
<file path=[Content_Types].xml><?xml version="1.0" encoding="utf-8"?>
<Types xmlns="http://schemas.openxmlformats.org/package/2006/content-types">
  <Default Extension="png" ContentType="image/png"/>
  <Default Extension="svg" ContentType="image/svg+xml"/>
  <Default Extension="mp3" ContentType="audio/mpeg"/>
  <Default Extension="jpeg" ContentType="image/jpeg"/>
  <Default Extension="rels" ContentType="application/vnd.openxmlformats-package.relationships+xml"/>
  <Default Extension="xml" ContentType="application/xml"/>
  <Default Extension="wdp" ContentType="image/vnd.ms-photo"/>
  <Default Extension="tiff" ContentType="image/tiff"/>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1" r:id="rId1"/>
  </p:sldMasterIdLst>
  <p:notesMasterIdLst>
    <p:notesMasterId r:id="rId62"/>
  </p:notesMasterIdLst>
  <p:sldIdLst>
    <p:sldId id="480" r:id="rId2"/>
    <p:sldId id="507" r:id="rId3"/>
    <p:sldId id="484" r:id="rId4"/>
    <p:sldId id="271" r:id="rId5"/>
    <p:sldId id="481" r:id="rId6"/>
    <p:sldId id="256" r:id="rId7"/>
    <p:sldId id="287" r:id="rId8"/>
    <p:sldId id="289" r:id="rId9"/>
    <p:sldId id="294" r:id="rId10"/>
    <p:sldId id="485" r:id="rId11"/>
    <p:sldId id="486" r:id="rId12"/>
    <p:sldId id="493" r:id="rId13"/>
    <p:sldId id="494" r:id="rId14"/>
    <p:sldId id="483" r:id="rId15"/>
    <p:sldId id="268" r:id="rId16"/>
    <p:sldId id="487" r:id="rId17"/>
    <p:sldId id="488" r:id="rId18"/>
    <p:sldId id="495" r:id="rId19"/>
    <p:sldId id="496" r:id="rId20"/>
    <p:sldId id="497" r:id="rId21"/>
    <p:sldId id="288" r:id="rId22"/>
    <p:sldId id="498" r:id="rId23"/>
    <p:sldId id="296" r:id="rId24"/>
    <p:sldId id="297" r:id="rId25"/>
    <p:sldId id="499" r:id="rId26"/>
    <p:sldId id="489" r:id="rId27"/>
    <p:sldId id="500" r:id="rId28"/>
    <p:sldId id="501" r:id="rId29"/>
    <p:sldId id="275" r:id="rId30"/>
    <p:sldId id="280" r:id="rId31"/>
    <p:sldId id="284" r:id="rId32"/>
    <p:sldId id="490" r:id="rId33"/>
    <p:sldId id="502" r:id="rId34"/>
    <p:sldId id="503" r:id="rId35"/>
    <p:sldId id="504" r:id="rId36"/>
    <p:sldId id="265" r:id="rId37"/>
    <p:sldId id="266" r:id="rId38"/>
    <p:sldId id="505" r:id="rId39"/>
    <p:sldId id="506" r:id="rId40"/>
    <p:sldId id="508" r:id="rId41"/>
    <p:sldId id="509" r:id="rId42"/>
    <p:sldId id="510" r:id="rId43"/>
    <p:sldId id="511" r:id="rId44"/>
    <p:sldId id="512" r:id="rId45"/>
    <p:sldId id="513" r:id="rId46"/>
    <p:sldId id="282" r:id="rId47"/>
    <p:sldId id="514" r:id="rId48"/>
    <p:sldId id="515" r:id="rId49"/>
    <p:sldId id="516" r:id="rId50"/>
    <p:sldId id="517" r:id="rId51"/>
    <p:sldId id="518" r:id="rId52"/>
    <p:sldId id="519" r:id="rId53"/>
    <p:sldId id="520" r:id="rId54"/>
    <p:sldId id="267" r:id="rId55"/>
    <p:sldId id="521" r:id="rId56"/>
    <p:sldId id="522" r:id="rId57"/>
    <p:sldId id="523" r:id="rId58"/>
    <p:sldId id="524" r:id="rId59"/>
    <p:sldId id="278" r:id="rId60"/>
    <p:sldId id="525" r:id="rId61"/>
  </p:sldIdLst>
  <p:sldSz cx="9144000" cy="6858000" type="screen4x3"/>
  <p:notesSz cx="6858000" cy="9144000"/>
  <p:defaultText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0651C3A-4460-11DB-9652-00E08161165F}"/>
</file>

<file path=ppt/viewProps.xml><?xml version="1.0" encoding="utf-8"?>
<p:viewPr xmlns:a="http://schemas.openxmlformats.org/drawingml/2006/main" xmlns:r="http://schemas.openxmlformats.org/officeDocument/2006/relationships" xmlns:p="http://schemas.openxmlformats.org/presentationml/2006/main">
  <p:normalViewPr>
    <p:restoredLeft sz="19721"/>
    <p:restoredTop sz="79630" autoAdjust="0"/>
  </p:normalViewPr>
  <p:slideViewPr>
    <p:cSldViewPr>
      <p:cViewPr varScale="1">
        <p:scale>
          <a:sx n="88" d="100"/>
          <a:sy n="88" d="100"/>
        </p:scale>
        <p:origin x="2088" y="17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
        <p:cNvGrpSpPr/>
        <p:nvPr/>
      </p:nvGrpSpPr>
      <p:grpSpPr>
        <a:xfrm>
          <a:off x="0" y="0"/>
          <a:ext cx="0" cy="0"/>
          <a:chOff x="0" y="0"/>
          <a:chExt cx="0" cy="0"/>
        </a:xfrm>
      </p:grpSpPr>
      <p:sp>
        <p:nvSpPr>
          <p:cNvPr id="2" name="Shape 2"/>
          <p:cNvSpPr txBox="1">
            <a:spLocks noGrp="1"/>
          </p:cNvSpPr>
          <p:nvPr>
            <p:ph type="hdr" idx="2"/>
          </p:nvPr>
        </p:nvSpPr>
        <p:spPr>
          <a:xfrm>
            <a:off x="0" y="0"/>
            <a:ext cx="2971799" cy="457200"/>
          </a:xfrm>
          <a:prstGeom prst="rect">
            <a:avLst/>
          </a:prstGeom>
          <a:noFill/>
          <a:ln>
            <a:noFill/>
          </a:ln>
        </p:spPr>
        <p:txBody>
          <a:bodyPr lIns="91425" tIns="91425" rIns="91425" bIns="91425" anchor="t" anchorCtr="0"/>
          <a:lstStyle>
            <a:lvl1pPr marL="0" marR="0" indent="0" algn="l" rtl="0">
              <a:spcBef>
                <a:spcPts val="0"/>
              </a:spcBef>
              <a:spcAft>
                <a:spcPts val="0"/>
              </a:spcAft>
              <a:defRPr/>
            </a:lvl1pPr>
            <a:lvl2pPr marL="457200" marR="0" indent="0" algn="l" rtl="0">
              <a:spcBef>
                <a:spcPts val="0"/>
              </a:spcBef>
              <a:spcAft>
                <a:spcPts val="0"/>
              </a:spcAft>
              <a:defRPr/>
            </a:lvl2pPr>
            <a:lvl3pPr marL="914400" marR="0" indent="0" algn="l" rtl="0">
              <a:spcBef>
                <a:spcPts val="0"/>
              </a:spcBef>
              <a:spcAft>
                <a:spcPts val="0"/>
              </a:spcAft>
              <a:defRPr/>
            </a:lvl3pPr>
            <a:lvl4pPr marL="1371600" marR="0" indent="0" algn="l" rtl="0">
              <a:spcBef>
                <a:spcPts val="0"/>
              </a:spcBef>
              <a:spcAft>
                <a:spcPts val="0"/>
              </a:spcAft>
              <a:defRPr/>
            </a:lvl4pPr>
            <a:lvl5pPr marL="1828800" marR="0" indent="0" algn="l" rtl="0">
              <a:spcBef>
                <a:spcPts val="0"/>
              </a:spcBef>
              <a:spcAft>
                <a:spcPts val="0"/>
              </a:spcAft>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3" name="Shape 3"/>
          <p:cNvSpPr txBox="1">
            <a:spLocks noGrp="1"/>
          </p:cNvSpPr>
          <p:nvPr>
            <p:ph type="dt" idx="10"/>
          </p:nvPr>
        </p:nvSpPr>
        <p:spPr>
          <a:xfrm>
            <a:off x="3884612" y="0"/>
            <a:ext cx="2971799" cy="457200"/>
          </a:xfrm>
          <a:prstGeom prst="rect">
            <a:avLst/>
          </a:prstGeom>
          <a:noFill/>
          <a:ln>
            <a:noFill/>
          </a:ln>
        </p:spPr>
        <p:txBody>
          <a:bodyPr lIns="91425" tIns="91425" rIns="91425" bIns="91425" anchor="t" anchorCtr="0"/>
          <a:lstStyle>
            <a:lvl1pPr marL="0" marR="0" indent="0" algn="r" rtl="0">
              <a:spcBef>
                <a:spcPts val="0"/>
              </a:spcBef>
              <a:spcAft>
                <a:spcPts val="0"/>
              </a:spcAft>
              <a:defRPr/>
            </a:lvl1pPr>
            <a:lvl2pPr marL="457200" marR="0" indent="0" algn="l" rtl="0">
              <a:spcBef>
                <a:spcPts val="0"/>
              </a:spcBef>
              <a:spcAft>
                <a:spcPts val="0"/>
              </a:spcAft>
              <a:defRPr/>
            </a:lvl2pPr>
            <a:lvl3pPr marL="914400" marR="0" indent="0" algn="l" rtl="0">
              <a:spcBef>
                <a:spcPts val="0"/>
              </a:spcBef>
              <a:spcAft>
                <a:spcPts val="0"/>
              </a:spcAft>
              <a:defRPr/>
            </a:lvl3pPr>
            <a:lvl4pPr marL="1371600" marR="0" indent="0" algn="l" rtl="0">
              <a:spcBef>
                <a:spcPts val="0"/>
              </a:spcBef>
              <a:spcAft>
                <a:spcPts val="0"/>
              </a:spcAft>
              <a:defRPr/>
            </a:lvl4pPr>
            <a:lvl5pPr marL="1828800" marR="0" indent="0" algn="l" rtl="0">
              <a:spcBef>
                <a:spcPts val="0"/>
              </a:spcBef>
              <a:spcAft>
                <a:spcPts val="0"/>
              </a:spcAft>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4" name="Shape 4"/>
          <p:cNvSpPr>
            <a:spLocks noGrp="1" noRot="1" noChangeAspect="1"/>
          </p:cNvSpPr>
          <p:nvPr>
            <p:ph type="sldImg" idx="3"/>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5" name="Shape 5"/>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marL="0" marR="0" indent="0" algn="l" rtl="0">
              <a:spcBef>
                <a:spcPts val="360"/>
              </a:spcBef>
              <a:spcAft>
                <a:spcPts val="0"/>
              </a:spcAft>
              <a:defRPr/>
            </a:lvl1pPr>
            <a:lvl2pPr marL="457200" marR="0" indent="0" algn="l" rtl="0">
              <a:spcBef>
                <a:spcPts val="360"/>
              </a:spcBef>
              <a:spcAft>
                <a:spcPts val="0"/>
              </a:spcAft>
              <a:defRPr/>
            </a:lvl2pPr>
            <a:lvl3pPr marL="914400" marR="0" indent="0" algn="l" rtl="0">
              <a:spcBef>
                <a:spcPts val="360"/>
              </a:spcBef>
              <a:spcAft>
                <a:spcPts val="0"/>
              </a:spcAft>
              <a:defRPr/>
            </a:lvl3pPr>
            <a:lvl4pPr marL="1371600" marR="0" indent="0" algn="l" rtl="0">
              <a:spcBef>
                <a:spcPts val="360"/>
              </a:spcBef>
              <a:spcAft>
                <a:spcPts val="0"/>
              </a:spcAft>
              <a:defRPr/>
            </a:lvl4pPr>
            <a:lvl5pPr marL="1828800" marR="0" indent="0" algn="l" rtl="0">
              <a:spcBef>
                <a:spcPts val="360"/>
              </a:spcBef>
              <a:spcAft>
                <a:spcPts val="0"/>
              </a:spcAft>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6" name="Shape 6"/>
          <p:cNvSpPr txBox="1">
            <a:spLocks noGrp="1"/>
          </p:cNvSpPr>
          <p:nvPr>
            <p:ph type="ftr" idx="11"/>
          </p:nvPr>
        </p:nvSpPr>
        <p:spPr>
          <a:xfrm>
            <a:off x="0" y="8685213"/>
            <a:ext cx="2971799" cy="457200"/>
          </a:xfrm>
          <a:prstGeom prst="rect">
            <a:avLst/>
          </a:prstGeom>
          <a:noFill/>
          <a:ln>
            <a:noFill/>
          </a:ln>
        </p:spPr>
        <p:txBody>
          <a:bodyPr lIns="91425" tIns="91425" rIns="91425" bIns="91425" anchor="b" anchorCtr="0"/>
          <a:lstStyle>
            <a:lvl1pPr marL="0" marR="0" indent="0" algn="l" rtl="0">
              <a:spcBef>
                <a:spcPts val="0"/>
              </a:spcBef>
              <a:spcAft>
                <a:spcPts val="0"/>
              </a:spcAft>
              <a:defRPr/>
            </a:lvl1pPr>
            <a:lvl2pPr marL="457200" marR="0" indent="0" algn="l" rtl="0">
              <a:spcBef>
                <a:spcPts val="0"/>
              </a:spcBef>
              <a:spcAft>
                <a:spcPts val="0"/>
              </a:spcAft>
              <a:defRPr/>
            </a:lvl2pPr>
            <a:lvl3pPr marL="914400" marR="0" indent="0" algn="l" rtl="0">
              <a:spcBef>
                <a:spcPts val="0"/>
              </a:spcBef>
              <a:spcAft>
                <a:spcPts val="0"/>
              </a:spcAft>
              <a:defRPr/>
            </a:lvl3pPr>
            <a:lvl4pPr marL="1371600" marR="0" indent="0" algn="l" rtl="0">
              <a:spcBef>
                <a:spcPts val="0"/>
              </a:spcBef>
              <a:spcAft>
                <a:spcPts val="0"/>
              </a:spcAft>
              <a:defRPr/>
            </a:lvl4pPr>
            <a:lvl5pPr marL="1828800" marR="0" indent="0" algn="l" rtl="0">
              <a:spcBef>
                <a:spcPts val="0"/>
              </a:spcBef>
              <a:spcAft>
                <a:spcPts val="0"/>
              </a:spcAft>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7" name="Shape 7"/>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lvl1pPr marL="0" marR="0" indent="0" algn="r" rtl="0">
              <a:spcBef>
                <a:spcPts val="0"/>
              </a:spcBef>
              <a:spcAft>
                <a:spcPts val="0"/>
              </a:spcAft>
              <a:buNone/>
              <a:defRPr sz="1200" b="0" i="0" u="none" strike="noStrike" cap="none" baseline="0">
                <a:solidFill>
                  <a:schemeClr val="dk1"/>
                </a:solidFill>
                <a:latin typeface="Calibri"/>
                <a:ea typeface="Calibri"/>
                <a:cs typeface="Calibri"/>
                <a:sym typeface="Calibri"/>
              </a:defRPr>
            </a:lvl1pPr>
          </a:lstStyle>
          <a:p>
            <a:pPr marL="0" lvl="0" indent="0">
              <a:spcBef>
                <a:spcPts val="0"/>
              </a:spcBef>
              <a:buSzPct val="25000"/>
              <a:buNone/>
            </a:pPr>
            <a:fld id="{00000000-1234-1234-1234-123412341234}" type="slidenum">
              <a:rPr lang="en-US"/>
              <a:pPr marL="0" lvl="0" indent="0">
                <a:spcBef>
                  <a:spcPts val="0"/>
                </a:spcBef>
                <a:buSzPct val="25000"/>
                <a:buNone/>
              </a:pPr>
              <a:t>‹#›</a:t>
            </a:fld>
            <a:endParaRPr lang="en-US"/>
          </a:p>
        </p:txBody>
      </p:sp>
    </p:spTree>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8" Type="http://schemas.openxmlformats.org/officeDocument/2006/relationships/hyperlink" Target="https://en.wikipedia.org/wiki/Riyad_Bank" TargetMode="External"/><Relationship Id="rId13" Type="http://schemas.openxmlformats.org/officeDocument/2006/relationships/hyperlink" Target="https://en.wikipedia.org/wiki/Alinma_Bank" TargetMode="External"/><Relationship Id="rId3" Type="http://schemas.openxmlformats.org/officeDocument/2006/relationships/hyperlink" Target="https://en.wikipedia.org/wiki/Saudi_Aramco" TargetMode="External"/><Relationship Id="rId7" Type="http://schemas.openxmlformats.org/officeDocument/2006/relationships/hyperlink" Target="https://en.wikipedia.org/wiki/Al-Rajhi_Bank" TargetMode="External"/><Relationship Id="rId12" Type="http://schemas.openxmlformats.org/officeDocument/2006/relationships/hyperlink" Target="https://en.wikipedia.org/wiki/Arab_National_Bank" TargetMode="External"/><Relationship Id="rId2" Type="http://schemas.openxmlformats.org/officeDocument/2006/relationships/slide" Target="../slides/slide10.xml"/><Relationship Id="rId1" Type="http://schemas.openxmlformats.org/officeDocument/2006/relationships/notesMaster" Target="../notesMasters/notesMaster1.xml"/><Relationship Id="rId6" Type="http://schemas.openxmlformats.org/officeDocument/2006/relationships/hyperlink" Target="https://en.wikipedia.org/wiki/National_Commercial_Bank_(Saudi_Arabia)" TargetMode="External"/><Relationship Id="rId11" Type="http://schemas.openxmlformats.org/officeDocument/2006/relationships/hyperlink" Target="https://en.wikipedia.org/wiki/Banque_Saudi_Fransi" TargetMode="External"/><Relationship Id="rId5" Type="http://schemas.openxmlformats.org/officeDocument/2006/relationships/hyperlink" Target="https://en.wikipedia.org/wiki/Saudi_Telecom_Company" TargetMode="External"/><Relationship Id="rId15" Type="http://schemas.openxmlformats.org/officeDocument/2006/relationships/hyperlink" Target="https://en.wikipedia.org/wiki/Almarai" TargetMode="External"/><Relationship Id="rId10" Type="http://schemas.openxmlformats.org/officeDocument/2006/relationships/hyperlink" Target="https://en.wikipedia.org/wiki/Saudi_British_Bank" TargetMode="External"/><Relationship Id="rId4" Type="http://schemas.openxmlformats.org/officeDocument/2006/relationships/hyperlink" Target="https://en.wikipedia.org/wiki/Saudi_Basic_Industries" TargetMode="External"/><Relationship Id="rId9" Type="http://schemas.openxmlformats.org/officeDocument/2006/relationships/hyperlink" Target="https://en.wikipedia.org/wiki/Samba_Financial_Group" TargetMode="External"/><Relationship Id="rId14" Type="http://schemas.openxmlformats.org/officeDocument/2006/relationships/hyperlink" Target="https://en.wikipedia.org/wiki/Maaden_(company)" TargetMode="Externa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facebook.com/hashtag/%D8%A3%D8%B3%D9%83%D8%AA%D9%84%D9%86%D8%AF%D8%A7?__eep__=6&amp;__cft__%5b0%5d=AZUKEDjT6dUaYsfxx5YG_O5Gs9ZSmzgaWEhXjJMjZ2buUqu7ans0dGqgwMS6MqmWQ3ttl9yP23595irCKOwhkEip6Gwj5ke_t1QJ5fCB3I6-prnee0O0-474r_6DvYglil9nmz8ydBTYfOxb9TEPLF305Vwp02dkHLAvZ9qRdw_ZlvY9-gPMuUo5j_mm2b57HH4&amp;__tn__=*NK-R" TargetMode="External"/><Relationship Id="rId2" Type="http://schemas.openxmlformats.org/officeDocument/2006/relationships/slide" Target="../slides/slide21.xml"/><Relationship Id="rId1" Type="http://schemas.openxmlformats.org/officeDocument/2006/relationships/notesMaster" Target="../notesMasters/notesMaster1.xml"/><Relationship Id="rId4" Type="http://schemas.openxmlformats.org/officeDocument/2006/relationships/hyperlink" Target="https://www.facebook.com/watch/?v=913130346417919&amp;__cft__%5b0%5d=AZUKEDjT6dUaYsfxx5YG_O5Gs9ZSmzgaWEhXjJMjZ2buUqu7ans0dGqgwMS6MqmWQ3ttl9yP23595irCKOwhkEip6Gwj5ke_t1QJ5fCB3I6-prnee0O0-474r_6DvYglil9nmz8ydBTYfOxb9TEPLF305Vwp02dkHLAvZ9qRdw_ZlvY9-gPMuUo5j_mm2b57HH4&amp;__cft__%5b1%5d=AZVTCxhXGNbv5k0valqIy5XH0DXdlTyw9PgnDSyxpXdL3zhOLneG8p58AWXmd03fugcqJai2Fvg1cLGy-FAF00kvOixfZGQd3F2293VtjzX3AzMl1SV6tB5z5U9kFXkRyMcoUkAMcOsQUEvau9MWeABj&amp;__tn__=FH-R" TargetMode="Externa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260104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
        <p:cNvGrpSpPr/>
        <p:nvPr/>
      </p:nvGrpSpPr>
      <p:grpSpPr>
        <a:xfrm>
          <a:off x="0" y="0"/>
          <a:ext cx="0" cy="0"/>
          <a:chOff x="0" y="0"/>
          <a:chExt cx="0" cy="0"/>
        </a:xfrm>
      </p:grpSpPr>
      <p:sp>
        <p:nvSpPr>
          <p:cNvPr id="37" name="Shape 3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38" name="Shape 3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None/>
            </a:pPr>
            <a:endParaRPr sz="1200" b="0" i="0" u="none" strike="noStrike" cap="none" baseline="0" dirty="0">
              <a:solidFill>
                <a:schemeClr val="dk1"/>
              </a:solidFill>
              <a:latin typeface="Calibri"/>
              <a:ea typeface="Calibri"/>
              <a:cs typeface="Calibri"/>
              <a:sym typeface="Calibri"/>
            </a:endParaRPr>
          </a:p>
        </p:txBody>
      </p:sp>
      <p:sp>
        <p:nvSpPr>
          <p:cNvPr id="39" name="Shape 39"/>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2</a:t>
            </a:fld>
            <a:endParaRPr lang="en-US" sz="1200" b="0" i="0" u="none" strike="noStrike" cap="none" baseline="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5366146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lvl="0" indent="0">
              <a:spcBef>
                <a:spcPts val="0"/>
              </a:spcBef>
              <a:buSzPct val="25000"/>
              <a:buNone/>
            </a:pPr>
            <a:fld id="{00000000-1234-1234-1234-123412341234}" type="slidenum">
              <a:rPr lang="en-US" smtClean="0"/>
              <a:pPr marL="0" lvl="0" indent="0">
                <a:spcBef>
                  <a:spcPts val="0"/>
                </a:spcBef>
                <a:buSzPct val="25000"/>
                <a:buNone/>
              </a:pPr>
              <a:t>3</a:t>
            </a:fld>
            <a:endParaRPr lang="en-US"/>
          </a:p>
        </p:txBody>
      </p:sp>
    </p:spTree>
    <p:extLst>
      <p:ext uri="{BB962C8B-B14F-4D97-AF65-F5344CB8AC3E}">
        <p14:creationId xmlns:p14="http://schemas.microsoft.com/office/powerpoint/2010/main" val="17946251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Shape 15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153" name="Shape 153"/>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lgn="r" rtl="1"/>
            <a:r>
              <a:rPr lang="ar" sz="1200" b="0" i="0" kern="1200" dirty="0">
                <a:solidFill>
                  <a:schemeClr val="tx1"/>
                </a:solidFill>
                <a:effectLst/>
                <a:latin typeface="+mn-lt"/>
                <a:ea typeface="+mn-ea"/>
                <a:cs typeface="+mn-cs"/>
              </a:rPr>
              <a:t>النقطة 1 – المعرفة</a:t>
            </a:r>
            <a:r>
              <a:rPr lang="en-US" sz="1200" b="0" i="0" kern="1200" dirty="0">
                <a:solidFill>
                  <a:schemeClr val="tx1"/>
                </a:solidFill>
                <a:effectLst/>
                <a:latin typeface="+mn-lt"/>
                <a:ea typeface="+mn-ea"/>
                <a:cs typeface="+mn-cs"/>
              </a:rPr>
              <a:t>….</a:t>
            </a:r>
            <a:r>
              <a:rPr lang="ar" sz="1200" b="0" i="0" kern="1200" dirty="0">
                <a:solidFill>
                  <a:schemeClr val="tx1"/>
                </a:solidFill>
                <a:effectLst/>
                <a:latin typeface="+mn-lt"/>
                <a:ea typeface="+mn-ea"/>
                <a:cs typeface="+mn-cs"/>
              </a:rPr>
              <a:t> تعلم النظرية والمبادئ استكشاف طبيعة العملية التفاعلية للتواصل البشري </a:t>
            </a:r>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النقطة 2 – الحساسية</a:t>
            </a:r>
            <a:r>
              <a:rPr lang="en-US" sz="1200" b="0" i="0" kern="1200" dirty="0">
                <a:solidFill>
                  <a:schemeClr val="tx1"/>
                </a:solidFill>
                <a:effectLst/>
                <a:latin typeface="+mn-lt"/>
                <a:ea typeface="+mn-ea"/>
                <a:cs typeface="+mn-cs"/>
              </a:rPr>
              <a:t>….</a:t>
            </a:r>
            <a:r>
              <a:rPr lang="ar" sz="1200" b="0" i="0" kern="1200" dirty="0">
                <a:solidFill>
                  <a:schemeClr val="tx1"/>
                </a:solidFill>
                <a:effectLst/>
                <a:latin typeface="+mn-lt"/>
                <a:ea typeface="+mn-ea"/>
                <a:cs typeface="+mn-cs"/>
              </a:rPr>
              <a:t> القدرة والاستعداد لفهم ما يشعر به الآخرون ويفعلونه فحص "النظريات المستخدمة" الشخصية الخاصة بنا حول الاتصالات والمنظمات</a:t>
            </a:r>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 النقطة 3 – المهارات</a:t>
            </a:r>
            <a:r>
              <a:rPr lang="en-US" sz="1200" b="0" i="0" kern="1200" dirty="0">
                <a:solidFill>
                  <a:schemeClr val="tx1"/>
                </a:solidFill>
                <a:effectLst/>
                <a:latin typeface="+mn-lt"/>
                <a:ea typeface="+mn-ea"/>
                <a:cs typeface="+mn-cs"/>
              </a:rPr>
              <a:t>….</a:t>
            </a:r>
            <a:r>
              <a:rPr lang="ar" sz="1200" b="0" i="0" kern="1200" dirty="0">
                <a:solidFill>
                  <a:schemeClr val="tx1"/>
                </a:solidFill>
                <a:effectLst/>
                <a:latin typeface="+mn-lt"/>
                <a:ea typeface="+mn-ea"/>
                <a:cs typeface="+mn-cs"/>
              </a:rPr>
              <a:t> تطوير قدرات تحليلية مهمة القدرة على التواصل بشكل فعال في مجموعة متنوعة من الإعدادات تطبيق المعرفة والحساسية على دراسات الحالة والتجارب الفردية </a:t>
            </a:r>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4 - القيم </a:t>
            </a:r>
            <a:r>
              <a:rPr lang="en-US" sz="1200" b="0" i="0" kern="1200" dirty="0">
                <a:solidFill>
                  <a:schemeClr val="tx1"/>
                </a:solidFill>
                <a:effectLst/>
                <a:latin typeface="+mn-lt"/>
                <a:ea typeface="+mn-ea"/>
                <a:cs typeface="+mn-cs"/>
              </a:rPr>
              <a:t>….</a:t>
            </a:r>
            <a:r>
              <a:rPr lang="ar" sz="1200" b="0" i="0" kern="1200" dirty="0">
                <a:solidFill>
                  <a:schemeClr val="tx1"/>
                </a:solidFill>
                <a:effectLst/>
                <a:latin typeface="+mn-lt"/>
                <a:ea typeface="+mn-ea"/>
                <a:cs typeface="+mn-cs"/>
              </a:rPr>
              <a:t>تحمل المسؤولية الشخصية للتواصل الفعال</a:t>
            </a:r>
            <a:r>
              <a:rPr lang="en-US" sz="1200" b="0" i="0" kern="1200" dirty="0">
                <a:solidFill>
                  <a:schemeClr val="tx1"/>
                </a:solidFill>
                <a:effectLst/>
                <a:latin typeface="+mn-lt"/>
                <a:ea typeface="+mn-ea"/>
                <a:cs typeface="+mn-cs"/>
              </a:rPr>
              <a:t>……..</a:t>
            </a:r>
            <a:r>
              <a:rPr lang="ar" sz="1200" b="0" i="0" kern="1200" dirty="0">
                <a:solidFill>
                  <a:schemeClr val="tx1"/>
                </a:solidFill>
                <a:effectLst/>
                <a:latin typeface="+mn-lt"/>
                <a:ea typeface="+mn-ea"/>
                <a:cs typeface="+mn-cs"/>
              </a:rPr>
              <a:t> تنمية القيم من خلال مناقشة المسؤولية الشخصية</a:t>
            </a:r>
          </a:p>
          <a:p>
            <a:pPr marL="0" marR="0" lvl="0" indent="0" algn="r" rtl="0">
              <a:spcBef>
                <a:spcPts val="0"/>
              </a:spcBef>
              <a:spcAft>
                <a:spcPts val="0"/>
              </a:spcAft>
              <a:buSzPct val="25000"/>
              <a:buNone/>
            </a:pPr>
            <a:endParaRPr lang="en-US" sz="1200" b="0" i="0" u="none" strike="noStrike" cap="none" baseline="0" dirty="0">
              <a:solidFill>
                <a:schemeClr val="dk1"/>
              </a:solidFill>
              <a:latin typeface="Arial" pitchFamily="34" charset="0"/>
              <a:ea typeface="Calibri"/>
              <a:cs typeface="Arial" pitchFamily="34" charset="0"/>
              <a:sym typeface="Calibri"/>
            </a:endParaRPr>
          </a:p>
        </p:txBody>
      </p:sp>
      <p:sp>
        <p:nvSpPr>
          <p:cNvPr id="154" name="Shape 154"/>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4</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
        <p:cNvGrpSpPr/>
        <p:nvPr/>
      </p:nvGrpSpPr>
      <p:grpSpPr>
        <a:xfrm>
          <a:off x="0" y="0"/>
          <a:ext cx="0" cy="0"/>
          <a:chOff x="0" y="0"/>
          <a:chExt cx="0" cy="0"/>
        </a:xfrm>
      </p:grpSpPr>
      <p:sp>
        <p:nvSpPr>
          <p:cNvPr id="38" name="Shape 3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39" name="Shape 39"/>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Clr>
                <a:schemeClr val="dk1"/>
              </a:buClr>
              <a:buFont typeface="Arial"/>
              <a:buNone/>
            </a:pPr>
            <a:r>
              <a:rPr lang="en-US" sz="1200" b="0" i="0" u="none" strike="noStrike" cap="none" baseline="0" dirty="0">
                <a:solidFill>
                  <a:schemeClr val="dk1"/>
                </a:solidFill>
                <a:latin typeface="+mn-lt"/>
                <a:ea typeface="Arial"/>
                <a:cs typeface="Arial"/>
                <a:sym typeface="Arial"/>
              </a:rPr>
              <a:t>KNOWLEDGE : </a:t>
            </a:r>
          </a:p>
          <a:p>
            <a:pPr marL="0" marR="0" lvl="0" indent="0" algn="l" rtl="0">
              <a:spcBef>
                <a:spcPts val="0"/>
              </a:spcBef>
              <a:buClr>
                <a:schemeClr val="dk1"/>
              </a:buClr>
              <a:buFont typeface="Arial"/>
              <a:buNone/>
            </a:pPr>
            <a:endParaRPr lang="en-US" sz="1200" b="0" i="0" u="none" strike="noStrike" cap="none" baseline="0" dirty="0">
              <a:solidFill>
                <a:schemeClr val="dk1"/>
              </a:solidFill>
              <a:latin typeface="+mn-lt"/>
              <a:ea typeface="Arial"/>
              <a:cs typeface="Arial"/>
              <a:sym typeface="Arial"/>
            </a:endParaRPr>
          </a:p>
          <a:p>
            <a:pPr marL="0" marR="0" lvl="0" indent="0" algn="l" rtl="0">
              <a:spcBef>
                <a:spcPts val="0"/>
              </a:spcBef>
              <a:buClr>
                <a:schemeClr val="dk1"/>
              </a:buClr>
              <a:buFont typeface="Arial"/>
              <a:buNone/>
            </a:pPr>
            <a:r>
              <a:rPr lang="en-US" sz="1200" b="0" i="0" u="none" strike="noStrike" cap="none" baseline="0" dirty="0">
                <a:solidFill>
                  <a:schemeClr val="dk1"/>
                </a:solidFill>
                <a:latin typeface="+mn-lt"/>
                <a:ea typeface="Arial"/>
                <a:cs typeface="Arial"/>
                <a:sym typeface="Arial"/>
              </a:rPr>
              <a:t>Describing Scientific Management theories for organizations</a:t>
            </a:r>
          </a:p>
          <a:p>
            <a:pPr marL="0" marR="0" lvl="0" indent="0" algn="l" rtl="0">
              <a:spcBef>
                <a:spcPts val="0"/>
              </a:spcBef>
              <a:buClr>
                <a:schemeClr val="dk1"/>
              </a:buClr>
              <a:buFont typeface="Arial"/>
              <a:buNone/>
            </a:pPr>
            <a:r>
              <a:rPr lang="en-US" sz="1200" b="0" i="0" u="none" strike="noStrike" cap="none" baseline="0" dirty="0">
                <a:solidFill>
                  <a:schemeClr val="dk1"/>
                </a:solidFill>
                <a:latin typeface="+mn-lt"/>
                <a:ea typeface="Arial"/>
                <a:cs typeface="Arial"/>
                <a:sym typeface="Arial"/>
              </a:rPr>
              <a:t>Describing Human Behavior theories for organizations</a:t>
            </a:r>
          </a:p>
          <a:p>
            <a:pPr marL="0" marR="0" lvl="0" indent="0" algn="l" rtl="0">
              <a:spcBef>
                <a:spcPts val="0"/>
              </a:spcBef>
              <a:buClr>
                <a:schemeClr val="dk1"/>
              </a:buClr>
              <a:buFont typeface="Arial"/>
              <a:buNone/>
            </a:pPr>
            <a:r>
              <a:rPr lang="en-US" sz="1200" b="0" i="0" u="none" strike="noStrike" cap="none" baseline="0" dirty="0">
                <a:solidFill>
                  <a:schemeClr val="dk1"/>
                </a:solidFill>
                <a:latin typeface="+mn-lt"/>
                <a:ea typeface="Arial"/>
                <a:cs typeface="Arial"/>
                <a:sym typeface="Arial"/>
              </a:rPr>
              <a:t>Describing Integrated Perspectives theories for organizations</a:t>
            </a:r>
          </a:p>
          <a:p>
            <a:pPr marL="0" marR="0" lvl="0" indent="0" algn="l" rtl="0">
              <a:spcBef>
                <a:spcPts val="0"/>
              </a:spcBef>
              <a:buClr>
                <a:schemeClr val="dk1"/>
              </a:buClr>
              <a:buFont typeface="Arial"/>
              <a:buNone/>
            </a:pPr>
            <a:r>
              <a:rPr lang="en-US" sz="1200" b="0" i="0" u="none" strike="noStrike" cap="none" baseline="0" dirty="0">
                <a:solidFill>
                  <a:schemeClr val="dk1"/>
                </a:solidFill>
                <a:latin typeface="+mn-lt"/>
                <a:ea typeface="Arial"/>
                <a:cs typeface="Arial"/>
                <a:sym typeface="Arial"/>
              </a:rPr>
              <a:t>Describing Postmodern, Critical, and Feminist theories for organizations</a:t>
            </a:r>
            <a:endParaRPr sz="1200" b="0" i="0" u="none" strike="noStrike" cap="none" baseline="0" dirty="0">
              <a:solidFill>
                <a:schemeClr val="dk1"/>
              </a:solidFill>
              <a:latin typeface="Arial"/>
              <a:ea typeface="Arial"/>
              <a:cs typeface="Arial"/>
              <a:sym typeface="Arial"/>
            </a:endParaRPr>
          </a:p>
        </p:txBody>
      </p:sp>
      <p:sp>
        <p:nvSpPr>
          <p:cNvPr id="40" name="Shape 40"/>
          <p:cNvSpPr txBox="1"/>
          <p:nvPr/>
        </p:nvSpPr>
        <p:spPr>
          <a:xfrm>
            <a:off x="3884612" y="8685210"/>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t>6</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33890426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lvl="0" indent="0">
              <a:spcBef>
                <a:spcPts val="0"/>
              </a:spcBef>
              <a:buClr>
                <a:srgbClr val="000000"/>
              </a:buClr>
              <a:buSzPct val="25000"/>
              <a:buFont typeface="Calibri"/>
              <a:buNone/>
            </a:pPr>
            <a:fld id="{00000000-1234-1234-1234-123412341234}" type="slidenum">
              <a:rPr lang="en-US" smtClean="0"/>
              <a:t>8</a:t>
            </a:fld>
            <a:endParaRPr lang="en-US"/>
          </a:p>
        </p:txBody>
      </p:sp>
    </p:spTree>
    <p:extLst>
      <p:ext uri="{BB962C8B-B14F-4D97-AF65-F5344CB8AC3E}">
        <p14:creationId xmlns:p14="http://schemas.microsoft.com/office/powerpoint/2010/main" val="35800357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b="1" i="0" kern="1200" dirty="0">
                <a:solidFill>
                  <a:schemeClr val="tx1"/>
                </a:solidFill>
                <a:effectLst/>
                <a:latin typeface="+mn-lt"/>
                <a:ea typeface="+mn-ea"/>
                <a:cs typeface="+mn-cs"/>
              </a:rPr>
              <a:t>The Functional Tradition</a:t>
            </a:r>
            <a:r>
              <a:rPr lang="en-US" sz="1200" b="0" i="0" kern="1200" dirty="0">
                <a:solidFill>
                  <a:schemeClr val="tx1"/>
                </a:solidFill>
                <a:effectLst/>
                <a:latin typeface="+mn-lt"/>
                <a:ea typeface="+mn-ea"/>
                <a:cs typeface="+mn-cs"/>
              </a:rPr>
              <a:t>: </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The function tradition is a way of understanding organizational communication by describing </a:t>
            </a:r>
            <a:r>
              <a:rPr lang="en-US" sz="1200" b="1" i="0" kern="1200" dirty="0">
                <a:solidFill>
                  <a:schemeClr val="tx1"/>
                </a:solidFill>
                <a:effectLst/>
                <a:latin typeface="+mn-lt"/>
                <a:ea typeface="+mn-ea"/>
                <a:cs typeface="+mn-cs"/>
              </a:rPr>
              <a:t>what messages do and how they move through organizations.</a:t>
            </a:r>
            <a:endParaRPr lang="en-US" sz="1200" b="1" i="0" kern="1200" dirty="0">
              <a:solidFill>
                <a:srgbClr val="FF0000"/>
              </a:solidFill>
              <a:effectLst/>
              <a:latin typeface="+mn-lt"/>
              <a:ea typeface="+mn-ea"/>
              <a:cs typeface="+mn-cs"/>
            </a:endParaRPr>
          </a:p>
          <a:p>
            <a:endParaRPr lang="en-US" sz="1200" b="1" i="0" kern="1200" dirty="0">
              <a:solidFill>
                <a:srgbClr val="FF0000"/>
              </a:solidFill>
              <a:effectLst/>
              <a:latin typeface="+mn-lt"/>
              <a:ea typeface="+mn-ea"/>
              <a:cs typeface="+mn-cs"/>
            </a:endParaRPr>
          </a:p>
          <a:p>
            <a:pPr marL="171450" indent="-171450">
              <a:buFont typeface="Arial" panose="020B0604020202020204" pitchFamily="34" charset="0"/>
              <a:buChar char="•"/>
            </a:pPr>
            <a:r>
              <a:rPr lang="en-US" sz="1200" b="1" i="0" kern="1200" dirty="0">
                <a:solidFill>
                  <a:srgbClr val="FF0000"/>
                </a:solidFill>
                <a:effectLst/>
                <a:latin typeface="+mn-lt"/>
                <a:ea typeface="+mn-ea"/>
                <a:cs typeface="+mn-cs"/>
              </a:rPr>
              <a:t>What is the meaning-centered approach to organizational communication?</a:t>
            </a:r>
            <a:endParaRPr lang="ar-SA" sz="1200" b="1" i="0" kern="1200" dirty="0">
              <a:solidFill>
                <a:srgbClr val="FF0000"/>
              </a:solidFill>
              <a:effectLst/>
              <a:latin typeface="+mn-lt"/>
              <a:ea typeface="+mn-ea"/>
              <a:cs typeface="+mn-cs"/>
            </a:endParaRPr>
          </a:p>
          <a:p>
            <a:endParaRPr lang="en-US" sz="1200" b="1" i="0" kern="1200" dirty="0">
              <a:solidFill>
                <a:srgbClr val="FF0000"/>
              </a:solidFill>
              <a:effectLst/>
              <a:latin typeface="+mn-lt"/>
              <a:ea typeface="+mn-ea"/>
              <a:cs typeface="+mn-cs"/>
            </a:endParaRPr>
          </a:p>
          <a:p>
            <a:r>
              <a:rPr lang="en-US" sz="1200" b="0" i="0" kern="1200" dirty="0">
                <a:solidFill>
                  <a:schemeClr val="tx1"/>
                </a:solidFill>
                <a:effectLst/>
                <a:latin typeface="+mn-lt"/>
                <a:ea typeface="+mn-ea"/>
                <a:cs typeface="+mn-cs"/>
              </a:rPr>
              <a:t>The meaning-centered approach is a way of understanding organizational communication by realizing how company culture and its overall reality are built on interactions. It's more focused on what communication is and its effects on people rather than how it works.</a:t>
            </a: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intro- duce the concept of communication as a constitutive process and describe four</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Approaches—communication constitutes organizations (CCO),</a:t>
            </a:r>
          </a:p>
          <a:p>
            <a:r>
              <a:rPr lang="en-US" sz="1200" b="0" i="0" kern="1200" dirty="0">
                <a:solidFill>
                  <a:schemeClr val="tx1"/>
                </a:solidFill>
                <a:effectLst/>
                <a:latin typeface="+mn-lt"/>
                <a:ea typeface="+mn-ea"/>
                <a:cs typeface="+mn-cs"/>
              </a:rPr>
              <a:t>and feminist and race theory—as important perspectives for the</a:t>
            </a:r>
          </a:p>
          <a:p>
            <a:r>
              <a:rPr lang="en-US" sz="1200" b="0" i="0" kern="1200" dirty="0">
                <a:solidFill>
                  <a:schemeClr val="tx1"/>
                </a:solidFill>
                <a:effectLst/>
                <a:latin typeface="+mn-lt"/>
                <a:ea typeface="+mn-ea"/>
                <a:cs typeface="+mn-cs"/>
              </a:rPr>
              <a:t>study of organizational communication.</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theory can be understood when we consider the magnitude and rate of change</a:t>
            </a:r>
          </a:p>
          <a:p>
            <a:r>
              <a:rPr lang="en-US" sz="1200" b="0" i="0" kern="1200" dirty="0">
                <a:solidFill>
                  <a:schemeClr val="tx1"/>
                </a:solidFill>
                <a:effectLst/>
                <a:latin typeface="+mn-lt"/>
                <a:ea typeface="+mn-ea"/>
                <a:cs typeface="+mn-cs"/>
              </a:rPr>
              <a:t>in almost all aspects of our lives </a:t>
            </a:r>
            <a:r>
              <a:rPr lang="en-US" sz="1200" b="0" i="0" u="sng" kern="1200" dirty="0">
                <a:solidFill>
                  <a:schemeClr val="tx1"/>
                </a:solidFill>
                <a:effectLst/>
                <a:latin typeface="+mn-lt"/>
                <a:ea typeface="+mn-ea"/>
                <a:cs typeface="+mn-cs"/>
              </a:rPr>
              <a:t>and the failure of more traditional approaches to</a:t>
            </a:r>
          </a:p>
          <a:p>
            <a:r>
              <a:rPr lang="en-US" sz="1200" b="0" i="0" u="sng" kern="1200" dirty="0">
                <a:solidFill>
                  <a:schemeClr val="tx1"/>
                </a:solidFill>
                <a:effectLst/>
                <a:latin typeface="+mn-lt"/>
                <a:ea typeface="+mn-ea"/>
                <a:cs typeface="+mn-cs"/>
              </a:rPr>
              <a:t>guide our uncertainty</a:t>
            </a:r>
            <a:r>
              <a:rPr lang="en-US" sz="1200" b="0" i="0" kern="1200" dirty="0">
                <a:solidFill>
                  <a:schemeClr val="tx1"/>
                </a:solidFill>
                <a:effectLst/>
                <a:latin typeface="+mn-lt"/>
                <a:ea typeface="+mn-ea"/>
                <a:cs typeface="+mn-cs"/>
              </a:rPr>
              <a:t>. Organizations are increasing in size and complexity, with</a:t>
            </a:r>
          </a:p>
          <a:p>
            <a:r>
              <a:rPr lang="en-US" sz="1200" b="0" i="0" kern="1200" dirty="0">
                <a:solidFill>
                  <a:schemeClr val="tx1"/>
                </a:solidFill>
                <a:effectLst/>
                <a:latin typeface="+mn-lt"/>
                <a:ea typeface="+mn-ea"/>
                <a:cs typeface="+mn-cs"/>
              </a:rPr>
              <a:t>communications technologies changing even the most basic of organizational</a:t>
            </a:r>
          </a:p>
          <a:p>
            <a:r>
              <a:rPr lang="en-US" sz="1200" b="0" i="0" kern="1200" dirty="0">
                <a:solidFill>
                  <a:schemeClr val="tx1"/>
                </a:solidFill>
                <a:effectLst/>
                <a:latin typeface="+mn-lt"/>
                <a:ea typeface="+mn-ea"/>
                <a:cs typeface="+mn-cs"/>
              </a:rPr>
              <a:t>processes. Globalization both influences organizing processes and changes the very</a:t>
            </a:r>
          </a:p>
          <a:p>
            <a:r>
              <a:rPr lang="en-US" sz="1200" b="0" i="0" kern="1200" dirty="0">
                <a:solidFill>
                  <a:schemeClr val="tx1"/>
                </a:solidFill>
                <a:effectLst/>
                <a:latin typeface="+mn-lt"/>
                <a:ea typeface="+mn-ea"/>
                <a:cs typeface="+mn-cs"/>
              </a:rPr>
              <a:t>nature of work itself. Almost simultaneously we experience the influence of mass</a:t>
            </a:r>
          </a:p>
          <a:p>
            <a:r>
              <a:rPr lang="en-US" sz="1200" b="0" i="0" kern="1200" dirty="0">
                <a:solidFill>
                  <a:schemeClr val="tx1"/>
                </a:solidFill>
                <a:effectLst/>
                <a:latin typeface="+mn-lt"/>
                <a:ea typeface="+mn-ea"/>
                <a:cs typeface="+mn-cs"/>
              </a:rPr>
              <a:t>culture and the fact that fewer and fewer of us use similar information sources. In</a:t>
            </a:r>
          </a:p>
          <a:p>
            <a:r>
              <a:rPr lang="en-US" sz="1200" b="0" i="0" kern="1200" dirty="0">
                <a:solidFill>
                  <a:schemeClr val="tx1"/>
                </a:solidFill>
                <a:effectLst/>
                <a:latin typeface="+mn-lt"/>
                <a:ea typeface="+mn-ea"/>
                <a:cs typeface="+mn-cs"/>
              </a:rPr>
              <a:t>addition, our awareness of issues of diversity, difference, and marginalization</a:t>
            </a:r>
          </a:p>
          <a:p>
            <a:r>
              <a:rPr lang="en-US" sz="1200" b="0" i="0" kern="1200" dirty="0">
                <a:solidFill>
                  <a:schemeClr val="tx1"/>
                </a:solidFill>
                <a:effectLst/>
                <a:latin typeface="+mn-lt"/>
                <a:ea typeface="+mn-ea"/>
                <a:cs typeface="+mn-cs"/>
              </a:rPr>
              <a:t>grows. Put simply, this current time of turbulence and rapid change has given rise</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to a contemporary context in which new questions and new challenges are </a:t>
            </a:r>
            <a:r>
              <a:rPr lang="en-US" sz="1200" b="0" i="0" kern="1200" dirty="0" err="1">
                <a:solidFill>
                  <a:schemeClr val="tx1"/>
                </a:solidFill>
                <a:effectLst/>
                <a:latin typeface="+mn-lt"/>
                <a:ea typeface="+mn-ea"/>
                <a:cs typeface="+mn-cs"/>
              </a:rPr>
              <a:t>impor</a:t>
            </a:r>
            <a:r>
              <a:rPr lang="en-US" sz="1200" b="0" i="0" kern="1200" dirty="0">
                <a:solidFill>
                  <a:schemeClr val="tx1"/>
                </a:solidFill>
                <a:effectLst/>
                <a:latin typeface="+mn-lt"/>
                <a:ea typeface="+mn-ea"/>
                <a:cs typeface="+mn-cs"/>
              </a:rPr>
              <a:t>-</a:t>
            </a:r>
          </a:p>
          <a:p>
            <a:r>
              <a:rPr lang="en-US" sz="1200" b="0" i="0" kern="1200" dirty="0" err="1">
                <a:solidFill>
                  <a:schemeClr val="tx1"/>
                </a:solidFill>
                <a:effectLst/>
                <a:latin typeface="+mn-lt"/>
                <a:ea typeface="+mn-ea"/>
                <a:cs typeface="+mn-cs"/>
              </a:rPr>
              <a:t>tant</a:t>
            </a:r>
            <a:r>
              <a:rPr lang="en-US" sz="1200" b="0" i="0" kern="1200" dirty="0">
                <a:solidFill>
                  <a:schemeClr val="tx1"/>
                </a:solidFill>
                <a:effectLst/>
                <a:latin typeface="+mn-lt"/>
                <a:ea typeface="+mn-ea"/>
                <a:cs typeface="+mn-cs"/>
              </a:rPr>
              <a:t> for understanding our organizational lives.</a:t>
            </a:r>
          </a:p>
          <a:p>
            <a:endParaRPr lang="en-US" dirty="0"/>
          </a:p>
        </p:txBody>
      </p:sp>
      <p:sp>
        <p:nvSpPr>
          <p:cNvPr id="4" name="Slide Number Placeholder 3"/>
          <p:cNvSpPr>
            <a:spLocks noGrp="1"/>
          </p:cNvSpPr>
          <p:nvPr>
            <p:ph type="sldNum" idx="12"/>
          </p:nvPr>
        </p:nvSpPr>
        <p:spPr/>
        <p:txBody>
          <a:bodyPr/>
          <a:lstStyle/>
          <a:p>
            <a:pPr marL="0" lvl="0" indent="0">
              <a:spcBef>
                <a:spcPts val="0"/>
              </a:spcBef>
              <a:buClr>
                <a:srgbClr val="000000"/>
              </a:buClr>
              <a:buSzPct val="25000"/>
              <a:buFont typeface="Calibri"/>
              <a:buNone/>
            </a:pPr>
            <a:fld id="{00000000-1234-1234-1234-123412341234}" type="slidenum">
              <a:rPr lang="en-US" smtClean="0"/>
              <a:t>9</a:t>
            </a:fld>
            <a:endParaRPr lang="en-US"/>
          </a:p>
        </p:txBody>
      </p:sp>
    </p:spTree>
    <p:extLst>
      <p:ext uri="{BB962C8B-B14F-4D97-AF65-F5344CB8AC3E}">
        <p14:creationId xmlns:p14="http://schemas.microsoft.com/office/powerpoint/2010/main" val="41289841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
        <p:cNvGrpSpPr/>
        <p:nvPr/>
      </p:nvGrpSpPr>
      <p:grpSpPr>
        <a:xfrm>
          <a:off x="0" y="0"/>
          <a:ext cx="0" cy="0"/>
          <a:chOff x="0" y="0"/>
          <a:chExt cx="0" cy="0"/>
        </a:xfrm>
      </p:grpSpPr>
      <p:sp>
        <p:nvSpPr>
          <p:cNvPr id="37" name="Shape 3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38" name="Shape 3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None/>
            </a:pPr>
            <a:endParaRPr lang="en-US" sz="1200" b="1" i="0" u="none" strike="noStrike" kern="1200" dirty="0">
              <a:solidFill>
                <a:schemeClr val="tx1"/>
              </a:solidFill>
              <a:effectLst/>
              <a:latin typeface="+mn-lt"/>
              <a:ea typeface="+mn-ea"/>
              <a:cs typeface="+mn-cs"/>
            </a:endParaRPr>
          </a:p>
          <a:p>
            <a:r>
              <a:rPr lang="en-US" sz="1800" b="1" i="0" u="sng" kern="1200" dirty="0">
                <a:solidFill>
                  <a:schemeClr val="tx1"/>
                </a:solidFill>
                <a:effectLst/>
                <a:latin typeface="+mn-lt"/>
                <a:ea typeface="+mn-ea"/>
                <a:cs typeface="+mn-cs"/>
              </a:rPr>
              <a:t>2020 Forbes list</a:t>
            </a:r>
            <a:endParaRPr lang="en-US" sz="1200" b="1" i="0" u="sng" strike="noStrike" kern="1200" dirty="0">
              <a:solidFill>
                <a:schemeClr val="tx1"/>
              </a:solidFill>
              <a:effectLst/>
              <a:latin typeface="+mn-lt"/>
              <a:ea typeface="+mn-ea"/>
              <a:cs typeface="+mn-cs"/>
            </a:endParaRPr>
          </a:p>
          <a:p>
            <a:pPr marL="0" marR="0" lvl="0" indent="0" algn="l" rtl="0">
              <a:spcBef>
                <a:spcPts val="0"/>
              </a:spcBef>
              <a:spcAft>
                <a:spcPts val="0"/>
              </a:spcAft>
              <a:buNone/>
            </a:pPr>
            <a:r>
              <a:rPr lang="en-US" sz="1200" b="1" i="0" u="none" strike="noStrike" kern="1200" dirty="0">
                <a:solidFill>
                  <a:schemeClr val="tx1"/>
                </a:solidFill>
                <a:effectLst/>
                <a:latin typeface="+mn-lt"/>
                <a:ea typeface="+mn-ea"/>
                <a:cs typeface="+mn-cs"/>
              </a:rPr>
              <a:t>Name</a:t>
            </a:r>
            <a:r>
              <a:rPr lang="en-US" dirty="0"/>
              <a:t> </a:t>
            </a:r>
            <a:r>
              <a:rPr lang="en-US" sz="1200" b="0" i="0" u="sng" strike="noStrike" kern="1200" dirty="0">
                <a:solidFill>
                  <a:schemeClr val="tx1"/>
                </a:solidFill>
                <a:effectLst/>
                <a:latin typeface="+mn-lt"/>
                <a:ea typeface="+mn-ea"/>
                <a:cs typeface="+mn-cs"/>
                <a:hlinkClick r:id="rId3" tooltip="Saudi Aramco"/>
              </a:rPr>
              <a:t>Saudi Aramco</a:t>
            </a:r>
            <a:r>
              <a:rPr lang="en-US" dirty="0"/>
              <a:t> </a:t>
            </a:r>
          </a:p>
          <a:p>
            <a:pPr marL="0" marR="0" lvl="0" indent="0" algn="l" rtl="0">
              <a:spcBef>
                <a:spcPts val="0"/>
              </a:spcBef>
              <a:spcAft>
                <a:spcPts val="0"/>
              </a:spcAft>
              <a:buNone/>
            </a:pPr>
            <a:r>
              <a:rPr lang="en-US" sz="1200" b="0" i="0" u="sng" strike="noStrike" kern="1200" dirty="0">
                <a:solidFill>
                  <a:schemeClr val="tx1"/>
                </a:solidFill>
                <a:effectLst/>
                <a:latin typeface="+mn-lt"/>
                <a:ea typeface="+mn-ea"/>
                <a:cs typeface="+mn-cs"/>
                <a:hlinkClick r:id="rId4" tooltip="Saudi Basic Industries"/>
              </a:rPr>
              <a:t>Saudi Basic Industries</a:t>
            </a:r>
            <a:endParaRPr lang="en-US" sz="1200" b="0" i="0" u="sng" strike="noStrike" kern="1200" dirty="0">
              <a:solidFill>
                <a:schemeClr val="tx1"/>
              </a:solidFill>
              <a:effectLst/>
              <a:latin typeface="+mn-lt"/>
              <a:ea typeface="+mn-ea"/>
              <a:cs typeface="+mn-cs"/>
            </a:endParaRPr>
          </a:p>
          <a:p>
            <a:pPr marL="0" marR="0" lvl="0" indent="0" algn="l" rtl="0">
              <a:spcBef>
                <a:spcPts val="0"/>
              </a:spcBef>
              <a:spcAft>
                <a:spcPts val="0"/>
              </a:spcAft>
              <a:buNone/>
            </a:pPr>
            <a:r>
              <a:rPr lang="en-US" sz="1200" b="0" i="0" u="sng" strike="noStrike" kern="1200" dirty="0">
                <a:solidFill>
                  <a:schemeClr val="tx1"/>
                </a:solidFill>
                <a:effectLst/>
                <a:latin typeface="+mn-lt"/>
                <a:ea typeface="+mn-ea"/>
                <a:cs typeface="+mn-cs"/>
                <a:hlinkClick r:id="rId5" tooltip="Saudi Telecom Company"/>
              </a:rPr>
              <a:t>Saudi Telecom Company</a:t>
            </a:r>
            <a:endParaRPr lang="en-US" sz="1200" b="0" i="0" u="sng" strike="noStrike" kern="1200" dirty="0">
              <a:solidFill>
                <a:schemeClr val="tx1"/>
              </a:solidFill>
              <a:effectLst/>
              <a:latin typeface="+mn-lt"/>
              <a:ea typeface="+mn-ea"/>
              <a:cs typeface="+mn-cs"/>
            </a:endParaRPr>
          </a:p>
          <a:p>
            <a:pPr marL="0" marR="0" lvl="0" indent="0" algn="l" rtl="0">
              <a:spcBef>
                <a:spcPts val="0"/>
              </a:spcBef>
              <a:spcAft>
                <a:spcPts val="0"/>
              </a:spcAft>
              <a:buNone/>
            </a:pPr>
            <a:r>
              <a:rPr lang="en-US" dirty="0"/>
              <a:t> </a:t>
            </a:r>
            <a:r>
              <a:rPr lang="en-US" sz="1200" b="0" i="0" u="sng" strike="noStrike" kern="1200" dirty="0">
                <a:solidFill>
                  <a:schemeClr val="tx1"/>
                </a:solidFill>
                <a:effectLst/>
                <a:latin typeface="+mn-lt"/>
                <a:ea typeface="+mn-ea"/>
                <a:cs typeface="+mn-cs"/>
                <a:hlinkClick r:id="rId6" tooltip="National Commercial Bank (Saudi Arabia)"/>
              </a:rPr>
              <a:t>Saudi National Bank</a:t>
            </a:r>
            <a:endParaRPr lang="en-US" sz="1200" b="0" i="0" u="sng" strike="noStrike" kern="1200" dirty="0">
              <a:solidFill>
                <a:schemeClr val="tx1"/>
              </a:solidFill>
              <a:effectLst/>
              <a:latin typeface="+mn-lt"/>
              <a:ea typeface="+mn-ea"/>
              <a:cs typeface="+mn-cs"/>
            </a:endParaRPr>
          </a:p>
          <a:p>
            <a:pPr marL="0" marR="0" lvl="0" indent="0" algn="l" rtl="0">
              <a:spcBef>
                <a:spcPts val="0"/>
              </a:spcBef>
              <a:spcAft>
                <a:spcPts val="0"/>
              </a:spcAft>
              <a:buNone/>
            </a:pPr>
            <a:r>
              <a:rPr lang="en-US" dirty="0"/>
              <a:t> </a:t>
            </a:r>
            <a:r>
              <a:rPr lang="en-US" sz="1200" b="0" i="0" u="sng" strike="noStrike" kern="1200" dirty="0">
                <a:solidFill>
                  <a:schemeClr val="tx1"/>
                </a:solidFill>
                <a:effectLst/>
                <a:latin typeface="+mn-lt"/>
                <a:ea typeface="+mn-ea"/>
                <a:cs typeface="+mn-cs"/>
                <a:hlinkClick r:id="rId7" tooltip="Al-Rajhi Bank"/>
              </a:rPr>
              <a:t>Al-Rajhi Bank</a:t>
            </a:r>
            <a:r>
              <a:rPr lang="en-US" dirty="0"/>
              <a:t> </a:t>
            </a:r>
            <a:r>
              <a:rPr lang="en-US" sz="1200" b="0" i="0" u="sng" strike="noStrike" kern="1200" dirty="0">
                <a:solidFill>
                  <a:schemeClr val="tx1"/>
                </a:solidFill>
                <a:effectLst/>
                <a:latin typeface="+mn-lt"/>
                <a:ea typeface="+mn-ea"/>
                <a:cs typeface="+mn-cs"/>
                <a:hlinkClick r:id="" action="ppaction://noaction"/>
              </a:rPr>
              <a:t>Saudi </a:t>
            </a:r>
          </a:p>
          <a:p>
            <a:pPr marL="0" marR="0" lvl="0" indent="0" algn="l" rtl="0">
              <a:spcBef>
                <a:spcPts val="0"/>
              </a:spcBef>
              <a:spcAft>
                <a:spcPts val="0"/>
              </a:spcAft>
              <a:buNone/>
            </a:pPr>
            <a:r>
              <a:rPr lang="en-US" sz="1200" b="0" i="0" u="sng" strike="noStrike" kern="1200" dirty="0">
                <a:solidFill>
                  <a:schemeClr val="tx1"/>
                </a:solidFill>
                <a:effectLst/>
                <a:latin typeface="+mn-lt"/>
                <a:ea typeface="+mn-ea"/>
                <a:cs typeface="+mn-cs"/>
                <a:hlinkClick r:id="" action="ppaction://noaction"/>
              </a:rPr>
              <a:t>Electricity Company</a:t>
            </a:r>
            <a:endParaRPr lang="en-US" sz="1200" b="0" i="0" u="sng" strike="noStrike" kern="1200" dirty="0">
              <a:solidFill>
                <a:schemeClr val="tx1"/>
              </a:solidFill>
              <a:effectLst/>
              <a:latin typeface="+mn-lt"/>
              <a:ea typeface="+mn-ea"/>
              <a:cs typeface="+mn-cs"/>
            </a:endParaRPr>
          </a:p>
          <a:p>
            <a:pPr marL="0" marR="0" lvl="0" indent="0" algn="l" rtl="0">
              <a:spcBef>
                <a:spcPts val="0"/>
              </a:spcBef>
              <a:spcAft>
                <a:spcPts val="0"/>
              </a:spcAft>
              <a:buNone/>
            </a:pPr>
            <a:r>
              <a:rPr lang="en-US" dirty="0"/>
              <a:t> </a:t>
            </a:r>
            <a:r>
              <a:rPr lang="en-US" sz="1200" b="0" i="0" u="sng" strike="noStrike" kern="1200" dirty="0">
                <a:solidFill>
                  <a:schemeClr val="tx1"/>
                </a:solidFill>
                <a:effectLst/>
                <a:latin typeface="+mn-lt"/>
                <a:ea typeface="+mn-ea"/>
                <a:cs typeface="+mn-cs"/>
                <a:hlinkClick r:id="rId8" tooltip="Riyad Bank"/>
              </a:rPr>
              <a:t>Riyad Bank</a:t>
            </a:r>
            <a:endParaRPr lang="en-US" sz="1200" b="0" i="0" u="sng" strike="noStrike" kern="1200" dirty="0">
              <a:solidFill>
                <a:schemeClr val="tx1"/>
              </a:solidFill>
              <a:effectLst/>
              <a:latin typeface="+mn-lt"/>
              <a:ea typeface="+mn-ea"/>
              <a:cs typeface="+mn-cs"/>
            </a:endParaRPr>
          </a:p>
          <a:p>
            <a:pPr marL="0" marR="0" lvl="0" indent="0" algn="l" rtl="0">
              <a:spcBef>
                <a:spcPts val="0"/>
              </a:spcBef>
              <a:spcAft>
                <a:spcPts val="0"/>
              </a:spcAft>
              <a:buNone/>
            </a:pPr>
            <a:r>
              <a:rPr lang="en-US" dirty="0"/>
              <a:t> </a:t>
            </a:r>
            <a:r>
              <a:rPr lang="en-US" sz="1200" b="0" i="0" u="sng" strike="noStrike" kern="1200" dirty="0">
                <a:solidFill>
                  <a:schemeClr val="tx1"/>
                </a:solidFill>
                <a:effectLst/>
                <a:latin typeface="+mn-lt"/>
                <a:ea typeface="+mn-ea"/>
                <a:cs typeface="+mn-cs"/>
                <a:hlinkClick r:id="rId9" tooltip="Samba Financial Group"/>
              </a:rPr>
              <a:t>Samba Financial Group</a:t>
            </a:r>
            <a:endParaRPr lang="en-US" sz="1200" b="0" i="0" u="sng" strike="noStrike" kern="1200" dirty="0">
              <a:solidFill>
                <a:schemeClr val="tx1"/>
              </a:solidFill>
              <a:effectLst/>
              <a:latin typeface="+mn-lt"/>
              <a:ea typeface="+mn-ea"/>
              <a:cs typeface="+mn-cs"/>
            </a:endParaRPr>
          </a:p>
          <a:p>
            <a:pPr marL="0" marR="0" lvl="0" indent="0" algn="l" rtl="0">
              <a:spcBef>
                <a:spcPts val="0"/>
              </a:spcBef>
              <a:spcAft>
                <a:spcPts val="0"/>
              </a:spcAft>
              <a:buNone/>
            </a:pPr>
            <a:r>
              <a:rPr lang="en-US" dirty="0"/>
              <a:t> </a:t>
            </a:r>
            <a:r>
              <a:rPr lang="en-US" sz="1200" b="0" i="0" u="sng" strike="noStrike" kern="1200" dirty="0">
                <a:solidFill>
                  <a:schemeClr val="tx1"/>
                </a:solidFill>
                <a:effectLst/>
                <a:latin typeface="+mn-lt"/>
                <a:ea typeface="+mn-ea"/>
                <a:cs typeface="+mn-cs"/>
                <a:hlinkClick r:id="rId10" tooltip="Saudi British Bank"/>
              </a:rPr>
              <a:t>Saudi British Bank</a:t>
            </a:r>
            <a:endParaRPr lang="en-US" sz="1200" b="0" i="0" u="sng" strike="noStrike" kern="1200" dirty="0">
              <a:solidFill>
                <a:schemeClr val="tx1"/>
              </a:solidFill>
              <a:effectLst/>
              <a:latin typeface="+mn-lt"/>
              <a:ea typeface="+mn-ea"/>
              <a:cs typeface="+mn-cs"/>
            </a:endParaRPr>
          </a:p>
          <a:p>
            <a:pPr marL="0" marR="0" lvl="0" indent="0" algn="l" rtl="0">
              <a:spcBef>
                <a:spcPts val="0"/>
              </a:spcBef>
              <a:spcAft>
                <a:spcPts val="0"/>
              </a:spcAft>
              <a:buNone/>
            </a:pPr>
            <a:r>
              <a:rPr lang="en-US" dirty="0"/>
              <a:t> </a:t>
            </a:r>
            <a:r>
              <a:rPr lang="en-US" sz="1200" b="0" i="0" u="sng" strike="noStrike" kern="1200" dirty="0">
                <a:solidFill>
                  <a:schemeClr val="tx1"/>
                </a:solidFill>
                <a:effectLst/>
                <a:latin typeface="+mn-lt"/>
                <a:ea typeface="+mn-ea"/>
                <a:cs typeface="+mn-cs"/>
                <a:hlinkClick r:id="rId11" tooltip="Banque Saudi Fransi"/>
              </a:rPr>
              <a:t>Banque Saudi Fransi</a:t>
            </a:r>
            <a:endParaRPr lang="en-US" sz="1200" b="0" i="0" u="sng" strike="noStrike" kern="1200" dirty="0">
              <a:solidFill>
                <a:schemeClr val="tx1"/>
              </a:solidFill>
              <a:effectLst/>
              <a:latin typeface="+mn-lt"/>
              <a:ea typeface="+mn-ea"/>
              <a:cs typeface="+mn-cs"/>
            </a:endParaRPr>
          </a:p>
          <a:p>
            <a:pPr marL="0" marR="0" lvl="0" indent="0" algn="l" rtl="0">
              <a:spcBef>
                <a:spcPts val="0"/>
              </a:spcBef>
              <a:spcAft>
                <a:spcPts val="0"/>
              </a:spcAft>
              <a:buNone/>
            </a:pPr>
            <a:r>
              <a:rPr lang="en-US" dirty="0"/>
              <a:t> </a:t>
            </a:r>
            <a:r>
              <a:rPr lang="en-US" sz="1200" b="0" i="0" u="sng" strike="noStrike" kern="1200" dirty="0">
                <a:solidFill>
                  <a:schemeClr val="tx1"/>
                </a:solidFill>
                <a:effectLst/>
                <a:latin typeface="+mn-lt"/>
                <a:ea typeface="+mn-ea"/>
                <a:cs typeface="+mn-cs"/>
                <a:hlinkClick r:id="rId12" tooltip="Arab National Bank"/>
              </a:rPr>
              <a:t>Arab National Bank</a:t>
            </a:r>
            <a:endParaRPr lang="en-US" sz="1200" b="0" i="0" u="sng" strike="noStrike" kern="1200" dirty="0">
              <a:solidFill>
                <a:schemeClr val="tx1"/>
              </a:solidFill>
              <a:effectLst/>
              <a:latin typeface="+mn-lt"/>
              <a:ea typeface="+mn-ea"/>
              <a:cs typeface="+mn-cs"/>
            </a:endParaRPr>
          </a:p>
          <a:p>
            <a:pPr marL="0" marR="0" lvl="0" indent="0" algn="l" rtl="0">
              <a:spcBef>
                <a:spcPts val="0"/>
              </a:spcBef>
              <a:spcAft>
                <a:spcPts val="0"/>
              </a:spcAft>
              <a:buNone/>
            </a:pPr>
            <a:r>
              <a:rPr lang="en-US" dirty="0"/>
              <a:t> </a:t>
            </a:r>
            <a:r>
              <a:rPr lang="en-US" sz="1200" b="0" i="0" u="sng" strike="noStrike" kern="1200" dirty="0">
                <a:solidFill>
                  <a:schemeClr val="tx1"/>
                </a:solidFill>
                <a:effectLst/>
                <a:latin typeface="+mn-lt"/>
                <a:ea typeface="+mn-ea"/>
                <a:cs typeface="+mn-cs"/>
                <a:hlinkClick r:id="rId13" tooltip="Alinma Bank"/>
              </a:rPr>
              <a:t>Alinma Bank</a:t>
            </a:r>
            <a:r>
              <a:rPr lang="en-US" dirty="0"/>
              <a:t> </a:t>
            </a:r>
          </a:p>
          <a:p>
            <a:pPr marL="0" marR="0" lvl="0" indent="0" algn="l" rtl="0">
              <a:spcBef>
                <a:spcPts val="0"/>
              </a:spcBef>
              <a:spcAft>
                <a:spcPts val="0"/>
              </a:spcAft>
              <a:buNone/>
            </a:pPr>
            <a:r>
              <a:rPr lang="en-US" sz="1200" b="0" i="0" u="sng" strike="noStrike" kern="1200" dirty="0">
                <a:solidFill>
                  <a:schemeClr val="tx1"/>
                </a:solidFill>
                <a:effectLst/>
                <a:latin typeface="+mn-lt"/>
                <a:ea typeface="+mn-ea"/>
                <a:cs typeface="+mn-cs"/>
                <a:hlinkClick r:id="rId14" tooltip="Maaden (company)"/>
              </a:rPr>
              <a:t>Maaden</a:t>
            </a:r>
            <a:r>
              <a:rPr lang="en-US" dirty="0"/>
              <a:t> </a:t>
            </a:r>
            <a:r>
              <a:rPr lang="en-US" sz="1200" b="0" i="0" u="sng" strike="noStrike" kern="1200" dirty="0">
                <a:solidFill>
                  <a:schemeClr val="tx1"/>
                </a:solidFill>
                <a:effectLst/>
                <a:latin typeface="+mn-lt"/>
                <a:ea typeface="+mn-ea"/>
                <a:cs typeface="+mn-cs"/>
                <a:hlinkClick r:id="rId15" tooltip="Almarai"/>
              </a:rPr>
              <a:t>Almarai</a:t>
            </a:r>
            <a:r>
              <a:rPr lang="en-US" dirty="0"/>
              <a:t> </a:t>
            </a:r>
            <a:endParaRPr sz="1200" b="0" i="0" u="none" strike="noStrike" cap="none" baseline="0" dirty="0">
              <a:solidFill>
                <a:schemeClr val="dk1"/>
              </a:solidFill>
              <a:latin typeface="Calibri"/>
              <a:ea typeface="Calibri"/>
              <a:cs typeface="Calibri"/>
              <a:sym typeface="Calibri"/>
            </a:endParaRPr>
          </a:p>
        </p:txBody>
      </p:sp>
      <p:sp>
        <p:nvSpPr>
          <p:cNvPr id="39" name="Shape 39"/>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10</a:t>
            </a:fld>
            <a:endParaRPr lang="en-US" sz="1200" b="0" i="0" u="none" strike="noStrike" cap="none" baseline="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5981234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www.youtube.com</a:t>
            </a:r>
            <a:r>
              <a:rPr lang="en-US" dirty="0"/>
              <a:t>/</a:t>
            </a:r>
            <a:r>
              <a:rPr lang="en-US" dirty="0" err="1"/>
              <a:t>watch?v</a:t>
            </a:r>
            <a:r>
              <a:rPr lang="en-US" dirty="0"/>
              <a:t>=rCoFKUJ_8Yo </a:t>
            </a:r>
          </a:p>
          <a:p>
            <a:endParaRPr lang="en-US" dirty="0"/>
          </a:p>
          <a:p>
            <a:r>
              <a:rPr lang="en-US" dirty="0"/>
              <a:t>Portal uploaded with the link ( </a:t>
            </a:r>
            <a:r>
              <a:rPr lang="en-US" dirty="0" err="1"/>
              <a:t>Elun</a:t>
            </a:r>
            <a:r>
              <a:rPr lang="en-US" dirty="0"/>
              <a:t> Mask )</a:t>
            </a:r>
          </a:p>
        </p:txBody>
      </p:sp>
      <p:sp>
        <p:nvSpPr>
          <p:cNvPr id="4" name="Slide Number Placeholder 3"/>
          <p:cNvSpPr>
            <a:spLocks noGrp="1"/>
          </p:cNvSpPr>
          <p:nvPr>
            <p:ph type="sldNum" idx="12"/>
          </p:nvPr>
        </p:nvSpPr>
        <p:spPr/>
        <p:txBody>
          <a:bodyPr/>
          <a:lstStyle/>
          <a:p>
            <a:pPr marL="0" lvl="0" indent="0">
              <a:spcBef>
                <a:spcPts val="0"/>
              </a:spcBef>
              <a:buSzPct val="25000"/>
              <a:buNone/>
            </a:pPr>
            <a:fld id="{00000000-1234-1234-1234-123412341234}" type="slidenum">
              <a:rPr lang="en-US" smtClean="0"/>
              <a:pPr marL="0" lvl="0" indent="0">
                <a:spcBef>
                  <a:spcPts val="0"/>
                </a:spcBef>
                <a:buSzPct val="25000"/>
                <a:buNone/>
              </a:pPr>
              <a:t>11</a:t>
            </a:fld>
            <a:endParaRPr lang="en-US"/>
          </a:p>
        </p:txBody>
      </p:sp>
    </p:spTree>
    <p:extLst>
      <p:ext uri="{BB962C8B-B14F-4D97-AF65-F5344CB8AC3E}">
        <p14:creationId xmlns:p14="http://schemas.microsoft.com/office/powerpoint/2010/main" val="37472840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kern="1200" dirty="0">
                <a:solidFill>
                  <a:schemeClr val="tx1"/>
                </a:solidFill>
                <a:effectLst/>
                <a:latin typeface="+mn-lt"/>
                <a:ea typeface="+mn-ea"/>
                <a:cs typeface="+mn-cs"/>
              </a:rPr>
              <a:t>https://</a:t>
            </a:r>
            <a:r>
              <a:rPr lang="en-US" sz="1200" b="0" i="0" kern="1200" dirty="0" err="1">
                <a:solidFill>
                  <a:schemeClr val="tx1"/>
                </a:solidFill>
                <a:effectLst/>
                <a:latin typeface="+mn-lt"/>
                <a:ea typeface="+mn-ea"/>
                <a:cs typeface="+mn-cs"/>
              </a:rPr>
              <a:t>www.arabiaweather.com</a:t>
            </a:r>
            <a:r>
              <a:rPr lang="en-US" sz="1200" b="0" i="0" kern="1200" dirty="0">
                <a:solidFill>
                  <a:schemeClr val="tx1"/>
                </a:solidFill>
                <a:effectLst/>
                <a:latin typeface="+mn-lt"/>
                <a:ea typeface="+mn-ea"/>
                <a:cs typeface="+mn-cs"/>
              </a:rPr>
              <a:t>/</a:t>
            </a:r>
            <a:r>
              <a:rPr lang="en-US" sz="1200" b="0" i="0" kern="1200" dirty="0" err="1">
                <a:solidFill>
                  <a:schemeClr val="tx1"/>
                </a:solidFill>
                <a:effectLst/>
                <a:latin typeface="+mn-lt"/>
                <a:ea typeface="+mn-ea"/>
                <a:cs typeface="+mn-cs"/>
              </a:rPr>
              <a:t>en</a:t>
            </a:r>
            <a:r>
              <a:rPr lang="en-US" sz="1200" b="0" i="0" kern="1200" dirty="0">
                <a:solidFill>
                  <a:schemeClr val="tx1"/>
                </a:solidFill>
                <a:effectLst/>
                <a:latin typeface="+mn-lt"/>
                <a:ea typeface="+mn-ea"/>
                <a:cs typeface="+mn-cs"/>
              </a:rPr>
              <a:t>/content/learn-about-the-richest-arabs-on-the-forbes-list-for-the-year-2023and-an-egyptian-tops-the-list </a:t>
            </a:r>
          </a:p>
          <a:p>
            <a:pPr rtl="0"/>
            <a:endParaRPr lang="en-US" sz="1200" b="0" i="0" kern="1200" dirty="0">
              <a:solidFill>
                <a:schemeClr val="tx1"/>
              </a:solidFill>
              <a:effectLst/>
              <a:latin typeface="+mn-lt"/>
              <a:ea typeface="+mn-ea"/>
              <a:cs typeface="+mn-cs"/>
            </a:endParaRPr>
          </a:p>
          <a:p>
            <a:pPr rtl="0"/>
            <a:r>
              <a:rPr lang="en-US" sz="1200" b="0" i="0" kern="1200" dirty="0">
                <a:solidFill>
                  <a:schemeClr val="tx1"/>
                </a:solidFill>
                <a:effectLst/>
                <a:latin typeface="+mn-lt"/>
                <a:ea typeface="+mn-ea"/>
                <a:cs typeface="+mn-cs"/>
              </a:rPr>
              <a:t>Egyptian </a:t>
            </a:r>
            <a:r>
              <a:rPr lang="en-US" sz="1200" b="0" i="0" kern="1200" dirty="0" err="1">
                <a:solidFill>
                  <a:schemeClr val="tx1"/>
                </a:solidFill>
                <a:effectLst/>
                <a:latin typeface="+mn-lt"/>
                <a:ea typeface="+mn-ea"/>
                <a:cs typeface="+mn-cs"/>
              </a:rPr>
              <a:t>Nassef</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Sawiris</a:t>
            </a:r>
            <a:r>
              <a:rPr lang="en-US" sz="1200" b="0" i="0" kern="1200" dirty="0">
                <a:solidFill>
                  <a:schemeClr val="tx1"/>
                </a:solidFill>
                <a:effectLst/>
                <a:latin typeface="+mn-lt"/>
                <a:ea typeface="+mn-ea"/>
                <a:cs typeface="+mn-cs"/>
              </a:rPr>
              <a:t>: $7.4 billion.</a:t>
            </a:r>
          </a:p>
          <a:p>
            <a:pPr rtl="0"/>
            <a:r>
              <a:rPr lang="en-US" sz="1200" b="0" i="0" kern="1200" dirty="0">
                <a:solidFill>
                  <a:schemeClr val="tx1"/>
                </a:solidFill>
                <a:effectLst/>
                <a:latin typeface="+mn-lt"/>
                <a:ea typeface="+mn-ea"/>
                <a:cs typeface="+mn-cs"/>
              </a:rPr>
              <a:t>Algerian </a:t>
            </a:r>
            <a:r>
              <a:rPr lang="en-US" sz="1200" b="0" i="0" kern="1200" dirty="0" err="1">
                <a:solidFill>
                  <a:schemeClr val="tx1"/>
                </a:solidFill>
                <a:effectLst/>
                <a:latin typeface="+mn-lt"/>
                <a:ea typeface="+mn-ea"/>
                <a:cs typeface="+mn-cs"/>
              </a:rPr>
              <a:t>Issad</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Rebrab</a:t>
            </a:r>
            <a:r>
              <a:rPr lang="en-US" sz="1200" b="0" i="0" kern="1200" dirty="0">
                <a:solidFill>
                  <a:schemeClr val="tx1"/>
                </a:solidFill>
                <a:effectLst/>
                <a:latin typeface="+mn-lt"/>
                <a:ea typeface="+mn-ea"/>
                <a:cs typeface="+mn-cs"/>
              </a:rPr>
              <a:t> and his family: 4.6 billion dollars.</a:t>
            </a:r>
          </a:p>
          <a:p>
            <a:pPr rtl="0"/>
            <a:r>
              <a:rPr lang="en-US" sz="1200" b="0" i="0" kern="1200" dirty="0">
                <a:solidFill>
                  <a:schemeClr val="tx1"/>
                </a:solidFill>
                <a:effectLst/>
                <a:latin typeface="+mn-lt"/>
                <a:ea typeface="+mn-ea"/>
                <a:cs typeface="+mn-cs"/>
              </a:rPr>
              <a:t>Emirati Hussain </a:t>
            </a:r>
            <a:r>
              <a:rPr lang="en-US" sz="1200" b="0" i="0" kern="1200" dirty="0" err="1">
                <a:solidFill>
                  <a:schemeClr val="tx1"/>
                </a:solidFill>
                <a:effectLst/>
                <a:latin typeface="+mn-lt"/>
                <a:ea typeface="+mn-ea"/>
                <a:cs typeface="+mn-cs"/>
              </a:rPr>
              <a:t>Sajwani</a:t>
            </a:r>
            <a:r>
              <a:rPr lang="en-US" sz="1200" b="0" i="0" kern="1200" dirty="0">
                <a:solidFill>
                  <a:schemeClr val="tx1"/>
                </a:solidFill>
                <a:effectLst/>
                <a:latin typeface="+mn-lt"/>
                <a:ea typeface="+mn-ea"/>
                <a:cs typeface="+mn-cs"/>
              </a:rPr>
              <a:t>: $4.5 billion.</a:t>
            </a:r>
          </a:p>
          <a:p>
            <a:pPr rtl="0"/>
            <a:r>
              <a:rPr lang="en-US" sz="1200" b="0" i="0" kern="1200" dirty="0">
                <a:solidFill>
                  <a:schemeClr val="tx1"/>
                </a:solidFill>
                <a:effectLst/>
                <a:latin typeface="+mn-lt"/>
                <a:ea typeface="+mn-ea"/>
                <a:cs typeface="+mn-cs"/>
              </a:rPr>
              <a:t>Egyptian Mohamed Mansour: $3.6 billion.</a:t>
            </a:r>
          </a:p>
          <a:p>
            <a:pPr rtl="0"/>
            <a:r>
              <a:rPr lang="en-US" sz="1200" b="0" i="0" kern="1200" dirty="0">
                <a:solidFill>
                  <a:schemeClr val="tx1"/>
                </a:solidFill>
                <a:effectLst/>
                <a:latin typeface="+mn-lt"/>
                <a:ea typeface="+mn-ea"/>
                <a:cs typeface="+mn-cs"/>
              </a:rPr>
              <a:t>Egyptian Naguib </a:t>
            </a:r>
            <a:r>
              <a:rPr lang="en-US" sz="1200" b="0" i="0" kern="1200" dirty="0" err="1">
                <a:solidFill>
                  <a:schemeClr val="tx1"/>
                </a:solidFill>
                <a:effectLst/>
                <a:latin typeface="+mn-lt"/>
                <a:ea typeface="+mn-ea"/>
                <a:cs typeface="+mn-cs"/>
              </a:rPr>
              <a:t>Sawiris</a:t>
            </a:r>
            <a:r>
              <a:rPr lang="en-US" sz="1200" b="0" i="0" kern="1200" dirty="0">
                <a:solidFill>
                  <a:schemeClr val="tx1"/>
                </a:solidFill>
                <a:effectLst/>
                <a:latin typeface="+mn-lt"/>
                <a:ea typeface="+mn-ea"/>
                <a:cs typeface="+mn-cs"/>
              </a:rPr>
              <a:t>: $3.3 billion.</a:t>
            </a:r>
          </a:p>
          <a:p>
            <a:pPr rtl="0"/>
            <a:r>
              <a:rPr lang="en-US" sz="1200" b="0" i="0" kern="1200" dirty="0">
                <a:solidFill>
                  <a:schemeClr val="tx1"/>
                </a:solidFill>
                <a:effectLst/>
                <a:latin typeface="+mn-lt"/>
                <a:ea typeface="+mn-ea"/>
                <a:cs typeface="+mn-cs"/>
              </a:rPr>
              <a:t>Emirati Abdullah bin Ahmed Al Ghurair and his family: $3 billion.</a:t>
            </a:r>
          </a:p>
          <a:p>
            <a:pPr rtl="0"/>
            <a:r>
              <a:rPr lang="en-US" sz="1200" b="0" i="0" kern="1200" dirty="0">
                <a:solidFill>
                  <a:schemeClr val="tx1"/>
                </a:solidFill>
                <a:effectLst/>
                <a:latin typeface="+mn-lt"/>
                <a:ea typeface="+mn-ea"/>
                <a:cs typeface="+mn-cs"/>
              </a:rPr>
              <a:t>Lebanese </a:t>
            </a:r>
            <a:r>
              <a:rPr lang="en-US" sz="1200" b="0" i="0" kern="1200" dirty="0" err="1">
                <a:solidFill>
                  <a:schemeClr val="tx1"/>
                </a:solidFill>
                <a:effectLst/>
                <a:latin typeface="+mn-lt"/>
                <a:ea typeface="+mn-ea"/>
                <a:cs typeface="+mn-cs"/>
              </a:rPr>
              <a:t>Najib</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Mikati</a:t>
            </a:r>
            <a:r>
              <a:rPr lang="en-US" sz="1200" b="0" i="0" kern="1200" dirty="0">
                <a:solidFill>
                  <a:schemeClr val="tx1"/>
                </a:solidFill>
                <a:effectLst/>
                <a:latin typeface="+mn-lt"/>
                <a:ea typeface="+mn-ea"/>
                <a:cs typeface="+mn-cs"/>
              </a:rPr>
              <a:t>: $2.8 billion.</a:t>
            </a:r>
          </a:p>
          <a:p>
            <a:pPr rtl="0"/>
            <a:r>
              <a:rPr lang="en-US" sz="1200" b="0" i="0" kern="1200" dirty="0">
                <a:solidFill>
                  <a:schemeClr val="tx1"/>
                </a:solidFill>
                <a:effectLst/>
                <a:latin typeface="+mn-lt"/>
                <a:ea typeface="+mn-ea"/>
                <a:cs typeface="+mn-cs"/>
              </a:rPr>
              <a:t>Lebanese Taha </a:t>
            </a:r>
            <a:r>
              <a:rPr lang="en-US" sz="1200" b="0" i="0" kern="1200" dirty="0" err="1">
                <a:solidFill>
                  <a:schemeClr val="tx1"/>
                </a:solidFill>
                <a:effectLst/>
                <a:latin typeface="+mn-lt"/>
                <a:ea typeface="+mn-ea"/>
                <a:cs typeface="+mn-cs"/>
              </a:rPr>
              <a:t>Mikati</a:t>
            </a:r>
            <a:r>
              <a:rPr lang="en-US" sz="1200" b="0" i="0" kern="1200" dirty="0">
                <a:solidFill>
                  <a:schemeClr val="tx1"/>
                </a:solidFill>
                <a:effectLst/>
                <a:latin typeface="+mn-lt"/>
                <a:ea typeface="+mn-ea"/>
                <a:cs typeface="+mn-cs"/>
              </a:rPr>
              <a:t>: $2.8 billion.</a:t>
            </a:r>
          </a:p>
          <a:p>
            <a:pPr rtl="0"/>
            <a:r>
              <a:rPr lang="en-US" sz="1200" b="0" i="0" kern="1200" dirty="0">
                <a:solidFill>
                  <a:schemeClr val="tx1"/>
                </a:solidFill>
                <a:effectLst/>
                <a:latin typeface="+mn-lt"/>
                <a:ea typeface="+mn-ea"/>
                <a:cs typeface="+mn-cs"/>
              </a:rPr>
              <a:t>Omani Suhail </a:t>
            </a:r>
            <a:r>
              <a:rPr lang="en-US" sz="1200" b="0" i="0" kern="1200" dirty="0" err="1">
                <a:solidFill>
                  <a:schemeClr val="tx1"/>
                </a:solidFill>
                <a:effectLst/>
                <a:latin typeface="+mn-lt"/>
                <a:ea typeface="+mn-ea"/>
                <a:cs typeface="+mn-cs"/>
              </a:rPr>
              <a:t>Bahwan</a:t>
            </a:r>
            <a:r>
              <a:rPr lang="en-US" sz="1200" b="0" i="0" kern="1200" dirty="0">
                <a:solidFill>
                  <a:schemeClr val="tx1"/>
                </a:solidFill>
                <a:effectLst/>
                <a:latin typeface="+mn-lt"/>
                <a:ea typeface="+mn-ea"/>
                <a:cs typeface="+mn-cs"/>
              </a:rPr>
              <a:t>: $2.7 billion.</a:t>
            </a:r>
          </a:p>
          <a:p>
            <a:pPr rtl="0"/>
            <a:r>
              <a:rPr lang="en-US" sz="1200" b="0" i="0" kern="1200" dirty="0">
                <a:solidFill>
                  <a:schemeClr val="tx1"/>
                </a:solidFill>
                <a:effectLst/>
                <a:latin typeface="+mn-lt"/>
                <a:ea typeface="+mn-ea"/>
                <a:cs typeface="+mn-cs"/>
              </a:rPr>
              <a:t>Emirati Abdullah Al-Futtaim and his family: 2.4 billion dollars.</a:t>
            </a:r>
          </a:p>
          <a:p>
            <a:endParaRPr lang="en-US" dirty="0"/>
          </a:p>
        </p:txBody>
      </p:sp>
      <p:sp>
        <p:nvSpPr>
          <p:cNvPr id="4" name="Slide Number Placeholder 3"/>
          <p:cNvSpPr>
            <a:spLocks noGrp="1"/>
          </p:cNvSpPr>
          <p:nvPr>
            <p:ph type="sldNum" idx="12"/>
          </p:nvPr>
        </p:nvSpPr>
        <p:spPr/>
        <p:txBody>
          <a:bodyPr/>
          <a:lstStyle/>
          <a:p>
            <a:pPr marL="0" lvl="0" indent="0">
              <a:spcBef>
                <a:spcPts val="0"/>
              </a:spcBef>
              <a:buSzPct val="25000"/>
              <a:buNone/>
            </a:pPr>
            <a:fld id="{00000000-1234-1234-1234-123412341234}" type="slidenum">
              <a:rPr lang="en-US" smtClean="0"/>
              <a:pPr marL="0" lvl="0" indent="0">
                <a:spcBef>
                  <a:spcPts val="0"/>
                </a:spcBef>
                <a:buSzPct val="25000"/>
                <a:buNone/>
              </a:pPr>
              <a:t>12</a:t>
            </a:fld>
            <a:endParaRPr lang="en-US"/>
          </a:p>
        </p:txBody>
      </p:sp>
    </p:spTree>
    <p:extLst>
      <p:ext uri="{BB962C8B-B14F-4D97-AF65-F5344CB8AC3E}">
        <p14:creationId xmlns:p14="http://schemas.microsoft.com/office/powerpoint/2010/main" val="36444096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www.forbesmiddleeast.com</a:t>
            </a:r>
            <a:r>
              <a:rPr lang="en-US" dirty="0"/>
              <a:t>/lists/top-</a:t>
            </a:r>
            <a:r>
              <a:rPr lang="en-US" dirty="0" err="1"/>
              <a:t>ceos</a:t>
            </a:r>
            <a:r>
              <a:rPr lang="en-US" dirty="0"/>
              <a:t>-in-the-middle-east/ </a:t>
            </a:r>
          </a:p>
          <a:p>
            <a:endParaRPr lang="en-US" dirty="0"/>
          </a:p>
          <a:p>
            <a:endParaRPr lang="en-US" dirty="0"/>
          </a:p>
        </p:txBody>
      </p:sp>
      <p:sp>
        <p:nvSpPr>
          <p:cNvPr id="4" name="Slide Number Placeholder 3"/>
          <p:cNvSpPr>
            <a:spLocks noGrp="1"/>
          </p:cNvSpPr>
          <p:nvPr>
            <p:ph type="sldNum" idx="12"/>
          </p:nvPr>
        </p:nvSpPr>
        <p:spPr/>
        <p:txBody>
          <a:bodyPr/>
          <a:lstStyle/>
          <a:p>
            <a:pPr marL="0" lvl="0" indent="0">
              <a:spcBef>
                <a:spcPts val="0"/>
              </a:spcBef>
              <a:buSzPct val="25000"/>
              <a:buNone/>
            </a:pPr>
            <a:fld id="{00000000-1234-1234-1234-123412341234}" type="slidenum">
              <a:rPr lang="en-US" smtClean="0"/>
              <a:pPr marL="0" lvl="0" indent="0">
                <a:spcBef>
                  <a:spcPts val="0"/>
                </a:spcBef>
                <a:buSzPct val="25000"/>
                <a:buNone/>
              </a:pPr>
              <a:t>13</a:t>
            </a:fld>
            <a:endParaRPr lang="en-US"/>
          </a:p>
        </p:txBody>
      </p:sp>
    </p:spTree>
    <p:extLst>
      <p:ext uri="{BB962C8B-B14F-4D97-AF65-F5344CB8AC3E}">
        <p14:creationId xmlns:p14="http://schemas.microsoft.com/office/powerpoint/2010/main" val="10742662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Shape 132"/>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
        <p:nvSpPr>
          <p:cNvPr id="133" name="Shape 13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8239907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What the best leadership style for you ? </a:t>
            </a:r>
          </a:p>
        </p:txBody>
      </p:sp>
      <p:sp>
        <p:nvSpPr>
          <p:cNvPr id="4" name="Slide Number Placeholder 3"/>
          <p:cNvSpPr>
            <a:spLocks noGrp="1"/>
          </p:cNvSpPr>
          <p:nvPr>
            <p:ph type="sldNum" idx="12"/>
          </p:nvPr>
        </p:nvSpPr>
        <p:spPr/>
        <p:txBody>
          <a:bodyPr/>
          <a:lstStyle/>
          <a:p>
            <a:pPr marL="0" lvl="0" indent="0">
              <a:spcBef>
                <a:spcPts val="0"/>
              </a:spcBef>
              <a:buSzPct val="25000"/>
              <a:buNone/>
            </a:pPr>
            <a:fld id="{00000000-1234-1234-1234-123412341234}" type="slidenum">
              <a:rPr lang="en-US" smtClean="0"/>
              <a:pPr marL="0" lvl="0" indent="0">
                <a:spcBef>
                  <a:spcPts val="0"/>
                </a:spcBef>
                <a:buSzPct val="25000"/>
                <a:buNone/>
              </a:pPr>
              <a:t>18</a:t>
            </a:fld>
            <a:endParaRPr lang="en-US"/>
          </a:p>
        </p:txBody>
      </p:sp>
    </p:spTree>
    <p:extLst>
      <p:ext uri="{BB962C8B-B14F-4D97-AF65-F5344CB8AC3E}">
        <p14:creationId xmlns:p14="http://schemas.microsoft.com/office/powerpoint/2010/main" val="33305976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
        <p:cNvGrpSpPr/>
        <p:nvPr/>
      </p:nvGrpSpPr>
      <p:grpSpPr>
        <a:xfrm>
          <a:off x="0" y="0"/>
          <a:ext cx="0" cy="0"/>
          <a:chOff x="0" y="0"/>
          <a:chExt cx="0" cy="0"/>
        </a:xfrm>
      </p:grpSpPr>
      <p:sp>
        <p:nvSpPr>
          <p:cNvPr id="31" name="Google Shape;31;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
            <a:headEnd type="none" w="sm" len="sm"/>
            <a:tailEnd type="none" w="sm" len="sm"/>
          </a:ln>
        </p:spPr>
      </p:sp>
      <p:sp>
        <p:nvSpPr>
          <p:cNvPr id="32" name="Google Shape;32;p1:notes"/>
          <p:cNvSpPr txBox="1">
            <a:spLocks noGrp="1"/>
          </p:cNvSpPr>
          <p:nvPr>
            <p:ph type="body" idx="1"/>
          </p:nvPr>
        </p:nvSpPr>
        <p:spPr>
          <a:xfrm>
            <a:off x="685800" y="4343400"/>
            <a:ext cx="5486399" cy="4114800"/>
          </a:xfrm>
          <a:prstGeom prst="rect">
            <a:avLst/>
          </a:prstGeom>
          <a:noFill/>
          <a:ln>
            <a:noFill/>
          </a:ln>
        </p:spPr>
        <p:txBody>
          <a:bodyPr spcFirstLastPara="1" wrap="square" lIns="91425" tIns="45700" rIns="91425" bIns="45700" anchor="t" anchorCtr="0">
            <a:noAutofit/>
          </a:bodyPr>
          <a:lstStyle/>
          <a:p>
            <a:r>
              <a:rPr lang="ar" sz="1200" b="0" i="0" u="none" strike="noStrike" cap="none" dirty="0">
                <a:solidFill>
                  <a:schemeClr val="dk1"/>
                </a:solidFill>
                <a:effectLst/>
                <a:latin typeface="Arial"/>
                <a:ea typeface="Arial"/>
                <a:cs typeface="Arial"/>
                <a:sym typeface="Arial"/>
              </a:rPr>
              <a:t>التمييز في مكان العمل</a:t>
            </a:r>
            <a:r>
              <a:rPr lang="ar" dirty="0"/>
              <a:t> </a:t>
            </a:r>
            <a:r>
              <a:rPr lang="ar" sz="1200" b="0" i="0" u="none" strike="noStrike" cap="none" dirty="0">
                <a:solidFill>
                  <a:schemeClr val="dk1"/>
                </a:solidFill>
                <a:effectLst/>
                <a:latin typeface="Arial"/>
                <a:ea typeface="Arial"/>
                <a:cs typeface="Arial"/>
                <a:sym typeface="Arial"/>
              </a:rPr>
              <a:t>المضايقات في مكان العمل</a:t>
            </a:r>
            <a:r>
              <a:rPr lang="ar" dirty="0"/>
              <a:t> </a:t>
            </a:r>
            <a:r>
              <a:rPr lang="ar" sz="1200" b="0" i="0" u="none" strike="noStrike" cap="none" dirty="0">
                <a:solidFill>
                  <a:schemeClr val="dk1"/>
                </a:solidFill>
                <a:effectLst/>
                <a:latin typeface="Arial"/>
                <a:ea typeface="Arial"/>
                <a:cs typeface="Arial"/>
                <a:sym typeface="Arial"/>
              </a:rPr>
              <a:t>تضارب المصالح</a:t>
            </a:r>
            <a:r>
              <a:rPr lang="ar" dirty="0"/>
              <a:t> </a:t>
            </a:r>
            <a:r>
              <a:rPr lang="ar" sz="1200" b="0" i="0" u="none" strike="noStrike" cap="none" dirty="0">
                <a:solidFill>
                  <a:schemeClr val="dk1"/>
                </a:solidFill>
                <a:effectLst/>
                <a:latin typeface="Arial"/>
                <a:ea typeface="Arial"/>
                <a:cs typeface="Arial"/>
                <a:sym typeface="Arial"/>
              </a:rPr>
              <a:t>إساءة استخدام موارد الشركة</a:t>
            </a:r>
            <a:r>
              <a:rPr lang="ar" dirty="0"/>
              <a:t> </a:t>
            </a:r>
            <a:r>
              <a:rPr lang="ar" sz="1200" b="0" i="0" u="none" strike="noStrike" cap="none" dirty="0">
                <a:solidFill>
                  <a:schemeClr val="dk1"/>
                </a:solidFill>
                <a:effectLst/>
                <a:latin typeface="Arial"/>
                <a:ea typeface="Arial"/>
                <a:cs typeface="Arial"/>
                <a:sym typeface="Arial"/>
              </a:rPr>
              <a:t>المخالفات الأخلاقية في التسويق والإعلان</a:t>
            </a:r>
            <a:r>
              <a:rPr lang="ar" dirty="0"/>
              <a:t> </a:t>
            </a:r>
            <a:r>
              <a:rPr lang="ar" sz="1200" b="0" i="0" u="none" strike="noStrike" cap="none" dirty="0">
                <a:solidFill>
                  <a:schemeClr val="dk1"/>
                </a:solidFill>
                <a:effectLst/>
                <a:latin typeface="Arial"/>
                <a:ea typeface="Arial"/>
                <a:cs typeface="Arial"/>
                <a:sym typeface="Arial"/>
              </a:rPr>
              <a:t>ممارسات العمل غير العادلة</a:t>
            </a:r>
            <a:r>
              <a:rPr lang="ar" dirty="0"/>
              <a:t> </a:t>
            </a:r>
            <a:r>
              <a:rPr lang="ar" sz="1200" b="0" i="0" u="none" strike="noStrike" cap="none" dirty="0">
                <a:solidFill>
                  <a:schemeClr val="dk1"/>
                </a:solidFill>
                <a:effectLst/>
                <a:latin typeface="Arial"/>
                <a:ea typeface="Arial"/>
                <a:cs typeface="Arial"/>
                <a:sym typeface="Arial"/>
              </a:rPr>
              <a:t>سوء معاملة الموظفين</a:t>
            </a:r>
            <a:r>
              <a:rPr lang="ar" dirty="0"/>
              <a:t> </a:t>
            </a:r>
            <a:r>
              <a:rPr lang="ar" sz="1200" b="0" i="0" u="none" strike="noStrike" cap="none" dirty="0">
                <a:solidFill>
                  <a:schemeClr val="dk1"/>
                </a:solidFill>
                <a:effectLst/>
                <a:latin typeface="Arial"/>
                <a:ea typeface="Arial"/>
                <a:cs typeface="Arial"/>
                <a:sym typeface="Arial"/>
              </a:rPr>
              <a:t>مخالفات الصحة والسلامة</a:t>
            </a:r>
            <a:r>
              <a:rPr lang="ar" dirty="0"/>
              <a:t> </a:t>
            </a:r>
            <a:r>
              <a:rPr lang="ar" sz="1200" b="0" i="0" u="none" strike="noStrike" cap="none" dirty="0">
                <a:solidFill>
                  <a:schemeClr val="dk1"/>
                </a:solidFill>
                <a:effectLst/>
                <a:latin typeface="Arial"/>
                <a:ea typeface="Arial"/>
                <a:cs typeface="Arial"/>
                <a:sym typeface="Arial"/>
              </a:rPr>
              <a:t>القضايا البيئية المتعلقة بالعمليات التجارية</a:t>
            </a:r>
            <a:r>
              <a:rPr lang="ar" dirty="0"/>
              <a:t> </a:t>
            </a:r>
            <a:r>
              <a:rPr lang="ar" sz="1200" b="0" i="0" u="none" strike="noStrike" cap="none" dirty="0">
                <a:solidFill>
                  <a:schemeClr val="dk1"/>
                </a:solidFill>
                <a:effectLst/>
                <a:latin typeface="Arial"/>
                <a:ea typeface="Arial"/>
                <a:cs typeface="Arial"/>
                <a:sym typeface="Arial"/>
              </a:rPr>
              <a:t>الرشوة والفساد</a:t>
            </a:r>
            <a:r>
              <a:rPr lang="ar" dirty="0"/>
              <a:t> </a:t>
            </a:r>
            <a:r>
              <a:rPr lang="ar" sz="1200" b="0" i="0" u="none" strike="noStrike" cap="none" dirty="0">
                <a:solidFill>
                  <a:schemeClr val="dk1"/>
                </a:solidFill>
                <a:effectLst/>
                <a:latin typeface="Arial"/>
                <a:ea typeface="Arial"/>
                <a:cs typeface="Arial"/>
                <a:sym typeface="Arial"/>
              </a:rPr>
              <a:t>سرقة الأجور واستغلال العمال</a:t>
            </a:r>
            <a:r>
              <a:rPr lang="ar" dirty="0"/>
              <a:t> </a:t>
            </a:r>
            <a:r>
              <a:rPr lang="ar" sz="1200" b="0" i="0" u="none" strike="noStrike" cap="none" dirty="0">
                <a:solidFill>
                  <a:schemeClr val="dk1"/>
                </a:solidFill>
                <a:effectLst/>
                <a:latin typeface="Arial"/>
                <a:ea typeface="Arial"/>
                <a:cs typeface="Arial"/>
                <a:sym typeface="Arial"/>
              </a:rPr>
              <a:t>عدم توفير تسهيلات معقولة للموظفين ذوي الإعاقة أو ذوي الاحتياجات الخاصة</a:t>
            </a:r>
            <a:r>
              <a:rPr lang="ar" dirty="0"/>
              <a:t> </a:t>
            </a:r>
            <a:r>
              <a:rPr lang="ar" sz="1200" b="0" i="0" u="none" strike="noStrike" cap="none" dirty="0">
                <a:solidFill>
                  <a:schemeClr val="dk1"/>
                </a:solidFill>
                <a:effectLst/>
                <a:latin typeface="Arial"/>
                <a:ea typeface="Arial"/>
                <a:cs typeface="Arial"/>
                <a:sym typeface="Arial"/>
              </a:rPr>
              <a:t>انتهاك خصوصية الموظف</a:t>
            </a:r>
            <a:r>
              <a:rPr lang="ar" dirty="0"/>
              <a:t> </a:t>
            </a:r>
            <a:r>
              <a:rPr lang="ar" sz="1200" b="0" i="0" u="none" strike="noStrike" cap="none" dirty="0">
                <a:solidFill>
                  <a:schemeClr val="dk1"/>
                </a:solidFill>
                <a:effectLst/>
                <a:latin typeface="Arial"/>
                <a:ea typeface="Arial"/>
                <a:cs typeface="Arial"/>
                <a:sym typeface="Arial"/>
              </a:rPr>
              <a:t>الإساءة العاطفية والنفسية في مكان العمل</a:t>
            </a:r>
            <a:r>
              <a:rPr lang="ar" dirty="0"/>
              <a:t> </a:t>
            </a:r>
            <a:r>
              <a:rPr lang="ar" sz="1200" b="0" i="0" u="none" strike="noStrike" cap="none" dirty="0">
                <a:solidFill>
                  <a:schemeClr val="dk1"/>
                </a:solidFill>
                <a:effectLst/>
                <a:latin typeface="Arial"/>
                <a:ea typeface="Arial"/>
                <a:cs typeface="Arial"/>
                <a:sym typeface="Arial"/>
              </a:rPr>
              <a:t>الإبلاغ عن المخالفات وحماية حقوق الموظفين</a:t>
            </a:r>
            <a:r>
              <a:rPr lang="ar" dirty="0"/>
              <a:t> </a:t>
            </a:r>
            <a:r>
              <a:rPr lang="ar" sz="1200" b="0" i="0" u="none" strike="noStrike" cap="none" dirty="0">
                <a:solidFill>
                  <a:schemeClr val="dk1"/>
                </a:solidFill>
                <a:effectLst/>
                <a:latin typeface="Arial"/>
                <a:ea typeface="Arial"/>
                <a:cs typeface="Arial"/>
                <a:sym typeface="Arial"/>
              </a:rPr>
              <a:t>سرقة الملكية الفكرية والتعدي عليها</a:t>
            </a:r>
            <a:r>
              <a:rPr lang="ar" dirty="0"/>
              <a:t> </a:t>
            </a:r>
            <a:r>
              <a:rPr lang="ar" sz="1200" b="0" i="0" u="none" strike="noStrike" cap="none" dirty="0">
                <a:solidFill>
                  <a:schemeClr val="dk1"/>
                </a:solidFill>
                <a:effectLst/>
                <a:latin typeface="Arial"/>
                <a:ea typeface="Arial"/>
                <a:cs typeface="Arial"/>
                <a:sym typeface="Arial"/>
              </a:rPr>
              <a:t>الثقافة التنظيمية التي تعزز السلوك غير الأخلاقي</a:t>
            </a:r>
            <a:r>
              <a:rPr lang="ar" dirty="0"/>
              <a:t> </a:t>
            </a:r>
            <a:r>
              <a:rPr lang="ar" sz="1200" b="0" i="0" u="none" strike="noStrike" cap="none" dirty="0">
                <a:solidFill>
                  <a:schemeClr val="dk1"/>
                </a:solidFill>
                <a:effectLst/>
                <a:latin typeface="Arial"/>
                <a:ea typeface="Arial"/>
                <a:cs typeface="Arial"/>
                <a:sym typeface="Arial"/>
              </a:rPr>
              <a:t>التمييز في التوظيف والترقيات</a:t>
            </a:r>
            <a:r>
              <a:rPr lang="ar" dirty="0"/>
              <a:t> </a:t>
            </a:r>
            <a:r>
              <a:rPr lang="ar" sz="1200" b="0" i="0" u="none" strike="noStrike" cap="none" dirty="0">
                <a:solidFill>
                  <a:schemeClr val="dk1"/>
                </a:solidFill>
                <a:effectLst/>
                <a:latin typeface="Arial"/>
                <a:ea typeface="Arial"/>
                <a:cs typeface="Arial"/>
                <a:sym typeface="Arial"/>
              </a:rPr>
              <a:t>استخدام عمالة الأطفال أو العمل الشاق في سلاسل التوريد العالمية</a:t>
            </a:r>
            <a:r>
              <a:rPr lang="ar" dirty="0"/>
              <a:t> </a:t>
            </a:r>
            <a:r>
              <a:rPr lang="ar" sz="1200" b="0" i="0" u="none" strike="noStrike" cap="none" dirty="0">
                <a:solidFill>
                  <a:schemeClr val="dk1"/>
                </a:solidFill>
                <a:effectLst/>
                <a:latin typeface="Arial"/>
                <a:ea typeface="Arial"/>
                <a:cs typeface="Arial"/>
                <a:sym typeface="Arial"/>
              </a:rPr>
              <a:t>تحريف معلومات الشركة أو البيانات المالية</a:t>
            </a:r>
            <a:r>
              <a:rPr lang="ar" dirty="0"/>
              <a:t> </a:t>
            </a:r>
            <a:r>
              <a:rPr lang="ar" sz="1200" b="0" i="0" u="none" strike="noStrike" cap="none" dirty="0">
                <a:solidFill>
                  <a:schemeClr val="dk1"/>
                </a:solidFill>
                <a:effectLst/>
                <a:latin typeface="Arial"/>
                <a:ea typeface="Arial"/>
                <a:cs typeface="Arial"/>
                <a:sym typeface="Arial"/>
              </a:rPr>
              <a:t>تزوير وتزوير المستندات</a:t>
            </a:r>
            <a:r>
              <a:rPr lang="ar" dirty="0"/>
              <a:t> </a:t>
            </a:r>
            <a:r>
              <a:rPr lang="ar" sz="1200" b="0" i="0" u="none" strike="noStrike" cap="none" dirty="0">
                <a:solidFill>
                  <a:schemeClr val="dk1"/>
                </a:solidFill>
                <a:effectLst/>
                <a:latin typeface="Arial"/>
                <a:ea typeface="Arial"/>
                <a:cs typeface="Arial"/>
                <a:sym typeface="Arial"/>
              </a:rPr>
              <a:t>المحسوبية والمحسوبية في مكان العمل</a:t>
            </a:r>
            <a:r>
              <a:rPr lang="ar" dirty="0"/>
              <a:t> </a:t>
            </a:r>
            <a:r>
              <a:rPr lang="ar" sz="1200" b="0" i="0" u="none" strike="noStrike" cap="none" dirty="0">
                <a:solidFill>
                  <a:schemeClr val="dk1"/>
                </a:solidFill>
                <a:effectLst/>
                <a:latin typeface="Arial"/>
                <a:ea typeface="Arial"/>
                <a:cs typeface="Arial"/>
                <a:sym typeface="Arial"/>
              </a:rPr>
              <a:t>العمل الإضافي القسري</a:t>
            </a:r>
            <a:r>
              <a:rPr lang="ar" dirty="0"/>
              <a:t> </a:t>
            </a:r>
            <a:r>
              <a:rPr lang="ar" sz="1200" b="0" i="0" u="none" strike="noStrike" cap="none" dirty="0">
                <a:solidFill>
                  <a:schemeClr val="dk1"/>
                </a:solidFill>
                <a:effectLst/>
                <a:latin typeface="Arial"/>
                <a:ea typeface="Arial"/>
                <a:cs typeface="Arial"/>
                <a:sym typeface="Arial"/>
              </a:rPr>
              <a:t>سرقة واختلاس موظفين</a:t>
            </a:r>
            <a:r>
              <a:rPr lang="ar" dirty="0"/>
              <a:t> </a:t>
            </a:r>
            <a:r>
              <a:rPr lang="ar" sz="1200" b="0" i="0" u="none" strike="noStrike" cap="none" dirty="0">
                <a:solidFill>
                  <a:schemeClr val="dk1"/>
                </a:solidFill>
                <a:effectLst/>
                <a:latin typeface="Arial"/>
                <a:ea typeface="Arial"/>
                <a:cs typeface="Arial"/>
                <a:sym typeface="Arial"/>
              </a:rPr>
              <a:t>التدريب أو الإشراف غير الكافي للموظفين</a:t>
            </a:r>
            <a:r>
              <a:rPr lang="ar" dirty="0"/>
              <a:t> </a:t>
            </a:r>
            <a:r>
              <a:rPr lang="ar" sz="1200" b="0" i="0" u="none" strike="noStrike" cap="none" dirty="0">
                <a:solidFill>
                  <a:schemeClr val="dk1"/>
                </a:solidFill>
                <a:effectLst/>
                <a:latin typeface="Arial"/>
                <a:ea typeface="Arial"/>
                <a:cs typeface="Arial"/>
                <a:sym typeface="Arial"/>
              </a:rPr>
              <a:t>التمييز على أساس التوجه الجنسي أو الهوية الجنسية</a:t>
            </a:r>
            <a:r>
              <a:rPr lang="ar" dirty="0"/>
              <a:t> </a:t>
            </a:r>
            <a:r>
              <a:rPr lang="ar" sz="1200" b="0" i="0" u="none" strike="noStrike" cap="none" dirty="0">
                <a:solidFill>
                  <a:schemeClr val="dk1"/>
                </a:solidFill>
                <a:effectLst/>
                <a:latin typeface="Arial"/>
                <a:ea typeface="Arial"/>
                <a:cs typeface="Arial"/>
                <a:sym typeface="Arial"/>
              </a:rPr>
              <a:t>التنمر في العمل</a:t>
            </a:r>
            <a:r>
              <a:rPr lang="ar" dirty="0"/>
              <a:t> </a:t>
            </a:r>
            <a:r>
              <a:rPr lang="ar" sz="1200" b="0" i="0" u="none" strike="noStrike" cap="none" dirty="0">
                <a:solidFill>
                  <a:schemeClr val="dk1"/>
                </a:solidFill>
                <a:effectLst/>
                <a:latin typeface="Arial"/>
                <a:ea typeface="Arial"/>
                <a:cs typeface="Arial"/>
                <a:sym typeface="Arial"/>
              </a:rPr>
              <a:t>قلة التنوع والشمول في مكان العمل</a:t>
            </a:r>
            <a:r>
              <a:rPr lang="ar" dirty="0"/>
              <a:t> </a:t>
            </a:r>
            <a:r>
              <a:rPr lang="ar" sz="1200" b="0" i="0" u="none" strike="noStrike" cap="none" dirty="0">
                <a:solidFill>
                  <a:schemeClr val="dk1"/>
                </a:solidFill>
                <a:effectLst/>
                <a:latin typeface="Arial"/>
                <a:ea typeface="Arial"/>
                <a:cs typeface="Arial"/>
                <a:sym typeface="Arial"/>
              </a:rPr>
              <a:t>مخاطر الصحة والسلامة بسبب الصيانة غير الكافية</a:t>
            </a:r>
            <a:r>
              <a:rPr lang="ar" dirty="0"/>
              <a:t> </a:t>
            </a:r>
            <a:r>
              <a:rPr lang="ar" sz="1200" b="0" i="0" u="none" strike="noStrike" cap="none" dirty="0">
                <a:solidFill>
                  <a:schemeClr val="dk1"/>
                </a:solidFill>
                <a:effectLst/>
                <a:latin typeface="Arial"/>
                <a:ea typeface="Arial"/>
                <a:cs typeface="Arial"/>
                <a:sym typeface="Arial"/>
              </a:rPr>
              <a:t>ظروف العمل غير الآمنة بسبب التدابير الأمنية غير الكافية</a:t>
            </a:r>
            <a:r>
              <a:rPr lang="ar" dirty="0"/>
              <a:t> </a:t>
            </a:r>
            <a:r>
              <a:rPr lang="ar" sz="1200" b="0" i="0" u="none" strike="noStrike" cap="none" dirty="0">
                <a:solidFill>
                  <a:schemeClr val="dk1"/>
                </a:solidFill>
                <a:effectLst/>
                <a:latin typeface="Arial"/>
                <a:ea typeface="Arial"/>
                <a:cs typeface="Arial"/>
                <a:sym typeface="Arial"/>
              </a:rPr>
              <a:t>التمييز على أساس العمر</a:t>
            </a:r>
            <a:r>
              <a:rPr lang="ar" dirty="0"/>
              <a:t> </a:t>
            </a:r>
            <a:r>
              <a:rPr lang="ar" sz="1200" b="0" i="0" u="none" strike="noStrike" cap="none" dirty="0">
                <a:solidFill>
                  <a:schemeClr val="dk1"/>
                </a:solidFill>
                <a:effectLst/>
                <a:latin typeface="Arial"/>
                <a:ea typeface="Arial"/>
                <a:cs typeface="Arial"/>
                <a:sym typeface="Arial"/>
              </a:rPr>
              <a:t>إساءة استخدام الملكية الفكرية</a:t>
            </a:r>
            <a:r>
              <a:rPr lang="ar" dirty="0"/>
              <a:t> </a:t>
            </a:r>
            <a:r>
              <a:rPr lang="ar" sz="1200" b="0" i="0" u="none" strike="noStrike" cap="none" dirty="0">
                <a:solidFill>
                  <a:schemeClr val="dk1"/>
                </a:solidFill>
                <a:effectLst/>
                <a:latin typeface="Arial"/>
                <a:ea typeface="Arial"/>
                <a:cs typeface="Arial"/>
                <a:sym typeface="Arial"/>
              </a:rPr>
              <a:t>حماية غير كافية لحقوق الموظفين</a:t>
            </a:r>
            <a:r>
              <a:rPr lang="ar" dirty="0"/>
              <a:t> </a:t>
            </a:r>
            <a:r>
              <a:rPr lang="ar" sz="1200" b="0" i="0" u="none" strike="noStrike" cap="none" dirty="0">
                <a:solidFill>
                  <a:schemeClr val="dk1"/>
                </a:solidFill>
                <a:effectLst/>
                <a:latin typeface="Arial"/>
                <a:ea typeface="Arial"/>
                <a:cs typeface="Arial"/>
                <a:sym typeface="Arial"/>
              </a:rPr>
              <a:t>التمييز ضد الموظفين على أساس الدين أو المعتقدات</a:t>
            </a:r>
            <a:r>
              <a:rPr lang="ar" dirty="0"/>
              <a:t> </a:t>
            </a:r>
            <a:r>
              <a:rPr lang="ar" sz="1200" b="0" i="0" u="none" strike="noStrike" cap="none" dirty="0">
                <a:solidFill>
                  <a:schemeClr val="dk1"/>
                </a:solidFill>
                <a:effectLst/>
                <a:latin typeface="Arial"/>
                <a:ea typeface="Arial"/>
                <a:cs typeface="Arial"/>
                <a:sym typeface="Arial"/>
              </a:rPr>
              <a:t>استغلال المتدربين أو العمال المؤقتين</a:t>
            </a:r>
            <a:r>
              <a:rPr lang="ar" dirty="0"/>
              <a:t> </a:t>
            </a:r>
            <a:r>
              <a:rPr lang="ar" sz="1200" b="0" i="0" u="none" strike="noStrike" cap="none" dirty="0">
                <a:solidFill>
                  <a:schemeClr val="dk1"/>
                </a:solidFill>
                <a:effectLst/>
                <a:latin typeface="Arial"/>
                <a:ea typeface="Arial"/>
                <a:cs typeface="Arial"/>
                <a:sym typeface="Arial"/>
              </a:rPr>
              <a:t>الضغط للانخراط في ممارسات غير أخلاقية لتحقيق أهداف الأداء</a:t>
            </a:r>
            <a:r>
              <a:rPr lang="ar" dirty="0"/>
              <a:t> </a:t>
            </a:r>
            <a:r>
              <a:rPr lang="ar" sz="1200" b="0" i="0" u="none" strike="noStrike" cap="none" dirty="0">
                <a:solidFill>
                  <a:schemeClr val="dk1"/>
                </a:solidFill>
                <a:effectLst/>
                <a:latin typeface="Arial"/>
                <a:ea typeface="Arial"/>
                <a:cs typeface="Arial"/>
                <a:sym typeface="Arial"/>
              </a:rPr>
              <a:t>التعدي على خصوصية الموظف من خلال المراقبة أو المراقبة</a:t>
            </a:r>
            <a:r>
              <a:rPr lang="ar" dirty="0"/>
              <a:t> </a:t>
            </a:r>
            <a:r>
              <a:rPr lang="ar" sz="1200" b="0" i="0" u="none" strike="noStrike" cap="none" dirty="0">
                <a:solidFill>
                  <a:schemeClr val="dk1"/>
                </a:solidFill>
                <a:effectLst/>
                <a:latin typeface="Arial"/>
                <a:ea typeface="Arial"/>
                <a:cs typeface="Arial"/>
                <a:sym typeface="Arial"/>
              </a:rPr>
              <a:t>عدم كفاية توفير المنافع مثل الرعاية الصحية أو خطط التقاعد</a:t>
            </a:r>
            <a:r>
              <a:rPr lang="ar" dirty="0"/>
              <a:t> </a:t>
            </a:r>
            <a:r>
              <a:rPr lang="ar" sz="1200" b="0" i="0" u="none" strike="noStrike" cap="none" dirty="0">
                <a:solidFill>
                  <a:schemeClr val="dk1"/>
                </a:solidFill>
                <a:effectLst/>
                <a:latin typeface="Arial"/>
                <a:ea typeface="Arial"/>
                <a:cs typeface="Arial"/>
                <a:sym typeface="Arial"/>
              </a:rPr>
              <a:t>نقص الإمدادات الطبية بسبب التخزين أو ممارسات التوزيع غير الأخلاقية</a:t>
            </a:r>
            <a:r>
              <a:rPr lang="ar" dirty="0"/>
              <a:t> </a:t>
            </a:r>
            <a:r>
              <a:rPr lang="ar" sz="1200" b="0" i="0" u="none" strike="noStrike" cap="none" dirty="0">
                <a:solidFill>
                  <a:schemeClr val="dk1"/>
                </a:solidFill>
                <a:effectLst/>
                <a:latin typeface="Arial"/>
                <a:ea typeface="Arial"/>
                <a:cs typeface="Arial"/>
                <a:sym typeface="Arial"/>
              </a:rPr>
              <a:t>الاستجابة غير الكافية لحالات الطوارئ مثل الكوارث الطبيعية أو الأوبئة</a:t>
            </a:r>
            <a:r>
              <a:rPr lang="ar" dirty="0"/>
              <a:t> </a:t>
            </a:r>
            <a:r>
              <a:rPr lang="ar" sz="1200" b="0" i="0" u="none" strike="noStrike" cap="none" dirty="0">
                <a:solidFill>
                  <a:schemeClr val="dk1"/>
                </a:solidFill>
                <a:effectLst/>
                <a:latin typeface="Arial"/>
                <a:ea typeface="Arial"/>
                <a:cs typeface="Arial"/>
                <a:sym typeface="Arial"/>
              </a:rPr>
              <a:t>الدعاية والترويج الخادعة للمنتجات أو الخدمات</a:t>
            </a:r>
            <a:r>
              <a:rPr lang="ar" dirty="0"/>
              <a:t> </a:t>
            </a:r>
            <a:r>
              <a:rPr lang="ar" sz="1200" b="0" i="0" u="none" strike="noStrike" cap="none" dirty="0">
                <a:solidFill>
                  <a:schemeClr val="dk1"/>
                </a:solidFill>
                <a:effectLst/>
                <a:latin typeface="Arial"/>
                <a:ea typeface="Arial"/>
                <a:cs typeface="Arial"/>
                <a:sym typeface="Arial"/>
              </a:rPr>
              <a:t>تخريب أو تدمير ممتلكات الشركة</a:t>
            </a:r>
            <a:r>
              <a:rPr lang="ar" dirty="0"/>
              <a:t> </a:t>
            </a:r>
            <a:r>
              <a:rPr lang="ar" sz="1200" b="0" i="0" u="none" strike="noStrike" cap="none" dirty="0">
                <a:solidFill>
                  <a:schemeClr val="dk1"/>
                </a:solidFill>
                <a:effectLst/>
                <a:latin typeface="Arial"/>
                <a:ea typeface="Arial"/>
                <a:cs typeface="Arial"/>
                <a:sym typeface="Arial"/>
              </a:rPr>
              <a:t>الاستخدام غير الأخلاقي لبيانات العملاء والمعلومات الشخصية</a:t>
            </a:r>
            <a:r>
              <a:rPr lang="ar" dirty="0"/>
              <a:t> </a:t>
            </a:r>
            <a:r>
              <a:rPr lang="ar" sz="1200" b="0" i="0" u="none" strike="noStrike" cap="none" dirty="0">
                <a:solidFill>
                  <a:schemeClr val="dk1"/>
                </a:solidFill>
                <a:effectLst/>
                <a:latin typeface="Arial"/>
                <a:ea typeface="Arial"/>
                <a:cs typeface="Arial"/>
                <a:sym typeface="Arial"/>
              </a:rPr>
              <a:t>عدم كفاية التدريب والدعم للموظفين الذين يتعاملون مع عملاء أو مرضى مصابين بأمراض عقلية أو مضطربين عاطفيًا</a:t>
            </a:r>
            <a:r>
              <a:rPr lang="ar" dirty="0"/>
              <a:t> </a:t>
            </a:r>
            <a:r>
              <a:rPr lang="ar" sz="1200" b="0" i="0" u="none" strike="noStrike" cap="none" dirty="0">
                <a:solidFill>
                  <a:schemeClr val="dk1"/>
                </a:solidFill>
                <a:effectLst/>
                <a:latin typeface="Arial"/>
                <a:ea typeface="Arial"/>
                <a:cs typeface="Arial"/>
                <a:sym typeface="Arial"/>
              </a:rPr>
              <a:t>حماية غير كافية للموظفين الذين يتعاملون مع عملاء أو مرضى عنيفين أو خطرين</a:t>
            </a:r>
            <a:r>
              <a:rPr lang="ar" dirty="0"/>
              <a:t> </a:t>
            </a:r>
            <a:r>
              <a:rPr lang="ar" sz="1200" b="0" i="0" u="none" strike="noStrike" cap="none" dirty="0">
                <a:solidFill>
                  <a:schemeClr val="dk1"/>
                </a:solidFill>
                <a:effectLst/>
                <a:latin typeface="Arial"/>
                <a:ea typeface="Arial"/>
                <a:cs typeface="Arial"/>
                <a:sym typeface="Arial"/>
              </a:rPr>
              <a:t>التمييز ضد الموظفين بسبب مظهرهم الجسدي أو نوع أجسامهم</a:t>
            </a:r>
            <a:r>
              <a:rPr lang="ar" dirty="0"/>
              <a:t> </a:t>
            </a:r>
            <a:r>
              <a:rPr lang="ar" sz="1200" b="0" i="0" u="none" strike="noStrike" cap="none" dirty="0">
                <a:solidFill>
                  <a:schemeClr val="dk1"/>
                </a:solidFill>
                <a:effectLst/>
                <a:latin typeface="Arial"/>
                <a:ea typeface="Arial"/>
                <a:cs typeface="Arial"/>
                <a:sym typeface="Arial"/>
              </a:rPr>
              <a:t>خرق اتفاقيات السرية أو اتفاقيات عدم الإفشاء</a:t>
            </a:r>
            <a:r>
              <a:rPr lang="ar" dirty="0"/>
              <a:t> </a:t>
            </a:r>
            <a:r>
              <a:rPr lang="ar" sz="1200" b="0" i="0" u="none" strike="noStrike" cap="none" dirty="0">
                <a:solidFill>
                  <a:schemeClr val="dk1"/>
                </a:solidFill>
                <a:effectLst/>
                <a:latin typeface="Arial"/>
                <a:ea typeface="Arial"/>
                <a:cs typeface="Arial"/>
                <a:sym typeface="Arial"/>
              </a:rPr>
              <a:t>الاهتمام غير الكافي بالصحة العقلية وإدارة الإجهاد في مكان العمل</a:t>
            </a:r>
            <a:r>
              <a:rPr lang="ar" dirty="0"/>
              <a:t> </a:t>
            </a:r>
            <a:r>
              <a:rPr lang="ar" sz="1200" b="0" i="0" u="none" strike="noStrike" cap="none" dirty="0">
                <a:solidFill>
                  <a:schemeClr val="dk1"/>
                </a:solidFill>
                <a:effectLst/>
                <a:latin typeface="Arial"/>
                <a:ea typeface="Arial"/>
                <a:cs typeface="Arial"/>
                <a:sym typeface="Arial"/>
              </a:rPr>
              <a:t>التمييز ضد الموظفين على أساس خلفياتهم الاجتماعية والاقتصادية</a:t>
            </a:r>
            <a:r>
              <a:rPr lang="ar" dirty="0"/>
              <a:t> </a:t>
            </a:r>
            <a:r>
              <a:rPr lang="ar" sz="1200" b="0" i="0" u="none" strike="noStrike" cap="none" dirty="0">
                <a:solidFill>
                  <a:schemeClr val="dk1"/>
                </a:solidFill>
                <a:effectLst/>
                <a:latin typeface="Arial"/>
                <a:ea typeface="Arial"/>
                <a:cs typeface="Arial"/>
                <a:sym typeface="Arial"/>
              </a:rPr>
              <a:t>إساءة استخدام السلطة أو المنصب في مكان العمل لتحقيق مكاسب أو منفعة شخصية</a:t>
            </a:r>
            <a:r>
              <a:rPr lang="ar" dirty="0"/>
              <a:t> </a:t>
            </a:r>
            <a:r>
              <a:rPr lang="ar" sz="1200" b="0" i="0" u="none" strike="noStrike" cap="none" dirty="0">
                <a:solidFill>
                  <a:schemeClr val="dk1"/>
                </a:solidFill>
                <a:effectLst/>
                <a:latin typeface="Arial"/>
                <a:ea typeface="Arial"/>
                <a:cs typeface="Arial"/>
                <a:sym typeface="Arial"/>
              </a:rPr>
              <a:t>المشاركة القسرية أو القسرية في ممارسات أو سلوك غير أخلاقي</a:t>
            </a:r>
            <a:r>
              <a:rPr lang="ar" dirty="0"/>
              <a:t> </a:t>
            </a:r>
            <a:r>
              <a:rPr lang="ar" sz="1200" b="0" i="0" u="none" strike="noStrike" cap="none" dirty="0">
                <a:solidFill>
                  <a:schemeClr val="dk1"/>
                </a:solidFill>
                <a:effectLst/>
                <a:latin typeface="Arial"/>
                <a:ea typeface="Arial"/>
                <a:cs typeface="Arial"/>
                <a:sym typeface="Arial"/>
              </a:rPr>
              <a:t>السماح أو المشاركة في استغلال الفئات الضعيفة من السكان مثل اللاجئين أو العمال غير المسجلين</a:t>
            </a:r>
            <a:r>
              <a:rPr lang="ar" dirty="0"/>
              <a:t> </a:t>
            </a:r>
            <a:r>
              <a:rPr lang="ar" sz="1200" b="0" i="0" u="none" strike="noStrike" cap="none" dirty="0">
                <a:solidFill>
                  <a:schemeClr val="dk1"/>
                </a:solidFill>
                <a:effectLst/>
                <a:latin typeface="Arial"/>
                <a:ea typeface="Arial"/>
                <a:cs typeface="Arial"/>
                <a:sym typeface="Arial"/>
              </a:rPr>
              <a:t>إهمال الاعتبارات الأخلاقية في تصميم أو تنفيذ الأنظمة الآلية أو تقنيات الذكاء الاصطناعي في مكان العمل</a:t>
            </a:r>
            <a:r>
              <a:rPr lang="ar" dirty="0"/>
              <a:t> </a:t>
            </a:r>
            <a:r>
              <a:rPr lang="ar" sz="1200" b="0" i="0" u="none" strike="noStrike" cap="none" dirty="0">
                <a:solidFill>
                  <a:schemeClr val="dk1"/>
                </a:solidFill>
                <a:effectLst/>
                <a:latin typeface="Arial"/>
                <a:ea typeface="Arial"/>
                <a:cs typeface="Arial"/>
                <a:sym typeface="Arial"/>
              </a:rPr>
              <a:t>عدم كفاية حماية المبلغين عن المخالفات أو أولئك الذين يبلغون عن سلوك غير أخلاقي</a:t>
            </a:r>
            <a:r>
              <a:rPr lang="ar" dirty="0"/>
              <a:t> </a:t>
            </a:r>
            <a:r>
              <a:rPr lang="ar" sz="1200" b="0" i="0" u="none" strike="noStrike" cap="none" dirty="0">
                <a:solidFill>
                  <a:schemeClr val="dk1"/>
                </a:solidFill>
                <a:effectLst/>
                <a:latin typeface="Arial"/>
                <a:ea typeface="Arial"/>
                <a:cs typeface="Arial"/>
                <a:sym typeface="Arial"/>
              </a:rPr>
              <a:t>عدم كفاية الوصول إلى مزايا الموظفين أو الدعم بسبب التمييز أو التحيز</a:t>
            </a:r>
            <a:r>
              <a:rPr lang="ar" dirty="0"/>
              <a:t> </a:t>
            </a:r>
            <a:r>
              <a:rPr lang="ar" sz="1200" b="0" i="0" u="none" strike="noStrike" cap="none" dirty="0">
                <a:solidFill>
                  <a:schemeClr val="dk1"/>
                </a:solidFill>
                <a:effectLst/>
                <a:latin typeface="Arial"/>
                <a:ea typeface="Arial"/>
                <a:cs typeface="Arial"/>
                <a:sym typeface="Arial"/>
              </a:rPr>
              <a:t>استجابة غير كافية للاعتداء الجنسي أو التحرش في مكان العمل</a:t>
            </a:r>
            <a:r>
              <a:rPr lang="ar" dirty="0"/>
              <a:t> </a:t>
            </a:r>
            <a:r>
              <a:rPr lang="ar" sz="1200" b="0" i="0" u="none" strike="noStrike" cap="none" dirty="0">
                <a:solidFill>
                  <a:schemeClr val="dk1"/>
                </a:solidFill>
                <a:effectLst/>
                <a:latin typeface="Arial"/>
                <a:ea typeface="Arial"/>
                <a:cs typeface="Arial"/>
                <a:sym typeface="Arial"/>
              </a:rPr>
              <a:t>التمييز ضد الموظفين بسبب معتقداتهم السياسية أو انتماءاتهم</a:t>
            </a:r>
            <a:r>
              <a:rPr lang="ar" dirty="0"/>
              <a:t> </a:t>
            </a:r>
            <a:r>
              <a:rPr lang="ar" sz="1200" b="0" i="0" u="none" strike="noStrike" cap="none" dirty="0">
                <a:solidFill>
                  <a:schemeClr val="dk1"/>
                </a:solidFill>
                <a:effectLst/>
                <a:latin typeface="Arial"/>
                <a:ea typeface="Arial"/>
                <a:cs typeface="Arial"/>
                <a:sym typeface="Arial"/>
              </a:rPr>
              <a:t>إجراءات غير كافية ضد التنمر أو التحرش في مكان العمل</a:t>
            </a:r>
            <a:r>
              <a:rPr lang="ar" dirty="0"/>
              <a:t> </a:t>
            </a:r>
            <a:endParaRPr lang="en-US" sz="1200" b="0" i="0" u="none" strike="noStrike" cap="none" dirty="0">
              <a:solidFill>
                <a:schemeClr val="dk1"/>
              </a:solidFill>
              <a:effectLst/>
              <a:latin typeface="Arial"/>
              <a:ea typeface="Arial"/>
              <a:cs typeface="Arial"/>
              <a:sym typeface="Arial"/>
            </a:endParaRPr>
          </a:p>
          <a:p>
            <a:endParaRPr lang="en-US" sz="1200" b="0" i="0" u="none" strike="noStrike" cap="none" dirty="0">
              <a:solidFill>
                <a:schemeClr val="dk1"/>
              </a:solidFill>
              <a:effectLst/>
              <a:latin typeface="Arial"/>
              <a:ea typeface="Arial"/>
              <a:cs typeface="Arial"/>
              <a:sym typeface="Arial"/>
            </a:endParaRPr>
          </a:p>
          <a:p>
            <a:endParaRPr lang="en-US" sz="1200" b="0" i="0" u="none" strike="noStrike" cap="none" dirty="0">
              <a:solidFill>
                <a:schemeClr val="dk1"/>
              </a:solidFill>
              <a:effectLst/>
              <a:latin typeface="Arial"/>
              <a:ea typeface="Arial"/>
              <a:cs typeface="Arial"/>
              <a:sym typeface="Arial"/>
            </a:endParaRPr>
          </a:p>
          <a:p>
            <a:endParaRPr lang="en-US" sz="1200" b="0" i="0" u="none" strike="noStrike" cap="none" dirty="0">
              <a:solidFill>
                <a:schemeClr val="dk1"/>
              </a:solidFill>
              <a:effectLst/>
              <a:latin typeface="Arial"/>
              <a:ea typeface="Arial"/>
              <a:cs typeface="Arial"/>
              <a:sym typeface="Arial"/>
            </a:endParaRPr>
          </a:p>
          <a:p>
            <a:r>
              <a:rPr lang="en-US" sz="1200" b="0" i="0" u="none" strike="noStrike" cap="none" dirty="0">
                <a:solidFill>
                  <a:schemeClr val="dk1"/>
                </a:solidFill>
                <a:effectLst/>
                <a:latin typeface="Arial"/>
                <a:ea typeface="Arial"/>
                <a:cs typeface="Arial"/>
                <a:sym typeface="Arial"/>
              </a:rPr>
              <a:t>Workplace discrimination</a:t>
            </a:r>
          </a:p>
          <a:p>
            <a:r>
              <a:rPr lang="en-US" sz="1200" b="0" i="0" u="none" strike="noStrike" cap="none" dirty="0">
                <a:solidFill>
                  <a:schemeClr val="dk1"/>
                </a:solidFill>
                <a:effectLst/>
                <a:latin typeface="Arial"/>
                <a:ea typeface="Arial"/>
                <a:cs typeface="Arial"/>
                <a:sym typeface="Arial"/>
              </a:rPr>
              <a:t>Harassment in the workplace</a:t>
            </a:r>
          </a:p>
          <a:p>
            <a:r>
              <a:rPr lang="en-US" sz="1200" b="0" i="0" u="none" strike="noStrike" cap="none" dirty="0">
                <a:solidFill>
                  <a:schemeClr val="dk1"/>
                </a:solidFill>
                <a:effectLst/>
                <a:latin typeface="Arial"/>
                <a:ea typeface="Arial"/>
                <a:cs typeface="Arial"/>
                <a:sym typeface="Arial"/>
              </a:rPr>
              <a:t>Conflict of interest</a:t>
            </a:r>
          </a:p>
          <a:p>
            <a:r>
              <a:rPr lang="en-US" sz="1200" b="0" i="0" u="none" strike="noStrike" cap="none" dirty="0">
                <a:solidFill>
                  <a:schemeClr val="dk1"/>
                </a:solidFill>
                <a:effectLst/>
                <a:latin typeface="Arial"/>
                <a:ea typeface="Arial"/>
                <a:cs typeface="Arial"/>
                <a:sym typeface="Arial"/>
              </a:rPr>
              <a:t>Misuse of company resources</a:t>
            </a:r>
          </a:p>
          <a:p>
            <a:r>
              <a:rPr lang="en-US" sz="1200" b="0" i="0" u="none" strike="noStrike" cap="none" dirty="0">
                <a:solidFill>
                  <a:schemeClr val="dk1"/>
                </a:solidFill>
                <a:effectLst/>
                <a:latin typeface="Arial"/>
                <a:ea typeface="Arial"/>
                <a:cs typeface="Arial"/>
                <a:sym typeface="Arial"/>
              </a:rPr>
              <a:t>Ethical violations in marketing and advertising</a:t>
            </a:r>
          </a:p>
          <a:p>
            <a:r>
              <a:rPr lang="en-US" sz="1200" b="0" i="0" u="none" strike="noStrike" cap="none" dirty="0">
                <a:solidFill>
                  <a:schemeClr val="dk1"/>
                </a:solidFill>
                <a:effectLst/>
                <a:latin typeface="Arial"/>
                <a:ea typeface="Arial"/>
                <a:cs typeface="Arial"/>
                <a:sym typeface="Arial"/>
              </a:rPr>
              <a:t>Unfair labor practices</a:t>
            </a:r>
          </a:p>
          <a:p>
            <a:r>
              <a:rPr lang="en-US" sz="1200" b="0" i="0" u="none" strike="noStrike" cap="none" dirty="0">
                <a:solidFill>
                  <a:schemeClr val="dk1"/>
                </a:solidFill>
                <a:effectLst/>
                <a:latin typeface="Arial"/>
                <a:ea typeface="Arial"/>
                <a:cs typeface="Arial"/>
                <a:sym typeface="Arial"/>
              </a:rPr>
              <a:t>Mistreatment of employees</a:t>
            </a:r>
          </a:p>
          <a:p>
            <a:r>
              <a:rPr lang="en-US" sz="1200" b="0" i="0" u="none" strike="noStrike" cap="none" dirty="0">
                <a:solidFill>
                  <a:schemeClr val="dk1"/>
                </a:solidFill>
                <a:effectLst/>
                <a:latin typeface="Arial"/>
                <a:ea typeface="Arial"/>
                <a:cs typeface="Arial"/>
                <a:sym typeface="Arial"/>
              </a:rPr>
              <a:t>Health and safety violations</a:t>
            </a:r>
          </a:p>
          <a:p>
            <a:r>
              <a:rPr lang="en-US" sz="1200" b="0" i="0" u="none" strike="noStrike" cap="none" dirty="0">
                <a:solidFill>
                  <a:schemeClr val="dk1"/>
                </a:solidFill>
                <a:effectLst/>
                <a:latin typeface="Arial"/>
                <a:ea typeface="Arial"/>
                <a:cs typeface="Arial"/>
                <a:sym typeface="Arial"/>
              </a:rPr>
              <a:t>Environmental issues related to business operations</a:t>
            </a:r>
          </a:p>
          <a:p>
            <a:r>
              <a:rPr lang="en-US" sz="1200" b="0" i="0" u="none" strike="noStrike" cap="none" dirty="0">
                <a:solidFill>
                  <a:schemeClr val="dk1"/>
                </a:solidFill>
                <a:effectLst/>
                <a:latin typeface="Arial"/>
                <a:ea typeface="Arial"/>
                <a:cs typeface="Arial"/>
                <a:sym typeface="Arial"/>
              </a:rPr>
              <a:t>Bribery and corruption</a:t>
            </a:r>
          </a:p>
          <a:p>
            <a:r>
              <a:rPr lang="en-US" sz="1200" b="0" i="0" u="none" strike="noStrike" cap="none" dirty="0">
                <a:solidFill>
                  <a:schemeClr val="dk1"/>
                </a:solidFill>
                <a:effectLst/>
                <a:latin typeface="Arial"/>
                <a:ea typeface="Arial"/>
                <a:cs typeface="Arial"/>
                <a:sym typeface="Arial"/>
              </a:rPr>
              <a:t>Wage theft and labor exploitation</a:t>
            </a:r>
          </a:p>
          <a:p>
            <a:r>
              <a:rPr lang="en-US" sz="1200" b="0" i="0" u="none" strike="noStrike" cap="none" dirty="0">
                <a:solidFill>
                  <a:schemeClr val="dk1"/>
                </a:solidFill>
                <a:effectLst/>
                <a:latin typeface="Arial"/>
                <a:ea typeface="Arial"/>
                <a:cs typeface="Arial"/>
                <a:sym typeface="Arial"/>
              </a:rPr>
              <a:t>Failure to provide reasonable accommodations for employees with disabilities or special needs</a:t>
            </a:r>
          </a:p>
          <a:p>
            <a:r>
              <a:rPr lang="en-US" sz="1200" b="0" i="0" u="none" strike="noStrike" cap="none" dirty="0">
                <a:solidFill>
                  <a:schemeClr val="dk1"/>
                </a:solidFill>
                <a:effectLst/>
                <a:latin typeface="Arial"/>
                <a:ea typeface="Arial"/>
                <a:cs typeface="Arial"/>
                <a:sym typeface="Arial"/>
              </a:rPr>
              <a:t>Invasion of employee privacy</a:t>
            </a:r>
          </a:p>
          <a:p>
            <a:r>
              <a:rPr lang="en-US" sz="1200" b="0" i="0" u="none" strike="noStrike" cap="none" dirty="0">
                <a:solidFill>
                  <a:schemeClr val="dk1"/>
                </a:solidFill>
                <a:effectLst/>
                <a:latin typeface="Arial"/>
                <a:ea typeface="Arial"/>
                <a:cs typeface="Arial"/>
                <a:sym typeface="Arial"/>
              </a:rPr>
              <a:t>Emotional and psychological abuse in the workplace</a:t>
            </a:r>
          </a:p>
          <a:p>
            <a:r>
              <a:rPr lang="en-US" sz="1200" b="0" i="0" u="none" strike="noStrike" cap="none" dirty="0">
                <a:solidFill>
                  <a:schemeClr val="dk1"/>
                </a:solidFill>
                <a:effectLst/>
                <a:latin typeface="Arial"/>
                <a:ea typeface="Arial"/>
                <a:cs typeface="Arial"/>
                <a:sym typeface="Arial"/>
              </a:rPr>
              <a:t>Whistleblowing and protection of employee rights</a:t>
            </a:r>
          </a:p>
          <a:p>
            <a:r>
              <a:rPr lang="en-US" sz="1200" b="0" i="0" u="none" strike="noStrike" cap="none" dirty="0">
                <a:solidFill>
                  <a:schemeClr val="dk1"/>
                </a:solidFill>
                <a:effectLst/>
                <a:latin typeface="Arial"/>
                <a:ea typeface="Arial"/>
                <a:cs typeface="Arial"/>
                <a:sym typeface="Arial"/>
              </a:rPr>
              <a:t>Intellectual property theft and infringement</a:t>
            </a:r>
          </a:p>
          <a:p>
            <a:r>
              <a:rPr lang="en-US" sz="1200" b="0" i="0" u="none" strike="noStrike" cap="none" dirty="0">
                <a:solidFill>
                  <a:schemeClr val="dk1"/>
                </a:solidFill>
                <a:effectLst/>
                <a:latin typeface="Arial"/>
                <a:ea typeface="Arial"/>
                <a:cs typeface="Arial"/>
                <a:sym typeface="Arial"/>
              </a:rPr>
              <a:t>Organizational culture that promotes unethical behavior</a:t>
            </a:r>
          </a:p>
          <a:p>
            <a:r>
              <a:rPr lang="en-US" sz="1200" b="0" i="0" u="none" strike="noStrike" cap="none" dirty="0">
                <a:solidFill>
                  <a:schemeClr val="dk1"/>
                </a:solidFill>
                <a:effectLst/>
                <a:latin typeface="Arial"/>
                <a:ea typeface="Arial"/>
                <a:cs typeface="Arial"/>
                <a:sym typeface="Arial"/>
              </a:rPr>
              <a:t>Discrimination in hiring and promotions</a:t>
            </a:r>
          </a:p>
          <a:p>
            <a:r>
              <a:rPr lang="en-US" sz="1200" b="0" i="0" u="none" strike="noStrike" cap="none" dirty="0">
                <a:solidFill>
                  <a:schemeClr val="dk1"/>
                </a:solidFill>
                <a:effectLst/>
                <a:latin typeface="Arial"/>
                <a:ea typeface="Arial"/>
                <a:cs typeface="Arial"/>
                <a:sym typeface="Arial"/>
              </a:rPr>
              <a:t>Use of child labor or sweatshop labor in global supply chains</a:t>
            </a:r>
          </a:p>
          <a:p>
            <a:r>
              <a:rPr lang="en-US" sz="1200" b="0" i="0" u="none" strike="noStrike" cap="none" dirty="0">
                <a:solidFill>
                  <a:schemeClr val="dk1"/>
                </a:solidFill>
                <a:effectLst/>
                <a:latin typeface="Arial"/>
                <a:ea typeface="Arial"/>
                <a:cs typeface="Arial"/>
                <a:sym typeface="Arial"/>
              </a:rPr>
              <a:t>Misrepresentation of company information or financial statements</a:t>
            </a:r>
          </a:p>
          <a:p>
            <a:r>
              <a:rPr lang="en-US" sz="1200" b="0" i="0" u="none" strike="noStrike" cap="none" dirty="0">
                <a:solidFill>
                  <a:schemeClr val="dk1"/>
                </a:solidFill>
                <a:effectLst/>
                <a:latin typeface="Arial"/>
                <a:ea typeface="Arial"/>
                <a:cs typeface="Arial"/>
                <a:sym typeface="Arial"/>
              </a:rPr>
              <a:t>Forgery and falsification of documents</a:t>
            </a:r>
          </a:p>
          <a:p>
            <a:r>
              <a:rPr lang="en-US" sz="1200" b="0" i="0" u="none" strike="noStrike" cap="none" dirty="0">
                <a:solidFill>
                  <a:schemeClr val="dk1"/>
                </a:solidFill>
                <a:effectLst/>
                <a:latin typeface="Arial"/>
                <a:ea typeface="Arial"/>
                <a:cs typeface="Arial"/>
                <a:sym typeface="Arial"/>
              </a:rPr>
              <a:t>Nepotism and cronyism in the workplace</a:t>
            </a:r>
          </a:p>
          <a:p>
            <a:r>
              <a:rPr lang="en-US" sz="1200" b="0" i="0" u="none" strike="noStrike" cap="none" dirty="0">
                <a:solidFill>
                  <a:schemeClr val="dk1"/>
                </a:solidFill>
                <a:effectLst/>
                <a:latin typeface="Arial"/>
                <a:ea typeface="Arial"/>
                <a:cs typeface="Arial"/>
                <a:sym typeface="Arial"/>
              </a:rPr>
              <a:t>Forced overtime</a:t>
            </a:r>
          </a:p>
          <a:p>
            <a:r>
              <a:rPr lang="en-US" sz="1200" b="0" i="0" u="none" strike="noStrike" cap="none" dirty="0">
                <a:solidFill>
                  <a:schemeClr val="dk1"/>
                </a:solidFill>
                <a:effectLst/>
                <a:latin typeface="Arial"/>
                <a:ea typeface="Arial"/>
                <a:cs typeface="Arial"/>
                <a:sym typeface="Arial"/>
              </a:rPr>
              <a:t>Employee theft and embezzlement</a:t>
            </a:r>
          </a:p>
          <a:p>
            <a:r>
              <a:rPr lang="en-US" sz="1200" b="0" i="0" u="none" strike="noStrike" cap="none" dirty="0">
                <a:solidFill>
                  <a:schemeClr val="dk1"/>
                </a:solidFill>
                <a:effectLst/>
                <a:latin typeface="Arial"/>
                <a:ea typeface="Arial"/>
                <a:cs typeface="Arial"/>
                <a:sym typeface="Arial"/>
              </a:rPr>
              <a:t>Inadequate training or supervision of employees</a:t>
            </a:r>
          </a:p>
          <a:p>
            <a:r>
              <a:rPr lang="en-US" sz="1200" b="0" i="0" u="none" strike="noStrike" cap="none" dirty="0">
                <a:solidFill>
                  <a:schemeClr val="dk1"/>
                </a:solidFill>
                <a:effectLst/>
                <a:latin typeface="Arial"/>
                <a:ea typeface="Arial"/>
                <a:cs typeface="Arial"/>
                <a:sym typeface="Arial"/>
              </a:rPr>
              <a:t>Discrimination based on sexual orientation or gender identity</a:t>
            </a:r>
          </a:p>
          <a:p>
            <a:r>
              <a:rPr lang="en-US" sz="1200" b="0" i="0" u="none" strike="noStrike" cap="none" dirty="0">
                <a:solidFill>
                  <a:schemeClr val="dk1"/>
                </a:solidFill>
                <a:effectLst/>
                <a:latin typeface="Arial"/>
                <a:ea typeface="Arial"/>
                <a:cs typeface="Arial"/>
                <a:sym typeface="Arial"/>
              </a:rPr>
              <a:t>Workplace bullying</a:t>
            </a:r>
          </a:p>
          <a:p>
            <a:r>
              <a:rPr lang="en-US" sz="1200" b="0" i="0" u="none" strike="noStrike" cap="none" dirty="0">
                <a:solidFill>
                  <a:schemeClr val="dk1"/>
                </a:solidFill>
                <a:effectLst/>
                <a:latin typeface="Arial"/>
                <a:ea typeface="Arial"/>
                <a:cs typeface="Arial"/>
                <a:sym typeface="Arial"/>
              </a:rPr>
              <a:t>Lack of diversity and inclusion in the workplace</a:t>
            </a:r>
          </a:p>
          <a:p>
            <a:r>
              <a:rPr lang="en-US" sz="1200" b="0" i="0" u="none" strike="noStrike" cap="none" dirty="0">
                <a:solidFill>
                  <a:schemeClr val="dk1"/>
                </a:solidFill>
                <a:effectLst/>
                <a:latin typeface="Arial"/>
                <a:ea typeface="Arial"/>
                <a:cs typeface="Arial"/>
                <a:sym typeface="Arial"/>
              </a:rPr>
              <a:t>Health and safety hazards due to inadequate maintenance</a:t>
            </a:r>
          </a:p>
          <a:p>
            <a:r>
              <a:rPr lang="en-US" sz="1200" b="0" i="0" u="none" strike="noStrike" cap="none" dirty="0">
                <a:solidFill>
                  <a:schemeClr val="dk1"/>
                </a:solidFill>
                <a:effectLst/>
                <a:latin typeface="Arial"/>
                <a:ea typeface="Arial"/>
                <a:cs typeface="Arial"/>
                <a:sym typeface="Arial"/>
              </a:rPr>
              <a:t>Unsafe working conditions due to inadequate security measures</a:t>
            </a:r>
          </a:p>
          <a:p>
            <a:r>
              <a:rPr lang="en-US" sz="1200" b="0" i="0" u="none" strike="noStrike" cap="none" dirty="0">
                <a:solidFill>
                  <a:schemeClr val="dk1"/>
                </a:solidFill>
                <a:effectLst/>
                <a:latin typeface="Arial"/>
                <a:ea typeface="Arial"/>
                <a:cs typeface="Arial"/>
                <a:sym typeface="Arial"/>
              </a:rPr>
              <a:t>Discrimination based on age</a:t>
            </a:r>
          </a:p>
          <a:p>
            <a:r>
              <a:rPr lang="en-US" sz="1200" b="0" i="0" u="none" strike="noStrike" cap="none" dirty="0">
                <a:solidFill>
                  <a:schemeClr val="dk1"/>
                </a:solidFill>
                <a:effectLst/>
                <a:latin typeface="Arial"/>
                <a:ea typeface="Arial"/>
                <a:cs typeface="Arial"/>
                <a:sym typeface="Arial"/>
              </a:rPr>
              <a:t>Misuse of intellectual property</a:t>
            </a:r>
          </a:p>
          <a:p>
            <a:r>
              <a:rPr lang="en-US" sz="1200" b="0" i="0" u="none" strike="noStrike" cap="none" dirty="0">
                <a:solidFill>
                  <a:schemeClr val="dk1"/>
                </a:solidFill>
                <a:effectLst/>
                <a:latin typeface="Arial"/>
                <a:ea typeface="Arial"/>
                <a:cs typeface="Arial"/>
                <a:sym typeface="Arial"/>
              </a:rPr>
              <a:t>Inadequate protection of employee rights</a:t>
            </a:r>
          </a:p>
          <a:p>
            <a:r>
              <a:rPr lang="en-US" sz="1200" b="0" i="0" u="none" strike="noStrike" cap="none" dirty="0">
                <a:solidFill>
                  <a:schemeClr val="dk1"/>
                </a:solidFill>
                <a:effectLst/>
                <a:latin typeface="Arial"/>
                <a:ea typeface="Arial"/>
                <a:cs typeface="Arial"/>
                <a:sym typeface="Arial"/>
              </a:rPr>
              <a:t>Discrimination against employees based on religion or beliefs</a:t>
            </a:r>
          </a:p>
          <a:p>
            <a:r>
              <a:rPr lang="en-US" sz="1200" b="0" i="0" u="none" strike="noStrike" cap="none" dirty="0">
                <a:solidFill>
                  <a:schemeClr val="dk1"/>
                </a:solidFill>
                <a:effectLst/>
                <a:latin typeface="Arial"/>
                <a:ea typeface="Arial"/>
                <a:cs typeface="Arial"/>
                <a:sym typeface="Arial"/>
              </a:rPr>
              <a:t>Exploitation of interns or temporary workers</a:t>
            </a:r>
          </a:p>
          <a:p>
            <a:r>
              <a:rPr lang="en-US" sz="1200" b="0" i="0" u="none" strike="noStrike" cap="none" dirty="0">
                <a:solidFill>
                  <a:schemeClr val="dk1"/>
                </a:solidFill>
                <a:effectLst/>
                <a:latin typeface="Arial"/>
                <a:ea typeface="Arial"/>
                <a:cs typeface="Arial"/>
                <a:sym typeface="Arial"/>
              </a:rPr>
              <a:t>Pressure to engage in unethical practices to meet performance targets</a:t>
            </a:r>
          </a:p>
          <a:p>
            <a:r>
              <a:rPr lang="en-US" sz="1200" b="0" i="0" u="none" strike="noStrike" cap="none" dirty="0">
                <a:solidFill>
                  <a:schemeClr val="dk1"/>
                </a:solidFill>
                <a:effectLst/>
                <a:latin typeface="Arial"/>
                <a:ea typeface="Arial"/>
                <a:cs typeface="Arial"/>
                <a:sym typeface="Arial"/>
              </a:rPr>
              <a:t>Invasion of employee privacy through monitoring or surveillance</a:t>
            </a:r>
          </a:p>
          <a:p>
            <a:r>
              <a:rPr lang="en-US" sz="1200" b="0" i="0" u="none" strike="noStrike" cap="none" dirty="0">
                <a:solidFill>
                  <a:schemeClr val="dk1"/>
                </a:solidFill>
                <a:effectLst/>
                <a:latin typeface="Arial"/>
                <a:ea typeface="Arial"/>
                <a:cs typeface="Arial"/>
                <a:sym typeface="Arial"/>
              </a:rPr>
              <a:t>Inadequate provision of benefits such as healthcare or retirement plans</a:t>
            </a:r>
          </a:p>
          <a:p>
            <a:r>
              <a:rPr lang="en-US" sz="1200" b="0" i="0" u="none" strike="noStrike" cap="none" dirty="0">
                <a:solidFill>
                  <a:schemeClr val="dk1"/>
                </a:solidFill>
                <a:effectLst/>
                <a:latin typeface="Arial"/>
                <a:ea typeface="Arial"/>
                <a:cs typeface="Arial"/>
                <a:sym typeface="Arial"/>
              </a:rPr>
              <a:t>Shortage of medical supplies due to hoarding or unethical distribution practices</a:t>
            </a:r>
          </a:p>
          <a:p>
            <a:r>
              <a:rPr lang="en-US" sz="1200" b="0" i="0" u="none" strike="noStrike" cap="none" dirty="0">
                <a:solidFill>
                  <a:schemeClr val="dk1"/>
                </a:solidFill>
                <a:effectLst/>
                <a:latin typeface="Arial"/>
                <a:ea typeface="Arial"/>
                <a:cs typeface="Arial"/>
                <a:sym typeface="Arial"/>
              </a:rPr>
              <a:t>Inadequate response to emergency situations such as natural disasters or pandemics</a:t>
            </a:r>
          </a:p>
          <a:p>
            <a:r>
              <a:rPr lang="en-US" sz="1200" b="0" i="0" u="none" strike="noStrike" cap="none" dirty="0">
                <a:solidFill>
                  <a:schemeClr val="dk1"/>
                </a:solidFill>
                <a:effectLst/>
                <a:latin typeface="Arial"/>
                <a:ea typeface="Arial"/>
                <a:cs typeface="Arial"/>
                <a:sym typeface="Arial"/>
              </a:rPr>
              <a:t>Deceptive advertising and promotion of products or services</a:t>
            </a:r>
          </a:p>
          <a:p>
            <a:r>
              <a:rPr lang="en-US" sz="1200" b="0" i="0" u="none" strike="noStrike" cap="none" dirty="0">
                <a:solidFill>
                  <a:schemeClr val="dk1"/>
                </a:solidFill>
                <a:effectLst/>
                <a:latin typeface="Arial"/>
                <a:ea typeface="Arial"/>
                <a:cs typeface="Arial"/>
                <a:sym typeface="Arial"/>
              </a:rPr>
              <a:t>Sabotage or destruction of company property</a:t>
            </a:r>
          </a:p>
          <a:p>
            <a:r>
              <a:rPr lang="en-US" sz="1200" b="0" i="0" u="none" strike="noStrike" cap="none" dirty="0">
                <a:solidFill>
                  <a:schemeClr val="dk1"/>
                </a:solidFill>
                <a:effectLst/>
                <a:latin typeface="Arial"/>
                <a:ea typeface="Arial"/>
                <a:cs typeface="Arial"/>
                <a:sym typeface="Arial"/>
              </a:rPr>
              <a:t>Unethical use of customer data and personal information</a:t>
            </a:r>
          </a:p>
          <a:p>
            <a:r>
              <a:rPr lang="en-US" sz="1200" b="0" i="0" u="none" strike="noStrike" cap="none" dirty="0">
                <a:solidFill>
                  <a:schemeClr val="dk1"/>
                </a:solidFill>
                <a:effectLst/>
                <a:latin typeface="Arial"/>
                <a:ea typeface="Arial"/>
                <a:cs typeface="Arial"/>
                <a:sym typeface="Arial"/>
              </a:rPr>
              <a:t>Inadequate training and support for employees dealing with mentally ill or emotionally disturbed clients or patients</a:t>
            </a:r>
          </a:p>
          <a:p>
            <a:r>
              <a:rPr lang="en-US" sz="1200" b="0" i="0" u="none" strike="noStrike" cap="none" dirty="0">
                <a:solidFill>
                  <a:schemeClr val="dk1"/>
                </a:solidFill>
                <a:effectLst/>
                <a:latin typeface="Arial"/>
                <a:ea typeface="Arial"/>
                <a:cs typeface="Arial"/>
                <a:sym typeface="Arial"/>
              </a:rPr>
              <a:t>Inadequate protection of employees dealing with violent or dangerous clients or patients</a:t>
            </a:r>
          </a:p>
          <a:p>
            <a:r>
              <a:rPr lang="en-US" sz="1200" b="0" i="0" u="none" strike="noStrike" cap="none" dirty="0">
                <a:solidFill>
                  <a:schemeClr val="dk1"/>
                </a:solidFill>
                <a:effectLst/>
                <a:latin typeface="Arial"/>
                <a:ea typeface="Arial"/>
                <a:cs typeface="Arial"/>
                <a:sym typeface="Arial"/>
              </a:rPr>
              <a:t>Discrimination against employees due to their physical appearance or body type</a:t>
            </a:r>
          </a:p>
          <a:p>
            <a:r>
              <a:rPr lang="en-US" sz="1200" b="0" i="0" u="none" strike="noStrike" cap="none" dirty="0">
                <a:solidFill>
                  <a:schemeClr val="dk1"/>
                </a:solidFill>
                <a:effectLst/>
                <a:latin typeface="Arial"/>
                <a:ea typeface="Arial"/>
                <a:cs typeface="Arial"/>
                <a:sym typeface="Arial"/>
              </a:rPr>
              <a:t>Breach of confidentiality agreements or NDAs</a:t>
            </a:r>
          </a:p>
          <a:p>
            <a:r>
              <a:rPr lang="en-US" sz="1200" b="0" i="0" u="none" strike="noStrike" cap="none" dirty="0">
                <a:solidFill>
                  <a:schemeClr val="dk1"/>
                </a:solidFill>
                <a:effectLst/>
                <a:latin typeface="Arial"/>
                <a:ea typeface="Arial"/>
                <a:cs typeface="Arial"/>
                <a:sym typeface="Arial"/>
              </a:rPr>
              <a:t>Inadequate attention to mental health and stress management in the workplace</a:t>
            </a:r>
          </a:p>
          <a:p>
            <a:r>
              <a:rPr lang="en-US" sz="1200" b="0" i="0" u="none" strike="noStrike" cap="none" dirty="0">
                <a:solidFill>
                  <a:schemeClr val="dk1"/>
                </a:solidFill>
                <a:effectLst/>
                <a:latin typeface="Arial"/>
                <a:ea typeface="Arial"/>
                <a:cs typeface="Arial"/>
                <a:sym typeface="Arial"/>
              </a:rPr>
              <a:t>Discrimination against employees based on their socio-economic background</a:t>
            </a:r>
          </a:p>
          <a:p>
            <a:r>
              <a:rPr lang="en-US" sz="1200" b="0" i="0" u="none" strike="noStrike" cap="none" dirty="0">
                <a:solidFill>
                  <a:schemeClr val="dk1"/>
                </a:solidFill>
                <a:effectLst/>
                <a:latin typeface="Arial"/>
                <a:ea typeface="Arial"/>
                <a:cs typeface="Arial"/>
                <a:sym typeface="Arial"/>
              </a:rPr>
              <a:t>Misuse of workplace authority or position for personal gain or advantage</a:t>
            </a:r>
          </a:p>
          <a:p>
            <a:r>
              <a:rPr lang="en-US" sz="1200" b="0" i="0" u="none" strike="noStrike" cap="none" dirty="0">
                <a:solidFill>
                  <a:schemeClr val="dk1"/>
                </a:solidFill>
                <a:effectLst/>
                <a:latin typeface="Arial"/>
                <a:ea typeface="Arial"/>
                <a:cs typeface="Arial"/>
                <a:sym typeface="Arial"/>
              </a:rPr>
              <a:t>Forced or coerced participation in unethical practices or behavior</a:t>
            </a:r>
          </a:p>
          <a:p>
            <a:r>
              <a:rPr lang="en-US" sz="1200" b="0" i="0" u="none" strike="noStrike" cap="none" dirty="0">
                <a:solidFill>
                  <a:schemeClr val="dk1"/>
                </a:solidFill>
                <a:effectLst/>
                <a:latin typeface="Arial"/>
                <a:ea typeface="Arial"/>
                <a:cs typeface="Arial"/>
                <a:sym typeface="Arial"/>
              </a:rPr>
              <a:t>Allowing or participating in the exploitation of vulnerable populations such as refugees or undocumented workers</a:t>
            </a:r>
          </a:p>
          <a:p>
            <a:r>
              <a:rPr lang="en-US" sz="1200" b="0" i="0" u="none" strike="noStrike" cap="none" dirty="0">
                <a:solidFill>
                  <a:schemeClr val="dk1"/>
                </a:solidFill>
                <a:effectLst/>
                <a:latin typeface="Arial"/>
                <a:ea typeface="Arial"/>
                <a:cs typeface="Arial"/>
                <a:sym typeface="Arial"/>
              </a:rPr>
              <a:t>Neglect of ethical considerations in the design or implementation of automated systems or AI technologies in the workplace</a:t>
            </a:r>
          </a:p>
          <a:p>
            <a:r>
              <a:rPr lang="en-US" sz="1200" b="0" i="0" u="none" strike="noStrike" cap="none" dirty="0">
                <a:solidFill>
                  <a:schemeClr val="dk1"/>
                </a:solidFill>
                <a:effectLst/>
                <a:latin typeface="Arial"/>
                <a:ea typeface="Arial"/>
                <a:cs typeface="Arial"/>
                <a:sym typeface="Arial"/>
              </a:rPr>
              <a:t>Inadequate protection of whistleblowers or those who report unethical behavior</a:t>
            </a:r>
          </a:p>
          <a:p>
            <a:r>
              <a:rPr lang="en-US" sz="1200" b="0" i="0" u="none" strike="noStrike" cap="none" dirty="0">
                <a:solidFill>
                  <a:schemeClr val="dk1"/>
                </a:solidFill>
                <a:effectLst/>
                <a:latin typeface="Arial"/>
                <a:ea typeface="Arial"/>
                <a:cs typeface="Arial"/>
                <a:sym typeface="Arial"/>
              </a:rPr>
              <a:t>Inadequate access to employee benefits or support due to discrimination or biases</a:t>
            </a:r>
          </a:p>
          <a:p>
            <a:r>
              <a:rPr lang="en-US" sz="1200" b="0" i="0" u="none" strike="noStrike" cap="none" dirty="0">
                <a:solidFill>
                  <a:schemeClr val="dk1"/>
                </a:solidFill>
                <a:effectLst/>
                <a:latin typeface="Arial"/>
                <a:ea typeface="Arial"/>
                <a:cs typeface="Arial"/>
                <a:sym typeface="Arial"/>
              </a:rPr>
              <a:t>Inadequate response to sexual abuse or harassment in the workplace</a:t>
            </a:r>
          </a:p>
          <a:p>
            <a:r>
              <a:rPr lang="en-US" sz="1200" b="0" i="0" u="none" strike="noStrike" cap="none" dirty="0">
                <a:solidFill>
                  <a:schemeClr val="dk1"/>
                </a:solidFill>
                <a:effectLst/>
                <a:latin typeface="Arial"/>
                <a:ea typeface="Arial"/>
                <a:cs typeface="Arial"/>
                <a:sym typeface="Arial"/>
              </a:rPr>
              <a:t>Discrimination against employees due to their political beliefs or affiliations</a:t>
            </a:r>
          </a:p>
          <a:p>
            <a:r>
              <a:rPr lang="en-US" sz="1200" b="0" i="0" u="none" strike="noStrike" cap="none" dirty="0">
                <a:solidFill>
                  <a:schemeClr val="dk1"/>
                </a:solidFill>
                <a:effectLst/>
                <a:latin typeface="Arial"/>
                <a:ea typeface="Arial"/>
                <a:cs typeface="Arial"/>
                <a:sym typeface="Arial"/>
              </a:rPr>
              <a:t>Inadequate action against workplace bullying or harassment</a:t>
            </a:r>
          </a:p>
          <a:p>
            <a:r>
              <a:rPr lang="en-US" sz="1200" b="0" i="0" u="none" strike="noStrike" cap="none" dirty="0">
                <a:solidFill>
                  <a:schemeClr val="dk1"/>
                </a:solidFill>
                <a:effectLst/>
                <a:latin typeface="Arial"/>
                <a:ea typeface="Arial"/>
                <a:cs typeface="Arial"/>
                <a:sym typeface="Arial"/>
              </a:rPr>
              <a:t>Exploitation of</a:t>
            </a:r>
          </a:p>
          <a:p>
            <a:endParaRPr lang="en-US" sz="1200" b="0" i="0" u="none" strike="noStrike" cap="none" dirty="0">
              <a:solidFill>
                <a:schemeClr val="dk1"/>
              </a:solidFill>
              <a:effectLst/>
              <a:latin typeface="Arial"/>
              <a:ea typeface="Arial"/>
              <a:cs typeface="Arial"/>
              <a:sym typeface="Arial"/>
            </a:endParaRPr>
          </a:p>
          <a:p>
            <a:pPr marL="0" lvl="0" indent="0" algn="l" rtl="0">
              <a:spcBef>
                <a:spcPts val="0"/>
              </a:spcBef>
              <a:spcAft>
                <a:spcPts val="0"/>
              </a:spcAft>
              <a:buClr>
                <a:schemeClr val="dk1"/>
              </a:buClr>
              <a:buSzPts val="1200"/>
              <a:buFont typeface="Arial"/>
              <a:buNone/>
            </a:pPr>
            <a:endParaRPr dirty="0"/>
          </a:p>
        </p:txBody>
      </p:sp>
      <p:sp>
        <p:nvSpPr>
          <p:cNvPr id="33" name="Google Shape;33;p1:notes"/>
          <p:cNvSpPr txBox="1"/>
          <p:nvPr/>
        </p:nvSpPr>
        <p:spPr>
          <a:xfrm>
            <a:off x="3884612" y="8685211"/>
            <a:ext cx="2971799"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450"/>
              <a:buFont typeface="Arial"/>
              <a:buNone/>
            </a:pPr>
            <a:fld id="{00000000-1234-1234-1234-123412341234}" type="slidenum">
              <a:rPr lang="en-US" sz="1800" b="0" i="0" u="none" strike="noStrike" cap="none">
                <a:solidFill>
                  <a:srgbClr val="000000"/>
                </a:solidFill>
                <a:latin typeface="Arial"/>
                <a:ea typeface="Arial"/>
                <a:cs typeface="Arial"/>
                <a:sym typeface="Arial"/>
              </a:rPr>
              <a:t>19</a:t>
            </a:fld>
            <a:endParaRPr sz="1800"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34114090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solidFill>
                  <a:srgbClr val="009999"/>
                </a:solidFill>
              </a:rPr>
              <a:t>Was it difficult </a:t>
            </a:r>
            <a:br>
              <a:rPr lang="en-US" sz="1200" b="1" dirty="0">
                <a:solidFill>
                  <a:srgbClr val="009999"/>
                </a:solidFill>
              </a:rPr>
            </a:br>
            <a:r>
              <a:rPr lang="en-US" sz="1200" b="1" dirty="0">
                <a:solidFill>
                  <a:srgbClr val="009999"/>
                </a:solidFill>
              </a:rPr>
              <a:t>to determine</a:t>
            </a:r>
            <a:br>
              <a:rPr lang="en-US" sz="1200" b="1" dirty="0">
                <a:solidFill>
                  <a:srgbClr val="009999"/>
                </a:solidFill>
              </a:rPr>
            </a:br>
            <a:r>
              <a:rPr lang="en-US" sz="1200" b="1" dirty="0">
                <a:solidFill>
                  <a:srgbClr val="009999"/>
                </a:solidFill>
              </a:rPr>
              <a:t>what was ethical  ?</a:t>
            </a:r>
            <a:r>
              <a:rPr lang="ar-SA" sz="1200" b="1" dirty="0">
                <a:solidFill>
                  <a:srgbClr val="009999"/>
                </a:solidFill>
              </a:rPr>
              <a:t> </a:t>
            </a:r>
            <a:br>
              <a:rPr lang="ar-SA" sz="1200" b="1" dirty="0">
                <a:solidFill>
                  <a:srgbClr val="009999"/>
                </a:solidFill>
              </a:rPr>
            </a:br>
            <a:endParaRPr lang="en-US" sz="1200" b="1" dirty="0">
              <a:solidFill>
                <a:srgbClr val="009999"/>
              </a:solidFill>
            </a:endParaRPr>
          </a:p>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b="1" dirty="0">
                <a:solidFill>
                  <a:srgbClr val="009999"/>
                </a:solidFill>
              </a:rPr>
              <a:t>Clash between individual and organization values</a:t>
            </a:r>
          </a:p>
          <a:p>
            <a:endParaRPr lang="en-US" sz="1200" b="1" dirty="0">
              <a:solidFill>
                <a:srgbClr val="009999"/>
              </a:solidFill>
            </a:endParaRPr>
          </a:p>
          <a:p>
            <a:endParaRPr lang="en-US"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300"/>
              <a:buFont typeface="Calibri"/>
              <a:buNone/>
            </a:pPr>
            <a:fld id="{00000000-1234-1234-1234-123412341234}" type="slidenum">
              <a:rPr lang="en-US" sz="1200" b="0" i="0" u="none" strike="noStrike" cap="none" smtClean="0">
                <a:solidFill>
                  <a:srgbClr val="000000"/>
                </a:solidFill>
                <a:latin typeface="Calibri"/>
                <a:ea typeface="Calibri"/>
                <a:cs typeface="Calibri"/>
                <a:sym typeface="Calibri"/>
              </a:rPr>
              <a:t>20</a:t>
            </a:fld>
            <a:endParaRPr lang="en-US"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4765804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ar" sz="1200" b="0" i="0" u="none" strike="noStrike" cap="none" dirty="0">
                <a:solidFill>
                  <a:schemeClr val="dk1"/>
                </a:solidFill>
                <a:effectLst/>
                <a:latin typeface="Arial"/>
                <a:ea typeface="Arial"/>
                <a:cs typeface="Arial"/>
                <a:sym typeface="Arial"/>
              </a:rPr>
              <a:t>نودع اليوم إيرين مضيفة الطيران التي خدمتنا طوال سنين بإخلاص وإيجابية عالية وحرفية. أتمنى ل</a:t>
            </a:r>
            <a:r>
              <a:rPr lang="en-US" sz="1200" b="0" i="0" u="none" strike="noStrike" cap="none" dirty="0">
                <a:solidFill>
                  <a:schemeClr val="dk1"/>
                </a:solidFill>
                <a:effectLst/>
                <a:latin typeface="Arial"/>
                <a:ea typeface="Arial"/>
                <a:cs typeface="Arial"/>
                <a:sym typeface="Arial"/>
              </a:rPr>
              <a:t>Erin </a:t>
            </a:r>
            <a:r>
              <a:rPr lang="ar" sz="1200" b="0" i="0" u="none" strike="noStrike" cap="none" dirty="0">
                <a:solidFill>
                  <a:schemeClr val="dk1"/>
                </a:solidFill>
                <a:effectLst/>
                <a:latin typeface="Arial"/>
                <a:ea typeface="Arial"/>
                <a:cs typeface="Arial"/>
                <a:sym typeface="Arial"/>
              </a:rPr>
              <a:t>كل التوفيق وهي عائدة لبلدها الأم </a:t>
            </a:r>
            <a:r>
              <a:rPr lang="en-US" sz="1200" b="0" i="0" u="none" strike="noStrike" cap="none" dirty="0">
                <a:solidFill>
                  <a:schemeClr val="dk1"/>
                </a:solidFill>
                <a:effectLst/>
                <a:latin typeface="Arial"/>
                <a:ea typeface="Arial"/>
                <a:cs typeface="Arial"/>
                <a:sym typeface="Arial"/>
              </a:rPr>
              <a:t>⁧‫</a:t>
            </a:r>
            <a:r>
              <a:rPr lang="en-US" sz="1200" b="0" i="0" u="none" strike="noStrike" cap="none" dirty="0">
                <a:solidFill>
                  <a:schemeClr val="dk1"/>
                </a:solidFill>
                <a:effectLst/>
                <a:latin typeface="Arial"/>
                <a:ea typeface="Arial"/>
                <a:cs typeface="Arial"/>
                <a:sym typeface="Arial"/>
                <a:hlinkClick r:id="rId3"/>
              </a:rPr>
              <a:t>#</a:t>
            </a:r>
            <a:r>
              <a:rPr lang="ar" sz="1200" b="0" i="0" u="none" strike="noStrike" cap="none" dirty="0">
                <a:solidFill>
                  <a:schemeClr val="dk1"/>
                </a:solidFill>
                <a:effectLst/>
                <a:latin typeface="Arial"/>
                <a:ea typeface="Arial"/>
                <a:cs typeface="Arial"/>
                <a:sym typeface="Arial"/>
                <a:hlinkClick r:id="rId3"/>
              </a:rPr>
              <a:t>أسكتلندا</a:t>
            </a:r>
            <a:r>
              <a:rPr lang="ar" sz="1200" b="0" i="0" u="none" strike="noStrike" cap="none" dirty="0">
                <a:solidFill>
                  <a:schemeClr val="dk1"/>
                </a:solidFill>
                <a:effectLst/>
                <a:latin typeface="Arial"/>
                <a:ea typeface="Arial"/>
                <a:cs typeface="Arial"/>
                <a:sym typeface="Arial"/>
              </a:rPr>
              <a:t>‬</a:t>
            </a:r>
            <a:r>
              <a:rPr lang="en-US" sz="1200" b="0" i="0" u="none" strike="noStrike" cap="none" dirty="0">
                <a:solidFill>
                  <a:schemeClr val="dk1"/>
                </a:solidFill>
                <a:effectLst/>
                <a:latin typeface="Arial"/>
                <a:ea typeface="Arial"/>
                <a:cs typeface="Arial"/>
                <a:sym typeface="Arial"/>
              </a:rPr>
              <a:t>⁩ </a:t>
            </a:r>
            <a:r>
              <a:rPr lang="ar" sz="1200" b="0" i="0" u="none" strike="noStrike" cap="none" dirty="0">
                <a:solidFill>
                  <a:schemeClr val="dk1"/>
                </a:solidFill>
                <a:effectLst/>
                <a:latin typeface="Arial"/>
                <a:ea typeface="Arial"/>
                <a:cs typeface="Arial"/>
                <a:sym typeface="Arial"/>
              </a:rPr>
              <a:t>وآمل أن تعود للانضمام إلى طاقم الطيران قريباً بإذن الله.</a:t>
            </a:r>
          </a:p>
          <a:p>
            <a:pPr algn="r"/>
            <a:r>
              <a:rPr lang="ar" sz="1200" b="0" i="0" u="none" strike="noStrike" cap="none" dirty="0">
                <a:solidFill>
                  <a:schemeClr val="dk1"/>
                </a:solidFill>
                <a:effectLst/>
                <a:latin typeface="Arial"/>
                <a:ea typeface="Arial"/>
                <a:cs typeface="Arial"/>
                <a:sym typeface="Arial"/>
              </a:rPr>
              <a:t>‏الموظفون المخلصون والإيجابيون هم قيمة مضافة وشركاء في النجاح، تصعب علي رؤيتهم يرحلون.</a:t>
            </a:r>
          </a:p>
          <a:p>
            <a:pPr algn="r"/>
            <a:endParaRPr lang="ar" sz="1200" b="0" i="0" u="none" strike="noStrike" cap="none" dirty="0">
              <a:solidFill>
                <a:schemeClr val="dk1"/>
              </a:solidFill>
              <a:effectLst/>
              <a:latin typeface="Arial"/>
              <a:ea typeface="Arial"/>
              <a:cs typeface="Arial"/>
              <a:sym typeface="Arial"/>
              <a:hlinkClick r:id="rId4"/>
            </a:endParaRPr>
          </a:p>
          <a:p>
            <a:pPr algn="r"/>
            <a:r>
              <a:rPr lang="en-US" sz="1200" b="0" i="0" u="none" strike="noStrike" cap="none" dirty="0">
                <a:solidFill>
                  <a:schemeClr val="dk1"/>
                </a:solidFill>
                <a:effectLst/>
                <a:latin typeface="Arial"/>
                <a:ea typeface="Arial"/>
                <a:cs typeface="Arial"/>
                <a:sym typeface="Arial"/>
                <a:hlinkClick r:id="rId4"/>
              </a:rPr>
              <a:t>https://www.facebook.com/khalafalhabtoor/videos/1031936734440368/ </a:t>
            </a:r>
            <a:br>
              <a:rPr lang="en-US" sz="1200" b="0" i="0" u="none" strike="noStrike" cap="none" dirty="0">
                <a:solidFill>
                  <a:schemeClr val="dk1"/>
                </a:solidFill>
                <a:effectLst/>
                <a:latin typeface="Arial"/>
                <a:ea typeface="Arial"/>
                <a:cs typeface="Arial"/>
                <a:sym typeface="Arial"/>
                <a:hlinkClick r:id="rId4"/>
              </a:rPr>
            </a:br>
            <a:endParaRPr lang="en-US" sz="1200" b="0" i="0" u="none" strike="noStrike" cap="none" dirty="0">
              <a:solidFill>
                <a:schemeClr val="dk1"/>
              </a:solidFill>
              <a:effectLst/>
              <a:latin typeface="Arial"/>
              <a:ea typeface="Arial"/>
              <a:cs typeface="Arial"/>
              <a:sym typeface="Arial"/>
              <a:hlinkClick r:id="rId4"/>
            </a:endParaRPr>
          </a:p>
          <a:p>
            <a:pPr marL="0" marR="0" lvl="0" indent="0" algn="r" rtl="0">
              <a:lnSpc>
                <a:spcPct val="80000"/>
              </a:lnSpc>
              <a:spcBef>
                <a:spcPts val="0"/>
              </a:spcBef>
              <a:spcAft>
                <a:spcPts val="0"/>
              </a:spcAft>
              <a:buClr>
                <a:schemeClr val="dk1"/>
              </a:buClr>
              <a:buSzPts val="550"/>
              <a:buFont typeface="Arial"/>
              <a:buNone/>
            </a:pPr>
            <a:endParaRPr lang="en-US" dirty="0"/>
          </a:p>
          <a:p>
            <a:pPr algn="r"/>
            <a:endParaRPr lang="en-US"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300"/>
              <a:buFont typeface="Calibri"/>
              <a:buNone/>
            </a:pPr>
            <a:fld id="{00000000-1234-1234-1234-123412341234}" type="slidenum">
              <a:rPr lang="en-US" sz="1200" b="0" i="0" u="none" strike="noStrike" cap="none" smtClean="0">
                <a:solidFill>
                  <a:srgbClr val="000000"/>
                </a:solidFill>
                <a:latin typeface="Calibri"/>
                <a:ea typeface="Calibri"/>
                <a:cs typeface="Calibri"/>
                <a:sym typeface="Calibri"/>
              </a:rPr>
              <a:t>21</a:t>
            </a:fld>
            <a:endParaRPr lang="en-US"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13845409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www.cc.gov.eg</a:t>
            </a:r>
            <a:r>
              <a:rPr lang="en-US" dirty="0"/>
              <a:t>/</a:t>
            </a:r>
            <a:r>
              <a:rPr lang="en-US" dirty="0" err="1"/>
              <a:t>legislation_single?id</a:t>
            </a:r>
            <a:r>
              <a:rPr lang="en-US" dirty="0"/>
              <a:t>=417890#:~:text=%D9%8A%D9%87%D8%AF%D9%81%20%D9%87%D8%B0%D8%A7%20%D8%A7%D9%84%D9%82%D8%A7%D9%86%D9%88%D9%86%20%D9%81%D9%8A%20%D8%AD%D9%85%D8%A7%D9%8A%D8%A9,%D8%A7%D9%84%D9%85%D8%AC%D8%AA%D9%85%D8%B9%D8%8C%20%D9%88%D8%AA%D8%A3%D9%85%D9%8A%D9%86%20%D8%A7%D9%84%D8%AD%D9%8A%D8%A7%D8%A9%20%D8%A7%D9%84%D9%83%D8%B1%D9%8A%D9%85%D8%A9%20%D9%84%D9%87%D9%85.</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300"/>
              <a:buFont typeface="Calibri"/>
              <a:buNone/>
            </a:pPr>
            <a:fld id="{00000000-1234-1234-1234-123412341234}" type="slidenum">
              <a:rPr lang="en-US" sz="1200" b="0" i="0" u="none" strike="noStrike" cap="none" smtClean="0">
                <a:solidFill>
                  <a:srgbClr val="000000"/>
                </a:solidFill>
                <a:latin typeface="Calibri"/>
                <a:ea typeface="Calibri"/>
                <a:cs typeface="Calibri"/>
                <a:sym typeface="Calibri"/>
              </a:rPr>
              <a:t>22</a:t>
            </a:fld>
            <a:endParaRPr lang="en-US"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24542399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en-US" sz="1200" b="0" i="0" u="none" strike="noStrike" cap="none" dirty="0">
                <a:solidFill>
                  <a:schemeClr val="dk1"/>
                </a:solidFill>
                <a:effectLst/>
                <a:latin typeface="Arial"/>
                <a:ea typeface="Arial"/>
                <a:cs typeface="Arial"/>
                <a:sym typeface="Arial"/>
              </a:rPr>
              <a:t>https://</a:t>
            </a:r>
            <a:r>
              <a:rPr lang="en-US" sz="1200" b="0" i="0" u="none" strike="noStrike" cap="none" dirty="0" err="1">
                <a:solidFill>
                  <a:schemeClr val="dk1"/>
                </a:solidFill>
                <a:effectLst/>
                <a:latin typeface="Arial"/>
                <a:ea typeface="Arial"/>
                <a:cs typeface="Arial"/>
                <a:sym typeface="Arial"/>
              </a:rPr>
              <a:t>www.aramco.com</a:t>
            </a:r>
            <a:r>
              <a:rPr lang="en-US" sz="1200" b="0" i="0" u="none" strike="noStrike" cap="none" dirty="0">
                <a:solidFill>
                  <a:schemeClr val="dk1"/>
                </a:solidFill>
                <a:effectLst/>
                <a:latin typeface="Arial"/>
                <a:ea typeface="Arial"/>
                <a:cs typeface="Arial"/>
                <a:sym typeface="Arial"/>
              </a:rPr>
              <a:t>/</a:t>
            </a:r>
            <a:r>
              <a:rPr lang="en-US" sz="1200" b="0" i="0" u="none" strike="noStrike" cap="none" dirty="0" err="1">
                <a:solidFill>
                  <a:schemeClr val="dk1"/>
                </a:solidFill>
                <a:effectLst/>
                <a:latin typeface="Arial"/>
                <a:ea typeface="Arial"/>
                <a:cs typeface="Arial"/>
                <a:sym typeface="Arial"/>
              </a:rPr>
              <a:t>ar</a:t>
            </a:r>
            <a:r>
              <a:rPr lang="en-US" sz="1200" b="0" i="0" u="none" strike="noStrike" cap="none" dirty="0">
                <a:solidFill>
                  <a:schemeClr val="dk1"/>
                </a:solidFill>
                <a:effectLst/>
                <a:latin typeface="Arial"/>
                <a:ea typeface="Arial"/>
                <a:cs typeface="Arial"/>
                <a:sym typeface="Arial"/>
              </a:rPr>
              <a:t>/who-we-are/our-corporate-governance/living-our-values</a:t>
            </a:r>
          </a:p>
          <a:p>
            <a:pPr algn="r" rtl="1"/>
            <a:endParaRPr lang="en-US" sz="1200" b="0" i="0" u="none" strike="noStrike" cap="none" dirty="0">
              <a:solidFill>
                <a:schemeClr val="dk1"/>
              </a:solidFill>
              <a:effectLst/>
              <a:latin typeface="Arial"/>
              <a:ea typeface="Arial"/>
              <a:cs typeface="Arial"/>
              <a:sym typeface="Arial"/>
            </a:endParaRPr>
          </a:p>
          <a:p>
            <a:pPr algn="r" rtl="1"/>
            <a:r>
              <a:rPr lang="ar" sz="1200" b="0" i="0" u="none" strike="noStrike" cap="none" dirty="0">
                <a:solidFill>
                  <a:schemeClr val="dk1"/>
                </a:solidFill>
                <a:effectLst/>
                <a:latin typeface="Arial"/>
                <a:ea typeface="Arial"/>
                <a:cs typeface="Arial"/>
                <a:sym typeface="Arial"/>
              </a:rPr>
              <a:t>ما يميّز أرامكو، شركةً وموظفين ومواطنين، هو سلوكها. ويخضع كل ما تقوم به الشركة لقيمها المؤسسية وهي: التميز، والسلامة، والنزاهة، والمواطنة، والمسؤولية، كما أنها تحقق مستويات متميزة من الأداء والكفاءة بشكل مستمر، وذلك من خلال تطبيق قيمها واتباع ممارسات أعمال سليمة تُساعد على تحقيق مزيد من القيمة للشركة وعملائها وشركائها وللمجتمعات التي تعمل فيها.</a:t>
            </a:r>
          </a:p>
          <a:p>
            <a:pPr algn="r"/>
            <a:r>
              <a:rPr lang="ar" sz="1200" b="0" i="0" u="none" strike="noStrike" cap="none" dirty="0">
                <a:solidFill>
                  <a:schemeClr val="dk1"/>
                </a:solidFill>
                <a:effectLst/>
                <a:latin typeface="Arial"/>
                <a:ea typeface="Arial"/>
                <a:cs typeface="Arial"/>
                <a:sym typeface="Arial"/>
              </a:rPr>
              <a:t>التميز</a:t>
            </a:r>
          </a:p>
          <a:p>
            <a:pPr algn="r" rtl="1"/>
            <a:r>
              <a:rPr lang="ar" sz="1200" b="0" i="0" u="none" strike="noStrike" cap="none" dirty="0">
                <a:solidFill>
                  <a:schemeClr val="dk1"/>
                </a:solidFill>
                <a:effectLst/>
                <a:latin typeface="Arial"/>
                <a:ea typeface="Arial"/>
                <a:cs typeface="Arial"/>
                <a:sym typeface="Arial"/>
              </a:rPr>
              <a:t>يتجسد التميز في جميع مناحي بيئة عمل الشركة، وهناك التزام فردي وجماعي فيما يخص إتقان العمل، والسعي إلى تحقيق أفضل النتائج، والتحلي بالسرعة والمرونة في سبيل التصدي للتحديات الجديدة.</a:t>
            </a:r>
            <a:br>
              <a:rPr lang="ar" sz="1200" b="0" i="0" u="none" strike="noStrike" cap="none" dirty="0">
                <a:solidFill>
                  <a:schemeClr val="dk1"/>
                </a:solidFill>
                <a:effectLst/>
                <a:latin typeface="Arial"/>
                <a:ea typeface="Arial"/>
                <a:cs typeface="Arial"/>
                <a:sym typeface="Arial"/>
              </a:rPr>
            </a:br>
            <a:br>
              <a:rPr lang="ar" sz="1200" b="0" i="0" u="none" strike="noStrike" cap="none" dirty="0">
                <a:solidFill>
                  <a:schemeClr val="dk1"/>
                </a:solidFill>
                <a:effectLst/>
                <a:latin typeface="Arial"/>
                <a:ea typeface="Arial"/>
                <a:cs typeface="Arial"/>
                <a:sym typeface="Arial"/>
              </a:rPr>
            </a:br>
            <a:r>
              <a:rPr lang="ar" sz="1200" b="0" i="0" u="none" strike="noStrike" cap="none" dirty="0">
                <a:solidFill>
                  <a:schemeClr val="dk1"/>
                </a:solidFill>
                <a:effectLst/>
                <a:latin typeface="Arial"/>
                <a:ea typeface="Arial"/>
                <a:cs typeface="Arial"/>
                <a:sym typeface="Arial"/>
              </a:rPr>
              <a:t>كما تعزز الشركة قيمة التميز من خلال وضع أهداف حافلة بالتحديات، ومكافأة الموظفين على تميزهم وابتكارهم، والالتزام بتطويرهم، وتشجيع الإبداع والتنوع الفكري، وتشجيع روح الفريق والعمل الجماعي، وتعزيز التواصل بكل انفتاح وشفافية.</a:t>
            </a:r>
          </a:p>
          <a:p>
            <a:pPr algn="r"/>
            <a:r>
              <a:rPr lang="ar" sz="1200" b="0" i="0" u="none" strike="noStrike" cap="none" dirty="0">
                <a:solidFill>
                  <a:schemeClr val="dk1"/>
                </a:solidFill>
                <a:effectLst/>
                <a:latin typeface="Arial"/>
                <a:ea typeface="Arial"/>
                <a:cs typeface="Arial"/>
                <a:sym typeface="Arial"/>
              </a:rPr>
              <a:t>السلامة</a:t>
            </a:r>
          </a:p>
          <a:p>
            <a:pPr algn="r" rtl="1"/>
            <a:r>
              <a:rPr lang="ar" sz="1200" b="0" i="0" u="none" strike="noStrike" cap="none" dirty="0">
                <a:solidFill>
                  <a:schemeClr val="dk1"/>
                </a:solidFill>
                <a:effectLst/>
                <a:latin typeface="Arial"/>
                <a:ea typeface="Arial"/>
                <a:cs typeface="Arial"/>
                <a:sym typeface="Arial"/>
              </a:rPr>
              <a:t>السلامة جزء لا يتجزأ من ثقافة أرامكو، حيث تلتزم بتوفير بيئة عمل آمنة لموظفيها، وتطبق إجراءات وخطط مناسبة للسلامة وتحرص على تطبيقها في مواقع العمل وخارجها.</a:t>
            </a:r>
          </a:p>
          <a:p>
            <a:pPr algn="r" rtl="1"/>
            <a:r>
              <a:rPr lang="ar" sz="1200" b="0" i="0" u="none" strike="noStrike" cap="none" dirty="0">
                <a:solidFill>
                  <a:schemeClr val="dk1"/>
                </a:solidFill>
                <a:effectLst/>
                <a:latin typeface="Arial"/>
                <a:ea typeface="Arial"/>
                <a:cs typeface="Arial"/>
                <a:sym typeface="Arial"/>
              </a:rPr>
              <a:t>وتُعرّف الشركة السلامة بأنها عمل ينطوي على حمايتها وحماية الآخرين وحماية المستقبل.</a:t>
            </a:r>
          </a:p>
          <a:p>
            <a:pPr algn="r"/>
            <a:r>
              <a:rPr lang="ar" sz="1200" b="0" i="0" u="none" strike="noStrike" cap="none" dirty="0">
                <a:solidFill>
                  <a:schemeClr val="dk1"/>
                </a:solidFill>
                <a:effectLst/>
                <a:latin typeface="Arial"/>
                <a:ea typeface="Arial"/>
                <a:cs typeface="Arial"/>
                <a:sym typeface="Arial"/>
              </a:rPr>
              <a:t>النزاهة</a:t>
            </a:r>
          </a:p>
          <a:p>
            <a:pPr algn="r" rtl="1"/>
            <a:r>
              <a:rPr lang="ar" sz="1200" b="0" i="0" u="none" strike="noStrike" cap="none" dirty="0">
                <a:solidFill>
                  <a:schemeClr val="dk1"/>
                </a:solidFill>
                <a:effectLst/>
                <a:latin typeface="Arial"/>
                <a:ea typeface="Arial"/>
                <a:cs typeface="Arial"/>
                <a:sym typeface="Arial"/>
              </a:rPr>
              <a:t>تعتمد النزاهة في ممارسة الأعمال في أرامكو على المعايير والتصرفات الأخلاقية التي يتحلى بها الموظفون في أنشطتهم وأعمالهم اليومية، وهي أصل من الأصول الثمينة، ومرآة لسمعة الشركة، كما تعتمد نزاهة أي شركة على النزاهة الفردية لموظفيها في جميع مستويات الشركة.</a:t>
            </a:r>
          </a:p>
          <a:p>
            <a:pPr algn="r" rtl="1"/>
            <a:r>
              <a:rPr lang="ar" sz="1200" b="0" i="0" u="none" strike="noStrike" cap="none" dirty="0">
                <a:solidFill>
                  <a:schemeClr val="dk1"/>
                </a:solidFill>
                <a:effectLst/>
                <a:latin typeface="Arial"/>
                <a:ea typeface="Arial"/>
                <a:cs typeface="Arial"/>
                <a:sym typeface="Arial"/>
              </a:rPr>
              <a:t>وتُعامل الشركة موظفيها بعدل وإنصاف واحترام، وتتبنى تعدد الثقافات والاختلافات فيما بينهم، أما سوء السلوك فهو أمر لا تسمح به الشركة ولا تقبله.</a:t>
            </a:r>
          </a:p>
          <a:p>
            <a:pPr algn="r"/>
            <a:r>
              <a:rPr lang="ar" sz="1200" b="0" i="0" u="none" strike="noStrike" cap="none" dirty="0">
                <a:solidFill>
                  <a:schemeClr val="dk1"/>
                </a:solidFill>
                <a:effectLst/>
                <a:latin typeface="Arial"/>
                <a:ea typeface="Arial"/>
                <a:cs typeface="Arial"/>
                <a:sym typeface="Arial"/>
              </a:rPr>
              <a:t>المواطنة</a:t>
            </a:r>
          </a:p>
          <a:p>
            <a:pPr algn="r" rtl="1"/>
            <a:r>
              <a:rPr lang="ar" sz="1200" b="0" i="0" u="none" strike="noStrike" cap="none" dirty="0">
                <a:solidFill>
                  <a:schemeClr val="dk1"/>
                </a:solidFill>
                <a:effectLst/>
                <a:latin typeface="Arial"/>
                <a:ea typeface="Arial"/>
                <a:cs typeface="Arial"/>
                <a:sym typeface="Arial"/>
              </a:rPr>
              <a:t>تلتزم الشركة باحترام واجبات المواطنة في أي مكان تمارس أعمالها فيه على مستوى العالم. وبوصفها شركة عالمية، فإنها تضطلع بهذا الدور بكل جدية ودون هوادة.</a:t>
            </a:r>
          </a:p>
          <a:p>
            <a:pPr algn="r" rtl="1"/>
            <a:r>
              <a:rPr lang="ar" sz="1200" b="0" i="0" u="none" strike="noStrike" cap="none" dirty="0">
                <a:solidFill>
                  <a:schemeClr val="dk1"/>
                </a:solidFill>
                <a:effectLst/>
                <a:latin typeface="Arial"/>
                <a:ea typeface="Arial"/>
                <a:cs typeface="Arial"/>
                <a:sym typeface="Arial"/>
              </a:rPr>
              <a:t>ويتمثل تعريف الشركة للمواطنة في أن تكون عاملًا محفزًا للنمو الاقتصادي، وأن تثبت قدرتها على تحمل مسؤولياتها الاجتماعية، وأن تدعم وتسهم بشكل إيجابي في ازدهار المجتمعات التي تعمل فيها.</a:t>
            </a:r>
          </a:p>
          <a:p>
            <a:pPr algn="r"/>
            <a:r>
              <a:rPr lang="ar" sz="1200" b="0" i="0" u="none" strike="noStrike" cap="none" dirty="0">
                <a:solidFill>
                  <a:schemeClr val="dk1"/>
                </a:solidFill>
                <a:effectLst/>
                <a:latin typeface="Arial"/>
                <a:ea typeface="Arial"/>
                <a:cs typeface="Arial"/>
                <a:sym typeface="Arial"/>
              </a:rPr>
              <a:t>المسؤولية</a:t>
            </a:r>
          </a:p>
          <a:p>
            <a:pPr algn="r" rtl="1"/>
            <a:r>
              <a:rPr lang="ar" sz="1200" b="0" i="0" u="none" strike="noStrike" cap="none" dirty="0">
                <a:solidFill>
                  <a:schemeClr val="dk1"/>
                </a:solidFill>
                <a:effectLst/>
                <a:latin typeface="Arial"/>
                <a:ea typeface="Arial"/>
                <a:cs typeface="Arial"/>
                <a:sym typeface="Arial"/>
              </a:rPr>
              <a:t>المسؤولية بالنسبة لأرامكو هي أن يتحمّل جميع موظفي الشركة مسؤولية ما يقومون به من أعمال وتحقيق أهداف الشركة. وتحقيق الأهداف العامة للشركة تبدأ بالأهداف والغايات التي حددها رئيس الشركة وكبير إدارييها التنفيذيين لجميع قطاعات أعمالها حتى تشمل الشركة بأكملها.</a:t>
            </a:r>
            <a:br>
              <a:rPr lang="ar" sz="1200" b="0" i="0" u="none" strike="noStrike" cap="none" dirty="0">
                <a:solidFill>
                  <a:schemeClr val="dk1"/>
                </a:solidFill>
                <a:effectLst/>
                <a:latin typeface="Arial"/>
                <a:ea typeface="Arial"/>
                <a:cs typeface="Arial"/>
                <a:sym typeface="Arial"/>
              </a:rPr>
            </a:br>
            <a:br>
              <a:rPr lang="ar" sz="1200" b="0" i="0" u="none" strike="noStrike" cap="none" dirty="0">
                <a:solidFill>
                  <a:schemeClr val="dk1"/>
                </a:solidFill>
                <a:effectLst/>
                <a:latin typeface="Arial"/>
                <a:ea typeface="Arial"/>
                <a:cs typeface="Arial"/>
                <a:sym typeface="Arial"/>
              </a:rPr>
            </a:br>
            <a:r>
              <a:rPr lang="ar" sz="1200" b="0" i="0" u="none" strike="noStrike" cap="none" dirty="0">
                <a:solidFill>
                  <a:schemeClr val="dk1"/>
                </a:solidFill>
                <a:effectLst/>
                <a:latin typeface="Arial"/>
                <a:ea typeface="Arial"/>
                <a:cs typeface="Arial"/>
                <a:sym typeface="Arial"/>
              </a:rPr>
              <a:t>ويهدف موظفو الشركة إلى تحقيق هذه الأهداف وتوفية التزاماتهم، وتقديم الآراء البناءة لغيرهم من الموظفين الآخرين في الشركة.</a:t>
            </a:r>
          </a:p>
          <a:p>
            <a:pPr algn="r"/>
            <a:endParaRPr lang="en-US"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300"/>
              <a:buFont typeface="Calibri"/>
              <a:buNone/>
            </a:pPr>
            <a:fld id="{00000000-1234-1234-1234-123412341234}" type="slidenum">
              <a:rPr lang="en-US" sz="1200" b="0" i="0" u="none" strike="noStrike" cap="none" smtClean="0">
                <a:solidFill>
                  <a:srgbClr val="000000"/>
                </a:solidFill>
                <a:latin typeface="Calibri"/>
                <a:ea typeface="Calibri"/>
                <a:cs typeface="Calibri"/>
                <a:sym typeface="Calibri"/>
              </a:rPr>
              <a:t>24</a:t>
            </a:fld>
            <a:endParaRPr lang="en-US"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41490165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
        <p:cNvGrpSpPr/>
        <p:nvPr/>
      </p:nvGrpSpPr>
      <p:grpSpPr>
        <a:xfrm>
          <a:off x="0" y="0"/>
          <a:ext cx="0" cy="0"/>
          <a:chOff x="0" y="0"/>
          <a:chExt cx="0" cy="0"/>
        </a:xfrm>
      </p:grpSpPr>
      <p:sp>
        <p:nvSpPr>
          <p:cNvPr id="38" name="Shape 3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39" name="Shape 39"/>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spcBef>
                <a:spcPts val="0"/>
              </a:spcBef>
              <a:buNone/>
            </a:pPr>
            <a:r>
              <a:rPr lang="en-US" b="1" dirty="0"/>
              <a:t>Text book page 145 :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An individual’s relationship with his </a:t>
            </a:r>
            <a:r>
              <a:rPr lang="ar-SA" dirty="0"/>
              <a:t>/</a:t>
            </a:r>
            <a:r>
              <a:rPr lang="en-US" dirty="0"/>
              <a:t> her supervisor is </a:t>
            </a:r>
            <a:r>
              <a:rPr lang="en-US" b="1" u="sng" dirty="0"/>
              <a:t>one of the most important of the primary communication experiences </a:t>
            </a:r>
            <a:r>
              <a:rPr lang="en-US" dirty="0"/>
              <a:t>in organizational life. It is so</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important, in fact, that </a:t>
            </a:r>
            <a:r>
              <a:rPr lang="en-US" b="1" u="sng" dirty="0"/>
              <a:t>the quality of this relationship usually determines how the</a:t>
            </a:r>
            <a:r>
              <a:rPr lang="ar-SA" b="1" u="sng" dirty="0"/>
              <a:t> </a:t>
            </a:r>
            <a:r>
              <a:rPr lang="en-US" b="1" u="sng" dirty="0"/>
              <a:t>individual identifies with the organization </a:t>
            </a:r>
            <a:r>
              <a:rPr lang="en-US" dirty="0"/>
              <a:t>as well as the individual’s job and organ-</a:t>
            </a:r>
          </a:p>
          <a:p>
            <a:pPr>
              <a:spcBef>
                <a:spcPts val="0"/>
              </a:spcBef>
              <a:buNone/>
            </a:pPr>
            <a:r>
              <a:rPr lang="en-US" dirty="0" err="1"/>
              <a:t>ization</a:t>
            </a:r>
            <a:r>
              <a:rPr lang="en-US" dirty="0"/>
              <a:t> satisfaction. Peers also are an important source of information and support.</a:t>
            </a:r>
          </a:p>
          <a:p>
            <a:pPr>
              <a:spcBef>
                <a:spcPts val="0"/>
              </a:spcBef>
              <a:buNone/>
            </a:pPr>
            <a:r>
              <a:rPr lang="en-US" dirty="0"/>
              <a:t>Communication experiences with supervisors and peers are so influential that they</a:t>
            </a:r>
          </a:p>
          <a:p>
            <a:pPr>
              <a:spcBef>
                <a:spcPts val="0"/>
              </a:spcBef>
              <a:buNone/>
            </a:pPr>
            <a:r>
              <a:rPr lang="en-US" dirty="0"/>
              <a:t>contribute to the quality and quantity of an individual’s work.</a:t>
            </a:r>
            <a:endParaRPr dirty="0"/>
          </a:p>
        </p:txBody>
      </p:sp>
      <p:sp>
        <p:nvSpPr>
          <p:cNvPr id="40" name="Shape 40"/>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25</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4191820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According to Freud's psychoanalytic theory, the id is the primitive and instinctual part of the mind that contains sexual and aggressive drives and hidden memories, the super-ego operates as a moral conscience, and the ego is the realistic part that mediates between the desires of the id and the super-ego</a:t>
            </a:r>
            <a:endParaRPr lang="en-US" dirty="0"/>
          </a:p>
        </p:txBody>
      </p:sp>
      <p:sp>
        <p:nvSpPr>
          <p:cNvPr id="4" name="Slide Number Placeholder 3"/>
          <p:cNvSpPr>
            <a:spLocks noGrp="1"/>
          </p:cNvSpPr>
          <p:nvPr>
            <p:ph type="sldNum" idx="12"/>
          </p:nvPr>
        </p:nvSpPr>
        <p:spPr/>
        <p:txBody>
          <a:bodyPr/>
          <a:lstStyle/>
          <a:p>
            <a:pPr marL="0" lvl="0" indent="0">
              <a:spcBef>
                <a:spcPts val="0"/>
              </a:spcBef>
              <a:buClr>
                <a:srgbClr val="000000"/>
              </a:buClr>
              <a:buSzPct val="25000"/>
              <a:buFont typeface="Calibri"/>
              <a:buNone/>
            </a:pPr>
            <a:fld id="{00000000-1234-1234-1234-123412341234}" type="slidenum">
              <a:rPr lang="en-US" smtClean="0"/>
              <a:pPr marL="0" lvl="0" indent="0">
                <a:spcBef>
                  <a:spcPts val="0"/>
                </a:spcBef>
                <a:buClr>
                  <a:srgbClr val="000000"/>
                </a:buClr>
                <a:buSzPct val="25000"/>
                <a:buFont typeface="Calibri"/>
                <a:buNone/>
              </a:pPr>
              <a:t>26</a:t>
            </a:fld>
            <a:endParaRPr lang="en-US"/>
          </a:p>
        </p:txBody>
      </p:sp>
    </p:spTree>
    <p:extLst>
      <p:ext uri="{BB962C8B-B14F-4D97-AF65-F5344CB8AC3E}">
        <p14:creationId xmlns:p14="http://schemas.microsoft.com/office/powerpoint/2010/main" val="35259639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Abraham Maslow (1908–1970) </a:t>
            </a:r>
          </a:p>
          <a:p>
            <a:endParaRPr lang="en-US" dirty="0"/>
          </a:p>
          <a:p>
            <a:r>
              <a:rPr lang="en-US" b="1" dirty="0"/>
              <a:t>Maslow’s Hierarchy of Needs Theory</a:t>
            </a:r>
          </a:p>
          <a:p>
            <a:endParaRPr lang="en-US" b="1" dirty="0"/>
          </a:p>
          <a:p>
            <a:r>
              <a:rPr lang="en-US" dirty="0"/>
              <a:t>1. Physiological </a:t>
            </a:r>
            <a:r>
              <a:rPr lang="en-US" dirty="0" err="1"/>
              <a:t>needs.“I</a:t>
            </a:r>
            <a:r>
              <a:rPr lang="en-US" dirty="0"/>
              <a:t> work because I have to put food on the table.”</a:t>
            </a:r>
          </a:p>
          <a:p>
            <a:r>
              <a:rPr lang="en-US" dirty="0"/>
              <a:t>2. Safety and security </a:t>
            </a:r>
            <a:r>
              <a:rPr lang="en-US" dirty="0" err="1"/>
              <a:t>needs.“I</a:t>
            </a:r>
            <a:r>
              <a:rPr lang="en-US" dirty="0"/>
              <a:t> like to work here because there is a real commitment to</a:t>
            </a:r>
          </a:p>
          <a:p>
            <a:r>
              <a:rPr lang="en-US" dirty="0"/>
              <a:t>no </a:t>
            </a:r>
            <a:r>
              <a:rPr lang="en-US" dirty="0" err="1"/>
              <a:t>layoffs.The</a:t>
            </a:r>
            <a:r>
              <a:rPr lang="en-US" dirty="0"/>
              <a:t> last place I worked wasn’t like that.”</a:t>
            </a:r>
          </a:p>
          <a:p>
            <a:r>
              <a:rPr lang="en-US" dirty="0"/>
              <a:t>3. Love and social </a:t>
            </a:r>
            <a:r>
              <a:rPr lang="en-US" dirty="0" err="1"/>
              <a:t>belonging.“The</a:t>
            </a:r>
            <a:r>
              <a:rPr lang="en-US" dirty="0"/>
              <a:t> people I work with are my best friends; we would do</a:t>
            </a:r>
          </a:p>
          <a:p>
            <a:r>
              <a:rPr lang="en-US" dirty="0"/>
              <a:t>anything for each other.”</a:t>
            </a:r>
          </a:p>
          <a:p>
            <a:r>
              <a:rPr lang="en-US" dirty="0"/>
              <a:t>4. Esteem and </a:t>
            </a:r>
            <a:r>
              <a:rPr lang="en-US" dirty="0" err="1"/>
              <a:t>prestige.“This</a:t>
            </a:r>
            <a:r>
              <a:rPr lang="en-US" dirty="0"/>
              <a:t> job has given me the visibility I need to advance.”</a:t>
            </a:r>
          </a:p>
          <a:p>
            <a:r>
              <a:rPr lang="en-US" dirty="0"/>
              <a:t>5. Self-</a:t>
            </a:r>
            <a:r>
              <a:rPr lang="en-US" dirty="0" err="1"/>
              <a:t>actualization.“My</a:t>
            </a:r>
            <a:r>
              <a:rPr lang="en-US" dirty="0"/>
              <a:t> work is ideally suited for my talents. In some ways it doesn’t</a:t>
            </a:r>
          </a:p>
          <a:p>
            <a:r>
              <a:rPr lang="en-US" dirty="0"/>
              <a:t>seem right to take money for doing what I love to do.”</a:t>
            </a:r>
          </a:p>
          <a:p>
            <a:endParaRPr lang="en-US" dirty="0"/>
          </a:p>
        </p:txBody>
      </p:sp>
      <p:sp>
        <p:nvSpPr>
          <p:cNvPr id="4" name="Slide Number Placeholder 3"/>
          <p:cNvSpPr>
            <a:spLocks noGrp="1"/>
          </p:cNvSpPr>
          <p:nvPr>
            <p:ph type="sldNum" idx="12"/>
          </p:nvPr>
        </p:nvSpPr>
        <p:spPr/>
        <p:txBody>
          <a:bodyPr/>
          <a:lstStyle/>
          <a:p>
            <a:pPr marL="0" lvl="0" indent="0">
              <a:spcBef>
                <a:spcPts val="0"/>
              </a:spcBef>
              <a:buClr>
                <a:srgbClr val="000000"/>
              </a:buClr>
              <a:buSzPct val="25000"/>
              <a:buFont typeface="Calibri"/>
              <a:buNone/>
            </a:pPr>
            <a:fld id="{00000000-1234-1234-1234-123412341234}" type="slidenum">
              <a:rPr lang="en-US" smtClean="0"/>
              <a:pPr marL="0" lvl="0" indent="0">
                <a:spcBef>
                  <a:spcPts val="0"/>
                </a:spcBef>
                <a:buClr>
                  <a:srgbClr val="000000"/>
                </a:buClr>
                <a:buSzPct val="25000"/>
                <a:buFont typeface="Calibri"/>
                <a:buNone/>
              </a:pPr>
              <a:t>27</a:t>
            </a:fld>
            <a:endParaRPr lang="en-US"/>
          </a:p>
        </p:txBody>
      </p:sp>
    </p:spTree>
    <p:extLst>
      <p:ext uri="{BB962C8B-B14F-4D97-AF65-F5344CB8AC3E}">
        <p14:creationId xmlns:p14="http://schemas.microsoft.com/office/powerpoint/2010/main" val="21088201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Motivation–Hygiene Theory The Motivation–Hygiene theory of</a:t>
            </a:r>
          </a:p>
          <a:p>
            <a:r>
              <a:rPr lang="en-US" dirty="0"/>
              <a:t>Frederick Herzberg (1923–2000)</a:t>
            </a:r>
          </a:p>
          <a:p>
            <a:endParaRPr lang="en-US" dirty="0"/>
          </a:p>
          <a:p>
            <a:r>
              <a:rPr lang="en-US" dirty="0"/>
              <a:t>Herzberg’s Motivation–Hygiene Theory</a:t>
            </a:r>
          </a:p>
          <a:p>
            <a:r>
              <a:rPr lang="en-US" dirty="0"/>
              <a:t>Hygiene Factors:</a:t>
            </a:r>
          </a:p>
          <a:p>
            <a:r>
              <a:rPr lang="en-US" dirty="0"/>
              <a:t>1. </a:t>
            </a:r>
            <a:r>
              <a:rPr lang="en-US" dirty="0" err="1"/>
              <a:t>Salary.“The</a:t>
            </a:r>
            <a:r>
              <a:rPr lang="en-US" dirty="0"/>
              <a:t> pay here is good, and I give them a good return on their money.”</a:t>
            </a:r>
          </a:p>
          <a:p>
            <a:r>
              <a:rPr lang="en-US" dirty="0"/>
              <a:t>2. </a:t>
            </a:r>
            <a:r>
              <a:rPr lang="en-US" dirty="0" err="1"/>
              <a:t>Supervision.“I</a:t>
            </a:r>
            <a:r>
              <a:rPr lang="en-US" dirty="0"/>
              <a:t> like my </a:t>
            </a:r>
            <a:r>
              <a:rPr lang="en-US" dirty="0" err="1"/>
              <a:t>supervisor.We</a:t>
            </a:r>
            <a:r>
              <a:rPr lang="en-US" dirty="0"/>
              <a:t> were really unhappy with the previous guy.”</a:t>
            </a:r>
          </a:p>
          <a:p>
            <a:r>
              <a:rPr lang="en-US" dirty="0"/>
              <a:t>3. </a:t>
            </a:r>
            <a:r>
              <a:rPr lang="en-US" dirty="0" err="1"/>
              <a:t>Status.“I</a:t>
            </a:r>
            <a:r>
              <a:rPr lang="en-US" dirty="0"/>
              <a:t> like having my own office and a secretary. I’ve never had that before.”</a:t>
            </a:r>
          </a:p>
          <a:p>
            <a:r>
              <a:rPr lang="en-US" dirty="0"/>
              <a:t>Motivation Factors:</a:t>
            </a:r>
          </a:p>
          <a:p>
            <a:r>
              <a:rPr lang="en-US" dirty="0"/>
              <a:t>1. </a:t>
            </a:r>
            <a:r>
              <a:rPr lang="en-US" dirty="0" err="1"/>
              <a:t>Achievement.“I</a:t>
            </a:r>
            <a:r>
              <a:rPr lang="en-US" dirty="0"/>
              <a:t> really feel a sense of accomplishment in this job.”</a:t>
            </a:r>
          </a:p>
          <a:p>
            <a:r>
              <a:rPr lang="en-US" dirty="0"/>
              <a:t>2. Work </a:t>
            </a:r>
            <a:r>
              <a:rPr lang="en-US" dirty="0" err="1"/>
              <a:t>content.“The</a:t>
            </a:r>
            <a:r>
              <a:rPr lang="en-US" dirty="0"/>
              <a:t> work is challenging, and I think we are putting out a good</a:t>
            </a:r>
          </a:p>
          <a:p>
            <a:r>
              <a:rPr lang="en-US" dirty="0"/>
              <a:t>product.”</a:t>
            </a:r>
          </a:p>
          <a:p>
            <a:r>
              <a:rPr lang="en-US" dirty="0"/>
              <a:t>3. </a:t>
            </a:r>
            <a:r>
              <a:rPr lang="en-US" dirty="0" err="1"/>
              <a:t>Responsibility.“They</a:t>
            </a:r>
            <a:r>
              <a:rPr lang="en-US" dirty="0"/>
              <a:t> let us take real responsibility here. People expect the best but</a:t>
            </a:r>
          </a:p>
          <a:p>
            <a:r>
              <a:rPr lang="en-US" dirty="0"/>
              <a:t>they don’t always look over your shoulder.”</a:t>
            </a:r>
          </a:p>
          <a:p>
            <a:endParaRPr lang="en-US" dirty="0"/>
          </a:p>
          <a:p>
            <a:endParaRPr lang="en-US" dirty="0"/>
          </a:p>
        </p:txBody>
      </p:sp>
      <p:sp>
        <p:nvSpPr>
          <p:cNvPr id="4" name="Slide Number Placeholder 3"/>
          <p:cNvSpPr>
            <a:spLocks noGrp="1"/>
          </p:cNvSpPr>
          <p:nvPr>
            <p:ph type="sldNum" idx="12"/>
          </p:nvPr>
        </p:nvSpPr>
        <p:spPr/>
        <p:txBody>
          <a:bodyPr/>
          <a:lstStyle/>
          <a:p>
            <a:pPr marL="0" lvl="0" indent="0">
              <a:spcBef>
                <a:spcPts val="0"/>
              </a:spcBef>
              <a:buClr>
                <a:srgbClr val="000000"/>
              </a:buClr>
              <a:buSzPct val="25000"/>
              <a:buFont typeface="Calibri"/>
              <a:buNone/>
            </a:pPr>
            <a:fld id="{00000000-1234-1234-1234-123412341234}" type="slidenum">
              <a:rPr lang="en-US" smtClean="0"/>
              <a:pPr marL="0" lvl="0" indent="0">
                <a:spcBef>
                  <a:spcPts val="0"/>
                </a:spcBef>
                <a:buClr>
                  <a:srgbClr val="000000"/>
                </a:buClr>
                <a:buSzPct val="25000"/>
                <a:buFont typeface="Calibri"/>
                <a:buNone/>
              </a:pPr>
              <a:t>28</a:t>
            </a:fld>
            <a:endParaRPr lang="en-US"/>
          </a:p>
        </p:txBody>
      </p:sp>
    </p:spTree>
    <p:extLst>
      <p:ext uri="{BB962C8B-B14F-4D97-AF65-F5344CB8AC3E}">
        <p14:creationId xmlns:p14="http://schemas.microsoft.com/office/powerpoint/2010/main" val="38802330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Shape 18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88" name="Shape 18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SzPct val="25000"/>
              <a:buFont typeface="Arial"/>
              <a:buNone/>
            </a:pPr>
            <a:r>
              <a:rPr lang="en-US" sz="1200" b="1" i="0" u="none" strike="noStrike" cap="none" baseline="0" dirty="0">
                <a:latin typeface="Arial"/>
                <a:ea typeface="Arial"/>
                <a:cs typeface="Arial"/>
                <a:sym typeface="Arial"/>
              </a:rPr>
              <a:t>Communication Networks and Interpersonal Relationships</a:t>
            </a:r>
          </a:p>
          <a:p>
            <a:pPr marL="0" marR="0" lvl="0" indent="0" algn="l" rtl="0">
              <a:spcBef>
                <a:spcPts val="0"/>
              </a:spcBef>
              <a:buSzPct val="25000"/>
              <a:buFont typeface="Arial"/>
              <a:buNone/>
            </a:pPr>
            <a:r>
              <a:rPr lang="en-US" sz="1200" b="0" i="0" u="none" strike="noStrike" cap="none" baseline="0" dirty="0">
                <a:latin typeface="Arial"/>
                <a:ea typeface="Arial"/>
                <a:cs typeface="Arial"/>
                <a:sym typeface="Arial"/>
              </a:rPr>
              <a:t>Point 1 – Communication networks</a:t>
            </a:r>
          </a:p>
          <a:p>
            <a:pPr marL="457200" marR="0" lvl="1" indent="0" algn="l" defTabSz="914400" rtl="0" eaLnBrk="1" latinLnBrk="0" hangingPunct="1">
              <a:spcBef>
                <a:spcPts val="360"/>
              </a:spcBef>
              <a:spcAft>
                <a:spcPts val="0"/>
              </a:spcAft>
              <a:buClr>
                <a:schemeClr val="dk1"/>
              </a:buClr>
              <a:buSzPct val="100000"/>
              <a:buFont typeface="Arial"/>
              <a:buChar char="•"/>
            </a:pPr>
            <a:r>
              <a:rPr lang="en-US" sz="1200" b="0" i="0" u="none" strike="noStrike" kern="1200" cap="none" baseline="0" dirty="0">
                <a:solidFill>
                  <a:schemeClr val="dk1"/>
                </a:solidFill>
                <a:latin typeface="Arial" pitchFamily="34" charset="0"/>
                <a:ea typeface="Calibri"/>
                <a:cs typeface="Arial" pitchFamily="34" charset="0"/>
                <a:sym typeface="Arial"/>
              </a:rPr>
              <a:t> Formal and informal patterns of communication</a:t>
            </a:r>
          </a:p>
          <a:p>
            <a:pPr marL="457200" marR="0" lvl="1" indent="0" algn="l" defTabSz="914400" rtl="0" eaLnBrk="1" latinLnBrk="0" hangingPunct="1">
              <a:spcBef>
                <a:spcPts val="360"/>
              </a:spcBef>
              <a:spcAft>
                <a:spcPts val="0"/>
              </a:spcAft>
              <a:buClr>
                <a:schemeClr val="dk1"/>
              </a:buClr>
              <a:buSzPct val="100000"/>
              <a:buFont typeface="Arial"/>
              <a:buChar char="•"/>
            </a:pPr>
            <a:r>
              <a:rPr lang="en-US" sz="1200" b="0" i="0" u="none" strike="noStrike" kern="1200" cap="none" baseline="0" dirty="0">
                <a:solidFill>
                  <a:schemeClr val="dk1"/>
                </a:solidFill>
                <a:latin typeface="Arial" pitchFamily="34" charset="0"/>
                <a:ea typeface="Calibri"/>
                <a:cs typeface="Arial" pitchFamily="34" charset="0"/>
                <a:sym typeface="Arial"/>
              </a:rPr>
              <a:t> Transmitting and exchanging messages through time and space</a:t>
            </a:r>
          </a:p>
          <a:p>
            <a:pPr marL="0" marR="0" lvl="0" indent="0" algn="l" rtl="0">
              <a:spcBef>
                <a:spcPts val="0"/>
              </a:spcBef>
              <a:buSzPct val="25000"/>
              <a:buFont typeface="Arial"/>
              <a:buNone/>
            </a:pPr>
            <a:r>
              <a:rPr lang="en-US" sz="1200" b="0" i="0" u="none" strike="noStrike" cap="none" baseline="0" dirty="0">
                <a:latin typeface="Arial"/>
                <a:ea typeface="Arial"/>
                <a:cs typeface="Arial"/>
                <a:sym typeface="Arial"/>
              </a:rPr>
              <a:t>Point 2 – Network links</a:t>
            </a:r>
          </a:p>
          <a:p>
            <a:pPr marL="457200" marR="0" lvl="1" indent="0" algn="l" defTabSz="914400" rtl="0" eaLnBrk="1" latinLnBrk="0" hangingPunct="1">
              <a:spcBef>
                <a:spcPts val="360"/>
              </a:spcBef>
              <a:spcAft>
                <a:spcPts val="0"/>
              </a:spcAft>
              <a:buClr>
                <a:schemeClr val="dk1"/>
              </a:buClr>
              <a:buSzPct val="100000"/>
              <a:buFont typeface="Arial"/>
              <a:buChar char="•"/>
            </a:pPr>
            <a:r>
              <a:rPr lang="en-US" sz="1200" b="0" i="0" u="none" strike="noStrike" kern="1200" cap="none" baseline="0" dirty="0">
                <a:solidFill>
                  <a:schemeClr val="dk1"/>
                </a:solidFill>
                <a:latin typeface="Arial" pitchFamily="34" charset="0"/>
                <a:ea typeface="Calibri"/>
                <a:cs typeface="Arial" pitchFamily="34" charset="0"/>
                <a:sym typeface="Arial"/>
              </a:rPr>
              <a:t> Symmetrical links</a:t>
            </a:r>
          </a:p>
          <a:p>
            <a:pPr marL="457200" marR="0" lvl="1" indent="0" algn="l" defTabSz="914400" rtl="0" eaLnBrk="1" latinLnBrk="0" hangingPunct="1">
              <a:spcBef>
                <a:spcPts val="360"/>
              </a:spcBef>
              <a:spcAft>
                <a:spcPts val="0"/>
              </a:spcAft>
              <a:buClr>
                <a:schemeClr val="dk1"/>
              </a:buClr>
              <a:buSzPct val="100000"/>
              <a:buFont typeface="Arial"/>
              <a:buChar char="•"/>
            </a:pPr>
            <a:r>
              <a:rPr lang="en-US" sz="1200" b="0" i="0" u="none" strike="noStrike" kern="1200" cap="none" baseline="0" dirty="0">
                <a:solidFill>
                  <a:schemeClr val="dk1"/>
                </a:solidFill>
                <a:latin typeface="Arial" pitchFamily="34" charset="0"/>
                <a:ea typeface="Calibri"/>
                <a:cs typeface="Arial" pitchFamily="34" charset="0"/>
                <a:sym typeface="Arial"/>
              </a:rPr>
              <a:t> Asymmetrical links</a:t>
            </a:r>
          </a:p>
          <a:p>
            <a:pPr marL="0" marR="0" lvl="0" indent="0" algn="l" rtl="0">
              <a:spcBef>
                <a:spcPts val="0"/>
              </a:spcBef>
              <a:buSzPct val="25000"/>
              <a:buFont typeface="Arial"/>
              <a:buNone/>
            </a:pPr>
            <a:r>
              <a:rPr lang="en-US" sz="1200" b="0" i="0" u="none" strike="noStrike" cap="none" baseline="0" dirty="0">
                <a:latin typeface="Arial"/>
                <a:ea typeface="Arial"/>
                <a:cs typeface="Arial"/>
                <a:sym typeface="Arial"/>
              </a:rPr>
              <a:t>Point 3 – Network roles</a:t>
            </a:r>
          </a:p>
          <a:p>
            <a:pPr marL="457200" marR="0" lvl="1" indent="0" algn="l" defTabSz="914400" rtl="0" eaLnBrk="1" latinLnBrk="0" hangingPunct="1">
              <a:spcBef>
                <a:spcPts val="360"/>
              </a:spcBef>
              <a:spcAft>
                <a:spcPts val="0"/>
              </a:spcAft>
              <a:buClr>
                <a:schemeClr val="dk1"/>
              </a:buClr>
              <a:buSzPct val="100000"/>
              <a:buFont typeface="Arial"/>
              <a:buChar char="•"/>
            </a:pPr>
            <a:r>
              <a:rPr lang="en-US" sz="1200" b="0" i="0" u="none" strike="noStrike" kern="1200" cap="none" baseline="0" dirty="0">
                <a:solidFill>
                  <a:schemeClr val="dk1"/>
                </a:solidFill>
                <a:latin typeface="Arial" pitchFamily="34" charset="0"/>
                <a:ea typeface="Calibri"/>
                <a:cs typeface="Arial" pitchFamily="34" charset="0"/>
                <a:sym typeface="Arial"/>
              </a:rPr>
              <a:t> Liaisons</a:t>
            </a:r>
          </a:p>
          <a:p>
            <a:pPr marL="457200" marR="0" lvl="1" indent="0" algn="l" defTabSz="914400" rtl="0" eaLnBrk="1" latinLnBrk="0" hangingPunct="1">
              <a:spcBef>
                <a:spcPts val="360"/>
              </a:spcBef>
              <a:spcAft>
                <a:spcPts val="0"/>
              </a:spcAft>
              <a:buClr>
                <a:schemeClr val="dk1"/>
              </a:buClr>
              <a:buSzPct val="100000"/>
              <a:buFont typeface="Arial"/>
              <a:buChar char="•"/>
            </a:pPr>
            <a:r>
              <a:rPr lang="en-US" sz="1200" b="0" i="0" u="none" strike="noStrike" kern="1200" cap="none" baseline="0" dirty="0">
                <a:solidFill>
                  <a:schemeClr val="dk1"/>
                </a:solidFill>
                <a:latin typeface="Arial" pitchFamily="34" charset="0"/>
                <a:ea typeface="Calibri"/>
                <a:cs typeface="Arial" pitchFamily="34" charset="0"/>
                <a:sym typeface="Arial"/>
              </a:rPr>
              <a:t> Bridges</a:t>
            </a:r>
          </a:p>
          <a:p>
            <a:pPr marL="457200" marR="0" lvl="1" indent="0" algn="l" defTabSz="914400" rtl="0" eaLnBrk="1" latinLnBrk="0" hangingPunct="1">
              <a:spcBef>
                <a:spcPts val="360"/>
              </a:spcBef>
              <a:spcAft>
                <a:spcPts val="0"/>
              </a:spcAft>
              <a:buClr>
                <a:schemeClr val="dk1"/>
              </a:buClr>
              <a:buSzPct val="100000"/>
              <a:buFont typeface="Arial"/>
              <a:buChar char="•"/>
            </a:pPr>
            <a:r>
              <a:rPr lang="en-US" sz="1200" b="0" i="0" u="none" strike="noStrike" kern="1200" cap="none" baseline="0" dirty="0">
                <a:solidFill>
                  <a:schemeClr val="dk1"/>
                </a:solidFill>
                <a:latin typeface="Arial" pitchFamily="34" charset="0"/>
                <a:ea typeface="Calibri"/>
                <a:cs typeface="Arial" pitchFamily="34" charset="0"/>
                <a:sym typeface="Arial"/>
              </a:rPr>
              <a:t> Gatekeepers</a:t>
            </a:r>
          </a:p>
          <a:p>
            <a:pPr marL="457200" marR="0" lvl="1" indent="0" algn="l" defTabSz="914400" rtl="0" eaLnBrk="1" latinLnBrk="0" hangingPunct="1">
              <a:spcBef>
                <a:spcPts val="360"/>
              </a:spcBef>
              <a:spcAft>
                <a:spcPts val="0"/>
              </a:spcAft>
              <a:buClr>
                <a:schemeClr val="dk1"/>
              </a:buClr>
              <a:buSzPct val="100000"/>
              <a:buFont typeface="Arial"/>
              <a:buChar char="•"/>
            </a:pPr>
            <a:r>
              <a:rPr lang="en-US" sz="1200" b="0" i="0" u="none" strike="noStrike" kern="1200" cap="none" baseline="0" dirty="0">
                <a:solidFill>
                  <a:schemeClr val="dk1"/>
                </a:solidFill>
                <a:latin typeface="Arial" pitchFamily="34" charset="0"/>
                <a:ea typeface="Calibri"/>
                <a:cs typeface="Arial" pitchFamily="34" charset="0"/>
                <a:sym typeface="Arial"/>
              </a:rPr>
              <a:t> Isolates</a:t>
            </a:r>
          </a:p>
          <a:p>
            <a:pPr marL="457200" marR="0" lvl="1" indent="0" algn="l" defTabSz="914400" rtl="0" eaLnBrk="1" latinLnBrk="0" hangingPunct="1">
              <a:spcBef>
                <a:spcPts val="360"/>
              </a:spcBef>
              <a:spcAft>
                <a:spcPts val="0"/>
              </a:spcAft>
              <a:buClr>
                <a:schemeClr val="dk1"/>
              </a:buClr>
              <a:buSzPct val="100000"/>
              <a:buFont typeface="Arial"/>
              <a:buChar char="•"/>
            </a:pPr>
            <a:r>
              <a:rPr lang="en-US" sz="1200" b="0" i="0" u="none" strike="noStrike" kern="1200" cap="none" baseline="0" dirty="0">
                <a:solidFill>
                  <a:schemeClr val="dk1"/>
                </a:solidFill>
                <a:latin typeface="Arial" pitchFamily="34" charset="0"/>
                <a:ea typeface="Calibri"/>
                <a:cs typeface="Arial" pitchFamily="34" charset="0"/>
                <a:sym typeface="Arial"/>
              </a:rPr>
              <a:t> Participants </a:t>
            </a:r>
          </a:p>
          <a:p>
            <a:pPr marL="457200" marR="0" lvl="1" indent="0" algn="l" defTabSz="914400" rtl="0" eaLnBrk="1" latinLnBrk="0" hangingPunct="1">
              <a:spcBef>
                <a:spcPts val="360"/>
              </a:spcBef>
              <a:spcAft>
                <a:spcPts val="0"/>
              </a:spcAft>
              <a:buClr>
                <a:schemeClr val="dk1"/>
              </a:buClr>
              <a:buSzPct val="100000"/>
              <a:buFont typeface="Arial"/>
              <a:buChar char="•"/>
            </a:pPr>
            <a:r>
              <a:rPr lang="en-US" sz="1200" b="0" i="0" u="none" strike="noStrike" kern="1200" cap="none" baseline="0" dirty="0">
                <a:solidFill>
                  <a:schemeClr val="dk1"/>
                </a:solidFill>
                <a:latin typeface="Arial" pitchFamily="34" charset="0"/>
                <a:ea typeface="Calibri"/>
                <a:cs typeface="Arial" pitchFamily="34" charset="0"/>
                <a:sym typeface="Arial"/>
              </a:rPr>
              <a:t> Nonparticipants</a:t>
            </a:r>
          </a:p>
          <a:p>
            <a:pPr>
              <a:spcBef>
                <a:spcPts val="0"/>
              </a:spcBef>
              <a:buNone/>
            </a:pPr>
            <a:endParaRPr sz="1200" b="0" i="0" u="none" strike="noStrike" cap="none" baseline="0" dirty="0">
              <a:latin typeface="Arial"/>
              <a:ea typeface="Arial"/>
              <a:cs typeface="Arial"/>
              <a:sym typeface="Arial"/>
            </a:endParaRPr>
          </a:p>
        </p:txBody>
      </p:sp>
      <p:sp>
        <p:nvSpPr>
          <p:cNvPr id="189" name="Shape 189"/>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29</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11015689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Shape 22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228" name="Shape 22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Pct val="25000"/>
              <a:buFont typeface="Arial"/>
              <a:buNone/>
              <a:tabLst/>
              <a:defRPr/>
            </a:pPr>
            <a:r>
              <a:rPr lang="en-US" sz="1200" b="1" i="0" kern="1200" dirty="0">
                <a:solidFill>
                  <a:schemeClr val="tx1"/>
                </a:solidFill>
                <a:effectLst/>
                <a:latin typeface="+mn-lt"/>
                <a:ea typeface="+mn-ea"/>
                <a:cs typeface="+mn-cs"/>
              </a:rPr>
              <a:t>Press Secretary Spins Wife's Death As A Positive</a:t>
            </a:r>
            <a:endParaRPr lang="ar-SA" sz="1200" b="1"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Pct val="25000"/>
              <a:buFont typeface="Arial"/>
              <a:buNone/>
              <a:tabLst/>
              <a:defRPr/>
            </a:pPr>
            <a:endParaRPr lang="ar-SA" sz="1200" b="1"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Pct val="25000"/>
              <a:buFont typeface="Arial"/>
              <a:buNone/>
              <a:tabLst/>
              <a:defRPr/>
            </a:pPr>
            <a:r>
              <a:rPr lang="en-US" sz="1200" b="1" i="0" kern="1200" dirty="0">
                <a:solidFill>
                  <a:schemeClr val="tx1"/>
                </a:solidFill>
                <a:effectLst/>
                <a:latin typeface="+mn-lt"/>
                <a:ea typeface="+mn-ea"/>
                <a:cs typeface="+mn-cs"/>
              </a:rPr>
              <a:t>https://</a:t>
            </a:r>
            <a:r>
              <a:rPr lang="en-US" sz="1200" b="1" i="0" kern="1200" dirty="0" err="1">
                <a:solidFill>
                  <a:schemeClr val="tx1"/>
                </a:solidFill>
                <a:effectLst/>
                <a:latin typeface="+mn-lt"/>
                <a:ea typeface="+mn-ea"/>
                <a:cs typeface="+mn-cs"/>
              </a:rPr>
              <a:t>www.youtube.com</a:t>
            </a:r>
            <a:r>
              <a:rPr lang="en-US" sz="1200" b="1" i="0" kern="1200" dirty="0">
                <a:solidFill>
                  <a:schemeClr val="tx1"/>
                </a:solidFill>
                <a:effectLst/>
                <a:latin typeface="+mn-lt"/>
                <a:ea typeface="+mn-ea"/>
                <a:cs typeface="+mn-cs"/>
              </a:rPr>
              <a:t>/</a:t>
            </a:r>
            <a:r>
              <a:rPr lang="en-US" sz="1200" b="1" i="0" kern="1200" dirty="0" err="1">
                <a:solidFill>
                  <a:schemeClr val="tx1"/>
                </a:solidFill>
                <a:effectLst/>
                <a:latin typeface="+mn-lt"/>
                <a:ea typeface="+mn-ea"/>
                <a:cs typeface="+mn-cs"/>
              </a:rPr>
              <a:t>watch?v</a:t>
            </a:r>
            <a:r>
              <a:rPr lang="en-US" sz="1200" b="1" i="0" kern="1200" dirty="0">
                <a:solidFill>
                  <a:schemeClr val="tx1"/>
                </a:solidFill>
                <a:effectLst/>
                <a:latin typeface="+mn-lt"/>
                <a:ea typeface="+mn-ea"/>
                <a:cs typeface="+mn-cs"/>
              </a:rPr>
              <a:t>=eJ-T3i8Ap3U&amp;t=1s</a:t>
            </a:r>
          </a:p>
          <a:p>
            <a:pPr marL="0" marR="0" lvl="0" indent="0" algn="l" rtl="0">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p:txBody>
      </p:sp>
      <p:sp>
        <p:nvSpPr>
          <p:cNvPr id="229" name="Shape 229"/>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30</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25002034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Shape 25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260" name="Shape 260"/>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Pct val="25000"/>
              <a:buFont typeface="Arial"/>
              <a:buNone/>
              <a:tabLst/>
              <a:defRPr/>
            </a:pPr>
            <a:r>
              <a:rPr lang="en-US" sz="1200" b="1" i="0" u="none" strike="noStrike" kern="1200" cap="none" baseline="0" dirty="0">
                <a:solidFill>
                  <a:schemeClr val="dk1"/>
                </a:solidFill>
                <a:latin typeface="Arial" pitchFamily="34" charset="0"/>
                <a:ea typeface="Calibri"/>
                <a:cs typeface="Arial" pitchFamily="34" charset="0"/>
                <a:sym typeface="Arial"/>
              </a:rPr>
              <a:t>Cultural intelligence</a:t>
            </a:r>
            <a:r>
              <a:rPr lang="en-US" sz="1200" b="0" i="0" u="none" strike="noStrike" kern="1200" cap="none" baseline="0" dirty="0">
                <a:solidFill>
                  <a:schemeClr val="dk1"/>
                </a:solidFill>
                <a:latin typeface="Arial" pitchFamily="34" charset="0"/>
                <a:ea typeface="Calibri"/>
                <a:cs typeface="Arial" pitchFamily="34" charset="0"/>
                <a:sym typeface="Arial"/>
              </a:rPr>
              <a:t> refers to an individual’s ability to understand the behaviors of other people</a:t>
            </a:r>
          </a:p>
          <a:p>
            <a:pPr marL="0" marR="0" lvl="0" indent="0" algn="l" rtl="0">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a:p>
            <a:pPr marL="0" marR="0" lvl="0" indent="0" algn="l" rtl="0">
              <a:spcBef>
                <a:spcPts val="0"/>
              </a:spcBef>
              <a:buSzPct val="25000"/>
              <a:buFont typeface="Arial"/>
              <a:buNone/>
            </a:pPr>
            <a:r>
              <a:rPr lang="en-US" sz="1200" b="0" i="0" u="none" strike="noStrike" kern="1200" cap="none" baseline="0" dirty="0">
                <a:solidFill>
                  <a:schemeClr val="dk1"/>
                </a:solidFill>
                <a:latin typeface="Arial" pitchFamily="34" charset="0"/>
                <a:ea typeface="Calibri"/>
                <a:cs typeface="Arial" pitchFamily="34" charset="0"/>
                <a:sym typeface="Arial"/>
              </a:rPr>
              <a:t>https://</a:t>
            </a:r>
            <a:r>
              <a:rPr lang="en-US" sz="1200" b="0" i="0" u="none" strike="noStrike" kern="1200" cap="none" baseline="0" dirty="0" err="1">
                <a:solidFill>
                  <a:schemeClr val="dk1"/>
                </a:solidFill>
                <a:latin typeface="Arial" pitchFamily="34" charset="0"/>
                <a:ea typeface="Calibri"/>
                <a:cs typeface="Arial" pitchFamily="34" charset="0"/>
                <a:sym typeface="Arial"/>
              </a:rPr>
              <a:t>en.wikipedia.org</a:t>
            </a:r>
            <a:r>
              <a:rPr lang="en-US" sz="1200" b="0" i="0" u="none" strike="noStrike" kern="1200" cap="none" baseline="0" dirty="0">
                <a:solidFill>
                  <a:schemeClr val="dk1"/>
                </a:solidFill>
                <a:latin typeface="Arial" pitchFamily="34" charset="0"/>
                <a:ea typeface="Calibri"/>
                <a:cs typeface="Arial" pitchFamily="34" charset="0"/>
                <a:sym typeface="Arial"/>
              </a:rPr>
              <a:t>/wiki/</a:t>
            </a:r>
            <a:r>
              <a:rPr lang="en-US" sz="1200" b="0" i="0" u="none" strike="noStrike" kern="1200" cap="none" baseline="0" dirty="0" err="1">
                <a:solidFill>
                  <a:schemeClr val="dk1"/>
                </a:solidFill>
                <a:latin typeface="Arial" pitchFamily="34" charset="0"/>
                <a:ea typeface="Calibri"/>
                <a:cs typeface="Arial" pitchFamily="34" charset="0"/>
                <a:sym typeface="Arial"/>
              </a:rPr>
              <a:t>Rishi_Sunak</a:t>
            </a:r>
            <a:r>
              <a:rPr lang="en-US" sz="1200" b="0" i="0" u="none" strike="noStrike" kern="1200" cap="none" baseline="0" dirty="0">
                <a:solidFill>
                  <a:schemeClr val="dk1"/>
                </a:solidFill>
                <a:latin typeface="Arial" pitchFamily="34" charset="0"/>
                <a:ea typeface="Calibri"/>
                <a:cs typeface="Arial" pitchFamily="34" charset="0"/>
                <a:sym typeface="Arial"/>
              </a:rPr>
              <a:t>  </a:t>
            </a:r>
          </a:p>
          <a:p>
            <a:pPr marL="0" marR="0" lvl="0" indent="0" algn="l" rtl="0">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a:p>
            <a:pPr marL="0" marR="0" lvl="0" indent="0" algn="r" rtl="0">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البشر مدعوون للسعادة والقداسة. ...</a:t>
            </a:r>
          </a:p>
          <a:p>
            <a:pPr marL="0" marR="0" lvl="0" indent="0" algn="r" rtl="0">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البشر عقلانيون وأحرار. ...</a:t>
            </a:r>
          </a:p>
          <a:p>
            <a:pPr marL="0" marR="0" lvl="0" indent="0" algn="r" rtl="0">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البشر كائنات أخلاقية. ...</a:t>
            </a:r>
          </a:p>
          <a:p>
            <a:pPr marL="0" marR="0" lvl="0" indent="0" algn="r" rtl="0">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البشر لديهم عواطف أو مشاعر. ...</a:t>
            </a:r>
          </a:p>
          <a:p>
            <a:pPr marL="0" marR="0" lvl="0" indent="0" algn="r" rtl="0">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ينعم البشر بضمير. ...</a:t>
            </a:r>
          </a:p>
          <a:p>
            <a:pPr marL="0" marR="0" lvl="0" indent="0" algn="r" rtl="0">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البشر قادرون على أن يخطئوا.</a:t>
            </a:r>
            <a:endParaRPr lang="en-US" sz="1200" b="0" i="0" u="none" strike="noStrike" kern="1200" cap="none" baseline="0" dirty="0">
              <a:solidFill>
                <a:schemeClr val="dk1"/>
              </a:solidFill>
              <a:latin typeface="Arial" pitchFamily="34" charset="0"/>
              <a:ea typeface="Calibri"/>
              <a:cs typeface="Arial" pitchFamily="34" charset="0"/>
              <a:sym typeface="Arial"/>
            </a:endParaRPr>
          </a:p>
          <a:p>
            <a:pPr marL="0" marR="0" lvl="0" indent="0" algn="l" rtl="0">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a:p>
            <a:pPr marL="0" marR="0" lvl="0" indent="0" algn="l" rtl="0">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p:txBody>
      </p:sp>
      <p:sp>
        <p:nvSpPr>
          <p:cNvPr id="261" name="Shape 261"/>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31</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30319159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
        <p:cNvGrpSpPr/>
        <p:nvPr/>
      </p:nvGrpSpPr>
      <p:grpSpPr>
        <a:xfrm>
          <a:off x="0" y="0"/>
          <a:ext cx="0" cy="0"/>
          <a:chOff x="0" y="0"/>
          <a:chExt cx="0" cy="0"/>
        </a:xfrm>
      </p:grpSpPr>
      <p:sp>
        <p:nvSpPr>
          <p:cNvPr id="38" name="Shape 3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39" name="Shape 39"/>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spcBef>
                <a:spcPts val="0"/>
              </a:spcBef>
              <a:buNone/>
            </a:pPr>
            <a:r>
              <a:rPr lang="en-US" dirty="0"/>
              <a:t>https://</a:t>
            </a:r>
            <a:r>
              <a:rPr lang="en-US" dirty="0" err="1"/>
              <a:t>www.youtube.com</a:t>
            </a:r>
            <a:r>
              <a:rPr lang="en-US" dirty="0"/>
              <a:t>/</a:t>
            </a:r>
            <a:r>
              <a:rPr lang="en-US" dirty="0" err="1"/>
              <a:t>watch?v</a:t>
            </a:r>
            <a:r>
              <a:rPr lang="en-US" dirty="0"/>
              <a:t>=TD0aOP6ktDM </a:t>
            </a:r>
          </a:p>
          <a:p>
            <a:pPr>
              <a:spcBef>
                <a:spcPts val="0"/>
              </a:spcBef>
              <a:buNone/>
            </a:pPr>
            <a:endParaRPr lang="en-US" dirty="0"/>
          </a:p>
          <a:p>
            <a:pPr>
              <a:spcBef>
                <a:spcPts val="0"/>
              </a:spcBef>
              <a:buNone/>
            </a:pPr>
            <a:endParaRPr dirty="0"/>
          </a:p>
        </p:txBody>
      </p:sp>
      <p:sp>
        <p:nvSpPr>
          <p:cNvPr id="40" name="Shape 40"/>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33</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188741927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Shape 10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10" name="Shape 110"/>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lgn="r" rtl="1"/>
            <a:r>
              <a:rPr lang="ar" sz="1200" b="1" i="0" kern="1200" dirty="0">
                <a:solidFill>
                  <a:schemeClr val="tx1"/>
                </a:solidFill>
                <a:effectLst/>
                <a:latin typeface="+mn-lt"/>
                <a:ea typeface="+mn-ea"/>
                <a:cs typeface="+mn-cs"/>
              </a:rPr>
              <a:t>النقطة 1 - نظرة عامة </a:t>
            </a:r>
            <a:endParaRPr lang="en-US" sz="1200" b="1" i="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 sz="1200" b="0" i="0" kern="1200" dirty="0">
                <a:solidFill>
                  <a:schemeClr val="tx1"/>
                </a:solidFill>
                <a:effectLst/>
                <a:latin typeface="+mn-lt"/>
                <a:ea typeface="+mn-ea"/>
                <a:cs typeface="+mn-cs"/>
              </a:rPr>
              <a:t>تتألف من العديد من الفئات التنظيمية وغير التنظيمية</a:t>
            </a:r>
            <a:endParaRPr lang="en-US" sz="1200" b="0" i="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 sz="1200" b="0" i="0" kern="1200" dirty="0">
                <a:solidFill>
                  <a:schemeClr val="tx1"/>
                </a:solidFill>
                <a:effectLst/>
                <a:latin typeface="+mn-lt"/>
                <a:ea typeface="+mn-ea"/>
                <a:cs typeface="+mn-cs"/>
              </a:rPr>
              <a:t>غالبًا ما كانت القرارات تلخص وجهات النظر المختلفة </a:t>
            </a:r>
            <a:endParaRPr lang="en-US" sz="1200" b="0" i="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 sz="1200" b="0" i="0" kern="1200" dirty="0">
                <a:solidFill>
                  <a:schemeClr val="tx1"/>
                </a:solidFill>
                <a:effectLst/>
                <a:latin typeface="+mn-lt"/>
                <a:ea typeface="+mn-ea"/>
                <a:cs typeface="+mn-cs"/>
              </a:rPr>
              <a:t>تتطلب قيادة فعالة تعتمد على البحث عن المعلومات وعمليات الاتصال يشار إليها على أنها مجموعات متعددة الوظائف أو فرق القيادة التنفيذية </a:t>
            </a:r>
            <a:endParaRPr lang="en-US" sz="1200" b="0" i="0" kern="1200" dirty="0">
              <a:solidFill>
                <a:schemeClr val="tx1"/>
              </a:solidFill>
              <a:effectLst/>
              <a:latin typeface="+mn-lt"/>
              <a:ea typeface="+mn-ea"/>
              <a:cs typeface="+mn-cs"/>
            </a:endParaRPr>
          </a:p>
          <a:p>
            <a:pPr algn="r" rtl="1"/>
            <a:r>
              <a:rPr lang="ar" sz="1200" b="1" i="0" kern="1200" dirty="0">
                <a:solidFill>
                  <a:schemeClr val="tx1"/>
                </a:solidFill>
                <a:effectLst/>
                <a:latin typeface="+mn-lt"/>
                <a:ea typeface="+mn-ea"/>
                <a:cs typeface="+mn-cs"/>
              </a:rPr>
              <a:t>النقطة 2 –</a:t>
            </a:r>
          </a:p>
          <a:p>
            <a:pPr marL="171450" indent="-171450" algn="r" rtl="1">
              <a:buFont typeface="Arial" panose="020B0604020202020204" pitchFamily="34" charset="0"/>
              <a:buChar char="•"/>
            </a:pPr>
            <a:r>
              <a:rPr lang="ar" sz="1200" b="0" i="0" kern="1200" dirty="0">
                <a:solidFill>
                  <a:schemeClr val="tx1"/>
                </a:solidFill>
                <a:effectLst/>
                <a:latin typeface="+mn-lt"/>
                <a:ea typeface="+mn-ea"/>
                <a:cs typeface="+mn-cs"/>
              </a:rPr>
              <a:t> العمل مراجعة أداء المجموعات التنظيمية الأخرى صياغة السياسات وتطوير رؤية المنظمة </a:t>
            </a:r>
            <a:endParaRPr lang="en-US" sz="1200" b="0" i="0" kern="1200" dirty="0">
              <a:solidFill>
                <a:schemeClr val="tx1"/>
              </a:solidFill>
              <a:effectLst/>
              <a:latin typeface="+mn-lt"/>
              <a:ea typeface="+mn-ea"/>
              <a:cs typeface="+mn-cs"/>
            </a:endParaRPr>
          </a:p>
          <a:p>
            <a:pPr marL="171450" indent="-171450" algn="r" rtl="1">
              <a:buFont typeface="Arial" panose="020B0604020202020204" pitchFamily="34" charset="0"/>
              <a:buChar char="•"/>
            </a:pPr>
            <a:endParaRPr lang="en-US" sz="1200" b="0" i="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 sz="1200" b="0" i="0" kern="1200" dirty="0">
                <a:solidFill>
                  <a:schemeClr val="tx1"/>
                </a:solidFill>
                <a:effectLst/>
                <a:latin typeface="+mn-lt"/>
                <a:ea typeface="+mn-ea"/>
                <a:cs typeface="+mn-cs"/>
              </a:rPr>
              <a:t>3 – أمثلة</a:t>
            </a:r>
          </a:p>
          <a:p>
            <a:pPr marL="171450" indent="-171450" algn="r" rtl="1">
              <a:buFont typeface="Arial" panose="020B0604020202020204" pitchFamily="34" charset="0"/>
              <a:buChar char="•"/>
            </a:pPr>
            <a:r>
              <a:rPr lang="ar" sz="1200" b="0" i="0" kern="1200" dirty="0">
                <a:solidFill>
                  <a:schemeClr val="tx1"/>
                </a:solidFill>
                <a:effectLst/>
                <a:latin typeface="+mn-lt"/>
                <a:ea typeface="+mn-ea"/>
                <a:cs typeface="+mn-cs"/>
              </a:rPr>
              <a:t> فرق الإدارة</a:t>
            </a:r>
          </a:p>
          <a:p>
            <a:pPr marL="171450" indent="-171450" algn="r" rtl="1">
              <a:buFont typeface="Arial" panose="020B0604020202020204" pitchFamily="34" charset="0"/>
              <a:buChar char="•"/>
            </a:pPr>
            <a:r>
              <a:rPr lang="ar" sz="1200" b="0" i="0" kern="1200" dirty="0">
                <a:solidFill>
                  <a:schemeClr val="tx1"/>
                </a:solidFill>
                <a:effectLst/>
                <a:latin typeface="+mn-lt"/>
                <a:ea typeface="+mn-ea"/>
                <a:cs typeface="+mn-cs"/>
              </a:rPr>
              <a:t> اللجان الدائمة</a:t>
            </a:r>
          </a:p>
          <a:p>
            <a:pPr marL="171450" indent="-171450" algn="r" rtl="1">
              <a:buFont typeface="Arial" panose="020B0604020202020204" pitchFamily="34" charset="0"/>
              <a:buChar char="•"/>
            </a:pPr>
            <a:r>
              <a:rPr lang="ar" sz="1200" b="0" i="0" kern="1200" dirty="0">
                <a:solidFill>
                  <a:schemeClr val="tx1"/>
                </a:solidFill>
                <a:effectLst/>
                <a:latin typeface="+mn-lt"/>
                <a:ea typeface="+mn-ea"/>
                <a:cs typeface="+mn-cs"/>
              </a:rPr>
              <a:t> مجالس الإدارة</a:t>
            </a:r>
          </a:p>
          <a:p>
            <a:pPr marL="0" marR="0" lvl="0" indent="0" algn="r" rtl="0">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p:txBody>
      </p:sp>
      <p:sp>
        <p:nvSpPr>
          <p:cNvPr id="111" name="Shape 111"/>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36</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65084164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Shape 11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18" name="Shape 11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p:txBody>
      </p:sp>
      <p:sp>
        <p:nvSpPr>
          <p:cNvPr id="119" name="Shape 119"/>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37</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366717373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Shape 13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34" name="Shape 134"/>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r" rtl="0">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نقطة 1 - نظرة عامة</a:t>
            </a:r>
          </a:p>
          <a:p>
            <a:pPr marL="0" marR="0" lvl="0" indent="0" algn="r" rtl="0">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إعطاء التوجيه للنهوض بهدف أو خطة أو قضية أو برنامج</a:t>
            </a:r>
          </a:p>
          <a:p>
            <a:pPr marL="0" marR="0" lvl="0" indent="0" algn="r" rtl="0">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  يحتاج الأعضاء إلى السلطة والاستعداد لتحمل المسؤولية</a:t>
            </a:r>
          </a:p>
          <a:p>
            <a:pPr marL="0" marR="0" lvl="0" indent="0" algn="r" rtl="0">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النقطة 2 - العمل</a:t>
            </a:r>
          </a:p>
          <a:p>
            <a:pPr marL="0" marR="0" lvl="0" indent="0" algn="r" rtl="0">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  تنفيذ الخطط المقترحة لمجموعات فرق العمل</a:t>
            </a:r>
          </a:p>
          <a:p>
            <a:pPr marL="0" marR="0" lvl="0" indent="0" algn="r" rtl="0">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  التأثير في تنفيذ الخطط التنظيمية أو العمليات أو التغيير</a:t>
            </a:r>
          </a:p>
          <a:p>
            <a:pPr marL="0" marR="0" lvl="0" indent="0" algn="r" rtl="0">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  الإشراف على سير الخطط الجديدة</a:t>
            </a:r>
            <a:endParaRPr lang="en-US" sz="1200" b="0" i="0" u="none" strike="noStrike" kern="1200" cap="none" baseline="0" dirty="0">
              <a:solidFill>
                <a:schemeClr val="dk1"/>
              </a:solidFill>
              <a:latin typeface="Arial" pitchFamily="34" charset="0"/>
              <a:ea typeface="Calibri"/>
              <a:cs typeface="Arial" pitchFamily="34" charset="0"/>
              <a:sym typeface="Arial"/>
            </a:endParaRPr>
          </a:p>
        </p:txBody>
      </p:sp>
      <p:sp>
        <p:nvSpPr>
          <p:cNvPr id="135" name="Shape 135"/>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38</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3779550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Shape 18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90" name="Shape 190"/>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lnSpc>
                <a:spcPct val="90000"/>
              </a:lnSpc>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p:txBody>
      </p:sp>
      <p:sp>
        <p:nvSpPr>
          <p:cNvPr id="191" name="Shape 191"/>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39</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422490967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
        <p:cNvGrpSpPr/>
        <p:nvPr/>
      </p:nvGrpSpPr>
      <p:grpSpPr>
        <a:xfrm>
          <a:off x="0" y="0"/>
          <a:ext cx="0" cy="0"/>
          <a:chOff x="0" y="0"/>
          <a:chExt cx="0" cy="0"/>
        </a:xfrm>
      </p:grpSpPr>
      <p:sp>
        <p:nvSpPr>
          <p:cNvPr id="38" name="Shape 3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39" name="Shape 39"/>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algn="r" defTabSz="914400" rtl="1" eaLnBrk="1" latinLnBrk="0" hangingPunct="1">
              <a:spcBef>
                <a:spcPts val="0"/>
              </a:spcBef>
              <a:buNone/>
            </a:pPr>
            <a:endParaRPr dirty="0"/>
          </a:p>
        </p:txBody>
      </p:sp>
      <p:sp>
        <p:nvSpPr>
          <p:cNvPr id="40" name="Shape 40"/>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40</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421525291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spcBef>
                <a:spcPts val="0"/>
              </a:spcBef>
            </a:pPr>
            <a:endParaRPr lang="en-US" dirty="0"/>
          </a:p>
        </p:txBody>
      </p:sp>
      <p:sp>
        <p:nvSpPr>
          <p:cNvPr id="4" name="Slide Number Placeholder 3"/>
          <p:cNvSpPr>
            <a:spLocks noGrp="1"/>
          </p:cNvSpPr>
          <p:nvPr>
            <p:ph type="sldNum" idx="12"/>
          </p:nvPr>
        </p:nvSpPr>
        <p:spPr/>
        <p:txBody>
          <a:bodyPr/>
          <a:lstStyle/>
          <a:p>
            <a:pPr marL="0" lvl="0" indent="0">
              <a:spcBef>
                <a:spcPts val="0"/>
              </a:spcBef>
              <a:buClr>
                <a:srgbClr val="000000"/>
              </a:buClr>
              <a:buSzPct val="25000"/>
              <a:buFont typeface="Calibri"/>
              <a:buNone/>
            </a:pPr>
            <a:fld id="{00000000-1234-1234-1234-123412341234}" type="slidenum">
              <a:rPr lang="en-US" smtClean="0"/>
              <a:pPr marL="0" lvl="0" indent="0">
                <a:spcBef>
                  <a:spcPts val="0"/>
                </a:spcBef>
                <a:buClr>
                  <a:srgbClr val="000000"/>
                </a:buClr>
                <a:buSzPct val="25000"/>
                <a:buFont typeface="Calibri"/>
                <a:buNone/>
              </a:pPr>
              <a:t>42</a:t>
            </a:fld>
            <a:endParaRPr lang="en-US"/>
          </a:p>
        </p:txBody>
      </p:sp>
    </p:spTree>
    <p:extLst>
      <p:ext uri="{BB962C8B-B14F-4D97-AF65-F5344CB8AC3E}">
        <p14:creationId xmlns:p14="http://schemas.microsoft.com/office/powerpoint/2010/main" val="21778934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Shape 134"/>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35" name="Shape 135"/>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171450" marR="0" lvl="0" indent="-171450" algn="l" defTabSz="914400" rtl="0" eaLnBrk="1" fontAlgn="auto" latinLnBrk="0" hangingPunct="1">
              <a:lnSpc>
                <a:spcPct val="100000"/>
              </a:lnSpc>
              <a:spcBef>
                <a:spcPts val="0"/>
              </a:spcBef>
              <a:spcAft>
                <a:spcPts val="0"/>
              </a:spcAft>
              <a:buClrTx/>
              <a:buSzPct val="25000"/>
              <a:buFont typeface="Arial" panose="020B0604020202020204" pitchFamily="34" charset="0"/>
              <a:buChar char="•"/>
              <a:tabLst/>
              <a:defRPr/>
            </a:pPr>
            <a:r>
              <a:rPr lang="en-US" sz="1200" dirty="0">
                <a:solidFill>
                  <a:srgbClr val="FF0000"/>
                </a:solidFill>
              </a:rPr>
              <a:t>Avoidance</a:t>
            </a:r>
            <a:endParaRPr lang="ar-SA" sz="1200" dirty="0">
              <a:solidFill>
                <a:srgbClr val="FF0000"/>
              </a:solidFill>
            </a:endParaRPr>
          </a:p>
          <a:p>
            <a:pPr marL="171450" marR="0" lvl="0" indent="-171450" algn="l" defTabSz="914400" rtl="0" eaLnBrk="1" fontAlgn="auto" latinLnBrk="0" hangingPunct="1">
              <a:lnSpc>
                <a:spcPct val="100000"/>
              </a:lnSpc>
              <a:spcBef>
                <a:spcPts val="0"/>
              </a:spcBef>
              <a:spcAft>
                <a:spcPts val="0"/>
              </a:spcAft>
              <a:buClrTx/>
              <a:buSzPct val="25000"/>
              <a:buFont typeface="Arial" panose="020B0604020202020204" pitchFamily="34" charset="0"/>
              <a:buChar char="•"/>
              <a:tabLst/>
              <a:defRPr/>
            </a:pPr>
            <a:r>
              <a:rPr lang="en-US" sz="1200" dirty="0">
                <a:solidFill>
                  <a:srgbClr val="FF0000"/>
                </a:solidFill>
              </a:rPr>
              <a:t>Competition</a:t>
            </a:r>
            <a:endParaRPr lang="ar-SA" sz="1200" dirty="0">
              <a:solidFill>
                <a:srgbClr val="FF0000"/>
              </a:solidFill>
            </a:endParaRPr>
          </a:p>
          <a:p>
            <a:pPr marL="171450" marR="0" lvl="0" indent="-171450" algn="l" defTabSz="914400" rtl="0" eaLnBrk="1" fontAlgn="auto" latinLnBrk="0" hangingPunct="1">
              <a:lnSpc>
                <a:spcPct val="100000"/>
              </a:lnSpc>
              <a:spcBef>
                <a:spcPts val="0"/>
              </a:spcBef>
              <a:spcAft>
                <a:spcPts val="0"/>
              </a:spcAft>
              <a:buClrTx/>
              <a:buSzPct val="25000"/>
              <a:buFont typeface="Arial" panose="020B0604020202020204" pitchFamily="34" charset="0"/>
              <a:buChar char="•"/>
              <a:tabLst/>
              <a:defRPr/>
            </a:pPr>
            <a:r>
              <a:rPr lang="en-US" sz="1200" dirty="0">
                <a:solidFill>
                  <a:srgbClr val="FF0000"/>
                </a:solidFill>
              </a:rPr>
              <a:t>Compromise</a:t>
            </a:r>
          </a:p>
          <a:p>
            <a:pPr marL="171450" marR="0" lvl="0" indent="-171450" algn="l" defTabSz="914400" rtl="0" eaLnBrk="1" fontAlgn="auto" latinLnBrk="0" hangingPunct="1">
              <a:lnSpc>
                <a:spcPct val="100000"/>
              </a:lnSpc>
              <a:spcBef>
                <a:spcPts val="0"/>
              </a:spcBef>
              <a:spcAft>
                <a:spcPts val="0"/>
              </a:spcAft>
              <a:buClrTx/>
              <a:buSzPct val="25000"/>
              <a:buFont typeface="Arial" panose="020B0604020202020204" pitchFamily="34" charset="0"/>
              <a:buChar char="•"/>
              <a:tabLst/>
              <a:defRPr/>
            </a:pPr>
            <a:r>
              <a:rPr lang="en-US" sz="1200" dirty="0">
                <a:solidFill>
                  <a:srgbClr val="FF0000"/>
                </a:solidFill>
              </a:rPr>
              <a:t>Accommodation</a:t>
            </a:r>
            <a:endParaRPr lang="ar-SA" sz="1200" dirty="0">
              <a:solidFill>
                <a:srgbClr val="FF0000"/>
              </a:solidFill>
            </a:endParaRPr>
          </a:p>
          <a:p>
            <a:pPr marL="171450" marR="0" lvl="0" indent="-171450" algn="l" defTabSz="914400" rtl="0" eaLnBrk="1" fontAlgn="auto" latinLnBrk="0" hangingPunct="1">
              <a:lnSpc>
                <a:spcPct val="100000"/>
              </a:lnSpc>
              <a:spcBef>
                <a:spcPts val="0"/>
              </a:spcBef>
              <a:spcAft>
                <a:spcPts val="0"/>
              </a:spcAft>
              <a:buClrTx/>
              <a:buSzPct val="25000"/>
              <a:buFont typeface="Arial" panose="020B0604020202020204" pitchFamily="34" charset="0"/>
              <a:buChar char="•"/>
              <a:tabLst/>
              <a:defRPr/>
            </a:pPr>
            <a:r>
              <a:rPr lang="en-US" sz="1200" dirty="0">
                <a:solidFill>
                  <a:srgbClr val="FF0000"/>
                </a:solidFill>
              </a:rPr>
              <a:t>Collaboration</a:t>
            </a:r>
          </a:p>
          <a:p>
            <a:pPr marL="171450" indent="-171450" algn="r" rtl="1">
              <a:buFont typeface="Arial" panose="020B0604020202020204" pitchFamily="34" charset="0"/>
              <a:buChar char="•"/>
            </a:pPr>
            <a:r>
              <a:rPr lang="ar-SA" sz="1200" kern="1200" dirty="0">
                <a:solidFill>
                  <a:schemeClr val="tx1"/>
                </a:solidFill>
                <a:effectLst/>
                <a:latin typeface="+mn-lt"/>
                <a:ea typeface="+mn-ea"/>
                <a:cs typeface="+mn-cs"/>
              </a:rPr>
              <a:t>تجنب</a:t>
            </a:r>
            <a:endParaRPr lang="en-US" sz="12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SA" sz="1200" kern="1200" dirty="0">
                <a:solidFill>
                  <a:schemeClr val="tx1"/>
                </a:solidFill>
                <a:effectLst/>
                <a:latin typeface="+mn-lt"/>
                <a:ea typeface="+mn-ea"/>
                <a:cs typeface="+mn-cs"/>
              </a:rPr>
              <a:t>مسابقة</a:t>
            </a:r>
            <a:endParaRPr lang="en-US" sz="12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SA" sz="1200" kern="1200" dirty="0">
                <a:solidFill>
                  <a:schemeClr val="tx1"/>
                </a:solidFill>
                <a:effectLst/>
                <a:latin typeface="+mn-lt"/>
                <a:ea typeface="+mn-ea"/>
                <a:cs typeface="+mn-cs"/>
              </a:rPr>
              <a:t>مساومة</a:t>
            </a:r>
            <a:endParaRPr lang="en-US" sz="12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SA" sz="1200" kern="1200" dirty="0">
                <a:solidFill>
                  <a:schemeClr val="tx1"/>
                </a:solidFill>
                <a:effectLst/>
                <a:latin typeface="+mn-lt"/>
                <a:ea typeface="+mn-ea"/>
                <a:cs typeface="+mn-cs"/>
              </a:rPr>
              <a:t>إقامة</a:t>
            </a:r>
            <a:endParaRPr lang="en-US" sz="12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SA" sz="1200" kern="1200" dirty="0">
                <a:solidFill>
                  <a:schemeClr val="tx1"/>
                </a:solidFill>
                <a:effectLst/>
                <a:latin typeface="+mn-lt"/>
                <a:ea typeface="+mn-ea"/>
                <a:cs typeface="+mn-cs"/>
              </a:rPr>
              <a:t>تعاون</a:t>
            </a:r>
            <a:endParaRPr lang="en-US" sz="1200" kern="1200" dirty="0">
              <a:solidFill>
                <a:schemeClr val="tx1"/>
              </a:solidFill>
              <a:effectLst/>
              <a:latin typeface="+mn-lt"/>
              <a:ea typeface="+mn-ea"/>
              <a:cs typeface="+mn-cs"/>
            </a:endParaRPr>
          </a:p>
          <a:p>
            <a:pPr marL="0" marR="0" lvl="0" indent="0" algn="r" defTabSz="914400" rtl="1" eaLnBrk="1" latinLnBrk="0" hangingPunct="1">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p:txBody>
      </p:sp>
      <p:sp>
        <p:nvSpPr>
          <p:cNvPr id="136" name="Shape 136"/>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43</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19734271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Shape 24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247" name="Shape 247"/>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lgn="r" rtl="1"/>
            <a:r>
              <a:rPr lang="ar" sz="1200" b="0" i="0" kern="1200" dirty="0">
                <a:solidFill>
                  <a:schemeClr val="tx1"/>
                </a:solidFill>
                <a:effectLst/>
                <a:latin typeface="+mn-lt"/>
                <a:ea typeface="+mn-ea"/>
                <a:cs typeface="+mn-cs"/>
              </a:rPr>
              <a:t>النقطة 1 - تفاعلات العملاء</a:t>
            </a:r>
            <a:endParaRPr lang="en-US" sz="1200" b="0" i="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 sz="1200" b="0" i="0" kern="1200" dirty="0">
                <a:solidFill>
                  <a:schemeClr val="tx1"/>
                </a:solidFill>
                <a:effectLst/>
                <a:latin typeface="+mn-lt"/>
                <a:ea typeface="+mn-ea"/>
                <a:cs typeface="+mn-cs"/>
              </a:rPr>
              <a:t> شخصية </a:t>
            </a:r>
            <a:endParaRPr lang="en-US" sz="1200" b="0" i="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 sz="1200" b="0" i="0" kern="1200" dirty="0">
                <a:solidFill>
                  <a:schemeClr val="tx1"/>
                </a:solidFill>
                <a:effectLst/>
                <a:latin typeface="+mn-lt"/>
                <a:ea typeface="+mn-ea"/>
                <a:cs typeface="+mn-cs"/>
              </a:rPr>
              <a:t>أسلوب الاتصال </a:t>
            </a:r>
            <a:endParaRPr lang="en-US" sz="1200" b="0" i="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 sz="1200" b="0" i="0" kern="1200" dirty="0">
                <a:solidFill>
                  <a:schemeClr val="tx1"/>
                </a:solidFill>
                <a:effectLst/>
                <a:latin typeface="+mn-lt"/>
                <a:ea typeface="+mn-ea"/>
                <a:cs typeface="+mn-cs"/>
              </a:rPr>
              <a:t>توقعات متباينة </a:t>
            </a:r>
            <a:endParaRPr lang="en-US" sz="1200" b="0" i="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 sz="1200" b="0" i="0" kern="1200" dirty="0">
                <a:solidFill>
                  <a:schemeClr val="tx1"/>
                </a:solidFill>
                <a:effectLst/>
                <a:latin typeface="+mn-lt"/>
                <a:ea typeface="+mn-ea"/>
                <a:cs typeface="+mn-cs"/>
              </a:rPr>
              <a:t>مشاكل المنظمة </a:t>
            </a:r>
            <a:endParaRPr lang="en-US" sz="1200" b="0" i="0" kern="1200" dirty="0">
              <a:solidFill>
                <a:schemeClr val="tx1"/>
              </a:solidFill>
              <a:effectLst/>
              <a:latin typeface="+mn-lt"/>
              <a:ea typeface="+mn-ea"/>
              <a:cs typeface="+mn-cs"/>
            </a:endParaRPr>
          </a:p>
          <a:p>
            <a:pPr algn="r" rtl="1"/>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النقطة 2 - الإدارة الفعالة </a:t>
            </a:r>
            <a:r>
              <a:rPr lang="en-US" sz="1200" b="0" i="0" kern="1200" dirty="0">
                <a:solidFill>
                  <a:schemeClr val="tx1"/>
                </a:solidFill>
                <a:effectLst/>
                <a:latin typeface="+mn-lt"/>
                <a:ea typeface="+mn-ea"/>
                <a:cs typeface="+mn-cs"/>
              </a:rPr>
              <a:t> </a:t>
            </a:r>
            <a:r>
              <a:rPr lang="ar" sz="1200" b="0" i="0" kern="1200" dirty="0">
                <a:solidFill>
                  <a:schemeClr val="tx1"/>
                </a:solidFill>
                <a:effectLst/>
                <a:latin typeface="+mn-lt"/>
                <a:ea typeface="+mn-ea"/>
                <a:cs typeface="+mn-cs"/>
              </a:rPr>
              <a:t>للنزاع</a:t>
            </a:r>
            <a:endParaRPr lang="en-US" sz="1200" b="0" i="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 sz="1200" b="0" i="0" kern="1200" dirty="0">
                <a:solidFill>
                  <a:schemeClr val="tx1"/>
                </a:solidFill>
                <a:effectLst/>
                <a:latin typeface="+mn-lt"/>
                <a:ea typeface="+mn-ea"/>
                <a:cs typeface="+mn-cs"/>
              </a:rPr>
              <a:t>تحديد مسؤولية المشكلة </a:t>
            </a:r>
            <a:endParaRPr lang="en-US" sz="1200" b="0" i="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 sz="1200" b="0" i="0" kern="1200" dirty="0">
                <a:solidFill>
                  <a:schemeClr val="tx1"/>
                </a:solidFill>
                <a:effectLst/>
                <a:latin typeface="+mn-lt"/>
                <a:ea typeface="+mn-ea"/>
                <a:cs typeface="+mn-cs"/>
              </a:rPr>
              <a:t>تقييم مسار العمل التصحيحي</a:t>
            </a:r>
            <a:endParaRPr lang="en-US" sz="1200" b="0" i="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 sz="1200" b="0" i="0" kern="1200" dirty="0">
                <a:solidFill>
                  <a:schemeClr val="tx1"/>
                </a:solidFill>
                <a:effectLst/>
                <a:latin typeface="+mn-lt"/>
                <a:ea typeface="+mn-ea"/>
                <a:cs typeface="+mn-cs"/>
              </a:rPr>
              <a:t> التعامل مع مشاكل البائعين </a:t>
            </a:r>
            <a:endParaRPr lang="en-US" sz="1200" b="0" i="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 sz="1200" b="0" i="0" kern="1200" dirty="0">
                <a:solidFill>
                  <a:schemeClr val="tx1"/>
                </a:solidFill>
                <a:effectLst/>
                <a:latin typeface="+mn-lt"/>
                <a:ea typeface="+mn-ea"/>
                <a:cs typeface="+mn-cs"/>
              </a:rPr>
              <a:t>حل المشاكل </a:t>
            </a:r>
            <a:endParaRPr lang="en-US" sz="1200" b="0" i="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 sz="1200" b="0" i="0" kern="1200" dirty="0">
                <a:solidFill>
                  <a:schemeClr val="tx1"/>
                </a:solidFill>
                <a:effectLst/>
                <a:latin typeface="+mn-lt"/>
                <a:ea typeface="+mn-ea"/>
                <a:cs typeface="+mn-cs"/>
              </a:rPr>
              <a:t>واتخاذ القرارات</a:t>
            </a:r>
          </a:p>
          <a:p>
            <a:pPr marL="0" marR="0" lvl="0" indent="0" algn="r" rtl="0">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p:txBody>
      </p:sp>
      <p:sp>
        <p:nvSpPr>
          <p:cNvPr id="248" name="Shape 248"/>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46</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22506855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
        <p:cNvGrpSpPr/>
        <p:nvPr/>
      </p:nvGrpSpPr>
      <p:grpSpPr>
        <a:xfrm>
          <a:off x="0" y="0"/>
          <a:ext cx="0" cy="0"/>
          <a:chOff x="0" y="0"/>
          <a:chExt cx="0" cy="0"/>
        </a:xfrm>
      </p:grpSpPr>
      <p:sp>
        <p:nvSpPr>
          <p:cNvPr id="37" name="Shape 3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38" name="Shape 3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None/>
            </a:pPr>
            <a:r>
              <a:rPr lang="en-US" sz="1200" b="0" i="0" kern="1200" dirty="0">
                <a:solidFill>
                  <a:schemeClr val="tx1"/>
                </a:solidFill>
                <a:effectLst/>
                <a:latin typeface="+mn-lt"/>
                <a:ea typeface="+mn-ea"/>
                <a:cs typeface="+mn-cs"/>
              </a:rPr>
              <a:t>Change management is a systematic approach to dealing with the transition or transformation of an organization's goals, processes or technologies.</a:t>
            </a:r>
          </a:p>
          <a:p>
            <a:pPr marL="0" marR="0" lvl="0" indent="0" algn="l" rtl="0">
              <a:spcBef>
                <a:spcPts val="0"/>
              </a:spcBef>
              <a:spcAft>
                <a:spcPts val="0"/>
              </a:spcAft>
              <a:buNone/>
            </a:pPr>
            <a:endParaRPr lang="en-US" sz="1200" b="0" i="0" u="none" strike="noStrike" kern="1200" cap="none" baseline="0" dirty="0">
              <a:solidFill>
                <a:schemeClr val="tx1"/>
              </a:solidFill>
              <a:effectLst/>
              <a:latin typeface="+mn-lt"/>
              <a:ea typeface="+mn-ea"/>
              <a:cs typeface="+mn-cs"/>
              <a:sym typeface="Calibri"/>
            </a:endParaRPr>
          </a:p>
          <a:p>
            <a:pPr marL="0" marR="0" lvl="0" indent="0" algn="l" rtl="0">
              <a:spcBef>
                <a:spcPts val="0"/>
              </a:spcBef>
              <a:spcAft>
                <a:spcPts val="0"/>
              </a:spcAft>
              <a:buNone/>
            </a:pPr>
            <a:r>
              <a:rPr lang="ar" sz="1200" b="0" i="0" u="none" strike="noStrike" cap="none" baseline="0" dirty="0">
                <a:solidFill>
                  <a:schemeClr val="dk1"/>
                </a:solidFill>
                <a:latin typeface="Calibri"/>
                <a:ea typeface="Calibri"/>
                <a:cs typeface="Calibri"/>
                <a:sym typeface="Calibri"/>
              </a:rPr>
              <a:t>إدارة التغيير هي نهج منظم للتعامل مع الانتقال أو التحول لأهداف أو عمليات أو تقنيات المنظمة.</a:t>
            </a:r>
          </a:p>
          <a:p>
            <a:pPr marL="0" marR="0" lvl="0" indent="0" algn="l" rtl="0">
              <a:spcBef>
                <a:spcPts val="0"/>
              </a:spcBef>
              <a:spcAft>
                <a:spcPts val="0"/>
              </a:spcAft>
              <a:buNone/>
            </a:pPr>
            <a:endParaRPr lang="ar" sz="1200" b="0" i="0" u="none" strike="noStrike" cap="none" baseline="0" dirty="0">
              <a:solidFill>
                <a:schemeClr val="dk1"/>
              </a:solidFill>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cap="none" baseline="0" dirty="0">
                <a:solidFill>
                  <a:schemeClr val="lt1"/>
                </a:solidFill>
                <a:latin typeface="+mn-lt"/>
                <a:ea typeface="Arial"/>
                <a:cs typeface="Arial"/>
                <a:sym typeface="Arial"/>
              </a:rPr>
              <a:t>Organizational Innovation, Change and Communication</a:t>
            </a:r>
          </a:p>
          <a:p>
            <a:pPr marL="0" marR="0" lvl="0" indent="0" algn="l" rtl="0">
              <a:spcBef>
                <a:spcPts val="0"/>
              </a:spcBef>
              <a:spcAft>
                <a:spcPts val="0"/>
              </a:spcAft>
              <a:buNone/>
            </a:pPr>
            <a:endParaRPr sz="1200" b="0" i="0" u="none" strike="noStrike" cap="none" baseline="0" dirty="0">
              <a:solidFill>
                <a:schemeClr val="dk1"/>
              </a:solidFill>
              <a:latin typeface="Calibri"/>
              <a:ea typeface="Calibri"/>
              <a:cs typeface="Calibri"/>
              <a:sym typeface="Calibri"/>
            </a:endParaRPr>
          </a:p>
        </p:txBody>
      </p:sp>
      <p:sp>
        <p:nvSpPr>
          <p:cNvPr id="39" name="Shape 39"/>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47</a:t>
            </a:fld>
            <a:endParaRPr lang="en-US" sz="1200" b="0" i="0" u="none" strike="noStrike" cap="none" baseline="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3189505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r" defTabSz="914400" rtl="1" eaLnBrk="1" latinLnBrk="0" hangingPunct="1">
              <a:spcBef>
                <a:spcPts val="360"/>
              </a:spcBef>
              <a:spcAft>
                <a:spcPts val="0"/>
              </a:spcAft>
            </a:pPr>
            <a:r>
              <a:rPr lang="en-US" dirty="0"/>
              <a:t>https://</a:t>
            </a:r>
            <a:r>
              <a:rPr lang="en-US" dirty="0" err="1"/>
              <a:t>www.almasryalyoum.com</a:t>
            </a:r>
            <a:r>
              <a:rPr lang="en-US" dirty="0"/>
              <a:t>/news/details/2862934</a:t>
            </a:r>
          </a:p>
        </p:txBody>
      </p:sp>
      <p:sp>
        <p:nvSpPr>
          <p:cNvPr id="4" name="Slide Number Placeholder 3"/>
          <p:cNvSpPr>
            <a:spLocks noGrp="1"/>
          </p:cNvSpPr>
          <p:nvPr>
            <p:ph type="sldNum" idx="12"/>
          </p:nvPr>
        </p:nvSpPr>
        <p:spPr/>
        <p:txBody>
          <a:bodyPr/>
          <a:lstStyle/>
          <a:p>
            <a:pPr marL="0" lvl="0" indent="0">
              <a:spcBef>
                <a:spcPts val="0"/>
              </a:spcBef>
              <a:buSzPct val="25000"/>
              <a:buNone/>
            </a:pPr>
            <a:fld id="{00000000-1234-1234-1234-123412341234}" type="slidenum">
              <a:rPr lang="en-US" smtClean="0"/>
              <a:pPr marL="0" lvl="0" indent="0">
                <a:spcBef>
                  <a:spcPts val="0"/>
                </a:spcBef>
                <a:buSzPct val="25000"/>
                <a:buNone/>
              </a:pPr>
              <a:t>48</a:t>
            </a:fld>
            <a:endParaRPr lang="en-US"/>
          </a:p>
        </p:txBody>
      </p:sp>
    </p:spTree>
    <p:extLst>
      <p:ext uri="{BB962C8B-B14F-4D97-AF65-F5344CB8AC3E}">
        <p14:creationId xmlns:p14="http://schemas.microsoft.com/office/powerpoint/2010/main" val="35164081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1" eaLnBrk="1" latinLnBrk="0" hangingPunct="1">
              <a:spcBef>
                <a:spcPts val="360"/>
              </a:spcBef>
              <a:spcAft>
                <a:spcPts val="0"/>
              </a:spcAft>
            </a:pPr>
            <a:r>
              <a:rPr lang="en-US" dirty="0"/>
              <a:t>https://</a:t>
            </a:r>
            <a:r>
              <a:rPr lang="en-US" dirty="0" err="1"/>
              <a:t>www.skynewsarabia.com</a:t>
            </a:r>
            <a:r>
              <a:rPr lang="en-US" dirty="0"/>
              <a:t>/technology/1474497-%D9%85%D8%A7%D8%B1%D9%83-%D8%B2%D9%88%D9%83%D8%B1%D8%A8%D9%8A%D8%B1%D8%BA-%D9%8A%D8%B9%D9%84%D9%86-%D8%AA%D8%BA%D9%8A%D9%8A%D8%B1-%D8%A7%D8%B3%D9%85-%D8%B4%D8%B1%D9%83%D8%A9-%D9%81%D9%8A%D8%B3%D8%A8%D9%88%D9%83-%D9%85%D9%8A%D8%AA%D8%A7</a:t>
            </a:r>
          </a:p>
        </p:txBody>
      </p:sp>
      <p:sp>
        <p:nvSpPr>
          <p:cNvPr id="4" name="Slide Number Placeholder 3"/>
          <p:cNvSpPr>
            <a:spLocks noGrp="1"/>
          </p:cNvSpPr>
          <p:nvPr>
            <p:ph type="sldNum" idx="12"/>
          </p:nvPr>
        </p:nvSpPr>
        <p:spPr/>
        <p:txBody>
          <a:bodyPr/>
          <a:lstStyle/>
          <a:p>
            <a:pPr marL="0" lvl="0" indent="0">
              <a:spcBef>
                <a:spcPts val="0"/>
              </a:spcBef>
              <a:buSzPct val="25000"/>
              <a:buNone/>
            </a:pPr>
            <a:fld id="{00000000-1234-1234-1234-123412341234}" type="slidenum">
              <a:rPr lang="en-US" smtClean="0"/>
              <a:pPr marL="0" lvl="0" indent="0">
                <a:spcBef>
                  <a:spcPts val="0"/>
                </a:spcBef>
                <a:buSzPct val="25000"/>
                <a:buNone/>
              </a:pPr>
              <a:t>49</a:t>
            </a:fld>
            <a:endParaRPr lang="en-US"/>
          </a:p>
        </p:txBody>
      </p:sp>
    </p:spTree>
    <p:extLst>
      <p:ext uri="{BB962C8B-B14F-4D97-AF65-F5344CB8AC3E}">
        <p14:creationId xmlns:p14="http://schemas.microsoft.com/office/powerpoint/2010/main" val="111088652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Shape 18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189" name="Shape 189"/>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lgn="r" rtl="1"/>
            <a:r>
              <a:rPr lang="ar-SA" sz="1200" b="1" kern="1200" dirty="0">
                <a:solidFill>
                  <a:schemeClr val="tx1"/>
                </a:solidFill>
                <a:effectLst/>
                <a:latin typeface="+mn-lt"/>
                <a:ea typeface="+mn-ea"/>
                <a:cs typeface="+mn-cs"/>
              </a:rPr>
              <a:t>نموذج الطبيب و المريض</a:t>
            </a:r>
            <a:endParaRPr lang="en-US" sz="1200" b="1" kern="1200" dirty="0">
              <a:solidFill>
                <a:schemeClr val="tx1"/>
              </a:solidFill>
              <a:effectLst/>
              <a:latin typeface="+mn-lt"/>
              <a:ea typeface="+mn-ea"/>
              <a:cs typeface="+mn-cs"/>
            </a:endParaRPr>
          </a:p>
          <a:p>
            <a:pPr algn="r" rtl="1"/>
            <a:r>
              <a:rPr lang="ar-SA" sz="1200" kern="1200" dirty="0">
                <a:solidFill>
                  <a:schemeClr val="tx1"/>
                </a:solidFill>
                <a:effectLst/>
                <a:latin typeface="+mn-lt"/>
                <a:ea typeface="+mn-ea"/>
                <a:cs typeface="+mn-cs"/>
              </a:rPr>
              <a:t>النقطة 1 - ملامح نموذج الطبيب والمريض</a:t>
            </a:r>
            <a:endParaRPr lang="en-US" sz="12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en-US" sz="1200" kern="1200" dirty="0">
                <a:solidFill>
                  <a:schemeClr val="tx1"/>
                </a:solidFill>
                <a:effectLst/>
                <a:latin typeface="+mn-lt"/>
                <a:ea typeface="+mn-ea"/>
                <a:cs typeface="+mn-cs"/>
              </a:rPr>
              <a:t>  </a:t>
            </a:r>
            <a:r>
              <a:rPr lang="ar-SA" sz="1200" kern="1200" dirty="0">
                <a:solidFill>
                  <a:schemeClr val="tx1"/>
                </a:solidFill>
                <a:effectLst/>
                <a:latin typeface="+mn-lt"/>
                <a:ea typeface="+mn-ea"/>
                <a:cs typeface="+mn-cs"/>
              </a:rPr>
              <a:t>افحص أعراض المشكلات التنظيمية</a:t>
            </a:r>
            <a:endParaRPr lang="en-US" sz="12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en-US" sz="1200" kern="1200" dirty="0">
                <a:solidFill>
                  <a:schemeClr val="tx1"/>
                </a:solidFill>
                <a:effectLst/>
                <a:latin typeface="+mn-lt"/>
                <a:ea typeface="+mn-ea"/>
                <a:cs typeface="+mn-cs"/>
              </a:rPr>
              <a:t>  </a:t>
            </a:r>
            <a:r>
              <a:rPr lang="ar-SA" sz="1200" kern="1200" dirty="0">
                <a:solidFill>
                  <a:schemeClr val="tx1"/>
                </a:solidFill>
                <a:effectLst/>
                <a:latin typeface="+mn-lt"/>
                <a:ea typeface="+mn-ea"/>
                <a:cs typeface="+mn-cs"/>
              </a:rPr>
              <a:t>وصف الحلول لمواجهة المشاكل المحددة</a:t>
            </a:r>
          </a:p>
          <a:p>
            <a:pPr marL="171450" indent="-171450" algn="r" rtl="1">
              <a:buFont typeface="Arial" panose="020B0604020202020204" pitchFamily="34" charset="0"/>
              <a:buChar char="•"/>
            </a:pPr>
            <a:endParaRPr lang="en-US" sz="1200" kern="1200" dirty="0">
              <a:solidFill>
                <a:schemeClr val="tx1"/>
              </a:solidFill>
              <a:effectLst/>
              <a:latin typeface="+mn-lt"/>
              <a:ea typeface="+mn-ea"/>
              <a:cs typeface="+mn-cs"/>
            </a:endParaRPr>
          </a:p>
          <a:p>
            <a:pPr algn="r" rtl="1"/>
            <a:r>
              <a:rPr lang="ar-SA" sz="1200" kern="1200" dirty="0">
                <a:solidFill>
                  <a:schemeClr val="tx1"/>
                </a:solidFill>
                <a:effectLst/>
                <a:latin typeface="+mn-lt"/>
                <a:ea typeface="+mn-ea"/>
                <a:cs typeface="+mn-cs"/>
              </a:rPr>
              <a:t>النقطة 2 - </a:t>
            </a:r>
            <a:r>
              <a:rPr lang="ar-SA" sz="1200" b="1" kern="1200" dirty="0">
                <a:solidFill>
                  <a:schemeClr val="tx1"/>
                </a:solidFill>
                <a:effectLst/>
                <a:latin typeface="+mn-lt"/>
                <a:ea typeface="+mn-ea"/>
                <a:cs typeface="+mn-cs"/>
              </a:rPr>
              <a:t>مشاكل في نموذج الطبيب والمريض</a:t>
            </a:r>
            <a:endParaRPr lang="en-US" sz="1200" b="1"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en-US" sz="1200" kern="1200" dirty="0">
                <a:solidFill>
                  <a:schemeClr val="tx1"/>
                </a:solidFill>
                <a:effectLst/>
                <a:latin typeface="+mn-lt"/>
                <a:ea typeface="+mn-ea"/>
                <a:cs typeface="+mn-cs"/>
              </a:rPr>
              <a:t>  </a:t>
            </a:r>
            <a:r>
              <a:rPr lang="ar-SA" sz="1200" kern="1200" dirty="0">
                <a:solidFill>
                  <a:schemeClr val="tx1"/>
                </a:solidFill>
                <a:effectLst/>
                <a:latin typeface="+mn-lt"/>
                <a:ea typeface="+mn-ea"/>
                <a:cs typeface="+mn-cs"/>
              </a:rPr>
              <a:t>عدم القبول التنظيمي للحلول المقترحة</a:t>
            </a:r>
            <a:endParaRPr lang="en-US" sz="12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en-US" sz="1200" kern="1200" dirty="0">
                <a:solidFill>
                  <a:schemeClr val="tx1"/>
                </a:solidFill>
                <a:effectLst/>
                <a:latin typeface="+mn-lt"/>
                <a:ea typeface="+mn-ea"/>
                <a:cs typeface="+mn-cs"/>
              </a:rPr>
              <a:t>  </a:t>
            </a:r>
            <a:r>
              <a:rPr lang="ar-SA" sz="1200" kern="1200" dirty="0">
                <a:solidFill>
                  <a:schemeClr val="tx1"/>
                </a:solidFill>
                <a:effectLst/>
                <a:latin typeface="+mn-lt"/>
                <a:ea typeface="+mn-ea"/>
                <a:cs typeface="+mn-cs"/>
              </a:rPr>
              <a:t>النتائج لا تتأثر إذا لم تقبل المنظمة</a:t>
            </a:r>
            <a:endParaRPr lang="en-US" sz="1200" kern="1200" dirty="0">
              <a:solidFill>
                <a:schemeClr val="tx1"/>
              </a:solidFill>
              <a:effectLst/>
              <a:latin typeface="+mn-lt"/>
              <a:ea typeface="+mn-ea"/>
              <a:cs typeface="+mn-cs"/>
            </a:endParaRPr>
          </a:p>
          <a:p>
            <a:pPr algn="r" rtl="1"/>
            <a:r>
              <a:rPr lang="en-US" sz="1200" kern="1200" dirty="0">
                <a:solidFill>
                  <a:schemeClr val="tx1"/>
                </a:solidFill>
                <a:effectLst/>
                <a:latin typeface="+mn-lt"/>
                <a:ea typeface="+mn-ea"/>
                <a:cs typeface="+mn-cs"/>
              </a:rPr>
              <a:t> </a:t>
            </a:r>
          </a:p>
          <a:p>
            <a:pPr algn="r" rtl="1"/>
            <a:r>
              <a:rPr lang="ar-SA" sz="1200" b="1" kern="1200" dirty="0">
                <a:solidFill>
                  <a:schemeClr val="tx1"/>
                </a:solidFill>
                <a:effectLst/>
                <a:latin typeface="+mn-lt"/>
                <a:ea typeface="+mn-ea"/>
                <a:cs typeface="+mn-cs"/>
              </a:rPr>
              <a:t>نموذج عمليات التغيير </a:t>
            </a:r>
            <a:endParaRPr lang="en-US" sz="1200" b="1" kern="1200" dirty="0">
              <a:solidFill>
                <a:schemeClr val="tx1"/>
              </a:solidFill>
              <a:effectLst/>
              <a:latin typeface="+mn-lt"/>
              <a:ea typeface="+mn-ea"/>
              <a:cs typeface="+mn-cs"/>
            </a:endParaRPr>
          </a:p>
          <a:p>
            <a:pPr algn="r" rtl="1"/>
            <a:r>
              <a:rPr lang="ar-SA" sz="1200" kern="1200" dirty="0">
                <a:solidFill>
                  <a:schemeClr val="tx1"/>
                </a:solidFill>
                <a:effectLst/>
                <a:latin typeface="+mn-lt"/>
                <a:ea typeface="+mn-ea"/>
                <a:cs typeface="+mn-cs"/>
              </a:rPr>
              <a:t>النقطة 1 - نظرة عامة</a:t>
            </a:r>
            <a:endParaRPr lang="en-US" sz="12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en-US" sz="1200" kern="1200" dirty="0">
                <a:solidFill>
                  <a:schemeClr val="tx1"/>
                </a:solidFill>
                <a:effectLst/>
                <a:latin typeface="+mn-lt"/>
                <a:ea typeface="+mn-ea"/>
                <a:cs typeface="+mn-cs"/>
              </a:rPr>
              <a:t>  </a:t>
            </a:r>
            <a:r>
              <a:rPr lang="ar-SA" sz="1200" kern="1200" dirty="0">
                <a:solidFill>
                  <a:schemeClr val="tx1"/>
                </a:solidFill>
                <a:effectLst/>
                <a:latin typeface="+mn-lt"/>
                <a:ea typeface="+mn-ea"/>
                <a:cs typeface="+mn-cs"/>
              </a:rPr>
              <a:t>يرشد أخصائي الاتصال مهارات الاستفسار وحل المشكلات</a:t>
            </a:r>
            <a:endParaRPr lang="en-US" sz="12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en-US" sz="1200" kern="1200" dirty="0">
                <a:solidFill>
                  <a:schemeClr val="tx1"/>
                </a:solidFill>
                <a:effectLst/>
                <a:latin typeface="+mn-lt"/>
                <a:ea typeface="+mn-ea"/>
                <a:cs typeface="+mn-cs"/>
              </a:rPr>
              <a:t>  </a:t>
            </a:r>
            <a:r>
              <a:rPr lang="ar-SA" sz="1200" kern="1200" dirty="0">
                <a:solidFill>
                  <a:schemeClr val="tx1"/>
                </a:solidFill>
                <a:effectLst/>
                <a:latin typeface="+mn-lt"/>
                <a:ea typeface="+mn-ea"/>
                <a:cs typeface="+mn-cs"/>
              </a:rPr>
              <a:t>أعضاء المنظمة ملتزمون بالحلول</a:t>
            </a:r>
            <a:endParaRPr lang="en-US" sz="1200" kern="1200" dirty="0">
              <a:solidFill>
                <a:schemeClr val="tx1"/>
              </a:solidFill>
              <a:effectLst/>
              <a:latin typeface="+mn-lt"/>
              <a:ea typeface="+mn-ea"/>
              <a:cs typeface="+mn-cs"/>
            </a:endParaRPr>
          </a:p>
          <a:p>
            <a:pPr algn="r" rtl="1"/>
            <a:r>
              <a:rPr lang="ar-SA" sz="1200" b="1" kern="1200" dirty="0">
                <a:solidFill>
                  <a:schemeClr val="tx1"/>
                </a:solidFill>
                <a:effectLst/>
                <a:latin typeface="+mn-lt"/>
                <a:ea typeface="+mn-ea"/>
                <a:cs typeface="+mn-cs"/>
              </a:rPr>
              <a:t>النقطة 2 - ملامح نموذج العملية</a:t>
            </a:r>
            <a:endParaRPr lang="en-US" sz="1200" b="1" kern="1200" dirty="0">
              <a:solidFill>
                <a:schemeClr val="tx1"/>
              </a:solidFill>
              <a:effectLst/>
              <a:latin typeface="+mn-lt"/>
              <a:ea typeface="+mn-ea"/>
              <a:cs typeface="+mn-cs"/>
            </a:endParaRPr>
          </a:p>
          <a:p>
            <a:pPr algn="r" rtl="1"/>
            <a:r>
              <a:rPr lang="en-US" sz="1200" kern="1200" dirty="0">
                <a:solidFill>
                  <a:schemeClr val="tx1"/>
                </a:solidFill>
                <a:effectLst/>
                <a:latin typeface="+mn-lt"/>
                <a:ea typeface="+mn-ea"/>
                <a:cs typeface="+mn-cs"/>
              </a:rPr>
              <a:t>  </a:t>
            </a:r>
            <a:r>
              <a:rPr lang="ar-SA" sz="1200" kern="1200" dirty="0">
                <a:solidFill>
                  <a:schemeClr val="tx1"/>
                </a:solidFill>
                <a:effectLst/>
                <a:latin typeface="+mn-lt"/>
                <a:ea typeface="+mn-ea"/>
                <a:cs typeface="+mn-cs"/>
              </a:rPr>
              <a:t>يجد أعضاء المنظمة الذين يعملون مع أخصائي الاتصال</a:t>
            </a:r>
            <a:endParaRPr lang="en-US" sz="12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en-US" sz="1200" kern="1200" dirty="0">
                <a:solidFill>
                  <a:schemeClr val="tx1"/>
                </a:solidFill>
                <a:effectLst/>
                <a:latin typeface="+mn-lt"/>
                <a:ea typeface="+mn-ea"/>
                <a:cs typeface="+mn-cs"/>
              </a:rPr>
              <a:t>  </a:t>
            </a:r>
            <a:r>
              <a:rPr lang="ar-SA" sz="1200" kern="1200" dirty="0">
                <a:solidFill>
                  <a:schemeClr val="tx1"/>
                </a:solidFill>
                <a:effectLst/>
                <a:latin typeface="+mn-lt"/>
                <a:ea typeface="+mn-ea"/>
                <a:cs typeface="+mn-cs"/>
              </a:rPr>
              <a:t>اقتراح الحلول</a:t>
            </a:r>
            <a:endParaRPr lang="en-US" sz="12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en-US" sz="1200" kern="1200" dirty="0">
                <a:solidFill>
                  <a:schemeClr val="tx1"/>
                </a:solidFill>
                <a:effectLst/>
                <a:latin typeface="+mn-lt"/>
                <a:ea typeface="+mn-ea"/>
                <a:cs typeface="+mn-cs"/>
              </a:rPr>
              <a:t>  </a:t>
            </a:r>
            <a:r>
              <a:rPr lang="ar-SA" sz="1200" kern="1200" dirty="0">
                <a:solidFill>
                  <a:schemeClr val="tx1"/>
                </a:solidFill>
                <a:effectLst/>
                <a:latin typeface="+mn-lt"/>
                <a:ea typeface="+mn-ea"/>
                <a:cs typeface="+mn-cs"/>
              </a:rPr>
              <a:t>تنفيذ العمل</a:t>
            </a:r>
            <a:endParaRPr lang="en-US" sz="12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en-US" sz="1200" kern="1200" dirty="0">
                <a:solidFill>
                  <a:schemeClr val="tx1"/>
                </a:solidFill>
                <a:effectLst/>
                <a:latin typeface="+mn-lt"/>
                <a:ea typeface="+mn-ea"/>
                <a:cs typeface="+mn-cs"/>
              </a:rPr>
              <a:t>  </a:t>
            </a:r>
            <a:r>
              <a:rPr lang="ar-SA" sz="1200" kern="1200" dirty="0">
                <a:solidFill>
                  <a:schemeClr val="tx1"/>
                </a:solidFill>
                <a:effectLst/>
                <a:latin typeface="+mn-lt"/>
                <a:ea typeface="+mn-ea"/>
                <a:cs typeface="+mn-cs"/>
              </a:rPr>
              <a:t>تقييم النتائج</a:t>
            </a:r>
            <a:endParaRPr lang="en-US" sz="1200" kern="1200" dirty="0">
              <a:solidFill>
                <a:schemeClr val="tx1"/>
              </a:solidFill>
              <a:effectLst/>
              <a:latin typeface="+mn-lt"/>
              <a:ea typeface="+mn-ea"/>
              <a:cs typeface="+mn-cs"/>
            </a:endParaRPr>
          </a:p>
          <a:p>
            <a:pPr marL="0" marR="0" lvl="0" indent="0" algn="r" rtl="0">
              <a:lnSpc>
                <a:spcPct val="90000"/>
              </a:lnSpc>
              <a:spcBef>
                <a:spcPts val="0"/>
              </a:spcBef>
              <a:spcAft>
                <a:spcPts val="0"/>
              </a:spcAft>
              <a:buSzPct val="25000"/>
              <a:buNone/>
            </a:pPr>
            <a:endParaRPr lang="en-US" sz="1200" b="0" i="0" u="none" strike="noStrike" cap="none" baseline="0" dirty="0">
              <a:solidFill>
                <a:schemeClr val="dk1"/>
              </a:solidFill>
              <a:latin typeface="Arial" pitchFamily="34" charset="0"/>
              <a:ea typeface="Calibri"/>
              <a:cs typeface="Arial" pitchFamily="34" charset="0"/>
              <a:sym typeface="Calibri"/>
            </a:endParaRPr>
          </a:p>
        </p:txBody>
      </p:sp>
      <p:sp>
        <p:nvSpPr>
          <p:cNvPr id="190" name="Shape 190"/>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50</a:t>
            </a:fld>
            <a:endParaRPr lang="en-US" sz="1200" b="0" i="0" u="none" strike="noStrike" cap="none" baseline="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9089120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
        <p:cNvGrpSpPr/>
        <p:nvPr/>
      </p:nvGrpSpPr>
      <p:grpSpPr>
        <a:xfrm>
          <a:off x="0" y="0"/>
          <a:ext cx="0" cy="0"/>
          <a:chOff x="0" y="0"/>
          <a:chExt cx="0" cy="0"/>
        </a:xfrm>
      </p:grpSpPr>
      <p:sp>
        <p:nvSpPr>
          <p:cNvPr id="37" name="Shape 3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38" name="Shape 3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None/>
            </a:pPr>
            <a:endParaRPr sz="1200" b="0" i="0" u="none" strike="noStrike" cap="none" baseline="0">
              <a:solidFill>
                <a:schemeClr val="dk1"/>
              </a:solidFill>
              <a:latin typeface="Calibri"/>
              <a:ea typeface="Calibri"/>
              <a:cs typeface="Calibri"/>
              <a:sym typeface="Calibri"/>
            </a:endParaRPr>
          </a:p>
        </p:txBody>
      </p:sp>
      <p:sp>
        <p:nvSpPr>
          <p:cNvPr id="39" name="Shape 39"/>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51</a:t>
            </a:fld>
            <a:endParaRPr lang="en-US" sz="1200" b="0" i="0" u="none" strike="noStrike" cap="none" baseline="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6269947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Shape 10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110" name="Shape 110"/>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lgn="r" rtl="1"/>
            <a:r>
              <a:rPr lang="ar-SA" sz="1200" b="1" kern="1200" dirty="0">
                <a:solidFill>
                  <a:schemeClr val="tx1"/>
                </a:solidFill>
                <a:effectLst/>
                <a:latin typeface="+mn-lt"/>
                <a:ea typeface="+mn-ea"/>
                <a:cs typeface="+mn-cs"/>
              </a:rPr>
              <a:t>المسح البيئي</a:t>
            </a:r>
            <a:endParaRPr lang="en-US" sz="1200" b="1" kern="1200" dirty="0">
              <a:solidFill>
                <a:schemeClr val="tx1"/>
              </a:solidFill>
              <a:effectLst/>
              <a:latin typeface="+mn-lt"/>
              <a:ea typeface="+mn-ea"/>
              <a:cs typeface="+mn-cs"/>
            </a:endParaRPr>
          </a:p>
          <a:p>
            <a:pPr algn="r" rtl="1"/>
            <a:r>
              <a:rPr lang="en-US" sz="1200" kern="1200" dirty="0">
                <a:solidFill>
                  <a:schemeClr val="tx1"/>
                </a:solidFill>
                <a:effectLst/>
                <a:latin typeface="+mn-lt"/>
                <a:ea typeface="+mn-ea"/>
                <a:cs typeface="+mn-cs"/>
              </a:rPr>
              <a:t> </a:t>
            </a:r>
          </a:p>
          <a:p>
            <a:pPr algn="r" rtl="1"/>
            <a:r>
              <a:rPr lang="ar-SA" sz="1200" kern="1200" dirty="0">
                <a:solidFill>
                  <a:schemeClr val="tx1"/>
                </a:solidFill>
                <a:effectLst/>
                <a:latin typeface="+mn-lt"/>
                <a:ea typeface="+mn-ea"/>
                <a:cs typeface="+mn-cs"/>
              </a:rPr>
              <a:t>النقطة 1 - كيف يعمل المسح البيئي</a:t>
            </a:r>
            <a:endParaRPr lang="en-US" sz="12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en-US" sz="1200" kern="1200" dirty="0">
                <a:solidFill>
                  <a:schemeClr val="tx1"/>
                </a:solidFill>
                <a:effectLst/>
                <a:latin typeface="+mn-lt"/>
                <a:ea typeface="+mn-ea"/>
                <a:cs typeface="+mn-cs"/>
              </a:rPr>
              <a:t>  </a:t>
            </a:r>
            <a:r>
              <a:rPr lang="ar-SA" sz="1200" kern="1200" dirty="0">
                <a:solidFill>
                  <a:schemeClr val="tx1"/>
                </a:solidFill>
                <a:effectLst/>
                <a:latin typeface="+mn-lt"/>
                <a:ea typeface="+mn-ea"/>
                <a:cs typeface="+mn-cs"/>
              </a:rPr>
              <a:t>تقوم المؤسسات بشكل روتيني بمراقبة البيئة للحصول على البيانات للمساعدة في تشكيل الاستراتيجية التنظيمية</a:t>
            </a:r>
            <a:endParaRPr lang="en-US" sz="12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en-US" sz="1200" kern="1200" dirty="0">
                <a:solidFill>
                  <a:schemeClr val="tx1"/>
                </a:solidFill>
                <a:effectLst/>
                <a:latin typeface="+mn-lt"/>
                <a:ea typeface="+mn-ea"/>
                <a:cs typeface="+mn-cs"/>
              </a:rPr>
              <a:t>  </a:t>
            </a:r>
            <a:r>
              <a:rPr lang="ar-SA" sz="1200" kern="1200" dirty="0">
                <a:solidFill>
                  <a:schemeClr val="tx1"/>
                </a:solidFill>
                <a:effectLst/>
                <a:latin typeface="+mn-lt"/>
                <a:ea typeface="+mn-ea"/>
                <a:cs typeface="+mn-cs"/>
              </a:rPr>
              <a:t>جمع المعلومات حول بيئة المنظمة</a:t>
            </a:r>
            <a:endParaRPr lang="en-US" sz="12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en-US" sz="1200" kern="1200" dirty="0">
                <a:solidFill>
                  <a:schemeClr val="tx1"/>
                </a:solidFill>
                <a:effectLst/>
                <a:latin typeface="+mn-lt"/>
                <a:ea typeface="+mn-ea"/>
                <a:cs typeface="+mn-cs"/>
              </a:rPr>
              <a:t>  </a:t>
            </a:r>
            <a:r>
              <a:rPr lang="ar-SA" sz="1200" kern="1200" dirty="0">
                <a:solidFill>
                  <a:schemeClr val="tx1"/>
                </a:solidFill>
                <a:effectLst/>
                <a:latin typeface="+mn-lt"/>
                <a:ea typeface="+mn-ea"/>
                <a:cs typeface="+mn-cs"/>
              </a:rPr>
              <a:t>التأثير على العمل المستقبلي</a:t>
            </a:r>
            <a:endParaRPr lang="en-US" sz="1200" kern="1200" dirty="0">
              <a:solidFill>
                <a:schemeClr val="tx1"/>
              </a:solidFill>
              <a:effectLst/>
              <a:latin typeface="+mn-lt"/>
              <a:ea typeface="+mn-ea"/>
              <a:cs typeface="+mn-cs"/>
            </a:endParaRPr>
          </a:p>
          <a:p>
            <a:pPr algn="r" rtl="1"/>
            <a:r>
              <a:rPr lang="en-US" sz="1200" kern="1200" dirty="0">
                <a:solidFill>
                  <a:schemeClr val="tx1"/>
                </a:solidFill>
                <a:effectLst/>
                <a:latin typeface="+mn-lt"/>
                <a:ea typeface="+mn-ea"/>
                <a:cs typeface="+mn-cs"/>
              </a:rPr>
              <a:t> </a:t>
            </a:r>
          </a:p>
          <a:p>
            <a:pPr algn="r" rtl="1"/>
            <a:r>
              <a:rPr lang="ar-SA" sz="1200" kern="1200" dirty="0">
                <a:solidFill>
                  <a:schemeClr val="tx1"/>
                </a:solidFill>
                <a:effectLst/>
                <a:latin typeface="+mn-lt"/>
                <a:ea typeface="+mn-ea"/>
                <a:cs typeface="+mn-cs"/>
              </a:rPr>
              <a:t>النقطة 2 - كيف يتم جمع المعلومات</a:t>
            </a:r>
            <a:endParaRPr lang="en-US" sz="12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en-US" sz="1200" kern="1200" dirty="0">
                <a:solidFill>
                  <a:schemeClr val="tx1"/>
                </a:solidFill>
                <a:effectLst/>
                <a:latin typeface="+mn-lt"/>
                <a:ea typeface="+mn-ea"/>
                <a:cs typeface="+mn-cs"/>
              </a:rPr>
              <a:t>  </a:t>
            </a:r>
            <a:r>
              <a:rPr lang="ar-SA" sz="1200" kern="1200" dirty="0">
                <a:solidFill>
                  <a:schemeClr val="tx1"/>
                </a:solidFill>
                <a:effectLst/>
                <a:latin typeface="+mn-lt"/>
                <a:ea typeface="+mn-ea"/>
                <a:cs typeface="+mn-cs"/>
              </a:rPr>
              <a:t>بشكل غير رسمي أو بشكل متقطع من خلال تفاعلات الأعضاء</a:t>
            </a:r>
            <a:endParaRPr lang="en-US" sz="12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en-US" sz="1200" kern="1200" dirty="0">
                <a:solidFill>
                  <a:schemeClr val="tx1"/>
                </a:solidFill>
                <a:effectLst/>
                <a:latin typeface="+mn-lt"/>
                <a:ea typeface="+mn-ea"/>
                <a:cs typeface="+mn-cs"/>
              </a:rPr>
              <a:t>  </a:t>
            </a:r>
            <a:r>
              <a:rPr lang="ar-SA" sz="1200" kern="1200" dirty="0">
                <a:solidFill>
                  <a:schemeClr val="tx1"/>
                </a:solidFill>
                <a:effectLst/>
                <a:latin typeface="+mn-lt"/>
                <a:ea typeface="+mn-ea"/>
                <a:cs typeface="+mn-cs"/>
              </a:rPr>
              <a:t>حضور دورات تدريبية أو مؤتمرات خارج الموقع</a:t>
            </a:r>
            <a:endParaRPr lang="en-US" sz="12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en-US" sz="1200" kern="1200" dirty="0">
                <a:solidFill>
                  <a:schemeClr val="tx1"/>
                </a:solidFill>
                <a:effectLst/>
                <a:latin typeface="+mn-lt"/>
                <a:ea typeface="+mn-ea"/>
                <a:cs typeface="+mn-cs"/>
              </a:rPr>
              <a:t>  </a:t>
            </a:r>
            <a:r>
              <a:rPr lang="ar-SA" sz="1200" kern="1200" dirty="0">
                <a:solidFill>
                  <a:schemeClr val="tx1"/>
                </a:solidFill>
                <a:effectLst/>
                <a:latin typeface="+mn-lt"/>
                <a:ea typeface="+mn-ea"/>
                <a:cs typeface="+mn-cs"/>
              </a:rPr>
              <a:t>مسح الصحف والمجلات</a:t>
            </a:r>
            <a:endParaRPr lang="en-US" sz="12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en-US" sz="1200" kern="1200" dirty="0">
                <a:solidFill>
                  <a:schemeClr val="tx1"/>
                </a:solidFill>
                <a:effectLst/>
                <a:latin typeface="+mn-lt"/>
                <a:ea typeface="+mn-ea"/>
                <a:cs typeface="+mn-cs"/>
              </a:rPr>
              <a:t>  </a:t>
            </a:r>
            <a:r>
              <a:rPr lang="ar-SA" sz="1200" kern="1200" dirty="0">
                <a:solidFill>
                  <a:schemeClr val="tx1"/>
                </a:solidFill>
                <a:effectLst/>
                <a:latin typeface="+mn-lt"/>
                <a:ea typeface="+mn-ea"/>
                <a:cs typeface="+mn-cs"/>
              </a:rPr>
              <a:t>مراقبة وسائل التواصل الاجتماعي</a:t>
            </a:r>
            <a:endParaRPr lang="en-US" sz="1200" kern="1200" dirty="0">
              <a:solidFill>
                <a:schemeClr val="tx1"/>
              </a:solidFill>
              <a:effectLst/>
              <a:latin typeface="+mn-lt"/>
              <a:ea typeface="+mn-ea"/>
              <a:cs typeface="+mn-cs"/>
            </a:endParaRPr>
          </a:p>
          <a:p>
            <a:pPr marL="0" marR="0" lvl="0" indent="0" algn="r" defTabSz="914400" rtl="1" eaLnBrk="1" latinLnBrk="0" hangingPunct="1">
              <a:spcBef>
                <a:spcPts val="0"/>
              </a:spcBef>
              <a:spcAft>
                <a:spcPts val="0"/>
              </a:spcAft>
              <a:buSzPct val="25000"/>
              <a:buNone/>
            </a:pPr>
            <a:endParaRPr lang="en-US" sz="1200" b="0" i="0" u="none" strike="noStrike" cap="none" baseline="0" dirty="0">
              <a:solidFill>
                <a:schemeClr val="dk1"/>
              </a:solidFill>
              <a:latin typeface="Arial" pitchFamily="34" charset="0"/>
              <a:ea typeface="Calibri"/>
              <a:cs typeface="Arial" pitchFamily="34" charset="0"/>
              <a:sym typeface="Calibri"/>
            </a:endParaRPr>
          </a:p>
        </p:txBody>
      </p:sp>
      <p:sp>
        <p:nvSpPr>
          <p:cNvPr id="111" name="Shape 111"/>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52</a:t>
            </a:fld>
            <a:endParaRPr lang="en-US" sz="1200" b="0" i="0" u="none" strike="noStrike" cap="none" baseline="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851992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lvl="0" indent="0">
              <a:spcBef>
                <a:spcPts val="0"/>
              </a:spcBef>
              <a:buSzPct val="25000"/>
              <a:buNone/>
            </a:pPr>
            <a:fld id="{00000000-1234-1234-1234-123412341234}" type="slidenum">
              <a:rPr lang="en-US" smtClean="0"/>
              <a:pPr marL="0" lvl="0" indent="0">
                <a:spcBef>
                  <a:spcPts val="0"/>
                </a:spcBef>
                <a:buSzPct val="25000"/>
                <a:buNone/>
              </a:pPr>
              <a:t>53</a:t>
            </a:fld>
            <a:endParaRPr lang="en-US"/>
          </a:p>
        </p:txBody>
      </p:sp>
    </p:spTree>
    <p:extLst>
      <p:ext uri="{BB962C8B-B14F-4D97-AF65-F5344CB8AC3E}">
        <p14:creationId xmlns:p14="http://schemas.microsoft.com/office/powerpoint/2010/main" val="358784004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Shape 12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126" name="Shape 126"/>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r" defTabSz="914400" rtl="1" eaLnBrk="1" latinLnBrk="0" hangingPunct="1">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عمليات </a:t>
            </a:r>
            <a:r>
              <a:rPr lang="en-US" sz="1200" b="0" i="0" u="none" strike="noStrike" cap="none" baseline="0" dirty="0">
                <a:solidFill>
                  <a:schemeClr val="dk1"/>
                </a:solidFill>
                <a:latin typeface="Arial" pitchFamily="34" charset="0"/>
                <a:ea typeface="Calibri"/>
                <a:cs typeface="Arial" pitchFamily="34" charset="0"/>
                <a:sym typeface="Calibri"/>
              </a:rPr>
              <a:t>SWOT</a:t>
            </a:r>
          </a:p>
          <a:p>
            <a:pPr marL="0" marR="0" lvl="0" indent="0" algn="r" defTabSz="914400" rtl="1" eaLnBrk="1" latinLnBrk="0" hangingPunct="1">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النقطة 1 - </a:t>
            </a:r>
            <a:r>
              <a:rPr lang="en-US" sz="1200" b="0" i="0" u="none" strike="noStrike" cap="none" baseline="0" dirty="0">
                <a:solidFill>
                  <a:schemeClr val="dk1"/>
                </a:solidFill>
                <a:latin typeface="Arial" pitchFamily="34" charset="0"/>
                <a:ea typeface="Calibri"/>
                <a:cs typeface="Arial" pitchFamily="34" charset="0"/>
                <a:sym typeface="Calibri"/>
              </a:rPr>
              <a:t>SWOT</a:t>
            </a:r>
          </a:p>
          <a:p>
            <a:pPr marL="171450" marR="0" lvl="0" indent="-171450" algn="r" defTabSz="914400" rtl="1" eaLnBrk="1" latinLnBrk="0" hangingPunct="1">
              <a:spcBef>
                <a:spcPts val="0"/>
              </a:spcBef>
              <a:spcAft>
                <a:spcPts val="0"/>
              </a:spcAft>
              <a:buSzPct val="25000"/>
              <a:buFont typeface="Arial" panose="020B0604020202020204" pitchFamily="34" charset="0"/>
              <a:buChar char="•"/>
            </a:pPr>
            <a:r>
              <a:rPr lang="en-US" sz="1200" b="0" i="0" u="none" strike="noStrike" cap="none" baseline="0" dirty="0">
                <a:solidFill>
                  <a:schemeClr val="dk1"/>
                </a:solidFill>
                <a:latin typeface="Arial" pitchFamily="34" charset="0"/>
                <a:ea typeface="Calibri"/>
                <a:cs typeface="Arial" pitchFamily="34" charset="0"/>
                <a:sym typeface="Calibri"/>
              </a:rPr>
              <a:t>  </a:t>
            </a:r>
            <a:r>
              <a:rPr lang="ar" sz="1200" b="0" i="0" u="none" strike="noStrike" cap="none" baseline="0" dirty="0">
                <a:solidFill>
                  <a:schemeClr val="dk1"/>
                </a:solidFill>
                <a:latin typeface="Arial" pitchFamily="34" charset="0"/>
                <a:ea typeface="Calibri"/>
                <a:cs typeface="Arial" pitchFamily="34" charset="0"/>
                <a:sym typeface="Calibri"/>
              </a:rPr>
              <a:t>نقاط القوة</a:t>
            </a:r>
          </a:p>
          <a:p>
            <a:pPr marL="171450" marR="0" lvl="0" indent="-171450" algn="r" defTabSz="914400" rtl="1" eaLnBrk="1" latinLnBrk="0" hangingPunct="1">
              <a:spcBef>
                <a:spcPts val="0"/>
              </a:spcBef>
              <a:spcAft>
                <a:spcPts val="0"/>
              </a:spcAft>
              <a:buSzPct val="25000"/>
              <a:buFont typeface="Arial" panose="020B0604020202020204" pitchFamily="34" charset="0"/>
              <a:buChar char="•"/>
            </a:pPr>
            <a:r>
              <a:rPr lang="ar" sz="1200" b="0" i="0" u="none" strike="noStrike" cap="none" baseline="0" dirty="0">
                <a:solidFill>
                  <a:schemeClr val="dk1"/>
                </a:solidFill>
                <a:latin typeface="Arial" pitchFamily="34" charset="0"/>
                <a:ea typeface="Calibri"/>
                <a:cs typeface="Arial" pitchFamily="34" charset="0"/>
                <a:sym typeface="Calibri"/>
              </a:rPr>
              <a:t>  نقاط الضعف</a:t>
            </a:r>
          </a:p>
          <a:p>
            <a:pPr marL="171450" marR="0" lvl="0" indent="-171450" algn="r" defTabSz="914400" rtl="1" eaLnBrk="1" latinLnBrk="0" hangingPunct="1">
              <a:spcBef>
                <a:spcPts val="0"/>
              </a:spcBef>
              <a:spcAft>
                <a:spcPts val="0"/>
              </a:spcAft>
              <a:buSzPct val="25000"/>
              <a:buFont typeface="Arial" panose="020B0604020202020204" pitchFamily="34" charset="0"/>
              <a:buChar char="•"/>
            </a:pPr>
            <a:r>
              <a:rPr lang="ar" sz="1200" b="0" i="0" u="none" strike="noStrike" cap="none" baseline="0" dirty="0">
                <a:solidFill>
                  <a:schemeClr val="dk1"/>
                </a:solidFill>
                <a:latin typeface="Arial" pitchFamily="34" charset="0"/>
                <a:ea typeface="Calibri"/>
                <a:cs typeface="Arial" pitchFamily="34" charset="0"/>
                <a:sym typeface="Calibri"/>
              </a:rPr>
              <a:t>  فرص</a:t>
            </a:r>
          </a:p>
          <a:p>
            <a:pPr marL="171450" marR="0" lvl="0" indent="-171450" algn="r" defTabSz="914400" rtl="1" eaLnBrk="1" latinLnBrk="0" hangingPunct="1">
              <a:spcBef>
                <a:spcPts val="0"/>
              </a:spcBef>
              <a:spcAft>
                <a:spcPts val="0"/>
              </a:spcAft>
              <a:buSzPct val="25000"/>
              <a:buFont typeface="Arial" panose="020B0604020202020204" pitchFamily="34" charset="0"/>
              <a:buChar char="•"/>
            </a:pPr>
            <a:r>
              <a:rPr lang="ar" sz="1200" b="0" i="0" u="none" strike="noStrike" cap="none" baseline="0" dirty="0">
                <a:solidFill>
                  <a:schemeClr val="dk1"/>
                </a:solidFill>
                <a:latin typeface="Arial" pitchFamily="34" charset="0"/>
                <a:ea typeface="Calibri"/>
                <a:cs typeface="Arial" pitchFamily="34" charset="0"/>
                <a:sym typeface="Calibri"/>
              </a:rPr>
              <a:t>  التهديدات</a:t>
            </a:r>
          </a:p>
          <a:p>
            <a:pPr marL="0" marR="0" lvl="0" indent="0" algn="r" defTabSz="914400" rtl="1" eaLnBrk="1" latinLnBrk="0" hangingPunct="1">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النقطة 2 - إستراتيجية الشركة</a:t>
            </a:r>
          </a:p>
          <a:p>
            <a:pPr marL="0" marR="0" lvl="0" indent="0" algn="r" defTabSz="914400" rtl="1" eaLnBrk="1" latinLnBrk="0" hangingPunct="1">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البدء بتقييم الظروف البيئية</a:t>
            </a:r>
          </a:p>
          <a:p>
            <a:pPr marL="0" marR="0" lvl="0" indent="0" algn="r" defTabSz="914400" rtl="1" eaLnBrk="1" latinLnBrk="0" hangingPunct="1">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القدرات والموارد الداخلية للمنظمة</a:t>
            </a:r>
          </a:p>
          <a:p>
            <a:pPr marL="0" marR="0" lvl="0" indent="0" algn="r" defTabSz="914400" rtl="1" eaLnBrk="1" latinLnBrk="0" hangingPunct="1">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النقطة 3 - أنواع الإستراتيجية</a:t>
            </a:r>
          </a:p>
          <a:p>
            <a:pPr marL="0" marR="0" lvl="0" indent="0" algn="r" defTabSz="914400" rtl="1" eaLnBrk="1" latinLnBrk="0" hangingPunct="1">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الهدف أو استراتيجية تحديد المواقع</a:t>
            </a:r>
          </a:p>
          <a:p>
            <a:pPr marL="0" marR="0" lvl="0" indent="0" algn="r" defTabSz="914400" rtl="1" eaLnBrk="1" latinLnBrk="0" hangingPunct="1">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استراتيجية العمل</a:t>
            </a:r>
          </a:p>
          <a:p>
            <a:pPr marL="0" marR="0" lvl="0" indent="0" algn="r" defTabSz="914400" rtl="1" eaLnBrk="1" latinLnBrk="0" hangingPunct="1">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إستراتيجية التشغيل</a:t>
            </a:r>
          </a:p>
          <a:p>
            <a:pPr marL="0" marR="0" lvl="0" indent="0" algn="r" defTabSz="914400" rtl="1" eaLnBrk="1" latinLnBrk="0" hangingPunct="1">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النقطة 4 - مراحل تحليل </a:t>
            </a:r>
            <a:r>
              <a:rPr lang="en-US" sz="1200" b="0" i="0" u="none" strike="noStrike" cap="none" baseline="0" dirty="0">
                <a:solidFill>
                  <a:schemeClr val="dk1"/>
                </a:solidFill>
                <a:latin typeface="Arial" pitchFamily="34" charset="0"/>
                <a:ea typeface="Calibri"/>
                <a:cs typeface="Arial" pitchFamily="34" charset="0"/>
                <a:sym typeface="Calibri"/>
              </a:rPr>
              <a:t>SWOT</a:t>
            </a:r>
          </a:p>
          <a:p>
            <a:pPr marL="0" marR="0" lvl="0" indent="0" algn="r" defTabSz="914400" rtl="1" eaLnBrk="1" latinLnBrk="0" hangingPunct="1">
              <a:spcBef>
                <a:spcPts val="0"/>
              </a:spcBef>
              <a:spcAft>
                <a:spcPts val="0"/>
              </a:spcAft>
              <a:buSzPct val="25000"/>
              <a:buNone/>
            </a:pPr>
            <a:r>
              <a:rPr lang="en-US" sz="1200" b="0" i="0" u="none" strike="noStrike" cap="none" baseline="0" dirty="0">
                <a:solidFill>
                  <a:schemeClr val="dk1"/>
                </a:solidFill>
                <a:latin typeface="Arial" pitchFamily="34" charset="0"/>
                <a:ea typeface="Calibri"/>
                <a:cs typeface="Arial" pitchFamily="34" charset="0"/>
                <a:sym typeface="Calibri"/>
              </a:rPr>
              <a:t>  </a:t>
            </a:r>
            <a:r>
              <a:rPr lang="ar" sz="1200" b="0" i="0" u="none" strike="noStrike" cap="none" baseline="0" dirty="0">
                <a:solidFill>
                  <a:schemeClr val="dk1"/>
                </a:solidFill>
                <a:latin typeface="Arial" pitchFamily="34" charset="0"/>
                <a:ea typeface="Calibri"/>
                <a:cs typeface="Arial" pitchFamily="34" charset="0"/>
                <a:sym typeface="Calibri"/>
              </a:rPr>
              <a:t>مسح وتفسير البيئات الداخلية والخارجية</a:t>
            </a:r>
          </a:p>
          <a:p>
            <a:pPr marL="0" marR="0" lvl="0" indent="0" algn="r" defTabSz="914400" rtl="1" eaLnBrk="1" latinLnBrk="0" hangingPunct="1">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صياغة رسالة أو رؤية للمستقبل لتحويلها إلى أهداف محددة</a:t>
            </a:r>
          </a:p>
          <a:p>
            <a:pPr marL="0" marR="0" lvl="0" indent="0" algn="r" defTabSz="914400" rtl="1" eaLnBrk="1" latinLnBrk="0" hangingPunct="1">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تطوير الإستراتيجية وتنفيذ البرامج المساندة</a:t>
            </a:r>
          </a:p>
          <a:p>
            <a:pPr marL="0" marR="0" lvl="0" indent="0" algn="r" defTabSz="914400" rtl="1" eaLnBrk="1" latinLnBrk="0" hangingPunct="1">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مراقبة ومراجعة ومراجعة الخطة وتنفيذها</a:t>
            </a:r>
            <a:endParaRPr lang="en-US" sz="1200" b="0" i="0" u="none" strike="noStrike" cap="none" baseline="0" dirty="0">
              <a:solidFill>
                <a:schemeClr val="dk1"/>
              </a:solidFill>
              <a:latin typeface="Arial" pitchFamily="34" charset="0"/>
              <a:ea typeface="Calibri"/>
              <a:cs typeface="Arial" pitchFamily="34" charset="0"/>
              <a:sym typeface="Calibri"/>
            </a:endParaRPr>
          </a:p>
        </p:txBody>
      </p:sp>
      <p:sp>
        <p:nvSpPr>
          <p:cNvPr id="127" name="Shape 127"/>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54</a:t>
            </a:fld>
            <a:endParaRPr lang="en-US" sz="1200" b="0" i="0" u="none" strike="noStrike" cap="none" baseline="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85857784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Shape 15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158" name="Shape 15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lgn="l"/>
            <a:r>
              <a:rPr lang="en-US" sz="1200" b="1" i="0" kern="1200" dirty="0">
                <a:solidFill>
                  <a:schemeClr val="tx1"/>
                </a:solidFill>
                <a:effectLst/>
                <a:latin typeface="+mn-lt"/>
                <a:ea typeface="+mn-ea"/>
                <a:cs typeface="+mn-cs"/>
              </a:rPr>
              <a:t>It is about getting the right message to the right person (or audience) at the right time through the right channel to achieve a goal</a:t>
            </a:r>
          </a:p>
          <a:p>
            <a:pPr algn="l"/>
            <a:endParaRPr lang="en-US" sz="1200" b="1" i="0" kern="1200" dirty="0">
              <a:solidFill>
                <a:schemeClr val="tx1"/>
              </a:solidFill>
              <a:effectLst/>
              <a:latin typeface="+mn-lt"/>
              <a:ea typeface="+mn-ea"/>
              <a:cs typeface="+mn-cs"/>
            </a:endParaRPr>
          </a:p>
          <a:p>
            <a:pPr algn="r"/>
            <a:r>
              <a:rPr lang="ar" sz="1200" b="1" i="0" kern="1200" dirty="0">
                <a:solidFill>
                  <a:schemeClr val="tx1"/>
                </a:solidFill>
                <a:effectLst/>
                <a:latin typeface="+mn-lt"/>
                <a:ea typeface="+mn-ea"/>
                <a:cs typeface="+mn-cs"/>
              </a:rPr>
              <a:t>يتعلق الأمر بإيصال </a:t>
            </a:r>
            <a:r>
              <a:rPr lang="ar" sz="1200" b="1" i="0" u="sng" kern="1200" dirty="0">
                <a:solidFill>
                  <a:schemeClr val="tx1"/>
                </a:solidFill>
                <a:effectLst/>
                <a:latin typeface="+mn-lt"/>
                <a:ea typeface="+mn-ea"/>
                <a:cs typeface="+mn-cs"/>
              </a:rPr>
              <a:t>الرسالة الصحيحة </a:t>
            </a:r>
            <a:r>
              <a:rPr lang="ar" sz="1200" b="1" i="0" kern="1200" dirty="0">
                <a:solidFill>
                  <a:schemeClr val="tx1"/>
                </a:solidFill>
                <a:effectLst/>
                <a:latin typeface="+mn-lt"/>
                <a:ea typeface="+mn-ea"/>
                <a:cs typeface="+mn-cs"/>
              </a:rPr>
              <a:t>إلى الشخص المناسب (أو الجمهور) في الوقت المناسب من خلال القناة المناسبة لتحقيق الهدف</a:t>
            </a:r>
            <a:endParaRPr lang="en-US" sz="1200" b="1" i="0" kern="1200" dirty="0">
              <a:solidFill>
                <a:schemeClr val="tx1"/>
              </a:solidFill>
              <a:effectLst/>
              <a:latin typeface="+mn-lt"/>
              <a:ea typeface="+mn-ea"/>
              <a:cs typeface="+mn-cs"/>
            </a:endParaRPr>
          </a:p>
          <a:p>
            <a:pPr algn="r"/>
            <a:r>
              <a:rPr lang="en-US" sz="1200" kern="1200" dirty="0">
                <a:solidFill>
                  <a:schemeClr val="tx1"/>
                </a:solidFill>
                <a:effectLst/>
                <a:latin typeface="+mn-lt"/>
                <a:ea typeface="+mn-ea"/>
                <a:cs typeface="+mn-cs"/>
              </a:rPr>
              <a:t> </a:t>
            </a:r>
          </a:p>
          <a:p>
            <a:pPr algn="r" rtl="1"/>
            <a:r>
              <a:rPr lang="ar-SA" sz="1200" kern="1200" dirty="0">
                <a:solidFill>
                  <a:schemeClr val="tx1"/>
                </a:solidFill>
                <a:effectLst/>
                <a:latin typeface="+mn-lt"/>
                <a:ea typeface="+mn-ea"/>
                <a:cs typeface="+mn-cs"/>
              </a:rPr>
              <a:t>تسويق</a:t>
            </a:r>
            <a:endParaRPr lang="en-US" sz="1000" kern="1200" dirty="0">
              <a:solidFill>
                <a:schemeClr val="tx1"/>
              </a:solidFill>
              <a:effectLst/>
              <a:latin typeface="+mn-lt"/>
              <a:ea typeface="+mn-ea"/>
              <a:cs typeface="+mn-cs"/>
            </a:endParaRPr>
          </a:p>
          <a:p>
            <a:pPr algn="r" rtl="1"/>
            <a:r>
              <a:rPr lang="ar-SA" sz="1200" kern="1200" dirty="0">
                <a:solidFill>
                  <a:schemeClr val="tx1"/>
                </a:solidFill>
                <a:effectLst/>
                <a:latin typeface="+mn-lt"/>
                <a:ea typeface="+mn-ea"/>
                <a:cs typeface="+mn-cs"/>
              </a:rPr>
              <a:t>النقطة 1 - التعريف</a:t>
            </a:r>
            <a:endParaRPr lang="en-US" sz="10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SA" sz="1200" kern="1200" dirty="0">
                <a:solidFill>
                  <a:schemeClr val="tx1"/>
                </a:solidFill>
                <a:effectLst/>
                <a:latin typeface="+mn-lt"/>
                <a:ea typeface="+mn-ea"/>
                <a:cs typeface="+mn-cs"/>
              </a:rPr>
              <a:t>  عملية الاتصال الاستراتيجي</a:t>
            </a:r>
            <a:endParaRPr lang="en-US" sz="10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SA" sz="1200" kern="1200" dirty="0">
                <a:solidFill>
                  <a:schemeClr val="tx1"/>
                </a:solidFill>
                <a:effectLst/>
                <a:latin typeface="+mn-lt"/>
                <a:ea typeface="+mn-ea"/>
                <a:cs typeface="+mn-cs"/>
              </a:rPr>
              <a:t>  يجلب التبادل بين المؤسسة والعميل  أو مستخدم الخدمة أو الشريك أو المجتمع ككل</a:t>
            </a:r>
            <a:endParaRPr lang="en-US" sz="1000" kern="1200" dirty="0">
              <a:solidFill>
                <a:schemeClr val="tx1"/>
              </a:solidFill>
              <a:effectLst/>
              <a:latin typeface="+mn-lt"/>
              <a:ea typeface="+mn-ea"/>
              <a:cs typeface="+mn-cs"/>
            </a:endParaRPr>
          </a:p>
          <a:p>
            <a:pPr algn="r" rtl="1"/>
            <a:r>
              <a:rPr lang="ar-SA" sz="1200" kern="1200" dirty="0">
                <a:solidFill>
                  <a:schemeClr val="tx1"/>
                </a:solidFill>
                <a:effectLst/>
                <a:latin typeface="+mn-lt"/>
                <a:ea typeface="+mn-ea"/>
                <a:cs typeface="+mn-cs"/>
              </a:rPr>
              <a:t>النقطة 2 - مسؤوليات التسويق</a:t>
            </a:r>
            <a:endParaRPr lang="en-US" sz="10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SA" sz="1200" kern="1200" dirty="0">
                <a:solidFill>
                  <a:schemeClr val="tx1"/>
                </a:solidFill>
                <a:effectLst/>
                <a:latin typeface="+mn-lt"/>
                <a:ea typeface="+mn-ea"/>
                <a:cs typeface="+mn-cs"/>
              </a:rPr>
              <a:t>  تحليل الأسواق</a:t>
            </a:r>
            <a:endParaRPr lang="en-US" sz="10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SA" sz="1200" kern="1200" dirty="0">
                <a:solidFill>
                  <a:schemeClr val="tx1"/>
                </a:solidFill>
                <a:effectLst/>
                <a:latin typeface="+mn-lt"/>
                <a:ea typeface="+mn-ea"/>
                <a:cs typeface="+mn-cs"/>
              </a:rPr>
              <a:t>  يخطط</a:t>
            </a:r>
            <a:endParaRPr lang="en-US" sz="10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SA" sz="1200" kern="1200" dirty="0">
                <a:solidFill>
                  <a:schemeClr val="tx1"/>
                </a:solidFill>
                <a:effectLst/>
                <a:latin typeface="+mn-lt"/>
                <a:ea typeface="+mn-ea"/>
                <a:cs typeface="+mn-cs"/>
              </a:rPr>
              <a:t>  تطبيق</a:t>
            </a:r>
            <a:endParaRPr lang="en-US" sz="10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SA" sz="1200" kern="1200" dirty="0">
                <a:solidFill>
                  <a:schemeClr val="tx1"/>
                </a:solidFill>
                <a:effectLst/>
                <a:latin typeface="+mn-lt"/>
                <a:ea typeface="+mn-ea"/>
                <a:cs typeface="+mn-cs"/>
              </a:rPr>
              <a:t>  برامج المراقبة</a:t>
            </a:r>
            <a:endParaRPr lang="en-US" sz="1000" kern="1200" dirty="0">
              <a:solidFill>
                <a:schemeClr val="tx1"/>
              </a:solidFill>
              <a:effectLst/>
              <a:latin typeface="+mn-lt"/>
              <a:ea typeface="+mn-ea"/>
              <a:cs typeface="+mn-cs"/>
            </a:endParaRPr>
          </a:p>
          <a:p>
            <a:pPr algn="r" rtl="1"/>
            <a:r>
              <a:rPr lang="en-US" sz="1200" kern="1200" dirty="0">
                <a:solidFill>
                  <a:schemeClr val="tx1"/>
                </a:solidFill>
                <a:effectLst/>
                <a:latin typeface="+mn-lt"/>
                <a:ea typeface="+mn-ea"/>
                <a:cs typeface="+mn-cs"/>
              </a:rPr>
              <a:t> </a:t>
            </a:r>
            <a:endParaRPr lang="en-US" sz="1000" kern="1200" dirty="0">
              <a:solidFill>
                <a:schemeClr val="tx1"/>
              </a:solidFill>
              <a:effectLst/>
              <a:latin typeface="+mn-lt"/>
              <a:ea typeface="+mn-ea"/>
              <a:cs typeface="+mn-cs"/>
            </a:endParaRPr>
          </a:p>
          <a:p>
            <a:pPr marL="457200" marR="0" lvl="1" indent="70484" algn="r" defTabSz="914400" rtl="1" eaLnBrk="1" latinLnBrk="0" hangingPunct="1">
              <a:lnSpc>
                <a:spcPct val="90000"/>
              </a:lnSpc>
              <a:spcBef>
                <a:spcPts val="333"/>
              </a:spcBef>
              <a:spcAft>
                <a:spcPts val="0"/>
              </a:spcAft>
              <a:buClr>
                <a:schemeClr val="dk1"/>
              </a:buClr>
              <a:buFont typeface="Arial"/>
              <a:buNone/>
            </a:pPr>
            <a:endParaRPr sz="1200" b="0" i="0" u="none" strike="noStrike" cap="none" baseline="0" dirty="0">
              <a:solidFill>
                <a:schemeClr val="dk1"/>
              </a:solidFill>
              <a:latin typeface="Arial" pitchFamily="34" charset="0"/>
              <a:ea typeface="Calibri"/>
              <a:cs typeface="Arial" pitchFamily="34" charset="0"/>
              <a:sym typeface="Calibri"/>
            </a:endParaRPr>
          </a:p>
        </p:txBody>
      </p:sp>
      <p:sp>
        <p:nvSpPr>
          <p:cNvPr id="159" name="Shape 159"/>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56</a:t>
            </a:fld>
            <a:endParaRPr lang="en-US" sz="1200" b="0" i="0" u="none" strike="noStrike" cap="none" baseline="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09422568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sz="1200" b="1" kern="1200" dirty="0">
                <a:solidFill>
                  <a:schemeClr val="tx1"/>
                </a:solidFill>
                <a:effectLst/>
                <a:latin typeface="+mn-lt"/>
                <a:ea typeface="+mn-ea"/>
                <a:cs typeface="+mn-cs"/>
              </a:rPr>
              <a:t>الاتصالات التسويقية المتكاملة</a:t>
            </a:r>
            <a:endParaRPr lang="en-US" sz="1000" b="1" kern="1200" dirty="0">
              <a:solidFill>
                <a:schemeClr val="tx1"/>
              </a:solidFill>
              <a:effectLst/>
              <a:latin typeface="+mn-lt"/>
              <a:ea typeface="+mn-ea"/>
              <a:cs typeface="+mn-cs"/>
            </a:endParaRPr>
          </a:p>
          <a:p>
            <a:pPr algn="r" rtl="1"/>
            <a:r>
              <a:rPr lang="ar-SA" sz="1200" kern="1200" dirty="0">
                <a:solidFill>
                  <a:schemeClr val="tx1"/>
                </a:solidFill>
                <a:effectLst/>
                <a:latin typeface="+mn-lt"/>
                <a:ea typeface="+mn-ea"/>
                <a:cs typeface="+mn-cs"/>
              </a:rPr>
              <a:t>النقطة 1 - التعريف</a:t>
            </a:r>
            <a:endParaRPr lang="en-US" sz="10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SA" sz="1200" kern="1200" dirty="0">
                <a:solidFill>
                  <a:schemeClr val="tx1"/>
                </a:solidFill>
                <a:effectLst/>
                <a:latin typeface="+mn-lt"/>
                <a:ea typeface="+mn-ea"/>
                <a:cs typeface="+mn-cs"/>
              </a:rPr>
              <a:t>  عملية إدارة جميع مصادر المعلومات حول منتج ما</a:t>
            </a:r>
            <a:endParaRPr lang="en-US" sz="10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SA" sz="1200" kern="1200" dirty="0">
                <a:solidFill>
                  <a:schemeClr val="tx1"/>
                </a:solidFill>
                <a:effectLst/>
                <a:latin typeface="+mn-lt"/>
                <a:ea typeface="+mn-ea"/>
                <a:cs typeface="+mn-cs"/>
              </a:rPr>
              <a:t>  يحافظ على ولاء العملاء</a:t>
            </a:r>
            <a:endParaRPr lang="en-US" sz="10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SA" sz="1200" kern="1200" dirty="0">
                <a:solidFill>
                  <a:schemeClr val="tx1"/>
                </a:solidFill>
                <a:effectLst/>
                <a:latin typeface="+mn-lt"/>
                <a:ea typeface="+mn-ea"/>
                <a:cs typeface="+mn-cs"/>
              </a:rPr>
              <a:t>  جميع جهود التسويق تستخدم </a:t>
            </a:r>
            <a:r>
              <a:rPr lang="en-US" sz="1200" kern="1200" dirty="0">
                <a:solidFill>
                  <a:schemeClr val="tx1"/>
                </a:solidFill>
                <a:effectLst/>
                <a:latin typeface="+mn-lt"/>
                <a:ea typeface="+mn-ea"/>
                <a:cs typeface="+mn-cs"/>
              </a:rPr>
              <a:t>IMC</a:t>
            </a:r>
            <a:endParaRPr lang="en-US" sz="1000" kern="1200" dirty="0">
              <a:solidFill>
                <a:schemeClr val="tx1"/>
              </a:solidFill>
              <a:effectLst/>
              <a:latin typeface="+mn-lt"/>
              <a:ea typeface="+mn-ea"/>
              <a:cs typeface="+mn-cs"/>
            </a:endParaRPr>
          </a:p>
          <a:p>
            <a:pPr algn="r" rtl="1"/>
            <a:r>
              <a:rPr lang="ar-SA" sz="1200" kern="1200" dirty="0">
                <a:solidFill>
                  <a:schemeClr val="tx1"/>
                </a:solidFill>
                <a:effectLst/>
                <a:latin typeface="+mn-lt"/>
                <a:ea typeface="+mn-ea"/>
                <a:cs typeface="+mn-cs"/>
              </a:rPr>
              <a:t>النقطة 2 - ما يمكن أن تفعله الشركات من خلال التسويق</a:t>
            </a:r>
            <a:endParaRPr lang="en-US" sz="10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SA" sz="1200" kern="1200" dirty="0">
                <a:solidFill>
                  <a:schemeClr val="tx1"/>
                </a:solidFill>
                <a:effectLst/>
                <a:latin typeface="+mn-lt"/>
                <a:ea typeface="+mn-ea"/>
                <a:cs typeface="+mn-cs"/>
              </a:rPr>
              <a:t>  تجنب التكرار</a:t>
            </a:r>
            <a:endParaRPr lang="en-US" sz="10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SA" sz="1200" kern="1200" dirty="0">
                <a:solidFill>
                  <a:schemeClr val="tx1"/>
                </a:solidFill>
                <a:effectLst/>
                <a:latin typeface="+mn-lt"/>
                <a:ea typeface="+mn-ea"/>
                <a:cs typeface="+mn-cs"/>
              </a:rPr>
              <a:t>  استفد من التآزر بين أدوات الاتصال المختلفة</a:t>
            </a:r>
            <a:endParaRPr lang="en-US" sz="10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SA" sz="1200" kern="1200" dirty="0">
                <a:solidFill>
                  <a:schemeClr val="tx1"/>
                </a:solidFill>
                <a:effectLst/>
                <a:latin typeface="+mn-lt"/>
                <a:ea typeface="+mn-ea"/>
                <a:cs typeface="+mn-cs"/>
              </a:rPr>
              <a:t>  تطوير برامج اتصال تسويقي أكثر كفاءة وفعالية</a:t>
            </a:r>
            <a:endParaRPr lang="en-US" sz="1000" kern="1200" dirty="0">
              <a:solidFill>
                <a:schemeClr val="tx1"/>
              </a:solidFill>
              <a:effectLst/>
              <a:latin typeface="+mn-lt"/>
              <a:ea typeface="+mn-ea"/>
              <a:cs typeface="+mn-cs"/>
            </a:endParaRPr>
          </a:p>
          <a:p>
            <a:pPr algn="r"/>
            <a:r>
              <a:rPr lang="en-US" sz="1200" kern="1200" dirty="0">
                <a:solidFill>
                  <a:schemeClr val="tx1"/>
                </a:solidFill>
                <a:effectLst/>
                <a:latin typeface="+mn-lt"/>
                <a:ea typeface="+mn-ea"/>
                <a:cs typeface="+mn-cs"/>
              </a:rPr>
              <a:t> </a:t>
            </a:r>
          </a:p>
          <a:p>
            <a:endParaRPr lang="en-US" dirty="0"/>
          </a:p>
        </p:txBody>
      </p:sp>
      <p:sp>
        <p:nvSpPr>
          <p:cNvPr id="4" name="Slide Number Placeholder 3"/>
          <p:cNvSpPr>
            <a:spLocks noGrp="1"/>
          </p:cNvSpPr>
          <p:nvPr>
            <p:ph type="sldNum" idx="12"/>
          </p:nvPr>
        </p:nvSpPr>
        <p:spPr/>
        <p:txBody>
          <a:bodyPr/>
          <a:lstStyle/>
          <a:p>
            <a:pPr marL="0" lvl="0" indent="0">
              <a:spcBef>
                <a:spcPts val="0"/>
              </a:spcBef>
              <a:buSzPct val="25000"/>
              <a:buNone/>
            </a:pPr>
            <a:fld id="{00000000-1234-1234-1234-123412341234}" type="slidenum">
              <a:rPr lang="en-US" smtClean="0"/>
              <a:pPr marL="0" lvl="0" indent="0">
                <a:spcBef>
                  <a:spcPts val="0"/>
                </a:spcBef>
                <a:buSzPct val="25000"/>
                <a:buNone/>
              </a:pPr>
              <a:t>57</a:t>
            </a:fld>
            <a:endParaRPr lang="en-US"/>
          </a:p>
        </p:txBody>
      </p:sp>
    </p:spTree>
    <p:extLst>
      <p:ext uri="{BB962C8B-B14F-4D97-AF65-F5344CB8AC3E}">
        <p14:creationId xmlns:p14="http://schemas.microsoft.com/office/powerpoint/2010/main" val="148527274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lvl="0" indent="0">
              <a:spcBef>
                <a:spcPts val="0"/>
              </a:spcBef>
              <a:buSzPct val="25000"/>
              <a:buNone/>
            </a:pPr>
            <a:fld id="{00000000-1234-1234-1234-123412341234}" type="slidenum">
              <a:rPr lang="en-US" smtClean="0"/>
              <a:pPr marL="0" lvl="0" indent="0">
                <a:spcBef>
                  <a:spcPts val="0"/>
                </a:spcBef>
                <a:buSzPct val="25000"/>
                <a:buNone/>
              </a:pPr>
              <a:t>58</a:t>
            </a:fld>
            <a:endParaRPr lang="en-US"/>
          </a:p>
        </p:txBody>
      </p:sp>
    </p:spTree>
    <p:extLst>
      <p:ext uri="{BB962C8B-B14F-4D97-AF65-F5344CB8AC3E}">
        <p14:creationId xmlns:p14="http://schemas.microsoft.com/office/powerpoint/2010/main" val="374601916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Shape 21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214" name="Shape 214"/>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lgn="r" rtl="1"/>
            <a:r>
              <a:rPr lang="ar-SA" sz="1200" b="1" kern="1200" dirty="0">
                <a:solidFill>
                  <a:srgbClr val="FF0000"/>
                </a:solidFill>
                <a:effectLst/>
                <a:latin typeface="+mn-lt"/>
                <a:ea typeface="+mn-ea"/>
                <a:cs typeface="+mn-cs"/>
              </a:rPr>
              <a:t>تقييم الاتصال التنظيمي الاستراتيجي</a:t>
            </a:r>
            <a:endParaRPr lang="en-US" sz="1200" b="1" kern="1200" dirty="0">
              <a:solidFill>
                <a:srgbClr val="FF0000"/>
              </a:solidFill>
              <a:effectLst/>
              <a:latin typeface="+mn-lt"/>
              <a:ea typeface="+mn-ea"/>
              <a:cs typeface="+mn-cs"/>
            </a:endParaRPr>
          </a:p>
          <a:p>
            <a:pPr algn="r" rtl="1"/>
            <a:r>
              <a:rPr lang="en-US" sz="1200" kern="1200" dirty="0">
                <a:solidFill>
                  <a:schemeClr val="tx1"/>
                </a:solidFill>
                <a:effectLst/>
                <a:latin typeface="+mn-lt"/>
                <a:ea typeface="+mn-ea"/>
                <a:cs typeface="+mn-cs"/>
              </a:rPr>
              <a:t> </a:t>
            </a:r>
          </a:p>
          <a:p>
            <a:pPr algn="r" rtl="1"/>
            <a:r>
              <a:rPr lang="ar-SA" sz="1200" kern="1200" dirty="0">
                <a:solidFill>
                  <a:schemeClr val="tx1"/>
                </a:solidFill>
                <a:effectLst/>
                <a:latin typeface="+mn-lt"/>
                <a:ea typeface="+mn-ea"/>
                <a:cs typeface="+mn-cs"/>
              </a:rPr>
              <a:t>النقطة 1 - صفحات الويب</a:t>
            </a:r>
            <a:endParaRPr lang="en-US" sz="12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SA" sz="1200" kern="1200" dirty="0">
                <a:solidFill>
                  <a:schemeClr val="tx1"/>
                </a:solidFill>
                <a:effectLst/>
                <a:latin typeface="+mn-lt"/>
                <a:ea typeface="+mn-ea"/>
                <a:cs typeface="+mn-cs"/>
              </a:rPr>
              <a:t>  إحالة الكلمات الرئيسية</a:t>
            </a:r>
            <a:endParaRPr lang="en-US" sz="12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SA" sz="1200" kern="1200" dirty="0">
                <a:solidFill>
                  <a:schemeClr val="tx1"/>
                </a:solidFill>
                <a:effectLst/>
                <a:latin typeface="+mn-lt"/>
                <a:ea typeface="+mn-ea"/>
                <a:cs typeface="+mn-cs"/>
              </a:rPr>
              <a:t>  زيارة المواقع</a:t>
            </a:r>
            <a:endParaRPr lang="en-US" sz="12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SA" sz="1200" kern="1200" dirty="0">
                <a:solidFill>
                  <a:schemeClr val="tx1"/>
                </a:solidFill>
                <a:effectLst/>
                <a:latin typeface="+mn-lt"/>
                <a:ea typeface="+mn-ea"/>
                <a:cs typeface="+mn-cs"/>
              </a:rPr>
              <a:t>  مراقبة الارتباط الداخلي</a:t>
            </a:r>
            <a:endParaRPr lang="en-US" sz="1200" kern="1200" dirty="0">
              <a:solidFill>
                <a:schemeClr val="tx1"/>
              </a:solidFill>
              <a:effectLst/>
              <a:latin typeface="+mn-lt"/>
              <a:ea typeface="+mn-ea"/>
              <a:cs typeface="+mn-cs"/>
            </a:endParaRPr>
          </a:p>
          <a:p>
            <a:pPr algn="r" rtl="1"/>
            <a:r>
              <a:rPr lang="ar-SA" sz="1200" kern="1200" dirty="0">
                <a:solidFill>
                  <a:schemeClr val="tx1"/>
                </a:solidFill>
                <a:effectLst/>
                <a:latin typeface="+mn-lt"/>
                <a:ea typeface="+mn-ea"/>
                <a:cs typeface="+mn-cs"/>
              </a:rPr>
              <a:t>النقطة 2 - </a:t>
            </a:r>
            <a:r>
              <a:rPr lang="ar-SA" sz="1200" b="1" kern="1200" dirty="0">
                <a:solidFill>
                  <a:schemeClr val="tx1"/>
                </a:solidFill>
                <a:effectLst/>
                <a:latin typeface="+mn-lt"/>
                <a:ea typeface="+mn-ea"/>
                <a:cs typeface="+mn-cs"/>
              </a:rPr>
              <a:t>عوامل تقييم فعالية الاتصال</a:t>
            </a:r>
            <a:endParaRPr lang="en-US" sz="1200" b="1"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SA" sz="1200" kern="1200" dirty="0">
                <a:solidFill>
                  <a:schemeClr val="tx1"/>
                </a:solidFill>
                <a:effectLst/>
                <a:latin typeface="+mn-lt"/>
                <a:ea typeface="+mn-ea"/>
                <a:cs typeface="+mn-cs"/>
              </a:rPr>
              <a:t>  البحث المسحي</a:t>
            </a:r>
            <a:endParaRPr lang="en-US" sz="12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SA" sz="1200" kern="1200" dirty="0">
                <a:solidFill>
                  <a:schemeClr val="tx1"/>
                </a:solidFill>
                <a:effectLst/>
                <a:latin typeface="+mn-lt"/>
                <a:ea typeface="+mn-ea"/>
                <a:cs typeface="+mn-cs"/>
              </a:rPr>
              <a:t>  مجموعات التركيز</a:t>
            </a:r>
            <a:endParaRPr lang="en-US" sz="120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SA" sz="1200" kern="1200" dirty="0">
                <a:solidFill>
                  <a:schemeClr val="tx1"/>
                </a:solidFill>
                <a:effectLst/>
                <a:latin typeface="+mn-lt"/>
                <a:ea typeface="+mn-ea"/>
                <a:cs typeface="+mn-cs"/>
              </a:rPr>
              <a:t>  تصنيفات تنافسية</a:t>
            </a:r>
            <a:endParaRPr lang="en-US" sz="1200" kern="1200" dirty="0">
              <a:solidFill>
                <a:schemeClr val="tx1"/>
              </a:solidFill>
              <a:effectLst/>
              <a:latin typeface="+mn-lt"/>
              <a:ea typeface="+mn-ea"/>
              <a:cs typeface="+mn-cs"/>
            </a:endParaRPr>
          </a:p>
          <a:p>
            <a:pPr marL="0" marR="0" lvl="0" indent="0" algn="r" defTabSz="914400" rtl="1" eaLnBrk="1" latinLnBrk="0" hangingPunct="1">
              <a:spcBef>
                <a:spcPts val="0"/>
              </a:spcBef>
              <a:spcAft>
                <a:spcPts val="0"/>
              </a:spcAft>
              <a:buSzPct val="25000"/>
              <a:buNone/>
            </a:pPr>
            <a:endParaRPr lang="en-US" sz="1200" b="0" i="0" u="none" strike="noStrike" cap="none" baseline="0" dirty="0">
              <a:solidFill>
                <a:schemeClr val="dk1"/>
              </a:solidFill>
              <a:latin typeface="Arial" pitchFamily="34" charset="0"/>
              <a:ea typeface="Calibri"/>
              <a:cs typeface="Arial" pitchFamily="34" charset="0"/>
              <a:sym typeface="Calibri"/>
            </a:endParaRPr>
          </a:p>
        </p:txBody>
      </p:sp>
      <p:sp>
        <p:nvSpPr>
          <p:cNvPr id="215" name="Shape 215"/>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59</a:t>
            </a:fld>
            <a:endParaRPr lang="en-US" sz="1200" b="0" i="0" u="none" strike="noStrike" cap="none" baseline="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67031128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Shape 21"/>
        <p:cNvGrpSpPr/>
        <p:nvPr/>
      </p:nvGrpSpPr>
      <p:grpSpPr>
        <a:xfrm>
          <a:off x="0" y="0"/>
          <a:ext cx="0" cy="0"/>
          <a:chOff x="0" y="0"/>
          <a:chExt cx="0" cy="0"/>
        </a:xfrm>
      </p:grpSpPr>
      <p:sp>
        <p:nvSpPr>
          <p:cNvPr id="22" name="Shape 22"/>
          <p:cNvSpPr txBox="1">
            <a:spLocks noGrp="1"/>
          </p:cNvSpPr>
          <p:nvPr>
            <p:ph type="title"/>
          </p:nvPr>
        </p:nvSpPr>
        <p:spPr>
          <a:xfrm>
            <a:off x="1969634" y="89925"/>
            <a:ext cx="8229600" cy="1143000"/>
          </a:xfrm>
          <a:prstGeom prst="rect">
            <a:avLst/>
          </a:prstGeom>
          <a:noFill/>
          <a:ln>
            <a:noFill/>
          </a:ln>
        </p:spPr>
        <p:txBody>
          <a:bodyPr lIns="91425" tIns="91425" rIns="91425" bIns="91425" anchor="t" anchorCtr="0"/>
          <a:lstStyle>
            <a:lvl1pPr algn="l" rtl="0">
              <a:spcBef>
                <a:spcPts val="0"/>
              </a:spcBef>
              <a:spcAft>
                <a:spcPts val="0"/>
              </a:spcAft>
              <a:defRPr/>
            </a:lvl1pPr>
            <a:lvl2pPr algn="l" rtl="0">
              <a:spcBef>
                <a:spcPts val="0"/>
              </a:spcBef>
              <a:spcAft>
                <a:spcPts val="0"/>
              </a:spcAft>
              <a:defRPr/>
            </a:lvl2pPr>
            <a:lvl3pPr algn="l" rtl="0">
              <a:spcBef>
                <a:spcPts val="0"/>
              </a:spcBef>
              <a:spcAft>
                <a:spcPts val="0"/>
              </a:spcAft>
              <a:defRPr/>
            </a:lvl3pPr>
            <a:lvl4pPr algn="l" rtl="0">
              <a:spcBef>
                <a:spcPts val="0"/>
              </a:spcBef>
              <a:spcAft>
                <a:spcPts val="0"/>
              </a:spcAft>
              <a:defRPr/>
            </a:lvl4pPr>
            <a:lvl5pPr algn="l" rtl="0">
              <a:spcBef>
                <a:spcPts val="0"/>
              </a:spcBef>
              <a:spcAft>
                <a:spcPts val="0"/>
              </a:spcAft>
              <a:defRPr/>
            </a:lvl5pPr>
            <a:lvl6pPr marL="457200" algn="l" rtl="0">
              <a:spcBef>
                <a:spcPts val="0"/>
              </a:spcBef>
              <a:spcAft>
                <a:spcPts val="0"/>
              </a:spcAft>
              <a:defRPr/>
            </a:lvl6pPr>
            <a:lvl7pPr marL="914400" algn="l" rtl="0">
              <a:spcBef>
                <a:spcPts val="0"/>
              </a:spcBef>
              <a:spcAft>
                <a:spcPts val="0"/>
              </a:spcAft>
              <a:defRPr/>
            </a:lvl7pPr>
            <a:lvl8pPr marL="1371600" algn="l" rtl="0">
              <a:spcBef>
                <a:spcPts val="0"/>
              </a:spcBef>
              <a:spcAft>
                <a:spcPts val="0"/>
              </a:spcAft>
              <a:defRPr/>
            </a:lvl8pPr>
            <a:lvl9pPr marL="1828800" algn="l" rtl="0">
              <a:spcBef>
                <a:spcPts val="0"/>
              </a:spcBef>
              <a:spcAft>
                <a:spcPts val="0"/>
              </a:spcAft>
              <a:defRPr/>
            </a:lvl9pPr>
          </a:lstStyle>
          <a:p>
            <a:endParaRPr/>
          </a:p>
        </p:txBody>
      </p:sp>
      <p:sp>
        <p:nvSpPr>
          <p:cNvPr id="23" name="Shape 23"/>
          <p:cNvSpPr txBox="1">
            <a:spLocks noGrp="1"/>
          </p:cNvSpPr>
          <p:nvPr>
            <p:ph type="body" idx="1"/>
          </p:nvPr>
        </p:nvSpPr>
        <p:spPr>
          <a:xfrm>
            <a:off x="457200" y="1600200"/>
            <a:ext cx="8229600" cy="4525963"/>
          </a:xfrm>
          <a:prstGeom prst="rect">
            <a:avLst/>
          </a:prstGeom>
          <a:noFill/>
          <a:ln>
            <a:noFill/>
          </a:ln>
        </p:spPr>
        <p:txBody>
          <a:bodyPr lIns="91425" tIns="91425" rIns="91425" bIns="91425" anchor="t" anchorCtr="0"/>
          <a:lstStyle>
            <a:lvl1pPr marL="342900" indent="-139700" algn="l" rtl="0">
              <a:spcBef>
                <a:spcPts val="640"/>
              </a:spcBef>
              <a:spcAft>
                <a:spcPts val="0"/>
              </a:spcAft>
              <a:buClr>
                <a:schemeClr val="dk1"/>
              </a:buClr>
              <a:buFont typeface="Arial"/>
              <a:buChar char="•"/>
              <a:defRPr/>
            </a:lvl1pPr>
            <a:lvl2pPr marL="742950" indent="-107950" algn="l" rtl="0">
              <a:spcBef>
                <a:spcPts val="560"/>
              </a:spcBef>
              <a:spcAft>
                <a:spcPts val="0"/>
              </a:spcAft>
              <a:buClr>
                <a:schemeClr val="dk1"/>
              </a:buClr>
              <a:buFont typeface="Arial"/>
              <a:buChar char="–"/>
              <a:defRPr/>
            </a:lvl2pPr>
            <a:lvl3pPr marL="1143000" indent="-76200" algn="l" rtl="0">
              <a:spcBef>
                <a:spcPts val="480"/>
              </a:spcBef>
              <a:spcAft>
                <a:spcPts val="0"/>
              </a:spcAft>
              <a:buClr>
                <a:schemeClr val="dk1"/>
              </a:buClr>
              <a:buFont typeface="Arial"/>
              <a:buChar char="•"/>
              <a:defRPr/>
            </a:lvl3pPr>
            <a:lvl4pPr marL="1600200" indent="-101600" algn="l" rtl="0">
              <a:spcBef>
                <a:spcPts val="400"/>
              </a:spcBef>
              <a:spcAft>
                <a:spcPts val="0"/>
              </a:spcAft>
              <a:buClr>
                <a:schemeClr val="dk1"/>
              </a:buClr>
              <a:buFont typeface="Arial"/>
              <a:buChar char="–"/>
              <a:defRPr/>
            </a:lvl4pPr>
            <a:lvl5pPr marL="2057400" indent="-101600" algn="l" rtl="0">
              <a:spcBef>
                <a:spcPts val="400"/>
              </a:spcBef>
              <a:spcAft>
                <a:spcPts val="0"/>
              </a:spcAft>
              <a:buClr>
                <a:schemeClr val="dk1"/>
              </a:buClr>
              <a:buFont typeface="Arial"/>
              <a:buChar char="»"/>
              <a:defRPr/>
            </a:lvl5pPr>
            <a:lvl6pPr marL="2514600" indent="-101600" algn="l" rtl="0">
              <a:spcBef>
                <a:spcPts val="400"/>
              </a:spcBef>
              <a:spcAft>
                <a:spcPts val="0"/>
              </a:spcAft>
              <a:buClr>
                <a:schemeClr val="dk1"/>
              </a:buClr>
              <a:buFont typeface="Arial"/>
              <a:buChar char="»"/>
              <a:defRPr/>
            </a:lvl6pPr>
            <a:lvl7pPr marL="2971800" indent="-101600" algn="l" rtl="0">
              <a:spcBef>
                <a:spcPts val="400"/>
              </a:spcBef>
              <a:spcAft>
                <a:spcPts val="0"/>
              </a:spcAft>
              <a:buClr>
                <a:schemeClr val="dk1"/>
              </a:buClr>
              <a:buFont typeface="Arial"/>
              <a:buChar char="»"/>
              <a:defRPr/>
            </a:lvl7pPr>
            <a:lvl8pPr marL="3429000" indent="-101600" algn="l" rtl="0">
              <a:spcBef>
                <a:spcPts val="400"/>
              </a:spcBef>
              <a:spcAft>
                <a:spcPts val="0"/>
              </a:spcAft>
              <a:buClr>
                <a:schemeClr val="dk1"/>
              </a:buClr>
              <a:buFont typeface="Arial"/>
              <a:buChar char="»"/>
              <a:defRPr/>
            </a:lvl8pPr>
            <a:lvl9pPr marL="3886200" indent="-101600" algn="l" rtl="0">
              <a:spcBef>
                <a:spcPts val="400"/>
              </a:spcBef>
              <a:spcAft>
                <a:spcPts val="0"/>
              </a:spcAft>
              <a:buClr>
                <a:schemeClr val="dk1"/>
              </a:buClr>
              <a:buFont typeface="Arial"/>
              <a:buChar char="»"/>
              <a:defRPr/>
            </a:lvl9pPr>
          </a:lstStyle>
          <a:p>
            <a:endParaRPr dirty="0"/>
          </a:p>
        </p:txBody>
      </p:sp>
      <p:sp>
        <p:nvSpPr>
          <p:cNvPr id="5" name="Rectangle 4">
            <a:extLst>
              <a:ext uri="{FF2B5EF4-FFF2-40B4-BE49-F238E27FC236}">
                <a16:creationId xmlns:a16="http://schemas.microsoft.com/office/drawing/2014/main" id="{B1841298-664A-1B43-AF06-35FB4625D915}"/>
              </a:ext>
            </a:extLst>
          </p:cNvPr>
          <p:cNvSpPr/>
          <p:nvPr userDrawn="1"/>
        </p:nvSpPr>
        <p:spPr>
          <a:xfrm>
            <a:off x="1969634" y="1232925"/>
            <a:ext cx="7174367" cy="13153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pic>
        <p:nvPicPr>
          <p:cNvPr id="6" name="Picture 5">
            <a:extLst>
              <a:ext uri="{FF2B5EF4-FFF2-40B4-BE49-F238E27FC236}">
                <a16:creationId xmlns:a16="http://schemas.microsoft.com/office/drawing/2014/main" id="{D59EE881-765C-EC46-B3A9-BF59412F7DD2}"/>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184395" y="577554"/>
            <a:ext cx="1527194" cy="1350745"/>
          </a:xfrm>
          <a:prstGeom prst="rect">
            <a:avLst/>
          </a:prstGeom>
        </p:spPr>
      </p:pic>
      <p:pic>
        <p:nvPicPr>
          <p:cNvPr id="7" name="Graphic 6">
            <a:extLst>
              <a:ext uri="{FF2B5EF4-FFF2-40B4-BE49-F238E27FC236}">
                <a16:creationId xmlns:a16="http://schemas.microsoft.com/office/drawing/2014/main" id="{EA3264A1-6E39-EC43-BE52-3537FE746FDE}"/>
              </a:ext>
            </a:extLst>
          </p:cNvPr>
          <p:cNvPicPr>
            <a:picLocks noChangeAspect="1"/>
          </p:cNvPicPr>
          <p:nvPr userDrawn="1"/>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35190" y="5957732"/>
            <a:ext cx="1625603" cy="443746"/>
          </a:xfrm>
          <a:prstGeom prst="rect">
            <a:avLst/>
          </a:prstGeom>
        </p:spPr>
      </p:pic>
      <p:pic>
        <p:nvPicPr>
          <p:cNvPr id="8" name="Graphic 7">
            <a:extLst>
              <a:ext uri="{FF2B5EF4-FFF2-40B4-BE49-F238E27FC236}">
                <a16:creationId xmlns:a16="http://schemas.microsoft.com/office/drawing/2014/main" id="{DFB2EA1B-48BA-9E43-BE2B-43B82C81D0A8}"/>
              </a:ext>
            </a:extLst>
          </p:cNvPr>
          <p:cNvPicPr>
            <a:picLocks noChangeAspect="1"/>
          </p:cNvPicPr>
          <p:nvPr userDrawn="1"/>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7734264" y="6103732"/>
            <a:ext cx="1409737" cy="231925"/>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Custom Layout">
    <p:spTree>
      <p:nvGrpSpPr>
        <p:cNvPr id="1" name="Shape 25"/>
        <p:cNvGrpSpPr/>
        <p:nvPr/>
      </p:nvGrpSpPr>
      <p:grpSpPr>
        <a:xfrm>
          <a:off x="0" y="0"/>
          <a:ext cx="0" cy="0"/>
          <a:chOff x="0" y="0"/>
          <a:chExt cx="0" cy="0"/>
        </a:xfrm>
      </p:grpSpPr>
      <p:sp>
        <p:nvSpPr>
          <p:cNvPr id="26" name="Shape 26"/>
          <p:cNvSpPr>
            <a:spLocks noGrp="1"/>
          </p:cNvSpPr>
          <p:nvPr>
            <p:ph type="pic" idx="2"/>
          </p:nvPr>
        </p:nvSpPr>
        <p:spPr>
          <a:xfrm>
            <a:off x="1816596" y="355681"/>
            <a:ext cx="8229600" cy="5720167"/>
          </a:xfrm>
          <a:prstGeom prst="rect">
            <a:avLst/>
          </a:prstGeom>
          <a:noFill/>
          <a:ln>
            <a:noFill/>
          </a:ln>
        </p:spPr>
      </p:sp>
      <p:sp>
        <p:nvSpPr>
          <p:cNvPr id="4" name="Rectangle 3">
            <a:extLst>
              <a:ext uri="{FF2B5EF4-FFF2-40B4-BE49-F238E27FC236}">
                <a16:creationId xmlns:a16="http://schemas.microsoft.com/office/drawing/2014/main" id="{E2ECA128-E5B4-5F4D-B4F4-5593F7CCA958}"/>
              </a:ext>
            </a:extLst>
          </p:cNvPr>
          <p:cNvSpPr/>
          <p:nvPr userDrawn="1"/>
        </p:nvSpPr>
        <p:spPr>
          <a:xfrm>
            <a:off x="1969634" y="1232925"/>
            <a:ext cx="7174367" cy="13153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pic>
        <p:nvPicPr>
          <p:cNvPr id="5" name="Picture 4">
            <a:extLst>
              <a:ext uri="{FF2B5EF4-FFF2-40B4-BE49-F238E27FC236}">
                <a16:creationId xmlns:a16="http://schemas.microsoft.com/office/drawing/2014/main" id="{A52EF989-4CE1-F74D-8BEF-70031A1869D6}"/>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184395" y="577554"/>
            <a:ext cx="1527194" cy="1350745"/>
          </a:xfrm>
          <a:prstGeom prst="rect">
            <a:avLst/>
          </a:prstGeom>
        </p:spPr>
      </p:pic>
      <p:pic>
        <p:nvPicPr>
          <p:cNvPr id="6" name="Graphic 5">
            <a:extLst>
              <a:ext uri="{FF2B5EF4-FFF2-40B4-BE49-F238E27FC236}">
                <a16:creationId xmlns:a16="http://schemas.microsoft.com/office/drawing/2014/main" id="{3EA16CC5-B3F1-1749-B4C2-2DED60A929E4}"/>
              </a:ext>
            </a:extLst>
          </p:cNvPr>
          <p:cNvPicPr>
            <a:picLocks noChangeAspect="1"/>
          </p:cNvPicPr>
          <p:nvPr userDrawn="1"/>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84395" y="6075848"/>
            <a:ext cx="1625603" cy="443746"/>
          </a:xfrm>
          <a:prstGeom prst="rect">
            <a:avLst/>
          </a:prstGeom>
        </p:spPr>
      </p:pic>
      <p:pic>
        <p:nvPicPr>
          <p:cNvPr id="7" name="Graphic 6">
            <a:extLst>
              <a:ext uri="{FF2B5EF4-FFF2-40B4-BE49-F238E27FC236}">
                <a16:creationId xmlns:a16="http://schemas.microsoft.com/office/drawing/2014/main" id="{D8FA3191-6C46-CB49-AD3A-8235F4F2D1A3}"/>
              </a:ext>
            </a:extLst>
          </p:cNvPr>
          <p:cNvPicPr>
            <a:picLocks noChangeAspect="1"/>
          </p:cNvPicPr>
          <p:nvPr userDrawn="1"/>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7670764" y="6222790"/>
            <a:ext cx="1409737" cy="231925"/>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3557205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15"/>
        <p:cNvGrpSpPr/>
        <p:nvPr/>
      </p:nvGrpSpPr>
      <p:grpSpPr>
        <a:xfrm>
          <a:off x="0" y="0"/>
          <a:ext cx="0" cy="0"/>
          <a:chOff x="0" y="0"/>
          <a:chExt cx="0" cy="0"/>
        </a:xfrm>
      </p:grpSpPr>
      <p:sp>
        <p:nvSpPr>
          <p:cNvPr id="16" name="Shape 16"/>
          <p:cNvSpPr txBox="1">
            <a:spLocks noGrp="1"/>
          </p:cNvSpPr>
          <p:nvPr>
            <p:ph type="ctrTitle"/>
          </p:nvPr>
        </p:nvSpPr>
        <p:spPr>
          <a:xfrm>
            <a:off x="2463800" y="152400"/>
            <a:ext cx="8381999" cy="1219199"/>
          </a:xfrm>
          <a:prstGeom prst="rect">
            <a:avLst/>
          </a:prstGeom>
          <a:noFill/>
          <a:ln>
            <a:noFill/>
          </a:ln>
        </p:spPr>
        <p:txBody>
          <a:bodyPr lIns="91425" tIns="91425" rIns="91425" bIns="91425" anchor="t" anchorCtr="0"/>
          <a:lstStyle>
            <a:lvl1pPr marL="0" marR="0" indent="0" algn="l" rtl="0">
              <a:lnSpc>
                <a:spcPct val="100000"/>
              </a:lnSpc>
              <a:spcBef>
                <a:spcPts val="0"/>
              </a:spcBef>
              <a:spcAft>
                <a:spcPts val="0"/>
              </a:spcAft>
              <a:buClr>
                <a:srgbClr val="000000"/>
              </a:buClr>
              <a:buFont typeface="Arial"/>
              <a:buNone/>
              <a:defRPr/>
            </a:lvl1pPr>
            <a:lvl2pPr marL="0" marR="0" indent="0" algn="l" rtl="0">
              <a:lnSpc>
                <a:spcPct val="100000"/>
              </a:lnSpc>
              <a:spcBef>
                <a:spcPts val="0"/>
              </a:spcBef>
              <a:spcAft>
                <a:spcPts val="0"/>
              </a:spcAft>
              <a:buClr>
                <a:srgbClr val="000000"/>
              </a:buClr>
              <a:buFont typeface="Arial"/>
              <a:buNone/>
              <a:defRPr/>
            </a:lvl2pPr>
            <a:lvl3pPr marL="0" marR="0" indent="0" algn="l" rtl="0">
              <a:spcBef>
                <a:spcPts val="0"/>
              </a:spcBef>
              <a:spcAft>
                <a:spcPts val="0"/>
              </a:spcAft>
              <a:defRPr/>
            </a:lvl3pPr>
            <a:lvl4pPr marL="0" marR="0" indent="0" algn="l" rtl="0">
              <a:spcBef>
                <a:spcPts val="0"/>
              </a:spcBef>
              <a:spcAft>
                <a:spcPts val="0"/>
              </a:spcAft>
              <a:defRPr/>
            </a:lvl4pPr>
            <a:lvl5pPr marL="0" marR="0" indent="0" algn="l" rtl="0">
              <a:spcBef>
                <a:spcPts val="0"/>
              </a:spcBef>
              <a:spcAft>
                <a:spcPts val="0"/>
              </a:spcAft>
              <a:defRPr/>
            </a:lvl5pPr>
            <a:lvl6pPr marL="457200" marR="0" indent="0" algn="l" rtl="0">
              <a:spcBef>
                <a:spcPts val="0"/>
              </a:spcBef>
              <a:spcAft>
                <a:spcPts val="0"/>
              </a:spcAft>
              <a:defRPr/>
            </a:lvl6pPr>
            <a:lvl7pPr marL="914400" marR="0" indent="0" algn="l" rtl="0">
              <a:spcBef>
                <a:spcPts val="0"/>
              </a:spcBef>
              <a:spcAft>
                <a:spcPts val="0"/>
              </a:spcAft>
              <a:defRPr/>
            </a:lvl7pPr>
            <a:lvl8pPr marL="1371600" marR="0" indent="0" algn="l" rtl="0">
              <a:spcBef>
                <a:spcPts val="0"/>
              </a:spcBef>
              <a:spcAft>
                <a:spcPts val="0"/>
              </a:spcAft>
              <a:defRPr/>
            </a:lvl8pPr>
            <a:lvl9pPr marL="1828800" marR="0" indent="0" algn="l" rtl="0">
              <a:spcBef>
                <a:spcPts val="0"/>
              </a:spcBef>
              <a:spcAft>
                <a:spcPts val="0"/>
              </a:spcAft>
              <a:defRPr/>
            </a:lvl9pPr>
          </a:lstStyle>
          <a:p>
            <a:endParaRPr/>
          </a:p>
        </p:txBody>
      </p:sp>
      <p:sp>
        <p:nvSpPr>
          <p:cNvPr id="17" name="Shape 17"/>
          <p:cNvSpPr txBox="1">
            <a:spLocks noGrp="1"/>
          </p:cNvSpPr>
          <p:nvPr>
            <p:ph type="subTitle" idx="1"/>
          </p:nvPr>
        </p:nvSpPr>
        <p:spPr>
          <a:xfrm>
            <a:off x="5029200" y="2057400"/>
            <a:ext cx="3657600" cy="4114800"/>
          </a:xfrm>
          <a:prstGeom prst="rect">
            <a:avLst/>
          </a:prstGeom>
          <a:noFill/>
          <a:ln>
            <a:noFill/>
          </a:ln>
        </p:spPr>
        <p:txBody>
          <a:bodyPr lIns="91425" tIns="91425" rIns="91425" bIns="91425" anchor="t" anchorCtr="0"/>
          <a:lstStyle>
            <a:lvl1pPr marL="0" marR="0" indent="0" algn="l" rtl="0">
              <a:lnSpc>
                <a:spcPct val="100000"/>
              </a:lnSpc>
              <a:spcBef>
                <a:spcPts val="480"/>
              </a:spcBef>
              <a:spcAft>
                <a:spcPts val="0"/>
              </a:spcAft>
              <a:buClr>
                <a:schemeClr val="dk1"/>
              </a:buClr>
              <a:buFont typeface="Arial"/>
              <a:buNone/>
              <a:defRPr/>
            </a:lvl1pPr>
            <a:lvl2pPr marL="742950" marR="0" indent="-19050" algn="l" rtl="0">
              <a:lnSpc>
                <a:spcPct val="100000"/>
              </a:lnSpc>
              <a:spcBef>
                <a:spcPts val="560"/>
              </a:spcBef>
              <a:spcAft>
                <a:spcPts val="0"/>
              </a:spcAft>
              <a:buClr>
                <a:schemeClr val="dk1"/>
              </a:buClr>
              <a:buFont typeface="Arial"/>
              <a:buChar char="–"/>
              <a:defRPr/>
            </a:lvl2pPr>
            <a:lvl3pPr marL="1143000" marR="0" indent="12700" algn="l" rtl="0">
              <a:lnSpc>
                <a:spcPct val="100000"/>
              </a:lnSpc>
              <a:spcBef>
                <a:spcPts val="480"/>
              </a:spcBef>
              <a:spcAft>
                <a:spcPts val="0"/>
              </a:spcAft>
              <a:buClr>
                <a:schemeClr val="dk1"/>
              </a:buClr>
              <a:buFont typeface="Arial"/>
              <a:buChar char="•"/>
              <a:defRPr/>
            </a:lvl3pPr>
            <a:lvl4pPr marL="1600200" marR="0" indent="-12700" algn="l" rtl="0">
              <a:lnSpc>
                <a:spcPct val="100000"/>
              </a:lnSpc>
              <a:spcBef>
                <a:spcPts val="400"/>
              </a:spcBef>
              <a:spcAft>
                <a:spcPts val="0"/>
              </a:spcAft>
              <a:buClr>
                <a:schemeClr val="dk1"/>
              </a:buClr>
              <a:buFont typeface="Arial"/>
              <a:buChar char="–"/>
              <a:defRPr/>
            </a:lvl4pPr>
            <a:lvl5pPr marL="2057400" marR="0" indent="-12700" algn="l" rtl="0">
              <a:lnSpc>
                <a:spcPct val="100000"/>
              </a:lnSpc>
              <a:spcBef>
                <a:spcPts val="400"/>
              </a:spcBef>
              <a:spcAft>
                <a:spcPts val="0"/>
              </a:spcAft>
              <a:buClr>
                <a:schemeClr val="dk1"/>
              </a:buClr>
              <a:buFont typeface="Arial"/>
              <a:buChar char="»"/>
              <a:defRPr/>
            </a:lvl5pPr>
            <a:lvl6pPr marL="2514600" marR="0" indent="-12700" algn="l" rtl="0">
              <a:lnSpc>
                <a:spcPct val="100000"/>
              </a:lnSpc>
              <a:spcBef>
                <a:spcPts val="400"/>
              </a:spcBef>
              <a:spcAft>
                <a:spcPts val="0"/>
              </a:spcAft>
              <a:buClr>
                <a:schemeClr val="dk1"/>
              </a:buClr>
              <a:buFont typeface="Arial"/>
              <a:buChar char="»"/>
              <a:defRPr/>
            </a:lvl6pPr>
            <a:lvl7pPr marL="2971800" marR="0" indent="-12700" algn="l" rtl="0">
              <a:lnSpc>
                <a:spcPct val="100000"/>
              </a:lnSpc>
              <a:spcBef>
                <a:spcPts val="400"/>
              </a:spcBef>
              <a:spcAft>
                <a:spcPts val="0"/>
              </a:spcAft>
              <a:buClr>
                <a:schemeClr val="dk1"/>
              </a:buClr>
              <a:buFont typeface="Arial"/>
              <a:buChar char="»"/>
              <a:defRPr/>
            </a:lvl7pPr>
            <a:lvl8pPr marL="3429000" marR="0" indent="-12700" algn="l" rtl="0">
              <a:lnSpc>
                <a:spcPct val="100000"/>
              </a:lnSpc>
              <a:spcBef>
                <a:spcPts val="400"/>
              </a:spcBef>
              <a:spcAft>
                <a:spcPts val="0"/>
              </a:spcAft>
              <a:buClr>
                <a:schemeClr val="dk1"/>
              </a:buClr>
              <a:buFont typeface="Arial"/>
              <a:buChar char="»"/>
              <a:defRPr/>
            </a:lvl8pPr>
            <a:lvl9pPr marL="3886200" marR="0" indent="-12700" algn="l" rtl="0">
              <a:lnSpc>
                <a:spcPct val="100000"/>
              </a:lnSpc>
              <a:spcBef>
                <a:spcPts val="400"/>
              </a:spcBef>
              <a:spcAft>
                <a:spcPts val="0"/>
              </a:spcAft>
              <a:buClr>
                <a:schemeClr val="dk1"/>
              </a:buClr>
              <a:buFont typeface="Arial"/>
              <a:buChar char="»"/>
              <a:defRPr/>
            </a:lvl9pPr>
          </a:lstStyle>
          <a:p>
            <a:endParaRPr/>
          </a:p>
        </p:txBody>
      </p:sp>
    </p:spTree>
    <p:extLst>
      <p:ext uri="{BB962C8B-B14F-4D97-AF65-F5344CB8AC3E}">
        <p14:creationId xmlns:p14="http://schemas.microsoft.com/office/powerpoint/2010/main" val="140277989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Shape 8"/>
        <p:cNvGrpSpPr/>
        <p:nvPr/>
      </p:nvGrpSpPr>
      <p:grpSpPr>
        <a:xfrm>
          <a:off x="0" y="0"/>
          <a:ext cx="0" cy="0"/>
          <a:chOff x="0" y="0"/>
          <a:chExt cx="0" cy="0"/>
        </a:xfrm>
      </p:grpSpPr>
      <p:pic>
        <p:nvPicPr>
          <p:cNvPr id="22" name="Picture 21">
            <a:extLst>
              <a:ext uri="{FF2B5EF4-FFF2-40B4-BE49-F238E27FC236}">
                <a16:creationId xmlns:a16="http://schemas.microsoft.com/office/drawing/2014/main" id="{02232604-6C65-004F-A774-D4A8ED2837A3}"/>
              </a:ext>
            </a:extLst>
          </p:cNvPr>
          <p:cNvPicPr>
            <a:picLocks noChangeAspect="1"/>
          </p:cNvPicPr>
          <p:nvPr userDrawn="1"/>
        </p:nvPicPr>
        <p:blipFill>
          <a:blip r:embed="rId6"/>
          <a:stretch>
            <a:fillRect/>
          </a:stretch>
        </p:blipFill>
        <p:spPr>
          <a:xfrm>
            <a:off x="0" y="0"/>
            <a:ext cx="9144000" cy="6858000"/>
          </a:xfrm>
          <a:prstGeom prst="rect">
            <a:avLst/>
          </a:prstGeom>
        </p:spPr>
      </p:pic>
      <p:sp>
        <p:nvSpPr>
          <p:cNvPr id="9" name="Shape 9"/>
          <p:cNvSpPr txBox="1">
            <a:spLocks noGrp="1"/>
          </p:cNvSpPr>
          <p:nvPr>
            <p:ph type="title"/>
          </p:nvPr>
        </p:nvSpPr>
        <p:spPr>
          <a:xfrm>
            <a:off x="1969634" y="339329"/>
            <a:ext cx="8229600" cy="1143000"/>
          </a:xfrm>
          <a:prstGeom prst="rect">
            <a:avLst/>
          </a:prstGeom>
          <a:noFill/>
          <a:ln>
            <a:noFill/>
          </a:ln>
        </p:spPr>
        <p:txBody>
          <a:bodyPr lIns="91425" tIns="91425" rIns="91425" bIns="91425" anchor="t" anchorCtr="0"/>
          <a:lstStyle>
            <a:lvl1pPr marL="0" marR="0" indent="0" algn="l" rtl="0">
              <a:spcBef>
                <a:spcPts val="0"/>
              </a:spcBef>
              <a:spcAft>
                <a:spcPts val="0"/>
              </a:spcAft>
              <a:defRPr/>
            </a:lvl1pPr>
            <a:lvl2pPr marL="0" marR="0" indent="0" algn="l" rtl="0">
              <a:spcBef>
                <a:spcPts val="0"/>
              </a:spcBef>
              <a:spcAft>
                <a:spcPts val="0"/>
              </a:spcAft>
              <a:defRPr/>
            </a:lvl2pPr>
            <a:lvl3pPr marL="0" marR="0" indent="0" algn="l" rtl="0">
              <a:spcBef>
                <a:spcPts val="0"/>
              </a:spcBef>
              <a:spcAft>
                <a:spcPts val="0"/>
              </a:spcAft>
              <a:defRPr/>
            </a:lvl3pPr>
            <a:lvl4pPr marL="0" marR="0" indent="0" algn="l" rtl="0">
              <a:spcBef>
                <a:spcPts val="0"/>
              </a:spcBef>
              <a:spcAft>
                <a:spcPts val="0"/>
              </a:spcAft>
              <a:defRPr/>
            </a:lvl4pPr>
            <a:lvl5pPr marL="0" marR="0" indent="0" algn="l" rtl="0">
              <a:spcBef>
                <a:spcPts val="0"/>
              </a:spcBef>
              <a:spcAft>
                <a:spcPts val="0"/>
              </a:spcAft>
              <a:defRPr/>
            </a:lvl5pPr>
            <a:lvl6pPr marL="457200" marR="0" indent="0" algn="l" rtl="0">
              <a:spcBef>
                <a:spcPts val="0"/>
              </a:spcBef>
              <a:spcAft>
                <a:spcPts val="0"/>
              </a:spcAft>
              <a:defRPr/>
            </a:lvl6pPr>
            <a:lvl7pPr marL="914400" marR="0" indent="0" algn="l" rtl="0">
              <a:spcBef>
                <a:spcPts val="0"/>
              </a:spcBef>
              <a:spcAft>
                <a:spcPts val="0"/>
              </a:spcAft>
              <a:defRPr/>
            </a:lvl7pPr>
            <a:lvl8pPr marL="1371600" marR="0" indent="0" algn="l" rtl="0">
              <a:spcBef>
                <a:spcPts val="0"/>
              </a:spcBef>
              <a:spcAft>
                <a:spcPts val="0"/>
              </a:spcAft>
              <a:defRPr/>
            </a:lvl8pPr>
            <a:lvl9pPr marL="1828800" marR="0" indent="0" algn="l" rtl="0">
              <a:spcBef>
                <a:spcPts val="0"/>
              </a:spcBef>
              <a:spcAft>
                <a:spcPts val="0"/>
              </a:spcAft>
              <a:defRPr/>
            </a:lvl9pPr>
          </a:lstStyle>
          <a:p>
            <a:endParaRPr/>
          </a:p>
        </p:txBody>
      </p:sp>
      <p:sp>
        <p:nvSpPr>
          <p:cNvPr id="10" name="Shape 10"/>
          <p:cNvSpPr txBox="1">
            <a:spLocks noGrp="1"/>
          </p:cNvSpPr>
          <p:nvPr>
            <p:ph type="body" idx="1"/>
          </p:nvPr>
        </p:nvSpPr>
        <p:spPr>
          <a:xfrm>
            <a:off x="457200" y="1600200"/>
            <a:ext cx="8229600" cy="4525963"/>
          </a:xfrm>
          <a:prstGeom prst="rect">
            <a:avLst/>
          </a:prstGeom>
          <a:noFill/>
          <a:ln>
            <a:noFill/>
          </a:ln>
        </p:spPr>
        <p:txBody>
          <a:bodyPr lIns="91425" tIns="91425" rIns="91425" bIns="91425" anchor="t" anchorCtr="0"/>
          <a:lstStyle>
            <a:lvl1pPr marL="342900" marR="0" indent="-139700" algn="l" rtl="0">
              <a:spcBef>
                <a:spcPts val="640"/>
              </a:spcBef>
              <a:spcAft>
                <a:spcPts val="0"/>
              </a:spcAft>
              <a:buClr>
                <a:schemeClr val="dk1"/>
              </a:buClr>
              <a:buFont typeface="Arial"/>
              <a:buChar char="•"/>
              <a:defRPr/>
            </a:lvl1pPr>
            <a:lvl2pPr marL="742950" marR="0" indent="-107950" algn="l" rtl="0">
              <a:spcBef>
                <a:spcPts val="560"/>
              </a:spcBef>
              <a:spcAft>
                <a:spcPts val="0"/>
              </a:spcAft>
              <a:buClr>
                <a:schemeClr val="dk1"/>
              </a:buClr>
              <a:buFont typeface="Arial"/>
              <a:buChar char="–"/>
              <a:defRPr/>
            </a:lvl2pPr>
            <a:lvl3pPr marL="1143000" marR="0" indent="-76200" algn="l" rtl="0">
              <a:spcBef>
                <a:spcPts val="480"/>
              </a:spcBef>
              <a:spcAft>
                <a:spcPts val="0"/>
              </a:spcAft>
              <a:buClr>
                <a:schemeClr val="dk1"/>
              </a:buClr>
              <a:buFont typeface="Arial"/>
              <a:buChar char="•"/>
              <a:defRPr/>
            </a:lvl3pPr>
            <a:lvl4pPr marL="1600200" marR="0" indent="-101600" algn="l" rtl="0">
              <a:spcBef>
                <a:spcPts val="400"/>
              </a:spcBef>
              <a:spcAft>
                <a:spcPts val="0"/>
              </a:spcAft>
              <a:buClr>
                <a:schemeClr val="dk1"/>
              </a:buClr>
              <a:buFont typeface="Arial"/>
              <a:buChar char="–"/>
              <a:defRPr/>
            </a:lvl4pPr>
            <a:lvl5pPr marL="2057400" marR="0" indent="-101600" algn="l" rtl="0">
              <a:spcBef>
                <a:spcPts val="400"/>
              </a:spcBef>
              <a:spcAft>
                <a:spcPts val="0"/>
              </a:spcAft>
              <a:buClr>
                <a:schemeClr val="dk1"/>
              </a:buClr>
              <a:buFont typeface="Arial"/>
              <a:buChar char="»"/>
              <a:defRPr/>
            </a:lvl5pPr>
            <a:lvl6pPr marL="2514600" marR="0" indent="-101600" algn="l" rtl="0">
              <a:spcBef>
                <a:spcPts val="400"/>
              </a:spcBef>
              <a:spcAft>
                <a:spcPts val="0"/>
              </a:spcAft>
              <a:buClr>
                <a:schemeClr val="dk1"/>
              </a:buClr>
              <a:buFont typeface="Arial"/>
              <a:buChar char="»"/>
              <a:defRPr/>
            </a:lvl6pPr>
            <a:lvl7pPr marL="2971800" marR="0" indent="-101600" algn="l" rtl="0">
              <a:spcBef>
                <a:spcPts val="400"/>
              </a:spcBef>
              <a:spcAft>
                <a:spcPts val="0"/>
              </a:spcAft>
              <a:buClr>
                <a:schemeClr val="dk1"/>
              </a:buClr>
              <a:buFont typeface="Arial"/>
              <a:buChar char="»"/>
              <a:defRPr/>
            </a:lvl7pPr>
            <a:lvl8pPr marL="3429000" marR="0" indent="-101600" algn="l" rtl="0">
              <a:spcBef>
                <a:spcPts val="400"/>
              </a:spcBef>
              <a:spcAft>
                <a:spcPts val="0"/>
              </a:spcAft>
              <a:buClr>
                <a:schemeClr val="dk1"/>
              </a:buClr>
              <a:buFont typeface="Arial"/>
              <a:buChar char="»"/>
              <a:defRPr/>
            </a:lvl8pPr>
            <a:lvl9pPr marL="3886200" marR="0" indent="-101600" algn="l" rtl="0">
              <a:spcBef>
                <a:spcPts val="400"/>
              </a:spcBef>
              <a:spcAft>
                <a:spcPts val="0"/>
              </a:spcAft>
              <a:buClr>
                <a:schemeClr val="dk1"/>
              </a:buClr>
              <a:buFont typeface="Arial"/>
              <a:buChar char="»"/>
              <a:defRPr/>
            </a:lvl9pPr>
          </a:lstStyle>
          <a:p>
            <a:endParaRPr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4" r:id="rId3"/>
    <p:sldLayoutId id="2147483655" r:id="rId4"/>
  </p:sldLayoutIdLst>
  <p:hf sldNum="0" hdr="0" ftr="0" dt="0"/>
  <p:txStyles>
    <p:title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p:titleStyle>
    <p:body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13.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13.png"/><Relationship Id="rId5" Type="http://schemas.openxmlformats.org/officeDocument/2006/relationships/image" Target="../media/image14.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6.tif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4.xml"/><Relationship Id="rId5" Type="http://schemas.openxmlformats.org/officeDocument/2006/relationships/image" Target="../media/image18.jpe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svg"/><Relationship Id="rId2" Type="http://schemas.openxmlformats.org/officeDocument/2006/relationships/image" Target="../media/image19.jpeg"/><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0.tiff"/><Relationship Id="rId7" Type="http://schemas.openxmlformats.org/officeDocument/2006/relationships/image" Target="../media/image4.sv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1.jpeg"/><Relationship Id="rId9" Type="http://schemas.openxmlformats.org/officeDocument/2006/relationships/image" Target="../media/image6.svg"/></Relationships>
</file>

<file path=ppt/slides/_rels/slide9.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22.png"/><Relationship Id="rId7"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23.png"/><Relationship Id="rId7"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4.jpeg"/></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7.tiff"/><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9.tiff"/><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0.tiff"/><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2.tiff"/><Relationship Id="rId2" Type="http://schemas.openxmlformats.org/officeDocument/2006/relationships/image" Target="../media/image31.tif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3.tiff"/><Relationship Id="rId7" Type="http://schemas.openxmlformats.org/officeDocument/2006/relationships/image" Target="../media/image6.sv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4.xml"/><Relationship Id="rId5" Type="http://schemas.openxmlformats.org/officeDocument/2006/relationships/image" Target="../media/image34.jpeg"/><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8" Type="http://schemas.openxmlformats.org/officeDocument/2006/relationships/image" Target="../media/image40.tiff"/><Relationship Id="rId3" Type="http://schemas.openxmlformats.org/officeDocument/2006/relationships/image" Target="../media/image35.jpeg"/><Relationship Id="rId7" Type="http://schemas.openxmlformats.org/officeDocument/2006/relationships/image" Target="../media/image39.tiff"/><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38.tiff"/><Relationship Id="rId5" Type="http://schemas.openxmlformats.org/officeDocument/2006/relationships/image" Target="../media/image37.png"/><Relationship Id="rId10" Type="http://schemas.openxmlformats.org/officeDocument/2006/relationships/image" Target="../media/image42.tiff"/><Relationship Id="rId4" Type="http://schemas.openxmlformats.org/officeDocument/2006/relationships/image" Target="../media/image36.png"/><Relationship Id="rId9" Type="http://schemas.openxmlformats.org/officeDocument/2006/relationships/image" Target="../media/image41.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44.png"/><Relationship Id="rId5" Type="http://schemas.openxmlformats.org/officeDocument/2006/relationships/image" Target="../media/image43.tiff"/><Relationship Id="rId4" Type="http://schemas.openxmlformats.org/officeDocument/2006/relationships/notesSlide" Target="../notesSlides/notesSlide16.xml"/></Relationships>
</file>

<file path=ppt/slides/_rels/slide2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46.png"/></Relationships>
</file>

<file path=ppt/slides/_rels/slide23.xml.rels><?xml version="1.0" encoding="UTF-8" standalone="yes"?>
<Relationships xmlns="http://schemas.openxmlformats.org/package/2006/relationships"><Relationship Id="rId3" Type="http://schemas.openxmlformats.org/officeDocument/2006/relationships/image" Target="../media/image48.tiff"/><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50.png"/></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4.xml"/><Relationship Id="rId5" Type="http://schemas.openxmlformats.org/officeDocument/2006/relationships/image" Target="../media/image34.jpeg"/><Relationship Id="rId4" Type="http://schemas.openxmlformats.org/officeDocument/2006/relationships/image" Target="../media/image17.png"/></Relationships>
</file>

<file path=ppt/slides/_rels/slide2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52.tiff"/><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53.tiff"/><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56.jpeg"/><Relationship Id="rId5" Type="http://schemas.openxmlformats.org/officeDocument/2006/relationships/image" Target="../media/image55.png"/><Relationship Id="rId4" Type="http://schemas.openxmlformats.org/officeDocument/2006/relationships/image" Target="../media/image54.png"/></Relationships>
</file>

<file path=ppt/slides/_rels/slide2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58.png"/></Relationships>
</file>

<file path=ppt/slides/_rels/slide3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62.png"/></Relationships>
</file>

<file path=ppt/slides/_rels/slide3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slideLayout" Target="../slideLayouts/slideLayout1.xml"/><Relationship Id="rId7" Type="http://schemas.openxmlformats.org/officeDocument/2006/relationships/image" Target="../media/image65.tiff"/><Relationship Id="rId2" Type="http://schemas.openxmlformats.org/officeDocument/2006/relationships/audio" Target="../media/media4.mp3"/><Relationship Id="rId1" Type="http://schemas.microsoft.com/office/2007/relationships/media" Target="../media/media4.mp3"/><Relationship Id="rId6" Type="http://schemas.openxmlformats.org/officeDocument/2006/relationships/image" Target="../media/image64.tiff"/><Relationship Id="rId5" Type="http://schemas.openxmlformats.org/officeDocument/2006/relationships/image" Target="../media/image63.tiff"/><Relationship Id="rId4" Type="http://schemas.openxmlformats.org/officeDocument/2006/relationships/notesSlide" Target="../notesSlides/notesSlide25.xml"/></Relationships>
</file>

<file path=ppt/slides/_rels/slide32.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tiff"/><Relationship Id="rId1" Type="http://schemas.openxmlformats.org/officeDocument/2006/relationships/slideLayout" Target="../slideLayouts/slideLayout1.xml"/><Relationship Id="rId5" Type="http://schemas.openxmlformats.org/officeDocument/2006/relationships/image" Target="../media/image69.tiff"/><Relationship Id="rId4" Type="http://schemas.openxmlformats.org/officeDocument/2006/relationships/image" Target="../media/image68.jpeg"/></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6.xml"/><Relationship Id="rId1" Type="http://schemas.openxmlformats.org/officeDocument/2006/relationships/slideLayout" Target="../slideLayouts/slideLayout4.xml"/><Relationship Id="rId5" Type="http://schemas.openxmlformats.org/officeDocument/2006/relationships/image" Target="../media/image34.jpeg"/><Relationship Id="rId4" Type="http://schemas.openxmlformats.org/officeDocument/2006/relationships/image" Target="../media/image17.png"/></Relationships>
</file>

<file path=ppt/slides/_rels/slide34.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73.tiff"/><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74.tiff"/><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75.tiff"/></Relationships>
</file>

<file path=ppt/slides/_rels/slide39.xml.rels><?xml version="1.0" encoding="UTF-8" standalone="yes"?>
<Relationships xmlns="http://schemas.openxmlformats.org/package/2006/relationships"><Relationship Id="rId3" Type="http://schemas.openxmlformats.org/officeDocument/2006/relationships/image" Target="../media/image76.tiff"/><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1.xml"/><Relationship Id="rId1" Type="http://schemas.openxmlformats.org/officeDocument/2006/relationships/slideLayout" Target="../slideLayouts/slideLayout4.xml"/><Relationship Id="rId5" Type="http://schemas.openxmlformats.org/officeDocument/2006/relationships/image" Target="../media/image34.jpeg"/><Relationship Id="rId4" Type="http://schemas.openxmlformats.org/officeDocument/2006/relationships/image" Target="../media/image17.png"/></Relationships>
</file>

<file path=ppt/slides/_rels/slide41.xml.rels><?xml version="1.0" encoding="UTF-8" standalone="yes"?>
<Relationships xmlns="http://schemas.openxmlformats.org/package/2006/relationships"><Relationship Id="rId8" Type="http://schemas.openxmlformats.org/officeDocument/2006/relationships/image" Target="../media/image83.jpeg"/><Relationship Id="rId3" Type="http://schemas.openxmlformats.org/officeDocument/2006/relationships/image" Target="../media/image78.jpeg"/><Relationship Id="rId7" Type="http://schemas.openxmlformats.org/officeDocument/2006/relationships/image" Target="../media/image82.jpeg"/><Relationship Id="rId2" Type="http://schemas.openxmlformats.org/officeDocument/2006/relationships/image" Target="../media/image77.jpeg"/><Relationship Id="rId1" Type="http://schemas.openxmlformats.org/officeDocument/2006/relationships/slideLayout" Target="../slideLayouts/slideLayout3.xml"/><Relationship Id="rId6" Type="http://schemas.openxmlformats.org/officeDocument/2006/relationships/image" Target="../media/image81.jpeg"/><Relationship Id="rId5" Type="http://schemas.openxmlformats.org/officeDocument/2006/relationships/image" Target="../media/image80.jpeg"/><Relationship Id="rId10" Type="http://schemas.openxmlformats.org/officeDocument/2006/relationships/image" Target="../media/image85.jpeg"/><Relationship Id="rId4" Type="http://schemas.openxmlformats.org/officeDocument/2006/relationships/image" Target="../media/image79.jpeg"/><Relationship Id="rId9" Type="http://schemas.openxmlformats.org/officeDocument/2006/relationships/image" Target="../media/image84.jpeg"/></Relationships>
</file>

<file path=ppt/slides/_rels/slide42.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32.xml"/><Relationship Id="rId1" Type="http://schemas.openxmlformats.org/officeDocument/2006/relationships/slideLayout" Target="../slideLayouts/slideLayout3.xml"/><Relationship Id="rId5" Type="http://schemas.openxmlformats.org/officeDocument/2006/relationships/image" Target="../media/image88.jpeg"/><Relationship Id="rId4" Type="http://schemas.openxmlformats.org/officeDocument/2006/relationships/image" Target="../media/image87.jpeg"/></Relationships>
</file>

<file path=ppt/slides/_rels/slide43.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91.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5.xml"/><Relationship Id="rId1" Type="http://schemas.openxmlformats.org/officeDocument/2006/relationships/slideLayout" Target="../slideLayouts/slideLayout4.xml"/><Relationship Id="rId4" Type="http://schemas.openxmlformats.org/officeDocument/2006/relationships/image" Target="../media/image12.jpeg"/></Relationships>
</file>

<file path=ppt/slides/_rels/slide48.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94.tiff"/></Relationships>
</file>

<file path=ppt/slides/_rels/slide49.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94.tiff"/></Relationships>
</file>

<file path=ppt/slides/_rels/slide50.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9.xml"/><Relationship Id="rId1" Type="http://schemas.openxmlformats.org/officeDocument/2006/relationships/slideLayout" Target="../slideLayouts/slideLayout4.xml"/><Relationship Id="rId4" Type="http://schemas.openxmlformats.org/officeDocument/2006/relationships/image" Target="../media/image12.jpeg"/></Relationships>
</file>

<file path=ppt/slides/_rels/slide52.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98.tiff"/><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99.tiff"/><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100.tiff"/><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101.tiff"/><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notesSlide" Target="../notesSlides/notesSlide44.xml"/><Relationship Id="rId1" Type="http://schemas.openxmlformats.org/officeDocument/2006/relationships/slideLayout" Target="../slideLayouts/slideLayout1.xml"/><Relationship Id="rId5" Type="http://schemas.openxmlformats.org/officeDocument/2006/relationships/image" Target="../media/image6.svg"/><Relationship Id="rId4" Type="http://schemas.openxmlformats.org/officeDocument/2006/relationships/image" Target="../media/image5.png"/></Relationships>
</file>

<file path=ppt/slides/_rels/slide58.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notesSlide" Target="../notesSlides/notesSlide45.xml"/><Relationship Id="rId1" Type="http://schemas.openxmlformats.org/officeDocument/2006/relationships/slideLayout" Target="../slideLayouts/slideLayout1.xml"/><Relationship Id="rId5" Type="http://schemas.openxmlformats.org/officeDocument/2006/relationships/image" Target="../media/image104.tiff"/><Relationship Id="rId4" Type="http://schemas.microsoft.com/office/2007/relationships/hdphoto" Target="../media/hdphoto1.wdp"/></Relationships>
</file>

<file path=ppt/slides/_rels/slide59.xml.rels><?xml version="1.0" encoding="UTF-8" standalone="yes"?>
<Relationships xmlns="http://schemas.openxmlformats.org/package/2006/relationships"><Relationship Id="rId3" Type="http://schemas.openxmlformats.org/officeDocument/2006/relationships/image" Target="../media/image105.tiff"/><Relationship Id="rId2" Type="http://schemas.openxmlformats.org/officeDocument/2006/relationships/notesSlide" Target="../notesSlides/notesSlide46.xml"/><Relationship Id="rId1" Type="http://schemas.openxmlformats.org/officeDocument/2006/relationships/slideLayout" Target="../slideLayouts/slideLayout1.xml"/><Relationship Id="rId4" Type="http://schemas.openxmlformats.org/officeDocument/2006/relationships/image" Target="../media/image106.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241300" y="857250"/>
            <a:ext cx="1518619" cy="14097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3667194" y="823912"/>
            <a:ext cx="1161982" cy="1547813"/>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0" name="TextBox 29">
            <a:extLst>
              <a:ext uri="{FF2B5EF4-FFF2-40B4-BE49-F238E27FC236}">
                <a16:creationId xmlns:a16="http://schemas.microsoft.com/office/drawing/2014/main" id="{1BBD67B8-DB49-942C-018D-7F74C671F260}"/>
              </a:ext>
            </a:extLst>
          </p:cNvPr>
          <p:cNvSpPr txBox="1"/>
          <p:nvPr/>
        </p:nvSpPr>
        <p:spPr>
          <a:xfrm>
            <a:off x="4945843" y="3816351"/>
            <a:ext cx="3891734" cy="369332"/>
          </a:xfrm>
          <a:prstGeom prst="rect">
            <a:avLst/>
          </a:prstGeom>
          <a:noFill/>
        </p:spPr>
        <p:txBody>
          <a:bodyPr wrap="square" rtlCol="0">
            <a:spAutoFit/>
          </a:bodyPr>
          <a:lstStyle/>
          <a:p>
            <a:r>
              <a:rPr lang="en-US" sz="1800" dirty="0">
                <a:solidFill>
                  <a:srgbClr val="2D3956"/>
                </a:solidFill>
                <a:latin typeface="Tajawal Medium" panose="00000600000000000000" pitchFamily="2" charset="-78"/>
                <a:cs typeface="Tajawal Medium" panose="00000600000000000000" pitchFamily="2" charset="-78"/>
              </a:rPr>
              <a:t>Prepared by Dr. </a:t>
            </a:r>
            <a:r>
              <a:rPr lang="en-US" sz="1800" dirty="0" err="1">
                <a:solidFill>
                  <a:srgbClr val="2D3956"/>
                </a:solidFill>
                <a:latin typeface="Tajawal Medium" panose="00000600000000000000" pitchFamily="2" charset="-78"/>
                <a:cs typeface="Tajawal Medium" panose="00000600000000000000" pitchFamily="2" charset="-78"/>
              </a:rPr>
              <a:t>Ibrahem</a:t>
            </a:r>
            <a:r>
              <a:rPr lang="en-US" sz="1800" dirty="0">
                <a:solidFill>
                  <a:srgbClr val="2D3956"/>
                </a:solidFill>
                <a:latin typeface="Tajawal Medium" panose="00000600000000000000" pitchFamily="2" charset="-78"/>
                <a:cs typeface="Tajawal Medium" panose="00000600000000000000" pitchFamily="2" charset="-78"/>
              </a:rPr>
              <a:t> </a:t>
            </a:r>
            <a:r>
              <a:rPr lang="en-US" sz="1800" dirty="0" err="1">
                <a:solidFill>
                  <a:srgbClr val="2D3956"/>
                </a:solidFill>
                <a:latin typeface="Tajawal Medium" panose="00000600000000000000" pitchFamily="2" charset="-78"/>
                <a:cs typeface="Tajawal Medium" panose="00000600000000000000" pitchFamily="2" charset="-78"/>
              </a:rPr>
              <a:t>Aboelseod</a:t>
            </a:r>
            <a:endParaRPr lang="en-US" sz="1800" dirty="0">
              <a:solidFill>
                <a:srgbClr val="2D3956"/>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0" y="842963"/>
            <a:ext cx="5589000" cy="5184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cstate="email">
              <a:alphaModFix amt="76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5067317" y="2202144"/>
            <a:ext cx="3947985" cy="1661993"/>
          </a:xfrm>
          <a:prstGeom prst="rect">
            <a:avLst/>
          </a:prstGeom>
          <a:noFill/>
        </p:spPr>
        <p:txBody>
          <a:bodyPr wrap="square" rtlCol="0">
            <a:spAutoFit/>
          </a:bodyPr>
          <a:lstStyle/>
          <a:p>
            <a:r>
              <a:rPr lang="en-US" sz="3300" b="1" dirty="0">
                <a:solidFill>
                  <a:srgbClr val="8E5A6D"/>
                </a:solidFill>
                <a:latin typeface="Tajawal Medium" panose="00000600000000000000" pitchFamily="2" charset="-78"/>
                <a:cs typeface="Tajawal Medium" panose="00000600000000000000" pitchFamily="2" charset="-78"/>
              </a:rPr>
              <a:t>Fundamentals </a:t>
            </a:r>
            <a:r>
              <a:rPr lang="en-US" sz="2700" b="1" dirty="0">
                <a:solidFill>
                  <a:srgbClr val="8E5A6D"/>
                </a:solidFill>
                <a:latin typeface="Tajawal Medium" panose="00000600000000000000" pitchFamily="2" charset="-78"/>
                <a:cs typeface="Tajawal Medium" panose="00000600000000000000" pitchFamily="2" charset="-78"/>
              </a:rPr>
              <a:t>of</a:t>
            </a:r>
            <a:r>
              <a:rPr lang="en-US" sz="3300" b="1" dirty="0">
                <a:solidFill>
                  <a:srgbClr val="8E5A6D"/>
                </a:solidFill>
                <a:latin typeface="Tajawal Medium" panose="00000600000000000000" pitchFamily="2" charset="-78"/>
                <a:cs typeface="Tajawal Medium" panose="00000600000000000000" pitchFamily="2" charset="-78"/>
              </a:rPr>
              <a:t> </a:t>
            </a:r>
          </a:p>
          <a:p>
            <a:r>
              <a:rPr lang="en-US" sz="3600" b="1" dirty="0">
                <a:solidFill>
                  <a:srgbClr val="8E5A6D"/>
                </a:solidFill>
                <a:latin typeface="Tajawal Medium" panose="00000600000000000000" pitchFamily="2" charset="-78"/>
                <a:cs typeface="Tajawal Medium" panose="00000600000000000000" pitchFamily="2" charset="-78"/>
              </a:rPr>
              <a:t>Organizational </a:t>
            </a:r>
          </a:p>
          <a:p>
            <a:r>
              <a:rPr lang="en-US" sz="3300" b="1" dirty="0">
                <a:solidFill>
                  <a:srgbClr val="8E5A6D"/>
                </a:solidFill>
                <a:latin typeface="Tajawal Medium" panose="00000600000000000000" pitchFamily="2" charset="-78"/>
                <a:cs typeface="Tajawal Medium" panose="00000600000000000000" pitchFamily="2" charset="-78"/>
              </a:rPr>
              <a:t>Communication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945843" y="5389564"/>
            <a:ext cx="2637456" cy="39687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b="1" dirty="0">
                <a:solidFill>
                  <a:srgbClr val="2D3956"/>
                </a:solidFill>
                <a:latin typeface="Tajawal Medium" panose="00000600000000000000" pitchFamily="2" charset="-78"/>
                <a:cs typeface="Tajawal Medium" panose="00000600000000000000" pitchFamily="2" charset="-78"/>
              </a:rPr>
              <a:t>Lecture  #10 END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6857782" y="513028"/>
            <a:ext cx="2157521" cy="1908245"/>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814590" y="4879850"/>
            <a:ext cx="4036044" cy="101003"/>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9" name="Right Triangle 28">
            <a:extLst>
              <a:ext uri="{FF2B5EF4-FFF2-40B4-BE49-F238E27FC236}">
                <a16:creationId xmlns:a16="http://schemas.microsoft.com/office/drawing/2014/main" id="{BB8EAA74-C5DA-C10D-66E7-603034FB0A86}"/>
              </a:ext>
            </a:extLst>
          </p:cNvPr>
          <p:cNvSpPr/>
          <p:nvPr/>
        </p:nvSpPr>
        <p:spPr>
          <a:xfrm>
            <a:off x="36612" y="2174778"/>
            <a:ext cx="1563588" cy="3857625"/>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35259" y="1136494"/>
            <a:ext cx="1843242" cy="503156"/>
          </a:xfrm>
          <a:prstGeom prst="rect">
            <a:avLst/>
          </a:prstGeom>
        </p:spPr>
      </p:pic>
    </p:spTree>
    <p:extLst>
      <p:ext uri="{BB962C8B-B14F-4D97-AF65-F5344CB8AC3E}">
        <p14:creationId xmlns:p14="http://schemas.microsoft.com/office/powerpoint/2010/main" val="32462551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8"/>
        <p:cNvGrpSpPr/>
        <p:nvPr/>
      </p:nvGrpSpPr>
      <p:grpSpPr>
        <a:xfrm>
          <a:off x="0" y="0"/>
          <a:ext cx="0" cy="0"/>
          <a:chOff x="0" y="0"/>
          <a:chExt cx="0" cy="0"/>
        </a:xfrm>
      </p:grpSpPr>
      <p:sp>
        <p:nvSpPr>
          <p:cNvPr id="29" name="Shape 29"/>
          <p:cNvSpPr/>
          <p:nvPr/>
        </p:nvSpPr>
        <p:spPr>
          <a:xfrm>
            <a:off x="0" y="0"/>
            <a:ext cx="9144000" cy="6858000"/>
          </a:xfrm>
          <a:prstGeom prst="rect">
            <a:avLst/>
          </a:prstGeom>
          <a:solidFill>
            <a:srgbClr val="CC6600"/>
          </a:solidFill>
          <a:ln>
            <a:noFill/>
          </a:ln>
        </p:spPr>
        <p:txBody>
          <a:bodyPr lIns="91425" tIns="45700" rIns="91425" bIns="45700" anchor="ctr" anchorCtr="0">
            <a:noAutofit/>
          </a:bodyPr>
          <a:lstStyle/>
          <a:p>
            <a:pPr marL="0" marR="0" lvl="0" indent="0" algn="ctr" rtl="0">
              <a:spcBef>
                <a:spcPts val="0"/>
              </a:spcBef>
              <a:spcAft>
                <a:spcPts val="0"/>
              </a:spcAft>
              <a:buNone/>
            </a:pPr>
            <a:endParaRPr sz="1800" b="0" i="0" u="none" strike="noStrike" cap="none" baseline="0">
              <a:solidFill>
                <a:srgbClr val="FFFFFF"/>
              </a:solidFill>
              <a:latin typeface="Arial"/>
              <a:ea typeface="Arial"/>
              <a:cs typeface="Arial"/>
              <a:sym typeface="Arial"/>
            </a:endParaRPr>
          </a:p>
        </p:txBody>
      </p:sp>
      <p:sp>
        <p:nvSpPr>
          <p:cNvPr id="30" name="Shape 30"/>
          <p:cNvSpPr txBox="1">
            <a:spLocks noGrp="1"/>
          </p:cNvSpPr>
          <p:nvPr>
            <p:ph type="ctrTitle"/>
          </p:nvPr>
        </p:nvSpPr>
        <p:spPr>
          <a:xfrm>
            <a:off x="0" y="1022350"/>
            <a:ext cx="9144000" cy="1900237"/>
          </a:xfrm>
          <a:prstGeom prst="rect">
            <a:avLst/>
          </a:prstGeom>
          <a:solidFill>
            <a:srgbClr val="44969F"/>
          </a:solidFill>
          <a:ln>
            <a:noFill/>
          </a:ln>
        </p:spPr>
        <p:txBody>
          <a:bodyPr lIns="4754875" tIns="45700" rIns="91425" bIns="45700" anchor="t" anchorCtr="0">
            <a:noAutofit/>
          </a:bodyPr>
          <a:lstStyle/>
          <a:p>
            <a:pPr marL="0" marR="0" lvl="0" indent="0" algn="l" rtl="0">
              <a:spcBef>
                <a:spcPts val="0"/>
              </a:spcBef>
              <a:spcAft>
                <a:spcPts val="0"/>
              </a:spcAft>
              <a:buSzPct val="25000"/>
              <a:buNone/>
            </a:pPr>
            <a:r>
              <a:rPr lang="en-US" sz="2800" b="1" i="0" u="none" strike="noStrike" cap="none" baseline="0">
                <a:solidFill>
                  <a:schemeClr val="lt1"/>
                </a:solidFill>
                <a:latin typeface="Arial"/>
                <a:ea typeface="Arial"/>
                <a:cs typeface="Arial"/>
                <a:sym typeface="Arial"/>
              </a:rPr>
              <a:t>Shockley-Zalabak, </a:t>
            </a:r>
            <a:br>
              <a:rPr lang="en-US" sz="2800" b="1" i="0" u="none" strike="noStrike" cap="none" baseline="0">
                <a:solidFill>
                  <a:schemeClr val="lt1"/>
                </a:solidFill>
                <a:latin typeface="Arial"/>
                <a:ea typeface="Arial"/>
                <a:cs typeface="Arial"/>
                <a:sym typeface="Arial"/>
              </a:rPr>
            </a:br>
            <a:r>
              <a:rPr lang="en-US" sz="2800" b="1" i="0" u="none" strike="noStrike" cap="none" baseline="0">
                <a:solidFill>
                  <a:schemeClr val="lt1"/>
                </a:solidFill>
                <a:latin typeface="Arial"/>
                <a:ea typeface="Arial"/>
                <a:cs typeface="Arial"/>
                <a:sym typeface="Arial"/>
              </a:rPr>
              <a:t>9e Update</a:t>
            </a:r>
            <a:br>
              <a:rPr lang="en-US" sz="3000" b="1" i="0" u="none" strike="noStrike" cap="none" baseline="0">
                <a:solidFill>
                  <a:schemeClr val="lt1"/>
                </a:solidFill>
                <a:latin typeface="Arial"/>
                <a:ea typeface="Arial"/>
                <a:cs typeface="Arial"/>
                <a:sym typeface="Arial"/>
              </a:rPr>
            </a:br>
            <a:r>
              <a:rPr lang="en-US" sz="3000" b="1" i="0" u="none" strike="noStrike" cap="none" baseline="0">
                <a:solidFill>
                  <a:schemeClr val="lt1"/>
                </a:solidFill>
                <a:latin typeface="Arial"/>
                <a:ea typeface="Arial"/>
                <a:cs typeface="Arial"/>
                <a:sym typeface="Arial"/>
              </a:rPr>
              <a:t> </a:t>
            </a:r>
            <a:r>
              <a:rPr lang="en-US" sz="1800" b="1" i="0" u="none" strike="noStrike" cap="none" baseline="0">
                <a:solidFill>
                  <a:schemeClr val="lt1"/>
                </a:solidFill>
                <a:latin typeface="Arial"/>
                <a:ea typeface="Arial"/>
                <a:cs typeface="Arial"/>
                <a:sym typeface="Arial"/>
              </a:rPr>
              <a:t>Pamela S. Shockley-Zalabak</a:t>
            </a:r>
            <a:br>
              <a:rPr lang="en-US" sz="1800" b="1" i="0" u="none" strike="noStrike" cap="none" baseline="0">
                <a:solidFill>
                  <a:schemeClr val="lt1"/>
                </a:solidFill>
                <a:latin typeface="Arial"/>
                <a:ea typeface="Arial"/>
                <a:cs typeface="Arial"/>
                <a:sym typeface="Arial"/>
              </a:rPr>
            </a:br>
            <a:endParaRPr lang="en-US" sz="1800" b="1" i="0" u="none" strike="noStrike" cap="none" baseline="0">
              <a:solidFill>
                <a:schemeClr val="lt1"/>
              </a:solidFill>
              <a:latin typeface="Arial"/>
              <a:ea typeface="Arial"/>
              <a:cs typeface="Arial"/>
              <a:sym typeface="Arial"/>
            </a:endParaRPr>
          </a:p>
        </p:txBody>
      </p:sp>
      <p:sp>
        <p:nvSpPr>
          <p:cNvPr id="32" name="Shape 32"/>
          <p:cNvSpPr txBox="1">
            <a:spLocks noGrp="1"/>
          </p:cNvSpPr>
          <p:nvPr>
            <p:ph type="subTitle" idx="1"/>
          </p:nvPr>
        </p:nvSpPr>
        <p:spPr>
          <a:xfrm>
            <a:off x="4640262" y="3073400"/>
            <a:ext cx="4503736" cy="2427989"/>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lt1"/>
              </a:buClr>
              <a:buSzPct val="25000"/>
              <a:buFont typeface="Arial"/>
              <a:buNone/>
            </a:pPr>
            <a:r>
              <a:rPr lang="en-US" sz="3200" b="1" i="0" u="none" strike="noStrike" cap="none" baseline="0" dirty="0">
                <a:solidFill>
                  <a:schemeClr val="lt1"/>
                </a:solidFill>
                <a:latin typeface="Arial"/>
                <a:ea typeface="Arial"/>
                <a:cs typeface="Arial"/>
                <a:sym typeface="Arial"/>
              </a:rPr>
              <a:t>Chapter 1</a:t>
            </a:r>
          </a:p>
          <a:p>
            <a:pPr marL="0" marR="0" lvl="0" indent="0" algn="l" rtl="0">
              <a:spcBef>
                <a:spcPts val="480"/>
              </a:spcBef>
              <a:spcAft>
                <a:spcPts val="0"/>
              </a:spcAft>
              <a:buClr>
                <a:schemeClr val="lt1"/>
              </a:buClr>
              <a:buSzPct val="25000"/>
              <a:buFont typeface="Arial"/>
              <a:buNone/>
            </a:pPr>
            <a:r>
              <a:rPr lang="en-US" sz="2400" b="1" i="0" u="none" strike="noStrike" cap="none" baseline="0" dirty="0">
                <a:solidFill>
                  <a:schemeClr val="lt1"/>
                </a:solidFill>
                <a:latin typeface="Arial"/>
                <a:ea typeface="Arial"/>
                <a:cs typeface="Arial"/>
                <a:sym typeface="Arial"/>
              </a:rPr>
              <a:t>Organizational Communication: A Competency-Based Approach</a:t>
            </a:r>
          </a:p>
        </p:txBody>
      </p:sp>
      <p:pic>
        <p:nvPicPr>
          <p:cNvPr id="33" name="Shape 33"/>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rot="-197235">
            <a:off x="517524" y="604837"/>
            <a:ext cx="3681413" cy="4598986"/>
          </a:xfrm>
          <a:prstGeom prst="rect">
            <a:avLst/>
          </a:prstGeom>
          <a:noFill/>
          <a:ln w="57150" cap="flat">
            <a:solidFill>
              <a:schemeClr val="accent3"/>
            </a:solidFill>
            <a:prstDash val="solid"/>
            <a:round/>
            <a:headEnd type="none" w="med" len="med"/>
            <a:tailEnd type="none" w="med" len="med"/>
          </a:ln>
        </p:spPr>
      </p:pic>
      <p:sp>
        <p:nvSpPr>
          <p:cNvPr id="34" name="Shape 34"/>
          <p:cNvSpPr txBox="1"/>
          <p:nvPr/>
        </p:nvSpPr>
        <p:spPr>
          <a:xfrm>
            <a:off x="1070811" y="934174"/>
            <a:ext cx="2743199" cy="3877985"/>
          </a:xfrm>
          <a:prstGeom prst="rect">
            <a:avLst/>
          </a:prstGeom>
          <a:solidFill>
            <a:schemeClr val="lt1"/>
          </a:solidFill>
          <a:ln>
            <a:noFill/>
          </a:ln>
        </p:spPr>
        <p:txBody>
          <a:bodyPr lIns="91425" tIns="45700" rIns="91425" bIns="45700" anchor="t" anchorCtr="0">
            <a:noAutofit/>
          </a:bodyPr>
          <a:lstStyle/>
          <a:p>
            <a:pPr marL="0" marR="0" lvl="0" indent="0" algn="ctr" rtl="0">
              <a:spcBef>
                <a:spcPts val="0"/>
              </a:spcBef>
              <a:spcAft>
                <a:spcPts val="0"/>
              </a:spcAft>
              <a:buSzPct val="25000"/>
              <a:buNone/>
            </a:pPr>
            <a:r>
              <a:rPr lang="en-US" sz="4800" b="1" i="0" u="none" strike="noStrike" cap="none" baseline="0">
                <a:solidFill>
                  <a:srgbClr val="FF0000"/>
                </a:solidFill>
                <a:latin typeface="Arial"/>
                <a:ea typeface="Arial"/>
                <a:cs typeface="Arial"/>
                <a:sym typeface="Arial"/>
              </a:rPr>
              <a:t>FPO for Cover Image</a:t>
            </a:r>
          </a:p>
          <a:p>
            <a:pPr marL="0" marR="0" lvl="0" indent="0" algn="ctr" rtl="0">
              <a:spcBef>
                <a:spcPts val="0"/>
              </a:spcBef>
              <a:spcAft>
                <a:spcPts val="0"/>
              </a:spcAft>
              <a:buNone/>
            </a:pPr>
            <a:endParaRPr sz="4800" b="1" i="0" u="none" strike="noStrike" cap="none" baseline="0">
              <a:solidFill>
                <a:srgbClr val="B5B5B5"/>
              </a:solidFill>
              <a:latin typeface="Arial"/>
              <a:ea typeface="Arial"/>
              <a:cs typeface="Arial"/>
              <a:sym typeface="Arial"/>
            </a:endParaRPr>
          </a:p>
          <a:p>
            <a:pPr marL="0" marR="0" lvl="0" indent="0" algn="l" rtl="0">
              <a:spcBef>
                <a:spcPts val="0"/>
              </a:spcBef>
              <a:spcAft>
                <a:spcPts val="0"/>
              </a:spcAft>
              <a:buNone/>
            </a:pPr>
            <a:endParaRPr sz="1800" b="1" i="0" u="none" strike="noStrike" cap="none" baseline="0">
              <a:solidFill>
                <a:srgbClr val="B5B5B5"/>
              </a:solidFill>
              <a:latin typeface="Arial"/>
              <a:ea typeface="Arial"/>
              <a:cs typeface="Arial"/>
              <a:sym typeface="Arial"/>
            </a:endParaRPr>
          </a:p>
          <a:p>
            <a:pPr marL="0" marR="0" lvl="0" indent="0" algn="l" rtl="0">
              <a:spcBef>
                <a:spcPts val="0"/>
              </a:spcBef>
              <a:spcAft>
                <a:spcPts val="0"/>
              </a:spcAft>
              <a:buNone/>
            </a:pPr>
            <a:endParaRPr sz="1800" b="1" i="0" u="none" strike="noStrike" cap="none" baseline="0">
              <a:solidFill>
                <a:srgbClr val="B5B5B5"/>
              </a:solidFill>
              <a:latin typeface="Arial"/>
              <a:ea typeface="Arial"/>
              <a:cs typeface="Arial"/>
              <a:sym typeface="Arial"/>
            </a:endParaRPr>
          </a:p>
          <a:p>
            <a:pPr marL="0" marR="0" lvl="0" indent="0" algn="l" rtl="0">
              <a:spcBef>
                <a:spcPts val="0"/>
              </a:spcBef>
              <a:spcAft>
                <a:spcPts val="0"/>
              </a:spcAft>
              <a:buNone/>
            </a:pPr>
            <a:endParaRPr sz="1800" b="1" i="0" u="none" strike="noStrike" cap="none" baseline="0">
              <a:solidFill>
                <a:srgbClr val="B5B5B5"/>
              </a:solidFill>
              <a:latin typeface="Arial"/>
              <a:ea typeface="Arial"/>
              <a:cs typeface="Arial"/>
              <a:sym typeface="Arial"/>
            </a:endParaRPr>
          </a:p>
        </p:txBody>
      </p:sp>
      <p:pic>
        <p:nvPicPr>
          <p:cNvPr id="35" name="Shape 35"/>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92606" y="389630"/>
            <a:ext cx="4299610" cy="5628397"/>
          </a:xfrm>
          <a:prstGeom prst="rect">
            <a:avLst/>
          </a:prstGeom>
          <a:noFill/>
          <a:ln>
            <a:noFill/>
          </a:ln>
        </p:spPr>
      </p:pic>
      <p:pic>
        <p:nvPicPr>
          <p:cNvPr id="2" name="intro zero -ppt1.mp3">
            <a:hlinkClick r:id="" action="ppaction://media"/>
            <a:extLst>
              <a:ext uri="{FF2B5EF4-FFF2-40B4-BE49-F238E27FC236}">
                <a16:creationId xmlns:a16="http://schemas.microsoft.com/office/drawing/2014/main" id="{6CF372A0-727D-3A46-9E2B-931C83DAB00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4968538" y="5305589"/>
            <a:ext cx="812800" cy="812800"/>
          </a:xfrm>
          <a:prstGeom prst="rect">
            <a:avLst/>
          </a:prstGeom>
        </p:spPr>
      </p:pic>
    </p:spTree>
    <p:extLst>
      <p:ext uri="{BB962C8B-B14F-4D97-AF65-F5344CB8AC3E}">
        <p14:creationId xmlns:p14="http://schemas.microsoft.com/office/powerpoint/2010/main" val="438854842"/>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79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D3ECA-531F-DF4D-B83E-35E8B2DE1FD6}"/>
              </a:ext>
            </a:extLst>
          </p:cNvPr>
          <p:cNvSpPr>
            <a:spLocks noGrp="1"/>
          </p:cNvSpPr>
          <p:nvPr>
            <p:ph type="title"/>
          </p:nvPr>
        </p:nvSpPr>
        <p:spPr/>
        <p:txBody>
          <a:bodyPr/>
          <a:lstStyle/>
          <a:p>
            <a:pPr>
              <a:buSzPct val="25000"/>
            </a:pPr>
            <a:r>
              <a:rPr lang="en-US" sz="3200" b="1" dirty="0">
                <a:solidFill>
                  <a:srgbClr val="009999"/>
                </a:solidFill>
              </a:rPr>
              <a:t>1.1 The Changing Nature of Organizations and Work</a:t>
            </a:r>
          </a:p>
        </p:txBody>
      </p:sp>
      <p:pic>
        <p:nvPicPr>
          <p:cNvPr id="4" name="Picture 3">
            <a:extLst>
              <a:ext uri="{FF2B5EF4-FFF2-40B4-BE49-F238E27FC236}">
                <a16:creationId xmlns:a16="http://schemas.microsoft.com/office/drawing/2014/main" id="{01DB9FC5-35F8-7F43-A124-A186DF390223}"/>
              </a:ext>
            </a:extLst>
          </p:cNvPr>
          <p:cNvPicPr>
            <a:picLocks noChangeAspect="1"/>
          </p:cNvPicPr>
          <p:nvPr/>
        </p:nvPicPr>
        <p:blipFill>
          <a:blip r:embed="rId5"/>
          <a:stretch>
            <a:fillRect/>
          </a:stretch>
        </p:blipFill>
        <p:spPr>
          <a:xfrm>
            <a:off x="2362200" y="1752600"/>
            <a:ext cx="5410200" cy="4000729"/>
          </a:xfrm>
          <a:prstGeom prst="rect">
            <a:avLst/>
          </a:prstGeom>
          <a:ln w="228600" cap="sq" cmpd="thickThin">
            <a:solidFill>
              <a:srgbClr val="000000"/>
            </a:solidFill>
            <a:prstDash val="solid"/>
            <a:miter lim="800000"/>
          </a:ln>
          <a:effectLst>
            <a:innerShdw blurRad="76200">
              <a:srgbClr val="000000"/>
            </a:innerShdw>
          </a:effectLst>
        </p:spPr>
      </p:pic>
      <p:pic>
        <p:nvPicPr>
          <p:cNvPr id="5" name="-110259.mp3">
            <a:hlinkClick r:id="" action="ppaction://media"/>
            <a:extLst>
              <a:ext uri="{FF2B5EF4-FFF2-40B4-BE49-F238E27FC236}">
                <a16:creationId xmlns:a16="http://schemas.microsoft.com/office/drawing/2014/main" id="{4B6603DE-5124-C146-B828-A8773E8AD6A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739743" y="401982"/>
            <a:ext cx="812800" cy="812800"/>
          </a:xfrm>
          <a:prstGeom prst="rect">
            <a:avLst/>
          </a:prstGeom>
        </p:spPr>
      </p:pic>
    </p:spTree>
    <p:extLst>
      <p:ext uri="{BB962C8B-B14F-4D97-AF65-F5344CB8AC3E}">
        <p14:creationId xmlns:p14="http://schemas.microsoft.com/office/powerpoint/2010/main" val="920648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01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5" name="Rectangle 4">
            <a:extLst>
              <a:ext uri="{FF2B5EF4-FFF2-40B4-BE49-F238E27FC236}">
                <a16:creationId xmlns:a16="http://schemas.microsoft.com/office/drawing/2014/main" id="{1BDC427E-7D02-814C-A1C4-4666727FA090}"/>
              </a:ext>
            </a:extLst>
          </p:cNvPr>
          <p:cNvSpPr/>
          <p:nvPr/>
        </p:nvSpPr>
        <p:spPr>
          <a:xfrm>
            <a:off x="7010400" y="1524000"/>
            <a:ext cx="1981200" cy="19351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8" name="Shape 148"/>
          <p:cNvSpPr txBox="1">
            <a:spLocks noGrp="1"/>
          </p:cNvSpPr>
          <p:nvPr>
            <p:ph type="title"/>
          </p:nvPr>
        </p:nvSpPr>
        <p:spPr>
          <a:xfrm>
            <a:off x="1905000" y="274637"/>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2800" b="1" i="0" u="none" strike="noStrike" cap="none" baseline="0" dirty="0">
                <a:solidFill>
                  <a:srgbClr val="009999"/>
                </a:solidFill>
                <a:latin typeface="Arial"/>
                <a:ea typeface="Arial"/>
                <a:cs typeface="Arial"/>
                <a:sym typeface="Arial"/>
              </a:rPr>
              <a:t>1.6 Organizational Communication: A Competency-Based Approach</a:t>
            </a:r>
          </a:p>
        </p:txBody>
      </p:sp>
      <p:sp>
        <p:nvSpPr>
          <p:cNvPr id="149" name="Shape 149"/>
          <p:cNvSpPr txBox="1">
            <a:spLocks noGrp="1"/>
          </p:cNvSpPr>
          <p:nvPr>
            <p:ph type="body" idx="1"/>
          </p:nvPr>
        </p:nvSpPr>
        <p:spPr>
          <a:xfrm>
            <a:off x="6781800" y="1600200"/>
            <a:ext cx="8229600" cy="3922609"/>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dk1"/>
              </a:buClr>
              <a:buSzPct val="25000"/>
              <a:buFont typeface="Arial"/>
              <a:buNone/>
            </a:pPr>
            <a:r>
              <a:rPr lang="en-US" sz="2400" b="0" i="0" u="none" strike="noStrike" cap="none" baseline="0" dirty="0">
                <a:solidFill>
                  <a:schemeClr val="dk1"/>
                </a:solidFill>
                <a:latin typeface="Arial"/>
                <a:ea typeface="Arial"/>
                <a:cs typeface="Arial"/>
                <a:sym typeface="Arial"/>
              </a:rPr>
              <a:t>   - </a:t>
            </a:r>
            <a:r>
              <a:rPr lang="en-US" sz="2000" b="0" i="0" u="none" strike="noStrike" cap="none" baseline="0" dirty="0">
                <a:solidFill>
                  <a:schemeClr val="dk1"/>
                </a:solidFill>
                <a:latin typeface="Arial"/>
                <a:ea typeface="Arial"/>
                <a:cs typeface="Arial"/>
                <a:sym typeface="Arial"/>
              </a:rPr>
              <a:t>Knowledge</a:t>
            </a:r>
          </a:p>
          <a:p>
            <a:pPr marL="342900" marR="0" lvl="0" indent="-342900" algn="l" rtl="0">
              <a:spcBef>
                <a:spcPts val="560"/>
              </a:spcBef>
              <a:spcAft>
                <a:spcPts val="0"/>
              </a:spcAft>
              <a:buClr>
                <a:schemeClr val="dk1"/>
              </a:buClr>
              <a:buSzPct val="25000"/>
              <a:buFont typeface="Arial"/>
              <a:buNone/>
            </a:pPr>
            <a:r>
              <a:rPr lang="en-US" sz="2000" b="0" i="0" u="none" strike="noStrike" cap="none" baseline="0" dirty="0">
                <a:solidFill>
                  <a:schemeClr val="dk1"/>
                </a:solidFill>
                <a:latin typeface="Arial"/>
                <a:ea typeface="Arial"/>
                <a:cs typeface="Arial"/>
                <a:sym typeface="Arial"/>
              </a:rPr>
              <a:t>   - Sensitivity</a:t>
            </a:r>
          </a:p>
          <a:p>
            <a:pPr marL="342900" marR="0" lvl="0" indent="-342900" algn="l" rtl="0">
              <a:spcBef>
                <a:spcPts val="560"/>
              </a:spcBef>
              <a:spcAft>
                <a:spcPts val="0"/>
              </a:spcAft>
              <a:buClr>
                <a:schemeClr val="dk1"/>
              </a:buClr>
              <a:buSzPct val="25000"/>
              <a:buFont typeface="Arial"/>
              <a:buNone/>
            </a:pPr>
            <a:r>
              <a:rPr lang="en-US" sz="2000" b="0" i="0" u="none" strike="noStrike" cap="none" baseline="0" dirty="0">
                <a:solidFill>
                  <a:schemeClr val="dk1"/>
                </a:solidFill>
                <a:latin typeface="Arial"/>
                <a:ea typeface="Arial"/>
                <a:cs typeface="Arial"/>
                <a:sym typeface="Arial"/>
              </a:rPr>
              <a:t>    - Skills</a:t>
            </a:r>
          </a:p>
          <a:p>
            <a:pPr marL="342900" marR="0" lvl="0" indent="-342900" algn="l" rtl="0">
              <a:spcBef>
                <a:spcPts val="560"/>
              </a:spcBef>
              <a:spcAft>
                <a:spcPts val="0"/>
              </a:spcAft>
              <a:buClr>
                <a:schemeClr val="dk1"/>
              </a:buClr>
              <a:buSzPct val="25000"/>
              <a:buFont typeface="Arial"/>
              <a:buNone/>
            </a:pPr>
            <a:r>
              <a:rPr lang="en-US" sz="2000" b="0" i="0" u="none" strike="noStrike" cap="none" baseline="0" dirty="0">
                <a:solidFill>
                  <a:schemeClr val="dk1"/>
                </a:solidFill>
                <a:latin typeface="Arial"/>
                <a:ea typeface="Arial"/>
                <a:cs typeface="Arial"/>
                <a:sym typeface="Arial"/>
              </a:rPr>
              <a:t>    - Values</a:t>
            </a:r>
          </a:p>
        </p:txBody>
      </p:sp>
      <p:sp>
        <p:nvSpPr>
          <p:cNvPr id="2" name="Rectangle 1">
            <a:extLst>
              <a:ext uri="{FF2B5EF4-FFF2-40B4-BE49-F238E27FC236}">
                <a16:creationId xmlns:a16="http://schemas.microsoft.com/office/drawing/2014/main" id="{3A294DA8-7FF6-A046-B78B-213129911B48}"/>
              </a:ext>
            </a:extLst>
          </p:cNvPr>
          <p:cNvSpPr/>
          <p:nvPr/>
        </p:nvSpPr>
        <p:spPr>
          <a:xfrm>
            <a:off x="152400" y="2007232"/>
            <a:ext cx="7086600" cy="3108543"/>
          </a:xfrm>
          <a:prstGeom prst="rect">
            <a:avLst/>
          </a:prstGeom>
        </p:spPr>
        <p:txBody>
          <a:bodyPr wrap="square">
            <a:spAutoFit/>
          </a:bodyPr>
          <a:lstStyle/>
          <a:p>
            <a:pPr lvl="0">
              <a:buSzPct val="25000"/>
            </a:pPr>
            <a:r>
              <a:rPr lang="en-US" sz="1200" dirty="0">
                <a:solidFill>
                  <a:schemeClr val="dk1"/>
                </a:solidFill>
                <a:latin typeface="Arial" pitchFamily="34" charset="0"/>
                <a:ea typeface="Calibri"/>
                <a:cs typeface="Arial" pitchFamily="34" charset="0"/>
                <a:sym typeface="Calibri"/>
              </a:rPr>
              <a:t>Point 1 – Knowledge</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Learning of theory and principles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Exploration of the interactive process nature of human communication</a:t>
            </a:r>
          </a:p>
          <a:p>
            <a:pPr lvl="0">
              <a:spcBef>
                <a:spcPts val="360"/>
              </a:spcBef>
              <a:buSzPct val="25000"/>
            </a:pPr>
            <a:r>
              <a:rPr lang="en-US" sz="1200" dirty="0">
                <a:solidFill>
                  <a:schemeClr val="dk1"/>
                </a:solidFill>
                <a:latin typeface="Arial" pitchFamily="34" charset="0"/>
                <a:ea typeface="Calibri"/>
                <a:cs typeface="Arial" pitchFamily="34" charset="0"/>
                <a:sym typeface="Calibri"/>
              </a:rPr>
              <a:t>Point 2 – Sensitivity</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Ability and willingness to understand what others feel and do</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Examination of our personal “theories-in-use” about communication and organizations</a:t>
            </a:r>
          </a:p>
          <a:p>
            <a:pPr lvl="0">
              <a:spcBef>
                <a:spcPts val="360"/>
              </a:spcBef>
              <a:buSzPct val="25000"/>
            </a:pPr>
            <a:r>
              <a:rPr lang="en-US" sz="1200" dirty="0">
                <a:solidFill>
                  <a:schemeClr val="dk1"/>
                </a:solidFill>
                <a:latin typeface="Arial" pitchFamily="34" charset="0"/>
                <a:ea typeface="Calibri"/>
                <a:cs typeface="Arial" pitchFamily="34" charset="0"/>
                <a:sym typeface="Calibri"/>
              </a:rPr>
              <a:t>Point 3 – Skills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Developing important analytical capabilities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Ability to communicate effectively in a variety of settings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Applying knowledge and sensitivity to case studies and individual experiences</a:t>
            </a:r>
          </a:p>
          <a:p>
            <a:pPr lvl="0">
              <a:spcBef>
                <a:spcPts val="360"/>
              </a:spcBef>
              <a:buSzPct val="25000"/>
            </a:pPr>
            <a:r>
              <a:rPr lang="en-US" sz="1200" dirty="0">
                <a:solidFill>
                  <a:schemeClr val="dk1"/>
                </a:solidFill>
                <a:latin typeface="Arial" pitchFamily="34" charset="0"/>
                <a:ea typeface="Calibri"/>
                <a:cs typeface="Arial" pitchFamily="34" charset="0"/>
                <a:sym typeface="Calibri"/>
              </a:rPr>
              <a:t>Point 4 – Values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Taking personal responsibility for effective communication</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Developing values through discussion of personal responsibility </a:t>
            </a:r>
          </a:p>
        </p:txBody>
      </p:sp>
      <p:pic>
        <p:nvPicPr>
          <p:cNvPr id="3" name="Picture 2">
            <a:extLst>
              <a:ext uri="{FF2B5EF4-FFF2-40B4-BE49-F238E27FC236}">
                <a16:creationId xmlns:a16="http://schemas.microsoft.com/office/drawing/2014/main" id="{19343954-A9B8-6247-B9FF-8788F9441647}"/>
              </a:ext>
            </a:extLst>
          </p:cNvPr>
          <p:cNvPicPr>
            <a:picLocks noChangeAspect="1"/>
          </p:cNvPicPr>
          <p:nvPr/>
        </p:nvPicPr>
        <p:blipFill>
          <a:blip r:embed="rId3"/>
          <a:stretch>
            <a:fillRect/>
          </a:stretch>
        </p:blipFill>
        <p:spPr>
          <a:xfrm>
            <a:off x="6553200" y="3750204"/>
            <a:ext cx="2362200" cy="2362200"/>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Sld>
  <p:clrMapOvr>
    <a:masterClrMapping/>
  </p:clrMapOvr>
  <p:transition spd="slow">
    <p:cu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2DFAF7-A67B-A540-AD2E-2668B5127D7C}"/>
              </a:ext>
            </a:extLst>
          </p:cNvPr>
          <p:cNvSpPr>
            <a:spLocks noGrp="1"/>
          </p:cNvSpPr>
          <p:nvPr>
            <p:ph type="title"/>
          </p:nvPr>
        </p:nvSpPr>
        <p:spPr>
          <a:xfrm>
            <a:off x="1905000" y="533400"/>
            <a:ext cx="8229600" cy="1143000"/>
          </a:xfrm>
        </p:spPr>
        <p:txBody>
          <a:bodyPr/>
          <a:lstStyle/>
          <a:p>
            <a:r>
              <a:rPr lang="en-US" sz="2400" b="1" dirty="0">
                <a:solidFill>
                  <a:srgbClr val="009999"/>
                </a:solidFill>
              </a:rPr>
              <a:t>Messages and Constitutive Processes Model </a:t>
            </a:r>
            <a:endParaRPr lang="en-US" sz="2400" dirty="0"/>
          </a:p>
        </p:txBody>
      </p:sp>
      <p:pic>
        <p:nvPicPr>
          <p:cNvPr id="4" name="Picture 3">
            <a:extLst>
              <a:ext uri="{FF2B5EF4-FFF2-40B4-BE49-F238E27FC236}">
                <a16:creationId xmlns:a16="http://schemas.microsoft.com/office/drawing/2014/main" id="{E1991156-DC26-2543-B912-F01770DCE92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1600" y="2045752"/>
            <a:ext cx="6781800" cy="3516848"/>
          </a:xfrm>
          <a:prstGeom prst="rect">
            <a:avLst/>
          </a:prstGeom>
        </p:spPr>
      </p:pic>
    </p:spTree>
    <p:extLst>
      <p:ext uri="{BB962C8B-B14F-4D97-AF65-F5344CB8AC3E}">
        <p14:creationId xmlns:p14="http://schemas.microsoft.com/office/powerpoint/2010/main" val="39099823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9"/>
        <p:cNvGrpSpPr/>
        <p:nvPr/>
      </p:nvGrpSpPr>
      <p:grpSpPr>
        <a:xfrm>
          <a:off x="0" y="0"/>
          <a:ext cx="0" cy="0"/>
          <a:chOff x="0" y="0"/>
          <a:chExt cx="0" cy="0"/>
        </a:xfrm>
      </p:grpSpPr>
      <p:sp>
        <p:nvSpPr>
          <p:cNvPr id="30" name="Shape 30"/>
          <p:cNvSpPr txBox="1"/>
          <p:nvPr/>
        </p:nvSpPr>
        <p:spPr>
          <a:xfrm>
            <a:off x="0" y="0"/>
            <a:ext cx="9144000" cy="6834187"/>
          </a:xfrm>
          <a:prstGeom prst="rect">
            <a:avLst/>
          </a:prstGeom>
          <a:solidFill>
            <a:srgbClr val="CC6600"/>
          </a:solidFill>
          <a:ln>
            <a:noFill/>
          </a:ln>
        </p:spPr>
        <p:txBody>
          <a:bodyPr lIns="91425" tIns="45700" rIns="91425" bIns="45700" anchor="ctr" anchorCtr="0">
            <a:noAutofit/>
          </a:bodyPr>
          <a:lstStyle/>
          <a:p>
            <a:pPr marL="0" marR="0" lvl="0" indent="0" algn="l" rtl="0">
              <a:lnSpc>
                <a:spcPct val="100000"/>
              </a:lnSpc>
              <a:spcBef>
                <a:spcPts val="0"/>
              </a:spcBef>
              <a:spcAft>
                <a:spcPts val="0"/>
              </a:spcAft>
              <a:buClr>
                <a:srgbClr val="000000"/>
              </a:buClr>
              <a:buFont typeface="Arial"/>
              <a:buNone/>
            </a:pPr>
            <a:endParaRPr sz="1800" b="0" i="0" u="none" strike="noStrike" cap="none" baseline="0">
              <a:solidFill>
                <a:schemeClr val="dk1"/>
              </a:solidFill>
              <a:latin typeface="Arial"/>
              <a:ea typeface="Arial"/>
              <a:cs typeface="Arial"/>
              <a:sym typeface="Arial"/>
            </a:endParaRPr>
          </a:p>
        </p:txBody>
      </p:sp>
      <p:sp>
        <p:nvSpPr>
          <p:cNvPr id="31" name="Shape 31"/>
          <p:cNvSpPr txBox="1">
            <a:spLocks noGrp="1"/>
          </p:cNvSpPr>
          <p:nvPr>
            <p:ph type="ctrTitle"/>
          </p:nvPr>
        </p:nvSpPr>
        <p:spPr>
          <a:xfrm>
            <a:off x="0" y="1022350"/>
            <a:ext cx="9144000" cy="1900237"/>
          </a:xfrm>
          <a:prstGeom prst="rect">
            <a:avLst/>
          </a:prstGeom>
          <a:solidFill>
            <a:srgbClr val="4597A0"/>
          </a:solidFill>
          <a:ln>
            <a:noFill/>
          </a:ln>
        </p:spPr>
        <p:txBody>
          <a:bodyPr lIns="4754875" tIns="45700" rIns="91425" bIns="45700" anchor="t" anchorCtr="0">
            <a:noAutofit/>
          </a:bodyPr>
          <a:lstStyle/>
          <a:p>
            <a:pPr marL="0" marR="0" lvl="0" indent="0" algn="l" rtl="0">
              <a:lnSpc>
                <a:spcPct val="100000"/>
              </a:lnSpc>
              <a:spcBef>
                <a:spcPts val="0"/>
              </a:spcBef>
              <a:spcAft>
                <a:spcPts val="0"/>
              </a:spcAft>
              <a:buClr>
                <a:schemeClr val="lt1"/>
              </a:buClr>
              <a:buSzPct val="25000"/>
              <a:buFont typeface="Arial"/>
              <a:buNone/>
            </a:pPr>
            <a:r>
              <a:rPr lang="en-US" sz="2800" b="1" i="0" u="none" strike="noStrike" cap="none" baseline="0">
                <a:solidFill>
                  <a:schemeClr val="lt1"/>
                </a:solidFill>
                <a:latin typeface="Arial"/>
                <a:ea typeface="Arial"/>
                <a:cs typeface="Arial"/>
                <a:sym typeface="Arial"/>
              </a:rPr>
              <a:t>Shockley-Zalabak, </a:t>
            </a:r>
            <a:br>
              <a:rPr lang="en-US" sz="2800" b="1" i="0" u="none" strike="noStrike" cap="none" baseline="0">
                <a:solidFill>
                  <a:schemeClr val="lt1"/>
                </a:solidFill>
                <a:latin typeface="Arial"/>
                <a:ea typeface="Arial"/>
                <a:cs typeface="Arial"/>
                <a:sym typeface="Arial"/>
              </a:rPr>
            </a:br>
            <a:r>
              <a:rPr lang="en-US" sz="2800" b="1" i="0" u="none" strike="noStrike" cap="none" baseline="0">
                <a:solidFill>
                  <a:schemeClr val="lt1"/>
                </a:solidFill>
                <a:latin typeface="Arial"/>
                <a:ea typeface="Arial"/>
                <a:cs typeface="Arial"/>
                <a:sym typeface="Arial"/>
              </a:rPr>
              <a:t>9e Update</a:t>
            </a:r>
            <a:br>
              <a:rPr lang="en-US" sz="3000" b="1" i="0" u="none" strike="noStrike" cap="none" baseline="0">
                <a:solidFill>
                  <a:schemeClr val="lt1"/>
                </a:solidFill>
                <a:latin typeface="Arial"/>
                <a:ea typeface="Arial"/>
                <a:cs typeface="Arial"/>
                <a:sym typeface="Arial"/>
              </a:rPr>
            </a:br>
            <a:r>
              <a:rPr lang="en-US" sz="1800" b="1" i="0" u="none" strike="noStrike" cap="none" baseline="0">
                <a:solidFill>
                  <a:schemeClr val="lt1"/>
                </a:solidFill>
                <a:latin typeface="Arial"/>
                <a:ea typeface="Arial"/>
                <a:cs typeface="Arial"/>
                <a:sym typeface="Arial"/>
              </a:rPr>
              <a:t>Pamela S. Shockley-Zalabak</a:t>
            </a:r>
            <a:br>
              <a:rPr lang="en-US" sz="1800" b="1" i="0" u="none" strike="noStrike" cap="none" baseline="0">
                <a:solidFill>
                  <a:schemeClr val="lt1"/>
                </a:solidFill>
                <a:latin typeface="Arial"/>
                <a:ea typeface="Arial"/>
                <a:cs typeface="Arial"/>
                <a:sym typeface="Arial"/>
              </a:rPr>
            </a:br>
            <a:endParaRPr lang="en-US" sz="1800" b="1" i="0" u="none" strike="noStrike" cap="none" baseline="0">
              <a:solidFill>
                <a:schemeClr val="lt1"/>
              </a:solidFill>
              <a:latin typeface="Arial"/>
              <a:ea typeface="Arial"/>
              <a:cs typeface="Arial"/>
              <a:sym typeface="Arial"/>
            </a:endParaRPr>
          </a:p>
        </p:txBody>
      </p:sp>
      <p:sp>
        <p:nvSpPr>
          <p:cNvPr id="33" name="Shape 33"/>
          <p:cNvSpPr txBox="1">
            <a:spLocks noGrp="1"/>
          </p:cNvSpPr>
          <p:nvPr>
            <p:ph type="subTitle" idx="1"/>
          </p:nvPr>
        </p:nvSpPr>
        <p:spPr>
          <a:xfrm>
            <a:off x="4640262" y="3073400"/>
            <a:ext cx="4503736" cy="2427287"/>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chemeClr val="lt1"/>
              </a:buClr>
              <a:buSzPct val="25000"/>
              <a:buFont typeface="Arial"/>
              <a:buNone/>
            </a:pPr>
            <a:r>
              <a:rPr lang="en-US" sz="3200" b="1" i="0" u="none" strike="noStrike" cap="none" baseline="0" dirty="0">
                <a:solidFill>
                  <a:schemeClr val="lt1"/>
                </a:solidFill>
                <a:latin typeface="Arial"/>
                <a:ea typeface="Arial"/>
                <a:cs typeface="Arial"/>
                <a:sym typeface="Arial"/>
              </a:rPr>
              <a:t>Chapter 2</a:t>
            </a:r>
          </a:p>
          <a:p>
            <a:pPr marL="0" marR="0" lvl="0" indent="0" algn="l" rtl="0">
              <a:lnSpc>
                <a:spcPct val="100000"/>
              </a:lnSpc>
              <a:spcBef>
                <a:spcPts val="480"/>
              </a:spcBef>
              <a:spcAft>
                <a:spcPts val="0"/>
              </a:spcAft>
              <a:buClr>
                <a:schemeClr val="lt1"/>
              </a:buClr>
              <a:buSzPct val="25000"/>
              <a:buFont typeface="Arial"/>
              <a:buNone/>
            </a:pPr>
            <a:r>
              <a:rPr lang="en-US" sz="2400" b="1" i="0" u="none" strike="noStrike" cap="none" baseline="0" dirty="0">
                <a:solidFill>
                  <a:schemeClr val="lt1"/>
                </a:solidFill>
                <a:latin typeface="Arial"/>
                <a:ea typeface="Arial"/>
                <a:cs typeface="Arial"/>
                <a:sym typeface="Arial"/>
              </a:rPr>
              <a:t>Perspectives for Organizational Communication </a:t>
            </a:r>
          </a:p>
        </p:txBody>
      </p:sp>
      <p:pic>
        <p:nvPicPr>
          <p:cNvPr id="34" name="Shape 3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rot="-239999">
            <a:off x="517525" y="604836"/>
            <a:ext cx="3681411" cy="4598985"/>
          </a:xfrm>
          <a:prstGeom prst="rect">
            <a:avLst/>
          </a:prstGeom>
          <a:noFill/>
          <a:ln w="57150" cap="flat">
            <a:solidFill>
              <a:srgbClr val="FFFFFF"/>
            </a:solidFill>
            <a:prstDash val="solid"/>
            <a:miter/>
            <a:headEnd type="none" w="med" len="med"/>
            <a:tailEnd type="none" w="med" len="med"/>
          </a:ln>
        </p:spPr>
      </p:pic>
      <p:pic>
        <p:nvPicPr>
          <p:cNvPr id="35" name="Shape 3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073150" y="933450"/>
            <a:ext cx="2743199" cy="3876675"/>
          </a:xfrm>
          <a:prstGeom prst="rect">
            <a:avLst/>
          </a:prstGeom>
          <a:noFill/>
          <a:ln>
            <a:noFill/>
          </a:ln>
        </p:spPr>
      </p:pic>
      <p:pic>
        <p:nvPicPr>
          <p:cNvPr id="36" name="Shape 36"/>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292100" y="388937"/>
            <a:ext cx="4300535" cy="5462586"/>
          </a:xfrm>
          <a:prstGeom prst="rect">
            <a:avLst/>
          </a:prstGeom>
          <a:noFill/>
          <a:ln>
            <a:noFill/>
          </a:ln>
        </p:spPr>
      </p:pic>
    </p:spTree>
    <p:extLst>
      <p:ext uri="{BB962C8B-B14F-4D97-AF65-F5344CB8AC3E}">
        <p14:creationId xmlns:p14="http://schemas.microsoft.com/office/powerpoint/2010/main" val="3063886770"/>
      </p:ext>
    </p:extLst>
  </p:cSld>
  <p:clrMapOvr>
    <a:masterClrMapping/>
  </p:clrMapOvr>
  <p:transition spd="slow">
    <p:cu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668ECC2-AB79-9A41-8A1F-6630BD1D70AD}"/>
              </a:ext>
            </a:extLst>
          </p:cNvPr>
          <p:cNvPicPr>
            <a:picLocks noChangeAspect="1"/>
          </p:cNvPicPr>
          <p:nvPr/>
        </p:nvPicPr>
        <p:blipFill>
          <a:blip r:embed="rId2"/>
          <a:stretch>
            <a:fillRect/>
          </a:stretch>
        </p:blipFill>
        <p:spPr>
          <a:xfrm>
            <a:off x="2002616" y="1589934"/>
            <a:ext cx="5208587" cy="4476802"/>
          </a:xfrm>
          <a:prstGeom prst="rect">
            <a:avLst/>
          </a:prstGeom>
          <a:ln>
            <a:noFill/>
          </a:ln>
          <a:effectLst>
            <a:outerShdw blurRad="292100" dist="139700" dir="2700000" algn="tl" rotWithShape="0">
              <a:srgbClr val="333333">
                <a:alpha val="65000"/>
              </a:srgbClr>
            </a:outerShdw>
          </a:effectLst>
        </p:spPr>
      </p:pic>
      <p:sp>
        <p:nvSpPr>
          <p:cNvPr id="6" name="Rectangle 5">
            <a:extLst>
              <a:ext uri="{FF2B5EF4-FFF2-40B4-BE49-F238E27FC236}">
                <a16:creationId xmlns:a16="http://schemas.microsoft.com/office/drawing/2014/main" id="{B4712FC7-2714-954A-B339-E62C5036487E}"/>
              </a:ext>
            </a:extLst>
          </p:cNvPr>
          <p:cNvSpPr/>
          <p:nvPr/>
        </p:nvSpPr>
        <p:spPr>
          <a:xfrm>
            <a:off x="1969634" y="1232925"/>
            <a:ext cx="7174367" cy="13153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pic>
        <p:nvPicPr>
          <p:cNvPr id="7" name="Picture 6">
            <a:extLst>
              <a:ext uri="{FF2B5EF4-FFF2-40B4-BE49-F238E27FC236}">
                <a16:creationId xmlns:a16="http://schemas.microsoft.com/office/drawing/2014/main" id="{6A487A63-607C-5940-9B1C-7C4EF4AC4FDA}"/>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184395" y="577554"/>
            <a:ext cx="1527194" cy="1350745"/>
          </a:xfrm>
          <a:prstGeom prst="rect">
            <a:avLst/>
          </a:prstGeom>
        </p:spPr>
      </p:pic>
      <p:pic>
        <p:nvPicPr>
          <p:cNvPr id="8" name="Graphic 7">
            <a:extLst>
              <a:ext uri="{FF2B5EF4-FFF2-40B4-BE49-F238E27FC236}">
                <a16:creationId xmlns:a16="http://schemas.microsoft.com/office/drawing/2014/main" id="{CDA322F1-63DB-9E4D-95A5-F13780D616EE}"/>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209795" y="6172200"/>
            <a:ext cx="1625603" cy="443746"/>
          </a:xfrm>
          <a:prstGeom prst="rect">
            <a:avLst/>
          </a:prstGeom>
        </p:spPr>
      </p:pic>
      <p:pic>
        <p:nvPicPr>
          <p:cNvPr id="9" name="Graphic 8">
            <a:extLst>
              <a:ext uri="{FF2B5EF4-FFF2-40B4-BE49-F238E27FC236}">
                <a16:creationId xmlns:a16="http://schemas.microsoft.com/office/drawing/2014/main" id="{578F14D1-4617-0741-B545-29ACB8D440C5}"/>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7734263" y="6278110"/>
            <a:ext cx="1409737" cy="231925"/>
          </a:xfrm>
          <a:prstGeom prst="rect">
            <a:avLst/>
          </a:prstGeom>
        </p:spPr>
      </p:pic>
      <p:sp>
        <p:nvSpPr>
          <p:cNvPr id="4" name="Rectangle 3">
            <a:extLst>
              <a:ext uri="{FF2B5EF4-FFF2-40B4-BE49-F238E27FC236}">
                <a16:creationId xmlns:a16="http://schemas.microsoft.com/office/drawing/2014/main" id="{82E1E99D-B9F6-2742-8AB5-18E94F029FA2}"/>
              </a:ext>
            </a:extLst>
          </p:cNvPr>
          <p:cNvSpPr/>
          <p:nvPr/>
        </p:nvSpPr>
        <p:spPr>
          <a:xfrm>
            <a:off x="3559132" y="317209"/>
            <a:ext cx="3044868" cy="584775"/>
          </a:xfrm>
          <a:prstGeom prst="rect">
            <a:avLst/>
          </a:prstGeom>
        </p:spPr>
        <p:txBody>
          <a:bodyPr wrap="square">
            <a:spAutoFit/>
          </a:bodyPr>
          <a:lstStyle/>
          <a:p>
            <a:pPr>
              <a:buClr>
                <a:srgbClr val="000000"/>
              </a:buClr>
            </a:pPr>
            <a:r>
              <a:rPr lang="en-US" sz="3200" b="1" dirty="0">
                <a:solidFill>
                  <a:srgbClr val="009999"/>
                </a:solidFill>
              </a:rPr>
              <a:t>Perspectives</a:t>
            </a:r>
          </a:p>
        </p:txBody>
      </p:sp>
    </p:spTree>
    <p:extLst>
      <p:ext uri="{BB962C8B-B14F-4D97-AF65-F5344CB8AC3E}">
        <p14:creationId xmlns:p14="http://schemas.microsoft.com/office/powerpoint/2010/main" val="40252802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E654F34-AC78-9145-8B63-A7E2E24B3A9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9900" y="1643062"/>
            <a:ext cx="8204200" cy="4286251"/>
          </a:xfrm>
          <a:prstGeom prst="rect">
            <a:avLst/>
          </a:prstGeom>
          <a:ln>
            <a:noFill/>
          </a:ln>
          <a:effectLst>
            <a:outerShdw blurRad="292100" dist="139700" dir="2700000" algn="tl" rotWithShape="0">
              <a:srgbClr val="333333">
                <a:alpha val="65000"/>
              </a:srgbClr>
            </a:outerShdw>
          </a:effectLst>
        </p:spPr>
      </p:pic>
      <p:sp>
        <p:nvSpPr>
          <p:cNvPr id="2" name="Title 1">
            <a:extLst>
              <a:ext uri="{FF2B5EF4-FFF2-40B4-BE49-F238E27FC236}">
                <a16:creationId xmlns:a16="http://schemas.microsoft.com/office/drawing/2014/main" id="{E90CF8FE-E451-974A-8B88-241E4A678D94}"/>
              </a:ext>
            </a:extLst>
          </p:cNvPr>
          <p:cNvSpPr>
            <a:spLocks noGrp="1"/>
          </p:cNvSpPr>
          <p:nvPr>
            <p:ph type="ctrTitle"/>
          </p:nvPr>
        </p:nvSpPr>
        <p:spPr>
          <a:xfrm>
            <a:off x="1889848" y="423863"/>
            <a:ext cx="7333937" cy="1219199"/>
          </a:xfrm>
        </p:spPr>
        <p:txBody>
          <a:bodyPr/>
          <a:lstStyle/>
          <a:p>
            <a:pPr>
              <a:buClr>
                <a:srgbClr val="009999"/>
              </a:buClr>
              <a:buSzPct val="25000"/>
            </a:pPr>
            <a:r>
              <a:rPr lang="en-US" sz="3600" b="1" dirty="0">
                <a:solidFill>
                  <a:srgbClr val="009999"/>
                </a:solidFill>
              </a:rPr>
              <a:t>Aristotle Communication Model</a:t>
            </a:r>
          </a:p>
        </p:txBody>
      </p:sp>
      <p:pic>
        <p:nvPicPr>
          <p:cNvPr id="4" name="Picture 3">
            <a:extLst>
              <a:ext uri="{FF2B5EF4-FFF2-40B4-BE49-F238E27FC236}">
                <a16:creationId xmlns:a16="http://schemas.microsoft.com/office/drawing/2014/main" id="{E2DB15DD-28EE-484E-A38C-FCF59083E38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034662" y="2239995"/>
            <a:ext cx="2522155" cy="3162577"/>
          </a:xfrm>
          <a:prstGeom prst="ellipse">
            <a:avLst/>
          </a:prstGeom>
          <a:ln>
            <a:noFill/>
          </a:ln>
          <a:effectLst>
            <a:softEdge rad="112500"/>
          </a:effectLst>
        </p:spPr>
      </p:pic>
      <p:sp>
        <p:nvSpPr>
          <p:cNvPr id="6" name="Rectangle 5">
            <a:extLst>
              <a:ext uri="{FF2B5EF4-FFF2-40B4-BE49-F238E27FC236}">
                <a16:creationId xmlns:a16="http://schemas.microsoft.com/office/drawing/2014/main" id="{4951F0B4-BF9B-444C-9E1F-D915301B9E69}"/>
              </a:ext>
            </a:extLst>
          </p:cNvPr>
          <p:cNvSpPr/>
          <p:nvPr/>
        </p:nvSpPr>
        <p:spPr>
          <a:xfrm>
            <a:off x="1969634" y="1232925"/>
            <a:ext cx="7174367" cy="13153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pic>
        <p:nvPicPr>
          <p:cNvPr id="7" name="Picture 6">
            <a:extLst>
              <a:ext uri="{FF2B5EF4-FFF2-40B4-BE49-F238E27FC236}">
                <a16:creationId xmlns:a16="http://schemas.microsoft.com/office/drawing/2014/main" id="{566DD317-212C-3546-93F6-E80E2FF40C3F}"/>
              </a:ext>
            </a:extLst>
          </p:cNvPr>
          <p:cNvPicPr>
            <a:picLocks noChangeAspect="1"/>
          </p:cNvPicPr>
          <p:nvPr/>
        </p:nvPicPr>
        <p:blipFill>
          <a:blip r:embed="rId5" cstate="email">
            <a:extLst>
              <a:ext uri="{28A0092B-C50C-407E-A947-70E740481C1C}">
                <a14:useLocalDpi xmlns:a14="http://schemas.microsoft.com/office/drawing/2010/main"/>
              </a:ext>
            </a:extLst>
          </a:blip>
          <a:srcRect/>
          <a:stretch/>
        </p:blipFill>
        <p:spPr>
          <a:xfrm>
            <a:off x="184395" y="577554"/>
            <a:ext cx="1527194" cy="1350745"/>
          </a:xfrm>
          <a:prstGeom prst="rect">
            <a:avLst/>
          </a:prstGeom>
        </p:spPr>
      </p:pic>
      <p:pic>
        <p:nvPicPr>
          <p:cNvPr id="8" name="Graphic 7">
            <a:extLst>
              <a:ext uri="{FF2B5EF4-FFF2-40B4-BE49-F238E27FC236}">
                <a16:creationId xmlns:a16="http://schemas.microsoft.com/office/drawing/2014/main" id="{DF68B480-5A75-A64D-8DCB-CFF344832D35}"/>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209795" y="6172200"/>
            <a:ext cx="1625603" cy="443746"/>
          </a:xfrm>
          <a:prstGeom prst="rect">
            <a:avLst/>
          </a:prstGeom>
        </p:spPr>
      </p:pic>
      <p:pic>
        <p:nvPicPr>
          <p:cNvPr id="9" name="Graphic 8">
            <a:extLst>
              <a:ext uri="{FF2B5EF4-FFF2-40B4-BE49-F238E27FC236}">
                <a16:creationId xmlns:a16="http://schemas.microsoft.com/office/drawing/2014/main" id="{429E56A8-04BB-704C-947A-B527B9648E08}"/>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7734263" y="6278110"/>
            <a:ext cx="1409737" cy="231925"/>
          </a:xfrm>
          <a:prstGeom prst="rect">
            <a:avLst/>
          </a:prstGeom>
        </p:spPr>
      </p:pic>
      <p:sp>
        <p:nvSpPr>
          <p:cNvPr id="3" name="Rectangle 2">
            <a:extLst>
              <a:ext uri="{FF2B5EF4-FFF2-40B4-BE49-F238E27FC236}">
                <a16:creationId xmlns:a16="http://schemas.microsoft.com/office/drawing/2014/main" id="{B8695209-5792-5747-A36A-2A8274FCE022}"/>
              </a:ext>
            </a:extLst>
          </p:cNvPr>
          <p:cNvSpPr/>
          <p:nvPr/>
        </p:nvSpPr>
        <p:spPr>
          <a:xfrm>
            <a:off x="886265" y="1659988"/>
            <a:ext cx="1772529" cy="425263"/>
          </a:xfrm>
          <a:prstGeom prst="rect">
            <a:avLst/>
          </a:prstGeom>
          <a:solidFill>
            <a:srgbClr val="D3EDEB"/>
          </a:solidFill>
          <a:ln>
            <a:solidFill>
              <a:srgbClr val="D3EDE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6EA99185-9E26-DF40-AAF1-16DBF84767DE}"/>
              </a:ext>
            </a:extLst>
          </p:cNvPr>
          <p:cNvSpPr txBox="1"/>
          <p:nvPr/>
        </p:nvSpPr>
        <p:spPr>
          <a:xfrm>
            <a:off x="4248093" y="1764054"/>
            <a:ext cx="4241801" cy="830997"/>
          </a:xfrm>
          <a:prstGeom prst="rect">
            <a:avLst/>
          </a:prstGeom>
          <a:noFill/>
        </p:spPr>
        <p:txBody>
          <a:bodyPr wrap="square" rtlCol="0">
            <a:spAutoFit/>
          </a:bodyPr>
          <a:lstStyle/>
          <a:p>
            <a:pPr algn="r">
              <a:buClr>
                <a:srgbClr val="000000"/>
              </a:buClr>
            </a:pPr>
            <a:r>
              <a:rPr lang="ar-SA" sz="1600" b="1" dirty="0"/>
              <a:t>من وجهة نظرك ..</a:t>
            </a:r>
          </a:p>
          <a:p>
            <a:pPr algn="r">
              <a:buClr>
                <a:srgbClr val="000000"/>
              </a:buClr>
            </a:pPr>
            <a:endParaRPr lang="ar-SA" sz="1600" b="1" dirty="0"/>
          </a:p>
          <a:p>
            <a:pPr algn="r">
              <a:buClr>
                <a:srgbClr val="000000"/>
              </a:buClr>
            </a:pPr>
            <a:r>
              <a:rPr lang="ar-SA" sz="1600" b="1" dirty="0"/>
              <a:t>في أي منظمه يصلح استخدام هذه النظرية  ؟ </a:t>
            </a:r>
            <a:endParaRPr lang="en-US" sz="1600" b="1" dirty="0"/>
          </a:p>
        </p:txBody>
      </p:sp>
    </p:spTree>
    <p:extLst>
      <p:ext uri="{BB962C8B-B14F-4D97-AF65-F5344CB8AC3E}">
        <p14:creationId xmlns:p14="http://schemas.microsoft.com/office/powerpoint/2010/main" val="24579978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ular Callout 11">
            <a:extLst>
              <a:ext uri="{FF2B5EF4-FFF2-40B4-BE49-F238E27FC236}">
                <a16:creationId xmlns:a16="http://schemas.microsoft.com/office/drawing/2014/main" id="{B8965970-0F6C-294C-AAC8-0AD213CD186E}"/>
              </a:ext>
            </a:extLst>
          </p:cNvPr>
          <p:cNvSpPr/>
          <p:nvPr/>
        </p:nvSpPr>
        <p:spPr>
          <a:xfrm>
            <a:off x="6983832" y="1841588"/>
            <a:ext cx="2079264" cy="446453"/>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ular Callout 12">
            <a:extLst>
              <a:ext uri="{FF2B5EF4-FFF2-40B4-BE49-F238E27FC236}">
                <a16:creationId xmlns:a16="http://schemas.microsoft.com/office/drawing/2014/main" id="{05A8ACE7-FD41-8843-9A38-2559E26C8B91}"/>
              </a:ext>
            </a:extLst>
          </p:cNvPr>
          <p:cNvSpPr/>
          <p:nvPr/>
        </p:nvSpPr>
        <p:spPr>
          <a:xfrm>
            <a:off x="4148792" y="1476691"/>
            <a:ext cx="1903203" cy="451608"/>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ular Callout 10">
            <a:extLst>
              <a:ext uri="{FF2B5EF4-FFF2-40B4-BE49-F238E27FC236}">
                <a16:creationId xmlns:a16="http://schemas.microsoft.com/office/drawing/2014/main" id="{3EF98B87-FD71-BD40-8ACD-B2818534B368}"/>
              </a:ext>
            </a:extLst>
          </p:cNvPr>
          <p:cNvSpPr/>
          <p:nvPr/>
        </p:nvSpPr>
        <p:spPr>
          <a:xfrm>
            <a:off x="760858" y="1841587"/>
            <a:ext cx="2079264" cy="446453"/>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7C78FE-1427-0E41-846E-A402796F4E75}"/>
              </a:ext>
            </a:extLst>
          </p:cNvPr>
          <p:cNvSpPr>
            <a:spLocks noGrp="1"/>
          </p:cNvSpPr>
          <p:nvPr>
            <p:ph type="ctrTitle"/>
          </p:nvPr>
        </p:nvSpPr>
        <p:spPr>
          <a:xfrm>
            <a:off x="1810317" y="459167"/>
            <a:ext cx="8381999" cy="1219199"/>
          </a:xfrm>
        </p:spPr>
        <p:txBody>
          <a:bodyPr/>
          <a:lstStyle/>
          <a:p>
            <a:r>
              <a:rPr lang="en-US" sz="3200" b="1" dirty="0">
                <a:solidFill>
                  <a:srgbClr val="009999"/>
                </a:solidFill>
              </a:rPr>
              <a:t>Distinguish Among</a:t>
            </a:r>
            <a:br>
              <a:rPr lang="en-US" sz="2000" dirty="0">
                <a:solidFill>
                  <a:schemeClr val="dk1"/>
                </a:solidFill>
              </a:rPr>
            </a:br>
            <a:endParaRPr lang="en-US" sz="2000" dirty="0"/>
          </a:p>
        </p:txBody>
      </p:sp>
      <p:pic>
        <p:nvPicPr>
          <p:cNvPr id="5" name="Picture 4">
            <a:extLst>
              <a:ext uri="{FF2B5EF4-FFF2-40B4-BE49-F238E27FC236}">
                <a16:creationId xmlns:a16="http://schemas.microsoft.com/office/drawing/2014/main" id="{697337FC-2A47-E44E-AA4B-9358C30883FC}"/>
              </a:ext>
            </a:extLst>
          </p:cNvPr>
          <p:cNvPicPr>
            <a:picLocks noChangeAspect="1"/>
          </p:cNvPicPr>
          <p:nvPr/>
        </p:nvPicPr>
        <p:blipFill>
          <a:blip r:embed="rId3"/>
          <a:stretch>
            <a:fillRect/>
          </a:stretch>
        </p:blipFill>
        <p:spPr>
          <a:xfrm>
            <a:off x="2307204" y="1745944"/>
            <a:ext cx="4901066" cy="4941908"/>
          </a:xfrm>
          <a:prstGeom prst="rect">
            <a:avLst/>
          </a:prstGeom>
          <a:ln>
            <a:noFill/>
          </a:ln>
          <a:effectLst>
            <a:outerShdw blurRad="292100" dist="139700" dir="2700000" algn="tl" rotWithShape="0">
              <a:srgbClr val="333333">
                <a:alpha val="65000"/>
              </a:srgbClr>
            </a:outerShdw>
          </a:effectLst>
        </p:spPr>
      </p:pic>
      <p:sp>
        <p:nvSpPr>
          <p:cNvPr id="4" name="Rectangle 3">
            <a:extLst>
              <a:ext uri="{FF2B5EF4-FFF2-40B4-BE49-F238E27FC236}">
                <a16:creationId xmlns:a16="http://schemas.microsoft.com/office/drawing/2014/main" id="{90F913BD-EE9C-7C42-89DB-F1BEB49530C6}"/>
              </a:ext>
            </a:extLst>
          </p:cNvPr>
          <p:cNvSpPr/>
          <p:nvPr/>
        </p:nvSpPr>
        <p:spPr>
          <a:xfrm>
            <a:off x="1969634" y="1232925"/>
            <a:ext cx="7174367" cy="13153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pic>
        <p:nvPicPr>
          <p:cNvPr id="6" name="Picture 5">
            <a:extLst>
              <a:ext uri="{FF2B5EF4-FFF2-40B4-BE49-F238E27FC236}">
                <a16:creationId xmlns:a16="http://schemas.microsoft.com/office/drawing/2014/main" id="{C5D47DFE-21F4-EA49-9D6E-532583003BEC}"/>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184395" y="577554"/>
            <a:ext cx="1527194" cy="1350745"/>
          </a:xfrm>
          <a:prstGeom prst="rect">
            <a:avLst/>
          </a:prstGeom>
        </p:spPr>
      </p:pic>
      <p:pic>
        <p:nvPicPr>
          <p:cNvPr id="7" name="Graphic 6">
            <a:extLst>
              <a:ext uri="{FF2B5EF4-FFF2-40B4-BE49-F238E27FC236}">
                <a16:creationId xmlns:a16="http://schemas.microsoft.com/office/drawing/2014/main" id="{7AE5AE69-19CE-6F41-B233-0C9BC83F8648}"/>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09795" y="6172200"/>
            <a:ext cx="1625603" cy="443746"/>
          </a:xfrm>
          <a:prstGeom prst="rect">
            <a:avLst/>
          </a:prstGeom>
        </p:spPr>
      </p:pic>
      <p:pic>
        <p:nvPicPr>
          <p:cNvPr id="8" name="Graphic 7">
            <a:extLst>
              <a:ext uri="{FF2B5EF4-FFF2-40B4-BE49-F238E27FC236}">
                <a16:creationId xmlns:a16="http://schemas.microsoft.com/office/drawing/2014/main" id="{F5E1AABB-9EB3-944E-B463-45A0ECD33047}"/>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7734263" y="6278110"/>
            <a:ext cx="1409737" cy="231925"/>
          </a:xfrm>
          <a:prstGeom prst="rect">
            <a:avLst/>
          </a:prstGeom>
        </p:spPr>
      </p:pic>
      <p:sp>
        <p:nvSpPr>
          <p:cNvPr id="3" name="Rectangle 2">
            <a:extLst>
              <a:ext uri="{FF2B5EF4-FFF2-40B4-BE49-F238E27FC236}">
                <a16:creationId xmlns:a16="http://schemas.microsoft.com/office/drawing/2014/main" id="{007B55EC-BFE2-474B-AA3D-BE537486C1F5}"/>
              </a:ext>
            </a:extLst>
          </p:cNvPr>
          <p:cNvSpPr/>
          <p:nvPr/>
        </p:nvSpPr>
        <p:spPr>
          <a:xfrm>
            <a:off x="849748" y="1889749"/>
            <a:ext cx="1901483" cy="307777"/>
          </a:xfrm>
          <a:prstGeom prst="rect">
            <a:avLst/>
          </a:prstGeom>
        </p:spPr>
        <p:txBody>
          <a:bodyPr wrap="none">
            <a:spAutoFit/>
          </a:bodyPr>
          <a:lstStyle/>
          <a:p>
            <a:r>
              <a:rPr lang="en-US" b="1" dirty="0">
                <a:solidFill>
                  <a:srgbClr val="009999"/>
                </a:solidFill>
              </a:rPr>
              <a:t>Functional Tradition</a:t>
            </a:r>
            <a:endParaRPr lang="en-US" dirty="0"/>
          </a:p>
        </p:txBody>
      </p:sp>
      <p:sp>
        <p:nvSpPr>
          <p:cNvPr id="9" name="Rectangle 8">
            <a:extLst>
              <a:ext uri="{FF2B5EF4-FFF2-40B4-BE49-F238E27FC236}">
                <a16:creationId xmlns:a16="http://schemas.microsoft.com/office/drawing/2014/main" id="{33759DCB-CE60-174A-8D24-D2EC6B16F5BC}"/>
              </a:ext>
            </a:extLst>
          </p:cNvPr>
          <p:cNvSpPr/>
          <p:nvPr/>
        </p:nvSpPr>
        <p:spPr>
          <a:xfrm>
            <a:off x="4237693" y="1524478"/>
            <a:ext cx="1794081" cy="307777"/>
          </a:xfrm>
          <a:prstGeom prst="rect">
            <a:avLst/>
          </a:prstGeom>
        </p:spPr>
        <p:txBody>
          <a:bodyPr wrap="none">
            <a:spAutoFit/>
          </a:bodyPr>
          <a:lstStyle/>
          <a:p>
            <a:r>
              <a:rPr lang="en-US" b="1" dirty="0">
                <a:solidFill>
                  <a:srgbClr val="009999"/>
                </a:solidFill>
              </a:rPr>
              <a:t>Meaning-Centered </a:t>
            </a:r>
            <a:endParaRPr lang="en-US" dirty="0"/>
          </a:p>
        </p:txBody>
      </p:sp>
      <p:sp>
        <p:nvSpPr>
          <p:cNvPr id="10" name="Rectangle 9">
            <a:extLst>
              <a:ext uri="{FF2B5EF4-FFF2-40B4-BE49-F238E27FC236}">
                <a16:creationId xmlns:a16="http://schemas.microsoft.com/office/drawing/2014/main" id="{60D8BB2B-F6E9-834A-8D6F-6B6D058B06FF}"/>
              </a:ext>
            </a:extLst>
          </p:cNvPr>
          <p:cNvSpPr/>
          <p:nvPr/>
        </p:nvSpPr>
        <p:spPr>
          <a:xfrm>
            <a:off x="6928329" y="1928299"/>
            <a:ext cx="2215671" cy="307777"/>
          </a:xfrm>
          <a:prstGeom prst="rect">
            <a:avLst/>
          </a:prstGeom>
        </p:spPr>
        <p:txBody>
          <a:bodyPr wrap="none">
            <a:spAutoFit/>
          </a:bodyPr>
          <a:lstStyle/>
          <a:p>
            <a:r>
              <a:rPr lang="en-US" b="1" dirty="0">
                <a:solidFill>
                  <a:srgbClr val="009999"/>
                </a:solidFill>
              </a:rPr>
              <a:t>Emerging Perspectives </a:t>
            </a:r>
            <a:endParaRPr lang="en-US" dirty="0"/>
          </a:p>
        </p:txBody>
      </p:sp>
    </p:spTree>
    <p:extLst>
      <p:ext uri="{BB962C8B-B14F-4D97-AF65-F5344CB8AC3E}">
        <p14:creationId xmlns:p14="http://schemas.microsoft.com/office/powerpoint/2010/main" val="27621452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8"/>
        <p:cNvGrpSpPr/>
        <p:nvPr/>
      </p:nvGrpSpPr>
      <p:grpSpPr>
        <a:xfrm>
          <a:off x="0" y="0"/>
          <a:ext cx="0" cy="0"/>
          <a:chOff x="0" y="0"/>
          <a:chExt cx="0" cy="0"/>
        </a:xfrm>
      </p:grpSpPr>
      <p:sp>
        <p:nvSpPr>
          <p:cNvPr id="29" name="Shape 29"/>
          <p:cNvSpPr/>
          <p:nvPr/>
        </p:nvSpPr>
        <p:spPr>
          <a:xfrm>
            <a:off x="0" y="0"/>
            <a:ext cx="9144000" cy="6858000"/>
          </a:xfrm>
          <a:prstGeom prst="rect">
            <a:avLst/>
          </a:prstGeom>
          <a:solidFill>
            <a:srgbClr val="CC6600"/>
          </a:solidFill>
          <a:ln>
            <a:noFill/>
          </a:ln>
        </p:spPr>
        <p:txBody>
          <a:bodyPr lIns="91425" tIns="45700" rIns="91425" bIns="45700" anchor="ctr" anchorCtr="0">
            <a:noAutofit/>
          </a:bodyPr>
          <a:lstStyle/>
          <a:p>
            <a:pPr marL="0" marR="0" lvl="0" indent="0" algn="ctr" rtl="1">
              <a:lnSpc>
                <a:spcPct val="100000"/>
              </a:lnSpc>
              <a:spcBef>
                <a:spcPts val="0"/>
              </a:spcBef>
              <a:spcAft>
                <a:spcPts val="0"/>
              </a:spcAft>
              <a:buNone/>
            </a:pPr>
            <a:endParaRPr sz="1800" b="0" i="0" u="none" strike="noStrike" cap="none" baseline="0">
              <a:solidFill>
                <a:srgbClr val="FFFFFF"/>
              </a:solidFill>
              <a:latin typeface="Arial"/>
              <a:ea typeface="Arial"/>
              <a:cs typeface="Arial"/>
              <a:sym typeface="Arial"/>
            </a:endParaRPr>
          </a:p>
        </p:txBody>
      </p:sp>
      <p:sp>
        <p:nvSpPr>
          <p:cNvPr id="30" name="Shape 30"/>
          <p:cNvSpPr txBox="1">
            <a:spLocks noGrp="1"/>
          </p:cNvSpPr>
          <p:nvPr>
            <p:ph type="ctrTitle"/>
          </p:nvPr>
        </p:nvSpPr>
        <p:spPr>
          <a:xfrm>
            <a:off x="0" y="1022350"/>
            <a:ext cx="9144000" cy="1900237"/>
          </a:xfrm>
          <a:prstGeom prst="rect">
            <a:avLst/>
          </a:prstGeom>
          <a:solidFill>
            <a:srgbClr val="44969F"/>
          </a:solidFill>
          <a:ln>
            <a:noFill/>
          </a:ln>
        </p:spPr>
        <p:txBody>
          <a:bodyPr lIns="4754875" tIns="45700" rIns="91425" bIns="45700" anchor="t" anchorCtr="0">
            <a:noAutofit/>
          </a:bodyPr>
          <a:lstStyle/>
          <a:p>
            <a:pPr marL="0" marR="0" lvl="0" indent="0" algn="l" rtl="0">
              <a:spcBef>
                <a:spcPts val="0"/>
              </a:spcBef>
              <a:spcAft>
                <a:spcPts val="0"/>
              </a:spcAft>
              <a:buSzPct val="25000"/>
              <a:buNone/>
            </a:pPr>
            <a:r>
              <a:rPr lang="en-US" sz="2800" b="1" i="0" u="none" strike="noStrike" cap="none" baseline="0">
                <a:solidFill>
                  <a:schemeClr val="lt1"/>
                </a:solidFill>
                <a:latin typeface="Arial"/>
                <a:ea typeface="Arial"/>
                <a:cs typeface="Arial"/>
                <a:sym typeface="Arial"/>
              </a:rPr>
              <a:t>Shockley-Zalabak, </a:t>
            </a:r>
            <a:br>
              <a:rPr lang="en-US" sz="2800" b="1" i="0" u="none" strike="noStrike" cap="none" baseline="0">
                <a:solidFill>
                  <a:schemeClr val="lt1"/>
                </a:solidFill>
                <a:latin typeface="Arial"/>
                <a:ea typeface="Arial"/>
                <a:cs typeface="Arial"/>
                <a:sym typeface="Arial"/>
              </a:rPr>
            </a:br>
            <a:r>
              <a:rPr lang="en-US" sz="2800" b="1" i="0" u="none" strike="noStrike" cap="none" baseline="0">
                <a:solidFill>
                  <a:schemeClr val="lt1"/>
                </a:solidFill>
                <a:latin typeface="Arial"/>
                <a:ea typeface="Arial"/>
                <a:cs typeface="Arial"/>
                <a:sym typeface="Arial"/>
              </a:rPr>
              <a:t>9e Update</a:t>
            </a:r>
            <a:br>
              <a:rPr lang="en-US" sz="3000" b="1" i="0" u="none" strike="noStrike" cap="none" baseline="0">
                <a:solidFill>
                  <a:schemeClr val="lt1"/>
                </a:solidFill>
                <a:latin typeface="Arial"/>
                <a:ea typeface="Arial"/>
                <a:cs typeface="Arial"/>
                <a:sym typeface="Arial"/>
              </a:rPr>
            </a:br>
            <a:r>
              <a:rPr lang="en-US" sz="3000" b="1" i="0" u="none" strike="noStrike" cap="none" baseline="0">
                <a:solidFill>
                  <a:schemeClr val="lt1"/>
                </a:solidFill>
                <a:latin typeface="Arial"/>
                <a:ea typeface="Arial"/>
                <a:cs typeface="Arial"/>
                <a:sym typeface="Arial"/>
              </a:rPr>
              <a:t> </a:t>
            </a:r>
            <a:r>
              <a:rPr lang="en-US" sz="1800" b="1" i="0" u="none" strike="noStrike" cap="none" baseline="0">
                <a:solidFill>
                  <a:schemeClr val="lt1"/>
                </a:solidFill>
                <a:latin typeface="Arial"/>
                <a:ea typeface="Arial"/>
                <a:cs typeface="Arial"/>
                <a:sym typeface="Arial"/>
              </a:rPr>
              <a:t>Pamela S. Shockley-Zalabak</a:t>
            </a:r>
            <a:br>
              <a:rPr lang="en-US" sz="1800" b="1" i="0" u="none" strike="noStrike" cap="none" baseline="0">
                <a:solidFill>
                  <a:schemeClr val="lt1"/>
                </a:solidFill>
                <a:latin typeface="Arial"/>
                <a:ea typeface="Arial"/>
                <a:cs typeface="Arial"/>
                <a:sym typeface="Arial"/>
              </a:rPr>
            </a:br>
            <a:endParaRPr lang="en-US" sz="1800" b="1" i="0" u="none" strike="noStrike" cap="none" baseline="0">
              <a:solidFill>
                <a:schemeClr val="lt1"/>
              </a:solidFill>
              <a:latin typeface="Arial"/>
              <a:ea typeface="Arial"/>
              <a:cs typeface="Arial"/>
              <a:sym typeface="Arial"/>
            </a:endParaRPr>
          </a:p>
        </p:txBody>
      </p:sp>
      <p:sp>
        <p:nvSpPr>
          <p:cNvPr id="32" name="Shape 32"/>
          <p:cNvSpPr txBox="1">
            <a:spLocks noGrp="1"/>
          </p:cNvSpPr>
          <p:nvPr>
            <p:ph type="subTitle" idx="1"/>
          </p:nvPr>
        </p:nvSpPr>
        <p:spPr>
          <a:xfrm>
            <a:off x="4640262" y="3073400"/>
            <a:ext cx="4503736" cy="2427989"/>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lt1"/>
              </a:buClr>
              <a:buSzPct val="25000"/>
              <a:buFont typeface="Arial"/>
              <a:buNone/>
            </a:pPr>
            <a:r>
              <a:rPr lang="en-US" sz="3200" b="1" i="0" u="none" strike="noStrike" cap="none" baseline="0" dirty="0">
                <a:solidFill>
                  <a:schemeClr val="lt1"/>
                </a:solidFill>
                <a:latin typeface="Arial"/>
                <a:ea typeface="Arial"/>
                <a:cs typeface="Arial"/>
                <a:sym typeface="Arial"/>
              </a:rPr>
              <a:t>Chapter 7</a:t>
            </a:r>
          </a:p>
          <a:p>
            <a:pPr marL="0" marR="0" lvl="0" indent="0" algn="l" rtl="0">
              <a:spcBef>
                <a:spcPts val="480"/>
              </a:spcBef>
              <a:spcAft>
                <a:spcPts val="0"/>
              </a:spcAft>
              <a:buClr>
                <a:schemeClr val="lt1"/>
              </a:buClr>
              <a:buSzPct val="25000"/>
              <a:buFont typeface="Arial"/>
              <a:buNone/>
            </a:pPr>
            <a:r>
              <a:rPr lang="en-US" sz="2400" b="1" i="0" u="none" strike="noStrike" cap="none" baseline="0" dirty="0">
                <a:solidFill>
                  <a:schemeClr val="lt1"/>
                </a:solidFill>
                <a:latin typeface="Arial"/>
                <a:ea typeface="Arial"/>
                <a:cs typeface="Arial"/>
                <a:sym typeface="Arial"/>
              </a:rPr>
              <a:t>Leadership and Management Communication</a:t>
            </a:r>
          </a:p>
        </p:txBody>
      </p:sp>
      <p:pic>
        <p:nvPicPr>
          <p:cNvPr id="33" name="Shape 3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rot="-197235">
            <a:off x="517524" y="604837"/>
            <a:ext cx="3681413" cy="4598986"/>
          </a:xfrm>
          <a:prstGeom prst="rect">
            <a:avLst/>
          </a:prstGeom>
          <a:noFill/>
          <a:ln w="57150" cap="flat">
            <a:solidFill>
              <a:schemeClr val="accent3"/>
            </a:solidFill>
            <a:prstDash val="solid"/>
            <a:round/>
            <a:headEnd type="none" w="med" len="med"/>
            <a:tailEnd type="none" w="med" len="med"/>
          </a:ln>
        </p:spPr>
      </p:pic>
      <p:sp>
        <p:nvSpPr>
          <p:cNvPr id="34" name="Shape 34"/>
          <p:cNvSpPr txBox="1"/>
          <p:nvPr/>
        </p:nvSpPr>
        <p:spPr>
          <a:xfrm>
            <a:off x="1070811" y="934174"/>
            <a:ext cx="2743199" cy="3877985"/>
          </a:xfrm>
          <a:prstGeom prst="rect">
            <a:avLst/>
          </a:prstGeom>
          <a:solidFill>
            <a:schemeClr val="lt1"/>
          </a:solidFill>
          <a:ln>
            <a:noFill/>
          </a:ln>
        </p:spPr>
        <p:txBody>
          <a:bodyPr lIns="91425" tIns="45700" rIns="91425" bIns="45700" anchor="t" anchorCtr="0">
            <a:noAutofit/>
          </a:bodyPr>
          <a:lstStyle/>
          <a:p>
            <a:pPr marL="0" marR="0" lvl="0" indent="0" algn="ctr" rtl="0">
              <a:spcBef>
                <a:spcPts val="0"/>
              </a:spcBef>
              <a:spcAft>
                <a:spcPts val="0"/>
              </a:spcAft>
              <a:buSzPct val="25000"/>
              <a:buNone/>
            </a:pPr>
            <a:r>
              <a:rPr lang="en-US" sz="4800" b="1" i="0" u="none" strike="noStrike" cap="none" baseline="0">
                <a:solidFill>
                  <a:srgbClr val="FF0000"/>
                </a:solidFill>
                <a:latin typeface="Arial"/>
                <a:ea typeface="Arial"/>
                <a:cs typeface="Arial"/>
                <a:sym typeface="Arial"/>
              </a:rPr>
              <a:t>FPO for Cover Image</a:t>
            </a:r>
          </a:p>
          <a:p>
            <a:pPr marL="0" marR="0" lvl="0" indent="0" algn="ctr" rtl="0">
              <a:spcBef>
                <a:spcPts val="0"/>
              </a:spcBef>
              <a:spcAft>
                <a:spcPts val="0"/>
              </a:spcAft>
              <a:buNone/>
            </a:pPr>
            <a:endParaRPr sz="4800" b="1" i="0" u="none" strike="noStrike" cap="none" baseline="0">
              <a:solidFill>
                <a:srgbClr val="B5B5B5"/>
              </a:solidFill>
              <a:latin typeface="Arial"/>
              <a:ea typeface="Arial"/>
              <a:cs typeface="Arial"/>
              <a:sym typeface="Arial"/>
            </a:endParaRPr>
          </a:p>
          <a:p>
            <a:pPr marL="0" marR="0" lvl="0" indent="0" algn="l" rtl="0">
              <a:spcBef>
                <a:spcPts val="0"/>
              </a:spcBef>
              <a:spcAft>
                <a:spcPts val="0"/>
              </a:spcAft>
              <a:buNone/>
            </a:pPr>
            <a:endParaRPr sz="1800" b="1" i="0" u="none" strike="noStrike" cap="none" baseline="0">
              <a:solidFill>
                <a:srgbClr val="B5B5B5"/>
              </a:solidFill>
              <a:latin typeface="Arial"/>
              <a:ea typeface="Arial"/>
              <a:cs typeface="Arial"/>
              <a:sym typeface="Arial"/>
            </a:endParaRPr>
          </a:p>
          <a:p>
            <a:pPr marL="0" marR="0" lvl="0" indent="0" algn="l" rtl="0">
              <a:spcBef>
                <a:spcPts val="0"/>
              </a:spcBef>
              <a:spcAft>
                <a:spcPts val="0"/>
              </a:spcAft>
              <a:buNone/>
            </a:pPr>
            <a:endParaRPr sz="1800" b="1" i="0" u="none" strike="noStrike" cap="none" baseline="0">
              <a:solidFill>
                <a:srgbClr val="B5B5B5"/>
              </a:solidFill>
              <a:latin typeface="Arial"/>
              <a:ea typeface="Arial"/>
              <a:cs typeface="Arial"/>
              <a:sym typeface="Arial"/>
            </a:endParaRPr>
          </a:p>
          <a:p>
            <a:pPr marL="0" marR="0" lvl="0" indent="0" algn="l" rtl="0">
              <a:spcBef>
                <a:spcPts val="0"/>
              </a:spcBef>
              <a:spcAft>
                <a:spcPts val="0"/>
              </a:spcAft>
              <a:buNone/>
            </a:pPr>
            <a:endParaRPr sz="1800" b="1" i="0" u="none" strike="noStrike" cap="none" baseline="0">
              <a:solidFill>
                <a:srgbClr val="B5B5B5"/>
              </a:solidFill>
              <a:latin typeface="Arial"/>
              <a:ea typeface="Arial"/>
              <a:cs typeface="Arial"/>
              <a:sym typeface="Arial"/>
            </a:endParaRPr>
          </a:p>
        </p:txBody>
      </p:sp>
      <p:pic>
        <p:nvPicPr>
          <p:cNvPr id="35" name="Shape 3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92606" y="389630"/>
            <a:ext cx="4299610" cy="5628397"/>
          </a:xfrm>
          <a:prstGeom prst="rect">
            <a:avLst/>
          </a:prstGeom>
          <a:noFill/>
          <a:ln>
            <a:noFill/>
          </a:ln>
        </p:spPr>
      </p:pic>
      <p:pic>
        <p:nvPicPr>
          <p:cNvPr id="8" name="Graphic 7">
            <a:extLst>
              <a:ext uri="{FF2B5EF4-FFF2-40B4-BE49-F238E27FC236}">
                <a16:creationId xmlns:a16="http://schemas.microsoft.com/office/drawing/2014/main" id="{9AB45686-0521-EB46-8FAF-8A9BA5B203FB}"/>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355597" y="6248400"/>
            <a:ext cx="1625603" cy="443746"/>
          </a:xfrm>
          <a:prstGeom prst="rect">
            <a:avLst/>
          </a:prstGeom>
        </p:spPr>
      </p:pic>
      <p:pic>
        <p:nvPicPr>
          <p:cNvPr id="9" name="Graphic 8">
            <a:extLst>
              <a:ext uri="{FF2B5EF4-FFF2-40B4-BE49-F238E27FC236}">
                <a16:creationId xmlns:a16="http://schemas.microsoft.com/office/drawing/2014/main" id="{F5B44C43-DE38-E144-A761-E3D8E8472FA1}"/>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7467600" y="6473675"/>
            <a:ext cx="1409737" cy="231925"/>
          </a:xfrm>
          <a:prstGeom prst="rect">
            <a:avLst/>
          </a:prstGeom>
        </p:spPr>
      </p:pic>
    </p:spTree>
    <p:extLst>
      <p:ext uri="{BB962C8B-B14F-4D97-AF65-F5344CB8AC3E}">
        <p14:creationId xmlns:p14="http://schemas.microsoft.com/office/powerpoint/2010/main" val="2486917194"/>
      </p:ext>
    </p:extLst>
  </p:cSld>
  <p:clrMapOvr>
    <a:masterClrMapping/>
  </p:clrMapOvr>
  <p:transition spd="slow">
    <p:cu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8A1A46-1030-1842-9890-17A5E899738A}"/>
              </a:ext>
            </a:extLst>
          </p:cNvPr>
          <p:cNvSpPr>
            <a:spLocks noGrp="1"/>
          </p:cNvSpPr>
          <p:nvPr>
            <p:ph type="title"/>
          </p:nvPr>
        </p:nvSpPr>
        <p:spPr>
          <a:xfrm>
            <a:off x="76200" y="2209800"/>
            <a:ext cx="2914649" cy="3357563"/>
          </a:xfrm>
        </p:spPr>
        <p:txBody>
          <a:bodyPr/>
          <a:lstStyle/>
          <a:p>
            <a:pPr>
              <a:buSzPct val="25000"/>
            </a:pPr>
            <a:r>
              <a:rPr lang="en-US" sz="3600" b="1" dirty="0">
                <a:solidFill>
                  <a:srgbClr val="009999"/>
                </a:solidFill>
              </a:rPr>
              <a:t>Global Business leaders </a:t>
            </a:r>
          </a:p>
        </p:txBody>
      </p:sp>
      <p:pic>
        <p:nvPicPr>
          <p:cNvPr id="4" name="Picture 3">
            <a:extLst>
              <a:ext uri="{FF2B5EF4-FFF2-40B4-BE49-F238E27FC236}">
                <a16:creationId xmlns:a16="http://schemas.microsoft.com/office/drawing/2014/main" id="{E71A71CA-C04E-E741-AC4B-1FFCAA221B6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62200" y="685800"/>
            <a:ext cx="6572249" cy="4381499"/>
          </a:xfrm>
          <a:prstGeom prst="rect">
            <a:avLst/>
          </a:prstGeom>
          <a:ln w="127000" cap="sq">
            <a:solidFill>
              <a:srgbClr val="8E5A6D"/>
            </a:solidFill>
            <a:miter lim="800000"/>
          </a:ln>
          <a:effectLst>
            <a:outerShdw blurRad="57150" dist="50800" dir="2700000" algn="tl" rotWithShape="0">
              <a:srgbClr val="000000">
                <a:alpha val="40000"/>
              </a:srgbClr>
            </a:outerShdw>
          </a:effectLst>
        </p:spPr>
      </p:pic>
      <p:sp>
        <p:nvSpPr>
          <p:cNvPr id="5" name="Triangle 4">
            <a:extLst>
              <a:ext uri="{FF2B5EF4-FFF2-40B4-BE49-F238E27FC236}">
                <a16:creationId xmlns:a16="http://schemas.microsoft.com/office/drawing/2014/main" id="{EADB1D84-85EB-5746-B53D-1186BB031D51}"/>
              </a:ext>
            </a:extLst>
          </p:cNvPr>
          <p:cNvSpPr/>
          <p:nvPr/>
        </p:nvSpPr>
        <p:spPr>
          <a:xfrm rot="16200000">
            <a:off x="1676400" y="1143000"/>
            <a:ext cx="457199" cy="304800"/>
          </a:xfrm>
          <a:prstGeom prst="triangle">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ight Arrow 2">
            <a:extLst>
              <a:ext uri="{FF2B5EF4-FFF2-40B4-BE49-F238E27FC236}">
                <a16:creationId xmlns:a16="http://schemas.microsoft.com/office/drawing/2014/main" id="{310A0DE3-D95A-7B47-9B7E-3D46BD866070}"/>
              </a:ext>
            </a:extLst>
          </p:cNvPr>
          <p:cNvSpPr/>
          <p:nvPr/>
        </p:nvSpPr>
        <p:spPr>
          <a:xfrm rot="18858879">
            <a:off x="3127992" y="4994911"/>
            <a:ext cx="1505661" cy="644839"/>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215837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C056818-3E4E-ED40-89A2-2DDB2EEF66F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90800" y="381000"/>
            <a:ext cx="6096000" cy="4789714"/>
          </a:xfrm>
          <a:prstGeom prst="rect">
            <a:avLst/>
          </a:prstGeom>
          <a:ln w="127000" cap="sq">
            <a:solidFill>
              <a:srgbClr val="8E5A6D"/>
            </a:solidFill>
            <a:miter lim="800000"/>
          </a:ln>
          <a:effectLst>
            <a:outerShdw blurRad="57150" dist="50800" dir="2700000" algn="tl" rotWithShape="0">
              <a:srgbClr val="000000">
                <a:alpha val="40000"/>
              </a:srgbClr>
            </a:outerShdw>
          </a:effectLst>
        </p:spPr>
      </p:pic>
      <p:sp>
        <p:nvSpPr>
          <p:cNvPr id="3" name="Triangle 2">
            <a:extLst>
              <a:ext uri="{FF2B5EF4-FFF2-40B4-BE49-F238E27FC236}">
                <a16:creationId xmlns:a16="http://schemas.microsoft.com/office/drawing/2014/main" id="{75ABBA62-CF30-EF40-8DD5-E243DA84F97E}"/>
              </a:ext>
            </a:extLst>
          </p:cNvPr>
          <p:cNvSpPr/>
          <p:nvPr/>
        </p:nvSpPr>
        <p:spPr>
          <a:xfrm rot="16200000">
            <a:off x="1676400" y="1143000"/>
            <a:ext cx="457199" cy="304800"/>
          </a:xfrm>
          <a:prstGeom prst="triangle">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ctr" rtl="1">
              <a:lnSpc>
                <a:spcPct val="100000"/>
              </a:lnSpc>
              <a:spcBef>
                <a:spcPts val="0"/>
              </a:spcBef>
              <a:spcAft>
                <a:spcPts val="0"/>
              </a:spcAft>
              <a:buNone/>
            </a:pPr>
            <a:endParaRPr lang="en-US">
              <a:solidFill>
                <a:srgbClr val="8E5A6D"/>
              </a:solidFill>
            </a:endParaRPr>
          </a:p>
        </p:txBody>
      </p:sp>
      <p:sp>
        <p:nvSpPr>
          <p:cNvPr id="2" name="Rectangle 1">
            <a:extLst>
              <a:ext uri="{FF2B5EF4-FFF2-40B4-BE49-F238E27FC236}">
                <a16:creationId xmlns:a16="http://schemas.microsoft.com/office/drawing/2014/main" id="{CB6C31EE-B2C1-D441-9612-3EA67CCB08ED}"/>
              </a:ext>
            </a:extLst>
          </p:cNvPr>
          <p:cNvSpPr/>
          <p:nvPr/>
        </p:nvSpPr>
        <p:spPr>
          <a:xfrm>
            <a:off x="205611" y="2175692"/>
            <a:ext cx="2082621" cy="1754326"/>
          </a:xfrm>
          <a:prstGeom prst="rect">
            <a:avLst/>
          </a:prstGeom>
        </p:spPr>
        <p:txBody>
          <a:bodyPr wrap="none">
            <a:spAutoFit/>
          </a:bodyPr>
          <a:lstStyle/>
          <a:p>
            <a:pPr>
              <a:buSzPct val="25000"/>
            </a:pPr>
            <a:r>
              <a:rPr lang="en-US" sz="3600" b="1" dirty="0">
                <a:solidFill>
                  <a:srgbClr val="009999"/>
                </a:solidFill>
              </a:rPr>
              <a:t>Richest</a:t>
            </a:r>
          </a:p>
          <a:p>
            <a:pPr>
              <a:buSzPct val="25000"/>
            </a:pPr>
            <a:r>
              <a:rPr lang="en-US" sz="3600" b="1" dirty="0">
                <a:solidFill>
                  <a:srgbClr val="009999"/>
                </a:solidFill>
              </a:rPr>
              <a:t>Arabs</a:t>
            </a:r>
          </a:p>
          <a:p>
            <a:pPr>
              <a:buSzPct val="25000"/>
            </a:pPr>
            <a:r>
              <a:rPr lang="en-US" sz="3600" b="1" dirty="0">
                <a:solidFill>
                  <a:srgbClr val="009999"/>
                </a:solidFill>
              </a:rPr>
              <a:t>Leaders </a:t>
            </a:r>
          </a:p>
        </p:txBody>
      </p:sp>
    </p:spTree>
    <p:extLst>
      <p:ext uri="{BB962C8B-B14F-4D97-AF65-F5344CB8AC3E}">
        <p14:creationId xmlns:p14="http://schemas.microsoft.com/office/powerpoint/2010/main" val="10207008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1D85F1B-6854-6549-8D90-ECD6F994DE17}"/>
              </a:ext>
            </a:extLst>
          </p:cNvPr>
          <p:cNvPicPr>
            <a:picLocks noChangeAspect="1"/>
          </p:cNvPicPr>
          <p:nvPr/>
        </p:nvPicPr>
        <p:blipFill>
          <a:blip r:embed="rId3"/>
          <a:stretch>
            <a:fillRect/>
          </a:stretch>
        </p:blipFill>
        <p:spPr>
          <a:xfrm>
            <a:off x="2286000" y="686730"/>
            <a:ext cx="6553847" cy="3580470"/>
          </a:xfrm>
          <a:prstGeom prst="rect">
            <a:avLst/>
          </a:prstGeom>
          <a:ln w="127000" cap="sq">
            <a:solidFill>
              <a:srgbClr val="8E5A6D"/>
            </a:solidFill>
            <a:miter lim="800000"/>
          </a:ln>
          <a:effectLst>
            <a:outerShdw blurRad="57150" dist="50800" dir="2700000" algn="tl" rotWithShape="0">
              <a:srgbClr val="000000">
                <a:alpha val="40000"/>
              </a:srgbClr>
            </a:outerShdw>
          </a:effectLst>
        </p:spPr>
      </p:pic>
      <p:sp>
        <p:nvSpPr>
          <p:cNvPr id="6" name="Rectangle 5">
            <a:extLst>
              <a:ext uri="{FF2B5EF4-FFF2-40B4-BE49-F238E27FC236}">
                <a16:creationId xmlns:a16="http://schemas.microsoft.com/office/drawing/2014/main" id="{1FFB3032-9238-8E40-B10A-A78B1029C35F}"/>
              </a:ext>
            </a:extLst>
          </p:cNvPr>
          <p:cNvSpPr/>
          <p:nvPr/>
        </p:nvSpPr>
        <p:spPr>
          <a:xfrm>
            <a:off x="89079" y="1981200"/>
            <a:ext cx="2082621" cy="1754326"/>
          </a:xfrm>
          <a:prstGeom prst="rect">
            <a:avLst/>
          </a:prstGeom>
        </p:spPr>
        <p:txBody>
          <a:bodyPr wrap="none">
            <a:spAutoFit/>
          </a:bodyPr>
          <a:lstStyle/>
          <a:p>
            <a:pPr>
              <a:buSzPct val="25000"/>
            </a:pPr>
            <a:r>
              <a:rPr lang="en-US" sz="3600" b="1" dirty="0">
                <a:solidFill>
                  <a:srgbClr val="009999"/>
                </a:solidFill>
              </a:rPr>
              <a:t>Arabs</a:t>
            </a:r>
          </a:p>
          <a:p>
            <a:pPr>
              <a:buSzPct val="25000"/>
            </a:pPr>
            <a:r>
              <a:rPr lang="en-US" sz="3600" b="1" dirty="0">
                <a:solidFill>
                  <a:srgbClr val="009999"/>
                </a:solidFill>
              </a:rPr>
              <a:t>CEO</a:t>
            </a:r>
          </a:p>
          <a:p>
            <a:pPr>
              <a:buSzPct val="25000"/>
            </a:pPr>
            <a:r>
              <a:rPr lang="en-US" sz="3600" b="1" dirty="0">
                <a:solidFill>
                  <a:srgbClr val="009999"/>
                </a:solidFill>
              </a:rPr>
              <a:t>Leaders </a:t>
            </a:r>
          </a:p>
        </p:txBody>
      </p:sp>
      <p:sp>
        <p:nvSpPr>
          <p:cNvPr id="7" name="Triangle 6">
            <a:extLst>
              <a:ext uri="{FF2B5EF4-FFF2-40B4-BE49-F238E27FC236}">
                <a16:creationId xmlns:a16="http://schemas.microsoft.com/office/drawing/2014/main" id="{F606A9F0-5C58-8D48-8F21-E86DDCA73864}"/>
              </a:ext>
            </a:extLst>
          </p:cNvPr>
          <p:cNvSpPr/>
          <p:nvPr/>
        </p:nvSpPr>
        <p:spPr>
          <a:xfrm rot="16200000">
            <a:off x="1676400" y="1143000"/>
            <a:ext cx="457199" cy="304800"/>
          </a:xfrm>
          <a:prstGeom prst="triangle">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ctr" rtl="0">
              <a:lnSpc>
                <a:spcPct val="100000"/>
              </a:lnSpc>
              <a:spcBef>
                <a:spcPts val="0"/>
              </a:spcBef>
              <a:spcAft>
                <a:spcPts val="0"/>
              </a:spcAft>
              <a:buNone/>
            </a:pPr>
            <a:endParaRPr lang="en-US">
              <a:solidFill>
                <a:srgbClr val="8E5A6D"/>
              </a:solidFill>
            </a:endParaRPr>
          </a:p>
        </p:txBody>
      </p:sp>
    </p:spTree>
    <p:extLst>
      <p:ext uri="{BB962C8B-B14F-4D97-AF65-F5344CB8AC3E}">
        <p14:creationId xmlns:p14="http://schemas.microsoft.com/office/powerpoint/2010/main" val="6440429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7C35E41-4F2E-BD42-B174-7F1F6F6BFD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38400" y="609600"/>
            <a:ext cx="6400628" cy="4266019"/>
          </a:xfrm>
          <a:prstGeom prst="rect">
            <a:avLst/>
          </a:prstGeom>
          <a:ln w="127000" cap="sq">
            <a:solidFill>
              <a:srgbClr val="8E5A6D"/>
            </a:solidFill>
            <a:miter lim="800000"/>
          </a:ln>
          <a:effectLst>
            <a:outerShdw blurRad="57150" dist="50800" dir="2700000" algn="tl" rotWithShape="0">
              <a:srgbClr val="000000">
                <a:alpha val="40000"/>
              </a:srgbClr>
            </a:outerShdw>
          </a:effectLst>
        </p:spPr>
      </p:pic>
      <p:sp>
        <p:nvSpPr>
          <p:cNvPr id="3" name="Title 1">
            <a:extLst>
              <a:ext uri="{FF2B5EF4-FFF2-40B4-BE49-F238E27FC236}">
                <a16:creationId xmlns:a16="http://schemas.microsoft.com/office/drawing/2014/main" id="{020E74FE-6CF9-A343-90DB-6A2044BD5804}"/>
              </a:ext>
            </a:extLst>
          </p:cNvPr>
          <p:cNvSpPr>
            <a:spLocks noGrp="1"/>
          </p:cNvSpPr>
          <p:nvPr>
            <p:ph type="title"/>
          </p:nvPr>
        </p:nvSpPr>
        <p:spPr>
          <a:xfrm>
            <a:off x="152400" y="2362200"/>
            <a:ext cx="2895600" cy="3505200"/>
          </a:xfrm>
        </p:spPr>
        <p:txBody>
          <a:bodyPr/>
          <a:lstStyle/>
          <a:p>
            <a:pPr>
              <a:buSzPct val="25000"/>
            </a:pPr>
            <a:r>
              <a:rPr lang="en-US" sz="3600" b="1" dirty="0">
                <a:solidFill>
                  <a:srgbClr val="009999"/>
                </a:solidFill>
              </a:rPr>
              <a:t>Global Political leaders </a:t>
            </a:r>
          </a:p>
        </p:txBody>
      </p:sp>
      <p:sp>
        <p:nvSpPr>
          <p:cNvPr id="5" name="Triangle 4">
            <a:extLst>
              <a:ext uri="{FF2B5EF4-FFF2-40B4-BE49-F238E27FC236}">
                <a16:creationId xmlns:a16="http://schemas.microsoft.com/office/drawing/2014/main" id="{3EE645E3-2045-E54E-AABE-1763768C26B4}"/>
              </a:ext>
            </a:extLst>
          </p:cNvPr>
          <p:cNvSpPr/>
          <p:nvPr/>
        </p:nvSpPr>
        <p:spPr>
          <a:xfrm rot="16200000">
            <a:off x="1676400" y="1143000"/>
            <a:ext cx="457199" cy="304800"/>
          </a:xfrm>
          <a:prstGeom prst="triangle">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Tree>
    <p:extLst>
      <p:ext uri="{BB962C8B-B14F-4D97-AF65-F5344CB8AC3E}">
        <p14:creationId xmlns:p14="http://schemas.microsoft.com/office/powerpoint/2010/main" val="37767763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Shape 128"/>
          <p:cNvSpPr txBox="1">
            <a:spLocks noGrp="1"/>
          </p:cNvSpPr>
          <p:nvPr>
            <p:ph type="title"/>
          </p:nvPr>
        </p:nvSpPr>
        <p:spPr>
          <a:xfrm>
            <a:off x="1905000" y="228600"/>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2800" b="1" i="0" u="none" strike="noStrike" cap="none" baseline="0" dirty="0">
                <a:solidFill>
                  <a:srgbClr val="009999"/>
                </a:solidFill>
                <a:latin typeface="Arial"/>
                <a:ea typeface="Arial"/>
                <a:cs typeface="Arial"/>
                <a:sym typeface="Arial"/>
              </a:rPr>
              <a:t>Distinctions Between Leadership and Management</a:t>
            </a:r>
          </a:p>
        </p:txBody>
      </p:sp>
      <p:pic>
        <p:nvPicPr>
          <p:cNvPr id="2" name="Picture 1">
            <a:extLst>
              <a:ext uri="{FF2B5EF4-FFF2-40B4-BE49-F238E27FC236}">
                <a16:creationId xmlns:a16="http://schemas.microsoft.com/office/drawing/2014/main" id="{EE28E307-D819-0943-B712-AFB9B46A3D57}"/>
              </a:ext>
            </a:extLst>
          </p:cNvPr>
          <p:cNvPicPr>
            <a:picLocks noChangeAspect="1"/>
          </p:cNvPicPr>
          <p:nvPr/>
        </p:nvPicPr>
        <p:blipFill>
          <a:blip r:embed="rId3"/>
          <a:stretch>
            <a:fillRect/>
          </a:stretch>
        </p:blipFill>
        <p:spPr>
          <a:xfrm>
            <a:off x="0" y="1219200"/>
            <a:ext cx="9144000" cy="5132832"/>
          </a:xfrm>
          <a:prstGeom prst="rect">
            <a:avLst/>
          </a:prstGeom>
        </p:spPr>
      </p:pic>
    </p:spTree>
    <p:extLst>
      <p:ext uri="{BB962C8B-B14F-4D97-AF65-F5344CB8AC3E}">
        <p14:creationId xmlns:p14="http://schemas.microsoft.com/office/powerpoint/2010/main" val="1424768341"/>
      </p:ext>
    </p:extLst>
  </p:cSld>
  <p:clrMapOvr>
    <a:masterClrMapping/>
  </p:clrMapOvr>
  <p:transition spd="slow">
    <p:cu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5AE867D-EF06-DB46-9872-150D5F15B336}"/>
              </a:ext>
            </a:extLst>
          </p:cNvPr>
          <p:cNvPicPr>
            <a:picLocks noChangeAspect="1"/>
          </p:cNvPicPr>
          <p:nvPr/>
        </p:nvPicPr>
        <p:blipFill>
          <a:blip r:embed="rId2"/>
          <a:stretch>
            <a:fillRect/>
          </a:stretch>
        </p:blipFill>
        <p:spPr>
          <a:xfrm>
            <a:off x="2057400" y="1295400"/>
            <a:ext cx="6350000" cy="4229100"/>
          </a:xfrm>
          <a:prstGeom prst="rect">
            <a:avLst/>
          </a:prstGeom>
          <a:ln w="127000" cap="sq">
            <a:solidFill>
              <a:srgbClr val="8E5A6D"/>
            </a:solidFill>
            <a:miter lim="800000"/>
          </a:ln>
          <a:effectLst>
            <a:outerShdw blurRad="57150" dist="50800" dir="2700000" algn="tl" rotWithShape="0">
              <a:srgbClr val="000000">
                <a:alpha val="40000"/>
              </a:srgbClr>
            </a:outerShdw>
          </a:effectLst>
        </p:spPr>
      </p:pic>
      <p:sp>
        <p:nvSpPr>
          <p:cNvPr id="5" name="TextBox 4">
            <a:extLst>
              <a:ext uri="{FF2B5EF4-FFF2-40B4-BE49-F238E27FC236}">
                <a16:creationId xmlns:a16="http://schemas.microsoft.com/office/drawing/2014/main" id="{63B0FD2C-AC20-2F43-9AF0-60C645F80E51}"/>
              </a:ext>
            </a:extLst>
          </p:cNvPr>
          <p:cNvSpPr txBox="1"/>
          <p:nvPr/>
        </p:nvSpPr>
        <p:spPr>
          <a:xfrm>
            <a:off x="1905000" y="152400"/>
            <a:ext cx="7467600" cy="954107"/>
          </a:xfrm>
          <a:prstGeom prst="rect">
            <a:avLst/>
          </a:prstGeom>
          <a:noFill/>
        </p:spPr>
        <p:txBody>
          <a:bodyPr wrap="square" rtlCol="0">
            <a:spAutoFit/>
          </a:bodyPr>
          <a:lstStyle/>
          <a:p>
            <a:pPr>
              <a:buSzPct val="25000"/>
            </a:pPr>
            <a:r>
              <a:rPr lang="en-US" sz="2800" b="1" dirty="0">
                <a:solidFill>
                  <a:srgbClr val="009999"/>
                </a:solidFill>
              </a:rPr>
              <a:t>Distinguish between leadership and Management</a:t>
            </a:r>
          </a:p>
        </p:txBody>
      </p:sp>
    </p:spTree>
    <p:extLst>
      <p:ext uri="{BB962C8B-B14F-4D97-AF65-F5344CB8AC3E}">
        <p14:creationId xmlns:p14="http://schemas.microsoft.com/office/powerpoint/2010/main" val="20165582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E6D8E4F-04D5-834D-8DC6-312EA9FFC6B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1981200"/>
            <a:ext cx="10006642" cy="4419600"/>
          </a:xfrm>
          <a:prstGeom prst="rect">
            <a:avLst/>
          </a:prstGeom>
        </p:spPr>
      </p:pic>
      <p:pic>
        <p:nvPicPr>
          <p:cNvPr id="3" name="Picture 2">
            <a:extLst>
              <a:ext uri="{FF2B5EF4-FFF2-40B4-BE49-F238E27FC236}">
                <a16:creationId xmlns:a16="http://schemas.microsoft.com/office/drawing/2014/main" id="{5359CCEE-3EFC-294A-BC02-A0E581A2CEED}"/>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t="-13334"/>
          <a:stretch/>
        </p:blipFill>
        <p:spPr>
          <a:xfrm>
            <a:off x="2362200" y="-152400"/>
            <a:ext cx="6324600" cy="1295400"/>
          </a:xfrm>
          <a:prstGeom prst="rect">
            <a:avLst/>
          </a:prstGeom>
        </p:spPr>
      </p:pic>
      <p:sp>
        <p:nvSpPr>
          <p:cNvPr id="2" name="Bent Arrow 1">
            <a:extLst>
              <a:ext uri="{FF2B5EF4-FFF2-40B4-BE49-F238E27FC236}">
                <a16:creationId xmlns:a16="http://schemas.microsoft.com/office/drawing/2014/main" id="{B9669CB7-DA0C-9142-8B86-C4112571D239}"/>
              </a:ext>
            </a:extLst>
          </p:cNvPr>
          <p:cNvSpPr/>
          <p:nvPr/>
        </p:nvSpPr>
        <p:spPr>
          <a:xfrm>
            <a:off x="1981200" y="533400"/>
            <a:ext cx="457200" cy="762000"/>
          </a:xfrm>
          <a:prstGeom prst="bentArrow">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9478880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D63F-3940-7346-BE71-34FE865D5442}"/>
              </a:ext>
            </a:extLst>
          </p:cNvPr>
          <p:cNvSpPr>
            <a:spLocks noGrp="1"/>
          </p:cNvSpPr>
          <p:nvPr>
            <p:ph type="title"/>
          </p:nvPr>
        </p:nvSpPr>
        <p:spPr/>
        <p:txBody>
          <a:bodyPr/>
          <a:lstStyle/>
          <a:p>
            <a:endParaRPr lang="en-US"/>
          </a:p>
        </p:txBody>
      </p:sp>
      <p:pic>
        <p:nvPicPr>
          <p:cNvPr id="4" name="Picture 3">
            <a:extLst>
              <a:ext uri="{FF2B5EF4-FFF2-40B4-BE49-F238E27FC236}">
                <a16:creationId xmlns:a16="http://schemas.microsoft.com/office/drawing/2014/main" id="{BD3F074E-33F6-7244-8600-59793B8FE377}"/>
              </a:ext>
            </a:extLst>
          </p:cNvPr>
          <p:cNvPicPr>
            <a:picLocks noChangeAspect="1"/>
          </p:cNvPicPr>
          <p:nvPr/>
        </p:nvPicPr>
        <p:blipFill>
          <a:blip r:embed="rId3"/>
          <a:stretch>
            <a:fillRect/>
          </a:stretch>
        </p:blipFill>
        <p:spPr>
          <a:xfrm>
            <a:off x="0" y="0"/>
            <a:ext cx="9144000" cy="6858000"/>
          </a:xfrm>
          <a:prstGeom prst="rect">
            <a:avLst/>
          </a:prstGeom>
        </p:spPr>
      </p:pic>
      <p:pic>
        <p:nvPicPr>
          <p:cNvPr id="5" name="Graphic 4">
            <a:extLst>
              <a:ext uri="{FF2B5EF4-FFF2-40B4-BE49-F238E27FC236}">
                <a16:creationId xmlns:a16="http://schemas.microsoft.com/office/drawing/2014/main" id="{8C1437E9-86BE-D248-AB16-E01C761C1C0E}"/>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1981200" y="6338054"/>
            <a:ext cx="1625603" cy="443746"/>
          </a:xfrm>
          <a:prstGeom prst="rect">
            <a:avLst/>
          </a:prstGeom>
        </p:spPr>
      </p:pic>
      <p:pic>
        <p:nvPicPr>
          <p:cNvPr id="6" name="Graphic 5">
            <a:extLst>
              <a:ext uri="{FF2B5EF4-FFF2-40B4-BE49-F238E27FC236}">
                <a16:creationId xmlns:a16="http://schemas.microsoft.com/office/drawing/2014/main" id="{617F25AA-17FA-E342-B060-F22EF30309BA}"/>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7086600" y="6473675"/>
            <a:ext cx="1409737" cy="231925"/>
          </a:xfrm>
          <a:prstGeom prst="rect">
            <a:avLst/>
          </a:prstGeom>
        </p:spPr>
      </p:pic>
    </p:spTree>
    <p:extLst>
      <p:ext uri="{BB962C8B-B14F-4D97-AF65-F5344CB8AC3E}">
        <p14:creationId xmlns:p14="http://schemas.microsoft.com/office/powerpoint/2010/main" val="24780218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4"/>
        <p:cNvGrpSpPr/>
        <p:nvPr/>
      </p:nvGrpSpPr>
      <p:grpSpPr>
        <a:xfrm>
          <a:off x="0" y="0"/>
          <a:ext cx="0" cy="0"/>
          <a:chOff x="0" y="0"/>
          <a:chExt cx="0" cy="0"/>
        </a:xfrm>
      </p:grpSpPr>
      <p:sp>
        <p:nvSpPr>
          <p:cNvPr id="35" name="Google Shape;35;p1"/>
          <p:cNvSpPr txBox="1"/>
          <p:nvPr/>
        </p:nvSpPr>
        <p:spPr>
          <a:xfrm>
            <a:off x="0" y="0"/>
            <a:ext cx="9144000" cy="6858000"/>
          </a:xfrm>
          <a:prstGeom prst="rect">
            <a:avLst/>
          </a:prstGeom>
          <a:solidFill>
            <a:srgbClr val="CC6600"/>
          </a:solidFill>
          <a:ln>
            <a:noFill/>
          </a:ln>
        </p:spPr>
        <p:txBody>
          <a:bodyPr spcFirstLastPara="1" wrap="square" lIns="91425" tIns="45700" rIns="91425" bIns="45700"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36" name="Google Shape;36;p1"/>
          <p:cNvSpPr txBox="1">
            <a:spLocks noGrp="1"/>
          </p:cNvSpPr>
          <p:nvPr>
            <p:ph type="ctrTitle"/>
          </p:nvPr>
        </p:nvSpPr>
        <p:spPr>
          <a:xfrm>
            <a:off x="0" y="1022350"/>
            <a:ext cx="9144000" cy="1900237"/>
          </a:xfrm>
          <a:prstGeom prst="rect">
            <a:avLst/>
          </a:prstGeom>
          <a:solidFill>
            <a:srgbClr val="4597A0"/>
          </a:solidFill>
          <a:ln>
            <a:noFill/>
          </a:ln>
        </p:spPr>
        <p:txBody>
          <a:bodyPr spcFirstLastPara="1" wrap="square" lIns="4754875" tIns="45700" rIns="91425" bIns="45700" anchor="t" anchorCtr="0">
            <a:noAutofit/>
          </a:bodyPr>
          <a:lstStyle/>
          <a:p>
            <a:pPr marL="0" marR="0" lvl="0" indent="0" algn="l" rtl="0">
              <a:lnSpc>
                <a:spcPct val="100000"/>
              </a:lnSpc>
              <a:spcBef>
                <a:spcPts val="0"/>
              </a:spcBef>
              <a:spcAft>
                <a:spcPts val="0"/>
              </a:spcAft>
              <a:buClr>
                <a:schemeClr val="lt1"/>
              </a:buClr>
              <a:buSzPts val="700"/>
              <a:buFont typeface="Arial"/>
              <a:buNone/>
            </a:pPr>
            <a:r>
              <a:rPr lang="en-US" sz="2800" b="1" i="0" u="none" strike="noStrike" cap="none">
                <a:solidFill>
                  <a:schemeClr val="lt1"/>
                </a:solidFill>
                <a:latin typeface="Arial"/>
                <a:ea typeface="Arial"/>
                <a:cs typeface="Arial"/>
                <a:sym typeface="Arial"/>
              </a:rPr>
              <a:t>Shockley-Zalabak, </a:t>
            </a:r>
            <a:br>
              <a:rPr lang="en-US" sz="2800" b="1" i="0" u="none" strike="noStrike" cap="none">
                <a:solidFill>
                  <a:schemeClr val="lt1"/>
                </a:solidFill>
                <a:latin typeface="Arial"/>
                <a:ea typeface="Arial"/>
                <a:cs typeface="Arial"/>
                <a:sym typeface="Arial"/>
              </a:rPr>
            </a:br>
            <a:r>
              <a:rPr lang="en-US" sz="2800" b="1" i="0" u="none" strike="noStrike" cap="none">
                <a:solidFill>
                  <a:schemeClr val="lt1"/>
                </a:solidFill>
                <a:latin typeface="Arial"/>
                <a:ea typeface="Arial"/>
                <a:cs typeface="Arial"/>
                <a:sym typeface="Arial"/>
              </a:rPr>
              <a:t>9e Update</a:t>
            </a:r>
            <a:br>
              <a:rPr lang="en-US" sz="3000" b="1" i="0" u="none" strike="noStrike" cap="none">
                <a:solidFill>
                  <a:schemeClr val="lt1"/>
                </a:solidFill>
                <a:latin typeface="Arial"/>
                <a:ea typeface="Arial"/>
                <a:cs typeface="Arial"/>
                <a:sym typeface="Arial"/>
              </a:rPr>
            </a:br>
            <a:r>
              <a:rPr lang="en-US" sz="3000" b="1" i="0" u="none" strike="noStrike" cap="none">
                <a:solidFill>
                  <a:schemeClr val="lt1"/>
                </a:solidFill>
                <a:latin typeface="Arial"/>
                <a:ea typeface="Arial"/>
                <a:cs typeface="Arial"/>
                <a:sym typeface="Arial"/>
              </a:rPr>
              <a:t> </a:t>
            </a:r>
            <a:r>
              <a:rPr lang="en-US" sz="1800" b="1" i="0" u="none" strike="noStrike" cap="none">
                <a:solidFill>
                  <a:schemeClr val="lt1"/>
                </a:solidFill>
                <a:latin typeface="Arial"/>
                <a:ea typeface="Arial"/>
                <a:cs typeface="Arial"/>
                <a:sym typeface="Arial"/>
              </a:rPr>
              <a:t>Pamela S. Shockley-Zalabak</a:t>
            </a:r>
            <a:br>
              <a:rPr lang="en-US" sz="1800" b="1" i="0" u="none" strike="noStrike" cap="none">
                <a:solidFill>
                  <a:schemeClr val="lt1"/>
                </a:solidFill>
                <a:latin typeface="Arial"/>
                <a:ea typeface="Arial"/>
                <a:cs typeface="Arial"/>
                <a:sym typeface="Arial"/>
              </a:rPr>
            </a:br>
            <a:endParaRPr sz="1800" b="1" i="0" u="none" strike="noStrike" cap="none">
              <a:solidFill>
                <a:schemeClr val="lt1"/>
              </a:solidFill>
              <a:latin typeface="Arial"/>
              <a:ea typeface="Arial"/>
              <a:cs typeface="Arial"/>
              <a:sym typeface="Arial"/>
            </a:endParaRPr>
          </a:p>
        </p:txBody>
      </p:sp>
      <p:sp>
        <p:nvSpPr>
          <p:cNvPr id="38" name="Google Shape;38;p1"/>
          <p:cNvSpPr txBox="1">
            <a:spLocks noGrp="1"/>
          </p:cNvSpPr>
          <p:nvPr>
            <p:ph type="subTitle" idx="1"/>
          </p:nvPr>
        </p:nvSpPr>
        <p:spPr>
          <a:xfrm>
            <a:off x="4640262" y="3073400"/>
            <a:ext cx="4503736" cy="242728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lt1"/>
              </a:buClr>
              <a:buSzPts val="800"/>
              <a:buFont typeface="Arial"/>
              <a:buNone/>
            </a:pPr>
            <a:r>
              <a:rPr lang="en-US" sz="3200" b="1" i="0" u="none" strike="noStrike" cap="none" dirty="0">
                <a:solidFill>
                  <a:schemeClr val="lt1"/>
                </a:solidFill>
                <a:latin typeface="Arial"/>
                <a:ea typeface="Arial"/>
                <a:cs typeface="Arial"/>
                <a:sym typeface="Arial"/>
              </a:rPr>
              <a:t>Chapter 4</a:t>
            </a:r>
            <a:endParaRPr dirty="0"/>
          </a:p>
          <a:p>
            <a:pPr marL="0" marR="0" lvl="0" indent="0" algn="l" rtl="0">
              <a:lnSpc>
                <a:spcPct val="100000"/>
              </a:lnSpc>
              <a:spcBef>
                <a:spcPts val="480"/>
              </a:spcBef>
              <a:spcAft>
                <a:spcPts val="0"/>
              </a:spcAft>
              <a:buClr>
                <a:schemeClr val="lt1"/>
              </a:buClr>
              <a:buSzPts val="600"/>
              <a:buFont typeface="Arial"/>
              <a:buNone/>
            </a:pPr>
            <a:r>
              <a:rPr lang="en-US" sz="2400" b="1" i="0" u="none" strike="noStrike" cap="none" dirty="0">
                <a:solidFill>
                  <a:schemeClr val="lt1"/>
                </a:solidFill>
                <a:latin typeface="Arial"/>
                <a:ea typeface="Arial"/>
                <a:cs typeface="Arial"/>
                <a:sym typeface="Arial"/>
              </a:rPr>
              <a:t>Organizational Communication: Values and Ethical Communication Behaviors</a:t>
            </a:r>
            <a:endParaRPr dirty="0"/>
          </a:p>
        </p:txBody>
      </p:sp>
      <p:pic>
        <p:nvPicPr>
          <p:cNvPr id="39" name="Google Shape;39;p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rot="-240000">
            <a:off x="517525" y="604836"/>
            <a:ext cx="3681411" cy="4598986"/>
          </a:xfrm>
          <a:prstGeom prst="rect">
            <a:avLst/>
          </a:prstGeom>
          <a:noFill/>
          <a:ln w="57150" cap="flat" cmpd="sng">
            <a:solidFill>
              <a:srgbClr val="FFFFFF"/>
            </a:solidFill>
            <a:prstDash val="solid"/>
            <a:miter lim="8000"/>
            <a:headEnd type="none" w="sm" len="sm"/>
            <a:tailEnd type="none" w="sm" len="sm"/>
          </a:ln>
        </p:spPr>
      </p:pic>
      <p:pic>
        <p:nvPicPr>
          <p:cNvPr id="40" name="Google Shape;40;p1"/>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073150" y="933450"/>
            <a:ext cx="2743199" cy="3876675"/>
          </a:xfrm>
          <a:prstGeom prst="rect">
            <a:avLst/>
          </a:prstGeom>
          <a:noFill/>
          <a:ln>
            <a:noFill/>
          </a:ln>
        </p:spPr>
      </p:pic>
      <p:pic>
        <p:nvPicPr>
          <p:cNvPr id="41" name="Google Shape;41;p1"/>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292100" y="388937"/>
            <a:ext cx="4300536" cy="5629275"/>
          </a:xfrm>
          <a:prstGeom prst="rect">
            <a:avLst/>
          </a:prstGeom>
          <a:noFill/>
          <a:ln>
            <a:noFill/>
          </a:ln>
        </p:spPr>
      </p:pic>
    </p:spTree>
    <p:extLst>
      <p:ext uri="{BB962C8B-B14F-4D97-AF65-F5344CB8AC3E}">
        <p14:creationId xmlns:p14="http://schemas.microsoft.com/office/powerpoint/2010/main" val="230665249"/>
      </p:ext>
    </p:extLst>
  </p:cSld>
  <p:clrMapOvr>
    <a:masterClrMapping/>
  </p:clrMapOvr>
  <p:transition spd="slow">
    <p:cu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F3FF749-581C-F64B-A73D-13165E0C85A9}"/>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587" t="-730"/>
          <a:stretch/>
        </p:blipFill>
        <p:spPr>
          <a:xfrm>
            <a:off x="2146852" y="224869"/>
            <a:ext cx="2517913" cy="141840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7" name="Picture 6">
            <a:extLst>
              <a:ext uri="{FF2B5EF4-FFF2-40B4-BE49-F238E27FC236}">
                <a16:creationId xmlns:a16="http://schemas.microsoft.com/office/drawing/2014/main" id="{5E46558F-5B38-ED42-AAA3-7AE8686B141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297159" y="1860761"/>
            <a:ext cx="4765953" cy="325877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8" name="Multiply 7">
            <a:extLst>
              <a:ext uri="{FF2B5EF4-FFF2-40B4-BE49-F238E27FC236}">
                <a16:creationId xmlns:a16="http://schemas.microsoft.com/office/drawing/2014/main" id="{A65281D2-751D-5E46-B4B5-D6EFE8AB7198}"/>
              </a:ext>
            </a:extLst>
          </p:cNvPr>
          <p:cNvSpPr/>
          <p:nvPr/>
        </p:nvSpPr>
        <p:spPr>
          <a:xfrm>
            <a:off x="2189310" y="724870"/>
            <a:ext cx="693560" cy="671512"/>
          </a:xfrm>
          <a:prstGeom prst="mathMultipl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9" name="Multiply 8">
            <a:extLst>
              <a:ext uri="{FF2B5EF4-FFF2-40B4-BE49-F238E27FC236}">
                <a16:creationId xmlns:a16="http://schemas.microsoft.com/office/drawing/2014/main" id="{CC9727F7-E4ED-0F4A-83E3-24979653A998}"/>
              </a:ext>
            </a:extLst>
          </p:cNvPr>
          <p:cNvSpPr/>
          <p:nvPr/>
        </p:nvSpPr>
        <p:spPr>
          <a:xfrm>
            <a:off x="3137359" y="1149493"/>
            <a:ext cx="693560" cy="671512"/>
          </a:xfrm>
          <a:prstGeom prst="mathMultipl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pic>
        <p:nvPicPr>
          <p:cNvPr id="6" name="Picture 5">
            <a:extLst>
              <a:ext uri="{FF2B5EF4-FFF2-40B4-BE49-F238E27FC236}">
                <a16:creationId xmlns:a16="http://schemas.microsoft.com/office/drawing/2014/main" id="{1E87EC10-F191-B343-BBDE-449A4D2BD38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4698" y="3854272"/>
            <a:ext cx="3231598" cy="2584122"/>
          </a:xfrm>
          <a:prstGeom prst="rect">
            <a:avLst/>
          </a:prstGeom>
        </p:spPr>
      </p:pic>
      <p:pic>
        <p:nvPicPr>
          <p:cNvPr id="10" name="Picture 9">
            <a:extLst>
              <a:ext uri="{FF2B5EF4-FFF2-40B4-BE49-F238E27FC236}">
                <a16:creationId xmlns:a16="http://schemas.microsoft.com/office/drawing/2014/main" id="{0A102BED-4F54-AA4D-9ECE-3343F4E8D341}"/>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350526" y="2145169"/>
            <a:ext cx="1686871" cy="1686871"/>
          </a:xfrm>
          <a:prstGeom prst="rect">
            <a:avLst/>
          </a:prstGeom>
        </p:spPr>
      </p:pic>
      <p:pic>
        <p:nvPicPr>
          <p:cNvPr id="15" name="Picture 14">
            <a:extLst>
              <a:ext uri="{FF2B5EF4-FFF2-40B4-BE49-F238E27FC236}">
                <a16:creationId xmlns:a16="http://schemas.microsoft.com/office/drawing/2014/main" id="{950AB598-7552-D74C-9123-F6352462312B}"/>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84523" y="1643270"/>
            <a:ext cx="2690671" cy="2690671"/>
          </a:xfrm>
          <a:prstGeom prst="rect">
            <a:avLst/>
          </a:prstGeom>
        </p:spPr>
      </p:pic>
      <p:pic>
        <p:nvPicPr>
          <p:cNvPr id="17" name="Picture 16">
            <a:extLst>
              <a:ext uri="{FF2B5EF4-FFF2-40B4-BE49-F238E27FC236}">
                <a16:creationId xmlns:a16="http://schemas.microsoft.com/office/drawing/2014/main" id="{CA0903B5-20F5-404E-84B8-35E85E76AF2A}"/>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3193961" y="5403940"/>
            <a:ext cx="1600489" cy="1600489"/>
          </a:xfrm>
          <a:prstGeom prst="rect">
            <a:avLst/>
          </a:prstGeom>
        </p:spPr>
      </p:pic>
      <p:pic>
        <p:nvPicPr>
          <p:cNvPr id="20" name="Picture 19">
            <a:extLst>
              <a:ext uri="{FF2B5EF4-FFF2-40B4-BE49-F238E27FC236}">
                <a16:creationId xmlns:a16="http://schemas.microsoft.com/office/drawing/2014/main" id="{E8D3C12E-DD76-974C-9D40-77E868A08639}"/>
              </a:ext>
            </a:extLst>
          </p:cNvPr>
          <p:cNvPicPr>
            <a:picLocks noChangeAspect="1"/>
          </p:cNvPicPr>
          <p:nvPr/>
        </p:nvPicPr>
        <p:blipFill>
          <a:blip r:embed="rId9"/>
          <a:stretch>
            <a:fillRect/>
          </a:stretch>
        </p:blipFill>
        <p:spPr>
          <a:xfrm>
            <a:off x="4932506" y="5974"/>
            <a:ext cx="3886200" cy="2082800"/>
          </a:xfrm>
          <a:prstGeom prst="rect">
            <a:avLst/>
          </a:prstGeom>
        </p:spPr>
      </p:pic>
      <p:pic>
        <p:nvPicPr>
          <p:cNvPr id="21" name="Picture 20">
            <a:extLst>
              <a:ext uri="{FF2B5EF4-FFF2-40B4-BE49-F238E27FC236}">
                <a16:creationId xmlns:a16="http://schemas.microsoft.com/office/drawing/2014/main" id="{0A35D83B-C550-0940-8EB3-938A27B2EDEB}"/>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5211418" y="5163337"/>
            <a:ext cx="1975678" cy="1975678"/>
          </a:xfrm>
          <a:prstGeom prst="rect">
            <a:avLst/>
          </a:prstGeom>
        </p:spPr>
      </p:pic>
    </p:spTree>
    <p:extLst>
      <p:ext uri="{BB962C8B-B14F-4D97-AF65-F5344CB8AC3E}">
        <p14:creationId xmlns:p14="http://schemas.microsoft.com/office/powerpoint/2010/main" val="22817016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34A5AF0-2638-6B40-B0B0-727DEF8D4FBC}"/>
              </a:ext>
            </a:extLst>
          </p:cNvPr>
          <p:cNvPicPr>
            <a:picLocks noChangeAspect="1"/>
          </p:cNvPicPr>
          <p:nvPr/>
        </p:nvPicPr>
        <p:blipFill>
          <a:blip r:embed="rId5"/>
          <a:stretch>
            <a:fillRect/>
          </a:stretch>
        </p:blipFill>
        <p:spPr>
          <a:xfrm>
            <a:off x="1073950" y="1822657"/>
            <a:ext cx="4481162" cy="4481162"/>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5" name="الحبتور Ethics .mp4">
            <a:hlinkClick r:id="" action="ppaction://media"/>
            <a:extLst>
              <a:ext uri="{FF2B5EF4-FFF2-40B4-BE49-F238E27FC236}">
                <a16:creationId xmlns:a16="http://schemas.microsoft.com/office/drawing/2014/main" id="{7A7CB908-D9DC-254A-88E9-57B4DDE3EF67}"/>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6"/>
          <a:srcRect l="26356" r="25593"/>
          <a:stretch/>
        </p:blipFill>
        <p:spPr>
          <a:xfrm>
            <a:off x="5392817" y="2133054"/>
            <a:ext cx="2466498" cy="3849823"/>
          </a:xfrm>
          <a:prstGeom prst="rect">
            <a:avLst/>
          </a:prstGeom>
          <a:ln w="9525" cap="flat">
            <a:solidFill>
              <a:srgbClr val="383838"/>
            </a:solidFill>
          </a:ln>
          <a:effectLst>
            <a:outerShdw blurRad="152400" dist="317500" dir="6000000" sx="105000" sy="105000" algn="tl" rotWithShape="0">
              <a:srgbClr val="000000">
                <a:alpha val="30000"/>
              </a:srgbClr>
            </a:outerShdw>
          </a:effectLst>
          <a:scene3d>
            <a:camera prst="perspectiveRight" fov="2100000">
              <a:rot lat="0" lon="20400000" rev="0"/>
            </a:camera>
            <a:lightRig rig="threePt" dir="t"/>
          </a:scene3d>
          <a:sp3d extrusionH="889000" prstMaterial="matte">
            <a:extrusionClr>
              <a:srgbClr val="777777"/>
            </a:extrusionClr>
          </a:sp3d>
        </p:spPr>
      </p:pic>
      <p:sp>
        <p:nvSpPr>
          <p:cNvPr id="2" name="Rectangle 1">
            <a:extLst>
              <a:ext uri="{FF2B5EF4-FFF2-40B4-BE49-F238E27FC236}">
                <a16:creationId xmlns:a16="http://schemas.microsoft.com/office/drawing/2014/main" id="{6B34A82E-0DE4-9D4F-A347-0AF6A5507B33}"/>
              </a:ext>
            </a:extLst>
          </p:cNvPr>
          <p:cNvSpPr/>
          <p:nvPr/>
        </p:nvSpPr>
        <p:spPr>
          <a:xfrm>
            <a:off x="2054087" y="258701"/>
            <a:ext cx="8083825" cy="1508105"/>
          </a:xfrm>
          <a:prstGeom prst="rect">
            <a:avLst/>
          </a:prstGeom>
        </p:spPr>
        <p:txBody>
          <a:bodyPr wrap="square">
            <a:spAutoFit/>
          </a:bodyPr>
          <a:lstStyle/>
          <a:p>
            <a:pPr>
              <a:buClr>
                <a:srgbClr val="009999"/>
              </a:buClr>
              <a:buSzPts val="900"/>
            </a:pPr>
            <a:r>
              <a:rPr lang="en-US" sz="2800" b="1" dirty="0">
                <a:solidFill>
                  <a:srgbClr val="009999"/>
                </a:solidFill>
              </a:rPr>
              <a:t>Objective 4.2 Describe Individual </a:t>
            </a:r>
          </a:p>
          <a:p>
            <a:pPr>
              <a:buClr>
                <a:srgbClr val="009999"/>
              </a:buClr>
              <a:buSzPts val="900"/>
            </a:pPr>
            <a:r>
              <a:rPr lang="en-US" sz="2800" b="1" dirty="0">
                <a:solidFill>
                  <a:srgbClr val="009999"/>
                </a:solidFill>
              </a:rPr>
              <a:t>And Organizational Values  </a:t>
            </a:r>
          </a:p>
          <a:p>
            <a:pPr>
              <a:buClr>
                <a:srgbClr val="009999"/>
              </a:buClr>
              <a:buSzPts val="900"/>
            </a:pPr>
            <a:r>
              <a:rPr lang="en-US" sz="3600" b="1" dirty="0">
                <a:solidFill>
                  <a:srgbClr val="009999"/>
                </a:solidFill>
              </a:rPr>
              <a:t>	</a:t>
            </a:r>
          </a:p>
        </p:txBody>
      </p:sp>
      <p:sp>
        <p:nvSpPr>
          <p:cNvPr id="6" name="Right Arrow 5">
            <a:extLst>
              <a:ext uri="{FF2B5EF4-FFF2-40B4-BE49-F238E27FC236}">
                <a16:creationId xmlns:a16="http://schemas.microsoft.com/office/drawing/2014/main" id="{77B8972A-11AE-C647-AB50-B60D2858011B}"/>
              </a:ext>
            </a:extLst>
          </p:cNvPr>
          <p:cNvSpPr/>
          <p:nvPr/>
        </p:nvSpPr>
        <p:spPr>
          <a:xfrm rot="5400000">
            <a:off x="3153617" y="1474860"/>
            <a:ext cx="312105" cy="271791"/>
          </a:xfrm>
          <a:prstGeom prst="rightArrow">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Arrow 6">
            <a:extLst>
              <a:ext uri="{FF2B5EF4-FFF2-40B4-BE49-F238E27FC236}">
                <a16:creationId xmlns:a16="http://schemas.microsoft.com/office/drawing/2014/main" id="{87C21629-A741-A644-B99C-D1E89331BEDC}"/>
              </a:ext>
            </a:extLst>
          </p:cNvPr>
          <p:cNvSpPr/>
          <p:nvPr/>
        </p:nvSpPr>
        <p:spPr>
          <a:xfrm rot="5400000">
            <a:off x="7011897" y="1655396"/>
            <a:ext cx="682903" cy="281514"/>
          </a:xfrm>
          <a:prstGeom prst="rightArrow">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49427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013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vol="80000">
                <p:cTn id="12" fill="hold" display="0">
                  <p:stCondLst>
                    <p:cond delay="indefinite"/>
                  </p:stCondLst>
                </p:cTn>
                <p:tgtEl>
                  <p:spTgt spid="5"/>
                </p:tgtEl>
              </p:cMediaNode>
            </p:vide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9D124-1FEC-484A-ACEE-89C9B9E6EE71}"/>
              </a:ext>
            </a:extLst>
          </p:cNvPr>
          <p:cNvSpPr>
            <a:spLocks noGrp="1"/>
          </p:cNvSpPr>
          <p:nvPr>
            <p:ph type="title"/>
          </p:nvPr>
        </p:nvSpPr>
        <p:spPr/>
        <p:txBody>
          <a:bodyPr/>
          <a:lstStyle/>
          <a:p>
            <a:pPr>
              <a:buClr>
                <a:srgbClr val="009999"/>
              </a:buClr>
              <a:buSzPts val="900"/>
            </a:pPr>
            <a:r>
              <a:rPr lang="en-US" sz="2800" b="1" dirty="0">
                <a:solidFill>
                  <a:srgbClr val="009999"/>
                </a:solidFill>
              </a:rPr>
              <a:t>The similarity between individual and organizational values </a:t>
            </a:r>
            <a:br>
              <a:rPr lang="en-US" sz="2800" b="1" dirty="0">
                <a:solidFill>
                  <a:srgbClr val="009999"/>
                </a:solidFill>
              </a:rPr>
            </a:br>
            <a:endParaRPr lang="en-US" sz="2800" b="1" dirty="0">
              <a:solidFill>
                <a:srgbClr val="009999"/>
              </a:solidFill>
            </a:endParaRPr>
          </a:p>
        </p:txBody>
      </p:sp>
      <p:pic>
        <p:nvPicPr>
          <p:cNvPr id="5" name="Picture 4">
            <a:extLst>
              <a:ext uri="{FF2B5EF4-FFF2-40B4-BE49-F238E27FC236}">
                <a16:creationId xmlns:a16="http://schemas.microsoft.com/office/drawing/2014/main" id="{9F0BF069-36D5-E341-AD17-8E3374E6706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89721" y="2239189"/>
            <a:ext cx="8242852" cy="1838498"/>
          </a:xfrm>
          <a:prstGeom prst="rect">
            <a:avLst/>
          </a:prstGeom>
          <a:ln w="127000" cap="sq">
            <a:solidFill>
              <a:srgbClr val="8E5A6D"/>
            </a:solidFill>
            <a:miter lim="800000"/>
          </a:ln>
          <a:effectLst>
            <a:outerShdw blurRad="57150" dist="50800" dir="2700000" algn="tl" rotWithShape="0">
              <a:srgbClr val="000000">
                <a:alpha val="40000"/>
              </a:srgbClr>
            </a:outerShdw>
          </a:effectLst>
        </p:spPr>
      </p:pic>
      <p:pic>
        <p:nvPicPr>
          <p:cNvPr id="7" name="Picture 6">
            <a:extLst>
              <a:ext uri="{FF2B5EF4-FFF2-40B4-BE49-F238E27FC236}">
                <a16:creationId xmlns:a16="http://schemas.microsoft.com/office/drawing/2014/main" id="{A461252F-0B02-9249-A417-C428C74DAE1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29478" y="4918046"/>
            <a:ext cx="8189843" cy="949104"/>
          </a:xfrm>
          <a:prstGeom prst="rect">
            <a:avLst/>
          </a:prstGeom>
          <a:ln w="127000" cap="sq">
            <a:solidFill>
              <a:srgbClr val="8E5A6D"/>
            </a:solidFill>
            <a:miter lim="800000"/>
          </a:ln>
          <a:effectLst>
            <a:outerShdw blurRad="57150" dist="50800" dir="2700000" algn="tl" rotWithShape="0">
              <a:srgbClr val="000000">
                <a:alpha val="40000"/>
              </a:srgbClr>
            </a:outerShdw>
          </a:effectLst>
        </p:spPr>
      </p:pic>
      <p:sp>
        <p:nvSpPr>
          <p:cNvPr id="8" name="Right Arrow 7">
            <a:extLst>
              <a:ext uri="{FF2B5EF4-FFF2-40B4-BE49-F238E27FC236}">
                <a16:creationId xmlns:a16="http://schemas.microsoft.com/office/drawing/2014/main" id="{FFF5DBCA-4484-0B42-BDE6-786E674C8042}"/>
              </a:ext>
            </a:extLst>
          </p:cNvPr>
          <p:cNvSpPr/>
          <p:nvPr/>
        </p:nvSpPr>
        <p:spPr>
          <a:xfrm rot="5400000">
            <a:off x="1797165" y="1611639"/>
            <a:ext cx="682903" cy="281514"/>
          </a:xfrm>
          <a:prstGeom prst="rightArrow">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ight Arrow 8">
            <a:extLst>
              <a:ext uri="{FF2B5EF4-FFF2-40B4-BE49-F238E27FC236}">
                <a16:creationId xmlns:a16="http://schemas.microsoft.com/office/drawing/2014/main" id="{B3126B51-E255-CC4F-A3F2-663AF2F7FE89}"/>
              </a:ext>
            </a:extLst>
          </p:cNvPr>
          <p:cNvSpPr/>
          <p:nvPr/>
        </p:nvSpPr>
        <p:spPr>
          <a:xfrm rot="5400000">
            <a:off x="7011897" y="1655396"/>
            <a:ext cx="682903" cy="281514"/>
          </a:xfrm>
          <a:prstGeom prst="rightArrow">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Arrow 9">
            <a:extLst>
              <a:ext uri="{FF2B5EF4-FFF2-40B4-BE49-F238E27FC236}">
                <a16:creationId xmlns:a16="http://schemas.microsoft.com/office/drawing/2014/main" id="{E1C962D0-C609-5242-912D-349D18012220}"/>
              </a:ext>
            </a:extLst>
          </p:cNvPr>
          <p:cNvSpPr/>
          <p:nvPr/>
        </p:nvSpPr>
        <p:spPr>
          <a:xfrm rot="5400000">
            <a:off x="1482521" y="4291475"/>
            <a:ext cx="682903" cy="281514"/>
          </a:xfrm>
          <a:prstGeom prst="rightArrow">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ight Arrow 10">
            <a:extLst>
              <a:ext uri="{FF2B5EF4-FFF2-40B4-BE49-F238E27FC236}">
                <a16:creationId xmlns:a16="http://schemas.microsoft.com/office/drawing/2014/main" id="{E7F85C48-2AE1-0049-984D-10D92FF0D633}"/>
              </a:ext>
            </a:extLst>
          </p:cNvPr>
          <p:cNvSpPr/>
          <p:nvPr/>
        </p:nvSpPr>
        <p:spPr>
          <a:xfrm rot="5400000">
            <a:off x="6697253" y="4308728"/>
            <a:ext cx="682903" cy="281514"/>
          </a:xfrm>
          <a:prstGeom prst="rightArrow">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826554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31FDE-A7C2-3040-8E7B-5A3A7541185A}"/>
              </a:ext>
            </a:extLst>
          </p:cNvPr>
          <p:cNvSpPr>
            <a:spLocks noGrp="1"/>
          </p:cNvSpPr>
          <p:nvPr>
            <p:ph type="title"/>
          </p:nvPr>
        </p:nvSpPr>
        <p:spPr>
          <a:xfrm>
            <a:off x="2062970" y="503428"/>
            <a:ext cx="8229600" cy="1143000"/>
          </a:xfrm>
        </p:spPr>
        <p:txBody>
          <a:bodyPr/>
          <a:lstStyle/>
          <a:p>
            <a:r>
              <a:rPr lang="en-US" sz="3600" b="1" dirty="0">
                <a:solidFill>
                  <a:srgbClr val="009999"/>
                </a:solidFill>
              </a:rPr>
              <a:t>Individual Values || </a:t>
            </a:r>
            <a:r>
              <a:rPr lang="en-US" sz="3600" dirty="0">
                <a:solidFill>
                  <a:schemeClr val="dk1"/>
                </a:solidFill>
              </a:rPr>
              <a:t>Religious</a:t>
            </a:r>
            <a:br>
              <a:rPr lang="en-US" sz="3600" dirty="0">
                <a:solidFill>
                  <a:schemeClr val="dk1"/>
                </a:solidFill>
              </a:rPr>
            </a:br>
            <a:r>
              <a:rPr lang="en-US" sz="3600" b="1" dirty="0">
                <a:solidFill>
                  <a:srgbClr val="009999"/>
                </a:solidFill>
              </a:rPr>
              <a:t> </a:t>
            </a:r>
            <a:br>
              <a:rPr lang="en-US" dirty="0"/>
            </a:br>
            <a:endParaRPr lang="en-US" dirty="0"/>
          </a:p>
        </p:txBody>
      </p:sp>
      <p:pic>
        <p:nvPicPr>
          <p:cNvPr id="4" name="Picture 3">
            <a:extLst>
              <a:ext uri="{FF2B5EF4-FFF2-40B4-BE49-F238E27FC236}">
                <a16:creationId xmlns:a16="http://schemas.microsoft.com/office/drawing/2014/main" id="{DEA6213D-6B14-DF46-8F44-F75AF42FE04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67915" y="2195927"/>
            <a:ext cx="5999893" cy="399395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5" name="Right Arrow 4">
            <a:extLst>
              <a:ext uri="{FF2B5EF4-FFF2-40B4-BE49-F238E27FC236}">
                <a16:creationId xmlns:a16="http://schemas.microsoft.com/office/drawing/2014/main" id="{52F3D257-6219-B249-95DC-7413B379FDBE}"/>
              </a:ext>
            </a:extLst>
          </p:cNvPr>
          <p:cNvSpPr/>
          <p:nvPr/>
        </p:nvSpPr>
        <p:spPr>
          <a:xfrm rot="5400000">
            <a:off x="1797165" y="1611639"/>
            <a:ext cx="682903" cy="281514"/>
          </a:xfrm>
          <a:prstGeom prst="rightArrow">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ight Arrow 5">
            <a:extLst>
              <a:ext uri="{FF2B5EF4-FFF2-40B4-BE49-F238E27FC236}">
                <a16:creationId xmlns:a16="http://schemas.microsoft.com/office/drawing/2014/main" id="{D6A8A5E7-95E2-9042-AED8-09CE5BDADF0B}"/>
              </a:ext>
            </a:extLst>
          </p:cNvPr>
          <p:cNvSpPr/>
          <p:nvPr/>
        </p:nvSpPr>
        <p:spPr>
          <a:xfrm rot="5400000">
            <a:off x="7011897" y="1655396"/>
            <a:ext cx="682903" cy="281514"/>
          </a:xfrm>
          <a:prstGeom prst="rightArrow">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E16321F4-B00A-444B-B6D3-C6E905A5915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0402" y="1902596"/>
            <a:ext cx="3375025" cy="2004103"/>
          </a:xfrm>
          <a:prstGeom prst="rect">
            <a:avLst/>
          </a:prstGeom>
        </p:spPr>
      </p:pic>
    </p:spTree>
    <p:extLst>
      <p:ext uri="{BB962C8B-B14F-4D97-AF65-F5344CB8AC3E}">
        <p14:creationId xmlns:p14="http://schemas.microsoft.com/office/powerpoint/2010/main" val="2748536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A8378C92-10EF-1641-BEC2-9C47598455C2}"/>
              </a:ext>
            </a:extLst>
          </p:cNvPr>
          <p:cNvSpPr>
            <a:spLocks noGrp="1"/>
          </p:cNvSpPr>
          <p:nvPr>
            <p:ph type="body" idx="1"/>
          </p:nvPr>
        </p:nvSpPr>
        <p:spPr/>
        <p:txBody>
          <a:bodyPr/>
          <a:lstStyle/>
          <a:p>
            <a:endParaRPr lang="en-US"/>
          </a:p>
        </p:txBody>
      </p:sp>
      <p:pic>
        <p:nvPicPr>
          <p:cNvPr id="6" name="Picture 5">
            <a:extLst>
              <a:ext uri="{FF2B5EF4-FFF2-40B4-BE49-F238E27FC236}">
                <a16:creationId xmlns:a16="http://schemas.microsoft.com/office/drawing/2014/main" id="{065FF674-CB13-274B-BDEB-C3D9D306B30C}"/>
              </a:ext>
            </a:extLst>
          </p:cNvPr>
          <p:cNvPicPr>
            <a:picLocks noChangeAspect="1"/>
          </p:cNvPicPr>
          <p:nvPr/>
        </p:nvPicPr>
        <p:blipFill>
          <a:blip r:embed="rId3"/>
          <a:stretch>
            <a:fillRect/>
          </a:stretch>
        </p:blipFill>
        <p:spPr>
          <a:xfrm>
            <a:off x="177800" y="1187450"/>
            <a:ext cx="8788400" cy="4483100"/>
          </a:xfrm>
          <a:prstGeom prst="rect">
            <a:avLst/>
          </a:prstGeom>
        </p:spPr>
      </p:pic>
      <p:pic>
        <p:nvPicPr>
          <p:cNvPr id="8" name="Picture 7">
            <a:extLst>
              <a:ext uri="{FF2B5EF4-FFF2-40B4-BE49-F238E27FC236}">
                <a16:creationId xmlns:a16="http://schemas.microsoft.com/office/drawing/2014/main" id="{43659680-A869-A34A-9FE7-0D6674FA031B}"/>
              </a:ext>
            </a:extLst>
          </p:cNvPr>
          <p:cNvPicPr>
            <a:picLocks noChangeAspect="1"/>
          </p:cNvPicPr>
          <p:nvPr/>
        </p:nvPicPr>
        <p:blipFill>
          <a:blip r:embed="rId4"/>
          <a:stretch>
            <a:fillRect/>
          </a:stretch>
        </p:blipFill>
        <p:spPr>
          <a:xfrm>
            <a:off x="299709" y="1766805"/>
            <a:ext cx="2273300" cy="939800"/>
          </a:xfrm>
          <a:prstGeom prst="rect">
            <a:avLst/>
          </a:prstGeom>
        </p:spPr>
      </p:pic>
    </p:spTree>
    <p:extLst>
      <p:ext uri="{BB962C8B-B14F-4D97-AF65-F5344CB8AC3E}">
        <p14:creationId xmlns:p14="http://schemas.microsoft.com/office/powerpoint/2010/main" val="34692822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9"/>
        <p:cNvGrpSpPr/>
        <p:nvPr/>
      </p:nvGrpSpPr>
      <p:grpSpPr>
        <a:xfrm>
          <a:off x="0" y="0"/>
          <a:ext cx="0" cy="0"/>
          <a:chOff x="0" y="0"/>
          <a:chExt cx="0" cy="0"/>
        </a:xfrm>
      </p:grpSpPr>
      <p:sp>
        <p:nvSpPr>
          <p:cNvPr id="30" name="Shape 30"/>
          <p:cNvSpPr txBox="1"/>
          <p:nvPr/>
        </p:nvSpPr>
        <p:spPr>
          <a:xfrm>
            <a:off x="0" y="0"/>
            <a:ext cx="9144000" cy="6858000"/>
          </a:xfrm>
          <a:prstGeom prst="rect">
            <a:avLst/>
          </a:prstGeom>
          <a:solidFill>
            <a:srgbClr val="CC6600"/>
          </a:solidFill>
          <a:ln>
            <a:noFill/>
          </a:ln>
        </p:spPr>
        <p:txBody>
          <a:bodyPr lIns="91425" tIns="45700" rIns="91425" bIns="45700" anchor="ctr" anchorCtr="0">
            <a:noAutofit/>
          </a:bodyPr>
          <a:lstStyle/>
          <a:p>
            <a:pPr marL="0" marR="0" lvl="0" indent="0" algn="l" rtl="0">
              <a:lnSpc>
                <a:spcPct val="100000"/>
              </a:lnSpc>
              <a:spcBef>
                <a:spcPts val="0"/>
              </a:spcBef>
              <a:spcAft>
                <a:spcPts val="0"/>
              </a:spcAft>
              <a:buNone/>
            </a:pPr>
            <a:endParaRPr sz="1800" b="0" i="0" u="none" strike="noStrike" cap="none" baseline="0">
              <a:solidFill>
                <a:schemeClr val="dk1"/>
              </a:solidFill>
              <a:latin typeface="Arial"/>
              <a:ea typeface="Arial"/>
              <a:cs typeface="Arial"/>
              <a:sym typeface="Arial"/>
            </a:endParaRPr>
          </a:p>
        </p:txBody>
      </p:sp>
      <p:sp>
        <p:nvSpPr>
          <p:cNvPr id="31" name="Shape 31"/>
          <p:cNvSpPr txBox="1">
            <a:spLocks noGrp="1"/>
          </p:cNvSpPr>
          <p:nvPr>
            <p:ph type="ctrTitle"/>
          </p:nvPr>
        </p:nvSpPr>
        <p:spPr>
          <a:xfrm>
            <a:off x="0" y="1022350"/>
            <a:ext cx="9144000" cy="1900237"/>
          </a:xfrm>
          <a:prstGeom prst="rect">
            <a:avLst/>
          </a:prstGeom>
          <a:solidFill>
            <a:srgbClr val="4597A0"/>
          </a:solidFill>
          <a:ln>
            <a:noFill/>
          </a:ln>
        </p:spPr>
        <p:txBody>
          <a:bodyPr lIns="4754875" tIns="45700" rIns="91425" bIns="45700" anchor="t" anchorCtr="0">
            <a:noAutofit/>
          </a:bodyPr>
          <a:lstStyle/>
          <a:p>
            <a:pPr marL="0" marR="0" lvl="0" indent="0" algn="l" rtl="0">
              <a:lnSpc>
                <a:spcPct val="100000"/>
              </a:lnSpc>
              <a:spcBef>
                <a:spcPts val="0"/>
              </a:spcBef>
              <a:spcAft>
                <a:spcPts val="0"/>
              </a:spcAft>
              <a:buClr>
                <a:schemeClr val="lt1"/>
              </a:buClr>
              <a:buSzPct val="25000"/>
              <a:buFont typeface="Arial"/>
              <a:buNone/>
            </a:pPr>
            <a:r>
              <a:rPr lang="en-US" sz="2800" b="1" i="0" u="none" strike="noStrike" cap="none" baseline="0">
                <a:solidFill>
                  <a:schemeClr val="lt1"/>
                </a:solidFill>
                <a:latin typeface="Arial"/>
                <a:ea typeface="Arial"/>
                <a:cs typeface="Arial"/>
                <a:sym typeface="Arial"/>
              </a:rPr>
              <a:t>Shockley-Zalabak, </a:t>
            </a:r>
            <a:br>
              <a:rPr lang="en-US" sz="2800" b="1" i="0" u="none" strike="noStrike" cap="none" baseline="0">
                <a:solidFill>
                  <a:schemeClr val="lt1"/>
                </a:solidFill>
                <a:latin typeface="Arial"/>
                <a:ea typeface="Arial"/>
                <a:cs typeface="Arial"/>
                <a:sym typeface="Arial"/>
              </a:rPr>
            </a:br>
            <a:r>
              <a:rPr lang="en-US" sz="2800" b="1" i="0" u="none" strike="noStrike" cap="none" baseline="0">
                <a:solidFill>
                  <a:schemeClr val="lt1"/>
                </a:solidFill>
                <a:latin typeface="Arial"/>
                <a:ea typeface="Arial"/>
                <a:cs typeface="Arial"/>
                <a:sym typeface="Arial"/>
              </a:rPr>
              <a:t>9e Update</a:t>
            </a:r>
            <a:br>
              <a:rPr lang="en-US" sz="3000" b="1" i="0" u="none" strike="noStrike" cap="none" baseline="0">
                <a:solidFill>
                  <a:schemeClr val="lt1"/>
                </a:solidFill>
                <a:latin typeface="Arial"/>
                <a:ea typeface="Arial"/>
                <a:cs typeface="Arial"/>
                <a:sym typeface="Arial"/>
              </a:rPr>
            </a:br>
            <a:r>
              <a:rPr lang="en-US" sz="3000" b="1" i="0" u="none" strike="noStrike" cap="none" baseline="0">
                <a:solidFill>
                  <a:schemeClr val="lt1"/>
                </a:solidFill>
                <a:latin typeface="Arial"/>
                <a:ea typeface="Arial"/>
                <a:cs typeface="Arial"/>
                <a:sym typeface="Arial"/>
              </a:rPr>
              <a:t> </a:t>
            </a:r>
            <a:r>
              <a:rPr lang="en-US" sz="1800" b="1" i="0" u="none" strike="noStrike" cap="none" baseline="0">
                <a:solidFill>
                  <a:schemeClr val="lt1"/>
                </a:solidFill>
                <a:latin typeface="Arial"/>
                <a:ea typeface="Arial"/>
                <a:cs typeface="Arial"/>
                <a:sym typeface="Arial"/>
              </a:rPr>
              <a:t>Pamela S. Shockley-Zalabak</a:t>
            </a:r>
            <a:br>
              <a:rPr lang="en-US" sz="1800" b="1" i="0" u="none" strike="noStrike" cap="none" baseline="0">
                <a:solidFill>
                  <a:schemeClr val="lt1"/>
                </a:solidFill>
                <a:latin typeface="Arial"/>
                <a:ea typeface="Arial"/>
                <a:cs typeface="Arial"/>
                <a:sym typeface="Arial"/>
              </a:rPr>
            </a:br>
            <a:endParaRPr lang="en-US" sz="1800" b="1" i="0" u="none" strike="noStrike" cap="none" baseline="0">
              <a:solidFill>
                <a:schemeClr val="lt1"/>
              </a:solidFill>
              <a:latin typeface="Arial"/>
              <a:ea typeface="Arial"/>
              <a:cs typeface="Arial"/>
              <a:sym typeface="Arial"/>
            </a:endParaRPr>
          </a:p>
        </p:txBody>
      </p:sp>
      <p:sp>
        <p:nvSpPr>
          <p:cNvPr id="33" name="Shape 33"/>
          <p:cNvSpPr txBox="1">
            <a:spLocks noGrp="1"/>
          </p:cNvSpPr>
          <p:nvPr>
            <p:ph type="subTitle" idx="1"/>
          </p:nvPr>
        </p:nvSpPr>
        <p:spPr>
          <a:xfrm>
            <a:off x="4640262" y="3073400"/>
            <a:ext cx="4503736" cy="2427287"/>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chemeClr val="lt1"/>
              </a:buClr>
              <a:buSzPct val="25000"/>
              <a:buFont typeface="Arial"/>
              <a:buNone/>
            </a:pPr>
            <a:r>
              <a:rPr lang="en-US" sz="3200" b="1" i="0" u="none" strike="noStrike" cap="none" baseline="0" dirty="0">
                <a:solidFill>
                  <a:schemeClr val="lt1"/>
                </a:solidFill>
                <a:latin typeface="Arial"/>
                <a:ea typeface="Arial"/>
                <a:cs typeface="Arial"/>
                <a:sym typeface="Arial"/>
              </a:rPr>
              <a:t>Chapter 5</a:t>
            </a:r>
          </a:p>
          <a:p>
            <a:pPr marL="0" marR="0" lvl="0" indent="0" algn="l" rtl="0">
              <a:lnSpc>
                <a:spcPct val="100000"/>
              </a:lnSpc>
              <a:spcBef>
                <a:spcPts val="480"/>
              </a:spcBef>
              <a:spcAft>
                <a:spcPts val="0"/>
              </a:spcAft>
              <a:buClr>
                <a:schemeClr val="lt1"/>
              </a:buClr>
              <a:buSzPct val="25000"/>
              <a:buFont typeface="Arial"/>
              <a:buNone/>
            </a:pPr>
            <a:r>
              <a:rPr lang="en-US" sz="2400" b="1" i="0" u="none" strike="noStrike" cap="none" baseline="0" dirty="0">
                <a:solidFill>
                  <a:schemeClr val="lt1"/>
                </a:solidFill>
                <a:latin typeface="Arial"/>
                <a:ea typeface="Arial"/>
                <a:cs typeface="Arial"/>
                <a:sym typeface="Arial"/>
              </a:rPr>
              <a:t>Individuals in Organizations</a:t>
            </a:r>
          </a:p>
        </p:txBody>
      </p:sp>
      <p:pic>
        <p:nvPicPr>
          <p:cNvPr id="34" name="Shape 3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rot="-240000">
            <a:off x="517525" y="604836"/>
            <a:ext cx="3681411" cy="4598986"/>
          </a:xfrm>
          <a:prstGeom prst="rect">
            <a:avLst/>
          </a:prstGeom>
          <a:noFill/>
          <a:ln w="57150" cap="flat">
            <a:solidFill>
              <a:srgbClr val="FFFFFF"/>
            </a:solidFill>
            <a:prstDash val="solid"/>
            <a:miter/>
            <a:headEnd type="none" w="med" len="med"/>
            <a:tailEnd type="none" w="med" len="med"/>
          </a:ln>
        </p:spPr>
      </p:pic>
      <p:pic>
        <p:nvPicPr>
          <p:cNvPr id="35" name="Shape 3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073150" y="933450"/>
            <a:ext cx="2743199" cy="3876675"/>
          </a:xfrm>
          <a:prstGeom prst="rect">
            <a:avLst/>
          </a:prstGeom>
          <a:noFill/>
          <a:ln>
            <a:noFill/>
          </a:ln>
        </p:spPr>
      </p:pic>
      <p:pic>
        <p:nvPicPr>
          <p:cNvPr id="36" name="Shape 36"/>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292100" y="388937"/>
            <a:ext cx="4300536" cy="5629275"/>
          </a:xfrm>
          <a:prstGeom prst="rect">
            <a:avLst/>
          </a:prstGeom>
          <a:noFill/>
          <a:ln>
            <a:noFill/>
          </a:ln>
        </p:spPr>
      </p:pic>
    </p:spTree>
    <p:extLst>
      <p:ext uri="{BB962C8B-B14F-4D97-AF65-F5344CB8AC3E}">
        <p14:creationId xmlns:p14="http://schemas.microsoft.com/office/powerpoint/2010/main" val="4190427888"/>
      </p:ext>
    </p:extLst>
  </p:cSld>
  <p:clrMapOvr>
    <a:masterClrMapping/>
  </p:clrMapOvr>
  <p:transition spd="slow">
    <p:cu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A199366-A2D0-5F46-8063-649DB7F96C77}"/>
              </a:ext>
            </a:extLst>
          </p:cNvPr>
          <p:cNvPicPr>
            <a:picLocks noChangeAspect="1"/>
          </p:cNvPicPr>
          <p:nvPr/>
        </p:nvPicPr>
        <p:blipFill>
          <a:blip r:embed="rId3"/>
          <a:stretch>
            <a:fillRect/>
          </a:stretch>
        </p:blipFill>
        <p:spPr>
          <a:xfrm>
            <a:off x="2209800" y="1371600"/>
            <a:ext cx="5638800" cy="5142844"/>
          </a:xfrm>
          <a:prstGeom prst="rect">
            <a:avLst/>
          </a:prstGeom>
        </p:spPr>
      </p:pic>
      <p:sp>
        <p:nvSpPr>
          <p:cNvPr id="6" name="Rectangle 5">
            <a:extLst>
              <a:ext uri="{FF2B5EF4-FFF2-40B4-BE49-F238E27FC236}">
                <a16:creationId xmlns:a16="http://schemas.microsoft.com/office/drawing/2014/main" id="{86439206-E231-EC4C-8F4C-B0A6EC294C16}"/>
              </a:ext>
            </a:extLst>
          </p:cNvPr>
          <p:cNvSpPr/>
          <p:nvPr/>
        </p:nvSpPr>
        <p:spPr>
          <a:xfrm>
            <a:off x="1905000" y="457200"/>
            <a:ext cx="6872394" cy="523220"/>
          </a:xfrm>
          <a:prstGeom prst="rect">
            <a:avLst/>
          </a:prstGeom>
        </p:spPr>
        <p:txBody>
          <a:bodyPr wrap="none">
            <a:spAutoFit/>
          </a:bodyPr>
          <a:lstStyle/>
          <a:p>
            <a:r>
              <a:rPr lang="en-US" sz="2800" b="1" dirty="0">
                <a:solidFill>
                  <a:srgbClr val="009999"/>
                </a:solidFill>
              </a:rPr>
              <a:t>Why We Are So Different Personality ? </a:t>
            </a:r>
          </a:p>
        </p:txBody>
      </p:sp>
    </p:spTree>
    <p:extLst>
      <p:ext uri="{BB962C8B-B14F-4D97-AF65-F5344CB8AC3E}">
        <p14:creationId xmlns:p14="http://schemas.microsoft.com/office/powerpoint/2010/main" val="8713906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A5A008E-558D-D040-938D-C806D315D49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00" y="1676400"/>
            <a:ext cx="8839200" cy="4393392"/>
          </a:xfrm>
          <a:prstGeom prst="rect">
            <a:avLst/>
          </a:prstGeom>
          <a:ln>
            <a:noFill/>
          </a:ln>
          <a:effectLst>
            <a:outerShdw blurRad="292100" dist="139700" dir="2700000" algn="tl" rotWithShape="0">
              <a:srgbClr val="333333">
                <a:alpha val="65000"/>
              </a:srgbClr>
            </a:outerShdw>
          </a:effectLst>
        </p:spPr>
      </p:pic>
      <p:sp>
        <p:nvSpPr>
          <p:cNvPr id="11" name="Rectangle 10">
            <a:extLst>
              <a:ext uri="{FF2B5EF4-FFF2-40B4-BE49-F238E27FC236}">
                <a16:creationId xmlns:a16="http://schemas.microsoft.com/office/drawing/2014/main" id="{087ADBBC-2DBD-0540-B7B5-2435E4D29840}"/>
              </a:ext>
            </a:extLst>
          </p:cNvPr>
          <p:cNvSpPr/>
          <p:nvPr/>
        </p:nvSpPr>
        <p:spPr>
          <a:xfrm>
            <a:off x="1905000" y="304800"/>
            <a:ext cx="4799712" cy="523220"/>
          </a:xfrm>
          <a:prstGeom prst="rect">
            <a:avLst/>
          </a:prstGeom>
        </p:spPr>
        <p:txBody>
          <a:bodyPr wrap="none">
            <a:spAutoFit/>
          </a:bodyPr>
          <a:lstStyle/>
          <a:p>
            <a:pPr algn="just"/>
            <a:r>
              <a:rPr lang="en-US" sz="2800" b="1" dirty="0">
                <a:solidFill>
                  <a:srgbClr val="009999"/>
                </a:solidFill>
              </a:rPr>
              <a:t>Identifying Personal Needs</a:t>
            </a:r>
          </a:p>
        </p:txBody>
      </p:sp>
    </p:spTree>
    <p:extLst>
      <p:ext uri="{BB962C8B-B14F-4D97-AF65-F5344CB8AC3E}">
        <p14:creationId xmlns:p14="http://schemas.microsoft.com/office/powerpoint/2010/main" val="35310734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5723F0-F12D-5D4A-BCD8-49F5855B44C7}"/>
              </a:ext>
            </a:extLst>
          </p:cNvPr>
          <p:cNvSpPr>
            <a:spLocks noGrp="1"/>
          </p:cNvSpPr>
          <p:nvPr>
            <p:ph type="body" idx="1"/>
          </p:nvPr>
        </p:nvSpPr>
        <p:spPr/>
        <p:txBody>
          <a:bodyPr/>
          <a:lstStyle/>
          <a:p>
            <a:endParaRPr lang="en-US"/>
          </a:p>
        </p:txBody>
      </p:sp>
      <p:pic>
        <p:nvPicPr>
          <p:cNvPr id="4" name="Picture 3">
            <a:extLst>
              <a:ext uri="{FF2B5EF4-FFF2-40B4-BE49-F238E27FC236}">
                <a16:creationId xmlns:a16="http://schemas.microsoft.com/office/drawing/2014/main" id="{A3877F13-E719-214B-BB31-D6CA31EFB9FA}"/>
              </a:ext>
            </a:extLst>
          </p:cNvPr>
          <p:cNvPicPr>
            <a:picLocks noChangeAspect="1"/>
          </p:cNvPicPr>
          <p:nvPr/>
        </p:nvPicPr>
        <p:blipFill>
          <a:blip r:embed="rId3"/>
          <a:stretch>
            <a:fillRect/>
          </a:stretch>
        </p:blipFill>
        <p:spPr>
          <a:xfrm>
            <a:off x="0" y="0"/>
            <a:ext cx="9144000" cy="6858000"/>
          </a:xfrm>
          <a:prstGeom prst="rect">
            <a:avLst/>
          </a:prstGeom>
        </p:spPr>
      </p:pic>
      <p:pic>
        <p:nvPicPr>
          <p:cNvPr id="5" name="Graphic 7">
            <a:extLst>
              <a:ext uri="{FF2B5EF4-FFF2-40B4-BE49-F238E27FC236}">
                <a16:creationId xmlns:a16="http://schemas.microsoft.com/office/drawing/2014/main" id="{BF319592-E981-0B4B-87F1-D7E3CD5E111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76371" y="120860"/>
            <a:ext cx="1230044" cy="336340"/>
          </a:xfrm>
          <a:prstGeom prst="rect">
            <a:avLst/>
          </a:prstGeom>
        </p:spPr>
      </p:pic>
      <p:pic>
        <p:nvPicPr>
          <p:cNvPr id="6" name="Graphic 8">
            <a:extLst>
              <a:ext uri="{FF2B5EF4-FFF2-40B4-BE49-F238E27FC236}">
                <a16:creationId xmlns:a16="http://schemas.microsoft.com/office/drawing/2014/main" id="{75E8FAE9-2298-824C-B4FB-C62767C7222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772400" y="129423"/>
            <a:ext cx="1066679" cy="175377"/>
          </a:xfrm>
          <a:prstGeom prst="rect">
            <a:avLst/>
          </a:prstGeom>
        </p:spPr>
      </p:pic>
      <p:pic>
        <p:nvPicPr>
          <p:cNvPr id="2" name="Picture 1">
            <a:extLst>
              <a:ext uri="{FF2B5EF4-FFF2-40B4-BE49-F238E27FC236}">
                <a16:creationId xmlns:a16="http://schemas.microsoft.com/office/drawing/2014/main" id="{94610584-C719-564C-9B93-C60010B028B9}"/>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267200" y="500975"/>
            <a:ext cx="907862" cy="109922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7" name="TextBox 6">
            <a:extLst>
              <a:ext uri="{FF2B5EF4-FFF2-40B4-BE49-F238E27FC236}">
                <a16:creationId xmlns:a16="http://schemas.microsoft.com/office/drawing/2014/main" id="{8EE57435-827D-C04F-BF2B-7E6DBA7E6F0F}"/>
              </a:ext>
            </a:extLst>
          </p:cNvPr>
          <p:cNvSpPr txBox="1"/>
          <p:nvPr/>
        </p:nvSpPr>
        <p:spPr>
          <a:xfrm rot="16200000">
            <a:off x="6961257" y="3532257"/>
            <a:ext cx="3657599" cy="707886"/>
          </a:xfrm>
          <a:prstGeom prst="rect">
            <a:avLst/>
          </a:prstGeom>
          <a:noFill/>
        </p:spPr>
        <p:txBody>
          <a:bodyPr wrap="square" rtlCol="0">
            <a:spAutoFit/>
          </a:bodyPr>
          <a:lstStyle/>
          <a:p>
            <a:pPr marR="0" algn="r" rtl="1">
              <a:lnSpc>
                <a:spcPct val="100000"/>
              </a:lnSpc>
              <a:spcBef>
                <a:spcPts val="0"/>
              </a:spcBef>
              <a:spcAft>
                <a:spcPts val="0"/>
              </a:spcAft>
              <a:buNone/>
            </a:pPr>
            <a:r>
              <a:rPr lang="ar-SA" sz="4000" dirty="0"/>
              <a:t>بيئة العمل الصحية </a:t>
            </a:r>
            <a:endParaRPr lang="en-US" sz="4000" dirty="0"/>
          </a:p>
        </p:txBody>
      </p:sp>
      <p:sp>
        <p:nvSpPr>
          <p:cNvPr id="8" name="TextBox 7">
            <a:extLst>
              <a:ext uri="{FF2B5EF4-FFF2-40B4-BE49-F238E27FC236}">
                <a16:creationId xmlns:a16="http://schemas.microsoft.com/office/drawing/2014/main" id="{180A5C78-CC86-6746-8AD1-681F6CD20E22}"/>
              </a:ext>
            </a:extLst>
          </p:cNvPr>
          <p:cNvSpPr txBox="1"/>
          <p:nvPr/>
        </p:nvSpPr>
        <p:spPr>
          <a:xfrm rot="16200000">
            <a:off x="-750956" y="3494157"/>
            <a:ext cx="2057400" cy="707886"/>
          </a:xfrm>
          <a:prstGeom prst="rect">
            <a:avLst/>
          </a:prstGeom>
          <a:noFill/>
        </p:spPr>
        <p:txBody>
          <a:bodyPr wrap="square" rtlCol="0">
            <a:spAutoFit/>
          </a:bodyPr>
          <a:lstStyle/>
          <a:p>
            <a:pPr marR="0" algn="r" rtl="1">
              <a:lnSpc>
                <a:spcPct val="100000"/>
              </a:lnSpc>
              <a:spcBef>
                <a:spcPts val="0"/>
              </a:spcBef>
              <a:spcAft>
                <a:spcPts val="0"/>
              </a:spcAft>
              <a:buNone/>
            </a:pPr>
            <a:r>
              <a:rPr lang="ar-SA" sz="4000" dirty="0"/>
              <a:t>التحفيز </a:t>
            </a:r>
            <a:endParaRPr lang="en-US" sz="4000" dirty="0"/>
          </a:p>
        </p:txBody>
      </p:sp>
    </p:spTree>
    <p:extLst>
      <p:ext uri="{BB962C8B-B14F-4D97-AF65-F5344CB8AC3E}">
        <p14:creationId xmlns:p14="http://schemas.microsoft.com/office/powerpoint/2010/main" val="5354356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Shape 183"/>
          <p:cNvSpPr txBox="1">
            <a:spLocks noGrp="1"/>
          </p:cNvSpPr>
          <p:nvPr>
            <p:ph type="title"/>
          </p:nvPr>
        </p:nvSpPr>
        <p:spPr>
          <a:xfrm>
            <a:off x="1905000" y="533400"/>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2400" b="1" i="0" u="none" strike="noStrike" cap="none" baseline="0" dirty="0">
                <a:solidFill>
                  <a:srgbClr val="009999"/>
                </a:solidFill>
                <a:latin typeface="Arial"/>
                <a:ea typeface="Arial"/>
                <a:cs typeface="Arial"/>
                <a:sym typeface="Arial"/>
              </a:rPr>
              <a:t>5.5 Forming Interpersonal Relationships </a:t>
            </a:r>
            <a:r>
              <a:rPr lang="en-US" sz="1600" b="1" i="0" u="none" strike="noStrike" cap="none" baseline="0" dirty="0">
                <a:solidFill>
                  <a:srgbClr val="009999"/>
                </a:solidFill>
                <a:latin typeface="Arial"/>
                <a:ea typeface="Arial"/>
                <a:cs typeface="Arial"/>
                <a:sym typeface="Arial"/>
              </a:rPr>
              <a:t>(4 of 5)</a:t>
            </a:r>
          </a:p>
        </p:txBody>
      </p:sp>
      <p:sp>
        <p:nvSpPr>
          <p:cNvPr id="4" name="Rectangle 3">
            <a:extLst>
              <a:ext uri="{FF2B5EF4-FFF2-40B4-BE49-F238E27FC236}">
                <a16:creationId xmlns:a16="http://schemas.microsoft.com/office/drawing/2014/main" id="{FE75EA13-F99C-2A47-97B2-D2C96E457073}"/>
              </a:ext>
            </a:extLst>
          </p:cNvPr>
          <p:cNvSpPr/>
          <p:nvPr/>
        </p:nvSpPr>
        <p:spPr>
          <a:xfrm>
            <a:off x="152400" y="1676400"/>
            <a:ext cx="4572000" cy="3375283"/>
          </a:xfrm>
          <a:prstGeom prst="rect">
            <a:avLst/>
          </a:prstGeom>
        </p:spPr>
        <p:txBody>
          <a:bodyPr>
            <a:spAutoFit/>
          </a:bodyPr>
          <a:lstStyle/>
          <a:p>
            <a:pPr lvl="0">
              <a:buSzPct val="25000"/>
            </a:pPr>
            <a:r>
              <a:rPr lang="en-US" sz="1200" b="1" dirty="0"/>
              <a:t>Communication Networks and Interpersonal Relationships</a:t>
            </a:r>
          </a:p>
          <a:p>
            <a:pPr lvl="0">
              <a:buSzPct val="25000"/>
            </a:pPr>
            <a:r>
              <a:rPr lang="en-US" sz="1200" dirty="0"/>
              <a:t>Point 1 – Communication networks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Formal and informal patterns of communication</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Transmitting and exchanging messages through time and space</a:t>
            </a: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buSzPct val="25000"/>
            </a:pPr>
            <a:r>
              <a:rPr lang="en-US" sz="1200" dirty="0"/>
              <a:t>Point 3 – Network roles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Liaisons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Bridges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Gatekeepers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Isolates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Participants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Nonparticipants</a:t>
            </a:r>
          </a:p>
          <a:p>
            <a:endParaRPr lang="en-US" sz="1200" dirty="0"/>
          </a:p>
        </p:txBody>
      </p:sp>
      <p:pic>
        <p:nvPicPr>
          <p:cNvPr id="8" name="Picture 7">
            <a:extLst>
              <a:ext uri="{FF2B5EF4-FFF2-40B4-BE49-F238E27FC236}">
                <a16:creationId xmlns:a16="http://schemas.microsoft.com/office/drawing/2014/main" id="{4C48235F-49A5-EB48-8A4D-CE7FF38045A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19800" y="2051112"/>
            <a:ext cx="2859050" cy="2431697"/>
          </a:xfrm>
          <a:prstGeom prst="rect">
            <a:avLst/>
          </a:prstGeom>
        </p:spPr>
      </p:pic>
      <p:pic>
        <p:nvPicPr>
          <p:cNvPr id="12" name="Picture 11">
            <a:extLst>
              <a:ext uri="{FF2B5EF4-FFF2-40B4-BE49-F238E27FC236}">
                <a16:creationId xmlns:a16="http://schemas.microsoft.com/office/drawing/2014/main" id="{CE04241D-3F01-3E4C-B300-41110C16B17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51390" y="3888169"/>
            <a:ext cx="2477810" cy="1301664"/>
          </a:xfrm>
          <a:prstGeom prst="rect">
            <a:avLst/>
          </a:prstGeom>
        </p:spPr>
      </p:pic>
      <p:pic>
        <p:nvPicPr>
          <p:cNvPr id="14" name="Picture 13">
            <a:extLst>
              <a:ext uri="{FF2B5EF4-FFF2-40B4-BE49-F238E27FC236}">
                <a16:creationId xmlns:a16="http://schemas.microsoft.com/office/drawing/2014/main" id="{46CE6F36-CC30-4043-84E6-B6EA79E1B3E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029200" y="5189833"/>
            <a:ext cx="3367728" cy="1157250"/>
          </a:xfrm>
          <a:prstGeom prst="rect">
            <a:avLst/>
          </a:prstGeom>
        </p:spPr>
      </p:pic>
      <p:pic>
        <p:nvPicPr>
          <p:cNvPr id="16" name="Picture 15">
            <a:extLst>
              <a:ext uri="{FF2B5EF4-FFF2-40B4-BE49-F238E27FC236}">
                <a16:creationId xmlns:a16="http://schemas.microsoft.com/office/drawing/2014/main" id="{5930E5F1-B7E9-C44A-8B55-F6C8AEB12EA3}"/>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850970" y="2815121"/>
            <a:ext cx="3199310" cy="639862"/>
          </a:xfrm>
          <a:prstGeom prst="rect">
            <a:avLst/>
          </a:prstGeom>
        </p:spPr>
      </p:pic>
    </p:spTree>
    <p:extLst>
      <p:ext uri="{BB962C8B-B14F-4D97-AF65-F5344CB8AC3E}">
        <p14:creationId xmlns:p14="http://schemas.microsoft.com/office/powerpoint/2010/main" val="76770782"/>
      </p:ext>
    </p:extLst>
  </p:cSld>
  <p:clrMapOvr>
    <a:masterClrMapping/>
  </p:clrMapOvr>
  <p:transition spd="slow">
    <p:cu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Shape 223"/>
          <p:cNvSpPr txBox="1">
            <a:spLocks noGrp="1"/>
          </p:cNvSpPr>
          <p:nvPr>
            <p:ph type="title"/>
          </p:nvPr>
        </p:nvSpPr>
        <p:spPr>
          <a:xfrm>
            <a:off x="1981200" y="228600"/>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2000" b="1" i="0" u="none" strike="noStrike" cap="none" baseline="0" dirty="0">
                <a:solidFill>
                  <a:srgbClr val="009999"/>
                </a:solidFill>
                <a:latin typeface="Arial"/>
                <a:ea typeface="Arial"/>
                <a:cs typeface="Arial"/>
                <a:sym typeface="Arial"/>
              </a:rPr>
              <a:t>5.7 Workplace Emotion, Balance, </a:t>
            </a:r>
            <a:br>
              <a:rPr lang="en-US" sz="2000" b="1" i="0" u="none" strike="noStrike" cap="none" baseline="0" dirty="0">
                <a:solidFill>
                  <a:srgbClr val="009999"/>
                </a:solidFill>
                <a:latin typeface="Arial"/>
                <a:ea typeface="Arial"/>
                <a:cs typeface="Arial"/>
                <a:sym typeface="Arial"/>
              </a:rPr>
            </a:br>
            <a:r>
              <a:rPr lang="en-US" sz="2000" b="1" i="0" u="none" strike="noStrike" cap="none" baseline="0" dirty="0">
                <a:solidFill>
                  <a:srgbClr val="009999"/>
                </a:solidFill>
                <a:latin typeface="Arial"/>
                <a:ea typeface="Arial"/>
                <a:cs typeface="Arial"/>
                <a:sym typeface="Arial"/>
              </a:rPr>
              <a:t>and Interpersonal Relationships</a:t>
            </a:r>
          </a:p>
        </p:txBody>
      </p:sp>
      <p:sp>
        <p:nvSpPr>
          <p:cNvPr id="2" name="Rectangle 1">
            <a:extLst>
              <a:ext uri="{FF2B5EF4-FFF2-40B4-BE49-F238E27FC236}">
                <a16:creationId xmlns:a16="http://schemas.microsoft.com/office/drawing/2014/main" id="{3B73A5BD-AF29-1B43-AD2E-26C4B465A67E}"/>
              </a:ext>
            </a:extLst>
          </p:cNvPr>
          <p:cNvSpPr/>
          <p:nvPr/>
        </p:nvSpPr>
        <p:spPr>
          <a:xfrm>
            <a:off x="228600" y="4143772"/>
            <a:ext cx="6705600" cy="1959511"/>
          </a:xfrm>
          <a:prstGeom prst="rect">
            <a:avLst/>
          </a:prstGeom>
        </p:spPr>
        <p:txBody>
          <a:bodyPr wrap="square">
            <a:spAutoFit/>
          </a:bodyPr>
          <a:lstStyle/>
          <a:p>
            <a:pPr lvl="0">
              <a:buSzPct val="25000"/>
            </a:pPr>
            <a:r>
              <a:rPr lang="en-US" sz="1600" dirty="0"/>
              <a:t>Point 1 – </a:t>
            </a:r>
            <a:r>
              <a:rPr lang="en-US" sz="1600" b="1" dirty="0"/>
              <a:t>Emotion and interpersonal </a:t>
            </a:r>
          </a:p>
          <a:p>
            <a:pPr lvl="0">
              <a:buSzPct val="25000"/>
            </a:pPr>
            <a:r>
              <a:rPr lang="en-US" sz="1600" b="1" dirty="0"/>
              <a:t>               relationship</a:t>
            </a:r>
          </a:p>
          <a:p>
            <a:pPr lvl="0">
              <a:buSzPct val="25000"/>
            </a:pPr>
            <a:endParaRPr lang="en-US" sz="1600" dirty="0"/>
          </a:p>
          <a:p>
            <a:pPr marL="457200" lvl="1">
              <a:spcBef>
                <a:spcPts val="360"/>
              </a:spcBef>
              <a:buClr>
                <a:schemeClr val="dk1"/>
              </a:buClr>
              <a:buSzPct val="100000"/>
              <a:buFont typeface="Arial"/>
              <a:buChar char="•"/>
            </a:pPr>
            <a:r>
              <a:rPr lang="en-US" sz="1600" dirty="0"/>
              <a:t> </a:t>
            </a:r>
            <a:r>
              <a:rPr lang="en-US" sz="1600" kern="1200" dirty="0">
                <a:solidFill>
                  <a:schemeClr val="dk1"/>
                </a:solidFill>
                <a:latin typeface="Arial" pitchFamily="34" charset="0"/>
                <a:ea typeface="Calibri"/>
                <a:cs typeface="Arial" pitchFamily="34" charset="0"/>
              </a:rPr>
              <a:t>Part of workplace interpersonal relationships</a:t>
            </a:r>
          </a:p>
          <a:p>
            <a:pPr marL="742950" lvl="1" indent="-285750">
              <a:spcBef>
                <a:spcPts val="360"/>
              </a:spcBef>
              <a:buClr>
                <a:schemeClr val="dk1"/>
              </a:buClr>
              <a:buSzPct val="100000"/>
              <a:buFont typeface="Arial" panose="020B0604020202020204" pitchFamily="34" charset="0"/>
              <a:buChar char="•"/>
            </a:pPr>
            <a:r>
              <a:rPr lang="en-US" sz="1600" kern="1200" dirty="0">
                <a:solidFill>
                  <a:schemeClr val="dk1"/>
                </a:solidFill>
                <a:latin typeface="Arial" pitchFamily="34" charset="0"/>
                <a:ea typeface="Calibri"/>
                <a:cs typeface="Arial" pitchFamily="34" charset="0"/>
              </a:rPr>
              <a:t>Balance contributes to understanding </a:t>
            </a:r>
          </a:p>
          <a:p>
            <a:pPr marL="457200" lvl="1">
              <a:spcBef>
                <a:spcPts val="360"/>
              </a:spcBef>
              <a:buClr>
                <a:schemeClr val="dk1"/>
              </a:buClr>
              <a:buSzPct val="100000"/>
            </a:pPr>
            <a:r>
              <a:rPr lang="en-US" sz="1600" kern="1200" dirty="0">
                <a:solidFill>
                  <a:schemeClr val="dk1"/>
                </a:solidFill>
                <a:latin typeface="Arial" pitchFamily="34" charset="0"/>
                <a:ea typeface="Calibri"/>
                <a:cs typeface="Arial" pitchFamily="34" charset="0"/>
              </a:rPr>
              <a:t>   complex organizational environments</a:t>
            </a:r>
          </a:p>
          <a:p>
            <a:pPr marL="457200" lvl="1">
              <a:spcBef>
                <a:spcPts val="360"/>
              </a:spcBef>
              <a:buClr>
                <a:schemeClr val="dk1"/>
              </a:buClr>
              <a:buSzPct val="100000"/>
              <a:buFont typeface="Arial"/>
              <a:buChar char="•"/>
            </a:pPr>
            <a:endParaRPr lang="en-US" sz="1200" kern="1200" dirty="0">
              <a:solidFill>
                <a:schemeClr val="dk1"/>
              </a:solidFill>
              <a:latin typeface="Arial" pitchFamily="34" charset="0"/>
              <a:ea typeface="Calibri"/>
              <a:cs typeface="Arial" pitchFamily="34" charset="0"/>
            </a:endParaRPr>
          </a:p>
        </p:txBody>
      </p:sp>
      <p:pic>
        <p:nvPicPr>
          <p:cNvPr id="5" name="Picture 4">
            <a:extLst>
              <a:ext uri="{FF2B5EF4-FFF2-40B4-BE49-F238E27FC236}">
                <a16:creationId xmlns:a16="http://schemas.microsoft.com/office/drawing/2014/main" id="{D6821542-5697-2040-8E79-6CC2AAED70F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89581" y="1371600"/>
            <a:ext cx="4602019" cy="4629743"/>
          </a:xfrm>
          <a:prstGeom prst="rect">
            <a:avLst/>
          </a:prstGeom>
        </p:spPr>
      </p:pic>
      <p:pic>
        <p:nvPicPr>
          <p:cNvPr id="4" name="Picture 3">
            <a:extLst>
              <a:ext uri="{FF2B5EF4-FFF2-40B4-BE49-F238E27FC236}">
                <a16:creationId xmlns:a16="http://schemas.microsoft.com/office/drawing/2014/main" id="{5CB29692-6939-6847-A17E-3DDBCF9FC9B6}"/>
              </a:ext>
            </a:extLst>
          </p:cNvPr>
          <p:cNvPicPr>
            <a:picLocks noChangeAspect="1"/>
          </p:cNvPicPr>
          <p:nvPr/>
        </p:nvPicPr>
        <p:blipFill>
          <a:blip r:embed="rId4"/>
          <a:stretch>
            <a:fillRect/>
          </a:stretch>
        </p:blipFill>
        <p:spPr>
          <a:xfrm>
            <a:off x="838200" y="1295400"/>
            <a:ext cx="2959100" cy="2743200"/>
          </a:xfrm>
          <a:prstGeom prst="rect">
            <a:avLst/>
          </a:prstGeom>
        </p:spPr>
      </p:pic>
    </p:spTree>
    <p:extLst>
      <p:ext uri="{BB962C8B-B14F-4D97-AF65-F5344CB8AC3E}">
        <p14:creationId xmlns:p14="http://schemas.microsoft.com/office/powerpoint/2010/main" val="1643440727"/>
      </p:ext>
    </p:extLst>
  </p:cSld>
  <p:clrMapOvr>
    <a:masterClrMapping/>
  </p:clrMapOvr>
  <p:transition spd="slow">
    <p:cu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pic>
        <p:nvPicPr>
          <p:cNvPr id="7" name="Picture 6">
            <a:extLst>
              <a:ext uri="{FF2B5EF4-FFF2-40B4-BE49-F238E27FC236}">
                <a16:creationId xmlns:a16="http://schemas.microsoft.com/office/drawing/2014/main" id="{A4849DBD-D128-084F-8F16-4ECA4765735D}"/>
              </a:ext>
            </a:extLst>
          </p:cNvPr>
          <p:cNvPicPr>
            <a:picLocks noChangeAspect="1"/>
          </p:cNvPicPr>
          <p:nvPr/>
        </p:nvPicPr>
        <p:blipFill>
          <a:blip r:embed="rId5"/>
          <a:stretch>
            <a:fillRect/>
          </a:stretch>
        </p:blipFill>
        <p:spPr>
          <a:xfrm>
            <a:off x="6005690" y="3290410"/>
            <a:ext cx="2816512" cy="1874261"/>
          </a:xfrm>
          <a:prstGeom prst="rect">
            <a:avLst/>
          </a:prstGeom>
          <a:ln>
            <a:noFill/>
          </a:ln>
          <a:effectLst>
            <a:softEdge rad="112500"/>
          </a:effectLst>
        </p:spPr>
      </p:pic>
      <p:sp>
        <p:nvSpPr>
          <p:cNvPr id="255" name="Shape 255"/>
          <p:cNvSpPr txBox="1">
            <a:spLocks noGrp="1"/>
          </p:cNvSpPr>
          <p:nvPr>
            <p:ph type="title"/>
          </p:nvPr>
        </p:nvSpPr>
        <p:spPr>
          <a:xfrm>
            <a:off x="1905000" y="0"/>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2800" b="1" i="0" u="none" strike="noStrike" cap="none" baseline="0" dirty="0">
                <a:solidFill>
                  <a:srgbClr val="009999"/>
                </a:solidFill>
                <a:latin typeface="Arial"/>
                <a:ea typeface="Arial"/>
                <a:cs typeface="Arial"/>
                <a:sym typeface="Arial"/>
              </a:rPr>
              <a:t>5.9 Increasing Interpersonal</a:t>
            </a:r>
            <a:br>
              <a:rPr lang="ar-SA" sz="2800" b="1" i="0" u="none" strike="noStrike" cap="none" baseline="0" dirty="0">
                <a:solidFill>
                  <a:srgbClr val="009999"/>
                </a:solidFill>
                <a:latin typeface="Arial"/>
                <a:ea typeface="Arial"/>
                <a:cs typeface="Arial"/>
                <a:sym typeface="Arial"/>
              </a:rPr>
            </a:br>
            <a:r>
              <a:rPr lang="en-US" sz="2800" b="1" i="0" u="none" strike="noStrike" cap="none" baseline="0" dirty="0">
                <a:solidFill>
                  <a:srgbClr val="009999"/>
                </a:solidFill>
                <a:latin typeface="Arial"/>
                <a:ea typeface="Arial"/>
                <a:cs typeface="Arial"/>
                <a:sym typeface="Arial"/>
              </a:rPr>
              <a:t> Effectiveness </a:t>
            </a:r>
            <a:r>
              <a:rPr lang="en-US" sz="1800" b="1" i="0" u="none" strike="noStrike" cap="none" baseline="0" dirty="0">
                <a:solidFill>
                  <a:srgbClr val="009999"/>
                </a:solidFill>
                <a:latin typeface="Arial"/>
                <a:ea typeface="Arial"/>
                <a:cs typeface="Arial"/>
                <a:sym typeface="Arial"/>
              </a:rPr>
              <a:t>(1 of 3)</a:t>
            </a:r>
          </a:p>
        </p:txBody>
      </p:sp>
      <p:sp>
        <p:nvSpPr>
          <p:cNvPr id="2" name="Rectangle 1">
            <a:extLst>
              <a:ext uri="{FF2B5EF4-FFF2-40B4-BE49-F238E27FC236}">
                <a16:creationId xmlns:a16="http://schemas.microsoft.com/office/drawing/2014/main" id="{F912B39D-A6B2-7645-9506-77DA71A5CDB9}"/>
              </a:ext>
            </a:extLst>
          </p:cNvPr>
          <p:cNvSpPr/>
          <p:nvPr/>
        </p:nvSpPr>
        <p:spPr>
          <a:xfrm>
            <a:off x="152400" y="2521763"/>
            <a:ext cx="6858000" cy="2246769"/>
          </a:xfrm>
          <a:prstGeom prst="rect">
            <a:avLst/>
          </a:prstGeom>
        </p:spPr>
        <p:txBody>
          <a:bodyPr wrap="square">
            <a:spAutoFit/>
          </a:bodyPr>
          <a:lstStyle/>
          <a:p>
            <a:pPr lvl="0">
              <a:buSzPct val="25000"/>
            </a:pPr>
            <a:r>
              <a:rPr lang="en-US" sz="1200" b="1" dirty="0"/>
              <a:t>Cultural Intelligence</a:t>
            </a:r>
          </a:p>
          <a:p>
            <a:pPr lvl="0">
              <a:buSzPct val="25000"/>
            </a:pPr>
            <a:endParaRPr lang="en-US" sz="1200" b="1" dirty="0"/>
          </a:p>
          <a:p>
            <a:pPr lvl="0">
              <a:buSzPct val="25000"/>
            </a:pPr>
            <a:r>
              <a:rPr lang="en-US" sz="1200" dirty="0"/>
              <a:t>Point 1 – Cultural intelligence</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Ability to understand individual’s behaviors </a:t>
            </a:r>
          </a:p>
          <a:p>
            <a:pPr marL="628650" lvl="1" indent="-171450">
              <a:spcBef>
                <a:spcPts val="360"/>
              </a:spcBef>
              <a:buClr>
                <a:schemeClr val="dk1"/>
              </a:buClr>
              <a:buSzPct val="100000"/>
              <a:buFont typeface="Arial" panose="020B0604020202020204" pitchFamily="34" charset="0"/>
              <a:buChar char="•"/>
            </a:pPr>
            <a:r>
              <a:rPr lang="en-US" sz="1200" kern="1200" dirty="0">
                <a:solidFill>
                  <a:schemeClr val="dk1"/>
                </a:solidFill>
                <a:latin typeface="Arial" pitchFamily="34" charset="0"/>
                <a:ea typeface="Calibri"/>
                <a:cs typeface="Arial" pitchFamily="34" charset="0"/>
              </a:rPr>
              <a:t>Helps assess our reactions and responses</a:t>
            </a: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buSzPct val="25000"/>
            </a:pPr>
            <a:r>
              <a:rPr lang="en-US" sz="1200" dirty="0"/>
              <a:t>Point 2 – Classification according to people’s behaviors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Universally human</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Specific to an individual</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Rooted in culture</a:t>
            </a:r>
          </a:p>
        </p:txBody>
      </p:sp>
      <p:pic>
        <p:nvPicPr>
          <p:cNvPr id="4" name="Picture 3">
            <a:extLst>
              <a:ext uri="{FF2B5EF4-FFF2-40B4-BE49-F238E27FC236}">
                <a16:creationId xmlns:a16="http://schemas.microsoft.com/office/drawing/2014/main" id="{E088D57C-47C6-9346-A597-C498D7178F63}"/>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352214" y="389206"/>
            <a:ext cx="6477000" cy="6477000"/>
          </a:xfrm>
          <a:prstGeom prst="rect">
            <a:avLst/>
          </a:prstGeom>
        </p:spPr>
      </p:pic>
      <p:pic>
        <p:nvPicPr>
          <p:cNvPr id="9" name="Picture 8">
            <a:extLst>
              <a:ext uri="{FF2B5EF4-FFF2-40B4-BE49-F238E27FC236}">
                <a16:creationId xmlns:a16="http://schemas.microsoft.com/office/drawing/2014/main" id="{E2921CA4-F955-0540-9699-4AE70FB57A42}"/>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105378" y="777507"/>
            <a:ext cx="3048000" cy="3048000"/>
          </a:xfrm>
          <a:prstGeom prst="rect">
            <a:avLst/>
          </a:prstGeom>
        </p:spPr>
      </p:pic>
      <p:pic>
        <p:nvPicPr>
          <p:cNvPr id="3" name="Rishi_Sunak's_first_speech_as_prime_minister">
            <a:hlinkClick r:id="" action="ppaction://media"/>
            <a:extLst>
              <a:ext uri="{FF2B5EF4-FFF2-40B4-BE49-F238E27FC236}">
                <a16:creationId xmlns:a16="http://schemas.microsoft.com/office/drawing/2014/main" id="{8D3D510B-159F-A449-83EB-D4489248A4A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0" y="0"/>
            <a:ext cx="812800" cy="812800"/>
          </a:xfrm>
          <a:prstGeom prst="rect">
            <a:avLst/>
          </a:prstGeom>
        </p:spPr>
      </p:pic>
    </p:spTree>
    <p:extLst>
      <p:ext uri="{BB962C8B-B14F-4D97-AF65-F5344CB8AC3E}">
        <p14:creationId xmlns:p14="http://schemas.microsoft.com/office/powerpoint/2010/main" val="3701784288"/>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5463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E41F647-E7FA-454E-9B05-1D8A9BA2CD51}"/>
              </a:ext>
            </a:extLst>
          </p:cNvPr>
          <p:cNvPicPr>
            <a:picLocks noChangeAspect="1"/>
          </p:cNvPicPr>
          <p:nvPr/>
        </p:nvPicPr>
        <p:blipFill>
          <a:blip r:embed="rId2"/>
          <a:stretch>
            <a:fillRect/>
          </a:stretch>
        </p:blipFill>
        <p:spPr>
          <a:xfrm>
            <a:off x="333574" y="1805781"/>
            <a:ext cx="2906486" cy="20574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6" name="Picture 5">
            <a:extLst>
              <a:ext uri="{FF2B5EF4-FFF2-40B4-BE49-F238E27FC236}">
                <a16:creationId xmlns:a16="http://schemas.microsoft.com/office/drawing/2014/main" id="{DF046331-5C68-5240-AC04-C509FA32C91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34525" y="-228600"/>
            <a:ext cx="4008549" cy="68580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7" name="Picture 6">
            <a:extLst>
              <a:ext uri="{FF2B5EF4-FFF2-40B4-BE49-F238E27FC236}">
                <a16:creationId xmlns:a16="http://schemas.microsoft.com/office/drawing/2014/main" id="{C66ADE36-C6F6-094B-B27B-2D122530473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905000" y="3505200"/>
            <a:ext cx="3324131" cy="247320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5" name="Picture 4">
            <a:extLst>
              <a:ext uri="{FF2B5EF4-FFF2-40B4-BE49-F238E27FC236}">
                <a16:creationId xmlns:a16="http://schemas.microsoft.com/office/drawing/2014/main" id="{4B3AB7CD-5EC7-FA48-9531-F4D29223FFD4}"/>
              </a:ext>
            </a:extLst>
          </p:cNvPr>
          <p:cNvPicPr>
            <a:picLocks noChangeAspect="1"/>
          </p:cNvPicPr>
          <p:nvPr/>
        </p:nvPicPr>
        <p:blipFill>
          <a:blip r:embed="rId5"/>
          <a:stretch>
            <a:fillRect/>
          </a:stretch>
        </p:blipFill>
        <p:spPr>
          <a:xfrm>
            <a:off x="6042646" y="3235205"/>
            <a:ext cx="2959100" cy="27432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8935625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9"/>
        <p:cNvGrpSpPr/>
        <p:nvPr/>
      </p:nvGrpSpPr>
      <p:grpSpPr>
        <a:xfrm>
          <a:off x="0" y="0"/>
          <a:ext cx="0" cy="0"/>
          <a:chOff x="0" y="0"/>
          <a:chExt cx="0" cy="0"/>
        </a:xfrm>
      </p:grpSpPr>
      <p:sp>
        <p:nvSpPr>
          <p:cNvPr id="30" name="Shape 30"/>
          <p:cNvSpPr txBox="1"/>
          <p:nvPr/>
        </p:nvSpPr>
        <p:spPr>
          <a:xfrm>
            <a:off x="0" y="0"/>
            <a:ext cx="9144000" cy="6834187"/>
          </a:xfrm>
          <a:prstGeom prst="rect">
            <a:avLst/>
          </a:prstGeom>
          <a:solidFill>
            <a:srgbClr val="CC6600"/>
          </a:solidFill>
          <a:ln>
            <a:noFill/>
          </a:ln>
        </p:spPr>
        <p:txBody>
          <a:bodyPr lIns="91425" tIns="45700" rIns="91425" bIns="45700" anchor="ctr" anchorCtr="0">
            <a:noAutofit/>
          </a:bodyPr>
          <a:lstStyle/>
          <a:p>
            <a:pPr marL="0" marR="0" lvl="0" indent="0" algn="r" rtl="1">
              <a:lnSpc>
                <a:spcPct val="100000"/>
              </a:lnSpc>
              <a:spcBef>
                <a:spcPts val="0"/>
              </a:spcBef>
              <a:spcAft>
                <a:spcPts val="0"/>
              </a:spcAft>
              <a:buNone/>
            </a:pPr>
            <a:endParaRPr sz="1800" b="0" i="0" u="none" strike="noStrike" cap="none" baseline="0">
              <a:solidFill>
                <a:schemeClr val="dk1"/>
              </a:solidFill>
              <a:latin typeface="Arial"/>
              <a:ea typeface="Arial"/>
              <a:cs typeface="Arial"/>
              <a:sym typeface="Arial"/>
            </a:endParaRPr>
          </a:p>
        </p:txBody>
      </p:sp>
      <p:sp>
        <p:nvSpPr>
          <p:cNvPr id="31" name="Shape 31"/>
          <p:cNvSpPr txBox="1">
            <a:spLocks noGrp="1"/>
          </p:cNvSpPr>
          <p:nvPr>
            <p:ph type="ctrTitle"/>
          </p:nvPr>
        </p:nvSpPr>
        <p:spPr>
          <a:xfrm>
            <a:off x="0" y="1022350"/>
            <a:ext cx="9144000" cy="1900237"/>
          </a:xfrm>
          <a:prstGeom prst="rect">
            <a:avLst/>
          </a:prstGeom>
          <a:solidFill>
            <a:srgbClr val="4597A0"/>
          </a:solidFill>
          <a:ln>
            <a:noFill/>
          </a:ln>
        </p:spPr>
        <p:txBody>
          <a:bodyPr lIns="4754875" tIns="45700" rIns="91425" bIns="45700" anchor="t" anchorCtr="0">
            <a:noAutofit/>
          </a:bodyPr>
          <a:lstStyle/>
          <a:p>
            <a:pPr marL="0" marR="0" lvl="0" indent="0" algn="l" rtl="0">
              <a:lnSpc>
                <a:spcPct val="100000"/>
              </a:lnSpc>
              <a:spcBef>
                <a:spcPts val="0"/>
              </a:spcBef>
              <a:spcAft>
                <a:spcPts val="0"/>
              </a:spcAft>
              <a:buClr>
                <a:schemeClr val="lt1"/>
              </a:buClr>
              <a:buSzPct val="25000"/>
              <a:buFont typeface="Arial"/>
              <a:buNone/>
            </a:pPr>
            <a:r>
              <a:rPr lang="en-US" sz="2800" b="1" i="0" u="none" strike="noStrike" cap="none" baseline="0">
                <a:solidFill>
                  <a:schemeClr val="lt1"/>
                </a:solidFill>
                <a:latin typeface="Arial"/>
                <a:ea typeface="Arial"/>
                <a:cs typeface="Arial"/>
                <a:sym typeface="Arial"/>
              </a:rPr>
              <a:t>Shockley-Zalabak, </a:t>
            </a:r>
            <a:br>
              <a:rPr lang="en-US" sz="2800" b="1" i="0" u="none" strike="noStrike" cap="none" baseline="0">
                <a:solidFill>
                  <a:schemeClr val="lt1"/>
                </a:solidFill>
                <a:latin typeface="Arial"/>
                <a:ea typeface="Arial"/>
                <a:cs typeface="Arial"/>
                <a:sym typeface="Arial"/>
              </a:rPr>
            </a:br>
            <a:r>
              <a:rPr lang="en-US" sz="2800" b="1" i="0" u="none" strike="noStrike" cap="none" baseline="0">
                <a:solidFill>
                  <a:schemeClr val="lt1"/>
                </a:solidFill>
                <a:latin typeface="Arial"/>
                <a:ea typeface="Arial"/>
                <a:cs typeface="Arial"/>
                <a:sym typeface="Arial"/>
              </a:rPr>
              <a:t>9e Update</a:t>
            </a:r>
            <a:br>
              <a:rPr lang="en-US" sz="3000" b="1" i="0" u="none" strike="noStrike" cap="none" baseline="0">
                <a:solidFill>
                  <a:schemeClr val="lt1"/>
                </a:solidFill>
                <a:latin typeface="Arial"/>
                <a:ea typeface="Arial"/>
                <a:cs typeface="Arial"/>
                <a:sym typeface="Arial"/>
              </a:rPr>
            </a:br>
            <a:r>
              <a:rPr lang="en-US" sz="3000" b="1" i="0" u="none" strike="noStrike" cap="none" baseline="0">
                <a:solidFill>
                  <a:schemeClr val="lt1"/>
                </a:solidFill>
                <a:latin typeface="Arial"/>
                <a:ea typeface="Arial"/>
                <a:cs typeface="Arial"/>
                <a:sym typeface="Arial"/>
              </a:rPr>
              <a:t> </a:t>
            </a:r>
            <a:r>
              <a:rPr lang="en-US" sz="1800" b="1" i="0" u="none" strike="noStrike" cap="none" baseline="0">
                <a:solidFill>
                  <a:schemeClr val="lt1"/>
                </a:solidFill>
                <a:latin typeface="Arial"/>
                <a:ea typeface="Arial"/>
                <a:cs typeface="Arial"/>
                <a:sym typeface="Arial"/>
              </a:rPr>
              <a:t>Pamela S. Shockley-Zalabak</a:t>
            </a:r>
            <a:br>
              <a:rPr lang="en-US" sz="1800" b="1" i="0" u="none" strike="noStrike" cap="none" baseline="0">
                <a:solidFill>
                  <a:schemeClr val="lt1"/>
                </a:solidFill>
                <a:latin typeface="Arial"/>
                <a:ea typeface="Arial"/>
                <a:cs typeface="Arial"/>
                <a:sym typeface="Arial"/>
              </a:rPr>
            </a:br>
            <a:endParaRPr lang="en-US" sz="1800" b="1" i="0" u="none" strike="noStrike" cap="none" baseline="0">
              <a:solidFill>
                <a:schemeClr val="lt1"/>
              </a:solidFill>
              <a:latin typeface="Arial"/>
              <a:ea typeface="Arial"/>
              <a:cs typeface="Arial"/>
              <a:sym typeface="Arial"/>
            </a:endParaRPr>
          </a:p>
        </p:txBody>
      </p:sp>
      <p:sp>
        <p:nvSpPr>
          <p:cNvPr id="33" name="Shape 33"/>
          <p:cNvSpPr txBox="1">
            <a:spLocks noGrp="1"/>
          </p:cNvSpPr>
          <p:nvPr>
            <p:ph type="subTitle" idx="1"/>
          </p:nvPr>
        </p:nvSpPr>
        <p:spPr>
          <a:xfrm>
            <a:off x="4640262" y="3073400"/>
            <a:ext cx="4503736" cy="2427287"/>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chemeClr val="lt1"/>
              </a:buClr>
              <a:buSzPct val="25000"/>
              <a:buFont typeface="Arial"/>
              <a:buNone/>
            </a:pPr>
            <a:r>
              <a:rPr lang="en-US" sz="3200" b="1" i="0" u="none" strike="noStrike" cap="none" baseline="0" dirty="0">
                <a:solidFill>
                  <a:schemeClr val="lt1"/>
                </a:solidFill>
                <a:latin typeface="Arial"/>
                <a:ea typeface="Arial"/>
                <a:cs typeface="Arial"/>
                <a:sym typeface="Arial"/>
              </a:rPr>
              <a:t>Chapter 6</a:t>
            </a:r>
          </a:p>
          <a:p>
            <a:pPr marL="0" marR="0" lvl="0" indent="0" algn="l" rtl="0">
              <a:lnSpc>
                <a:spcPct val="100000"/>
              </a:lnSpc>
              <a:spcBef>
                <a:spcPts val="480"/>
              </a:spcBef>
              <a:spcAft>
                <a:spcPts val="0"/>
              </a:spcAft>
              <a:buClr>
                <a:schemeClr val="lt1"/>
              </a:buClr>
              <a:buSzPct val="25000"/>
              <a:buFont typeface="Arial"/>
              <a:buNone/>
            </a:pPr>
            <a:r>
              <a:rPr lang="en-US" sz="2400" b="1" i="0" u="none" strike="noStrike" cap="none" baseline="0" dirty="0">
                <a:solidFill>
                  <a:schemeClr val="lt1"/>
                </a:solidFill>
                <a:latin typeface="Arial"/>
                <a:ea typeface="Arial"/>
                <a:cs typeface="Arial"/>
                <a:sym typeface="Arial"/>
              </a:rPr>
              <a:t>Groups in Organizations</a:t>
            </a:r>
          </a:p>
        </p:txBody>
      </p:sp>
      <p:pic>
        <p:nvPicPr>
          <p:cNvPr id="34" name="Shape 3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rot="-240000">
            <a:off x="517525" y="604836"/>
            <a:ext cx="3681411" cy="4598986"/>
          </a:xfrm>
          <a:prstGeom prst="rect">
            <a:avLst/>
          </a:prstGeom>
          <a:noFill/>
          <a:ln w="57150" cap="flat">
            <a:solidFill>
              <a:srgbClr val="FFFFFF"/>
            </a:solidFill>
            <a:prstDash val="solid"/>
            <a:miter/>
            <a:headEnd type="none" w="med" len="med"/>
            <a:tailEnd type="none" w="med" len="med"/>
          </a:ln>
        </p:spPr>
      </p:pic>
      <p:pic>
        <p:nvPicPr>
          <p:cNvPr id="35" name="Shape 3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073150" y="933450"/>
            <a:ext cx="2743199" cy="3876675"/>
          </a:xfrm>
          <a:prstGeom prst="rect">
            <a:avLst/>
          </a:prstGeom>
          <a:noFill/>
          <a:ln>
            <a:noFill/>
          </a:ln>
        </p:spPr>
      </p:pic>
      <p:pic>
        <p:nvPicPr>
          <p:cNvPr id="36" name="Shape 36"/>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292100" y="388937"/>
            <a:ext cx="4300536" cy="5629275"/>
          </a:xfrm>
          <a:prstGeom prst="rect">
            <a:avLst/>
          </a:prstGeom>
          <a:noFill/>
          <a:ln>
            <a:noFill/>
          </a:ln>
        </p:spPr>
      </p:pic>
    </p:spTree>
    <p:extLst>
      <p:ext uri="{BB962C8B-B14F-4D97-AF65-F5344CB8AC3E}">
        <p14:creationId xmlns:p14="http://schemas.microsoft.com/office/powerpoint/2010/main" val="3314176186"/>
      </p:ext>
    </p:extLst>
  </p:cSld>
  <p:clrMapOvr>
    <a:masterClrMapping/>
  </p:clrMapOvr>
  <p:transition spd="slow">
    <p:cu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CC274A-EC4E-054B-B945-BBA35D344EBB}"/>
              </a:ext>
            </a:extLst>
          </p:cNvPr>
          <p:cNvSpPr>
            <a:spLocks noGrp="1"/>
          </p:cNvSpPr>
          <p:nvPr>
            <p:ph type="title"/>
          </p:nvPr>
        </p:nvSpPr>
        <p:spPr>
          <a:xfrm>
            <a:off x="1905000" y="565017"/>
            <a:ext cx="8229600" cy="1143000"/>
          </a:xfrm>
        </p:spPr>
        <p:txBody>
          <a:bodyPr/>
          <a:lstStyle/>
          <a:p>
            <a:pPr>
              <a:buClr>
                <a:srgbClr val="009999"/>
              </a:buClr>
              <a:buSzPct val="25000"/>
            </a:pPr>
            <a:r>
              <a:rPr lang="en-US" sz="2800" b="1" dirty="0">
                <a:solidFill>
                  <a:srgbClr val="009999"/>
                </a:solidFill>
              </a:rPr>
              <a:t>Characteristics Of An Effective Team?</a:t>
            </a:r>
          </a:p>
        </p:txBody>
      </p:sp>
      <p:pic>
        <p:nvPicPr>
          <p:cNvPr id="5" name="Picture 4">
            <a:extLst>
              <a:ext uri="{FF2B5EF4-FFF2-40B4-BE49-F238E27FC236}">
                <a16:creationId xmlns:a16="http://schemas.microsoft.com/office/drawing/2014/main" id="{851DEE90-3725-1041-AD49-44C33419E42F}"/>
              </a:ext>
            </a:extLst>
          </p:cNvPr>
          <p:cNvPicPr>
            <a:picLocks noChangeAspect="1"/>
          </p:cNvPicPr>
          <p:nvPr/>
        </p:nvPicPr>
        <p:blipFill>
          <a:blip r:embed="rId2"/>
          <a:stretch>
            <a:fillRect/>
          </a:stretch>
        </p:blipFill>
        <p:spPr>
          <a:xfrm>
            <a:off x="1295401" y="1136517"/>
            <a:ext cx="6705600" cy="5543580"/>
          </a:xfrm>
          <a:prstGeom prst="rect">
            <a:avLst/>
          </a:prstGeom>
        </p:spPr>
      </p:pic>
    </p:spTree>
    <p:extLst>
      <p:ext uri="{BB962C8B-B14F-4D97-AF65-F5344CB8AC3E}">
        <p14:creationId xmlns:p14="http://schemas.microsoft.com/office/powerpoint/2010/main" val="13906968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580051-1B29-444F-B29B-8F4682CF5DAB}"/>
              </a:ext>
            </a:extLst>
          </p:cNvPr>
          <p:cNvSpPr>
            <a:spLocks noGrp="1"/>
          </p:cNvSpPr>
          <p:nvPr>
            <p:ph type="title"/>
          </p:nvPr>
        </p:nvSpPr>
        <p:spPr>
          <a:xfrm>
            <a:off x="1905000" y="304800"/>
            <a:ext cx="8229600" cy="1143000"/>
          </a:xfrm>
        </p:spPr>
        <p:txBody>
          <a:bodyPr/>
          <a:lstStyle/>
          <a:p>
            <a:pPr>
              <a:buClr>
                <a:srgbClr val="009999"/>
              </a:buClr>
              <a:buSzPct val="25000"/>
            </a:pPr>
            <a:r>
              <a:rPr lang="en-US" sz="2400" b="1" dirty="0">
                <a:solidFill>
                  <a:srgbClr val="009999"/>
                </a:solidFill>
              </a:rPr>
              <a:t>Homogeneous Vs Heterogeneous Groups In Communication</a:t>
            </a:r>
          </a:p>
        </p:txBody>
      </p:sp>
      <p:pic>
        <p:nvPicPr>
          <p:cNvPr id="6" name="Picture 5">
            <a:extLst>
              <a:ext uri="{FF2B5EF4-FFF2-40B4-BE49-F238E27FC236}">
                <a16:creationId xmlns:a16="http://schemas.microsoft.com/office/drawing/2014/main" id="{A500C32F-9FF6-D043-927D-9B1C571563E2}"/>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257300" y="1219200"/>
            <a:ext cx="6629400" cy="4603750"/>
          </a:xfrm>
          <a:prstGeom prst="rect">
            <a:avLst/>
          </a:prstGeom>
        </p:spPr>
      </p:pic>
    </p:spTree>
    <p:extLst>
      <p:ext uri="{BB962C8B-B14F-4D97-AF65-F5344CB8AC3E}">
        <p14:creationId xmlns:p14="http://schemas.microsoft.com/office/powerpoint/2010/main" val="26439648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Shape 105"/>
          <p:cNvSpPr txBox="1">
            <a:spLocks noGrp="1"/>
          </p:cNvSpPr>
          <p:nvPr>
            <p:ph type="title"/>
          </p:nvPr>
        </p:nvSpPr>
        <p:spPr>
          <a:xfrm>
            <a:off x="1905000" y="457200"/>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dirty="0">
                <a:solidFill>
                  <a:srgbClr val="009999"/>
                </a:solidFill>
                <a:latin typeface="Arial"/>
                <a:ea typeface="Arial"/>
                <a:cs typeface="Arial"/>
                <a:sym typeface="Arial"/>
              </a:rPr>
              <a:t>6.3 Types of Groups </a:t>
            </a:r>
            <a:r>
              <a:rPr lang="en-US" sz="2400" b="1" i="0" u="none" strike="noStrike" cap="none" baseline="0" dirty="0">
                <a:solidFill>
                  <a:srgbClr val="009999"/>
                </a:solidFill>
                <a:latin typeface="Arial"/>
                <a:ea typeface="Arial"/>
                <a:cs typeface="Arial"/>
                <a:sym typeface="Arial"/>
              </a:rPr>
              <a:t>(2 of 10)</a:t>
            </a:r>
          </a:p>
        </p:txBody>
      </p:sp>
      <p:sp>
        <p:nvSpPr>
          <p:cNvPr id="2" name="Rectangle 1">
            <a:extLst>
              <a:ext uri="{FF2B5EF4-FFF2-40B4-BE49-F238E27FC236}">
                <a16:creationId xmlns:a16="http://schemas.microsoft.com/office/drawing/2014/main" id="{FE316CD5-6826-1349-AC35-4B662D73BC4C}"/>
              </a:ext>
            </a:extLst>
          </p:cNvPr>
          <p:cNvSpPr/>
          <p:nvPr/>
        </p:nvSpPr>
        <p:spPr>
          <a:xfrm>
            <a:off x="4572000" y="1488965"/>
            <a:ext cx="4572000" cy="4401205"/>
          </a:xfrm>
          <a:prstGeom prst="rect">
            <a:avLst/>
          </a:prstGeom>
        </p:spPr>
        <p:txBody>
          <a:bodyPr>
            <a:spAutoFit/>
          </a:bodyPr>
          <a:lstStyle/>
          <a:p>
            <a:pPr lvl="0">
              <a:buSzPct val="25000"/>
            </a:pPr>
            <a:r>
              <a:rPr lang="en-US" sz="1200" b="1" dirty="0"/>
              <a:t>Directional Groups</a:t>
            </a:r>
          </a:p>
          <a:p>
            <a:pPr lvl="0">
              <a:buSzPct val="25000"/>
            </a:pPr>
            <a:endParaRPr lang="en-US" sz="1200" b="1" dirty="0"/>
          </a:p>
          <a:p>
            <a:pPr lvl="0">
              <a:buSzPct val="25000"/>
            </a:pPr>
            <a:r>
              <a:rPr lang="en-US" sz="1200" dirty="0"/>
              <a:t>Point 1 – Overview</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Comprised of numerous organizational and extra-organizational constituencies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Decisions often made epitomizing differing viewpoints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Require effective leadership</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Depend on information-seeking and communication processes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Referred to as cross-functional groups or executive leadership teams</a:t>
            </a: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buSzPct val="25000"/>
            </a:pPr>
            <a:r>
              <a:rPr lang="en-US" sz="1200" dirty="0"/>
              <a:t>Point 2 – Functioning</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Review performances of other organizational groups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Form policies and develop vision of the organization</a:t>
            </a: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buSzPct val="25000"/>
            </a:pPr>
            <a:r>
              <a:rPr lang="en-US" sz="1200" dirty="0"/>
              <a:t>Point 3 – Examples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Management teams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Standing committees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Boards of directors</a:t>
            </a:r>
          </a:p>
        </p:txBody>
      </p:sp>
      <p:pic>
        <p:nvPicPr>
          <p:cNvPr id="4" name="Picture 3">
            <a:extLst>
              <a:ext uri="{FF2B5EF4-FFF2-40B4-BE49-F238E27FC236}">
                <a16:creationId xmlns:a16="http://schemas.microsoft.com/office/drawing/2014/main" id="{532D07C2-62BF-854A-8F67-433ABB8E679C}"/>
              </a:ext>
            </a:extLst>
          </p:cNvPr>
          <p:cNvPicPr>
            <a:picLocks noChangeAspect="1"/>
          </p:cNvPicPr>
          <p:nvPr/>
        </p:nvPicPr>
        <p:blipFill>
          <a:blip r:embed="rId3"/>
          <a:stretch>
            <a:fillRect/>
          </a:stretch>
        </p:blipFill>
        <p:spPr>
          <a:xfrm>
            <a:off x="-1103599" y="1471036"/>
            <a:ext cx="7236398" cy="4807744"/>
          </a:xfrm>
          <a:prstGeom prst="rect">
            <a:avLst/>
          </a:prstGeom>
        </p:spPr>
      </p:pic>
    </p:spTree>
    <p:extLst>
      <p:ext uri="{BB962C8B-B14F-4D97-AF65-F5344CB8AC3E}">
        <p14:creationId xmlns:p14="http://schemas.microsoft.com/office/powerpoint/2010/main" val="2893993593"/>
      </p:ext>
    </p:extLst>
  </p:cSld>
  <p:clrMapOvr>
    <a:masterClrMapping/>
  </p:clrMapOvr>
  <p:transition spd="slow">
    <p:cu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Shape 113"/>
          <p:cNvSpPr txBox="1">
            <a:spLocks noGrp="1"/>
          </p:cNvSpPr>
          <p:nvPr>
            <p:ph type="title"/>
          </p:nvPr>
        </p:nvSpPr>
        <p:spPr>
          <a:xfrm>
            <a:off x="1828800" y="437398"/>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dirty="0">
                <a:solidFill>
                  <a:srgbClr val="009999"/>
                </a:solidFill>
                <a:latin typeface="Arial"/>
                <a:ea typeface="Arial"/>
                <a:cs typeface="Arial"/>
                <a:sym typeface="Arial"/>
              </a:rPr>
              <a:t>6.3 Types of Groups </a:t>
            </a:r>
            <a:r>
              <a:rPr lang="en-US" sz="2400" b="1" i="0" u="none" strike="noStrike" cap="none" baseline="0" dirty="0">
                <a:solidFill>
                  <a:srgbClr val="009999"/>
                </a:solidFill>
                <a:latin typeface="Arial"/>
                <a:ea typeface="Arial"/>
                <a:cs typeface="Arial"/>
                <a:sym typeface="Arial"/>
              </a:rPr>
              <a:t>(3 of 10)</a:t>
            </a:r>
          </a:p>
        </p:txBody>
      </p:sp>
      <p:sp>
        <p:nvSpPr>
          <p:cNvPr id="114" name="Shape 114"/>
          <p:cNvSpPr txBox="1">
            <a:spLocks noGrp="1"/>
          </p:cNvSpPr>
          <p:nvPr>
            <p:ph type="body" idx="1"/>
          </p:nvPr>
        </p:nvSpPr>
        <p:spPr>
          <a:xfrm>
            <a:off x="304800" y="914400"/>
            <a:ext cx="8229600" cy="4926012"/>
          </a:xfrm>
          <a:prstGeom prst="rect">
            <a:avLst/>
          </a:prstGeom>
          <a:noFill/>
          <a:ln>
            <a:noFill/>
          </a:ln>
        </p:spPr>
        <p:txBody>
          <a:bodyPr lIns="91425" tIns="45700" rIns="91425" bIns="45700" anchor="t" anchorCtr="0">
            <a:noAutofit/>
          </a:bodyPr>
          <a:lstStyle/>
          <a:p>
            <a:pPr marL="342900" marR="0" lvl="0" indent="-342900" algn="l" rtl="0">
              <a:lnSpc>
                <a:spcPct val="100000"/>
              </a:lnSpc>
              <a:spcBef>
                <a:spcPts val="560"/>
              </a:spcBef>
              <a:spcAft>
                <a:spcPts val="0"/>
              </a:spcAft>
              <a:buClr>
                <a:schemeClr val="dk1"/>
              </a:buClr>
              <a:buSzPct val="25000"/>
              <a:buFont typeface="Arial"/>
              <a:buNone/>
            </a:pPr>
            <a:r>
              <a:rPr lang="en-US" sz="2800" b="0" i="0" u="none" strike="noStrike" cap="none" baseline="0" dirty="0">
                <a:solidFill>
                  <a:schemeClr val="dk1"/>
                </a:solidFill>
                <a:latin typeface="Arial"/>
                <a:ea typeface="Arial"/>
                <a:cs typeface="Arial"/>
                <a:sym typeface="Arial"/>
              </a:rPr>
              <a:t>	</a:t>
            </a:r>
          </a:p>
        </p:txBody>
      </p:sp>
      <p:sp>
        <p:nvSpPr>
          <p:cNvPr id="2" name="Rectangle 1">
            <a:extLst>
              <a:ext uri="{FF2B5EF4-FFF2-40B4-BE49-F238E27FC236}">
                <a16:creationId xmlns:a16="http://schemas.microsoft.com/office/drawing/2014/main" id="{2723E32B-69E9-9A4A-A34B-A5AD541CAE6F}"/>
              </a:ext>
            </a:extLst>
          </p:cNvPr>
          <p:cNvSpPr/>
          <p:nvPr/>
        </p:nvSpPr>
        <p:spPr>
          <a:xfrm>
            <a:off x="4953000" y="1614289"/>
            <a:ext cx="3886200" cy="4154984"/>
          </a:xfrm>
          <a:prstGeom prst="rect">
            <a:avLst/>
          </a:prstGeom>
        </p:spPr>
        <p:txBody>
          <a:bodyPr wrap="square">
            <a:spAutoFit/>
          </a:bodyPr>
          <a:lstStyle/>
          <a:p>
            <a:pPr lvl="0">
              <a:buSzPct val="25000"/>
            </a:pPr>
            <a:r>
              <a:rPr lang="en-US" sz="2400" b="1" dirty="0"/>
              <a:t>Quality Teams</a:t>
            </a:r>
            <a:endParaRPr lang="ar-SA" sz="2400" b="1" dirty="0"/>
          </a:p>
          <a:p>
            <a:pPr lvl="0">
              <a:buSzPct val="25000"/>
            </a:pPr>
            <a:endParaRPr lang="en-US" sz="1200" b="1" dirty="0"/>
          </a:p>
          <a:p>
            <a:pPr lvl="0">
              <a:buSzPct val="25000"/>
            </a:pPr>
            <a:r>
              <a:rPr lang="en-US" sz="1200" dirty="0"/>
              <a:t>Point 1 – Overview</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Primary purpose of problem solving</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Meet on a regular basis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Managed by supervisor or elected member</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Members </a:t>
            </a:r>
            <a:r>
              <a:rPr lang="en-US" sz="1600" b="1" kern="1200" dirty="0">
                <a:solidFill>
                  <a:srgbClr val="FF0000"/>
                </a:solidFill>
                <a:latin typeface="Arial" pitchFamily="34" charset="0"/>
                <a:ea typeface="Calibri"/>
                <a:cs typeface="Arial" pitchFamily="34" charset="0"/>
              </a:rPr>
              <a:t>belong to one particular</a:t>
            </a:r>
            <a:endParaRPr lang="ar-SA" sz="1600" b="1" kern="1200" dirty="0">
              <a:solidFill>
                <a:srgbClr val="FF0000"/>
              </a:solidFill>
              <a:latin typeface="Arial" pitchFamily="34" charset="0"/>
              <a:ea typeface="Calibri"/>
              <a:cs typeface="Arial" pitchFamily="34" charset="0"/>
            </a:endParaRPr>
          </a:p>
          <a:p>
            <a:pPr marL="457200" lvl="1">
              <a:spcBef>
                <a:spcPts val="360"/>
              </a:spcBef>
              <a:buClr>
                <a:schemeClr val="dk1"/>
              </a:buClr>
              <a:buSzPct val="100000"/>
            </a:pPr>
            <a:r>
              <a:rPr lang="ar-SA" sz="1600" b="1" kern="1200" dirty="0">
                <a:solidFill>
                  <a:srgbClr val="FF0000"/>
                </a:solidFill>
                <a:latin typeface="Arial" pitchFamily="34" charset="0"/>
                <a:ea typeface="Calibri"/>
                <a:cs typeface="Arial" pitchFamily="34" charset="0"/>
              </a:rPr>
              <a:t>             </a:t>
            </a:r>
            <a:r>
              <a:rPr lang="en-US" sz="1600" b="1" kern="1200" dirty="0">
                <a:solidFill>
                  <a:srgbClr val="FF0000"/>
                </a:solidFill>
                <a:latin typeface="Arial" pitchFamily="34" charset="0"/>
                <a:ea typeface="Calibri"/>
                <a:cs typeface="Arial" pitchFamily="34" charset="0"/>
              </a:rPr>
              <a:t> area of expertise </a:t>
            </a:r>
            <a:endParaRPr lang="ar-SA" sz="1200" b="1" kern="1200" dirty="0">
              <a:solidFill>
                <a:srgbClr val="FF0000"/>
              </a:solidFill>
              <a:latin typeface="Arial" pitchFamily="34" charset="0"/>
              <a:ea typeface="Calibri"/>
              <a:cs typeface="Arial" pitchFamily="34" charset="0"/>
            </a:endParaRPr>
          </a:p>
          <a:p>
            <a:pPr marL="457200" lvl="1">
              <a:spcBef>
                <a:spcPts val="360"/>
              </a:spcBef>
              <a:buClr>
                <a:schemeClr val="dk1"/>
              </a:buClr>
              <a:buSzPct val="100000"/>
            </a:pPr>
            <a:r>
              <a:rPr lang="ar-SA" sz="1200" kern="1200" dirty="0">
                <a:solidFill>
                  <a:schemeClr val="dk1"/>
                </a:solidFill>
                <a:latin typeface="Arial" pitchFamily="34" charset="0"/>
                <a:ea typeface="Calibri"/>
                <a:cs typeface="Arial" pitchFamily="34" charset="0"/>
              </a:rPr>
              <a:t>   </a:t>
            </a:r>
            <a:r>
              <a:rPr lang="en-US" sz="1200" kern="1200" dirty="0">
                <a:solidFill>
                  <a:schemeClr val="dk1"/>
                </a:solidFill>
                <a:latin typeface="Arial" pitchFamily="34" charset="0"/>
                <a:ea typeface="Calibri"/>
                <a:cs typeface="Arial" pitchFamily="34" charset="0"/>
              </a:rPr>
              <a:t>and work with the same technology</a:t>
            </a:r>
            <a:endParaRPr lang="ar-SA" sz="1200" kern="1200" dirty="0">
              <a:solidFill>
                <a:schemeClr val="dk1"/>
              </a:solidFill>
              <a:latin typeface="Arial" pitchFamily="34" charset="0"/>
              <a:ea typeface="Calibri"/>
              <a:cs typeface="Arial" pitchFamily="34" charset="0"/>
            </a:endParaRPr>
          </a:p>
          <a:p>
            <a:pPr marL="457200" lvl="1">
              <a:spcBef>
                <a:spcPts val="360"/>
              </a:spcBef>
              <a:buClr>
                <a:schemeClr val="dk1"/>
              </a:buClr>
              <a:buSzPct val="100000"/>
              <a:buFont typeface="Arial"/>
              <a:buChar char="•"/>
            </a:pPr>
            <a:endParaRPr lang="ar-SA" sz="1200" kern="1200" dirty="0">
              <a:solidFill>
                <a:schemeClr val="dk1"/>
              </a:solidFill>
              <a:latin typeface="Arial" pitchFamily="34" charset="0"/>
              <a:ea typeface="Calibri"/>
              <a:cs typeface="Arial" pitchFamily="34" charset="0"/>
            </a:endParaRP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buSzPct val="25000"/>
            </a:pPr>
            <a:r>
              <a:rPr lang="en-US" sz="1200" dirty="0"/>
              <a:t>Point 2 – Functioning</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Identify and propose solutions to problems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Resolve quantity or quality issues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Solve problems highlighted by management</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Members are trained in group dynamics, problem solving, communication, quality control</a:t>
            </a:r>
          </a:p>
        </p:txBody>
      </p:sp>
      <p:pic>
        <p:nvPicPr>
          <p:cNvPr id="3" name="Picture 2">
            <a:extLst>
              <a:ext uri="{FF2B5EF4-FFF2-40B4-BE49-F238E27FC236}">
                <a16:creationId xmlns:a16="http://schemas.microsoft.com/office/drawing/2014/main" id="{5DF23B2F-BB65-2B43-8D92-37B5FD39520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7200" y="2330634"/>
            <a:ext cx="4191000" cy="279454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58816843"/>
      </p:ext>
    </p:extLst>
  </p:cSld>
  <p:clrMapOvr>
    <a:masterClrMapping/>
  </p:clrMapOvr>
  <p:transition spd="slow">
    <p:cu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Shape 129"/>
          <p:cNvSpPr txBox="1">
            <a:spLocks noGrp="1"/>
          </p:cNvSpPr>
          <p:nvPr>
            <p:ph type="title"/>
          </p:nvPr>
        </p:nvSpPr>
        <p:spPr>
          <a:xfrm>
            <a:off x="1905000" y="337343"/>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dirty="0">
                <a:solidFill>
                  <a:srgbClr val="009999"/>
                </a:solidFill>
                <a:latin typeface="Arial"/>
                <a:ea typeface="Arial"/>
                <a:cs typeface="Arial"/>
                <a:sym typeface="Arial"/>
              </a:rPr>
              <a:t>6.3 Types of Groups </a:t>
            </a:r>
            <a:r>
              <a:rPr lang="en-US" sz="2400" b="1" i="0" u="none" strike="noStrike" cap="none" baseline="0" dirty="0">
                <a:solidFill>
                  <a:srgbClr val="009999"/>
                </a:solidFill>
                <a:latin typeface="Arial"/>
                <a:ea typeface="Arial"/>
                <a:cs typeface="Arial"/>
                <a:sym typeface="Arial"/>
              </a:rPr>
              <a:t>(5 of 10)</a:t>
            </a:r>
          </a:p>
        </p:txBody>
      </p:sp>
      <p:sp>
        <p:nvSpPr>
          <p:cNvPr id="130" name="Shape 130"/>
          <p:cNvSpPr txBox="1">
            <a:spLocks noGrp="1"/>
          </p:cNvSpPr>
          <p:nvPr>
            <p:ph type="body" idx="1"/>
          </p:nvPr>
        </p:nvSpPr>
        <p:spPr>
          <a:xfrm>
            <a:off x="409585" y="1600200"/>
            <a:ext cx="8229600" cy="4468811"/>
          </a:xfrm>
          <a:prstGeom prst="rect">
            <a:avLst/>
          </a:prstGeom>
          <a:noFill/>
          <a:ln>
            <a:noFill/>
          </a:ln>
        </p:spPr>
        <p:txBody>
          <a:bodyPr lIns="91425" tIns="45700" rIns="91425" bIns="45700" anchor="t" anchorCtr="0">
            <a:noAutofit/>
          </a:bodyPr>
          <a:lstStyle/>
          <a:p>
            <a:pPr marL="342900" marR="0" lvl="0" indent="-342900" algn="l" rtl="0">
              <a:lnSpc>
                <a:spcPct val="100000"/>
              </a:lnSpc>
              <a:spcBef>
                <a:spcPts val="560"/>
              </a:spcBef>
              <a:spcAft>
                <a:spcPts val="0"/>
              </a:spcAft>
              <a:buClr>
                <a:schemeClr val="dk1"/>
              </a:buClr>
              <a:buSzPct val="25000"/>
              <a:buFont typeface="Arial"/>
              <a:buNone/>
            </a:pPr>
            <a:r>
              <a:rPr lang="en-US" sz="2800" b="0" i="0" u="none" strike="noStrike" cap="none" baseline="0" dirty="0">
                <a:solidFill>
                  <a:schemeClr val="dk1"/>
                </a:solidFill>
                <a:latin typeface="Arial"/>
                <a:ea typeface="Arial"/>
                <a:cs typeface="Arial"/>
                <a:sym typeface="Arial"/>
              </a:rPr>
              <a:t>	</a:t>
            </a:r>
          </a:p>
        </p:txBody>
      </p:sp>
      <p:sp>
        <p:nvSpPr>
          <p:cNvPr id="2" name="Rectangle 1">
            <a:extLst>
              <a:ext uri="{FF2B5EF4-FFF2-40B4-BE49-F238E27FC236}">
                <a16:creationId xmlns:a16="http://schemas.microsoft.com/office/drawing/2014/main" id="{E693DEBA-E963-864E-9765-A90DA6280D34}"/>
              </a:ext>
            </a:extLst>
          </p:cNvPr>
          <p:cNvSpPr/>
          <p:nvPr/>
        </p:nvSpPr>
        <p:spPr>
          <a:xfrm>
            <a:off x="4572000" y="1600200"/>
            <a:ext cx="4572000" cy="3713837"/>
          </a:xfrm>
          <a:prstGeom prst="rect">
            <a:avLst/>
          </a:prstGeom>
        </p:spPr>
        <p:txBody>
          <a:bodyPr>
            <a:spAutoFit/>
          </a:bodyPr>
          <a:lstStyle/>
          <a:p>
            <a:pPr lvl="0">
              <a:buSzPct val="25000"/>
            </a:pPr>
            <a:r>
              <a:rPr lang="en-US" sz="2800" b="1" dirty="0"/>
              <a:t>Steering Committees</a:t>
            </a:r>
          </a:p>
          <a:p>
            <a:pPr lvl="0" algn="r">
              <a:buSzPct val="25000"/>
            </a:pPr>
            <a:r>
              <a:rPr lang="ar" sz="2800" b="1" dirty="0"/>
              <a:t>اللجان التوجيهية</a:t>
            </a:r>
            <a:endParaRPr lang="en-US" sz="2800" b="1" dirty="0"/>
          </a:p>
          <a:p>
            <a:pPr lvl="0">
              <a:buSzPct val="25000"/>
            </a:pPr>
            <a:endParaRPr lang="en-US" sz="1200" b="1" dirty="0"/>
          </a:p>
          <a:p>
            <a:pPr lvl="0">
              <a:buSzPct val="25000"/>
            </a:pPr>
            <a:r>
              <a:rPr lang="en-US" sz="1200" dirty="0"/>
              <a:t>Point 1 – Overview</a:t>
            </a: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a:t>
            </a:r>
            <a:r>
              <a:rPr lang="en-US" sz="1200" u="sng" kern="1200" dirty="0">
                <a:solidFill>
                  <a:srgbClr val="FF0000"/>
                </a:solidFill>
                <a:latin typeface="Arial" pitchFamily="34" charset="0"/>
                <a:ea typeface="Calibri"/>
                <a:cs typeface="Arial" pitchFamily="34" charset="0"/>
              </a:rPr>
              <a:t>Give direction </a:t>
            </a:r>
            <a:r>
              <a:rPr lang="en-US" sz="1200" kern="1200" dirty="0">
                <a:solidFill>
                  <a:schemeClr val="dk1"/>
                </a:solidFill>
                <a:latin typeface="Arial" pitchFamily="34" charset="0"/>
                <a:ea typeface="Calibri"/>
                <a:cs typeface="Arial" pitchFamily="34" charset="0"/>
              </a:rPr>
              <a:t>to the advancement of a goal, plan, issue, program</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Members need to </a:t>
            </a:r>
            <a:r>
              <a:rPr lang="en-US" sz="1200" u="sng" kern="1200" dirty="0">
                <a:solidFill>
                  <a:srgbClr val="FF0000"/>
                </a:solidFill>
                <a:latin typeface="Arial" pitchFamily="34" charset="0"/>
                <a:ea typeface="Calibri"/>
                <a:cs typeface="Arial" pitchFamily="34" charset="0"/>
              </a:rPr>
              <a:t>have authority </a:t>
            </a:r>
            <a:r>
              <a:rPr lang="en-US" sz="1200" kern="1200" dirty="0">
                <a:solidFill>
                  <a:schemeClr val="dk1"/>
                </a:solidFill>
                <a:latin typeface="Arial" pitchFamily="34" charset="0"/>
                <a:ea typeface="Calibri"/>
                <a:cs typeface="Arial" pitchFamily="34" charset="0"/>
              </a:rPr>
              <a:t>and a willingness to take responsibility</a:t>
            </a:r>
            <a:endParaRPr lang="ar-SA" sz="1200" kern="1200" dirty="0">
              <a:solidFill>
                <a:schemeClr val="dk1"/>
              </a:solidFill>
              <a:latin typeface="Arial" pitchFamily="34" charset="0"/>
              <a:ea typeface="Calibri"/>
              <a:cs typeface="Arial" pitchFamily="34" charset="0"/>
            </a:endParaRP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buSzPct val="25000"/>
            </a:pPr>
            <a:r>
              <a:rPr lang="en-US" sz="1200" dirty="0"/>
              <a:t>Point 2 – Functioning</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Execute proposed plans of task force groups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Effect the implementation of organizational plans, processes, or change</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Supervise the progress of new plans</a:t>
            </a:r>
          </a:p>
        </p:txBody>
      </p:sp>
      <p:pic>
        <p:nvPicPr>
          <p:cNvPr id="3" name="Picture 2">
            <a:extLst>
              <a:ext uri="{FF2B5EF4-FFF2-40B4-BE49-F238E27FC236}">
                <a16:creationId xmlns:a16="http://schemas.microsoft.com/office/drawing/2014/main" id="{BDD33076-9F25-5945-8DC7-5A767C8CA74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4800" y="2297723"/>
            <a:ext cx="4572000" cy="219807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6" name="Picture 5">
            <a:extLst>
              <a:ext uri="{FF2B5EF4-FFF2-40B4-BE49-F238E27FC236}">
                <a16:creationId xmlns:a16="http://schemas.microsoft.com/office/drawing/2014/main" id="{FD897087-B0C2-6044-BCB4-D1493A95D0D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86000" y="3697285"/>
            <a:ext cx="2627997" cy="1560515"/>
          </a:xfrm>
          <a:prstGeom prst="rect">
            <a:avLst/>
          </a:prstGeom>
        </p:spPr>
      </p:pic>
    </p:spTree>
    <p:extLst>
      <p:ext uri="{BB962C8B-B14F-4D97-AF65-F5344CB8AC3E}">
        <p14:creationId xmlns:p14="http://schemas.microsoft.com/office/powerpoint/2010/main" val="2736680976"/>
      </p:ext>
    </p:extLst>
  </p:cSld>
  <p:clrMapOvr>
    <a:masterClrMapping/>
  </p:clrMapOvr>
  <p:transition spd="slow">
    <p:cu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Shape 185"/>
          <p:cNvSpPr txBox="1">
            <a:spLocks noGrp="1"/>
          </p:cNvSpPr>
          <p:nvPr>
            <p:ph type="title"/>
          </p:nvPr>
        </p:nvSpPr>
        <p:spPr>
          <a:xfrm>
            <a:off x="1981200" y="381000"/>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200" b="1" i="0" u="none" strike="noStrike" cap="none" baseline="0" dirty="0">
                <a:solidFill>
                  <a:srgbClr val="009999"/>
                </a:solidFill>
                <a:latin typeface="Arial"/>
                <a:ea typeface="Arial"/>
                <a:cs typeface="Arial"/>
                <a:sym typeface="Arial"/>
              </a:rPr>
              <a:t>6.4 The Team-Based Organization</a:t>
            </a:r>
          </a:p>
        </p:txBody>
      </p:sp>
      <p:sp>
        <p:nvSpPr>
          <p:cNvPr id="2" name="Rectangle 1">
            <a:extLst>
              <a:ext uri="{FF2B5EF4-FFF2-40B4-BE49-F238E27FC236}">
                <a16:creationId xmlns:a16="http://schemas.microsoft.com/office/drawing/2014/main" id="{08440CE3-3BC5-404B-BD7A-88ADFE1A2EFC}"/>
              </a:ext>
            </a:extLst>
          </p:cNvPr>
          <p:cNvSpPr/>
          <p:nvPr/>
        </p:nvSpPr>
        <p:spPr>
          <a:xfrm>
            <a:off x="3657600" y="1622611"/>
            <a:ext cx="5791200" cy="4703852"/>
          </a:xfrm>
          <a:prstGeom prst="rect">
            <a:avLst/>
          </a:prstGeom>
        </p:spPr>
        <p:txBody>
          <a:bodyPr wrap="square">
            <a:spAutoFit/>
          </a:bodyPr>
          <a:lstStyle/>
          <a:p>
            <a:pPr lvl="0">
              <a:lnSpc>
                <a:spcPct val="90000"/>
              </a:lnSpc>
              <a:buSzPct val="25000"/>
            </a:pPr>
            <a:r>
              <a:rPr lang="en-US" sz="1800" b="1" dirty="0"/>
              <a:t>High-Reliability Organizations</a:t>
            </a:r>
            <a:endParaRPr lang="ar-SA" sz="1800" b="1" dirty="0"/>
          </a:p>
          <a:p>
            <a:pPr lvl="0">
              <a:lnSpc>
                <a:spcPct val="90000"/>
              </a:lnSpc>
              <a:buSzPct val="25000"/>
            </a:pPr>
            <a:endParaRPr lang="en-US" sz="1200" b="1" dirty="0"/>
          </a:p>
          <a:p>
            <a:pPr lvl="0">
              <a:lnSpc>
                <a:spcPct val="90000"/>
              </a:lnSpc>
              <a:buSzPct val="25000"/>
            </a:pPr>
            <a:r>
              <a:rPr lang="en-US" sz="1200" dirty="0"/>
              <a:t>Point 1 – Overview</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Explain organizations in </a:t>
            </a:r>
            <a:r>
              <a:rPr lang="en-US" sz="1200" u="sng" kern="1200" dirty="0">
                <a:solidFill>
                  <a:srgbClr val="FF0000"/>
                </a:solidFill>
                <a:latin typeface="Arial" pitchFamily="34" charset="0"/>
                <a:ea typeface="Calibri"/>
                <a:cs typeface="Arial" pitchFamily="34" charset="0"/>
              </a:rPr>
              <a:t>high-risk industries</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Impact of work is all-pervasive</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Use simulations to practice implementation of communication strategies </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Regularly review tactics and plans of action</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Communication protocols relatively formal </a:t>
            </a:r>
            <a:endParaRPr lang="ar-SA" sz="1200" kern="1200" dirty="0">
              <a:solidFill>
                <a:schemeClr val="dk1"/>
              </a:solidFill>
              <a:latin typeface="Arial" pitchFamily="34" charset="0"/>
              <a:ea typeface="Calibri"/>
              <a:cs typeface="Arial" pitchFamily="34" charset="0"/>
            </a:endParaRPr>
          </a:p>
          <a:p>
            <a:pPr marL="457200" lvl="1">
              <a:lnSpc>
                <a:spcPct val="90000"/>
              </a:lnSpc>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lnSpc>
                <a:spcPct val="90000"/>
              </a:lnSpc>
              <a:buSzPct val="25000"/>
            </a:pPr>
            <a:r>
              <a:rPr lang="en-US" sz="1200" dirty="0"/>
              <a:t>Point 2 – Examples</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a:t>
            </a:r>
            <a:r>
              <a:rPr lang="en-US" sz="1200" u="sng" kern="1200" dirty="0">
                <a:solidFill>
                  <a:srgbClr val="FF0000"/>
                </a:solidFill>
                <a:latin typeface="Arial" pitchFamily="34" charset="0"/>
                <a:ea typeface="Calibri"/>
                <a:cs typeface="Arial" pitchFamily="34" charset="0"/>
              </a:rPr>
              <a:t>Police department</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Fire department</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Security agencies</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Relief teams</a:t>
            </a:r>
            <a:endParaRPr lang="ar-SA" sz="1200" kern="1200" dirty="0">
              <a:solidFill>
                <a:schemeClr val="dk1"/>
              </a:solidFill>
              <a:latin typeface="Arial" pitchFamily="34" charset="0"/>
              <a:ea typeface="Calibri"/>
              <a:cs typeface="Arial" pitchFamily="34" charset="0"/>
            </a:endParaRPr>
          </a:p>
          <a:p>
            <a:pPr marL="457200" lvl="1">
              <a:lnSpc>
                <a:spcPct val="90000"/>
              </a:lnSpc>
              <a:spcBef>
                <a:spcPts val="360"/>
              </a:spcBef>
              <a:buClr>
                <a:schemeClr val="dk1"/>
              </a:buClr>
              <a:buSzPct val="100000"/>
            </a:pPr>
            <a:endParaRPr lang="ar-SA" sz="1200" kern="1200" dirty="0">
              <a:solidFill>
                <a:schemeClr val="dk1"/>
              </a:solidFill>
              <a:latin typeface="Arial" pitchFamily="34" charset="0"/>
              <a:ea typeface="Calibri"/>
              <a:cs typeface="Arial" pitchFamily="34" charset="0"/>
            </a:endParaRPr>
          </a:p>
          <a:p>
            <a:pPr marL="457200" lvl="1">
              <a:lnSpc>
                <a:spcPct val="90000"/>
              </a:lnSpc>
              <a:spcBef>
                <a:spcPts val="360"/>
              </a:spcBef>
              <a:buClr>
                <a:schemeClr val="dk1"/>
              </a:buClr>
              <a:buSzPct val="100000"/>
            </a:pPr>
            <a:endParaRPr lang="ar-SA" sz="1200" kern="1200" dirty="0">
              <a:solidFill>
                <a:schemeClr val="dk1"/>
              </a:solidFill>
              <a:latin typeface="Arial" pitchFamily="34" charset="0"/>
              <a:ea typeface="Calibri"/>
              <a:cs typeface="Arial" pitchFamily="34" charset="0"/>
            </a:endParaRPr>
          </a:p>
          <a:p>
            <a:pPr marL="457200" lvl="1">
              <a:lnSpc>
                <a:spcPct val="90000"/>
              </a:lnSpc>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lnSpc>
                <a:spcPct val="90000"/>
              </a:lnSpc>
              <a:buSzPct val="25000"/>
            </a:pPr>
            <a:r>
              <a:rPr lang="en-US" sz="1200" dirty="0"/>
              <a:t>Point 3 – Functioning</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Focus on what can go wrong</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Bring order out of chaos during natural and human disasters</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Form redundancy in communication strategies, technologies, tactics</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Avoid oversimplification of facts and interpretations</a:t>
            </a:r>
          </a:p>
        </p:txBody>
      </p:sp>
      <p:pic>
        <p:nvPicPr>
          <p:cNvPr id="5" name="Picture 4">
            <a:extLst>
              <a:ext uri="{FF2B5EF4-FFF2-40B4-BE49-F238E27FC236}">
                <a16:creationId xmlns:a16="http://schemas.microsoft.com/office/drawing/2014/main" id="{8E483DDC-A530-7A45-B03F-51CA2DB894F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4800" y="2106612"/>
            <a:ext cx="3578011" cy="2886635"/>
          </a:xfrm>
          <a:prstGeom prst="rect">
            <a:avLst/>
          </a:prstGeom>
        </p:spPr>
      </p:pic>
    </p:spTree>
    <p:extLst>
      <p:ext uri="{BB962C8B-B14F-4D97-AF65-F5344CB8AC3E}">
        <p14:creationId xmlns:p14="http://schemas.microsoft.com/office/powerpoint/2010/main" val="4019426541"/>
      </p:ext>
    </p:extLst>
  </p:cSld>
  <p:clrMapOvr>
    <a:masterClrMapping/>
  </p:clrMapOvr>
  <p:transition spd="slow">
    <p:cut/>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9"/>
        <p:cNvGrpSpPr/>
        <p:nvPr/>
      </p:nvGrpSpPr>
      <p:grpSpPr>
        <a:xfrm>
          <a:off x="0" y="0"/>
          <a:ext cx="0" cy="0"/>
          <a:chOff x="0" y="0"/>
          <a:chExt cx="0" cy="0"/>
        </a:xfrm>
      </p:grpSpPr>
      <p:sp>
        <p:nvSpPr>
          <p:cNvPr id="30" name="Shape 30"/>
          <p:cNvSpPr txBox="1"/>
          <p:nvPr/>
        </p:nvSpPr>
        <p:spPr>
          <a:xfrm>
            <a:off x="0" y="0"/>
            <a:ext cx="9144000" cy="6858000"/>
          </a:xfrm>
          <a:prstGeom prst="rect">
            <a:avLst/>
          </a:prstGeom>
          <a:solidFill>
            <a:srgbClr val="CC6600"/>
          </a:solidFill>
          <a:ln>
            <a:noFill/>
          </a:ln>
        </p:spPr>
        <p:txBody>
          <a:bodyPr lIns="91425" tIns="45700" rIns="91425" bIns="45700" anchor="ctr" anchorCtr="0">
            <a:noAutofit/>
          </a:bodyPr>
          <a:lstStyle/>
          <a:p>
            <a:pPr marL="0" marR="0" lvl="0" indent="0" algn="l" rtl="0">
              <a:lnSpc>
                <a:spcPct val="100000"/>
              </a:lnSpc>
              <a:spcBef>
                <a:spcPts val="0"/>
              </a:spcBef>
              <a:spcAft>
                <a:spcPts val="0"/>
              </a:spcAft>
              <a:buNone/>
            </a:pPr>
            <a:endParaRPr sz="1800" b="0" i="0" u="none" strike="noStrike" cap="none" baseline="0">
              <a:solidFill>
                <a:schemeClr val="dk1"/>
              </a:solidFill>
              <a:latin typeface="Arial"/>
              <a:ea typeface="Arial"/>
              <a:cs typeface="Arial"/>
              <a:sym typeface="Arial"/>
            </a:endParaRPr>
          </a:p>
        </p:txBody>
      </p:sp>
      <p:sp>
        <p:nvSpPr>
          <p:cNvPr id="31" name="Shape 31"/>
          <p:cNvSpPr txBox="1">
            <a:spLocks noGrp="1"/>
          </p:cNvSpPr>
          <p:nvPr>
            <p:ph type="ctrTitle"/>
          </p:nvPr>
        </p:nvSpPr>
        <p:spPr>
          <a:xfrm>
            <a:off x="0" y="1022350"/>
            <a:ext cx="9144000" cy="1900237"/>
          </a:xfrm>
          <a:prstGeom prst="rect">
            <a:avLst/>
          </a:prstGeom>
          <a:solidFill>
            <a:srgbClr val="4597A0"/>
          </a:solidFill>
          <a:ln>
            <a:noFill/>
          </a:ln>
        </p:spPr>
        <p:txBody>
          <a:bodyPr lIns="4754875" tIns="45700" rIns="91425" bIns="45700" anchor="t" anchorCtr="0">
            <a:noAutofit/>
          </a:bodyPr>
          <a:lstStyle/>
          <a:p>
            <a:pPr marL="0" marR="0" lvl="0" indent="0" algn="l" rtl="0">
              <a:lnSpc>
                <a:spcPct val="100000"/>
              </a:lnSpc>
              <a:spcBef>
                <a:spcPts val="0"/>
              </a:spcBef>
              <a:spcAft>
                <a:spcPts val="0"/>
              </a:spcAft>
              <a:buClr>
                <a:schemeClr val="lt1"/>
              </a:buClr>
              <a:buSzPct val="25000"/>
              <a:buFont typeface="Arial"/>
              <a:buNone/>
            </a:pPr>
            <a:r>
              <a:rPr lang="en-US" sz="2800" b="1" i="0" u="none" strike="noStrike" cap="none" baseline="0">
                <a:solidFill>
                  <a:schemeClr val="lt1"/>
                </a:solidFill>
                <a:latin typeface="Arial"/>
                <a:ea typeface="Arial"/>
                <a:cs typeface="Arial"/>
                <a:sym typeface="Arial"/>
              </a:rPr>
              <a:t>Shockley-Zalabak, </a:t>
            </a:r>
            <a:br>
              <a:rPr lang="en-US" sz="2800" b="1" i="0" u="none" strike="noStrike" cap="none" baseline="0">
                <a:solidFill>
                  <a:schemeClr val="lt1"/>
                </a:solidFill>
                <a:latin typeface="Arial"/>
                <a:ea typeface="Arial"/>
                <a:cs typeface="Arial"/>
                <a:sym typeface="Arial"/>
              </a:rPr>
            </a:br>
            <a:r>
              <a:rPr lang="en-US" sz="2800" b="1" i="0" u="none" strike="noStrike" cap="none" baseline="0">
                <a:solidFill>
                  <a:schemeClr val="lt1"/>
                </a:solidFill>
                <a:latin typeface="Arial"/>
                <a:ea typeface="Arial"/>
                <a:cs typeface="Arial"/>
                <a:sym typeface="Arial"/>
              </a:rPr>
              <a:t>9e Update</a:t>
            </a:r>
            <a:br>
              <a:rPr lang="en-US" sz="3000" b="1" i="0" u="none" strike="noStrike" cap="none" baseline="0">
                <a:solidFill>
                  <a:schemeClr val="lt1"/>
                </a:solidFill>
                <a:latin typeface="Arial"/>
                <a:ea typeface="Arial"/>
                <a:cs typeface="Arial"/>
                <a:sym typeface="Arial"/>
              </a:rPr>
            </a:br>
            <a:r>
              <a:rPr lang="en-US" sz="3000" b="1" i="0" u="none" strike="noStrike" cap="none" baseline="0">
                <a:solidFill>
                  <a:schemeClr val="lt1"/>
                </a:solidFill>
                <a:latin typeface="Arial"/>
                <a:ea typeface="Arial"/>
                <a:cs typeface="Arial"/>
                <a:sym typeface="Arial"/>
              </a:rPr>
              <a:t> </a:t>
            </a:r>
            <a:r>
              <a:rPr lang="en-US" sz="1800" b="1" i="0" u="none" strike="noStrike" cap="none" baseline="0">
                <a:solidFill>
                  <a:schemeClr val="lt1"/>
                </a:solidFill>
                <a:latin typeface="Arial"/>
                <a:ea typeface="Arial"/>
                <a:cs typeface="Arial"/>
                <a:sym typeface="Arial"/>
              </a:rPr>
              <a:t>Pamela S. Shockley-Zalabak</a:t>
            </a:r>
            <a:br>
              <a:rPr lang="en-US" sz="1800" b="1" i="0" u="none" strike="noStrike" cap="none" baseline="0">
                <a:solidFill>
                  <a:schemeClr val="lt1"/>
                </a:solidFill>
                <a:latin typeface="Arial"/>
                <a:ea typeface="Arial"/>
                <a:cs typeface="Arial"/>
                <a:sym typeface="Arial"/>
              </a:rPr>
            </a:br>
            <a:endParaRPr lang="en-US" sz="1800" b="1" i="0" u="none" strike="noStrike" cap="none" baseline="0">
              <a:solidFill>
                <a:schemeClr val="lt1"/>
              </a:solidFill>
              <a:latin typeface="Arial"/>
              <a:ea typeface="Arial"/>
              <a:cs typeface="Arial"/>
              <a:sym typeface="Arial"/>
            </a:endParaRPr>
          </a:p>
        </p:txBody>
      </p:sp>
      <p:sp>
        <p:nvSpPr>
          <p:cNvPr id="33" name="Shape 33"/>
          <p:cNvSpPr txBox="1">
            <a:spLocks noGrp="1"/>
          </p:cNvSpPr>
          <p:nvPr>
            <p:ph type="subTitle" idx="1"/>
          </p:nvPr>
        </p:nvSpPr>
        <p:spPr>
          <a:xfrm>
            <a:off x="4640262" y="3073400"/>
            <a:ext cx="4503736" cy="2427287"/>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chemeClr val="lt1"/>
              </a:buClr>
              <a:buSzPct val="25000"/>
              <a:buFont typeface="Arial"/>
              <a:buNone/>
            </a:pPr>
            <a:r>
              <a:rPr lang="en-US" sz="3200" b="1" i="0" u="none" strike="noStrike" cap="none" baseline="0" dirty="0">
                <a:solidFill>
                  <a:schemeClr val="lt1"/>
                </a:solidFill>
                <a:latin typeface="Arial"/>
                <a:ea typeface="Arial"/>
                <a:cs typeface="Arial"/>
                <a:sym typeface="Arial"/>
              </a:rPr>
              <a:t>Chapter 9</a:t>
            </a:r>
          </a:p>
          <a:p>
            <a:pPr marL="0" marR="0" lvl="0" indent="0" algn="l" rtl="0">
              <a:lnSpc>
                <a:spcPct val="100000"/>
              </a:lnSpc>
              <a:spcBef>
                <a:spcPts val="480"/>
              </a:spcBef>
              <a:spcAft>
                <a:spcPts val="0"/>
              </a:spcAft>
              <a:buClr>
                <a:schemeClr val="lt1"/>
              </a:buClr>
              <a:buSzPct val="25000"/>
              <a:buFont typeface="Arial"/>
              <a:buNone/>
            </a:pPr>
            <a:r>
              <a:rPr lang="en-US" sz="2400" b="1" i="0" u="none" strike="noStrike" cap="none" baseline="0" dirty="0">
                <a:solidFill>
                  <a:schemeClr val="lt1"/>
                </a:solidFill>
                <a:latin typeface="Arial"/>
                <a:ea typeface="Arial"/>
                <a:cs typeface="Arial"/>
                <a:sym typeface="Arial"/>
              </a:rPr>
              <a:t>Organizational Conflict:  Communicating for Effectiveness</a:t>
            </a:r>
          </a:p>
        </p:txBody>
      </p:sp>
      <p:pic>
        <p:nvPicPr>
          <p:cNvPr id="34" name="Shape 3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rot="-240000">
            <a:off x="517525" y="604836"/>
            <a:ext cx="3681411" cy="4598986"/>
          </a:xfrm>
          <a:prstGeom prst="rect">
            <a:avLst/>
          </a:prstGeom>
          <a:noFill/>
          <a:ln w="57150" cap="flat">
            <a:solidFill>
              <a:srgbClr val="FFFFFF"/>
            </a:solidFill>
            <a:prstDash val="solid"/>
            <a:miter/>
            <a:headEnd type="none" w="med" len="med"/>
            <a:tailEnd type="none" w="med" len="med"/>
          </a:ln>
        </p:spPr>
      </p:pic>
      <p:pic>
        <p:nvPicPr>
          <p:cNvPr id="35" name="Shape 3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073150" y="933450"/>
            <a:ext cx="2743199" cy="3876675"/>
          </a:xfrm>
          <a:prstGeom prst="rect">
            <a:avLst/>
          </a:prstGeom>
          <a:noFill/>
          <a:ln>
            <a:noFill/>
          </a:ln>
        </p:spPr>
      </p:pic>
      <p:pic>
        <p:nvPicPr>
          <p:cNvPr id="36" name="Shape 36"/>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292100" y="388937"/>
            <a:ext cx="4300536" cy="5629275"/>
          </a:xfrm>
          <a:prstGeom prst="rect">
            <a:avLst/>
          </a:prstGeom>
          <a:noFill/>
          <a:ln>
            <a:noFill/>
          </a:ln>
        </p:spPr>
      </p:pic>
    </p:spTree>
    <p:extLst>
      <p:ext uri="{BB962C8B-B14F-4D97-AF65-F5344CB8AC3E}">
        <p14:creationId xmlns:p14="http://schemas.microsoft.com/office/powerpoint/2010/main" val="4028235342"/>
      </p:ext>
    </p:extLst>
  </p:cSld>
  <p:clrMapOvr>
    <a:masterClrMapping/>
  </p:clrMapOvr>
  <p:transition spd="slow">
    <p:cut/>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7E5AFFBF-C338-344D-AFDF-ED1464E51A7B}"/>
              </a:ext>
            </a:extLst>
          </p:cNvPr>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a:fillRect/>
          </a:stretch>
        </p:blipFill>
        <p:spPr>
          <a:xfrm>
            <a:off x="990600" y="2895600"/>
            <a:ext cx="3962400" cy="2971800"/>
          </a:xfrm>
          <a:prstGeom prst="round2DiagRect">
            <a:avLst>
              <a:gd name="adj1" fmla="val 16667"/>
              <a:gd name="adj2" fmla="val 0"/>
            </a:avLst>
          </a:prstGeom>
          <a:ln w="88900" cap="sq">
            <a:solidFill>
              <a:srgbClr val="8E5A6D"/>
            </a:solidFill>
            <a:miter lim="800000"/>
          </a:ln>
          <a:effectLst>
            <a:outerShdw blurRad="254000" algn="tl" rotWithShape="0">
              <a:srgbClr val="000000">
                <a:alpha val="43000"/>
              </a:srgbClr>
            </a:outerShdw>
          </a:effectLst>
        </p:spPr>
      </p:pic>
      <p:pic>
        <p:nvPicPr>
          <p:cNvPr id="12" name="Picture 11">
            <a:extLst>
              <a:ext uri="{FF2B5EF4-FFF2-40B4-BE49-F238E27FC236}">
                <a16:creationId xmlns:a16="http://schemas.microsoft.com/office/drawing/2014/main" id="{AB28DD62-34CE-3145-A660-92B1FDC09E1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39800" y="1600200"/>
            <a:ext cx="1651000" cy="924560"/>
          </a:xfrm>
          <a:prstGeom prst="round2DiagRect">
            <a:avLst>
              <a:gd name="adj1" fmla="val 16667"/>
              <a:gd name="adj2" fmla="val 0"/>
            </a:avLst>
          </a:prstGeom>
          <a:ln w="88900" cap="sq">
            <a:solidFill>
              <a:srgbClr val="8E5A6D"/>
            </a:solidFill>
            <a:miter lim="800000"/>
          </a:ln>
          <a:effectLst>
            <a:outerShdw blurRad="254000" algn="tl" rotWithShape="0">
              <a:srgbClr val="000000">
                <a:alpha val="43000"/>
              </a:srgbClr>
            </a:outerShdw>
          </a:effectLst>
        </p:spPr>
      </p:pic>
      <p:pic>
        <p:nvPicPr>
          <p:cNvPr id="16" name="Picture 15">
            <a:extLst>
              <a:ext uri="{FF2B5EF4-FFF2-40B4-BE49-F238E27FC236}">
                <a16:creationId xmlns:a16="http://schemas.microsoft.com/office/drawing/2014/main" id="{CDD1346E-A65A-AB4E-BE77-F9FC5D79CC1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473793" y="4479290"/>
            <a:ext cx="1513417" cy="1007110"/>
          </a:xfrm>
          <a:prstGeom prst="round2DiagRect">
            <a:avLst>
              <a:gd name="adj1" fmla="val 16667"/>
              <a:gd name="adj2" fmla="val 0"/>
            </a:avLst>
          </a:prstGeom>
          <a:ln w="88900" cap="sq">
            <a:solidFill>
              <a:srgbClr val="8E5A6D"/>
            </a:solidFill>
            <a:miter lim="800000"/>
          </a:ln>
          <a:effectLst>
            <a:outerShdw blurRad="254000" algn="tl" rotWithShape="0">
              <a:srgbClr val="000000">
                <a:alpha val="43000"/>
              </a:srgbClr>
            </a:outerShdw>
          </a:effectLst>
        </p:spPr>
      </p:pic>
      <p:pic>
        <p:nvPicPr>
          <p:cNvPr id="18" name="Picture 17">
            <a:extLst>
              <a:ext uri="{FF2B5EF4-FFF2-40B4-BE49-F238E27FC236}">
                <a16:creationId xmlns:a16="http://schemas.microsoft.com/office/drawing/2014/main" id="{5C3D8007-CF8A-304E-B0FA-5545012BAAB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285813" y="4492076"/>
            <a:ext cx="1651000" cy="924560"/>
          </a:xfrm>
          <a:prstGeom prst="round2DiagRect">
            <a:avLst>
              <a:gd name="adj1" fmla="val 16667"/>
              <a:gd name="adj2" fmla="val 0"/>
            </a:avLst>
          </a:prstGeom>
          <a:ln w="88900" cap="sq">
            <a:solidFill>
              <a:srgbClr val="8E5A6D"/>
            </a:solidFill>
            <a:miter lim="800000"/>
          </a:ln>
          <a:effectLst>
            <a:outerShdw blurRad="254000" algn="tl" rotWithShape="0">
              <a:srgbClr val="000000">
                <a:alpha val="43000"/>
              </a:srgbClr>
            </a:outerShdw>
          </a:effectLst>
        </p:spPr>
      </p:pic>
      <p:pic>
        <p:nvPicPr>
          <p:cNvPr id="20" name="Picture 19">
            <a:extLst>
              <a:ext uri="{FF2B5EF4-FFF2-40B4-BE49-F238E27FC236}">
                <a16:creationId xmlns:a16="http://schemas.microsoft.com/office/drawing/2014/main" id="{3D7A620C-E642-5B41-B9AE-F65091C27F5A}"/>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999549" y="1605201"/>
            <a:ext cx="1651000" cy="924560"/>
          </a:xfrm>
          <a:prstGeom prst="round2DiagRect">
            <a:avLst>
              <a:gd name="adj1" fmla="val 16667"/>
              <a:gd name="adj2" fmla="val 0"/>
            </a:avLst>
          </a:prstGeom>
          <a:ln w="88900" cap="sq">
            <a:solidFill>
              <a:srgbClr val="8E5A6D"/>
            </a:solidFill>
            <a:miter lim="800000"/>
          </a:ln>
          <a:effectLst>
            <a:outerShdw blurRad="254000" algn="tl" rotWithShape="0">
              <a:srgbClr val="000000">
                <a:alpha val="43000"/>
              </a:srgbClr>
            </a:outerShdw>
          </a:effectLst>
        </p:spPr>
      </p:pic>
      <p:pic>
        <p:nvPicPr>
          <p:cNvPr id="22" name="Picture 21">
            <a:extLst>
              <a:ext uri="{FF2B5EF4-FFF2-40B4-BE49-F238E27FC236}">
                <a16:creationId xmlns:a16="http://schemas.microsoft.com/office/drawing/2014/main" id="{F7E73CC1-C2A1-8E42-BB7F-1D78C6C97504}"/>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5014606" y="1547094"/>
            <a:ext cx="1584960" cy="963083"/>
          </a:xfrm>
          <a:prstGeom prst="round2DiagRect">
            <a:avLst>
              <a:gd name="adj1" fmla="val 16667"/>
              <a:gd name="adj2" fmla="val 0"/>
            </a:avLst>
          </a:prstGeom>
          <a:ln w="88900" cap="sq">
            <a:solidFill>
              <a:srgbClr val="8E5A6D"/>
            </a:solidFill>
            <a:miter lim="800000"/>
          </a:ln>
          <a:effectLst>
            <a:outerShdw blurRad="254000" algn="tl" rotWithShape="0">
              <a:srgbClr val="000000">
                <a:alpha val="43000"/>
              </a:srgbClr>
            </a:outerShdw>
          </a:effectLst>
        </p:spPr>
      </p:pic>
      <p:pic>
        <p:nvPicPr>
          <p:cNvPr id="24" name="Picture 23">
            <a:extLst>
              <a:ext uri="{FF2B5EF4-FFF2-40B4-BE49-F238E27FC236}">
                <a16:creationId xmlns:a16="http://schemas.microsoft.com/office/drawing/2014/main" id="{B1186874-D47A-8446-A92B-BA772DBE4E79}"/>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398632" y="2903935"/>
            <a:ext cx="1425363" cy="1067646"/>
          </a:xfrm>
          <a:prstGeom prst="round2DiagRect">
            <a:avLst>
              <a:gd name="adj1" fmla="val 16667"/>
              <a:gd name="adj2" fmla="val 0"/>
            </a:avLst>
          </a:prstGeom>
          <a:ln w="88900" cap="sq">
            <a:solidFill>
              <a:srgbClr val="8E5A6D"/>
            </a:solidFill>
            <a:miter lim="800000"/>
          </a:ln>
          <a:effectLst>
            <a:outerShdw blurRad="254000" algn="tl" rotWithShape="0">
              <a:srgbClr val="000000">
                <a:alpha val="43000"/>
              </a:srgbClr>
            </a:outerShdw>
          </a:effectLst>
        </p:spPr>
      </p:pic>
      <p:pic>
        <p:nvPicPr>
          <p:cNvPr id="26" name="Picture 25">
            <a:extLst>
              <a:ext uri="{FF2B5EF4-FFF2-40B4-BE49-F238E27FC236}">
                <a16:creationId xmlns:a16="http://schemas.microsoft.com/office/drawing/2014/main" id="{B829DF69-6A74-3B48-9E7F-844CE80BC503}"/>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5391243" y="2971800"/>
            <a:ext cx="1595967" cy="957580"/>
          </a:xfrm>
          <a:prstGeom prst="round2DiagRect">
            <a:avLst>
              <a:gd name="adj1" fmla="val 16667"/>
              <a:gd name="adj2" fmla="val 0"/>
            </a:avLst>
          </a:prstGeom>
          <a:ln w="88900" cap="sq">
            <a:solidFill>
              <a:srgbClr val="8E5A6D"/>
            </a:solidFill>
            <a:miter lim="800000"/>
          </a:ln>
          <a:effectLst>
            <a:outerShdw blurRad="254000" algn="tl" rotWithShape="0">
              <a:srgbClr val="000000">
                <a:alpha val="43000"/>
              </a:srgbClr>
            </a:outerShdw>
          </a:effectLst>
        </p:spPr>
      </p:pic>
      <p:pic>
        <p:nvPicPr>
          <p:cNvPr id="28" name="Picture 27">
            <a:extLst>
              <a:ext uri="{FF2B5EF4-FFF2-40B4-BE49-F238E27FC236}">
                <a16:creationId xmlns:a16="http://schemas.microsoft.com/office/drawing/2014/main" id="{54DBF4AF-AD26-2D42-846C-C8CEE2C34D8C}"/>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6963624" y="1563262"/>
            <a:ext cx="1651000" cy="924560"/>
          </a:xfrm>
          <a:prstGeom prst="round2DiagRect">
            <a:avLst>
              <a:gd name="adj1" fmla="val 16667"/>
              <a:gd name="adj2" fmla="val 0"/>
            </a:avLst>
          </a:prstGeom>
          <a:ln w="88900" cap="sq">
            <a:solidFill>
              <a:srgbClr val="8E5A6D"/>
            </a:solidFill>
            <a:miter lim="800000"/>
          </a:ln>
          <a:effectLst>
            <a:outerShdw blurRad="254000" algn="tl" rotWithShape="0">
              <a:srgbClr val="000000">
                <a:alpha val="43000"/>
              </a:srgbClr>
            </a:outerShdw>
          </a:effectLst>
        </p:spPr>
      </p:pic>
      <p:sp>
        <p:nvSpPr>
          <p:cNvPr id="29" name="TextBox 28">
            <a:extLst>
              <a:ext uri="{FF2B5EF4-FFF2-40B4-BE49-F238E27FC236}">
                <a16:creationId xmlns:a16="http://schemas.microsoft.com/office/drawing/2014/main" id="{1AE6B399-4A5B-934C-A172-0155D2497903}"/>
              </a:ext>
            </a:extLst>
          </p:cNvPr>
          <p:cNvSpPr txBox="1"/>
          <p:nvPr/>
        </p:nvSpPr>
        <p:spPr>
          <a:xfrm>
            <a:off x="1905000" y="152400"/>
            <a:ext cx="6885302" cy="954107"/>
          </a:xfrm>
          <a:prstGeom prst="rect">
            <a:avLst/>
          </a:prstGeom>
          <a:noFill/>
        </p:spPr>
        <p:txBody>
          <a:bodyPr wrap="square" rtlCol="0">
            <a:spAutoFit/>
          </a:bodyPr>
          <a:lstStyle/>
          <a:p>
            <a:pPr>
              <a:buClr>
                <a:srgbClr val="009999"/>
              </a:buClr>
              <a:buSzPct val="25000"/>
            </a:pPr>
            <a:r>
              <a:rPr lang="en-US" sz="2800" b="1" dirty="0">
                <a:solidFill>
                  <a:srgbClr val="009999"/>
                </a:solidFill>
              </a:rPr>
              <a:t>Why ORGANIZATION COMMUNICATION CONFLICT EXIST ? </a:t>
            </a:r>
          </a:p>
        </p:txBody>
      </p:sp>
    </p:spTree>
    <p:extLst>
      <p:ext uri="{BB962C8B-B14F-4D97-AF65-F5344CB8AC3E}">
        <p14:creationId xmlns:p14="http://schemas.microsoft.com/office/powerpoint/2010/main" val="89916330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556F0EA-1803-8A42-8675-C86DDAEC1B1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81860" y="2514600"/>
            <a:ext cx="5394797" cy="3641488"/>
          </a:xfrm>
          <a:prstGeom prst="snip2DiagRect">
            <a:avLst/>
          </a:prstGeom>
          <a:solidFill>
            <a:srgbClr val="8E5A6D"/>
          </a:solidFill>
          <a:ln w="88900" cap="sq">
            <a:solidFill>
              <a:srgbClr val="8E5A6D"/>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3" name="Picture 2">
            <a:extLst>
              <a:ext uri="{FF2B5EF4-FFF2-40B4-BE49-F238E27FC236}">
                <a16:creationId xmlns:a16="http://schemas.microsoft.com/office/drawing/2014/main" id="{B4745901-854D-474C-8165-B3BF021A88D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7200" y="1676400"/>
            <a:ext cx="4142639" cy="2209800"/>
          </a:xfrm>
          <a:prstGeom prst="snip2DiagRect">
            <a:avLst/>
          </a:prstGeom>
          <a:solidFill>
            <a:srgbClr val="8E5A6D"/>
          </a:solidFill>
          <a:ln w="88900" cap="sq">
            <a:solidFill>
              <a:srgbClr val="8E5A6D"/>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Picture 4">
            <a:extLst>
              <a:ext uri="{FF2B5EF4-FFF2-40B4-BE49-F238E27FC236}">
                <a16:creationId xmlns:a16="http://schemas.microsoft.com/office/drawing/2014/main" id="{15935F40-8050-9F45-B324-E46A8A7B313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819400" y="4729843"/>
            <a:ext cx="2920811" cy="1825507"/>
          </a:xfrm>
          <a:prstGeom prst="snip2DiagRect">
            <a:avLst/>
          </a:prstGeom>
          <a:solidFill>
            <a:srgbClr val="8E5A6D"/>
          </a:solidFill>
          <a:ln w="88900" cap="sq">
            <a:solidFill>
              <a:srgbClr val="8E5A6D"/>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6" name="Rectangle 5">
            <a:extLst>
              <a:ext uri="{FF2B5EF4-FFF2-40B4-BE49-F238E27FC236}">
                <a16:creationId xmlns:a16="http://schemas.microsoft.com/office/drawing/2014/main" id="{075A147D-B9B3-4649-81E9-4CEA35EAA580}"/>
              </a:ext>
            </a:extLst>
          </p:cNvPr>
          <p:cNvSpPr/>
          <p:nvPr/>
        </p:nvSpPr>
        <p:spPr>
          <a:xfrm>
            <a:off x="1905000" y="543580"/>
            <a:ext cx="7239000" cy="523220"/>
          </a:xfrm>
          <a:prstGeom prst="rect">
            <a:avLst/>
          </a:prstGeom>
        </p:spPr>
        <p:txBody>
          <a:bodyPr wrap="square">
            <a:spAutoFit/>
          </a:bodyPr>
          <a:lstStyle/>
          <a:p>
            <a:pPr algn="r">
              <a:buClr>
                <a:srgbClr val="009999"/>
              </a:buClr>
              <a:buSzPct val="25000"/>
            </a:pPr>
            <a:r>
              <a:rPr lang="ar-SA" sz="2800" b="1" dirty="0">
                <a:solidFill>
                  <a:srgbClr val="009999"/>
                </a:solidFill>
              </a:rPr>
              <a:t>ما هي الحاجه الي وجود المحاكم الاقتصادية ومكاتب العمل ؟ </a:t>
            </a:r>
            <a:endParaRPr lang="en-US" sz="2800" b="1" dirty="0">
              <a:solidFill>
                <a:srgbClr val="009999"/>
              </a:solidFill>
            </a:endParaRPr>
          </a:p>
        </p:txBody>
      </p:sp>
    </p:spTree>
    <p:extLst>
      <p:ext uri="{BB962C8B-B14F-4D97-AF65-F5344CB8AC3E}">
        <p14:creationId xmlns:p14="http://schemas.microsoft.com/office/powerpoint/2010/main" val="134979149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1905000" y="228600"/>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2800" b="1" i="0" u="none" strike="noStrike" cap="none" baseline="0" dirty="0">
                <a:solidFill>
                  <a:srgbClr val="009999"/>
                </a:solidFill>
                <a:latin typeface="Arial"/>
                <a:ea typeface="Arial"/>
                <a:cs typeface="Arial"/>
                <a:sym typeface="Arial"/>
              </a:rPr>
              <a:t>9.3 The Individual in Organizational</a:t>
            </a:r>
            <a:br>
              <a:rPr lang="en-US" sz="2800" b="1" i="0" u="none" strike="noStrike" cap="none" baseline="0" dirty="0">
                <a:solidFill>
                  <a:srgbClr val="009999"/>
                </a:solidFill>
                <a:latin typeface="Arial"/>
                <a:ea typeface="Arial"/>
                <a:cs typeface="Arial"/>
                <a:sym typeface="Arial"/>
              </a:rPr>
            </a:br>
            <a:r>
              <a:rPr lang="en-US" sz="2800" b="1" i="0" u="none" strike="noStrike" cap="none" baseline="0" dirty="0">
                <a:solidFill>
                  <a:srgbClr val="009999"/>
                </a:solidFill>
                <a:latin typeface="Arial"/>
                <a:ea typeface="Arial"/>
                <a:cs typeface="Arial"/>
                <a:sym typeface="Arial"/>
              </a:rPr>
              <a:t> Conflict </a:t>
            </a:r>
            <a:r>
              <a:rPr lang="en-US" sz="1800" b="1" i="0" u="none" strike="noStrike" cap="none" baseline="0" dirty="0">
                <a:solidFill>
                  <a:srgbClr val="009999"/>
                </a:solidFill>
                <a:latin typeface="Arial"/>
                <a:ea typeface="Arial"/>
                <a:cs typeface="Arial"/>
                <a:sym typeface="Arial"/>
              </a:rPr>
              <a:t>(1 of 4)</a:t>
            </a:r>
          </a:p>
        </p:txBody>
      </p:sp>
      <p:sp>
        <p:nvSpPr>
          <p:cNvPr id="2" name="Rectangle 1">
            <a:extLst>
              <a:ext uri="{FF2B5EF4-FFF2-40B4-BE49-F238E27FC236}">
                <a16:creationId xmlns:a16="http://schemas.microsoft.com/office/drawing/2014/main" id="{F2B71E17-8017-1E4E-B028-76E6EB4F53DC}"/>
              </a:ext>
            </a:extLst>
          </p:cNvPr>
          <p:cNvSpPr/>
          <p:nvPr/>
        </p:nvSpPr>
        <p:spPr>
          <a:xfrm>
            <a:off x="3733800" y="1447800"/>
            <a:ext cx="4572000" cy="4914166"/>
          </a:xfrm>
          <a:prstGeom prst="rect">
            <a:avLst/>
          </a:prstGeom>
        </p:spPr>
        <p:txBody>
          <a:bodyPr>
            <a:spAutoFit/>
          </a:bodyPr>
          <a:lstStyle/>
          <a:p>
            <a:pPr lvl="0">
              <a:buSzPct val="25000"/>
            </a:pPr>
            <a:r>
              <a:rPr lang="en-US" sz="1800" b="1" dirty="0"/>
              <a:t>Orientations/Predispositions/Styles</a:t>
            </a:r>
          </a:p>
          <a:p>
            <a:pPr lvl="0">
              <a:buSzPct val="25000"/>
            </a:pPr>
            <a:r>
              <a:rPr lang="en-US" sz="1200" dirty="0"/>
              <a:t>Point 1 – </a:t>
            </a:r>
            <a:r>
              <a:rPr lang="en-US" sz="1200" b="1" dirty="0">
                <a:solidFill>
                  <a:srgbClr val="FF0000"/>
                </a:solidFill>
              </a:rPr>
              <a:t>Avoidance</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Individuals pursue their own goals and support relationships and goals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Organizations employ uses, skills, abilities</a:t>
            </a:r>
          </a:p>
          <a:p>
            <a:pPr lvl="0">
              <a:buSzPct val="25000"/>
            </a:pPr>
            <a:r>
              <a:rPr lang="en-US" sz="1200" dirty="0"/>
              <a:t>Point 2 – </a:t>
            </a:r>
            <a:r>
              <a:rPr lang="en-US" sz="1200" b="1" dirty="0">
                <a:solidFill>
                  <a:srgbClr val="FF0000"/>
                </a:solidFill>
              </a:rPr>
              <a:t>Competition</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Individual approaches by emphasizing personal goals and needs without considering opinions or needs of others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Needs competitiveness and counterproductive</a:t>
            </a:r>
          </a:p>
          <a:p>
            <a:pPr lvl="0">
              <a:buSzPct val="25000"/>
            </a:pPr>
            <a:r>
              <a:rPr lang="en-US" sz="1200" dirty="0"/>
              <a:t>Point 3 – </a:t>
            </a:r>
            <a:r>
              <a:rPr lang="en-US" sz="1200" b="1" dirty="0">
                <a:solidFill>
                  <a:srgbClr val="FF0000"/>
                </a:solidFill>
              </a:rPr>
              <a:t>Compromise</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Concerns with task issues and approaches with a give-and-take attitude</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Individuals help organizations make a decision among various viewpoints</a:t>
            </a:r>
          </a:p>
          <a:p>
            <a:pPr lvl="0">
              <a:buSzPct val="25000"/>
            </a:pPr>
            <a:r>
              <a:rPr lang="en-US" sz="1200" dirty="0"/>
              <a:t>Point 4 – </a:t>
            </a:r>
            <a:r>
              <a:rPr lang="en-US" sz="1200" b="1" dirty="0">
                <a:solidFill>
                  <a:srgbClr val="FF0000"/>
                </a:solidFill>
              </a:rPr>
              <a:t>Accommodation</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Provides important support to groups engaged in making difficult decisions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Encourages the accommodative individual to abandon issue, goal, or task input when others appear to disagree</a:t>
            </a:r>
          </a:p>
          <a:p>
            <a:pPr lvl="0">
              <a:buSzPct val="25000"/>
            </a:pPr>
            <a:r>
              <a:rPr lang="en-US" sz="1200" dirty="0"/>
              <a:t>Point 5 – </a:t>
            </a:r>
            <a:r>
              <a:rPr lang="en-US" sz="1200" b="1" dirty="0">
                <a:solidFill>
                  <a:srgbClr val="FF0000"/>
                </a:solidFill>
              </a:rPr>
              <a:t>Collaboration</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Individuals work for goals to examine issues thoughtfully</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Task-oriented and goal information to solve the problem thoroughly </a:t>
            </a:r>
          </a:p>
        </p:txBody>
      </p:sp>
      <p:pic>
        <p:nvPicPr>
          <p:cNvPr id="4" name="Picture 3">
            <a:extLst>
              <a:ext uri="{FF2B5EF4-FFF2-40B4-BE49-F238E27FC236}">
                <a16:creationId xmlns:a16="http://schemas.microsoft.com/office/drawing/2014/main" id="{30DA8791-EE4A-D242-A815-4B6F77D38942}"/>
              </a:ext>
            </a:extLst>
          </p:cNvPr>
          <p:cNvPicPr>
            <a:picLocks noChangeAspect="1"/>
          </p:cNvPicPr>
          <p:nvPr/>
        </p:nvPicPr>
        <p:blipFill>
          <a:blip r:embed="rId3"/>
          <a:stretch>
            <a:fillRect/>
          </a:stretch>
        </p:blipFill>
        <p:spPr>
          <a:xfrm>
            <a:off x="444500" y="2717800"/>
            <a:ext cx="3289300" cy="246380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977471067"/>
      </p:ext>
    </p:extLst>
  </p:cSld>
  <p:clrMapOvr>
    <a:masterClrMapping/>
  </p:clrMapOvr>
  <p:transition spd="slow">
    <p:cut/>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95B8EE3-A239-BC4E-A560-C6F740832D06}"/>
              </a:ext>
            </a:extLst>
          </p:cNvPr>
          <p:cNvPicPr>
            <a:picLocks noChangeAspect="1"/>
          </p:cNvPicPr>
          <p:nvPr/>
        </p:nvPicPr>
        <p:blipFill>
          <a:blip r:embed="rId2"/>
          <a:stretch>
            <a:fillRect/>
          </a:stretch>
        </p:blipFill>
        <p:spPr>
          <a:xfrm>
            <a:off x="1295400" y="1752600"/>
            <a:ext cx="7029450" cy="4686300"/>
          </a:xfrm>
          <a:prstGeom prst="rect">
            <a:avLst/>
          </a:prstGeom>
        </p:spPr>
      </p:pic>
      <p:sp>
        <p:nvSpPr>
          <p:cNvPr id="6" name="Rectangle 5">
            <a:extLst>
              <a:ext uri="{FF2B5EF4-FFF2-40B4-BE49-F238E27FC236}">
                <a16:creationId xmlns:a16="http://schemas.microsoft.com/office/drawing/2014/main" id="{DBD092BD-A775-1A47-A35D-4591D18E1ED8}"/>
              </a:ext>
            </a:extLst>
          </p:cNvPr>
          <p:cNvSpPr/>
          <p:nvPr/>
        </p:nvSpPr>
        <p:spPr>
          <a:xfrm>
            <a:off x="1905000" y="304800"/>
            <a:ext cx="7010400" cy="707886"/>
          </a:xfrm>
          <a:prstGeom prst="rect">
            <a:avLst/>
          </a:prstGeom>
        </p:spPr>
        <p:txBody>
          <a:bodyPr wrap="square">
            <a:spAutoFit/>
          </a:bodyPr>
          <a:lstStyle/>
          <a:p>
            <a:pPr lvl="0">
              <a:buClr>
                <a:srgbClr val="009999"/>
              </a:buClr>
              <a:buSzPct val="25000"/>
            </a:pPr>
            <a:r>
              <a:rPr lang="en-US" sz="4000" b="1" dirty="0">
                <a:solidFill>
                  <a:srgbClr val="009999"/>
                </a:solidFill>
              </a:rPr>
              <a:t>Process : Decision Making</a:t>
            </a:r>
          </a:p>
        </p:txBody>
      </p:sp>
    </p:spTree>
    <p:extLst>
      <p:ext uri="{BB962C8B-B14F-4D97-AF65-F5344CB8AC3E}">
        <p14:creationId xmlns:p14="http://schemas.microsoft.com/office/powerpoint/2010/main" val="424658052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4F29F-0870-4949-8682-B1EBFD59F231}"/>
              </a:ext>
            </a:extLst>
          </p:cNvPr>
          <p:cNvSpPr>
            <a:spLocks noGrp="1"/>
          </p:cNvSpPr>
          <p:nvPr>
            <p:ph type="title"/>
          </p:nvPr>
        </p:nvSpPr>
        <p:spPr>
          <a:xfrm>
            <a:off x="1981200" y="301851"/>
            <a:ext cx="8229600" cy="1143000"/>
          </a:xfrm>
        </p:spPr>
        <p:txBody>
          <a:bodyPr/>
          <a:lstStyle/>
          <a:p>
            <a:pPr rtl="1"/>
            <a:r>
              <a:rPr lang="en-US" sz="4000" b="1" dirty="0">
                <a:solidFill>
                  <a:srgbClr val="009999"/>
                </a:solidFill>
              </a:rPr>
              <a:t>Organizational Charts</a:t>
            </a:r>
            <a:br>
              <a:rPr lang="en-US" dirty="0">
                <a:solidFill>
                  <a:srgbClr val="FF0000"/>
                </a:solidFill>
                <a:latin typeface="Arial" pitchFamily="34" charset="0"/>
                <a:cs typeface="Arial" pitchFamily="34" charset="0"/>
              </a:rPr>
            </a:br>
            <a:endParaRPr lang="en-US" dirty="0"/>
          </a:p>
        </p:txBody>
      </p:sp>
      <p:pic>
        <p:nvPicPr>
          <p:cNvPr id="6" name="Picture 5">
            <a:extLst>
              <a:ext uri="{FF2B5EF4-FFF2-40B4-BE49-F238E27FC236}">
                <a16:creationId xmlns:a16="http://schemas.microsoft.com/office/drawing/2014/main" id="{C3BE63E1-DCB5-E041-B42A-B8894FF2825E}"/>
              </a:ext>
            </a:extLst>
          </p:cNvPr>
          <p:cNvPicPr>
            <a:picLocks noChangeAspect="1"/>
          </p:cNvPicPr>
          <p:nvPr/>
        </p:nvPicPr>
        <p:blipFill>
          <a:blip r:embed="rId2"/>
          <a:stretch>
            <a:fillRect/>
          </a:stretch>
        </p:blipFill>
        <p:spPr>
          <a:xfrm>
            <a:off x="381000" y="1444851"/>
            <a:ext cx="8915400" cy="4508500"/>
          </a:xfrm>
          <a:prstGeom prst="rect">
            <a:avLst/>
          </a:prstGeom>
        </p:spPr>
      </p:pic>
    </p:spTree>
    <p:extLst>
      <p:ext uri="{BB962C8B-B14F-4D97-AF65-F5344CB8AC3E}">
        <p14:creationId xmlns:p14="http://schemas.microsoft.com/office/powerpoint/2010/main" val="400030715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pic>
        <p:nvPicPr>
          <p:cNvPr id="8" name="Picture 7">
            <a:extLst>
              <a:ext uri="{FF2B5EF4-FFF2-40B4-BE49-F238E27FC236}">
                <a16:creationId xmlns:a16="http://schemas.microsoft.com/office/drawing/2014/main" id="{8022B8B7-299D-0641-925A-8C8D2E9907E2}"/>
              </a:ext>
            </a:extLst>
          </p:cNvPr>
          <p:cNvPicPr>
            <a:picLocks noChangeAspect="1"/>
          </p:cNvPicPr>
          <p:nvPr/>
        </p:nvPicPr>
        <p:blipFill>
          <a:blip r:embed="rId3"/>
          <a:stretch>
            <a:fillRect/>
          </a:stretch>
        </p:blipFill>
        <p:spPr>
          <a:xfrm>
            <a:off x="838200" y="1445423"/>
            <a:ext cx="7404100" cy="4726777"/>
          </a:xfrm>
          <a:prstGeom prst="rect">
            <a:avLst/>
          </a:prstGeom>
        </p:spPr>
      </p:pic>
      <p:sp>
        <p:nvSpPr>
          <p:cNvPr id="242" name="Shape 242"/>
          <p:cNvSpPr txBox="1">
            <a:spLocks noGrp="1"/>
          </p:cNvSpPr>
          <p:nvPr>
            <p:ph type="title"/>
          </p:nvPr>
        </p:nvSpPr>
        <p:spPr>
          <a:xfrm>
            <a:off x="1905000" y="304800"/>
            <a:ext cx="8229600" cy="1725612"/>
          </a:xfrm>
          <a:prstGeom prst="rect">
            <a:avLst/>
          </a:prstGeom>
          <a:noFill/>
          <a:ln>
            <a:noFill/>
          </a:ln>
        </p:spPr>
        <p:txBody>
          <a:bodyPr lIns="91425" tIns="45700" rIns="91425" bIns="45700" anchor="t" anchorCtr="0">
            <a:noAutofit/>
          </a:bodyPr>
          <a:lstStyle/>
          <a:p>
            <a:pPr lvl="0">
              <a:buClr>
                <a:srgbClr val="009999"/>
              </a:buClr>
              <a:buSzPct val="25000"/>
            </a:pPr>
            <a:r>
              <a:rPr lang="en-US" sz="2800" b="1" dirty="0">
                <a:solidFill>
                  <a:srgbClr val="009999"/>
                </a:solidFill>
              </a:rPr>
              <a:t>9.4 Groups in Organizational</a:t>
            </a:r>
            <a:br>
              <a:rPr lang="ar-SA" sz="2800" b="1" dirty="0">
                <a:solidFill>
                  <a:srgbClr val="009999"/>
                </a:solidFill>
              </a:rPr>
            </a:br>
            <a:r>
              <a:rPr lang="en-US" sz="2800" b="1" dirty="0">
                <a:solidFill>
                  <a:srgbClr val="009999"/>
                </a:solidFill>
              </a:rPr>
              <a:t> Conflict (10 of 10)</a:t>
            </a:r>
          </a:p>
        </p:txBody>
      </p:sp>
      <p:sp>
        <p:nvSpPr>
          <p:cNvPr id="2" name="Rectangle 1">
            <a:extLst>
              <a:ext uri="{FF2B5EF4-FFF2-40B4-BE49-F238E27FC236}">
                <a16:creationId xmlns:a16="http://schemas.microsoft.com/office/drawing/2014/main" id="{C9D80158-0286-CC49-B9D7-5337937AFEF4}"/>
              </a:ext>
            </a:extLst>
          </p:cNvPr>
          <p:cNvSpPr/>
          <p:nvPr/>
        </p:nvSpPr>
        <p:spPr>
          <a:xfrm>
            <a:off x="3124200" y="2349817"/>
            <a:ext cx="4572000" cy="4431983"/>
          </a:xfrm>
          <a:prstGeom prst="rect">
            <a:avLst/>
          </a:prstGeom>
        </p:spPr>
        <p:txBody>
          <a:bodyPr>
            <a:spAutoFit/>
          </a:bodyPr>
          <a:lstStyle/>
          <a:p>
            <a:pPr lvl="0">
              <a:buSzPct val="25000"/>
            </a:pPr>
            <a:r>
              <a:rPr lang="en-US" sz="3600" b="1" dirty="0"/>
              <a:t>C</a:t>
            </a:r>
            <a:r>
              <a:rPr lang="en-US" sz="2400" b="1" dirty="0"/>
              <a:t>onflict with </a:t>
            </a:r>
          </a:p>
          <a:p>
            <a:pPr lvl="0">
              <a:buSzPct val="25000"/>
            </a:pPr>
            <a:r>
              <a:rPr lang="en-US" sz="2400" b="1" u="sng" dirty="0"/>
              <a:t>Customers</a:t>
            </a:r>
            <a:r>
              <a:rPr lang="en-US" sz="2400" b="1" dirty="0"/>
              <a:t> </a:t>
            </a:r>
            <a:r>
              <a:rPr lang="en-US" sz="3600" b="1" dirty="0">
                <a:solidFill>
                  <a:srgbClr val="FF0000"/>
                </a:solidFill>
              </a:rPr>
              <a:t>&amp;</a:t>
            </a:r>
          </a:p>
          <a:p>
            <a:pPr lvl="0">
              <a:buSzPct val="25000"/>
            </a:pPr>
            <a:r>
              <a:rPr lang="en-US" sz="2400" b="1" dirty="0"/>
              <a:t> </a:t>
            </a:r>
            <a:r>
              <a:rPr lang="en-US" sz="2400" b="1" u="sng" dirty="0"/>
              <a:t>Vendors</a:t>
            </a:r>
          </a:p>
          <a:p>
            <a:pPr lvl="0">
              <a:buSzPct val="25000"/>
            </a:pPr>
            <a:endParaRPr lang="en-US" sz="1200" b="1" dirty="0"/>
          </a:p>
          <a:p>
            <a:pPr lvl="0">
              <a:buSzPct val="25000"/>
            </a:pPr>
            <a:r>
              <a:rPr lang="en-US" sz="1200" dirty="0"/>
              <a:t>Point 1 – Customer interactions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Personality</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Communication style</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Differing expectations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Organization-generated problems</a:t>
            </a:r>
          </a:p>
          <a:p>
            <a:pPr marL="457200" lvl="1">
              <a:spcBef>
                <a:spcPts val="360"/>
              </a:spcBef>
              <a:buClr>
                <a:schemeClr val="dk1"/>
              </a:buClr>
              <a:buSzPct val="100000"/>
              <a:buFont typeface="Arial"/>
              <a:buChar char="•"/>
            </a:pPr>
            <a:endParaRPr lang="en-US" sz="1200" kern="1200" dirty="0">
              <a:solidFill>
                <a:schemeClr val="dk1"/>
              </a:solidFill>
              <a:latin typeface="Arial" pitchFamily="34" charset="0"/>
              <a:ea typeface="Calibri"/>
              <a:cs typeface="Arial" pitchFamily="34" charset="0"/>
            </a:endParaRPr>
          </a:p>
          <a:p>
            <a:pPr lvl="0">
              <a:buSzPct val="25000"/>
            </a:pPr>
            <a:r>
              <a:rPr lang="en-US" sz="1200" dirty="0"/>
              <a:t>Point 2 – Effective conflict management</a:t>
            </a:r>
          </a:p>
          <a:p>
            <a:pPr lvl="0">
              <a:buSzPct val="25000"/>
            </a:pPr>
            <a:endParaRPr lang="en-US" sz="1200" dirty="0"/>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Identifying problem responsibility</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Assessing course of corrective action</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Working with vendor problems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Problem-solving and decision-making </a:t>
            </a:r>
          </a:p>
        </p:txBody>
      </p:sp>
    </p:spTree>
    <p:extLst>
      <p:ext uri="{BB962C8B-B14F-4D97-AF65-F5344CB8AC3E}">
        <p14:creationId xmlns:p14="http://schemas.microsoft.com/office/powerpoint/2010/main" val="3624791309"/>
      </p:ext>
    </p:extLst>
  </p:cSld>
  <p:clrMapOvr>
    <a:masterClrMapping/>
  </p:clrMapOvr>
  <p:transition spd="slow">
    <p:cut/>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28"/>
        <p:cNvGrpSpPr/>
        <p:nvPr/>
      </p:nvGrpSpPr>
      <p:grpSpPr>
        <a:xfrm>
          <a:off x="0" y="0"/>
          <a:ext cx="0" cy="0"/>
          <a:chOff x="0" y="0"/>
          <a:chExt cx="0" cy="0"/>
        </a:xfrm>
      </p:grpSpPr>
      <p:sp>
        <p:nvSpPr>
          <p:cNvPr id="29" name="Shape 29"/>
          <p:cNvSpPr/>
          <p:nvPr/>
        </p:nvSpPr>
        <p:spPr>
          <a:xfrm>
            <a:off x="0" y="0"/>
            <a:ext cx="9144000" cy="6858000"/>
          </a:xfrm>
          <a:prstGeom prst="rect">
            <a:avLst/>
          </a:prstGeom>
          <a:solidFill>
            <a:srgbClr val="CC6600"/>
          </a:solidFill>
          <a:ln>
            <a:noFill/>
          </a:ln>
        </p:spPr>
        <p:txBody>
          <a:bodyPr lIns="91425" tIns="45700" rIns="91425" bIns="45700" anchor="ctr" anchorCtr="0">
            <a:noAutofit/>
          </a:bodyPr>
          <a:lstStyle/>
          <a:p>
            <a:pPr marL="0" marR="0" lvl="0" indent="0" algn="ctr" rtl="0">
              <a:spcBef>
                <a:spcPts val="0"/>
              </a:spcBef>
              <a:spcAft>
                <a:spcPts val="0"/>
              </a:spcAft>
              <a:buNone/>
            </a:pPr>
            <a:endParaRPr sz="1800" b="0" i="0" u="none" strike="noStrike" cap="none" baseline="0">
              <a:solidFill>
                <a:srgbClr val="FFFFFF"/>
              </a:solidFill>
              <a:latin typeface="Arial"/>
              <a:ea typeface="Arial"/>
              <a:cs typeface="Arial"/>
              <a:sym typeface="Arial"/>
            </a:endParaRPr>
          </a:p>
        </p:txBody>
      </p:sp>
      <p:sp>
        <p:nvSpPr>
          <p:cNvPr id="30" name="Shape 30"/>
          <p:cNvSpPr txBox="1">
            <a:spLocks noGrp="1"/>
          </p:cNvSpPr>
          <p:nvPr>
            <p:ph type="ctrTitle"/>
          </p:nvPr>
        </p:nvSpPr>
        <p:spPr>
          <a:xfrm>
            <a:off x="0" y="1022350"/>
            <a:ext cx="9144000" cy="1900237"/>
          </a:xfrm>
          <a:prstGeom prst="rect">
            <a:avLst/>
          </a:prstGeom>
          <a:solidFill>
            <a:srgbClr val="44969F"/>
          </a:solidFill>
          <a:ln>
            <a:noFill/>
          </a:ln>
        </p:spPr>
        <p:txBody>
          <a:bodyPr lIns="4754875" tIns="45700" rIns="91425" bIns="45700" anchor="t" anchorCtr="0">
            <a:noAutofit/>
          </a:bodyPr>
          <a:lstStyle/>
          <a:p>
            <a:pPr marL="0" marR="0" lvl="0" indent="0" algn="l" rtl="0">
              <a:spcBef>
                <a:spcPts val="0"/>
              </a:spcBef>
              <a:spcAft>
                <a:spcPts val="0"/>
              </a:spcAft>
              <a:buSzPct val="25000"/>
              <a:buNone/>
            </a:pPr>
            <a:r>
              <a:rPr lang="en-US" sz="2800" b="1" i="0" u="none" strike="noStrike" cap="none" baseline="0">
                <a:solidFill>
                  <a:schemeClr val="lt1"/>
                </a:solidFill>
                <a:latin typeface="Arial"/>
                <a:ea typeface="Arial"/>
                <a:cs typeface="Arial"/>
                <a:sym typeface="Arial"/>
              </a:rPr>
              <a:t>Shockley-Zalabak, </a:t>
            </a:r>
            <a:br>
              <a:rPr lang="en-US" sz="2800" b="1" i="0" u="none" strike="noStrike" cap="none" baseline="0">
                <a:solidFill>
                  <a:schemeClr val="lt1"/>
                </a:solidFill>
                <a:latin typeface="Arial"/>
                <a:ea typeface="Arial"/>
                <a:cs typeface="Arial"/>
                <a:sym typeface="Arial"/>
              </a:rPr>
            </a:br>
            <a:r>
              <a:rPr lang="en-US" sz="2800" b="1" i="0" u="none" strike="noStrike" cap="none" baseline="0">
                <a:solidFill>
                  <a:schemeClr val="lt1"/>
                </a:solidFill>
                <a:latin typeface="Arial"/>
                <a:ea typeface="Arial"/>
                <a:cs typeface="Arial"/>
                <a:sym typeface="Arial"/>
              </a:rPr>
              <a:t>9e Update</a:t>
            </a:r>
            <a:br>
              <a:rPr lang="en-US" sz="3000" b="1" i="0" u="none" strike="noStrike" cap="none" baseline="0">
                <a:solidFill>
                  <a:schemeClr val="lt1"/>
                </a:solidFill>
                <a:latin typeface="Arial"/>
                <a:ea typeface="Arial"/>
                <a:cs typeface="Arial"/>
                <a:sym typeface="Arial"/>
              </a:rPr>
            </a:br>
            <a:r>
              <a:rPr lang="en-US" sz="3000" b="1" i="0" u="none" strike="noStrike" cap="none" baseline="0">
                <a:solidFill>
                  <a:schemeClr val="lt1"/>
                </a:solidFill>
                <a:latin typeface="Arial"/>
                <a:ea typeface="Arial"/>
                <a:cs typeface="Arial"/>
                <a:sym typeface="Arial"/>
              </a:rPr>
              <a:t> </a:t>
            </a:r>
            <a:r>
              <a:rPr lang="en-US" sz="1800" b="1" i="0" u="none" strike="noStrike" cap="none" baseline="0">
                <a:solidFill>
                  <a:schemeClr val="lt1"/>
                </a:solidFill>
                <a:latin typeface="Arial"/>
                <a:ea typeface="Arial"/>
                <a:cs typeface="Arial"/>
                <a:sym typeface="Arial"/>
              </a:rPr>
              <a:t>Pamela S. Shockley-Zalabak</a:t>
            </a:r>
            <a:br>
              <a:rPr lang="en-US" sz="1800" b="1" i="0" u="none" strike="noStrike" cap="none" baseline="0">
                <a:solidFill>
                  <a:schemeClr val="lt1"/>
                </a:solidFill>
                <a:latin typeface="Arial"/>
                <a:ea typeface="Arial"/>
                <a:cs typeface="Arial"/>
                <a:sym typeface="Arial"/>
              </a:rPr>
            </a:br>
            <a:endParaRPr lang="en-US" sz="1800" b="1" i="0" u="none" strike="noStrike" cap="none" baseline="0">
              <a:solidFill>
                <a:schemeClr val="lt1"/>
              </a:solidFill>
              <a:latin typeface="Arial"/>
              <a:ea typeface="Arial"/>
              <a:cs typeface="Arial"/>
              <a:sym typeface="Arial"/>
            </a:endParaRPr>
          </a:p>
        </p:txBody>
      </p:sp>
      <p:sp>
        <p:nvSpPr>
          <p:cNvPr id="32" name="Shape 32"/>
          <p:cNvSpPr txBox="1">
            <a:spLocks noGrp="1"/>
          </p:cNvSpPr>
          <p:nvPr>
            <p:ph type="subTitle" idx="1"/>
          </p:nvPr>
        </p:nvSpPr>
        <p:spPr>
          <a:xfrm>
            <a:off x="4640262" y="3073400"/>
            <a:ext cx="4503736" cy="2427989"/>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lt1"/>
              </a:buClr>
              <a:buSzPct val="25000"/>
              <a:buFont typeface="Arial"/>
              <a:buNone/>
            </a:pPr>
            <a:r>
              <a:rPr lang="en-US" sz="3200" b="1" i="0" u="none" strike="noStrike" cap="none" baseline="0" dirty="0">
                <a:solidFill>
                  <a:schemeClr val="lt1"/>
                </a:solidFill>
                <a:latin typeface="Arial"/>
                <a:ea typeface="Arial"/>
                <a:cs typeface="Arial"/>
                <a:sym typeface="Arial"/>
              </a:rPr>
              <a:t>Chapter 10</a:t>
            </a:r>
          </a:p>
          <a:p>
            <a:pPr marL="0" marR="0" lvl="0" indent="0" algn="l" rtl="0">
              <a:spcBef>
                <a:spcPts val="480"/>
              </a:spcBef>
              <a:spcAft>
                <a:spcPts val="0"/>
              </a:spcAft>
              <a:buClr>
                <a:schemeClr val="lt1"/>
              </a:buClr>
              <a:buSzPct val="25000"/>
              <a:buFont typeface="Arial"/>
              <a:buNone/>
            </a:pPr>
            <a:r>
              <a:rPr lang="en-US" sz="2400" b="1" i="0" u="none" strike="noStrike" cap="none" baseline="0" dirty="0">
                <a:solidFill>
                  <a:schemeClr val="lt1"/>
                </a:solidFill>
                <a:latin typeface="Arial"/>
                <a:ea typeface="Arial"/>
                <a:cs typeface="Arial"/>
                <a:sym typeface="Arial"/>
              </a:rPr>
              <a:t>Organizational Innovation, Change and Communication</a:t>
            </a:r>
          </a:p>
        </p:txBody>
      </p:sp>
      <p:pic>
        <p:nvPicPr>
          <p:cNvPr id="33" name="Shape 3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rot="-197235">
            <a:off x="517524" y="604837"/>
            <a:ext cx="3681413" cy="4598986"/>
          </a:xfrm>
          <a:prstGeom prst="rect">
            <a:avLst/>
          </a:prstGeom>
          <a:noFill/>
          <a:ln w="57150" cap="flat">
            <a:solidFill>
              <a:schemeClr val="accent3"/>
            </a:solidFill>
            <a:prstDash val="solid"/>
            <a:round/>
            <a:headEnd type="none" w="med" len="med"/>
            <a:tailEnd type="none" w="med" len="med"/>
          </a:ln>
        </p:spPr>
      </p:pic>
      <p:sp>
        <p:nvSpPr>
          <p:cNvPr id="34" name="Shape 34"/>
          <p:cNvSpPr txBox="1"/>
          <p:nvPr/>
        </p:nvSpPr>
        <p:spPr>
          <a:xfrm>
            <a:off x="1070811" y="934174"/>
            <a:ext cx="2743199" cy="3877985"/>
          </a:xfrm>
          <a:prstGeom prst="rect">
            <a:avLst/>
          </a:prstGeom>
          <a:solidFill>
            <a:schemeClr val="lt1"/>
          </a:solidFill>
          <a:ln>
            <a:noFill/>
          </a:ln>
        </p:spPr>
        <p:txBody>
          <a:bodyPr lIns="91425" tIns="45700" rIns="91425" bIns="45700" anchor="t" anchorCtr="0">
            <a:noAutofit/>
          </a:bodyPr>
          <a:lstStyle/>
          <a:p>
            <a:pPr marL="0" marR="0" lvl="0" indent="0" algn="ctr" rtl="0">
              <a:spcBef>
                <a:spcPts val="0"/>
              </a:spcBef>
              <a:spcAft>
                <a:spcPts val="0"/>
              </a:spcAft>
              <a:buSzPct val="25000"/>
              <a:buNone/>
            </a:pPr>
            <a:r>
              <a:rPr lang="en-US" sz="4800" b="1" i="0" u="none" strike="noStrike" cap="none" baseline="0">
                <a:solidFill>
                  <a:srgbClr val="FF0000"/>
                </a:solidFill>
                <a:latin typeface="Arial"/>
                <a:ea typeface="Arial"/>
                <a:cs typeface="Arial"/>
                <a:sym typeface="Arial"/>
              </a:rPr>
              <a:t>FPO for Cover Image</a:t>
            </a:r>
          </a:p>
          <a:p>
            <a:pPr marL="0" marR="0" lvl="0" indent="0" algn="ctr" rtl="0">
              <a:spcBef>
                <a:spcPts val="0"/>
              </a:spcBef>
              <a:spcAft>
                <a:spcPts val="0"/>
              </a:spcAft>
              <a:buNone/>
            </a:pPr>
            <a:endParaRPr sz="4800" b="1" i="0" u="none" strike="noStrike" cap="none" baseline="0">
              <a:solidFill>
                <a:srgbClr val="B5B5B5"/>
              </a:solidFill>
              <a:latin typeface="Arial"/>
              <a:ea typeface="Arial"/>
              <a:cs typeface="Arial"/>
              <a:sym typeface="Arial"/>
            </a:endParaRPr>
          </a:p>
          <a:p>
            <a:pPr marL="0" marR="0" lvl="0" indent="0" algn="l" rtl="0">
              <a:spcBef>
                <a:spcPts val="0"/>
              </a:spcBef>
              <a:spcAft>
                <a:spcPts val="0"/>
              </a:spcAft>
              <a:buNone/>
            </a:pPr>
            <a:endParaRPr sz="1800" b="1" i="0" u="none" strike="noStrike" cap="none" baseline="0">
              <a:solidFill>
                <a:srgbClr val="B5B5B5"/>
              </a:solidFill>
              <a:latin typeface="Arial"/>
              <a:ea typeface="Arial"/>
              <a:cs typeface="Arial"/>
              <a:sym typeface="Arial"/>
            </a:endParaRPr>
          </a:p>
          <a:p>
            <a:pPr marL="0" marR="0" lvl="0" indent="0" algn="l" rtl="0">
              <a:spcBef>
                <a:spcPts val="0"/>
              </a:spcBef>
              <a:spcAft>
                <a:spcPts val="0"/>
              </a:spcAft>
              <a:buNone/>
            </a:pPr>
            <a:endParaRPr sz="1800" b="1" i="0" u="none" strike="noStrike" cap="none" baseline="0">
              <a:solidFill>
                <a:srgbClr val="B5B5B5"/>
              </a:solidFill>
              <a:latin typeface="Arial"/>
              <a:ea typeface="Arial"/>
              <a:cs typeface="Arial"/>
              <a:sym typeface="Arial"/>
            </a:endParaRPr>
          </a:p>
          <a:p>
            <a:pPr marL="0" marR="0" lvl="0" indent="0" algn="l" rtl="0">
              <a:spcBef>
                <a:spcPts val="0"/>
              </a:spcBef>
              <a:spcAft>
                <a:spcPts val="0"/>
              </a:spcAft>
              <a:buNone/>
            </a:pPr>
            <a:endParaRPr sz="1800" b="1" i="0" u="none" strike="noStrike" cap="none" baseline="0">
              <a:solidFill>
                <a:srgbClr val="B5B5B5"/>
              </a:solidFill>
              <a:latin typeface="Arial"/>
              <a:ea typeface="Arial"/>
              <a:cs typeface="Arial"/>
              <a:sym typeface="Arial"/>
            </a:endParaRPr>
          </a:p>
        </p:txBody>
      </p:sp>
      <p:pic>
        <p:nvPicPr>
          <p:cNvPr id="35" name="Shape 3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92606" y="389630"/>
            <a:ext cx="4299610" cy="5628397"/>
          </a:xfrm>
          <a:prstGeom prst="rect">
            <a:avLst/>
          </a:prstGeom>
          <a:noFill/>
          <a:ln>
            <a:noFill/>
          </a:ln>
        </p:spPr>
      </p:pic>
    </p:spTree>
    <p:extLst>
      <p:ext uri="{BB962C8B-B14F-4D97-AF65-F5344CB8AC3E}">
        <p14:creationId xmlns:p14="http://schemas.microsoft.com/office/powerpoint/2010/main" val="2805960963"/>
      </p:ext>
    </p:extLst>
  </p:cSld>
  <p:clrMapOvr>
    <a:masterClrMapping/>
  </p:clrMapOvr>
  <p:transition spd="slow">
    <p:cut/>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D9BDAD1-4E68-AA4A-A89A-06EFC3D112A3}"/>
              </a:ext>
            </a:extLst>
          </p:cNvPr>
          <p:cNvSpPr/>
          <p:nvPr/>
        </p:nvSpPr>
        <p:spPr>
          <a:xfrm>
            <a:off x="4419600" y="122872"/>
            <a:ext cx="4572000" cy="1477328"/>
          </a:xfrm>
          <a:prstGeom prst="rect">
            <a:avLst/>
          </a:prstGeom>
        </p:spPr>
        <p:txBody>
          <a:bodyPr>
            <a:spAutoFit/>
          </a:bodyPr>
          <a:lstStyle/>
          <a:p>
            <a:pPr algn="r">
              <a:buSzPct val="25000"/>
            </a:pPr>
            <a:r>
              <a:rPr lang="ar" sz="2400" b="1" dirty="0">
                <a:solidFill>
                  <a:srgbClr val="009999"/>
                </a:solidFill>
              </a:rPr>
              <a:t>أول تحرك برلماني بعد إعلان تغيير اسم شركة مدينة نصر إلى مدينة مص*ر</a:t>
            </a:r>
            <a:endParaRPr lang="en-US" sz="2400" b="1" dirty="0">
              <a:solidFill>
                <a:srgbClr val="009999"/>
              </a:solidFill>
            </a:endParaRPr>
          </a:p>
          <a:p>
            <a:pPr algn="r">
              <a:buSzPct val="25000"/>
            </a:pPr>
            <a:r>
              <a:rPr lang="ar-SA" b="1" dirty="0" err="1">
                <a:solidFill>
                  <a:schemeClr val="tx1"/>
                </a:solidFill>
              </a:rPr>
              <a:t>مانشيت</a:t>
            </a:r>
            <a:r>
              <a:rPr lang="ar-SA" b="1" dirty="0">
                <a:solidFill>
                  <a:schemeClr val="tx1"/>
                </a:solidFill>
              </a:rPr>
              <a:t> ( جريدة المصري اليوم )</a:t>
            </a:r>
            <a:endParaRPr lang="ar" b="1" dirty="0">
              <a:solidFill>
                <a:schemeClr val="tx1"/>
              </a:solidFill>
            </a:endParaRPr>
          </a:p>
          <a:p>
            <a:br>
              <a:rPr lang="ar" dirty="0"/>
            </a:br>
            <a:endParaRPr lang="en-US" dirty="0"/>
          </a:p>
        </p:txBody>
      </p:sp>
      <p:pic>
        <p:nvPicPr>
          <p:cNvPr id="5" name="Picture 4">
            <a:extLst>
              <a:ext uri="{FF2B5EF4-FFF2-40B4-BE49-F238E27FC236}">
                <a16:creationId xmlns:a16="http://schemas.microsoft.com/office/drawing/2014/main" id="{876C8E4C-4EC3-CB4A-99B8-A6BE02A56E3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57400" y="1828800"/>
            <a:ext cx="5658982" cy="407211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6" name="Picture 5">
            <a:extLst>
              <a:ext uri="{FF2B5EF4-FFF2-40B4-BE49-F238E27FC236}">
                <a16:creationId xmlns:a16="http://schemas.microsoft.com/office/drawing/2014/main" id="{95B16D84-3268-A941-A005-A2C729FF871A}"/>
              </a:ext>
            </a:extLst>
          </p:cNvPr>
          <p:cNvPicPr>
            <a:picLocks noChangeAspect="1"/>
          </p:cNvPicPr>
          <p:nvPr/>
        </p:nvPicPr>
        <p:blipFill>
          <a:blip r:embed="rId4"/>
          <a:stretch>
            <a:fillRect/>
          </a:stretch>
        </p:blipFill>
        <p:spPr>
          <a:xfrm>
            <a:off x="228600" y="2286000"/>
            <a:ext cx="5702752" cy="3386316"/>
          </a:xfrm>
          <a:prstGeom prst="rect">
            <a:avLst/>
          </a:prstGeom>
        </p:spPr>
      </p:pic>
    </p:spTree>
    <p:extLst>
      <p:ext uri="{BB962C8B-B14F-4D97-AF65-F5344CB8AC3E}">
        <p14:creationId xmlns:p14="http://schemas.microsoft.com/office/powerpoint/2010/main" val="259031231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A051819-143D-CE4C-B9F4-2E057339AF6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81200" y="1828800"/>
            <a:ext cx="6172200" cy="415394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7" name="Rectangle 6">
            <a:extLst>
              <a:ext uri="{FF2B5EF4-FFF2-40B4-BE49-F238E27FC236}">
                <a16:creationId xmlns:a16="http://schemas.microsoft.com/office/drawing/2014/main" id="{13411A02-BC9B-9F4B-A3ED-481F62FE4700}"/>
              </a:ext>
            </a:extLst>
          </p:cNvPr>
          <p:cNvSpPr/>
          <p:nvPr/>
        </p:nvSpPr>
        <p:spPr>
          <a:xfrm>
            <a:off x="1993806" y="0"/>
            <a:ext cx="6135013" cy="1200329"/>
          </a:xfrm>
          <a:prstGeom prst="rect">
            <a:avLst/>
          </a:prstGeom>
        </p:spPr>
        <p:txBody>
          <a:bodyPr wrap="none">
            <a:spAutoFit/>
          </a:bodyPr>
          <a:lstStyle/>
          <a:p>
            <a:pPr>
              <a:buSzPct val="25000"/>
            </a:pPr>
            <a:r>
              <a:rPr lang="en-US" sz="3600" b="1" dirty="0">
                <a:solidFill>
                  <a:srgbClr val="009999"/>
                </a:solidFill>
              </a:rPr>
              <a:t>10.3 Barriers to Innovation </a:t>
            </a:r>
            <a:endParaRPr lang="ar-SA" sz="3600" b="1" dirty="0">
              <a:solidFill>
                <a:srgbClr val="009999"/>
              </a:solidFill>
            </a:endParaRPr>
          </a:p>
          <a:p>
            <a:pPr>
              <a:buSzPct val="25000"/>
            </a:pPr>
            <a:r>
              <a:rPr lang="en-US" sz="3600" b="1" dirty="0">
                <a:solidFill>
                  <a:srgbClr val="009999"/>
                </a:solidFill>
              </a:rPr>
              <a:t>and Change (1 of 6)</a:t>
            </a:r>
          </a:p>
        </p:txBody>
      </p:sp>
      <p:pic>
        <p:nvPicPr>
          <p:cNvPr id="4" name="Picture 3">
            <a:extLst>
              <a:ext uri="{FF2B5EF4-FFF2-40B4-BE49-F238E27FC236}">
                <a16:creationId xmlns:a16="http://schemas.microsoft.com/office/drawing/2014/main" id="{FC7A64BE-AA41-3044-AE99-4169DB890A85}"/>
              </a:ext>
            </a:extLst>
          </p:cNvPr>
          <p:cNvPicPr>
            <a:picLocks noChangeAspect="1"/>
          </p:cNvPicPr>
          <p:nvPr/>
        </p:nvPicPr>
        <p:blipFill>
          <a:blip r:embed="rId4"/>
          <a:stretch>
            <a:fillRect/>
          </a:stretch>
        </p:blipFill>
        <p:spPr>
          <a:xfrm>
            <a:off x="228600" y="2133600"/>
            <a:ext cx="5702752" cy="3386316"/>
          </a:xfrm>
          <a:prstGeom prst="rect">
            <a:avLst/>
          </a:prstGeom>
        </p:spPr>
      </p:pic>
    </p:spTree>
    <p:extLst>
      <p:ext uri="{BB962C8B-B14F-4D97-AF65-F5344CB8AC3E}">
        <p14:creationId xmlns:p14="http://schemas.microsoft.com/office/powerpoint/2010/main" val="148256347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Shape 184"/>
          <p:cNvSpPr txBox="1">
            <a:spLocks noGrp="1"/>
          </p:cNvSpPr>
          <p:nvPr>
            <p:ph type="title"/>
          </p:nvPr>
        </p:nvSpPr>
        <p:spPr>
          <a:xfrm>
            <a:off x="2057400" y="99219"/>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200" b="1" i="0" u="none" strike="noStrike" cap="none" baseline="0" dirty="0">
                <a:solidFill>
                  <a:srgbClr val="009999"/>
                </a:solidFill>
                <a:latin typeface="Arial"/>
                <a:ea typeface="Arial"/>
                <a:cs typeface="Arial"/>
                <a:sym typeface="Arial"/>
              </a:rPr>
              <a:t>10.5 Models and Processes for Innovation and Change </a:t>
            </a:r>
            <a:r>
              <a:rPr lang="en-US" sz="2000" b="1" i="0" u="none" strike="noStrike" cap="none" baseline="0" dirty="0">
                <a:solidFill>
                  <a:srgbClr val="009999"/>
                </a:solidFill>
                <a:latin typeface="Arial"/>
                <a:ea typeface="Arial"/>
                <a:cs typeface="Arial"/>
                <a:sym typeface="Arial"/>
              </a:rPr>
              <a:t>(3 of 4)</a:t>
            </a:r>
          </a:p>
        </p:txBody>
      </p:sp>
      <p:sp>
        <p:nvSpPr>
          <p:cNvPr id="2" name="Rectangle 1">
            <a:extLst>
              <a:ext uri="{FF2B5EF4-FFF2-40B4-BE49-F238E27FC236}">
                <a16:creationId xmlns:a16="http://schemas.microsoft.com/office/drawing/2014/main" id="{A246A9D4-2EB4-B148-9EFA-0807605C365E}"/>
              </a:ext>
            </a:extLst>
          </p:cNvPr>
          <p:cNvSpPr/>
          <p:nvPr/>
        </p:nvSpPr>
        <p:spPr>
          <a:xfrm>
            <a:off x="4724400" y="1905000"/>
            <a:ext cx="4572000" cy="2030299"/>
          </a:xfrm>
          <a:prstGeom prst="rect">
            <a:avLst/>
          </a:prstGeom>
        </p:spPr>
        <p:txBody>
          <a:bodyPr>
            <a:spAutoFit/>
          </a:bodyPr>
          <a:lstStyle/>
          <a:p>
            <a:pPr>
              <a:lnSpc>
                <a:spcPct val="90000"/>
              </a:lnSpc>
              <a:spcBef>
                <a:spcPts val="360"/>
              </a:spcBef>
              <a:buSzPct val="25000"/>
            </a:pPr>
            <a:r>
              <a:rPr lang="en-US" sz="1800" b="1" dirty="0">
                <a:solidFill>
                  <a:srgbClr val="FF0000"/>
                </a:solidFill>
                <a:latin typeface="Arial" pitchFamily="34" charset="0"/>
                <a:cs typeface="Arial" pitchFamily="34" charset="0"/>
                <a:sym typeface="Calibri"/>
              </a:rPr>
              <a:t>The Doctor–Patient Model</a:t>
            </a:r>
          </a:p>
          <a:p>
            <a:pPr lvl="0">
              <a:lnSpc>
                <a:spcPct val="90000"/>
              </a:lnSpc>
              <a:buSzPct val="25000"/>
            </a:pPr>
            <a:endParaRPr lang="en-US" sz="1200" b="1" dirty="0">
              <a:solidFill>
                <a:srgbClr val="FF0000"/>
              </a:solidFill>
              <a:latin typeface="Arial" pitchFamily="34" charset="0"/>
              <a:ea typeface="Calibri"/>
              <a:cs typeface="Arial" pitchFamily="34" charset="0"/>
              <a:sym typeface="Calibri"/>
            </a:endParaRPr>
          </a:p>
          <a:p>
            <a:pPr lvl="0">
              <a:lnSpc>
                <a:spcPct val="90000"/>
              </a:lnSpc>
              <a:spcBef>
                <a:spcPts val="360"/>
              </a:spcBef>
              <a:buClr>
                <a:schemeClr val="dk1"/>
              </a:buClr>
              <a:buSzPct val="25000"/>
            </a:pPr>
            <a:r>
              <a:rPr lang="en-US" sz="1200" dirty="0">
                <a:solidFill>
                  <a:schemeClr val="dk1"/>
                </a:solidFill>
                <a:latin typeface="Arial" pitchFamily="34" charset="0"/>
                <a:ea typeface="Calibri"/>
                <a:cs typeface="Arial" pitchFamily="34" charset="0"/>
                <a:sym typeface="Calibri"/>
              </a:rPr>
              <a:t>Point 1 – Features of doctor–patient model</a:t>
            </a:r>
          </a:p>
          <a:p>
            <a:pPr marL="457200" lvl="1">
              <a:lnSpc>
                <a:spcPct val="90000"/>
              </a:lnSpc>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Examine symptoms of organizational problems</a:t>
            </a:r>
          </a:p>
          <a:p>
            <a:pPr marL="457200" lvl="1">
              <a:lnSpc>
                <a:spcPct val="90000"/>
              </a:lnSpc>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Prescribe solutions to meet the identified problems</a:t>
            </a:r>
          </a:p>
          <a:p>
            <a:pPr lvl="0">
              <a:lnSpc>
                <a:spcPct val="90000"/>
              </a:lnSpc>
              <a:spcBef>
                <a:spcPts val="360"/>
              </a:spcBef>
              <a:buClr>
                <a:schemeClr val="dk1"/>
              </a:buClr>
              <a:buSzPct val="25000"/>
            </a:pPr>
            <a:r>
              <a:rPr lang="en-US" sz="1200" dirty="0">
                <a:solidFill>
                  <a:schemeClr val="dk1"/>
                </a:solidFill>
                <a:latin typeface="Arial" pitchFamily="34" charset="0"/>
                <a:ea typeface="Calibri"/>
                <a:cs typeface="Arial" pitchFamily="34" charset="0"/>
                <a:sym typeface="Calibri"/>
              </a:rPr>
              <a:t>Point 2 – Problems in doctor–patient model</a:t>
            </a:r>
          </a:p>
          <a:p>
            <a:pPr marL="457200" lvl="1">
              <a:lnSpc>
                <a:spcPct val="90000"/>
              </a:lnSpc>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Lack of organizational acceptance of proposed solutions</a:t>
            </a:r>
          </a:p>
          <a:p>
            <a:pPr marL="457200" lvl="1">
              <a:lnSpc>
                <a:spcPct val="90000"/>
              </a:lnSpc>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Results are unaffected if organization does not accept </a:t>
            </a:r>
          </a:p>
          <a:p>
            <a:pPr marL="457200" lvl="1" indent="76200">
              <a:lnSpc>
                <a:spcPct val="90000"/>
              </a:lnSpc>
              <a:spcBef>
                <a:spcPts val="360"/>
              </a:spcBef>
              <a:buClr>
                <a:schemeClr val="dk1"/>
              </a:buClr>
            </a:pPr>
            <a:endParaRPr lang="en-US" sz="1200" dirty="0">
              <a:solidFill>
                <a:schemeClr val="dk1"/>
              </a:solidFill>
              <a:latin typeface="Arial" pitchFamily="34" charset="0"/>
              <a:ea typeface="Calibri"/>
              <a:cs typeface="Arial" pitchFamily="34" charset="0"/>
              <a:sym typeface="Calibri"/>
            </a:endParaRPr>
          </a:p>
        </p:txBody>
      </p:sp>
      <p:pic>
        <p:nvPicPr>
          <p:cNvPr id="4" name="Picture 3">
            <a:extLst>
              <a:ext uri="{FF2B5EF4-FFF2-40B4-BE49-F238E27FC236}">
                <a16:creationId xmlns:a16="http://schemas.microsoft.com/office/drawing/2014/main" id="{FA16DC7A-272B-2C45-AD99-20DA36003FD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27903" y="3777742"/>
            <a:ext cx="5502933" cy="3080258"/>
          </a:xfrm>
          <a:prstGeom prst="rect">
            <a:avLst/>
          </a:prstGeom>
        </p:spPr>
      </p:pic>
      <p:sp>
        <p:nvSpPr>
          <p:cNvPr id="7" name="Rectangle 6">
            <a:extLst>
              <a:ext uri="{FF2B5EF4-FFF2-40B4-BE49-F238E27FC236}">
                <a16:creationId xmlns:a16="http://schemas.microsoft.com/office/drawing/2014/main" id="{D9DE8A84-2D48-D94D-B1F9-591AC9DAC5B9}"/>
              </a:ext>
            </a:extLst>
          </p:cNvPr>
          <p:cNvSpPr/>
          <p:nvPr/>
        </p:nvSpPr>
        <p:spPr>
          <a:xfrm>
            <a:off x="381000" y="1934852"/>
            <a:ext cx="4572000" cy="2848985"/>
          </a:xfrm>
          <a:prstGeom prst="rect">
            <a:avLst/>
          </a:prstGeom>
        </p:spPr>
        <p:txBody>
          <a:bodyPr>
            <a:spAutoFit/>
          </a:bodyPr>
          <a:lstStyle/>
          <a:p>
            <a:pPr lvl="0">
              <a:lnSpc>
                <a:spcPct val="90000"/>
              </a:lnSpc>
              <a:spcBef>
                <a:spcPts val="360"/>
              </a:spcBef>
              <a:buSzPct val="25000"/>
            </a:pPr>
            <a:r>
              <a:rPr lang="en-US" sz="1800" b="1" dirty="0">
                <a:solidFill>
                  <a:srgbClr val="FF0000"/>
                </a:solidFill>
                <a:latin typeface="Arial" pitchFamily="34" charset="0"/>
                <a:ea typeface="Calibri"/>
                <a:cs typeface="Arial" pitchFamily="34" charset="0"/>
                <a:sym typeface="Calibri"/>
              </a:rPr>
              <a:t>The Process Model</a:t>
            </a:r>
          </a:p>
          <a:p>
            <a:pPr lvl="0">
              <a:lnSpc>
                <a:spcPct val="90000"/>
              </a:lnSpc>
              <a:spcBef>
                <a:spcPts val="360"/>
              </a:spcBef>
              <a:buSzPct val="25000"/>
            </a:pPr>
            <a:endParaRPr lang="en-US" sz="1200" b="1" dirty="0">
              <a:solidFill>
                <a:srgbClr val="FF0000"/>
              </a:solidFill>
              <a:latin typeface="Arial" pitchFamily="34" charset="0"/>
              <a:ea typeface="Calibri"/>
              <a:cs typeface="Arial" pitchFamily="34" charset="0"/>
              <a:sym typeface="Calibri"/>
            </a:endParaRPr>
          </a:p>
          <a:p>
            <a:pPr lvl="0">
              <a:lnSpc>
                <a:spcPct val="90000"/>
              </a:lnSpc>
              <a:spcBef>
                <a:spcPts val="360"/>
              </a:spcBef>
              <a:buClr>
                <a:schemeClr val="dk1"/>
              </a:buClr>
              <a:buSzPct val="25000"/>
            </a:pPr>
            <a:r>
              <a:rPr lang="en-US" sz="1200" dirty="0">
                <a:solidFill>
                  <a:schemeClr val="dk1"/>
                </a:solidFill>
                <a:latin typeface="Arial" pitchFamily="34" charset="0"/>
                <a:ea typeface="Calibri"/>
                <a:cs typeface="Arial" pitchFamily="34" charset="0"/>
                <a:sym typeface="Calibri"/>
              </a:rPr>
              <a:t>Point 1 – Overview</a:t>
            </a:r>
          </a:p>
          <a:p>
            <a:pPr marL="457200" lvl="1">
              <a:lnSpc>
                <a:spcPct val="90000"/>
              </a:lnSpc>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Communication specialist guides inquiry and problem solving skills</a:t>
            </a:r>
          </a:p>
          <a:p>
            <a:pPr marL="457200" lvl="1">
              <a:lnSpc>
                <a:spcPct val="90000"/>
              </a:lnSpc>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Organizational members committed  to solutions</a:t>
            </a:r>
          </a:p>
          <a:p>
            <a:pPr marL="457200" lvl="1">
              <a:lnSpc>
                <a:spcPct val="90000"/>
              </a:lnSpc>
              <a:spcBef>
                <a:spcPts val="360"/>
              </a:spcBef>
              <a:buClr>
                <a:schemeClr val="dk1"/>
              </a:buClr>
              <a:buSzPct val="100000"/>
            </a:pPr>
            <a:endParaRPr lang="en-US" sz="1200" dirty="0">
              <a:solidFill>
                <a:schemeClr val="dk1"/>
              </a:solidFill>
              <a:latin typeface="Arial" pitchFamily="34" charset="0"/>
              <a:ea typeface="Calibri"/>
              <a:cs typeface="Arial" pitchFamily="34" charset="0"/>
              <a:sym typeface="Calibri"/>
            </a:endParaRPr>
          </a:p>
          <a:p>
            <a:pPr lvl="0">
              <a:lnSpc>
                <a:spcPct val="90000"/>
              </a:lnSpc>
              <a:spcBef>
                <a:spcPts val="360"/>
              </a:spcBef>
              <a:buClr>
                <a:schemeClr val="dk1"/>
              </a:buClr>
              <a:buSzPct val="25000"/>
            </a:pPr>
            <a:r>
              <a:rPr lang="en-US" sz="1200" dirty="0">
                <a:solidFill>
                  <a:schemeClr val="dk1"/>
                </a:solidFill>
                <a:latin typeface="Arial" pitchFamily="34" charset="0"/>
                <a:ea typeface="Calibri"/>
                <a:cs typeface="Arial" pitchFamily="34" charset="0"/>
                <a:sym typeface="Calibri"/>
              </a:rPr>
              <a:t>Point 2 – </a:t>
            </a:r>
            <a:r>
              <a:rPr lang="en-US" sz="1200" b="1" dirty="0">
                <a:solidFill>
                  <a:srgbClr val="FF0000"/>
                </a:solidFill>
                <a:latin typeface="Arial" pitchFamily="34" charset="0"/>
                <a:ea typeface="Calibri"/>
                <a:cs typeface="Arial" pitchFamily="34" charset="0"/>
                <a:sym typeface="Calibri"/>
              </a:rPr>
              <a:t>Features of process model</a:t>
            </a:r>
          </a:p>
          <a:p>
            <a:pPr marL="457200" lvl="1">
              <a:lnSpc>
                <a:spcPct val="90000"/>
              </a:lnSpc>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Finds members of the organization working with the communication professional</a:t>
            </a:r>
          </a:p>
          <a:p>
            <a:pPr marL="457200" lvl="1">
              <a:lnSpc>
                <a:spcPct val="90000"/>
              </a:lnSpc>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Propose solutions</a:t>
            </a:r>
          </a:p>
          <a:p>
            <a:pPr marL="457200" lvl="1">
              <a:lnSpc>
                <a:spcPct val="90000"/>
              </a:lnSpc>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Implement action</a:t>
            </a:r>
          </a:p>
          <a:p>
            <a:pPr marL="457200" lvl="1">
              <a:lnSpc>
                <a:spcPct val="90000"/>
              </a:lnSpc>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Evaluate results</a:t>
            </a:r>
          </a:p>
        </p:txBody>
      </p:sp>
    </p:spTree>
    <p:extLst>
      <p:ext uri="{BB962C8B-B14F-4D97-AF65-F5344CB8AC3E}">
        <p14:creationId xmlns:p14="http://schemas.microsoft.com/office/powerpoint/2010/main" val="1771630626"/>
      </p:ext>
    </p:extLst>
  </p:cSld>
  <p:clrMapOvr>
    <a:masterClrMapping/>
  </p:clrMapOvr>
  <p:transition spd="slow">
    <p:cut/>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28"/>
        <p:cNvGrpSpPr/>
        <p:nvPr/>
      </p:nvGrpSpPr>
      <p:grpSpPr>
        <a:xfrm>
          <a:off x="0" y="0"/>
          <a:ext cx="0" cy="0"/>
          <a:chOff x="0" y="0"/>
          <a:chExt cx="0" cy="0"/>
        </a:xfrm>
      </p:grpSpPr>
      <p:sp>
        <p:nvSpPr>
          <p:cNvPr id="29" name="Shape 29"/>
          <p:cNvSpPr/>
          <p:nvPr/>
        </p:nvSpPr>
        <p:spPr>
          <a:xfrm>
            <a:off x="0" y="0"/>
            <a:ext cx="9144000" cy="6934200"/>
          </a:xfrm>
          <a:prstGeom prst="rect">
            <a:avLst/>
          </a:prstGeom>
          <a:solidFill>
            <a:srgbClr val="CC6600"/>
          </a:solidFill>
          <a:ln>
            <a:noFill/>
          </a:ln>
        </p:spPr>
        <p:txBody>
          <a:bodyPr lIns="91425" tIns="45700" rIns="91425" bIns="45700" anchor="ctr" anchorCtr="0">
            <a:noAutofit/>
          </a:bodyPr>
          <a:lstStyle/>
          <a:p>
            <a:pPr marL="0" marR="0" lvl="0" indent="0" algn="ctr" rtl="1">
              <a:lnSpc>
                <a:spcPct val="100000"/>
              </a:lnSpc>
              <a:spcBef>
                <a:spcPts val="0"/>
              </a:spcBef>
              <a:spcAft>
                <a:spcPts val="0"/>
              </a:spcAft>
              <a:buNone/>
            </a:pPr>
            <a:endParaRPr sz="1800" b="0" i="0" u="none" strike="noStrike" cap="none" baseline="0">
              <a:solidFill>
                <a:srgbClr val="FFFFFF"/>
              </a:solidFill>
              <a:latin typeface="Arial"/>
              <a:ea typeface="Arial"/>
              <a:cs typeface="Arial"/>
              <a:sym typeface="Arial"/>
            </a:endParaRPr>
          </a:p>
        </p:txBody>
      </p:sp>
      <p:sp>
        <p:nvSpPr>
          <p:cNvPr id="30" name="Shape 30"/>
          <p:cNvSpPr txBox="1">
            <a:spLocks noGrp="1"/>
          </p:cNvSpPr>
          <p:nvPr>
            <p:ph type="ctrTitle"/>
          </p:nvPr>
        </p:nvSpPr>
        <p:spPr>
          <a:xfrm>
            <a:off x="0" y="1022350"/>
            <a:ext cx="9144000" cy="1900237"/>
          </a:xfrm>
          <a:prstGeom prst="rect">
            <a:avLst/>
          </a:prstGeom>
          <a:solidFill>
            <a:srgbClr val="44969F"/>
          </a:solidFill>
          <a:ln>
            <a:noFill/>
          </a:ln>
        </p:spPr>
        <p:txBody>
          <a:bodyPr lIns="4754875" tIns="45700" rIns="91425" bIns="45700" anchor="t" anchorCtr="0">
            <a:noAutofit/>
          </a:bodyPr>
          <a:lstStyle/>
          <a:p>
            <a:pPr marL="0" marR="0" lvl="0" indent="0" algn="l" rtl="0">
              <a:spcBef>
                <a:spcPts val="0"/>
              </a:spcBef>
              <a:spcAft>
                <a:spcPts val="0"/>
              </a:spcAft>
              <a:buSzPct val="25000"/>
              <a:buNone/>
            </a:pPr>
            <a:r>
              <a:rPr lang="en-US" sz="2800" b="1" i="0" u="none" strike="noStrike" cap="none" baseline="0">
                <a:solidFill>
                  <a:schemeClr val="lt1"/>
                </a:solidFill>
                <a:latin typeface="Arial"/>
                <a:ea typeface="Arial"/>
                <a:cs typeface="Arial"/>
                <a:sym typeface="Arial"/>
              </a:rPr>
              <a:t>Shockley-Zalabak, </a:t>
            </a:r>
            <a:br>
              <a:rPr lang="en-US" sz="2800" b="1" i="0" u="none" strike="noStrike" cap="none" baseline="0">
                <a:solidFill>
                  <a:schemeClr val="lt1"/>
                </a:solidFill>
                <a:latin typeface="Arial"/>
                <a:ea typeface="Arial"/>
                <a:cs typeface="Arial"/>
                <a:sym typeface="Arial"/>
              </a:rPr>
            </a:br>
            <a:r>
              <a:rPr lang="en-US" sz="2800" b="1" i="0" u="none" strike="noStrike" cap="none" baseline="0">
                <a:solidFill>
                  <a:schemeClr val="lt1"/>
                </a:solidFill>
                <a:latin typeface="Arial"/>
                <a:ea typeface="Arial"/>
                <a:cs typeface="Arial"/>
                <a:sym typeface="Arial"/>
              </a:rPr>
              <a:t>9e Update</a:t>
            </a:r>
            <a:br>
              <a:rPr lang="en-US" sz="3000" b="1" i="0" u="none" strike="noStrike" cap="none" baseline="0">
                <a:solidFill>
                  <a:schemeClr val="lt1"/>
                </a:solidFill>
                <a:latin typeface="Arial"/>
                <a:ea typeface="Arial"/>
                <a:cs typeface="Arial"/>
                <a:sym typeface="Arial"/>
              </a:rPr>
            </a:br>
            <a:r>
              <a:rPr lang="en-US" sz="3000" b="1" i="0" u="none" strike="noStrike" cap="none" baseline="0">
                <a:solidFill>
                  <a:schemeClr val="lt1"/>
                </a:solidFill>
                <a:latin typeface="Arial"/>
                <a:ea typeface="Arial"/>
                <a:cs typeface="Arial"/>
                <a:sym typeface="Arial"/>
              </a:rPr>
              <a:t> </a:t>
            </a:r>
            <a:r>
              <a:rPr lang="en-US" sz="1800" b="1" i="0" u="none" strike="noStrike" cap="none" baseline="0">
                <a:solidFill>
                  <a:schemeClr val="lt1"/>
                </a:solidFill>
                <a:latin typeface="Arial"/>
                <a:ea typeface="Arial"/>
                <a:cs typeface="Arial"/>
                <a:sym typeface="Arial"/>
              </a:rPr>
              <a:t>Pamela S. Shockley-Zalabak</a:t>
            </a:r>
            <a:br>
              <a:rPr lang="en-US" sz="1800" b="1" i="0" u="none" strike="noStrike" cap="none" baseline="0">
                <a:solidFill>
                  <a:schemeClr val="lt1"/>
                </a:solidFill>
                <a:latin typeface="Arial"/>
                <a:ea typeface="Arial"/>
                <a:cs typeface="Arial"/>
                <a:sym typeface="Arial"/>
              </a:rPr>
            </a:br>
            <a:endParaRPr lang="en-US" sz="1800" b="1" i="0" u="none" strike="noStrike" cap="none" baseline="0">
              <a:solidFill>
                <a:schemeClr val="lt1"/>
              </a:solidFill>
              <a:latin typeface="Arial"/>
              <a:ea typeface="Arial"/>
              <a:cs typeface="Arial"/>
              <a:sym typeface="Arial"/>
            </a:endParaRPr>
          </a:p>
        </p:txBody>
      </p:sp>
      <p:sp>
        <p:nvSpPr>
          <p:cNvPr id="32" name="Shape 32"/>
          <p:cNvSpPr txBox="1">
            <a:spLocks noGrp="1"/>
          </p:cNvSpPr>
          <p:nvPr>
            <p:ph type="subTitle" idx="1"/>
          </p:nvPr>
        </p:nvSpPr>
        <p:spPr>
          <a:xfrm>
            <a:off x="4640262" y="3073400"/>
            <a:ext cx="4503736" cy="2427989"/>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lt1"/>
              </a:buClr>
              <a:buSzPct val="25000"/>
              <a:buFont typeface="Arial"/>
              <a:buNone/>
            </a:pPr>
            <a:r>
              <a:rPr lang="en-US" sz="3200" b="1" i="0" u="none" strike="noStrike" cap="none" baseline="0" dirty="0">
                <a:solidFill>
                  <a:schemeClr val="lt1"/>
                </a:solidFill>
                <a:latin typeface="Arial"/>
                <a:ea typeface="Arial"/>
                <a:cs typeface="Arial"/>
                <a:sym typeface="Arial"/>
              </a:rPr>
              <a:t>Chapter 11</a:t>
            </a:r>
          </a:p>
          <a:p>
            <a:pPr marL="0" marR="0" lvl="0" indent="0" algn="l" rtl="0">
              <a:spcBef>
                <a:spcPts val="480"/>
              </a:spcBef>
              <a:spcAft>
                <a:spcPts val="0"/>
              </a:spcAft>
              <a:buClr>
                <a:schemeClr val="lt1"/>
              </a:buClr>
              <a:buSzPct val="25000"/>
              <a:buFont typeface="Arial"/>
              <a:buNone/>
            </a:pPr>
            <a:r>
              <a:rPr lang="en-US" sz="2400" b="1" i="0" u="none" strike="noStrike" cap="none" baseline="0" dirty="0">
                <a:solidFill>
                  <a:schemeClr val="lt1"/>
                </a:solidFill>
                <a:latin typeface="Arial"/>
                <a:ea typeface="Arial"/>
                <a:cs typeface="Arial"/>
                <a:sym typeface="Arial"/>
              </a:rPr>
              <a:t>Strategic Organizational Communication: Professional Applications of Organizational Communication</a:t>
            </a:r>
          </a:p>
        </p:txBody>
      </p:sp>
      <p:pic>
        <p:nvPicPr>
          <p:cNvPr id="33" name="Shape 3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rot="-197235">
            <a:off x="517524" y="604837"/>
            <a:ext cx="3681413" cy="4598986"/>
          </a:xfrm>
          <a:prstGeom prst="rect">
            <a:avLst/>
          </a:prstGeom>
          <a:noFill/>
          <a:ln w="57150" cap="flat">
            <a:solidFill>
              <a:schemeClr val="accent3"/>
            </a:solidFill>
            <a:prstDash val="solid"/>
            <a:round/>
            <a:headEnd type="none" w="med" len="med"/>
            <a:tailEnd type="none" w="med" len="med"/>
          </a:ln>
        </p:spPr>
      </p:pic>
      <p:sp>
        <p:nvSpPr>
          <p:cNvPr id="34" name="Shape 34"/>
          <p:cNvSpPr txBox="1"/>
          <p:nvPr/>
        </p:nvSpPr>
        <p:spPr>
          <a:xfrm>
            <a:off x="1070811" y="934174"/>
            <a:ext cx="2743199" cy="3877985"/>
          </a:xfrm>
          <a:prstGeom prst="rect">
            <a:avLst/>
          </a:prstGeom>
          <a:solidFill>
            <a:schemeClr val="lt1"/>
          </a:solidFill>
          <a:ln>
            <a:noFill/>
          </a:ln>
        </p:spPr>
        <p:txBody>
          <a:bodyPr lIns="91425" tIns="45700" rIns="91425" bIns="45700" anchor="t" anchorCtr="0">
            <a:noAutofit/>
          </a:bodyPr>
          <a:lstStyle/>
          <a:p>
            <a:pPr marL="0" marR="0" lvl="0" indent="0" algn="ctr" rtl="0">
              <a:spcBef>
                <a:spcPts val="0"/>
              </a:spcBef>
              <a:spcAft>
                <a:spcPts val="0"/>
              </a:spcAft>
              <a:buSzPct val="25000"/>
              <a:buNone/>
            </a:pPr>
            <a:r>
              <a:rPr lang="en-US" sz="4800" b="1" i="0" u="none" strike="noStrike" cap="none" baseline="0">
                <a:solidFill>
                  <a:srgbClr val="FF0000"/>
                </a:solidFill>
                <a:latin typeface="Arial"/>
                <a:ea typeface="Arial"/>
                <a:cs typeface="Arial"/>
                <a:sym typeface="Arial"/>
              </a:rPr>
              <a:t>FPO for Cover Image</a:t>
            </a:r>
          </a:p>
          <a:p>
            <a:pPr marL="0" marR="0" lvl="0" indent="0" algn="ctr" rtl="0">
              <a:spcBef>
                <a:spcPts val="0"/>
              </a:spcBef>
              <a:spcAft>
                <a:spcPts val="0"/>
              </a:spcAft>
              <a:buNone/>
            </a:pPr>
            <a:endParaRPr sz="4800" b="1" i="0" u="none" strike="noStrike" cap="none" baseline="0">
              <a:solidFill>
                <a:srgbClr val="B5B5B5"/>
              </a:solidFill>
              <a:latin typeface="Arial"/>
              <a:ea typeface="Arial"/>
              <a:cs typeface="Arial"/>
              <a:sym typeface="Arial"/>
            </a:endParaRPr>
          </a:p>
          <a:p>
            <a:pPr marL="0" marR="0" lvl="0" indent="0" algn="l" rtl="0">
              <a:spcBef>
                <a:spcPts val="0"/>
              </a:spcBef>
              <a:spcAft>
                <a:spcPts val="0"/>
              </a:spcAft>
              <a:buNone/>
            </a:pPr>
            <a:endParaRPr sz="1800" b="1" i="0" u="none" strike="noStrike" cap="none" baseline="0">
              <a:solidFill>
                <a:srgbClr val="B5B5B5"/>
              </a:solidFill>
              <a:latin typeface="Arial"/>
              <a:ea typeface="Arial"/>
              <a:cs typeface="Arial"/>
              <a:sym typeface="Arial"/>
            </a:endParaRPr>
          </a:p>
          <a:p>
            <a:pPr marL="0" marR="0" lvl="0" indent="0" algn="l" rtl="0">
              <a:spcBef>
                <a:spcPts val="0"/>
              </a:spcBef>
              <a:spcAft>
                <a:spcPts val="0"/>
              </a:spcAft>
              <a:buNone/>
            </a:pPr>
            <a:endParaRPr sz="1800" b="1" i="0" u="none" strike="noStrike" cap="none" baseline="0">
              <a:solidFill>
                <a:srgbClr val="B5B5B5"/>
              </a:solidFill>
              <a:latin typeface="Arial"/>
              <a:ea typeface="Arial"/>
              <a:cs typeface="Arial"/>
              <a:sym typeface="Arial"/>
            </a:endParaRPr>
          </a:p>
          <a:p>
            <a:pPr marL="0" marR="0" lvl="0" indent="0" algn="l" rtl="0">
              <a:spcBef>
                <a:spcPts val="0"/>
              </a:spcBef>
              <a:spcAft>
                <a:spcPts val="0"/>
              </a:spcAft>
              <a:buNone/>
            </a:pPr>
            <a:endParaRPr sz="1800" b="1" i="0" u="none" strike="noStrike" cap="none" baseline="0">
              <a:solidFill>
                <a:srgbClr val="B5B5B5"/>
              </a:solidFill>
              <a:latin typeface="Arial"/>
              <a:ea typeface="Arial"/>
              <a:cs typeface="Arial"/>
              <a:sym typeface="Arial"/>
            </a:endParaRPr>
          </a:p>
        </p:txBody>
      </p:sp>
      <p:pic>
        <p:nvPicPr>
          <p:cNvPr id="35" name="Shape 3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92606" y="389630"/>
            <a:ext cx="4299610" cy="5628397"/>
          </a:xfrm>
          <a:prstGeom prst="rect">
            <a:avLst/>
          </a:prstGeom>
          <a:noFill/>
          <a:ln>
            <a:noFill/>
          </a:ln>
        </p:spPr>
      </p:pic>
    </p:spTree>
    <p:extLst>
      <p:ext uri="{BB962C8B-B14F-4D97-AF65-F5344CB8AC3E}">
        <p14:creationId xmlns:p14="http://schemas.microsoft.com/office/powerpoint/2010/main" val="3420896163"/>
      </p:ext>
    </p:extLst>
  </p:cSld>
  <p:clrMapOvr>
    <a:masterClrMapping/>
  </p:clrMapOvr>
  <p:transition spd="slow">
    <p:cut/>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Shape 105"/>
          <p:cNvSpPr txBox="1">
            <a:spLocks noGrp="1"/>
          </p:cNvSpPr>
          <p:nvPr>
            <p:ph type="title"/>
          </p:nvPr>
        </p:nvSpPr>
        <p:spPr>
          <a:xfrm>
            <a:off x="1905000" y="76200"/>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600" b="1" i="0" u="none" strike="noStrike" cap="none" baseline="0" dirty="0">
                <a:solidFill>
                  <a:srgbClr val="009999"/>
                </a:solidFill>
                <a:latin typeface="Arial"/>
                <a:ea typeface="Arial"/>
                <a:cs typeface="Arial"/>
                <a:sym typeface="Arial"/>
              </a:rPr>
              <a:t>11.3 The Organization and Its Environment </a:t>
            </a:r>
            <a:r>
              <a:rPr lang="en-US" sz="2400" b="1" i="0" u="none" strike="noStrike" cap="none" baseline="0" dirty="0">
                <a:solidFill>
                  <a:srgbClr val="009999"/>
                </a:solidFill>
                <a:latin typeface="Arial"/>
                <a:ea typeface="Arial"/>
                <a:cs typeface="Arial"/>
                <a:sym typeface="Arial"/>
              </a:rPr>
              <a:t>(2 of 4)</a:t>
            </a:r>
          </a:p>
        </p:txBody>
      </p:sp>
      <p:sp>
        <p:nvSpPr>
          <p:cNvPr id="4" name="Rectangle 3">
            <a:extLst>
              <a:ext uri="{FF2B5EF4-FFF2-40B4-BE49-F238E27FC236}">
                <a16:creationId xmlns:a16="http://schemas.microsoft.com/office/drawing/2014/main" id="{336C1E82-739F-5746-93BE-728683048B4D}"/>
              </a:ext>
            </a:extLst>
          </p:cNvPr>
          <p:cNvSpPr/>
          <p:nvPr/>
        </p:nvSpPr>
        <p:spPr>
          <a:xfrm>
            <a:off x="304800" y="1981200"/>
            <a:ext cx="4572000" cy="3252172"/>
          </a:xfrm>
          <a:prstGeom prst="rect">
            <a:avLst/>
          </a:prstGeom>
        </p:spPr>
        <p:txBody>
          <a:bodyPr>
            <a:spAutoFit/>
          </a:bodyPr>
          <a:lstStyle/>
          <a:p>
            <a:pPr lvl="0">
              <a:buSzPct val="25000"/>
            </a:pPr>
            <a:r>
              <a:rPr lang="en-US" sz="2800" b="1" dirty="0">
                <a:solidFill>
                  <a:schemeClr val="dk1"/>
                </a:solidFill>
                <a:latin typeface="Arial" pitchFamily="34" charset="0"/>
                <a:ea typeface="Calibri"/>
                <a:cs typeface="Arial" pitchFamily="34" charset="0"/>
                <a:sym typeface="Calibri"/>
              </a:rPr>
              <a:t>Environmental Scanning</a:t>
            </a:r>
            <a:endParaRPr lang="ar-SA" sz="2800" b="1" dirty="0">
              <a:solidFill>
                <a:schemeClr val="dk1"/>
              </a:solidFill>
              <a:latin typeface="Arial" pitchFamily="34" charset="0"/>
              <a:ea typeface="Calibri"/>
              <a:cs typeface="Arial" pitchFamily="34" charset="0"/>
              <a:sym typeface="Calibri"/>
            </a:endParaRPr>
          </a:p>
          <a:p>
            <a:pPr lvl="0">
              <a:buSzPct val="25000"/>
            </a:pPr>
            <a:endParaRPr lang="en-US" sz="1200" b="1" dirty="0">
              <a:solidFill>
                <a:schemeClr val="dk1"/>
              </a:solidFill>
              <a:latin typeface="Arial" pitchFamily="34" charset="0"/>
              <a:ea typeface="Calibri"/>
              <a:cs typeface="Arial" pitchFamily="34" charset="0"/>
              <a:sym typeface="Calibri"/>
            </a:endParaRPr>
          </a:p>
          <a:p>
            <a:pPr lvl="0">
              <a:spcBef>
                <a:spcPts val="360"/>
              </a:spcBef>
              <a:buClr>
                <a:schemeClr val="dk1"/>
              </a:buClr>
              <a:buSzPct val="25000"/>
            </a:pPr>
            <a:r>
              <a:rPr lang="en-US" sz="1200" dirty="0">
                <a:solidFill>
                  <a:schemeClr val="dk1"/>
                </a:solidFill>
                <a:latin typeface="Arial" pitchFamily="34" charset="0"/>
                <a:ea typeface="Calibri"/>
                <a:cs typeface="Arial" pitchFamily="34" charset="0"/>
                <a:sym typeface="Calibri"/>
              </a:rPr>
              <a:t>Point 1 – </a:t>
            </a:r>
            <a:r>
              <a:rPr lang="en-US" sz="1200" b="1" dirty="0">
                <a:solidFill>
                  <a:srgbClr val="FF0000"/>
                </a:solidFill>
                <a:latin typeface="Arial" pitchFamily="34" charset="0"/>
                <a:ea typeface="Calibri"/>
                <a:cs typeface="Arial" pitchFamily="34" charset="0"/>
                <a:sym typeface="Calibri"/>
              </a:rPr>
              <a:t>How environmental scanning works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Organizations routinely monitor the environment for data to help shape organizational strategy</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Gather information about the organization’s environment</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Influence future action</a:t>
            </a:r>
            <a:endParaRPr lang="ar-SA" sz="1200" dirty="0">
              <a:solidFill>
                <a:schemeClr val="dk1"/>
              </a:solidFill>
              <a:latin typeface="Arial" pitchFamily="34" charset="0"/>
              <a:ea typeface="Calibri"/>
              <a:cs typeface="Arial" pitchFamily="34" charset="0"/>
              <a:sym typeface="Calibri"/>
            </a:endParaRPr>
          </a:p>
          <a:p>
            <a:pPr marL="457200" lvl="1">
              <a:spcBef>
                <a:spcPts val="360"/>
              </a:spcBef>
              <a:buClr>
                <a:schemeClr val="dk1"/>
              </a:buClr>
              <a:buSzPct val="100000"/>
            </a:pPr>
            <a:endParaRPr lang="en-US" sz="1200" dirty="0">
              <a:solidFill>
                <a:schemeClr val="dk1"/>
              </a:solidFill>
              <a:latin typeface="Arial" pitchFamily="34" charset="0"/>
              <a:ea typeface="Calibri"/>
              <a:cs typeface="Arial" pitchFamily="34" charset="0"/>
              <a:sym typeface="Calibri"/>
            </a:endParaRPr>
          </a:p>
          <a:p>
            <a:pPr lvl="0">
              <a:spcBef>
                <a:spcPts val="360"/>
              </a:spcBef>
              <a:buClr>
                <a:schemeClr val="dk1"/>
              </a:buClr>
              <a:buSzPct val="25000"/>
            </a:pPr>
            <a:r>
              <a:rPr lang="en-US" sz="1200" dirty="0">
                <a:solidFill>
                  <a:schemeClr val="dk1"/>
                </a:solidFill>
                <a:latin typeface="Arial" pitchFamily="34" charset="0"/>
                <a:ea typeface="Calibri"/>
                <a:cs typeface="Arial" pitchFamily="34" charset="0"/>
                <a:sym typeface="Calibri"/>
              </a:rPr>
              <a:t>Point 2 – </a:t>
            </a:r>
            <a:r>
              <a:rPr lang="en-US" sz="1200" dirty="0">
                <a:solidFill>
                  <a:srgbClr val="FF0000"/>
                </a:solidFill>
                <a:latin typeface="Arial" pitchFamily="34" charset="0"/>
                <a:ea typeface="Calibri"/>
                <a:cs typeface="Arial" pitchFamily="34" charset="0"/>
                <a:sym typeface="Calibri"/>
              </a:rPr>
              <a:t>How information is gathered</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Informally or sporadically through members’ interactions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Attendance at off-site training sessions or conferences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Scan newspapers and journals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Monitor social media</a:t>
            </a:r>
          </a:p>
        </p:txBody>
      </p:sp>
      <p:pic>
        <p:nvPicPr>
          <p:cNvPr id="3" name="Picture 2">
            <a:extLst>
              <a:ext uri="{FF2B5EF4-FFF2-40B4-BE49-F238E27FC236}">
                <a16:creationId xmlns:a16="http://schemas.microsoft.com/office/drawing/2014/main" id="{4DBAB276-B790-DC46-8721-B3000A5C55F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105400" y="2133600"/>
            <a:ext cx="3887569" cy="2596896"/>
          </a:xfrm>
          <a:prstGeom prst="roundRect">
            <a:avLst>
              <a:gd name="adj" fmla="val 9362"/>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523490049"/>
      </p:ext>
    </p:extLst>
  </p:cSld>
  <p:clrMapOvr>
    <a:masterClrMapping/>
  </p:clrMapOvr>
  <p:transition spd="slow">
    <p:cut/>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AEB7EE-BAC1-0646-8048-AB95E4E48186}"/>
              </a:ext>
            </a:extLst>
          </p:cNvPr>
          <p:cNvPicPr>
            <a:picLocks noChangeAspect="1"/>
          </p:cNvPicPr>
          <p:nvPr/>
        </p:nvPicPr>
        <p:blipFill>
          <a:blip r:embed="rId3"/>
          <a:stretch>
            <a:fillRect/>
          </a:stretch>
        </p:blipFill>
        <p:spPr>
          <a:xfrm>
            <a:off x="2213548" y="1905000"/>
            <a:ext cx="6092252" cy="369136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5" name="Shape 105">
            <a:extLst>
              <a:ext uri="{FF2B5EF4-FFF2-40B4-BE49-F238E27FC236}">
                <a16:creationId xmlns:a16="http://schemas.microsoft.com/office/drawing/2014/main" id="{10A68F37-E25D-F649-8F4A-0E0FF4DD9FBA}"/>
              </a:ext>
            </a:extLst>
          </p:cNvPr>
          <p:cNvSpPr txBox="1">
            <a:spLocks noGrp="1"/>
          </p:cNvSpPr>
          <p:nvPr>
            <p:ph type="title"/>
          </p:nvPr>
        </p:nvSpPr>
        <p:spPr>
          <a:xfrm>
            <a:off x="1905000" y="76200"/>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600" b="1" i="0" u="none" strike="noStrike" cap="none" baseline="0" dirty="0">
                <a:solidFill>
                  <a:srgbClr val="009999"/>
                </a:solidFill>
                <a:latin typeface="Arial"/>
                <a:ea typeface="Arial"/>
                <a:cs typeface="Arial"/>
                <a:sym typeface="Arial"/>
              </a:rPr>
              <a:t>11.3 The Organization and Its Environment </a:t>
            </a:r>
            <a:r>
              <a:rPr lang="en-US" sz="2400" b="1" i="0" u="none" strike="noStrike" cap="none" baseline="0" dirty="0">
                <a:solidFill>
                  <a:srgbClr val="009999"/>
                </a:solidFill>
                <a:latin typeface="Arial"/>
                <a:ea typeface="Arial"/>
                <a:cs typeface="Arial"/>
                <a:sym typeface="Arial"/>
              </a:rPr>
              <a:t>(2 of 4)</a:t>
            </a:r>
          </a:p>
        </p:txBody>
      </p:sp>
    </p:spTree>
    <p:extLst>
      <p:ext uri="{BB962C8B-B14F-4D97-AF65-F5344CB8AC3E}">
        <p14:creationId xmlns:p14="http://schemas.microsoft.com/office/powerpoint/2010/main" val="287150792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Shape 121"/>
          <p:cNvSpPr txBox="1">
            <a:spLocks noGrp="1"/>
          </p:cNvSpPr>
          <p:nvPr>
            <p:ph type="title"/>
          </p:nvPr>
        </p:nvSpPr>
        <p:spPr>
          <a:xfrm>
            <a:off x="1905000" y="96364"/>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200" b="1" i="0" u="none" strike="noStrike" cap="none" baseline="0" dirty="0">
                <a:solidFill>
                  <a:srgbClr val="009999"/>
                </a:solidFill>
                <a:latin typeface="Arial"/>
                <a:ea typeface="Arial"/>
                <a:cs typeface="Arial"/>
                <a:sym typeface="Arial"/>
              </a:rPr>
              <a:t>11.3 The Organization and Its Environment </a:t>
            </a:r>
            <a:r>
              <a:rPr lang="en-US" sz="2000" b="1" i="0" u="none" strike="noStrike" cap="none" baseline="0" dirty="0">
                <a:solidFill>
                  <a:srgbClr val="009999"/>
                </a:solidFill>
                <a:latin typeface="Arial"/>
                <a:ea typeface="Arial"/>
                <a:cs typeface="Arial"/>
                <a:sym typeface="Arial"/>
              </a:rPr>
              <a:t>(4 of 4)</a:t>
            </a:r>
          </a:p>
        </p:txBody>
      </p:sp>
      <p:sp>
        <p:nvSpPr>
          <p:cNvPr id="4" name="Rectangle 3">
            <a:extLst>
              <a:ext uri="{FF2B5EF4-FFF2-40B4-BE49-F238E27FC236}">
                <a16:creationId xmlns:a16="http://schemas.microsoft.com/office/drawing/2014/main" id="{3F62CCED-3FF4-7149-91EE-3B9190DFED90}"/>
              </a:ext>
            </a:extLst>
          </p:cNvPr>
          <p:cNvSpPr/>
          <p:nvPr/>
        </p:nvSpPr>
        <p:spPr>
          <a:xfrm>
            <a:off x="483433" y="1670641"/>
            <a:ext cx="4572000" cy="4378122"/>
          </a:xfrm>
          <a:prstGeom prst="rect">
            <a:avLst/>
          </a:prstGeom>
        </p:spPr>
        <p:txBody>
          <a:bodyPr>
            <a:spAutoFit/>
          </a:bodyPr>
          <a:lstStyle/>
          <a:p>
            <a:pPr lvl="0">
              <a:buSzPct val="25000"/>
            </a:pPr>
            <a:r>
              <a:rPr lang="en-US" sz="2000" b="1" dirty="0">
                <a:solidFill>
                  <a:srgbClr val="FF0000"/>
                </a:solidFill>
                <a:latin typeface="Arial" pitchFamily="34" charset="0"/>
                <a:ea typeface="Calibri"/>
                <a:cs typeface="Arial" pitchFamily="34" charset="0"/>
                <a:sym typeface="Calibri"/>
              </a:rPr>
              <a:t>SWOT Processes</a:t>
            </a:r>
          </a:p>
          <a:p>
            <a:pPr lvl="0">
              <a:spcBef>
                <a:spcPts val="330"/>
              </a:spcBef>
              <a:buClr>
                <a:schemeClr val="dk1"/>
              </a:buClr>
              <a:buSzPct val="25000"/>
            </a:pPr>
            <a:r>
              <a:rPr lang="en-US" sz="1200" dirty="0">
                <a:solidFill>
                  <a:schemeClr val="dk1"/>
                </a:solidFill>
                <a:latin typeface="Arial" pitchFamily="34" charset="0"/>
                <a:ea typeface="Calibri"/>
                <a:cs typeface="Arial" pitchFamily="34" charset="0"/>
                <a:sym typeface="Calibri"/>
              </a:rPr>
              <a:t>Point 1 – SWOT</a:t>
            </a:r>
          </a:p>
          <a:p>
            <a:pPr marL="457200" lvl="1">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Strengths</a:t>
            </a:r>
          </a:p>
          <a:p>
            <a:pPr marL="457200" lvl="1">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Weaknesses</a:t>
            </a:r>
          </a:p>
          <a:p>
            <a:pPr marL="457200" lvl="1">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Opportunities</a:t>
            </a:r>
          </a:p>
          <a:p>
            <a:pPr marL="457200" lvl="1">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Threats</a:t>
            </a:r>
          </a:p>
          <a:p>
            <a:pPr lvl="0">
              <a:spcBef>
                <a:spcPts val="330"/>
              </a:spcBef>
              <a:buClr>
                <a:schemeClr val="dk1"/>
              </a:buClr>
              <a:buSzPct val="25000"/>
            </a:pPr>
            <a:r>
              <a:rPr lang="en-US" sz="1200" dirty="0">
                <a:solidFill>
                  <a:schemeClr val="dk1"/>
                </a:solidFill>
                <a:latin typeface="Arial" pitchFamily="34" charset="0"/>
                <a:ea typeface="Calibri"/>
                <a:cs typeface="Arial" pitchFamily="34" charset="0"/>
                <a:sym typeface="Calibri"/>
              </a:rPr>
              <a:t>Point 2 – </a:t>
            </a:r>
            <a:r>
              <a:rPr lang="en-US" sz="1200" b="1" dirty="0">
                <a:solidFill>
                  <a:schemeClr val="dk1"/>
                </a:solidFill>
                <a:latin typeface="Arial" pitchFamily="34" charset="0"/>
                <a:ea typeface="Calibri"/>
                <a:cs typeface="Arial" pitchFamily="34" charset="0"/>
                <a:sym typeface="Calibri"/>
              </a:rPr>
              <a:t>Corporate strategy</a:t>
            </a:r>
          </a:p>
          <a:p>
            <a:pPr marL="457200" lvl="1">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Beginning with an assessment of environmental conditions</a:t>
            </a:r>
          </a:p>
          <a:p>
            <a:pPr marL="457200" lvl="1">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Organization’s internal capabilities and resources</a:t>
            </a:r>
            <a:endParaRPr lang="ar-SA" sz="1200" dirty="0">
              <a:solidFill>
                <a:schemeClr val="dk1"/>
              </a:solidFill>
              <a:latin typeface="Arial" pitchFamily="34" charset="0"/>
              <a:ea typeface="Calibri"/>
              <a:cs typeface="Arial" pitchFamily="34" charset="0"/>
              <a:sym typeface="Calibri"/>
            </a:endParaRPr>
          </a:p>
          <a:p>
            <a:pPr marL="457200" lvl="1">
              <a:spcBef>
                <a:spcPts val="330"/>
              </a:spcBef>
              <a:buClr>
                <a:schemeClr val="dk1"/>
              </a:buClr>
              <a:buSzPct val="100000"/>
            </a:pPr>
            <a:endParaRPr lang="en-US" sz="1200" dirty="0">
              <a:solidFill>
                <a:schemeClr val="dk1"/>
              </a:solidFill>
              <a:latin typeface="Arial" pitchFamily="34" charset="0"/>
              <a:ea typeface="Calibri"/>
              <a:cs typeface="Arial" pitchFamily="34" charset="0"/>
              <a:sym typeface="Calibri"/>
            </a:endParaRPr>
          </a:p>
          <a:p>
            <a:pPr lvl="0">
              <a:spcBef>
                <a:spcPts val="330"/>
              </a:spcBef>
              <a:buClr>
                <a:schemeClr val="dk1"/>
              </a:buClr>
              <a:buSzPct val="25000"/>
            </a:pPr>
            <a:r>
              <a:rPr lang="en-US" sz="1200" dirty="0">
                <a:solidFill>
                  <a:schemeClr val="dk1"/>
                </a:solidFill>
                <a:latin typeface="Arial" pitchFamily="34" charset="0"/>
                <a:ea typeface="Calibri"/>
                <a:cs typeface="Arial" pitchFamily="34" charset="0"/>
                <a:sym typeface="Calibri"/>
              </a:rPr>
              <a:t>Point 3 – </a:t>
            </a:r>
            <a:r>
              <a:rPr lang="en-US" sz="1200" b="1" dirty="0">
                <a:solidFill>
                  <a:schemeClr val="dk1"/>
                </a:solidFill>
                <a:latin typeface="Arial" pitchFamily="34" charset="0"/>
                <a:ea typeface="Calibri"/>
                <a:cs typeface="Arial" pitchFamily="34" charset="0"/>
                <a:sym typeface="Calibri"/>
              </a:rPr>
              <a:t>Types of strategy</a:t>
            </a:r>
          </a:p>
          <a:p>
            <a:pPr marL="457200" lvl="1" indent="-171450">
              <a:spcBef>
                <a:spcPts val="330"/>
              </a:spcBef>
              <a:buClr>
                <a:schemeClr val="dk1"/>
              </a:buClr>
              <a:buSzPct val="100000"/>
              <a:buFont typeface="Arial"/>
              <a:buChar char="•"/>
            </a:pPr>
            <a:r>
              <a:rPr lang="en-US" sz="1200" dirty="0">
                <a:solidFill>
                  <a:schemeClr val="dk1"/>
                </a:solidFill>
                <a:latin typeface="Arial" pitchFamily="34" charset="0"/>
                <a:cs typeface="Arial" pitchFamily="34" charset="0"/>
                <a:sym typeface="Calibri"/>
              </a:rPr>
              <a:t> </a:t>
            </a:r>
            <a:r>
              <a:rPr lang="en-US" sz="1200" dirty="0">
                <a:solidFill>
                  <a:schemeClr val="dk1"/>
                </a:solidFill>
                <a:latin typeface="Arial" pitchFamily="34" charset="0"/>
                <a:cs typeface="Arial" pitchFamily="34" charset="0"/>
              </a:rPr>
              <a:t>Differentiation. </a:t>
            </a:r>
          </a:p>
          <a:p>
            <a:pPr marL="457200" lvl="1" indent="-285750">
              <a:spcBef>
                <a:spcPts val="330"/>
              </a:spcBef>
              <a:buClr>
                <a:schemeClr val="dk1"/>
              </a:buClr>
              <a:buSzPct val="100000"/>
              <a:buFont typeface="Arial"/>
              <a:buChar char="•"/>
            </a:pPr>
            <a:r>
              <a:rPr lang="en-US" sz="1200" dirty="0">
                <a:solidFill>
                  <a:schemeClr val="dk1"/>
                </a:solidFill>
                <a:latin typeface="Arial" pitchFamily="34" charset="0"/>
                <a:cs typeface="Arial" pitchFamily="34" charset="0"/>
              </a:rPr>
              <a:t>Price-skimming. </a:t>
            </a:r>
          </a:p>
          <a:p>
            <a:pPr marL="457200" lvl="1" indent="-285750">
              <a:spcBef>
                <a:spcPts val="330"/>
              </a:spcBef>
              <a:buClr>
                <a:schemeClr val="dk1"/>
              </a:buClr>
              <a:buSzPct val="100000"/>
              <a:buFont typeface="Arial"/>
              <a:buChar char="•"/>
            </a:pPr>
            <a:r>
              <a:rPr lang="en-US" sz="1200" dirty="0">
                <a:solidFill>
                  <a:schemeClr val="dk1"/>
                </a:solidFill>
                <a:latin typeface="Arial" pitchFamily="34" charset="0"/>
                <a:cs typeface="Arial" pitchFamily="34" charset="0"/>
              </a:rPr>
              <a:t>Acquisition. </a:t>
            </a:r>
          </a:p>
          <a:p>
            <a:pPr marL="457200" lvl="1" indent="-285750">
              <a:spcBef>
                <a:spcPts val="330"/>
              </a:spcBef>
              <a:buClr>
                <a:schemeClr val="dk1"/>
              </a:buClr>
              <a:buSzPct val="100000"/>
              <a:buFont typeface="Arial"/>
              <a:buChar char="•"/>
            </a:pPr>
            <a:r>
              <a:rPr lang="en-US" sz="1200" dirty="0">
                <a:solidFill>
                  <a:schemeClr val="dk1"/>
                </a:solidFill>
                <a:latin typeface="Arial" pitchFamily="34" charset="0"/>
                <a:cs typeface="Arial" pitchFamily="34" charset="0"/>
              </a:rPr>
              <a:t>Growth. </a:t>
            </a:r>
          </a:p>
          <a:p>
            <a:pPr marL="457200" lvl="1" indent="-285750">
              <a:spcBef>
                <a:spcPts val="330"/>
              </a:spcBef>
              <a:buClr>
                <a:schemeClr val="dk1"/>
              </a:buClr>
              <a:buSzPct val="100000"/>
              <a:buFont typeface="Arial"/>
              <a:buChar char="•"/>
            </a:pPr>
            <a:r>
              <a:rPr lang="en-US" sz="1200" dirty="0">
                <a:solidFill>
                  <a:schemeClr val="dk1"/>
                </a:solidFill>
                <a:latin typeface="Arial" pitchFamily="34" charset="0"/>
                <a:cs typeface="Arial" pitchFamily="34" charset="0"/>
              </a:rPr>
              <a:t>Focus..</a:t>
            </a:r>
          </a:p>
          <a:p>
            <a:pPr marL="457200" lvl="1" indent="-285750">
              <a:spcBef>
                <a:spcPts val="330"/>
              </a:spcBef>
              <a:buClr>
                <a:schemeClr val="dk1"/>
              </a:buClr>
              <a:buSzPct val="100000"/>
              <a:buFont typeface="Arial"/>
              <a:buChar char="•"/>
            </a:pPr>
            <a:r>
              <a:rPr lang="en-US" sz="1200" dirty="0">
                <a:solidFill>
                  <a:schemeClr val="dk1"/>
                </a:solidFill>
                <a:latin typeface="Arial" pitchFamily="34" charset="0"/>
                <a:cs typeface="Arial" pitchFamily="34" charset="0"/>
              </a:rPr>
              <a:t>Cross-selling. </a:t>
            </a:r>
          </a:p>
          <a:p>
            <a:pPr marL="457200" lvl="1" indent="-285750">
              <a:spcBef>
                <a:spcPts val="330"/>
              </a:spcBef>
              <a:buClr>
                <a:schemeClr val="dk1"/>
              </a:buClr>
              <a:buSzPct val="100000"/>
              <a:buFont typeface="Arial"/>
              <a:buChar char="•"/>
            </a:pPr>
            <a:r>
              <a:rPr lang="en-US" sz="1200" dirty="0">
                <a:solidFill>
                  <a:schemeClr val="dk1"/>
                </a:solidFill>
                <a:latin typeface="Arial" pitchFamily="34" charset="0"/>
                <a:cs typeface="Arial" pitchFamily="34" charset="0"/>
              </a:rPr>
              <a:t>Operational.</a:t>
            </a:r>
          </a:p>
        </p:txBody>
      </p:sp>
      <p:sp>
        <p:nvSpPr>
          <p:cNvPr id="2" name="Rectangle 1">
            <a:extLst>
              <a:ext uri="{FF2B5EF4-FFF2-40B4-BE49-F238E27FC236}">
                <a16:creationId xmlns:a16="http://schemas.microsoft.com/office/drawing/2014/main" id="{9266CB42-EE05-884F-B981-35434085C65D}"/>
              </a:ext>
            </a:extLst>
          </p:cNvPr>
          <p:cNvSpPr/>
          <p:nvPr/>
        </p:nvSpPr>
        <p:spPr>
          <a:xfrm>
            <a:off x="4764504" y="1622304"/>
            <a:ext cx="4572000" cy="1908215"/>
          </a:xfrm>
          <a:prstGeom prst="rect">
            <a:avLst/>
          </a:prstGeom>
        </p:spPr>
        <p:txBody>
          <a:bodyPr>
            <a:spAutoFit/>
          </a:bodyPr>
          <a:lstStyle/>
          <a:p>
            <a:pPr lvl="0">
              <a:spcBef>
                <a:spcPts val="330"/>
              </a:spcBef>
              <a:buClr>
                <a:schemeClr val="dk1"/>
              </a:buClr>
              <a:buSzPct val="25000"/>
            </a:pPr>
            <a:r>
              <a:rPr lang="en-US" sz="1200" dirty="0">
                <a:solidFill>
                  <a:schemeClr val="dk1"/>
                </a:solidFill>
                <a:latin typeface="Arial" pitchFamily="34" charset="0"/>
                <a:ea typeface="Calibri"/>
                <a:cs typeface="Arial" pitchFamily="34" charset="0"/>
                <a:sym typeface="Calibri"/>
              </a:rPr>
              <a:t>Point 4 – </a:t>
            </a:r>
            <a:r>
              <a:rPr lang="en-US" sz="1200" b="1" dirty="0">
                <a:solidFill>
                  <a:schemeClr val="dk1"/>
                </a:solidFill>
                <a:latin typeface="Arial" pitchFamily="34" charset="0"/>
                <a:ea typeface="Calibri"/>
                <a:cs typeface="Arial" pitchFamily="34" charset="0"/>
                <a:sym typeface="Calibri"/>
              </a:rPr>
              <a:t>Phases of SWOT analysis</a:t>
            </a:r>
          </a:p>
          <a:p>
            <a:pPr marL="457200" lvl="1">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Scanning and interpreting the internal and external environments</a:t>
            </a:r>
          </a:p>
          <a:p>
            <a:pPr marL="457200" lvl="1">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Formulating a mission, or vision for the future to transform it into specific objectives</a:t>
            </a:r>
          </a:p>
          <a:p>
            <a:pPr marL="457200" lvl="1">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Developing strategy and implementing supporting programs</a:t>
            </a:r>
          </a:p>
          <a:p>
            <a:pPr marL="457200" lvl="1">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Monitoring, reviewing, revising the plan and its implementation</a:t>
            </a:r>
          </a:p>
        </p:txBody>
      </p:sp>
      <p:pic>
        <p:nvPicPr>
          <p:cNvPr id="6" name="Picture 5">
            <a:extLst>
              <a:ext uri="{FF2B5EF4-FFF2-40B4-BE49-F238E27FC236}">
                <a16:creationId xmlns:a16="http://schemas.microsoft.com/office/drawing/2014/main" id="{0D395B36-91AD-8140-A085-B275CC4DB8D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43400" y="3723104"/>
            <a:ext cx="3058696" cy="3058696"/>
          </a:xfrm>
          <a:prstGeom prst="rect">
            <a:avLst/>
          </a:prstGeom>
        </p:spPr>
      </p:pic>
    </p:spTree>
    <p:extLst>
      <p:ext uri="{BB962C8B-B14F-4D97-AF65-F5344CB8AC3E}">
        <p14:creationId xmlns:p14="http://schemas.microsoft.com/office/powerpoint/2010/main" val="2989968877"/>
      </p:ext>
    </p:extLst>
  </p:cSld>
  <p:clrMapOvr>
    <a:masterClrMapping/>
  </p:clrMapOvr>
  <p:transition spd="slow">
    <p:cut/>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39B906-0769-9E48-9547-95163DA2D869}"/>
              </a:ext>
            </a:extLst>
          </p:cNvPr>
          <p:cNvSpPr>
            <a:spLocks noGrp="1"/>
          </p:cNvSpPr>
          <p:nvPr>
            <p:ph type="title"/>
          </p:nvPr>
        </p:nvSpPr>
        <p:spPr/>
        <p:txBody>
          <a:bodyPr/>
          <a:lstStyle/>
          <a:p>
            <a:endParaRPr lang="en-US"/>
          </a:p>
        </p:txBody>
      </p:sp>
      <p:sp>
        <p:nvSpPr>
          <p:cNvPr id="3" name="Text Placeholder 2">
            <a:extLst>
              <a:ext uri="{FF2B5EF4-FFF2-40B4-BE49-F238E27FC236}">
                <a16:creationId xmlns:a16="http://schemas.microsoft.com/office/drawing/2014/main" id="{57B5D15E-E8C2-674F-8CF6-70FF885D2B77}"/>
              </a:ext>
            </a:extLst>
          </p:cNvPr>
          <p:cNvSpPr>
            <a:spLocks noGrp="1"/>
          </p:cNvSpPr>
          <p:nvPr>
            <p:ph type="body" idx="1"/>
          </p:nvPr>
        </p:nvSpPr>
        <p:spPr/>
        <p:txBody>
          <a:bodyPr/>
          <a:lstStyle/>
          <a:p>
            <a:endParaRPr lang="en-US"/>
          </a:p>
        </p:txBody>
      </p:sp>
      <p:pic>
        <p:nvPicPr>
          <p:cNvPr id="4" name="Picture 3">
            <a:extLst>
              <a:ext uri="{FF2B5EF4-FFF2-40B4-BE49-F238E27FC236}">
                <a16:creationId xmlns:a16="http://schemas.microsoft.com/office/drawing/2014/main" id="{4E2798F8-D6FF-5143-88D0-96BFDD7C4AE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9981" y="0"/>
            <a:ext cx="9173981" cy="6858000"/>
          </a:xfrm>
          <a:prstGeom prst="rect">
            <a:avLst/>
          </a:prstGeom>
        </p:spPr>
      </p:pic>
    </p:spTree>
    <p:extLst>
      <p:ext uri="{BB962C8B-B14F-4D97-AF65-F5344CB8AC3E}">
        <p14:creationId xmlns:p14="http://schemas.microsoft.com/office/powerpoint/2010/main" val="242013394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pic>
        <p:nvPicPr>
          <p:cNvPr id="2" name="Picture 1">
            <a:extLst>
              <a:ext uri="{FF2B5EF4-FFF2-40B4-BE49-F238E27FC236}">
                <a16:creationId xmlns:a16="http://schemas.microsoft.com/office/drawing/2014/main" id="{E342E739-BCEC-2441-B952-441A4B519160}"/>
              </a:ext>
            </a:extLst>
          </p:cNvPr>
          <p:cNvPicPr>
            <a:picLocks noChangeAspect="1"/>
          </p:cNvPicPr>
          <p:nvPr/>
        </p:nvPicPr>
        <p:blipFill>
          <a:blip r:embed="rId3"/>
          <a:stretch>
            <a:fillRect/>
          </a:stretch>
        </p:blipFill>
        <p:spPr>
          <a:xfrm>
            <a:off x="0" y="1676400"/>
            <a:ext cx="9144000" cy="4441105"/>
          </a:xfrm>
          <a:prstGeom prst="rect">
            <a:avLst/>
          </a:prstGeom>
        </p:spPr>
      </p:pic>
      <p:sp>
        <p:nvSpPr>
          <p:cNvPr id="3" name="Rectangle 2">
            <a:extLst>
              <a:ext uri="{FF2B5EF4-FFF2-40B4-BE49-F238E27FC236}">
                <a16:creationId xmlns:a16="http://schemas.microsoft.com/office/drawing/2014/main" id="{DB211F5B-C4E4-D345-9C0B-530517CA1466}"/>
              </a:ext>
            </a:extLst>
          </p:cNvPr>
          <p:cNvSpPr/>
          <p:nvPr/>
        </p:nvSpPr>
        <p:spPr>
          <a:xfrm>
            <a:off x="2286000" y="1981199"/>
            <a:ext cx="4648200" cy="4876801"/>
          </a:xfrm>
          <a:prstGeom prst="rect">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ctr" rtl="0">
              <a:lnSpc>
                <a:spcPct val="100000"/>
              </a:lnSpc>
              <a:spcBef>
                <a:spcPts val="0"/>
              </a:spcBef>
              <a:spcAft>
                <a:spcPts val="0"/>
              </a:spcAft>
              <a:buNone/>
            </a:pPr>
            <a:endParaRPr lang="en-US"/>
          </a:p>
        </p:txBody>
      </p:sp>
      <p:sp>
        <p:nvSpPr>
          <p:cNvPr id="153" name="Shape 153"/>
          <p:cNvSpPr txBox="1">
            <a:spLocks noGrp="1"/>
          </p:cNvSpPr>
          <p:nvPr>
            <p:ph type="title"/>
          </p:nvPr>
        </p:nvSpPr>
        <p:spPr>
          <a:xfrm>
            <a:off x="1828800" y="28474"/>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600" b="1" i="0" u="none" strike="noStrike" cap="none" baseline="0" dirty="0">
                <a:solidFill>
                  <a:srgbClr val="009999"/>
                </a:solidFill>
                <a:latin typeface="Arial"/>
                <a:ea typeface="Arial"/>
                <a:cs typeface="Arial"/>
                <a:sym typeface="Arial"/>
              </a:rPr>
              <a:t>11.4 Strategic Organizational Communication </a:t>
            </a:r>
            <a:r>
              <a:rPr lang="en-US" sz="2400" b="1" i="0" u="none" strike="noStrike" cap="none" baseline="0" dirty="0">
                <a:solidFill>
                  <a:srgbClr val="009999"/>
                </a:solidFill>
                <a:latin typeface="Arial"/>
                <a:ea typeface="Arial"/>
                <a:cs typeface="Arial"/>
                <a:sym typeface="Arial"/>
              </a:rPr>
              <a:t>(3 of 10)</a:t>
            </a:r>
          </a:p>
        </p:txBody>
      </p:sp>
      <p:sp>
        <p:nvSpPr>
          <p:cNvPr id="4" name="Rectangle 3">
            <a:extLst>
              <a:ext uri="{FF2B5EF4-FFF2-40B4-BE49-F238E27FC236}">
                <a16:creationId xmlns:a16="http://schemas.microsoft.com/office/drawing/2014/main" id="{67329548-C058-FB44-8CF9-0BF64B66B1E8}"/>
              </a:ext>
            </a:extLst>
          </p:cNvPr>
          <p:cNvSpPr/>
          <p:nvPr/>
        </p:nvSpPr>
        <p:spPr>
          <a:xfrm>
            <a:off x="2438400" y="1989944"/>
            <a:ext cx="4572000" cy="4733604"/>
          </a:xfrm>
          <a:prstGeom prst="rect">
            <a:avLst/>
          </a:prstGeom>
        </p:spPr>
        <p:txBody>
          <a:bodyPr>
            <a:spAutoFit/>
          </a:bodyPr>
          <a:lstStyle/>
          <a:p>
            <a:pPr lvl="0">
              <a:lnSpc>
                <a:spcPct val="90000"/>
              </a:lnSpc>
              <a:buSzPct val="25000"/>
            </a:pPr>
            <a:r>
              <a:rPr lang="en-US" sz="1600" b="1" dirty="0">
                <a:solidFill>
                  <a:srgbClr val="FFFF00"/>
                </a:solidFill>
                <a:latin typeface="Arial" pitchFamily="34" charset="0"/>
                <a:ea typeface="Calibri"/>
                <a:cs typeface="Arial" pitchFamily="34" charset="0"/>
                <a:sym typeface="Calibri"/>
              </a:rPr>
              <a:t>Marketing</a:t>
            </a:r>
          </a:p>
          <a:p>
            <a:pPr lvl="0">
              <a:lnSpc>
                <a:spcPct val="90000"/>
              </a:lnSpc>
              <a:buSzPct val="25000"/>
            </a:pPr>
            <a:endParaRPr lang="en-US" sz="1600" b="1" dirty="0">
              <a:solidFill>
                <a:srgbClr val="FFFF00"/>
              </a:solidFill>
              <a:latin typeface="Arial" pitchFamily="34" charset="0"/>
              <a:ea typeface="Calibri"/>
              <a:cs typeface="Arial" pitchFamily="34" charset="0"/>
              <a:sym typeface="Calibri"/>
            </a:endParaRPr>
          </a:p>
          <a:p>
            <a:pPr lvl="0">
              <a:lnSpc>
                <a:spcPct val="90000"/>
              </a:lnSpc>
              <a:spcBef>
                <a:spcPts val="330"/>
              </a:spcBef>
              <a:buClr>
                <a:schemeClr val="dk1"/>
              </a:buClr>
              <a:buSzPct val="25000"/>
            </a:pPr>
            <a:r>
              <a:rPr lang="en-US" sz="1200" b="1" dirty="0">
                <a:solidFill>
                  <a:schemeClr val="bg1"/>
                </a:solidFill>
                <a:latin typeface="Arial" pitchFamily="34" charset="0"/>
                <a:ea typeface="Calibri"/>
                <a:cs typeface="Arial" pitchFamily="34" charset="0"/>
                <a:sym typeface="Calibri"/>
              </a:rPr>
              <a:t>Point 1 – Definition</a:t>
            </a:r>
            <a:endParaRPr lang="ar-SA" sz="1200" b="1" dirty="0">
              <a:solidFill>
                <a:schemeClr val="bg1"/>
              </a:solidFill>
              <a:latin typeface="Arial" pitchFamily="34" charset="0"/>
              <a:ea typeface="Calibri"/>
              <a:cs typeface="Arial" pitchFamily="34" charset="0"/>
              <a:sym typeface="Calibri"/>
            </a:endParaRPr>
          </a:p>
          <a:p>
            <a:pPr lvl="0">
              <a:lnSpc>
                <a:spcPct val="90000"/>
              </a:lnSpc>
              <a:spcBef>
                <a:spcPts val="330"/>
              </a:spcBef>
              <a:buClr>
                <a:schemeClr val="dk1"/>
              </a:buClr>
              <a:buSzPct val="25000"/>
            </a:pPr>
            <a:endParaRPr lang="en-US" sz="1100" b="1" dirty="0">
              <a:solidFill>
                <a:schemeClr val="bg1"/>
              </a:solidFill>
              <a:latin typeface="Arial" pitchFamily="34" charset="0"/>
              <a:ea typeface="Calibri"/>
              <a:cs typeface="Arial" pitchFamily="34" charset="0"/>
              <a:sym typeface="Calibri"/>
            </a:endParaRPr>
          </a:p>
          <a:p>
            <a:pPr marL="457200" lvl="1">
              <a:lnSpc>
                <a:spcPct val="150000"/>
              </a:lnSpc>
              <a:spcBef>
                <a:spcPts val="330"/>
              </a:spcBef>
              <a:buClr>
                <a:schemeClr val="dk1"/>
              </a:buClr>
              <a:buSzPct val="100000"/>
              <a:buFont typeface="Arial"/>
              <a:buChar char="•"/>
            </a:pPr>
            <a:r>
              <a:rPr lang="en-US" sz="1200" b="1" dirty="0">
                <a:solidFill>
                  <a:schemeClr val="bg1"/>
                </a:solidFill>
                <a:latin typeface="Arial" pitchFamily="34" charset="0"/>
                <a:ea typeface="Calibri"/>
                <a:cs typeface="Arial" pitchFamily="34" charset="0"/>
                <a:sym typeface="Calibri"/>
              </a:rPr>
              <a:t> Strategic communication process</a:t>
            </a:r>
          </a:p>
          <a:p>
            <a:pPr marL="457200" lvl="1">
              <a:lnSpc>
                <a:spcPct val="150000"/>
              </a:lnSpc>
              <a:spcBef>
                <a:spcPts val="330"/>
              </a:spcBef>
              <a:buClr>
                <a:schemeClr val="dk1"/>
              </a:buClr>
              <a:buSzPct val="100000"/>
              <a:buFont typeface="Arial"/>
              <a:buChar char="•"/>
            </a:pPr>
            <a:r>
              <a:rPr lang="en-US" sz="1200" b="1" dirty="0">
                <a:solidFill>
                  <a:schemeClr val="bg1"/>
                </a:solidFill>
                <a:latin typeface="Arial" pitchFamily="34" charset="0"/>
                <a:ea typeface="Calibri"/>
                <a:cs typeface="Arial" pitchFamily="34" charset="0"/>
                <a:sym typeface="Calibri"/>
              </a:rPr>
              <a:t> Brings about an exchange between an organization and a customer, client, service user, partner or society as a whole</a:t>
            </a:r>
          </a:p>
          <a:p>
            <a:pPr marL="457200" lvl="1">
              <a:lnSpc>
                <a:spcPct val="150000"/>
              </a:lnSpc>
              <a:spcBef>
                <a:spcPts val="330"/>
              </a:spcBef>
              <a:buClr>
                <a:schemeClr val="dk1"/>
              </a:buClr>
              <a:buSzPct val="100000"/>
            </a:pPr>
            <a:endParaRPr lang="en-US" sz="1200" b="1" dirty="0">
              <a:solidFill>
                <a:schemeClr val="bg1"/>
              </a:solidFill>
              <a:latin typeface="Arial" pitchFamily="34" charset="0"/>
              <a:ea typeface="Calibri"/>
              <a:cs typeface="Arial" pitchFamily="34" charset="0"/>
              <a:sym typeface="Calibri"/>
            </a:endParaRPr>
          </a:p>
          <a:p>
            <a:pPr lvl="0">
              <a:lnSpc>
                <a:spcPct val="150000"/>
              </a:lnSpc>
              <a:spcBef>
                <a:spcPts val="330"/>
              </a:spcBef>
              <a:buClr>
                <a:schemeClr val="dk1"/>
              </a:buClr>
              <a:buSzPct val="25000"/>
            </a:pPr>
            <a:r>
              <a:rPr lang="en-US" sz="1200" b="1" dirty="0">
                <a:solidFill>
                  <a:schemeClr val="bg1"/>
                </a:solidFill>
                <a:latin typeface="Arial" pitchFamily="34" charset="0"/>
                <a:ea typeface="Calibri"/>
                <a:cs typeface="Arial" pitchFamily="34" charset="0"/>
                <a:sym typeface="Calibri"/>
              </a:rPr>
              <a:t>Point 2 – Responsibilities of marketing</a:t>
            </a:r>
            <a:endParaRPr lang="ar-SA" sz="1200" b="1" dirty="0">
              <a:solidFill>
                <a:schemeClr val="bg1"/>
              </a:solidFill>
              <a:latin typeface="Arial" pitchFamily="34" charset="0"/>
              <a:ea typeface="Calibri"/>
              <a:cs typeface="Arial" pitchFamily="34" charset="0"/>
              <a:sym typeface="Calibri"/>
            </a:endParaRPr>
          </a:p>
          <a:p>
            <a:pPr lvl="0">
              <a:lnSpc>
                <a:spcPct val="150000"/>
              </a:lnSpc>
              <a:spcBef>
                <a:spcPts val="330"/>
              </a:spcBef>
              <a:buClr>
                <a:schemeClr val="dk1"/>
              </a:buClr>
              <a:buSzPct val="25000"/>
            </a:pPr>
            <a:endParaRPr lang="en-US" sz="1200" b="1" dirty="0">
              <a:solidFill>
                <a:schemeClr val="bg1"/>
              </a:solidFill>
              <a:latin typeface="Arial" pitchFamily="34" charset="0"/>
              <a:ea typeface="Calibri"/>
              <a:cs typeface="Arial" pitchFamily="34" charset="0"/>
              <a:sym typeface="Calibri"/>
            </a:endParaRPr>
          </a:p>
          <a:p>
            <a:pPr marL="457200" lvl="1">
              <a:lnSpc>
                <a:spcPct val="150000"/>
              </a:lnSpc>
              <a:spcBef>
                <a:spcPts val="330"/>
              </a:spcBef>
              <a:buClr>
                <a:schemeClr val="dk1"/>
              </a:buClr>
              <a:buSzPct val="100000"/>
              <a:buFont typeface="Arial"/>
              <a:buChar char="•"/>
            </a:pPr>
            <a:r>
              <a:rPr lang="en-US" sz="1200" b="1" dirty="0">
                <a:solidFill>
                  <a:schemeClr val="bg1"/>
                </a:solidFill>
                <a:latin typeface="Arial" pitchFamily="34" charset="0"/>
                <a:ea typeface="Calibri"/>
                <a:cs typeface="Arial" pitchFamily="34" charset="0"/>
                <a:sym typeface="Calibri"/>
              </a:rPr>
              <a:t> Analyze markets</a:t>
            </a:r>
          </a:p>
          <a:p>
            <a:pPr marL="457200" lvl="1">
              <a:lnSpc>
                <a:spcPct val="150000"/>
              </a:lnSpc>
              <a:spcBef>
                <a:spcPts val="330"/>
              </a:spcBef>
              <a:buClr>
                <a:schemeClr val="dk1"/>
              </a:buClr>
              <a:buSzPct val="100000"/>
              <a:buFont typeface="Arial"/>
              <a:buChar char="•"/>
            </a:pPr>
            <a:r>
              <a:rPr lang="en-US" sz="1200" b="1" dirty="0">
                <a:solidFill>
                  <a:schemeClr val="bg1"/>
                </a:solidFill>
                <a:latin typeface="Arial" pitchFamily="34" charset="0"/>
                <a:ea typeface="Calibri"/>
                <a:cs typeface="Arial" pitchFamily="34" charset="0"/>
                <a:sym typeface="Calibri"/>
              </a:rPr>
              <a:t> Plan</a:t>
            </a:r>
          </a:p>
          <a:p>
            <a:pPr marL="457200" lvl="1">
              <a:lnSpc>
                <a:spcPct val="150000"/>
              </a:lnSpc>
              <a:spcBef>
                <a:spcPts val="330"/>
              </a:spcBef>
              <a:buClr>
                <a:schemeClr val="dk1"/>
              </a:buClr>
              <a:buSzPct val="100000"/>
              <a:buFont typeface="Arial"/>
              <a:buChar char="•"/>
            </a:pPr>
            <a:r>
              <a:rPr lang="en-US" sz="1200" b="1" dirty="0">
                <a:solidFill>
                  <a:schemeClr val="bg1"/>
                </a:solidFill>
                <a:latin typeface="Arial" pitchFamily="34" charset="0"/>
                <a:ea typeface="Calibri"/>
                <a:cs typeface="Arial" pitchFamily="34" charset="0"/>
                <a:sym typeface="Calibri"/>
              </a:rPr>
              <a:t> Implementation</a:t>
            </a:r>
          </a:p>
          <a:p>
            <a:pPr marL="457200" lvl="1">
              <a:lnSpc>
                <a:spcPct val="150000"/>
              </a:lnSpc>
              <a:spcBef>
                <a:spcPts val="330"/>
              </a:spcBef>
              <a:buClr>
                <a:schemeClr val="dk1"/>
              </a:buClr>
              <a:buSzPct val="100000"/>
              <a:buFont typeface="Arial"/>
              <a:buChar char="•"/>
            </a:pPr>
            <a:r>
              <a:rPr lang="en-US" sz="1200" b="1" dirty="0">
                <a:solidFill>
                  <a:schemeClr val="bg1"/>
                </a:solidFill>
                <a:latin typeface="Arial" pitchFamily="34" charset="0"/>
                <a:ea typeface="Calibri"/>
                <a:cs typeface="Arial" pitchFamily="34" charset="0"/>
                <a:sym typeface="Calibri"/>
              </a:rPr>
              <a:t> Monitor programs</a:t>
            </a:r>
          </a:p>
          <a:p>
            <a:pPr marL="457200" lvl="1" indent="70484">
              <a:lnSpc>
                <a:spcPct val="90000"/>
              </a:lnSpc>
              <a:spcBef>
                <a:spcPts val="333"/>
              </a:spcBef>
              <a:buClr>
                <a:schemeClr val="dk1"/>
              </a:buClr>
            </a:pPr>
            <a:endParaRPr lang="en-US" sz="1200" dirty="0">
              <a:solidFill>
                <a:schemeClr val="bg1"/>
              </a:solidFill>
              <a:latin typeface="Arial" pitchFamily="34" charset="0"/>
              <a:ea typeface="Calibri"/>
              <a:cs typeface="Arial" pitchFamily="34" charset="0"/>
              <a:sym typeface="Calibri"/>
            </a:endParaRPr>
          </a:p>
          <a:p>
            <a:pPr marL="457200" lvl="1" indent="70484">
              <a:lnSpc>
                <a:spcPct val="90000"/>
              </a:lnSpc>
              <a:spcBef>
                <a:spcPts val="333"/>
              </a:spcBef>
              <a:buClr>
                <a:schemeClr val="dk1"/>
              </a:buClr>
            </a:pPr>
            <a:endParaRPr lang="en-US" sz="1200" dirty="0">
              <a:solidFill>
                <a:schemeClr val="bg1"/>
              </a:solidFill>
              <a:latin typeface="Arial" pitchFamily="34" charset="0"/>
              <a:ea typeface="Calibri"/>
              <a:cs typeface="Arial" pitchFamily="34" charset="0"/>
              <a:sym typeface="Calibri"/>
            </a:endParaRPr>
          </a:p>
        </p:txBody>
      </p:sp>
    </p:spTree>
    <p:extLst>
      <p:ext uri="{BB962C8B-B14F-4D97-AF65-F5344CB8AC3E}">
        <p14:creationId xmlns:p14="http://schemas.microsoft.com/office/powerpoint/2010/main" val="3270838557"/>
      </p:ext>
    </p:extLst>
  </p:cSld>
  <p:clrMapOvr>
    <a:masterClrMapping/>
  </p:clrMapOvr>
  <p:transition spd="slow">
    <p:cut/>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4EC4AAB-2EB3-844D-919C-725DC2F437DA}"/>
              </a:ext>
            </a:extLst>
          </p:cNvPr>
          <p:cNvPicPr>
            <a:picLocks noChangeAspect="1"/>
          </p:cNvPicPr>
          <p:nvPr/>
        </p:nvPicPr>
        <p:blipFill>
          <a:blip r:embed="rId3"/>
          <a:stretch>
            <a:fillRect/>
          </a:stretch>
        </p:blipFill>
        <p:spPr>
          <a:xfrm>
            <a:off x="4419600" y="2346807"/>
            <a:ext cx="6794500" cy="4511193"/>
          </a:xfrm>
          <a:prstGeom prst="rect">
            <a:avLst/>
          </a:prstGeom>
        </p:spPr>
      </p:pic>
      <p:sp>
        <p:nvSpPr>
          <p:cNvPr id="5" name="Rectangle 4">
            <a:extLst>
              <a:ext uri="{FF2B5EF4-FFF2-40B4-BE49-F238E27FC236}">
                <a16:creationId xmlns:a16="http://schemas.microsoft.com/office/drawing/2014/main" id="{8CF771E3-C65B-A941-B6E9-313869BCA130}"/>
              </a:ext>
            </a:extLst>
          </p:cNvPr>
          <p:cNvSpPr/>
          <p:nvPr/>
        </p:nvSpPr>
        <p:spPr>
          <a:xfrm>
            <a:off x="1905000" y="1981199"/>
            <a:ext cx="4648200" cy="4876801"/>
          </a:xfrm>
          <a:prstGeom prst="rect">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ctr" rtl="0">
              <a:lnSpc>
                <a:spcPct val="100000"/>
              </a:lnSpc>
              <a:spcBef>
                <a:spcPts val="0"/>
              </a:spcBef>
              <a:spcAft>
                <a:spcPts val="0"/>
              </a:spcAft>
              <a:buNone/>
            </a:pPr>
            <a:endParaRPr lang="en-US"/>
          </a:p>
        </p:txBody>
      </p:sp>
      <p:sp>
        <p:nvSpPr>
          <p:cNvPr id="4" name="Rectangle 3">
            <a:extLst>
              <a:ext uri="{FF2B5EF4-FFF2-40B4-BE49-F238E27FC236}">
                <a16:creationId xmlns:a16="http://schemas.microsoft.com/office/drawing/2014/main" id="{C7304794-C56F-B742-9D40-131FA27B6327}"/>
              </a:ext>
            </a:extLst>
          </p:cNvPr>
          <p:cNvSpPr/>
          <p:nvPr/>
        </p:nvSpPr>
        <p:spPr>
          <a:xfrm>
            <a:off x="2133600" y="2204050"/>
            <a:ext cx="4572000" cy="4607480"/>
          </a:xfrm>
          <a:prstGeom prst="rect">
            <a:avLst/>
          </a:prstGeom>
        </p:spPr>
        <p:txBody>
          <a:bodyPr>
            <a:spAutoFit/>
          </a:bodyPr>
          <a:lstStyle/>
          <a:p>
            <a:pPr>
              <a:lnSpc>
                <a:spcPct val="150000"/>
              </a:lnSpc>
              <a:buSzPct val="25000"/>
            </a:pPr>
            <a:r>
              <a:rPr lang="en-US" sz="1600" b="1" dirty="0">
                <a:solidFill>
                  <a:srgbClr val="FFFF00"/>
                </a:solidFill>
                <a:latin typeface="Arial" pitchFamily="34" charset="0"/>
                <a:cs typeface="Arial" pitchFamily="34" charset="0"/>
                <a:sym typeface="Calibri"/>
              </a:rPr>
              <a:t>Integrated Marketing Communications</a:t>
            </a:r>
          </a:p>
          <a:p>
            <a:pPr lvl="0">
              <a:lnSpc>
                <a:spcPct val="150000"/>
              </a:lnSpc>
              <a:spcBef>
                <a:spcPts val="330"/>
              </a:spcBef>
              <a:buClr>
                <a:schemeClr val="dk1"/>
              </a:buClr>
              <a:buSzPct val="25000"/>
            </a:pPr>
            <a:r>
              <a:rPr lang="en-US" b="1" dirty="0">
                <a:solidFill>
                  <a:schemeClr val="bg1"/>
                </a:solidFill>
                <a:latin typeface="Arial" pitchFamily="34" charset="0"/>
                <a:ea typeface="Calibri"/>
                <a:cs typeface="Arial" pitchFamily="34" charset="0"/>
                <a:sym typeface="Calibri"/>
              </a:rPr>
              <a:t>Point 1 – Definition</a:t>
            </a:r>
          </a:p>
          <a:p>
            <a:pPr marL="457200" lvl="1">
              <a:lnSpc>
                <a:spcPct val="150000"/>
              </a:lnSpc>
              <a:spcBef>
                <a:spcPts val="330"/>
              </a:spcBef>
              <a:buClr>
                <a:schemeClr val="dk1"/>
              </a:buClr>
              <a:buSzPct val="100000"/>
              <a:buFont typeface="Arial"/>
              <a:buChar char="•"/>
            </a:pPr>
            <a:r>
              <a:rPr lang="en-US" b="1" dirty="0">
                <a:solidFill>
                  <a:schemeClr val="bg1"/>
                </a:solidFill>
                <a:latin typeface="Arial" pitchFamily="34" charset="0"/>
                <a:ea typeface="Calibri"/>
                <a:cs typeface="Arial" pitchFamily="34" charset="0"/>
                <a:sym typeface="Calibri"/>
              </a:rPr>
              <a:t> The process of managing all sources of information about a product</a:t>
            </a:r>
          </a:p>
          <a:p>
            <a:pPr marL="457200" lvl="1">
              <a:lnSpc>
                <a:spcPct val="150000"/>
              </a:lnSpc>
              <a:spcBef>
                <a:spcPts val="330"/>
              </a:spcBef>
              <a:buClr>
                <a:schemeClr val="dk1"/>
              </a:buClr>
              <a:buSzPct val="100000"/>
              <a:buFont typeface="Arial"/>
              <a:buChar char="•"/>
            </a:pPr>
            <a:r>
              <a:rPr lang="en-US" b="1" dirty="0">
                <a:solidFill>
                  <a:schemeClr val="bg1"/>
                </a:solidFill>
                <a:latin typeface="Arial" pitchFamily="34" charset="0"/>
                <a:ea typeface="Calibri"/>
                <a:cs typeface="Arial" pitchFamily="34" charset="0"/>
                <a:sym typeface="Calibri"/>
              </a:rPr>
              <a:t> Maintains customer loyalty</a:t>
            </a:r>
          </a:p>
          <a:p>
            <a:pPr marL="457200" lvl="1">
              <a:lnSpc>
                <a:spcPct val="150000"/>
              </a:lnSpc>
              <a:spcBef>
                <a:spcPts val="330"/>
              </a:spcBef>
              <a:buClr>
                <a:schemeClr val="dk1"/>
              </a:buClr>
              <a:buSzPct val="100000"/>
              <a:buFont typeface="Arial"/>
              <a:buChar char="•"/>
            </a:pPr>
            <a:r>
              <a:rPr lang="en-US" b="1" dirty="0">
                <a:solidFill>
                  <a:schemeClr val="bg1"/>
                </a:solidFill>
                <a:latin typeface="Arial" pitchFamily="34" charset="0"/>
                <a:ea typeface="Calibri"/>
                <a:cs typeface="Arial" pitchFamily="34" charset="0"/>
                <a:sym typeface="Calibri"/>
              </a:rPr>
              <a:t> All marketing efforts utilize IMC</a:t>
            </a:r>
          </a:p>
          <a:p>
            <a:pPr lvl="0">
              <a:lnSpc>
                <a:spcPct val="150000"/>
              </a:lnSpc>
              <a:spcBef>
                <a:spcPts val="330"/>
              </a:spcBef>
              <a:buClr>
                <a:schemeClr val="dk1"/>
              </a:buClr>
              <a:buSzPct val="25000"/>
            </a:pPr>
            <a:r>
              <a:rPr lang="en-US" b="1" dirty="0">
                <a:solidFill>
                  <a:schemeClr val="bg1"/>
                </a:solidFill>
                <a:latin typeface="Arial" pitchFamily="34" charset="0"/>
                <a:ea typeface="Calibri"/>
                <a:cs typeface="Arial" pitchFamily="34" charset="0"/>
                <a:sym typeface="Calibri"/>
              </a:rPr>
              <a:t>Point 2 – What companies can do through marketing</a:t>
            </a:r>
          </a:p>
          <a:p>
            <a:pPr marL="457200" lvl="1">
              <a:lnSpc>
                <a:spcPct val="150000"/>
              </a:lnSpc>
              <a:spcBef>
                <a:spcPts val="330"/>
              </a:spcBef>
              <a:buClr>
                <a:schemeClr val="dk1"/>
              </a:buClr>
              <a:buSzPct val="100000"/>
              <a:buFont typeface="Arial"/>
              <a:buChar char="•"/>
            </a:pPr>
            <a:r>
              <a:rPr lang="en-US" b="1" dirty="0">
                <a:solidFill>
                  <a:schemeClr val="bg1"/>
                </a:solidFill>
                <a:latin typeface="Arial" pitchFamily="34" charset="0"/>
                <a:ea typeface="Calibri"/>
                <a:cs typeface="Arial" pitchFamily="34" charset="0"/>
                <a:sym typeface="Calibri"/>
              </a:rPr>
              <a:t> Avoid duplication</a:t>
            </a:r>
          </a:p>
          <a:p>
            <a:pPr marL="457200" lvl="1">
              <a:lnSpc>
                <a:spcPct val="150000"/>
              </a:lnSpc>
              <a:spcBef>
                <a:spcPts val="330"/>
              </a:spcBef>
              <a:buClr>
                <a:schemeClr val="dk1"/>
              </a:buClr>
              <a:buSzPct val="100000"/>
              <a:buFont typeface="Arial"/>
              <a:buChar char="•"/>
            </a:pPr>
            <a:r>
              <a:rPr lang="en-US" b="1" dirty="0">
                <a:solidFill>
                  <a:schemeClr val="bg1"/>
                </a:solidFill>
                <a:latin typeface="Arial" pitchFamily="34" charset="0"/>
                <a:ea typeface="Calibri"/>
                <a:cs typeface="Arial" pitchFamily="34" charset="0"/>
                <a:sym typeface="Calibri"/>
              </a:rPr>
              <a:t> Take advantage of synergy among various communication tools</a:t>
            </a:r>
          </a:p>
          <a:p>
            <a:pPr marL="457200" lvl="1">
              <a:lnSpc>
                <a:spcPct val="150000"/>
              </a:lnSpc>
              <a:spcBef>
                <a:spcPts val="330"/>
              </a:spcBef>
              <a:buClr>
                <a:schemeClr val="dk1"/>
              </a:buClr>
              <a:buSzPct val="100000"/>
              <a:buFont typeface="Arial"/>
              <a:buChar char="•"/>
            </a:pPr>
            <a:r>
              <a:rPr lang="en-US" b="1" dirty="0">
                <a:solidFill>
                  <a:schemeClr val="bg1"/>
                </a:solidFill>
                <a:latin typeface="Arial" pitchFamily="34" charset="0"/>
                <a:ea typeface="Calibri"/>
                <a:cs typeface="Arial" pitchFamily="34" charset="0"/>
                <a:sym typeface="Calibri"/>
              </a:rPr>
              <a:t> Develop more efficient and effective marketing communication programs</a:t>
            </a:r>
          </a:p>
        </p:txBody>
      </p:sp>
      <p:sp>
        <p:nvSpPr>
          <p:cNvPr id="6" name="Rectangle 5">
            <a:extLst>
              <a:ext uri="{FF2B5EF4-FFF2-40B4-BE49-F238E27FC236}">
                <a16:creationId xmlns:a16="http://schemas.microsoft.com/office/drawing/2014/main" id="{E7800D8C-6051-7045-9A37-2CEBED5B9C77}"/>
              </a:ext>
            </a:extLst>
          </p:cNvPr>
          <p:cNvSpPr/>
          <p:nvPr/>
        </p:nvSpPr>
        <p:spPr>
          <a:xfrm>
            <a:off x="3810000" y="0"/>
            <a:ext cx="2252540" cy="1446550"/>
          </a:xfrm>
          <a:prstGeom prst="rect">
            <a:avLst/>
          </a:prstGeom>
        </p:spPr>
        <p:txBody>
          <a:bodyPr wrap="none">
            <a:spAutoFit/>
          </a:bodyPr>
          <a:lstStyle/>
          <a:p>
            <a:pPr algn="r" rtl="1"/>
            <a:r>
              <a:rPr lang="en-US" sz="8800" b="1" dirty="0">
                <a:solidFill>
                  <a:srgbClr val="009999"/>
                </a:solidFill>
              </a:rPr>
              <a:t>IMC</a:t>
            </a:r>
            <a:endParaRPr lang="en-US" sz="3600" b="1" dirty="0">
              <a:solidFill>
                <a:srgbClr val="009999"/>
              </a:solidFill>
            </a:endParaRPr>
          </a:p>
        </p:txBody>
      </p:sp>
      <p:sp>
        <p:nvSpPr>
          <p:cNvPr id="11" name="Rectangle 10">
            <a:extLst>
              <a:ext uri="{FF2B5EF4-FFF2-40B4-BE49-F238E27FC236}">
                <a16:creationId xmlns:a16="http://schemas.microsoft.com/office/drawing/2014/main" id="{37DB7D00-1BDF-AB41-A29D-BAD77BA903BF}"/>
              </a:ext>
            </a:extLst>
          </p:cNvPr>
          <p:cNvSpPr/>
          <p:nvPr/>
        </p:nvSpPr>
        <p:spPr>
          <a:xfrm>
            <a:off x="6032560" y="1295400"/>
            <a:ext cx="76200" cy="685799"/>
          </a:xfrm>
          <a:prstGeom prst="rect">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966FB0A-4755-8A41-8131-AA11150D3018}"/>
              </a:ext>
            </a:extLst>
          </p:cNvPr>
          <p:cNvSpPr/>
          <p:nvPr/>
        </p:nvSpPr>
        <p:spPr>
          <a:xfrm>
            <a:off x="1981200" y="1295400"/>
            <a:ext cx="76200" cy="685799"/>
          </a:xfrm>
          <a:prstGeom prst="rect">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12">
            <a:extLst>
              <a:ext uri="{FF2B5EF4-FFF2-40B4-BE49-F238E27FC236}">
                <a16:creationId xmlns:a16="http://schemas.microsoft.com/office/drawing/2014/main" id="{9EE68E03-9E00-1046-8CDD-88ED90716ADA}"/>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7696200" y="6278110"/>
            <a:ext cx="1409737" cy="231925"/>
          </a:xfrm>
          <a:prstGeom prst="rect">
            <a:avLst/>
          </a:prstGeom>
        </p:spPr>
      </p:pic>
    </p:spTree>
    <p:extLst>
      <p:ext uri="{BB962C8B-B14F-4D97-AF65-F5344CB8AC3E}">
        <p14:creationId xmlns:p14="http://schemas.microsoft.com/office/powerpoint/2010/main" val="136818361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4152A8-4F90-2941-AED7-BA1A2B72E9B3}"/>
              </a:ext>
            </a:extLst>
          </p:cNvPr>
          <p:cNvSpPr>
            <a:spLocks noGrp="1"/>
          </p:cNvSpPr>
          <p:nvPr>
            <p:ph type="title"/>
          </p:nvPr>
        </p:nvSpPr>
        <p:spPr/>
        <p:txBody>
          <a:bodyPr/>
          <a:lstStyle/>
          <a:p>
            <a:endParaRPr lang="en-US" dirty="0"/>
          </a:p>
        </p:txBody>
      </p:sp>
      <p:pic>
        <p:nvPicPr>
          <p:cNvPr id="5" name="Picture 4">
            <a:extLst>
              <a:ext uri="{FF2B5EF4-FFF2-40B4-BE49-F238E27FC236}">
                <a16:creationId xmlns:a16="http://schemas.microsoft.com/office/drawing/2014/main" id="{8DC2573F-D646-124A-8202-3466FE5A0584}"/>
              </a:ext>
            </a:extLst>
          </p:cNvPr>
          <p:cNvPicPr>
            <a:picLocks noChangeAspect="1"/>
          </p:cNvPicPr>
          <p:nvPr/>
        </p:nvPicPr>
        <p:blipFill>
          <a:blip r:embed="rId3" cstate="email">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a:ext>
            </a:extLst>
          </a:blip>
          <a:stretch>
            <a:fillRect/>
          </a:stretch>
        </p:blipFill>
        <p:spPr>
          <a:xfrm>
            <a:off x="-838200" y="1778773"/>
            <a:ext cx="4114800" cy="2746182"/>
          </a:xfrm>
          <a:prstGeom prst="rect">
            <a:avLst/>
          </a:prstGeom>
        </p:spPr>
      </p:pic>
      <p:pic>
        <p:nvPicPr>
          <p:cNvPr id="8" name="Picture 7">
            <a:extLst>
              <a:ext uri="{FF2B5EF4-FFF2-40B4-BE49-F238E27FC236}">
                <a16:creationId xmlns:a16="http://schemas.microsoft.com/office/drawing/2014/main" id="{B534239D-3D5B-3040-A0C4-28E23936E8CB}"/>
              </a:ext>
            </a:extLst>
          </p:cNvPr>
          <p:cNvPicPr>
            <a:picLocks noChangeAspect="1"/>
          </p:cNvPicPr>
          <p:nvPr/>
        </p:nvPicPr>
        <p:blipFill>
          <a:blip r:embed="rId5"/>
          <a:stretch>
            <a:fillRect/>
          </a:stretch>
        </p:blipFill>
        <p:spPr>
          <a:xfrm>
            <a:off x="1" y="0"/>
            <a:ext cx="9143999" cy="6629400"/>
          </a:xfrm>
          <a:prstGeom prst="rect">
            <a:avLst/>
          </a:prstGeom>
        </p:spPr>
      </p:pic>
    </p:spTree>
    <p:extLst>
      <p:ext uri="{BB962C8B-B14F-4D97-AF65-F5344CB8AC3E}">
        <p14:creationId xmlns:p14="http://schemas.microsoft.com/office/powerpoint/2010/main" val="49381498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Shape 209"/>
          <p:cNvSpPr txBox="1">
            <a:spLocks noGrp="1"/>
          </p:cNvSpPr>
          <p:nvPr>
            <p:ph type="title"/>
          </p:nvPr>
        </p:nvSpPr>
        <p:spPr>
          <a:xfrm>
            <a:off x="1905000" y="56451"/>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600" b="1" i="0" u="none" strike="noStrike" cap="none" baseline="0" dirty="0">
                <a:solidFill>
                  <a:srgbClr val="009999"/>
                </a:solidFill>
                <a:latin typeface="Arial"/>
                <a:ea typeface="Arial"/>
                <a:cs typeface="Arial"/>
                <a:sym typeface="Arial"/>
              </a:rPr>
              <a:t>11.4 Strategic Organizational Communication </a:t>
            </a:r>
            <a:r>
              <a:rPr lang="en-US" sz="2400" b="1" i="0" u="none" strike="noStrike" cap="none" baseline="0" dirty="0">
                <a:solidFill>
                  <a:srgbClr val="009999"/>
                </a:solidFill>
                <a:latin typeface="Arial"/>
                <a:ea typeface="Arial"/>
                <a:cs typeface="Arial"/>
                <a:sym typeface="Arial"/>
              </a:rPr>
              <a:t>(10 of 10)</a:t>
            </a:r>
          </a:p>
        </p:txBody>
      </p:sp>
      <p:sp>
        <p:nvSpPr>
          <p:cNvPr id="4" name="Rectangle 3">
            <a:extLst>
              <a:ext uri="{FF2B5EF4-FFF2-40B4-BE49-F238E27FC236}">
                <a16:creationId xmlns:a16="http://schemas.microsoft.com/office/drawing/2014/main" id="{F7D4F6B5-6CD6-F244-8C7E-AD72CD4FF9CA}"/>
              </a:ext>
            </a:extLst>
          </p:cNvPr>
          <p:cNvSpPr/>
          <p:nvPr/>
        </p:nvSpPr>
        <p:spPr>
          <a:xfrm>
            <a:off x="381000" y="1752600"/>
            <a:ext cx="4572000" cy="4001095"/>
          </a:xfrm>
          <a:prstGeom prst="rect">
            <a:avLst/>
          </a:prstGeom>
        </p:spPr>
        <p:txBody>
          <a:bodyPr>
            <a:spAutoFit/>
          </a:bodyPr>
          <a:lstStyle/>
          <a:p>
            <a:pPr lvl="0">
              <a:buSzPct val="25000"/>
            </a:pPr>
            <a:r>
              <a:rPr lang="en-US" sz="2400" b="1" dirty="0">
                <a:solidFill>
                  <a:srgbClr val="FF0000"/>
                </a:solidFill>
                <a:latin typeface="Arial" pitchFamily="34" charset="0"/>
                <a:ea typeface="Calibri"/>
                <a:cs typeface="Arial" pitchFamily="34" charset="0"/>
                <a:sym typeface="Calibri"/>
              </a:rPr>
              <a:t>Evaluating Strategic Organizational Communication</a:t>
            </a:r>
            <a:endParaRPr lang="ar-SA" sz="2400" b="1" dirty="0">
              <a:solidFill>
                <a:srgbClr val="FF0000"/>
              </a:solidFill>
              <a:latin typeface="Arial" pitchFamily="34" charset="0"/>
              <a:ea typeface="Calibri"/>
              <a:cs typeface="Arial" pitchFamily="34" charset="0"/>
              <a:sym typeface="Calibri"/>
            </a:endParaRPr>
          </a:p>
          <a:p>
            <a:pPr lvl="0">
              <a:buSzPct val="25000"/>
            </a:pPr>
            <a:endParaRPr lang="en-US" sz="1200" b="1" dirty="0">
              <a:solidFill>
                <a:schemeClr val="dk1"/>
              </a:solidFill>
              <a:latin typeface="Arial" pitchFamily="34" charset="0"/>
              <a:ea typeface="Calibri"/>
              <a:cs typeface="Arial" pitchFamily="34" charset="0"/>
              <a:sym typeface="Calibri"/>
            </a:endParaRPr>
          </a:p>
          <a:p>
            <a:pPr lvl="0">
              <a:spcBef>
                <a:spcPts val="360"/>
              </a:spcBef>
              <a:buSzPct val="25000"/>
            </a:pPr>
            <a:r>
              <a:rPr lang="en-US" dirty="0">
                <a:solidFill>
                  <a:schemeClr val="dk1"/>
                </a:solidFill>
                <a:latin typeface="Arial" pitchFamily="34" charset="0"/>
                <a:ea typeface="Calibri"/>
                <a:cs typeface="Arial" pitchFamily="34" charset="0"/>
                <a:sym typeface="Calibri"/>
              </a:rPr>
              <a:t>Point 1 – Web pages</a:t>
            </a:r>
          </a:p>
          <a:p>
            <a:pPr marL="457200" lvl="1">
              <a:spcBef>
                <a:spcPts val="360"/>
              </a:spcBef>
              <a:buClr>
                <a:schemeClr val="dk1"/>
              </a:buClr>
              <a:buSzPct val="100000"/>
              <a:buFont typeface="Arial"/>
              <a:buChar char="•"/>
            </a:pPr>
            <a:r>
              <a:rPr lang="en-US" dirty="0">
                <a:solidFill>
                  <a:schemeClr val="dk1"/>
                </a:solidFill>
                <a:latin typeface="Arial" pitchFamily="34" charset="0"/>
                <a:ea typeface="Calibri"/>
                <a:cs typeface="Arial" pitchFamily="34" charset="0"/>
                <a:sym typeface="Calibri"/>
              </a:rPr>
              <a:t> Refer keywords</a:t>
            </a:r>
          </a:p>
          <a:p>
            <a:pPr marL="457200" lvl="1">
              <a:spcBef>
                <a:spcPts val="360"/>
              </a:spcBef>
              <a:buClr>
                <a:schemeClr val="dk1"/>
              </a:buClr>
              <a:buSzPct val="100000"/>
              <a:buFont typeface="Arial"/>
              <a:buChar char="•"/>
            </a:pPr>
            <a:r>
              <a:rPr lang="en-US" dirty="0">
                <a:solidFill>
                  <a:schemeClr val="dk1"/>
                </a:solidFill>
                <a:latin typeface="Arial" pitchFamily="34" charset="0"/>
                <a:ea typeface="Calibri"/>
                <a:cs typeface="Arial" pitchFamily="34" charset="0"/>
                <a:sym typeface="Calibri"/>
              </a:rPr>
              <a:t> Visit locations</a:t>
            </a:r>
          </a:p>
          <a:p>
            <a:pPr marL="457200" lvl="1">
              <a:spcBef>
                <a:spcPts val="360"/>
              </a:spcBef>
              <a:buClr>
                <a:schemeClr val="dk1"/>
              </a:buClr>
              <a:buSzPct val="100000"/>
              <a:buFont typeface="Arial"/>
              <a:buChar char="•"/>
            </a:pPr>
            <a:r>
              <a:rPr lang="en-US" dirty="0">
                <a:solidFill>
                  <a:schemeClr val="dk1"/>
                </a:solidFill>
                <a:latin typeface="Arial" pitchFamily="34" charset="0"/>
                <a:ea typeface="Calibri"/>
                <a:cs typeface="Arial" pitchFamily="34" charset="0"/>
                <a:sym typeface="Calibri"/>
              </a:rPr>
              <a:t> Inbound link monitoring</a:t>
            </a:r>
            <a:endParaRPr lang="ar-SA" dirty="0">
              <a:solidFill>
                <a:schemeClr val="dk1"/>
              </a:solidFill>
              <a:latin typeface="Arial" pitchFamily="34" charset="0"/>
              <a:ea typeface="Calibri"/>
              <a:cs typeface="Arial" pitchFamily="34" charset="0"/>
              <a:sym typeface="Calibri"/>
            </a:endParaRPr>
          </a:p>
          <a:p>
            <a:pPr marL="457200" lvl="1">
              <a:spcBef>
                <a:spcPts val="360"/>
              </a:spcBef>
              <a:buClr>
                <a:schemeClr val="dk1"/>
              </a:buClr>
              <a:buSzPct val="100000"/>
            </a:pPr>
            <a:endParaRPr lang="en-US" dirty="0">
              <a:solidFill>
                <a:schemeClr val="dk1"/>
              </a:solidFill>
              <a:latin typeface="Arial" pitchFamily="34" charset="0"/>
              <a:ea typeface="Calibri"/>
              <a:cs typeface="Arial" pitchFamily="34" charset="0"/>
              <a:sym typeface="Calibri"/>
            </a:endParaRPr>
          </a:p>
          <a:p>
            <a:pPr lvl="0">
              <a:spcBef>
                <a:spcPts val="360"/>
              </a:spcBef>
              <a:buClr>
                <a:schemeClr val="dk1"/>
              </a:buClr>
              <a:buSzPct val="25000"/>
            </a:pPr>
            <a:r>
              <a:rPr lang="en-US" dirty="0">
                <a:solidFill>
                  <a:schemeClr val="dk1"/>
                </a:solidFill>
                <a:latin typeface="Arial" pitchFamily="34" charset="0"/>
                <a:ea typeface="Calibri"/>
                <a:cs typeface="Arial" pitchFamily="34" charset="0"/>
                <a:sym typeface="Calibri"/>
              </a:rPr>
              <a:t>Point 2 – Factors evaluating communication effectiveness</a:t>
            </a:r>
          </a:p>
          <a:p>
            <a:pPr marL="457200" lvl="1">
              <a:spcBef>
                <a:spcPts val="360"/>
              </a:spcBef>
              <a:buClr>
                <a:schemeClr val="dk1"/>
              </a:buClr>
              <a:buSzPct val="100000"/>
              <a:buFont typeface="Arial"/>
              <a:buChar char="•"/>
            </a:pPr>
            <a:r>
              <a:rPr lang="en-US" dirty="0">
                <a:solidFill>
                  <a:schemeClr val="dk1"/>
                </a:solidFill>
                <a:latin typeface="Arial" pitchFamily="34" charset="0"/>
                <a:ea typeface="Calibri"/>
                <a:cs typeface="Arial" pitchFamily="34" charset="0"/>
                <a:sym typeface="Calibri"/>
              </a:rPr>
              <a:t> Survey research</a:t>
            </a:r>
          </a:p>
          <a:p>
            <a:pPr marL="457200" lvl="1">
              <a:spcBef>
                <a:spcPts val="360"/>
              </a:spcBef>
              <a:buClr>
                <a:schemeClr val="dk1"/>
              </a:buClr>
              <a:buSzPct val="100000"/>
              <a:buFont typeface="Arial"/>
              <a:buChar char="•"/>
            </a:pPr>
            <a:r>
              <a:rPr lang="en-US" dirty="0">
                <a:solidFill>
                  <a:schemeClr val="dk1"/>
                </a:solidFill>
                <a:latin typeface="Arial" pitchFamily="34" charset="0"/>
                <a:ea typeface="Calibri"/>
                <a:cs typeface="Arial" pitchFamily="34" charset="0"/>
                <a:sym typeface="Calibri"/>
              </a:rPr>
              <a:t> Focus groups</a:t>
            </a:r>
          </a:p>
          <a:p>
            <a:pPr marL="457200" lvl="1">
              <a:spcBef>
                <a:spcPts val="360"/>
              </a:spcBef>
              <a:buClr>
                <a:schemeClr val="dk1"/>
              </a:buClr>
              <a:buSzPct val="100000"/>
              <a:buFont typeface="Arial"/>
              <a:buChar char="•"/>
            </a:pPr>
            <a:r>
              <a:rPr lang="en-US" dirty="0">
                <a:solidFill>
                  <a:schemeClr val="dk1"/>
                </a:solidFill>
                <a:latin typeface="Arial" pitchFamily="34" charset="0"/>
                <a:ea typeface="Calibri"/>
                <a:cs typeface="Arial" pitchFamily="34" charset="0"/>
                <a:sym typeface="Calibri"/>
              </a:rPr>
              <a:t> Competitive rankings</a:t>
            </a:r>
          </a:p>
        </p:txBody>
      </p:sp>
      <p:pic>
        <p:nvPicPr>
          <p:cNvPr id="2" name="Picture 1">
            <a:extLst>
              <a:ext uri="{FF2B5EF4-FFF2-40B4-BE49-F238E27FC236}">
                <a16:creationId xmlns:a16="http://schemas.microsoft.com/office/drawing/2014/main" id="{62F86FB2-C705-B94D-8EF5-B7080A8B871F}"/>
              </a:ext>
            </a:extLst>
          </p:cNvPr>
          <p:cNvPicPr>
            <a:picLocks noChangeAspect="1"/>
          </p:cNvPicPr>
          <p:nvPr/>
        </p:nvPicPr>
        <p:blipFill>
          <a:blip r:embed="rId3"/>
          <a:stretch>
            <a:fillRect/>
          </a:stretch>
        </p:blipFill>
        <p:spPr>
          <a:xfrm>
            <a:off x="5349198" y="4648200"/>
            <a:ext cx="2334355" cy="201179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7" name="Picture 6">
            <a:extLst>
              <a:ext uri="{FF2B5EF4-FFF2-40B4-BE49-F238E27FC236}">
                <a16:creationId xmlns:a16="http://schemas.microsoft.com/office/drawing/2014/main" id="{F7364290-799F-974B-912D-1B91A92C801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953000" y="1731750"/>
            <a:ext cx="3174219" cy="252095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1941416612"/>
      </p:ext>
    </p:extLst>
  </p:cSld>
  <p:clrMapOvr>
    <a:masterClrMapping/>
  </p:clrMapOvr>
  <p:transition spd="slow">
    <p:cut/>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08DAAAF-218D-2045-AA20-379ABCA45C53}"/>
              </a:ext>
            </a:extLst>
          </p:cNvPr>
          <p:cNvSpPr txBox="1"/>
          <p:nvPr/>
        </p:nvSpPr>
        <p:spPr>
          <a:xfrm>
            <a:off x="1752600" y="2667000"/>
            <a:ext cx="7391400" cy="1569660"/>
          </a:xfrm>
          <a:prstGeom prst="rect">
            <a:avLst/>
          </a:prstGeom>
          <a:noFill/>
        </p:spPr>
        <p:txBody>
          <a:bodyPr wrap="square" rtlCol="0">
            <a:spAutoFit/>
          </a:bodyPr>
          <a:lstStyle/>
          <a:p>
            <a:r>
              <a:rPr lang="en-US" sz="9600" dirty="0">
                <a:solidFill>
                  <a:srgbClr val="FF0000"/>
                </a:solidFill>
              </a:rPr>
              <a:t>Thank you </a:t>
            </a:r>
          </a:p>
        </p:txBody>
      </p:sp>
    </p:spTree>
    <p:extLst>
      <p:ext uri="{BB962C8B-B14F-4D97-AF65-F5344CB8AC3E}">
        <p14:creationId xmlns:p14="http://schemas.microsoft.com/office/powerpoint/2010/main" val="3759150368"/>
      </p:ext>
    </p:extLst>
  </p:cSld>
  <p:clrMapOvr>
    <a:masterClrMapping/>
  </p:clrMapOvr>
</p:sld>
</file>

<file path=ppt/theme/theme1.xml><?xml version="1.0" encoding="utf-8"?>
<a:theme xmlns:a="http://schemas.openxmlformats.org/drawingml/2006/main" name="1_Main Slides">
  <a:themeElements>
    <a:clrScheme name="Main Slid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921</TotalTime>
  <Words>5117</Words>
  <Application>Microsoft Macintosh PowerPoint</Application>
  <PresentationFormat>On-screen Show (4:3)</PresentationFormat>
  <Paragraphs>727</Paragraphs>
  <Slides>60</Slides>
  <Notes>46</Notes>
  <HiddenSlides>0</HiddenSlides>
  <MMClips>4</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60</vt:i4>
      </vt:variant>
    </vt:vector>
  </HeadingPairs>
  <TitlesOfParts>
    <vt:vector size="65" baseType="lpstr">
      <vt:lpstr>Arial</vt:lpstr>
      <vt:lpstr>Calibri</vt:lpstr>
      <vt:lpstr>Tajawal Medium</vt:lpstr>
      <vt:lpstr>Times New Roman</vt:lpstr>
      <vt:lpstr>1_Main Slides</vt:lpstr>
      <vt:lpstr>PowerPoint Presentation</vt:lpstr>
      <vt:lpstr>Shockley-Zalabak,  9e Update  Pamela S. Shockley-Zalabak </vt:lpstr>
      <vt:lpstr>1.1 The Changing Nature of Organizations and Work</vt:lpstr>
      <vt:lpstr>1.6 Organizational Communication: A Competency-Based Approach</vt:lpstr>
      <vt:lpstr>Messages and Constitutive Processes Model </vt:lpstr>
      <vt:lpstr>Shockley-Zalabak,  9e Update Pamela S. Shockley-Zalabak </vt:lpstr>
      <vt:lpstr>PowerPoint Presentation</vt:lpstr>
      <vt:lpstr>Aristotle Communication Model</vt:lpstr>
      <vt:lpstr>Distinguish Among </vt:lpstr>
      <vt:lpstr>Shockley-Zalabak,  9e Update  Pamela S. Shockley-Zalabak </vt:lpstr>
      <vt:lpstr>Global Business leaders </vt:lpstr>
      <vt:lpstr>PowerPoint Presentation</vt:lpstr>
      <vt:lpstr>PowerPoint Presentation</vt:lpstr>
      <vt:lpstr>Global Political leaders </vt:lpstr>
      <vt:lpstr>Distinctions Between Leadership and Management</vt:lpstr>
      <vt:lpstr>PowerPoint Presentation</vt:lpstr>
      <vt:lpstr>PowerPoint Presentation</vt:lpstr>
      <vt:lpstr>PowerPoint Presentation</vt:lpstr>
      <vt:lpstr>Shockley-Zalabak,  9e Update  Pamela S. Shockley-Zalabak </vt:lpstr>
      <vt:lpstr>PowerPoint Presentation</vt:lpstr>
      <vt:lpstr>PowerPoint Presentation</vt:lpstr>
      <vt:lpstr>The similarity between individual and organizational values  </vt:lpstr>
      <vt:lpstr>Individual Values || Religious   </vt:lpstr>
      <vt:lpstr>PowerPoint Presentation</vt:lpstr>
      <vt:lpstr>Shockley-Zalabak,  9e Update  Pamela S. Shockley-Zalabak </vt:lpstr>
      <vt:lpstr>PowerPoint Presentation</vt:lpstr>
      <vt:lpstr>PowerPoint Presentation</vt:lpstr>
      <vt:lpstr>PowerPoint Presentation</vt:lpstr>
      <vt:lpstr>5.5 Forming Interpersonal Relationships (4 of 5)</vt:lpstr>
      <vt:lpstr>5.7 Workplace Emotion, Balance,  and Interpersonal Relationships</vt:lpstr>
      <vt:lpstr>5.9 Increasing Interpersonal  Effectiveness (1 of 3)</vt:lpstr>
      <vt:lpstr>PowerPoint Presentation</vt:lpstr>
      <vt:lpstr>Shockley-Zalabak,  9e Update  Pamela S. Shockley-Zalabak </vt:lpstr>
      <vt:lpstr>Characteristics Of An Effective Team?</vt:lpstr>
      <vt:lpstr>Homogeneous Vs Heterogeneous Groups In Communication</vt:lpstr>
      <vt:lpstr>6.3 Types of Groups (2 of 10)</vt:lpstr>
      <vt:lpstr>6.3 Types of Groups (3 of 10)</vt:lpstr>
      <vt:lpstr>6.3 Types of Groups (5 of 10)</vt:lpstr>
      <vt:lpstr>6.4 The Team-Based Organization</vt:lpstr>
      <vt:lpstr>Shockley-Zalabak,  9e Update  Pamela S. Shockley-Zalabak </vt:lpstr>
      <vt:lpstr>PowerPoint Presentation</vt:lpstr>
      <vt:lpstr>PowerPoint Presentation</vt:lpstr>
      <vt:lpstr>9.3 The Individual in Organizational  Conflict (1 of 4)</vt:lpstr>
      <vt:lpstr>PowerPoint Presentation</vt:lpstr>
      <vt:lpstr>Organizational Charts </vt:lpstr>
      <vt:lpstr>9.4 Groups in Organizational  Conflict (10 of 10)</vt:lpstr>
      <vt:lpstr>Shockley-Zalabak,  9e Update  Pamela S. Shockley-Zalabak </vt:lpstr>
      <vt:lpstr>PowerPoint Presentation</vt:lpstr>
      <vt:lpstr>PowerPoint Presentation</vt:lpstr>
      <vt:lpstr>10.5 Models and Processes for Innovation and Change (3 of 4)</vt:lpstr>
      <vt:lpstr>Shockley-Zalabak,  9e Update  Pamela S. Shockley-Zalabak </vt:lpstr>
      <vt:lpstr>11.3 The Organization and Its Environment (2 of 4)</vt:lpstr>
      <vt:lpstr>11.3 The Organization and Its Environment (2 of 4)</vt:lpstr>
      <vt:lpstr>11.3 The Organization and Its Environment (4 of 4)</vt:lpstr>
      <vt:lpstr>PowerPoint Presentation</vt:lpstr>
      <vt:lpstr>11.4 Strategic Organizational Communication (3 of 10)</vt:lpstr>
      <vt:lpstr>PowerPoint Presentation</vt:lpstr>
      <vt:lpstr>PowerPoint Presentation</vt:lpstr>
      <vt:lpstr>11.4 Strategic Organizational Communication (10 of 10)</vt:lpstr>
      <vt:lpstr>PowerPoint Presentation</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Shockley-Zalabak,  9e Update  Pamela S. Shockley-Zalabak</dc:title>
  <dc:creator>paramita sengupta</dc:creator>
  <cp:lastModifiedBy>Microsoft Office User</cp:lastModifiedBy>
  <cp:revision>67</cp:revision>
  <dcterms:modified xsi:type="dcterms:W3CDTF">2023-08-12T17:43:10Z</dcterms:modified>
</cp:coreProperties>
</file>