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276" r:id="rId7"/>
    <p:sldId id="497" r:id="rId8"/>
    <p:sldId id="498" r:id="rId9"/>
    <p:sldId id="256" r:id="rId10"/>
    <p:sldId id="499" r:id="rId11"/>
    <p:sldId id="500" r:id="rId12"/>
    <p:sldId id="501" r:id="rId13"/>
    <p:sldId id="502" r:id="rId14"/>
    <p:sldId id="503" r:id="rId15"/>
    <p:sldId id="504" r:id="rId16"/>
    <p:sldId id="505" r:id="rId17"/>
    <p:sldId id="506" r:id="rId18"/>
    <p:sldId id="507" r:id="rId19"/>
    <p:sldId id="508" r:id="rId20"/>
    <p:sldId id="509" r:id="rId21"/>
    <p:sldId id="510" r:id="rId22"/>
    <p:sldId id="511" r:id="rId23"/>
    <p:sldId id="512" r:id="rId24"/>
    <p:sldId id="513" r:id="rId25"/>
    <p:sldId id="514" r:id="rId26"/>
    <p:sldId id="515" r:id="rId27"/>
    <p:sldId id="516" r:id="rId28"/>
    <p:sldId id="517" r:id="rId29"/>
    <p:sldId id="518" r:id="rId30"/>
    <p:sldId id="519" r:id="rId31"/>
    <p:sldId id="520" r:id="rId32"/>
    <p:sldId id="521" r:id="rId33"/>
    <p:sldId id="522" r:id="rId34"/>
    <p:sldId id="523" r:id="rId35"/>
    <p:sldId id="524" r:id="rId36"/>
    <p:sldId id="525" r:id="rId37"/>
    <p:sldId id="526" r:id="rId38"/>
    <p:sldId id="527" r:id="rId39"/>
    <p:sldId id="528" r:id="rId40"/>
    <p:sldId id="529" r:id="rId41"/>
    <p:sldId id="530"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497"/>
            <p14:sldId id="498"/>
            <p14:sldId id="256"/>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29269" y="4033236"/>
            <a:ext cx="5216525" cy="398780"/>
          </a:xfrm>
          <a:prstGeom prst="rect">
            <a:avLst/>
          </a:prstGeom>
          <a:noFill/>
        </p:spPr>
        <p:txBody>
          <a:bodyPr wrap="square" rtlCol="0">
            <a:spAutoFit/>
          </a:bodyPr>
          <a:lstStyle/>
          <a:p>
            <a:r>
              <a:rPr lang="en-US" sz="2000" b="1" dirty="0">
                <a:latin typeface="Alexandria" charset="0"/>
                <a:cs typeface="Alexandria" charset="0"/>
              </a:rPr>
              <a:t>Prepared by Dr. Fayez </a:t>
            </a:r>
            <a:r>
              <a:rPr lang="en-US" sz="2000" b="1" dirty="0" err="1">
                <a:latin typeface="Alexandria" charset="0"/>
                <a:cs typeface="Alexandria" charset="0"/>
              </a:rPr>
              <a:t>Jrad</a:t>
            </a:r>
            <a:endParaRPr lang="en-US" sz="2000" b="1" dirty="0">
              <a:latin typeface="Alexandria" charset="0"/>
              <a:cs typeface="Alexandria" charset="0"/>
            </a:endParaRPr>
          </a:p>
        </p:txBody>
      </p:sp>
      <p:sp>
        <p:nvSpPr>
          <p:cNvPr id="31" name="TextBox 30"/>
          <p:cNvSpPr txBox="1"/>
          <p:nvPr/>
        </p:nvSpPr>
        <p:spPr>
          <a:xfrm>
            <a:off x="259141" y="2424037"/>
            <a:ext cx="4532315" cy="584775"/>
          </a:xfrm>
          <a:prstGeom prst="rect">
            <a:avLst/>
          </a:prstGeom>
          <a:noFill/>
        </p:spPr>
        <p:txBody>
          <a:bodyPr wrap="square" rtlCol="0">
            <a:spAutoFit/>
          </a:bodyPr>
          <a:lstStyle/>
          <a:p>
            <a:r>
              <a:rPr lang="en-US" sz="3200" b="1" dirty="0">
                <a:solidFill>
                  <a:srgbClr val="00B0F0"/>
                </a:solidFill>
                <a:latin typeface="Alexandria" pitchFamily="2" charset="-78"/>
                <a:cs typeface="Alexandria" pitchFamily="2" charset="-78"/>
              </a:rPr>
              <a:t>Research Plan</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Lecture 01-Part A</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329269" y="5104240"/>
            <a:ext cx="1362874" cy="400110"/>
          </a:xfrm>
          <a:prstGeom prst="rect">
            <a:avLst/>
          </a:prstGeom>
          <a:noFill/>
        </p:spPr>
        <p:txBody>
          <a:bodyPr wrap="none" rtlCol="0">
            <a:spAutoFit/>
          </a:bodyPr>
          <a:lstStyle/>
          <a:p>
            <a:r>
              <a:rPr lang="en-US" sz="2000" b="1" dirty="0">
                <a:latin typeface="Alexandria" pitchFamily="2" charset="-78"/>
                <a:cs typeface="Alexandria" pitchFamily="2" charset="-78"/>
              </a:rPr>
              <a:t>(RPC001)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4961784" cy="769441"/>
          </a:xfrm>
          <a:prstGeom prst="rect">
            <a:avLst/>
          </a:prstGeom>
          <a:noFill/>
        </p:spPr>
        <p:txBody>
          <a:bodyPr wrap="square" rtlCol="0">
            <a:spAutoFit/>
          </a:bodyPr>
          <a:lstStyle/>
          <a:p>
            <a:pPr lvl="0"/>
            <a:r>
              <a:rPr lang="en-US" sz="2200" b="1" dirty="0">
                <a:solidFill>
                  <a:srgbClr val="4472C4"/>
                </a:solidFill>
                <a:latin typeface="Alexandria" pitchFamily="2" charset="-78"/>
                <a:cs typeface="Alexandria" pitchFamily="2" charset="-78"/>
              </a:rPr>
              <a:t>The concept and ethics of scientific research</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01-Part A</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Fayez </a:t>
            </a:r>
            <a:r>
              <a:rPr lang="en-US" sz="2800" b="1" dirty="0" err="1">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p:cNvSpPr txBox="1"/>
          <p:nvPr/>
        </p:nvSpPr>
        <p:spPr>
          <a:xfrm>
            <a:off x="6394140" y="5026423"/>
            <a:ext cx="1362874" cy="400110"/>
          </a:xfrm>
          <a:prstGeom prst="rect">
            <a:avLst/>
          </a:prstGeom>
          <a:noFill/>
        </p:spPr>
        <p:txBody>
          <a:bodyPr wrap="none" rtlCol="0">
            <a:spAutoFit/>
          </a:bodyPr>
          <a:lstStyle/>
          <a:p>
            <a:r>
              <a:rPr lang="en-US" sz="2000" b="1" dirty="0">
                <a:latin typeface="Alexandria" pitchFamily="2" charset="-78"/>
                <a:cs typeface="Alexandria" pitchFamily="2" charset="-78"/>
              </a:rPr>
              <a:t>(RPC001)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pPr lvl="0" algn="ctr"/>
            <a:r>
              <a:rPr lang="en-US" sz="2000" b="1" dirty="0">
                <a:latin typeface="Alexandria" pitchFamily="2" charset="-78"/>
                <a:ea typeface="Calibri"/>
                <a:cs typeface="Alexandria" pitchFamily="2" charset="-78"/>
                <a:sym typeface="Calibri"/>
              </a:rPr>
              <a:t>Lecture Outline </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3374642"/>
          </a:xfrm>
          <a:prstGeom prst="rect">
            <a:avLst/>
          </a:prstGeom>
          <a:noFill/>
        </p:spPr>
        <p:txBody>
          <a:bodyPr wrap="square" rtlCol="0">
            <a:spAutoFit/>
          </a:bodyPr>
          <a:lstStyle/>
          <a:p>
            <a:pPr>
              <a:lnSpc>
                <a:spcPct val="150000"/>
              </a:lnSpc>
            </a:pPr>
            <a:r>
              <a:rPr lang="en-US" sz="1600" dirty="0">
                <a:latin typeface="Alexandria" pitchFamily="2" charset="-78"/>
                <a:cs typeface="Alexandria" pitchFamily="2" charset="-78"/>
              </a:rPr>
              <a:t>- The concept of scientific research</a:t>
            </a:r>
          </a:p>
          <a:p>
            <a:pPr>
              <a:lnSpc>
                <a:spcPct val="150000"/>
              </a:lnSpc>
            </a:pPr>
            <a:r>
              <a:rPr lang="en-US" sz="1600" dirty="0">
                <a:latin typeface="Alexandria" pitchFamily="2" charset="-78"/>
                <a:cs typeface="Alexandria" pitchFamily="2" charset="-78"/>
              </a:rPr>
              <a:t>- Fields of scientific research in administrative sciences</a:t>
            </a:r>
          </a:p>
          <a:p>
            <a:pPr>
              <a:lnSpc>
                <a:spcPct val="150000"/>
              </a:lnSpc>
            </a:pPr>
            <a:r>
              <a:rPr lang="en-US" sz="1600" dirty="0">
                <a:latin typeface="Alexandria" pitchFamily="2" charset="-78"/>
                <a:cs typeface="Alexandria" pitchFamily="2" charset="-78"/>
              </a:rPr>
              <a:t>- Research types</a:t>
            </a:r>
          </a:p>
          <a:p>
            <a:pPr>
              <a:lnSpc>
                <a:spcPct val="150000"/>
              </a:lnSpc>
            </a:pPr>
            <a:r>
              <a:rPr lang="en-US" sz="1600" dirty="0">
                <a:latin typeface="Alexandria" pitchFamily="2" charset="-78"/>
                <a:cs typeface="Alexandria" pitchFamily="2" charset="-78"/>
              </a:rPr>
              <a:t>- Scientific research goals</a:t>
            </a:r>
          </a:p>
          <a:p>
            <a:pPr>
              <a:lnSpc>
                <a:spcPct val="150000"/>
              </a:lnSpc>
            </a:pPr>
            <a:r>
              <a:rPr lang="en-US" sz="1600" dirty="0">
                <a:latin typeface="Alexandria" pitchFamily="2" charset="-78"/>
                <a:cs typeface="Alexandria" pitchFamily="2" charset="-78"/>
              </a:rPr>
              <a:t>- Characteristics of scientific research</a:t>
            </a:r>
          </a:p>
          <a:p>
            <a:pPr>
              <a:lnSpc>
                <a:spcPct val="150000"/>
              </a:lnSpc>
            </a:pPr>
            <a:r>
              <a:rPr lang="en-US" sz="1600" dirty="0">
                <a:latin typeface="Alexandria" pitchFamily="2" charset="-78"/>
                <a:cs typeface="Alexandria" pitchFamily="2" charset="-78"/>
              </a:rPr>
              <a:t>-The importance of scientific research in the field of administrative sciences</a:t>
            </a:r>
          </a:p>
          <a:p>
            <a:pPr>
              <a:lnSpc>
                <a:spcPct val="150000"/>
              </a:lnSpc>
            </a:pPr>
            <a:r>
              <a:rPr lang="en-US" sz="1600" dirty="0">
                <a:latin typeface="Alexandria" pitchFamily="2" charset="-78"/>
                <a:cs typeface="Alexandria" pitchFamily="2" charset="-78"/>
              </a:rPr>
              <a:t>- Problems and difficulties of scientific research in administrative sciences</a:t>
            </a:r>
          </a:p>
          <a:p>
            <a:pPr>
              <a:lnSpc>
                <a:spcPct val="150000"/>
              </a:lnSpc>
            </a:pPr>
            <a:r>
              <a:rPr lang="en-US" sz="1600" dirty="0">
                <a:latin typeface="Alexandria" pitchFamily="2" charset="-78"/>
                <a:cs typeface="Alexandria" pitchFamily="2" charset="-78"/>
              </a:rPr>
              <a:t>- Characteristics and skills of a distinguished researcher</a:t>
            </a:r>
          </a:p>
          <a:p>
            <a:pPr>
              <a:lnSpc>
                <a:spcPct val="150000"/>
              </a:lnSpc>
            </a:pPr>
            <a:r>
              <a:rPr lang="en-US" sz="1600" dirty="0">
                <a:latin typeface="Alexandria" pitchFamily="2" charset="-78"/>
                <a:cs typeface="Alexandria" pitchFamily="2" charset="-78"/>
              </a:rPr>
              <a:t>- Ethics of scientific research in the field of administrative sciences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17279" y="1805666"/>
            <a:ext cx="10224891" cy="507831"/>
          </a:xfrm>
          <a:prstGeom prst="rect">
            <a:avLst/>
          </a:prstGeom>
          <a:noFill/>
        </p:spPr>
        <p:txBody>
          <a:bodyPr wrap="square" rtlCol="0">
            <a:spAutoFit/>
          </a:bodyPr>
          <a:lstStyle/>
          <a:p>
            <a:pPr lvl="0" algn="ctr">
              <a:lnSpc>
                <a:spcPct val="150000"/>
              </a:lnSpc>
            </a:pPr>
            <a:r>
              <a:rPr lang="en-US" b="1" dirty="0">
                <a:latin typeface="Alexandria" pitchFamily="2" charset="-78"/>
                <a:cs typeface="Alexandria" pitchFamily="2" charset="-78"/>
              </a:rPr>
              <a:t>By the end of this chapter, you will be able to understand the following knowledge:</a:t>
            </a:r>
          </a:p>
        </p:txBody>
      </p:sp>
      <p:sp>
        <p:nvSpPr>
          <p:cNvPr id="4" name="TextBox 3"/>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6" name="TextBox 5"/>
          <p:cNvSpPr txBox="1"/>
          <p:nvPr/>
        </p:nvSpPr>
        <p:spPr>
          <a:xfrm>
            <a:off x="889000" y="2391844"/>
            <a:ext cx="10541000" cy="3005310"/>
          </a:xfrm>
          <a:prstGeom prst="rect">
            <a:avLst/>
          </a:prstGeom>
          <a:noFill/>
        </p:spPr>
        <p:txBody>
          <a:bodyPr wrap="square" rtlCol="0">
            <a:spAutoFit/>
          </a:bodyPr>
          <a:lstStyle/>
          <a:p>
            <a:pPr marL="292100" indent="-292100">
              <a:lnSpc>
                <a:spcPct val="150000"/>
              </a:lnSpc>
            </a:pPr>
            <a:r>
              <a:rPr lang="en-US" sz="1600" dirty="0">
                <a:latin typeface="Alexandria" pitchFamily="2" charset="-78"/>
                <a:cs typeface="Alexandria" pitchFamily="2" charset="-78"/>
              </a:rPr>
              <a:t>- The concept of scientific research and its most essential fields in administrative sciences.</a:t>
            </a:r>
          </a:p>
          <a:p>
            <a:pPr marL="292100" indent="-292100">
              <a:lnSpc>
                <a:spcPct val="150000"/>
              </a:lnSpc>
            </a:pPr>
            <a:r>
              <a:rPr lang="en-US" sz="1600" dirty="0">
                <a:latin typeface="Alexandria" pitchFamily="2" charset="-78"/>
                <a:cs typeface="Alexandria" pitchFamily="2" charset="-78"/>
              </a:rPr>
              <a:t>- Recognize the different divisions of research.</a:t>
            </a:r>
          </a:p>
          <a:p>
            <a:pPr marL="292100" indent="-292100">
              <a:lnSpc>
                <a:spcPct val="150000"/>
              </a:lnSpc>
            </a:pPr>
            <a:r>
              <a:rPr lang="en-US" sz="1600" dirty="0">
                <a:latin typeface="Alexandria" pitchFamily="2" charset="-78"/>
                <a:cs typeface="Alexandria" pitchFamily="2" charset="-78"/>
              </a:rPr>
              <a:t>- The ability to understand and compare the different objectives of scientific research.</a:t>
            </a:r>
          </a:p>
          <a:p>
            <a:pPr marL="292100" indent="-292100">
              <a:lnSpc>
                <a:spcPct val="150000"/>
              </a:lnSpc>
            </a:pPr>
            <a:r>
              <a:rPr lang="en-US" sz="1600" dirty="0">
                <a:latin typeface="Alexandria" pitchFamily="2" charset="-78"/>
                <a:cs typeface="Alexandria" pitchFamily="2" charset="-78"/>
              </a:rPr>
              <a:t>- Different characteristics of scientific research.</a:t>
            </a:r>
          </a:p>
          <a:p>
            <a:pPr marL="292100" indent="-292100">
              <a:lnSpc>
                <a:spcPct val="150000"/>
              </a:lnSpc>
            </a:pPr>
            <a:r>
              <a:rPr lang="en-US" sz="1600" dirty="0">
                <a:latin typeface="Alexandria" pitchFamily="2" charset="-78"/>
                <a:cs typeface="Alexandria" pitchFamily="2" charset="-78"/>
              </a:rPr>
              <a:t>- The importance of scientific research in the field of administrative sciences.</a:t>
            </a:r>
          </a:p>
          <a:p>
            <a:pPr marL="292100" indent="-292100">
              <a:lnSpc>
                <a:spcPct val="150000"/>
              </a:lnSpc>
            </a:pPr>
            <a:r>
              <a:rPr lang="en-US" sz="1600" dirty="0">
                <a:latin typeface="Alexandria" pitchFamily="2" charset="-78"/>
                <a:cs typeface="Alexandria" pitchFamily="2" charset="-78"/>
              </a:rPr>
              <a:t>- The most important problems and difficulties of research in administrative sciences.</a:t>
            </a:r>
          </a:p>
          <a:p>
            <a:pPr marL="292100" indent="-292100">
              <a:lnSpc>
                <a:spcPct val="150000"/>
              </a:lnSpc>
            </a:pPr>
            <a:r>
              <a:rPr lang="en-US" sz="1600" dirty="0">
                <a:latin typeface="Alexandria" pitchFamily="2" charset="-78"/>
                <a:cs typeface="Alexandria" pitchFamily="2" charset="-78"/>
              </a:rPr>
              <a:t>- The most important features and skills that an outstanding researcher should possess.</a:t>
            </a:r>
          </a:p>
          <a:p>
            <a:pPr marL="292100" indent="-292100">
              <a:lnSpc>
                <a:spcPct val="150000"/>
              </a:lnSpc>
            </a:pPr>
            <a:r>
              <a:rPr lang="en-US" sz="1600" dirty="0">
                <a:latin typeface="Alexandria" pitchFamily="2" charset="-78"/>
                <a:cs typeface="Alexandria" pitchFamily="2" charset="-78"/>
              </a:rPr>
              <a:t>- Ethics of scientific research in the field of administrative sciences.</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2513150" y="817189"/>
            <a:ext cx="6238964" cy="501932"/>
          </a:xfrm>
          <a:prstGeom prst="rect">
            <a:avLst/>
          </a:prstGeom>
          <a:solidFill>
            <a:srgbClr val="00AEEF"/>
          </a:solidFill>
        </p:spPr>
        <p:txBody>
          <a:bodyPr wrap="square" rtlCol="0">
            <a:spAutoFit/>
          </a:bodyPr>
          <a:lstStyle/>
          <a:p>
            <a:pPr algn="ctr">
              <a:lnSpc>
                <a:spcPct val="150000"/>
              </a:lnSpc>
            </a:pPr>
            <a:r>
              <a:rPr lang="en-US" sz="2000" b="1" dirty="0">
                <a:latin typeface="Alexandria" pitchFamily="2" charset="-78"/>
                <a:cs typeface="Alexandria" pitchFamily="2" charset="-78"/>
              </a:rPr>
              <a:t>Learning objectives and skills</a:t>
            </a:r>
          </a:p>
        </p:txBody>
      </p:sp>
    </p:spTree>
    <p:extLst>
      <p:ext uri="{BB962C8B-B14F-4D97-AF65-F5344CB8AC3E}">
        <p14:creationId xmlns:p14="http://schemas.microsoft.com/office/powerpoint/2010/main" val="5117170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17279" y="1805666"/>
            <a:ext cx="8170461" cy="507831"/>
          </a:xfrm>
          <a:prstGeom prst="rect">
            <a:avLst/>
          </a:prstGeom>
          <a:noFill/>
        </p:spPr>
        <p:txBody>
          <a:bodyPr wrap="square" rtlCol="0">
            <a:spAutoFit/>
          </a:bodyPr>
          <a:lstStyle/>
          <a:p>
            <a:pPr algn="ctr">
              <a:lnSpc>
                <a:spcPct val="150000"/>
              </a:lnSpc>
            </a:pPr>
            <a:r>
              <a:rPr lang="en-US" b="1" dirty="0">
                <a:latin typeface="Alexandria" pitchFamily="2" charset="-78"/>
                <a:cs typeface="Alexandria" pitchFamily="2" charset="-78"/>
              </a:rPr>
              <a:t>By the end of this chapter, you will possess the following Skills:</a:t>
            </a:r>
            <a:endParaRPr lang="en-US" dirty="0">
              <a:latin typeface="Alexandria" pitchFamily="2" charset="-78"/>
              <a:cs typeface="Alexandria" pitchFamily="2" charset="-78"/>
            </a:endParaRPr>
          </a:p>
        </p:txBody>
      </p:sp>
      <p:sp>
        <p:nvSpPr>
          <p:cNvPr id="4" name="TextBox 3"/>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5" name="TextBox 4"/>
          <p:cNvSpPr txBox="1"/>
          <p:nvPr/>
        </p:nvSpPr>
        <p:spPr>
          <a:xfrm>
            <a:off x="889000" y="2391844"/>
            <a:ext cx="10541000" cy="3005310"/>
          </a:xfrm>
          <a:prstGeom prst="rect">
            <a:avLst/>
          </a:prstGeom>
          <a:noFill/>
        </p:spPr>
        <p:txBody>
          <a:bodyPr wrap="square" rtlCol="0">
            <a:spAutoFit/>
          </a:bodyPr>
          <a:lstStyle/>
          <a:p>
            <a:pPr marL="225425" lvl="0" indent="-225425">
              <a:lnSpc>
                <a:spcPct val="150000"/>
              </a:lnSpc>
            </a:pPr>
            <a:r>
              <a:rPr lang="en-US" sz="1600" dirty="0">
                <a:solidFill>
                  <a:prstClr val="black"/>
                </a:solidFill>
                <a:latin typeface="Alexandria" pitchFamily="2" charset="-78"/>
                <a:cs typeface="Alexandria" pitchFamily="2" charset="-78"/>
              </a:rPr>
              <a:t>- The ability to recognize and distinguish areas of scientific research in administrative sciences.</a:t>
            </a:r>
          </a:p>
          <a:p>
            <a:pPr marL="225425" lvl="0" indent="-225425">
              <a:lnSpc>
                <a:spcPct val="150000"/>
              </a:lnSpc>
            </a:pPr>
            <a:r>
              <a:rPr lang="en-US" sz="1600" dirty="0">
                <a:solidFill>
                  <a:prstClr val="black"/>
                </a:solidFill>
                <a:latin typeface="Alexandria" pitchFamily="2" charset="-78"/>
                <a:cs typeface="Alexandria" pitchFamily="2" charset="-78"/>
              </a:rPr>
              <a:t>- The ability to differentiate and distinguish between different types of research, their requirements, and their purpose.</a:t>
            </a:r>
          </a:p>
          <a:p>
            <a:pPr marL="225425" lvl="0" indent="-225425">
              <a:lnSpc>
                <a:spcPct val="150000"/>
              </a:lnSpc>
            </a:pPr>
            <a:r>
              <a:rPr lang="en-US" sz="1600" dirty="0">
                <a:solidFill>
                  <a:prstClr val="black"/>
                </a:solidFill>
                <a:latin typeface="Alexandria" pitchFamily="2" charset="-78"/>
                <a:cs typeface="Alexandria" pitchFamily="2" charset="-78"/>
              </a:rPr>
              <a:t>- The ability to define the objectives and importance of the research.</a:t>
            </a:r>
          </a:p>
          <a:p>
            <a:pPr marL="225425" lvl="0" indent="-225425">
              <a:lnSpc>
                <a:spcPct val="150000"/>
              </a:lnSpc>
            </a:pPr>
            <a:r>
              <a:rPr lang="en-US" sz="1600" dirty="0">
                <a:solidFill>
                  <a:prstClr val="black"/>
                </a:solidFill>
                <a:latin typeface="Alexandria" pitchFamily="2" charset="-78"/>
                <a:cs typeface="Alexandria" pitchFamily="2" charset="-78"/>
              </a:rPr>
              <a:t>- The ability to recognize and acquire the most important skills and distinguishing features of a successful researcher.</a:t>
            </a:r>
          </a:p>
          <a:p>
            <a:pPr marL="225425" lvl="0" indent="-225425">
              <a:lnSpc>
                <a:spcPct val="150000"/>
              </a:lnSpc>
            </a:pPr>
            <a:r>
              <a:rPr lang="en-US" sz="1600" dirty="0">
                <a:solidFill>
                  <a:prstClr val="black"/>
                </a:solidFill>
                <a:latin typeface="Alexandria" pitchFamily="2" charset="-78"/>
                <a:cs typeface="Alexandria" pitchFamily="2" charset="-78"/>
              </a:rPr>
              <a:t>- The ability to develop an ethical framework for the scientific research process.</a:t>
            </a:r>
          </a:p>
          <a:p>
            <a:pPr lvl="0">
              <a:lnSpc>
                <a:spcPct val="150000"/>
              </a:lnSpc>
            </a:pPr>
            <a:endParaRPr lang="en-US" sz="1600" b="1" dirty="0">
              <a:solidFill>
                <a:prstClr val="black"/>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2513150" y="817189"/>
            <a:ext cx="6238964" cy="501932"/>
          </a:xfrm>
          <a:prstGeom prst="rect">
            <a:avLst/>
          </a:prstGeom>
          <a:solidFill>
            <a:srgbClr val="00AEEF"/>
          </a:solidFill>
        </p:spPr>
        <p:txBody>
          <a:bodyPr wrap="square" rtlCol="0">
            <a:spAutoFit/>
          </a:bodyPr>
          <a:lstStyle/>
          <a:p>
            <a:pPr algn="ctr">
              <a:lnSpc>
                <a:spcPct val="150000"/>
              </a:lnSpc>
            </a:pPr>
            <a:r>
              <a:rPr lang="en-US" sz="2000" b="1" dirty="0">
                <a:latin typeface="Alexandria" pitchFamily="2" charset="-78"/>
                <a:cs typeface="Alexandria" pitchFamily="2" charset="-78"/>
              </a:rPr>
              <a:t>Learning objectives and skills</a:t>
            </a:r>
          </a:p>
        </p:txBody>
      </p:sp>
    </p:spTree>
    <p:extLst>
      <p:ext uri="{BB962C8B-B14F-4D97-AF65-F5344CB8AC3E}">
        <p14:creationId xmlns:p14="http://schemas.microsoft.com/office/powerpoint/2010/main" val="32110139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108543"/>
          </a:xfrm>
          <a:prstGeom prst="rect">
            <a:avLst/>
          </a:prstGeom>
          <a:noFill/>
        </p:spPr>
        <p:txBody>
          <a:bodyPr wrap="square" rtlCol="0">
            <a:spAutoFit/>
          </a:bodyPr>
          <a:lstStyle/>
          <a:p>
            <a:pPr algn="ctr"/>
            <a:r>
              <a:rPr lang="en-GB" sz="2000" b="1" dirty="0">
                <a:latin typeface="Arial" panose="020B0604020202020204" pitchFamily="34" charset="0"/>
                <a:ea typeface="Times New Roman" panose="02020603050405020304" pitchFamily="18" charset="0"/>
                <a:cs typeface="Arial" panose="020B0604020202020204" pitchFamily="34" charset="0"/>
              </a:rPr>
              <a:t>Definition and Purposes of Research </a:t>
            </a:r>
          </a:p>
          <a:p>
            <a:pPr algn="ctr"/>
            <a:endParaRPr lang="en-US" sz="2000" dirty="0">
              <a:latin typeface="Alexandria" pitchFamily="2" charset="-78"/>
              <a:cs typeface="Alexandria" pitchFamily="2" charset="-78"/>
            </a:endParaRPr>
          </a:p>
          <a:p>
            <a:pPr marL="344488" indent="-344488" algn="just">
              <a:lnSpc>
                <a:spcPct val="250000"/>
              </a:lnSpc>
              <a:buFont typeface="+mj-lt"/>
              <a:buAutoNum type="arabicPeriod"/>
            </a:pPr>
            <a:r>
              <a:rPr lang="en-US" sz="1600" dirty="0">
                <a:latin typeface="Alexandria" pitchFamily="2" charset="-78"/>
                <a:cs typeface="Alexandria" pitchFamily="2" charset="-78"/>
              </a:rPr>
              <a:t>Is scientific research just gathering information without a clear goal?</a:t>
            </a:r>
          </a:p>
          <a:p>
            <a:pPr marL="344488" indent="-344488" algn="just">
              <a:lnSpc>
                <a:spcPct val="250000"/>
              </a:lnSpc>
            </a:pPr>
            <a:r>
              <a:rPr lang="en-US" sz="1600" dirty="0">
                <a:latin typeface="Alexandria" pitchFamily="2" charset="-78"/>
                <a:cs typeface="Alexandria" pitchFamily="2" charset="-78"/>
              </a:rPr>
              <a:t>2. Is scientific research gathering and recording information about a particular phenomenon without interpreting this information?</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955203"/>
          </a:xfrm>
          <a:prstGeom prst="rect">
            <a:avLst/>
          </a:prstGeom>
          <a:noFill/>
        </p:spPr>
        <p:txBody>
          <a:bodyPr wrap="square" rtlCol="0">
            <a:spAutoFit/>
          </a:bodyPr>
          <a:lstStyle/>
          <a:p>
            <a:pPr algn="ctr"/>
            <a:r>
              <a:rPr lang="en-GB" sz="2000" b="1" dirty="0">
                <a:latin typeface="Arial" panose="020B0604020202020204" pitchFamily="34" charset="0"/>
                <a:ea typeface="Times New Roman" panose="02020603050405020304" pitchFamily="18" charset="0"/>
                <a:cs typeface="Arial" panose="020B0604020202020204" pitchFamily="34" charset="0"/>
              </a:rPr>
              <a:t>Definition and Purposes of Research </a:t>
            </a:r>
          </a:p>
          <a:p>
            <a:pPr algn="ctr"/>
            <a:endParaRPr lang="en-GB" sz="2000" b="1" dirty="0">
              <a:solidFill>
                <a:srgbClr val="00B0F0"/>
              </a:solidFill>
              <a:latin typeface="Arial" panose="020B0604020202020204" pitchFamily="34" charset="0"/>
              <a:ea typeface="Times New Roman" panose="02020603050405020304" pitchFamily="18" charset="0"/>
              <a:cs typeface="Arial" panose="020B0604020202020204" pitchFamily="34" charset="0"/>
            </a:endParaRPr>
          </a:p>
          <a:p>
            <a:pPr marL="285750" lvl="0" indent="-285750" algn="just">
              <a:lnSpc>
                <a:spcPct val="150000"/>
              </a:lnSpc>
              <a:buFont typeface="Arial" panose="020B0604020202020204" pitchFamily="34" charset="0"/>
              <a:buChar char="•"/>
            </a:pPr>
            <a:r>
              <a:rPr lang="en-US" sz="1600" dirty="0">
                <a:solidFill>
                  <a:prstClr val="black"/>
                </a:solidFill>
                <a:latin typeface="Alexandria" pitchFamily="2" charset="-78"/>
                <a:cs typeface="Alexandria" pitchFamily="2" charset="-78"/>
              </a:rPr>
              <a:t>“A systematic and organized effort to investigate a specific problem that needs to be solved. Hence, the scientific research process is a set of methodological steps that are designed and followed with a clear goal, which is to reach answers to some questions about topics of interest to us” </a:t>
            </a:r>
            <a:r>
              <a:rPr lang="en-US" sz="1600" dirty="0" err="1">
                <a:solidFill>
                  <a:prstClr val="black"/>
                </a:solidFill>
                <a:latin typeface="Alexandria" pitchFamily="2" charset="-78"/>
                <a:cs typeface="Alexandria" pitchFamily="2" charset="-78"/>
              </a:rPr>
              <a:t>Sekaran</a:t>
            </a:r>
            <a:r>
              <a:rPr lang="en-US" sz="1600" dirty="0">
                <a:solidFill>
                  <a:prstClr val="black"/>
                </a:solidFill>
                <a:latin typeface="Alexandria" pitchFamily="2" charset="-78"/>
                <a:cs typeface="Alexandria" pitchFamily="2" charset="-78"/>
              </a:rPr>
              <a:t> and </a:t>
            </a:r>
            <a:r>
              <a:rPr lang="en-US" sz="1600" dirty="0" err="1">
                <a:solidFill>
                  <a:prstClr val="black"/>
                </a:solidFill>
                <a:latin typeface="Alexandria" pitchFamily="2" charset="-78"/>
                <a:cs typeface="Alexandria" pitchFamily="2" charset="-78"/>
              </a:rPr>
              <a:t>Bougie</a:t>
            </a:r>
            <a:r>
              <a:rPr lang="en-US" sz="1600" dirty="0">
                <a:solidFill>
                  <a:prstClr val="black"/>
                </a:solidFill>
                <a:latin typeface="Alexandria" pitchFamily="2" charset="-78"/>
                <a:cs typeface="Alexandria" pitchFamily="2" charset="-78"/>
              </a:rPr>
              <a:t> (2010)</a:t>
            </a:r>
          </a:p>
          <a:p>
            <a:pPr marL="285750" lvl="0" indent="-285750" algn="just" rtl="1">
              <a:lnSpc>
                <a:spcPct val="150000"/>
              </a:lnSpc>
              <a:buFont typeface="Arial" panose="020B0604020202020204" pitchFamily="34" charset="0"/>
              <a:buChar char="•"/>
            </a:pPr>
            <a:r>
              <a:rPr lang="en-US" altLang="en-US" sz="1600" dirty="0">
                <a:solidFill>
                  <a:srgbClr val="202124"/>
                </a:solidFill>
                <a:latin typeface="inherit"/>
              </a:rPr>
              <a:t>"</a:t>
            </a:r>
            <a:r>
              <a:rPr lang="ar-SA" altLang="en-US" sz="1600" b="1" dirty="0">
                <a:solidFill>
                  <a:srgbClr val="202124"/>
                </a:solidFill>
                <a:latin typeface="inherit"/>
              </a:rPr>
              <a:t>جهد منهجي ومنظم للتحقيق في مشكلة معينة تحتاج إلى حل. ومن هنا فإن عملية البحث العلمي عبارة عن مجموعة من الخطوات المنهجية التي يتم تصميمها واتباعها بهدف واضح وهو الوصول إلى إجابات لبعض الأسئلة حول الموضوعات التي تهمنا” سيكاران وبوجي</a:t>
            </a:r>
            <a:r>
              <a:rPr lang="en-US" altLang="en-US" sz="1600" b="1" dirty="0">
                <a:solidFill>
                  <a:srgbClr val="202124"/>
                </a:solidFill>
                <a:latin typeface="inherit"/>
              </a:rPr>
              <a:t> (</a:t>
            </a:r>
            <a:r>
              <a:rPr lang="ar-SY" altLang="en-US" sz="1600" b="1" dirty="0">
                <a:solidFill>
                  <a:srgbClr val="202124"/>
                </a:solidFill>
                <a:latin typeface="inherit"/>
              </a:rPr>
              <a:t>2010</a:t>
            </a:r>
            <a:r>
              <a:rPr lang="en-US" altLang="en-US" sz="1600" b="1" dirty="0">
                <a:solidFill>
                  <a:srgbClr val="202124"/>
                </a:solidFill>
                <a:latin typeface="inherit"/>
              </a:rPr>
              <a:t>)</a:t>
            </a:r>
            <a:r>
              <a:rPr lang="en-US" altLang="en-US" sz="1600" b="1" dirty="0">
                <a:solidFill>
                  <a:prstClr val="black"/>
                </a:solidFill>
              </a:rPr>
              <a:t> </a:t>
            </a:r>
          </a:p>
          <a:p>
            <a:pPr marL="171450" lvl="0" indent="-171450" algn="just" rtl="1">
              <a:lnSpc>
                <a:spcPct val="150000"/>
              </a:lnSpc>
              <a:buFont typeface="Arial" panose="020B0604020202020204" pitchFamily="34" charset="0"/>
              <a:buChar char="•"/>
            </a:pPr>
            <a:r>
              <a:rPr lang="ar-SA" sz="1600" b="1" dirty="0">
                <a:solidFill>
                  <a:prstClr val="black"/>
                </a:solidFill>
              </a:rPr>
              <a:t>«</a:t>
            </a:r>
            <a:r>
              <a:rPr lang="en-US" sz="1600" b="1" dirty="0">
                <a:solidFill>
                  <a:prstClr val="black"/>
                </a:solidFill>
              </a:rPr>
              <a:t> </a:t>
            </a:r>
            <a:r>
              <a:rPr lang="ar-SA" sz="1600" b="1" i="1" dirty="0">
                <a:solidFill>
                  <a:prstClr val="black"/>
                </a:solidFill>
              </a:rPr>
              <a:t>عمل فكري منظم يقوم به شخص مدرب وهو الباحث من أجل جمع الحقائق وتنظيمها وتفسيرها وربطها بالنظريات والحقائق بهدف التوصل إلى حل مشكلة أو للإضافة إلى المعرفة في حقل من حقول المعرفة</a:t>
            </a:r>
            <a:r>
              <a:rPr lang="ar-SA" sz="1600" b="1" dirty="0">
                <a:solidFill>
                  <a:prstClr val="black"/>
                </a:solidFill>
              </a:rPr>
              <a:t>» </a:t>
            </a:r>
            <a:r>
              <a:rPr lang="ar-SA" sz="1600" b="1" dirty="0">
                <a:solidFill>
                  <a:prstClr val="black"/>
                </a:solidFill>
                <a:latin typeface="Andalus" pitchFamily="18" charset="-78"/>
                <a:cs typeface="Andalus" pitchFamily="18" charset="-78"/>
              </a:rPr>
              <a:t>حافظ (</a:t>
            </a:r>
            <a:r>
              <a:rPr lang="ar-SA" sz="1600" dirty="0">
                <a:solidFill>
                  <a:prstClr val="black"/>
                </a:solidFill>
                <a:latin typeface="Andalus" pitchFamily="18" charset="-78"/>
                <a:cs typeface="Andalus" pitchFamily="18" charset="-78"/>
              </a:rPr>
              <a:t>2012) </a:t>
            </a:r>
            <a:endParaRPr lang="en-US" sz="1600" dirty="0">
              <a:solidFill>
                <a:prstClr val="black"/>
              </a:solidFill>
              <a:latin typeface="Andalus" pitchFamily="18" charset="-78"/>
              <a:cs typeface="Andalus" pitchFamily="18" charset="-78"/>
            </a:endParaRP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41912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339650"/>
          </a:xfrm>
          <a:prstGeom prst="rect">
            <a:avLst/>
          </a:prstGeom>
          <a:noFill/>
        </p:spPr>
        <p:txBody>
          <a:bodyPr wrap="square" rtlCol="0">
            <a:spAutoFit/>
          </a:bodyPr>
          <a:lstStyle/>
          <a:p>
            <a:pPr algn="ctr"/>
            <a:r>
              <a:rPr lang="en-GB" sz="2000" b="1" dirty="0">
                <a:latin typeface="Arial" panose="020B0604020202020204" pitchFamily="34" charset="0"/>
                <a:ea typeface="Times New Roman" panose="02020603050405020304" pitchFamily="18" charset="0"/>
                <a:cs typeface="Arial" panose="020B0604020202020204" pitchFamily="34" charset="0"/>
              </a:rPr>
              <a:t>Definition and Purposes of Research </a:t>
            </a:r>
          </a:p>
          <a:p>
            <a:pPr algn="ctr"/>
            <a:endParaRPr lang="en-GB" sz="2000" b="1" dirty="0">
              <a:solidFill>
                <a:srgbClr val="00B0F0"/>
              </a:solidFill>
              <a:latin typeface="Arial" panose="020B0604020202020204" pitchFamily="34" charset="0"/>
              <a:ea typeface="Times New Roman" panose="02020603050405020304" pitchFamily="18" charset="0"/>
              <a:cs typeface="Arial" panose="020B0604020202020204" pitchFamily="34" charset="0"/>
            </a:endParaRPr>
          </a:p>
          <a:p>
            <a:pPr lvl="0">
              <a:lnSpc>
                <a:spcPct val="250000"/>
              </a:lnSpc>
            </a:pPr>
            <a:r>
              <a:rPr lang="en-US" sz="1600" b="1" dirty="0">
                <a:latin typeface="Alexandria" pitchFamily="2" charset="-78"/>
                <a:cs typeface="Alexandria" pitchFamily="2" charset="-78"/>
              </a:rPr>
              <a:t>Finally, the scientific research must include:</a:t>
            </a:r>
          </a:p>
          <a:p>
            <a:pPr marL="342900" lvl="0" indent="-342900">
              <a:lnSpc>
                <a:spcPct val="250000"/>
              </a:lnSpc>
              <a:buFontTx/>
              <a:buChar char="-"/>
            </a:pPr>
            <a:r>
              <a:rPr lang="en-US" sz="1600" dirty="0">
                <a:solidFill>
                  <a:prstClr val="black"/>
                </a:solidFill>
                <a:latin typeface="Alexandria" pitchFamily="2" charset="-78"/>
                <a:cs typeface="Alexandria" pitchFamily="2" charset="-78"/>
              </a:rPr>
              <a:t>A clear objective of scientific research.</a:t>
            </a:r>
          </a:p>
          <a:p>
            <a:pPr marL="342900" lvl="0" indent="-342900">
              <a:lnSpc>
                <a:spcPct val="250000"/>
              </a:lnSpc>
              <a:buFontTx/>
              <a:buChar char="-"/>
            </a:pPr>
            <a:r>
              <a:rPr lang="en-US" sz="1600" dirty="0">
                <a:solidFill>
                  <a:prstClr val="black"/>
                </a:solidFill>
                <a:latin typeface="Alexandria" pitchFamily="2" charset="-78"/>
                <a:cs typeface="Alexandria" pitchFamily="2" charset="-78"/>
              </a:rPr>
              <a:t>Scientific data collection.</a:t>
            </a:r>
          </a:p>
          <a:p>
            <a:pPr marL="342900" lvl="0" indent="-342900">
              <a:lnSpc>
                <a:spcPct val="250000"/>
              </a:lnSpc>
              <a:buFontTx/>
              <a:buChar char="-"/>
            </a:pPr>
            <a:r>
              <a:rPr lang="en-US" sz="1600" dirty="0">
                <a:solidFill>
                  <a:prstClr val="black"/>
                </a:solidFill>
                <a:latin typeface="Alexandria" pitchFamily="2" charset="-78"/>
                <a:cs typeface="Alexandria" pitchFamily="2" charset="-78"/>
              </a:rPr>
              <a:t>Scientific analysis and interpretation of data.</a:t>
            </a:r>
          </a:p>
          <a:p>
            <a:pPr marL="342900" lvl="0" indent="-342900">
              <a:lnSpc>
                <a:spcPct val="250000"/>
              </a:lnSpc>
              <a:buFontTx/>
              <a:buChar char="-"/>
            </a:pPr>
            <a:r>
              <a:rPr lang="en-US" sz="1600" dirty="0">
                <a:solidFill>
                  <a:prstClr val="black"/>
                </a:solidFill>
                <a:latin typeface="Alexandria" pitchFamily="2" charset="-78"/>
                <a:cs typeface="Alexandria" pitchFamily="2" charset="-78"/>
              </a:rPr>
              <a:t>Handling a specific problem.</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37003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52225" y="1541797"/>
            <a:ext cx="8417320" cy="4585871"/>
          </a:xfrm>
          <a:prstGeom prst="rect">
            <a:avLst/>
          </a:prstGeom>
          <a:noFill/>
        </p:spPr>
        <p:txBody>
          <a:bodyPr wrap="square" rtlCol="0">
            <a:spAutoFit/>
          </a:bodyPr>
          <a:lstStyle/>
          <a:p>
            <a:pPr algn="ctr"/>
            <a:r>
              <a:rPr lang="en-GB" sz="2000" b="1" dirty="0">
                <a:latin typeface="Arial" panose="020B0604020202020204" pitchFamily="34" charset="0"/>
                <a:ea typeface="Times New Roman" panose="02020603050405020304" pitchFamily="18" charset="0"/>
                <a:cs typeface="Arial" panose="020B0604020202020204" pitchFamily="34" charset="0"/>
              </a:rPr>
              <a:t>Definition and Purposes of Research </a:t>
            </a:r>
          </a:p>
          <a:p>
            <a:pPr algn="ctr"/>
            <a:endParaRPr lang="en-GB" sz="2000" b="1" dirty="0">
              <a:solidFill>
                <a:srgbClr val="00B0F0"/>
              </a:solidFill>
              <a:latin typeface="Arial" panose="020B0604020202020204" pitchFamily="34" charset="0"/>
              <a:ea typeface="Times New Roman" panose="02020603050405020304" pitchFamily="18" charset="0"/>
              <a:cs typeface="Arial" panose="020B0604020202020204" pitchFamily="34" charset="0"/>
            </a:endParaRPr>
          </a:p>
          <a:p>
            <a:pPr lvl="0">
              <a:lnSpc>
                <a:spcPct val="150000"/>
              </a:lnSpc>
            </a:pPr>
            <a:r>
              <a:rPr lang="en-US" sz="1600" b="1" dirty="0">
                <a:solidFill>
                  <a:srgbClr val="0070C0"/>
                </a:solidFill>
                <a:latin typeface="Alexandria" pitchFamily="2" charset="-78"/>
                <a:cs typeface="Alexandria" pitchFamily="2" charset="-78"/>
              </a:rPr>
              <a:t>Fields of scientific research in administrative sciences:</a:t>
            </a:r>
          </a:p>
          <a:p>
            <a:pPr marL="342900" lvl="0" indent="-342900">
              <a:lnSpc>
                <a:spcPct val="150000"/>
              </a:lnSpc>
              <a:buFont typeface="+mj-lt"/>
              <a:buAutoNum type="arabicPeriod"/>
            </a:pPr>
            <a:r>
              <a:rPr lang="en-US" sz="1600" dirty="0">
                <a:solidFill>
                  <a:prstClr val="black"/>
                </a:solidFill>
                <a:latin typeface="Alexandria" pitchFamily="2" charset="-78"/>
                <a:cs typeface="Alexandria" pitchFamily="2" charset="-78"/>
              </a:rPr>
              <a:t>It can be said that the general concept of scientific research in administrative sciences does not depart from the general context of the concept of scientific research, but the fields of scientific research and its methods,  and curricula differ from one science to another because the nature of phenomena is different.</a:t>
            </a:r>
          </a:p>
          <a:p>
            <a:pPr marL="342900" lvl="0" indent="-342900">
              <a:lnSpc>
                <a:spcPct val="150000"/>
              </a:lnSpc>
              <a:buFont typeface="+mj-lt"/>
              <a:buAutoNum type="arabicPeriod"/>
            </a:pPr>
            <a:r>
              <a:rPr lang="en-US" sz="1600" dirty="0">
                <a:solidFill>
                  <a:prstClr val="black"/>
                </a:solidFill>
                <a:latin typeface="Alexandria" pitchFamily="2" charset="-78"/>
                <a:cs typeface="Alexandria" pitchFamily="2" charset="-78"/>
              </a:rPr>
              <a:t>The field of research interest in the field of management and business is focused on collecting accurate data that helps in the decision-making process and reduces its risks.     </a:t>
            </a:r>
            <a:endParaRPr lang="en-US" sz="1600" b="1" dirty="0">
              <a:solidFill>
                <a:prstClr val="black"/>
              </a:solidFill>
              <a:latin typeface="Alexandria" pitchFamily="2" charset="-78"/>
              <a:cs typeface="Alexandria" pitchFamily="2" charset="-78"/>
            </a:endParaRPr>
          </a:p>
          <a:p>
            <a:pPr marL="342900" indent="-342900">
              <a:buFont typeface="+mj-lt"/>
              <a:buAutoNum type="arabicPeriod"/>
            </a:pPr>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707616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847207"/>
          </a:xfrm>
          <a:prstGeom prst="rect">
            <a:avLst/>
          </a:prstGeom>
          <a:noFill/>
        </p:spPr>
        <p:txBody>
          <a:bodyPr wrap="square" rtlCol="0">
            <a:spAutoFit/>
          </a:bodyPr>
          <a:lstStyle/>
          <a:p>
            <a:pPr algn="ctr"/>
            <a:r>
              <a:rPr lang="en-GB" sz="2000" b="1" dirty="0">
                <a:latin typeface="Arial" panose="020B0604020202020204" pitchFamily="34" charset="0"/>
                <a:ea typeface="Times New Roman" panose="02020603050405020304" pitchFamily="18" charset="0"/>
                <a:cs typeface="Arial" panose="020B0604020202020204" pitchFamily="34" charset="0"/>
              </a:rPr>
              <a:t>Definition and Purposes of Research </a:t>
            </a:r>
          </a:p>
          <a:p>
            <a:pPr algn="ctr"/>
            <a:endParaRPr lang="en-GB" sz="2000" b="1" dirty="0">
              <a:solidFill>
                <a:srgbClr val="00B0F0"/>
              </a:solidFill>
              <a:latin typeface="Arial" panose="020B0604020202020204" pitchFamily="34" charset="0"/>
              <a:ea typeface="Times New Roman" panose="02020603050405020304" pitchFamily="18" charset="0"/>
              <a:cs typeface="Arial" panose="020B0604020202020204" pitchFamily="34" charset="0"/>
            </a:endParaRPr>
          </a:p>
          <a:p>
            <a:pPr marL="173038" lvl="0" indent="-173038">
              <a:lnSpc>
                <a:spcPct val="150000"/>
              </a:lnSpc>
            </a:pPr>
            <a:r>
              <a:rPr lang="en-US" sz="1600" dirty="0">
                <a:solidFill>
                  <a:prstClr val="black"/>
                </a:solidFill>
                <a:latin typeface="Alexandria" pitchFamily="2" charset="-78"/>
                <a:cs typeface="Alexandria" pitchFamily="2" charset="-78"/>
              </a:rPr>
              <a:t>3.  According to Saunders, the concept of research in the field of management sciences is «organized investigation to discover the truth of things related to management and business.»     </a:t>
            </a:r>
          </a:p>
          <a:p>
            <a:pPr marL="173038" lvl="0" indent="-173038">
              <a:lnSpc>
                <a:spcPct val="150000"/>
              </a:lnSpc>
            </a:pPr>
            <a:r>
              <a:rPr lang="en-US" sz="1600" dirty="0">
                <a:solidFill>
                  <a:prstClr val="black"/>
                </a:solidFill>
                <a:latin typeface="Alexandria" pitchFamily="2" charset="-78"/>
                <a:cs typeface="Alexandria" pitchFamily="2" charset="-78"/>
              </a:rPr>
              <a:t> 4.  The concept of research in the administrative sciences, according to </a:t>
            </a:r>
            <a:r>
              <a:rPr lang="en-US" sz="1600" dirty="0" err="1">
                <a:solidFill>
                  <a:prstClr val="black"/>
                </a:solidFill>
                <a:latin typeface="Alexandria" pitchFamily="2" charset="-78"/>
                <a:cs typeface="Alexandria" pitchFamily="2" charset="-78"/>
              </a:rPr>
              <a:t>Sekaran</a:t>
            </a:r>
            <a:r>
              <a:rPr lang="en-US" sz="1600" dirty="0">
                <a:solidFill>
                  <a:prstClr val="black"/>
                </a:solidFill>
                <a:latin typeface="Alexandria" pitchFamily="2" charset="-78"/>
                <a:cs typeface="Alexandria" pitchFamily="2" charset="-78"/>
              </a:rPr>
              <a:t> and </a:t>
            </a:r>
            <a:r>
              <a:rPr lang="en-US" sz="1600" dirty="0" err="1">
                <a:solidFill>
                  <a:prstClr val="black"/>
                </a:solidFill>
                <a:latin typeface="Alexandria" pitchFamily="2" charset="-78"/>
                <a:cs typeface="Alexandria" pitchFamily="2" charset="-78"/>
              </a:rPr>
              <a:t>Bougie</a:t>
            </a:r>
            <a:r>
              <a:rPr lang="en-US" sz="1600" dirty="0">
                <a:solidFill>
                  <a:prstClr val="black"/>
                </a:solidFill>
                <a:latin typeface="Alexandria" pitchFamily="2" charset="-78"/>
                <a:cs typeface="Alexandria" pitchFamily="2" charset="-78"/>
              </a:rPr>
              <a:t>, is «sequentially regular steps based on data collected about a specific problem and subjected to examination and scrutiny to solve this problem».</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390137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308872"/>
          </a:xfrm>
          <a:prstGeom prst="rect">
            <a:avLst/>
          </a:prstGeom>
          <a:noFill/>
        </p:spPr>
        <p:txBody>
          <a:bodyPr wrap="square" rtlCol="0">
            <a:spAutoFit/>
          </a:bodyPr>
          <a:lstStyle/>
          <a:p>
            <a:pPr algn="ctr"/>
            <a:r>
              <a:rPr lang="en-GB" sz="2000" b="1" dirty="0">
                <a:latin typeface="Arial" panose="020B0604020202020204" pitchFamily="34" charset="0"/>
                <a:ea typeface="Times New Roman" panose="02020603050405020304" pitchFamily="18" charset="0"/>
                <a:cs typeface="Arial" panose="020B0604020202020204" pitchFamily="34" charset="0"/>
              </a:rPr>
              <a:t>Definition and Purposes of Research </a:t>
            </a:r>
          </a:p>
          <a:p>
            <a:pPr algn="ctr"/>
            <a:endParaRPr lang="en-GB" sz="2000" b="1" dirty="0">
              <a:solidFill>
                <a:srgbClr val="00B0F0"/>
              </a:solidFill>
              <a:latin typeface="Arial" panose="020B0604020202020204" pitchFamily="34" charset="0"/>
              <a:ea typeface="Times New Roman" panose="02020603050405020304" pitchFamily="18" charset="0"/>
              <a:cs typeface="Arial" panose="020B0604020202020204" pitchFamily="34" charset="0"/>
            </a:endParaRPr>
          </a:p>
          <a:p>
            <a:pPr marL="173038" lvl="0" indent="-173038">
              <a:lnSpc>
                <a:spcPct val="150000"/>
              </a:lnSpc>
            </a:pPr>
            <a:r>
              <a:rPr lang="en-US" sz="1600" dirty="0">
                <a:solidFill>
                  <a:prstClr val="black"/>
                </a:solidFill>
                <a:latin typeface="Alexandria" pitchFamily="2" charset="-78"/>
                <a:cs typeface="Alexandria" pitchFamily="2" charset="-78"/>
              </a:rPr>
              <a:t>5.  The production, financing, marketing, and management operations of organizations aiming to profit or reduce costs.</a:t>
            </a:r>
          </a:p>
          <a:p>
            <a:pPr marL="173038" lvl="0" indent="-173038">
              <a:lnSpc>
                <a:spcPct val="150000"/>
              </a:lnSpc>
            </a:pPr>
            <a:endParaRPr lang="en-US" sz="800" dirty="0">
              <a:solidFill>
                <a:prstClr val="black"/>
              </a:solidFill>
              <a:latin typeface="Alexandria" pitchFamily="2" charset="-78"/>
              <a:cs typeface="Alexandria" pitchFamily="2" charset="-78"/>
            </a:endParaRPr>
          </a:p>
          <a:p>
            <a:pPr marL="173038" lvl="0" indent="-173038">
              <a:lnSpc>
                <a:spcPct val="150000"/>
              </a:lnSpc>
            </a:pPr>
            <a:r>
              <a:rPr lang="en-US" sz="1600" dirty="0">
                <a:solidFill>
                  <a:prstClr val="black"/>
                </a:solidFill>
                <a:latin typeface="Alexandria" pitchFamily="2" charset="-78"/>
                <a:cs typeface="Alexandria" pitchFamily="2" charset="-78"/>
              </a:rPr>
              <a:t>6.   Non-profit organizations that seek to satisfy a general need and, therefore, need management skills to produce and provide services that meet the needs of the people.</a:t>
            </a:r>
          </a:p>
          <a:p>
            <a:pPr marL="173038" lvl="0" indent="-173038">
              <a:lnSpc>
                <a:spcPct val="150000"/>
              </a:lnSpc>
            </a:pPr>
            <a:endParaRPr lang="en-US" sz="800" dirty="0">
              <a:solidFill>
                <a:prstClr val="black"/>
              </a:solidFill>
              <a:latin typeface="Alexandria" pitchFamily="2" charset="-78"/>
              <a:cs typeface="Alexandria" pitchFamily="2" charset="-78"/>
            </a:endParaRPr>
          </a:p>
          <a:p>
            <a:pPr marL="173038" lvl="0" indent="-173038">
              <a:lnSpc>
                <a:spcPct val="150000"/>
              </a:lnSpc>
            </a:pPr>
            <a:r>
              <a:rPr lang="en-US" sz="1600" b="1" dirty="0">
                <a:solidFill>
                  <a:prstClr val="black"/>
                </a:solidFill>
                <a:latin typeface="Alexandria" pitchFamily="2" charset="-78"/>
                <a:cs typeface="Alexandria" pitchFamily="2" charset="-78"/>
              </a:rPr>
              <a:t>Research in administrative sciences focuses on the applied aspect and the solution of administrative problems in addition to the cognitive element of administrative phenomena.</a:t>
            </a:r>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629353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369332"/>
          </a:xfrm>
          <a:prstGeom prst="rect">
            <a:avLst/>
          </a:prstGeom>
          <a:solidFill>
            <a:srgbClr val="00AEEF"/>
          </a:solidFill>
        </p:spPr>
        <p:txBody>
          <a:bodyPr wrap="square" rtlCol="0">
            <a:spAutoFit/>
          </a:bodyPr>
          <a:lstStyle/>
          <a:p>
            <a:pPr lvl="0" algn="ctr">
              <a:lnSpc>
                <a:spcPct val="90000"/>
              </a:lnSpc>
              <a:buClr>
                <a:srgbClr val="FF0000"/>
              </a:buClr>
              <a:buSzPts val="2800"/>
            </a:pPr>
            <a:r>
              <a:rPr lang="en-GB" sz="2000" b="1" dirty="0">
                <a:latin typeface="Alexandria" pitchFamily="2" charset="-78"/>
                <a:ea typeface="Times New Roman" panose="02020603050405020304" pitchFamily="18" charset="0"/>
                <a:cs typeface="Alexandria" pitchFamily="2" charset="-78"/>
              </a:rPr>
              <a:t>Scientific Research </a:t>
            </a:r>
            <a:endParaRPr lang="en-US" sz="2000" b="1" dirty="0">
              <a:latin typeface="Alexandria" pitchFamily="2" charset="-78"/>
              <a:cs typeface="Alexandria" pitchFamily="2" charset="-78"/>
            </a:endParaRPr>
          </a:p>
        </p:txBody>
      </p:sp>
      <p:sp>
        <p:nvSpPr>
          <p:cNvPr id="4" name="TextBox 3"/>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5" name="TextBox 4"/>
          <p:cNvSpPr txBox="1"/>
          <p:nvPr/>
        </p:nvSpPr>
        <p:spPr>
          <a:xfrm>
            <a:off x="889000" y="2391844"/>
            <a:ext cx="10541000" cy="2112758"/>
          </a:xfrm>
          <a:prstGeom prst="rect">
            <a:avLst/>
          </a:prstGeom>
          <a:noFill/>
        </p:spPr>
        <p:txBody>
          <a:bodyPr wrap="square" rtlCol="0">
            <a:spAutoFit/>
          </a:bodyPr>
          <a:lstStyle/>
          <a:p>
            <a:pPr>
              <a:lnSpc>
                <a:spcPct val="200000"/>
              </a:lnSpc>
            </a:pPr>
            <a:r>
              <a:rPr lang="en-US" sz="1600" b="1" dirty="0">
                <a:latin typeface="Alexandria" pitchFamily="2" charset="-78"/>
                <a:cs typeface="Alexandria" pitchFamily="2" charset="-78"/>
              </a:rPr>
              <a:t>Scientific research can be divided in terms of </a:t>
            </a:r>
            <a:r>
              <a:rPr lang="ar-SA" sz="1600" b="1" dirty="0" err="1">
                <a:latin typeface="Alexandria" pitchFamily="2" charset="-78"/>
                <a:cs typeface="Alexandria" pitchFamily="2" charset="-78"/>
              </a:rPr>
              <a:t>the</a:t>
            </a:r>
            <a:r>
              <a:rPr lang="ar-SA" sz="1600" b="1" dirty="0">
                <a:latin typeface="Alexandria" pitchFamily="2" charset="-78"/>
                <a:cs typeface="Alexandria" pitchFamily="2" charset="-78"/>
              </a:rPr>
              <a:t> </a:t>
            </a:r>
            <a:r>
              <a:rPr lang="en-US" sz="1600" b="1" dirty="0">
                <a:latin typeface="Alexandria" pitchFamily="2" charset="-78"/>
                <a:cs typeface="Alexandria" pitchFamily="2" charset="-78"/>
              </a:rPr>
              <a:t>field into </a:t>
            </a:r>
            <a:r>
              <a:rPr lang="en-US" sz="2000" b="1" u="sng" dirty="0">
                <a:latin typeface="Alexandria" pitchFamily="2" charset="-78"/>
                <a:cs typeface="Alexandria" pitchFamily="2" charset="-78"/>
              </a:rPr>
              <a:t>three main types:</a:t>
            </a:r>
          </a:p>
          <a:p>
            <a:pPr marL="342900" indent="-342900">
              <a:lnSpc>
                <a:spcPct val="200000"/>
              </a:lnSpc>
              <a:buFont typeface="+mj-lt"/>
              <a:buAutoNum type="arabicPeriod"/>
            </a:pPr>
            <a:r>
              <a:rPr lang="en-US" sz="1600" dirty="0">
                <a:latin typeface="Alexandria" pitchFamily="2" charset="-78"/>
                <a:cs typeface="Alexandria" pitchFamily="2" charset="-78"/>
              </a:rPr>
              <a:t>Exploratory Research</a:t>
            </a:r>
          </a:p>
          <a:p>
            <a:pPr marL="342900" indent="-342900">
              <a:lnSpc>
                <a:spcPct val="200000"/>
              </a:lnSpc>
              <a:buFont typeface="+mj-lt"/>
              <a:buAutoNum type="arabicPeriod"/>
            </a:pPr>
            <a:r>
              <a:rPr lang="en-US" sz="1600" dirty="0">
                <a:latin typeface="Alexandria" pitchFamily="2" charset="-78"/>
                <a:cs typeface="Alexandria" pitchFamily="2" charset="-78"/>
              </a:rPr>
              <a:t>Basic or Fundamental Research</a:t>
            </a:r>
          </a:p>
          <a:p>
            <a:pPr marL="342900" indent="-342900">
              <a:lnSpc>
                <a:spcPct val="200000"/>
              </a:lnSpc>
              <a:buFont typeface="+mj-lt"/>
              <a:buAutoNum type="arabicPeriod"/>
            </a:pPr>
            <a:r>
              <a:rPr lang="en-US" sz="1600" dirty="0">
                <a:latin typeface="Alexandria" pitchFamily="2" charset="-78"/>
                <a:cs typeface="Alexandria" pitchFamily="2" charset="-78"/>
              </a:rPr>
              <a:t>Applied Research</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78077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108543"/>
          </a:xfrm>
          <a:prstGeom prst="rect">
            <a:avLst/>
          </a:prstGeom>
          <a:noFill/>
        </p:spPr>
        <p:txBody>
          <a:bodyPr wrap="square" rtlCol="0">
            <a:spAutoFit/>
          </a:bodyPr>
          <a:lstStyle/>
          <a:p>
            <a:pPr>
              <a:lnSpc>
                <a:spcPct val="200000"/>
              </a:lnSpc>
            </a:pPr>
            <a:r>
              <a:rPr lang="en-US" sz="1600" b="1" dirty="0">
                <a:latin typeface="Alexandria" pitchFamily="2" charset="-78"/>
                <a:cs typeface="Alexandria" pitchFamily="2" charset="-78"/>
              </a:rPr>
              <a:t>Scientific research can be divided in </a:t>
            </a:r>
            <a:r>
              <a:rPr lang="en-US" b="1" u="sng" dirty="0">
                <a:latin typeface="Alexandria" pitchFamily="2" charset="-78"/>
                <a:cs typeface="Alexandria" pitchFamily="2" charset="-78"/>
              </a:rPr>
              <a:t>terms of use </a:t>
            </a:r>
            <a:r>
              <a:rPr lang="en-US" sz="1600" b="1" dirty="0">
                <a:latin typeface="Alexandria" pitchFamily="2" charset="-78"/>
                <a:cs typeface="Alexandria" pitchFamily="2" charset="-78"/>
              </a:rPr>
              <a:t>into</a:t>
            </a:r>
            <a:r>
              <a:rPr lang="ar-SA" sz="1600" b="1" dirty="0">
                <a:latin typeface="Alexandria" pitchFamily="2" charset="-78"/>
                <a:cs typeface="Alexandria" pitchFamily="2" charset="-78"/>
              </a:rPr>
              <a:t>:</a:t>
            </a:r>
            <a:endParaRPr lang="en-US" sz="1600" b="1" dirty="0">
              <a:latin typeface="Alexandria" pitchFamily="2" charset="-78"/>
              <a:cs typeface="Alexandria" pitchFamily="2" charset="-78"/>
            </a:endParaRPr>
          </a:p>
          <a:p>
            <a:pPr marL="342900" indent="-342900">
              <a:lnSpc>
                <a:spcPct val="200000"/>
              </a:lnSpc>
              <a:buFont typeface="+mj-lt"/>
              <a:buAutoNum type="arabicPeriod"/>
            </a:pPr>
            <a:r>
              <a:rPr lang="en-US" sz="1600" dirty="0">
                <a:latin typeface="Alexandria" pitchFamily="2" charset="-78"/>
                <a:cs typeface="Alexandria" pitchFamily="2" charset="-78"/>
              </a:rPr>
              <a:t>Classroom Research</a:t>
            </a:r>
          </a:p>
          <a:p>
            <a:pPr marL="342900" indent="-342900">
              <a:lnSpc>
                <a:spcPct val="200000"/>
              </a:lnSpc>
              <a:buFont typeface="+mj-lt"/>
              <a:buAutoNum type="arabicPeriod"/>
            </a:pPr>
            <a:r>
              <a:rPr lang="en-US" sz="1600" dirty="0">
                <a:latin typeface="Alexandria" pitchFamily="2" charset="-78"/>
                <a:cs typeface="Alexandria" pitchFamily="2" charset="-78"/>
              </a:rPr>
              <a:t>Graduation Research</a:t>
            </a:r>
          </a:p>
          <a:p>
            <a:pPr marL="342900" indent="-342900">
              <a:lnSpc>
                <a:spcPct val="200000"/>
              </a:lnSpc>
              <a:buFont typeface="+mj-lt"/>
              <a:buAutoNum type="arabicPeriod"/>
            </a:pPr>
            <a:r>
              <a:rPr lang="en-US" sz="1600" dirty="0">
                <a:latin typeface="Alexandria" pitchFamily="2" charset="-78"/>
                <a:cs typeface="Alexandria" pitchFamily="2" charset="-78"/>
              </a:rPr>
              <a:t>Master Thesis</a:t>
            </a:r>
          </a:p>
          <a:p>
            <a:pPr marL="342900" indent="-342900">
              <a:lnSpc>
                <a:spcPct val="200000"/>
              </a:lnSpc>
              <a:buFont typeface="+mj-lt"/>
              <a:buAutoNum type="arabicPeriod"/>
            </a:pPr>
            <a:r>
              <a:rPr lang="en-US" sz="1600" dirty="0">
                <a:latin typeface="Alexandria" pitchFamily="2" charset="-78"/>
                <a:cs typeface="Alexandria" pitchFamily="2" charset="-78"/>
              </a:rPr>
              <a:t>Ph.D. Dissertation</a:t>
            </a:r>
          </a:p>
          <a:p>
            <a:pPr marL="342900" indent="-342900">
              <a:lnSpc>
                <a:spcPct val="200000"/>
              </a:lnSpc>
              <a:buFont typeface="+mj-lt"/>
              <a:buAutoNum type="arabicPeriod"/>
            </a:pPr>
            <a:r>
              <a:rPr lang="en-US" sz="1600" dirty="0">
                <a:latin typeface="Alexandria" pitchFamily="2" charset="-78"/>
                <a:cs typeface="Alexandria" pitchFamily="2" charset="-78"/>
              </a:rPr>
              <a:t>Applied Research</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515188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746265"/>
          </a:xfrm>
          <a:prstGeom prst="rect">
            <a:avLst/>
          </a:prstGeom>
          <a:noFill/>
        </p:spPr>
        <p:txBody>
          <a:bodyPr wrap="square" rtlCol="0">
            <a:spAutoFit/>
          </a:bodyPr>
          <a:lstStyle/>
          <a:p>
            <a:pPr>
              <a:lnSpc>
                <a:spcPct val="250000"/>
              </a:lnSpc>
            </a:pPr>
            <a:r>
              <a:rPr lang="en-US" b="1" dirty="0">
                <a:latin typeface="Alexandria" pitchFamily="2" charset="-78"/>
                <a:cs typeface="Alexandria" pitchFamily="2" charset="-78"/>
              </a:rPr>
              <a:t>Scientific research can be divided in terms of </a:t>
            </a:r>
            <a:r>
              <a:rPr lang="en-US" b="1" u="sng" dirty="0">
                <a:latin typeface="Alexandria" pitchFamily="2" charset="-78"/>
                <a:cs typeface="Alexandria" pitchFamily="2" charset="-78"/>
              </a:rPr>
              <a:t>the method </a:t>
            </a:r>
            <a:r>
              <a:rPr lang="en-US" b="1" dirty="0">
                <a:latin typeface="Alexandria" pitchFamily="2" charset="-78"/>
                <a:cs typeface="Alexandria" pitchFamily="2" charset="-78"/>
              </a:rPr>
              <a:t>used</a:t>
            </a:r>
            <a:r>
              <a:rPr lang="ar-SA" b="1" dirty="0">
                <a:latin typeface="Alexandria" pitchFamily="2" charset="-78"/>
                <a:cs typeface="Alexandria" pitchFamily="2" charset="-78"/>
              </a:rPr>
              <a:t>:</a:t>
            </a:r>
            <a:endParaRPr lang="en-US" b="1" dirty="0">
              <a:latin typeface="Alexandria" pitchFamily="2" charset="-78"/>
              <a:cs typeface="Alexandria" pitchFamily="2" charset="-78"/>
            </a:endParaRPr>
          </a:p>
          <a:p>
            <a:pPr marL="342900" indent="-342900">
              <a:lnSpc>
                <a:spcPct val="250000"/>
              </a:lnSpc>
              <a:buFont typeface="+mj-lt"/>
              <a:buAutoNum type="arabicPeriod"/>
            </a:pPr>
            <a:r>
              <a:rPr lang="en-US" dirty="0">
                <a:latin typeface="Alexandria" pitchFamily="2" charset="-78"/>
                <a:cs typeface="Alexandria" pitchFamily="2" charset="-78"/>
              </a:rPr>
              <a:t>Descriptive</a:t>
            </a:r>
          </a:p>
          <a:p>
            <a:pPr marL="342900" indent="-342900">
              <a:lnSpc>
                <a:spcPct val="250000"/>
              </a:lnSpc>
              <a:buFont typeface="+mj-lt"/>
              <a:buAutoNum type="arabicPeriod"/>
            </a:pPr>
            <a:r>
              <a:rPr lang="en-US" dirty="0">
                <a:latin typeface="Alexandria" pitchFamily="2" charset="-78"/>
                <a:cs typeface="Alexandria" pitchFamily="2" charset="-78"/>
              </a:rPr>
              <a:t>Historical</a:t>
            </a:r>
          </a:p>
          <a:p>
            <a:pPr marL="342900" indent="-342900">
              <a:lnSpc>
                <a:spcPct val="250000"/>
              </a:lnSpc>
              <a:buFont typeface="+mj-lt"/>
              <a:buAutoNum type="arabicPeriod"/>
            </a:pPr>
            <a:r>
              <a:rPr lang="en-US" dirty="0">
                <a:latin typeface="Alexandria" pitchFamily="2" charset="-78"/>
                <a:cs typeface="Alexandria" pitchFamily="2" charset="-78"/>
              </a:rPr>
              <a:t>Applied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065751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txBox="1">
            <a:spLocks/>
          </p:cNvSpPr>
          <p:nvPr/>
        </p:nvSpPr>
        <p:spPr>
          <a:xfrm>
            <a:off x="838200" y="1174545"/>
            <a:ext cx="10515600" cy="51614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b="1" dirty="0">
                <a:latin typeface="Alexandria" pitchFamily="2" charset="-78"/>
                <a:ea typeface="Times New Roman" panose="02020603050405020304" pitchFamily="18" charset="0"/>
                <a:cs typeface="Alexandria" pitchFamily="2" charset="-78"/>
              </a:rPr>
              <a:t>Scientific Research </a:t>
            </a:r>
            <a:endParaRPr lang="en-US" sz="2000" b="1" dirty="0">
              <a:latin typeface="Alexandria" pitchFamily="2" charset="-78"/>
              <a:cs typeface="Alexandria" pitchFamily="2" charset="-78"/>
            </a:endParaRPr>
          </a:p>
        </p:txBody>
      </p:sp>
      <p:grpSp>
        <p:nvGrpSpPr>
          <p:cNvPr id="3" name="Group 2">
            <a:extLst>
              <a:ext uri="{FF2B5EF4-FFF2-40B4-BE49-F238E27FC236}">
                <a16:creationId xmlns:a16="http://schemas.microsoft.com/office/drawing/2014/main" id="{28885562-D3F3-3C0D-862F-04B21A06E3E0}"/>
              </a:ext>
            </a:extLst>
          </p:cNvPr>
          <p:cNvGrpSpPr/>
          <p:nvPr/>
        </p:nvGrpSpPr>
        <p:grpSpPr>
          <a:xfrm>
            <a:off x="934760" y="2014274"/>
            <a:ext cx="10812839" cy="3875677"/>
            <a:chOff x="195470" y="2412651"/>
            <a:chExt cx="10812839" cy="3875677"/>
          </a:xfrm>
        </p:grpSpPr>
        <p:grpSp>
          <p:nvGrpSpPr>
            <p:cNvPr id="4" name="Group 3">
              <a:extLst>
                <a:ext uri="{FF2B5EF4-FFF2-40B4-BE49-F238E27FC236}">
                  <a16:creationId xmlns:a16="http://schemas.microsoft.com/office/drawing/2014/main" id="{A16977C3-1666-0AF7-E77A-D1EB89549899}"/>
                </a:ext>
              </a:extLst>
            </p:cNvPr>
            <p:cNvGrpSpPr/>
            <p:nvPr/>
          </p:nvGrpSpPr>
          <p:grpSpPr>
            <a:xfrm>
              <a:off x="1562475" y="2412651"/>
              <a:ext cx="9445834" cy="3863862"/>
              <a:chOff x="1562475" y="2412651"/>
              <a:chExt cx="9445834" cy="3863862"/>
            </a:xfrm>
          </p:grpSpPr>
          <p:grpSp>
            <p:nvGrpSpPr>
              <p:cNvPr id="7" name="Google Shape;9158;p70">
                <a:extLst>
                  <a:ext uri="{FF2B5EF4-FFF2-40B4-BE49-F238E27FC236}">
                    <a16:creationId xmlns:a16="http://schemas.microsoft.com/office/drawing/2014/main" id="{85FFBC08-CE0D-9739-A226-FFDC780F8978}"/>
                  </a:ext>
                </a:extLst>
              </p:cNvPr>
              <p:cNvGrpSpPr/>
              <p:nvPr/>
            </p:nvGrpSpPr>
            <p:grpSpPr>
              <a:xfrm>
                <a:off x="1562475" y="2412651"/>
                <a:ext cx="9445834" cy="3863862"/>
                <a:chOff x="732422" y="2990152"/>
                <a:chExt cx="1337773" cy="572102"/>
              </a:xfrm>
              <a:scene3d>
                <a:camera prst="orthographicFront">
                  <a:rot lat="0" lon="0" rev="0"/>
                </a:camera>
                <a:lightRig rig="contrasting" dir="t">
                  <a:rot lat="0" lon="0" rev="1500000"/>
                </a:lightRig>
              </a:scene3d>
            </p:grpSpPr>
            <p:sp>
              <p:nvSpPr>
                <p:cNvPr id="14" name="Google Shape;9159;p70">
                  <a:extLst>
                    <a:ext uri="{FF2B5EF4-FFF2-40B4-BE49-F238E27FC236}">
                      <a16:creationId xmlns:a16="http://schemas.microsoft.com/office/drawing/2014/main" id="{5105CB92-787A-D208-8DB3-294B87E69EAF}"/>
                    </a:ext>
                  </a:extLst>
                </p:cNvPr>
                <p:cNvSpPr/>
                <p:nvPr/>
              </p:nvSpPr>
              <p:spPr>
                <a:xfrm>
                  <a:off x="923705" y="3182595"/>
                  <a:ext cx="380762" cy="379464"/>
                </a:xfrm>
                <a:custGeom>
                  <a:avLst/>
                  <a:gdLst/>
                  <a:ahLst/>
                  <a:cxnLst/>
                  <a:rect l="l" t="t" r="r" b="b"/>
                  <a:pathLst>
                    <a:path w="33153" h="33040" extrusionOk="0">
                      <a:moveTo>
                        <a:pt x="16576" y="1"/>
                      </a:moveTo>
                      <a:cubicBezTo>
                        <a:pt x="16428" y="1"/>
                        <a:pt x="16280" y="57"/>
                        <a:pt x="16167" y="170"/>
                      </a:cubicBezTo>
                      <a:lnTo>
                        <a:pt x="9658" y="6680"/>
                      </a:lnTo>
                      <a:cubicBezTo>
                        <a:pt x="9434" y="6906"/>
                        <a:pt x="9434" y="7272"/>
                        <a:pt x="9658" y="7495"/>
                      </a:cubicBezTo>
                      <a:lnTo>
                        <a:pt x="9729" y="7566"/>
                      </a:lnTo>
                      <a:cubicBezTo>
                        <a:pt x="9955" y="7789"/>
                        <a:pt x="10395" y="8000"/>
                        <a:pt x="10712" y="8032"/>
                      </a:cubicBezTo>
                      <a:cubicBezTo>
                        <a:pt x="10712" y="8032"/>
                        <a:pt x="11595" y="8116"/>
                        <a:pt x="12145" y="8663"/>
                      </a:cubicBezTo>
                      <a:cubicBezTo>
                        <a:pt x="13090" y="9608"/>
                        <a:pt x="13090" y="11141"/>
                        <a:pt x="12142" y="12089"/>
                      </a:cubicBezTo>
                      <a:cubicBezTo>
                        <a:pt x="11670" y="12562"/>
                        <a:pt x="11050" y="12798"/>
                        <a:pt x="10431" y="12798"/>
                      </a:cubicBezTo>
                      <a:cubicBezTo>
                        <a:pt x="9811" y="12798"/>
                        <a:pt x="9192" y="12562"/>
                        <a:pt x="8719" y="12089"/>
                      </a:cubicBezTo>
                      <a:cubicBezTo>
                        <a:pt x="8173" y="11539"/>
                        <a:pt x="8085" y="10656"/>
                        <a:pt x="8085" y="10656"/>
                      </a:cubicBezTo>
                      <a:cubicBezTo>
                        <a:pt x="8053" y="10339"/>
                        <a:pt x="7846" y="9899"/>
                        <a:pt x="7623" y="9672"/>
                      </a:cubicBezTo>
                      <a:lnTo>
                        <a:pt x="7551" y="9604"/>
                      </a:lnTo>
                      <a:cubicBezTo>
                        <a:pt x="7438" y="9491"/>
                        <a:pt x="7290" y="9435"/>
                        <a:pt x="7143" y="9435"/>
                      </a:cubicBezTo>
                      <a:cubicBezTo>
                        <a:pt x="6995" y="9435"/>
                        <a:pt x="6848" y="9491"/>
                        <a:pt x="6736" y="9604"/>
                      </a:cubicBezTo>
                      <a:lnTo>
                        <a:pt x="223" y="16111"/>
                      </a:lnTo>
                      <a:cubicBezTo>
                        <a:pt x="0" y="16337"/>
                        <a:pt x="0" y="16703"/>
                        <a:pt x="223" y="16929"/>
                      </a:cubicBezTo>
                      <a:lnTo>
                        <a:pt x="6733" y="23439"/>
                      </a:lnTo>
                      <a:cubicBezTo>
                        <a:pt x="6846" y="23550"/>
                        <a:pt x="6994" y="23606"/>
                        <a:pt x="7142" y="23606"/>
                      </a:cubicBezTo>
                      <a:cubicBezTo>
                        <a:pt x="7290" y="23606"/>
                        <a:pt x="7438" y="23550"/>
                        <a:pt x="7551" y="23439"/>
                      </a:cubicBezTo>
                      <a:lnTo>
                        <a:pt x="7623" y="23364"/>
                      </a:lnTo>
                      <a:cubicBezTo>
                        <a:pt x="7849" y="23141"/>
                        <a:pt x="8056" y="22698"/>
                        <a:pt x="8088" y="22381"/>
                      </a:cubicBezTo>
                      <a:cubicBezTo>
                        <a:pt x="8088" y="22381"/>
                        <a:pt x="8173" y="21497"/>
                        <a:pt x="8719" y="20951"/>
                      </a:cubicBezTo>
                      <a:cubicBezTo>
                        <a:pt x="9194" y="20469"/>
                        <a:pt x="9820" y="20228"/>
                        <a:pt x="10446" y="20228"/>
                      </a:cubicBezTo>
                      <a:cubicBezTo>
                        <a:pt x="11066" y="20228"/>
                        <a:pt x="11685" y="20465"/>
                        <a:pt x="12158" y="20938"/>
                      </a:cubicBezTo>
                      <a:cubicBezTo>
                        <a:pt x="13110" y="21889"/>
                        <a:pt x="13103" y="23432"/>
                        <a:pt x="12145" y="24374"/>
                      </a:cubicBezTo>
                      <a:cubicBezTo>
                        <a:pt x="11599" y="24924"/>
                        <a:pt x="10715" y="25008"/>
                        <a:pt x="10715" y="25008"/>
                      </a:cubicBezTo>
                      <a:cubicBezTo>
                        <a:pt x="10398" y="25040"/>
                        <a:pt x="9955" y="25250"/>
                        <a:pt x="9732" y="25474"/>
                      </a:cubicBezTo>
                      <a:lnTo>
                        <a:pt x="9658" y="25545"/>
                      </a:lnTo>
                      <a:cubicBezTo>
                        <a:pt x="9434" y="25771"/>
                        <a:pt x="9434" y="26137"/>
                        <a:pt x="9658" y="26363"/>
                      </a:cubicBezTo>
                      <a:lnTo>
                        <a:pt x="16167" y="32869"/>
                      </a:lnTo>
                      <a:cubicBezTo>
                        <a:pt x="16280" y="32983"/>
                        <a:pt x="16428" y="33039"/>
                        <a:pt x="16576" y="33039"/>
                      </a:cubicBezTo>
                      <a:cubicBezTo>
                        <a:pt x="16724" y="33039"/>
                        <a:pt x="16872" y="32983"/>
                        <a:pt x="16985" y="32869"/>
                      </a:cubicBezTo>
                      <a:lnTo>
                        <a:pt x="23492" y="26363"/>
                      </a:lnTo>
                      <a:cubicBezTo>
                        <a:pt x="23605" y="26252"/>
                        <a:pt x="23753" y="26196"/>
                        <a:pt x="23901" y="26196"/>
                      </a:cubicBezTo>
                      <a:cubicBezTo>
                        <a:pt x="24049" y="26196"/>
                        <a:pt x="24197" y="26252"/>
                        <a:pt x="24310" y="26363"/>
                      </a:cubicBezTo>
                      <a:lnTo>
                        <a:pt x="24313" y="26370"/>
                      </a:lnTo>
                      <a:cubicBezTo>
                        <a:pt x="24540" y="26593"/>
                        <a:pt x="24750" y="27036"/>
                        <a:pt x="24779" y="27353"/>
                      </a:cubicBezTo>
                      <a:cubicBezTo>
                        <a:pt x="24779" y="27353"/>
                        <a:pt x="24867" y="28237"/>
                        <a:pt x="25413" y="28783"/>
                      </a:cubicBezTo>
                      <a:cubicBezTo>
                        <a:pt x="25888" y="29265"/>
                        <a:pt x="26514" y="29506"/>
                        <a:pt x="27140" y="29506"/>
                      </a:cubicBezTo>
                      <a:cubicBezTo>
                        <a:pt x="27759" y="29506"/>
                        <a:pt x="28378" y="29269"/>
                        <a:pt x="28849" y="28796"/>
                      </a:cubicBezTo>
                      <a:cubicBezTo>
                        <a:pt x="29800" y="27845"/>
                        <a:pt x="29797" y="26302"/>
                        <a:pt x="28840" y="25357"/>
                      </a:cubicBezTo>
                      <a:cubicBezTo>
                        <a:pt x="28290" y="24810"/>
                        <a:pt x="27406" y="24726"/>
                        <a:pt x="27406" y="24726"/>
                      </a:cubicBezTo>
                      <a:cubicBezTo>
                        <a:pt x="27089" y="24694"/>
                        <a:pt x="26646" y="24487"/>
                        <a:pt x="26423" y="24260"/>
                      </a:cubicBezTo>
                      <a:lnTo>
                        <a:pt x="26420" y="24257"/>
                      </a:lnTo>
                      <a:cubicBezTo>
                        <a:pt x="26193" y="24031"/>
                        <a:pt x="26193" y="23665"/>
                        <a:pt x="26420" y="23439"/>
                      </a:cubicBezTo>
                      <a:lnTo>
                        <a:pt x="32926" y="16929"/>
                      </a:lnTo>
                      <a:cubicBezTo>
                        <a:pt x="33152" y="16703"/>
                        <a:pt x="33152" y="16337"/>
                        <a:pt x="32926" y="16111"/>
                      </a:cubicBezTo>
                      <a:lnTo>
                        <a:pt x="26420" y="9604"/>
                      </a:lnTo>
                      <a:cubicBezTo>
                        <a:pt x="26193" y="9378"/>
                        <a:pt x="26193" y="9012"/>
                        <a:pt x="26420" y="8786"/>
                      </a:cubicBezTo>
                      <a:lnTo>
                        <a:pt x="26533" y="8669"/>
                      </a:lnTo>
                      <a:cubicBezTo>
                        <a:pt x="26759" y="8446"/>
                        <a:pt x="27202" y="8236"/>
                        <a:pt x="27516" y="8207"/>
                      </a:cubicBezTo>
                      <a:cubicBezTo>
                        <a:pt x="27516" y="8207"/>
                        <a:pt x="28403" y="8119"/>
                        <a:pt x="28950" y="7573"/>
                      </a:cubicBezTo>
                      <a:cubicBezTo>
                        <a:pt x="29894" y="6628"/>
                        <a:pt x="29894" y="5094"/>
                        <a:pt x="28950" y="4147"/>
                      </a:cubicBezTo>
                      <a:cubicBezTo>
                        <a:pt x="28477" y="3674"/>
                        <a:pt x="27858" y="3438"/>
                        <a:pt x="27238" y="3438"/>
                      </a:cubicBezTo>
                      <a:cubicBezTo>
                        <a:pt x="26618" y="3438"/>
                        <a:pt x="25997" y="3674"/>
                        <a:pt x="25523" y="4147"/>
                      </a:cubicBezTo>
                      <a:cubicBezTo>
                        <a:pt x="24977" y="4697"/>
                        <a:pt x="24892" y="5580"/>
                        <a:pt x="24892" y="5580"/>
                      </a:cubicBezTo>
                      <a:cubicBezTo>
                        <a:pt x="24860" y="5894"/>
                        <a:pt x="24650" y="6337"/>
                        <a:pt x="24427" y="6563"/>
                      </a:cubicBezTo>
                      <a:lnTo>
                        <a:pt x="24310" y="6680"/>
                      </a:lnTo>
                      <a:cubicBezTo>
                        <a:pt x="24197" y="6791"/>
                        <a:pt x="24049" y="6847"/>
                        <a:pt x="23901" y="6847"/>
                      </a:cubicBezTo>
                      <a:cubicBezTo>
                        <a:pt x="23753" y="6847"/>
                        <a:pt x="23605" y="6791"/>
                        <a:pt x="23492" y="6680"/>
                      </a:cubicBezTo>
                      <a:lnTo>
                        <a:pt x="16985" y="170"/>
                      </a:lnTo>
                      <a:cubicBezTo>
                        <a:pt x="16872" y="57"/>
                        <a:pt x="16724" y="1"/>
                        <a:pt x="16576" y="1"/>
                      </a:cubicBezTo>
                      <a:close/>
                    </a:path>
                  </a:pathLst>
                </a:custGeom>
                <a:solidFill>
                  <a:schemeClr val="accent1">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 name="Google Shape;9160;p70">
                  <a:extLst>
                    <a:ext uri="{FF2B5EF4-FFF2-40B4-BE49-F238E27FC236}">
                      <a16:creationId xmlns:a16="http://schemas.microsoft.com/office/drawing/2014/main" id="{00BC61B3-6E1D-B1DA-71A7-D7AEB98D9CEF}"/>
                    </a:ext>
                  </a:extLst>
                </p:cNvPr>
                <p:cNvSpPr/>
                <p:nvPr/>
              </p:nvSpPr>
              <p:spPr>
                <a:xfrm>
                  <a:off x="1309210" y="3183709"/>
                  <a:ext cx="378534" cy="377248"/>
                </a:xfrm>
                <a:custGeom>
                  <a:avLst/>
                  <a:gdLst/>
                  <a:ahLst/>
                  <a:cxnLst/>
                  <a:rect l="l" t="t" r="r" b="b"/>
                  <a:pathLst>
                    <a:path w="32959" h="32847" extrusionOk="0">
                      <a:moveTo>
                        <a:pt x="16480" y="1"/>
                      </a:moveTo>
                      <a:cubicBezTo>
                        <a:pt x="16334" y="1"/>
                        <a:pt x="16186" y="57"/>
                        <a:pt x="16073" y="170"/>
                      </a:cubicBezTo>
                      <a:lnTo>
                        <a:pt x="9603" y="6641"/>
                      </a:lnTo>
                      <a:cubicBezTo>
                        <a:pt x="9491" y="6753"/>
                        <a:pt x="9345" y="6808"/>
                        <a:pt x="9198" y="6808"/>
                      </a:cubicBezTo>
                      <a:cubicBezTo>
                        <a:pt x="9051" y="6808"/>
                        <a:pt x="8904" y="6753"/>
                        <a:pt x="8791" y="6641"/>
                      </a:cubicBezTo>
                      <a:lnTo>
                        <a:pt x="8677" y="6525"/>
                      </a:lnTo>
                      <a:cubicBezTo>
                        <a:pt x="8454" y="6301"/>
                        <a:pt x="8244" y="5861"/>
                        <a:pt x="8215" y="5547"/>
                      </a:cubicBezTo>
                      <a:cubicBezTo>
                        <a:pt x="8215" y="5547"/>
                        <a:pt x="8127" y="4667"/>
                        <a:pt x="7584" y="4124"/>
                      </a:cubicBezTo>
                      <a:cubicBezTo>
                        <a:pt x="7113" y="3653"/>
                        <a:pt x="6497" y="3418"/>
                        <a:pt x="5880" y="3418"/>
                      </a:cubicBezTo>
                      <a:cubicBezTo>
                        <a:pt x="5264" y="3418"/>
                        <a:pt x="4648" y="3653"/>
                        <a:pt x="4177" y="4124"/>
                      </a:cubicBezTo>
                      <a:cubicBezTo>
                        <a:pt x="3236" y="5065"/>
                        <a:pt x="3236" y="6589"/>
                        <a:pt x="4177" y="7531"/>
                      </a:cubicBezTo>
                      <a:cubicBezTo>
                        <a:pt x="4721" y="8074"/>
                        <a:pt x="5601" y="8158"/>
                        <a:pt x="5601" y="8158"/>
                      </a:cubicBezTo>
                      <a:cubicBezTo>
                        <a:pt x="5914" y="8191"/>
                        <a:pt x="6354" y="8398"/>
                        <a:pt x="6578" y="8621"/>
                      </a:cubicBezTo>
                      <a:lnTo>
                        <a:pt x="6694" y="8737"/>
                      </a:lnTo>
                      <a:cubicBezTo>
                        <a:pt x="6917" y="8961"/>
                        <a:pt x="6917" y="9323"/>
                        <a:pt x="6694" y="9550"/>
                      </a:cubicBezTo>
                      <a:lnTo>
                        <a:pt x="223" y="16020"/>
                      </a:lnTo>
                      <a:cubicBezTo>
                        <a:pt x="0" y="16243"/>
                        <a:pt x="0" y="16606"/>
                        <a:pt x="223" y="16832"/>
                      </a:cubicBezTo>
                      <a:lnTo>
                        <a:pt x="6694" y="23300"/>
                      </a:lnTo>
                      <a:cubicBezTo>
                        <a:pt x="6807" y="23411"/>
                        <a:pt x="6954" y="23467"/>
                        <a:pt x="7102" y="23467"/>
                      </a:cubicBezTo>
                      <a:cubicBezTo>
                        <a:pt x="7249" y="23467"/>
                        <a:pt x="7396" y="23411"/>
                        <a:pt x="7509" y="23300"/>
                      </a:cubicBezTo>
                      <a:lnTo>
                        <a:pt x="7577" y="23232"/>
                      </a:lnTo>
                      <a:cubicBezTo>
                        <a:pt x="7801" y="23008"/>
                        <a:pt x="8008" y="22568"/>
                        <a:pt x="8040" y="22255"/>
                      </a:cubicBezTo>
                      <a:cubicBezTo>
                        <a:pt x="8040" y="22255"/>
                        <a:pt x="8124" y="21375"/>
                        <a:pt x="8668" y="20831"/>
                      </a:cubicBezTo>
                      <a:cubicBezTo>
                        <a:pt x="9138" y="20360"/>
                        <a:pt x="9755" y="20125"/>
                        <a:pt x="10371" y="20125"/>
                      </a:cubicBezTo>
                      <a:cubicBezTo>
                        <a:pt x="10987" y="20125"/>
                        <a:pt x="11604" y="20360"/>
                        <a:pt x="12074" y="20831"/>
                      </a:cubicBezTo>
                      <a:cubicBezTo>
                        <a:pt x="13013" y="21769"/>
                        <a:pt x="13013" y="23296"/>
                        <a:pt x="12074" y="24235"/>
                      </a:cubicBezTo>
                      <a:cubicBezTo>
                        <a:pt x="11528" y="24781"/>
                        <a:pt x="10651" y="24865"/>
                        <a:pt x="10651" y="24865"/>
                      </a:cubicBezTo>
                      <a:cubicBezTo>
                        <a:pt x="10337" y="24895"/>
                        <a:pt x="9897" y="25105"/>
                        <a:pt x="9674" y="25328"/>
                      </a:cubicBezTo>
                      <a:lnTo>
                        <a:pt x="9603" y="25396"/>
                      </a:lnTo>
                      <a:cubicBezTo>
                        <a:pt x="9379" y="25619"/>
                        <a:pt x="9379" y="25985"/>
                        <a:pt x="9603" y="26208"/>
                      </a:cubicBezTo>
                      <a:lnTo>
                        <a:pt x="16073" y="32679"/>
                      </a:lnTo>
                      <a:cubicBezTo>
                        <a:pt x="16186" y="32790"/>
                        <a:pt x="16334" y="32846"/>
                        <a:pt x="16480" y="32846"/>
                      </a:cubicBezTo>
                      <a:cubicBezTo>
                        <a:pt x="16627" y="32846"/>
                        <a:pt x="16774" y="32790"/>
                        <a:pt x="16885" y="32679"/>
                      </a:cubicBezTo>
                      <a:lnTo>
                        <a:pt x="23356" y="26208"/>
                      </a:lnTo>
                      <a:cubicBezTo>
                        <a:pt x="23582" y="25985"/>
                        <a:pt x="23582" y="25619"/>
                        <a:pt x="23356" y="25396"/>
                      </a:cubicBezTo>
                      <a:lnTo>
                        <a:pt x="23285" y="25325"/>
                      </a:lnTo>
                      <a:cubicBezTo>
                        <a:pt x="23061" y="25102"/>
                        <a:pt x="22621" y="24895"/>
                        <a:pt x="22308" y="24862"/>
                      </a:cubicBezTo>
                      <a:cubicBezTo>
                        <a:pt x="22308" y="24862"/>
                        <a:pt x="21428" y="24778"/>
                        <a:pt x="20884" y="24235"/>
                      </a:cubicBezTo>
                      <a:cubicBezTo>
                        <a:pt x="19962" y="23290"/>
                        <a:pt x="19972" y="21779"/>
                        <a:pt x="20903" y="20847"/>
                      </a:cubicBezTo>
                      <a:cubicBezTo>
                        <a:pt x="21375" y="20378"/>
                        <a:pt x="21991" y="20142"/>
                        <a:pt x="22608" y="20142"/>
                      </a:cubicBezTo>
                      <a:cubicBezTo>
                        <a:pt x="23215" y="20142"/>
                        <a:pt x="23822" y="20370"/>
                        <a:pt x="24291" y="20828"/>
                      </a:cubicBezTo>
                      <a:cubicBezTo>
                        <a:pt x="24834" y="21371"/>
                        <a:pt x="24918" y="22251"/>
                        <a:pt x="24918" y="22251"/>
                      </a:cubicBezTo>
                      <a:cubicBezTo>
                        <a:pt x="24951" y="22565"/>
                        <a:pt x="25158" y="23005"/>
                        <a:pt x="25381" y="23228"/>
                      </a:cubicBezTo>
                      <a:lnTo>
                        <a:pt x="25452" y="23300"/>
                      </a:lnTo>
                      <a:cubicBezTo>
                        <a:pt x="25565" y="23411"/>
                        <a:pt x="25713" y="23467"/>
                        <a:pt x="25859" y="23467"/>
                      </a:cubicBezTo>
                      <a:cubicBezTo>
                        <a:pt x="26006" y="23467"/>
                        <a:pt x="26153" y="23411"/>
                        <a:pt x="26264" y="23300"/>
                      </a:cubicBezTo>
                      <a:lnTo>
                        <a:pt x="32735" y="16829"/>
                      </a:lnTo>
                      <a:cubicBezTo>
                        <a:pt x="32958" y="16606"/>
                        <a:pt x="32958" y="16243"/>
                        <a:pt x="32735" y="16017"/>
                      </a:cubicBezTo>
                      <a:lnTo>
                        <a:pt x="26264" y="9546"/>
                      </a:lnTo>
                      <a:cubicBezTo>
                        <a:pt x="26041" y="9323"/>
                        <a:pt x="26041" y="8961"/>
                        <a:pt x="26264" y="8734"/>
                      </a:cubicBezTo>
                      <a:lnTo>
                        <a:pt x="26271" y="8731"/>
                      </a:lnTo>
                      <a:cubicBezTo>
                        <a:pt x="26494" y="8508"/>
                        <a:pt x="26934" y="8301"/>
                        <a:pt x="27248" y="8268"/>
                      </a:cubicBezTo>
                      <a:cubicBezTo>
                        <a:pt x="27248" y="8268"/>
                        <a:pt x="28125" y="8184"/>
                        <a:pt x="28671" y="7641"/>
                      </a:cubicBezTo>
                      <a:cubicBezTo>
                        <a:pt x="29593" y="6696"/>
                        <a:pt x="29584" y="5185"/>
                        <a:pt x="28652" y="4253"/>
                      </a:cubicBezTo>
                      <a:cubicBezTo>
                        <a:pt x="28181" y="3784"/>
                        <a:pt x="27564" y="3548"/>
                        <a:pt x="26947" y="3548"/>
                      </a:cubicBezTo>
                      <a:cubicBezTo>
                        <a:pt x="26340" y="3548"/>
                        <a:pt x="25733" y="3777"/>
                        <a:pt x="25265" y="4234"/>
                      </a:cubicBezTo>
                      <a:cubicBezTo>
                        <a:pt x="24721" y="4777"/>
                        <a:pt x="24637" y="5657"/>
                        <a:pt x="24637" y="5657"/>
                      </a:cubicBezTo>
                      <a:cubicBezTo>
                        <a:pt x="24605" y="5971"/>
                        <a:pt x="24398" y="6411"/>
                        <a:pt x="24174" y="6635"/>
                      </a:cubicBezTo>
                      <a:lnTo>
                        <a:pt x="24168" y="6641"/>
                      </a:lnTo>
                      <a:cubicBezTo>
                        <a:pt x="24056" y="6753"/>
                        <a:pt x="23910" y="6808"/>
                        <a:pt x="23763" y="6808"/>
                      </a:cubicBezTo>
                      <a:cubicBezTo>
                        <a:pt x="23616" y="6808"/>
                        <a:pt x="23469" y="6753"/>
                        <a:pt x="23356" y="6641"/>
                      </a:cubicBezTo>
                      <a:lnTo>
                        <a:pt x="16885" y="170"/>
                      </a:lnTo>
                      <a:cubicBezTo>
                        <a:pt x="16774" y="57"/>
                        <a:pt x="16627" y="1"/>
                        <a:pt x="16480" y="1"/>
                      </a:cubicBezTo>
                      <a:close/>
                    </a:path>
                  </a:pathLst>
                </a:custGeom>
                <a:solidFill>
                  <a:schemeClr val="accent5">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 name="Google Shape;9161;p70">
                  <a:extLst>
                    <a:ext uri="{FF2B5EF4-FFF2-40B4-BE49-F238E27FC236}">
                      <a16:creationId xmlns:a16="http://schemas.microsoft.com/office/drawing/2014/main" id="{02951E83-75F2-CB4D-01E1-6536999ABE31}"/>
                    </a:ext>
                  </a:extLst>
                </p:cNvPr>
                <p:cNvSpPr/>
                <p:nvPr/>
              </p:nvSpPr>
              <p:spPr>
                <a:xfrm>
                  <a:off x="732422" y="2990152"/>
                  <a:ext cx="380716" cy="379441"/>
                </a:xfrm>
                <a:custGeom>
                  <a:avLst/>
                  <a:gdLst/>
                  <a:ahLst/>
                  <a:cxnLst/>
                  <a:rect l="l" t="t" r="r" b="b"/>
                  <a:pathLst>
                    <a:path w="33149" h="33038" extrusionOk="0">
                      <a:moveTo>
                        <a:pt x="16573" y="0"/>
                      </a:moveTo>
                      <a:cubicBezTo>
                        <a:pt x="16426" y="0"/>
                        <a:pt x="16278" y="56"/>
                        <a:pt x="16167" y="168"/>
                      </a:cubicBezTo>
                      <a:lnTo>
                        <a:pt x="9657" y="6677"/>
                      </a:lnTo>
                      <a:cubicBezTo>
                        <a:pt x="9431" y="6903"/>
                        <a:pt x="9431" y="7269"/>
                        <a:pt x="9657" y="7492"/>
                      </a:cubicBezTo>
                      <a:lnTo>
                        <a:pt x="9725" y="7563"/>
                      </a:lnTo>
                      <a:cubicBezTo>
                        <a:pt x="9952" y="7787"/>
                        <a:pt x="10395" y="7997"/>
                        <a:pt x="10709" y="8026"/>
                      </a:cubicBezTo>
                      <a:cubicBezTo>
                        <a:pt x="10709" y="8026"/>
                        <a:pt x="11592" y="8113"/>
                        <a:pt x="12142" y="8660"/>
                      </a:cubicBezTo>
                      <a:cubicBezTo>
                        <a:pt x="13087" y="9605"/>
                        <a:pt x="13087" y="11142"/>
                        <a:pt x="12142" y="12086"/>
                      </a:cubicBezTo>
                      <a:cubicBezTo>
                        <a:pt x="11669" y="12561"/>
                        <a:pt x="11049" y="12798"/>
                        <a:pt x="10429" y="12798"/>
                      </a:cubicBezTo>
                      <a:cubicBezTo>
                        <a:pt x="9809" y="12798"/>
                        <a:pt x="9189" y="12562"/>
                        <a:pt x="8716" y="12090"/>
                      </a:cubicBezTo>
                      <a:cubicBezTo>
                        <a:pt x="8169" y="11540"/>
                        <a:pt x="8082" y="10656"/>
                        <a:pt x="8082" y="10656"/>
                      </a:cubicBezTo>
                      <a:cubicBezTo>
                        <a:pt x="8053" y="10339"/>
                        <a:pt x="7842" y="9899"/>
                        <a:pt x="7619" y="9673"/>
                      </a:cubicBezTo>
                      <a:lnTo>
                        <a:pt x="7548" y="9605"/>
                      </a:lnTo>
                      <a:cubicBezTo>
                        <a:pt x="7435" y="9492"/>
                        <a:pt x="7287" y="9435"/>
                        <a:pt x="7140" y="9435"/>
                      </a:cubicBezTo>
                      <a:cubicBezTo>
                        <a:pt x="6993" y="9435"/>
                        <a:pt x="6846" y="9492"/>
                        <a:pt x="6733" y="9605"/>
                      </a:cubicBezTo>
                      <a:lnTo>
                        <a:pt x="223" y="16111"/>
                      </a:lnTo>
                      <a:cubicBezTo>
                        <a:pt x="0" y="16338"/>
                        <a:pt x="0" y="16700"/>
                        <a:pt x="223" y="16926"/>
                      </a:cubicBezTo>
                      <a:lnTo>
                        <a:pt x="6733" y="23436"/>
                      </a:lnTo>
                      <a:cubicBezTo>
                        <a:pt x="6956" y="23662"/>
                        <a:pt x="6956" y="24028"/>
                        <a:pt x="6733" y="24254"/>
                      </a:cubicBezTo>
                      <a:lnTo>
                        <a:pt x="6616" y="24368"/>
                      </a:lnTo>
                      <a:cubicBezTo>
                        <a:pt x="6390" y="24594"/>
                        <a:pt x="5950" y="24804"/>
                        <a:pt x="5633" y="24833"/>
                      </a:cubicBezTo>
                      <a:cubicBezTo>
                        <a:pt x="5633" y="24833"/>
                        <a:pt x="4749" y="24921"/>
                        <a:pt x="4199" y="25468"/>
                      </a:cubicBezTo>
                      <a:cubicBezTo>
                        <a:pt x="3255" y="26412"/>
                        <a:pt x="3255" y="27946"/>
                        <a:pt x="4199" y="28890"/>
                      </a:cubicBezTo>
                      <a:cubicBezTo>
                        <a:pt x="4673" y="29364"/>
                        <a:pt x="5294" y="29601"/>
                        <a:pt x="5914" y="29601"/>
                      </a:cubicBezTo>
                      <a:cubicBezTo>
                        <a:pt x="6534" y="29601"/>
                        <a:pt x="7153" y="29364"/>
                        <a:pt x="7626" y="28890"/>
                      </a:cubicBezTo>
                      <a:cubicBezTo>
                        <a:pt x="8172" y="28344"/>
                        <a:pt x="8260" y="27460"/>
                        <a:pt x="8260" y="27460"/>
                      </a:cubicBezTo>
                      <a:cubicBezTo>
                        <a:pt x="8289" y="27143"/>
                        <a:pt x="8499" y="26700"/>
                        <a:pt x="8726" y="26477"/>
                      </a:cubicBezTo>
                      <a:lnTo>
                        <a:pt x="8839" y="26360"/>
                      </a:lnTo>
                      <a:cubicBezTo>
                        <a:pt x="8952" y="26249"/>
                        <a:pt x="9100" y="26193"/>
                        <a:pt x="9248" y="26193"/>
                      </a:cubicBezTo>
                      <a:cubicBezTo>
                        <a:pt x="9396" y="26193"/>
                        <a:pt x="9544" y="26249"/>
                        <a:pt x="9657" y="26360"/>
                      </a:cubicBezTo>
                      <a:lnTo>
                        <a:pt x="16167" y="32870"/>
                      </a:lnTo>
                      <a:cubicBezTo>
                        <a:pt x="16278" y="32982"/>
                        <a:pt x="16426" y="33037"/>
                        <a:pt x="16573" y="33037"/>
                      </a:cubicBezTo>
                      <a:cubicBezTo>
                        <a:pt x="16721" y="33037"/>
                        <a:pt x="16869" y="32982"/>
                        <a:pt x="16982" y="32870"/>
                      </a:cubicBezTo>
                      <a:lnTo>
                        <a:pt x="23491" y="26360"/>
                      </a:lnTo>
                      <a:cubicBezTo>
                        <a:pt x="23605" y="26247"/>
                        <a:pt x="23752" y="26191"/>
                        <a:pt x="23899" y="26191"/>
                      </a:cubicBezTo>
                      <a:cubicBezTo>
                        <a:pt x="24046" y="26191"/>
                        <a:pt x="24193" y="26247"/>
                        <a:pt x="24307" y="26360"/>
                      </a:cubicBezTo>
                      <a:lnTo>
                        <a:pt x="24313" y="26364"/>
                      </a:lnTo>
                      <a:cubicBezTo>
                        <a:pt x="24536" y="26590"/>
                        <a:pt x="24747" y="27033"/>
                        <a:pt x="24776" y="27350"/>
                      </a:cubicBezTo>
                      <a:cubicBezTo>
                        <a:pt x="24776" y="27350"/>
                        <a:pt x="24863" y="28234"/>
                        <a:pt x="25410" y="28780"/>
                      </a:cubicBezTo>
                      <a:cubicBezTo>
                        <a:pt x="25885" y="29262"/>
                        <a:pt x="26511" y="29503"/>
                        <a:pt x="27137" y="29503"/>
                      </a:cubicBezTo>
                      <a:cubicBezTo>
                        <a:pt x="27756" y="29503"/>
                        <a:pt x="28376" y="29267"/>
                        <a:pt x="28849" y="28793"/>
                      </a:cubicBezTo>
                      <a:cubicBezTo>
                        <a:pt x="29800" y="27842"/>
                        <a:pt x="29794" y="26299"/>
                        <a:pt x="28836" y="25354"/>
                      </a:cubicBezTo>
                      <a:cubicBezTo>
                        <a:pt x="28289" y="24808"/>
                        <a:pt x="27403" y="24720"/>
                        <a:pt x="27403" y="24720"/>
                      </a:cubicBezTo>
                      <a:cubicBezTo>
                        <a:pt x="27089" y="24691"/>
                        <a:pt x="26646" y="24484"/>
                        <a:pt x="26419" y="24258"/>
                      </a:cubicBezTo>
                      <a:lnTo>
                        <a:pt x="26416" y="24254"/>
                      </a:lnTo>
                      <a:cubicBezTo>
                        <a:pt x="26190" y="24028"/>
                        <a:pt x="26190" y="23662"/>
                        <a:pt x="26416" y="23436"/>
                      </a:cubicBezTo>
                      <a:lnTo>
                        <a:pt x="32925" y="16926"/>
                      </a:lnTo>
                      <a:cubicBezTo>
                        <a:pt x="33149" y="16700"/>
                        <a:pt x="33149" y="16338"/>
                        <a:pt x="32925" y="16111"/>
                      </a:cubicBezTo>
                      <a:lnTo>
                        <a:pt x="26416" y="9602"/>
                      </a:lnTo>
                      <a:cubicBezTo>
                        <a:pt x="26303" y="9490"/>
                        <a:pt x="26155" y="9434"/>
                        <a:pt x="26007" y="9434"/>
                      </a:cubicBezTo>
                      <a:cubicBezTo>
                        <a:pt x="25859" y="9434"/>
                        <a:pt x="25711" y="9490"/>
                        <a:pt x="25598" y="9602"/>
                      </a:cubicBezTo>
                      <a:lnTo>
                        <a:pt x="25526" y="9673"/>
                      </a:lnTo>
                      <a:cubicBezTo>
                        <a:pt x="25303" y="9899"/>
                        <a:pt x="25093" y="10339"/>
                        <a:pt x="25064" y="10656"/>
                      </a:cubicBezTo>
                      <a:cubicBezTo>
                        <a:pt x="25064" y="10656"/>
                        <a:pt x="24976" y="11540"/>
                        <a:pt x="24430" y="12090"/>
                      </a:cubicBezTo>
                      <a:cubicBezTo>
                        <a:pt x="23953" y="12577"/>
                        <a:pt x="23323" y="12822"/>
                        <a:pt x="22693" y="12822"/>
                      </a:cubicBezTo>
                      <a:cubicBezTo>
                        <a:pt x="22073" y="12822"/>
                        <a:pt x="21454" y="12585"/>
                        <a:pt x="20981" y="12112"/>
                      </a:cubicBezTo>
                      <a:cubicBezTo>
                        <a:pt x="20026" y="11158"/>
                        <a:pt x="20036" y="9605"/>
                        <a:pt x="21003" y="8663"/>
                      </a:cubicBezTo>
                      <a:cubicBezTo>
                        <a:pt x="21550" y="8117"/>
                        <a:pt x="22437" y="8029"/>
                        <a:pt x="22437" y="8029"/>
                      </a:cubicBezTo>
                      <a:cubicBezTo>
                        <a:pt x="22750" y="8000"/>
                        <a:pt x="23194" y="7790"/>
                        <a:pt x="23420" y="7567"/>
                      </a:cubicBezTo>
                      <a:lnTo>
                        <a:pt x="23491" y="7492"/>
                      </a:lnTo>
                      <a:cubicBezTo>
                        <a:pt x="23715" y="7269"/>
                        <a:pt x="23715" y="6903"/>
                        <a:pt x="23491" y="6677"/>
                      </a:cubicBezTo>
                      <a:lnTo>
                        <a:pt x="16982" y="168"/>
                      </a:lnTo>
                      <a:cubicBezTo>
                        <a:pt x="16869" y="56"/>
                        <a:pt x="16721" y="0"/>
                        <a:pt x="16573" y="0"/>
                      </a:cubicBezTo>
                      <a:close/>
                    </a:path>
                  </a:pathLst>
                </a:custGeom>
                <a:solidFill>
                  <a:schemeClr val="accent1">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9162;p70">
                  <a:extLst>
                    <a:ext uri="{FF2B5EF4-FFF2-40B4-BE49-F238E27FC236}">
                      <a16:creationId xmlns:a16="http://schemas.microsoft.com/office/drawing/2014/main" id="{864F22E5-9FAE-4075-D7A8-F2CAED030340}"/>
                    </a:ext>
                  </a:extLst>
                </p:cNvPr>
                <p:cNvSpPr/>
                <p:nvPr/>
              </p:nvSpPr>
              <p:spPr>
                <a:xfrm>
                  <a:off x="1115837" y="2990152"/>
                  <a:ext cx="380728" cy="379430"/>
                </a:xfrm>
                <a:custGeom>
                  <a:avLst/>
                  <a:gdLst/>
                  <a:ahLst/>
                  <a:cxnLst/>
                  <a:rect l="l" t="t" r="r" b="b"/>
                  <a:pathLst>
                    <a:path w="33150" h="33037" extrusionOk="0">
                      <a:moveTo>
                        <a:pt x="16576" y="0"/>
                      </a:moveTo>
                      <a:cubicBezTo>
                        <a:pt x="16429" y="0"/>
                        <a:pt x="16281" y="56"/>
                        <a:pt x="16168" y="168"/>
                      </a:cubicBezTo>
                      <a:lnTo>
                        <a:pt x="9661" y="6677"/>
                      </a:lnTo>
                      <a:cubicBezTo>
                        <a:pt x="9548" y="6789"/>
                        <a:pt x="9400" y="6844"/>
                        <a:pt x="9252" y="6844"/>
                      </a:cubicBezTo>
                      <a:cubicBezTo>
                        <a:pt x="9104" y="6844"/>
                        <a:pt x="8956" y="6789"/>
                        <a:pt x="8843" y="6677"/>
                      </a:cubicBezTo>
                      <a:lnTo>
                        <a:pt x="8836" y="6670"/>
                      </a:lnTo>
                      <a:cubicBezTo>
                        <a:pt x="8613" y="6447"/>
                        <a:pt x="8403" y="6004"/>
                        <a:pt x="8374" y="5687"/>
                      </a:cubicBezTo>
                      <a:cubicBezTo>
                        <a:pt x="8374" y="5687"/>
                        <a:pt x="8286" y="4804"/>
                        <a:pt x="7740" y="4257"/>
                      </a:cubicBezTo>
                      <a:cubicBezTo>
                        <a:pt x="7263" y="3757"/>
                        <a:pt x="6626" y="3507"/>
                        <a:pt x="5987" y="3507"/>
                      </a:cubicBezTo>
                      <a:cubicBezTo>
                        <a:pt x="5368" y="3507"/>
                        <a:pt x="4749" y="3742"/>
                        <a:pt x="4275" y="4215"/>
                      </a:cubicBezTo>
                      <a:cubicBezTo>
                        <a:pt x="3314" y="5176"/>
                        <a:pt x="3330" y="6742"/>
                        <a:pt x="4313" y="7680"/>
                      </a:cubicBezTo>
                      <a:cubicBezTo>
                        <a:pt x="4860" y="8227"/>
                        <a:pt x="5747" y="8314"/>
                        <a:pt x="5747" y="8314"/>
                      </a:cubicBezTo>
                      <a:cubicBezTo>
                        <a:pt x="6061" y="8343"/>
                        <a:pt x="6504" y="8553"/>
                        <a:pt x="6730" y="8777"/>
                      </a:cubicBezTo>
                      <a:lnTo>
                        <a:pt x="6733" y="8783"/>
                      </a:lnTo>
                      <a:cubicBezTo>
                        <a:pt x="6960" y="9010"/>
                        <a:pt x="6960" y="9372"/>
                        <a:pt x="6733" y="9598"/>
                      </a:cubicBezTo>
                      <a:lnTo>
                        <a:pt x="224" y="16111"/>
                      </a:lnTo>
                      <a:cubicBezTo>
                        <a:pt x="1" y="16338"/>
                        <a:pt x="1" y="16700"/>
                        <a:pt x="224" y="16926"/>
                      </a:cubicBezTo>
                      <a:lnTo>
                        <a:pt x="6733" y="23436"/>
                      </a:lnTo>
                      <a:cubicBezTo>
                        <a:pt x="6847" y="23547"/>
                        <a:pt x="6995" y="23603"/>
                        <a:pt x="7143" y="23603"/>
                      </a:cubicBezTo>
                      <a:cubicBezTo>
                        <a:pt x="7291" y="23603"/>
                        <a:pt x="7439" y="23547"/>
                        <a:pt x="7552" y="23436"/>
                      </a:cubicBezTo>
                      <a:lnTo>
                        <a:pt x="7623" y="23365"/>
                      </a:lnTo>
                      <a:cubicBezTo>
                        <a:pt x="7846" y="23138"/>
                        <a:pt x="8057" y="22698"/>
                        <a:pt x="8086" y="22381"/>
                      </a:cubicBezTo>
                      <a:cubicBezTo>
                        <a:pt x="8086" y="22381"/>
                        <a:pt x="8173" y="21498"/>
                        <a:pt x="8720" y="20948"/>
                      </a:cubicBezTo>
                      <a:cubicBezTo>
                        <a:pt x="9195" y="20467"/>
                        <a:pt x="9821" y="20226"/>
                        <a:pt x="10447" y="20226"/>
                      </a:cubicBezTo>
                      <a:cubicBezTo>
                        <a:pt x="11066" y="20226"/>
                        <a:pt x="11686" y="20462"/>
                        <a:pt x="12159" y="20935"/>
                      </a:cubicBezTo>
                      <a:cubicBezTo>
                        <a:pt x="13110" y="21886"/>
                        <a:pt x="13104" y="23429"/>
                        <a:pt x="12146" y="24374"/>
                      </a:cubicBezTo>
                      <a:cubicBezTo>
                        <a:pt x="11599" y="24921"/>
                        <a:pt x="10716" y="25008"/>
                        <a:pt x="10716" y="25008"/>
                      </a:cubicBezTo>
                      <a:cubicBezTo>
                        <a:pt x="10399" y="25037"/>
                        <a:pt x="9956" y="25248"/>
                        <a:pt x="9733" y="25471"/>
                      </a:cubicBezTo>
                      <a:lnTo>
                        <a:pt x="9658" y="25542"/>
                      </a:lnTo>
                      <a:cubicBezTo>
                        <a:pt x="9435" y="25768"/>
                        <a:pt x="9435" y="26134"/>
                        <a:pt x="9658" y="26360"/>
                      </a:cubicBezTo>
                      <a:lnTo>
                        <a:pt x="16168" y="32867"/>
                      </a:lnTo>
                      <a:cubicBezTo>
                        <a:pt x="16281" y="32980"/>
                        <a:pt x="16429" y="33037"/>
                        <a:pt x="16577" y="33037"/>
                      </a:cubicBezTo>
                      <a:cubicBezTo>
                        <a:pt x="16725" y="33037"/>
                        <a:pt x="16873" y="32980"/>
                        <a:pt x="16986" y="32867"/>
                      </a:cubicBezTo>
                      <a:lnTo>
                        <a:pt x="23492" y="26360"/>
                      </a:lnTo>
                      <a:cubicBezTo>
                        <a:pt x="23715" y="26134"/>
                        <a:pt x="23715" y="25768"/>
                        <a:pt x="23492" y="25542"/>
                      </a:cubicBezTo>
                      <a:lnTo>
                        <a:pt x="23421" y="25474"/>
                      </a:lnTo>
                      <a:cubicBezTo>
                        <a:pt x="23198" y="25251"/>
                        <a:pt x="22755" y="25040"/>
                        <a:pt x="22438" y="25011"/>
                      </a:cubicBezTo>
                      <a:cubicBezTo>
                        <a:pt x="22438" y="25011"/>
                        <a:pt x="21554" y="24924"/>
                        <a:pt x="21004" y="24377"/>
                      </a:cubicBezTo>
                      <a:cubicBezTo>
                        <a:pt x="20073" y="23429"/>
                        <a:pt x="20076" y="21905"/>
                        <a:pt x="21017" y="20964"/>
                      </a:cubicBezTo>
                      <a:cubicBezTo>
                        <a:pt x="21490" y="20491"/>
                        <a:pt x="22111" y="20254"/>
                        <a:pt x="22731" y="20254"/>
                      </a:cubicBezTo>
                      <a:cubicBezTo>
                        <a:pt x="23345" y="20254"/>
                        <a:pt x="23959" y="20486"/>
                        <a:pt x="24430" y="20951"/>
                      </a:cubicBezTo>
                      <a:cubicBezTo>
                        <a:pt x="24977" y="21498"/>
                        <a:pt x="25065" y="22381"/>
                        <a:pt x="25065" y="22381"/>
                      </a:cubicBezTo>
                      <a:cubicBezTo>
                        <a:pt x="25097" y="22698"/>
                        <a:pt x="25304" y="23141"/>
                        <a:pt x="25530" y="23365"/>
                      </a:cubicBezTo>
                      <a:lnTo>
                        <a:pt x="25598" y="23436"/>
                      </a:lnTo>
                      <a:cubicBezTo>
                        <a:pt x="25712" y="23547"/>
                        <a:pt x="25860" y="23603"/>
                        <a:pt x="26007" y="23603"/>
                      </a:cubicBezTo>
                      <a:cubicBezTo>
                        <a:pt x="26155" y="23603"/>
                        <a:pt x="26302" y="23547"/>
                        <a:pt x="26414" y="23436"/>
                      </a:cubicBezTo>
                      <a:lnTo>
                        <a:pt x="32923" y="16926"/>
                      </a:lnTo>
                      <a:cubicBezTo>
                        <a:pt x="33150" y="16700"/>
                        <a:pt x="33150" y="16338"/>
                        <a:pt x="32923" y="16111"/>
                      </a:cubicBezTo>
                      <a:lnTo>
                        <a:pt x="26417" y="9602"/>
                      </a:lnTo>
                      <a:cubicBezTo>
                        <a:pt x="26194" y="9375"/>
                        <a:pt x="26194" y="9010"/>
                        <a:pt x="26417" y="8783"/>
                      </a:cubicBezTo>
                      <a:lnTo>
                        <a:pt x="26533" y="8670"/>
                      </a:lnTo>
                      <a:cubicBezTo>
                        <a:pt x="26760" y="8443"/>
                        <a:pt x="27203" y="8233"/>
                        <a:pt x="27517" y="8204"/>
                      </a:cubicBezTo>
                      <a:cubicBezTo>
                        <a:pt x="27517" y="8204"/>
                        <a:pt x="28400" y="8117"/>
                        <a:pt x="28950" y="7570"/>
                      </a:cubicBezTo>
                      <a:cubicBezTo>
                        <a:pt x="29918" y="6628"/>
                        <a:pt x="29927" y="5079"/>
                        <a:pt x="28973" y="4124"/>
                      </a:cubicBezTo>
                      <a:cubicBezTo>
                        <a:pt x="28500" y="3650"/>
                        <a:pt x="27879" y="3413"/>
                        <a:pt x="27259" y="3413"/>
                      </a:cubicBezTo>
                      <a:cubicBezTo>
                        <a:pt x="26629" y="3413"/>
                        <a:pt x="25999" y="3658"/>
                        <a:pt x="25524" y="4144"/>
                      </a:cubicBezTo>
                      <a:lnTo>
                        <a:pt x="25524" y="4147"/>
                      </a:lnTo>
                      <a:cubicBezTo>
                        <a:pt x="24977" y="4694"/>
                        <a:pt x="24890" y="5577"/>
                        <a:pt x="24890" y="5577"/>
                      </a:cubicBezTo>
                      <a:cubicBezTo>
                        <a:pt x="24861" y="5894"/>
                        <a:pt x="24650" y="6337"/>
                        <a:pt x="24427" y="6560"/>
                      </a:cubicBezTo>
                      <a:lnTo>
                        <a:pt x="24311" y="6677"/>
                      </a:lnTo>
                      <a:cubicBezTo>
                        <a:pt x="24198" y="6789"/>
                        <a:pt x="24050" y="6844"/>
                        <a:pt x="23901" y="6844"/>
                      </a:cubicBezTo>
                      <a:cubicBezTo>
                        <a:pt x="23753" y="6844"/>
                        <a:pt x="23605" y="6789"/>
                        <a:pt x="23492" y="6677"/>
                      </a:cubicBezTo>
                      <a:lnTo>
                        <a:pt x="16983" y="168"/>
                      </a:lnTo>
                      <a:cubicBezTo>
                        <a:pt x="16871" y="56"/>
                        <a:pt x="16724" y="0"/>
                        <a:pt x="16576" y="0"/>
                      </a:cubicBezTo>
                      <a:close/>
                    </a:path>
                  </a:pathLst>
                </a:custGeom>
                <a:solidFill>
                  <a:schemeClr val="accent1">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9163;p70">
                  <a:extLst>
                    <a:ext uri="{FF2B5EF4-FFF2-40B4-BE49-F238E27FC236}">
                      <a16:creationId xmlns:a16="http://schemas.microsoft.com/office/drawing/2014/main" id="{F5A4936C-6ED0-2C53-BCBD-96F2D8341156}"/>
                    </a:ext>
                  </a:extLst>
                </p:cNvPr>
                <p:cNvSpPr/>
                <p:nvPr/>
              </p:nvSpPr>
              <p:spPr>
                <a:xfrm>
                  <a:off x="1691707" y="3184996"/>
                  <a:ext cx="378488" cy="377259"/>
                </a:xfrm>
                <a:custGeom>
                  <a:avLst/>
                  <a:gdLst/>
                  <a:ahLst/>
                  <a:cxnLst/>
                  <a:rect l="l" t="t" r="r" b="b"/>
                  <a:pathLst>
                    <a:path w="32955" h="32848" extrusionOk="0">
                      <a:moveTo>
                        <a:pt x="16478" y="1"/>
                      </a:moveTo>
                      <a:cubicBezTo>
                        <a:pt x="16331" y="1"/>
                        <a:pt x="16185" y="57"/>
                        <a:pt x="16073" y="168"/>
                      </a:cubicBezTo>
                      <a:lnTo>
                        <a:pt x="9603" y="6639"/>
                      </a:lnTo>
                      <a:cubicBezTo>
                        <a:pt x="9489" y="6752"/>
                        <a:pt x="9342" y="6809"/>
                        <a:pt x="9195" y="6809"/>
                      </a:cubicBezTo>
                      <a:cubicBezTo>
                        <a:pt x="9048" y="6809"/>
                        <a:pt x="8900" y="6752"/>
                        <a:pt x="8787" y="6639"/>
                      </a:cubicBezTo>
                      <a:lnTo>
                        <a:pt x="8674" y="6526"/>
                      </a:lnTo>
                      <a:cubicBezTo>
                        <a:pt x="8451" y="6303"/>
                        <a:pt x="8244" y="5863"/>
                        <a:pt x="8211" y="5545"/>
                      </a:cubicBezTo>
                      <a:cubicBezTo>
                        <a:pt x="8211" y="5545"/>
                        <a:pt x="8127" y="4669"/>
                        <a:pt x="7581" y="4125"/>
                      </a:cubicBezTo>
                      <a:cubicBezTo>
                        <a:pt x="7109" y="3646"/>
                        <a:pt x="6488" y="3407"/>
                        <a:pt x="5867" y="3407"/>
                      </a:cubicBezTo>
                      <a:cubicBezTo>
                        <a:pt x="5251" y="3407"/>
                        <a:pt x="4634" y="3642"/>
                        <a:pt x="4164" y="4112"/>
                      </a:cubicBezTo>
                      <a:cubicBezTo>
                        <a:pt x="3219" y="5057"/>
                        <a:pt x="3226" y="6590"/>
                        <a:pt x="4177" y="7529"/>
                      </a:cubicBezTo>
                      <a:cubicBezTo>
                        <a:pt x="4721" y="8075"/>
                        <a:pt x="5601" y="8160"/>
                        <a:pt x="5601" y="8160"/>
                      </a:cubicBezTo>
                      <a:cubicBezTo>
                        <a:pt x="5914" y="8189"/>
                        <a:pt x="6354" y="8399"/>
                        <a:pt x="6578" y="8622"/>
                      </a:cubicBezTo>
                      <a:lnTo>
                        <a:pt x="6694" y="8735"/>
                      </a:lnTo>
                      <a:cubicBezTo>
                        <a:pt x="6914" y="8962"/>
                        <a:pt x="6914" y="9324"/>
                        <a:pt x="6694" y="9548"/>
                      </a:cubicBezTo>
                      <a:lnTo>
                        <a:pt x="223" y="16018"/>
                      </a:lnTo>
                      <a:cubicBezTo>
                        <a:pt x="0" y="16245"/>
                        <a:pt x="0" y="16607"/>
                        <a:pt x="223" y="16830"/>
                      </a:cubicBezTo>
                      <a:lnTo>
                        <a:pt x="6694" y="23301"/>
                      </a:lnTo>
                      <a:cubicBezTo>
                        <a:pt x="6917" y="23527"/>
                        <a:pt x="6917" y="23890"/>
                        <a:pt x="6694" y="24113"/>
                      </a:cubicBezTo>
                      <a:lnTo>
                        <a:pt x="6688" y="24119"/>
                      </a:lnTo>
                      <a:cubicBezTo>
                        <a:pt x="6464" y="24343"/>
                        <a:pt x="6024" y="24550"/>
                        <a:pt x="5711" y="24579"/>
                      </a:cubicBezTo>
                      <a:cubicBezTo>
                        <a:pt x="5711" y="24579"/>
                        <a:pt x="4831" y="24666"/>
                        <a:pt x="4287" y="25210"/>
                      </a:cubicBezTo>
                      <a:cubicBezTo>
                        <a:pt x="3346" y="26151"/>
                        <a:pt x="3346" y="27675"/>
                        <a:pt x="4287" y="28616"/>
                      </a:cubicBezTo>
                      <a:cubicBezTo>
                        <a:pt x="4756" y="29085"/>
                        <a:pt x="5372" y="29320"/>
                        <a:pt x="5989" y="29320"/>
                      </a:cubicBezTo>
                      <a:cubicBezTo>
                        <a:pt x="6605" y="29320"/>
                        <a:pt x="7221" y="29085"/>
                        <a:pt x="7691" y="28616"/>
                      </a:cubicBezTo>
                      <a:cubicBezTo>
                        <a:pt x="8237" y="28070"/>
                        <a:pt x="8321" y="27193"/>
                        <a:pt x="8321" y="27193"/>
                      </a:cubicBezTo>
                      <a:cubicBezTo>
                        <a:pt x="8354" y="26876"/>
                        <a:pt x="8561" y="26436"/>
                        <a:pt x="8784" y="26213"/>
                      </a:cubicBezTo>
                      <a:lnTo>
                        <a:pt x="8787" y="26209"/>
                      </a:lnTo>
                      <a:cubicBezTo>
                        <a:pt x="8900" y="26098"/>
                        <a:pt x="9048" y="26042"/>
                        <a:pt x="9195" y="26042"/>
                      </a:cubicBezTo>
                      <a:cubicBezTo>
                        <a:pt x="9341" y="26042"/>
                        <a:pt x="9488" y="26098"/>
                        <a:pt x="9599" y="26209"/>
                      </a:cubicBezTo>
                      <a:lnTo>
                        <a:pt x="16070" y="32680"/>
                      </a:lnTo>
                      <a:cubicBezTo>
                        <a:pt x="16183" y="32792"/>
                        <a:pt x="16330" y="32847"/>
                        <a:pt x="16478" y="32847"/>
                      </a:cubicBezTo>
                      <a:cubicBezTo>
                        <a:pt x="16625" y="32847"/>
                        <a:pt x="16772" y="32792"/>
                        <a:pt x="16885" y="32680"/>
                      </a:cubicBezTo>
                      <a:lnTo>
                        <a:pt x="23356" y="26209"/>
                      </a:lnTo>
                      <a:cubicBezTo>
                        <a:pt x="23579" y="25983"/>
                        <a:pt x="23579" y="25620"/>
                        <a:pt x="23356" y="25397"/>
                      </a:cubicBezTo>
                      <a:lnTo>
                        <a:pt x="23281" y="25326"/>
                      </a:lnTo>
                      <a:cubicBezTo>
                        <a:pt x="23058" y="25103"/>
                        <a:pt x="22618" y="24893"/>
                        <a:pt x="22304" y="24863"/>
                      </a:cubicBezTo>
                      <a:cubicBezTo>
                        <a:pt x="22304" y="24863"/>
                        <a:pt x="21428" y="24779"/>
                        <a:pt x="20881" y="24233"/>
                      </a:cubicBezTo>
                      <a:cubicBezTo>
                        <a:pt x="19939" y="23294"/>
                        <a:pt x="19943" y="21767"/>
                        <a:pt x="20881" y="20829"/>
                      </a:cubicBezTo>
                      <a:cubicBezTo>
                        <a:pt x="21351" y="20358"/>
                        <a:pt x="21968" y="20123"/>
                        <a:pt x="22584" y="20123"/>
                      </a:cubicBezTo>
                      <a:cubicBezTo>
                        <a:pt x="23200" y="20123"/>
                        <a:pt x="23817" y="20358"/>
                        <a:pt x="24287" y="20829"/>
                      </a:cubicBezTo>
                      <a:cubicBezTo>
                        <a:pt x="24831" y="21373"/>
                        <a:pt x="24918" y="22253"/>
                        <a:pt x="24918" y="22253"/>
                      </a:cubicBezTo>
                      <a:cubicBezTo>
                        <a:pt x="24947" y="22566"/>
                        <a:pt x="25155" y="23006"/>
                        <a:pt x="25378" y="23230"/>
                      </a:cubicBezTo>
                      <a:lnTo>
                        <a:pt x="25449" y="23301"/>
                      </a:lnTo>
                      <a:cubicBezTo>
                        <a:pt x="25562" y="23412"/>
                        <a:pt x="25709" y="23468"/>
                        <a:pt x="25856" y="23468"/>
                      </a:cubicBezTo>
                      <a:cubicBezTo>
                        <a:pt x="26003" y="23468"/>
                        <a:pt x="26149" y="23412"/>
                        <a:pt x="26261" y="23301"/>
                      </a:cubicBezTo>
                      <a:lnTo>
                        <a:pt x="32732" y="16830"/>
                      </a:lnTo>
                      <a:cubicBezTo>
                        <a:pt x="32955" y="16607"/>
                        <a:pt x="32955" y="16245"/>
                        <a:pt x="32732" y="16018"/>
                      </a:cubicBezTo>
                      <a:lnTo>
                        <a:pt x="26261" y="9548"/>
                      </a:lnTo>
                      <a:cubicBezTo>
                        <a:pt x="26149" y="9436"/>
                        <a:pt x="26003" y="9380"/>
                        <a:pt x="25856" y="9380"/>
                      </a:cubicBezTo>
                      <a:cubicBezTo>
                        <a:pt x="25709" y="9380"/>
                        <a:pt x="25562" y="9436"/>
                        <a:pt x="25449" y="9548"/>
                      </a:cubicBezTo>
                      <a:lnTo>
                        <a:pt x="25381" y="9615"/>
                      </a:lnTo>
                      <a:cubicBezTo>
                        <a:pt x="25158" y="9839"/>
                        <a:pt x="24951" y="10279"/>
                        <a:pt x="24918" y="10596"/>
                      </a:cubicBezTo>
                      <a:cubicBezTo>
                        <a:pt x="24918" y="10596"/>
                        <a:pt x="24834" y="11473"/>
                        <a:pt x="24291" y="12019"/>
                      </a:cubicBezTo>
                      <a:cubicBezTo>
                        <a:pt x="23820" y="12488"/>
                        <a:pt x="23204" y="12723"/>
                        <a:pt x="22587" y="12723"/>
                      </a:cubicBezTo>
                      <a:cubicBezTo>
                        <a:pt x="21971" y="12723"/>
                        <a:pt x="21355" y="12488"/>
                        <a:pt x="20884" y="12019"/>
                      </a:cubicBezTo>
                      <a:cubicBezTo>
                        <a:pt x="19946" y="11078"/>
                        <a:pt x="19946" y="9554"/>
                        <a:pt x="20884" y="8613"/>
                      </a:cubicBezTo>
                      <a:cubicBezTo>
                        <a:pt x="21428" y="8069"/>
                        <a:pt x="22308" y="7985"/>
                        <a:pt x="22308" y="7985"/>
                      </a:cubicBezTo>
                      <a:cubicBezTo>
                        <a:pt x="22621" y="7953"/>
                        <a:pt x="23061" y="7745"/>
                        <a:pt x="23285" y="7522"/>
                      </a:cubicBezTo>
                      <a:lnTo>
                        <a:pt x="23356" y="7454"/>
                      </a:lnTo>
                      <a:cubicBezTo>
                        <a:pt x="23579" y="7228"/>
                        <a:pt x="23579" y="6865"/>
                        <a:pt x="23356" y="6639"/>
                      </a:cubicBezTo>
                      <a:lnTo>
                        <a:pt x="16885" y="168"/>
                      </a:lnTo>
                      <a:cubicBezTo>
                        <a:pt x="16772" y="57"/>
                        <a:pt x="16625" y="1"/>
                        <a:pt x="16478" y="1"/>
                      </a:cubicBezTo>
                      <a:close/>
                    </a:path>
                  </a:pathLst>
                </a:custGeom>
                <a:solidFill>
                  <a:schemeClr val="accent5">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 name="Google Shape;9164;p70">
                  <a:extLst>
                    <a:ext uri="{FF2B5EF4-FFF2-40B4-BE49-F238E27FC236}">
                      <a16:creationId xmlns:a16="http://schemas.microsoft.com/office/drawing/2014/main" id="{143A8D58-27A2-576C-0F4B-AE0812EBAA9C}"/>
                    </a:ext>
                  </a:extLst>
                </p:cNvPr>
                <p:cNvSpPr/>
                <p:nvPr/>
              </p:nvSpPr>
              <p:spPr>
                <a:xfrm>
                  <a:off x="1499792" y="2993162"/>
                  <a:ext cx="378523" cy="377213"/>
                </a:xfrm>
                <a:custGeom>
                  <a:avLst/>
                  <a:gdLst/>
                  <a:ahLst/>
                  <a:cxnLst/>
                  <a:rect l="l" t="t" r="r" b="b"/>
                  <a:pathLst>
                    <a:path w="32958" h="32844" extrusionOk="0">
                      <a:moveTo>
                        <a:pt x="16479" y="0"/>
                      </a:moveTo>
                      <a:cubicBezTo>
                        <a:pt x="16332" y="0"/>
                        <a:pt x="16185" y="56"/>
                        <a:pt x="16073" y="168"/>
                      </a:cubicBezTo>
                      <a:lnTo>
                        <a:pt x="9602" y="6638"/>
                      </a:lnTo>
                      <a:cubicBezTo>
                        <a:pt x="9489" y="6750"/>
                        <a:pt x="9342" y="6806"/>
                        <a:pt x="9195" y="6806"/>
                      </a:cubicBezTo>
                      <a:cubicBezTo>
                        <a:pt x="9048" y="6806"/>
                        <a:pt x="8902" y="6750"/>
                        <a:pt x="8790" y="6638"/>
                      </a:cubicBezTo>
                      <a:lnTo>
                        <a:pt x="8784" y="6632"/>
                      </a:lnTo>
                      <a:cubicBezTo>
                        <a:pt x="8561" y="6408"/>
                        <a:pt x="8354" y="5968"/>
                        <a:pt x="8324" y="5655"/>
                      </a:cubicBezTo>
                      <a:cubicBezTo>
                        <a:pt x="8324" y="5655"/>
                        <a:pt x="8237" y="4775"/>
                        <a:pt x="7694" y="4231"/>
                      </a:cubicBezTo>
                      <a:cubicBezTo>
                        <a:pt x="7222" y="3753"/>
                        <a:pt x="6600" y="3514"/>
                        <a:pt x="5978" y="3514"/>
                      </a:cubicBezTo>
                      <a:cubicBezTo>
                        <a:pt x="5362" y="3514"/>
                        <a:pt x="4745" y="3748"/>
                        <a:pt x="4274" y="4218"/>
                      </a:cubicBezTo>
                      <a:cubicBezTo>
                        <a:pt x="3329" y="5163"/>
                        <a:pt x="3336" y="6696"/>
                        <a:pt x="4287" y="7635"/>
                      </a:cubicBezTo>
                      <a:cubicBezTo>
                        <a:pt x="4834" y="8181"/>
                        <a:pt x="5710" y="8269"/>
                        <a:pt x="5710" y="8269"/>
                      </a:cubicBezTo>
                      <a:cubicBezTo>
                        <a:pt x="6024" y="8298"/>
                        <a:pt x="6464" y="8505"/>
                        <a:pt x="6687" y="8728"/>
                      </a:cubicBezTo>
                      <a:lnTo>
                        <a:pt x="6694" y="8735"/>
                      </a:lnTo>
                      <a:cubicBezTo>
                        <a:pt x="6917" y="8958"/>
                        <a:pt x="6917" y="9320"/>
                        <a:pt x="6694" y="9547"/>
                      </a:cubicBezTo>
                      <a:lnTo>
                        <a:pt x="223" y="16017"/>
                      </a:lnTo>
                      <a:cubicBezTo>
                        <a:pt x="0" y="16241"/>
                        <a:pt x="0" y="16603"/>
                        <a:pt x="223" y="16829"/>
                      </a:cubicBezTo>
                      <a:lnTo>
                        <a:pt x="6694" y="23300"/>
                      </a:lnTo>
                      <a:cubicBezTo>
                        <a:pt x="6805" y="23412"/>
                        <a:pt x="6952" y="23467"/>
                        <a:pt x="7099" y="23467"/>
                      </a:cubicBezTo>
                      <a:cubicBezTo>
                        <a:pt x="7245" y="23467"/>
                        <a:pt x="7393" y="23412"/>
                        <a:pt x="7506" y="23300"/>
                      </a:cubicBezTo>
                      <a:lnTo>
                        <a:pt x="7577" y="23229"/>
                      </a:lnTo>
                      <a:cubicBezTo>
                        <a:pt x="7800" y="23006"/>
                        <a:pt x="8007" y="22566"/>
                        <a:pt x="8040" y="22248"/>
                      </a:cubicBezTo>
                      <a:cubicBezTo>
                        <a:pt x="8040" y="22248"/>
                        <a:pt x="8124" y="21372"/>
                        <a:pt x="8667" y="20825"/>
                      </a:cubicBezTo>
                      <a:cubicBezTo>
                        <a:pt x="9138" y="20347"/>
                        <a:pt x="9760" y="20108"/>
                        <a:pt x="10383" y="20108"/>
                      </a:cubicBezTo>
                      <a:cubicBezTo>
                        <a:pt x="11000" y="20108"/>
                        <a:pt x="11617" y="20343"/>
                        <a:pt x="12087" y="20815"/>
                      </a:cubicBezTo>
                      <a:cubicBezTo>
                        <a:pt x="13032" y="21760"/>
                        <a:pt x="13025" y="23293"/>
                        <a:pt x="12074" y="24232"/>
                      </a:cubicBezTo>
                      <a:cubicBezTo>
                        <a:pt x="11531" y="24775"/>
                        <a:pt x="10651" y="24863"/>
                        <a:pt x="10651" y="24863"/>
                      </a:cubicBezTo>
                      <a:cubicBezTo>
                        <a:pt x="10337" y="24892"/>
                        <a:pt x="9897" y="25099"/>
                        <a:pt x="9674" y="25322"/>
                      </a:cubicBezTo>
                      <a:lnTo>
                        <a:pt x="9602" y="25393"/>
                      </a:lnTo>
                      <a:cubicBezTo>
                        <a:pt x="9376" y="25620"/>
                        <a:pt x="9376" y="25982"/>
                        <a:pt x="9602" y="26205"/>
                      </a:cubicBezTo>
                      <a:lnTo>
                        <a:pt x="16073" y="32676"/>
                      </a:lnTo>
                      <a:cubicBezTo>
                        <a:pt x="16185" y="32787"/>
                        <a:pt x="16331" y="32843"/>
                        <a:pt x="16478" y="32843"/>
                      </a:cubicBezTo>
                      <a:cubicBezTo>
                        <a:pt x="16625" y="32843"/>
                        <a:pt x="16772" y="32787"/>
                        <a:pt x="16885" y="32676"/>
                      </a:cubicBezTo>
                      <a:lnTo>
                        <a:pt x="23356" y="26205"/>
                      </a:lnTo>
                      <a:cubicBezTo>
                        <a:pt x="23579" y="25982"/>
                        <a:pt x="23579" y="25620"/>
                        <a:pt x="23356" y="25393"/>
                      </a:cubicBezTo>
                      <a:lnTo>
                        <a:pt x="23288" y="25325"/>
                      </a:lnTo>
                      <a:cubicBezTo>
                        <a:pt x="23061" y="25102"/>
                        <a:pt x="22621" y="24895"/>
                        <a:pt x="22307" y="24866"/>
                      </a:cubicBezTo>
                      <a:cubicBezTo>
                        <a:pt x="22307" y="24866"/>
                        <a:pt x="21431" y="24778"/>
                        <a:pt x="20884" y="24235"/>
                      </a:cubicBezTo>
                      <a:cubicBezTo>
                        <a:pt x="19942" y="23293"/>
                        <a:pt x="19942" y="21770"/>
                        <a:pt x="20884" y="20828"/>
                      </a:cubicBezTo>
                      <a:cubicBezTo>
                        <a:pt x="21354" y="20359"/>
                        <a:pt x="21971" y="20125"/>
                        <a:pt x="22587" y="20125"/>
                      </a:cubicBezTo>
                      <a:cubicBezTo>
                        <a:pt x="23203" y="20125"/>
                        <a:pt x="23820" y="20359"/>
                        <a:pt x="24291" y="20828"/>
                      </a:cubicBezTo>
                      <a:cubicBezTo>
                        <a:pt x="24834" y="21372"/>
                        <a:pt x="24918" y="22252"/>
                        <a:pt x="24918" y="22252"/>
                      </a:cubicBezTo>
                      <a:cubicBezTo>
                        <a:pt x="24951" y="22566"/>
                        <a:pt x="25158" y="23006"/>
                        <a:pt x="25381" y="23229"/>
                      </a:cubicBezTo>
                      <a:lnTo>
                        <a:pt x="25452" y="23300"/>
                      </a:lnTo>
                      <a:cubicBezTo>
                        <a:pt x="25564" y="23412"/>
                        <a:pt x="25710" y="23467"/>
                        <a:pt x="25857" y="23467"/>
                      </a:cubicBezTo>
                      <a:cubicBezTo>
                        <a:pt x="26004" y="23467"/>
                        <a:pt x="26151" y="23412"/>
                        <a:pt x="26264" y="23300"/>
                      </a:cubicBezTo>
                      <a:lnTo>
                        <a:pt x="32735" y="16829"/>
                      </a:lnTo>
                      <a:cubicBezTo>
                        <a:pt x="32958" y="16603"/>
                        <a:pt x="32958" y="16241"/>
                        <a:pt x="32735" y="16017"/>
                      </a:cubicBezTo>
                      <a:lnTo>
                        <a:pt x="26264" y="9547"/>
                      </a:lnTo>
                      <a:cubicBezTo>
                        <a:pt x="26041" y="9320"/>
                        <a:pt x="26041" y="8958"/>
                        <a:pt x="26264" y="8735"/>
                      </a:cubicBezTo>
                      <a:lnTo>
                        <a:pt x="26377" y="8618"/>
                      </a:lnTo>
                      <a:cubicBezTo>
                        <a:pt x="26600" y="8395"/>
                        <a:pt x="27044" y="8188"/>
                        <a:pt x="27358" y="8156"/>
                      </a:cubicBezTo>
                      <a:cubicBezTo>
                        <a:pt x="27358" y="8156"/>
                        <a:pt x="28234" y="8071"/>
                        <a:pt x="28781" y="7528"/>
                      </a:cubicBezTo>
                      <a:cubicBezTo>
                        <a:pt x="29732" y="6590"/>
                        <a:pt x="29739" y="5056"/>
                        <a:pt x="28791" y="4108"/>
                      </a:cubicBezTo>
                      <a:cubicBezTo>
                        <a:pt x="28321" y="3638"/>
                        <a:pt x="27705" y="3404"/>
                        <a:pt x="27090" y="3404"/>
                      </a:cubicBezTo>
                      <a:cubicBezTo>
                        <a:pt x="26468" y="3404"/>
                        <a:pt x="25846" y="3643"/>
                        <a:pt x="25374" y="4121"/>
                      </a:cubicBezTo>
                      <a:cubicBezTo>
                        <a:pt x="24831" y="4665"/>
                        <a:pt x="24743" y="5545"/>
                        <a:pt x="24743" y="5545"/>
                      </a:cubicBezTo>
                      <a:cubicBezTo>
                        <a:pt x="24714" y="5858"/>
                        <a:pt x="24507" y="6298"/>
                        <a:pt x="24284" y="6522"/>
                      </a:cubicBezTo>
                      <a:lnTo>
                        <a:pt x="24168" y="6638"/>
                      </a:lnTo>
                      <a:cubicBezTo>
                        <a:pt x="24056" y="6750"/>
                        <a:pt x="23909" y="6806"/>
                        <a:pt x="23762" y="6806"/>
                      </a:cubicBezTo>
                      <a:cubicBezTo>
                        <a:pt x="23614" y="6806"/>
                        <a:pt x="23467" y="6750"/>
                        <a:pt x="23356" y="6638"/>
                      </a:cubicBezTo>
                      <a:lnTo>
                        <a:pt x="16885" y="168"/>
                      </a:lnTo>
                      <a:cubicBezTo>
                        <a:pt x="16773" y="56"/>
                        <a:pt x="16626" y="0"/>
                        <a:pt x="16479" y="0"/>
                      </a:cubicBezTo>
                      <a:close/>
                    </a:path>
                  </a:pathLst>
                </a:custGeom>
                <a:solidFill>
                  <a:schemeClr val="accent5">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 name="TextBox 7">
                <a:extLst>
                  <a:ext uri="{FF2B5EF4-FFF2-40B4-BE49-F238E27FC236}">
                    <a16:creationId xmlns:a16="http://schemas.microsoft.com/office/drawing/2014/main" id="{4A9EDB11-FE4C-E02C-F45E-98241A334D46}"/>
                  </a:ext>
                </a:extLst>
              </p:cNvPr>
              <p:cNvSpPr txBox="1"/>
              <p:nvPr/>
            </p:nvSpPr>
            <p:spPr>
              <a:xfrm>
                <a:off x="8788241" y="4816312"/>
                <a:ext cx="1675258" cy="400110"/>
              </a:xfrm>
              <a:prstGeom prst="rect">
                <a:avLst/>
              </a:prstGeom>
              <a:noFill/>
              <a:ln>
                <a:noFill/>
              </a:ln>
            </p:spPr>
            <p:txBody>
              <a:bodyPr wrap="square">
                <a:spAutoFit/>
              </a:bodyPr>
              <a:lstStyle/>
              <a:p>
                <a:r>
                  <a:rPr lang="en-US" sz="2000" b="1" dirty="0">
                    <a:solidFill>
                      <a:srgbClr val="FF0000"/>
                    </a:solidFill>
                    <a:latin typeface="ArialMT"/>
                  </a:rPr>
                  <a:t>Description</a:t>
                </a:r>
                <a:endParaRPr lang="en-US" sz="2000" b="1" dirty="0">
                  <a:solidFill>
                    <a:srgbClr val="FF0000"/>
                  </a:solidFill>
                </a:endParaRPr>
              </a:p>
            </p:txBody>
          </p:sp>
          <p:sp>
            <p:nvSpPr>
              <p:cNvPr id="9" name="TextBox 8">
                <a:extLst>
                  <a:ext uri="{FF2B5EF4-FFF2-40B4-BE49-F238E27FC236}">
                    <a16:creationId xmlns:a16="http://schemas.microsoft.com/office/drawing/2014/main" id="{73E09323-60BF-008C-9695-C2A80C001AC6}"/>
                  </a:ext>
                </a:extLst>
              </p:cNvPr>
              <p:cNvSpPr txBox="1"/>
              <p:nvPr/>
            </p:nvSpPr>
            <p:spPr>
              <a:xfrm>
                <a:off x="7408733" y="3348282"/>
                <a:ext cx="1870169" cy="400110"/>
              </a:xfrm>
              <a:prstGeom prst="rect">
                <a:avLst/>
              </a:prstGeom>
              <a:noFill/>
              <a:ln>
                <a:noFill/>
              </a:ln>
            </p:spPr>
            <p:txBody>
              <a:bodyPr wrap="square">
                <a:spAutoFit/>
              </a:bodyPr>
              <a:lstStyle/>
              <a:p>
                <a:r>
                  <a:rPr lang="en-GB" sz="2000" b="1" dirty="0">
                    <a:solidFill>
                      <a:srgbClr val="FF0000"/>
                    </a:solidFill>
                    <a:latin typeface="ArialMT"/>
                  </a:rPr>
                  <a:t>Interpretation</a:t>
                </a:r>
                <a:endParaRPr lang="en-US" sz="2000" b="1" dirty="0">
                  <a:solidFill>
                    <a:srgbClr val="FF0000"/>
                  </a:solidFill>
                </a:endParaRPr>
              </a:p>
            </p:txBody>
          </p:sp>
          <p:sp>
            <p:nvSpPr>
              <p:cNvPr id="10" name="TextBox 9">
                <a:extLst>
                  <a:ext uri="{FF2B5EF4-FFF2-40B4-BE49-F238E27FC236}">
                    <a16:creationId xmlns:a16="http://schemas.microsoft.com/office/drawing/2014/main" id="{BF23DC18-59ED-ABDF-5CDA-852ECE7E580C}"/>
                  </a:ext>
                </a:extLst>
              </p:cNvPr>
              <p:cNvSpPr txBox="1"/>
              <p:nvPr/>
            </p:nvSpPr>
            <p:spPr>
              <a:xfrm>
                <a:off x="6144097" y="4588121"/>
                <a:ext cx="1430190" cy="400110"/>
              </a:xfrm>
              <a:prstGeom prst="rect">
                <a:avLst/>
              </a:prstGeom>
              <a:noFill/>
              <a:ln>
                <a:noFill/>
              </a:ln>
            </p:spPr>
            <p:txBody>
              <a:bodyPr wrap="square">
                <a:spAutoFit/>
              </a:bodyPr>
              <a:lstStyle/>
              <a:p>
                <a:r>
                  <a:rPr lang="en-GB" sz="2000" b="1" dirty="0">
                    <a:solidFill>
                      <a:srgbClr val="FF0000"/>
                    </a:solidFill>
                    <a:latin typeface="ArialMT"/>
                  </a:rPr>
                  <a:t>Prediction</a:t>
                </a:r>
                <a:endParaRPr lang="en-US" sz="2000" b="1" dirty="0">
                  <a:solidFill>
                    <a:srgbClr val="FF0000"/>
                  </a:solidFill>
                </a:endParaRPr>
              </a:p>
            </p:txBody>
          </p:sp>
          <p:sp>
            <p:nvSpPr>
              <p:cNvPr id="11" name="TextBox 10">
                <a:extLst>
                  <a:ext uri="{FF2B5EF4-FFF2-40B4-BE49-F238E27FC236}">
                    <a16:creationId xmlns:a16="http://schemas.microsoft.com/office/drawing/2014/main" id="{11DC0558-744E-BEB8-7995-37BF71A9901F}"/>
                  </a:ext>
                </a:extLst>
              </p:cNvPr>
              <p:cNvSpPr txBox="1"/>
              <p:nvPr/>
            </p:nvSpPr>
            <p:spPr>
              <a:xfrm>
                <a:off x="4775855" y="3359256"/>
                <a:ext cx="1577973" cy="400110"/>
              </a:xfrm>
              <a:prstGeom prst="rect">
                <a:avLst/>
              </a:prstGeom>
              <a:noFill/>
              <a:ln>
                <a:noFill/>
              </a:ln>
            </p:spPr>
            <p:txBody>
              <a:bodyPr wrap="square">
                <a:spAutoFit/>
              </a:bodyPr>
              <a:lstStyle/>
              <a:p>
                <a:r>
                  <a:rPr lang="en-GB" sz="2000" b="1" dirty="0">
                    <a:solidFill>
                      <a:srgbClr val="0A1F61"/>
                    </a:solidFill>
                    <a:latin typeface="ArialMT"/>
                  </a:rPr>
                  <a:t>Controlling</a:t>
                </a:r>
                <a:endParaRPr lang="en-US" sz="2000" b="1" dirty="0">
                  <a:solidFill>
                    <a:srgbClr val="0A1F61"/>
                  </a:solidFill>
                  <a:latin typeface="ArialMT"/>
                </a:endParaRPr>
              </a:p>
            </p:txBody>
          </p:sp>
          <p:sp>
            <p:nvSpPr>
              <p:cNvPr id="12" name="TextBox 11">
                <a:extLst>
                  <a:ext uri="{FF2B5EF4-FFF2-40B4-BE49-F238E27FC236}">
                    <a16:creationId xmlns:a16="http://schemas.microsoft.com/office/drawing/2014/main" id="{232D4BE6-F39F-06B8-0D31-203948E5760A}"/>
                  </a:ext>
                </a:extLst>
              </p:cNvPr>
              <p:cNvSpPr txBox="1"/>
              <p:nvPr/>
            </p:nvSpPr>
            <p:spPr>
              <a:xfrm>
                <a:off x="3394243" y="4826762"/>
                <a:ext cx="1768796" cy="400110"/>
              </a:xfrm>
              <a:prstGeom prst="rect">
                <a:avLst/>
              </a:prstGeom>
              <a:noFill/>
              <a:ln>
                <a:noFill/>
              </a:ln>
            </p:spPr>
            <p:txBody>
              <a:bodyPr wrap="square">
                <a:spAutoFit/>
              </a:bodyPr>
              <a:lstStyle/>
              <a:p>
                <a:r>
                  <a:rPr lang="en-GB" sz="2000" b="1" dirty="0">
                    <a:solidFill>
                      <a:srgbClr val="0A1F61"/>
                    </a:solidFill>
                    <a:latin typeface="ArialMT"/>
                  </a:rPr>
                  <a:t>Comparison</a:t>
                </a:r>
                <a:endParaRPr lang="en-US" sz="2000" b="1" dirty="0"/>
              </a:p>
            </p:txBody>
          </p:sp>
          <p:sp>
            <p:nvSpPr>
              <p:cNvPr id="13" name="TextBox 12">
                <a:extLst>
                  <a:ext uri="{FF2B5EF4-FFF2-40B4-BE49-F238E27FC236}">
                    <a16:creationId xmlns:a16="http://schemas.microsoft.com/office/drawing/2014/main" id="{32701BCE-D027-9CDE-C604-CECCC22D3A84}"/>
                  </a:ext>
                </a:extLst>
              </p:cNvPr>
              <p:cNvSpPr txBox="1"/>
              <p:nvPr/>
            </p:nvSpPr>
            <p:spPr>
              <a:xfrm>
                <a:off x="2022101" y="3622018"/>
                <a:ext cx="1577973" cy="400110"/>
              </a:xfrm>
              <a:prstGeom prst="rect">
                <a:avLst/>
              </a:prstGeom>
              <a:noFill/>
              <a:ln>
                <a:noFill/>
              </a:ln>
            </p:spPr>
            <p:txBody>
              <a:bodyPr wrap="square">
                <a:spAutoFit/>
              </a:bodyPr>
              <a:lstStyle/>
              <a:p>
                <a:pPr algn="ctr" eaLnBrk="1" hangingPunct="1">
                  <a:defRPr/>
                </a:pPr>
                <a:r>
                  <a:rPr lang="en-US" sz="2000" b="1" dirty="0"/>
                  <a:t>New Facts</a:t>
                </a:r>
                <a:endParaRPr lang="fr-FR" sz="2000" b="1" dirty="0"/>
              </a:p>
            </p:txBody>
          </p:sp>
        </p:grpSp>
        <p:sp>
          <p:nvSpPr>
            <p:cNvPr id="5" name="Google Shape;9163;p70">
              <a:extLst>
                <a:ext uri="{FF2B5EF4-FFF2-40B4-BE49-F238E27FC236}">
                  <a16:creationId xmlns:a16="http://schemas.microsoft.com/office/drawing/2014/main" id="{1B7E64BC-C581-ED3E-836F-0EB5E0F67554}"/>
                </a:ext>
              </a:extLst>
            </p:cNvPr>
            <p:cNvSpPr/>
            <p:nvPr/>
          </p:nvSpPr>
          <p:spPr>
            <a:xfrm>
              <a:off x="195470" y="3740396"/>
              <a:ext cx="2672453" cy="2547932"/>
            </a:xfrm>
            <a:custGeom>
              <a:avLst/>
              <a:gdLst/>
              <a:ahLst/>
              <a:cxnLst/>
              <a:rect l="l" t="t" r="r" b="b"/>
              <a:pathLst>
                <a:path w="32955" h="32848" extrusionOk="0">
                  <a:moveTo>
                    <a:pt x="16478" y="1"/>
                  </a:moveTo>
                  <a:cubicBezTo>
                    <a:pt x="16331" y="1"/>
                    <a:pt x="16185" y="57"/>
                    <a:pt x="16073" y="168"/>
                  </a:cubicBezTo>
                  <a:lnTo>
                    <a:pt x="9603" y="6639"/>
                  </a:lnTo>
                  <a:cubicBezTo>
                    <a:pt x="9489" y="6752"/>
                    <a:pt x="9342" y="6809"/>
                    <a:pt x="9195" y="6809"/>
                  </a:cubicBezTo>
                  <a:cubicBezTo>
                    <a:pt x="9048" y="6809"/>
                    <a:pt x="8900" y="6752"/>
                    <a:pt x="8787" y="6639"/>
                  </a:cubicBezTo>
                  <a:lnTo>
                    <a:pt x="8674" y="6526"/>
                  </a:lnTo>
                  <a:cubicBezTo>
                    <a:pt x="8451" y="6303"/>
                    <a:pt x="8244" y="5863"/>
                    <a:pt x="8211" y="5545"/>
                  </a:cubicBezTo>
                  <a:cubicBezTo>
                    <a:pt x="8211" y="5545"/>
                    <a:pt x="8127" y="4669"/>
                    <a:pt x="7581" y="4125"/>
                  </a:cubicBezTo>
                  <a:cubicBezTo>
                    <a:pt x="7109" y="3646"/>
                    <a:pt x="6488" y="3407"/>
                    <a:pt x="5867" y="3407"/>
                  </a:cubicBezTo>
                  <a:cubicBezTo>
                    <a:pt x="5251" y="3407"/>
                    <a:pt x="4634" y="3642"/>
                    <a:pt x="4164" y="4112"/>
                  </a:cubicBezTo>
                  <a:cubicBezTo>
                    <a:pt x="3219" y="5057"/>
                    <a:pt x="3226" y="6590"/>
                    <a:pt x="4177" y="7529"/>
                  </a:cubicBezTo>
                  <a:cubicBezTo>
                    <a:pt x="4721" y="8075"/>
                    <a:pt x="5601" y="8160"/>
                    <a:pt x="5601" y="8160"/>
                  </a:cubicBezTo>
                  <a:cubicBezTo>
                    <a:pt x="5914" y="8189"/>
                    <a:pt x="6354" y="8399"/>
                    <a:pt x="6578" y="8622"/>
                  </a:cubicBezTo>
                  <a:lnTo>
                    <a:pt x="6694" y="8735"/>
                  </a:lnTo>
                  <a:cubicBezTo>
                    <a:pt x="6914" y="8962"/>
                    <a:pt x="6914" y="9324"/>
                    <a:pt x="6694" y="9548"/>
                  </a:cubicBezTo>
                  <a:lnTo>
                    <a:pt x="223" y="16018"/>
                  </a:lnTo>
                  <a:cubicBezTo>
                    <a:pt x="0" y="16245"/>
                    <a:pt x="0" y="16607"/>
                    <a:pt x="223" y="16830"/>
                  </a:cubicBezTo>
                  <a:lnTo>
                    <a:pt x="6694" y="23301"/>
                  </a:lnTo>
                  <a:cubicBezTo>
                    <a:pt x="6917" y="23527"/>
                    <a:pt x="6917" y="23890"/>
                    <a:pt x="6694" y="24113"/>
                  </a:cubicBezTo>
                  <a:lnTo>
                    <a:pt x="6688" y="24119"/>
                  </a:lnTo>
                  <a:cubicBezTo>
                    <a:pt x="6464" y="24343"/>
                    <a:pt x="6024" y="24550"/>
                    <a:pt x="5711" y="24579"/>
                  </a:cubicBezTo>
                  <a:cubicBezTo>
                    <a:pt x="5711" y="24579"/>
                    <a:pt x="4831" y="24666"/>
                    <a:pt x="4287" y="25210"/>
                  </a:cubicBezTo>
                  <a:cubicBezTo>
                    <a:pt x="3346" y="26151"/>
                    <a:pt x="3346" y="27675"/>
                    <a:pt x="4287" y="28616"/>
                  </a:cubicBezTo>
                  <a:cubicBezTo>
                    <a:pt x="4756" y="29085"/>
                    <a:pt x="5372" y="29320"/>
                    <a:pt x="5989" y="29320"/>
                  </a:cubicBezTo>
                  <a:cubicBezTo>
                    <a:pt x="6605" y="29320"/>
                    <a:pt x="7221" y="29085"/>
                    <a:pt x="7691" y="28616"/>
                  </a:cubicBezTo>
                  <a:cubicBezTo>
                    <a:pt x="8237" y="28070"/>
                    <a:pt x="8321" y="27193"/>
                    <a:pt x="8321" y="27193"/>
                  </a:cubicBezTo>
                  <a:cubicBezTo>
                    <a:pt x="8354" y="26876"/>
                    <a:pt x="8561" y="26436"/>
                    <a:pt x="8784" y="26213"/>
                  </a:cubicBezTo>
                  <a:lnTo>
                    <a:pt x="8787" y="26209"/>
                  </a:lnTo>
                  <a:cubicBezTo>
                    <a:pt x="8900" y="26098"/>
                    <a:pt x="9048" y="26042"/>
                    <a:pt x="9195" y="26042"/>
                  </a:cubicBezTo>
                  <a:cubicBezTo>
                    <a:pt x="9341" y="26042"/>
                    <a:pt x="9488" y="26098"/>
                    <a:pt x="9599" y="26209"/>
                  </a:cubicBezTo>
                  <a:lnTo>
                    <a:pt x="16070" y="32680"/>
                  </a:lnTo>
                  <a:cubicBezTo>
                    <a:pt x="16183" y="32792"/>
                    <a:pt x="16330" y="32847"/>
                    <a:pt x="16478" y="32847"/>
                  </a:cubicBezTo>
                  <a:cubicBezTo>
                    <a:pt x="16625" y="32847"/>
                    <a:pt x="16772" y="32792"/>
                    <a:pt x="16885" y="32680"/>
                  </a:cubicBezTo>
                  <a:lnTo>
                    <a:pt x="23356" y="26209"/>
                  </a:lnTo>
                  <a:cubicBezTo>
                    <a:pt x="23579" y="25983"/>
                    <a:pt x="23579" y="25620"/>
                    <a:pt x="23356" y="25397"/>
                  </a:cubicBezTo>
                  <a:lnTo>
                    <a:pt x="23281" y="25326"/>
                  </a:lnTo>
                  <a:cubicBezTo>
                    <a:pt x="23058" y="25103"/>
                    <a:pt x="22618" y="24893"/>
                    <a:pt x="22304" y="24863"/>
                  </a:cubicBezTo>
                  <a:cubicBezTo>
                    <a:pt x="22304" y="24863"/>
                    <a:pt x="21428" y="24779"/>
                    <a:pt x="20881" y="24233"/>
                  </a:cubicBezTo>
                  <a:cubicBezTo>
                    <a:pt x="19939" y="23294"/>
                    <a:pt x="19943" y="21767"/>
                    <a:pt x="20881" y="20829"/>
                  </a:cubicBezTo>
                  <a:cubicBezTo>
                    <a:pt x="21351" y="20358"/>
                    <a:pt x="21968" y="20123"/>
                    <a:pt x="22584" y="20123"/>
                  </a:cubicBezTo>
                  <a:cubicBezTo>
                    <a:pt x="23200" y="20123"/>
                    <a:pt x="23817" y="20358"/>
                    <a:pt x="24287" y="20829"/>
                  </a:cubicBezTo>
                  <a:cubicBezTo>
                    <a:pt x="24831" y="21373"/>
                    <a:pt x="24918" y="22253"/>
                    <a:pt x="24918" y="22253"/>
                  </a:cubicBezTo>
                  <a:cubicBezTo>
                    <a:pt x="24947" y="22566"/>
                    <a:pt x="25155" y="23006"/>
                    <a:pt x="25378" y="23230"/>
                  </a:cubicBezTo>
                  <a:lnTo>
                    <a:pt x="25449" y="23301"/>
                  </a:lnTo>
                  <a:cubicBezTo>
                    <a:pt x="25562" y="23412"/>
                    <a:pt x="25709" y="23468"/>
                    <a:pt x="25856" y="23468"/>
                  </a:cubicBezTo>
                  <a:cubicBezTo>
                    <a:pt x="26003" y="23468"/>
                    <a:pt x="26149" y="23412"/>
                    <a:pt x="26261" y="23301"/>
                  </a:cubicBezTo>
                  <a:lnTo>
                    <a:pt x="32732" y="16830"/>
                  </a:lnTo>
                  <a:cubicBezTo>
                    <a:pt x="32955" y="16607"/>
                    <a:pt x="32955" y="16245"/>
                    <a:pt x="32732" y="16018"/>
                  </a:cubicBezTo>
                  <a:lnTo>
                    <a:pt x="26261" y="9548"/>
                  </a:lnTo>
                  <a:cubicBezTo>
                    <a:pt x="26149" y="9436"/>
                    <a:pt x="26003" y="9380"/>
                    <a:pt x="25856" y="9380"/>
                  </a:cubicBezTo>
                  <a:cubicBezTo>
                    <a:pt x="25709" y="9380"/>
                    <a:pt x="25562" y="9436"/>
                    <a:pt x="25449" y="9548"/>
                  </a:cubicBezTo>
                  <a:lnTo>
                    <a:pt x="25381" y="9615"/>
                  </a:lnTo>
                  <a:cubicBezTo>
                    <a:pt x="25158" y="9839"/>
                    <a:pt x="24951" y="10279"/>
                    <a:pt x="24918" y="10596"/>
                  </a:cubicBezTo>
                  <a:cubicBezTo>
                    <a:pt x="24918" y="10596"/>
                    <a:pt x="24834" y="11473"/>
                    <a:pt x="24291" y="12019"/>
                  </a:cubicBezTo>
                  <a:cubicBezTo>
                    <a:pt x="23820" y="12488"/>
                    <a:pt x="23204" y="12723"/>
                    <a:pt x="22587" y="12723"/>
                  </a:cubicBezTo>
                  <a:cubicBezTo>
                    <a:pt x="21971" y="12723"/>
                    <a:pt x="21355" y="12488"/>
                    <a:pt x="20884" y="12019"/>
                  </a:cubicBezTo>
                  <a:cubicBezTo>
                    <a:pt x="19946" y="11078"/>
                    <a:pt x="19946" y="9554"/>
                    <a:pt x="20884" y="8613"/>
                  </a:cubicBezTo>
                  <a:cubicBezTo>
                    <a:pt x="21428" y="8069"/>
                    <a:pt x="22308" y="7985"/>
                    <a:pt x="22308" y="7985"/>
                  </a:cubicBezTo>
                  <a:cubicBezTo>
                    <a:pt x="22621" y="7953"/>
                    <a:pt x="23061" y="7745"/>
                    <a:pt x="23285" y="7522"/>
                  </a:cubicBezTo>
                  <a:lnTo>
                    <a:pt x="23356" y="7454"/>
                  </a:lnTo>
                  <a:cubicBezTo>
                    <a:pt x="23579" y="7228"/>
                    <a:pt x="23579" y="6865"/>
                    <a:pt x="23356" y="6639"/>
                  </a:cubicBezTo>
                  <a:lnTo>
                    <a:pt x="16885" y="168"/>
                  </a:lnTo>
                  <a:cubicBezTo>
                    <a:pt x="16772" y="57"/>
                    <a:pt x="16625" y="1"/>
                    <a:pt x="16478" y="1"/>
                  </a:cubicBezTo>
                  <a:close/>
                </a:path>
              </a:pathLst>
            </a:custGeom>
            <a:solidFill>
              <a:schemeClr val="accent1">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TextBox 5">
              <a:extLst>
                <a:ext uri="{FF2B5EF4-FFF2-40B4-BE49-F238E27FC236}">
                  <a16:creationId xmlns:a16="http://schemas.microsoft.com/office/drawing/2014/main" id="{91CD9038-3E32-7134-0D12-EDEEA6FC257F}"/>
                </a:ext>
              </a:extLst>
            </p:cNvPr>
            <p:cNvSpPr txBox="1"/>
            <p:nvPr/>
          </p:nvSpPr>
          <p:spPr>
            <a:xfrm>
              <a:off x="559475" y="4813845"/>
              <a:ext cx="1675258" cy="400110"/>
            </a:xfrm>
            <a:prstGeom prst="rect">
              <a:avLst/>
            </a:prstGeom>
            <a:noFill/>
            <a:ln>
              <a:noFill/>
            </a:ln>
          </p:spPr>
          <p:txBody>
            <a:bodyPr wrap="square">
              <a:spAutoFit/>
            </a:bodyPr>
            <a:lstStyle/>
            <a:p>
              <a:r>
                <a:rPr lang="en-US" sz="2000" b="1" dirty="0">
                  <a:latin typeface="ArialMT"/>
                </a:rPr>
                <a:t>Validation</a:t>
              </a:r>
              <a:endParaRPr lang="en-US" sz="2000" b="1" dirty="0"/>
            </a:p>
          </p:txBody>
        </p:sp>
      </p:grpSp>
      <p:pic>
        <p:nvPicPr>
          <p:cNvPr id="20" name="Graphic 21">
            <a:extLst>
              <a:ext uri="{FF2B5EF4-FFF2-40B4-BE49-F238E27FC236}">
                <a16:creationId xmlns:a16="http://schemas.microsoft.com/office/drawing/2014/main" id="{FE48D1BE-D8CF-D7C3-EF08-A0ED618607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2337334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531223"/>
          </a:xfrm>
          <a:prstGeom prst="rect">
            <a:avLst/>
          </a:prstGeom>
          <a:noFill/>
        </p:spPr>
        <p:txBody>
          <a:bodyPr wrap="square" rtlCol="0">
            <a:spAutoFit/>
          </a:bodyPr>
          <a:lstStyle/>
          <a:p>
            <a:pPr lvl="0" algn="ctr">
              <a:lnSpc>
                <a:spcPct val="90000"/>
              </a:lnSpc>
              <a:buClr>
                <a:srgbClr val="FF0000"/>
              </a:buClr>
              <a:buSzPts val="2800"/>
            </a:pPr>
            <a:r>
              <a:rPr lang="en-GB" sz="2000" b="1" dirty="0">
                <a:solidFill>
                  <a:srgbClr val="00B0F0"/>
                </a:solidFill>
                <a:latin typeface="Alexandria" pitchFamily="2" charset="-78"/>
                <a:cs typeface="Alexandria" pitchFamily="2" charset="-78"/>
              </a:rPr>
              <a:t>Description</a:t>
            </a:r>
          </a:p>
          <a:p>
            <a:pPr lvl="0" algn="ctr">
              <a:lnSpc>
                <a:spcPct val="90000"/>
              </a:lnSpc>
              <a:buClr>
                <a:srgbClr val="FF0000"/>
              </a:buClr>
              <a:buSzPts val="2800"/>
            </a:pPr>
            <a:endParaRPr lang="en-GB" sz="1600" b="1" dirty="0">
              <a:solidFill>
                <a:srgbClr val="00B0F0"/>
              </a:solidFill>
              <a:latin typeface="Alexandria" pitchFamily="2" charset="-78"/>
              <a:cs typeface="Alexandria" pitchFamily="2" charset="-78"/>
            </a:endParaRPr>
          </a:p>
          <a:p>
            <a:pPr marL="342900" marR="0" lvl="0" indent="-342900" algn="just" fontAlgn="auto">
              <a:lnSpc>
                <a:spcPct val="200000"/>
              </a:lnSpc>
              <a:spcBef>
                <a:spcPts val="1000"/>
              </a:spcBef>
              <a:spcAft>
                <a:spcPts val="0"/>
              </a:spcAft>
              <a:buClrTx/>
              <a:buSzTx/>
              <a:buFont typeface="+mj-lt"/>
              <a:buAutoNum type="arabicPeriod"/>
              <a:tabLst/>
              <a:defRPr/>
            </a:pPr>
            <a:r>
              <a:rPr lang="en-US" sz="1600" dirty="0">
                <a:latin typeface="Alexandria" pitchFamily="2" charset="-78"/>
                <a:cs typeface="Alexandria" pitchFamily="2" charset="-78"/>
              </a:rPr>
              <a:t>Description represents efforts exerted to give a pictorial account of the phenomenon being studied. It is the first step in research since it provides the basis for further exploration of the </a:t>
            </a:r>
            <a:r>
              <a:rPr lang="en-GB" sz="1600" dirty="0">
                <a:latin typeface="Alexandria" pitchFamily="2" charset="-78"/>
                <a:cs typeface="Alexandria" pitchFamily="2" charset="-78"/>
              </a:rPr>
              <a:t>phenomenon under consideration.</a:t>
            </a:r>
          </a:p>
          <a:p>
            <a:pPr marL="342900" indent="-342900" algn="just">
              <a:lnSpc>
                <a:spcPct val="200000"/>
              </a:lnSpc>
              <a:spcBef>
                <a:spcPts val="1000"/>
              </a:spcBef>
              <a:buFont typeface="+mj-lt"/>
              <a:buAutoNum type="arabicPeriod"/>
              <a:defRPr/>
            </a:pPr>
            <a:r>
              <a:rPr lang="en-US" sz="1600" dirty="0">
                <a:latin typeface="Alexandria" pitchFamily="2" charset="-78"/>
                <a:cs typeface="Alexandria" pitchFamily="2" charset="-78"/>
              </a:rPr>
              <a:t>In the description, the researcher attempts to find answers to the questions “what,” “who,” and “where?”  </a:t>
            </a:r>
          </a:p>
          <a:p>
            <a:pPr lvl="0" algn="ctr">
              <a:lnSpc>
                <a:spcPct val="90000"/>
              </a:lnSpc>
              <a:buClr>
                <a:srgbClr val="FF0000"/>
              </a:buClr>
              <a:buSzPts val="2800"/>
            </a:pP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012879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315780"/>
          </a:xfrm>
          <a:prstGeom prst="rect">
            <a:avLst/>
          </a:prstGeom>
          <a:noFill/>
        </p:spPr>
        <p:txBody>
          <a:bodyPr wrap="square" rtlCol="0">
            <a:spAutoFit/>
          </a:bodyPr>
          <a:lstStyle/>
          <a:p>
            <a:pPr algn="ctr">
              <a:lnSpc>
                <a:spcPct val="90000"/>
              </a:lnSpc>
              <a:buClr>
                <a:srgbClr val="FF0000"/>
              </a:buClr>
              <a:buSzPts val="2800"/>
            </a:pPr>
            <a:r>
              <a:rPr lang="en-GB" sz="2000" b="1" dirty="0">
                <a:solidFill>
                  <a:srgbClr val="00B0F0"/>
                </a:solidFill>
                <a:latin typeface="Alexandria" pitchFamily="2" charset="-78"/>
                <a:cs typeface="Alexandria" pitchFamily="2" charset="-78"/>
              </a:rPr>
              <a:t>Interpretation</a:t>
            </a:r>
            <a:endParaRPr lang="en-US" sz="2000" dirty="0">
              <a:latin typeface="Alexandria" pitchFamily="2" charset="-78"/>
              <a:cs typeface="Alexandria" pitchFamily="2" charset="-78"/>
            </a:endParaRPr>
          </a:p>
          <a:p>
            <a:pPr lvl="0" algn="ctr">
              <a:lnSpc>
                <a:spcPct val="90000"/>
              </a:lnSpc>
              <a:buClr>
                <a:srgbClr val="FF0000"/>
              </a:buClr>
              <a:buSzPts val="2800"/>
            </a:pPr>
            <a:endParaRPr lang="en-GB" sz="2000" b="1" dirty="0">
              <a:solidFill>
                <a:srgbClr val="00B0F0"/>
              </a:solidFill>
              <a:latin typeface="Alexandria" pitchFamily="2" charset="-78"/>
              <a:cs typeface="Alexandria" pitchFamily="2" charset="-78"/>
            </a:endParaRPr>
          </a:p>
          <a:p>
            <a:pPr lvl="0" algn="ctr">
              <a:lnSpc>
                <a:spcPct val="90000"/>
              </a:lnSpc>
              <a:buClr>
                <a:srgbClr val="FF0000"/>
              </a:buClr>
              <a:buSzPts val="2800"/>
            </a:pPr>
            <a:endParaRPr lang="en-GB" sz="1600" b="1" dirty="0">
              <a:solidFill>
                <a:srgbClr val="00B0F0"/>
              </a:solidFill>
              <a:latin typeface="Alexandria" pitchFamily="2" charset="-78"/>
              <a:cs typeface="Alexandria" pitchFamily="2" charset="-78"/>
            </a:endParaRPr>
          </a:p>
          <a:p>
            <a:pPr marL="342900" indent="-342900">
              <a:lnSpc>
                <a:spcPct val="200000"/>
              </a:lnSpc>
              <a:spcBef>
                <a:spcPts val="1000"/>
              </a:spcBef>
              <a:buFont typeface="+mj-lt"/>
              <a:buAutoNum type="arabicPeriod"/>
              <a:defRPr/>
            </a:pPr>
            <a:r>
              <a:rPr lang="en-US" sz="1600" dirty="0">
                <a:latin typeface="Alexandria" pitchFamily="2" charset="-78"/>
                <a:cs typeface="Alexandria" pitchFamily="2" charset="-78"/>
              </a:rPr>
              <a:t>In interpretation, the researcher is interested in exploring the reasons or causes of certain behavior or event occurrence.</a:t>
            </a:r>
          </a:p>
          <a:p>
            <a:pPr marL="342900" indent="-342900">
              <a:lnSpc>
                <a:spcPct val="200000"/>
              </a:lnSpc>
              <a:spcBef>
                <a:spcPts val="1000"/>
              </a:spcBef>
              <a:buFont typeface="+mj-lt"/>
              <a:buAutoNum type="arabicPeriod"/>
              <a:defRPr/>
            </a:pPr>
            <a:r>
              <a:rPr lang="en-US" sz="1600" dirty="0">
                <a:latin typeface="Alexandria" pitchFamily="2" charset="-78"/>
                <a:cs typeface="Alexandria" pitchFamily="2" charset="-78"/>
              </a:rPr>
              <a:t> It involves understanding the cause–and–effect relationship between phenomena. Attempts have been made to answer the </a:t>
            </a:r>
            <a:r>
              <a:rPr lang="en-GB" sz="1600" b="1" dirty="0">
                <a:latin typeface="Alexandria" pitchFamily="2" charset="-78"/>
                <a:cs typeface="Alexandria" pitchFamily="2" charset="-78"/>
              </a:rPr>
              <a:t>question “why?”</a:t>
            </a:r>
          </a:p>
          <a:p>
            <a:pPr lvl="0" algn="ctr">
              <a:lnSpc>
                <a:spcPct val="90000"/>
              </a:lnSpc>
              <a:buClr>
                <a:srgbClr val="FF0000"/>
              </a:buClr>
              <a:buSzPts val="2800"/>
            </a:pP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771409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059299"/>
          </a:xfrm>
          <a:prstGeom prst="rect">
            <a:avLst/>
          </a:prstGeom>
          <a:noFill/>
        </p:spPr>
        <p:txBody>
          <a:bodyPr wrap="square" rtlCol="0">
            <a:spAutoFit/>
          </a:bodyPr>
          <a:lstStyle/>
          <a:p>
            <a:pPr algn="ctr">
              <a:lnSpc>
                <a:spcPct val="90000"/>
              </a:lnSpc>
              <a:buClr>
                <a:srgbClr val="FF0000"/>
              </a:buClr>
              <a:buSzPts val="2800"/>
            </a:pPr>
            <a:r>
              <a:rPr lang="en-GB" sz="2000" b="1" dirty="0">
                <a:solidFill>
                  <a:srgbClr val="00B0F0"/>
                </a:solidFill>
                <a:latin typeface="Arial" panose="020B0604020202020204" pitchFamily="34" charset="0"/>
                <a:cs typeface="Arial" panose="020B0604020202020204" pitchFamily="34" charset="0"/>
              </a:rPr>
              <a:t>Prediction</a:t>
            </a:r>
            <a:endParaRPr lang="en-US" sz="2000" dirty="0">
              <a:latin typeface="Alexandria" pitchFamily="2" charset="-78"/>
              <a:cs typeface="Alexandria" pitchFamily="2" charset="-78"/>
            </a:endParaRPr>
          </a:p>
          <a:p>
            <a:pPr lvl="0" algn="ctr">
              <a:lnSpc>
                <a:spcPct val="90000"/>
              </a:lnSpc>
              <a:buClr>
                <a:srgbClr val="FF0000"/>
              </a:buClr>
              <a:buSzPts val="2800"/>
            </a:pPr>
            <a:endParaRPr lang="en-GB" sz="2000" b="1" dirty="0">
              <a:solidFill>
                <a:srgbClr val="00B0F0"/>
              </a:solidFill>
              <a:latin typeface="Alexandria" pitchFamily="2" charset="-78"/>
              <a:cs typeface="Alexandria" pitchFamily="2" charset="-78"/>
            </a:endParaRPr>
          </a:p>
          <a:p>
            <a:pPr lvl="0" algn="ctr">
              <a:lnSpc>
                <a:spcPct val="90000"/>
              </a:lnSpc>
              <a:buClr>
                <a:srgbClr val="FF0000"/>
              </a:buClr>
              <a:buSzPts val="2800"/>
            </a:pPr>
            <a:endParaRPr lang="en-GB" sz="1600" b="1" dirty="0">
              <a:solidFill>
                <a:srgbClr val="00B0F0"/>
              </a:solidFill>
              <a:latin typeface="Alexandria" pitchFamily="2" charset="-78"/>
              <a:cs typeface="Alexandria" pitchFamily="2" charset="-78"/>
            </a:endParaRPr>
          </a:p>
          <a:p>
            <a:pPr marL="457200" indent="-457200">
              <a:lnSpc>
                <a:spcPct val="200000"/>
              </a:lnSpc>
              <a:buFont typeface="+mj-lt"/>
              <a:buAutoNum type="arabicPeriod"/>
            </a:pPr>
            <a:r>
              <a:rPr lang="en-US" sz="1600" dirty="0">
                <a:latin typeface="Alexandria" pitchFamily="2" charset="-78"/>
                <a:cs typeface="Alexandria" pitchFamily="2" charset="-78"/>
              </a:rPr>
              <a:t>In research, generalization is made to explain the past and predict what will happen in the future. </a:t>
            </a:r>
          </a:p>
          <a:p>
            <a:pPr marL="457200" indent="-457200">
              <a:lnSpc>
                <a:spcPct val="200000"/>
              </a:lnSpc>
              <a:buFont typeface="+mj-lt"/>
              <a:buAutoNum type="arabicPeriod"/>
            </a:pPr>
            <a:r>
              <a:rPr lang="en-US" sz="1600" dirty="0">
                <a:latin typeface="Alexandria" pitchFamily="2" charset="-78"/>
                <a:cs typeface="Alexandria" pitchFamily="2" charset="-78"/>
              </a:rPr>
              <a:t>A widely based conceptual framework or theory will be used to predict the variable of interest.</a:t>
            </a:r>
          </a:p>
          <a:p>
            <a:pPr lvl="0" algn="ctr">
              <a:lnSpc>
                <a:spcPct val="90000"/>
              </a:lnSpc>
              <a:buClr>
                <a:srgbClr val="FF0000"/>
              </a:buClr>
              <a:buSzPts val="2800"/>
            </a:pP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31103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566857"/>
          </a:xfrm>
          <a:prstGeom prst="rect">
            <a:avLst/>
          </a:prstGeom>
          <a:noFill/>
        </p:spPr>
        <p:txBody>
          <a:bodyPr wrap="square" rtlCol="0">
            <a:spAutoFit/>
          </a:bodyPr>
          <a:lstStyle/>
          <a:p>
            <a:pPr algn="ctr">
              <a:lnSpc>
                <a:spcPct val="90000"/>
              </a:lnSpc>
              <a:buClr>
                <a:srgbClr val="FF0000"/>
              </a:buClr>
              <a:buSzPts val="2800"/>
            </a:pPr>
            <a:r>
              <a:rPr lang="en-US" sz="2000" b="1" dirty="0">
                <a:solidFill>
                  <a:srgbClr val="00B0F0"/>
                </a:solidFill>
                <a:latin typeface="Alexandria" pitchFamily="2" charset="-78"/>
                <a:cs typeface="Alexandria" pitchFamily="2" charset="-78"/>
              </a:rPr>
              <a:t>Validation</a:t>
            </a:r>
            <a:endParaRPr lang="en-US" sz="2000" dirty="0">
              <a:latin typeface="Alexandria" pitchFamily="2" charset="-78"/>
              <a:cs typeface="Alexandria" pitchFamily="2" charset="-78"/>
            </a:endParaRPr>
          </a:p>
          <a:p>
            <a:pPr lvl="0" algn="ctr">
              <a:lnSpc>
                <a:spcPct val="90000"/>
              </a:lnSpc>
              <a:buClr>
                <a:srgbClr val="FF0000"/>
              </a:buClr>
              <a:buSzPts val="2800"/>
            </a:pPr>
            <a:endParaRPr lang="en-GB" sz="2000" b="1" dirty="0">
              <a:solidFill>
                <a:srgbClr val="00B0F0"/>
              </a:solidFill>
              <a:latin typeface="Alexandria" pitchFamily="2" charset="-78"/>
              <a:cs typeface="Alexandria" pitchFamily="2" charset="-78"/>
            </a:endParaRPr>
          </a:p>
          <a:p>
            <a:pPr lvl="0" algn="ctr">
              <a:lnSpc>
                <a:spcPct val="90000"/>
              </a:lnSpc>
              <a:buClr>
                <a:srgbClr val="FF0000"/>
              </a:buClr>
              <a:buSzPts val="2800"/>
            </a:pPr>
            <a:endParaRPr lang="en-GB" sz="1600" b="1" dirty="0">
              <a:solidFill>
                <a:srgbClr val="00B0F0"/>
              </a:solidFill>
              <a:latin typeface="Alexandria" pitchFamily="2" charset="-78"/>
              <a:cs typeface="Alexandria" pitchFamily="2" charset="-78"/>
            </a:endParaRPr>
          </a:p>
          <a:p>
            <a:pPr marL="285750" indent="-285750">
              <a:lnSpc>
                <a:spcPct val="200000"/>
              </a:lnSpc>
              <a:buFont typeface="Arial" panose="020B0604020202020204" pitchFamily="34" charset="0"/>
              <a:buChar char="•"/>
            </a:pPr>
            <a:r>
              <a:rPr lang="en-US" sz="1600" dirty="0">
                <a:latin typeface="Alexandria" pitchFamily="2" charset="-78"/>
                <a:cs typeface="Alexandria" pitchFamily="2" charset="-78"/>
              </a:rPr>
              <a:t>Validation means that the researcher conducts his study on a topic previously studied by another researcher with a difference in the sample, application environment, method used, or period.</a:t>
            </a:r>
            <a:endParaRPr lang="en-GB" sz="1600" dirty="0">
              <a:latin typeface="Alexandria" pitchFamily="2" charset="-78"/>
              <a:cs typeface="Alexandria" pitchFamily="2" charset="-78"/>
            </a:endParaRPr>
          </a:p>
          <a:p>
            <a:pPr lvl="0" algn="ctr">
              <a:lnSpc>
                <a:spcPct val="90000"/>
              </a:lnSpc>
              <a:buClr>
                <a:srgbClr val="FF0000"/>
              </a:buClr>
              <a:buSzPts val="2800"/>
            </a:pP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633778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536627"/>
          </a:xfrm>
          <a:prstGeom prst="rect">
            <a:avLst/>
          </a:prstGeom>
          <a:noFill/>
        </p:spPr>
        <p:txBody>
          <a:bodyPr wrap="square" rtlCol="0">
            <a:spAutoFit/>
          </a:bodyPr>
          <a:lstStyle/>
          <a:p>
            <a:pPr algn="ctr">
              <a:lnSpc>
                <a:spcPct val="90000"/>
              </a:lnSpc>
              <a:buClr>
                <a:srgbClr val="FF0000"/>
              </a:buClr>
              <a:buSzPts val="2800"/>
            </a:pPr>
            <a:r>
              <a:rPr lang="en-GB" sz="2000" b="1" dirty="0">
                <a:solidFill>
                  <a:srgbClr val="00B0F0"/>
                </a:solidFill>
                <a:latin typeface="Alexandria" pitchFamily="2" charset="-78"/>
                <a:cs typeface="Alexandria" pitchFamily="2" charset="-78"/>
              </a:rPr>
              <a:t>Control</a:t>
            </a:r>
            <a:endParaRPr lang="en-US" sz="2000" dirty="0">
              <a:latin typeface="Alexandria" pitchFamily="2" charset="-78"/>
              <a:cs typeface="Alexandria" pitchFamily="2" charset="-78"/>
            </a:endParaRPr>
          </a:p>
          <a:p>
            <a:pPr lvl="0" algn="ctr">
              <a:lnSpc>
                <a:spcPct val="90000"/>
              </a:lnSpc>
              <a:buClr>
                <a:srgbClr val="FF0000"/>
              </a:buClr>
              <a:buSzPts val="2800"/>
            </a:pPr>
            <a:endParaRPr lang="en-GB" sz="2000" b="1" dirty="0">
              <a:solidFill>
                <a:srgbClr val="00B0F0"/>
              </a:solidFill>
              <a:latin typeface="Alexandria" pitchFamily="2" charset="-78"/>
              <a:cs typeface="Alexandria" pitchFamily="2" charset="-78"/>
            </a:endParaRPr>
          </a:p>
          <a:p>
            <a:pPr lvl="0" algn="ctr">
              <a:lnSpc>
                <a:spcPct val="90000"/>
              </a:lnSpc>
              <a:buClr>
                <a:srgbClr val="FF0000"/>
              </a:buClr>
              <a:buSzPts val="2800"/>
            </a:pPr>
            <a:endParaRPr lang="en-GB" sz="1600" b="1" dirty="0">
              <a:solidFill>
                <a:srgbClr val="00B0F0"/>
              </a:solidFill>
              <a:latin typeface="Alexandria" pitchFamily="2" charset="-78"/>
              <a:cs typeface="Alexandria" pitchFamily="2" charset="-78"/>
            </a:endParaRPr>
          </a:p>
          <a:p>
            <a:pPr marL="457200" indent="-457200" algn="just">
              <a:lnSpc>
                <a:spcPct val="200000"/>
              </a:lnSpc>
              <a:buFont typeface="+mj-lt"/>
              <a:buAutoNum type="arabicPeriod"/>
            </a:pPr>
            <a:r>
              <a:rPr lang="en-US" sz="1600" dirty="0">
                <a:latin typeface="Alexandria" pitchFamily="2" charset="-78"/>
                <a:cs typeface="Alexandria" pitchFamily="2" charset="-78"/>
              </a:rPr>
              <a:t>Researchers are also interested in influencing or changing a particular event or condition for different purposes. Therefore, the description, interpretation, and prediction of events resulting from any research undertaking are not casual or without aim. </a:t>
            </a:r>
          </a:p>
          <a:p>
            <a:pPr marL="457200" indent="-457200" algn="just">
              <a:lnSpc>
                <a:spcPct val="200000"/>
              </a:lnSpc>
              <a:buFont typeface="+mj-lt"/>
              <a:buAutoNum type="arabicPeriod"/>
            </a:pPr>
            <a:r>
              <a:rPr lang="en-US" sz="1600" dirty="0">
                <a:latin typeface="Alexandria" pitchFamily="2" charset="-78"/>
                <a:cs typeface="Alexandria" pitchFamily="2" charset="-78"/>
              </a:rPr>
              <a:t>It is to explore and allow control possibilities – to intervene and observe an expected result.</a:t>
            </a:r>
          </a:p>
          <a:p>
            <a:pPr marL="457200" indent="-457200">
              <a:lnSpc>
                <a:spcPct val="200000"/>
              </a:lnSpc>
              <a:buFont typeface="+mj-lt"/>
              <a:buAutoNum type="arabicPeriod"/>
            </a:pPr>
            <a:r>
              <a:rPr lang="en-US" sz="1600" dirty="0">
                <a:latin typeface="Alexandria" pitchFamily="2" charset="-78"/>
                <a:cs typeface="Alexandria" pitchFamily="2" charset="-78"/>
              </a:rPr>
              <a:t>Prediction of events resulting</a:t>
            </a:r>
          </a:p>
          <a:p>
            <a:pPr lvl="0" algn="ctr">
              <a:lnSpc>
                <a:spcPct val="90000"/>
              </a:lnSpc>
              <a:buClr>
                <a:srgbClr val="FF0000"/>
              </a:buClr>
              <a:buSzPts val="2800"/>
            </a:pP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236847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351413"/>
          </a:xfrm>
          <a:prstGeom prst="rect">
            <a:avLst/>
          </a:prstGeom>
          <a:noFill/>
        </p:spPr>
        <p:txBody>
          <a:bodyPr wrap="square" rtlCol="0">
            <a:spAutoFit/>
          </a:bodyPr>
          <a:lstStyle/>
          <a:p>
            <a:pPr algn="ctr">
              <a:lnSpc>
                <a:spcPct val="90000"/>
              </a:lnSpc>
              <a:buClr>
                <a:srgbClr val="FF0000"/>
              </a:buClr>
              <a:buSzPts val="2800"/>
            </a:pPr>
            <a:r>
              <a:rPr lang="en-GB" sz="2000" b="1" dirty="0">
                <a:solidFill>
                  <a:srgbClr val="00B0F0"/>
                </a:solidFill>
                <a:latin typeface="Alexandria" pitchFamily="2" charset="-78"/>
                <a:cs typeface="Alexandria" pitchFamily="2" charset="-78"/>
              </a:rPr>
              <a:t>New Facts</a:t>
            </a:r>
            <a:endParaRPr lang="en-US" sz="2000" dirty="0">
              <a:latin typeface="Alexandria" pitchFamily="2" charset="-78"/>
              <a:cs typeface="Alexandria" pitchFamily="2" charset="-78"/>
            </a:endParaRPr>
          </a:p>
          <a:p>
            <a:pPr algn="ctr">
              <a:lnSpc>
                <a:spcPct val="90000"/>
              </a:lnSpc>
              <a:buClr>
                <a:srgbClr val="FF0000"/>
              </a:buClr>
              <a:buSzPts val="2800"/>
            </a:pPr>
            <a:endParaRPr lang="en-US" sz="2000" dirty="0">
              <a:latin typeface="Alexandria" pitchFamily="2" charset="-78"/>
              <a:cs typeface="Alexandria" pitchFamily="2" charset="-78"/>
            </a:endParaRPr>
          </a:p>
          <a:p>
            <a:pPr lvl="0" algn="ctr">
              <a:lnSpc>
                <a:spcPct val="90000"/>
              </a:lnSpc>
              <a:buClr>
                <a:srgbClr val="FF0000"/>
              </a:buClr>
              <a:buSzPts val="2800"/>
            </a:pPr>
            <a:endParaRPr lang="en-GB" sz="2000" b="1" dirty="0">
              <a:solidFill>
                <a:srgbClr val="00B0F0"/>
              </a:solidFill>
              <a:latin typeface="Alexandria" pitchFamily="2" charset="-78"/>
              <a:cs typeface="Alexandria" pitchFamily="2" charset="-78"/>
            </a:endParaRPr>
          </a:p>
          <a:p>
            <a:pPr lvl="0" algn="ctr">
              <a:lnSpc>
                <a:spcPct val="90000"/>
              </a:lnSpc>
              <a:buClr>
                <a:srgbClr val="FF0000"/>
              </a:buClr>
              <a:buSzPts val="2800"/>
            </a:pPr>
            <a:endParaRPr lang="en-GB" sz="1600" b="1" dirty="0">
              <a:solidFill>
                <a:srgbClr val="00B0F0"/>
              </a:solidFill>
              <a:latin typeface="Alexandria" pitchFamily="2" charset="-78"/>
              <a:cs typeface="Alexandria" pitchFamily="2" charset="-78"/>
            </a:endParaRPr>
          </a:p>
          <a:p>
            <a:pPr algn="ctr">
              <a:lnSpc>
                <a:spcPct val="200000"/>
              </a:lnSpc>
            </a:pPr>
            <a:r>
              <a:rPr lang="en-US" sz="1600" dirty="0">
                <a:latin typeface="Alexandria" pitchFamily="2" charset="-78"/>
                <a:cs typeface="Alexandria" pitchFamily="2" charset="-78"/>
              </a:rPr>
              <a:t>One of the goals of scientific research is to add to the  knowledge in a specific field. </a:t>
            </a:r>
          </a:p>
          <a:p>
            <a:pPr lvl="0" algn="ctr">
              <a:lnSpc>
                <a:spcPct val="90000"/>
              </a:lnSpc>
              <a:buClr>
                <a:srgbClr val="FF0000"/>
              </a:buClr>
              <a:buSzPts val="2800"/>
            </a:pP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09945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437433" y="1409129"/>
            <a:ext cx="1091009" cy="369332"/>
          </a:xfrm>
          <a:prstGeom prst="rect">
            <a:avLst/>
          </a:prstGeom>
          <a:noFill/>
        </p:spPr>
        <p:txBody>
          <a:bodyPr wrap="square" rtlCol="0">
            <a:spAutoFit/>
          </a:bodyPr>
          <a:lstStyle/>
          <a:p>
            <a:pPr algn="ctr"/>
            <a:r>
              <a:rPr lang="en-US" dirty="0">
                <a:solidFill>
                  <a:schemeClr val="bg1"/>
                </a:solidFill>
                <a:latin typeface="Alexandria" pitchFamily="2" charset="-78"/>
                <a:cs typeface="Alexandria" pitchFamily="2" charset="-78"/>
              </a:rPr>
              <a:t>Lecture</a:t>
            </a:r>
          </a:p>
        </p:txBody>
      </p:sp>
      <p:sp>
        <p:nvSpPr>
          <p:cNvPr id="6" name="TextBox 5"/>
          <p:cNvSpPr txBox="1"/>
          <p:nvPr/>
        </p:nvSpPr>
        <p:spPr>
          <a:xfrm>
            <a:off x="3598250" y="1719214"/>
            <a:ext cx="819100"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01</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6501" y="59789"/>
            <a:ext cx="2305141" cy="1076343"/>
          </a:xfrm>
          <a:prstGeom prst="rect">
            <a:avLst/>
          </a:prstGeom>
        </p:spPr>
      </p:pic>
      <p:sp>
        <p:nvSpPr>
          <p:cNvPr id="10" name="Rectangle 9"/>
          <p:cNvSpPr/>
          <p:nvPr/>
        </p:nvSpPr>
        <p:spPr>
          <a:xfrm>
            <a:off x="3150823" y="1481296"/>
            <a:ext cx="6515691" cy="369332"/>
          </a:xfrm>
          <a:prstGeom prst="rect">
            <a:avLst/>
          </a:prstGeom>
          <a:solidFill>
            <a:srgbClr val="00AEEF"/>
          </a:solidFill>
        </p:spPr>
        <p:txBody>
          <a:bodyPr wrap="square">
            <a:spAutoFit/>
          </a:bodyPr>
          <a:lstStyle/>
          <a:p>
            <a:pPr lvl="0" algn="ctr">
              <a:lnSpc>
                <a:spcPct val="90000"/>
              </a:lnSpc>
              <a:buClr>
                <a:srgbClr val="FF0000"/>
              </a:buClr>
              <a:buSzPts val="2800"/>
            </a:pPr>
            <a:r>
              <a:rPr lang="en-US" sz="2000" b="1" dirty="0">
                <a:latin typeface="Alexandria" pitchFamily="2" charset="-78"/>
                <a:cs typeface="Alexandria" pitchFamily="2" charset="-78"/>
              </a:rPr>
              <a:t>Characteristics of the Scientific Research </a:t>
            </a:r>
          </a:p>
        </p:txBody>
      </p:sp>
      <p:grpSp>
        <p:nvGrpSpPr>
          <p:cNvPr id="11" name="Group 10">
            <a:extLst>
              <a:ext uri="{FF2B5EF4-FFF2-40B4-BE49-F238E27FC236}">
                <a16:creationId xmlns:a16="http://schemas.microsoft.com/office/drawing/2014/main" id="{9C2F62AE-33F3-E6FD-C400-4337D66028AF}"/>
              </a:ext>
            </a:extLst>
          </p:cNvPr>
          <p:cNvGrpSpPr/>
          <p:nvPr/>
        </p:nvGrpSpPr>
        <p:grpSpPr>
          <a:xfrm>
            <a:off x="1508193" y="2626932"/>
            <a:ext cx="8231820" cy="3336727"/>
            <a:chOff x="1719932" y="2055889"/>
            <a:chExt cx="8231820" cy="3336727"/>
          </a:xfrm>
          <a:scene3d>
            <a:camera prst="orthographicFront">
              <a:rot lat="0" lon="0" rev="0"/>
            </a:camera>
            <a:lightRig rig="contrasting" dir="t">
              <a:rot lat="0" lon="0" rev="1500000"/>
            </a:lightRig>
          </a:scene3d>
        </p:grpSpPr>
        <p:grpSp>
          <p:nvGrpSpPr>
            <p:cNvPr id="12" name="Google Shape;9032;p70">
              <a:extLst>
                <a:ext uri="{FF2B5EF4-FFF2-40B4-BE49-F238E27FC236}">
                  <a16:creationId xmlns:a16="http://schemas.microsoft.com/office/drawing/2014/main" id="{F5A8AABF-8259-014B-45DB-9D86E830F7B3}"/>
                </a:ext>
              </a:extLst>
            </p:cNvPr>
            <p:cNvGrpSpPr/>
            <p:nvPr/>
          </p:nvGrpSpPr>
          <p:grpSpPr>
            <a:xfrm>
              <a:off x="1719932" y="2055889"/>
              <a:ext cx="8231820" cy="3336727"/>
              <a:chOff x="2559249" y="2069323"/>
              <a:chExt cx="685566" cy="685634"/>
            </a:xfrm>
          </p:grpSpPr>
          <p:sp>
            <p:nvSpPr>
              <p:cNvPr id="19" name="Google Shape;9033;p70">
                <a:extLst>
                  <a:ext uri="{FF2B5EF4-FFF2-40B4-BE49-F238E27FC236}">
                    <a16:creationId xmlns:a16="http://schemas.microsoft.com/office/drawing/2014/main" id="{D8A6F361-9234-BC66-1DE5-632253394667}"/>
                  </a:ext>
                </a:extLst>
              </p:cNvPr>
              <p:cNvSpPr/>
              <p:nvPr/>
            </p:nvSpPr>
            <p:spPr>
              <a:xfrm>
                <a:off x="2637836" y="2532965"/>
                <a:ext cx="376180" cy="221993"/>
              </a:xfrm>
              <a:custGeom>
                <a:avLst/>
                <a:gdLst/>
                <a:ahLst/>
                <a:cxnLst/>
                <a:rect l="l" t="t" r="r" b="b"/>
                <a:pathLst>
                  <a:path w="114864" h="67784" extrusionOk="0">
                    <a:moveTo>
                      <a:pt x="106357" y="13065"/>
                    </a:moveTo>
                    <a:cubicBezTo>
                      <a:pt x="104189" y="14178"/>
                      <a:pt x="101932" y="15164"/>
                      <a:pt x="99610" y="15997"/>
                    </a:cubicBezTo>
                    <a:cubicBezTo>
                      <a:pt x="99509" y="16034"/>
                      <a:pt x="99407" y="16071"/>
                      <a:pt x="99307" y="16108"/>
                    </a:cubicBezTo>
                    <a:lnTo>
                      <a:pt x="99307" y="16108"/>
                    </a:lnTo>
                    <a:cubicBezTo>
                      <a:pt x="101716" y="15259"/>
                      <a:pt x="104072" y="14244"/>
                      <a:pt x="106357" y="13065"/>
                    </a:cubicBezTo>
                    <a:close/>
                    <a:moveTo>
                      <a:pt x="28508" y="0"/>
                    </a:moveTo>
                    <a:cubicBezTo>
                      <a:pt x="24492" y="0"/>
                      <a:pt x="20462" y="1024"/>
                      <a:pt x="16807" y="3134"/>
                    </a:cubicBezTo>
                    <a:lnTo>
                      <a:pt x="16196" y="3489"/>
                    </a:lnTo>
                    <a:cubicBezTo>
                      <a:pt x="1800" y="11798"/>
                      <a:pt x="1" y="31827"/>
                      <a:pt x="12628" y="42646"/>
                    </a:cubicBezTo>
                    <a:cubicBezTo>
                      <a:pt x="28344" y="56100"/>
                      <a:pt x="48088" y="64977"/>
                      <a:pt x="69813" y="67214"/>
                    </a:cubicBezTo>
                    <a:cubicBezTo>
                      <a:pt x="70015" y="67229"/>
                      <a:pt x="70217" y="67254"/>
                      <a:pt x="70424" y="67273"/>
                    </a:cubicBezTo>
                    <a:cubicBezTo>
                      <a:pt x="70803" y="67313"/>
                      <a:pt x="71193" y="67347"/>
                      <a:pt x="71572" y="67377"/>
                    </a:cubicBezTo>
                    <a:cubicBezTo>
                      <a:pt x="72085" y="67421"/>
                      <a:pt x="72592" y="67465"/>
                      <a:pt x="73100" y="67500"/>
                    </a:cubicBezTo>
                    <a:lnTo>
                      <a:pt x="73445" y="67525"/>
                    </a:lnTo>
                    <a:cubicBezTo>
                      <a:pt x="75888" y="67697"/>
                      <a:pt x="78340" y="67783"/>
                      <a:pt x="80797" y="67783"/>
                    </a:cubicBezTo>
                    <a:cubicBezTo>
                      <a:pt x="92212" y="67783"/>
                      <a:pt x="103723" y="65913"/>
                      <a:pt x="114864" y="62044"/>
                    </a:cubicBezTo>
                    <a:lnTo>
                      <a:pt x="114864" y="62044"/>
                    </a:lnTo>
                    <a:cubicBezTo>
                      <a:pt x="112427" y="62820"/>
                      <a:pt x="109978" y="63185"/>
                      <a:pt x="107581" y="63185"/>
                    </a:cubicBezTo>
                    <a:cubicBezTo>
                      <a:pt x="94740" y="63185"/>
                      <a:pt x="83396" y="52710"/>
                      <a:pt x="83396" y="38875"/>
                    </a:cubicBezTo>
                    <a:cubicBezTo>
                      <a:pt x="83396" y="28688"/>
                      <a:pt x="89785" y="19663"/>
                      <a:pt x="99307" y="16108"/>
                    </a:cubicBezTo>
                    <a:lnTo>
                      <a:pt x="99307" y="16108"/>
                    </a:lnTo>
                    <a:cubicBezTo>
                      <a:pt x="93355" y="18205"/>
                      <a:pt x="87080" y="19284"/>
                      <a:pt x="80750" y="19284"/>
                    </a:cubicBezTo>
                    <a:cubicBezTo>
                      <a:pt x="79680" y="19284"/>
                      <a:pt x="78608" y="19253"/>
                      <a:pt x="77536" y="19191"/>
                    </a:cubicBezTo>
                    <a:cubicBezTo>
                      <a:pt x="77230" y="19171"/>
                      <a:pt x="76920" y="19146"/>
                      <a:pt x="76609" y="19127"/>
                    </a:cubicBezTo>
                    <a:cubicBezTo>
                      <a:pt x="76077" y="19092"/>
                      <a:pt x="75554" y="19048"/>
                      <a:pt x="75022" y="18999"/>
                    </a:cubicBezTo>
                    <a:cubicBezTo>
                      <a:pt x="74948" y="18994"/>
                      <a:pt x="74869" y="18979"/>
                      <a:pt x="74795" y="18974"/>
                    </a:cubicBezTo>
                    <a:cubicBezTo>
                      <a:pt x="73346" y="18821"/>
                      <a:pt x="71912" y="18609"/>
                      <a:pt x="70483" y="18353"/>
                    </a:cubicBezTo>
                    <a:cubicBezTo>
                      <a:pt x="70414" y="18338"/>
                      <a:pt x="70340" y="18333"/>
                      <a:pt x="70276" y="18323"/>
                    </a:cubicBezTo>
                    <a:cubicBezTo>
                      <a:pt x="60651" y="16515"/>
                      <a:pt x="51671" y="12222"/>
                      <a:pt x="44234" y="5859"/>
                    </a:cubicBezTo>
                    <a:cubicBezTo>
                      <a:pt x="39736" y="2011"/>
                      <a:pt x="34136" y="0"/>
                      <a:pt x="28508" y="0"/>
                    </a:cubicBezTo>
                    <a:close/>
                  </a:path>
                </a:pathLst>
              </a:custGeom>
              <a:solidFill>
                <a:schemeClr val="accent4">
                  <a:lumMod val="75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034;p70">
                <a:extLst>
                  <a:ext uri="{FF2B5EF4-FFF2-40B4-BE49-F238E27FC236}">
                    <a16:creationId xmlns:a16="http://schemas.microsoft.com/office/drawing/2014/main" id="{6CF06C95-975F-68F8-05DD-A6C7619E8745}"/>
                  </a:ext>
                </a:extLst>
              </p:cNvPr>
              <p:cNvSpPr/>
              <p:nvPr/>
            </p:nvSpPr>
            <p:spPr>
              <a:xfrm>
                <a:off x="2910955" y="2421038"/>
                <a:ext cx="327385" cy="318821"/>
              </a:xfrm>
              <a:custGeom>
                <a:avLst/>
                <a:gdLst/>
                <a:ahLst/>
                <a:cxnLst/>
                <a:rect l="l" t="t" r="r" b="b"/>
                <a:pathLst>
                  <a:path w="99965" h="97350" extrusionOk="0">
                    <a:moveTo>
                      <a:pt x="53376" y="1"/>
                    </a:moveTo>
                    <a:lnTo>
                      <a:pt x="53376" y="6"/>
                    </a:lnTo>
                    <a:cubicBezTo>
                      <a:pt x="52883" y="9853"/>
                      <a:pt x="49823" y="19400"/>
                      <a:pt x="44500" y="27694"/>
                    </a:cubicBezTo>
                    <a:lnTo>
                      <a:pt x="44495" y="27689"/>
                    </a:lnTo>
                    <a:cubicBezTo>
                      <a:pt x="39162" y="35945"/>
                      <a:pt x="31740" y="42706"/>
                      <a:pt x="22962" y="47236"/>
                    </a:cubicBezTo>
                    <a:cubicBezTo>
                      <a:pt x="20794" y="48354"/>
                      <a:pt x="18537" y="49335"/>
                      <a:pt x="16215" y="50168"/>
                    </a:cubicBezTo>
                    <a:cubicBezTo>
                      <a:pt x="6526" y="53643"/>
                      <a:pt x="1" y="62751"/>
                      <a:pt x="1" y="73041"/>
                    </a:cubicBezTo>
                    <a:cubicBezTo>
                      <a:pt x="1" y="86877"/>
                      <a:pt x="11338" y="97350"/>
                      <a:pt x="24179" y="97350"/>
                    </a:cubicBezTo>
                    <a:cubicBezTo>
                      <a:pt x="26579" y="97350"/>
                      <a:pt x="29032" y="96984"/>
                      <a:pt x="31474" y="96205"/>
                    </a:cubicBezTo>
                    <a:cubicBezTo>
                      <a:pt x="31730" y="96126"/>
                      <a:pt x="31977" y="96043"/>
                      <a:pt x="32223" y="95954"/>
                    </a:cubicBezTo>
                    <a:cubicBezTo>
                      <a:pt x="49305" y="89907"/>
                      <a:pt x="64347" y="79542"/>
                      <a:pt x="76047" y="66176"/>
                    </a:cubicBezTo>
                    <a:cubicBezTo>
                      <a:pt x="76333" y="65870"/>
                      <a:pt x="76609" y="65575"/>
                      <a:pt x="76880" y="65254"/>
                    </a:cubicBezTo>
                    <a:cubicBezTo>
                      <a:pt x="88664" y="51450"/>
                      <a:pt x="96520" y="34919"/>
                      <a:pt x="99965" y="17468"/>
                    </a:cubicBezTo>
                    <a:lnTo>
                      <a:pt x="99965" y="17468"/>
                    </a:lnTo>
                    <a:cubicBezTo>
                      <a:pt x="97249" y="28811"/>
                      <a:pt x="87103" y="36062"/>
                      <a:pt x="76340" y="36062"/>
                    </a:cubicBezTo>
                    <a:cubicBezTo>
                      <a:pt x="72278" y="36062"/>
                      <a:pt x="68129" y="35030"/>
                      <a:pt x="64258" y="32795"/>
                    </a:cubicBezTo>
                    <a:cubicBezTo>
                      <a:pt x="55426" y="27694"/>
                      <a:pt x="50641" y="17596"/>
                      <a:pt x="52509" y="7571"/>
                    </a:cubicBezTo>
                    <a:cubicBezTo>
                      <a:pt x="52977" y="5067"/>
                      <a:pt x="53268" y="2534"/>
                      <a:pt x="53391" y="1"/>
                    </a:cubicBezTo>
                    <a:close/>
                  </a:path>
                </a:pathLst>
              </a:custGeom>
              <a:solidFill>
                <a:schemeClr val="accent4">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035;p70">
                <a:extLst>
                  <a:ext uri="{FF2B5EF4-FFF2-40B4-BE49-F238E27FC236}">
                    <a16:creationId xmlns:a16="http://schemas.microsoft.com/office/drawing/2014/main" id="{0A0049ED-D7B5-D17F-C676-57E177893353}"/>
                  </a:ext>
                </a:extLst>
              </p:cNvPr>
              <p:cNvSpPr/>
              <p:nvPr/>
            </p:nvSpPr>
            <p:spPr>
              <a:xfrm>
                <a:off x="3122726" y="2149918"/>
                <a:ext cx="10490" cy="10015"/>
              </a:xfrm>
              <a:custGeom>
                <a:avLst/>
                <a:gdLst/>
                <a:ahLst/>
                <a:cxnLst/>
                <a:rect l="l" t="t" r="r" b="b"/>
                <a:pathLst>
                  <a:path w="3203" h="3058" extrusionOk="0">
                    <a:moveTo>
                      <a:pt x="21" y="0"/>
                    </a:moveTo>
                    <a:cubicBezTo>
                      <a:pt x="0" y="0"/>
                      <a:pt x="1234" y="1124"/>
                      <a:pt x="3203" y="3058"/>
                    </a:cubicBezTo>
                    <a:cubicBezTo>
                      <a:pt x="2429" y="2170"/>
                      <a:pt x="1576" y="1328"/>
                      <a:pt x="645" y="529"/>
                    </a:cubicBezTo>
                    <a:cubicBezTo>
                      <a:pt x="227" y="170"/>
                      <a:pt x="29" y="0"/>
                      <a:pt x="2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9036;p70">
                <a:extLst>
                  <a:ext uri="{FF2B5EF4-FFF2-40B4-BE49-F238E27FC236}">
                    <a16:creationId xmlns:a16="http://schemas.microsoft.com/office/drawing/2014/main" id="{0D033F12-80AB-0019-8385-453DE13C55CF}"/>
                  </a:ext>
                </a:extLst>
              </p:cNvPr>
              <p:cNvSpPr/>
              <p:nvPr/>
            </p:nvSpPr>
            <p:spPr>
              <a:xfrm>
                <a:off x="3022956" y="2159929"/>
                <a:ext cx="221858" cy="379216"/>
              </a:xfrm>
              <a:custGeom>
                <a:avLst/>
                <a:gdLst/>
                <a:ahLst/>
                <a:cxnLst/>
                <a:rect l="l" t="t" r="r" b="b"/>
                <a:pathLst>
                  <a:path w="67743" h="115791" extrusionOk="0">
                    <a:moveTo>
                      <a:pt x="33667" y="1"/>
                    </a:moveTo>
                    <a:cubicBezTo>
                      <a:pt x="43405" y="11169"/>
                      <a:pt x="40882" y="28926"/>
                      <a:pt x="27541" y="36624"/>
                    </a:cubicBezTo>
                    <a:lnTo>
                      <a:pt x="26934" y="36974"/>
                    </a:lnTo>
                    <a:cubicBezTo>
                      <a:pt x="23278" y="39085"/>
                      <a:pt x="19248" y="40109"/>
                      <a:pt x="15233" y="40109"/>
                    </a:cubicBezTo>
                    <a:cubicBezTo>
                      <a:pt x="9809" y="40109"/>
                      <a:pt x="4413" y="38242"/>
                      <a:pt x="0" y="34668"/>
                    </a:cubicBezTo>
                    <a:lnTo>
                      <a:pt x="0" y="34668"/>
                    </a:lnTo>
                    <a:cubicBezTo>
                      <a:pt x="4658" y="38719"/>
                      <a:pt x="8625" y="43529"/>
                      <a:pt x="11725" y="48916"/>
                    </a:cubicBezTo>
                    <a:cubicBezTo>
                      <a:pt x="12179" y="49709"/>
                      <a:pt x="12617" y="50513"/>
                      <a:pt x="13026" y="51316"/>
                    </a:cubicBezTo>
                    <a:cubicBezTo>
                      <a:pt x="13090" y="51439"/>
                      <a:pt x="13150" y="51568"/>
                      <a:pt x="13219" y="51691"/>
                    </a:cubicBezTo>
                    <a:cubicBezTo>
                      <a:pt x="13460" y="52169"/>
                      <a:pt x="13692" y="52642"/>
                      <a:pt x="13913" y="53125"/>
                    </a:cubicBezTo>
                    <a:cubicBezTo>
                      <a:pt x="14047" y="53396"/>
                      <a:pt x="14175" y="53672"/>
                      <a:pt x="14298" y="53948"/>
                    </a:cubicBezTo>
                    <a:cubicBezTo>
                      <a:pt x="14569" y="54544"/>
                      <a:pt x="14835" y="55151"/>
                      <a:pt x="15081" y="55752"/>
                    </a:cubicBezTo>
                    <a:cubicBezTo>
                      <a:pt x="15165" y="55964"/>
                      <a:pt x="15244" y="56171"/>
                      <a:pt x="15328" y="56383"/>
                    </a:cubicBezTo>
                    <a:cubicBezTo>
                      <a:pt x="15525" y="56880"/>
                      <a:pt x="15712" y="57378"/>
                      <a:pt x="15900" y="57886"/>
                    </a:cubicBezTo>
                    <a:cubicBezTo>
                      <a:pt x="18438" y="64904"/>
                      <a:pt x="19547" y="72326"/>
                      <a:pt x="19187" y="79729"/>
                    </a:cubicBezTo>
                    <a:cubicBezTo>
                      <a:pt x="19064" y="82262"/>
                      <a:pt x="18778" y="84795"/>
                      <a:pt x="18310" y="87304"/>
                    </a:cubicBezTo>
                    <a:cubicBezTo>
                      <a:pt x="16442" y="97324"/>
                      <a:pt x="21227" y="107422"/>
                      <a:pt x="30054" y="112523"/>
                    </a:cubicBezTo>
                    <a:cubicBezTo>
                      <a:pt x="33927" y="114758"/>
                      <a:pt x="38077" y="115790"/>
                      <a:pt x="42139" y="115790"/>
                    </a:cubicBezTo>
                    <a:cubicBezTo>
                      <a:pt x="52903" y="115790"/>
                      <a:pt x="63049" y="108539"/>
                      <a:pt x="65761" y="97196"/>
                    </a:cubicBezTo>
                    <a:cubicBezTo>
                      <a:pt x="66717" y="92366"/>
                      <a:pt x="67328" y="87462"/>
                      <a:pt x="67594" y="82533"/>
                    </a:cubicBezTo>
                    <a:cubicBezTo>
                      <a:pt x="67644" y="81602"/>
                      <a:pt x="67678" y="80665"/>
                      <a:pt x="67703" y="79739"/>
                    </a:cubicBezTo>
                    <a:cubicBezTo>
                      <a:pt x="67728" y="78832"/>
                      <a:pt x="67742" y="77920"/>
                      <a:pt x="67742" y="77013"/>
                    </a:cubicBezTo>
                    <a:cubicBezTo>
                      <a:pt x="67737" y="58916"/>
                      <a:pt x="63144" y="41893"/>
                      <a:pt x="55061" y="27043"/>
                    </a:cubicBezTo>
                    <a:lnTo>
                      <a:pt x="55047" y="27058"/>
                    </a:lnTo>
                    <a:cubicBezTo>
                      <a:pt x="54613" y="26255"/>
                      <a:pt x="54169" y="25461"/>
                      <a:pt x="53716" y="24673"/>
                    </a:cubicBezTo>
                    <a:cubicBezTo>
                      <a:pt x="47915" y="14623"/>
                      <a:pt x="38541" y="4811"/>
                      <a:pt x="33667" y="1"/>
                    </a:cubicBezTo>
                    <a:close/>
                  </a:path>
                </a:pathLst>
              </a:custGeom>
              <a:solidFill>
                <a:schemeClr val="accent4">
                  <a:lumMod val="40000"/>
                  <a:lumOff val="60000"/>
                  <a:alpha val="89804"/>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 name="Google Shape;9037;p70">
                <a:extLst>
                  <a:ext uri="{FF2B5EF4-FFF2-40B4-BE49-F238E27FC236}">
                    <a16:creationId xmlns:a16="http://schemas.microsoft.com/office/drawing/2014/main" id="{0AC6AC71-979A-7953-CADD-1FBA69089FE0}"/>
                  </a:ext>
                </a:extLst>
              </p:cNvPr>
              <p:cNvSpPr/>
              <p:nvPr/>
            </p:nvSpPr>
            <p:spPr>
              <a:xfrm>
                <a:off x="3001649" y="2257452"/>
                <a:ext cx="4395" cy="2908"/>
              </a:xfrm>
              <a:custGeom>
                <a:avLst/>
                <a:gdLst/>
                <a:ahLst/>
                <a:cxnLst/>
                <a:rect l="l" t="t" r="r" b="b"/>
                <a:pathLst>
                  <a:path w="1342" h="888" extrusionOk="0">
                    <a:moveTo>
                      <a:pt x="1" y="1"/>
                    </a:moveTo>
                    <a:cubicBezTo>
                      <a:pt x="449" y="291"/>
                      <a:pt x="898" y="587"/>
                      <a:pt x="1341" y="888"/>
                    </a:cubicBezTo>
                    <a:cubicBezTo>
                      <a:pt x="898" y="587"/>
                      <a:pt x="449" y="291"/>
                      <a:pt x="1" y="1"/>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9038;p70">
                <a:extLst>
                  <a:ext uri="{FF2B5EF4-FFF2-40B4-BE49-F238E27FC236}">
                    <a16:creationId xmlns:a16="http://schemas.microsoft.com/office/drawing/2014/main" id="{3912E63D-C9F8-3C4C-2497-85581EFAE367}"/>
                  </a:ext>
                </a:extLst>
              </p:cNvPr>
              <p:cNvSpPr/>
              <p:nvPr/>
            </p:nvSpPr>
            <p:spPr>
              <a:xfrm>
                <a:off x="3006814" y="2260907"/>
                <a:ext cx="504" cy="373"/>
              </a:xfrm>
              <a:custGeom>
                <a:avLst/>
                <a:gdLst/>
                <a:ahLst/>
                <a:cxnLst/>
                <a:rect l="l" t="t" r="r" b="b"/>
                <a:pathLst>
                  <a:path w="154" h="114" extrusionOk="0">
                    <a:moveTo>
                      <a:pt x="1" y="0"/>
                    </a:moveTo>
                    <a:lnTo>
                      <a:pt x="1" y="0"/>
                    </a:lnTo>
                    <a:cubicBezTo>
                      <a:pt x="50" y="40"/>
                      <a:pt x="104" y="74"/>
                      <a:pt x="154" y="114"/>
                    </a:cubicBezTo>
                    <a:cubicBezTo>
                      <a:pt x="104" y="74"/>
                      <a:pt x="55" y="40"/>
                      <a:pt x="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039;p70">
                <a:extLst>
                  <a:ext uri="{FF2B5EF4-FFF2-40B4-BE49-F238E27FC236}">
                    <a16:creationId xmlns:a16="http://schemas.microsoft.com/office/drawing/2014/main" id="{C82B9A8E-BCA0-C3F8-749C-206D8558C624}"/>
                  </a:ext>
                </a:extLst>
              </p:cNvPr>
              <p:cNvSpPr/>
              <p:nvPr/>
            </p:nvSpPr>
            <p:spPr>
              <a:xfrm>
                <a:off x="3007315" y="2261277"/>
                <a:ext cx="15645" cy="12190"/>
              </a:xfrm>
              <a:custGeom>
                <a:avLst/>
                <a:gdLst/>
                <a:ahLst/>
                <a:cxnLst/>
                <a:rect l="l" t="t" r="r" b="b"/>
                <a:pathLst>
                  <a:path w="4777" h="3722" extrusionOk="0">
                    <a:moveTo>
                      <a:pt x="1" y="1"/>
                    </a:moveTo>
                    <a:lnTo>
                      <a:pt x="1" y="1"/>
                    </a:lnTo>
                    <a:cubicBezTo>
                      <a:pt x="1479" y="1026"/>
                      <a:pt x="2908" y="2135"/>
                      <a:pt x="4283" y="3313"/>
                    </a:cubicBezTo>
                    <a:cubicBezTo>
                      <a:pt x="4441" y="3456"/>
                      <a:pt x="4609" y="3589"/>
                      <a:pt x="4776" y="3722"/>
                    </a:cubicBezTo>
                    <a:cubicBezTo>
                      <a:pt x="3253" y="2396"/>
                      <a:pt x="1666" y="1149"/>
                      <a:pt x="1" y="1"/>
                    </a:cubicBez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040;p70">
                <a:extLst>
                  <a:ext uri="{FF2B5EF4-FFF2-40B4-BE49-F238E27FC236}">
                    <a16:creationId xmlns:a16="http://schemas.microsoft.com/office/drawing/2014/main" id="{61BEE8D1-C387-D27E-C3A9-C38E61DA2193}"/>
                  </a:ext>
                </a:extLst>
              </p:cNvPr>
              <p:cNvSpPr/>
              <p:nvPr/>
            </p:nvSpPr>
            <p:spPr>
              <a:xfrm>
                <a:off x="3006025" y="2260357"/>
                <a:ext cx="793" cy="553"/>
              </a:xfrm>
              <a:custGeom>
                <a:avLst/>
                <a:gdLst/>
                <a:ahLst/>
                <a:cxnLst/>
                <a:rect l="l" t="t" r="r" b="b"/>
                <a:pathLst>
                  <a:path w="242" h="169" extrusionOk="0">
                    <a:moveTo>
                      <a:pt x="0" y="1"/>
                    </a:moveTo>
                    <a:lnTo>
                      <a:pt x="201" y="140"/>
                    </a:lnTo>
                    <a:lnTo>
                      <a:pt x="201" y="140"/>
                    </a:lnTo>
                    <a:cubicBezTo>
                      <a:pt x="137" y="95"/>
                      <a:pt x="74" y="50"/>
                      <a:pt x="0" y="1"/>
                    </a:cubicBezTo>
                    <a:close/>
                    <a:moveTo>
                      <a:pt x="201" y="140"/>
                    </a:moveTo>
                    <a:cubicBezTo>
                      <a:pt x="215" y="150"/>
                      <a:pt x="228" y="159"/>
                      <a:pt x="242" y="168"/>
                    </a:cubicBezTo>
                    <a:lnTo>
                      <a:pt x="201" y="140"/>
                    </a:ln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9041;p70">
                <a:extLst>
                  <a:ext uri="{FF2B5EF4-FFF2-40B4-BE49-F238E27FC236}">
                    <a16:creationId xmlns:a16="http://schemas.microsoft.com/office/drawing/2014/main" id="{6AB37489-AC49-3265-4629-C712AE3C3EA0}"/>
                  </a:ext>
                </a:extLst>
              </p:cNvPr>
              <p:cNvSpPr/>
              <p:nvPr/>
            </p:nvSpPr>
            <p:spPr>
              <a:xfrm>
                <a:off x="2790124" y="2069323"/>
                <a:ext cx="376068" cy="221963"/>
              </a:xfrm>
              <a:custGeom>
                <a:avLst/>
                <a:gdLst/>
                <a:ahLst/>
                <a:cxnLst/>
                <a:rect l="l" t="t" r="r" b="b"/>
                <a:pathLst>
                  <a:path w="114830" h="67775" extrusionOk="0">
                    <a:moveTo>
                      <a:pt x="15387" y="51713"/>
                    </a:moveTo>
                    <a:cubicBezTo>
                      <a:pt x="13025" y="52552"/>
                      <a:pt x="10715" y="53552"/>
                      <a:pt x="8473" y="54709"/>
                    </a:cubicBezTo>
                    <a:lnTo>
                      <a:pt x="8473" y="54709"/>
                    </a:lnTo>
                    <a:cubicBezTo>
                      <a:pt x="10647" y="53591"/>
                      <a:pt x="12899" y="52605"/>
                      <a:pt x="15225" y="51772"/>
                    </a:cubicBezTo>
                    <a:cubicBezTo>
                      <a:pt x="15279" y="51753"/>
                      <a:pt x="15333" y="51733"/>
                      <a:pt x="15387" y="51713"/>
                    </a:cubicBezTo>
                    <a:close/>
                    <a:moveTo>
                      <a:pt x="34032" y="1"/>
                    </a:moveTo>
                    <a:cubicBezTo>
                      <a:pt x="22630" y="1"/>
                      <a:pt x="11132" y="1868"/>
                      <a:pt x="1" y="5720"/>
                    </a:cubicBezTo>
                    <a:cubicBezTo>
                      <a:pt x="2428" y="4951"/>
                      <a:pt x="4866" y="4589"/>
                      <a:pt x="7253" y="4589"/>
                    </a:cubicBezTo>
                    <a:cubicBezTo>
                      <a:pt x="20092" y="4589"/>
                      <a:pt x="31430" y="15063"/>
                      <a:pt x="31430" y="28899"/>
                    </a:cubicBezTo>
                    <a:cubicBezTo>
                      <a:pt x="31430" y="39137"/>
                      <a:pt x="24982" y="48196"/>
                      <a:pt x="15387" y="51713"/>
                    </a:cubicBezTo>
                    <a:lnTo>
                      <a:pt x="15387" y="51713"/>
                    </a:lnTo>
                    <a:cubicBezTo>
                      <a:pt x="21370" y="49588"/>
                      <a:pt x="27683" y="48494"/>
                      <a:pt x="34053" y="48494"/>
                    </a:cubicBezTo>
                    <a:cubicBezTo>
                      <a:pt x="35131" y="48494"/>
                      <a:pt x="36210" y="48525"/>
                      <a:pt x="37290" y="48588"/>
                    </a:cubicBezTo>
                    <a:cubicBezTo>
                      <a:pt x="37605" y="48608"/>
                      <a:pt x="37911" y="48632"/>
                      <a:pt x="38221" y="48647"/>
                    </a:cubicBezTo>
                    <a:cubicBezTo>
                      <a:pt x="38749" y="48687"/>
                      <a:pt x="39276" y="48731"/>
                      <a:pt x="39803" y="48780"/>
                    </a:cubicBezTo>
                    <a:cubicBezTo>
                      <a:pt x="39877" y="48785"/>
                      <a:pt x="39956" y="48795"/>
                      <a:pt x="40030" y="48805"/>
                    </a:cubicBezTo>
                    <a:cubicBezTo>
                      <a:pt x="41479" y="48958"/>
                      <a:pt x="42913" y="49165"/>
                      <a:pt x="44343" y="49426"/>
                    </a:cubicBezTo>
                    <a:cubicBezTo>
                      <a:pt x="44412" y="49436"/>
                      <a:pt x="44485" y="49446"/>
                      <a:pt x="44554" y="49456"/>
                    </a:cubicBezTo>
                    <a:cubicBezTo>
                      <a:pt x="51706" y="50801"/>
                      <a:pt x="58507" y="53517"/>
                      <a:pt x="64584" y="57440"/>
                    </a:cubicBezTo>
                    <a:cubicBezTo>
                      <a:pt x="65032" y="57730"/>
                      <a:pt x="65481" y="58026"/>
                      <a:pt x="65924" y="58332"/>
                    </a:cubicBezTo>
                    <a:lnTo>
                      <a:pt x="66166" y="58499"/>
                    </a:lnTo>
                    <a:cubicBezTo>
                      <a:pt x="66215" y="58539"/>
                      <a:pt x="66269" y="58573"/>
                      <a:pt x="66319" y="58613"/>
                    </a:cubicBezTo>
                    <a:cubicBezTo>
                      <a:pt x="67975" y="59771"/>
                      <a:pt x="69571" y="61008"/>
                      <a:pt x="71094" y="62334"/>
                    </a:cubicBezTo>
                    <a:cubicBezTo>
                      <a:pt x="75504" y="65908"/>
                      <a:pt x="80901" y="67775"/>
                      <a:pt x="86325" y="67775"/>
                    </a:cubicBezTo>
                    <a:cubicBezTo>
                      <a:pt x="90341" y="67775"/>
                      <a:pt x="94372" y="66751"/>
                      <a:pt x="98028" y="64640"/>
                    </a:cubicBezTo>
                    <a:lnTo>
                      <a:pt x="98640" y="64290"/>
                    </a:lnTo>
                    <a:cubicBezTo>
                      <a:pt x="113036" y="55981"/>
                      <a:pt x="114830" y="35951"/>
                      <a:pt x="102203" y="25138"/>
                    </a:cubicBezTo>
                    <a:cubicBezTo>
                      <a:pt x="98028" y="21560"/>
                      <a:pt x="93563" y="18307"/>
                      <a:pt x="88857" y="15419"/>
                    </a:cubicBezTo>
                    <a:cubicBezTo>
                      <a:pt x="75850" y="7435"/>
                      <a:pt x="60966" y="2216"/>
                      <a:pt x="45018" y="570"/>
                    </a:cubicBezTo>
                    <a:cubicBezTo>
                      <a:pt x="44811" y="555"/>
                      <a:pt x="44609" y="530"/>
                      <a:pt x="44407" y="511"/>
                    </a:cubicBezTo>
                    <a:cubicBezTo>
                      <a:pt x="44022" y="471"/>
                      <a:pt x="43643" y="437"/>
                      <a:pt x="43253" y="407"/>
                    </a:cubicBezTo>
                    <a:cubicBezTo>
                      <a:pt x="42741" y="363"/>
                      <a:pt x="42238" y="318"/>
                      <a:pt x="41726" y="284"/>
                    </a:cubicBezTo>
                    <a:lnTo>
                      <a:pt x="41381" y="259"/>
                    </a:lnTo>
                    <a:cubicBezTo>
                      <a:pt x="38938" y="87"/>
                      <a:pt x="36487" y="1"/>
                      <a:pt x="34032" y="1"/>
                    </a:cubicBezTo>
                    <a:close/>
                  </a:path>
                </a:pathLst>
              </a:custGeom>
              <a:solidFill>
                <a:schemeClr val="accent4">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 name="Google Shape;9042;p70">
                <a:extLst>
                  <a:ext uri="{FF2B5EF4-FFF2-40B4-BE49-F238E27FC236}">
                    <a16:creationId xmlns:a16="http://schemas.microsoft.com/office/drawing/2014/main" id="{FD8FB743-E180-366D-861C-2D1735A47E1C}"/>
                  </a:ext>
                </a:extLst>
              </p:cNvPr>
              <p:cNvSpPr/>
              <p:nvPr/>
            </p:nvSpPr>
            <p:spPr>
              <a:xfrm>
                <a:off x="2559328" y="2381300"/>
                <a:ext cx="1294" cy="21877"/>
              </a:xfrm>
              <a:custGeom>
                <a:avLst/>
                <a:gdLst/>
                <a:ahLst/>
                <a:cxnLst/>
                <a:rect l="l" t="t" r="r" b="b"/>
                <a:pathLst>
                  <a:path w="395" h="6680" extrusionOk="0">
                    <a:moveTo>
                      <a:pt x="395" y="1"/>
                    </a:moveTo>
                    <a:cubicBezTo>
                      <a:pt x="193" y="2219"/>
                      <a:pt x="65" y="4447"/>
                      <a:pt x="1" y="6679"/>
                    </a:cubicBezTo>
                    <a:lnTo>
                      <a:pt x="15" y="6679"/>
                    </a:lnTo>
                    <a:cubicBezTo>
                      <a:pt x="70" y="4447"/>
                      <a:pt x="198" y="2224"/>
                      <a:pt x="395" y="1"/>
                    </a:cubicBezTo>
                    <a:close/>
                  </a:path>
                </a:pathLst>
              </a:custGeom>
              <a:solidFill>
                <a:srgbClr val="A5B7C5"/>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9043;p70">
                <a:extLst>
                  <a:ext uri="{FF2B5EF4-FFF2-40B4-BE49-F238E27FC236}">
                    <a16:creationId xmlns:a16="http://schemas.microsoft.com/office/drawing/2014/main" id="{6F772C4E-595B-6321-3FF3-DB7DA3C1A351}"/>
                  </a:ext>
                </a:extLst>
              </p:cNvPr>
              <p:cNvSpPr/>
              <p:nvPr/>
            </p:nvSpPr>
            <p:spPr>
              <a:xfrm>
                <a:off x="2565429" y="2084349"/>
                <a:ext cx="327628" cy="318828"/>
              </a:xfrm>
              <a:custGeom>
                <a:avLst/>
                <a:gdLst/>
                <a:ahLst/>
                <a:cxnLst/>
                <a:rect l="l" t="t" r="r" b="b"/>
                <a:pathLst>
                  <a:path w="100039" h="97352" extrusionOk="0">
                    <a:moveTo>
                      <a:pt x="75862" y="1"/>
                    </a:moveTo>
                    <a:cubicBezTo>
                      <a:pt x="73475" y="1"/>
                      <a:pt x="71037" y="363"/>
                      <a:pt x="68610" y="1132"/>
                    </a:cubicBezTo>
                    <a:cubicBezTo>
                      <a:pt x="68344" y="1221"/>
                      <a:pt x="68088" y="1304"/>
                      <a:pt x="67821" y="1398"/>
                    </a:cubicBezTo>
                    <a:cubicBezTo>
                      <a:pt x="50739" y="7450"/>
                      <a:pt x="35693" y="17810"/>
                      <a:pt x="23992" y="31181"/>
                    </a:cubicBezTo>
                    <a:cubicBezTo>
                      <a:pt x="23712" y="31482"/>
                      <a:pt x="23436" y="31782"/>
                      <a:pt x="23164" y="32098"/>
                    </a:cubicBezTo>
                    <a:cubicBezTo>
                      <a:pt x="11277" y="46021"/>
                      <a:pt x="3391" y="62709"/>
                      <a:pt x="1" y="80328"/>
                    </a:cubicBezTo>
                    <a:cubicBezTo>
                      <a:pt x="2554" y="68739"/>
                      <a:pt x="12822" y="61297"/>
                      <a:pt x="23723" y="61297"/>
                    </a:cubicBezTo>
                    <a:cubicBezTo>
                      <a:pt x="27782" y="61297"/>
                      <a:pt x="31928" y="62329"/>
                      <a:pt x="35796" y="64562"/>
                    </a:cubicBezTo>
                    <a:cubicBezTo>
                      <a:pt x="44628" y="69658"/>
                      <a:pt x="49414" y="79756"/>
                      <a:pt x="47546" y="89781"/>
                    </a:cubicBezTo>
                    <a:cubicBezTo>
                      <a:pt x="47077" y="92285"/>
                      <a:pt x="46787" y="94818"/>
                      <a:pt x="46663" y="97351"/>
                    </a:cubicBezTo>
                    <a:lnTo>
                      <a:pt x="46673" y="97351"/>
                    </a:lnTo>
                    <a:cubicBezTo>
                      <a:pt x="47166" y="87504"/>
                      <a:pt x="50227" y="77957"/>
                      <a:pt x="55550" y="69663"/>
                    </a:cubicBezTo>
                    <a:lnTo>
                      <a:pt x="55554" y="69673"/>
                    </a:lnTo>
                    <a:cubicBezTo>
                      <a:pt x="60882" y="61417"/>
                      <a:pt x="68309" y="54651"/>
                      <a:pt x="77082" y="50131"/>
                    </a:cubicBezTo>
                    <a:cubicBezTo>
                      <a:pt x="79251" y="49007"/>
                      <a:pt x="81503" y="48027"/>
                      <a:pt x="83834" y="47189"/>
                    </a:cubicBezTo>
                    <a:cubicBezTo>
                      <a:pt x="93523" y="43714"/>
                      <a:pt x="100039" y="34611"/>
                      <a:pt x="100039" y="24316"/>
                    </a:cubicBezTo>
                    <a:cubicBezTo>
                      <a:pt x="100039" y="10476"/>
                      <a:pt x="88701" y="1"/>
                      <a:pt x="75862" y="1"/>
                    </a:cubicBezTo>
                    <a:close/>
                  </a:path>
                </a:pathLst>
              </a:custGeom>
              <a:solidFill>
                <a:schemeClr val="accent2">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9044;p70">
                <a:extLst>
                  <a:ext uri="{FF2B5EF4-FFF2-40B4-BE49-F238E27FC236}">
                    <a16:creationId xmlns:a16="http://schemas.microsoft.com/office/drawing/2014/main" id="{CEDC4BE9-7382-4419-CB2F-962FACC97D9B}"/>
                  </a:ext>
                </a:extLst>
              </p:cNvPr>
              <p:cNvSpPr/>
              <p:nvPr/>
            </p:nvSpPr>
            <p:spPr>
              <a:xfrm>
                <a:off x="2560618" y="2347407"/>
                <a:ext cx="4814" cy="33896"/>
              </a:xfrm>
              <a:custGeom>
                <a:avLst/>
                <a:gdLst/>
                <a:ahLst/>
                <a:cxnLst/>
                <a:rect l="l" t="t" r="r" b="b"/>
                <a:pathLst>
                  <a:path w="1470" h="10350" extrusionOk="0">
                    <a:moveTo>
                      <a:pt x="1470" y="0"/>
                    </a:moveTo>
                    <a:lnTo>
                      <a:pt x="1470" y="0"/>
                    </a:lnTo>
                    <a:cubicBezTo>
                      <a:pt x="1401" y="306"/>
                      <a:pt x="1337" y="611"/>
                      <a:pt x="1282" y="917"/>
                    </a:cubicBezTo>
                    <a:cubicBezTo>
                      <a:pt x="711" y="4042"/>
                      <a:pt x="287" y="7191"/>
                      <a:pt x="1" y="10350"/>
                    </a:cubicBezTo>
                    <a:cubicBezTo>
                      <a:pt x="316" y="6875"/>
                      <a:pt x="809" y="3421"/>
                      <a:pt x="1470"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9045;p70">
                <a:extLst>
                  <a:ext uri="{FF2B5EF4-FFF2-40B4-BE49-F238E27FC236}">
                    <a16:creationId xmlns:a16="http://schemas.microsoft.com/office/drawing/2014/main" id="{B47655EF-E292-17A0-840D-2AC1D77CCD68}"/>
                  </a:ext>
                </a:extLst>
              </p:cNvPr>
              <p:cNvSpPr/>
              <p:nvPr/>
            </p:nvSpPr>
            <p:spPr>
              <a:xfrm>
                <a:off x="2559249" y="2285083"/>
                <a:ext cx="222808" cy="417520"/>
              </a:xfrm>
              <a:custGeom>
                <a:avLst/>
                <a:gdLst/>
                <a:ahLst/>
                <a:cxnLst/>
                <a:rect l="l" t="t" r="r" b="b"/>
                <a:pathLst>
                  <a:path w="68033" h="127487" extrusionOk="0">
                    <a:moveTo>
                      <a:pt x="25602" y="1"/>
                    </a:moveTo>
                    <a:cubicBezTo>
                      <a:pt x="14703" y="1"/>
                      <a:pt x="4439" y="7441"/>
                      <a:pt x="1883" y="19035"/>
                    </a:cubicBezTo>
                    <a:cubicBezTo>
                      <a:pt x="1227" y="22455"/>
                      <a:pt x="734" y="25910"/>
                      <a:pt x="419" y="29385"/>
                    </a:cubicBezTo>
                    <a:cubicBezTo>
                      <a:pt x="222" y="31603"/>
                      <a:pt x="94" y="33835"/>
                      <a:pt x="35" y="36063"/>
                    </a:cubicBezTo>
                    <a:cubicBezTo>
                      <a:pt x="10" y="36975"/>
                      <a:pt x="0" y="37887"/>
                      <a:pt x="0" y="38798"/>
                    </a:cubicBezTo>
                    <a:cubicBezTo>
                      <a:pt x="0" y="56881"/>
                      <a:pt x="4588" y="73904"/>
                      <a:pt x="12671" y="88749"/>
                    </a:cubicBezTo>
                    <a:lnTo>
                      <a:pt x="12691" y="88739"/>
                    </a:lnTo>
                    <a:cubicBezTo>
                      <a:pt x="13125" y="89537"/>
                      <a:pt x="13568" y="90331"/>
                      <a:pt x="14022" y="91119"/>
                    </a:cubicBezTo>
                    <a:cubicBezTo>
                      <a:pt x="22883" y="106467"/>
                      <a:pt x="35042" y="118709"/>
                      <a:pt x="49088" y="127487"/>
                    </a:cubicBezTo>
                    <a:cubicBezTo>
                      <a:pt x="44716" y="124746"/>
                      <a:pt x="40552" y="121676"/>
                      <a:pt x="36624" y="118320"/>
                    </a:cubicBezTo>
                    <a:cubicBezTo>
                      <a:pt x="23997" y="107507"/>
                      <a:pt x="25796" y="87482"/>
                      <a:pt x="40192" y="79163"/>
                    </a:cubicBezTo>
                    <a:lnTo>
                      <a:pt x="40803" y="78813"/>
                    </a:lnTo>
                    <a:cubicBezTo>
                      <a:pt x="44454" y="76704"/>
                      <a:pt x="48478" y="75683"/>
                      <a:pt x="52488" y="75683"/>
                    </a:cubicBezTo>
                    <a:cubicBezTo>
                      <a:pt x="58037" y="75683"/>
                      <a:pt x="63561" y="77639"/>
                      <a:pt x="68033" y="81376"/>
                    </a:cubicBezTo>
                    <a:cubicBezTo>
                      <a:pt x="63232" y="77255"/>
                      <a:pt x="59166" y="72352"/>
                      <a:pt x="56012" y="66871"/>
                    </a:cubicBezTo>
                    <a:cubicBezTo>
                      <a:pt x="55559" y="66078"/>
                      <a:pt x="55120" y="65279"/>
                      <a:pt x="54706" y="64471"/>
                    </a:cubicBezTo>
                    <a:cubicBezTo>
                      <a:pt x="54642" y="64348"/>
                      <a:pt x="54583" y="64220"/>
                      <a:pt x="54514" y="64096"/>
                    </a:cubicBezTo>
                    <a:cubicBezTo>
                      <a:pt x="54272" y="63618"/>
                      <a:pt x="54041" y="63145"/>
                      <a:pt x="53819" y="62667"/>
                    </a:cubicBezTo>
                    <a:cubicBezTo>
                      <a:pt x="53691" y="62396"/>
                      <a:pt x="53558" y="62115"/>
                      <a:pt x="53435" y="61839"/>
                    </a:cubicBezTo>
                    <a:cubicBezTo>
                      <a:pt x="53164" y="61243"/>
                      <a:pt x="52902" y="60637"/>
                      <a:pt x="52656" y="60035"/>
                    </a:cubicBezTo>
                    <a:cubicBezTo>
                      <a:pt x="52567" y="59823"/>
                      <a:pt x="52488" y="59616"/>
                      <a:pt x="52409" y="59399"/>
                    </a:cubicBezTo>
                    <a:cubicBezTo>
                      <a:pt x="52212" y="58902"/>
                      <a:pt x="52020" y="58404"/>
                      <a:pt x="51843" y="57901"/>
                    </a:cubicBezTo>
                    <a:cubicBezTo>
                      <a:pt x="49305" y="50888"/>
                      <a:pt x="48196" y="43461"/>
                      <a:pt x="48550" y="36058"/>
                    </a:cubicBezTo>
                    <a:cubicBezTo>
                      <a:pt x="48674" y="33525"/>
                      <a:pt x="48964" y="30992"/>
                      <a:pt x="49433" y="28488"/>
                    </a:cubicBezTo>
                    <a:cubicBezTo>
                      <a:pt x="51301" y="18463"/>
                      <a:pt x="46510" y="8365"/>
                      <a:pt x="37683" y="3269"/>
                    </a:cubicBezTo>
                    <a:cubicBezTo>
                      <a:pt x="33812" y="1033"/>
                      <a:pt x="29663" y="1"/>
                      <a:pt x="25602" y="1"/>
                    </a:cubicBezTo>
                    <a:close/>
                  </a:path>
                </a:pathLst>
              </a:custGeom>
              <a:solidFill>
                <a:schemeClr val="accent2">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 name="TextBox 12">
              <a:extLst>
                <a:ext uri="{FF2B5EF4-FFF2-40B4-BE49-F238E27FC236}">
                  <a16:creationId xmlns:a16="http://schemas.microsoft.com/office/drawing/2014/main" id="{86276E5C-8799-C098-1AE6-950D4F0C4581}"/>
                </a:ext>
              </a:extLst>
            </p:cNvPr>
            <p:cNvSpPr txBox="1"/>
            <p:nvPr/>
          </p:nvSpPr>
          <p:spPr>
            <a:xfrm>
              <a:off x="5942983" y="2354126"/>
              <a:ext cx="1982002"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solidFill>
                    <a:schemeClr val="tx1"/>
                  </a:solidFill>
                  <a:latin typeface="ArialMT"/>
                  <a:cs typeface="Times New Roman" pitchFamily="18" charset="0"/>
                </a:rPr>
                <a:t>Purposeful</a:t>
              </a:r>
              <a:endParaRPr lang="ar-SA" b="1" dirty="0">
                <a:solidFill>
                  <a:schemeClr val="tx1"/>
                </a:solidFill>
                <a:latin typeface="Times New Roman" pitchFamily="18" charset="0"/>
                <a:cs typeface="Times New Roman" pitchFamily="18" charset="0"/>
              </a:endParaRPr>
            </a:p>
          </p:txBody>
        </p:sp>
        <p:sp>
          <p:nvSpPr>
            <p:cNvPr id="14" name="TextBox 13">
              <a:extLst>
                <a:ext uri="{FF2B5EF4-FFF2-40B4-BE49-F238E27FC236}">
                  <a16:creationId xmlns:a16="http://schemas.microsoft.com/office/drawing/2014/main" id="{83146ED4-94D2-8D55-3C92-32B5D20D5907}"/>
                </a:ext>
              </a:extLst>
            </p:cNvPr>
            <p:cNvSpPr txBox="1"/>
            <p:nvPr/>
          </p:nvSpPr>
          <p:spPr>
            <a:xfrm>
              <a:off x="8146942" y="3278810"/>
              <a:ext cx="1784700"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GB" sz="2000" b="1" dirty="0">
                  <a:solidFill>
                    <a:schemeClr val="tx1"/>
                  </a:solidFill>
                  <a:latin typeface="ArialMT"/>
                  <a:cs typeface="Times New Roman" pitchFamily="18" charset="0"/>
                </a:rPr>
                <a:t>Precision</a:t>
              </a:r>
              <a:endParaRPr lang="ar-SA" sz="2000" b="1" dirty="0">
                <a:solidFill>
                  <a:schemeClr val="tx1"/>
                </a:solidFill>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id="{F8C87B80-2E58-07A8-8F6F-EECCD6ACCB70}"/>
                </a:ext>
              </a:extLst>
            </p:cNvPr>
            <p:cNvSpPr txBox="1"/>
            <p:nvPr/>
          </p:nvSpPr>
          <p:spPr>
            <a:xfrm>
              <a:off x="6915705" y="4558340"/>
              <a:ext cx="1608653"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Testability</a:t>
              </a:r>
              <a:endParaRPr lang="fr-FR" sz="2000" b="1" dirty="0">
                <a:latin typeface="ArialMT"/>
              </a:endParaRPr>
            </a:p>
          </p:txBody>
        </p:sp>
        <p:sp>
          <p:nvSpPr>
            <p:cNvPr id="16" name="TextBox 15">
              <a:extLst>
                <a:ext uri="{FF2B5EF4-FFF2-40B4-BE49-F238E27FC236}">
                  <a16:creationId xmlns:a16="http://schemas.microsoft.com/office/drawing/2014/main" id="{E72E7041-2A8F-F1C4-3748-7AF94F3F9FC1}"/>
                </a:ext>
              </a:extLst>
            </p:cNvPr>
            <p:cNvSpPr txBox="1"/>
            <p:nvPr/>
          </p:nvSpPr>
          <p:spPr>
            <a:xfrm>
              <a:off x="3242301" y="2544964"/>
              <a:ext cx="1533885"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Organized</a:t>
              </a:r>
              <a:endParaRPr lang="fr-FR" sz="2000" b="1" dirty="0">
                <a:latin typeface="ArialMT"/>
              </a:endParaRPr>
            </a:p>
          </p:txBody>
        </p:sp>
        <p:sp>
          <p:nvSpPr>
            <p:cNvPr id="17" name="TextBox 16">
              <a:extLst>
                <a:ext uri="{FF2B5EF4-FFF2-40B4-BE49-F238E27FC236}">
                  <a16:creationId xmlns:a16="http://schemas.microsoft.com/office/drawing/2014/main" id="{B8D9B0F1-A9CD-939E-E434-E938F9FDC290}"/>
                </a:ext>
              </a:extLst>
            </p:cNvPr>
            <p:cNvSpPr txBox="1"/>
            <p:nvPr/>
          </p:nvSpPr>
          <p:spPr>
            <a:xfrm>
              <a:off x="1920075" y="3592716"/>
              <a:ext cx="1550975"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eaLnBrk="1" hangingPunct="1">
                <a:defRPr/>
              </a:pPr>
              <a:r>
                <a:rPr lang="en-US" sz="2000" b="1" dirty="0">
                  <a:solidFill>
                    <a:schemeClr val="tx1"/>
                  </a:solidFill>
                  <a:latin typeface="ArialMT"/>
                </a:rPr>
                <a:t>O</a:t>
              </a:r>
              <a:r>
                <a:rPr lang="en-US" sz="2000" b="1" i="0" u="none" strike="noStrike" baseline="0" dirty="0">
                  <a:solidFill>
                    <a:schemeClr val="tx1"/>
                  </a:solidFill>
                  <a:latin typeface="ArialMT"/>
                </a:rPr>
                <a:t>bjectivity</a:t>
              </a:r>
              <a:endParaRPr lang="fr-FR" b="1" dirty="0">
                <a:solidFill>
                  <a:schemeClr val="tx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id="{EDE85EA8-548E-6389-C327-616C76DE49A8}"/>
                </a:ext>
              </a:extLst>
            </p:cNvPr>
            <p:cNvSpPr txBox="1"/>
            <p:nvPr/>
          </p:nvSpPr>
          <p:spPr>
            <a:xfrm>
              <a:off x="3469032" y="4667776"/>
              <a:ext cx="2257717"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Generalizability</a:t>
              </a:r>
              <a:endParaRPr lang="fr-FR" sz="2000" b="1" dirty="0">
                <a:latin typeface="ArialMT"/>
              </a:endParaRPr>
            </a:p>
          </p:txBody>
        </p:sp>
      </p:grpSp>
    </p:spTree>
    <p:extLst>
      <p:ext uri="{BB962C8B-B14F-4D97-AF65-F5344CB8AC3E}">
        <p14:creationId xmlns:p14="http://schemas.microsoft.com/office/powerpoint/2010/main" val="2096257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369332"/>
          </a:xfrm>
          <a:prstGeom prst="rect">
            <a:avLst/>
          </a:prstGeom>
          <a:solidFill>
            <a:srgbClr val="00AEEF"/>
          </a:solidFill>
        </p:spPr>
        <p:txBody>
          <a:bodyPr wrap="square" rtlCol="0">
            <a:spAutoFit/>
          </a:bodyPr>
          <a:lstStyle/>
          <a:p>
            <a:pPr lvl="0" algn="ctr">
              <a:lnSpc>
                <a:spcPct val="90000"/>
              </a:lnSpc>
              <a:buClr>
                <a:srgbClr val="FF0000"/>
              </a:buClr>
              <a:buSzPts val="2800"/>
            </a:pPr>
            <a:r>
              <a:rPr lang="en-GB" sz="2000" b="1" dirty="0">
                <a:latin typeface="Alexandria" pitchFamily="2" charset="-78"/>
                <a:cs typeface="Alexandria" pitchFamily="2" charset="-78"/>
              </a:rPr>
              <a:t>Goals of Scientific Research</a:t>
            </a:r>
            <a:endParaRPr lang="en-US" sz="2000" b="1" dirty="0">
              <a:latin typeface="Alexandria" pitchFamily="2" charset="-78"/>
              <a:cs typeface="Alexandria" pitchFamily="2" charset="-78"/>
            </a:endParaRPr>
          </a:p>
        </p:txBody>
      </p:sp>
      <p:sp>
        <p:nvSpPr>
          <p:cNvPr id="5" name="TextBox 4"/>
          <p:cNvSpPr txBox="1"/>
          <p:nvPr/>
        </p:nvSpPr>
        <p:spPr>
          <a:xfrm>
            <a:off x="889000" y="2391844"/>
            <a:ext cx="10541000" cy="2708434"/>
          </a:xfrm>
          <a:prstGeom prst="rect">
            <a:avLst/>
          </a:prstGeom>
          <a:noFill/>
        </p:spPr>
        <p:txBody>
          <a:bodyPr wrap="square" rtlCol="0">
            <a:spAutoFit/>
          </a:bodyPr>
          <a:lstStyle/>
          <a:p>
            <a:pPr lvl="0">
              <a:lnSpc>
                <a:spcPct val="250000"/>
              </a:lnSpc>
            </a:pPr>
            <a:r>
              <a:rPr lang="en-US" sz="1700" b="1" dirty="0">
                <a:solidFill>
                  <a:prstClr val="black"/>
                </a:solidFill>
                <a:latin typeface="Alexandria" pitchFamily="2" charset="-78"/>
                <a:cs typeface="Alexandria" pitchFamily="2" charset="-78"/>
              </a:rPr>
              <a:t>The importance of scientific research in the fields of administrative sciences stems from several elements that can be summarized as follows:</a:t>
            </a:r>
          </a:p>
          <a:p>
            <a:pPr lvl="0">
              <a:lnSpc>
                <a:spcPct val="250000"/>
              </a:lnSpc>
            </a:pPr>
            <a:r>
              <a:rPr lang="en-US" sz="1700" dirty="0">
                <a:solidFill>
                  <a:prstClr val="black"/>
                </a:solidFill>
                <a:latin typeface="Alexandria" pitchFamily="2" charset="-78"/>
                <a:cs typeface="Alexandria" pitchFamily="2" charset="-78"/>
              </a:rPr>
              <a:t>1- Assisting decision-makers in administrative institutions</a:t>
            </a:r>
          </a:p>
          <a:p>
            <a:pPr lvl="0">
              <a:lnSpc>
                <a:spcPct val="250000"/>
              </a:lnSpc>
            </a:pPr>
            <a:r>
              <a:rPr lang="en-US" sz="1700" dirty="0">
                <a:solidFill>
                  <a:prstClr val="black"/>
                </a:solidFill>
                <a:latin typeface="Alexandria" pitchFamily="2" charset="-78"/>
                <a:cs typeface="Alexandria" pitchFamily="2" charset="-78"/>
              </a:rPr>
              <a:t>2- Strengthening the competitive capabilities of business organizations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601539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308324"/>
          </a:xfrm>
          <a:prstGeom prst="rect">
            <a:avLst/>
          </a:prstGeom>
          <a:noFill/>
        </p:spPr>
        <p:txBody>
          <a:bodyPr wrap="square" rtlCol="0">
            <a:spAutoFit/>
          </a:bodyPr>
          <a:lstStyle/>
          <a:p>
            <a:pPr>
              <a:lnSpc>
                <a:spcPct val="200000"/>
              </a:lnSpc>
            </a:pPr>
            <a:r>
              <a:rPr lang="en-US" dirty="0">
                <a:latin typeface="Alexandria" pitchFamily="2" charset="-78"/>
                <a:cs typeface="Alexandria" pitchFamily="2" charset="-78"/>
              </a:rPr>
              <a:t>3- Keeping track of the rapid developments in production methods </a:t>
            </a:r>
          </a:p>
          <a:p>
            <a:pPr>
              <a:lnSpc>
                <a:spcPct val="200000"/>
              </a:lnSpc>
            </a:pPr>
            <a:r>
              <a:rPr lang="en-US" dirty="0">
                <a:latin typeface="Alexandria" pitchFamily="2" charset="-78"/>
                <a:cs typeface="Alexandria" pitchFamily="2" charset="-78"/>
              </a:rPr>
              <a:t>4- Analyze problems and identify their causes</a:t>
            </a:r>
          </a:p>
          <a:p>
            <a:pPr>
              <a:lnSpc>
                <a:spcPct val="200000"/>
              </a:lnSpc>
            </a:pPr>
            <a:r>
              <a:rPr lang="en-US" dirty="0">
                <a:latin typeface="Alexandria" pitchFamily="2" charset="-78"/>
                <a:cs typeface="Alexandria" pitchFamily="2" charset="-78"/>
              </a:rPr>
              <a:t>5- Predicting the course of events in the future</a:t>
            </a:r>
          </a:p>
          <a:p>
            <a:pPr>
              <a:lnSpc>
                <a:spcPct val="200000"/>
              </a:lnSpc>
            </a:pPr>
            <a:r>
              <a:rPr lang="en-US" dirty="0">
                <a:latin typeface="Alexandria" pitchFamily="2" charset="-78"/>
                <a:cs typeface="Alexandria" pitchFamily="2" charset="-78"/>
              </a:rPr>
              <a:t>6- Reaching the optimum production mix</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242790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369332"/>
          </a:xfrm>
          <a:prstGeom prst="rect">
            <a:avLst/>
          </a:prstGeom>
          <a:solidFill>
            <a:srgbClr val="00AEEF"/>
          </a:solidFill>
        </p:spPr>
        <p:txBody>
          <a:bodyPr wrap="square" rtlCol="0">
            <a:spAutoFit/>
          </a:bodyPr>
          <a:lstStyle/>
          <a:p>
            <a:pPr lvl="0" algn="ctr">
              <a:lnSpc>
                <a:spcPct val="90000"/>
              </a:lnSpc>
              <a:buClr>
                <a:srgbClr val="FF0000"/>
              </a:buClr>
              <a:buSzPts val="2800"/>
            </a:pPr>
            <a:r>
              <a:rPr lang="en-GB" sz="2000" b="1" dirty="0">
                <a:latin typeface="Alexandria" pitchFamily="2" charset="-78"/>
                <a:cs typeface="Alexandria" pitchFamily="2" charset="-78"/>
              </a:rPr>
              <a:t>Scientific Research </a:t>
            </a:r>
            <a:r>
              <a:rPr lang="en-US" sz="2000" b="1" dirty="0">
                <a:latin typeface="Alexandria" pitchFamily="2" charset="-78"/>
                <a:cs typeface="Alexandria" pitchFamily="2" charset="-78"/>
              </a:rPr>
              <a:t>Difficulties</a:t>
            </a:r>
          </a:p>
        </p:txBody>
      </p:sp>
      <p:sp>
        <p:nvSpPr>
          <p:cNvPr id="4" name="TextBox 3"/>
          <p:cNvSpPr txBox="1"/>
          <p:nvPr/>
        </p:nvSpPr>
        <p:spPr>
          <a:xfrm>
            <a:off x="889000" y="2391844"/>
            <a:ext cx="10541000" cy="1585049"/>
          </a:xfrm>
          <a:prstGeom prst="rect">
            <a:avLst/>
          </a:prstGeom>
          <a:noFill/>
        </p:spPr>
        <p:txBody>
          <a:bodyPr wrap="square" rtlCol="0">
            <a:spAutoFit/>
          </a:bodyPr>
          <a:lstStyle/>
          <a:p>
            <a:pPr algn="just">
              <a:lnSpc>
                <a:spcPct val="200000"/>
              </a:lnSpc>
            </a:pPr>
            <a:r>
              <a:rPr lang="en-US" sz="1700" dirty="0">
                <a:latin typeface="Alexandria" pitchFamily="2" charset="-78"/>
                <a:cs typeface="Alexandria" pitchFamily="2" charset="-78"/>
              </a:rPr>
              <a:t>Scientific research in administrative sciences faces multiple problems and difficulties that may affect results. The most critical problems and challenges facing researchers in the field of administrative sciences can be explained in the following points:</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867335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619452"/>
          </a:xfrm>
          <a:prstGeom prst="rect">
            <a:avLst/>
          </a:prstGeom>
          <a:noFill/>
        </p:spPr>
        <p:txBody>
          <a:bodyPr wrap="square" rtlCol="0">
            <a:spAutoFit/>
          </a:bodyPr>
          <a:lstStyle/>
          <a:p>
            <a:pPr lvl="0" algn="ctr">
              <a:lnSpc>
                <a:spcPct val="90000"/>
              </a:lnSpc>
              <a:buClr>
                <a:srgbClr val="FF0000"/>
              </a:buClr>
              <a:buSzPts val="2800"/>
            </a:pPr>
            <a:r>
              <a:rPr lang="en-GB" sz="2000" b="1" dirty="0">
                <a:solidFill>
                  <a:srgbClr val="0070C0"/>
                </a:solidFill>
                <a:latin typeface="Alexandria" pitchFamily="2" charset="-78"/>
                <a:cs typeface="Alexandria" pitchFamily="2" charset="-78"/>
              </a:rPr>
              <a:t>Scientific Research </a:t>
            </a:r>
            <a:r>
              <a:rPr lang="en-US" sz="2000" b="1" dirty="0">
                <a:solidFill>
                  <a:srgbClr val="0070C0"/>
                </a:solidFill>
                <a:latin typeface="Alexandria" pitchFamily="2" charset="-78"/>
                <a:cs typeface="Alexandria" pitchFamily="2" charset="-78"/>
              </a:rPr>
              <a:t>Difficulties</a:t>
            </a:r>
          </a:p>
          <a:p>
            <a:pPr lvl="0" algn="ctr">
              <a:lnSpc>
                <a:spcPct val="90000"/>
              </a:lnSpc>
              <a:buClr>
                <a:srgbClr val="FF0000"/>
              </a:buClr>
              <a:buSzPts val="2800"/>
            </a:pPr>
            <a:endParaRPr lang="en-US" sz="1600" b="1" dirty="0">
              <a:latin typeface="Alexandria" pitchFamily="2" charset="-78"/>
              <a:cs typeface="Alexandria" pitchFamily="2" charset="-78"/>
            </a:endParaRPr>
          </a:p>
          <a:p>
            <a:pPr lvl="0" algn="ctr">
              <a:lnSpc>
                <a:spcPct val="90000"/>
              </a:lnSpc>
              <a:buClr>
                <a:srgbClr val="FF0000"/>
              </a:buClr>
              <a:buSzPts val="2800"/>
            </a:pPr>
            <a:endParaRPr lang="en-US" sz="1600" b="1" dirty="0">
              <a:latin typeface="Alexandria" pitchFamily="2" charset="-78"/>
              <a:cs typeface="Alexandria" pitchFamily="2" charset="-78"/>
            </a:endParaRPr>
          </a:p>
          <a:p>
            <a:pPr marL="800100" lvl="1" indent="-342900" algn="just">
              <a:lnSpc>
                <a:spcPct val="150000"/>
              </a:lnSpc>
              <a:buFont typeface="+mj-lt"/>
              <a:buAutoNum type="arabicPeriod"/>
            </a:pPr>
            <a:r>
              <a:rPr lang="en-US" altLang="en-US" sz="1600" dirty="0">
                <a:latin typeface="Alexandria" pitchFamily="2" charset="-78"/>
                <a:cs typeface="Alexandria" pitchFamily="2" charset="-78"/>
              </a:rPr>
              <a:t>Administrative phenomena are characterized by complexity due to their relationship to human behavior, tendencies, and emotions, which makes obtaining high-resolution data difficult in many cases and affects the accuracy of the results obtained.</a:t>
            </a:r>
          </a:p>
          <a:p>
            <a:pPr marL="914400" lvl="1" indent="-457200" algn="just">
              <a:lnSpc>
                <a:spcPct val="150000"/>
              </a:lnSpc>
              <a:buFont typeface="+mj-lt"/>
              <a:buAutoNum type="arabicPeriod" startAt="2"/>
            </a:pPr>
            <a:r>
              <a:rPr lang="en-US" altLang="en-US" sz="1600" dirty="0">
                <a:latin typeface="Alexandria" pitchFamily="2" charset="-78"/>
                <a:cs typeface="Alexandria" pitchFamily="2" charset="-78"/>
              </a:rPr>
              <a:t>It may not be accessible in some cases to choose a well-representative sample of the study population that reflects all the characteristics of the study population, which affects the generalizability of the study results.</a:t>
            </a:r>
            <a:endParaRPr lang="ar-SA" altLang="en-US" sz="1600" dirty="0">
              <a:latin typeface="Alexandria" pitchFamily="2" charset="-78"/>
              <a:cs typeface="Alexandria" pitchFamily="2" charset="-78"/>
            </a:endParaRPr>
          </a:p>
          <a:p>
            <a:pPr lvl="0" algn="ctr">
              <a:lnSpc>
                <a:spcPct val="90000"/>
              </a:lnSpc>
              <a:buClr>
                <a:srgbClr val="FF0000"/>
              </a:buClr>
              <a:buSzPts val="2800"/>
            </a:pPr>
            <a:endParaRPr lang="en-US"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8447"/>
            <a:ext cx="2305141" cy="1076343"/>
          </a:xfrm>
          <a:prstGeom prst="rect">
            <a:avLst/>
          </a:prstGeom>
        </p:spPr>
      </p:pic>
    </p:spTree>
    <p:extLst>
      <p:ext uri="{BB962C8B-B14F-4D97-AF65-F5344CB8AC3E}">
        <p14:creationId xmlns:p14="http://schemas.microsoft.com/office/powerpoint/2010/main" val="14094323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253472"/>
          </a:xfrm>
          <a:prstGeom prst="rect">
            <a:avLst/>
          </a:prstGeom>
          <a:noFill/>
        </p:spPr>
        <p:txBody>
          <a:bodyPr wrap="square" rtlCol="0">
            <a:spAutoFit/>
          </a:bodyPr>
          <a:lstStyle/>
          <a:p>
            <a:pPr marL="800100" lvl="1" indent="-342900" algn="just">
              <a:lnSpc>
                <a:spcPct val="200000"/>
              </a:lnSpc>
              <a:buFont typeface="+mj-lt"/>
              <a:buAutoNum type="arabicPeriod" startAt="3"/>
            </a:pPr>
            <a:r>
              <a:rPr lang="en-US" altLang="en-US" sz="1600" dirty="0">
                <a:solidFill>
                  <a:prstClr val="black"/>
                </a:solidFill>
                <a:latin typeface="Alexandria" pitchFamily="2" charset="-78"/>
                <a:cs typeface="Alexandria" pitchFamily="2" charset="-78"/>
              </a:rPr>
              <a:t>In the case of research that is concerned with the attitudes of individuals and customers, the personal attitudes of the respondents may affect their answers to the questions raised, which may lead to the emergence of a problem of bias in the data and thus negatively affect the results of the study.</a:t>
            </a:r>
          </a:p>
          <a:p>
            <a:pPr marL="800100" lvl="1" indent="-342900" algn="just">
              <a:lnSpc>
                <a:spcPct val="200000"/>
              </a:lnSpc>
              <a:buFont typeface="+mj-lt"/>
              <a:buAutoNum type="arabicPeriod" startAt="3"/>
            </a:pPr>
            <a:r>
              <a:rPr lang="en-US" altLang="en-US" sz="1600" dirty="0">
                <a:solidFill>
                  <a:prstClr val="black"/>
                </a:solidFill>
                <a:latin typeface="Alexandria" pitchFamily="2" charset="-78"/>
                <a:cs typeface="Alexandria" pitchFamily="2" charset="-78"/>
              </a:rPr>
              <a:t>Some managers intervene in the research process</a:t>
            </a:r>
          </a:p>
          <a:p>
            <a:pPr marL="800100" lvl="1" indent="-342900" algn="just">
              <a:lnSpc>
                <a:spcPct val="200000"/>
              </a:lnSpc>
              <a:buFont typeface="+mj-lt"/>
              <a:buAutoNum type="arabicPeriod" startAt="3"/>
            </a:pPr>
            <a:r>
              <a:rPr lang="en-US" altLang="en-US" sz="1600" dirty="0">
                <a:solidFill>
                  <a:prstClr val="black"/>
                </a:solidFill>
                <a:latin typeface="Alexandria" pitchFamily="2" charset="-78"/>
                <a:cs typeface="Alexandria" pitchFamily="2" charset="-78"/>
              </a:rPr>
              <a:t>Weak financial resources and resources for research</a:t>
            </a:r>
          </a:p>
          <a:p>
            <a:pPr marL="800100" lvl="1" indent="-342900" algn="just">
              <a:lnSpc>
                <a:spcPct val="200000"/>
              </a:lnSpc>
              <a:buFont typeface="+mj-lt"/>
              <a:buAutoNum type="arabicPeriod" startAt="3"/>
            </a:pPr>
            <a:r>
              <a:rPr lang="en-US" altLang="en-US" sz="1600" dirty="0">
                <a:solidFill>
                  <a:prstClr val="black"/>
                </a:solidFill>
                <a:latin typeface="Alexandria" pitchFamily="2" charset="-78"/>
                <a:cs typeface="Alexandria" pitchFamily="2" charset="-78"/>
              </a:rPr>
              <a:t>Absence or deficiencies of databases</a:t>
            </a:r>
          </a:p>
          <a:p>
            <a:pPr lvl="0" algn="ctr">
              <a:lnSpc>
                <a:spcPct val="90000"/>
              </a:lnSpc>
              <a:buClr>
                <a:srgbClr val="FF0000"/>
              </a:buClr>
              <a:buSzPts val="2800"/>
            </a:pPr>
            <a:endParaRPr lang="en-US" sz="16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8447"/>
            <a:ext cx="2305141" cy="1076343"/>
          </a:xfrm>
          <a:prstGeom prst="rect">
            <a:avLst/>
          </a:prstGeom>
        </p:spPr>
      </p:pic>
    </p:spTree>
    <p:extLst>
      <p:ext uri="{BB962C8B-B14F-4D97-AF65-F5344CB8AC3E}">
        <p14:creationId xmlns:p14="http://schemas.microsoft.com/office/powerpoint/2010/main" val="39556705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marL="457200" lvl="0" indent="-457200">
              <a:lnSpc>
                <a:spcPct val="200000"/>
              </a:lnSpc>
              <a:buFont typeface="+mj-lt"/>
              <a:buAutoNum type="arabicPeriod" startAt="7"/>
            </a:pPr>
            <a:r>
              <a:rPr lang="en-US" sz="1600" dirty="0">
                <a:solidFill>
                  <a:prstClr val="black"/>
                </a:solidFill>
                <a:latin typeface="Alexandria" pitchFamily="2" charset="-78"/>
                <a:cs typeface="Alexandria" pitchFamily="2" charset="-78"/>
              </a:rPr>
              <a:t>It is difficult to isolate the external variables from the phenomenon in question (experimental research)</a:t>
            </a:r>
          </a:p>
          <a:p>
            <a:pPr marL="457200" lvl="0" indent="-457200">
              <a:lnSpc>
                <a:spcPct val="200000"/>
              </a:lnSpc>
              <a:buFont typeface="+mj-lt"/>
              <a:buAutoNum type="arabicPeriod" startAt="7"/>
            </a:pPr>
            <a:r>
              <a:rPr lang="en-US" sz="1600" dirty="0">
                <a:solidFill>
                  <a:prstClr val="black"/>
                </a:solidFill>
                <a:latin typeface="Alexandria" pitchFamily="2" charset="-78"/>
                <a:cs typeface="Alexandria" pitchFamily="2" charset="-78"/>
              </a:rPr>
              <a:t>The difficulty of replicating the experience in the field of empirical research in administrative sciences</a:t>
            </a:r>
          </a:p>
          <a:p>
            <a:pPr marL="457200" lvl="0" indent="-457200">
              <a:lnSpc>
                <a:spcPct val="200000"/>
              </a:lnSpc>
              <a:buFont typeface="+mj-lt"/>
              <a:buAutoNum type="arabicPeriod" startAt="7"/>
            </a:pPr>
            <a:r>
              <a:rPr lang="en-US" sz="1600" dirty="0">
                <a:solidFill>
                  <a:prstClr val="black"/>
                </a:solidFill>
                <a:latin typeface="Alexandria" pitchFamily="2" charset="-78"/>
                <a:cs typeface="Alexandria" pitchFamily="2" charset="-78"/>
              </a:rPr>
              <a:t>Many administrative phenomena are not subject to a general theory</a:t>
            </a:r>
          </a:p>
          <a:p>
            <a:pPr lvl="0">
              <a:lnSpc>
                <a:spcPct val="200000"/>
              </a:lnSpc>
            </a:pPr>
            <a:endParaRPr lang="en-US" sz="1600" dirty="0">
              <a:solidFill>
                <a:prstClr val="black"/>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8447"/>
            <a:ext cx="2305141" cy="1076343"/>
          </a:xfrm>
          <a:prstGeom prst="rect">
            <a:avLst/>
          </a:prstGeom>
        </p:spPr>
      </p:pic>
    </p:spTree>
    <p:extLst>
      <p:ext uri="{BB962C8B-B14F-4D97-AF65-F5344CB8AC3E}">
        <p14:creationId xmlns:p14="http://schemas.microsoft.com/office/powerpoint/2010/main" val="14124468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369332"/>
          </a:xfrm>
          <a:prstGeom prst="rect">
            <a:avLst/>
          </a:prstGeom>
          <a:solidFill>
            <a:srgbClr val="00AEEF"/>
          </a:solidFill>
        </p:spPr>
        <p:txBody>
          <a:bodyPr wrap="square" rtlCol="0">
            <a:spAutoFit/>
          </a:bodyPr>
          <a:lstStyle/>
          <a:p>
            <a:pPr lvl="0" algn="ctr">
              <a:lnSpc>
                <a:spcPct val="90000"/>
              </a:lnSpc>
              <a:buClr>
                <a:srgbClr val="FF0000"/>
              </a:buClr>
              <a:buSzPts val="2800"/>
            </a:pPr>
            <a:r>
              <a:rPr lang="en-GB" sz="2000" b="1" dirty="0">
                <a:latin typeface="Alexandria" pitchFamily="2" charset="-78"/>
                <a:cs typeface="Alexandria" pitchFamily="2" charset="-78"/>
              </a:rPr>
              <a:t>Scientific </a:t>
            </a:r>
            <a:r>
              <a:rPr lang="en-US" sz="2000" b="1" dirty="0">
                <a:latin typeface="Alexandria" pitchFamily="2" charset="-78"/>
                <a:cs typeface="Alexandria" pitchFamily="2" charset="-78"/>
              </a:rPr>
              <a:t>Researchers’ Skills</a:t>
            </a:r>
          </a:p>
        </p:txBody>
      </p:sp>
      <p:sp>
        <p:nvSpPr>
          <p:cNvPr id="4" name="TextBox 3"/>
          <p:cNvSpPr txBox="1"/>
          <p:nvPr/>
        </p:nvSpPr>
        <p:spPr>
          <a:xfrm>
            <a:off x="889000" y="2391844"/>
            <a:ext cx="10541000" cy="2780889"/>
          </a:xfrm>
          <a:prstGeom prst="rect">
            <a:avLst/>
          </a:prstGeom>
          <a:noFill/>
        </p:spPr>
        <p:txBody>
          <a:bodyPr wrap="square" rtlCol="0">
            <a:spAutoFit/>
          </a:bodyPr>
          <a:lstStyle/>
          <a:p>
            <a:pPr marL="457200" lvl="0" indent="-457200">
              <a:lnSpc>
                <a:spcPct val="200000"/>
              </a:lnSpc>
              <a:buFont typeface="+mj-lt"/>
              <a:buAutoNum type="arabicPeriod"/>
            </a:pPr>
            <a:r>
              <a:rPr lang="en-US" dirty="0">
                <a:solidFill>
                  <a:prstClr val="black"/>
                </a:solidFill>
                <a:latin typeface="Alexandria" pitchFamily="2" charset="-78"/>
                <a:cs typeface="Alexandria" pitchFamily="2" charset="-78"/>
              </a:rPr>
              <a:t>Professional Skill</a:t>
            </a:r>
          </a:p>
          <a:p>
            <a:pPr marL="457200" lvl="0" indent="-457200">
              <a:lnSpc>
                <a:spcPct val="200000"/>
              </a:lnSpc>
              <a:buFont typeface="+mj-lt"/>
              <a:buAutoNum type="arabicPeriod"/>
            </a:pPr>
            <a:r>
              <a:rPr lang="en-US" dirty="0">
                <a:solidFill>
                  <a:prstClr val="black"/>
                </a:solidFill>
                <a:latin typeface="Alexandria" pitchFamily="2" charset="-78"/>
                <a:cs typeface="Alexandria" pitchFamily="2" charset="-78"/>
              </a:rPr>
              <a:t>Communication Skills</a:t>
            </a:r>
          </a:p>
          <a:p>
            <a:pPr marL="457200" lvl="0" indent="-457200">
              <a:lnSpc>
                <a:spcPct val="200000"/>
              </a:lnSpc>
              <a:buFont typeface="+mj-lt"/>
              <a:buAutoNum type="arabicPeriod"/>
            </a:pPr>
            <a:r>
              <a:rPr lang="en-US" dirty="0">
                <a:solidFill>
                  <a:prstClr val="black"/>
                </a:solidFill>
                <a:latin typeface="Alexandria" pitchFamily="2" charset="-78"/>
                <a:cs typeface="Alexandria" pitchFamily="2" charset="-78"/>
              </a:rPr>
              <a:t>Conceptual Skills</a:t>
            </a:r>
          </a:p>
          <a:p>
            <a:pPr marL="457200" lvl="0" indent="-457200">
              <a:lnSpc>
                <a:spcPct val="200000"/>
              </a:lnSpc>
              <a:buFont typeface="+mj-lt"/>
              <a:buAutoNum type="arabicPeriod"/>
            </a:pPr>
            <a:r>
              <a:rPr lang="en-US" dirty="0">
                <a:solidFill>
                  <a:prstClr val="black"/>
                </a:solidFill>
                <a:latin typeface="Alexandria" pitchFamily="2" charset="-78"/>
                <a:cs typeface="Alexandria" pitchFamily="2" charset="-78"/>
              </a:rPr>
              <a:t>Verbal Skills</a:t>
            </a:r>
          </a:p>
          <a:p>
            <a:pPr marL="457200" lvl="0" indent="-457200">
              <a:lnSpc>
                <a:spcPct val="200000"/>
              </a:lnSpc>
              <a:buFont typeface="+mj-lt"/>
              <a:buAutoNum type="arabicPeriod"/>
            </a:pPr>
            <a:r>
              <a:rPr lang="en-US" dirty="0">
                <a:solidFill>
                  <a:prstClr val="black"/>
                </a:solidFill>
                <a:latin typeface="Alexandria" pitchFamily="2" charset="-78"/>
                <a:cs typeface="Alexandria" pitchFamily="2" charset="-78"/>
              </a:rPr>
              <a:t>Technical Skills</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273921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369332"/>
          </a:xfrm>
          <a:prstGeom prst="rect">
            <a:avLst/>
          </a:prstGeom>
          <a:solidFill>
            <a:srgbClr val="00AEEF"/>
          </a:solidFill>
        </p:spPr>
        <p:txBody>
          <a:bodyPr wrap="square" rtlCol="0">
            <a:spAutoFit/>
          </a:bodyPr>
          <a:lstStyle/>
          <a:p>
            <a:pPr lvl="0" algn="ctr">
              <a:lnSpc>
                <a:spcPct val="90000"/>
              </a:lnSpc>
              <a:buClr>
                <a:srgbClr val="FF0000"/>
              </a:buClr>
              <a:buSzPts val="2800"/>
            </a:pPr>
            <a:r>
              <a:rPr lang="en-GB" sz="2000" b="1" dirty="0">
                <a:latin typeface="Alexandria" pitchFamily="2" charset="-78"/>
                <a:cs typeface="Alexandria" pitchFamily="2" charset="-78"/>
              </a:rPr>
              <a:t>Scientific </a:t>
            </a:r>
            <a:r>
              <a:rPr lang="en-US" sz="2000" b="1" dirty="0">
                <a:latin typeface="Alexandria" pitchFamily="2" charset="-78"/>
                <a:cs typeface="Alexandria" pitchFamily="2" charset="-78"/>
              </a:rPr>
              <a:t>Research Ethics</a:t>
            </a:r>
          </a:p>
        </p:txBody>
      </p:sp>
      <p:sp>
        <p:nvSpPr>
          <p:cNvPr id="4" name="TextBox 3"/>
          <p:cNvSpPr txBox="1"/>
          <p:nvPr/>
        </p:nvSpPr>
        <p:spPr>
          <a:xfrm>
            <a:off x="889000" y="2391844"/>
            <a:ext cx="10541000" cy="2482090"/>
          </a:xfrm>
          <a:prstGeom prst="rect">
            <a:avLst/>
          </a:prstGeom>
          <a:noFill/>
        </p:spPr>
        <p:txBody>
          <a:bodyPr wrap="square" rtlCol="0">
            <a:spAutoFit/>
          </a:bodyPr>
          <a:lstStyle/>
          <a:p>
            <a:pPr lvl="0">
              <a:lnSpc>
                <a:spcPct val="200000"/>
              </a:lnSpc>
            </a:pPr>
            <a:r>
              <a:rPr lang="en-US" sz="1600" dirty="0">
                <a:solidFill>
                  <a:prstClr val="black"/>
                </a:solidFill>
                <a:latin typeface="Alexandria" pitchFamily="2" charset="-78"/>
                <a:cs typeface="Alexandria" pitchFamily="2" charset="-78"/>
              </a:rPr>
              <a:t>There are a set of considerations that must be taken into account by all parties involved in scientific research in the field of administrative sciences with regard to the ethics of scientific research, which are related to the different stages of the research process, which can be summarized as follows:</a:t>
            </a:r>
          </a:p>
          <a:p>
            <a:pPr marL="457200" lvl="0" indent="-457200">
              <a:lnSpc>
                <a:spcPct val="200000"/>
              </a:lnSpc>
              <a:buFont typeface="+mj-lt"/>
              <a:buAutoNum type="arabicPeriod"/>
            </a:pPr>
            <a:r>
              <a:rPr lang="en-US" sz="1600" dirty="0">
                <a:solidFill>
                  <a:prstClr val="black"/>
                </a:solidFill>
                <a:latin typeface="Alexandria" pitchFamily="2" charset="-78"/>
                <a:cs typeface="Alexandria" pitchFamily="2" charset="-78"/>
              </a:rPr>
              <a:t>Honesty when collecting and recording data </a:t>
            </a:r>
          </a:p>
          <a:p>
            <a:pPr marL="457200" lvl="0" indent="-457200">
              <a:lnSpc>
                <a:spcPct val="200000"/>
              </a:lnSpc>
              <a:buFont typeface="+mj-lt"/>
              <a:buAutoNum type="arabicPeriod"/>
            </a:pPr>
            <a:r>
              <a:rPr lang="en-US" sz="1600" dirty="0">
                <a:solidFill>
                  <a:prstClr val="black"/>
                </a:solidFill>
                <a:latin typeface="Alexandria" pitchFamily="2" charset="-78"/>
                <a:cs typeface="Alexandria" pitchFamily="2" charset="-78"/>
              </a:rPr>
              <a:t>Intellectual property rights</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308661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66975"/>
          </a:xfrm>
          <a:prstGeom prst="rect">
            <a:avLst/>
          </a:prstGeom>
          <a:noFill/>
        </p:spPr>
        <p:txBody>
          <a:bodyPr wrap="square" rtlCol="0">
            <a:spAutoFit/>
          </a:bodyPr>
          <a:lstStyle/>
          <a:p>
            <a:pPr marL="457200" indent="-457200">
              <a:lnSpc>
                <a:spcPct val="200000"/>
              </a:lnSpc>
              <a:buFont typeface="+mj-lt"/>
              <a:buAutoNum type="arabicPeriod" startAt="3"/>
            </a:pPr>
            <a:r>
              <a:rPr lang="en-US" sz="1600" dirty="0">
                <a:latin typeface="Alexandria" pitchFamily="2" charset="-78"/>
                <a:cs typeface="Alexandria" pitchFamily="2" charset="-78"/>
              </a:rPr>
              <a:t>Adhere to the rules agreed upon with the sponsor</a:t>
            </a:r>
          </a:p>
          <a:p>
            <a:pPr marL="457200" indent="-457200">
              <a:lnSpc>
                <a:spcPct val="200000"/>
              </a:lnSpc>
              <a:buFont typeface="+mj-lt"/>
              <a:buAutoNum type="arabicPeriod" startAt="3"/>
            </a:pPr>
            <a:r>
              <a:rPr lang="en-US" sz="1600" dirty="0">
                <a:latin typeface="Alexandria" pitchFamily="2" charset="-78"/>
                <a:cs typeface="Alexandria" pitchFamily="2" charset="-78"/>
              </a:rPr>
              <a:t>Do not exaggerate the results</a:t>
            </a:r>
          </a:p>
          <a:p>
            <a:pPr marL="457200" indent="-457200">
              <a:lnSpc>
                <a:spcPct val="200000"/>
              </a:lnSpc>
              <a:buFont typeface="+mj-lt"/>
              <a:buAutoNum type="arabicPeriod" startAt="3"/>
            </a:pPr>
            <a:r>
              <a:rPr lang="en-US" sz="1600" dirty="0">
                <a:latin typeface="Alexandria" pitchFamily="2" charset="-78"/>
                <a:cs typeface="Alexandria" pitchFamily="2" charset="-78"/>
              </a:rPr>
              <a:t>Objectivity</a:t>
            </a:r>
          </a:p>
          <a:p>
            <a:pPr marL="457200" indent="-457200">
              <a:lnSpc>
                <a:spcPct val="200000"/>
              </a:lnSpc>
              <a:buFont typeface="+mj-lt"/>
              <a:buAutoNum type="arabicPeriod" startAt="3"/>
            </a:pPr>
            <a:r>
              <a:rPr lang="en-US" sz="1600" dirty="0">
                <a:latin typeface="Alexandria" pitchFamily="2" charset="-78"/>
                <a:cs typeface="Alexandria" pitchFamily="2" charset="-78"/>
              </a:rPr>
              <a:t>Confidentiality of the source of your data (identity of respondents in questionnaires and interviews, for example)</a:t>
            </a:r>
          </a:p>
          <a:p>
            <a:pPr marL="457200" indent="-457200">
              <a:lnSpc>
                <a:spcPct val="200000"/>
              </a:lnSpc>
              <a:buFont typeface="+mj-lt"/>
              <a:buAutoNum type="arabicPeriod" startAt="3"/>
            </a:pPr>
            <a:r>
              <a:rPr lang="en-US" sz="1600" dirty="0">
                <a:latin typeface="Alexandria" pitchFamily="2" charset="-78"/>
                <a:cs typeface="Alexandria" pitchFamily="2" charset="-78"/>
              </a:rPr>
              <a:t>Ethical aspect falls on the respondents.</a:t>
            </a:r>
          </a:p>
          <a:p>
            <a:pPr>
              <a:lnSpc>
                <a:spcPct val="200000"/>
              </a:lnSpc>
            </a:pP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8447"/>
            <a:ext cx="2305141" cy="1076343"/>
          </a:xfrm>
          <a:prstGeom prst="rect">
            <a:avLst/>
          </a:prstGeom>
        </p:spPr>
      </p:pic>
    </p:spTree>
    <p:extLst>
      <p:ext uri="{BB962C8B-B14F-4D97-AF65-F5344CB8AC3E}">
        <p14:creationId xmlns:p14="http://schemas.microsoft.com/office/powerpoint/2010/main" val="32114934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marL="457200" lvl="0" indent="-457200">
              <a:lnSpc>
                <a:spcPct val="200000"/>
              </a:lnSpc>
              <a:buFont typeface="+mj-lt"/>
              <a:buAutoNum type="arabicPeriod" startAt="8"/>
            </a:pPr>
            <a:r>
              <a:rPr lang="en-US" sz="1600" dirty="0">
                <a:solidFill>
                  <a:prstClr val="black"/>
                </a:solidFill>
                <a:latin typeface="Alexandria" pitchFamily="2" charset="-78"/>
                <a:cs typeface="Alexandria" pitchFamily="2" charset="-78"/>
              </a:rPr>
              <a:t>The traditions of the members of the community</a:t>
            </a:r>
          </a:p>
          <a:p>
            <a:pPr marL="457200" lvl="0" indent="-457200">
              <a:lnSpc>
                <a:spcPct val="200000"/>
              </a:lnSpc>
              <a:buFont typeface="+mj-lt"/>
              <a:buAutoNum type="arabicPeriod" startAt="8"/>
            </a:pPr>
            <a:r>
              <a:rPr lang="en-US" sz="1600" dirty="0">
                <a:solidFill>
                  <a:prstClr val="black"/>
                </a:solidFill>
                <a:latin typeface="Alexandria" pitchFamily="2" charset="-78"/>
                <a:cs typeface="Alexandria" pitchFamily="2" charset="-78"/>
              </a:rPr>
              <a:t>Ensure the safety of all parties involved in the research process</a:t>
            </a:r>
          </a:p>
          <a:p>
            <a:pPr marL="457200" lvl="0" indent="-457200">
              <a:lnSpc>
                <a:spcPct val="200000"/>
              </a:lnSpc>
              <a:buFont typeface="+mj-lt"/>
              <a:buAutoNum type="arabicPeriod" startAt="8"/>
            </a:pPr>
            <a:r>
              <a:rPr lang="en-US" sz="1600" dirty="0">
                <a:solidFill>
                  <a:prstClr val="black"/>
                </a:solidFill>
                <a:latin typeface="Alexandria" pitchFamily="2" charset="-78"/>
                <a:cs typeface="Alexandria" pitchFamily="2" charset="-78"/>
              </a:rPr>
              <a:t>Data collection team morality</a:t>
            </a:r>
          </a:p>
          <a:p>
            <a:pPr marL="457200" lvl="0" indent="-457200">
              <a:lnSpc>
                <a:spcPct val="200000"/>
              </a:lnSpc>
              <a:buFont typeface="+mj-lt"/>
              <a:buAutoNum type="arabicPeriod" startAt="8"/>
            </a:pPr>
            <a:r>
              <a:rPr lang="en-US" sz="1600" dirty="0">
                <a:solidFill>
                  <a:prstClr val="black"/>
                </a:solidFill>
                <a:latin typeface="Alexandria" pitchFamily="2" charset="-78"/>
                <a:cs typeface="Alexandria" pitchFamily="2" charset="-78"/>
              </a:rPr>
              <a:t>Research social responsibility.</a:t>
            </a:r>
          </a:p>
          <a:p>
            <a:pPr marL="457200" lvl="0" indent="-457200">
              <a:lnSpc>
                <a:spcPct val="200000"/>
              </a:lnSpc>
              <a:buFont typeface="+mj-lt"/>
              <a:buAutoNum type="arabicPeriod" startAt="8"/>
            </a:pPr>
            <a:r>
              <a:rPr lang="en-US" sz="1600" dirty="0">
                <a:solidFill>
                  <a:prstClr val="black"/>
                </a:solidFill>
                <a:latin typeface="Alexandria" pitchFamily="2" charset="-78"/>
                <a:cs typeface="Alexandria" pitchFamily="2" charset="-78"/>
              </a:rPr>
              <a:t>Research supervisor’s recommendations and close supervision</a:t>
            </a:r>
          </a:p>
          <a:p>
            <a:pPr marL="457200" lvl="0" indent="-457200">
              <a:lnSpc>
                <a:spcPct val="200000"/>
              </a:lnSpc>
              <a:buFont typeface="+mj-lt"/>
              <a:buAutoNum type="arabicPeriod" startAt="8"/>
            </a:pPr>
            <a:r>
              <a:rPr lang="en-US" sz="1600" dirty="0">
                <a:solidFill>
                  <a:prstClr val="black"/>
                </a:solidFill>
                <a:latin typeface="Alexandria" pitchFamily="2" charset="-78"/>
                <a:cs typeface="Alexandria" pitchFamily="2" charset="-78"/>
              </a:rPr>
              <a:t>Arbitrators Committee for Research ( objectivity</a:t>
            </a:r>
            <a:r>
              <a:rPr lang="ar-SA" sz="1600" dirty="0">
                <a:solidFill>
                  <a:prstClr val="black"/>
                </a:solidFill>
                <a:latin typeface="Alexandria" pitchFamily="2" charset="-78"/>
                <a:cs typeface="Alexandria" pitchFamily="2" charset="-78"/>
              </a:rPr>
              <a:t> (</a:t>
            </a:r>
            <a:endParaRPr lang="en-US" sz="1600" dirty="0">
              <a:solidFill>
                <a:prstClr val="black"/>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8447"/>
            <a:ext cx="2305141" cy="1076343"/>
          </a:xfrm>
          <a:prstGeom prst="rect">
            <a:avLst/>
          </a:prstGeom>
        </p:spPr>
      </p:pic>
    </p:spTree>
    <p:extLst>
      <p:ext uri="{BB962C8B-B14F-4D97-AF65-F5344CB8AC3E}">
        <p14:creationId xmlns:p14="http://schemas.microsoft.com/office/powerpoint/2010/main" val="15144756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r>
              <a:rPr lang="ar-SY" sz="2000" kern="0" dirty="0">
                <a:latin typeface="Alexandria" pitchFamily="2" charset="-78"/>
                <a:cs typeface="Alexandria" pitchFamily="2" charset="-78"/>
              </a:rPr>
              <a:t>المبادئ الأخلاقية المصاحبة لممارسة البحث العلمي</a:t>
            </a:r>
            <a:endParaRPr lang="en-US" sz="2000" kern="0" dirty="0">
              <a:latin typeface="Alexandria" pitchFamily="2" charset="-78"/>
              <a:cs typeface="Alexandria" pitchFamily="2" charset="-78"/>
            </a:endParaRPr>
          </a:p>
        </p:txBody>
      </p:sp>
      <p:sp>
        <p:nvSpPr>
          <p:cNvPr id="4" name="TextBox 3"/>
          <p:cNvSpPr txBox="1"/>
          <p:nvPr/>
        </p:nvSpPr>
        <p:spPr>
          <a:xfrm>
            <a:off x="889000" y="1964332"/>
            <a:ext cx="10541000" cy="3539430"/>
          </a:xfrm>
          <a:prstGeom prst="rect">
            <a:avLst/>
          </a:prstGeom>
          <a:noFill/>
        </p:spPr>
        <p:txBody>
          <a:bodyPr wrap="square" rtlCol="0">
            <a:spAutoFit/>
          </a:bodyPr>
          <a:lstStyle/>
          <a:p>
            <a:pPr algn="ctr"/>
            <a:r>
              <a:rPr lang="ar-SY" sz="1600" b="1" dirty="0">
                <a:latin typeface="Alexandria" pitchFamily="2" charset="-78"/>
                <a:cs typeface="Alexandria" pitchFamily="2" charset="-78"/>
              </a:rPr>
              <a:t>مرحلة </a:t>
            </a:r>
            <a:r>
              <a:rPr lang="ar-SA" sz="1600" b="1" dirty="0">
                <a:latin typeface="Alexandria" pitchFamily="2" charset="-78"/>
                <a:cs typeface="Alexandria" pitchFamily="2" charset="-78"/>
              </a:rPr>
              <a:t>اختيار البحث</a:t>
            </a:r>
            <a:endParaRPr lang="en-US" sz="1600" b="1" dirty="0">
              <a:latin typeface="Alexandria" pitchFamily="2" charset="-78"/>
              <a:cs typeface="Alexandria" pitchFamily="2" charset="-78"/>
            </a:endParaRPr>
          </a:p>
          <a:p>
            <a:pPr marL="342900" indent="-342900" algn="justLow" rtl="1">
              <a:lnSpc>
                <a:spcPct val="150000"/>
              </a:lnSpc>
              <a:buFont typeface="Arial" panose="020B0604020202020204" pitchFamily="34" charset="0"/>
              <a:buChar char="•"/>
            </a:pPr>
            <a:r>
              <a:rPr lang="ar-SA" sz="1600" dirty="0">
                <a:solidFill>
                  <a:srgbClr val="FF0000"/>
                </a:solidFill>
                <a:latin typeface="Alexandria" pitchFamily="2" charset="-78"/>
                <a:cs typeface="Alexandria" pitchFamily="2" charset="-78"/>
              </a:rPr>
              <a:t>المنفعة</a:t>
            </a:r>
          </a:p>
          <a:p>
            <a:pPr lvl="1" algn="justLow" rtl="1">
              <a:lnSpc>
                <a:spcPct val="150000"/>
              </a:lnSpc>
            </a:pPr>
            <a:r>
              <a:rPr lang="ar-SA" sz="1600" b="1" dirty="0">
                <a:solidFill>
                  <a:srgbClr val="0070C0"/>
                </a:solidFill>
                <a:latin typeface="Alexandria" pitchFamily="2" charset="-78"/>
                <a:cs typeface="Alexandria" pitchFamily="2" charset="-78"/>
              </a:rPr>
              <a:t>موضوع بحثي نافع ومفيد</a:t>
            </a:r>
          </a:p>
          <a:p>
            <a:pPr marL="342900" indent="-342900" algn="justLow" rtl="1">
              <a:lnSpc>
                <a:spcPct val="150000"/>
              </a:lnSpc>
              <a:buFont typeface="Arial" panose="020B0604020202020204" pitchFamily="34" charset="0"/>
              <a:buChar char="•"/>
            </a:pPr>
            <a:r>
              <a:rPr lang="ar-SA" sz="1600" dirty="0">
                <a:solidFill>
                  <a:srgbClr val="FF0000"/>
                </a:solidFill>
                <a:latin typeface="Alexandria" pitchFamily="2" charset="-78"/>
                <a:cs typeface="Alexandria" pitchFamily="2" charset="-78"/>
              </a:rPr>
              <a:t>تجنب الضرر</a:t>
            </a:r>
          </a:p>
          <a:p>
            <a:pPr lvl="1" algn="justLow" rtl="1">
              <a:lnSpc>
                <a:spcPct val="150000"/>
              </a:lnSpc>
            </a:pPr>
            <a:r>
              <a:rPr lang="ar-SA" sz="1600" b="1" dirty="0">
                <a:solidFill>
                  <a:srgbClr val="0070C0"/>
                </a:solidFill>
                <a:latin typeface="Alexandria" pitchFamily="2" charset="-78"/>
                <a:cs typeface="Alexandria" pitchFamily="2" charset="-78"/>
              </a:rPr>
              <a:t>هدف نبيل لا يضر الاخرين</a:t>
            </a:r>
          </a:p>
          <a:p>
            <a:pPr marL="342900" indent="-342900" algn="justLow" rtl="1">
              <a:lnSpc>
                <a:spcPct val="150000"/>
              </a:lnSpc>
              <a:buFont typeface="Arial" panose="020B0604020202020204" pitchFamily="34" charset="0"/>
              <a:buChar char="•"/>
            </a:pPr>
            <a:r>
              <a:rPr lang="ar-SA" sz="1600" dirty="0">
                <a:solidFill>
                  <a:srgbClr val="FF0000"/>
                </a:solidFill>
                <a:latin typeface="Alexandria" pitchFamily="2" charset="-78"/>
                <a:cs typeface="Alexandria" pitchFamily="2" charset="-78"/>
              </a:rPr>
              <a:t>الإمكانية</a:t>
            </a:r>
          </a:p>
          <a:p>
            <a:pPr lvl="1" algn="justLow" rtl="1">
              <a:lnSpc>
                <a:spcPct val="150000"/>
              </a:lnSpc>
            </a:pPr>
            <a:r>
              <a:rPr lang="ar-SA" sz="1600" b="1" dirty="0">
                <a:solidFill>
                  <a:srgbClr val="0070C0"/>
                </a:solidFill>
                <a:latin typeface="Alexandria" pitchFamily="2" charset="-78"/>
                <a:cs typeface="Alexandria" pitchFamily="2" charset="-78"/>
              </a:rPr>
              <a:t>توفر إمكانية في الباحث والموارد</a:t>
            </a:r>
          </a:p>
          <a:p>
            <a:pPr marL="342900" indent="-342900" algn="justLow" rtl="1">
              <a:lnSpc>
                <a:spcPct val="150000"/>
              </a:lnSpc>
              <a:buFont typeface="Arial" panose="020B0604020202020204" pitchFamily="34" charset="0"/>
              <a:buChar char="•"/>
            </a:pPr>
            <a:r>
              <a:rPr lang="ar-SA" sz="1600" dirty="0">
                <a:solidFill>
                  <a:srgbClr val="FF0000"/>
                </a:solidFill>
                <a:latin typeface="Alexandria" pitchFamily="2" charset="-78"/>
                <a:cs typeface="Alexandria" pitchFamily="2" charset="-78"/>
              </a:rPr>
              <a:t>الأمانة</a:t>
            </a:r>
            <a:endParaRPr lang="ar-SA" sz="1600" b="1" dirty="0">
              <a:latin typeface="Alexandria" pitchFamily="2" charset="-78"/>
              <a:cs typeface="Alexandria" pitchFamily="2" charset="-78"/>
            </a:endParaRPr>
          </a:p>
          <a:p>
            <a:pPr lvl="1" algn="justLow" rtl="1">
              <a:lnSpc>
                <a:spcPct val="150000"/>
              </a:lnSpc>
            </a:pPr>
            <a:r>
              <a:rPr lang="ar-SA" sz="1600" b="1" dirty="0">
                <a:solidFill>
                  <a:srgbClr val="0070C0"/>
                </a:solidFill>
                <a:latin typeface="Alexandria" pitchFamily="2" charset="-78"/>
                <a:cs typeface="Alexandria" pitchFamily="2" charset="-78"/>
              </a:rPr>
              <a:t>الا تكون فكرة البحث مسروقة</a:t>
            </a:r>
            <a:endParaRPr lang="ar-SA" sz="1600" dirty="0">
              <a:solidFill>
                <a:srgbClr val="0070C0"/>
              </a:solidFill>
              <a:latin typeface="Alexandria" pitchFamily="2" charset="-78"/>
              <a:cs typeface="Alexandria" pitchFamily="2" charset="-78"/>
            </a:endParaRPr>
          </a:p>
          <a:p>
            <a:pPr algn="ctr"/>
            <a:r>
              <a:rPr lang="ar-SY" sz="1600" b="1" dirty="0">
                <a:solidFill>
                  <a:srgbClr val="FF0000"/>
                </a:solidFill>
                <a:latin typeface="Alexandria" pitchFamily="2" charset="-78"/>
                <a:cs typeface="Alexandria" pitchFamily="2" charset="-78"/>
              </a:rPr>
              <a:t> </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97902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r>
              <a:rPr lang="ar-SY" sz="2000" kern="0" dirty="0">
                <a:latin typeface="Alexandria" pitchFamily="2" charset="-78"/>
                <a:cs typeface="Alexandria" pitchFamily="2" charset="-78"/>
              </a:rPr>
              <a:t>المبادئ الأخلاقية المصاحبة لممارسة البحث العلمي</a:t>
            </a:r>
            <a:endParaRPr lang="en-US" sz="2000" kern="0" dirty="0">
              <a:latin typeface="Alexandria" pitchFamily="2" charset="-78"/>
              <a:cs typeface="Alexandria" pitchFamily="2" charset="-78"/>
            </a:endParaRPr>
          </a:p>
        </p:txBody>
      </p:sp>
      <p:sp>
        <p:nvSpPr>
          <p:cNvPr id="4" name="TextBox 3"/>
          <p:cNvSpPr txBox="1"/>
          <p:nvPr/>
        </p:nvSpPr>
        <p:spPr>
          <a:xfrm>
            <a:off x="753140" y="1977875"/>
            <a:ext cx="10541000" cy="3785652"/>
          </a:xfrm>
          <a:prstGeom prst="rect">
            <a:avLst/>
          </a:prstGeom>
          <a:noFill/>
        </p:spPr>
        <p:txBody>
          <a:bodyPr wrap="square" rtlCol="0">
            <a:spAutoFit/>
          </a:bodyPr>
          <a:lstStyle/>
          <a:p>
            <a:pPr algn="ctr"/>
            <a:r>
              <a:rPr lang="ar-SY" sz="1600" b="1" dirty="0">
                <a:latin typeface="Alexandria" pitchFamily="2" charset="-78"/>
                <a:cs typeface="Alexandria" pitchFamily="2" charset="-78"/>
              </a:rPr>
              <a:t>مرحلة </a:t>
            </a:r>
            <a:r>
              <a:rPr lang="ar-SA" sz="1600" b="1" dirty="0">
                <a:latin typeface="Alexandria" pitchFamily="2" charset="-78"/>
                <a:cs typeface="Alexandria" pitchFamily="2" charset="-78"/>
              </a:rPr>
              <a:t>التخطيط للبحث</a:t>
            </a:r>
            <a:r>
              <a:rPr lang="ar-SY" sz="1600" b="1" dirty="0">
                <a:latin typeface="Alexandria" pitchFamily="2" charset="-78"/>
                <a:cs typeface="Alexandria" pitchFamily="2" charset="-78"/>
              </a:rPr>
              <a:t> </a:t>
            </a:r>
            <a:endParaRPr lang="en-US" sz="1600" b="1" dirty="0">
              <a:latin typeface="Alexandria" pitchFamily="2" charset="-78"/>
              <a:cs typeface="Alexandria" pitchFamily="2" charset="-78"/>
            </a:endParaRPr>
          </a:p>
          <a:p>
            <a:pPr algn="ctr"/>
            <a:endParaRPr lang="ar-SY" sz="1600" b="1" dirty="0">
              <a:solidFill>
                <a:srgbClr val="FF0000"/>
              </a:solidFill>
              <a:latin typeface="Alexandria" pitchFamily="2" charset="-78"/>
              <a:cs typeface="Alexandria" pitchFamily="2" charset="-78"/>
            </a:endParaRPr>
          </a:p>
          <a:p>
            <a:pPr marL="342900" indent="-342900" algn="just" rtl="1">
              <a:lnSpc>
                <a:spcPct val="200000"/>
              </a:lnSpc>
              <a:buFont typeface="Arial" panose="020B0604020202020204" pitchFamily="34" charset="0"/>
              <a:buChar char="•"/>
            </a:pPr>
            <a:r>
              <a:rPr lang="ar-SA" sz="1600" b="1" dirty="0">
                <a:solidFill>
                  <a:schemeClr val="accent1"/>
                </a:solidFill>
                <a:latin typeface="Alexandria" pitchFamily="2" charset="-78"/>
                <a:cs typeface="Alexandria" pitchFamily="2" charset="-78"/>
              </a:rPr>
              <a:t>صياغة مشكلة البحث بعبارة دقيقة وواضحة</a:t>
            </a:r>
          </a:p>
          <a:p>
            <a:pPr lvl="1" algn="just" rtl="1">
              <a:lnSpc>
                <a:spcPct val="200000"/>
              </a:lnSpc>
            </a:pPr>
            <a:r>
              <a:rPr lang="ar-SA" sz="1600" b="1" dirty="0">
                <a:latin typeface="Alexandria" pitchFamily="2" charset="-78"/>
                <a:cs typeface="Alexandria" pitchFamily="2" charset="-78"/>
              </a:rPr>
              <a:t>يجب الا يكون المخطط البحثي نسخة عن أبحاث سابقة وهذا لا يمنع اجراء المقارنات معها</a:t>
            </a:r>
          </a:p>
          <a:p>
            <a:pPr marL="342900" indent="-342900" algn="just" rtl="1">
              <a:lnSpc>
                <a:spcPct val="200000"/>
              </a:lnSpc>
              <a:buFont typeface="Arial" panose="020B0604020202020204" pitchFamily="34" charset="0"/>
              <a:buChar char="•"/>
            </a:pPr>
            <a:r>
              <a:rPr lang="ar-SA" sz="1600" b="1" dirty="0">
                <a:solidFill>
                  <a:schemeClr val="accent1"/>
                </a:solidFill>
                <a:latin typeface="Alexandria" pitchFamily="2" charset="-78"/>
                <a:cs typeface="Alexandria" pitchFamily="2" charset="-78"/>
              </a:rPr>
              <a:t>التأكد من خلو البحث من أي ضرر قد يصيب الآخرين</a:t>
            </a:r>
          </a:p>
          <a:p>
            <a:pPr lvl="1" algn="just" rtl="1">
              <a:lnSpc>
                <a:spcPct val="200000"/>
              </a:lnSpc>
            </a:pPr>
            <a:r>
              <a:rPr lang="ar-SA" sz="1600" b="1" dirty="0">
                <a:latin typeface="Alexandria" pitchFamily="2" charset="-78"/>
                <a:cs typeface="Alexandria" pitchFamily="2" charset="-78"/>
              </a:rPr>
              <a:t>هدف نبيل لا يضر الاخرين</a:t>
            </a:r>
          </a:p>
          <a:p>
            <a:pPr marL="342900" indent="-342900" algn="just" rtl="1">
              <a:lnSpc>
                <a:spcPct val="200000"/>
              </a:lnSpc>
              <a:buFont typeface="Arial" panose="020B0604020202020204" pitchFamily="34" charset="0"/>
              <a:buChar char="•"/>
            </a:pPr>
            <a:r>
              <a:rPr lang="ar-SA" sz="1600" b="1" dirty="0">
                <a:solidFill>
                  <a:schemeClr val="accent1"/>
                </a:solidFill>
                <a:latin typeface="Alexandria" pitchFamily="2" charset="-78"/>
                <a:cs typeface="Alexandria" pitchFamily="2" charset="-78"/>
              </a:rPr>
              <a:t>توفير تمويل غير مشروط للبحث وألا يكون للجهة الممولة أي تدخل في المضمون البحثي</a:t>
            </a:r>
          </a:p>
          <a:p>
            <a:pPr lvl="1" algn="just" rtl="1">
              <a:lnSpc>
                <a:spcPct val="200000"/>
              </a:lnSpc>
            </a:pPr>
            <a:r>
              <a:rPr lang="ar-SA" sz="1600" b="1" dirty="0">
                <a:latin typeface="Alexandria" pitchFamily="2" charset="-78"/>
                <a:cs typeface="Alexandria" pitchFamily="2" charset="-78"/>
              </a:rPr>
              <a:t>يجب التعامل مع الحقائق العلمية بشكل منفصل عن المصالح</a:t>
            </a:r>
          </a:p>
          <a:p>
            <a:pPr algn="ctr"/>
            <a:r>
              <a:rPr lang="ar-SY" sz="1600" b="1" dirty="0">
                <a:solidFill>
                  <a:srgbClr val="FF0000"/>
                </a:solidFill>
                <a:latin typeface="Alexandria" pitchFamily="2" charset="-78"/>
                <a:cs typeface="Alexandria" pitchFamily="2" charset="-78"/>
              </a:rPr>
              <a:t> </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689321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r>
              <a:rPr lang="ar-SY" sz="2000" kern="0" dirty="0">
                <a:latin typeface="Alexandria" pitchFamily="2" charset="-78"/>
                <a:cs typeface="Alexandria" pitchFamily="2" charset="-78"/>
              </a:rPr>
              <a:t>المبادئ الأخلاقية المصاحبة لممارسة البحث العلمي</a:t>
            </a:r>
            <a:endParaRPr lang="en-US" sz="2000" kern="0" dirty="0">
              <a:latin typeface="Alexandria" pitchFamily="2" charset="-78"/>
              <a:cs typeface="Alexandria" pitchFamily="2" charset="-78"/>
            </a:endParaRPr>
          </a:p>
        </p:txBody>
      </p:sp>
      <p:sp>
        <p:nvSpPr>
          <p:cNvPr id="4" name="TextBox 3"/>
          <p:cNvSpPr txBox="1"/>
          <p:nvPr/>
        </p:nvSpPr>
        <p:spPr>
          <a:xfrm>
            <a:off x="753140" y="1977875"/>
            <a:ext cx="10541000" cy="2923877"/>
          </a:xfrm>
          <a:prstGeom prst="rect">
            <a:avLst/>
          </a:prstGeom>
          <a:noFill/>
        </p:spPr>
        <p:txBody>
          <a:bodyPr wrap="square" rtlCol="0">
            <a:spAutoFit/>
          </a:bodyPr>
          <a:lstStyle/>
          <a:p>
            <a:pPr lvl="0" algn="ctr"/>
            <a:r>
              <a:rPr lang="ar-SY" b="1" dirty="0">
                <a:latin typeface="Alexandria" pitchFamily="2" charset="-78"/>
                <a:cs typeface="Alexandria" pitchFamily="2" charset="-78"/>
              </a:rPr>
              <a:t>مرحلة التعامل مع البيانات </a:t>
            </a:r>
            <a:endParaRPr lang="en-US" b="1" dirty="0">
              <a:latin typeface="Alexandria" pitchFamily="2" charset="-78"/>
              <a:cs typeface="Alexandria" pitchFamily="2" charset="-78"/>
            </a:endParaRPr>
          </a:p>
          <a:p>
            <a:pPr lvl="0" algn="ctr"/>
            <a:endParaRPr lang="en-US" b="1" dirty="0">
              <a:latin typeface="Alexandria" pitchFamily="2" charset="-78"/>
              <a:cs typeface="Alexandria" pitchFamily="2" charset="-78"/>
            </a:endParaRPr>
          </a:p>
          <a:p>
            <a:pPr algn="ctr"/>
            <a:r>
              <a:rPr lang="ar-SY" dirty="0">
                <a:solidFill>
                  <a:schemeClr val="accent1"/>
                </a:solidFill>
                <a:latin typeface="Alexandria" pitchFamily="2" charset="-78"/>
                <a:cs typeface="Alexandria" pitchFamily="2" charset="-78"/>
              </a:rPr>
              <a:t>يجب  على الباحث أن يسلك السبل الرسمية للحصول على البيانات وألا يحاول الحصول عليها بطرق غير شرعية</a:t>
            </a:r>
            <a:endParaRPr lang="en-US" dirty="0">
              <a:solidFill>
                <a:schemeClr val="accent1"/>
              </a:solidFill>
              <a:latin typeface="Alexandria" pitchFamily="2" charset="-78"/>
              <a:cs typeface="Alexandria" pitchFamily="2" charset="-78"/>
            </a:endParaRPr>
          </a:p>
          <a:p>
            <a:pPr marL="342900" indent="-342900" algn="r" rtl="1">
              <a:lnSpc>
                <a:spcPct val="150000"/>
              </a:lnSpc>
              <a:buFont typeface="Arial" pitchFamily="34" charset="0"/>
              <a:buChar char="•"/>
            </a:pPr>
            <a:r>
              <a:rPr lang="ar-SY" sz="1600" dirty="0">
                <a:latin typeface="Alexandria" pitchFamily="2" charset="-78"/>
                <a:cs typeface="Alexandria" pitchFamily="2" charset="-78"/>
              </a:rPr>
              <a:t>عدم إجراء تعديل على البيانات ومعالجتها كما هي </a:t>
            </a:r>
          </a:p>
          <a:p>
            <a:pPr marL="342900" indent="-342900" algn="r" rtl="1">
              <a:lnSpc>
                <a:spcPct val="150000"/>
              </a:lnSpc>
              <a:buFont typeface="Arial" pitchFamily="34" charset="0"/>
              <a:buChar char="•"/>
            </a:pPr>
            <a:r>
              <a:rPr lang="ar-SY" sz="1600" dirty="0">
                <a:latin typeface="Alexandria" pitchFamily="2" charset="-78"/>
                <a:cs typeface="Alexandria" pitchFamily="2" charset="-78"/>
              </a:rPr>
              <a:t>يجب على الباحث أن يكون موضوعيا وصادقا مع نتائج البحث  في نقد فرضية البحث  لو جاءت نتائجه مخالفة لتوقعات البحث </a:t>
            </a:r>
          </a:p>
          <a:p>
            <a:pPr marL="342900" indent="-342900" algn="r" rtl="1">
              <a:lnSpc>
                <a:spcPct val="150000"/>
              </a:lnSpc>
              <a:buFont typeface="Arial" pitchFamily="34" charset="0"/>
              <a:buChar char="•"/>
            </a:pPr>
            <a:r>
              <a:rPr lang="ar-SY" sz="1600" dirty="0">
                <a:latin typeface="Alexandria" pitchFamily="2" charset="-78"/>
                <a:cs typeface="Alexandria" pitchFamily="2" charset="-78"/>
              </a:rPr>
              <a:t>اختيار اسلوب احصائي مبنياً على أسس علمية مدروسة</a:t>
            </a:r>
          </a:p>
          <a:p>
            <a:pPr algn="ctr"/>
            <a:r>
              <a:rPr lang="ar-SY" sz="1600" b="1" dirty="0">
                <a:solidFill>
                  <a:srgbClr val="FF0000"/>
                </a:solidFill>
                <a:latin typeface="Alexandria" pitchFamily="2" charset="-78"/>
                <a:cs typeface="Alexandria" pitchFamily="2" charset="-78"/>
              </a:rPr>
              <a:t> </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985502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r>
              <a:rPr lang="ar-SY" sz="2000" kern="0" dirty="0">
                <a:latin typeface="Alexandria" pitchFamily="2" charset="-78"/>
                <a:cs typeface="Alexandria" pitchFamily="2" charset="-78"/>
              </a:rPr>
              <a:t>المبادئ الأخلاقية المصاحبة لممارسة البحث العلمي</a:t>
            </a:r>
            <a:endParaRPr lang="en-US" sz="2000" kern="0" dirty="0">
              <a:latin typeface="Alexandria" pitchFamily="2" charset="-78"/>
              <a:cs typeface="Alexandria" pitchFamily="2" charset="-78"/>
            </a:endParaRPr>
          </a:p>
        </p:txBody>
      </p:sp>
      <p:sp>
        <p:nvSpPr>
          <p:cNvPr id="4" name="TextBox 3"/>
          <p:cNvSpPr txBox="1"/>
          <p:nvPr/>
        </p:nvSpPr>
        <p:spPr>
          <a:xfrm>
            <a:off x="753140" y="1977875"/>
            <a:ext cx="10541000" cy="3170099"/>
          </a:xfrm>
          <a:prstGeom prst="rect">
            <a:avLst/>
          </a:prstGeom>
          <a:noFill/>
        </p:spPr>
        <p:txBody>
          <a:bodyPr wrap="square" rtlCol="0">
            <a:spAutoFit/>
          </a:bodyPr>
          <a:lstStyle/>
          <a:p>
            <a:pPr algn="ctr"/>
            <a:r>
              <a:rPr lang="ar-SY" b="1" dirty="0">
                <a:latin typeface="Alexandria" pitchFamily="2" charset="-78"/>
                <a:cs typeface="Alexandria" pitchFamily="2" charset="-78"/>
              </a:rPr>
              <a:t>إيقاف البحث العلمي </a:t>
            </a:r>
          </a:p>
          <a:p>
            <a:pPr lvl="0" algn="ctr"/>
            <a:endParaRPr lang="en-US" b="1" dirty="0">
              <a:latin typeface="Alexandria" pitchFamily="2" charset="-78"/>
              <a:cs typeface="Alexandria" pitchFamily="2" charset="-78"/>
            </a:endParaRPr>
          </a:p>
          <a:p>
            <a:pPr algn="ctr"/>
            <a:r>
              <a:rPr lang="ar-SY" dirty="0">
                <a:solidFill>
                  <a:schemeClr val="accent1"/>
                </a:solidFill>
                <a:latin typeface="Alexandria" pitchFamily="2" charset="-78"/>
                <a:cs typeface="Alexandria" pitchFamily="2" charset="-78"/>
              </a:rPr>
              <a:t>يجب  على الباحث أن يسلك السبل الرسمية للحصول على البيانات وألا يحاول الحصول عليها بطرق غير شرعية</a:t>
            </a:r>
            <a:endParaRPr lang="en-US" dirty="0">
              <a:solidFill>
                <a:schemeClr val="accent1"/>
              </a:solidFill>
              <a:latin typeface="Alexandria" pitchFamily="2" charset="-78"/>
              <a:cs typeface="Alexandria" pitchFamily="2" charset="-78"/>
            </a:endParaRPr>
          </a:p>
          <a:p>
            <a:pPr algn="ctr" rtl="1"/>
            <a:endParaRPr lang="en-US" sz="1600" dirty="0">
              <a:solidFill>
                <a:schemeClr val="accent1"/>
              </a:solidFill>
              <a:latin typeface="Alexandria" pitchFamily="2" charset="-78"/>
              <a:cs typeface="Alexandria" pitchFamily="2" charset="-78"/>
            </a:endParaRPr>
          </a:p>
          <a:p>
            <a:pPr marL="342900" indent="-342900" algn="r" rtl="1">
              <a:buFont typeface="Arial" pitchFamily="34" charset="0"/>
              <a:buChar char="•"/>
            </a:pPr>
            <a:r>
              <a:rPr lang="ar-SY" sz="1600" b="1" dirty="0">
                <a:latin typeface="Alexandria" pitchFamily="2" charset="-78"/>
                <a:cs typeface="Alexandria" pitchFamily="2" charset="-78"/>
              </a:rPr>
              <a:t>اهداف البحث لا تتحقق </a:t>
            </a:r>
          </a:p>
          <a:p>
            <a:pPr algn="r" rtl="1"/>
            <a:endParaRPr lang="ar-SY" sz="1600" b="1" dirty="0">
              <a:latin typeface="Alexandria" pitchFamily="2" charset="-78"/>
              <a:cs typeface="Alexandria" pitchFamily="2" charset="-78"/>
            </a:endParaRPr>
          </a:p>
          <a:p>
            <a:pPr marL="342900" indent="-342900" algn="r" rtl="1">
              <a:buFont typeface="Arial" pitchFamily="34" charset="0"/>
              <a:buChar char="•"/>
            </a:pPr>
            <a:r>
              <a:rPr lang="ar-SY" sz="1600" b="1" dirty="0">
                <a:latin typeface="Alexandria" pitchFamily="2" charset="-78"/>
                <a:cs typeface="Alexandria" pitchFamily="2" charset="-78"/>
              </a:rPr>
              <a:t>صعوبات التي تواجه البحث تفوق الفوائد</a:t>
            </a:r>
          </a:p>
          <a:p>
            <a:pPr algn="r" rtl="1"/>
            <a:endParaRPr lang="ar-SY" sz="1600" b="1" dirty="0">
              <a:latin typeface="Alexandria" pitchFamily="2" charset="-78"/>
              <a:cs typeface="Alexandria" pitchFamily="2" charset="-78"/>
            </a:endParaRPr>
          </a:p>
          <a:p>
            <a:pPr marL="342900" indent="-342900" algn="r" rtl="1">
              <a:buFont typeface="Arial" pitchFamily="34" charset="0"/>
              <a:buChar char="•"/>
            </a:pPr>
            <a:r>
              <a:rPr lang="ar-SY" sz="1600" b="1" dirty="0">
                <a:latin typeface="Alexandria" pitchFamily="2" charset="-78"/>
                <a:cs typeface="Alexandria" pitchFamily="2" charset="-78"/>
              </a:rPr>
              <a:t>إجراء البحث  يعرض خصوصية وسرية البيانات ، وانتهاك الحقوق </a:t>
            </a:r>
          </a:p>
          <a:p>
            <a:pPr algn="ctr" rtl="1"/>
            <a:endParaRPr lang="en-US" sz="1600" dirty="0">
              <a:solidFill>
                <a:schemeClr val="accent1"/>
              </a:solidFill>
              <a:latin typeface="Alexandria" pitchFamily="2" charset="-78"/>
              <a:cs typeface="Alexandria" pitchFamily="2" charset="-78"/>
            </a:endParaRPr>
          </a:p>
          <a:p>
            <a:pPr algn="ctr"/>
            <a:r>
              <a:rPr lang="ar-SY" sz="1600" b="1" dirty="0">
                <a:solidFill>
                  <a:srgbClr val="FF0000"/>
                </a:solidFill>
                <a:latin typeface="Alexandria" pitchFamily="2" charset="-78"/>
                <a:cs typeface="Alexandria" pitchFamily="2" charset="-78"/>
              </a:rPr>
              <a:t> </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578763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pPr lvl="0" algn="ctr">
              <a:defRPr/>
            </a:pPr>
            <a:r>
              <a:rPr lang="ar-SY" sz="2000" kern="0" dirty="0">
                <a:solidFill>
                  <a:prstClr val="black"/>
                </a:solidFill>
                <a:latin typeface="Alexandria" pitchFamily="2" charset="-78"/>
                <a:cs typeface="Alexandria" pitchFamily="2" charset="-78"/>
              </a:rPr>
              <a:t>المخاطر المرافقة للبحث العلمي </a:t>
            </a:r>
            <a:endParaRPr lang="en-US" sz="2000" kern="0" dirty="0">
              <a:solidFill>
                <a:prstClr val="black"/>
              </a:solidFill>
              <a:latin typeface="Alexandria" pitchFamily="2" charset="-78"/>
              <a:cs typeface="Alexandria" pitchFamily="2" charset="-78"/>
            </a:endParaRPr>
          </a:p>
        </p:txBody>
      </p:sp>
      <p:sp>
        <p:nvSpPr>
          <p:cNvPr id="4" name="TextBox 3"/>
          <p:cNvSpPr txBox="1"/>
          <p:nvPr/>
        </p:nvSpPr>
        <p:spPr>
          <a:xfrm>
            <a:off x="753140" y="1977875"/>
            <a:ext cx="10541000" cy="4616648"/>
          </a:xfrm>
          <a:prstGeom prst="rect">
            <a:avLst/>
          </a:prstGeom>
          <a:noFill/>
        </p:spPr>
        <p:txBody>
          <a:bodyPr wrap="square" rtlCol="0">
            <a:spAutoFit/>
          </a:bodyPr>
          <a:lstStyle/>
          <a:p>
            <a:pPr algn="ctr" rtl="1" eaLnBrk="0" hangingPunct="0"/>
            <a:r>
              <a:rPr lang="ar-SY" altLang="en-US" kern="0" dirty="0">
                <a:solidFill>
                  <a:srgbClr val="FF0000"/>
                </a:solidFill>
                <a:latin typeface="Alexandria" pitchFamily="2" charset="-78"/>
                <a:cs typeface="Alexandria" pitchFamily="2" charset="-78"/>
              </a:rPr>
              <a:t>مخاطر شائعة</a:t>
            </a:r>
            <a:endParaRPr lang="en-US" altLang="en-US" kern="0" dirty="0">
              <a:solidFill>
                <a:srgbClr val="FF0000"/>
              </a:solidFill>
              <a:latin typeface="Alexandria" pitchFamily="2" charset="-78"/>
              <a:cs typeface="Alexandria" pitchFamily="2" charset="-78"/>
            </a:endParaRPr>
          </a:p>
          <a:p>
            <a:pPr algn="ctr" rtl="1" eaLnBrk="0" hangingPunct="0"/>
            <a:endParaRPr lang="ar-SY" altLang="en-US" kern="0" dirty="0">
              <a:solidFill>
                <a:srgbClr val="FF0000"/>
              </a:solidFill>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تكوين نتائج غير مثبتة</a:t>
            </a:r>
            <a:endParaRPr kumimoji="1" lang="ja-JP" altLang="en-US" sz="1600" kern="0" dirty="0">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تجاهل الأدلة المضادة</a:t>
            </a:r>
            <a:endParaRPr kumimoji="1" lang="ja-JP" altLang="en-US" sz="1600" kern="0" dirty="0">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التفكير المغلق</a:t>
            </a:r>
            <a:endParaRPr kumimoji="1" lang="ja-JP" altLang="en-US" sz="1600" kern="0" dirty="0">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عدم الحصول على جميع الحقائق متعلقة بالمشكلة</a:t>
            </a:r>
            <a:endParaRPr kumimoji="1" lang="ja-JP" altLang="en-US" sz="1600" kern="0" dirty="0">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عدم الدقة في الملاحظة</a:t>
            </a:r>
            <a:endParaRPr kumimoji="1" lang="ja-JP" altLang="en-US" sz="1600" kern="0" dirty="0">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الخطأ في المطابقة أو توفيق علامات السبب والأثر</a:t>
            </a:r>
            <a:endParaRPr kumimoji="1" lang="ja-JP" altLang="en-US" sz="1600" kern="0" dirty="0">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الافتقار إلى الموضوعية</a:t>
            </a:r>
            <a:endParaRPr kumimoji="1" lang="ja-JP" altLang="en-US" sz="1600" kern="0" dirty="0">
              <a:latin typeface="Alexandria" pitchFamily="2" charset="-78"/>
              <a:cs typeface="Alexandria" pitchFamily="2" charset="-78"/>
            </a:endParaRPr>
          </a:p>
          <a:p>
            <a:pPr lvl="0" algn="just" rtl="1"/>
            <a:endParaRPr lang="en-US" dirty="0">
              <a:latin typeface="Alexandria" pitchFamily="2" charset="-78"/>
              <a:cs typeface="Alexandria" pitchFamily="2" charset="-78"/>
            </a:endParaRPr>
          </a:p>
          <a:p>
            <a:pPr algn="ctr"/>
            <a:endParaRPr lang="ar-SY" sz="1600" b="1" dirty="0">
              <a:solidFill>
                <a:srgbClr val="FF0000"/>
              </a:solidFill>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119599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pPr lvl="0" algn="ctr">
              <a:defRPr/>
            </a:pPr>
            <a:r>
              <a:rPr lang="ar-SY" sz="2000" kern="0" dirty="0">
                <a:solidFill>
                  <a:prstClr val="black"/>
                </a:solidFill>
                <a:latin typeface="Alexandria" pitchFamily="2" charset="-78"/>
                <a:cs typeface="Alexandria" pitchFamily="2" charset="-78"/>
              </a:rPr>
              <a:t>المخاطر المرافقة للبحث العلمي </a:t>
            </a:r>
            <a:endParaRPr lang="en-US" sz="2000" kern="0" dirty="0">
              <a:solidFill>
                <a:prstClr val="black"/>
              </a:solidFill>
              <a:latin typeface="Alexandria" pitchFamily="2" charset="-78"/>
              <a:cs typeface="Alexandria" pitchFamily="2" charset="-78"/>
            </a:endParaRPr>
          </a:p>
        </p:txBody>
      </p:sp>
      <p:sp>
        <p:nvSpPr>
          <p:cNvPr id="4" name="TextBox 3"/>
          <p:cNvSpPr txBox="1"/>
          <p:nvPr/>
        </p:nvSpPr>
        <p:spPr>
          <a:xfrm>
            <a:off x="806340" y="1855955"/>
            <a:ext cx="10541000" cy="5909310"/>
          </a:xfrm>
          <a:prstGeom prst="rect">
            <a:avLst/>
          </a:prstGeom>
          <a:noFill/>
        </p:spPr>
        <p:txBody>
          <a:bodyPr wrap="square" rtlCol="0">
            <a:spAutoFit/>
          </a:bodyPr>
          <a:lstStyle/>
          <a:p>
            <a:pPr algn="ctr" rtl="1" eaLnBrk="0" hangingPunct="0">
              <a:lnSpc>
                <a:spcPct val="150000"/>
              </a:lnSpc>
            </a:pPr>
            <a:r>
              <a:rPr lang="ar-SY" altLang="en-US" b="1" kern="0" dirty="0">
                <a:solidFill>
                  <a:srgbClr val="FF0000"/>
                </a:solidFill>
                <a:latin typeface="Alexandria" pitchFamily="2" charset="-78"/>
                <a:cs typeface="Alexandria" pitchFamily="2" charset="-78"/>
              </a:rPr>
              <a:t>انتهاك الأمانة العلمية</a:t>
            </a:r>
            <a:endParaRPr lang="en-US" altLang="en-US" b="1" kern="0" dirty="0">
              <a:solidFill>
                <a:srgbClr val="FF0000"/>
              </a:solidFill>
              <a:latin typeface="Alexandria" pitchFamily="2" charset="-78"/>
              <a:cs typeface="Alexandria" pitchFamily="2" charset="-78"/>
            </a:endParaRPr>
          </a:p>
          <a:p>
            <a:pPr algn="ctr" rtl="1" eaLnBrk="0" hangingPunct="0">
              <a:lnSpc>
                <a:spcPct val="150000"/>
              </a:lnSpc>
            </a:pPr>
            <a:endParaRPr lang="en-US" altLang="en-US" b="1" kern="0" dirty="0">
              <a:solidFill>
                <a:srgbClr val="FF0000"/>
              </a:solidFill>
              <a:latin typeface="Alexandria" pitchFamily="2" charset="-78"/>
              <a:cs typeface="Alexandria" pitchFamily="2" charset="-78"/>
            </a:endParaRPr>
          </a:p>
          <a:p>
            <a:pPr marL="285750" indent="-285750" algn="just" rtl="1" eaLnBrk="0" hangingPunct="0">
              <a:lnSpc>
                <a:spcPct val="150000"/>
              </a:lnSpc>
              <a:buFont typeface="Wingdings" panose="05000000000000000000" pitchFamily="2" charset="2"/>
              <a:buChar char="v"/>
            </a:pPr>
            <a:r>
              <a:rPr lang="ar-SA" sz="1600" b="1" dirty="0">
                <a:solidFill>
                  <a:schemeClr val="accent1"/>
                </a:solidFill>
                <a:latin typeface="Alexandria" pitchFamily="2" charset="-78"/>
                <a:cs typeface="Alexandria" pitchFamily="2" charset="-78"/>
              </a:rPr>
              <a:t>امثلة على الانتهاك المقصود للأمانة العلمية</a:t>
            </a:r>
            <a:endParaRPr lang="en-US" sz="1600" b="1" dirty="0">
              <a:solidFill>
                <a:schemeClr val="accent1"/>
              </a:solidFill>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تحريف نتائج دراسات المصادر</a:t>
            </a:r>
            <a:endParaRPr kumimoji="1" lang="en-US" altLang="ja-JP" sz="1600" kern="0" dirty="0">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تقديم النتائج بصورة انتقائية</a:t>
            </a:r>
            <a:endParaRPr kumimoji="1" lang="en-US" altLang="ja-JP" sz="1600" kern="0" dirty="0">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تقديم بيانات وهمية في اعقاب مشاهدة او تجربة</a:t>
            </a:r>
            <a:endParaRPr kumimoji="1" lang="en-US" altLang="ja-JP" sz="1600" kern="0" dirty="0">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تطبيق أساليب إحصائية بشكل خاطئ عن قصد</a:t>
            </a:r>
            <a:endParaRPr kumimoji="1" lang="en-US" altLang="ja-JP" sz="1600" kern="0" dirty="0">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التفسير غير الدقيق او التحريف المقصود لنتائج البحث</a:t>
            </a:r>
            <a:endParaRPr kumimoji="1" lang="en-US" altLang="ja-JP" sz="1600" kern="0" dirty="0">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انتحال نتائج او نشرات صدرت عن اخرين</a:t>
            </a:r>
            <a:endParaRPr kumimoji="1" lang="en-US" altLang="ja-JP" sz="1600" kern="0" dirty="0">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حذف اسماء المؤلفين المساعدين الذين قدموا مساهمة ملموسة في البحث</a:t>
            </a:r>
            <a:endParaRPr kumimoji="1" lang="ja-JP" altLang="en-US" sz="1600" kern="0" dirty="0">
              <a:latin typeface="Alexandria" pitchFamily="2" charset="-78"/>
              <a:cs typeface="Alexandria" pitchFamily="2" charset="-78"/>
            </a:endParaRPr>
          </a:p>
          <a:p>
            <a:pPr algn="just" rtl="1" eaLnBrk="0" hangingPunct="0">
              <a:lnSpc>
                <a:spcPct val="150000"/>
              </a:lnSpc>
            </a:pPr>
            <a:endParaRPr kumimoji="1" lang="ja-JP" altLang="en-US" kern="0" dirty="0">
              <a:latin typeface="Alexandria" pitchFamily="2" charset="-78"/>
              <a:cs typeface="Alexandria" pitchFamily="2" charset="-78"/>
            </a:endParaRPr>
          </a:p>
          <a:p>
            <a:pPr algn="just" rtl="1" eaLnBrk="0" hangingPunct="0">
              <a:lnSpc>
                <a:spcPct val="150000"/>
              </a:lnSpc>
            </a:pPr>
            <a:endParaRPr kumimoji="1" lang="ja-JP" altLang="en-US" kern="0" dirty="0">
              <a:latin typeface="Alexandria" pitchFamily="2" charset="-78"/>
              <a:cs typeface="Alexandria" pitchFamily="2" charset="-78"/>
            </a:endParaRPr>
          </a:p>
          <a:p>
            <a:pPr algn="just" rtl="1" eaLnBrk="0" hangingPunct="0">
              <a:lnSpc>
                <a:spcPct val="150000"/>
              </a:lnSpc>
            </a:pPr>
            <a:endParaRPr lang="ar-SY" altLang="en-US" kern="0" dirty="0">
              <a:solidFill>
                <a:srgbClr val="FF0000"/>
              </a:solidFill>
              <a:latin typeface="Alexandria" pitchFamily="2" charset="-78"/>
              <a:cs typeface="Alexandria" pitchFamily="2" charset="-78"/>
            </a:endParaRPr>
          </a:p>
          <a:p>
            <a:pPr lvl="0" algn="just" rtl="1">
              <a:lnSpc>
                <a:spcPct val="150000"/>
              </a:lnSpc>
            </a:pPr>
            <a:endParaRPr lang="en-US" dirty="0">
              <a:latin typeface="Alexandria" pitchFamily="2" charset="-78"/>
              <a:cs typeface="Alexandria" pitchFamily="2" charset="-78"/>
            </a:endParaRPr>
          </a:p>
          <a:p>
            <a:pPr algn="just">
              <a:lnSpc>
                <a:spcPct val="150000"/>
              </a:lnSpc>
            </a:pPr>
            <a:endParaRPr lang="ar-SY" sz="1600" b="1" dirty="0">
              <a:solidFill>
                <a:srgbClr val="FF0000"/>
              </a:solidFill>
              <a:latin typeface="Alexandria" pitchFamily="2" charset="-78"/>
              <a:cs typeface="Alexandria" pitchFamily="2" charset="-78"/>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07512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7F466D4-7489-4304-B692-9CEDD2FA38D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http://purl.org/dc/dcmitype/"/>
    <ds:schemaRef ds:uri="http://purl.org/dc/terms/"/>
    <ds:schemaRef ds:uri="http://www.w3.org/XML/1998/namespace"/>
    <ds:schemaRef ds:uri="http://schemas.microsoft.com/office/infopath/2007/PartnerControls"/>
    <ds:schemaRef ds:uri="http://schemas.openxmlformats.org/package/2006/metadata/core-properties"/>
    <ds:schemaRef ds:uri="http://schemas.microsoft.com/office/2006/documentManagement/types"/>
    <ds:schemaRef ds:uri="aca13214-df29-4e3c-a050-857c0bf7bd8e"/>
    <ds:schemaRef ds:uri="http://schemas.microsoft.com/office/2006/metadata/properties"/>
    <ds:schemaRef ds:uri="http://purl.org/dc/elements/1.1/"/>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175</TotalTime>
  <Words>1922</Words>
  <Application>Microsoft Office PowerPoint</Application>
  <PresentationFormat>Widescreen</PresentationFormat>
  <Paragraphs>244</Paragraphs>
  <Slides>39</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Alexandria</vt:lpstr>
      <vt:lpstr>Andalus</vt:lpstr>
      <vt:lpstr>Arial</vt:lpstr>
      <vt:lpstr>ArialMT</vt:lpstr>
      <vt:lpstr>Calibri</vt:lpstr>
      <vt:lpstr>Calibri Light</vt:lpstr>
      <vt:lpstr>inherit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sara farid</cp:lastModifiedBy>
  <cp:revision>51</cp:revision>
  <dcterms:created xsi:type="dcterms:W3CDTF">2023-04-29T09:08:00Z</dcterms:created>
  <dcterms:modified xsi:type="dcterms:W3CDTF">2026-08-29T14:06:48Z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