
<file path=[Content_Types].xml><?xml version="1.0" encoding="utf-8"?>
<Types xmlns="http://schemas.openxmlformats.org/package/2006/content-types">
  <Default Extension="png" ContentType="image/png"/>
  <Default Extension="svg" ContentType="image/svg+xml"/>
  <Default Extension="jpeg" ContentType="image/jpeg"/>
  <Default Extension="m4a" ContentType="audio/unknown"/>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4" r:id="rId5"/>
    <p:sldMasterId id="2147483679" r:id="rId6"/>
    <p:sldMasterId id="2147483694" r:id="rId7"/>
  </p:sldMasterIdLst>
  <p:notesMasterIdLst>
    <p:notesMasterId r:id="rId52"/>
  </p:notesMasterIdLst>
  <p:sldIdLst>
    <p:sldId id="498" r:id="rId8"/>
    <p:sldId id="990" r:id="rId9"/>
    <p:sldId id="1038" r:id="rId10"/>
    <p:sldId id="1006" r:id="rId11"/>
    <p:sldId id="1039" r:id="rId12"/>
    <p:sldId id="1349" r:id="rId13"/>
    <p:sldId id="1350" r:id="rId14"/>
    <p:sldId id="1348" r:id="rId15"/>
    <p:sldId id="1355" r:id="rId16"/>
    <p:sldId id="1352" r:id="rId17"/>
    <p:sldId id="1354" r:id="rId18"/>
    <p:sldId id="1361" r:id="rId19"/>
    <p:sldId id="1353" r:id="rId20"/>
    <p:sldId id="1360" r:id="rId21"/>
    <p:sldId id="1359" r:id="rId22"/>
    <p:sldId id="1356" r:id="rId23"/>
    <p:sldId id="1362" r:id="rId24"/>
    <p:sldId id="1363" r:id="rId25"/>
    <p:sldId id="1357" r:id="rId26"/>
    <p:sldId id="1358" r:id="rId27"/>
    <p:sldId id="1364" r:id="rId28"/>
    <p:sldId id="1365" r:id="rId29"/>
    <p:sldId id="1315" r:id="rId30"/>
    <p:sldId id="1366" r:id="rId31"/>
    <p:sldId id="1320" r:id="rId32"/>
    <p:sldId id="1367" r:id="rId33"/>
    <p:sldId id="1368" r:id="rId34"/>
    <p:sldId id="1321" r:id="rId35"/>
    <p:sldId id="1322" r:id="rId36"/>
    <p:sldId id="1369" r:id="rId37"/>
    <p:sldId id="1370" r:id="rId38"/>
    <p:sldId id="1323" r:id="rId39"/>
    <p:sldId id="1324" r:id="rId40"/>
    <p:sldId id="1325" r:id="rId41"/>
    <p:sldId id="1326" r:id="rId42"/>
    <p:sldId id="1372" r:id="rId43"/>
    <p:sldId id="1329" r:id="rId44"/>
    <p:sldId id="1373" r:id="rId45"/>
    <p:sldId id="1374" r:id="rId46"/>
    <p:sldId id="1327" r:id="rId47"/>
    <p:sldId id="1371" r:id="rId48"/>
    <p:sldId id="1328" r:id="rId49"/>
    <p:sldId id="947"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8"/>
            <p14:sldId id="990"/>
            <p14:sldId id="1038"/>
            <p14:sldId id="1006"/>
            <p14:sldId id="1039"/>
            <p14:sldId id="1349"/>
            <p14:sldId id="1350"/>
            <p14:sldId id="1348"/>
            <p14:sldId id="1355"/>
            <p14:sldId id="1352"/>
            <p14:sldId id="1354"/>
            <p14:sldId id="1361"/>
            <p14:sldId id="1353"/>
            <p14:sldId id="1360"/>
            <p14:sldId id="1359"/>
            <p14:sldId id="1356"/>
            <p14:sldId id="1362"/>
            <p14:sldId id="1363"/>
            <p14:sldId id="1357"/>
            <p14:sldId id="1358"/>
            <p14:sldId id="1364"/>
            <p14:sldId id="1365"/>
            <p14:sldId id="1315"/>
            <p14:sldId id="1366"/>
            <p14:sldId id="1320"/>
            <p14:sldId id="1367"/>
            <p14:sldId id="1368"/>
            <p14:sldId id="1321"/>
            <p14:sldId id="1322"/>
            <p14:sldId id="1369"/>
            <p14:sldId id="1370"/>
            <p14:sldId id="1323"/>
            <p14:sldId id="1324"/>
            <p14:sldId id="1325"/>
            <p14:sldId id="1326"/>
            <p14:sldId id="1372"/>
            <p14:sldId id="1329"/>
            <p14:sldId id="1373"/>
            <p14:sldId id="1374"/>
            <p14:sldId id="1327"/>
            <p14:sldId id="1371"/>
            <p14:sldId id="1328"/>
            <p14:sldId id="947"/>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2F90C3A-2F83-4478-882A-C04F7CE0C3C1}" v="14" dt="2025-07-11T18:41:51.18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980" autoAdjust="0"/>
  </p:normalViewPr>
  <p:slideViewPr>
    <p:cSldViewPr snapToGrid="0">
      <p:cViewPr varScale="1">
        <p:scale>
          <a:sx n="64" d="100"/>
          <a:sy n="64" d="100"/>
        </p:scale>
        <p:origin x="-960"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theme" Target="theme/theme1.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slide" Target="slides/slide34.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microsoft.com/office/2016/11/relationships/changesInfo" Target="changesInfos/changesInfo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tableStyles" Target="tableStyles.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r.Alaeldin Elgizuli" userId="0ae9b7cacb5388bf" providerId="LiveId" clId="{FD41A5BF-F172-4461-9C88-5C54E75C72B9}"/>
    <pc:docChg chg="undo redo custSel addSld delSld modSld modSection">
      <pc:chgData name="Dr.Alaeldin Elgizuli" userId="0ae9b7cacb5388bf" providerId="LiveId" clId="{FD41A5BF-F172-4461-9C88-5C54E75C72B9}" dt="2025-06-13T01:39:38.898" v="3154" actId="47"/>
      <pc:docMkLst>
        <pc:docMk/>
      </pc:docMkLst>
      <pc:sldChg chg="modSp mod">
        <pc:chgData name="Dr.Alaeldin Elgizuli" userId="0ae9b7cacb5388bf" providerId="LiveId" clId="{FD41A5BF-F172-4461-9C88-5C54E75C72B9}" dt="2025-06-12T03:30:43.034" v="1" actId="20577"/>
        <pc:sldMkLst>
          <pc:docMk/>
          <pc:sldMk cId="0" sldId="303"/>
        </pc:sldMkLst>
        <pc:spChg chg="mod">
          <ac:chgData name="Dr.Alaeldin Elgizuli" userId="0ae9b7cacb5388bf" providerId="LiveId" clId="{FD41A5BF-F172-4461-9C88-5C54E75C72B9}" dt="2025-06-12T03:30:43.034" v="1" actId="20577"/>
          <ac:spMkLst>
            <pc:docMk/>
            <pc:sldMk cId="0" sldId="303"/>
            <ac:spMk id="10" creationId="{00000000-0000-0000-0000-000000000000}"/>
          </ac:spMkLst>
        </pc:spChg>
      </pc:sldChg>
      <pc:sldChg chg="modSp mod">
        <pc:chgData name="Dr.Alaeldin Elgizuli" userId="0ae9b7cacb5388bf" providerId="LiveId" clId="{FD41A5BF-F172-4461-9C88-5C54E75C72B9}" dt="2025-06-12T03:41:11.225" v="143" actId="20577"/>
        <pc:sldMkLst>
          <pc:docMk/>
          <pc:sldMk cId="2533515695" sldId="990"/>
        </pc:sldMkLst>
        <pc:spChg chg="mod">
          <ac:chgData name="Dr.Alaeldin Elgizuli" userId="0ae9b7cacb5388bf" providerId="LiveId" clId="{FD41A5BF-F172-4461-9C88-5C54E75C72B9}" dt="2025-06-12T03:33:41.151" v="109" actId="122"/>
          <ac:spMkLst>
            <pc:docMk/>
            <pc:sldMk cId="2533515695" sldId="990"/>
            <ac:spMk id="3" creationId="{FE433DC3-60C5-2A6E-1080-AE8CA34BED76}"/>
          </ac:spMkLst>
        </pc:spChg>
        <pc:spChg chg="mod">
          <ac:chgData name="Dr.Alaeldin Elgizuli" userId="0ae9b7cacb5388bf" providerId="LiveId" clId="{FD41A5BF-F172-4461-9C88-5C54E75C72B9}" dt="2025-06-12T03:30:49.556" v="3" actId="20577"/>
          <ac:spMkLst>
            <pc:docMk/>
            <pc:sldMk cId="2533515695" sldId="990"/>
            <ac:spMk id="10" creationId="{B729680B-15FA-828B-AE1A-D63C4ADEE055}"/>
          </ac:spMkLst>
        </pc:spChg>
        <pc:spChg chg="mod">
          <ac:chgData name="Dr.Alaeldin Elgizuli" userId="0ae9b7cacb5388bf" providerId="LiveId" clId="{FD41A5BF-F172-4461-9C88-5C54E75C72B9}" dt="2025-06-12T03:41:11.225" v="143" actId="20577"/>
          <ac:spMkLst>
            <pc:docMk/>
            <pc:sldMk cId="2533515695" sldId="990"/>
            <ac:spMk id="48" creationId="{86649A8B-C4FE-7681-2B68-D1FE2EFE7197}"/>
          </ac:spMkLst>
        </pc:spChg>
      </pc:sldChg>
      <pc:sldChg chg="modSp mod">
        <pc:chgData name="Dr.Alaeldin Elgizuli" userId="0ae9b7cacb5388bf" providerId="LiveId" clId="{FD41A5BF-F172-4461-9C88-5C54E75C72B9}" dt="2025-06-12T06:13:52.791" v="929" actId="1076"/>
        <pc:sldMkLst>
          <pc:docMk/>
          <pc:sldMk cId="677375389" sldId="1006"/>
        </pc:sldMkLst>
        <pc:spChg chg="mod">
          <ac:chgData name="Dr.Alaeldin Elgizuli" userId="0ae9b7cacb5388bf" providerId="LiveId" clId="{FD41A5BF-F172-4461-9C88-5C54E75C72B9}" dt="2025-06-12T06:13:52.791" v="929" actId="1076"/>
          <ac:spMkLst>
            <pc:docMk/>
            <pc:sldMk cId="677375389" sldId="1006"/>
            <ac:spMk id="31" creationId="{22C2C637-04CB-DDCA-3BB8-7BE152A760D4}"/>
          </ac:spMkLst>
        </pc:spChg>
      </pc:sldChg>
      <pc:sldChg chg="modSp mod">
        <pc:chgData name="Dr.Alaeldin Elgizuli" userId="0ae9b7cacb5388bf" providerId="LiveId" clId="{FD41A5BF-F172-4461-9C88-5C54E75C72B9}" dt="2025-06-12T03:32:49.719" v="62" actId="6549"/>
        <pc:sldMkLst>
          <pc:docMk/>
          <pc:sldMk cId="2499378404" sldId="1038"/>
        </pc:sldMkLst>
        <pc:spChg chg="mod">
          <ac:chgData name="Dr.Alaeldin Elgizuli" userId="0ae9b7cacb5388bf" providerId="LiveId" clId="{FD41A5BF-F172-4461-9C88-5C54E75C72B9}" dt="2025-06-12T03:32:49.719" v="62" actId="6549"/>
          <ac:spMkLst>
            <pc:docMk/>
            <pc:sldMk cId="2499378404" sldId="1038"/>
            <ac:spMk id="31" creationId="{8C33D21F-5ECD-4476-9A2C-D82B9EF3E8B9}"/>
          </ac:spMkLst>
        </pc:spChg>
      </pc:sldChg>
      <pc:sldChg chg="addSp modSp add del mod">
        <pc:chgData name="Dr.Alaeldin Elgizuli" userId="0ae9b7cacb5388bf" providerId="LiveId" clId="{FD41A5BF-F172-4461-9C88-5C54E75C72B9}" dt="2025-06-12T06:17:44.931" v="951"/>
        <pc:sldMkLst>
          <pc:docMk/>
          <pc:sldMk cId="3459026343" sldId="1039"/>
        </pc:sldMkLst>
        <pc:spChg chg="mod">
          <ac:chgData name="Dr.Alaeldin Elgizuli" userId="0ae9b7cacb5388bf" providerId="LiveId" clId="{FD41A5BF-F172-4461-9C88-5C54E75C72B9}" dt="2025-06-12T06:14:46.187" v="932"/>
          <ac:spMkLst>
            <pc:docMk/>
            <pc:sldMk cId="3459026343" sldId="1039"/>
            <ac:spMk id="25" creationId="{F86B5075-E4B7-C5B6-CF3A-08FEDE0DF379}"/>
          </ac:spMkLst>
        </pc:spChg>
        <pc:spChg chg="mod">
          <ac:chgData name="Dr.Alaeldin Elgizuli" userId="0ae9b7cacb5388bf" providerId="LiveId" clId="{FD41A5BF-F172-4461-9C88-5C54E75C72B9}" dt="2025-06-12T06:17:10.533" v="950" actId="20577"/>
          <ac:spMkLst>
            <pc:docMk/>
            <pc:sldMk cId="3459026343" sldId="1039"/>
            <ac:spMk id="31" creationId="{F988EDD2-E8AE-E4D1-7AC4-8C21C81F3E4E}"/>
          </ac:spMkLst>
        </pc:spChg>
      </pc:sldChg>
      <pc:sldChg chg="del">
        <pc:chgData name="Dr.Alaeldin Elgizuli" userId="0ae9b7cacb5388bf" providerId="LiveId" clId="{FD41A5BF-F172-4461-9C88-5C54E75C72B9}" dt="2025-06-12T03:44:46.915" v="389" actId="47"/>
        <pc:sldMkLst>
          <pc:docMk/>
          <pc:sldMk cId="3462484522" sldId="1252"/>
        </pc:sldMkLst>
      </pc:sldChg>
      <pc:sldChg chg="del">
        <pc:chgData name="Dr.Alaeldin Elgizuli" userId="0ae9b7cacb5388bf" providerId="LiveId" clId="{FD41A5BF-F172-4461-9C88-5C54E75C72B9}" dt="2025-06-12T03:44:47.548" v="390" actId="47"/>
        <pc:sldMkLst>
          <pc:docMk/>
          <pc:sldMk cId="1986181274" sldId="1262"/>
        </pc:sldMkLst>
      </pc:sldChg>
      <pc:sldChg chg="del">
        <pc:chgData name="Dr.Alaeldin Elgizuli" userId="0ae9b7cacb5388bf" providerId="LiveId" clId="{FD41A5BF-F172-4461-9C88-5C54E75C72B9}" dt="2025-06-12T03:44:48.027" v="391" actId="47"/>
        <pc:sldMkLst>
          <pc:docMk/>
          <pc:sldMk cId="814181795" sldId="1263"/>
        </pc:sldMkLst>
      </pc:sldChg>
      <pc:sldChg chg="del">
        <pc:chgData name="Dr.Alaeldin Elgizuli" userId="0ae9b7cacb5388bf" providerId="LiveId" clId="{FD41A5BF-F172-4461-9C88-5C54E75C72B9}" dt="2025-06-12T03:44:55.743" v="406" actId="47"/>
        <pc:sldMkLst>
          <pc:docMk/>
          <pc:sldMk cId="3771306567" sldId="1266"/>
        </pc:sldMkLst>
      </pc:sldChg>
      <pc:sldChg chg="del">
        <pc:chgData name="Dr.Alaeldin Elgizuli" userId="0ae9b7cacb5388bf" providerId="LiveId" clId="{FD41A5BF-F172-4461-9C88-5C54E75C72B9}" dt="2025-06-12T03:44:55.190" v="405" actId="47"/>
        <pc:sldMkLst>
          <pc:docMk/>
          <pc:sldMk cId="761535751" sldId="1267"/>
        </pc:sldMkLst>
      </pc:sldChg>
      <pc:sldChg chg="del">
        <pc:chgData name="Dr.Alaeldin Elgizuli" userId="0ae9b7cacb5388bf" providerId="LiveId" clId="{FD41A5BF-F172-4461-9C88-5C54E75C72B9}" dt="2025-06-12T03:44:56.217" v="407" actId="47"/>
        <pc:sldMkLst>
          <pc:docMk/>
          <pc:sldMk cId="2886266971" sldId="1268"/>
        </pc:sldMkLst>
      </pc:sldChg>
      <pc:sldChg chg="del">
        <pc:chgData name="Dr.Alaeldin Elgizuli" userId="0ae9b7cacb5388bf" providerId="LiveId" clId="{FD41A5BF-F172-4461-9C88-5C54E75C72B9}" dt="2025-06-12T03:44:48.519" v="392" actId="47"/>
        <pc:sldMkLst>
          <pc:docMk/>
          <pc:sldMk cId="1523757692" sldId="1269"/>
        </pc:sldMkLst>
      </pc:sldChg>
      <pc:sldChg chg="del">
        <pc:chgData name="Dr.Alaeldin Elgizuli" userId="0ae9b7cacb5388bf" providerId="LiveId" clId="{FD41A5BF-F172-4461-9C88-5C54E75C72B9}" dt="2025-06-12T03:44:49.308" v="394" actId="47"/>
        <pc:sldMkLst>
          <pc:docMk/>
          <pc:sldMk cId="2570295961" sldId="1271"/>
        </pc:sldMkLst>
      </pc:sldChg>
      <pc:sldChg chg="del">
        <pc:chgData name="Dr.Alaeldin Elgizuli" userId="0ae9b7cacb5388bf" providerId="LiveId" clId="{FD41A5BF-F172-4461-9C88-5C54E75C72B9}" dt="2025-06-12T03:44:52.254" v="399" actId="47"/>
        <pc:sldMkLst>
          <pc:docMk/>
          <pc:sldMk cId="1564599605" sldId="1272"/>
        </pc:sldMkLst>
      </pc:sldChg>
      <pc:sldChg chg="del">
        <pc:chgData name="Dr.Alaeldin Elgizuli" userId="0ae9b7cacb5388bf" providerId="LiveId" clId="{FD41A5BF-F172-4461-9C88-5C54E75C72B9}" dt="2025-06-12T03:44:52.654" v="400" actId="47"/>
        <pc:sldMkLst>
          <pc:docMk/>
          <pc:sldMk cId="3895614861" sldId="1273"/>
        </pc:sldMkLst>
      </pc:sldChg>
      <pc:sldChg chg="del">
        <pc:chgData name="Dr.Alaeldin Elgizuli" userId="0ae9b7cacb5388bf" providerId="LiveId" clId="{FD41A5BF-F172-4461-9C88-5C54E75C72B9}" dt="2025-06-12T03:44:53.602" v="402" actId="47"/>
        <pc:sldMkLst>
          <pc:docMk/>
          <pc:sldMk cId="305406688" sldId="1274"/>
        </pc:sldMkLst>
      </pc:sldChg>
      <pc:sldChg chg="del">
        <pc:chgData name="Dr.Alaeldin Elgizuli" userId="0ae9b7cacb5388bf" providerId="LiveId" clId="{FD41A5BF-F172-4461-9C88-5C54E75C72B9}" dt="2025-06-12T03:44:54.203" v="403" actId="47"/>
        <pc:sldMkLst>
          <pc:docMk/>
          <pc:sldMk cId="2463199032" sldId="1275"/>
        </pc:sldMkLst>
      </pc:sldChg>
      <pc:sldChg chg="del">
        <pc:chgData name="Dr.Alaeldin Elgizuli" userId="0ae9b7cacb5388bf" providerId="LiveId" clId="{FD41A5BF-F172-4461-9C88-5C54E75C72B9}" dt="2025-06-12T03:44:50.751" v="396" actId="47"/>
        <pc:sldMkLst>
          <pc:docMk/>
          <pc:sldMk cId="2584507024" sldId="1276"/>
        </pc:sldMkLst>
      </pc:sldChg>
      <pc:sldChg chg="del">
        <pc:chgData name="Dr.Alaeldin Elgizuli" userId="0ae9b7cacb5388bf" providerId="LiveId" clId="{FD41A5BF-F172-4461-9C88-5C54E75C72B9}" dt="2025-06-12T03:44:49.801" v="395" actId="47"/>
        <pc:sldMkLst>
          <pc:docMk/>
          <pc:sldMk cId="1746196250" sldId="1277"/>
        </pc:sldMkLst>
      </pc:sldChg>
      <pc:sldChg chg="del">
        <pc:chgData name="Dr.Alaeldin Elgizuli" userId="0ae9b7cacb5388bf" providerId="LiveId" clId="{FD41A5BF-F172-4461-9C88-5C54E75C72B9}" dt="2025-06-12T03:44:51.348" v="397" actId="47"/>
        <pc:sldMkLst>
          <pc:docMk/>
          <pc:sldMk cId="388983064" sldId="1278"/>
        </pc:sldMkLst>
      </pc:sldChg>
      <pc:sldChg chg="del">
        <pc:chgData name="Dr.Alaeldin Elgizuli" userId="0ae9b7cacb5388bf" providerId="LiveId" clId="{FD41A5BF-F172-4461-9C88-5C54E75C72B9}" dt="2025-06-12T03:44:51.801" v="398" actId="47"/>
        <pc:sldMkLst>
          <pc:docMk/>
          <pc:sldMk cId="3508697160" sldId="1279"/>
        </pc:sldMkLst>
      </pc:sldChg>
      <pc:sldChg chg="del">
        <pc:chgData name="Dr.Alaeldin Elgizuli" userId="0ae9b7cacb5388bf" providerId="LiveId" clId="{FD41A5BF-F172-4461-9C88-5C54E75C72B9}" dt="2025-06-12T03:44:54.687" v="404" actId="47"/>
        <pc:sldMkLst>
          <pc:docMk/>
          <pc:sldMk cId="1175673651" sldId="1281"/>
        </pc:sldMkLst>
      </pc:sldChg>
      <pc:sldChg chg="del">
        <pc:chgData name="Dr.Alaeldin Elgizuli" userId="0ae9b7cacb5388bf" providerId="LiveId" clId="{FD41A5BF-F172-4461-9C88-5C54E75C72B9}" dt="2025-06-12T03:44:53.136" v="401" actId="47"/>
        <pc:sldMkLst>
          <pc:docMk/>
          <pc:sldMk cId="3234123891" sldId="1282"/>
        </pc:sldMkLst>
      </pc:sldChg>
      <pc:sldChg chg="del">
        <pc:chgData name="Dr.Alaeldin Elgizuli" userId="0ae9b7cacb5388bf" providerId="LiveId" clId="{FD41A5BF-F172-4461-9C88-5C54E75C72B9}" dt="2025-06-12T03:44:48.904" v="393" actId="47"/>
        <pc:sldMkLst>
          <pc:docMk/>
          <pc:sldMk cId="803107536" sldId="1283"/>
        </pc:sldMkLst>
      </pc:sldChg>
      <pc:sldChg chg="del">
        <pc:chgData name="Dr.Alaeldin Elgizuli" userId="0ae9b7cacb5388bf" providerId="LiveId" clId="{FD41A5BF-F172-4461-9C88-5C54E75C72B9}" dt="2025-06-12T03:44:57.353" v="409" actId="47"/>
        <pc:sldMkLst>
          <pc:docMk/>
          <pc:sldMk cId="2880343963" sldId="1284"/>
        </pc:sldMkLst>
      </pc:sldChg>
      <pc:sldChg chg="del">
        <pc:chgData name="Dr.Alaeldin Elgizuli" userId="0ae9b7cacb5388bf" providerId="LiveId" clId="{FD41A5BF-F172-4461-9C88-5C54E75C72B9}" dt="2025-06-12T03:44:57.822" v="410" actId="47"/>
        <pc:sldMkLst>
          <pc:docMk/>
          <pc:sldMk cId="1588731975" sldId="1285"/>
        </pc:sldMkLst>
      </pc:sldChg>
      <pc:sldChg chg="del">
        <pc:chgData name="Dr.Alaeldin Elgizuli" userId="0ae9b7cacb5388bf" providerId="LiveId" clId="{FD41A5BF-F172-4461-9C88-5C54E75C72B9}" dt="2025-06-12T03:44:58.293" v="411" actId="47"/>
        <pc:sldMkLst>
          <pc:docMk/>
          <pc:sldMk cId="2811801841" sldId="1286"/>
        </pc:sldMkLst>
      </pc:sldChg>
      <pc:sldChg chg="del">
        <pc:chgData name="Dr.Alaeldin Elgizuli" userId="0ae9b7cacb5388bf" providerId="LiveId" clId="{FD41A5BF-F172-4461-9C88-5C54E75C72B9}" dt="2025-06-12T03:44:56.817" v="408" actId="47"/>
        <pc:sldMkLst>
          <pc:docMk/>
          <pc:sldMk cId="4073203642" sldId="1290"/>
        </pc:sldMkLst>
      </pc:sldChg>
      <pc:sldChg chg="del">
        <pc:chgData name="Dr.Alaeldin Elgizuli" userId="0ae9b7cacb5388bf" providerId="LiveId" clId="{FD41A5BF-F172-4461-9C88-5C54E75C72B9}" dt="2025-06-12T03:44:58.787" v="412" actId="47"/>
        <pc:sldMkLst>
          <pc:docMk/>
          <pc:sldMk cId="3133941875" sldId="1291"/>
        </pc:sldMkLst>
      </pc:sldChg>
      <pc:sldChg chg="del">
        <pc:chgData name="Dr.Alaeldin Elgizuli" userId="0ae9b7cacb5388bf" providerId="LiveId" clId="{FD41A5BF-F172-4461-9C88-5C54E75C72B9}" dt="2025-06-12T03:44:59.665" v="414" actId="47"/>
        <pc:sldMkLst>
          <pc:docMk/>
          <pc:sldMk cId="1779528217" sldId="1292"/>
        </pc:sldMkLst>
      </pc:sldChg>
      <pc:sldChg chg="del">
        <pc:chgData name="Dr.Alaeldin Elgizuli" userId="0ae9b7cacb5388bf" providerId="LiveId" clId="{FD41A5BF-F172-4461-9C88-5C54E75C72B9}" dt="2025-06-12T03:45:00.107" v="415" actId="47"/>
        <pc:sldMkLst>
          <pc:docMk/>
          <pc:sldMk cId="998892877" sldId="1293"/>
        </pc:sldMkLst>
      </pc:sldChg>
      <pc:sldChg chg="del">
        <pc:chgData name="Dr.Alaeldin Elgizuli" userId="0ae9b7cacb5388bf" providerId="LiveId" clId="{FD41A5BF-F172-4461-9C88-5C54E75C72B9}" dt="2025-06-12T03:44:59.233" v="413" actId="47"/>
        <pc:sldMkLst>
          <pc:docMk/>
          <pc:sldMk cId="3473781056" sldId="1294"/>
        </pc:sldMkLst>
      </pc:sldChg>
      <pc:sldChg chg="del">
        <pc:chgData name="Dr.Alaeldin Elgizuli" userId="0ae9b7cacb5388bf" providerId="LiveId" clId="{FD41A5BF-F172-4461-9C88-5C54E75C72B9}" dt="2025-06-12T03:45:00.947" v="416" actId="47"/>
        <pc:sldMkLst>
          <pc:docMk/>
          <pc:sldMk cId="3160249815" sldId="1295"/>
        </pc:sldMkLst>
      </pc:sldChg>
      <pc:sldChg chg="del">
        <pc:chgData name="Dr.Alaeldin Elgizuli" userId="0ae9b7cacb5388bf" providerId="LiveId" clId="{FD41A5BF-F172-4461-9C88-5C54E75C72B9}" dt="2025-06-12T03:45:01.508" v="417" actId="47"/>
        <pc:sldMkLst>
          <pc:docMk/>
          <pc:sldMk cId="718918148" sldId="1297"/>
        </pc:sldMkLst>
      </pc:sldChg>
      <pc:sldChg chg="del">
        <pc:chgData name="Dr.Alaeldin Elgizuli" userId="0ae9b7cacb5388bf" providerId="LiveId" clId="{FD41A5BF-F172-4461-9C88-5C54E75C72B9}" dt="2025-06-12T03:45:01.917" v="418" actId="47"/>
        <pc:sldMkLst>
          <pc:docMk/>
          <pc:sldMk cId="2182825611" sldId="1298"/>
        </pc:sldMkLst>
      </pc:sldChg>
      <pc:sldChg chg="del">
        <pc:chgData name="Dr.Alaeldin Elgizuli" userId="0ae9b7cacb5388bf" providerId="LiveId" clId="{FD41A5BF-F172-4461-9C88-5C54E75C72B9}" dt="2025-06-12T03:45:02.826" v="419" actId="47"/>
        <pc:sldMkLst>
          <pc:docMk/>
          <pc:sldMk cId="1543111244" sldId="1300"/>
        </pc:sldMkLst>
      </pc:sldChg>
      <pc:sldChg chg="add del">
        <pc:chgData name="Dr.Alaeldin Elgizuli" userId="0ae9b7cacb5388bf" providerId="LiveId" clId="{FD41A5BF-F172-4461-9C88-5C54E75C72B9}" dt="2025-06-12T03:45:08.796" v="422" actId="47"/>
        <pc:sldMkLst>
          <pc:docMk/>
          <pc:sldMk cId="2115168529" sldId="1302"/>
        </pc:sldMkLst>
      </pc:sldChg>
      <pc:sldChg chg="add del">
        <pc:chgData name="Dr.Alaeldin Elgizuli" userId="0ae9b7cacb5388bf" providerId="LiveId" clId="{FD41A5BF-F172-4461-9C88-5C54E75C72B9}" dt="2025-06-12T05:09:09.090" v="900" actId="47"/>
        <pc:sldMkLst>
          <pc:docMk/>
          <pc:sldMk cId="4134868305" sldId="1303"/>
        </pc:sldMkLst>
      </pc:sldChg>
      <pc:sldChg chg="add del">
        <pc:chgData name="Dr.Alaeldin Elgizuli" userId="0ae9b7cacb5388bf" providerId="LiveId" clId="{FD41A5BF-F172-4461-9C88-5C54E75C72B9}" dt="2025-06-12T05:09:10.024" v="901" actId="47"/>
        <pc:sldMkLst>
          <pc:docMk/>
          <pc:sldMk cId="1109456002" sldId="1304"/>
        </pc:sldMkLst>
      </pc:sldChg>
      <pc:sldChg chg="add del">
        <pc:chgData name="Dr.Alaeldin Elgizuli" userId="0ae9b7cacb5388bf" providerId="LiveId" clId="{FD41A5BF-F172-4461-9C88-5C54E75C72B9}" dt="2025-06-12T05:09:11.061" v="902" actId="47"/>
        <pc:sldMkLst>
          <pc:docMk/>
          <pc:sldMk cId="1157097753" sldId="1305"/>
        </pc:sldMkLst>
      </pc:sldChg>
      <pc:sldChg chg="add del">
        <pc:chgData name="Dr.Alaeldin Elgizuli" userId="0ae9b7cacb5388bf" providerId="LiveId" clId="{FD41A5BF-F172-4461-9C88-5C54E75C72B9}" dt="2025-06-12T05:09:12.474" v="903" actId="47"/>
        <pc:sldMkLst>
          <pc:docMk/>
          <pc:sldMk cId="1367934859" sldId="1306"/>
        </pc:sldMkLst>
      </pc:sldChg>
      <pc:sldChg chg="add del">
        <pc:chgData name="Dr.Alaeldin Elgizuli" userId="0ae9b7cacb5388bf" providerId="LiveId" clId="{FD41A5BF-F172-4461-9C88-5C54E75C72B9}" dt="2025-06-12T05:09:13.409" v="904" actId="47"/>
        <pc:sldMkLst>
          <pc:docMk/>
          <pc:sldMk cId="3561101606" sldId="1307"/>
        </pc:sldMkLst>
      </pc:sldChg>
      <pc:sldChg chg="add del">
        <pc:chgData name="Dr.Alaeldin Elgizuli" userId="0ae9b7cacb5388bf" providerId="LiveId" clId="{FD41A5BF-F172-4461-9C88-5C54E75C72B9}" dt="2025-06-12T05:09:14.956" v="905" actId="47"/>
        <pc:sldMkLst>
          <pc:docMk/>
          <pc:sldMk cId="2598977886" sldId="1308"/>
        </pc:sldMkLst>
      </pc:sldChg>
      <pc:sldChg chg="modSp add del mod">
        <pc:chgData name="Dr.Alaeldin Elgizuli" userId="0ae9b7cacb5388bf" providerId="LiveId" clId="{FD41A5BF-F172-4461-9C88-5C54E75C72B9}" dt="2025-06-12T09:04:02.600" v="2072" actId="47"/>
        <pc:sldMkLst>
          <pc:docMk/>
          <pc:sldMk cId="1041674320" sldId="1309"/>
        </pc:sldMkLst>
      </pc:sldChg>
      <pc:sldChg chg="modSp add del mod">
        <pc:chgData name="Dr.Alaeldin Elgizuli" userId="0ae9b7cacb5388bf" providerId="LiveId" clId="{FD41A5BF-F172-4461-9C88-5C54E75C72B9}" dt="2025-06-12T09:04:03.815" v="2073" actId="47"/>
        <pc:sldMkLst>
          <pc:docMk/>
          <pc:sldMk cId="3877743804" sldId="1310"/>
        </pc:sldMkLst>
      </pc:sldChg>
      <pc:sldChg chg="add del">
        <pc:chgData name="Dr.Alaeldin Elgizuli" userId="0ae9b7cacb5388bf" providerId="LiveId" clId="{FD41A5BF-F172-4461-9C88-5C54E75C72B9}" dt="2025-06-12T05:09:08.126" v="899" actId="47"/>
        <pc:sldMkLst>
          <pc:docMk/>
          <pc:sldMk cId="3225403767" sldId="1311"/>
        </pc:sldMkLst>
      </pc:sldChg>
      <pc:sldChg chg="modSp add del mod">
        <pc:chgData name="Dr.Alaeldin Elgizuli" userId="0ae9b7cacb5388bf" providerId="LiveId" clId="{FD41A5BF-F172-4461-9C88-5C54E75C72B9}" dt="2025-06-12T09:04:05.105" v="2074" actId="47"/>
        <pc:sldMkLst>
          <pc:docMk/>
          <pc:sldMk cId="55895137" sldId="1312"/>
        </pc:sldMkLst>
      </pc:sldChg>
      <pc:sldChg chg="modSp add del mod">
        <pc:chgData name="Dr.Alaeldin Elgizuli" userId="0ae9b7cacb5388bf" providerId="LiveId" clId="{FD41A5BF-F172-4461-9C88-5C54E75C72B9}" dt="2025-06-12T09:04:43.795" v="2083" actId="47"/>
        <pc:sldMkLst>
          <pc:docMk/>
          <pc:sldMk cId="2772914463" sldId="1313"/>
        </pc:sldMkLst>
      </pc:sldChg>
      <pc:sldChg chg="add del">
        <pc:chgData name="Dr.Alaeldin Elgizuli" userId="0ae9b7cacb5388bf" providerId="LiveId" clId="{FD41A5BF-F172-4461-9C88-5C54E75C72B9}" dt="2025-06-12T05:09:06.957" v="898" actId="47"/>
        <pc:sldMkLst>
          <pc:docMk/>
          <pc:sldMk cId="4241193513" sldId="1314"/>
        </pc:sldMkLst>
      </pc:sldChg>
      <pc:sldChg chg="modSp add del mod">
        <pc:chgData name="Dr.Alaeldin Elgizuli" userId="0ae9b7cacb5388bf" providerId="LiveId" clId="{FD41A5BF-F172-4461-9C88-5C54E75C72B9}" dt="2025-06-12T23:41:01.151" v="2414" actId="255"/>
        <pc:sldMkLst>
          <pc:docMk/>
          <pc:sldMk cId="2780110955" sldId="1315"/>
        </pc:sldMkLst>
        <pc:spChg chg="mod">
          <ac:chgData name="Dr.Alaeldin Elgizuli" userId="0ae9b7cacb5388bf" providerId="LiveId" clId="{FD41A5BF-F172-4461-9C88-5C54E75C72B9}" dt="2025-06-12T09:08:54.842" v="2129" actId="6549"/>
          <ac:spMkLst>
            <pc:docMk/>
            <pc:sldMk cId="2780110955" sldId="1315"/>
            <ac:spMk id="25" creationId="{C555D919-5007-D476-D994-942CD5B5099D}"/>
          </ac:spMkLst>
        </pc:spChg>
        <pc:spChg chg="mod">
          <ac:chgData name="Dr.Alaeldin Elgizuli" userId="0ae9b7cacb5388bf" providerId="LiveId" clId="{FD41A5BF-F172-4461-9C88-5C54E75C72B9}" dt="2025-06-12T23:41:01.151" v="2414" actId="255"/>
          <ac:spMkLst>
            <pc:docMk/>
            <pc:sldMk cId="2780110955" sldId="1315"/>
            <ac:spMk id="31" creationId="{5634C0EA-1441-71FB-1BE2-4E07BF526DDF}"/>
          </ac:spMkLst>
        </pc:spChg>
      </pc:sldChg>
      <pc:sldChg chg="add del">
        <pc:chgData name="Dr.Alaeldin Elgizuli" userId="0ae9b7cacb5388bf" providerId="LiveId" clId="{FD41A5BF-F172-4461-9C88-5C54E75C72B9}" dt="2025-06-12T05:09:06.151" v="897" actId="47"/>
        <pc:sldMkLst>
          <pc:docMk/>
          <pc:sldMk cId="2686954229" sldId="1316"/>
        </pc:sldMkLst>
      </pc:sldChg>
      <pc:sldChg chg="add del">
        <pc:chgData name="Dr.Alaeldin Elgizuli" userId="0ae9b7cacb5388bf" providerId="LiveId" clId="{FD41A5BF-F172-4461-9C88-5C54E75C72B9}" dt="2025-06-12T05:09:04.147" v="895" actId="47"/>
        <pc:sldMkLst>
          <pc:docMk/>
          <pc:sldMk cId="2877410492" sldId="1317"/>
        </pc:sldMkLst>
      </pc:sldChg>
      <pc:sldChg chg="add del">
        <pc:chgData name="Dr.Alaeldin Elgizuli" userId="0ae9b7cacb5388bf" providerId="LiveId" clId="{FD41A5BF-F172-4461-9C88-5C54E75C72B9}" dt="2025-06-12T05:09:05.378" v="896" actId="47"/>
        <pc:sldMkLst>
          <pc:docMk/>
          <pc:sldMk cId="116560544" sldId="1318"/>
        </pc:sldMkLst>
      </pc:sldChg>
      <pc:sldChg chg="modSp add del mod">
        <pc:chgData name="Dr.Alaeldin Elgizuli" userId="0ae9b7cacb5388bf" providerId="LiveId" clId="{FD41A5BF-F172-4461-9C88-5C54E75C72B9}" dt="2025-06-12T15:37:58.525" v="2255" actId="47"/>
        <pc:sldMkLst>
          <pc:docMk/>
          <pc:sldMk cId="3753326763" sldId="1319"/>
        </pc:sldMkLst>
      </pc:sldChg>
      <pc:sldChg chg="modSp add mod">
        <pc:chgData name="Dr.Alaeldin Elgizuli" userId="0ae9b7cacb5388bf" providerId="LiveId" clId="{FD41A5BF-F172-4461-9C88-5C54E75C72B9}" dt="2025-06-12T15:49:39.162" v="2355" actId="20577"/>
        <pc:sldMkLst>
          <pc:docMk/>
          <pc:sldMk cId="1926829092" sldId="1320"/>
        </pc:sldMkLst>
        <pc:spChg chg="mod">
          <ac:chgData name="Dr.Alaeldin Elgizuli" userId="0ae9b7cacb5388bf" providerId="LiveId" clId="{FD41A5BF-F172-4461-9C88-5C54E75C72B9}" dt="2025-06-12T15:40:34.428" v="2261"/>
          <ac:spMkLst>
            <pc:docMk/>
            <pc:sldMk cId="1926829092" sldId="1320"/>
            <ac:spMk id="25" creationId="{3086A057-6062-9F56-98D0-892CC928192E}"/>
          </ac:spMkLst>
        </pc:spChg>
        <pc:spChg chg="mod">
          <ac:chgData name="Dr.Alaeldin Elgizuli" userId="0ae9b7cacb5388bf" providerId="LiveId" clId="{FD41A5BF-F172-4461-9C88-5C54E75C72B9}" dt="2025-06-12T15:49:39.162" v="2355" actId="20577"/>
          <ac:spMkLst>
            <pc:docMk/>
            <pc:sldMk cId="1926829092" sldId="1320"/>
            <ac:spMk id="31" creationId="{A7DDDE3D-3B58-EE51-315E-98D834DF00C6}"/>
          </ac:spMkLst>
        </pc:spChg>
      </pc:sldChg>
      <pc:sldChg chg="modSp add mod">
        <pc:chgData name="Dr.Alaeldin Elgizuli" userId="0ae9b7cacb5388bf" providerId="LiveId" clId="{FD41A5BF-F172-4461-9C88-5C54E75C72B9}" dt="2025-06-12T15:47:55.037" v="2347" actId="113"/>
        <pc:sldMkLst>
          <pc:docMk/>
          <pc:sldMk cId="3777074318" sldId="1321"/>
        </pc:sldMkLst>
        <pc:spChg chg="mod">
          <ac:chgData name="Dr.Alaeldin Elgizuli" userId="0ae9b7cacb5388bf" providerId="LiveId" clId="{FD41A5BF-F172-4461-9C88-5C54E75C72B9}" dt="2025-06-12T15:44:57.630" v="2291" actId="6549"/>
          <ac:spMkLst>
            <pc:docMk/>
            <pc:sldMk cId="3777074318" sldId="1321"/>
            <ac:spMk id="25" creationId="{4328532B-822D-7A76-6046-6F4B03702F15}"/>
          </ac:spMkLst>
        </pc:spChg>
        <pc:spChg chg="mod">
          <ac:chgData name="Dr.Alaeldin Elgizuli" userId="0ae9b7cacb5388bf" providerId="LiveId" clId="{FD41A5BF-F172-4461-9C88-5C54E75C72B9}" dt="2025-06-12T15:47:55.037" v="2347" actId="113"/>
          <ac:spMkLst>
            <pc:docMk/>
            <pc:sldMk cId="3777074318" sldId="1321"/>
            <ac:spMk id="31" creationId="{384FBF41-2887-E310-36F1-99A1A42F5F56}"/>
          </ac:spMkLst>
        </pc:spChg>
      </pc:sldChg>
      <pc:sldChg chg="addSp delSp modSp add mod">
        <pc:chgData name="Dr.Alaeldin Elgizuli" userId="0ae9b7cacb5388bf" providerId="LiveId" clId="{FD41A5BF-F172-4461-9C88-5C54E75C72B9}" dt="2025-06-13T00:00:42.340" v="2656" actId="20577"/>
        <pc:sldMkLst>
          <pc:docMk/>
          <pc:sldMk cId="789711831" sldId="1322"/>
        </pc:sldMkLst>
        <pc:spChg chg="mod">
          <ac:chgData name="Dr.Alaeldin Elgizuli" userId="0ae9b7cacb5388bf" providerId="LiveId" clId="{FD41A5BF-F172-4461-9C88-5C54E75C72B9}" dt="2025-06-12T15:48:33.521" v="2353" actId="6549"/>
          <ac:spMkLst>
            <pc:docMk/>
            <pc:sldMk cId="789711831" sldId="1322"/>
            <ac:spMk id="25" creationId="{DF095075-B29D-EDB7-0632-C21CD6D87CE5}"/>
          </ac:spMkLst>
        </pc:spChg>
        <pc:spChg chg="mod">
          <ac:chgData name="Dr.Alaeldin Elgizuli" userId="0ae9b7cacb5388bf" providerId="LiveId" clId="{FD41A5BF-F172-4461-9C88-5C54E75C72B9}" dt="2025-06-13T00:00:42.340" v="2656" actId="20577"/>
          <ac:spMkLst>
            <pc:docMk/>
            <pc:sldMk cId="789711831" sldId="1322"/>
            <ac:spMk id="31" creationId="{1E857B6A-7DB8-DDB8-E4A8-42BCD93A4E78}"/>
          </ac:spMkLst>
        </pc:spChg>
      </pc:sldChg>
      <pc:sldChg chg="modSp add mod">
        <pc:chgData name="Dr.Alaeldin Elgizuli" userId="0ae9b7cacb5388bf" providerId="LiveId" clId="{FD41A5BF-F172-4461-9C88-5C54E75C72B9}" dt="2025-06-13T00:09:29.989" v="2712" actId="113"/>
        <pc:sldMkLst>
          <pc:docMk/>
          <pc:sldMk cId="3573618429" sldId="1323"/>
        </pc:sldMkLst>
        <pc:spChg chg="mod">
          <ac:chgData name="Dr.Alaeldin Elgizuli" userId="0ae9b7cacb5388bf" providerId="LiveId" clId="{FD41A5BF-F172-4461-9C88-5C54E75C72B9}" dt="2025-06-13T00:05:12.152" v="2672" actId="121"/>
          <ac:spMkLst>
            <pc:docMk/>
            <pc:sldMk cId="3573618429" sldId="1323"/>
            <ac:spMk id="25" creationId="{6334DC0C-EE4D-9706-A4C3-CB409E38C9AF}"/>
          </ac:spMkLst>
        </pc:spChg>
        <pc:spChg chg="mod">
          <ac:chgData name="Dr.Alaeldin Elgizuli" userId="0ae9b7cacb5388bf" providerId="LiveId" clId="{FD41A5BF-F172-4461-9C88-5C54E75C72B9}" dt="2025-06-13T00:09:29.989" v="2712" actId="113"/>
          <ac:spMkLst>
            <pc:docMk/>
            <pc:sldMk cId="3573618429" sldId="1323"/>
            <ac:spMk id="31" creationId="{899B0528-5E22-D3BD-AE83-A566D7FCCB34}"/>
          </ac:spMkLst>
        </pc:spChg>
      </pc:sldChg>
      <pc:sldChg chg="modSp add mod">
        <pc:chgData name="Dr.Alaeldin Elgizuli" userId="0ae9b7cacb5388bf" providerId="LiveId" clId="{FD41A5BF-F172-4461-9C88-5C54E75C72B9}" dt="2025-06-13T00:15:50.428" v="2794" actId="255"/>
        <pc:sldMkLst>
          <pc:docMk/>
          <pc:sldMk cId="182278251" sldId="1324"/>
        </pc:sldMkLst>
        <pc:spChg chg="mod">
          <ac:chgData name="Dr.Alaeldin Elgizuli" userId="0ae9b7cacb5388bf" providerId="LiveId" clId="{FD41A5BF-F172-4461-9C88-5C54E75C72B9}" dt="2025-06-13T00:10:50.965" v="2728" actId="2711"/>
          <ac:spMkLst>
            <pc:docMk/>
            <pc:sldMk cId="182278251" sldId="1324"/>
            <ac:spMk id="25" creationId="{968DDE82-6649-418E-1EBC-63DC7BB61D09}"/>
          </ac:spMkLst>
        </pc:spChg>
        <pc:spChg chg="mod">
          <ac:chgData name="Dr.Alaeldin Elgizuli" userId="0ae9b7cacb5388bf" providerId="LiveId" clId="{FD41A5BF-F172-4461-9C88-5C54E75C72B9}" dt="2025-06-13T00:15:50.428" v="2794" actId="255"/>
          <ac:spMkLst>
            <pc:docMk/>
            <pc:sldMk cId="182278251" sldId="1324"/>
            <ac:spMk id="31" creationId="{B482351D-57D2-2612-6AE1-9833B3EFA841}"/>
          </ac:spMkLst>
        </pc:spChg>
      </pc:sldChg>
      <pc:sldChg chg="modSp add mod">
        <pc:chgData name="Dr.Alaeldin Elgizuli" userId="0ae9b7cacb5388bf" providerId="LiveId" clId="{FD41A5BF-F172-4461-9C88-5C54E75C72B9}" dt="2025-06-13T00:20:05.529" v="2837" actId="255"/>
        <pc:sldMkLst>
          <pc:docMk/>
          <pc:sldMk cId="2743504803" sldId="1325"/>
        </pc:sldMkLst>
        <pc:spChg chg="mod">
          <ac:chgData name="Dr.Alaeldin Elgizuli" userId="0ae9b7cacb5388bf" providerId="LiveId" clId="{FD41A5BF-F172-4461-9C88-5C54E75C72B9}" dt="2025-06-13T00:19:12.374" v="2824" actId="255"/>
          <ac:spMkLst>
            <pc:docMk/>
            <pc:sldMk cId="2743504803" sldId="1325"/>
            <ac:spMk id="25" creationId="{BCB448C7-274A-DDDB-549C-C2FD2206FA8A}"/>
          </ac:spMkLst>
        </pc:spChg>
        <pc:spChg chg="mod">
          <ac:chgData name="Dr.Alaeldin Elgizuli" userId="0ae9b7cacb5388bf" providerId="LiveId" clId="{FD41A5BF-F172-4461-9C88-5C54E75C72B9}" dt="2025-06-13T00:20:05.529" v="2837" actId="255"/>
          <ac:spMkLst>
            <pc:docMk/>
            <pc:sldMk cId="2743504803" sldId="1325"/>
            <ac:spMk id="31" creationId="{EEDF5FBD-C76E-22F2-9D66-394D17C8AEC9}"/>
          </ac:spMkLst>
        </pc:spChg>
      </pc:sldChg>
      <pc:sldChg chg="modSp add mod">
        <pc:chgData name="Dr.Alaeldin Elgizuli" userId="0ae9b7cacb5388bf" providerId="LiveId" clId="{FD41A5BF-F172-4461-9C88-5C54E75C72B9}" dt="2025-06-13T01:28:05.216" v="2985" actId="20577"/>
        <pc:sldMkLst>
          <pc:docMk/>
          <pc:sldMk cId="2343097711" sldId="1326"/>
        </pc:sldMkLst>
        <pc:spChg chg="mod">
          <ac:chgData name="Dr.Alaeldin Elgizuli" userId="0ae9b7cacb5388bf" providerId="LiveId" clId="{FD41A5BF-F172-4461-9C88-5C54E75C72B9}" dt="2025-06-12T04:51:30.785" v="633" actId="20577"/>
          <ac:spMkLst>
            <pc:docMk/>
            <pc:sldMk cId="2343097711" sldId="1326"/>
            <ac:spMk id="25" creationId="{6F58B7C0-46DC-8351-91AE-E95019DAB2E1}"/>
          </ac:spMkLst>
        </pc:spChg>
        <pc:spChg chg="mod">
          <ac:chgData name="Dr.Alaeldin Elgizuli" userId="0ae9b7cacb5388bf" providerId="LiveId" clId="{FD41A5BF-F172-4461-9C88-5C54E75C72B9}" dt="2025-06-13T01:28:05.216" v="2985" actId="20577"/>
          <ac:spMkLst>
            <pc:docMk/>
            <pc:sldMk cId="2343097711" sldId="1326"/>
            <ac:spMk id="31" creationId="{9BB2FDFD-696D-4D92-EC9B-854CEC26E087}"/>
          </ac:spMkLst>
        </pc:spChg>
      </pc:sldChg>
      <pc:sldChg chg="modSp add mod">
        <pc:chgData name="Dr.Alaeldin Elgizuli" userId="0ae9b7cacb5388bf" providerId="LiveId" clId="{FD41A5BF-F172-4461-9C88-5C54E75C72B9}" dt="2025-06-13T01:32:59.531" v="3063" actId="20577"/>
        <pc:sldMkLst>
          <pc:docMk/>
          <pc:sldMk cId="4058919563" sldId="1327"/>
        </pc:sldMkLst>
        <pc:spChg chg="mod">
          <ac:chgData name="Dr.Alaeldin Elgizuli" userId="0ae9b7cacb5388bf" providerId="LiveId" clId="{FD41A5BF-F172-4461-9C88-5C54E75C72B9}" dt="2025-06-13T01:28:47.390" v="2986"/>
          <ac:spMkLst>
            <pc:docMk/>
            <pc:sldMk cId="4058919563" sldId="1327"/>
            <ac:spMk id="25" creationId="{FC7ACAC8-4B8B-33D7-954D-730D0EE325A0}"/>
          </ac:spMkLst>
        </pc:spChg>
        <pc:spChg chg="mod">
          <ac:chgData name="Dr.Alaeldin Elgizuli" userId="0ae9b7cacb5388bf" providerId="LiveId" clId="{FD41A5BF-F172-4461-9C88-5C54E75C72B9}" dt="2025-06-13T01:32:59.531" v="3063" actId="20577"/>
          <ac:spMkLst>
            <pc:docMk/>
            <pc:sldMk cId="4058919563" sldId="1327"/>
            <ac:spMk id="31" creationId="{C7960CF3-F48B-7257-7655-B45F3A11D2DA}"/>
          </ac:spMkLst>
        </pc:spChg>
      </pc:sldChg>
      <pc:sldChg chg="modSp add mod">
        <pc:chgData name="Dr.Alaeldin Elgizuli" userId="0ae9b7cacb5388bf" providerId="LiveId" clId="{FD41A5BF-F172-4461-9C88-5C54E75C72B9}" dt="2025-06-13T01:38:48.961" v="3139" actId="113"/>
        <pc:sldMkLst>
          <pc:docMk/>
          <pc:sldMk cId="2031961171" sldId="1328"/>
        </pc:sldMkLst>
        <pc:spChg chg="mod">
          <ac:chgData name="Dr.Alaeldin Elgizuli" userId="0ae9b7cacb5388bf" providerId="LiveId" clId="{FD41A5BF-F172-4461-9C88-5C54E75C72B9}" dt="2025-06-12T04:53:49.787" v="666"/>
          <ac:spMkLst>
            <pc:docMk/>
            <pc:sldMk cId="2031961171" sldId="1328"/>
            <ac:spMk id="25" creationId="{B619EB85-B6FE-8A6E-837B-A9B9C8037B16}"/>
          </ac:spMkLst>
        </pc:spChg>
        <pc:spChg chg="mod">
          <ac:chgData name="Dr.Alaeldin Elgizuli" userId="0ae9b7cacb5388bf" providerId="LiveId" clId="{FD41A5BF-F172-4461-9C88-5C54E75C72B9}" dt="2025-06-13T01:38:48.961" v="3139" actId="113"/>
          <ac:spMkLst>
            <pc:docMk/>
            <pc:sldMk cId="2031961171" sldId="1328"/>
            <ac:spMk id="31" creationId="{368713A6-6C84-DDE8-AF95-EC620C457EEC}"/>
          </ac:spMkLst>
        </pc:spChg>
      </pc:sldChg>
      <pc:sldChg chg="add del">
        <pc:chgData name="Dr.Alaeldin Elgizuli" userId="0ae9b7cacb5388bf" providerId="LiveId" clId="{FD41A5BF-F172-4461-9C88-5C54E75C72B9}" dt="2025-06-12T05:09:02.623" v="893" actId="47"/>
        <pc:sldMkLst>
          <pc:docMk/>
          <pc:sldMk cId="1634918722" sldId="1329"/>
        </pc:sldMkLst>
      </pc:sldChg>
      <pc:sldChg chg="add del">
        <pc:chgData name="Dr.Alaeldin Elgizuli" userId="0ae9b7cacb5388bf" providerId="LiveId" clId="{FD41A5BF-F172-4461-9C88-5C54E75C72B9}" dt="2025-06-12T05:09:03.325" v="894" actId="47"/>
        <pc:sldMkLst>
          <pc:docMk/>
          <pc:sldMk cId="2365576222" sldId="1330"/>
        </pc:sldMkLst>
      </pc:sldChg>
      <pc:sldChg chg="modSp add del mod">
        <pc:chgData name="Dr.Alaeldin Elgizuli" userId="0ae9b7cacb5388bf" providerId="LiveId" clId="{FD41A5BF-F172-4461-9C88-5C54E75C72B9}" dt="2025-06-13T01:39:32.681" v="3153" actId="47"/>
        <pc:sldMkLst>
          <pc:docMk/>
          <pc:sldMk cId="2831723366" sldId="1331"/>
        </pc:sldMkLst>
      </pc:sldChg>
      <pc:sldChg chg="add del">
        <pc:chgData name="Dr.Alaeldin Elgizuli" userId="0ae9b7cacb5388bf" providerId="LiveId" clId="{FD41A5BF-F172-4461-9C88-5C54E75C72B9}" dt="2025-06-12T05:09:01.887" v="892" actId="47"/>
        <pc:sldMkLst>
          <pc:docMk/>
          <pc:sldMk cId="2642412032" sldId="1332"/>
        </pc:sldMkLst>
      </pc:sldChg>
      <pc:sldChg chg="modSp add del mod">
        <pc:chgData name="Dr.Alaeldin Elgizuli" userId="0ae9b7cacb5388bf" providerId="LiveId" clId="{FD41A5BF-F172-4461-9C88-5C54E75C72B9}" dt="2025-06-13T01:39:14.175" v="3140" actId="47"/>
        <pc:sldMkLst>
          <pc:docMk/>
          <pc:sldMk cId="3271022647" sldId="1333"/>
        </pc:sldMkLst>
      </pc:sldChg>
      <pc:sldChg chg="modSp add del mod">
        <pc:chgData name="Dr.Alaeldin Elgizuli" userId="0ae9b7cacb5388bf" providerId="LiveId" clId="{FD41A5BF-F172-4461-9C88-5C54E75C72B9}" dt="2025-06-13T01:39:14.824" v="3141" actId="47"/>
        <pc:sldMkLst>
          <pc:docMk/>
          <pc:sldMk cId="4073465949" sldId="1334"/>
        </pc:sldMkLst>
      </pc:sldChg>
      <pc:sldChg chg="modSp add del mod">
        <pc:chgData name="Dr.Alaeldin Elgizuli" userId="0ae9b7cacb5388bf" providerId="LiveId" clId="{FD41A5BF-F172-4461-9C88-5C54E75C72B9}" dt="2025-06-13T01:39:26.508" v="3149" actId="47"/>
        <pc:sldMkLst>
          <pc:docMk/>
          <pc:sldMk cId="2684620427" sldId="1335"/>
        </pc:sldMkLst>
      </pc:sldChg>
      <pc:sldChg chg="modSp add del mod">
        <pc:chgData name="Dr.Alaeldin Elgizuli" userId="0ae9b7cacb5388bf" providerId="LiveId" clId="{FD41A5BF-F172-4461-9C88-5C54E75C72B9}" dt="2025-06-13T01:39:29.875" v="3150" actId="47"/>
        <pc:sldMkLst>
          <pc:docMk/>
          <pc:sldMk cId="4183050444" sldId="1336"/>
        </pc:sldMkLst>
      </pc:sldChg>
      <pc:sldChg chg="modSp add del mod">
        <pc:chgData name="Dr.Alaeldin Elgizuli" userId="0ae9b7cacb5388bf" providerId="LiveId" clId="{FD41A5BF-F172-4461-9C88-5C54E75C72B9}" dt="2025-06-13T01:39:15.436" v="3142" actId="47"/>
        <pc:sldMkLst>
          <pc:docMk/>
          <pc:sldMk cId="2052911880" sldId="1337"/>
        </pc:sldMkLst>
      </pc:sldChg>
      <pc:sldChg chg="modSp add del mod">
        <pc:chgData name="Dr.Alaeldin Elgizuli" userId="0ae9b7cacb5388bf" providerId="LiveId" clId="{FD41A5BF-F172-4461-9C88-5C54E75C72B9}" dt="2025-06-13T01:39:16.364" v="3143" actId="47"/>
        <pc:sldMkLst>
          <pc:docMk/>
          <pc:sldMk cId="107942836" sldId="1338"/>
        </pc:sldMkLst>
      </pc:sldChg>
      <pc:sldChg chg="modSp add del mod">
        <pc:chgData name="Dr.Alaeldin Elgizuli" userId="0ae9b7cacb5388bf" providerId="LiveId" clId="{FD41A5BF-F172-4461-9C88-5C54E75C72B9}" dt="2025-06-13T01:39:17.153" v="3144" actId="47"/>
        <pc:sldMkLst>
          <pc:docMk/>
          <pc:sldMk cId="2748970470" sldId="1339"/>
        </pc:sldMkLst>
      </pc:sldChg>
      <pc:sldChg chg="modSp add del mod">
        <pc:chgData name="Dr.Alaeldin Elgizuli" userId="0ae9b7cacb5388bf" providerId="LiveId" clId="{FD41A5BF-F172-4461-9C88-5C54E75C72B9}" dt="2025-06-13T01:39:17.691" v="3145" actId="47"/>
        <pc:sldMkLst>
          <pc:docMk/>
          <pc:sldMk cId="3758629654" sldId="1340"/>
        </pc:sldMkLst>
      </pc:sldChg>
      <pc:sldChg chg="modSp add del mod">
        <pc:chgData name="Dr.Alaeldin Elgizuli" userId="0ae9b7cacb5388bf" providerId="LiveId" clId="{FD41A5BF-F172-4461-9C88-5C54E75C72B9}" dt="2025-06-13T01:39:20.135" v="3146" actId="47"/>
        <pc:sldMkLst>
          <pc:docMk/>
          <pc:sldMk cId="3218965323" sldId="1341"/>
        </pc:sldMkLst>
      </pc:sldChg>
      <pc:sldChg chg="add del">
        <pc:chgData name="Dr.Alaeldin Elgizuli" userId="0ae9b7cacb5388bf" providerId="LiveId" clId="{FD41A5BF-F172-4461-9C88-5C54E75C72B9}" dt="2025-06-13T01:39:22.019" v="3147" actId="47"/>
        <pc:sldMkLst>
          <pc:docMk/>
          <pc:sldMk cId="1161892365" sldId="1342"/>
        </pc:sldMkLst>
      </pc:sldChg>
      <pc:sldChg chg="modSp add del mod">
        <pc:chgData name="Dr.Alaeldin Elgizuli" userId="0ae9b7cacb5388bf" providerId="LiveId" clId="{FD41A5BF-F172-4461-9C88-5C54E75C72B9}" dt="2025-06-13T01:39:23.837" v="3148" actId="47"/>
        <pc:sldMkLst>
          <pc:docMk/>
          <pc:sldMk cId="1814756320" sldId="1343"/>
        </pc:sldMkLst>
      </pc:sldChg>
      <pc:sldChg chg="modSp add del mod">
        <pc:chgData name="Dr.Alaeldin Elgizuli" userId="0ae9b7cacb5388bf" providerId="LiveId" clId="{FD41A5BF-F172-4461-9C88-5C54E75C72B9}" dt="2025-06-13T01:39:30.876" v="3151" actId="47"/>
        <pc:sldMkLst>
          <pc:docMk/>
          <pc:sldMk cId="2380660886" sldId="1344"/>
        </pc:sldMkLst>
      </pc:sldChg>
      <pc:sldChg chg="modSp add del mod">
        <pc:chgData name="Dr.Alaeldin Elgizuli" userId="0ae9b7cacb5388bf" providerId="LiveId" clId="{FD41A5BF-F172-4461-9C88-5C54E75C72B9}" dt="2025-06-13T01:39:31.547" v="3152" actId="47"/>
        <pc:sldMkLst>
          <pc:docMk/>
          <pc:sldMk cId="1606797960" sldId="1345"/>
        </pc:sldMkLst>
      </pc:sldChg>
      <pc:sldChg chg="modSp add del mod">
        <pc:chgData name="Dr.Alaeldin Elgizuli" userId="0ae9b7cacb5388bf" providerId="LiveId" clId="{FD41A5BF-F172-4461-9C88-5C54E75C72B9}" dt="2025-06-13T01:39:38.898" v="3154" actId="47"/>
        <pc:sldMkLst>
          <pc:docMk/>
          <pc:sldMk cId="314480420" sldId="1346"/>
        </pc:sldMkLst>
      </pc:sldChg>
      <pc:sldChg chg="add del">
        <pc:chgData name="Dr.Alaeldin Elgizuli" userId="0ae9b7cacb5388bf" providerId="LiveId" clId="{FD41A5BF-F172-4461-9C88-5C54E75C72B9}" dt="2025-06-12T06:50:15.691" v="1458" actId="47"/>
        <pc:sldMkLst>
          <pc:docMk/>
          <pc:sldMk cId="832034823" sldId="1347"/>
        </pc:sldMkLst>
      </pc:sldChg>
      <pc:sldChg chg="add del">
        <pc:chgData name="Dr.Alaeldin Elgizuli" userId="0ae9b7cacb5388bf" providerId="LiveId" clId="{FD41A5BF-F172-4461-9C88-5C54E75C72B9}" dt="2025-06-12T05:08:59.986" v="890" actId="47"/>
        <pc:sldMkLst>
          <pc:docMk/>
          <pc:sldMk cId="2457641265" sldId="1347"/>
        </pc:sldMkLst>
      </pc:sldChg>
      <pc:sldChg chg="add del">
        <pc:chgData name="Dr.Alaeldin Elgizuli" userId="0ae9b7cacb5388bf" providerId="LiveId" clId="{FD41A5BF-F172-4461-9C88-5C54E75C72B9}" dt="2025-06-12T06:47:39.013" v="1426" actId="2696"/>
        <pc:sldMkLst>
          <pc:docMk/>
          <pc:sldMk cId="3446539315" sldId="1347"/>
        </pc:sldMkLst>
      </pc:sldChg>
      <pc:sldChg chg="add del">
        <pc:chgData name="Dr.Alaeldin Elgizuli" userId="0ae9b7cacb5388bf" providerId="LiveId" clId="{FD41A5BF-F172-4461-9C88-5C54E75C72B9}" dt="2025-06-12T05:09:00.901" v="891" actId="47"/>
        <pc:sldMkLst>
          <pc:docMk/>
          <pc:sldMk cId="1592033344" sldId="1348"/>
        </pc:sldMkLst>
      </pc:sldChg>
      <pc:sldChg chg="modSp add mod">
        <pc:chgData name="Dr.Alaeldin Elgizuli" userId="0ae9b7cacb5388bf" providerId="LiveId" clId="{FD41A5BF-F172-4461-9C88-5C54E75C72B9}" dt="2025-06-12T06:54:47.819" v="1483" actId="20577"/>
        <pc:sldMkLst>
          <pc:docMk/>
          <pc:sldMk cId="3240022212" sldId="1348"/>
        </pc:sldMkLst>
        <pc:spChg chg="mod">
          <ac:chgData name="Dr.Alaeldin Elgizuli" userId="0ae9b7cacb5388bf" providerId="LiveId" clId="{FD41A5BF-F172-4461-9C88-5C54E75C72B9}" dt="2025-06-12T06:49:23.518" v="1453" actId="14100"/>
          <ac:spMkLst>
            <pc:docMk/>
            <pc:sldMk cId="3240022212" sldId="1348"/>
            <ac:spMk id="25" creationId="{BE4AE512-7C23-CCE5-157C-9899F972A35A}"/>
          </ac:spMkLst>
        </pc:spChg>
        <pc:spChg chg="mod">
          <ac:chgData name="Dr.Alaeldin Elgizuli" userId="0ae9b7cacb5388bf" providerId="LiveId" clId="{FD41A5BF-F172-4461-9C88-5C54E75C72B9}" dt="2025-06-12T06:54:47.819" v="1483" actId="20577"/>
          <ac:spMkLst>
            <pc:docMk/>
            <pc:sldMk cId="3240022212" sldId="1348"/>
            <ac:spMk id="31" creationId="{C964C023-0957-4807-B96F-C4E212EE930A}"/>
          </ac:spMkLst>
        </pc:spChg>
      </pc:sldChg>
      <pc:sldChg chg="add">
        <pc:chgData name="Dr.Alaeldin Elgizuli" userId="0ae9b7cacb5388bf" providerId="LiveId" clId="{FD41A5BF-F172-4461-9C88-5C54E75C72B9}" dt="2025-06-12T06:51:29.166" v="1460"/>
        <pc:sldMkLst>
          <pc:docMk/>
          <pc:sldMk cId="320376403" sldId="1349"/>
        </pc:sldMkLst>
      </pc:sldChg>
      <pc:sldChg chg="addSp modSp add del mod">
        <pc:chgData name="Dr.Alaeldin Elgizuli" userId="0ae9b7cacb5388bf" providerId="LiveId" clId="{FD41A5BF-F172-4461-9C88-5C54E75C72B9}" dt="2025-06-12T06:51:13.484" v="1459" actId="2696"/>
        <pc:sldMkLst>
          <pc:docMk/>
          <pc:sldMk cId="2437662291" sldId="1349"/>
        </pc:sldMkLst>
      </pc:sldChg>
      <pc:sldChg chg="modSp add del mod">
        <pc:chgData name="Dr.Alaeldin Elgizuli" userId="0ae9b7cacb5388bf" providerId="LiveId" clId="{FD41A5BF-F172-4461-9C88-5C54E75C72B9}" dt="2025-06-12T06:51:49.704" v="1461" actId="2696"/>
        <pc:sldMkLst>
          <pc:docMk/>
          <pc:sldMk cId="860896009" sldId="1350"/>
        </pc:sldMkLst>
      </pc:sldChg>
      <pc:sldChg chg="add">
        <pc:chgData name="Dr.Alaeldin Elgizuli" userId="0ae9b7cacb5388bf" providerId="LiveId" clId="{FD41A5BF-F172-4461-9C88-5C54E75C72B9}" dt="2025-06-12T06:51:57.153" v="1462"/>
        <pc:sldMkLst>
          <pc:docMk/>
          <pc:sldMk cId="1214239974" sldId="1350"/>
        </pc:sldMkLst>
      </pc:sldChg>
      <pc:sldChg chg="modSp add del mod">
        <pc:chgData name="Dr.Alaeldin Elgizuli" userId="0ae9b7cacb5388bf" providerId="LiveId" clId="{FD41A5BF-F172-4461-9C88-5C54E75C72B9}" dt="2025-06-12T06:46:18.514" v="1424" actId="47"/>
        <pc:sldMkLst>
          <pc:docMk/>
          <pc:sldMk cId="2776137075" sldId="1351"/>
        </pc:sldMkLst>
      </pc:sldChg>
      <pc:sldChg chg="modSp add del mod">
        <pc:chgData name="Dr.Alaeldin Elgizuli" userId="0ae9b7cacb5388bf" providerId="LiveId" clId="{FD41A5BF-F172-4461-9C88-5C54E75C72B9}" dt="2025-06-12T06:35:09.531" v="1246" actId="2696"/>
        <pc:sldMkLst>
          <pc:docMk/>
          <pc:sldMk cId="1468565337" sldId="1352"/>
        </pc:sldMkLst>
      </pc:sldChg>
      <pc:sldChg chg="modSp add mod">
        <pc:chgData name="Dr.Alaeldin Elgizuli" userId="0ae9b7cacb5388bf" providerId="LiveId" clId="{FD41A5BF-F172-4461-9C88-5C54E75C72B9}" dt="2025-06-12T06:39:45.937" v="1343" actId="20577"/>
        <pc:sldMkLst>
          <pc:docMk/>
          <pc:sldMk cId="3971400046" sldId="1352"/>
        </pc:sldMkLst>
        <pc:spChg chg="mod">
          <ac:chgData name="Dr.Alaeldin Elgizuli" userId="0ae9b7cacb5388bf" providerId="LiveId" clId="{FD41A5BF-F172-4461-9C88-5C54E75C72B9}" dt="2025-06-12T06:37:26.285" v="1309" actId="14100"/>
          <ac:spMkLst>
            <pc:docMk/>
            <pc:sldMk cId="3971400046" sldId="1352"/>
            <ac:spMk id="25" creationId="{F97F4CC7-5B33-D9DB-CEE1-0841D01B21DB}"/>
          </ac:spMkLst>
        </pc:spChg>
        <pc:spChg chg="mod">
          <ac:chgData name="Dr.Alaeldin Elgizuli" userId="0ae9b7cacb5388bf" providerId="LiveId" clId="{FD41A5BF-F172-4461-9C88-5C54E75C72B9}" dt="2025-06-12T06:39:45.937" v="1343" actId="20577"/>
          <ac:spMkLst>
            <pc:docMk/>
            <pc:sldMk cId="3971400046" sldId="1352"/>
            <ac:spMk id="31" creationId="{4EB28846-ADFD-D808-9F3A-05CF97D84196}"/>
          </ac:spMkLst>
        </pc:spChg>
      </pc:sldChg>
      <pc:sldChg chg="modSp add mod">
        <pc:chgData name="Dr.Alaeldin Elgizuli" userId="0ae9b7cacb5388bf" providerId="LiveId" clId="{FD41A5BF-F172-4461-9C88-5C54E75C72B9}" dt="2025-06-12T07:11:29.842" v="1682" actId="113"/>
        <pc:sldMkLst>
          <pc:docMk/>
          <pc:sldMk cId="1531443694" sldId="1353"/>
        </pc:sldMkLst>
        <pc:spChg chg="mod">
          <ac:chgData name="Dr.Alaeldin Elgizuli" userId="0ae9b7cacb5388bf" providerId="LiveId" clId="{FD41A5BF-F172-4461-9C88-5C54E75C72B9}" dt="2025-06-12T07:11:29.842" v="1682" actId="113"/>
          <ac:spMkLst>
            <pc:docMk/>
            <pc:sldMk cId="1531443694" sldId="1353"/>
            <ac:spMk id="31" creationId="{58264709-0197-2364-358F-BF197AB17964}"/>
          </ac:spMkLst>
        </pc:spChg>
      </pc:sldChg>
      <pc:sldChg chg="modSp add del mod">
        <pc:chgData name="Dr.Alaeldin Elgizuli" userId="0ae9b7cacb5388bf" providerId="LiveId" clId="{FD41A5BF-F172-4461-9C88-5C54E75C72B9}" dt="2025-06-12T07:05:20.273" v="1624" actId="2696"/>
        <pc:sldMkLst>
          <pc:docMk/>
          <pc:sldMk cId="1712033280" sldId="1353"/>
        </pc:sldMkLst>
      </pc:sldChg>
      <pc:sldChg chg="modSp add mod">
        <pc:chgData name="Dr.Alaeldin Elgizuli" userId="0ae9b7cacb5388bf" providerId="LiveId" clId="{FD41A5BF-F172-4461-9C88-5C54E75C72B9}" dt="2025-06-12T06:45:58.336" v="1423" actId="20577"/>
        <pc:sldMkLst>
          <pc:docMk/>
          <pc:sldMk cId="1777224190" sldId="1354"/>
        </pc:sldMkLst>
        <pc:spChg chg="mod">
          <ac:chgData name="Dr.Alaeldin Elgizuli" userId="0ae9b7cacb5388bf" providerId="LiveId" clId="{FD41A5BF-F172-4461-9C88-5C54E75C72B9}" dt="2025-06-12T06:41:02.695" v="1379" actId="20577"/>
          <ac:spMkLst>
            <pc:docMk/>
            <pc:sldMk cId="1777224190" sldId="1354"/>
            <ac:spMk id="25" creationId="{E25F26FE-DC1F-8179-9541-D05498B81C8F}"/>
          </ac:spMkLst>
        </pc:spChg>
        <pc:spChg chg="mod">
          <ac:chgData name="Dr.Alaeldin Elgizuli" userId="0ae9b7cacb5388bf" providerId="LiveId" clId="{FD41A5BF-F172-4461-9C88-5C54E75C72B9}" dt="2025-06-12T06:45:58.336" v="1423" actId="20577"/>
          <ac:spMkLst>
            <pc:docMk/>
            <pc:sldMk cId="1777224190" sldId="1354"/>
            <ac:spMk id="31" creationId="{CBE3F9C3-AF77-E7BA-4D60-73D66A3F8DAA}"/>
          </ac:spMkLst>
        </pc:spChg>
      </pc:sldChg>
      <pc:sldChg chg="add">
        <pc:chgData name="Dr.Alaeldin Elgizuli" userId="0ae9b7cacb5388bf" providerId="LiveId" clId="{FD41A5BF-F172-4461-9C88-5C54E75C72B9}" dt="2025-06-12T06:47:02.735" v="1425"/>
        <pc:sldMkLst>
          <pc:docMk/>
          <pc:sldMk cId="3893996120" sldId="1355"/>
        </pc:sldMkLst>
      </pc:sldChg>
      <pc:sldChg chg="modSp add mod">
        <pc:chgData name="Dr.Alaeldin Elgizuli" userId="0ae9b7cacb5388bf" providerId="LiveId" clId="{FD41A5BF-F172-4461-9C88-5C54E75C72B9}" dt="2025-06-12T23:39:00.788" v="2405" actId="2711"/>
        <pc:sldMkLst>
          <pc:docMk/>
          <pc:sldMk cId="3312262175" sldId="1356"/>
        </pc:sldMkLst>
        <pc:spChg chg="mod">
          <ac:chgData name="Dr.Alaeldin Elgizuli" userId="0ae9b7cacb5388bf" providerId="LiveId" clId="{FD41A5BF-F172-4461-9C88-5C54E75C72B9}" dt="2025-06-12T06:55:41.426" v="1491" actId="6549"/>
          <ac:spMkLst>
            <pc:docMk/>
            <pc:sldMk cId="3312262175" sldId="1356"/>
            <ac:spMk id="25" creationId="{B193E721-363B-E108-B113-44E4973E9394}"/>
          </ac:spMkLst>
        </pc:spChg>
        <pc:spChg chg="mod">
          <ac:chgData name="Dr.Alaeldin Elgizuli" userId="0ae9b7cacb5388bf" providerId="LiveId" clId="{FD41A5BF-F172-4461-9C88-5C54E75C72B9}" dt="2025-06-12T23:39:00.788" v="2405" actId="2711"/>
          <ac:spMkLst>
            <pc:docMk/>
            <pc:sldMk cId="3312262175" sldId="1356"/>
            <ac:spMk id="31" creationId="{75D830FB-E538-F8EA-C435-61D2960C91CE}"/>
          </ac:spMkLst>
        </pc:spChg>
      </pc:sldChg>
      <pc:sldChg chg="modSp add mod">
        <pc:chgData name="Dr.Alaeldin Elgizuli" userId="0ae9b7cacb5388bf" providerId="LiveId" clId="{FD41A5BF-F172-4461-9C88-5C54E75C72B9}" dt="2025-06-12T08:52:03.430" v="1941" actId="6549"/>
        <pc:sldMkLst>
          <pc:docMk/>
          <pc:sldMk cId="2914930936" sldId="1357"/>
        </pc:sldMkLst>
        <pc:spChg chg="mod">
          <ac:chgData name="Dr.Alaeldin Elgizuli" userId="0ae9b7cacb5388bf" providerId="LiveId" clId="{FD41A5BF-F172-4461-9C88-5C54E75C72B9}" dt="2025-06-12T06:56:28.662" v="1498" actId="6549"/>
          <ac:spMkLst>
            <pc:docMk/>
            <pc:sldMk cId="2914930936" sldId="1357"/>
            <ac:spMk id="25" creationId="{94E7B2A0-B7F3-BFDC-8B98-9210CFBF8AA0}"/>
          </ac:spMkLst>
        </pc:spChg>
        <pc:spChg chg="mod">
          <ac:chgData name="Dr.Alaeldin Elgizuli" userId="0ae9b7cacb5388bf" providerId="LiveId" clId="{FD41A5BF-F172-4461-9C88-5C54E75C72B9}" dt="2025-06-12T08:52:03.430" v="1941" actId="6549"/>
          <ac:spMkLst>
            <pc:docMk/>
            <pc:sldMk cId="2914930936" sldId="1357"/>
            <ac:spMk id="31" creationId="{1C8E0761-A4EF-C940-503B-660648BA0278}"/>
          </ac:spMkLst>
        </pc:spChg>
      </pc:sldChg>
      <pc:sldChg chg="modSp add del mod">
        <pc:chgData name="Dr.Alaeldin Elgizuli" userId="0ae9b7cacb5388bf" providerId="LiveId" clId="{FD41A5BF-F172-4461-9C88-5C54E75C72B9}" dt="2025-06-12T09:04:52.864" v="2085" actId="47"/>
        <pc:sldMkLst>
          <pc:docMk/>
          <pc:sldMk cId="3353584471" sldId="1358"/>
        </pc:sldMkLst>
        <pc:spChg chg="mod">
          <ac:chgData name="Dr.Alaeldin Elgizuli" userId="0ae9b7cacb5388bf" providerId="LiveId" clId="{FD41A5BF-F172-4461-9C88-5C54E75C72B9}" dt="2025-06-12T08:52:36.733" v="1943" actId="6549"/>
          <ac:spMkLst>
            <pc:docMk/>
            <pc:sldMk cId="3353584471" sldId="1358"/>
            <ac:spMk id="25" creationId="{F7DB05CC-9708-FCEA-3B1E-FE4B5CEBAF6E}"/>
          </ac:spMkLst>
        </pc:spChg>
        <pc:spChg chg="mod">
          <ac:chgData name="Dr.Alaeldin Elgizuli" userId="0ae9b7cacb5388bf" providerId="LiveId" clId="{FD41A5BF-F172-4461-9C88-5C54E75C72B9}" dt="2025-06-12T08:56:33.997" v="1990" actId="6549"/>
          <ac:spMkLst>
            <pc:docMk/>
            <pc:sldMk cId="3353584471" sldId="1358"/>
            <ac:spMk id="31" creationId="{7A19C732-AFDB-64BE-CC44-DD5E0D3723E5}"/>
          </ac:spMkLst>
        </pc:spChg>
      </pc:sldChg>
      <pc:sldChg chg="modSp add mod">
        <pc:chgData name="Dr.Alaeldin Elgizuli" userId="0ae9b7cacb5388bf" providerId="LiveId" clId="{FD41A5BF-F172-4461-9C88-5C54E75C72B9}" dt="2025-06-12T23:38:51.211" v="2404" actId="2711"/>
        <pc:sldMkLst>
          <pc:docMk/>
          <pc:sldMk cId="1466751924" sldId="1359"/>
        </pc:sldMkLst>
        <pc:spChg chg="mod">
          <ac:chgData name="Dr.Alaeldin Elgizuli" userId="0ae9b7cacb5388bf" providerId="LiveId" clId="{FD41A5BF-F172-4461-9C88-5C54E75C72B9}" dt="2025-06-12T07:19:44.507" v="1719" actId="20577"/>
          <ac:spMkLst>
            <pc:docMk/>
            <pc:sldMk cId="1466751924" sldId="1359"/>
            <ac:spMk id="25" creationId="{9C74E4F9-9B88-2D5B-B6B4-3DE7FC750743}"/>
          </ac:spMkLst>
        </pc:spChg>
        <pc:spChg chg="mod">
          <ac:chgData name="Dr.Alaeldin Elgizuli" userId="0ae9b7cacb5388bf" providerId="LiveId" clId="{FD41A5BF-F172-4461-9C88-5C54E75C72B9}" dt="2025-06-12T23:38:51.211" v="2404" actId="2711"/>
          <ac:spMkLst>
            <pc:docMk/>
            <pc:sldMk cId="1466751924" sldId="1359"/>
            <ac:spMk id="31" creationId="{8C610FF4-DB6D-A9F0-4937-51DE10B0008A}"/>
          </ac:spMkLst>
        </pc:spChg>
      </pc:sldChg>
      <pc:sldChg chg="add del">
        <pc:chgData name="Dr.Alaeldin Elgizuli" userId="0ae9b7cacb5388bf" providerId="LiveId" clId="{FD41A5BF-F172-4461-9C88-5C54E75C72B9}" dt="2025-06-12T06:57:00.325" v="1504" actId="47"/>
        <pc:sldMkLst>
          <pc:docMk/>
          <pc:sldMk cId="1909260519" sldId="1359"/>
        </pc:sldMkLst>
      </pc:sldChg>
      <pc:sldChg chg="add del">
        <pc:chgData name="Dr.Alaeldin Elgizuli" userId="0ae9b7cacb5388bf" providerId="LiveId" clId="{FD41A5BF-F172-4461-9C88-5C54E75C72B9}" dt="2025-06-12T06:59:09.498" v="1514"/>
        <pc:sldMkLst>
          <pc:docMk/>
          <pc:sldMk cId="353971750" sldId="1360"/>
        </pc:sldMkLst>
      </pc:sldChg>
      <pc:sldChg chg="modSp add mod">
        <pc:chgData name="Dr.Alaeldin Elgizuli" userId="0ae9b7cacb5388bf" providerId="LiveId" clId="{FD41A5BF-F172-4461-9C88-5C54E75C72B9}" dt="2025-06-12T07:11:42.780" v="1683" actId="6549"/>
        <pc:sldMkLst>
          <pc:docMk/>
          <pc:sldMk cId="706405994" sldId="1360"/>
        </pc:sldMkLst>
        <pc:spChg chg="mod">
          <ac:chgData name="Dr.Alaeldin Elgizuli" userId="0ae9b7cacb5388bf" providerId="LiveId" clId="{FD41A5BF-F172-4461-9C88-5C54E75C72B9}" dt="2025-06-12T07:11:42.780" v="1683" actId="6549"/>
          <ac:spMkLst>
            <pc:docMk/>
            <pc:sldMk cId="706405994" sldId="1360"/>
            <ac:spMk id="25" creationId="{3B9B71EA-F2AC-2F97-F5E7-3F532B618EEA}"/>
          </ac:spMkLst>
        </pc:spChg>
        <pc:spChg chg="mod">
          <ac:chgData name="Dr.Alaeldin Elgizuli" userId="0ae9b7cacb5388bf" providerId="LiveId" clId="{FD41A5BF-F172-4461-9C88-5C54E75C72B9}" dt="2025-06-12T07:04:53.467" v="1623" actId="14100"/>
          <ac:spMkLst>
            <pc:docMk/>
            <pc:sldMk cId="706405994" sldId="1360"/>
            <ac:spMk id="31" creationId="{BC9B078D-5A31-1DB8-39CF-40F306AEC1A7}"/>
          </ac:spMkLst>
        </pc:spChg>
      </pc:sldChg>
      <pc:sldChg chg="modSp add mod">
        <pc:chgData name="Dr.Alaeldin Elgizuli" userId="0ae9b7cacb5388bf" providerId="LiveId" clId="{FD41A5BF-F172-4461-9C88-5C54E75C72B9}" dt="2025-06-12T07:10:06.051" v="1668" actId="113"/>
        <pc:sldMkLst>
          <pc:docMk/>
          <pc:sldMk cId="3770359107" sldId="1361"/>
        </pc:sldMkLst>
        <pc:spChg chg="mod">
          <ac:chgData name="Dr.Alaeldin Elgizuli" userId="0ae9b7cacb5388bf" providerId="LiveId" clId="{FD41A5BF-F172-4461-9C88-5C54E75C72B9}" dt="2025-06-12T07:06:44.602" v="1629" actId="6549"/>
          <ac:spMkLst>
            <pc:docMk/>
            <pc:sldMk cId="3770359107" sldId="1361"/>
            <ac:spMk id="25" creationId="{31B8F9C2-B267-F3A0-FE37-12B784641BEE}"/>
          </ac:spMkLst>
        </pc:spChg>
        <pc:spChg chg="mod">
          <ac:chgData name="Dr.Alaeldin Elgizuli" userId="0ae9b7cacb5388bf" providerId="LiveId" clId="{FD41A5BF-F172-4461-9C88-5C54E75C72B9}" dt="2025-06-12T07:10:06.051" v="1668" actId="113"/>
          <ac:spMkLst>
            <pc:docMk/>
            <pc:sldMk cId="3770359107" sldId="1361"/>
            <ac:spMk id="31" creationId="{A9119746-BA8B-1AE2-788D-F404587A4EC7}"/>
          </ac:spMkLst>
        </pc:spChg>
      </pc:sldChg>
      <pc:sldChg chg="modSp add mod">
        <pc:chgData name="Dr.Alaeldin Elgizuli" userId="0ae9b7cacb5388bf" providerId="LiveId" clId="{FD41A5BF-F172-4461-9C88-5C54E75C72B9}" dt="2025-06-12T08:41:35.890" v="1843" actId="20577"/>
        <pc:sldMkLst>
          <pc:docMk/>
          <pc:sldMk cId="243404865" sldId="1362"/>
        </pc:sldMkLst>
        <pc:spChg chg="mod">
          <ac:chgData name="Dr.Alaeldin Elgizuli" userId="0ae9b7cacb5388bf" providerId="LiveId" clId="{FD41A5BF-F172-4461-9C88-5C54E75C72B9}" dt="2025-06-12T08:41:35.890" v="1843" actId="20577"/>
          <ac:spMkLst>
            <pc:docMk/>
            <pc:sldMk cId="243404865" sldId="1362"/>
            <ac:spMk id="31" creationId="{0078D7D4-E3CF-D146-8429-375089F3666E}"/>
          </ac:spMkLst>
        </pc:spChg>
      </pc:sldChg>
      <pc:sldChg chg="modSp add mod">
        <pc:chgData name="Dr.Alaeldin Elgizuli" userId="0ae9b7cacb5388bf" providerId="LiveId" clId="{FD41A5BF-F172-4461-9C88-5C54E75C72B9}" dt="2025-06-12T23:39:17.182" v="2406" actId="6549"/>
        <pc:sldMkLst>
          <pc:docMk/>
          <pc:sldMk cId="571895343" sldId="1363"/>
        </pc:sldMkLst>
        <pc:spChg chg="mod">
          <ac:chgData name="Dr.Alaeldin Elgizuli" userId="0ae9b7cacb5388bf" providerId="LiveId" clId="{FD41A5BF-F172-4461-9C88-5C54E75C72B9}" dt="2025-06-12T08:45:37.771" v="1884" actId="6549"/>
          <ac:spMkLst>
            <pc:docMk/>
            <pc:sldMk cId="571895343" sldId="1363"/>
            <ac:spMk id="25" creationId="{0EA37856-495C-4D60-2725-13E558C11A4B}"/>
          </ac:spMkLst>
        </pc:spChg>
        <pc:spChg chg="mod">
          <ac:chgData name="Dr.Alaeldin Elgizuli" userId="0ae9b7cacb5388bf" providerId="LiveId" clId="{FD41A5BF-F172-4461-9C88-5C54E75C72B9}" dt="2025-06-12T23:39:17.182" v="2406" actId="6549"/>
          <ac:spMkLst>
            <pc:docMk/>
            <pc:sldMk cId="571895343" sldId="1363"/>
            <ac:spMk id="31" creationId="{0190657E-8AE4-AA37-DAEC-84EAD58AEFC0}"/>
          </ac:spMkLst>
        </pc:spChg>
      </pc:sldChg>
      <pc:sldChg chg="modSp add mod">
        <pc:chgData name="Dr.Alaeldin Elgizuli" userId="0ae9b7cacb5388bf" providerId="LiveId" clId="{FD41A5BF-F172-4461-9C88-5C54E75C72B9}" dt="2025-06-12T09:00:11.360" v="2029" actId="113"/>
        <pc:sldMkLst>
          <pc:docMk/>
          <pc:sldMk cId="1052589339" sldId="1364"/>
        </pc:sldMkLst>
        <pc:spChg chg="mod">
          <ac:chgData name="Dr.Alaeldin Elgizuli" userId="0ae9b7cacb5388bf" providerId="LiveId" clId="{FD41A5BF-F172-4461-9C88-5C54E75C72B9}" dt="2025-06-12T08:57:46.567" v="2002" actId="6549"/>
          <ac:spMkLst>
            <pc:docMk/>
            <pc:sldMk cId="1052589339" sldId="1364"/>
            <ac:spMk id="25" creationId="{6BFBB8BF-ECE5-743C-D6EA-90F5821D7C53}"/>
          </ac:spMkLst>
        </pc:spChg>
        <pc:spChg chg="mod">
          <ac:chgData name="Dr.Alaeldin Elgizuli" userId="0ae9b7cacb5388bf" providerId="LiveId" clId="{FD41A5BF-F172-4461-9C88-5C54E75C72B9}" dt="2025-06-12T09:00:11.360" v="2029" actId="113"/>
          <ac:spMkLst>
            <pc:docMk/>
            <pc:sldMk cId="1052589339" sldId="1364"/>
            <ac:spMk id="31" creationId="{6D28B93C-332F-1938-ECE0-811FC64829C5}"/>
          </ac:spMkLst>
        </pc:spChg>
      </pc:sldChg>
      <pc:sldChg chg="modSp add mod">
        <pc:chgData name="Dr.Alaeldin Elgizuli" userId="0ae9b7cacb5388bf" providerId="LiveId" clId="{FD41A5BF-F172-4461-9C88-5C54E75C72B9}" dt="2025-06-12T09:03:29.012" v="2070" actId="20577"/>
        <pc:sldMkLst>
          <pc:docMk/>
          <pc:sldMk cId="2058941784" sldId="1365"/>
        </pc:sldMkLst>
        <pc:spChg chg="mod">
          <ac:chgData name="Dr.Alaeldin Elgizuli" userId="0ae9b7cacb5388bf" providerId="LiveId" clId="{FD41A5BF-F172-4461-9C88-5C54E75C72B9}" dt="2025-06-12T09:01:53.863" v="2051" actId="6549"/>
          <ac:spMkLst>
            <pc:docMk/>
            <pc:sldMk cId="2058941784" sldId="1365"/>
            <ac:spMk id="25" creationId="{1754E07B-4CB4-D7E7-EE6B-3E60400CD31A}"/>
          </ac:spMkLst>
        </pc:spChg>
        <pc:spChg chg="mod">
          <ac:chgData name="Dr.Alaeldin Elgizuli" userId="0ae9b7cacb5388bf" providerId="LiveId" clId="{FD41A5BF-F172-4461-9C88-5C54E75C72B9}" dt="2025-06-12T09:03:29.012" v="2070" actId="20577"/>
          <ac:spMkLst>
            <pc:docMk/>
            <pc:sldMk cId="2058941784" sldId="1365"/>
            <ac:spMk id="31" creationId="{9A77B0CC-44FF-E03F-C601-07A6B5962F2F}"/>
          </ac:spMkLst>
        </pc:spChg>
      </pc:sldChg>
      <pc:sldChg chg="add del">
        <pc:chgData name="Dr.Alaeldin Elgizuli" userId="0ae9b7cacb5388bf" providerId="LiveId" clId="{FD41A5BF-F172-4461-9C88-5C54E75C72B9}" dt="2025-06-12T09:03:54.622" v="2071" actId="47"/>
        <pc:sldMkLst>
          <pc:docMk/>
          <pc:sldMk cId="2295011617" sldId="1366"/>
        </pc:sldMkLst>
      </pc:sldChg>
      <pc:sldChg chg="modSp add mod">
        <pc:chgData name="Dr.Alaeldin Elgizuli" userId="0ae9b7cacb5388bf" providerId="LiveId" clId="{FD41A5BF-F172-4461-9C88-5C54E75C72B9}" dt="2025-06-12T09:22:58.976" v="2254" actId="113"/>
        <pc:sldMkLst>
          <pc:docMk/>
          <pc:sldMk cId="2576201336" sldId="1366"/>
        </pc:sldMkLst>
        <pc:spChg chg="mod">
          <ac:chgData name="Dr.Alaeldin Elgizuli" userId="0ae9b7cacb5388bf" providerId="LiveId" clId="{FD41A5BF-F172-4461-9C88-5C54E75C72B9}" dt="2025-06-12T09:08:30.486" v="2122" actId="6549"/>
          <ac:spMkLst>
            <pc:docMk/>
            <pc:sldMk cId="2576201336" sldId="1366"/>
            <ac:spMk id="25" creationId="{F4D7E3E4-7096-CBD0-E473-15870E6BEFE5}"/>
          </ac:spMkLst>
        </pc:spChg>
        <pc:spChg chg="mod">
          <ac:chgData name="Dr.Alaeldin Elgizuli" userId="0ae9b7cacb5388bf" providerId="LiveId" clId="{FD41A5BF-F172-4461-9C88-5C54E75C72B9}" dt="2025-06-12T09:22:58.976" v="2254" actId="113"/>
          <ac:spMkLst>
            <pc:docMk/>
            <pc:sldMk cId="2576201336" sldId="1366"/>
            <ac:spMk id="31" creationId="{CF08AC9B-26D7-F348-5510-0F0561121DF8}"/>
          </ac:spMkLst>
        </pc:spChg>
      </pc:sldChg>
      <pc:sldChg chg="modSp add mod">
        <pc:chgData name="Dr.Alaeldin Elgizuli" userId="0ae9b7cacb5388bf" providerId="LiveId" clId="{FD41A5BF-F172-4461-9C88-5C54E75C72B9}" dt="2025-06-12T15:46:50.718" v="2337" actId="20577"/>
        <pc:sldMkLst>
          <pc:docMk/>
          <pc:sldMk cId="4246243045" sldId="1367"/>
        </pc:sldMkLst>
        <pc:spChg chg="mod">
          <ac:chgData name="Dr.Alaeldin Elgizuli" userId="0ae9b7cacb5388bf" providerId="LiveId" clId="{FD41A5BF-F172-4461-9C88-5C54E75C72B9}" dt="2025-06-12T15:45:43.451" v="2322" actId="20577"/>
          <ac:spMkLst>
            <pc:docMk/>
            <pc:sldMk cId="4246243045" sldId="1367"/>
            <ac:spMk id="25" creationId="{85799178-C5DC-0E23-156F-F65125C47D50}"/>
          </ac:spMkLst>
        </pc:spChg>
        <pc:spChg chg="mod">
          <ac:chgData name="Dr.Alaeldin Elgizuli" userId="0ae9b7cacb5388bf" providerId="LiveId" clId="{FD41A5BF-F172-4461-9C88-5C54E75C72B9}" dt="2025-06-12T15:46:50.718" v="2337" actId="20577"/>
          <ac:spMkLst>
            <pc:docMk/>
            <pc:sldMk cId="4246243045" sldId="1367"/>
            <ac:spMk id="31" creationId="{4369DA07-08BB-5BB5-3DB1-3D733731B8BB}"/>
          </ac:spMkLst>
        </pc:spChg>
      </pc:sldChg>
      <pc:sldChg chg="modSp add mod">
        <pc:chgData name="Dr.Alaeldin Elgizuli" userId="0ae9b7cacb5388bf" providerId="LiveId" clId="{FD41A5BF-F172-4461-9C88-5C54E75C72B9}" dt="2025-06-12T15:53:18.080" v="2399" actId="2711"/>
        <pc:sldMkLst>
          <pc:docMk/>
          <pc:sldMk cId="324364419" sldId="1368"/>
        </pc:sldMkLst>
        <pc:spChg chg="mod">
          <ac:chgData name="Dr.Alaeldin Elgizuli" userId="0ae9b7cacb5388bf" providerId="LiveId" clId="{FD41A5BF-F172-4461-9C88-5C54E75C72B9}" dt="2025-06-12T15:50:03.062" v="2369" actId="20577"/>
          <ac:spMkLst>
            <pc:docMk/>
            <pc:sldMk cId="324364419" sldId="1368"/>
            <ac:spMk id="25" creationId="{C2A2237D-B891-12A3-3584-1630AD32BDBD}"/>
          </ac:spMkLst>
        </pc:spChg>
        <pc:spChg chg="mod">
          <ac:chgData name="Dr.Alaeldin Elgizuli" userId="0ae9b7cacb5388bf" providerId="LiveId" clId="{FD41A5BF-F172-4461-9C88-5C54E75C72B9}" dt="2025-06-12T15:53:18.080" v="2399" actId="2711"/>
          <ac:spMkLst>
            <pc:docMk/>
            <pc:sldMk cId="324364419" sldId="1368"/>
            <ac:spMk id="31" creationId="{279DFF8E-330B-F42E-CBA6-0C66B0D3AC8A}"/>
          </ac:spMkLst>
        </pc:spChg>
      </pc:sldChg>
      <pc:sldChg chg="modSp add mod">
        <pc:chgData name="Dr.Alaeldin Elgizuli" userId="0ae9b7cacb5388bf" providerId="LiveId" clId="{FD41A5BF-F172-4461-9C88-5C54E75C72B9}" dt="2025-06-13T00:01:24.149" v="2658" actId="2710"/>
        <pc:sldMkLst>
          <pc:docMk/>
          <pc:sldMk cId="2878045221" sldId="1369"/>
        </pc:sldMkLst>
        <pc:spChg chg="mod">
          <ac:chgData name="Dr.Alaeldin Elgizuli" userId="0ae9b7cacb5388bf" providerId="LiveId" clId="{FD41A5BF-F172-4461-9C88-5C54E75C72B9}" dt="2025-06-12T23:44:47.577" v="2437" actId="6549"/>
          <ac:spMkLst>
            <pc:docMk/>
            <pc:sldMk cId="2878045221" sldId="1369"/>
            <ac:spMk id="25" creationId="{DA3D2AF9-7D5C-8CCF-6927-561EC1901050}"/>
          </ac:spMkLst>
        </pc:spChg>
        <pc:spChg chg="mod">
          <ac:chgData name="Dr.Alaeldin Elgizuli" userId="0ae9b7cacb5388bf" providerId="LiveId" clId="{FD41A5BF-F172-4461-9C88-5C54E75C72B9}" dt="2025-06-13T00:01:24.149" v="2658" actId="2710"/>
          <ac:spMkLst>
            <pc:docMk/>
            <pc:sldMk cId="2878045221" sldId="1369"/>
            <ac:spMk id="31" creationId="{E56B879C-355F-AB84-F111-D1652FC4026D}"/>
          </ac:spMkLst>
        </pc:spChg>
      </pc:sldChg>
      <pc:sldChg chg="modSp add mod">
        <pc:chgData name="Dr.Alaeldin Elgizuli" userId="0ae9b7cacb5388bf" providerId="LiveId" clId="{FD41A5BF-F172-4461-9C88-5C54E75C72B9}" dt="2025-06-13T00:01:54.792" v="2659"/>
        <pc:sldMkLst>
          <pc:docMk/>
          <pc:sldMk cId="1654292679" sldId="1370"/>
        </pc:sldMkLst>
        <pc:spChg chg="mod">
          <ac:chgData name="Dr.Alaeldin Elgizuli" userId="0ae9b7cacb5388bf" providerId="LiveId" clId="{FD41A5BF-F172-4461-9C88-5C54E75C72B9}" dt="2025-06-13T00:01:54.792" v="2659"/>
          <ac:spMkLst>
            <pc:docMk/>
            <pc:sldMk cId="1654292679" sldId="1370"/>
            <ac:spMk id="25" creationId="{49455E6A-795A-EDC0-300F-FF06B8A41D2C}"/>
          </ac:spMkLst>
        </pc:spChg>
        <pc:spChg chg="mod">
          <ac:chgData name="Dr.Alaeldin Elgizuli" userId="0ae9b7cacb5388bf" providerId="LiveId" clId="{FD41A5BF-F172-4461-9C88-5C54E75C72B9}" dt="2025-06-12T23:55:43.857" v="2580" actId="113"/>
          <ac:spMkLst>
            <pc:docMk/>
            <pc:sldMk cId="1654292679" sldId="1370"/>
            <ac:spMk id="31" creationId="{964D5720-4A57-F900-F75F-0C8EBC56F580}"/>
          </ac:spMkLst>
        </pc:spChg>
      </pc:sldChg>
      <pc:sldChg chg="modSp add mod">
        <pc:chgData name="Dr.Alaeldin Elgizuli" userId="0ae9b7cacb5388bf" providerId="LiveId" clId="{FD41A5BF-F172-4461-9C88-5C54E75C72B9}" dt="2025-06-13T01:35:44.497" v="3096" actId="113"/>
        <pc:sldMkLst>
          <pc:docMk/>
          <pc:sldMk cId="3384144693" sldId="1371"/>
        </pc:sldMkLst>
        <pc:spChg chg="mod">
          <ac:chgData name="Dr.Alaeldin Elgizuli" userId="0ae9b7cacb5388bf" providerId="LiveId" clId="{FD41A5BF-F172-4461-9C88-5C54E75C72B9}" dt="2025-06-13T01:35:44.497" v="3096" actId="113"/>
          <ac:spMkLst>
            <pc:docMk/>
            <pc:sldMk cId="3384144693" sldId="1371"/>
            <ac:spMk id="31" creationId="{9A96540E-1458-5BFE-551C-9B9B1DBA4A7A}"/>
          </ac:spMkLst>
        </pc:spChg>
      </pc:sldChg>
    </pc:docChg>
  </pc:docChgLst>
  <pc:docChgLst>
    <pc:chgData name="Dr.Alaeldin Elgizuli" userId="0ae9b7cacb5388bf" providerId="LiveId" clId="{92F90C3A-2F83-4478-882A-C04F7CE0C3C1}"/>
    <pc:docChg chg="undo redo custSel modSld">
      <pc:chgData name="Dr.Alaeldin Elgizuli" userId="0ae9b7cacb5388bf" providerId="LiveId" clId="{92F90C3A-2F83-4478-882A-C04F7CE0C3C1}" dt="2025-07-11T22:18:12.046" v="1962" actId="6549"/>
      <pc:docMkLst>
        <pc:docMk/>
      </pc:docMkLst>
      <pc:sldChg chg="modSp mod">
        <pc:chgData name="Dr.Alaeldin Elgizuli" userId="0ae9b7cacb5388bf" providerId="LiveId" clId="{92F90C3A-2F83-4478-882A-C04F7CE0C3C1}" dt="2025-07-11T22:18:12.046" v="1962" actId="6549"/>
        <pc:sldMkLst>
          <pc:docMk/>
          <pc:sldMk cId="3758883482" sldId="947"/>
        </pc:sldMkLst>
        <pc:spChg chg="mod">
          <ac:chgData name="Dr.Alaeldin Elgizuli" userId="0ae9b7cacb5388bf" providerId="LiveId" clId="{92F90C3A-2F83-4478-882A-C04F7CE0C3C1}" dt="2025-07-11T22:18:12.046" v="1962" actId="6549"/>
          <ac:spMkLst>
            <pc:docMk/>
            <pc:sldMk cId="3758883482" sldId="947"/>
            <ac:spMk id="31" creationId="{52AD9076-7F34-D345-8C62-0BEC6D080AF4}"/>
          </ac:spMkLst>
        </pc:spChg>
      </pc:sldChg>
      <pc:sldChg chg="modSp mod">
        <pc:chgData name="Dr.Alaeldin Elgizuli" userId="0ae9b7cacb5388bf" providerId="LiveId" clId="{92F90C3A-2F83-4478-882A-C04F7CE0C3C1}" dt="2025-07-11T12:39:21.887" v="199" actId="6549"/>
        <pc:sldMkLst>
          <pc:docMk/>
          <pc:sldMk cId="2499378404" sldId="1038"/>
        </pc:sldMkLst>
        <pc:spChg chg="mod">
          <ac:chgData name="Dr.Alaeldin Elgizuli" userId="0ae9b7cacb5388bf" providerId="LiveId" clId="{92F90C3A-2F83-4478-882A-C04F7CE0C3C1}" dt="2025-07-11T12:14:04.550" v="3" actId="14100"/>
          <ac:spMkLst>
            <pc:docMk/>
            <pc:sldMk cId="2499378404" sldId="1038"/>
            <ac:spMk id="25" creationId="{E05E5A4B-1D24-A009-7F7B-59CDC1E5FCF8}"/>
          </ac:spMkLst>
        </pc:spChg>
        <pc:spChg chg="mod">
          <ac:chgData name="Dr.Alaeldin Elgizuli" userId="0ae9b7cacb5388bf" providerId="LiveId" clId="{92F90C3A-2F83-4478-882A-C04F7CE0C3C1}" dt="2025-07-11T12:39:21.887" v="199" actId="6549"/>
          <ac:spMkLst>
            <pc:docMk/>
            <pc:sldMk cId="2499378404" sldId="1038"/>
            <ac:spMk id="31" creationId="{8C33D21F-5ECD-4476-9A2C-D82B9EF3E8B9}"/>
          </ac:spMkLst>
        </pc:spChg>
      </pc:sldChg>
      <pc:sldChg chg="modSp mod">
        <pc:chgData name="Dr.Alaeldin Elgizuli" userId="0ae9b7cacb5388bf" providerId="LiveId" clId="{92F90C3A-2F83-4478-882A-C04F7CE0C3C1}" dt="2025-07-11T12:54:50.354" v="333" actId="20577"/>
        <pc:sldMkLst>
          <pc:docMk/>
          <pc:sldMk cId="3459026343" sldId="1039"/>
        </pc:sldMkLst>
        <pc:spChg chg="mod">
          <ac:chgData name="Dr.Alaeldin Elgizuli" userId="0ae9b7cacb5388bf" providerId="LiveId" clId="{92F90C3A-2F83-4478-882A-C04F7CE0C3C1}" dt="2025-07-11T12:54:50.354" v="333" actId="20577"/>
          <ac:spMkLst>
            <pc:docMk/>
            <pc:sldMk cId="3459026343" sldId="1039"/>
            <ac:spMk id="31" creationId="{F988EDD2-E8AE-E4D1-7AC4-8C21C81F3E4E}"/>
          </ac:spMkLst>
        </pc:spChg>
      </pc:sldChg>
      <pc:sldChg chg="modSp mod">
        <pc:chgData name="Dr.Alaeldin Elgizuli" userId="0ae9b7cacb5388bf" providerId="LiveId" clId="{92F90C3A-2F83-4478-882A-C04F7CE0C3C1}" dt="2025-07-11T18:44:18.437" v="1743" actId="14100"/>
        <pc:sldMkLst>
          <pc:docMk/>
          <pc:sldMk cId="1926829092" sldId="1320"/>
        </pc:sldMkLst>
        <pc:spChg chg="mod">
          <ac:chgData name="Dr.Alaeldin Elgizuli" userId="0ae9b7cacb5388bf" providerId="LiveId" clId="{92F90C3A-2F83-4478-882A-C04F7CE0C3C1}" dt="2025-07-11T18:44:18.437" v="1743" actId="14100"/>
          <ac:spMkLst>
            <pc:docMk/>
            <pc:sldMk cId="1926829092" sldId="1320"/>
            <ac:spMk id="31" creationId="{A7DDDE3D-3B58-EE51-315E-98D834DF00C6}"/>
          </ac:spMkLst>
        </pc:spChg>
      </pc:sldChg>
      <pc:sldChg chg="modSp mod">
        <pc:chgData name="Dr.Alaeldin Elgizuli" userId="0ae9b7cacb5388bf" providerId="LiveId" clId="{92F90C3A-2F83-4478-882A-C04F7CE0C3C1}" dt="2025-07-11T18:51:55.631" v="1909" actId="20577"/>
        <pc:sldMkLst>
          <pc:docMk/>
          <pc:sldMk cId="3777074318" sldId="1321"/>
        </pc:sldMkLst>
        <pc:spChg chg="mod">
          <ac:chgData name="Dr.Alaeldin Elgizuli" userId="0ae9b7cacb5388bf" providerId="LiveId" clId="{92F90C3A-2F83-4478-882A-C04F7CE0C3C1}" dt="2025-07-11T18:51:55.631" v="1909" actId="20577"/>
          <ac:spMkLst>
            <pc:docMk/>
            <pc:sldMk cId="3777074318" sldId="1321"/>
            <ac:spMk id="31" creationId="{384FBF41-2887-E310-36F1-99A1A42F5F56}"/>
          </ac:spMkLst>
        </pc:spChg>
      </pc:sldChg>
      <pc:sldChg chg="modSp mod">
        <pc:chgData name="Dr.Alaeldin Elgizuli" userId="0ae9b7cacb5388bf" providerId="LiveId" clId="{92F90C3A-2F83-4478-882A-C04F7CE0C3C1}" dt="2025-07-11T18:52:15.730" v="1911" actId="14100"/>
        <pc:sldMkLst>
          <pc:docMk/>
          <pc:sldMk cId="789711831" sldId="1322"/>
        </pc:sldMkLst>
        <pc:spChg chg="mod">
          <ac:chgData name="Dr.Alaeldin Elgizuli" userId="0ae9b7cacb5388bf" providerId="LiveId" clId="{92F90C3A-2F83-4478-882A-C04F7CE0C3C1}" dt="2025-07-11T18:52:15.730" v="1911" actId="14100"/>
          <ac:spMkLst>
            <pc:docMk/>
            <pc:sldMk cId="789711831" sldId="1322"/>
            <ac:spMk id="31" creationId="{1E857B6A-7DB8-DDB8-E4A8-42BCD93A4E78}"/>
          </ac:spMkLst>
        </pc:spChg>
      </pc:sldChg>
      <pc:sldChg chg="modSp mod">
        <pc:chgData name="Dr.Alaeldin Elgizuli" userId="0ae9b7cacb5388bf" providerId="LiveId" clId="{92F90C3A-2F83-4478-882A-C04F7CE0C3C1}" dt="2025-07-11T22:13:53.243" v="1956" actId="6549"/>
        <pc:sldMkLst>
          <pc:docMk/>
          <pc:sldMk cId="2343097711" sldId="1326"/>
        </pc:sldMkLst>
        <pc:spChg chg="mod">
          <ac:chgData name="Dr.Alaeldin Elgizuli" userId="0ae9b7cacb5388bf" providerId="LiveId" clId="{92F90C3A-2F83-4478-882A-C04F7CE0C3C1}" dt="2025-07-11T22:13:53.243" v="1956" actId="6549"/>
          <ac:spMkLst>
            <pc:docMk/>
            <pc:sldMk cId="2343097711" sldId="1326"/>
            <ac:spMk id="31" creationId="{9BB2FDFD-696D-4D92-EC9B-854CEC26E087}"/>
          </ac:spMkLst>
        </pc:spChg>
      </pc:sldChg>
      <pc:sldChg chg="modSp mod">
        <pc:chgData name="Dr.Alaeldin Elgizuli" userId="0ae9b7cacb5388bf" providerId="LiveId" clId="{92F90C3A-2F83-4478-882A-C04F7CE0C3C1}" dt="2025-07-11T20:30:27.227" v="1923" actId="20577"/>
        <pc:sldMkLst>
          <pc:docMk/>
          <pc:sldMk cId="3240022212" sldId="1348"/>
        </pc:sldMkLst>
        <pc:spChg chg="mod">
          <ac:chgData name="Dr.Alaeldin Elgizuli" userId="0ae9b7cacb5388bf" providerId="LiveId" clId="{92F90C3A-2F83-4478-882A-C04F7CE0C3C1}" dt="2025-07-11T20:30:27.227" v="1923" actId="20577"/>
          <ac:spMkLst>
            <pc:docMk/>
            <pc:sldMk cId="3240022212" sldId="1348"/>
            <ac:spMk id="31" creationId="{C964C023-0957-4807-B96F-C4E212EE930A}"/>
          </ac:spMkLst>
        </pc:spChg>
      </pc:sldChg>
      <pc:sldChg chg="modSp mod">
        <pc:chgData name="Dr.Alaeldin Elgizuli" userId="0ae9b7cacb5388bf" providerId="LiveId" clId="{92F90C3A-2F83-4478-882A-C04F7CE0C3C1}" dt="2025-07-11T20:24:38.547" v="1917" actId="6549"/>
        <pc:sldMkLst>
          <pc:docMk/>
          <pc:sldMk cId="320376403" sldId="1349"/>
        </pc:sldMkLst>
        <pc:spChg chg="mod">
          <ac:chgData name="Dr.Alaeldin Elgizuli" userId="0ae9b7cacb5388bf" providerId="LiveId" clId="{92F90C3A-2F83-4478-882A-C04F7CE0C3C1}" dt="2025-07-11T20:24:38.547" v="1917" actId="6549"/>
          <ac:spMkLst>
            <pc:docMk/>
            <pc:sldMk cId="320376403" sldId="1349"/>
            <ac:spMk id="31" creationId="{39B2230C-99FB-35E0-F87A-6017AD9C40EE}"/>
          </ac:spMkLst>
        </pc:spChg>
      </pc:sldChg>
      <pc:sldChg chg="modSp mod">
        <pc:chgData name="Dr.Alaeldin Elgizuli" userId="0ae9b7cacb5388bf" providerId="LiveId" clId="{92F90C3A-2F83-4478-882A-C04F7CE0C3C1}" dt="2025-07-11T20:29:43.024" v="1920" actId="20577"/>
        <pc:sldMkLst>
          <pc:docMk/>
          <pc:sldMk cId="1214239974" sldId="1350"/>
        </pc:sldMkLst>
        <pc:spChg chg="mod">
          <ac:chgData name="Dr.Alaeldin Elgizuli" userId="0ae9b7cacb5388bf" providerId="LiveId" clId="{92F90C3A-2F83-4478-882A-C04F7CE0C3C1}" dt="2025-07-11T20:29:43.024" v="1920" actId="20577"/>
          <ac:spMkLst>
            <pc:docMk/>
            <pc:sldMk cId="1214239974" sldId="1350"/>
            <ac:spMk id="31" creationId="{4EDA1086-5766-09E7-0919-59D240C19C45}"/>
          </ac:spMkLst>
        </pc:spChg>
      </pc:sldChg>
      <pc:sldChg chg="modSp mod">
        <pc:chgData name="Dr.Alaeldin Elgizuli" userId="0ae9b7cacb5388bf" providerId="LiveId" clId="{92F90C3A-2F83-4478-882A-C04F7CE0C3C1}" dt="2025-07-11T14:13:34.727" v="547" actId="20577"/>
        <pc:sldMkLst>
          <pc:docMk/>
          <pc:sldMk cId="3971400046" sldId="1352"/>
        </pc:sldMkLst>
        <pc:spChg chg="mod">
          <ac:chgData name="Dr.Alaeldin Elgizuli" userId="0ae9b7cacb5388bf" providerId="LiveId" clId="{92F90C3A-2F83-4478-882A-C04F7CE0C3C1}" dt="2025-07-11T14:13:34.727" v="547" actId="20577"/>
          <ac:spMkLst>
            <pc:docMk/>
            <pc:sldMk cId="3971400046" sldId="1352"/>
            <ac:spMk id="31" creationId="{4EB28846-ADFD-D808-9F3A-05CF97D84196}"/>
          </ac:spMkLst>
        </pc:spChg>
      </pc:sldChg>
      <pc:sldChg chg="modSp mod">
        <pc:chgData name="Dr.Alaeldin Elgizuli" userId="0ae9b7cacb5388bf" providerId="LiveId" clId="{92F90C3A-2F83-4478-882A-C04F7CE0C3C1}" dt="2025-07-11T14:38:43.569" v="844" actId="14100"/>
        <pc:sldMkLst>
          <pc:docMk/>
          <pc:sldMk cId="1531443694" sldId="1353"/>
        </pc:sldMkLst>
        <pc:spChg chg="mod">
          <ac:chgData name="Dr.Alaeldin Elgizuli" userId="0ae9b7cacb5388bf" providerId="LiveId" clId="{92F90C3A-2F83-4478-882A-C04F7CE0C3C1}" dt="2025-07-11T14:38:43.569" v="844" actId="14100"/>
          <ac:spMkLst>
            <pc:docMk/>
            <pc:sldMk cId="1531443694" sldId="1353"/>
            <ac:spMk id="31" creationId="{58264709-0197-2364-358F-BF197AB17964}"/>
          </ac:spMkLst>
        </pc:spChg>
      </pc:sldChg>
      <pc:sldChg chg="modSp mod">
        <pc:chgData name="Dr.Alaeldin Elgizuli" userId="0ae9b7cacb5388bf" providerId="LiveId" clId="{92F90C3A-2F83-4478-882A-C04F7CE0C3C1}" dt="2025-07-11T14:32:36.592" v="771" actId="6549"/>
        <pc:sldMkLst>
          <pc:docMk/>
          <pc:sldMk cId="1777224190" sldId="1354"/>
        </pc:sldMkLst>
        <pc:spChg chg="mod">
          <ac:chgData name="Dr.Alaeldin Elgizuli" userId="0ae9b7cacb5388bf" providerId="LiveId" clId="{92F90C3A-2F83-4478-882A-C04F7CE0C3C1}" dt="2025-07-11T14:32:36.592" v="771" actId="6549"/>
          <ac:spMkLst>
            <pc:docMk/>
            <pc:sldMk cId="1777224190" sldId="1354"/>
            <ac:spMk id="31" creationId="{CBE3F9C3-AF77-E7BA-4D60-73D66A3F8DAA}"/>
          </ac:spMkLst>
        </pc:spChg>
      </pc:sldChg>
      <pc:sldChg chg="modSp mod">
        <pc:chgData name="Dr.Alaeldin Elgizuli" userId="0ae9b7cacb5388bf" providerId="LiveId" clId="{92F90C3A-2F83-4478-882A-C04F7CE0C3C1}" dt="2025-07-11T13:43:41.914" v="469" actId="14100"/>
        <pc:sldMkLst>
          <pc:docMk/>
          <pc:sldMk cId="3893996120" sldId="1355"/>
        </pc:sldMkLst>
        <pc:spChg chg="mod">
          <ac:chgData name="Dr.Alaeldin Elgizuli" userId="0ae9b7cacb5388bf" providerId="LiveId" clId="{92F90C3A-2F83-4478-882A-C04F7CE0C3C1}" dt="2025-07-11T13:43:38.544" v="468" actId="14100"/>
          <ac:spMkLst>
            <pc:docMk/>
            <pc:sldMk cId="3893996120" sldId="1355"/>
            <ac:spMk id="25" creationId="{1F67A1F5-9BAD-8507-2543-E126D658E1CF}"/>
          </ac:spMkLst>
        </pc:spChg>
        <pc:spChg chg="mod">
          <ac:chgData name="Dr.Alaeldin Elgizuli" userId="0ae9b7cacb5388bf" providerId="LiveId" clId="{92F90C3A-2F83-4478-882A-C04F7CE0C3C1}" dt="2025-07-11T13:43:41.914" v="469" actId="14100"/>
          <ac:spMkLst>
            <pc:docMk/>
            <pc:sldMk cId="3893996120" sldId="1355"/>
            <ac:spMk id="31" creationId="{97E497D1-5AA3-1F8E-332C-1211A6A2F0EB}"/>
          </ac:spMkLst>
        </pc:spChg>
      </pc:sldChg>
      <pc:sldChg chg="modSp mod">
        <pc:chgData name="Dr.Alaeldin Elgizuli" userId="0ae9b7cacb5388bf" providerId="LiveId" clId="{92F90C3A-2F83-4478-882A-C04F7CE0C3C1}" dt="2025-07-11T17:18:03.925" v="1231" actId="122"/>
        <pc:sldMkLst>
          <pc:docMk/>
          <pc:sldMk cId="3312262175" sldId="1356"/>
        </pc:sldMkLst>
        <pc:spChg chg="mod">
          <ac:chgData name="Dr.Alaeldin Elgizuli" userId="0ae9b7cacb5388bf" providerId="LiveId" clId="{92F90C3A-2F83-4478-882A-C04F7CE0C3C1}" dt="2025-07-11T17:18:03.925" v="1231" actId="122"/>
          <ac:spMkLst>
            <pc:docMk/>
            <pc:sldMk cId="3312262175" sldId="1356"/>
            <ac:spMk id="25" creationId="{B193E721-363B-E108-B113-44E4973E9394}"/>
          </ac:spMkLst>
        </pc:spChg>
        <pc:spChg chg="mod">
          <ac:chgData name="Dr.Alaeldin Elgizuli" userId="0ae9b7cacb5388bf" providerId="LiveId" clId="{92F90C3A-2F83-4478-882A-C04F7CE0C3C1}" dt="2025-07-11T16:39:21.061" v="1080" actId="255"/>
          <ac:spMkLst>
            <pc:docMk/>
            <pc:sldMk cId="3312262175" sldId="1356"/>
            <ac:spMk id="31" creationId="{75D830FB-E538-F8EA-C435-61D2960C91CE}"/>
          </ac:spMkLst>
        </pc:spChg>
      </pc:sldChg>
      <pc:sldChg chg="modSp mod">
        <pc:chgData name="Dr.Alaeldin Elgizuli" userId="0ae9b7cacb5388bf" providerId="LiveId" clId="{92F90C3A-2F83-4478-882A-C04F7CE0C3C1}" dt="2025-07-11T21:26:35.590" v="1927" actId="20577"/>
        <pc:sldMkLst>
          <pc:docMk/>
          <pc:sldMk cId="2914930936" sldId="1357"/>
        </pc:sldMkLst>
        <pc:spChg chg="mod">
          <ac:chgData name="Dr.Alaeldin Elgizuli" userId="0ae9b7cacb5388bf" providerId="LiveId" clId="{92F90C3A-2F83-4478-882A-C04F7CE0C3C1}" dt="2025-07-11T18:13:14.571" v="1460" actId="14100"/>
          <ac:spMkLst>
            <pc:docMk/>
            <pc:sldMk cId="2914930936" sldId="1357"/>
            <ac:spMk id="25" creationId="{94E7B2A0-B7F3-BFDC-8B98-9210CFBF8AA0}"/>
          </ac:spMkLst>
        </pc:spChg>
        <pc:spChg chg="mod">
          <ac:chgData name="Dr.Alaeldin Elgizuli" userId="0ae9b7cacb5388bf" providerId="LiveId" clId="{92F90C3A-2F83-4478-882A-C04F7CE0C3C1}" dt="2025-07-11T21:26:35.590" v="1927" actId="20577"/>
          <ac:spMkLst>
            <pc:docMk/>
            <pc:sldMk cId="2914930936" sldId="1357"/>
            <ac:spMk id="31" creationId="{1C8E0761-A4EF-C940-503B-660648BA0278}"/>
          </ac:spMkLst>
        </pc:spChg>
      </pc:sldChg>
      <pc:sldChg chg="modSp mod">
        <pc:chgData name="Dr.Alaeldin Elgizuli" userId="0ae9b7cacb5388bf" providerId="LiveId" clId="{92F90C3A-2F83-4478-882A-C04F7CE0C3C1}" dt="2025-07-11T18:28:41.508" v="1648" actId="6549"/>
        <pc:sldMkLst>
          <pc:docMk/>
          <pc:sldMk cId="3353584471" sldId="1358"/>
        </pc:sldMkLst>
        <pc:spChg chg="mod">
          <ac:chgData name="Dr.Alaeldin Elgizuli" userId="0ae9b7cacb5388bf" providerId="LiveId" clId="{92F90C3A-2F83-4478-882A-C04F7CE0C3C1}" dt="2025-07-11T18:19:53.555" v="1542" actId="20577"/>
          <ac:spMkLst>
            <pc:docMk/>
            <pc:sldMk cId="3353584471" sldId="1358"/>
            <ac:spMk id="25" creationId="{F7DB05CC-9708-FCEA-3B1E-FE4B5CEBAF6E}"/>
          </ac:spMkLst>
        </pc:spChg>
        <pc:spChg chg="mod">
          <ac:chgData name="Dr.Alaeldin Elgizuli" userId="0ae9b7cacb5388bf" providerId="LiveId" clId="{92F90C3A-2F83-4478-882A-C04F7CE0C3C1}" dt="2025-07-11T18:28:41.508" v="1648" actId="6549"/>
          <ac:spMkLst>
            <pc:docMk/>
            <pc:sldMk cId="3353584471" sldId="1358"/>
            <ac:spMk id="31" creationId="{7A19C732-AFDB-64BE-CC44-DD5E0D3723E5}"/>
          </ac:spMkLst>
        </pc:spChg>
      </pc:sldChg>
      <pc:sldChg chg="modSp mod">
        <pc:chgData name="Dr.Alaeldin Elgizuli" userId="0ae9b7cacb5388bf" providerId="LiveId" clId="{92F90C3A-2F83-4478-882A-C04F7CE0C3C1}" dt="2025-07-11T16:32:17.151" v="990" actId="20577"/>
        <pc:sldMkLst>
          <pc:docMk/>
          <pc:sldMk cId="1466751924" sldId="1359"/>
        </pc:sldMkLst>
        <pc:spChg chg="mod">
          <ac:chgData name="Dr.Alaeldin Elgizuli" userId="0ae9b7cacb5388bf" providerId="LiveId" clId="{92F90C3A-2F83-4478-882A-C04F7CE0C3C1}" dt="2025-07-11T16:32:17.151" v="990" actId="20577"/>
          <ac:spMkLst>
            <pc:docMk/>
            <pc:sldMk cId="1466751924" sldId="1359"/>
            <ac:spMk id="31" creationId="{8C610FF4-DB6D-A9F0-4937-51DE10B0008A}"/>
          </ac:spMkLst>
        </pc:spChg>
      </pc:sldChg>
      <pc:sldChg chg="modSp mod">
        <pc:chgData name="Dr.Alaeldin Elgizuli" userId="0ae9b7cacb5388bf" providerId="LiveId" clId="{92F90C3A-2F83-4478-882A-C04F7CE0C3C1}" dt="2025-07-11T21:03:03.386" v="1924" actId="6549"/>
        <pc:sldMkLst>
          <pc:docMk/>
          <pc:sldMk cId="706405994" sldId="1360"/>
        </pc:sldMkLst>
        <pc:spChg chg="mod">
          <ac:chgData name="Dr.Alaeldin Elgizuli" userId="0ae9b7cacb5388bf" providerId="LiveId" clId="{92F90C3A-2F83-4478-882A-C04F7CE0C3C1}" dt="2025-07-11T16:19:31.211" v="850" actId="14100"/>
          <ac:spMkLst>
            <pc:docMk/>
            <pc:sldMk cId="706405994" sldId="1360"/>
            <ac:spMk id="25" creationId="{3B9B71EA-F2AC-2F97-F5E7-3F532B618EEA}"/>
          </ac:spMkLst>
        </pc:spChg>
        <pc:spChg chg="mod">
          <ac:chgData name="Dr.Alaeldin Elgizuli" userId="0ae9b7cacb5388bf" providerId="LiveId" clId="{92F90C3A-2F83-4478-882A-C04F7CE0C3C1}" dt="2025-07-11T21:03:03.386" v="1924" actId="6549"/>
          <ac:spMkLst>
            <pc:docMk/>
            <pc:sldMk cId="706405994" sldId="1360"/>
            <ac:spMk id="31" creationId="{BC9B078D-5A31-1DB8-39CF-40F306AEC1A7}"/>
          </ac:spMkLst>
        </pc:spChg>
      </pc:sldChg>
      <pc:sldChg chg="modSp mod">
        <pc:chgData name="Dr.Alaeldin Elgizuli" userId="0ae9b7cacb5388bf" providerId="LiveId" clId="{92F90C3A-2F83-4478-882A-C04F7CE0C3C1}" dt="2025-07-11T14:38:24.849" v="843" actId="6549"/>
        <pc:sldMkLst>
          <pc:docMk/>
          <pc:sldMk cId="3770359107" sldId="1361"/>
        </pc:sldMkLst>
        <pc:spChg chg="mod">
          <ac:chgData name="Dr.Alaeldin Elgizuli" userId="0ae9b7cacb5388bf" providerId="LiveId" clId="{92F90C3A-2F83-4478-882A-C04F7CE0C3C1}" dt="2025-07-11T14:26:53.020" v="724" actId="14100"/>
          <ac:spMkLst>
            <pc:docMk/>
            <pc:sldMk cId="3770359107" sldId="1361"/>
            <ac:spMk id="25" creationId="{31B8F9C2-B267-F3A0-FE37-12B784641BEE}"/>
          </ac:spMkLst>
        </pc:spChg>
        <pc:spChg chg="mod">
          <ac:chgData name="Dr.Alaeldin Elgizuli" userId="0ae9b7cacb5388bf" providerId="LiveId" clId="{92F90C3A-2F83-4478-882A-C04F7CE0C3C1}" dt="2025-07-11T14:38:24.849" v="843" actId="6549"/>
          <ac:spMkLst>
            <pc:docMk/>
            <pc:sldMk cId="3770359107" sldId="1361"/>
            <ac:spMk id="31" creationId="{A9119746-BA8B-1AE2-788D-F404587A4EC7}"/>
          </ac:spMkLst>
        </pc:spChg>
      </pc:sldChg>
      <pc:sldChg chg="modSp mod">
        <pc:chgData name="Dr.Alaeldin Elgizuli" userId="0ae9b7cacb5388bf" providerId="LiveId" clId="{92F90C3A-2F83-4478-882A-C04F7CE0C3C1}" dt="2025-07-11T17:18:37.716" v="1240" actId="782"/>
        <pc:sldMkLst>
          <pc:docMk/>
          <pc:sldMk cId="243404865" sldId="1362"/>
        </pc:sldMkLst>
        <pc:spChg chg="mod">
          <ac:chgData name="Dr.Alaeldin Elgizuli" userId="0ae9b7cacb5388bf" providerId="LiveId" clId="{92F90C3A-2F83-4478-882A-C04F7CE0C3C1}" dt="2025-07-11T17:18:37.716" v="1240" actId="782"/>
          <ac:spMkLst>
            <pc:docMk/>
            <pc:sldMk cId="243404865" sldId="1362"/>
            <ac:spMk id="25" creationId="{00156127-4D62-6FF0-48F2-750459FFE5B8}"/>
          </ac:spMkLst>
        </pc:spChg>
        <pc:spChg chg="mod">
          <ac:chgData name="Dr.Alaeldin Elgizuli" userId="0ae9b7cacb5388bf" providerId="LiveId" clId="{92F90C3A-2F83-4478-882A-C04F7CE0C3C1}" dt="2025-07-11T16:41:10.462" v="1099" actId="14100"/>
          <ac:spMkLst>
            <pc:docMk/>
            <pc:sldMk cId="243404865" sldId="1362"/>
            <ac:spMk id="31" creationId="{0078D7D4-E3CF-D146-8429-375089F3666E}"/>
          </ac:spMkLst>
        </pc:spChg>
      </pc:sldChg>
      <pc:sldChg chg="modSp mod">
        <pc:chgData name="Dr.Alaeldin Elgizuli" userId="0ae9b7cacb5388bf" providerId="LiveId" clId="{92F90C3A-2F83-4478-882A-C04F7CE0C3C1}" dt="2025-07-11T18:01:58.651" v="1322" actId="113"/>
        <pc:sldMkLst>
          <pc:docMk/>
          <pc:sldMk cId="571895343" sldId="1363"/>
        </pc:sldMkLst>
        <pc:spChg chg="mod">
          <ac:chgData name="Dr.Alaeldin Elgizuli" userId="0ae9b7cacb5388bf" providerId="LiveId" clId="{92F90C3A-2F83-4478-882A-C04F7CE0C3C1}" dt="2025-07-11T18:01:58.651" v="1322" actId="113"/>
          <ac:spMkLst>
            <pc:docMk/>
            <pc:sldMk cId="571895343" sldId="1363"/>
            <ac:spMk id="31" creationId="{0190657E-8AE4-AA37-DAEC-84EAD58AEFC0}"/>
          </ac:spMkLst>
        </pc:spChg>
      </pc:sldChg>
      <pc:sldChg chg="modSp mod">
        <pc:chgData name="Dr.Alaeldin Elgizuli" userId="0ae9b7cacb5388bf" providerId="LiveId" clId="{92F90C3A-2F83-4478-882A-C04F7CE0C3C1}" dt="2025-07-11T18:38:50.909" v="1689" actId="6549"/>
        <pc:sldMkLst>
          <pc:docMk/>
          <pc:sldMk cId="1052589339" sldId="1364"/>
        </pc:sldMkLst>
        <pc:spChg chg="mod">
          <ac:chgData name="Dr.Alaeldin Elgizuli" userId="0ae9b7cacb5388bf" providerId="LiveId" clId="{92F90C3A-2F83-4478-882A-C04F7CE0C3C1}" dt="2025-07-11T18:38:50.909" v="1689" actId="6549"/>
          <ac:spMkLst>
            <pc:docMk/>
            <pc:sldMk cId="1052589339" sldId="1364"/>
            <ac:spMk id="31" creationId="{6D28B93C-332F-1938-ECE0-811FC64829C5}"/>
          </ac:spMkLst>
        </pc:spChg>
      </pc:sldChg>
      <pc:sldChg chg="modSp mod">
        <pc:chgData name="Dr.Alaeldin Elgizuli" userId="0ae9b7cacb5388bf" providerId="LiveId" clId="{92F90C3A-2F83-4478-882A-C04F7CE0C3C1}" dt="2025-07-11T18:43:48.978" v="1739" actId="20577"/>
        <pc:sldMkLst>
          <pc:docMk/>
          <pc:sldMk cId="2058941784" sldId="1365"/>
        </pc:sldMkLst>
        <pc:spChg chg="mod">
          <ac:chgData name="Dr.Alaeldin Elgizuli" userId="0ae9b7cacb5388bf" providerId="LiveId" clId="{92F90C3A-2F83-4478-882A-C04F7CE0C3C1}" dt="2025-07-11T18:43:48.978" v="1739" actId="20577"/>
          <ac:spMkLst>
            <pc:docMk/>
            <pc:sldMk cId="2058941784" sldId="1365"/>
            <ac:spMk id="31" creationId="{9A77B0CC-44FF-E03F-C601-07A6B5962F2F}"/>
          </ac:spMkLst>
        </pc:spChg>
      </pc:sldChg>
      <pc:sldChg chg="modSp mod">
        <pc:chgData name="Dr.Alaeldin Elgizuli" userId="0ae9b7cacb5388bf" providerId="LiveId" clId="{92F90C3A-2F83-4478-882A-C04F7CE0C3C1}" dt="2025-07-11T18:44:06.952" v="1741" actId="14100"/>
        <pc:sldMkLst>
          <pc:docMk/>
          <pc:sldMk cId="2576201336" sldId="1366"/>
        </pc:sldMkLst>
        <pc:spChg chg="mod">
          <ac:chgData name="Dr.Alaeldin Elgizuli" userId="0ae9b7cacb5388bf" providerId="LiveId" clId="{92F90C3A-2F83-4478-882A-C04F7CE0C3C1}" dt="2025-07-11T18:44:06.952" v="1741" actId="14100"/>
          <ac:spMkLst>
            <pc:docMk/>
            <pc:sldMk cId="2576201336" sldId="1366"/>
            <ac:spMk id="31" creationId="{CF08AC9B-26D7-F348-5510-0F0561121DF8}"/>
          </ac:spMkLst>
        </pc:spChg>
      </pc:sldChg>
      <pc:sldChg chg="modSp mod">
        <pc:chgData name="Dr.Alaeldin Elgizuli" userId="0ae9b7cacb5388bf" providerId="LiveId" clId="{92F90C3A-2F83-4478-882A-C04F7CE0C3C1}" dt="2025-07-11T18:44:23.866" v="1744" actId="14100"/>
        <pc:sldMkLst>
          <pc:docMk/>
          <pc:sldMk cId="4246243045" sldId="1367"/>
        </pc:sldMkLst>
        <pc:spChg chg="mod">
          <ac:chgData name="Dr.Alaeldin Elgizuli" userId="0ae9b7cacb5388bf" providerId="LiveId" clId="{92F90C3A-2F83-4478-882A-C04F7CE0C3C1}" dt="2025-07-11T18:44:23.866" v="1744" actId="14100"/>
          <ac:spMkLst>
            <pc:docMk/>
            <pc:sldMk cId="4246243045" sldId="1367"/>
            <ac:spMk id="31" creationId="{4369DA07-08BB-5BB5-3DB1-3D733731B8BB}"/>
          </ac:spMkLst>
        </pc:spChg>
      </pc:sldChg>
      <pc:sldChg chg="modSp mod">
        <pc:chgData name="Dr.Alaeldin Elgizuli" userId="0ae9b7cacb5388bf" providerId="LiveId" clId="{92F90C3A-2F83-4478-882A-C04F7CE0C3C1}" dt="2025-07-11T18:52:39.388" v="1913" actId="14100"/>
        <pc:sldMkLst>
          <pc:docMk/>
          <pc:sldMk cId="2878045221" sldId="1369"/>
        </pc:sldMkLst>
        <pc:spChg chg="mod">
          <ac:chgData name="Dr.Alaeldin Elgizuli" userId="0ae9b7cacb5388bf" providerId="LiveId" clId="{92F90C3A-2F83-4478-882A-C04F7CE0C3C1}" dt="2025-07-11T18:52:39.388" v="1913" actId="14100"/>
          <ac:spMkLst>
            <pc:docMk/>
            <pc:sldMk cId="2878045221" sldId="1369"/>
            <ac:spMk id="31" creationId="{E56B879C-355F-AB84-F111-D1652FC4026D}"/>
          </ac:spMkLst>
        </pc:spChg>
      </pc:sldChg>
      <pc:sldChg chg="modSp mod">
        <pc:chgData name="Dr.Alaeldin Elgizuli" userId="0ae9b7cacb5388bf" providerId="LiveId" clId="{92F90C3A-2F83-4478-882A-C04F7CE0C3C1}" dt="2025-07-11T22:15:31.995" v="1961" actId="20577"/>
        <pc:sldMkLst>
          <pc:docMk/>
          <pc:sldMk cId="3384144693" sldId="1371"/>
        </pc:sldMkLst>
        <pc:spChg chg="mod">
          <ac:chgData name="Dr.Alaeldin Elgizuli" userId="0ae9b7cacb5388bf" providerId="LiveId" clId="{92F90C3A-2F83-4478-882A-C04F7CE0C3C1}" dt="2025-07-11T22:15:31.995" v="1961" actId="20577"/>
          <ac:spMkLst>
            <pc:docMk/>
            <pc:sldMk cId="3384144693" sldId="1371"/>
            <ac:spMk id="31" creationId="{9A96540E-1458-5BFE-551C-9B9B1DBA4A7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638416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E"/>
          </a:p>
        </p:txBody>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Alexandria" pitchFamily="2" charset="-78"/>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0A839A8-E914-9C18-AFE2-9D1AF2122A9D}"/>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61F2E853-AD8C-3148-BD05-82217418CDC0}"/>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D103BE6F-EB25-8C56-D0F2-E7E784BB93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4F4EA0E6-D018-86E3-0E7C-7078ED0EB1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73507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BE68911B-6FF7-5B0C-377D-66E3DDA481D7}"/>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22714E56-73C2-0FC3-0ABE-682E326A94C4}"/>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401B37C1-0ADD-9D07-C39A-88385AE8DC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873F9AE8-0177-2331-93EE-9F1D12E720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632209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D4D89A40-A07D-B6AC-D19E-82673E638F74}"/>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EDC69ECB-1E22-E173-CAA8-67DA3DA4F8B7}"/>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F768A41C-B0E9-DE83-4E91-30FA539789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6FDE8AD7-09DB-D4C3-F13C-C868C327E9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86268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D02D32BC-9165-3C9B-0848-D18E35B8FB8F}"/>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BED0DEF9-D27F-E948-B297-1212A8B6C493}"/>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BB12568D-0532-661D-12AE-05CA22ED660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2D0D9CD4-E260-B262-62EF-EC3DE97FEC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674858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5F9908F-2DE8-6D46-97AD-75C2382E1027}"/>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ACD10BC8-9F5B-5C27-EFBE-3E8731B92AB3}"/>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9669A78D-8563-ADEC-3416-84798F7D5A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E30B5B61-7C78-4E13-B068-CA870A3F666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939367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0539E4FA-0DA9-BC82-AC54-F6CD44A99EB2}"/>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A8A2C93B-7BFB-2BED-512F-D297776F38E7}"/>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560CEE50-781C-AF70-849A-E9257B50EAC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50B5F9F8-7736-C366-07D9-79972002BA8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488290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D535BB6C-3F94-B6D3-6F38-C25E0F79CECC}"/>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BDB0963E-3DA7-9636-2503-97C4B39EA573}"/>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10E1E724-89BC-7D08-69CC-8B421C2E11A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CB55E001-9318-712D-F5FB-AF4483188B9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201497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D3B5BCD4-D2C1-5034-2570-A15A42B1D929}"/>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A504D7F0-9571-4088-0863-69EB64F40410}"/>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112E32C2-0056-8D6F-43A1-66D9D35974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B6F1239C-2C3A-2FBC-B674-E22E7FD6B1E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325166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4E036229-C685-3E20-90CB-B6DDB92B10E8}"/>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05A90C52-6EA3-2259-C5E9-8E3D33484C63}"/>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F1D2589C-DFED-58A5-E4AF-BB781DAA512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AD861992-F9B7-4F4A-F2B5-534AA7D5015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25270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F5CACA48-CFF0-1405-3C09-6A51063CCF11}"/>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FF322EF4-68A8-2E1C-D471-6648EEFFB067}"/>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3C07ABB3-DA66-D7B8-011C-FBC1A90A85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A3E5EEA2-6887-68DE-65E8-CA0298D531D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676933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F57212DC-1FEA-6CE3-7170-E4EFBF9066AD}"/>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1F124780-4492-8DF5-7B2B-ACB9FE8B7D2D}"/>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11619C17-7A7A-25AD-20CD-864DAA82AC6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0F24B67E-145D-4A55-912B-854662C9EA8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742838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E58DCF0C-3B2A-6E53-D446-B6FEABFE2FAB}"/>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480CCC38-128B-40FD-3DC1-8739214EBE87}"/>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D3EE93B6-A029-EE45-24A5-3842AC7B93D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E7A92477-FC86-66B3-7937-2949932260C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656329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97797E1D-B894-C4D7-8A10-102219406942}"/>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83335C85-B867-DA8B-46A3-B344DE5FFD68}"/>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A8484455-BAB7-3D1E-C22E-493ECD07A92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49D50F2A-9F04-E0A9-7ADF-041D685F1DA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656923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86137171-9680-DE2D-E4A8-8CDD2625F240}"/>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9C28F1F8-ACB3-6665-4883-8954D8D4E0C5}"/>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6C5B8704-026B-CEB7-4F03-3AFF96D0526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0F410E36-AA08-BBA8-39AD-9C35709B059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890063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E3090472-8036-6A9D-B548-B29EB6853E89}"/>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9E564EB8-426F-D6B5-ADF1-1017FE32B22C}"/>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1B39DDD1-A7FD-5F35-8F77-B1AF250D2DB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F231CF2C-80CA-FF7F-AB50-5627236FAE7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360739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B6C3DF22-F9E6-8FD2-F1E9-EDD1F5E50CA9}"/>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CCEF898C-C405-4736-F67E-5EC969E1FFB1}"/>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9F95C71F-6226-29E3-3B3E-0A3A7A67A32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90450804-B010-3C77-FCB4-636CAA9C5BB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884207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A9A56791-8A1B-A05B-5A35-4AFA92026D60}"/>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AB8A9F0A-9FBA-B8E8-66F5-9C081486A223}"/>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0771511C-A7B9-0221-529F-D4224D63828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36009489-9900-9BC9-17CD-074B2A0A6A7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749777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96940C83-D642-77EF-1E6D-C2873AE86662}"/>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48EFAE45-FE7A-C27B-61E1-4D959E4CF835}"/>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AAB37DD1-0507-4CBB-8946-54F1645DF37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4144AF34-65CD-9565-1DE0-3B1AEBC300F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065679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06ED15A4-A036-AA2B-9755-E07E40B4522F}"/>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FA18DB47-8EBD-6F9F-F793-820CBC2F549D}"/>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C5F52E59-BE05-8471-09EC-019C01ECF02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5E4EBC05-2F83-74B7-2812-95CC05692E2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115008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372473F6-5845-C46C-63C4-DF66BBF560D1}"/>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CC25BB95-84BC-8AF2-A1F0-6005DC44FFED}"/>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C75B6F29-4376-F37D-A39A-68EC987A3E7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29D78342-332C-9673-A015-83C45FABECE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103187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93F89452-01A1-05B5-19F7-F8AEDE1635D8}"/>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1B3C906F-F0C2-1058-DFAB-8028E7B17A36}"/>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B99F6B89-6DA1-585E-F740-0C751304A2E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B4689683-4450-493F-5CF6-8AA130B4D19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516713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D200D1E4-A022-2EB7-F879-D5B433A58E8F}"/>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3B9E44BD-23E9-42D9-BF85-ADD273EEB3E8}"/>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779E70F9-E831-344C-EB18-207841B1414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D0DE4B5F-C769-EED9-08B5-DA47D9EE0DD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607017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9F8F18C4-0563-774A-2AC7-222B79DB4256}"/>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1126D283-8ACE-D947-A8B5-627AD79F367E}"/>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1C0ED463-0C91-6B9D-6029-6D61D9392B5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BD76F2C2-73C5-4A09-5A6B-4EF0A5C95E1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903948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67C7B203-8948-3036-1E2E-5F5C7B9181F6}"/>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470E4698-B08E-6923-9B2B-9B95A4986178}"/>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41F1DCBF-E2B9-EF14-EB35-7D9E9D03EBC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D6434F3E-1B75-9D1D-5202-FC45D47B07B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963949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DE6F128C-E244-F7D5-8194-06CF0240428B}"/>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35A18FC6-9AD2-6D69-C5B0-313DCDACDEFB}"/>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F42281F9-7C0E-7E5E-8D58-6F2E4D24870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BF072331-03E7-8D1C-420C-5E3450C1A9B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53760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AFB02692-72A8-C12A-E55D-27BD50A2844F}"/>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5ED2FD67-70EF-A07E-A413-5A5CDA1F5431}"/>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E9B03333-1726-2C4E-D484-8141C9C11F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C10F2FDF-5182-A090-F5BD-E12888F5FF5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6754105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E5959B96-6C35-CA0A-6F6E-18F20ECDCEB2}"/>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3D893552-E74B-2D28-0265-FCD6D6FE6D2E}"/>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6E9C06F3-9428-C59D-F729-BF524045EF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D73DFA50-50E8-57E6-D44F-D51A79BF9A8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9685241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A942CB80-770B-9085-13F2-DEE9EAE174BB}"/>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DE5DE723-EB93-F973-03C5-7EA5577607F7}"/>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24F7E942-1201-97BE-B5AE-00857B86ECD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5FDEB899-62DC-4750-98F0-15469A50544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256168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BF29D5B9-008F-BB0B-4703-0BEB19BE9F62}"/>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090E509A-D38D-5B91-87E5-715DADE0C169}"/>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45023369-53AC-E476-E23C-D54B05253F1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825DEEBB-8EAF-7698-91D0-2DC6F9D374B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0438451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94722707-C9B8-9BEE-995E-E1EBBDEBF7AD}"/>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7489CC64-A894-36AB-722B-B32B42F89E01}"/>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00ECE2D8-EA16-70D2-0A15-CE1BA07A0BF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FA01246C-AAFF-286F-EA52-14A6DDC0CEC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8557220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34CA852F-2D0F-7111-86CE-8F30F4CC8C25}"/>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6D348DC7-B991-081A-D875-8C5131A47A30}"/>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46D382AC-1BA7-C552-CD89-4EE943A6744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94E98D99-005A-2A42-2A7B-59B5577E0D2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834157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D157A69B-2F90-116B-F029-1B90B8933FA1}"/>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083D764F-9A2E-0CF8-E585-F32447CAC442}"/>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42C53397-F494-81BA-0545-67A89C6CA1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3529FC59-E14C-8E0F-6C3B-819A911FED3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4600884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5FCDC55-D816-C425-69AA-242C34980EE8}"/>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A26A8085-AC7D-A8D0-D60D-E58B874D7661}"/>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4CF9024A-CB9D-D122-C113-80D7D7534A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901316ED-D9CF-5F98-AA27-BDBBFAE7F9A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3282464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5FCDC55-D816-C425-69AA-242C34980EE8}"/>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A26A8085-AC7D-A8D0-D60D-E58B874D7661}"/>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4CF9024A-CB9D-D122-C113-80D7D7534A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901316ED-D9CF-5F98-AA27-BDBBFAE7F9A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3282464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A2B3FD44-0D5E-2CE8-82E3-DBDF633F903C}"/>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67A7146C-6A9C-D024-B877-8FEE62D235B7}"/>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E48D4434-3911-F290-F76F-1ED474A1A1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6FC3AE7D-4D42-0C1D-70C9-0BB5A5EDC6F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2364297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667A7166-66D6-75BB-0D93-473B44A323A2}"/>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6491EBE6-F54C-A241-02BA-E4703AB93244}"/>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D60A92D6-1070-1D0D-AC04-FB01B73EFB4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1F7B6AB9-E909-F4FC-887A-870FAF865D9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7051032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F579C6D7-FF42-BCBC-4B75-142510C815D6}"/>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77EB992A-883E-C741-A8E5-BA06DF51D053}"/>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8A161423-7EAD-5B08-7795-06884BF8093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C73DA685-7D57-5F3C-6F3B-2792CC7A17A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1709656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667A7166-66D6-75BB-0D93-473B44A323A2}"/>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6491EBE6-F54C-A241-02BA-E4703AB93244}"/>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D60A92D6-1070-1D0D-AC04-FB01B73EFB4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1F7B6AB9-E909-F4FC-887A-870FAF865D9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7051032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4438845-C475-7F46-2444-934EB20687F0}"/>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1C39BD1D-7942-50E5-5B99-8021EF75A02C}"/>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F4BE315D-8910-768B-84EF-58FF5093D0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764B2E4E-8488-FE95-0237-62B7237A54A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999827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72CC74B5-20CA-5D89-89D9-58AB3CB4A56A}"/>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EAC1B6AD-6A69-5E40-CDEB-6CF947A10105}"/>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CFC838DB-4A9A-300F-A056-E42E836121E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194AEC0A-2A86-7523-6E0D-3F1651AB829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5875714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0A1EDF19-4F1F-A336-5C6D-A3A095C548DD}"/>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21B575F8-C473-FDDB-6239-F84CA290AA6A}"/>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 xmlns:a16="http://schemas.microsoft.com/office/drawing/2014/main" id="{ECEB2F7C-D4F7-2D6C-66E0-90EEB88915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32C2DF93-5FF8-DE52-2DFD-C2D4730865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06375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60296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41374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01042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39676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17229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99921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9527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626094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54809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74813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36966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149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5508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952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3105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48240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552285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29720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79397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54364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550942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302549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79605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029196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836011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9913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6115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3648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68673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769636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6779691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650575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058848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422834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717185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534442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131867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6746045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555876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023151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45931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32704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92249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01135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37238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89218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74441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4694214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0301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152261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27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56947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28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9267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35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73237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6" Type="http://schemas.openxmlformats.org/officeDocument/2006/relationships/image" Target="../media/image1.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theme" Target="../theme/theme2.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6" Type="http://schemas.openxmlformats.org/officeDocument/2006/relationships/image" Target="../media/image1.png"/><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theme" Target="../theme/theme3.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8.xml"/><Relationship Id="rId13" Type="http://schemas.openxmlformats.org/officeDocument/2006/relationships/slideLayout" Target="../slideLayouts/slideLayout53.xml"/><Relationship Id="rId18" Type="http://schemas.openxmlformats.org/officeDocument/2006/relationships/slideLayout" Target="../slideLayouts/slideLayout58.xml"/><Relationship Id="rId26" Type="http://schemas.openxmlformats.org/officeDocument/2006/relationships/theme" Target="../theme/theme4.xml"/><Relationship Id="rId3" Type="http://schemas.openxmlformats.org/officeDocument/2006/relationships/slideLayout" Target="../slideLayouts/slideLayout43.xml"/><Relationship Id="rId21" Type="http://schemas.openxmlformats.org/officeDocument/2006/relationships/slideLayout" Target="../slideLayouts/slideLayout61.xml"/><Relationship Id="rId7" Type="http://schemas.openxmlformats.org/officeDocument/2006/relationships/slideLayout" Target="../slideLayouts/slideLayout47.xml"/><Relationship Id="rId12" Type="http://schemas.openxmlformats.org/officeDocument/2006/relationships/slideLayout" Target="../slideLayouts/slideLayout52.xml"/><Relationship Id="rId17" Type="http://schemas.openxmlformats.org/officeDocument/2006/relationships/slideLayout" Target="../slideLayouts/slideLayout57.xml"/><Relationship Id="rId25" Type="http://schemas.openxmlformats.org/officeDocument/2006/relationships/slideLayout" Target="../slideLayouts/slideLayout65.xml"/><Relationship Id="rId2" Type="http://schemas.openxmlformats.org/officeDocument/2006/relationships/slideLayout" Target="../slideLayouts/slideLayout42.xml"/><Relationship Id="rId16" Type="http://schemas.openxmlformats.org/officeDocument/2006/relationships/slideLayout" Target="../slideLayouts/slideLayout56.xml"/><Relationship Id="rId20" Type="http://schemas.openxmlformats.org/officeDocument/2006/relationships/slideLayout" Target="../slideLayouts/slideLayout60.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24" Type="http://schemas.openxmlformats.org/officeDocument/2006/relationships/slideLayout" Target="../slideLayouts/slideLayout64.xml"/><Relationship Id="rId5" Type="http://schemas.openxmlformats.org/officeDocument/2006/relationships/slideLayout" Target="../slideLayouts/slideLayout45.xml"/><Relationship Id="rId15" Type="http://schemas.openxmlformats.org/officeDocument/2006/relationships/slideLayout" Target="../slideLayouts/slideLayout55.xml"/><Relationship Id="rId23" Type="http://schemas.openxmlformats.org/officeDocument/2006/relationships/slideLayout" Target="../slideLayouts/slideLayout63.xml"/><Relationship Id="rId10" Type="http://schemas.openxmlformats.org/officeDocument/2006/relationships/slideLayout" Target="../slideLayouts/slideLayout50.xml"/><Relationship Id="rId19" Type="http://schemas.openxmlformats.org/officeDocument/2006/relationships/slideLayout" Target="../slideLayouts/slideLayout59.xml"/><Relationship Id="rId4" Type="http://schemas.openxmlformats.org/officeDocument/2006/relationships/slideLayout" Target="../slideLayouts/slideLayout44.xml"/><Relationship Id="rId9" Type="http://schemas.openxmlformats.org/officeDocument/2006/relationships/slideLayout" Target="../slideLayouts/slideLayout49.xml"/><Relationship Id="rId14" Type="http://schemas.openxmlformats.org/officeDocument/2006/relationships/slideLayout" Target="../slideLayouts/slideLayout54.xml"/><Relationship Id="rId22" Type="http://schemas.openxmlformats.org/officeDocument/2006/relationships/slideLayout" Target="../slideLayouts/slideLayout62.xml"/><Relationship Id="rId27"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4744080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1356143"/>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2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679269059"/>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 id="2147483711" r:id="rId17"/>
    <p:sldLayoutId id="2147483712" r:id="rId18"/>
    <p:sldLayoutId id="2147483713" r:id="rId19"/>
    <p:sldLayoutId id="2147483714" r:id="rId20"/>
    <p:sldLayoutId id="2147483715" r:id="rId21"/>
    <p:sldLayoutId id="2147483716" r:id="rId22"/>
    <p:sldLayoutId id="2147483717" r:id="rId23"/>
    <p:sldLayoutId id="2147483718" r:id="rId24"/>
    <p:sldLayoutId id="2147483719" r:id="rId2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60.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hyperlink" Target="https://cma.org.sa/" TargetMode="External"/><Relationship Id="rId7"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12.xml"/><Relationship Id="rId6" Type="http://schemas.openxmlformats.org/officeDocument/2006/relationships/hyperlink" Target="https://www.centralbank.ae/" TargetMode="External"/><Relationship Id="rId5" Type="http://schemas.openxmlformats.org/officeDocument/2006/relationships/hyperlink" Target="https://www.cbj.gov.jo/" TargetMode="External"/><Relationship Id="rId4" Type="http://schemas.openxmlformats.org/officeDocument/2006/relationships/hyperlink" Target="https://www.cbe.org.eg/" TargetMode="External"/></Relationships>
</file>

<file path=ppt/slides/_rels/slide4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0.xml"/><Relationship Id="rId6" Type="http://schemas.openxmlformats.org/officeDocument/2006/relationships/image" Target="../media/image7.png"/><Relationship Id="rId5"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4" name="Rectangle: Rounded Corners 33"/>
          <p:cNvSpPr/>
          <p:nvPr/>
        </p:nvSpPr>
        <p:spPr>
          <a:xfrm>
            <a:off x="1058949" y="584587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8</a:t>
            </a:r>
          </a:p>
        </p:txBody>
      </p:sp>
      <p:sp>
        <p:nvSpPr>
          <p:cNvPr id="14" name="Oval 13"/>
          <p:cNvSpPr/>
          <p:nvPr/>
        </p:nvSpPr>
        <p:spPr>
          <a:xfrm>
            <a:off x="5863985" y="82297"/>
            <a:ext cx="6328015" cy="6255691"/>
          </a:xfrm>
          <a:prstGeom prst="ellipse">
            <a:avLst/>
          </a:prstGeom>
          <a:blipFill>
            <a:blip r:embed="rId3" cstate="email">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4" name="Graphic 21"/>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4774" y="5127"/>
            <a:ext cx="2954655" cy="1379622"/>
          </a:xfrm>
          <a:prstGeom prst="rect">
            <a:avLst/>
          </a:prstGeom>
        </p:spPr>
      </p:pic>
      <p:sp>
        <p:nvSpPr>
          <p:cNvPr id="9" name="TextBox 8">
            <a:extLst>
              <a:ext uri="{FF2B5EF4-FFF2-40B4-BE49-F238E27FC236}">
                <a16:creationId xmlns="" xmlns:a16="http://schemas.microsoft.com/office/drawing/2014/main" id="{DD4A771D-B624-A55A-E0F5-FFAB6B489CA0}"/>
              </a:ext>
            </a:extLst>
          </p:cNvPr>
          <p:cNvSpPr txBox="1"/>
          <p:nvPr/>
        </p:nvSpPr>
        <p:spPr>
          <a:xfrm>
            <a:off x="497340" y="2153895"/>
            <a:ext cx="4874760" cy="1631216"/>
          </a:xfrm>
          <a:prstGeom prst="rect">
            <a:avLst/>
          </a:prstGeom>
          <a:noFill/>
        </p:spPr>
        <p:txBody>
          <a:bodyPr wrap="square" rtlCol="0">
            <a:spAutoFit/>
          </a:body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(ماجستير القانون الرقمي) </a:t>
            </a:r>
          </a:p>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مقرر : قانون تنظيم التكنولوجيا المالية</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Financial technology regulation law</a:t>
            </a:r>
          </a:p>
        </p:txBody>
      </p:sp>
      <p:sp>
        <p:nvSpPr>
          <p:cNvPr id="10" name="TextBox 9">
            <a:extLst>
              <a:ext uri="{FF2B5EF4-FFF2-40B4-BE49-F238E27FC236}">
                <a16:creationId xmlns="" xmlns:a16="http://schemas.microsoft.com/office/drawing/2014/main" id="{9E7F083D-9325-632C-97B5-F4603271F458}"/>
              </a:ext>
            </a:extLst>
          </p:cNvPr>
          <p:cNvSpPr txBox="1"/>
          <p:nvPr/>
        </p:nvSpPr>
        <p:spPr>
          <a:xfrm>
            <a:off x="497340" y="4849241"/>
            <a:ext cx="559866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Prepared by.   </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Dr. </a:t>
            </a:r>
            <a:r>
              <a:rPr kumimoji="0" lang="en-US" sz="2400" b="1"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Nayel</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2400" b="1"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AlOmran</a:t>
            </a:r>
            <a:endPar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1660728098"/>
      </p:ext>
    </p:extLst>
  </p:cSld>
  <p:clrMapOvr>
    <a:masterClrMapping/>
  </p:clrMapOvr>
  <mc:AlternateContent xmlns:mc="http://schemas.openxmlformats.org/markup-compatibility/2006" xmlns:p14="http://schemas.microsoft.com/office/powerpoint/2010/main">
    <mc:Choice Requires="p14">
      <p:transition spd="slow" p14:dur="2000" advTm="94960"/>
    </mc:Choice>
    <mc:Fallback xmlns="">
      <p:transition spd="slow" advTm="9496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3A76F454-2837-0434-577F-5BA613D284D5}"/>
            </a:ext>
          </a:extLst>
        </p:cNvPr>
        <p:cNvGrpSpPr/>
        <p:nvPr/>
      </p:nvGrpSpPr>
      <p:grpSpPr>
        <a:xfrm>
          <a:off x="0" y="0"/>
          <a:ext cx="0" cy="0"/>
          <a:chOff x="0" y="0"/>
          <a:chExt cx="0" cy="0"/>
        </a:xfrm>
      </p:grpSpPr>
      <p:sp>
        <p:nvSpPr>
          <p:cNvPr id="3" name="TextBox 2">
            <a:extLst>
              <a:ext uri="{FF2B5EF4-FFF2-40B4-BE49-F238E27FC236}">
                <a16:creationId xmlns="" xmlns:a16="http://schemas.microsoft.com/office/drawing/2014/main" id="{FE433DC3-60C5-2A6E-1080-AE8CA34BED76}"/>
              </a:ext>
            </a:extLst>
          </p:cNvPr>
          <p:cNvSpPr txBox="1"/>
          <p:nvPr/>
        </p:nvSpPr>
        <p:spPr>
          <a:xfrm>
            <a:off x="2618637" y="764082"/>
            <a:ext cx="706021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Black" pitchFamily="2" charset="-78"/>
                <a:ea typeface="+mn-ea"/>
                <a:cs typeface="Alexandria Black" pitchFamily="2" charset="-78"/>
              </a:rPr>
              <a:t>ترخيص وتنظيم مقدمي خدمات التكنولوجيا المالية </a:t>
            </a:r>
            <a:endParaRPr kumimoji="0" lang="ar-AE" sz="2800" b="1" i="0" u="none" strike="noStrike" kern="1200" cap="none" spc="0" normalizeH="0" baseline="0" noProof="0" dirty="0">
              <a:ln>
                <a:noFill/>
              </a:ln>
              <a:solidFill>
                <a:srgbClr val="00AEEF"/>
              </a:solidFill>
              <a:effectLst/>
              <a:uLnTx/>
              <a:uFillTx/>
              <a:latin typeface="Alexandria Black" pitchFamily="2" charset="-78"/>
              <a:ea typeface="+mn-ea"/>
              <a:cs typeface="Alexandria Black" pitchFamily="2" charset="-78"/>
            </a:endParaRPr>
          </a:p>
        </p:txBody>
      </p:sp>
      <p:sp>
        <p:nvSpPr>
          <p:cNvPr id="5" name="Rectangle 4">
            <a:extLst>
              <a:ext uri="{FF2B5EF4-FFF2-40B4-BE49-F238E27FC236}">
                <a16:creationId xmlns="" xmlns:a16="http://schemas.microsoft.com/office/drawing/2014/main" id="{5B1DA3CD-C56C-3EDC-C9AA-EDA8DF2BD9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F9A7399-70B8-2C72-FE3B-8F309B6ABA73}"/>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endParaRPr>
          </a:p>
        </p:txBody>
      </p:sp>
      <p:sp>
        <p:nvSpPr>
          <p:cNvPr id="10" name="TextBox 9">
            <a:extLst>
              <a:ext uri="{FF2B5EF4-FFF2-40B4-BE49-F238E27FC236}">
                <a16:creationId xmlns="" xmlns:a16="http://schemas.microsoft.com/office/drawing/2014/main" id="{B729680B-15FA-828B-AE1A-D63C4ADEE055}"/>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endParaRPr>
          </a:p>
        </p:txBody>
      </p:sp>
      <p:sp>
        <p:nvSpPr>
          <p:cNvPr id="48" name="TextBox 47">
            <a:extLst>
              <a:ext uri="{FF2B5EF4-FFF2-40B4-BE49-F238E27FC236}">
                <a16:creationId xmlns="" xmlns:a16="http://schemas.microsoft.com/office/drawing/2014/main" id="{86649A8B-C4FE-7681-2B68-D1FE2EFE7197}"/>
              </a:ext>
            </a:extLst>
          </p:cNvPr>
          <p:cNvSpPr txBox="1"/>
          <p:nvPr/>
        </p:nvSpPr>
        <p:spPr>
          <a:xfrm>
            <a:off x="617280" y="1691640"/>
            <a:ext cx="10812720" cy="3970318"/>
          </a:xfrm>
          <a:prstGeom prst="rect">
            <a:avLst/>
          </a:prstGeom>
          <a:noFill/>
        </p:spPr>
        <p:txBody>
          <a:bodyPr wrap="square" rtlCol="0">
            <a:spAutoFit/>
          </a:bodyPr>
          <a:lstStyle/>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EG" altLang="en-US" sz="2400" b="1" i="0" u="none" strike="noStrike" kern="1200" cap="none" spc="0" normalizeH="0" baseline="0" noProof="0" dirty="0">
                <a:ln>
                  <a:noFill/>
                </a:ln>
                <a:solidFill>
                  <a:prstClr val="black"/>
                </a:solidFill>
                <a:effectLst/>
                <a:uLnTx/>
                <a:uFillTx/>
                <a:latin typeface="Arial" panose="020B0604020202020204" pitchFamily="34" charset="0"/>
                <a:cs typeface="Alexandria"/>
              </a:rPr>
              <a:t>أهداف المحاضرة : </a:t>
            </a:r>
            <a:r>
              <a:rPr kumimoji="0" lang="ar-AE" altLang="en-US" sz="2400" b="1" i="0" u="none" strike="noStrike" kern="1200" cap="none" spc="0" normalizeH="0" baseline="0" noProof="0" dirty="0">
                <a:ln>
                  <a:noFill/>
                </a:ln>
                <a:solidFill>
                  <a:prstClr val="black"/>
                </a:solidFill>
                <a:effectLst/>
                <a:uLnTx/>
                <a:uFillTx/>
                <a:latin typeface="Arial" panose="020B0604020202020204" pitchFamily="34" charset="0"/>
                <a:cs typeface="Alexandria"/>
              </a:rPr>
              <a:t>بنهاية هذه المحاضرة، سيكون الطالب قادراً على:</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lexandria"/>
            </a:endParaRP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lexandria"/>
              </a:rPr>
              <a:t>ي</a:t>
            </a:r>
            <a:r>
              <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lexandria"/>
              </a:rPr>
              <a:t>عرف</a:t>
            </a: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lexandria"/>
              </a:rPr>
              <a:t> المفاهيم الأساسية المرتبطة بالتكنولوجيا المالية وخاصة مقدمي خدمات الدفع الإلكتروني.</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lexandria"/>
            </a:endParaRP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lexandria"/>
              </a:rPr>
              <a:t>يحدد الشروط والمتطلبات الأساسية للحصول على ترخيص مزاولة نشاط خدمات الدفع في دول عربية </a:t>
            </a:r>
            <a:r>
              <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lexandria"/>
              </a:rPr>
              <a:t>.</a:t>
            </a: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lexandria"/>
              </a:rPr>
              <a:t>يحلل النصوص القانونية والتنظيمية ذات الصلة بتنظيم هذا القطاع في البيئة العربية، مثل لوائح البنك المركزي السعودي أو المصرف المركزي الإماراتي.</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lexandria"/>
            </a:endParaRP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lexandria"/>
              </a:rPr>
              <a:t>يُقيّم مدى فعالية الأطر النظامية في تحقيق أهداف السياسة المالية والنقدية، مثل حماية العملاء وضمان استقرار السوق المالي.</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lexandria"/>
            </a:endParaRPr>
          </a:p>
          <a:p>
            <a:pPr marL="342900" marR="0" lvl="0" indent="-342900" algn="r" defTabSz="914400" rtl="1" eaLnBrk="0" fontAlgn="base" latinLnBrk="0" hangingPunct="0">
              <a:spcBef>
                <a:spcPct val="20000"/>
              </a:spcBef>
              <a:spcAft>
                <a:spcPct val="0"/>
              </a:spcAft>
              <a:buClrTx/>
              <a:buSzPct val="80000"/>
              <a:buFontTx/>
              <a:buChar char="-"/>
              <a:tabLst/>
              <a:defRPr/>
            </a:pPr>
            <a:r>
              <a:rPr lang="ar-EG" altLang="en-US" sz="2400" dirty="0">
                <a:solidFill>
                  <a:prstClr val="black"/>
                </a:solidFill>
                <a:latin typeface="Arial" panose="020B0604020202020204" pitchFamily="34" charset="0"/>
                <a:cs typeface="Alexandria"/>
              </a:rPr>
              <a:t>يفهم </a:t>
            </a: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lexandria"/>
              </a:rPr>
              <a:t>التحديات القانونية التي تواجه مقدمي خدمات التكنولوجيا المالية في العالم العربي، مثل متطلبات رأس المال، حماية البيانات، والامتثال لمكافحة غسل الأموال وتمويل الإرهاب.</a:t>
            </a:r>
            <a:endParaRPr kumimoji="0" lang="ar-EG" alt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7" name="Graphic 21">
            <a:extLst>
              <a:ext uri="{FF2B5EF4-FFF2-40B4-BE49-F238E27FC236}">
                <a16:creationId xmlns="" xmlns:a16="http://schemas.microsoft.com/office/drawing/2014/main" id="{69C12C15-E41D-3729-4343-C670E581DEC3}"/>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3515695"/>
      </p:ext>
    </p:extLst>
  </p:cSld>
  <p:clrMapOvr>
    <a:masterClrMapping/>
  </p:clrMapOvr>
  <mc:AlternateContent xmlns:mc="http://schemas.openxmlformats.org/markup-compatibility/2006" xmlns:p14="http://schemas.microsoft.com/office/powerpoint/2010/main">
    <mc:Choice Requires="p14">
      <p:transition p14:dur="10" advTm="98642"/>
    </mc:Choice>
    <mc:Fallback xmlns="">
      <p:transition advTm="98642"/>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9CE6D7EB-9F5F-6E85-AF04-FF2792FF2F15}"/>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E1237D6C-2F8E-AF0C-2AF4-7A2163F860B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E05E5A4B-1D24-A009-7F7B-59CDC1E5FCF8}"/>
              </a:ext>
            </a:extLst>
          </p:cNvPr>
          <p:cNvSpPr txBox="1"/>
          <p:nvPr/>
        </p:nvSpPr>
        <p:spPr>
          <a:xfrm>
            <a:off x="3829051" y="777239"/>
            <a:ext cx="500634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نظرة عن المحاضرة السابقة </a:t>
            </a:r>
            <a:endParaRPr kumimoji="0" lang="en-US" sz="2800" b="1" i="0" u="none" strike="noStrike" kern="1200" cap="none" spc="0" normalizeH="0" baseline="0" noProof="0" dirty="0">
              <a:ln>
                <a:noFill/>
              </a:ln>
              <a:solidFill>
                <a:srgbClr val="00AEEF"/>
              </a:solidFill>
              <a:effectLst/>
              <a:uLnTx/>
              <a:uFillTx/>
              <a:latin typeface="Alexandria" pitchFamily="2" charset="-78"/>
              <a:ea typeface="+mn-ea"/>
              <a:cs typeface="+mn-cs"/>
            </a:endParaRPr>
          </a:p>
        </p:txBody>
      </p:sp>
      <p:sp>
        <p:nvSpPr>
          <p:cNvPr id="28" name="Rectangle 27">
            <a:extLst>
              <a:ext uri="{FF2B5EF4-FFF2-40B4-BE49-F238E27FC236}">
                <a16:creationId xmlns="" xmlns:a16="http://schemas.microsoft.com/office/drawing/2014/main" id="{92BBBB5D-C7B6-814D-8661-3ED59D6496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8C33D21F-5ECD-4476-9A2C-D82B9EF3E8B9}"/>
              </a:ext>
            </a:extLst>
          </p:cNvPr>
          <p:cNvSpPr txBox="1"/>
          <p:nvPr/>
        </p:nvSpPr>
        <p:spPr>
          <a:xfrm>
            <a:off x="308610" y="1448532"/>
            <a:ext cx="11578590" cy="5170646"/>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الموضوعات التى تم مناقشتها : </a:t>
            </a:r>
            <a:endParaRPr kumimoji="0" lang="en-US" sz="2200" b="1"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just" defTabSz="914400" rtl="1" eaLnBrk="1" fontAlgn="auto" latinLnBrk="0" hangingPunct="1">
              <a:spcBef>
                <a:spcPts val="0"/>
              </a:spcBef>
              <a:spcAft>
                <a:spcPts val="0"/>
              </a:spcAft>
              <a:buClrTx/>
              <a:buSzTx/>
              <a:buFontTx/>
              <a:buNone/>
              <a:tabLst/>
              <a:defRPr/>
            </a:pPr>
            <a:r>
              <a:rPr lang="ar-EG" sz="2200" dirty="0">
                <a:solidFill>
                  <a:prstClr val="black"/>
                </a:solidFill>
                <a:latin typeface="Alexandria regular" pitchFamily="2" charset="-78"/>
                <a:cs typeface="Alexandria"/>
              </a:rPr>
              <a:t>في المحاضرة السابقة تم مناقشة عدد من الموضوعات منها</a:t>
            </a:r>
            <a:r>
              <a:rPr lang="en-US" sz="2200" dirty="0">
                <a:solidFill>
                  <a:prstClr val="black"/>
                </a:solidFill>
                <a:latin typeface="Alexandria regular" pitchFamily="2" charset="-78"/>
                <a:cs typeface="Alexandria"/>
              </a:rPr>
              <a:t> </a:t>
            </a:r>
            <a:r>
              <a:rPr lang="ar-EG" sz="2200" dirty="0">
                <a:solidFill>
                  <a:prstClr val="black"/>
                </a:solidFill>
                <a:latin typeface="Alexandria regular" pitchFamily="2" charset="-78"/>
                <a:cs typeface="Alexandria"/>
              </a:rPr>
              <a:t>قانون تنظيم التكنولوجيا المالية في الأنشطة غير المصرفية ، وتم توضيح مفهوم الأنشطة غير المصرفية في التكنولوجيا المالية </a:t>
            </a:r>
            <a:r>
              <a:rPr lang="en-US" sz="2200" dirty="0">
                <a:solidFill>
                  <a:prstClr val="black"/>
                </a:solidFill>
                <a:latin typeface="Alexandria regular" pitchFamily="2" charset="-78"/>
                <a:cs typeface="Alexandria"/>
              </a:rPr>
              <a:t>FinTech Non-Banking Activities)</a:t>
            </a:r>
            <a:r>
              <a:rPr lang="ar-EG" sz="2200" dirty="0">
                <a:solidFill>
                  <a:prstClr val="black"/>
                </a:solidFill>
                <a:latin typeface="Alexandria regular" pitchFamily="2" charset="-78"/>
                <a:cs typeface="Alexandria"/>
              </a:rPr>
              <a:t>) هي الخدمات والمنتجات المالية التي تُقدَّم من خلال التكنولوجيا خارج نطاق البنوك التقليدية، أي دون الحاجة إلى ترخيص مصرفي شامل ، أنشطة تعتمد على حلول تقنية مبتكرة لتوفير خدمات مالية مرنة وسريعة وتستهدف فئات متعددة، منها الأفراد والشركات الناشئة ، ومن أبرز مجالات الأنشطة غير المصرفية في التكنولوجيا المالية: ( شركات الدفع الإلكتروني والمحافظ الرقمية ، منصات التمويل الجماعي ، التأمين الرقمي </a:t>
            </a:r>
            <a:r>
              <a:rPr lang="en-US" sz="2200" dirty="0" err="1">
                <a:solidFill>
                  <a:prstClr val="black"/>
                </a:solidFill>
                <a:latin typeface="Alexandria regular" pitchFamily="2" charset="-78"/>
                <a:cs typeface="Alexandria"/>
              </a:rPr>
              <a:t>InsurTech</a:t>
            </a:r>
            <a:r>
              <a:rPr lang="ar-EG" sz="2200" dirty="0">
                <a:solidFill>
                  <a:prstClr val="black"/>
                </a:solidFill>
                <a:latin typeface="Alexandria regular" pitchFamily="2" charset="-78"/>
                <a:cs typeface="Alexandria"/>
              </a:rPr>
              <a:t> ، منصات الإقراض من الند للند  </a:t>
            </a:r>
            <a:r>
              <a:rPr lang="en-US" sz="2200" dirty="0">
                <a:solidFill>
                  <a:prstClr val="black"/>
                </a:solidFill>
                <a:latin typeface="Alexandria regular" pitchFamily="2" charset="-78"/>
                <a:cs typeface="Alexandria"/>
              </a:rPr>
              <a:t>P2P Lending</a:t>
            </a:r>
            <a:r>
              <a:rPr lang="ar-EG" sz="2200" dirty="0">
                <a:solidFill>
                  <a:prstClr val="black"/>
                </a:solidFill>
                <a:latin typeface="Alexandria regular" pitchFamily="2" charset="-78"/>
                <a:cs typeface="Alexandria"/>
              </a:rPr>
              <a:t> ، منصات إدارة الثروات والاستشارات الآلية </a:t>
            </a:r>
            <a:r>
              <a:rPr lang="en-US" sz="2200" dirty="0">
                <a:solidFill>
                  <a:prstClr val="black"/>
                </a:solidFill>
                <a:latin typeface="Alexandria regular" pitchFamily="2" charset="-78"/>
                <a:cs typeface="Alexandria"/>
              </a:rPr>
              <a:t>Robo-Advisors</a:t>
            </a:r>
            <a:r>
              <a:rPr lang="ar-EG" sz="2200" dirty="0">
                <a:solidFill>
                  <a:prstClr val="black"/>
                </a:solidFill>
                <a:latin typeface="Alexandria regular" pitchFamily="2" charset="-78"/>
                <a:cs typeface="Alexandria"/>
              </a:rPr>
              <a:t> ، </a:t>
            </a:r>
            <a:r>
              <a:rPr lang="en-US" sz="2200" dirty="0">
                <a:solidFill>
                  <a:prstClr val="black"/>
                </a:solidFill>
                <a:latin typeface="Alexandria regular" pitchFamily="2" charset="-78"/>
                <a:cs typeface="Alexandria"/>
              </a:rPr>
              <a:t> </a:t>
            </a:r>
            <a:r>
              <a:rPr lang="ar-EG" sz="2200" dirty="0">
                <a:solidFill>
                  <a:prstClr val="black"/>
                </a:solidFill>
                <a:latin typeface="Alexandria regular" pitchFamily="2" charset="-78"/>
                <a:cs typeface="Alexandria"/>
              </a:rPr>
              <a:t>العملات والأصول الرقمية.</a:t>
            </a:r>
          </a:p>
          <a:p>
            <a:pPr marL="0" marR="0" lvl="0" indent="0" algn="just" defTabSz="914400" rtl="1" eaLnBrk="1" fontAlgn="auto" latinLnBrk="0" hangingPunct="1">
              <a:spcBef>
                <a:spcPts val="0"/>
              </a:spcBef>
              <a:spcAft>
                <a:spcPts val="0"/>
              </a:spcAft>
              <a:buClrTx/>
              <a:buSzTx/>
              <a:buFontTx/>
              <a:buNone/>
              <a:tabLst/>
              <a:defRPr/>
            </a:pPr>
            <a:r>
              <a:rPr lang="ar-EG" sz="2200" dirty="0">
                <a:solidFill>
                  <a:prstClr val="black"/>
                </a:solidFill>
                <a:latin typeface="Alexandria regular" pitchFamily="2" charset="-78"/>
                <a:cs typeface="Alexandria"/>
              </a:rPr>
              <a:t>وتم دراسة حالة بعض الدول العربية على سبيل المثال المملكة العربية السعودية و جمهورية مصر العربية و المملكة الاردنية الهاشمية ، دولة الامارات العربية المتحدة ، دولة قطر.</a:t>
            </a:r>
          </a:p>
          <a:p>
            <a:pPr marL="0" marR="0" lvl="0" indent="0" algn="just" defTabSz="914400" rtl="1" eaLnBrk="1" fontAlgn="auto" latinLnBrk="0" hangingPunct="1">
              <a:spcBef>
                <a:spcPts val="0"/>
              </a:spcBef>
              <a:spcAft>
                <a:spcPts val="0"/>
              </a:spcAft>
              <a:buClrTx/>
              <a:buSzTx/>
              <a:buFontTx/>
              <a:buNone/>
              <a:tabLst/>
              <a:defRPr/>
            </a:pPr>
            <a:r>
              <a:rPr lang="ar-EG" sz="2200" dirty="0">
                <a:solidFill>
                  <a:prstClr val="black"/>
                </a:solidFill>
                <a:latin typeface="Alexandria regular" pitchFamily="2" charset="-78"/>
                <a:cs typeface="Alexandria"/>
              </a:rPr>
              <a:t>كما تم مناقشة أهمية الأنشطة غير المصرفية في الاقتصاد ومن أهمها (توسيع الشمول المالي ، تعزيز الابتكار في القطاع المالي </a:t>
            </a:r>
          </a:p>
          <a:p>
            <a:pPr marL="0" marR="0" lvl="0" indent="0" algn="just" defTabSz="914400" rtl="1" eaLnBrk="1" fontAlgn="auto" latinLnBrk="0" hangingPunct="1">
              <a:spcBef>
                <a:spcPts val="0"/>
              </a:spcBef>
              <a:spcAft>
                <a:spcPts val="0"/>
              </a:spcAft>
              <a:buClrTx/>
              <a:buSzTx/>
              <a:buFontTx/>
              <a:buNone/>
              <a:tabLst/>
              <a:defRPr/>
            </a:pPr>
            <a:r>
              <a:rPr lang="ar-EG" sz="2200" dirty="0">
                <a:solidFill>
                  <a:prstClr val="black"/>
                </a:solidFill>
                <a:latin typeface="Alexandria regular" pitchFamily="2" charset="-78"/>
                <a:cs typeface="Alexandria"/>
              </a:rPr>
              <a:t>بتوفير حلولًا ذكية مثل الدفع الرقمي، التمويل الجماعي، والذكاء الاصطناعي في التحليل المالي ، تحفيز ريادة الأعمال والمشروعات الصغيرة بتقديم بدائل تمويلية مثل التمويل الجماعي والإقراض المباشر بين الأفراد ، وزيادة التنافسية في الأسواق المالية بتشجيع تدخل شركات التكنولوجيا المالية كمنافس قوي للبنوك التقليدية ، خفض التكاليف وتعزيز الكفاءة حيث تعتمد هذه الأنشطة على حلول رقمية تقلل الحاجة للبنية التحتية المكلفة).</a:t>
            </a:r>
            <a:endParaRPr lang="ar-AE" sz="2200" dirty="0">
              <a:solidFill>
                <a:prstClr val="black"/>
              </a:solidFill>
              <a:latin typeface="Alexandria regular" pitchFamily="2" charset="-78"/>
              <a:cs typeface="Alexandria"/>
            </a:endParaRPr>
          </a:p>
        </p:txBody>
      </p:sp>
      <p:pic>
        <p:nvPicPr>
          <p:cNvPr id="6" name="Graphic 21">
            <a:extLst>
              <a:ext uri="{FF2B5EF4-FFF2-40B4-BE49-F238E27FC236}">
                <a16:creationId xmlns="" xmlns:a16="http://schemas.microsoft.com/office/drawing/2014/main" id="{47CC2601-EBD5-35D1-7BED-13A5E78030C3}"/>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99378404"/>
      </p:ext>
    </p:extLst>
  </p:cSld>
  <p:clrMapOvr>
    <a:masterClrMapping/>
  </p:clrMapOvr>
  <mc:AlternateContent xmlns:mc="http://schemas.openxmlformats.org/markup-compatibility/2006" xmlns:p14="http://schemas.microsoft.com/office/powerpoint/2010/main">
    <mc:Choice Requires="p14">
      <p:transition spd="slow" p14:dur="2000" advTm="206335"/>
    </mc:Choice>
    <mc:Fallback xmlns="">
      <p:transition spd="slow" advTm="206335"/>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AD1CF47A-D511-1C25-0E7A-AD7DFBDFA0BC}"/>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F6FE316F-7584-D9A2-0DF1-B324BDE94D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089E9774-5275-9856-383F-B01D956DF35A}"/>
              </a:ext>
            </a:extLst>
          </p:cNvPr>
          <p:cNvSpPr txBox="1"/>
          <p:nvPr/>
        </p:nvSpPr>
        <p:spPr>
          <a:xfrm>
            <a:off x="2988298" y="820132"/>
            <a:ext cx="635366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الموضوعات </a:t>
            </a:r>
          </a:p>
        </p:txBody>
      </p:sp>
      <p:sp>
        <p:nvSpPr>
          <p:cNvPr id="28" name="Rectangle 27">
            <a:extLst>
              <a:ext uri="{FF2B5EF4-FFF2-40B4-BE49-F238E27FC236}">
                <a16:creationId xmlns="" xmlns:a16="http://schemas.microsoft.com/office/drawing/2014/main" id="{802B0B8F-9705-CAD2-FDDF-CB0F47F9E9D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22C2C637-04CB-DDCA-3BB8-7BE152A760D4}"/>
              </a:ext>
            </a:extLst>
          </p:cNvPr>
          <p:cNvSpPr txBox="1"/>
          <p:nvPr/>
        </p:nvSpPr>
        <p:spPr>
          <a:xfrm>
            <a:off x="2281287" y="1810877"/>
            <a:ext cx="9228841" cy="3903954"/>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Alexandria"/>
              </a:rPr>
              <a:t>ترخيص وتنظيم مقدمي خدمات التكنولوجيا المالية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Alexandria"/>
              </a:rPr>
              <a:t>خدمات الدفع الإلكتروني</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Alexandria"/>
              </a:rPr>
              <a:t>دراسات حالة من بعض الدول العربية</a:t>
            </a: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lang="ar-EG" sz="2400" dirty="0">
                <a:solidFill>
                  <a:prstClr val="black"/>
                </a:solidFill>
                <a:latin typeface="Alexandria regular" pitchFamily="2" charset="-78"/>
                <a:cs typeface="Alexandria"/>
              </a:rPr>
              <a:t>المملكة العربية السعودية</a:t>
            </a: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lang="ar-EG" sz="2400" dirty="0">
                <a:solidFill>
                  <a:prstClr val="black"/>
                </a:solidFill>
                <a:latin typeface="Alexandria regular" pitchFamily="2" charset="-78"/>
                <a:cs typeface="Alexandria"/>
              </a:rPr>
              <a:t>دولة الامارات العربية المتحدة</a:t>
            </a: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lang="ar-EG" sz="2400" dirty="0">
                <a:solidFill>
                  <a:prstClr val="black"/>
                </a:solidFill>
                <a:latin typeface="Alexandria regular" pitchFamily="2" charset="-78"/>
                <a:cs typeface="Alexandria"/>
              </a:rPr>
              <a:t>دولة البحرين </a:t>
            </a: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lang="ar-EG" sz="2400" dirty="0">
                <a:solidFill>
                  <a:prstClr val="black"/>
                </a:solidFill>
                <a:latin typeface="Alexandria regular" pitchFamily="2" charset="-78"/>
                <a:cs typeface="Alexandria"/>
              </a:rPr>
              <a:t>جمهورية مصر العربية</a:t>
            </a:r>
          </a:p>
        </p:txBody>
      </p:sp>
      <p:pic>
        <p:nvPicPr>
          <p:cNvPr id="6" name="Graphic 21">
            <a:extLst>
              <a:ext uri="{FF2B5EF4-FFF2-40B4-BE49-F238E27FC236}">
                <a16:creationId xmlns="" xmlns:a16="http://schemas.microsoft.com/office/drawing/2014/main" id="{676A9AE6-5B52-8AC1-5FD4-D341D60CB997}"/>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7375389"/>
      </p:ext>
    </p:extLst>
  </p:cSld>
  <p:clrMapOvr>
    <a:masterClrMapping/>
  </p:clrMapOvr>
  <mc:AlternateContent xmlns:mc="http://schemas.openxmlformats.org/markup-compatibility/2006" xmlns:p14="http://schemas.microsoft.com/office/powerpoint/2010/main">
    <mc:Choice Requires="p14">
      <p:transition spd="slow" p14:dur="2000" advTm="44699"/>
    </mc:Choice>
    <mc:Fallback xmlns="">
      <p:transition spd="slow" advTm="44699"/>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02775EDA-9753-18CE-FC40-F10ABFAC72AA}"/>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58596954-8F3D-8551-9555-BCAAC07B30D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F86B5075-E4B7-C5B6-CF3A-08FEDE0DF379}"/>
              </a:ext>
            </a:extLst>
          </p:cNvPr>
          <p:cNvSpPr txBox="1"/>
          <p:nvPr/>
        </p:nvSpPr>
        <p:spPr>
          <a:xfrm>
            <a:off x="2469824" y="725864"/>
            <a:ext cx="70135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مقدمي خدمات التكنولوجيا المالية</a:t>
            </a:r>
          </a:p>
        </p:txBody>
      </p:sp>
      <p:sp>
        <p:nvSpPr>
          <p:cNvPr id="28" name="Rectangle 27">
            <a:extLst>
              <a:ext uri="{FF2B5EF4-FFF2-40B4-BE49-F238E27FC236}">
                <a16:creationId xmlns="" xmlns:a16="http://schemas.microsoft.com/office/drawing/2014/main" id="{933B2E6B-D714-658D-6ABF-33EB573E4A8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F988EDD2-E8AE-E4D1-7AC4-8C21C81F3E4E}"/>
              </a:ext>
            </a:extLst>
          </p:cNvPr>
          <p:cNvSpPr txBox="1"/>
          <p:nvPr/>
        </p:nvSpPr>
        <p:spPr>
          <a:xfrm>
            <a:off x="240030" y="1520189"/>
            <a:ext cx="11670029" cy="4093428"/>
          </a:xfrm>
          <a:prstGeom prst="rect">
            <a:avLst/>
          </a:prstGeom>
          <a:noFill/>
        </p:spPr>
        <p:txBody>
          <a:bodyPr wrap="square" rtlCol="0">
            <a:spAutoFit/>
          </a:bodyPr>
          <a:lstStyle/>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مقدمو خدمات التكنولوجيا المالية هم الكيانات أو الشركات التي تقدم خدمات مالية تعتمد على الحلول التقنية المبتكرة، بهدف تسهيل العمليات المالية، تحسين تجربة المستخدم، وخفض التكلفة وزيادة الكفاءة.</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كيانات مرخصة من قبل الهيئات التنظيمية (مثل البنوك المركزية أو هيئات السوق المالية) لتقديم خدمات مالية رقمية باستخدام التكنولوجيا الحديثة مثل: (الذكاء الاصطناعي ، البيانات الضخمة ، تقنية البلوك تشين، الحوسبة السحابية).</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الهدف الرئيسى من وجود مقدمي خدمات التكنولوجيا المالية : </a:t>
            </a:r>
          </a:p>
          <a:p>
            <a:pPr marR="0" lvl="0" algn="just" defTabSz="914400" rtl="1" eaLnBrk="1" fontAlgn="auto" latinLnBrk="0" hangingPunct="1">
              <a:spcBef>
                <a:spcPts val="0"/>
              </a:spcBef>
              <a:spcAft>
                <a:spcPts val="0"/>
              </a:spcAft>
              <a:buClrTx/>
              <a:buSzTx/>
              <a:tabLst/>
              <a:defRPr/>
            </a:pPr>
            <a:r>
              <a:rPr lang="ar-EG" sz="2200" dirty="0">
                <a:solidFill>
                  <a:prstClr val="black"/>
                </a:solidFill>
                <a:latin typeface="Alexandria regular" pitchFamily="2" charset="-78"/>
                <a:cs typeface="Alexandria"/>
              </a:rPr>
              <a:t>-  </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تسهيل العمليات المالية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مثل تحويل الأموال، الدفع الإلكتروني، الحصول على التمويل، وإدارة الحسابات .</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تحسين تجربة المستخدم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من خلال واجهات سهلة الاستخدام وخدمات سريعة ومتكاملة .</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تقليل التكاليف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التشغيلية مقارنة بالمؤسسات المالية التقليدية .</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زيادة الكفاءة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من خلال الأتمتة والاعتماد على التقنيات المتطورة في تحليل البيانات واتخاذ القرار.</a:t>
            </a:r>
          </a:p>
          <a:p>
            <a:pPr marR="0" lvl="0" algn="just" defTabSz="914400" rtl="1" eaLnBrk="1" fontAlgn="auto" latinLnBrk="0" hangingPunct="1">
              <a:spcBef>
                <a:spcPts val="0"/>
              </a:spcBef>
              <a:spcAft>
                <a:spcPts val="0"/>
              </a:spcAft>
              <a:buClrTx/>
              <a:buSzTx/>
              <a:tabLst/>
              <a:defRPr/>
            </a:pPr>
            <a:r>
              <a:rPr lang="ar-EG" sz="2200" dirty="0">
                <a:solidFill>
                  <a:prstClr val="black"/>
                </a:solidFill>
                <a:latin typeface="Alexandria regular" pitchFamily="2" charset="-78"/>
                <a:cs typeface="Alexandria"/>
              </a:rPr>
              <a:t>ولكن هذه الكيانات يجب أن تكون مرخصة من قبل جهات تنظيمية م</a:t>
            </a:r>
            <a:r>
              <a:rPr lang="ar-EG" sz="2200" b="1" dirty="0">
                <a:solidFill>
                  <a:prstClr val="black"/>
                </a:solidFill>
                <a:latin typeface="Alexandria regular" pitchFamily="2" charset="-78"/>
                <a:cs typeface="Alexandria"/>
              </a:rPr>
              <a:t>ثل</a:t>
            </a:r>
            <a:r>
              <a:rPr lang="ar-EG" sz="2200" dirty="0">
                <a:solidFill>
                  <a:prstClr val="black"/>
                </a:solidFill>
                <a:latin typeface="Alexandria regular" pitchFamily="2" charset="-78"/>
                <a:cs typeface="Alexandria"/>
              </a:rPr>
              <a:t>: ( البنك المركزي ، هيئة السوق المالية ، أو أي جهة رسمية مسؤولة عن الرقابة على القطاع المالي في الدولة).</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 xmlns:a16="http://schemas.microsoft.com/office/drawing/2014/main" id="{EE9EB2A4-7267-9218-73FF-6CD0D36DAA70}"/>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59026343"/>
      </p:ext>
    </p:extLst>
  </p:cSld>
  <p:clrMapOvr>
    <a:masterClrMapping/>
  </p:clrMapOvr>
  <mc:AlternateContent xmlns:mc="http://schemas.openxmlformats.org/markup-compatibility/2006" xmlns:p14="http://schemas.microsoft.com/office/powerpoint/2010/main">
    <mc:Choice Requires="p14">
      <p:transition spd="slow" p14:dur="2000" advTm="147969"/>
    </mc:Choice>
    <mc:Fallback xmlns="">
      <p:transition spd="slow" advTm="147969"/>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C583C0C4-E399-D403-2938-25094D8982FC}"/>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20F72ECC-14B3-683A-4429-D29FC7B4AC1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2A2B8AB0-5704-2ABB-DA8B-663DD0C0639C}"/>
              </a:ext>
            </a:extLst>
          </p:cNvPr>
          <p:cNvSpPr txBox="1"/>
          <p:nvPr/>
        </p:nvSpPr>
        <p:spPr>
          <a:xfrm>
            <a:off x="2469824" y="725864"/>
            <a:ext cx="70135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الشروط والمتطلبات لمقدمي خدمات التكنولوجيا المالية</a:t>
            </a:r>
          </a:p>
        </p:txBody>
      </p:sp>
      <p:sp>
        <p:nvSpPr>
          <p:cNvPr id="28" name="Rectangle 27">
            <a:extLst>
              <a:ext uri="{FF2B5EF4-FFF2-40B4-BE49-F238E27FC236}">
                <a16:creationId xmlns="" xmlns:a16="http://schemas.microsoft.com/office/drawing/2014/main" id="{C538EF14-C24B-611F-F4DB-FE1403C2311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39B2230C-99FB-35E0-F87A-6017AD9C40EE}"/>
              </a:ext>
            </a:extLst>
          </p:cNvPr>
          <p:cNvSpPr txBox="1"/>
          <p:nvPr/>
        </p:nvSpPr>
        <p:spPr>
          <a:xfrm>
            <a:off x="160020" y="1345782"/>
            <a:ext cx="11738611" cy="5170646"/>
          </a:xfrm>
          <a:prstGeom prst="rect">
            <a:avLst/>
          </a:prstGeom>
          <a:noFill/>
        </p:spPr>
        <p:txBody>
          <a:bodyPr wrap="square" rtlCol="0">
            <a:spAutoFit/>
          </a:bodyPr>
          <a:lstStyle/>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الحصول على رخصة من الجهة المنظمة في الدولة : </a:t>
            </a:r>
          </a:p>
          <a:p>
            <a:pPr marR="0" lvl="0" algn="just"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يشترط على أي كيان يرغب في تقديم خدمات التكنولوجيا المالية داخل الدولة أن يحصل على ترخيص رسمي من الجهة التنظيمية المختصة، مثل:البنك المركزي (للأنشطة المرتبطة بالدفع الإلكتروني، التمويل، المحافظ الرقمية... إلخ) ، هيئة السوق المالية (للأنشطة الاستثمارية، مثل التمويل الجماعي الاستثماري أو تقديم الاستشارات المالية الرقمية) ، هيئة الاتصالات أو حماية البيانات (في حال وجود تعامل مع بيانات المستخدمين أو بنية تحتية تقنية).</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الامتثال لمتطلبات مكافحة غسل الأموال وتمويل الإرهاب :</a:t>
            </a:r>
          </a:p>
          <a:p>
            <a:pPr marR="0" lvl="0" algn="just"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يُطلب من جميع مقدمي خدمات التكنولوجيا المالية اتباع سياسات وإجراءات تهدف إلى منع استغلال منصاتهم في عمليات غسل الأموال أو تمويل الأنشطة الإرهابية.</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تطبيق معايير حماية بيانات العملاء والأمن السيبراني : </a:t>
            </a:r>
          </a:p>
          <a:p>
            <a:pPr marR="0" lvl="0" algn="just"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يتوجب على مقدمي خدمات التكنولوجيا المالية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(FinTech)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 أن يتخذوا تدابير فنية وإدارية لحماية بيانات العملاء من الوصول غير المصرح به أو التلاعب أو الضياع، وأن يؤمنوا منصاتهم ضد الهجمات الإلكترونية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Cyberattacks</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التقيد بمتطلبات الإفصاح والشفافية :</a:t>
            </a:r>
          </a:p>
          <a:p>
            <a:pPr marR="0" lvl="0" algn="just"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 الإفصاح يعني تقديم معلومات واضحة، صحيحة، وكاملة لجميع الأطراف المعنية، خاصة العملاء والمستثمرين والجهات الرقابية.</a:t>
            </a:r>
          </a:p>
          <a:p>
            <a:pPr marR="0" lvl="0" algn="just" defTabSz="914400" rtl="1" eaLnBrk="1" fontAlgn="auto" latinLnBrk="0" hangingPunct="1">
              <a:spcBef>
                <a:spcPts val="0"/>
              </a:spcBef>
              <a:spcAft>
                <a:spcPts val="0"/>
              </a:spcAft>
              <a:buClrTx/>
              <a:buSzTx/>
              <a:tabLst/>
              <a:defRPr/>
            </a:pPr>
            <a:r>
              <a:rPr lang="ar-EG" sz="2200" dirty="0">
                <a:solidFill>
                  <a:prstClr val="black"/>
                </a:solidFill>
                <a:latin typeface="Alexandria regular" pitchFamily="2" charset="-78"/>
                <a:cs typeface="Alexandria"/>
              </a:rPr>
              <a:t>-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الشفافية تعني أن تكون العمليات والسياسات المالية والتقنية مفهومة ومعلنة بشكل يسمح للجميع بمراجعتها والتأكد من سلامتها.</a:t>
            </a:r>
          </a:p>
          <a:p>
            <a:pPr marL="0" marR="0" lvl="0" indent="0" algn="r" defTabSz="914400" rtl="1" eaLnBrk="1" fontAlgn="auto" latinLnBrk="0" hangingPunct="1">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 xmlns:a16="http://schemas.microsoft.com/office/drawing/2014/main" id="{E261BC84-4A77-5E20-0301-2B1913E34D1C}"/>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376403"/>
      </p:ext>
    </p:extLst>
  </p:cSld>
  <p:clrMapOvr>
    <a:masterClrMapping/>
  </p:clrMapOvr>
  <mc:AlternateContent xmlns:mc="http://schemas.openxmlformats.org/markup-compatibility/2006" xmlns:p14="http://schemas.microsoft.com/office/powerpoint/2010/main">
    <mc:Choice Requires="p14">
      <p:transition spd="slow" p14:dur="2000" advTm="214423"/>
    </mc:Choice>
    <mc:Fallback xmlns="">
      <p:transition spd="slow" advTm="21442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3AE927A9-025E-2480-13A5-F1A68B158424}"/>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C70ED327-FDD0-872F-BA19-BCF370777EE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C5CD9354-73B9-8964-C0C6-C3D06958FFF7}"/>
              </a:ext>
            </a:extLst>
          </p:cNvPr>
          <p:cNvSpPr txBox="1"/>
          <p:nvPr/>
        </p:nvSpPr>
        <p:spPr>
          <a:xfrm>
            <a:off x="2469824" y="725864"/>
            <a:ext cx="70135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أهمية ودور مقدمي خدمات التكنولوجيا المالية في المجتمع</a:t>
            </a:r>
          </a:p>
        </p:txBody>
      </p:sp>
      <p:sp>
        <p:nvSpPr>
          <p:cNvPr id="28" name="Rectangle 27">
            <a:extLst>
              <a:ext uri="{FF2B5EF4-FFF2-40B4-BE49-F238E27FC236}">
                <a16:creationId xmlns="" xmlns:a16="http://schemas.microsoft.com/office/drawing/2014/main" id="{FBDDE36A-AB5D-38F4-E5DE-19FB711C382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4EDA1086-5766-09E7-0919-59D240C19C45}"/>
              </a:ext>
            </a:extLst>
          </p:cNvPr>
          <p:cNvSpPr txBox="1"/>
          <p:nvPr/>
        </p:nvSpPr>
        <p:spPr>
          <a:xfrm>
            <a:off x="354331" y="1391502"/>
            <a:ext cx="11567160" cy="5170646"/>
          </a:xfrm>
          <a:prstGeom prst="rect">
            <a:avLst/>
          </a:prstGeom>
          <a:noFill/>
        </p:spPr>
        <p:txBody>
          <a:bodyPr wrap="square" rtlCol="0">
            <a:spAutoFit/>
          </a:bodyPr>
          <a:lstStyle/>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دعم  وتعزيز الشمول المالي</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 توفير خدمات للأفراد غير المخدومين مصرفياً ، مقدمو خدمات التكنولوجيا المالية يستخدمون التطبيقات والهواتف الذكية لتوفير خدمات مالية مبسطة يمكن الوصول إليها من أي مكان وفي أي وقت، مما يلغي حاجز الحاجة لزيارة الفروع البنكية.</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تيسير الابتكار المالي: </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تقديم حلول جديدة لتحديات السوق التقليدي ، يقدمون حلولًا مبتكرة مثل المحافظ الرقمية، التمويل الجماعي، القروض الصغيرة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Microloans،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وخدمات الدفع الإلكتروني التي تناسب الاحتياجات المتنوعة للأفراد غير المخدومين.</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مقدمو خدمات التكنولوجيا المالية يمكّنون الشركات من إطلاق خدمات ومنتجات مالية جديدة مثل الدفع بالتقسيط عبر الإنترنت، الاشتراكات الرقمية، والتمويل الجماعي، مما يوسع إمكانيات التجارة الإلكترونية.</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خفض التكاليف: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من خلال الأتمتة وتقليل الاعتماد على العمليات الورقية ، الخدمات الرقمية تقلل التكاليف التشغيلية مقارنة بالبنوك التقليدية، مما يجعل تقديم الخدمات المالية أكثر اقتصادية وقابلية للوصول للفئات ذات الدخل المحدود.</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دفع عجلة التحول الرقمي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والابتكار في القطاعات المالية ، تمكين الأفراد من الحصول على أدوات مالية، يساعدون في تمكين ريادة الأعمال الصغيرة، تعزيز الادخار والاستثمار، وتحفيز النمو الاقتصادي في المجتمعات المحرومة.</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تسهيل التجارة الإلكترونية والتعاملات الرقمية :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من خلال توفير حلول دفع متعددة ومتنوعة، تمكن شركات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FinTech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 التجار من الوصول إلى عملاء أوسع، داخليًا وعالميًا، بما في ذلك الأسواق الناشئة ، كذلك تسهل هذه الخدمات قبول المدفوعات من مصادر متعددة وبعملات مختلفة، مما يدعم توسع الأعمال التجارية عبر الحدود.</a:t>
            </a:r>
          </a:p>
        </p:txBody>
      </p:sp>
      <p:pic>
        <p:nvPicPr>
          <p:cNvPr id="6" name="Graphic 21">
            <a:extLst>
              <a:ext uri="{FF2B5EF4-FFF2-40B4-BE49-F238E27FC236}">
                <a16:creationId xmlns="" xmlns:a16="http://schemas.microsoft.com/office/drawing/2014/main" id="{DBE30E49-2C0F-84F3-1990-0A30F4328BE1}"/>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14239974"/>
      </p:ext>
    </p:extLst>
  </p:cSld>
  <p:clrMapOvr>
    <a:masterClrMapping/>
  </p:clrMapOvr>
  <mc:AlternateContent xmlns:mc="http://schemas.openxmlformats.org/markup-compatibility/2006" xmlns:p14="http://schemas.microsoft.com/office/powerpoint/2010/main">
    <mc:Choice Requires="p14">
      <p:transition spd="slow" p14:dur="2000" advTm="273096"/>
    </mc:Choice>
    <mc:Fallback xmlns="">
      <p:transition spd="slow" advTm="27309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F87E7388-A3C5-48C1-7BD1-E4433BDF9C01}"/>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A40B192D-EDB4-7F96-633C-1CD38EF230B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BE4AE512-7C23-CCE5-157C-9899F972A35A}"/>
              </a:ext>
            </a:extLst>
          </p:cNvPr>
          <p:cNvSpPr txBox="1"/>
          <p:nvPr/>
        </p:nvSpPr>
        <p:spPr>
          <a:xfrm>
            <a:off x="1623060" y="725864"/>
            <a:ext cx="786030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أمثلة أنشطة مقدمي خدمات التكنولوجيا المالية والدفع الإلكتروني</a:t>
            </a:r>
          </a:p>
        </p:txBody>
      </p:sp>
      <p:sp>
        <p:nvSpPr>
          <p:cNvPr id="28" name="Rectangle 27">
            <a:extLst>
              <a:ext uri="{FF2B5EF4-FFF2-40B4-BE49-F238E27FC236}">
                <a16:creationId xmlns="" xmlns:a16="http://schemas.microsoft.com/office/drawing/2014/main" id="{AFDD06D5-04FA-B158-E613-FDD6AFFAC51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C964C023-0957-4807-B96F-C4E212EE930A}"/>
              </a:ext>
            </a:extLst>
          </p:cNvPr>
          <p:cNvSpPr txBox="1"/>
          <p:nvPr/>
        </p:nvSpPr>
        <p:spPr>
          <a:xfrm>
            <a:off x="1272619" y="1799303"/>
            <a:ext cx="9492791" cy="3910686"/>
          </a:xfrm>
          <a:prstGeom prst="rect">
            <a:avLst/>
          </a:prstGeom>
          <a:noFill/>
        </p:spPr>
        <p:txBody>
          <a:bodyPr wrap="square" rtlCol="0">
            <a:spAutoFit/>
          </a:bodyPr>
          <a:lstStyle/>
          <a:p>
            <a:pPr algn="r" rtl="1">
              <a:lnSpc>
                <a:spcPct val="150000"/>
              </a:lnSpc>
              <a:buFont typeface="Arial" panose="020B0604020202020204" pitchFamily="34" charset="0"/>
              <a:buChar char="•"/>
            </a:pPr>
            <a:r>
              <a:rPr lang="ar-EG" sz="2400" dirty="0">
                <a:cs typeface="Alexandria"/>
              </a:rPr>
              <a:t> المحافظ الإلكترونية</a:t>
            </a:r>
          </a:p>
          <a:p>
            <a:pPr algn="r" rtl="1">
              <a:lnSpc>
                <a:spcPct val="150000"/>
              </a:lnSpc>
              <a:buFont typeface="Arial" panose="020B0604020202020204" pitchFamily="34" charset="0"/>
              <a:buChar char="•"/>
            </a:pPr>
            <a:r>
              <a:rPr lang="ar-EG" sz="2400" dirty="0">
                <a:cs typeface="Alexandria"/>
              </a:rPr>
              <a:t> البطاقات المسبقة</a:t>
            </a:r>
          </a:p>
          <a:p>
            <a:pPr algn="r" rtl="1">
              <a:lnSpc>
                <a:spcPct val="150000"/>
              </a:lnSpc>
              <a:buFont typeface="Arial" panose="020B0604020202020204" pitchFamily="34" charset="0"/>
              <a:buChar char="•"/>
            </a:pPr>
            <a:r>
              <a:rPr lang="ar-EG" sz="2400" dirty="0">
                <a:cs typeface="Alexandria"/>
              </a:rPr>
              <a:t> </a:t>
            </a:r>
            <a:r>
              <a:rPr lang="ar-AE" sz="2400" dirty="0">
                <a:cs typeface="Alexandria"/>
              </a:rPr>
              <a:t>التمويل الجماعي </a:t>
            </a:r>
            <a:r>
              <a:rPr lang="en-US" sz="2400" dirty="0"/>
              <a:t>Crowdfunding)</a:t>
            </a:r>
            <a:r>
              <a:rPr lang="ar-EG" sz="2400" dirty="0">
                <a:cs typeface="Alexandria"/>
              </a:rPr>
              <a:t>)</a:t>
            </a:r>
            <a:endParaRPr lang="en-US" sz="2400" dirty="0"/>
          </a:p>
          <a:p>
            <a:pPr algn="r" rtl="1">
              <a:lnSpc>
                <a:spcPct val="150000"/>
              </a:lnSpc>
              <a:buFont typeface="Arial" panose="020B0604020202020204" pitchFamily="34" charset="0"/>
              <a:buChar char="•"/>
            </a:pPr>
            <a:r>
              <a:rPr lang="ar-EG" sz="2400" dirty="0">
                <a:cs typeface="Alexandria"/>
              </a:rPr>
              <a:t> </a:t>
            </a:r>
            <a:r>
              <a:rPr lang="ar-AE" sz="2400" dirty="0">
                <a:cs typeface="Alexandria"/>
              </a:rPr>
              <a:t>الإقراض الرقمي</a:t>
            </a:r>
          </a:p>
          <a:p>
            <a:pPr algn="r" rtl="1">
              <a:lnSpc>
                <a:spcPct val="150000"/>
              </a:lnSpc>
              <a:buFont typeface="Arial" panose="020B0604020202020204" pitchFamily="34" charset="0"/>
              <a:buChar char="•"/>
            </a:pPr>
            <a:r>
              <a:rPr lang="ar-EG" sz="2400" dirty="0">
                <a:cs typeface="Alexandria"/>
              </a:rPr>
              <a:t> </a:t>
            </a:r>
            <a:r>
              <a:rPr lang="ar-AE" sz="2400" dirty="0">
                <a:cs typeface="Alexandria"/>
              </a:rPr>
              <a:t>خدمات إدارة الأصول المالية آليًا </a:t>
            </a:r>
            <a:r>
              <a:rPr lang="ar-EG" sz="2400" dirty="0">
                <a:cs typeface="Alexandria"/>
              </a:rPr>
              <a:t> </a:t>
            </a:r>
            <a:r>
              <a:rPr lang="en-US" sz="2400" dirty="0"/>
              <a:t>Robo-Advisors)</a:t>
            </a:r>
            <a:r>
              <a:rPr lang="ar-EG" sz="2400" dirty="0">
                <a:cs typeface="Alexandria"/>
              </a:rPr>
              <a:t>)</a:t>
            </a:r>
            <a:endParaRPr lang="en-US" sz="2400" dirty="0"/>
          </a:p>
          <a:p>
            <a:pPr algn="r" rtl="1">
              <a:lnSpc>
                <a:spcPct val="150000"/>
              </a:lnSpc>
              <a:buFont typeface="Arial" panose="020B0604020202020204" pitchFamily="34" charset="0"/>
              <a:buChar char="•"/>
            </a:pPr>
            <a:r>
              <a:rPr lang="ar-EG" sz="2400" dirty="0">
                <a:cs typeface="Alexandria"/>
              </a:rPr>
              <a:t> </a:t>
            </a:r>
            <a:r>
              <a:rPr lang="ar-AE" sz="2400" dirty="0">
                <a:cs typeface="Alexandria"/>
              </a:rPr>
              <a:t>تكنولوجيا التأمين </a:t>
            </a:r>
            <a:r>
              <a:rPr lang="ar-EG" sz="2400" dirty="0">
                <a:cs typeface="Alexandria"/>
              </a:rPr>
              <a:t> </a:t>
            </a:r>
            <a:r>
              <a:rPr lang="en-US" sz="2400" dirty="0" err="1"/>
              <a:t>InsurTech</a:t>
            </a:r>
            <a:r>
              <a:rPr lang="en-US" sz="2400" dirty="0"/>
              <a:t>)</a:t>
            </a:r>
            <a:r>
              <a:rPr lang="ar-EG" sz="2400" dirty="0">
                <a:cs typeface="Alexandria"/>
              </a:rPr>
              <a:t>)</a:t>
            </a:r>
            <a:endParaRPr lang="en-US" sz="2400" dirty="0"/>
          </a:p>
          <a:p>
            <a:pPr algn="r" rtl="1">
              <a:lnSpc>
                <a:spcPct val="150000"/>
              </a:lnSpc>
              <a:buFont typeface="Arial" panose="020B0604020202020204" pitchFamily="34" charset="0"/>
              <a:buChar char="•"/>
            </a:pPr>
            <a:r>
              <a:rPr lang="ar-EG" sz="2400" dirty="0">
                <a:cs typeface="Alexandria"/>
              </a:rPr>
              <a:t> </a:t>
            </a:r>
            <a:r>
              <a:rPr lang="ar-AE" sz="2400" dirty="0">
                <a:cs typeface="Alexandria"/>
              </a:rPr>
              <a:t>العملات الرقمية </a:t>
            </a:r>
            <a:r>
              <a:rPr lang="ar-EG" sz="2400" dirty="0">
                <a:cs typeface="Alexandria"/>
              </a:rPr>
              <a:t> </a:t>
            </a:r>
            <a:r>
              <a:rPr lang="en-US" sz="2400" dirty="0"/>
              <a:t>Cryptocurrencies)</a:t>
            </a:r>
            <a:r>
              <a:rPr lang="ar-EG" sz="2400" dirty="0">
                <a:cs typeface="Alexandria"/>
              </a:rPr>
              <a:t>)</a:t>
            </a:r>
            <a:endParaRPr lang="en-US" sz="2400" dirty="0"/>
          </a:p>
        </p:txBody>
      </p:sp>
      <p:pic>
        <p:nvPicPr>
          <p:cNvPr id="6" name="Graphic 21">
            <a:extLst>
              <a:ext uri="{FF2B5EF4-FFF2-40B4-BE49-F238E27FC236}">
                <a16:creationId xmlns="" xmlns:a16="http://schemas.microsoft.com/office/drawing/2014/main" id="{601412A4-7F61-D323-5DBC-7175E2E677D8}"/>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40022212"/>
      </p:ext>
    </p:extLst>
  </p:cSld>
  <p:clrMapOvr>
    <a:masterClrMapping/>
  </p:clrMapOvr>
  <mc:AlternateContent xmlns:mc="http://schemas.openxmlformats.org/markup-compatibility/2006" xmlns:p14="http://schemas.microsoft.com/office/powerpoint/2010/main">
    <mc:Choice Requires="p14">
      <p:transition spd="slow" p14:dur="2000" advTm="44067"/>
    </mc:Choice>
    <mc:Fallback xmlns="">
      <p:transition spd="slow" advTm="44067"/>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F0872507-5425-8DEF-9FA3-EEE2EA5AD0A8}"/>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ABBA3D47-42FB-94CA-CA21-F20FD74B29E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1F67A1F5-9BAD-8507-2543-E126D658E1CF}"/>
              </a:ext>
            </a:extLst>
          </p:cNvPr>
          <p:cNvSpPr txBox="1"/>
          <p:nvPr/>
        </p:nvSpPr>
        <p:spPr>
          <a:xfrm>
            <a:off x="2388870" y="583447"/>
            <a:ext cx="70944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المحافظ الإلكترونية</a:t>
            </a:r>
          </a:p>
        </p:txBody>
      </p:sp>
      <p:sp>
        <p:nvSpPr>
          <p:cNvPr id="28" name="Rectangle 27">
            <a:extLst>
              <a:ext uri="{FF2B5EF4-FFF2-40B4-BE49-F238E27FC236}">
                <a16:creationId xmlns="" xmlns:a16="http://schemas.microsoft.com/office/drawing/2014/main" id="{A08F9F2D-C7E4-7DA1-2211-D85AD53C247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97E497D1-5AA3-1F8E-332C-1211A6A2F0EB}"/>
              </a:ext>
            </a:extLst>
          </p:cNvPr>
          <p:cNvSpPr txBox="1"/>
          <p:nvPr/>
        </p:nvSpPr>
        <p:spPr>
          <a:xfrm>
            <a:off x="103860" y="1136132"/>
            <a:ext cx="11863349" cy="5745263"/>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هي تطبيقات أو حلول رقمية تُمكّن المستخدمين من تخزين الأموال إلكترونيًا، واستخدامها في المعاملات اليومية مثل التسوق الإلكتروني، دفع الفواتير، تحويل الأموال، وخدمات أخرى بدون الحاجة لحمل نقود أو بطاقات تقليدية.</a:t>
            </a:r>
          </a:p>
          <a:p>
            <a:pPr algn="r" rtl="1">
              <a:buNone/>
            </a:pPr>
            <a:r>
              <a:rPr lang="ar-AE" sz="2000" b="1" dirty="0">
                <a:cs typeface="Alexandria"/>
              </a:rPr>
              <a:t>استخدامات المحافظ الإلكترونية في الحياة اليومية:</a:t>
            </a:r>
          </a:p>
          <a:p>
            <a:pPr algn="r" rtl="1">
              <a:buFont typeface="Arial" panose="020B0604020202020204" pitchFamily="34" charset="0"/>
              <a:buChar char="•"/>
            </a:pPr>
            <a:r>
              <a:rPr lang="ar-EG" sz="2000" b="1" dirty="0">
                <a:cs typeface="Alexandria"/>
              </a:rPr>
              <a:t> </a:t>
            </a:r>
            <a:r>
              <a:rPr lang="ar-AE" sz="2000" b="1" dirty="0">
                <a:cs typeface="Alexandria"/>
              </a:rPr>
              <a:t>التسوق الإلكتروني:</a:t>
            </a:r>
            <a:r>
              <a:rPr lang="ar-AE" sz="2000" dirty="0">
                <a:cs typeface="Alexandria"/>
              </a:rPr>
              <a:t> دفع قيمة المشتريات عبر الإنترنت بسهولة.</a:t>
            </a:r>
          </a:p>
          <a:p>
            <a:pPr algn="r" rtl="1">
              <a:buFont typeface="Arial" panose="020B0604020202020204" pitchFamily="34" charset="0"/>
              <a:buChar char="•"/>
            </a:pPr>
            <a:r>
              <a:rPr lang="ar-EG" sz="2000" b="1" dirty="0">
                <a:cs typeface="Alexandria"/>
              </a:rPr>
              <a:t> </a:t>
            </a:r>
            <a:r>
              <a:rPr lang="ar-AE" sz="2000" b="1" dirty="0">
                <a:cs typeface="Alexandria"/>
              </a:rPr>
              <a:t>دفع الفواتير:</a:t>
            </a:r>
            <a:r>
              <a:rPr lang="ar-AE" sz="2000" dirty="0">
                <a:cs typeface="Alexandria"/>
              </a:rPr>
              <a:t> مثل فواتير الكهرباء، الماء، الإنترنت، وخدمات أخرى.</a:t>
            </a:r>
          </a:p>
          <a:p>
            <a:pPr algn="r" rtl="1">
              <a:buFont typeface="Arial" panose="020B0604020202020204" pitchFamily="34" charset="0"/>
              <a:buChar char="•"/>
            </a:pPr>
            <a:r>
              <a:rPr lang="ar-EG" sz="2000" b="1" dirty="0">
                <a:cs typeface="Alexandria"/>
              </a:rPr>
              <a:t> </a:t>
            </a:r>
            <a:r>
              <a:rPr lang="ar-AE" sz="2000" b="1" dirty="0">
                <a:cs typeface="Alexandria"/>
              </a:rPr>
              <a:t>تحويل الأموال:</a:t>
            </a:r>
            <a:r>
              <a:rPr lang="ar-AE" sz="2000" dirty="0">
                <a:cs typeface="Alexandria"/>
              </a:rPr>
              <a:t> إرسال واستقبال الأموال بسرعة بين الأفراد.</a:t>
            </a:r>
          </a:p>
          <a:p>
            <a:pPr algn="r" rtl="1">
              <a:buFont typeface="Arial" panose="020B0604020202020204" pitchFamily="34" charset="0"/>
              <a:buChar char="•"/>
            </a:pPr>
            <a:r>
              <a:rPr lang="ar-EG" sz="2000" b="1" dirty="0">
                <a:cs typeface="Alexandria"/>
              </a:rPr>
              <a:t> </a:t>
            </a:r>
            <a:r>
              <a:rPr lang="ar-AE" sz="2000" b="1" dirty="0">
                <a:cs typeface="Alexandria"/>
              </a:rPr>
              <a:t>خدمات أخرى:</a:t>
            </a:r>
            <a:r>
              <a:rPr lang="ar-AE" sz="2000" dirty="0">
                <a:cs typeface="Alexandria"/>
              </a:rPr>
              <a:t> دفع أجرة المواصلات، شراء التذاكر، إعادة شحن رصيد الهاتف، وغيرها.</a:t>
            </a:r>
          </a:p>
          <a:p>
            <a:pPr marL="0" marR="0" lvl="0" indent="0" algn="just" defTabSz="914400" rtl="1" eaLnBrk="1" fontAlgn="auto" latinLnBrk="0" hangingPunct="1">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أنواع العمليات:</a:t>
            </a:r>
          </a:p>
          <a:p>
            <a:pPr marL="0" marR="0" lvl="0" indent="0" algn="just" defTabSz="914400" rtl="1" eaLnBrk="1" fontAlgn="auto" latinLnBrk="0" hangingPunct="1">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الدفع عبر رمز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rPr>
              <a:t>QR</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p>
          <a:p>
            <a:pPr marL="342900" marR="0" lvl="0" indent="-342900" algn="just" defTabSz="914400" rtl="1" eaLnBrk="1" fontAlgn="auto" latinLnBrk="0" hangingPunct="1">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الدفع داخل التطبيقات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rPr>
              <a:t>In-App Payments)</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p>
          <a:p>
            <a:pPr marL="342900" marR="0" lvl="0" indent="-342900" algn="just" defTabSz="914400" rtl="1" eaLnBrk="1" fontAlgn="auto" latinLnBrk="0" hangingPunct="1">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تحويل الأموال بين الأفراد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rPr>
              <a:t>P2P Transfers)</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p>
          <a:p>
            <a:pPr marL="342900" marR="0" lvl="0" indent="-342900" algn="r" defTabSz="914400" rtl="1" eaLnBrk="1" fontAlgn="auto" latinLnBrk="0" hangingPunct="1">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سحب نقدي عبر أجهزة محددة.</a:t>
            </a:r>
          </a:p>
          <a:p>
            <a:pPr algn="r" rtl="1">
              <a:buNone/>
            </a:pPr>
            <a:r>
              <a:rPr lang="ar-AE" sz="2000" b="1" dirty="0">
                <a:cs typeface="Alexandria"/>
              </a:rPr>
              <a:t>أهم مزايا المحافظ الإلكترونية:</a:t>
            </a:r>
          </a:p>
          <a:p>
            <a:pPr algn="r" rtl="1">
              <a:buFont typeface="Arial" panose="020B0604020202020204" pitchFamily="34" charset="0"/>
              <a:buChar char="•"/>
            </a:pPr>
            <a:r>
              <a:rPr lang="ar-EG" sz="2000" b="1" dirty="0">
                <a:cs typeface="Alexandria"/>
              </a:rPr>
              <a:t> </a:t>
            </a:r>
            <a:r>
              <a:rPr lang="ar-AE" sz="2000" b="1" dirty="0">
                <a:cs typeface="Alexandria"/>
              </a:rPr>
              <a:t>سهولة الوصول والاستخدام:</a:t>
            </a:r>
            <a:r>
              <a:rPr lang="ar-AE" sz="2000" dirty="0">
                <a:cs typeface="Alexandria"/>
              </a:rPr>
              <a:t> يمكن للمستخدمين الوصول إلى أموالهم في أي وقت ومن أي مكان باستخدام الهاتف المحمول أو الكمبيوتر.</a:t>
            </a:r>
          </a:p>
          <a:p>
            <a:pPr algn="r" rtl="1">
              <a:buFont typeface="Arial" panose="020B0604020202020204" pitchFamily="34" charset="0"/>
              <a:buChar char="•"/>
            </a:pPr>
            <a:r>
              <a:rPr lang="ar-EG" sz="2000" b="1" dirty="0">
                <a:cs typeface="Alexandria"/>
              </a:rPr>
              <a:t> </a:t>
            </a:r>
            <a:r>
              <a:rPr lang="ar-AE" sz="2000" b="1" dirty="0">
                <a:cs typeface="Alexandria"/>
              </a:rPr>
              <a:t>السرعة في العمليات:</a:t>
            </a:r>
            <a:r>
              <a:rPr lang="ar-AE" sz="2000" dirty="0">
                <a:cs typeface="Alexandria"/>
              </a:rPr>
              <a:t> تسريع إتمام المدفوعات والمعاملات مقارنة بالطرق التقليدية.</a:t>
            </a:r>
          </a:p>
          <a:p>
            <a:pPr algn="r" rtl="1">
              <a:buFont typeface="Arial" panose="020B0604020202020204" pitchFamily="34" charset="0"/>
              <a:buChar char="•"/>
            </a:pPr>
            <a:r>
              <a:rPr lang="ar-EG" sz="2000" b="1" dirty="0">
                <a:cs typeface="Alexandria"/>
              </a:rPr>
              <a:t> </a:t>
            </a:r>
            <a:r>
              <a:rPr lang="ar-AE" sz="2000" b="1" dirty="0">
                <a:cs typeface="Alexandria"/>
              </a:rPr>
              <a:t>الأمان:</a:t>
            </a:r>
            <a:r>
              <a:rPr lang="ar-AE" sz="2000" dirty="0">
                <a:cs typeface="Alexandria"/>
              </a:rPr>
              <a:t> تقنيات التشفير، الحماية البيومترية (كالتحقق ببصمة الإصبع أو التعرف على الوجه)، والمصادقة متعددة العوامل تحمي أموال المستخدمين.</a:t>
            </a:r>
          </a:p>
          <a:p>
            <a:pPr algn="r" rtl="1">
              <a:buFont typeface="Arial" panose="020B0604020202020204" pitchFamily="34" charset="0"/>
              <a:buChar char="•"/>
            </a:pPr>
            <a:r>
              <a:rPr lang="ar-EG" sz="2000" b="1" dirty="0">
                <a:cs typeface="Alexandria"/>
              </a:rPr>
              <a:t> </a:t>
            </a:r>
            <a:r>
              <a:rPr lang="ar-AE" sz="2000" b="1" dirty="0">
                <a:cs typeface="Alexandria"/>
              </a:rPr>
              <a:t>تقليل الاعتماد على النقد:</a:t>
            </a:r>
            <a:r>
              <a:rPr lang="ar-AE" sz="2000" dirty="0">
                <a:cs typeface="Alexandria"/>
              </a:rPr>
              <a:t> يساهم في الحد من التعاملات النقدية، مما يقلل مخاطر السرقة والضياع.</a:t>
            </a:r>
            <a:endPar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 xmlns:a16="http://schemas.microsoft.com/office/drawing/2014/main" id="{5B8A971D-CAEF-C57B-0690-30914225DAE7}"/>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93996120"/>
      </p:ext>
    </p:extLst>
  </p:cSld>
  <p:clrMapOvr>
    <a:masterClrMapping/>
  </p:clrMapOvr>
  <mc:AlternateContent xmlns:mc="http://schemas.openxmlformats.org/markup-compatibility/2006" xmlns:p14="http://schemas.microsoft.com/office/powerpoint/2010/main">
    <mc:Choice Requires="p14">
      <p:transition spd="slow" p14:dur="2000" advTm="205571"/>
    </mc:Choice>
    <mc:Fallback xmlns="">
      <p:transition spd="slow" advTm="20557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6F2DE79-3FDA-B7AF-6EB0-21C59DCD5624}"/>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7CD8F95C-DC80-E682-B6DD-557B759127C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F97F4CC7-5B33-D9DB-CEE1-0841D01B21DB}"/>
              </a:ext>
            </a:extLst>
          </p:cNvPr>
          <p:cNvSpPr txBox="1"/>
          <p:nvPr/>
        </p:nvSpPr>
        <p:spPr>
          <a:xfrm>
            <a:off x="2823210" y="725864"/>
            <a:ext cx="612648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البطاقات المسبقة الدفع  </a:t>
            </a:r>
            <a:r>
              <a:rPr kumimoji="0" lang="ar-EG" sz="2000" b="1" i="0" u="none" strike="noStrike" kern="1200" cap="none" spc="0" normalizeH="0" baseline="0" noProof="0" dirty="0">
                <a:ln>
                  <a:noFill/>
                </a:ln>
                <a:solidFill>
                  <a:srgbClr val="00AEEF"/>
                </a:solidFill>
                <a:effectLst/>
                <a:uLnTx/>
                <a:uFillTx/>
                <a:latin typeface="Alexandria" pitchFamily="2" charset="-78"/>
                <a:ea typeface="+mn-ea"/>
                <a:cs typeface="Alexandria"/>
              </a:rPr>
              <a:t>(</a:t>
            </a:r>
            <a:r>
              <a:rPr kumimoji="0" lang="en-US" sz="2000" b="1" i="0" u="none" strike="noStrike" kern="1200" cap="none" spc="0" normalizeH="0" baseline="0" noProof="0" dirty="0">
                <a:ln>
                  <a:noFill/>
                </a:ln>
                <a:solidFill>
                  <a:srgbClr val="00AEEF"/>
                </a:solidFill>
                <a:effectLst/>
                <a:uLnTx/>
                <a:uFillTx/>
                <a:latin typeface="Alexandria" pitchFamily="2" charset="-78"/>
                <a:ea typeface="+mn-ea"/>
                <a:cs typeface="Alexandria"/>
              </a:rPr>
              <a:t>Prepaid Cards</a:t>
            </a:r>
            <a:r>
              <a:rPr kumimoji="0" lang="ar-EG" sz="2000" b="1" i="0" u="none" strike="noStrike" kern="1200" cap="none" spc="0" normalizeH="0" baseline="0" noProof="0" dirty="0">
                <a:ln>
                  <a:noFill/>
                </a:ln>
                <a:solidFill>
                  <a:srgbClr val="00AEEF"/>
                </a:solidFill>
                <a:effectLst/>
                <a:uLnTx/>
                <a:uFillTx/>
                <a:latin typeface="Alexandria" pitchFamily="2" charset="-78"/>
                <a:ea typeface="+mn-ea"/>
                <a:cs typeface="Alexandria"/>
              </a:rPr>
              <a:t>) </a:t>
            </a:r>
          </a:p>
        </p:txBody>
      </p:sp>
      <p:sp>
        <p:nvSpPr>
          <p:cNvPr id="28" name="Rectangle 27">
            <a:extLst>
              <a:ext uri="{FF2B5EF4-FFF2-40B4-BE49-F238E27FC236}">
                <a16:creationId xmlns="" xmlns:a16="http://schemas.microsoft.com/office/drawing/2014/main" id="{34001ACB-1657-0E60-8632-6702AA9A3FF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4EB28846-ADFD-D808-9F3A-05CF97D84196}"/>
              </a:ext>
            </a:extLst>
          </p:cNvPr>
          <p:cNvSpPr txBox="1"/>
          <p:nvPr/>
        </p:nvSpPr>
        <p:spPr>
          <a:xfrm>
            <a:off x="228601" y="1345783"/>
            <a:ext cx="11624310" cy="5170646"/>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بطاقات مالية تصدرها المصارف أو الشركات المالية، يتم شحنها بمبلغ معين من المال لاستخدامه لاحقًا في عمليات الشراء الإلكترونية (التسوق من المتاجر المحلية والعالمية ، دفع الفواتير والخدمات عبر الإنترنت ، السفر واستخدامها في الدول الأجنبية كبديل آمن للنقد ، تقديم هدايا مالية بطريقة عصرية ومريحة).</a:t>
            </a:r>
          </a:p>
          <a:p>
            <a:pPr marL="0" marR="0" lvl="0" indent="0" algn="just" defTabSz="914400" rtl="1" eaLnBrk="1" fontAlgn="auto" latinLnBrk="0" hangingPunct="1">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أمثلة من دول عربية:</a:t>
            </a:r>
          </a:p>
          <a:p>
            <a:pPr marL="0" marR="0" lvl="0" indent="0" algn="just" defTabSz="914400" rtl="1" eaLnBrk="1" fontAlgn="auto" latinLnBrk="0" hangingPunct="1">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 مدى مسبقة الدفع  (السعودية) : تصدرها مؤسسة "مدى" التي تدير نظام الدفع الإلكتروني في السعودية.</a:t>
            </a:r>
          </a:p>
          <a:p>
            <a:pPr marR="0" lvl="0" algn="just"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 بطاقات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mj-cs"/>
              </a:rPr>
              <a:t>Meeza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   (مصر) : نظام وطني للدفع الإلكتروني في مصر.</a:t>
            </a:r>
          </a:p>
          <a:p>
            <a:pPr algn="r" rtl="1"/>
            <a:r>
              <a:rPr lang="ar-AE" sz="2200" b="1" dirty="0">
                <a:cs typeface="Alexandria"/>
              </a:rPr>
              <a:t>كيف تعمل بطاقات الدفع المسبقة؟</a:t>
            </a:r>
          </a:p>
          <a:p>
            <a:pPr algn="r" rtl="1"/>
            <a:r>
              <a:rPr lang="ar-AE" sz="2200" b="1" dirty="0">
                <a:cs typeface="Alexandria"/>
              </a:rPr>
              <a:t>الشحن المسبق:</a:t>
            </a:r>
            <a:r>
              <a:rPr lang="ar-EG" sz="2200" b="1" dirty="0">
                <a:cs typeface="Alexandria"/>
              </a:rPr>
              <a:t> </a:t>
            </a:r>
            <a:r>
              <a:rPr lang="ar-AE" sz="2200" dirty="0">
                <a:cs typeface="Alexandria"/>
              </a:rPr>
              <a:t>يقوم المستخدم بتحميل مبلغ معين على البطاقة مسبقًا، سواء نقدًا أو بتحويل إلكتروني.</a:t>
            </a:r>
          </a:p>
          <a:p>
            <a:pPr algn="r" rtl="1"/>
            <a:r>
              <a:rPr lang="ar-AE" sz="2200" b="1" dirty="0">
                <a:cs typeface="Alexandria"/>
              </a:rPr>
              <a:t>الاستخدام:</a:t>
            </a:r>
            <a:r>
              <a:rPr lang="ar-EG" sz="2200" b="1" dirty="0">
                <a:cs typeface="Alexandria"/>
              </a:rPr>
              <a:t> </a:t>
            </a:r>
            <a:r>
              <a:rPr lang="ar-AE" sz="2200" dirty="0">
                <a:cs typeface="Alexandria"/>
              </a:rPr>
              <a:t>يمكن استخدام البطاقة للدفع داخل المتاجر، عبر الإنترنت، أو لسحب نقدي محدود في بعض الحالات.</a:t>
            </a:r>
          </a:p>
          <a:p>
            <a:pPr algn="r" rtl="1"/>
            <a:r>
              <a:rPr lang="ar-AE" sz="2200" b="1" dirty="0">
                <a:cs typeface="Alexandria"/>
              </a:rPr>
              <a:t>عدم الحاجة لحساب مصرفي:</a:t>
            </a:r>
            <a:r>
              <a:rPr lang="ar-EG" sz="2200" b="1" dirty="0">
                <a:cs typeface="Alexandria"/>
              </a:rPr>
              <a:t> </a:t>
            </a:r>
            <a:r>
              <a:rPr lang="ar-AE" sz="2200" dirty="0">
                <a:cs typeface="Alexandria"/>
              </a:rPr>
              <a:t>البطاقة مستقلة، مما يجعلها مناسبة للأشخاص الذين لا يملكون حسابات بنكية أو لا يرغبون في ربط بطاقة الدفع بحساباتهم.</a:t>
            </a:r>
          </a:p>
          <a:p>
            <a:pPr algn="r" rtl="1">
              <a:buNone/>
            </a:pPr>
            <a:r>
              <a:rPr lang="ar-AE" sz="2200" b="1" dirty="0">
                <a:cs typeface="Alexandria"/>
              </a:rPr>
              <a:t>التحديات المتعلقة ببطاقات الدفع المسبقة</a:t>
            </a:r>
          </a:p>
          <a:p>
            <a:pPr algn="r" rtl="1">
              <a:buFont typeface="Arial" panose="020B0604020202020204" pitchFamily="34" charset="0"/>
              <a:buChar char="•"/>
            </a:pPr>
            <a:r>
              <a:rPr lang="ar-EG" sz="2200" b="1" dirty="0">
                <a:cs typeface="Alexandria"/>
              </a:rPr>
              <a:t> </a:t>
            </a:r>
            <a:r>
              <a:rPr lang="ar-AE" sz="2200" b="1" dirty="0">
                <a:cs typeface="Alexandria"/>
              </a:rPr>
              <a:t>الحدود المالية:</a:t>
            </a:r>
            <a:r>
              <a:rPr lang="ar-EG" sz="2200" b="1" dirty="0">
                <a:cs typeface="Alexandria"/>
              </a:rPr>
              <a:t> </a:t>
            </a:r>
            <a:r>
              <a:rPr lang="ar-AE" sz="2200" dirty="0">
                <a:cs typeface="Alexandria"/>
              </a:rPr>
              <a:t>عادة ما تفرض الجهات المنظمة سقفًا للرصيد أو المبالغ التي يمكن شحنها أو إنفاقها للحد من المخاطر.</a:t>
            </a:r>
          </a:p>
          <a:p>
            <a:pPr algn="r" rtl="1">
              <a:buFont typeface="Arial" panose="020B0604020202020204" pitchFamily="34" charset="0"/>
              <a:buChar char="•"/>
            </a:pPr>
            <a:r>
              <a:rPr lang="ar-EG" sz="2200" b="1" dirty="0">
                <a:cs typeface="Alexandria"/>
              </a:rPr>
              <a:t> </a:t>
            </a:r>
            <a:r>
              <a:rPr lang="ar-AE" sz="2200" b="1" dirty="0">
                <a:cs typeface="Alexandria"/>
              </a:rPr>
              <a:t>القبول التجاري:</a:t>
            </a:r>
            <a:r>
              <a:rPr lang="ar-EG" sz="2200" b="1" dirty="0">
                <a:cs typeface="Alexandria"/>
              </a:rPr>
              <a:t> </a:t>
            </a:r>
            <a:r>
              <a:rPr lang="ar-AE" sz="2200" dirty="0">
                <a:cs typeface="Alexandria"/>
              </a:rPr>
              <a:t>قد لا تكون مقبولة في كل المتاجر أو الخدمات، خصوصًا خارج الدول التي تصدر فيها.</a:t>
            </a:r>
          </a:p>
          <a:p>
            <a:pPr algn="r" rtl="1">
              <a:buFont typeface="Arial" panose="020B0604020202020204" pitchFamily="34" charset="0"/>
              <a:buChar char="•"/>
            </a:pPr>
            <a:r>
              <a:rPr lang="ar-EG" sz="2200" b="1" dirty="0">
                <a:cs typeface="Alexandria"/>
              </a:rPr>
              <a:t> </a:t>
            </a:r>
            <a:r>
              <a:rPr lang="ar-AE" sz="2200" b="1" dirty="0">
                <a:cs typeface="Alexandria"/>
              </a:rPr>
              <a:t>الرسوم:</a:t>
            </a:r>
            <a:r>
              <a:rPr lang="ar-EG" sz="2200" b="1" dirty="0">
                <a:cs typeface="Alexandria"/>
              </a:rPr>
              <a:t> </a:t>
            </a:r>
            <a:r>
              <a:rPr lang="ar-AE" sz="2200" dirty="0">
                <a:cs typeface="Alexandria"/>
              </a:rPr>
              <a:t>بعض البطاقات تفرض رسومًا على الشحن، الاستخدام، أو السحب</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 xmlns:a16="http://schemas.microsoft.com/office/drawing/2014/main" id="{89F3926C-0704-F1C1-61C6-2442552A24E7}"/>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71400046"/>
      </p:ext>
    </p:extLst>
  </p:cSld>
  <p:clrMapOvr>
    <a:masterClrMapping/>
  </p:clrMapOvr>
  <mc:AlternateContent xmlns:mc="http://schemas.openxmlformats.org/markup-compatibility/2006" xmlns:p14="http://schemas.microsoft.com/office/powerpoint/2010/main">
    <mc:Choice Requires="p14">
      <p:transition spd="slow" p14:dur="2000" advTm="196469"/>
    </mc:Choice>
    <mc:Fallback xmlns="">
      <p:transition spd="slow" advTm="196469"/>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BC18B7BF-E01B-5C30-7482-D62038202CC0}"/>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002DECE0-F6DD-9273-080D-41C691BCABD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E25F26FE-DC1F-8179-9541-D05498B81C8F}"/>
              </a:ext>
            </a:extLst>
          </p:cNvPr>
          <p:cNvSpPr txBox="1"/>
          <p:nvPr/>
        </p:nvSpPr>
        <p:spPr>
          <a:xfrm>
            <a:off x="320040" y="725864"/>
            <a:ext cx="918972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المتطلبات التنظيمية لمقدمي خدمة البطاقات المسبقة الدفع  </a:t>
            </a:r>
            <a:r>
              <a:rPr kumimoji="0" lang="ar-EG" sz="2000" b="1" i="0" u="none" strike="noStrike" kern="1200" cap="none" spc="0" normalizeH="0" baseline="0" noProof="0" dirty="0">
                <a:ln>
                  <a:noFill/>
                </a:ln>
                <a:solidFill>
                  <a:srgbClr val="00AEEF"/>
                </a:solidFill>
                <a:effectLst/>
                <a:uLnTx/>
                <a:uFillTx/>
                <a:latin typeface="Alexandria" pitchFamily="2" charset="-78"/>
                <a:ea typeface="+mn-ea"/>
                <a:cs typeface="Alexandria"/>
              </a:rPr>
              <a:t>(</a:t>
            </a:r>
            <a:r>
              <a:rPr kumimoji="0" lang="en-US" sz="2000" b="1" i="0" u="none" strike="noStrike" kern="1200" cap="none" spc="0" normalizeH="0" baseline="0" noProof="0" dirty="0">
                <a:ln>
                  <a:noFill/>
                </a:ln>
                <a:solidFill>
                  <a:srgbClr val="00AEEF"/>
                </a:solidFill>
                <a:effectLst/>
                <a:uLnTx/>
                <a:uFillTx/>
                <a:latin typeface="Alexandria" pitchFamily="2" charset="-78"/>
                <a:ea typeface="+mn-ea"/>
                <a:cs typeface="Alexandria"/>
              </a:rPr>
              <a:t>Prepaid Cards</a:t>
            </a:r>
            <a:r>
              <a:rPr kumimoji="0" lang="ar-EG" sz="2000" b="1" i="0" u="none" strike="noStrike" kern="1200" cap="none" spc="0" normalizeH="0" baseline="0" noProof="0" dirty="0">
                <a:ln>
                  <a:noFill/>
                </a:ln>
                <a:solidFill>
                  <a:srgbClr val="00AEEF"/>
                </a:solidFill>
                <a:effectLst/>
                <a:uLnTx/>
                <a:uFillTx/>
                <a:latin typeface="Alexandria" pitchFamily="2" charset="-78"/>
                <a:ea typeface="+mn-ea"/>
                <a:cs typeface="Alexandria"/>
              </a:rPr>
              <a:t>) </a:t>
            </a:r>
          </a:p>
        </p:txBody>
      </p:sp>
      <p:sp>
        <p:nvSpPr>
          <p:cNvPr id="28" name="Rectangle 27">
            <a:extLst>
              <a:ext uri="{FF2B5EF4-FFF2-40B4-BE49-F238E27FC236}">
                <a16:creationId xmlns="" xmlns:a16="http://schemas.microsoft.com/office/drawing/2014/main" id="{3E0D567E-7525-C136-24F9-7FBD54FE455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CBE3F9C3-AF77-E7BA-4D60-73D66A3F8DAA}"/>
              </a:ext>
            </a:extLst>
          </p:cNvPr>
          <p:cNvSpPr txBox="1"/>
          <p:nvPr/>
        </p:nvSpPr>
        <p:spPr>
          <a:xfrm>
            <a:off x="114300" y="1345783"/>
            <a:ext cx="11875770" cy="4832092"/>
          </a:xfrm>
          <a:prstGeom prst="rect">
            <a:avLst/>
          </a:prstGeom>
          <a:noFill/>
        </p:spPr>
        <p:txBody>
          <a:bodyPr wrap="square" rtlCol="0">
            <a:spAutoFit/>
          </a:bodyPr>
          <a:lstStyle/>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الحصول على ترخيص من البنك المركزي أو الجهة التنظيمية المختصة.</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الالتزام بمعايير مكافحة غسل الأموال وتمويل الإرهاب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AML/CFT)</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وضع سياسات لحماية بيانات المستخدمين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Data Privacy)</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التقيد بسقوف محددة للشحن والإنفاق (لتقليل المخاطر).</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lang="ar-EG" sz="2200" dirty="0">
                <a:solidFill>
                  <a:prstClr val="black"/>
                </a:solidFill>
                <a:latin typeface="Alexandria regular" pitchFamily="2" charset="-78"/>
                <a:cs typeface="Alexandria"/>
              </a:rPr>
              <a:t>ت</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وفير حلول أمنية متقدمة (مثل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OTP، 2FA</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p>
          <a:p>
            <a:pPr marL="342900" marR="0" lvl="0" indent="-342900" algn="just" defTabSz="914400" rtl="1" eaLnBrk="1" fontAlgn="auto" latinLnBrk="0" hangingPunct="1">
              <a:spcBef>
                <a:spcPts val="0"/>
              </a:spcBef>
              <a:spcAft>
                <a:spcPts val="0"/>
              </a:spcAft>
              <a:buClrTx/>
              <a:buSzTx/>
              <a:buFontTx/>
              <a:buChar char="-"/>
              <a:tabLst/>
              <a:defRPr/>
            </a:pP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rPr>
              <a:t>OTP (One-Time Password) </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 :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كلمة مرور تُرسل لمرة واحدة فقط، عادة عبر رسالة نصية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SMS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 أو تطبيق مخصص، تُستخدم لتأكيد هوية المستخدم أثناء إجراء المعاملات أو تسجيل الدخول ، تساعد في التحقق من هوية المستخدم وتمنع الدخول غير المصرح به.</a:t>
            </a:r>
          </a:p>
          <a:p>
            <a:pPr marL="342900" marR="0" lvl="0" indent="-342900" algn="just" defTabSz="914400" rtl="1" eaLnBrk="1" fontAlgn="auto" latinLnBrk="0" hangingPunct="1">
              <a:spcBef>
                <a:spcPts val="0"/>
              </a:spcBef>
              <a:spcAft>
                <a:spcPts val="0"/>
              </a:spcAft>
              <a:buClrTx/>
              <a:buSzTx/>
              <a:buFontTx/>
              <a:buChar char="-"/>
              <a:tabLst/>
              <a:defRPr/>
            </a:pP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rPr>
              <a:t>2FA (Two-Factor Authentication)</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 مصادقة ثنائية تتطلب تقديم عاملين مختلفين للتحقق، </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مثل:</a:t>
            </a:r>
          </a:p>
          <a:p>
            <a:pPr marR="0" lvl="0" algn="just"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(كلمة المرور) ، شيء يمتلكه (هاتف محمول يتلقى رمز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OTP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 أو شيء يميّزه (بصمة أو بصمة الوجه)</a:t>
            </a:r>
            <a:r>
              <a:rPr lang="ar-EG" sz="2200" dirty="0">
                <a:solidFill>
                  <a:prstClr val="black"/>
                </a:solidFill>
                <a:latin typeface="Alexandria regular" pitchFamily="2" charset="-78"/>
                <a:cs typeface="Alexandria"/>
              </a:rPr>
              <a:t>.</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R="0" lvl="0" algn="just" defTabSz="914400" rtl="1" eaLnBrk="1" fontAlgn="auto" latinLnBrk="0" hangingPunct="1">
              <a:spcBef>
                <a:spcPts val="0"/>
              </a:spcBef>
              <a:spcAft>
                <a:spcPts val="0"/>
              </a:spcAft>
              <a:buClrTx/>
              <a:buSzTx/>
              <a:tabLst/>
              <a:defRPr/>
            </a:pPr>
            <a:r>
              <a:rPr lang="ar-EG" sz="2200" dirty="0">
                <a:solidFill>
                  <a:prstClr val="black"/>
                </a:solidFill>
                <a:latin typeface="Alexandria regular" pitchFamily="2" charset="-78"/>
                <a:cs typeface="Alexandria"/>
              </a:rPr>
              <a:t>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  2FA</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تعزز مستوى الأمان بشكل كبير مقارنة باستخدام كلمة المرور فقط.</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التحديث المستمر للبروتوكولات الأمنية</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:لمواكبة تطورات الهجمات الإلكترونية، يجب تحديث الإجراءات الأمنية والحلول التقنية بشكل دوري.</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توعية المستخدمين</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:إشعار المستخدمين بأهمية استخدام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2FA</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  وعدم مشاركة بياناتهم الشخصية والسرية مع أي جهة.</a:t>
            </a:r>
          </a:p>
        </p:txBody>
      </p:sp>
      <p:pic>
        <p:nvPicPr>
          <p:cNvPr id="6" name="Graphic 21">
            <a:extLst>
              <a:ext uri="{FF2B5EF4-FFF2-40B4-BE49-F238E27FC236}">
                <a16:creationId xmlns="" xmlns:a16="http://schemas.microsoft.com/office/drawing/2014/main" id="{EF4856AC-DA6C-A58A-8DB8-1E62A2578423}"/>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 name="Audio 3">
            <a:hlinkClick r:id="" action="ppaction://media"/>
            <a:extLst>
              <a:ext uri="{FF2B5EF4-FFF2-40B4-BE49-F238E27FC236}">
                <a16:creationId xmlns="" xmlns:a16="http://schemas.microsoft.com/office/drawing/2014/main" id="{DB67670A-222A-6F5C-22DB-108D33DEEEF5}"/>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777224190"/>
      </p:ext>
    </p:extLst>
  </p:cSld>
  <p:clrMapOvr>
    <a:masterClrMapping/>
  </p:clrMapOvr>
  <mc:AlternateContent xmlns:mc="http://schemas.openxmlformats.org/markup-compatibility/2006" xmlns:p14="http://schemas.microsoft.com/office/powerpoint/2010/main">
    <mc:Choice Requires="p14">
      <p:transition spd="slow" p14:dur="2000" advTm="214404"/>
    </mc:Choice>
    <mc:Fallback xmlns="">
      <p:transition spd="slow" advTm="2144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E555306-5CD1-27E8-3A5C-CFD0FB6B3B58}"/>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1405756F-38A1-D9F2-AF29-D79578B56A0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31B8F9C2-B267-F3A0-FE37-12B784641BEE}"/>
              </a:ext>
            </a:extLst>
          </p:cNvPr>
          <p:cNvSpPr txBox="1"/>
          <p:nvPr/>
        </p:nvSpPr>
        <p:spPr>
          <a:xfrm>
            <a:off x="2524262" y="583447"/>
            <a:ext cx="695910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التمويل الجماعي</a:t>
            </a:r>
          </a:p>
        </p:txBody>
      </p:sp>
      <p:sp>
        <p:nvSpPr>
          <p:cNvPr id="28" name="Rectangle 27">
            <a:extLst>
              <a:ext uri="{FF2B5EF4-FFF2-40B4-BE49-F238E27FC236}">
                <a16:creationId xmlns="" xmlns:a16="http://schemas.microsoft.com/office/drawing/2014/main" id="{741078FD-ECE5-DB48-37DB-0FE62A67D62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A9119746-BA8B-1AE2-788D-F404587A4EC7}"/>
              </a:ext>
            </a:extLst>
          </p:cNvPr>
          <p:cNvSpPr txBox="1"/>
          <p:nvPr/>
        </p:nvSpPr>
        <p:spPr>
          <a:xfrm>
            <a:off x="103860" y="1136132"/>
            <a:ext cx="11897640" cy="5170646"/>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tabLst/>
              <a:defRPr/>
            </a:pPr>
            <a:r>
              <a:rPr kumimoji="0" lang="ar-AE" sz="2200" b="0" i="0" u="none" strike="noStrike" kern="1200" cap="none" spc="0" normalizeH="0" baseline="0" noProof="0" dirty="0">
                <a:ln>
                  <a:noFill/>
                </a:ln>
                <a:solidFill>
                  <a:prstClr val="black"/>
                </a:solidFill>
                <a:effectLst/>
                <a:uLnTx/>
                <a:uFillTx/>
                <a:latin typeface="Calibri"/>
                <a:ea typeface="+mn-ea"/>
                <a:cs typeface="Alexandria"/>
              </a:rPr>
              <a:t>التمويل الجماعي هو طريقة لجمع الأموال من عدد كبير من الأفراد أو المؤسسات عبر الإنترنت لتمويل مشروع معين، فكرة، منتج، أو شركة ناشئة</a:t>
            </a:r>
            <a:r>
              <a:rPr kumimoji="0" lang="ar-EG" sz="2200" b="0" i="0" u="none" strike="noStrike" kern="1200" cap="none" spc="0" normalizeH="0" baseline="0" noProof="0" dirty="0">
                <a:ln>
                  <a:noFill/>
                </a:ln>
                <a:solidFill>
                  <a:prstClr val="black"/>
                </a:solidFill>
                <a:effectLst/>
                <a:uLnTx/>
                <a:uFillTx/>
                <a:latin typeface="Calibri"/>
                <a:ea typeface="+mn-ea"/>
                <a:cs typeface="Alexandria"/>
              </a:rPr>
              <a:t> ،</a:t>
            </a:r>
            <a:r>
              <a:rPr kumimoji="0" lang="ar-AE" sz="2200" b="0" i="0" u="none" strike="noStrike" kern="1200" cap="none" spc="0" normalizeH="0" baseline="0" noProof="0" dirty="0">
                <a:ln>
                  <a:noFill/>
                </a:ln>
                <a:solidFill>
                  <a:prstClr val="black"/>
                </a:solidFill>
                <a:effectLst/>
                <a:uLnTx/>
                <a:uFillTx/>
                <a:latin typeface="Calibri"/>
                <a:ea typeface="+mn-ea"/>
                <a:cs typeface="Alexandria"/>
              </a:rPr>
              <a:t> ويعتمد على منصات رقمية مخصصة لهذا الغرض </a:t>
            </a:r>
            <a:endParaRPr kumimoji="0" lang="en-US" sz="2200" b="0" i="0" u="none" strike="noStrike" kern="1200" cap="none" spc="0" normalizeH="0" baseline="0" noProof="0" dirty="0">
              <a:ln>
                <a:noFill/>
              </a:ln>
              <a:solidFill>
                <a:prstClr val="black"/>
              </a:solidFill>
              <a:effectLst/>
              <a:uLnTx/>
              <a:uFillTx/>
              <a:latin typeface="Calibri"/>
              <a:ea typeface="+mn-ea"/>
              <a:cs typeface="+mj-cs"/>
            </a:endParaRPr>
          </a:p>
          <a:p>
            <a:pPr marL="0" marR="0" lvl="0" indent="0" algn="just"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مميزات التمويل الجماعي</a:t>
            </a: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cs typeface="+mj-cs"/>
              </a:rPr>
              <a:t> :</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الوصول إلى جمهور واسع : عبر الإنترنت، يمكن لأي شخص دعم المشروع من أي مكان.</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تقليل الاعتماد على التمويل البنكي : لا حاجة لضمانات أو شروط تمويل مصرفي تقليدية.</a:t>
            </a:r>
          </a:p>
          <a:p>
            <a:pPr marL="342900" marR="0" lvl="0" indent="-342900" algn="r"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بناء مجتمع داعم :  يسهم في إنشاء قاعدة عملاء أو جمهور قبل إطلاق المشروع فعليًا.</a:t>
            </a:r>
          </a:p>
          <a:p>
            <a:pPr marL="342900" marR="0" lvl="0" indent="-342900" algn="r"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تنويع مصادر التمويل:</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التمويل الجماعي يُكمل ولا يحل محل مصادر التمويل التقليدية، ما يوسع الخيارات المتاحة لريادة الأعمال.</a:t>
            </a:r>
          </a:p>
          <a:p>
            <a:pPr algn="r" rtl="1">
              <a:buNone/>
            </a:pPr>
            <a:r>
              <a:rPr lang="ar-EG" sz="2200" b="1" dirty="0">
                <a:cs typeface="Alexandria"/>
              </a:rPr>
              <a:t>أمثلة م</a:t>
            </a:r>
            <a:r>
              <a:rPr lang="ar-AE" sz="2200" b="1" dirty="0">
                <a:cs typeface="Alexandria"/>
              </a:rPr>
              <a:t>نصات تمويل جماعي في العالم العربي</a:t>
            </a:r>
            <a:r>
              <a:rPr lang="ar-EG" sz="2200" b="1" dirty="0">
                <a:cs typeface="Alexandria"/>
              </a:rPr>
              <a:t> :</a:t>
            </a:r>
            <a:endParaRPr lang="ar-AE" sz="2200" b="1" dirty="0">
              <a:cs typeface="Alexandria"/>
            </a:endParaRPr>
          </a:p>
          <a:p>
            <a:pPr algn="r" rtl="1">
              <a:buNone/>
            </a:pPr>
            <a:r>
              <a:rPr lang="ar-AE" sz="2200" b="1" dirty="0">
                <a:cs typeface="Alexandria"/>
              </a:rPr>
              <a:t>1. منصة "كمباني" </a:t>
            </a:r>
            <a:r>
              <a:rPr lang="en-US" sz="2200" b="1" dirty="0" err="1">
                <a:cs typeface="+mj-cs"/>
              </a:rPr>
              <a:t>Kampani</a:t>
            </a:r>
            <a:r>
              <a:rPr lang="en-US" sz="2200" b="1" dirty="0">
                <a:cs typeface="+mj-cs"/>
              </a:rPr>
              <a:t>) </a:t>
            </a:r>
            <a:r>
              <a:rPr lang="ar-EG" sz="2200" b="1" dirty="0">
                <a:cs typeface="Alexandria"/>
              </a:rPr>
              <a:t>) ا</a:t>
            </a:r>
            <a:r>
              <a:rPr lang="ar-AE" sz="2200" b="1" dirty="0">
                <a:cs typeface="Alexandria"/>
              </a:rPr>
              <a:t>لسعودية</a:t>
            </a:r>
            <a:r>
              <a:rPr lang="ar-EG" sz="2200" b="1" dirty="0">
                <a:cs typeface="Alexandria"/>
              </a:rPr>
              <a:t> : </a:t>
            </a:r>
            <a:r>
              <a:rPr lang="ar-AE" sz="2200" dirty="0">
                <a:cs typeface="Alexandria"/>
              </a:rPr>
              <a:t>منصة سعودية تدعم المشاريع الناشئة ورواد الأعمال في جمع التمويل من الجمهور.</a:t>
            </a:r>
          </a:p>
          <a:p>
            <a:pPr algn="r" rtl="1"/>
            <a:r>
              <a:rPr lang="ar-AE" sz="2200" dirty="0">
                <a:cs typeface="Alexandria"/>
              </a:rPr>
              <a:t>تتيح للمستخدمين المساهمة بأشكال مختلفة مثل الاستثمار، التبرع، أو التمويل مقابل حصص في المشاريع</a:t>
            </a:r>
            <a:r>
              <a:rPr lang="ar-EG" sz="2200" dirty="0">
                <a:cs typeface="Alexandria"/>
              </a:rPr>
              <a:t> ، </a:t>
            </a:r>
            <a:r>
              <a:rPr lang="ar-AE" sz="2200" dirty="0">
                <a:cs typeface="Alexandria"/>
              </a:rPr>
              <a:t>نجحت في تمويل عدة مشاريع مبتكرة في مجالات التكنولوجيا، التجارة الإلكترونية، والتعليم.</a:t>
            </a:r>
          </a:p>
          <a:p>
            <a:pPr algn="r" rtl="1">
              <a:buNone/>
            </a:pPr>
            <a:r>
              <a:rPr lang="ar-AE" sz="2200" b="1" dirty="0">
                <a:cs typeface="Alexandria"/>
              </a:rPr>
              <a:t>2. منصة "بيتي موني" </a:t>
            </a:r>
            <a:r>
              <a:rPr lang="en-US" sz="2200" b="1" dirty="0" err="1">
                <a:cs typeface="+mj-cs"/>
              </a:rPr>
              <a:t>Beity</a:t>
            </a:r>
            <a:r>
              <a:rPr lang="en-US" sz="2200" b="1" dirty="0">
                <a:cs typeface="+mj-cs"/>
              </a:rPr>
              <a:t> Money) </a:t>
            </a:r>
            <a:r>
              <a:rPr lang="ar-EG" sz="2200" b="1" dirty="0">
                <a:cs typeface="Alexandria"/>
              </a:rPr>
              <a:t>) م</a:t>
            </a:r>
            <a:r>
              <a:rPr lang="ar-AE" sz="2200" b="1" dirty="0">
                <a:cs typeface="Alexandria"/>
              </a:rPr>
              <a:t>صر</a:t>
            </a:r>
            <a:r>
              <a:rPr lang="ar-EG" sz="2200" b="1" dirty="0">
                <a:cs typeface="Alexandria"/>
              </a:rPr>
              <a:t> : </a:t>
            </a:r>
            <a:r>
              <a:rPr lang="ar-AE" sz="2200" dirty="0">
                <a:cs typeface="Alexandria"/>
              </a:rPr>
              <a:t>منصة متخصصة في تمويل المشاريع الصغيرة والمتوسطة، مع تركيز على التمويل العقاري والمشاريع التنموية</a:t>
            </a:r>
            <a:r>
              <a:rPr lang="ar-EG" sz="2200" dirty="0">
                <a:cs typeface="Alexandria"/>
              </a:rPr>
              <a:t> ، </a:t>
            </a:r>
            <a:r>
              <a:rPr lang="ar-AE" sz="2200" dirty="0">
                <a:cs typeface="Alexandria"/>
              </a:rPr>
              <a:t>تمكن الأفراد من دعم وتمويل المشاريع عبر الإنترنت بسهولة وأمان.</a:t>
            </a:r>
          </a:p>
          <a:p>
            <a:pPr algn="r" rtl="1">
              <a:buNone/>
            </a:pPr>
            <a:r>
              <a:rPr lang="ar-AE" sz="2200" b="1" dirty="0">
                <a:cs typeface="Alexandria"/>
              </a:rPr>
              <a:t>3. منصة "ذمم" (</a:t>
            </a:r>
            <a:r>
              <a:rPr lang="en-US" sz="2200" b="1" dirty="0">
                <a:cs typeface="+mj-cs"/>
              </a:rPr>
              <a:t>Thimma) – </a:t>
            </a:r>
            <a:r>
              <a:rPr lang="ar-EG" sz="2200" b="1" dirty="0">
                <a:cs typeface="Alexandria"/>
              </a:rPr>
              <a:t>) ا</a:t>
            </a:r>
            <a:r>
              <a:rPr lang="ar-AE" sz="2200" b="1" dirty="0">
                <a:cs typeface="Alexandria"/>
              </a:rPr>
              <a:t>لإمارات</a:t>
            </a:r>
            <a:r>
              <a:rPr lang="ar-EG" sz="2200" b="1" dirty="0">
                <a:cs typeface="Alexandria"/>
              </a:rPr>
              <a:t> : </a:t>
            </a:r>
            <a:r>
              <a:rPr lang="ar-AE" sz="2200" dirty="0">
                <a:cs typeface="Alexandria"/>
              </a:rPr>
              <a:t>تقدم حلول تمويل جماعي تعتمد على التكنولوجيا المالية لدعم المشاريع الناشئة والمبادرات الاجتماعية</a:t>
            </a:r>
            <a:r>
              <a:rPr lang="ar-EG" sz="2200" dirty="0">
                <a:cs typeface="Alexandria"/>
              </a:rPr>
              <a:t> ، </a:t>
            </a:r>
            <a:r>
              <a:rPr lang="ar-AE" sz="2200" dirty="0">
                <a:cs typeface="Alexandria"/>
              </a:rPr>
              <a:t>تركّز على بناء شبكة مستثمرين أفراد وشركات صغيرة.</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 xmlns:a16="http://schemas.microsoft.com/office/drawing/2014/main" id="{648DF153-8B54-3FF8-576F-5B83462CE48F}"/>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70359107"/>
      </p:ext>
    </p:extLst>
  </p:cSld>
  <p:clrMapOvr>
    <a:masterClrMapping/>
  </p:clrMapOvr>
  <mc:AlternateContent xmlns:mc="http://schemas.openxmlformats.org/markup-compatibility/2006" xmlns:p14="http://schemas.microsoft.com/office/powerpoint/2010/main">
    <mc:Choice Requires="p14">
      <p:transition spd="slow" p14:dur="2000" advTm="228149"/>
    </mc:Choice>
    <mc:Fallback xmlns="">
      <p:transition spd="slow" advTm="22814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3457FE3-5FE9-B1D3-71AD-18F1F199C0D8}"/>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1E23E932-00FB-17E6-CF60-874C1746D6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0811FA79-0412-F925-1E5F-457AC3517895}"/>
              </a:ext>
            </a:extLst>
          </p:cNvPr>
          <p:cNvSpPr txBox="1"/>
          <p:nvPr/>
        </p:nvSpPr>
        <p:spPr>
          <a:xfrm>
            <a:off x="2469824" y="725864"/>
            <a:ext cx="70135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أنواع التمويل الجماعي</a:t>
            </a:r>
          </a:p>
        </p:txBody>
      </p:sp>
      <p:sp>
        <p:nvSpPr>
          <p:cNvPr id="28" name="Rectangle 27">
            <a:extLst>
              <a:ext uri="{FF2B5EF4-FFF2-40B4-BE49-F238E27FC236}">
                <a16:creationId xmlns="" xmlns:a16="http://schemas.microsoft.com/office/drawing/2014/main" id="{0D2364BD-6148-F1A2-CFAB-08A76E89F03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58264709-0197-2364-358F-BF197AB17964}"/>
              </a:ext>
            </a:extLst>
          </p:cNvPr>
          <p:cNvSpPr txBox="1"/>
          <p:nvPr/>
        </p:nvSpPr>
        <p:spPr>
          <a:xfrm>
            <a:off x="731520" y="1345782"/>
            <a:ext cx="11064239" cy="5011949"/>
          </a:xfrm>
          <a:prstGeom prst="rect">
            <a:avLst/>
          </a:prstGeom>
          <a:noFill/>
        </p:spPr>
        <p:txBody>
          <a:bodyPr wrap="square" rtlCol="0">
            <a:spAutoFit/>
          </a:bodyPr>
          <a:lstStyle/>
          <a:p>
            <a:pPr marL="342900" marR="0" lvl="0" indent="-34290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AE" sz="2400" b="1" i="0" u="none" strike="noStrike" kern="1200" cap="none" spc="0" normalizeH="0" baseline="0" noProof="0" dirty="0">
                <a:ln>
                  <a:noFill/>
                </a:ln>
                <a:solidFill>
                  <a:prstClr val="black"/>
                </a:solidFill>
                <a:effectLst/>
                <a:uLnTx/>
                <a:uFillTx/>
                <a:latin typeface="Calibri"/>
                <a:ea typeface="+mn-ea"/>
                <a:cs typeface="Alexandria"/>
              </a:rPr>
              <a:t>التمويل القائم على التبرعات </a:t>
            </a:r>
            <a:r>
              <a:rPr kumimoji="0" lang="en-US" sz="2400" i="0" u="none" strike="noStrike" kern="1200" cap="none" spc="0" normalizeH="0" baseline="0" noProof="0" dirty="0">
                <a:ln>
                  <a:noFill/>
                </a:ln>
                <a:solidFill>
                  <a:prstClr val="black"/>
                </a:solidFill>
                <a:effectLst/>
                <a:uLnTx/>
                <a:uFillTx/>
                <a:latin typeface="Calibri"/>
                <a:ea typeface="+mn-ea"/>
                <a:cs typeface="+mn-cs"/>
              </a:rPr>
              <a:t>Donation-Based Crowdfunding)</a:t>
            </a:r>
            <a:r>
              <a:rPr kumimoji="0" lang="ar-EG" sz="2400" i="0" u="none" strike="noStrike" kern="1200" cap="none" spc="0" normalizeH="0" baseline="0" noProof="0" dirty="0">
                <a:ln>
                  <a:noFill/>
                </a:ln>
                <a:solidFill>
                  <a:prstClr val="black"/>
                </a:solidFill>
                <a:effectLst/>
                <a:uLnTx/>
                <a:uFillTx/>
                <a:latin typeface="Calibri"/>
                <a:ea typeface="+mn-ea"/>
                <a:cs typeface="Alexandria"/>
              </a:rPr>
              <a:t>)</a:t>
            </a:r>
            <a:endParaRPr kumimoji="0" lang="en-US" sz="2400" i="0" u="none" strike="noStrike" kern="1200" cap="none" spc="0" normalizeH="0" baseline="0" noProof="0" dirty="0">
              <a:ln>
                <a:noFill/>
              </a:ln>
              <a:solidFill>
                <a:prstClr val="black"/>
              </a:solidFill>
              <a:effectLst/>
              <a:uLnTx/>
              <a:uFillTx/>
              <a:latin typeface="Calibri"/>
              <a:ea typeface="+mn-ea"/>
              <a:cs typeface="+mn-cs"/>
            </a:endParaRPr>
          </a:p>
          <a:p>
            <a:pPr marL="742950" marR="0" lvl="1" indent="-285750" algn="r" defTabSz="914400" rtl="1" eaLnBrk="1" fontAlgn="auto" latinLnBrk="0" hangingPunct="1">
              <a:lnSpc>
                <a:spcPct val="100000"/>
              </a:lnSpc>
              <a:spcBef>
                <a:spcPts val="0"/>
              </a:spcBef>
              <a:spcAft>
                <a:spcPts val="0"/>
              </a:spcAft>
              <a:buClrTx/>
              <a:buSzTx/>
              <a:buFont typeface="+mj-lt"/>
              <a:buAutoNum type="arabicPeriod"/>
              <a:tabLst/>
              <a:defRPr/>
            </a:pPr>
            <a:r>
              <a:rPr kumimoji="0" lang="ar-AE" sz="2400" i="0" u="none" strike="noStrike" kern="1200" cap="none" spc="0" normalizeH="0" baseline="0" noProof="0" dirty="0">
                <a:ln>
                  <a:noFill/>
                </a:ln>
                <a:solidFill>
                  <a:prstClr val="black"/>
                </a:solidFill>
                <a:effectLst/>
                <a:uLnTx/>
                <a:uFillTx/>
                <a:latin typeface="Calibri"/>
                <a:ea typeface="+mn-ea"/>
                <a:cs typeface="Alexandria"/>
              </a:rPr>
              <a:t>لا يحصل المساهمون على مقابل مادي أو عيني.</a:t>
            </a:r>
          </a:p>
          <a:p>
            <a:pPr marL="742950" marR="0" lvl="1" indent="-285750" algn="r" defTabSz="914400" rtl="1" eaLnBrk="1" fontAlgn="auto" latinLnBrk="0" hangingPunct="1">
              <a:lnSpc>
                <a:spcPct val="100000"/>
              </a:lnSpc>
              <a:spcBef>
                <a:spcPts val="0"/>
              </a:spcBef>
              <a:spcAft>
                <a:spcPts val="0"/>
              </a:spcAft>
              <a:buClrTx/>
              <a:buSzTx/>
              <a:buFont typeface="+mj-lt"/>
              <a:buAutoNum type="arabicPeriod"/>
              <a:tabLst/>
              <a:defRPr/>
            </a:pPr>
            <a:r>
              <a:rPr kumimoji="0" lang="ar-AE" sz="2400" i="0" u="none" strike="noStrike" kern="1200" cap="none" spc="0" normalizeH="0" baseline="0" noProof="0" dirty="0">
                <a:ln>
                  <a:noFill/>
                </a:ln>
                <a:solidFill>
                  <a:prstClr val="black"/>
                </a:solidFill>
                <a:effectLst/>
                <a:uLnTx/>
                <a:uFillTx/>
                <a:latin typeface="Calibri"/>
                <a:ea typeface="+mn-ea"/>
                <a:cs typeface="Alexandria"/>
              </a:rPr>
              <a:t>يُستخدم في الأعمال الخيرية أو المجتمعية (مثل دعم حالات صحية، تعليمية، بيئية).</a:t>
            </a:r>
          </a:p>
          <a:p>
            <a:pPr marL="342900" marR="0" lvl="0" indent="-34290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AE" sz="2400" b="1" i="0" u="none" strike="noStrike" kern="1200" cap="none" spc="0" normalizeH="0" baseline="0" noProof="0" dirty="0">
                <a:ln>
                  <a:noFill/>
                </a:ln>
                <a:solidFill>
                  <a:prstClr val="black"/>
                </a:solidFill>
                <a:effectLst/>
                <a:uLnTx/>
                <a:uFillTx/>
                <a:latin typeface="Calibri"/>
                <a:ea typeface="+mn-ea"/>
                <a:cs typeface="Alexandria"/>
              </a:rPr>
              <a:t>التمويل القائم على المكافآت </a:t>
            </a:r>
            <a:r>
              <a:rPr kumimoji="0" lang="en-US" sz="2400" i="0" u="none" strike="noStrike" kern="1200" cap="none" spc="0" normalizeH="0" baseline="0" noProof="0" dirty="0">
                <a:ln>
                  <a:noFill/>
                </a:ln>
                <a:solidFill>
                  <a:prstClr val="black"/>
                </a:solidFill>
                <a:effectLst/>
                <a:uLnTx/>
                <a:uFillTx/>
                <a:latin typeface="Calibri"/>
                <a:ea typeface="+mn-ea"/>
                <a:cs typeface="+mn-cs"/>
              </a:rPr>
              <a:t>Reward-Based Crowdfunding)</a:t>
            </a:r>
            <a:r>
              <a:rPr kumimoji="0" lang="ar-EG" sz="2400" i="0" u="none" strike="noStrike" kern="1200" cap="none" spc="0" normalizeH="0" baseline="0" noProof="0" dirty="0">
                <a:ln>
                  <a:noFill/>
                </a:ln>
                <a:solidFill>
                  <a:prstClr val="black"/>
                </a:solidFill>
                <a:effectLst/>
                <a:uLnTx/>
                <a:uFillTx/>
                <a:latin typeface="Calibri"/>
                <a:ea typeface="+mn-ea"/>
                <a:cs typeface="Alexandria"/>
              </a:rPr>
              <a:t>)</a:t>
            </a:r>
            <a:endParaRPr kumimoji="0" lang="en-US" sz="2400" i="0" u="none" strike="noStrike" kern="1200" cap="none" spc="0" normalizeH="0" baseline="0" noProof="0" dirty="0">
              <a:ln>
                <a:noFill/>
              </a:ln>
              <a:solidFill>
                <a:prstClr val="black"/>
              </a:solidFill>
              <a:effectLst/>
              <a:uLnTx/>
              <a:uFillTx/>
              <a:latin typeface="Calibri"/>
              <a:ea typeface="+mn-ea"/>
              <a:cs typeface="+mn-cs"/>
            </a:endParaRPr>
          </a:p>
          <a:p>
            <a:pPr marL="742950" marR="0" lvl="1" indent="-285750" algn="r" defTabSz="914400" rtl="1" eaLnBrk="1" fontAlgn="auto" latinLnBrk="0" hangingPunct="1">
              <a:lnSpc>
                <a:spcPct val="100000"/>
              </a:lnSpc>
              <a:spcBef>
                <a:spcPts val="0"/>
              </a:spcBef>
              <a:spcAft>
                <a:spcPts val="0"/>
              </a:spcAft>
              <a:buClrTx/>
              <a:buSzTx/>
              <a:buFont typeface="+mj-lt"/>
              <a:buAutoNum type="arabicPeriod"/>
              <a:tabLst/>
              <a:defRPr/>
            </a:pPr>
            <a:r>
              <a:rPr kumimoji="0" lang="ar-AE" sz="2400" i="0" u="none" strike="noStrike" kern="1200" cap="none" spc="0" normalizeH="0" baseline="0" noProof="0" dirty="0">
                <a:ln>
                  <a:noFill/>
                </a:ln>
                <a:solidFill>
                  <a:prstClr val="black"/>
                </a:solidFill>
                <a:effectLst/>
                <a:uLnTx/>
                <a:uFillTx/>
                <a:latin typeface="Calibri"/>
                <a:ea typeface="+mn-ea"/>
                <a:cs typeface="Alexandria"/>
              </a:rPr>
              <a:t>يحصل المساهم على منتج أو خدمة مستقبلية كمكافأة.</a:t>
            </a:r>
          </a:p>
          <a:p>
            <a:pPr marL="742950" marR="0" lvl="1" indent="-285750" algn="r" defTabSz="914400" rtl="1" eaLnBrk="1" fontAlgn="auto" latinLnBrk="0" hangingPunct="1">
              <a:lnSpc>
                <a:spcPct val="100000"/>
              </a:lnSpc>
              <a:spcBef>
                <a:spcPts val="0"/>
              </a:spcBef>
              <a:spcAft>
                <a:spcPts val="0"/>
              </a:spcAft>
              <a:buClrTx/>
              <a:buSzTx/>
              <a:buFont typeface="+mj-lt"/>
              <a:buAutoNum type="arabicPeriod"/>
              <a:tabLst/>
              <a:defRPr/>
            </a:pPr>
            <a:r>
              <a:rPr kumimoji="0" lang="ar-AE" sz="2400" i="0" u="none" strike="noStrike" kern="1200" cap="none" spc="0" normalizeH="0" baseline="0" noProof="0" dirty="0">
                <a:ln>
                  <a:noFill/>
                </a:ln>
                <a:solidFill>
                  <a:prstClr val="black"/>
                </a:solidFill>
                <a:effectLst/>
                <a:uLnTx/>
                <a:uFillTx/>
                <a:latin typeface="Calibri"/>
                <a:ea typeface="+mn-ea"/>
                <a:cs typeface="Alexandria"/>
              </a:rPr>
              <a:t>شائع لتمويل المنتجات الإبداعية (ألعاب، كتب، أدوات إلكترونية).</a:t>
            </a:r>
          </a:p>
          <a:p>
            <a:pPr marL="342900" marR="0" lvl="0" indent="-34290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AE" sz="2400" b="1" i="0" u="none" strike="noStrike" kern="1200" cap="none" spc="0" normalizeH="0" baseline="0" noProof="0" dirty="0">
                <a:ln>
                  <a:noFill/>
                </a:ln>
                <a:solidFill>
                  <a:prstClr val="black"/>
                </a:solidFill>
                <a:effectLst/>
                <a:uLnTx/>
                <a:uFillTx/>
                <a:latin typeface="Calibri"/>
                <a:ea typeface="+mn-ea"/>
                <a:cs typeface="Alexandria"/>
              </a:rPr>
              <a:t>التمويل القائم على الأسهم </a:t>
            </a:r>
            <a:r>
              <a:rPr kumimoji="0" lang="ar-EG" sz="2400" b="1" i="0" u="none" strike="noStrike" kern="1200" cap="none" spc="0" normalizeH="0" baseline="0" noProof="0" dirty="0">
                <a:ln>
                  <a:noFill/>
                </a:ln>
                <a:solidFill>
                  <a:prstClr val="black"/>
                </a:solidFill>
                <a:effectLst/>
                <a:uLnTx/>
                <a:uFillTx/>
                <a:latin typeface="Calibri"/>
                <a:ea typeface="+mn-ea"/>
                <a:cs typeface="Alexandria"/>
              </a:rPr>
              <a:t> </a:t>
            </a:r>
            <a:r>
              <a:rPr kumimoji="0" lang="en-US" sz="2400" i="0" u="none" strike="noStrike" kern="1200" cap="none" spc="0" normalizeH="0" baseline="0" noProof="0" dirty="0">
                <a:ln>
                  <a:noFill/>
                </a:ln>
                <a:solidFill>
                  <a:prstClr val="black"/>
                </a:solidFill>
                <a:effectLst/>
                <a:uLnTx/>
                <a:uFillTx/>
                <a:latin typeface="Calibri"/>
                <a:ea typeface="+mn-ea"/>
                <a:cs typeface="+mn-cs"/>
              </a:rPr>
              <a:t>Equity-Based Crowdfunding)</a:t>
            </a:r>
            <a:r>
              <a:rPr kumimoji="0" lang="ar-EG" sz="2400" i="0" u="none" strike="noStrike" kern="1200" cap="none" spc="0" normalizeH="0" baseline="0" noProof="0" dirty="0">
                <a:ln>
                  <a:noFill/>
                </a:ln>
                <a:solidFill>
                  <a:prstClr val="black"/>
                </a:solidFill>
                <a:effectLst/>
                <a:uLnTx/>
                <a:uFillTx/>
                <a:latin typeface="Calibri"/>
                <a:ea typeface="+mn-ea"/>
                <a:cs typeface="Alexandria"/>
              </a:rPr>
              <a:t>)</a:t>
            </a:r>
            <a:endParaRPr kumimoji="0" lang="en-US" sz="2400" i="0" u="none" strike="noStrike" kern="1200" cap="none" spc="0" normalizeH="0" baseline="0" noProof="0" dirty="0">
              <a:ln>
                <a:noFill/>
              </a:ln>
              <a:solidFill>
                <a:prstClr val="black"/>
              </a:solidFill>
              <a:effectLst/>
              <a:uLnTx/>
              <a:uFillTx/>
              <a:latin typeface="Calibri"/>
              <a:ea typeface="+mn-ea"/>
              <a:cs typeface="+mn-cs"/>
            </a:endParaRPr>
          </a:p>
          <a:p>
            <a:pPr marL="742950" marR="0" lvl="1" indent="-285750" algn="r" defTabSz="914400" rtl="1" eaLnBrk="1" fontAlgn="auto" latinLnBrk="0" hangingPunct="1">
              <a:lnSpc>
                <a:spcPct val="100000"/>
              </a:lnSpc>
              <a:spcBef>
                <a:spcPts val="0"/>
              </a:spcBef>
              <a:spcAft>
                <a:spcPts val="0"/>
              </a:spcAft>
              <a:buClrTx/>
              <a:buSzTx/>
              <a:buFont typeface="+mj-lt"/>
              <a:buAutoNum type="arabicPeriod"/>
              <a:tabLst/>
              <a:defRPr/>
            </a:pPr>
            <a:r>
              <a:rPr kumimoji="0" lang="ar-AE" sz="2400" i="0" u="none" strike="noStrike" kern="1200" cap="none" spc="0" normalizeH="0" baseline="0" noProof="0" dirty="0">
                <a:ln>
                  <a:noFill/>
                </a:ln>
                <a:solidFill>
                  <a:prstClr val="black"/>
                </a:solidFill>
                <a:effectLst/>
                <a:uLnTx/>
                <a:uFillTx/>
                <a:latin typeface="Calibri"/>
                <a:ea typeface="+mn-ea"/>
                <a:cs typeface="Alexandria"/>
              </a:rPr>
              <a:t>يحصل المستثمرون على حصة في الشركة أو المشروع مقابل تمويلهم.</a:t>
            </a:r>
          </a:p>
          <a:p>
            <a:pPr marL="742950" marR="0" lvl="1" indent="-285750" algn="r" defTabSz="914400" rtl="1" eaLnBrk="1" fontAlgn="auto" latinLnBrk="0" hangingPunct="1">
              <a:lnSpc>
                <a:spcPct val="100000"/>
              </a:lnSpc>
              <a:spcBef>
                <a:spcPts val="0"/>
              </a:spcBef>
              <a:spcAft>
                <a:spcPts val="0"/>
              </a:spcAft>
              <a:buClrTx/>
              <a:buSzTx/>
              <a:buFont typeface="+mj-lt"/>
              <a:buAutoNum type="arabicPeriod"/>
              <a:tabLst/>
              <a:defRPr/>
            </a:pPr>
            <a:r>
              <a:rPr kumimoji="0" lang="ar-AE" sz="2400" i="0" u="none" strike="noStrike" kern="1200" cap="none" spc="0" normalizeH="0" baseline="0" noProof="0" dirty="0">
                <a:ln>
                  <a:noFill/>
                </a:ln>
                <a:solidFill>
                  <a:prstClr val="black"/>
                </a:solidFill>
                <a:effectLst/>
                <a:uLnTx/>
                <a:uFillTx/>
                <a:latin typeface="Calibri"/>
                <a:ea typeface="+mn-ea"/>
                <a:cs typeface="Alexandria"/>
              </a:rPr>
              <a:t>يُستخدم لتمويل الشركات الناشئة وريادة الأعمال.</a:t>
            </a:r>
          </a:p>
          <a:p>
            <a:pPr marL="342900" marR="0" lvl="0" indent="-34290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AE" sz="2400" b="1" i="0" u="none" strike="noStrike" kern="1200" cap="none" spc="0" normalizeH="0" baseline="0" noProof="0" dirty="0">
                <a:ln>
                  <a:noFill/>
                </a:ln>
                <a:solidFill>
                  <a:prstClr val="black"/>
                </a:solidFill>
                <a:effectLst/>
                <a:uLnTx/>
                <a:uFillTx/>
                <a:latin typeface="Calibri"/>
                <a:ea typeface="+mn-ea"/>
                <a:cs typeface="Alexandria"/>
              </a:rPr>
              <a:t>التمويل القائم على القروض </a:t>
            </a:r>
            <a:r>
              <a:rPr kumimoji="0" lang="en-US" sz="2400" i="0" u="none" strike="noStrike" kern="1200" cap="none" spc="0" normalizeH="0" baseline="0" noProof="0" dirty="0">
                <a:ln>
                  <a:noFill/>
                </a:ln>
                <a:solidFill>
                  <a:prstClr val="black"/>
                </a:solidFill>
                <a:effectLst/>
                <a:uLnTx/>
                <a:uFillTx/>
                <a:latin typeface="Calibri"/>
                <a:ea typeface="+mn-ea"/>
                <a:cs typeface="+mn-cs"/>
              </a:rPr>
              <a:t>(Debt-Based Crowdfunding / Peer-to-Peer Lending)</a:t>
            </a:r>
          </a:p>
          <a:p>
            <a:pPr marL="742950" marR="0" lvl="1" indent="-285750" algn="r" defTabSz="914400" rtl="1" eaLnBrk="1" fontAlgn="auto" latinLnBrk="0" hangingPunct="1">
              <a:lnSpc>
                <a:spcPct val="100000"/>
              </a:lnSpc>
              <a:spcBef>
                <a:spcPts val="0"/>
              </a:spcBef>
              <a:spcAft>
                <a:spcPts val="0"/>
              </a:spcAft>
              <a:buClrTx/>
              <a:buSzTx/>
              <a:buFont typeface="+mj-lt"/>
              <a:buAutoNum type="arabicPeriod"/>
              <a:tabLst/>
              <a:defRPr/>
            </a:pPr>
            <a:r>
              <a:rPr kumimoji="0" lang="ar-AE" sz="2400" i="0" u="none" strike="noStrike" kern="1200" cap="none" spc="0" normalizeH="0" baseline="0" noProof="0" dirty="0">
                <a:ln>
                  <a:noFill/>
                </a:ln>
                <a:solidFill>
                  <a:prstClr val="black"/>
                </a:solidFill>
                <a:effectLst/>
                <a:uLnTx/>
                <a:uFillTx/>
                <a:latin typeface="Calibri"/>
                <a:ea typeface="+mn-ea"/>
                <a:cs typeface="Alexandria"/>
              </a:rPr>
              <a:t>المساهمون يقرضون الأموال لصاحب المشروع مقابل فائدة محددة.</a:t>
            </a:r>
          </a:p>
          <a:p>
            <a:pPr marL="742950" marR="0" lvl="1" indent="-285750" algn="r" defTabSz="914400" rtl="1" eaLnBrk="1" fontAlgn="auto" latinLnBrk="0" hangingPunct="1">
              <a:lnSpc>
                <a:spcPct val="100000"/>
              </a:lnSpc>
              <a:spcBef>
                <a:spcPts val="0"/>
              </a:spcBef>
              <a:spcAft>
                <a:spcPts val="0"/>
              </a:spcAft>
              <a:buClrTx/>
              <a:buSzTx/>
              <a:buFont typeface="+mj-lt"/>
              <a:buAutoNum type="arabicPeriod"/>
              <a:tabLst/>
              <a:defRPr/>
            </a:pPr>
            <a:r>
              <a:rPr kumimoji="0" lang="ar-AE" sz="2400" i="0" u="none" strike="noStrike" kern="1200" cap="none" spc="0" normalizeH="0" baseline="0" noProof="0" dirty="0">
                <a:ln>
                  <a:noFill/>
                </a:ln>
                <a:solidFill>
                  <a:prstClr val="black"/>
                </a:solidFill>
                <a:effectLst/>
                <a:uLnTx/>
                <a:uFillTx/>
                <a:latin typeface="Calibri"/>
                <a:ea typeface="+mn-ea"/>
                <a:cs typeface="Alexandria"/>
              </a:rPr>
              <a:t>يُستخدم لمشاريع تحتاج إلى رأس مال قابل للسداد.</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 xmlns:a16="http://schemas.microsoft.com/office/drawing/2014/main" id="{B5F831C3-DEBA-184B-123B-63CEE4F1668B}"/>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31443694"/>
      </p:ext>
    </p:extLst>
  </p:cSld>
  <p:clrMapOvr>
    <a:masterClrMapping/>
  </p:clrMapOvr>
  <mc:AlternateContent xmlns:mc="http://schemas.openxmlformats.org/markup-compatibility/2006" xmlns:p14="http://schemas.microsoft.com/office/powerpoint/2010/main">
    <mc:Choice Requires="p14">
      <p:transition spd="slow" p14:dur="2000" advTm="118951"/>
    </mc:Choice>
    <mc:Fallback xmlns="">
      <p:transition spd="slow" advTm="11895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2906AAC2-5A67-6854-71D5-8237612D527F}"/>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8DB3F644-7127-BB1F-8994-2CCC62CA042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3B9B71EA-F2AC-2F97-F5E7-3F532B618EEA}"/>
              </a:ext>
            </a:extLst>
          </p:cNvPr>
          <p:cNvSpPr txBox="1"/>
          <p:nvPr/>
        </p:nvSpPr>
        <p:spPr>
          <a:xfrm>
            <a:off x="2524262" y="629166"/>
            <a:ext cx="695910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التنظيم القانوني للتمويل الجماعي</a:t>
            </a:r>
          </a:p>
        </p:txBody>
      </p:sp>
      <p:sp>
        <p:nvSpPr>
          <p:cNvPr id="28" name="Rectangle 27">
            <a:extLst>
              <a:ext uri="{FF2B5EF4-FFF2-40B4-BE49-F238E27FC236}">
                <a16:creationId xmlns="" xmlns:a16="http://schemas.microsoft.com/office/drawing/2014/main" id="{BF354E09-2D26-0D2D-F91A-1B03E914EB0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BC9B078D-5A31-1DB8-39CF-40F306AEC1A7}"/>
              </a:ext>
            </a:extLst>
          </p:cNvPr>
          <p:cNvSpPr txBox="1"/>
          <p:nvPr/>
        </p:nvSpPr>
        <p:spPr>
          <a:xfrm>
            <a:off x="194310" y="1181850"/>
            <a:ext cx="11893830" cy="5632311"/>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a:rPr>
              <a:t>في بعض الدول مثل السعودية والإمارات، أصبح التمويل الجماعي منظّمًا رسميًا:</a:t>
            </a:r>
          </a:p>
          <a:p>
            <a:pPr marL="342900" marR="0" lvl="0" indent="-342900" algn="just" defTabSz="914400" rtl="1" eaLnBrk="1" fontAlgn="auto" latinLnBrk="0" hangingPunct="1">
              <a:spcBef>
                <a:spcPts val="0"/>
              </a:spcBef>
              <a:spcAft>
                <a:spcPts val="0"/>
              </a:spcAft>
              <a:buClrTx/>
              <a:buSzTx/>
              <a:buFontTx/>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a:rPr>
              <a:t>إصدار تراخيص لمنصات التمويل الجماعي.</a:t>
            </a:r>
          </a:p>
          <a:p>
            <a:pPr marL="342900" marR="0" lvl="0" indent="-342900" algn="just" defTabSz="914400" rtl="1" eaLnBrk="1" fontAlgn="auto" latinLnBrk="0" hangingPunct="1">
              <a:spcBef>
                <a:spcPts val="0"/>
              </a:spcBef>
              <a:spcAft>
                <a:spcPts val="0"/>
              </a:spcAft>
              <a:buClrTx/>
              <a:buSzTx/>
              <a:buFontTx/>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a:rPr>
              <a:t>وضع سقف لجمع الأموال لكل مشروع.</a:t>
            </a:r>
          </a:p>
          <a:p>
            <a:pPr marL="342900" marR="0" lvl="0" indent="-342900" algn="just" defTabSz="914400" rtl="1" eaLnBrk="1" fontAlgn="auto" latinLnBrk="0" hangingPunct="1">
              <a:spcBef>
                <a:spcPts val="0"/>
              </a:spcBef>
              <a:spcAft>
                <a:spcPts val="0"/>
              </a:spcAft>
              <a:buClrTx/>
              <a:buSzTx/>
              <a:buFontTx/>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a:rPr>
              <a:t>فرض ضوابط إفصاح وحوكمة لحماية المستثمرين.مثال:</a:t>
            </a:r>
          </a:p>
          <a:p>
            <a:pPr marR="0" lvl="0" algn="just" defTabSz="914400" rtl="1" eaLnBrk="1" fontAlgn="auto" latinLnBrk="0" hangingPunct="1">
              <a:spcBef>
                <a:spcPts val="0"/>
              </a:spcBef>
              <a:spcAft>
                <a:spcPts val="0"/>
              </a:spcAft>
              <a:buClrTx/>
              <a:buSzTx/>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b="1" i="0" u="none" strike="noStrike" kern="1200" cap="none" spc="0" normalizeH="0" baseline="0" noProof="0" dirty="0">
                <a:ln>
                  <a:noFill/>
                </a:ln>
                <a:solidFill>
                  <a:prstClr val="black"/>
                </a:solidFill>
                <a:effectLst/>
                <a:uLnTx/>
                <a:uFillTx/>
                <a:latin typeface="Alexandria regular" pitchFamily="2" charset="-78"/>
                <a:ea typeface="+mn-ea"/>
                <a:cs typeface="Alexandria"/>
              </a:rPr>
              <a:t>في المملكة العربية السعودية: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a:rPr>
              <a:t>هيئة السوق المالية أصدرت لوائح خاصة بالتمويل الجماعي للأسهم</a:t>
            </a:r>
            <a:r>
              <a:rPr kumimoji="0" lang="en-US" b="0" i="0" u="none" strike="noStrike" kern="1200" cap="none" spc="0" normalizeH="0" baseline="0" noProof="0" dirty="0">
                <a:ln>
                  <a:noFill/>
                </a:ln>
                <a:solidFill>
                  <a:prstClr val="black"/>
                </a:solidFill>
                <a:effectLst/>
                <a:uLnTx/>
                <a:uFillTx/>
                <a:latin typeface="Alexandria regular" pitchFamily="2" charset="-78"/>
                <a:ea typeface="+mn-ea"/>
              </a:rPr>
              <a:t> (Equity Crowdfunding).</a:t>
            </a: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R="0" lvl="0" algn="just" defTabSz="914400" rtl="1" eaLnBrk="1" fontAlgn="auto" latinLnBrk="0" hangingPunct="1">
              <a:spcBef>
                <a:spcPts val="0"/>
              </a:spcBef>
              <a:spcAft>
                <a:spcPts val="0"/>
              </a:spcAft>
              <a:buClrTx/>
              <a:buSzTx/>
              <a:tabLst/>
              <a:defRPr/>
            </a:pPr>
            <a:r>
              <a:rPr kumimoji="0" lang="ar-EG" b="1" i="0" u="none" strike="noStrike" kern="1200" cap="none" spc="0" normalizeH="0" baseline="0" noProof="0" dirty="0">
                <a:ln>
                  <a:noFill/>
                </a:ln>
                <a:solidFill>
                  <a:prstClr val="black"/>
                </a:solidFill>
                <a:effectLst/>
                <a:uLnTx/>
                <a:uFillTx/>
                <a:latin typeface="Alexandria regular" pitchFamily="2" charset="-78"/>
                <a:ea typeface="+mn-ea"/>
                <a:cs typeface="Alexandria"/>
              </a:rPr>
              <a:t>هيئة السوق المالية </a:t>
            </a:r>
            <a:r>
              <a:rPr kumimoji="0" lang="en-US" b="1" i="0" u="none" strike="noStrike" kern="1200" cap="none" spc="0" normalizeH="0" baseline="0" noProof="0" dirty="0">
                <a:ln>
                  <a:noFill/>
                </a:ln>
                <a:solidFill>
                  <a:prstClr val="black"/>
                </a:solidFill>
                <a:effectLst/>
                <a:uLnTx/>
                <a:uFillTx/>
                <a:latin typeface="Alexandria regular" pitchFamily="2" charset="-78"/>
                <a:ea typeface="+mn-ea"/>
              </a:rPr>
              <a:t>CMA)</a:t>
            </a:r>
            <a:r>
              <a:rPr kumimoji="0" lang="ar-EG" b="1" i="0" u="none" strike="noStrike" kern="1200" cap="none" spc="0" normalizeH="0" baseline="0" noProof="0" dirty="0">
                <a:ln>
                  <a:noFill/>
                </a:ln>
                <a:solidFill>
                  <a:prstClr val="black"/>
                </a:solidFill>
                <a:effectLst/>
                <a:uLnTx/>
                <a:uFillTx/>
                <a:latin typeface="Alexandria regular" pitchFamily="2" charset="-78"/>
                <a:ea typeface="+mn-ea"/>
                <a:cs typeface="Alexandria"/>
              </a:rPr>
              <a:t>) : </a:t>
            </a: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a:rPr>
              <a:t>هي الجهة المسؤولة عن تنظيم التمويل الجماعي للاستثمار في الأسهم، وقد أصدرت تنظيمًا خاصًا بذلك ضمن "لائحة أعمال الأوراق المالية"، وتم تخصيص ترخيص لممارسة نشاط طرح الأوراق المالية عبر منصات التمويل الجماعي.</a:t>
            </a:r>
          </a:p>
          <a:p>
            <a:pPr marL="285750" marR="0" lvl="0" indent="-285750" algn="just" defTabSz="914400" rtl="1" eaLnBrk="1" fontAlgn="auto" latinLnBrk="0" hangingPunct="1">
              <a:spcBef>
                <a:spcPts val="0"/>
              </a:spcBef>
              <a:spcAft>
                <a:spcPts val="0"/>
              </a:spcAft>
              <a:buClrTx/>
              <a:buSzTx/>
              <a:buFontTx/>
              <a:buChar char="-"/>
              <a:tabLst/>
              <a:defRPr/>
            </a:pPr>
            <a:r>
              <a:rPr lang="ar-EG" dirty="0">
                <a:solidFill>
                  <a:prstClr val="black"/>
                </a:solidFill>
                <a:latin typeface="Alexandria regular" pitchFamily="2" charset="-78"/>
                <a:cs typeface="Alexandria"/>
              </a:rPr>
              <a:t>يجب على أي منصة تقدم خدمات التمويل الجماعي للأسهم الحصول على ترخيص من هيئة السوق المالية كمقدم "خدمة طرح أوراق مالية عبر منصات التمويل الجماعي".</a:t>
            </a:r>
          </a:p>
          <a:p>
            <a:pPr marL="285750" marR="0" lvl="0" indent="-285750" algn="just" defTabSz="914400" rtl="1" eaLnBrk="1" fontAlgn="auto" latinLnBrk="0" hangingPunct="1">
              <a:spcBef>
                <a:spcPts val="0"/>
              </a:spcBef>
              <a:spcAft>
                <a:spcPts val="0"/>
              </a:spcAft>
              <a:buClrTx/>
              <a:buSzTx/>
              <a:buFontTx/>
              <a:buChar char="-"/>
              <a:tabLst/>
              <a:defRPr/>
            </a:pPr>
            <a:r>
              <a:rPr lang="ar-EG" dirty="0">
                <a:solidFill>
                  <a:prstClr val="black"/>
                </a:solidFill>
                <a:latin typeface="Alexandria regular" pitchFamily="2" charset="-78"/>
                <a:cs typeface="Alexandria"/>
              </a:rPr>
              <a:t>يجب أن تكون شركة مساهمة مقفلة أو شركة ذات مسؤولية محدودة.</a:t>
            </a:r>
          </a:p>
          <a:p>
            <a:pPr marL="285750" marR="0" lvl="0" indent="-285750" algn="just" defTabSz="914400" rtl="1" eaLnBrk="1" fontAlgn="auto" latinLnBrk="0" hangingPunct="1">
              <a:spcBef>
                <a:spcPts val="0"/>
              </a:spcBef>
              <a:spcAft>
                <a:spcPts val="0"/>
              </a:spcAft>
              <a:buClrTx/>
              <a:buSzTx/>
              <a:buFontTx/>
              <a:buChar char="-"/>
              <a:tabLst/>
              <a:defRPr/>
            </a:pPr>
            <a:r>
              <a:rPr lang="ar-EG" dirty="0">
                <a:solidFill>
                  <a:prstClr val="black"/>
                </a:solidFill>
                <a:latin typeface="Alexandria regular" pitchFamily="2" charset="-78"/>
                <a:cs typeface="Alexandria"/>
              </a:rPr>
              <a:t>تقديم مستندات الإفصاح اللازمة (كخطة العمل، المعلومات المالية، المخاطر).</a:t>
            </a:r>
          </a:p>
          <a:p>
            <a:pPr marL="285750" marR="0" lvl="0" indent="-285750" algn="just" defTabSz="914400" rtl="1" eaLnBrk="1" fontAlgn="auto" latinLnBrk="0" hangingPunct="1">
              <a:spcBef>
                <a:spcPts val="0"/>
              </a:spcBef>
              <a:spcAft>
                <a:spcPts val="0"/>
              </a:spcAft>
              <a:buClrTx/>
              <a:buSzTx/>
              <a:buFontTx/>
              <a:buChar char="-"/>
              <a:tabLst/>
              <a:defRPr/>
            </a:pPr>
            <a:r>
              <a:rPr lang="ar-EG" dirty="0">
                <a:solidFill>
                  <a:prstClr val="black"/>
                </a:solidFill>
                <a:latin typeface="Alexandria regular" pitchFamily="2" charset="-78"/>
                <a:cs typeface="Alexandria"/>
              </a:rPr>
              <a:t>على المنصة أن تقدم للمستثمرين معلومات واضحة ودقيقة حول الشركة المستفيدة من التمويل، المخاطر، شروط الاكتتاب، وخيارات التخارج.</a:t>
            </a:r>
          </a:p>
          <a:p>
            <a:pPr marL="285750" marR="0" lvl="0" indent="-285750" algn="just" defTabSz="914400" rtl="1" eaLnBrk="1" fontAlgn="auto" latinLnBrk="0" hangingPunct="1">
              <a:spcBef>
                <a:spcPts val="0"/>
              </a:spcBef>
              <a:spcAft>
                <a:spcPts val="0"/>
              </a:spcAft>
              <a:buClrTx/>
              <a:buSzTx/>
              <a:buFontTx/>
              <a:buChar char="-"/>
              <a:tabLst/>
              <a:defRPr/>
            </a:pPr>
            <a:r>
              <a:rPr lang="ar-EG" dirty="0">
                <a:solidFill>
                  <a:prstClr val="black"/>
                </a:solidFill>
                <a:latin typeface="Alexandria regular" pitchFamily="2" charset="-78"/>
                <a:cs typeface="Alexandria"/>
              </a:rPr>
              <a:t>يُلزم مقدم الخدمة بآلية للتعامل مع شكاوى العملاء.</a:t>
            </a:r>
          </a:p>
          <a:p>
            <a:pPr marR="0" lvl="0" algn="just" defTabSz="914400" rtl="1" eaLnBrk="1" fontAlgn="auto" latinLnBrk="0" hangingPunct="1">
              <a:spcBef>
                <a:spcPts val="0"/>
              </a:spcBef>
              <a:spcAft>
                <a:spcPts val="0"/>
              </a:spcAft>
              <a:buClrTx/>
              <a:buSzTx/>
              <a:tabLst/>
              <a:defRPr/>
            </a:pPr>
            <a:r>
              <a:rPr kumimoji="0" lang="ar-EG" b="1" i="0" u="none" strike="noStrike" kern="1200" cap="none" spc="0" normalizeH="0" baseline="0" noProof="0" dirty="0">
                <a:ln>
                  <a:noFill/>
                </a:ln>
                <a:solidFill>
                  <a:prstClr val="black"/>
                </a:solidFill>
                <a:effectLst/>
                <a:uLnTx/>
                <a:uFillTx/>
                <a:latin typeface="Alexandria regular" pitchFamily="2" charset="-78"/>
                <a:ea typeface="+mn-ea"/>
                <a:cs typeface="Alexandria"/>
              </a:rPr>
              <a:t> في دولة الإمارات</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a:rPr>
              <a:t>: تنظيم من سلطة دبي للخدمات المالية </a:t>
            </a:r>
            <a:r>
              <a:rPr kumimoji="0" lang="en-US" b="0" i="0" u="none" strike="noStrike" kern="1200" cap="none" spc="0" normalizeH="0" baseline="0" noProof="0" dirty="0">
                <a:ln>
                  <a:noFill/>
                </a:ln>
                <a:solidFill>
                  <a:prstClr val="black"/>
                </a:solidFill>
                <a:effectLst/>
                <a:uLnTx/>
                <a:uFillTx/>
                <a:latin typeface="Alexandria regular" pitchFamily="2" charset="-78"/>
                <a:ea typeface="+mn-ea"/>
              </a:rPr>
              <a:t>DFSA</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p>
          <a:p>
            <a:pPr marR="0" lvl="0" algn="just" defTabSz="914400" rtl="1" eaLnBrk="1" fontAlgn="auto" latinLnBrk="0" hangingPunct="1">
              <a:spcBef>
                <a:spcPts val="0"/>
              </a:spcBef>
              <a:spcAft>
                <a:spcPts val="0"/>
              </a:spcAft>
              <a:buClrTx/>
              <a:buSzTx/>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a:rPr>
              <a:t>سلطة دبي للخدمات المالية هي الجهة التنظيمية المستقلة المسؤولة عن تنظيم الأنشطة المالية في مركز دبي المالي العالمي </a:t>
            </a:r>
            <a:r>
              <a:rPr kumimoji="0" lang="en-US" b="0" i="0" u="none" strike="noStrike" kern="1200" cap="none" spc="0" normalizeH="0" baseline="0" noProof="0" dirty="0">
                <a:ln>
                  <a:noFill/>
                </a:ln>
                <a:solidFill>
                  <a:prstClr val="black"/>
                </a:solidFill>
                <a:effectLst/>
                <a:uLnTx/>
                <a:uFillTx/>
                <a:latin typeface="Alexandria regular" pitchFamily="2" charset="-78"/>
                <a:ea typeface="+mn-ea"/>
              </a:rPr>
              <a:t>DIFC)</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en-US"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a:rPr>
              <a:t>بما في ذلك الخدمات المالية، الأسواق، ومن ضمنها منصات التمويل الجماعي.</a:t>
            </a:r>
          </a:p>
          <a:p>
            <a:pPr marR="0" lvl="0" algn="just" defTabSz="914400" rtl="1" eaLnBrk="1" fontAlgn="auto" latinLnBrk="0" hangingPunct="1">
              <a:spcBef>
                <a:spcPts val="0"/>
              </a:spcBef>
              <a:spcAft>
                <a:spcPts val="0"/>
              </a:spcAft>
              <a:buClrTx/>
              <a:buSzTx/>
              <a:tabLst/>
              <a:defRPr/>
            </a:pPr>
            <a:r>
              <a:rPr lang="ar-EG" dirty="0">
                <a:solidFill>
                  <a:prstClr val="black"/>
                </a:solidFill>
                <a:latin typeface="Alexandria regular" pitchFamily="2" charset="-78"/>
                <a:cs typeface="Alexandria"/>
              </a:rPr>
              <a:t>- يجب أن تتقدم المنصة بطلب للحصول على ترخيص مزاولة نشاط "مشغل منصة تمويل جماعي" </a:t>
            </a:r>
            <a:r>
              <a:rPr lang="en-US" dirty="0">
                <a:solidFill>
                  <a:prstClr val="black"/>
                </a:solidFill>
                <a:latin typeface="Alexandria regular" pitchFamily="2" charset="-78"/>
              </a:rPr>
              <a:t>Crowdfunding Platform Operator)</a:t>
            </a:r>
            <a:r>
              <a:rPr lang="ar-EG" dirty="0">
                <a:solidFill>
                  <a:prstClr val="black"/>
                </a:solidFill>
                <a:latin typeface="Alexandria regular" pitchFamily="2" charset="-78"/>
                <a:cs typeface="Alexandria"/>
              </a:rPr>
              <a:t>).</a:t>
            </a: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285750" marR="0" lvl="0" indent="-285750" algn="just" defTabSz="914400" rtl="1" eaLnBrk="1" fontAlgn="auto" latinLnBrk="0" hangingPunct="1">
              <a:spcBef>
                <a:spcPts val="0"/>
              </a:spcBef>
              <a:spcAft>
                <a:spcPts val="0"/>
              </a:spcAft>
              <a:buClrTx/>
              <a:buSzTx/>
              <a:buFontTx/>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a:rPr>
              <a:t>يجب أن تكون مسجلة داخل مركز دبي المالي العالمي </a:t>
            </a:r>
            <a:r>
              <a:rPr kumimoji="0" lang="en-US" b="0" i="0" u="none" strike="noStrike" kern="1200" cap="none" spc="0" normalizeH="0" baseline="0" noProof="0" dirty="0">
                <a:ln>
                  <a:noFill/>
                </a:ln>
                <a:solidFill>
                  <a:prstClr val="black"/>
                </a:solidFill>
                <a:effectLst/>
                <a:uLnTx/>
                <a:uFillTx/>
                <a:latin typeface="Alexandria regular" pitchFamily="2" charset="-78"/>
                <a:ea typeface="+mn-ea"/>
              </a:rPr>
              <a:t>DIFC)</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p>
          <a:p>
            <a:pPr marL="285750" marR="0" lvl="0" indent="-285750" algn="just" defTabSz="914400" rtl="1" eaLnBrk="1" fontAlgn="auto" latinLnBrk="0" hangingPunct="1">
              <a:spcBef>
                <a:spcPts val="0"/>
              </a:spcBef>
              <a:spcAft>
                <a:spcPts val="0"/>
              </a:spcAft>
              <a:buClrTx/>
              <a:buSzTx/>
              <a:buFontTx/>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a:rPr>
              <a:t>يجب أن تفي المنصة بمتطلبات مالية وتنظيمية (حسب نوع الخدمة المقدمة) ، يجب على المنصة تقديم تقارير دورية إلى </a:t>
            </a:r>
            <a:r>
              <a:rPr kumimoji="0" lang="en-US" b="0" i="0" u="none" strike="noStrike" kern="1200" cap="none" spc="0" normalizeH="0" baseline="0" noProof="0" dirty="0">
                <a:ln>
                  <a:noFill/>
                </a:ln>
                <a:solidFill>
                  <a:prstClr val="black"/>
                </a:solidFill>
                <a:effectLst/>
                <a:uLnTx/>
                <a:uFillTx/>
                <a:latin typeface="Alexandria regular" pitchFamily="2" charset="-78"/>
                <a:ea typeface="+mn-ea"/>
              </a:rPr>
              <a:t>DFSA</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p>
          <a:p>
            <a:pPr marL="285750" marR="0" lvl="0" indent="-285750" algn="just" defTabSz="914400" rtl="1" eaLnBrk="1" fontAlgn="auto" latinLnBrk="0" hangingPunct="1">
              <a:spcBef>
                <a:spcPts val="0"/>
              </a:spcBef>
              <a:spcAft>
                <a:spcPts val="0"/>
              </a:spcAft>
              <a:buClrTx/>
              <a:buSzTx/>
              <a:buFontTx/>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a:rPr>
              <a:t>الالتزام بمعايير اعرف عميلك </a:t>
            </a:r>
            <a:r>
              <a:rPr kumimoji="0" lang="en-US" b="0" i="0" u="none" strike="noStrike" kern="1200" cap="none" spc="0" normalizeH="0" baseline="0" noProof="0" dirty="0">
                <a:ln>
                  <a:noFill/>
                </a:ln>
                <a:solidFill>
                  <a:prstClr val="black"/>
                </a:solidFill>
                <a:effectLst/>
                <a:uLnTx/>
                <a:uFillTx/>
                <a:latin typeface="Alexandria regular" pitchFamily="2" charset="-78"/>
                <a:ea typeface="+mn-ea"/>
              </a:rPr>
              <a:t>KYC)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a:rPr>
              <a:t>) ومكافحة غسل الأموال </a:t>
            </a:r>
            <a:r>
              <a:rPr kumimoji="0" lang="en-US" b="0" i="0" u="none" strike="noStrike" kern="1200" cap="none" spc="0" normalizeH="0" baseline="0" noProof="0" dirty="0">
                <a:ln>
                  <a:noFill/>
                </a:ln>
                <a:solidFill>
                  <a:prstClr val="black"/>
                </a:solidFill>
                <a:effectLst/>
                <a:uLnTx/>
                <a:uFillTx/>
                <a:latin typeface="Alexandria regular" pitchFamily="2" charset="-78"/>
                <a:ea typeface="+mn-ea"/>
              </a:rPr>
              <a:t>AML)</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p>
        </p:txBody>
      </p:sp>
      <p:pic>
        <p:nvPicPr>
          <p:cNvPr id="6" name="Graphic 21">
            <a:extLst>
              <a:ext uri="{FF2B5EF4-FFF2-40B4-BE49-F238E27FC236}">
                <a16:creationId xmlns="" xmlns:a16="http://schemas.microsoft.com/office/drawing/2014/main" id="{59EB6EF8-CD49-49B0-4FC5-920CA9151DB9}"/>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 name="Audio 3">
            <a:hlinkClick r:id="" action="ppaction://media"/>
            <a:extLst>
              <a:ext uri="{FF2B5EF4-FFF2-40B4-BE49-F238E27FC236}">
                <a16:creationId xmlns="" xmlns:a16="http://schemas.microsoft.com/office/drawing/2014/main" id="{B2D74564-A31B-D4AC-794F-CCC3193DE3EE}"/>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706405994"/>
      </p:ext>
    </p:extLst>
  </p:cSld>
  <p:clrMapOvr>
    <a:masterClrMapping/>
  </p:clrMapOvr>
  <mc:AlternateContent xmlns:mc="http://schemas.openxmlformats.org/markup-compatibility/2006" xmlns:p14="http://schemas.microsoft.com/office/powerpoint/2010/main">
    <mc:Choice Requires="p14">
      <p:transition spd="slow" p14:dur="2000" advTm="253774"/>
    </mc:Choice>
    <mc:Fallback xmlns="">
      <p:transition spd="slow" advTm="2537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7EE9B7ED-6929-38EF-2569-2DD092CD7AA0}"/>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FE1C524C-5D83-D27E-33B9-6E30F85FA72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9C74E4F9-9B88-2D5B-B6B4-3DE7FC750743}"/>
              </a:ext>
            </a:extLst>
          </p:cNvPr>
          <p:cNvSpPr txBox="1"/>
          <p:nvPr/>
        </p:nvSpPr>
        <p:spPr>
          <a:xfrm>
            <a:off x="2469824" y="725864"/>
            <a:ext cx="70135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أمثلة لبعض منصات التمويل الجماعي في الدول العربية </a:t>
            </a:r>
          </a:p>
        </p:txBody>
      </p:sp>
      <p:sp>
        <p:nvSpPr>
          <p:cNvPr id="28" name="Rectangle 27">
            <a:extLst>
              <a:ext uri="{FF2B5EF4-FFF2-40B4-BE49-F238E27FC236}">
                <a16:creationId xmlns="" xmlns:a16="http://schemas.microsoft.com/office/drawing/2014/main" id="{D39EAD68-E32B-C587-9B9D-E712A3E2C2A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8C610FF4-DB6D-A9F0-4937-51DE10B0008A}"/>
              </a:ext>
            </a:extLst>
          </p:cNvPr>
          <p:cNvSpPr txBox="1"/>
          <p:nvPr/>
        </p:nvSpPr>
        <p:spPr>
          <a:xfrm>
            <a:off x="297180" y="1531619"/>
            <a:ext cx="11624310" cy="4503674"/>
          </a:xfrm>
          <a:prstGeom prst="rect">
            <a:avLst/>
          </a:prstGeom>
          <a:noFill/>
        </p:spPr>
        <p:txBody>
          <a:bodyPr wrap="square" rtlCol="0">
            <a:spAutoFit/>
          </a:bodyPr>
          <a:lstStyle/>
          <a:p>
            <a:pPr algn="r" rtl="1">
              <a:lnSpc>
                <a:spcPct val="150000"/>
              </a:lnSpc>
              <a:buFont typeface="+mj-lt"/>
              <a:buAutoNum type="arabicPeriod"/>
            </a:pPr>
            <a:r>
              <a:rPr lang="en-US" sz="2400" b="1" dirty="0">
                <a:cs typeface="+mj-cs"/>
              </a:rPr>
              <a:t>Zoomaal)</a:t>
            </a:r>
            <a:r>
              <a:rPr lang="en-US" sz="2400" dirty="0">
                <a:cs typeface="+mj-cs"/>
              </a:rPr>
              <a:t> </a:t>
            </a:r>
            <a:r>
              <a:rPr lang="ar-EG" sz="2400" dirty="0">
                <a:cs typeface="Alexandria"/>
              </a:rPr>
              <a:t> </a:t>
            </a:r>
            <a:r>
              <a:rPr lang="en-US" sz="2400" dirty="0">
                <a:cs typeface="+mj-cs"/>
              </a:rPr>
              <a:t>(</a:t>
            </a:r>
            <a:r>
              <a:rPr lang="ar-EG" sz="2400" dirty="0">
                <a:cs typeface="Alexandria"/>
              </a:rPr>
              <a:t>  : ا</a:t>
            </a:r>
            <a:r>
              <a:rPr lang="ar-AE" sz="2400" dirty="0">
                <a:cs typeface="Alexandria"/>
              </a:rPr>
              <a:t>لشرق الأوسط وشمال إفريقيا</a:t>
            </a:r>
            <a:r>
              <a:rPr lang="ar-EG" sz="2400" dirty="0">
                <a:cs typeface="Alexandria"/>
              </a:rPr>
              <a:t>:  منصة تمويل جماعي تُعنى بالعالم العربي بشكل رئيسي، حيث تُسهّل تمويل المشاريع الإبداعية والمبتكرة من الجمهور.</a:t>
            </a:r>
            <a:endParaRPr lang="ar-AE" sz="2400" dirty="0">
              <a:cs typeface="Alexandria"/>
            </a:endParaRPr>
          </a:p>
          <a:p>
            <a:pPr algn="r" rtl="1">
              <a:lnSpc>
                <a:spcPct val="150000"/>
              </a:lnSpc>
              <a:buFont typeface="+mj-lt"/>
              <a:buAutoNum type="arabicPeriod"/>
            </a:pPr>
            <a:r>
              <a:rPr lang="en-US" sz="2400" b="1" dirty="0">
                <a:cs typeface="+mj-cs"/>
              </a:rPr>
              <a:t>Beehive</a:t>
            </a:r>
            <a:r>
              <a:rPr lang="en-US" sz="2400" dirty="0">
                <a:cs typeface="+mj-cs"/>
              </a:rPr>
              <a:t> </a:t>
            </a:r>
            <a:r>
              <a:rPr lang="ar-EG" sz="2400" dirty="0">
                <a:cs typeface="Alexandria"/>
              </a:rPr>
              <a:t>  : ا</a:t>
            </a:r>
            <a:r>
              <a:rPr lang="ar-AE" sz="2400" dirty="0">
                <a:cs typeface="Alexandria"/>
              </a:rPr>
              <a:t>لإمارات</a:t>
            </a:r>
            <a:r>
              <a:rPr lang="ar-EG" sz="2400" dirty="0">
                <a:cs typeface="Alexandria"/>
              </a:rPr>
              <a:t> : تأسست شركة  </a:t>
            </a:r>
            <a:r>
              <a:rPr lang="en-US" sz="2400" dirty="0">
                <a:cs typeface="+mj-cs"/>
              </a:rPr>
              <a:t>Beehive </a:t>
            </a:r>
            <a:r>
              <a:rPr lang="ar-EG" sz="2400" dirty="0">
                <a:cs typeface="Alexandria"/>
              </a:rPr>
              <a:t> في عام 2014 كأول منصة إقراض من نظير إلى نظير في منطقة الشرق الأوسط وشمال أفريقيا خاضعة لأنظمة سلطة دبي للخدمات المالية. تعمل منصة بيهايف كحلقة وصل بين الشركات التي تبحث عن تمويل والمستثمرين الراغبين في دعم نموها، مما يوفر خيارات تمويل أسرع بتكلفة مناسبة للشركات الصغيرة والمتوسطة.</a:t>
            </a:r>
            <a:endParaRPr lang="ar-AE" sz="2400" dirty="0">
              <a:cs typeface="Alexandria"/>
            </a:endParaRPr>
          </a:p>
          <a:p>
            <a:pPr algn="r" rtl="1">
              <a:lnSpc>
                <a:spcPct val="150000"/>
              </a:lnSpc>
              <a:buFont typeface="+mj-lt"/>
              <a:buAutoNum type="arabicPeriod"/>
            </a:pPr>
            <a:r>
              <a:rPr lang="en-US" sz="2400" b="1" dirty="0" err="1">
                <a:cs typeface="+mj-cs"/>
              </a:rPr>
              <a:t>Eureeca</a:t>
            </a:r>
            <a:r>
              <a:rPr lang="en-US" sz="2400" dirty="0">
                <a:cs typeface="+mj-cs"/>
              </a:rPr>
              <a:t> </a:t>
            </a:r>
            <a:r>
              <a:rPr lang="ar-EG" sz="2400" dirty="0">
                <a:cs typeface="Alexandria"/>
              </a:rPr>
              <a:t>  : ا</a:t>
            </a:r>
            <a:r>
              <a:rPr lang="ar-AE" sz="2400" dirty="0">
                <a:cs typeface="Alexandria"/>
              </a:rPr>
              <a:t>لتمويل القائم على الأسهم</a:t>
            </a:r>
            <a:r>
              <a:rPr lang="ar-EG" sz="2400" dirty="0">
                <a:cs typeface="Alexandria"/>
              </a:rPr>
              <a:t> ، تعمل في المملكة المتحدة وجنوب شرق آسيا، والإمارات العربية المتحدة</a:t>
            </a:r>
            <a:endParaRPr lang="ar-AE" sz="2400" dirty="0">
              <a:cs typeface="Alexandria"/>
            </a:endParaRPr>
          </a:p>
          <a:p>
            <a:pPr algn="r" rtl="1">
              <a:lnSpc>
                <a:spcPct val="150000"/>
              </a:lnSpc>
              <a:buFont typeface="+mj-lt"/>
              <a:buAutoNum type="arabicPeriod"/>
            </a:pPr>
            <a:r>
              <a:rPr lang="ar-AE" sz="2400" dirty="0">
                <a:cs typeface="Alexandria"/>
              </a:rPr>
              <a:t>منصات تحت إشراف البنك المركزي السعودي (التمويل الجماعي بالديون أو الأسهم).</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 xmlns:a16="http://schemas.microsoft.com/office/drawing/2014/main" id="{3EC6542A-FC2C-899C-1F28-20B3F0D3DE16}"/>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66751924"/>
      </p:ext>
    </p:extLst>
  </p:cSld>
  <p:clrMapOvr>
    <a:masterClrMapping/>
  </p:clrMapOvr>
  <mc:AlternateContent xmlns:mc="http://schemas.openxmlformats.org/markup-compatibility/2006" xmlns:p14="http://schemas.microsoft.com/office/powerpoint/2010/main">
    <mc:Choice Requires="p14">
      <p:transition spd="slow" p14:dur="2000" advTm="103422"/>
    </mc:Choice>
    <mc:Fallback xmlns="">
      <p:transition spd="slow" advTm="10342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981C6CAC-7F60-6743-76CD-AC4AE3A5FAAA}"/>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3B52CE93-49DD-E0AF-8CB3-F8A12BACA7A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B193E721-363B-E108-B113-44E4973E9394}"/>
              </a:ext>
            </a:extLst>
          </p:cNvPr>
          <p:cNvSpPr txBox="1"/>
          <p:nvPr/>
        </p:nvSpPr>
        <p:spPr>
          <a:xfrm>
            <a:off x="2788920" y="725865"/>
            <a:ext cx="6994079"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إدارة خدمات الأصول المالية آليا </a:t>
            </a:r>
          </a:p>
        </p:txBody>
      </p:sp>
      <p:sp>
        <p:nvSpPr>
          <p:cNvPr id="28" name="Rectangle 27">
            <a:extLst>
              <a:ext uri="{FF2B5EF4-FFF2-40B4-BE49-F238E27FC236}">
                <a16:creationId xmlns="" xmlns:a16="http://schemas.microsoft.com/office/drawing/2014/main" id="{6976E9A1-83BA-6B6A-6B15-C2F4A3C2004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75D830FB-E538-F8EA-C435-61D2960C91CE}"/>
              </a:ext>
            </a:extLst>
          </p:cNvPr>
          <p:cNvSpPr txBox="1"/>
          <p:nvPr/>
        </p:nvSpPr>
        <p:spPr>
          <a:xfrm>
            <a:off x="354330" y="1497330"/>
            <a:ext cx="11590020" cy="5170646"/>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ea typeface="+mn-ea"/>
                <a:cs typeface="+mj-cs"/>
              </a:rPr>
              <a:t>Robo-Advisors </a:t>
            </a:r>
            <a:r>
              <a:rPr kumimoji="0" lang="ar-EG" sz="2200" b="0" i="0" u="none" strike="noStrike" kern="1200" cap="none" spc="0" normalizeH="0" baseline="0" noProof="0" dirty="0">
                <a:ln>
                  <a:noFill/>
                </a:ln>
                <a:solidFill>
                  <a:prstClr val="black"/>
                </a:solidFill>
                <a:effectLst/>
                <a:uLnTx/>
                <a:uFillTx/>
                <a:ea typeface="+mn-ea"/>
                <a:cs typeface="Alexandria"/>
              </a:rPr>
              <a:t> هي منصات رقمية تقدم خدمات إدارة المحافظ الاستثمارية والأصول المالية باستخدام الخوارزميات والذكاء الاصطناعي، مع تدخل بشري محدود أو معدوم.</a:t>
            </a:r>
          </a:p>
          <a:p>
            <a:pPr marL="0" marR="0" lvl="0" indent="0" algn="just" defTabSz="914400" rtl="1" eaLnBrk="1" fontAlgn="auto" latinLnBrk="0" hangingPunct="1">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ea typeface="+mn-ea"/>
                <a:cs typeface="Alexandria"/>
              </a:rPr>
              <a:t> </a:t>
            </a:r>
            <a:r>
              <a:rPr kumimoji="0" lang="ar-EG" sz="2200" b="1" i="0" u="none" strike="noStrike" kern="1200" cap="none" spc="0" normalizeH="0" baseline="0" noProof="0" dirty="0">
                <a:ln>
                  <a:noFill/>
                </a:ln>
                <a:solidFill>
                  <a:prstClr val="black"/>
                </a:solidFill>
                <a:effectLst/>
                <a:uLnTx/>
                <a:uFillTx/>
                <a:ea typeface="+mn-ea"/>
                <a:cs typeface="Alexandria"/>
              </a:rPr>
              <a:t>تُستخدم في</a:t>
            </a:r>
            <a:r>
              <a:rPr kumimoji="0" lang="ar-EG" sz="2200" b="0" i="0" u="none" strike="noStrike" kern="1200" cap="none" spc="0" normalizeH="0" baseline="0" noProof="0" dirty="0">
                <a:ln>
                  <a:noFill/>
                </a:ln>
                <a:solidFill>
                  <a:prstClr val="black"/>
                </a:solidFill>
                <a:effectLst/>
                <a:uLnTx/>
                <a:uFillTx/>
                <a:ea typeface="+mn-ea"/>
                <a:cs typeface="Alexandria"/>
              </a:rPr>
              <a:t>: </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ea typeface="+mn-ea"/>
                <a:cs typeface="Alexandria"/>
              </a:rPr>
              <a:t>الاستثمار في الأسهم والسندات والصناديق.</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ea typeface="+mn-ea"/>
                <a:cs typeface="Alexandria"/>
              </a:rPr>
              <a:t>التخطيط للتقاعد.</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ea typeface="+mn-ea"/>
                <a:cs typeface="Alexandria"/>
              </a:rPr>
              <a:t>إدارة المحافظ الشخصية وفق أهداف محددة (عائد - مخاطرة).</a:t>
            </a:r>
          </a:p>
          <a:p>
            <a:pPr marR="0" lvl="0" algn="just"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ea typeface="+mn-ea"/>
                <a:cs typeface="Alexandria"/>
              </a:rPr>
              <a:t>مميزات الـ </a:t>
            </a:r>
            <a:r>
              <a:rPr kumimoji="0" lang="en-US" sz="2200" b="1" i="0" u="none" strike="noStrike" kern="1200" cap="none" spc="0" normalizeH="0" baseline="0" noProof="0" dirty="0">
                <a:ln>
                  <a:noFill/>
                </a:ln>
                <a:solidFill>
                  <a:prstClr val="black"/>
                </a:solidFill>
                <a:effectLst/>
                <a:uLnTx/>
                <a:uFillTx/>
                <a:ea typeface="+mn-ea"/>
                <a:cs typeface="+mj-cs"/>
              </a:rPr>
              <a:t>Robo-Advisors</a:t>
            </a:r>
            <a:r>
              <a:rPr kumimoji="0" lang="ar-EG" sz="2200" b="1" i="0" u="none" strike="noStrike" kern="1200" cap="none" spc="0" normalizeH="0" baseline="0" noProof="0" dirty="0">
                <a:ln>
                  <a:noFill/>
                </a:ln>
                <a:solidFill>
                  <a:prstClr val="black"/>
                </a:solidFill>
                <a:effectLst/>
                <a:uLnTx/>
                <a:uFillTx/>
                <a:ea typeface="+mn-ea"/>
                <a:cs typeface="Alexandria"/>
              </a:rPr>
              <a:t> :</a:t>
            </a:r>
          </a:p>
          <a:p>
            <a:pPr marL="285750" marR="0" lvl="0" indent="-285750" algn="just" defTabSz="914400" rtl="1" eaLnBrk="1" fontAlgn="auto" latinLnBrk="0" hangingPunct="1">
              <a:spcBef>
                <a:spcPts val="0"/>
              </a:spcBef>
              <a:spcAft>
                <a:spcPts val="0"/>
              </a:spcAft>
              <a:buClrTx/>
              <a:buSzTx/>
              <a:buFontTx/>
              <a:buChar char="-"/>
              <a:tabLst/>
              <a:defRPr/>
            </a:pPr>
            <a:r>
              <a:rPr lang="ar-EG" sz="2200" b="1" dirty="0">
                <a:solidFill>
                  <a:prstClr val="black"/>
                </a:solidFill>
                <a:cs typeface="Alexandria"/>
              </a:rPr>
              <a:t>تكلفة منخفضة : </a:t>
            </a:r>
            <a:r>
              <a:rPr lang="ar-EG" sz="2200" dirty="0">
                <a:solidFill>
                  <a:prstClr val="black"/>
                </a:solidFill>
                <a:cs typeface="Alexandria"/>
              </a:rPr>
              <a:t>رسوم إدارة أقل من مديري الأصول التقليديين ، رسوم إدارية منخفضة مقارنة بالمستشارين التقليديين ، لا توجد عمولات باهظة أو رسوم استشارية مرتفعة ، مناسب لصغار المستثمرين.</a:t>
            </a:r>
          </a:p>
          <a:p>
            <a:pPr marL="285750" marR="0" lvl="0" indent="-28575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ea typeface="+mn-ea"/>
                <a:cs typeface="Alexandria"/>
              </a:rPr>
              <a:t>سرعة التنفيذ : </a:t>
            </a:r>
            <a:r>
              <a:rPr kumimoji="0" lang="ar-EG" sz="2200" b="0" i="0" u="none" strike="noStrike" kern="1200" cap="none" spc="0" normalizeH="0" baseline="0" noProof="0" dirty="0">
                <a:ln>
                  <a:noFill/>
                </a:ln>
                <a:solidFill>
                  <a:prstClr val="black"/>
                </a:solidFill>
                <a:effectLst/>
                <a:uLnTx/>
                <a:uFillTx/>
                <a:ea typeface="+mn-ea"/>
                <a:cs typeface="Alexandria"/>
              </a:rPr>
              <a:t>استجابة فورية لتغيرات السوق دون تدخل بشري.</a:t>
            </a:r>
          </a:p>
          <a:p>
            <a:pPr marL="285750" marR="0" lvl="0" indent="-28575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ea typeface="+mn-ea"/>
                <a:cs typeface="Alexandria"/>
              </a:rPr>
              <a:t>تخصيص المحافظ : </a:t>
            </a:r>
            <a:r>
              <a:rPr kumimoji="0" lang="ar-EG" sz="2200" b="0" i="0" u="none" strike="noStrike" kern="1200" cap="none" spc="0" normalizeH="0" baseline="0" noProof="0" dirty="0">
                <a:ln>
                  <a:noFill/>
                </a:ln>
                <a:solidFill>
                  <a:prstClr val="black"/>
                </a:solidFill>
                <a:effectLst/>
                <a:uLnTx/>
                <a:uFillTx/>
                <a:ea typeface="+mn-ea"/>
                <a:cs typeface="Alexandria"/>
              </a:rPr>
              <a:t>تصميم محافظ استثمارية مخصصة لكل مستثمر حسب أهدافه.</a:t>
            </a:r>
          </a:p>
          <a:p>
            <a:pPr marL="285750" marR="0" lvl="0" indent="-28575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ea typeface="+mn-ea"/>
                <a:cs typeface="Alexandria"/>
              </a:rPr>
              <a:t>سهولة الوصول </a:t>
            </a:r>
            <a:r>
              <a:rPr kumimoji="0" lang="ar-EG" sz="2200" b="0" i="0" u="none" strike="noStrike" kern="1200" cap="none" spc="0" normalizeH="0" baseline="0" noProof="0" dirty="0">
                <a:ln>
                  <a:noFill/>
                </a:ln>
                <a:solidFill>
                  <a:prstClr val="black"/>
                </a:solidFill>
                <a:effectLst/>
                <a:uLnTx/>
                <a:uFillTx/>
                <a:ea typeface="+mn-ea"/>
                <a:cs typeface="Alexandria"/>
              </a:rPr>
              <a:t>: يمكن إدارتها بالكامل من خلال تطبيقات الهاتف أو المواقع الإلكترونية ، يمكن لأي شخص بدء الاستثمار عبر تطبيق أو موقع إلكتروني ، لا يشترط وجود خبرة مالية أو استثمارية مسبقة ، يناسب المستخدمين الرقميين والأجيال الشابة.</a:t>
            </a:r>
          </a:p>
          <a:p>
            <a:pPr marL="285750" marR="0" lvl="0" indent="-28575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ea typeface="+mn-ea"/>
                <a:cs typeface="Alexandria"/>
              </a:rPr>
              <a:t>التحليل المستمر والتكيف مع السوق : </a:t>
            </a:r>
            <a:r>
              <a:rPr kumimoji="0" lang="ar-EG" sz="2200" b="0" i="0" u="none" strike="noStrike" kern="1200" cap="none" spc="0" normalizeH="0" baseline="0" noProof="0" dirty="0">
                <a:ln>
                  <a:noFill/>
                </a:ln>
                <a:solidFill>
                  <a:prstClr val="black"/>
                </a:solidFill>
                <a:effectLst/>
                <a:uLnTx/>
                <a:uFillTx/>
                <a:ea typeface="+mn-ea"/>
                <a:cs typeface="Alexandria"/>
              </a:rPr>
              <a:t>يستخدم الذكاء الاصطناعي لتحليل البيانات السوقية بشكل لحظي ، يُحدث التوصيات والتوزيع حسب تغيرات السوق وظروف المستثمر.</a:t>
            </a:r>
          </a:p>
        </p:txBody>
      </p:sp>
      <p:pic>
        <p:nvPicPr>
          <p:cNvPr id="6" name="Graphic 21">
            <a:extLst>
              <a:ext uri="{FF2B5EF4-FFF2-40B4-BE49-F238E27FC236}">
                <a16:creationId xmlns="" xmlns:a16="http://schemas.microsoft.com/office/drawing/2014/main" id="{82C9A870-CBB2-21E6-4F0A-59849EE6076E}"/>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12262175"/>
      </p:ext>
    </p:extLst>
  </p:cSld>
  <p:clrMapOvr>
    <a:masterClrMapping/>
  </p:clrMapOvr>
  <mc:AlternateContent xmlns:mc="http://schemas.openxmlformats.org/markup-compatibility/2006" xmlns:p14="http://schemas.microsoft.com/office/powerpoint/2010/main">
    <mc:Choice Requires="p14">
      <p:transition spd="slow" p14:dur="2000" advTm="169055"/>
    </mc:Choice>
    <mc:Fallback xmlns="">
      <p:transition spd="slow" advTm="169055"/>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A11F6C05-50DD-2C6E-057C-5EA4AC5A92AF}"/>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51D4EDA9-2FA7-5930-4347-6C07771A59A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00156127-4D62-6FF0-48F2-750459FFE5B8}"/>
              </a:ext>
            </a:extLst>
          </p:cNvPr>
          <p:cNvSpPr txBox="1"/>
          <p:nvPr/>
        </p:nvSpPr>
        <p:spPr>
          <a:xfrm>
            <a:off x="3268980" y="725864"/>
            <a:ext cx="5509260"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إدارة خدمات الأصول المالية آليا</a:t>
            </a:r>
          </a:p>
        </p:txBody>
      </p:sp>
      <p:sp>
        <p:nvSpPr>
          <p:cNvPr id="28" name="Rectangle 27">
            <a:extLst>
              <a:ext uri="{FF2B5EF4-FFF2-40B4-BE49-F238E27FC236}">
                <a16:creationId xmlns="" xmlns:a16="http://schemas.microsoft.com/office/drawing/2014/main" id="{E1BC6C7F-1F59-D09C-814E-6EB48929D22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0078D7D4-E3CF-D146-8429-375089F3666E}"/>
              </a:ext>
            </a:extLst>
          </p:cNvPr>
          <p:cNvSpPr txBox="1"/>
          <p:nvPr/>
        </p:nvSpPr>
        <p:spPr>
          <a:xfrm>
            <a:off x="194310" y="1588770"/>
            <a:ext cx="11692890" cy="4154984"/>
          </a:xfrm>
          <a:prstGeom prst="rect">
            <a:avLst/>
          </a:prstGeom>
          <a:noFill/>
        </p:spPr>
        <p:txBody>
          <a:bodyPr wrap="square" rtlCol="0">
            <a:spAutoFit/>
          </a:bodyPr>
          <a:lstStyle/>
          <a:p>
            <a:pPr algn="r" rtl="1">
              <a:buNone/>
            </a:pPr>
            <a:r>
              <a:rPr lang="ar-AE" sz="2200" b="1" dirty="0">
                <a:cs typeface="Alexandria"/>
              </a:rPr>
              <a:t>آلية العمل</a:t>
            </a:r>
            <a:r>
              <a:rPr lang="ar-EG" sz="2200" b="1" dirty="0">
                <a:cs typeface="Alexandria"/>
              </a:rPr>
              <a:t> :</a:t>
            </a:r>
            <a:endParaRPr lang="ar-AE" sz="2200" b="1" dirty="0">
              <a:cs typeface="Alexandria"/>
            </a:endParaRPr>
          </a:p>
          <a:p>
            <a:pPr algn="r" rtl="1">
              <a:buFont typeface="+mj-lt"/>
              <a:buAutoNum type="arabicPeriod"/>
            </a:pPr>
            <a:r>
              <a:rPr lang="ar-AE" sz="2200" b="1" dirty="0">
                <a:cs typeface="Alexandria"/>
              </a:rPr>
              <a:t>تقييم المستثمر </a:t>
            </a:r>
            <a:r>
              <a:rPr lang="en-US" sz="2200" dirty="0"/>
              <a:t>Client Profiling)</a:t>
            </a:r>
            <a:r>
              <a:rPr lang="ar-EG" sz="2200" dirty="0">
                <a:cs typeface="Alexandria"/>
              </a:rPr>
              <a:t> ) :</a:t>
            </a:r>
            <a:r>
              <a:rPr lang="en-US" sz="2200" dirty="0"/>
              <a:t/>
            </a:r>
            <a:br>
              <a:rPr lang="en-US" sz="2200" dirty="0"/>
            </a:br>
            <a:r>
              <a:rPr lang="ar-AE" sz="2200" dirty="0">
                <a:cs typeface="Alexandria"/>
              </a:rPr>
              <a:t>عند التسجيل، يُطلب من العميل إدخال بيانات </a:t>
            </a:r>
            <a:r>
              <a:rPr lang="ar-AE" sz="2200" b="1" dirty="0">
                <a:cs typeface="Alexandria"/>
              </a:rPr>
              <a:t>مثل:</a:t>
            </a:r>
          </a:p>
          <a:p>
            <a:pPr marL="742950" lvl="1" indent="-285750" algn="r" rtl="1">
              <a:buFont typeface="+mj-lt"/>
              <a:buAutoNum type="arabicPeriod"/>
            </a:pPr>
            <a:r>
              <a:rPr lang="ar-AE" sz="2200" dirty="0">
                <a:cs typeface="Alexandria"/>
              </a:rPr>
              <a:t>الأهداف المالية.</a:t>
            </a:r>
          </a:p>
          <a:p>
            <a:pPr marL="742950" lvl="1" indent="-285750" algn="r" rtl="1">
              <a:buFont typeface="+mj-lt"/>
              <a:buAutoNum type="arabicPeriod"/>
            </a:pPr>
            <a:r>
              <a:rPr lang="ar-AE" sz="2200" dirty="0">
                <a:cs typeface="Alexandria"/>
              </a:rPr>
              <a:t>مدى تقبل المخاطر.</a:t>
            </a:r>
          </a:p>
          <a:p>
            <a:pPr marL="742950" lvl="1" indent="-285750" algn="r" rtl="1">
              <a:buFont typeface="+mj-lt"/>
              <a:buAutoNum type="arabicPeriod"/>
            </a:pPr>
            <a:r>
              <a:rPr lang="ar-AE" sz="2200" dirty="0">
                <a:cs typeface="Alexandria"/>
              </a:rPr>
              <a:t>أفق الاستثمار (قصير/</a:t>
            </a:r>
            <a:r>
              <a:rPr lang="ar-EG" sz="2200" dirty="0">
                <a:cs typeface="Alexandria"/>
              </a:rPr>
              <a:t> </a:t>
            </a:r>
            <a:r>
              <a:rPr lang="ar-AE" sz="2200" dirty="0">
                <a:cs typeface="Alexandria"/>
              </a:rPr>
              <a:t>طويل الأجل).</a:t>
            </a:r>
          </a:p>
          <a:p>
            <a:pPr algn="r" rtl="1">
              <a:buFont typeface="+mj-lt"/>
              <a:buAutoNum type="arabicPeriod"/>
            </a:pPr>
            <a:r>
              <a:rPr lang="ar-AE" sz="2200" b="1" dirty="0">
                <a:cs typeface="Alexandria"/>
              </a:rPr>
              <a:t>اقتراح محفظة استثمارية:</a:t>
            </a:r>
            <a:r>
              <a:rPr lang="ar-AE" sz="2200" dirty="0">
                <a:cs typeface="Alexandria"/>
              </a:rPr>
              <a:t/>
            </a:r>
            <a:br>
              <a:rPr lang="ar-AE" sz="2200" dirty="0">
                <a:cs typeface="Alexandria"/>
              </a:rPr>
            </a:br>
            <a:r>
              <a:rPr lang="ar-AE" sz="2200" dirty="0">
                <a:cs typeface="Alexandria"/>
              </a:rPr>
              <a:t>بناءً على البيانات، تقترح المنصة مزيجًا من الأصول وفق نموذج محدد.</a:t>
            </a:r>
          </a:p>
          <a:p>
            <a:pPr algn="r" rtl="1">
              <a:buFont typeface="+mj-lt"/>
              <a:buAutoNum type="arabicPeriod"/>
            </a:pPr>
            <a:r>
              <a:rPr lang="ar-AE" sz="2200" b="1" dirty="0">
                <a:cs typeface="Alexandria"/>
              </a:rPr>
              <a:t>التنفيذ الآلي:</a:t>
            </a:r>
            <a:r>
              <a:rPr lang="ar-AE" sz="2200" dirty="0">
                <a:cs typeface="Alexandria"/>
              </a:rPr>
              <a:t/>
            </a:r>
            <a:br>
              <a:rPr lang="ar-AE" sz="2200" dirty="0">
                <a:cs typeface="Alexandria"/>
              </a:rPr>
            </a:br>
            <a:r>
              <a:rPr lang="ar-AE" sz="2200" dirty="0">
                <a:cs typeface="Alexandria"/>
              </a:rPr>
              <a:t>النظام يقوم بتنفيذ الصفقات وإعادة موازنة المحفظة تلقائيًا حسب الحاجة وبدون تدخل بشري مباشر.</a:t>
            </a:r>
          </a:p>
          <a:p>
            <a:pPr algn="r" rtl="1">
              <a:buFont typeface="+mj-lt"/>
              <a:buAutoNum type="arabicPeriod"/>
            </a:pPr>
            <a:r>
              <a:rPr lang="ar-AE" sz="2200" b="1" dirty="0">
                <a:cs typeface="Alexandria"/>
              </a:rPr>
              <a:t>المتابعة المستمرة:</a:t>
            </a:r>
            <a:r>
              <a:rPr lang="ar-AE" sz="2200" dirty="0">
                <a:cs typeface="Alexandria"/>
              </a:rPr>
              <a:t/>
            </a:r>
            <a:br>
              <a:rPr lang="ar-AE" sz="2200" dirty="0">
                <a:cs typeface="Alexandria"/>
              </a:rPr>
            </a:br>
            <a:r>
              <a:rPr lang="ar-AE" sz="2200" dirty="0">
                <a:cs typeface="Alexandria"/>
              </a:rPr>
              <a:t>مراقبة الأداء وتعديل الاستثمارات بما يتناسب مع تغيرات السوق أو تغير أهداف المستثمر.</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 xmlns:a16="http://schemas.microsoft.com/office/drawing/2014/main" id="{493D8ACE-DB0D-EB0C-277A-681CDE33A240}"/>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3404865"/>
      </p:ext>
    </p:extLst>
  </p:cSld>
  <p:clrMapOvr>
    <a:masterClrMapping/>
  </p:clrMapOvr>
  <mc:AlternateContent xmlns:mc="http://schemas.openxmlformats.org/markup-compatibility/2006" xmlns:p14="http://schemas.microsoft.com/office/powerpoint/2010/main">
    <mc:Choice Requires="p14">
      <p:transition spd="slow" p14:dur="2000" advTm="83095"/>
    </mc:Choice>
    <mc:Fallback xmlns="">
      <p:transition spd="slow" advTm="83095"/>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65C9484F-7FBC-8226-DFF3-6E94B63F014D}"/>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368C5B2D-FCC7-F4B6-AE67-CBBB30CA5BA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0EA37856-495C-4D60-2725-13E558C11A4B}"/>
              </a:ext>
            </a:extLst>
          </p:cNvPr>
          <p:cNvSpPr txBox="1"/>
          <p:nvPr/>
        </p:nvSpPr>
        <p:spPr>
          <a:xfrm>
            <a:off x="1051561" y="725864"/>
            <a:ext cx="843180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التنظيم والرقابة على خدمات إدارة الأصول المالية آليًا </a:t>
            </a:r>
          </a:p>
        </p:txBody>
      </p:sp>
      <p:sp>
        <p:nvSpPr>
          <p:cNvPr id="28" name="Rectangle 27">
            <a:extLst>
              <a:ext uri="{FF2B5EF4-FFF2-40B4-BE49-F238E27FC236}">
                <a16:creationId xmlns="" xmlns:a16="http://schemas.microsoft.com/office/drawing/2014/main" id="{C03ACADD-3E5A-4CDE-8C55-655DE5C4BBB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0190657E-8AE4-AA37-DAEC-84EAD58AEFC0}"/>
              </a:ext>
            </a:extLst>
          </p:cNvPr>
          <p:cNvSpPr txBox="1"/>
          <p:nvPr/>
        </p:nvSpPr>
        <p:spPr>
          <a:xfrm>
            <a:off x="240030" y="1485900"/>
            <a:ext cx="11544300" cy="3505062"/>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في العديد من الدول، تخضع خدمات إدارة الأصول المالية آليًا  لرقابة الهيئات المالية لضمان:</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الإفصاح الكامل عن المخاطر والرسوم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 يجب على المنصات شرح مخاطر الاستثمار بوضوح للمستخدمين (مثل تقلبات السوق، فقدان رأس المال) ، توضيح جميع الرسوم (مثل رسوم الإدارة، التحويل، الأداء) ، وهذا يمنع تضليل المستثمرين ويعزز الشفافية.</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حماية أموال العملاء :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يُطلب من مزودي الخدمة (فصل أموال العملاء عن أموال الشركة </a:t>
            </a:r>
            <a:r>
              <a:rPr kumimoji="0" lang="en-US" b="0" i="0" u="none" strike="noStrike" kern="1200" cap="none" spc="0" normalizeH="0" baseline="0" noProof="0" dirty="0">
                <a:ln>
                  <a:noFill/>
                </a:ln>
                <a:solidFill>
                  <a:prstClr val="black"/>
                </a:solidFill>
                <a:effectLst/>
                <a:uLnTx/>
                <a:uFillTx/>
                <a:latin typeface="Alexandria regular" pitchFamily="2" charset="-78"/>
                <a:ea typeface="+mn-ea"/>
              </a:rPr>
              <a:t>Segregated Accounts)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 ، توفير أنظمة حفظ آمنة للأصول الرقمية أو الأوراق المالية ، الالتزام بمعايير أمن سيبراني عالية لحماية بيانات العملاء.</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الالتزام بسياسات مكافحة غسل الأموال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AML)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 ومعايير اعرف عميلك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(KYC</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 يجب الالتزام بالاتى (أنظمة رصد المعاملات المشبوهة ، الإبلاغ عن الأنشطة غير المعتادة ، الاحتفاظ بسجلات مالية مفصلة للعمليات).</a:t>
            </a:r>
          </a:p>
          <a:p>
            <a:pPr marL="0" marR="0" lvl="0" indent="0" algn="just" defTabSz="914400" rtl="1" eaLnBrk="1" fontAlgn="auto" latinLnBrk="0" hangingPunct="1">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 xmlns:a16="http://schemas.microsoft.com/office/drawing/2014/main" id="{AD07498F-9F92-2CCB-4578-F9DB7BBF3F57}"/>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71895343"/>
      </p:ext>
    </p:extLst>
  </p:cSld>
  <p:clrMapOvr>
    <a:masterClrMapping/>
  </p:clrMapOvr>
  <mc:AlternateContent xmlns:mc="http://schemas.openxmlformats.org/markup-compatibility/2006" xmlns:p14="http://schemas.microsoft.com/office/powerpoint/2010/main">
    <mc:Choice Requires="p14">
      <p:transition spd="slow" p14:dur="2000" advTm="104723"/>
    </mc:Choice>
    <mc:Fallback xmlns="">
      <p:transition spd="slow" advTm="104723"/>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1C83E74-08F7-C8D5-E824-DB07B3E3BFF4}"/>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0A32805D-B6B0-D714-9914-FFB85EC1829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94E7B2A0-B7F3-BFDC-8B98-9210CFBF8AA0}"/>
              </a:ext>
            </a:extLst>
          </p:cNvPr>
          <p:cNvSpPr txBox="1"/>
          <p:nvPr/>
        </p:nvSpPr>
        <p:spPr>
          <a:xfrm>
            <a:off x="1143000" y="629166"/>
            <a:ext cx="834036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Alexandria" pitchFamily="2" charset="-78"/>
                <a:ea typeface="+mn-ea"/>
                <a:cs typeface="Alexandria"/>
              </a:rPr>
              <a:t> </a:t>
            </a:r>
            <a:r>
              <a:rPr kumimoji="0" lang="en-US" sz="2800" b="1" i="0" u="none" strike="noStrike" kern="1200" cap="none" spc="0" normalizeH="0" baseline="0" noProof="0" dirty="0" err="1">
                <a:ln>
                  <a:noFill/>
                </a:ln>
                <a:solidFill>
                  <a:srgbClr val="00AEEF"/>
                </a:solidFill>
                <a:effectLst/>
                <a:uLnTx/>
                <a:uFillTx/>
                <a:latin typeface="Alexandria" pitchFamily="2" charset="-78"/>
                <a:ea typeface="+mn-ea"/>
                <a:cs typeface="Alexandria"/>
              </a:rPr>
              <a:t>Insur</a:t>
            </a:r>
            <a:r>
              <a:rPr kumimoji="0" lang="en-US" sz="2800" b="1" i="0" u="none" strike="noStrike" kern="1200" cap="none" spc="0" normalizeH="0" baseline="0" noProof="0" dirty="0">
                <a:ln>
                  <a:noFill/>
                </a:ln>
                <a:solidFill>
                  <a:srgbClr val="00AEEF"/>
                </a:solidFill>
                <a:effectLst/>
                <a:uLnTx/>
                <a:uFillTx/>
                <a:latin typeface="Alexandria" pitchFamily="2" charset="-78"/>
                <a:ea typeface="+mn-ea"/>
                <a:cs typeface="Alexandria"/>
              </a:rPr>
              <a:t> Tech</a:t>
            </a: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تكنولوجيا التأمين  </a:t>
            </a:r>
          </a:p>
        </p:txBody>
      </p:sp>
      <p:sp>
        <p:nvSpPr>
          <p:cNvPr id="28" name="Rectangle 27">
            <a:extLst>
              <a:ext uri="{FF2B5EF4-FFF2-40B4-BE49-F238E27FC236}">
                <a16:creationId xmlns="" xmlns:a16="http://schemas.microsoft.com/office/drawing/2014/main" id="{350AB8F0-8A67-F173-9ACE-8429FAA925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1C8E0761-A4EF-C940-503B-660648BA0278}"/>
              </a:ext>
            </a:extLst>
          </p:cNvPr>
          <p:cNvSpPr txBox="1"/>
          <p:nvPr/>
        </p:nvSpPr>
        <p:spPr>
          <a:xfrm>
            <a:off x="194310" y="1136132"/>
            <a:ext cx="11738610" cy="5509200"/>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هي مصطلح يجمع بين كلمتي:</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Insurance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 تأمين +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Technology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 تكنولوجيا ويُقصد به:"تطبيق التكنولوجيا الحديثة في قطاع التأمين بهدف تحسين كفاءة العمليات، خفض التكاليف، تسريع تقديم الخدمات، وتخصيص المنتجات التأمينية لتناسب احتياجات العملاء".</a:t>
            </a:r>
          </a:p>
          <a:p>
            <a:pPr marL="0" marR="0" lvl="0" indent="0" algn="just" defTabSz="914400" rtl="1" eaLnBrk="1" fontAlgn="auto" latinLnBrk="0" hangingPunct="1">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مجالات تطبيق </a:t>
            </a:r>
            <a:r>
              <a:rPr kumimoji="0" lang="en-US" sz="2200" b="1" i="0" u="none" strike="noStrike" kern="1200" cap="none" spc="0" normalizeH="0" baseline="0" noProof="0" dirty="0" err="1">
                <a:ln>
                  <a:noFill/>
                </a:ln>
                <a:solidFill>
                  <a:prstClr val="black"/>
                </a:solidFill>
                <a:effectLst/>
                <a:uLnTx/>
                <a:uFillTx/>
                <a:latin typeface="Alexandria regular" pitchFamily="2" charset="-78"/>
                <a:ea typeface="+mn-ea"/>
              </a:rPr>
              <a:t>InsurTech</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p>
          <a:p>
            <a:pPr marL="0" marR="0" lvl="0" indent="0" algn="just" defTabSz="914400" rtl="1" eaLnBrk="1" fontAlgn="auto" latinLnBrk="0" hangingPunct="1">
              <a:spcBef>
                <a:spcPts val="0"/>
              </a:spcBef>
              <a:spcAft>
                <a:spcPts val="0"/>
              </a:spcAft>
              <a:buClrTx/>
              <a:buSzTx/>
              <a:buFontTx/>
              <a:buNone/>
              <a:tabLst/>
              <a:defRPr/>
            </a:pPr>
            <a:r>
              <a:rPr lang="ar-EG" sz="2200" b="1" dirty="0">
                <a:solidFill>
                  <a:prstClr val="black"/>
                </a:solidFill>
                <a:latin typeface="Alexandria regular" pitchFamily="2" charset="-78"/>
                <a:cs typeface="Alexandria"/>
              </a:rPr>
              <a:t>المنصات الرقمية : </a:t>
            </a:r>
            <a:r>
              <a:rPr lang="ar-EG" sz="2200" dirty="0">
                <a:solidFill>
                  <a:prstClr val="black"/>
                </a:solidFill>
                <a:latin typeface="Alexandria regular" pitchFamily="2" charset="-78"/>
                <a:cs typeface="Alexandria"/>
              </a:rPr>
              <a:t>تتيح شراء وثائق التأمين مباشرة عبر الإنترنت، دون الحاجة إلى وسطاء تقليديين ، توفر للعملاء القدرة على مقارنة الأسعار ، اختيار الوثيقة المناسبة ، استلام الوثيقة إلكترونيًا .</a:t>
            </a:r>
          </a:p>
          <a:p>
            <a:pPr marL="0" marR="0" lvl="0" indent="0" algn="just" defTabSz="914400" rtl="1" eaLnBrk="1" fontAlgn="auto" latinLnBrk="0" hangingPunct="1">
              <a:spcBef>
                <a:spcPts val="0"/>
              </a:spcBef>
              <a:spcAft>
                <a:spcPts val="0"/>
              </a:spcAft>
              <a:buClrTx/>
              <a:buSzTx/>
              <a:buFontTx/>
              <a:buNone/>
              <a:tabLst/>
              <a:defRPr/>
            </a:pPr>
            <a:r>
              <a:rPr lang="ar-EG" sz="2200" b="1" dirty="0">
                <a:solidFill>
                  <a:prstClr val="black"/>
                </a:solidFill>
                <a:latin typeface="Alexandria regular" pitchFamily="2" charset="-78"/>
                <a:cs typeface="Alexandria"/>
              </a:rPr>
              <a:t>مثال: </a:t>
            </a:r>
            <a:r>
              <a:rPr lang="ar-EG" sz="2200" dirty="0">
                <a:solidFill>
                  <a:prstClr val="black"/>
                </a:solidFill>
                <a:latin typeface="Alexandria regular" pitchFamily="2" charset="-78"/>
                <a:cs typeface="Alexandria"/>
              </a:rPr>
              <a:t>تطبيقات التأمين عبر الجوال أو المواقع الإلكترونية الخاصة بالشركات.</a:t>
            </a:r>
          </a:p>
          <a:p>
            <a:pPr marL="0" marR="0" lvl="0" indent="0" algn="just" defTabSz="914400" rtl="1" eaLnBrk="1" fontAlgn="auto" latinLnBrk="0" hangingPunct="1">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الذكاء الاصطناعي </a:t>
            </a: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rPr>
              <a:t>AI)</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 :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يستخدم في (تحليل البيانات وتقييم المخاطر بشكل دقيق  ، تسعير وثائق التأمين بناءً على سلوك العميل، معالجة المطالبات بشكل آلي وسريع ، خدمة العملاء عبر روبوتات الدردشة ، وبالتالى يساعد في تقليل الأخطاء، تسريع الإجراءات، تحسين تجربة العميل.</a:t>
            </a:r>
          </a:p>
          <a:p>
            <a:pPr marL="0" marR="0" lvl="0" indent="0" algn="just" defTabSz="914400" rtl="1" eaLnBrk="1" fontAlgn="auto" latinLnBrk="0" hangingPunct="1">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البيانات الضخمة </a:t>
            </a: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rPr>
              <a:t>Big Data)</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 تُستخدم في (تحليل سلوك العملاء وتفضيلاتهم ، التنبؤ بالاحتياجات المستقبلية ، تخصيص المنتجات التأمينية بناءً على البيانات الدقيقة (مثل العمر، المهنة، الموقع) ، تمكن الشركات من تصميم عروض تأمينية موجهة بدقة لكل شريحة.</a:t>
            </a:r>
          </a:p>
          <a:p>
            <a:pPr marL="0" marR="0" lvl="0" indent="0" algn="just" defTabSz="914400" rtl="1" eaLnBrk="1" fontAlgn="auto" latinLnBrk="0" hangingPunct="1">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إنترنت الأشياء </a:t>
            </a: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rPr>
              <a:t>IoT)</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 يشير إلى ربط الأجهزة الذكية بأنظمة التأمين لتقديم معلومات لحظية ، التطبيقات تشمل:(أجهزة تتبع السيارات لتقديم تأمين "حسب الاستخدام"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Pay-As-You-Drive</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 ، ألأجهزة القابلة للارتداء (مثل ساعات الصحة)  لرصد النشاط البدني وتقديم تأمين صحي ذكي ، أجهزة المنازل الذكية لرصد المخاطر المنزلية مثل الحرائق أو التسربات، مما يقلل من الحوادث.</a:t>
            </a:r>
          </a:p>
        </p:txBody>
      </p:sp>
      <p:pic>
        <p:nvPicPr>
          <p:cNvPr id="6" name="Graphic 21">
            <a:extLst>
              <a:ext uri="{FF2B5EF4-FFF2-40B4-BE49-F238E27FC236}">
                <a16:creationId xmlns="" xmlns:a16="http://schemas.microsoft.com/office/drawing/2014/main" id="{312A4F34-0E49-9343-7037-4D0B130B9AAB}"/>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14930936"/>
      </p:ext>
    </p:extLst>
  </p:cSld>
  <p:clrMapOvr>
    <a:masterClrMapping/>
  </p:clrMapOvr>
  <mc:AlternateContent xmlns:mc="http://schemas.openxmlformats.org/markup-compatibility/2006" xmlns:p14="http://schemas.microsoft.com/office/powerpoint/2010/main">
    <mc:Choice Requires="p14">
      <p:transition spd="slow" p14:dur="2000" advTm="193929"/>
    </mc:Choice>
    <mc:Fallback xmlns="">
      <p:transition spd="slow" advTm="19392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4078C1C2-1A38-2AED-36C9-611713D3C144}"/>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75B3719D-9AA5-B781-D3D0-C75CC7FBF2B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F7DB05CC-9708-FCEA-3B1E-FE4B5CEBAF6E}"/>
              </a:ext>
            </a:extLst>
          </p:cNvPr>
          <p:cNvSpPr txBox="1"/>
          <p:nvPr/>
        </p:nvSpPr>
        <p:spPr>
          <a:xfrm>
            <a:off x="2469824" y="725864"/>
            <a:ext cx="701354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ea typeface="+mn-ea"/>
                <a:cs typeface="Alexandria"/>
              </a:rPr>
              <a:t>العملات الرقمية</a:t>
            </a:r>
            <a:r>
              <a:rPr kumimoji="0" lang="en-US" sz="2400" b="1" i="0" u="none" strike="noStrike" kern="1200" cap="none" spc="0" normalizeH="0" baseline="0" noProof="0" dirty="0">
                <a:ln>
                  <a:noFill/>
                </a:ln>
                <a:solidFill>
                  <a:srgbClr val="00AEEF"/>
                </a:solidFill>
                <a:effectLst/>
                <a:uLnTx/>
                <a:uFillTx/>
                <a:latin typeface="Alexandria" pitchFamily="2" charset="-78"/>
                <a:ea typeface="+mn-ea"/>
              </a:rPr>
              <a:t> - Digital Currencies</a:t>
            </a:r>
            <a:endParaRPr kumimoji="0" lang="ar-EG" sz="2400" b="1" i="0" u="none" strike="noStrike" kern="1200" cap="none" spc="0" normalizeH="0" baseline="0" noProof="0" dirty="0">
              <a:ln>
                <a:noFill/>
              </a:ln>
              <a:solidFill>
                <a:srgbClr val="00AEEF"/>
              </a:solidFill>
              <a:effectLst/>
              <a:uLnTx/>
              <a:uFillTx/>
              <a:latin typeface="Alexandria" pitchFamily="2" charset="-78"/>
              <a:ea typeface="+mn-ea"/>
              <a:cs typeface="Alexandria"/>
            </a:endParaRPr>
          </a:p>
        </p:txBody>
      </p:sp>
      <p:sp>
        <p:nvSpPr>
          <p:cNvPr id="28" name="Rectangle 27">
            <a:extLst>
              <a:ext uri="{FF2B5EF4-FFF2-40B4-BE49-F238E27FC236}">
                <a16:creationId xmlns="" xmlns:a16="http://schemas.microsoft.com/office/drawing/2014/main" id="{CEADA058-9158-8E30-FAF9-47402F5DAFF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7A19C732-AFDB-64BE-CC44-DD5E0D3723E5}"/>
              </a:ext>
            </a:extLst>
          </p:cNvPr>
          <p:cNvSpPr txBox="1"/>
          <p:nvPr/>
        </p:nvSpPr>
        <p:spPr>
          <a:xfrm>
            <a:off x="308610" y="1543049"/>
            <a:ext cx="11418570" cy="4154984"/>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العملات الرقمية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Digital Currencies)</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 : هي أشكال من المال يتم إنشاؤها وتخزينها وتداولها إلكترونيًا، دون الحاجة إلى وجود مادي.</a:t>
            </a:r>
          </a:p>
          <a:p>
            <a:pPr marL="0" marR="0" lvl="0" indent="0" algn="just" defTabSz="914400" rtl="1" eaLnBrk="1" fontAlgn="auto" latinLnBrk="0" hangingPunct="1">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أبرز أنواعها: </a:t>
            </a:r>
          </a:p>
          <a:p>
            <a:pPr marL="0" marR="0" lvl="0" indent="0" algn="just" defTabSz="914400" rtl="1" eaLnBrk="1" fontAlgn="auto" latinLnBrk="0" hangingPunct="1">
              <a:spcBef>
                <a:spcPts val="0"/>
              </a:spcBef>
              <a:spcAft>
                <a:spcPts val="0"/>
              </a:spcAft>
              <a:buClrTx/>
              <a:buSzTx/>
              <a:buFontTx/>
              <a:buNone/>
              <a:tabLst/>
              <a:defRPr/>
            </a:pPr>
            <a:r>
              <a:rPr lang="ar-EG" sz="2200" b="1" dirty="0">
                <a:solidFill>
                  <a:prstClr val="black"/>
                </a:solidFill>
                <a:latin typeface="Alexandria regular" pitchFamily="2" charset="-78"/>
                <a:cs typeface="Alexandria"/>
              </a:rPr>
              <a:t>- </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العملات المشفرة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Cryptocurrencies)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 : </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مثل</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Bitcoin</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p>
          <a:p>
            <a:pPr marR="0" lvl="0" algn="just" defTabSz="914400" rtl="1" eaLnBrk="1" fontAlgn="auto" latinLnBrk="0" hangingPunct="1">
              <a:spcBef>
                <a:spcPts val="0"/>
              </a:spcBef>
              <a:spcAft>
                <a:spcPts val="0"/>
              </a:spcAft>
              <a:buClrTx/>
              <a:buSzTx/>
              <a:tabLst/>
              <a:defRPr/>
            </a:pPr>
            <a:r>
              <a:rPr lang="ar-EG" sz="2200" b="1" dirty="0">
                <a:solidFill>
                  <a:prstClr val="black"/>
                </a:solidFill>
                <a:latin typeface="Alexandria regular" pitchFamily="2" charset="-78"/>
                <a:cs typeface="Alexandria"/>
              </a:rPr>
              <a:t>- ال</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عملات الرقمية الصادرة عن البنوك المركزية :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هي عملات رقمية تُصدر وتُنظَّم من قبل البنوك المركزية، وتمثل شكلًا رقميًا للعملة الوطنية ، الهدف منها (تعزيز الشمول المالي ، دعم التحول إلى مجتمع غير نقدي ، مراقبة التدفقات المالية بشكل أكثر دقة).</a:t>
            </a:r>
          </a:p>
          <a:p>
            <a:pPr marR="0" lvl="0" algn="just"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مثال :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اليوان الرقمي</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Digital Yuan)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 : أطلقته الصين للتجريب والاستخدام في المدن الكبرى.</a:t>
            </a:r>
          </a:p>
          <a:p>
            <a:pPr marR="0" lvl="0" algn="just"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مميزاتا لعملات الرقمية الصادرة عن البنوك المركزية :</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مدعومة من الدولة.</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أكثر استقرارًا وأمانًا من العملات المشفرة.</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تخضع لإطار تنظيمي صارم.</a:t>
            </a:r>
          </a:p>
        </p:txBody>
      </p:sp>
      <p:pic>
        <p:nvPicPr>
          <p:cNvPr id="6" name="Graphic 21">
            <a:extLst>
              <a:ext uri="{FF2B5EF4-FFF2-40B4-BE49-F238E27FC236}">
                <a16:creationId xmlns="" xmlns:a16="http://schemas.microsoft.com/office/drawing/2014/main" id="{C8B84DF3-A6DD-9282-7B7C-93999AA973D7}"/>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3584471"/>
      </p:ext>
    </p:extLst>
  </p:cSld>
  <p:clrMapOvr>
    <a:masterClrMapping/>
  </p:clrMapOvr>
  <mc:AlternateContent xmlns:mc="http://schemas.openxmlformats.org/markup-compatibility/2006" xmlns:p14="http://schemas.microsoft.com/office/powerpoint/2010/main">
    <mc:Choice Requires="p14">
      <p:transition spd="slow" p14:dur="2000" advTm="100168"/>
    </mc:Choice>
    <mc:Fallback xmlns="">
      <p:transition spd="slow" advTm="100168"/>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4D49BF9-DC68-9177-AF71-9DDA77B04754}"/>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E2661FE1-3616-9D92-7DC6-8B5DE63F230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6BFBB8BF-ECE5-743C-D6EA-90F5821D7C53}"/>
              </a:ext>
            </a:extLst>
          </p:cNvPr>
          <p:cNvSpPr txBox="1"/>
          <p:nvPr/>
        </p:nvSpPr>
        <p:spPr>
          <a:xfrm>
            <a:off x="2469824" y="725864"/>
            <a:ext cx="70135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دوافع التنظيم القانوني للعملات الرقمية</a:t>
            </a:r>
            <a:endParaRPr kumimoji="0" lang="en-US" sz="2800" b="1" i="0" u="none" strike="noStrike" kern="1200" cap="none" spc="0" normalizeH="0" baseline="0" noProof="0" dirty="0">
              <a:ln>
                <a:noFill/>
              </a:ln>
              <a:solidFill>
                <a:srgbClr val="00AEEF"/>
              </a:solidFill>
              <a:effectLst/>
              <a:uLnTx/>
              <a:uFillTx/>
              <a:latin typeface="Alexandria" pitchFamily="2" charset="-78"/>
              <a:ea typeface="+mn-ea"/>
              <a:cs typeface="Alexandria"/>
            </a:endParaRPr>
          </a:p>
        </p:txBody>
      </p:sp>
      <p:sp>
        <p:nvSpPr>
          <p:cNvPr id="28" name="Rectangle 27">
            <a:extLst>
              <a:ext uri="{FF2B5EF4-FFF2-40B4-BE49-F238E27FC236}">
                <a16:creationId xmlns="" xmlns:a16="http://schemas.microsoft.com/office/drawing/2014/main" id="{B617CF25-5C8C-59F5-D709-BBFB7F43520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6D28B93C-332F-1938-ECE0-811FC64829C5}"/>
              </a:ext>
            </a:extLst>
          </p:cNvPr>
          <p:cNvSpPr txBox="1"/>
          <p:nvPr/>
        </p:nvSpPr>
        <p:spPr>
          <a:xfrm>
            <a:off x="331470" y="1391501"/>
            <a:ext cx="11430000" cy="5028556"/>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حماية النظام المالي :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للحد من استخدام العملات الرقمية في غسل الأموال وتمويل الإرهاب ، لأن العملات الرقمية  وخاصة المشفرة مثل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Bitcoin،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توفر درجة عالية من الخصوصية وإمكانية التحويل السريع والعابر للحدود.</a:t>
            </a:r>
          </a:p>
          <a:p>
            <a:pPr marR="0" lvl="0" algn="just" defTabSz="914400" rtl="1" eaLnBrk="1" fontAlgn="auto" latinLnBrk="0" hangingPunct="1">
              <a:lnSpc>
                <a:spcPct val="150000"/>
              </a:lnSpc>
              <a:spcBef>
                <a:spcPts val="0"/>
              </a:spcBef>
              <a:spcAft>
                <a:spcPts val="0"/>
              </a:spcAft>
              <a:buClrTx/>
              <a:buSzTx/>
              <a:tabLst/>
              <a:defRPr/>
            </a:pPr>
            <a:r>
              <a:rPr lang="ar-EG" sz="2200" b="1" dirty="0">
                <a:solidFill>
                  <a:prstClr val="black"/>
                </a:solidFill>
                <a:latin typeface="Alexandria regular" pitchFamily="2" charset="-78"/>
                <a:cs typeface="Alexandria"/>
              </a:rPr>
              <a:t>حماية المستثمرين : </a:t>
            </a:r>
            <a:r>
              <a:rPr lang="ar-EG" sz="2200" dirty="0">
                <a:solidFill>
                  <a:prstClr val="black"/>
                </a:solidFill>
                <a:latin typeface="Alexandria regular" pitchFamily="2" charset="-78"/>
                <a:cs typeface="Alexandria"/>
              </a:rPr>
              <a:t>بسبب تقلب أسعار العملات الرقمية الحاد وانتشار عمليات الاحتيال والمضاربات وبالتالى يجب ضمان الإفصاح والشفافية وتقليل الاحتيال.</a:t>
            </a:r>
          </a:p>
          <a:p>
            <a:pPr marR="0" lvl="0" algn="just" defTabSz="914400" rtl="1" eaLnBrk="1" fontAlgn="auto" latinLnBrk="0" hangingPunct="1">
              <a:lnSpc>
                <a:spcPct val="150000"/>
              </a:lnSpc>
              <a:spcBef>
                <a:spcPts val="0"/>
              </a:spcBef>
              <a:spcAft>
                <a:spcPts val="0"/>
              </a:spcAft>
              <a:buClrTx/>
              <a:buSzTx/>
              <a:tabLst/>
              <a:defRPr/>
            </a:pPr>
            <a:r>
              <a:rPr lang="ar-EG" sz="2200" b="1" dirty="0">
                <a:solidFill>
                  <a:prstClr val="black"/>
                </a:solidFill>
                <a:latin typeface="Alexandria regular" pitchFamily="2" charset="-78"/>
                <a:cs typeface="Alexandria"/>
              </a:rPr>
              <a:t>مكافحة الجرائم الإلكترونية : </a:t>
            </a:r>
            <a:r>
              <a:rPr lang="ar-EG" sz="2200" dirty="0">
                <a:solidFill>
                  <a:prstClr val="black"/>
                </a:solidFill>
                <a:latin typeface="Alexandria regular" pitchFamily="2" charset="-78"/>
                <a:cs typeface="Alexandria"/>
              </a:rPr>
              <a:t>مثل الاحتيال والاختراق وسرقة المحافظ الرقمية.</a:t>
            </a:r>
          </a:p>
          <a:p>
            <a:pPr marR="0" lvl="0" algn="just" defTabSz="914400" rtl="1" eaLnBrk="1" fontAlgn="auto" latinLnBrk="0" hangingPunct="1">
              <a:lnSpc>
                <a:spcPct val="150000"/>
              </a:lnSpc>
              <a:spcBef>
                <a:spcPts val="0"/>
              </a:spcBef>
              <a:spcAft>
                <a:spcPts val="0"/>
              </a:spcAft>
              <a:buClrTx/>
              <a:buSzTx/>
              <a:tabLst/>
              <a:defRPr/>
            </a:pPr>
            <a:r>
              <a:rPr lang="ar-EG" sz="2200" b="1" dirty="0">
                <a:solidFill>
                  <a:prstClr val="black"/>
                </a:solidFill>
                <a:latin typeface="Alexandria regular" pitchFamily="2" charset="-78"/>
                <a:cs typeface="Alexandria"/>
              </a:rPr>
              <a:t>استقرار الأسواق المالية : </a:t>
            </a:r>
            <a:r>
              <a:rPr lang="ar-EG" sz="2200" dirty="0">
                <a:solidFill>
                  <a:prstClr val="black"/>
                </a:solidFill>
                <a:latin typeface="Alexandria regular" pitchFamily="2" charset="-78"/>
                <a:cs typeface="Alexandria"/>
              </a:rPr>
              <a:t>خاصة مع تزايد تعامل الأفراد والشركات بهذه العملات ، لأن الزيادة في استخدام العملات الرقمية دون تنظيم يمكن أن تؤدي إلى فقاعات مالية وتُعرّض النظام المالي لمخاطر في حالة الانهيار وقد تؤثر على فعالية السياسات النقدية للدول.</a:t>
            </a:r>
          </a:p>
          <a:p>
            <a:pPr marR="0" lvl="0" algn="just" defTabSz="914400" rtl="1" eaLnBrk="1" fontAlgn="auto" latinLnBrk="0" hangingPunct="1">
              <a:lnSpc>
                <a:spcPct val="150000"/>
              </a:lnSpc>
              <a:spcBef>
                <a:spcPts val="0"/>
              </a:spcBef>
              <a:spcAft>
                <a:spcPts val="0"/>
              </a:spcAft>
              <a:buClrTx/>
              <a:buSzTx/>
              <a:tabLst/>
              <a:defRPr/>
            </a:pP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R="0" lvl="0" algn="just" defTabSz="914400" rtl="1" eaLnBrk="1" fontAlgn="auto" latinLnBrk="0" hangingPunct="1">
              <a:lnSpc>
                <a:spcPct val="150000"/>
              </a:lnSpc>
              <a:spcBef>
                <a:spcPts val="0"/>
              </a:spcBef>
              <a:spcAft>
                <a:spcPts val="0"/>
              </a:spcAft>
              <a:buClrTx/>
              <a:buSzTx/>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 xmlns:a16="http://schemas.microsoft.com/office/drawing/2014/main" id="{A2E77416-53DC-997F-102F-C023A552E7E3}"/>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52589339"/>
      </p:ext>
    </p:extLst>
  </p:cSld>
  <p:clrMapOvr>
    <a:masterClrMapping/>
  </p:clrMapOvr>
  <mc:AlternateContent xmlns:mc="http://schemas.openxmlformats.org/markup-compatibility/2006" xmlns:p14="http://schemas.microsoft.com/office/powerpoint/2010/main">
    <mc:Choice Requires="p14">
      <p:transition spd="slow" p14:dur="2000" advTm="91012"/>
    </mc:Choice>
    <mc:Fallback xmlns="">
      <p:transition spd="slow" advTm="9101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0075A5B2-7707-32FF-5358-2547E7A546AE}"/>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A0B3320-648D-3E69-F83F-0AB5A31FCED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1754E07B-4CB4-D7E7-EE6B-3E60400CD31A}"/>
              </a:ext>
            </a:extLst>
          </p:cNvPr>
          <p:cNvSpPr txBox="1"/>
          <p:nvPr/>
        </p:nvSpPr>
        <p:spPr>
          <a:xfrm>
            <a:off x="2469824" y="725864"/>
            <a:ext cx="70135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الاتجاهات المستقبلية في التنظيم للعملات الرقمية</a:t>
            </a:r>
            <a:endParaRPr kumimoji="0" lang="en-US" sz="2800" b="1" i="0" u="none" strike="noStrike" kern="1200" cap="none" spc="0" normalizeH="0" baseline="0" noProof="0" dirty="0">
              <a:ln>
                <a:noFill/>
              </a:ln>
              <a:solidFill>
                <a:srgbClr val="00AEEF"/>
              </a:solidFill>
              <a:effectLst/>
              <a:uLnTx/>
              <a:uFillTx/>
              <a:latin typeface="Alexandria" pitchFamily="2" charset="-78"/>
              <a:ea typeface="+mn-ea"/>
              <a:cs typeface="Alexandria"/>
            </a:endParaRPr>
          </a:p>
        </p:txBody>
      </p:sp>
      <p:sp>
        <p:nvSpPr>
          <p:cNvPr id="28" name="Rectangle 27">
            <a:extLst>
              <a:ext uri="{FF2B5EF4-FFF2-40B4-BE49-F238E27FC236}">
                <a16:creationId xmlns="" xmlns:a16="http://schemas.microsoft.com/office/drawing/2014/main" id="{CA921934-4082-5079-74B0-B0F46E718BC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9A77B0CC-44FF-E03F-C601-07A6B5962F2F}"/>
              </a:ext>
            </a:extLst>
          </p:cNvPr>
          <p:cNvSpPr txBox="1"/>
          <p:nvPr/>
        </p:nvSpPr>
        <p:spPr>
          <a:xfrm>
            <a:off x="240030" y="1437218"/>
            <a:ext cx="11498580" cy="4602029"/>
          </a:xfrm>
          <a:prstGeom prst="rect">
            <a:avLst/>
          </a:prstGeom>
          <a:noFill/>
        </p:spPr>
        <p:txBody>
          <a:bodyPr wrap="square" rtlCol="0">
            <a:spAutoFit/>
          </a:bodyPr>
          <a:lstStyle/>
          <a:p>
            <a:pPr algn="r" rtl="1">
              <a:lnSpc>
                <a:spcPct val="150000"/>
              </a:lnSpc>
              <a:buFont typeface="+mj-lt"/>
              <a:buAutoNum type="arabicPeriod"/>
            </a:pPr>
            <a:r>
              <a:rPr lang="ar-EG" sz="2200" b="1" dirty="0">
                <a:cs typeface="Alexandria"/>
              </a:rPr>
              <a:t> </a:t>
            </a:r>
            <a:r>
              <a:rPr lang="ar-AE" sz="2200" b="1" dirty="0">
                <a:cs typeface="Alexandria"/>
              </a:rPr>
              <a:t>إصدار عملات رقمية للبنوك المركزية </a:t>
            </a:r>
            <a:r>
              <a:rPr lang="en-US" sz="2200" b="1" dirty="0"/>
              <a:t>CBDCs)</a:t>
            </a:r>
            <a:r>
              <a:rPr lang="en-US" sz="2200" dirty="0"/>
              <a:t> </a:t>
            </a:r>
            <a:r>
              <a:rPr lang="ar-EG" sz="2200" dirty="0">
                <a:cs typeface="Alexandria"/>
              </a:rPr>
              <a:t>) ل</a:t>
            </a:r>
            <a:r>
              <a:rPr lang="ar-AE" sz="2200" dirty="0">
                <a:cs typeface="Alexandria"/>
              </a:rPr>
              <a:t>تقليل الاعتماد على العملات المشفرة الخاصة</a:t>
            </a:r>
            <a:r>
              <a:rPr lang="ar-EG" sz="2200" dirty="0">
                <a:cs typeface="Alexandria"/>
              </a:rPr>
              <a:t> والتي لا تخضع لرقابة حكومية ، وتعزيز دور الدولة في الرقابة على النظام المالي الرقمي ، لذلك تقوم البنوك المركزية بإصدار عملة رقمية رسمية مرتبطة بالعملة الوطنية تُستخدم كوسيلة دفع رقمية آمنة، مستقرة، وخاضعة للرقابة.</a:t>
            </a:r>
            <a:endParaRPr lang="ar-AE" sz="2200" dirty="0">
              <a:cs typeface="Alexandria"/>
            </a:endParaRPr>
          </a:p>
          <a:p>
            <a:pPr algn="r" rtl="1">
              <a:lnSpc>
                <a:spcPct val="150000"/>
              </a:lnSpc>
              <a:buFont typeface="+mj-lt"/>
              <a:buAutoNum type="arabicPeriod"/>
            </a:pPr>
            <a:r>
              <a:rPr lang="ar-EG" sz="2200" b="1" dirty="0">
                <a:cs typeface="Alexandria"/>
              </a:rPr>
              <a:t> </a:t>
            </a:r>
            <a:r>
              <a:rPr lang="ar-AE" sz="2200" b="1" dirty="0">
                <a:cs typeface="Alexandria"/>
              </a:rPr>
              <a:t>توحيد التشريعات عالميًا</a:t>
            </a:r>
            <a:r>
              <a:rPr lang="ar-AE" sz="2200" dirty="0">
                <a:cs typeface="Alexandria"/>
              </a:rPr>
              <a:t> من خلال هيئات مثل: </a:t>
            </a:r>
            <a:r>
              <a:rPr lang="en-US" sz="2200" dirty="0"/>
              <a:t>FATF، BIS، IMF.</a:t>
            </a:r>
            <a:r>
              <a:rPr lang="ar-EG" sz="2200" dirty="0">
                <a:cs typeface="Alexandria"/>
              </a:rPr>
              <a:t> : وضع معايير تنظيمية موحدة تساعد الدول على مراقبة تدفق الأصول الرقمية عبر الحدود ، مكافحة غسل الأموال وتمويل الإرهاب عالميًا.منع التهرب الضريبي.</a:t>
            </a:r>
            <a:endParaRPr lang="en-US" sz="2200" dirty="0"/>
          </a:p>
          <a:p>
            <a:pPr algn="r" rtl="1">
              <a:lnSpc>
                <a:spcPct val="150000"/>
              </a:lnSpc>
              <a:buFont typeface="+mj-lt"/>
              <a:buAutoNum type="arabicPeriod"/>
            </a:pPr>
            <a:r>
              <a:rPr lang="ar-EG" sz="2200" b="1" dirty="0">
                <a:cs typeface="Alexandria"/>
              </a:rPr>
              <a:t> </a:t>
            </a:r>
            <a:r>
              <a:rPr lang="ar-AE" sz="2200" b="1" dirty="0">
                <a:cs typeface="Alexandria"/>
              </a:rPr>
              <a:t>إلزام المنصات الرقمية بالحصول على تراخيص</a:t>
            </a:r>
            <a:r>
              <a:rPr lang="ar-AE" sz="2200" dirty="0">
                <a:cs typeface="Alexandria"/>
              </a:rPr>
              <a:t> ومعايير </a:t>
            </a:r>
            <a:r>
              <a:rPr lang="en-US" sz="2200" dirty="0"/>
              <a:t>KYC </a:t>
            </a:r>
            <a:r>
              <a:rPr lang="ar-EG" sz="2200" dirty="0">
                <a:cs typeface="Alexandria"/>
              </a:rPr>
              <a:t> و</a:t>
            </a:r>
            <a:r>
              <a:rPr lang="en-US" sz="2200" dirty="0"/>
              <a:t>AML </a:t>
            </a:r>
            <a:r>
              <a:rPr lang="ar-EG" sz="2200" dirty="0">
                <a:cs typeface="Alexandria"/>
              </a:rPr>
              <a:t> </a:t>
            </a:r>
            <a:r>
              <a:rPr lang="ar-AE" sz="2200" dirty="0">
                <a:cs typeface="Alexandria"/>
              </a:rPr>
              <a:t>صارمة</a:t>
            </a:r>
            <a:r>
              <a:rPr lang="ar-EG" sz="2200" dirty="0">
                <a:cs typeface="Alexandria"/>
              </a:rPr>
              <a:t> : كل منصة تقدم خدمات متعلقة بالأصول الرقمية (مثل التداول، الحفظ، أو الإقراض) يجب أن تكون مرخصة من جهة تنظيمية رسمية في الدولة، وملتزمة بمعايير اعرف عميلك ومكافحة غسل الأموال.</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 xmlns:a16="http://schemas.microsoft.com/office/drawing/2014/main" id="{26EFC002-9C66-DF9D-2652-867EAE05A752}"/>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58941784"/>
      </p:ext>
    </p:extLst>
  </p:cSld>
  <p:clrMapOvr>
    <a:masterClrMapping/>
  </p:clrMapOvr>
  <mc:AlternateContent xmlns:mc="http://schemas.openxmlformats.org/markup-compatibility/2006" xmlns:p14="http://schemas.microsoft.com/office/powerpoint/2010/main">
    <mc:Choice Requires="p14">
      <p:transition spd="slow" p14:dur="2000" advTm="137849"/>
    </mc:Choice>
    <mc:Fallback xmlns="">
      <p:transition spd="slow" advTm="13784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2097F889-7623-E1C2-AB46-9AEB5D20222C}"/>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46EA96E8-03A9-6FB3-238B-144F64E6437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C555D919-5007-D476-D994-942CD5B5099D}"/>
              </a:ext>
            </a:extLst>
          </p:cNvPr>
          <p:cNvSpPr txBox="1"/>
          <p:nvPr/>
        </p:nvSpPr>
        <p:spPr>
          <a:xfrm>
            <a:off x="2377440" y="725864"/>
            <a:ext cx="710592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متطلبات الحصول على ترخيص التكنولوجيا المالية </a:t>
            </a:r>
          </a:p>
        </p:txBody>
      </p:sp>
      <p:sp>
        <p:nvSpPr>
          <p:cNvPr id="28" name="Rectangle 27">
            <a:extLst>
              <a:ext uri="{FF2B5EF4-FFF2-40B4-BE49-F238E27FC236}">
                <a16:creationId xmlns="" xmlns:a16="http://schemas.microsoft.com/office/drawing/2014/main" id="{B105A5F2-CDF0-6030-E75A-29938E11071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5634C0EA-1441-71FB-1BE2-4E07BF526DDF}"/>
              </a:ext>
            </a:extLst>
          </p:cNvPr>
          <p:cNvSpPr txBox="1"/>
          <p:nvPr/>
        </p:nvSpPr>
        <p:spPr>
          <a:xfrm>
            <a:off x="217170" y="1528654"/>
            <a:ext cx="11761470" cy="3416320"/>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الكيان القانوني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Legal Entity)</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 : </a:t>
            </a:r>
          </a:p>
          <a:p>
            <a:pPr marR="0" lvl="0" algn="just" defTabSz="914400" rtl="1" eaLnBrk="1" fontAlgn="auto" latinLnBrk="0" hangingPunct="1">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يجب على مقدم طلب الترخيص أن يتخذ شكلًا قانونيًا معترفًا به في الدولة، مثل:شركة مساهمة </a:t>
            </a:r>
            <a:r>
              <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a:rPr>
              <a:t>Joint Stock Company)</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شركة ذات مسؤولية محدودة </a:t>
            </a:r>
            <a:r>
              <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a:rPr>
              <a:t>Limited Liability Company – LLC)</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فرع لشركة أجنبية (في حال السماح بذلك).</a:t>
            </a:r>
          </a:p>
          <a:p>
            <a:pPr marR="0" lvl="0" algn="just" defTabSz="914400" rtl="1" eaLnBrk="1" fontAlgn="auto" latinLnBrk="0" hangingPunct="1">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الشروط المرتبطة:</a:t>
            </a:r>
          </a:p>
          <a:p>
            <a:pPr marR="0" lvl="0" algn="just" defTabSz="914400" rtl="1" eaLnBrk="1" fontAlgn="auto" latinLnBrk="0" hangingPunct="1">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التسجيل الرسمي في السجل التجاري الوطني.</a:t>
            </a:r>
          </a:p>
          <a:p>
            <a:pPr marL="342900" marR="0" lvl="0" indent="-342900" algn="just"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تحديد غرض الشركة الأساسي </a:t>
            </a:r>
          </a:p>
          <a:p>
            <a:pPr marL="342900" marR="0" lvl="0" indent="-342900" algn="just"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وجود نظام أساسي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Articles of Association)</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يحدد النشاط المالي والتقني بوضوح.</a:t>
            </a:r>
          </a:p>
          <a:p>
            <a:pPr marL="342900" marR="0" lvl="0" indent="-342900" algn="just"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عنوان رسمي في الدولة لممارسة النشاط.(الهدف من هذا الشرط ضمان خضوع الشركة للقانون المحلي و تسهيل الرقابة والإشراف من قبل الهيئات التنظيمية).</a:t>
            </a:r>
          </a:p>
        </p:txBody>
      </p:sp>
      <p:pic>
        <p:nvPicPr>
          <p:cNvPr id="6" name="Graphic 21">
            <a:extLst>
              <a:ext uri="{FF2B5EF4-FFF2-40B4-BE49-F238E27FC236}">
                <a16:creationId xmlns="" xmlns:a16="http://schemas.microsoft.com/office/drawing/2014/main" id="{349625FC-7884-82CB-FD72-C67F9A4B8887}"/>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0110955"/>
      </p:ext>
    </p:extLst>
  </p:cSld>
  <p:clrMapOvr>
    <a:masterClrMapping/>
  </p:clrMapOvr>
  <mc:AlternateContent xmlns:mc="http://schemas.openxmlformats.org/markup-compatibility/2006" xmlns:p14="http://schemas.microsoft.com/office/powerpoint/2010/main">
    <mc:Choice Requires="p14">
      <p:transition spd="slow" p14:dur="2000" advTm="86274"/>
    </mc:Choice>
    <mc:Fallback xmlns="">
      <p:transition spd="slow" advTm="8627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538A178-091F-E3DE-4E3B-193164EC88C0}"/>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E5FACF58-3D0B-19E6-EE7A-7B36DED006F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F4D7E3E4-7096-CBD0-E473-15870E6BEFE5}"/>
              </a:ext>
            </a:extLst>
          </p:cNvPr>
          <p:cNvSpPr txBox="1"/>
          <p:nvPr/>
        </p:nvSpPr>
        <p:spPr>
          <a:xfrm>
            <a:off x="2377440" y="725864"/>
            <a:ext cx="710592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متطلبات الحصول على ترخيص التكنولوجيا المالية </a:t>
            </a:r>
          </a:p>
        </p:txBody>
      </p:sp>
      <p:sp>
        <p:nvSpPr>
          <p:cNvPr id="28" name="Rectangle 27">
            <a:extLst>
              <a:ext uri="{FF2B5EF4-FFF2-40B4-BE49-F238E27FC236}">
                <a16:creationId xmlns="" xmlns:a16="http://schemas.microsoft.com/office/drawing/2014/main" id="{0D6280CE-7C3A-1704-45E2-B0E0B51D15D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CF08AC9B-26D7-F348-5510-0F0561121DF8}"/>
              </a:ext>
            </a:extLst>
          </p:cNvPr>
          <p:cNvSpPr txBox="1"/>
          <p:nvPr/>
        </p:nvSpPr>
        <p:spPr>
          <a:xfrm>
            <a:off x="434340" y="1485900"/>
            <a:ext cx="11087100" cy="4247317"/>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الملاءة المالية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Financial Solvency)</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p>
          <a:p>
            <a:pPr marR="0" lvl="0" algn="just"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الملاءة المالية تعني قدرة الشركة على الوفاء بالتزاماتها المالية الحالية والمستقبلية.</a:t>
            </a:r>
          </a:p>
          <a:p>
            <a:pPr marR="0" lvl="0" algn="just"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المتطلبات المالية الأساسية:</a:t>
            </a:r>
          </a:p>
          <a:p>
            <a:pPr marR="0" lvl="0" algn="just"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رأس المال الأدنى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تشترط بعض الهيئات التنظيمية حدًا أدنى لرأس المال، حسب نوع الخدمة المقدمة</a:t>
            </a:r>
          </a:p>
          <a:p>
            <a:pPr marR="0" lvl="0" algn="just"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الاحتياطيات المالية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توفير احتياطيات لضمان أموال العملاء </a:t>
            </a:r>
            <a:r>
              <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a:rPr>
              <a:t>Customer Safeguarding Requirements)</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p>
          <a:p>
            <a:pPr marR="0" lvl="0" algn="just"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خطط التمويل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تقديم خطة تمويل توضح مصادر تمويل النشاط (ذاتي / استثمار خارجي).</a:t>
            </a:r>
          </a:p>
          <a:p>
            <a:pPr marR="0" lvl="0" algn="just"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 إثبات القدرة على تغطية المخاطر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خاصة المخاطر التشغيلية أو مخاطر السيولة، لضمان استمرارية الخدمة.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 xmlns:a16="http://schemas.microsoft.com/office/drawing/2014/main" id="{B99E3C9E-9863-99E1-BAE0-ABC4CD23C856}"/>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76201336"/>
      </p:ext>
    </p:extLst>
  </p:cSld>
  <p:clrMapOvr>
    <a:masterClrMapping/>
  </p:clrMapOvr>
  <mc:AlternateContent xmlns:mc="http://schemas.openxmlformats.org/markup-compatibility/2006" xmlns:p14="http://schemas.microsoft.com/office/powerpoint/2010/main">
    <mc:Choice Requires="p14">
      <p:transition spd="slow" p14:dur="2000" advTm="74991"/>
    </mc:Choice>
    <mc:Fallback xmlns="">
      <p:transition spd="slow" advTm="74991"/>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EED5EE20-8CE9-C750-289D-55A2090765F3}"/>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4091A375-1A59-24C6-DAE6-D1EBB221F69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3086A057-6062-9F56-98D0-892CC928192E}"/>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متطلبات الحصول على ترخيص التكنولوجيا المالية  </a:t>
            </a:r>
            <a:r>
              <a:rPr kumimoji="0" lang="en-US" sz="2800" b="1" i="0" u="none" strike="noStrike" kern="1200" cap="none" spc="0" normalizeH="0" baseline="0" noProof="0" dirty="0">
                <a:ln>
                  <a:noFill/>
                </a:ln>
                <a:solidFill>
                  <a:srgbClr val="00AEEF"/>
                </a:solidFill>
                <a:effectLst/>
                <a:uLnTx/>
                <a:uFillTx/>
                <a:latin typeface="Alexandria" pitchFamily="2" charset="-78"/>
                <a:ea typeface="+mn-ea"/>
                <a:cs typeface="Alexandria"/>
              </a:rPr>
              <a:t>FinTech Licensing Requirements</a:t>
            </a:r>
            <a:endPar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endParaRPr>
          </a:p>
        </p:txBody>
      </p:sp>
      <p:sp>
        <p:nvSpPr>
          <p:cNvPr id="28" name="Rectangle 27">
            <a:extLst>
              <a:ext uri="{FF2B5EF4-FFF2-40B4-BE49-F238E27FC236}">
                <a16:creationId xmlns="" xmlns:a16="http://schemas.microsoft.com/office/drawing/2014/main" id="{3ED96CB3-D5DB-E8F2-0FC4-A3DE802D657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A7DDDE3D-3B58-EE51-315E-98D834DF00C6}"/>
              </a:ext>
            </a:extLst>
          </p:cNvPr>
          <p:cNvSpPr txBox="1"/>
          <p:nvPr/>
        </p:nvSpPr>
        <p:spPr>
          <a:xfrm>
            <a:off x="434340" y="1679971"/>
            <a:ext cx="11338559" cy="501194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متطلبات الحوكمة المؤسسية :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تعتبر الحوكمة من أهم متطلبات الترخيص في أنشطة التكنولوجيا المالية لضمان الإدارة الرشيدة وتقليل المخاطر النظامية.</a:t>
            </a:r>
          </a:p>
          <a:p>
            <a:pPr marR="0" lvl="0" algn="just"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مجلس الإدارة المستقل : </a:t>
            </a:r>
          </a:p>
          <a:p>
            <a:pPr marR="0" lvl="0" algn="just"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تطلب من الشركات أن يكون لديها مجلس إدارة فعال ومستقل جزئياً، بمعنى أن يحتوي المجلس على عدد كافٍ من الأعضاء المستقلين.</a:t>
            </a:r>
          </a:p>
          <a:p>
            <a:pPr marR="0" lvl="0" algn="just"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حسب الأنظمة، يجب أن يكون هناك حد أدنى من الأعضاء المستقلين، وقد تشترط بعض الجهات التنظيمية أن يكون رئيس بعض اللجان (مثل لجنة المراجعة) من الأعضاء المستقلين.</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لجان المخاطر</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 xmlns:a16="http://schemas.microsoft.com/office/drawing/2014/main" id="{DCD84F47-24AC-86B0-3F76-BC9ECA8F8D75}"/>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26829092"/>
      </p:ext>
    </p:extLst>
  </p:cSld>
  <p:clrMapOvr>
    <a:masterClrMapping/>
  </p:clrMapOvr>
  <mc:AlternateContent xmlns:mc="http://schemas.openxmlformats.org/markup-compatibility/2006" xmlns:p14="http://schemas.microsoft.com/office/powerpoint/2010/main">
    <mc:Choice Requires="p14">
      <p:transition spd="slow" p14:dur="2000" advTm="70616"/>
    </mc:Choice>
    <mc:Fallback xmlns="">
      <p:transition spd="slow" advTm="7061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08F42F3-E248-4F43-851D-2C63EB5020B3}"/>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64B8A494-0C90-E0C1-64F3-9904199DC43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85799178-C5DC-0E23-156F-F65125C47D50}"/>
              </a:ext>
            </a:extLst>
          </p:cNvPr>
          <p:cNvSpPr txBox="1"/>
          <p:nvPr/>
        </p:nvSpPr>
        <p:spPr>
          <a:xfrm>
            <a:off x="1543050" y="725864"/>
            <a:ext cx="794031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متطلبات الحوكمة المؤسسية – دور مجلس الإدارة المستقل  </a:t>
            </a:r>
          </a:p>
        </p:txBody>
      </p:sp>
      <p:sp>
        <p:nvSpPr>
          <p:cNvPr id="28" name="Rectangle 27">
            <a:extLst>
              <a:ext uri="{FF2B5EF4-FFF2-40B4-BE49-F238E27FC236}">
                <a16:creationId xmlns="" xmlns:a16="http://schemas.microsoft.com/office/drawing/2014/main" id="{E0C9EDA2-48C5-8243-2B85-036116268E3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4369DA07-08BB-5BB5-3DB1-3D733731B8BB}"/>
              </a:ext>
            </a:extLst>
          </p:cNvPr>
          <p:cNvSpPr txBox="1"/>
          <p:nvPr/>
        </p:nvSpPr>
        <p:spPr>
          <a:xfrm>
            <a:off x="800100" y="1679971"/>
            <a:ext cx="10984229" cy="279595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دور مجلس الإدارة المستقل : </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الإشراف على السياسات الرئيسية (الائتمان، المخاطر، الامتثال، الأمن السيبراني).</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التأكد من أن الإدارة التنفيذية لا تتجاوز الصلاحيات المخولة لها.</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تعزيز حماية حقوق المساهمين والعملاء والمستخدمين.</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ضمان الشفافية والإفصاح الكامل عن الأنشطة المالية وغير المالية.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 xmlns:a16="http://schemas.microsoft.com/office/drawing/2014/main" id="{55660B5B-6D6E-EDB0-4722-3513CEDE8327}"/>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46243045"/>
      </p:ext>
    </p:extLst>
  </p:cSld>
  <p:clrMapOvr>
    <a:masterClrMapping/>
  </p:clrMapOvr>
  <mc:AlternateContent xmlns:mc="http://schemas.openxmlformats.org/markup-compatibility/2006" xmlns:p14="http://schemas.microsoft.com/office/powerpoint/2010/main">
    <mc:Choice Requires="p14">
      <p:transition spd="slow" p14:dur="2000" advTm="52127"/>
    </mc:Choice>
    <mc:Fallback xmlns="">
      <p:transition spd="slow" advTm="52127"/>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CB29EE55-52D6-93B5-F515-7CA891065BCC}"/>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64E0E25D-7D52-33EB-8800-FDF5188D34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C2A2237D-B891-12A3-3584-1630AD32BDBD}"/>
              </a:ext>
            </a:extLst>
          </p:cNvPr>
          <p:cNvSpPr txBox="1"/>
          <p:nvPr/>
        </p:nvSpPr>
        <p:spPr>
          <a:xfrm>
            <a:off x="1543050" y="725864"/>
            <a:ext cx="794031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متطلبات الحوكمة المؤسسية – لجان المخاطر </a:t>
            </a:r>
          </a:p>
        </p:txBody>
      </p:sp>
      <p:sp>
        <p:nvSpPr>
          <p:cNvPr id="28" name="Rectangle 27">
            <a:extLst>
              <a:ext uri="{FF2B5EF4-FFF2-40B4-BE49-F238E27FC236}">
                <a16:creationId xmlns="" xmlns:a16="http://schemas.microsoft.com/office/drawing/2014/main" id="{CA74F6A9-2D33-D906-65BA-35CE7258D6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279DFF8E-330B-F42E-CBA6-0C66B0D3AC8A}"/>
              </a:ext>
            </a:extLst>
          </p:cNvPr>
          <p:cNvSpPr txBox="1"/>
          <p:nvPr/>
        </p:nvSpPr>
        <p:spPr>
          <a:xfrm>
            <a:off x="445770" y="1400749"/>
            <a:ext cx="11029950" cy="4524315"/>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ea typeface="+mn-ea"/>
                <a:cs typeface="Alexandria"/>
              </a:rPr>
              <a:t>لجان المخاطر :</a:t>
            </a:r>
          </a:p>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ea typeface="+mn-ea"/>
                <a:cs typeface="Alexandria"/>
              </a:rPr>
              <a:t>أ. </a:t>
            </a:r>
            <a:r>
              <a:rPr kumimoji="0" lang="ar-EG" sz="2400" b="1" i="0" u="none" strike="noStrike" kern="1200" cap="none" spc="0" normalizeH="0" baseline="0" noProof="0" dirty="0">
                <a:ln>
                  <a:noFill/>
                </a:ln>
                <a:solidFill>
                  <a:prstClr val="black"/>
                </a:solidFill>
                <a:effectLst/>
                <a:uLnTx/>
                <a:uFillTx/>
                <a:ea typeface="+mn-ea"/>
                <a:cs typeface="Alexandria"/>
              </a:rPr>
              <a:t>أهمية لجنة المخاطر</a:t>
            </a:r>
            <a:r>
              <a:rPr kumimoji="0" lang="ar-EG" sz="2400" b="0" i="0" u="none" strike="noStrike" kern="1200" cap="none" spc="0" normalizeH="0" baseline="0" noProof="0" dirty="0">
                <a:ln>
                  <a:noFill/>
                </a:ln>
                <a:solidFill>
                  <a:prstClr val="black"/>
                </a:solidFill>
                <a:effectLst/>
                <a:uLnTx/>
                <a:uFillTx/>
                <a:ea typeface="+mn-ea"/>
                <a:cs typeface="Alexandria"/>
              </a:rPr>
              <a:t>:تعتبر لجنة المخاطر من اللجان الأساسية في شركات التكنولوجيا المالية نظراً لاعتماد أنشطتها على التعامل مع بيانات العملاء، الأنظمة الرقمية، وأحياناً الأموال الرقمية.</a:t>
            </a:r>
          </a:p>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ea typeface="+mn-ea"/>
                <a:cs typeface="Alexandria"/>
              </a:rPr>
              <a:t>ب. </a:t>
            </a:r>
            <a:r>
              <a:rPr kumimoji="0" lang="ar-EG" sz="2400" b="1" i="0" u="none" strike="noStrike" kern="1200" cap="none" spc="0" normalizeH="0" baseline="0" noProof="0" dirty="0">
                <a:ln>
                  <a:noFill/>
                </a:ln>
                <a:solidFill>
                  <a:prstClr val="black"/>
                </a:solidFill>
                <a:effectLst/>
                <a:uLnTx/>
                <a:uFillTx/>
                <a:ea typeface="+mn-ea"/>
                <a:cs typeface="Alexandria"/>
              </a:rPr>
              <a:t>اختصاصات لجنة المخاطر:</a:t>
            </a:r>
          </a:p>
          <a:p>
            <a:pPr marL="342900" marR="0" lvl="0" indent="-342900" algn="just"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ea typeface="+mn-ea"/>
                <a:cs typeface="Alexandria"/>
              </a:rPr>
              <a:t>تحديد أنواع المخاطر التي قد تواجه الشركة (مخاطر تشغيلية، ائتمانية، تقنية، استراتيجية، امتثال).</a:t>
            </a:r>
          </a:p>
          <a:p>
            <a:pPr marL="342900" marR="0" lvl="0" indent="-342900" algn="just"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ea typeface="+mn-ea"/>
                <a:cs typeface="Alexandria"/>
              </a:rPr>
              <a:t>وضع سياسات وإجراءات لإدارة المخاطر مع مراجعتها وتحديثها بشكل دوري.</a:t>
            </a:r>
          </a:p>
          <a:p>
            <a:pPr marL="342900" marR="0" lvl="0" indent="-342900" algn="just"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ea typeface="+mn-ea"/>
                <a:cs typeface="Alexandria"/>
              </a:rPr>
              <a:t>الإشراف على تطبيق متطلبات الأمن السيبراني.</a:t>
            </a:r>
          </a:p>
          <a:p>
            <a:pPr marL="342900" marR="0" lvl="0" indent="-342900" algn="just"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ea typeface="+mn-ea"/>
                <a:cs typeface="Alexandria"/>
              </a:rPr>
              <a:t>التأكد من أن الشركة قادرة على التعامل مع المخاطر المستقبلية بما في ذلك المخاطر المرتبطة بالتوسع أو تقديم منتجات جديدة.</a:t>
            </a:r>
          </a:p>
          <a:p>
            <a:pPr marL="342900" marR="0" lvl="0" indent="-342900" algn="just"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ea typeface="+mn-ea"/>
                <a:cs typeface="Alexandria"/>
              </a:rPr>
              <a:t>التوصية بشأن ملاءة رأس المال لمواجهة المخاطر.</a:t>
            </a:r>
          </a:p>
          <a:p>
            <a:pPr marL="342900" marR="0" lvl="0" indent="-342900" algn="just"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ea typeface="+mn-ea"/>
                <a:cs typeface="Alexandria"/>
              </a:rPr>
              <a:t>التأكد من توافر خطط لاستمرارية العمل </a:t>
            </a:r>
            <a:r>
              <a:rPr kumimoji="0" lang="en-US" sz="2400" b="0" i="0" u="none" strike="noStrike" kern="1200" cap="none" spc="0" normalizeH="0" baseline="0" noProof="0" dirty="0">
                <a:ln>
                  <a:noFill/>
                </a:ln>
                <a:solidFill>
                  <a:prstClr val="black"/>
                </a:solidFill>
                <a:effectLst/>
                <a:uLnTx/>
                <a:uFillTx/>
                <a:ea typeface="+mn-ea"/>
                <a:cs typeface="Alexandria"/>
              </a:rPr>
              <a:t>Business Continuity Plans)</a:t>
            </a:r>
            <a:r>
              <a:rPr kumimoji="0" lang="ar-EG" sz="2400" b="0" i="0" u="none" strike="noStrike" kern="1200" cap="none" spc="0" normalizeH="0" baseline="0" noProof="0" dirty="0">
                <a:ln>
                  <a:noFill/>
                </a:ln>
                <a:solidFill>
                  <a:prstClr val="black"/>
                </a:solidFill>
                <a:effectLst/>
                <a:uLnTx/>
                <a:uFillTx/>
                <a:ea typeface="+mn-ea"/>
                <a:cs typeface="Alexandria"/>
              </a:rPr>
              <a:t>)</a:t>
            </a:r>
          </a:p>
          <a:p>
            <a:pPr marL="342900" marR="0" lvl="0" indent="-342900" algn="just"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ea typeface="+mn-ea"/>
                <a:cs typeface="Alexandria"/>
              </a:rPr>
              <a:t>مراجعة نتائج اختبارات المخاطر التقنية مثل اختبارات الاختراق الأمني.</a:t>
            </a:r>
          </a:p>
        </p:txBody>
      </p:sp>
      <p:pic>
        <p:nvPicPr>
          <p:cNvPr id="6" name="Graphic 21">
            <a:extLst>
              <a:ext uri="{FF2B5EF4-FFF2-40B4-BE49-F238E27FC236}">
                <a16:creationId xmlns="" xmlns:a16="http://schemas.microsoft.com/office/drawing/2014/main" id="{9ADD568B-A3EC-3D48-92B5-A28112C7D6A1}"/>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4364419"/>
      </p:ext>
    </p:extLst>
  </p:cSld>
  <p:clrMapOvr>
    <a:masterClrMapping/>
  </p:clrMapOvr>
  <mc:AlternateContent xmlns:mc="http://schemas.openxmlformats.org/markup-compatibility/2006" xmlns:p14="http://schemas.microsoft.com/office/powerpoint/2010/main">
    <mc:Choice Requires="p14">
      <p:transition spd="slow" p14:dur="2000" advTm="124528"/>
    </mc:Choice>
    <mc:Fallback xmlns="">
      <p:transition spd="slow" advTm="124528"/>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F96D07E0-5293-BD28-F3DB-F207596D710F}"/>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446C732C-D70A-B724-094A-ADD17FC1873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4328532B-822D-7A76-6046-6F4B03702F15}"/>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متطلبات الحصول على ترخيص التكنولوجيا المالية  </a:t>
            </a:r>
            <a:r>
              <a:rPr kumimoji="0" lang="en-US" sz="2800" b="1" i="0" u="none" strike="noStrike" kern="1200" cap="none" spc="0" normalizeH="0" baseline="0" noProof="0" dirty="0">
                <a:ln>
                  <a:noFill/>
                </a:ln>
                <a:solidFill>
                  <a:srgbClr val="00AEEF"/>
                </a:solidFill>
                <a:effectLst/>
                <a:uLnTx/>
                <a:uFillTx/>
                <a:latin typeface="Alexandria" pitchFamily="2" charset="-78"/>
                <a:ea typeface="+mn-ea"/>
                <a:cs typeface="Alexandria"/>
              </a:rPr>
              <a:t>FinTech Licensing Requirements</a:t>
            </a: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 </a:t>
            </a:r>
          </a:p>
        </p:txBody>
      </p:sp>
      <p:sp>
        <p:nvSpPr>
          <p:cNvPr id="28" name="Rectangle 27">
            <a:extLst>
              <a:ext uri="{FF2B5EF4-FFF2-40B4-BE49-F238E27FC236}">
                <a16:creationId xmlns="" xmlns:a16="http://schemas.microsoft.com/office/drawing/2014/main" id="{A814A0D4-2D33-71B6-A96D-80F36B73B6D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384FBF41-2887-E310-36F1-99A1A42F5F56}"/>
              </a:ext>
            </a:extLst>
          </p:cNvPr>
          <p:cNvSpPr txBox="1"/>
          <p:nvPr/>
        </p:nvSpPr>
        <p:spPr>
          <a:xfrm>
            <a:off x="160020" y="1896002"/>
            <a:ext cx="11818620" cy="4493538"/>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a:rPr>
              <a:t>متطلبات أمن المعلومات :</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lang="ar-EG" sz="2200" b="1" dirty="0">
                <a:solidFill>
                  <a:prstClr val="black"/>
                </a:solidFill>
                <a:latin typeface="Alexandria regular" pitchFamily="2" charset="-78"/>
                <a:cs typeface="Alexandria"/>
              </a:rPr>
              <a:t>وجود بنية تحتية تقنية قوية تتوافق مع معايير الأمن السيبراني الصادرة من الجهات التنظيمية</a:t>
            </a:r>
            <a:r>
              <a:rPr lang="ar-EG" sz="2200" dirty="0">
                <a:solidFill>
                  <a:prstClr val="black"/>
                </a:solidFill>
                <a:latin typeface="Alexandria regular" pitchFamily="2" charset="-78"/>
                <a:cs typeface="Alexandria"/>
              </a:rPr>
              <a:t>:</a:t>
            </a:r>
          </a:p>
          <a:p>
            <a:pPr marR="0" lvl="0" algn="r" defTabSz="914400" rtl="1" eaLnBrk="1" fontAlgn="auto" latinLnBrk="0" hangingPunct="1">
              <a:spcBef>
                <a:spcPts val="0"/>
              </a:spcBef>
              <a:spcAft>
                <a:spcPts val="0"/>
              </a:spcAft>
              <a:buClrTx/>
              <a:buSzTx/>
              <a:tabLst/>
              <a:defRPr/>
            </a:pPr>
            <a:r>
              <a:rPr lang="ar-EG" sz="2200" dirty="0">
                <a:solidFill>
                  <a:prstClr val="black"/>
                </a:solidFill>
                <a:latin typeface="Alexandria regular" pitchFamily="2" charset="-78"/>
                <a:cs typeface="Alexandria"/>
              </a:rPr>
              <a:t>مثال في المملكة العربية السعودية : من متطلبات الجهات التنظيمية : </a:t>
            </a:r>
          </a:p>
          <a:p>
            <a:pPr algn="r" rtl="1"/>
            <a:r>
              <a:rPr lang="ar-EG" sz="2200" b="1" dirty="0">
                <a:cs typeface="Alexandria"/>
              </a:rPr>
              <a:t>- </a:t>
            </a:r>
            <a:r>
              <a:rPr lang="ar-AE" sz="2200" dirty="0">
                <a:cs typeface="Alexandria"/>
              </a:rPr>
              <a:t>إطار الأمن السيبراني للبنك المركزي السعودي </a:t>
            </a:r>
            <a:r>
              <a:rPr lang="en-US" sz="2200" dirty="0"/>
              <a:t>SAMA Cybersecurity Framework</a:t>
            </a:r>
          </a:p>
          <a:p>
            <a:pPr algn="r" rtl="1"/>
            <a:r>
              <a:rPr lang="ar-EG" sz="2200" dirty="0">
                <a:cs typeface="Alexandria"/>
              </a:rPr>
              <a:t>- </a:t>
            </a:r>
            <a:r>
              <a:rPr lang="ar-AE" sz="2200" dirty="0">
                <a:cs typeface="Alexandria"/>
              </a:rPr>
              <a:t>المعايير الدولية مثل </a:t>
            </a:r>
            <a:r>
              <a:rPr lang="en-US" sz="2200" dirty="0"/>
              <a:t>ISO/IEC 27001.</a:t>
            </a:r>
          </a:p>
          <a:p>
            <a:pPr algn="r" rtl="1"/>
            <a:r>
              <a:rPr lang="ar-EG" sz="2200" dirty="0">
                <a:cs typeface="Alexandria"/>
              </a:rPr>
              <a:t>- </a:t>
            </a:r>
            <a:r>
              <a:rPr lang="ar-AE" sz="2200" dirty="0">
                <a:cs typeface="Alexandria"/>
              </a:rPr>
              <a:t>متطلبات الهيئة الوطنية للأمن السيبراني (في السعودية).</a:t>
            </a:r>
          </a:p>
          <a:p>
            <a:pPr marR="0" lvl="0" algn="just" defTabSz="914400" rtl="1" eaLnBrk="1" fontAlgn="auto" latinLnBrk="0" hangingPunct="1">
              <a:spcBef>
                <a:spcPts val="0"/>
              </a:spcBef>
              <a:spcAft>
                <a:spcPts val="0"/>
              </a:spcAft>
              <a:buClrTx/>
              <a:buSzTx/>
              <a:tabLst/>
              <a:defRPr/>
            </a:pPr>
            <a:r>
              <a:rPr lang="ar-EG" sz="2200" dirty="0">
                <a:solidFill>
                  <a:prstClr val="black"/>
                </a:solidFill>
                <a:latin typeface="Alexandria regular" pitchFamily="2" charset="-78"/>
                <a:cs typeface="Alexandria"/>
              </a:rPr>
              <a:t>والهدف منها منع الاختراقات، وضمان استمرارية الخدمة، وحماية البنية الرقمية من الهجمات</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lang="ar-EG" sz="2200" b="1" dirty="0">
                <a:solidFill>
                  <a:prstClr val="black"/>
                </a:solidFill>
                <a:latin typeface="Alexandria regular" pitchFamily="2" charset="-78"/>
                <a:cs typeface="Alexandria"/>
              </a:rPr>
              <a:t>توفّر أنظمة حماية البيانات والخصوصية:</a:t>
            </a:r>
          </a:p>
          <a:p>
            <a:pPr marR="0" lvl="0" algn="just" defTabSz="914400" rtl="1" eaLnBrk="1" fontAlgn="auto" latinLnBrk="0" hangingPunct="1">
              <a:spcBef>
                <a:spcPts val="0"/>
              </a:spcBef>
              <a:spcAft>
                <a:spcPts val="0"/>
              </a:spcAft>
              <a:buClrTx/>
              <a:buSzTx/>
              <a:tabLst/>
              <a:defRPr/>
            </a:pPr>
            <a:r>
              <a:rPr lang="ar-EG" sz="2200" dirty="0">
                <a:solidFill>
                  <a:prstClr val="black"/>
                </a:solidFill>
                <a:latin typeface="Alexandria regular" pitchFamily="2" charset="-78"/>
                <a:cs typeface="Alexandria"/>
              </a:rPr>
              <a:t>- يجب امتلاك الشركة لأنظمة وسياسات تضمن: (تشفير بيانات العملاء أثناء الإرسال والتخزين، إدارة صلاحيات الوصول للمستخدمين الداخليين ، الاحتفاظ بسجلات دقيقة لحركة البيانات).</a:t>
            </a:r>
          </a:p>
          <a:p>
            <a:pPr marR="0" lvl="0" algn="just" defTabSz="914400" rtl="1" eaLnBrk="1" fontAlgn="auto" latinLnBrk="0" hangingPunct="1">
              <a:spcBef>
                <a:spcPts val="0"/>
              </a:spcBef>
              <a:spcAft>
                <a:spcPts val="0"/>
              </a:spcAft>
              <a:buClrTx/>
              <a:buSzTx/>
              <a:tabLst/>
              <a:defRPr/>
            </a:pPr>
            <a:r>
              <a:rPr lang="ar-EG" sz="2200" dirty="0">
                <a:solidFill>
                  <a:prstClr val="black"/>
                </a:solidFill>
                <a:latin typeface="Alexandria regular" pitchFamily="2" charset="-78"/>
                <a:cs typeface="Alexandria"/>
              </a:rPr>
              <a:t>- يجب الالتزام بـقوانين حماية البيانات الوطنية (مثل نظام حماية البيانات الشخصية السعودي أو القانون الاتحادي لحماية البيانات في الإمارات) ، المبادئ العامة للخصوصية ( الشفافية، الغرض المحدد، الحد من التخزين، أمن البيانات).</a:t>
            </a:r>
          </a:p>
          <a:p>
            <a:pPr marL="0" marR="0" lvl="0" indent="0" algn="r" defTabSz="914400" rtl="1" eaLnBrk="1" fontAlgn="auto" latinLnBrk="0" hangingPunct="1">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 xmlns:a16="http://schemas.microsoft.com/office/drawing/2014/main" id="{B0A99874-AC40-A820-A36A-CFC5F6E67998}"/>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77074318"/>
      </p:ext>
    </p:extLst>
  </p:cSld>
  <p:clrMapOvr>
    <a:masterClrMapping/>
  </p:clrMapOvr>
  <mc:AlternateContent xmlns:mc="http://schemas.openxmlformats.org/markup-compatibility/2006" xmlns:p14="http://schemas.microsoft.com/office/powerpoint/2010/main">
    <mc:Choice Requires="p14">
      <p:transition spd="slow" p14:dur="2000" advTm="134107"/>
    </mc:Choice>
    <mc:Fallback xmlns="">
      <p:transition spd="slow" advTm="134107"/>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038F127D-80B8-4843-0F79-4F39065835FB}"/>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B048C235-83AF-9DEC-B340-EB89A0D01B2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DF095075-B29D-EDB7-0632-C21CD6D87CE5}"/>
              </a:ext>
            </a:extLst>
          </p:cNvPr>
          <p:cNvSpPr txBox="1"/>
          <p:nvPr/>
        </p:nvSpPr>
        <p:spPr>
          <a:xfrm>
            <a:off x="1272619" y="725865"/>
            <a:ext cx="851038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متطلبات الحصول على ترخيص التكنولوجيا المالية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Alexandria" pitchFamily="2" charset="-78"/>
                <a:ea typeface="+mn-ea"/>
                <a:cs typeface="Alexandria"/>
              </a:rPr>
              <a:t>FinTech Licensing Requirements </a:t>
            </a: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 </a:t>
            </a:r>
          </a:p>
        </p:txBody>
      </p:sp>
      <p:sp>
        <p:nvSpPr>
          <p:cNvPr id="28" name="Rectangle 27">
            <a:extLst>
              <a:ext uri="{FF2B5EF4-FFF2-40B4-BE49-F238E27FC236}">
                <a16:creationId xmlns="" xmlns:a16="http://schemas.microsoft.com/office/drawing/2014/main" id="{EF739EE8-6CA2-3F78-9C1E-19FA44E831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1E857B6A-7DB8-DDB8-E4A8-42BCD93A4E78}"/>
              </a:ext>
            </a:extLst>
          </p:cNvPr>
          <p:cNvSpPr txBox="1"/>
          <p:nvPr/>
        </p:nvSpPr>
        <p:spPr>
          <a:xfrm>
            <a:off x="240031" y="1799303"/>
            <a:ext cx="11647170" cy="4247317"/>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وجود سياسة فعالة لـ"اعرف عميلك" وتقديم تقارير دورية للجهات الرقابية شرط أساسي للحصول على ترخيص مزاولة النشاط في قطاع التكنولوجيا المالية، حيث يُطلب من الشركة أن تثبت أنها:-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تعرف هوية كل عميل وتفهم مصدر أمواله.</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تراقب باستمرار العمليات المشبوهة أو غير المعتادة.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تلتزم برفع تقارير مفصلة ودورية وفق المتطلبات النظامية ، وبالتالى من أهم المتطلبات:</a:t>
            </a:r>
            <a:endPar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R="0" lvl="0" algn="just"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1- سياسة "اعرف عميلك"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KYC</a:t>
            </a:r>
            <a:endPar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R="0" lvl="0" algn="just"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2- التقارير الدورية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 xmlns:a16="http://schemas.microsoft.com/office/drawing/2014/main" id="{677102EA-73E0-4600-0ABF-37BBDD3DB44B}"/>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9711831"/>
      </p:ext>
    </p:extLst>
  </p:cSld>
  <p:clrMapOvr>
    <a:masterClrMapping/>
  </p:clrMapOvr>
  <mc:AlternateContent xmlns:mc="http://schemas.openxmlformats.org/markup-compatibility/2006" xmlns:p14="http://schemas.microsoft.com/office/powerpoint/2010/main">
    <mc:Choice Requires="p14">
      <p:transition spd="slow" p14:dur="2000" advTm="64380"/>
    </mc:Choice>
    <mc:Fallback xmlns="">
      <p:transition spd="slow" advTm="6438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0BDA3E29-3218-9D00-EEB9-2C646AA1D450}"/>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3C27C8B5-FC5B-A7A6-E507-EBCC01044A7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DA3D2AF9-7D5C-8CCF-6927-561EC1901050}"/>
              </a:ext>
            </a:extLst>
          </p:cNvPr>
          <p:cNvSpPr txBox="1"/>
          <p:nvPr/>
        </p:nvSpPr>
        <p:spPr>
          <a:xfrm>
            <a:off x="1272619" y="725865"/>
            <a:ext cx="851038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متطلبات مكافحة غسل الأموال في خدمات التكنولوجيا المالية  </a:t>
            </a:r>
          </a:p>
        </p:txBody>
      </p:sp>
      <p:sp>
        <p:nvSpPr>
          <p:cNvPr id="28" name="Rectangle 27">
            <a:extLst>
              <a:ext uri="{FF2B5EF4-FFF2-40B4-BE49-F238E27FC236}">
                <a16:creationId xmlns="" xmlns:a16="http://schemas.microsoft.com/office/drawing/2014/main" id="{F71E0D1A-39EF-C7CE-6D9E-E520441804B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E56B879C-355F-AB84-F111-D1652FC4026D}"/>
              </a:ext>
            </a:extLst>
          </p:cNvPr>
          <p:cNvSpPr txBox="1"/>
          <p:nvPr/>
        </p:nvSpPr>
        <p:spPr>
          <a:xfrm>
            <a:off x="457201" y="1508759"/>
            <a:ext cx="11349990" cy="3903954"/>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EG" sz="2400" b="1" dirty="0">
                <a:solidFill>
                  <a:prstClr val="black"/>
                </a:solidFill>
                <a:latin typeface="Alexandria regular" pitchFamily="2" charset="-78"/>
                <a:cs typeface="Alexandria"/>
              </a:rPr>
              <a:t>سياسة "اعرف عميلك" </a:t>
            </a:r>
            <a:r>
              <a:rPr lang="en-US" dirty="0">
                <a:solidFill>
                  <a:prstClr val="black"/>
                </a:solidFill>
                <a:latin typeface="Alexandria regular" pitchFamily="2" charset="-78"/>
                <a:cs typeface="Alexandria"/>
              </a:rPr>
              <a:t>KYC – Know Your Customer Policy)</a:t>
            </a:r>
            <a:r>
              <a:rPr lang="ar-EG" dirty="0">
                <a:solidFill>
                  <a:prstClr val="black"/>
                </a:solidFill>
                <a:latin typeface="Alexandria regular" pitchFamily="2" charset="-78"/>
                <a:cs typeface="Alexandria"/>
              </a:rPr>
              <a:t>) </a:t>
            </a:r>
            <a:r>
              <a:rPr lang="ar-EG" sz="2400" dirty="0">
                <a:solidFill>
                  <a:prstClr val="black"/>
                </a:solidFill>
                <a:latin typeface="Alexandria regular" pitchFamily="2" charset="-78"/>
                <a:cs typeface="Alexandria"/>
              </a:rPr>
              <a:t>: هي السياسة التي تلزم مقدمي خدمات التكنولوجيا المالية باتباع إجراءات محددة للتحقق من هوية العميل قبل تقديم الخدمة، </a:t>
            </a:r>
          </a:p>
          <a:p>
            <a:pPr marR="0" lvl="0" algn="just" defTabSz="914400" rtl="1" eaLnBrk="1" fontAlgn="auto" latinLnBrk="0" hangingPunct="1">
              <a:lnSpc>
                <a:spcPct val="150000"/>
              </a:lnSpc>
              <a:spcBef>
                <a:spcPts val="0"/>
              </a:spcBef>
              <a:spcAft>
                <a:spcPts val="0"/>
              </a:spcAft>
              <a:buClrTx/>
              <a:buSzTx/>
              <a:tabLst/>
              <a:defRPr/>
            </a:pPr>
            <a:r>
              <a:rPr lang="ar-EG" sz="2400" dirty="0">
                <a:solidFill>
                  <a:prstClr val="black"/>
                </a:solidFill>
                <a:latin typeface="Alexandria regular" pitchFamily="2" charset="-78"/>
                <a:cs typeface="Alexandria"/>
              </a:rPr>
              <a:t>- </a:t>
            </a:r>
            <a:r>
              <a:rPr lang="ar-EG" sz="2400" b="1" dirty="0">
                <a:solidFill>
                  <a:prstClr val="black"/>
                </a:solidFill>
                <a:latin typeface="Alexandria regular" pitchFamily="2" charset="-78"/>
                <a:cs typeface="Alexandria"/>
              </a:rPr>
              <a:t>فهم طبيعة العميل:</a:t>
            </a:r>
            <a:r>
              <a:rPr lang="ar-EG" sz="2400" dirty="0">
                <a:solidFill>
                  <a:prstClr val="black"/>
                </a:solidFill>
                <a:latin typeface="Alexandria regular" pitchFamily="2" charset="-78"/>
                <a:cs typeface="Alexandria"/>
              </a:rPr>
              <a:t>هل هو فرد أم شركة؟ نوع النشاط التجاري؟ مصدر الأموال؟ الهدف من فتح الحساب أو الحصول على الخدمة؟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lang="ar-EG" sz="2400" b="1" dirty="0">
                <a:solidFill>
                  <a:prstClr val="black"/>
                </a:solidFill>
                <a:latin typeface="Alexandria regular" pitchFamily="2" charset="-78"/>
                <a:cs typeface="Alexandria"/>
              </a:rPr>
              <a:t>التصنيف حسب درجة المخاطر: </a:t>
            </a:r>
            <a:r>
              <a:rPr lang="ar-EG" sz="2400" dirty="0">
                <a:solidFill>
                  <a:prstClr val="black"/>
                </a:solidFill>
                <a:latin typeface="Alexandria regular" pitchFamily="2" charset="-78"/>
                <a:cs typeface="Alexandria"/>
              </a:rPr>
              <a:t>يتم تصنيف العملاء بناءً على مدى خطورة تعرضهم لمخاطر غسل الأموال أو تمويل الإرهاب (مرتفع، متوسط، منخفض) ويتم تحديد الإجراءات وفقاً لهذا التصنيف.</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lang="ar-EG" sz="2400" b="1" dirty="0">
                <a:solidFill>
                  <a:prstClr val="black"/>
                </a:solidFill>
                <a:latin typeface="Alexandria regular" pitchFamily="2" charset="-78"/>
                <a:cs typeface="Alexandria"/>
              </a:rPr>
              <a:t>تحديث البيانات بشكل دوري: </a:t>
            </a:r>
            <a:r>
              <a:rPr lang="ar-EG" sz="2400" dirty="0">
                <a:solidFill>
                  <a:prstClr val="black"/>
                </a:solidFill>
                <a:latin typeface="Alexandria regular" pitchFamily="2" charset="-78"/>
                <a:cs typeface="Alexandria"/>
              </a:rPr>
              <a:t>لضمان استمرار دقة المعلومات طوال فترة العلاقة مع العميل.</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 xmlns:a16="http://schemas.microsoft.com/office/drawing/2014/main" id="{1C623C3A-5605-F928-9AED-F8D7092394DF}"/>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78045221"/>
      </p:ext>
    </p:extLst>
  </p:cSld>
  <p:clrMapOvr>
    <a:masterClrMapping/>
  </p:clrMapOvr>
  <mc:AlternateContent xmlns:mc="http://schemas.openxmlformats.org/markup-compatibility/2006" xmlns:p14="http://schemas.microsoft.com/office/powerpoint/2010/main">
    <mc:Choice Requires="p14">
      <p:transition spd="slow" p14:dur="2000" advTm="86776"/>
    </mc:Choice>
    <mc:Fallback xmlns="">
      <p:transition spd="slow" advTm="8677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DA6C1902-EEFE-3A17-093A-26A214FC93BC}"/>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B36FEF70-2804-0BF1-FC08-A8E7F19D8AB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49455E6A-795A-EDC0-300F-FF06B8A41D2C}"/>
              </a:ext>
            </a:extLst>
          </p:cNvPr>
          <p:cNvSpPr txBox="1"/>
          <p:nvPr/>
        </p:nvSpPr>
        <p:spPr>
          <a:xfrm>
            <a:off x="1272619" y="725865"/>
            <a:ext cx="851038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التقارير الدورية </a:t>
            </a:r>
          </a:p>
        </p:txBody>
      </p:sp>
      <p:sp>
        <p:nvSpPr>
          <p:cNvPr id="28" name="Rectangle 27">
            <a:extLst>
              <a:ext uri="{FF2B5EF4-FFF2-40B4-BE49-F238E27FC236}">
                <a16:creationId xmlns="" xmlns:a16="http://schemas.microsoft.com/office/drawing/2014/main" id="{2D6D1BF3-04B7-C032-66BC-E0B61826DFF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964D5720-4A57-F900-F75F-0C8EBC56F580}"/>
              </a:ext>
            </a:extLst>
          </p:cNvPr>
          <p:cNvSpPr txBox="1"/>
          <p:nvPr/>
        </p:nvSpPr>
        <p:spPr>
          <a:xfrm>
            <a:off x="834391" y="1508759"/>
            <a:ext cx="10401300" cy="4893647"/>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التقارير الدورية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Periodic Reporting)</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هي التقارير التي ترفعها شركة التكنولوجيا المالية إلى الجهات الرقابية (مثل البنك المركزي أو وحدة التحريات المالية) وتشمل عادة:</a:t>
            </a:r>
          </a:p>
          <a:p>
            <a:pPr marL="342900" marR="0" lvl="0" indent="-342900" algn="just" defTabSz="914400" rtl="1" eaLnBrk="1" fontAlgn="auto" latinLnBrk="0" hangingPunct="1">
              <a:lnSpc>
                <a:spcPct val="100000"/>
              </a:lnSpc>
              <a:spcBef>
                <a:spcPts val="0"/>
              </a:spcBef>
              <a:spcAft>
                <a:spcPts val="0"/>
              </a:spcAft>
              <a:buClrTx/>
              <a:buSzTx/>
              <a:buFontTx/>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تقارير العمليات المشبوهة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STRs – Suspicious Transaction Reports)</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sym typeface="Wingdings" panose="05000000000000000000" pitchFamily="2" charset="2"/>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sym typeface="Wingdings" panose="05000000000000000000" pitchFamily="2" charset="2"/>
              </a:rPr>
              <a:t>إ</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ذا لاحظت الشركة أية عملية غير اعتيادية أو مريبة لا تتوافق مع طبيعة العميل أو حجم نشاطه.</a:t>
            </a:r>
          </a:p>
          <a:p>
            <a:pPr marL="342900" marR="0" lvl="0" indent="-342900" algn="just" defTabSz="914400" rtl="1" eaLnBrk="1" fontAlgn="auto" latinLnBrk="0" hangingPunct="1">
              <a:lnSpc>
                <a:spcPct val="100000"/>
              </a:lnSpc>
              <a:spcBef>
                <a:spcPts val="0"/>
              </a:spcBef>
              <a:spcAft>
                <a:spcPts val="0"/>
              </a:spcAft>
              <a:buClrTx/>
              <a:buSzTx/>
              <a:buFontTx/>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تقارير العمليات الكبيرة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CTR – Cash Transaction Reports)</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عن العمليات التي تتجاوز حدًا معينًا من المبالغ النقدية كما تحدده اللوائح التنظيمية.</a:t>
            </a:r>
          </a:p>
          <a:p>
            <a:pPr marL="342900" marR="0" lvl="0" indent="-342900" algn="just" defTabSz="914400" rtl="1" eaLnBrk="1" fontAlgn="auto" latinLnBrk="0" hangingPunct="1">
              <a:lnSpc>
                <a:spcPct val="100000"/>
              </a:lnSpc>
              <a:spcBef>
                <a:spcPts val="0"/>
              </a:spcBef>
              <a:spcAft>
                <a:spcPts val="0"/>
              </a:spcAft>
              <a:buClrTx/>
              <a:buSzTx/>
              <a:buFontTx/>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تقارير الالتزام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Compliance Reports)</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sym typeface="Wingdings" panose="05000000000000000000" pitchFamily="2" charset="2"/>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sym typeface="Wingdings" panose="05000000000000000000" pitchFamily="2" charset="2"/>
              </a:rPr>
              <a:t>: م</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ثل تقرير عن مدى الالتزام بسياسات مكافحة غسل الأموال وتمويل الإرهاب.</a:t>
            </a:r>
          </a:p>
          <a:p>
            <a:pPr marL="342900" marR="0" lvl="0" indent="-342900" algn="just" defTabSz="914400" rtl="1" eaLnBrk="1" fontAlgn="auto" latinLnBrk="0" hangingPunct="1">
              <a:lnSpc>
                <a:spcPct val="100000"/>
              </a:lnSpc>
              <a:spcBef>
                <a:spcPts val="0"/>
              </a:spcBef>
              <a:spcAft>
                <a:spcPts val="0"/>
              </a:spcAft>
              <a:buClrTx/>
              <a:buSzTx/>
              <a:buFontTx/>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تقارير تقييم المخاطر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Risk Assessment Reports)</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تقديم تقييم داخلي دوري حول مخاطر غسل الأموال التي قد تتعرض لها الشركة وطرق معالجتها.</a:t>
            </a:r>
          </a:p>
          <a:p>
            <a:pPr marL="342900" marR="0" lvl="0" indent="-342900" algn="just" defTabSz="914400" rtl="1" eaLnBrk="1" fontAlgn="auto" latinLnBrk="0" hangingPunct="1">
              <a:lnSpc>
                <a:spcPct val="100000"/>
              </a:lnSpc>
              <a:spcBef>
                <a:spcPts val="0"/>
              </a:spcBef>
              <a:spcAft>
                <a:spcPts val="0"/>
              </a:spcAft>
              <a:buClrTx/>
              <a:buSzTx/>
              <a:buFontTx/>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تقارير تدقيق داخلي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Internal Audit Reports)</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عن نتائج فحص وتقييم مدى كفاءة نظام مكافحة غسل الأموال داخل الشركة.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 xmlns:a16="http://schemas.microsoft.com/office/drawing/2014/main" id="{76AAAE00-D9F5-EF09-1A08-21F3E1259834}"/>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54292679"/>
      </p:ext>
    </p:extLst>
  </p:cSld>
  <p:clrMapOvr>
    <a:masterClrMapping/>
  </p:clrMapOvr>
  <mc:AlternateContent xmlns:mc="http://schemas.openxmlformats.org/markup-compatibility/2006" xmlns:p14="http://schemas.microsoft.com/office/powerpoint/2010/main">
    <mc:Choice Requires="p14">
      <p:transition spd="slow" p14:dur="2000" advTm="108372"/>
    </mc:Choice>
    <mc:Fallback xmlns="">
      <p:transition spd="slow" advTm="108372"/>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67457B23-05CE-8603-33FE-E9B600A9198F}"/>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8DBB0E11-AB38-EA33-BCBA-8E593EAED93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6334DC0C-EE4D-9706-A4C3-CB409E38C9AF}"/>
              </a:ext>
            </a:extLst>
          </p:cNvPr>
          <p:cNvSpPr txBox="1"/>
          <p:nvPr/>
        </p:nvSpPr>
        <p:spPr>
          <a:xfrm>
            <a:off x="308610" y="725864"/>
            <a:ext cx="957834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 بيئة اختبار افتراضية </a:t>
            </a:r>
            <a:r>
              <a:rPr kumimoji="0" lang="en-US" sz="2000" b="1" i="0" u="none" strike="noStrike" kern="1200" cap="none" spc="0" normalizeH="0" baseline="0" noProof="0" dirty="0">
                <a:ln>
                  <a:noFill/>
                </a:ln>
                <a:solidFill>
                  <a:srgbClr val="00AEEF"/>
                </a:solidFill>
                <a:effectLst/>
                <a:uLnTx/>
                <a:uFillTx/>
                <a:latin typeface="Alexandria" pitchFamily="2" charset="-78"/>
                <a:ea typeface="+mn-ea"/>
                <a:cs typeface="Alexandria"/>
              </a:rPr>
              <a:t>Sandbox) </a:t>
            </a:r>
            <a:r>
              <a:rPr kumimoji="0" lang="ar-EG" sz="2000" b="1" i="0" u="none" strike="noStrike" kern="1200" cap="none" spc="0" normalizeH="0" baseline="0" noProof="0" dirty="0">
                <a:ln>
                  <a:noFill/>
                </a:ln>
                <a:solidFill>
                  <a:srgbClr val="00AEEF"/>
                </a:solidFill>
                <a:effectLst/>
                <a:uLnTx/>
                <a:uFillTx/>
                <a:latin typeface="Alexandria" pitchFamily="2" charset="-78"/>
                <a:ea typeface="+mn-ea"/>
                <a:cs typeface="Alexandria"/>
              </a:rPr>
              <a:t>) </a:t>
            </a: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كمتطلب لترخيص خدمات التكنولوجيا المالية </a:t>
            </a:r>
          </a:p>
        </p:txBody>
      </p:sp>
      <p:sp>
        <p:nvSpPr>
          <p:cNvPr id="28" name="Rectangle 27">
            <a:extLst>
              <a:ext uri="{FF2B5EF4-FFF2-40B4-BE49-F238E27FC236}">
                <a16:creationId xmlns="" xmlns:a16="http://schemas.microsoft.com/office/drawing/2014/main" id="{AF254351-D74F-5B10-03C8-C0DCB6B3BD0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899B0528-5E22-D3BD-AE83-A566D7FCCB34}"/>
              </a:ext>
            </a:extLst>
          </p:cNvPr>
          <p:cNvSpPr txBox="1"/>
          <p:nvPr/>
        </p:nvSpPr>
        <p:spPr>
          <a:xfrm>
            <a:off x="662939" y="1463040"/>
            <a:ext cx="11041381" cy="4801314"/>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الـ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Sandbox</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هي بيئة اختبار آمنة ومغلقة (افتراضية) تتيح لشركات التكنولوجيا المالية تجربة وتطوير منتجاتها وخدماتها الجديدة دون تعريض النظام المالي الفعلي لمخاطر حقيقية.</a:t>
            </a:r>
          </a:p>
          <a:p>
            <a:pPr marL="0" marR="0" lvl="0" indent="0" algn="just" defTabSz="914400" rtl="1" eaLnBrk="1" fontAlgn="auto" latinLnBrk="0" hangingPunct="1">
              <a:spcBef>
                <a:spcPts val="0"/>
              </a:spcBef>
              <a:spcAft>
                <a:spcPts val="0"/>
              </a:spcAft>
              <a:buClrTx/>
              <a:buSzTx/>
              <a:buFontTx/>
              <a:buNone/>
              <a:tabLst/>
              <a:defRPr/>
            </a:pPr>
            <a:r>
              <a:rPr lang="ar-EG" sz="2400" b="1" dirty="0">
                <a:solidFill>
                  <a:prstClr val="black"/>
                </a:solidFill>
                <a:latin typeface="Alexandria regular" pitchFamily="2" charset="-78"/>
                <a:cs typeface="Alexandria"/>
              </a:rPr>
              <a:t>الهدف من توفير </a:t>
            </a:r>
            <a:r>
              <a:rPr lang="en-US" sz="2000" b="1" dirty="0">
                <a:solidFill>
                  <a:prstClr val="black"/>
                </a:solidFill>
                <a:latin typeface="Alexandria regular" pitchFamily="2" charset="-78"/>
                <a:cs typeface="Alexandria"/>
              </a:rPr>
              <a:t>Sandbox:</a:t>
            </a:r>
            <a:r>
              <a:rPr lang="ar-EG" sz="2000" b="1" dirty="0">
                <a:solidFill>
                  <a:prstClr val="black"/>
                </a:solidFill>
                <a:latin typeface="Alexandria regular" pitchFamily="2" charset="-78"/>
                <a:cs typeface="Alexandria"/>
              </a:rPr>
              <a:t> </a:t>
            </a:r>
            <a:r>
              <a:rPr lang="ar-EG" sz="2400" dirty="0">
                <a:solidFill>
                  <a:prstClr val="black"/>
                </a:solidFill>
                <a:latin typeface="Alexandria regular" pitchFamily="2" charset="-78"/>
                <a:cs typeface="Alexandria"/>
              </a:rPr>
              <a:t>:-</a:t>
            </a:r>
          </a:p>
          <a:p>
            <a:pPr marL="342900" marR="0" lvl="0" indent="-342900" algn="just" defTabSz="914400" rtl="1" eaLnBrk="1" fontAlgn="auto" latinLnBrk="0" hangingPunct="1">
              <a:spcBef>
                <a:spcPts val="0"/>
              </a:spcBef>
              <a:spcAft>
                <a:spcPts val="0"/>
              </a:spcAft>
              <a:buClrTx/>
              <a:buSzTx/>
              <a:buFontTx/>
              <a:buChar char="-"/>
              <a:tabLst/>
              <a:defRPr/>
            </a:pPr>
            <a:r>
              <a:rPr lang="ar-EG" sz="2400" b="1" dirty="0">
                <a:solidFill>
                  <a:prstClr val="black"/>
                </a:solidFill>
                <a:latin typeface="Alexandria regular" pitchFamily="2" charset="-78"/>
                <a:cs typeface="Alexandria"/>
              </a:rPr>
              <a:t>اختبار الحلول المبتكرة: </a:t>
            </a:r>
            <a:r>
              <a:rPr lang="ar-EG" sz="2400" dirty="0">
                <a:solidFill>
                  <a:prstClr val="black"/>
                </a:solidFill>
                <a:latin typeface="Alexandria regular" pitchFamily="2" charset="-78"/>
                <a:cs typeface="Alexandria"/>
              </a:rPr>
              <a:t>تمكّن الشركات من اختبار تقنياتها الجديدة مثل تطبيقات الدفع الرقمي، المحافظ الإلكترونية، القروض الصغيرة، حلول التمويل الجماعي، وغيرها.</a:t>
            </a:r>
          </a:p>
          <a:p>
            <a:pPr marL="342900" marR="0" lvl="0" indent="-342900" algn="just" defTabSz="914400" rtl="1" eaLnBrk="1" fontAlgn="auto" latinLnBrk="0" hangingPunct="1">
              <a:spcBef>
                <a:spcPts val="0"/>
              </a:spcBef>
              <a:spcAft>
                <a:spcPts val="0"/>
              </a:spcAft>
              <a:buClrTx/>
              <a:buSzTx/>
              <a:buFontTx/>
              <a:buChar char="-"/>
              <a:tabLst/>
              <a:defRPr/>
            </a:pPr>
            <a:r>
              <a:rPr lang="ar-EG" sz="2400" b="1" dirty="0">
                <a:solidFill>
                  <a:prstClr val="black"/>
                </a:solidFill>
                <a:latin typeface="Alexandria regular" pitchFamily="2" charset="-78"/>
                <a:cs typeface="Alexandria"/>
              </a:rPr>
              <a:t>ضمان الامتثال التشريعي: </a:t>
            </a:r>
            <a:r>
              <a:rPr lang="ar-EG" sz="2400" dirty="0">
                <a:solidFill>
                  <a:prstClr val="black"/>
                </a:solidFill>
                <a:latin typeface="Alexandria regular" pitchFamily="2" charset="-78"/>
                <a:cs typeface="Alexandria"/>
              </a:rPr>
              <a:t>تساعد الشركة على التأكد من أن المنتج يتوافق مع متطلبات القوانين والأنظمة، خصوصاً فيما يتعلق بمكافحة غسل الأموال، حماية المستهلك، أمن البيانات، إلخ.</a:t>
            </a:r>
          </a:p>
          <a:p>
            <a:pPr marL="342900" marR="0" lvl="0" indent="-342900" algn="just" defTabSz="914400" rtl="1" eaLnBrk="1" fontAlgn="auto" latinLnBrk="0" hangingPunct="1">
              <a:spcBef>
                <a:spcPts val="0"/>
              </a:spcBef>
              <a:spcAft>
                <a:spcPts val="0"/>
              </a:spcAft>
              <a:buClrTx/>
              <a:buSzTx/>
              <a:buFontTx/>
              <a:buChar char="-"/>
              <a:tabLst/>
              <a:defRPr/>
            </a:pPr>
            <a:r>
              <a:rPr lang="ar-EG" sz="2400" b="1" dirty="0">
                <a:solidFill>
                  <a:prstClr val="black"/>
                </a:solidFill>
                <a:latin typeface="Alexandria regular" pitchFamily="2" charset="-78"/>
                <a:cs typeface="Alexandria"/>
              </a:rPr>
              <a:t>تحديد المخاطر المحتملة: </a:t>
            </a:r>
            <a:r>
              <a:rPr lang="ar-EG" sz="2400" dirty="0">
                <a:solidFill>
                  <a:prstClr val="black"/>
                </a:solidFill>
                <a:latin typeface="Alexandria regular" pitchFamily="2" charset="-78"/>
                <a:cs typeface="Alexandria"/>
              </a:rPr>
              <a:t>اختبار مدى قوة وأمان الأنظمة في ظل سيناريوهات متعددة مثل الهجمات السيبرانية، زيادة عدد المستخدمين، أو تعطل الأنظمة.</a:t>
            </a:r>
          </a:p>
          <a:p>
            <a:pPr marL="342900" marR="0" lvl="0" indent="-342900" algn="just" defTabSz="914400" rtl="1" eaLnBrk="1" fontAlgn="auto" latinLnBrk="0" hangingPunct="1">
              <a:spcBef>
                <a:spcPts val="0"/>
              </a:spcBef>
              <a:spcAft>
                <a:spcPts val="0"/>
              </a:spcAft>
              <a:buClrTx/>
              <a:buSzTx/>
              <a:buFontTx/>
              <a:buChar char="-"/>
              <a:tabLst/>
              <a:defRPr/>
            </a:pPr>
            <a:r>
              <a:rPr lang="ar-EG" sz="2400" b="1" dirty="0">
                <a:solidFill>
                  <a:prstClr val="black"/>
                </a:solidFill>
                <a:latin typeface="Alexandria regular" pitchFamily="2" charset="-78"/>
                <a:cs typeface="Alexandria"/>
              </a:rPr>
              <a:t>تمكين الجهات التنظيمية من المراقبة: </a:t>
            </a:r>
            <a:r>
              <a:rPr lang="ar-EG" sz="2400" dirty="0">
                <a:solidFill>
                  <a:prstClr val="black"/>
                </a:solidFill>
                <a:latin typeface="Alexandria regular" pitchFamily="2" charset="-78"/>
                <a:cs typeface="Alexandria"/>
              </a:rPr>
              <a:t>تسمح للبنك المركزي أو هيئة السوق المالية بمراقبة المنتجات الجديدة قبل طرحها في السوق الفعلي لضمان حماية النظام المالي والمستهلكين.</a:t>
            </a:r>
          </a:p>
          <a:p>
            <a:pPr marL="0" marR="0" lvl="0" indent="0" algn="just" defTabSz="914400" rtl="1" eaLnBrk="1" fontAlgn="auto" latinLnBrk="0" hangingPunct="1">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 xmlns:a16="http://schemas.microsoft.com/office/drawing/2014/main" id="{3139B5A8-4BB0-8CBD-93DA-E51B22E5D582}"/>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73618429"/>
      </p:ext>
    </p:extLst>
  </p:cSld>
  <p:clrMapOvr>
    <a:masterClrMapping/>
  </p:clrMapOvr>
  <mc:AlternateContent xmlns:mc="http://schemas.openxmlformats.org/markup-compatibility/2006" xmlns:p14="http://schemas.microsoft.com/office/powerpoint/2010/main">
    <mc:Choice Requires="p14">
      <p:transition spd="slow" p14:dur="2000" advTm="137740"/>
    </mc:Choice>
    <mc:Fallback xmlns="">
      <p:transition spd="slow" advTm="13774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09A10E3C-A772-514B-B564-95B29B053EF3}"/>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7DCAE33-0010-4AAB-A7E4-089EC4BEBAC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968DDE82-6649-418E-1EBC-63DC7BB61D09}"/>
              </a:ext>
            </a:extLst>
          </p:cNvPr>
          <p:cNvSpPr txBox="1"/>
          <p:nvPr/>
        </p:nvSpPr>
        <p:spPr>
          <a:xfrm>
            <a:off x="377191" y="725864"/>
            <a:ext cx="9405808"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المتطلبات المرتبطة بتوفير </a:t>
            </a:r>
            <a:r>
              <a:rPr kumimoji="0" lang="en-US" sz="2000" b="1" i="0" u="none" strike="noStrike" kern="1200" cap="none" spc="0" normalizeH="0" baseline="0" noProof="0" dirty="0">
                <a:ln>
                  <a:noFill/>
                </a:ln>
                <a:solidFill>
                  <a:srgbClr val="00AEEF"/>
                </a:solidFill>
                <a:effectLst/>
                <a:uLnTx/>
                <a:uFillTx/>
                <a:latin typeface="Alexandria" pitchFamily="2" charset="-78"/>
                <a:ea typeface="+mn-ea"/>
                <a:cs typeface="+mj-cs"/>
              </a:rPr>
              <a:t>Sandbox</a:t>
            </a:r>
            <a:r>
              <a:rPr kumimoji="0" lang="en-US" sz="2800" b="1" i="0" u="none" strike="noStrike" kern="1200" cap="none" spc="0" normalizeH="0" baseline="0" noProof="0" dirty="0">
                <a:ln>
                  <a:noFill/>
                </a:ln>
                <a:solidFill>
                  <a:srgbClr val="00AEEF"/>
                </a:solidFill>
                <a:effectLst/>
                <a:uLnTx/>
                <a:uFillTx/>
                <a:latin typeface="Alexandria" pitchFamily="2" charset="-78"/>
                <a:ea typeface="+mn-ea"/>
                <a:cs typeface="+mj-cs"/>
              </a:rPr>
              <a:t> </a:t>
            </a: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 ضمن ترخيص </a:t>
            </a:r>
            <a:r>
              <a:rPr kumimoji="0" lang="en-US" sz="2000" b="1" i="0" u="none" strike="noStrike" kern="1200" cap="none" spc="0" normalizeH="0" baseline="0" noProof="0" dirty="0">
                <a:ln>
                  <a:noFill/>
                </a:ln>
                <a:solidFill>
                  <a:srgbClr val="00AEEF"/>
                </a:solidFill>
                <a:effectLst/>
                <a:uLnTx/>
                <a:uFillTx/>
                <a:latin typeface="Alexandria" pitchFamily="2" charset="-78"/>
                <a:ea typeface="+mn-ea"/>
                <a:cs typeface="+mj-cs"/>
              </a:rPr>
              <a:t>FinTech</a:t>
            </a:r>
            <a:endPar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endParaRPr>
          </a:p>
        </p:txBody>
      </p:sp>
      <p:sp>
        <p:nvSpPr>
          <p:cNvPr id="28" name="Rectangle 27">
            <a:extLst>
              <a:ext uri="{FF2B5EF4-FFF2-40B4-BE49-F238E27FC236}">
                <a16:creationId xmlns="" xmlns:a16="http://schemas.microsoft.com/office/drawing/2014/main" id="{1499F64B-CFD7-4AC3-029C-56D4F0AC8F1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B482351D-57D2-2612-6AE1-9833B3EFA841}"/>
              </a:ext>
            </a:extLst>
          </p:cNvPr>
          <p:cNvSpPr txBox="1"/>
          <p:nvPr/>
        </p:nvSpPr>
        <p:spPr>
          <a:xfrm>
            <a:off x="182880" y="1474471"/>
            <a:ext cx="11750040" cy="4154984"/>
          </a:xfrm>
          <a:prstGeom prst="rect">
            <a:avLst/>
          </a:prstGeom>
          <a:noFill/>
        </p:spPr>
        <p:txBody>
          <a:bodyPr wrap="square" rtlCol="0">
            <a:spAutoFit/>
          </a:bodyPr>
          <a:lstStyle/>
          <a:p>
            <a:pPr algn="r" rtl="1">
              <a:buFont typeface="+mj-lt"/>
              <a:buAutoNum type="arabicPeriod"/>
            </a:pPr>
            <a:r>
              <a:rPr lang="ar-EG" sz="2400" b="1" dirty="0">
                <a:cs typeface="Alexandria"/>
              </a:rPr>
              <a:t> </a:t>
            </a:r>
            <a:r>
              <a:rPr lang="ar-AE" sz="2400" b="1" dirty="0">
                <a:cs typeface="Alexandria"/>
              </a:rPr>
              <a:t>تصميم </a:t>
            </a:r>
            <a:r>
              <a:rPr lang="en-US" sz="2400" b="1" dirty="0">
                <a:cs typeface="+mj-cs"/>
              </a:rPr>
              <a:t>Sandbox </a:t>
            </a:r>
            <a:r>
              <a:rPr lang="ar-EG" sz="2400" b="1" dirty="0">
                <a:cs typeface="Alexandria"/>
              </a:rPr>
              <a:t> د</a:t>
            </a:r>
            <a:r>
              <a:rPr lang="ar-AE" sz="2400" b="1" dirty="0">
                <a:cs typeface="Alexandria"/>
              </a:rPr>
              <a:t>اخلي أو خارجي:</a:t>
            </a:r>
            <a:endParaRPr lang="ar-AE" sz="2400" dirty="0">
              <a:cs typeface="Alexandria"/>
            </a:endParaRPr>
          </a:p>
          <a:p>
            <a:pPr lvl="1" algn="r" rtl="1"/>
            <a:r>
              <a:rPr lang="ar-EG" sz="2400" dirty="0">
                <a:cs typeface="Alexandria"/>
              </a:rPr>
              <a:t>- </a:t>
            </a:r>
            <a:r>
              <a:rPr lang="ar-AE" sz="2400" dirty="0">
                <a:cs typeface="Alexandria"/>
              </a:rPr>
              <a:t>بعض الجهات تطلب من مقدم الخدمة توفير بيئة اختبار خاصة به داخليًا.</a:t>
            </a:r>
          </a:p>
          <a:p>
            <a:pPr lvl="1" algn="r" rtl="1"/>
            <a:r>
              <a:rPr lang="ar-EG" sz="2400" dirty="0">
                <a:cs typeface="Alexandria"/>
              </a:rPr>
              <a:t>- </a:t>
            </a:r>
            <a:r>
              <a:rPr lang="ar-AE" sz="2400" dirty="0">
                <a:cs typeface="Alexandria"/>
              </a:rPr>
              <a:t>أو استخدام </a:t>
            </a:r>
            <a:r>
              <a:rPr lang="en-US" sz="2000" dirty="0">
                <a:cs typeface="+mj-cs"/>
              </a:rPr>
              <a:t>Sandbox</a:t>
            </a:r>
            <a:r>
              <a:rPr lang="en-US" sz="2400" dirty="0">
                <a:cs typeface="+mj-cs"/>
              </a:rPr>
              <a:t> </a:t>
            </a:r>
            <a:r>
              <a:rPr lang="ar-EG" sz="2400" dirty="0">
                <a:cs typeface="Alexandria"/>
              </a:rPr>
              <a:t> ا</a:t>
            </a:r>
            <a:r>
              <a:rPr lang="ar-AE" sz="2400" dirty="0">
                <a:cs typeface="Alexandria"/>
              </a:rPr>
              <a:t>لذي توفره الجهة التنظيمية </a:t>
            </a:r>
            <a:r>
              <a:rPr lang="ar-EG" sz="2400" dirty="0">
                <a:cs typeface="Alexandria"/>
              </a:rPr>
              <a:t>- </a:t>
            </a:r>
            <a:r>
              <a:rPr lang="ar-AE" sz="2400" dirty="0">
                <a:cs typeface="Alexandria"/>
              </a:rPr>
              <a:t>مثال: </a:t>
            </a:r>
            <a:r>
              <a:rPr lang="en-US" sz="2400" dirty="0">
                <a:cs typeface="+mj-cs"/>
              </a:rPr>
              <a:t>Sandbox </a:t>
            </a:r>
            <a:r>
              <a:rPr lang="ar-EG" sz="2400" dirty="0">
                <a:cs typeface="Alexandria"/>
              </a:rPr>
              <a:t> ا</a:t>
            </a:r>
            <a:r>
              <a:rPr lang="ar-AE" sz="2400" dirty="0">
                <a:cs typeface="Alexandria"/>
              </a:rPr>
              <a:t>لخاص بالبنك المركزي السعودي </a:t>
            </a:r>
            <a:r>
              <a:rPr lang="en-US" sz="2000" dirty="0">
                <a:cs typeface="+mj-cs"/>
              </a:rPr>
              <a:t>SAMA)</a:t>
            </a:r>
            <a:r>
              <a:rPr lang="ar-EG" sz="2000" dirty="0">
                <a:cs typeface="Alexandria"/>
              </a:rPr>
              <a:t>).</a:t>
            </a:r>
            <a:endParaRPr lang="en-US" sz="2000" dirty="0">
              <a:cs typeface="+mj-cs"/>
            </a:endParaRPr>
          </a:p>
          <a:p>
            <a:pPr algn="r" rtl="1">
              <a:buFont typeface="+mj-lt"/>
              <a:buAutoNum type="arabicPeriod"/>
            </a:pPr>
            <a:r>
              <a:rPr lang="ar-EG" sz="2400" b="1" dirty="0">
                <a:cs typeface="Alexandria"/>
              </a:rPr>
              <a:t> </a:t>
            </a:r>
            <a:r>
              <a:rPr lang="ar-AE" sz="2400" b="1" dirty="0">
                <a:cs typeface="Alexandria"/>
              </a:rPr>
              <a:t>ضوابط أمن المعلومات:</a:t>
            </a:r>
            <a:endParaRPr lang="ar-AE" sz="2400" dirty="0">
              <a:cs typeface="Alexandria"/>
            </a:endParaRPr>
          </a:p>
          <a:p>
            <a:pPr lvl="1" algn="r" rtl="1"/>
            <a:r>
              <a:rPr lang="ar-EG" sz="2400" dirty="0">
                <a:cs typeface="Alexandria"/>
              </a:rPr>
              <a:t>- </a:t>
            </a:r>
            <a:r>
              <a:rPr lang="ar-AE" sz="2400" dirty="0">
                <a:cs typeface="Alexandria"/>
              </a:rPr>
              <a:t>يجب أن تكون البيئة الافتراضية مؤمنة بالكامل ضد الاختراقات والتسريبات.</a:t>
            </a:r>
          </a:p>
          <a:p>
            <a:pPr algn="r" rtl="1">
              <a:buFont typeface="+mj-lt"/>
              <a:buAutoNum type="arabicPeriod"/>
            </a:pPr>
            <a:r>
              <a:rPr lang="ar-EG" sz="2400" b="1" dirty="0">
                <a:cs typeface="Alexandria"/>
              </a:rPr>
              <a:t> </a:t>
            </a:r>
            <a:r>
              <a:rPr lang="ar-AE" sz="2400" b="1" dirty="0">
                <a:cs typeface="Alexandria"/>
              </a:rPr>
              <a:t>حدود واضحة لاختبار الخدمات:</a:t>
            </a:r>
            <a:endParaRPr lang="ar-AE" sz="2400" dirty="0">
              <a:cs typeface="Alexandria"/>
            </a:endParaRPr>
          </a:p>
          <a:p>
            <a:pPr lvl="1" algn="r" rtl="1"/>
            <a:r>
              <a:rPr lang="ar-EG" sz="2400" dirty="0">
                <a:cs typeface="Alexandria"/>
              </a:rPr>
              <a:t>- </a:t>
            </a:r>
            <a:r>
              <a:rPr lang="ar-AE" sz="2400" dirty="0">
                <a:cs typeface="Alexandria"/>
              </a:rPr>
              <a:t>تحديد عدد المستخدمين التجريبيين، سقف العمليات، وحجم البيانات المستخدمة أثناء الاختبار.</a:t>
            </a:r>
          </a:p>
          <a:p>
            <a:pPr algn="r" rtl="1">
              <a:buFont typeface="+mj-lt"/>
              <a:buAutoNum type="arabicPeriod"/>
            </a:pPr>
            <a:r>
              <a:rPr lang="ar-EG" sz="2400" b="1" dirty="0">
                <a:cs typeface="Alexandria"/>
              </a:rPr>
              <a:t> </a:t>
            </a:r>
            <a:r>
              <a:rPr lang="ar-AE" sz="2400" b="1" dirty="0">
                <a:cs typeface="Alexandria"/>
              </a:rPr>
              <a:t>تقارير دورية عن نتائج الاختبارات:</a:t>
            </a:r>
            <a:endParaRPr lang="ar-AE" sz="2400" dirty="0">
              <a:cs typeface="Alexandria"/>
            </a:endParaRPr>
          </a:p>
          <a:p>
            <a:pPr lvl="1" algn="r" rtl="1"/>
            <a:r>
              <a:rPr lang="ar-EG" sz="2400" dirty="0">
                <a:cs typeface="Alexandria"/>
              </a:rPr>
              <a:t>- </a:t>
            </a:r>
            <a:r>
              <a:rPr lang="ar-AE" sz="2400" dirty="0">
                <a:cs typeface="Alexandria"/>
              </a:rPr>
              <a:t>تقديم تقارير إلى الجهة الرقابية عن مدى نجاح التجربة، المخاطر المكتشفة، الحلول المقترحة.</a:t>
            </a:r>
          </a:p>
          <a:p>
            <a:pPr algn="r" rtl="1">
              <a:buFont typeface="+mj-lt"/>
              <a:buAutoNum type="arabicPeriod"/>
            </a:pPr>
            <a:r>
              <a:rPr lang="ar-EG" sz="2400" b="1" dirty="0">
                <a:cs typeface="Alexandria"/>
              </a:rPr>
              <a:t> </a:t>
            </a:r>
            <a:r>
              <a:rPr lang="ar-AE" sz="2400" b="1" dirty="0">
                <a:cs typeface="Alexandria"/>
              </a:rPr>
              <a:t>عدم التأثير على النظام الفعلي:</a:t>
            </a:r>
            <a:endParaRPr lang="ar-AE" sz="2400" dirty="0">
              <a:cs typeface="Alexandria"/>
            </a:endParaRPr>
          </a:p>
          <a:p>
            <a:pPr lvl="1" algn="r" rtl="1"/>
            <a:r>
              <a:rPr lang="ar-EG" sz="2400" dirty="0">
                <a:cs typeface="Alexandria"/>
              </a:rPr>
              <a:t>- </a:t>
            </a:r>
            <a:r>
              <a:rPr lang="ar-AE" sz="2400" dirty="0">
                <a:cs typeface="Alexandria"/>
              </a:rPr>
              <a:t>يجب ألا تكون بيئة الـ </a:t>
            </a:r>
            <a:r>
              <a:rPr lang="en-US" sz="2400" dirty="0">
                <a:cs typeface="+mj-cs"/>
              </a:rPr>
              <a:t>Sandbox </a:t>
            </a:r>
            <a:r>
              <a:rPr lang="ar-EG" sz="2400" dirty="0">
                <a:cs typeface="Alexandria"/>
              </a:rPr>
              <a:t> </a:t>
            </a:r>
            <a:r>
              <a:rPr lang="ar-AE" sz="2400" dirty="0">
                <a:cs typeface="Alexandria"/>
              </a:rPr>
              <a:t>متصلة مباشرة بأنظمة الإنتاج الحقيقية أو بيانات العملاء الفعلية.</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 xmlns:a16="http://schemas.microsoft.com/office/drawing/2014/main" id="{B0F758F0-881B-CECF-1D5C-3F162A03B0A4}"/>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2278251"/>
      </p:ext>
    </p:extLst>
  </p:cSld>
  <p:clrMapOvr>
    <a:masterClrMapping/>
  </p:clrMapOvr>
  <mc:AlternateContent xmlns:mc="http://schemas.openxmlformats.org/markup-compatibility/2006" xmlns:p14="http://schemas.microsoft.com/office/powerpoint/2010/main">
    <mc:Choice Requires="p14">
      <p:transition spd="slow" p14:dur="2000" advTm="110010"/>
    </mc:Choice>
    <mc:Fallback xmlns="">
      <p:transition spd="slow" advTm="11001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BCE06497-F3E2-AC50-EDCB-D45564F92487}"/>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5EEF93F8-CC26-98D2-B6FB-165BE96616F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BCB448C7-274A-DDDB-549C-C2FD2206FA8A}"/>
              </a:ext>
            </a:extLst>
          </p:cNvPr>
          <p:cNvSpPr txBox="1"/>
          <p:nvPr/>
        </p:nvSpPr>
        <p:spPr>
          <a:xfrm>
            <a:off x="662941" y="725864"/>
            <a:ext cx="900479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أهمية فرض الجهات التنظيمية بيئة اختبار افتراضية </a:t>
            </a:r>
            <a:r>
              <a:rPr kumimoji="0" lang="en-US" sz="2400" b="1" i="0" u="none" strike="noStrike" kern="1200" cap="none" spc="0" normalizeH="0" baseline="0" noProof="0" dirty="0">
                <a:ln>
                  <a:noFill/>
                </a:ln>
                <a:solidFill>
                  <a:srgbClr val="00AEEF"/>
                </a:solidFill>
                <a:effectLst/>
                <a:uLnTx/>
                <a:uFillTx/>
                <a:latin typeface="Alexandria" pitchFamily="2" charset="-78"/>
                <a:ea typeface="+mn-ea"/>
                <a:cs typeface="Alexandria"/>
              </a:rPr>
              <a:t>(</a:t>
            </a:r>
            <a:r>
              <a:rPr kumimoji="0" lang="en-US" sz="2400" b="1" i="0" u="none" strike="noStrike" kern="1200" cap="none" spc="0" normalizeH="0" baseline="0" noProof="0" dirty="0">
                <a:ln>
                  <a:noFill/>
                </a:ln>
                <a:solidFill>
                  <a:srgbClr val="00AEEF"/>
                </a:solidFill>
                <a:effectLst/>
                <a:uLnTx/>
                <a:uFillTx/>
                <a:ea typeface="+mn-ea"/>
                <a:cs typeface="Alexandria"/>
              </a:rPr>
              <a:t>Sandbox) </a:t>
            </a:r>
            <a:endParaRPr kumimoji="0" lang="ar-EG" sz="2400" b="1" i="0" u="none" strike="noStrike" kern="1200" cap="none" spc="0" normalizeH="0" baseline="0" noProof="0" dirty="0">
              <a:ln>
                <a:noFill/>
              </a:ln>
              <a:solidFill>
                <a:srgbClr val="00AEEF"/>
              </a:solidFill>
              <a:effectLst/>
              <a:uLnTx/>
              <a:uFillTx/>
              <a:ea typeface="+mn-ea"/>
              <a:cs typeface="Alexandria"/>
            </a:endParaRPr>
          </a:p>
        </p:txBody>
      </p:sp>
      <p:sp>
        <p:nvSpPr>
          <p:cNvPr id="28" name="Rectangle 27">
            <a:extLst>
              <a:ext uri="{FF2B5EF4-FFF2-40B4-BE49-F238E27FC236}">
                <a16:creationId xmlns="" xmlns:a16="http://schemas.microsoft.com/office/drawing/2014/main" id="{1C85F979-0E6C-559B-8327-219AB6FC785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EEDF5FBD-C76E-22F2-9D66-394D17C8AEC9}"/>
              </a:ext>
            </a:extLst>
          </p:cNvPr>
          <p:cNvSpPr txBox="1"/>
          <p:nvPr/>
        </p:nvSpPr>
        <p:spPr>
          <a:xfrm>
            <a:off x="1272619" y="1799303"/>
            <a:ext cx="9492791" cy="295465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لضمان سلامة النظام المالي.</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لدعم الابتكار دون المساس بالمخاطر النظامية.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لتحفيز الشركات الناشئة على تجربة أفكار جديدة قبل الإطلاق التجاري الكامل.</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لحماية حقوق العملاء قبل التعامل مع المنتجات الجديدة</a:t>
            </a:r>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Alexandria regular" pitchFamily="2" charset="-78"/>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 xmlns:a16="http://schemas.microsoft.com/office/drawing/2014/main" id="{EDBADE11-3023-5116-660C-D31A317744D4}"/>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43504803"/>
      </p:ext>
    </p:extLst>
  </p:cSld>
  <p:clrMapOvr>
    <a:masterClrMapping/>
  </p:clrMapOvr>
  <mc:AlternateContent xmlns:mc="http://schemas.openxmlformats.org/markup-compatibility/2006" xmlns:p14="http://schemas.microsoft.com/office/powerpoint/2010/main">
    <mc:Choice Requires="p14">
      <p:transition spd="slow" p14:dur="2000" advTm="58430"/>
    </mc:Choice>
    <mc:Fallback xmlns="">
      <p:transition spd="slow" advTm="5843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BDF12519-B1FA-E4B0-5476-6033E58A7BE5}"/>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5659D30B-C1A7-431F-A26B-BD29A3B31E3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6F58B7C0-46DC-8351-91AE-E95019DAB2E1}"/>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تجارب عربية في</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 </a:t>
            </a:r>
            <a:r>
              <a:rPr kumimoji="0" lang="en-US" sz="2800" b="1" i="0" u="none" strike="noStrike" kern="1200" cap="none" spc="0" normalizeH="0" baseline="0" noProof="0" dirty="0">
                <a:ln>
                  <a:noFill/>
                </a:ln>
                <a:solidFill>
                  <a:srgbClr val="00AEEF"/>
                </a:solidFill>
                <a:effectLst/>
                <a:uLnTx/>
                <a:uFillTx/>
                <a:latin typeface="Alexandria" pitchFamily="2" charset="-78"/>
                <a:ea typeface="+mn-ea"/>
                <a:cs typeface="Alexandria"/>
              </a:rPr>
              <a:t>Sandboxes</a:t>
            </a:r>
            <a:endPar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endParaRPr>
          </a:p>
        </p:txBody>
      </p:sp>
      <p:sp>
        <p:nvSpPr>
          <p:cNvPr id="28" name="Rectangle 27">
            <a:extLst>
              <a:ext uri="{FF2B5EF4-FFF2-40B4-BE49-F238E27FC236}">
                <a16:creationId xmlns="" xmlns:a16="http://schemas.microsoft.com/office/drawing/2014/main" id="{28D2DCB0-6156-1EA5-EC44-5A08DCD5945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9BB2FDFD-696D-4D92-EC9B-854CEC26E087}"/>
              </a:ext>
            </a:extLst>
          </p:cNvPr>
          <p:cNvSpPr txBox="1"/>
          <p:nvPr/>
        </p:nvSpPr>
        <p:spPr>
          <a:xfrm>
            <a:off x="205740" y="1623061"/>
            <a:ext cx="11555730" cy="3349571"/>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srgbClr val="00AEEF"/>
                </a:solidFill>
                <a:effectLst/>
                <a:uLnTx/>
                <a:uFillTx/>
                <a:latin typeface="Alexandria regular" pitchFamily="2" charset="-78"/>
                <a:ea typeface="+mn-ea"/>
                <a:cs typeface="Alexandria"/>
              </a:rPr>
              <a:t>المملكة العربية السعودية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يشترط البنك المركزي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SAMA)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على شركات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الراغبة في الترخيص المرور عبر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Sandbox</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التنظيمية كمرحلة تمهيدية قبل منح الترخيص الدائم، حيث تختبر الشركة خدماتها فعلياً مع مجموعة محدودة من العملاء وتحت رقابة الجهات المنظمة.</a:t>
            </a:r>
          </a:p>
          <a:p>
            <a:pPr marR="0" lvl="0" algn="r"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srgbClr val="00AEEF"/>
                </a:solidFill>
                <a:effectLst/>
                <a:uLnTx/>
                <a:uFillTx/>
                <a:latin typeface="Alexandria regular" pitchFamily="2" charset="-78"/>
                <a:ea typeface="+mn-ea"/>
                <a:cs typeface="Alexandria"/>
              </a:rPr>
              <a:t>دولة الامارات العربية المتحدة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المصرف المركزي الإماراتي</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خصص </a:t>
            </a:r>
            <a:r>
              <a:rPr lang="en-US" sz="2400" dirty="0">
                <a:solidFill>
                  <a:prstClr val="black"/>
                </a:solidFill>
                <a:latin typeface="Alexandria regular" pitchFamily="2" charset="-78"/>
                <a:cs typeface="Alexandria"/>
              </a:rPr>
              <a:t>  </a:t>
            </a:r>
            <a:r>
              <a:rPr lang="ar-EG" sz="2400" dirty="0">
                <a:solidFill>
                  <a:prstClr val="black"/>
                </a:solidFill>
                <a:latin typeface="Alexandria regular" pitchFamily="2" charset="-78"/>
                <a:cs typeface="Alexandria"/>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Sandbox</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لحلول الدفع الإلكتروني، الذكاء الاصطناعي، </a:t>
            </a:r>
            <a:r>
              <a:rPr kumimoji="0" lang="en-US" sz="2400" b="0" i="0" u="none" strike="noStrike" kern="1200" cap="none" spc="0" normalizeH="0" baseline="0" noProof="0" dirty="0" err="1">
                <a:ln>
                  <a:noFill/>
                </a:ln>
                <a:solidFill>
                  <a:prstClr val="black"/>
                </a:solidFill>
                <a:effectLst/>
                <a:uLnTx/>
                <a:uFillTx/>
                <a:latin typeface="Alexandria regular" pitchFamily="2" charset="-78"/>
                <a:ea typeface="+mn-ea"/>
                <a:cs typeface="Alexandria"/>
              </a:rPr>
              <a:t>Blockchaince</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p>
          <a:p>
            <a:pPr marR="0" lvl="0" algn="r" defTabSz="914400" rtl="1" eaLnBrk="1" fontAlgn="auto" latinLnBrk="0" hangingPunct="1">
              <a:lnSpc>
                <a:spcPct val="150000"/>
              </a:lnSpc>
              <a:spcBef>
                <a:spcPts val="0"/>
              </a:spcBef>
              <a:spcAft>
                <a:spcPts val="0"/>
              </a:spcAft>
              <a:buClrTx/>
              <a:buSzTx/>
              <a:tabLst/>
              <a:defRPr/>
            </a:pPr>
            <a:r>
              <a:rPr lang="ar-EG" sz="2400" dirty="0">
                <a:solidFill>
                  <a:prstClr val="black"/>
                </a:solidFill>
                <a:latin typeface="Alexandria regular" pitchFamily="2" charset="-78"/>
                <a:cs typeface="Alexandria"/>
              </a:rPr>
              <a:t>كما يطلب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اختبار الخدمات الرقمية والخدمات البنكية المفتوحة.</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 xmlns:a16="http://schemas.microsoft.com/office/drawing/2014/main" id="{6BAC1A63-E59A-5121-BC33-24EB5D0CEF46}"/>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43097711"/>
      </p:ext>
    </p:extLst>
  </p:cSld>
  <p:clrMapOvr>
    <a:masterClrMapping/>
  </p:clrMapOvr>
  <mc:AlternateContent xmlns:mc="http://schemas.openxmlformats.org/markup-compatibility/2006" xmlns:p14="http://schemas.microsoft.com/office/powerpoint/2010/main">
    <mc:Choice Requires="p14">
      <p:transition spd="slow" p14:dur="2000" advTm="67904"/>
    </mc:Choice>
    <mc:Fallback xmlns="">
      <p:transition spd="slow" advTm="67904"/>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BDF12519-B1FA-E4B0-5476-6033E58A7BE5}"/>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5659D30B-C1A7-431F-A26B-BD29A3B31E3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6F58B7C0-46DC-8351-91AE-E95019DAB2E1}"/>
              </a:ext>
            </a:extLst>
          </p:cNvPr>
          <p:cNvSpPr txBox="1"/>
          <p:nvPr/>
        </p:nvSpPr>
        <p:spPr>
          <a:xfrm rot="10800000" flipV="1">
            <a:off x="1014984" y="597960"/>
            <a:ext cx="848563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تجارب عربية في</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المملكة العربية السعودية </a:t>
            </a:r>
          </a:p>
        </p:txBody>
      </p:sp>
      <p:sp>
        <p:nvSpPr>
          <p:cNvPr id="31" name="TextBox 30">
            <a:extLst>
              <a:ext uri="{FF2B5EF4-FFF2-40B4-BE49-F238E27FC236}">
                <a16:creationId xmlns="" xmlns:a16="http://schemas.microsoft.com/office/drawing/2014/main" id="{9BB2FDFD-696D-4D92-EC9B-854CEC26E087}"/>
              </a:ext>
            </a:extLst>
          </p:cNvPr>
          <p:cNvSpPr txBox="1"/>
          <p:nvPr/>
        </p:nvSpPr>
        <p:spPr>
          <a:xfrm>
            <a:off x="0" y="1623061"/>
            <a:ext cx="12192000" cy="4921284"/>
          </a:xfrm>
          <a:prstGeom prst="rect">
            <a:avLst/>
          </a:prstGeom>
          <a:noFill/>
        </p:spPr>
        <p:txBody>
          <a:bodyPr wrap="square" rtlCol="0">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تعد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البيئة التنظيمية التجريبية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(Regulatory Sandbox)</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من أبرز الأدوات الحديثة التي تعتمدها الجهات الرقابية في قطاع التكنولوجيا المالية، إذ تتيح للشركات الناشئة والمؤسسات المالية اختبار منتجاتها وخدماتها المبتكرة في بيئة رقابية آمنة ومرنة، قبل طرحها تجاريًا في السوق. وتهدف هذه البيئة إلى تحقيق التوازن بين تشجيع الابتكار المالي وضمان حماية العملاء والمحافظة على استقرار النظام المالي.</a:t>
            </a:r>
            <a:endParaRPr kumimoji="0" lang="ar-AE" sz="20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أولاً: المملكة العربية السعودية</a:t>
            </a:r>
            <a:r>
              <a:rPr kumimoji="0" lang="ar-AE"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يُشرف البنك المركزي السعودي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(SAMA)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على البيئة التنظيمية التجريبية الخاصة بقطاع التقنية المالية، ويشترط في كثير من الحالات على شركات التكنولوجيا المالية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(FinTech)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الراغبة في الحصول على ترخيص لمزاولة أنشطتها المرور بمرحلة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(Sandbox)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التنظيمية قبل منحها الترخيص النهائي.وخلال هذه المرحلة، يُسمح للشركة باختبار خدماتها ومنتجاتها المالية بصورة فعلية مع عدد محدود من العملاء، وفي نطاق زمني وتشغيلي محدد، مع خضوع جميع العمليات لإشراف مباشر من البنك المركزي السعودي. ويقوم البنك خلال فترة الاختبار بتقييم كفاءة النموذج التشغيلي للشركة، ومدى قدرتها على إدارة المخاطر، والالتزام بالمتطلبات التنظيمية، وتوفير الحماية اللازمة للعملاء.</a:t>
            </a:r>
            <a:endPar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 xmlns:a16="http://schemas.microsoft.com/office/drawing/2014/main" id="{6BAC1A63-E59A-5121-BC33-24EB5D0CEF46}"/>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22778852"/>
      </p:ext>
    </p:extLst>
  </p:cSld>
  <p:clrMapOvr>
    <a:masterClrMapping/>
  </p:clrMapOvr>
  <mc:AlternateContent xmlns:mc="http://schemas.openxmlformats.org/markup-compatibility/2006" xmlns:p14="http://schemas.microsoft.com/office/powerpoint/2010/main">
    <mc:Choice Requires="p14">
      <p:transition spd="slow" p14:dur="2000" advTm="130811"/>
    </mc:Choice>
    <mc:Fallback xmlns="">
      <p:transition spd="slow" advTm="130811"/>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D6CB9A4A-A066-1795-CDC6-FDEB7C5B9882}"/>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DEB37E-0C35-31CB-DA2A-13A49FF4290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7DE87EAF-733E-4C96-5B23-A184A9BA74E3}"/>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تجارب عربية في</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المملكة العربية السعودية </a:t>
            </a:r>
          </a:p>
        </p:txBody>
      </p:sp>
      <p:sp>
        <p:nvSpPr>
          <p:cNvPr id="28" name="Rectangle 27">
            <a:extLst>
              <a:ext uri="{FF2B5EF4-FFF2-40B4-BE49-F238E27FC236}">
                <a16:creationId xmlns="" xmlns:a16="http://schemas.microsoft.com/office/drawing/2014/main" id="{F7614F24-8FA7-2B81-E7B2-91C0FAD006E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EC624C4E-963A-9292-27ED-601E937B0B2D}"/>
              </a:ext>
            </a:extLst>
          </p:cNvPr>
          <p:cNvSpPr txBox="1"/>
          <p:nvPr/>
        </p:nvSpPr>
        <p:spPr>
          <a:xfrm>
            <a:off x="210313" y="1799303"/>
            <a:ext cx="11676888" cy="3074624"/>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ويسهم هذا النظام في الكشف المبكر عن أي تحديات تشغيلية أو قانونية قد تواجه الشركة قبل إطلاق خدماتها على نطاق واسع، كما يمنح الجهات الرقابية فرصة لتقييم الابتكارات المالية الجديدة وتطوير الأطر التنظيمية بما يتناسب مع التطورات التقنية. وعند نجاح الشركة في استيفاء جميع المتطلبات الفنية والتنظيمية وإثبات كفاءة خدماتها، يمنحها البنك المركزي السعودي الترخيص الدائم لمزاولة النشاط داخل المملكة.وقد أسهمت البيئة التنظيمية التجريبية في دعم نمو قطاع التكنولوجيا المالية السعودي، واستقطاب الشركات المحلية والعالمية، وتحقيق مستهدفات رؤية المملكة 2030 الرامية إلى تعزيز الاقتصاد الرقمي وزيادة الاعتماد على الخدمات المالية الرقمية.</a:t>
            </a:r>
            <a:endPar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 xmlns:a16="http://schemas.microsoft.com/office/drawing/2014/main" id="{D8516920-4799-F084-C84B-4704DF744D35}"/>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66262257"/>
      </p:ext>
    </p:extLst>
  </p:cSld>
  <p:clrMapOvr>
    <a:masterClrMapping/>
  </p:clrMapOvr>
  <mc:AlternateContent xmlns:mc="http://schemas.openxmlformats.org/markup-compatibility/2006" xmlns:p14="http://schemas.microsoft.com/office/powerpoint/2010/main">
    <mc:Choice Requires="p14">
      <p:transition spd="slow" p14:dur="2000" advTm="77036"/>
    </mc:Choice>
    <mc:Fallback xmlns="">
      <p:transition spd="slow" advTm="77036"/>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A1CC15E9-9B8C-311F-4C99-9A5CA9FF70B6}"/>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77D71EC5-D9B3-4E5D-30AC-B72BE87C69D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FC7ACAC8-4B8B-33D7-954D-730D0EE325A0}"/>
              </a:ext>
            </a:extLst>
          </p:cNvPr>
          <p:cNvSpPr txBox="1"/>
          <p:nvPr/>
        </p:nvSpPr>
        <p:spPr>
          <a:xfrm>
            <a:off x="1472184" y="256032"/>
            <a:ext cx="909828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تجارب عربية </a:t>
            </a:r>
            <a:endParaRPr kumimoji="0" lang="ar-AE" sz="2800" b="1" i="0" u="none" strike="noStrike" kern="1200" cap="none" spc="0" normalizeH="0" baseline="0" noProof="0" dirty="0">
              <a:ln>
                <a:noFill/>
              </a:ln>
              <a:solidFill>
                <a:srgbClr val="00AEEF"/>
              </a:solidFill>
              <a:effectLst/>
              <a:uLnTx/>
              <a:uFillTx/>
              <a:latin typeface="Alexandria" pitchFamily="2" charset="-78"/>
              <a:ea typeface="+mn-ea"/>
              <a:cs typeface="Alexandria"/>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srgbClr val="00AEEF"/>
                </a:solidFill>
                <a:effectLst/>
                <a:uLnTx/>
                <a:uFillTx/>
                <a:latin typeface="Calibri"/>
                <a:ea typeface="+mn-ea"/>
                <a:cs typeface="Alexandria"/>
              </a:rPr>
              <a:t>دولة الإمارات العربية المتحدة</a:t>
            </a:r>
            <a:endPar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endParaRPr>
          </a:p>
        </p:txBody>
      </p:sp>
      <p:sp>
        <p:nvSpPr>
          <p:cNvPr id="31" name="TextBox 30">
            <a:extLst>
              <a:ext uri="{FF2B5EF4-FFF2-40B4-BE49-F238E27FC236}">
                <a16:creationId xmlns="" xmlns:a16="http://schemas.microsoft.com/office/drawing/2014/main" id="{C7960CF3-F48B-7257-7655-B45F3A11D2DA}"/>
              </a:ext>
            </a:extLst>
          </p:cNvPr>
          <p:cNvSpPr txBox="1"/>
          <p:nvPr/>
        </p:nvSpPr>
        <p:spPr>
          <a:xfrm>
            <a:off x="100584" y="1332375"/>
            <a:ext cx="11987555" cy="5536837"/>
          </a:xfrm>
          <a:prstGeom prst="rect">
            <a:avLst/>
          </a:prstGeom>
          <a:noFill/>
        </p:spPr>
        <p:txBody>
          <a:bodyPr wrap="square" rtlCol="0">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تُعد دولة الإمارات العربية المتحدة من الدول الرائدة إقليميًا في تبني البيئات التنظيمية التجريبية، حيث أطلق المصرف المركزي الإماراتي (</a:t>
            </a:r>
            <a:r>
              <a:rPr kumimoji="0" lang="en-US" sz="2000" b="0" i="0" u="none" strike="noStrike" kern="1200" cap="none" spc="0" normalizeH="0" baseline="0" noProof="0" dirty="0">
                <a:ln>
                  <a:noFill/>
                </a:ln>
                <a:solidFill>
                  <a:prstClr val="black"/>
                </a:solidFill>
                <a:effectLst/>
                <a:uLnTx/>
                <a:uFillTx/>
                <a:latin typeface="Calibri"/>
                <a:ea typeface="+mn-ea"/>
                <a:cs typeface="Alexandria"/>
              </a:rPr>
              <a:t>CBUAE</a:t>
            </a:r>
            <a:r>
              <a:rPr kumimoji="0" lang="ar-AE" sz="2000" b="0" i="0" u="none" strike="noStrike" kern="1200" cap="none" spc="0" normalizeH="0" baseline="0" noProof="0" dirty="0">
                <a:ln>
                  <a:noFill/>
                </a:ln>
                <a:solidFill>
                  <a:prstClr val="black"/>
                </a:solidFill>
                <a:effectLst/>
                <a:uLnTx/>
                <a:uFillTx/>
                <a:latin typeface="Calibri"/>
                <a:ea typeface="+mn-ea"/>
                <a:cs typeface="Alexandria"/>
              </a:rPr>
              <a:t>) بيئة تنظيمية مخصصة لاختبار الابتكارات المالية الحديثة، بما يعزز مكانة الدولة كمركز عالمي للتكنولوجيا المالية.وتتيح هذه البيئة للشركات اختبار مجموعة واسعة من الحلول الرقمية، ومن أبرزها:</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حلول الدفع الإلكتروني وأنظمة المدفوعات الرقمية. تطبيقات الذكاء الاصطناعي في الخدمات المالية. تقنيات سلسلة الكتل </a:t>
            </a:r>
            <a:r>
              <a:rPr kumimoji="0" lang="en-US" sz="2000" b="0" i="0" u="none" strike="noStrike" kern="1200" cap="none" spc="0" normalizeH="0" baseline="0" noProof="0" dirty="0">
                <a:ln>
                  <a:noFill/>
                </a:ln>
                <a:solidFill>
                  <a:prstClr val="black"/>
                </a:solidFill>
                <a:effectLst/>
                <a:uLnTx/>
                <a:uFillTx/>
                <a:latin typeface="Calibri"/>
                <a:ea typeface="+mn-ea"/>
                <a:cs typeface="Alexandria"/>
              </a:rPr>
              <a:t>Blockchain) </a:t>
            </a:r>
            <a:r>
              <a:rPr kumimoji="0" lang="ar-AE" sz="2000" b="0" i="0" u="none" strike="noStrike" kern="1200" cap="none" spc="0" normalizeH="0" baseline="0" noProof="0" dirty="0">
                <a:ln>
                  <a:noFill/>
                </a:ln>
                <a:solidFill>
                  <a:prstClr val="black"/>
                </a:solidFill>
                <a:effectLst/>
                <a:uLnTx/>
                <a:uFillTx/>
                <a:latin typeface="Calibri"/>
                <a:ea typeface="+mn-ea"/>
                <a:cs typeface="Alexandria"/>
              </a:rPr>
              <a:t>) المستخدمة في تنفيذ المعاملات المالية وإدارة الأصول الرقمية. خدمات البنوك المفتوحة (</a:t>
            </a:r>
            <a:r>
              <a:rPr kumimoji="0" lang="en-US" sz="2000" b="0" i="0" u="none" strike="noStrike" kern="1200" cap="none" spc="0" normalizeH="0" baseline="0" noProof="0" dirty="0">
                <a:ln>
                  <a:noFill/>
                </a:ln>
                <a:solidFill>
                  <a:prstClr val="black"/>
                </a:solidFill>
                <a:effectLst/>
                <a:uLnTx/>
                <a:uFillTx/>
                <a:latin typeface="Calibri"/>
                <a:ea typeface="+mn-ea"/>
                <a:cs typeface="Alexandria"/>
              </a:rPr>
              <a:t>Open Banking</a:t>
            </a:r>
            <a:r>
              <a:rPr kumimoji="0" lang="ar-AE" sz="2000" b="0" i="0" u="none" strike="noStrike" kern="1200" cap="none" spc="0" normalizeH="0" baseline="0" noProof="0" dirty="0">
                <a:ln>
                  <a:noFill/>
                </a:ln>
                <a:solidFill>
                  <a:prstClr val="black"/>
                </a:solidFill>
                <a:effectLst/>
                <a:uLnTx/>
                <a:uFillTx/>
                <a:latin typeface="Calibri"/>
                <a:ea typeface="+mn-ea"/>
                <a:cs typeface="Alexandria"/>
              </a:rPr>
              <a:t>)</a:t>
            </a:r>
            <a:r>
              <a:rPr kumimoji="0" lang="en-US" sz="2000" b="0" i="0" u="none" strike="noStrike" kern="1200" cap="none" spc="0" normalizeH="0" baseline="0" noProof="0" dirty="0">
                <a:ln>
                  <a:noFill/>
                </a:ln>
                <a:solidFill>
                  <a:prstClr val="black"/>
                </a:solidFill>
                <a:effectLst/>
                <a:uLnTx/>
                <a:uFillTx/>
                <a:latin typeface="Calibri"/>
                <a:ea typeface="+mn-ea"/>
                <a:cs typeface="Alexandria"/>
              </a:rPr>
              <a:t>، </a:t>
            </a:r>
            <a:r>
              <a:rPr kumimoji="0" lang="ar-AE" sz="2000" b="0" i="0" u="none" strike="noStrike" kern="1200" cap="none" spc="0" normalizeH="0" baseline="0" noProof="0" dirty="0">
                <a:ln>
                  <a:noFill/>
                </a:ln>
                <a:solidFill>
                  <a:prstClr val="black"/>
                </a:solidFill>
                <a:effectLst/>
                <a:uLnTx/>
                <a:uFillTx/>
                <a:latin typeface="Calibri"/>
                <a:ea typeface="+mn-ea"/>
                <a:cs typeface="Alexandria"/>
              </a:rPr>
              <a:t>التي تسمح بتبادل البيانات المالية بين المؤسسات المالية بطريقة آمنة وبموافقة العملاء.الحلول الرقمية الخاصة بالخدمات المصرفية والمنتجات المالية المبتكرة.</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ويخضع اختبار هذه الخدمات لإشراف الجهات التنظيمية المختصة، مع الالتزام بالضوابط المتعلقة بحماية البيانات، والأمن السيبراني، وإدارة المخاطر، وحقوق المستهلكين. كما تقوم الجهات الرقابية بتقييم جاهزية الشركات من الجوانب التقنية والقانونية والتشغيلية قبل السماح لها بالتوسع التجاري.</a:t>
            </a:r>
            <a:endPar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 xmlns:a16="http://schemas.microsoft.com/office/drawing/2014/main" id="{D7C3D027-285E-E54F-8D5E-F10B5C58CE1B}"/>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63152214"/>
      </p:ext>
    </p:extLst>
  </p:cSld>
  <p:clrMapOvr>
    <a:masterClrMapping/>
  </p:clrMapOvr>
  <mc:AlternateContent xmlns:mc="http://schemas.openxmlformats.org/markup-compatibility/2006" xmlns:p14="http://schemas.microsoft.com/office/powerpoint/2010/main">
    <mc:Choice Requires="p14">
      <p:transition spd="slow" p14:dur="2000" advTm="124339"/>
    </mc:Choice>
    <mc:Fallback xmlns="">
      <p:transition spd="slow" advTm="124339"/>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05D9B2D1-C5D6-A3E1-415D-A3921D1F9CAF}"/>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47AA5948-1F1A-D7D0-B6C7-7C2C8F30F2D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BBBF3DAF-7956-839B-AEA2-67AD5318C675}"/>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srgbClr val="00AEEF"/>
                </a:solidFill>
                <a:effectLst/>
                <a:uLnTx/>
                <a:uFillTx/>
                <a:latin typeface="Calibri"/>
                <a:ea typeface="+mn-ea"/>
                <a:cs typeface="Alexandria"/>
              </a:rPr>
              <a:t>دولة الإمارات العربية المتحدة</a:t>
            </a:r>
            <a:endPar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 </a:t>
            </a:r>
          </a:p>
        </p:txBody>
      </p:sp>
      <p:sp>
        <p:nvSpPr>
          <p:cNvPr id="28" name="Rectangle 27">
            <a:extLst>
              <a:ext uri="{FF2B5EF4-FFF2-40B4-BE49-F238E27FC236}">
                <a16:creationId xmlns="" xmlns:a16="http://schemas.microsoft.com/office/drawing/2014/main" id="{F3278E39-A369-217F-3720-A134A639F17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39D991B0-B057-49D3-3EBA-DE0D815D8D1E}"/>
              </a:ext>
            </a:extLst>
          </p:cNvPr>
          <p:cNvSpPr txBox="1"/>
          <p:nvPr/>
        </p:nvSpPr>
        <p:spPr>
          <a:xfrm>
            <a:off x="205740" y="1623061"/>
            <a:ext cx="11555730" cy="4305730"/>
          </a:xfrm>
          <a:prstGeom prst="rect">
            <a:avLst/>
          </a:prstGeom>
          <a:noFill/>
        </p:spPr>
        <p:txBody>
          <a:bodyPr wrap="square" rtlCol="0">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وقد ساعدت هذه البيئة التنظيمية على تسريع تطوير المنتجات المالية الرقمية، وتقليل تكاليف دخول السوق، وتعزيز التعاون بين المؤسسات المالية التقليدية والشركات الناشئة، مما أسهم في ترسيخ مكانة الإمارات بوصفها أحد أهم المراكز الإقليمية والعالمية للابتكار في مجال التكنولوجيا المالية.وبشكل عام، تُظهر التجربتان السعودية والإماراتية توجهًا واضحًا نحو استخدام البيئة التنظيمية التجريبية كأداة لدعم الابتكار المالي مع الحفاظ على سلامة النظام المالي وحماية المتعاملين. إلا أن المملكة العربية السعودية تركز على استخدام </a:t>
            </a:r>
            <a:r>
              <a:rPr kumimoji="0" lang="ar-AE"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Sandbox</a:t>
            </a:r>
            <a:r>
              <a:rPr kumimoji="0" lang="ar-AE"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بوصفها مرحلة تمهيدية للحصول على الترخيص النهائي، بينما توسعت دولة الإمارات في توظيفها لتشمل نطاقًا أوسع من التقنيات الحديثة، مثل الذكاء الاصطناعي، وتقنيات البلوك تشين، والخدمات المصرفية المفتوحة، بما يعزز من قدرتها على استقطاب الشركات المبتكرة والاستثمارات العالمية في قطاع التكنولوجيا المالية.</a:t>
            </a:r>
            <a:endPar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 xmlns:a16="http://schemas.microsoft.com/office/drawing/2014/main" id="{1F078730-02EC-B9EB-32DE-C6F7DF0A8B2F}"/>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33237670"/>
      </p:ext>
    </p:extLst>
  </p:cSld>
  <p:clrMapOvr>
    <a:masterClrMapping/>
  </p:clrMapOvr>
  <mc:AlternateContent xmlns:mc="http://schemas.openxmlformats.org/markup-compatibility/2006" xmlns:p14="http://schemas.microsoft.com/office/powerpoint/2010/main">
    <mc:Choice Requires="p14">
      <p:transition spd="slow" p14:dur="2000" advTm="90972"/>
    </mc:Choice>
    <mc:Fallback xmlns="">
      <p:transition spd="slow" advTm="90972"/>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A1CC15E9-9B8C-311F-4C99-9A5CA9FF70B6}"/>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77D71EC5-D9B3-4E5D-30AC-B72BE87C69D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FC7ACAC8-4B8B-33D7-954D-730D0EE325A0}"/>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تجارب عربية في</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 </a:t>
            </a:r>
            <a:r>
              <a:rPr kumimoji="0" lang="en-US" sz="2800" b="1" i="0" u="none" strike="noStrike" kern="1200" cap="none" spc="0" normalizeH="0" baseline="0" noProof="0" dirty="0">
                <a:ln>
                  <a:noFill/>
                </a:ln>
                <a:solidFill>
                  <a:srgbClr val="00AEEF"/>
                </a:solidFill>
                <a:effectLst/>
                <a:uLnTx/>
                <a:uFillTx/>
                <a:latin typeface="Alexandria" pitchFamily="2" charset="-78"/>
                <a:ea typeface="+mn-ea"/>
                <a:cs typeface="Alexandria"/>
              </a:rPr>
              <a:t>Sandboxes</a:t>
            </a:r>
          </a:p>
        </p:txBody>
      </p:sp>
      <p:sp>
        <p:nvSpPr>
          <p:cNvPr id="28" name="Rectangle 27">
            <a:extLst>
              <a:ext uri="{FF2B5EF4-FFF2-40B4-BE49-F238E27FC236}">
                <a16:creationId xmlns="" xmlns:a16="http://schemas.microsoft.com/office/drawing/2014/main" id="{4DEBB067-9C28-AC57-CC68-4E172E58D09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C7960CF3-F48B-7257-7655-B45F3A11D2DA}"/>
              </a:ext>
            </a:extLst>
          </p:cNvPr>
          <p:cNvSpPr txBox="1"/>
          <p:nvPr/>
        </p:nvSpPr>
        <p:spPr>
          <a:xfrm>
            <a:off x="1272619" y="1799303"/>
            <a:ext cx="9492791" cy="3903954"/>
          </a:xfrm>
          <a:prstGeom prst="rect">
            <a:avLst/>
          </a:prstGeom>
          <a:noFill/>
        </p:spPr>
        <p:txBody>
          <a:bodyPr wrap="square" rtlCol="0">
            <a:spAutoFit/>
          </a:bodyPr>
          <a:lstStyle/>
          <a:p>
            <a:pPr algn="r" rtl="1">
              <a:lnSpc>
                <a:spcPct val="150000"/>
              </a:lnSpc>
              <a:buNone/>
            </a:pPr>
            <a:r>
              <a:rPr lang="ar-AE" sz="2400" b="1" dirty="0">
                <a:cs typeface="Alexandria"/>
              </a:rPr>
              <a:t>مملكة البحرين: تجربة البنك المركزي البحريني </a:t>
            </a:r>
            <a:r>
              <a:rPr lang="en-US" sz="2400" b="1" dirty="0">
                <a:cs typeface="+mj-cs"/>
              </a:rPr>
              <a:t>(CBB)</a:t>
            </a:r>
          </a:p>
          <a:p>
            <a:pPr algn="r" rtl="1">
              <a:lnSpc>
                <a:spcPct val="150000"/>
              </a:lnSpc>
              <a:buFont typeface="Arial" panose="020B0604020202020204" pitchFamily="34" charset="0"/>
              <a:buChar char="•"/>
            </a:pPr>
            <a:r>
              <a:rPr lang="en-US" sz="2400" dirty="0">
                <a:cs typeface="+mj-cs"/>
              </a:rPr>
              <a:t> </a:t>
            </a:r>
            <a:r>
              <a:rPr lang="ar-AE" sz="2400" dirty="0">
                <a:cs typeface="Alexandria"/>
              </a:rPr>
              <a:t>تقدم </a:t>
            </a:r>
            <a:r>
              <a:rPr lang="en-US" sz="2400" dirty="0">
                <a:cs typeface="+mj-cs"/>
              </a:rPr>
              <a:t> Sandbox </a:t>
            </a:r>
            <a:r>
              <a:rPr lang="ar-EG" sz="2400" dirty="0">
                <a:cs typeface="Alexandria"/>
              </a:rPr>
              <a:t>منذ عام </a:t>
            </a:r>
            <a:r>
              <a:rPr lang="ar-AE" sz="2400" dirty="0">
                <a:cs typeface="Alexandria"/>
              </a:rPr>
              <a:t> 2017.</a:t>
            </a:r>
          </a:p>
          <a:p>
            <a:pPr algn="r" rtl="1">
              <a:lnSpc>
                <a:spcPct val="150000"/>
              </a:lnSpc>
              <a:buFont typeface="Arial" panose="020B0604020202020204" pitchFamily="34" charset="0"/>
              <a:buChar char="•"/>
            </a:pPr>
            <a:r>
              <a:rPr lang="ar-EG" sz="2400" dirty="0">
                <a:cs typeface="Alexandria"/>
              </a:rPr>
              <a:t> </a:t>
            </a:r>
            <a:r>
              <a:rPr lang="ar-AE" sz="2400" dirty="0">
                <a:cs typeface="Alexandria"/>
              </a:rPr>
              <a:t>تشمل تقنيات مثل:</a:t>
            </a:r>
          </a:p>
          <a:p>
            <a:pPr marL="742950" lvl="1" indent="-285750" algn="r" rtl="1">
              <a:lnSpc>
                <a:spcPct val="150000"/>
              </a:lnSpc>
              <a:buFont typeface="Arial" panose="020B0604020202020204" pitchFamily="34" charset="0"/>
              <a:buChar char="•"/>
            </a:pPr>
            <a:r>
              <a:rPr lang="ar-AE" sz="2400" dirty="0">
                <a:cs typeface="Alexandria"/>
              </a:rPr>
              <a:t>العملات الرقمية.</a:t>
            </a:r>
          </a:p>
          <a:p>
            <a:pPr marL="742950" lvl="1" indent="-285750" algn="r" rtl="1">
              <a:lnSpc>
                <a:spcPct val="150000"/>
              </a:lnSpc>
              <a:buFont typeface="Arial" panose="020B0604020202020204" pitchFamily="34" charset="0"/>
              <a:buChar char="•"/>
            </a:pPr>
            <a:r>
              <a:rPr lang="ar-AE" sz="2400" dirty="0">
                <a:cs typeface="Alexandria"/>
              </a:rPr>
              <a:t>الخدمات المصرفية المفتوحة.</a:t>
            </a:r>
          </a:p>
          <a:p>
            <a:pPr marL="742950" lvl="1" indent="-285750" algn="r" rtl="1">
              <a:lnSpc>
                <a:spcPct val="150000"/>
              </a:lnSpc>
              <a:buFont typeface="Arial" panose="020B0604020202020204" pitchFamily="34" charset="0"/>
              <a:buChar char="•"/>
            </a:pPr>
            <a:r>
              <a:rPr lang="ar-AE" sz="2400" dirty="0">
                <a:cs typeface="Alexandria"/>
              </a:rPr>
              <a:t>التأمين الذكي </a:t>
            </a:r>
            <a:endParaRPr lang="en-US" sz="2400" dirty="0">
              <a:cs typeface="+mj-cs"/>
            </a:endParaRPr>
          </a:p>
          <a:p>
            <a:pPr marR="0" lvl="0" algn="r" defTabSz="914400" rtl="1" eaLnBrk="1" fontAlgn="auto" latinLnBrk="0" hangingPunct="1">
              <a:lnSpc>
                <a:spcPct val="150000"/>
              </a:lnSpc>
              <a:spcBef>
                <a:spcPts val="0"/>
              </a:spcBef>
              <a:spcAft>
                <a:spcPts val="0"/>
              </a:spcAft>
              <a:buClrTx/>
              <a:buSzTx/>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 xmlns:a16="http://schemas.microsoft.com/office/drawing/2014/main" id="{D7C3D027-285E-E54F-8D5E-F10B5C58CE1B}"/>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58919563"/>
      </p:ext>
    </p:extLst>
  </p:cSld>
  <p:clrMapOvr>
    <a:masterClrMapping/>
  </p:clrMapOvr>
  <mc:AlternateContent xmlns:mc="http://schemas.openxmlformats.org/markup-compatibility/2006" xmlns:p14="http://schemas.microsoft.com/office/powerpoint/2010/main">
    <mc:Choice Requires="p14">
      <p:transition spd="slow" p14:dur="2000" advTm="27697"/>
    </mc:Choice>
    <mc:Fallback xmlns="">
      <p:transition spd="slow" advTm="27697"/>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AAE49DA9-FED9-8C12-9635-3152C544EA58}"/>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1A3623E6-85F9-BA03-8DC4-A61D32FB62F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C14B12AA-0AD5-FC90-F854-AF557B0E9DF4}"/>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تجارب عربية في</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 </a:t>
            </a:r>
            <a:r>
              <a:rPr kumimoji="0" lang="en-US" sz="2800" b="1" i="0" u="none" strike="noStrike" kern="1200" cap="none" spc="0" normalizeH="0" baseline="0" noProof="0" dirty="0">
                <a:ln>
                  <a:noFill/>
                </a:ln>
                <a:solidFill>
                  <a:srgbClr val="00AEEF"/>
                </a:solidFill>
                <a:effectLst/>
                <a:uLnTx/>
                <a:uFillTx/>
                <a:latin typeface="Alexandria" pitchFamily="2" charset="-78"/>
                <a:ea typeface="+mn-ea"/>
                <a:cs typeface="Alexandria"/>
              </a:rPr>
              <a:t>Sandboxes</a:t>
            </a:r>
          </a:p>
        </p:txBody>
      </p:sp>
      <p:sp>
        <p:nvSpPr>
          <p:cNvPr id="28" name="Rectangle 27">
            <a:extLst>
              <a:ext uri="{FF2B5EF4-FFF2-40B4-BE49-F238E27FC236}">
                <a16:creationId xmlns="" xmlns:a16="http://schemas.microsoft.com/office/drawing/2014/main" id="{48900C66-6502-4E93-39AE-2F9B392BEE9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9A96540E-1458-5BFE-551C-9B9B1DBA4A7A}"/>
              </a:ext>
            </a:extLst>
          </p:cNvPr>
          <p:cNvSpPr txBox="1"/>
          <p:nvPr/>
        </p:nvSpPr>
        <p:spPr>
          <a:xfrm>
            <a:off x="720091" y="1799303"/>
            <a:ext cx="10045320" cy="3349956"/>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400" b="1" i="0" u="none" strike="noStrike" kern="1200" cap="none" spc="0" normalizeH="0" baseline="0" noProof="0" dirty="0">
                <a:ln>
                  <a:noFill/>
                </a:ln>
                <a:solidFill>
                  <a:prstClr val="black"/>
                </a:solidFill>
                <a:effectLst/>
                <a:uLnTx/>
                <a:uFillTx/>
                <a:latin typeface="Calibri"/>
                <a:ea typeface="+mn-ea"/>
                <a:cs typeface="Alexandria"/>
              </a:rPr>
              <a:t>جمهورية مصر العربية: </a:t>
            </a:r>
            <a:endParaRPr kumimoji="0" lang="en-US" sz="2400" b="1" i="0" u="none" strike="noStrike" kern="1200" cap="none" spc="0" normalizeH="0" baseline="0" noProof="0" dirty="0">
              <a:ln>
                <a:noFill/>
              </a:ln>
              <a:solidFill>
                <a:prstClr val="black"/>
              </a:solidFill>
              <a:effectLst/>
              <a:uLnTx/>
              <a:uFillTx/>
              <a:latin typeface="Calibri"/>
              <a:ea typeface="+mn-ea"/>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Calibri"/>
                <a:ea typeface="+mn-ea"/>
                <a:cs typeface="Alexandria"/>
              </a:rPr>
              <a:t>أ</a:t>
            </a:r>
            <a:r>
              <a:rPr kumimoji="0" lang="ar-AE" sz="2400" b="1" i="0" u="none" strike="noStrike" kern="1200" cap="none" spc="0" normalizeH="0" baseline="0" noProof="0" dirty="0">
                <a:ln>
                  <a:noFill/>
                </a:ln>
                <a:solidFill>
                  <a:prstClr val="black"/>
                </a:solidFill>
                <a:effectLst/>
                <a:uLnTx/>
                <a:uFillTx/>
                <a:latin typeface="Calibri"/>
                <a:ea typeface="+mn-ea"/>
                <a:cs typeface="Alexandria"/>
              </a:rPr>
              <a:t>علن البنك المركزي المصري عن </a:t>
            </a:r>
            <a:r>
              <a:rPr kumimoji="0" lang="en-US" sz="2400" b="1" i="0" u="none" strike="noStrike" kern="1200" cap="none" spc="0" normalizeH="0" baseline="0" noProof="0" dirty="0">
                <a:ln>
                  <a:noFill/>
                </a:ln>
                <a:solidFill>
                  <a:prstClr val="black"/>
                </a:solidFill>
                <a:effectLst/>
                <a:uLnTx/>
                <a:uFillTx/>
                <a:latin typeface="Calibri"/>
                <a:ea typeface="+mn-ea"/>
                <a:cs typeface="Alexandria"/>
              </a:rPr>
              <a:t>Sandbox </a:t>
            </a:r>
            <a:r>
              <a:rPr kumimoji="0" lang="ar-EG" sz="2400" b="1" i="0" u="none" strike="noStrike" kern="1200" cap="none" spc="0" normalizeH="0" baseline="0" noProof="0" dirty="0">
                <a:ln>
                  <a:noFill/>
                </a:ln>
                <a:solidFill>
                  <a:prstClr val="black"/>
                </a:solidFill>
                <a:effectLst/>
                <a:uLnTx/>
                <a:uFillTx/>
                <a:latin typeface="Calibri"/>
                <a:ea typeface="+mn-ea"/>
                <a:cs typeface="Alexandria"/>
              </a:rPr>
              <a:t> ف</a:t>
            </a:r>
            <a:r>
              <a:rPr kumimoji="0" lang="ar-AE" sz="2400" b="1" i="0" u="none" strike="noStrike" kern="1200" cap="none" spc="0" normalizeH="0" baseline="0" noProof="0" dirty="0">
                <a:ln>
                  <a:noFill/>
                </a:ln>
                <a:solidFill>
                  <a:prstClr val="black"/>
                </a:solidFill>
                <a:effectLst/>
                <a:uLnTx/>
                <a:uFillTx/>
                <a:latin typeface="Calibri"/>
                <a:ea typeface="+mn-ea"/>
                <a:cs typeface="Alexandria"/>
              </a:rPr>
              <a:t>ي 2019</a:t>
            </a:r>
            <a:r>
              <a:rPr kumimoji="0" lang="ar-EG" sz="2400" b="1" i="0" u="none" strike="noStrike" kern="1200" cap="none" spc="0" normalizeH="0" baseline="0" noProof="0" dirty="0">
                <a:ln>
                  <a:noFill/>
                </a:ln>
                <a:solidFill>
                  <a:prstClr val="black"/>
                </a:solidFill>
                <a:effectLst/>
                <a:uLnTx/>
                <a:uFillTx/>
                <a:latin typeface="Calibri"/>
                <a:ea typeface="+mn-ea"/>
                <a:cs typeface="Alexandria"/>
              </a:rPr>
              <a:t>،  </a:t>
            </a:r>
            <a:r>
              <a:rPr kumimoji="0" lang="ar-AE" sz="2400" b="1" i="0" u="none" strike="noStrike" kern="1200" cap="none" spc="0" normalizeH="0" baseline="0" noProof="0" dirty="0">
                <a:ln>
                  <a:noFill/>
                </a:ln>
                <a:solidFill>
                  <a:prstClr val="black"/>
                </a:solidFill>
                <a:effectLst/>
                <a:uLnTx/>
                <a:uFillTx/>
                <a:latin typeface="Calibri"/>
                <a:ea typeface="+mn-ea"/>
                <a:cs typeface="Alexandria"/>
              </a:rPr>
              <a:t>يركز على:</a:t>
            </a:r>
            <a:endParaRPr kumimoji="0" lang="ar-EG" sz="2400" b="1" i="0" u="none" strike="noStrike" kern="1200" cap="none" spc="0" normalizeH="0" baseline="0" noProof="0" dirty="0">
              <a:ln>
                <a:noFill/>
              </a:ln>
              <a:solidFill>
                <a:prstClr val="black"/>
              </a:solidFill>
              <a:effectLst/>
              <a:uLnTx/>
              <a:uFillTx/>
              <a:latin typeface="Calibri"/>
              <a:ea typeface="+mn-ea"/>
              <a:cs typeface="Alexandria"/>
            </a:endParaRP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kumimoji="0" lang="ar-AE" sz="2400" b="0" i="0" u="none" strike="noStrike" kern="1200" cap="none" spc="0" normalizeH="0" baseline="0" noProof="0" dirty="0">
                <a:ln>
                  <a:noFill/>
                </a:ln>
                <a:solidFill>
                  <a:prstClr val="black"/>
                </a:solidFill>
                <a:effectLst/>
                <a:uLnTx/>
                <a:uFillTx/>
                <a:latin typeface="Calibri"/>
                <a:ea typeface="+mn-ea"/>
                <a:cs typeface="Alexandria"/>
              </a:rPr>
              <a:t>الدفع عبر الموبايل.</a:t>
            </a:r>
            <a:endParaRPr kumimoji="0" lang="ar-EG" sz="2400" b="0" i="0" u="none" strike="noStrike" kern="1200" cap="none" spc="0" normalizeH="0" baseline="0" noProof="0" dirty="0">
              <a:ln>
                <a:noFill/>
              </a:ln>
              <a:solidFill>
                <a:prstClr val="black"/>
              </a:solidFill>
              <a:effectLst/>
              <a:uLnTx/>
              <a:uFillTx/>
              <a:latin typeface="Calibri"/>
              <a:ea typeface="+mn-ea"/>
              <a:cs typeface="Alexandria"/>
            </a:endParaRP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kumimoji="0" lang="ar-AE" sz="2400" b="0" i="0" u="none" strike="noStrike" kern="1200" cap="none" spc="0" normalizeH="0" baseline="0" noProof="0" dirty="0">
                <a:ln>
                  <a:noFill/>
                </a:ln>
                <a:solidFill>
                  <a:prstClr val="black"/>
                </a:solidFill>
                <a:effectLst/>
                <a:uLnTx/>
                <a:uFillTx/>
                <a:latin typeface="Calibri"/>
                <a:ea typeface="+mn-ea"/>
                <a:cs typeface="Alexandria"/>
              </a:rPr>
              <a:t>التمويل الأصغر.</a:t>
            </a:r>
            <a:endParaRPr kumimoji="0" lang="ar-EG" sz="2400" b="0" i="0" u="none" strike="noStrike" kern="1200" cap="none" spc="0" normalizeH="0" baseline="0" noProof="0" dirty="0">
              <a:ln>
                <a:noFill/>
              </a:ln>
              <a:solidFill>
                <a:prstClr val="black"/>
              </a:solidFill>
              <a:effectLst/>
              <a:uLnTx/>
              <a:uFillTx/>
              <a:latin typeface="Calibri"/>
              <a:ea typeface="+mn-ea"/>
              <a:cs typeface="Alexandria"/>
            </a:endParaRP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kumimoji="0" lang="ar-AE" sz="2400" b="0" i="0" u="none" strike="noStrike" kern="1200" cap="none" spc="0" normalizeH="0" baseline="0" noProof="0" dirty="0">
                <a:ln>
                  <a:noFill/>
                </a:ln>
                <a:solidFill>
                  <a:prstClr val="black"/>
                </a:solidFill>
                <a:effectLst/>
                <a:uLnTx/>
                <a:uFillTx/>
                <a:latin typeface="Calibri"/>
                <a:ea typeface="+mn-ea"/>
                <a:cs typeface="Alexandria"/>
              </a:rPr>
              <a:t>الخدمات المصرفية الرقمية.</a:t>
            </a:r>
            <a:endParaRPr kumimoji="0" lang="ar-EG" sz="2400" b="0" i="0" u="none" strike="noStrike" kern="1200" cap="none" spc="0" normalizeH="0" baseline="0" noProof="0" dirty="0">
              <a:ln>
                <a:noFill/>
              </a:ln>
              <a:solidFill>
                <a:prstClr val="black"/>
              </a:solidFill>
              <a:effectLst/>
              <a:uLnTx/>
              <a:uFillTx/>
              <a:latin typeface="Calibri"/>
              <a:ea typeface="+mn-ea"/>
              <a:cs typeface="Alexandria"/>
            </a:endParaRP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kumimoji="0" lang="ar-AE" sz="2400" b="0" i="0" u="none" strike="noStrike" kern="1200" cap="none" spc="0" normalizeH="0" baseline="0" noProof="0" dirty="0">
                <a:ln>
                  <a:noFill/>
                </a:ln>
                <a:solidFill>
                  <a:prstClr val="black"/>
                </a:solidFill>
                <a:effectLst/>
                <a:uLnTx/>
                <a:uFillTx/>
                <a:latin typeface="Calibri"/>
                <a:ea typeface="+mn-ea"/>
                <a:cs typeface="Alexandria"/>
              </a:rPr>
              <a:t>جزء من استراتيجية التحول الرقمي وتعزيز الشمول المالي في مصر.</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 xmlns:a16="http://schemas.microsoft.com/office/drawing/2014/main" id="{E9F30EB6-0750-C773-2DCF-874F8E0C9965}"/>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84144693"/>
      </p:ext>
    </p:extLst>
  </p:cSld>
  <p:clrMapOvr>
    <a:masterClrMapping/>
  </p:clrMapOvr>
  <mc:AlternateContent xmlns:mc="http://schemas.openxmlformats.org/markup-compatibility/2006" xmlns:p14="http://schemas.microsoft.com/office/powerpoint/2010/main">
    <mc:Choice Requires="p14">
      <p:transition spd="slow" p14:dur="2000" advTm="33458"/>
    </mc:Choice>
    <mc:Fallback xmlns="">
      <p:transition spd="slow" advTm="33458"/>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A85193AA-4399-9A77-8264-958AA1D4DE6E}"/>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1261F7BC-655D-316C-9D3B-E98AA200A1C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B619EB85-B6FE-8A6E-837B-A9B9C8037B16}"/>
              </a:ext>
            </a:extLst>
          </p:cNvPr>
          <p:cNvSpPr txBox="1"/>
          <p:nvPr/>
        </p:nvSpPr>
        <p:spPr>
          <a:xfrm>
            <a:off x="2469824" y="725864"/>
            <a:ext cx="70135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البيئة التنظيمية في الدول العربية</a:t>
            </a:r>
          </a:p>
        </p:txBody>
      </p:sp>
      <p:sp>
        <p:nvSpPr>
          <p:cNvPr id="28" name="Rectangle 27">
            <a:extLst>
              <a:ext uri="{FF2B5EF4-FFF2-40B4-BE49-F238E27FC236}">
                <a16:creationId xmlns="" xmlns:a16="http://schemas.microsoft.com/office/drawing/2014/main" id="{437C2CC2-F51E-57AE-15E0-D9B29ED5390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368713A6-6C84-DDE8-AF95-EC620C457EEC}"/>
              </a:ext>
            </a:extLst>
          </p:cNvPr>
          <p:cNvSpPr txBox="1"/>
          <p:nvPr/>
        </p:nvSpPr>
        <p:spPr>
          <a:xfrm>
            <a:off x="1272619" y="1799303"/>
            <a:ext cx="9492791" cy="390395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cs typeface="Alexandria"/>
              </a:rPr>
              <a:t>دولة قطر: </a:t>
            </a:r>
            <a:r>
              <a:rPr kumimoji="0" lang="ar-EG" sz="2400" b="0" i="0" u="none" strike="noStrike" kern="1200" cap="none" spc="0" normalizeH="0" baseline="0" noProof="0" dirty="0">
                <a:ln>
                  <a:noFill/>
                </a:ln>
                <a:solidFill>
                  <a:prstClr val="black"/>
                </a:solidFill>
                <a:effectLst/>
                <a:uLnTx/>
                <a:uFillTx/>
                <a:latin typeface="Alexandria regular" pitchFamily="2" charset="-78"/>
                <a:cs typeface="Alexandria"/>
              </a:rPr>
              <a:t>تجربة مصرف قطر المركزي (</a:t>
            </a:r>
            <a:r>
              <a:rPr kumimoji="0" lang="en-US" sz="2400" b="0" i="0" u="none" strike="noStrike" kern="1200" cap="none" spc="0" normalizeH="0" baseline="0" noProof="0" dirty="0">
                <a:ln>
                  <a:noFill/>
                </a:ln>
                <a:solidFill>
                  <a:prstClr val="black"/>
                </a:solidFill>
                <a:effectLst/>
                <a:uLnTx/>
                <a:uFillTx/>
                <a:latin typeface="Alexandria regular" pitchFamily="2" charset="-78"/>
                <a:cs typeface="Alexandria"/>
              </a:rPr>
              <a:t>QCB)</a:t>
            </a:r>
            <a:r>
              <a:rPr kumimoji="0" lang="ar-EG" sz="2400" b="0" i="0" u="none" strike="noStrike" kern="1200" cap="none" spc="0" normalizeH="0" baseline="0" noProof="0" dirty="0">
                <a:ln>
                  <a:noFill/>
                </a:ln>
                <a:solidFill>
                  <a:prstClr val="black"/>
                </a:solidFill>
                <a:effectLst/>
                <a:uLnTx/>
                <a:uFillTx/>
                <a:latin typeface="Alexandria regular" pitchFamily="2" charset="-78"/>
                <a:cs typeface="Alexandria"/>
              </a:rPr>
              <a:t>) </a:t>
            </a:r>
          </a:p>
          <a:p>
            <a:pPr marR="0" lvl="0" algn="just" defTabSz="914400" rtl="1" eaLnBrk="1" fontAlgn="auto" latinLnBrk="0" hangingPunct="1">
              <a:lnSpc>
                <a:spcPct val="150000"/>
              </a:lnSpc>
              <a:spcBef>
                <a:spcPts val="0"/>
              </a:spcBef>
              <a:spcAft>
                <a:spcPts val="0"/>
              </a:spcAft>
              <a:buClrTx/>
              <a:buSzTx/>
              <a:tabLst/>
              <a:defRPr/>
            </a:pPr>
            <a:r>
              <a:rPr lang="ar-EG" sz="2400" dirty="0">
                <a:solidFill>
                  <a:prstClr val="black"/>
                </a:solidFill>
                <a:latin typeface="Alexandria regular" pitchFamily="2" charset="-78"/>
                <a:cs typeface="Alexandria"/>
              </a:rPr>
              <a:t>أ</a:t>
            </a:r>
            <a:r>
              <a:rPr kumimoji="0" lang="ar-EG" sz="2400" b="0" i="0" u="none" strike="noStrike" kern="1200" cap="none" spc="0" normalizeH="0" baseline="0" noProof="0" dirty="0">
                <a:ln>
                  <a:noFill/>
                </a:ln>
                <a:solidFill>
                  <a:prstClr val="black"/>
                </a:solidFill>
                <a:effectLst/>
                <a:uLnTx/>
                <a:uFillTx/>
                <a:latin typeface="Alexandria regular" pitchFamily="2" charset="-78"/>
                <a:cs typeface="Alexandria"/>
              </a:rPr>
              <a:t>طلق مصرف قطر المركزي </a:t>
            </a:r>
            <a:r>
              <a:rPr kumimoji="0" lang="en-US" sz="2400" b="0" i="0" u="none" strike="noStrike" kern="1200" cap="none" spc="0" normalizeH="0" baseline="0" noProof="0" dirty="0">
                <a:ln>
                  <a:noFill/>
                </a:ln>
                <a:solidFill>
                  <a:prstClr val="black"/>
                </a:solidFill>
                <a:effectLst/>
                <a:uLnTx/>
                <a:uFillTx/>
                <a:latin typeface="Alexandria regular" pitchFamily="2" charset="-78"/>
                <a:cs typeface="Alexandria"/>
              </a:rPr>
              <a:t>Sandbox </a:t>
            </a:r>
            <a:r>
              <a:rPr kumimoji="0" lang="ar-EG" sz="2400" b="0" i="0" u="none" strike="noStrike" kern="1200" cap="none" spc="0" normalizeH="0" baseline="0" noProof="0" dirty="0">
                <a:ln>
                  <a:noFill/>
                </a:ln>
                <a:solidFill>
                  <a:prstClr val="black"/>
                </a:solidFill>
                <a:effectLst/>
                <a:uLnTx/>
                <a:uFillTx/>
                <a:latin typeface="Alexandria regular" pitchFamily="2" charset="-78"/>
                <a:cs typeface="Alexandria"/>
              </a:rPr>
              <a:t> في 2020.</a:t>
            </a:r>
          </a:p>
          <a:p>
            <a:pPr marR="0" lvl="0" algn="just"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cs typeface="Alexandria"/>
              </a:rPr>
              <a:t>يركز على:</a:t>
            </a:r>
          </a:p>
          <a:p>
            <a:pPr marR="0" lvl="0" algn="just" defTabSz="914400" rtl="1" eaLnBrk="1" fontAlgn="auto" latinLnBrk="0" hangingPunct="1">
              <a:lnSpc>
                <a:spcPct val="150000"/>
              </a:lnSpc>
              <a:spcBef>
                <a:spcPts val="0"/>
              </a:spcBef>
              <a:spcAft>
                <a:spcPts val="0"/>
              </a:spcAft>
              <a:buClrTx/>
              <a:buSzTx/>
              <a:tabLst/>
              <a:defRPr/>
            </a:pPr>
            <a:r>
              <a:rPr lang="ar-EG" sz="2400" dirty="0">
                <a:solidFill>
                  <a:prstClr val="black"/>
                </a:solidFill>
                <a:latin typeface="Alexandria regular" pitchFamily="2" charset="-78"/>
                <a:cs typeface="Alexandria"/>
              </a:rPr>
              <a:t>- </a:t>
            </a:r>
            <a:r>
              <a:rPr lang="en-US" sz="2400" dirty="0">
                <a:solidFill>
                  <a:prstClr val="black"/>
                </a:solidFill>
                <a:latin typeface="Alexandria regular" pitchFamily="2" charset="-78"/>
                <a:cs typeface="Alexandria"/>
              </a:rPr>
              <a:t>Blockchain</a:t>
            </a:r>
          </a:p>
          <a:p>
            <a:pPr marR="0" lvl="0" algn="just"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cs typeface="Alexandria"/>
              </a:rPr>
              <a:t>- حلول الدفع.</a:t>
            </a:r>
          </a:p>
          <a:p>
            <a:pPr marR="0" lvl="0" algn="just"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cs typeface="Alexandria"/>
              </a:rPr>
              <a:t>- الأمن السيبراني.</a:t>
            </a:r>
          </a:p>
          <a:p>
            <a:pPr marR="0" lvl="0" algn="just"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cs typeface="Alexandria"/>
              </a:rPr>
              <a:t>- ضمن الاستراتيجية الوطنية للتكنولوجيا المالية 2023.</a:t>
            </a:r>
            <a:endParaRPr kumimoji="0" lang="ar-EG" sz="18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 xmlns:a16="http://schemas.microsoft.com/office/drawing/2014/main" id="{39BF04DE-EE12-6296-10BA-A87172F03108}"/>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31961171"/>
      </p:ext>
    </p:extLst>
  </p:cSld>
  <p:clrMapOvr>
    <a:masterClrMapping/>
  </p:clrMapOvr>
  <mc:AlternateContent xmlns:mc="http://schemas.openxmlformats.org/markup-compatibility/2006" xmlns:p14="http://schemas.microsoft.com/office/powerpoint/2010/main">
    <mc:Choice Requires="p14">
      <p:transition spd="slow" p14:dur="2000" advTm="39808"/>
    </mc:Choice>
    <mc:Fallback xmlns="">
      <p:transition spd="slow" advTm="39808"/>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2552302E-2291-AF80-687D-1CC20AD3C28D}"/>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08E14FB2-12A9-ACED-7033-0F66DEA47D4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 xmlns:a16="http://schemas.microsoft.com/office/drawing/2014/main" id="{10652C0E-2CA4-40AD-CE9B-D3CFC279B2BC}"/>
              </a:ext>
            </a:extLst>
          </p:cNvPr>
          <p:cNvSpPr txBox="1"/>
          <p:nvPr/>
        </p:nvSpPr>
        <p:spPr>
          <a:xfrm>
            <a:off x="4046220" y="674885"/>
            <a:ext cx="522351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المراجع</a:t>
            </a:r>
            <a:r>
              <a:rPr kumimoji="0" lang="en-US" sz="2800" b="1" i="0" u="none" strike="noStrike" kern="1200" cap="none" spc="0" normalizeH="0" baseline="0" noProof="0" dirty="0">
                <a:ln>
                  <a:noFill/>
                </a:ln>
                <a:solidFill>
                  <a:srgbClr val="00AEEF"/>
                </a:solidFill>
                <a:effectLst/>
                <a:uLnTx/>
                <a:uFillTx/>
                <a:latin typeface="Alexandria" pitchFamily="2" charset="-78"/>
                <a:ea typeface="+mn-ea"/>
                <a:cs typeface="Alexandria"/>
              </a:rPr>
              <a:t> </a:t>
            </a:r>
            <a:endParaRPr kumimoji="0" lang="en-US" sz="2800" b="1" i="0" u="none" strike="noStrike" kern="1200" cap="none" spc="0" normalizeH="0" baseline="0" noProof="0" dirty="0">
              <a:ln>
                <a:noFill/>
              </a:ln>
              <a:solidFill>
                <a:srgbClr val="00AEEF"/>
              </a:solidFill>
              <a:effectLst/>
              <a:uLnTx/>
              <a:uFillTx/>
              <a:latin typeface="Alexandria" pitchFamily="2" charset="-78"/>
              <a:ea typeface="+mn-ea"/>
              <a:cs typeface="+mn-cs"/>
            </a:endParaRPr>
          </a:p>
        </p:txBody>
      </p:sp>
      <p:sp>
        <p:nvSpPr>
          <p:cNvPr id="28" name="Rectangle 27">
            <a:extLst>
              <a:ext uri="{FF2B5EF4-FFF2-40B4-BE49-F238E27FC236}">
                <a16:creationId xmlns="" xmlns:a16="http://schemas.microsoft.com/office/drawing/2014/main" id="{601A00DD-E164-DFA3-DC1A-D5027DA621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 xmlns:a16="http://schemas.microsoft.com/office/drawing/2014/main" id="{52AD9076-7F34-D345-8C62-0BEC6D080AF4}"/>
              </a:ext>
            </a:extLst>
          </p:cNvPr>
          <p:cNvSpPr txBox="1"/>
          <p:nvPr/>
        </p:nvSpPr>
        <p:spPr>
          <a:xfrm>
            <a:off x="1371600" y="1405890"/>
            <a:ext cx="10468466" cy="4613058"/>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Alexandria"/>
              </a:rPr>
              <a:t> د. فريد ليان، التكنولوجيا المالية: جسر القطاع المالي إلى المستقبل، خاصة الفصل الرابع والخامس.</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Alexandria"/>
              </a:rPr>
              <a:t>نجيب، حسام، العملات الرقمية المشفرة بين الواقع القانوني والتنظيم الدولي، دار النهضة العربية،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Alexandria"/>
              </a:rPr>
              <a:t>موقع البنك المركزي السعودي: </a:t>
            </a:r>
            <a:r>
              <a:rPr lang="en-US" dirty="0">
                <a:solidFill>
                  <a:prstClr val="black"/>
                </a:solidFill>
                <a:latin typeface="Alexandria regular" pitchFamily="2" charset="-78"/>
                <a:cs typeface="Alexandria"/>
              </a:rPr>
              <a:t>https://www.sama.gov.sa</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Alexandria"/>
              </a:rPr>
              <a:t>موقع هيئة السوق المالية: </a:t>
            </a:r>
            <a:r>
              <a:rPr lang="en-US" dirty="0">
                <a:solidFill>
                  <a:prstClr val="black"/>
                </a:solidFill>
                <a:latin typeface="Alexandria regular" pitchFamily="2" charset="-78"/>
                <a:cs typeface="Alexandria"/>
                <a:hlinkClick r:id="rId3"/>
              </a:rPr>
              <a:t>https://cma.org.sa</a:t>
            </a:r>
            <a:endParaRPr lang="ar-EG" dirty="0">
              <a:solidFill>
                <a:prstClr val="black"/>
              </a:solidFill>
              <a:latin typeface="Alexandria regular" pitchFamily="2" charset="-78"/>
              <a:cs typeface="Alexandria"/>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AE" dirty="0">
                <a:solidFill>
                  <a:prstClr val="black"/>
                </a:solidFill>
                <a:latin typeface="Alexandria regular" pitchFamily="2" charset="-78"/>
                <a:cs typeface="Alexandria"/>
              </a:rPr>
              <a:t>لائحة تنظيم التمويل الجماعي بالدين </a:t>
            </a:r>
            <a:r>
              <a:rPr lang="ar-EG" dirty="0">
                <a:solidFill>
                  <a:prstClr val="black"/>
                </a:solidFill>
                <a:latin typeface="Alexandria regular" pitchFamily="2" charset="-78"/>
                <a:cs typeface="Alexandria"/>
              </a:rPr>
              <a:t>، البنك المركزي السعودي  ( </a:t>
            </a:r>
            <a:r>
              <a:rPr lang="en-US" dirty="0">
                <a:solidFill>
                  <a:prstClr val="black"/>
                </a:solidFill>
                <a:latin typeface="Alexandria regular" pitchFamily="2" charset="-78"/>
                <a:cs typeface="Alexandria"/>
              </a:rPr>
              <a:t>SAMA</a:t>
            </a:r>
            <a:r>
              <a:rPr lang="ar-EG" dirty="0">
                <a:solidFill>
                  <a:prstClr val="black"/>
                </a:solidFill>
                <a:latin typeface="Alexandria regular" pitchFamily="2" charset="-78"/>
                <a:cs typeface="Alexandria"/>
              </a:rPr>
              <a:t>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Alexandria"/>
              </a:rPr>
              <a:t>موقع </a:t>
            </a:r>
            <a:r>
              <a:rPr lang="ar-AE" dirty="0">
                <a:solidFill>
                  <a:prstClr val="black"/>
                </a:solidFill>
                <a:latin typeface="Alexandria regular" pitchFamily="2" charset="-78"/>
                <a:cs typeface="Alexandria"/>
              </a:rPr>
              <a:t>البنك المركزي المصري: </a:t>
            </a:r>
            <a:r>
              <a:rPr lang="en-US" dirty="0">
                <a:solidFill>
                  <a:prstClr val="black"/>
                </a:solidFill>
                <a:latin typeface="Alexandria regular" pitchFamily="2" charset="-78"/>
                <a:cs typeface="Alexandria"/>
                <a:hlinkClick r:id="rId4"/>
              </a:rPr>
              <a:t>https://www.cbe.org.eg</a:t>
            </a:r>
            <a:endParaRPr lang="ar-EG" dirty="0">
              <a:solidFill>
                <a:prstClr val="black"/>
              </a:solidFill>
              <a:latin typeface="Alexandria regular" pitchFamily="2" charset="-78"/>
              <a:cs typeface="Alexandria"/>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Alexandria"/>
              </a:rPr>
              <a:t>موقع </a:t>
            </a:r>
            <a:r>
              <a:rPr lang="ar-AE" dirty="0">
                <a:solidFill>
                  <a:prstClr val="black"/>
                </a:solidFill>
                <a:latin typeface="Alexandria regular" pitchFamily="2" charset="-78"/>
                <a:cs typeface="Alexandria"/>
              </a:rPr>
              <a:t>البنك المركزي الأردني: </a:t>
            </a:r>
            <a:r>
              <a:rPr lang="en-US" dirty="0">
                <a:solidFill>
                  <a:prstClr val="black"/>
                </a:solidFill>
                <a:latin typeface="Alexandria regular" pitchFamily="2" charset="-78"/>
                <a:cs typeface="Alexandria"/>
                <a:hlinkClick r:id="rId5"/>
              </a:rPr>
              <a:t>https://www.cbj.gov.jo</a:t>
            </a:r>
            <a:endParaRPr lang="ar-EG" dirty="0">
              <a:solidFill>
                <a:prstClr val="black"/>
              </a:solidFill>
              <a:latin typeface="Alexandria regular" pitchFamily="2" charset="-78"/>
              <a:cs typeface="Alexandria"/>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Alexandria"/>
              </a:rPr>
              <a:t>موقع مصرف قطر المركزي: </a:t>
            </a:r>
            <a:r>
              <a:rPr lang="en-US" dirty="0">
                <a:solidFill>
                  <a:prstClr val="black"/>
                </a:solidFill>
                <a:latin typeface="Alexandria regular" pitchFamily="2" charset="-78"/>
                <a:cs typeface="Alexandria"/>
              </a:rPr>
              <a:t>https://www.qcb.gov.qa</a:t>
            </a:r>
            <a:endParaRPr lang="ar-EG" dirty="0">
              <a:solidFill>
                <a:prstClr val="black"/>
              </a:solidFill>
              <a:latin typeface="Alexandria regular" pitchFamily="2" charset="-78"/>
              <a:cs typeface="Alexandria"/>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AE" dirty="0">
                <a:solidFill>
                  <a:prstClr val="black"/>
                </a:solidFill>
                <a:latin typeface="Alexandria regular" pitchFamily="2" charset="-78"/>
                <a:cs typeface="Alexandria"/>
              </a:rPr>
              <a:t>الموقع الرسمي للمصرف المركزي الإماراتي: </a:t>
            </a:r>
            <a:r>
              <a:rPr lang="en-US" dirty="0">
                <a:solidFill>
                  <a:prstClr val="black"/>
                </a:solidFill>
                <a:latin typeface="Alexandria regular" pitchFamily="2" charset="-78"/>
                <a:cs typeface="Alexandria"/>
                <a:hlinkClick r:id="rId6"/>
              </a:rPr>
              <a:t>https://www.centralbank.ae</a:t>
            </a:r>
            <a:endParaRPr lang="ar-EG" dirty="0">
              <a:solidFill>
                <a:prstClr val="black"/>
              </a:solidFill>
              <a:latin typeface="Alexandria regular" pitchFamily="2" charset="-78"/>
              <a:cs typeface="Alexandria"/>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Alexandria"/>
              </a:rPr>
              <a:t>قانون حماية البيانات الشخصية القطري رقم 13 لسنة 2016.</a:t>
            </a:r>
            <a:endParaRPr lang="en-US" dirty="0">
              <a:solidFill>
                <a:prstClr val="black"/>
              </a:solidFill>
              <a:latin typeface="Alexandria regular" pitchFamily="2" charset="-78"/>
              <a:cs typeface="Alexandria"/>
            </a:endParaRPr>
          </a:p>
          <a:p>
            <a:pPr marR="0" lvl="0" algn="r" defTabSz="914400" rtl="1" eaLnBrk="1" fontAlgn="auto" latinLnBrk="0" hangingPunct="1">
              <a:lnSpc>
                <a:spcPct val="150000"/>
              </a:lnSpc>
              <a:spcBef>
                <a:spcPts val="0"/>
              </a:spcBef>
              <a:spcAft>
                <a:spcPts val="0"/>
              </a:spcAft>
              <a:buClrTx/>
              <a:buSzTx/>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 xmlns:a16="http://schemas.microsoft.com/office/drawing/2014/main" id="{B41C7D10-26A5-C084-36A8-16F0301BD9B1}"/>
              </a:ext>
            </a:extLst>
          </p:cNvPr>
          <p:cNvPicPr>
            <a:picLocks noChangeAspect="1"/>
          </p:cNvPicPr>
          <p:nvPr/>
        </p:nvPicPr>
        <p:blipFill rotWithShape="1">
          <a:blip r:embed="rId7"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58883482"/>
      </p:ext>
    </p:extLst>
  </p:cSld>
  <p:clrMapOvr>
    <a:masterClrMapping/>
  </p:clrMapOvr>
  <mc:AlternateContent xmlns:mc="http://schemas.openxmlformats.org/markup-compatibility/2006" xmlns:p14="http://schemas.microsoft.com/office/powerpoint/2010/main">
    <mc:Choice Requires="p14">
      <p:transition spd="slow" p14:dur="2000" advTm="57511"/>
    </mc:Choice>
    <mc:Fallback xmlns="">
      <p:transition spd="slow" advTm="57511"/>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email">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a:extLst>
              <a:ext uri="{96DAC541-7B7A-43D3-8B79-37D633B846F1}">
                <asvg:svgBlip xmlns=""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3833"/>
    </mc:Choice>
    <mc:Fallback xmlns="">
      <p:transition spd="slow" advTm="23833"/>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5EA854E8-C310-4C85-BD17-1110FCE715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purl.org/dc/elements/1.1/"/>
    <ds:schemaRef ds:uri="http://schemas.openxmlformats.org/package/2006/metadata/core-properties"/>
    <ds:schemaRef ds:uri="d13aca44-ef33-4cf4-9980-7f0b00e6eeb9"/>
    <ds:schemaRef ds:uri="http://schemas.microsoft.com/office/infopath/2007/PartnerControls"/>
    <ds:schemaRef ds:uri="http://purl.org/dc/terms/"/>
    <ds:schemaRef ds:uri="http://purl.org/dc/dcmitype/"/>
    <ds:schemaRef ds:uri="49100919-8a76-4266-be0c-7dc583902cb4"/>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12779</TotalTime>
  <Words>5711</Words>
  <Application>Microsoft Office PowerPoint</Application>
  <PresentationFormat>مخصص</PresentationFormat>
  <Paragraphs>399</Paragraphs>
  <Slides>44</Slides>
  <Notes>42</Notes>
  <HiddenSlides>0</HiddenSlides>
  <MMClips>2</MMClips>
  <ScaleCrop>false</ScaleCrop>
  <HeadingPairs>
    <vt:vector size="4" baseType="variant">
      <vt:variant>
        <vt:lpstr>نسق</vt:lpstr>
      </vt:variant>
      <vt:variant>
        <vt:i4>4</vt:i4>
      </vt:variant>
      <vt:variant>
        <vt:lpstr>عناوين الشرائح</vt:lpstr>
      </vt:variant>
      <vt:variant>
        <vt:i4>44</vt:i4>
      </vt:variant>
    </vt:vector>
  </HeadingPairs>
  <TitlesOfParts>
    <vt:vector size="48" baseType="lpstr">
      <vt:lpstr>Office Theme</vt:lpstr>
      <vt:lpstr>1_Office Theme</vt:lpstr>
      <vt:lpstr>2_Office Theme</vt:lpstr>
      <vt:lpstr>4_Office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p:lastModifiedBy>
  <cp:revision>152</cp:revision>
  <dcterms:created xsi:type="dcterms:W3CDTF">2023-04-29T09:08:00Z</dcterms:created>
  <dcterms:modified xsi:type="dcterms:W3CDTF">2026-07-17T14:44:16Z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