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rts/chart1.xml" ContentType="application/vnd.openxmlformats-officedocument.drawingml.char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70" r:id="rId15"/>
    <p:sldId id="271" r:id="rId16"/>
    <p:sldId id="272" r:id="rId17"/>
    <p:sldId id="273" r:id="rId18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75" d="100"/>
          <a:sy n="75" d="100"/>
        </p:scale>
        <p:origin x="-294" y="18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US"/>
  <c:roundedCorners val="1"/>
  <c:style val="2"/>
  <c:chart>
    <c:title>
      <c:tx>
        <c:rich>
          <a:bodyPr/>
          <a:lstStyle/>
          <a:p>
            <a:pPr>
              <a:defRPr sz="1250" b="0" i="0" u="none" strike="noStrike">
                <a:solidFill>
                  <a:srgbClr val="0D2B55"/>
                </a:solidFill>
                <a:latin typeface="Calibri"/>
              </a:defRPr>
            </a:pPr>
            <a:r>
              <a:rPr lang="en-US" sz="1250" b="0" i="0" u="none" strike="noStrike">
                <a:solidFill>
                  <a:srgbClr val="0D2B55"/>
                </a:solidFill>
                <a:latin typeface="Calibri"/>
              </a:rPr>
              <a:t>Test-set metrics by model (%)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ResNet50</c:v>
                </c:pt>
              </c:strCache>
            </c:strRef>
          </c:tx>
          <c:spPr>
            <a:solidFill>
              <a:srgbClr val="0D2B55"/>
            </a:solidFill>
            <a:effectLst/>
          </c:spPr>
          <c:invertIfNegative val="0"/>
          <c:dLbls>
            <c:numFmt formatCode="0.0" sourceLinked="0"/>
            <c:txPr>
              <a:bodyPr/>
              <a:lstStyle/>
              <a:p>
                <a:pPr>
                  <a:defRPr sz="850" b="0" i="0" u="none" strike="noStrike">
                    <a:solidFill>
                      <a:srgbClr val="16283D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Sheet1!$A$2:$A$5</c:f>
              <c:strCache>
                <c:ptCount val="4"/>
                <c:pt idx="0">
                  <c:v>Accuracy</c:v>
                </c:pt>
                <c:pt idx="1">
                  <c:v>Precision</c:v>
                </c:pt>
                <c:pt idx="2">
                  <c:v>Recall</c:v>
                </c:pt>
                <c:pt idx="3">
                  <c:v>F1-score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96.47</c:v>
                </c:pt>
                <c:pt idx="1">
                  <c:v>96.55</c:v>
                </c:pt>
                <c:pt idx="2">
                  <c:v>96.2</c:v>
                </c:pt>
                <c:pt idx="3">
                  <c:v>96.33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EfficientNetB0</c:v>
                </c:pt>
              </c:strCache>
            </c:strRef>
          </c:tx>
          <c:spPr>
            <a:solidFill>
              <a:srgbClr val="00ACC1"/>
            </a:solidFill>
            <a:effectLst/>
          </c:spPr>
          <c:invertIfNegative val="0"/>
          <c:dLbls>
            <c:numFmt formatCode="0.0" sourceLinked="0"/>
            <c:txPr>
              <a:bodyPr/>
              <a:lstStyle/>
              <a:p>
                <a:pPr>
                  <a:defRPr sz="850" b="0" i="0" u="none" strike="noStrike">
                    <a:solidFill>
                      <a:srgbClr val="16283D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Sheet1!$A$2:$A$5</c:f>
              <c:strCache>
                <c:ptCount val="4"/>
                <c:pt idx="0">
                  <c:v>Accuracy</c:v>
                </c:pt>
                <c:pt idx="1">
                  <c:v>Precision</c:v>
                </c:pt>
                <c:pt idx="2">
                  <c:v>Recall</c:v>
                </c:pt>
                <c:pt idx="3">
                  <c:v>F1-score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95.97</c:v>
                </c:pt>
                <c:pt idx="1">
                  <c:v>95.8</c:v>
                </c:pt>
                <c:pt idx="2">
                  <c:v>95.74</c:v>
                </c:pt>
                <c:pt idx="3">
                  <c:v>95.67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MobileNetV2</c:v>
                </c:pt>
              </c:strCache>
            </c:strRef>
          </c:tx>
          <c:spPr>
            <a:solidFill>
              <a:srgbClr val="90A4AE"/>
            </a:solidFill>
            <a:effectLst/>
          </c:spPr>
          <c:invertIfNegative val="0"/>
          <c:dLbls>
            <c:numFmt formatCode="0.0" sourceLinked="0"/>
            <c:txPr>
              <a:bodyPr/>
              <a:lstStyle/>
              <a:p>
                <a:pPr>
                  <a:defRPr sz="850" b="0" i="0" u="none" strike="noStrike">
                    <a:solidFill>
                      <a:srgbClr val="16283D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cat>
            <c:strRef>
              <c:f>Sheet1!$A$2:$A$5</c:f>
              <c:strCache>
                <c:ptCount val="4"/>
                <c:pt idx="0">
                  <c:v>Accuracy</c:v>
                </c:pt>
                <c:pt idx="1">
                  <c:v>Precision</c:v>
                </c:pt>
                <c:pt idx="2">
                  <c:v>Recall</c:v>
                </c:pt>
                <c:pt idx="3">
                  <c:v>F1-score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92.13</c:v>
                </c:pt>
                <c:pt idx="1">
                  <c:v>92.08</c:v>
                </c:pt>
                <c:pt idx="2">
                  <c:v>91.75</c:v>
                </c:pt>
                <c:pt idx="3">
                  <c:v>91.69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35"/>
        <c:axId val="218766720"/>
        <c:axId val="218788992"/>
      </c:barChart>
      <c:catAx>
        <c:axId val="21876672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50" b="0" i="0" u="none" strike="noStrike">
                <a:solidFill>
                  <a:srgbClr val="16283D"/>
                </a:solidFill>
                <a:latin typeface="Arial"/>
              </a:defRPr>
            </a:pPr>
            <a:endParaRPr lang="en-US"/>
          </a:p>
        </c:txPr>
        <c:crossAx val="218788992"/>
        <c:crosses val="autoZero"/>
        <c:auto val="1"/>
        <c:lblAlgn val="ctr"/>
        <c:lblOffset val="100"/>
        <c:noMultiLvlLbl val="1"/>
      </c:catAx>
      <c:valAx>
        <c:axId val="218788992"/>
        <c:scaling>
          <c:orientation val="minMax"/>
          <c:max val="100"/>
          <c:min val="85"/>
        </c:scaling>
        <c:delete val="0"/>
        <c:axPos val="l"/>
        <c:majorGridlines>
          <c:spPr>
            <a:ln w="9525" cap="flat">
              <a:solidFill>
                <a:srgbClr val="E3E8ED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50" b="0" i="0" u="none" strike="noStrike">
                <a:solidFill>
                  <a:srgbClr val="5B6B7A"/>
                </a:solidFill>
                <a:latin typeface="Arial"/>
              </a:defRPr>
            </a:pPr>
            <a:endParaRPr lang="en-US"/>
          </a:p>
        </c:txPr>
        <c:crossAx val="21876672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txPr>
        <a:bodyPr/>
        <a:lstStyle/>
        <a:p>
          <a:pPr>
            <a:defRPr sz="1000">
              <a:solidFill>
                <a:srgbClr val="5B6B7A"/>
              </a:solidFill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58C190-22BD-4C86-8F98-6B6FB2B69B36}" type="datetimeFigureOut">
              <a:rPr lang="en-US" smtClean="0"/>
              <a:t>8/5/2026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635000" y="914400"/>
            <a:ext cx="8128000" cy="4572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791200"/>
            <a:ext cx="5486400" cy="54864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096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90C6D9-675E-4E3A-B7B8-FAC1E2425E7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7182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0" y="0"/>
            <a:ext cx="7558851" cy="6858000"/>
          </a:xfrm>
          <a:prstGeom prst="rect">
            <a:avLst/>
          </a:prstGeom>
          <a:solidFill>
            <a:srgbClr val="0D2B55"/>
          </a:solidFill>
          <a:ln/>
        </p:spPr>
      </p:sp>
      <p:sp>
        <p:nvSpPr>
          <p:cNvPr id="4" name="Shape 2"/>
          <p:cNvSpPr/>
          <p:nvPr/>
        </p:nvSpPr>
        <p:spPr>
          <a:xfrm>
            <a:off x="731520" y="502920"/>
            <a:ext cx="2286000" cy="777240"/>
          </a:xfrm>
          <a:prstGeom prst="roundRect">
            <a:avLst>
              <a:gd name="adj" fmla="val 14118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pic>
        <p:nvPicPr>
          <p:cNvPr id="5" name="Image 0" descr="/home/claude/build/media/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112" y="621792"/>
            <a:ext cx="1956816" cy="54864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54357" y="1901952"/>
            <a:ext cx="877824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ts val="4400"/>
              </a:lnSpc>
            </a:pPr>
            <a:r>
              <a:rPr lang="en-US" sz="3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Accuracy and Efficiency Learning Models for Plant Leaf Disease Classification</a:t>
            </a:r>
            <a:endParaRPr lang="en-US" sz="3800" dirty="0"/>
          </a:p>
        </p:txBody>
      </p:sp>
      <p:sp>
        <p:nvSpPr>
          <p:cNvPr id="8" name="Text 5"/>
          <p:cNvSpPr/>
          <p:nvPr/>
        </p:nvSpPr>
        <p:spPr>
          <a:xfrm>
            <a:off x="731520" y="3703320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2000"/>
              </a:lnSpc>
              <a:buNone/>
            </a:pPr>
            <a:r>
              <a:rPr lang="en-US" sz="1450" i="1" dirty="0">
                <a:solidFill>
                  <a:srgbClr val="C6D4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controlled comparison of ResNet50, EfficientNetB0, and MobileNetV2 for</a:t>
            </a:r>
            <a:endParaRPr lang="en-US" sz="1450" dirty="0"/>
          </a:p>
          <a:p>
            <a:pPr marL="0" indent="0">
              <a:lnSpc>
                <a:spcPts val="2000"/>
              </a:lnSpc>
              <a:buNone/>
            </a:pPr>
            <a:r>
              <a:rPr lang="en-US" sz="1450" i="1" dirty="0">
                <a:solidFill>
                  <a:srgbClr val="C6D4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leaf disease classification on the PlantVillage dataset</a:t>
            </a:r>
            <a:endParaRPr lang="en-US" sz="1450" dirty="0"/>
          </a:p>
        </p:txBody>
      </p:sp>
      <p:sp>
        <p:nvSpPr>
          <p:cNvPr id="9" name="Shape 6"/>
          <p:cNvSpPr/>
          <p:nvPr/>
        </p:nvSpPr>
        <p:spPr>
          <a:xfrm>
            <a:off x="731520" y="4572000"/>
            <a:ext cx="6949440" cy="960120"/>
          </a:xfrm>
          <a:prstGeom prst="roundRect">
            <a:avLst>
              <a:gd name="adj" fmla="val 7619"/>
            </a:avLst>
          </a:prstGeom>
          <a:solidFill>
            <a:srgbClr val="12345F"/>
          </a:solidFill>
          <a:ln w="9525">
            <a:solidFill>
              <a:srgbClr val="1E4A7A"/>
            </a:solidFill>
            <a:prstDash val="solid"/>
          </a:ln>
        </p:spPr>
      </p:sp>
      <p:sp>
        <p:nvSpPr>
          <p:cNvPr id="10" name="Text 7"/>
          <p:cNvSpPr/>
          <p:nvPr/>
        </p:nvSpPr>
        <p:spPr>
          <a:xfrm>
            <a:off x="960120" y="4690872"/>
            <a:ext cx="64922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22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Mahmoud Al Ra'e</a:t>
            </a:r>
            <a:r>
              <a:rPr lang="en-US" sz="1300" dirty="0">
                <a:solidFill>
                  <a:srgbClr val="9FB4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ID: 253001641
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Hussein Mudeheg</a:t>
            </a:r>
            <a:r>
              <a:rPr lang="en-US" sz="1300" dirty="0">
                <a:solidFill>
                  <a:srgbClr val="9FB4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ID: 253001186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731520" y="5669280"/>
            <a:ext cx="6949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9FB4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</a:t>
            </a: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Dr. Hager Saleh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731520" y="5989320"/>
            <a:ext cx="69494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8C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College of Informatics  |  </a:t>
            </a:r>
            <a:r>
              <a:rPr lang="en-US" sz="1150" dirty="0" err="1">
                <a:solidFill>
                  <a:srgbClr val="8C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</a:t>
            </a:r>
            <a:r>
              <a:rPr lang="en-US" sz="1150" dirty="0">
                <a:solidFill>
                  <a:srgbClr val="8C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150" dirty="0" smtClean="0">
                <a:solidFill>
                  <a:srgbClr val="8C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</a:t>
            </a:r>
            <a:endParaRPr lang="en-US" sz="1150" dirty="0"/>
          </a:p>
        </p:txBody>
      </p:sp>
      <p:sp>
        <p:nvSpPr>
          <p:cNvPr id="13" name="Shape 10"/>
          <p:cNvSpPr/>
          <p:nvPr/>
        </p:nvSpPr>
        <p:spPr>
          <a:xfrm>
            <a:off x="731520" y="6355080"/>
            <a:ext cx="2743200" cy="384048"/>
          </a:xfrm>
          <a:prstGeom prst="roundRect">
            <a:avLst>
              <a:gd name="adj" fmla="val 50000"/>
            </a:avLst>
          </a:prstGeom>
          <a:solidFill>
            <a:srgbClr val="00ACC1"/>
          </a:solidFill>
          <a:ln w="12700">
            <a:solidFill>
              <a:srgbClr val="00ACC1"/>
            </a:solidFill>
            <a:prstDash val="solid"/>
          </a:ln>
        </p:spPr>
      </p:sp>
      <p:sp>
        <p:nvSpPr>
          <p:cNvPr id="14" name="Text 11"/>
          <p:cNvSpPr/>
          <p:nvPr/>
        </p:nvSpPr>
        <p:spPr>
          <a:xfrm>
            <a:off x="731520" y="6355080"/>
            <a:ext cx="27432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b="1" kern="0" spc="100" dirty="0">
                <a:solidFill>
                  <a:srgbClr val="0A162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M.Sc. IN ARTIFICIAL INTELLIGENCE</a:t>
            </a:r>
            <a:endParaRPr lang="en-US" sz="1050" dirty="0"/>
          </a:p>
        </p:txBody>
      </p:sp>
      <p:sp>
        <p:nvSpPr>
          <p:cNvPr id="15" name="Shape 12"/>
          <p:cNvSpPr/>
          <p:nvPr/>
        </p:nvSpPr>
        <p:spPr>
          <a:xfrm>
            <a:off x="7635240" y="1325880"/>
            <a:ext cx="3931920" cy="3931920"/>
          </a:xfrm>
          <a:prstGeom prst="ellipse">
            <a:avLst/>
          </a:prstGeom>
          <a:solidFill>
            <a:srgbClr val="00ACC1">
              <a:alpha val="12000"/>
            </a:srgbClr>
          </a:solidFill>
          <a:ln/>
        </p:spPr>
      </p:sp>
      <p:sp>
        <p:nvSpPr>
          <p:cNvPr id="16" name="Shape 13"/>
          <p:cNvSpPr/>
          <p:nvPr/>
        </p:nvSpPr>
        <p:spPr>
          <a:xfrm>
            <a:off x="8138160" y="1828800"/>
            <a:ext cx="2926080" cy="2926080"/>
          </a:xfrm>
          <a:prstGeom prst="ellipse">
            <a:avLst/>
          </a:prstGeom>
          <a:solidFill>
            <a:srgbClr val="2196F3">
              <a:alpha val="18000"/>
            </a:srgbClr>
          </a:solidFill>
          <a:ln/>
        </p:spPr>
      </p:sp>
      <p:sp>
        <p:nvSpPr>
          <p:cNvPr id="17" name="Shape 14"/>
          <p:cNvSpPr/>
          <p:nvPr/>
        </p:nvSpPr>
        <p:spPr>
          <a:xfrm>
            <a:off x="8641080" y="2331720"/>
            <a:ext cx="1920240" cy="1920240"/>
          </a:xfrm>
          <a:prstGeom prst="ellipse">
            <a:avLst/>
          </a:prstGeom>
          <a:solidFill>
            <a:srgbClr val="FFFFFF">
              <a:alpha val="10000"/>
            </a:srgbClr>
          </a:solidFill>
          <a:ln/>
        </p:spPr>
      </p:sp>
      <p:sp>
        <p:nvSpPr>
          <p:cNvPr id="18" name="Text 15"/>
          <p:cNvSpPr/>
          <p:nvPr/>
        </p:nvSpPr>
        <p:spPr>
          <a:xfrm>
            <a:off x="8641080" y="2788920"/>
            <a:ext cx="1920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4000" dirty="0"/>
          </a:p>
        </p:txBody>
      </p:sp>
      <p:sp>
        <p:nvSpPr>
          <p:cNvPr id="19" name="Text 16"/>
          <p:cNvSpPr/>
          <p:nvPr/>
        </p:nvSpPr>
        <p:spPr>
          <a:xfrm>
            <a:off x="8366760" y="3456432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kern="0" spc="100" dirty="0">
                <a:solidFill>
                  <a:srgbClr val="DCE8F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DISEASE CLASSES</a:t>
            </a:r>
            <a:endParaRPr lang="en-US" sz="1050" dirty="0"/>
          </a:p>
        </p:txBody>
      </p:sp>
      <p:sp>
        <p:nvSpPr>
          <p:cNvPr id="20" name="Text 17"/>
          <p:cNvSpPr/>
          <p:nvPr/>
        </p:nvSpPr>
        <p:spPr>
          <a:xfrm>
            <a:off x="7589520" y="5989320"/>
            <a:ext cx="40233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ts val="1600"/>
              </a:lnSpc>
              <a:buNone/>
            </a:pPr>
            <a:r>
              <a:rPr lang="en-US" sz="1000" kern="0" spc="50" dirty="0">
                <a:solidFill>
                  <a:srgbClr val="9FB4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CNN ARCHITECTURES   ·   20,638 </a:t>
            </a:r>
            <a:r>
              <a:rPr lang="en-US" sz="1000" kern="0" spc="50" dirty="0" smtClean="0">
                <a:solidFill>
                  <a:srgbClr val="9FB4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IMAGES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920" y="502920"/>
            <a:ext cx="73152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Agenda</a:t>
            </a:r>
            <a:endParaRPr lang="en-US" sz="3000" dirty="0"/>
          </a:p>
        </p:txBody>
      </p:sp>
      <p:sp>
        <p:nvSpPr>
          <p:cNvPr id="3" name="Text 1"/>
          <p:cNvSpPr/>
          <p:nvPr/>
        </p:nvSpPr>
        <p:spPr>
          <a:xfrm>
            <a:off x="502920" y="1078992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motivation to the comparative results driving our conclusions</a:t>
            </a:r>
            <a:endParaRPr lang="en-US" sz="1350" dirty="0"/>
          </a:p>
        </p:txBody>
      </p:sp>
      <p:sp>
        <p:nvSpPr>
          <p:cNvPr id="4" name="Shape 2"/>
          <p:cNvSpPr/>
          <p:nvPr/>
        </p:nvSpPr>
        <p:spPr>
          <a:xfrm>
            <a:off x="502920" y="169164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667512" y="198424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667512" y="198424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1417320" y="183794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1417320" y="224028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 &amp; technical background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502920" y="297180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F7F9FB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67512" y="326440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67512" y="326440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1417320" y="311810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1417320" y="352044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automated detection matters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502920" y="425196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667512" y="454456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667512" y="454456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1417320" y="439826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Related Work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1417320" y="480060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CNN, ViT &amp; IoT literature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502920" y="553212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F7F9FB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667512" y="582472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667512" y="582472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600" dirty="0"/>
          </a:p>
        </p:txBody>
      </p:sp>
      <p:sp>
        <p:nvSpPr>
          <p:cNvPr id="22" name="Text 20"/>
          <p:cNvSpPr/>
          <p:nvPr/>
        </p:nvSpPr>
        <p:spPr>
          <a:xfrm>
            <a:off x="1417320" y="567842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 &amp; Contribution</a:t>
            </a:r>
            <a:endParaRPr lang="en-US" sz="1500" dirty="0"/>
          </a:p>
        </p:txBody>
      </p:sp>
      <p:sp>
        <p:nvSpPr>
          <p:cNvPr id="23" name="Text 21"/>
          <p:cNvSpPr/>
          <p:nvPr/>
        </p:nvSpPr>
        <p:spPr>
          <a:xfrm>
            <a:off x="1417320" y="608076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 of this study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6172200" y="169164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6336792" y="198424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6336792" y="198424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600" dirty="0"/>
          </a:p>
        </p:txBody>
      </p:sp>
      <p:sp>
        <p:nvSpPr>
          <p:cNvPr id="27" name="Text 25"/>
          <p:cNvSpPr/>
          <p:nvPr/>
        </p:nvSpPr>
        <p:spPr>
          <a:xfrm>
            <a:off x="7086600" y="183794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Framework</a:t>
            </a:r>
            <a:endParaRPr lang="en-US" sz="1500" dirty="0"/>
          </a:p>
        </p:txBody>
      </p:sp>
      <p:sp>
        <p:nvSpPr>
          <p:cNvPr id="28" name="Text 26"/>
          <p:cNvSpPr/>
          <p:nvPr/>
        </p:nvSpPr>
        <p:spPr>
          <a:xfrm>
            <a:off x="7086600" y="224028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End-to-end pipeline</a:t>
            </a:r>
            <a:endParaRPr lang="en-US" sz="1150" dirty="0"/>
          </a:p>
        </p:txBody>
      </p:sp>
      <p:sp>
        <p:nvSpPr>
          <p:cNvPr id="29" name="Shape 27"/>
          <p:cNvSpPr/>
          <p:nvPr/>
        </p:nvSpPr>
        <p:spPr>
          <a:xfrm>
            <a:off x="6172200" y="297180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F7F9FB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30" name="Shape 28"/>
          <p:cNvSpPr/>
          <p:nvPr/>
        </p:nvSpPr>
        <p:spPr>
          <a:xfrm>
            <a:off x="6336792" y="326440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6336792" y="326440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600" dirty="0"/>
          </a:p>
        </p:txBody>
      </p:sp>
      <p:sp>
        <p:nvSpPr>
          <p:cNvPr id="32" name="Text 30"/>
          <p:cNvSpPr/>
          <p:nvPr/>
        </p:nvSpPr>
        <p:spPr>
          <a:xfrm>
            <a:off x="7086600" y="311810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500" dirty="0"/>
          </a:p>
        </p:txBody>
      </p:sp>
      <p:sp>
        <p:nvSpPr>
          <p:cNvPr id="33" name="Text 31"/>
          <p:cNvSpPr/>
          <p:nvPr/>
        </p:nvSpPr>
        <p:spPr>
          <a:xfrm>
            <a:off x="7086600" y="352044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Data, augmentation &amp; training</a:t>
            </a:r>
            <a:endParaRPr lang="en-US" sz="1150" dirty="0"/>
          </a:p>
        </p:txBody>
      </p:sp>
      <p:sp>
        <p:nvSpPr>
          <p:cNvPr id="34" name="Shape 32"/>
          <p:cNvSpPr/>
          <p:nvPr/>
        </p:nvSpPr>
        <p:spPr>
          <a:xfrm>
            <a:off x="6172200" y="425196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35" name="Shape 33"/>
          <p:cNvSpPr/>
          <p:nvPr/>
        </p:nvSpPr>
        <p:spPr>
          <a:xfrm>
            <a:off x="6336792" y="454456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36" name="Text 34"/>
          <p:cNvSpPr/>
          <p:nvPr/>
        </p:nvSpPr>
        <p:spPr>
          <a:xfrm>
            <a:off x="6336792" y="454456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600" dirty="0"/>
          </a:p>
        </p:txBody>
      </p:sp>
      <p:sp>
        <p:nvSpPr>
          <p:cNvPr id="37" name="Text 35"/>
          <p:cNvSpPr/>
          <p:nvPr/>
        </p:nvSpPr>
        <p:spPr>
          <a:xfrm>
            <a:off x="7086600" y="439826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Experimental Results</a:t>
            </a:r>
            <a:endParaRPr lang="en-US" sz="1500" dirty="0"/>
          </a:p>
        </p:txBody>
      </p:sp>
      <p:sp>
        <p:nvSpPr>
          <p:cNvPr id="38" name="Text 36"/>
          <p:cNvSpPr/>
          <p:nvPr/>
        </p:nvSpPr>
        <p:spPr>
          <a:xfrm>
            <a:off x="7086600" y="480060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evaluation</a:t>
            </a:r>
            <a:endParaRPr lang="en-US" sz="1150" dirty="0"/>
          </a:p>
        </p:txBody>
      </p:sp>
      <p:sp>
        <p:nvSpPr>
          <p:cNvPr id="39" name="Shape 37"/>
          <p:cNvSpPr/>
          <p:nvPr/>
        </p:nvSpPr>
        <p:spPr>
          <a:xfrm>
            <a:off x="6172200" y="5532120"/>
            <a:ext cx="5212080" cy="1170432"/>
          </a:xfrm>
          <a:prstGeom prst="roundRect">
            <a:avLst>
              <a:gd name="adj" fmla="val 7031"/>
            </a:avLst>
          </a:prstGeom>
          <a:solidFill>
            <a:srgbClr val="F7F9FB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40" name="Shape 38"/>
          <p:cNvSpPr/>
          <p:nvPr/>
        </p:nvSpPr>
        <p:spPr>
          <a:xfrm>
            <a:off x="6336792" y="5824728"/>
            <a:ext cx="585216" cy="585216"/>
          </a:xfrm>
          <a:prstGeom prst="roundRect">
            <a:avLst>
              <a:gd name="adj" fmla="val 50000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41" name="Text 39"/>
          <p:cNvSpPr/>
          <p:nvPr/>
        </p:nvSpPr>
        <p:spPr>
          <a:xfrm>
            <a:off x="6336792" y="5824728"/>
            <a:ext cx="585216" cy="5852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600" dirty="0"/>
          </a:p>
        </p:txBody>
      </p:sp>
      <p:sp>
        <p:nvSpPr>
          <p:cNvPr id="42" name="Text 40"/>
          <p:cNvSpPr/>
          <p:nvPr/>
        </p:nvSpPr>
        <p:spPr>
          <a:xfrm>
            <a:off x="7086600" y="5678424"/>
            <a:ext cx="4160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 &amp; Conclusion</a:t>
            </a:r>
            <a:endParaRPr lang="en-US" sz="1500" dirty="0"/>
          </a:p>
        </p:txBody>
      </p:sp>
      <p:sp>
        <p:nvSpPr>
          <p:cNvPr id="43" name="Text 41"/>
          <p:cNvSpPr/>
          <p:nvPr/>
        </p:nvSpPr>
        <p:spPr>
          <a:xfrm>
            <a:off x="7086600" y="608076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5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&amp; recommendation</a:t>
            </a:r>
            <a:endParaRPr lang="en-US" sz="11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deep learning, and why transfer learning, for leaf disease diagnosis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502920" y="1874520"/>
            <a:ext cx="3429000" cy="3246120"/>
          </a:xfrm>
          <a:prstGeom prst="roundRect">
            <a:avLst>
              <a:gd name="adj" fmla="val 2535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7" name="Shape 5"/>
          <p:cNvSpPr/>
          <p:nvPr/>
        </p:nvSpPr>
        <p:spPr>
          <a:xfrm>
            <a:off x="777240" y="2167128"/>
            <a:ext cx="566928" cy="566928"/>
          </a:xfrm>
          <a:prstGeom prst="ellipse">
            <a:avLst/>
          </a:prstGeom>
          <a:solidFill>
            <a:srgbClr val="1A4A8A"/>
          </a:solidFill>
          <a:ln w="12700">
            <a:solidFill>
              <a:srgbClr val="1A4A8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777240" y="2167128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731520" y="2926080"/>
            <a:ext cx="2971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diagnostic gap</a:t>
            </a:r>
            <a:endParaRPr lang="en-US" sz="1600" dirty="0"/>
          </a:p>
        </p:txBody>
      </p:sp>
      <p:sp>
        <p:nvSpPr>
          <p:cNvPr id="10" name="Text 8"/>
          <p:cNvSpPr/>
          <p:nvPr/>
        </p:nvSpPr>
        <p:spPr>
          <a:xfrm>
            <a:off x="731520" y="3429000"/>
            <a:ext cx="297180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diseases are usually diagnosed by visual inspection. This is slow, subjective, and unreliable when symptoms of different diseases look alike or field conditions vary.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4251960" y="1874520"/>
            <a:ext cx="3429000" cy="3246120"/>
          </a:xfrm>
          <a:prstGeom prst="roundRect">
            <a:avLst>
              <a:gd name="adj" fmla="val 2535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2" name="Shape 10"/>
          <p:cNvSpPr/>
          <p:nvPr/>
        </p:nvSpPr>
        <p:spPr>
          <a:xfrm>
            <a:off x="4526280" y="2167128"/>
            <a:ext cx="566928" cy="566928"/>
          </a:xfrm>
          <a:prstGeom prst="ellipse">
            <a:avLst/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526280" y="2167128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4480560" y="2926080"/>
            <a:ext cx="2971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learning &amp; CNNs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4480560" y="3429000"/>
            <a:ext cx="297180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Convolutional neural networks learn hierarchical visual features directly from </a:t>
            </a:r>
            <a:r>
              <a:rPr lang="en-US" sz="125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images, edges </a:t>
            </a: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colors in early layers, </a:t>
            </a:r>
            <a:r>
              <a:rPr lang="en-US" sz="125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disease specific </a:t>
            </a: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patterns in deeper layers </a:t>
            </a:r>
            <a:r>
              <a:rPr lang="en-US" sz="125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removing </a:t>
            </a: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need for </a:t>
            </a:r>
            <a:r>
              <a:rPr lang="en-US" sz="125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 crafted </a:t>
            </a: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features.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8001000" y="1874520"/>
            <a:ext cx="3429000" cy="3246120"/>
          </a:xfrm>
          <a:prstGeom prst="roundRect">
            <a:avLst>
              <a:gd name="adj" fmla="val 2535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7" name="Shape 15"/>
          <p:cNvSpPr/>
          <p:nvPr/>
        </p:nvSpPr>
        <p:spPr>
          <a:xfrm>
            <a:off x="8275320" y="2167128"/>
            <a:ext cx="566928" cy="566928"/>
          </a:xfrm>
          <a:prstGeom prst="ellipse">
            <a:avLst/>
          </a:prstGeom>
          <a:solidFill>
            <a:srgbClr val="00ACC1"/>
          </a:solidFill>
          <a:ln w="12700">
            <a:solidFill>
              <a:srgbClr val="00ACC1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275320" y="2167128"/>
            <a:ext cx="566928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8229600" y="2926080"/>
            <a:ext cx="29718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Transfer learning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8229600" y="3429000"/>
            <a:ext cx="2971800" cy="1508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800"/>
              </a:lnSpc>
              <a:buNone/>
            </a:pP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Reusing </a:t>
            </a:r>
            <a:r>
              <a:rPr lang="en-US" sz="125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ImageNet </a:t>
            </a:r>
            <a:r>
              <a:rPr lang="en-US" sz="1250" dirty="0" err="1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pretrained</a:t>
            </a:r>
            <a:r>
              <a:rPr lang="en-US" sz="125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weights lets a model reach high accuracy on a modest dataset with far less training data and time than learning from scratch.</a:t>
            </a:r>
            <a:endParaRPr lang="en-US" sz="1250" dirty="0"/>
          </a:p>
        </p:txBody>
      </p:sp>
      <p:sp>
        <p:nvSpPr>
          <p:cNvPr id="23" name="Text 21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Statement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diagnosis cannot keep pace with the scale and stakes of crop disease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502920" y="1828800"/>
            <a:ext cx="3520440" cy="1371600"/>
          </a:xfrm>
          <a:prstGeom prst="roundRect">
            <a:avLst>
              <a:gd name="adj" fmla="val 6667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31520" y="1965960"/>
            <a:ext cx="1554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80%</a:t>
            </a:r>
            <a:endParaRPr lang="en-US" sz="3400" dirty="0"/>
          </a:p>
        </p:txBody>
      </p:sp>
      <p:sp>
        <p:nvSpPr>
          <p:cNvPr id="8" name="Text 6"/>
          <p:cNvSpPr/>
          <p:nvPr/>
        </p:nvSpPr>
        <p:spPr>
          <a:xfrm>
            <a:off x="2286000" y="1965960"/>
            <a:ext cx="1554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E4EC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human food</a:t>
            </a:r>
            <a:endParaRPr lang="en-US" sz="1250" dirty="0"/>
          </a:p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E4EC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comes from plants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4343400" y="1828800"/>
            <a:ext cx="3520440" cy="1371600"/>
          </a:xfrm>
          <a:prstGeom prst="roundRect">
            <a:avLst>
              <a:gd name="adj" fmla="val 6667"/>
            </a:avLst>
          </a:prstGeom>
          <a:solidFill>
            <a:srgbClr val="B71C1C"/>
          </a:solidFill>
          <a:ln w="12700">
            <a:solidFill>
              <a:srgbClr val="B71C1C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572000" y="1965960"/>
            <a:ext cx="1554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30–40%</a:t>
            </a:r>
            <a:endParaRPr lang="en-US" sz="3400" dirty="0"/>
          </a:p>
        </p:txBody>
      </p:sp>
      <p:sp>
        <p:nvSpPr>
          <p:cNvPr id="11" name="Text 9"/>
          <p:cNvSpPr/>
          <p:nvPr/>
        </p:nvSpPr>
        <p:spPr>
          <a:xfrm>
            <a:off x="6126480" y="1965960"/>
            <a:ext cx="1554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E4EC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global crop loss</a:t>
            </a:r>
            <a:endParaRPr lang="en-US" sz="1250" dirty="0"/>
          </a:p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E4EC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diseases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8183880" y="1828800"/>
            <a:ext cx="3520440" cy="1371600"/>
          </a:xfrm>
          <a:prstGeom prst="roundRect">
            <a:avLst>
              <a:gd name="adj" fmla="val 6667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412480" y="1965960"/>
            <a:ext cx="1554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$220B</a:t>
            </a:r>
            <a:endParaRPr lang="en-US" sz="3400" dirty="0"/>
          </a:p>
        </p:txBody>
      </p:sp>
      <p:sp>
        <p:nvSpPr>
          <p:cNvPr id="14" name="Text 12"/>
          <p:cNvSpPr/>
          <p:nvPr/>
        </p:nvSpPr>
        <p:spPr>
          <a:xfrm>
            <a:off x="9966960" y="1965960"/>
            <a:ext cx="155448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E4EC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economic</a:t>
            </a:r>
            <a:endParaRPr lang="en-US" sz="1250" dirty="0"/>
          </a:p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E4ECF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loss worldwide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502920" y="3520440"/>
            <a:ext cx="11183112" cy="2697480"/>
          </a:xfrm>
          <a:prstGeom prst="roundRect">
            <a:avLst>
              <a:gd name="adj" fmla="val 3051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77240" y="3703320"/>
            <a:ext cx="7315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is difficult in practice</a:t>
            </a:r>
            <a:endParaRPr lang="en-US" sz="1500" dirty="0"/>
          </a:p>
        </p:txBody>
      </p:sp>
      <p:sp>
        <p:nvSpPr>
          <p:cNvPr id="17" name="Shape 15"/>
          <p:cNvSpPr/>
          <p:nvPr/>
        </p:nvSpPr>
        <p:spPr>
          <a:xfrm>
            <a:off x="795528" y="4224528"/>
            <a:ext cx="118872" cy="118872"/>
          </a:xfrm>
          <a:prstGeom prst="ellipse">
            <a:avLst/>
          </a:prstGeom>
          <a:solidFill>
            <a:srgbClr val="00ACC1"/>
          </a:solidFill>
          <a:ln/>
        </p:spPr>
      </p:sp>
      <p:sp>
        <p:nvSpPr>
          <p:cNvPr id="18" name="Text 16"/>
          <p:cNvSpPr/>
          <p:nvPr/>
        </p:nvSpPr>
        <p:spPr>
          <a:xfrm>
            <a:off x="1051560" y="4160520"/>
            <a:ext cx="10332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Farmers rely on personal experience, which can be inaccurate and subjective</a:t>
            </a:r>
            <a:endParaRPr lang="en-US" sz="1300" dirty="0"/>
          </a:p>
        </p:txBody>
      </p:sp>
      <p:sp>
        <p:nvSpPr>
          <p:cNvPr id="19" name="Shape 17"/>
          <p:cNvSpPr/>
          <p:nvPr/>
        </p:nvSpPr>
        <p:spPr>
          <a:xfrm>
            <a:off x="795528" y="4626864"/>
            <a:ext cx="118872" cy="118872"/>
          </a:xfrm>
          <a:prstGeom prst="ellipse">
            <a:avLst/>
          </a:prstGeom>
          <a:solidFill>
            <a:srgbClr val="00ACC1"/>
          </a:solidFill>
          <a:ln/>
        </p:spPr>
      </p:sp>
      <p:sp>
        <p:nvSpPr>
          <p:cNvPr id="20" name="Text 18"/>
          <p:cNvSpPr/>
          <p:nvPr/>
        </p:nvSpPr>
        <p:spPr>
          <a:xfrm>
            <a:off x="1051560" y="4562856"/>
            <a:ext cx="10332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disease </a:t>
            </a:r>
            <a:r>
              <a:rPr lang="en-US" sz="13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symptoms are hard to detect visually</a:t>
            </a:r>
            <a:endParaRPr lang="en-US" sz="1300" dirty="0"/>
          </a:p>
        </p:txBody>
      </p:sp>
      <p:sp>
        <p:nvSpPr>
          <p:cNvPr id="21" name="Shape 19"/>
          <p:cNvSpPr/>
          <p:nvPr/>
        </p:nvSpPr>
        <p:spPr>
          <a:xfrm>
            <a:off x="795528" y="5029200"/>
            <a:ext cx="118872" cy="118872"/>
          </a:xfrm>
          <a:prstGeom prst="ellipse">
            <a:avLst/>
          </a:prstGeom>
          <a:solidFill>
            <a:srgbClr val="00ACC1"/>
          </a:solidFill>
          <a:ln/>
        </p:spPr>
      </p:sp>
      <p:sp>
        <p:nvSpPr>
          <p:cNvPr id="22" name="Text 20"/>
          <p:cNvSpPr/>
          <p:nvPr/>
        </p:nvSpPr>
        <p:spPr>
          <a:xfrm>
            <a:off x="1051560" y="4965192"/>
            <a:ext cx="10332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diseases look alike, leading to frequent misdiagnosis</a:t>
            </a:r>
            <a:endParaRPr lang="en-US" sz="1300" dirty="0"/>
          </a:p>
        </p:txBody>
      </p:sp>
      <p:sp>
        <p:nvSpPr>
          <p:cNvPr id="23" name="Shape 21"/>
          <p:cNvSpPr/>
          <p:nvPr/>
        </p:nvSpPr>
        <p:spPr>
          <a:xfrm>
            <a:off x="795528" y="5431536"/>
            <a:ext cx="118872" cy="118872"/>
          </a:xfrm>
          <a:prstGeom prst="ellipse">
            <a:avLst/>
          </a:prstGeom>
          <a:solidFill>
            <a:srgbClr val="00ACC1"/>
          </a:solidFill>
          <a:ln/>
        </p:spPr>
      </p:sp>
      <p:sp>
        <p:nvSpPr>
          <p:cNvPr id="24" name="Text 22"/>
          <p:cNvSpPr/>
          <p:nvPr/>
        </p:nvSpPr>
        <p:spPr>
          <a:xfrm>
            <a:off x="1051560" y="5367528"/>
            <a:ext cx="10332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Field conditions </a:t>
            </a:r>
            <a:r>
              <a:rPr lang="en-US" sz="13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13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lighting, background, camera angle </a:t>
            </a:r>
            <a:r>
              <a:rPr lang="en-US" sz="13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13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complicate detection</a:t>
            </a:r>
            <a:endParaRPr lang="en-US" sz="1300" dirty="0"/>
          </a:p>
        </p:txBody>
      </p:sp>
      <p:sp>
        <p:nvSpPr>
          <p:cNvPr id="25" name="Shape 23"/>
          <p:cNvSpPr/>
          <p:nvPr/>
        </p:nvSpPr>
        <p:spPr>
          <a:xfrm>
            <a:off x="795528" y="5833872"/>
            <a:ext cx="118872" cy="118872"/>
          </a:xfrm>
          <a:prstGeom prst="ellipse">
            <a:avLst/>
          </a:prstGeom>
          <a:solidFill>
            <a:srgbClr val="00ACC1"/>
          </a:solidFill>
          <a:ln/>
        </p:spPr>
      </p:sp>
      <p:sp>
        <p:nvSpPr>
          <p:cNvPr id="26" name="Text 24"/>
          <p:cNvSpPr/>
          <p:nvPr/>
        </p:nvSpPr>
        <p:spPr>
          <a:xfrm>
            <a:off x="1051560" y="5769864"/>
            <a:ext cx="103327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Manual inspection does not scale to large farms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900" dirty="0"/>
          </a:p>
        </p:txBody>
      </p:sp>
      <p:sp>
        <p:nvSpPr>
          <p:cNvPr id="30" name="Text 28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Related Work </a:t>
            </a: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Studies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CNN, Vision Transformer, and IoT approaches to plant disease detection (1 of 2)</a:t>
            </a:r>
            <a:endParaRPr lang="en-US" sz="135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02920" y="1691640"/>
          <a:ext cx="11183112" cy="4114800"/>
        </p:xfrm>
        <a:graphic>
          <a:graphicData uri="http://schemas.openxmlformats.org/drawingml/2006/table">
            <a:tbl>
              <a:tblPr/>
              <a:tblGrid>
                <a:gridCol w="1737360"/>
                <a:gridCol w="2331720"/>
                <a:gridCol w="1965960"/>
                <a:gridCol w="1188720"/>
                <a:gridCol w="3959352"/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Authors / Year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Model Used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Dataset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Accuracy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Focus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Too et al., 2019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DenseNet121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PlantVillage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~99.7%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Fine-tuning transfer learning across 38 disease classes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Chen et al., 2022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ViT-B/16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PlantDoc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~99%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ViT outperforms CNNs under real-world (wild) conditions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Xie et al., 2023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Dise-Efficient (EfficientNetV2)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PlantVillage + IP102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98–99%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Lightweight model for disease &amp; pest identification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Talaat &amp; Ibrahim, 2023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CNN + IoT system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PlantVillage + Field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~97–99%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Real-time IoT-integrated disease monitoring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Rahman et al., 2024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YOLOv4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PlantVillage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mAP ≈ 95%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Simultaneous detection &amp; localization of disease regions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Duhan et al., 2025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RTR_Lite + MobileNetV2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Multi-dataset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~98%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Accurate, fast inference for mobile / edge deployment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Bhola &amp; Kumar, 2025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CNN (VGG / ResNet / Inception)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Vegetable field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~92–93%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Early-stage vegetable disease detection from leaf images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Kheir et al., 2025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MobilePlantViT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Multi-crop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80–99%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Hybrid CNN + ViT balanced for mobile deployment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</a:tbl>
          </a:graphicData>
        </a:graphic>
      </p:graphicFrame>
      <p:sp>
        <p:nvSpPr>
          <p:cNvPr id="7" name="Text 4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Related Work </a:t>
            </a: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Studies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CNN, Vision Transformer, and IoT approaches to plant disease detection (2 of 2)</a:t>
            </a:r>
            <a:endParaRPr lang="en-US" sz="135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02920" y="1691640"/>
          <a:ext cx="11183112" cy="3657600"/>
        </p:xfrm>
        <a:graphic>
          <a:graphicData uri="http://schemas.openxmlformats.org/drawingml/2006/table">
            <a:tbl>
              <a:tblPr/>
              <a:tblGrid>
                <a:gridCol w="1737360"/>
                <a:gridCol w="2331720"/>
                <a:gridCol w="1965960"/>
                <a:gridCol w="1188720"/>
                <a:gridCol w="3959352"/>
              </a:tblGrid>
              <a:tr h="4572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Authors / Year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Model Used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Dataset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Accuracy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Focus</a:t>
                      </a:r>
                      <a:endParaRPr lang="en-US" sz="11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Thanjaivadivel, 2025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EnConv (Enhanced CNN)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39-disease multi-crop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99.87%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Global-pooling CNN with improved feature retention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Real-Time Monitoring, 2024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CNN + VGG/DenseNet/MobileNet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PlantVillage + Camera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~95–97%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IoT-integrated real-time leaf disease detection system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CMI Constrained DL, 2023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CropLeafNet (ResNet+MobileNetV2)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PlantVillage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+2–4% gain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Conditional mutual information for multi-disease detection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Rajput &amp; Doddamani, 2024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BoVW + DSIFT + SVM/LightGBM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Pigeon Pea (custom)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~92–95%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Traditional feature extraction </a:t>
                      </a:r>
                      <a:r>
                        <a:rPr lang="en-US" sz="1050" dirty="0" smtClean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 </a:t>
                      </a: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no deep network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Singh et al., 2020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Faster R-CNN / SSD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PlantDoc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Moderate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Real-world dataset </a:t>
                      </a:r>
                      <a:r>
                        <a:rPr lang="en-US" sz="1050" dirty="0" smtClean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 </a:t>
                      </a: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complex backgrounds &amp; lighting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Tan &amp; Le, 2019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EfficientNet (B0–B7)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PlantVillage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&gt;99%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Balanced depth / width / resolution scaling for efficiency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He et al., 2016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ResNet (50 / 101 / 152)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ImageNet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 baseline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Residual learning with skip connections for deep networks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6" name="Shape 4"/>
          <p:cNvSpPr/>
          <p:nvPr/>
        </p:nvSpPr>
        <p:spPr>
          <a:xfrm>
            <a:off x="502920" y="5577840"/>
            <a:ext cx="11183112" cy="685800"/>
          </a:xfrm>
          <a:prstGeom prst="roundRect">
            <a:avLst>
              <a:gd name="adj" fmla="val 10667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731520" y="5577840"/>
            <a:ext cx="10725912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addressed in this study: 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reported accuracies above are rarely comparable </a:t>
            </a:r>
            <a:r>
              <a:rPr lang="en-US" sz="12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 datasets, splits, and preprocessing make architecture effects hard to isolate. We hold every one of those factors fixed and vary only the backbone.</a:t>
            </a:r>
            <a:endParaRPr lang="en-US" sz="1200" dirty="0"/>
          </a:p>
        </p:txBody>
      </p:sp>
      <p:sp>
        <p:nvSpPr>
          <p:cNvPr id="9" name="Text 6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 &amp; Contribution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Scoped to the transfer-learning CNN comparison actually carried out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502920" y="1783080"/>
            <a:ext cx="11183112" cy="868680"/>
          </a:xfrm>
          <a:prstGeom prst="roundRect">
            <a:avLst>
              <a:gd name="adj" fmla="val 9474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40" y="187452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00AC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GENERAL OBJECTIVE</a:t>
            </a:r>
            <a:endParaRPr lang="en-US" sz="1050" dirty="0"/>
          </a:p>
        </p:txBody>
      </p:sp>
      <p:sp>
        <p:nvSpPr>
          <p:cNvPr id="8" name="Text 6"/>
          <p:cNvSpPr/>
          <p:nvPr/>
        </p:nvSpPr>
        <p:spPr>
          <a:xfrm>
            <a:off x="777240" y="2148840"/>
            <a:ext cx="106070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6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and rigorously compare transfer-learning CNN models for plant leaf disease classification to support faster, more reliable early diagnosis.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502920" y="2880360"/>
            <a:ext cx="5394960" cy="914400"/>
          </a:xfrm>
          <a:prstGeom prst="roundRect">
            <a:avLst>
              <a:gd name="adj" fmla="val 9000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685800" y="3099816"/>
            <a:ext cx="475488" cy="475488"/>
          </a:xfrm>
          <a:prstGeom prst="roundRect">
            <a:avLst>
              <a:gd name="adj" fmla="val 50000"/>
            </a:avLst>
          </a:prstGeom>
          <a:solidFill>
            <a:srgbClr val="1A4A8A"/>
          </a:solidFill>
          <a:ln w="12700">
            <a:solidFill>
              <a:srgbClr val="1A4A8A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685800" y="3099816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O1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289304" y="2971800"/>
            <a:ext cx="4434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transfer learning using three CNN backbones </a:t>
            </a:r>
            <a:r>
              <a:rPr lang="en-US" sz="12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ResNet50, </a:t>
            </a:r>
            <a:r>
              <a:rPr lang="en-US" sz="12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EfficientNetB0 and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MobileNetV2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PlantVillage dataset</a:t>
            </a:r>
            <a:endParaRPr lang="en-US" sz="1200" dirty="0"/>
          </a:p>
        </p:txBody>
      </p:sp>
      <p:sp>
        <p:nvSpPr>
          <p:cNvPr id="13" name="Shape 11"/>
          <p:cNvSpPr/>
          <p:nvPr/>
        </p:nvSpPr>
        <p:spPr>
          <a:xfrm>
            <a:off x="6291072" y="2880360"/>
            <a:ext cx="5394960" cy="914400"/>
          </a:xfrm>
          <a:prstGeom prst="roundRect">
            <a:avLst>
              <a:gd name="adj" fmla="val 9000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6473952" y="3099816"/>
            <a:ext cx="475488" cy="475488"/>
          </a:xfrm>
          <a:prstGeom prst="roundRect">
            <a:avLst>
              <a:gd name="adj" fmla="val 50000"/>
            </a:avLst>
          </a:prstGeom>
          <a:solidFill>
            <a:srgbClr val="1A4A8A"/>
          </a:solidFill>
          <a:ln w="12700">
            <a:solidFill>
              <a:srgbClr val="1A4A8A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6473952" y="3099816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O2</a:t>
            </a:r>
            <a:endParaRPr lang="en-US" sz="1300" dirty="0"/>
          </a:p>
        </p:txBody>
      </p:sp>
      <p:sp>
        <p:nvSpPr>
          <p:cNvPr id="16" name="Text 14"/>
          <p:cNvSpPr/>
          <p:nvPr/>
        </p:nvSpPr>
        <p:spPr>
          <a:xfrm>
            <a:off x="7077456" y="2971800"/>
            <a:ext cx="4434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and compare the models on accuracy, precision, recall, and F1-score under one identical experimental protocol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502920" y="3977640"/>
            <a:ext cx="5394960" cy="914400"/>
          </a:xfrm>
          <a:prstGeom prst="roundRect">
            <a:avLst>
              <a:gd name="adj" fmla="val 9000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8" name="Shape 16"/>
          <p:cNvSpPr/>
          <p:nvPr/>
        </p:nvSpPr>
        <p:spPr>
          <a:xfrm>
            <a:off x="685800" y="4197096"/>
            <a:ext cx="475488" cy="475488"/>
          </a:xfrm>
          <a:prstGeom prst="roundRect">
            <a:avLst>
              <a:gd name="adj" fmla="val 50000"/>
            </a:avLst>
          </a:prstGeom>
          <a:solidFill>
            <a:srgbClr val="1A4A8A"/>
          </a:solidFill>
          <a:ln w="12700">
            <a:solidFill>
              <a:srgbClr val="1A4A8A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685800" y="4197096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O3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1289304" y="4069080"/>
            <a:ext cx="4434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Assess computational efficiency </a:t>
            </a:r>
            <a:r>
              <a:rPr lang="en-US" sz="12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parameter count and training time </a:t>
            </a:r>
            <a:r>
              <a:rPr lang="en-US" sz="12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judge suitability for real-world deployment</a:t>
            </a:r>
            <a:endParaRPr lang="en-US" sz="1200" dirty="0"/>
          </a:p>
        </p:txBody>
      </p:sp>
      <p:sp>
        <p:nvSpPr>
          <p:cNvPr id="21" name="Shape 19"/>
          <p:cNvSpPr/>
          <p:nvPr/>
        </p:nvSpPr>
        <p:spPr>
          <a:xfrm>
            <a:off x="6291072" y="3977640"/>
            <a:ext cx="5394960" cy="914400"/>
          </a:xfrm>
          <a:prstGeom prst="roundRect">
            <a:avLst>
              <a:gd name="adj" fmla="val 9000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22" name="Shape 20"/>
          <p:cNvSpPr/>
          <p:nvPr/>
        </p:nvSpPr>
        <p:spPr>
          <a:xfrm>
            <a:off x="6473952" y="4197096"/>
            <a:ext cx="475488" cy="475488"/>
          </a:xfrm>
          <a:prstGeom prst="roundRect">
            <a:avLst>
              <a:gd name="adj" fmla="val 50000"/>
            </a:avLst>
          </a:prstGeom>
          <a:solidFill>
            <a:srgbClr val="1A4A8A"/>
          </a:solidFill>
          <a:ln w="12700">
            <a:solidFill>
              <a:srgbClr val="1A4A8A"/>
            </a:solidFill>
            <a:prstDash val="solid"/>
          </a:ln>
        </p:spPr>
      </p:sp>
      <p:sp>
        <p:nvSpPr>
          <p:cNvPr id="23" name="Text 21"/>
          <p:cNvSpPr/>
          <p:nvPr/>
        </p:nvSpPr>
        <p:spPr>
          <a:xfrm>
            <a:off x="6473952" y="4197096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O4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7077456" y="4069080"/>
            <a:ext cx="4434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Analyze per-class and confusion-matrix errors to identify which disease pairs remain visually difficult to separate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502920" y="5349240"/>
            <a:ext cx="11183112" cy="960120"/>
          </a:xfrm>
          <a:prstGeom prst="roundRect">
            <a:avLst>
              <a:gd name="adj" fmla="val 8571"/>
            </a:avLst>
          </a:prstGeom>
          <a:solidFill>
            <a:srgbClr val="E6F2E8"/>
          </a:solidFill>
          <a:ln w="9525">
            <a:solidFill>
              <a:srgbClr val="A9D3AC"/>
            </a:solidFill>
            <a:prstDash val="solid"/>
          </a:ln>
        </p:spPr>
      </p:sp>
      <p:sp>
        <p:nvSpPr>
          <p:cNvPr id="26" name="Text 24"/>
          <p:cNvSpPr/>
          <p:nvPr/>
        </p:nvSpPr>
        <p:spPr>
          <a:xfrm>
            <a:off x="777240" y="544068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2E7D3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CONTRIBUTION</a:t>
            </a:r>
            <a:endParaRPr lang="en-US" sz="1050" dirty="0"/>
          </a:p>
        </p:txBody>
      </p:sp>
      <p:sp>
        <p:nvSpPr>
          <p:cNvPr id="27" name="Text 25"/>
          <p:cNvSpPr/>
          <p:nvPr/>
        </p:nvSpPr>
        <p:spPr>
          <a:xfrm>
            <a:off x="777240" y="5705856"/>
            <a:ext cx="10607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controlled, apples-to-apples comparison of three widely used CNN backbones under one identical preprocessing, training, and evaluation </a:t>
            </a:r>
            <a:r>
              <a:rPr lang="en-US" sz="12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protocol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MIDOCEAN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</a:t>
            </a:r>
            <a:endParaRPr lang="en-US" sz="8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Proposed Framework</a:t>
            </a:r>
            <a:endParaRPr lang="en-US" sz="2900" dirty="0"/>
          </a:p>
        </p:txBody>
      </p:sp>
      <p:sp>
        <p:nvSpPr>
          <p:cNvPr id="7" name="Shape 4"/>
          <p:cNvSpPr/>
          <p:nvPr/>
        </p:nvSpPr>
        <p:spPr>
          <a:xfrm>
            <a:off x="502920" y="5205992"/>
            <a:ext cx="11183112" cy="691469"/>
          </a:xfrm>
          <a:prstGeom prst="roundRect">
            <a:avLst>
              <a:gd name="adj" fmla="val 6923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8" name="Shape 5"/>
          <p:cNvSpPr/>
          <p:nvPr/>
        </p:nvSpPr>
        <p:spPr>
          <a:xfrm>
            <a:off x="777240" y="5462024"/>
            <a:ext cx="118872" cy="118872"/>
          </a:xfrm>
          <a:prstGeom prst="ellipse">
            <a:avLst/>
          </a:prstGeom>
          <a:solidFill>
            <a:srgbClr val="00ACC1"/>
          </a:solidFill>
          <a:ln/>
        </p:spPr>
      </p:sp>
      <p:sp>
        <p:nvSpPr>
          <p:cNvPr id="9" name="Text 6"/>
          <p:cNvSpPr/>
          <p:nvPr/>
        </p:nvSpPr>
        <p:spPr>
          <a:xfrm>
            <a:off x="1033272" y="5388872"/>
            <a:ext cx="104241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notebook (ResNet50, EfficientNetB0, MobileNetV2) follows this identical </a:t>
            </a:r>
            <a:r>
              <a:rPr lang="en-US" sz="125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Steps</a:t>
            </a: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460556" y="630936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112" y="1384309"/>
            <a:ext cx="10114788" cy="3581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</a:t>
            </a: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Dataset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&amp; Splitting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PlantVillage: 20,638 leaf images across 15 classes, three crops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502920" y="1783080"/>
            <a:ext cx="2606040" cy="960120"/>
          </a:xfrm>
          <a:prstGeom prst="roundRect">
            <a:avLst>
              <a:gd name="adj" fmla="val 8571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502920" y="1856232"/>
            <a:ext cx="2606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20,638</a:t>
            </a:r>
            <a:endParaRPr lang="en-US" sz="2600" dirty="0"/>
          </a:p>
        </p:txBody>
      </p:sp>
      <p:sp>
        <p:nvSpPr>
          <p:cNvPr id="8" name="Text 6"/>
          <p:cNvSpPr/>
          <p:nvPr/>
        </p:nvSpPr>
        <p:spPr>
          <a:xfrm>
            <a:off x="502920" y="2404872"/>
            <a:ext cx="2606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kern="0" spc="50" dirty="0">
                <a:solidFill>
                  <a:srgbClr val="BFD3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images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4382516" y="1783080"/>
            <a:ext cx="2606040" cy="960120"/>
          </a:xfrm>
          <a:prstGeom prst="roundRect">
            <a:avLst>
              <a:gd name="adj" fmla="val 8571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4382516" y="1856232"/>
            <a:ext cx="2606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2600" dirty="0"/>
          </a:p>
        </p:txBody>
      </p:sp>
      <p:sp>
        <p:nvSpPr>
          <p:cNvPr id="11" name="Text 9"/>
          <p:cNvSpPr/>
          <p:nvPr/>
        </p:nvSpPr>
        <p:spPr>
          <a:xfrm>
            <a:off x="4382516" y="2404872"/>
            <a:ext cx="2606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kern="0" spc="50" dirty="0">
                <a:solidFill>
                  <a:srgbClr val="BFD3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classes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8185912" y="1783080"/>
            <a:ext cx="2606040" cy="960120"/>
          </a:xfrm>
          <a:prstGeom prst="roundRect">
            <a:avLst>
              <a:gd name="adj" fmla="val 8571"/>
            </a:avLst>
          </a:prstGeom>
          <a:solidFill>
            <a:srgbClr val="0D2B55"/>
          </a:solidFill>
          <a:ln w="12700">
            <a:solidFill>
              <a:srgbClr val="0D2B55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8185912" y="1856232"/>
            <a:ext cx="26060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600" dirty="0"/>
          </a:p>
        </p:txBody>
      </p:sp>
      <p:sp>
        <p:nvSpPr>
          <p:cNvPr id="14" name="Text 12"/>
          <p:cNvSpPr/>
          <p:nvPr/>
        </p:nvSpPr>
        <p:spPr>
          <a:xfrm>
            <a:off x="8185912" y="2404872"/>
            <a:ext cx="26060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kern="0" spc="50" dirty="0">
                <a:solidFill>
                  <a:srgbClr val="BFD3E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crops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515620" y="3594100"/>
            <a:ext cx="5486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 breakdown by crop</a:t>
            </a:r>
            <a:endParaRPr lang="en-US" sz="1450" dirty="0"/>
          </a:p>
        </p:txBody>
      </p:sp>
      <p:graphicFrame>
        <p:nvGraphicFramePr>
          <p:cNvPr id="1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2222075"/>
              </p:ext>
            </p:extLst>
          </p:nvPr>
        </p:nvGraphicFramePr>
        <p:xfrm>
          <a:off x="502920" y="3959860"/>
          <a:ext cx="5577840" cy="1865376"/>
        </p:xfrm>
        <a:graphic>
          <a:graphicData uri="http://schemas.openxmlformats.org/drawingml/2006/table">
            <a:tbl>
              <a:tblPr/>
              <a:tblGrid>
                <a:gridCol w="1051560"/>
                <a:gridCol w="777240"/>
                <a:gridCol w="3749040"/>
              </a:tblGrid>
              <a:tr h="36576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Crop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Classes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Includes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Pepper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Bacterial spot, healthy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2062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Potato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Early blight, Late blight, healthy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65836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Tomato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Bacterial spot, Early/Late blight, Leaf Mold, Septoria, Spider mites, Target Spot, Yellow Leaf Curl &amp; Mosaic virus, healthy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0" name="Text 17"/>
          <p:cNvSpPr/>
          <p:nvPr/>
        </p:nvSpPr>
        <p:spPr>
          <a:xfrm>
            <a:off x="6355080" y="3594100"/>
            <a:ext cx="5303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/ validation / test split</a:t>
            </a:r>
            <a:endParaRPr lang="en-US" sz="1450" dirty="0"/>
          </a:p>
        </p:txBody>
      </p:sp>
      <p:sp>
        <p:nvSpPr>
          <p:cNvPr id="21" name="Shape 18"/>
          <p:cNvSpPr/>
          <p:nvPr/>
        </p:nvSpPr>
        <p:spPr>
          <a:xfrm>
            <a:off x="6355080" y="3959860"/>
            <a:ext cx="5349240" cy="1664208"/>
          </a:xfrm>
          <a:prstGeom prst="roundRect">
            <a:avLst>
              <a:gd name="adj" fmla="val 5806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22" name="Text 19"/>
          <p:cNvSpPr/>
          <p:nvPr/>
        </p:nvSpPr>
        <p:spPr>
          <a:xfrm>
            <a:off x="6537960" y="407873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</a:t>
            </a:r>
            <a:endParaRPr lang="en-US" sz="1200" dirty="0"/>
          </a:p>
        </p:txBody>
      </p:sp>
      <p:sp>
        <p:nvSpPr>
          <p:cNvPr id="23" name="Text 20"/>
          <p:cNvSpPr/>
          <p:nvPr/>
        </p:nvSpPr>
        <p:spPr>
          <a:xfrm>
            <a:off x="6537960" y="4353052"/>
            <a:ext cx="1554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A4A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14,440</a:t>
            </a:r>
            <a:endParaRPr lang="en-US" sz="2200" dirty="0"/>
          </a:p>
        </p:txBody>
      </p:sp>
      <p:sp>
        <p:nvSpPr>
          <p:cNvPr id="24" name="Text 21"/>
          <p:cNvSpPr/>
          <p:nvPr/>
        </p:nvSpPr>
        <p:spPr>
          <a:xfrm>
            <a:off x="6537960" y="481025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70%</a:t>
            </a:r>
            <a:endParaRPr lang="en-US" sz="1100" dirty="0"/>
          </a:p>
        </p:txBody>
      </p:sp>
      <p:sp>
        <p:nvSpPr>
          <p:cNvPr id="25" name="Text 22"/>
          <p:cNvSpPr/>
          <p:nvPr/>
        </p:nvSpPr>
        <p:spPr>
          <a:xfrm>
            <a:off x="8275320" y="407873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Val</a:t>
            </a:r>
            <a:endParaRPr lang="en-US" sz="1200" dirty="0"/>
          </a:p>
        </p:txBody>
      </p:sp>
      <p:sp>
        <p:nvSpPr>
          <p:cNvPr id="26" name="Text 23"/>
          <p:cNvSpPr/>
          <p:nvPr/>
        </p:nvSpPr>
        <p:spPr>
          <a:xfrm>
            <a:off x="8275320" y="4353052"/>
            <a:ext cx="1554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0ACC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2,058</a:t>
            </a:r>
            <a:endParaRPr lang="en-US" sz="2200" dirty="0"/>
          </a:p>
        </p:txBody>
      </p:sp>
      <p:sp>
        <p:nvSpPr>
          <p:cNvPr id="27" name="Text 24"/>
          <p:cNvSpPr/>
          <p:nvPr/>
        </p:nvSpPr>
        <p:spPr>
          <a:xfrm>
            <a:off x="8275320" y="481025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10%</a:t>
            </a:r>
            <a:endParaRPr lang="en-US" sz="1100" dirty="0"/>
          </a:p>
        </p:txBody>
      </p:sp>
      <p:sp>
        <p:nvSpPr>
          <p:cNvPr id="28" name="Text 25"/>
          <p:cNvSpPr/>
          <p:nvPr/>
        </p:nvSpPr>
        <p:spPr>
          <a:xfrm>
            <a:off x="10012680" y="407873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</a:t>
            </a:r>
            <a:endParaRPr lang="en-US" sz="1200" dirty="0"/>
          </a:p>
        </p:txBody>
      </p:sp>
      <p:sp>
        <p:nvSpPr>
          <p:cNvPr id="29" name="Text 26"/>
          <p:cNvSpPr/>
          <p:nvPr/>
        </p:nvSpPr>
        <p:spPr>
          <a:xfrm>
            <a:off x="10012680" y="4353052"/>
            <a:ext cx="1554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4,140</a:t>
            </a:r>
            <a:endParaRPr lang="en-US" sz="2200" dirty="0"/>
          </a:p>
        </p:txBody>
      </p:sp>
      <p:sp>
        <p:nvSpPr>
          <p:cNvPr id="30" name="Text 27"/>
          <p:cNvSpPr/>
          <p:nvPr/>
        </p:nvSpPr>
        <p:spPr>
          <a:xfrm>
            <a:off x="10012680" y="4810252"/>
            <a:ext cx="1554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20%</a:t>
            </a:r>
            <a:endParaRPr lang="en-US" sz="1100" dirty="0"/>
          </a:p>
        </p:txBody>
      </p:sp>
      <p:sp>
        <p:nvSpPr>
          <p:cNvPr id="31" name="Text 28"/>
          <p:cNvSpPr/>
          <p:nvPr/>
        </p:nvSpPr>
        <p:spPr>
          <a:xfrm>
            <a:off x="6537960" y="5121148"/>
            <a:ext cx="49834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Fixed seed = 42, applied identically within each of the 15 classes </a:t>
            </a:r>
            <a:r>
              <a:rPr lang="en-US" sz="1050" i="1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 </a:t>
            </a: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three models train and test on exactly the same images.</a:t>
            </a:r>
            <a:endParaRPr lang="en-US" sz="1050" dirty="0"/>
          </a:p>
        </p:txBody>
      </p:sp>
      <p:sp>
        <p:nvSpPr>
          <p:cNvPr id="35" name="Text 32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900" dirty="0"/>
          </a:p>
        </p:txBody>
      </p:sp>
      <p:sp>
        <p:nvSpPr>
          <p:cNvPr id="36" name="Text 33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-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Augmentation &amp; Preprocessing</a:t>
            </a:r>
            <a:endParaRPr lang="en-US" sz="2900" dirty="0"/>
          </a:p>
        </p:txBody>
      </p:sp>
      <p:sp>
        <p:nvSpPr>
          <p:cNvPr id="31" name="Text 29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  <p:sp>
        <p:nvSpPr>
          <p:cNvPr id="32" name="Text 30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 </a:t>
            </a: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 &amp; Training</a:t>
            </a:r>
            <a:endParaRPr lang="en-US" sz="2900" dirty="0"/>
          </a:p>
        </p:txBody>
      </p:sp>
      <p:sp>
        <p:nvSpPr>
          <p:cNvPr id="38" name="Text 35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  <p:sp>
        <p:nvSpPr>
          <p:cNvPr id="39" name="Text 36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</a:t>
            </a: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Performance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ResNet50 leads on every metric; EfficientNetB0 stays close with a fifth of the parameters</a:t>
            </a:r>
            <a:endParaRPr lang="en-US" sz="1350" dirty="0"/>
          </a:p>
        </p:txBody>
      </p:sp>
      <p:graphicFrame>
        <p:nvGraphicFramePr>
          <p:cNvPr id="6" name="Chart 0"/>
          <p:cNvGraphicFramePr/>
          <p:nvPr/>
        </p:nvGraphicFramePr>
        <p:xfrm>
          <a:off x="502920" y="1737360"/>
          <a:ext cx="6126480" cy="35661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/>
          <p:nvPr/>
        </p:nvSpPr>
        <p:spPr>
          <a:xfrm>
            <a:off x="6446520" y="1737360"/>
            <a:ext cx="5257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Overall </a:t>
            </a:r>
            <a:r>
              <a:rPr lang="en-US" sz="135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test-set performance</a:t>
            </a:r>
            <a:endParaRPr lang="en-US" sz="1350" dirty="0"/>
          </a:p>
        </p:txBody>
      </p:sp>
      <p:graphicFrame>
        <p:nvGraphicFramePr>
          <p:cNvPr id="13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446520" y="2103120"/>
          <a:ext cx="5257800" cy="1536192"/>
        </p:xfrm>
        <a:graphic>
          <a:graphicData uri="http://schemas.openxmlformats.org/drawingml/2006/table">
            <a:tbl>
              <a:tblPr/>
              <a:tblGrid>
                <a:gridCol w="1417320"/>
                <a:gridCol w="621792"/>
                <a:gridCol w="621792"/>
                <a:gridCol w="621792"/>
                <a:gridCol w="621792"/>
                <a:gridCol w="658368"/>
                <a:gridCol w="694944"/>
              </a:tblGrid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Model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Acc.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Prec.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Rec.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F1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Params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Time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0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ResNet50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1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96.47%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1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96.55%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1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96.20%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1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96.33%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1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24.1M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1F8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63.5 min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1F8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0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EfficientNetB0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95.97%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95.80%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95.74%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95.67%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4.38M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66.0 min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8404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00" b="1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MobileNetV2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92.13%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92.08%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91.75%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91.69%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2.59M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63.2 min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" name="Shape 5"/>
          <p:cNvSpPr/>
          <p:nvPr/>
        </p:nvSpPr>
        <p:spPr>
          <a:xfrm>
            <a:off x="6446520" y="4343400"/>
            <a:ext cx="5257800" cy="914400"/>
          </a:xfrm>
          <a:prstGeom prst="roundRect">
            <a:avLst>
              <a:gd name="adj" fmla="val 8000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0" name="Text 6"/>
          <p:cNvSpPr/>
          <p:nvPr/>
        </p:nvSpPr>
        <p:spPr>
          <a:xfrm>
            <a:off x="6629400" y="4434840"/>
            <a:ext cx="4892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400"/>
              </a:lnSpc>
              <a:buNone/>
            </a:pPr>
            <a:r>
              <a:rPr lang="en-US" sz="11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EfficientNetB0 trails ResNet50 by only 0.5 points on accuracy while using under one-fifth of the parameters </a:t>
            </a:r>
            <a:r>
              <a:rPr lang="en-US" sz="1100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110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best accuracy-to-size trade-off among the three.</a:t>
            </a:r>
            <a:endParaRPr lang="en-US" sz="1100" dirty="0"/>
          </a:p>
        </p:txBody>
      </p:sp>
      <p:sp>
        <p:nvSpPr>
          <p:cNvPr id="11" name="Shape 7"/>
          <p:cNvSpPr/>
          <p:nvPr/>
        </p:nvSpPr>
        <p:spPr>
          <a:xfrm>
            <a:off x="502920" y="5486400"/>
            <a:ext cx="11183112" cy="822960"/>
          </a:xfrm>
          <a:prstGeom prst="roundRect">
            <a:avLst>
              <a:gd name="adj" fmla="val 8889"/>
            </a:avLst>
          </a:prstGeom>
          <a:solidFill>
            <a:srgbClr val="FFF7E6"/>
          </a:solidFill>
          <a:ln w="9525">
            <a:solidFill>
              <a:srgbClr val="F0D999"/>
            </a:solidFill>
            <a:prstDash val="solid"/>
          </a:ln>
        </p:spPr>
      </p:sp>
      <p:sp>
        <p:nvSpPr>
          <p:cNvPr id="12" name="Text 8"/>
          <p:cNvSpPr/>
          <p:nvPr/>
        </p:nvSpPr>
        <p:spPr>
          <a:xfrm>
            <a:off x="731520" y="5486400"/>
            <a:ext cx="1072591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500"/>
              </a:lnSpc>
              <a:buNone/>
            </a:pPr>
            <a:r>
              <a:rPr lang="en-US" sz="1200" i="1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time (63–66 min) is similar across all three models </a:t>
            </a:r>
            <a:r>
              <a:rPr lang="en-US" sz="1200" i="1" dirty="0" smtClean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1200" i="1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because only the head is trained while the convolutional base stays frozen, training time does not scale with parameter count the way accuracy does.</a:t>
            </a:r>
            <a:endParaRPr lang="en-US" sz="1200" dirty="0"/>
          </a:p>
        </p:txBody>
      </p:sp>
      <p:sp>
        <p:nvSpPr>
          <p:cNvPr id="8" name="Text 9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0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</a:t>
            </a: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Confusion Matrix Analysis</a:t>
            </a:r>
            <a:endParaRPr lang="en-US" sz="2900" dirty="0"/>
          </a:p>
        </p:txBody>
      </p:sp>
      <p:sp>
        <p:nvSpPr>
          <p:cNvPr id="5" name="Text 3"/>
          <p:cNvSpPr/>
          <p:nvPr/>
        </p:nvSpPr>
        <p:spPr>
          <a:xfrm>
            <a:off x="502920" y="914400"/>
            <a:ext cx="96926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Test-set confusion matrices for (a) ResNet50, (b) EfficientNetB0, (c) MobileNetV2</a:t>
            </a:r>
            <a:endParaRPr lang="en-US" sz="1350" dirty="0"/>
          </a:p>
        </p:txBody>
      </p:sp>
      <p:pic>
        <p:nvPicPr>
          <p:cNvPr id="6" name="Image 0" descr="/home/claude/build/media/confusi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2368" y="1691640"/>
            <a:ext cx="9966960" cy="298859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02920" y="4817394"/>
            <a:ext cx="7315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Misclassifications </a:t>
            </a:r>
            <a:r>
              <a:rPr lang="en-US" sz="125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the three most frequent confusion pairs</a:t>
            </a:r>
            <a:endParaRPr lang="en-US" sz="1250" dirty="0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02920" y="5183154"/>
          <a:ext cx="6675120" cy="1316736"/>
        </p:xfrm>
        <a:graphic>
          <a:graphicData uri="http://schemas.openxmlformats.org/drawingml/2006/table">
            <a:tbl>
              <a:tblPr/>
              <a:tblGrid>
                <a:gridCol w="2834640"/>
                <a:gridCol w="1280160"/>
                <a:gridCol w="1280160"/>
                <a:gridCol w="1280160"/>
              </a:tblGrid>
              <a:tr h="32918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Disease Pair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ResNet50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EfficientNetB0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MobileNetV2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D2B55"/>
                    </a:solidFill>
                  </a:tcPr>
                </a:tc>
              </a:tr>
              <a:tr h="32918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Target Spot → Spider Mites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16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22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B71C1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41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2918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Early Blight → Late Blight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12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8FA"/>
                    </a:solidFill>
                  </a:tcPr>
                </a:tc>
              </a:tr>
              <a:tr h="32918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Early Blight → Target Spot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8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dirty="0">
                          <a:solidFill>
                            <a:srgbClr val="16283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20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CE3E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9" name="Shape 5"/>
          <p:cNvSpPr/>
          <p:nvPr/>
        </p:nvSpPr>
        <p:spPr>
          <a:xfrm>
            <a:off x="7360920" y="5183154"/>
            <a:ext cx="3867912" cy="1371600"/>
          </a:xfrm>
          <a:prstGeom prst="roundRect">
            <a:avLst>
              <a:gd name="adj" fmla="val 5333"/>
            </a:avLst>
          </a:prstGeom>
          <a:solidFill>
            <a:srgbClr val="EEF2F6"/>
          </a:solidFill>
          <a:ln w="9525">
            <a:solidFill>
              <a:srgbClr val="DCE3EA"/>
            </a:solidFill>
            <a:prstDash val="solid"/>
          </a:ln>
        </p:spPr>
      </p:sp>
      <p:sp>
        <p:nvSpPr>
          <p:cNvPr id="10" name="Text 6"/>
          <p:cNvSpPr/>
          <p:nvPr/>
        </p:nvSpPr>
        <p:spPr>
          <a:xfrm>
            <a:off x="7543800" y="5302026"/>
            <a:ext cx="35204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300"/>
              </a:lnSpc>
              <a:buNone/>
            </a:pPr>
            <a:r>
              <a:rPr lang="en-US" sz="105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confusion: </a:t>
            </a:r>
            <a:r>
              <a:rPr lang="en-US" sz="1050" dirty="0">
                <a:solidFill>
                  <a:srgbClr val="1628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MobileNetV2 mislabels 41 Target Spot images as Spider Mites, vs. 16 (ResNet50) and 22 (EfficientNetB0).</a:t>
            </a:r>
            <a:endParaRPr lang="en-US" sz="1050" dirty="0"/>
          </a:p>
        </p:txBody>
      </p:sp>
      <p:sp>
        <p:nvSpPr>
          <p:cNvPr id="11" name="Text 7"/>
          <p:cNvSpPr/>
          <p:nvPr/>
        </p:nvSpPr>
        <p:spPr>
          <a:xfrm>
            <a:off x="7543800" y="6051834"/>
            <a:ext cx="352044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ts val="1200"/>
              </a:lnSpc>
              <a:buNone/>
            </a:pPr>
            <a:r>
              <a:rPr lang="en-US" sz="100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Pepper and potato classes show almost no cross-class confusion for any model.</a:t>
            </a:r>
            <a:endParaRPr lang="en-US" sz="1000" dirty="0"/>
          </a:p>
        </p:txBody>
      </p:sp>
      <p:sp>
        <p:nvSpPr>
          <p:cNvPr id="12" name="Text 8"/>
          <p:cNvSpPr/>
          <p:nvPr/>
        </p:nvSpPr>
        <p:spPr>
          <a:xfrm>
            <a:off x="11414455" y="6446520"/>
            <a:ext cx="457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9"/>
          <p:cNvSpPr/>
          <p:nvPr/>
        </p:nvSpPr>
        <p:spPr>
          <a:xfrm>
            <a:off x="502920" y="64465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PLANT DISEASE CLASSIFICATION </a:t>
            </a:r>
            <a:r>
              <a:rPr lang="en-US" sz="850" kern="0" spc="100" dirty="0" smtClean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850" kern="0" spc="1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MIDOCEAN UNIVERSITY</a:t>
            </a:r>
            <a:endParaRPr lang="en-US" sz="8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</a:t>
            </a:r>
            <a:r>
              <a:rPr lang="en-US" sz="2900" b="1" dirty="0" smtClean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- </a:t>
            </a: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Efficiency Comparison</a:t>
            </a:r>
            <a:endParaRPr lang="en-US" sz="2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Discussion</a:t>
            </a:r>
            <a:endParaRPr lang="en-US" sz="2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2"/>
          <p:cNvSpPr/>
          <p:nvPr/>
        </p:nvSpPr>
        <p:spPr>
          <a:xfrm>
            <a:off x="502920" y="384048"/>
            <a:ext cx="9418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900" b="1" dirty="0">
                <a:solidFill>
                  <a:srgbClr val="0D2B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A16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0A1628"/>
          </a:solidFill>
          <a:ln/>
        </p:spPr>
      </p:sp>
      <p:sp>
        <p:nvSpPr>
          <p:cNvPr id="3" name="Shape 1"/>
          <p:cNvSpPr/>
          <p:nvPr/>
        </p:nvSpPr>
        <p:spPr>
          <a:xfrm>
            <a:off x="4632808" y="1005840"/>
            <a:ext cx="2926080" cy="2926080"/>
          </a:xfrm>
          <a:prstGeom prst="ellipse">
            <a:avLst/>
          </a:prstGeom>
          <a:solidFill>
            <a:srgbClr val="00ACC1">
              <a:alpha val="12000"/>
            </a:srgbClr>
          </a:solidFill>
          <a:ln/>
        </p:spPr>
      </p:sp>
      <p:sp>
        <p:nvSpPr>
          <p:cNvPr id="4" name="Shape 2"/>
          <p:cNvSpPr/>
          <p:nvPr/>
        </p:nvSpPr>
        <p:spPr>
          <a:xfrm>
            <a:off x="5090008" y="1463040"/>
            <a:ext cx="2011680" cy="2011680"/>
          </a:xfrm>
          <a:prstGeom prst="ellipse">
            <a:avLst/>
          </a:prstGeom>
          <a:solidFill>
            <a:srgbClr val="2196F3">
              <a:alpha val="16000"/>
            </a:srgbClr>
          </a:solidFill>
          <a:ln/>
        </p:spPr>
      </p:sp>
      <p:sp>
        <p:nvSpPr>
          <p:cNvPr id="5" name="Text 3"/>
          <p:cNvSpPr/>
          <p:nvPr/>
        </p:nvSpPr>
        <p:spPr>
          <a:xfrm>
            <a:off x="0" y="3794760"/>
            <a:ext cx="12191695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4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0" y="4526280"/>
            <a:ext cx="1219169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9FB4C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4632808" y="5212080"/>
            <a:ext cx="2926080" cy="0"/>
          </a:xfrm>
          <a:prstGeom prst="line">
            <a:avLst/>
          </a:prstGeom>
          <a:noFill/>
          <a:ln w="12700">
            <a:solidFill>
              <a:srgbClr val="24466E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0" y="5394960"/>
            <a:ext cx="12191695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Mahmoud Al Ra'e   ·   Hussein Mudeheg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0" y="5715000"/>
            <a:ext cx="12191695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8CA3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Dr. Hager Saleh   ·   College of Informatics, Midocean University, UAE</a:t>
            </a:r>
            <a:endParaRPr lang="en-US" sz="11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1364</Words>
  <Application>Microsoft Office PowerPoint</Application>
  <PresentationFormat>Custom</PresentationFormat>
  <Paragraphs>305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MAHMOOD ALRAE</cp:lastModifiedBy>
  <cp:revision>14</cp:revision>
  <dcterms:created xsi:type="dcterms:W3CDTF">2026-08-05T07:59:15Z</dcterms:created>
  <dcterms:modified xsi:type="dcterms:W3CDTF">2026-08-05T17:28:31Z</dcterms:modified>
</cp:coreProperties>
</file>