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7" r:id="rId2"/>
    <p:sldId id="260" r:id="rId3"/>
    <p:sldId id="276" r:id="rId4"/>
    <p:sldId id="287" r:id="rId5"/>
    <p:sldId id="314" r:id="rId6"/>
    <p:sldId id="286" r:id="rId7"/>
    <p:sldId id="290" r:id="rId8"/>
    <p:sldId id="292" r:id="rId9"/>
    <p:sldId id="293" r:id="rId10"/>
    <p:sldId id="289" r:id="rId11"/>
    <p:sldId id="294" r:id="rId12"/>
    <p:sldId id="291" r:id="rId13"/>
    <p:sldId id="278" r:id="rId14"/>
    <p:sldId id="301" r:id="rId15"/>
    <p:sldId id="302" r:id="rId16"/>
    <p:sldId id="300" r:id="rId17"/>
    <p:sldId id="303" r:id="rId18"/>
    <p:sldId id="304" r:id="rId19"/>
    <p:sldId id="306" r:id="rId20"/>
    <p:sldId id="279" r:id="rId21"/>
    <p:sldId id="297" r:id="rId22"/>
    <p:sldId id="295" r:id="rId23"/>
    <p:sldId id="296" r:id="rId24"/>
    <p:sldId id="298" r:id="rId25"/>
    <p:sldId id="299" r:id="rId26"/>
    <p:sldId id="307" r:id="rId27"/>
    <p:sldId id="308" r:id="rId28"/>
    <p:sldId id="309" r:id="rId29"/>
    <p:sldId id="310" r:id="rId30"/>
    <p:sldId id="311" r:id="rId31"/>
    <p:sldId id="312" r:id="rId32"/>
    <p:sldId id="313" r:id="rId33"/>
    <p:sldId id="27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EC0268-F047-2AB6-CB17-46A6EC2F71A5}" v="2406" dt="2022-07-02T13:16:02.090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4E542CFF-A378-DCDC-8160-AB56FA66CA41}" v="1510" dt="2022-07-01T18:47:41.462"/>
    <p1510:client id="{4FB5302D-965F-23BF-1E40-5B91ADBBFAD2}" v="1025" dt="2022-07-02T11:41:04.223"/>
    <p1510:client id="{54E84E83-5825-2142-9B2B-FD86F4C63999}" v="6" dt="2022-04-05T20:14:36.180"/>
    <p1510:client id="{761C908B-721D-E3A4-20F4-A9423586B349}" v="472" dt="2022-07-02T18:57:02.939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7/2/2022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83308" y="4670434"/>
            <a:ext cx="5076068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CYB550</a:t>
            </a: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Programming Foundations In Python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8" name="TextBox 1">
            <a:extLst>
              <a:ext uri="{FF2B5EF4-FFF2-40B4-BE49-F238E27FC236}">
                <a16:creationId xmlns:a16="http://schemas.microsoft.com/office/drawing/2014/main" id="{F9225D46-5400-6112-13A6-344DE63FF614}"/>
              </a:ext>
            </a:extLst>
          </p:cNvPr>
          <p:cNvSpPr txBox="1"/>
          <p:nvPr/>
        </p:nvSpPr>
        <p:spPr>
          <a:xfrm>
            <a:off x="-144092" y="4624922"/>
            <a:ext cx="6298584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 Functions and Modules </a:t>
            </a:r>
          </a:p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 dirty="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15209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 OBJECTIVES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010059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Know the function with default arguments and when to use it.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Deal with inner and high-order functions.</a:t>
            </a:r>
            <a:endParaRPr lang="en-US" sz="2600" dirty="0">
              <a:solidFill>
                <a:srgbClr val="000000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Explain the use of anonymous functions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Explain what is the file system and how to access it.</a:t>
            </a:r>
            <a:endParaRPr lang="en-US" sz="26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Use the concept of modules.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</p:spTree>
    <p:extLst>
      <p:ext uri="{BB962C8B-B14F-4D97-AF65-F5344CB8AC3E}">
        <p14:creationId xmlns:p14="http://schemas.microsoft.com/office/powerpoint/2010/main" val="2699455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280397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Function Names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Function names are references to functions and that we can assign multiple names to the same function</a:t>
            </a: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>
              <a:buFont typeface="Arial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def increment(x):</a:t>
            </a:r>
          </a:p>
          <a:p>
            <a:pPr>
              <a:buFont typeface="Arial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       return x + 1</a:t>
            </a:r>
          </a:p>
          <a:p>
            <a:pPr>
              <a:buFont typeface="Arial"/>
            </a:pPr>
            <a:endParaRPr lang="en-US" sz="2600" dirty="0">
              <a:solidFill>
                <a:srgbClr val="24A9E1"/>
              </a:solidFill>
              <a:cs typeface="Calibri"/>
            </a:endParaRPr>
          </a:p>
          <a:p>
            <a:pPr>
              <a:buFont typeface="Arial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increase = increment</a:t>
            </a:r>
          </a:p>
          <a:p>
            <a:pPr>
              <a:buFont typeface="Arial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print(</a:t>
            </a:r>
            <a:r>
              <a:rPr lang="en-US" sz="2600" b="1" dirty="0">
                <a:solidFill>
                  <a:srgbClr val="24A9E1"/>
                </a:solidFill>
                <a:cs typeface="Calibri"/>
              </a:rPr>
              <a:t>increase(5)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41030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36178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Function with Default Arguments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1909417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Example1:</a:t>
            </a: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def greet(name, msg):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   """This function greets to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   the person with the provided message"""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   print("Hello", name + ', ' + msg)</a:t>
            </a:r>
          </a:p>
          <a:p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greet("Monica", "Good morning!")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greet() 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#TypeError: greet() missing 2 required positional arguments</a:t>
            </a:r>
          </a:p>
        </p:txBody>
      </p:sp>
    </p:spTree>
    <p:extLst>
      <p:ext uri="{BB962C8B-B14F-4D97-AF65-F5344CB8AC3E}">
        <p14:creationId xmlns:p14="http://schemas.microsoft.com/office/powerpoint/2010/main" val="353545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36178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Function with Default Arguments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Arguments provide the function’s caller with the means of transmitting information to the function.</a:t>
            </a:r>
            <a:endParaRPr lang="en-US" dirty="0"/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Programmer can specify optional arguments with default values in any function definition:</a:t>
            </a: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def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function_name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(&lt;required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args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&gt;, &lt;key1&gt; = &lt;val1&gt;, …....)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FD01F4-9563-73E7-229F-74AC220A02F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0053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A6EC5E-B548-6EC3-38A5-9D02DB8B472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36178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Function with Default Arguments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2211342"/>
            <a:ext cx="10083231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Following the required arguments are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one or more default or keyword arguments.</a:t>
            </a:r>
            <a:endParaRPr lang="en-US" b="1" dirty="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When function is called with these arguments, default values are overridden by caller’s values.</a:t>
            </a:r>
          </a:p>
        </p:txBody>
      </p:sp>
    </p:spTree>
    <p:extLst>
      <p:ext uri="{BB962C8B-B14F-4D97-AF65-F5344CB8AC3E}">
        <p14:creationId xmlns:p14="http://schemas.microsoft.com/office/powerpoint/2010/main" val="1518140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A6EC5E-B548-6EC3-38A5-9D02DB8B472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36178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Function with Default Arguments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1909417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Example2:</a:t>
            </a: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def greet(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firstname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="Mr.", 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lastname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="Who"):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   print("Hello,", 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firstname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lastname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)</a:t>
            </a:r>
            <a:endParaRPr lang="en-US" sz="2600" dirty="0">
              <a:solidFill>
                <a:srgbClr val="FF0000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greet()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greet("Ahmed")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greet(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lastname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="Mohamed")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greet("Ahmed", "Aly")</a:t>
            </a:r>
          </a:p>
        </p:txBody>
      </p:sp>
    </p:spTree>
    <p:extLst>
      <p:ext uri="{BB962C8B-B14F-4D97-AF65-F5344CB8AC3E}">
        <p14:creationId xmlns:p14="http://schemas.microsoft.com/office/powerpoint/2010/main" val="226000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A6EC5E-B548-6EC3-38A5-9D02DB8B472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36178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Function with Default Arguments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2211342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Any number of arguments in a function can have a default value. But once we have a default argument,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all the arguments to its right must also have default values.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2600" b="1" dirty="0">
              <a:solidFill>
                <a:srgbClr val="0A1F6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greet(msg = "Good morning!", name):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#SyntaxError: non-default argument follows default argument</a:t>
            </a:r>
          </a:p>
        </p:txBody>
      </p:sp>
    </p:spTree>
    <p:extLst>
      <p:ext uri="{BB962C8B-B14F-4D97-AF65-F5344CB8AC3E}">
        <p14:creationId xmlns:p14="http://schemas.microsoft.com/office/powerpoint/2010/main" val="3543649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A6EC5E-B548-6EC3-38A5-9D02DB8B472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36178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Function with Default Arguments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Python allows functions to be called using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keyword arguments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 When we call functions in this way, the order (position) of the arguments can be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changed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greet(name = "Ahmed", msg = "How do you do?")
greet(msg = "How do you do?", name = "Aly")  # 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(out of order)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greet("Mahmoud", msg = "How do you do?")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greet(name="Zeyad", "How do you do?") 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#SyntaxError: non-keyword </a:t>
            </a:r>
            <a:r>
              <a:rPr lang="en-US" sz="2600" dirty="0" err="1">
                <a:solidFill>
                  <a:srgbClr val="FF0000"/>
                </a:solidFill>
                <a:ea typeface="+mn-lt"/>
                <a:cs typeface="+mn-lt"/>
              </a:rPr>
              <a:t>arg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 after keyword </a:t>
            </a:r>
            <a:r>
              <a:rPr lang="en-US" sz="2600" dirty="0" err="1">
                <a:solidFill>
                  <a:srgbClr val="FF0000"/>
                </a:solidFill>
                <a:ea typeface="+mn-lt"/>
                <a:cs typeface="+mn-lt"/>
              </a:rPr>
              <a:t>arg</a:t>
            </a:r>
            <a:endParaRPr lang="en-US" sz="2600">
              <a:solidFill>
                <a:srgbClr val="FF000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36609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A6EC5E-B548-6EC3-38A5-9D02DB8B472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36178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Function with Default Arguments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Example3: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def  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accessArguments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(x, y = 1, z = 2):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     Print("X= ", x, "Y= ", y, "Z= ", z)</a:t>
            </a:r>
          </a:p>
          <a:p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accessArguments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(3)</a:t>
            </a:r>
          </a:p>
          <a:p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accessArguments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(3, 10)</a:t>
            </a:r>
            <a:endParaRPr lang="en-US" dirty="0">
              <a:solidFill>
                <a:srgbClr val="00B0F0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accessArguments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(3, z = 5)</a:t>
            </a:r>
          </a:p>
          <a:p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accessArguments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(3, z = 4, y = 6)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467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3949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Functions with Arbitrary Arguments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2211342"/>
            <a:ext cx="10083231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Sometimes, we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do not know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in advance the number of arguments that will be passed into a function.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 the function definition, we use an asterisk (*) before the parameter name to denote this kind of argument.</a:t>
            </a:r>
          </a:p>
        </p:txBody>
      </p:sp>
    </p:spTree>
    <p:extLst>
      <p:ext uri="{BB962C8B-B14F-4D97-AF65-F5344CB8AC3E}">
        <p14:creationId xmlns:p14="http://schemas.microsoft.com/office/powerpoint/2010/main" val="4028092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A6EC5E-B548-6EC3-38A5-9D02DB8B472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3949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Functions with Arbitrary Arguments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73B41-6A76-2068-9F2F-A7D339269B66}"/>
              </a:ext>
            </a:extLst>
          </p:cNvPr>
          <p:cNvSpPr txBox="1"/>
          <p:nvPr/>
        </p:nvSpPr>
        <p:spPr>
          <a:xfrm>
            <a:off x="1088935" y="1909417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Example4:</a:t>
            </a: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def greet(*names):</a:t>
            </a: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for name in names:</a:t>
            </a:r>
            <a:endParaRPr lang="en-US" sz="2600" dirty="0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       print("Hello," , name)</a:t>
            </a:r>
            <a:endParaRPr lang="en-US" sz="2600" dirty="0">
              <a:solidFill>
                <a:srgbClr val="FF0000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greet("Ahmed",  "Mohamed",  "Aly")</a:t>
            </a:r>
          </a:p>
        </p:txBody>
      </p:sp>
    </p:spTree>
    <p:extLst>
      <p:ext uri="{BB962C8B-B14F-4D97-AF65-F5344CB8AC3E}">
        <p14:creationId xmlns:p14="http://schemas.microsoft.com/office/powerpoint/2010/main" val="393043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6248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Inner/Nested Functions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D40F70-8814-CAC3-EDEA-AF533852B261}"/>
              </a:ext>
            </a:extLst>
          </p:cNvPr>
          <p:cNvSpPr txBox="1"/>
          <p:nvPr/>
        </p:nvSpPr>
        <p:spPr>
          <a:xfrm>
            <a:off x="1088935" y="2211342"/>
            <a:ext cx="10083231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function can be defined and called inside another function.</a:t>
            </a:r>
            <a:endParaRPr lang="en-US" dirty="0"/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This kind of function has direct access to variables and names defined in the enclosing function.</a:t>
            </a:r>
          </a:p>
        </p:txBody>
      </p:sp>
    </p:spTree>
    <p:extLst>
      <p:ext uri="{BB962C8B-B14F-4D97-AF65-F5344CB8AC3E}">
        <p14:creationId xmlns:p14="http://schemas.microsoft.com/office/powerpoint/2010/main" val="435319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6248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Inner/Nested Functions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D40F70-8814-CAC3-EDEA-AF533852B261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Example5: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outer_func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who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def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inner_func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():</a:t>
            </a:r>
            <a:endParaRPr lang="en-US" b="1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              print("Hello,", who)</a:t>
            </a:r>
            <a:endParaRPr lang="en-US" b="1" dirty="0">
              <a:solidFill>
                <a:srgbClr val="24A9E1"/>
              </a:solidFill>
              <a:cs typeface="Calibri"/>
            </a:endParaRPr>
          </a:p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       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inner_func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b="1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outer_func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("Hamada")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B269FB-43A5-9828-A867-B0008E49789E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182683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6248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Inner/Nested Functions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D40F70-8814-CAC3-EDEA-AF533852B261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Example6: calculate factorial to a number using inner function 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factorial(number):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def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inner_factorial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(number):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if number &lt;= 1: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return 1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return number *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inner_factorial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(number - 1)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return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inner_factorial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(number)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E0C56C-85C0-C678-80BB-8CDCE47CEB74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07594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9453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Higher-Order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D40F70-8814-CAC3-EDEA-AF533852B261}"/>
              </a:ext>
            </a:extLst>
          </p:cNvPr>
          <p:cNvSpPr txBox="1"/>
          <p:nvPr/>
        </p:nvSpPr>
        <p:spPr>
          <a:xfrm>
            <a:off x="1088935" y="2211342"/>
            <a:ext cx="10083231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function can take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one or more functions as arguments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 dirty="0"/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function can be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returned as a result of another function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 dirty="0"/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79877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9453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Higher-Order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D40F70-8814-CAC3-EDEA-AF533852B261}"/>
              </a:ext>
            </a:extLst>
          </p:cNvPr>
          <p:cNvSpPr txBox="1"/>
          <p:nvPr/>
        </p:nvSpPr>
        <p:spPr>
          <a:xfrm>
            <a:off x="1088935" y="1952550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Example7: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def loud(text):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return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text.upper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def quiet(text):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return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text.lower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def hello(</a:t>
            </a:r>
            <a:r>
              <a:rPr lang="en-US" sz="2600" b="1" dirty="0" err="1">
                <a:solidFill>
                  <a:srgbClr val="24A9E1"/>
                </a:solidFill>
                <a:cs typeface="Calibri"/>
              </a:rPr>
              <a:t>func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text = </a:t>
            </a:r>
            <a:r>
              <a:rPr lang="en-US" sz="2600" b="1" dirty="0" err="1">
                <a:solidFill>
                  <a:srgbClr val="24A9E1"/>
                </a:solidFill>
                <a:cs typeface="Calibri"/>
              </a:rPr>
              <a:t>func</a:t>
            </a:r>
            <a:r>
              <a:rPr lang="en-US" sz="2600" b="1" dirty="0">
                <a:solidFill>
                  <a:srgbClr val="24A9E1"/>
                </a:solidFill>
                <a:cs typeface="Calibri"/>
              </a:rPr>
              <a:t>("Hello")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print(text)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hello(</a:t>
            </a:r>
            <a:r>
              <a:rPr lang="en-US" sz="2600" b="1" dirty="0">
                <a:solidFill>
                  <a:srgbClr val="24A9E1"/>
                </a:solidFill>
                <a:cs typeface="Calibri"/>
              </a:rPr>
              <a:t>loud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3ED8E3-6464-26F0-0603-E4603F56B83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92660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9453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Higher-Order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D40F70-8814-CAC3-EDEA-AF533852B261}"/>
              </a:ext>
            </a:extLst>
          </p:cNvPr>
          <p:cNvSpPr txBox="1"/>
          <p:nvPr/>
        </p:nvSpPr>
        <p:spPr>
          <a:xfrm>
            <a:off x="1088935" y="1952550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Example8: 10 (dividend) /  2  (divisor) = 5 (quotient) 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def divisor(x):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def dividend(y):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  return y / x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return dividend</a:t>
            </a: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divide = divisor(2)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print(divide(10))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BB69EB-46D6-54E7-137D-B23068E73BB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657348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9453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Higher-Order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D40F70-8814-CAC3-EDEA-AF533852B261}"/>
              </a:ext>
            </a:extLst>
          </p:cNvPr>
          <p:cNvSpPr txBox="1"/>
          <p:nvPr/>
        </p:nvSpPr>
        <p:spPr>
          <a:xfrm>
            <a:off x="571350" y="1794399"/>
            <a:ext cx="10083231" cy="38164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Example9:  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def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add_two_nums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(x, y):
       return x + y
def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add_three_nums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(x, y, z):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       return x + y + z
def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get_appropriate_function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num_len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):
    if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num_len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 == 3:
        return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add_three_nums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
    else:
        return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add_two_nums</a:t>
            </a:r>
            <a:endParaRPr lang="en-US" sz="2400" dirty="0" err="1">
              <a:solidFill>
                <a:srgbClr val="24A9E1"/>
              </a:solidFill>
              <a:cs typeface="Calibri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4ECCBAF-993C-231F-25EA-4B76786DB9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2238" y="1796871"/>
            <a:ext cx="567043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args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 = [1, 2, 3]</a:t>
            </a:r>
            <a:endParaRPr lang="en-US" dirty="0">
              <a:solidFill>
                <a:srgbClr val="24A9E1"/>
              </a:solidFill>
            </a:endParaRPr>
          </a:p>
          <a:p>
            <a:pPr marL="0" indent="0">
              <a:buNone/>
            </a:pP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num_len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len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args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)
</a:t>
            </a:r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res_function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get_appropriate_function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num_len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)
</a:t>
            </a:r>
          </a:p>
          <a:p>
            <a:pPr marL="0" indent="0">
              <a:buNone/>
            </a:pP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res_function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)    </a:t>
            </a:r>
          </a:p>
          <a:p>
            <a:pPr marL="0" indent="0">
              <a:buNone/>
            </a:pP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res_function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(*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args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))</a:t>
            </a:r>
            <a:endParaRPr lang="en-US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E403A5D-A471-C750-8FFA-97A5E71B5333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222383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74333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Anonymous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An anonymous function is a function that is defined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without a name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Anonymous functions are defined using the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lambda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keyword.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Lambda functions can have any number of arguments but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only one expression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                               lambda arguments: expression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6302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74333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Anonymous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 lambda function is used when we require a nameless function for a short period of time.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It is used as an argument to a higher-order function.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A15E29-A15B-9BEE-C091-40ACBE8FE2D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076291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74333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Anonymous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Example10:</a:t>
            </a:r>
          </a:p>
          <a:p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double = lambda x: x * 2</a:t>
            </a:r>
            <a:endParaRPr lang="en-US" dirty="0">
              <a:solidFill>
                <a:srgbClr val="00B0F0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0B0F0"/>
              </a:solidFill>
              <a:cs typeface="Calibri"/>
            </a:endParaRPr>
          </a:p>
          <a:p>
            <a:r>
              <a:rPr lang="en-US" sz="2600" dirty="0">
                <a:solidFill>
                  <a:srgbClr val="00B0F0"/>
                </a:solidFill>
                <a:cs typeface="Calibri"/>
              </a:rPr>
              <a:t>print(double(5))</a:t>
            </a:r>
          </a:p>
          <a:p>
            <a:endParaRPr lang="en-US" sz="2600" dirty="0">
              <a:solidFill>
                <a:srgbClr val="00B0F0"/>
              </a:solidFill>
              <a:cs typeface="Calibri"/>
            </a:endParaRPr>
          </a:p>
          <a:p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This function has no name. It returns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a function object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which is assigned to the identifier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double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 We can now call it as a normal function.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DBB39F-A509-810E-D43B-241A320B02A5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844522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74333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Anonymous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Example10:</a:t>
            </a:r>
          </a:p>
          <a:p>
            <a:endParaRPr lang="en-US" sz="2600" dirty="0">
              <a:solidFill>
                <a:srgbClr val="00B0F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double = lambda x: x * 2</a:t>
            </a:r>
            <a:endParaRPr lang="en-US" dirty="0">
              <a:solidFill>
                <a:srgbClr val="00B0F0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Is equal to  </a:t>
            </a:r>
            <a:endParaRPr lang="en-US" sz="2600" dirty="0">
              <a:ea typeface="+mn-lt"/>
              <a:cs typeface="+mn-lt"/>
            </a:endParaRPr>
          </a:p>
          <a:p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def double(x):
   return x * 2</a:t>
            </a:r>
          </a:p>
          <a:p>
            <a:endParaRPr lang="en-US" sz="2600" dirty="0">
              <a:solidFill>
                <a:srgbClr val="00B0F0"/>
              </a:solidFill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742F53-988A-5151-1A8B-1DA8A88AC9EC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171755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74333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Anonymous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Example11: write a lambda function to filter out only the even items from a list.</a:t>
            </a:r>
            <a:endParaRPr lang="en-US" dirty="0">
              <a:solidFill>
                <a:srgbClr val="00B0F0"/>
              </a:solidFill>
              <a:ea typeface="+mn-lt"/>
              <a:cs typeface="+mn-lt"/>
            </a:endParaRPr>
          </a:p>
          <a:p>
            <a:r>
              <a:rPr lang="en-US" sz="2600" dirty="0">
                <a:ea typeface="+mn-lt"/>
                <a:cs typeface="+mn-lt"/>
              </a:rPr>
              <a:t>
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my_list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 = [1, 5, 4, 6, 8, 11, 3, 12]
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new_list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 = list( </a:t>
            </a:r>
            <a:r>
              <a:rPr lang="en-US" sz="2600" b="1" dirty="0">
                <a:solidFill>
                  <a:srgbClr val="00B0F0"/>
                </a:solidFill>
                <a:ea typeface="+mn-lt"/>
                <a:cs typeface="+mn-lt"/>
              </a:rPr>
              <a:t>filter(lambda x: (x%2 == 0) , </a:t>
            </a:r>
            <a:r>
              <a:rPr lang="en-US" sz="2600" b="1" dirty="0" err="1">
                <a:solidFill>
                  <a:srgbClr val="00B0F0"/>
                </a:solidFill>
                <a:ea typeface="+mn-lt"/>
                <a:cs typeface="+mn-lt"/>
              </a:rPr>
              <a:t>my_list</a:t>
            </a:r>
            <a:r>
              <a:rPr lang="en-US" sz="2600" b="1" dirty="0">
                <a:solidFill>
                  <a:srgbClr val="00B0F0"/>
                </a:solidFill>
                <a:ea typeface="+mn-lt"/>
                <a:cs typeface="+mn-lt"/>
              </a:rPr>
              <a:t>)   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)
print(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new_list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)</a:t>
            </a:r>
            <a:endParaRPr lang="en-US" dirty="0">
              <a:solidFill>
                <a:srgbClr val="00B0F0"/>
              </a:solidFill>
              <a:ea typeface="+mn-lt"/>
              <a:cs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F3C259-9D0C-A9DE-32EE-C25EF9D2F84C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046425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74333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Anonymous Functions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Example12: write a lambda function to double each item in a list using map()</a:t>
            </a:r>
            <a:r>
              <a:rPr lang="en-US" sz="2600" dirty="0">
                <a:ea typeface="+mn-lt"/>
                <a:cs typeface="+mn-lt"/>
              </a:rPr>
              <a:t>
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my_list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[1, 5, 4, 6, 8, 11, 3, 12]
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new_list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list(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map(lambda x: x * 2 ,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my_list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)
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new_list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AC5CAE-8F36-29AD-F031-3745C19FA85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948408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14380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Modules in Python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182588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Module is a file contain a set of functions.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Add module to your program to help doing some tasks to save time and effort.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Your program can add/call multiple modules.</a:t>
            </a:r>
          </a:p>
        </p:txBody>
      </p:sp>
    </p:spTree>
    <p:extLst>
      <p:ext uri="{BB962C8B-B14F-4D97-AF65-F5344CB8AC3E}">
        <p14:creationId xmlns:p14="http://schemas.microsoft.com/office/powerpoint/2010/main" val="37307445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14380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Modules in Python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Calling modules in a program:</a:t>
            </a:r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 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import   module_name1,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module_name2, …..</a:t>
            </a: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import random</a:t>
            </a: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print(random)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print(</a:t>
            </a:r>
            <a:r>
              <a:rPr lang="en-US" sz="2600" b="1" dirty="0" err="1">
                <a:solidFill>
                  <a:srgbClr val="24A9E1"/>
                </a:solidFill>
                <a:cs typeface="Calibri"/>
              </a:rPr>
              <a:t>random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.random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print(</a:t>
            </a:r>
            <a:r>
              <a:rPr lang="en-US" sz="2600" b="1" dirty="0" err="1">
                <a:solidFill>
                  <a:srgbClr val="24A9E1"/>
                </a:solidFill>
                <a:cs typeface="Calibri"/>
              </a:rPr>
              <a:t>dir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(random))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AC5CAE-8F36-29AD-F031-3745C19FA85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152565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314380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Modules in Python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Calling a specific function from a module:</a:t>
            </a:r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 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from  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module_name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  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   function_name1, function_name2, ….</a:t>
            </a: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from random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randint</a:t>
            </a:r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print(</a:t>
            </a:r>
            <a:r>
              <a:rPr lang="en-US" sz="2600" b="1" dirty="0" err="1">
                <a:solidFill>
                  <a:srgbClr val="24A9E1"/>
                </a:solidFill>
                <a:cs typeface="Calibri"/>
              </a:rPr>
              <a:t>random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.randint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(100, 500))   </a:t>
            </a:r>
            <a:r>
              <a:rPr lang="en-US" sz="2600" dirty="0">
                <a:solidFill>
                  <a:srgbClr val="FF0000"/>
                </a:solidFill>
                <a:cs typeface="Calibri"/>
              </a:rPr>
              <a:t>#get an error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print(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randint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(100, 500))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AC5CAE-8F36-29AD-F031-3745C19FA85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320931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198323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OS Module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This module provides functions for:</a:t>
            </a:r>
            <a:endParaRPr lang="en-US" dirty="0"/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Creating and removing a directory (folder), 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Fetching its contents, and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Changing and identifying the current directory.</a:t>
            </a:r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611585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198323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OS Module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Getting current working directory:</a:t>
            </a:r>
            <a:endParaRPr lang="en-US" dirty="0">
              <a:cs typeface="Calibri" panose="020F0502020204030204"/>
            </a:endParaRPr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 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import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os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    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print(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os.getcwd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())</a:t>
            </a:r>
            <a:endParaRPr lang="en-US" sz="2600" dirty="0">
              <a:solidFill>
                <a:srgbClr val="FF0000"/>
              </a:solidFill>
              <a:cs typeface="Calibri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Creating a directory: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os.mkdir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/FCI</a:t>
            </a:r>
            <a:r>
              <a:rPr lang="en-US" sz="2600" dirty="0">
                <a:solidFill>
                  <a:srgbClr val="00B0F0"/>
                </a:solidFill>
                <a:cs typeface="Calibri"/>
              </a:rPr>
              <a:t>/</a:t>
            </a:r>
            <a:r>
              <a:rPr lang="en-US" sz="2600" dirty="0" err="1">
                <a:solidFill>
                  <a:srgbClr val="00B0F0"/>
                </a:solidFill>
                <a:cs typeface="Calibri"/>
              </a:rPr>
              <a:t>NewFolder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")</a:t>
            </a:r>
            <a:endParaRPr lang="en-US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os.mkdir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NewFolder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")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AC5CAE-8F36-29AD-F031-3745C19FA85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841389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198323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OS Module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Changing the current working directory:</a:t>
            </a:r>
            <a:endParaRPr lang="en-US" dirty="0">
              <a:cs typeface="Calibri" panose="020F0502020204030204"/>
            </a:endParaRPr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os.chdir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/FCI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  <a:endParaRPr lang="en-US" sz="2600" dirty="0">
              <a:solidFill>
                <a:srgbClr val="FF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os.getcwd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Removing a directory: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os.rmdir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/FCI</a:t>
            </a:r>
            <a:r>
              <a:rPr lang="en-US" sz="2600" dirty="0">
                <a:solidFill>
                  <a:srgbClr val="00B0F0"/>
                </a:solidFill>
                <a:cs typeface="Calibri"/>
              </a:rPr>
              <a:t>/</a:t>
            </a:r>
            <a:r>
              <a:rPr lang="en-US" sz="2600" dirty="0" err="1">
                <a:solidFill>
                  <a:srgbClr val="00B0F0"/>
                </a:solidFill>
                <a:cs typeface="Calibri"/>
              </a:rPr>
              <a:t>NewFolder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")   #you can't remove the current working directory</a:t>
            </a:r>
            <a:endParaRPr lang="en-US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AC5CAE-8F36-29AD-F031-3745C19FA85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262762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198323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OS Module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AD5C4-4E4F-FD4B-A12E-0F4DF3B51EB6}"/>
              </a:ext>
            </a:extLst>
          </p:cNvPr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Listing files and sub-directories in the current working directory:</a:t>
            </a:r>
            <a:endParaRPr lang="en-US" dirty="0">
              <a:cs typeface="Calibri" panose="020F0502020204030204"/>
            </a:endParaRPr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os.listdir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/FCI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  <a:endParaRPr lang="en-US" sz="2600" dirty="0">
              <a:solidFill>
                <a:srgbClr val="FF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os.listdir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Removing a directory: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os.rmdir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</a:t>
            </a:r>
            <a:r>
              <a:rPr lang="en-US" sz="2600" dirty="0" err="1">
                <a:solidFill>
                  <a:srgbClr val="00B0F0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00B0F0"/>
                </a:solidFill>
                <a:ea typeface="+mn-lt"/>
                <a:cs typeface="+mn-lt"/>
              </a:rPr>
              <a:t>/FCI</a:t>
            </a:r>
            <a:r>
              <a:rPr lang="en-US" sz="2600" dirty="0">
                <a:solidFill>
                  <a:srgbClr val="00B0F0"/>
                </a:solidFill>
                <a:cs typeface="Calibri"/>
              </a:rPr>
              <a:t>/</a:t>
            </a:r>
            <a:r>
              <a:rPr lang="en-US" sz="2600" dirty="0" err="1">
                <a:solidFill>
                  <a:srgbClr val="00B0F0"/>
                </a:solidFill>
                <a:cs typeface="Calibri"/>
              </a:rPr>
              <a:t>NewFolder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")   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</a:t>
            </a:r>
            <a:r>
              <a:rPr lang="en-US" sz="2600" dirty="0">
                <a:solidFill>
                  <a:srgbClr val="FF0000"/>
                </a:solidFill>
                <a:cs typeface="Calibri"/>
              </a:rPr>
              <a:t>#you can't remove the current working directory</a:t>
            </a:r>
            <a:endParaRPr lang="en-US">
              <a:solidFill>
                <a:srgbClr val="FF0000"/>
              </a:solidFill>
            </a:endParaRP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AC5CAE-8F36-29AD-F031-3745C19FA85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706764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17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1186</cp:revision>
  <dcterms:created xsi:type="dcterms:W3CDTF">2021-08-03T13:03:26Z</dcterms:created>
  <dcterms:modified xsi:type="dcterms:W3CDTF">2022-07-02T18:57:23Z</dcterms:modified>
</cp:coreProperties>
</file>