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5"/>
  </p:notesMasterIdLst>
  <p:sldIdLst>
    <p:sldId id="480" r:id="rId5"/>
    <p:sldId id="303" r:id="rId6"/>
    <p:sldId id="612" r:id="rId7"/>
    <p:sldId id="434" r:id="rId8"/>
    <p:sldId id="491" r:id="rId9"/>
    <p:sldId id="492" r:id="rId10"/>
    <p:sldId id="504" r:id="rId11"/>
    <p:sldId id="503" r:id="rId12"/>
    <p:sldId id="501" r:id="rId13"/>
    <p:sldId id="435" r:id="rId14"/>
    <p:sldId id="505" r:id="rId15"/>
    <p:sldId id="473" r:id="rId16"/>
    <p:sldId id="440" r:id="rId17"/>
    <p:sldId id="441" r:id="rId18"/>
    <p:sldId id="442" r:id="rId19"/>
    <p:sldId id="461" r:id="rId20"/>
    <p:sldId id="528" r:id="rId21"/>
    <p:sldId id="443" r:id="rId22"/>
    <p:sldId id="554" r:id="rId23"/>
    <p:sldId id="549" r:id="rId24"/>
    <p:sldId id="551" r:id="rId25"/>
    <p:sldId id="552" r:id="rId26"/>
    <p:sldId id="553" r:id="rId27"/>
    <p:sldId id="507" r:id="rId28"/>
    <p:sldId id="481" r:id="rId29"/>
    <p:sldId id="530" r:id="rId30"/>
    <p:sldId id="475" r:id="rId31"/>
    <p:sldId id="832" r:id="rId32"/>
    <p:sldId id="559" r:id="rId33"/>
    <p:sldId id="495" r:id="rId34"/>
    <p:sldId id="487" r:id="rId35"/>
    <p:sldId id="478" r:id="rId36"/>
    <p:sldId id="508" r:id="rId37"/>
    <p:sldId id="519" r:id="rId38"/>
    <p:sldId id="521" r:id="rId39"/>
    <p:sldId id="520" r:id="rId40"/>
    <p:sldId id="522" r:id="rId41"/>
    <p:sldId id="523" r:id="rId42"/>
    <p:sldId id="525" r:id="rId43"/>
    <p:sldId id="526" r:id="rId44"/>
    <p:sldId id="509" r:id="rId45"/>
    <p:sldId id="510" r:id="rId46"/>
    <p:sldId id="513" r:id="rId47"/>
    <p:sldId id="511" r:id="rId48"/>
    <p:sldId id="512" r:id="rId49"/>
    <p:sldId id="515" r:id="rId50"/>
    <p:sldId id="514" r:id="rId51"/>
    <p:sldId id="516" r:id="rId52"/>
    <p:sldId id="517" r:id="rId53"/>
    <p:sldId id="518" r:id="rId54"/>
    <p:sldId id="524" r:id="rId55"/>
    <p:sldId id="534" r:id="rId56"/>
    <p:sldId id="833" r:id="rId57"/>
    <p:sldId id="538" r:id="rId58"/>
    <p:sldId id="467" r:id="rId59"/>
    <p:sldId id="536" r:id="rId60"/>
    <p:sldId id="535" r:id="rId61"/>
    <p:sldId id="537" r:id="rId62"/>
    <p:sldId id="456" r:id="rId63"/>
    <p:sldId id="349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12"/>
            <p14:sldId id="434"/>
            <p14:sldId id="491"/>
            <p14:sldId id="492"/>
            <p14:sldId id="504"/>
            <p14:sldId id="503"/>
            <p14:sldId id="501"/>
            <p14:sldId id="435"/>
            <p14:sldId id="505"/>
            <p14:sldId id="473"/>
            <p14:sldId id="440"/>
            <p14:sldId id="441"/>
            <p14:sldId id="442"/>
            <p14:sldId id="461"/>
            <p14:sldId id="528"/>
            <p14:sldId id="443"/>
            <p14:sldId id="554"/>
            <p14:sldId id="549"/>
            <p14:sldId id="551"/>
            <p14:sldId id="552"/>
            <p14:sldId id="553"/>
            <p14:sldId id="507"/>
            <p14:sldId id="481"/>
            <p14:sldId id="530"/>
            <p14:sldId id="475"/>
            <p14:sldId id="832"/>
            <p14:sldId id="559"/>
            <p14:sldId id="495"/>
            <p14:sldId id="487"/>
            <p14:sldId id="478"/>
            <p14:sldId id="508"/>
            <p14:sldId id="519"/>
            <p14:sldId id="521"/>
            <p14:sldId id="520"/>
            <p14:sldId id="522"/>
            <p14:sldId id="523"/>
            <p14:sldId id="525"/>
            <p14:sldId id="526"/>
            <p14:sldId id="509"/>
            <p14:sldId id="510"/>
            <p14:sldId id="513"/>
            <p14:sldId id="511"/>
            <p14:sldId id="512"/>
            <p14:sldId id="515"/>
            <p14:sldId id="514"/>
            <p14:sldId id="516"/>
            <p14:sldId id="517"/>
            <p14:sldId id="518"/>
            <p14:sldId id="524"/>
            <p14:sldId id="534"/>
            <p14:sldId id="833"/>
            <p14:sldId id="538"/>
            <p14:sldId id="467"/>
            <p14:sldId id="536"/>
            <p14:sldId id="535"/>
            <p14:sldId id="537"/>
            <p14:sldId id="4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slide" Target="slides/slide59.xml"/><Relationship Id="rId68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slide" Target="slides/slide60.xml"/><Relationship Id="rId69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12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389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27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3871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32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1433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7A096E-88F7-E74A-8F4C-E0212635BD33}" type="slidenum">
              <a:rPr lang="en-US"/>
              <a:pPr/>
              <a:t>44</a:t>
            </a:fld>
            <a:endParaRPr lang="en-US"/>
          </a:p>
        </p:txBody>
      </p:sp>
      <p:sp>
        <p:nvSpPr>
          <p:cNvPr id="1513474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290513" y="704850"/>
            <a:ext cx="6264275" cy="35242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134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530" y="4463296"/>
            <a:ext cx="5476240" cy="422838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4671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8CD775-A614-FA4B-B499-318558405AFC}" type="slidenum">
              <a:rPr lang="en-US"/>
              <a:pPr/>
              <a:t>45</a:t>
            </a:fld>
            <a:endParaRPr lang="en-US"/>
          </a:p>
        </p:txBody>
      </p:sp>
      <p:sp>
        <p:nvSpPr>
          <p:cNvPr id="151552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290513" y="704850"/>
            <a:ext cx="6264275" cy="35242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155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530" y="4463296"/>
            <a:ext cx="5476240" cy="422838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7915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78CD775-A614-FA4B-B499-318558405AFC}" type="slidenum">
              <a:rPr lang="en-US"/>
              <a:pPr/>
              <a:t>46</a:t>
            </a:fld>
            <a:endParaRPr lang="en-US"/>
          </a:p>
        </p:txBody>
      </p:sp>
      <p:sp>
        <p:nvSpPr>
          <p:cNvPr id="1515522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290513" y="704850"/>
            <a:ext cx="6264275" cy="35242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155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4530" y="4463296"/>
            <a:ext cx="5476240" cy="4228386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9592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53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86077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/><Relationship Id="rId2" Type="http://schemas.openxmlformats.org/officeDocument/2006/relationships/hyperlink" Target="http://www.google.com/products/catalog?hl=en&amp;q=hp+printer&amp;gs_upl=0l0l0l3005l0l0l0l0l0l0l0l0ll0l0&amp;bav=on.2,or.r_gc.r_pw.,cf.osb&amp;biw=845&amp;bih=543&amp;um=1&amp;ie=UTF-8&amp;tbm=shop&amp;cid=1773312189370889584&amp;sa=X&amp;ei=WvTYTpyBLemhiQK_l7j6CQ&amp;ved=0CKkBEOUNMA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hyperlink" Target="http://www.bing.com/shopping/hp-officejet-6500a-e710n-multifunction-printer/reviews/1A36AAD0FBED466A5005?q=hp+officejet+6500a&amp;lpf=0&amp;lpq=hp+officejet+6500a&amp;FORM=CQCA&amp;lppc=16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cs.cornell.edu/people/pabo/movie-review-data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sentiment.christopherpotts.net/code-data/happyfuntokenizing.py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2.emf"/><Relationship Id="rId4" Type="http://schemas.openxmlformats.org/officeDocument/2006/relationships/oleObject" Target="../embeddings/oleObject2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liwc.net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www.cs.pitt.edu/mpqa/subj_lexicon.html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s.uic.edu/~liub/FBS/opinion-lexicon-English.rar" TargetMode="External"/><Relationship Id="rId2" Type="http://schemas.openxmlformats.org/officeDocument/2006/relationships/hyperlink" Target="http://www.cs.uic.edu/~liub/FBS/sentiment-analysis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4" Type="http://schemas.openxmlformats.org/officeDocument/2006/relationships/image" Target="../media/image17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9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0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image" Target="../media/image21.emf"/><Relationship Id="rId7" Type="http://schemas.openxmlformats.org/officeDocument/2006/relationships/image" Target="../media/image23.emf"/><Relationship Id="rId2" Type="http://schemas.openxmlformats.org/officeDocument/2006/relationships/oleObject" Target="../embeddings/oleObject7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22.emf"/><Relationship Id="rId10" Type="http://schemas.openxmlformats.org/officeDocument/2006/relationships/image" Target="../media/image3.png"/><Relationship Id="rId4" Type="http://schemas.openxmlformats.org/officeDocument/2006/relationships/oleObject" Target="../embeddings/oleObject8.bin"/><Relationship Id="rId9" Type="http://schemas.openxmlformats.org/officeDocument/2006/relationships/image" Target="../media/image24.em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Ashraf Elsayed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73078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 Language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 (AI615)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415085" y="5486541"/>
            <a:ext cx="3516608" cy="110180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77816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Sentiment Analysis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Ashraf Elsayed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0F619-E88E-2A34-FC02-BB47B205C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AC933BC-45E6-C19D-4264-FD2916CE8FE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3D7C2D-C36F-DFDD-67CD-54ACD78BFED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6517AB1-2690-6B1F-8090-8FA9DD9959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692DAD0F-486E-21BF-DD76-B66CED667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187" y="1155869"/>
            <a:ext cx="10515600" cy="1325563"/>
          </a:xfrm>
        </p:spPr>
        <p:txBody>
          <a:bodyPr/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6D6DF1B4-B606-316A-AA7C-6FEE93B79AF5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E5F489-5CD3-94BE-70A4-F59798DF2C19}"/>
              </a:ext>
            </a:extLst>
          </p:cNvPr>
          <p:cNvSpPr txBox="1"/>
          <p:nvPr/>
        </p:nvSpPr>
        <p:spPr>
          <a:xfrm>
            <a:off x="180431" y="2566585"/>
            <a:ext cx="11485543" cy="45498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Sentiment Analysis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Define and explain A Baseline Algorithm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the Binarized (Boolean) Multinomial Naïve Bayes Classifier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Sentiment Lexicons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Finding sentiment of a sentence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28201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55059"/>
            <a:ext cx="10515600" cy="1325563"/>
          </a:xfrm>
        </p:spPr>
        <p:txBody>
          <a:bodyPr/>
          <a:lstStyle/>
          <a:p>
            <a:r>
              <a:rPr lang="en-US" dirty="0"/>
              <a:t>Positive or negative movie review?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7472" y="2726605"/>
            <a:ext cx="8400138" cy="3533712"/>
          </a:xfrm>
        </p:spPr>
        <p:txBody>
          <a:bodyPr>
            <a:normAutofit/>
          </a:bodyPr>
          <a:lstStyle/>
          <a:p>
            <a:r>
              <a:rPr lang="en-US" dirty="0"/>
              <a:t>unbelievably disappointing </a:t>
            </a:r>
          </a:p>
          <a:p>
            <a:r>
              <a:rPr lang="en-US" dirty="0"/>
              <a:t>Full of zany characters and richly applied satire, and some great plot twists</a:t>
            </a:r>
          </a:p>
          <a:p>
            <a:r>
              <a:rPr lang="en-US" dirty="0"/>
              <a:t> this is the greatest screwball comedy ever filmed</a:t>
            </a:r>
          </a:p>
          <a:p>
            <a:r>
              <a:rPr lang="en-US" dirty="0"/>
              <a:t> It was pathetic. The worst part about it was the boxing scenes.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 descr="Thumbs-down-ic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812" y="5206001"/>
            <a:ext cx="592318" cy="533840"/>
          </a:xfrm>
          <a:prstGeom prst="rect">
            <a:avLst/>
          </a:prstGeom>
        </p:spPr>
      </p:pic>
      <p:pic>
        <p:nvPicPr>
          <p:cNvPr id="6" name="Picture 5" descr="Thumbs-up-icon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308" y="3292001"/>
            <a:ext cx="627327" cy="565393"/>
          </a:xfrm>
          <a:prstGeom prst="rect">
            <a:avLst/>
          </a:prstGeom>
        </p:spPr>
      </p:pic>
      <p:pic>
        <p:nvPicPr>
          <p:cNvPr id="7" name="Picture 6" descr="Thumbs-down-icon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308" y="2726606"/>
            <a:ext cx="592318" cy="533840"/>
          </a:xfrm>
          <a:prstGeom prst="rect">
            <a:avLst/>
          </a:prstGeom>
        </p:spPr>
      </p:pic>
      <p:pic>
        <p:nvPicPr>
          <p:cNvPr id="8" name="Picture 7" descr="Thumbs-up-icon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307" y="4210764"/>
            <a:ext cx="627327" cy="5653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F1CDBDE-D6FC-B4AB-0A89-DCA0CC1F2FC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DD3095-BCC7-F177-4831-A8E09258DED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97358B03-BBD7-C614-575B-EFDBF50903B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539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8243" y="775048"/>
            <a:ext cx="7915515" cy="787513"/>
          </a:xfrm>
        </p:spPr>
        <p:txBody>
          <a:bodyPr/>
          <a:lstStyle/>
          <a:p>
            <a:r>
              <a:rPr lang="en-US" dirty="0">
                <a:hlinkClick r:id="rId2"/>
              </a:rPr>
              <a:t>Google Product Search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3653" y="2461133"/>
            <a:ext cx="9046303" cy="3533712"/>
          </a:xfrm>
        </p:spPr>
        <p:txBody>
          <a:bodyPr/>
          <a:lstStyle/>
          <a:p>
            <a:r>
              <a:rPr lang="en-US" dirty="0"/>
              <a:t>a</a:t>
            </a:r>
          </a:p>
        </p:txBody>
      </p:sp>
      <p:pic>
        <p:nvPicPr>
          <p:cNvPr id="5" name="Picture 4" descr="googleproductsearch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554" y="2218822"/>
            <a:ext cx="7915515" cy="408852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DD80A4D-4B5C-3F5F-36DB-84C07688950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96E24C-FCB5-FEC4-1681-E2E4098CCAF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71A33CA-3ACE-9F2A-4AD2-C499C3809F6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271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8243" y="696298"/>
            <a:ext cx="7915515" cy="787513"/>
          </a:xfrm>
        </p:spPr>
        <p:txBody>
          <a:bodyPr/>
          <a:lstStyle/>
          <a:p>
            <a:r>
              <a:rPr lang="en-US" dirty="0">
                <a:hlinkClick r:id="rId2"/>
              </a:rPr>
              <a:t>Bing Shopping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3653" y="2593871"/>
            <a:ext cx="9046303" cy="3533712"/>
          </a:xfrm>
        </p:spPr>
        <p:txBody>
          <a:bodyPr/>
          <a:lstStyle/>
          <a:p>
            <a:r>
              <a:rPr lang="en-US" dirty="0"/>
              <a:t>a</a:t>
            </a:r>
          </a:p>
        </p:txBody>
      </p:sp>
      <p:pic>
        <p:nvPicPr>
          <p:cNvPr id="6" name="Picture 5" descr="bingshopping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636" y="2220552"/>
            <a:ext cx="7592433" cy="416953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A3D52FC-4257-C320-3325-8F7119EBB07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2226D29-F59A-1BDC-6B51-785638E2627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16704ABF-F0AB-1B6C-AB1F-CBCBD8D72F6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787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5343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Sentiment analysis has many other names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05843"/>
            <a:ext cx="10515600" cy="4351338"/>
          </a:xfrm>
        </p:spPr>
        <p:txBody>
          <a:bodyPr/>
          <a:lstStyle/>
          <a:p>
            <a:r>
              <a:rPr lang="en-US" sz="2968" dirty="0"/>
              <a:t>Opinion extraction</a:t>
            </a:r>
          </a:p>
          <a:p>
            <a:r>
              <a:rPr lang="en-US" sz="2968" dirty="0"/>
              <a:t>Opinion mining</a:t>
            </a:r>
          </a:p>
          <a:p>
            <a:r>
              <a:rPr lang="en-US" sz="2968" dirty="0"/>
              <a:t>Sentiment mining</a:t>
            </a:r>
          </a:p>
          <a:p>
            <a:r>
              <a:rPr lang="en-US" sz="2968" dirty="0"/>
              <a:t>Subjectivity analysis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C1E7554-D661-66A6-73EA-0048A77D024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993401-E98B-5B37-0002-76F25915D4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B4F86C-4ACF-8B0A-6A86-84C48F566E1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7553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01098"/>
            <a:ext cx="10515600" cy="1325563"/>
          </a:xfrm>
        </p:spPr>
        <p:txBody>
          <a:bodyPr/>
          <a:lstStyle/>
          <a:p>
            <a:r>
              <a:rPr lang="en-US" dirty="0"/>
              <a:t>Why sentiment analysis?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2078" y="2372644"/>
            <a:ext cx="9450156" cy="3533712"/>
          </a:xfrm>
        </p:spPr>
        <p:txBody>
          <a:bodyPr/>
          <a:lstStyle/>
          <a:p>
            <a:r>
              <a:rPr lang="en-US" sz="2862" i="1" dirty="0">
                <a:cs typeface="ＭＳ Ｐゴシック" pitchFamily="-65" charset="-128"/>
              </a:rPr>
              <a:t>Movie</a:t>
            </a:r>
            <a:r>
              <a:rPr lang="en-US" sz="2862" dirty="0">
                <a:cs typeface="ＭＳ Ｐゴシック" pitchFamily="-65" charset="-128"/>
              </a:rPr>
              <a:t>:  is this review positive or negative?</a:t>
            </a:r>
          </a:p>
          <a:p>
            <a:r>
              <a:rPr lang="en-US" sz="2862" i="1" dirty="0">
                <a:cs typeface="ＭＳ Ｐゴシック" pitchFamily="-65" charset="-128"/>
              </a:rPr>
              <a:t>Products</a:t>
            </a:r>
            <a:r>
              <a:rPr lang="en-US" sz="2862" dirty="0">
                <a:cs typeface="ＭＳ Ｐゴシック" pitchFamily="-65" charset="-128"/>
              </a:rPr>
              <a:t>: what do people think about the new iPhone?</a:t>
            </a:r>
          </a:p>
          <a:p>
            <a:r>
              <a:rPr lang="en-US" sz="2862" i="1" dirty="0">
                <a:cs typeface="ＭＳ Ｐゴシック" pitchFamily="-65" charset="-128"/>
              </a:rPr>
              <a:t>Public sentiment</a:t>
            </a:r>
            <a:r>
              <a:rPr lang="en-US" sz="2862" dirty="0">
                <a:cs typeface="ＭＳ Ｐゴシック" pitchFamily="-65" charset="-128"/>
              </a:rPr>
              <a:t>: how is consumer confidence? Is despair increasing?</a:t>
            </a:r>
          </a:p>
          <a:p>
            <a:r>
              <a:rPr lang="en-US" sz="2862" i="1" dirty="0">
                <a:cs typeface="ＭＳ Ｐゴシック" pitchFamily="-65" charset="-128"/>
              </a:rPr>
              <a:t>Politics</a:t>
            </a:r>
            <a:r>
              <a:rPr lang="en-US" sz="2862" dirty="0">
                <a:cs typeface="ＭＳ Ｐゴシック" pitchFamily="-65" charset="-128"/>
              </a:rPr>
              <a:t>: what do people think about this candidate or issue?</a:t>
            </a:r>
          </a:p>
          <a:p>
            <a:r>
              <a:rPr lang="en-US" sz="2862" i="1" dirty="0">
                <a:cs typeface="ＭＳ Ｐゴシック" pitchFamily="-65" charset="-128"/>
              </a:rPr>
              <a:t>Prediction</a:t>
            </a:r>
            <a:r>
              <a:rPr lang="en-US" sz="2862" dirty="0">
                <a:cs typeface="ＭＳ Ｐゴシック" pitchFamily="-65" charset="-128"/>
              </a:rPr>
              <a:t>: predict election outcomes or market trends from sentiment</a:t>
            </a:r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B05566-88C1-9073-C881-5BC9F54697D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C768144-15AC-3FB3-94DA-3DD1E2B346F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531BE5-AD17-2D9B-69CA-EF356B05F07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130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59398" y="727045"/>
            <a:ext cx="7915515" cy="787513"/>
          </a:xfrm>
        </p:spPr>
        <p:txBody>
          <a:bodyPr/>
          <a:lstStyle/>
          <a:p>
            <a:r>
              <a:rPr lang="en-US" dirty="0"/>
              <a:t>Sentiment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8" y="1754426"/>
            <a:ext cx="9288615" cy="4465017"/>
          </a:xfrm>
        </p:spPr>
        <p:txBody>
          <a:bodyPr>
            <a:normAutofit/>
          </a:bodyPr>
          <a:lstStyle/>
          <a:p>
            <a:r>
              <a:rPr lang="en-US" dirty="0"/>
              <a:t>Sentiment analysis is the detection of </a:t>
            </a:r>
            <a:r>
              <a:rPr lang="en-US" b="1" dirty="0"/>
              <a:t>attitudes</a:t>
            </a:r>
          </a:p>
          <a:p>
            <a:pPr marL="969226" lvl="1" indent="-484613">
              <a:buFont typeface="+mj-lt"/>
              <a:buAutoNum type="arabicPeriod"/>
            </a:pPr>
            <a:r>
              <a:rPr lang="en-US" b="1" dirty="0"/>
              <a:t>Holder (source) </a:t>
            </a:r>
            <a:r>
              <a:rPr lang="en-US" dirty="0"/>
              <a:t>of attitude</a:t>
            </a:r>
          </a:p>
          <a:p>
            <a:pPr marL="969226" lvl="1" indent="-484613">
              <a:buFont typeface="+mj-lt"/>
              <a:buAutoNum type="arabicPeriod"/>
            </a:pPr>
            <a:r>
              <a:rPr lang="en-US" b="1" dirty="0"/>
              <a:t>Target (aspect) </a:t>
            </a:r>
            <a:r>
              <a:rPr lang="en-US" dirty="0"/>
              <a:t>of attitude</a:t>
            </a:r>
          </a:p>
          <a:p>
            <a:pPr marL="969226" lvl="1" indent="-484613">
              <a:buFont typeface="+mj-lt"/>
              <a:buAutoNum type="arabicPeriod"/>
            </a:pPr>
            <a:r>
              <a:rPr lang="en-US" b="1" dirty="0"/>
              <a:t>Type </a:t>
            </a:r>
            <a:r>
              <a:rPr lang="en-US" dirty="0"/>
              <a:t>of attitude</a:t>
            </a:r>
          </a:p>
          <a:p>
            <a:pPr lvl="2"/>
            <a:r>
              <a:rPr lang="en-US" dirty="0"/>
              <a:t>From a set of types</a:t>
            </a:r>
          </a:p>
          <a:p>
            <a:pPr lvl="3"/>
            <a:r>
              <a:rPr lang="en-US" i="1" dirty="0"/>
              <a:t>Like, love, hate, value, desire,</a:t>
            </a:r>
            <a:r>
              <a:rPr lang="en-US" dirty="0"/>
              <a:t> etc.</a:t>
            </a:r>
          </a:p>
          <a:p>
            <a:pPr lvl="2"/>
            <a:r>
              <a:rPr lang="en-US" dirty="0"/>
              <a:t>Or (more commonly) simple weighted </a:t>
            </a:r>
            <a:r>
              <a:rPr lang="en-US" b="1" dirty="0"/>
              <a:t>polarity</a:t>
            </a:r>
            <a:r>
              <a:rPr lang="en-US" dirty="0"/>
              <a:t>: </a:t>
            </a:r>
          </a:p>
          <a:p>
            <a:pPr lvl="3"/>
            <a:r>
              <a:rPr lang="en-US" i="1" dirty="0"/>
              <a:t>positive, negative, neutral, </a:t>
            </a:r>
            <a:r>
              <a:rPr lang="en-US" dirty="0"/>
              <a:t>together with </a:t>
            </a:r>
            <a:r>
              <a:rPr lang="en-US" i="1" dirty="0"/>
              <a:t>strength</a:t>
            </a:r>
          </a:p>
          <a:p>
            <a:pPr marL="969226" lvl="1" indent="-484613">
              <a:buFont typeface="+mj-lt"/>
              <a:buAutoNum type="arabicPeriod"/>
            </a:pPr>
            <a:r>
              <a:rPr lang="en-US" b="1" dirty="0"/>
              <a:t>Text</a:t>
            </a:r>
            <a:r>
              <a:rPr lang="en-US" dirty="0"/>
              <a:t> containing the attitude</a:t>
            </a:r>
          </a:p>
          <a:p>
            <a:pPr lvl="2">
              <a:lnSpc>
                <a:spcPct val="90000"/>
              </a:lnSpc>
            </a:pPr>
            <a:r>
              <a:rPr lang="en-US" dirty="0"/>
              <a:t>Sentence or entire document</a:t>
            </a:r>
          </a:p>
          <a:p>
            <a:pPr lvl="1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E0B75DA-9D5F-7C43-F090-CF80B5A9029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A5C834-4DBE-2536-E557-71D65109EE8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4923F32-A293-9AB2-B992-8B800A1159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150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4390" y="632280"/>
            <a:ext cx="8723221" cy="1143000"/>
          </a:xfrm>
        </p:spPr>
        <p:txBody>
          <a:bodyPr/>
          <a:lstStyle/>
          <a:p>
            <a:r>
              <a:rPr lang="en-US" dirty="0"/>
              <a:t>Sentiment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2297569"/>
            <a:ext cx="10515600" cy="4351338"/>
          </a:xfrm>
        </p:spPr>
        <p:txBody>
          <a:bodyPr/>
          <a:lstStyle/>
          <a:p>
            <a:r>
              <a:rPr lang="en-US" sz="3391" dirty="0"/>
              <a:t>Simplest task:</a:t>
            </a:r>
          </a:p>
          <a:p>
            <a:pPr lvl="1"/>
            <a:r>
              <a:rPr lang="en-US" sz="2968" dirty="0"/>
              <a:t>Is the attitude of this text positive or negative?</a:t>
            </a:r>
          </a:p>
          <a:p>
            <a:r>
              <a:rPr lang="en-US" sz="3391" dirty="0"/>
              <a:t>More complex:</a:t>
            </a:r>
          </a:p>
          <a:p>
            <a:pPr lvl="1"/>
            <a:r>
              <a:rPr lang="en-US" sz="2968" dirty="0"/>
              <a:t>Rank the attitude of this text from 1 to 5</a:t>
            </a:r>
          </a:p>
          <a:p>
            <a:r>
              <a:rPr lang="en-US" sz="3391" dirty="0"/>
              <a:t>Advanced:</a:t>
            </a:r>
          </a:p>
          <a:p>
            <a:pPr lvl="1"/>
            <a:r>
              <a:rPr lang="en-US" sz="2968" dirty="0"/>
              <a:t>Detect the target, source, or complex attitude types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C8E64D-0DDE-22AC-6668-7C062DBACCA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663852-8893-9950-E0D1-FBB4E4C1194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8B5D9725-ACFD-9867-481C-343CF7314B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30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3331"/>
            <a:ext cx="10515600" cy="1325563"/>
          </a:xfrm>
        </p:spPr>
        <p:txBody>
          <a:bodyPr/>
          <a:lstStyle/>
          <a:p>
            <a:r>
              <a:rPr lang="en-US" dirty="0"/>
              <a:t>Sentiment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2223831"/>
            <a:ext cx="10515600" cy="4351338"/>
          </a:xfrm>
        </p:spPr>
        <p:txBody>
          <a:bodyPr/>
          <a:lstStyle/>
          <a:p>
            <a:r>
              <a:rPr lang="en-US" sz="3391" dirty="0"/>
              <a:t>Simplest task:</a:t>
            </a:r>
          </a:p>
          <a:p>
            <a:pPr lvl="1"/>
            <a:r>
              <a:rPr lang="en-US" sz="2968" dirty="0">
                <a:solidFill>
                  <a:srgbClr val="000090"/>
                </a:solidFill>
              </a:rPr>
              <a:t>Is the attitude of this text positive or negative?</a:t>
            </a:r>
          </a:p>
          <a:p>
            <a:r>
              <a:rPr lang="en-US" sz="3391" dirty="0"/>
              <a:t>More complex:</a:t>
            </a:r>
          </a:p>
          <a:p>
            <a:pPr lvl="1"/>
            <a:r>
              <a:rPr lang="en-US" sz="2968" dirty="0"/>
              <a:t>Rank the attitude of this text from 1 to 5</a:t>
            </a:r>
          </a:p>
          <a:p>
            <a:r>
              <a:rPr lang="en-US" sz="3391" dirty="0"/>
              <a:t>Advanced:</a:t>
            </a:r>
          </a:p>
          <a:p>
            <a:pPr lvl="1"/>
            <a:r>
              <a:rPr lang="en-US" sz="2968" dirty="0"/>
              <a:t>Detect the target, source, or complex attitude types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90C63FE-D3ED-014A-3EFB-51AB7C79B18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9FFFD47-102E-CEF6-85F2-97B26003B24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9C48493-651D-A513-D8DB-FF10DB6295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4971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51727" y="844343"/>
            <a:ext cx="5088546" cy="2019264"/>
          </a:xfrm>
        </p:spPr>
        <p:txBody>
          <a:bodyPr/>
          <a:lstStyle/>
          <a:p>
            <a:r>
              <a:rPr lang="en-US" sz="4240" dirty="0">
                <a:latin typeface="Calibri (Headings)"/>
                <a:cs typeface="Calibri (Headings)"/>
              </a:rPr>
              <a:t>Sentiment Analysis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703637" y="3222857"/>
            <a:ext cx="6784728" cy="1752600"/>
          </a:xfrm>
        </p:spPr>
        <p:txBody>
          <a:bodyPr/>
          <a:lstStyle/>
          <a:p>
            <a:pPr eaLnBrk="1" hangingPunct="1">
              <a:buFont typeface="Times" charset="0"/>
              <a:buNone/>
            </a:pPr>
            <a:r>
              <a:rPr lang="en-US" sz="3816" dirty="0">
                <a:solidFill>
                  <a:srgbClr val="A4001D"/>
                </a:solidFill>
                <a:latin typeface="Calibri"/>
                <a:ea typeface="ＭＳ Ｐゴシック" charset="0"/>
                <a:cs typeface="Calibri"/>
              </a:rPr>
              <a:t>A Baseline Algorithm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A2CFFB6-68EF-3ABB-493B-1B3D77AF774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E8060C0-3B1E-2E45-EFEA-743081525EE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EF5028C-3121-C3DF-2C65-E7C548B06B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9056753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9538" y="609263"/>
            <a:ext cx="8852924" cy="1347510"/>
          </a:xfrm>
        </p:spPr>
        <p:txBody>
          <a:bodyPr>
            <a:normAutofit/>
          </a:bodyPr>
          <a:lstStyle/>
          <a:p>
            <a:pPr lvl="1"/>
            <a:r>
              <a:rPr lang="en-US" sz="3627" dirty="0"/>
              <a:t>Sentiment Classification in Movie Reviews</a:t>
            </a:r>
            <a:endParaRPr lang="en-US" sz="5441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815160" y="3306056"/>
            <a:ext cx="8238597" cy="2503887"/>
          </a:xfrm>
        </p:spPr>
        <p:txBody>
          <a:bodyPr>
            <a:normAutofit/>
          </a:bodyPr>
          <a:lstStyle/>
          <a:p>
            <a:r>
              <a:rPr lang="en-US" dirty="0"/>
              <a:t>Polarity detection:</a:t>
            </a:r>
          </a:p>
          <a:p>
            <a:pPr lvl="1"/>
            <a:r>
              <a:rPr lang="en-US" dirty="0"/>
              <a:t>Is an IMDB movie review positive or negative?</a:t>
            </a:r>
          </a:p>
          <a:p>
            <a:r>
              <a:rPr lang="en-US" dirty="0"/>
              <a:t>Data: </a:t>
            </a:r>
            <a:r>
              <a:rPr lang="en-US" i="1" dirty="0"/>
              <a:t>Polarity Data 2.0: </a:t>
            </a:r>
          </a:p>
          <a:p>
            <a:pPr lvl="1"/>
            <a:r>
              <a:rPr lang="en-US" dirty="0">
                <a:hlinkClick r:id="rId2"/>
              </a:rPr>
              <a:t>http://www.cs.cornell.edu/people/pabo/movie-review-data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703636" y="1956773"/>
            <a:ext cx="7027039" cy="1005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84" dirty="0">
                <a:solidFill>
                  <a:schemeClr val="accent5">
                    <a:lumMod val="75000"/>
                  </a:schemeClr>
                </a:solidFill>
              </a:rPr>
              <a:t>Bo Pang, Lillian Lee, and </a:t>
            </a:r>
            <a:r>
              <a:rPr lang="en-US" sz="1484" dirty="0" err="1">
                <a:solidFill>
                  <a:schemeClr val="accent5">
                    <a:lumMod val="75000"/>
                  </a:schemeClr>
                </a:solidFill>
              </a:rPr>
              <a:t>Shivakumar</a:t>
            </a:r>
            <a:r>
              <a:rPr lang="en-US" sz="1484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84" dirty="0" err="1">
                <a:solidFill>
                  <a:schemeClr val="accent5">
                    <a:lumMod val="75000"/>
                  </a:schemeClr>
                </a:solidFill>
              </a:rPr>
              <a:t>Vaithyanathan</a:t>
            </a:r>
            <a:r>
              <a:rPr lang="en-US" sz="1484" dirty="0">
                <a:solidFill>
                  <a:schemeClr val="accent5">
                    <a:lumMod val="75000"/>
                  </a:schemeClr>
                </a:solidFill>
              </a:rPr>
              <a:t>.  2002.  Thumbs up? Sentiment Classification using Machine Learning Techniques. EMNLP-2002, 79—86.</a:t>
            </a:r>
          </a:p>
          <a:p>
            <a:r>
              <a:rPr lang="en-US" sz="1484" dirty="0">
                <a:solidFill>
                  <a:schemeClr val="accent5">
                    <a:lumMod val="75000"/>
                  </a:schemeClr>
                </a:solidFill>
              </a:rPr>
              <a:t>Bo Pang and Lillian Lee.  2004.  A Sentimental Education: Sentiment Analysis Using Subjectivity Summarization Based on Minimum Cuts.  ACL, 271-278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BB842F8-4F9B-3AB3-2827-77C51E9C1B8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C173D5-1BCF-1E0D-9BF7-784C6A85947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96AD945-17F6-D9A8-5293-3C0891485F9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2931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42096" y="1101202"/>
            <a:ext cx="8238597" cy="908669"/>
          </a:xfrm>
        </p:spPr>
        <p:txBody>
          <a:bodyPr>
            <a:normAutofit fontScale="90000"/>
          </a:bodyPr>
          <a:lstStyle/>
          <a:p>
            <a:r>
              <a:rPr lang="en-US" dirty="0"/>
              <a:t>IMDB data in the Pang and Lee database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330537" y="2857962"/>
            <a:ext cx="5250087" cy="4422188"/>
          </a:xfrm>
        </p:spPr>
        <p:txBody>
          <a:bodyPr/>
          <a:lstStyle/>
          <a:p>
            <a:pPr marL="0" indent="0">
              <a:buNone/>
            </a:pPr>
            <a:r>
              <a:rPr lang="en-US" sz="1908" dirty="0"/>
              <a:t>when _star wars_ came out some twenty years ago , the image of traveling throughout the stars has become a commonplace image . […]</a:t>
            </a:r>
          </a:p>
          <a:p>
            <a:pPr marL="0" indent="0">
              <a:buNone/>
            </a:pPr>
            <a:r>
              <a:rPr lang="en-US" sz="1908" dirty="0"/>
              <a:t>when </a:t>
            </a:r>
            <a:r>
              <a:rPr lang="en-US" sz="1908" dirty="0" err="1"/>
              <a:t>han</a:t>
            </a:r>
            <a:r>
              <a:rPr lang="en-US" sz="1908" dirty="0"/>
              <a:t> solo goes light speed , the stars change to bright lines , going towards the viewer in lines that converge at an invisible point . </a:t>
            </a:r>
          </a:p>
          <a:p>
            <a:pPr marL="0" indent="0">
              <a:buNone/>
            </a:pPr>
            <a:r>
              <a:rPr lang="en-US" sz="1908" dirty="0"/>
              <a:t>cool . </a:t>
            </a:r>
          </a:p>
          <a:p>
            <a:pPr marL="0" indent="0">
              <a:buNone/>
            </a:pPr>
            <a:r>
              <a:rPr lang="en-US" sz="1908" dirty="0"/>
              <a:t>_</a:t>
            </a:r>
            <a:r>
              <a:rPr lang="en-US" sz="1908" dirty="0" err="1"/>
              <a:t>october</a:t>
            </a:r>
            <a:r>
              <a:rPr lang="en-US" sz="1908" dirty="0"/>
              <a:t> sky_ offers a much simpler image–that of a single white dot , traveling horizontally across the night sky .   [. . . ]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 bwMode="auto">
          <a:xfrm>
            <a:off x="6661394" y="2857961"/>
            <a:ext cx="4280840" cy="387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pPr marL="0" indent="0">
              <a:buNone/>
            </a:pPr>
            <a:r>
              <a:rPr lang="en-US" sz="1908" dirty="0"/>
              <a:t>“ snake eyes ” is the most aggravating kind of movie : the kind that shows so much potential then becomes unbelievably disappointing . </a:t>
            </a:r>
          </a:p>
          <a:p>
            <a:pPr marL="0" indent="0">
              <a:buNone/>
            </a:pPr>
            <a:r>
              <a:rPr lang="en-US" sz="1908" dirty="0"/>
              <a:t>it’s not just because this is a </a:t>
            </a:r>
            <a:r>
              <a:rPr lang="en-US" sz="1908" dirty="0" err="1"/>
              <a:t>brian</a:t>
            </a:r>
            <a:r>
              <a:rPr lang="en-US" sz="1908" dirty="0"/>
              <a:t> </a:t>
            </a:r>
            <a:r>
              <a:rPr lang="en-US" sz="1908" dirty="0" err="1"/>
              <a:t>depalma</a:t>
            </a:r>
            <a:r>
              <a:rPr lang="en-US" sz="1908" dirty="0"/>
              <a:t> film , and since he’s a great director and one who’s films are always greeted with at least some fanfare . </a:t>
            </a:r>
          </a:p>
          <a:p>
            <a:pPr marL="0" indent="0">
              <a:buNone/>
            </a:pPr>
            <a:r>
              <a:rPr lang="en-US" sz="1908" dirty="0"/>
              <a:t>and it’s not even because this was a film starring </a:t>
            </a:r>
            <a:r>
              <a:rPr lang="en-US" sz="1908" dirty="0" err="1"/>
              <a:t>nicolas</a:t>
            </a:r>
            <a:r>
              <a:rPr lang="en-US" sz="1908" dirty="0"/>
              <a:t> cage and since he gives a </a:t>
            </a:r>
            <a:r>
              <a:rPr lang="en-US" sz="1908" dirty="0" err="1"/>
              <a:t>brauvara</a:t>
            </a:r>
            <a:r>
              <a:rPr lang="en-US" sz="1908" dirty="0"/>
              <a:t> performance , this film is hardly worth his talents 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430572" y="2211798"/>
            <a:ext cx="551754" cy="679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816" dirty="0">
                <a:solidFill>
                  <a:srgbClr val="3366FF"/>
                </a:solidFill>
                <a:latin typeface="Zapf Dingbats"/>
                <a:ea typeface="Zapf Dingbats"/>
                <a:cs typeface="Zapf Dingbats"/>
                <a:sym typeface="Zapf Dingbats"/>
              </a:rPr>
              <a:t>✓</a:t>
            </a:r>
            <a:endParaRPr lang="en-US" sz="3816" dirty="0">
              <a:solidFill>
                <a:srgbClr val="3366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57576" y="2211798"/>
            <a:ext cx="583814" cy="679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816" dirty="0">
                <a:solidFill>
                  <a:srgbClr val="FF0000"/>
                </a:solidFill>
                <a:latin typeface="Zapf Dingbats"/>
                <a:ea typeface="Zapf Dingbats"/>
                <a:cs typeface="Zapf Dingbats"/>
                <a:sym typeface="Zapf Dingbats"/>
              </a:rPr>
              <a:t>✗</a:t>
            </a:r>
            <a:endParaRPr lang="en-US" sz="3816" dirty="0">
              <a:solidFill>
                <a:srgbClr val="FF0000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B9D774E-2400-496D-204F-96F48AA58B7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860E54-8FC7-C325-0ABB-EC0AD7466DE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935FBBAE-7C53-5E51-7C94-EF9001F1F51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385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>
            <a:noAutofit/>
          </a:bodyPr>
          <a:lstStyle/>
          <a:p>
            <a:r>
              <a:rPr lang="en-US" sz="3264" dirty="0"/>
              <a:t>Baseline Algorithm (adapted from Pang and Lee)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38200" y="2164837"/>
            <a:ext cx="10515600" cy="4351338"/>
          </a:xfrm>
        </p:spPr>
        <p:txBody>
          <a:bodyPr/>
          <a:lstStyle/>
          <a:p>
            <a:r>
              <a:rPr lang="en-US" sz="2968" dirty="0"/>
              <a:t>Tokenization</a:t>
            </a:r>
          </a:p>
          <a:p>
            <a:r>
              <a:rPr lang="en-US" sz="2968" dirty="0"/>
              <a:t>Feature Extraction</a:t>
            </a:r>
          </a:p>
          <a:p>
            <a:r>
              <a:rPr lang="en-US" sz="2968" dirty="0"/>
              <a:t>Classification using different classifiers</a:t>
            </a:r>
          </a:p>
          <a:p>
            <a:pPr lvl="1"/>
            <a:r>
              <a:rPr lang="en-US" sz="2544" dirty="0"/>
              <a:t>Naïve Bayes</a:t>
            </a:r>
          </a:p>
          <a:p>
            <a:pPr lvl="1"/>
            <a:r>
              <a:rPr lang="en-US" sz="2544" dirty="0" err="1"/>
              <a:t>MaxEnt</a:t>
            </a:r>
            <a:endParaRPr lang="en-US" sz="2544" dirty="0"/>
          </a:p>
          <a:p>
            <a:pPr lvl="1"/>
            <a:r>
              <a:rPr lang="en-US" sz="2544" dirty="0"/>
              <a:t>SVM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681D813-81AC-C4A7-9BD3-C89A8E6AA60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8C2AB2E-EFC5-3F2C-78CD-9FB541323F4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0E3D637-1AB1-AD10-3DE2-C909A02AD4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8299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571600"/>
            <a:ext cx="10515600" cy="1325563"/>
          </a:xfrm>
        </p:spPr>
        <p:txBody>
          <a:bodyPr/>
          <a:lstStyle/>
          <a:p>
            <a:r>
              <a:rPr lang="en-US" dirty="0"/>
              <a:t>Sentiment Tokenization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1709033"/>
            <a:ext cx="9129556" cy="4965037"/>
          </a:xfrm>
        </p:spPr>
        <p:txBody>
          <a:bodyPr>
            <a:normAutofit/>
          </a:bodyPr>
          <a:lstStyle/>
          <a:p>
            <a:r>
              <a:rPr lang="en-US" dirty="0"/>
              <a:t>Deal with HTML and XML markup</a:t>
            </a:r>
          </a:p>
          <a:p>
            <a:r>
              <a:rPr lang="en-US" dirty="0"/>
              <a:t>Twitter mark-up (names, hash tags)</a:t>
            </a:r>
          </a:p>
          <a:p>
            <a:r>
              <a:rPr lang="en-US" dirty="0"/>
              <a:t>Capitalization (preserve for words in all caps)</a:t>
            </a:r>
          </a:p>
          <a:p>
            <a:r>
              <a:rPr lang="en-US" dirty="0"/>
              <a:t>Phone numbers, dates</a:t>
            </a:r>
          </a:p>
          <a:p>
            <a:r>
              <a:rPr lang="en-US" dirty="0"/>
              <a:t>Emoticons</a:t>
            </a:r>
          </a:p>
          <a:p>
            <a:r>
              <a:rPr lang="en-US" dirty="0"/>
              <a:t>Useful code: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lvl="1"/>
            <a:r>
              <a:rPr lang="en-US" dirty="0">
                <a:hlinkClick r:id="rId2"/>
              </a:rPr>
              <a:t>Christopher Potts sentiment tokenizer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369065" y="3716246"/>
            <a:ext cx="5269391" cy="18541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72" dirty="0">
                <a:latin typeface="Courier"/>
                <a:cs typeface="Courier"/>
              </a:rPr>
              <a:t>[&lt;&gt;]?                       # optional hat/brow</a:t>
            </a:r>
          </a:p>
          <a:p>
            <a:r>
              <a:rPr lang="en-US" sz="1272" dirty="0">
                <a:latin typeface="Courier"/>
                <a:cs typeface="Courier"/>
              </a:rPr>
              <a:t>[:;=8]                      # eyes</a:t>
            </a:r>
          </a:p>
          <a:p>
            <a:r>
              <a:rPr lang="en-US" sz="1272" dirty="0">
                <a:latin typeface="Courier"/>
                <a:cs typeface="Courier"/>
              </a:rPr>
              <a:t>[\-o\*\']?                  # optional nose</a:t>
            </a:r>
          </a:p>
          <a:p>
            <a:r>
              <a:rPr lang="en-US" sz="1272" dirty="0">
                <a:latin typeface="Courier"/>
                <a:cs typeface="Courier"/>
              </a:rPr>
              <a:t>[\)\]\(\[</a:t>
            </a:r>
            <a:r>
              <a:rPr lang="en-US" sz="1272" dirty="0" err="1">
                <a:latin typeface="Courier"/>
                <a:cs typeface="Courier"/>
              </a:rPr>
              <a:t>dDpP</a:t>
            </a:r>
            <a:r>
              <a:rPr lang="en-US" sz="1272" dirty="0">
                <a:latin typeface="Courier"/>
                <a:cs typeface="Courier"/>
              </a:rPr>
              <a:t>/\:\}\{@\|\\]  # mouth      </a:t>
            </a:r>
          </a:p>
          <a:p>
            <a:r>
              <a:rPr lang="en-US" sz="1272" dirty="0">
                <a:latin typeface="Courier"/>
                <a:cs typeface="Courier"/>
              </a:rPr>
              <a:t>|                           #### reverse orientation</a:t>
            </a:r>
          </a:p>
          <a:p>
            <a:r>
              <a:rPr lang="en-US" sz="1272" dirty="0">
                <a:latin typeface="Courier"/>
                <a:cs typeface="Courier"/>
              </a:rPr>
              <a:t>[\)\]\(\[</a:t>
            </a:r>
            <a:r>
              <a:rPr lang="en-US" sz="1272" dirty="0" err="1">
                <a:latin typeface="Courier"/>
                <a:cs typeface="Courier"/>
              </a:rPr>
              <a:t>dDpP</a:t>
            </a:r>
            <a:r>
              <a:rPr lang="en-US" sz="1272" dirty="0">
                <a:latin typeface="Courier"/>
                <a:cs typeface="Courier"/>
              </a:rPr>
              <a:t>/\:\}\{@\|\\]  # mouth</a:t>
            </a:r>
          </a:p>
          <a:p>
            <a:r>
              <a:rPr lang="en-US" sz="1272" dirty="0">
                <a:latin typeface="Courier"/>
                <a:cs typeface="Courier"/>
              </a:rPr>
              <a:t>[\-o\*\']?                  # optional nose</a:t>
            </a:r>
          </a:p>
          <a:p>
            <a:r>
              <a:rPr lang="en-US" sz="1272" dirty="0">
                <a:latin typeface="Courier"/>
                <a:cs typeface="Courier"/>
              </a:rPr>
              <a:t>[:;=8]                      # eyes</a:t>
            </a:r>
          </a:p>
          <a:p>
            <a:r>
              <a:rPr lang="en-US" sz="1272" dirty="0">
                <a:latin typeface="Courier"/>
                <a:cs typeface="Courier"/>
              </a:rPr>
              <a:t>[&lt;&gt;]?                       # optional hat/brow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49871" y="3312393"/>
            <a:ext cx="1785297" cy="385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/>
              <a:t>Potts emoticons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66AF292-F696-CE74-C647-52AF56DCFD2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9AD4CB-1618-0DA3-75DA-B6F7C2C4054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0A85A64C-1AB4-283B-922B-D85923043F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28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0812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Extracting Features for Sentiment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446385"/>
            <a:ext cx="9046303" cy="3957757"/>
          </a:xfrm>
        </p:spPr>
        <p:txBody>
          <a:bodyPr>
            <a:normAutofit/>
          </a:bodyPr>
          <a:lstStyle/>
          <a:p>
            <a:r>
              <a:rPr lang="en-US" dirty="0"/>
              <a:t>How to handle negation</a:t>
            </a:r>
          </a:p>
          <a:p>
            <a:pPr lvl="1"/>
            <a:r>
              <a:rPr lang="en-US" dirty="0">
                <a:latin typeface="Courier"/>
                <a:cs typeface="Courier"/>
              </a:rPr>
              <a:t>I </a:t>
            </a:r>
            <a:r>
              <a:rPr lang="en-US" b="1" dirty="0">
                <a:latin typeface="Courier"/>
                <a:cs typeface="Courier"/>
              </a:rPr>
              <a:t>didn’t</a:t>
            </a:r>
            <a:r>
              <a:rPr lang="en-US" dirty="0">
                <a:latin typeface="Courier"/>
                <a:cs typeface="Courier"/>
              </a:rPr>
              <a:t> like this movie</a:t>
            </a:r>
          </a:p>
          <a:p>
            <a:pPr marL="484613" lvl="1" indent="0">
              <a:buNone/>
            </a:pPr>
            <a:r>
              <a:rPr lang="en-US" dirty="0"/>
              <a:t>   </a:t>
            </a:r>
            <a:r>
              <a:rPr lang="en-US" dirty="0" err="1"/>
              <a:t>vs</a:t>
            </a:r>
            <a:endParaRPr lang="en-US" dirty="0"/>
          </a:p>
          <a:p>
            <a:pPr lvl="1"/>
            <a:r>
              <a:rPr lang="en-US" dirty="0">
                <a:latin typeface="Courier"/>
                <a:cs typeface="Courier"/>
              </a:rPr>
              <a:t>I really like this movie</a:t>
            </a:r>
          </a:p>
          <a:p>
            <a:r>
              <a:rPr lang="en-US" dirty="0"/>
              <a:t>Which words to use?</a:t>
            </a:r>
          </a:p>
          <a:p>
            <a:pPr lvl="1"/>
            <a:r>
              <a:rPr lang="en-US" dirty="0"/>
              <a:t>Only adjectives</a:t>
            </a:r>
          </a:p>
          <a:p>
            <a:pPr lvl="1"/>
            <a:r>
              <a:rPr lang="en-US" dirty="0"/>
              <a:t>All words</a:t>
            </a:r>
          </a:p>
          <a:p>
            <a:pPr lvl="2"/>
            <a:r>
              <a:rPr lang="en-US" dirty="0"/>
              <a:t>All words turns out to work better, at least on this data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126C10B-E3E8-1B54-3FC7-B449DFD741C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A07A61-1B56-10D4-654E-6AEDBBDD338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C4B2373-FC3E-3F1F-7DD5-61BBFBC81E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357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8243" y="819294"/>
            <a:ext cx="7915515" cy="787513"/>
          </a:xfrm>
        </p:spPr>
        <p:txBody>
          <a:bodyPr/>
          <a:lstStyle/>
          <a:p>
            <a:r>
              <a:rPr lang="en-US" dirty="0"/>
              <a:t>Negation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92078" y="3232314"/>
            <a:ext cx="9369385" cy="3069281"/>
          </a:xfrm>
        </p:spPr>
        <p:txBody>
          <a:bodyPr/>
          <a:lstStyle/>
          <a:p>
            <a:pPr marL="0" indent="0">
              <a:buNone/>
            </a:pPr>
            <a:r>
              <a:rPr lang="en-US" sz="2437" dirty="0"/>
              <a:t>Add NOT_ to every word between negation and following punctuation:</a:t>
            </a:r>
          </a:p>
          <a:p>
            <a:endParaRPr lang="en-US" sz="1696" dirty="0"/>
          </a:p>
          <a:p>
            <a:pPr>
              <a:buNone/>
            </a:pPr>
            <a:r>
              <a:rPr lang="en-US" sz="2862" dirty="0">
                <a:solidFill>
                  <a:srgbClr val="660066"/>
                </a:solidFill>
                <a:latin typeface="Courier"/>
                <a:cs typeface="Courier"/>
              </a:rPr>
              <a:t>didn’t like this movie , but I</a:t>
            </a:r>
          </a:p>
          <a:p>
            <a:endParaRPr lang="en-US" sz="2862" dirty="0">
              <a:solidFill>
                <a:srgbClr val="660066"/>
              </a:solidFill>
            </a:endParaRPr>
          </a:p>
          <a:p>
            <a:pPr>
              <a:buNone/>
            </a:pPr>
            <a:r>
              <a:rPr lang="en-US" sz="2862" dirty="0">
                <a:solidFill>
                  <a:srgbClr val="660066"/>
                </a:solidFill>
                <a:latin typeface="Courier"/>
                <a:cs typeface="Courier"/>
              </a:rPr>
              <a:t>didn’t </a:t>
            </a:r>
            <a:r>
              <a:rPr lang="en-US" sz="2862" dirty="0" err="1">
                <a:solidFill>
                  <a:srgbClr val="660066"/>
                </a:solidFill>
                <a:latin typeface="Courier"/>
                <a:cs typeface="Courier"/>
              </a:rPr>
              <a:t>NOT_like</a:t>
            </a:r>
            <a:r>
              <a:rPr lang="en-US" sz="2862" dirty="0">
                <a:solidFill>
                  <a:srgbClr val="660066"/>
                </a:solidFill>
                <a:latin typeface="Courier"/>
                <a:cs typeface="Courier"/>
              </a:rPr>
              <a:t> </a:t>
            </a:r>
            <a:r>
              <a:rPr lang="en-US" sz="2862" dirty="0" err="1">
                <a:solidFill>
                  <a:srgbClr val="660066"/>
                </a:solidFill>
                <a:latin typeface="Courier"/>
                <a:cs typeface="Courier"/>
              </a:rPr>
              <a:t>NOT_this</a:t>
            </a:r>
            <a:r>
              <a:rPr lang="en-US" sz="2862" dirty="0">
                <a:solidFill>
                  <a:srgbClr val="660066"/>
                </a:solidFill>
                <a:latin typeface="Courier"/>
                <a:cs typeface="Courier"/>
              </a:rPr>
              <a:t> </a:t>
            </a:r>
            <a:r>
              <a:rPr lang="en-US" sz="2862" dirty="0" err="1">
                <a:solidFill>
                  <a:srgbClr val="660066"/>
                </a:solidFill>
                <a:latin typeface="Courier"/>
                <a:cs typeface="Courier"/>
              </a:rPr>
              <a:t>NOT_movie</a:t>
            </a:r>
            <a:r>
              <a:rPr lang="en-US" sz="2862" dirty="0">
                <a:solidFill>
                  <a:srgbClr val="660066"/>
                </a:solidFill>
                <a:latin typeface="Courier"/>
                <a:cs typeface="Courier"/>
              </a:rPr>
              <a:t> but I</a:t>
            </a:r>
          </a:p>
        </p:txBody>
      </p:sp>
      <p:sp>
        <p:nvSpPr>
          <p:cNvPr id="4" name="Down Arrow 3"/>
          <p:cNvSpPr/>
          <p:nvPr/>
        </p:nvSpPr>
        <p:spPr>
          <a:xfrm>
            <a:off x="4561359" y="4605414"/>
            <a:ext cx="969247" cy="424046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226"/>
          </a:p>
        </p:txBody>
      </p:sp>
      <p:sp>
        <p:nvSpPr>
          <p:cNvPr id="5" name="TextBox 4"/>
          <p:cNvSpPr txBox="1"/>
          <p:nvPr/>
        </p:nvSpPr>
        <p:spPr>
          <a:xfrm>
            <a:off x="2221949" y="1932207"/>
            <a:ext cx="7909643" cy="940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84" dirty="0">
                <a:solidFill>
                  <a:srgbClr val="28817A"/>
                </a:solidFill>
              </a:rPr>
              <a:t>Das, </a:t>
            </a:r>
            <a:r>
              <a:rPr lang="en-US" sz="1484" dirty="0" err="1">
                <a:solidFill>
                  <a:srgbClr val="28817A"/>
                </a:solidFill>
              </a:rPr>
              <a:t>Sanjiv</a:t>
            </a:r>
            <a:r>
              <a:rPr lang="en-US" sz="1484" dirty="0">
                <a:solidFill>
                  <a:srgbClr val="28817A"/>
                </a:solidFill>
              </a:rPr>
              <a:t> and Mike Chen. 2001. Yahoo! for Amazon: Extracting market sentiment from stock message boards. In Proceedings of the Asia Pacific Finance Association Annual Conference (APFA).</a:t>
            </a:r>
          </a:p>
          <a:p>
            <a:r>
              <a:rPr lang="en-US" sz="1272" dirty="0">
                <a:solidFill>
                  <a:schemeClr val="accent5">
                    <a:lumMod val="75000"/>
                  </a:schemeClr>
                </a:solidFill>
              </a:rPr>
              <a:t>Bo Pang, Lillian Lee, and </a:t>
            </a:r>
            <a:r>
              <a:rPr lang="en-US" sz="1272" dirty="0" err="1">
                <a:solidFill>
                  <a:schemeClr val="accent5">
                    <a:lumMod val="75000"/>
                  </a:schemeClr>
                </a:solidFill>
              </a:rPr>
              <a:t>Shivakumar</a:t>
            </a:r>
            <a:r>
              <a:rPr lang="en-US" sz="1272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272" dirty="0" err="1">
                <a:solidFill>
                  <a:schemeClr val="accent5">
                    <a:lumMod val="75000"/>
                  </a:schemeClr>
                </a:solidFill>
              </a:rPr>
              <a:t>Vaithyanathan</a:t>
            </a:r>
            <a:r>
              <a:rPr lang="en-US" sz="1272" dirty="0">
                <a:solidFill>
                  <a:schemeClr val="accent5">
                    <a:lumMod val="75000"/>
                  </a:schemeClr>
                </a:solidFill>
              </a:rPr>
              <a:t>.  2002.  Thumbs up? Sentiment Classification using Machine Learning Techniques. EMNLP-2002, 79—86.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8B567BB-8A06-79D7-28F8-35EAEC27AF95}"/>
              </a:ext>
            </a:extLst>
          </p:cNvPr>
          <p:cNvSpPr/>
          <p:nvPr/>
        </p:nvSpPr>
        <p:spPr>
          <a:xfrm>
            <a:off x="2626178" y="412412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F430C3A-D96F-1FBD-3007-D9EAE8430CB7}"/>
              </a:ext>
            </a:extLst>
          </p:cNvPr>
          <p:cNvSpPr txBox="1"/>
          <p:nvPr/>
        </p:nvSpPr>
        <p:spPr>
          <a:xfrm>
            <a:off x="9264625" y="620414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4E5CF02-85A1-CD9E-03E1-9184320A52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-896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268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9809"/>
            <a:ext cx="10515600" cy="1325563"/>
          </a:xfrm>
        </p:spPr>
        <p:txBody>
          <a:bodyPr/>
          <a:lstStyle/>
          <a:p>
            <a:r>
              <a:rPr lang="en-US" dirty="0"/>
              <a:t>Reminder: Na</a:t>
            </a:r>
            <a:r>
              <a:rPr lang="fr-FR" dirty="0" err="1"/>
              <a:t>ï</a:t>
            </a:r>
            <a:r>
              <a:rPr lang="en-US" dirty="0" err="1"/>
              <a:t>ve</a:t>
            </a:r>
            <a:r>
              <a:rPr lang="en-US" dirty="0"/>
              <a:t> Bayes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AE93E37-5977-F620-7233-48A96466695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7B118BD-000F-EDA5-AFDA-84B35AFF1B0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14E2CB8D-670E-470F-8605-7F1EA0A3B74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AFA00A0-2A19-888C-AC04-E981E76FEA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0430" y="2295372"/>
            <a:ext cx="6680077" cy="3101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4434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702" y="1048930"/>
            <a:ext cx="8238597" cy="787513"/>
          </a:xfrm>
        </p:spPr>
        <p:txBody>
          <a:bodyPr>
            <a:normAutofit/>
          </a:bodyPr>
          <a:lstStyle/>
          <a:p>
            <a:r>
              <a:rPr lang="en-US" sz="2902" dirty="0" err="1"/>
              <a:t>Binarized</a:t>
            </a:r>
            <a:r>
              <a:rPr lang="en-US" sz="2902" dirty="0"/>
              <a:t> (Boolean feature)  Multinomial Na</a:t>
            </a:r>
            <a:r>
              <a:rPr lang="fr-FR" sz="2902" dirty="0" err="1"/>
              <a:t>ï</a:t>
            </a:r>
            <a:r>
              <a:rPr lang="en-US" sz="2902" dirty="0" err="1"/>
              <a:t>ve</a:t>
            </a:r>
            <a:r>
              <a:rPr lang="en-US" sz="2902" dirty="0"/>
              <a:t> Bayes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87853"/>
            <a:ext cx="10515600" cy="4351338"/>
          </a:xfrm>
        </p:spPr>
        <p:txBody>
          <a:bodyPr/>
          <a:lstStyle/>
          <a:p>
            <a:r>
              <a:rPr lang="en-US" dirty="0"/>
              <a:t>Intuition:</a:t>
            </a:r>
          </a:p>
          <a:p>
            <a:pPr lvl="1"/>
            <a:r>
              <a:rPr lang="en-US" dirty="0"/>
              <a:t>For sentiment (and probably for other text classification domains)</a:t>
            </a:r>
          </a:p>
          <a:p>
            <a:pPr lvl="1"/>
            <a:r>
              <a:rPr lang="en-US" dirty="0"/>
              <a:t>Word occurrence may matter more than word frequency</a:t>
            </a:r>
          </a:p>
          <a:p>
            <a:pPr lvl="2"/>
            <a:r>
              <a:rPr lang="en-US" dirty="0"/>
              <a:t>The occurrence of the word </a:t>
            </a:r>
            <a:r>
              <a:rPr lang="en-US" i="1" dirty="0"/>
              <a:t>fantastic</a:t>
            </a:r>
            <a:r>
              <a:rPr lang="en-US" dirty="0"/>
              <a:t> tells us a lot</a:t>
            </a:r>
          </a:p>
          <a:p>
            <a:pPr lvl="2"/>
            <a:r>
              <a:rPr lang="en-US" dirty="0"/>
              <a:t>The fact that it occurs 5 times may not tell us much more.</a:t>
            </a:r>
          </a:p>
          <a:p>
            <a:pPr lvl="1"/>
            <a:r>
              <a:rPr lang="en-US" dirty="0"/>
              <a:t>Boolean Multinomial Na</a:t>
            </a:r>
            <a:r>
              <a:rPr lang="fr-FR" dirty="0" err="1"/>
              <a:t>ï</a:t>
            </a:r>
            <a:r>
              <a:rPr lang="en-US" dirty="0" err="1"/>
              <a:t>ve</a:t>
            </a:r>
            <a:r>
              <a:rPr lang="en-US" dirty="0"/>
              <a:t> Bayes</a:t>
            </a:r>
          </a:p>
          <a:p>
            <a:pPr lvl="2"/>
            <a:r>
              <a:rPr lang="en-US" dirty="0"/>
              <a:t>Clips all the word counts in each document at 1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013D2CB-150D-F4CE-22F8-9FCF6190AB9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1FD43C-1FCB-AF76-F63F-FB27F90B51A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AD6791C5-6989-3B8F-9855-30E0390F2B9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11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9" name="Rectangle 3"/>
          <p:cNvSpPr>
            <a:spLocks noGrp="1" noChangeArrowheads="1"/>
          </p:cNvSpPr>
          <p:nvPr>
            <p:ph type="title"/>
          </p:nvPr>
        </p:nvSpPr>
        <p:spPr>
          <a:xfrm>
            <a:off x="2138243" y="1298271"/>
            <a:ext cx="8238597" cy="908669"/>
          </a:xfrm>
        </p:spPr>
        <p:txBody>
          <a:bodyPr>
            <a:normAutofit fontScale="90000"/>
          </a:bodyPr>
          <a:lstStyle/>
          <a:p>
            <a:r>
              <a:rPr lang="en-US" dirty="0"/>
              <a:t>Boolean Multinomial Naïve Bayes: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Learning</a:t>
            </a:r>
          </a:p>
        </p:txBody>
      </p:sp>
      <p:sp>
        <p:nvSpPr>
          <p:cNvPr id="52230" name="Rectangle 4"/>
          <p:cNvSpPr>
            <a:spLocks noGrp="1" noChangeArrowheads="1"/>
          </p:cNvSpPr>
          <p:nvPr>
            <p:ph sz="quarter" idx="1"/>
          </p:nvPr>
        </p:nvSpPr>
        <p:spPr>
          <a:xfrm>
            <a:off x="1249767" y="3407283"/>
            <a:ext cx="5007775" cy="280789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332" dirty="0">
                <a:latin typeface="Calibri"/>
                <a:cs typeface="Calibri"/>
              </a:rPr>
              <a:t>Calculate </a:t>
            </a:r>
            <a:r>
              <a:rPr lang="en-US" sz="2332" i="1" dirty="0">
                <a:latin typeface="Calibri"/>
                <a:cs typeface="Calibri"/>
              </a:rPr>
              <a:t>P</a:t>
            </a:r>
            <a:r>
              <a:rPr lang="en-US" sz="2332" dirty="0">
                <a:latin typeface="Calibri"/>
                <a:cs typeface="Calibri"/>
              </a:rPr>
              <a:t>(</a:t>
            </a:r>
            <a:r>
              <a:rPr lang="en-US" sz="2332" i="1" dirty="0" err="1">
                <a:latin typeface="Calibri"/>
                <a:cs typeface="Calibri"/>
              </a:rPr>
              <a:t>c</a:t>
            </a:r>
            <a:r>
              <a:rPr lang="en-US" sz="2332" i="1" baseline="-25000" dirty="0" err="1">
                <a:latin typeface="Calibri"/>
                <a:cs typeface="Calibri"/>
              </a:rPr>
              <a:t>j</a:t>
            </a:r>
            <a:r>
              <a:rPr lang="en-US" sz="2332" dirty="0">
                <a:latin typeface="Calibri"/>
                <a:cs typeface="Calibri"/>
              </a:rPr>
              <a:t>)</a:t>
            </a:r>
            <a:r>
              <a:rPr lang="en-US" sz="2332" i="1" dirty="0">
                <a:latin typeface="Calibri"/>
                <a:cs typeface="Calibri"/>
              </a:rPr>
              <a:t> </a:t>
            </a:r>
            <a:r>
              <a:rPr lang="en-US" sz="2332" dirty="0">
                <a:latin typeface="Calibri"/>
                <a:cs typeface="Calibri"/>
              </a:rPr>
              <a:t>terms</a:t>
            </a:r>
          </a:p>
          <a:p>
            <a:pPr lvl="1">
              <a:lnSpc>
                <a:spcPct val="90000"/>
              </a:lnSpc>
            </a:pPr>
            <a:r>
              <a:rPr lang="en-US" sz="2120" dirty="0">
                <a:latin typeface="Calibri"/>
                <a:cs typeface="Calibri"/>
              </a:rPr>
              <a:t>For each </a:t>
            </a:r>
            <a:r>
              <a:rPr lang="en-US" sz="2120" i="1" dirty="0" err="1">
                <a:latin typeface="Calibri"/>
                <a:cs typeface="Calibri"/>
              </a:rPr>
              <a:t>c</a:t>
            </a:r>
            <a:r>
              <a:rPr lang="en-US" sz="2120" i="1" baseline="-25000" dirty="0" err="1">
                <a:latin typeface="Calibri"/>
                <a:cs typeface="Calibri"/>
              </a:rPr>
              <a:t>j</a:t>
            </a:r>
            <a:r>
              <a:rPr lang="en-US" sz="2120" i="1" baseline="-25000" dirty="0">
                <a:latin typeface="Calibri"/>
                <a:cs typeface="Calibri"/>
              </a:rPr>
              <a:t> </a:t>
            </a:r>
            <a:r>
              <a:rPr lang="en-US" sz="2120" dirty="0">
                <a:latin typeface="Calibri"/>
                <a:cs typeface="Calibri"/>
              </a:rPr>
              <a:t>in </a:t>
            </a:r>
            <a:r>
              <a:rPr lang="en-US" sz="2120" i="1" dirty="0">
                <a:latin typeface="Calibri"/>
                <a:cs typeface="Calibri"/>
              </a:rPr>
              <a:t>C</a:t>
            </a:r>
            <a:r>
              <a:rPr lang="en-US" sz="2120" dirty="0">
                <a:latin typeface="Calibri"/>
                <a:cs typeface="Calibri"/>
              </a:rPr>
              <a:t> do</a:t>
            </a:r>
          </a:p>
          <a:p>
            <a:pPr marL="848073" lvl="2" indent="0">
              <a:buNone/>
            </a:pPr>
            <a:r>
              <a:rPr lang="en-US" i="1" dirty="0">
                <a:latin typeface="Calibri"/>
                <a:cs typeface="Calibri"/>
              </a:rPr>
              <a:t> </a:t>
            </a:r>
            <a:r>
              <a:rPr lang="en-US" i="1" dirty="0" err="1">
                <a:latin typeface="Calibri"/>
                <a:cs typeface="Calibri"/>
              </a:rPr>
              <a:t>docs</a:t>
            </a:r>
            <a:r>
              <a:rPr lang="en-US" i="1" baseline="-25000" dirty="0" err="1">
                <a:latin typeface="Calibri"/>
                <a:cs typeface="Calibri"/>
              </a:rPr>
              <a:t>j</a:t>
            </a:r>
            <a:r>
              <a:rPr lang="en-US" i="1" dirty="0">
                <a:latin typeface="Calibri"/>
                <a:cs typeface="Calibri"/>
              </a:rPr>
              <a:t> </a:t>
            </a:r>
            <a:r>
              <a:rPr lang="en-US" dirty="0">
                <a:latin typeface="Calibri"/>
                <a:cs typeface="Calibri"/>
                <a:sym typeface="Symbol" charset="2"/>
              </a:rPr>
              <a:t></a:t>
            </a:r>
            <a:r>
              <a:rPr lang="en-US" i="1" dirty="0">
                <a:latin typeface="Calibri"/>
                <a:cs typeface="Calibri"/>
                <a:sym typeface="Symbol" charset="2"/>
              </a:rPr>
              <a:t> </a:t>
            </a:r>
            <a:r>
              <a:rPr lang="en-US" dirty="0">
                <a:latin typeface="Calibri"/>
                <a:cs typeface="Calibri"/>
                <a:sym typeface="Symbol" charset="2"/>
              </a:rPr>
              <a:t>all docs with  class =</a:t>
            </a:r>
            <a:r>
              <a:rPr lang="en-US" i="1" dirty="0" err="1">
                <a:latin typeface="Calibri"/>
                <a:cs typeface="Calibri"/>
              </a:rPr>
              <a:t>c</a:t>
            </a:r>
            <a:r>
              <a:rPr lang="en-US" i="1" baseline="-25000" dirty="0" err="1">
                <a:latin typeface="Calibri"/>
                <a:cs typeface="Calibri"/>
              </a:rPr>
              <a:t>j</a:t>
            </a:r>
            <a:endParaRPr lang="en-US" i="1" baseline="-25000" dirty="0">
              <a:latin typeface="Calibri"/>
              <a:cs typeface="Calibri"/>
            </a:endParaRPr>
          </a:p>
          <a:p>
            <a:pPr>
              <a:spcBef>
                <a:spcPts val="0"/>
              </a:spcBef>
            </a:pPr>
            <a:endParaRPr lang="en-US" sz="2332" dirty="0">
              <a:latin typeface="Calibri"/>
              <a:cs typeface="Calibri"/>
            </a:endParaRPr>
          </a:p>
        </p:txBody>
      </p:sp>
      <p:graphicFrame>
        <p:nvGraphicFramePr>
          <p:cNvPr id="5222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0641727"/>
              </p:ext>
            </p:extLst>
          </p:nvPr>
        </p:nvGraphicFramePr>
        <p:xfrm>
          <a:off x="2380555" y="4599769"/>
          <a:ext cx="3392363" cy="786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752600" imgH="406400" progId="Equation.3">
                  <p:embed/>
                </p:oleObj>
              </mc:Choice>
              <mc:Fallback>
                <p:oleObj name="Equation" r:id="rId2" imgW="1752600" imgH="406400" progId="Equation.3">
                  <p:embed/>
                  <p:pic>
                    <p:nvPicPr>
                      <p:cNvPr id="5222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0555" y="4599769"/>
                        <a:ext cx="3392363" cy="7866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5530606" y="3792064"/>
            <a:ext cx="6138562" cy="1883094"/>
            <a:chOff x="4038600" y="2495550"/>
            <a:chExt cx="5791200" cy="1776535"/>
          </a:xfrm>
        </p:grpSpPr>
        <p:graphicFrame>
          <p:nvGraphicFramePr>
            <p:cNvPr id="52226" name="Object 2"/>
            <p:cNvGraphicFramePr>
              <a:graphicFrameLocks noChangeAspect="1"/>
            </p:cNvGraphicFramePr>
            <p:nvPr/>
          </p:nvGraphicFramePr>
          <p:xfrm>
            <a:off x="5233147" y="3486150"/>
            <a:ext cx="3606053" cy="78593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1981200" imgH="431800" progId="Equation.3">
                    <p:embed/>
                  </p:oleObj>
                </mc:Choice>
                <mc:Fallback>
                  <p:oleObj name="Equation" r:id="rId4" imgW="1981200" imgH="431800" progId="Equation.3">
                    <p:embed/>
                    <p:pic>
                      <p:nvPicPr>
                        <p:cNvPr id="52226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233147" y="3486150"/>
                          <a:ext cx="3606053" cy="785935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" name="Rectangle 4"/>
            <p:cNvSpPr txBox="1">
              <a:spLocks noChangeArrowheads="1"/>
            </p:cNvSpPr>
            <p:nvPr/>
          </p:nvSpPr>
          <p:spPr bwMode="auto">
            <a:xfrm>
              <a:off x="4038600" y="2495550"/>
              <a:ext cx="5791200" cy="152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FAA26D3D-D897-4be2-8F04-BA451C77F1D7}">
                <ma14:placeholderFlag xmlns="" xmlns:ma14="http://schemas.microsoft.com/office/mac/drawingml/2011/main" val="1"/>
              </a:ext>
            </a:extLst>
          </p:spPr>
          <p:txBody>
            <a:bodyPr vert="horz" wrap="square" lIns="96924" tIns="48462" rIns="96924" bIns="48462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rgbClr val="CC0000"/>
                </a:buClr>
                <a:buFont typeface="Times" charset="0"/>
                <a:buChar char="•"/>
                <a:defRPr sz="2400">
                  <a:solidFill>
                    <a:schemeClr val="tx1"/>
                  </a:solidFill>
                  <a:latin typeface="+mn-lt"/>
                  <a:ea typeface="ＭＳ Ｐゴシック" pitchFamily="-65" charset="-128"/>
                  <a:cs typeface="ＭＳ Ｐゴシック" pitchFamily="-65" charset="-128"/>
                </a:defRPr>
              </a:lvl1pPr>
              <a:lvl2pPr marL="6858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Times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ＭＳ Ｐゴシック" pitchFamily="-65" charset="-128"/>
                </a:defRPr>
              </a:lvl2pPr>
              <a:lvl3pPr marL="10287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rgbClr val="CC0000"/>
                </a:buClr>
                <a:buFont typeface="Times" charset="0"/>
                <a:buChar char="•"/>
                <a:defRPr sz="2000">
                  <a:solidFill>
                    <a:schemeClr val="tx1"/>
                  </a:solidFill>
                  <a:latin typeface="+mn-lt"/>
                  <a:ea typeface="ＭＳ Ｐゴシック" pitchFamily="-65" charset="-128"/>
                </a:defRPr>
              </a:lvl3pPr>
              <a:lvl4pPr marL="13716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chemeClr val="tx1"/>
                </a:buClr>
                <a:buFont typeface="Times" charset="0"/>
                <a:buChar char="•"/>
                <a:defRPr>
                  <a:solidFill>
                    <a:schemeClr val="tx1"/>
                  </a:solidFill>
                  <a:latin typeface="+mn-lt"/>
                  <a:ea typeface="ＭＳ Ｐゴシック" pitchFamily="-65" charset="-128"/>
                </a:defRPr>
              </a:lvl4pPr>
              <a:lvl5pPr marL="17145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rgbClr val="CC0000"/>
                </a:buClr>
                <a:buFont typeface="Times" charset="0"/>
                <a:buChar char="•"/>
                <a:defRPr>
                  <a:solidFill>
                    <a:schemeClr val="tx1"/>
                  </a:solidFill>
                  <a:latin typeface="+mn-lt"/>
                  <a:ea typeface="ＭＳ Ｐゴシック" pitchFamily="-65" charset="-128"/>
                </a:defRPr>
              </a:lvl5pPr>
              <a:lvl6pPr marL="21717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rgbClr val="CC0000"/>
                </a:buClr>
                <a:buFont typeface="Times" pitchFamily="-65" charset="0"/>
                <a:buChar char="•"/>
                <a:defRPr sz="1400">
                  <a:solidFill>
                    <a:schemeClr val="tx1"/>
                  </a:solidFill>
                  <a:latin typeface="+mn-lt"/>
                  <a:ea typeface="ＭＳ Ｐゴシック" pitchFamily="-65" charset="-128"/>
                </a:defRPr>
              </a:lvl6pPr>
              <a:lvl7pPr marL="26289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rgbClr val="CC0000"/>
                </a:buClr>
                <a:buFont typeface="Times" pitchFamily="-65" charset="0"/>
                <a:buChar char="•"/>
                <a:defRPr sz="1400">
                  <a:solidFill>
                    <a:schemeClr val="tx1"/>
                  </a:solidFill>
                  <a:latin typeface="+mn-lt"/>
                  <a:ea typeface="ＭＳ Ｐゴシック" pitchFamily="-65" charset="-128"/>
                </a:defRPr>
              </a:lvl7pPr>
              <a:lvl8pPr marL="30861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rgbClr val="CC0000"/>
                </a:buClr>
                <a:buFont typeface="Times" pitchFamily="-65" charset="0"/>
                <a:buChar char="•"/>
                <a:defRPr sz="1400">
                  <a:solidFill>
                    <a:schemeClr val="tx1"/>
                  </a:solidFill>
                  <a:latin typeface="+mn-lt"/>
                  <a:ea typeface="ＭＳ Ｐゴシック" pitchFamily="-65" charset="-128"/>
                </a:defRPr>
              </a:lvl8pPr>
              <a:lvl9pPr marL="3543300" indent="-228600" algn="l" rtl="0" eaLnBrk="1" fontAlgn="base" hangingPunct="1">
                <a:spcBef>
                  <a:spcPct val="20000"/>
                </a:spcBef>
                <a:spcAft>
                  <a:spcPct val="0"/>
                </a:spcAft>
                <a:buClr>
                  <a:srgbClr val="CC0000"/>
                </a:buClr>
                <a:buFont typeface="Times" pitchFamily="-65" charset="0"/>
                <a:buChar char="•"/>
                <a:defRPr sz="1400">
                  <a:solidFill>
                    <a:schemeClr val="tx1"/>
                  </a:solidFill>
                  <a:latin typeface="+mn-lt"/>
                  <a:ea typeface="ＭＳ Ｐゴシック" pitchFamily="-65" charset="-128"/>
                </a:defRPr>
              </a:lvl9pPr>
            </a:lstStyle>
            <a:p>
              <a:pPr lvl="1">
                <a:spcBef>
                  <a:spcPts val="0"/>
                </a:spcBef>
              </a:pPr>
              <a:r>
                <a:rPr lang="en-US" sz="2120" i="1" dirty="0" err="1">
                  <a:latin typeface="Calibri"/>
                  <a:ea typeface="ＭＳ Ｐゴシック" charset="-128"/>
                  <a:cs typeface="Calibri"/>
                </a:rPr>
                <a:t>Text</a:t>
              </a:r>
              <a:r>
                <a:rPr lang="en-US" sz="2120" i="1" baseline="-25000" dirty="0" err="1">
                  <a:latin typeface="Calibri"/>
                  <a:ea typeface="ＭＳ Ｐゴシック" charset="-128"/>
                  <a:cs typeface="Calibri"/>
                </a:rPr>
                <a:t>j</a:t>
              </a:r>
              <a:r>
                <a:rPr lang="en-US" sz="2120" i="1" dirty="0">
                  <a:latin typeface="Calibri"/>
                  <a:ea typeface="ＭＳ Ｐゴシック" charset="-128"/>
                  <a:cs typeface="Calibri"/>
                </a:rPr>
                <a:t> </a:t>
              </a:r>
              <a:r>
                <a:rPr lang="en-US" sz="2120" dirty="0">
                  <a:latin typeface="Calibri"/>
                  <a:ea typeface="ＭＳ Ｐゴシック" charset="-128"/>
                  <a:cs typeface="Calibri"/>
                  <a:sym typeface="Symbol" charset="2"/>
                </a:rPr>
                <a:t> single doc containing all </a:t>
              </a:r>
              <a:r>
                <a:rPr lang="en-US" sz="2120" i="1" dirty="0" err="1">
                  <a:latin typeface="Calibri"/>
                  <a:ea typeface="ＭＳ Ｐゴシック" charset="-128"/>
                  <a:cs typeface="Calibri"/>
                </a:rPr>
                <a:t>docs</a:t>
              </a:r>
              <a:r>
                <a:rPr lang="en-US" sz="2120" i="1" baseline="-25000" dirty="0" err="1">
                  <a:latin typeface="Calibri"/>
                  <a:ea typeface="ＭＳ Ｐゴシック" charset="-128"/>
                  <a:cs typeface="Calibri"/>
                </a:rPr>
                <a:t>j</a:t>
              </a:r>
              <a:endParaRPr lang="en-US" sz="2120" i="1" baseline="-25000" dirty="0">
                <a:latin typeface="Calibri"/>
                <a:ea typeface="ＭＳ Ｐゴシック" charset="-128"/>
                <a:cs typeface="Calibri"/>
              </a:endParaRPr>
            </a:p>
            <a:p>
              <a:pPr lvl="1">
                <a:spcBef>
                  <a:spcPts val="0"/>
                </a:spcBef>
              </a:pPr>
              <a:r>
                <a:rPr lang="en-US" sz="2120" dirty="0">
                  <a:latin typeface="Calibri"/>
                  <a:ea typeface="ＭＳ Ｐゴシック" charset="-128"/>
                  <a:cs typeface="Calibri"/>
                </a:rPr>
                <a:t>For</a:t>
              </a:r>
              <a:r>
                <a:rPr lang="en-US" sz="2120" i="1" baseline="-25000" dirty="0">
                  <a:latin typeface="Calibri"/>
                  <a:ea typeface="ＭＳ Ｐゴシック" charset="-128"/>
                  <a:cs typeface="Calibri"/>
                </a:rPr>
                <a:t> </a:t>
              </a:r>
              <a:r>
                <a:rPr lang="en-US" sz="2120" dirty="0">
                  <a:latin typeface="Calibri"/>
                  <a:ea typeface="ＭＳ Ｐゴシック" charset="-128"/>
                  <a:cs typeface="Calibri"/>
                </a:rPr>
                <a:t>each word </a:t>
              </a:r>
              <a:r>
                <a:rPr lang="en-US" sz="2120" i="1" dirty="0" err="1">
                  <a:latin typeface="Calibri"/>
                  <a:ea typeface="ＭＳ Ｐゴシック" charset="-128"/>
                  <a:cs typeface="Calibri"/>
                </a:rPr>
                <a:t>w</a:t>
              </a:r>
              <a:r>
                <a:rPr lang="en-US" sz="2120" i="1" baseline="-25000" dirty="0" err="1">
                  <a:latin typeface="Calibri"/>
                  <a:ea typeface="ＭＳ Ｐゴシック" charset="-128"/>
                  <a:cs typeface="Calibri"/>
                </a:rPr>
                <a:t>k</a:t>
              </a:r>
              <a:r>
                <a:rPr lang="en-US" sz="2120" i="1" dirty="0">
                  <a:latin typeface="Calibri"/>
                  <a:ea typeface="ＭＳ Ｐゴシック" charset="-128"/>
                  <a:cs typeface="Calibri"/>
                </a:rPr>
                <a:t> </a:t>
              </a:r>
              <a:r>
                <a:rPr lang="en-US" sz="2120" dirty="0">
                  <a:latin typeface="Calibri"/>
                  <a:ea typeface="ＭＳ Ｐゴシック" charset="-128"/>
                  <a:cs typeface="Calibri"/>
                </a:rPr>
                <a:t>in </a:t>
              </a:r>
              <a:r>
                <a:rPr lang="en-US" sz="2120" i="1" dirty="0">
                  <a:latin typeface="Calibri"/>
                  <a:ea typeface="ＭＳ Ｐゴシック" charset="-128"/>
                  <a:cs typeface="Calibri"/>
                </a:rPr>
                <a:t>Vocabulary</a:t>
              </a:r>
            </a:p>
            <a:p>
              <a:pPr marL="848073" lvl="2" indent="0">
                <a:spcBef>
                  <a:spcPts val="0"/>
                </a:spcBef>
                <a:buNone/>
              </a:pPr>
              <a:r>
                <a:rPr lang="en-US" sz="2120" i="1" dirty="0">
                  <a:latin typeface="Calibri"/>
                  <a:ea typeface="ＭＳ Ｐゴシック" charset="-128"/>
                  <a:cs typeface="Calibri"/>
                </a:rPr>
                <a:t>    </a:t>
              </a:r>
              <a:r>
                <a:rPr lang="en-US" sz="2120" i="1" dirty="0" err="1">
                  <a:latin typeface="Calibri"/>
                  <a:ea typeface="ＭＳ Ｐゴシック" charset="-128"/>
                  <a:cs typeface="Calibri"/>
                </a:rPr>
                <a:t>n</a:t>
              </a:r>
              <a:r>
                <a:rPr lang="en-US" sz="2120" i="1" baseline="-25000" dirty="0" err="1">
                  <a:latin typeface="Calibri"/>
                  <a:ea typeface="ＭＳ Ｐゴシック" charset="-128"/>
                  <a:cs typeface="Calibri"/>
                </a:rPr>
                <a:t>k</a:t>
              </a:r>
              <a:r>
                <a:rPr lang="en-US" sz="2120" i="1" dirty="0">
                  <a:latin typeface="Calibri"/>
                  <a:ea typeface="ＭＳ Ｐゴシック" charset="-128"/>
                  <a:cs typeface="Calibri"/>
                </a:rPr>
                <a:t> </a:t>
              </a:r>
              <a:r>
                <a:rPr lang="en-US" sz="2120" dirty="0">
                  <a:latin typeface="Calibri"/>
                  <a:ea typeface="ＭＳ Ｐゴシック" charset="-128"/>
                  <a:cs typeface="Calibri"/>
                  <a:sym typeface="Symbol" charset="2"/>
                </a:rPr>
                <a:t> # of occurrences of </a:t>
              </a:r>
              <a:r>
                <a:rPr lang="en-US" sz="2120" i="1" dirty="0" err="1">
                  <a:latin typeface="Calibri"/>
                  <a:ea typeface="ＭＳ Ｐゴシック" charset="-128"/>
                  <a:cs typeface="Calibri"/>
                  <a:sym typeface="Symbol" charset="2"/>
                </a:rPr>
                <a:t>w</a:t>
              </a:r>
              <a:r>
                <a:rPr lang="en-US" sz="2120" i="1" baseline="-25000" dirty="0" err="1">
                  <a:latin typeface="Calibri"/>
                  <a:ea typeface="ＭＳ Ｐゴシック" charset="-128"/>
                  <a:cs typeface="Calibri"/>
                </a:rPr>
                <a:t>k</a:t>
              </a:r>
              <a:r>
                <a:rPr lang="en-US" sz="2120" i="1" dirty="0">
                  <a:latin typeface="Calibri"/>
                  <a:ea typeface="ＭＳ Ｐゴシック" charset="-128"/>
                  <a:cs typeface="Calibri"/>
                </a:rPr>
                <a:t> </a:t>
              </a:r>
              <a:r>
                <a:rPr lang="en-US" sz="2120" dirty="0">
                  <a:latin typeface="Calibri"/>
                  <a:ea typeface="ＭＳ Ｐゴシック" charset="-128"/>
                  <a:cs typeface="Calibri"/>
                </a:rPr>
                <a:t>in </a:t>
              </a:r>
              <a:r>
                <a:rPr lang="en-US" sz="2120" i="1" dirty="0" err="1">
                  <a:latin typeface="Calibri"/>
                  <a:ea typeface="ＭＳ Ｐゴシック" charset="-128"/>
                  <a:cs typeface="Calibri"/>
                </a:rPr>
                <a:t>Text</a:t>
              </a:r>
              <a:r>
                <a:rPr lang="en-US" sz="2120" i="1" baseline="-25000" dirty="0" err="1">
                  <a:latin typeface="Calibri"/>
                  <a:ea typeface="ＭＳ Ｐゴシック" charset="-128"/>
                  <a:cs typeface="Calibri"/>
                </a:rPr>
                <a:t>j</a:t>
              </a:r>
              <a:endParaRPr lang="en-US" sz="2120" i="1" baseline="-25000" dirty="0">
                <a:latin typeface="Calibri"/>
                <a:ea typeface="ＭＳ Ｐゴシック" charset="-128"/>
                <a:cs typeface="Calibri"/>
              </a:endParaRPr>
            </a:p>
          </p:txBody>
        </p:sp>
      </p:grpSp>
      <p:sp>
        <p:nvSpPr>
          <p:cNvPr id="9" name="Rectangle 4"/>
          <p:cNvSpPr txBox="1">
            <a:spLocks noChangeArrowheads="1"/>
          </p:cNvSpPr>
          <p:nvPr/>
        </p:nvSpPr>
        <p:spPr bwMode="auto">
          <a:xfrm>
            <a:off x="1411308" y="2822816"/>
            <a:ext cx="5734710" cy="40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332" dirty="0">
                <a:latin typeface="Calibri" charset="0"/>
              </a:rPr>
              <a:t>From training corpus, extract </a:t>
            </a:r>
            <a:r>
              <a:rPr lang="en-US" sz="2332" i="1" dirty="0">
                <a:latin typeface="Times New Roman" charset="0"/>
              </a:rPr>
              <a:t>Vocabulary</a:t>
            </a:r>
            <a:endParaRPr lang="en-US" sz="2332" dirty="0">
              <a:latin typeface="Calibri" charset="0"/>
            </a:endParaRPr>
          </a:p>
        </p:txBody>
      </p:sp>
      <p:sp>
        <p:nvSpPr>
          <p:cNvPr id="10" name="Rectangle 4"/>
          <p:cNvSpPr txBox="1">
            <a:spLocks noChangeArrowheads="1"/>
          </p:cNvSpPr>
          <p:nvPr/>
        </p:nvSpPr>
        <p:spPr bwMode="auto">
          <a:xfrm>
            <a:off x="5449835" y="3388210"/>
            <a:ext cx="6138562" cy="565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pPr>
              <a:spcBef>
                <a:spcPts val="0"/>
              </a:spcBef>
            </a:pPr>
            <a:r>
              <a:rPr lang="en-US" sz="2332" dirty="0">
                <a:latin typeface="Calibri"/>
                <a:cs typeface="Calibri"/>
              </a:rPr>
              <a:t>Calculate </a:t>
            </a:r>
            <a:r>
              <a:rPr lang="en-US" sz="2332" i="1" dirty="0">
                <a:latin typeface="Calibri"/>
                <a:cs typeface="Calibri"/>
              </a:rPr>
              <a:t>P</a:t>
            </a:r>
            <a:r>
              <a:rPr lang="en-US" sz="2332" dirty="0">
                <a:latin typeface="Calibri"/>
                <a:cs typeface="Calibri"/>
              </a:rPr>
              <a:t>(</a:t>
            </a:r>
            <a:r>
              <a:rPr lang="en-US" sz="2332" i="1" dirty="0" err="1">
                <a:latin typeface="Calibri"/>
                <a:cs typeface="Calibri"/>
              </a:rPr>
              <a:t>w</a:t>
            </a:r>
            <a:r>
              <a:rPr lang="en-US" sz="2332" i="1" baseline="-25000" dirty="0" err="1">
                <a:latin typeface="Calibri"/>
                <a:cs typeface="Calibri"/>
              </a:rPr>
              <a:t>k</a:t>
            </a:r>
            <a:r>
              <a:rPr lang="en-US" sz="2332" i="1" dirty="0">
                <a:latin typeface="Calibri"/>
                <a:cs typeface="Calibri"/>
              </a:rPr>
              <a:t> </a:t>
            </a:r>
            <a:r>
              <a:rPr lang="en-US" sz="2332" dirty="0">
                <a:latin typeface="Calibri"/>
                <a:cs typeface="Calibri"/>
              </a:rPr>
              <a:t>|</a:t>
            </a:r>
            <a:r>
              <a:rPr lang="en-US" sz="2332" i="1" dirty="0">
                <a:latin typeface="Calibri"/>
                <a:cs typeface="Calibri"/>
              </a:rPr>
              <a:t> </a:t>
            </a:r>
            <a:r>
              <a:rPr lang="en-US" sz="2332" i="1" dirty="0" err="1">
                <a:latin typeface="Calibri"/>
                <a:cs typeface="Calibri"/>
              </a:rPr>
              <a:t>c</a:t>
            </a:r>
            <a:r>
              <a:rPr lang="en-US" sz="2332" i="1" baseline="-25000" dirty="0" err="1">
                <a:latin typeface="Calibri"/>
                <a:cs typeface="Calibri"/>
              </a:rPr>
              <a:t>j</a:t>
            </a:r>
            <a:r>
              <a:rPr lang="en-US" sz="2332" dirty="0">
                <a:latin typeface="Calibri"/>
                <a:cs typeface="Calibri"/>
              </a:rPr>
              <a:t>)</a:t>
            </a:r>
            <a:r>
              <a:rPr lang="en-US" sz="2332" i="1" dirty="0">
                <a:latin typeface="Calibri"/>
                <a:cs typeface="Calibri"/>
              </a:rPr>
              <a:t> </a:t>
            </a:r>
            <a:r>
              <a:rPr lang="en-US" sz="2332" dirty="0">
                <a:latin typeface="Calibri"/>
                <a:cs typeface="Calibri"/>
              </a:rPr>
              <a:t>terms</a:t>
            </a:r>
          </a:p>
        </p:txBody>
      </p:sp>
      <p:sp>
        <p:nvSpPr>
          <p:cNvPr id="11" name="Rectangle 4"/>
          <p:cNvSpPr txBox="1">
            <a:spLocks noChangeArrowheads="1"/>
          </p:cNvSpPr>
          <p:nvPr/>
        </p:nvSpPr>
        <p:spPr bwMode="auto">
          <a:xfrm>
            <a:off x="5530606" y="3792063"/>
            <a:ext cx="6138562" cy="726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6924" tIns="48462" rIns="96924" bIns="48462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400">
                <a:solidFill>
                  <a:schemeClr val="tx1"/>
                </a:solidFill>
                <a:latin typeface="+mn-lt"/>
                <a:ea typeface="ＭＳ Ｐゴシック" pitchFamily="-65" charset="-128"/>
                <a:cs typeface="ＭＳ Ｐゴシック" pitchFamily="-65" charset="-128"/>
              </a:defRPr>
            </a:lvl1pPr>
            <a:lvl2pPr marL="685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2pPr>
            <a:lvl3pPr marL="1028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 sz="20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3pPr>
            <a:lvl4pPr marL="1371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4pPr>
            <a:lvl5pPr marL="17145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charset="0"/>
              <a:buChar char="•"/>
              <a:defRPr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5pPr>
            <a:lvl6pPr marL="21717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6pPr>
            <a:lvl7pPr marL="26289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7pPr>
            <a:lvl8pPr marL="30861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8pPr>
            <a:lvl9pPr marL="35433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CC0000"/>
              </a:buClr>
              <a:buFont typeface="Times" pitchFamily="-65" charset="0"/>
              <a:buChar char="•"/>
              <a:defRPr sz="1400">
                <a:solidFill>
                  <a:schemeClr val="tx1"/>
                </a:solidFill>
                <a:latin typeface="+mn-lt"/>
                <a:ea typeface="ＭＳ Ｐゴシック" pitchFamily="-65" charset="-128"/>
              </a:defRPr>
            </a:lvl9pPr>
          </a:lstStyle>
          <a:p>
            <a:pPr lvl="1">
              <a:spcBef>
                <a:spcPts val="0"/>
              </a:spcBef>
            </a:pPr>
            <a:r>
              <a:rPr lang="en-US" sz="1908" dirty="0">
                <a:latin typeface="Calibri"/>
                <a:cs typeface="Calibri"/>
              </a:rPr>
              <a:t>Remove duplicates in each doc:</a:t>
            </a:r>
          </a:p>
          <a:p>
            <a:pPr lvl="2">
              <a:spcBef>
                <a:spcPts val="0"/>
              </a:spcBef>
            </a:pPr>
            <a:r>
              <a:rPr lang="en-US" sz="1908" dirty="0">
                <a:latin typeface="Calibri"/>
                <a:cs typeface="Calibri"/>
              </a:rPr>
              <a:t>For each word type w in </a:t>
            </a:r>
            <a:r>
              <a:rPr lang="en-US" sz="1908" dirty="0" err="1">
                <a:latin typeface="Calibri"/>
                <a:cs typeface="Calibri"/>
              </a:rPr>
              <a:t>doc</a:t>
            </a:r>
            <a:r>
              <a:rPr lang="en-US" sz="1908" baseline="-25000" dirty="0" err="1">
                <a:latin typeface="Calibri"/>
                <a:cs typeface="Calibri"/>
              </a:rPr>
              <a:t>j</a:t>
            </a:r>
            <a:r>
              <a:rPr lang="en-US" sz="1908" dirty="0">
                <a:latin typeface="Calibri"/>
                <a:cs typeface="Calibri"/>
              </a:rPr>
              <a:t>  </a:t>
            </a:r>
          </a:p>
          <a:p>
            <a:pPr lvl="3">
              <a:spcBef>
                <a:spcPts val="0"/>
              </a:spcBef>
            </a:pPr>
            <a:r>
              <a:rPr lang="en-US" sz="1908" dirty="0">
                <a:latin typeface="Calibri"/>
                <a:cs typeface="Calibri"/>
              </a:rPr>
              <a:t>Retain only a single instance of w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BD36B06-5E63-3605-AFF3-5AA037405A5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ED06A3-7514-1405-90D6-BC1B43F9961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EF75547-BA65-2A1C-2D94-7153603C9B41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4868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4544E-7 3.56393E-6 L -1.14544E-7 0.18313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1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20531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Boolean Multinomial Na</a:t>
            </a:r>
            <a:r>
              <a:rPr lang="fr-FR" dirty="0" err="1"/>
              <a:t>ï</a:t>
            </a:r>
            <a:r>
              <a:rPr lang="en-US" dirty="0" err="1"/>
              <a:t>ve</a:t>
            </a:r>
            <a:r>
              <a:rPr lang="en-US" dirty="0"/>
              <a:t> Bayes</a:t>
            </a:r>
            <a:br>
              <a:rPr lang="en-US" dirty="0"/>
            </a:br>
            <a:r>
              <a:rPr lang="en-US" dirty="0"/>
              <a:t> on a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test</a:t>
            </a:r>
            <a:r>
              <a:rPr lang="en-US" dirty="0"/>
              <a:t> document </a:t>
            </a:r>
            <a:r>
              <a:rPr lang="en-US" i="1" dirty="0"/>
              <a:t>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81031"/>
            <a:ext cx="10515600" cy="4351338"/>
          </a:xfrm>
        </p:spPr>
        <p:txBody>
          <a:bodyPr/>
          <a:lstStyle/>
          <a:p>
            <a:r>
              <a:rPr lang="en-US" dirty="0"/>
              <a:t>First remove all duplicate words from </a:t>
            </a:r>
            <a:r>
              <a:rPr lang="en-US" i="1" dirty="0"/>
              <a:t>d</a:t>
            </a:r>
          </a:p>
          <a:p>
            <a:r>
              <a:rPr lang="en-US" dirty="0"/>
              <a:t>Then compute NB using the same equation: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3ADA488-0DE8-14A7-8113-A064A4C3D8E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5CD882-9A8B-A992-C8D3-1887269EE07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03744A8D-4B94-DD25-E6B2-F316D01D1C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E325869-BC12-8F33-D296-B630EC60B9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0601" y="4268671"/>
            <a:ext cx="6262858" cy="117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18353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38200" y="748579"/>
            <a:ext cx="10515600" cy="1325563"/>
          </a:xfrm>
        </p:spPr>
        <p:txBody>
          <a:bodyPr/>
          <a:lstStyle/>
          <a:p>
            <a:r>
              <a:rPr lang="en-US" dirty="0"/>
              <a:t>Normal vs. Boolean Multinomial NB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2441024"/>
              </p:ext>
            </p:extLst>
          </p:nvPr>
        </p:nvGraphicFramePr>
        <p:xfrm>
          <a:off x="1653620" y="2439354"/>
          <a:ext cx="9046305" cy="1776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4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7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291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48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6158"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Normal</a:t>
                      </a:r>
                    </a:p>
                  </a:txBody>
                  <a:tcPr marL="140982" marR="140982" marT="48462" marB="48462"/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Doc</a:t>
                      </a:r>
                    </a:p>
                  </a:txBody>
                  <a:tcPr marL="140982" marR="140982" marT="48462" marB="48462"/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Words</a:t>
                      </a:r>
                    </a:p>
                  </a:txBody>
                  <a:tcPr marL="140982" marR="140982" marT="48462" marB="48462"/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Class</a:t>
                      </a:r>
                    </a:p>
                  </a:txBody>
                  <a:tcPr marL="140982" marR="140982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158"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Training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1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Chinese</a:t>
                      </a:r>
                      <a:r>
                        <a:rPr lang="en-US" sz="1700" baseline="0" dirty="0"/>
                        <a:t> Beijing Chinese</a:t>
                      </a:r>
                      <a:endParaRPr lang="en-US" sz="1700" dirty="0"/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158"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endParaRPr lang="en-US" sz="1700" dirty="0"/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2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Chinese Chinese Shanghai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6158"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endParaRPr lang="en-US" sz="1700"/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3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Chinese Macao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158"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endParaRPr lang="en-US" sz="1700"/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4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Tokyo Japan Chinese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j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6158"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Test</a:t>
                      </a:r>
                    </a:p>
                  </a:txBody>
                  <a:tcPr marL="140982" marR="140982" marT="48462" marB="48462"/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5</a:t>
                      </a:r>
                    </a:p>
                  </a:txBody>
                  <a:tcPr marL="140982" marR="140982" marT="48462" marB="48462"/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Chinese Chinese Chinese Tokyo</a:t>
                      </a:r>
                      <a:r>
                        <a:rPr lang="en-US" sz="1700" baseline="0" dirty="0"/>
                        <a:t> Japan</a:t>
                      </a:r>
                      <a:endParaRPr lang="en-US" sz="1700" dirty="0"/>
                    </a:p>
                  </a:txBody>
                  <a:tcPr marL="140982" marR="140982" marT="48462" marB="48462"/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?</a:t>
                      </a:r>
                    </a:p>
                  </a:txBody>
                  <a:tcPr marL="140982" marR="140982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6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4184296"/>
              </p:ext>
            </p:extLst>
          </p:nvPr>
        </p:nvGraphicFramePr>
        <p:xfrm>
          <a:off x="1492079" y="4557697"/>
          <a:ext cx="9046305" cy="1773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46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7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291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748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2588"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Boolean</a:t>
                      </a:r>
                    </a:p>
                  </a:txBody>
                  <a:tcPr marL="140982" marR="140982" marT="48462" marB="48462"/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Doc</a:t>
                      </a:r>
                    </a:p>
                  </a:txBody>
                  <a:tcPr marL="140982" marR="140982" marT="48462" marB="48462"/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Words</a:t>
                      </a:r>
                    </a:p>
                  </a:txBody>
                  <a:tcPr marL="140982" marR="140982" marT="48462" marB="48462"/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Class</a:t>
                      </a:r>
                    </a:p>
                  </a:txBody>
                  <a:tcPr marL="140982" marR="140982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6158"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Training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1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Chinese</a:t>
                      </a:r>
                      <a:r>
                        <a:rPr lang="en-US" sz="1700" baseline="0" dirty="0"/>
                        <a:t> Beijing</a:t>
                      </a:r>
                      <a:endParaRPr lang="en-US" sz="1700" dirty="0"/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6158"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endParaRPr lang="en-US" sz="1700" dirty="0"/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2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Chinese Shanghai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6158"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endParaRPr lang="en-US" sz="1700"/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3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Chinese Macao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6158"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endParaRPr lang="en-US" sz="1700"/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4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Tokyo Japan Chinese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j</a:t>
                      </a:r>
                    </a:p>
                  </a:txBody>
                  <a:tcPr marL="140982" marR="140982" marT="48462" marB="48462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6158"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Test</a:t>
                      </a:r>
                    </a:p>
                  </a:txBody>
                  <a:tcPr marL="140982" marR="140982" marT="48462" marB="48462"/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5</a:t>
                      </a:r>
                    </a:p>
                  </a:txBody>
                  <a:tcPr marL="140982" marR="140982" marT="48462" marB="48462"/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Chinese Tokyo</a:t>
                      </a:r>
                      <a:r>
                        <a:rPr lang="en-US" sz="1700" baseline="0" dirty="0"/>
                        <a:t> Japan</a:t>
                      </a:r>
                      <a:endParaRPr lang="en-US" sz="1700" dirty="0"/>
                    </a:p>
                  </a:txBody>
                  <a:tcPr marL="140982" marR="140982" marT="48462" marB="48462"/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en-US" sz="1700" dirty="0"/>
                        <a:t>?</a:t>
                      </a:r>
                    </a:p>
                  </a:txBody>
                  <a:tcPr marL="140982" marR="140982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166FC6FC-D4A0-CB8F-23AA-54E77CEA829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85BEC45-333D-07F9-AA55-8C5D368EFC9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BB97FF9-82B8-C79D-3062-03DF935C1D8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483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3637" y="852060"/>
            <a:ext cx="7915515" cy="787513"/>
          </a:xfrm>
        </p:spPr>
        <p:txBody>
          <a:bodyPr/>
          <a:lstStyle/>
          <a:p>
            <a:r>
              <a:rPr lang="en-US" dirty="0"/>
              <a:t>Cross-Validation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1308" y="2225159"/>
            <a:ext cx="4200069" cy="3533712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Break up data into 10 folds</a:t>
            </a:r>
          </a:p>
          <a:p>
            <a:pPr lvl="1"/>
            <a:r>
              <a:rPr lang="en-US" dirty="0"/>
              <a:t>(Equal positive and negative inside each fold?)</a:t>
            </a:r>
          </a:p>
          <a:p>
            <a:r>
              <a:rPr lang="en-US" dirty="0"/>
              <a:t>For each fold</a:t>
            </a:r>
          </a:p>
          <a:p>
            <a:pPr lvl="1"/>
            <a:r>
              <a:rPr lang="en-US" dirty="0"/>
              <a:t>Choose the fold as a temporary test set</a:t>
            </a:r>
          </a:p>
          <a:p>
            <a:pPr lvl="1"/>
            <a:r>
              <a:rPr lang="en-US" dirty="0"/>
              <a:t>Train on 9 folds, compute performance on the test fold</a:t>
            </a:r>
          </a:p>
          <a:p>
            <a:r>
              <a:rPr lang="en-US" dirty="0"/>
              <a:t>Report average performance of the 10 runs</a:t>
            </a:r>
          </a:p>
          <a:p>
            <a:endParaRPr lang="en-US" dirty="0"/>
          </a:p>
        </p:txBody>
      </p:sp>
      <p:pic>
        <p:nvPicPr>
          <p:cNvPr id="5" name="Picture 4" descr="crossvalidation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1377" y="1760729"/>
            <a:ext cx="4422188" cy="442218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D919B20-EE74-734E-F5ED-B7E8D5DA69A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D8C5D4-2B5B-D152-E416-979182897B4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CA37F0-D454-977A-55DC-5A2A4BDEBE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968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15846"/>
            <a:ext cx="10515600" cy="1325563"/>
          </a:xfrm>
        </p:spPr>
        <p:txBody>
          <a:bodyPr/>
          <a:lstStyle/>
          <a:p>
            <a:r>
              <a:rPr lang="en-US" dirty="0"/>
              <a:t>Other issues in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76346"/>
            <a:ext cx="10515600" cy="4351338"/>
          </a:xfrm>
        </p:spPr>
        <p:txBody>
          <a:bodyPr/>
          <a:lstStyle/>
          <a:p>
            <a:r>
              <a:rPr lang="en-US" dirty="0" err="1"/>
              <a:t>MaxEnt</a:t>
            </a:r>
            <a:r>
              <a:rPr lang="en-US" dirty="0"/>
              <a:t> and SVM tend to do better than Na</a:t>
            </a:r>
            <a:r>
              <a:rPr lang="fr-FR" dirty="0" err="1"/>
              <a:t>ï</a:t>
            </a:r>
            <a:r>
              <a:rPr lang="en-US" dirty="0" err="1"/>
              <a:t>ve</a:t>
            </a:r>
            <a:r>
              <a:rPr lang="en-US" dirty="0"/>
              <a:t> Bayes</a:t>
            </a:r>
          </a:p>
          <a:p>
            <a:endParaRPr lang="en-US" dirty="0">
              <a:ea typeface="ＭＳ Ｐゴシック" charset="0"/>
              <a:cs typeface="Calibri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C46783-490E-3CC7-80E7-87297A38550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FC00B09-4A16-C013-66BF-52BBDF77BC1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0611C09-D905-BD22-83B9-E49430FB75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04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25561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Thwarted Expectations</a:t>
            </a:r>
            <a:br>
              <a:rPr lang="en-US" dirty="0"/>
            </a:br>
            <a:r>
              <a:rPr lang="en-US" dirty="0"/>
              <a:t>and Ordering Effects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534877"/>
            <a:ext cx="9207844" cy="3533712"/>
          </a:xfrm>
        </p:spPr>
        <p:txBody>
          <a:bodyPr/>
          <a:lstStyle/>
          <a:p>
            <a:r>
              <a:rPr lang="en-US" sz="2968" dirty="0"/>
              <a:t>“This film should be </a:t>
            </a:r>
            <a:r>
              <a:rPr lang="en-US" sz="2968" dirty="0">
                <a:solidFill>
                  <a:srgbClr val="0000FF"/>
                </a:solidFill>
              </a:rPr>
              <a:t>brilliant</a:t>
            </a:r>
            <a:r>
              <a:rPr lang="en-US" sz="2968" dirty="0"/>
              <a:t>.  It sounds like a </a:t>
            </a:r>
            <a:r>
              <a:rPr lang="en-US" sz="2968" dirty="0">
                <a:solidFill>
                  <a:srgbClr val="0000FF"/>
                </a:solidFill>
              </a:rPr>
              <a:t>great </a:t>
            </a:r>
            <a:r>
              <a:rPr lang="en-US" sz="2968" dirty="0"/>
              <a:t>plot, the actors are </a:t>
            </a:r>
            <a:r>
              <a:rPr lang="en-US" sz="2968" dirty="0">
                <a:solidFill>
                  <a:srgbClr val="0000FF"/>
                </a:solidFill>
              </a:rPr>
              <a:t>first grade</a:t>
            </a:r>
            <a:r>
              <a:rPr lang="en-US" sz="2968" dirty="0"/>
              <a:t>, and the supporting cast is </a:t>
            </a:r>
            <a:r>
              <a:rPr lang="en-US" sz="2968" dirty="0">
                <a:solidFill>
                  <a:srgbClr val="0000FF"/>
                </a:solidFill>
              </a:rPr>
              <a:t>good </a:t>
            </a:r>
            <a:r>
              <a:rPr lang="en-US" sz="2968" dirty="0"/>
              <a:t>as well, and Stallone is attempting to deliver a good performance. However, it </a:t>
            </a:r>
            <a:r>
              <a:rPr lang="en-US" sz="2968" b="1" dirty="0">
                <a:solidFill>
                  <a:srgbClr val="FF0000"/>
                </a:solidFill>
              </a:rPr>
              <a:t>can’t hold up</a:t>
            </a:r>
            <a:r>
              <a:rPr lang="en-US" sz="2968" dirty="0"/>
              <a:t>.”</a:t>
            </a:r>
            <a:endParaRPr lang="en-US" dirty="0"/>
          </a:p>
          <a:p>
            <a:r>
              <a:rPr lang="en-US" sz="2968" dirty="0"/>
              <a:t>Well as usual Keanu Reeves is nothing special, but surprisingly, the </a:t>
            </a:r>
            <a:r>
              <a:rPr lang="en-US" sz="2968" dirty="0">
                <a:solidFill>
                  <a:srgbClr val="0000FF"/>
                </a:solidFill>
              </a:rPr>
              <a:t>very talented </a:t>
            </a:r>
            <a:r>
              <a:rPr lang="en-US" sz="2968" dirty="0"/>
              <a:t>Laurence </a:t>
            </a:r>
            <a:r>
              <a:rPr lang="en-US" sz="2968" dirty="0" err="1"/>
              <a:t>Fishbourne</a:t>
            </a:r>
            <a:r>
              <a:rPr lang="en-US" sz="2968" dirty="0"/>
              <a:t> is </a:t>
            </a:r>
            <a:r>
              <a:rPr lang="en-US" sz="2968" b="1" dirty="0">
                <a:solidFill>
                  <a:srgbClr val="FF0000"/>
                </a:solidFill>
              </a:rPr>
              <a:t>not so good </a:t>
            </a:r>
            <a:r>
              <a:rPr lang="en-US" sz="2968" dirty="0"/>
              <a:t>either, I was surprised.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19F9560-F321-E151-92FC-3865F536E62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191D5C5-C4BA-5069-FDC1-3C0671A1D68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DC760B5-0E18-B05F-0130-627A4D78CA6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5610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51727" y="844343"/>
            <a:ext cx="5088546" cy="2019264"/>
          </a:xfrm>
        </p:spPr>
        <p:txBody>
          <a:bodyPr/>
          <a:lstStyle/>
          <a:p>
            <a:r>
              <a:rPr lang="en-US" sz="4240" dirty="0">
                <a:latin typeface="Calibri (Headings)"/>
                <a:cs typeface="Calibri (Headings)"/>
              </a:rPr>
              <a:t>Sentiment Analysis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buFont typeface="Times" charset="0"/>
              <a:buNone/>
            </a:pPr>
            <a:r>
              <a:rPr lang="en-US" sz="3816" dirty="0">
                <a:solidFill>
                  <a:srgbClr val="A4001D"/>
                </a:solidFill>
                <a:latin typeface="Calibri"/>
                <a:ea typeface="ＭＳ Ｐゴシック" charset="0"/>
                <a:cs typeface="Calibri"/>
              </a:rPr>
              <a:t>Sentiment Lexicons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1A5E2BA-AED2-32B2-58A1-1892437008C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ED1C8A-8F60-E593-D9C8-F14A8DCF12A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D1D280C-B313-3487-70EB-99216A466D6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240209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24BB51-B1AA-EA47-9533-F5FB28940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0090"/>
            <a:ext cx="10515600" cy="1325563"/>
          </a:xfrm>
        </p:spPr>
        <p:txBody>
          <a:bodyPr/>
          <a:lstStyle/>
          <a:p>
            <a:r>
              <a:rPr lang="en-US" dirty="0"/>
              <a:t>What is a Lexicon?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9C7B47-5AF9-A447-8B8D-FEE9C81A2F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20590"/>
            <a:ext cx="10515600" cy="4351338"/>
          </a:xfrm>
        </p:spPr>
        <p:txBody>
          <a:bodyPr/>
          <a:lstStyle/>
          <a:p>
            <a:r>
              <a:rPr lang="en-US" sz="3816" dirty="0"/>
              <a:t>A (usually hand-built) list of words that correspond to some meaning or class</a:t>
            </a:r>
          </a:p>
          <a:p>
            <a:r>
              <a:rPr lang="en-US" sz="3816" dirty="0"/>
              <a:t>Possibly with numeric values</a:t>
            </a:r>
          </a:p>
          <a:p>
            <a:r>
              <a:rPr lang="en-US" sz="3816" dirty="0"/>
              <a:t>Commonly used as simple classifiers, or as features to more complex classifiers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EEB526-8D90-1D54-9F60-748F8B126F5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2CB3BC-7462-94F4-8A61-3995748A881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7943D1C-F3EF-9791-8A89-F715E307BFB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3921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0921" y="804492"/>
            <a:ext cx="9091313" cy="908669"/>
          </a:xfrm>
        </p:spPr>
        <p:txBody>
          <a:bodyPr>
            <a:normAutofit fontScale="90000"/>
          </a:bodyPr>
          <a:lstStyle/>
          <a:p>
            <a:r>
              <a:rPr lang="en-US" dirty="0"/>
              <a:t>LIWC (Linguistic Inquiry and Word Count)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976702" y="1689264"/>
            <a:ext cx="8400138" cy="5051788"/>
          </a:xfrm>
        </p:spPr>
        <p:txBody>
          <a:bodyPr>
            <a:normAutofit/>
          </a:bodyPr>
          <a:lstStyle/>
          <a:p>
            <a:pPr marL="484613" lvl="1" indent="0">
              <a:buNone/>
            </a:pPr>
            <a:r>
              <a:rPr lang="en-US" sz="1696" dirty="0" err="1">
                <a:solidFill>
                  <a:srgbClr val="28817A"/>
                </a:solidFill>
              </a:rPr>
              <a:t>Pennebaker</a:t>
            </a:r>
            <a:r>
              <a:rPr lang="en-US" sz="1696" dirty="0">
                <a:solidFill>
                  <a:srgbClr val="28817A"/>
                </a:solidFill>
              </a:rPr>
              <a:t>, J.W., Booth, R.J., &amp; Francis, M.E. (2007). Linguistic Inquiry and Word Count: LIWC 2007. Austin, TX</a:t>
            </a:r>
          </a:p>
          <a:p>
            <a:r>
              <a:rPr lang="en-US" dirty="0"/>
              <a:t>Home page: </a:t>
            </a:r>
            <a:r>
              <a:rPr lang="pl-PL" dirty="0">
                <a:hlinkClick r:id="rId2"/>
              </a:rPr>
              <a:t>http://www.liwc.net/</a:t>
            </a:r>
            <a:endParaRPr lang="pl-PL" dirty="0"/>
          </a:p>
          <a:p>
            <a:r>
              <a:rPr lang="en-US" dirty="0"/>
              <a:t>2300 words, &gt;70 classes</a:t>
            </a:r>
          </a:p>
          <a:p>
            <a:r>
              <a:rPr lang="en-US" sz="2332" b="1" dirty="0"/>
              <a:t>Affective Processes</a:t>
            </a:r>
          </a:p>
          <a:p>
            <a:pPr lvl="1"/>
            <a:r>
              <a:rPr lang="en-US" dirty="0"/>
              <a:t>negative emotion (</a:t>
            </a:r>
            <a:r>
              <a:rPr lang="en-US" i="1" dirty="0"/>
              <a:t>bad, weird, hate, problem, tough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positive emotion (</a:t>
            </a:r>
            <a:r>
              <a:rPr lang="en-US" i="1" dirty="0"/>
              <a:t>love, nice, sweet</a:t>
            </a:r>
            <a:r>
              <a:rPr lang="en-US" dirty="0"/>
              <a:t>)</a:t>
            </a:r>
          </a:p>
          <a:p>
            <a:r>
              <a:rPr lang="en-US" sz="2332" b="1" dirty="0"/>
              <a:t>Cognitive Processes</a:t>
            </a:r>
          </a:p>
          <a:p>
            <a:pPr lvl="1"/>
            <a:r>
              <a:rPr lang="en-US" dirty="0"/>
              <a:t>Tentative (</a:t>
            </a:r>
            <a:r>
              <a:rPr lang="en-US" i="1" dirty="0"/>
              <a:t>maybe, perhaps, guess</a:t>
            </a:r>
            <a:r>
              <a:rPr lang="en-US" dirty="0"/>
              <a:t>), Inhibition (</a:t>
            </a:r>
            <a:r>
              <a:rPr lang="en-US" i="1" dirty="0"/>
              <a:t>block, constraint</a:t>
            </a:r>
            <a:r>
              <a:rPr lang="en-US" dirty="0"/>
              <a:t>)</a:t>
            </a:r>
          </a:p>
          <a:p>
            <a:r>
              <a:rPr lang="en-US" sz="2332" b="1" dirty="0"/>
              <a:t>Pronouns, Negation </a:t>
            </a:r>
            <a:r>
              <a:rPr lang="en-US" sz="2332" dirty="0"/>
              <a:t>(</a:t>
            </a:r>
            <a:r>
              <a:rPr lang="en-US" sz="2332" i="1" dirty="0"/>
              <a:t>no, never</a:t>
            </a:r>
            <a:r>
              <a:rPr lang="en-US" sz="2332" dirty="0"/>
              <a:t>), </a:t>
            </a:r>
            <a:r>
              <a:rPr lang="en-US" sz="2332" b="1" dirty="0"/>
              <a:t>Quantifiers </a:t>
            </a:r>
            <a:r>
              <a:rPr lang="en-US" sz="2332" dirty="0"/>
              <a:t>(</a:t>
            </a:r>
            <a:r>
              <a:rPr lang="en-US" sz="2332" i="1" dirty="0"/>
              <a:t>few, many</a:t>
            </a:r>
            <a:r>
              <a:rPr lang="en-US" sz="2332" dirty="0"/>
              <a:t>) 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0049136-4D05-597D-B394-472A9AA82EE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A6280B-4D86-4B72-746A-03053A652D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D8FA92C-80D4-1B4E-CA82-44DF72F7BD1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35315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8243" y="833641"/>
            <a:ext cx="7915515" cy="787513"/>
          </a:xfrm>
        </p:spPr>
        <p:txBody>
          <a:bodyPr/>
          <a:lstStyle/>
          <a:p>
            <a:r>
              <a:rPr lang="en-US" dirty="0"/>
              <a:t>MPQA Subjectivity Cues Lexicon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2078" y="3246372"/>
            <a:ext cx="9046303" cy="266542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Home page: </a:t>
            </a:r>
            <a:r>
              <a:rPr lang="en-US" dirty="0">
                <a:hlinkClick r:id="rId2"/>
              </a:rPr>
              <a:t>http://www.cs.pitt.edu/mpqa/subj_lexicon.html</a:t>
            </a:r>
            <a:endParaRPr lang="en-US" dirty="0"/>
          </a:p>
          <a:p>
            <a:r>
              <a:rPr lang="en-US" dirty="0"/>
              <a:t>6885 words from 8221 lemmas</a:t>
            </a:r>
          </a:p>
          <a:p>
            <a:pPr lvl="1"/>
            <a:r>
              <a:rPr lang="en-US" dirty="0"/>
              <a:t>2718 positive</a:t>
            </a:r>
          </a:p>
          <a:p>
            <a:pPr lvl="1"/>
            <a:r>
              <a:rPr lang="en-US" dirty="0"/>
              <a:t>4912 negative</a:t>
            </a:r>
          </a:p>
          <a:p>
            <a:r>
              <a:rPr lang="en-US" dirty="0"/>
              <a:t>Each word annotated for intensity (strong, weak)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380556" y="1954042"/>
            <a:ext cx="7915515" cy="1071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272" dirty="0" err="1">
                <a:solidFill>
                  <a:srgbClr val="28817A"/>
                </a:solidFill>
              </a:rPr>
              <a:t>Theresa</a:t>
            </a:r>
            <a:r>
              <a:rPr lang="pl-PL" sz="1272" dirty="0">
                <a:solidFill>
                  <a:srgbClr val="28817A"/>
                </a:solidFill>
              </a:rPr>
              <a:t> Wilson, </a:t>
            </a:r>
            <a:r>
              <a:rPr lang="pl-PL" sz="1272" dirty="0" err="1">
                <a:solidFill>
                  <a:srgbClr val="28817A"/>
                </a:solidFill>
              </a:rPr>
              <a:t>Janyce</a:t>
            </a:r>
            <a:r>
              <a:rPr lang="pl-PL" sz="1272" dirty="0">
                <a:solidFill>
                  <a:srgbClr val="28817A"/>
                </a:solidFill>
              </a:rPr>
              <a:t> </a:t>
            </a:r>
            <a:r>
              <a:rPr lang="pl-PL" sz="1272" dirty="0" err="1">
                <a:solidFill>
                  <a:srgbClr val="28817A"/>
                </a:solidFill>
              </a:rPr>
              <a:t>Wiebe</a:t>
            </a:r>
            <a:r>
              <a:rPr lang="pl-PL" sz="1272" dirty="0">
                <a:solidFill>
                  <a:srgbClr val="28817A"/>
                </a:solidFill>
              </a:rPr>
              <a:t>, and Paul Hoffmann (2005). </a:t>
            </a:r>
            <a:r>
              <a:rPr lang="pl-PL" sz="1272" dirty="0" err="1">
                <a:solidFill>
                  <a:srgbClr val="28817A"/>
                </a:solidFill>
              </a:rPr>
              <a:t>Recognizing</a:t>
            </a:r>
            <a:r>
              <a:rPr lang="pl-PL" sz="1272" dirty="0">
                <a:solidFill>
                  <a:srgbClr val="28817A"/>
                </a:solidFill>
              </a:rPr>
              <a:t> </a:t>
            </a:r>
            <a:r>
              <a:rPr lang="pl-PL" sz="1272" dirty="0" err="1">
                <a:solidFill>
                  <a:srgbClr val="28817A"/>
                </a:solidFill>
              </a:rPr>
              <a:t>Contextual</a:t>
            </a:r>
            <a:r>
              <a:rPr lang="pl-PL" sz="1272" dirty="0">
                <a:solidFill>
                  <a:srgbClr val="28817A"/>
                </a:solidFill>
              </a:rPr>
              <a:t> </a:t>
            </a:r>
            <a:r>
              <a:rPr lang="pl-PL" sz="1272" dirty="0" err="1">
                <a:solidFill>
                  <a:srgbClr val="28817A"/>
                </a:solidFill>
              </a:rPr>
              <a:t>Polarity</a:t>
            </a:r>
            <a:r>
              <a:rPr lang="pl-PL" sz="1272" dirty="0">
                <a:solidFill>
                  <a:srgbClr val="28817A"/>
                </a:solidFill>
              </a:rPr>
              <a:t> in </a:t>
            </a:r>
          </a:p>
          <a:p>
            <a:r>
              <a:rPr lang="pl-PL" sz="1272" dirty="0" err="1">
                <a:solidFill>
                  <a:srgbClr val="28817A"/>
                </a:solidFill>
              </a:rPr>
              <a:t>Phrase</a:t>
            </a:r>
            <a:r>
              <a:rPr lang="pl-PL" sz="1272" dirty="0">
                <a:solidFill>
                  <a:srgbClr val="28817A"/>
                </a:solidFill>
              </a:rPr>
              <a:t>-Level </a:t>
            </a:r>
            <a:r>
              <a:rPr lang="pl-PL" sz="1272" dirty="0" err="1">
                <a:solidFill>
                  <a:srgbClr val="28817A"/>
                </a:solidFill>
              </a:rPr>
              <a:t>Sentiment</a:t>
            </a:r>
            <a:r>
              <a:rPr lang="pl-PL" sz="1272" dirty="0">
                <a:solidFill>
                  <a:srgbClr val="28817A"/>
                </a:solidFill>
              </a:rPr>
              <a:t> Analysis. Proc. of HLT-EMNLP-2005.</a:t>
            </a:r>
          </a:p>
          <a:p>
            <a:endParaRPr lang="pl-PL" sz="1272" dirty="0">
              <a:solidFill>
                <a:srgbClr val="28817A"/>
              </a:solidFill>
            </a:endParaRPr>
          </a:p>
          <a:p>
            <a:r>
              <a:rPr lang="en-US" sz="1272" dirty="0" err="1">
                <a:solidFill>
                  <a:srgbClr val="28817A"/>
                </a:solidFill>
              </a:rPr>
              <a:t>Riloff</a:t>
            </a:r>
            <a:r>
              <a:rPr lang="en-US" sz="1272" dirty="0">
                <a:solidFill>
                  <a:srgbClr val="28817A"/>
                </a:solidFill>
              </a:rPr>
              <a:t> and </a:t>
            </a:r>
            <a:r>
              <a:rPr lang="en-US" sz="1272" dirty="0" err="1">
                <a:solidFill>
                  <a:srgbClr val="28817A"/>
                </a:solidFill>
              </a:rPr>
              <a:t>Wiebe</a:t>
            </a:r>
            <a:r>
              <a:rPr lang="en-US" sz="1272" dirty="0">
                <a:solidFill>
                  <a:srgbClr val="28817A"/>
                </a:solidFill>
              </a:rPr>
              <a:t> (2003). Learning extraction patterns for subjective expressions. EMNLP-2003.</a:t>
            </a:r>
          </a:p>
          <a:p>
            <a:endParaRPr lang="en-US" sz="1272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3657B59-98A2-7D65-3B25-A7255FF7708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D31E32-9801-277C-2CA3-D0FB3DCEB75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C9099F9-7FF2-2B06-514D-E042F714929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0351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5343"/>
            <a:ext cx="10515600" cy="1325563"/>
          </a:xfrm>
        </p:spPr>
        <p:txBody>
          <a:bodyPr/>
          <a:lstStyle/>
          <a:p>
            <a:r>
              <a:rPr lang="en-US" dirty="0"/>
              <a:t>Bing Liu Opinion Lexicon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3143824"/>
            <a:ext cx="9046303" cy="3533712"/>
          </a:xfrm>
        </p:spPr>
        <p:txBody>
          <a:bodyPr>
            <a:normAutofit/>
          </a:bodyPr>
          <a:lstStyle/>
          <a:p>
            <a:r>
              <a:rPr lang="en-US" dirty="0">
                <a:hlinkClick r:id="rId2"/>
              </a:rPr>
              <a:t>Bing Liu's Page on Opinion Mining</a:t>
            </a:r>
            <a:endParaRPr lang="en-US" dirty="0"/>
          </a:p>
          <a:p>
            <a:r>
              <a:rPr lang="en-US" dirty="0">
                <a:hlinkClick r:id="rId3"/>
              </a:rPr>
              <a:t>http://www.cs.uic.edu/~liub/FBS/opinion-lexicon-English.rar</a:t>
            </a:r>
            <a:endParaRPr lang="en-US" dirty="0"/>
          </a:p>
          <a:p>
            <a:endParaRPr lang="en-US" dirty="0"/>
          </a:p>
          <a:p>
            <a:r>
              <a:rPr lang="en-US" sz="2968" dirty="0"/>
              <a:t>6786 words</a:t>
            </a:r>
          </a:p>
          <a:p>
            <a:pPr lvl="1"/>
            <a:r>
              <a:rPr lang="en-US" sz="2544" dirty="0"/>
              <a:t>2006 positive</a:t>
            </a:r>
          </a:p>
          <a:p>
            <a:pPr lvl="1"/>
            <a:r>
              <a:rPr lang="en-US" sz="2544" dirty="0"/>
              <a:t>4783 negative</a:t>
            </a: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034800" y="2076161"/>
            <a:ext cx="8122401" cy="353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96" dirty="0" err="1">
                <a:solidFill>
                  <a:srgbClr val="28817A"/>
                </a:solidFill>
              </a:rPr>
              <a:t>Minqing</a:t>
            </a:r>
            <a:r>
              <a:rPr lang="en-US" sz="1696" dirty="0">
                <a:solidFill>
                  <a:srgbClr val="28817A"/>
                </a:solidFill>
              </a:rPr>
              <a:t> Hu and Bing Liu. Mining and Summarizing Customer Reviews. ACM SIGKDD-2004.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CB53E72-7BFE-F1ED-A542-3217EA34B3B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F766CA-4DE9-C35F-F531-9519C8739AA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9B2523D1-5E57-10C4-CAE2-3A4F253149F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30322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51727" y="844343"/>
            <a:ext cx="5088546" cy="2019264"/>
          </a:xfrm>
        </p:spPr>
        <p:txBody>
          <a:bodyPr/>
          <a:lstStyle/>
          <a:p>
            <a:r>
              <a:rPr lang="en-US" sz="4240" dirty="0">
                <a:latin typeface="Calibri (Headings)"/>
                <a:cs typeface="Calibri (Headings)"/>
              </a:rPr>
              <a:t>Sentiment Analysis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703637" y="3439748"/>
            <a:ext cx="6784728" cy="1752600"/>
          </a:xfrm>
        </p:spPr>
        <p:txBody>
          <a:bodyPr/>
          <a:lstStyle/>
          <a:p>
            <a:pPr eaLnBrk="1" hangingPunct="1">
              <a:buFont typeface="Times" charset="0"/>
              <a:buNone/>
            </a:pPr>
            <a:r>
              <a:rPr lang="en-US" sz="3816" dirty="0">
                <a:solidFill>
                  <a:srgbClr val="A4001D"/>
                </a:solidFill>
                <a:latin typeface="Calibri"/>
                <a:ea typeface="ＭＳ Ｐゴシック" charset="0"/>
                <a:cs typeface="Calibri"/>
              </a:rPr>
              <a:t>Learning Sentiment Lexicons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F07AE54-3AB2-91D2-4B62-DCEEB4E55A2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B879817-F247-C088-C3CD-610176CC54B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C640249-B9B2-4601-F7C0-70EE0B2BE5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022519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9809"/>
            <a:ext cx="10515600" cy="1325563"/>
          </a:xfrm>
        </p:spPr>
        <p:txBody>
          <a:bodyPr/>
          <a:lstStyle/>
          <a:p>
            <a:r>
              <a:rPr lang="en-US" dirty="0"/>
              <a:t>Semi-supervised learning of lexicons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30309"/>
            <a:ext cx="10515600" cy="4351338"/>
          </a:xfrm>
        </p:spPr>
        <p:txBody>
          <a:bodyPr/>
          <a:lstStyle/>
          <a:p>
            <a:r>
              <a:rPr lang="en-US" sz="2968" dirty="0"/>
              <a:t>Use a small amount of information</a:t>
            </a:r>
          </a:p>
          <a:p>
            <a:pPr lvl="1"/>
            <a:r>
              <a:rPr lang="en-US" sz="2544" dirty="0"/>
              <a:t>A few labeled examples</a:t>
            </a:r>
          </a:p>
          <a:p>
            <a:pPr lvl="1"/>
            <a:r>
              <a:rPr lang="en-US" sz="2544" dirty="0"/>
              <a:t>A few hand-built patterns</a:t>
            </a:r>
          </a:p>
          <a:p>
            <a:r>
              <a:rPr lang="en-US" sz="2968" dirty="0"/>
              <a:t>To bootstrap a lexicon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445B08-BB20-7EA5-32F9-5BCDE58A6D8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3CB73D-818A-B2A4-EC0B-23821DFE924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C9355E9-FADF-DDA4-A4F9-E1311768CBA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59232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20531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 err="1"/>
              <a:t>Hatzivassiloglou</a:t>
            </a:r>
            <a:r>
              <a:rPr lang="en-US" dirty="0"/>
              <a:t> and </a:t>
            </a:r>
            <a:r>
              <a:rPr lang="en-US" dirty="0" err="1"/>
              <a:t>McKeown</a:t>
            </a:r>
            <a:r>
              <a:rPr lang="en-US" dirty="0"/>
              <a:t> intuition for identifying word polarity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3638242"/>
            <a:ext cx="9046303" cy="2665428"/>
          </a:xfrm>
        </p:spPr>
        <p:txBody>
          <a:bodyPr/>
          <a:lstStyle/>
          <a:p>
            <a:r>
              <a:rPr lang="en-US" sz="2968" dirty="0"/>
              <a:t>Adjectives conjoined by “</a:t>
            </a:r>
            <a:r>
              <a:rPr lang="en-US" sz="2968" i="1" dirty="0"/>
              <a:t>and</a:t>
            </a:r>
            <a:r>
              <a:rPr lang="en-US" sz="2968" dirty="0"/>
              <a:t>” have same polarity</a:t>
            </a:r>
          </a:p>
          <a:p>
            <a:pPr lvl="1"/>
            <a:r>
              <a:rPr lang="en-US" sz="2544" dirty="0">
                <a:solidFill>
                  <a:srgbClr val="0000FF"/>
                </a:solidFill>
              </a:rPr>
              <a:t>Fair </a:t>
            </a:r>
            <a:r>
              <a:rPr lang="en-US" sz="2544" b="1" dirty="0">
                <a:solidFill>
                  <a:srgbClr val="0000FF"/>
                </a:solidFill>
              </a:rPr>
              <a:t>and</a:t>
            </a:r>
            <a:r>
              <a:rPr lang="en-US" sz="2544" dirty="0">
                <a:solidFill>
                  <a:srgbClr val="0000FF"/>
                </a:solidFill>
              </a:rPr>
              <a:t> legitimate, corrupt </a:t>
            </a:r>
            <a:r>
              <a:rPr lang="en-US" sz="2544" b="1" dirty="0">
                <a:solidFill>
                  <a:srgbClr val="0000FF"/>
                </a:solidFill>
              </a:rPr>
              <a:t>and</a:t>
            </a:r>
            <a:r>
              <a:rPr lang="en-US" sz="2544" dirty="0">
                <a:solidFill>
                  <a:srgbClr val="0000FF"/>
                </a:solidFill>
              </a:rPr>
              <a:t> brutal</a:t>
            </a:r>
          </a:p>
          <a:p>
            <a:pPr lvl="1"/>
            <a:r>
              <a:rPr lang="en-US" sz="2544" dirty="0">
                <a:solidFill>
                  <a:srgbClr val="0000FF"/>
                </a:solidFill>
              </a:rPr>
              <a:t>*fair </a:t>
            </a:r>
            <a:r>
              <a:rPr lang="en-US" sz="2544" b="1" dirty="0">
                <a:solidFill>
                  <a:srgbClr val="0000FF"/>
                </a:solidFill>
              </a:rPr>
              <a:t>and</a:t>
            </a:r>
            <a:r>
              <a:rPr lang="en-US" sz="2544" dirty="0">
                <a:solidFill>
                  <a:srgbClr val="0000FF"/>
                </a:solidFill>
              </a:rPr>
              <a:t> brutal, *corrupt </a:t>
            </a:r>
            <a:r>
              <a:rPr lang="en-US" sz="2544" b="1" dirty="0">
                <a:solidFill>
                  <a:srgbClr val="0000FF"/>
                </a:solidFill>
              </a:rPr>
              <a:t>and</a:t>
            </a:r>
            <a:r>
              <a:rPr lang="en-US" sz="2544" dirty="0">
                <a:solidFill>
                  <a:srgbClr val="0000FF"/>
                </a:solidFill>
              </a:rPr>
              <a:t> legitimate</a:t>
            </a:r>
          </a:p>
          <a:p>
            <a:r>
              <a:rPr lang="en-US" sz="2968" dirty="0"/>
              <a:t>Adjectives conjoined by “</a:t>
            </a:r>
            <a:r>
              <a:rPr lang="en-US" sz="2968" i="1" dirty="0"/>
              <a:t>but</a:t>
            </a:r>
            <a:r>
              <a:rPr lang="en-US" sz="2968" dirty="0"/>
              <a:t>” do not</a:t>
            </a:r>
          </a:p>
          <a:p>
            <a:pPr lvl="1"/>
            <a:r>
              <a:rPr lang="en-US" sz="2544" dirty="0">
                <a:solidFill>
                  <a:srgbClr val="0000FF"/>
                </a:solidFill>
              </a:rPr>
              <a:t>fair </a:t>
            </a:r>
            <a:r>
              <a:rPr lang="en-US" sz="2544" b="1" dirty="0">
                <a:solidFill>
                  <a:srgbClr val="0000FF"/>
                </a:solidFill>
              </a:rPr>
              <a:t>but </a:t>
            </a:r>
            <a:r>
              <a:rPr lang="en-US" sz="2544" dirty="0">
                <a:solidFill>
                  <a:srgbClr val="0000FF"/>
                </a:solidFill>
              </a:rPr>
              <a:t>brutal</a:t>
            </a:r>
          </a:p>
          <a:p>
            <a:endParaRPr lang="en-US" b="1" dirty="0">
              <a:solidFill>
                <a:srgbClr val="990099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57683" y="2690287"/>
            <a:ext cx="7076634" cy="614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96" dirty="0" err="1">
                <a:solidFill>
                  <a:srgbClr val="7CD7CF"/>
                </a:solidFill>
              </a:rPr>
              <a:t>Vasileios</a:t>
            </a:r>
            <a:r>
              <a:rPr lang="en-US" sz="1696" dirty="0">
                <a:solidFill>
                  <a:srgbClr val="7CD7CF"/>
                </a:solidFill>
              </a:rPr>
              <a:t> </a:t>
            </a:r>
            <a:r>
              <a:rPr lang="en-US" sz="1696" dirty="0" err="1">
                <a:solidFill>
                  <a:srgbClr val="7CD7CF"/>
                </a:solidFill>
              </a:rPr>
              <a:t>Hatzivassiloglou</a:t>
            </a:r>
            <a:r>
              <a:rPr lang="en-US" sz="1696" dirty="0">
                <a:solidFill>
                  <a:srgbClr val="7CD7CF"/>
                </a:solidFill>
              </a:rPr>
              <a:t> and Kathleen R. </a:t>
            </a:r>
            <a:r>
              <a:rPr lang="en-US" sz="1696" dirty="0" err="1">
                <a:solidFill>
                  <a:srgbClr val="7CD7CF"/>
                </a:solidFill>
              </a:rPr>
              <a:t>McKeown</a:t>
            </a:r>
            <a:r>
              <a:rPr lang="en-US" sz="1696" dirty="0">
                <a:solidFill>
                  <a:srgbClr val="7CD7CF"/>
                </a:solidFill>
              </a:rPr>
              <a:t>. 1997. Predicting the Semantic Orientation of Adjectives. ACL, 174–181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C7A7BDF-7B11-7147-26E2-69206314354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41FBE4-207A-5568-8FDC-022463228A3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9629555-CF91-6D59-78E0-CAB0CEB2C2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6654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 err="1"/>
              <a:t>Hatzivassiloglou</a:t>
            </a:r>
            <a:r>
              <a:rPr lang="en-US" dirty="0"/>
              <a:t> &amp; </a:t>
            </a:r>
            <a:r>
              <a:rPr lang="en-US" dirty="0" err="1"/>
              <a:t>McKeown</a:t>
            </a:r>
            <a:r>
              <a:rPr lang="en-US" dirty="0"/>
              <a:t> 1997</a:t>
            </a:r>
            <a:br>
              <a:rPr lang="en-US" dirty="0"/>
            </a:br>
            <a:r>
              <a:rPr lang="en-US" dirty="0"/>
              <a:t>Step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82825"/>
            <a:ext cx="10515600" cy="4351338"/>
          </a:xfrm>
        </p:spPr>
        <p:txBody>
          <a:bodyPr/>
          <a:lstStyle/>
          <a:p>
            <a:r>
              <a:rPr lang="en-US" sz="2968" dirty="0"/>
              <a:t>Label </a:t>
            </a:r>
            <a:r>
              <a:rPr lang="en-US" sz="2968" b="1" dirty="0"/>
              <a:t>seed set </a:t>
            </a:r>
            <a:r>
              <a:rPr lang="en-US" sz="2968" dirty="0"/>
              <a:t>of 1336 adjectives</a:t>
            </a:r>
          </a:p>
          <a:p>
            <a:endParaRPr lang="en-US" sz="2968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  <a:p>
            <a:pPr lvl="1"/>
            <a:r>
              <a:rPr lang="en-US" sz="2544" dirty="0"/>
              <a:t>657 positive</a:t>
            </a:r>
          </a:p>
          <a:p>
            <a:pPr lvl="2"/>
            <a:r>
              <a:rPr lang="en-US" sz="2544" dirty="0"/>
              <a:t>adequate central clever famous intelligent remarkable reputed sensitive slender thriving…</a:t>
            </a:r>
          </a:p>
          <a:p>
            <a:pPr lvl="1"/>
            <a:r>
              <a:rPr lang="en-US" sz="2544" dirty="0"/>
              <a:t>679 negative</a:t>
            </a:r>
          </a:p>
          <a:p>
            <a:pPr lvl="2"/>
            <a:r>
              <a:rPr lang="en-US" sz="2544" dirty="0"/>
              <a:t>contagious drunken ignorant lanky listless primitive strident troublesome unresolved unsuspecting…</a:t>
            </a:r>
          </a:p>
          <a:p>
            <a:pPr lvl="2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FFEAAC-1005-1718-2E40-575B0ED0665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54A06D-3220-0FA7-BB08-3EE351D8853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AAE8479-BFBD-7812-7FC2-E732A3E00F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9576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1653619" y="3056024"/>
            <a:ext cx="7430891" cy="3429544"/>
            <a:chOff x="381000" y="1885950"/>
            <a:chExt cx="7010400" cy="3235477"/>
          </a:xfrm>
        </p:grpSpPr>
        <p:pic>
          <p:nvPicPr>
            <p:cNvPr id="6" name="Picture 5" descr="nice1.tiff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1000" y="1885950"/>
              <a:ext cx="7010400" cy="828151"/>
            </a:xfrm>
            <a:prstGeom prst="rect">
              <a:avLst/>
            </a:prstGeom>
          </p:spPr>
        </p:pic>
        <p:pic>
          <p:nvPicPr>
            <p:cNvPr id="7" name="Picture 6" descr="nice2.tif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1000" y="2661138"/>
              <a:ext cx="7010400" cy="2460289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55056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 err="1"/>
              <a:t>Hatzivassiloglou</a:t>
            </a:r>
            <a:r>
              <a:rPr lang="en-US" dirty="0"/>
              <a:t> &amp; </a:t>
            </a:r>
            <a:r>
              <a:rPr lang="en-US" dirty="0" err="1"/>
              <a:t>McKeown</a:t>
            </a:r>
            <a:r>
              <a:rPr lang="en-US" dirty="0"/>
              <a:t> 1997</a:t>
            </a:r>
            <a:br>
              <a:rPr lang="en-US" dirty="0"/>
            </a:br>
            <a:r>
              <a:rPr lang="en-US" dirty="0"/>
              <a:t>Step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409859"/>
            <a:ext cx="9046303" cy="3533712"/>
          </a:xfrm>
        </p:spPr>
        <p:txBody>
          <a:bodyPr/>
          <a:lstStyle/>
          <a:p>
            <a:r>
              <a:rPr lang="en-US" sz="2968" dirty="0"/>
              <a:t>Expand seed set to conjoined adjectives</a:t>
            </a:r>
            <a:endParaRPr lang="en-US" sz="2544" dirty="0"/>
          </a:p>
          <a:p>
            <a:pPr lvl="2"/>
            <a:endParaRPr lang="en-US" dirty="0"/>
          </a:p>
        </p:txBody>
      </p:sp>
      <p:sp>
        <p:nvSpPr>
          <p:cNvPr id="10" name="Rectangle 9"/>
          <p:cNvSpPr/>
          <p:nvPr/>
        </p:nvSpPr>
        <p:spPr bwMode="auto">
          <a:xfrm>
            <a:off x="9165281" y="4267581"/>
            <a:ext cx="1453870" cy="4038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nice, helpful</a:t>
            </a:r>
          </a:p>
        </p:txBody>
      </p:sp>
      <p:sp>
        <p:nvSpPr>
          <p:cNvPr id="11" name="Rectangle 10"/>
          <p:cNvSpPr/>
          <p:nvPr/>
        </p:nvSpPr>
        <p:spPr bwMode="auto">
          <a:xfrm>
            <a:off x="9326822" y="5398370"/>
            <a:ext cx="1453870" cy="40385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nice, classy</a:t>
            </a:r>
          </a:p>
        </p:txBody>
      </p:sp>
      <p:sp>
        <p:nvSpPr>
          <p:cNvPr id="12" name="Oval 11"/>
          <p:cNvSpPr/>
          <p:nvPr/>
        </p:nvSpPr>
        <p:spPr bwMode="auto">
          <a:xfrm>
            <a:off x="6903706" y="3863729"/>
            <a:ext cx="1776953" cy="403853"/>
          </a:xfrm>
          <a:prstGeom prst="ellipse">
            <a:avLst/>
          </a:prstGeom>
          <a:noFill/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endParaRPr lang="en-US" sz="2544">
              <a:latin typeface="Lucida Sans" pitchFamily="-65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6865444" y="3910137"/>
            <a:ext cx="1857723" cy="444238"/>
          </a:xfrm>
          <a:prstGeom prst="ellipse">
            <a:avLst/>
          </a:prstGeom>
          <a:noFill/>
          <a:ln w="1905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endParaRPr lang="en-US" sz="2544">
              <a:latin typeface="Lucida Sans" pitchFamily="-65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2865178" y="5156058"/>
            <a:ext cx="1857723" cy="444238"/>
          </a:xfrm>
          <a:prstGeom prst="ellipse">
            <a:avLst/>
          </a:prstGeom>
          <a:noFill/>
          <a:ln w="19050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endParaRPr lang="en-US" sz="2544">
              <a:latin typeface="Lucida Sans" pitchFamily="-65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1CB2FA-19C9-0834-5BEA-65D0DC705AD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104996F-23BD-79EA-7618-D1BE5AC2EAB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id="{8695AD4A-A7A0-2967-38BE-D662C521E6E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528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 err="1"/>
              <a:t>Hatzivassiloglou</a:t>
            </a:r>
            <a:r>
              <a:rPr lang="en-US" dirty="0"/>
              <a:t> &amp; </a:t>
            </a:r>
            <a:r>
              <a:rPr lang="en-US" dirty="0" err="1"/>
              <a:t>McKeown</a:t>
            </a:r>
            <a:r>
              <a:rPr lang="en-US" dirty="0"/>
              <a:t> 1997</a:t>
            </a:r>
            <a:br>
              <a:rPr lang="en-US" dirty="0"/>
            </a:br>
            <a:r>
              <a:rPr lang="en-US" dirty="0"/>
              <a:t>Step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6567"/>
            <a:ext cx="10515600" cy="4351338"/>
          </a:xfrm>
        </p:spPr>
        <p:txBody>
          <a:bodyPr/>
          <a:lstStyle/>
          <a:p>
            <a:r>
              <a:rPr lang="en-US" dirty="0"/>
              <a:t>Supervised classifier assigns “polarity similarity” to each word pair, resulting in graph:</a:t>
            </a:r>
          </a:p>
        </p:txBody>
      </p:sp>
      <p:sp>
        <p:nvSpPr>
          <p:cNvPr id="22" name="Rectangle 21"/>
          <p:cNvSpPr/>
          <p:nvPr/>
        </p:nvSpPr>
        <p:spPr bwMode="auto">
          <a:xfrm>
            <a:off x="5288294" y="5817664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classy</a:t>
            </a:r>
          </a:p>
        </p:txBody>
      </p:sp>
      <p:sp>
        <p:nvSpPr>
          <p:cNvPr id="24" name="Rectangle 23"/>
          <p:cNvSpPr/>
          <p:nvPr/>
        </p:nvSpPr>
        <p:spPr bwMode="auto">
          <a:xfrm>
            <a:off x="2542096" y="4606107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nice</a:t>
            </a:r>
          </a:p>
        </p:txBody>
      </p:sp>
      <p:sp>
        <p:nvSpPr>
          <p:cNvPr id="25" name="Rectangle 24"/>
          <p:cNvSpPr/>
          <p:nvPr/>
        </p:nvSpPr>
        <p:spPr bwMode="auto">
          <a:xfrm>
            <a:off x="4157506" y="3879171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helpful</a:t>
            </a:r>
          </a:p>
        </p:txBody>
      </p:sp>
      <p:sp>
        <p:nvSpPr>
          <p:cNvPr id="26" name="Rectangle 25"/>
          <p:cNvSpPr/>
          <p:nvPr/>
        </p:nvSpPr>
        <p:spPr bwMode="auto">
          <a:xfrm>
            <a:off x="3107490" y="5817664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fair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7146018" y="3636860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brutal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8761428" y="4444565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irrational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6742165" y="4525336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corrupt</a:t>
            </a:r>
          </a:p>
        </p:txBody>
      </p:sp>
      <p:cxnSp>
        <p:nvCxnSpPr>
          <p:cNvPr id="31" name="Straight Connector 30"/>
          <p:cNvCxnSpPr>
            <a:stCxn id="27" idx="2"/>
            <a:endCxn id="29" idx="0"/>
          </p:cNvCxnSpPr>
          <p:nvPr/>
        </p:nvCxnSpPr>
        <p:spPr bwMode="auto">
          <a:xfrm flipH="1">
            <a:off x="7469100" y="4040713"/>
            <a:ext cx="403853" cy="484623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28575" cap="flat" cmpd="sng" algn="ctr">
            <a:solidFill>
              <a:srgbClr val="008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/>
          <p:cNvCxnSpPr>
            <a:stCxn id="24" idx="2"/>
            <a:endCxn id="22" idx="0"/>
          </p:cNvCxnSpPr>
          <p:nvPr/>
        </p:nvCxnSpPr>
        <p:spPr bwMode="auto">
          <a:xfrm>
            <a:off x="3269031" y="5009959"/>
            <a:ext cx="2746199" cy="807706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57150" cap="flat" cmpd="sng" algn="ctr">
            <a:solidFill>
              <a:srgbClr val="008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36" name="Straight Connector 35"/>
          <p:cNvCxnSpPr>
            <a:stCxn id="24" idx="2"/>
            <a:endCxn id="26" idx="0"/>
          </p:cNvCxnSpPr>
          <p:nvPr/>
        </p:nvCxnSpPr>
        <p:spPr bwMode="auto">
          <a:xfrm>
            <a:off x="3269031" y="5009959"/>
            <a:ext cx="565394" cy="807706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57150" cap="flat" cmpd="sng" algn="ctr">
            <a:solidFill>
              <a:srgbClr val="008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38" name="Straight Connector 37"/>
          <p:cNvCxnSpPr>
            <a:stCxn id="26" idx="0"/>
            <a:endCxn id="29" idx="2"/>
          </p:cNvCxnSpPr>
          <p:nvPr/>
        </p:nvCxnSpPr>
        <p:spPr bwMode="auto">
          <a:xfrm flipV="1">
            <a:off x="3834425" y="4929189"/>
            <a:ext cx="3634675" cy="888476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38100" cap="flat" cmpd="sng" algn="ctr">
            <a:solidFill>
              <a:srgbClr val="CC0000"/>
            </a:solidFill>
            <a:prstDash val="dash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40" name="Straight Connector 39"/>
          <p:cNvCxnSpPr>
            <a:stCxn id="28" idx="0"/>
            <a:endCxn id="27" idx="2"/>
          </p:cNvCxnSpPr>
          <p:nvPr/>
        </p:nvCxnSpPr>
        <p:spPr bwMode="auto">
          <a:xfrm flipH="1" flipV="1">
            <a:off x="7872952" y="4040713"/>
            <a:ext cx="1615412" cy="403853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28575" cap="flat" cmpd="sng" algn="ctr">
            <a:solidFill>
              <a:srgbClr val="008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44" name="Straight Connector 43"/>
          <p:cNvCxnSpPr>
            <a:stCxn id="25" idx="2"/>
            <a:endCxn id="24" idx="0"/>
          </p:cNvCxnSpPr>
          <p:nvPr/>
        </p:nvCxnSpPr>
        <p:spPr bwMode="auto">
          <a:xfrm flipH="1">
            <a:off x="3269030" y="4283024"/>
            <a:ext cx="1615412" cy="323082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28575" cap="flat" cmpd="sng" algn="ctr">
            <a:solidFill>
              <a:srgbClr val="008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46" name="Straight Connector 45"/>
          <p:cNvCxnSpPr>
            <a:stCxn id="25" idx="3"/>
            <a:endCxn id="27" idx="1"/>
          </p:cNvCxnSpPr>
          <p:nvPr/>
        </p:nvCxnSpPr>
        <p:spPr bwMode="auto">
          <a:xfrm flipV="1">
            <a:off x="5611377" y="3838786"/>
            <a:ext cx="1534641" cy="242312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57150" cap="flat" cmpd="sng" algn="ctr">
            <a:solidFill>
              <a:srgbClr val="CC0000"/>
            </a:solidFill>
            <a:prstDash val="dash"/>
            <a:miter lim="800000"/>
            <a:headEnd type="none" w="med" len="med"/>
            <a:tailEnd type="none" w="med" len="med"/>
          </a:ln>
          <a:effectLst/>
        </p:spPr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78C1174C-7EEF-80C2-0CDF-E8043C78066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949956E-B004-FC04-302E-713E0810DAD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6EB77D6-15EA-B429-E719-D65A33400F3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9277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37069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 err="1"/>
              <a:t>Hatzivassiloglou</a:t>
            </a:r>
            <a:r>
              <a:rPr lang="en-US" dirty="0"/>
              <a:t> &amp; </a:t>
            </a:r>
            <a:r>
              <a:rPr lang="en-US" dirty="0" err="1"/>
              <a:t>McKeown</a:t>
            </a:r>
            <a:r>
              <a:rPr lang="en-US" dirty="0"/>
              <a:t> 1997</a:t>
            </a:r>
            <a:br>
              <a:rPr lang="en-US" dirty="0"/>
            </a:br>
            <a:r>
              <a:rPr lang="en-US" dirty="0"/>
              <a:t>Step 4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91093"/>
            <a:ext cx="10515600" cy="4351338"/>
          </a:xfrm>
        </p:spPr>
        <p:txBody>
          <a:bodyPr/>
          <a:lstStyle/>
          <a:p>
            <a:r>
              <a:rPr lang="en-US" dirty="0"/>
              <a:t>Clustering for partitioning the graph into two</a:t>
            </a:r>
          </a:p>
        </p:txBody>
      </p:sp>
      <p:sp>
        <p:nvSpPr>
          <p:cNvPr id="22" name="Rectangle 21"/>
          <p:cNvSpPr/>
          <p:nvPr/>
        </p:nvSpPr>
        <p:spPr bwMode="auto">
          <a:xfrm>
            <a:off x="5288294" y="5552190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classy</a:t>
            </a:r>
          </a:p>
        </p:txBody>
      </p:sp>
      <p:sp>
        <p:nvSpPr>
          <p:cNvPr id="24" name="Rectangle 23"/>
          <p:cNvSpPr/>
          <p:nvPr/>
        </p:nvSpPr>
        <p:spPr bwMode="auto">
          <a:xfrm>
            <a:off x="2542096" y="4340633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nice</a:t>
            </a:r>
          </a:p>
        </p:txBody>
      </p:sp>
      <p:sp>
        <p:nvSpPr>
          <p:cNvPr id="25" name="Rectangle 24"/>
          <p:cNvSpPr/>
          <p:nvPr/>
        </p:nvSpPr>
        <p:spPr bwMode="auto">
          <a:xfrm>
            <a:off x="4157506" y="3613697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helpful</a:t>
            </a:r>
          </a:p>
        </p:txBody>
      </p:sp>
      <p:sp>
        <p:nvSpPr>
          <p:cNvPr id="26" name="Rectangle 25"/>
          <p:cNvSpPr/>
          <p:nvPr/>
        </p:nvSpPr>
        <p:spPr bwMode="auto">
          <a:xfrm>
            <a:off x="3107490" y="5552190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fair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7146018" y="3371386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brutal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8761428" y="4179091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irrational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6742165" y="4259862"/>
            <a:ext cx="1453870" cy="403853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r>
              <a:rPr lang="en-US" sz="1696" dirty="0">
                <a:latin typeface="Lucida Sans" pitchFamily="-65" charset="0"/>
              </a:rPr>
              <a:t>corrupt</a:t>
            </a:r>
          </a:p>
        </p:txBody>
      </p:sp>
      <p:cxnSp>
        <p:nvCxnSpPr>
          <p:cNvPr id="31" name="Straight Connector 30"/>
          <p:cNvCxnSpPr>
            <a:stCxn id="27" idx="2"/>
            <a:endCxn id="29" idx="0"/>
          </p:cNvCxnSpPr>
          <p:nvPr/>
        </p:nvCxnSpPr>
        <p:spPr bwMode="auto">
          <a:xfrm flipH="1">
            <a:off x="7469100" y="3775239"/>
            <a:ext cx="403853" cy="484623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28575" cap="flat" cmpd="sng" algn="ctr">
            <a:solidFill>
              <a:srgbClr val="008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/>
          <p:cNvCxnSpPr>
            <a:stCxn id="24" idx="2"/>
            <a:endCxn id="22" idx="0"/>
          </p:cNvCxnSpPr>
          <p:nvPr/>
        </p:nvCxnSpPr>
        <p:spPr bwMode="auto">
          <a:xfrm>
            <a:off x="3269031" y="4744485"/>
            <a:ext cx="2746199" cy="807706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57150" cap="flat" cmpd="sng" algn="ctr">
            <a:solidFill>
              <a:srgbClr val="008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36" name="Straight Connector 35"/>
          <p:cNvCxnSpPr>
            <a:stCxn id="24" idx="2"/>
            <a:endCxn id="26" idx="0"/>
          </p:cNvCxnSpPr>
          <p:nvPr/>
        </p:nvCxnSpPr>
        <p:spPr bwMode="auto">
          <a:xfrm>
            <a:off x="3269031" y="4744485"/>
            <a:ext cx="565394" cy="807706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57150" cap="flat" cmpd="sng" algn="ctr">
            <a:solidFill>
              <a:srgbClr val="008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38" name="Straight Connector 37"/>
          <p:cNvCxnSpPr>
            <a:stCxn id="26" idx="0"/>
            <a:endCxn id="29" idx="2"/>
          </p:cNvCxnSpPr>
          <p:nvPr/>
        </p:nvCxnSpPr>
        <p:spPr bwMode="auto">
          <a:xfrm flipV="1">
            <a:off x="3834425" y="4663715"/>
            <a:ext cx="3634675" cy="888476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38100" cap="flat" cmpd="sng" algn="ctr">
            <a:solidFill>
              <a:srgbClr val="CC0000"/>
            </a:solidFill>
            <a:prstDash val="dash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40" name="Straight Connector 39"/>
          <p:cNvCxnSpPr>
            <a:stCxn id="28" idx="0"/>
            <a:endCxn id="27" idx="2"/>
          </p:cNvCxnSpPr>
          <p:nvPr/>
        </p:nvCxnSpPr>
        <p:spPr bwMode="auto">
          <a:xfrm flipH="1" flipV="1">
            <a:off x="7872952" y="3775239"/>
            <a:ext cx="1615412" cy="403853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28575" cap="flat" cmpd="sng" algn="ctr">
            <a:solidFill>
              <a:srgbClr val="008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44" name="Straight Connector 43"/>
          <p:cNvCxnSpPr>
            <a:stCxn id="25" idx="2"/>
            <a:endCxn id="24" idx="0"/>
          </p:cNvCxnSpPr>
          <p:nvPr/>
        </p:nvCxnSpPr>
        <p:spPr bwMode="auto">
          <a:xfrm flipH="1">
            <a:off x="3269030" y="4017550"/>
            <a:ext cx="1615412" cy="323082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28575" cap="flat" cmpd="sng" algn="ctr">
            <a:solidFill>
              <a:srgbClr val="008000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</p:cxnSp>
      <p:cxnSp>
        <p:nvCxnSpPr>
          <p:cNvPr id="46" name="Straight Connector 45"/>
          <p:cNvCxnSpPr>
            <a:stCxn id="25" idx="3"/>
            <a:endCxn id="27" idx="1"/>
          </p:cNvCxnSpPr>
          <p:nvPr/>
        </p:nvCxnSpPr>
        <p:spPr bwMode="auto">
          <a:xfrm flipV="1">
            <a:off x="5611377" y="3573312"/>
            <a:ext cx="1534641" cy="242312"/>
          </a:xfrm>
          <a:prstGeom prst="line">
            <a:avLst/>
          </a:prstGeom>
          <a:gradFill rotWithShape="0">
            <a:gsLst>
              <a:gs pos="0">
                <a:srgbClr val="A50021"/>
              </a:gs>
              <a:gs pos="100000">
                <a:schemeClr val="tx1"/>
              </a:gs>
            </a:gsLst>
            <a:lin ang="0" scaled="1"/>
          </a:gradFill>
          <a:ln w="57150" cap="flat" cmpd="sng" algn="ctr">
            <a:solidFill>
              <a:srgbClr val="CC0000"/>
            </a:solidFill>
            <a:prstDash val="dash"/>
            <a:miter lim="800000"/>
            <a:headEnd type="none" w="med" len="med"/>
            <a:tailEnd type="none" w="med" len="med"/>
          </a:ln>
          <a:effectLst/>
        </p:spPr>
      </p:cxnSp>
      <p:sp>
        <p:nvSpPr>
          <p:cNvPr id="5" name="Oval 4"/>
          <p:cNvSpPr/>
          <p:nvPr/>
        </p:nvSpPr>
        <p:spPr bwMode="auto">
          <a:xfrm rot="1080000">
            <a:off x="2337993" y="3342161"/>
            <a:ext cx="4475544" cy="3047190"/>
          </a:xfrm>
          <a:prstGeom prst="ellipse">
            <a:avLst/>
          </a:prstGeom>
          <a:noFill/>
          <a:ln w="57150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endParaRPr lang="en-US" sz="2544">
              <a:latin typeface="Lucida Sans" pitchFamily="-65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6661394" y="3048304"/>
            <a:ext cx="3876987" cy="2180805"/>
          </a:xfrm>
          <a:prstGeom prst="ellipse">
            <a:avLst/>
          </a:prstGeom>
          <a:noFill/>
          <a:ln w="57150" cap="flat" cmpd="sng" algn="ctr">
            <a:solidFill>
              <a:schemeClr val="bg2">
                <a:lumMod val="50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endParaRPr lang="en-US" sz="2544">
              <a:latin typeface="Lucida Sans" pitchFamily="-65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88261" y="3209844"/>
            <a:ext cx="510076" cy="8753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88" dirty="0"/>
              <a:t>+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46052" y="3129074"/>
            <a:ext cx="385042" cy="8753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088" dirty="0"/>
              <a:t>-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94C02D5-7265-84E1-567E-A624080F853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5D2A99-AB15-F5FF-B3B0-2D589230987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B9C6964F-0D0B-871D-9F37-750C2691A9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392247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r>
              <a:rPr lang="en-US" dirty="0"/>
              <a:t>Output polarity lexicon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6567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Positive</a:t>
            </a:r>
          </a:p>
          <a:p>
            <a:pPr lvl="1"/>
            <a:r>
              <a:rPr lang="en-US" dirty="0"/>
              <a:t>bold decisive disturbing generous good honest important large mature patient peaceful positive proud sound stimulating straightforward strange talented vigorous witty…</a:t>
            </a:r>
          </a:p>
          <a:p>
            <a:r>
              <a:rPr lang="en-US" dirty="0"/>
              <a:t>Negative</a:t>
            </a:r>
          </a:p>
          <a:p>
            <a:pPr lvl="1"/>
            <a:r>
              <a:rPr lang="en-US" dirty="0"/>
              <a:t>ambiguous cautious cynical evasive harmful hypocritical inefficient insecure irrational irresponsible minor outspoken pleasant reckless risky selfish tedious unsupported vulnerable wasteful…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19A1FB-FE05-3F8C-8FBF-6369B01DBB0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1683C04-2221-D47E-BE60-3D9BA4EB799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5C4FD78-81E2-90ED-D65E-A08FE8874D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81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Output polarity lexicon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4837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Positive</a:t>
            </a:r>
          </a:p>
          <a:p>
            <a:pPr lvl="1"/>
            <a:r>
              <a:rPr lang="en-US" dirty="0"/>
              <a:t>bold decisive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disturbing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/>
              <a:t>generous good honest important large mature patient peaceful positive proud sound stimulating straightforward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strange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/>
              <a:t>talented vigorous witty…</a:t>
            </a:r>
          </a:p>
          <a:p>
            <a:r>
              <a:rPr lang="en-US" dirty="0"/>
              <a:t>Negative</a:t>
            </a:r>
          </a:p>
          <a:p>
            <a:pPr lvl="1"/>
            <a:r>
              <a:rPr lang="en-US" dirty="0"/>
              <a:t>ambiguous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cautious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/>
              <a:t>cynical evasive harmful hypocritical inefficient insecure irrational irresponsible minor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outspoken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pleasant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dirty="0"/>
              <a:t>reckless risky selfish tedious unsupported vulnerable wasteful…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CE42B6-C541-1DE9-C7EC-3708EBB8301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0F3FCB-BDA9-48E2-4A60-6E76CD508D2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90FE55A-469F-F8B6-7F21-C7D5D9AAD66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5414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8243" y="1086554"/>
            <a:ext cx="7915515" cy="787513"/>
          </a:xfrm>
        </p:spPr>
        <p:txBody>
          <a:bodyPr/>
          <a:lstStyle/>
          <a:p>
            <a:r>
              <a:rPr lang="en-US" dirty="0" err="1"/>
              <a:t>Turney</a:t>
            </a:r>
            <a:r>
              <a:rPr lang="en-US" dirty="0"/>
              <a:t>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3145208"/>
            <a:ext cx="9046303" cy="3069281"/>
          </a:xfrm>
        </p:spPr>
        <p:txBody>
          <a:bodyPr/>
          <a:lstStyle/>
          <a:p>
            <a:pPr marL="484613" indent="-484613">
              <a:buFont typeface="+mj-lt"/>
              <a:buAutoNum type="arabicPeriod"/>
            </a:pPr>
            <a:r>
              <a:rPr lang="en-US" dirty="0"/>
              <a:t>Extract a </a:t>
            </a:r>
            <a:r>
              <a:rPr lang="en-US" i="1" dirty="0"/>
              <a:t>phrasal lexicon </a:t>
            </a:r>
            <a:r>
              <a:rPr lang="en-US" dirty="0"/>
              <a:t>from reviews</a:t>
            </a:r>
          </a:p>
          <a:p>
            <a:pPr marL="484613" indent="-484613">
              <a:buFont typeface="+mj-lt"/>
              <a:buAutoNum type="arabicPeriod"/>
            </a:pPr>
            <a:r>
              <a:rPr lang="en-US" dirty="0"/>
              <a:t>Learn polarity of each phrase</a:t>
            </a:r>
          </a:p>
          <a:p>
            <a:pPr marL="484613" indent="-484613">
              <a:buFont typeface="+mj-lt"/>
              <a:buAutoNum type="arabicPeriod"/>
            </a:pPr>
            <a:r>
              <a:rPr lang="en-US" dirty="0"/>
              <a:t>Rate a review by the average polarity of its phrases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03637" y="2398662"/>
            <a:ext cx="7571177" cy="483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72" dirty="0" err="1">
                <a:solidFill>
                  <a:srgbClr val="28817A"/>
                </a:solidFill>
              </a:rPr>
              <a:t>Turney</a:t>
            </a:r>
            <a:r>
              <a:rPr lang="en-US" sz="1272" dirty="0">
                <a:solidFill>
                  <a:srgbClr val="28817A"/>
                </a:solidFill>
              </a:rPr>
              <a:t> (2002):  Thumbs Up or Thumbs Down? Semantic Orientation Applied to Unsupervised Classification of Reviews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3E69AF3-D94A-C6AE-259D-0E8D678B2C5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445C51-6552-16C1-42A3-90422DE22BE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E36DFA96-28EF-299B-14F5-C6134DBB956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749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55059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Extract two-word phrases with adjectives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7599448"/>
              </p:ext>
            </p:extLst>
          </p:nvPr>
        </p:nvGraphicFramePr>
        <p:xfrm>
          <a:off x="1653619" y="2888146"/>
          <a:ext cx="9046302" cy="32954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5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154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0154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72322">
                <a:tc>
                  <a:txBody>
                    <a:bodyPr/>
                    <a:lstStyle/>
                    <a:p>
                      <a:r>
                        <a:rPr lang="en-US" sz="2500" dirty="0"/>
                        <a:t>First Word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Second Word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Third Word</a:t>
                      </a:r>
                      <a:r>
                        <a:rPr lang="en-US" sz="2500" baseline="0" dirty="0"/>
                        <a:t>  (not extracted)</a:t>
                      </a:r>
                      <a:endParaRPr lang="en-US" sz="2500" dirty="0"/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4623">
                <a:tc>
                  <a:txBody>
                    <a:bodyPr/>
                    <a:lstStyle/>
                    <a:p>
                      <a:r>
                        <a:rPr lang="en-US" sz="2500" dirty="0"/>
                        <a:t>JJ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NN or NNS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500" dirty="0">
                          <a:solidFill>
                            <a:srgbClr val="28817A"/>
                          </a:solidFill>
                        </a:rPr>
                        <a:t>anything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623">
                <a:tc>
                  <a:txBody>
                    <a:bodyPr/>
                    <a:lstStyle/>
                    <a:p>
                      <a:r>
                        <a:rPr lang="en-US" sz="2500" dirty="0"/>
                        <a:t>RB,</a:t>
                      </a:r>
                      <a:r>
                        <a:rPr lang="en-US" sz="2500" baseline="0" dirty="0"/>
                        <a:t> RBR, RBS</a:t>
                      </a:r>
                      <a:endParaRPr lang="en-US" sz="25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JJ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500" dirty="0">
                          <a:solidFill>
                            <a:srgbClr val="28817A"/>
                          </a:solidFill>
                        </a:rPr>
                        <a:t>Not NN nor NNS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4623">
                <a:tc>
                  <a:txBody>
                    <a:bodyPr/>
                    <a:lstStyle/>
                    <a:p>
                      <a:r>
                        <a:rPr lang="en-US" sz="2500" dirty="0"/>
                        <a:t>JJ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JJ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500" dirty="0">
                          <a:solidFill>
                            <a:srgbClr val="28817A"/>
                          </a:solidFill>
                        </a:rPr>
                        <a:t>Not NN or NNS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4623">
                <a:tc>
                  <a:txBody>
                    <a:bodyPr/>
                    <a:lstStyle/>
                    <a:p>
                      <a:r>
                        <a:rPr lang="en-US" sz="2500" dirty="0"/>
                        <a:t>NN or NNS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JJ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500" dirty="0">
                          <a:solidFill>
                            <a:srgbClr val="28817A"/>
                          </a:solidFill>
                        </a:rPr>
                        <a:t>Nor NN nor</a:t>
                      </a:r>
                      <a:r>
                        <a:rPr lang="en-US" sz="2500" baseline="0" dirty="0">
                          <a:solidFill>
                            <a:srgbClr val="28817A"/>
                          </a:solidFill>
                        </a:rPr>
                        <a:t> NNS</a:t>
                      </a:r>
                      <a:endParaRPr lang="en-US" sz="2500" dirty="0">
                        <a:solidFill>
                          <a:srgbClr val="28817A"/>
                        </a:solidFill>
                      </a:endParaRP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4623">
                <a:tc>
                  <a:txBody>
                    <a:bodyPr/>
                    <a:lstStyle/>
                    <a:p>
                      <a:r>
                        <a:rPr lang="en-US" sz="2500" dirty="0"/>
                        <a:t>RB, RBR, or RBS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500" dirty="0"/>
                        <a:t>VB, VBD, VBN, VBG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500" dirty="0">
                          <a:solidFill>
                            <a:srgbClr val="28817A"/>
                          </a:solidFill>
                        </a:rPr>
                        <a:t>anything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491809E3-DEF8-00FF-45C9-2F4AB5E0719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3BFC4B-1935-DD2C-04C5-35EA1947AAE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D8582E5-6BFA-BD05-B602-5C322443EC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38725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220531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How to measure polarity of a phrase?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681031"/>
            <a:ext cx="10515600" cy="4351338"/>
          </a:xfrm>
        </p:spPr>
        <p:txBody>
          <a:bodyPr/>
          <a:lstStyle/>
          <a:p>
            <a:r>
              <a:rPr lang="en-US" dirty="0"/>
              <a:t>Positive phrases co-occur more with </a:t>
            </a:r>
            <a:r>
              <a:rPr lang="en-US" i="1" dirty="0"/>
              <a:t>“excellent”</a:t>
            </a:r>
          </a:p>
          <a:p>
            <a:r>
              <a:rPr lang="en-US" dirty="0"/>
              <a:t>Negative phrases co-occur more with </a:t>
            </a:r>
            <a:r>
              <a:rPr lang="en-US" i="1" dirty="0"/>
              <a:t>“poor”</a:t>
            </a:r>
          </a:p>
          <a:p>
            <a:r>
              <a:rPr lang="en-US" dirty="0"/>
              <a:t>But how to measure co-occurrence?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A85CC5-0C44-C3E9-AFD0-8A6EB240A94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429F09-CC3A-ABA1-9817-C71126ECE56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D54459F-0756-AC31-B64D-0AB889C015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3102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2450" name="Rectangle 2"/>
          <p:cNvSpPr>
            <a:spLocks noGrp="1" noChangeArrowheads="1"/>
          </p:cNvSpPr>
          <p:nvPr>
            <p:ph type="title"/>
          </p:nvPr>
        </p:nvSpPr>
        <p:spPr>
          <a:xfrm>
            <a:off x="2703637" y="1146334"/>
            <a:ext cx="7915515" cy="787513"/>
          </a:xfrm>
        </p:spPr>
        <p:txBody>
          <a:bodyPr/>
          <a:lstStyle/>
          <a:p>
            <a:r>
              <a:rPr lang="en-US" dirty="0" err="1"/>
              <a:t>Pointwise</a:t>
            </a:r>
            <a:r>
              <a:rPr lang="en-US" dirty="0"/>
              <a:t> Mutual Information</a:t>
            </a:r>
          </a:p>
        </p:txBody>
      </p:sp>
      <p:sp>
        <p:nvSpPr>
          <p:cNvPr id="1512451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411307" y="2277122"/>
            <a:ext cx="9692468" cy="3634675"/>
          </a:xfrm>
        </p:spPr>
        <p:txBody>
          <a:bodyPr/>
          <a:lstStyle/>
          <a:p>
            <a:r>
              <a:rPr lang="en-US" sz="2968" b="1" dirty="0"/>
              <a:t>Mutual information </a:t>
            </a:r>
            <a:r>
              <a:rPr lang="en-US" sz="2968" dirty="0"/>
              <a:t>between 2 random variables X and Y</a:t>
            </a:r>
          </a:p>
          <a:p>
            <a:pPr marL="0" indent="0">
              <a:buNone/>
            </a:pPr>
            <a:endParaRPr lang="en-US" sz="2968" dirty="0"/>
          </a:p>
          <a:p>
            <a:pPr marL="0" indent="0">
              <a:buNone/>
            </a:pPr>
            <a:endParaRPr lang="en-US" sz="2968" dirty="0"/>
          </a:p>
          <a:p>
            <a:r>
              <a:rPr lang="en-US" sz="2968" b="1" dirty="0" err="1"/>
              <a:t>Pointwise</a:t>
            </a:r>
            <a:r>
              <a:rPr lang="en-US" sz="2968" b="1" dirty="0"/>
              <a:t> mutual information</a:t>
            </a:r>
            <a:r>
              <a:rPr lang="en-US" sz="2968" dirty="0"/>
              <a:t>: </a:t>
            </a:r>
          </a:p>
          <a:p>
            <a:pPr lvl="1"/>
            <a:r>
              <a:rPr lang="en-US" dirty="0"/>
              <a:t>How much more do events x and y co-occur than if they were independent?</a:t>
            </a:r>
          </a:p>
          <a:p>
            <a:pPr>
              <a:buFont typeface="Wingdings" pitchFamily="-65" charset="2"/>
              <a:buNone/>
            </a:pPr>
            <a:endParaRPr lang="en-US" dirty="0"/>
          </a:p>
          <a:p>
            <a:pPr>
              <a:buFont typeface="Wingdings" pitchFamily="-65" charset="2"/>
              <a:buNone/>
            </a:pPr>
            <a:endParaRPr lang="en-US" sz="1908" dirty="0"/>
          </a:p>
        </p:txBody>
      </p:sp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8563505"/>
              </p:ext>
            </p:extLst>
          </p:nvPr>
        </p:nvGraphicFramePr>
        <p:xfrm>
          <a:off x="3804136" y="5545805"/>
          <a:ext cx="4279158" cy="901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689100" imgH="355600" progId="Equation.3">
                  <p:embed/>
                </p:oleObj>
              </mc:Choice>
              <mc:Fallback>
                <p:oleObj name="Equation" r:id="rId3" imgW="1689100" imgH="355600" progId="Equation.3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4136" y="5545805"/>
                        <a:ext cx="4279158" cy="901938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5C608EA8-A93E-A9A0-CC0F-4A341B5996F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54A39D4-C2D2-169B-97F5-418E79649DB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E130688-8FAF-7889-4588-23492F879C9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9D7C81E-C0D0-F577-BB62-A27C1B71EA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4136" y="2978031"/>
            <a:ext cx="4942126" cy="901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52498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4498" name="Rectangle 2"/>
          <p:cNvSpPr>
            <a:spLocks noGrp="1" noChangeArrowheads="1"/>
          </p:cNvSpPr>
          <p:nvPr>
            <p:ph type="title"/>
          </p:nvPr>
        </p:nvSpPr>
        <p:spPr>
          <a:xfrm>
            <a:off x="2556398" y="791481"/>
            <a:ext cx="7915515" cy="787513"/>
          </a:xfrm>
        </p:spPr>
        <p:txBody>
          <a:bodyPr/>
          <a:lstStyle/>
          <a:p>
            <a:r>
              <a:rPr lang="en-US" dirty="0" err="1"/>
              <a:t>Pointwise</a:t>
            </a:r>
            <a:r>
              <a:rPr lang="en-US" dirty="0"/>
              <a:t> Mutual Information</a:t>
            </a:r>
          </a:p>
        </p:txBody>
      </p:sp>
      <p:sp>
        <p:nvSpPr>
          <p:cNvPr id="15144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492078" y="2144389"/>
            <a:ext cx="9262151" cy="3634675"/>
          </a:xfrm>
        </p:spPr>
        <p:txBody>
          <a:bodyPr>
            <a:normAutofit lnSpcReduction="10000"/>
          </a:bodyPr>
          <a:lstStyle/>
          <a:p>
            <a:r>
              <a:rPr lang="en-US" sz="2968" b="1" dirty="0" err="1"/>
              <a:t>Pointwise</a:t>
            </a:r>
            <a:r>
              <a:rPr lang="en-US" sz="2968" b="1" dirty="0"/>
              <a:t> mutual information</a:t>
            </a:r>
            <a:r>
              <a:rPr lang="en-US" sz="2968" dirty="0"/>
              <a:t>: </a:t>
            </a:r>
          </a:p>
          <a:p>
            <a:pPr lvl="1"/>
            <a:r>
              <a:rPr lang="en-US" dirty="0"/>
              <a:t>How much more do events x and y co-occur than if they were independent?</a:t>
            </a:r>
          </a:p>
          <a:p>
            <a:endParaRPr lang="en-US" sz="2120" dirty="0"/>
          </a:p>
          <a:p>
            <a:endParaRPr lang="en-US" sz="2120" dirty="0"/>
          </a:p>
          <a:p>
            <a:endParaRPr lang="en-US" sz="2120" dirty="0"/>
          </a:p>
          <a:p>
            <a:r>
              <a:rPr lang="en-US" sz="2968" b="1" dirty="0"/>
              <a:t>PMI between two words</a:t>
            </a:r>
            <a:r>
              <a:rPr lang="en-US" sz="2968" dirty="0"/>
              <a:t>:</a:t>
            </a:r>
          </a:p>
          <a:p>
            <a:pPr lvl="1"/>
            <a:r>
              <a:rPr lang="en-US" dirty="0"/>
              <a:t> How much more do two words co-occur than if they were independent?</a:t>
            </a:r>
          </a:p>
          <a:p>
            <a:endParaRPr lang="en-US" sz="2120" dirty="0"/>
          </a:p>
          <a:p>
            <a:endParaRPr lang="en-US" sz="2120" dirty="0"/>
          </a:p>
        </p:txBody>
      </p:sp>
      <p:graphicFrame>
        <p:nvGraphicFramePr>
          <p:cNvPr id="10137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2228616"/>
              </p:ext>
            </p:extLst>
          </p:nvPr>
        </p:nvGraphicFramePr>
        <p:xfrm>
          <a:off x="2556399" y="5646128"/>
          <a:ext cx="7079203" cy="9339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794000" imgH="368300" progId="Equation.3">
                  <p:embed/>
                </p:oleObj>
              </mc:Choice>
              <mc:Fallback>
                <p:oleObj name="Equation" r:id="rId3" imgW="2794000" imgH="368300" progId="Equation.3">
                  <p:embed/>
                  <p:pic>
                    <p:nvPicPr>
                      <p:cNvPr id="101379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6399" y="5646128"/>
                        <a:ext cx="7079203" cy="933910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44381107"/>
              </p:ext>
            </p:extLst>
          </p:nvPr>
        </p:nvGraphicFramePr>
        <p:xfrm>
          <a:off x="3755336" y="3275177"/>
          <a:ext cx="4279158" cy="901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689100" imgH="355600" progId="Equation.3">
                  <p:embed/>
                </p:oleObj>
              </mc:Choice>
              <mc:Fallback>
                <p:oleObj name="Equation" r:id="rId5" imgW="1689100" imgH="355600" progId="Equation.3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55336" y="3275177"/>
                        <a:ext cx="4279158" cy="901938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EFC42D91-9C0F-CBDF-4BB5-BC9B6762094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4491C4D-E023-27D0-423F-E200EC6EACE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68072BDC-25D9-1448-5AEE-640E5512493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85787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44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75298" y="1095654"/>
            <a:ext cx="8078460" cy="1034872"/>
          </a:xfrm>
        </p:spPr>
        <p:txBody>
          <a:bodyPr>
            <a:normAutofit/>
          </a:bodyPr>
          <a:lstStyle/>
          <a:p>
            <a:r>
              <a:rPr lang="en-US" sz="3264" dirty="0"/>
              <a:t>How to Estimate </a:t>
            </a:r>
            <a:r>
              <a:rPr lang="en-US" sz="3264" dirty="0" err="1"/>
              <a:t>Pointwise</a:t>
            </a:r>
            <a:r>
              <a:rPr lang="en-US" sz="3264" dirty="0"/>
              <a:t> Mutual Information</a:t>
            </a:r>
          </a:p>
        </p:txBody>
      </p:sp>
      <p:sp>
        <p:nvSpPr>
          <p:cNvPr id="15144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249766" y="2660585"/>
            <a:ext cx="9692468" cy="3634675"/>
          </a:xfrm>
        </p:spPr>
        <p:txBody>
          <a:bodyPr/>
          <a:lstStyle/>
          <a:p>
            <a:pPr lvl="1"/>
            <a:r>
              <a:rPr lang="en-US" sz="2968" dirty="0"/>
              <a:t>Query search engine  (</a:t>
            </a:r>
            <a:r>
              <a:rPr lang="en-US" sz="2968" dirty="0" err="1"/>
              <a:t>Altavista</a:t>
            </a:r>
            <a:r>
              <a:rPr lang="en-US" sz="2968" dirty="0"/>
              <a:t>)</a:t>
            </a:r>
          </a:p>
          <a:p>
            <a:pPr lvl="2"/>
            <a:r>
              <a:rPr lang="en-US" sz="2968" dirty="0"/>
              <a:t>P(word) estimated by    </a:t>
            </a:r>
            <a:r>
              <a:rPr lang="en-US" sz="2756" dirty="0">
                <a:latin typeface="Courier"/>
                <a:cs typeface="Courier"/>
              </a:rPr>
              <a:t>hits(word)/N</a:t>
            </a:r>
          </a:p>
          <a:p>
            <a:pPr lvl="2"/>
            <a:r>
              <a:rPr lang="en-US" sz="2968" dirty="0"/>
              <a:t>P(word</a:t>
            </a:r>
            <a:r>
              <a:rPr lang="en-US" sz="2968" baseline="-25000" dirty="0"/>
              <a:t>1</a:t>
            </a:r>
            <a:r>
              <a:rPr lang="en-US" sz="2968" dirty="0"/>
              <a:t>,word</a:t>
            </a:r>
            <a:r>
              <a:rPr lang="en-US" sz="2968" baseline="-25000" dirty="0"/>
              <a:t>2</a:t>
            </a:r>
            <a:r>
              <a:rPr lang="en-US" sz="2968" dirty="0"/>
              <a:t>) by   </a:t>
            </a:r>
            <a:r>
              <a:rPr lang="en-US" sz="2756" dirty="0">
                <a:latin typeface="Courier"/>
                <a:cs typeface="Courier"/>
              </a:rPr>
              <a:t>hits(word1 NEAR word2)/N</a:t>
            </a:r>
            <a:r>
              <a:rPr lang="en-US" sz="2756" baseline="30000" dirty="0">
                <a:latin typeface="Courier"/>
                <a:cs typeface="Courier"/>
              </a:rPr>
              <a:t>2</a:t>
            </a:r>
          </a:p>
          <a:p>
            <a:pPr marL="484613" lvl="1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sz="2120" dirty="0"/>
          </a:p>
          <a:p>
            <a:endParaRPr lang="en-US" sz="2120" dirty="0"/>
          </a:p>
        </p:txBody>
      </p:sp>
      <p:graphicFrame>
        <p:nvGraphicFramePr>
          <p:cNvPr id="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1905913"/>
              </p:ext>
            </p:extLst>
          </p:nvPr>
        </p:nvGraphicFramePr>
        <p:xfrm>
          <a:off x="1895932" y="5002932"/>
          <a:ext cx="8109028" cy="9339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200400" imgH="368300" progId="Equation.3">
                  <p:embed/>
                </p:oleObj>
              </mc:Choice>
              <mc:Fallback>
                <p:oleObj name="Equation" r:id="rId3" imgW="3200400" imgH="368300" progId="Equation.3">
                  <p:embed/>
                  <p:pic>
                    <p:nvPicPr>
                      <p:cNvPr id="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5932" y="5002932"/>
                        <a:ext cx="8109028" cy="933910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>
            <a:extLst>
              <a:ext uri="{FF2B5EF4-FFF2-40B4-BE49-F238E27FC236}">
                <a16:creationId xmlns:a16="http://schemas.microsoft.com/office/drawing/2014/main" id="{5C680B52-E68D-B9D2-3E83-88B0EA7E069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DD843C-FD2D-8D7C-A10F-DDAF3277558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85E12D0B-1BF3-83AD-5D3E-665DE9E29FF1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94709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6702" y="715009"/>
            <a:ext cx="8281506" cy="1280000"/>
          </a:xfrm>
        </p:spPr>
        <p:txBody>
          <a:bodyPr>
            <a:normAutofit/>
          </a:bodyPr>
          <a:lstStyle/>
          <a:p>
            <a:r>
              <a:rPr lang="en-US" sz="2902" dirty="0"/>
              <a:t>Does phrase appear more with “poor” or “excellent”?</a:t>
            </a:r>
          </a:p>
        </p:txBody>
      </p:sp>
      <p:graphicFrame>
        <p:nvGraphicFramePr>
          <p:cNvPr id="5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163032"/>
              </p:ext>
            </p:extLst>
          </p:nvPr>
        </p:nvGraphicFramePr>
        <p:xfrm>
          <a:off x="1492079" y="2527848"/>
          <a:ext cx="9182603" cy="45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076700" imgH="203200" progId="Equation.3">
                  <p:embed/>
                </p:oleObj>
              </mc:Choice>
              <mc:Fallback>
                <p:oleObj name="Equation" r:id="rId2" imgW="4076700" imgH="203200" progId="Equation.3">
                  <p:embed/>
                  <p:pic>
                    <p:nvPicPr>
                      <p:cNvPr id="5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2079" y="2527848"/>
                        <a:ext cx="9182603" cy="457700"/>
                      </a:xfrm>
                      <a:prstGeom prst="rect">
                        <a:avLst/>
                      </a:prstGeom>
                      <a:noFill/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808080">
                                  <a:alpha val="74998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5286618"/>
              </p:ext>
            </p:extLst>
          </p:nvPr>
        </p:nvGraphicFramePr>
        <p:xfrm>
          <a:off x="2626232" y="5274048"/>
          <a:ext cx="6974875" cy="1021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200400" imgH="469900" progId="Equation.3">
                  <p:embed/>
                </p:oleObj>
              </mc:Choice>
              <mc:Fallback>
                <p:oleObj name="Equation" r:id="rId4" imgW="3200400" imgH="469900" progId="Equation.3">
                  <p:embed/>
                  <p:pic>
                    <p:nvPicPr>
                      <p:cNvPr id="6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6232" y="5274048"/>
                        <a:ext cx="6974875" cy="1021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2680402"/>
              </p:ext>
            </p:extLst>
          </p:nvPr>
        </p:nvGraphicFramePr>
        <p:xfrm>
          <a:off x="1976702" y="3254784"/>
          <a:ext cx="8758558" cy="856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4406900" imgH="431800" progId="Equation.3">
                  <p:embed/>
                </p:oleObj>
              </mc:Choice>
              <mc:Fallback>
                <p:oleObj name="Equation" r:id="rId6" imgW="4406900" imgH="431800" progId="Equation.3">
                  <p:embed/>
                  <p:pic>
                    <p:nvPicPr>
                      <p:cNvPr id="8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6702" y="3254784"/>
                        <a:ext cx="8758558" cy="85650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344343"/>
              </p:ext>
            </p:extLst>
          </p:nvPr>
        </p:nvGraphicFramePr>
        <p:xfrm>
          <a:off x="2138242" y="4224031"/>
          <a:ext cx="8001333" cy="8565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4025900" imgH="431800" progId="Equation.3">
                  <p:embed/>
                </p:oleObj>
              </mc:Choice>
              <mc:Fallback>
                <p:oleObj name="Equation" r:id="rId8" imgW="4025900" imgH="431800" progId="Equation.3">
                  <p:embed/>
                  <p:pic>
                    <p:nvPicPr>
                      <p:cNvPr id="9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8242" y="4224031"/>
                        <a:ext cx="8001333" cy="85650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C3266228-81FB-FD04-D984-8969B4C83A92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EE77981-0ADF-A036-74CF-EEBADF3684F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85DFFE8-EF5E-E71C-DD93-A3C4F9F0E1D9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603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2097" y="516231"/>
            <a:ext cx="7915515" cy="787513"/>
          </a:xfrm>
        </p:spPr>
        <p:txBody>
          <a:bodyPr>
            <a:normAutofit/>
          </a:bodyPr>
          <a:lstStyle/>
          <a:p>
            <a:r>
              <a:rPr lang="en-US" dirty="0"/>
              <a:t>Phrases from a thumbs-up review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506755"/>
              </p:ext>
            </p:extLst>
          </p:nvPr>
        </p:nvGraphicFramePr>
        <p:xfrm>
          <a:off x="3051083" y="1403316"/>
          <a:ext cx="6275740" cy="54253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394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4204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9422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75397">
                <a:tc>
                  <a:txBody>
                    <a:bodyPr/>
                    <a:lstStyle/>
                    <a:p>
                      <a:r>
                        <a:rPr lang="en-US" sz="2300" dirty="0"/>
                        <a:t>Phrase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POS tags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Polarity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online</a:t>
                      </a:r>
                      <a:r>
                        <a:rPr lang="en-US" sz="2300" baseline="0" dirty="0"/>
                        <a:t> service</a:t>
                      </a:r>
                      <a:endParaRPr lang="en-US" sz="23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JJ NN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2.8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online experience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JJ NN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2.3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direct deposit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JJ NN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1.3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local branch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JJ NN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0.42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0774">
                <a:tc>
                  <a:txBody>
                    <a:bodyPr/>
                    <a:lstStyle/>
                    <a:p>
                      <a:r>
                        <a:rPr lang="en-US" sz="1300" dirty="0"/>
                        <a:t>…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endParaRPr lang="en-US" sz="13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low fees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JJ NNS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0.33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true service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JJ NN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-0.73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other</a:t>
                      </a:r>
                      <a:r>
                        <a:rPr lang="en-US" sz="2300" baseline="0" dirty="0"/>
                        <a:t> bank</a:t>
                      </a:r>
                      <a:endParaRPr lang="en-US" sz="23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JJ NN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-0.85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75397">
                <a:tc>
                  <a:txBody>
                    <a:bodyPr/>
                    <a:lstStyle/>
                    <a:p>
                      <a:r>
                        <a:rPr lang="en-US" sz="2300" dirty="0"/>
                        <a:t>inconveniently</a:t>
                      </a:r>
                      <a:r>
                        <a:rPr lang="en-US" sz="2300" baseline="0" dirty="0"/>
                        <a:t> located</a:t>
                      </a:r>
                      <a:endParaRPr lang="en-US" sz="23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JJ NN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-1.5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i="1" dirty="0"/>
                        <a:t>Average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endParaRPr lang="en-US" sz="230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0.32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380D28EA-BA1A-4776-3E49-2B68F3A043A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769BE7-DE9A-C625-7B4B-F3993876CFC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580ADAC-7C06-BBB0-F38A-4EB30D009C3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1414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8243" y="672895"/>
            <a:ext cx="7915515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Phrases from a thumbs-down review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9790881"/>
              </p:ext>
            </p:extLst>
          </p:nvPr>
        </p:nvGraphicFramePr>
        <p:xfrm>
          <a:off x="3587446" y="1737999"/>
          <a:ext cx="5169316" cy="50602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77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9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23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87907">
                <a:tc>
                  <a:txBody>
                    <a:bodyPr/>
                    <a:lstStyle/>
                    <a:p>
                      <a:r>
                        <a:rPr lang="en-US" sz="2300" dirty="0"/>
                        <a:t>Phrase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POS tags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Polarity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direct deposits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JJ NNS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5.8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online web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JJ NN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1.9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very handy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RB</a:t>
                      </a:r>
                      <a:r>
                        <a:rPr lang="en-US" sz="2300" baseline="0" dirty="0"/>
                        <a:t> JJ</a:t>
                      </a:r>
                      <a:endParaRPr lang="en-US" sz="23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1.4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0774">
                <a:tc>
                  <a:txBody>
                    <a:bodyPr/>
                    <a:lstStyle/>
                    <a:p>
                      <a:r>
                        <a:rPr lang="en-US" sz="1300" dirty="0"/>
                        <a:t>…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endParaRPr lang="en-US" sz="13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7699">
                <a:tc>
                  <a:txBody>
                    <a:bodyPr/>
                    <a:lstStyle/>
                    <a:p>
                      <a:r>
                        <a:rPr lang="en-US" sz="1900" dirty="0"/>
                        <a:t>virtual</a:t>
                      </a:r>
                      <a:r>
                        <a:rPr lang="en-US" sz="1900" baseline="0" dirty="0"/>
                        <a:t> monopoly</a:t>
                      </a:r>
                      <a:endParaRPr lang="en-US" sz="19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/>
                        <a:t>JJ NN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900" dirty="0">
                          <a:latin typeface="Courier"/>
                          <a:cs typeface="Courier"/>
                        </a:rPr>
                        <a:t>-2.0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lesser evil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RBR JJ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-2.3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other problems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JJ NNS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-2.8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low</a:t>
                      </a:r>
                      <a:r>
                        <a:rPr lang="en-US" sz="2300" baseline="0" dirty="0"/>
                        <a:t> funds</a:t>
                      </a:r>
                      <a:endParaRPr lang="en-US" sz="23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JJ NNS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-6.8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unethical</a:t>
                      </a:r>
                      <a:r>
                        <a:rPr lang="en-US" sz="2300" baseline="0" dirty="0"/>
                        <a:t> practices</a:t>
                      </a:r>
                      <a:endParaRPr lang="en-US" sz="23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JJ NNS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-8.5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i="1" dirty="0"/>
                        <a:t>Average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endParaRPr lang="en-US" sz="230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-1.2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B0E906D0-3FD8-A340-F255-9B497B7461F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A4973F-0700-43EE-420A-26D37CEF411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EC57FF9-082B-6A41-25EE-1B4FC56F134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72708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/>
          <a:lstStyle/>
          <a:p>
            <a:r>
              <a:rPr lang="en-US" dirty="0"/>
              <a:t>Results of </a:t>
            </a:r>
            <a:r>
              <a:rPr lang="en-US" dirty="0" err="1"/>
              <a:t>Turney</a:t>
            </a:r>
            <a:r>
              <a:rPr lang="en-US" dirty="0"/>
              <a:t>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4390" y="2278627"/>
            <a:ext cx="8723221" cy="4756150"/>
          </a:xfrm>
        </p:spPr>
        <p:txBody>
          <a:bodyPr>
            <a:normAutofit/>
          </a:bodyPr>
          <a:lstStyle/>
          <a:p>
            <a:r>
              <a:rPr lang="en-US" dirty="0"/>
              <a:t>410 reviews from Opinions</a:t>
            </a:r>
          </a:p>
          <a:p>
            <a:pPr lvl="1"/>
            <a:r>
              <a:rPr lang="en-US" dirty="0"/>
              <a:t>170 (41%) negative</a:t>
            </a:r>
          </a:p>
          <a:p>
            <a:pPr lvl="1"/>
            <a:r>
              <a:rPr lang="en-US" dirty="0"/>
              <a:t>240 (59%) positive</a:t>
            </a:r>
          </a:p>
          <a:p>
            <a:r>
              <a:rPr lang="en-US" dirty="0"/>
              <a:t>Majority class baseline: 59%</a:t>
            </a:r>
          </a:p>
          <a:p>
            <a:r>
              <a:rPr lang="en-US" dirty="0" err="1"/>
              <a:t>Turney</a:t>
            </a:r>
            <a:r>
              <a:rPr lang="en-US" dirty="0"/>
              <a:t> algorithm: 74%</a:t>
            </a:r>
          </a:p>
          <a:p>
            <a:r>
              <a:rPr lang="en-US" dirty="0"/>
              <a:t>Phrases rather than words</a:t>
            </a:r>
          </a:p>
          <a:p>
            <a:r>
              <a:rPr lang="en-US" dirty="0"/>
              <a:t>Learns domain-specific information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8513CE9-9963-891B-AB8E-B7ACFCC2F06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38EDFC-F30A-3125-8DF1-EA8E798346BB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AAA4B5-BEE1-B0BC-9FD6-FAC7CDA2CFA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20049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1023" y="1030451"/>
            <a:ext cx="7915515" cy="787513"/>
          </a:xfrm>
        </p:spPr>
        <p:txBody>
          <a:bodyPr/>
          <a:lstStyle/>
          <a:p>
            <a:r>
              <a:rPr lang="en-US" dirty="0"/>
              <a:t>Using </a:t>
            </a:r>
            <a:r>
              <a:rPr lang="en-US" dirty="0" err="1"/>
              <a:t>WordNet</a:t>
            </a:r>
            <a:r>
              <a:rPr lang="en-US" dirty="0"/>
              <a:t> to learn polarity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8" y="2751968"/>
            <a:ext cx="8884762" cy="4331083"/>
          </a:xfrm>
        </p:spPr>
        <p:txBody>
          <a:bodyPr>
            <a:normAutofit lnSpcReduction="10000"/>
          </a:bodyPr>
          <a:lstStyle/>
          <a:p>
            <a:r>
              <a:rPr lang="en-US" dirty="0"/>
              <a:t>WordNet: online thesaurus .</a:t>
            </a:r>
          </a:p>
          <a:p>
            <a:r>
              <a:rPr lang="en-US" dirty="0"/>
              <a:t>Create positive (“good”) and negative seed-words (“terrible”)</a:t>
            </a:r>
          </a:p>
          <a:p>
            <a:r>
              <a:rPr lang="en-US" dirty="0"/>
              <a:t>Find Synonyms and Antonyms</a:t>
            </a:r>
          </a:p>
          <a:p>
            <a:pPr lvl="1"/>
            <a:r>
              <a:rPr lang="en-US" dirty="0"/>
              <a:t>Positive Set:  Add  synonyms of positive words (“well”) and antonyms of negative words </a:t>
            </a:r>
          </a:p>
          <a:p>
            <a:pPr lvl="1"/>
            <a:r>
              <a:rPr lang="en-US" dirty="0"/>
              <a:t>Negative Set: Add synonyms of negative words (“awful”)  and antonyms of positive words (”evil”)</a:t>
            </a:r>
          </a:p>
          <a:p>
            <a:r>
              <a:rPr lang="en-US" dirty="0"/>
              <a:t>Repeat, following chains of synonyms</a:t>
            </a:r>
          </a:p>
          <a:p>
            <a:r>
              <a:rPr lang="en-US" dirty="0"/>
              <a:t>Filter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31074" y="1957902"/>
            <a:ext cx="7145464" cy="549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84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en-US" sz="1484" dirty="0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S.M. Kim and E. </a:t>
            </a:r>
            <a:r>
              <a:rPr lang="en-US" sz="1484" dirty="0" err="1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Hovy</a:t>
            </a:r>
            <a:r>
              <a:rPr lang="en-US" sz="1484" dirty="0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. 2004. Determining the sentiment of opinions. COLING 2004</a:t>
            </a:r>
          </a:p>
          <a:p>
            <a:r>
              <a:rPr lang="en-US" sz="1484" dirty="0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M. Hu and B. Liu. Mining and summarizing customer reviews. In Proceedings of KDD, 2004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0D2079C-2C0C-323A-E0CF-47F53BDCA44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E375886-6737-CD11-95FB-BB34D48085D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88BF0BA-C074-EA6A-ACEF-458C937B1F3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9486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55059"/>
            <a:ext cx="10515600" cy="1325563"/>
          </a:xfrm>
        </p:spPr>
        <p:txBody>
          <a:bodyPr/>
          <a:lstStyle/>
          <a:p>
            <a:r>
              <a:rPr lang="en-US" dirty="0"/>
              <a:t>Summary on Learning Lexicons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72849" y="2186104"/>
            <a:ext cx="9046303" cy="4417488"/>
          </a:xfrm>
        </p:spPr>
        <p:txBody>
          <a:bodyPr>
            <a:normAutofit/>
          </a:bodyPr>
          <a:lstStyle/>
          <a:p>
            <a:r>
              <a:rPr lang="en-US" sz="2968" dirty="0"/>
              <a:t>Advantages:</a:t>
            </a:r>
          </a:p>
          <a:p>
            <a:pPr lvl="1"/>
            <a:r>
              <a:rPr lang="en-US" dirty="0"/>
              <a:t>Can be domain-specific</a:t>
            </a:r>
          </a:p>
          <a:p>
            <a:pPr lvl="1"/>
            <a:r>
              <a:rPr lang="en-US" dirty="0"/>
              <a:t>Can be more robust (more words)</a:t>
            </a:r>
          </a:p>
          <a:p>
            <a:r>
              <a:rPr lang="en-US" sz="2968" dirty="0"/>
              <a:t>Intuition</a:t>
            </a:r>
          </a:p>
          <a:p>
            <a:pPr lvl="1"/>
            <a:r>
              <a:rPr lang="en-US" dirty="0"/>
              <a:t>Start with a seed set of words (‘good’, ‘poor’)</a:t>
            </a:r>
          </a:p>
          <a:p>
            <a:pPr lvl="1"/>
            <a:r>
              <a:rPr lang="en-US" dirty="0"/>
              <a:t>Find other words that have similar polarity:</a:t>
            </a:r>
          </a:p>
          <a:p>
            <a:pPr lvl="2"/>
            <a:r>
              <a:rPr lang="en-US" dirty="0"/>
              <a:t>Using “and” and “but”</a:t>
            </a:r>
          </a:p>
          <a:p>
            <a:pPr lvl="2"/>
            <a:r>
              <a:rPr lang="en-US" dirty="0"/>
              <a:t>Using words that occur nearby in the same document</a:t>
            </a:r>
          </a:p>
          <a:p>
            <a:pPr lvl="2"/>
            <a:r>
              <a:rPr lang="en-US" dirty="0"/>
              <a:t>Using WordNet synonyms and antonyms</a:t>
            </a:r>
          </a:p>
          <a:p>
            <a:pPr lvl="2"/>
            <a:r>
              <a:rPr lang="en-US" sz="2544" dirty="0"/>
              <a:t>Use seeds and semi-supervised learning to induce lexicons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3B93EB2-2E7F-1188-AA11-0F2D384814D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A6C0D7-269A-9C6F-A89C-173B6DA5B7C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352B30C-237B-94A5-ED95-63B57C09786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66567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51727" y="709601"/>
            <a:ext cx="5088546" cy="2019264"/>
          </a:xfrm>
        </p:spPr>
        <p:txBody>
          <a:bodyPr/>
          <a:lstStyle/>
          <a:p>
            <a:r>
              <a:rPr lang="en-US" sz="4240" dirty="0">
                <a:latin typeface="Calibri (Headings)"/>
                <a:cs typeface="Calibri (Headings)"/>
              </a:rPr>
              <a:t>Sentiment Analysis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703635" y="3009900"/>
            <a:ext cx="6784728" cy="1752600"/>
          </a:xfrm>
        </p:spPr>
        <p:txBody>
          <a:bodyPr/>
          <a:lstStyle/>
          <a:p>
            <a:pPr eaLnBrk="1" hangingPunct="1">
              <a:buFont typeface="Times" charset="0"/>
              <a:buNone/>
            </a:pPr>
            <a:r>
              <a:rPr lang="en-US" sz="3816" dirty="0">
                <a:solidFill>
                  <a:srgbClr val="A4001D"/>
                </a:solidFill>
                <a:latin typeface="Calibri"/>
                <a:ea typeface="ＭＳ Ｐゴシック" charset="0"/>
                <a:cs typeface="Calibri"/>
              </a:rPr>
              <a:t>Other Sentiment Tasks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81FBF6C-B924-F11E-55F4-25056CAE928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B4C9F9-9D1E-4B66-3124-B1F360B00D9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A6F40DC-A8A2-807B-6A61-E203F42F216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220163"/>
      </p:ext>
    </p:extLst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66569"/>
            <a:ext cx="10515600" cy="1325563"/>
          </a:xfrm>
        </p:spPr>
        <p:txBody>
          <a:bodyPr/>
          <a:lstStyle/>
          <a:p>
            <a:r>
              <a:rPr lang="en-US" dirty="0"/>
              <a:t>Finding sentiment of a sentence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638115"/>
            <a:ext cx="9207844" cy="3533712"/>
          </a:xfrm>
        </p:spPr>
        <p:txBody>
          <a:bodyPr/>
          <a:lstStyle/>
          <a:p>
            <a:r>
              <a:rPr lang="en-US" dirty="0"/>
              <a:t>Important for finding aspects or attributes</a:t>
            </a:r>
          </a:p>
          <a:p>
            <a:pPr lvl="1"/>
            <a:r>
              <a:rPr lang="en-US" dirty="0"/>
              <a:t>Target of sentiment</a:t>
            </a:r>
          </a:p>
          <a:p>
            <a:pPr lvl="1"/>
            <a:endParaRPr lang="en-US" dirty="0"/>
          </a:p>
          <a:p>
            <a:r>
              <a:rPr lang="en-US" dirty="0">
                <a:latin typeface="Courier"/>
                <a:cs typeface="Courier"/>
              </a:rPr>
              <a:t>The food was great but the service was awful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D9BA6C-6913-8B98-73A5-A0B2977095C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95718E1-2627-4BC8-3089-0AD9F175700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4B6FBFD-2865-E97C-386B-DF48CCF609D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64379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5559" y="533343"/>
            <a:ext cx="8319368" cy="1116136"/>
          </a:xfrm>
        </p:spPr>
        <p:txBody>
          <a:bodyPr>
            <a:normAutofit/>
          </a:bodyPr>
          <a:lstStyle/>
          <a:p>
            <a:r>
              <a:rPr lang="en-US" sz="3264" dirty="0"/>
              <a:t>Finding aspect/attribute/target of sentiment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201613"/>
            <a:ext cx="9046303" cy="2890158"/>
          </a:xfrm>
        </p:spPr>
        <p:txBody>
          <a:bodyPr>
            <a:normAutofit/>
          </a:bodyPr>
          <a:lstStyle/>
          <a:p>
            <a:r>
              <a:rPr lang="en-US" dirty="0"/>
              <a:t>Frequent phrases + rules</a:t>
            </a:r>
          </a:p>
          <a:p>
            <a:pPr lvl="1"/>
            <a:r>
              <a:rPr lang="en-US" dirty="0"/>
              <a:t>Find all highly frequent phrases across reviews (“</a:t>
            </a:r>
            <a:r>
              <a:rPr lang="en-US" dirty="0">
                <a:latin typeface="Courier"/>
                <a:cs typeface="Courier"/>
              </a:rPr>
              <a:t>fish tacos”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Filter by rules like “occurs right after sentiment word”</a:t>
            </a:r>
          </a:p>
          <a:p>
            <a:pPr lvl="2"/>
            <a:r>
              <a:rPr lang="en-US" dirty="0"/>
              <a:t>“…</a:t>
            </a:r>
            <a:r>
              <a:rPr lang="en-US" dirty="0">
                <a:latin typeface="Courier"/>
                <a:cs typeface="Courier"/>
              </a:rPr>
              <a:t>great fish tacos</a:t>
            </a:r>
            <a:r>
              <a:rPr lang="en-US" dirty="0"/>
              <a:t>”  means </a:t>
            </a:r>
            <a:r>
              <a:rPr lang="en-US" dirty="0">
                <a:latin typeface="Courier"/>
                <a:cs typeface="Courier"/>
              </a:rPr>
              <a:t>fish tacos </a:t>
            </a:r>
            <a:r>
              <a:rPr lang="en-US" dirty="0"/>
              <a:t>a likely aspect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3424734"/>
              </p:ext>
            </p:extLst>
          </p:nvPr>
        </p:nvGraphicFramePr>
        <p:xfrm>
          <a:off x="1895559" y="4239356"/>
          <a:ext cx="8723221" cy="1704829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875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74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20007">
                <a:tc>
                  <a:txBody>
                    <a:bodyPr/>
                    <a:lstStyle/>
                    <a:p>
                      <a:r>
                        <a:rPr lang="da-DK" sz="2100" b="0" dirty="0"/>
                        <a:t>Casino</a:t>
                      </a:r>
                      <a:endParaRPr lang="en-US" sz="2100" b="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2100" b="0" dirty="0" err="1"/>
                        <a:t>casino</a:t>
                      </a:r>
                      <a:r>
                        <a:rPr lang="da-DK" sz="2100" b="0" dirty="0"/>
                        <a:t>, buffet, pool, </a:t>
                      </a:r>
                      <a:r>
                        <a:rPr lang="da-DK" sz="2100" b="0" dirty="0" err="1"/>
                        <a:t>resort</a:t>
                      </a:r>
                      <a:r>
                        <a:rPr lang="da-DK" sz="2100" b="0" dirty="0"/>
                        <a:t>, beds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fr-FR" sz="2100" dirty="0" err="1"/>
                        <a:t>Children’s</a:t>
                      </a:r>
                      <a:r>
                        <a:rPr lang="fr-FR" sz="2100" dirty="0"/>
                        <a:t> Barber</a:t>
                      </a:r>
                      <a:endParaRPr lang="en-US" sz="21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100" dirty="0" err="1"/>
                        <a:t>haircut</a:t>
                      </a:r>
                      <a:r>
                        <a:rPr lang="fr-FR" sz="2100" dirty="0"/>
                        <a:t>, job, </a:t>
                      </a:r>
                      <a:r>
                        <a:rPr lang="fr-FR" sz="2100" dirty="0" err="1"/>
                        <a:t>experience</a:t>
                      </a:r>
                      <a:r>
                        <a:rPr lang="fr-FR" sz="2100" dirty="0"/>
                        <a:t>, kids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/>
                        <a:t>Greek Restaurant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100" dirty="0"/>
                        <a:t>food, wine, service, appetizer, lamb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4808">
                <a:tc>
                  <a:txBody>
                    <a:bodyPr/>
                    <a:lstStyle/>
                    <a:p>
                      <a:r>
                        <a:rPr lang="en-US" sz="2100" dirty="0"/>
                        <a:t>Department Store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100" dirty="0"/>
                        <a:t>selection, department, sales, shop, clothing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577310" y="1413509"/>
            <a:ext cx="7637617" cy="800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84" dirty="0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M. Hu and B. Liu. 2004. Mining and summarizing customer reviews. In Proceedings of KDD.</a:t>
            </a:r>
          </a:p>
          <a:p>
            <a:r>
              <a:rPr lang="en-US" sz="1484" dirty="0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S. Blair-</a:t>
            </a:r>
            <a:r>
              <a:rPr lang="en-US" sz="1484" dirty="0" err="1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Goldensohn</a:t>
            </a:r>
            <a:r>
              <a:rPr lang="en-US" sz="1484" dirty="0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, K. </a:t>
            </a:r>
            <a:r>
              <a:rPr lang="en-US" sz="1484" dirty="0" err="1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Hannan</a:t>
            </a:r>
            <a:r>
              <a:rPr lang="en-US" sz="1484" dirty="0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, R. McDonald, T. </a:t>
            </a:r>
            <a:r>
              <a:rPr lang="en-US" sz="1484" dirty="0" err="1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Neylon</a:t>
            </a:r>
            <a:r>
              <a:rPr lang="en-US" sz="1484" dirty="0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, G. Reis, and J. Reynar. 2008.  Building a Sentiment Summarizer for Local Service Reviews.  WWW Workshop.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F86E414-2D77-638B-DB51-9D9C40A8D20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AE34ED8-657F-4D99-B42A-1615C4244ED4}"/>
              </a:ext>
            </a:extLst>
          </p:cNvPr>
          <p:cNvSpPr txBox="1"/>
          <p:nvPr/>
        </p:nvSpPr>
        <p:spPr>
          <a:xfrm>
            <a:off x="9574343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DDA4ED9B-E5B7-B01B-11C3-3F72A342B02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25936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8580" y="957591"/>
            <a:ext cx="8556641" cy="1132201"/>
          </a:xfrm>
        </p:spPr>
        <p:txBody>
          <a:bodyPr>
            <a:normAutofit/>
          </a:bodyPr>
          <a:lstStyle/>
          <a:p>
            <a:r>
              <a:rPr lang="en-US" sz="3264" dirty="0"/>
              <a:t>Finding aspect/attribute/target of sentiment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30309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The aspect name may not be in the sentence</a:t>
            </a:r>
          </a:p>
          <a:p>
            <a:r>
              <a:rPr lang="en-US" dirty="0"/>
              <a:t>For restaurants/hotels, aspects are well-understood</a:t>
            </a:r>
          </a:p>
          <a:p>
            <a:r>
              <a:rPr lang="en-US" dirty="0"/>
              <a:t>Supervised classification</a:t>
            </a:r>
          </a:p>
          <a:p>
            <a:pPr lvl="1"/>
            <a:r>
              <a:rPr lang="en-US" dirty="0"/>
              <a:t>Hand-label a small corpus of restaurant review sentences with aspect</a:t>
            </a:r>
          </a:p>
          <a:p>
            <a:pPr lvl="2"/>
            <a:r>
              <a:rPr lang="en-US" dirty="0"/>
              <a:t>food, décor, service, value, NONE</a:t>
            </a:r>
          </a:p>
          <a:p>
            <a:pPr lvl="1"/>
            <a:r>
              <a:rPr lang="en-US" dirty="0"/>
              <a:t>Train a classifier to assign an aspect to a sentence</a:t>
            </a:r>
          </a:p>
          <a:p>
            <a:pPr lvl="2"/>
            <a:r>
              <a:rPr lang="en-US" sz="1908" dirty="0"/>
              <a:t>“Given this sentence, is the aspect </a:t>
            </a:r>
            <a:r>
              <a:rPr lang="en-US" sz="1908" i="1" dirty="0"/>
              <a:t>food, décor, service, value, </a:t>
            </a:r>
            <a:r>
              <a:rPr lang="en-US" sz="1908" dirty="0"/>
              <a:t>or</a:t>
            </a:r>
            <a:r>
              <a:rPr lang="en-US" sz="1908" i="1" dirty="0"/>
              <a:t> NONE</a:t>
            </a:r>
            <a:r>
              <a:rPr lang="en-US" sz="1908" dirty="0"/>
              <a:t>”</a:t>
            </a:r>
          </a:p>
          <a:p>
            <a:pPr lvl="1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512BAE-AB36-B823-557F-934D2189FF4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A271CC-8FB3-FB4E-9A75-F06A1AD4638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2E395F7-A2A2-D0BB-5DAD-4AF78100CF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67584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9784" y="1194829"/>
            <a:ext cx="7915515" cy="1050018"/>
          </a:xfrm>
        </p:spPr>
        <p:txBody>
          <a:bodyPr>
            <a:normAutofit fontScale="90000"/>
          </a:bodyPr>
          <a:lstStyle/>
          <a:p>
            <a:r>
              <a:rPr lang="en-US" dirty="0"/>
              <a:t>Putting it all together:</a:t>
            </a:r>
            <a:br>
              <a:rPr lang="en-US" dirty="0"/>
            </a:br>
            <a:r>
              <a:rPr lang="en-US" dirty="0"/>
              <a:t>Finding sentiment for aspects</a:t>
            </a:r>
          </a:p>
        </p:txBody>
      </p:sp>
      <p:sp>
        <p:nvSpPr>
          <p:cNvPr id="8" name="Multidocument 7"/>
          <p:cNvSpPr/>
          <p:nvPr/>
        </p:nvSpPr>
        <p:spPr bwMode="auto">
          <a:xfrm>
            <a:off x="1411307" y="5084393"/>
            <a:ext cx="726935" cy="888476"/>
          </a:xfrm>
          <a:prstGeom prst="flowChartMultidocument">
            <a:avLst/>
          </a:prstGeom>
          <a:solidFill>
            <a:schemeClr val="accent4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endParaRPr lang="en-US" sz="2544">
              <a:latin typeface="Lucida Sans" pitchFamily="-65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0134528" y="5165163"/>
            <a:ext cx="565394" cy="726935"/>
          </a:xfrm>
          <a:prstGeom prst="rect">
            <a:avLst/>
          </a:prstGeom>
          <a:solidFill>
            <a:srgbClr val="83E6B5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pPr defTabSz="969226" fontAlgn="base">
              <a:spcBef>
                <a:spcPct val="0"/>
              </a:spcBef>
              <a:spcAft>
                <a:spcPct val="0"/>
              </a:spcAft>
            </a:pPr>
            <a:endParaRPr lang="en-US" sz="2544">
              <a:latin typeface="Lucida Sans" pitchFamily="-65" charset="0"/>
            </a:endParaRPr>
          </a:p>
        </p:txBody>
      </p:sp>
      <p:grpSp>
        <p:nvGrpSpPr>
          <p:cNvPr id="46" name="Group 45"/>
          <p:cNvGrpSpPr/>
          <p:nvPr/>
        </p:nvGrpSpPr>
        <p:grpSpPr>
          <a:xfrm>
            <a:off x="5853688" y="4357458"/>
            <a:ext cx="403853" cy="2342346"/>
            <a:chOff x="3429000" y="244341"/>
            <a:chExt cx="381000" cy="2209800"/>
          </a:xfrm>
        </p:grpSpPr>
        <p:sp>
          <p:nvSpPr>
            <p:cNvPr id="14" name="Process 13"/>
            <p:cNvSpPr/>
            <p:nvPr/>
          </p:nvSpPr>
          <p:spPr bwMode="auto">
            <a:xfrm>
              <a:off x="3429000" y="244341"/>
              <a:ext cx="381000" cy="2209800"/>
            </a:xfrm>
            <a:prstGeom prst="flowChartProcess">
              <a:avLst/>
            </a:prstGeom>
            <a:solidFill>
              <a:srgbClr val="FF6600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6924" tIns="48462" rIns="96924" bIns="48462" numCol="1" rtlCol="0" anchor="ctr" anchorCtr="0" compatLnSpc="1">
              <a:prstTxWarp prst="textNoShape">
                <a:avLst/>
              </a:prstTxWarp>
            </a:bodyPr>
            <a:lstStyle/>
            <a:p>
              <a:pPr defTabSz="969226" fontAlgn="base">
                <a:spcBef>
                  <a:spcPct val="0"/>
                </a:spcBef>
                <a:spcAft>
                  <a:spcPct val="0"/>
                </a:spcAft>
              </a:pPr>
              <a:endParaRPr lang="en-US" sz="2544">
                <a:latin typeface="Lucida Sans" pitchFamily="-65" charset="0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 bwMode="auto">
            <a:xfrm>
              <a:off x="3505200" y="115443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Straight Connector 20"/>
            <p:cNvCxnSpPr/>
            <p:nvPr/>
          </p:nvCxnSpPr>
          <p:spPr bwMode="auto">
            <a:xfrm>
              <a:off x="3505200" y="141859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22" name="Straight Connector 21"/>
            <p:cNvCxnSpPr/>
            <p:nvPr/>
          </p:nvCxnSpPr>
          <p:spPr bwMode="auto">
            <a:xfrm>
              <a:off x="3505200" y="168275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23" name="Straight Connector 22"/>
            <p:cNvCxnSpPr/>
            <p:nvPr/>
          </p:nvCxnSpPr>
          <p:spPr bwMode="auto">
            <a:xfrm>
              <a:off x="3505200" y="194691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Straight Connector 23"/>
            <p:cNvCxnSpPr/>
            <p:nvPr/>
          </p:nvCxnSpPr>
          <p:spPr bwMode="auto">
            <a:xfrm>
              <a:off x="3505200" y="221107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25" name="Straight Connector 24"/>
            <p:cNvCxnSpPr/>
            <p:nvPr/>
          </p:nvCxnSpPr>
          <p:spPr bwMode="auto">
            <a:xfrm>
              <a:off x="3505200" y="128651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26" name="Straight Connector 25"/>
            <p:cNvCxnSpPr/>
            <p:nvPr/>
          </p:nvCxnSpPr>
          <p:spPr bwMode="auto">
            <a:xfrm>
              <a:off x="3505200" y="155067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27" name="Straight Connector 26"/>
            <p:cNvCxnSpPr/>
            <p:nvPr/>
          </p:nvCxnSpPr>
          <p:spPr bwMode="auto">
            <a:xfrm>
              <a:off x="3505200" y="181483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28" name="Straight Connector 27"/>
            <p:cNvCxnSpPr/>
            <p:nvPr/>
          </p:nvCxnSpPr>
          <p:spPr bwMode="auto">
            <a:xfrm>
              <a:off x="3505200" y="207899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29" name="Straight Connector 28"/>
            <p:cNvCxnSpPr/>
            <p:nvPr/>
          </p:nvCxnSpPr>
          <p:spPr bwMode="auto">
            <a:xfrm>
              <a:off x="3505200" y="234315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40" name="Straight Connector 39"/>
            <p:cNvCxnSpPr/>
            <p:nvPr/>
          </p:nvCxnSpPr>
          <p:spPr bwMode="auto">
            <a:xfrm>
              <a:off x="3505200" y="89027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41" name="Straight Connector 40"/>
            <p:cNvCxnSpPr/>
            <p:nvPr/>
          </p:nvCxnSpPr>
          <p:spPr bwMode="auto">
            <a:xfrm>
              <a:off x="3505200" y="75819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42" name="Straight Connector 41"/>
            <p:cNvCxnSpPr/>
            <p:nvPr/>
          </p:nvCxnSpPr>
          <p:spPr bwMode="auto">
            <a:xfrm>
              <a:off x="3505200" y="49403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43" name="Straight Connector 42"/>
            <p:cNvCxnSpPr/>
            <p:nvPr/>
          </p:nvCxnSpPr>
          <p:spPr bwMode="auto">
            <a:xfrm>
              <a:off x="3505200" y="62611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44" name="Straight Connector 43"/>
            <p:cNvCxnSpPr/>
            <p:nvPr/>
          </p:nvCxnSpPr>
          <p:spPr bwMode="auto">
            <a:xfrm>
              <a:off x="3505200" y="102235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45" name="Straight Connector 44"/>
            <p:cNvCxnSpPr/>
            <p:nvPr/>
          </p:nvCxnSpPr>
          <p:spPr bwMode="auto">
            <a:xfrm>
              <a:off x="3505200" y="36195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7" name="Group 46"/>
          <p:cNvGrpSpPr/>
          <p:nvPr/>
        </p:nvGrpSpPr>
        <p:grpSpPr>
          <a:xfrm>
            <a:off x="3753654" y="4357458"/>
            <a:ext cx="403853" cy="2342346"/>
            <a:chOff x="3429000" y="244341"/>
            <a:chExt cx="381000" cy="2209800"/>
          </a:xfrm>
        </p:grpSpPr>
        <p:sp>
          <p:nvSpPr>
            <p:cNvPr id="48" name="Process 47"/>
            <p:cNvSpPr/>
            <p:nvPr/>
          </p:nvSpPr>
          <p:spPr bwMode="auto">
            <a:xfrm>
              <a:off x="3429000" y="244341"/>
              <a:ext cx="381000" cy="2209800"/>
            </a:xfrm>
            <a:prstGeom prst="flowChartProcess">
              <a:avLst/>
            </a:prstGeom>
            <a:solidFill>
              <a:srgbClr val="FF6600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6924" tIns="48462" rIns="96924" bIns="48462" numCol="1" rtlCol="0" anchor="ctr" anchorCtr="0" compatLnSpc="1">
              <a:prstTxWarp prst="textNoShape">
                <a:avLst/>
              </a:prstTxWarp>
            </a:bodyPr>
            <a:lstStyle/>
            <a:p>
              <a:pPr defTabSz="969226" fontAlgn="base">
                <a:spcBef>
                  <a:spcPct val="0"/>
                </a:spcBef>
                <a:spcAft>
                  <a:spcPct val="0"/>
                </a:spcAft>
              </a:pPr>
              <a:endParaRPr lang="en-US" sz="2544">
                <a:latin typeface="Lucida Sans" pitchFamily="-65" charset="0"/>
              </a:endParaRPr>
            </a:p>
          </p:txBody>
        </p:sp>
        <p:cxnSp>
          <p:nvCxnSpPr>
            <p:cNvPr id="49" name="Straight Connector 48"/>
            <p:cNvCxnSpPr/>
            <p:nvPr/>
          </p:nvCxnSpPr>
          <p:spPr bwMode="auto">
            <a:xfrm>
              <a:off x="3505200" y="115443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50" name="Straight Connector 49"/>
            <p:cNvCxnSpPr/>
            <p:nvPr/>
          </p:nvCxnSpPr>
          <p:spPr bwMode="auto">
            <a:xfrm>
              <a:off x="3505200" y="141859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51" name="Straight Connector 50"/>
            <p:cNvCxnSpPr/>
            <p:nvPr/>
          </p:nvCxnSpPr>
          <p:spPr bwMode="auto">
            <a:xfrm>
              <a:off x="3505200" y="168275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52" name="Straight Connector 51"/>
            <p:cNvCxnSpPr/>
            <p:nvPr/>
          </p:nvCxnSpPr>
          <p:spPr bwMode="auto">
            <a:xfrm>
              <a:off x="3505200" y="194691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53" name="Straight Connector 52"/>
            <p:cNvCxnSpPr/>
            <p:nvPr/>
          </p:nvCxnSpPr>
          <p:spPr bwMode="auto">
            <a:xfrm>
              <a:off x="3505200" y="221107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54" name="Straight Connector 53"/>
            <p:cNvCxnSpPr/>
            <p:nvPr/>
          </p:nvCxnSpPr>
          <p:spPr bwMode="auto">
            <a:xfrm>
              <a:off x="3505200" y="128651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55" name="Straight Connector 54"/>
            <p:cNvCxnSpPr/>
            <p:nvPr/>
          </p:nvCxnSpPr>
          <p:spPr bwMode="auto">
            <a:xfrm>
              <a:off x="3505200" y="155067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56" name="Straight Connector 55"/>
            <p:cNvCxnSpPr/>
            <p:nvPr/>
          </p:nvCxnSpPr>
          <p:spPr bwMode="auto">
            <a:xfrm>
              <a:off x="3505200" y="181483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57" name="Straight Connector 56"/>
            <p:cNvCxnSpPr/>
            <p:nvPr/>
          </p:nvCxnSpPr>
          <p:spPr bwMode="auto">
            <a:xfrm>
              <a:off x="3505200" y="207899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58" name="Straight Connector 57"/>
            <p:cNvCxnSpPr/>
            <p:nvPr/>
          </p:nvCxnSpPr>
          <p:spPr bwMode="auto">
            <a:xfrm>
              <a:off x="3505200" y="234315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59" name="Straight Connector 58"/>
            <p:cNvCxnSpPr/>
            <p:nvPr/>
          </p:nvCxnSpPr>
          <p:spPr bwMode="auto">
            <a:xfrm>
              <a:off x="3505200" y="89027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60" name="Straight Connector 59"/>
            <p:cNvCxnSpPr/>
            <p:nvPr/>
          </p:nvCxnSpPr>
          <p:spPr bwMode="auto">
            <a:xfrm>
              <a:off x="3505200" y="75819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61" name="Straight Connector 60"/>
            <p:cNvCxnSpPr/>
            <p:nvPr/>
          </p:nvCxnSpPr>
          <p:spPr bwMode="auto">
            <a:xfrm>
              <a:off x="3505200" y="49403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62" name="Straight Connector 61"/>
            <p:cNvCxnSpPr/>
            <p:nvPr/>
          </p:nvCxnSpPr>
          <p:spPr bwMode="auto">
            <a:xfrm>
              <a:off x="3505200" y="62611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63" name="Straight Connector 62"/>
            <p:cNvCxnSpPr/>
            <p:nvPr/>
          </p:nvCxnSpPr>
          <p:spPr bwMode="auto">
            <a:xfrm>
              <a:off x="3505200" y="102235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64" name="Straight Connector 63"/>
            <p:cNvCxnSpPr/>
            <p:nvPr/>
          </p:nvCxnSpPr>
          <p:spPr bwMode="auto">
            <a:xfrm>
              <a:off x="3505200" y="36195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65" name="Group 64"/>
          <p:cNvGrpSpPr/>
          <p:nvPr/>
        </p:nvGrpSpPr>
        <p:grpSpPr>
          <a:xfrm>
            <a:off x="7953722" y="4357458"/>
            <a:ext cx="403853" cy="2342346"/>
            <a:chOff x="3429000" y="244341"/>
            <a:chExt cx="381000" cy="2209800"/>
          </a:xfrm>
        </p:grpSpPr>
        <p:sp>
          <p:nvSpPr>
            <p:cNvPr id="66" name="Process 65"/>
            <p:cNvSpPr/>
            <p:nvPr/>
          </p:nvSpPr>
          <p:spPr bwMode="auto">
            <a:xfrm>
              <a:off x="3429000" y="244341"/>
              <a:ext cx="381000" cy="2209800"/>
            </a:xfrm>
            <a:prstGeom prst="flowChartProcess">
              <a:avLst/>
            </a:prstGeom>
            <a:solidFill>
              <a:srgbClr val="FF6600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6924" tIns="48462" rIns="96924" bIns="48462" numCol="1" rtlCol="0" anchor="ctr" anchorCtr="0" compatLnSpc="1">
              <a:prstTxWarp prst="textNoShape">
                <a:avLst/>
              </a:prstTxWarp>
            </a:bodyPr>
            <a:lstStyle/>
            <a:p>
              <a:pPr defTabSz="969226" fontAlgn="base">
                <a:spcBef>
                  <a:spcPct val="0"/>
                </a:spcBef>
                <a:spcAft>
                  <a:spcPct val="0"/>
                </a:spcAft>
              </a:pPr>
              <a:endParaRPr lang="en-US" sz="2544">
                <a:latin typeface="Lucida Sans" pitchFamily="-65" charset="0"/>
              </a:endParaRPr>
            </a:p>
          </p:txBody>
        </p:sp>
        <p:cxnSp>
          <p:nvCxnSpPr>
            <p:cNvPr id="67" name="Straight Connector 66"/>
            <p:cNvCxnSpPr/>
            <p:nvPr/>
          </p:nvCxnSpPr>
          <p:spPr bwMode="auto">
            <a:xfrm>
              <a:off x="3505200" y="115443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68" name="Straight Connector 67"/>
            <p:cNvCxnSpPr/>
            <p:nvPr/>
          </p:nvCxnSpPr>
          <p:spPr bwMode="auto">
            <a:xfrm>
              <a:off x="3505200" y="141859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69" name="Straight Connector 68"/>
            <p:cNvCxnSpPr/>
            <p:nvPr/>
          </p:nvCxnSpPr>
          <p:spPr bwMode="auto">
            <a:xfrm>
              <a:off x="3505200" y="168275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70" name="Straight Connector 69"/>
            <p:cNvCxnSpPr/>
            <p:nvPr/>
          </p:nvCxnSpPr>
          <p:spPr bwMode="auto">
            <a:xfrm>
              <a:off x="3505200" y="194691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71" name="Straight Connector 70"/>
            <p:cNvCxnSpPr/>
            <p:nvPr/>
          </p:nvCxnSpPr>
          <p:spPr bwMode="auto">
            <a:xfrm>
              <a:off x="3505200" y="221107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72" name="Straight Connector 71"/>
            <p:cNvCxnSpPr/>
            <p:nvPr/>
          </p:nvCxnSpPr>
          <p:spPr bwMode="auto">
            <a:xfrm>
              <a:off x="3505200" y="128651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73" name="Straight Connector 72"/>
            <p:cNvCxnSpPr/>
            <p:nvPr/>
          </p:nvCxnSpPr>
          <p:spPr bwMode="auto">
            <a:xfrm>
              <a:off x="3505200" y="155067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74" name="Straight Connector 73"/>
            <p:cNvCxnSpPr/>
            <p:nvPr/>
          </p:nvCxnSpPr>
          <p:spPr bwMode="auto">
            <a:xfrm>
              <a:off x="3505200" y="181483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75" name="Straight Connector 74"/>
            <p:cNvCxnSpPr/>
            <p:nvPr/>
          </p:nvCxnSpPr>
          <p:spPr bwMode="auto">
            <a:xfrm>
              <a:off x="3505200" y="207899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76" name="Straight Connector 75"/>
            <p:cNvCxnSpPr/>
            <p:nvPr/>
          </p:nvCxnSpPr>
          <p:spPr bwMode="auto">
            <a:xfrm>
              <a:off x="3505200" y="234315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77" name="Straight Connector 76"/>
            <p:cNvCxnSpPr/>
            <p:nvPr/>
          </p:nvCxnSpPr>
          <p:spPr bwMode="auto">
            <a:xfrm>
              <a:off x="3505200" y="89027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78" name="Straight Connector 77"/>
            <p:cNvCxnSpPr/>
            <p:nvPr/>
          </p:nvCxnSpPr>
          <p:spPr bwMode="auto">
            <a:xfrm>
              <a:off x="3505200" y="75819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79" name="Straight Connector 78"/>
            <p:cNvCxnSpPr/>
            <p:nvPr/>
          </p:nvCxnSpPr>
          <p:spPr bwMode="auto">
            <a:xfrm>
              <a:off x="3505200" y="49403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80" name="Straight Connector 79"/>
            <p:cNvCxnSpPr/>
            <p:nvPr/>
          </p:nvCxnSpPr>
          <p:spPr bwMode="auto">
            <a:xfrm>
              <a:off x="3505200" y="62611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81" name="Straight Connector 80"/>
            <p:cNvCxnSpPr/>
            <p:nvPr/>
          </p:nvCxnSpPr>
          <p:spPr bwMode="auto">
            <a:xfrm>
              <a:off x="3505200" y="102235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cxnSp>
          <p:nvCxnSpPr>
            <p:cNvPr id="82" name="Straight Connector 81"/>
            <p:cNvCxnSpPr/>
            <p:nvPr/>
          </p:nvCxnSpPr>
          <p:spPr bwMode="auto">
            <a:xfrm>
              <a:off x="3505200" y="361950"/>
              <a:ext cx="219456" cy="0"/>
            </a:xfrm>
            <a:prstGeom prst="line">
              <a:avLst/>
            </a:prstGeom>
            <a:gradFill rotWithShape="0">
              <a:gsLst>
                <a:gs pos="0">
                  <a:srgbClr val="A50021"/>
                </a:gs>
                <a:gs pos="100000">
                  <a:schemeClr val="tx1"/>
                </a:gs>
              </a:gsLst>
              <a:lin ang="0" scaled="1"/>
            </a:gradFill>
            <a:ln w="9525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</p:grpSp>
      <p:sp>
        <p:nvSpPr>
          <p:cNvPr id="122" name="TextBox 121"/>
          <p:cNvSpPr txBox="1"/>
          <p:nvPr/>
        </p:nvSpPr>
        <p:spPr>
          <a:xfrm>
            <a:off x="1330537" y="4640155"/>
            <a:ext cx="990079" cy="385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/>
              <a:t>Reviews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9962891" y="4331967"/>
            <a:ext cx="1022524" cy="562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1696" dirty="0"/>
              <a:t>Final</a:t>
            </a:r>
          </a:p>
          <a:p>
            <a:pPr>
              <a:lnSpc>
                <a:spcPct val="90000"/>
              </a:lnSpc>
            </a:pPr>
            <a:r>
              <a:rPr lang="en-US" sz="1696" dirty="0"/>
              <a:t>Summary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7546195" y="3590137"/>
            <a:ext cx="1196097" cy="679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/>
              <a:t>Sentences</a:t>
            </a:r>
          </a:p>
          <a:p>
            <a:r>
              <a:rPr lang="en-US" sz="1908" dirty="0"/>
              <a:t>&amp; Phrases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3349801" y="3590137"/>
            <a:ext cx="1196097" cy="679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/>
              <a:t>Sentences</a:t>
            </a:r>
          </a:p>
          <a:p>
            <a:r>
              <a:rPr lang="en-US" sz="1908" dirty="0"/>
              <a:t>&amp; Phrases</a:t>
            </a:r>
          </a:p>
        </p:txBody>
      </p:sp>
      <p:sp>
        <p:nvSpPr>
          <p:cNvPr id="127" name="TextBox 126"/>
          <p:cNvSpPr txBox="1"/>
          <p:nvPr/>
        </p:nvSpPr>
        <p:spPr>
          <a:xfrm>
            <a:off x="5203848" y="3590137"/>
            <a:ext cx="1196097" cy="679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/>
              <a:t>Sentences</a:t>
            </a:r>
          </a:p>
          <a:p>
            <a:r>
              <a:rPr lang="en-US" sz="1908" dirty="0"/>
              <a:t>&amp; Phrases</a:t>
            </a:r>
          </a:p>
        </p:txBody>
      </p:sp>
      <p:sp>
        <p:nvSpPr>
          <p:cNvPr id="128" name="Pentagon 127"/>
          <p:cNvSpPr/>
          <p:nvPr/>
        </p:nvSpPr>
        <p:spPr bwMode="auto">
          <a:xfrm>
            <a:off x="2380554" y="5245934"/>
            <a:ext cx="1130788" cy="565394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1484" dirty="0">
                <a:latin typeface="Lucida Sans" pitchFamily="-65" charset="0"/>
              </a:rPr>
              <a:t>Text</a:t>
            </a:r>
          </a:p>
          <a:p>
            <a:r>
              <a:rPr lang="en-US" sz="1484" dirty="0">
                <a:latin typeface="Lucida Sans" pitchFamily="-65" charset="0"/>
              </a:rPr>
              <a:t>Extractor</a:t>
            </a:r>
          </a:p>
        </p:txBody>
      </p:sp>
      <p:sp>
        <p:nvSpPr>
          <p:cNvPr id="129" name="Pentagon 128"/>
          <p:cNvSpPr/>
          <p:nvPr/>
        </p:nvSpPr>
        <p:spPr bwMode="auto">
          <a:xfrm>
            <a:off x="4480588" y="5245934"/>
            <a:ext cx="1211559" cy="565394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1484" dirty="0">
                <a:latin typeface="Lucida Sans" pitchFamily="-65" charset="0"/>
              </a:rPr>
              <a:t>Sentiment</a:t>
            </a:r>
          </a:p>
          <a:p>
            <a:r>
              <a:rPr lang="en-US" sz="1484" dirty="0">
                <a:latin typeface="Lucida Sans" pitchFamily="-65" charset="0"/>
              </a:rPr>
              <a:t>Classifier</a:t>
            </a:r>
          </a:p>
        </p:txBody>
      </p:sp>
      <p:sp>
        <p:nvSpPr>
          <p:cNvPr id="130" name="Pentagon 129"/>
          <p:cNvSpPr/>
          <p:nvPr/>
        </p:nvSpPr>
        <p:spPr bwMode="auto">
          <a:xfrm>
            <a:off x="6565990" y="5245934"/>
            <a:ext cx="1130788" cy="565394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1484" dirty="0">
                <a:latin typeface="Lucida Sans" pitchFamily="-65" charset="0"/>
              </a:rPr>
              <a:t>Aspect</a:t>
            </a:r>
          </a:p>
          <a:p>
            <a:r>
              <a:rPr lang="en-US" sz="1484" dirty="0">
                <a:latin typeface="Lucida Sans" pitchFamily="-65" charset="0"/>
              </a:rPr>
              <a:t>Extractor</a:t>
            </a:r>
          </a:p>
        </p:txBody>
      </p:sp>
      <p:sp>
        <p:nvSpPr>
          <p:cNvPr id="131" name="Pentagon 130"/>
          <p:cNvSpPr/>
          <p:nvPr/>
        </p:nvSpPr>
        <p:spPr bwMode="auto">
          <a:xfrm>
            <a:off x="8599887" y="5245934"/>
            <a:ext cx="1292329" cy="565394"/>
          </a:xfrm>
          <a:prstGeom prst="homePlate">
            <a:avLst/>
          </a:prstGeom>
          <a:solidFill>
            <a:schemeClr val="accent2">
              <a:lumMod val="40000"/>
              <a:lumOff val="60000"/>
            </a:schemeClr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6924" tIns="48462" rIns="96924" bIns="48462" numCol="1" rtlCol="0" anchor="ctr" anchorCtr="0" compatLnSpc="1">
            <a:prstTxWarp prst="textNoShape">
              <a:avLst/>
            </a:prstTxWarp>
          </a:bodyPr>
          <a:lstStyle/>
          <a:p>
            <a:r>
              <a:rPr lang="en-US" sz="1484" dirty="0">
                <a:latin typeface="Lucida Sans" pitchFamily="-65" charset="0"/>
              </a:rPr>
              <a:t>Aggregator</a:t>
            </a:r>
          </a:p>
        </p:txBody>
      </p:sp>
      <p:sp>
        <p:nvSpPr>
          <p:cNvPr id="132" name="TextBox 131"/>
          <p:cNvSpPr txBox="1"/>
          <p:nvPr/>
        </p:nvSpPr>
        <p:spPr>
          <a:xfrm>
            <a:off x="2212229" y="2495246"/>
            <a:ext cx="7909697" cy="549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84" dirty="0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S. Blair-</a:t>
            </a:r>
            <a:r>
              <a:rPr lang="en-US" sz="1484" dirty="0" err="1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Goldensohn</a:t>
            </a:r>
            <a:r>
              <a:rPr lang="en-US" sz="1484" dirty="0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, K. </a:t>
            </a:r>
            <a:r>
              <a:rPr lang="en-US" sz="1484" dirty="0" err="1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Hannan</a:t>
            </a:r>
            <a:r>
              <a:rPr lang="en-US" sz="1484" dirty="0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, R. McDonald, T. </a:t>
            </a:r>
            <a:r>
              <a:rPr lang="en-US" sz="1484" dirty="0" err="1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Neylon</a:t>
            </a:r>
            <a:r>
              <a:rPr lang="en-US" sz="1484" dirty="0">
                <a:solidFill>
                  <a:schemeClr val="accent5">
                    <a:lumMod val="75000"/>
                  </a:schemeClr>
                </a:solidFill>
                <a:latin typeface="Calibri"/>
                <a:cs typeface="Calibri"/>
              </a:rPr>
              <a:t>, G. Reis, and J. Reynar. 2008.  Building a Sentiment Summarizer for Local Service Reviews.  WWW Workshop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A1A6077-642D-6562-6DF4-AF19AD0097F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ED8A0C-0EE4-7EEF-D7B2-A7A35C228F1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73E8C8E-0574-4642-A3A4-832F5C8A365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11921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2849" y="613851"/>
            <a:ext cx="9046303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Results of </a:t>
            </a:r>
            <a:r>
              <a:rPr lang="en-US" dirty="0">
                <a:cs typeface="Calibri"/>
              </a:rPr>
              <a:t>Blair-</a:t>
            </a:r>
            <a:r>
              <a:rPr lang="en-US" dirty="0" err="1">
                <a:cs typeface="Calibri"/>
              </a:rPr>
              <a:t>Goldensohn</a:t>
            </a:r>
            <a:r>
              <a:rPr lang="en-US" dirty="0"/>
              <a:t> et al. method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204866"/>
            <a:ext cx="9046303" cy="47177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120" dirty="0"/>
              <a:t>R</a:t>
            </a:r>
            <a:r>
              <a:rPr lang="fr-FR" sz="2120" dirty="0" err="1"/>
              <a:t>ooms</a:t>
            </a:r>
            <a:r>
              <a:rPr lang="fr-FR" sz="2120" dirty="0"/>
              <a:t>  (3/5 stars, 41 </a:t>
            </a:r>
            <a:r>
              <a:rPr lang="fr-FR" sz="2120" dirty="0" err="1"/>
              <a:t>comments</a:t>
            </a:r>
            <a:r>
              <a:rPr lang="fr-FR" sz="2120" dirty="0"/>
              <a:t>)</a:t>
            </a:r>
          </a:p>
          <a:p>
            <a:pPr marL="484613" lvl="1" indent="0">
              <a:buNone/>
            </a:pPr>
            <a:r>
              <a:rPr lang="en-US" dirty="0">
                <a:solidFill>
                  <a:srgbClr val="008000"/>
                </a:solidFill>
              </a:rPr>
              <a:t>(+)</a:t>
            </a:r>
            <a:r>
              <a:rPr lang="en-US" sz="1696" dirty="0">
                <a:solidFill>
                  <a:srgbClr val="008000"/>
                </a:solidFill>
              </a:rPr>
              <a:t> The room was clean and everything worked fine – even the water pressure .</a:t>
            </a:r>
            <a:r>
              <a:rPr lang="en-US" sz="1696" dirty="0"/>
              <a:t>..</a:t>
            </a:r>
          </a:p>
          <a:p>
            <a:pPr marL="484613" lvl="1" indent="0">
              <a:buNone/>
            </a:pPr>
            <a:r>
              <a:rPr lang="en-US" dirty="0">
                <a:solidFill>
                  <a:srgbClr val="008000"/>
                </a:solidFill>
              </a:rPr>
              <a:t>(+) </a:t>
            </a:r>
            <a:r>
              <a:rPr lang="en-US" sz="1696" dirty="0">
                <a:solidFill>
                  <a:srgbClr val="008000"/>
                </a:solidFill>
              </a:rPr>
              <a:t>We went because of the free room and was pleasantly pleased ...</a:t>
            </a:r>
          </a:p>
          <a:p>
            <a:pPr marL="484613" lvl="1" indent="0">
              <a:buNone/>
            </a:pPr>
            <a:r>
              <a:rPr lang="en-US" dirty="0">
                <a:solidFill>
                  <a:srgbClr val="0000FF"/>
                </a:solidFill>
              </a:rPr>
              <a:t>(-) </a:t>
            </a:r>
            <a:r>
              <a:rPr lang="en-US" sz="1696" dirty="0">
                <a:solidFill>
                  <a:srgbClr val="0000FF"/>
                </a:solidFill>
              </a:rPr>
              <a:t>…the worst hotel I had ever stayed at ...</a:t>
            </a:r>
          </a:p>
          <a:p>
            <a:pPr marL="0" indent="0">
              <a:buNone/>
            </a:pPr>
            <a:r>
              <a:rPr lang="en-US" sz="2120" dirty="0"/>
              <a:t>S</a:t>
            </a:r>
            <a:r>
              <a:rPr lang="fr-FR" sz="2120" dirty="0" err="1"/>
              <a:t>ervice</a:t>
            </a:r>
            <a:r>
              <a:rPr lang="fr-FR" sz="2120" dirty="0"/>
              <a:t>  (3/5 stars, 31 </a:t>
            </a:r>
            <a:r>
              <a:rPr lang="fr-FR" sz="2120" dirty="0" err="1"/>
              <a:t>comments</a:t>
            </a:r>
            <a:r>
              <a:rPr lang="fr-FR" sz="2120" dirty="0"/>
              <a:t>)</a:t>
            </a:r>
          </a:p>
          <a:p>
            <a:pPr marL="484613" lvl="1" indent="0">
              <a:buNone/>
            </a:pPr>
            <a:r>
              <a:rPr lang="en-US" dirty="0">
                <a:solidFill>
                  <a:srgbClr val="008000"/>
                </a:solidFill>
              </a:rPr>
              <a:t>(+) </a:t>
            </a:r>
            <a:r>
              <a:rPr lang="en-US" sz="1696" dirty="0">
                <a:solidFill>
                  <a:srgbClr val="008000"/>
                </a:solidFill>
              </a:rPr>
              <a:t>Upon checking out another couple was checking early due to a problem ...</a:t>
            </a:r>
          </a:p>
          <a:p>
            <a:pPr marL="484613" lvl="1" indent="0">
              <a:buNone/>
            </a:pPr>
            <a:r>
              <a:rPr lang="en-US" dirty="0">
                <a:solidFill>
                  <a:srgbClr val="008000"/>
                </a:solidFill>
              </a:rPr>
              <a:t>(+) </a:t>
            </a:r>
            <a:r>
              <a:rPr lang="en-US" sz="1696" dirty="0">
                <a:solidFill>
                  <a:srgbClr val="008000"/>
                </a:solidFill>
              </a:rPr>
              <a:t>Every single hotel staff member treated us great and answered every ...</a:t>
            </a:r>
          </a:p>
          <a:p>
            <a:pPr marL="484613" lvl="1" indent="0">
              <a:buNone/>
            </a:pPr>
            <a:r>
              <a:rPr lang="en-US" dirty="0">
                <a:solidFill>
                  <a:srgbClr val="0000FF"/>
                </a:solidFill>
              </a:rPr>
              <a:t>(-) </a:t>
            </a:r>
            <a:r>
              <a:rPr lang="en-US" sz="1696" dirty="0">
                <a:solidFill>
                  <a:srgbClr val="0000FF"/>
                </a:solidFill>
              </a:rPr>
              <a:t>The food is cold and the service gives new meaning to SLOW.</a:t>
            </a:r>
          </a:p>
          <a:p>
            <a:pPr marL="0" indent="0">
              <a:buNone/>
            </a:pPr>
            <a:r>
              <a:rPr lang="en-US" sz="2120" dirty="0"/>
              <a:t>D</a:t>
            </a:r>
            <a:r>
              <a:rPr lang="fr-FR" sz="2120" dirty="0" err="1"/>
              <a:t>ining</a:t>
            </a:r>
            <a:r>
              <a:rPr lang="fr-FR" sz="2120" dirty="0"/>
              <a:t> (3/5 stars, 18 </a:t>
            </a:r>
            <a:r>
              <a:rPr lang="fr-FR" sz="2120" dirty="0" err="1"/>
              <a:t>comments</a:t>
            </a:r>
            <a:r>
              <a:rPr lang="fr-FR" sz="2120" dirty="0"/>
              <a:t>)</a:t>
            </a:r>
          </a:p>
          <a:p>
            <a:pPr marL="484613" lvl="1" indent="0">
              <a:buNone/>
            </a:pPr>
            <a:r>
              <a:rPr lang="en-US" dirty="0">
                <a:solidFill>
                  <a:srgbClr val="008000"/>
                </a:solidFill>
              </a:rPr>
              <a:t>(+) </a:t>
            </a:r>
            <a:r>
              <a:rPr lang="en-US" sz="1696" dirty="0">
                <a:solidFill>
                  <a:srgbClr val="008000"/>
                </a:solidFill>
              </a:rPr>
              <a:t>our favorite place to stay in </a:t>
            </a:r>
            <a:r>
              <a:rPr lang="en-US" sz="1696" dirty="0" err="1">
                <a:solidFill>
                  <a:srgbClr val="008000"/>
                </a:solidFill>
              </a:rPr>
              <a:t>biloxi</a:t>
            </a:r>
            <a:r>
              <a:rPr lang="en-US" sz="1696" dirty="0">
                <a:solidFill>
                  <a:srgbClr val="008000"/>
                </a:solidFill>
              </a:rPr>
              <a:t>. the food is great also the service ...</a:t>
            </a:r>
          </a:p>
          <a:p>
            <a:pPr marL="484613" lvl="1" indent="0">
              <a:buNone/>
            </a:pPr>
            <a:r>
              <a:rPr lang="en-US" dirty="0">
                <a:solidFill>
                  <a:srgbClr val="008000"/>
                </a:solidFill>
              </a:rPr>
              <a:t>(+) </a:t>
            </a:r>
            <a:r>
              <a:rPr lang="en-US" sz="1696" dirty="0">
                <a:solidFill>
                  <a:srgbClr val="008000"/>
                </a:solidFill>
              </a:rPr>
              <a:t>Offer of free buffet for joining the Play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BFAFEF2-FDEE-95FB-A6B1-6A139C5B874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D56C5C-ABFD-1330-C4A4-7BABB7180B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8335A7E-8A2D-B337-E4CB-F5DA884B8A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76522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3331"/>
            <a:ext cx="10515600" cy="1325563"/>
          </a:xfrm>
        </p:spPr>
        <p:txBody>
          <a:bodyPr/>
          <a:lstStyle/>
          <a:p>
            <a:r>
              <a:rPr lang="en-US"/>
              <a:t>Summary on Sentiment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72849" y="2534877"/>
            <a:ext cx="9046303" cy="3876987"/>
          </a:xfrm>
        </p:spPr>
        <p:txBody>
          <a:bodyPr>
            <a:normAutofit/>
          </a:bodyPr>
          <a:lstStyle/>
          <a:p>
            <a:r>
              <a:rPr lang="en-US" sz="2968" dirty="0"/>
              <a:t>Generally modeled as classification or regression task</a:t>
            </a:r>
          </a:p>
          <a:p>
            <a:pPr lvl="1"/>
            <a:r>
              <a:rPr lang="en-US" sz="2544" dirty="0"/>
              <a:t>predict a binary or ordinal label</a:t>
            </a:r>
          </a:p>
          <a:p>
            <a:r>
              <a:rPr lang="en-US" sz="2968" dirty="0"/>
              <a:t>Features:</a:t>
            </a:r>
          </a:p>
          <a:p>
            <a:pPr lvl="1"/>
            <a:r>
              <a:rPr lang="en-US" sz="2544" dirty="0"/>
              <a:t>Negation is important</a:t>
            </a:r>
          </a:p>
          <a:p>
            <a:pPr lvl="1"/>
            <a:r>
              <a:rPr lang="en-US" sz="2544" dirty="0"/>
              <a:t>Using all words (in naïve </a:t>
            </a:r>
            <a:r>
              <a:rPr lang="en-US" sz="2544" dirty="0" err="1"/>
              <a:t>bayes</a:t>
            </a:r>
            <a:r>
              <a:rPr lang="en-US" sz="2544" dirty="0"/>
              <a:t>) works well for some tasks</a:t>
            </a:r>
          </a:p>
          <a:p>
            <a:pPr lvl="1"/>
            <a:r>
              <a:rPr lang="en-US" sz="2544" dirty="0"/>
              <a:t>Finding subsets of words may help in other tasks</a:t>
            </a:r>
          </a:p>
          <a:p>
            <a:pPr lvl="2"/>
            <a:r>
              <a:rPr lang="en-US" sz="2544" dirty="0"/>
              <a:t>Hand-built polarity lexicons</a:t>
            </a:r>
          </a:p>
          <a:p>
            <a:pPr lvl="2"/>
            <a:r>
              <a:rPr lang="en-US" sz="2544" dirty="0"/>
              <a:t>Use seeds and semi-supervised learning to induce lexicons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E2BCF42-624D-32B0-ED4B-610D93F1586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82F7A36-6BF0-AF42-46AA-01C463B958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11BBE31-68B3-0C9C-5B23-4FAE7C1FAF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81239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EA87B61-93A0-497D-A1D8-332E95F69D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B93FC8B-7B16-4C40-9A84-D294640D2FF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17A12F40-ED65-4AAB-8790-BFC23C736C9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1606</TotalTime>
  <Words>3208</Words>
  <Application>Microsoft Office PowerPoint</Application>
  <PresentationFormat>Widescreen</PresentationFormat>
  <Paragraphs>568</Paragraphs>
  <Slides>60</Slides>
  <Notes>9</Notes>
  <HiddenSlides>0</HiddenSlides>
  <MMClips>0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60</vt:i4>
      </vt:variant>
    </vt:vector>
  </HeadingPairs>
  <TitlesOfParts>
    <vt:vector size="74" baseType="lpstr">
      <vt:lpstr>ＭＳ Ｐゴシック</vt:lpstr>
      <vt:lpstr>Andalus</vt:lpstr>
      <vt:lpstr>Arial</vt:lpstr>
      <vt:lpstr>Calibri</vt:lpstr>
      <vt:lpstr>Calibri (Headings)</vt:lpstr>
      <vt:lpstr>Calibri Light</vt:lpstr>
      <vt:lpstr>Courier</vt:lpstr>
      <vt:lpstr>Lucida Sans</vt:lpstr>
      <vt:lpstr>Times</vt:lpstr>
      <vt:lpstr>Times New Roman</vt:lpstr>
      <vt:lpstr>Wingdings</vt:lpstr>
      <vt:lpstr>Zapf Dingbats</vt:lpstr>
      <vt:lpstr>Office Theme</vt:lpstr>
      <vt:lpstr>Equation</vt:lpstr>
      <vt:lpstr>PowerPoint Presentation</vt:lpstr>
      <vt:lpstr>PowerPoint Presentation</vt:lpstr>
      <vt:lpstr>The objectives of this lecture is to:</vt:lpstr>
      <vt:lpstr>Positive or negative movie review?</vt:lpstr>
      <vt:lpstr>Google Product Search</vt:lpstr>
      <vt:lpstr>Bing Shopping</vt:lpstr>
      <vt:lpstr>Sentiment analysis has many other names</vt:lpstr>
      <vt:lpstr>Why sentiment analysis?</vt:lpstr>
      <vt:lpstr>Sentiment Analysis</vt:lpstr>
      <vt:lpstr>Sentiment Analysis</vt:lpstr>
      <vt:lpstr>Sentiment Analysis</vt:lpstr>
      <vt:lpstr>Sentiment Analysis</vt:lpstr>
      <vt:lpstr>Sentiment Classification in Movie Reviews</vt:lpstr>
      <vt:lpstr>IMDB data in the Pang and Lee database</vt:lpstr>
      <vt:lpstr>Baseline Algorithm (adapted from Pang and Lee)</vt:lpstr>
      <vt:lpstr>Sentiment Tokenization Issues</vt:lpstr>
      <vt:lpstr>Extracting Features for Sentiment Classification</vt:lpstr>
      <vt:lpstr>Negation</vt:lpstr>
      <vt:lpstr>Reminder: Naïve Bayes</vt:lpstr>
      <vt:lpstr>Binarized (Boolean feature)  Multinomial Naïve Bayes</vt:lpstr>
      <vt:lpstr>Boolean Multinomial Naïve Bayes: Learning</vt:lpstr>
      <vt:lpstr>Boolean Multinomial Naïve Bayes  on a test document d</vt:lpstr>
      <vt:lpstr>Normal vs. Boolean Multinomial NB</vt:lpstr>
      <vt:lpstr>Cross-Validation</vt:lpstr>
      <vt:lpstr>Other issues in Classification</vt:lpstr>
      <vt:lpstr>Thwarted Expectations and Ordering Effects</vt:lpstr>
      <vt:lpstr>Sentiment Analysis</vt:lpstr>
      <vt:lpstr>What is a Lexicon?</vt:lpstr>
      <vt:lpstr>LIWC (Linguistic Inquiry and Word Count)</vt:lpstr>
      <vt:lpstr>MPQA Subjectivity Cues Lexicon</vt:lpstr>
      <vt:lpstr>Bing Liu Opinion Lexicon</vt:lpstr>
      <vt:lpstr>Sentiment Analysis</vt:lpstr>
      <vt:lpstr>Semi-supervised learning of lexicons</vt:lpstr>
      <vt:lpstr>Hatzivassiloglou and McKeown intuition for identifying word polarity</vt:lpstr>
      <vt:lpstr>Hatzivassiloglou &amp; McKeown 1997 Step 1</vt:lpstr>
      <vt:lpstr>Hatzivassiloglou &amp; McKeown 1997 Step 2</vt:lpstr>
      <vt:lpstr>Hatzivassiloglou &amp; McKeown 1997 Step 3</vt:lpstr>
      <vt:lpstr>Hatzivassiloglou &amp; McKeown 1997 Step 4</vt:lpstr>
      <vt:lpstr>Output polarity lexicon</vt:lpstr>
      <vt:lpstr>Output polarity lexicon</vt:lpstr>
      <vt:lpstr>Turney Algorithm</vt:lpstr>
      <vt:lpstr>Extract two-word phrases with adjectives</vt:lpstr>
      <vt:lpstr>How to measure polarity of a phrase?</vt:lpstr>
      <vt:lpstr>Pointwise Mutual Information</vt:lpstr>
      <vt:lpstr>Pointwise Mutual Information</vt:lpstr>
      <vt:lpstr>How to Estimate Pointwise Mutual Information</vt:lpstr>
      <vt:lpstr>Does phrase appear more with “poor” or “excellent”?</vt:lpstr>
      <vt:lpstr>Phrases from a thumbs-up review</vt:lpstr>
      <vt:lpstr>Phrases from a thumbs-down review</vt:lpstr>
      <vt:lpstr>Results of Turney algorithm</vt:lpstr>
      <vt:lpstr>Using WordNet to learn polarity</vt:lpstr>
      <vt:lpstr>Summary on Learning Lexicons</vt:lpstr>
      <vt:lpstr>Sentiment Analysis</vt:lpstr>
      <vt:lpstr>Finding sentiment of a sentence</vt:lpstr>
      <vt:lpstr>Finding aspect/attribute/target of sentiment</vt:lpstr>
      <vt:lpstr>Finding aspect/attribute/target of sentiment</vt:lpstr>
      <vt:lpstr>Putting it all together: Finding sentiment for aspects</vt:lpstr>
      <vt:lpstr>Results of Blair-Goldensohn et al. method</vt:lpstr>
      <vt:lpstr>Summary on Sentiment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Ashraf Elsayed</cp:lastModifiedBy>
  <cp:revision>66</cp:revision>
  <dcterms:created xsi:type="dcterms:W3CDTF">2023-04-29T09:08:23Z</dcterms:created>
  <dcterms:modified xsi:type="dcterms:W3CDTF">2025-07-18T12:23:13Z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