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4"/>
  </p:sldMasterIdLst>
  <p:notesMasterIdLst>
    <p:notesMasterId r:id="rId37"/>
  </p:notesMasterIdLst>
  <p:sldIdLst>
    <p:sldId id="480" r:id="rId5"/>
    <p:sldId id="271" r:id="rId6"/>
    <p:sldId id="581" r:id="rId7"/>
    <p:sldId id="582" r:id="rId8"/>
    <p:sldId id="560" r:id="rId9"/>
    <p:sldId id="583" r:id="rId10"/>
    <p:sldId id="561" r:id="rId11"/>
    <p:sldId id="562" r:id="rId12"/>
    <p:sldId id="584" r:id="rId13"/>
    <p:sldId id="585" r:id="rId14"/>
    <p:sldId id="586" r:id="rId15"/>
    <p:sldId id="587" r:id="rId16"/>
    <p:sldId id="588" r:id="rId17"/>
    <p:sldId id="589" r:id="rId18"/>
    <p:sldId id="590" r:id="rId19"/>
    <p:sldId id="591" r:id="rId20"/>
    <p:sldId id="592" r:id="rId21"/>
    <p:sldId id="593" r:id="rId22"/>
    <p:sldId id="594" r:id="rId23"/>
    <p:sldId id="595" r:id="rId24"/>
    <p:sldId id="596" r:id="rId25"/>
    <p:sldId id="599" r:id="rId26"/>
    <p:sldId id="597" r:id="rId27"/>
    <p:sldId id="598" r:id="rId28"/>
    <p:sldId id="600" r:id="rId29"/>
    <p:sldId id="601" r:id="rId30"/>
    <p:sldId id="602" r:id="rId31"/>
    <p:sldId id="603" r:id="rId32"/>
    <p:sldId id="604" r:id="rId33"/>
    <p:sldId id="605" r:id="rId34"/>
    <p:sldId id="606" r:id="rId35"/>
    <p:sldId id="349" r:id="rId36"/>
  </p:sldIdLst>
  <p:sldSz cx="12192000" cy="6858000"/>
  <p:notesSz cx="6858000" cy="9144000"/>
  <p:embeddedFontLst>
    <p:embeddedFont>
      <p:font typeface="Alexandria" pitchFamily="2" charset="-78"/>
      <p:regular r:id="rId38"/>
      <p:bold r:id="rId39"/>
    </p:embeddedFont>
    <p:embeddedFont>
      <p:font typeface="Alexandria Light" pitchFamily="2" charset="-78"/>
      <p:regular r:id="rId40"/>
    </p:embeddedFont>
    <p:embeddedFont>
      <p:font typeface="Roboto Light" panose="02000000000000000000" pitchFamily="2" charset="0"/>
      <p:regular r:id="rId41"/>
      <p:italic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81"/>
            <p14:sldId id="582"/>
            <p14:sldId id="560"/>
            <p14:sldId id="583"/>
            <p14:sldId id="561"/>
            <p14:sldId id="562"/>
            <p14:sldId id="584"/>
            <p14:sldId id="585"/>
            <p14:sldId id="586"/>
            <p14:sldId id="587"/>
            <p14:sldId id="588"/>
            <p14:sldId id="589"/>
            <p14:sldId id="590"/>
            <p14:sldId id="591"/>
            <p14:sldId id="592"/>
            <p14:sldId id="593"/>
            <p14:sldId id="594"/>
            <p14:sldId id="595"/>
            <p14:sldId id="596"/>
            <p14:sldId id="599"/>
            <p14:sldId id="597"/>
            <p14:sldId id="598"/>
            <p14:sldId id="600"/>
            <p14:sldId id="601"/>
            <p14:sldId id="602"/>
            <p14:sldId id="603"/>
            <p14:sldId id="604"/>
            <p14:sldId id="605"/>
            <p14:sldId id="6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259F6C"/>
    <a:srgbClr val="FFD200"/>
    <a:srgbClr val="203E5F"/>
    <a:srgbClr val="F58221"/>
    <a:srgbClr val="000000"/>
    <a:srgbClr val="669BBC"/>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5" d="100"/>
          <a:sy n="75" d="100"/>
        </p:scale>
        <p:origin x="946"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2.fntdata"/><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5.fntdata"/><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font" Target="fonts/font3.fntdata"/><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font" Target="fonts/font1.fntdata"/><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23993-EB10-C12F-194E-4BD23C3053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C327F5-D527-04C2-86C7-627E612BED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54147E-BAA4-BD64-D22D-3A08464F255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F586FC0-5C58-EFB1-B891-B1FDA91E0F67}"/>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7773989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1DA49-1A8F-33AE-9B2D-9DF5F2C77B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3CD293-726E-1CA5-DD04-80ACE16474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8BBD34-112C-A654-E904-5D4967FCBE8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A40FDF5-091F-E0AF-BBE8-6763A6BEE8FC}"/>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28723609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4D4F9B-7A13-6C47-FB88-3171B0A419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44017-B242-9465-09B6-D3246CA1B3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AB52DE-D509-57FF-16A1-DE7AF80AC61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724AF47-E38A-A053-B2BF-4342BB87A0A3}"/>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2972884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CC07DC-FB47-AB98-6AB4-58B8556F3A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C8FAF9-FA8E-84C6-7134-E4B4E097FE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63F494-1482-9619-6F54-EAB9AB64162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85EE6F-2901-FEB0-91A1-575C89659525}"/>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156077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004F2C-477B-422A-C261-A608583FD4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CFA99F-978B-68D4-9B7C-68B757187C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2901DD-3B8E-EE1C-8289-DA64989E482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65C6352-8138-1AFB-57B6-F881C662BEAD}"/>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2743010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864AEA-7519-6E53-5C0C-8D5243471A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31A03E-07F3-75C0-CD58-5BF1B0B27C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A6C94D-AA8D-E4E1-F7B1-EE16955B1CC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2FA8B32-E4B0-483A-FB5F-A5A82D57885A}"/>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5082087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C2C91B-5F5A-5F9E-D4CE-C4407FD838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E2D5D7-5F48-9510-6C82-B68DEB8260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DE3805-3682-DBD5-BBA4-CA4C2DACF34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420EB2A-9377-F0EB-D8E0-6FB27965FEC4}"/>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46275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CCBB15-DDA7-63EB-C6A6-D46D89718B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78B5F0-88F1-228B-3DEF-8999B8AE03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BB59CF-95E1-3A60-1743-2D92A9847CA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5143A0E-9DB8-7D9C-2221-4E9555669E2B}"/>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1343258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6AD29-FD66-A644-7080-544C36341E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ABE7C9-514D-1B1D-FBA6-AD40F049EC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A0C742-344C-654C-06FD-163CFBDB3BF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3C57E58-4490-BF23-0773-3972EA90C980}"/>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251211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9FCBCF-D030-AB93-5041-DFC9F7B69F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44FAEB-F65B-40DD-221C-52FA44F91B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D476AB-B7AB-5FBF-4E82-DF337A2BB64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84303CD-FBA5-37AC-361C-4E5C21BEBF4F}"/>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14673862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A90AC-83B3-16BE-2DE9-F19D4B23ED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8B1572-8263-D3D0-68A4-CED163774A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C5D2B5-A107-3C83-C61D-4811F75E9A4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A8CAE9D-A169-8F33-6E12-204D5730E62B}"/>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5269553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0DA424-B044-C7AB-D9AA-32F42B6710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8999ED-025F-3294-69E5-8BB1B9A158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AC1E0D-02B6-4EC1-6ED9-9A3A63C8D56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6F715DF-7C58-76B8-F1E4-876D87506249}"/>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650384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2E5AF5-A72A-4D22-C1E8-0788B227BA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1D8AFF-BE21-225C-4D25-E75C581B05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8FA8D1-CBC8-3CC9-EC21-49D675F168D1}"/>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C2B1646-B549-BC74-C268-D62FB92E5786}"/>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2013382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9C37D8-4ABE-4F16-22C1-7D62AF4DCB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E5C9AC-1DD6-CB08-ACC8-BFA15ED4F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B31BFA-29A9-B54C-BA91-D2DB765E886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0314F60-4F2B-B2E9-3CC9-D67B320F84A7}"/>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2459588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D5608-9EB1-EA00-4356-1EAA7BA033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1C23A9-812C-BCB5-14CC-B4F9B4FF6D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7B0483-FBB2-CB74-5BE7-83C7165E1AA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DB02CB9-F8A0-0023-1D02-15D38504FF75}"/>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443489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541E5-637C-3A46-45CB-63CBC5C45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BD3246-4182-EBFE-7139-FA6E932D0C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F2737D-984A-A829-7A54-3F8B5EE5D4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CBD88FF-195C-CAA7-C44F-4619FDA4A12A}"/>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5509143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92C0D9-8868-11BC-A7E0-85537ACCD3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0553E0-EF0F-6F7C-B82B-14E21E412E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33A6F1-F46C-4010-CD58-D6E18BB44A0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644893C-75B5-A947-F635-185A13FCCA0D}"/>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27112251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20460-155E-402D-F87F-92697301C2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3780A2-DB90-A8E2-C6F7-E2505ACCDD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247FCD-2BF2-351F-6BBD-7DDF27948DC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269C357-B5B1-570B-06F2-E14C5B08F997}"/>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40996467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403958-C77B-5269-A1A2-92954228FA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F9B40D-97B5-D1A4-F0ED-F6108D16D5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A0C57E-3B7C-FFC9-F27B-F124EF11E9B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C113D58-3DAA-8F31-FFD0-B964EE64866A}"/>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20297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6/4/2025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6/4/2025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6/4/2025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6/4/2025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6/4/2025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6/4/2025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6/4/2025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6/4/2025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17.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5.png"/><Relationship Id="rId1" Type="http://schemas.openxmlformats.org/officeDocument/2006/relationships/slideLayout" Target="../slideLayouts/slideLayout13.xml"/><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14.xml"/><Relationship Id="rId5" Type="http://schemas.openxmlformats.org/officeDocument/2006/relationships/image" Target="../media/image28.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10861" y="3823153"/>
            <a:ext cx="5216525" cy="461665"/>
          </a:xfrm>
          <a:prstGeom prst="rect">
            <a:avLst/>
          </a:prstGeom>
          <a:noFill/>
        </p:spPr>
        <p:txBody>
          <a:bodyPr wrap="square" rtlCol="0">
            <a:spAutoFit/>
          </a:bodyPr>
          <a:lstStyle/>
          <a:p>
            <a:r>
              <a:rPr lang="en-US" sz="2400" b="1" dirty="0">
                <a:solidFill>
                  <a:srgbClr val="002060"/>
                </a:solidFill>
                <a:latin typeface="Alexandria" charset="0"/>
                <a:cs typeface="Alexandria" charset="0"/>
              </a:rPr>
              <a:t>Lecturer: Dr. Raef Baraka</a:t>
            </a:r>
          </a:p>
        </p:txBody>
      </p:sp>
      <p:sp>
        <p:nvSpPr>
          <p:cNvPr id="31" name="TextBox 30"/>
          <p:cNvSpPr txBox="1"/>
          <p:nvPr/>
        </p:nvSpPr>
        <p:spPr>
          <a:xfrm>
            <a:off x="1" y="1804750"/>
            <a:ext cx="6096000" cy="1660647"/>
          </a:xfrm>
          <a:prstGeom prst="rect">
            <a:avLst/>
          </a:prstGeom>
          <a:noFill/>
        </p:spPr>
        <p:txBody>
          <a:bodyPr wrap="square" rtlCol="0">
            <a:spAutoFit/>
          </a:bodyPr>
          <a:lstStyle/>
          <a:p>
            <a:pPr algn="ctr">
              <a:lnSpc>
                <a:spcPct val="150000"/>
              </a:lnSpc>
            </a:pPr>
            <a:r>
              <a:rPr lang="en-US" sz="3600" b="1" dirty="0">
                <a:solidFill>
                  <a:srgbClr val="002060"/>
                </a:solidFill>
                <a:latin typeface="Alexandria" charset="0"/>
                <a:cs typeface="Alexandria" charset="0"/>
              </a:rPr>
              <a:t>College of Management</a:t>
            </a:r>
          </a:p>
          <a:p>
            <a:pPr algn="ctr">
              <a:lnSpc>
                <a:spcPct val="150000"/>
              </a:lnSpc>
            </a:pPr>
            <a:r>
              <a:rPr lang="en-US" sz="3600" b="1" dirty="0">
                <a:solidFill>
                  <a:srgbClr val="00B0F0"/>
                </a:solidFill>
                <a:latin typeface="Alexandria" charset="0"/>
                <a:cs typeface="Alexandria" charset="0"/>
              </a:rPr>
              <a:t>Business Ethics</a:t>
            </a:r>
          </a:p>
        </p:txBody>
      </p:sp>
      <p:sp>
        <p:nvSpPr>
          <p:cNvPr id="34" name="Rectangle: Rounded Corners 33"/>
          <p:cNvSpPr/>
          <p:nvPr/>
        </p:nvSpPr>
        <p:spPr>
          <a:xfrm>
            <a:off x="99185" y="5537508"/>
            <a:ext cx="4502666"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Introduction Lecture</a:t>
            </a:r>
          </a:p>
        </p:txBody>
      </p:sp>
      <p:sp>
        <p:nvSpPr>
          <p:cNvPr id="46" name="TextBox 45"/>
          <p:cNvSpPr txBox="1"/>
          <p:nvPr/>
        </p:nvSpPr>
        <p:spPr>
          <a:xfrm>
            <a:off x="329269" y="5104240"/>
            <a:ext cx="1345240" cy="400110"/>
          </a:xfrm>
          <a:prstGeom prst="rect">
            <a:avLst/>
          </a:prstGeom>
          <a:noFill/>
        </p:spPr>
        <p:txBody>
          <a:bodyPr wrap="none" rtlCol="0">
            <a:spAutoFit/>
          </a:bodyPr>
          <a:lstStyle/>
          <a:p>
            <a:r>
              <a:rPr lang="en-US" sz="2000" dirty="0">
                <a:latin typeface="Alexandria" charset="0"/>
                <a:cs typeface="Alexandria" charset="0"/>
              </a:rPr>
              <a:t>PMG 750</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6188040" y="1177107"/>
            <a:ext cx="6239934" cy="523220"/>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Course Overview</a:t>
            </a:r>
          </a:p>
        </p:txBody>
      </p:sp>
      <p:sp>
        <p:nvSpPr>
          <p:cNvPr id="42" name="TextBox 41"/>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Lecture</a:t>
            </a:r>
          </a:p>
        </p:txBody>
      </p:sp>
      <p:sp>
        <p:nvSpPr>
          <p:cNvPr id="43" name="TextBox 42"/>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ABC0C7-1875-8090-6CD0-095FE2F1FC0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546836B-AC5E-35DC-F567-46EB7B39856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BA1335B-7E7C-E322-EDAB-CBFD3C83AFA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B11771D7-9ABD-9CFD-8D0F-3D95A061C908}"/>
              </a:ext>
            </a:extLst>
          </p:cNvPr>
          <p:cNvSpPr/>
          <p:nvPr/>
        </p:nvSpPr>
        <p:spPr>
          <a:xfrm>
            <a:off x="496489" y="634335"/>
            <a:ext cx="6720388" cy="461665"/>
          </a:xfrm>
          <a:prstGeom prst="rect">
            <a:avLst/>
          </a:prstGeom>
        </p:spPr>
        <p:txBody>
          <a:bodyPr wrap="square">
            <a:spAutoFit/>
          </a:bodyPr>
          <a:lstStyle/>
          <a:p>
            <a:r>
              <a:rPr lang="en-US" sz="2400" b="1" dirty="0">
                <a:solidFill>
                  <a:srgbClr val="00B0F0"/>
                </a:solidFill>
                <a:latin typeface="Alexandria" charset="0"/>
                <a:cs typeface="Alexandria" charset="0"/>
              </a:rPr>
              <a:t>Business Ethics</a:t>
            </a:r>
          </a:p>
        </p:txBody>
      </p:sp>
      <p:sp>
        <p:nvSpPr>
          <p:cNvPr id="3" name="Rectangle: Rounded Corners 2">
            <a:extLst>
              <a:ext uri="{FF2B5EF4-FFF2-40B4-BE49-F238E27FC236}">
                <a16:creationId xmlns:a16="http://schemas.microsoft.com/office/drawing/2014/main" id="{8A724920-065F-AE39-DBA8-60C67548DB55}"/>
              </a:ext>
            </a:extLst>
          </p:cNvPr>
          <p:cNvSpPr/>
          <p:nvPr/>
        </p:nvSpPr>
        <p:spPr>
          <a:xfrm>
            <a:off x="638242" y="1897054"/>
            <a:ext cx="10915515"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5DF0A36-3C63-E6A7-7E7F-8B105C0A5BB0}"/>
              </a:ext>
            </a:extLst>
          </p:cNvPr>
          <p:cNvSpPr/>
          <p:nvPr/>
        </p:nvSpPr>
        <p:spPr>
          <a:xfrm>
            <a:off x="1238436" y="1356215"/>
            <a:ext cx="9653084" cy="461665"/>
          </a:xfrm>
          <a:prstGeom prst="rect">
            <a:avLst/>
          </a:prstGeom>
        </p:spPr>
        <p:txBody>
          <a:bodyPr wrap="square">
            <a:spAutoFit/>
          </a:bodyPr>
          <a:lstStyle/>
          <a:p>
            <a:pPr algn="ctr"/>
            <a:r>
              <a:rPr lang="en-US" sz="2400" b="1" dirty="0">
                <a:solidFill>
                  <a:srgbClr val="00B0F0"/>
                </a:solidFill>
                <a:latin typeface="Alexandria" charset="0"/>
                <a:cs typeface="Alexandria" charset="0"/>
              </a:rPr>
              <a:t>Course Description</a:t>
            </a:r>
          </a:p>
        </p:txBody>
      </p:sp>
      <p:sp>
        <p:nvSpPr>
          <p:cNvPr id="8" name="Rectangle 7">
            <a:extLst>
              <a:ext uri="{FF2B5EF4-FFF2-40B4-BE49-F238E27FC236}">
                <a16:creationId xmlns:a16="http://schemas.microsoft.com/office/drawing/2014/main" id="{08E2961E-294F-045F-5ACC-4D0021716DE6}"/>
              </a:ext>
            </a:extLst>
          </p:cNvPr>
          <p:cNvSpPr/>
          <p:nvPr/>
        </p:nvSpPr>
        <p:spPr>
          <a:xfrm>
            <a:off x="845574" y="2010190"/>
            <a:ext cx="10411706" cy="4656916"/>
          </a:xfrm>
          <a:prstGeom prst="rect">
            <a:avLst/>
          </a:prstGeom>
        </p:spPr>
        <p:txBody>
          <a:bodyPr wrap="square">
            <a:spAutoFit/>
          </a:bodyPr>
          <a:lstStyle/>
          <a:p>
            <a:pPr algn="just">
              <a:lnSpc>
                <a:spcPct val="150000"/>
              </a:lnSpc>
            </a:pPr>
            <a:r>
              <a:rPr lang="en-US" sz="2000" b="1" dirty="0">
                <a:solidFill>
                  <a:srgbClr val="002060"/>
                </a:solidFill>
                <a:latin typeface="Alexandria Light" pitchFamily="2" charset="-78"/>
                <a:cs typeface="Alexandria Light" pitchFamily="2" charset="-78"/>
              </a:rPr>
              <a:t>The course aims to equip students with the skills and knowledge necessary for effective ethical decision-making in business contexts. </a:t>
            </a:r>
          </a:p>
          <a:p>
            <a:pPr marL="342900" indent="-342900" algn="just">
              <a:lnSpc>
                <a:spcPct val="150000"/>
              </a:lnSpc>
              <a:buFont typeface="Arial" panose="020B0604020202020204" pitchFamily="34" charset="0"/>
              <a:buChar char="•"/>
            </a:pPr>
            <a:r>
              <a:rPr lang="en-US" sz="2000" dirty="0">
                <a:latin typeface="Alexandria Light" pitchFamily="2" charset="-78"/>
                <a:cs typeface="Alexandria Light" pitchFamily="2" charset="-78"/>
              </a:rPr>
              <a:t>It </a:t>
            </a:r>
            <a:r>
              <a:rPr lang="en-US" sz="2000" b="1" dirty="0">
                <a:solidFill>
                  <a:schemeClr val="accent6">
                    <a:lumMod val="50000"/>
                  </a:schemeClr>
                </a:solidFill>
                <a:latin typeface="Alexandria Light" pitchFamily="2" charset="-78"/>
                <a:cs typeface="Alexandria Light" pitchFamily="2" charset="-78"/>
              </a:rPr>
              <a:t>emphasizes</a:t>
            </a:r>
            <a:r>
              <a:rPr lang="en-US" sz="2000" dirty="0">
                <a:latin typeface="Alexandria Light" pitchFamily="2" charset="-78"/>
                <a:cs typeface="Alexandria Light" pitchFamily="2" charset="-78"/>
              </a:rPr>
              <a:t> understanding ethical dilemmas from both individual and organizational perspectives, recognizing that ethical challenges often arise in complex group and team settings. </a:t>
            </a:r>
          </a:p>
          <a:p>
            <a:pPr marL="342900" indent="-342900" algn="just">
              <a:lnSpc>
                <a:spcPct val="150000"/>
              </a:lnSpc>
              <a:buFont typeface="Arial" panose="020B0604020202020204" pitchFamily="34" charset="0"/>
              <a:buChar char="•"/>
            </a:pPr>
            <a:r>
              <a:rPr lang="en-US" sz="2000" dirty="0">
                <a:latin typeface="Alexandria Light" pitchFamily="2" charset="-78"/>
                <a:cs typeface="Alexandria Light" pitchFamily="2" charset="-78"/>
              </a:rPr>
              <a:t>The course </a:t>
            </a:r>
            <a:r>
              <a:rPr lang="en-US" sz="2000" b="1" dirty="0">
                <a:solidFill>
                  <a:schemeClr val="accent6">
                    <a:lumMod val="50000"/>
                  </a:schemeClr>
                </a:solidFill>
                <a:latin typeface="Alexandria Light" pitchFamily="2" charset="-78"/>
                <a:cs typeface="Alexandria Light" pitchFamily="2" charset="-78"/>
              </a:rPr>
              <a:t>integrates</a:t>
            </a:r>
            <a:r>
              <a:rPr lang="en-US" sz="2000" dirty="0">
                <a:latin typeface="Alexandria Light" pitchFamily="2" charset="-78"/>
                <a:cs typeface="Alexandria Light" pitchFamily="2" charset="-78"/>
              </a:rPr>
              <a:t> theoretical ethical reasoning with real-world applications, providing students with practical frameworks to analyze and resolve ethical issues. </a:t>
            </a:r>
          </a:p>
          <a:p>
            <a:pPr marL="342900" indent="-342900" algn="just">
              <a:lnSpc>
                <a:spcPct val="150000"/>
              </a:lnSpc>
              <a:buFont typeface="Arial" panose="020B0604020202020204" pitchFamily="34" charset="0"/>
              <a:buChar char="•"/>
            </a:pPr>
            <a:r>
              <a:rPr lang="en-US" sz="2000" dirty="0">
                <a:latin typeface="Alexandria Light" pitchFamily="2" charset="-78"/>
                <a:cs typeface="Alexandria Light" pitchFamily="2" charset="-78"/>
              </a:rPr>
              <a:t>Through contemporary and updated case studies, it </a:t>
            </a:r>
            <a:r>
              <a:rPr lang="en-US" sz="2000" b="1" dirty="0">
                <a:solidFill>
                  <a:schemeClr val="accent6">
                    <a:lumMod val="50000"/>
                  </a:schemeClr>
                </a:solidFill>
                <a:latin typeface="Alexandria Light" pitchFamily="2" charset="-78"/>
                <a:cs typeface="Alexandria Light" pitchFamily="2" charset="-78"/>
              </a:rPr>
              <a:t>fosters</a:t>
            </a:r>
            <a:r>
              <a:rPr lang="en-US" sz="2000" dirty="0">
                <a:latin typeface="Alexandria Light" pitchFamily="2" charset="-78"/>
                <a:cs typeface="Alexandria Light" pitchFamily="2" charset="-78"/>
              </a:rPr>
              <a:t> critical thinking and the ability to navigate gray areas where ethical conduct may not be clear-cut.</a:t>
            </a:r>
          </a:p>
        </p:txBody>
      </p:sp>
    </p:spTree>
    <p:extLst>
      <p:ext uri="{BB962C8B-B14F-4D97-AF65-F5344CB8AC3E}">
        <p14:creationId xmlns:p14="http://schemas.microsoft.com/office/powerpoint/2010/main" val="2120790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D06063-CAD6-A36D-A596-B0F907DA282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34ABD59-28DC-09E0-A9B3-E8E0569DC9A1}"/>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B7223EA8-9FA2-2298-697E-9D9B482839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14DBAFAB-B937-AFC1-0B4E-B1C94E6BFDF4}"/>
              </a:ext>
            </a:extLst>
          </p:cNvPr>
          <p:cNvSpPr/>
          <p:nvPr/>
        </p:nvSpPr>
        <p:spPr>
          <a:xfrm>
            <a:off x="496489" y="634335"/>
            <a:ext cx="6720388" cy="461665"/>
          </a:xfrm>
          <a:prstGeom prst="rect">
            <a:avLst/>
          </a:prstGeom>
        </p:spPr>
        <p:txBody>
          <a:bodyPr wrap="square">
            <a:spAutoFit/>
          </a:bodyPr>
          <a:lstStyle/>
          <a:p>
            <a:r>
              <a:rPr lang="en-US" sz="2400" b="1" dirty="0">
                <a:solidFill>
                  <a:srgbClr val="00B0F0"/>
                </a:solidFill>
                <a:latin typeface="Alexandria" charset="0"/>
                <a:cs typeface="Alexandria" charset="0"/>
              </a:rPr>
              <a:t>Business Ethics</a:t>
            </a:r>
          </a:p>
        </p:txBody>
      </p:sp>
      <p:sp>
        <p:nvSpPr>
          <p:cNvPr id="3" name="Rectangle: Rounded Corners 2">
            <a:extLst>
              <a:ext uri="{FF2B5EF4-FFF2-40B4-BE49-F238E27FC236}">
                <a16:creationId xmlns:a16="http://schemas.microsoft.com/office/drawing/2014/main" id="{A73D823E-FA0A-97E6-F4DF-561030E9238F}"/>
              </a:ext>
            </a:extLst>
          </p:cNvPr>
          <p:cNvSpPr/>
          <p:nvPr/>
        </p:nvSpPr>
        <p:spPr>
          <a:xfrm>
            <a:off x="638242" y="1897054"/>
            <a:ext cx="10915515" cy="479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386D8A9B-50A4-AE65-0F1B-AD26D3EB1E5E}"/>
              </a:ext>
            </a:extLst>
          </p:cNvPr>
          <p:cNvSpPr/>
          <p:nvPr/>
        </p:nvSpPr>
        <p:spPr>
          <a:xfrm>
            <a:off x="1238436" y="1356215"/>
            <a:ext cx="9653084" cy="461665"/>
          </a:xfrm>
          <a:prstGeom prst="rect">
            <a:avLst/>
          </a:prstGeom>
        </p:spPr>
        <p:txBody>
          <a:bodyPr wrap="square">
            <a:spAutoFit/>
          </a:bodyPr>
          <a:lstStyle/>
          <a:p>
            <a:pPr algn="ctr"/>
            <a:r>
              <a:rPr lang="en-US" sz="2400" b="1" dirty="0">
                <a:solidFill>
                  <a:srgbClr val="00B0F0"/>
                </a:solidFill>
                <a:latin typeface="Alexandria" charset="0"/>
                <a:cs typeface="Alexandria" charset="0"/>
              </a:rPr>
              <a:t>Course Description</a:t>
            </a:r>
          </a:p>
        </p:txBody>
      </p:sp>
      <p:sp>
        <p:nvSpPr>
          <p:cNvPr id="8" name="Rectangle 7">
            <a:extLst>
              <a:ext uri="{FF2B5EF4-FFF2-40B4-BE49-F238E27FC236}">
                <a16:creationId xmlns:a16="http://schemas.microsoft.com/office/drawing/2014/main" id="{168C5F40-A6E2-F806-E9D2-566569CDA549}"/>
              </a:ext>
            </a:extLst>
          </p:cNvPr>
          <p:cNvSpPr/>
          <p:nvPr/>
        </p:nvSpPr>
        <p:spPr>
          <a:xfrm>
            <a:off x="845574" y="2010190"/>
            <a:ext cx="10411706" cy="3733586"/>
          </a:xfrm>
          <a:prstGeom prst="rect">
            <a:avLst/>
          </a:prstGeom>
        </p:spPr>
        <p:txBody>
          <a:bodyPr wrap="square">
            <a:spAutoFit/>
          </a:bodyPr>
          <a:lstStyle/>
          <a:p>
            <a:pPr marL="342900" indent="-342900" algn="just">
              <a:lnSpc>
                <a:spcPct val="150000"/>
              </a:lnSpc>
              <a:buFont typeface="Arial" panose="020B0604020202020204" pitchFamily="34" charset="0"/>
              <a:buChar char="•"/>
            </a:pPr>
            <a:r>
              <a:rPr lang="en-US" sz="2000" dirty="0">
                <a:latin typeface="Alexandria Light" pitchFamily="2" charset="-78"/>
                <a:cs typeface="Alexandria Light" pitchFamily="2" charset="-78"/>
              </a:rPr>
              <a:t>The course also </a:t>
            </a:r>
            <a:r>
              <a:rPr lang="en-US" sz="2000" b="1" dirty="0">
                <a:solidFill>
                  <a:schemeClr val="accent6">
                    <a:lumMod val="50000"/>
                  </a:schemeClr>
                </a:solidFill>
                <a:latin typeface="Alexandria Light" pitchFamily="2" charset="-78"/>
                <a:cs typeface="Alexandria Light" pitchFamily="2" charset="-78"/>
              </a:rPr>
              <a:t>highlights</a:t>
            </a:r>
            <a:r>
              <a:rPr lang="en-US" sz="2000" dirty="0">
                <a:latin typeface="Alexandria Light" pitchFamily="2" charset="-78"/>
                <a:cs typeface="Alexandria Light" pitchFamily="2" charset="-78"/>
              </a:rPr>
              <a:t> the importance of integrating ethics into strategic business decisions, considering mandatory, core, and voluntary practices.</a:t>
            </a:r>
          </a:p>
          <a:p>
            <a:pPr marL="342900" indent="-342900" algn="just">
              <a:lnSpc>
                <a:spcPct val="150000"/>
              </a:lnSpc>
              <a:buFont typeface="Arial" panose="020B0604020202020204" pitchFamily="34" charset="0"/>
              <a:buChar char="•"/>
            </a:pPr>
            <a:r>
              <a:rPr lang="en-US" sz="2000" dirty="0">
                <a:latin typeface="Alexandria Light" pitchFamily="2" charset="-78"/>
                <a:cs typeface="Alexandria Light" pitchFamily="2" charset="-78"/>
              </a:rPr>
              <a:t>Moreover, it </a:t>
            </a:r>
            <a:r>
              <a:rPr lang="en-US" sz="2000" b="1" dirty="0">
                <a:solidFill>
                  <a:schemeClr val="accent6">
                    <a:lumMod val="50000"/>
                  </a:schemeClr>
                </a:solidFill>
                <a:latin typeface="Alexandria Light" pitchFamily="2" charset="-78"/>
                <a:cs typeface="Alexandria Light" pitchFamily="2" charset="-78"/>
              </a:rPr>
              <a:t>underscores</a:t>
            </a:r>
            <a:r>
              <a:rPr lang="en-US" sz="2000" dirty="0">
                <a:latin typeface="Alexandria Light" pitchFamily="2" charset="-78"/>
                <a:cs typeface="Alexandria Light" pitchFamily="2" charset="-78"/>
              </a:rPr>
              <a:t> the role of organizational culture and interdependent relationships in shaping ethical behavior. </a:t>
            </a:r>
          </a:p>
          <a:p>
            <a:pPr marL="342900" indent="-342900" algn="just">
              <a:lnSpc>
                <a:spcPct val="150000"/>
              </a:lnSpc>
              <a:buFont typeface="Arial" panose="020B0604020202020204" pitchFamily="34" charset="0"/>
              <a:buChar char="•"/>
            </a:pPr>
            <a:r>
              <a:rPr lang="en-US" sz="2000" b="1" dirty="0">
                <a:solidFill>
                  <a:srgbClr val="002060"/>
                </a:solidFill>
                <a:latin typeface="Alexandria Light" pitchFamily="2" charset="-78"/>
                <a:cs typeface="Alexandria Light" pitchFamily="2" charset="-78"/>
              </a:rPr>
              <a:t>Ultimately, the course aims to develop students' awareness and competence to make responsible business decisions that contribute to sustainable and ethical business practices, reinforcing the significance of ethics for both organizational success and the broader economic system.</a:t>
            </a:r>
          </a:p>
        </p:txBody>
      </p:sp>
    </p:spTree>
    <p:extLst>
      <p:ext uri="{BB962C8B-B14F-4D97-AF65-F5344CB8AC3E}">
        <p14:creationId xmlns:p14="http://schemas.microsoft.com/office/powerpoint/2010/main" val="1336763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F4DEAD-3D87-083B-F325-5DBD85D3B073}"/>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B352B70-26AF-05BB-2836-570B80C66061}"/>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2FCB2B4-22A0-6C3B-0FB4-CDE280A402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2763799B-10B2-4459-DED9-30ADDFBA97B9}"/>
              </a:ext>
            </a:extLst>
          </p:cNvPr>
          <p:cNvSpPr/>
          <p:nvPr/>
        </p:nvSpPr>
        <p:spPr>
          <a:xfrm>
            <a:off x="496489" y="634335"/>
            <a:ext cx="6720388" cy="461665"/>
          </a:xfrm>
          <a:prstGeom prst="rect">
            <a:avLst/>
          </a:prstGeom>
        </p:spPr>
        <p:txBody>
          <a:bodyPr wrap="square">
            <a:spAutoFit/>
          </a:bodyPr>
          <a:lstStyle/>
          <a:p>
            <a:r>
              <a:rPr lang="en-US" sz="2400" b="1" dirty="0">
                <a:solidFill>
                  <a:srgbClr val="00B0F0"/>
                </a:solidFill>
                <a:latin typeface="Alexandria" charset="0"/>
                <a:cs typeface="Alexandria" charset="0"/>
              </a:rPr>
              <a:t>Reference Book:</a:t>
            </a:r>
          </a:p>
        </p:txBody>
      </p:sp>
      <p:sp>
        <p:nvSpPr>
          <p:cNvPr id="7" name="Rectangle: Rounded Corners 6">
            <a:extLst>
              <a:ext uri="{FF2B5EF4-FFF2-40B4-BE49-F238E27FC236}">
                <a16:creationId xmlns:a16="http://schemas.microsoft.com/office/drawing/2014/main" id="{62107946-D380-BFDA-C4C3-36309DC0FB7A}"/>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769DF83C-D662-692B-59DD-4C22934F5DA6}"/>
              </a:ext>
            </a:extLst>
          </p:cNvPr>
          <p:cNvSpPr/>
          <p:nvPr/>
        </p:nvSpPr>
        <p:spPr>
          <a:xfrm>
            <a:off x="461462" y="1667145"/>
            <a:ext cx="5766618" cy="4442819"/>
          </a:xfrm>
          <a:prstGeom prst="rect">
            <a:avLst/>
          </a:prstGeom>
        </p:spPr>
        <p:txBody>
          <a:bodyPr wrap="square">
            <a:spAutoFit/>
          </a:bodyPr>
          <a:lstStyle/>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Ch1:</a:t>
            </a:r>
            <a:r>
              <a:rPr lang="en-US" dirty="0">
                <a:latin typeface="Alexandria Light" pitchFamily="2" charset="-78"/>
                <a:cs typeface="Alexandria Light" pitchFamily="2" charset="-78"/>
              </a:rPr>
              <a:t> The Importance of Business Ethics.</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Ch2</a:t>
            </a:r>
            <a:r>
              <a:rPr lang="en-US" dirty="0">
                <a:latin typeface="Alexandria Light" pitchFamily="2" charset="-78"/>
                <a:cs typeface="Alexandria Light" pitchFamily="2" charset="-78"/>
              </a:rPr>
              <a:t>: Stakeholder Relationships, Social Responsibility and Corporate Governance.</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Ch3</a:t>
            </a:r>
            <a:r>
              <a:rPr lang="en-US" dirty="0">
                <a:latin typeface="Alexandria Light" pitchFamily="2" charset="-78"/>
                <a:cs typeface="Alexandria Light" pitchFamily="2" charset="-78"/>
              </a:rPr>
              <a:t>: Emerging Business Ethics Issues.</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Ch4</a:t>
            </a:r>
            <a:r>
              <a:rPr lang="en-US" dirty="0">
                <a:latin typeface="Alexandria Light" pitchFamily="2" charset="-78"/>
                <a:cs typeface="Alexandria Light" pitchFamily="2" charset="-78"/>
              </a:rPr>
              <a:t>: The Institutionalization of Business Ethics.</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Ch5</a:t>
            </a:r>
            <a:r>
              <a:rPr lang="en-US" dirty="0">
                <a:latin typeface="Alexandria Light" pitchFamily="2" charset="-78"/>
                <a:cs typeface="Alexandria Light" pitchFamily="2" charset="-78"/>
              </a:rPr>
              <a:t>: Ethical Decision Making.</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Ch6</a:t>
            </a:r>
            <a:r>
              <a:rPr lang="en-US" dirty="0">
                <a:latin typeface="Alexandria Light" pitchFamily="2" charset="-78"/>
                <a:cs typeface="Alexandria Light" pitchFamily="2" charset="-78"/>
              </a:rPr>
              <a:t>: </a:t>
            </a:r>
            <a:r>
              <a:rPr lang="en-US" b="1" dirty="0">
                <a:solidFill>
                  <a:schemeClr val="accent6">
                    <a:lumMod val="50000"/>
                  </a:schemeClr>
                </a:solidFill>
                <a:latin typeface="Alexandria Light" pitchFamily="2" charset="-78"/>
                <a:cs typeface="Alexandria Light" pitchFamily="2" charset="-78"/>
              </a:rPr>
              <a:t>Individual Factors</a:t>
            </a:r>
            <a:r>
              <a:rPr lang="en-US" dirty="0">
                <a:latin typeface="Alexandria Light" pitchFamily="2" charset="-78"/>
                <a:cs typeface="Alexandria Light" pitchFamily="2" charset="-78"/>
              </a:rPr>
              <a:t>: Moral Philosophies and Values.</a:t>
            </a:r>
          </a:p>
        </p:txBody>
      </p:sp>
      <p:pic>
        <p:nvPicPr>
          <p:cNvPr id="6" name="Picture 5">
            <a:extLst>
              <a:ext uri="{FF2B5EF4-FFF2-40B4-BE49-F238E27FC236}">
                <a16:creationId xmlns:a16="http://schemas.microsoft.com/office/drawing/2014/main" id="{C677E43C-993E-48CE-FA4B-A1D65A4A8138}"/>
              </a:ext>
            </a:extLst>
          </p:cNvPr>
          <p:cNvPicPr>
            <a:picLocks noChangeAspect="1"/>
          </p:cNvPicPr>
          <p:nvPr/>
        </p:nvPicPr>
        <p:blipFill>
          <a:blip r:embed="rId3"/>
          <a:stretch>
            <a:fillRect/>
          </a:stretch>
        </p:blipFill>
        <p:spPr>
          <a:xfrm>
            <a:off x="6559298" y="0"/>
            <a:ext cx="5464982" cy="6873689"/>
          </a:xfrm>
          <a:prstGeom prst="rect">
            <a:avLst/>
          </a:prstGeom>
        </p:spPr>
      </p:pic>
    </p:spTree>
    <p:extLst>
      <p:ext uri="{BB962C8B-B14F-4D97-AF65-F5344CB8AC3E}">
        <p14:creationId xmlns:p14="http://schemas.microsoft.com/office/powerpoint/2010/main" val="428379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162B7-AA49-E91B-9F2B-B259B9A6EED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FD0639C-5888-9312-BAF3-4172DAB7825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C10C2F4-AB7D-9E55-6047-13D64D1E7DB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2" name="Rectangle 1">
            <a:extLst>
              <a:ext uri="{FF2B5EF4-FFF2-40B4-BE49-F238E27FC236}">
                <a16:creationId xmlns:a16="http://schemas.microsoft.com/office/drawing/2014/main" id="{1F0BC688-83DC-52DE-9A3A-EDCE3E8E0F35}"/>
              </a:ext>
            </a:extLst>
          </p:cNvPr>
          <p:cNvSpPr/>
          <p:nvPr/>
        </p:nvSpPr>
        <p:spPr>
          <a:xfrm>
            <a:off x="496489" y="634335"/>
            <a:ext cx="6720388" cy="461665"/>
          </a:xfrm>
          <a:prstGeom prst="rect">
            <a:avLst/>
          </a:prstGeom>
        </p:spPr>
        <p:txBody>
          <a:bodyPr wrap="square">
            <a:spAutoFit/>
          </a:bodyPr>
          <a:lstStyle/>
          <a:p>
            <a:r>
              <a:rPr lang="en-US" sz="2400" b="1" dirty="0">
                <a:solidFill>
                  <a:srgbClr val="00B0F0"/>
                </a:solidFill>
                <a:latin typeface="Alexandria" charset="0"/>
                <a:cs typeface="Alexandria" charset="0"/>
              </a:rPr>
              <a:t>Reference Book:</a:t>
            </a:r>
          </a:p>
        </p:txBody>
      </p:sp>
      <p:sp>
        <p:nvSpPr>
          <p:cNvPr id="7" name="Rectangle: Rounded Corners 6">
            <a:extLst>
              <a:ext uri="{FF2B5EF4-FFF2-40B4-BE49-F238E27FC236}">
                <a16:creationId xmlns:a16="http://schemas.microsoft.com/office/drawing/2014/main" id="{6AB51662-A686-4280-C773-2DC37D4EC3C1}"/>
              </a:ext>
            </a:extLst>
          </p:cNvPr>
          <p:cNvSpPr/>
          <p:nvPr/>
        </p:nvSpPr>
        <p:spPr>
          <a:xfrm>
            <a:off x="283628" y="1583001"/>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5E1FD18C-9F86-95BE-64E3-BAD0B673BEC6}"/>
              </a:ext>
            </a:extLst>
          </p:cNvPr>
          <p:cNvSpPr/>
          <p:nvPr/>
        </p:nvSpPr>
        <p:spPr>
          <a:xfrm>
            <a:off x="461462" y="1667145"/>
            <a:ext cx="5766618" cy="4996817"/>
          </a:xfrm>
          <a:prstGeom prst="rect">
            <a:avLst/>
          </a:prstGeom>
        </p:spPr>
        <p:txBody>
          <a:bodyPr wrap="square">
            <a:spAutoFit/>
          </a:bodyPr>
          <a:lstStyle/>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Ch7</a:t>
            </a:r>
            <a:r>
              <a:rPr lang="en-US" dirty="0">
                <a:latin typeface="Alexandria Light" pitchFamily="2" charset="-78"/>
                <a:cs typeface="Alexandria Light" pitchFamily="2" charset="-78"/>
              </a:rPr>
              <a:t>: </a:t>
            </a:r>
            <a:r>
              <a:rPr lang="en-US" b="1" dirty="0">
                <a:solidFill>
                  <a:schemeClr val="accent6">
                    <a:lumMod val="50000"/>
                  </a:schemeClr>
                </a:solidFill>
                <a:latin typeface="Alexandria Light" pitchFamily="2" charset="-78"/>
                <a:cs typeface="Alexandria Light" pitchFamily="2" charset="-78"/>
              </a:rPr>
              <a:t>Organizational Factors</a:t>
            </a:r>
            <a:r>
              <a:rPr lang="en-US" dirty="0">
                <a:latin typeface="Alexandria Light" pitchFamily="2" charset="-78"/>
                <a:cs typeface="Alexandria Light" pitchFamily="2" charset="-78"/>
              </a:rPr>
              <a:t>: The Role of Ethical Culture and Relationships.</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Ch8</a:t>
            </a:r>
            <a:r>
              <a:rPr lang="en-US" dirty="0">
                <a:latin typeface="Alexandria Light" pitchFamily="2" charset="-78"/>
                <a:cs typeface="Alexandria Light" pitchFamily="2" charset="-78"/>
              </a:rPr>
              <a:t>: Developing an Effective Ethics Program.</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Ch9</a:t>
            </a:r>
            <a:r>
              <a:rPr lang="en-US" dirty="0">
                <a:latin typeface="Alexandria Light" pitchFamily="2" charset="-78"/>
                <a:cs typeface="Alexandria Light" pitchFamily="2" charset="-78"/>
              </a:rPr>
              <a:t>: Managing and Controlling Ethics Programs.</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Ch10</a:t>
            </a:r>
            <a:r>
              <a:rPr lang="en-US" dirty="0">
                <a:latin typeface="Alexandria Light" pitchFamily="2" charset="-78"/>
                <a:cs typeface="Alexandria Light" pitchFamily="2" charset="-78"/>
              </a:rPr>
              <a:t>: Globalization of Ethical Decision Making.</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Ch11</a:t>
            </a:r>
            <a:r>
              <a:rPr lang="en-US" dirty="0">
                <a:latin typeface="Alexandria Light" pitchFamily="2" charset="-78"/>
                <a:cs typeface="Alexandria Light" pitchFamily="2" charset="-78"/>
              </a:rPr>
              <a:t>: Ethical Leadership.</a:t>
            </a:r>
          </a:p>
          <a:p>
            <a:pPr marL="342900" indent="-342900" algn="just">
              <a:lnSpc>
                <a:spcPct val="200000"/>
              </a:lnSpc>
              <a:buFont typeface="Arial" panose="020B0604020202020204" pitchFamily="34" charset="0"/>
              <a:buChar char="•"/>
            </a:pPr>
            <a:r>
              <a:rPr lang="en-US" b="1" dirty="0">
                <a:solidFill>
                  <a:srgbClr val="002060"/>
                </a:solidFill>
                <a:latin typeface="Alexandria Light" pitchFamily="2" charset="-78"/>
                <a:cs typeface="Alexandria Light" pitchFamily="2" charset="-78"/>
              </a:rPr>
              <a:t>Ch12</a:t>
            </a:r>
            <a:r>
              <a:rPr lang="en-US" dirty="0">
                <a:latin typeface="Alexandria Light" pitchFamily="2" charset="-78"/>
                <a:cs typeface="Alexandria Light" pitchFamily="2" charset="-78"/>
              </a:rPr>
              <a:t>: Sustainability: Ethical and Social Responsibility Dimensions.</a:t>
            </a:r>
          </a:p>
        </p:txBody>
      </p:sp>
      <p:pic>
        <p:nvPicPr>
          <p:cNvPr id="6" name="Picture 5">
            <a:extLst>
              <a:ext uri="{FF2B5EF4-FFF2-40B4-BE49-F238E27FC236}">
                <a16:creationId xmlns:a16="http://schemas.microsoft.com/office/drawing/2014/main" id="{08769BE2-393C-8CCD-E792-BA82F5E9D279}"/>
              </a:ext>
            </a:extLst>
          </p:cNvPr>
          <p:cNvPicPr>
            <a:picLocks noChangeAspect="1"/>
          </p:cNvPicPr>
          <p:nvPr/>
        </p:nvPicPr>
        <p:blipFill>
          <a:blip r:embed="rId3"/>
          <a:stretch>
            <a:fillRect/>
          </a:stretch>
        </p:blipFill>
        <p:spPr>
          <a:xfrm>
            <a:off x="6559298" y="0"/>
            <a:ext cx="5464982" cy="6873689"/>
          </a:xfrm>
          <a:prstGeom prst="rect">
            <a:avLst/>
          </a:prstGeom>
        </p:spPr>
      </p:pic>
    </p:spTree>
    <p:extLst>
      <p:ext uri="{BB962C8B-B14F-4D97-AF65-F5344CB8AC3E}">
        <p14:creationId xmlns:p14="http://schemas.microsoft.com/office/powerpoint/2010/main" val="2150190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1BE55-7C22-DF6B-1829-B77C27CD5445}"/>
            </a:ext>
          </a:extLst>
        </p:cNvPr>
        <p:cNvGrpSpPr/>
        <p:nvPr/>
      </p:nvGrpSpPr>
      <p:grpSpPr>
        <a:xfrm>
          <a:off x="0" y="0"/>
          <a:ext cx="0" cy="0"/>
          <a:chOff x="0" y="0"/>
          <a:chExt cx="0" cy="0"/>
        </a:xfrm>
      </p:grpSpPr>
      <p:sp>
        <p:nvSpPr>
          <p:cNvPr id="26" name="Rectangle 25">
            <a:extLst>
              <a:ext uri="{FF2B5EF4-FFF2-40B4-BE49-F238E27FC236}">
                <a16:creationId xmlns:a16="http://schemas.microsoft.com/office/drawing/2014/main" id="{8F522EF6-2A5A-BD35-AFBC-520E45681A68}"/>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3ABC69F5-5A6E-C39D-8021-5C3F75B5DA8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a:extLst>
              <a:ext uri="{FF2B5EF4-FFF2-40B4-BE49-F238E27FC236}">
                <a16:creationId xmlns:a16="http://schemas.microsoft.com/office/drawing/2014/main" id="{BC13CAEC-9361-3D40-566F-A452F830CB9C}"/>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93E8B6D3-5022-63BE-5B62-D50D3D9B8953}"/>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6F520FDD-43F5-D50C-9C3A-9E312B49B47A}"/>
              </a:ext>
            </a:extLst>
          </p:cNvPr>
          <p:cNvSpPr txBox="1"/>
          <p:nvPr/>
        </p:nvSpPr>
        <p:spPr>
          <a:xfrm>
            <a:off x="6133914" y="1161649"/>
            <a:ext cx="6239934" cy="523220"/>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Course Chapters</a:t>
            </a:r>
          </a:p>
        </p:txBody>
      </p:sp>
      <p:sp>
        <p:nvSpPr>
          <p:cNvPr id="42" name="TextBox 41">
            <a:extLst>
              <a:ext uri="{FF2B5EF4-FFF2-40B4-BE49-F238E27FC236}">
                <a16:creationId xmlns:a16="http://schemas.microsoft.com/office/drawing/2014/main" id="{40A3FD6A-1F62-885B-F6DE-C5771A28BB57}"/>
              </a:ext>
            </a:extLst>
          </p:cNvPr>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Lecture</a:t>
            </a:r>
          </a:p>
        </p:txBody>
      </p:sp>
      <p:sp>
        <p:nvSpPr>
          <p:cNvPr id="43" name="TextBox 42">
            <a:extLst>
              <a:ext uri="{FF2B5EF4-FFF2-40B4-BE49-F238E27FC236}">
                <a16:creationId xmlns:a16="http://schemas.microsoft.com/office/drawing/2014/main" id="{B84562B2-FB39-9FAA-71E4-E3D8C5A641B5}"/>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5" name="Graphic 21">
            <a:extLst>
              <a:ext uri="{FF2B5EF4-FFF2-40B4-BE49-F238E27FC236}">
                <a16:creationId xmlns:a16="http://schemas.microsoft.com/office/drawing/2014/main" id="{FDFB8E64-C2C2-AE6E-6CD6-DCB442F6914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514304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A529A-12A4-25A8-BFE5-06241324F3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66147457-B0BF-60DB-02C1-C11200C13EA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9718DCF-9B5E-1BF3-FA52-1A751357A5D3}"/>
              </a:ext>
            </a:extLst>
          </p:cNvPr>
          <p:cNvSpPr/>
          <p:nvPr/>
        </p:nvSpPr>
        <p:spPr>
          <a:xfrm>
            <a:off x="596750" y="553151"/>
            <a:ext cx="10835250"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D621A47-4F1C-18D7-79D6-58C1EBAE27F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FC8550F4-7030-0AAD-0E04-7E5A736B3D68}"/>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1</a:t>
            </a:r>
            <a:r>
              <a:rPr lang="en-US" sz="2400" dirty="0">
                <a:latin typeface="Alexandria" pitchFamily="2" charset="-78"/>
                <a:ea typeface="Times New Roman" panose="02020603050405020304" pitchFamily="18" charset="0"/>
                <a:cs typeface="Alexandria" pitchFamily="2" charset="-78"/>
              </a:rPr>
              <a:t>: THE IMPORTANCE OF BUSINESS ETHICS</a:t>
            </a:r>
          </a:p>
        </p:txBody>
      </p:sp>
      <p:sp>
        <p:nvSpPr>
          <p:cNvPr id="3" name="Rectangle: Rounded Corners 2">
            <a:extLst>
              <a:ext uri="{FF2B5EF4-FFF2-40B4-BE49-F238E27FC236}">
                <a16:creationId xmlns:a16="http://schemas.microsoft.com/office/drawing/2014/main" id="{8CA49E36-CD0B-45FE-27A0-B61C515C9F34}"/>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7F5B8850-F7CA-7533-8AF2-04C2111A1B2D}"/>
              </a:ext>
            </a:extLst>
          </p:cNvPr>
          <p:cNvSpPr/>
          <p:nvPr/>
        </p:nvSpPr>
        <p:spPr>
          <a:xfrm>
            <a:off x="478733" y="1864180"/>
            <a:ext cx="5766618" cy="465691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Explore</a:t>
            </a:r>
            <a:r>
              <a:rPr lang="en-US" sz="2000" dirty="0">
                <a:latin typeface="Alexandria Light" pitchFamily="2" charset="-78"/>
                <a:cs typeface="Alexandria Light" pitchFamily="2" charset="-78"/>
              </a:rPr>
              <a:t> conceptualizations of business ethics from an organizational perspective.</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the historical foundations and evolution of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Provide</a:t>
            </a:r>
            <a:r>
              <a:rPr lang="en-US" sz="2000" dirty="0">
                <a:latin typeface="Alexandria Light" pitchFamily="2" charset="-78"/>
                <a:cs typeface="Alexandria Light" pitchFamily="2" charset="-78"/>
              </a:rPr>
              <a:t> evidence that ethical value systems support business performance.</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Gain</a:t>
            </a:r>
            <a:r>
              <a:rPr lang="en-US" sz="2000" dirty="0">
                <a:latin typeface="Alexandria Light" pitchFamily="2" charset="-78"/>
                <a:cs typeface="Alexandria Light" pitchFamily="2" charset="-78"/>
              </a:rPr>
              <a:t> insight into the extent of ethical misconduct in the workplace and the pressures for unethical behavior.</a:t>
            </a:r>
          </a:p>
        </p:txBody>
      </p:sp>
      <p:pic>
        <p:nvPicPr>
          <p:cNvPr id="1026" name="Picture 2" descr="The Importance of Business Ethics and Social Responsibility in the Modern  World">
            <a:extLst>
              <a:ext uri="{FF2B5EF4-FFF2-40B4-BE49-F238E27FC236}">
                <a16:creationId xmlns:a16="http://schemas.microsoft.com/office/drawing/2014/main" id="{2ADEF0B5-FC7F-41CB-11D3-C991AEA3A2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7956" y="2015613"/>
            <a:ext cx="5381291" cy="41410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314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FA3718-0773-C750-70F2-24960C834BC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E11C531D-B3E7-E856-9205-0A74302AC7F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DC3170D-E367-F879-F4E2-325ED8084FBB}"/>
              </a:ext>
            </a:extLst>
          </p:cNvPr>
          <p:cNvSpPr/>
          <p:nvPr/>
        </p:nvSpPr>
        <p:spPr>
          <a:xfrm>
            <a:off x="180431" y="553151"/>
            <a:ext cx="11831138"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2128C4E-7288-1320-1F1D-E8D4384DB91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A3654F21-1EF4-A6B1-CFAF-5CED95042DC2}"/>
              </a:ext>
            </a:extLst>
          </p:cNvPr>
          <p:cNvSpPr/>
          <p:nvPr/>
        </p:nvSpPr>
        <p:spPr>
          <a:xfrm>
            <a:off x="180431" y="630468"/>
            <a:ext cx="12011569" cy="369332"/>
          </a:xfrm>
          <a:prstGeom prst="rect">
            <a:avLst/>
          </a:prstGeom>
        </p:spPr>
        <p:txBody>
          <a:bodyPr wrap="square">
            <a:spAutoFit/>
          </a:bodyPr>
          <a:lstStyle/>
          <a:p>
            <a:pPr>
              <a:spcBef>
                <a:spcPts val="1800"/>
              </a:spcBef>
              <a:spcAft>
                <a:spcPts val="1500"/>
              </a:spcAft>
            </a:pPr>
            <a:r>
              <a:rPr lang="en-US" dirty="0">
                <a:solidFill>
                  <a:srgbClr val="002060"/>
                </a:solidFill>
                <a:latin typeface="Alexandria" pitchFamily="2" charset="-78"/>
                <a:ea typeface="Times New Roman" panose="02020603050405020304" pitchFamily="18" charset="0"/>
                <a:cs typeface="Alexandria" pitchFamily="2" charset="-78"/>
              </a:rPr>
              <a:t>Chapter 2</a:t>
            </a:r>
            <a:r>
              <a:rPr lang="en-US" dirty="0">
                <a:latin typeface="Alexandria" pitchFamily="2" charset="-78"/>
                <a:ea typeface="Times New Roman" panose="02020603050405020304" pitchFamily="18" charset="0"/>
                <a:cs typeface="Alexandria" pitchFamily="2" charset="-78"/>
              </a:rPr>
              <a:t>: STAKEHOLDER RELATIONSHIPS, SOCIAL RESPONSIBILITY, AND CORPORATE GOVERNANCE</a:t>
            </a:r>
          </a:p>
        </p:txBody>
      </p:sp>
      <p:sp>
        <p:nvSpPr>
          <p:cNvPr id="3" name="Rectangle: Rounded Corners 2">
            <a:extLst>
              <a:ext uri="{FF2B5EF4-FFF2-40B4-BE49-F238E27FC236}">
                <a16:creationId xmlns:a16="http://schemas.microsoft.com/office/drawing/2014/main" id="{A49AAFAF-36EB-54CC-DDEC-DA49C4CCBECB}"/>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CB522D72-1158-5317-5CB7-036698456F8C}"/>
              </a:ext>
            </a:extLst>
          </p:cNvPr>
          <p:cNvSpPr/>
          <p:nvPr/>
        </p:nvSpPr>
        <p:spPr>
          <a:xfrm>
            <a:off x="478733" y="1864180"/>
            <a:ext cx="5766618" cy="4852034"/>
          </a:xfrm>
          <a:prstGeom prst="rect">
            <a:avLst/>
          </a:prstGeom>
        </p:spPr>
        <p:txBody>
          <a:bodyPr wrap="square">
            <a:spAutoFit/>
          </a:bodyPr>
          <a:lstStyle/>
          <a:p>
            <a:pPr algn="just">
              <a:lnSpc>
                <a:spcPct val="150000"/>
              </a:lnSpc>
            </a:pPr>
            <a:r>
              <a:rPr lang="en-US" sz="16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Identify</a:t>
            </a:r>
            <a:r>
              <a:rPr lang="en-US" sz="1600" dirty="0">
                <a:latin typeface="Alexandria Light" pitchFamily="2" charset="-78"/>
                <a:cs typeface="Alexandria Light" pitchFamily="2" charset="-78"/>
              </a:rPr>
              <a:t> stakeholders’ roles in business ethics.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Define</a:t>
            </a:r>
            <a:r>
              <a:rPr lang="en-US" sz="1600" dirty="0">
                <a:latin typeface="Alexandria Light" pitchFamily="2" charset="-78"/>
                <a:cs typeface="Alexandria Light" pitchFamily="2" charset="-78"/>
              </a:rPr>
              <a:t> social responsibility.</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Examine</a:t>
            </a:r>
            <a:r>
              <a:rPr lang="en-US" sz="1600" dirty="0">
                <a:latin typeface="Alexandria Light" pitchFamily="2" charset="-78"/>
                <a:cs typeface="Alexandria Light" pitchFamily="2" charset="-78"/>
              </a:rPr>
              <a:t> the relationship between stakeholder orientation and social responsibility.</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Delineate</a:t>
            </a:r>
            <a:r>
              <a:rPr lang="en-US" sz="1600" dirty="0">
                <a:latin typeface="Alexandria Light" pitchFamily="2" charset="-78"/>
                <a:cs typeface="Alexandria Light" pitchFamily="2" charset="-78"/>
              </a:rPr>
              <a:t> a stakeholder orientation in creating corporate social responsibility.</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Explore</a:t>
            </a:r>
            <a:r>
              <a:rPr lang="en-US" sz="1600" dirty="0">
                <a:latin typeface="Alexandria Light" pitchFamily="2" charset="-78"/>
                <a:cs typeface="Alexandria Light" pitchFamily="2" charset="-78"/>
              </a:rPr>
              <a:t> the role of corporate governance in structuring ethics and social responsibility in business.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List</a:t>
            </a:r>
            <a:r>
              <a:rPr lang="en-US" sz="1600" dirty="0">
                <a:latin typeface="Alexandria Light" pitchFamily="2" charset="-78"/>
                <a:cs typeface="Alexandria Light" pitchFamily="2" charset="-78"/>
              </a:rPr>
              <a:t> the steps involved in implementing a stakeholder perspective in social responsibility and business ethics.</a:t>
            </a:r>
          </a:p>
        </p:txBody>
      </p:sp>
      <p:pic>
        <p:nvPicPr>
          <p:cNvPr id="2050" name="Picture 2" descr="CSR and Stakeholder Engagement: Building Trust in the Business Community -  One More Tree Foundation">
            <a:extLst>
              <a:ext uri="{FF2B5EF4-FFF2-40B4-BE49-F238E27FC236}">
                <a16:creationId xmlns:a16="http://schemas.microsoft.com/office/drawing/2014/main" id="{1FB458B7-7CD7-5A95-3AB3-034B364B549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76569" y="1778297"/>
            <a:ext cx="5507276" cy="46569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7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1067F9-29B5-A3B7-56AA-565E836DD0D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AF0B4DC-FFFC-ACEF-48B8-1E9C1F55C1F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B86BD109-BBE0-E5AB-3567-358C377413CB}"/>
              </a:ext>
            </a:extLst>
          </p:cNvPr>
          <p:cNvSpPr/>
          <p:nvPr/>
        </p:nvSpPr>
        <p:spPr>
          <a:xfrm>
            <a:off x="596750" y="553151"/>
            <a:ext cx="10835250"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BAE4735-2925-437B-EF25-948812B01A0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BDA2A76F-6BEB-43FD-03B1-4A844C266407}"/>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3</a:t>
            </a:r>
            <a:r>
              <a:rPr lang="en-US" sz="2400" dirty="0">
                <a:latin typeface="Alexandria" pitchFamily="2" charset="-78"/>
                <a:ea typeface="Times New Roman" panose="02020603050405020304" pitchFamily="18" charset="0"/>
                <a:cs typeface="Alexandria" pitchFamily="2" charset="-78"/>
              </a:rPr>
              <a:t>: EMERGING BUSINESS ETHICS ISSUES</a:t>
            </a:r>
          </a:p>
        </p:txBody>
      </p:sp>
      <p:sp>
        <p:nvSpPr>
          <p:cNvPr id="3" name="Rectangle: Rounded Corners 2">
            <a:extLst>
              <a:ext uri="{FF2B5EF4-FFF2-40B4-BE49-F238E27FC236}">
                <a16:creationId xmlns:a16="http://schemas.microsoft.com/office/drawing/2014/main" id="{78008F53-7836-D4C4-5D94-7C2E726BEF54}"/>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118F8AD-4CFF-60FA-ADFC-9D688C7B237A}"/>
              </a:ext>
            </a:extLst>
          </p:cNvPr>
          <p:cNvSpPr/>
          <p:nvPr/>
        </p:nvSpPr>
        <p:spPr>
          <a:xfrm>
            <a:off x="478733" y="1864180"/>
            <a:ext cx="5766618" cy="4939109"/>
          </a:xfrm>
          <a:prstGeom prst="rect">
            <a:avLst/>
          </a:prstGeom>
        </p:spPr>
        <p:txBody>
          <a:bodyPr wrap="square">
            <a:spAutoFit/>
          </a:bodyPr>
          <a:lstStyle/>
          <a:p>
            <a:pPr algn="just">
              <a:lnSpc>
                <a:spcPct val="150000"/>
              </a:lnSpc>
            </a:pPr>
            <a:r>
              <a:rPr lang="en-US" sz="16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Define</a:t>
            </a:r>
            <a:r>
              <a:rPr lang="en-US" sz="1600" dirty="0">
                <a:latin typeface="Alexandria Light" pitchFamily="2" charset="-78"/>
                <a:cs typeface="Alexandria Light" pitchFamily="2" charset="-78"/>
              </a:rPr>
              <a:t> ethical issues in the context of organizational ethics.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Examine</a:t>
            </a:r>
            <a:r>
              <a:rPr lang="en-US" sz="1600" dirty="0">
                <a:latin typeface="Alexandria Light" pitchFamily="2" charset="-78"/>
                <a:cs typeface="Alexandria Light" pitchFamily="2" charset="-78"/>
              </a:rPr>
              <a:t> ethical issues as they relate to the basic values of honesty, fairness, and integrity.</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Delineate</a:t>
            </a:r>
            <a:r>
              <a:rPr lang="en-US" sz="1600" dirty="0">
                <a:latin typeface="Alexandria Light" pitchFamily="2" charset="-78"/>
                <a:cs typeface="Alexandria Light" pitchFamily="2" charset="-78"/>
              </a:rPr>
              <a:t> misuse of company resources, abusive and intimidating behavior, lying, conflicts of interest, bribery, corporate intelligence, discrimination, sexual harassment, fraud, financial misconduct, insider trading, intellectual property rights, and privacy as business ethics issues.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Examine</a:t>
            </a:r>
            <a:r>
              <a:rPr lang="en-US" sz="1600" dirty="0">
                <a:latin typeface="Alexandria Light" pitchFamily="2" charset="-78"/>
                <a:cs typeface="Alexandria Light" pitchFamily="2" charset="-78"/>
              </a:rPr>
              <a:t> the challenge of determining an ethical issue in business.</a:t>
            </a:r>
          </a:p>
        </p:txBody>
      </p:sp>
      <p:pic>
        <p:nvPicPr>
          <p:cNvPr id="3074" name="Picture 2" descr="ARC MGMT 374 Week 1 Presentation | PPT">
            <a:extLst>
              <a:ext uri="{FF2B5EF4-FFF2-40B4-BE49-F238E27FC236}">
                <a16:creationId xmlns:a16="http://schemas.microsoft.com/office/drawing/2014/main" id="{B608EAAB-172F-7363-F8F8-9CA6A9126E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97910" y="1691865"/>
            <a:ext cx="5615431" cy="496221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493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4C7CFB-E2E6-7E92-2DC0-831B454DD4C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C9A83A1B-DFF2-7FD1-39F4-B9B43585279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8F8079A-3B6C-AF16-E78E-D2726FBED851}"/>
              </a:ext>
            </a:extLst>
          </p:cNvPr>
          <p:cNvSpPr/>
          <p:nvPr/>
        </p:nvSpPr>
        <p:spPr>
          <a:xfrm>
            <a:off x="596750" y="553151"/>
            <a:ext cx="10835250"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DD240A7E-F701-0C7E-9B21-5553120CB2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5EC82BBE-9A68-B293-CEF7-C65F8F5F5C07}"/>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4</a:t>
            </a:r>
            <a:r>
              <a:rPr lang="en-US" sz="2400" dirty="0">
                <a:latin typeface="Alexandria" pitchFamily="2" charset="-78"/>
                <a:ea typeface="Times New Roman" panose="02020603050405020304" pitchFamily="18" charset="0"/>
                <a:cs typeface="Alexandria" pitchFamily="2" charset="-78"/>
              </a:rPr>
              <a:t>: THE INSTITUTIONALIZATION OF BUSINESS ETHICS</a:t>
            </a:r>
          </a:p>
        </p:txBody>
      </p:sp>
      <p:sp>
        <p:nvSpPr>
          <p:cNvPr id="3" name="Rectangle: Rounded Corners 2">
            <a:extLst>
              <a:ext uri="{FF2B5EF4-FFF2-40B4-BE49-F238E27FC236}">
                <a16:creationId xmlns:a16="http://schemas.microsoft.com/office/drawing/2014/main" id="{5A2B1501-71ED-75E4-71B8-60E5E29D2664}"/>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59EB75F5-6B54-8906-DC6A-A75459F39AB7}"/>
              </a:ext>
            </a:extLst>
          </p:cNvPr>
          <p:cNvSpPr/>
          <p:nvPr/>
        </p:nvSpPr>
        <p:spPr>
          <a:xfrm>
            <a:off x="478733" y="1864180"/>
            <a:ext cx="5766618" cy="3784947"/>
          </a:xfrm>
          <a:prstGeom prst="rect">
            <a:avLst/>
          </a:prstGeom>
        </p:spPr>
        <p:txBody>
          <a:bodyPr wrap="square">
            <a:spAutoFit/>
          </a:bodyPr>
          <a:lstStyle/>
          <a:p>
            <a:pPr algn="just">
              <a:lnSpc>
                <a:spcPct val="150000"/>
              </a:lnSpc>
            </a:pPr>
            <a:r>
              <a:rPr lang="en-US"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b="1" dirty="0">
                <a:solidFill>
                  <a:schemeClr val="accent6">
                    <a:lumMod val="50000"/>
                  </a:schemeClr>
                </a:solidFill>
                <a:latin typeface="Alexandria Light" pitchFamily="2" charset="-78"/>
                <a:cs typeface="Alexandria Light" pitchFamily="2" charset="-78"/>
              </a:rPr>
              <a:t>Distinguish</a:t>
            </a:r>
            <a:r>
              <a:rPr lang="en-US" dirty="0">
                <a:latin typeface="Alexandria Light" pitchFamily="2" charset="-78"/>
                <a:cs typeface="Alexandria Light" pitchFamily="2" charset="-78"/>
              </a:rPr>
              <a:t> between the voluntary and mandated boundaries of ethical conduct •• Provide specific mandated requirements for legal compliance in specific subject matter areas related to competition, consumers, and safety.</a:t>
            </a:r>
          </a:p>
          <a:p>
            <a:pPr marL="342900" indent="-342900" algn="just">
              <a:lnSpc>
                <a:spcPct val="150000"/>
              </a:lnSpc>
              <a:buFont typeface="Arial" panose="020B0604020202020204" pitchFamily="34" charset="0"/>
              <a:buChar char="•"/>
            </a:pPr>
            <a:r>
              <a:rPr lang="en-US" b="1" dirty="0">
                <a:solidFill>
                  <a:schemeClr val="accent6">
                    <a:lumMod val="50000"/>
                  </a:schemeClr>
                </a:solidFill>
                <a:latin typeface="Alexandria Light" pitchFamily="2" charset="-78"/>
                <a:cs typeface="Alexandria Light" pitchFamily="2" charset="-78"/>
              </a:rPr>
              <a:t>Provide</a:t>
            </a:r>
            <a:r>
              <a:rPr lang="en-US" dirty="0">
                <a:latin typeface="Alexandria Light" pitchFamily="2" charset="-78"/>
                <a:cs typeface="Alexandria Light" pitchFamily="2" charset="-78"/>
              </a:rPr>
              <a:t> an overview of regulatory efforts that provide incentives for ethical behavior.</a:t>
            </a:r>
          </a:p>
        </p:txBody>
      </p:sp>
      <p:pic>
        <p:nvPicPr>
          <p:cNvPr id="2" name="Picture 2" descr="ARC MGMT 374 Week 11 Presentation | PPT">
            <a:extLst>
              <a:ext uri="{FF2B5EF4-FFF2-40B4-BE49-F238E27FC236}">
                <a16:creationId xmlns:a16="http://schemas.microsoft.com/office/drawing/2014/main" id="{EB359E94-7720-ADA7-DD3F-5F60F9C415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6569" y="1690137"/>
            <a:ext cx="5450741" cy="5005001"/>
          </a:xfrm>
          <a:prstGeom prst="rect">
            <a:avLst/>
          </a:prstGeom>
          <a:noFill/>
          <a:ln w="38100">
            <a:solidFill>
              <a:srgbClr val="00AEE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462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98393-7FF2-5A7F-EC20-99E6ABA3B346}"/>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3F97504-01D4-3D92-E084-70754292484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01ACB623-94FB-8290-33BA-AA3A7ECD7136}"/>
              </a:ext>
            </a:extLst>
          </p:cNvPr>
          <p:cNvSpPr/>
          <p:nvPr/>
        </p:nvSpPr>
        <p:spPr>
          <a:xfrm>
            <a:off x="596750" y="553151"/>
            <a:ext cx="10835250"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AF7EEAF-430D-69FC-ECE8-EA2ACBE19BA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9D1A1C4D-93F2-0EDA-C3D2-34AC0DCD38B1}"/>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4</a:t>
            </a:r>
            <a:r>
              <a:rPr lang="en-US" sz="2400" dirty="0">
                <a:latin typeface="Alexandria" pitchFamily="2" charset="-78"/>
                <a:ea typeface="Times New Roman" panose="02020603050405020304" pitchFamily="18" charset="0"/>
                <a:cs typeface="Alexandria" pitchFamily="2" charset="-78"/>
              </a:rPr>
              <a:t>: THE INSTITUTIONALIZATION OF BUSINESS ETHICS</a:t>
            </a:r>
          </a:p>
        </p:txBody>
      </p:sp>
      <p:sp>
        <p:nvSpPr>
          <p:cNvPr id="3" name="Rectangle: Rounded Corners 2">
            <a:extLst>
              <a:ext uri="{FF2B5EF4-FFF2-40B4-BE49-F238E27FC236}">
                <a16:creationId xmlns:a16="http://schemas.microsoft.com/office/drawing/2014/main" id="{04C66969-069A-FB85-D8F4-FFB2108A08D7}"/>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2F09298-4BD9-29F4-3D32-72300DD63819}"/>
              </a:ext>
            </a:extLst>
          </p:cNvPr>
          <p:cNvSpPr/>
          <p:nvPr/>
        </p:nvSpPr>
        <p:spPr>
          <a:xfrm>
            <a:off x="478733" y="1864180"/>
            <a:ext cx="5766618" cy="3784947"/>
          </a:xfrm>
          <a:prstGeom prst="rect">
            <a:avLst/>
          </a:prstGeom>
        </p:spPr>
        <p:txBody>
          <a:bodyPr wrap="square">
            <a:spAutoFit/>
          </a:bodyPr>
          <a:lstStyle/>
          <a:p>
            <a:pPr algn="just">
              <a:lnSpc>
                <a:spcPct val="150000"/>
              </a:lnSpc>
            </a:pPr>
            <a:r>
              <a:rPr lang="en-US"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b="1" dirty="0">
                <a:solidFill>
                  <a:schemeClr val="accent6">
                    <a:lumMod val="50000"/>
                  </a:schemeClr>
                </a:solidFill>
                <a:latin typeface="Alexandria Light" pitchFamily="2" charset="-78"/>
                <a:cs typeface="Alexandria Light" pitchFamily="2" charset="-78"/>
              </a:rPr>
              <a:t>Provide</a:t>
            </a:r>
            <a:r>
              <a:rPr lang="en-US" dirty="0">
                <a:latin typeface="Alexandria Light" pitchFamily="2" charset="-78"/>
                <a:cs typeface="Alexandria Light" pitchFamily="2" charset="-78"/>
              </a:rPr>
              <a:t> an overview of regulatory efforts that provide incentives for ethical behavior.</a:t>
            </a:r>
          </a:p>
          <a:p>
            <a:pPr marL="342900" indent="-342900" algn="just">
              <a:lnSpc>
                <a:spcPct val="150000"/>
              </a:lnSpc>
              <a:buFont typeface="Arial" panose="020B0604020202020204" pitchFamily="34" charset="0"/>
              <a:buChar char="•"/>
            </a:pPr>
            <a:r>
              <a:rPr lang="en-US" b="1" dirty="0">
                <a:solidFill>
                  <a:schemeClr val="accent6">
                    <a:lumMod val="50000"/>
                  </a:schemeClr>
                </a:solidFill>
                <a:latin typeface="Alexandria Light" pitchFamily="2" charset="-78"/>
                <a:cs typeface="Alexandria Light" pitchFamily="2" charset="-78"/>
              </a:rPr>
              <a:t>Provide</a:t>
            </a:r>
            <a:r>
              <a:rPr lang="en-US" dirty="0">
                <a:latin typeface="Alexandria Light" pitchFamily="2" charset="-78"/>
                <a:cs typeface="Alexandria Light" pitchFamily="2" charset="-78"/>
              </a:rPr>
              <a:t> an overview of the recommendations and incentives for developing an ethical corporate culture.</a:t>
            </a:r>
          </a:p>
          <a:p>
            <a:pPr marL="342900" indent="-342900" algn="just">
              <a:lnSpc>
                <a:spcPct val="150000"/>
              </a:lnSpc>
              <a:buFont typeface="Arial" panose="020B0604020202020204" pitchFamily="34" charset="0"/>
              <a:buChar char="•"/>
            </a:pPr>
            <a:r>
              <a:rPr lang="en-US" b="1" dirty="0">
                <a:solidFill>
                  <a:schemeClr val="accent6">
                    <a:lumMod val="50000"/>
                  </a:schemeClr>
                </a:solidFill>
                <a:latin typeface="Alexandria Light" pitchFamily="2" charset="-78"/>
                <a:cs typeface="Alexandria Light" pitchFamily="2" charset="-78"/>
              </a:rPr>
              <a:t>Provide</a:t>
            </a:r>
            <a:r>
              <a:rPr lang="en-US" dirty="0">
                <a:latin typeface="Alexandria Light" pitchFamily="2" charset="-78"/>
                <a:cs typeface="Alexandria Light" pitchFamily="2" charset="-78"/>
              </a:rPr>
              <a:t> an overview of highly appropriate core practices and their relationship to social responsibility.</a:t>
            </a:r>
          </a:p>
        </p:txBody>
      </p:sp>
      <p:pic>
        <p:nvPicPr>
          <p:cNvPr id="4098" name="Picture 2" descr="ARC MGMT 374 Week 11 Presentation | PPT">
            <a:extLst>
              <a:ext uri="{FF2B5EF4-FFF2-40B4-BE49-F238E27FC236}">
                <a16:creationId xmlns:a16="http://schemas.microsoft.com/office/drawing/2014/main" id="{20264A49-0444-AB33-FD95-17EB216EAB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6569" y="1690137"/>
            <a:ext cx="5450741" cy="5005001"/>
          </a:xfrm>
          <a:prstGeom prst="rect">
            <a:avLst/>
          </a:prstGeom>
          <a:noFill/>
          <a:ln w="38100">
            <a:solidFill>
              <a:srgbClr val="00AEEF"/>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9331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45C26-FBEF-2DD5-F4C2-04CAB8196C74}"/>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EBD91C3-2046-7D18-77FE-58B00ACBDFC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AB9A1B61-CEC7-775F-CC7F-802F14395344}"/>
              </a:ext>
            </a:extLst>
          </p:cNvPr>
          <p:cNvSpPr/>
          <p:nvPr/>
        </p:nvSpPr>
        <p:spPr>
          <a:xfrm>
            <a:off x="596750" y="553151"/>
            <a:ext cx="10835250"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732E04B-0A74-33EB-879A-43D8E23F5D0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0C6DB016-C90D-5FEB-9993-8DD0267B2448}"/>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5</a:t>
            </a:r>
            <a:r>
              <a:rPr lang="en-US" sz="2400" dirty="0">
                <a:latin typeface="Alexandria" pitchFamily="2" charset="-78"/>
                <a:ea typeface="Times New Roman" panose="02020603050405020304" pitchFamily="18" charset="0"/>
                <a:cs typeface="Alexandria" pitchFamily="2" charset="-78"/>
              </a:rPr>
              <a:t>: ETHICAL DECISION MAKING</a:t>
            </a:r>
          </a:p>
        </p:txBody>
      </p:sp>
      <p:sp>
        <p:nvSpPr>
          <p:cNvPr id="3" name="Rectangle: Rounded Corners 2">
            <a:extLst>
              <a:ext uri="{FF2B5EF4-FFF2-40B4-BE49-F238E27FC236}">
                <a16:creationId xmlns:a16="http://schemas.microsoft.com/office/drawing/2014/main" id="{70164841-7540-9857-4BD5-032695EEAB07}"/>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D0620514-0A60-1523-439D-C56D23138D23}"/>
              </a:ext>
            </a:extLst>
          </p:cNvPr>
          <p:cNvSpPr/>
          <p:nvPr/>
        </p:nvSpPr>
        <p:spPr>
          <a:xfrm>
            <a:off x="478733" y="1864180"/>
            <a:ext cx="5766618" cy="4428648"/>
          </a:xfrm>
          <a:prstGeom prst="rect">
            <a:avLst/>
          </a:prstGeom>
        </p:spPr>
        <p:txBody>
          <a:bodyPr wrap="square">
            <a:spAutoFit/>
          </a:bodyPr>
          <a:lstStyle/>
          <a:p>
            <a:pPr algn="just">
              <a:lnSpc>
                <a:spcPct val="150000"/>
              </a:lnSpc>
            </a:pPr>
            <a:r>
              <a:rPr lang="en-US" sz="19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1900" b="1" dirty="0">
                <a:solidFill>
                  <a:schemeClr val="accent6">
                    <a:lumMod val="50000"/>
                  </a:schemeClr>
                </a:solidFill>
                <a:latin typeface="Alexandria Light" pitchFamily="2" charset="-78"/>
                <a:cs typeface="Alexandria Light" pitchFamily="2" charset="-78"/>
              </a:rPr>
              <a:t>Provide</a:t>
            </a:r>
            <a:r>
              <a:rPr lang="en-US" sz="1900" dirty="0">
                <a:latin typeface="Alexandria Light" pitchFamily="2" charset="-78"/>
                <a:cs typeface="Alexandria Light" pitchFamily="2" charset="-78"/>
              </a:rPr>
              <a:t> a comprehensive model for ethical decision making in business.</a:t>
            </a:r>
          </a:p>
          <a:p>
            <a:pPr marL="342900" indent="-342900" algn="just">
              <a:lnSpc>
                <a:spcPct val="150000"/>
              </a:lnSpc>
              <a:buFont typeface="Arial" panose="020B0604020202020204" pitchFamily="34" charset="0"/>
              <a:buChar char="•"/>
            </a:pPr>
            <a:r>
              <a:rPr lang="en-US" sz="1900" b="1" dirty="0">
                <a:solidFill>
                  <a:schemeClr val="accent6">
                    <a:lumMod val="50000"/>
                  </a:schemeClr>
                </a:solidFill>
                <a:latin typeface="Alexandria Light" pitchFamily="2" charset="-78"/>
                <a:cs typeface="Alexandria Light" pitchFamily="2" charset="-78"/>
              </a:rPr>
              <a:t>Examine</a:t>
            </a:r>
            <a:r>
              <a:rPr lang="en-US" sz="1900" dirty="0">
                <a:latin typeface="Alexandria Light" pitchFamily="2" charset="-78"/>
                <a:cs typeface="Alexandria Light" pitchFamily="2" charset="-78"/>
              </a:rPr>
              <a:t> ethical issue intensity as an important element in the ethical decision-making process.</a:t>
            </a:r>
          </a:p>
          <a:p>
            <a:pPr marL="342900" indent="-342900" algn="just">
              <a:lnSpc>
                <a:spcPct val="150000"/>
              </a:lnSpc>
              <a:buFont typeface="Arial" panose="020B0604020202020204" pitchFamily="34" charset="0"/>
              <a:buChar char="•"/>
            </a:pPr>
            <a:r>
              <a:rPr lang="en-US" sz="1900" b="1" dirty="0">
                <a:solidFill>
                  <a:schemeClr val="accent6">
                    <a:lumMod val="50000"/>
                  </a:schemeClr>
                </a:solidFill>
                <a:latin typeface="Alexandria Light" pitchFamily="2" charset="-78"/>
                <a:cs typeface="Alexandria Light" pitchFamily="2" charset="-78"/>
              </a:rPr>
              <a:t>Introduce</a:t>
            </a:r>
            <a:r>
              <a:rPr lang="en-US" sz="1900" dirty="0">
                <a:latin typeface="Alexandria Light" pitchFamily="2" charset="-78"/>
                <a:cs typeface="Alexandria Light" pitchFamily="2" charset="-78"/>
              </a:rPr>
              <a:t> individual factors that influence business ethical decision-making.</a:t>
            </a:r>
          </a:p>
          <a:p>
            <a:pPr marL="342900" indent="-342900" algn="just">
              <a:lnSpc>
                <a:spcPct val="150000"/>
              </a:lnSpc>
              <a:buFont typeface="Arial" panose="020B0604020202020204" pitchFamily="34" charset="0"/>
              <a:buChar char="•"/>
            </a:pPr>
            <a:r>
              <a:rPr lang="en-US" sz="1900" b="1" dirty="0">
                <a:solidFill>
                  <a:schemeClr val="accent6">
                    <a:lumMod val="50000"/>
                  </a:schemeClr>
                </a:solidFill>
                <a:latin typeface="Alexandria Light" pitchFamily="2" charset="-78"/>
                <a:cs typeface="Alexandria Light" pitchFamily="2" charset="-78"/>
              </a:rPr>
              <a:t>Introduce</a:t>
            </a:r>
            <a:r>
              <a:rPr lang="en-US" sz="1900" dirty="0">
                <a:latin typeface="Alexandria Light" pitchFamily="2" charset="-78"/>
                <a:cs typeface="Alexandria Light" pitchFamily="2" charset="-78"/>
              </a:rPr>
              <a:t> organizational factors that influence business ethical decision-making.</a:t>
            </a:r>
          </a:p>
        </p:txBody>
      </p:sp>
      <p:pic>
        <p:nvPicPr>
          <p:cNvPr id="1026" name="Picture 2" descr="Ethical Decision-Making in Global Business | Business Diplomacy Class Notes  | Fiveable | Fiveable">
            <a:extLst>
              <a:ext uri="{FF2B5EF4-FFF2-40B4-BE49-F238E27FC236}">
                <a16:creationId xmlns:a16="http://schemas.microsoft.com/office/drawing/2014/main" id="{AA4953B1-0D88-9DE4-C0A0-E346E23A31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8562" y="1322931"/>
            <a:ext cx="5373329" cy="5373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282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A0004-284E-FE43-3DAB-4437A0824CE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F2E80373-FC1A-8FD6-303F-258E0CCEAD21}"/>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F69B9F1-D925-585A-3CC9-9B987077604B}"/>
              </a:ext>
            </a:extLst>
          </p:cNvPr>
          <p:cNvSpPr/>
          <p:nvPr/>
        </p:nvSpPr>
        <p:spPr>
          <a:xfrm>
            <a:off x="596750" y="553151"/>
            <a:ext cx="10835250"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4BFFADD-4568-2A87-7042-BB3F12629B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54B47833-92B2-D9D1-42E7-120E3578F26A}"/>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5</a:t>
            </a:r>
            <a:r>
              <a:rPr lang="en-US" sz="2400" dirty="0">
                <a:latin typeface="Alexandria" pitchFamily="2" charset="-78"/>
                <a:ea typeface="Times New Roman" panose="02020603050405020304" pitchFamily="18" charset="0"/>
                <a:cs typeface="Alexandria" pitchFamily="2" charset="-78"/>
              </a:rPr>
              <a:t>: ETHICAL DECISION MAKING</a:t>
            </a:r>
          </a:p>
        </p:txBody>
      </p:sp>
      <p:sp>
        <p:nvSpPr>
          <p:cNvPr id="3" name="Rectangle: Rounded Corners 2">
            <a:extLst>
              <a:ext uri="{FF2B5EF4-FFF2-40B4-BE49-F238E27FC236}">
                <a16:creationId xmlns:a16="http://schemas.microsoft.com/office/drawing/2014/main" id="{9E14C0DA-8517-DD7D-A3AE-1004A01F4900}"/>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5475BDFE-FE1F-CB9E-FC65-D3C6ABA2045D}"/>
              </a:ext>
            </a:extLst>
          </p:cNvPr>
          <p:cNvSpPr/>
          <p:nvPr/>
        </p:nvSpPr>
        <p:spPr>
          <a:xfrm>
            <a:off x="478733" y="1864180"/>
            <a:ext cx="5766618" cy="4195251"/>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Explore</a:t>
            </a:r>
            <a:r>
              <a:rPr lang="en-US" sz="2000" dirty="0">
                <a:latin typeface="Alexandria Light" pitchFamily="2" charset="-78"/>
                <a:cs typeface="Alexandria Light" pitchFamily="2" charset="-78"/>
              </a:rPr>
              <a:t> the role of opportunity in ethical decision-making in business.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normative considerations in</a:t>
            </a:r>
          </a:p>
          <a:p>
            <a:pPr marL="342900" indent="-342900" algn="just">
              <a:lnSpc>
                <a:spcPct val="150000"/>
              </a:lnSpc>
              <a:buFont typeface="Arial" panose="020B0604020202020204" pitchFamily="34" charset="0"/>
              <a:buChar char="•"/>
            </a:pPr>
            <a:r>
              <a:rPr lang="en-US" sz="2000" dirty="0">
                <a:latin typeface="Alexandria Light" pitchFamily="2" charset="-78"/>
                <a:cs typeface="Alexandria Light" pitchFamily="2" charset="-78"/>
              </a:rPr>
              <a:t>ethical decision making.</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Recognize</a:t>
            </a:r>
            <a:r>
              <a:rPr lang="en-US" sz="2000" dirty="0">
                <a:latin typeface="Alexandria Light" pitchFamily="2" charset="-78"/>
                <a:cs typeface="Alexandria Light" pitchFamily="2" charset="-78"/>
              </a:rPr>
              <a:t> the role of institutions in normative decision making.</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the importance of morals and values to ethical decision making.</a:t>
            </a:r>
          </a:p>
        </p:txBody>
      </p:sp>
      <p:pic>
        <p:nvPicPr>
          <p:cNvPr id="1026" name="Picture 2" descr="Ethical Decision-Making in Global Business | Business Diplomacy Class Notes  | Fiveable | Fiveable">
            <a:extLst>
              <a:ext uri="{FF2B5EF4-FFF2-40B4-BE49-F238E27FC236}">
                <a16:creationId xmlns:a16="http://schemas.microsoft.com/office/drawing/2014/main" id="{7D06A159-4B76-E7FB-31C5-7DDEFE8906C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8562" y="1322931"/>
            <a:ext cx="5373329" cy="5373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927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ED838C-CE5F-FC8A-8535-974C0EABC70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0A397CCB-BF93-4AD7-B039-6E360561FCC2}"/>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69CEF63-DBA9-016A-CB7F-CBFC2F0F8A32}"/>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6CF5FD4C-A34E-D178-8DD4-DF73DD4B33F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FCF596BA-9ADA-F724-93FA-DF3CE9210261}"/>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6</a:t>
            </a:r>
            <a:r>
              <a:rPr lang="en-US" sz="2400" dirty="0">
                <a:latin typeface="Alexandria" pitchFamily="2" charset="-78"/>
                <a:ea typeface="Times New Roman" panose="02020603050405020304" pitchFamily="18" charset="0"/>
                <a:cs typeface="Alexandria" pitchFamily="2" charset="-78"/>
              </a:rPr>
              <a:t>: INDIVIDUAL FACTORS: MORAL PHILOSOPHIES AND VALUES</a:t>
            </a:r>
          </a:p>
        </p:txBody>
      </p:sp>
      <p:sp>
        <p:nvSpPr>
          <p:cNvPr id="3" name="Rectangle: Rounded Corners 2">
            <a:extLst>
              <a:ext uri="{FF2B5EF4-FFF2-40B4-BE49-F238E27FC236}">
                <a16:creationId xmlns:a16="http://schemas.microsoft.com/office/drawing/2014/main" id="{2745FC55-A252-DF96-1E6B-91A3EBB20501}"/>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7ADDF8F2-481D-1E6E-20AD-9389D4A490F8}"/>
              </a:ext>
            </a:extLst>
          </p:cNvPr>
          <p:cNvSpPr/>
          <p:nvPr/>
        </p:nvSpPr>
        <p:spPr>
          <a:xfrm>
            <a:off x="478733" y="1864180"/>
            <a:ext cx="5766618" cy="4195251"/>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how moral philosophies and values influence individual and group ethical decision-making in business.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Compare</a:t>
            </a:r>
            <a:r>
              <a:rPr lang="en-US" sz="2000" dirty="0">
                <a:latin typeface="Alexandria Light" pitchFamily="2" charset="-78"/>
                <a:cs typeface="Alexandria Light" pitchFamily="2" charset="-78"/>
              </a:rPr>
              <a:t> and contrast the teleological, deontological, virtue, and justice perspectives of moral philosophy.</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Discuss</a:t>
            </a:r>
            <a:r>
              <a:rPr lang="en-US" sz="2000" dirty="0">
                <a:latin typeface="Alexandria Light" pitchFamily="2" charset="-78"/>
                <a:cs typeface="Alexandria Light" pitchFamily="2" charset="-78"/>
              </a:rPr>
              <a:t> the impact of philosophies on business ethics.</a:t>
            </a:r>
          </a:p>
        </p:txBody>
      </p:sp>
      <p:pic>
        <p:nvPicPr>
          <p:cNvPr id="2" name="Picture 2">
            <a:extLst>
              <a:ext uri="{FF2B5EF4-FFF2-40B4-BE49-F238E27FC236}">
                <a16:creationId xmlns:a16="http://schemas.microsoft.com/office/drawing/2014/main" id="{9D7930C7-06BE-7A8D-5EF1-E0B6A8F12D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4247" y="1604624"/>
            <a:ext cx="4859020" cy="48590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8230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F6885-FC83-310A-EAAB-AF35F1BC646F}"/>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EB21474-1151-5E63-7D08-06835FABFE6B}"/>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64D4B67-FC13-8F7C-D0C8-D0A3FC7EC3FC}"/>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3FB01F42-BF85-EE9C-B538-CD576A2B495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A5A30B4A-F1A7-6654-C7E9-3423C8C460AD}"/>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6</a:t>
            </a:r>
            <a:r>
              <a:rPr lang="en-US" sz="2400" dirty="0">
                <a:latin typeface="Alexandria" pitchFamily="2" charset="-78"/>
                <a:ea typeface="Times New Roman" panose="02020603050405020304" pitchFamily="18" charset="0"/>
                <a:cs typeface="Alexandria" pitchFamily="2" charset="-78"/>
              </a:rPr>
              <a:t>: INDIVIDUAL FACTORS: MORAL PHILOSOPHIES AND VALUES</a:t>
            </a:r>
          </a:p>
        </p:txBody>
      </p:sp>
      <p:sp>
        <p:nvSpPr>
          <p:cNvPr id="3" name="Rectangle: Rounded Corners 2">
            <a:extLst>
              <a:ext uri="{FF2B5EF4-FFF2-40B4-BE49-F238E27FC236}">
                <a16:creationId xmlns:a16="http://schemas.microsoft.com/office/drawing/2014/main" id="{342A02B4-865D-92FB-5707-612B936AE8B4}"/>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BBD005B-0393-753B-7629-524C41A298FF}"/>
              </a:ext>
            </a:extLst>
          </p:cNvPr>
          <p:cNvSpPr/>
          <p:nvPr/>
        </p:nvSpPr>
        <p:spPr>
          <a:xfrm>
            <a:off x="478733" y="1864180"/>
            <a:ext cx="5766618" cy="281025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Recognize</a:t>
            </a:r>
            <a:r>
              <a:rPr lang="en-US" sz="2000" dirty="0">
                <a:latin typeface="Alexandria Light" pitchFamily="2" charset="-78"/>
                <a:cs typeface="Alexandria Light" pitchFamily="2" charset="-78"/>
              </a:rPr>
              <a:t> the stages of cognitive moral development and its shortcomings.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Introduce</a:t>
            </a:r>
            <a:r>
              <a:rPr lang="en-US" sz="2000" dirty="0">
                <a:latin typeface="Alexandria Light" pitchFamily="2" charset="-78"/>
                <a:cs typeface="Alexandria Light" pitchFamily="2" charset="-78"/>
              </a:rPr>
              <a:t> white-collar crime as it relates to moral philosophies, values, and corporate culture.</a:t>
            </a:r>
          </a:p>
        </p:txBody>
      </p:sp>
      <p:pic>
        <p:nvPicPr>
          <p:cNvPr id="2" name="Picture 2">
            <a:extLst>
              <a:ext uri="{FF2B5EF4-FFF2-40B4-BE49-F238E27FC236}">
                <a16:creationId xmlns:a16="http://schemas.microsoft.com/office/drawing/2014/main" id="{1B68761D-C13C-78E8-B71A-B85E1549E2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4247" y="1604624"/>
            <a:ext cx="4859020" cy="48590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11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A924A5-EDD0-982F-F088-5B3D03EFC3F1}"/>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F67125B-0261-F25F-723F-75F0B9371B9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0FDD60A-31EF-4BCE-D2C4-39E282BF8F69}"/>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8B7D0847-AA37-51D6-860E-28FF6A47CA6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E1EABBCA-9B0A-8C96-F994-42577E2FBB8B}"/>
              </a:ext>
            </a:extLst>
          </p:cNvPr>
          <p:cNvSpPr/>
          <p:nvPr/>
        </p:nvSpPr>
        <p:spPr>
          <a:xfrm>
            <a:off x="639917" y="630468"/>
            <a:ext cx="11238959" cy="369332"/>
          </a:xfrm>
          <a:prstGeom prst="rect">
            <a:avLst/>
          </a:prstGeom>
        </p:spPr>
        <p:txBody>
          <a:bodyPr wrap="square">
            <a:spAutoFit/>
          </a:bodyPr>
          <a:lstStyle/>
          <a:p>
            <a:pPr>
              <a:spcBef>
                <a:spcPts val="1800"/>
              </a:spcBef>
              <a:spcAft>
                <a:spcPts val="1500"/>
              </a:spcAft>
            </a:pPr>
            <a:r>
              <a:rPr lang="en-US" dirty="0">
                <a:solidFill>
                  <a:srgbClr val="002060"/>
                </a:solidFill>
                <a:latin typeface="Alexandria" pitchFamily="2" charset="-78"/>
                <a:ea typeface="Times New Roman" panose="02020603050405020304" pitchFamily="18" charset="0"/>
                <a:cs typeface="Alexandria" pitchFamily="2" charset="-78"/>
              </a:rPr>
              <a:t>Chapter 7</a:t>
            </a:r>
            <a:r>
              <a:rPr lang="en-US" dirty="0">
                <a:latin typeface="Alexandria" pitchFamily="2" charset="-78"/>
                <a:ea typeface="Times New Roman" panose="02020603050405020304" pitchFamily="18" charset="0"/>
                <a:cs typeface="Alexandria" pitchFamily="2" charset="-78"/>
              </a:rPr>
              <a:t>: ORGANIZATIONAL FACTORS: THE ROLE OF ETHICAL CULTURE AND RELATIONSHIPS</a:t>
            </a:r>
          </a:p>
        </p:txBody>
      </p:sp>
      <p:sp>
        <p:nvSpPr>
          <p:cNvPr id="3" name="Rectangle: Rounded Corners 2">
            <a:extLst>
              <a:ext uri="{FF2B5EF4-FFF2-40B4-BE49-F238E27FC236}">
                <a16:creationId xmlns:a16="http://schemas.microsoft.com/office/drawing/2014/main" id="{9AF5597D-897D-58B7-EEC6-24942FD28436}"/>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67DAD96-9F0A-6808-8D43-0E3AD16A6087}"/>
              </a:ext>
            </a:extLst>
          </p:cNvPr>
          <p:cNvSpPr/>
          <p:nvPr/>
        </p:nvSpPr>
        <p:spPr>
          <a:xfrm>
            <a:off x="478733" y="1864180"/>
            <a:ext cx="5766618" cy="373358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the concept of corporate culture.</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the influence of corporate culture on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Determine</a:t>
            </a:r>
            <a:r>
              <a:rPr lang="en-US" sz="2000" dirty="0">
                <a:latin typeface="Alexandria Light" pitchFamily="2" charset="-78"/>
                <a:cs typeface="Alexandria Light" pitchFamily="2" charset="-78"/>
              </a:rPr>
              <a:t> how leadership, power, and motivation relate to ethical decision making in organizations.</a:t>
            </a:r>
          </a:p>
        </p:txBody>
      </p:sp>
      <p:pic>
        <p:nvPicPr>
          <p:cNvPr id="2050" name="Picture 2" descr="Ethical Culture PowerPoint and Google Slides Template - PPT Slides">
            <a:extLst>
              <a:ext uri="{FF2B5EF4-FFF2-40B4-BE49-F238E27FC236}">
                <a16:creationId xmlns:a16="http://schemas.microsoft.com/office/drawing/2014/main" id="{5D100FF0-277B-7D78-EF7F-8DEFF7AD609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58" r="8130" b="9440"/>
          <a:stretch/>
        </p:blipFill>
        <p:spPr bwMode="auto">
          <a:xfrm>
            <a:off x="6576569" y="1594902"/>
            <a:ext cx="5516880" cy="5100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23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4F2A53-35B7-64FC-E022-CD6E528F9AF2}"/>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565A5EE-D6CF-6146-C994-24E01933EC97}"/>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A6319C08-E971-9B3A-B45D-5A16B6687A25}"/>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1D38A79E-2ABF-79E0-39F4-EC7EC7F663C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E3F51F32-B29C-C5A2-07C7-7D59CF1DEB01}"/>
              </a:ext>
            </a:extLst>
          </p:cNvPr>
          <p:cNvSpPr/>
          <p:nvPr/>
        </p:nvSpPr>
        <p:spPr>
          <a:xfrm>
            <a:off x="639917" y="630468"/>
            <a:ext cx="11238959" cy="369332"/>
          </a:xfrm>
          <a:prstGeom prst="rect">
            <a:avLst/>
          </a:prstGeom>
        </p:spPr>
        <p:txBody>
          <a:bodyPr wrap="square">
            <a:spAutoFit/>
          </a:bodyPr>
          <a:lstStyle/>
          <a:p>
            <a:pPr>
              <a:spcBef>
                <a:spcPts val="1800"/>
              </a:spcBef>
              <a:spcAft>
                <a:spcPts val="1500"/>
              </a:spcAft>
            </a:pPr>
            <a:r>
              <a:rPr lang="en-US" dirty="0">
                <a:solidFill>
                  <a:srgbClr val="002060"/>
                </a:solidFill>
                <a:latin typeface="Alexandria" pitchFamily="2" charset="-78"/>
                <a:ea typeface="Times New Roman" panose="02020603050405020304" pitchFamily="18" charset="0"/>
                <a:cs typeface="Alexandria" pitchFamily="2" charset="-78"/>
              </a:rPr>
              <a:t>Chapter 7</a:t>
            </a:r>
            <a:r>
              <a:rPr lang="en-US" dirty="0">
                <a:latin typeface="Alexandria" pitchFamily="2" charset="-78"/>
                <a:ea typeface="Times New Roman" panose="02020603050405020304" pitchFamily="18" charset="0"/>
                <a:cs typeface="Alexandria" pitchFamily="2" charset="-78"/>
              </a:rPr>
              <a:t>: ORGANIZATIONAL FACTORS: THE ROLE OF ETHICAL CULTURE AND RELATIONSHIPS</a:t>
            </a:r>
          </a:p>
        </p:txBody>
      </p:sp>
      <p:sp>
        <p:nvSpPr>
          <p:cNvPr id="3" name="Rectangle: Rounded Corners 2">
            <a:extLst>
              <a:ext uri="{FF2B5EF4-FFF2-40B4-BE49-F238E27FC236}">
                <a16:creationId xmlns:a16="http://schemas.microsoft.com/office/drawing/2014/main" id="{244EE8E3-52E1-A112-E870-A52C16D24001}"/>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EC21E45E-B170-6826-BEFD-5822697D2C5A}"/>
              </a:ext>
            </a:extLst>
          </p:cNvPr>
          <p:cNvSpPr/>
          <p:nvPr/>
        </p:nvSpPr>
        <p:spPr>
          <a:xfrm>
            <a:off x="478733" y="1864180"/>
            <a:ext cx="5766618" cy="373358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Assess</a:t>
            </a:r>
            <a:r>
              <a:rPr lang="en-US" sz="2000" dirty="0">
                <a:latin typeface="Alexandria Light" pitchFamily="2" charset="-78"/>
                <a:cs typeface="Alexandria Light" pitchFamily="2" charset="-78"/>
              </a:rPr>
              <a:t> organizational structure and its relationship to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Explore</a:t>
            </a:r>
            <a:r>
              <a:rPr lang="en-US" sz="2000" dirty="0">
                <a:latin typeface="Alexandria Light" pitchFamily="2" charset="-78"/>
                <a:cs typeface="Alexandria Light" pitchFamily="2" charset="-78"/>
              </a:rPr>
              <a:t> how the work group influences ethical decisions.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Discuss</a:t>
            </a:r>
            <a:r>
              <a:rPr lang="en-US" sz="2000" dirty="0">
                <a:latin typeface="Alexandria Light" pitchFamily="2" charset="-78"/>
                <a:cs typeface="Alexandria Light" pitchFamily="2" charset="-78"/>
              </a:rPr>
              <a:t> the relationship between individual and group ethical decision making.</a:t>
            </a:r>
          </a:p>
        </p:txBody>
      </p:sp>
      <p:pic>
        <p:nvPicPr>
          <p:cNvPr id="2050" name="Picture 2" descr="Ethical Culture PowerPoint and Google Slides Template - PPT Slides">
            <a:extLst>
              <a:ext uri="{FF2B5EF4-FFF2-40B4-BE49-F238E27FC236}">
                <a16:creationId xmlns:a16="http://schemas.microsoft.com/office/drawing/2014/main" id="{7F731991-0DB4-20B4-5BF0-005451DB91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58" r="8130" b="9440"/>
          <a:stretch/>
        </p:blipFill>
        <p:spPr bwMode="auto">
          <a:xfrm>
            <a:off x="6576569" y="1594902"/>
            <a:ext cx="5516880" cy="5100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488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2FC5A-3F25-77D8-EFCE-16EA1392811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958EDAE-2D06-121D-27AD-B87AA3109A54}"/>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A95D338-DDC4-937B-26A7-E7F36C0D4F1E}"/>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7E85B2FC-857E-06DA-BBF4-E825F367FED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B4A18F64-160E-6367-8E69-9F943AA9C94C}"/>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8</a:t>
            </a:r>
            <a:r>
              <a:rPr lang="en-US" sz="2400" dirty="0">
                <a:latin typeface="Alexandria" pitchFamily="2" charset="-78"/>
                <a:ea typeface="Times New Roman" panose="02020603050405020304" pitchFamily="18" charset="0"/>
                <a:cs typeface="Alexandria" pitchFamily="2" charset="-78"/>
              </a:rPr>
              <a:t>: DEVELOPING AN EFFECTIVE ETHICS PROGRAM</a:t>
            </a:r>
          </a:p>
        </p:txBody>
      </p:sp>
      <p:sp>
        <p:nvSpPr>
          <p:cNvPr id="3" name="Rectangle: Rounded Corners 2">
            <a:extLst>
              <a:ext uri="{FF2B5EF4-FFF2-40B4-BE49-F238E27FC236}">
                <a16:creationId xmlns:a16="http://schemas.microsoft.com/office/drawing/2014/main" id="{648AA5DA-6464-46C5-B4A4-E9EC57E846DA}"/>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0E8EDFF6-164E-75EE-2D21-362205A35ABA}"/>
              </a:ext>
            </a:extLst>
          </p:cNvPr>
          <p:cNvSpPr/>
          <p:nvPr/>
        </p:nvSpPr>
        <p:spPr>
          <a:xfrm>
            <a:off x="478733" y="1864180"/>
            <a:ext cx="5766618" cy="4569777"/>
          </a:xfrm>
          <a:prstGeom prst="rect">
            <a:avLst/>
          </a:prstGeom>
        </p:spPr>
        <p:txBody>
          <a:bodyPr wrap="square">
            <a:spAutoFit/>
          </a:bodyPr>
          <a:lstStyle/>
          <a:p>
            <a:pPr algn="just">
              <a:lnSpc>
                <a:spcPct val="150000"/>
              </a:lnSpc>
            </a:pPr>
            <a:r>
              <a:rPr lang="en-US" sz="16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Understand</a:t>
            </a:r>
            <a:r>
              <a:rPr lang="en-US" sz="1600" dirty="0">
                <a:latin typeface="Alexandria Light" pitchFamily="2" charset="-78"/>
                <a:cs typeface="Alexandria Light" pitchFamily="2" charset="-78"/>
              </a:rPr>
              <a:t> the responsibility of the corporation to stakeholders.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Understand</a:t>
            </a:r>
            <a:r>
              <a:rPr lang="en-US" sz="1600" dirty="0">
                <a:latin typeface="Alexandria Light" pitchFamily="2" charset="-78"/>
                <a:cs typeface="Alexandria Light" pitchFamily="2" charset="-78"/>
              </a:rPr>
              <a:t> why businesses need ethics programs.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List</a:t>
            </a:r>
            <a:r>
              <a:rPr lang="en-US" sz="1600" dirty="0">
                <a:latin typeface="Alexandria Light" pitchFamily="2" charset="-78"/>
                <a:cs typeface="Alexandria Light" pitchFamily="2" charset="-78"/>
              </a:rPr>
              <a:t> the minimum requirements for an ethics program.</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Describe</a:t>
            </a:r>
            <a:r>
              <a:rPr lang="en-US" sz="1600" dirty="0">
                <a:latin typeface="Alexandria Light" pitchFamily="2" charset="-78"/>
                <a:cs typeface="Alexandria Light" pitchFamily="2" charset="-78"/>
              </a:rPr>
              <a:t> the role of codes of ethics in identifying key corporate risk areas.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Identify</a:t>
            </a:r>
            <a:r>
              <a:rPr lang="en-US" sz="1600" dirty="0">
                <a:latin typeface="Alexandria Light" pitchFamily="2" charset="-78"/>
                <a:cs typeface="Alexandria Light" pitchFamily="2" charset="-78"/>
              </a:rPr>
              <a:t> factors in successful ethics training, program types, and goals.</a:t>
            </a:r>
          </a:p>
          <a:p>
            <a:pPr marL="342900" indent="-342900" algn="just">
              <a:lnSpc>
                <a:spcPct val="150000"/>
              </a:lnSpc>
              <a:buFont typeface="Arial" panose="020B0604020202020204" pitchFamily="34" charset="0"/>
              <a:buChar char="•"/>
            </a:pPr>
            <a:r>
              <a:rPr lang="en-US" sz="1600" b="1" dirty="0">
                <a:solidFill>
                  <a:schemeClr val="accent6">
                    <a:lumMod val="50000"/>
                  </a:schemeClr>
                </a:solidFill>
                <a:latin typeface="Alexandria Light" pitchFamily="2" charset="-78"/>
                <a:cs typeface="Alexandria Light" pitchFamily="2" charset="-78"/>
              </a:rPr>
              <a:t>Examine</a:t>
            </a:r>
            <a:r>
              <a:rPr lang="en-US" sz="1600" dirty="0">
                <a:latin typeface="Alexandria Light" pitchFamily="2" charset="-78"/>
                <a:cs typeface="Alexandria Light" pitchFamily="2" charset="-78"/>
              </a:rPr>
              <a:t> the ways ethical standards are monitored, audited, and enforced.</a:t>
            </a:r>
          </a:p>
        </p:txBody>
      </p:sp>
      <p:pic>
        <p:nvPicPr>
          <p:cNvPr id="7" name="Picture 2" descr="Compliance and Ethics Programme Model: Graphical Representation... |  Download Scientific Diagram">
            <a:extLst>
              <a:ext uri="{FF2B5EF4-FFF2-40B4-BE49-F238E27FC236}">
                <a16:creationId xmlns:a16="http://schemas.microsoft.com/office/drawing/2014/main" id="{26602217-E241-187F-61FF-8053C01472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6569" y="1729540"/>
            <a:ext cx="5615431" cy="48390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97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2615FA-AA6A-0556-00FA-01E653AEA249}"/>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7E8F7DE-C75B-9A28-CC21-CCE334A5BF1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2FFD99E-B996-E01D-3777-F8A16B138618}"/>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45890FE1-EED7-1D0A-1BD5-BC9570194A7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8EE732A9-F18F-EFDF-D29A-7629BD54C231}"/>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9</a:t>
            </a:r>
            <a:r>
              <a:rPr lang="en-US" sz="2400" dirty="0">
                <a:latin typeface="Alexandria" pitchFamily="2" charset="-78"/>
                <a:ea typeface="Times New Roman" panose="02020603050405020304" pitchFamily="18" charset="0"/>
                <a:cs typeface="Alexandria" pitchFamily="2" charset="-78"/>
              </a:rPr>
              <a:t>: MANAGING AND CONTROLLING ETHICS PROGRAMS</a:t>
            </a:r>
          </a:p>
        </p:txBody>
      </p:sp>
      <p:sp>
        <p:nvSpPr>
          <p:cNvPr id="3" name="Rectangle: Rounded Corners 2">
            <a:extLst>
              <a:ext uri="{FF2B5EF4-FFF2-40B4-BE49-F238E27FC236}">
                <a16:creationId xmlns:a16="http://schemas.microsoft.com/office/drawing/2014/main" id="{D6EDDD8F-25AF-5BA0-6AE2-427F6EA2BD45}"/>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6266D2B7-4C84-D14F-A8BE-B2A3E13E7850}"/>
              </a:ext>
            </a:extLst>
          </p:cNvPr>
          <p:cNvSpPr/>
          <p:nvPr/>
        </p:nvSpPr>
        <p:spPr>
          <a:xfrm>
            <a:off x="478733" y="1864180"/>
            <a:ext cx="5766618" cy="465691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Define</a:t>
            </a:r>
            <a:r>
              <a:rPr lang="en-US" sz="2000" dirty="0">
                <a:latin typeface="Alexandria Light" pitchFamily="2" charset="-78"/>
                <a:cs typeface="Alexandria Light" pitchFamily="2" charset="-78"/>
              </a:rPr>
              <a:t> ethics auditing.</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Identify</a:t>
            </a:r>
            <a:r>
              <a:rPr lang="en-US" sz="2000" dirty="0">
                <a:latin typeface="Alexandria Light" pitchFamily="2" charset="-78"/>
                <a:cs typeface="Alexandria Light" pitchFamily="2" charset="-78"/>
              </a:rPr>
              <a:t> the benefits and limitations of ethics auditing.</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the challenges of measuring nonfinancial performance.</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Explore</a:t>
            </a:r>
            <a:r>
              <a:rPr lang="en-US" sz="2000" dirty="0">
                <a:latin typeface="Alexandria Light" pitchFamily="2" charset="-78"/>
                <a:cs typeface="Alexandria Light" pitchFamily="2" charset="-78"/>
              </a:rPr>
              <a:t> the stages of the ethics-auditing process.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the strategic role of the ethics audit.</a:t>
            </a:r>
          </a:p>
        </p:txBody>
      </p:sp>
      <p:pic>
        <p:nvPicPr>
          <p:cNvPr id="8" name="Picture 7">
            <a:extLst>
              <a:ext uri="{FF2B5EF4-FFF2-40B4-BE49-F238E27FC236}">
                <a16:creationId xmlns:a16="http://schemas.microsoft.com/office/drawing/2014/main" id="{A15BD93B-CF1C-B131-E06D-30AD1A7639AE}"/>
              </a:ext>
            </a:extLst>
          </p:cNvPr>
          <p:cNvPicPr>
            <a:picLocks noChangeAspect="1"/>
          </p:cNvPicPr>
          <p:nvPr/>
        </p:nvPicPr>
        <p:blipFill>
          <a:blip r:embed="rId4"/>
          <a:stretch>
            <a:fillRect/>
          </a:stretch>
        </p:blipFill>
        <p:spPr>
          <a:xfrm>
            <a:off x="6576569" y="1594902"/>
            <a:ext cx="5523991" cy="5085598"/>
          </a:xfrm>
          <a:prstGeom prst="rect">
            <a:avLst/>
          </a:prstGeom>
          <a:ln>
            <a:noFill/>
          </a:ln>
          <a:effectLst>
            <a:softEdge rad="112500"/>
          </a:effectLst>
        </p:spPr>
      </p:pic>
    </p:spTree>
    <p:extLst>
      <p:ext uri="{BB962C8B-B14F-4D97-AF65-F5344CB8AC3E}">
        <p14:creationId xmlns:p14="http://schemas.microsoft.com/office/powerpoint/2010/main" val="1629775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C5313A-9E2B-DF8D-6B07-CF4D3AFACE6A}"/>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BB5B137-5FAA-CBFC-0633-FF5DB135843D}"/>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115208E5-3FB3-0D18-56E4-6D94BA0C8572}"/>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A6A3C3A5-D995-F2E1-FB4A-2FBEE312AD2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44BC2D76-B11A-0716-79C2-30D0898B1C22}"/>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10</a:t>
            </a:r>
            <a:r>
              <a:rPr lang="en-US" sz="2400" dirty="0">
                <a:latin typeface="Alexandria" pitchFamily="2" charset="-78"/>
                <a:ea typeface="Times New Roman" panose="02020603050405020304" pitchFamily="18" charset="0"/>
                <a:cs typeface="Alexandria" pitchFamily="2" charset="-78"/>
              </a:rPr>
              <a:t>: GLOBALIZATION OF ETHICAL DECISION MAKING</a:t>
            </a:r>
          </a:p>
        </p:txBody>
      </p:sp>
      <p:sp>
        <p:nvSpPr>
          <p:cNvPr id="3" name="Rectangle: Rounded Corners 2">
            <a:extLst>
              <a:ext uri="{FF2B5EF4-FFF2-40B4-BE49-F238E27FC236}">
                <a16:creationId xmlns:a16="http://schemas.microsoft.com/office/drawing/2014/main" id="{2126A3EE-4FB5-7605-C95F-C5025466F434}"/>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96889889-1897-C7E1-513F-38CE48B4FBC3}"/>
              </a:ext>
            </a:extLst>
          </p:cNvPr>
          <p:cNvSpPr/>
          <p:nvPr/>
        </p:nvSpPr>
        <p:spPr>
          <a:xfrm>
            <a:off x="478733" y="1864180"/>
            <a:ext cx="5766618" cy="4195251"/>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Discuss</a:t>
            </a:r>
            <a:r>
              <a:rPr lang="en-US" sz="2000" dirty="0">
                <a:latin typeface="Alexandria Light" pitchFamily="2" charset="-78"/>
                <a:cs typeface="Alexandria Light" pitchFamily="2" charset="-78"/>
              </a:rPr>
              <a:t> global values, goals, and business practices within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the role of capitalism and economics as factors in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Assess</a:t>
            </a:r>
            <a:r>
              <a:rPr lang="en-US" sz="2000" dirty="0">
                <a:latin typeface="Alexandria Light" pitchFamily="2" charset="-78"/>
                <a:cs typeface="Alexandria Light" pitchFamily="2" charset="-78"/>
              </a:rPr>
              <a:t> the role of multinational corporations in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Assess</a:t>
            </a:r>
            <a:r>
              <a:rPr lang="en-US" sz="2000" dirty="0">
                <a:latin typeface="Alexandria Light" pitchFamily="2" charset="-78"/>
                <a:cs typeface="Alexandria Light" pitchFamily="2" charset="-78"/>
              </a:rPr>
              <a:t> the role of the International Monetary Fund in business ethics.</a:t>
            </a:r>
          </a:p>
        </p:txBody>
      </p:sp>
      <p:pic>
        <p:nvPicPr>
          <p:cNvPr id="9" name="Picture 8">
            <a:extLst>
              <a:ext uri="{FF2B5EF4-FFF2-40B4-BE49-F238E27FC236}">
                <a16:creationId xmlns:a16="http://schemas.microsoft.com/office/drawing/2014/main" id="{C5E04600-8E2D-2816-B306-B7502A30AE14}"/>
              </a:ext>
            </a:extLst>
          </p:cNvPr>
          <p:cNvPicPr>
            <a:picLocks noChangeAspect="1"/>
          </p:cNvPicPr>
          <p:nvPr/>
        </p:nvPicPr>
        <p:blipFill>
          <a:blip r:embed="rId4"/>
          <a:stretch>
            <a:fillRect/>
          </a:stretch>
        </p:blipFill>
        <p:spPr>
          <a:xfrm>
            <a:off x="6576569" y="1644719"/>
            <a:ext cx="5315016" cy="5095837"/>
          </a:xfrm>
          <a:prstGeom prst="rect">
            <a:avLst/>
          </a:prstGeom>
          <a:ln>
            <a:noFill/>
          </a:ln>
          <a:effectLst>
            <a:softEdge rad="112500"/>
          </a:effectLst>
        </p:spPr>
      </p:pic>
    </p:spTree>
    <p:extLst>
      <p:ext uri="{BB962C8B-B14F-4D97-AF65-F5344CB8AC3E}">
        <p14:creationId xmlns:p14="http://schemas.microsoft.com/office/powerpoint/2010/main" val="549069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16E15-63AF-460C-9D36-80FE9FDDBD9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95F1C650-E502-181E-F0E0-CE744A731FC1}"/>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DEF222E8-4C7C-3281-4D8D-B1C5A06AB48D}"/>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50253BA7-D977-5E2A-C8B4-73CAD3366F1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62D7A1ED-BA8A-35C3-E819-8A9CB6E4DD22}"/>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10</a:t>
            </a:r>
            <a:r>
              <a:rPr lang="en-US" sz="2400" dirty="0">
                <a:latin typeface="Alexandria" pitchFamily="2" charset="-78"/>
                <a:ea typeface="Times New Roman" panose="02020603050405020304" pitchFamily="18" charset="0"/>
                <a:cs typeface="Alexandria" pitchFamily="2" charset="-78"/>
              </a:rPr>
              <a:t>: GLOBALIZATION OF ETHICAL DECISION MAKING</a:t>
            </a:r>
          </a:p>
        </p:txBody>
      </p:sp>
      <p:sp>
        <p:nvSpPr>
          <p:cNvPr id="3" name="Rectangle: Rounded Corners 2">
            <a:extLst>
              <a:ext uri="{FF2B5EF4-FFF2-40B4-BE49-F238E27FC236}">
                <a16:creationId xmlns:a16="http://schemas.microsoft.com/office/drawing/2014/main" id="{3B03AF56-16CB-F96D-CA29-667F2C7A391F}"/>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075710A8-959E-8B9C-EEE1-B510BE7B844D}"/>
              </a:ext>
            </a:extLst>
          </p:cNvPr>
          <p:cNvSpPr/>
          <p:nvPr/>
        </p:nvSpPr>
        <p:spPr>
          <a:xfrm>
            <a:off x="478733" y="1864180"/>
            <a:ext cx="5766618" cy="373358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Assess</a:t>
            </a:r>
            <a:r>
              <a:rPr lang="en-US" sz="2000" dirty="0">
                <a:latin typeface="Alexandria Light" pitchFamily="2" charset="-78"/>
                <a:cs typeface="Alexandria Light" pitchFamily="2" charset="-78"/>
              </a:rPr>
              <a:t> the role of the United Nations Global Compact in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Assess</a:t>
            </a:r>
            <a:r>
              <a:rPr lang="en-US" sz="2000" dirty="0">
                <a:latin typeface="Alexandria Light" pitchFamily="2" charset="-78"/>
                <a:cs typeface="Alexandria Light" pitchFamily="2" charset="-78"/>
              </a:rPr>
              <a:t> the role of the World Trade Organization in business ethics.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Explore</a:t>
            </a:r>
            <a:r>
              <a:rPr lang="en-US" sz="2000" dirty="0">
                <a:latin typeface="Alexandria Light" pitchFamily="2" charset="-78"/>
                <a:cs typeface="Alexandria Light" pitchFamily="2" charset="-78"/>
              </a:rPr>
              <a:t> and discuss common global business practices.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Gain</a:t>
            </a:r>
            <a:r>
              <a:rPr lang="en-US" sz="2000" dirty="0">
                <a:latin typeface="Alexandria Light" pitchFamily="2" charset="-78"/>
                <a:cs typeface="Alexandria Light" pitchFamily="2" charset="-78"/>
              </a:rPr>
              <a:t> awareness of global ethical issues.</a:t>
            </a:r>
          </a:p>
        </p:txBody>
      </p:sp>
      <p:pic>
        <p:nvPicPr>
          <p:cNvPr id="2" name="Picture 1">
            <a:extLst>
              <a:ext uri="{FF2B5EF4-FFF2-40B4-BE49-F238E27FC236}">
                <a16:creationId xmlns:a16="http://schemas.microsoft.com/office/drawing/2014/main" id="{ADB49B55-BC22-9935-B4D1-F886502742B4}"/>
              </a:ext>
            </a:extLst>
          </p:cNvPr>
          <p:cNvPicPr>
            <a:picLocks noChangeAspect="1"/>
          </p:cNvPicPr>
          <p:nvPr/>
        </p:nvPicPr>
        <p:blipFill>
          <a:blip r:embed="rId4"/>
          <a:stretch>
            <a:fillRect/>
          </a:stretch>
        </p:blipFill>
        <p:spPr>
          <a:xfrm>
            <a:off x="6576569" y="1644719"/>
            <a:ext cx="5315016" cy="5095837"/>
          </a:xfrm>
          <a:prstGeom prst="rect">
            <a:avLst/>
          </a:prstGeom>
          <a:ln>
            <a:noFill/>
          </a:ln>
          <a:effectLst>
            <a:softEdge rad="112500"/>
          </a:effectLst>
        </p:spPr>
      </p:pic>
    </p:spTree>
    <p:extLst>
      <p:ext uri="{BB962C8B-B14F-4D97-AF65-F5344CB8AC3E}">
        <p14:creationId xmlns:p14="http://schemas.microsoft.com/office/powerpoint/2010/main" val="3543999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68F885-0ABD-D5DC-E2AC-6A4F84CF8DA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D80526C-EA98-0048-0DD2-F8EF4701A8C5}"/>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9D2CC5F7-9E5E-761E-F974-4E86C3B74A69}"/>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AD8B922-E232-07E0-949F-977E05770FA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49D5BE27-B1CC-9222-34A4-3E6FB7CE1B5B}"/>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11</a:t>
            </a:r>
            <a:r>
              <a:rPr lang="en-US" sz="2400" dirty="0">
                <a:latin typeface="Alexandria" pitchFamily="2" charset="-78"/>
                <a:ea typeface="Times New Roman" panose="02020603050405020304" pitchFamily="18" charset="0"/>
                <a:cs typeface="Alexandria" pitchFamily="2" charset="-78"/>
              </a:rPr>
              <a:t>: ETHICAL LEADERSHIP</a:t>
            </a:r>
          </a:p>
        </p:txBody>
      </p:sp>
      <p:sp>
        <p:nvSpPr>
          <p:cNvPr id="3" name="Rectangle: Rounded Corners 2">
            <a:extLst>
              <a:ext uri="{FF2B5EF4-FFF2-40B4-BE49-F238E27FC236}">
                <a16:creationId xmlns:a16="http://schemas.microsoft.com/office/drawing/2014/main" id="{46219BBA-E330-230B-F235-6CECB22FFF4C}"/>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9AB40154-3ABF-31B6-DF55-1E322B3577AF}"/>
              </a:ext>
            </a:extLst>
          </p:cNvPr>
          <p:cNvSpPr/>
          <p:nvPr/>
        </p:nvSpPr>
        <p:spPr>
          <a:xfrm>
            <a:off x="478733" y="1864180"/>
            <a:ext cx="5766618" cy="465691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Define</a:t>
            </a:r>
            <a:r>
              <a:rPr lang="en-US" sz="2000" dirty="0">
                <a:latin typeface="Alexandria Light" pitchFamily="2" charset="-78"/>
                <a:cs typeface="Alexandria Light" pitchFamily="2" charset="-78"/>
              </a:rPr>
              <a:t> ethical leadership.</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requirements for ethical leadership.</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Realize</a:t>
            </a:r>
            <a:r>
              <a:rPr lang="en-US" sz="2000" dirty="0">
                <a:latin typeface="Alexandria Light" pitchFamily="2" charset="-78"/>
                <a:cs typeface="Alexandria Light" pitchFamily="2" charset="-78"/>
              </a:rPr>
              <a:t> the benefits that come from effective ethical leadership.</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how ethical leadership impacts organizational culture.</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Learn</a:t>
            </a:r>
            <a:r>
              <a:rPr lang="en-US" sz="2000" dirty="0">
                <a:latin typeface="Alexandria Light" pitchFamily="2" charset="-78"/>
                <a:cs typeface="Alexandria Light" pitchFamily="2" charset="-78"/>
              </a:rPr>
              <a:t> about the different styles of conflict management.</a:t>
            </a:r>
          </a:p>
        </p:txBody>
      </p:sp>
      <p:pic>
        <p:nvPicPr>
          <p:cNvPr id="8198" name="Picture 6" descr="Ethical Leadership Styles">
            <a:extLst>
              <a:ext uri="{FF2B5EF4-FFF2-40B4-BE49-F238E27FC236}">
                <a16:creationId xmlns:a16="http://schemas.microsoft.com/office/drawing/2014/main" id="{AC7AEB1F-0B9F-74ED-FE7B-8F0B9E0298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2079" y="1864180"/>
            <a:ext cx="5709921" cy="46569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935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76C8C0-F073-B32A-92F1-F8E2A6DC123C}"/>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13AF332-5C89-F4D4-3A54-2F320BC38FA3}"/>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2348DCFE-4251-EC42-B70C-C2AE1E8858DD}"/>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FB4D3FB2-E56E-04F9-B0E5-8E8E19B6DD9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70D29A67-05CB-D3F9-D5B3-82DB4043A9E2}"/>
              </a:ext>
            </a:extLst>
          </p:cNvPr>
          <p:cNvSpPr/>
          <p:nvPr/>
        </p:nvSpPr>
        <p:spPr>
          <a:xfrm>
            <a:off x="639917" y="630468"/>
            <a:ext cx="11238959" cy="461665"/>
          </a:xfrm>
          <a:prstGeom prst="rect">
            <a:avLst/>
          </a:prstGeom>
        </p:spPr>
        <p:txBody>
          <a:bodyPr wrap="square">
            <a:spAutoFit/>
          </a:bodyPr>
          <a:lstStyle/>
          <a:p>
            <a:pPr>
              <a:spcBef>
                <a:spcPts val="1800"/>
              </a:spcBef>
              <a:spcAft>
                <a:spcPts val="1500"/>
              </a:spcAft>
            </a:pPr>
            <a:r>
              <a:rPr lang="en-US" sz="2400" dirty="0">
                <a:solidFill>
                  <a:srgbClr val="002060"/>
                </a:solidFill>
                <a:latin typeface="Alexandria" pitchFamily="2" charset="-78"/>
                <a:ea typeface="Times New Roman" panose="02020603050405020304" pitchFamily="18" charset="0"/>
                <a:cs typeface="Alexandria" pitchFamily="2" charset="-78"/>
              </a:rPr>
              <a:t>Chapter 11</a:t>
            </a:r>
            <a:r>
              <a:rPr lang="en-US" sz="2400" dirty="0">
                <a:latin typeface="Alexandria" pitchFamily="2" charset="-78"/>
                <a:ea typeface="Times New Roman" panose="02020603050405020304" pitchFamily="18" charset="0"/>
                <a:cs typeface="Alexandria" pitchFamily="2" charset="-78"/>
              </a:rPr>
              <a:t>: ETHICAL LEADERSHIP</a:t>
            </a:r>
          </a:p>
        </p:txBody>
      </p:sp>
      <p:sp>
        <p:nvSpPr>
          <p:cNvPr id="3" name="Rectangle: Rounded Corners 2">
            <a:extLst>
              <a:ext uri="{FF2B5EF4-FFF2-40B4-BE49-F238E27FC236}">
                <a16:creationId xmlns:a16="http://schemas.microsoft.com/office/drawing/2014/main" id="{904441C7-FDB2-289B-7CEB-3F809B964E2C}"/>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3DAD6BAC-15A5-39A9-DE4B-F43247A88221}"/>
              </a:ext>
            </a:extLst>
          </p:cNvPr>
          <p:cNvSpPr/>
          <p:nvPr/>
        </p:nvSpPr>
        <p:spPr>
          <a:xfrm>
            <a:off x="478733" y="1864180"/>
            <a:ext cx="5766618" cy="465691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Understand</a:t>
            </a:r>
            <a:r>
              <a:rPr lang="en-US" sz="2000" dirty="0">
                <a:latin typeface="Alexandria Light" pitchFamily="2" charset="-78"/>
                <a:cs typeface="Alexandria Light" pitchFamily="2" charset="-78"/>
              </a:rPr>
              <a:t> how employees can be empowered to take on responsibilities in ethical leadership.</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leader–follower relationships.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Learn</a:t>
            </a:r>
            <a:r>
              <a:rPr lang="en-US" sz="2000" dirty="0">
                <a:latin typeface="Alexandria Light" pitchFamily="2" charset="-78"/>
                <a:cs typeface="Alexandria Light" pitchFamily="2" charset="-78"/>
              </a:rPr>
              <a:t> about leadership styles and how they influence ethical leadership.</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Use</a:t>
            </a:r>
            <a:r>
              <a:rPr lang="en-US" sz="2000" dirty="0">
                <a:latin typeface="Alexandria Light" pitchFamily="2" charset="-78"/>
                <a:cs typeface="Alexandria Light" pitchFamily="2" charset="-78"/>
              </a:rPr>
              <a:t> the RADAR model to determine how ethical leaders handle misconduct situations.</a:t>
            </a:r>
          </a:p>
        </p:txBody>
      </p:sp>
      <p:pic>
        <p:nvPicPr>
          <p:cNvPr id="2" name="Picture 6" descr="Ethical Leadership Styles">
            <a:extLst>
              <a:ext uri="{FF2B5EF4-FFF2-40B4-BE49-F238E27FC236}">
                <a16:creationId xmlns:a16="http://schemas.microsoft.com/office/drawing/2014/main" id="{E2F751CB-47A3-4121-ED66-2ADE2AC7EC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2079" y="1864180"/>
            <a:ext cx="5709921" cy="465691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70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81CE08-8DC8-1525-DF7E-266F0910B29E}"/>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51E2BFD7-3D44-ED81-4F7B-53515E2B25DE}"/>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8E33E04B-CDA5-16BF-1E61-0E0ED80390E3}"/>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9AC0E028-8FC8-E9DA-3F00-063EE8AE7E3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9012DB02-4BCE-7A69-E72B-05842BB4A0AF}"/>
              </a:ext>
            </a:extLst>
          </p:cNvPr>
          <p:cNvSpPr/>
          <p:nvPr/>
        </p:nvSpPr>
        <p:spPr>
          <a:xfrm>
            <a:off x="639917" y="630468"/>
            <a:ext cx="11238959" cy="400110"/>
          </a:xfrm>
          <a:prstGeom prst="rect">
            <a:avLst/>
          </a:prstGeom>
        </p:spPr>
        <p:txBody>
          <a:bodyPr wrap="square">
            <a:spAutoFit/>
          </a:bodyPr>
          <a:lstStyle/>
          <a:p>
            <a:pPr>
              <a:spcBef>
                <a:spcPts val="1800"/>
              </a:spcBef>
              <a:spcAft>
                <a:spcPts val="1500"/>
              </a:spcAft>
            </a:pPr>
            <a:r>
              <a:rPr lang="en-US" sz="2000" dirty="0">
                <a:solidFill>
                  <a:srgbClr val="002060"/>
                </a:solidFill>
                <a:latin typeface="Alexandria" pitchFamily="2" charset="-78"/>
                <a:ea typeface="Times New Roman" panose="02020603050405020304" pitchFamily="18" charset="0"/>
                <a:cs typeface="Alexandria" pitchFamily="2" charset="-78"/>
              </a:rPr>
              <a:t>Chapter 12</a:t>
            </a:r>
            <a:r>
              <a:rPr lang="en-US" sz="2000" dirty="0">
                <a:latin typeface="Alexandria" pitchFamily="2" charset="-78"/>
                <a:ea typeface="Times New Roman" panose="02020603050405020304" pitchFamily="18" charset="0"/>
                <a:cs typeface="Alexandria" pitchFamily="2" charset="-78"/>
              </a:rPr>
              <a:t>: SUSTAINABILITY: ETHICAL AND SOCIAL RESPONSIBILITY DIMENSIONS</a:t>
            </a:r>
          </a:p>
        </p:txBody>
      </p:sp>
      <p:sp>
        <p:nvSpPr>
          <p:cNvPr id="3" name="Rectangle: Rounded Corners 2">
            <a:extLst>
              <a:ext uri="{FF2B5EF4-FFF2-40B4-BE49-F238E27FC236}">
                <a16:creationId xmlns:a16="http://schemas.microsoft.com/office/drawing/2014/main" id="{C76D4538-8A7F-7D36-A5D9-E39297875419}"/>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DD9D1370-2DB9-8BA7-414F-A224C639BCA1}"/>
              </a:ext>
            </a:extLst>
          </p:cNvPr>
          <p:cNvSpPr/>
          <p:nvPr/>
        </p:nvSpPr>
        <p:spPr>
          <a:xfrm>
            <a:off x="478733" y="1864180"/>
            <a:ext cx="5766618" cy="373358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Relate</a:t>
            </a:r>
            <a:r>
              <a:rPr lang="en-US" sz="2000" dirty="0">
                <a:latin typeface="Alexandria Light" pitchFamily="2" charset="-78"/>
                <a:cs typeface="Alexandria Light" pitchFamily="2" charset="-78"/>
              </a:rPr>
              <a:t> sustainability to ethical decision making and social responsibility.</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Examine</a:t>
            </a:r>
            <a:r>
              <a:rPr lang="en-US" sz="2000" dirty="0">
                <a:latin typeface="Alexandria Light" pitchFamily="2" charset="-78"/>
                <a:cs typeface="Alexandria Light" pitchFamily="2" charset="-78"/>
              </a:rPr>
              <a:t> global environmental issues related to the atmosphere, water, and land.</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Review</a:t>
            </a:r>
            <a:r>
              <a:rPr lang="en-US" sz="2000" dirty="0">
                <a:latin typeface="Alexandria Light" pitchFamily="2" charset="-78"/>
                <a:cs typeface="Alexandria Light" pitchFamily="2" charset="-78"/>
              </a:rPr>
              <a:t> environmental legislation related to sustainability.</a:t>
            </a:r>
          </a:p>
        </p:txBody>
      </p:sp>
      <p:pic>
        <p:nvPicPr>
          <p:cNvPr id="12290" name="Picture 2" descr="Pyramid of Corporate Social Responsibility: Go Beyond Profit">
            <a:extLst>
              <a:ext uri="{FF2B5EF4-FFF2-40B4-BE49-F238E27FC236}">
                <a16:creationId xmlns:a16="http://schemas.microsoft.com/office/drawing/2014/main" id="{01837FFE-12FF-BA47-4F30-64265E68225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683" t="5385" r="5431" b="6339"/>
          <a:stretch/>
        </p:blipFill>
        <p:spPr bwMode="auto">
          <a:xfrm>
            <a:off x="6576569" y="1922152"/>
            <a:ext cx="5513831" cy="45409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1564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9C0B3-70F2-0FAB-3C4E-C155002B862D}"/>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114D1B8A-8E37-AAC6-CC20-93629E294BE6}"/>
              </a:ext>
            </a:extLst>
          </p:cNvPr>
          <p:cNvSpPr/>
          <p:nvPr/>
        </p:nvSpPr>
        <p:spPr>
          <a:xfrm>
            <a:off x="621650" y="1167166"/>
            <a:ext cx="10810349" cy="109876"/>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583C8D9F-946B-2705-FFD9-0CD775650176}"/>
              </a:ext>
            </a:extLst>
          </p:cNvPr>
          <p:cNvSpPr/>
          <p:nvPr/>
        </p:nvSpPr>
        <p:spPr>
          <a:xfrm>
            <a:off x="478733" y="553151"/>
            <a:ext cx="11195107" cy="5681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a:extLst>
              <a:ext uri="{FF2B5EF4-FFF2-40B4-BE49-F238E27FC236}">
                <a16:creationId xmlns:a16="http://schemas.microsoft.com/office/drawing/2014/main" id="{EDCC7608-DF86-9218-422B-A9346C03997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1567089" cy="568895"/>
          </a:xfrm>
          <a:prstGeom prst="rect">
            <a:avLst/>
          </a:prstGeom>
        </p:spPr>
      </p:pic>
      <p:sp>
        <p:nvSpPr>
          <p:cNvPr id="4" name="Rectangle 3">
            <a:extLst>
              <a:ext uri="{FF2B5EF4-FFF2-40B4-BE49-F238E27FC236}">
                <a16:creationId xmlns:a16="http://schemas.microsoft.com/office/drawing/2014/main" id="{24AE424E-450B-F55F-D1E0-F4E0F67D71B2}"/>
              </a:ext>
            </a:extLst>
          </p:cNvPr>
          <p:cNvSpPr/>
          <p:nvPr/>
        </p:nvSpPr>
        <p:spPr>
          <a:xfrm>
            <a:off x="639917" y="630468"/>
            <a:ext cx="11238959" cy="400110"/>
          </a:xfrm>
          <a:prstGeom prst="rect">
            <a:avLst/>
          </a:prstGeom>
        </p:spPr>
        <p:txBody>
          <a:bodyPr wrap="square">
            <a:spAutoFit/>
          </a:bodyPr>
          <a:lstStyle/>
          <a:p>
            <a:pPr>
              <a:spcBef>
                <a:spcPts val="1800"/>
              </a:spcBef>
              <a:spcAft>
                <a:spcPts val="1500"/>
              </a:spcAft>
            </a:pPr>
            <a:r>
              <a:rPr lang="en-US" sz="2000" dirty="0">
                <a:solidFill>
                  <a:srgbClr val="002060"/>
                </a:solidFill>
                <a:latin typeface="Alexandria" pitchFamily="2" charset="-78"/>
                <a:ea typeface="Times New Roman" panose="02020603050405020304" pitchFamily="18" charset="0"/>
                <a:cs typeface="Alexandria" pitchFamily="2" charset="-78"/>
              </a:rPr>
              <a:t>Chapter 12</a:t>
            </a:r>
            <a:r>
              <a:rPr lang="en-US" sz="2000" dirty="0">
                <a:latin typeface="Alexandria" pitchFamily="2" charset="-78"/>
                <a:ea typeface="Times New Roman" panose="02020603050405020304" pitchFamily="18" charset="0"/>
                <a:cs typeface="Alexandria" pitchFamily="2" charset="-78"/>
              </a:rPr>
              <a:t>: SUSTAINABILITY: ETHICAL AND SOCIAL RESPONSIBILITY DIMENSIONS</a:t>
            </a:r>
          </a:p>
        </p:txBody>
      </p:sp>
      <p:sp>
        <p:nvSpPr>
          <p:cNvPr id="3" name="Rectangle: Rounded Corners 2">
            <a:extLst>
              <a:ext uri="{FF2B5EF4-FFF2-40B4-BE49-F238E27FC236}">
                <a16:creationId xmlns:a16="http://schemas.microsoft.com/office/drawing/2014/main" id="{BF9FE38A-C27A-5DAC-12ED-4D0F0A1390FE}"/>
              </a:ext>
            </a:extLst>
          </p:cNvPr>
          <p:cNvSpPr/>
          <p:nvPr/>
        </p:nvSpPr>
        <p:spPr>
          <a:xfrm>
            <a:off x="313124" y="1594902"/>
            <a:ext cx="6097836" cy="51954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2B156F9-02D5-A6A4-2513-4F1F0EB13F0F}"/>
              </a:ext>
            </a:extLst>
          </p:cNvPr>
          <p:cNvSpPr/>
          <p:nvPr/>
        </p:nvSpPr>
        <p:spPr>
          <a:xfrm>
            <a:off x="478733" y="1864180"/>
            <a:ext cx="5766618" cy="3733586"/>
          </a:xfrm>
          <a:prstGeom prst="rect">
            <a:avLst/>
          </a:prstGeom>
        </p:spPr>
        <p:txBody>
          <a:bodyPr wrap="square">
            <a:spAutoFit/>
          </a:bodyPr>
          <a:lstStyle/>
          <a:p>
            <a:pPr algn="just">
              <a:lnSpc>
                <a:spcPct val="150000"/>
              </a:lnSpc>
            </a:pPr>
            <a:r>
              <a:rPr lang="en-US" sz="2000" dirty="0">
                <a:solidFill>
                  <a:srgbClr val="002060"/>
                </a:solidFill>
                <a:latin typeface="Alexandria Light" pitchFamily="2" charset="-78"/>
                <a:cs typeface="Alexandria Light" pitchFamily="2" charset="-78"/>
              </a:rPr>
              <a:t>CHAPTER OBJECTIVES:</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Compare</a:t>
            </a:r>
            <a:r>
              <a:rPr lang="en-US" sz="2000" dirty="0">
                <a:latin typeface="Alexandria Light" pitchFamily="2" charset="-78"/>
                <a:cs typeface="Alexandria Light" pitchFamily="2" charset="-78"/>
              </a:rPr>
              <a:t> renewable energy sources that provide alternatives for sustainability.</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Evaluate</a:t>
            </a:r>
            <a:r>
              <a:rPr lang="en-US" sz="2000" dirty="0">
                <a:latin typeface="Alexandria Light" pitchFamily="2" charset="-78"/>
                <a:cs typeface="Alexandria Light" pitchFamily="2" charset="-78"/>
              </a:rPr>
              <a:t> business responses to sustainability related to green marketing and greenwashing.</a:t>
            </a:r>
          </a:p>
          <a:p>
            <a:pPr marL="342900" indent="-342900" algn="just">
              <a:lnSpc>
                <a:spcPct val="150000"/>
              </a:lnSpc>
              <a:buFont typeface="Arial" panose="020B0604020202020204" pitchFamily="34" charset="0"/>
              <a:buChar char="•"/>
            </a:pPr>
            <a:r>
              <a:rPr lang="en-US" sz="2000" b="1" dirty="0">
                <a:solidFill>
                  <a:schemeClr val="accent6">
                    <a:lumMod val="50000"/>
                  </a:schemeClr>
                </a:solidFill>
                <a:latin typeface="Alexandria Light" pitchFamily="2" charset="-78"/>
                <a:cs typeface="Alexandria Light" pitchFamily="2" charset="-78"/>
              </a:rPr>
              <a:t>Provide</a:t>
            </a:r>
            <a:r>
              <a:rPr lang="en-US" sz="2000" dirty="0">
                <a:latin typeface="Alexandria Light" pitchFamily="2" charset="-78"/>
                <a:cs typeface="Alexandria Light" pitchFamily="2" charset="-78"/>
              </a:rPr>
              <a:t> strategic directions for the Implementation of sustainability.</a:t>
            </a:r>
          </a:p>
        </p:txBody>
      </p:sp>
      <p:pic>
        <p:nvPicPr>
          <p:cNvPr id="2" name="Picture 2" descr="Pyramid of Corporate Social Responsibility: Go Beyond Profit">
            <a:extLst>
              <a:ext uri="{FF2B5EF4-FFF2-40B4-BE49-F238E27FC236}">
                <a16:creationId xmlns:a16="http://schemas.microsoft.com/office/drawing/2014/main" id="{84E86A26-4D10-F744-02B3-7240C48C98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683" t="5385" r="5431" b="6339"/>
          <a:stretch/>
        </p:blipFill>
        <p:spPr bwMode="auto">
          <a:xfrm>
            <a:off x="6576569" y="1922152"/>
            <a:ext cx="5513831" cy="454097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489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060D4-300D-8C3A-CFBF-05F1B6ADBA8E}"/>
            </a:ext>
          </a:extLst>
        </p:cNvPr>
        <p:cNvGrpSpPr/>
        <p:nvPr/>
      </p:nvGrpSpPr>
      <p:grpSpPr>
        <a:xfrm>
          <a:off x="0" y="0"/>
          <a:ext cx="0" cy="0"/>
          <a:chOff x="0" y="0"/>
          <a:chExt cx="0" cy="0"/>
        </a:xfrm>
      </p:grpSpPr>
      <p:sp>
        <p:nvSpPr>
          <p:cNvPr id="26" name="Rectangle 25">
            <a:extLst>
              <a:ext uri="{FF2B5EF4-FFF2-40B4-BE49-F238E27FC236}">
                <a16:creationId xmlns:a16="http://schemas.microsoft.com/office/drawing/2014/main" id="{39A6798E-5F22-AF29-4ABB-6B6FA27EF84D}"/>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52B4EAF7-DA90-5E1B-6316-76243B7FED44}"/>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36980" y="1117694"/>
            <a:ext cx="12155019" cy="4610100"/>
          </a:xfrm>
        </p:spPr>
      </p:pic>
      <p:sp>
        <p:nvSpPr>
          <p:cNvPr id="11" name="Rectangle 10">
            <a:extLst>
              <a:ext uri="{FF2B5EF4-FFF2-40B4-BE49-F238E27FC236}">
                <a16:creationId xmlns:a16="http://schemas.microsoft.com/office/drawing/2014/main" id="{AED69CCA-7095-917B-770E-A97855478AF6}"/>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A92C5D74-492F-8E4B-E114-DEB9197188C5}"/>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DB12CEA1-79BB-E9C2-366A-D8FCF027F571}"/>
              </a:ext>
            </a:extLst>
          </p:cNvPr>
          <p:cNvSpPr txBox="1"/>
          <p:nvPr/>
        </p:nvSpPr>
        <p:spPr>
          <a:xfrm>
            <a:off x="6133914" y="1106843"/>
            <a:ext cx="6239934" cy="954107"/>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Framework for Studying Business Ethics</a:t>
            </a:r>
          </a:p>
        </p:txBody>
      </p:sp>
      <p:sp>
        <p:nvSpPr>
          <p:cNvPr id="42" name="TextBox 41">
            <a:extLst>
              <a:ext uri="{FF2B5EF4-FFF2-40B4-BE49-F238E27FC236}">
                <a16:creationId xmlns:a16="http://schemas.microsoft.com/office/drawing/2014/main" id="{55B951F9-C63A-76AB-F5AC-CB7EA38541CF}"/>
              </a:ext>
            </a:extLst>
          </p:cNvPr>
          <p:cNvSpPr txBox="1"/>
          <p:nvPr/>
        </p:nvSpPr>
        <p:spPr>
          <a:xfrm>
            <a:off x="5071247" y="1139330"/>
            <a:ext cx="917148" cy="306705"/>
          </a:xfrm>
          <a:prstGeom prst="rect">
            <a:avLst/>
          </a:prstGeom>
          <a:noFill/>
        </p:spPr>
        <p:txBody>
          <a:bodyPr wrap="square" rtlCol="0">
            <a:spAutoFit/>
          </a:bodyPr>
          <a:lstStyle/>
          <a:p>
            <a:pPr algn="ctr"/>
            <a:r>
              <a:rPr lang="en-US" sz="1400" dirty="0">
                <a:solidFill>
                  <a:schemeClr val="bg1"/>
                </a:solidFill>
                <a:latin typeface="Alexandria" charset="0"/>
                <a:cs typeface="Alexandria" charset="0"/>
              </a:rPr>
              <a:t>Lecture</a:t>
            </a:r>
          </a:p>
        </p:txBody>
      </p:sp>
      <p:sp>
        <p:nvSpPr>
          <p:cNvPr id="43" name="TextBox 42">
            <a:extLst>
              <a:ext uri="{FF2B5EF4-FFF2-40B4-BE49-F238E27FC236}">
                <a16:creationId xmlns:a16="http://schemas.microsoft.com/office/drawing/2014/main" id="{D952E987-87C4-7CFB-17CE-5507BF8645B9}"/>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01</a:t>
            </a:r>
          </a:p>
        </p:txBody>
      </p:sp>
      <p:pic>
        <p:nvPicPr>
          <p:cNvPr id="5" name="Graphic 21">
            <a:extLst>
              <a:ext uri="{FF2B5EF4-FFF2-40B4-BE49-F238E27FC236}">
                <a16:creationId xmlns:a16="http://schemas.microsoft.com/office/drawing/2014/main" id="{14334D3A-9A14-EE1D-A644-6A8BD5E4AB04}"/>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25209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144B5-EE0F-0187-079A-1F969A139FF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6140BF5-823B-28B8-ABD4-5D058DA552D4}"/>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17507D8-3DDF-9237-2305-4A6F52AAC3E7}"/>
              </a:ext>
            </a:extLst>
          </p:cNvPr>
          <p:cNvSpPr txBox="1"/>
          <p:nvPr/>
        </p:nvSpPr>
        <p:spPr>
          <a:xfrm>
            <a:off x="-136230" y="18489"/>
            <a:ext cx="12902168" cy="523220"/>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Framework for Studying Business Ethics</a:t>
            </a:r>
          </a:p>
        </p:txBody>
      </p:sp>
      <p:sp>
        <p:nvSpPr>
          <p:cNvPr id="43" name="TextBox 42">
            <a:extLst>
              <a:ext uri="{FF2B5EF4-FFF2-40B4-BE49-F238E27FC236}">
                <a16:creationId xmlns:a16="http://schemas.microsoft.com/office/drawing/2014/main" id="{6238938B-4B6F-BFBA-D127-19E9C3D1966A}"/>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p>
        </p:txBody>
      </p:sp>
      <p:pic>
        <p:nvPicPr>
          <p:cNvPr id="5" name="Graphic 21">
            <a:extLst>
              <a:ext uri="{FF2B5EF4-FFF2-40B4-BE49-F238E27FC236}">
                <a16:creationId xmlns:a16="http://schemas.microsoft.com/office/drawing/2014/main" id="{41795750-DF5C-9101-F78F-6BFA8939ABC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8" name="Picture 7">
            <a:extLst>
              <a:ext uri="{FF2B5EF4-FFF2-40B4-BE49-F238E27FC236}">
                <a16:creationId xmlns:a16="http://schemas.microsoft.com/office/drawing/2014/main" id="{3B74B0DC-AF29-E67B-D551-DB95333734C8}"/>
              </a:ext>
            </a:extLst>
          </p:cNvPr>
          <p:cNvPicPr>
            <a:picLocks noChangeAspect="1"/>
          </p:cNvPicPr>
          <p:nvPr/>
        </p:nvPicPr>
        <p:blipFill>
          <a:blip r:embed="rId3"/>
          <a:stretch>
            <a:fillRect/>
          </a:stretch>
        </p:blipFill>
        <p:spPr>
          <a:xfrm>
            <a:off x="1545148" y="1018041"/>
            <a:ext cx="9539411" cy="5760433"/>
          </a:xfrm>
          <a:prstGeom prst="rect">
            <a:avLst/>
          </a:prstGeom>
        </p:spPr>
      </p:pic>
    </p:spTree>
    <p:extLst>
      <p:ext uri="{BB962C8B-B14F-4D97-AF65-F5344CB8AC3E}">
        <p14:creationId xmlns:p14="http://schemas.microsoft.com/office/powerpoint/2010/main" val="1895930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DED211-06F3-41E1-996A-79A41751C6E3}"/>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AF3B7D80-DCA9-0405-2803-40291520CC28}"/>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7BE825D2-E0EA-72CE-90F9-E0FB7B2B1C9E}"/>
              </a:ext>
            </a:extLst>
          </p:cNvPr>
          <p:cNvSpPr txBox="1"/>
          <p:nvPr/>
        </p:nvSpPr>
        <p:spPr>
          <a:xfrm>
            <a:off x="-136230" y="18489"/>
            <a:ext cx="12902168" cy="523220"/>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Framework for Studying Business Ethics</a:t>
            </a:r>
          </a:p>
        </p:txBody>
      </p:sp>
      <p:sp>
        <p:nvSpPr>
          <p:cNvPr id="43" name="TextBox 42">
            <a:extLst>
              <a:ext uri="{FF2B5EF4-FFF2-40B4-BE49-F238E27FC236}">
                <a16:creationId xmlns:a16="http://schemas.microsoft.com/office/drawing/2014/main" id="{13200D95-6C35-D8C8-D7E6-8BC68DFF503E}"/>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p>
        </p:txBody>
      </p:sp>
      <p:pic>
        <p:nvPicPr>
          <p:cNvPr id="5" name="Graphic 21">
            <a:extLst>
              <a:ext uri="{FF2B5EF4-FFF2-40B4-BE49-F238E27FC236}">
                <a16:creationId xmlns:a16="http://schemas.microsoft.com/office/drawing/2014/main" id="{A0358529-B46E-1653-280A-3B1ED9F5EC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2C05F824-30E4-95A7-EAC4-8185B11D502B}"/>
              </a:ext>
            </a:extLst>
          </p:cNvPr>
          <p:cNvPicPr>
            <a:picLocks noChangeAspect="1"/>
          </p:cNvPicPr>
          <p:nvPr/>
        </p:nvPicPr>
        <p:blipFill>
          <a:blip r:embed="rId3"/>
          <a:stretch>
            <a:fillRect/>
          </a:stretch>
        </p:blipFill>
        <p:spPr>
          <a:xfrm>
            <a:off x="820948" y="1230689"/>
            <a:ext cx="10631384" cy="3705742"/>
          </a:xfrm>
          <a:prstGeom prst="rect">
            <a:avLst/>
          </a:prstGeom>
        </p:spPr>
      </p:pic>
      <p:pic>
        <p:nvPicPr>
          <p:cNvPr id="7" name="Picture 6">
            <a:extLst>
              <a:ext uri="{FF2B5EF4-FFF2-40B4-BE49-F238E27FC236}">
                <a16:creationId xmlns:a16="http://schemas.microsoft.com/office/drawing/2014/main" id="{35757B16-10D2-31A2-49F3-6A52AAC635D8}"/>
              </a:ext>
            </a:extLst>
          </p:cNvPr>
          <p:cNvPicPr>
            <a:picLocks noChangeAspect="1"/>
          </p:cNvPicPr>
          <p:nvPr/>
        </p:nvPicPr>
        <p:blipFill>
          <a:blip r:embed="rId4"/>
          <a:stretch>
            <a:fillRect/>
          </a:stretch>
        </p:blipFill>
        <p:spPr>
          <a:xfrm>
            <a:off x="780308" y="4941307"/>
            <a:ext cx="10574226" cy="1886213"/>
          </a:xfrm>
          <a:prstGeom prst="rect">
            <a:avLst/>
          </a:prstGeom>
        </p:spPr>
      </p:pic>
    </p:spTree>
    <p:extLst>
      <p:ext uri="{BB962C8B-B14F-4D97-AF65-F5344CB8AC3E}">
        <p14:creationId xmlns:p14="http://schemas.microsoft.com/office/powerpoint/2010/main" val="40513387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EFF79-07A6-DAD7-CAB4-9187A5BF1E14}"/>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5B504DC6-CCE6-5D4B-0514-08AD48C97EB8}"/>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5533D405-B81C-3AE0-E6CC-FC89D0D6E7F3}"/>
              </a:ext>
            </a:extLst>
          </p:cNvPr>
          <p:cNvSpPr txBox="1"/>
          <p:nvPr/>
        </p:nvSpPr>
        <p:spPr>
          <a:xfrm>
            <a:off x="-136230" y="18489"/>
            <a:ext cx="12902168" cy="523220"/>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Framework for Studying Business Ethics</a:t>
            </a:r>
          </a:p>
        </p:txBody>
      </p:sp>
      <p:sp>
        <p:nvSpPr>
          <p:cNvPr id="43" name="TextBox 42">
            <a:extLst>
              <a:ext uri="{FF2B5EF4-FFF2-40B4-BE49-F238E27FC236}">
                <a16:creationId xmlns:a16="http://schemas.microsoft.com/office/drawing/2014/main" id="{E3B0A1F0-DDB6-CFF4-7DFC-6D101906FE2B}"/>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p>
        </p:txBody>
      </p:sp>
      <p:pic>
        <p:nvPicPr>
          <p:cNvPr id="5" name="Graphic 21">
            <a:extLst>
              <a:ext uri="{FF2B5EF4-FFF2-40B4-BE49-F238E27FC236}">
                <a16:creationId xmlns:a16="http://schemas.microsoft.com/office/drawing/2014/main" id="{5E1F55E4-32B4-E40E-F024-95F9FFE0424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9570CB3C-8B9C-067C-EEA1-632AF107B7FC}"/>
              </a:ext>
            </a:extLst>
          </p:cNvPr>
          <p:cNvPicPr>
            <a:picLocks noChangeAspect="1"/>
          </p:cNvPicPr>
          <p:nvPr/>
        </p:nvPicPr>
        <p:blipFill>
          <a:blip r:embed="rId3"/>
          <a:stretch>
            <a:fillRect/>
          </a:stretch>
        </p:blipFill>
        <p:spPr>
          <a:xfrm>
            <a:off x="955256" y="1155869"/>
            <a:ext cx="10545647" cy="5534797"/>
          </a:xfrm>
          <a:prstGeom prst="rect">
            <a:avLst/>
          </a:prstGeom>
        </p:spPr>
      </p:pic>
    </p:spTree>
    <p:extLst>
      <p:ext uri="{BB962C8B-B14F-4D97-AF65-F5344CB8AC3E}">
        <p14:creationId xmlns:p14="http://schemas.microsoft.com/office/powerpoint/2010/main" val="31801840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B8FAB9-A006-0C1C-4844-84A2BC85AEC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48D33437-9487-096E-1501-E1F3D93112A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5A7298EE-C59E-9819-84D5-831EEB612B7C}"/>
              </a:ext>
            </a:extLst>
          </p:cNvPr>
          <p:cNvSpPr txBox="1"/>
          <p:nvPr/>
        </p:nvSpPr>
        <p:spPr>
          <a:xfrm>
            <a:off x="-136230" y="18489"/>
            <a:ext cx="12902168" cy="523220"/>
          </a:xfrm>
          <a:prstGeom prst="rect">
            <a:avLst/>
          </a:prstGeom>
          <a:noFill/>
        </p:spPr>
        <p:txBody>
          <a:bodyPr wrap="square" rtlCol="0">
            <a:spAutoFit/>
          </a:bodyPr>
          <a:lstStyle/>
          <a:p>
            <a:pPr algn="ctr"/>
            <a:r>
              <a:rPr lang="en-US" sz="2800" b="1" dirty="0">
                <a:solidFill>
                  <a:srgbClr val="00B0F0"/>
                </a:solidFill>
                <a:latin typeface="Alexandria" charset="0"/>
                <a:cs typeface="Alexandria" charset="0"/>
              </a:rPr>
              <a:t>Framework for Studying Business Ethics</a:t>
            </a:r>
          </a:p>
        </p:txBody>
      </p:sp>
      <p:sp>
        <p:nvSpPr>
          <p:cNvPr id="43" name="TextBox 42">
            <a:extLst>
              <a:ext uri="{FF2B5EF4-FFF2-40B4-BE49-F238E27FC236}">
                <a16:creationId xmlns:a16="http://schemas.microsoft.com/office/drawing/2014/main" id="{3BC9603E-4CD5-2FCC-79B3-EC758795C914}"/>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p>
        </p:txBody>
      </p:sp>
      <p:pic>
        <p:nvPicPr>
          <p:cNvPr id="5" name="Graphic 21">
            <a:extLst>
              <a:ext uri="{FF2B5EF4-FFF2-40B4-BE49-F238E27FC236}">
                <a16:creationId xmlns:a16="http://schemas.microsoft.com/office/drawing/2014/main" id="{42B5FF16-483E-CD2F-FE54-C5E3E5D275F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Picture 2">
            <a:extLst>
              <a:ext uri="{FF2B5EF4-FFF2-40B4-BE49-F238E27FC236}">
                <a16:creationId xmlns:a16="http://schemas.microsoft.com/office/drawing/2014/main" id="{4A0CAA25-FE50-04EC-133C-D54C078FD839}"/>
              </a:ext>
            </a:extLst>
          </p:cNvPr>
          <p:cNvPicPr>
            <a:picLocks noChangeAspect="1"/>
          </p:cNvPicPr>
          <p:nvPr/>
        </p:nvPicPr>
        <p:blipFill>
          <a:blip r:embed="rId3"/>
          <a:stretch>
            <a:fillRect/>
          </a:stretch>
        </p:blipFill>
        <p:spPr>
          <a:xfrm>
            <a:off x="1382611" y="976047"/>
            <a:ext cx="9519069" cy="5802427"/>
          </a:xfrm>
          <a:prstGeom prst="rect">
            <a:avLst/>
          </a:prstGeom>
        </p:spPr>
      </p:pic>
    </p:spTree>
    <p:extLst>
      <p:ext uri="{BB962C8B-B14F-4D97-AF65-F5344CB8AC3E}">
        <p14:creationId xmlns:p14="http://schemas.microsoft.com/office/powerpoint/2010/main" val="17104676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purl.org/dc/dcmitype/"/>
    <ds:schemaRef ds:uri="aca13214-df29-4e3c-a050-857c0bf7bd8e"/>
    <ds:schemaRef ds:uri="http://schemas.microsoft.com/office/2006/metadata/properties"/>
    <ds:schemaRef ds:uri="http://www.w3.org/XML/1998/namespace"/>
    <ds:schemaRef ds:uri="http://purl.org/dc/terms/"/>
    <ds:schemaRef ds:uri="d13aca44-ef33-4cf4-9980-7f0b00e6eeb9"/>
    <ds:schemaRef ds:uri="49100919-8a76-4266-be0c-7dc583902cb4"/>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66A3A0CA-AE0A-46E1-A548-442811F3A1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1904</TotalTime>
  <Words>1418</Words>
  <Application>Microsoft Office PowerPoint</Application>
  <PresentationFormat>Widescreen</PresentationFormat>
  <Paragraphs>179</Paragraphs>
  <Slides>32</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Alexandria Light</vt:lpstr>
      <vt:lpstr>Calibri</vt:lpstr>
      <vt:lpstr>Alexandria</vt:lpstr>
      <vt:lpstr>Roboto Light</vt:lpstr>
      <vt:lpstr>Calibri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Raef Baraka</cp:lastModifiedBy>
  <cp:revision>172</cp:revision>
  <dcterms:created xsi:type="dcterms:W3CDTF">2023-04-29T09:08:00Z</dcterms:created>
  <dcterms:modified xsi:type="dcterms:W3CDTF">2025-06-04T20:46:35Z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