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theme/theme3.xml" ContentType="application/vnd.openxmlformats-officedocument.theme+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theme/theme4.xml" ContentType="application/vnd.openxmlformats-officedocument.theme+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theme/theme5.xml" ContentType="application/vnd.openxmlformats-officedocument.theme+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theme/theme6.xml" ContentType="application/vnd.openxmlformats-officedocument.theme+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9" r:id="rId2"/>
    <p:sldMasterId id="2147483698" r:id="rId3"/>
    <p:sldMasterId id="2147483717" r:id="rId4"/>
    <p:sldMasterId id="2147483736" r:id="rId5"/>
    <p:sldMasterId id="2147483755" r:id="rId6"/>
    <p:sldMasterId id="2147483774" r:id="rId7"/>
  </p:sldMasterIdLst>
  <p:notesMasterIdLst>
    <p:notesMasterId r:id="rId48"/>
  </p:notesMasterIdLst>
  <p:sldIdLst>
    <p:sldId id="286" r:id="rId8"/>
    <p:sldId id="287" r:id="rId9"/>
    <p:sldId id="283" r:id="rId10"/>
    <p:sldId id="303" r:id="rId11"/>
    <p:sldId id="308" r:id="rId12"/>
    <p:sldId id="316" r:id="rId13"/>
    <p:sldId id="317" r:id="rId14"/>
    <p:sldId id="367" r:id="rId15"/>
    <p:sldId id="318" r:id="rId16"/>
    <p:sldId id="320" r:id="rId17"/>
    <p:sldId id="368" r:id="rId18"/>
    <p:sldId id="322" r:id="rId19"/>
    <p:sldId id="321" r:id="rId20"/>
    <p:sldId id="315" r:id="rId21"/>
    <p:sldId id="369" r:id="rId22"/>
    <p:sldId id="293" r:id="rId23"/>
    <p:sldId id="309" r:id="rId24"/>
    <p:sldId id="310" r:id="rId25"/>
    <p:sldId id="311" r:id="rId26"/>
    <p:sldId id="323" r:id="rId27"/>
    <p:sldId id="312" r:id="rId28"/>
    <p:sldId id="370" r:id="rId29"/>
    <p:sldId id="298" r:id="rId30"/>
    <p:sldId id="371" r:id="rId31"/>
    <p:sldId id="313" r:id="rId32"/>
    <p:sldId id="299" r:id="rId33"/>
    <p:sldId id="300" r:id="rId34"/>
    <p:sldId id="301" r:id="rId35"/>
    <p:sldId id="302" r:id="rId36"/>
    <p:sldId id="361" r:id="rId37"/>
    <p:sldId id="362" r:id="rId38"/>
    <p:sldId id="363" r:id="rId39"/>
    <p:sldId id="331" r:id="rId40"/>
    <p:sldId id="332" r:id="rId41"/>
    <p:sldId id="334" r:id="rId42"/>
    <p:sldId id="335" r:id="rId43"/>
    <p:sldId id="337" r:id="rId44"/>
    <p:sldId id="364" r:id="rId45"/>
    <p:sldId id="372" r:id="rId46"/>
    <p:sldId id="373"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2B4903B4-B38D-45B4-8554-D58B3A9E147A}">
          <p14:sldIdLst>
            <p14:sldId id="286"/>
            <p14:sldId id="287"/>
            <p14:sldId id="283"/>
            <p14:sldId id="303"/>
            <p14:sldId id="308"/>
            <p14:sldId id="316"/>
            <p14:sldId id="317"/>
            <p14:sldId id="367"/>
            <p14:sldId id="318"/>
            <p14:sldId id="320"/>
            <p14:sldId id="368"/>
            <p14:sldId id="322"/>
            <p14:sldId id="321"/>
            <p14:sldId id="315"/>
            <p14:sldId id="369"/>
            <p14:sldId id="293"/>
            <p14:sldId id="309"/>
            <p14:sldId id="310"/>
            <p14:sldId id="311"/>
            <p14:sldId id="323"/>
            <p14:sldId id="312"/>
            <p14:sldId id="370"/>
            <p14:sldId id="298"/>
            <p14:sldId id="371"/>
            <p14:sldId id="313"/>
            <p14:sldId id="299"/>
            <p14:sldId id="300"/>
            <p14:sldId id="301"/>
            <p14:sldId id="302"/>
            <p14:sldId id="361"/>
            <p14:sldId id="362"/>
            <p14:sldId id="363"/>
            <p14:sldId id="331"/>
            <p14:sldId id="332"/>
            <p14:sldId id="334"/>
            <p14:sldId id="335"/>
            <p14:sldId id="337"/>
            <p14:sldId id="364"/>
            <p14:sldId id="372"/>
            <p14:sldId id="373"/>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17" autoAdjust="0"/>
    <p:restoredTop sz="94660"/>
  </p:normalViewPr>
  <p:slideViewPr>
    <p:cSldViewPr snapToGrid="0">
      <p:cViewPr varScale="1">
        <p:scale>
          <a:sx n="63" d="100"/>
          <a:sy n="63" d="100"/>
        </p:scale>
        <p:origin x="784" y="9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9" Type="http://schemas.openxmlformats.org/officeDocument/2006/relationships/slide" Target="slides/slide32.xml"/><Relationship Id="rId21" Type="http://schemas.openxmlformats.org/officeDocument/2006/relationships/slide" Target="slides/slide14.xml"/><Relationship Id="rId34" Type="http://schemas.openxmlformats.org/officeDocument/2006/relationships/slide" Target="slides/slide27.xml"/><Relationship Id="rId42" Type="http://schemas.openxmlformats.org/officeDocument/2006/relationships/slide" Target="slides/slide35.xml"/><Relationship Id="rId47" Type="http://schemas.openxmlformats.org/officeDocument/2006/relationships/slide" Target="slides/slide40.xml"/><Relationship Id="rId50" Type="http://schemas.openxmlformats.org/officeDocument/2006/relationships/viewProps" Target="viewProps.xml"/><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 Target="slides/slide9.xml"/><Relationship Id="rId29" Type="http://schemas.openxmlformats.org/officeDocument/2006/relationships/slide" Target="slides/slide22.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slide" Target="slides/slide33.xml"/><Relationship Id="rId45" Type="http://schemas.openxmlformats.org/officeDocument/2006/relationships/slide" Target="slides/slide38.xml"/><Relationship Id="rId5" Type="http://schemas.openxmlformats.org/officeDocument/2006/relationships/slideMaster" Target="slideMasters/slideMaster5.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openxmlformats.org/officeDocument/2006/relationships/presProps" Target="presProps.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slide" Target="slides/slide24.xml"/><Relationship Id="rId44" Type="http://schemas.openxmlformats.org/officeDocument/2006/relationships/slide" Target="slides/slide37.xml"/><Relationship Id="rId52"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slide" Target="slides/slide36.xml"/><Relationship Id="rId48" Type="http://schemas.openxmlformats.org/officeDocument/2006/relationships/notesMaster" Target="notesMasters/notesMaster1.xml"/><Relationship Id="rId8" Type="http://schemas.openxmlformats.org/officeDocument/2006/relationships/slide" Target="slides/slide1.xml"/><Relationship Id="rId51" Type="http://schemas.openxmlformats.org/officeDocument/2006/relationships/theme" Target="theme/theme1.xml"/><Relationship Id="rId3" Type="http://schemas.openxmlformats.org/officeDocument/2006/relationships/slideMaster" Target="slideMasters/slideMaster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slide" Target="slides/slide39.xml"/><Relationship Id="rId20" Type="http://schemas.openxmlformats.org/officeDocument/2006/relationships/slide" Target="slides/slide13.xml"/><Relationship Id="rId41" Type="http://schemas.openxmlformats.org/officeDocument/2006/relationships/slide" Target="slides/slide34.xml"/><Relationship Id="rId1" Type="http://schemas.openxmlformats.org/officeDocument/2006/relationships/slideMaster" Target="slideMasters/slideMaster1.xml"/><Relationship Id="rId6" Type="http://schemas.openxmlformats.org/officeDocument/2006/relationships/slideMaster" Target="slideMasters/slideMaster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F7E9DD9-723A-45F8-B8EF-2545AAE347DA}" type="datetimeFigureOut">
              <a:rPr lang="en-US" smtClean="0"/>
              <a:t>8/17/2023</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BB6435E-2DB0-434C-8994-EF7CCC543C35}" type="slidenum">
              <a:rPr lang="en-US" smtClean="0"/>
              <a:t>‹#›</a:t>
            </a:fld>
            <a:endParaRPr lang="en-US" dirty="0"/>
          </a:p>
        </p:txBody>
      </p:sp>
    </p:spTree>
    <p:extLst>
      <p:ext uri="{BB962C8B-B14F-4D97-AF65-F5344CB8AC3E}">
        <p14:creationId xmlns:p14="http://schemas.microsoft.com/office/powerpoint/2010/main" val="4804705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Header Placeholder 5"/>
          <p:cNvSpPr>
            <a:spLocks noGrp="1"/>
          </p:cNvSpPr>
          <p:nvPr>
            <p:ph type="hd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366853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Header Placeholder 5"/>
          <p:cNvSpPr>
            <a:spLocks noGrp="1"/>
          </p:cNvSpPr>
          <p:nvPr>
            <p:ph type="hd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311520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7"/>
        <p:cNvGrpSpPr/>
        <p:nvPr/>
      </p:nvGrpSpPr>
      <p:grpSpPr>
        <a:xfrm>
          <a:off x="0" y="0"/>
          <a:ext cx="0" cy="0"/>
          <a:chOff x="0" y="0"/>
          <a:chExt cx="0" cy="0"/>
        </a:xfrm>
      </p:grpSpPr>
      <p:sp>
        <p:nvSpPr>
          <p:cNvPr id="958" name="Google Shape;958;p4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959" name="Google Shape;959;p4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150942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F1B1EAF4-57D4-4607-8C96-F043E2972C4A}" type="datetimeFigureOut">
              <a:rPr lang="en-US" smtClean="0"/>
              <a:t>8/17/2023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BDE3A62-AEA1-4AB0-ADF4-424B73AC4EE4}" type="slidenum">
              <a:rPr lang="en-US" smtClean="0"/>
              <a:t>‹#›</a:t>
            </a:fld>
            <a:endParaRPr lang="en-US" dirty="0"/>
          </a:p>
        </p:txBody>
      </p:sp>
    </p:spTree>
    <p:extLst>
      <p:ext uri="{BB962C8B-B14F-4D97-AF65-F5344CB8AC3E}">
        <p14:creationId xmlns:p14="http://schemas.microsoft.com/office/powerpoint/2010/main" val="1237321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1B1EAF4-57D4-4607-8C96-F043E2972C4A}" type="datetimeFigureOut">
              <a:rPr lang="en-US" smtClean="0"/>
              <a:t>8/17/2023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BDE3A62-AEA1-4AB0-ADF4-424B73AC4EE4}" type="slidenum">
              <a:rPr lang="en-US" smtClean="0"/>
              <a:t>‹#›</a:t>
            </a:fld>
            <a:endParaRPr lang="en-US" dirty="0"/>
          </a:p>
        </p:txBody>
      </p:sp>
    </p:spTree>
    <p:extLst>
      <p:ext uri="{BB962C8B-B14F-4D97-AF65-F5344CB8AC3E}">
        <p14:creationId xmlns:p14="http://schemas.microsoft.com/office/powerpoint/2010/main" val="20107894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F1B1EAF4-57D4-4607-8C96-F043E2972C4A}" type="datetimeFigureOut">
              <a:rPr lang="en-US" smtClean="0"/>
              <a:t>8/17/2023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BDE3A62-AEA1-4AB0-ADF4-424B73AC4EE4}" type="slidenum">
              <a:rPr lang="en-US" smtClean="0"/>
              <a:t>‹#›</a:t>
            </a:fld>
            <a:endParaRPr lang="en-US" dirty="0"/>
          </a:p>
        </p:txBody>
      </p:sp>
    </p:spTree>
    <p:extLst>
      <p:ext uri="{BB962C8B-B14F-4D97-AF65-F5344CB8AC3E}">
        <p14:creationId xmlns:p14="http://schemas.microsoft.com/office/powerpoint/2010/main" val="20802318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F1B1EAF4-57D4-4607-8C96-F043E2972C4A}" type="datetimeFigureOut">
              <a:rPr lang="en-US" smtClean="0"/>
              <a:t>8/17/2023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BDE3A62-AEA1-4AB0-ADF4-424B73AC4EE4}" type="slidenum">
              <a:rPr lang="en-US" smtClean="0"/>
              <a:t>‹#›</a:t>
            </a:fld>
            <a:endParaRPr lang="en-US" dirty="0"/>
          </a:p>
        </p:txBody>
      </p:sp>
    </p:spTree>
    <p:extLst>
      <p:ext uri="{BB962C8B-B14F-4D97-AF65-F5344CB8AC3E}">
        <p14:creationId xmlns:p14="http://schemas.microsoft.com/office/powerpoint/2010/main" val="17443342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1B1EAF4-57D4-4607-8C96-F043E2972C4A}" type="datetimeFigureOut">
              <a:rPr lang="en-US" smtClean="0"/>
              <a:t>8/17/2023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BDE3A62-AEA1-4AB0-ADF4-424B73AC4EE4}" type="slidenum">
              <a:rPr lang="en-US" smtClean="0"/>
              <a:t>‹#›</a:t>
            </a:fld>
            <a:endParaRPr lang="en-US" dirty="0"/>
          </a:p>
        </p:txBody>
      </p:sp>
    </p:spTree>
    <p:extLst>
      <p:ext uri="{BB962C8B-B14F-4D97-AF65-F5344CB8AC3E}">
        <p14:creationId xmlns:p14="http://schemas.microsoft.com/office/powerpoint/2010/main" val="9085753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1B1EAF4-57D4-4607-8C96-F043E2972C4A}" type="datetimeFigureOut">
              <a:rPr lang="en-US" smtClean="0"/>
              <a:t>8/17/2023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BDE3A62-AEA1-4AB0-ADF4-424B73AC4EE4}" type="slidenum">
              <a:rPr lang="en-US" smtClean="0"/>
              <a:t>‹#›</a:t>
            </a:fld>
            <a:endParaRPr lang="en-US" dirty="0"/>
          </a:p>
        </p:txBody>
      </p:sp>
    </p:spTree>
    <p:extLst>
      <p:ext uri="{BB962C8B-B14F-4D97-AF65-F5344CB8AC3E}">
        <p14:creationId xmlns:p14="http://schemas.microsoft.com/office/powerpoint/2010/main" val="11310287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1B1EAF4-57D4-4607-8C96-F043E2972C4A}" type="datetimeFigureOut">
              <a:rPr lang="en-US" smtClean="0"/>
              <a:t>8/17/2023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BDE3A62-AEA1-4AB0-ADF4-424B73AC4EE4}" type="slidenum">
              <a:rPr lang="en-US" smtClean="0"/>
              <a:t>‹#›</a:t>
            </a:fld>
            <a:endParaRPr lang="en-US" dirty="0"/>
          </a:p>
        </p:txBody>
      </p:sp>
    </p:spTree>
    <p:extLst>
      <p:ext uri="{BB962C8B-B14F-4D97-AF65-F5344CB8AC3E}">
        <p14:creationId xmlns:p14="http://schemas.microsoft.com/office/powerpoint/2010/main" val="36269268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1B1EAF4-57D4-4607-8C96-F043E2972C4A}" type="datetimeFigureOut">
              <a:rPr lang="en-US" smtClean="0"/>
              <a:t>8/17/2023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BDE3A62-AEA1-4AB0-ADF4-424B73AC4EE4}" type="slidenum">
              <a:rPr lang="en-US" smtClean="0"/>
              <a:t>‹#›</a:t>
            </a:fld>
            <a:endParaRPr lang="en-US" dirty="0"/>
          </a:p>
        </p:txBody>
      </p:sp>
    </p:spTree>
    <p:extLst>
      <p:ext uri="{BB962C8B-B14F-4D97-AF65-F5344CB8AC3E}">
        <p14:creationId xmlns:p14="http://schemas.microsoft.com/office/powerpoint/2010/main" val="3989519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1B1EAF4-57D4-4607-8C96-F043E2972C4A}" type="datetimeFigureOut">
              <a:rPr lang="en-US" smtClean="0"/>
              <a:t>8/17/2023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BDE3A62-AEA1-4AB0-ADF4-424B73AC4EE4}" type="slidenum">
              <a:rPr lang="en-US" smtClean="0"/>
              <a:t>‹#›</a:t>
            </a:fld>
            <a:endParaRPr lang="en-US" dirty="0"/>
          </a:p>
        </p:txBody>
      </p:sp>
    </p:spTree>
    <p:extLst>
      <p:ext uri="{BB962C8B-B14F-4D97-AF65-F5344CB8AC3E}">
        <p14:creationId xmlns:p14="http://schemas.microsoft.com/office/powerpoint/2010/main" val="32248578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1B1EAF4-57D4-4607-8C96-F043E2972C4A}" type="datetimeFigureOut">
              <a:rPr lang="en-US" smtClean="0"/>
              <a:t>8/17/2023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BDE3A62-AEA1-4AB0-ADF4-424B73AC4EE4}" type="slidenum">
              <a:rPr lang="en-US" smtClean="0"/>
              <a:t>‹#›</a:t>
            </a:fld>
            <a:endParaRPr lang="en-US" dirty="0"/>
          </a:p>
        </p:txBody>
      </p:sp>
    </p:spTree>
    <p:extLst>
      <p:ext uri="{BB962C8B-B14F-4D97-AF65-F5344CB8AC3E}">
        <p14:creationId xmlns:p14="http://schemas.microsoft.com/office/powerpoint/2010/main" val="40594772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1B1EAF4-57D4-4607-8C96-F043E2972C4A}" type="datetimeFigureOut">
              <a:rPr lang="en-US" smtClean="0"/>
              <a:t>8/17/2023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BDE3A62-AEA1-4AB0-ADF4-424B73AC4EE4}" type="slidenum">
              <a:rPr lang="en-US" smtClean="0"/>
              <a:t>‹#›</a:t>
            </a:fld>
            <a:endParaRPr lang="en-US" dirty="0"/>
          </a:p>
        </p:txBody>
      </p:sp>
    </p:spTree>
    <p:extLst>
      <p:ext uri="{BB962C8B-B14F-4D97-AF65-F5344CB8AC3E}">
        <p14:creationId xmlns:p14="http://schemas.microsoft.com/office/powerpoint/2010/main" val="424019453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8/17/2023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5375188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8/17/2023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6591240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8/17/2023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8268749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8/17/2023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8537999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8/17/2023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8684447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8/17/2023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8893488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8/17/2023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3" name="Footer Placeholder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6916046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8/17/2023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9707368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8/17/2023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246781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8/17/2023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4269280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8/17/2023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9396815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4013417904"/>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763998903"/>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94235709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2011961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26559981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16837694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9678308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8/17/2023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0323515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8/17/2023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328616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8/17/2023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021206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8/17/2023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1706380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8/17/2023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3676908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8/17/2023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0274737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8/17/2023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3" name="Footer Placeholder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1715077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8/17/2023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0811763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8/17/2023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9393896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8/17/2023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74877052"/>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8/17/2023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9341381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1975289833"/>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899905710"/>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80569361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80113514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8997837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21527397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50797280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8/17/2023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44047363"/>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8/17/2023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4895351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8/17/2023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57795014"/>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8/17/2023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0097932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8/17/2023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3458015"/>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8/17/2023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7154608"/>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8/17/2023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3" name="Footer Placeholder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1553908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8/17/2023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24964993"/>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8/17/2023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82578565"/>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8/17/2023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01331880"/>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8/17/2023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99837101"/>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1371601762"/>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Layout>
</file>

<file path=ppt/slideLayouts/slideLayout60.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626887524"/>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61.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387040565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6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97193201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6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35035919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64.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22063763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6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28855973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6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8/17/2023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63430546"/>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8/17/2023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91463737"/>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8/17/2023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0898279"/>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8/17/2023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10588090"/>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8/17/2023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07127492"/>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8/17/2023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57360665"/>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8/17/2023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3" name="Footer Placeholder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79972560"/>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8/17/2023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64418230"/>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8/17/2023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31365071"/>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8/17/2023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7613989"/>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8/17/2023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36341744"/>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3357831613"/>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Layout>
</file>

<file path=ppt/slideLayouts/slideLayout7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36648368"/>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79.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74051907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80.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88386318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81.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6691167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82.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70252134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8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41090664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8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8/17/2023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07268727"/>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8/17/2023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04099005"/>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8/17/2023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85461728"/>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8/17/2023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39951869"/>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8/17/2023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83625185"/>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8/17/2023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70802096"/>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8/17/2023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3" name="Footer Placeholder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9544216"/>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8/17/2023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2185154"/>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8/17/2023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13691671"/>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8/17/2023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34048010"/>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8/17/2023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19431747"/>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3441939047"/>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Layout>
</file>

<file path=ppt/slideLayouts/slideLayout9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499030774"/>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97.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419801367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98.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2359291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99.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6950218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00.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1932080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01.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63692206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02.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260"/>
        <p:cNvGrpSpPr/>
        <p:nvPr/>
      </p:nvGrpSpPr>
      <p:grpSpPr>
        <a:xfrm>
          <a:off x="0" y="0"/>
          <a:ext cx="0" cy="0"/>
          <a:chOff x="0" y="0"/>
          <a:chExt cx="0" cy="0"/>
        </a:xfrm>
      </p:grpSpPr>
      <p:sp>
        <p:nvSpPr>
          <p:cNvPr id="261" name="Google Shape;261;p57"/>
          <p:cNvSpPr>
            <a:spLocks noGrp="1"/>
          </p:cNvSpPr>
          <p:nvPr>
            <p:ph type="pic" idx="2"/>
          </p:nvPr>
        </p:nvSpPr>
        <p:spPr>
          <a:xfrm>
            <a:off x="3452649" y="-3"/>
            <a:ext cx="8739351" cy="6858000"/>
          </a:xfrm>
          <a:prstGeom prst="rect">
            <a:avLst/>
          </a:prstGeom>
          <a:solidFill>
            <a:srgbClr val="D8D8D8">
              <a:alpha val="49803"/>
            </a:srgbClr>
          </a:solidFill>
          <a:ln>
            <a:noFill/>
          </a:ln>
        </p:spPr>
      </p:sp>
    </p:spTree>
    <p:extLst>
      <p:ext uri="{BB962C8B-B14F-4D97-AF65-F5344CB8AC3E}">
        <p14:creationId xmlns:p14="http://schemas.microsoft.com/office/powerpoint/2010/main" val="469120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261"/>
                                        </p:tgtEl>
                                        <p:attrNameLst>
                                          <p:attrName>style.visibility</p:attrName>
                                        </p:attrNameLst>
                                      </p:cBhvr>
                                      <p:to>
                                        <p:strVal val="visible"/>
                                      </p:to>
                                    </p:set>
                                    <p:anim calcmode="lin" valueType="num">
                                      <p:cBhvr additive="base">
                                        <p:cTn id="7" dur="500"/>
                                        <p:tgtEl>
                                          <p:spTgt spid="261"/>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03.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262"/>
        <p:cNvGrpSpPr/>
        <p:nvPr/>
      </p:nvGrpSpPr>
      <p:grpSpPr>
        <a:xfrm>
          <a:off x="0" y="0"/>
          <a:ext cx="0" cy="0"/>
          <a:chOff x="0" y="0"/>
          <a:chExt cx="0" cy="0"/>
        </a:xfrm>
      </p:grpSpPr>
      <p:sp>
        <p:nvSpPr>
          <p:cNvPr id="263" name="Google Shape;263;p98"/>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64" name="Google Shape;264;p98"/>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265" name="Google Shape;265;p9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
        <p:nvSpPr>
          <p:cNvPr id="266" name="Google Shape;266;p9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ctr"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
        <p:nvSpPr>
          <p:cNvPr id="267" name="Google Shape;267;p9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marR="0" lvl="0" indent="0" algn="r" defTabSz="914400" rtl="0" eaLnBrk="1" fontAlgn="auto" latinLnBrk="0" hangingPunct="1">
              <a:lnSpc>
                <a:spcPct val="100000"/>
              </a:lnSpc>
              <a:spcBef>
                <a:spcPts val="0"/>
              </a:spcBef>
              <a:spcAft>
                <a:spcPts val="0"/>
              </a:spcAft>
              <a:buClr>
                <a:srgbClr val="888888"/>
              </a:buClr>
              <a:buSzPts val="1200"/>
              <a:buFont typeface="Calibri"/>
              <a:buNone/>
              <a:tabLst/>
              <a:defRPr/>
            </a:pPr>
            <a:fld id="{00000000-1234-1234-1234-123412341234}" type="slidenum">
              <a:rPr kumimoji="0" lang="en-US" sz="1200" b="0" i="0" u="none" strike="noStrike" kern="0" cap="none" spc="0" normalizeH="0" baseline="0" noProof="0">
                <a:ln>
                  <a:noFill/>
                </a:ln>
                <a:solidFill>
                  <a:srgbClr val="888888"/>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888888"/>
                </a:buClr>
                <a:buSzPts val="1200"/>
                <a:buFont typeface="Calibri"/>
                <a:buNone/>
                <a:tabLst/>
                <a:defRPr/>
              </a:pPr>
              <a:t>‹#›</a:t>
            </a:fld>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790818014"/>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268"/>
        <p:cNvGrpSpPr/>
        <p:nvPr/>
      </p:nvGrpSpPr>
      <p:grpSpPr>
        <a:xfrm>
          <a:off x="0" y="0"/>
          <a:ext cx="0" cy="0"/>
          <a:chOff x="0" y="0"/>
          <a:chExt cx="0" cy="0"/>
        </a:xfrm>
      </p:grpSpPr>
      <p:sp>
        <p:nvSpPr>
          <p:cNvPr id="269" name="Google Shape;269;p9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70" name="Google Shape;270;p9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71" name="Google Shape;271;p9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
        <p:nvSpPr>
          <p:cNvPr id="272" name="Google Shape;272;p9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ctr"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
        <p:nvSpPr>
          <p:cNvPr id="273" name="Google Shape;273;p9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marR="0" lvl="0" indent="0" algn="r" defTabSz="914400" rtl="0" eaLnBrk="1" fontAlgn="auto" latinLnBrk="0" hangingPunct="1">
              <a:lnSpc>
                <a:spcPct val="100000"/>
              </a:lnSpc>
              <a:spcBef>
                <a:spcPts val="0"/>
              </a:spcBef>
              <a:spcAft>
                <a:spcPts val="0"/>
              </a:spcAft>
              <a:buClr>
                <a:srgbClr val="888888"/>
              </a:buClr>
              <a:buSzPts val="1200"/>
              <a:buFont typeface="Calibri"/>
              <a:buNone/>
              <a:tabLst/>
              <a:defRPr/>
            </a:pPr>
            <a:fld id="{00000000-1234-1234-1234-123412341234}" type="slidenum">
              <a:rPr kumimoji="0" lang="en-US" sz="1200" b="0" i="0" u="none" strike="noStrike" kern="0" cap="none" spc="0" normalizeH="0" baseline="0" noProof="0">
                <a:ln>
                  <a:noFill/>
                </a:ln>
                <a:solidFill>
                  <a:srgbClr val="888888"/>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888888"/>
                </a:buClr>
                <a:buSzPts val="1200"/>
                <a:buFont typeface="Calibri"/>
                <a:buNone/>
                <a:tabLst/>
                <a:defRPr/>
              </a:pPr>
              <a:t>‹#›</a:t>
            </a:fld>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2294688089"/>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274"/>
        <p:cNvGrpSpPr/>
        <p:nvPr/>
      </p:nvGrpSpPr>
      <p:grpSpPr>
        <a:xfrm>
          <a:off x="0" y="0"/>
          <a:ext cx="0" cy="0"/>
          <a:chOff x="0" y="0"/>
          <a:chExt cx="0" cy="0"/>
        </a:xfrm>
      </p:grpSpPr>
      <p:sp>
        <p:nvSpPr>
          <p:cNvPr id="275" name="Google Shape;275;p100"/>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76" name="Google Shape;276;p100"/>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277" name="Google Shape;277;p10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
        <p:nvSpPr>
          <p:cNvPr id="278" name="Google Shape;278;p10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ctr"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
        <p:nvSpPr>
          <p:cNvPr id="279" name="Google Shape;279;p10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marR="0" lvl="0" indent="0" algn="r" defTabSz="914400" rtl="0" eaLnBrk="1" fontAlgn="auto" latinLnBrk="0" hangingPunct="1">
              <a:lnSpc>
                <a:spcPct val="100000"/>
              </a:lnSpc>
              <a:spcBef>
                <a:spcPts val="0"/>
              </a:spcBef>
              <a:spcAft>
                <a:spcPts val="0"/>
              </a:spcAft>
              <a:buClr>
                <a:srgbClr val="888888"/>
              </a:buClr>
              <a:buSzPts val="1200"/>
              <a:buFont typeface="Calibri"/>
              <a:buNone/>
              <a:tabLst/>
              <a:defRPr/>
            </a:pPr>
            <a:fld id="{00000000-1234-1234-1234-123412341234}" type="slidenum">
              <a:rPr kumimoji="0" lang="en-US" sz="1200" b="0" i="0" u="none" strike="noStrike" kern="0" cap="none" spc="0" normalizeH="0" baseline="0" noProof="0">
                <a:ln>
                  <a:noFill/>
                </a:ln>
                <a:solidFill>
                  <a:srgbClr val="888888"/>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888888"/>
                </a:buClr>
                <a:buSzPts val="1200"/>
                <a:buFont typeface="Calibri"/>
                <a:buNone/>
                <a:tabLst/>
                <a:defRPr/>
              </a:pPr>
              <a:t>‹#›</a:t>
            </a:fld>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1248498725"/>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matchingName="Two Content" type="twoObj">
  <p:cSld name="Two Content">
    <p:spTree>
      <p:nvGrpSpPr>
        <p:cNvPr id="1" name="Shape 280"/>
        <p:cNvGrpSpPr/>
        <p:nvPr/>
      </p:nvGrpSpPr>
      <p:grpSpPr>
        <a:xfrm>
          <a:off x="0" y="0"/>
          <a:ext cx="0" cy="0"/>
          <a:chOff x="0" y="0"/>
          <a:chExt cx="0" cy="0"/>
        </a:xfrm>
      </p:grpSpPr>
      <p:sp>
        <p:nvSpPr>
          <p:cNvPr id="281" name="Google Shape;281;p10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82" name="Google Shape;282;p101"/>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83" name="Google Shape;283;p101"/>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84" name="Google Shape;284;p10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
        <p:nvSpPr>
          <p:cNvPr id="285" name="Google Shape;285;p10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ctr"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
        <p:nvSpPr>
          <p:cNvPr id="286" name="Google Shape;286;p10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marR="0" lvl="0" indent="0" algn="r" defTabSz="914400" rtl="0" eaLnBrk="1" fontAlgn="auto" latinLnBrk="0" hangingPunct="1">
              <a:lnSpc>
                <a:spcPct val="100000"/>
              </a:lnSpc>
              <a:spcBef>
                <a:spcPts val="0"/>
              </a:spcBef>
              <a:spcAft>
                <a:spcPts val="0"/>
              </a:spcAft>
              <a:buClr>
                <a:srgbClr val="888888"/>
              </a:buClr>
              <a:buSzPts val="1200"/>
              <a:buFont typeface="Calibri"/>
              <a:buNone/>
              <a:tabLst/>
              <a:defRPr/>
            </a:pPr>
            <a:fld id="{00000000-1234-1234-1234-123412341234}" type="slidenum">
              <a:rPr kumimoji="0" lang="en-US" sz="1200" b="0" i="0" u="none" strike="noStrike" kern="0" cap="none" spc="0" normalizeH="0" baseline="0" noProof="0">
                <a:ln>
                  <a:noFill/>
                </a:ln>
                <a:solidFill>
                  <a:srgbClr val="888888"/>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888888"/>
                </a:buClr>
                <a:buSzPts val="1200"/>
                <a:buFont typeface="Calibri"/>
                <a:buNone/>
                <a:tabLst/>
                <a:defRPr/>
              </a:pPr>
              <a:t>‹#›</a:t>
            </a:fld>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147255776"/>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matchingName="Comparison" type="twoTxTwoObj">
  <p:cSld name="Comparison">
    <p:spTree>
      <p:nvGrpSpPr>
        <p:cNvPr id="1" name="Shape 287"/>
        <p:cNvGrpSpPr/>
        <p:nvPr/>
      </p:nvGrpSpPr>
      <p:grpSpPr>
        <a:xfrm>
          <a:off x="0" y="0"/>
          <a:ext cx="0" cy="0"/>
          <a:chOff x="0" y="0"/>
          <a:chExt cx="0" cy="0"/>
        </a:xfrm>
      </p:grpSpPr>
      <p:sp>
        <p:nvSpPr>
          <p:cNvPr id="288" name="Google Shape;288;p102"/>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89" name="Google Shape;289;p102"/>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290" name="Google Shape;290;p102"/>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91" name="Google Shape;291;p102"/>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292" name="Google Shape;292;p102"/>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93" name="Google Shape;293;p10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
        <p:nvSpPr>
          <p:cNvPr id="294" name="Google Shape;294;p10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ctr"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
        <p:nvSpPr>
          <p:cNvPr id="295" name="Google Shape;295;p10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marR="0" lvl="0" indent="0" algn="r" defTabSz="914400" rtl="0" eaLnBrk="1" fontAlgn="auto" latinLnBrk="0" hangingPunct="1">
              <a:lnSpc>
                <a:spcPct val="100000"/>
              </a:lnSpc>
              <a:spcBef>
                <a:spcPts val="0"/>
              </a:spcBef>
              <a:spcAft>
                <a:spcPts val="0"/>
              </a:spcAft>
              <a:buClr>
                <a:srgbClr val="888888"/>
              </a:buClr>
              <a:buSzPts val="1200"/>
              <a:buFont typeface="Calibri"/>
              <a:buNone/>
              <a:tabLst/>
              <a:defRPr/>
            </a:pPr>
            <a:fld id="{00000000-1234-1234-1234-123412341234}" type="slidenum">
              <a:rPr kumimoji="0" lang="en-US" sz="1200" b="0" i="0" u="none" strike="noStrike" kern="0" cap="none" spc="0" normalizeH="0" baseline="0" noProof="0">
                <a:ln>
                  <a:noFill/>
                </a:ln>
                <a:solidFill>
                  <a:srgbClr val="888888"/>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888888"/>
                </a:buClr>
                <a:buSzPts val="1200"/>
                <a:buFont typeface="Calibri"/>
                <a:buNone/>
                <a:tabLst/>
                <a:defRPr/>
              </a:pPr>
              <a:t>‹#›</a:t>
            </a:fld>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2203670103"/>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96"/>
        <p:cNvGrpSpPr/>
        <p:nvPr/>
      </p:nvGrpSpPr>
      <p:grpSpPr>
        <a:xfrm>
          <a:off x="0" y="0"/>
          <a:ext cx="0" cy="0"/>
          <a:chOff x="0" y="0"/>
          <a:chExt cx="0" cy="0"/>
        </a:xfrm>
      </p:grpSpPr>
      <p:sp>
        <p:nvSpPr>
          <p:cNvPr id="297" name="Google Shape;297;p10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8" name="Google Shape;298;p10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
        <p:nvSpPr>
          <p:cNvPr id="299" name="Google Shape;299;p10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ctr"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
        <p:nvSpPr>
          <p:cNvPr id="300" name="Google Shape;300;p10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marR="0" lvl="0" indent="0" algn="r" defTabSz="914400" rtl="0" eaLnBrk="1" fontAlgn="auto" latinLnBrk="0" hangingPunct="1">
              <a:lnSpc>
                <a:spcPct val="100000"/>
              </a:lnSpc>
              <a:spcBef>
                <a:spcPts val="0"/>
              </a:spcBef>
              <a:spcAft>
                <a:spcPts val="0"/>
              </a:spcAft>
              <a:buClr>
                <a:srgbClr val="888888"/>
              </a:buClr>
              <a:buSzPts val="1200"/>
              <a:buFont typeface="Calibri"/>
              <a:buNone/>
              <a:tabLst/>
              <a:defRPr/>
            </a:pPr>
            <a:fld id="{00000000-1234-1234-1234-123412341234}" type="slidenum">
              <a:rPr kumimoji="0" lang="en-US" sz="1200" b="0" i="0" u="none" strike="noStrike" kern="0" cap="none" spc="0" normalizeH="0" baseline="0" noProof="0">
                <a:ln>
                  <a:noFill/>
                </a:ln>
                <a:solidFill>
                  <a:srgbClr val="888888"/>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888888"/>
                </a:buClr>
                <a:buSzPts val="1200"/>
                <a:buFont typeface="Calibri"/>
                <a:buNone/>
                <a:tabLst/>
                <a:defRPr/>
              </a:pPr>
              <a:t>‹#›</a:t>
            </a:fld>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2072938917"/>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301"/>
        <p:cNvGrpSpPr/>
        <p:nvPr/>
      </p:nvGrpSpPr>
      <p:grpSpPr>
        <a:xfrm>
          <a:off x="0" y="0"/>
          <a:ext cx="0" cy="0"/>
          <a:chOff x="0" y="0"/>
          <a:chExt cx="0" cy="0"/>
        </a:xfrm>
      </p:grpSpPr>
      <p:sp>
        <p:nvSpPr>
          <p:cNvPr id="302" name="Google Shape;302;p10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
        <p:nvSpPr>
          <p:cNvPr id="303" name="Google Shape;303;p10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ctr"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
        <p:nvSpPr>
          <p:cNvPr id="304" name="Google Shape;304;p10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marR="0" lvl="0" indent="0" algn="r" defTabSz="914400" rtl="0" eaLnBrk="1" fontAlgn="auto" latinLnBrk="0" hangingPunct="1">
              <a:lnSpc>
                <a:spcPct val="100000"/>
              </a:lnSpc>
              <a:spcBef>
                <a:spcPts val="0"/>
              </a:spcBef>
              <a:spcAft>
                <a:spcPts val="0"/>
              </a:spcAft>
              <a:buClr>
                <a:srgbClr val="888888"/>
              </a:buClr>
              <a:buSzPts val="1200"/>
              <a:buFont typeface="Calibri"/>
              <a:buNone/>
              <a:tabLst/>
              <a:defRPr/>
            </a:pPr>
            <a:fld id="{00000000-1234-1234-1234-123412341234}" type="slidenum">
              <a:rPr kumimoji="0" lang="en-US" sz="1200" b="0" i="0" u="none" strike="noStrike" kern="0" cap="none" spc="0" normalizeH="0" baseline="0" noProof="0">
                <a:ln>
                  <a:noFill/>
                </a:ln>
                <a:solidFill>
                  <a:srgbClr val="888888"/>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888888"/>
                </a:buClr>
                <a:buSzPts val="1200"/>
                <a:buFont typeface="Calibri"/>
                <a:buNone/>
                <a:tabLst/>
                <a:defRPr/>
              </a:pPr>
              <a:t>‹#›</a:t>
            </a:fld>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4111938611"/>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matchingName="Content with Caption" type="objTx">
  <p:cSld name="Content with Caption">
    <p:spTree>
      <p:nvGrpSpPr>
        <p:cNvPr id="1" name="Shape 305"/>
        <p:cNvGrpSpPr/>
        <p:nvPr/>
      </p:nvGrpSpPr>
      <p:grpSpPr>
        <a:xfrm>
          <a:off x="0" y="0"/>
          <a:ext cx="0" cy="0"/>
          <a:chOff x="0" y="0"/>
          <a:chExt cx="0" cy="0"/>
        </a:xfrm>
      </p:grpSpPr>
      <p:sp>
        <p:nvSpPr>
          <p:cNvPr id="306" name="Google Shape;306;p10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07" name="Google Shape;307;p105"/>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308" name="Google Shape;308;p105"/>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309" name="Google Shape;309;p10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
        <p:nvSpPr>
          <p:cNvPr id="310" name="Google Shape;310;p10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ctr"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
        <p:nvSpPr>
          <p:cNvPr id="311" name="Google Shape;311;p10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marR="0" lvl="0" indent="0" algn="r" defTabSz="914400" rtl="0" eaLnBrk="1" fontAlgn="auto" latinLnBrk="0" hangingPunct="1">
              <a:lnSpc>
                <a:spcPct val="100000"/>
              </a:lnSpc>
              <a:spcBef>
                <a:spcPts val="0"/>
              </a:spcBef>
              <a:spcAft>
                <a:spcPts val="0"/>
              </a:spcAft>
              <a:buClr>
                <a:srgbClr val="888888"/>
              </a:buClr>
              <a:buSzPts val="1200"/>
              <a:buFont typeface="Calibri"/>
              <a:buNone/>
              <a:tabLst/>
              <a:defRPr/>
            </a:pPr>
            <a:fld id="{00000000-1234-1234-1234-123412341234}" type="slidenum">
              <a:rPr kumimoji="0" lang="en-US" sz="1200" b="0" i="0" u="none" strike="noStrike" kern="0" cap="none" spc="0" normalizeH="0" baseline="0" noProof="0">
                <a:ln>
                  <a:noFill/>
                </a:ln>
                <a:solidFill>
                  <a:srgbClr val="888888"/>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888888"/>
                </a:buClr>
                <a:buSzPts val="1200"/>
                <a:buFont typeface="Calibri"/>
                <a:buNone/>
                <a:tabLst/>
                <a:defRPr/>
              </a:pPr>
              <a:t>‹#›</a:t>
            </a:fld>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158936368"/>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matchingName="Picture with Caption" type="picTx">
  <p:cSld name="Picture with Caption">
    <p:spTree>
      <p:nvGrpSpPr>
        <p:cNvPr id="1" name="Shape 312"/>
        <p:cNvGrpSpPr/>
        <p:nvPr/>
      </p:nvGrpSpPr>
      <p:grpSpPr>
        <a:xfrm>
          <a:off x="0" y="0"/>
          <a:ext cx="0" cy="0"/>
          <a:chOff x="0" y="0"/>
          <a:chExt cx="0" cy="0"/>
        </a:xfrm>
      </p:grpSpPr>
      <p:sp>
        <p:nvSpPr>
          <p:cNvPr id="313" name="Google Shape;313;p106"/>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14" name="Google Shape;314;p106"/>
          <p:cNvSpPr>
            <a:spLocks noGrp="1"/>
          </p:cNvSpPr>
          <p:nvPr>
            <p:ph type="pic" idx="2"/>
          </p:nvPr>
        </p:nvSpPr>
        <p:spPr>
          <a:xfrm>
            <a:off x="5183188" y="987425"/>
            <a:ext cx="6172200" cy="4873625"/>
          </a:xfrm>
          <a:prstGeom prst="rect">
            <a:avLst/>
          </a:prstGeom>
          <a:noFill/>
          <a:ln>
            <a:noFill/>
          </a:ln>
        </p:spPr>
      </p:sp>
      <p:sp>
        <p:nvSpPr>
          <p:cNvPr id="315" name="Google Shape;315;p106"/>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316" name="Google Shape;316;p10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
        <p:nvSpPr>
          <p:cNvPr id="317" name="Google Shape;317;p10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ctr"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
        <p:nvSpPr>
          <p:cNvPr id="318" name="Google Shape;318;p10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marR="0" lvl="0" indent="0" algn="r" defTabSz="914400" rtl="0" eaLnBrk="1" fontAlgn="auto" latinLnBrk="0" hangingPunct="1">
              <a:lnSpc>
                <a:spcPct val="100000"/>
              </a:lnSpc>
              <a:spcBef>
                <a:spcPts val="0"/>
              </a:spcBef>
              <a:spcAft>
                <a:spcPts val="0"/>
              </a:spcAft>
              <a:buClr>
                <a:srgbClr val="888888"/>
              </a:buClr>
              <a:buSzPts val="1200"/>
              <a:buFont typeface="Calibri"/>
              <a:buNone/>
              <a:tabLst/>
              <a:defRPr/>
            </a:pPr>
            <a:fld id="{00000000-1234-1234-1234-123412341234}" type="slidenum">
              <a:rPr kumimoji="0" lang="en-US" sz="1200" b="0" i="0" u="none" strike="noStrike" kern="0" cap="none" spc="0" normalizeH="0" baseline="0" noProof="0">
                <a:ln>
                  <a:noFill/>
                </a:ln>
                <a:solidFill>
                  <a:srgbClr val="888888"/>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888888"/>
                </a:buClr>
                <a:buSzPts val="1200"/>
                <a:buFont typeface="Calibri"/>
                <a:buNone/>
                <a:tabLst/>
                <a:defRPr/>
              </a:pPr>
              <a:t>‹#›</a:t>
            </a:fld>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2430075700"/>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matchingName="Title and Vertical Text" type="vertTx">
  <p:cSld name="Title and Vertical Text">
    <p:spTree>
      <p:nvGrpSpPr>
        <p:cNvPr id="1" name="Shape 319"/>
        <p:cNvGrpSpPr/>
        <p:nvPr/>
      </p:nvGrpSpPr>
      <p:grpSpPr>
        <a:xfrm>
          <a:off x="0" y="0"/>
          <a:ext cx="0" cy="0"/>
          <a:chOff x="0" y="0"/>
          <a:chExt cx="0" cy="0"/>
        </a:xfrm>
      </p:grpSpPr>
      <p:sp>
        <p:nvSpPr>
          <p:cNvPr id="320" name="Google Shape;320;p10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21" name="Google Shape;321;p107"/>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22" name="Google Shape;322;p10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
        <p:nvSpPr>
          <p:cNvPr id="323" name="Google Shape;323;p10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ctr"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
        <p:nvSpPr>
          <p:cNvPr id="324" name="Google Shape;324;p10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marR="0" lvl="0" indent="0" algn="r" defTabSz="914400" rtl="0" eaLnBrk="1" fontAlgn="auto" latinLnBrk="0" hangingPunct="1">
              <a:lnSpc>
                <a:spcPct val="100000"/>
              </a:lnSpc>
              <a:spcBef>
                <a:spcPts val="0"/>
              </a:spcBef>
              <a:spcAft>
                <a:spcPts val="0"/>
              </a:spcAft>
              <a:buClr>
                <a:srgbClr val="888888"/>
              </a:buClr>
              <a:buSzPts val="1200"/>
              <a:buFont typeface="Calibri"/>
              <a:buNone/>
              <a:tabLst/>
              <a:defRPr/>
            </a:pPr>
            <a:fld id="{00000000-1234-1234-1234-123412341234}" type="slidenum">
              <a:rPr kumimoji="0" lang="en-US" sz="1200" b="0" i="0" u="none" strike="noStrike" kern="0" cap="none" spc="0" normalizeH="0" baseline="0" noProof="0">
                <a:ln>
                  <a:noFill/>
                </a:ln>
                <a:solidFill>
                  <a:srgbClr val="888888"/>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888888"/>
                </a:buClr>
                <a:buSzPts val="1200"/>
                <a:buFont typeface="Calibri"/>
                <a:buNone/>
                <a:tabLst/>
                <a:defRPr/>
              </a:pPr>
              <a:t>‹#›</a:t>
            </a:fld>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3789712851"/>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 Title and Text">
    <p:spTree>
      <p:nvGrpSpPr>
        <p:cNvPr id="1" name="Shape 325"/>
        <p:cNvGrpSpPr/>
        <p:nvPr/>
      </p:nvGrpSpPr>
      <p:grpSpPr>
        <a:xfrm>
          <a:off x="0" y="0"/>
          <a:ext cx="0" cy="0"/>
          <a:chOff x="0" y="0"/>
          <a:chExt cx="0" cy="0"/>
        </a:xfrm>
      </p:grpSpPr>
      <p:sp>
        <p:nvSpPr>
          <p:cNvPr id="326" name="Google Shape;326;p108"/>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27" name="Google Shape;327;p108"/>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28" name="Google Shape;328;p10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
        <p:nvSpPr>
          <p:cNvPr id="329" name="Google Shape;329;p10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ctr"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
        <p:nvSpPr>
          <p:cNvPr id="330" name="Google Shape;330;p10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marR="0" lvl="0" indent="0" algn="r" defTabSz="914400" rtl="0" eaLnBrk="1" fontAlgn="auto" latinLnBrk="0" hangingPunct="1">
              <a:lnSpc>
                <a:spcPct val="100000"/>
              </a:lnSpc>
              <a:spcBef>
                <a:spcPts val="0"/>
              </a:spcBef>
              <a:spcAft>
                <a:spcPts val="0"/>
              </a:spcAft>
              <a:buClr>
                <a:srgbClr val="888888"/>
              </a:buClr>
              <a:buSzPts val="1200"/>
              <a:buFont typeface="Calibri"/>
              <a:buNone/>
              <a:tabLst/>
              <a:defRPr/>
            </a:pPr>
            <a:fld id="{00000000-1234-1234-1234-123412341234}" type="slidenum">
              <a:rPr kumimoji="0" lang="en-US" sz="1200" b="0" i="0" u="none" strike="noStrike" kern="0" cap="none" spc="0" normalizeH="0" baseline="0" noProof="0">
                <a:ln>
                  <a:noFill/>
                </a:ln>
                <a:solidFill>
                  <a:srgbClr val="888888"/>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888888"/>
                </a:buClr>
                <a:buSzPts val="1200"/>
                <a:buFont typeface="Calibri"/>
                <a:buNone/>
                <a:tabLst/>
                <a:defRPr/>
              </a:pPr>
              <a:t>‹#›</a:t>
            </a:fld>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3525200865"/>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matchingName="8_Title Slide">
  <p:cSld name="8_Title Slide">
    <p:spTree>
      <p:nvGrpSpPr>
        <p:cNvPr id="1" name="Shape 331"/>
        <p:cNvGrpSpPr/>
        <p:nvPr/>
      </p:nvGrpSpPr>
      <p:grpSpPr>
        <a:xfrm>
          <a:off x="0" y="0"/>
          <a:ext cx="0" cy="0"/>
          <a:chOff x="0" y="0"/>
          <a:chExt cx="0" cy="0"/>
        </a:xfrm>
      </p:grpSpPr>
      <p:sp>
        <p:nvSpPr>
          <p:cNvPr id="332" name="Google Shape;332;p109"/>
          <p:cNvSpPr>
            <a:spLocks noGrp="1"/>
          </p:cNvSpPr>
          <p:nvPr>
            <p:ph type="pic" idx="2"/>
          </p:nvPr>
        </p:nvSpPr>
        <p:spPr>
          <a:xfrm>
            <a:off x="0" y="0"/>
            <a:ext cx="12192000" cy="6858000"/>
          </a:xfrm>
          <a:prstGeom prst="rect">
            <a:avLst/>
          </a:prstGeom>
          <a:noFill/>
          <a:ln>
            <a:noFill/>
          </a:ln>
        </p:spPr>
      </p:sp>
    </p:spTree>
    <p:extLst>
      <p:ext uri="{BB962C8B-B14F-4D97-AF65-F5344CB8AC3E}">
        <p14:creationId xmlns:p14="http://schemas.microsoft.com/office/powerpoint/2010/main" val="4040823913"/>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matchingName="23_Title Slide">
  <p:cSld name="23_Title Slide">
    <p:spTree>
      <p:nvGrpSpPr>
        <p:cNvPr id="1" name="Shape 333"/>
        <p:cNvGrpSpPr/>
        <p:nvPr/>
      </p:nvGrpSpPr>
      <p:grpSpPr>
        <a:xfrm>
          <a:off x="0" y="0"/>
          <a:ext cx="0" cy="0"/>
          <a:chOff x="0" y="0"/>
          <a:chExt cx="0" cy="0"/>
        </a:xfrm>
      </p:grpSpPr>
      <p:sp>
        <p:nvSpPr>
          <p:cNvPr id="334" name="Google Shape;334;p110"/>
          <p:cNvSpPr>
            <a:spLocks noGrp="1"/>
          </p:cNvSpPr>
          <p:nvPr>
            <p:ph type="pic" idx="2"/>
          </p:nvPr>
        </p:nvSpPr>
        <p:spPr>
          <a:xfrm>
            <a:off x="1" y="0"/>
            <a:ext cx="9740898" cy="5962650"/>
          </a:xfrm>
          <a:prstGeom prst="rect">
            <a:avLst/>
          </a:prstGeom>
          <a:solidFill>
            <a:srgbClr val="D8D8D8">
              <a:alpha val="49803"/>
            </a:srgbClr>
          </a:solidFill>
          <a:ln>
            <a:noFill/>
          </a:ln>
        </p:spPr>
      </p:sp>
    </p:spTree>
    <p:extLst>
      <p:ext uri="{BB962C8B-B14F-4D97-AF65-F5344CB8AC3E}">
        <p14:creationId xmlns:p14="http://schemas.microsoft.com/office/powerpoint/2010/main" val="34963420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334"/>
                                        </p:tgtEl>
                                        <p:attrNameLst>
                                          <p:attrName>style.visibility</p:attrName>
                                        </p:attrNameLst>
                                      </p:cBhvr>
                                      <p:to>
                                        <p:strVal val="visible"/>
                                      </p:to>
                                    </p:set>
                                    <p:anim calcmode="lin" valueType="num">
                                      <p:cBhvr additive="base">
                                        <p:cTn id="7" dur="500"/>
                                        <p:tgtEl>
                                          <p:spTgt spid="33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16.xml><?xml version="1.0" encoding="utf-8"?>
<p:sldLayout xmlns:a="http://schemas.openxmlformats.org/drawingml/2006/main" xmlns:r="http://schemas.openxmlformats.org/officeDocument/2006/relationships" xmlns:p="http://schemas.openxmlformats.org/presentationml/2006/main" matchingName="33_Title Slide">
  <p:cSld name="33_Title Slide">
    <p:spTree>
      <p:nvGrpSpPr>
        <p:cNvPr id="1" name="Shape 335"/>
        <p:cNvGrpSpPr/>
        <p:nvPr/>
      </p:nvGrpSpPr>
      <p:grpSpPr>
        <a:xfrm>
          <a:off x="0" y="0"/>
          <a:ext cx="0" cy="0"/>
          <a:chOff x="0" y="0"/>
          <a:chExt cx="0" cy="0"/>
        </a:xfrm>
      </p:grpSpPr>
      <p:sp>
        <p:nvSpPr>
          <p:cNvPr id="336" name="Google Shape;336;p111"/>
          <p:cNvSpPr>
            <a:spLocks noGrp="1"/>
          </p:cNvSpPr>
          <p:nvPr>
            <p:ph type="pic" idx="2"/>
          </p:nvPr>
        </p:nvSpPr>
        <p:spPr>
          <a:xfrm>
            <a:off x="0" y="1"/>
            <a:ext cx="6826172" cy="6857998"/>
          </a:xfrm>
          <a:prstGeom prst="rect">
            <a:avLst/>
          </a:prstGeom>
          <a:solidFill>
            <a:srgbClr val="D8D8D8">
              <a:alpha val="49803"/>
            </a:srgbClr>
          </a:solidFill>
          <a:ln>
            <a:noFill/>
          </a:ln>
        </p:spPr>
      </p:sp>
    </p:spTree>
    <p:extLst>
      <p:ext uri="{BB962C8B-B14F-4D97-AF65-F5344CB8AC3E}">
        <p14:creationId xmlns:p14="http://schemas.microsoft.com/office/powerpoint/2010/main" val="37487600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336"/>
                                        </p:tgtEl>
                                        <p:attrNameLst>
                                          <p:attrName>style.visibility</p:attrName>
                                        </p:attrNameLst>
                                      </p:cBhvr>
                                      <p:to>
                                        <p:strVal val="visible"/>
                                      </p:to>
                                    </p:set>
                                    <p:anim calcmode="lin" valueType="num">
                                      <p:cBhvr additive="base">
                                        <p:cTn id="7" dur="500"/>
                                        <p:tgtEl>
                                          <p:spTgt spid="336"/>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slideLayout" Target="../slideLayouts/slideLayout2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19" Type="http://schemas.openxmlformats.org/officeDocument/2006/relationships/theme" Target="../theme/theme2.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7.xml"/><Relationship Id="rId13" Type="http://schemas.openxmlformats.org/officeDocument/2006/relationships/slideLayout" Target="../slideLayouts/slideLayout42.xml"/><Relationship Id="rId18" Type="http://schemas.openxmlformats.org/officeDocument/2006/relationships/slideLayout" Target="../slideLayouts/slideLayout47.xml"/><Relationship Id="rId3" Type="http://schemas.openxmlformats.org/officeDocument/2006/relationships/slideLayout" Target="../slideLayouts/slideLayout32.xml"/><Relationship Id="rId7" Type="http://schemas.openxmlformats.org/officeDocument/2006/relationships/slideLayout" Target="../slideLayouts/slideLayout36.xml"/><Relationship Id="rId12" Type="http://schemas.openxmlformats.org/officeDocument/2006/relationships/slideLayout" Target="../slideLayouts/slideLayout41.xml"/><Relationship Id="rId17" Type="http://schemas.openxmlformats.org/officeDocument/2006/relationships/slideLayout" Target="../slideLayouts/slideLayout46.xml"/><Relationship Id="rId2" Type="http://schemas.openxmlformats.org/officeDocument/2006/relationships/slideLayout" Target="../slideLayouts/slideLayout31.xml"/><Relationship Id="rId16" Type="http://schemas.openxmlformats.org/officeDocument/2006/relationships/slideLayout" Target="../slideLayouts/slideLayout45.xml"/><Relationship Id="rId1" Type="http://schemas.openxmlformats.org/officeDocument/2006/relationships/slideLayout" Target="../slideLayouts/slideLayout30.xml"/><Relationship Id="rId6" Type="http://schemas.openxmlformats.org/officeDocument/2006/relationships/slideLayout" Target="../slideLayouts/slideLayout35.xml"/><Relationship Id="rId11" Type="http://schemas.openxmlformats.org/officeDocument/2006/relationships/slideLayout" Target="../slideLayouts/slideLayout40.xml"/><Relationship Id="rId5" Type="http://schemas.openxmlformats.org/officeDocument/2006/relationships/slideLayout" Target="../slideLayouts/slideLayout34.xml"/><Relationship Id="rId15" Type="http://schemas.openxmlformats.org/officeDocument/2006/relationships/slideLayout" Target="../slideLayouts/slideLayout44.xml"/><Relationship Id="rId10" Type="http://schemas.openxmlformats.org/officeDocument/2006/relationships/slideLayout" Target="../slideLayouts/slideLayout39.xml"/><Relationship Id="rId19" Type="http://schemas.openxmlformats.org/officeDocument/2006/relationships/theme" Target="../theme/theme3.xml"/><Relationship Id="rId4" Type="http://schemas.openxmlformats.org/officeDocument/2006/relationships/slideLayout" Target="../slideLayouts/slideLayout33.xml"/><Relationship Id="rId9" Type="http://schemas.openxmlformats.org/officeDocument/2006/relationships/slideLayout" Target="../slideLayouts/slideLayout38.xml"/><Relationship Id="rId14" Type="http://schemas.openxmlformats.org/officeDocument/2006/relationships/slideLayout" Target="../slideLayouts/slideLayout4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5.xml"/><Relationship Id="rId13" Type="http://schemas.openxmlformats.org/officeDocument/2006/relationships/slideLayout" Target="../slideLayouts/slideLayout60.xml"/><Relationship Id="rId18" Type="http://schemas.openxmlformats.org/officeDocument/2006/relationships/slideLayout" Target="../slideLayouts/slideLayout65.xml"/><Relationship Id="rId3" Type="http://schemas.openxmlformats.org/officeDocument/2006/relationships/slideLayout" Target="../slideLayouts/slideLayout50.xml"/><Relationship Id="rId7" Type="http://schemas.openxmlformats.org/officeDocument/2006/relationships/slideLayout" Target="../slideLayouts/slideLayout54.xml"/><Relationship Id="rId12" Type="http://schemas.openxmlformats.org/officeDocument/2006/relationships/slideLayout" Target="../slideLayouts/slideLayout59.xml"/><Relationship Id="rId17" Type="http://schemas.openxmlformats.org/officeDocument/2006/relationships/slideLayout" Target="../slideLayouts/slideLayout64.xml"/><Relationship Id="rId2" Type="http://schemas.openxmlformats.org/officeDocument/2006/relationships/slideLayout" Target="../slideLayouts/slideLayout49.xml"/><Relationship Id="rId16" Type="http://schemas.openxmlformats.org/officeDocument/2006/relationships/slideLayout" Target="../slideLayouts/slideLayout63.xml"/><Relationship Id="rId1" Type="http://schemas.openxmlformats.org/officeDocument/2006/relationships/slideLayout" Target="../slideLayouts/slideLayout48.xml"/><Relationship Id="rId6" Type="http://schemas.openxmlformats.org/officeDocument/2006/relationships/slideLayout" Target="../slideLayouts/slideLayout53.xml"/><Relationship Id="rId11" Type="http://schemas.openxmlformats.org/officeDocument/2006/relationships/slideLayout" Target="../slideLayouts/slideLayout58.xml"/><Relationship Id="rId5" Type="http://schemas.openxmlformats.org/officeDocument/2006/relationships/slideLayout" Target="../slideLayouts/slideLayout52.xml"/><Relationship Id="rId15" Type="http://schemas.openxmlformats.org/officeDocument/2006/relationships/slideLayout" Target="../slideLayouts/slideLayout62.xml"/><Relationship Id="rId10" Type="http://schemas.openxmlformats.org/officeDocument/2006/relationships/slideLayout" Target="../slideLayouts/slideLayout57.xml"/><Relationship Id="rId19" Type="http://schemas.openxmlformats.org/officeDocument/2006/relationships/theme" Target="../theme/theme4.xml"/><Relationship Id="rId4" Type="http://schemas.openxmlformats.org/officeDocument/2006/relationships/slideLayout" Target="../slideLayouts/slideLayout51.xml"/><Relationship Id="rId9" Type="http://schemas.openxmlformats.org/officeDocument/2006/relationships/slideLayout" Target="../slideLayouts/slideLayout56.xml"/><Relationship Id="rId14" Type="http://schemas.openxmlformats.org/officeDocument/2006/relationships/slideLayout" Target="../slideLayouts/slideLayout61.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73.xml"/><Relationship Id="rId13" Type="http://schemas.openxmlformats.org/officeDocument/2006/relationships/slideLayout" Target="../slideLayouts/slideLayout78.xml"/><Relationship Id="rId18" Type="http://schemas.openxmlformats.org/officeDocument/2006/relationships/slideLayout" Target="../slideLayouts/slideLayout83.xml"/><Relationship Id="rId3" Type="http://schemas.openxmlformats.org/officeDocument/2006/relationships/slideLayout" Target="../slideLayouts/slideLayout68.xml"/><Relationship Id="rId7" Type="http://schemas.openxmlformats.org/officeDocument/2006/relationships/slideLayout" Target="../slideLayouts/slideLayout72.xml"/><Relationship Id="rId12" Type="http://schemas.openxmlformats.org/officeDocument/2006/relationships/slideLayout" Target="../slideLayouts/slideLayout77.xml"/><Relationship Id="rId17" Type="http://schemas.openxmlformats.org/officeDocument/2006/relationships/slideLayout" Target="../slideLayouts/slideLayout82.xml"/><Relationship Id="rId2" Type="http://schemas.openxmlformats.org/officeDocument/2006/relationships/slideLayout" Target="../slideLayouts/slideLayout67.xml"/><Relationship Id="rId16" Type="http://schemas.openxmlformats.org/officeDocument/2006/relationships/slideLayout" Target="../slideLayouts/slideLayout81.xml"/><Relationship Id="rId1" Type="http://schemas.openxmlformats.org/officeDocument/2006/relationships/slideLayout" Target="../slideLayouts/slideLayout66.xml"/><Relationship Id="rId6" Type="http://schemas.openxmlformats.org/officeDocument/2006/relationships/slideLayout" Target="../slideLayouts/slideLayout71.xml"/><Relationship Id="rId11" Type="http://schemas.openxmlformats.org/officeDocument/2006/relationships/slideLayout" Target="../slideLayouts/slideLayout76.xml"/><Relationship Id="rId5" Type="http://schemas.openxmlformats.org/officeDocument/2006/relationships/slideLayout" Target="../slideLayouts/slideLayout70.xml"/><Relationship Id="rId15" Type="http://schemas.openxmlformats.org/officeDocument/2006/relationships/slideLayout" Target="../slideLayouts/slideLayout80.xml"/><Relationship Id="rId10" Type="http://schemas.openxmlformats.org/officeDocument/2006/relationships/slideLayout" Target="../slideLayouts/slideLayout75.xml"/><Relationship Id="rId19" Type="http://schemas.openxmlformats.org/officeDocument/2006/relationships/theme" Target="../theme/theme5.xml"/><Relationship Id="rId4" Type="http://schemas.openxmlformats.org/officeDocument/2006/relationships/slideLayout" Target="../slideLayouts/slideLayout69.xml"/><Relationship Id="rId9" Type="http://schemas.openxmlformats.org/officeDocument/2006/relationships/slideLayout" Target="../slideLayouts/slideLayout74.xml"/><Relationship Id="rId14" Type="http://schemas.openxmlformats.org/officeDocument/2006/relationships/slideLayout" Target="../slideLayouts/slideLayout79.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91.xml"/><Relationship Id="rId13" Type="http://schemas.openxmlformats.org/officeDocument/2006/relationships/slideLayout" Target="../slideLayouts/slideLayout96.xml"/><Relationship Id="rId18" Type="http://schemas.openxmlformats.org/officeDocument/2006/relationships/slideLayout" Target="../slideLayouts/slideLayout101.xml"/><Relationship Id="rId3" Type="http://schemas.openxmlformats.org/officeDocument/2006/relationships/slideLayout" Target="../slideLayouts/slideLayout86.xml"/><Relationship Id="rId7" Type="http://schemas.openxmlformats.org/officeDocument/2006/relationships/slideLayout" Target="../slideLayouts/slideLayout90.xml"/><Relationship Id="rId12" Type="http://schemas.openxmlformats.org/officeDocument/2006/relationships/slideLayout" Target="../slideLayouts/slideLayout95.xml"/><Relationship Id="rId17" Type="http://schemas.openxmlformats.org/officeDocument/2006/relationships/slideLayout" Target="../slideLayouts/slideLayout100.xml"/><Relationship Id="rId2" Type="http://schemas.openxmlformats.org/officeDocument/2006/relationships/slideLayout" Target="../slideLayouts/slideLayout85.xml"/><Relationship Id="rId16" Type="http://schemas.openxmlformats.org/officeDocument/2006/relationships/slideLayout" Target="../slideLayouts/slideLayout99.xml"/><Relationship Id="rId1" Type="http://schemas.openxmlformats.org/officeDocument/2006/relationships/slideLayout" Target="../slideLayouts/slideLayout84.xml"/><Relationship Id="rId6" Type="http://schemas.openxmlformats.org/officeDocument/2006/relationships/slideLayout" Target="../slideLayouts/slideLayout89.xml"/><Relationship Id="rId11" Type="http://schemas.openxmlformats.org/officeDocument/2006/relationships/slideLayout" Target="../slideLayouts/slideLayout94.xml"/><Relationship Id="rId5" Type="http://schemas.openxmlformats.org/officeDocument/2006/relationships/slideLayout" Target="../slideLayouts/slideLayout88.xml"/><Relationship Id="rId15" Type="http://schemas.openxmlformats.org/officeDocument/2006/relationships/slideLayout" Target="../slideLayouts/slideLayout98.xml"/><Relationship Id="rId10" Type="http://schemas.openxmlformats.org/officeDocument/2006/relationships/slideLayout" Target="../slideLayouts/slideLayout93.xml"/><Relationship Id="rId19" Type="http://schemas.openxmlformats.org/officeDocument/2006/relationships/theme" Target="../theme/theme6.xml"/><Relationship Id="rId4" Type="http://schemas.openxmlformats.org/officeDocument/2006/relationships/slideLayout" Target="../slideLayouts/slideLayout87.xml"/><Relationship Id="rId9" Type="http://schemas.openxmlformats.org/officeDocument/2006/relationships/slideLayout" Target="../slideLayouts/slideLayout92.xml"/><Relationship Id="rId14" Type="http://schemas.openxmlformats.org/officeDocument/2006/relationships/slideLayout" Target="../slideLayouts/slideLayout97.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109.xml"/><Relationship Id="rId13" Type="http://schemas.openxmlformats.org/officeDocument/2006/relationships/slideLayout" Target="../slideLayouts/slideLayout114.xml"/><Relationship Id="rId3" Type="http://schemas.openxmlformats.org/officeDocument/2006/relationships/slideLayout" Target="../slideLayouts/slideLayout104.xml"/><Relationship Id="rId7" Type="http://schemas.openxmlformats.org/officeDocument/2006/relationships/slideLayout" Target="../slideLayouts/slideLayout108.xml"/><Relationship Id="rId12" Type="http://schemas.openxmlformats.org/officeDocument/2006/relationships/slideLayout" Target="../slideLayouts/slideLayout113.xml"/><Relationship Id="rId17" Type="http://schemas.openxmlformats.org/officeDocument/2006/relationships/image" Target="../media/image1.png"/><Relationship Id="rId2" Type="http://schemas.openxmlformats.org/officeDocument/2006/relationships/slideLayout" Target="../slideLayouts/slideLayout103.xml"/><Relationship Id="rId16" Type="http://schemas.openxmlformats.org/officeDocument/2006/relationships/theme" Target="../theme/theme7.xml"/><Relationship Id="rId1" Type="http://schemas.openxmlformats.org/officeDocument/2006/relationships/slideLayout" Target="../slideLayouts/slideLayout102.xml"/><Relationship Id="rId6" Type="http://schemas.openxmlformats.org/officeDocument/2006/relationships/slideLayout" Target="../slideLayouts/slideLayout107.xml"/><Relationship Id="rId11" Type="http://schemas.openxmlformats.org/officeDocument/2006/relationships/slideLayout" Target="../slideLayouts/slideLayout112.xml"/><Relationship Id="rId5" Type="http://schemas.openxmlformats.org/officeDocument/2006/relationships/slideLayout" Target="../slideLayouts/slideLayout106.xml"/><Relationship Id="rId15" Type="http://schemas.openxmlformats.org/officeDocument/2006/relationships/slideLayout" Target="../slideLayouts/slideLayout116.xml"/><Relationship Id="rId10" Type="http://schemas.openxmlformats.org/officeDocument/2006/relationships/slideLayout" Target="../slideLayouts/slideLayout111.xml"/><Relationship Id="rId4" Type="http://schemas.openxmlformats.org/officeDocument/2006/relationships/slideLayout" Target="../slideLayouts/slideLayout105.xml"/><Relationship Id="rId9" Type="http://schemas.openxmlformats.org/officeDocument/2006/relationships/slideLayout" Target="../slideLayouts/slideLayout110.xml"/><Relationship Id="rId14" Type="http://schemas.openxmlformats.org/officeDocument/2006/relationships/slideLayout" Target="../slideLayouts/slideLayout11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1B1EAF4-57D4-4607-8C96-F043E2972C4A}" type="datetimeFigureOut">
              <a:rPr lang="en-US" smtClean="0"/>
              <a:t>8/17/2023</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BDE3A62-AEA1-4AB0-ADF4-424B73AC4EE4}" type="slidenum">
              <a:rPr lang="en-US" smtClean="0"/>
              <a:t>‹#›</a:t>
            </a:fld>
            <a:endParaRPr lang="en-US" dirty="0"/>
          </a:p>
        </p:txBody>
      </p:sp>
    </p:spTree>
    <p:extLst>
      <p:ext uri="{BB962C8B-B14F-4D97-AF65-F5344CB8AC3E}">
        <p14:creationId xmlns:p14="http://schemas.microsoft.com/office/powerpoint/2010/main" val="5171762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8/17/2023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57959771"/>
      </p:ext>
    </p:extLst>
  </p:cSld>
  <p:clrMap bg1="lt1" tx1="dk1" bg2="lt2" tx2="dk2" accent1="accent1" accent2="accent2" accent3="accent3" accent4="accent4" accent5="accent5" accent6="accent6" hlink="hlink" folHlink="folHlink"/>
  <p:sldLayoutIdLst>
    <p:sldLayoutId id="2147483680" r:id="rId1"/>
    <p:sldLayoutId id="2147483681" r:id="rId2"/>
    <p:sldLayoutId id="2147483682" r:id="rId3"/>
    <p:sldLayoutId id="2147483683" r:id="rId4"/>
    <p:sldLayoutId id="2147483684" r:id="rId5"/>
    <p:sldLayoutId id="2147483685" r:id="rId6"/>
    <p:sldLayoutId id="2147483686" r:id="rId7"/>
    <p:sldLayoutId id="2147483687" r:id="rId8"/>
    <p:sldLayoutId id="2147483688" r:id="rId9"/>
    <p:sldLayoutId id="2147483689" r:id="rId10"/>
    <p:sldLayoutId id="2147483690" r:id="rId11"/>
    <p:sldLayoutId id="2147483691" r:id="rId12"/>
    <p:sldLayoutId id="2147483692" r:id="rId13"/>
    <p:sldLayoutId id="2147483693" r:id="rId14"/>
    <p:sldLayoutId id="2147483694" r:id="rId15"/>
    <p:sldLayoutId id="2147483695" r:id="rId16"/>
    <p:sldLayoutId id="2147483696" r:id="rId17"/>
    <p:sldLayoutId id="2147483697"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8/17/2023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6538347"/>
      </p:ext>
    </p:extLst>
  </p:cSld>
  <p:clrMap bg1="lt1" tx1="dk1" bg2="lt2" tx2="dk2" accent1="accent1" accent2="accent2" accent3="accent3" accent4="accent4" accent5="accent5" accent6="accent6" hlink="hlink" folHlink="folHlink"/>
  <p:sldLayoutIdLst>
    <p:sldLayoutId id="2147483699"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 id="2147483710" r:id="rId12"/>
    <p:sldLayoutId id="2147483711" r:id="rId13"/>
    <p:sldLayoutId id="2147483712" r:id="rId14"/>
    <p:sldLayoutId id="2147483713" r:id="rId15"/>
    <p:sldLayoutId id="2147483714" r:id="rId16"/>
    <p:sldLayoutId id="2147483715" r:id="rId17"/>
    <p:sldLayoutId id="214748371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8/17/2023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9670055"/>
      </p:ext>
    </p:extLst>
  </p:cSld>
  <p:clrMap bg1="lt1" tx1="dk1" bg2="lt2" tx2="dk2" accent1="accent1" accent2="accent2" accent3="accent3" accent4="accent4" accent5="accent5" accent6="accent6" hlink="hlink" folHlink="folHlink"/>
  <p:sldLayoutIdLst>
    <p:sldLayoutId id="2147483718" r:id="rId1"/>
    <p:sldLayoutId id="2147483719" r:id="rId2"/>
    <p:sldLayoutId id="2147483720" r:id="rId3"/>
    <p:sldLayoutId id="2147483721" r:id="rId4"/>
    <p:sldLayoutId id="2147483722" r:id="rId5"/>
    <p:sldLayoutId id="2147483723" r:id="rId6"/>
    <p:sldLayoutId id="2147483724" r:id="rId7"/>
    <p:sldLayoutId id="2147483725" r:id="rId8"/>
    <p:sldLayoutId id="2147483726" r:id="rId9"/>
    <p:sldLayoutId id="2147483727" r:id="rId10"/>
    <p:sldLayoutId id="2147483728" r:id="rId11"/>
    <p:sldLayoutId id="2147483729" r:id="rId12"/>
    <p:sldLayoutId id="2147483730" r:id="rId13"/>
    <p:sldLayoutId id="2147483731" r:id="rId14"/>
    <p:sldLayoutId id="2147483732" r:id="rId15"/>
    <p:sldLayoutId id="2147483733" r:id="rId16"/>
    <p:sldLayoutId id="2147483734" r:id="rId17"/>
    <p:sldLayoutId id="2147483735"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8/17/2023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09786522"/>
      </p:ext>
    </p:extLst>
  </p:cSld>
  <p:clrMap bg1="lt1" tx1="dk1" bg2="lt2" tx2="dk2" accent1="accent1" accent2="accent2" accent3="accent3" accent4="accent4" accent5="accent5" accent6="accent6" hlink="hlink" folHlink="folHlink"/>
  <p:sldLayoutIdLst>
    <p:sldLayoutId id="2147483737" r:id="rId1"/>
    <p:sldLayoutId id="2147483738" r:id="rId2"/>
    <p:sldLayoutId id="2147483739" r:id="rId3"/>
    <p:sldLayoutId id="2147483740" r:id="rId4"/>
    <p:sldLayoutId id="2147483741" r:id="rId5"/>
    <p:sldLayoutId id="2147483742" r:id="rId6"/>
    <p:sldLayoutId id="2147483743" r:id="rId7"/>
    <p:sldLayoutId id="2147483744" r:id="rId8"/>
    <p:sldLayoutId id="2147483745" r:id="rId9"/>
    <p:sldLayoutId id="2147483746" r:id="rId10"/>
    <p:sldLayoutId id="2147483747" r:id="rId11"/>
    <p:sldLayoutId id="2147483748" r:id="rId12"/>
    <p:sldLayoutId id="2147483749" r:id="rId13"/>
    <p:sldLayoutId id="2147483750" r:id="rId14"/>
    <p:sldLayoutId id="2147483751" r:id="rId15"/>
    <p:sldLayoutId id="2147483752" r:id="rId16"/>
    <p:sldLayoutId id="2147483753" r:id="rId17"/>
    <p:sldLayoutId id="2147483754"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1FA17D92-FB29-4035-905E-4E3B67958C6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8/17/2023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9504843A-79A8-4680-8736-3FE50FAA08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25921215"/>
      </p:ext>
    </p:extLst>
  </p:cSld>
  <p:clrMap bg1="lt1" tx1="dk1" bg2="lt2" tx2="dk2" accent1="accent1" accent2="accent2" accent3="accent3" accent4="accent4" accent5="accent5" accent6="accent6" hlink="hlink" folHlink="folHlink"/>
  <p:sldLayoutIdLst>
    <p:sldLayoutId id="2147483756" r:id="rId1"/>
    <p:sldLayoutId id="2147483757" r:id="rId2"/>
    <p:sldLayoutId id="2147483758" r:id="rId3"/>
    <p:sldLayoutId id="2147483759" r:id="rId4"/>
    <p:sldLayoutId id="2147483760" r:id="rId5"/>
    <p:sldLayoutId id="2147483761" r:id="rId6"/>
    <p:sldLayoutId id="2147483762" r:id="rId7"/>
    <p:sldLayoutId id="2147483763" r:id="rId8"/>
    <p:sldLayoutId id="2147483764" r:id="rId9"/>
    <p:sldLayoutId id="2147483765" r:id="rId10"/>
    <p:sldLayoutId id="2147483766" r:id="rId11"/>
    <p:sldLayoutId id="2147483767" r:id="rId12"/>
    <p:sldLayoutId id="2147483768" r:id="rId13"/>
    <p:sldLayoutId id="2147483769" r:id="rId14"/>
    <p:sldLayoutId id="2147483770" r:id="rId15"/>
    <p:sldLayoutId id="2147483771" r:id="rId16"/>
    <p:sldLayoutId id="2147483772" r:id="rId17"/>
    <p:sldLayoutId id="2147483773"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blipFill>
          <a:blip r:embed="rId17">
            <a:alphaModFix amt="76000"/>
          </a:blip>
          <a:stretch>
            <a:fillRect/>
          </a:stretch>
        </a:blipFill>
        <a:effectLst/>
      </p:bgPr>
    </p:bg>
    <p:spTree>
      <p:nvGrpSpPr>
        <p:cNvPr id="1" name="Shape 254"/>
        <p:cNvGrpSpPr/>
        <p:nvPr/>
      </p:nvGrpSpPr>
      <p:grpSpPr>
        <a:xfrm>
          <a:off x="0" y="0"/>
          <a:ext cx="0" cy="0"/>
          <a:chOff x="0" y="0"/>
          <a:chExt cx="0" cy="0"/>
        </a:xfrm>
      </p:grpSpPr>
      <p:sp>
        <p:nvSpPr>
          <p:cNvPr id="255" name="Google Shape;255;p5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256" name="Google Shape;256;p5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257" name="Google Shape;257;p5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
        <p:nvSpPr>
          <p:cNvPr id="258" name="Google Shape;258;p5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pPr marL="0" marR="0" lvl="0" indent="0" algn="ctr"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
        <p:nvSpPr>
          <p:cNvPr id="259" name="Google Shape;259;p5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marR="0" lvl="0" indent="0" algn="r" defTabSz="914400" rtl="0" eaLnBrk="1" fontAlgn="auto" latinLnBrk="0" hangingPunct="1">
              <a:lnSpc>
                <a:spcPct val="100000"/>
              </a:lnSpc>
              <a:spcBef>
                <a:spcPts val="0"/>
              </a:spcBef>
              <a:spcAft>
                <a:spcPts val="0"/>
              </a:spcAft>
              <a:buClr>
                <a:srgbClr val="888888"/>
              </a:buClr>
              <a:buSzPts val="1200"/>
              <a:buFont typeface="Calibri"/>
              <a:buNone/>
              <a:tabLst/>
              <a:defRPr/>
            </a:pPr>
            <a:fld id="{00000000-1234-1234-1234-123412341234}" type="slidenum">
              <a:rPr kumimoji="0" lang="en-US" sz="1200" b="0" i="0" u="none" strike="noStrike" kern="0" cap="none" spc="0" normalizeH="0" baseline="0" noProof="0">
                <a:ln>
                  <a:noFill/>
                </a:ln>
                <a:solidFill>
                  <a:srgbClr val="888888"/>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888888"/>
                </a:buClr>
                <a:buSzPts val="1200"/>
                <a:buFont typeface="Calibri"/>
                <a:buNone/>
                <a:tabLst/>
                <a:defRPr/>
              </a:pPr>
              <a:t>‹#›</a:t>
            </a:fld>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2573562227"/>
      </p:ext>
    </p:extLst>
  </p:cSld>
  <p:clrMap bg1="lt1" tx1="dk1" bg2="dk2" tx2="lt2" accent1="accent1" accent2="accent2" accent3="accent3" accent4="accent4" accent5="accent5" accent6="accent6" hlink="hlink" folHlink="folHlink"/>
  <p:sldLayoutIdLst>
    <p:sldLayoutId id="2147483775" r:id="rId1"/>
    <p:sldLayoutId id="2147483776"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 id="2147483786" r:id="rId12"/>
    <p:sldLayoutId id="2147483787" r:id="rId13"/>
    <p:sldLayoutId id="2147483788" r:id="rId14"/>
    <p:sldLayoutId id="2147483789" r:id="rId15"/>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59.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50.svg"/><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77.xml"/><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5.png"/><Relationship Id="rId7" Type="http://schemas.openxmlformats.org/officeDocument/2006/relationships/image" Target="../media/image170.svg"/><Relationship Id="rId12"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42.xml"/><Relationship Id="rId11" Type="http://schemas.openxmlformats.org/officeDocument/2006/relationships/image" Target="../media/image80.sv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4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5.png"/><Relationship Id="rId7" Type="http://schemas.openxmlformats.org/officeDocument/2006/relationships/image" Target="../media/image11.png"/><Relationship Id="rId2" Type="http://schemas.openxmlformats.org/officeDocument/2006/relationships/image" Target="../media/image14.png"/><Relationship Id="rId1" Type="http://schemas.openxmlformats.org/officeDocument/2006/relationships/slideLayout" Target="../slideLayouts/slideLayout4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 Id="rId9"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7.png"/><Relationship Id="rId2" Type="http://schemas.openxmlformats.org/officeDocument/2006/relationships/image" Target="../media/image8.png"/><Relationship Id="rId1" Type="http://schemas.openxmlformats.org/officeDocument/2006/relationships/slideLayout" Target="../slideLayouts/slideLayout4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8.png"/><Relationship Id="rId2" Type="http://schemas.openxmlformats.org/officeDocument/2006/relationships/image" Target="../media/image8.png"/><Relationship Id="rId1" Type="http://schemas.openxmlformats.org/officeDocument/2006/relationships/slideLayout" Target="../slideLayouts/slideLayout4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8.png"/><Relationship Id="rId2" Type="http://schemas.openxmlformats.org/officeDocument/2006/relationships/image" Target="../media/image8.png"/><Relationship Id="rId1" Type="http://schemas.openxmlformats.org/officeDocument/2006/relationships/slideLayout" Target="../slideLayouts/slideLayout4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9.png"/><Relationship Id="rId2" Type="http://schemas.openxmlformats.org/officeDocument/2006/relationships/image" Target="../media/image8.png"/><Relationship Id="rId1" Type="http://schemas.openxmlformats.org/officeDocument/2006/relationships/slideLayout" Target="../slideLayouts/slideLayout4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20.png"/><Relationship Id="rId2" Type="http://schemas.openxmlformats.org/officeDocument/2006/relationships/image" Target="../media/image8.png"/><Relationship Id="rId1" Type="http://schemas.openxmlformats.org/officeDocument/2006/relationships/slideLayout" Target="../slideLayouts/slideLayout4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21.png"/><Relationship Id="rId2" Type="http://schemas.openxmlformats.org/officeDocument/2006/relationships/image" Target="../media/image8.png"/><Relationship Id="rId1" Type="http://schemas.openxmlformats.org/officeDocument/2006/relationships/slideLayout" Target="../slideLayouts/slideLayout4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22.png"/><Relationship Id="rId2" Type="http://schemas.openxmlformats.org/officeDocument/2006/relationships/image" Target="../media/image8.png"/><Relationship Id="rId1" Type="http://schemas.openxmlformats.org/officeDocument/2006/relationships/slideLayout" Target="../slideLayouts/slideLayout4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9.png"/><Relationship Id="rId7" Type="http://schemas.openxmlformats.org/officeDocument/2006/relationships/image" Target="../media/image23.png"/><Relationship Id="rId2" Type="http://schemas.openxmlformats.org/officeDocument/2006/relationships/image" Target="../media/image8.png"/><Relationship Id="rId1" Type="http://schemas.openxmlformats.org/officeDocument/2006/relationships/slideLayout" Target="../slideLayouts/slideLayout4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25.png"/><Relationship Id="rId2" Type="http://schemas.openxmlformats.org/officeDocument/2006/relationships/image" Target="../media/image8.png"/><Relationship Id="rId1" Type="http://schemas.openxmlformats.org/officeDocument/2006/relationships/slideLayout" Target="../slideLayouts/slideLayout4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25.png"/><Relationship Id="rId2" Type="http://schemas.openxmlformats.org/officeDocument/2006/relationships/image" Target="../media/image8.png"/><Relationship Id="rId1" Type="http://schemas.openxmlformats.org/officeDocument/2006/relationships/slideLayout" Target="../slideLayouts/slideLayout4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16.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5.png"/><Relationship Id="rId7" Type="http://schemas.openxmlformats.org/officeDocument/2006/relationships/image" Target="../media/image170.svg"/><Relationship Id="rId12" Type="http://schemas.openxmlformats.org/officeDocument/2006/relationships/image" Target="../media/image27.png"/><Relationship Id="rId2" Type="http://schemas.openxmlformats.org/officeDocument/2006/relationships/image" Target="../media/image3.png"/><Relationship Id="rId1" Type="http://schemas.openxmlformats.org/officeDocument/2006/relationships/slideLayout" Target="../slideLayouts/slideLayout42.xml"/><Relationship Id="rId11" Type="http://schemas.openxmlformats.org/officeDocument/2006/relationships/image" Target="../media/image80.svg"/><Relationship Id="rId10" Type="http://schemas.openxmlformats.org/officeDocument/2006/relationships/image" Target="../media/image6.png"/><Relationship Id="rId9" Type="http://schemas.openxmlformats.org/officeDocument/2006/relationships/image" Target="../media/image130.svg"/></Relationships>
</file>

<file path=ppt/slides/_rels/slide17.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5.png"/><Relationship Id="rId7" Type="http://schemas.openxmlformats.org/officeDocument/2006/relationships/image" Target="../media/image170.svg"/><Relationship Id="rId12" Type="http://schemas.openxmlformats.org/officeDocument/2006/relationships/image" Target="../media/image80.svg"/><Relationship Id="rId2" Type="http://schemas.openxmlformats.org/officeDocument/2006/relationships/image" Target="../media/image3.png"/><Relationship Id="rId1" Type="http://schemas.openxmlformats.org/officeDocument/2006/relationships/slideLayout" Target="../slideLayouts/slideLayout42.xml"/><Relationship Id="rId11" Type="http://schemas.openxmlformats.org/officeDocument/2006/relationships/image" Target="../media/image6.png"/><Relationship Id="rId10" Type="http://schemas.openxmlformats.org/officeDocument/2006/relationships/image" Target="../media/image28.png"/><Relationship Id="rId9" Type="http://schemas.openxmlformats.org/officeDocument/2006/relationships/image" Target="../media/image130.svg"/></Relationships>
</file>

<file path=ppt/slides/_rels/slide18.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5.png"/><Relationship Id="rId7" Type="http://schemas.openxmlformats.org/officeDocument/2006/relationships/image" Target="../media/image170.svg"/><Relationship Id="rId12" Type="http://schemas.openxmlformats.org/officeDocument/2006/relationships/image" Target="../media/image29.png"/><Relationship Id="rId2" Type="http://schemas.openxmlformats.org/officeDocument/2006/relationships/image" Target="../media/image3.png"/><Relationship Id="rId1" Type="http://schemas.openxmlformats.org/officeDocument/2006/relationships/slideLayout" Target="../slideLayouts/slideLayout42.xml"/><Relationship Id="rId11" Type="http://schemas.openxmlformats.org/officeDocument/2006/relationships/image" Target="../media/image80.svg"/><Relationship Id="rId10" Type="http://schemas.openxmlformats.org/officeDocument/2006/relationships/image" Target="../media/image6.png"/><Relationship Id="rId9" Type="http://schemas.openxmlformats.org/officeDocument/2006/relationships/image" Target="../media/image130.svg"/></Relationships>
</file>

<file path=ppt/slides/_rels/slide19.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5.png"/><Relationship Id="rId7" Type="http://schemas.openxmlformats.org/officeDocument/2006/relationships/image" Target="../media/image170.svg"/><Relationship Id="rId12" Type="http://schemas.openxmlformats.org/officeDocument/2006/relationships/image" Target="../media/image80.svg"/><Relationship Id="rId2" Type="http://schemas.openxmlformats.org/officeDocument/2006/relationships/image" Target="../media/image3.png"/><Relationship Id="rId1" Type="http://schemas.openxmlformats.org/officeDocument/2006/relationships/slideLayout" Target="../slideLayouts/slideLayout42.xml"/><Relationship Id="rId11" Type="http://schemas.openxmlformats.org/officeDocument/2006/relationships/image" Target="../media/image6.png"/><Relationship Id="rId10" Type="http://schemas.openxmlformats.org/officeDocument/2006/relationships/image" Target="../media/image30.png"/><Relationship Id="rId9" Type="http://schemas.openxmlformats.org/officeDocument/2006/relationships/image" Target="../media/image130.svg"/></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31.png"/><Relationship Id="rId2" Type="http://schemas.openxmlformats.org/officeDocument/2006/relationships/image" Target="../media/image8.png"/><Relationship Id="rId1" Type="http://schemas.openxmlformats.org/officeDocument/2006/relationships/slideLayout" Target="../slideLayouts/slideLayout4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2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33.png"/><Relationship Id="rId3" Type="http://schemas.openxmlformats.org/officeDocument/2006/relationships/image" Target="../media/image5.png"/><Relationship Id="rId7" Type="http://schemas.openxmlformats.org/officeDocument/2006/relationships/image" Target="../media/image170.svg"/><Relationship Id="rId12" Type="http://schemas.openxmlformats.org/officeDocument/2006/relationships/image" Target="../media/image32.png"/><Relationship Id="rId2" Type="http://schemas.openxmlformats.org/officeDocument/2006/relationships/image" Target="../media/image3.png"/><Relationship Id="rId1" Type="http://schemas.openxmlformats.org/officeDocument/2006/relationships/slideLayout" Target="../slideLayouts/slideLayout42.xml"/><Relationship Id="rId11" Type="http://schemas.openxmlformats.org/officeDocument/2006/relationships/image" Target="../media/image80.svg"/></Relationships>
</file>

<file path=ppt/slides/_rels/slide22.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33.png"/><Relationship Id="rId3" Type="http://schemas.openxmlformats.org/officeDocument/2006/relationships/image" Target="../media/image5.png"/><Relationship Id="rId7" Type="http://schemas.openxmlformats.org/officeDocument/2006/relationships/image" Target="../media/image170.svg"/><Relationship Id="rId12" Type="http://schemas.openxmlformats.org/officeDocument/2006/relationships/image" Target="../media/image32.png"/><Relationship Id="rId2" Type="http://schemas.openxmlformats.org/officeDocument/2006/relationships/image" Target="../media/image3.png"/><Relationship Id="rId1" Type="http://schemas.openxmlformats.org/officeDocument/2006/relationships/slideLayout" Target="../slideLayouts/slideLayout42.xml"/><Relationship Id="rId11" Type="http://schemas.openxmlformats.org/officeDocument/2006/relationships/image" Target="../media/image80.svg"/></Relationships>
</file>

<file path=ppt/slides/_rels/slide23.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5.png"/><Relationship Id="rId7" Type="http://schemas.openxmlformats.org/officeDocument/2006/relationships/image" Target="../media/image170.svg"/><Relationship Id="rId12" Type="http://schemas.openxmlformats.org/officeDocument/2006/relationships/image" Target="../media/image34.png"/><Relationship Id="rId2" Type="http://schemas.openxmlformats.org/officeDocument/2006/relationships/image" Target="../media/image3.png"/><Relationship Id="rId1" Type="http://schemas.openxmlformats.org/officeDocument/2006/relationships/slideLayout" Target="../slideLayouts/slideLayout24.xml"/><Relationship Id="rId11" Type="http://schemas.openxmlformats.org/officeDocument/2006/relationships/image" Target="../media/image80.svg"/><Relationship Id="rId10" Type="http://schemas.openxmlformats.org/officeDocument/2006/relationships/image" Target="../media/image6.png"/><Relationship Id="rId9" Type="http://schemas.openxmlformats.org/officeDocument/2006/relationships/image" Target="../media/image130.svg"/></Relationships>
</file>

<file path=ppt/slides/_rels/slide24.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5.png"/><Relationship Id="rId7" Type="http://schemas.openxmlformats.org/officeDocument/2006/relationships/image" Target="../media/image170.svg"/><Relationship Id="rId12" Type="http://schemas.openxmlformats.org/officeDocument/2006/relationships/image" Target="../media/image35.png"/><Relationship Id="rId2" Type="http://schemas.openxmlformats.org/officeDocument/2006/relationships/image" Target="../media/image3.png"/><Relationship Id="rId1" Type="http://schemas.openxmlformats.org/officeDocument/2006/relationships/slideLayout" Target="../slideLayouts/slideLayout24.xml"/><Relationship Id="rId11" Type="http://schemas.openxmlformats.org/officeDocument/2006/relationships/image" Target="../media/image80.svg"/><Relationship Id="rId10" Type="http://schemas.openxmlformats.org/officeDocument/2006/relationships/image" Target="../media/image6.png"/><Relationship Id="rId9" Type="http://schemas.openxmlformats.org/officeDocument/2006/relationships/image" Target="../media/image130.svg"/></Relationships>
</file>

<file path=ppt/slides/_rels/slide25.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5.png"/><Relationship Id="rId7" Type="http://schemas.openxmlformats.org/officeDocument/2006/relationships/image" Target="../media/image170.svg"/><Relationship Id="rId12" Type="http://schemas.openxmlformats.org/officeDocument/2006/relationships/image" Target="../media/image36.png"/><Relationship Id="rId2" Type="http://schemas.openxmlformats.org/officeDocument/2006/relationships/image" Target="../media/image3.png"/><Relationship Id="rId1" Type="http://schemas.openxmlformats.org/officeDocument/2006/relationships/slideLayout" Target="../slideLayouts/slideLayout42.xml"/><Relationship Id="rId11" Type="http://schemas.openxmlformats.org/officeDocument/2006/relationships/image" Target="../media/image80.svg"/><Relationship Id="rId10" Type="http://schemas.openxmlformats.org/officeDocument/2006/relationships/image" Target="../media/image6.png"/><Relationship Id="rId9" Type="http://schemas.openxmlformats.org/officeDocument/2006/relationships/image" Target="../media/image130.svg"/></Relationships>
</file>

<file path=ppt/slides/_rels/slide26.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5.png"/><Relationship Id="rId7" Type="http://schemas.openxmlformats.org/officeDocument/2006/relationships/image" Target="../media/image170.svg"/><Relationship Id="rId12" Type="http://schemas.openxmlformats.org/officeDocument/2006/relationships/image" Target="../media/image37.png"/><Relationship Id="rId2" Type="http://schemas.openxmlformats.org/officeDocument/2006/relationships/image" Target="../media/image3.png"/><Relationship Id="rId1" Type="http://schemas.openxmlformats.org/officeDocument/2006/relationships/slideLayout" Target="../slideLayouts/slideLayout24.xml"/><Relationship Id="rId11" Type="http://schemas.openxmlformats.org/officeDocument/2006/relationships/image" Target="../media/image80.svg"/><Relationship Id="rId10" Type="http://schemas.openxmlformats.org/officeDocument/2006/relationships/image" Target="../media/image6.png"/><Relationship Id="rId9" Type="http://schemas.openxmlformats.org/officeDocument/2006/relationships/image" Target="../media/image130.svg"/></Relationships>
</file>

<file path=ppt/slides/_rels/slide2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3.png"/><Relationship Id="rId7" Type="http://schemas.openxmlformats.org/officeDocument/2006/relationships/image" Target="../media/image170.svg"/><Relationship Id="rId2" Type="http://schemas.openxmlformats.org/officeDocument/2006/relationships/image" Target="../media/image38.png"/><Relationship Id="rId1" Type="http://schemas.openxmlformats.org/officeDocument/2006/relationships/slideLayout" Target="../slideLayouts/slideLayout24.xml"/><Relationship Id="rId11" Type="http://schemas.openxmlformats.org/officeDocument/2006/relationships/image" Target="../media/image80.svg"/><Relationship Id="rId4" Type="http://schemas.openxmlformats.org/officeDocument/2006/relationships/image" Target="../media/image5.png"/></Relationships>
</file>

<file path=ppt/slides/_rels/slide28.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5.png"/><Relationship Id="rId7" Type="http://schemas.openxmlformats.org/officeDocument/2006/relationships/image" Target="../media/image170.svg"/><Relationship Id="rId12" Type="http://schemas.openxmlformats.org/officeDocument/2006/relationships/image" Target="../media/image39.png"/><Relationship Id="rId2" Type="http://schemas.openxmlformats.org/officeDocument/2006/relationships/image" Target="../media/image3.png"/><Relationship Id="rId1" Type="http://schemas.openxmlformats.org/officeDocument/2006/relationships/slideLayout" Target="../slideLayouts/slideLayout24.xml"/><Relationship Id="rId11" Type="http://schemas.openxmlformats.org/officeDocument/2006/relationships/image" Target="../media/image80.svg"/></Relationships>
</file>

<file path=ppt/slides/_rels/slide29.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5.png"/><Relationship Id="rId7" Type="http://schemas.openxmlformats.org/officeDocument/2006/relationships/image" Target="../media/image170.svg"/><Relationship Id="rId12" Type="http://schemas.openxmlformats.org/officeDocument/2006/relationships/image" Target="../media/image40.png"/><Relationship Id="rId2" Type="http://schemas.openxmlformats.org/officeDocument/2006/relationships/image" Target="../media/image3.png"/><Relationship Id="rId1" Type="http://schemas.openxmlformats.org/officeDocument/2006/relationships/slideLayout" Target="../slideLayouts/slideLayout24.xml"/><Relationship Id="rId11" Type="http://schemas.openxmlformats.org/officeDocument/2006/relationships/image" Target="../media/image80.svg"/><Relationship Id="rId10" Type="http://schemas.openxmlformats.org/officeDocument/2006/relationships/image" Target="../media/image6.png"/><Relationship Id="rId9" Type="http://schemas.openxmlformats.org/officeDocument/2006/relationships/image" Target="../media/image130.svg"/></Relationships>
</file>

<file path=ppt/slides/_rels/slide30.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5.png"/><Relationship Id="rId7" Type="http://schemas.openxmlformats.org/officeDocument/2006/relationships/image" Target="../media/image170.svg"/><Relationship Id="rId12" Type="http://schemas.openxmlformats.org/officeDocument/2006/relationships/image" Target="../media/image41.png"/><Relationship Id="rId2" Type="http://schemas.openxmlformats.org/officeDocument/2006/relationships/image" Target="../media/image3.png"/><Relationship Id="rId1" Type="http://schemas.openxmlformats.org/officeDocument/2006/relationships/slideLayout" Target="../slideLayouts/slideLayout24.xml"/><Relationship Id="rId11" Type="http://schemas.openxmlformats.org/officeDocument/2006/relationships/image" Target="../media/image80.svg"/><Relationship Id="rId10" Type="http://schemas.openxmlformats.org/officeDocument/2006/relationships/image" Target="../media/image6.png"/><Relationship Id="rId9" Type="http://schemas.openxmlformats.org/officeDocument/2006/relationships/image" Target="../media/image130.svg"/></Relationships>
</file>

<file path=ppt/slides/_rels/slide31.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3.png"/><Relationship Id="rId7" Type="http://schemas.openxmlformats.org/officeDocument/2006/relationships/image" Target="../media/image170.svg"/><Relationship Id="rId2" Type="http://schemas.openxmlformats.org/officeDocument/2006/relationships/image" Target="../media/image42.png"/><Relationship Id="rId1" Type="http://schemas.openxmlformats.org/officeDocument/2006/relationships/slideLayout" Target="../slideLayouts/slideLayout24.xml"/><Relationship Id="rId11" Type="http://schemas.openxmlformats.org/officeDocument/2006/relationships/image" Target="../media/image80.svg"/><Relationship Id="rId10" Type="http://schemas.openxmlformats.org/officeDocument/2006/relationships/image" Target="../media/image6.png"/><Relationship Id="rId4" Type="http://schemas.openxmlformats.org/officeDocument/2006/relationships/image" Target="../media/image5.png"/><Relationship Id="rId9" Type="http://schemas.openxmlformats.org/officeDocument/2006/relationships/image" Target="../media/image130.svg"/></Relationships>
</file>

<file path=ppt/slides/_rels/slide32.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5.png"/><Relationship Id="rId7" Type="http://schemas.openxmlformats.org/officeDocument/2006/relationships/image" Target="../media/image170.svg"/><Relationship Id="rId12" Type="http://schemas.openxmlformats.org/officeDocument/2006/relationships/image" Target="../media/image43.png"/><Relationship Id="rId2" Type="http://schemas.openxmlformats.org/officeDocument/2006/relationships/image" Target="../media/image3.png"/><Relationship Id="rId1" Type="http://schemas.openxmlformats.org/officeDocument/2006/relationships/slideLayout" Target="../slideLayouts/slideLayout24.xml"/><Relationship Id="rId11" Type="http://schemas.openxmlformats.org/officeDocument/2006/relationships/image" Target="../media/image80.svg"/><Relationship Id="rId10" Type="http://schemas.openxmlformats.org/officeDocument/2006/relationships/image" Target="../media/image6.png"/><Relationship Id="rId9" Type="http://schemas.openxmlformats.org/officeDocument/2006/relationships/image" Target="../media/image130.svg"/></Relationships>
</file>

<file path=ppt/slides/_rels/slide33.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5.png"/><Relationship Id="rId7" Type="http://schemas.openxmlformats.org/officeDocument/2006/relationships/image" Target="../media/image170.svg"/><Relationship Id="rId12" Type="http://schemas.openxmlformats.org/officeDocument/2006/relationships/image" Target="../media/image44.png"/><Relationship Id="rId2" Type="http://schemas.openxmlformats.org/officeDocument/2006/relationships/image" Target="../media/image3.png"/><Relationship Id="rId1" Type="http://schemas.openxmlformats.org/officeDocument/2006/relationships/slideLayout" Target="../slideLayouts/slideLayout24.xml"/><Relationship Id="rId11" Type="http://schemas.openxmlformats.org/officeDocument/2006/relationships/image" Target="../media/image80.svg"/><Relationship Id="rId10" Type="http://schemas.openxmlformats.org/officeDocument/2006/relationships/image" Target="../media/image6.png"/><Relationship Id="rId9" Type="http://schemas.openxmlformats.org/officeDocument/2006/relationships/image" Target="../media/image130.svg"/></Relationships>
</file>

<file path=ppt/slides/_rels/slide34.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5.png"/><Relationship Id="rId7" Type="http://schemas.openxmlformats.org/officeDocument/2006/relationships/image" Target="../media/image170.svg"/><Relationship Id="rId12" Type="http://schemas.openxmlformats.org/officeDocument/2006/relationships/image" Target="../media/image45.png"/><Relationship Id="rId2" Type="http://schemas.openxmlformats.org/officeDocument/2006/relationships/image" Target="../media/image3.png"/><Relationship Id="rId1" Type="http://schemas.openxmlformats.org/officeDocument/2006/relationships/slideLayout" Target="../slideLayouts/slideLayout24.xml"/><Relationship Id="rId11" Type="http://schemas.openxmlformats.org/officeDocument/2006/relationships/image" Target="../media/image80.svg"/><Relationship Id="rId10" Type="http://schemas.openxmlformats.org/officeDocument/2006/relationships/image" Target="../media/image6.png"/><Relationship Id="rId9" Type="http://schemas.openxmlformats.org/officeDocument/2006/relationships/image" Target="../media/image130.svg"/></Relationships>
</file>

<file path=ppt/slides/_rels/slide35.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5.png"/><Relationship Id="rId7" Type="http://schemas.openxmlformats.org/officeDocument/2006/relationships/image" Target="../media/image170.svg"/><Relationship Id="rId12" Type="http://schemas.openxmlformats.org/officeDocument/2006/relationships/image" Target="../media/image46.png"/><Relationship Id="rId2" Type="http://schemas.openxmlformats.org/officeDocument/2006/relationships/image" Target="../media/image3.png"/><Relationship Id="rId1" Type="http://schemas.openxmlformats.org/officeDocument/2006/relationships/slideLayout" Target="../slideLayouts/slideLayout24.xml"/><Relationship Id="rId11" Type="http://schemas.openxmlformats.org/officeDocument/2006/relationships/image" Target="../media/image80.svg"/><Relationship Id="rId10" Type="http://schemas.openxmlformats.org/officeDocument/2006/relationships/image" Target="../media/image6.png"/><Relationship Id="rId9" Type="http://schemas.openxmlformats.org/officeDocument/2006/relationships/image" Target="../media/image130.svg"/></Relationships>
</file>

<file path=ppt/slides/_rels/slide36.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5.png"/><Relationship Id="rId7" Type="http://schemas.openxmlformats.org/officeDocument/2006/relationships/image" Target="../media/image170.svg"/><Relationship Id="rId12" Type="http://schemas.openxmlformats.org/officeDocument/2006/relationships/image" Target="../media/image47.png"/><Relationship Id="rId2" Type="http://schemas.openxmlformats.org/officeDocument/2006/relationships/image" Target="../media/image3.png"/><Relationship Id="rId1" Type="http://schemas.openxmlformats.org/officeDocument/2006/relationships/slideLayout" Target="../slideLayouts/slideLayout24.xml"/><Relationship Id="rId11" Type="http://schemas.openxmlformats.org/officeDocument/2006/relationships/image" Target="../media/image80.svg"/><Relationship Id="rId10" Type="http://schemas.openxmlformats.org/officeDocument/2006/relationships/image" Target="../media/image6.png"/><Relationship Id="rId9" Type="http://schemas.openxmlformats.org/officeDocument/2006/relationships/image" Target="../media/image130.svg"/></Relationships>
</file>

<file path=ppt/slides/_rels/slide37.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5.png"/><Relationship Id="rId7" Type="http://schemas.openxmlformats.org/officeDocument/2006/relationships/image" Target="../media/image170.svg"/><Relationship Id="rId12" Type="http://schemas.openxmlformats.org/officeDocument/2006/relationships/image" Target="../media/image48.png"/><Relationship Id="rId2" Type="http://schemas.openxmlformats.org/officeDocument/2006/relationships/image" Target="../media/image3.png"/><Relationship Id="rId1" Type="http://schemas.openxmlformats.org/officeDocument/2006/relationships/slideLayout" Target="../slideLayouts/slideLayout24.xml"/><Relationship Id="rId11" Type="http://schemas.openxmlformats.org/officeDocument/2006/relationships/image" Target="../media/image80.svg"/><Relationship Id="rId10" Type="http://schemas.openxmlformats.org/officeDocument/2006/relationships/image" Target="../media/image6.png"/><Relationship Id="rId9" Type="http://schemas.openxmlformats.org/officeDocument/2006/relationships/image" Target="../media/image130.svg"/></Relationships>
</file>

<file path=ppt/slides/_rels/slide38.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5.png"/><Relationship Id="rId7" Type="http://schemas.openxmlformats.org/officeDocument/2006/relationships/image" Target="../media/image170.svg"/><Relationship Id="rId12" Type="http://schemas.openxmlformats.org/officeDocument/2006/relationships/image" Target="../media/image49.png"/><Relationship Id="rId2" Type="http://schemas.openxmlformats.org/officeDocument/2006/relationships/image" Target="../media/image3.png"/><Relationship Id="rId1" Type="http://schemas.openxmlformats.org/officeDocument/2006/relationships/slideLayout" Target="../slideLayouts/slideLayout24.xml"/><Relationship Id="rId11" Type="http://schemas.openxmlformats.org/officeDocument/2006/relationships/image" Target="../media/image80.svg"/><Relationship Id="rId10" Type="http://schemas.openxmlformats.org/officeDocument/2006/relationships/image" Target="../media/image6.png"/><Relationship Id="rId9" Type="http://schemas.openxmlformats.org/officeDocument/2006/relationships/image" Target="../media/image130.svg"/></Relationships>
</file>

<file path=ppt/slides/_rels/slide39.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5.png"/><Relationship Id="rId7" Type="http://schemas.openxmlformats.org/officeDocument/2006/relationships/image" Target="../media/image1700.svg"/><Relationship Id="rId12" Type="http://schemas.openxmlformats.org/officeDocument/2006/relationships/image" Target="../media/image50.png"/><Relationship Id="rId2" Type="http://schemas.openxmlformats.org/officeDocument/2006/relationships/image" Target="../media/image3.png"/><Relationship Id="rId1" Type="http://schemas.openxmlformats.org/officeDocument/2006/relationships/slideLayout" Target="../slideLayouts/slideLayout96.xml"/><Relationship Id="rId11" Type="http://schemas.openxmlformats.org/officeDocument/2006/relationships/image" Target="../media/image800.svg"/><Relationship Id="rId10" Type="http://schemas.openxmlformats.org/officeDocument/2006/relationships/image" Target="../media/image6.png"/><Relationship Id="rId9" Type="http://schemas.openxmlformats.org/officeDocument/2006/relationships/image" Target="../media/image1300.svg"/></Relationships>
</file>

<file path=ppt/slides/_rels/slide40.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3.xml"/><Relationship Id="rId1" Type="http://schemas.openxmlformats.org/officeDocument/2006/relationships/slideLayout" Target="../slideLayouts/slideLayout102.xml"/><Relationship Id="rId6" Type="http://schemas.openxmlformats.org/officeDocument/2006/relationships/image" Target="../media/image4.png"/><Relationship Id="rId5" Type="http://schemas.openxmlformats.org/officeDocument/2006/relationships/image" Target="../media/image53.png"/><Relationship Id="rId4" Type="http://schemas.openxmlformats.org/officeDocument/2006/relationships/image" Target="../media/image5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642990" y="-26304"/>
            <a:ext cx="1653394" cy="2045604"/>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7213235" y="4393038"/>
            <a:ext cx="4886463"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2D3956"/>
                </a:solidFill>
                <a:effectLst/>
                <a:uLnTx/>
                <a:uFillTx/>
                <a:latin typeface="Stencil" panose="040409050D0802020404" pitchFamily="82" charset="0"/>
                <a:ea typeface="+mn-ea"/>
                <a:cs typeface="Tajawal Medium" panose="00000600000000000000" pitchFamily="2" charset="-78"/>
              </a:rPr>
              <a:t>Prepared by Dr. </a:t>
            </a:r>
            <a:r>
              <a:rPr kumimoji="0" lang="en-US" sz="2000" b="1" i="0" u="none" strike="noStrike" kern="1200" cap="none" spc="0" normalizeH="0" baseline="0" noProof="0" dirty="0" smtClean="0">
                <a:ln>
                  <a:noFill/>
                </a:ln>
                <a:solidFill>
                  <a:srgbClr val="2D3956"/>
                </a:solidFill>
                <a:effectLst/>
                <a:uLnTx/>
                <a:uFillTx/>
                <a:latin typeface="Stencil" panose="040409050D0802020404" pitchFamily="82" charset="0"/>
                <a:ea typeface="+mn-ea"/>
                <a:cs typeface="Tajawal Medium" panose="00000600000000000000" pitchFamily="2" charset="-78"/>
              </a:rPr>
              <a:t>HEBA ZIAD</a:t>
            </a:r>
            <a:endParaRPr kumimoji="0" lang="en-US" sz="2000" b="1" i="0" u="none" strike="noStrike" kern="1200" cap="none" spc="0" normalizeH="0" baseline="0" noProof="0" dirty="0">
              <a:ln>
                <a:noFill/>
              </a:ln>
              <a:solidFill>
                <a:srgbClr val="2D3956"/>
              </a:solidFill>
              <a:effectLst/>
              <a:uLnTx/>
              <a:uFillTx/>
              <a:latin typeface="Stencil" panose="040409050D0802020404" pitchFamily="82" charset="0"/>
              <a:ea typeface="+mn-ea"/>
              <a:cs typeface="Tajawal Medium" panose="00000600000000000000" pitchFamily="2" charset="-78"/>
            </a:endParaRP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6550866" y="2424037"/>
            <a:ext cx="5641134" cy="132343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smtClean="0">
                <a:ln>
                  <a:noFill/>
                </a:ln>
                <a:solidFill>
                  <a:srgbClr val="8E5A6D"/>
                </a:solidFill>
                <a:effectLst/>
                <a:uLnTx/>
                <a:uFillTx/>
                <a:latin typeface="Tajawal Medium" panose="00000600000000000000" pitchFamily="2" charset="-78"/>
                <a:ea typeface="+mn-ea"/>
                <a:cs typeface="Tajawal Medium" panose="00000600000000000000" pitchFamily="2" charset="-78"/>
              </a:rPr>
              <a:t>DIGITAL MARKETING</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smtClean="0">
                <a:ln>
                  <a:noFill/>
                </a:ln>
                <a:solidFill>
                  <a:srgbClr val="8E5A6D"/>
                </a:solidFill>
                <a:effectLst/>
                <a:uLnTx/>
                <a:uFillTx/>
                <a:latin typeface="Tajawal Medium" panose="00000600000000000000" pitchFamily="2" charset="-78"/>
                <a:ea typeface="+mn-ea"/>
                <a:cs typeface="Tajawal Medium" panose="00000600000000000000" pitchFamily="2" charset="-78"/>
              </a:rPr>
              <a:t>APPLICATIONS</a:t>
            </a:r>
            <a:endParaRPr kumimoji="0" lang="en-US" sz="4000" b="1" i="0" u="none" strike="noStrike" kern="1200" cap="none" spc="0" normalizeH="0" baseline="0" noProof="0" dirty="0">
              <a:ln>
                <a:noFill/>
              </a:ln>
              <a:solidFill>
                <a:srgbClr val="8E5A6D"/>
              </a:solidFill>
              <a:effectLst/>
              <a:uLnTx/>
              <a:uFillTx/>
              <a:latin typeface="Tajawal Medium" panose="00000600000000000000" pitchFamily="2" charset="-78"/>
              <a:ea typeface="+mn-ea"/>
              <a:cs typeface="Tajawal Medium" panose="00000600000000000000"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7579458" y="61085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smtClean="0">
                <a:ln>
                  <a:noFill/>
                </a:ln>
                <a:solidFill>
                  <a:srgbClr val="2D3956"/>
                </a:solidFill>
                <a:effectLst/>
                <a:uLnTx/>
                <a:uFillTx/>
                <a:latin typeface="Tajawal Medium" panose="00000600000000000000" pitchFamily="2" charset="-78"/>
                <a:ea typeface="+mn-ea"/>
                <a:cs typeface="Tajawal Medium" panose="00000600000000000000" pitchFamily="2" charset="-78"/>
              </a:rPr>
              <a:t>lecture 9</a:t>
            </a:r>
            <a:endParaRPr kumimoji="0" lang="en-US" sz="2800" b="1"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flipV="1">
            <a:off x="2294054" y="3321280"/>
            <a:ext cx="7537209" cy="187584"/>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7081460" y="5327472"/>
            <a:ext cx="3262432"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COURSE CODE - </a:t>
            </a:r>
            <a:r>
              <a:rPr kumimoji="0" lang="en-US" sz="2000" b="0" i="0" u="none" strike="noStrike" kern="1200" cap="none" spc="0" normalizeH="0" baseline="0" noProof="0" dirty="0" smtClean="0">
                <a:ln>
                  <a:noFill/>
                </a:ln>
                <a:solidFill>
                  <a:srgbClr val="2D3956"/>
                </a:solidFill>
                <a:effectLst/>
                <a:uLnTx/>
                <a:uFillTx/>
                <a:latin typeface="Tajawal Medium" panose="00000600000000000000" pitchFamily="2" charset="-78"/>
                <a:ea typeface="+mn-ea"/>
                <a:cs typeface="Tajawal Medium" panose="00000600000000000000" pitchFamily="2" charset="-78"/>
              </a:rPr>
              <a:t>MKT720</a:t>
            </a:r>
            <a:endParaRPr kumimoji="0" lang="en-US" sz="2000" b="0"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endParaRP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2569017118"/>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214707" y="11324"/>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6651607"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2760514" y="6127934"/>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smtClean="0">
                <a:ln>
                  <a:noFill/>
                </a:ln>
                <a:solidFill>
                  <a:srgbClr val="2D3956"/>
                </a:solidFill>
                <a:effectLst/>
                <a:uLnTx/>
                <a:uFillTx/>
                <a:latin typeface="Tajawal Medium" panose="00000600000000000000" pitchFamily="2" charset="-78"/>
                <a:ea typeface="+mn-ea"/>
                <a:cs typeface="Tajawal Medium" panose="00000600000000000000" pitchFamily="2" charset="-78"/>
              </a:rPr>
              <a:t>lecture 10</a:t>
            </a:r>
            <a:endParaRPr kumimoji="0" lang="en-US" sz="2800" b="1"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81933" y="-664430"/>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9" name="Right Triangle 28">
            <a:extLst>
              <a:ext uri="{FF2B5EF4-FFF2-40B4-BE49-F238E27FC236}">
                <a16:creationId xmlns:a16="http://schemas.microsoft.com/office/drawing/2014/main" id="{BB8EAA74-C5DA-C10D-66E7-603034FB0A86}"/>
              </a:ext>
            </a:extLst>
          </p:cNvPr>
          <p:cNvSpPr/>
          <p:nvPr/>
        </p:nvSpPr>
        <p:spPr>
          <a:xfrm>
            <a:off x="-6005" y="1749450"/>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2760514" y="5579441"/>
            <a:ext cx="3262432"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solidFill>
                <a:effectLst/>
                <a:uLnTx/>
                <a:uFillTx/>
                <a:latin typeface="Tajawal Medium" panose="00000600000000000000" pitchFamily="2" charset="-78"/>
                <a:ea typeface="+mn-ea"/>
                <a:cs typeface="Tajawal Medium" panose="00000600000000000000" pitchFamily="2" charset="-78"/>
              </a:rPr>
              <a:t>COURSE CODE - </a:t>
            </a:r>
            <a:r>
              <a:rPr kumimoji="0" lang="en-US" sz="2000" b="0" i="0" u="none" strike="noStrike" kern="1200" cap="none" spc="0" normalizeH="0" baseline="0" noProof="0" dirty="0" smtClean="0">
                <a:ln>
                  <a:noFill/>
                </a:ln>
                <a:solidFill>
                  <a:schemeClr val="bg1"/>
                </a:solidFill>
                <a:effectLst/>
                <a:uLnTx/>
                <a:uFillTx/>
                <a:latin typeface="Tajawal Medium" panose="00000600000000000000" pitchFamily="2" charset="-78"/>
                <a:ea typeface="+mn-ea"/>
                <a:cs typeface="Tajawal Medium" panose="00000600000000000000" pitchFamily="2" charset="-78"/>
              </a:rPr>
              <a:t>MKT720</a:t>
            </a:r>
            <a:endParaRPr kumimoji="0" lang="en-US" sz="2000" b="0" i="0" u="none" strike="noStrike" kern="1200" cap="none" spc="0" normalizeH="0" baseline="0" noProof="0" dirty="0">
              <a:ln>
                <a:noFill/>
              </a:ln>
              <a:solidFill>
                <a:schemeClr val="bg1"/>
              </a:solidFill>
              <a:effectLst/>
              <a:uLnTx/>
              <a:uFillTx/>
              <a:latin typeface="Tajawal Medium" panose="00000600000000000000" pitchFamily="2" charset="-78"/>
              <a:ea typeface="+mn-ea"/>
              <a:cs typeface="Tajawal Medium" panose="00000600000000000000" pitchFamily="2" charset="-78"/>
            </a:endParaRP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313679" y="372325"/>
            <a:ext cx="2457656" cy="670874"/>
          </a:xfrm>
          <a:prstGeom prst="rect">
            <a:avLst/>
          </a:prstGeom>
        </p:spPr>
      </p:pic>
      <p:sp>
        <p:nvSpPr>
          <p:cNvPr id="2" name="Rectangle 1"/>
          <p:cNvSpPr/>
          <p:nvPr/>
        </p:nvSpPr>
        <p:spPr>
          <a:xfrm>
            <a:off x="6594457" y="1224356"/>
            <a:ext cx="5437507" cy="5601533"/>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
                <a:srgbClr val="1F3864"/>
              </a:buClr>
              <a:buSzPts val="1800"/>
              <a:buFontTx/>
              <a:buNone/>
              <a:tabLst/>
              <a:defRPr/>
            </a:pPr>
            <a:r>
              <a:rPr kumimoji="0" lang="en-US" b="1" i="0" u="none" strike="noStrike" kern="0" cap="none" spc="0" normalizeH="0" baseline="0" noProof="0" dirty="0" smtClean="0">
                <a:ln>
                  <a:noFill/>
                </a:ln>
                <a:solidFill>
                  <a:srgbClr val="1F3864"/>
                </a:solidFill>
                <a:effectLst/>
                <a:uLnTx/>
                <a:uFillTx/>
                <a:latin typeface="Times New Roman"/>
                <a:ea typeface="Times New Roman"/>
                <a:cs typeface="Times New Roman"/>
                <a:sym typeface="Times New Roman"/>
              </a:rPr>
              <a:t>DIGITAL</a:t>
            </a:r>
            <a:r>
              <a:rPr kumimoji="0" lang="en-US" b="1" i="0" u="none" strike="noStrike" kern="0" cap="none" spc="0" normalizeH="0" noProof="0" dirty="0" smtClean="0">
                <a:ln>
                  <a:noFill/>
                </a:ln>
                <a:solidFill>
                  <a:srgbClr val="1F3864"/>
                </a:solidFill>
                <a:effectLst/>
                <a:uLnTx/>
                <a:uFillTx/>
                <a:latin typeface="Times New Roman"/>
                <a:ea typeface="Times New Roman"/>
                <a:cs typeface="Times New Roman"/>
                <a:sym typeface="Times New Roman"/>
              </a:rPr>
              <a:t> MARKETING IMPLEMENTATION AND PRACTICE</a:t>
            </a:r>
            <a:endParaRPr kumimoji="0" lang="ar-JO" b="1" i="0" u="none" strike="noStrike" kern="0" cap="none" spc="0" normalizeH="0" baseline="0" noProof="0" dirty="0" smtClean="0">
              <a:ln>
                <a:noFill/>
              </a:ln>
              <a:solidFill>
                <a:srgbClr val="1F3864"/>
              </a:solidFill>
              <a:effectLst/>
              <a:uLnTx/>
              <a:uFillTx/>
              <a:latin typeface="Times New Roman"/>
              <a:ea typeface="Times New Roman"/>
              <a:cs typeface="Times New Roman"/>
              <a:sym typeface="Times New Roman"/>
            </a:endParaRPr>
          </a:p>
          <a:p>
            <a:pPr marL="0" marR="0" lvl="0" indent="0" algn="l" defTabSz="914400" rtl="0" eaLnBrk="1" fontAlgn="auto" latinLnBrk="0" hangingPunct="1">
              <a:lnSpc>
                <a:spcPct val="100000"/>
              </a:lnSpc>
              <a:spcBef>
                <a:spcPts val="0"/>
              </a:spcBef>
              <a:spcAft>
                <a:spcPts val="0"/>
              </a:spcAft>
              <a:buClr>
                <a:srgbClr val="1F3864"/>
              </a:buClr>
              <a:buSzPts val="1800"/>
              <a:buFontTx/>
              <a:buNone/>
              <a:tabLst/>
              <a:defRPr/>
            </a:pPr>
            <a:r>
              <a:rPr kumimoji="0" lang="en-US" sz="1800" b="1" i="0" u="none" strike="noStrike" kern="0" cap="none" spc="0" normalizeH="0" baseline="0" noProof="0" dirty="0" smtClean="0">
                <a:ln>
                  <a:noFill/>
                </a:ln>
                <a:solidFill>
                  <a:srgbClr val="1F3864"/>
                </a:solidFill>
                <a:effectLst/>
                <a:uLnTx/>
                <a:uFillTx/>
                <a:latin typeface="Times New Roman"/>
                <a:ea typeface="Times New Roman"/>
                <a:cs typeface="Times New Roman"/>
                <a:sym typeface="Times New Roman"/>
              </a:rPr>
              <a:t>Chapter </a:t>
            </a:r>
            <a:r>
              <a:rPr kumimoji="0" lang="en-US" sz="1800" b="1" i="0" u="none" strike="noStrike" kern="0" cap="none" spc="0" normalizeH="0" baseline="0" noProof="0" dirty="0">
                <a:ln>
                  <a:noFill/>
                </a:ln>
                <a:solidFill>
                  <a:srgbClr val="1F3864"/>
                </a:solidFill>
                <a:effectLst/>
                <a:uLnTx/>
                <a:uFillTx/>
                <a:latin typeface="Times New Roman"/>
                <a:ea typeface="Times New Roman"/>
                <a:cs typeface="Times New Roman"/>
                <a:sym typeface="Times New Roman"/>
              </a:rPr>
              <a:t>at a </a:t>
            </a:r>
            <a:r>
              <a:rPr kumimoji="0" lang="en-US" sz="1800" b="1" i="0" u="none" strike="noStrike" kern="0" cap="none" spc="0" normalizeH="0" baseline="0" noProof="0" dirty="0" smtClean="0">
                <a:ln>
                  <a:noFill/>
                </a:ln>
                <a:solidFill>
                  <a:srgbClr val="1F3864"/>
                </a:solidFill>
                <a:effectLst/>
                <a:uLnTx/>
                <a:uFillTx/>
                <a:latin typeface="Times New Roman"/>
                <a:ea typeface="Times New Roman"/>
                <a:cs typeface="Times New Roman"/>
                <a:sym typeface="Times New Roman"/>
              </a:rPr>
              <a:t>glance</a:t>
            </a:r>
            <a:endParaRPr lang="en-US" b="1" dirty="0">
              <a:solidFill>
                <a:srgbClr val="002060"/>
              </a:solidFill>
              <a:latin typeface="Times New Roman" panose="02020603050405020304" pitchFamily="18" charset="0"/>
              <a:cs typeface="Times New Roman" panose="02020603050405020304" pitchFamily="18" charset="0"/>
            </a:endParaRPr>
          </a:p>
          <a:p>
            <a:pPr marL="285750" lvl="0" indent="-285750">
              <a:lnSpc>
                <a:spcPct val="150000"/>
              </a:lnSpc>
              <a:buFont typeface="Wingdings" panose="05000000000000000000" pitchFamily="2" charset="2"/>
              <a:buChar char="Ø"/>
            </a:pPr>
            <a:r>
              <a:rPr lang="en-US" dirty="0">
                <a:solidFill>
                  <a:srgbClr val="8E5A6D"/>
                </a:solidFill>
                <a:latin typeface="Times New Roman" panose="02020603050405020304" pitchFamily="18" charset="0"/>
                <a:cs typeface="Times New Roman" panose="02020603050405020304" pitchFamily="18" charset="0"/>
              </a:rPr>
              <a:t>Pay-Per-Click marketing</a:t>
            </a:r>
            <a:endParaRPr lang="en-US" dirty="0">
              <a:solidFill>
                <a:srgbClr val="002060"/>
              </a:solidFill>
              <a:latin typeface="Times New Roman" panose="02020603050405020304" pitchFamily="18" charset="0"/>
              <a:cs typeface="Times New Roman" panose="02020603050405020304" pitchFamily="18" charset="0"/>
            </a:endParaRPr>
          </a:p>
          <a:p>
            <a:pPr marL="285750" lvl="0" indent="-285750">
              <a:lnSpc>
                <a:spcPct val="150000"/>
              </a:lnSpc>
              <a:buFont typeface="Wingdings" panose="05000000000000000000" pitchFamily="2" charset="2"/>
              <a:buChar char="Ø"/>
            </a:pPr>
            <a:r>
              <a:rPr lang="en-US" dirty="0">
                <a:solidFill>
                  <a:srgbClr val="8E5A6D"/>
                </a:solidFill>
                <a:latin typeface="Times New Roman" panose="02020603050405020304" pitchFamily="18" charset="0"/>
                <a:cs typeface="Times New Roman" panose="02020603050405020304" pitchFamily="18" charset="0"/>
              </a:rPr>
              <a:t>difference between PPC, SEM and SEO</a:t>
            </a:r>
            <a:endParaRPr lang="en-US" dirty="0">
              <a:solidFill>
                <a:srgbClr val="002060"/>
              </a:solidFill>
              <a:latin typeface="Times New Roman" panose="02020603050405020304" pitchFamily="18" charset="0"/>
              <a:cs typeface="Times New Roman" panose="02020603050405020304" pitchFamily="18" charset="0"/>
            </a:endParaRPr>
          </a:p>
          <a:p>
            <a:pPr marL="285750" lvl="0" indent="-285750" algn="just">
              <a:lnSpc>
                <a:spcPct val="150000"/>
              </a:lnSpc>
              <a:buFont typeface="Wingdings" panose="05000000000000000000" pitchFamily="2" charset="2"/>
              <a:buChar char="Ø"/>
              <a:defRPr/>
            </a:pPr>
            <a:r>
              <a:rPr lang="en-US" dirty="0">
                <a:solidFill>
                  <a:srgbClr val="8E5A6D"/>
                </a:solidFill>
                <a:latin typeface="Times New Roman" panose="02020603050405020304" pitchFamily="18" charset="0"/>
                <a:cs typeface="Times New Roman" panose="02020603050405020304" pitchFamily="18" charset="0"/>
              </a:rPr>
              <a:t>Challenges of display advertising</a:t>
            </a:r>
          </a:p>
          <a:p>
            <a:pPr marL="285750" lvl="0" indent="-285750" algn="just">
              <a:lnSpc>
                <a:spcPct val="150000"/>
              </a:lnSpc>
              <a:buFont typeface="Wingdings" panose="05000000000000000000" pitchFamily="2" charset="2"/>
              <a:buChar char="Ø"/>
              <a:defRPr/>
            </a:pPr>
            <a:r>
              <a:rPr lang="en-US" dirty="0">
                <a:solidFill>
                  <a:srgbClr val="8E5A6D"/>
                </a:solidFill>
                <a:latin typeface="Times New Roman" panose="02020603050405020304" pitchFamily="18" charset="0"/>
                <a:cs typeface="Times New Roman" panose="02020603050405020304" pitchFamily="18" charset="0"/>
              </a:rPr>
              <a:t>Advantages of online advertising</a:t>
            </a:r>
          </a:p>
          <a:p>
            <a:pPr marL="285750" lvl="0" indent="-285750" algn="just">
              <a:lnSpc>
                <a:spcPct val="150000"/>
              </a:lnSpc>
              <a:buFont typeface="Wingdings" panose="05000000000000000000" pitchFamily="2" charset="2"/>
              <a:buChar char="Ø"/>
              <a:defRPr/>
            </a:pPr>
            <a:r>
              <a:rPr lang="en-US" dirty="0">
                <a:solidFill>
                  <a:srgbClr val="8E5A6D"/>
                </a:solidFill>
                <a:latin typeface="Times New Roman" panose="02020603050405020304" pitchFamily="18" charset="0"/>
                <a:cs typeface="Times New Roman" panose="02020603050405020304" pitchFamily="18" charset="0"/>
              </a:rPr>
              <a:t>the wider range of goals for online campaigns </a:t>
            </a:r>
          </a:p>
          <a:p>
            <a:pPr marL="285750" lvl="0" indent="-285750" algn="just">
              <a:lnSpc>
                <a:spcPct val="150000"/>
              </a:lnSpc>
              <a:buFont typeface="Wingdings" panose="05000000000000000000" pitchFamily="2" charset="2"/>
              <a:buChar char="Ø"/>
              <a:defRPr/>
            </a:pPr>
            <a:r>
              <a:rPr lang="en-US" dirty="0">
                <a:solidFill>
                  <a:srgbClr val="8E5A6D"/>
                </a:solidFill>
                <a:latin typeface="Times New Roman" panose="02020603050405020304" pitchFamily="18" charset="0"/>
                <a:cs typeface="Times New Roman" panose="02020603050405020304" pitchFamily="18" charset="0"/>
              </a:rPr>
              <a:t>Display advertising billing</a:t>
            </a:r>
          </a:p>
          <a:p>
            <a:pPr marL="285750" lvl="0" indent="-285750" algn="just">
              <a:lnSpc>
                <a:spcPct val="150000"/>
              </a:lnSpc>
              <a:buFont typeface="Wingdings" panose="05000000000000000000" pitchFamily="2" charset="2"/>
              <a:buChar char="Ø"/>
              <a:defRPr/>
            </a:pPr>
            <a:r>
              <a:rPr lang="en-US" dirty="0">
                <a:solidFill>
                  <a:srgbClr val="8E5A6D"/>
                </a:solidFill>
                <a:latin typeface="Times New Roman" panose="02020603050405020304" pitchFamily="18" charset="0"/>
                <a:cs typeface="Times New Roman" panose="02020603050405020304" pitchFamily="18" charset="0"/>
              </a:rPr>
              <a:t>types of ad formats include</a:t>
            </a:r>
          </a:p>
          <a:p>
            <a:pPr marL="285750" lvl="0" indent="-285750" algn="just">
              <a:lnSpc>
                <a:spcPct val="150000"/>
              </a:lnSpc>
              <a:buFont typeface="Wingdings" panose="05000000000000000000" pitchFamily="2" charset="2"/>
              <a:buChar char="Ø"/>
              <a:defRPr/>
            </a:pPr>
            <a:r>
              <a:rPr lang="en-US" dirty="0">
                <a:solidFill>
                  <a:srgbClr val="8E5A6D"/>
                </a:solidFill>
                <a:latin typeface="Times New Roman" panose="02020603050405020304" pitchFamily="18" charset="0"/>
                <a:cs typeface="Times New Roman" panose="02020603050405020304" pitchFamily="18" charset="0"/>
              </a:rPr>
              <a:t>digital media placement</a:t>
            </a:r>
          </a:p>
          <a:p>
            <a:pPr marL="285750" lvl="0" indent="-285750" algn="just">
              <a:lnSpc>
                <a:spcPct val="150000"/>
              </a:lnSpc>
              <a:buFont typeface="Wingdings" panose="05000000000000000000" pitchFamily="2" charset="2"/>
              <a:buChar char="Ø"/>
              <a:defRPr/>
            </a:pPr>
            <a:r>
              <a:rPr lang="en-US" dirty="0">
                <a:solidFill>
                  <a:srgbClr val="8E5A6D"/>
                </a:solidFill>
                <a:latin typeface="Times New Roman" panose="02020603050405020304" pitchFamily="18" charset="0"/>
                <a:cs typeface="Times New Roman" panose="02020603050405020304" pitchFamily="18" charset="0"/>
              </a:rPr>
              <a:t>Purchasing ad placements </a:t>
            </a:r>
          </a:p>
          <a:p>
            <a:pPr marL="285750" lvl="0" indent="-285750" algn="just">
              <a:lnSpc>
                <a:spcPct val="150000"/>
              </a:lnSpc>
              <a:buFont typeface="Wingdings" panose="05000000000000000000" pitchFamily="2" charset="2"/>
              <a:buChar char="Ø"/>
              <a:defRPr/>
            </a:pPr>
            <a:r>
              <a:rPr lang="en-US" dirty="0">
                <a:solidFill>
                  <a:srgbClr val="8E5A6D"/>
                </a:solidFill>
                <a:latin typeface="Times New Roman" panose="02020603050405020304" pitchFamily="18" charset="0"/>
                <a:cs typeface="Times New Roman" panose="02020603050405020304" pitchFamily="18" charset="0"/>
              </a:rPr>
              <a:t>benefits of paid search marketing </a:t>
            </a:r>
          </a:p>
          <a:p>
            <a:pPr marL="0" marR="0" lvl="0" indent="0" algn="l" defTabSz="914400" rtl="0" eaLnBrk="1" fontAlgn="auto" latinLnBrk="0" hangingPunct="1">
              <a:lnSpc>
                <a:spcPct val="100000"/>
              </a:lnSpc>
              <a:spcBef>
                <a:spcPts val="0"/>
              </a:spcBef>
              <a:spcAft>
                <a:spcPts val="0"/>
              </a:spcAft>
              <a:buClr>
                <a:srgbClr val="1F3864"/>
              </a:buClr>
              <a:buSzPts val="1800"/>
              <a:buFontTx/>
              <a:buNone/>
              <a:tabLst/>
              <a:defRPr/>
            </a:pPr>
            <a:endParaRPr kumimoji="0" lang="en-US" sz="14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Pts val="1800"/>
              <a:buFontTx/>
              <a:buNone/>
              <a:tabLst/>
              <a:defRPr/>
            </a:pPr>
            <a:endParaRPr kumimoji="0" lang="en-US" sz="2000" b="1" i="0" u="none" strike="noStrike" kern="0" cap="none" spc="0" normalizeH="0" baseline="0" noProof="0" dirty="0">
              <a:ln>
                <a:noFill/>
              </a:ln>
              <a:solidFill>
                <a:srgbClr val="1F3864"/>
              </a:solidFill>
              <a:effectLst/>
              <a:uLnTx/>
              <a:uFillTx/>
              <a:latin typeface="Times New Roman"/>
              <a:ea typeface="Times New Roman"/>
              <a:cs typeface="Times New Roman"/>
              <a:sym typeface="Times New Roman"/>
            </a:endParaRPr>
          </a:p>
        </p:txBody>
      </p:sp>
    </p:spTree>
    <p:extLst>
      <p:ext uri="{BB962C8B-B14F-4D97-AF65-F5344CB8AC3E}">
        <p14:creationId xmlns:p14="http://schemas.microsoft.com/office/powerpoint/2010/main" val="1738126019"/>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 xmlns:asvg="http://schemas.microsoft.com/office/drawing/2016/SVG/main" r:embed="rId7"/>
              </a:ext>
            </a:extLst>
          </a:blip>
          <a:stretch>
            <a:fillRect/>
          </a:stretch>
        </p:blipFill>
        <p:spPr>
          <a:xfrm>
            <a:off x="9425756" y="425241"/>
            <a:ext cx="2362200" cy="142875"/>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8">
            <a:extLst>
              <a:ext uri="{96DAC541-7B7A-43D3-8B79-37D633B846F1}">
                <asvg:svgBlip xmlns="" xmlns:asvg="http://schemas.microsoft.com/office/drawing/2016/SVG/main" r:embed="rId11"/>
              </a:ext>
            </a:extLst>
          </a:blip>
          <a:stretch>
            <a:fillRect/>
          </a:stretch>
        </p:blipFill>
        <p:spPr>
          <a:xfrm>
            <a:off x="9667031" y="757948"/>
            <a:ext cx="1879649" cy="309233"/>
          </a:xfrm>
          <a:prstGeom prst="rect">
            <a:avLst/>
          </a:prstGeom>
        </p:spPr>
      </p:pic>
      <p:sp>
        <p:nvSpPr>
          <p:cNvPr id="3" name="Rectangle 2"/>
          <p:cNvSpPr/>
          <p:nvPr/>
        </p:nvSpPr>
        <p:spPr>
          <a:xfrm>
            <a:off x="245860" y="1428065"/>
            <a:ext cx="6283256" cy="4801314"/>
          </a:xfrm>
          <a:prstGeom prst="rect">
            <a:avLst/>
          </a:prstGeom>
        </p:spPr>
        <p:txBody>
          <a:bodyPr wrap="square">
            <a:spAutoFit/>
          </a:bodyPr>
          <a:lstStyle/>
          <a:p>
            <a:pPr fontAlgn="base"/>
            <a:r>
              <a:rPr lang="en-US" b="1" dirty="0">
                <a:solidFill>
                  <a:srgbClr val="8E5A6D"/>
                </a:solidFill>
                <a:latin typeface="Times New Roman" panose="02020603050405020304" pitchFamily="18" charset="0"/>
                <a:cs typeface="Times New Roman" panose="02020603050405020304" pitchFamily="18" charset="0"/>
              </a:rPr>
              <a:t>What is PPC? </a:t>
            </a:r>
            <a:r>
              <a:rPr lang="en-US" b="1" dirty="0" smtClean="0">
                <a:solidFill>
                  <a:srgbClr val="8E5A6D"/>
                </a:solidFill>
                <a:latin typeface="Times New Roman" panose="02020603050405020304" pitchFamily="18" charset="0"/>
                <a:cs typeface="Times New Roman" panose="02020603050405020304" pitchFamily="18" charset="0"/>
              </a:rPr>
              <a:t> What </a:t>
            </a:r>
            <a:r>
              <a:rPr lang="en-US" b="1" dirty="0">
                <a:solidFill>
                  <a:srgbClr val="8E5A6D"/>
                </a:solidFill>
                <a:latin typeface="Times New Roman" panose="02020603050405020304" pitchFamily="18" charset="0"/>
                <a:cs typeface="Times New Roman" panose="02020603050405020304" pitchFamily="18" charset="0"/>
              </a:rPr>
              <a:t>is PPC – Pay-Per-Click marketing</a:t>
            </a:r>
            <a:r>
              <a:rPr lang="en-US" b="1" dirty="0" smtClean="0">
                <a:solidFill>
                  <a:srgbClr val="8E5A6D"/>
                </a:solidFill>
                <a:latin typeface="Times New Roman" panose="02020603050405020304" pitchFamily="18" charset="0"/>
                <a:cs typeface="Times New Roman" panose="02020603050405020304" pitchFamily="18" charset="0"/>
              </a:rPr>
              <a:t>?</a:t>
            </a:r>
          </a:p>
          <a:p>
            <a:pPr fontAlgn="base"/>
            <a:endParaRPr lang="en-US" b="1" dirty="0">
              <a:solidFill>
                <a:srgbClr val="8E5A6D"/>
              </a:solidFill>
              <a:latin typeface="Times New Roman" panose="02020603050405020304" pitchFamily="18" charset="0"/>
              <a:cs typeface="Times New Roman" panose="02020603050405020304" pitchFamily="18" charset="0"/>
            </a:endParaRPr>
          </a:p>
          <a:p>
            <a:pPr algn="just" fontAlgn="base"/>
            <a:r>
              <a:rPr lang="en-US" dirty="0">
                <a:solidFill>
                  <a:srgbClr val="8E5A6D"/>
                </a:solidFill>
                <a:latin typeface="Times New Roman" panose="02020603050405020304" pitchFamily="18" charset="0"/>
                <a:cs typeface="Times New Roman" panose="02020603050405020304" pitchFamily="18" charset="0"/>
              </a:rPr>
              <a:t>Pay-per-click, or PPC, is a form of advertising that allows you to pay a fee to have your website on the search engine result page (SERP) when someone types in specific keywords or phrases to the search engine. The SERP will display the ads you create to direct visitors to your site, and the fee you pay is based on whether people click your ad</a:t>
            </a:r>
            <a:r>
              <a:rPr lang="en-US" dirty="0" smtClean="0">
                <a:solidFill>
                  <a:srgbClr val="8E5A6D"/>
                </a:solidFill>
                <a:latin typeface="Times New Roman" panose="02020603050405020304" pitchFamily="18" charset="0"/>
                <a:cs typeface="Times New Roman" panose="02020603050405020304" pitchFamily="18" charset="0"/>
              </a:rPr>
              <a:t>.</a:t>
            </a:r>
          </a:p>
          <a:p>
            <a:pPr algn="just" fontAlgn="base"/>
            <a:r>
              <a:rPr lang="en-US" dirty="0">
                <a:solidFill>
                  <a:srgbClr val="8E5A6D"/>
                </a:solidFill>
                <a:latin typeface="Times New Roman" panose="02020603050405020304" pitchFamily="18" charset="0"/>
                <a:cs typeface="Times New Roman" panose="02020603050405020304" pitchFamily="18" charset="0"/>
              </a:rPr>
              <a:t>When done right, PPC can earn you quality leads. If you can create a seamless user </a:t>
            </a:r>
            <a:r>
              <a:rPr lang="en-US" dirty="0" smtClean="0">
                <a:solidFill>
                  <a:srgbClr val="8E5A6D"/>
                </a:solidFill>
                <a:latin typeface="Times New Roman" panose="02020603050405020304" pitchFamily="18" charset="0"/>
                <a:cs typeface="Times New Roman" panose="02020603050405020304" pitchFamily="18" charset="0"/>
              </a:rPr>
              <a:t>journey, </a:t>
            </a:r>
            <a:r>
              <a:rPr lang="en-US" dirty="0">
                <a:solidFill>
                  <a:srgbClr val="8E5A6D"/>
                </a:solidFill>
                <a:latin typeface="Times New Roman" panose="02020603050405020304" pitchFamily="18" charset="0"/>
                <a:cs typeface="Times New Roman" panose="02020603050405020304" pitchFamily="18" charset="0"/>
              </a:rPr>
              <a:t>it could mean a massive ROI for your PPC efforts.</a:t>
            </a:r>
          </a:p>
          <a:p>
            <a:pPr lvl="0" algn="just" fontAlgn="base"/>
            <a:r>
              <a:rPr lang="en-US" dirty="0">
                <a:solidFill>
                  <a:srgbClr val="8E5A6D"/>
                </a:solidFill>
                <a:latin typeface="Times New Roman" panose="02020603050405020304" pitchFamily="18" charset="0"/>
                <a:cs typeface="Times New Roman" panose="02020603050405020304" pitchFamily="18" charset="0"/>
              </a:rPr>
              <a:t>Pay-per-click advertising is most common in search engine results pages, like Google or Bing, but is also used on social channels (although CPM is more common</a:t>
            </a:r>
            <a:r>
              <a:rPr lang="en-US" dirty="0" smtClean="0">
                <a:solidFill>
                  <a:srgbClr val="8E5A6D"/>
                </a:solidFill>
                <a:latin typeface="Times New Roman" panose="02020603050405020304" pitchFamily="18" charset="0"/>
                <a:cs typeface="Times New Roman" panose="02020603050405020304" pitchFamily="18" charset="0"/>
              </a:rPr>
              <a:t>).</a:t>
            </a:r>
            <a:r>
              <a:rPr lang="en-US" dirty="0">
                <a:solidFill>
                  <a:srgbClr val="8E5A6D"/>
                </a:solidFill>
                <a:latin typeface="Times New Roman" panose="02020603050405020304" pitchFamily="18" charset="0"/>
                <a:cs typeface="Times New Roman" panose="02020603050405020304" pitchFamily="18" charset="0"/>
              </a:rPr>
              <a:t> If you’re wondering where you can find pay-per-click ads, they’re the results you see before and to the right of the organic search results. </a:t>
            </a:r>
            <a:endParaRPr lang="en-US" dirty="0" smtClean="0">
              <a:solidFill>
                <a:srgbClr val="8E5A6D"/>
              </a:solidFill>
              <a:latin typeface="Times New Roman" panose="02020603050405020304" pitchFamily="18" charset="0"/>
              <a:cs typeface="Times New Roman" panose="02020603050405020304" pitchFamily="18" charset="0"/>
            </a:endParaRPr>
          </a:p>
          <a:p>
            <a:pPr algn="just" fontAlgn="base"/>
            <a:endParaRPr lang="en-US" b="0" i="0" dirty="0">
              <a:solidFill>
                <a:srgbClr val="2E475D"/>
              </a:solidFill>
              <a:effectLst/>
              <a:latin typeface="inherit"/>
            </a:endParaRPr>
          </a:p>
        </p:txBody>
      </p:sp>
      <p:pic>
        <p:nvPicPr>
          <p:cNvPr id="4" name="Picture 3"/>
          <p:cNvPicPr>
            <a:picLocks noChangeAspect="1"/>
          </p:cNvPicPr>
          <p:nvPr/>
        </p:nvPicPr>
        <p:blipFill>
          <a:blip r:embed="rId12"/>
          <a:stretch>
            <a:fillRect/>
          </a:stretch>
        </p:blipFill>
        <p:spPr>
          <a:xfrm>
            <a:off x="7020560" y="1846195"/>
            <a:ext cx="4767396" cy="3053122"/>
          </a:xfrm>
          <a:prstGeom prst="rect">
            <a:avLst/>
          </a:prstGeom>
        </p:spPr>
      </p:pic>
      <p:sp>
        <p:nvSpPr>
          <p:cNvPr id="2" name="Rectangle 1"/>
          <p:cNvSpPr/>
          <p:nvPr/>
        </p:nvSpPr>
        <p:spPr>
          <a:xfrm>
            <a:off x="7297236" y="5134222"/>
            <a:ext cx="4257040" cy="830997"/>
          </a:xfrm>
          <a:prstGeom prst="rect">
            <a:avLst/>
          </a:prstGeom>
        </p:spPr>
        <p:txBody>
          <a:bodyPr wrap="square">
            <a:spAutoFit/>
          </a:bodyPr>
          <a:lstStyle/>
          <a:p>
            <a:pPr marL="171450" indent="-171450" algn="just">
              <a:buFont typeface="Wingdings" panose="05000000000000000000" pitchFamily="2" charset="2"/>
              <a:buChar char="Ø"/>
            </a:pPr>
            <a:r>
              <a:rPr lang="en-US" sz="1200" dirty="0">
                <a:solidFill>
                  <a:srgbClr val="8E5A6D"/>
                </a:solidFill>
                <a:latin typeface="Times New Roman" panose="02020603050405020304" pitchFamily="18" charset="0"/>
                <a:cs typeface="Times New Roman" panose="02020603050405020304" pitchFamily="18" charset="0"/>
              </a:rPr>
              <a:t>Pay-per-click is an internet advertising model used to drive traffic to websites, in which an advertiser pays a publisher when the ad is clicked. Pay-per-click is usually associated with first-tier search engines</a:t>
            </a:r>
            <a:r>
              <a:rPr lang="en-US" sz="1200" dirty="0" smtClean="0">
                <a:solidFill>
                  <a:srgbClr val="8E5A6D"/>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140737049"/>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516042" y="999098"/>
            <a:ext cx="6817360" cy="4893647"/>
          </a:xfrm>
          <a:prstGeom prst="rect">
            <a:avLst/>
          </a:prstGeom>
        </p:spPr>
        <p:txBody>
          <a:bodyPr wrap="square">
            <a:spAutoFit/>
          </a:bodyPr>
          <a:lstStyle/>
          <a:p>
            <a:pPr lvl="0" algn="just" fontAlgn="base"/>
            <a:r>
              <a:rPr lang="en-US" b="1" dirty="0">
                <a:solidFill>
                  <a:srgbClr val="8E5A6D"/>
                </a:solidFill>
                <a:latin typeface="Times New Roman" panose="02020603050405020304" pitchFamily="18" charset="0"/>
                <a:cs typeface="Times New Roman" panose="02020603050405020304" pitchFamily="18" charset="0"/>
              </a:rPr>
              <a:t>How does PPC work</a:t>
            </a:r>
            <a:r>
              <a:rPr lang="en-US" b="1" dirty="0" smtClean="0">
                <a:solidFill>
                  <a:srgbClr val="8E5A6D"/>
                </a:solidFill>
                <a:latin typeface="Times New Roman" panose="02020603050405020304" pitchFamily="18" charset="0"/>
                <a:cs typeface="Times New Roman" panose="02020603050405020304" pitchFamily="18" charset="0"/>
              </a:rPr>
              <a:t>?</a:t>
            </a:r>
          </a:p>
          <a:p>
            <a:pPr lvl="0" algn="just" fontAlgn="base"/>
            <a:endParaRPr lang="en-US" b="1" dirty="0">
              <a:solidFill>
                <a:srgbClr val="8E5A6D"/>
              </a:solidFill>
              <a:latin typeface="Times New Roman" panose="02020603050405020304" pitchFamily="18" charset="0"/>
              <a:cs typeface="Times New Roman" panose="02020603050405020304" pitchFamily="18" charset="0"/>
            </a:endParaRPr>
          </a:p>
          <a:p>
            <a:pPr lvl="0" algn="just" fontAlgn="base"/>
            <a:r>
              <a:rPr lang="en-US" dirty="0">
                <a:solidFill>
                  <a:srgbClr val="8E5A6D"/>
                </a:solidFill>
                <a:latin typeface="Times New Roman" panose="02020603050405020304" pitchFamily="18" charset="0"/>
                <a:cs typeface="Times New Roman" panose="02020603050405020304" pitchFamily="18" charset="0"/>
              </a:rPr>
              <a:t>Pay-per-click, PPC, is a paid advertising model that falls under search engine marketing (SEM). With PPC, the advertiser only pays when people interact with their ad through impressions or clicks.</a:t>
            </a:r>
          </a:p>
          <a:p>
            <a:pPr algn="just"/>
            <a:r>
              <a:rPr lang="en-US" sz="2400" dirty="0" smtClean="0">
                <a:solidFill>
                  <a:srgbClr val="8E5A6D"/>
                </a:solidFill>
                <a:latin typeface="Times New Roman" panose="02020603050405020304" pitchFamily="18" charset="0"/>
                <a:cs typeface="Times New Roman" panose="02020603050405020304" pitchFamily="18" charset="0"/>
              </a:rPr>
              <a:t>t</a:t>
            </a:r>
            <a:r>
              <a:rPr lang="en-US" dirty="0" smtClean="0">
                <a:solidFill>
                  <a:srgbClr val="8E5A6D"/>
                </a:solidFill>
                <a:latin typeface="Times New Roman" panose="02020603050405020304" pitchFamily="18" charset="0"/>
                <a:cs typeface="Times New Roman" panose="02020603050405020304" pitchFamily="18" charset="0"/>
              </a:rPr>
              <a:t>he </a:t>
            </a:r>
            <a:r>
              <a:rPr lang="en-US" dirty="0">
                <a:solidFill>
                  <a:srgbClr val="8E5A6D"/>
                </a:solidFill>
                <a:latin typeface="Times New Roman" panose="02020603050405020304" pitchFamily="18" charset="0"/>
                <a:cs typeface="Times New Roman" panose="02020603050405020304" pitchFamily="18" charset="0"/>
              </a:rPr>
              <a:t>main model for paying for ads in the search engines is pay-per-click marketing, we have called this section paid search marketing since there are, increasingly, other options for payment on what is known as the content network. Retailers have an additional option for paid search known as </a:t>
            </a:r>
            <a:r>
              <a:rPr lang="en-US" b="1" dirty="0">
                <a:solidFill>
                  <a:srgbClr val="8E5A6D"/>
                </a:solidFill>
                <a:latin typeface="Times New Roman" panose="02020603050405020304" pitchFamily="18" charset="0"/>
                <a:cs typeface="Times New Roman" panose="02020603050405020304" pitchFamily="18" charset="0"/>
              </a:rPr>
              <a:t>Product Listing Ads (PLAs),</a:t>
            </a:r>
            <a:r>
              <a:rPr lang="en-US" dirty="0">
                <a:solidFill>
                  <a:srgbClr val="8E5A6D"/>
                </a:solidFill>
                <a:latin typeface="Times New Roman" panose="02020603050405020304" pitchFamily="18" charset="0"/>
                <a:cs typeface="Times New Roman" panose="02020603050405020304" pitchFamily="18" charset="0"/>
              </a:rPr>
              <a:t> which are ads showing product images and prices that you may have seen when searching for retail products. These account for more than 50 per cent of paid search ad </a:t>
            </a:r>
            <a:r>
              <a:rPr lang="en-US" dirty="0" smtClean="0">
                <a:solidFill>
                  <a:srgbClr val="8E5A6D"/>
                </a:solidFill>
                <a:latin typeface="Times New Roman" panose="02020603050405020304" pitchFamily="18" charset="0"/>
                <a:cs typeface="Times New Roman" panose="02020603050405020304" pitchFamily="18" charset="0"/>
              </a:rPr>
              <a:t>spend. Paid </a:t>
            </a:r>
            <a:r>
              <a:rPr lang="en-US" dirty="0">
                <a:solidFill>
                  <a:srgbClr val="8E5A6D"/>
                </a:solidFill>
                <a:latin typeface="Times New Roman" panose="02020603050405020304" pitchFamily="18" charset="0"/>
                <a:cs typeface="Times New Roman" panose="02020603050405020304" pitchFamily="18" charset="0"/>
              </a:rPr>
              <a:t>search marketing is an example of </a:t>
            </a:r>
            <a:r>
              <a:rPr lang="en-US" b="1" dirty="0">
                <a:solidFill>
                  <a:srgbClr val="8E5A6D"/>
                </a:solidFill>
                <a:latin typeface="Times New Roman" panose="02020603050405020304" pitchFamily="18" charset="0"/>
                <a:cs typeface="Times New Roman" panose="02020603050405020304" pitchFamily="18" charset="0"/>
              </a:rPr>
              <a:t>biddable media</a:t>
            </a:r>
            <a:r>
              <a:rPr lang="en-US" dirty="0">
                <a:solidFill>
                  <a:srgbClr val="8E5A6D"/>
                </a:solidFill>
                <a:latin typeface="Times New Roman" panose="02020603050405020304" pitchFamily="18" charset="0"/>
                <a:cs typeface="Times New Roman" panose="02020603050405020304" pitchFamily="18" charset="0"/>
              </a:rPr>
              <a:t>, where businesses have to bid against other businesses to achieve visibility for their adverts. Note that, as we will see in the section on quality score, the amount bid isn't the only factor that affects the prominence of the ad, since relevance of the ad is also important.</a:t>
            </a:r>
          </a:p>
        </p:txBody>
      </p:sp>
      <p:pic>
        <p:nvPicPr>
          <p:cNvPr id="4" name="Picture 3"/>
          <p:cNvPicPr>
            <a:picLocks noChangeAspect="1"/>
          </p:cNvPicPr>
          <p:nvPr/>
        </p:nvPicPr>
        <p:blipFill>
          <a:blip r:embed="rId2"/>
          <a:stretch>
            <a:fillRect/>
          </a:stretch>
        </p:blipFill>
        <p:spPr>
          <a:xfrm>
            <a:off x="160440" y="-481664"/>
            <a:ext cx="2036240" cy="1798476"/>
          </a:xfrm>
          <a:prstGeom prst="rect">
            <a:avLst/>
          </a:prstGeom>
        </p:spPr>
      </p:pic>
      <p:pic>
        <p:nvPicPr>
          <p:cNvPr id="5" name="Picture 4"/>
          <p:cNvPicPr>
            <a:picLocks noChangeAspect="1"/>
          </p:cNvPicPr>
          <p:nvPr/>
        </p:nvPicPr>
        <p:blipFill>
          <a:blip r:embed="rId3"/>
          <a:stretch>
            <a:fillRect/>
          </a:stretch>
        </p:blipFill>
        <p:spPr>
          <a:xfrm flipV="1">
            <a:off x="2313884" y="371850"/>
            <a:ext cx="7124756" cy="53319"/>
          </a:xfrm>
          <a:prstGeom prst="rect">
            <a:avLst/>
          </a:prstGeom>
        </p:spPr>
      </p:pic>
      <p:pic>
        <p:nvPicPr>
          <p:cNvPr id="6" name="Picture 5"/>
          <p:cNvPicPr>
            <a:picLocks noChangeAspect="1"/>
          </p:cNvPicPr>
          <p:nvPr/>
        </p:nvPicPr>
        <p:blipFill>
          <a:blip r:embed="rId4"/>
          <a:stretch>
            <a:fillRect/>
          </a:stretch>
        </p:blipFill>
        <p:spPr>
          <a:xfrm>
            <a:off x="9637673" y="371850"/>
            <a:ext cx="2365453" cy="140220"/>
          </a:xfrm>
          <a:prstGeom prst="rect">
            <a:avLst/>
          </a:prstGeom>
        </p:spPr>
      </p:pic>
      <p:pic>
        <p:nvPicPr>
          <p:cNvPr id="7" name="Picture 6"/>
          <p:cNvPicPr>
            <a:picLocks noChangeAspect="1"/>
          </p:cNvPicPr>
          <p:nvPr/>
        </p:nvPicPr>
        <p:blipFill>
          <a:blip r:embed="rId5"/>
          <a:stretch>
            <a:fillRect/>
          </a:stretch>
        </p:blipFill>
        <p:spPr>
          <a:xfrm>
            <a:off x="9881533" y="688175"/>
            <a:ext cx="1877731" cy="310923"/>
          </a:xfrm>
          <a:prstGeom prst="rect">
            <a:avLst/>
          </a:prstGeom>
        </p:spPr>
      </p:pic>
      <p:pic>
        <p:nvPicPr>
          <p:cNvPr id="8" name="Picture 7"/>
          <p:cNvPicPr>
            <a:picLocks noChangeAspect="1"/>
          </p:cNvPicPr>
          <p:nvPr/>
        </p:nvPicPr>
        <p:blipFill>
          <a:blip r:embed="rId6"/>
          <a:stretch>
            <a:fillRect/>
          </a:stretch>
        </p:blipFill>
        <p:spPr>
          <a:xfrm>
            <a:off x="516042" y="6156484"/>
            <a:ext cx="2170364" cy="591363"/>
          </a:xfrm>
          <a:prstGeom prst="rect">
            <a:avLst/>
          </a:prstGeom>
        </p:spPr>
      </p:pic>
      <p:pic>
        <p:nvPicPr>
          <p:cNvPr id="2" name="Picture 1"/>
          <p:cNvPicPr>
            <a:picLocks noChangeAspect="1"/>
          </p:cNvPicPr>
          <p:nvPr/>
        </p:nvPicPr>
        <p:blipFill>
          <a:blip r:embed="rId7"/>
          <a:stretch>
            <a:fillRect/>
          </a:stretch>
        </p:blipFill>
        <p:spPr>
          <a:xfrm>
            <a:off x="8172748" y="1456965"/>
            <a:ext cx="3417570" cy="3147293"/>
          </a:xfrm>
          <a:prstGeom prst="rect">
            <a:avLst/>
          </a:prstGeom>
        </p:spPr>
      </p:pic>
      <p:sp>
        <p:nvSpPr>
          <p:cNvPr id="9" name="Rectangle 8"/>
          <p:cNvSpPr/>
          <p:nvPr/>
        </p:nvSpPr>
        <p:spPr>
          <a:xfrm>
            <a:off x="7983874" y="4666558"/>
            <a:ext cx="4019252" cy="2123658"/>
          </a:xfrm>
          <a:prstGeom prst="rect">
            <a:avLst/>
          </a:prstGeom>
        </p:spPr>
        <p:txBody>
          <a:bodyPr wrap="square">
            <a:spAutoFit/>
          </a:bodyPr>
          <a:lstStyle/>
          <a:p>
            <a:pPr marL="171450" indent="-171450" algn="just">
              <a:buFont typeface="Wingdings" panose="05000000000000000000" pitchFamily="2" charset="2"/>
              <a:buChar char="Ø"/>
            </a:pPr>
            <a:r>
              <a:rPr lang="en-US" sz="1200" dirty="0">
                <a:solidFill>
                  <a:srgbClr val="8E5A6D"/>
                </a:solidFill>
                <a:latin typeface="Times New Roman" panose="02020603050405020304" pitchFamily="18" charset="0"/>
                <a:cs typeface="Times New Roman" panose="02020603050405020304" pitchFamily="18" charset="0"/>
              </a:rPr>
              <a:t>Google's </a:t>
            </a:r>
            <a:r>
              <a:rPr lang="en-US" sz="1200" dirty="0" smtClean="0">
                <a:solidFill>
                  <a:srgbClr val="8E5A6D"/>
                </a:solidFill>
                <a:latin typeface="Times New Roman" panose="02020603050405020304" pitchFamily="18" charset="0"/>
                <a:cs typeface="Times New Roman" panose="02020603050405020304" pitchFamily="18" charset="0"/>
              </a:rPr>
              <a:t>Product Listing </a:t>
            </a:r>
            <a:r>
              <a:rPr lang="en-US" sz="1200" dirty="0">
                <a:solidFill>
                  <a:srgbClr val="8E5A6D"/>
                </a:solidFill>
                <a:latin typeface="Times New Roman" panose="02020603050405020304" pitchFamily="18" charset="0"/>
                <a:cs typeface="Times New Roman" panose="02020603050405020304" pitchFamily="18" charset="0"/>
              </a:rPr>
              <a:t>Ads (PLAs)Product information such as pricing and images are uploaded to Google's servers using a product feed in XML or text formats for display in ads within Google Ads </a:t>
            </a:r>
            <a:r>
              <a:rPr lang="en-US" sz="1200" dirty="0" smtClean="0">
                <a:solidFill>
                  <a:srgbClr val="8E5A6D"/>
                </a:solidFill>
                <a:latin typeface="Times New Roman" panose="02020603050405020304" pitchFamily="18" charset="0"/>
                <a:cs typeface="Times New Roman" panose="02020603050405020304" pitchFamily="18" charset="0"/>
              </a:rPr>
              <a:t>or Google Shopping.</a:t>
            </a:r>
          </a:p>
          <a:p>
            <a:pPr marL="171450" indent="-171450" algn="just">
              <a:buFont typeface="Wingdings" panose="05000000000000000000" pitchFamily="2" charset="2"/>
              <a:buChar char="Ø"/>
            </a:pPr>
            <a:r>
              <a:rPr lang="en-US" sz="1200" dirty="0" smtClean="0">
                <a:solidFill>
                  <a:srgbClr val="8E5A6D"/>
                </a:solidFill>
                <a:latin typeface="Times New Roman" panose="02020603050405020304" pitchFamily="18" charset="0"/>
                <a:cs typeface="Times New Roman" panose="02020603050405020304" pitchFamily="18" charset="0"/>
              </a:rPr>
              <a:t>Biddable media Businesses </a:t>
            </a:r>
            <a:r>
              <a:rPr lang="en-US" sz="1200" dirty="0">
                <a:solidFill>
                  <a:srgbClr val="8E5A6D"/>
                </a:solidFill>
                <a:latin typeface="Times New Roman" panose="02020603050405020304" pitchFamily="18" charset="0"/>
                <a:cs typeface="Times New Roman" panose="02020603050405020304" pitchFamily="18" charset="0"/>
              </a:rPr>
              <a:t>have to bid against other businesses in auctions to achieve visibility for their adverts, for example, when using pay-per-click advertising or programmatic advertising. </a:t>
            </a:r>
            <a:endParaRPr lang="en-US" sz="1200" dirty="0" smtClean="0">
              <a:solidFill>
                <a:srgbClr val="8E5A6D"/>
              </a:solidFill>
              <a:latin typeface="Times New Roman" panose="02020603050405020304" pitchFamily="18" charset="0"/>
              <a:cs typeface="Times New Roman" panose="02020603050405020304" pitchFamily="18" charset="0"/>
            </a:endParaRPr>
          </a:p>
          <a:p>
            <a:pPr marL="171450" indent="-171450" algn="just">
              <a:buFont typeface="Wingdings" panose="05000000000000000000" pitchFamily="2" charset="2"/>
              <a:buChar char="Ø"/>
            </a:pPr>
            <a:r>
              <a:rPr lang="en-US" sz="1200" dirty="0" smtClean="0">
                <a:solidFill>
                  <a:srgbClr val="8E5A6D"/>
                </a:solidFill>
                <a:latin typeface="Times New Roman" panose="02020603050405020304" pitchFamily="18" charset="0"/>
                <a:cs typeface="Times New Roman" panose="02020603050405020304" pitchFamily="18" charset="0"/>
              </a:rPr>
              <a:t>CPM </a:t>
            </a:r>
            <a:r>
              <a:rPr lang="en-US" sz="1200" dirty="0">
                <a:solidFill>
                  <a:srgbClr val="8E5A6D"/>
                </a:solidFill>
                <a:latin typeface="Times New Roman" panose="02020603050405020304" pitchFamily="18" charset="0"/>
                <a:cs typeface="Times New Roman" panose="02020603050405020304" pitchFamily="18" charset="0"/>
              </a:rPr>
              <a:t>(cost per mille) is a paid advertising option where companies pay a price for every 1,000 impressions an ad receives. </a:t>
            </a:r>
          </a:p>
        </p:txBody>
      </p:sp>
    </p:spTree>
    <p:extLst>
      <p:ext uri="{BB962C8B-B14F-4D97-AF65-F5344CB8AC3E}">
        <p14:creationId xmlns:p14="http://schemas.microsoft.com/office/powerpoint/2010/main" val="3828151786"/>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6553200" y="3345495"/>
            <a:ext cx="1638300" cy="1143000"/>
          </a:xfrm>
          <a:prstGeom prst="rect">
            <a:avLst/>
          </a:prstGeom>
        </p:spPr>
      </p:pic>
      <p:pic>
        <p:nvPicPr>
          <p:cNvPr id="3" name="Picture 2"/>
          <p:cNvPicPr>
            <a:picLocks noChangeAspect="1"/>
          </p:cNvPicPr>
          <p:nvPr/>
        </p:nvPicPr>
        <p:blipFill>
          <a:blip r:embed="rId3"/>
          <a:stretch>
            <a:fillRect/>
          </a:stretch>
        </p:blipFill>
        <p:spPr>
          <a:xfrm>
            <a:off x="8208511" y="1393559"/>
            <a:ext cx="3065621" cy="2747761"/>
          </a:xfrm>
          <a:prstGeom prst="rect">
            <a:avLst/>
          </a:prstGeom>
        </p:spPr>
      </p:pic>
      <p:pic>
        <p:nvPicPr>
          <p:cNvPr id="4" name="Picture 3"/>
          <p:cNvPicPr>
            <a:picLocks noChangeAspect="1"/>
          </p:cNvPicPr>
          <p:nvPr/>
        </p:nvPicPr>
        <p:blipFill>
          <a:blip r:embed="rId4"/>
          <a:stretch>
            <a:fillRect/>
          </a:stretch>
        </p:blipFill>
        <p:spPr>
          <a:xfrm>
            <a:off x="160440" y="-481664"/>
            <a:ext cx="2036240" cy="1798476"/>
          </a:xfrm>
          <a:prstGeom prst="rect">
            <a:avLst/>
          </a:prstGeom>
        </p:spPr>
      </p:pic>
      <p:pic>
        <p:nvPicPr>
          <p:cNvPr id="5" name="Picture 4"/>
          <p:cNvPicPr>
            <a:picLocks noChangeAspect="1"/>
          </p:cNvPicPr>
          <p:nvPr/>
        </p:nvPicPr>
        <p:blipFill>
          <a:blip r:embed="rId5"/>
          <a:stretch>
            <a:fillRect/>
          </a:stretch>
        </p:blipFill>
        <p:spPr>
          <a:xfrm flipV="1">
            <a:off x="2313884" y="371850"/>
            <a:ext cx="7124756" cy="53319"/>
          </a:xfrm>
          <a:prstGeom prst="rect">
            <a:avLst/>
          </a:prstGeom>
        </p:spPr>
      </p:pic>
      <p:pic>
        <p:nvPicPr>
          <p:cNvPr id="6" name="Picture 5"/>
          <p:cNvPicPr>
            <a:picLocks noChangeAspect="1"/>
          </p:cNvPicPr>
          <p:nvPr/>
        </p:nvPicPr>
        <p:blipFill>
          <a:blip r:embed="rId6"/>
          <a:stretch>
            <a:fillRect/>
          </a:stretch>
        </p:blipFill>
        <p:spPr>
          <a:xfrm>
            <a:off x="9637673" y="371850"/>
            <a:ext cx="2365453" cy="140220"/>
          </a:xfrm>
          <a:prstGeom prst="rect">
            <a:avLst/>
          </a:prstGeom>
        </p:spPr>
      </p:pic>
      <p:pic>
        <p:nvPicPr>
          <p:cNvPr id="7" name="Picture 6"/>
          <p:cNvPicPr>
            <a:picLocks noChangeAspect="1"/>
          </p:cNvPicPr>
          <p:nvPr/>
        </p:nvPicPr>
        <p:blipFill>
          <a:blip r:embed="rId7"/>
          <a:stretch>
            <a:fillRect/>
          </a:stretch>
        </p:blipFill>
        <p:spPr>
          <a:xfrm>
            <a:off x="9881533" y="688175"/>
            <a:ext cx="1877731" cy="310923"/>
          </a:xfrm>
          <a:prstGeom prst="rect">
            <a:avLst/>
          </a:prstGeom>
        </p:spPr>
      </p:pic>
      <p:sp>
        <p:nvSpPr>
          <p:cNvPr id="10" name="Rectangle 9"/>
          <p:cNvSpPr/>
          <p:nvPr/>
        </p:nvSpPr>
        <p:spPr>
          <a:xfrm>
            <a:off x="233680" y="1057353"/>
            <a:ext cx="6319520" cy="5632311"/>
          </a:xfrm>
          <a:prstGeom prst="rect">
            <a:avLst/>
          </a:prstGeom>
        </p:spPr>
        <p:txBody>
          <a:bodyPr wrap="square">
            <a:spAutoFit/>
          </a:bodyPr>
          <a:lstStyle/>
          <a:p>
            <a:pPr algn="just"/>
            <a:r>
              <a:rPr lang="en-US" b="1" dirty="0">
                <a:solidFill>
                  <a:srgbClr val="8E5A6D"/>
                </a:solidFill>
                <a:latin typeface="Times New Roman" panose="02020603050405020304" pitchFamily="18" charset="0"/>
                <a:cs typeface="Times New Roman" panose="02020603050405020304" pitchFamily="18" charset="0"/>
              </a:rPr>
              <a:t>What’s the difference between PPC, SEM and SEO</a:t>
            </a:r>
            <a:r>
              <a:rPr lang="en-US" b="1" dirty="0" smtClean="0">
                <a:solidFill>
                  <a:srgbClr val="8E5A6D"/>
                </a:solidFill>
                <a:latin typeface="Times New Roman" panose="02020603050405020304" pitchFamily="18" charset="0"/>
                <a:cs typeface="Times New Roman" panose="02020603050405020304" pitchFamily="18" charset="0"/>
              </a:rPr>
              <a:t>?</a:t>
            </a:r>
          </a:p>
          <a:p>
            <a:pPr algn="just"/>
            <a:endParaRPr lang="en-US" b="1" dirty="0">
              <a:solidFill>
                <a:srgbClr val="8E5A6D"/>
              </a:solidFill>
              <a:latin typeface="Times New Roman" panose="02020603050405020304" pitchFamily="18" charset="0"/>
              <a:cs typeface="Times New Roman" panose="02020603050405020304" pitchFamily="18" charset="0"/>
            </a:endParaRPr>
          </a:p>
          <a:p>
            <a:pPr algn="just"/>
            <a:r>
              <a:rPr lang="en-US" dirty="0">
                <a:solidFill>
                  <a:srgbClr val="8E5A6D"/>
                </a:solidFill>
                <a:latin typeface="Times New Roman" panose="02020603050405020304" pitchFamily="18" charset="0"/>
                <a:cs typeface="Times New Roman" panose="02020603050405020304" pitchFamily="18" charset="0"/>
              </a:rPr>
              <a:t>Though these three terms get used interchangeably, there is a difference between PPC, SEM (search engine marketing), and SEO (search engine optimization). </a:t>
            </a:r>
          </a:p>
          <a:p>
            <a:pPr marL="285750" indent="-285750" algn="just">
              <a:buFont typeface="Wingdings" panose="05000000000000000000" pitchFamily="2" charset="2"/>
              <a:buChar char="Ø"/>
            </a:pPr>
            <a:r>
              <a:rPr lang="en-US" b="1" dirty="0">
                <a:solidFill>
                  <a:srgbClr val="8E5A6D"/>
                </a:solidFill>
                <a:latin typeface="Times New Roman" panose="02020603050405020304" pitchFamily="18" charset="0"/>
                <a:cs typeface="Times New Roman" panose="02020603050405020304" pitchFamily="18" charset="0"/>
              </a:rPr>
              <a:t>SEM</a:t>
            </a:r>
            <a:r>
              <a:rPr lang="en-US" dirty="0">
                <a:solidFill>
                  <a:srgbClr val="8E5A6D"/>
                </a:solidFill>
                <a:latin typeface="Times New Roman" panose="02020603050405020304" pitchFamily="18" charset="0"/>
                <a:cs typeface="Times New Roman" panose="02020603050405020304" pitchFamily="18" charset="0"/>
              </a:rPr>
              <a:t> is an umbrella term that encompasses PPC but is not limited to only this form of advertising. It references activity that intends to improve how easy it is to find a website through a search engine. SEM is both paid and unpaid, PPC, or organic traffic (SEO). </a:t>
            </a:r>
          </a:p>
          <a:p>
            <a:pPr marL="285750" indent="-285750" algn="just">
              <a:buFont typeface="Wingdings" panose="05000000000000000000" pitchFamily="2" charset="2"/>
              <a:buChar char="Ø"/>
            </a:pPr>
            <a:r>
              <a:rPr lang="en-US" b="1" dirty="0">
                <a:solidFill>
                  <a:srgbClr val="8E5A6D"/>
                </a:solidFill>
                <a:latin typeface="Times New Roman" panose="02020603050405020304" pitchFamily="18" charset="0"/>
                <a:cs typeface="Times New Roman" panose="02020603050405020304" pitchFamily="18" charset="0"/>
              </a:rPr>
              <a:t>PPC</a:t>
            </a:r>
            <a:r>
              <a:rPr lang="en-US" dirty="0">
                <a:solidFill>
                  <a:srgbClr val="8E5A6D"/>
                </a:solidFill>
                <a:latin typeface="Times New Roman" panose="02020603050405020304" pitchFamily="18" charset="0"/>
                <a:cs typeface="Times New Roman" panose="02020603050405020304" pitchFamily="18" charset="0"/>
              </a:rPr>
              <a:t> is online advertising that works with search engines and other channels such as video ads (YouTube) and image ads (Instagram/Facebook).</a:t>
            </a:r>
          </a:p>
          <a:p>
            <a:pPr marL="285750" indent="-285750" algn="just">
              <a:buFont typeface="Wingdings" panose="05000000000000000000" pitchFamily="2" charset="2"/>
              <a:buChar char="Ø"/>
            </a:pPr>
            <a:r>
              <a:rPr lang="en-US" b="1" dirty="0">
                <a:solidFill>
                  <a:srgbClr val="8E5A6D"/>
                </a:solidFill>
                <a:latin typeface="Times New Roman" panose="02020603050405020304" pitchFamily="18" charset="0"/>
                <a:cs typeface="Times New Roman" panose="02020603050405020304" pitchFamily="18" charset="0"/>
              </a:rPr>
              <a:t>Search engine optimization (SEO), </a:t>
            </a:r>
            <a:r>
              <a:rPr lang="en-US" dirty="0">
                <a:solidFill>
                  <a:srgbClr val="8E5A6D"/>
                </a:solidFill>
                <a:latin typeface="Times New Roman" panose="02020603050405020304" pitchFamily="18" charset="0"/>
                <a:cs typeface="Times New Roman" panose="02020603050405020304" pitchFamily="18" charset="0"/>
              </a:rPr>
              <a:t>is a method of optimizing a website’s content and structure to make it more visible to search engines. This is done by researching and using relevant keywords, optimizing meta data, creating quality content, and earning links from other websites. The goal of SEO is to improve a website’s organic (non-paid) search engine rankings and drive traffic to the website through organic search results.</a:t>
            </a:r>
            <a:endParaRPr lang="en-US" b="0" i="0" dirty="0">
              <a:solidFill>
                <a:srgbClr val="8E5A6D"/>
              </a:solidFill>
              <a:effectLst/>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8"/>
          <a:stretch>
            <a:fillRect/>
          </a:stretch>
        </p:blipFill>
        <p:spPr>
          <a:xfrm>
            <a:off x="7966353" y="3916995"/>
            <a:ext cx="3342640" cy="2448008"/>
          </a:xfrm>
          <a:prstGeom prst="rect">
            <a:avLst/>
          </a:prstGeom>
        </p:spPr>
      </p:pic>
      <p:pic>
        <p:nvPicPr>
          <p:cNvPr id="8" name="Picture 7"/>
          <p:cNvPicPr>
            <a:picLocks noChangeAspect="1"/>
          </p:cNvPicPr>
          <p:nvPr/>
        </p:nvPicPr>
        <p:blipFill>
          <a:blip r:embed="rId9"/>
          <a:stretch>
            <a:fillRect/>
          </a:stretch>
        </p:blipFill>
        <p:spPr>
          <a:xfrm>
            <a:off x="9832762" y="6140678"/>
            <a:ext cx="2170364" cy="591363"/>
          </a:xfrm>
          <a:prstGeom prst="rect">
            <a:avLst/>
          </a:prstGeom>
        </p:spPr>
      </p:pic>
    </p:spTree>
    <p:extLst>
      <p:ext uri="{BB962C8B-B14F-4D97-AF65-F5344CB8AC3E}">
        <p14:creationId xmlns:p14="http://schemas.microsoft.com/office/powerpoint/2010/main" val="2682731982"/>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60440" y="-481664"/>
            <a:ext cx="2036240" cy="1798476"/>
          </a:xfrm>
          <a:prstGeom prst="rect">
            <a:avLst/>
          </a:prstGeom>
        </p:spPr>
      </p:pic>
      <p:pic>
        <p:nvPicPr>
          <p:cNvPr id="5" name="Picture 4"/>
          <p:cNvPicPr>
            <a:picLocks noChangeAspect="1"/>
          </p:cNvPicPr>
          <p:nvPr/>
        </p:nvPicPr>
        <p:blipFill>
          <a:blip r:embed="rId3"/>
          <a:stretch>
            <a:fillRect/>
          </a:stretch>
        </p:blipFill>
        <p:spPr>
          <a:xfrm flipV="1">
            <a:off x="2313884" y="371850"/>
            <a:ext cx="7124756" cy="53319"/>
          </a:xfrm>
          <a:prstGeom prst="rect">
            <a:avLst/>
          </a:prstGeom>
        </p:spPr>
      </p:pic>
      <p:pic>
        <p:nvPicPr>
          <p:cNvPr id="6" name="Picture 5"/>
          <p:cNvPicPr>
            <a:picLocks noChangeAspect="1"/>
          </p:cNvPicPr>
          <p:nvPr/>
        </p:nvPicPr>
        <p:blipFill>
          <a:blip r:embed="rId4"/>
          <a:stretch>
            <a:fillRect/>
          </a:stretch>
        </p:blipFill>
        <p:spPr>
          <a:xfrm>
            <a:off x="9637673" y="371850"/>
            <a:ext cx="2365453" cy="140220"/>
          </a:xfrm>
          <a:prstGeom prst="rect">
            <a:avLst/>
          </a:prstGeom>
        </p:spPr>
      </p:pic>
      <p:pic>
        <p:nvPicPr>
          <p:cNvPr id="7" name="Picture 6"/>
          <p:cNvPicPr>
            <a:picLocks noChangeAspect="1"/>
          </p:cNvPicPr>
          <p:nvPr/>
        </p:nvPicPr>
        <p:blipFill>
          <a:blip r:embed="rId5"/>
          <a:stretch>
            <a:fillRect/>
          </a:stretch>
        </p:blipFill>
        <p:spPr>
          <a:xfrm>
            <a:off x="9881533" y="688175"/>
            <a:ext cx="1877731" cy="310923"/>
          </a:xfrm>
          <a:prstGeom prst="rect">
            <a:avLst/>
          </a:prstGeom>
        </p:spPr>
      </p:pic>
      <p:pic>
        <p:nvPicPr>
          <p:cNvPr id="8" name="Picture 7"/>
          <p:cNvPicPr>
            <a:picLocks noChangeAspect="1"/>
          </p:cNvPicPr>
          <p:nvPr/>
        </p:nvPicPr>
        <p:blipFill>
          <a:blip r:embed="rId6"/>
          <a:stretch>
            <a:fillRect/>
          </a:stretch>
        </p:blipFill>
        <p:spPr>
          <a:xfrm>
            <a:off x="9832762" y="6140678"/>
            <a:ext cx="2170364" cy="591363"/>
          </a:xfrm>
          <a:prstGeom prst="rect">
            <a:avLst/>
          </a:prstGeom>
        </p:spPr>
      </p:pic>
      <p:sp>
        <p:nvSpPr>
          <p:cNvPr id="2" name="Rectangle 1"/>
          <p:cNvSpPr/>
          <p:nvPr/>
        </p:nvSpPr>
        <p:spPr>
          <a:xfrm>
            <a:off x="264160" y="1062365"/>
            <a:ext cx="7101840" cy="5632311"/>
          </a:xfrm>
          <a:prstGeom prst="rect">
            <a:avLst/>
          </a:prstGeom>
        </p:spPr>
        <p:txBody>
          <a:bodyPr wrap="square">
            <a:spAutoFit/>
          </a:bodyPr>
          <a:lstStyle/>
          <a:p>
            <a:pPr algn="just"/>
            <a:r>
              <a:rPr lang="en-US" b="1" dirty="0">
                <a:solidFill>
                  <a:srgbClr val="8E5A6D"/>
                </a:solidFill>
                <a:latin typeface="Times New Roman" panose="02020603050405020304" pitchFamily="18" charset="0"/>
                <a:cs typeface="Times New Roman" panose="02020603050405020304" pitchFamily="18" charset="0"/>
              </a:rPr>
              <a:t>How does PPC work?</a:t>
            </a:r>
          </a:p>
          <a:p>
            <a:pPr algn="just"/>
            <a:r>
              <a:rPr lang="en-US" dirty="0">
                <a:solidFill>
                  <a:srgbClr val="8E5A6D"/>
                </a:solidFill>
                <a:latin typeface="Times New Roman" panose="02020603050405020304" pitchFamily="18" charset="0"/>
                <a:cs typeface="Times New Roman" panose="02020603050405020304" pitchFamily="18" charset="0"/>
              </a:rPr>
              <a:t>PPC advertising works by allowing advertisers to bid on specific keywords or phrases that they want their ads to appear for in search engine results. When a user searches for one of those keywords or phrases, the advertiser’s ad will appear among the top results. The advertiser is then charged a fee each time a user clicks on their ad.</a:t>
            </a:r>
          </a:p>
          <a:p>
            <a:pPr algn="just"/>
            <a:r>
              <a:rPr lang="en-US" dirty="0">
                <a:solidFill>
                  <a:srgbClr val="8E5A6D"/>
                </a:solidFill>
                <a:latin typeface="Times New Roman" panose="02020603050405020304" pitchFamily="18" charset="0"/>
                <a:cs typeface="Times New Roman" panose="02020603050405020304" pitchFamily="18" charset="0"/>
              </a:rPr>
              <a:t>Advertisers create campaigns that target specific demographics, interests, locations, etc. They will set a maximum bid for the keywords they want to target.</a:t>
            </a:r>
          </a:p>
          <a:p>
            <a:pPr algn="just"/>
            <a:r>
              <a:rPr lang="en-US" dirty="0">
                <a:solidFill>
                  <a:srgbClr val="8E5A6D"/>
                </a:solidFill>
                <a:latin typeface="Times New Roman" panose="02020603050405020304" pitchFamily="18" charset="0"/>
                <a:cs typeface="Times New Roman" panose="02020603050405020304" pitchFamily="18" charset="0"/>
              </a:rPr>
              <a:t>The search engine will then use a complex algorithm to determine which ads to show and in what order. The algorithm takes into account factors such as the:</a:t>
            </a:r>
          </a:p>
          <a:p>
            <a:pPr algn="just">
              <a:buFont typeface="Arial" panose="020B0604020202020204" pitchFamily="34" charset="0"/>
              <a:buChar char="•"/>
            </a:pPr>
            <a:r>
              <a:rPr lang="en-US" dirty="0">
                <a:solidFill>
                  <a:srgbClr val="8E5A6D"/>
                </a:solidFill>
                <a:latin typeface="Times New Roman" panose="02020603050405020304" pitchFamily="18" charset="0"/>
                <a:cs typeface="Times New Roman" panose="02020603050405020304" pitchFamily="18" charset="0"/>
              </a:rPr>
              <a:t>Advertiser’s bid amount</a:t>
            </a:r>
          </a:p>
          <a:p>
            <a:pPr algn="just">
              <a:buFont typeface="Arial" panose="020B0604020202020204" pitchFamily="34" charset="0"/>
              <a:buChar char="•"/>
            </a:pPr>
            <a:r>
              <a:rPr lang="en-US" dirty="0">
                <a:solidFill>
                  <a:srgbClr val="8E5A6D"/>
                </a:solidFill>
                <a:latin typeface="Times New Roman" panose="02020603050405020304" pitchFamily="18" charset="0"/>
                <a:cs typeface="Times New Roman" panose="02020603050405020304" pitchFamily="18" charset="0"/>
              </a:rPr>
              <a:t>Relevance of the ad to the keyword</a:t>
            </a:r>
          </a:p>
          <a:p>
            <a:pPr algn="just">
              <a:buFont typeface="Arial" panose="020B0604020202020204" pitchFamily="34" charset="0"/>
              <a:buChar char="•"/>
            </a:pPr>
            <a:r>
              <a:rPr lang="en-US" dirty="0">
                <a:solidFill>
                  <a:srgbClr val="8E5A6D"/>
                </a:solidFill>
                <a:latin typeface="Times New Roman" panose="02020603050405020304" pitchFamily="18" charset="0"/>
                <a:cs typeface="Times New Roman" panose="02020603050405020304" pitchFamily="18" charset="0"/>
              </a:rPr>
              <a:t>Quality of the ad</a:t>
            </a:r>
          </a:p>
          <a:p>
            <a:pPr algn="just">
              <a:buFont typeface="Arial" panose="020B0604020202020204" pitchFamily="34" charset="0"/>
              <a:buChar char="•"/>
            </a:pPr>
            <a:r>
              <a:rPr lang="en-US" dirty="0">
                <a:solidFill>
                  <a:srgbClr val="8E5A6D"/>
                </a:solidFill>
                <a:latin typeface="Times New Roman" panose="02020603050405020304" pitchFamily="18" charset="0"/>
                <a:cs typeface="Times New Roman" panose="02020603050405020304" pitchFamily="18" charset="0"/>
              </a:rPr>
              <a:t>PPC strategy and campaign planning</a:t>
            </a:r>
          </a:p>
          <a:p>
            <a:pPr algn="just">
              <a:buFont typeface="Arial" panose="020B0604020202020204" pitchFamily="34" charset="0"/>
              <a:buChar char="•"/>
            </a:pPr>
            <a:r>
              <a:rPr lang="en-US" dirty="0">
                <a:solidFill>
                  <a:srgbClr val="8E5A6D"/>
                </a:solidFill>
                <a:latin typeface="Times New Roman" panose="02020603050405020304" pitchFamily="18" charset="0"/>
                <a:cs typeface="Times New Roman" panose="02020603050405020304" pitchFamily="18" charset="0"/>
              </a:rPr>
              <a:t>Top PPC platforms</a:t>
            </a:r>
          </a:p>
          <a:p>
            <a:pPr algn="just">
              <a:buFont typeface="Arial" panose="020B0604020202020204" pitchFamily="34" charset="0"/>
              <a:buChar char="•"/>
            </a:pPr>
            <a:r>
              <a:rPr lang="en-US" dirty="0">
                <a:solidFill>
                  <a:srgbClr val="8E5A6D"/>
                </a:solidFill>
                <a:latin typeface="Times New Roman" panose="02020603050405020304" pitchFamily="18" charset="0"/>
                <a:cs typeface="Times New Roman" panose="02020603050405020304" pitchFamily="18" charset="0"/>
              </a:rPr>
              <a:t>How to learn PPC</a:t>
            </a:r>
          </a:p>
          <a:p>
            <a:pPr algn="just"/>
            <a:r>
              <a:rPr lang="en-US" dirty="0">
                <a:solidFill>
                  <a:srgbClr val="8E5A6D"/>
                </a:solidFill>
                <a:latin typeface="Times New Roman" panose="02020603050405020304" pitchFamily="18" charset="0"/>
                <a:cs typeface="Times New Roman" panose="02020603050405020304" pitchFamily="18" charset="0"/>
              </a:rPr>
              <a:t>This form of advertising can also be done through social media platforms, such as Facebook and Instagram.</a:t>
            </a:r>
            <a:endParaRPr lang="en-US" b="0" i="0" dirty="0">
              <a:solidFill>
                <a:srgbClr val="8E5A6D"/>
              </a:solidFill>
              <a:effectLst/>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7"/>
          <a:stretch>
            <a:fillRect/>
          </a:stretch>
        </p:blipFill>
        <p:spPr>
          <a:xfrm>
            <a:off x="8181762" y="1624704"/>
            <a:ext cx="3302000" cy="2916312"/>
          </a:xfrm>
          <a:prstGeom prst="rect">
            <a:avLst/>
          </a:prstGeom>
        </p:spPr>
      </p:pic>
      <p:sp>
        <p:nvSpPr>
          <p:cNvPr id="9" name="Rectangle 8"/>
          <p:cNvSpPr/>
          <p:nvPr/>
        </p:nvSpPr>
        <p:spPr>
          <a:xfrm>
            <a:off x="8103533" y="4556017"/>
            <a:ext cx="3556000" cy="1569660"/>
          </a:xfrm>
          <a:prstGeom prst="rect">
            <a:avLst/>
          </a:prstGeom>
        </p:spPr>
        <p:txBody>
          <a:bodyPr wrap="square">
            <a:spAutoFit/>
          </a:bodyPr>
          <a:lstStyle/>
          <a:p>
            <a:pPr marL="171450" indent="-171450" algn="just">
              <a:buFont typeface="Wingdings" panose="05000000000000000000" pitchFamily="2" charset="2"/>
              <a:buChar char="Ø"/>
            </a:pPr>
            <a:r>
              <a:rPr lang="en-US" sz="1200" dirty="0" smtClean="0">
                <a:solidFill>
                  <a:srgbClr val="8E5A6D"/>
                </a:solidFill>
                <a:latin typeface="Times New Roman" panose="02020603050405020304" pitchFamily="18" charset="0"/>
                <a:cs typeface="Times New Roman" panose="02020603050405020304" pitchFamily="18" charset="0"/>
              </a:rPr>
              <a:t>Display </a:t>
            </a:r>
            <a:r>
              <a:rPr lang="en-US" sz="1200" dirty="0">
                <a:solidFill>
                  <a:srgbClr val="8E5A6D"/>
                </a:solidFill>
                <a:latin typeface="Times New Roman" panose="02020603050405020304" pitchFamily="18" charset="0"/>
                <a:cs typeface="Times New Roman" panose="02020603050405020304" pitchFamily="18" charset="0"/>
              </a:rPr>
              <a:t>(or </a:t>
            </a:r>
            <a:r>
              <a:rPr lang="en-US" sz="1200" dirty="0" smtClean="0">
                <a:solidFill>
                  <a:srgbClr val="8E5A6D"/>
                </a:solidFill>
                <a:latin typeface="Times New Roman" panose="02020603050405020304" pitchFamily="18" charset="0"/>
                <a:cs typeface="Times New Roman" panose="02020603050405020304" pitchFamily="18" charset="0"/>
              </a:rPr>
              <a:t>content) network Sponsored </a:t>
            </a:r>
            <a:r>
              <a:rPr lang="en-US" sz="1200" dirty="0">
                <a:solidFill>
                  <a:srgbClr val="8E5A6D"/>
                </a:solidFill>
                <a:latin typeface="Times New Roman" panose="02020603050405020304" pitchFamily="18" charset="0"/>
                <a:cs typeface="Times New Roman" panose="02020603050405020304" pitchFamily="18" charset="0"/>
              </a:rPr>
              <a:t>links are displayed by the search engine on third-party sites such as online publishers, aggregators or social networks. Ads can be paid for on a CPC, CPM or a CPA basis. There are also options for graphical or video ads as well as text-based ads</a:t>
            </a:r>
            <a:r>
              <a:rPr lang="en-US" sz="1200" dirty="0" smtClean="0">
                <a:solidFill>
                  <a:srgbClr val="8E5A6D"/>
                </a:solidFill>
                <a:latin typeface="Times New Roman" panose="02020603050405020304" pitchFamily="18" charset="0"/>
                <a:cs typeface="Times New Roman" panose="02020603050405020304" pitchFamily="18" charset="0"/>
              </a:rPr>
              <a:t>.</a:t>
            </a:r>
          </a:p>
          <a:p>
            <a:pPr marL="171450" indent="-171450" algn="just">
              <a:buFont typeface="Wingdings" panose="05000000000000000000" pitchFamily="2" charset="2"/>
              <a:buChar char="Ø"/>
            </a:pPr>
            <a:r>
              <a:rPr lang="en-US" sz="1200" dirty="0" smtClean="0">
                <a:solidFill>
                  <a:srgbClr val="8E5A6D"/>
                </a:solidFill>
                <a:latin typeface="Times New Roman" panose="02020603050405020304" pitchFamily="18" charset="0"/>
                <a:cs typeface="Times New Roman" panose="02020603050405020304" pitchFamily="18" charset="0"/>
              </a:rPr>
              <a:t>Contextual ad relevant </a:t>
            </a:r>
            <a:r>
              <a:rPr lang="en-US" sz="1200" dirty="0">
                <a:solidFill>
                  <a:srgbClr val="8E5A6D"/>
                </a:solidFill>
                <a:latin typeface="Times New Roman" panose="02020603050405020304" pitchFamily="18" charset="0"/>
                <a:cs typeface="Times New Roman" panose="02020603050405020304" pitchFamily="18" charset="0"/>
              </a:rPr>
              <a:t>to page content on third-party sites brokered by search ad networks.</a:t>
            </a:r>
          </a:p>
        </p:txBody>
      </p:sp>
    </p:spTree>
    <p:extLst>
      <p:ext uri="{BB962C8B-B14F-4D97-AF65-F5344CB8AC3E}">
        <p14:creationId xmlns:p14="http://schemas.microsoft.com/office/powerpoint/2010/main" val="3932019531"/>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60440" y="-481664"/>
            <a:ext cx="2036240" cy="1798476"/>
          </a:xfrm>
          <a:prstGeom prst="rect">
            <a:avLst/>
          </a:prstGeom>
        </p:spPr>
      </p:pic>
      <p:pic>
        <p:nvPicPr>
          <p:cNvPr id="5" name="Picture 4"/>
          <p:cNvPicPr>
            <a:picLocks noChangeAspect="1"/>
          </p:cNvPicPr>
          <p:nvPr/>
        </p:nvPicPr>
        <p:blipFill>
          <a:blip r:embed="rId3"/>
          <a:stretch>
            <a:fillRect/>
          </a:stretch>
        </p:blipFill>
        <p:spPr>
          <a:xfrm flipV="1">
            <a:off x="2313884" y="371850"/>
            <a:ext cx="7124756" cy="53319"/>
          </a:xfrm>
          <a:prstGeom prst="rect">
            <a:avLst/>
          </a:prstGeom>
        </p:spPr>
      </p:pic>
      <p:pic>
        <p:nvPicPr>
          <p:cNvPr id="6" name="Picture 5"/>
          <p:cNvPicPr>
            <a:picLocks noChangeAspect="1"/>
          </p:cNvPicPr>
          <p:nvPr/>
        </p:nvPicPr>
        <p:blipFill>
          <a:blip r:embed="rId4"/>
          <a:stretch>
            <a:fillRect/>
          </a:stretch>
        </p:blipFill>
        <p:spPr>
          <a:xfrm>
            <a:off x="9637673" y="371850"/>
            <a:ext cx="2365453" cy="140220"/>
          </a:xfrm>
          <a:prstGeom prst="rect">
            <a:avLst/>
          </a:prstGeom>
        </p:spPr>
      </p:pic>
      <p:pic>
        <p:nvPicPr>
          <p:cNvPr id="7" name="Picture 6"/>
          <p:cNvPicPr>
            <a:picLocks noChangeAspect="1"/>
          </p:cNvPicPr>
          <p:nvPr/>
        </p:nvPicPr>
        <p:blipFill>
          <a:blip r:embed="rId5"/>
          <a:stretch>
            <a:fillRect/>
          </a:stretch>
        </p:blipFill>
        <p:spPr>
          <a:xfrm>
            <a:off x="9881533" y="688175"/>
            <a:ext cx="1877731" cy="310923"/>
          </a:xfrm>
          <a:prstGeom prst="rect">
            <a:avLst/>
          </a:prstGeom>
        </p:spPr>
      </p:pic>
      <p:pic>
        <p:nvPicPr>
          <p:cNvPr id="8" name="Picture 7"/>
          <p:cNvPicPr>
            <a:picLocks noChangeAspect="1"/>
          </p:cNvPicPr>
          <p:nvPr/>
        </p:nvPicPr>
        <p:blipFill>
          <a:blip r:embed="rId6"/>
          <a:stretch>
            <a:fillRect/>
          </a:stretch>
        </p:blipFill>
        <p:spPr>
          <a:xfrm>
            <a:off x="9832762" y="6140678"/>
            <a:ext cx="2170364" cy="591363"/>
          </a:xfrm>
          <a:prstGeom prst="rect">
            <a:avLst/>
          </a:prstGeom>
        </p:spPr>
      </p:pic>
      <p:sp>
        <p:nvSpPr>
          <p:cNvPr id="2" name="Rectangle 1"/>
          <p:cNvSpPr/>
          <p:nvPr/>
        </p:nvSpPr>
        <p:spPr>
          <a:xfrm>
            <a:off x="556680" y="1316812"/>
            <a:ext cx="5803480" cy="5078313"/>
          </a:xfrm>
          <a:prstGeom prst="rect">
            <a:avLst/>
          </a:prstGeom>
        </p:spPr>
        <p:txBody>
          <a:bodyPr wrap="square">
            <a:spAutoFit/>
          </a:bodyPr>
          <a:lstStyle/>
          <a:p>
            <a:r>
              <a:rPr lang="en-US" b="1" dirty="0">
                <a:solidFill>
                  <a:srgbClr val="8E5A6D"/>
                </a:solidFill>
                <a:latin typeface="Times New Roman" panose="02020603050405020304" pitchFamily="18" charset="0"/>
                <a:cs typeface="Times New Roman" panose="02020603050405020304" pitchFamily="18" charset="0"/>
              </a:rPr>
              <a:t>Why is PPC important</a:t>
            </a:r>
            <a:r>
              <a:rPr lang="en-US" b="1" dirty="0" smtClean="0">
                <a:solidFill>
                  <a:srgbClr val="8E5A6D"/>
                </a:solidFill>
                <a:latin typeface="Times New Roman" panose="02020603050405020304" pitchFamily="18" charset="0"/>
                <a:cs typeface="Times New Roman" panose="02020603050405020304" pitchFamily="18" charset="0"/>
              </a:rPr>
              <a:t>?</a:t>
            </a:r>
          </a:p>
          <a:p>
            <a:endParaRPr lang="en-US" b="1" dirty="0">
              <a:solidFill>
                <a:srgbClr val="8E5A6D"/>
              </a:solidFill>
              <a:latin typeface="Times New Roman" panose="02020603050405020304" pitchFamily="18" charset="0"/>
              <a:cs typeface="Times New Roman" panose="02020603050405020304" pitchFamily="18" charset="0"/>
            </a:endParaRPr>
          </a:p>
          <a:p>
            <a:pPr algn="just"/>
            <a:r>
              <a:rPr lang="en-US" dirty="0" smtClean="0">
                <a:solidFill>
                  <a:srgbClr val="8E5A6D"/>
                </a:solidFill>
                <a:latin typeface="Times New Roman" panose="02020603050405020304" pitchFamily="18" charset="0"/>
                <a:cs typeface="Times New Roman" panose="02020603050405020304" pitchFamily="18" charset="0"/>
              </a:rPr>
              <a:t>PPC </a:t>
            </a:r>
            <a:r>
              <a:rPr lang="en-US" dirty="0">
                <a:solidFill>
                  <a:srgbClr val="8E5A6D"/>
                </a:solidFill>
                <a:latin typeface="Times New Roman" panose="02020603050405020304" pitchFamily="18" charset="0"/>
                <a:cs typeface="Times New Roman" panose="02020603050405020304" pitchFamily="18" charset="0"/>
              </a:rPr>
              <a:t>offers several benefits not found with SEO or social media, including:</a:t>
            </a:r>
          </a:p>
          <a:p>
            <a:pPr algn="just">
              <a:buFont typeface="Arial" panose="020B0604020202020204" pitchFamily="34" charset="0"/>
              <a:buChar char="•"/>
            </a:pPr>
            <a:r>
              <a:rPr lang="en-US" b="1" dirty="0">
                <a:solidFill>
                  <a:srgbClr val="8E5A6D"/>
                </a:solidFill>
                <a:latin typeface="Times New Roman" panose="02020603050405020304" pitchFamily="18" charset="0"/>
                <a:cs typeface="Times New Roman" panose="02020603050405020304" pitchFamily="18" charset="0"/>
              </a:rPr>
              <a:t>Quick results</a:t>
            </a:r>
            <a:r>
              <a:rPr lang="en-US" dirty="0">
                <a:solidFill>
                  <a:srgbClr val="8E5A6D"/>
                </a:solidFill>
                <a:latin typeface="Times New Roman" panose="02020603050405020304" pitchFamily="18" charset="0"/>
                <a:cs typeface="Times New Roman" panose="02020603050405020304" pitchFamily="18" charset="0"/>
              </a:rPr>
              <a:t>: PPC advertising can drive traffic to a website almost immediately, whereas SEO can take time to show results. Platforms usually approve ads the same day, providing maximum exposure almost immediately. This could be a text ad via Google search, an image ad through Instagram, or even a video featured on YouTube. Using multiple platforms in different formats can increase your brand’s visibility.</a:t>
            </a:r>
          </a:p>
          <a:p>
            <a:pPr algn="just">
              <a:buFont typeface="Arial" panose="020B0604020202020204" pitchFamily="34" charset="0"/>
              <a:buChar char="•"/>
            </a:pPr>
            <a:r>
              <a:rPr lang="en-US" b="1" dirty="0">
                <a:solidFill>
                  <a:srgbClr val="8E5A6D"/>
                </a:solidFill>
                <a:latin typeface="Times New Roman" panose="02020603050405020304" pitchFamily="18" charset="0"/>
                <a:cs typeface="Times New Roman" panose="02020603050405020304" pitchFamily="18" charset="0"/>
              </a:rPr>
              <a:t>Reach your targeted audience</a:t>
            </a:r>
            <a:r>
              <a:rPr lang="en-US" dirty="0">
                <a:solidFill>
                  <a:srgbClr val="8E5A6D"/>
                </a:solidFill>
                <a:latin typeface="Times New Roman" panose="02020603050405020304" pitchFamily="18" charset="0"/>
                <a:cs typeface="Times New Roman" panose="02020603050405020304" pitchFamily="18" charset="0"/>
              </a:rPr>
              <a:t>: PPC advertising allows marketers to target specific demographics, interests, and location, which helps to reach the right audience. You can even target individuals based on their behaviors and interests; social media sites like Facebook can help you get your ad to the group that’s likely to convert into a sale</a:t>
            </a:r>
            <a:r>
              <a:rPr lang="en-US" dirty="0" smtClean="0">
                <a:solidFill>
                  <a:srgbClr val="8E5A6D"/>
                </a:solidFill>
                <a:latin typeface="Times New Roman" panose="02020603050405020304" pitchFamily="18" charset="0"/>
                <a:cs typeface="Times New Roman" panose="02020603050405020304" pitchFamily="18" charset="0"/>
              </a:rPr>
              <a:t>.</a:t>
            </a:r>
            <a:endParaRPr lang="en-US" b="0" i="0" dirty="0">
              <a:solidFill>
                <a:srgbClr val="8E5A6D"/>
              </a:solidFill>
              <a:effectLst/>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7"/>
          <a:stretch>
            <a:fillRect/>
          </a:stretch>
        </p:blipFill>
        <p:spPr>
          <a:xfrm>
            <a:off x="8329717" y="1708818"/>
            <a:ext cx="3006090" cy="3235111"/>
          </a:xfrm>
          <a:prstGeom prst="rect">
            <a:avLst/>
          </a:prstGeom>
        </p:spPr>
      </p:pic>
    </p:spTree>
    <p:extLst>
      <p:ext uri="{BB962C8B-B14F-4D97-AF65-F5344CB8AC3E}">
        <p14:creationId xmlns:p14="http://schemas.microsoft.com/office/powerpoint/2010/main" val="1428761037"/>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60440" y="-481664"/>
            <a:ext cx="2036240" cy="1798476"/>
          </a:xfrm>
          <a:prstGeom prst="rect">
            <a:avLst/>
          </a:prstGeom>
        </p:spPr>
      </p:pic>
      <p:pic>
        <p:nvPicPr>
          <p:cNvPr id="5" name="Picture 4"/>
          <p:cNvPicPr>
            <a:picLocks noChangeAspect="1"/>
          </p:cNvPicPr>
          <p:nvPr/>
        </p:nvPicPr>
        <p:blipFill>
          <a:blip r:embed="rId3"/>
          <a:stretch>
            <a:fillRect/>
          </a:stretch>
        </p:blipFill>
        <p:spPr>
          <a:xfrm flipV="1">
            <a:off x="2313884" y="371850"/>
            <a:ext cx="7124756" cy="53319"/>
          </a:xfrm>
          <a:prstGeom prst="rect">
            <a:avLst/>
          </a:prstGeom>
        </p:spPr>
      </p:pic>
      <p:pic>
        <p:nvPicPr>
          <p:cNvPr id="6" name="Picture 5"/>
          <p:cNvPicPr>
            <a:picLocks noChangeAspect="1"/>
          </p:cNvPicPr>
          <p:nvPr/>
        </p:nvPicPr>
        <p:blipFill>
          <a:blip r:embed="rId4"/>
          <a:stretch>
            <a:fillRect/>
          </a:stretch>
        </p:blipFill>
        <p:spPr>
          <a:xfrm>
            <a:off x="9637673" y="371850"/>
            <a:ext cx="2365453" cy="140220"/>
          </a:xfrm>
          <a:prstGeom prst="rect">
            <a:avLst/>
          </a:prstGeom>
        </p:spPr>
      </p:pic>
      <p:pic>
        <p:nvPicPr>
          <p:cNvPr id="7" name="Picture 6"/>
          <p:cNvPicPr>
            <a:picLocks noChangeAspect="1"/>
          </p:cNvPicPr>
          <p:nvPr/>
        </p:nvPicPr>
        <p:blipFill>
          <a:blip r:embed="rId5"/>
          <a:stretch>
            <a:fillRect/>
          </a:stretch>
        </p:blipFill>
        <p:spPr>
          <a:xfrm>
            <a:off x="9881533" y="688175"/>
            <a:ext cx="1877731" cy="310923"/>
          </a:xfrm>
          <a:prstGeom prst="rect">
            <a:avLst/>
          </a:prstGeom>
        </p:spPr>
      </p:pic>
      <p:pic>
        <p:nvPicPr>
          <p:cNvPr id="8" name="Picture 7"/>
          <p:cNvPicPr>
            <a:picLocks noChangeAspect="1"/>
          </p:cNvPicPr>
          <p:nvPr/>
        </p:nvPicPr>
        <p:blipFill>
          <a:blip r:embed="rId6"/>
          <a:stretch>
            <a:fillRect/>
          </a:stretch>
        </p:blipFill>
        <p:spPr>
          <a:xfrm>
            <a:off x="9832762" y="6140678"/>
            <a:ext cx="2170364" cy="591363"/>
          </a:xfrm>
          <a:prstGeom prst="rect">
            <a:avLst/>
          </a:prstGeom>
        </p:spPr>
      </p:pic>
      <p:sp>
        <p:nvSpPr>
          <p:cNvPr id="2" name="Rectangle 1"/>
          <p:cNvSpPr/>
          <p:nvPr/>
        </p:nvSpPr>
        <p:spPr>
          <a:xfrm>
            <a:off x="597320" y="1088857"/>
            <a:ext cx="5803480" cy="5632311"/>
          </a:xfrm>
          <a:prstGeom prst="rect">
            <a:avLst/>
          </a:prstGeom>
        </p:spPr>
        <p:txBody>
          <a:bodyPr wrap="square">
            <a:spAutoFit/>
          </a:bodyPr>
          <a:lstStyle/>
          <a:p>
            <a:pPr lvl="0" algn="just">
              <a:buFont typeface="Arial" panose="020B0604020202020204" pitchFamily="34" charset="0"/>
              <a:buChar char="•"/>
            </a:pPr>
            <a:endParaRPr lang="en-US" dirty="0">
              <a:solidFill>
                <a:srgbClr val="8E5A6D"/>
              </a:solidFill>
              <a:latin typeface="Times New Roman" panose="02020603050405020304" pitchFamily="18" charset="0"/>
              <a:cs typeface="Times New Roman" panose="02020603050405020304" pitchFamily="18" charset="0"/>
            </a:endParaRPr>
          </a:p>
          <a:p>
            <a:pPr lvl="0" algn="just">
              <a:buFont typeface="Arial" panose="020B0604020202020204" pitchFamily="34" charset="0"/>
              <a:buChar char="•"/>
            </a:pPr>
            <a:r>
              <a:rPr lang="en-US" b="1" dirty="0">
                <a:solidFill>
                  <a:srgbClr val="8E5A6D"/>
                </a:solidFill>
                <a:latin typeface="Times New Roman" panose="02020603050405020304" pitchFamily="18" charset="0"/>
                <a:cs typeface="Times New Roman" panose="02020603050405020304" pitchFamily="18" charset="0"/>
              </a:rPr>
              <a:t>Measurable</a:t>
            </a:r>
            <a:r>
              <a:rPr lang="en-US" dirty="0">
                <a:solidFill>
                  <a:srgbClr val="8E5A6D"/>
                </a:solidFill>
                <a:latin typeface="Times New Roman" panose="02020603050405020304" pitchFamily="18" charset="0"/>
                <a:cs typeface="Times New Roman" panose="02020603050405020304" pitchFamily="18" charset="0"/>
              </a:rPr>
              <a:t>: PPC advertising provides measurable results. It allows marketers to track conversions, return on investment (ROI), and other key performance indicators (KPIs</a:t>
            </a:r>
            <a:r>
              <a:rPr lang="en-US" dirty="0" smtClean="0">
                <a:solidFill>
                  <a:srgbClr val="8E5A6D"/>
                </a:solidFill>
                <a:latin typeface="Times New Roman" panose="02020603050405020304" pitchFamily="18" charset="0"/>
                <a:cs typeface="Times New Roman" panose="02020603050405020304" pitchFamily="18" charset="0"/>
              </a:rPr>
              <a:t>).</a:t>
            </a:r>
          </a:p>
          <a:p>
            <a:pPr lvl="0" algn="just"/>
            <a:endParaRPr lang="en-US" dirty="0">
              <a:solidFill>
                <a:srgbClr val="8E5A6D"/>
              </a:solidFill>
              <a:latin typeface="Times New Roman" panose="02020603050405020304" pitchFamily="18" charset="0"/>
              <a:cs typeface="Times New Roman" panose="02020603050405020304" pitchFamily="18" charset="0"/>
            </a:endParaRPr>
          </a:p>
          <a:p>
            <a:pPr lvl="0" algn="just">
              <a:buFont typeface="Arial" panose="020B0604020202020204" pitchFamily="34" charset="0"/>
              <a:buChar char="•"/>
            </a:pPr>
            <a:r>
              <a:rPr lang="en-US" b="1" dirty="0">
                <a:solidFill>
                  <a:srgbClr val="8E5A6D"/>
                </a:solidFill>
                <a:latin typeface="Times New Roman" panose="02020603050405020304" pitchFamily="18" charset="0"/>
                <a:cs typeface="Times New Roman" panose="02020603050405020304" pitchFamily="18" charset="0"/>
              </a:rPr>
              <a:t>Cost-effective</a:t>
            </a:r>
            <a:r>
              <a:rPr lang="en-US" dirty="0">
                <a:solidFill>
                  <a:srgbClr val="8E5A6D"/>
                </a:solidFill>
                <a:latin typeface="Times New Roman" panose="02020603050405020304" pitchFamily="18" charset="0"/>
                <a:cs typeface="Times New Roman" panose="02020603050405020304" pitchFamily="18" charset="0"/>
              </a:rPr>
              <a:t>: PPC advertising can be more cost-effective than traditional advertising methods, such as television or print ads, since marketers only pay when a user clicks on their ad, and they can set a budget for their campaign</a:t>
            </a:r>
            <a:r>
              <a:rPr lang="en-US" dirty="0" smtClean="0">
                <a:solidFill>
                  <a:srgbClr val="8E5A6D"/>
                </a:solidFill>
                <a:latin typeface="Times New Roman" panose="02020603050405020304" pitchFamily="18" charset="0"/>
                <a:cs typeface="Times New Roman" panose="02020603050405020304" pitchFamily="18" charset="0"/>
              </a:rPr>
              <a:t>.</a:t>
            </a:r>
          </a:p>
          <a:p>
            <a:pPr lvl="0" algn="just"/>
            <a:endParaRPr lang="en-US" dirty="0" smtClean="0">
              <a:solidFill>
                <a:srgbClr val="8E5A6D"/>
              </a:solidFill>
              <a:latin typeface="Times New Roman" panose="02020603050405020304" pitchFamily="18" charset="0"/>
              <a:cs typeface="Times New Roman" panose="02020603050405020304" pitchFamily="18" charset="0"/>
            </a:endParaRPr>
          </a:p>
          <a:p>
            <a:pPr lvl="0" algn="just">
              <a:buFont typeface="Arial" panose="020B0604020202020204" pitchFamily="34" charset="0"/>
              <a:buChar char="•"/>
            </a:pPr>
            <a:r>
              <a:rPr lang="en-US" b="1" dirty="0">
                <a:solidFill>
                  <a:srgbClr val="8E5A6D"/>
                </a:solidFill>
                <a:latin typeface="Times New Roman" panose="02020603050405020304" pitchFamily="18" charset="0"/>
                <a:cs typeface="Times New Roman" panose="02020603050405020304" pitchFamily="18" charset="0"/>
              </a:rPr>
              <a:t>Branding</a:t>
            </a:r>
            <a:r>
              <a:rPr lang="en-US" dirty="0">
                <a:solidFill>
                  <a:srgbClr val="8E5A6D"/>
                </a:solidFill>
                <a:latin typeface="Times New Roman" panose="02020603050405020304" pitchFamily="18" charset="0"/>
                <a:cs typeface="Times New Roman" panose="02020603050405020304" pitchFamily="18" charset="0"/>
              </a:rPr>
              <a:t>: PPC advertising can help to increase brand awareness. Even if users don’t click on the ad, they may still see it and remember the brand</a:t>
            </a:r>
            <a:r>
              <a:rPr lang="en-US" dirty="0" smtClean="0">
                <a:solidFill>
                  <a:srgbClr val="8E5A6D"/>
                </a:solidFill>
                <a:latin typeface="Times New Roman" panose="02020603050405020304" pitchFamily="18" charset="0"/>
                <a:cs typeface="Times New Roman" panose="02020603050405020304" pitchFamily="18" charset="0"/>
              </a:rPr>
              <a:t>.</a:t>
            </a:r>
          </a:p>
          <a:p>
            <a:pPr lvl="0" algn="just"/>
            <a:endParaRPr lang="en-US" dirty="0">
              <a:solidFill>
                <a:srgbClr val="8E5A6D"/>
              </a:solidFill>
              <a:latin typeface="Times New Roman" panose="02020603050405020304" pitchFamily="18" charset="0"/>
              <a:cs typeface="Times New Roman" panose="02020603050405020304" pitchFamily="18" charset="0"/>
            </a:endParaRPr>
          </a:p>
          <a:p>
            <a:pPr lvl="0" algn="just">
              <a:buFont typeface="Arial" panose="020B0604020202020204" pitchFamily="34" charset="0"/>
              <a:buChar char="•"/>
            </a:pPr>
            <a:r>
              <a:rPr lang="en-US" b="1" dirty="0">
                <a:solidFill>
                  <a:srgbClr val="8E5A6D"/>
                </a:solidFill>
                <a:latin typeface="Times New Roman" panose="02020603050405020304" pitchFamily="18" charset="0"/>
                <a:cs typeface="Times New Roman" panose="02020603050405020304" pitchFamily="18" charset="0"/>
              </a:rPr>
              <a:t>Complementing SEO</a:t>
            </a:r>
            <a:r>
              <a:rPr lang="en-US" dirty="0">
                <a:solidFill>
                  <a:srgbClr val="8E5A6D"/>
                </a:solidFill>
                <a:latin typeface="Times New Roman" panose="02020603050405020304" pitchFamily="18" charset="0"/>
                <a:cs typeface="Times New Roman" panose="02020603050405020304" pitchFamily="18" charset="0"/>
              </a:rPr>
              <a:t>: PPC can be used to supplement SEO efforts. While SEO focuses on increasing organic traffic, PPC can be used to drive immediate traffic to a website while SEO efforts are still ongoing.</a:t>
            </a:r>
          </a:p>
          <a:p>
            <a:pPr lvl="0" algn="just">
              <a:buFont typeface="Arial" panose="020B0604020202020204" pitchFamily="34" charset="0"/>
              <a:buChar char="•"/>
            </a:pPr>
            <a:endParaRPr lang="en-US" dirty="0">
              <a:solidFill>
                <a:srgbClr val="8E5A6D"/>
              </a:solidFill>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7"/>
          <a:stretch>
            <a:fillRect/>
          </a:stretch>
        </p:blipFill>
        <p:spPr>
          <a:xfrm>
            <a:off x="8329717" y="1708818"/>
            <a:ext cx="3006090" cy="3235111"/>
          </a:xfrm>
          <a:prstGeom prst="rect">
            <a:avLst/>
          </a:prstGeom>
        </p:spPr>
      </p:pic>
    </p:spTree>
    <p:extLst>
      <p:ext uri="{BB962C8B-B14F-4D97-AF65-F5344CB8AC3E}">
        <p14:creationId xmlns:p14="http://schemas.microsoft.com/office/powerpoint/2010/main" val="3853532499"/>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60440" y="-481664"/>
            <a:ext cx="2036240" cy="1798476"/>
          </a:xfrm>
          <a:prstGeom prst="rect">
            <a:avLst/>
          </a:prstGeom>
        </p:spPr>
      </p:pic>
      <p:pic>
        <p:nvPicPr>
          <p:cNvPr id="5" name="Picture 4"/>
          <p:cNvPicPr>
            <a:picLocks noChangeAspect="1"/>
          </p:cNvPicPr>
          <p:nvPr/>
        </p:nvPicPr>
        <p:blipFill>
          <a:blip r:embed="rId3"/>
          <a:stretch>
            <a:fillRect/>
          </a:stretch>
        </p:blipFill>
        <p:spPr>
          <a:xfrm flipV="1">
            <a:off x="2313884" y="371850"/>
            <a:ext cx="7124756" cy="53319"/>
          </a:xfrm>
          <a:prstGeom prst="rect">
            <a:avLst/>
          </a:prstGeom>
        </p:spPr>
      </p:pic>
      <p:pic>
        <p:nvPicPr>
          <p:cNvPr id="6" name="Picture 5"/>
          <p:cNvPicPr>
            <a:picLocks noChangeAspect="1"/>
          </p:cNvPicPr>
          <p:nvPr/>
        </p:nvPicPr>
        <p:blipFill>
          <a:blip r:embed="rId4"/>
          <a:stretch>
            <a:fillRect/>
          </a:stretch>
        </p:blipFill>
        <p:spPr>
          <a:xfrm>
            <a:off x="9637673" y="371850"/>
            <a:ext cx="2365453" cy="140220"/>
          </a:xfrm>
          <a:prstGeom prst="rect">
            <a:avLst/>
          </a:prstGeom>
        </p:spPr>
      </p:pic>
      <p:pic>
        <p:nvPicPr>
          <p:cNvPr id="7" name="Picture 6"/>
          <p:cNvPicPr>
            <a:picLocks noChangeAspect="1"/>
          </p:cNvPicPr>
          <p:nvPr/>
        </p:nvPicPr>
        <p:blipFill>
          <a:blip r:embed="rId5"/>
          <a:stretch>
            <a:fillRect/>
          </a:stretch>
        </p:blipFill>
        <p:spPr>
          <a:xfrm>
            <a:off x="9881533" y="688175"/>
            <a:ext cx="1877731" cy="310923"/>
          </a:xfrm>
          <a:prstGeom prst="rect">
            <a:avLst/>
          </a:prstGeom>
        </p:spPr>
      </p:pic>
      <p:pic>
        <p:nvPicPr>
          <p:cNvPr id="8" name="Picture 7"/>
          <p:cNvPicPr>
            <a:picLocks noChangeAspect="1"/>
          </p:cNvPicPr>
          <p:nvPr/>
        </p:nvPicPr>
        <p:blipFill>
          <a:blip r:embed="rId6"/>
          <a:stretch>
            <a:fillRect/>
          </a:stretch>
        </p:blipFill>
        <p:spPr>
          <a:xfrm>
            <a:off x="9832762" y="6140678"/>
            <a:ext cx="2170364" cy="591363"/>
          </a:xfrm>
          <a:prstGeom prst="rect">
            <a:avLst/>
          </a:prstGeom>
        </p:spPr>
      </p:pic>
      <p:sp>
        <p:nvSpPr>
          <p:cNvPr id="3" name="Rectangle 2"/>
          <p:cNvSpPr/>
          <p:nvPr/>
        </p:nvSpPr>
        <p:spPr>
          <a:xfrm>
            <a:off x="233680" y="1174324"/>
            <a:ext cx="5557520" cy="5028556"/>
          </a:xfrm>
          <a:prstGeom prst="rect">
            <a:avLst/>
          </a:prstGeom>
        </p:spPr>
        <p:txBody>
          <a:bodyPr wrap="square">
            <a:spAutoFit/>
          </a:bodyPr>
          <a:lstStyle/>
          <a:p>
            <a:pPr algn="just">
              <a:lnSpc>
                <a:spcPct val="150000"/>
              </a:lnSpc>
              <a:buFont typeface="Arial" panose="020B0604020202020204" pitchFamily="34" charset="0"/>
              <a:buChar char="•"/>
            </a:pPr>
            <a:r>
              <a:rPr lang="en-US" b="1" dirty="0" smtClean="0">
                <a:solidFill>
                  <a:srgbClr val="8E5A6D"/>
                </a:solidFill>
                <a:latin typeface="Times New Roman" panose="02020603050405020304" pitchFamily="18" charset="0"/>
                <a:cs typeface="Times New Roman" panose="02020603050405020304" pitchFamily="18" charset="0"/>
              </a:rPr>
              <a:t>Track </a:t>
            </a:r>
            <a:r>
              <a:rPr lang="en-US" b="1" dirty="0">
                <a:solidFill>
                  <a:srgbClr val="8E5A6D"/>
                </a:solidFill>
                <a:latin typeface="Times New Roman" panose="02020603050405020304" pitchFamily="18" charset="0"/>
                <a:cs typeface="Times New Roman" panose="02020603050405020304" pitchFamily="18" charset="0"/>
              </a:rPr>
              <a:t>your goals</a:t>
            </a:r>
            <a:r>
              <a:rPr lang="en-US" dirty="0">
                <a:solidFill>
                  <a:srgbClr val="8E5A6D"/>
                </a:solidFill>
                <a:latin typeface="Times New Roman" panose="02020603050405020304" pitchFamily="18" charset="0"/>
                <a:cs typeface="Times New Roman" panose="02020603050405020304" pitchFamily="18" charset="0"/>
              </a:rPr>
              <a:t>: Tools such as Google Analytics can help you track your goals. See how your ads are performing in real-time, and decide what needs to get done to reach your goals more efficiently</a:t>
            </a:r>
            <a:r>
              <a:rPr lang="en-US" dirty="0" smtClean="0">
                <a:solidFill>
                  <a:srgbClr val="8E5A6D"/>
                </a:solidFill>
                <a:latin typeface="Times New Roman" panose="02020603050405020304" pitchFamily="18" charset="0"/>
                <a:cs typeface="Times New Roman" panose="02020603050405020304" pitchFamily="18" charset="0"/>
              </a:rPr>
              <a:t>.</a:t>
            </a:r>
          </a:p>
          <a:p>
            <a:pPr algn="just">
              <a:lnSpc>
                <a:spcPct val="150000"/>
              </a:lnSpc>
            </a:pPr>
            <a:endParaRPr lang="en-US" dirty="0">
              <a:solidFill>
                <a:srgbClr val="8E5A6D"/>
              </a:solidFill>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b="1" dirty="0">
                <a:solidFill>
                  <a:srgbClr val="8E5A6D"/>
                </a:solidFill>
                <a:latin typeface="Times New Roman" panose="02020603050405020304" pitchFamily="18" charset="0"/>
                <a:cs typeface="Times New Roman" panose="02020603050405020304" pitchFamily="18" charset="0"/>
              </a:rPr>
              <a:t>Reputation management</a:t>
            </a:r>
            <a:r>
              <a:rPr lang="en-US" dirty="0">
                <a:solidFill>
                  <a:srgbClr val="8E5A6D"/>
                </a:solidFill>
                <a:latin typeface="Times New Roman" panose="02020603050405020304" pitchFamily="18" charset="0"/>
                <a:cs typeface="Times New Roman" panose="02020603050405020304" pitchFamily="18" charset="0"/>
              </a:rPr>
              <a:t>: PPC can be used to bid on keywords matching a reputation event and directed to a landing page directly addressing the matter so you can control the narrative, instantly and professionally.</a:t>
            </a:r>
          </a:p>
          <a:p>
            <a:pPr algn="just">
              <a:lnSpc>
                <a:spcPct val="150000"/>
              </a:lnSpc>
            </a:pPr>
            <a:r>
              <a:rPr lang="en-US" dirty="0">
                <a:solidFill>
                  <a:srgbClr val="8E5A6D"/>
                </a:solidFill>
                <a:latin typeface="Times New Roman" panose="02020603050405020304" pitchFamily="18" charset="0"/>
                <a:cs typeface="Times New Roman" panose="02020603050405020304" pitchFamily="18" charset="0"/>
              </a:rPr>
              <a:t>Overall, PPC advertising offers a cost-effective and measurable way to reach a targeted audience, generate leads and sales, and ultimately increase brand awareness.</a:t>
            </a:r>
            <a:endParaRPr lang="en-US" b="0" i="0" dirty="0">
              <a:solidFill>
                <a:srgbClr val="8E5A6D"/>
              </a:solidFill>
              <a:effectLst/>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7"/>
          <a:stretch>
            <a:fillRect/>
          </a:stretch>
        </p:blipFill>
        <p:spPr>
          <a:xfrm>
            <a:off x="7855621" y="1836314"/>
            <a:ext cx="3842683" cy="2980120"/>
          </a:xfrm>
          <a:prstGeom prst="rect">
            <a:avLst/>
          </a:prstGeom>
        </p:spPr>
      </p:pic>
    </p:spTree>
    <p:extLst>
      <p:ext uri="{BB962C8B-B14F-4D97-AF65-F5344CB8AC3E}">
        <p14:creationId xmlns:p14="http://schemas.microsoft.com/office/powerpoint/2010/main" val="4129284157"/>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60440" y="-481664"/>
            <a:ext cx="2036240" cy="1798476"/>
          </a:xfrm>
          <a:prstGeom prst="rect">
            <a:avLst/>
          </a:prstGeom>
        </p:spPr>
      </p:pic>
      <p:pic>
        <p:nvPicPr>
          <p:cNvPr id="5" name="Picture 4"/>
          <p:cNvPicPr>
            <a:picLocks noChangeAspect="1"/>
          </p:cNvPicPr>
          <p:nvPr/>
        </p:nvPicPr>
        <p:blipFill>
          <a:blip r:embed="rId3"/>
          <a:stretch>
            <a:fillRect/>
          </a:stretch>
        </p:blipFill>
        <p:spPr>
          <a:xfrm flipV="1">
            <a:off x="2313884" y="371850"/>
            <a:ext cx="7124756" cy="53319"/>
          </a:xfrm>
          <a:prstGeom prst="rect">
            <a:avLst/>
          </a:prstGeom>
        </p:spPr>
      </p:pic>
      <p:pic>
        <p:nvPicPr>
          <p:cNvPr id="6" name="Picture 5"/>
          <p:cNvPicPr>
            <a:picLocks noChangeAspect="1"/>
          </p:cNvPicPr>
          <p:nvPr/>
        </p:nvPicPr>
        <p:blipFill>
          <a:blip r:embed="rId4"/>
          <a:stretch>
            <a:fillRect/>
          </a:stretch>
        </p:blipFill>
        <p:spPr>
          <a:xfrm>
            <a:off x="9637673" y="371850"/>
            <a:ext cx="2365453" cy="140220"/>
          </a:xfrm>
          <a:prstGeom prst="rect">
            <a:avLst/>
          </a:prstGeom>
        </p:spPr>
      </p:pic>
      <p:pic>
        <p:nvPicPr>
          <p:cNvPr id="7" name="Picture 6"/>
          <p:cNvPicPr>
            <a:picLocks noChangeAspect="1"/>
          </p:cNvPicPr>
          <p:nvPr/>
        </p:nvPicPr>
        <p:blipFill>
          <a:blip r:embed="rId5"/>
          <a:stretch>
            <a:fillRect/>
          </a:stretch>
        </p:blipFill>
        <p:spPr>
          <a:xfrm>
            <a:off x="9881533" y="688175"/>
            <a:ext cx="1877731" cy="310923"/>
          </a:xfrm>
          <a:prstGeom prst="rect">
            <a:avLst/>
          </a:prstGeom>
        </p:spPr>
      </p:pic>
      <p:pic>
        <p:nvPicPr>
          <p:cNvPr id="8" name="Picture 7"/>
          <p:cNvPicPr>
            <a:picLocks noChangeAspect="1"/>
          </p:cNvPicPr>
          <p:nvPr/>
        </p:nvPicPr>
        <p:blipFill>
          <a:blip r:embed="rId6"/>
          <a:stretch>
            <a:fillRect/>
          </a:stretch>
        </p:blipFill>
        <p:spPr>
          <a:xfrm>
            <a:off x="9832762" y="6140678"/>
            <a:ext cx="2170364" cy="591363"/>
          </a:xfrm>
          <a:prstGeom prst="rect">
            <a:avLst/>
          </a:prstGeom>
        </p:spPr>
      </p:pic>
      <p:sp>
        <p:nvSpPr>
          <p:cNvPr id="3" name="Rectangle 2"/>
          <p:cNvSpPr/>
          <p:nvPr/>
        </p:nvSpPr>
        <p:spPr>
          <a:xfrm>
            <a:off x="272201" y="1279588"/>
            <a:ext cx="6443560" cy="5139869"/>
          </a:xfrm>
          <a:prstGeom prst="rect">
            <a:avLst/>
          </a:prstGeom>
        </p:spPr>
        <p:txBody>
          <a:bodyPr wrap="square">
            <a:spAutoFit/>
          </a:bodyPr>
          <a:lstStyle/>
          <a:p>
            <a:pPr algn="just"/>
            <a:r>
              <a:rPr lang="en-US" sz="2000" b="1" dirty="0">
                <a:solidFill>
                  <a:srgbClr val="8E5A6D"/>
                </a:solidFill>
                <a:latin typeface="Times New Roman" panose="02020603050405020304" pitchFamily="18" charset="0"/>
                <a:cs typeface="Times New Roman" panose="02020603050405020304" pitchFamily="18" charset="0"/>
              </a:rPr>
              <a:t>What are the types of PPC ads</a:t>
            </a:r>
            <a:r>
              <a:rPr lang="en-US" sz="2000" b="1" dirty="0" smtClean="0">
                <a:solidFill>
                  <a:srgbClr val="8E5A6D"/>
                </a:solidFill>
                <a:latin typeface="Times New Roman" panose="02020603050405020304" pitchFamily="18" charset="0"/>
                <a:cs typeface="Times New Roman" panose="02020603050405020304" pitchFamily="18" charset="0"/>
              </a:rPr>
              <a:t>?</a:t>
            </a:r>
          </a:p>
          <a:p>
            <a:pPr algn="just"/>
            <a:endParaRPr lang="en-US" sz="2000" b="1" dirty="0">
              <a:solidFill>
                <a:srgbClr val="8E5A6D"/>
              </a:solidFill>
              <a:latin typeface="Times New Roman" panose="02020603050405020304" pitchFamily="18" charset="0"/>
              <a:cs typeface="Times New Roman" panose="02020603050405020304" pitchFamily="18" charset="0"/>
            </a:endParaRPr>
          </a:p>
          <a:p>
            <a:pPr algn="just"/>
            <a:r>
              <a:rPr lang="en-US" b="1" dirty="0">
                <a:solidFill>
                  <a:srgbClr val="8E5A6D"/>
                </a:solidFill>
                <a:latin typeface="Times New Roman" panose="02020603050405020304" pitchFamily="18" charset="0"/>
                <a:cs typeface="Times New Roman" panose="02020603050405020304" pitchFamily="18" charset="0"/>
              </a:rPr>
              <a:t>Search</a:t>
            </a:r>
          </a:p>
          <a:p>
            <a:pPr algn="just">
              <a:lnSpc>
                <a:spcPct val="150000"/>
              </a:lnSpc>
            </a:pPr>
            <a:r>
              <a:rPr lang="en-US" dirty="0">
                <a:solidFill>
                  <a:srgbClr val="8E5A6D"/>
                </a:solidFill>
                <a:latin typeface="Times New Roman" panose="02020603050405020304" pitchFamily="18" charset="0"/>
                <a:cs typeface="Times New Roman" panose="02020603050405020304" pitchFamily="18" charset="0"/>
              </a:rPr>
              <a:t>Search pay-per-click ads are the most popular type of PPC ads. A search ad appears at the top of search engine results pages (SERPs) when a user enters a specific query (keyword or phrase) into a search engine (Google and Microsoft Bing being the most popular). These ads are typically text-based and are designed to be highly relevant to the user’s search. </a:t>
            </a:r>
          </a:p>
          <a:p>
            <a:pPr algn="just">
              <a:lnSpc>
                <a:spcPct val="150000"/>
              </a:lnSpc>
            </a:pPr>
            <a:r>
              <a:rPr lang="en-US" dirty="0">
                <a:solidFill>
                  <a:srgbClr val="8E5A6D"/>
                </a:solidFill>
                <a:latin typeface="Times New Roman" panose="02020603050405020304" pitchFamily="18" charset="0"/>
                <a:cs typeface="Times New Roman" panose="02020603050405020304" pitchFamily="18" charset="0"/>
              </a:rPr>
              <a:t>Advertisers typically pay each time a user clicks on one of their ads (the cost of each click is known as CPC or cost per click. Search ads are the most popular way for businesses to promote their products or services and drive traffic to their websites</a:t>
            </a:r>
            <a:r>
              <a:rPr lang="en-US" dirty="0" smtClean="0">
                <a:solidFill>
                  <a:srgbClr val="8E5A6D"/>
                </a:solidFill>
                <a:latin typeface="Times New Roman" panose="02020603050405020304" pitchFamily="18" charset="0"/>
                <a:cs typeface="Times New Roman" panose="02020603050405020304" pitchFamily="18" charset="0"/>
              </a:rPr>
              <a:t>.</a:t>
            </a:r>
            <a:endParaRPr lang="en-US" dirty="0">
              <a:solidFill>
                <a:srgbClr val="8E5A6D"/>
              </a:solidFill>
              <a:latin typeface="Times New Roman" panose="02020603050405020304" pitchFamily="18" charset="0"/>
              <a:cs typeface="Times New Roman" panose="02020603050405020304" pitchFamily="18" charset="0"/>
            </a:endParaRPr>
          </a:p>
        </p:txBody>
      </p:sp>
      <p:pic>
        <p:nvPicPr>
          <p:cNvPr id="9" name="Picture 8"/>
          <p:cNvPicPr>
            <a:picLocks noChangeAspect="1"/>
          </p:cNvPicPr>
          <p:nvPr/>
        </p:nvPicPr>
        <p:blipFill>
          <a:blip r:embed="rId7"/>
          <a:stretch>
            <a:fillRect/>
          </a:stretch>
        </p:blipFill>
        <p:spPr>
          <a:xfrm>
            <a:off x="6715761" y="1963028"/>
            <a:ext cx="4439918" cy="3045851"/>
          </a:xfrm>
          <a:prstGeom prst="rect">
            <a:avLst/>
          </a:prstGeom>
        </p:spPr>
      </p:pic>
      <p:sp>
        <p:nvSpPr>
          <p:cNvPr id="10" name="Rectangle 9"/>
          <p:cNvSpPr/>
          <p:nvPr/>
        </p:nvSpPr>
        <p:spPr>
          <a:xfrm>
            <a:off x="7396458" y="5309681"/>
            <a:ext cx="4362806" cy="830997"/>
          </a:xfrm>
          <a:prstGeom prst="rect">
            <a:avLst/>
          </a:prstGeom>
        </p:spPr>
        <p:txBody>
          <a:bodyPr wrap="square">
            <a:spAutoFit/>
          </a:bodyPr>
          <a:lstStyle/>
          <a:p>
            <a:pPr algn="just"/>
            <a:r>
              <a:rPr lang="en-US" sz="1200" dirty="0">
                <a:solidFill>
                  <a:srgbClr val="8E5A6D"/>
                </a:solidFill>
                <a:latin typeface="Times New Roman" panose="02020603050405020304" pitchFamily="18" charset="0"/>
                <a:cs typeface="Times New Roman" panose="02020603050405020304" pitchFamily="18" charset="0"/>
              </a:rPr>
              <a:t>“SERP'' stands for “search engine results page.” It’s a page that a search engine displays to a user after they enter a search query. SERPs include links to different webpages that are relevant to the user's query, along with additional information or images.</a:t>
            </a:r>
            <a:endParaRPr lang="en-US" dirty="0">
              <a:solidFill>
                <a:srgbClr val="8E5A6D"/>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8686382"/>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60440" y="-481664"/>
            <a:ext cx="2036240" cy="1798476"/>
          </a:xfrm>
          <a:prstGeom prst="rect">
            <a:avLst/>
          </a:prstGeom>
        </p:spPr>
      </p:pic>
      <p:pic>
        <p:nvPicPr>
          <p:cNvPr id="5" name="Picture 4"/>
          <p:cNvPicPr>
            <a:picLocks noChangeAspect="1"/>
          </p:cNvPicPr>
          <p:nvPr/>
        </p:nvPicPr>
        <p:blipFill>
          <a:blip r:embed="rId3"/>
          <a:stretch>
            <a:fillRect/>
          </a:stretch>
        </p:blipFill>
        <p:spPr>
          <a:xfrm flipV="1">
            <a:off x="2313884" y="371850"/>
            <a:ext cx="7124756" cy="53319"/>
          </a:xfrm>
          <a:prstGeom prst="rect">
            <a:avLst/>
          </a:prstGeom>
        </p:spPr>
      </p:pic>
      <p:pic>
        <p:nvPicPr>
          <p:cNvPr id="6" name="Picture 5"/>
          <p:cNvPicPr>
            <a:picLocks noChangeAspect="1"/>
          </p:cNvPicPr>
          <p:nvPr/>
        </p:nvPicPr>
        <p:blipFill>
          <a:blip r:embed="rId4"/>
          <a:stretch>
            <a:fillRect/>
          </a:stretch>
        </p:blipFill>
        <p:spPr>
          <a:xfrm>
            <a:off x="9637673" y="371850"/>
            <a:ext cx="2365453" cy="140220"/>
          </a:xfrm>
          <a:prstGeom prst="rect">
            <a:avLst/>
          </a:prstGeom>
        </p:spPr>
      </p:pic>
      <p:pic>
        <p:nvPicPr>
          <p:cNvPr id="7" name="Picture 6"/>
          <p:cNvPicPr>
            <a:picLocks noChangeAspect="1"/>
          </p:cNvPicPr>
          <p:nvPr/>
        </p:nvPicPr>
        <p:blipFill>
          <a:blip r:embed="rId5"/>
          <a:stretch>
            <a:fillRect/>
          </a:stretch>
        </p:blipFill>
        <p:spPr>
          <a:xfrm>
            <a:off x="9881533" y="688175"/>
            <a:ext cx="1877731" cy="310923"/>
          </a:xfrm>
          <a:prstGeom prst="rect">
            <a:avLst/>
          </a:prstGeom>
        </p:spPr>
      </p:pic>
      <p:pic>
        <p:nvPicPr>
          <p:cNvPr id="8" name="Picture 7"/>
          <p:cNvPicPr>
            <a:picLocks noChangeAspect="1"/>
          </p:cNvPicPr>
          <p:nvPr/>
        </p:nvPicPr>
        <p:blipFill>
          <a:blip r:embed="rId6"/>
          <a:stretch>
            <a:fillRect/>
          </a:stretch>
        </p:blipFill>
        <p:spPr>
          <a:xfrm>
            <a:off x="9832762" y="6140678"/>
            <a:ext cx="2170364" cy="591363"/>
          </a:xfrm>
          <a:prstGeom prst="rect">
            <a:avLst/>
          </a:prstGeom>
        </p:spPr>
      </p:pic>
      <p:sp>
        <p:nvSpPr>
          <p:cNvPr id="3" name="Rectangle 2"/>
          <p:cNvSpPr/>
          <p:nvPr/>
        </p:nvSpPr>
        <p:spPr>
          <a:xfrm>
            <a:off x="160440" y="999098"/>
            <a:ext cx="5945720" cy="5216813"/>
          </a:xfrm>
          <a:prstGeom prst="rect">
            <a:avLst/>
          </a:prstGeom>
        </p:spPr>
        <p:txBody>
          <a:bodyPr wrap="square">
            <a:spAutoFit/>
          </a:bodyPr>
          <a:lstStyle/>
          <a:p>
            <a:pPr algn="just"/>
            <a:r>
              <a:rPr lang="en-US" b="1" dirty="0" smtClean="0">
                <a:solidFill>
                  <a:srgbClr val="8E5A6D"/>
                </a:solidFill>
                <a:latin typeface="Times New Roman" panose="02020603050405020304" pitchFamily="18" charset="0"/>
                <a:cs typeface="Times New Roman" panose="02020603050405020304" pitchFamily="18" charset="0"/>
              </a:rPr>
              <a:t>Display</a:t>
            </a:r>
          </a:p>
          <a:p>
            <a:pPr algn="just"/>
            <a:endParaRPr lang="en-US" b="1" dirty="0">
              <a:solidFill>
                <a:srgbClr val="8E5A6D"/>
              </a:solidFill>
              <a:latin typeface="Times New Roman" panose="02020603050405020304" pitchFamily="18" charset="0"/>
              <a:cs typeface="Times New Roman" panose="02020603050405020304" pitchFamily="18" charset="0"/>
            </a:endParaRPr>
          </a:p>
          <a:p>
            <a:pPr algn="just">
              <a:lnSpc>
                <a:spcPct val="150000"/>
              </a:lnSpc>
            </a:pPr>
            <a:r>
              <a:rPr lang="en-US" dirty="0">
                <a:solidFill>
                  <a:srgbClr val="8E5A6D"/>
                </a:solidFill>
                <a:latin typeface="Times New Roman" panose="02020603050405020304" pitchFamily="18" charset="0"/>
                <a:cs typeface="Times New Roman" panose="02020603050405020304" pitchFamily="18" charset="0"/>
              </a:rPr>
              <a:t>A display ad is a type of ad that appears on websites, apps, and other digital platforms, typically in the form of a banner or other graphical format. Display ads are designed to be visually appealing and can include a variety of media such as images, videos, and interactive elements. </a:t>
            </a:r>
          </a:p>
          <a:p>
            <a:pPr algn="just">
              <a:lnSpc>
                <a:spcPct val="150000"/>
              </a:lnSpc>
            </a:pPr>
            <a:r>
              <a:rPr lang="en-US" dirty="0">
                <a:solidFill>
                  <a:srgbClr val="8E5A6D"/>
                </a:solidFill>
                <a:latin typeface="Times New Roman" panose="02020603050405020304" pitchFamily="18" charset="0"/>
                <a:cs typeface="Times New Roman" panose="02020603050405020304" pitchFamily="18" charset="0"/>
              </a:rPr>
              <a:t>Display ads are often used to raise brand awareness, promote products or services, or drive traffic to a website. Display ads are typically purchased on a cost-per-impression (CPI) or cost-per-thousand-impressions (CPM) basis, meaning that the advertiser pays each time the ad is displayed a certain number of times.</a:t>
            </a:r>
            <a:endParaRPr lang="en-US" b="0" i="0" dirty="0">
              <a:solidFill>
                <a:srgbClr val="8E5A6D"/>
              </a:solidFill>
              <a:effectLst/>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7"/>
          <a:stretch>
            <a:fillRect/>
          </a:stretch>
        </p:blipFill>
        <p:spPr>
          <a:xfrm>
            <a:off x="8664274" y="1992824"/>
            <a:ext cx="2952750" cy="3154128"/>
          </a:xfrm>
          <a:prstGeom prst="rect">
            <a:avLst/>
          </a:prstGeom>
        </p:spPr>
      </p:pic>
    </p:spTree>
    <p:extLst>
      <p:ext uri="{BB962C8B-B14F-4D97-AF65-F5344CB8AC3E}">
        <p14:creationId xmlns:p14="http://schemas.microsoft.com/office/powerpoint/2010/main" val="3208429238"/>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60440" y="-481664"/>
            <a:ext cx="2036240" cy="1798476"/>
          </a:xfrm>
          <a:prstGeom prst="rect">
            <a:avLst/>
          </a:prstGeom>
        </p:spPr>
      </p:pic>
      <p:pic>
        <p:nvPicPr>
          <p:cNvPr id="5" name="Picture 4"/>
          <p:cNvPicPr>
            <a:picLocks noChangeAspect="1"/>
          </p:cNvPicPr>
          <p:nvPr/>
        </p:nvPicPr>
        <p:blipFill>
          <a:blip r:embed="rId3"/>
          <a:stretch>
            <a:fillRect/>
          </a:stretch>
        </p:blipFill>
        <p:spPr>
          <a:xfrm flipV="1">
            <a:off x="2313884" y="371850"/>
            <a:ext cx="7124756" cy="53319"/>
          </a:xfrm>
          <a:prstGeom prst="rect">
            <a:avLst/>
          </a:prstGeom>
        </p:spPr>
      </p:pic>
      <p:pic>
        <p:nvPicPr>
          <p:cNvPr id="6" name="Picture 5"/>
          <p:cNvPicPr>
            <a:picLocks noChangeAspect="1"/>
          </p:cNvPicPr>
          <p:nvPr/>
        </p:nvPicPr>
        <p:blipFill>
          <a:blip r:embed="rId4"/>
          <a:stretch>
            <a:fillRect/>
          </a:stretch>
        </p:blipFill>
        <p:spPr>
          <a:xfrm>
            <a:off x="9637673" y="371850"/>
            <a:ext cx="2365453" cy="140220"/>
          </a:xfrm>
          <a:prstGeom prst="rect">
            <a:avLst/>
          </a:prstGeom>
        </p:spPr>
      </p:pic>
      <p:pic>
        <p:nvPicPr>
          <p:cNvPr id="7" name="Picture 6"/>
          <p:cNvPicPr>
            <a:picLocks noChangeAspect="1"/>
          </p:cNvPicPr>
          <p:nvPr/>
        </p:nvPicPr>
        <p:blipFill>
          <a:blip r:embed="rId5"/>
          <a:stretch>
            <a:fillRect/>
          </a:stretch>
        </p:blipFill>
        <p:spPr>
          <a:xfrm>
            <a:off x="9881533" y="688175"/>
            <a:ext cx="1877731" cy="310923"/>
          </a:xfrm>
          <a:prstGeom prst="rect">
            <a:avLst/>
          </a:prstGeom>
        </p:spPr>
      </p:pic>
      <p:pic>
        <p:nvPicPr>
          <p:cNvPr id="8" name="Picture 7"/>
          <p:cNvPicPr>
            <a:picLocks noChangeAspect="1"/>
          </p:cNvPicPr>
          <p:nvPr/>
        </p:nvPicPr>
        <p:blipFill>
          <a:blip r:embed="rId6"/>
          <a:stretch>
            <a:fillRect/>
          </a:stretch>
        </p:blipFill>
        <p:spPr>
          <a:xfrm>
            <a:off x="9832762" y="6140678"/>
            <a:ext cx="2170364" cy="591363"/>
          </a:xfrm>
          <a:prstGeom prst="rect">
            <a:avLst/>
          </a:prstGeom>
        </p:spPr>
      </p:pic>
      <p:sp>
        <p:nvSpPr>
          <p:cNvPr id="2" name="Rectangle 1"/>
          <p:cNvSpPr/>
          <p:nvPr/>
        </p:nvSpPr>
        <p:spPr>
          <a:xfrm>
            <a:off x="355600" y="999098"/>
            <a:ext cx="6096000" cy="5632311"/>
          </a:xfrm>
          <a:prstGeom prst="rect">
            <a:avLst/>
          </a:prstGeom>
        </p:spPr>
        <p:txBody>
          <a:bodyPr>
            <a:spAutoFit/>
          </a:bodyPr>
          <a:lstStyle/>
          <a:p>
            <a:pPr lvl="0" algn="just"/>
            <a:r>
              <a:rPr lang="en-US" b="1" dirty="0">
                <a:solidFill>
                  <a:srgbClr val="8E5A6D"/>
                </a:solidFill>
                <a:latin typeface="Times New Roman" panose="02020603050405020304" pitchFamily="18" charset="0"/>
                <a:cs typeface="Times New Roman" panose="02020603050405020304" pitchFamily="18" charset="0"/>
              </a:rPr>
              <a:t>Remarketing (or retargeting)</a:t>
            </a:r>
          </a:p>
          <a:p>
            <a:pPr lvl="0" algn="just"/>
            <a:r>
              <a:rPr lang="en-US" dirty="0">
                <a:solidFill>
                  <a:srgbClr val="8E5A6D"/>
                </a:solidFill>
                <a:latin typeface="Times New Roman" panose="02020603050405020304" pitchFamily="18" charset="0"/>
                <a:cs typeface="Times New Roman" panose="02020603050405020304" pitchFamily="18" charset="0"/>
              </a:rPr>
              <a:t>Remarketing is a form of advertising that allows businesses to show ads to users who have previously interacted with their website or mobile app. Remarketing ads are typically shown to users as they browse other websites, or as they use mobile apps, and are designed to remind the user of the business and encourage them to return to the website or app.</a:t>
            </a:r>
          </a:p>
          <a:p>
            <a:pPr lvl="0" algn="just"/>
            <a:endParaRPr lang="en-US" dirty="0">
              <a:solidFill>
                <a:srgbClr val="8E5A6D"/>
              </a:solidFill>
              <a:latin typeface="Times New Roman" panose="02020603050405020304" pitchFamily="18" charset="0"/>
              <a:cs typeface="Times New Roman" panose="02020603050405020304" pitchFamily="18" charset="0"/>
            </a:endParaRPr>
          </a:p>
          <a:p>
            <a:pPr lvl="0" algn="just"/>
            <a:r>
              <a:rPr lang="en-US" dirty="0">
                <a:solidFill>
                  <a:srgbClr val="8E5A6D"/>
                </a:solidFill>
                <a:latin typeface="Times New Roman" panose="02020603050405020304" pitchFamily="18" charset="0"/>
                <a:cs typeface="Times New Roman" panose="02020603050405020304" pitchFamily="18" charset="0"/>
              </a:rPr>
              <a:t>Remarketing ads can be delivered in various formats, such as display ads, search ads, video ads, and social media ads. They are usually purchased on a cost-per-click (CPC) or cost-per-thousand-impressions (CPM) basis.</a:t>
            </a:r>
          </a:p>
          <a:p>
            <a:pPr lvl="0" algn="just"/>
            <a:endParaRPr lang="en-US" dirty="0">
              <a:solidFill>
                <a:srgbClr val="8E5A6D"/>
              </a:solidFill>
              <a:latin typeface="Times New Roman" panose="02020603050405020304" pitchFamily="18" charset="0"/>
              <a:cs typeface="Times New Roman" panose="02020603050405020304" pitchFamily="18" charset="0"/>
            </a:endParaRPr>
          </a:p>
          <a:p>
            <a:pPr lvl="0" algn="just"/>
            <a:r>
              <a:rPr lang="en-US" dirty="0">
                <a:solidFill>
                  <a:srgbClr val="8E5A6D"/>
                </a:solidFill>
                <a:latin typeface="Times New Roman" panose="02020603050405020304" pitchFamily="18" charset="0"/>
                <a:cs typeface="Times New Roman" panose="02020603050405020304" pitchFamily="18" charset="0"/>
              </a:rPr>
              <a:t>Remarketing campaigns are highly targeted and effective at driving conversions and sales. They work by tracking users’ behavior on a website or mobile app, then using that data to show them targeted ads as they browse other websites or use other apps. This is done by placing a cookie or pixel on the user’s browser or device, which is then used to identify them and serve them relevant ads.</a:t>
            </a:r>
            <a:endParaRPr lang="en-US" dirty="0"/>
          </a:p>
        </p:txBody>
      </p:sp>
      <p:sp>
        <p:nvSpPr>
          <p:cNvPr id="9" name="Rectangle 8"/>
          <p:cNvSpPr/>
          <p:nvPr/>
        </p:nvSpPr>
        <p:spPr>
          <a:xfrm>
            <a:off x="7343594" y="5310925"/>
            <a:ext cx="3879928" cy="738664"/>
          </a:xfrm>
          <a:prstGeom prst="rect">
            <a:avLst/>
          </a:prstGeom>
        </p:spPr>
        <p:txBody>
          <a:bodyPr wrap="square">
            <a:spAutoFit/>
          </a:bodyPr>
          <a:lstStyle/>
          <a:p>
            <a:pPr marL="285750" indent="-285750" algn="just">
              <a:buFont typeface="Wingdings" panose="05000000000000000000" pitchFamily="2" charset="2"/>
              <a:buChar char="Ø"/>
            </a:pPr>
            <a:r>
              <a:rPr lang="en-US" sz="1400" dirty="0">
                <a:solidFill>
                  <a:srgbClr val="8E5A6D"/>
                </a:solidFill>
                <a:latin typeface="Times New Roman" panose="02020603050405020304" pitchFamily="18" charset="0"/>
                <a:cs typeface="Times New Roman" panose="02020603050405020304" pitchFamily="18" charset="0"/>
              </a:rPr>
              <a:t>Retargeting is a strategy that utilizes paid advertisements that help push potential customers further down the marketing funnel.</a:t>
            </a:r>
          </a:p>
        </p:txBody>
      </p:sp>
      <p:pic>
        <p:nvPicPr>
          <p:cNvPr id="10" name="Picture 9"/>
          <p:cNvPicPr>
            <a:picLocks noChangeAspect="1"/>
          </p:cNvPicPr>
          <p:nvPr/>
        </p:nvPicPr>
        <p:blipFill>
          <a:blip r:embed="rId7"/>
          <a:stretch>
            <a:fillRect/>
          </a:stretch>
        </p:blipFill>
        <p:spPr>
          <a:xfrm>
            <a:off x="6997558" y="1790836"/>
            <a:ext cx="4572000" cy="3429000"/>
          </a:xfrm>
          <a:prstGeom prst="rect">
            <a:avLst/>
          </a:prstGeom>
        </p:spPr>
      </p:pic>
    </p:spTree>
    <p:extLst>
      <p:ext uri="{BB962C8B-B14F-4D97-AF65-F5344CB8AC3E}">
        <p14:creationId xmlns:p14="http://schemas.microsoft.com/office/powerpoint/2010/main" val="2802636108"/>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60440" y="-481664"/>
            <a:ext cx="2036240" cy="1798476"/>
          </a:xfrm>
          <a:prstGeom prst="rect">
            <a:avLst/>
          </a:prstGeom>
        </p:spPr>
      </p:pic>
      <p:pic>
        <p:nvPicPr>
          <p:cNvPr id="5" name="Picture 4"/>
          <p:cNvPicPr>
            <a:picLocks noChangeAspect="1"/>
          </p:cNvPicPr>
          <p:nvPr/>
        </p:nvPicPr>
        <p:blipFill>
          <a:blip r:embed="rId3"/>
          <a:stretch>
            <a:fillRect/>
          </a:stretch>
        </p:blipFill>
        <p:spPr>
          <a:xfrm flipV="1">
            <a:off x="2313884" y="371850"/>
            <a:ext cx="7124756" cy="53319"/>
          </a:xfrm>
          <a:prstGeom prst="rect">
            <a:avLst/>
          </a:prstGeom>
        </p:spPr>
      </p:pic>
      <p:pic>
        <p:nvPicPr>
          <p:cNvPr id="6" name="Picture 5"/>
          <p:cNvPicPr>
            <a:picLocks noChangeAspect="1"/>
          </p:cNvPicPr>
          <p:nvPr/>
        </p:nvPicPr>
        <p:blipFill>
          <a:blip r:embed="rId4"/>
          <a:stretch>
            <a:fillRect/>
          </a:stretch>
        </p:blipFill>
        <p:spPr>
          <a:xfrm>
            <a:off x="9637673" y="371850"/>
            <a:ext cx="2365453" cy="140220"/>
          </a:xfrm>
          <a:prstGeom prst="rect">
            <a:avLst/>
          </a:prstGeom>
        </p:spPr>
      </p:pic>
      <p:pic>
        <p:nvPicPr>
          <p:cNvPr id="7" name="Picture 6"/>
          <p:cNvPicPr>
            <a:picLocks noChangeAspect="1"/>
          </p:cNvPicPr>
          <p:nvPr/>
        </p:nvPicPr>
        <p:blipFill>
          <a:blip r:embed="rId5"/>
          <a:stretch>
            <a:fillRect/>
          </a:stretch>
        </p:blipFill>
        <p:spPr>
          <a:xfrm>
            <a:off x="9881533" y="688175"/>
            <a:ext cx="1877731" cy="310923"/>
          </a:xfrm>
          <a:prstGeom prst="rect">
            <a:avLst/>
          </a:prstGeom>
        </p:spPr>
      </p:pic>
      <p:pic>
        <p:nvPicPr>
          <p:cNvPr id="8" name="Picture 7"/>
          <p:cNvPicPr>
            <a:picLocks noChangeAspect="1"/>
          </p:cNvPicPr>
          <p:nvPr/>
        </p:nvPicPr>
        <p:blipFill>
          <a:blip r:embed="rId6"/>
          <a:stretch>
            <a:fillRect/>
          </a:stretch>
        </p:blipFill>
        <p:spPr>
          <a:xfrm>
            <a:off x="9832762" y="6140678"/>
            <a:ext cx="2170364" cy="591363"/>
          </a:xfrm>
          <a:prstGeom prst="rect">
            <a:avLst/>
          </a:prstGeom>
        </p:spPr>
      </p:pic>
      <p:sp>
        <p:nvSpPr>
          <p:cNvPr id="2" name="Rectangle 1"/>
          <p:cNvSpPr/>
          <p:nvPr/>
        </p:nvSpPr>
        <p:spPr>
          <a:xfrm>
            <a:off x="587160" y="1022836"/>
            <a:ext cx="6463880" cy="6186309"/>
          </a:xfrm>
          <a:prstGeom prst="rect">
            <a:avLst/>
          </a:prstGeom>
        </p:spPr>
        <p:txBody>
          <a:bodyPr wrap="square">
            <a:spAutoFit/>
          </a:bodyPr>
          <a:lstStyle/>
          <a:p>
            <a:pPr algn="just"/>
            <a:r>
              <a:rPr lang="en-US" b="1" dirty="0" smtClean="0">
                <a:solidFill>
                  <a:srgbClr val="8E5A6D"/>
                </a:solidFill>
                <a:latin typeface="Times New Roman" panose="02020603050405020304" pitchFamily="18" charset="0"/>
                <a:cs typeface="Times New Roman" panose="02020603050405020304" pitchFamily="18" charset="0"/>
              </a:rPr>
              <a:t>Video</a:t>
            </a:r>
          </a:p>
          <a:p>
            <a:pPr algn="just"/>
            <a:endParaRPr lang="en-US" b="1" dirty="0">
              <a:solidFill>
                <a:srgbClr val="8E5A6D"/>
              </a:solidFill>
              <a:latin typeface="Times New Roman" panose="02020603050405020304" pitchFamily="18" charset="0"/>
              <a:cs typeface="Times New Roman" panose="02020603050405020304" pitchFamily="18" charset="0"/>
            </a:endParaRPr>
          </a:p>
          <a:p>
            <a:pPr algn="just"/>
            <a:r>
              <a:rPr lang="en-US" dirty="0">
                <a:solidFill>
                  <a:srgbClr val="8E5A6D"/>
                </a:solidFill>
                <a:latin typeface="Times New Roman" panose="02020603050405020304" pitchFamily="18" charset="0"/>
                <a:cs typeface="Times New Roman" panose="02020603050405020304" pitchFamily="18" charset="0"/>
              </a:rPr>
              <a:t>A video ad uses video content to promote your product, service, or brand. These ads can appear on various platforms, including social media (reels or posts), streaming services such as YouTube, and websites. Video ads on YouTube can be pre-roll, mid-roll, or post-roll ads, meaning they can appear before, during or after a video. Video ads can be </a:t>
            </a:r>
            <a:r>
              <a:rPr lang="en-US" dirty="0" smtClean="0">
                <a:solidFill>
                  <a:srgbClr val="8E5A6D"/>
                </a:solidFill>
                <a:latin typeface="Times New Roman" panose="02020603050405020304" pitchFamily="18" charset="0"/>
                <a:cs typeface="Times New Roman" panose="02020603050405020304" pitchFamily="18" charset="0"/>
              </a:rPr>
              <a:t>skip able </a:t>
            </a:r>
            <a:r>
              <a:rPr lang="en-US" dirty="0">
                <a:solidFill>
                  <a:srgbClr val="8E5A6D"/>
                </a:solidFill>
                <a:latin typeface="Times New Roman" panose="02020603050405020304" pitchFamily="18" charset="0"/>
                <a:cs typeface="Times New Roman" panose="02020603050405020304" pitchFamily="18" charset="0"/>
              </a:rPr>
              <a:t>or </a:t>
            </a:r>
            <a:r>
              <a:rPr lang="en-US" dirty="0" smtClean="0">
                <a:solidFill>
                  <a:srgbClr val="8E5A6D"/>
                </a:solidFill>
                <a:latin typeface="Times New Roman" panose="02020603050405020304" pitchFamily="18" charset="0"/>
                <a:cs typeface="Times New Roman" panose="02020603050405020304" pitchFamily="18" charset="0"/>
              </a:rPr>
              <a:t>non- skip able</a:t>
            </a:r>
            <a:r>
              <a:rPr lang="en-US" dirty="0">
                <a:solidFill>
                  <a:srgbClr val="8E5A6D"/>
                </a:solidFill>
                <a:latin typeface="Times New Roman" panose="02020603050405020304" pitchFamily="18" charset="0"/>
                <a:cs typeface="Times New Roman" panose="02020603050405020304" pitchFamily="18" charset="0"/>
              </a:rPr>
              <a:t>. </a:t>
            </a:r>
          </a:p>
          <a:p>
            <a:pPr algn="just"/>
            <a:r>
              <a:rPr lang="en-US" dirty="0">
                <a:solidFill>
                  <a:srgbClr val="8E5A6D"/>
                </a:solidFill>
                <a:latin typeface="Times New Roman" panose="02020603050405020304" pitchFamily="18" charset="0"/>
                <a:cs typeface="Times New Roman" panose="02020603050405020304" pitchFamily="18" charset="0"/>
              </a:rPr>
              <a:t>Video ads are usually interactive and have clickable elements such as calls-to-action, links or forms. They are usually purchased on a cost-per-view (CPV) or cost-per-click (CPC) basis, where the advertiser pays each time the ad is viewed or clicked on. </a:t>
            </a:r>
            <a:endParaRPr lang="en-US" dirty="0" smtClean="0">
              <a:solidFill>
                <a:srgbClr val="8E5A6D"/>
              </a:solidFill>
              <a:latin typeface="Times New Roman" panose="02020603050405020304" pitchFamily="18" charset="0"/>
              <a:cs typeface="Times New Roman" panose="02020603050405020304" pitchFamily="18" charset="0"/>
            </a:endParaRPr>
          </a:p>
          <a:p>
            <a:pPr algn="just"/>
            <a:endParaRPr lang="en-US" dirty="0" smtClean="0">
              <a:solidFill>
                <a:srgbClr val="8E5A6D"/>
              </a:solidFill>
              <a:latin typeface="Times New Roman" panose="02020603050405020304" pitchFamily="18" charset="0"/>
              <a:cs typeface="Times New Roman" panose="02020603050405020304" pitchFamily="18" charset="0"/>
            </a:endParaRPr>
          </a:p>
          <a:p>
            <a:pPr lvl="0" algn="just"/>
            <a:r>
              <a:rPr lang="en-US" b="1" dirty="0">
                <a:solidFill>
                  <a:srgbClr val="8E5A6D"/>
                </a:solidFill>
                <a:latin typeface="Times New Roman" panose="02020603050405020304" pitchFamily="18" charset="0"/>
                <a:cs typeface="Times New Roman" panose="02020603050405020304" pitchFamily="18" charset="0"/>
              </a:rPr>
              <a:t>Other ad </a:t>
            </a:r>
            <a:r>
              <a:rPr lang="en-US" b="1" dirty="0" smtClean="0">
                <a:solidFill>
                  <a:srgbClr val="8E5A6D"/>
                </a:solidFill>
                <a:latin typeface="Times New Roman" panose="02020603050405020304" pitchFamily="18" charset="0"/>
                <a:cs typeface="Times New Roman" panose="02020603050405020304" pitchFamily="18" charset="0"/>
              </a:rPr>
              <a:t>types</a:t>
            </a:r>
            <a:endParaRPr lang="en-US" b="1" dirty="0">
              <a:solidFill>
                <a:srgbClr val="8E5A6D"/>
              </a:solidFill>
              <a:latin typeface="Times New Roman" panose="02020603050405020304" pitchFamily="18" charset="0"/>
              <a:cs typeface="Times New Roman" panose="02020603050405020304" pitchFamily="18" charset="0"/>
            </a:endParaRPr>
          </a:p>
          <a:p>
            <a:pPr lvl="0" algn="just"/>
            <a:r>
              <a:rPr lang="en-US" dirty="0">
                <a:solidFill>
                  <a:srgbClr val="8E5A6D"/>
                </a:solidFill>
                <a:latin typeface="Times New Roman" panose="02020603050405020304" pitchFamily="18" charset="0"/>
                <a:cs typeface="Times New Roman" panose="02020603050405020304" pitchFamily="18" charset="0"/>
              </a:rPr>
              <a:t>Additional ad types are covered under one of the above categories, but have different characteristics such as the type of business allowed to use it and set up requirements. These include:</a:t>
            </a:r>
          </a:p>
          <a:p>
            <a:pPr lvl="0" algn="just">
              <a:buFont typeface="Arial" panose="020B0604020202020204" pitchFamily="34" charset="0"/>
              <a:buChar char="•"/>
            </a:pPr>
            <a:r>
              <a:rPr lang="en-US" dirty="0">
                <a:solidFill>
                  <a:srgbClr val="8E5A6D"/>
                </a:solidFill>
                <a:latin typeface="Times New Roman" panose="02020603050405020304" pitchFamily="18" charset="0"/>
                <a:cs typeface="Times New Roman" panose="02020603050405020304" pitchFamily="18" charset="0"/>
              </a:rPr>
              <a:t>Remarketing Lists for Search Ads (RLSAs)</a:t>
            </a:r>
          </a:p>
          <a:p>
            <a:pPr lvl="0" algn="just">
              <a:buFont typeface="Arial" panose="020B0604020202020204" pitchFamily="34" charset="0"/>
              <a:buChar char="•"/>
            </a:pPr>
            <a:r>
              <a:rPr lang="en-US" dirty="0">
                <a:solidFill>
                  <a:srgbClr val="8E5A6D"/>
                </a:solidFill>
                <a:latin typeface="Times New Roman" panose="02020603050405020304" pitchFamily="18" charset="0"/>
                <a:cs typeface="Times New Roman" panose="02020603050405020304" pitchFamily="18" charset="0"/>
              </a:rPr>
              <a:t>Performance Max</a:t>
            </a:r>
          </a:p>
          <a:p>
            <a:pPr lvl="0" algn="just">
              <a:buFont typeface="Arial" panose="020B0604020202020204" pitchFamily="34" charset="0"/>
              <a:buChar char="•"/>
            </a:pPr>
            <a:r>
              <a:rPr lang="en-US" dirty="0">
                <a:solidFill>
                  <a:srgbClr val="8E5A6D"/>
                </a:solidFill>
                <a:latin typeface="Times New Roman" panose="02020603050405020304" pitchFamily="18" charset="0"/>
                <a:cs typeface="Times New Roman" panose="02020603050405020304" pitchFamily="18" charset="0"/>
              </a:rPr>
              <a:t>Local Search Ads (LSAs)</a:t>
            </a:r>
          </a:p>
          <a:p>
            <a:pPr algn="just"/>
            <a:endParaRPr lang="en-US" dirty="0">
              <a:solidFill>
                <a:srgbClr val="8E5A6D"/>
              </a:solidFill>
              <a:latin typeface="Times New Roman" panose="02020603050405020304" pitchFamily="18" charset="0"/>
              <a:cs typeface="Times New Roman" panose="02020603050405020304" pitchFamily="18" charset="0"/>
            </a:endParaRPr>
          </a:p>
          <a:p>
            <a:pPr algn="just"/>
            <a:endParaRPr lang="en-US" dirty="0">
              <a:solidFill>
                <a:srgbClr val="8E5A6D"/>
              </a:solidFill>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7"/>
          <a:stretch>
            <a:fillRect/>
          </a:stretch>
        </p:blipFill>
        <p:spPr>
          <a:xfrm>
            <a:off x="7680960" y="1811898"/>
            <a:ext cx="3471188" cy="1896502"/>
          </a:xfrm>
          <a:prstGeom prst="rect">
            <a:avLst/>
          </a:prstGeom>
        </p:spPr>
      </p:pic>
      <p:pic>
        <p:nvPicPr>
          <p:cNvPr id="9" name="Picture 8"/>
          <p:cNvPicPr>
            <a:picLocks noChangeAspect="1"/>
          </p:cNvPicPr>
          <p:nvPr/>
        </p:nvPicPr>
        <p:blipFill>
          <a:blip r:embed="rId8"/>
          <a:stretch>
            <a:fillRect/>
          </a:stretch>
        </p:blipFill>
        <p:spPr>
          <a:xfrm>
            <a:off x="8458517" y="3510525"/>
            <a:ext cx="2143125" cy="2143125"/>
          </a:xfrm>
          <a:prstGeom prst="rect">
            <a:avLst/>
          </a:prstGeom>
        </p:spPr>
      </p:pic>
    </p:spTree>
    <p:extLst>
      <p:ext uri="{BB962C8B-B14F-4D97-AF65-F5344CB8AC3E}">
        <p14:creationId xmlns:p14="http://schemas.microsoft.com/office/powerpoint/2010/main" val="3940809857"/>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60440" y="-481664"/>
            <a:ext cx="2036240" cy="1798476"/>
          </a:xfrm>
          <a:prstGeom prst="rect">
            <a:avLst/>
          </a:prstGeom>
        </p:spPr>
      </p:pic>
      <p:pic>
        <p:nvPicPr>
          <p:cNvPr id="5" name="Picture 4"/>
          <p:cNvPicPr>
            <a:picLocks noChangeAspect="1"/>
          </p:cNvPicPr>
          <p:nvPr/>
        </p:nvPicPr>
        <p:blipFill>
          <a:blip r:embed="rId3"/>
          <a:stretch>
            <a:fillRect/>
          </a:stretch>
        </p:blipFill>
        <p:spPr>
          <a:xfrm flipV="1">
            <a:off x="2313884" y="371850"/>
            <a:ext cx="7124756" cy="53319"/>
          </a:xfrm>
          <a:prstGeom prst="rect">
            <a:avLst/>
          </a:prstGeom>
        </p:spPr>
      </p:pic>
      <p:pic>
        <p:nvPicPr>
          <p:cNvPr id="6" name="Picture 5"/>
          <p:cNvPicPr>
            <a:picLocks noChangeAspect="1"/>
          </p:cNvPicPr>
          <p:nvPr/>
        </p:nvPicPr>
        <p:blipFill>
          <a:blip r:embed="rId4"/>
          <a:stretch>
            <a:fillRect/>
          </a:stretch>
        </p:blipFill>
        <p:spPr>
          <a:xfrm>
            <a:off x="9637673" y="371850"/>
            <a:ext cx="2365453" cy="140220"/>
          </a:xfrm>
          <a:prstGeom prst="rect">
            <a:avLst/>
          </a:prstGeom>
        </p:spPr>
      </p:pic>
      <p:pic>
        <p:nvPicPr>
          <p:cNvPr id="7" name="Picture 6"/>
          <p:cNvPicPr>
            <a:picLocks noChangeAspect="1"/>
          </p:cNvPicPr>
          <p:nvPr/>
        </p:nvPicPr>
        <p:blipFill>
          <a:blip r:embed="rId5"/>
          <a:stretch>
            <a:fillRect/>
          </a:stretch>
        </p:blipFill>
        <p:spPr>
          <a:xfrm>
            <a:off x="9881533" y="688175"/>
            <a:ext cx="1877731" cy="310923"/>
          </a:xfrm>
          <a:prstGeom prst="rect">
            <a:avLst/>
          </a:prstGeom>
        </p:spPr>
      </p:pic>
      <p:pic>
        <p:nvPicPr>
          <p:cNvPr id="8" name="Picture 7"/>
          <p:cNvPicPr>
            <a:picLocks noChangeAspect="1"/>
          </p:cNvPicPr>
          <p:nvPr/>
        </p:nvPicPr>
        <p:blipFill>
          <a:blip r:embed="rId6"/>
          <a:stretch>
            <a:fillRect/>
          </a:stretch>
        </p:blipFill>
        <p:spPr>
          <a:xfrm>
            <a:off x="8989482" y="6140678"/>
            <a:ext cx="2170364" cy="591363"/>
          </a:xfrm>
          <a:prstGeom prst="rect">
            <a:avLst/>
          </a:prstGeom>
        </p:spPr>
      </p:pic>
      <p:sp>
        <p:nvSpPr>
          <p:cNvPr id="3" name="Rectangle 2"/>
          <p:cNvSpPr/>
          <p:nvPr/>
        </p:nvSpPr>
        <p:spPr>
          <a:xfrm>
            <a:off x="403606" y="856357"/>
            <a:ext cx="2762295" cy="369332"/>
          </a:xfrm>
          <a:prstGeom prst="rect">
            <a:avLst/>
          </a:prstGeom>
        </p:spPr>
        <p:txBody>
          <a:bodyPr wrap="none">
            <a:spAutoFit/>
          </a:bodyPr>
          <a:lstStyle/>
          <a:p>
            <a:r>
              <a:rPr lang="en-US" b="1" dirty="0">
                <a:solidFill>
                  <a:srgbClr val="8E5A6D"/>
                </a:solidFill>
                <a:latin typeface="Times New Roman" panose="02020603050405020304" pitchFamily="18" charset="0"/>
                <a:cs typeface="Times New Roman" panose="02020603050405020304" pitchFamily="18" charset="0"/>
              </a:rPr>
              <a:t>How the ad auction works</a:t>
            </a:r>
            <a:endParaRPr lang="en-US" b="1" i="0" dirty="0">
              <a:solidFill>
                <a:srgbClr val="8E5A6D"/>
              </a:solidFill>
              <a:effectLst/>
              <a:latin typeface="Times New Roman" panose="02020603050405020304" pitchFamily="18" charset="0"/>
              <a:cs typeface="Times New Roman" panose="02020603050405020304" pitchFamily="18" charset="0"/>
            </a:endParaRPr>
          </a:p>
        </p:txBody>
      </p:sp>
      <p:sp>
        <p:nvSpPr>
          <p:cNvPr id="9" name="Rectangle 8"/>
          <p:cNvSpPr/>
          <p:nvPr/>
        </p:nvSpPr>
        <p:spPr>
          <a:xfrm>
            <a:off x="160440" y="2195185"/>
            <a:ext cx="6270840" cy="4662815"/>
          </a:xfrm>
          <a:prstGeom prst="rect">
            <a:avLst/>
          </a:prstGeom>
        </p:spPr>
        <p:txBody>
          <a:bodyPr wrap="square">
            <a:spAutoFit/>
          </a:bodyPr>
          <a:lstStyle/>
          <a:p>
            <a:pPr algn="just">
              <a:lnSpc>
                <a:spcPct val="150000"/>
              </a:lnSpc>
            </a:pPr>
            <a:endParaRPr lang="en-US" dirty="0" smtClean="0">
              <a:solidFill>
                <a:srgbClr val="8E5A6D"/>
              </a:solidFill>
              <a:latin typeface="Times New Roman" panose="02020603050405020304" pitchFamily="18" charset="0"/>
              <a:cs typeface="Times New Roman" panose="02020603050405020304" pitchFamily="18" charset="0"/>
            </a:endParaRPr>
          </a:p>
          <a:p>
            <a:pPr algn="just">
              <a:lnSpc>
                <a:spcPct val="150000"/>
              </a:lnSpc>
            </a:pPr>
            <a:endParaRPr lang="en-US" dirty="0">
              <a:solidFill>
                <a:srgbClr val="8E5A6D"/>
              </a:solidFill>
              <a:latin typeface="Times New Roman" panose="02020603050405020304" pitchFamily="18" charset="0"/>
              <a:cs typeface="Times New Roman" panose="02020603050405020304" pitchFamily="18" charset="0"/>
            </a:endParaRPr>
          </a:p>
          <a:p>
            <a:pPr algn="just">
              <a:lnSpc>
                <a:spcPct val="150000"/>
              </a:lnSpc>
            </a:pPr>
            <a:endParaRPr lang="en-US" dirty="0" smtClean="0">
              <a:solidFill>
                <a:srgbClr val="8E5A6D"/>
              </a:solidFill>
              <a:latin typeface="Times New Roman" panose="02020603050405020304" pitchFamily="18" charset="0"/>
              <a:cs typeface="Times New Roman" panose="02020603050405020304" pitchFamily="18" charset="0"/>
            </a:endParaRPr>
          </a:p>
          <a:p>
            <a:pPr marL="285750" indent="-285750" algn="just">
              <a:lnSpc>
                <a:spcPct val="150000"/>
              </a:lnSpc>
              <a:buFont typeface="Wingdings" panose="05000000000000000000" pitchFamily="2" charset="2"/>
              <a:buChar char="Ø"/>
            </a:pPr>
            <a:r>
              <a:rPr lang="en-US" dirty="0" smtClean="0">
                <a:solidFill>
                  <a:srgbClr val="8E5A6D"/>
                </a:solidFill>
                <a:latin typeface="Times New Roman" panose="02020603050405020304" pitchFamily="18" charset="0"/>
                <a:cs typeface="Times New Roman" panose="02020603050405020304" pitchFamily="18" charset="0"/>
              </a:rPr>
              <a:t>The </a:t>
            </a:r>
            <a:r>
              <a:rPr lang="en-US" dirty="0">
                <a:solidFill>
                  <a:srgbClr val="8E5A6D"/>
                </a:solidFill>
                <a:latin typeface="Times New Roman" panose="02020603050405020304" pitchFamily="18" charset="0"/>
                <a:cs typeface="Times New Roman" panose="02020603050405020304" pitchFamily="18" charset="0"/>
              </a:rPr>
              <a:t>Search engines don’t show ads for every query, but when the engines determine a query has commercial intent (a user is looking for information about a service or product), an auction takes place as soon as the user submits their query.</a:t>
            </a:r>
          </a:p>
          <a:p>
            <a:pPr algn="just">
              <a:lnSpc>
                <a:spcPct val="150000"/>
              </a:lnSpc>
            </a:pPr>
            <a:r>
              <a:rPr lang="en-US" dirty="0">
                <a:solidFill>
                  <a:srgbClr val="8E5A6D"/>
                </a:solidFill>
                <a:latin typeface="Times New Roman" panose="02020603050405020304" pitchFamily="18" charset="0"/>
                <a:cs typeface="Times New Roman" panose="02020603050405020304" pitchFamily="18" charset="0"/>
              </a:rPr>
              <a:t>A variety of factors determine:</a:t>
            </a:r>
          </a:p>
          <a:p>
            <a:pPr algn="just">
              <a:lnSpc>
                <a:spcPct val="150000"/>
              </a:lnSpc>
              <a:buFont typeface="+mj-lt"/>
              <a:buAutoNum type="arabicPeriod"/>
            </a:pPr>
            <a:r>
              <a:rPr lang="en-US" dirty="0">
                <a:solidFill>
                  <a:srgbClr val="8E5A6D"/>
                </a:solidFill>
                <a:latin typeface="Times New Roman" panose="02020603050405020304" pitchFamily="18" charset="0"/>
                <a:cs typeface="Times New Roman" panose="02020603050405020304" pitchFamily="18" charset="0"/>
              </a:rPr>
              <a:t>An advertiser’s eligibility for the auction.</a:t>
            </a:r>
          </a:p>
          <a:p>
            <a:pPr algn="just">
              <a:lnSpc>
                <a:spcPct val="150000"/>
              </a:lnSpc>
              <a:buFont typeface="+mj-lt"/>
              <a:buAutoNum type="arabicPeriod"/>
            </a:pPr>
            <a:r>
              <a:rPr lang="en-US" dirty="0">
                <a:solidFill>
                  <a:srgbClr val="8E5A6D"/>
                </a:solidFill>
                <a:latin typeface="Times New Roman" panose="02020603050405020304" pitchFamily="18" charset="0"/>
                <a:cs typeface="Times New Roman" panose="02020603050405020304" pitchFamily="18" charset="0"/>
              </a:rPr>
              <a:t>The subsequent order in which eligible ads appear on the page.</a:t>
            </a:r>
          </a:p>
          <a:p>
            <a:pPr algn="just">
              <a:lnSpc>
                <a:spcPct val="150000"/>
              </a:lnSpc>
              <a:buFont typeface="+mj-lt"/>
              <a:buAutoNum type="arabicPeriod"/>
            </a:pPr>
            <a:r>
              <a:rPr lang="en-US" dirty="0">
                <a:solidFill>
                  <a:srgbClr val="8E5A6D"/>
                </a:solidFill>
                <a:latin typeface="Times New Roman" panose="02020603050405020304" pitchFamily="18" charset="0"/>
                <a:cs typeface="Times New Roman" panose="02020603050405020304" pitchFamily="18" charset="0"/>
              </a:rPr>
              <a:t>How much each advertiser will pay if their ad is clicked</a:t>
            </a:r>
            <a:r>
              <a:rPr lang="en-US" dirty="0" smtClean="0">
                <a:solidFill>
                  <a:srgbClr val="8E5A6D"/>
                </a:solidFill>
                <a:latin typeface="Times New Roman" panose="02020603050405020304" pitchFamily="18" charset="0"/>
                <a:cs typeface="Times New Roman" panose="02020603050405020304" pitchFamily="18" charset="0"/>
              </a:rPr>
              <a:t>.</a:t>
            </a:r>
            <a:endParaRPr lang="en-US" dirty="0">
              <a:solidFill>
                <a:srgbClr val="8E5A6D"/>
              </a:solidFill>
              <a:latin typeface="Times New Roman" panose="02020603050405020304" pitchFamily="18" charset="0"/>
              <a:cs typeface="Times New Roman" panose="02020603050405020304" pitchFamily="18" charset="0"/>
            </a:endParaRPr>
          </a:p>
        </p:txBody>
      </p:sp>
      <p:sp>
        <p:nvSpPr>
          <p:cNvPr id="2" name="Rectangle 1"/>
          <p:cNvSpPr/>
          <p:nvPr/>
        </p:nvSpPr>
        <p:spPr>
          <a:xfrm>
            <a:off x="192704" y="1316812"/>
            <a:ext cx="5946394" cy="2120068"/>
          </a:xfrm>
          <a:prstGeom prst="rect">
            <a:avLst/>
          </a:prstGeom>
        </p:spPr>
        <p:txBody>
          <a:bodyPr wrap="square">
            <a:spAutoFit/>
          </a:bodyPr>
          <a:lstStyle/>
          <a:p>
            <a:pPr algn="just">
              <a:lnSpc>
                <a:spcPct val="150000"/>
              </a:lnSpc>
            </a:pPr>
            <a:r>
              <a:rPr lang="en-US" b="1" dirty="0">
                <a:solidFill>
                  <a:srgbClr val="8E5A6D"/>
                </a:solidFill>
                <a:latin typeface="Times New Roman" panose="02020603050405020304" pitchFamily="18" charset="0"/>
                <a:cs typeface="Times New Roman" panose="02020603050405020304" pitchFamily="18" charset="0"/>
              </a:rPr>
              <a:t>What are ad </a:t>
            </a:r>
            <a:r>
              <a:rPr lang="en-US" b="1" dirty="0" smtClean="0">
                <a:solidFill>
                  <a:srgbClr val="8E5A6D"/>
                </a:solidFill>
                <a:latin typeface="Times New Roman" panose="02020603050405020304" pitchFamily="18" charset="0"/>
                <a:cs typeface="Times New Roman" panose="02020603050405020304" pitchFamily="18" charset="0"/>
              </a:rPr>
              <a:t>auctions ? </a:t>
            </a:r>
            <a:r>
              <a:rPr lang="en-US" dirty="0" smtClean="0">
                <a:solidFill>
                  <a:srgbClr val="8E5A6D"/>
                </a:solidFill>
                <a:latin typeface="Times New Roman" panose="02020603050405020304" pitchFamily="18" charset="0"/>
                <a:cs typeface="Times New Roman" panose="02020603050405020304" pitchFamily="18" charset="0"/>
              </a:rPr>
              <a:t>Publishers </a:t>
            </a:r>
            <a:r>
              <a:rPr lang="en-US" dirty="0">
                <a:solidFill>
                  <a:srgbClr val="8E5A6D"/>
                </a:solidFill>
                <a:latin typeface="Times New Roman" panose="02020603050405020304" pitchFamily="18" charset="0"/>
                <a:cs typeface="Times New Roman" panose="02020603050405020304" pitchFamily="18" charset="0"/>
              </a:rPr>
              <a:t>run ad auctions in order to maximize their revenue. Auction logic is used by the ad decision engine to select the ad that is most likely to deliver the highest payout. If ten advertisers bid for one ad slot, the ad server would select the advertiser who is bidding the most.</a:t>
            </a:r>
          </a:p>
        </p:txBody>
      </p:sp>
      <p:pic>
        <p:nvPicPr>
          <p:cNvPr id="10" name="Picture 9"/>
          <p:cNvPicPr>
            <a:picLocks noChangeAspect="1"/>
          </p:cNvPicPr>
          <p:nvPr/>
        </p:nvPicPr>
        <p:blipFill>
          <a:blip r:embed="rId7"/>
          <a:stretch>
            <a:fillRect/>
          </a:stretch>
        </p:blipFill>
        <p:spPr>
          <a:xfrm>
            <a:off x="7219740" y="1945058"/>
            <a:ext cx="3940106" cy="3249659"/>
          </a:xfrm>
          <a:prstGeom prst="rect">
            <a:avLst/>
          </a:prstGeom>
        </p:spPr>
      </p:pic>
    </p:spTree>
    <p:extLst>
      <p:ext uri="{BB962C8B-B14F-4D97-AF65-F5344CB8AC3E}">
        <p14:creationId xmlns:p14="http://schemas.microsoft.com/office/powerpoint/2010/main" val="4212629181"/>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60440" y="-481664"/>
            <a:ext cx="2036240" cy="1798476"/>
          </a:xfrm>
          <a:prstGeom prst="rect">
            <a:avLst/>
          </a:prstGeom>
        </p:spPr>
      </p:pic>
      <p:pic>
        <p:nvPicPr>
          <p:cNvPr id="5" name="Picture 4"/>
          <p:cNvPicPr>
            <a:picLocks noChangeAspect="1"/>
          </p:cNvPicPr>
          <p:nvPr/>
        </p:nvPicPr>
        <p:blipFill>
          <a:blip r:embed="rId3"/>
          <a:stretch>
            <a:fillRect/>
          </a:stretch>
        </p:blipFill>
        <p:spPr>
          <a:xfrm flipV="1">
            <a:off x="2313884" y="371850"/>
            <a:ext cx="7124756" cy="53319"/>
          </a:xfrm>
          <a:prstGeom prst="rect">
            <a:avLst/>
          </a:prstGeom>
        </p:spPr>
      </p:pic>
      <p:pic>
        <p:nvPicPr>
          <p:cNvPr id="6" name="Picture 5"/>
          <p:cNvPicPr>
            <a:picLocks noChangeAspect="1"/>
          </p:cNvPicPr>
          <p:nvPr/>
        </p:nvPicPr>
        <p:blipFill>
          <a:blip r:embed="rId4"/>
          <a:stretch>
            <a:fillRect/>
          </a:stretch>
        </p:blipFill>
        <p:spPr>
          <a:xfrm>
            <a:off x="9637673" y="371850"/>
            <a:ext cx="2365453" cy="140220"/>
          </a:xfrm>
          <a:prstGeom prst="rect">
            <a:avLst/>
          </a:prstGeom>
        </p:spPr>
      </p:pic>
      <p:pic>
        <p:nvPicPr>
          <p:cNvPr id="7" name="Picture 6"/>
          <p:cNvPicPr>
            <a:picLocks noChangeAspect="1"/>
          </p:cNvPicPr>
          <p:nvPr/>
        </p:nvPicPr>
        <p:blipFill>
          <a:blip r:embed="rId5"/>
          <a:stretch>
            <a:fillRect/>
          </a:stretch>
        </p:blipFill>
        <p:spPr>
          <a:xfrm>
            <a:off x="9881533" y="688175"/>
            <a:ext cx="1877731" cy="310923"/>
          </a:xfrm>
          <a:prstGeom prst="rect">
            <a:avLst/>
          </a:prstGeom>
        </p:spPr>
      </p:pic>
      <p:pic>
        <p:nvPicPr>
          <p:cNvPr id="8" name="Picture 7"/>
          <p:cNvPicPr>
            <a:picLocks noChangeAspect="1"/>
          </p:cNvPicPr>
          <p:nvPr/>
        </p:nvPicPr>
        <p:blipFill>
          <a:blip r:embed="rId6"/>
          <a:stretch>
            <a:fillRect/>
          </a:stretch>
        </p:blipFill>
        <p:spPr>
          <a:xfrm>
            <a:off x="8989482" y="6140678"/>
            <a:ext cx="2170364" cy="591363"/>
          </a:xfrm>
          <a:prstGeom prst="rect">
            <a:avLst/>
          </a:prstGeom>
        </p:spPr>
      </p:pic>
      <p:sp>
        <p:nvSpPr>
          <p:cNvPr id="9" name="Rectangle 8"/>
          <p:cNvSpPr/>
          <p:nvPr/>
        </p:nvSpPr>
        <p:spPr>
          <a:xfrm>
            <a:off x="251880" y="1225689"/>
            <a:ext cx="6595960" cy="5444054"/>
          </a:xfrm>
          <a:prstGeom prst="rect">
            <a:avLst/>
          </a:prstGeom>
        </p:spPr>
        <p:txBody>
          <a:bodyPr wrap="square">
            <a:spAutoFit/>
          </a:bodyPr>
          <a:lstStyle/>
          <a:p>
            <a:pPr algn="just">
              <a:lnSpc>
                <a:spcPct val="150000"/>
              </a:lnSpc>
            </a:pPr>
            <a:r>
              <a:rPr lang="en-US" b="1" dirty="0" smtClean="0">
                <a:solidFill>
                  <a:srgbClr val="8E5A6D"/>
                </a:solidFill>
                <a:latin typeface="Times New Roman" panose="02020603050405020304" pitchFamily="18" charset="0"/>
                <a:cs typeface="Times New Roman" panose="02020603050405020304" pitchFamily="18" charset="0"/>
              </a:rPr>
              <a:t>Your </a:t>
            </a:r>
            <a:r>
              <a:rPr lang="en-US" b="1" dirty="0">
                <a:solidFill>
                  <a:srgbClr val="8E5A6D"/>
                </a:solidFill>
                <a:latin typeface="Times New Roman" panose="02020603050405020304" pitchFamily="18" charset="0"/>
                <a:cs typeface="Times New Roman" panose="02020603050405020304" pitchFamily="18" charset="0"/>
              </a:rPr>
              <a:t>bid. </a:t>
            </a:r>
            <a:r>
              <a:rPr lang="en-US" dirty="0">
                <a:solidFill>
                  <a:srgbClr val="8E5A6D"/>
                </a:solidFill>
                <a:latin typeface="Times New Roman" panose="02020603050405020304" pitchFamily="18" charset="0"/>
                <a:cs typeface="Times New Roman" panose="02020603050405020304" pitchFamily="18" charset="0"/>
              </a:rPr>
              <a:t>The first factor is how much an advertiser is willing to pay for a click. Advertisers set a maximum bid (called Max CPC) that they’re willing to pay. Bids can be set at the individual keyword level or at the ad group level (a grouping of related keywords</a:t>
            </a:r>
            <a:r>
              <a:rPr lang="en-US" dirty="0" smtClean="0">
                <a:solidFill>
                  <a:srgbClr val="8E5A6D"/>
                </a:solidFill>
                <a:latin typeface="Times New Roman" panose="02020603050405020304" pitchFamily="18" charset="0"/>
                <a:cs typeface="Times New Roman" panose="02020603050405020304" pitchFamily="18" charset="0"/>
              </a:rPr>
              <a:t>).</a:t>
            </a:r>
          </a:p>
          <a:p>
            <a:pPr algn="just">
              <a:lnSpc>
                <a:spcPct val="150000"/>
              </a:lnSpc>
            </a:pPr>
            <a:endParaRPr lang="en-US" dirty="0">
              <a:solidFill>
                <a:srgbClr val="8E5A6D"/>
              </a:solidFill>
              <a:latin typeface="Times New Roman" panose="02020603050405020304" pitchFamily="18" charset="0"/>
              <a:cs typeface="Times New Roman" panose="02020603050405020304" pitchFamily="18" charset="0"/>
            </a:endParaRPr>
          </a:p>
          <a:p>
            <a:pPr algn="just">
              <a:lnSpc>
                <a:spcPct val="150000"/>
              </a:lnSpc>
            </a:pPr>
            <a:r>
              <a:rPr lang="en-US" b="1" dirty="0">
                <a:solidFill>
                  <a:srgbClr val="8E5A6D"/>
                </a:solidFill>
                <a:latin typeface="Times New Roman" panose="02020603050405020304" pitchFamily="18" charset="0"/>
                <a:cs typeface="Times New Roman" panose="02020603050405020304" pitchFamily="18" charset="0"/>
              </a:rPr>
              <a:t>Your relevance. </a:t>
            </a:r>
            <a:r>
              <a:rPr lang="en-US" dirty="0">
                <a:solidFill>
                  <a:srgbClr val="8E5A6D"/>
                </a:solidFill>
                <a:latin typeface="Times New Roman" panose="02020603050405020304" pitchFamily="18" charset="0"/>
                <a:cs typeface="Times New Roman" panose="02020603050405020304" pitchFamily="18" charset="0"/>
              </a:rPr>
              <a:t>The search engines aim to show ads that users will actually want to click on. If ads are </a:t>
            </a:r>
            <a:r>
              <a:rPr lang="en-US" dirty="0" smtClean="0">
                <a:solidFill>
                  <a:srgbClr val="8E5A6D"/>
                </a:solidFill>
                <a:latin typeface="Times New Roman" panose="02020603050405020304" pitchFamily="18" charset="0"/>
                <a:cs typeface="Times New Roman" panose="02020603050405020304" pitchFamily="18" charset="0"/>
              </a:rPr>
              <a:t>irrelevant, </a:t>
            </a:r>
            <a:r>
              <a:rPr lang="en-US" dirty="0">
                <a:solidFill>
                  <a:srgbClr val="8E5A6D"/>
                </a:solidFill>
                <a:latin typeface="Times New Roman" panose="02020603050405020304" pitchFamily="18" charset="0"/>
                <a:cs typeface="Times New Roman" panose="02020603050405020304" pitchFamily="18" charset="0"/>
              </a:rPr>
              <a:t>users have a bad experience and the engines miss out on revenue from ad clicks. That’s where the second factor of ad relevance comes in.</a:t>
            </a:r>
          </a:p>
          <a:p>
            <a:pPr algn="just">
              <a:lnSpc>
                <a:spcPct val="150000"/>
              </a:lnSpc>
            </a:pPr>
            <a:r>
              <a:rPr lang="en-US" dirty="0">
                <a:solidFill>
                  <a:srgbClr val="8E5A6D"/>
                </a:solidFill>
                <a:latin typeface="Times New Roman" panose="02020603050405020304" pitchFamily="18" charset="0"/>
                <a:cs typeface="Times New Roman" panose="02020603050405020304" pitchFamily="18" charset="0"/>
              </a:rPr>
              <a:t>An ad’s Quality Score is a combination of relevancy factors that we’ll get into below. When an ad is eligible for the auction, the engines perform a calculation: Max CPC X Quality Score = Ad Rank. That determine where an ad will show on the page.</a:t>
            </a:r>
            <a:endParaRPr lang="en-US" b="0" i="0" dirty="0">
              <a:solidFill>
                <a:srgbClr val="8E5A6D"/>
              </a:solidFill>
              <a:effectLst/>
              <a:latin typeface="Times New Roman" panose="02020603050405020304" pitchFamily="18" charset="0"/>
              <a:cs typeface="Times New Roman" panose="02020603050405020304" pitchFamily="18" charset="0"/>
            </a:endParaRPr>
          </a:p>
        </p:txBody>
      </p:sp>
      <p:pic>
        <p:nvPicPr>
          <p:cNvPr id="10" name="Picture 9"/>
          <p:cNvPicPr>
            <a:picLocks noChangeAspect="1"/>
          </p:cNvPicPr>
          <p:nvPr/>
        </p:nvPicPr>
        <p:blipFill>
          <a:blip r:embed="rId7"/>
          <a:stretch>
            <a:fillRect/>
          </a:stretch>
        </p:blipFill>
        <p:spPr>
          <a:xfrm>
            <a:off x="7997746" y="2184521"/>
            <a:ext cx="2828645" cy="2109903"/>
          </a:xfrm>
          <a:prstGeom prst="rect">
            <a:avLst/>
          </a:prstGeom>
        </p:spPr>
      </p:pic>
    </p:spTree>
    <p:extLst>
      <p:ext uri="{BB962C8B-B14F-4D97-AF65-F5344CB8AC3E}">
        <p14:creationId xmlns:p14="http://schemas.microsoft.com/office/powerpoint/2010/main" val="1928903999"/>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 xmlns:asvg="http://schemas.microsoft.com/office/drawing/2016/SVG/main"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425756" y="6106690"/>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667031" y="757948"/>
            <a:ext cx="1879649" cy="309233"/>
          </a:xfrm>
          <a:prstGeom prst="rect">
            <a:avLst/>
          </a:prstGeom>
        </p:spPr>
      </p:pic>
      <p:sp>
        <p:nvSpPr>
          <p:cNvPr id="3" name="Rectangle 2"/>
          <p:cNvSpPr/>
          <p:nvPr/>
        </p:nvSpPr>
        <p:spPr>
          <a:xfrm>
            <a:off x="406400" y="1164164"/>
            <a:ext cx="6096000" cy="5078313"/>
          </a:xfrm>
          <a:prstGeom prst="rect">
            <a:avLst/>
          </a:prstGeom>
        </p:spPr>
        <p:txBody>
          <a:bodyPr>
            <a:spAutoFit/>
          </a:bodyPr>
          <a:lstStyle/>
          <a:p>
            <a:pPr algn="just"/>
            <a:r>
              <a:rPr lang="en-US" b="1" dirty="0">
                <a:solidFill>
                  <a:srgbClr val="8E5A6D"/>
                </a:solidFill>
                <a:latin typeface="Times New Roman" panose="02020603050405020304" pitchFamily="18" charset="0"/>
                <a:cs typeface="Times New Roman" panose="02020603050405020304" pitchFamily="18" charset="0"/>
              </a:rPr>
              <a:t>What is Quality Score?</a:t>
            </a:r>
          </a:p>
          <a:p>
            <a:pPr algn="just"/>
            <a:r>
              <a:rPr lang="en-US" dirty="0">
                <a:solidFill>
                  <a:srgbClr val="8E5A6D"/>
                </a:solidFill>
                <a:latin typeface="Times New Roman" panose="02020603050405020304" pitchFamily="18" charset="0"/>
                <a:cs typeface="Times New Roman" panose="02020603050405020304" pitchFamily="18" charset="0"/>
              </a:rPr>
              <a:t>Quality Score indicates how relevant the experience will be to users and plays a big role in what position ads appear in the search results and how much an advertiser will pay per click. Advertisers don’t see an ad’s actual Quality Score, but Google does show an external Quality Score of 1 (bad) to 10 (excellent) at the keyword level in AdWords. When Quality Score improves, cost-per-click may (CPC) go down and/or average position improve.</a:t>
            </a:r>
          </a:p>
          <a:p>
            <a:pPr algn="just"/>
            <a:r>
              <a:rPr lang="en-US" dirty="0">
                <a:solidFill>
                  <a:srgbClr val="8E5A6D"/>
                </a:solidFill>
                <a:latin typeface="Times New Roman" panose="02020603050405020304" pitchFamily="18" charset="0"/>
                <a:cs typeface="Times New Roman" panose="02020603050405020304" pitchFamily="18" charset="0"/>
              </a:rPr>
              <a:t>Google looks at three things when calculating Quality Score</a:t>
            </a:r>
            <a:r>
              <a:rPr lang="en-US" dirty="0" smtClean="0">
                <a:solidFill>
                  <a:srgbClr val="8E5A6D"/>
                </a:solidFill>
                <a:latin typeface="Times New Roman" panose="02020603050405020304" pitchFamily="18" charset="0"/>
                <a:cs typeface="Times New Roman" panose="02020603050405020304" pitchFamily="18" charset="0"/>
              </a:rPr>
              <a:t>:</a:t>
            </a:r>
          </a:p>
          <a:p>
            <a:pPr algn="just"/>
            <a:endParaRPr lang="en-US" dirty="0">
              <a:solidFill>
                <a:srgbClr val="8E5A6D"/>
              </a:solidFill>
              <a:latin typeface="Times New Roman" panose="02020603050405020304" pitchFamily="18" charset="0"/>
              <a:cs typeface="Times New Roman" panose="02020603050405020304" pitchFamily="18" charset="0"/>
            </a:endParaRPr>
          </a:p>
          <a:p>
            <a:pPr algn="just">
              <a:buFont typeface="+mj-lt"/>
              <a:buAutoNum type="arabicPeriod"/>
            </a:pPr>
            <a:r>
              <a:rPr lang="en-US" b="1" dirty="0">
                <a:solidFill>
                  <a:srgbClr val="8E5A6D"/>
                </a:solidFill>
                <a:latin typeface="Times New Roman" panose="02020603050405020304" pitchFamily="18" charset="0"/>
                <a:cs typeface="Times New Roman" panose="02020603050405020304" pitchFamily="18" charset="0"/>
              </a:rPr>
              <a:t>Expected click-through rate (CTR)</a:t>
            </a:r>
            <a:r>
              <a:rPr lang="en-US" dirty="0">
                <a:solidFill>
                  <a:srgbClr val="8E5A6D"/>
                </a:solidFill>
                <a:latin typeface="Times New Roman" panose="02020603050405020304" pitchFamily="18" charset="0"/>
                <a:cs typeface="Times New Roman" panose="02020603050405020304" pitchFamily="18" charset="0"/>
              </a:rPr>
              <a:t>, which reflects the likelihood a user will click on an ad.</a:t>
            </a:r>
          </a:p>
          <a:p>
            <a:pPr algn="just">
              <a:buFont typeface="+mj-lt"/>
              <a:buAutoNum type="arabicPeriod"/>
            </a:pPr>
            <a:r>
              <a:rPr lang="en-US" b="1" dirty="0">
                <a:solidFill>
                  <a:srgbClr val="8E5A6D"/>
                </a:solidFill>
                <a:latin typeface="Times New Roman" panose="02020603050405020304" pitchFamily="18" charset="0"/>
                <a:cs typeface="Times New Roman" panose="02020603050405020304" pitchFamily="18" charset="0"/>
              </a:rPr>
              <a:t>Ad relevance to the query</a:t>
            </a:r>
            <a:r>
              <a:rPr lang="en-US" dirty="0">
                <a:solidFill>
                  <a:srgbClr val="8E5A6D"/>
                </a:solidFill>
                <a:latin typeface="Times New Roman" panose="02020603050405020304" pitchFamily="18" charset="0"/>
                <a:cs typeface="Times New Roman" panose="02020603050405020304" pitchFamily="18" charset="0"/>
              </a:rPr>
              <a:t>. The ad copy should clearly relate to what the user is looking for.</a:t>
            </a:r>
          </a:p>
          <a:p>
            <a:pPr algn="just">
              <a:buFont typeface="+mj-lt"/>
              <a:buAutoNum type="arabicPeriod"/>
            </a:pPr>
            <a:r>
              <a:rPr lang="en-US" b="1" dirty="0">
                <a:solidFill>
                  <a:srgbClr val="8E5A6D"/>
                </a:solidFill>
                <a:latin typeface="Times New Roman" panose="02020603050405020304" pitchFamily="18" charset="0"/>
                <a:cs typeface="Times New Roman" panose="02020603050405020304" pitchFamily="18" charset="0"/>
              </a:rPr>
              <a:t>Landing page experience</a:t>
            </a:r>
            <a:r>
              <a:rPr lang="en-US" dirty="0">
                <a:solidFill>
                  <a:srgbClr val="8E5A6D"/>
                </a:solidFill>
                <a:latin typeface="Times New Roman" panose="02020603050405020304" pitchFamily="18" charset="0"/>
                <a:cs typeface="Times New Roman" panose="02020603050405020304" pitchFamily="18" charset="0"/>
              </a:rPr>
              <a:t>. Are the users directed to a page that reflects the intent of the query, and does that page provide a good user experience?</a:t>
            </a:r>
            <a:endParaRPr lang="en-US" b="0" i="0" dirty="0">
              <a:solidFill>
                <a:srgbClr val="8E5A6D"/>
              </a:solidFill>
              <a:effectLst/>
              <a:latin typeface="Times New Roman" panose="02020603050405020304" pitchFamily="18" charset="0"/>
              <a:cs typeface="Times New Roman" panose="02020603050405020304" pitchFamily="18" charset="0"/>
            </a:endParaRPr>
          </a:p>
        </p:txBody>
      </p:sp>
      <p:sp>
        <p:nvSpPr>
          <p:cNvPr id="2" name="Rectangle 1"/>
          <p:cNvSpPr/>
          <p:nvPr/>
        </p:nvSpPr>
        <p:spPr>
          <a:xfrm>
            <a:off x="7612740" y="5091027"/>
            <a:ext cx="3931920" cy="1015663"/>
          </a:xfrm>
          <a:prstGeom prst="rect">
            <a:avLst/>
          </a:prstGeom>
        </p:spPr>
        <p:txBody>
          <a:bodyPr wrap="square">
            <a:spAutoFit/>
          </a:bodyPr>
          <a:lstStyle/>
          <a:p>
            <a:pPr marL="171450" indent="-171450">
              <a:buFont typeface="Wingdings" panose="05000000000000000000" pitchFamily="2" charset="2"/>
              <a:buChar char="Ø"/>
            </a:pPr>
            <a:r>
              <a:rPr lang="en-US" sz="1200" b="1" dirty="0">
                <a:solidFill>
                  <a:srgbClr val="8E5A6D"/>
                </a:solidFill>
                <a:latin typeface="Times New Roman" panose="02020603050405020304" pitchFamily="18" charset="0"/>
                <a:cs typeface="Times New Roman" panose="02020603050405020304" pitchFamily="18" charset="0"/>
              </a:rPr>
              <a:t>What is Quality Score? </a:t>
            </a:r>
            <a:r>
              <a:rPr lang="en-US" sz="1200" dirty="0">
                <a:solidFill>
                  <a:srgbClr val="8E5A6D"/>
                </a:solidFill>
                <a:latin typeface="Times New Roman" panose="02020603050405020304" pitchFamily="18" charset="0"/>
                <a:cs typeface="Times New Roman" panose="02020603050405020304" pitchFamily="18" charset="0"/>
              </a:rPr>
              <a:t>Quality Score is Google’s rating of the quality and relevance of both your keywords and PPC ads. It is used to determine your cost per click (CPC) and multiplied by your maximum bid to determine your ad rank in the ad auction process. </a:t>
            </a:r>
          </a:p>
        </p:txBody>
      </p:sp>
      <p:pic>
        <p:nvPicPr>
          <p:cNvPr id="5" name="Picture 4"/>
          <p:cNvPicPr>
            <a:picLocks noChangeAspect="1"/>
          </p:cNvPicPr>
          <p:nvPr/>
        </p:nvPicPr>
        <p:blipFill>
          <a:blip r:embed="rId12"/>
          <a:stretch>
            <a:fillRect/>
          </a:stretch>
        </p:blipFill>
        <p:spPr>
          <a:xfrm>
            <a:off x="7974460" y="1676268"/>
            <a:ext cx="3385142" cy="2823205"/>
          </a:xfrm>
          <a:prstGeom prst="rect">
            <a:avLst/>
          </a:prstGeom>
        </p:spPr>
      </p:pic>
    </p:spTree>
    <p:extLst>
      <p:ext uri="{BB962C8B-B14F-4D97-AF65-F5344CB8AC3E}">
        <p14:creationId xmlns:p14="http://schemas.microsoft.com/office/powerpoint/2010/main" val="169602990"/>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 xmlns:asvg="http://schemas.microsoft.com/office/drawing/2016/SVG/main"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425756" y="6106690"/>
            <a:ext cx="2167470" cy="591661"/>
          </a:xfrm>
          <a:prstGeom prst="rect">
            <a:avLst/>
          </a:prstGeom>
        </p:spPr>
      </p:pic>
      <p:sp>
        <p:nvSpPr>
          <p:cNvPr id="2" name="Rectangle 1"/>
          <p:cNvSpPr/>
          <p:nvPr/>
        </p:nvSpPr>
        <p:spPr>
          <a:xfrm>
            <a:off x="162560" y="912564"/>
            <a:ext cx="6471920" cy="5632311"/>
          </a:xfrm>
          <a:prstGeom prst="rect">
            <a:avLst/>
          </a:prstGeom>
        </p:spPr>
        <p:txBody>
          <a:bodyPr wrap="square">
            <a:spAutoFit/>
          </a:bodyPr>
          <a:lstStyle/>
          <a:p>
            <a:pPr algn="just"/>
            <a:r>
              <a:rPr lang="en-US" b="1" dirty="0">
                <a:solidFill>
                  <a:srgbClr val="8E5A6D"/>
                </a:solidFill>
                <a:latin typeface="Times New Roman" panose="02020603050405020304" pitchFamily="18" charset="0"/>
                <a:cs typeface="Times New Roman" panose="02020603050405020304" pitchFamily="18" charset="0"/>
              </a:rPr>
              <a:t>How does Google weigh each Quality Score factor</a:t>
            </a:r>
            <a:r>
              <a:rPr lang="en-US" b="1" dirty="0" smtClean="0">
                <a:solidFill>
                  <a:srgbClr val="8E5A6D"/>
                </a:solidFill>
                <a:latin typeface="Times New Roman" panose="02020603050405020304" pitchFamily="18" charset="0"/>
                <a:cs typeface="Times New Roman" panose="02020603050405020304" pitchFamily="18" charset="0"/>
              </a:rPr>
              <a:t>?</a:t>
            </a:r>
          </a:p>
          <a:p>
            <a:pPr algn="just"/>
            <a:endParaRPr lang="en-US" dirty="0">
              <a:solidFill>
                <a:srgbClr val="8E5A6D"/>
              </a:solidFill>
              <a:latin typeface="Times New Roman" panose="02020603050405020304" pitchFamily="18" charset="0"/>
              <a:cs typeface="Times New Roman" panose="02020603050405020304" pitchFamily="18" charset="0"/>
            </a:endParaRPr>
          </a:p>
          <a:p>
            <a:pPr algn="just"/>
            <a:r>
              <a:rPr lang="en-US" b="1" dirty="0">
                <a:solidFill>
                  <a:srgbClr val="8E5A6D"/>
                </a:solidFill>
                <a:latin typeface="Times New Roman" panose="02020603050405020304" pitchFamily="18" charset="0"/>
                <a:cs typeface="Times New Roman" panose="02020603050405020304" pitchFamily="18" charset="0"/>
              </a:rPr>
              <a:t>How it’s </a:t>
            </a:r>
            <a:r>
              <a:rPr lang="en-US" b="1" dirty="0" smtClean="0">
                <a:solidFill>
                  <a:srgbClr val="8E5A6D"/>
                </a:solidFill>
                <a:latin typeface="Times New Roman" panose="02020603050405020304" pitchFamily="18" charset="0"/>
                <a:cs typeface="Times New Roman" panose="02020603050405020304" pitchFamily="18" charset="0"/>
              </a:rPr>
              <a:t>calculated</a:t>
            </a:r>
          </a:p>
          <a:p>
            <a:pPr algn="just"/>
            <a:endParaRPr lang="en-US" b="1" dirty="0">
              <a:solidFill>
                <a:srgbClr val="8E5A6D"/>
              </a:solidFill>
              <a:latin typeface="Times New Roman" panose="02020603050405020304" pitchFamily="18" charset="0"/>
              <a:cs typeface="Times New Roman" panose="02020603050405020304" pitchFamily="18" charset="0"/>
            </a:endParaRPr>
          </a:p>
          <a:p>
            <a:pPr algn="just"/>
            <a:r>
              <a:rPr lang="en-US" dirty="0">
                <a:solidFill>
                  <a:srgbClr val="8E5A6D"/>
                </a:solidFill>
                <a:latin typeface="Times New Roman" panose="02020603050405020304" pitchFamily="18" charset="0"/>
                <a:cs typeface="Times New Roman" panose="02020603050405020304" pitchFamily="18" charset="0"/>
              </a:rPr>
              <a:t>Quality Score is calculated based on the combined performance of 3 components:</a:t>
            </a:r>
          </a:p>
          <a:p>
            <a:pPr algn="just"/>
            <a:endParaRPr lang="en-US" dirty="0">
              <a:solidFill>
                <a:srgbClr val="8E5A6D"/>
              </a:solidFill>
              <a:latin typeface="Times New Roman" panose="02020603050405020304" pitchFamily="18" charset="0"/>
              <a:cs typeface="Times New Roman" panose="02020603050405020304" pitchFamily="18" charset="0"/>
            </a:endParaRPr>
          </a:p>
          <a:p>
            <a:pPr algn="just"/>
            <a:r>
              <a:rPr lang="en-US" b="1" dirty="0">
                <a:solidFill>
                  <a:srgbClr val="8E5A6D"/>
                </a:solidFill>
                <a:latin typeface="Times New Roman" panose="02020603050405020304" pitchFamily="18" charset="0"/>
                <a:cs typeface="Times New Roman" panose="02020603050405020304" pitchFamily="18" charset="0"/>
              </a:rPr>
              <a:t>Expected </a:t>
            </a:r>
            <a:r>
              <a:rPr lang="en-US" b="1" dirty="0" smtClean="0">
                <a:solidFill>
                  <a:srgbClr val="8E5A6D"/>
                </a:solidFill>
                <a:latin typeface="Times New Roman" panose="02020603050405020304" pitchFamily="18" charset="0"/>
                <a:cs typeface="Times New Roman" panose="02020603050405020304" pitchFamily="18" charset="0"/>
              </a:rPr>
              <a:t>click through </a:t>
            </a:r>
            <a:r>
              <a:rPr lang="en-US" b="1" dirty="0">
                <a:solidFill>
                  <a:srgbClr val="8E5A6D"/>
                </a:solidFill>
                <a:latin typeface="Times New Roman" panose="02020603050405020304" pitchFamily="18" charset="0"/>
                <a:cs typeface="Times New Roman" panose="02020603050405020304" pitchFamily="18" charset="0"/>
              </a:rPr>
              <a:t>rate (CTR): </a:t>
            </a:r>
            <a:r>
              <a:rPr lang="en-US" dirty="0">
                <a:solidFill>
                  <a:srgbClr val="8E5A6D"/>
                </a:solidFill>
                <a:latin typeface="Times New Roman" panose="02020603050405020304" pitchFamily="18" charset="0"/>
                <a:cs typeface="Times New Roman" panose="02020603050405020304" pitchFamily="18" charset="0"/>
              </a:rPr>
              <a:t>The likelihood that your ad will be clicked when shown.</a:t>
            </a:r>
          </a:p>
          <a:p>
            <a:pPr algn="just"/>
            <a:r>
              <a:rPr lang="en-US" b="1" dirty="0">
                <a:solidFill>
                  <a:srgbClr val="8E5A6D"/>
                </a:solidFill>
                <a:latin typeface="Times New Roman" panose="02020603050405020304" pitchFamily="18" charset="0"/>
                <a:cs typeface="Times New Roman" panose="02020603050405020304" pitchFamily="18" charset="0"/>
              </a:rPr>
              <a:t>Ad relevance: </a:t>
            </a:r>
            <a:r>
              <a:rPr lang="en-US" dirty="0">
                <a:solidFill>
                  <a:srgbClr val="8E5A6D"/>
                </a:solidFill>
                <a:latin typeface="Times New Roman" panose="02020603050405020304" pitchFamily="18" charset="0"/>
                <a:cs typeface="Times New Roman" panose="02020603050405020304" pitchFamily="18" charset="0"/>
              </a:rPr>
              <a:t>How closely your ad matches the intent behind a user's search.</a:t>
            </a:r>
          </a:p>
          <a:p>
            <a:pPr algn="just"/>
            <a:r>
              <a:rPr lang="en-US" b="1" dirty="0">
                <a:solidFill>
                  <a:srgbClr val="8E5A6D"/>
                </a:solidFill>
                <a:latin typeface="Times New Roman" panose="02020603050405020304" pitchFamily="18" charset="0"/>
                <a:cs typeface="Times New Roman" panose="02020603050405020304" pitchFamily="18" charset="0"/>
              </a:rPr>
              <a:t>Landing page experience: </a:t>
            </a:r>
            <a:r>
              <a:rPr lang="en-US" dirty="0">
                <a:solidFill>
                  <a:srgbClr val="8E5A6D"/>
                </a:solidFill>
                <a:latin typeface="Times New Roman" panose="02020603050405020304" pitchFamily="18" charset="0"/>
                <a:cs typeface="Times New Roman" panose="02020603050405020304" pitchFamily="18" charset="0"/>
              </a:rPr>
              <a:t>How relevant and useful your landing page is to people who click your ad.</a:t>
            </a:r>
          </a:p>
          <a:p>
            <a:pPr algn="just"/>
            <a:r>
              <a:rPr lang="en-US" dirty="0">
                <a:solidFill>
                  <a:srgbClr val="8E5A6D"/>
                </a:solidFill>
                <a:latin typeface="Times New Roman" panose="02020603050405020304" pitchFamily="18" charset="0"/>
                <a:cs typeface="Times New Roman" panose="02020603050405020304" pitchFamily="18" charset="0"/>
              </a:rPr>
              <a:t>Each component is evaluated with a status of “Above average,” “Average,” or “Below average.” This evaluation is based on a comparison with other advertisers whose ads showed for the exact same keyword, over the last 90 days.</a:t>
            </a:r>
          </a:p>
          <a:p>
            <a:pPr algn="just"/>
            <a:endParaRPr lang="en-US" dirty="0">
              <a:solidFill>
                <a:srgbClr val="8E5A6D"/>
              </a:solidFill>
              <a:latin typeface="Times New Roman" panose="02020603050405020304" pitchFamily="18" charset="0"/>
              <a:cs typeface="Times New Roman" panose="02020603050405020304" pitchFamily="18" charset="0"/>
            </a:endParaRPr>
          </a:p>
          <a:p>
            <a:pPr algn="just"/>
            <a:r>
              <a:rPr lang="en-US" dirty="0">
                <a:solidFill>
                  <a:srgbClr val="8E5A6D"/>
                </a:solidFill>
                <a:latin typeface="Times New Roman" panose="02020603050405020304" pitchFamily="18" charset="0"/>
                <a:cs typeface="Times New Roman" panose="02020603050405020304" pitchFamily="18" charset="0"/>
              </a:rPr>
              <a:t>If one of these components has a status of “Average” or “Below average,” this may indicate an opportunity to make improvements.</a:t>
            </a:r>
            <a:endParaRPr lang="en-US" b="0" i="0" dirty="0">
              <a:solidFill>
                <a:srgbClr val="8E5A6D"/>
              </a:solidFill>
              <a:effectLst/>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10"/>
          <a:stretch>
            <a:fillRect/>
          </a:stretch>
        </p:blipFill>
        <p:spPr>
          <a:xfrm>
            <a:off x="6874026" y="1695257"/>
            <a:ext cx="5103459" cy="3667125"/>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10097836" y="4877802"/>
            <a:ext cx="1879649" cy="309233"/>
          </a:xfrm>
          <a:prstGeom prst="rect">
            <a:avLst/>
          </a:prstGeom>
        </p:spPr>
      </p:pic>
    </p:spTree>
    <p:extLst>
      <p:ext uri="{BB962C8B-B14F-4D97-AF65-F5344CB8AC3E}">
        <p14:creationId xmlns:p14="http://schemas.microsoft.com/office/powerpoint/2010/main" val="1514663586"/>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 xmlns:asvg="http://schemas.microsoft.com/office/drawing/2016/SVG/main"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425756" y="6106690"/>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667031" y="757948"/>
            <a:ext cx="1879649" cy="309233"/>
          </a:xfrm>
          <a:prstGeom prst="rect">
            <a:avLst/>
          </a:prstGeom>
        </p:spPr>
      </p:pic>
      <p:sp>
        <p:nvSpPr>
          <p:cNvPr id="2" name="Rectangle 1"/>
          <p:cNvSpPr/>
          <p:nvPr/>
        </p:nvSpPr>
        <p:spPr>
          <a:xfrm>
            <a:off x="467360" y="1428065"/>
            <a:ext cx="6096000" cy="4801314"/>
          </a:xfrm>
          <a:prstGeom prst="rect">
            <a:avLst/>
          </a:prstGeom>
        </p:spPr>
        <p:txBody>
          <a:bodyPr>
            <a:spAutoFit/>
          </a:bodyPr>
          <a:lstStyle/>
          <a:p>
            <a:pPr algn="just"/>
            <a:r>
              <a:rPr lang="en-US" b="1" dirty="0">
                <a:solidFill>
                  <a:srgbClr val="8E5A6D"/>
                </a:solidFill>
                <a:latin typeface="Times New Roman" panose="02020603050405020304" pitchFamily="18" charset="0"/>
                <a:cs typeface="Times New Roman" panose="02020603050405020304" pitchFamily="18" charset="0"/>
              </a:rPr>
              <a:t>What is Ad Rank?</a:t>
            </a:r>
          </a:p>
          <a:p>
            <a:pPr algn="just"/>
            <a:r>
              <a:rPr lang="en-US" dirty="0">
                <a:solidFill>
                  <a:srgbClr val="8E5A6D"/>
                </a:solidFill>
                <a:latin typeface="Times New Roman" panose="02020603050405020304" pitchFamily="18" charset="0"/>
                <a:cs typeface="Times New Roman" panose="02020603050405020304" pitchFamily="18" charset="0"/>
              </a:rPr>
              <a:t>Ad Rank determines the positions in which ads participating in the auction are shown. The better the Ad Rank, the higher the position. The best Ad Rank gets the top ad position.</a:t>
            </a:r>
          </a:p>
          <a:p>
            <a:pPr algn="just"/>
            <a:r>
              <a:rPr lang="en-US" dirty="0">
                <a:solidFill>
                  <a:srgbClr val="8E5A6D"/>
                </a:solidFill>
                <a:latin typeface="Times New Roman" panose="02020603050405020304" pitchFamily="18" charset="0"/>
                <a:cs typeface="Times New Roman" panose="02020603050405020304" pitchFamily="18" charset="0"/>
              </a:rPr>
              <a:t>It takes into account an ad’s Quality Score and the advertiser’s Max CPC, plus the expected click-through rate (CTR) impact of the ad extensions and formats available. Here’s the basic formula:</a:t>
            </a:r>
          </a:p>
          <a:p>
            <a:pPr algn="just"/>
            <a:r>
              <a:rPr lang="en-US" b="1" dirty="0">
                <a:solidFill>
                  <a:srgbClr val="8E5A6D"/>
                </a:solidFill>
                <a:latin typeface="Times New Roman" panose="02020603050405020304" pitchFamily="18" charset="0"/>
                <a:cs typeface="Times New Roman" panose="02020603050405020304" pitchFamily="18" charset="0"/>
              </a:rPr>
              <a:t> </a:t>
            </a:r>
            <a:r>
              <a:rPr lang="en-US" dirty="0">
                <a:solidFill>
                  <a:srgbClr val="8E5A6D"/>
                </a:solidFill>
                <a:latin typeface="Times New Roman" panose="02020603050405020304" pitchFamily="18" charset="0"/>
                <a:cs typeface="Times New Roman" panose="02020603050405020304" pitchFamily="18" charset="0"/>
              </a:rPr>
              <a:t>Ad Rank = Ad quality score x Max CPC [+ a combination of other factors, including the context of the search such as device and expected impact of ad extensions] </a:t>
            </a:r>
            <a:endParaRPr lang="en-US" dirty="0" smtClean="0">
              <a:solidFill>
                <a:srgbClr val="8E5A6D"/>
              </a:solidFill>
              <a:latin typeface="Times New Roman" panose="02020603050405020304" pitchFamily="18" charset="0"/>
              <a:cs typeface="Times New Roman" panose="02020603050405020304" pitchFamily="18" charset="0"/>
            </a:endParaRPr>
          </a:p>
          <a:p>
            <a:pPr algn="just"/>
            <a:endParaRPr lang="en-US" dirty="0">
              <a:solidFill>
                <a:srgbClr val="8E5A6D"/>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en-US" dirty="0" smtClean="0">
                <a:solidFill>
                  <a:srgbClr val="8E5A6D"/>
                </a:solidFill>
                <a:latin typeface="Times New Roman" panose="02020603050405020304" pitchFamily="18" charset="0"/>
                <a:cs typeface="Times New Roman" panose="02020603050405020304" pitchFamily="18" charset="0"/>
              </a:rPr>
              <a:t>Ad </a:t>
            </a:r>
            <a:r>
              <a:rPr lang="en-US" dirty="0">
                <a:solidFill>
                  <a:srgbClr val="8E5A6D"/>
                </a:solidFill>
                <a:latin typeface="Times New Roman" panose="02020603050405020304" pitchFamily="18" charset="0"/>
                <a:cs typeface="Times New Roman" panose="02020603050405020304" pitchFamily="18" charset="0"/>
              </a:rPr>
              <a:t>Rank = CPC Bid x Quality Score</a:t>
            </a:r>
          </a:p>
          <a:p>
            <a:pPr algn="just"/>
            <a:r>
              <a:rPr lang="en-US" dirty="0">
                <a:solidFill>
                  <a:srgbClr val="8E5A6D"/>
                </a:solidFill>
                <a:latin typeface="Times New Roman" panose="02020603050405020304" pitchFamily="18" charset="0"/>
                <a:cs typeface="Times New Roman" panose="02020603050405020304" pitchFamily="18" charset="0"/>
              </a:rPr>
              <a:t>Using this formula, the best combined CPC bid and Quality Score gets your ad a better position. In other words, advertisers with low quality scores will need to increase their CPC bid to get optimum ad placement.</a:t>
            </a:r>
            <a:endParaRPr lang="en-US" i="0" dirty="0">
              <a:solidFill>
                <a:srgbClr val="8E5A6D"/>
              </a:solidFill>
              <a:effectLst/>
              <a:latin typeface="Times New Roman" panose="02020603050405020304" pitchFamily="18" charset="0"/>
              <a:cs typeface="Times New Roman" panose="02020603050405020304" pitchFamily="18" charset="0"/>
            </a:endParaRPr>
          </a:p>
        </p:txBody>
      </p:sp>
      <p:sp>
        <p:nvSpPr>
          <p:cNvPr id="4" name="Rectangle 3"/>
          <p:cNvSpPr/>
          <p:nvPr/>
        </p:nvSpPr>
        <p:spPr>
          <a:xfrm>
            <a:off x="7742256" y="4893630"/>
            <a:ext cx="4074160" cy="1384995"/>
          </a:xfrm>
          <a:prstGeom prst="rect">
            <a:avLst/>
          </a:prstGeom>
        </p:spPr>
        <p:txBody>
          <a:bodyPr wrap="square">
            <a:spAutoFit/>
          </a:bodyPr>
          <a:lstStyle/>
          <a:p>
            <a:pPr marL="171450" indent="-171450" algn="just">
              <a:buFont typeface="Wingdings" panose="05000000000000000000" pitchFamily="2" charset="2"/>
              <a:buChar char="Ø"/>
            </a:pPr>
            <a:r>
              <a:rPr lang="en-US" sz="1200" dirty="0">
                <a:solidFill>
                  <a:srgbClr val="8E5A6D"/>
                </a:solidFill>
                <a:latin typeface="Times New Roman" panose="02020603050405020304" pitchFamily="18" charset="0"/>
                <a:cs typeface="Times New Roman" panose="02020603050405020304" pitchFamily="18" charset="0"/>
              </a:rPr>
              <a:t>Ad Rank is a value that's used to determine where ads are shown on a page relative to other ads, and whether your ads will show at all. Your Ad Rank is recalculated each time your ad is eligible to appear. It competes in an auction, which could result in it changing each time depending on your competition, the context of the person's search, and your ad quality at that moment. </a:t>
            </a:r>
          </a:p>
        </p:txBody>
      </p:sp>
      <p:pic>
        <p:nvPicPr>
          <p:cNvPr id="6" name="Picture 5"/>
          <p:cNvPicPr>
            <a:picLocks noChangeAspect="1"/>
          </p:cNvPicPr>
          <p:nvPr/>
        </p:nvPicPr>
        <p:blipFill>
          <a:blip r:embed="rId12"/>
          <a:stretch>
            <a:fillRect/>
          </a:stretch>
        </p:blipFill>
        <p:spPr>
          <a:xfrm>
            <a:off x="7742256" y="2280241"/>
            <a:ext cx="4045700" cy="1986959"/>
          </a:xfrm>
          <a:prstGeom prst="rect">
            <a:avLst/>
          </a:prstGeom>
        </p:spPr>
      </p:pic>
    </p:spTree>
    <p:extLst>
      <p:ext uri="{BB962C8B-B14F-4D97-AF65-F5344CB8AC3E}">
        <p14:creationId xmlns:p14="http://schemas.microsoft.com/office/powerpoint/2010/main" val="1070825058"/>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 xmlns:asvg="http://schemas.microsoft.com/office/drawing/2016/SVG/main"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8342021" y="6093226"/>
            <a:ext cx="2167470" cy="591661"/>
          </a:xfrm>
          <a:prstGeom prst="rect">
            <a:avLst/>
          </a:prstGeom>
        </p:spPr>
      </p:pic>
      <p:sp>
        <p:nvSpPr>
          <p:cNvPr id="2" name="Rectangle 1"/>
          <p:cNvSpPr/>
          <p:nvPr/>
        </p:nvSpPr>
        <p:spPr>
          <a:xfrm>
            <a:off x="245860" y="1067181"/>
            <a:ext cx="6096000" cy="4801314"/>
          </a:xfrm>
          <a:prstGeom prst="rect">
            <a:avLst/>
          </a:prstGeom>
        </p:spPr>
        <p:txBody>
          <a:bodyPr>
            <a:spAutoFit/>
          </a:bodyPr>
          <a:lstStyle/>
          <a:p>
            <a:r>
              <a:rPr lang="en-US" b="1" dirty="0">
                <a:solidFill>
                  <a:srgbClr val="8E5A6D"/>
                </a:solidFill>
                <a:latin typeface="Times New Roman" panose="02020603050405020304" pitchFamily="18" charset="0"/>
                <a:cs typeface="Times New Roman" panose="02020603050405020304" pitchFamily="18" charset="0"/>
              </a:rPr>
              <a:t>How is CPC calculated</a:t>
            </a:r>
            <a:r>
              <a:rPr lang="en-US" b="1" dirty="0" smtClean="0">
                <a:solidFill>
                  <a:srgbClr val="8E5A6D"/>
                </a:solidFill>
                <a:latin typeface="Times New Roman" panose="02020603050405020304" pitchFamily="18" charset="0"/>
                <a:cs typeface="Times New Roman" panose="02020603050405020304" pitchFamily="18" charset="0"/>
              </a:rPr>
              <a:t>?</a:t>
            </a:r>
          </a:p>
          <a:p>
            <a:endParaRPr lang="en-US" b="1" dirty="0">
              <a:solidFill>
                <a:srgbClr val="8E5A6D"/>
              </a:solidFill>
              <a:latin typeface="Times New Roman" panose="02020603050405020304" pitchFamily="18" charset="0"/>
              <a:cs typeface="Times New Roman" panose="02020603050405020304" pitchFamily="18" charset="0"/>
            </a:endParaRPr>
          </a:p>
          <a:p>
            <a:r>
              <a:rPr lang="en-US" dirty="0">
                <a:solidFill>
                  <a:srgbClr val="8E5A6D"/>
                </a:solidFill>
                <a:latin typeface="Times New Roman" panose="02020603050405020304" pitchFamily="18" charset="0"/>
                <a:cs typeface="Times New Roman" panose="02020603050405020304" pitchFamily="18" charset="0"/>
              </a:rPr>
              <a:t>Ad Rank has a big impact on the actual cost-per-click (CPC) an advertiser pays when someone clicks on their ads.</a:t>
            </a:r>
          </a:p>
          <a:p>
            <a:r>
              <a:rPr lang="en-US" dirty="0">
                <a:solidFill>
                  <a:srgbClr val="8E5A6D"/>
                </a:solidFill>
                <a:latin typeface="Times New Roman" panose="02020603050405020304" pitchFamily="18" charset="0"/>
                <a:cs typeface="Times New Roman" panose="02020603050405020304" pitchFamily="18" charset="0"/>
              </a:rPr>
              <a:t>It is often misstated that advertisers pay one cent more than the advertiser in the spot below them. In fact, that’s really just one piece of the CPC calculation. CPC is calculated using this formula:</a:t>
            </a:r>
          </a:p>
          <a:p>
            <a:pPr algn="ctr"/>
            <a:r>
              <a:rPr lang="en-US" b="1" dirty="0">
                <a:solidFill>
                  <a:srgbClr val="8E5A6D"/>
                </a:solidFill>
                <a:latin typeface="Times New Roman" panose="02020603050405020304" pitchFamily="18" charset="0"/>
                <a:cs typeface="Times New Roman" panose="02020603050405020304" pitchFamily="18" charset="0"/>
              </a:rPr>
              <a:t>CPC = The Ad Rank of Advertiser Below/Quality Score + $0.01</a:t>
            </a:r>
            <a:endParaRPr lang="en-US" dirty="0">
              <a:solidFill>
                <a:srgbClr val="8E5A6D"/>
              </a:solidFill>
              <a:latin typeface="Times New Roman" panose="02020603050405020304" pitchFamily="18" charset="0"/>
              <a:cs typeface="Times New Roman" panose="02020603050405020304" pitchFamily="18" charset="0"/>
            </a:endParaRPr>
          </a:p>
          <a:p>
            <a:r>
              <a:rPr lang="en-US" dirty="0">
                <a:solidFill>
                  <a:srgbClr val="8E5A6D"/>
                </a:solidFill>
                <a:latin typeface="Times New Roman" panose="02020603050405020304" pitchFamily="18" charset="0"/>
                <a:cs typeface="Times New Roman" panose="02020603050405020304" pitchFamily="18" charset="0"/>
              </a:rPr>
              <a:t>In AdWords, because pricing is based in part on the Ad Rank of the next competitor, actual CPCs can vary widely</a:t>
            </a:r>
            <a:r>
              <a:rPr lang="en-US" dirty="0" smtClean="0">
                <a:solidFill>
                  <a:srgbClr val="8E5A6D"/>
                </a:solidFill>
                <a:latin typeface="Times New Roman" panose="02020603050405020304" pitchFamily="18" charset="0"/>
                <a:cs typeface="Times New Roman" panose="02020603050405020304" pitchFamily="18" charset="0"/>
              </a:rPr>
              <a:t>.</a:t>
            </a:r>
          </a:p>
          <a:p>
            <a:endParaRPr lang="en-US" dirty="0" smtClean="0">
              <a:solidFill>
                <a:srgbClr val="8E5A6D"/>
              </a:solidFill>
              <a:latin typeface="Times New Roman" panose="02020603050405020304" pitchFamily="18" charset="0"/>
              <a:cs typeface="Times New Roman" panose="02020603050405020304" pitchFamily="18" charset="0"/>
            </a:endParaRPr>
          </a:p>
          <a:p>
            <a:pPr algn="just"/>
            <a:r>
              <a:rPr lang="en-US" dirty="0">
                <a:solidFill>
                  <a:srgbClr val="8E5A6D"/>
                </a:solidFill>
                <a:latin typeface="Times New Roman" panose="02020603050405020304" pitchFamily="18" charset="0"/>
                <a:cs typeface="Times New Roman" panose="02020603050405020304" pitchFamily="18" charset="0"/>
              </a:rPr>
              <a:t>Ad Rank (Max CPC Bid x Quality Score) determines the position in which an ad is shown. The Ad Rank of the ad below is factored into the actual CPC that an advertiser will pay if someone clicks on their </a:t>
            </a:r>
            <a:r>
              <a:rPr lang="en-US" dirty="0" smtClean="0">
                <a:solidFill>
                  <a:srgbClr val="8E5A6D"/>
                </a:solidFill>
                <a:latin typeface="Times New Roman" panose="02020603050405020304" pitchFamily="18" charset="0"/>
                <a:cs typeface="Times New Roman" panose="02020603050405020304" pitchFamily="18" charset="0"/>
              </a:rPr>
              <a:t>ad</a:t>
            </a:r>
            <a:endParaRPr lang="en-US" b="0" i="0" dirty="0">
              <a:solidFill>
                <a:srgbClr val="8E5A6D"/>
              </a:solidFill>
              <a:effectLst/>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10"/>
          <a:stretch>
            <a:fillRect/>
          </a:stretch>
        </p:blipFill>
        <p:spPr>
          <a:xfrm>
            <a:off x="6939280" y="2178708"/>
            <a:ext cx="4653946" cy="2578260"/>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667031" y="4317300"/>
            <a:ext cx="1879649" cy="309233"/>
          </a:xfrm>
          <a:prstGeom prst="rect">
            <a:avLst/>
          </a:prstGeom>
        </p:spPr>
      </p:pic>
      <p:sp>
        <p:nvSpPr>
          <p:cNvPr id="4" name="Rectangle 3"/>
          <p:cNvSpPr/>
          <p:nvPr/>
        </p:nvSpPr>
        <p:spPr>
          <a:xfrm>
            <a:off x="7528560" y="5314497"/>
            <a:ext cx="4259396" cy="461665"/>
          </a:xfrm>
          <a:prstGeom prst="rect">
            <a:avLst/>
          </a:prstGeom>
        </p:spPr>
        <p:txBody>
          <a:bodyPr wrap="square">
            <a:spAutoFit/>
          </a:bodyPr>
          <a:lstStyle/>
          <a:p>
            <a:pPr marL="171450" lvl="0" indent="-171450" algn="just">
              <a:buFont typeface="Wingdings" panose="05000000000000000000" pitchFamily="2" charset="2"/>
              <a:buChar char="Ø"/>
            </a:pPr>
            <a:r>
              <a:rPr lang="en-US" sz="1200" dirty="0">
                <a:solidFill>
                  <a:srgbClr val="8E5A6D"/>
                </a:solidFill>
                <a:latin typeface="Times New Roman" panose="02020603050405020304" pitchFamily="18" charset="0"/>
                <a:cs typeface="Times New Roman" panose="02020603050405020304" pitchFamily="18" charset="0"/>
              </a:rPr>
              <a:t>Cost Per Click (CPC) refers to the actual price you pay for each click in your pay-per-click (PPC) marketing campaigns. </a:t>
            </a:r>
            <a:endParaRPr lang="en-US" dirty="0">
              <a:solidFill>
                <a:srgbClr val="8E5A6D"/>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41939860"/>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60440" y="-481664"/>
            <a:ext cx="2036240" cy="1798476"/>
          </a:xfrm>
          <a:prstGeom prst="rect">
            <a:avLst/>
          </a:prstGeom>
        </p:spPr>
      </p:pic>
      <p:pic>
        <p:nvPicPr>
          <p:cNvPr id="5" name="Picture 4"/>
          <p:cNvPicPr>
            <a:picLocks noChangeAspect="1"/>
          </p:cNvPicPr>
          <p:nvPr/>
        </p:nvPicPr>
        <p:blipFill>
          <a:blip r:embed="rId3"/>
          <a:stretch>
            <a:fillRect/>
          </a:stretch>
        </p:blipFill>
        <p:spPr>
          <a:xfrm flipV="1">
            <a:off x="2313884" y="371850"/>
            <a:ext cx="7124756" cy="53319"/>
          </a:xfrm>
          <a:prstGeom prst="rect">
            <a:avLst/>
          </a:prstGeom>
        </p:spPr>
      </p:pic>
      <p:pic>
        <p:nvPicPr>
          <p:cNvPr id="6" name="Picture 5"/>
          <p:cNvPicPr>
            <a:picLocks noChangeAspect="1"/>
          </p:cNvPicPr>
          <p:nvPr/>
        </p:nvPicPr>
        <p:blipFill>
          <a:blip r:embed="rId4"/>
          <a:stretch>
            <a:fillRect/>
          </a:stretch>
        </p:blipFill>
        <p:spPr>
          <a:xfrm>
            <a:off x="9637673" y="371850"/>
            <a:ext cx="2365453" cy="140220"/>
          </a:xfrm>
          <a:prstGeom prst="rect">
            <a:avLst/>
          </a:prstGeom>
        </p:spPr>
      </p:pic>
      <p:pic>
        <p:nvPicPr>
          <p:cNvPr id="7" name="Picture 6"/>
          <p:cNvPicPr>
            <a:picLocks noChangeAspect="1"/>
          </p:cNvPicPr>
          <p:nvPr/>
        </p:nvPicPr>
        <p:blipFill>
          <a:blip r:embed="rId5"/>
          <a:stretch>
            <a:fillRect/>
          </a:stretch>
        </p:blipFill>
        <p:spPr>
          <a:xfrm>
            <a:off x="9881533" y="688175"/>
            <a:ext cx="1877731" cy="310923"/>
          </a:xfrm>
          <a:prstGeom prst="rect">
            <a:avLst/>
          </a:prstGeom>
        </p:spPr>
      </p:pic>
      <p:pic>
        <p:nvPicPr>
          <p:cNvPr id="8" name="Picture 7"/>
          <p:cNvPicPr>
            <a:picLocks noChangeAspect="1"/>
          </p:cNvPicPr>
          <p:nvPr/>
        </p:nvPicPr>
        <p:blipFill>
          <a:blip r:embed="rId6"/>
          <a:stretch>
            <a:fillRect/>
          </a:stretch>
        </p:blipFill>
        <p:spPr>
          <a:xfrm>
            <a:off x="9832762" y="6140678"/>
            <a:ext cx="2170364" cy="591363"/>
          </a:xfrm>
          <a:prstGeom prst="rect">
            <a:avLst/>
          </a:prstGeom>
        </p:spPr>
      </p:pic>
      <p:sp>
        <p:nvSpPr>
          <p:cNvPr id="3" name="Rectangle 2"/>
          <p:cNvSpPr/>
          <p:nvPr/>
        </p:nvSpPr>
        <p:spPr>
          <a:xfrm>
            <a:off x="274320" y="999098"/>
            <a:ext cx="8006080" cy="5632311"/>
          </a:xfrm>
          <a:prstGeom prst="rect">
            <a:avLst/>
          </a:prstGeom>
        </p:spPr>
        <p:txBody>
          <a:bodyPr wrap="square">
            <a:spAutoFit/>
          </a:bodyPr>
          <a:lstStyle/>
          <a:p>
            <a:pPr algn="just"/>
            <a:r>
              <a:rPr lang="en-US" b="1" dirty="0">
                <a:solidFill>
                  <a:srgbClr val="8E5A6D"/>
                </a:solidFill>
                <a:latin typeface="Times New Roman" panose="02020603050405020304" pitchFamily="18" charset="0"/>
                <a:cs typeface="Times New Roman" panose="02020603050405020304" pitchFamily="18" charset="0"/>
              </a:rPr>
              <a:t>Understanding the reporting </a:t>
            </a:r>
            <a:r>
              <a:rPr lang="en-US" b="1" dirty="0" smtClean="0">
                <a:solidFill>
                  <a:srgbClr val="8E5A6D"/>
                </a:solidFill>
                <a:latin typeface="Times New Roman" panose="02020603050405020304" pitchFamily="18" charset="0"/>
                <a:cs typeface="Times New Roman" panose="02020603050405020304" pitchFamily="18" charset="0"/>
              </a:rPr>
              <a:t>metrics</a:t>
            </a:r>
          </a:p>
          <a:p>
            <a:pPr algn="just"/>
            <a:endParaRPr lang="en-US" b="1" dirty="0">
              <a:solidFill>
                <a:srgbClr val="8E5A6D"/>
              </a:solidFill>
              <a:latin typeface="Times New Roman" panose="02020603050405020304" pitchFamily="18" charset="0"/>
              <a:cs typeface="Times New Roman" panose="02020603050405020304" pitchFamily="18" charset="0"/>
            </a:endParaRPr>
          </a:p>
          <a:p>
            <a:pPr algn="just"/>
            <a:r>
              <a:rPr lang="en-US" dirty="0">
                <a:solidFill>
                  <a:srgbClr val="8E5A6D"/>
                </a:solidFill>
                <a:latin typeface="Times New Roman" panose="02020603050405020304" pitchFamily="18" charset="0"/>
                <a:cs typeface="Times New Roman" panose="02020603050405020304" pitchFamily="18" charset="0"/>
              </a:rPr>
              <a:t>There are several metrics you’ll need to understand when running and analyzing PPC campaigns.</a:t>
            </a:r>
          </a:p>
          <a:p>
            <a:pPr algn="just"/>
            <a:r>
              <a:rPr lang="en-US" b="1" dirty="0">
                <a:solidFill>
                  <a:srgbClr val="8E5A6D"/>
                </a:solidFill>
                <a:latin typeface="Times New Roman" panose="02020603050405020304" pitchFamily="18" charset="0"/>
                <a:cs typeface="Times New Roman" panose="02020603050405020304" pitchFamily="18" charset="0"/>
              </a:rPr>
              <a:t>Impressions:</a:t>
            </a:r>
            <a:r>
              <a:rPr lang="en-US" dirty="0">
                <a:solidFill>
                  <a:srgbClr val="8E5A6D"/>
                </a:solidFill>
                <a:latin typeface="Times New Roman" panose="02020603050405020304" pitchFamily="18" charset="0"/>
                <a:cs typeface="Times New Roman" panose="02020603050405020304" pitchFamily="18" charset="0"/>
              </a:rPr>
              <a:t> The number of times your ads were served in the search results.</a:t>
            </a:r>
          </a:p>
          <a:p>
            <a:pPr algn="just"/>
            <a:r>
              <a:rPr lang="en-US" b="1" dirty="0">
                <a:solidFill>
                  <a:srgbClr val="8E5A6D"/>
                </a:solidFill>
                <a:latin typeface="Times New Roman" panose="02020603050405020304" pitchFamily="18" charset="0"/>
                <a:cs typeface="Times New Roman" panose="02020603050405020304" pitchFamily="18" charset="0"/>
              </a:rPr>
              <a:t>Clicks:</a:t>
            </a:r>
            <a:r>
              <a:rPr lang="en-US" dirty="0">
                <a:solidFill>
                  <a:srgbClr val="8E5A6D"/>
                </a:solidFill>
                <a:latin typeface="Times New Roman" panose="02020603050405020304" pitchFamily="18" charset="0"/>
                <a:cs typeface="Times New Roman" panose="02020603050405020304" pitchFamily="18" charset="0"/>
              </a:rPr>
              <a:t> The number of times users clicked on or engaged with your ads.</a:t>
            </a:r>
          </a:p>
          <a:p>
            <a:pPr algn="just"/>
            <a:r>
              <a:rPr lang="en-US" b="1" dirty="0">
                <a:solidFill>
                  <a:srgbClr val="8E5A6D"/>
                </a:solidFill>
                <a:latin typeface="Times New Roman" panose="02020603050405020304" pitchFamily="18" charset="0"/>
                <a:cs typeface="Times New Roman" panose="02020603050405020304" pitchFamily="18" charset="0"/>
              </a:rPr>
              <a:t>Click-through rate (CTR):</a:t>
            </a:r>
            <a:r>
              <a:rPr lang="en-US" dirty="0">
                <a:solidFill>
                  <a:srgbClr val="8E5A6D"/>
                </a:solidFill>
                <a:latin typeface="Times New Roman" panose="02020603050405020304" pitchFamily="18" charset="0"/>
                <a:cs typeface="Times New Roman" panose="02020603050405020304" pitchFamily="18" charset="0"/>
              </a:rPr>
              <a:t> The percentage of people who clicked on your ad. It is calculated by dividing clicks by impressions. CTR is a very important indicator of how well your ads are performing.</a:t>
            </a:r>
          </a:p>
          <a:p>
            <a:pPr algn="just"/>
            <a:r>
              <a:rPr lang="en-US" b="1" dirty="0">
                <a:solidFill>
                  <a:srgbClr val="8E5A6D"/>
                </a:solidFill>
                <a:latin typeface="Times New Roman" panose="02020603050405020304" pitchFamily="18" charset="0"/>
                <a:cs typeface="Times New Roman" panose="02020603050405020304" pitchFamily="18" charset="0"/>
              </a:rPr>
              <a:t>Average CPC:</a:t>
            </a:r>
            <a:r>
              <a:rPr lang="en-US" dirty="0">
                <a:solidFill>
                  <a:srgbClr val="8E5A6D"/>
                </a:solidFill>
                <a:latin typeface="Times New Roman" panose="02020603050405020304" pitchFamily="18" charset="0"/>
                <a:cs typeface="Times New Roman" panose="02020603050405020304" pitchFamily="18" charset="0"/>
              </a:rPr>
              <a:t> The average cost per click paid for the clicks received.</a:t>
            </a:r>
          </a:p>
          <a:p>
            <a:pPr algn="just"/>
            <a:r>
              <a:rPr lang="en-US" b="1" dirty="0">
                <a:solidFill>
                  <a:srgbClr val="8E5A6D"/>
                </a:solidFill>
                <a:latin typeface="Times New Roman" panose="02020603050405020304" pitchFamily="18" charset="0"/>
                <a:cs typeface="Times New Roman" panose="02020603050405020304" pitchFamily="18" charset="0"/>
              </a:rPr>
              <a:t>Average position:</a:t>
            </a:r>
            <a:r>
              <a:rPr lang="en-US" dirty="0">
                <a:solidFill>
                  <a:srgbClr val="8E5A6D"/>
                </a:solidFill>
                <a:latin typeface="Times New Roman" panose="02020603050405020304" pitchFamily="18" charset="0"/>
                <a:cs typeface="Times New Roman" panose="02020603050405020304" pitchFamily="18" charset="0"/>
              </a:rPr>
              <a:t> Where your ads appeared on the search results page (SERP.) The higher the position, the greater the visibility you’ll have. Average position also indicates how your Ad Rank compares with other ads.</a:t>
            </a:r>
          </a:p>
          <a:p>
            <a:pPr algn="just"/>
            <a:r>
              <a:rPr lang="en-US" b="1" dirty="0">
                <a:solidFill>
                  <a:srgbClr val="8E5A6D"/>
                </a:solidFill>
                <a:latin typeface="Times New Roman" panose="02020603050405020304" pitchFamily="18" charset="0"/>
                <a:cs typeface="Times New Roman" panose="02020603050405020304" pitchFamily="18" charset="0"/>
              </a:rPr>
              <a:t>Conversions:</a:t>
            </a:r>
            <a:r>
              <a:rPr lang="en-US" dirty="0">
                <a:solidFill>
                  <a:srgbClr val="8E5A6D"/>
                </a:solidFill>
                <a:latin typeface="Times New Roman" panose="02020603050405020304" pitchFamily="18" charset="0"/>
                <a:cs typeface="Times New Roman" panose="02020603050405020304" pitchFamily="18" charset="0"/>
              </a:rPr>
              <a:t> The number of conversion actions your ads have generated. The actions to be tracked are set up at the account level.</a:t>
            </a:r>
          </a:p>
          <a:p>
            <a:pPr algn="just"/>
            <a:r>
              <a:rPr lang="en-US" b="1" dirty="0">
                <a:solidFill>
                  <a:srgbClr val="8E5A6D"/>
                </a:solidFill>
                <a:latin typeface="Times New Roman" panose="02020603050405020304" pitchFamily="18" charset="0"/>
                <a:cs typeface="Times New Roman" panose="02020603050405020304" pitchFamily="18" charset="0"/>
              </a:rPr>
              <a:t>Conversion rate:</a:t>
            </a:r>
            <a:r>
              <a:rPr lang="en-US" dirty="0">
                <a:solidFill>
                  <a:srgbClr val="8E5A6D"/>
                </a:solidFill>
                <a:latin typeface="Times New Roman" panose="02020603050405020304" pitchFamily="18" charset="0"/>
                <a:cs typeface="Times New Roman" panose="02020603050405020304" pitchFamily="18" charset="0"/>
              </a:rPr>
              <a:t> The percentage of people who clicked on your ads and ended up converting.</a:t>
            </a:r>
          </a:p>
          <a:p>
            <a:pPr algn="just"/>
            <a:r>
              <a:rPr lang="en-US" b="1" dirty="0">
                <a:solidFill>
                  <a:srgbClr val="8E5A6D"/>
                </a:solidFill>
                <a:latin typeface="Times New Roman" panose="02020603050405020304" pitchFamily="18" charset="0"/>
                <a:cs typeface="Times New Roman" panose="02020603050405020304" pitchFamily="18" charset="0"/>
              </a:rPr>
              <a:t>Quality Score:</a:t>
            </a:r>
            <a:r>
              <a:rPr lang="en-US" dirty="0">
                <a:solidFill>
                  <a:srgbClr val="8E5A6D"/>
                </a:solidFill>
                <a:latin typeface="Times New Roman" panose="02020603050405020304" pitchFamily="18" charset="0"/>
                <a:cs typeface="Times New Roman" panose="02020603050405020304" pitchFamily="18" charset="0"/>
              </a:rPr>
              <a:t> Reported at the keyword level on a scale of 1 to 10, Quality Score is an indicator of how relevant your ads, keywords and landing page are to the user. A higher Quality Score can mean lower CPCs and better ad positions.</a:t>
            </a:r>
            <a:endParaRPr lang="en-US" b="0" i="0" dirty="0">
              <a:solidFill>
                <a:srgbClr val="8E5A6D"/>
              </a:solidFill>
              <a:effectLst/>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7"/>
          <a:stretch>
            <a:fillRect/>
          </a:stretch>
        </p:blipFill>
        <p:spPr>
          <a:xfrm>
            <a:off x="9051966" y="1981926"/>
            <a:ext cx="2949042" cy="3175924"/>
          </a:xfrm>
          <a:prstGeom prst="rect">
            <a:avLst/>
          </a:prstGeom>
        </p:spPr>
      </p:pic>
    </p:spTree>
    <p:extLst>
      <p:ext uri="{BB962C8B-B14F-4D97-AF65-F5344CB8AC3E}">
        <p14:creationId xmlns:p14="http://schemas.microsoft.com/office/powerpoint/2010/main" val="3303734085"/>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 xmlns:asvg="http://schemas.microsoft.com/office/drawing/2016/SVG/main" r:embed="rId7"/>
              </a:ext>
            </a:extLst>
          </a:blip>
          <a:stretch>
            <a:fillRect/>
          </a:stretch>
        </p:blipFill>
        <p:spPr>
          <a:xfrm>
            <a:off x="9425756" y="425241"/>
            <a:ext cx="2362200" cy="142875"/>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8">
            <a:extLst>
              <a:ext uri="{96DAC541-7B7A-43D3-8B79-37D633B846F1}">
                <asvg:svgBlip xmlns="" xmlns:asvg="http://schemas.microsoft.com/office/drawing/2016/SVG/main" r:embed="rId11"/>
              </a:ext>
            </a:extLst>
          </a:blip>
          <a:stretch>
            <a:fillRect/>
          </a:stretch>
        </p:blipFill>
        <p:spPr>
          <a:xfrm>
            <a:off x="9667031" y="757948"/>
            <a:ext cx="1879649" cy="309233"/>
          </a:xfrm>
          <a:prstGeom prst="rect">
            <a:avLst/>
          </a:prstGeom>
        </p:spPr>
      </p:pic>
      <p:sp>
        <p:nvSpPr>
          <p:cNvPr id="2" name="Rectangle 1"/>
          <p:cNvSpPr/>
          <p:nvPr/>
        </p:nvSpPr>
        <p:spPr>
          <a:xfrm>
            <a:off x="347460" y="1223391"/>
            <a:ext cx="6327660" cy="4197559"/>
          </a:xfrm>
          <a:prstGeom prst="rect">
            <a:avLst/>
          </a:prstGeom>
        </p:spPr>
        <p:txBody>
          <a:bodyPr wrap="square">
            <a:spAutoFit/>
          </a:bodyPr>
          <a:lstStyle/>
          <a:p>
            <a:pPr algn="just">
              <a:lnSpc>
                <a:spcPct val="150000"/>
              </a:lnSpc>
            </a:pPr>
            <a:r>
              <a:rPr lang="en-US" b="1" dirty="0">
                <a:solidFill>
                  <a:srgbClr val="8E5A6D"/>
                </a:solidFill>
                <a:latin typeface="Times New Roman" panose="02020603050405020304" pitchFamily="18" charset="0"/>
                <a:cs typeface="Times New Roman" panose="02020603050405020304" pitchFamily="18" charset="0"/>
              </a:rPr>
              <a:t>The main benefits of paid search marketing are</a:t>
            </a:r>
            <a:r>
              <a:rPr lang="en-US" b="1" dirty="0" smtClean="0">
                <a:solidFill>
                  <a:srgbClr val="8E5A6D"/>
                </a:solidFill>
                <a:latin typeface="Times New Roman" panose="02020603050405020304" pitchFamily="18" charset="0"/>
                <a:cs typeface="Times New Roman" panose="02020603050405020304" pitchFamily="18" charset="0"/>
              </a:rPr>
              <a:t>:</a:t>
            </a:r>
          </a:p>
          <a:p>
            <a:pPr algn="just">
              <a:lnSpc>
                <a:spcPct val="150000"/>
              </a:lnSpc>
            </a:pPr>
            <a:r>
              <a:rPr lang="en-US" dirty="0" smtClean="0">
                <a:solidFill>
                  <a:srgbClr val="8E5A6D"/>
                </a:solidFill>
                <a:latin typeface="Times New Roman" panose="02020603050405020304" pitchFamily="18" charset="0"/>
                <a:cs typeface="Times New Roman" panose="02020603050405020304" pitchFamily="18" charset="0"/>
              </a:rPr>
              <a:t>• </a:t>
            </a:r>
            <a:r>
              <a:rPr lang="en-US" dirty="0">
                <a:solidFill>
                  <a:srgbClr val="8E5A6D"/>
                </a:solidFill>
                <a:latin typeface="Times New Roman" panose="02020603050405020304" pitchFamily="18" charset="0"/>
                <a:cs typeface="Times New Roman" panose="02020603050405020304" pitchFamily="18" charset="0"/>
              </a:rPr>
              <a:t>The advertiser is not paying for the ad to be displayed. </a:t>
            </a:r>
            <a:r>
              <a:rPr lang="en-US" dirty="0" smtClean="0">
                <a:solidFill>
                  <a:srgbClr val="8E5A6D"/>
                </a:solidFill>
                <a:latin typeface="Times New Roman" panose="02020603050405020304" pitchFamily="18" charset="0"/>
                <a:cs typeface="Times New Roman" panose="02020603050405020304" pitchFamily="18" charset="0"/>
              </a:rPr>
              <a:t>wastage </a:t>
            </a:r>
            <a:r>
              <a:rPr lang="en-US" dirty="0">
                <a:solidFill>
                  <a:srgbClr val="8E5A6D"/>
                </a:solidFill>
                <a:latin typeface="Times New Roman" panose="02020603050405020304" pitchFamily="18" charset="0"/>
                <a:cs typeface="Times New Roman" panose="02020603050405020304" pitchFamily="18" charset="0"/>
              </a:rPr>
              <a:t>is much lower with paid search compared to traditional advertising Cost is only incurred when an ad is clicked on and a visitor is directed to the advertiser's website. Hence it's a cost-per-click (CPC) model! However, there are increasingly options for paid search marketing using other techniques - Google also offers PM (site </a:t>
            </a:r>
            <a:r>
              <a:rPr lang="en-US" dirty="0" smtClean="0">
                <a:solidFill>
                  <a:srgbClr val="8E5A6D"/>
                </a:solidFill>
                <a:latin typeface="Times New Roman" panose="02020603050405020304" pitchFamily="18" charset="0"/>
                <a:cs typeface="Times New Roman" panose="02020603050405020304" pitchFamily="18" charset="0"/>
              </a:rPr>
              <a:t>targeting</a:t>
            </a:r>
            <a:r>
              <a:rPr lang="en-US" dirty="0">
                <a:solidFill>
                  <a:srgbClr val="8E5A6D"/>
                </a:solidFill>
                <a:latin typeface="Times New Roman" panose="02020603050405020304" pitchFamily="18" charset="0"/>
                <a:cs typeface="Times New Roman" panose="02020603050405020304" pitchFamily="18" charset="0"/>
              </a:rPr>
              <a:t>) options on the </a:t>
            </a:r>
            <a:r>
              <a:rPr lang="en-US" b="1" dirty="0">
                <a:solidFill>
                  <a:srgbClr val="8E5A6D"/>
                </a:solidFill>
                <a:latin typeface="Times New Roman" panose="02020603050405020304" pitchFamily="18" charset="0"/>
                <a:cs typeface="Times New Roman" panose="02020603050405020304" pitchFamily="18" charset="0"/>
              </a:rPr>
              <a:t>Google Display Network (GDN), </a:t>
            </a:r>
            <a:r>
              <a:rPr lang="en-US" dirty="0">
                <a:solidFill>
                  <a:srgbClr val="8E5A6D"/>
                </a:solidFill>
                <a:latin typeface="Times New Roman" panose="02020603050405020304" pitchFamily="18" charset="0"/>
                <a:cs typeface="Times New Roman" panose="02020603050405020304" pitchFamily="18" charset="0"/>
              </a:rPr>
              <a:t>where contextual ads are displayed on third-party sites relevant to the content on a page</a:t>
            </a:r>
            <a:r>
              <a:rPr lang="en-US" dirty="0" smtClean="0">
                <a:solidFill>
                  <a:srgbClr val="8E5A6D"/>
                </a:solidFill>
                <a:latin typeface="Times New Roman" panose="02020603050405020304" pitchFamily="18" charset="0"/>
                <a:cs typeface="Times New Roman" panose="02020603050405020304" pitchFamily="18" charset="0"/>
              </a:rPr>
              <a:t>.</a:t>
            </a:r>
          </a:p>
        </p:txBody>
      </p:sp>
      <p:sp>
        <p:nvSpPr>
          <p:cNvPr id="3" name="Rectangle 2"/>
          <p:cNvSpPr/>
          <p:nvPr/>
        </p:nvSpPr>
        <p:spPr>
          <a:xfrm>
            <a:off x="8077200" y="5871669"/>
            <a:ext cx="3980329" cy="830997"/>
          </a:xfrm>
          <a:prstGeom prst="rect">
            <a:avLst/>
          </a:prstGeom>
        </p:spPr>
        <p:txBody>
          <a:bodyPr wrap="square">
            <a:spAutoFit/>
          </a:bodyPr>
          <a:lstStyle/>
          <a:p>
            <a:pPr marL="171450" indent="-171450">
              <a:buFont typeface="Wingdings" panose="05000000000000000000" pitchFamily="2" charset="2"/>
              <a:buChar char="Ø"/>
            </a:pPr>
            <a:r>
              <a:rPr lang="en-US" sz="1200" dirty="0">
                <a:solidFill>
                  <a:srgbClr val="8E5A6D"/>
                </a:solidFill>
                <a:latin typeface="Times New Roman" panose="02020603050405020304" pitchFamily="18" charset="0"/>
                <a:cs typeface="Times New Roman" panose="02020603050405020304" pitchFamily="18" charset="0"/>
              </a:rPr>
              <a:t>Google </a:t>
            </a:r>
            <a:r>
              <a:rPr lang="en-US" sz="1200" dirty="0" smtClean="0">
                <a:solidFill>
                  <a:srgbClr val="8E5A6D"/>
                </a:solidFill>
                <a:latin typeface="Times New Roman" panose="02020603050405020304" pitchFamily="18" charset="0"/>
                <a:cs typeface="Times New Roman" panose="02020603050405020304" pitchFamily="18" charset="0"/>
              </a:rPr>
              <a:t>Display Network </a:t>
            </a:r>
            <a:r>
              <a:rPr lang="en-US" sz="1200" dirty="0">
                <a:solidFill>
                  <a:srgbClr val="8E5A6D"/>
                </a:solidFill>
                <a:latin typeface="Times New Roman" panose="02020603050405020304" pitchFamily="18" charset="0"/>
                <a:cs typeface="Times New Roman" panose="02020603050405020304" pitchFamily="18" charset="0"/>
              </a:rPr>
              <a:t>(GDN)Different types of online publishers agree for Google to display contextual ads on their sites for a fee, for example as part of the AdSense </a:t>
            </a:r>
            <a:r>
              <a:rPr lang="en-US" sz="1200" dirty="0" smtClean="0">
                <a:solidFill>
                  <a:srgbClr val="8E5A6D"/>
                </a:solidFill>
                <a:latin typeface="Times New Roman" panose="02020603050405020304" pitchFamily="18" charset="0"/>
                <a:cs typeface="Times New Roman" panose="02020603050405020304" pitchFamily="18" charset="0"/>
              </a:rPr>
              <a:t>program me.</a:t>
            </a:r>
            <a:endParaRPr lang="en-US" sz="1200" dirty="0">
              <a:solidFill>
                <a:srgbClr val="8E5A6D"/>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12"/>
          <a:stretch>
            <a:fillRect/>
          </a:stretch>
        </p:blipFill>
        <p:spPr>
          <a:xfrm>
            <a:off x="8422480" y="2012099"/>
            <a:ext cx="3124200" cy="1457325"/>
          </a:xfrm>
          <a:prstGeom prst="rect">
            <a:avLst/>
          </a:prstGeom>
        </p:spPr>
      </p:pic>
      <p:sp>
        <p:nvSpPr>
          <p:cNvPr id="5" name="Rectangle 4"/>
          <p:cNvSpPr/>
          <p:nvPr/>
        </p:nvSpPr>
        <p:spPr>
          <a:xfrm>
            <a:off x="8077200" y="4913407"/>
            <a:ext cx="3783571" cy="830997"/>
          </a:xfrm>
          <a:prstGeom prst="rect">
            <a:avLst/>
          </a:prstGeom>
        </p:spPr>
        <p:txBody>
          <a:bodyPr wrap="square">
            <a:spAutoFit/>
          </a:bodyPr>
          <a:lstStyle/>
          <a:p>
            <a:pPr marL="171450" indent="-171450" algn="just">
              <a:buFont typeface="Wingdings" panose="05000000000000000000" pitchFamily="2" charset="2"/>
              <a:buChar char="Ø"/>
            </a:pPr>
            <a:r>
              <a:rPr lang="en-US" sz="1200" dirty="0">
                <a:solidFill>
                  <a:srgbClr val="8E5A6D"/>
                </a:solidFill>
                <a:latin typeface="Times New Roman" panose="02020603050405020304" pitchFamily="18" charset="0"/>
                <a:cs typeface="Times New Roman" panose="02020603050405020304" pitchFamily="18" charset="0"/>
              </a:rPr>
              <a:t>Display ads are visual-based ads you see while reading an article on your favorite blog, watching a video on YouTube, or using a mobile app.</a:t>
            </a:r>
          </a:p>
          <a:p>
            <a:endParaRPr lang="en-US" sz="1200" dirty="0">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13"/>
          <a:stretch>
            <a:fillRect/>
          </a:stretch>
        </p:blipFill>
        <p:spPr>
          <a:xfrm>
            <a:off x="7756131" y="3548478"/>
            <a:ext cx="4104640" cy="1285875"/>
          </a:xfrm>
          <a:prstGeom prst="rect">
            <a:avLst/>
          </a:prstGeom>
        </p:spPr>
      </p:pic>
    </p:spTree>
    <p:extLst>
      <p:ext uri="{BB962C8B-B14F-4D97-AF65-F5344CB8AC3E}">
        <p14:creationId xmlns:p14="http://schemas.microsoft.com/office/powerpoint/2010/main" val="3325616940"/>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 xmlns:asvg="http://schemas.microsoft.com/office/drawing/2016/SVG/main" r:embed="rId7"/>
              </a:ext>
            </a:extLst>
          </a:blip>
          <a:stretch>
            <a:fillRect/>
          </a:stretch>
        </p:blipFill>
        <p:spPr>
          <a:xfrm>
            <a:off x="9425756" y="425241"/>
            <a:ext cx="2362200" cy="142875"/>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8">
            <a:extLst>
              <a:ext uri="{96DAC541-7B7A-43D3-8B79-37D633B846F1}">
                <asvg:svgBlip xmlns="" xmlns:asvg="http://schemas.microsoft.com/office/drawing/2016/SVG/main" r:embed="rId11"/>
              </a:ext>
            </a:extLst>
          </a:blip>
          <a:stretch>
            <a:fillRect/>
          </a:stretch>
        </p:blipFill>
        <p:spPr>
          <a:xfrm>
            <a:off x="9667031" y="757948"/>
            <a:ext cx="1879649" cy="309233"/>
          </a:xfrm>
          <a:prstGeom prst="rect">
            <a:avLst/>
          </a:prstGeom>
        </p:spPr>
      </p:pic>
      <p:sp>
        <p:nvSpPr>
          <p:cNvPr id="2" name="Rectangle 1"/>
          <p:cNvSpPr/>
          <p:nvPr/>
        </p:nvSpPr>
        <p:spPr>
          <a:xfrm>
            <a:off x="245860" y="1518031"/>
            <a:ext cx="6327660" cy="4613058"/>
          </a:xfrm>
          <a:prstGeom prst="rect">
            <a:avLst/>
          </a:prstGeom>
        </p:spPr>
        <p:txBody>
          <a:bodyPr wrap="square">
            <a:spAutoFit/>
          </a:bodyPr>
          <a:lstStyle/>
          <a:p>
            <a:pPr algn="just">
              <a:lnSpc>
                <a:spcPct val="150000"/>
              </a:lnSpc>
            </a:pPr>
            <a:r>
              <a:rPr lang="en-US" dirty="0" smtClean="0">
                <a:solidFill>
                  <a:srgbClr val="8E5A6D"/>
                </a:solidFill>
                <a:latin typeface="Times New Roman" panose="02020603050405020304" pitchFamily="18" charset="0"/>
                <a:cs typeface="Times New Roman" panose="02020603050405020304" pitchFamily="18" charset="0"/>
              </a:rPr>
              <a:t>• </a:t>
            </a:r>
            <a:r>
              <a:rPr lang="en-US" dirty="0">
                <a:solidFill>
                  <a:srgbClr val="8E5A6D"/>
                </a:solidFill>
                <a:latin typeface="Times New Roman" panose="02020603050405020304" pitchFamily="18" charset="0"/>
                <a:cs typeface="Times New Roman" panose="02020603050405020304" pitchFamily="18" charset="0"/>
              </a:rPr>
              <a:t>PPC advertising is highly targeted. The relevant ad with a link to a destination web page is only displayed when the user of a search engine types in a specific phrase (or the ad appears on the content network, triggered by relevant content on a publisher's page), so there is limited wastage compared to other media. You Tube users can also be targeted through Google's 'promoted video' PPC option. Users responding to a particular </a:t>
            </a:r>
            <a:r>
              <a:rPr lang="en-US" dirty="0" smtClean="0">
                <a:solidFill>
                  <a:srgbClr val="8E5A6D"/>
                </a:solidFill>
                <a:latin typeface="Times New Roman" panose="02020603050405020304" pitchFamily="18" charset="0"/>
                <a:cs typeface="Times New Roman" panose="02020603050405020304" pitchFamily="18" charset="0"/>
              </a:rPr>
              <a:t>key </a:t>
            </a:r>
            <a:r>
              <a:rPr lang="en-US" dirty="0">
                <a:solidFill>
                  <a:srgbClr val="8E5A6D"/>
                </a:solidFill>
                <a:latin typeface="Times New Roman" panose="02020603050405020304" pitchFamily="18" charset="0"/>
                <a:cs typeface="Times New Roman" panose="02020603050405020304" pitchFamily="18" charset="0"/>
              </a:rPr>
              <a:t>phrase or reading related content have high intent or interest and so tend to be good-quality leads</a:t>
            </a:r>
            <a:r>
              <a:rPr lang="en-US" dirty="0" smtClean="0">
                <a:solidFill>
                  <a:srgbClr val="8E5A6D"/>
                </a:solidFill>
                <a:latin typeface="Times New Roman" panose="02020603050405020304" pitchFamily="18" charset="0"/>
                <a:cs typeface="Times New Roman" panose="02020603050405020304" pitchFamily="18" charset="0"/>
              </a:rPr>
              <a:t>.</a:t>
            </a:r>
          </a:p>
          <a:p>
            <a:pPr algn="just">
              <a:lnSpc>
                <a:spcPct val="150000"/>
              </a:lnSpc>
            </a:pPr>
            <a:r>
              <a:rPr lang="en-US" dirty="0" smtClean="0">
                <a:solidFill>
                  <a:srgbClr val="8E5A6D"/>
                </a:solidFill>
                <a:latin typeface="Times New Roman" panose="02020603050405020304" pitchFamily="18" charset="0"/>
                <a:cs typeface="Times New Roman" panose="02020603050405020304" pitchFamily="18" charset="0"/>
              </a:rPr>
              <a:t>• </a:t>
            </a:r>
            <a:r>
              <a:rPr lang="en-US" dirty="0">
                <a:solidFill>
                  <a:srgbClr val="8E5A6D"/>
                </a:solidFill>
                <a:latin typeface="Times New Roman" panose="02020603050405020304" pitchFamily="18" charset="0"/>
                <a:cs typeface="Times New Roman" panose="02020603050405020304" pitchFamily="18" charset="0"/>
              </a:rPr>
              <a:t>Good accountability. With the right tracking system, the ROI for individual keywords can be calculated</a:t>
            </a:r>
            <a:r>
              <a:rPr lang="en-US" dirty="0" smtClean="0">
                <a:solidFill>
                  <a:srgbClr val="8E5A6D"/>
                </a:solidFill>
                <a:latin typeface="Times New Roman" panose="02020603050405020304" pitchFamily="18" charset="0"/>
                <a:cs typeface="Times New Roman" panose="02020603050405020304" pitchFamily="18" charset="0"/>
              </a:rPr>
              <a:t>.</a:t>
            </a:r>
          </a:p>
        </p:txBody>
      </p:sp>
      <p:sp>
        <p:nvSpPr>
          <p:cNvPr id="3" name="Rectangle 2"/>
          <p:cNvSpPr/>
          <p:nvPr/>
        </p:nvSpPr>
        <p:spPr>
          <a:xfrm>
            <a:off x="8077200" y="5640286"/>
            <a:ext cx="3980329" cy="830997"/>
          </a:xfrm>
          <a:prstGeom prst="rect">
            <a:avLst/>
          </a:prstGeom>
        </p:spPr>
        <p:txBody>
          <a:bodyPr wrap="square">
            <a:spAutoFit/>
          </a:bodyPr>
          <a:lstStyle/>
          <a:p>
            <a:pPr marL="171450" indent="-171450">
              <a:buFont typeface="Wingdings" panose="05000000000000000000" pitchFamily="2" charset="2"/>
              <a:buChar char="Ø"/>
            </a:pPr>
            <a:r>
              <a:rPr lang="en-US" sz="1200" dirty="0">
                <a:solidFill>
                  <a:srgbClr val="8E5A6D"/>
                </a:solidFill>
                <a:latin typeface="Times New Roman" panose="02020603050405020304" pitchFamily="18" charset="0"/>
                <a:cs typeface="Times New Roman" panose="02020603050405020304" pitchFamily="18" charset="0"/>
              </a:rPr>
              <a:t>Google </a:t>
            </a:r>
            <a:r>
              <a:rPr lang="en-US" sz="1200" dirty="0" smtClean="0">
                <a:solidFill>
                  <a:srgbClr val="8E5A6D"/>
                </a:solidFill>
                <a:latin typeface="Times New Roman" panose="02020603050405020304" pitchFamily="18" charset="0"/>
                <a:cs typeface="Times New Roman" panose="02020603050405020304" pitchFamily="18" charset="0"/>
              </a:rPr>
              <a:t>Display Network </a:t>
            </a:r>
            <a:r>
              <a:rPr lang="en-US" sz="1200" dirty="0">
                <a:solidFill>
                  <a:srgbClr val="8E5A6D"/>
                </a:solidFill>
                <a:latin typeface="Times New Roman" panose="02020603050405020304" pitchFamily="18" charset="0"/>
                <a:cs typeface="Times New Roman" panose="02020603050405020304" pitchFamily="18" charset="0"/>
              </a:rPr>
              <a:t>(GDN)Different types of online publishers agree for Google to display contextual ads on their sites for a fee, for example as part of the AdSense </a:t>
            </a:r>
            <a:r>
              <a:rPr lang="en-US" sz="1200" dirty="0" smtClean="0">
                <a:solidFill>
                  <a:srgbClr val="8E5A6D"/>
                </a:solidFill>
                <a:latin typeface="Times New Roman" panose="02020603050405020304" pitchFamily="18" charset="0"/>
                <a:cs typeface="Times New Roman" panose="02020603050405020304" pitchFamily="18" charset="0"/>
              </a:rPr>
              <a:t>program me.</a:t>
            </a:r>
            <a:endParaRPr lang="en-US" sz="1200" dirty="0">
              <a:solidFill>
                <a:srgbClr val="8E5A6D"/>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12"/>
          <a:stretch>
            <a:fillRect/>
          </a:stretch>
        </p:blipFill>
        <p:spPr>
          <a:xfrm>
            <a:off x="8422480" y="2012099"/>
            <a:ext cx="3124200" cy="1457325"/>
          </a:xfrm>
          <a:prstGeom prst="rect">
            <a:avLst/>
          </a:prstGeom>
        </p:spPr>
      </p:pic>
      <p:sp>
        <p:nvSpPr>
          <p:cNvPr id="5" name="Rectangle 4"/>
          <p:cNvSpPr/>
          <p:nvPr/>
        </p:nvSpPr>
        <p:spPr>
          <a:xfrm>
            <a:off x="8077200" y="4913407"/>
            <a:ext cx="3783571" cy="646331"/>
          </a:xfrm>
          <a:prstGeom prst="rect">
            <a:avLst/>
          </a:prstGeom>
        </p:spPr>
        <p:txBody>
          <a:bodyPr wrap="square">
            <a:spAutoFit/>
          </a:bodyPr>
          <a:lstStyle/>
          <a:p>
            <a:pPr marL="171450" indent="-171450" algn="just">
              <a:buFont typeface="Wingdings" panose="05000000000000000000" pitchFamily="2" charset="2"/>
              <a:buChar char="Ø"/>
            </a:pPr>
            <a:r>
              <a:rPr lang="en-US" sz="1200" dirty="0">
                <a:solidFill>
                  <a:srgbClr val="8E5A6D"/>
                </a:solidFill>
                <a:latin typeface="Times New Roman" panose="02020603050405020304" pitchFamily="18" charset="0"/>
                <a:cs typeface="Times New Roman" panose="02020603050405020304" pitchFamily="18" charset="0"/>
              </a:rPr>
              <a:t>Display ads are visual-based ads you see while reading an article on your favorite blog, watching a video on YouTube, or using a mobile app</a:t>
            </a:r>
            <a:r>
              <a:rPr lang="en-US" sz="1200" dirty="0" smtClean="0">
                <a:solidFill>
                  <a:srgbClr val="8E5A6D"/>
                </a:solidFill>
                <a:latin typeface="Times New Roman" panose="02020603050405020304" pitchFamily="18" charset="0"/>
                <a:cs typeface="Times New Roman" panose="02020603050405020304" pitchFamily="18" charset="0"/>
              </a:rPr>
              <a:t>.</a:t>
            </a:r>
            <a:endParaRPr lang="en-US" sz="1200" dirty="0">
              <a:solidFill>
                <a:srgbClr val="8E5A6D"/>
              </a:solidFill>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13"/>
          <a:stretch>
            <a:fillRect/>
          </a:stretch>
        </p:blipFill>
        <p:spPr>
          <a:xfrm>
            <a:off x="7756131" y="3548478"/>
            <a:ext cx="4104640" cy="1285875"/>
          </a:xfrm>
          <a:prstGeom prst="rect">
            <a:avLst/>
          </a:prstGeom>
        </p:spPr>
      </p:pic>
    </p:spTree>
    <p:extLst>
      <p:ext uri="{BB962C8B-B14F-4D97-AF65-F5344CB8AC3E}">
        <p14:creationId xmlns:p14="http://schemas.microsoft.com/office/powerpoint/2010/main" val="2203486835"/>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15380" y="-332381"/>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 xmlns:asvg="http://schemas.microsoft.com/office/drawing/2016/SVG/main"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425756" y="6106690"/>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667031" y="757948"/>
            <a:ext cx="1879649" cy="309233"/>
          </a:xfrm>
          <a:prstGeom prst="rect">
            <a:avLst/>
          </a:prstGeom>
        </p:spPr>
      </p:pic>
      <p:sp>
        <p:nvSpPr>
          <p:cNvPr id="3" name="Rectangle 2"/>
          <p:cNvSpPr/>
          <p:nvPr/>
        </p:nvSpPr>
        <p:spPr>
          <a:xfrm>
            <a:off x="325120" y="1330200"/>
            <a:ext cx="6675120" cy="4939814"/>
          </a:xfrm>
          <a:prstGeom prst="rect">
            <a:avLst/>
          </a:prstGeom>
        </p:spPr>
        <p:txBody>
          <a:bodyPr wrap="square">
            <a:spAutoFit/>
          </a:bodyPr>
          <a:lstStyle/>
          <a:p>
            <a:pPr lvl="0" algn="just">
              <a:lnSpc>
                <a:spcPct val="150000"/>
              </a:lnSpc>
            </a:pPr>
            <a:r>
              <a:rPr lang="en-US" dirty="0">
                <a:solidFill>
                  <a:prstClr val="black"/>
                </a:solidFill>
              </a:rPr>
              <a:t>• </a:t>
            </a:r>
            <a:r>
              <a:rPr lang="en-US" dirty="0">
                <a:solidFill>
                  <a:srgbClr val="8E5A6D"/>
                </a:solidFill>
                <a:latin typeface="Times New Roman" panose="02020603050405020304" pitchFamily="18" charset="0"/>
                <a:cs typeface="Times New Roman" panose="02020603050405020304" pitchFamily="18" charset="0"/>
              </a:rPr>
              <a:t>Predictable. Traffic, rankings and results are generally stable and predictable in comparison with SEO.</a:t>
            </a:r>
          </a:p>
          <a:p>
            <a:pPr lvl="0" algn="just">
              <a:lnSpc>
                <a:spcPct val="150000"/>
              </a:lnSpc>
            </a:pPr>
            <a:r>
              <a:rPr lang="en-US" dirty="0">
                <a:solidFill>
                  <a:srgbClr val="8E5A6D"/>
                </a:solidFill>
                <a:latin typeface="Times New Roman" panose="02020603050405020304" pitchFamily="18" charset="0"/>
                <a:cs typeface="Times New Roman" panose="02020603050405020304" pitchFamily="18" charset="0"/>
              </a:rPr>
              <a:t>• Technically simpler than SEO. Position is based on combination of bid amount and quality score. Whereas SEO requires long-term, technically complex work on page </a:t>
            </a:r>
            <a:r>
              <a:rPr lang="en-US" dirty="0" smtClean="0">
                <a:solidFill>
                  <a:srgbClr val="8E5A6D"/>
                </a:solidFill>
                <a:latin typeface="Times New Roman" panose="02020603050405020304" pitchFamily="18" charset="0"/>
                <a:cs typeface="Times New Roman" panose="02020603050405020304" pitchFamily="18" charset="0"/>
              </a:rPr>
              <a:t>optimization, </a:t>
            </a:r>
            <a:r>
              <a:rPr lang="en-US" dirty="0">
                <a:solidFill>
                  <a:srgbClr val="8E5A6D"/>
                </a:solidFill>
                <a:latin typeface="Times New Roman" panose="02020603050405020304" pitchFamily="18" charset="0"/>
                <a:cs typeface="Times New Roman" panose="02020603050405020304" pitchFamily="18" charset="0"/>
              </a:rPr>
              <a:t>site re-structuring and link building.</a:t>
            </a:r>
          </a:p>
          <a:p>
            <a:pPr lvl="0" algn="just">
              <a:lnSpc>
                <a:spcPct val="150000"/>
              </a:lnSpc>
            </a:pPr>
            <a:r>
              <a:rPr lang="en-US" dirty="0">
                <a:solidFill>
                  <a:srgbClr val="8E5A6D"/>
                </a:solidFill>
                <a:latin typeface="Times New Roman" panose="02020603050405020304" pitchFamily="18" charset="0"/>
                <a:cs typeface="Times New Roman" panose="02020603050405020304" pitchFamily="18" charset="0"/>
              </a:rPr>
              <a:t>• Remarketing. Google offers a remarketing option for retargeting through cookies placed on the searcher's computer to display ads on the content network after someone has clicked on a paid search ad or visited a specific page on a site as a reminder to act. These can be effective in boosting the conversion rate to lead or sale.</a:t>
            </a:r>
          </a:p>
          <a:p>
            <a:pPr lvl="0" algn="just"/>
            <a:endParaRPr lang="en-US" dirty="0">
              <a:solidFill>
                <a:srgbClr val="8E5A6D"/>
              </a:solidFill>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12"/>
          <a:stretch>
            <a:fillRect/>
          </a:stretch>
        </p:blipFill>
        <p:spPr>
          <a:xfrm>
            <a:off x="7500436" y="2004822"/>
            <a:ext cx="3850640" cy="3164226"/>
          </a:xfrm>
          <a:prstGeom prst="rect">
            <a:avLst/>
          </a:prstGeom>
        </p:spPr>
      </p:pic>
    </p:spTree>
    <p:extLst>
      <p:ext uri="{BB962C8B-B14F-4D97-AF65-F5344CB8AC3E}">
        <p14:creationId xmlns:p14="http://schemas.microsoft.com/office/powerpoint/2010/main" val="938029069"/>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15380" y="-332381"/>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 xmlns:asvg="http://schemas.microsoft.com/office/drawing/2016/SVG/main"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425756" y="6106690"/>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667031" y="757948"/>
            <a:ext cx="1879649" cy="309233"/>
          </a:xfrm>
          <a:prstGeom prst="rect">
            <a:avLst/>
          </a:prstGeom>
        </p:spPr>
      </p:pic>
      <p:sp>
        <p:nvSpPr>
          <p:cNvPr id="3" name="Rectangle 2"/>
          <p:cNvSpPr/>
          <p:nvPr/>
        </p:nvSpPr>
        <p:spPr>
          <a:xfrm>
            <a:off x="325120" y="1488155"/>
            <a:ext cx="7030720" cy="4197559"/>
          </a:xfrm>
          <a:prstGeom prst="rect">
            <a:avLst/>
          </a:prstGeom>
        </p:spPr>
        <p:txBody>
          <a:bodyPr wrap="square">
            <a:spAutoFit/>
          </a:bodyPr>
          <a:lstStyle/>
          <a:p>
            <a:pPr lvl="0" algn="just">
              <a:lnSpc>
                <a:spcPct val="150000"/>
              </a:lnSpc>
            </a:pPr>
            <a:r>
              <a:rPr lang="en-US" dirty="0" smtClean="0">
                <a:solidFill>
                  <a:srgbClr val="8E5A6D"/>
                </a:solidFill>
                <a:latin typeface="Times New Roman" panose="02020603050405020304" pitchFamily="18" charset="0"/>
                <a:cs typeface="Times New Roman" panose="02020603050405020304" pitchFamily="18" charset="0"/>
              </a:rPr>
              <a:t>• </a:t>
            </a:r>
            <a:r>
              <a:rPr lang="en-US" dirty="0">
                <a:solidFill>
                  <a:srgbClr val="8E5A6D"/>
                </a:solidFill>
                <a:latin typeface="Times New Roman" panose="02020603050405020304" pitchFamily="18" charset="0"/>
                <a:cs typeface="Times New Roman" panose="02020603050405020304" pitchFamily="18" charset="0"/>
              </a:rPr>
              <a:t>Prospecting with customer match. By uploading similar audiences Google can serve ads to people who are similar in terms of their profile and </a:t>
            </a:r>
            <a:r>
              <a:rPr lang="en-US" dirty="0" smtClean="0">
                <a:solidFill>
                  <a:srgbClr val="8E5A6D"/>
                </a:solidFill>
                <a:latin typeface="Times New Roman" panose="02020603050405020304" pitchFamily="18" charset="0"/>
                <a:cs typeface="Times New Roman" panose="02020603050405020304" pitchFamily="18" charset="0"/>
              </a:rPr>
              <a:t>behavior.</a:t>
            </a:r>
            <a:endParaRPr lang="en-US" dirty="0">
              <a:solidFill>
                <a:srgbClr val="8E5A6D"/>
              </a:solidFill>
              <a:latin typeface="Times New Roman" panose="02020603050405020304" pitchFamily="18" charset="0"/>
              <a:cs typeface="Times New Roman" panose="02020603050405020304" pitchFamily="18" charset="0"/>
            </a:endParaRPr>
          </a:p>
          <a:p>
            <a:pPr lvl="0" algn="just">
              <a:lnSpc>
                <a:spcPct val="150000"/>
              </a:lnSpc>
            </a:pPr>
            <a:r>
              <a:rPr lang="en-US" dirty="0">
                <a:solidFill>
                  <a:srgbClr val="8E5A6D"/>
                </a:solidFill>
                <a:latin typeface="Times New Roman" panose="02020603050405020304" pitchFamily="18" charset="0"/>
                <a:cs typeface="Times New Roman" panose="02020603050405020304" pitchFamily="18" charset="0"/>
              </a:rPr>
              <a:t>• Speed. PPC listings get posted quickly, usually in a few days (following editor review</a:t>
            </a:r>
            <a:r>
              <a:rPr lang="en-US" dirty="0" smtClean="0">
                <a:solidFill>
                  <a:srgbClr val="8E5A6D"/>
                </a:solidFill>
                <a:latin typeface="Times New Roman" panose="02020603050405020304" pitchFamily="18" charset="0"/>
                <a:cs typeface="Times New Roman" panose="02020603050405020304" pitchFamily="18" charset="0"/>
              </a:rPr>
              <a:t>! SEO </a:t>
            </a:r>
            <a:r>
              <a:rPr lang="en-US" dirty="0">
                <a:solidFill>
                  <a:srgbClr val="8E5A6D"/>
                </a:solidFill>
                <a:latin typeface="Times New Roman" panose="02020603050405020304" pitchFamily="18" charset="0"/>
                <a:cs typeface="Times New Roman" panose="02020603050405020304" pitchFamily="18" charset="0"/>
              </a:rPr>
              <a:t>results can take weeks or months to be achieved. </a:t>
            </a:r>
            <a:r>
              <a:rPr lang="en-US" dirty="0" smtClean="0">
                <a:solidFill>
                  <a:srgbClr val="8E5A6D"/>
                </a:solidFill>
                <a:latin typeface="Times New Roman" panose="02020603050405020304" pitchFamily="18" charset="0"/>
                <a:cs typeface="Times New Roman" panose="02020603050405020304" pitchFamily="18" charset="0"/>
              </a:rPr>
              <a:t>Moreover, </a:t>
            </a:r>
            <a:r>
              <a:rPr lang="en-US" dirty="0">
                <a:solidFill>
                  <a:srgbClr val="8E5A6D"/>
                </a:solidFill>
                <a:latin typeface="Times New Roman" panose="02020603050405020304" pitchFamily="18" charset="0"/>
                <a:cs typeface="Times New Roman" panose="02020603050405020304" pitchFamily="18" charset="0"/>
              </a:rPr>
              <a:t>when a website is revised for SEO, rankings will initially drop while the site is re-indexed by the search engines.</a:t>
            </a:r>
          </a:p>
          <a:p>
            <a:pPr lvl="0" algn="just">
              <a:lnSpc>
                <a:spcPct val="150000"/>
              </a:lnSpc>
            </a:pPr>
            <a:r>
              <a:rPr lang="en-US" dirty="0">
                <a:solidFill>
                  <a:srgbClr val="8E5A6D"/>
                </a:solidFill>
                <a:latin typeface="Times New Roman" panose="02020603050405020304" pitchFamily="18" charset="0"/>
                <a:cs typeface="Times New Roman" panose="02020603050405020304" pitchFamily="18" charset="0"/>
              </a:rPr>
              <a:t>• Branding. Tests have shown that there is a branding effect with PPC, even if users do </a:t>
            </a:r>
            <a:r>
              <a:rPr lang="en-US" dirty="0" smtClean="0">
                <a:solidFill>
                  <a:srgbClr val="8E5A6D"/>
                </a:solidFill>
                <a:latin typeface="Times New Roman" panose="02020603050405020304" pitchFamily="18" charset="0"/>
                <a:cs typeface="Times New Roman" panose="02020603050405020304" pitchFamily="18" charset="0"/>
              </a:rPr>
              <a:t>not </a:t>
            </a:r>
            <a:r>
              <a:rPr lang="en-US" dirty="0">
                <a:solidFill>
                  <a:srgbClr val="8E5A6D"/>
                </a:solidFill>
                <a:latin typeface="Times New Roman" panose="02020603050405020304" pitchFamily="18" charset="0"/>
                <a:cs typeface="Times New Roman" panose="02020603050405020304" pitchFamily="18" charset="0"/>
              </a:rPr>
              <a:t>click on the ad. This can be useful for the launch of products or major campaigns</a:t>
            </a:r>
          </a:p>
        </p:txBody>
      </p:sp>
      <p:pic>
        <p:nvPicPr>
          <p:cNvPr id="4" name="Picture 3"/>
          <p:cNvPicPr>
            <a:picLocks noChangeAspect="1"/>
          </p:cNvPicPr>
          <p:nvPr/>
        </p:nvPicPr>
        <p:blipFill>
          <a:blip r:embed="rId12"/>
          <a:stretch>
            <a:fillRect/>
          </a:stretch>
        </p:blipFill>
        <p:spPr>
          <a:xfrm>
            <a:off x="8374062" y="2294314"/>
            <a:ext cx="2962275" cy="2585242"/>
          </a:xfrm>
          <a:prstGeom prst="rect">
            <a:avLst/>
          </a:prstGeom>
        </p:spPr>
      </p:pic>
    </p:spTree>
    <p:extLst>
      <p:ext uri="{BB962C8B-B14F-4D97-AF65-F5344CB8AC3E}">
        <p14:creationId xmlns:p14="http://schemas.microsoft.com/office/powerpoint/2010/main" val="3663585284"/>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 xmlns:asvg="http://schemas.microsoft.com/office/drawing/2016/SVG/main"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425756" y="6106690"/>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667031" y="757948"/>
            <a:ext cx="1879649" cy="309233"/>
          </a:xfrm>
          <a:prstGeom prst="rect">
            <a:avLst/>
          </a:prstGeom>
        </p:spPr>
      </p:pic>
      <p:sp>
        <p:nvSpPr>
          <p:cNvPr id="2" name="Rectangle 1"/>
          <p:cNvSpPr/>
          <p:nvPr/>
        </p:nvSpPr>
        <p:spPr>
          <a:xfrm>
            <a:off x="345440" y="1093166"/>
            <a:ext cx="7792720" cy="5355312"/>
          </a:xfrm>
          <a:prstGeom prst="rect">
            <a:avLst/>
          </a:prstGeom>
        </p:spPr>
        <p:txBody>
          <a:bodyPr wrap="square">
            <a:spAutoFit/>
          </a:bodyPr>
          <a:lstStyle/>
          <a:p>
            <a:pPr algn="just"/>
            <a:r>
              <a:rPr lang="en-US" b="1" dirty="0" smtClean="0">
                <a:solidFill>
                  <a:srgbClr val="8E5A6D"/>
                </a:solidFill>
                <a:latin typeface="Times New Roman" panose="02020603050405020304" pitchFamily="18" charset="0"/>
                <a:cs typeface="Times New Roman" panose="02020603050405020304" pitchFamily="18" charset="0"/>
              </a:rPr>
              <a:t>Disadvantages </a:t>
            </a:r>
            <a:r>
              <a:rPr lang="en-US" b="1" dirty="0">
                <a:solidFill>
                  <a:srgbClr val="8E5A6D"/>
                </a:solidFill>
                <a:latin typeface="Times New Roman" panose="02020603050405020304" pitchFamily="18" charset="0"/>
                <a:cs typeface="Times New Roman" panose="02020603050405020304" pitchFamily="18" charset="0"/>
              </a:rPr>
              <a:t>of paid search </a:t>
            </a:r>
            <a:r>
              <a:rPr lang="en-US" b="1" dirty="0" smtClean="0">
                <a:solidFill>
                  <a:srgbClr val="8E5A6D"/>
                </a:solidFill>
                <a:latin typeface="Times New Roman" panose="02020603050405020304" pitchFamily="18" charset="0"/>
                <a:cs typeface="Times New Roman" panose="02020603050405020304" pitchFamily="18" charset="0"/>
              </a:rPr>
              <a:t>marketing However</a:t>
            </a:r>
            <a:r>
              <a:rPr lang="en-US" b="1" dirty="0">
                <a:solidFill>
                  <a:srgbClr val="8E5A6D"/>
                </a:solidFill>
                <a:latin typeface="Times New Roman" panose="02020603050405020304" pitchFamily="18" charset="0"/>
                <a:cs typeface="Times New Roman" panose="02020603050405020304" pitchFamily="18" charset="0"/>
              </a:rPr>
              <a:t>, there are disadvantages to be managed</a:t>
            </a:r>
            <a:r>
              <a:rPr lang="en-US" b="1" dirty="0" smtClean="0">
                <a:solidFill>
                  <a:srgbClr val="8E5A6D"/>
                </a:solidFill>
                <a:latin typeface="Times New Roman" panose="02020603050405020304" pitchFamily="18" charset="0"/>
                <a:cs typeface="Times New Roman" panose="02020603050405020304" pitchFamily="18" charset="0"/>
              </a:rPr>
              <a:t>:</a:t>
            </a:r>
          </a:p>
          <a:p>
            <a:pPr algn="just"/>
            <a:r>
              <a:rPr lang="en-US" dirty="0" smtClean="0">
                <a:solidFill>
                  <a:srgbClr val="8E5A6D"/>
                </a:solidFill>
                <a:latin typeface="Times New Roman" panose="02020603050405020304" pitchFamily="18" charset="0"/>
                <a:cs typeface="Times New Roman" panose="02020603050405020304" pitchFamily="18" charset="0"/>
              </a:rPr>
              <a:t>• </a:t>
            </a:r>
            <a:r>
              <a:rPr lang="en-US" dirty="0">
                <a:solidFill>
                  <a:srgbClr val="8E5A6D"/>
                </a:solidFill>
                <a:latin typeface="Times New Roman" panose="02020603050405020304" pitchFamily="18" charset="0"/>
                <a:cs typeface="Times New Roman" panose="02020603050405020304" pitchFamily="18" charset="0"/>
              </a:rPr>
              <a:t>Competitive and expensive. Since pay-per-click has become popular, some companies may get involved in bidding wars that drive bids up to an unacceptable level. Some phrases such as 'car insurance' can exceed £10 per click</a:t>
            </a:r>
            <a:r>
              <a:rPr lang="en-US" dirty="0" smtClean="0">
                <a:solidFill>
                  <a:srgbClr val="8E5A6D"/>
                </a:solidFill>
                <a:latin typeface="Times New Roman" panose="02020603050405020304" pitchFamily="18" charset="0"/>
                <a:cs typeface="Times New Roman" panose="02020603050405020304" pitchFamily="18" charset="0"/>
              </a:rPr>
              <a:t>.</a:t>
            </a:r>
          </a:p>
          <a:p>
            <a:pPr algn="just"/>
            <a:r>
              <a:rPr lang="en-US" dirty="0" smtClean="0">
                <a:solidFill>
                  <a:srgbClr val="8E5A6D"/>
                </a:solidFill>
                <a:latin typeface="Times New Roman" panose="02020603050405020304" pitchFamily="18" charset="0"/>
                <a:cs typeface="Times New Roman" panose="02020603050405020304" pitchFamily="18" charset="0"/>
              </a:rPr>
              <a:t>• </a:t>
            </a:r>
            <a:r>
              <a:rPr lang="en-US" dirty="0">
                <a:solidFill>
                  <a:srgbClr val="8E5A6D"/>
                </a:solidFill>
                <a:latin typeface="Times New Roman" panose="02020603050405020304" pitchFamily="18" charset="0"/>
                <a:cs typeface="Times New Roman" panose="02020603050405020304" pitchFamily="18" charset="0"/>
              </a:rPr>
              <a:t>Inappropriate. For companies with a lower budget or a narrower range of products on which to generate lifetime value, it might not be cost-effective to compete</a:t>
            </a:r>
            <a:r>
              <a:rPr lang="en-US" dirty="0" smtClean="0">
                <a:solidFill>
                  <a:srgbClr val="8E5A6D"/>
                </a:solidFill>
                <a:latin typeface="Times New Roman" panose="02020603050405020304" pitchFamily="18" charset="0"/>
                <a:cs typeface="Times New Roman" panose="02020603050405020304" pitchFamily="18" charset="0"/>
              </a:rPr>
              <a:t>.</a:t>
            </a:r>
          </a:p>
          <a:p>
            <a:pPr algn="just"/>
            <a:r>
              <a:rPr lang="en-US" dirty="0" smtClean="0">
                <a:solidFill>
                  <a:srgbClr val="8E5A6D"/>
                </a:solidFill>
                <a:latin typeface="Times New Roman" panose="02020603050405020304" pitchFamily="18" charset="0"/>
                <a:cs typeface="Times New Roman" panose="02020603050405020304" pitchFamily="18" charset="0"/>
              </a:rPr>
              <a:t>• </a:t>
            </a:r>
            <a:r>
              <a:rPr lang="en-US" dirty="0">
                <a:solidFill>
                  <a:srgbClr val="8E5A6D"/>
                </a:solidFill>
                <a:latin typeface="Times New Roman" panose="02020603050405020304" pitchFamily="18" charset="0"/>
                <a:cs typeface="Times New Roman" panose="02020603050405020304" pitchFamily="18" charset="0"/>
              </a:rPr>
              <a:t>Requires specialist knowledge. PPC requires a knowledge of configuration, bidding options and of the reporting facilities of different ad networks. Internal staff can be trained, but they will need to keep up to date with changes to the paid search services</a:t>
            </a:r>
            <a:r>
              <a:rPr lang="en-US" dirty="0" smtClean="0">
                <a:solidFill>
                  <a:srgbClr val="8E5A6D"/>
                </a:solidFill>
                <a:latin typeface="Times New Roman" panose="02020603050405020304" pitchFamily="18" charset="0"/>
                <a:cs typeface="Times New Roman" panose="02020603050405020304" pitchFamily="18" charset="0"/>
              </a:rPr>
              <a:t>.</a:t>
            </a:r>
          </a:p>
          <a:p>
            <a:pPr algn="just"/>
            <a:r>
              <a:rPr lang="en-US" dirty="0" smtClean="0">
                <a:solidFill>
                  <a:srgbClr val="8E5A6D"/>
                </a:solidFill>
                <a:latin typeface="Times New Roman" panose="02020603050405020304" pitchFamily="18" charset="0"/>
                <a:cs typeface="Times New Roman" panose="02020603050405020304" pitchFamily="18" charset="0"/>
              </a:rPr>
              <a:t>• </a:t>
            </a:r>
            <a:r>
              <a:rPr lang="en-US" dirty="0">
                <a:solidFill>
                  <a:srgbClr val="8E5A6D"/>
                </a:solidFill>
                <a:latin typeface="Times New Roman" panose="02020603050405020304" pitchFamily="18" charset="0"/>
                <a:cs typeface="Times New Roman" panose="02020603050405020304" pitchFamily="18" charset="0"/>
              </a:rPr>
              <a:t>Time-consuming. To manage a PPC account can require daily or even hourly checks on the bidding in order to stay competitive. This can amount to a lot of time. The tools and best practice varies frequently, so keeping up to date is </a:t>
            </a:r>
            <a:r>
              <a:rPr lang="en-US" dirty="0" smtClean="0">
                <a:solidFill>
                  <a:srgbClr val="8E5A6D"/>
                </a:solidFill>
                <a:latin typeface="Times New Roman" panose="02020603050405020304" pitchFamily="18" charset="0"/>
                <a:cs typeface="Times New Roman" panose="02020603050405020304" pitchFamily="18" charset="0"/>
              </a:rPr>
              <a:t>difficult</a:t>
            </a:r>
          </a:p>
          <a:p>
            <a:pPr algn="just"/>
            <a:r>
              <a:rPr lang="en-US" dirty="0" smtClean="0">
                <a:solidFill>
                  <a:srgbClr val="8E5A6D"/>
                </a:solidFill>
                <a:latin typeface="Times New Roman" panose="02020603050405020304" pitchFamily="18" charset="0"/>
                <a:cs typeface="Times New Roman" panose="02020603050405020304" pitchFamily="18" charset="0"/>
              </a:rPr>
              <a:t>• </a:t>
            </a:r>
            <a:r>
              <a:rPr lang="en-US" dirty="0">
                <a:solidFill>
                  <a:srgbClr val="8E5A6D"/>
                </a:solidFill>
                <a:latin typeface="Times New Roman" panose="02020603050405020304" pitchFamily="18" charset="0"/>
                <a:cs typeface="Times New Roman" panose="02020603050405020304" pitchFamily="18" charset="0"/>
              </a:rPr>
              <a:t>Irrelevant. Sponsored listings are only part of the search engine marketing mix. Many search users do not click on these because they don't trust advertisers, although these are mainly people involved in marketing!</a:t>
            </a:r>
          </a:p>
        </p:txBody>
      </p:sp>
      <p:pic>
        <p:nvPicPr>
          <p:cNvPr id="3" name="Picture 2"/>
          <p:cNvPicPr>
            <a:picLocks noChangeAspect="1"/>
          </p:cNvPicPr>
          <p:nvPr/>
        </p:nvPicPr>
        <p:blipFill>
          <a:blip r:embed="rId12"/>
          <a:stretch>
            <a:fillRect/>
          </a:stretch>
        </p:blipFill>
        <p:spPr>
          <a:xfrm>
            <a:off x="8605520" y="2139215"/>
            <a:ext cx="2941160" cy="2895440"/>
          </a:xfrm>
          <a:prstGeom prst="rect">
            <a:avLst/>
          </a:prstGeom>
        </p:spPr>
      </p:pic>
    </p:spTree>
    <p:extLst>
      <p:ext uri="{BB962C8B-B14F-4D97-AF65-F5344CB8AC3E}">
        <p14:creationId xmlns:p14="http://schemas.microsoft.com/office/powerpoint/2010/main" val="3233258664"/>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7086" y="568115"/>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15380" y="-332381"/>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 xmlns:asvg="http://schemas.microsoft.com/office/drawing/2016/SVG/main"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459616" y="6088090"/>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667031" y="757948"/>
            <a:ext cx="1879649" cy="309233"/>
          </a:xfrm>
          <a:prstGeom prst="rect">
            <a:avLst/>
          </a:prstGeom>
        </p:spPr>
      </p:pic>
      <p:sp>
        <p:nvSpPr>
          <p:cNvPr id="2" name="Rectangle 1"/>
          <p:cNvSpPr/>
          <p:nvPr/>
        </p:nvSpPr>
        <p:spPr>
          <a:xfrm>
            <a:off x="375920" y="1258659"/>
            <a:ext cx="6614160" cy="4801314"/>
          </a:xfrm>
          <a:prstGeom prst="rect">
            <a:avLst/>
          </a:prstGeom>
        </p:spPr>
        <p:txBody>
          <a:bodyPr wrap="square">
            <a:spAutoFit/>
          </a:bodyPr>
          <a:lstStyle/>
          <a:p>
            <a:pPr algn="just"/>
            <a:r>
              <a:rPr lang="en-US" b="1" dirty="0" smtClean="0">
                <a:solidFill>
                  <a:srgbClr val="8E5A6D"/>
                </a:solidFill>
                <a:latin typeface="Times New Roman" panose="02020603050405020304" pitchFamily="18" charset="0"/>
                <a:cs typeface="Times New Roman" panose="02020603050405020304" pitchFamily="18" charset="0"/>
              </a:rPr>
              <a:t>WHAT IS DISPLAY ADVERTISING</a:t>
            </a:r>
          </a:p>
          <a:p>
            <a:pPr algn="just"/>
            <a:endParaRPr lang="en-US" b="1" dirty="0" smtClean="0">
              <a:solidFill>
                <a:srgbClr val="8E5A6D"/>
              </a:solidFill>
              <a:latin typeface="Times New Roman" panose="02020603050405020304" pitchFamily="18" charset="0"/>
              <a:cs typeface="Times New Roman" panose="02020603050405020304" pitchFamily="18" charset="0"/>
            </a:endParaRPr>
          </a:p>
          <a:p>
            <a:pPr algn="just"/>
            <a:r>
              <a:rPr lang="en-US" dirty="0" smtClean="0">
                <a:solidFill>
                  <a:srgbClr val="8E5A6D"/>
                </a:solidFill>
                <a:latin typeface="Times New Roman" panose="02020603050405020304" pitchFamily="18" charset="0"/>
                <a:cs typeface="Times New Roman" panose="02020603050405020304" pitchFamily="18" charset="0"/>
              </a:rPr>
              <a:t>Display </a:t>
            </a:r>
            <a:r>
              <a:rPr lang="en-US" dirty="0">
                <a:solidFill>
                  <a:srgbClr val="8E5A6D"/>
                </a:solidFill>
                <a:latin typeface="Times New Roman" panose="02020603050405020304" pitchFamily="18" charset="0"/>
                <a:cs typeface="Times New Roman" panose="02020603050405020304" pitchFamily="18" charset="0"/>
              </a:rPr>
              <a:t>advertising involves an advertiser paying for an advertising placement on third-party sites such as publishers or social networks. The process usually involves </a:t>
            </a:r>
            <a:r>
              <a:rPr lang="en-US" b="1" dirty="0">
                <a:solidFill>
                  <a:srgbClr val="8E5A6D"/>
                </a:solidFill>
                <a:latin typeface="Times New Roman" panose="02020603050405020304" pitchFamily="18" charset="0"/>
                <a:cs typeface="Times New Roman" panose="02020603050405020304" pitchFamily="18" charset="0"/>
              </a:rPr>
              <a:t>ad serving </a:t>
            </a:r>
            <a:r>
              <a:rPr lang="en-US" dirty="0">
                <a:solidFill>
                  <a:srgbClr val="8E5A6D"/>
                </a:solidFill>
                <a:latin typeface="Times New Roman" panose="02020603050405020304" pitchFamily="18" charset="0"/>
                <a:cs typeface="Times New Roman" panose="02020603050405020304" pitchFamily="18" charset="0"/>
              </a:rPr>
              <a:t>from a different server from that on which the page is hosted </a:t>
            </a:r>
            <a:r>
              <a:rPr lang="en-US" dirty="0" smtClean="0">
                <a:solidFill>
                  <a:srgbClr val="8E5A6D"/>
                </a:solidFill>
                <a:latin typeface="Times New Roman" panose="02020603050405020304" pitchFamily="18" charset="0"/>
                <a:cs typeface="Times New Roman" panose="02020603050405020304" pitchFamily="18" charset="0"/>
              </a:rPr>
              <a:t>(ads can be served on destination </a:t>
            </a:r>
            <a:r>
              <a:rPr lang="en-US" dirty="0">
                <a:solidFill>
                  <a:srgbClr val="8E5A6D"/>
                </a:solidFill>
                <a:latin typeface="Times New Roman" panose="02020603050405020304" pitchFamily="18" charset="0"/>
                <a:cs typeface="Times New Roman" panose="02020603050405020304" pitchFamily="18" charset="0"/>
              </a:rPr>
              <a:t>sites in a similar way). Ad serving uses a specialist piece of software, possibly mounted on an independent server such as </a:t>
            </a:r>
            <a:r>
              <a:rPr lang="en-US" dirty="0" smtClean="0">
                <a:solidFill>
                  <a:srgbClr val="8E5A6D"/>
                </a:solidFill>
                <a:latin typeface="Times New Roman" panose="02020603050405020304" pitchFamily="18" charset="0"/>
                <a:cs typeface="Times New Roman" panose="02020603050405020304" pitchFamily="18" charset="0"/>
              </a:rPr>
              <a:t>DoubleClick </a:t>
            </a:r>
            <a:r>
              <a:rPr lang="en-US" dirty="0">
                <a:solidFill>
                  <a:srgbClr val="8E5A6D"/>
                </a:solidFill>
                <a:latin typeface="Times New Roman" panose="02020603050405020304" pitchFamily="18" charset="0"/>
                <a:cs typeface="Times New Roman" panose="02020603050405020304" pitchFamily="18" charset="0"/>
              </a:rPr>
              <a:t>(now owned by Google). In 2008, Google launched its free ad manager service (www.google.com/admanager) to help site owners sell, schedule, </a:t>
            </a:r>
            <a:r>
              <a:rPr lang="en-US" dirty="0" smtClean="0">
                <a:solidFill>
                  <a:srgbClr val="8E5A6D"/>
                </a:solidFill>
                <a:latin typeface="Times New Roman" panose="02020603050405020304" pitchFamily="18" charset="0"/>
                <a:cs typeface="Times New Roman" panose="02020603050405020304" pitchFamily="18" charset="0"/>
              </a:rPr>
              <a:t>optimize </a:t>
            </a:r>
            <a:r>
              <a:rPr lang="en-US" dirty="0">
                <a:solidFill>
                  <a:srgbClr val="8E5A6D"/>
                </a:solidFill>
                <a:latin typeface="Times New Roman" panose="02020603050405020304" pitchFamily="18" charset="0"/>
                <a:cs typeface="Times New Roman" panose="02020603050405020304" pitchFamily="18" charset="0"/>
              </a:rPr>
              <a:t>revenue, serve ads and measure directly sold and network-based </a:t>
            </a:r>
            <a:r>
              <a:rPr lang="en-US" dirty="0" smtClean="0">
                <a:solidFill>
                  <a:srgbClr val="8E5A6D"/>
                </a:solidFill>
                <a:latin typeface="Times New Roman" panose="02020603050405020304" pitchFamily="18" charset="0"/>
                <a:cs typeface="Times New Roman" panose="02020603050405020304" pitchFamily="18" charset="0"/>
              </a:rPr>
              <a:t>inventory. Advertising </a:t>
            </a:r>
            <a:r>
              <a:rPr lang="en-US" dirty="0">
                <a:solidFill>
                  <a:srgbClr val="8E5A6D"/>
                </a:solidFill>
                <a:latin typeface="Times New Roman" panose="02020603050405020304" pitchFamily="18" charset="0"/>
                <a:cs typeface="Times New Roman" panose="02020603050405020304" pitchFamily="18" charset="0"/>
              </a:rPr>
              <a:t>is used on a range of sites in order to drive traffic to an </a:t>
            </a:r>
            <a:r>
              <a:rPr lang="en-US" dirty="0" smtClean="0">
                <a:solidFill>
                  <a:srgbClr val="8E5A6D"/>
                </a:solidFill>
                <a:latin typeface="Times New Roman" panose="02020603050405020304" pitchFamily="18" charset="0"/>
                <a:cs typeface="Times New Roman" panose="02020603050405020304" pitchFamily="18" charset="0"/>
              </a:rPr>
              <a:t>organization's </a:t>
            </a:r>
            <a:r>
              <a:rPr lang="en-US" b="1" dirty="0">
                <a:solidFill>
                  <a:srgbClr val="8E5A6D"/>
                </a:solidFill>
                <a:latin typeface="Times New Roman" panose="02020603050405020304" pitchFamily="18" charset="0"/>
                <a:cs typeface="Times New Roman" panose="02020603050405020304" pitchFamily="18" charset="0"/>
              </a:rPr>
              <a:t>destination site</a:t>
            </a:r>
            <a:r>
              <a:rPr lang="en-US" dirty="0">
                <a:solidFill>
                  <a:srgbClr val="8E5A6D"/>
                </a:solidFill>
                <a:latin typeface="Times New Roman" panose="02020603050405020304" pitchFamily="18" charset="0"/>
                <a:cs typeface="Times New Roman" panose="02020603050405020304" pitchFamily="18" charset="0"/>
              </a:rPr>
              <a:t>, or alternatively a </a:t>
            </a:r>
            <a:r>
              <a:rPr lang="en-US" b="1" dirty="0">
                <a:solidFill>
                  <a:srgbClr val="8E5A6D"/>
                </a:solidFill>
                <a:latin typeface="Times New Roman" panose="02020603050405020304" pitchFamily="18" charset="0"/>
                <a:cs typeface="Times New Roman" panose="02020603050405020304" pitchFamily="18" charset="0"/>
              </a:rPr>
              <a:t>microsite</a:t>
            </a:r>
            <a:r>
              <a:rPr lang="en-US" dirty="0">
                <a:solidFill>
                  <a:srgbClr val="8E5A6D"/>
                </a:solidFill>
                <a:latin typeface="Times New Roman" panose="02020603050405020304" pitchFamily="18" charset="0"/>
                <a:cs typeface="Times New Roman" panose="02020603050405020304" pitchFamily="18" charset="0"/>
              </a:rPr>
              <a:t> or nested ad content on the media owner's site or on the destination site. The destination page from a banner ad will usually be designed as a specifically created direct-response page to encourage further action. </a:t>
            </a:r>
          </a:p>
        </p:txBody>
      </p:sp>
      <p:pic>
        <p:nvPicPr>
          <p:cNvPr id="3" name="Picture 2"/>
          <p:cNvPicPr>
            <a:picLocks noChangeAspect="1"/>
          </p:cNvPicPr>
          <p:nvPr/>
        </p:nvPicPr>
        <p:blipFill>
          <a:blip r:embed="rId12"/>
          <a:stretch>
            <a:fillRect/>
          </a:stretch>
        </p:blipFill>
        <p:spPr>
          <a:xfrm>
            <a:off x="7894320" y="1727928"/>
            <a:ext cx="4543876" cy="3100938"/>
          </a:xfrm>
          <a:prstGeom prst="rect">
            <a:avLst/>
          </a:prstGeom>
        </p:spPr>
      </p:pic>
      <p:sp>
        <p:nvSpPr>
          <p:cNvPr id="4" name="Rectangle 3"/>
          <p:cNvSpPr/>
          <p:nvPr/>
        </p:nvSpPr>
        <p:spPr>
          <a:xfrm>
            <a:off x="8128000" y="4828866"/>
            <a:ext cx="3762102" cy="1708160"/>
          </a:xfrm>
          <a:prstGeom prst="rect">
            <a:avLst/>
          </a:prstGeom>
        </p:spPr>
        <p:txBody>
          <a:bodyPr wrap="square">
            <a:spAutoFit/>
          </a:bodyPr>
          <a:lstStyle/>
          <a:p>
            <a:pPr marL="171450" indent="-171450" algn="just">
              <a:buFont typeface="Wingdings" panose="05000000000000000000" pitchFamily="2" charset="2"/>
              <a:buChar char="Ø"/>
            </a:pPr>
            <a:r>
              <a:rPr lang="en-US" sz="1200" dirty="0" smtClean="0">
                <a:solidFill>
                  <a:srgbClr val="8E5A6D"/>
                </a:solidFill>
                <a:latin typeface="Times New Roman" panose="02020603050405020304" pitchFamily="18" charset="0"/>
                <a:cs typeface="Times New Roman" panose="02020603050405020304" pitchFamily="18" charset="0"/>
              </a:rPr>
              <a:t>Run-of-site Cost </a:t>
            </a:r>
            <a:r>
              <a:rPr lang="en-US" sz="1200" dirty="0">
                <a:solidFill>
                  <a:srgbClr val="8E5A6D"/>
                </a:solidFill>
                <a:latin typeface="Times New Roman" panose="02020603050405020304" pitchFamily="18" charset="0"/>
                <a:cs typeface="Times New Roman" panose="02020603050405020304" pitchFamily="18" charset="0"/>
              </a:rPr>
              <a:t>per 1,000 </a:t>
            </a:r>
            <a:r>
              <a:rPr lang="en-US" sz="1200" dirty="0" smtClean="0">
                <a:solidFill>
                  <a:srgbClr val="8E5A6D"/>
                </a:solidFill>
                <a:latin typeface="Times New Roman" panose="02020603050405020304" pitchFamily="18" charset="0"/>
                <a:cs typeface="Times New Roman" panose="02020603050405020304" pitchFamily="18" charset="0"/>
              </a:rPr>
              <a:t>ad Impressions</a:t>
            </a:r>
            <a:r>
              <a:rPr lang="en-US" sz="1200" dirty="0">
                <a:solidFill>
                  <a:srgbClr val="8E5A6D"/>
                </a:solidFill>
                <a:latin typeface="Times New Roman" panose="02020603050405020304" pitchFamily="18" charset="0"/>
                <a:cs typeface="Times New Roman" panose="02020603050405020304" pitchFamily="18" charset="0"/>
              </a:rPr>
              <a:t>. CPM is usually higher for run-of site </a:t>
            </a:r>
            <a:r>
              <a:rPr lang="en-US" sz="1200" dirty="0" smtClean="0">
                <a:solidFill>
                  <a:srgbClr val="8E5A6D"/>
                </a:solidFill>
                <a:latin typeface="Times New Roman" panose="02020603050405020304" pitchFamily="18" charset="0"/>
                <a:cs typeface="Times New Roman" panose="02020603050405020304" pitchFamily="18" charset="0"/>
              </a:rPr>
              <a:t>advertisements </a:t>
            </a:r>
            <a:r>
              <a:rPr lang="en-US" sz="1200" dirty="0">
                <a:solidFill>
                  <a:srgbClr val="8E5A6D"/>
                </a:solidFill>
                <a:latin typeface="Times New Roman" panose="02020603050405020304" pitchFamily="18" charset="0"/>
                <a:cs typeface="Times New Roman" panose="02020603050405020304" pitchFamily="18" charset="0"/>
              </a:rPr>
              <a:t>where advertisements occur on all pages of the </a:t>
            </a:r>
            <a:r>
              <a:rPr lang="en-US" sz="1200" dirty="0" smtClean="0">
                <a:solidFill>
                  <a:srgbClr val="8E5A6D"/>
                </a:solidFill>
                <a:latin typeface="Times New Roman" panose="02020603050405020304" pitchFamily="18" charset="0"/>
                <a:cs typeface="Times New Roman" panose="02020603050405020304" pitchFamily="18" charset="0"/>
              </a:rPr>
              <a:t>site.</a:t>
            </a:r>
          </a:p>
          <a:p>
            <a:pPr marL="171450" indent="-171450" algn="just">
              <a:buFont typeface="Wingdings" panose="05000000000000000000" pitchFamily="2" charset="2"/>
              <a:buChar char="Ø"/>
            </a:pPr>
            <a:r>
              <a:rPr lang="en-US" sz="1200" dirty="0" smtClean="0">
                <a:solidFill>
                  <a:srgbClr val="8E5A6D"/>
                </a:solidFill>
                <a:latin typeface="Times New Roman" panose="02020603050405020304" pitchFamily="18" charset="0"/>
                <a:cs typeface="Times New Roman" panose="02020603050405020304" pitchFamily="18" charset="0"/>
              </a:rPr>
              <a:t>Destination site The </a:t>
            </a:r>
            <a:r>
              <a:rPr lang="en-US" sz="1200" dirty="0">
                <a:solidFill>
                  <a:srgbClr val="8E5A6D"/>
                </a:solidFill>
                <a:latin typeface="Times New Roman" panose="02020603050405020304" pitchFamily="18" charset="0"/>
                <a:cs typeface="Times New Roman" panose="02020603050405020304" pitchFamily="18" charset="0"/>
              </a:rPr>
              <a:t>site reached on </a:t>
            </a:r>
            <a:r>
              <a:rPr lang="en-US" sz="1200" dirty="0" smtClean="0">
                <a:solidFill>
                  <a:srgbClr val="8E5A6D"/>
                </a:solidFill>
                <a:latin typeface="Times New Roman" panose="02020603050405020304" pitchFamily="18" charset="0"/>
                <a:cs typeface="Times New Roman" panose="02020603050405020304" pitchFamily="18" charset="0"/>
              </a:rPr>
              <a:t>click- through.</a:t>
            </a:r>
          </a:p>
          <a:p>
            <a:pPr marL="171450" indent="-171450" algn="just">
              <a:buFont typeface="Wingdings" panose="05000000000000000000" pitchFamily="2" charset="2"/>
              <a:buChar char="Ø"/>
            </a:pPr>
            <a:r>
              <a:rPr lang="en-US" sz="1200" dirty="0" smtClean="0">
                <a:solidFill>
                  <a:srgbClr val="8E5A6D"/>
                </a:solidFill>
                <a:latin typeface="Times New Roman" panose="02020603050405020304" pitchFamily="18" charset="0"/>
                <a:cs typeface="Times New Roman" panose="02020603050405020304" pitchFamily="18" charset="0"/>
              </a:rPr>
              <a:t>Microsite </a:t>
            </a:r>
            <a:r>
              <a:rPr lang="en-US" sz="1200" dirty="0">
                <a:solidFill>
                  <a:srgbClr val="8E5A6D"/>
                </a:solidFill>
                <a:latin typeface="Times New Roman" panose="02020603050405020304" pitchFamily="18" charset="0"/>
                <a:cs typeface="Times New Roman" panose="02020603050405020304" pitchFamily="18" charset="0"/>
              </a:rPr>
              <a:t>small-scale destination site reached on </a:t>
            </a:r>
            <a:r>
              <a:rPr lang="en-US" sz="1200" dirty="0" smtClean="0">
                <a:solidFill>
                  <a:srgbClr val="8E5A6D"/>
                </a:solidFill>
                <a:latin typeface="Times New Roman" panose="02020603050405020304" pitchFamily="18" charset="0"/>
                <a:cs typeface="Times New Roman" panose="02020603050405020304" pitchFamily="18" charset="0"/>
              </a:rPr>
              <a:t>click through </a:t>
            </a:r>
            <a:r>
              <a:rPr lang="en-US" sz="1200" dirty="0">
                <a:solidFill>
                  <a:srgbClr val="8E5A6D"/>
                </a:solidFill>
                <a:latin typeface="Times New Roman" panose="02020603050405020304" pitchFamily="18" charset="0"/>
                <a:cs typeface="Times New Roman" panose="02020603050405020304" pitchFamily="18" charset="0"/>
              </a:rPr>
              <a:t>that is part of the media owner's </a:t>
            </a:r>
            <a:r>
              <a:rPr lang="en-US" sz="1200" dirty="0" smtClean="0">
                <a:solidFill>
                  <a:srgbClr val="8E5A6D"/>
                </a:solidFill>
                <a:latin typeface="Times New Roman" panose="02020603050405020304" pitchFamily="18" charset="0"/>
                <a:cs typeface="Times New Roman" panose="02020603050405020304" pitchFamily="18" charset="0"/>
              </a:rPr>
              <a:t>site</a:t>
            </a:r>
            <a:endParaRPr lang="en-US" dirty="0" smtClean="0">
              <a:latin typeface="Times New Roman" panose="02020603050405020304" pitchFamily="18" charset="0"/>
              <a:cs typeface="Times New Roman" panose="02020603050405020304" pitchFamily="18" charset="0"/>
            </a:endParaRPr>
          </a:p>
          <a:p>
            <a:pPr marL="171450" indent="-171450" algn="just">
              <a:buFont typeface="Wingdings" panose="05000000000000000000" pitchFamily="2" charset="2"/>
              <a:buChar char="Ø"/>
            </a:pPr>
            <a:r>
              <a:rPr lang="en-US" sz="1100" dirty="0" smtClean="0">
                <a:solidFill>
                  <a:srgbClr val="8E5A6D"/>
                </a:solidFill>
                <a:latin typeface="Times New Roman" panose="02020603050405020304" pitchFamily="18" charset="0"/>
                <a:cs typeface="Times New Roman" panose="02020603050405020304" pitchFamily="18" charset="0"/>
              </a:rPr>
              <a:t>Ad serving The </a:t>
            </a:r>
            <a:r>
              <a:rPr lang="en-US" sz="1100" dirty="0">
                <a:solidFill>
                  <a:srgbClr val="8E5A6D"/>
                </a:solidFill>
                <a:latin typeface="Times New Roman" panose="02020603050405020304" pitchFamily="18" charset="0"/>
                <a:cs typeface="Times New Roman" panose="02020603050405020304" pitchFamily="18" charset="0"/>
              </a:rPr>
              <a:t>term for displaying an advertisement on a </a:t>
            </a:r>
            <a:r>
              <a:rPr lang="en-US" sz="1100" dirty="0" smtClean="0">
                <a:solidFill>
                  <a:srgbClr val="8E5A6D"/>
                </a:solidFill>
                <a:latin typeface="Times New Roman" panose="02020603050405020304" pitchFamily="18" charset="0"/>
                <a:cs typeface="Times New Roman" panose="02020603050405020304" pitchFamily="18" charset="0"/>
              </a:rPr>
              <a:t>website .</a:t>
            </a:r>
            <a:r>
              <a:rPr lang="en-US" sz="1100" dirty="0">
                <a:solidFill>
                  <a:srgbClr val="8E5A6D"/>
                </a:solidFill>
                <a:latin typeface="Times New Roman" panose="02020603050405020304" pitchFamily="18" charset="0"/>
                <a:cs typeface="Times New Roman" panose="02020603050405020304" pitchFamily="18" charset="0"/>
              </a:rPr>
              <a:t>Often the advertisement </a:t>
            </a:r>
            <a:r>
              <a:rPr lang="en-US" sz="1100" dirty="0" smtClean="0">
                <a:solidFill>
                  <a:srgbClr val="8E5A6D"/>
                </a:solidFill>
                <a:latin typeface="Times New Roman" panose="02020603050405020304" pitchFamily="18" charset="0"/>
                <a:cs typeface="Times New Roman" panose="02020603050405020304" pitchFamily="18" charset="0"/>
              </a:rPr>
              <a:t>will </a:t>
            </a:r>
            <a:r>
              <a:rPr lang="en-US" sz="1100" dirty="0">
                <a:solidFill>
                  <a:srgbClr val="8E5A6D"/>
                </a:solidFill>
                <a:latin typeface="Times New Roman" panose="02020603050405020304" pitchFamily="18" charset="0"/>
                <a:cs typeface="Times New Roman" panose="02020603050405020304" pitchFamily="18" charset="0"/>
              </a:rPr>
              <a:t>be served from a web server different from the site on which it is placed.</a:t>
            </a:r>
          </a:p>
        </p:txBody>
      </p:sp>
    </p:spTree>
    <p:extLst>
      <p:ext uri="{BB962C8B-B14F-4D97-AF65-F5344CB8AC3E}">
        <p14:creationId xmlns:p14="http://schemas.microsoft.com/office/powerpoint/2010/main" val="3960277189"/>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7762240" y="1644456"/>
            <a:ext cx="3784440" cy="3215148"/>
          </a:xfrm>
          <a:prstGeom prst="rect">
            <a:avLst/>
          </a:prstGeom>
        </p:spPr>
      </p:pic>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15380" y="-332381"/>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4">
            <a:extLst>
              <a:ext uri="{96DAC541-7B7A-43D3-8B79-37D633B846F1}">
                <asvg:svgBlip xmlns="" xmlns:asvg="http://schemas.microsoft.com/office/drawing/2016/SVG/main" r:embed="rId7"/>
              </a:ext>
            </a:extLst>
          </a:blip>
          <a:stretch>
            <a:fillRect/>
          </a:stretch>
        </p:blipFill>
        <p:spPr>
          <a:xfrm>
            <a:off x="9425756" y="425241"/>
            <a:ext cx="2362200" cy="142875"/>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8">
            <a:extLst>
              <a:ext uri="{96DAC541-7B7A-43D3-8B79-37D633B846F1}">
                <asvg:svgBlip xmlns="" xmlns:asvg="http://schemas.microsoft.com/office/drawing/2016/SVG/main" r:embed="rId11"/>
              </a:ext>
            </a:extLst>
          </a:blip>
          <a:stretch>
            <a:fillRect/>
          </a:stretch>
        </p:blipFill>
        <p:spPr>
          <a:xfrm>
            <a:off x="7762240" y="4550371"/>
            <a:ext cx="1879649" cy="309233"/>
          </a:xfrm>
          <a:prstGeom prst="rect">
            <a:avLst/>
          </a:prstGeom>
        </p:spPr>
      </p:pic>
      <p:sp>
        <p:nvSpPr>
          <p:cNvPr id="2" name="Rectangle 1"/>
          <p:cNvSpPr/>
          <p:nvPr/>
        </p:nvSpPr>
        <p:spPr>
          <a:xfrm>
            <a:off x="375013" y="912564"/>
            <a:ext cx="6462667" cy="5724644"/>
          </a:xfrm>
          <a:prstGeom prst="rect">
            <a:avLst/>
          </a:prstGeom>
        </p:spPr>
        <p:txBody>
          <a:bodyPr wrap="square">
            <a:spAutoFit/>
          </a:bodyPr>
          <a:lstStyle/>
          <a:p>
            <a:pPr algn="just"/>
            <a:r>
              <a:rPr lang="en-US" b="1" dirty="0" smtClean="0">
                <a:solidFill>
                  <a:srgbClr val="8E5A6D"/>
                </a:solidFill>
                <a:latin typeface="Times New Roman" panose="02020603050405020304" pitchFamily="18" charset="0"/>
                <a:cs typeface="Times New Roman" panose="02020603050405020304" pitchFamily="18" charset="0"/>
              </a:rPr>
              <a:t>Purchasing </a:t>
            </a:r>
            <a:r>
              <a:rPr lang="en-US" b="1" dirty="0">
                <a:solidFill>
                  <a:srgbClr val="8E5A6D"/>
                </a:solidFill>
                <a:latin typeface="Times New Roman" panose="02020603050405020304" pitchFamily="18" charset="0"/>
                <a:cs typeface="Times New Roman" panose="02020603050405020304" pitchFamily="18" charset="0"/>
              </a:rPr>
              <a:t>ad </a:t>
            </a:r>
            <a:r>
              <a:rPr lang="en-US" b="1" dirty="0" smtClean="0">
                <a:solidFill>
                  <a:srgbClr val="8E5A6D"/>
                </a:solidFill>
                <a:latin typeface="Times New Roman" panose="02020603050405020304" pitchFamily="18" charset="0"/>
                <a:cs typeface="Times New Roman" panose="02020603050405020304" pitchFamily="18" charset="0"/>
              </a:rPr>
              <a:t>placements </a:t>
            </a:r>
          </a:p>
          <a:p>
            <a:pPr algn="just"/>
            <a:r>
              <a:rPr lang="en-US" dirty="0" smtClean="0">
                <a:solidFill>
                  <a:srgbClr val="8E5A6D"/>
                </a:solidFill>
                <a:latin typeface="Times New Roman" panose="02020603050405020304" pitchFamily="18" charset="0"/>
                <a:cs typeface="Times New Roman" panose="02020603050405020304" pitchFamily="18" charset="0"/>
              </a:rPr>
              <a:t>When </a:t>
            </a:r>
            <a:r>
              <a:rPr lang="en-US" dirty="0">
                <a:solidFill>
                  <a:srgbClr val="8E5A6D"/>
                </a:solidFill>
                <a:latin typeface="Times New Roman" panose="02020603050405020304" pitchFamily="18" charset="0"/>
                <a:cs typeface="Times New Roman" panose="02020603050405020304" pitchFamily="18" charset="0"/>
              </a:rPr>
              <a:t>media is purchased, it is either purchased on a specific site such as The Times or New York Times, or it is purchased across several sites, which are known as an ad </a:t>
            </a:r>
            <a:r>
              <a:rPr lang="en-US" dirty="0" smtClean="0">
                <a:solidFill>
                  <a:srgbClr val="8E5A6D"/>
                </a:solidFill>
                <a:latin typeface="Times New Roman" panose="02020603050405020304" pitchFamily="18" charset="0"/>
                <a:cs typeface="Times New Roman" panose="02020603050405020304" pitchFamily="18" charset="0"/>
              </a:rPr>
              <a:t>network. Display </a:t>
            </a:r>
            <a:r>
              <a:rPr lang="en-US" dirty="0">
                <a:solidFill>
                  <a:srgbClr val="8E5A6D"/>
                </a:solidFill>
                <a:latin typeface="Times New Roman" panose="02020603050405020304" pitchFamily="18" charset="0"/>
                <a:cs typeface="Times New Roman" panose="02020603050405020304" pitchFamily="18" charset="0"/>
              </a:rPr>
              <a:t>advertising is purchased for a specific period. It may be purchased for the ad to be served on</a:t>
            </a:r>
            <a:r>
              <a:rPr lang="en-US" dirty="0" smtClean="0">
                <a:solidFill>
                  <a:srgbClr val="8E5A6D"/>
                </a:solidFill>
                <a:latin typeface="Times New Roman" panose="02020603050405020304" pitchFamily="18" charset="0"/>
                <a:cs typeface="Times New Roman" panose="02020603050405020304" pitchFamily="18" charset="0"/>
              </a:rPr>
              <a:t>:</a:t>
            </a:r>
          </a:p>
          <a:p>
            <a:pPr algn="just"/>
            <a:endParaRPr lang="en-US" dirty="0" smtClean="0">
              <a:solidFill>
                <a:srgbClr val="8E5A6D"/>
              </a:solidFill>
              <a:latin typeface="Times New Roman" panose="02020603050405020304" pitchFamily="18" charset="0"/>
              <a:cs typeface="Times New Roman" panose="02020603050405020304" pitchFamily="18" charset="0"/>
            </a:endParaRPr>
          </a:p>
          <a:p>
            <a:pPr algn="just"/>
            <a:r>
              <a:rPr lang="en-US" dirty="0" smtClean="0">
                <a:solidFill>
                  <a:srgbClr val="8E5A6D"/>
                </a:solidFill>
                <a:latin typeface="Times New Roman" panose="02020603050405020304" pitchFamily="18" charset="0"/>
                <a:cs typeface="Times New Roman" panose="02020603050405020304" pitchFamily="18" charset="0"/>
              </a:rPr>
              <a:t>• </a:t>
            </a:r>
            <a:r>
              <a:rPr lang="en-US" dirty="0">
                <a:solidFill>
                  <a:srgbClr val="8E5A6D"/>
                </a:solidFill>
                <a:latin typeface="Times New Roman" panose="02020603050405020304" pitchFamily="18" charset="0"/>
                <a:cs typeface="Times New Roman" panose="02020603050405020304" pitchFamily="18" charset="0"/>
              </a:rPr>
              <a:t>the run-of-site (the entire site</a:t>
            </a:r>
            <a:r>
              <a:rPr lang="en-US" dirty="0" smtClean="0">
                <a:solidFill>
                  <a:srgbClr val="8E5A6D"/>
                </a:solidFill>
                <a:latin typeface="Times New Roman" panose="02020603050405020304" pitchFamily="18" charset="0"/>
                <a:cs typeface="Times New Roman" panose="02020603050405020304" pitchFamily="18" charset="0"/>
              </a:rPr>
              <a:t>)</a:t>
            </a:r>
          </a:p>
          <a:p>
            <a:pPr algn="just"/>
            <a:r>
              <a:rPr lang="en-US" dirty="0" smtClean="0">
                <a:solidFill>
                  <a:srgbClr val="8E5A6D"/>
                </a:solidFill>
                <a:latin typeface="Times New Roman" panose="02020603050405020304" pitchFamily="18" charset="0"/>
                <a:cs typeface="Times New Roman" panose="02020603050405020304" pitchFamily="18" charset="0"/>
              </a:rPr>
              <a:t>• </a:t>
            </a:r>
            <a:r>
              <a:rPr lang="en-US" dirty="0">
                <a:solidFill>
                  <a:srgbClr val="8E5A6D"/>
                </a:solidFill>
                <a:latin typeface="Times New Roman" panose="02020603050405020304" pitchFamily="18" charset="0"/>
                <a:cs typeface="Times New Roman" panose="02020603050405020304" pitchFamily="18" charset="0"/>
              </a:rPr>
              <a:t>a section of </a:t>
            </a:r>
            <a:r>
              <a:rPr lang="en-US" dirty="0" smtClean="0">
                <a:solidFill>
                  <a:srgbClr val="8E5A6D"/>
                </a:solidFill>
                <a:latin typeface="Times New Roman" panose="02020603050405020304" pitchFamily="18" charset="0"/>
                <a:cs typeface="Times New Roman" panose="02020603050405020304" pitchFamily="18" charset="0"/>
              </a:rPr>
              <a:t>site</a:t>
            </a:r>
          </a:p>
          <a:p>
            <a:pPr algn="just"/>
            <a:r>
              <a:rPr lang="en-US" dirty="0" smtClean="0">
                <a:solidFill>
                  <a:srgbClr val="8E5A6D"/>
                </a:solidFill>
                <a:latin typeface="Times New Roman" panose="02020603050405020304" pitchFamily="18" charset="0"/>
                <a:cs typeface="Times New Roman" panose="02020603050405020304" pitchFamily="18" charset="0"/>
              </a:rPr>
              <a:t>• </a:t>
            </a:r>
            <a:r>
              <a:rPr lang="en-US" dirty="0">
                <a:solidFill>
                  <a:srgbClr val="8E5A6D"/>
                </a:solidFill>
                <a:latin typeface="Times New Roman" panose="02020603050405020304" pitchFamily="18" charset="0"/>
                <a:cs typeface="Times New Roman" panose="02020603050405020304" pitchFamily="18" charset="0"/>
              </a:rPr>
              <a:t>according to keywords entered on a search </a:t>
            </a:r>
            <a:r>
              <a:rPr lang="en-US" dirty="0" smtClean="0">
                <a:solidFill>
                  <a:srgbClr val="8E5A6D"/>
                </a:solidFill>
                <a:latin typeface="Times New Roman" panose="02020603050405020304" pitchFamily="18" charset="0"/>
                <a:cs typeface="Times New Roman" panose="02020603050405020304" pitchFamily="18" charset="0"/>
              </a:rPr>
              <a:t>engine</a:t>
            </a:r>
          </a:p>
          <a:p>
            <a:pPr algn="just"/>
            <a:endParaRPr lang="en-US" dirty="0">
              <a:solidFill>
                <a:srgbClr val="8E5A6D"/>
              </a:solidFill>
              <a:latin typeface="Times New Roman" panose="02020603050405020304" pitchFamily="18" charset="0"/>
              <a:cs typeface="Times New Roman" panose="02020603050405020304" pitchFamily="18" charset="0"/>
            </a:endParaRPr>
          </a:p>
          <a:p>
            <a:pPr algn="just"/>
            <a:r>
              <a:rPr lang="en-US" dirty="0" smtClean="0">
                <a:solidFill>
                  <a:srgbClr val="8E5A6D"/>
                </a:solidFill>
                <a:latin typeface="Times New Roman" panose="02020603050405020304" pitchFamily="18" charset="0"/>
                <a:cs typeface="Times New Roman" panose="02020603050405020304" pitchFamily="18" charset="0"/>
              </a:rPr>
              <a:t> </a:t>
            </a:r>
            <a:r>
              <a:rPr lang="en-US" sz="2400" dirty="0" smtClean="0">
                <a:solidFill>
                  <a:srgbClr val="8E5A6D"/>
                </a:solidFill>
                <a:latin typeface="Times New Roman" panose="02020603050405020304" pitchFamily="18" charset="0"/>
                <a:cs typeface="Times New Roman" panose="02020603050405020304" pitchFamily="18" charset="0"/>
              </a:rPr>
              <a:t>T</a:t>
            </a:r>
            <a:r>
              <a:rPr lang="en-US" dirty="0" smtClean="0">
                <a:solidFill>
                  <a:srgbClr val="8E5A6D"/>
                </a:solidFill>
                <a:latin typeface="Times New Roman" panose="02020603050405020304" pitchFamily="18" charset="0"/>
                <a:cs typeface="Times New Roman" panose="02020603050405020304" pitchFamily="18" charset="0"/>
              </a:rPr>
              <a:t>raditionally</a:t>
            </a:r>
            <a:r>
              <a:rPr lang="en-US" dirty="0">
                <a:solidFill>
                  <a:srgbClr val="8E5A6D"/>
                </a:solidFill>
                <a:latin typeface="Times New Roman" panose="02020603050405020304" pitchFamily="18" charset="0"/>
                <a:cs typeface="Times New Roman" panose="02020603050405020304" pitchFamily="18" charset="0"/>
              </a:rPr>
              <a:t>, the most common payment is according to the number of customers who view the page as a cost-per-thousand (CPM) ad or page impressions. Typical CPM is in the range £10-30. Other options that benefit the advertiser if they can be agreed are per click-through or per action, such as a purchase on the destination site. Although initially media owners </a:t>
            </a:r>
            <a:r>
              <a:rPr lang="en-US" dirty="0" smtClean="0">
                <a:solidFill>
                  <a:srgbClr val="8E5A6D"/>
                </a:solidFill>
                <a:latin typeface="Times New Roman" panose="02020603050405020304" pitchFamily="18" charset="0"/>
                <a:cs typeface="Times New Roman" panose="02020603050405020304" pitchFamily="18" charset="0"/>
              </a:rPr>
              <a:t>were </a:t>
            </a:r>
            <a:r>
              <a:rPr lang="en-US" dirty="0">
                <a:solidFill>
                  <a:srgbClr val="8E5A6D"/>
                </a:solidFill>
                <a:latin typeface="Times New Roman" panose="02020603050405020304" pitchFamily="18" charset="0"/>
                <a:cs typeface="Times New Roman" panose="02020603050405020304" pitchFamily="18" charset="0"/>
              </a:rPr>
              <a:t>able to control charging rates and largely used a per-exposure model, with the </a:t>
            </a:r>
            <a:r>
              <a:rPr lang="en-US" dirty="0" smtClean="0">
                <a:solidFill>
                  <a:srgbClr val="8E5A6D"/>
                </a:solidFill>
                <a:latin typeface="Times New Roman" panose="02020603050405020304" pitchFamily="18" charset="0"/>
                <a:cs typeface="Times New Roman" panose="02020603050405020304" pitchFamily="18" charset="0"/>
              </a:rPr>
              <a:t>increase in </a:t>
            </a:r>
            <a:r>
              <a:rPr lang="en-US" dirty="0">
                <a:solidFill>
                  <a:srgbClr val="8E5A6D"/>
                </a:solidFill>
                <a:latin typeface="Times New Roman" panose="02020603050405020304" pitchFamily="18" charset="0"/>
                <a:cs typeface="Times New Roman" panose="02020603050405020304" pitchFamily="18" charset="0"/>
              </a:rPr>
              <a:t>unused ad inventory there has been an increase in </a:t>
            </a:r>
            <a:r>
              <a:rPr lang="en-US" b="1" dirty="0">
                <a:solidFill>
                  <a:srgbClr val="8E5A6D"/>
                </a:solidFill>
                <a:latin typeface="Times New Roman" panose="02020603050405020304" pitchFamily="18" charset="0"/>
                <a:cs typeface="Times New Roman" panose="02020603050405020304" pitchFamily="18" charset="0"/>
              </a:rPr>
              <a:t>results-based payment</a:t>
            </a:r>
            <a:r>
              <a:rPr lang="en-US" dirty="0">
                <a:solidFill>
                  <a:srgbClr val="8E5A6D"/>
                </a:solidFill>
                <a:latin typeface="Times New Roman" panose="02020603050405020304" pitchFamily="18" charset="0"/>
                <a:cs typeface="Times New Roman" panose="02020603050405020304" pitchFamily="18" charset="0"/>
              </a:rPr>
              <a:t> methods, </a:t>
            </a:r>
            <a:r>
              <a:rPr lang="en-US" dirty="0" smtClean="0">
                <a:solidFill>
                  <a:srgbClr val="8E5A6D"/>
                </a:solidFill>
                <a:latin typeface="Times New Roman" panose="02020603050405020304" pitchFamily="18" charset="0"/>
                <a:cs typeface="Times New Roman" panose="02020603050405020304" pitchFamily="18" charset="0"/>
              </a:rPr>
              <a:t>particularly </a:t>
            </a:r>
            <a:r>
              <a:rPr lang="en-US" dirty="0">
                <a:solidFill>
                  <a:srgbClr val="8E5A6D"/>
                </a:solidFill>
                <a:latin typeface="Times New Roman" panose="02020603050405020304" pitchFamily="18" charset="0"/>
                <a:cs typeface="Times New Roman" panose="02020603050405020304" pitchFamily="18" charset="0"/>
              </a:rPr>
              <a:t>within ad networks.</a:t>
            </a:r>
          </a:p>
        </p:txBody>
      </p:sp>
      <p:sp>
        <p:nvSpPr>
          <p:cNvPr id="3" name="Rectangle 2"/>
          <p:cNvSpPr/>
          <p:nvPr/>
        </p:nvSpPr>
        <p:spPr>
          <a:xfrm>
            <a:off x="7904112" y="5436879"/>
            <a:ext cx="3992880" cy="1200329"/>
          </a:xfrm>
          <a:prstGeom prst="rect">
            <a:avLst/>
          </a:prstGeom>
        </p:spPr>
        <p:txBody>
          <a:bodyPr wrap="square">
            <a:spAutoFit/>
          </a:bodyPr>
          <a:lstStyle/>
          <a:p>
            <a:pPr marL="171450" indent="-171450" algn="just">
              <a:buFont typeface="Wingdings" panose="05000000000000000000" pitchFamily="2" charset="2"/>
              <a:buChar char="Ø"/>
            </a:pPr>
            <a:r>
              <a:rPr lang="en-US" sz="1200" dirty="0">
                <a:solidFill>
                  <a:srgbClr val="8E5A6D"/>
                </a:solidFill>
                <a:latin typeface="Times New Roman" panose="02020603050405020304" pitchFamily="18" charset="0"/>
                <a:cs typeface="Times New Roman" panose="02020603050405020304" pitchFamily="18" charset="0"/>
              </a:rPr>
              <a:t>Display </a:t>
            </a:r>
            <a:r>
              <a:rPr lang="en-US" sz="1200" dirty="0" smtClean="0">
                <a:solidFill>
                  <a:srgbClr val="8E5A6D"/>
                </a:solidFill>
                <a:latin typeface="Times New Roman" panose="02020603050405020304" pitchFamily="18" charset="0"/>
                <a:cs typeface="Times New Roman" panose="02020603050405020304" pitchFamily="18" charset="0"/>
              </a:rPr>
              <a:t>advertising Display </a:t>
            </a:r>
            <a:r>
              <a:rPr lang="en-US" sz="1200" dirty="0">
                <a:solidFill>
                  <a:srgbClr val="8E5A6D"/>
                </a:solidFill>
                <a:latin typeface="Times New Roman" panose="02020603050405020304" pitchFamily="18" charset="0"/>
                <a:cs typeface="Times New Roman" panose="02020603050405020304" pitchFamily="18" charset="0"/>
              </a:rPr>
              <a:t>ads are paid ad placements using graphical or rich media ad units within a web page to achieve goals of delivering brand awareness, familiarity, </a:t>
            </a:r>
            <a:r>
              <a:rPr lang="en-US" sz="1200" dirty="0" smtClean="0">
                <a:solidFill>
                  <a:srgbClr val="8E5A6D"/>
                </a:solidFill>
                <a:latin typeface="Times New Roman" panose="02020603050405020304" pitchFamily="18" charset="0"/>
                <a:cs typeface="Times New Roman" panose="02020603050405020304" pitchFamily="18" charset="0"/>
              </a:rPr>
              <a:t>favorability </a:t>
            </a:r>
            <a:r>
              <a:rPr lang="en-US" sz="1200" dirty="0">
                <a:solidFill>
                  <a:srgbClr val="8E5A6D"/>
                </a:solidFill>
                <a:latin typeface="Times New Roman" panose="02020603050405020304" pitchFamily="18" charset="0"/>
                <a:cs typeface="Times New Roman" panose="02020603050405020304" pitchFamily="18" charset="0"/>
              </a:rPr>
              <a:t>and </a:t>
            </a:r>
            <a:r>
              <a:rPr lang="en-US" sz="1200" dirty="0" smtClean="0">
                <a:solidFill>
                  <a:srgbClr val="8E5A6D"/>
                </a:solidFill>
                <a:latin typeface="Times New Roman" panose="02020603050405020304" pitchFamily="18" charset="0"/>
                <a:cs typeface="Times New Roman" panose="02020603050405020304" pitchFamily="18" charset="0"/>
              </a:rPr>
              <a:t>purchase by </a:t>
            </a:r>
            <a:r>
              <a:rPr lang="en-US" sz="1200" dirty="0">
                <a:solidFill>
                  <a:srgbClr val="8E5A6D"/>
                </a:solidFill>
                <a:latin typeface="Times New Roman" panose="02020603050405020304" pitchFamily="18" charset="0"/>
                <a:cs typeface="Times New Roman" panose="02020603050405020304" pitchFamily="18" charset="0"/>
              </a:rPr>
              <a:t>clicking through to a </a:t>
            </a:r>
            <a:r>
              <a:rPr lang="en-US" sz="1200" dirty="0" smtClean="0">
                <a:solidFill>
                  <a:srgbClr val="8E5A6D"/>
                </a:solidFill>
                <a:latin typeface="Times New Roman" panose="02020603050405020304" pitchFamily="18" charset="0"/>
                <a:cs typeface="Times New Roman" panose="02020603050405020304" pitchFamily="18" charset="0"/>
              </a:rPr>
              <a:t>site.</a:t>
            </a:r>
          </a:p>
          <a:p>
            <a:pPr marL="171450" indent="-171450" algn="just">
              <a:buFont typeface="Wingdings" panose="05000000000000000000" pitchFamily="2" charset="2"/>
              <a:buChar char="Ø"/>
            </a:pPr>
            <a:r>
              <a:rPr lang="en-US" sz="1200" dirty="0" smtClean="0">
                <a:solidFill>
                  <a:srgbClr val="8E5A6D"/>
                </a:solidFill>
                <a:latin typeface="Times New Roman" panose="02020603050405020304" pitchFamily="18" charset="0"/>
                <a:cs typeface="Times New Roman" panose="02020603050405020304" pitchFamily="18" charset="0"/>
              </a:rPr>
              <a:t>Results-based payment Advertisers pay according </a:t>
            </a:r>
            <a:r>
              <a:rPr lang="en-US" sz="1200" dirty="0">
                <a:solidFill>
                  <a:srgbClr val="8E5A6D"/>
                </a:solidFill>
                <a:latin typeface="Times New Roman" panose="02020603050405020304" pitchFamily="18" charset="0"/>
                <a:cs typeface="Times New Roman" panose="02020603050405020304" pitchFamily="18" charset="0"/>
              </a:rPr>
              <a:t>to the number of times the ad is </a:t>
            </a:r>
            <a:r>
              <a:rPr lang="en-US" sz="1200" dirty="0" smtClean="0">
                <a:solidFill>
                  <a:srgbClr val="8E5A6D"/>
                </a:solidFill>
                <a:latin typeface="Times New Roman" panose="02020603050405020304" pitchFamily="18" charset="0"/>
                <a:cs typeface="Times New Roman" panose="02020603050405020304" pitchFamily="18" charset="0"/>
              </a:rPr>
              <a:t>clicked </a:t>
            </a:r>
            <a:r>
              <a:rPr lang="en-US" sz="1200" dirty="0">
                <a:solidFill>
                  <a:srgbClr val="8E5A6D"/>
                </a:solidFill>
                <a:latin typeface="Times New Roman" panose="02020603050405020304" pitchFamily="18" charset="0"/>
                <a:cs typeface="Times New Roman" panose="02020603050405020304" pitchFamily="18" charset="0"/>
              </a:rPr>
              <a:t>on</a:t>
            </a:r>
          </a:p>
        </p:txBody>
      </p:sp>
    </p:spTree>
    <p:extLst>
      <p:ext uri="{BB962C8B-B14F-4D97-AF65-F5344CB8AC3E}">
        <p14:creationId xmlns:p14="http://schemas.microsoft.com/office/powerpoint/2010/main" val="60736190"/>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15380" y="-332381"/>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 xmlns:asvg="http://schemas.microsoft.com/office/drawing/2016/SVG/main" r:embed="rId7"/>
              </a:ext>
            </a:extLst>
          </a:blip>
          <a:stretch>
            <a:fillRect/>
          </a:stretch>
        </p:blipFill>
        <p:spPr>
          <a:xfrm>
            <a:off x="9425756" y="425241"/>
            <a:ext cx="2362200" cy="142875"/>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8">
            <a:extLst>
              <a:ext uri="{96DAC541-7B7A-43D3-8B79-37D633B846F1}">
                <asvg:svgBlip xmlns="" xmlns:asvg="http://schemas.microsoft.com/office/drawing/2016/SVG/main" r:embed="rId11"/>
              </a:ext>
            </a:extLst>
          </a:blip>
          <a:stretch>
            <a:fillRect/>
          </a:stretch>
        </p:blipFill>
        <p:spPr>
          <a:xfrm>
            <a:off x="9667031" y="757948"/>
            <a:ext cx="1879649" cy="309233"/>
          </a:xfrm>
          <a:prstGeom prst="rect">
            <a:avLst/>
          </a:prstGeom>
        </p:spPr>
      </p:pic>
      <p:sp>
        <p:nvSpPr>
          <p:cNvPr id="2" name="Rectangle 1"/>
          <p:cNvSpPr/>
          <p:nvPr/>
        </p:nvSpPr>
        <p:spPr>
          <a:xfrm>
            <a:off x="357529" y="1283946"/>
            <a:ext cx="3416320" cy="369332"/>
          </a:xfrm>
          <a:prstGeom prst="rect">
            <a:avLst/>
          </a:prstGeom>
        </p:spPr>
        <p:txBody>
          <a:bodyPr wrap="none">
            <a:spAutoFit/>
          </a:bodyPr>
          <a:lstStyle/>
          <a:p>
            <a:r>
              <a:rPr lang="en-US" b="1" dirty="0">
                <a:solidFill>
                  <a:srgbClr val="8E5A6D"/>
                </a:solidFill>
                <a:latin typeface="Times New Roman" panose="02020603050405020304" pitchFamily="18" charset="0"/>
                <a:cs typeface="Times New Roman" panose="02020603050405020304" pitchFamily="18" charset="0"/>
              </a:rPr>
              <a:t>what is digital media placement?</a:t>
            </a:r>
            <a:endParaRPr lang="en-US" b="1" i="0" dirty="0">
              <a:solidFill>
                <a:srgbClr val="8E5A6D"/>
              </a:solidFill>
              <a:effectLst/>
              <a:latin typeface="Times New Roman" panose="02020603050405020304" pitchFamily="18" charset="0"/>
              <a:cs typeface="Times New Roman" panose="02020603050405020304" pitchFamily="18" charset="0"/>
            </a:endParaRPr>
          </a:p>
        </p:txBody>
      </p:sp>
      <p:sp>
        <p:nvSpPr>
          <p:cNvPr id="3" name="Rectangle 2"/>
          <p:cNvSpPr/>
          <p:nvPr/>
        </p:nvSpPr>
        <p:spPr>
          <a:xfrm>
            <a:off x="357529" y="1667224"/>
            <a:ext cx="5027271" cy="4524315"/>
          </a:xfrm>
          <a:prstGeom prst="rect">
            <a:avLst/>
          </a:prstGeom>
        </p:spPr>
        <p:txBody>
          <a:bodyPr wrap="square">
            <a:spAutoFit/>
          </a:bodyPr>
          <a:lstStyle/>
          <a:p>
            <a:pPr algn="just"/>
            <a:r>
              <a:rPr lang="en-US" dirty="0">
                <a:solidFill>
                  <a:srgbClr val="8E5A6D"/>
                </a:solidFill>
                <a:latin typeface="Times New Roman" panose="02020603050405020304" pitchFamily="18" charset="0"/>
                <a:cs typeface="Times New Roman" panose="02020603050405020304" pitchFamily="18" charset="0"/>
              </a:rPr>
              <a:t>digital media placement is the process of choosing and purchasing placements for ads on digital channels, such as websites and apps. And, media placement is a key part of the media planning and media buying process. </a:t>
            </a:r>
          </a:p>
          <a:p>
            <a:pPr algn="just"/>
            <a:r>
              <a:rPr lang="en-US" dirty="0">
                <a:solidFill>
                  <a:srgbClr val="8E5A6D"/>
                </a:solidFill>
                <a:latin typeface="Times New Roman" panose="02020603050405020304" pitchFamily="18" charset="0"/>
                <a:cs typeface="Times New Roman" panose="02020603050405020304" pitchFamily="18" charset="0"/>
              </a:rPr>
              <a:t>Digital media channels can include:</a:t>
            </a:r>
            <a:br>
              <a:rPr lang="en-US" dirty="0">
                <a:solidFill>
                  <a:srgbClr val="8E5A6D"/>
                </a:solidFill>
                <a:latin typeface="Times New Roman" panose="02020603050405020304" pitchFamily="18" charset="0"/>
                <a:cs typeface="Times New Roman" panose="02020603050405020304" pitchFamily="18" charset="0"/>
              </a:rPr>
            </a:br>
            <a:endParaRPr lang="en-US" dirty="0">
              <a:solidFill>
                <a:srgbClr val="8E5A6D"/>
              </a:solidFill>
              <a:latin typeface="Times New Roman" panose="02020603050405020304" pitchFamily="18" charset="0"/>
              <a:cs typeface="Times New Roman" panose="02020603050405020304" pitchFamily="18" charset="0"/>
            </a:endParaRPr>
          </a:p>
          <a:p>
            <a:pPr algn="just">
              <a:buFont typeface="Arial" panose="020B0604020202020204" pitchFamily="34" charset="0"/>
              <a:buChar char="•"/>
            </a:pPr>
            <a:r>
              <a:rPr lang="en-US" dirty="0">
                <a:solidFill>
                  <a:srgbClr val="8E5A6D"/>
                </a:solidFill>
                <a:latin typeface="Times New Roman" panose="02020603050405020304" pitchFamily="18" charset="0"/>
                <a:cs typeface="Times New Roman" panose="02020603050405020304" pitchFamily="18" charset="0"/>
              </a:rPr>
              <a:t>Video ads</a:t>
            </a:r>
          </a:p>
          <a:p>
            <a:pPr algn="just">
              <a:buFont typeface="Arial" panose="020B0604020202020204" pitchFamily="34" charset="0"/>
              <a:buChar char="•"/>
            </a:pPr>
            <a:r>
              <a:rPr lang="en-US" dirty="0">
                <a:solidFill>
                  <a:srgbClr val="8E5A6D"/>
                </a:solidFill>
                <a:latin typeface="Times New Roman" panose="02020603050405020304" pitchFamily="18" charset="0"/>
                <a:cs typeface="Times New Roman" panose="02020603050405020304" pitchFamily="18" charset="0"/>
              </a:rPr>
              <a:t>Mobile app ads</a:t>
            </a:r>
          </a:p>
          <a:p>
            <a:pPr algn="just">
              <a:buFont typeface="Arial" panose="020B0604020202020204" pitchFamily="34" charset="0"/>
              <a:buChar char="•"/>
            </a:pPr>
            <a:r>
              <a:rPr lang="en-US" dirty="0">
                <a:solidFill>
                  <a:srgbClr val="8E5A6D"/>
                </a:solidFill>
                <a:latin typeface="Times New Roman" panose="02020603050405020304" pitchFamily="18" charset="0"/>
                <a:cs typeface="Times New Roman" panose="02020603050405020304" pitchFamily="18" charset="0"/>
              </a:rPr>
              <a:t>Digital out-of-home (DOOH) ads</a:t>
            </a:r>
          </a:p>
          <a:p>
            <a:pPr algn="just">
              <a:buFont typeface="Arial" panose="020B0604020202020204" pitchFamily="34" charset="0"/>
              <a:buChar char="•"/>
            </a:pPr>
            <a:r>
              <a:rPr lang="en-US" dirty="0">
                <a:solidFill>
                  <a:srgbClr val="8E5A6D"/>
                </a:solidFill>
                <a:latin typeface="Times New Roman" panose="02020603050405020304" pitchFamily="18" charset="0"/>
                <a:cs typeface="Times New Roman" panose="02020603050405020304" pitchFamily="18" charset="0"/>
              </a:rPr>
              <a:t>Search engine marketing (SEM)</a:t>
            </a:r>
          </a:p>
          <a:p>
            <a:pPr algn="just">
              <a:buFont typeface="Arial" panose="020B0604020202020204" pitchFamily="34" charset="0"/>
              <a:buChar char="•"/>
            </a:pPr>
            <a:r>
              <a:rPr lang="en-US" dirty="0">
                <a:solidFill>
                  <a:srgbClr val="8E5A6D"/>
                </a:solidFill>
                <a:latin typeface="Times New Roman" panose="02020603050405020304" pitchFamily="18" charset="0"/>
                <a:cs typeface="Times New Roman" panose="02020603050405020304" pitchFamily="18" charset="0"/>
              </a:rPr>
              <a:t>Display and pay-per-click (PPC) ads</a:t>
            </a:r>
          </a:p>
          <a:p>
            <a:pPr algn="just">
              <a:buFont typeface="Arial" panose="020B0604020202020204" pitchFamily="34" charset="0"/>
              <a:buChar char="•"/>
            </a:pPr>
            <a:r>
              <a:rPr lang="en-US" dirty="0">
                <a:solidFill>
                  <a:srgbClr val="8E5A6D"/>
                </a:solidFill>
                <a:latin typeface="Times New Roman" panose="02020603050405020304" pitchFamily="18" charset="0"/>
                <a:cs typeface="Times New Roman" panose="02020603050405020304" pitchFamily="18" charset="0"/>
              </a:rPr>
              <a:t>Social media </a:t>
            </a:r>
            <a:r>
              <a:rPr lang="en-US" dirty="0" smtClean="0">
                <a:solidFill>
                  <a:srgbClr val="8E5A6D"/>
                </a:solidFill>
                <a:latin typeface="Times New Roman" panose="02020603050405020304" pitchFamily="18" charset="0"/>
                <a:cs typeface="Times New Roman" panose="02020603050405020304" pitchFamily="18" charset="0"/>
              </a:rPr>
              <a:t>ads When </a:t>
            </a:r>
            <a:r>
              <a:rPr lang="en-US" dirty="0">
                <a:solidFill>
                  <a:srgbClr val="8E5A6D"/>
                </a:solidFill>
                <a:latin typeface="Times New Roman" panose="02020603050405020304" pitchFamily="18" charset="0"/>
                <a:cs typeface="Times New Roman" panose="02020603050405020304" pitchFamily="18" charset="0"/>
              </a:rPr>
              <a:t>it comes to digital media placement, there are two types of bidding: </a:t>
            </a:r>
            <a:r>
              <a:rPr lang="en-US" b="1" dirty="0">
                <a:solidFill>
                  <a:srgbClr val="8E5A6D"/>
                </a:solidFill>
                <a:latin typeface="Times New Roman" panose="02020603050405020304" pitchFamily="18" charset="0"/>
                <a:cs typeface="Times New Roman" panose="02020603050405020304" pitchFamily="18" charset="0"/>
              </a:rPr>
              <a:t>real-time bidding (RTB) and programmatic buying</a:t>
            </a:r>
            <a:r>
              <a:rPr lang="en-US" b="1" dirty="0" smtClean="0">
                <a:solidFill>
                  <a:srgbClr val="8E5A6D"/>
                </a:solidFill>
                <a:latin typeface="Times New Roman" panose="02020603050405020304" pitchFamily="18" charset="0"/>
                <a:cs typeface="Times New Roman" panose="02020603050405020304" pitchFamily="18" charset="0"/>
              </a:rPr>
              <a:t>.</a:t>
            </a:r>
          </a:p>
          <a:p>
            <a:pPr algn="just"/>
            <a:r>
              <a:rPr lang="en-US" b="1" dirty="0">
                <a:solidFill>
                  <a:srgbClr val="8E5A6D"/>
                </a:solidFill>
                <a:latin typeface="Times New Roman" panose="02020603050405020304" pitchFamily="18" charset="0"/>
                <a:cs typeface="Times New Roman" panose="02020603050405020304" pitchFamily="18" charset="0"/>
              </a:rPr>
              <a:t> </a:t>
            </a:r>
            <a:r>
              <a:rPr lang="en-US" dirty="0">
                <a:solidFill>
                  <a:srgbClr val="8E5A6D"/>
                </a:solidFill>
                <a:latin typeface="Times New Roman" panose="02020603050405020304" pitchFamily="18" charset="0"/>
                <a:cs typeface="Times New Roman" panose="02020603050405020304" pitchFamily="18" charset="0"/>
              </a:rPr>
              <a:t>So, what’s the difference?</a:t>
            </a:r>
            <a:endParaRPr lang="en-US" b="0" dirty="0">
              <a:solidFill>
                <a:srgbClr val="8E5A6D"/>
              </a:solidFill>
              <a:effectLst/>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12"/>
          <a:stretch>
            <a:fillRect/>
          </a:stretch>
        </p:blipFill>
        <p:spPr>
          <a:xfrm>
            <a:off x="7497173" y="1257013"/>
            <a:ext cx="3585953" cy="3144972"/>
          </a:xfrm>
          <a:prstGeom prst="rect">
            <a:avLst/>
          </a:prstGeom>
        </p:spPr>
      </p:pic>
      <p:sp>
        <p:nvSpPr>
          <p:cNvPr id="5" name="Rectangle 4"/>
          <p:cNvSpPr/>
          <p:nvPr/>
        </p:nvSpPr>
        <p:spPr>
          <a:xfrm>
            <a:off x="7644229" y="5090882"/>
            <a:ext cx="3902451" cy="1569660"/>
          </a:xfrm>
          <a:prstGeom prst="rect">
            <a:avLst/>
          </a:prstGeom>
        </p:spPr>
        <p:txBody>
          <a:bodyPr wrap="square">
            <a:spAutoFit/>
          </a:bodyPr>
          <a:lstStyle/>
          <a:p>
            <a:pPr marL="171450" indent="-171450" algn="just">
              <a:buFont typeface="Wingdings" panose="05000000000000000000" pitchFamily="2" charset="2"/>
              <a:buChar char="Ø"/>
            </a:pPr>
            <a:r>
              <a:rPr lang="en-US" sz="1200" dirty="0" smtClean="0">
                <a:solidFill>
                  <a:srgbClr val="8E5A6D"/>
                </a:solidFill>
                <a:latin typeface="Times New Roman" panose="02020603050405020304" pitchFamily="18" charset="0"/>
                <a:cs typeface="Times New Roman" panose="02020603050405020304" pitchFamily="18" charset="0"/>
              </a:rPr>
              <a:t>Demand </a:t>
            </a:r>
            <a:r>
              <a:rPr lang="en-US" sz="1200" dirty="0">
                <a:solidFill>
                  <a:srgbClr val="8E5A6D"/>
                </a:solidFill>
                <a:latin typeface="Times New Roman" panose="02020603050405020304" pitchFamily="18" charset="0"/>
                <a:cs typeface="Times New Roman" panose="02020603050405020304" pitchFamily="18" charset="0"/>
              </a:rPr>
              <a:t>Side Platforms (DSPs)A service that enables ads to be managed across multiple ad networks and ad exchanges through a single interface </a:t>
            </a:r>
            <a:r>
              <a:rPr lang="en-US" sz="1200" dirty="0" smtClean="0">
                <a:solidFill>
                  <a:srgbClr val="8E5A6D"/>
                </a:solidFill>
                <a:latin typeface="Times New Roman" panose="02020603050405020304" pitchFamily="18" charset="0"/>
                <a:cs typeface="Times New Roman" panose="02020603050405020304" pitchFamily="18" charset="0"/>
              </a:rPr>
              <a:t>designed </a:t>
            </a:r>
            <a:r>
              <a:rPr lang="en-US" sz="1200" dirty="0">
                <a:solidFill>
                  <a:srgbClr val="8E5A6D"/>
                </a:solidFill>
                <a:latin typeface="Times New Roman" panose="02020603050405020304" pitchFamily="18" charset="0"/>
                <a:cs typeface="Times New Roman" panose="02020603050405020304" pitchFamily="18" charset="0"/>
              </a:rPr>
              <a:t>for managing reporting and </a:t>
            </a:r>
            <a:r>
              <a:rPr lang="en-US" sz="1200" dirty="0" smtClean="0">
                <a:solidFill>
                  <a:srgbClr val="8E5A6D"/>
                </a:solidFill>
                <a:latin typeface="Times New Roman" panose="02020603050405020304" pitchFamily="18" charset="0"/>
                <a:cs typeface="Times New Roman" panose="02020603050405020304" pitchFamily="18" charset="0"/>
              </a:rPr>
              <a:t>performance </a:t>
            </a:r>
          </a:p>
          <a:p>
            <a:pPr marL="171450" indent="-171450" algn="just">
              <a:buFont typeface="Wingdings" panose="05000000000000000000" pitchFamily="2" charset="2"/>
              <a:buChar char="Ø"/>
            </a:pPr>
            <a:r>
              <a:rPr lang="en-US" sz="1200" dirty="0" smtClean="0">
                <a:solidFill>
                  <a:srgbClr val="8E5A6D"/>
                </a:solidFill>
                <a:latin typeface="Times New Roman" panose="02020603050405020304" pitchFamily="18" charset="0"/>
                <a:cs typeface="Times New Roman" panose="02020603050405020304" pitchFamily="18" charset="0"/>
              </a:rPr>
              <a:t>Real-time </a:t>
            </a:r>
            <a:r>
              <a:rPr lang="en-US" sz="1200" dirty="0">
                <a:solidFill>
                  <a:srgbClr val="8E5A6D"/>
                </a:solidFill>
                <a:latin typeface="Times New Roman" panose="02020603050405020304" pitchFamily="18" charset="0"/>
                <a:cs typeface="Times New Roman" panose="02020603050405020304" pitchFamily="18" charset="0"/>
              </a:rPr>
              <a:t>bidding (RTB)Bids for buying ads against keywords can be managed in real time in </a:t>
            </a:r>
            <a:r>
              <a:rPr lang="en-US" sz="1200" dirty="0" smtClean="0">
                <a:solidFill>
                  <a:srgbClr val="8E5A6D"/>
                </a:solidFill>
                <a:latin typeface="Times New Roman" panose="02020603050405020304" pitchFamily="18" charset="0"/>
                <a:cs typeface="Times New Roman" panose="02020603050405020304" pitchFamily="18" charset="0"/>
              </a:rPr>
              <a:t>conjunction </a:t>
            </a:r>
            <a:r>
              <a:rPr lang="en-US" sz="1200" dirty="0">
                <a:solidFill>
                  <a:srgbClr val="8E5A6D"/>
                </a:solidFill>
                <a:latin typeface="Times New Roman" panose="02020603050405020304" pitchFamily="18" charset="0"/>
                <a:cs typeface="Times New Roman" panose="02020603050405020304" pitchFamily="18" charset="0"/>
              </a:rPr>
              <a:t>with a DSP.</a:t>
            </a:r>
          </a:p>
          <a:p>
            <a:pPr marL="171450" indent="-171450" algn="just">
              <a:buFont typeface="Wingdings" panose="05000000000000000000" pitchFamily="2" charset="2"/>
              <a:buChar char="Ø"/>
            </a:pPr>
            <a:endParaRPr lang="en-US" sz="1200" dirty="0">
              <a:solidFill>
                <a:srgbClr val="8E5A6D"/>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82349981"/>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15380" y="-332381"/>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 xmlns:asvg="http://schemas.microsoft.com/office/drawing/2016/SVG/main"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425756" y="6106690"/>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667031" y="757948"/>
            <a:ext cx="1879649" cy="309233"/>
          </a:xfrm>
          <a:prstGeom prst="rect">
            <a:avLst/>
          </a:prstGeom>
        </p:spPr>
      </p:pic>
      <p:sp>
        <p:nvSpPr>
          <p:cNvPr id="2" name="Rectangle 1"/>
          <p:cNvSpPr/>
          <p:nvPr/>
        </p:nvSpPr>
        <p:spPr>
          <a:xfrm>
            <a:off x="215380" y="1423083"/>
            <a:ext cx="6967740" cy="4524315"/>
          </a:xfrm>
          <a:prstGeom prst="rect">
            <a:avLst/>
          </a:prstGeom>
        </p:spPr>
        <p:txBody>
          <a:bodyPr wrap="square">
            <a:spAutoFit/>
          </a:bodyPr>
          <a:lstStyle/>
          <a:p>
            <a:pPr algn="just"/>
            <a:r>
              <a:rPr lang="en-US" dirty="0">
                <a:solidFill>
                  <a:srgbClr val="8E5A6D"/>
                </a:solidFill>
                <a:latin typeface="Times New Roman" panose="02020603050405020304" pitchFamily="18" charset="0"/>
                <a:cs typeface="Times New Roman" panose="02020603050405020304" pitchFamily="18" charset="0"/>
              </a:rPr>
              <a:t>With </a:t>
            </a:r>
            <a:r>
              <a:rPr lang="en-US" b="1" dirty="0">
                <a:solidFill>
                  <a:srgbClr val="8E5A6D"/>
                </a:solidFill>
                <a:latin typeface="Times New Roman" panose="02020603050405020304" pitchFamily="18" charset="0"/>
                <a:cs typeface="Times New Roman" panose="02020603050405020304" pitchFamily="18" charset="0"/>
              </a:rPr>
              <a:t>RTB</a:t>
            </a:r>
            <a:r>
              <a:rPr lang="en-US" dirty="0">
                <a:solidFill>
                  <a:srgbClr val="8E5A6D"/>
                </a:solidFill>
                <a:latin typeface="Times New Roman" panose="02020603050405020304" pitchFamily="18" charset="0"/>
                <a:cs typeface="Times New Roman" panose="02020603050405020304" pitchFamily="18" charset="0"/>
              </a:rPr>
              <a:t>, media buyers bid on impressions one at a time based on demographic targeting. If they win, their ad is displayed immediately. RTB involves the publisher providing the inventory (ad space), the advertisers purchasing the ad, and sometimes the demand-side platform (DSP) to help automate purchasing.</a:t>
            </a:r>
          </a:p>
          <a:p>
            <a:pPr algn="just"/>
            <a:r>
              <a:rPr lang="en-US" dirty="0">
                <a:solidFill>
                  <a:srgbClr val="8E5A6D"/>
                </a:solidFill>
                <a:latin typeface="Times New Roman" panose="02020603050405020304" pitchFamily="18" charset="0"/>
                <a:cs typeface="Times New Roman" panose="02020603050405020304" pitchFamily="18" charset="0"/>
              </a:rPr>
              <a:t>Whereas,</a:t>
            </a:r>
            <a:r>
              <a:rPr lang="en-US" b="1" dirty="0">
                <a:solidFill>
                  <a:srgbClr val="8E5A6D"/>
                </a:solidFill>
                <a:latin typeface="Times New Roman" panose="02020603050405020304" pitchFamily="18" charset="0"/>
                <a:cs typeface="Times New Roman" panose="02020603050405020304" pitchFamily="18" charset="0"/>
              </a:rPr>
              <a:t> programmatic buying</a:t>
            </a:r>
            <a:r>
              <a:rPr lang="en-US" dirty="0">
                <a:solidFill>
                  <a:srgbClr val="8E5A6D"/>
                </a:solidFill>
                <a:latin typeface="Times New Roman" panose="02020603050405020304" pitchFamily="18" charset="0"/>
                <a:cs typeface="Times New Roman" panose="02020603050405020304" pitchFamily="18" charset="0"/>
              </a:rPr>
              <a:t> is the automated buying and selling of digital ad space based on data and audience targeting. It includes the use of DSPs, supply-side platforms (SSPs), and data management platforms (DMPs):</a:t>
            </a:r>
            <a:br>
              <a:rPr lang="en-US" dirty="0">
                <a:solidFill>
                  <a:srgbClr val="8E5A6D"/>
                </a:solidFill>
                <a:latin typeface="Times New Roman" panose="02020603050405020304" pitchFamily="18" charset="0"/>
                <a:cs typeface="Times New Roman" panose="02020603050405020304" pitchFamily="18" charset="0"/>
              </a:rPr>
            </a:br>
            <a:endParaRPr lang="en-US" dirty="0">
              <a:solidFill>
                <a:srgbClr val="8E5A6D"/>
              </a:solidFill>
              <a:latin typeface="Times New Roman" panose="02020603050405020304" pitchFamily="18" charset="0"/>
              <a:cs typeface="Times New Roman" panose="02020603050405020304" pitchFamily="18" charset="0"/>
            </a:endParaRPr>
          </a:p>
          <a:p>
            <a:pPr algn="just">
              <a:buFont typeface="Arial" panose="020B0604020202020204" pitchFamily="34" charset="0"/>
              <a:buChar char="•"/>
            </a:pPr>
            <a:r>
              <a:rPr lang="en-US" dirty="0">
                <a:solidFill>
                  <a:srgbClr val="8E5A6D"/>
                </a:solidFill>
                <a:latin typeface="Times New Roman" panose="02020603050405020304" pitchFamily="18" charset="0"/>
                <a:cs typeface="Times New Roman" panose="02020603050405020304" pitchFamily="18" charset="0"/>
              </a:rPr>
              <a:t>DSPs facilitate the process of buying ad placements on the open market.</a:t>
            </a:r>
          </a:p>
          <a:p>
            <a:pPr algn="just">
              <a:buFont typeface="Arial" panose="020B0604020202020204" pitchFamily="34" charset="0"/>
              <a:buChar char="•"/>
            </a:pPr>
            <a:r>
              <a:rPr lang="en-US" dirty="0">
                <a:solidFill>
                  <a:srgbClr val="8E5A6D"/>
                </a:solidFill>
                <a:latin typeface="Times New Roman" panose="02020603050405020304" pitchFamily="18" charset="0"/>
                <a:cs typeface="Times New Roman" panose="02020603050405020304" pitchFamily="18" charset="0"/>
              </a:rPr>
              <a:t>SSPs help publishers manage their ad space inventory.</a:t>
            </a:r>
          </a:p>
          <a:p>
            <a:pPr algn="just">
              <a:buFont typeface="Arial" panose="020B0604020202020204" pitchFamily="34" charset="0"/>
              <a:buChar char="•"/>
            </a:pPr>
            <a:r>
              <a:rPr lang="en-US" dirty="0">
                <a:solidFill>
                  <a:srgbClr val="8E5A6D"/>
                </a:solidFill>
                <a:latin typeface="Times New Roman" panose="02020603050405020304" pitchFamily="18" charset="0"/>
                <a:cs typeface="Times New Roman" panose="02020603050405020304" pitchFamily="18" charset="0"/>
              </a:rPr>
              <a:t>DMPs use cookie data to help you reach your target audience. </a:t>
            </a:r>
          </a:p>
          <a:p>
            <a:pPr algn="just"/>
            <a:r>
              <a:rPr lang="en-US" dirty="0">
                <a:solidFill>
                  <a:srgbClr val="8E5A6D"/>
                </a:solidFill>
                <a:latin typeface="Times New Roman" panose="02020603050405020304" pitchFamily="18" charset="0"/>
                <a:cs typeface="Times New Roman" panose="02020603050405020304" pitchFamily="18" charset="0"/>
              </a:rPr>
              <a:t>Whether you use RTB, programmatic buying, or a mixture of the two, strategic digital media planning and placement helps brands get their ads in front of the right audiences at the right time. </a:t>
            </a:r>
            <a:endParaRPr lang="en-US" b="0" i="0" dirty="0">
              <a:solidFill>
                <a:srgbClr val="8E5A6D"/>
              </a:solidFill>
              <a:effectLst/>
              <a:latin typeface="Times New Roman" panose="02020603050405020304" pitchFamily="18" charset="0"/>
              <a:cs typeface="Times New Roman" panose="02020603050405020304" pitchFamily="18" charset="0"/>
            </a:endParaRPr>
          </a:p>
        </p:txBody>
      </p:sp>
      <p:sp>
        <p:nvSpPr>
          <p:cNvPr id="3" name="Rectangle 2"/>
          <p:cNvSpPr/>
          <p:nvPr/>
        </p:nvSpPr>
        <p:spPr>
          <a:xfrm>
            <a:off x="7462311" y="4979876"/>
            <a:ext cx="4409440" cy="1015663"/>
          </a:xfrm>
          <a:prstGeom prst="rect">
            <a:avLst/>
          </a:prstGeom>
        </p:spPr>
        <p:txBody>
          <a:bodyPr wrap="square">
            <a:spAutoFit/>
          </a:bodyPr>
          <a:lstStyle/>
          <a:p>
            <a:pPr marL="171450" lvl="0" indent="-171450" algn="just">
              <a:buFont typeface="Wingdings" panose="05000000000000000000" pitchFamily="2" charset="2"/>
              <a:buChar char="Ø"/>
            </a:pPr>
            <a:r>
              <a:rPr lang="en-US" sz="1200" dirty="0">
                <a:solidFill>
                  <a:srgbClr val="8E5A6D"/>
                </a:solidFill>
                <a:latin typeface="Times New Roman" panose="02020603050405020304" pitchFamily="18" charset="0"/>
                <a:cs typeface="Times New Roman" panose="02020603050405020304" pitchFamily="18" charset="0"/>
              </a:rPr>
              <a:t>Programmatic ad buying describes the purchase of online display advertising that is aggregated, booked, analyzed and optimized via demand-side software interfaces and algorithms. It includes RTB and also non-RTB methods and buy types such as Facebook Ads API and the Google Display Network.</a:t>
            </a:r>
          </a:p>
        </p:txBody>
      </p:sp>
      <p:pic>
        <p:nvPicPr>
          <p:cNvPr id="4" name="Picture 3"/>
          <p:cNvPicPr>
            <a:picLocks noChangeAspect="1"/>
          </p:cNvPicPr>
          <p:nvPr/>
        </p:nvPicPr>
        <p:blipFill>
          <a:blip r:embed="rId12"/>
          <a:stretch>
            <a:fillRect/>
          </a:stretch>
        </p:blipFill>
        <p:spPr>
          <a:xfrm>
            <a:off x="7462311" y="1257014"/>
            <a:ext cx="4084369" cy="3304826"/>
          </a:xfrm>
          <a:prstGeom prst="rect">
            <a:avLst/>
          </a:prstGeom>
        </p:spPr>
      </p:pic>
    </p:spTree>
    <p:extLst>
      <p:ext uri="{BB962C8B-B14F-4D97-AF65-F5344CB8AC3E}">
        <p14:creationId xmlns:p14="http://schemas.microsoft.com/office/powerpoint/2010/main" val="352283650"/>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15380" y="-332381"/>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 xmlns:asvg="http://schemas.microsoft.com/office/drawing/2016/SVG/main"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425756" y="6106690"/>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667031" y="757948"/>
            <a:ext cx="1879649" cy="309233"/>
          </a:xfrm>
          <a:prstGeom prst="rect">
            <a:avLst/>
          </a:prstGeom>
        </p:spPr>
      </p:pic>
      <p:sp>
        <p:nvSpPr>
          <p:cNvPr id="2" name="Rectangle 1"/>
          <p:cNvSpPr/>
          <p:nvPr/>
        </p:nvSpPr>
        <p:spPr>
          <a:xfrm>
            <a:off x="365760" y="1204452"/>
            <a:ext cx="6736080" cy="5386090"/>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Types of display </a:t>
            </a:r>
            <a:r>
              <a:rPr kumimoji="0" lang="en-US" sz="2000" b="1"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advertising</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When considering display advertising, it’s important to look at the various types of targeting and ad formats to effectively reach and engage the desired audience</a:t>
            </a:r>
            <a:r>
              <a:rPr kumimoji="0" lang="en-US" sz="18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a:t>
            </a:r>
            <a:endPar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Targeting types include</a:t>
            </a:r>
            <a:r>
              <a:rPr kumimoji="0" lang="en-US" sz="1800" b="1"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Traditional display ads.</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 Ads are placed on websites or apps based on demographics, interests, or location.</a:t>
            </a: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Responsive ads.</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 Responsive ads dynamically adjust their size, format, and appearance to fit different ad placements and screen sizes.</a:t>
            </a: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Retargeting ads.</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 Display ads that are shown to users who have previously interacted with a brand.</a:t>
            </a: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Native display ads.</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 Ads that blend in with the surrounding content, providing a non-disruptive user experience.</a:t>
            </a: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Social display ads.</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 Ads that are specifically designed for social media platforms, tailored to match the platform’s visual style and user behavior.</a:t>
            </a:r>
            <a:b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br>
            <a:endPar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endParaRPr>
          </a:p>
        </p:txBody>
      </p:sp>
      <p:pic>
        <p:nvPicPr>
          <p:cNvPr id="3" name="Picture 2"/>
          <p:cNvPicPr>
            <a:picLocks noChangeAspect="1"/>
          </p:cNvPicPr>
          <p:nvPr/>
        </p:nvPicPr>
        <p:blipFill>
          <a:blip r:embed="rId12"/>
          <a:stretch>
            <a:fillRect/>
          </a:stretch>
        </p:blipFill>
        <p:spPr>
          <a:xfrm>
            <a:off x="8020716" y="2080260"/>
            <a:ext cx="3572510" cy="2745740"/>
          </a:xfrm>
          <a:prstGeom prst="rect">
            <a:avLst/>
          </a:prstGeom>
        </p:spPr>
      </p:pic>
    </p:spTree>
    <p:extLst>
      <p:ext uri="{BB962C8B-B14F-4D97-AF65-F5344CB8AC3E}">
        <p14:creationId xmlns:p14="http://schemas.microsoft.com/office/powerpoint/2010/main" val="4190441786"/>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6113867" y="1674179"/>
            <a:ext cx="6078133" cy="3681029"/>
          </a:xfrm>
          <a:prstGeom prst="rect">
            <a:avLst/>
          </a:prstGeom>
        </p:spPr>
      </p:pic>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15380" y="-332381"/>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4">
            <a:extLst>
              <a:ext uri="{96DAC541-7B7A-43D3-8B79-37D633B846F1}">
                <asvg:svgBlip xmlns="" xmlns:asvg="http://schemas.microsoft.com/office/drawing/2016/SVG/main"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425756" y="6106690"/>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667031" y="757948"/>
            <a:ext cx="1879649" cy="309233"/>
          </a:xfrm>
          <a:prstGeom prst="rect">
            <a:avLst/>
          </a:prstGeom>
        </p:spPr>
      </p:pic>
      <p:sp>
        <p:nvSpPr>
          <p:cNvPr id="2" name="Rectangle 1"/>
          <p:cNvSpPr/>
          <p:nvPr/>
        </p:nvSpPr>
        <p:spPr>
          <a:xfrm>
            <a:off x="579120" y="1170583"/>
            <a:ext cx="5770880" cy="5078313"/>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Some types of ad formats include</a:t>
            </a:r>
            <a:r>
              <a:rPr kumimoji="0" lang="en-US" sz="1800" b="1"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Banner ads.</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 Rectangular or square ads that are typically displayed at the top, bottom, or sides of a webpage.</a:t>
            </a: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Rich media.</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 Interactive ads that incorporate elements like animation, audio, video, or expandable features.</a:t>
            </a: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Video ads.</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 Ads in video format — often inserted before, during, or after online video content.</a:t>
            </a: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Pop-up ads.</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 Ads that appear in separate windows or overlays on top of the main content.</a:t>
            </a: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Rewarded ads.</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 Ads that offer users incentives, such as in-game rewards or access to premium content.</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Interactive content.</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 Ads that allow quizzes, games, or product configurators.</a:t>
            </a:r>
            <a:b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b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
            </a:r>
            <a:b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b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With a variety of targeting types and ad formats comes flexibility and opportunities to tailor display advertising campaigns according to the needs of different businesses</a:t>
            </a:r>
            <a:r>
              <a:rPr kumimoji="0" lang="en-US" sz="1800" b="0" i="0" u="none" strike="noStrike" kern="1200" cap="none" spc="0" normalizeH="0" baseline="0" noProof="0" dirty="0">
                <a:ln>
                  <a:noFill/>
                </a:ln>
                <a:solidFill>
                  <a:srgbClr val="000000"/>
                </a:solidFill>
                <a:effectLst/>
                <a:uLnTx/>
                <a:uFillTx/>
                <a:latin typeface="adobe-clean"/>
                <a:ea typeface="+mn-ea"/>
                <a:cs typeface="+mn-cs"/>
              </a:rPr>
              <a:t>.</a:t>
            </a:r>
          </a:p>
        </p:txBody>
      </p:sp>
    </p:spTree>
    <p:extLst>
      <p:ext uri="{BB962C8B-B14F-4D97-AF65-F5344CB8AC3E}">
        <p14:creationId xmlns:p14="http://schemas.microsoft.com/office/powerpoint/2010/main" val="4105364660"/>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15380" y="-332381"/>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 xmlns:asvg="http://schemas.microsoft.com/office/drawing/2016/SVG/main"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425756" y="6106690"/>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667031" y="757948"/>
            <a:ext cx="1879649" cy="309233"/>
          </a:xfrm>
          <a:prstGeom prst="rect">
            <a:avLst/>
          </a:prstGeom>
        </p:spPr>
      </p:pic>
      <p:sp>
        <p:nvSpPr>
          <p:cNvPr id="2" name="Rectangle 1"/>
          <p:cNvSpPr/>
          <p:nvPr/>
        </p:nvSpPr>
        <p:spPr>
          <a:xfrm>
            <a:off x="355600" y="948690"/>
            <a:ext cx="7233920" cy="5909310"/>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Display advertising </a:t>
            </a:r>
            <a:r>
              <a:rPr kumimoji="0" lang="en-US" sz="1800" b="1"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billing</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When a business starts using display advertising, they need to understand the various billing agreements that determine how advertisers are charged for their ad campaigns. Here’s an overview of the most common billing agreements:</a:t>
            </a: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Flat rate.</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 Advertisers pay a predetermined fixed amount for a specific duration or number of impressions, regardless of the performance or engagement of the ad.</a:t>
            </a: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Cost per mille (CPM).</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 Advertisers are charged based on the number of impressions their ads receive, typically per 1,000 impressions. CPM focuses on exposure and brand visibility.</a:t>
            </a: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Cost per click (CPC).</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 Advertisers pay for each click their ads receive. This billing model is performance-oriented, as advertisers only pay when users actively engage with the ad.</a:t>
            </a: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Cost per lead (CPL).</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 Advertisers pay based on the number of leads generated through the ad campaign. It’s commonly used when the primary goal is lead generation.</a:t>
            </a: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Cost per sale (CPS).</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 Advertisers are charged based on the number of sales generated that were directly attributed to the ad campaign. This model is often used in affiliate marketing or ecommerce scenarios.</a:t>
            </a:r>
          </a:p>
        </p:txBody>
      </p:sp>
      <p:pic>
        <p:nvPicPr>
          <p:cNvPr id="3" name="Picture 2"/>
          <p:cNvPicPr>
            <a:picLocks noChangeAspect="1"/>
          </p:cNvPicPr>
          <p:nvPr/>
        </p:nvPicPr>
        <p:blipFill>
          <a:blip r:embed="rId12"/>
          <a:stretch>
            <a:fillRect/>
          </a:stretch>
        </p:blipFill>
        <p:spPr>
          <a:xfrm>
            <a:off x="8016240" y="2029142"/>
            <a:ext cx="3771716" cy="3193098"/>
          </a:xfrm>
          <a:prstGeom prst="rect">
            <a:avLst/>
          </a:prstGeom>
        </p:spPr>
      </p:pic>
    </p:spTree>
    <p:extLst>
      <p:ext uri="{BB962C8B-B14F-4D97-AF65-F5344CB8AC3E}">
        <p14:creationId xmlns:p14="http://schemas.microsoft.com/office/powerpoint/2010/main" val="3783055911"/>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15380" y="-475256"/>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 xmlns:asvg="http://schemas.microsoft.com/office/drawing/2016/SVG/main"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425756" y="6106690"/>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667031" y="757948"/>
            <a:ext cx="1879649" cy="309233"/>
          </a:xfrm>
          <a:prstGeom prst="rect">
            <a:avLst/>
          </a:prstGeom>
        </p:spPr>
      </p:pic>
      <p:sp>
        <p:nvSpPr>
          <p:cNvPr id="2" name="Rectangle 1"/>
          <p:cNvSpPr/>
          <p:nvPr/>
        </p:nvSpPr>
        <p:spPr>
          <a:xfrm>
            <a:off x="144260" y="496678"/>
            <a:ext cx="6703580" cy="6278642"/>
          </a:xfrm>
          <a:prstGeom prst="rect">
            <a:avLst/>
          </a:prstGeom>
        </p:spPr>
        <p:txBody>
          <a:bodyPr wrap="square">
            <a:spAutoFit/>
          </a:bodyPr>
          <a:lstStyle/>
          <a:p>
            <a:endParaRPr lang="en-US" dirty="0" smtClean="0">
              <a:solidFill>
                <a:srgbClr val="8E5A6D"/>
              </a:solidFill>
              <a:latin typeface="Times New Roman" panose="02020603050405020304" pitchFamily="18" charset="0"/>
              <a:cs typeface="Times New Roman" panose="02020603050405020304" pitchFamily="18" charset="0"/>
            </a:endParaRPr>
          </a:p>
          <a:p>
            <a:r>
              <a:rPr lang="en-US" sz="2400" b="1" dirty="0" smtClean="0">
                <a:solidFill>
                  <a:srgbClr val="8E5A6D"/>
                </a:solidFill>
                <a:latin typeface="Times New Roman" panose="02020603050405020304" pitchFamily="18" charset="0"/>
                <a:cs typeface="Times New Roman" panose="02020603050405020304" pitchFamily="18" charset="0"/>
              </a:rPr>
              <a:t>t</a:t>
            </a:r>
            <a:r>
              <a:rPr lang="en-US" b="1" dirty="0" smtClean="0">
                <a:solidFill>
                  <a:srgbClr val="8E5A6D"/>
                </a:solidFill>
                <a:latin typeface="Times New Roman" panose="02020603050405020304" pitchFamily="18" charset="0"/>
                <a:cs typeface="Times New Roman" panose="02020603050405020304" pitchFamily="18" charset="0"/>
              </a:rPr>
              <a:t>he wider </a:t>
            </a:r>
            <a:r>
              <a:rPr lang="en-US" b="1" dirty="0">
                <a:solidFill>
                  <a:srgbClr val="8E5A6D"/>
                </a:solidFill>
                <a:latin typeface="Times New Roman" panose="02020603050405020304" pitchFamily="18" charset="0"/>
                <a:cs typeface="Times New Roman" panose="02020603050405020304" pitchFamily="18" charset="0"/>
              </a:rPr>
              <a:t>range of goals for online campaigns, including</a:t>
            </a:r>
            <a:r>
              <a:rPr lang="en-US" b="1" dirty="0" smtClean="0">
                <a:solidFill>
                  <a:srgbClr val="8E5A6D"/>
                </a:solidFill>
                <a:latin typeface="Times New Roman" panose="02020603050405020304" pitchFamily="18" charset="0"/>
                <a:cs typeface="Times New Roman" panose="02020603050405020304" pitchFamily="18" charset="0"/>
              </a:rPr>
              <a:t>.</a:t>
            </a:r>
          </a:p>
          <a:p>
            <a:endParaRPr lang="en-US" dirty="0" smtClean="0">
              <a:solidFill>
                <a:srgbClr val="8E5A6D"/>
              </a:solidFill>
              <a:latin typeface="Times New Roman" panose="02020603050405020304" pitchFamily="18" charset="0"/>
              <a:cs typeface="Times New Roman" panose="02020603050405020304" pitchFamily="18" charset="0"/>
            </a:endParaRPr>
          </a:p>
          <a:p>
            <a:pPr algn="just"/>
            <a:r>
              <a:rPr lang="en-US" dirty="0" smtClean="0">
                <a:solidFill>
                  <a:srgbClr val="8E5A6D"/>
                </a:solidFill>
                <a:latin typeface="Times New Roman" panose="02020603050405020304" pitchFamily="18" charset="0"/>
                <a:cs typeface="Times New Roman" panose="02020603050405020304" pitchFamily="18" charset="0"/>
              </a:rPr>
              <a:t>• </a:t>
            </a:r>
            <a:r>
              <a:rPr lang="en-US" b="1" dirty="0">
                <a:solidFill>
                  <a:srgbClr val="8E5A6D"/>
                </a:solidFill>
                <a:latin typeface="Times New Roman" panose="02020603050405020304" pitchFamily="18" charset="0"/>
                <a:cs typeface="Times New Roman" panose="02020603050405020304" pitchFamily="18" charset="0"/>
              </a:rPr>
              <a:t>Delivering content. </a:t>
            </a:r>
            <a:r>
              <a:rPr lang="en-US" dirty="0">
                <a:solidFill>
                  <a:srgbClr val="8E5A6D"/>
                </a:solidFill>
                <a:latin typeface="Times New Roman" panose="02020603050405020304" pitchFamily="18" charset="0"/>
                <a:cs typeface="Times New Roman" panose="02020603050405020304" pitchFamily="18" charset="0"/>
              </a:rPr>
              <a:t>This is the typical case where a click-through on a banner advertisement leads to a destination site giving more detailed information on an offer. This is where a direct response is sought. Today ads often embed videos or whitepapers to deliver content directly within the ad</a:t>
            </a:r>
            <a:r>
              <a:rPr lang="en-US" dirty="0" smtClean="0">
                <a:solidFill>
                  <a:srgbClr val="8E5A6D"/>
                </a:solidFill>
                <a:latin typeface="Times New Roman" panose="02020603050405020304" pitchFamily="18" charset="0"/>
                <a:cs typeface="Times New Roman" panose="02020603050405020304" pitchFamily="18" charset="0"/>
              </a:rPr>
              <a:t>.</a:t>
            </a:r>
          </a:p>
          <a:p>
            <a:pPr algn="just"/>
            <a:r>
              <a:rPr lang="en-US" dirty="0" smtClean="0">
                <a:solidFill>
                  <a:srgbClr val="8E5A6D"/>
                </a:solidFill>
                <a:latin typeface="Times New Roman" panose="02020603050405020304" pitchFamily="18" charset="0"/>
                <a:cs typeface="Times New Roman" panose="02020603050405020304" pitchFamily="18" charset="0"/>
              </a:rPr>
              <a:t>• </a:t>
            </a:r>
            <a:r>
              <a:rPr lang="en-US" b="1" dirty="0">
                <a:solidFill>
                  <a:srgbClr val="8E5A6D"/>
                </a:solidFill>
                <a:latin typeface="Times New Roman" panose="02020603050405020304" pitchFamily="18" charset="0"/>
                <a:cs typeface="Times New Roman" panose="02020603050405020304" pitchFamily="18" charset="0"/>
              </a:rPr>
              <a:t>Enabling transaction. </a:t>
            </a:r>
            <a:r>
              <a:rPr lang="en-US" dirty="0">
                <a:solidFill>
                  <a:srgbClr val="8E5A6D"/>
                </a:solidFill>
                <a:latin typeface="Times New Roman" panose="02020603050405020304" pitchFamily="18" charset="0"/>
                <a:cs typeface="Times New Roman" panose="02020603050405020304" pitchFamily="18" charset="0"/>
              </a:rPr>
              <a:t>If a click-through leads to a merchant such as a travel site or an online bookstore this may lead directly to a sale. A direct response is also sought here</a:t>
            </a:r>
            <a:r>
              <a:rPr lang="en-US" dirty="0" smtClean="0">
                <a:solidFill>
                  <a:srgbClr val="8E5A6D"/>
                </a:solidFill>
                <a:latin typeface="Times New Roman" panose="02020603050405020304" pitchFamily="18" charset="0"/>
                <a:cs typeface="Times New Roman" panose="02020603050405020304" pitchFamily="18" charset="0"/>
              </a:rPr>
              <a:t>.</a:t>
            </a:r>
          </a:p>
          <a:p>
            <a:pPr algn="just"/>
            <a:r>
              <a:rPr lang="en-US" dirty="0" smtClean="0">
                <a:solidFill>
                  <a:srgbClr val="8E5A6D"/>
                </a:solidFill>
                <a:latin typeface="Times New Roman" panose="02020603050405020304" pitchFamily="18" charset="0"/>
                <a:cs typeface="Times New Roman" panose="02020603050405020304" pitchFamily="18" charset="0"/>
              </a:rPr>
              <a:t>• </a:t>
            </a:r>
            <a:r>
              <a:rPr lang="en-US" b="1" dirty="0">
                <a:solidFill>
                  <a:srgbClr val="8E5A6D"/>
                </a:solidFill>
                <a:latin typeface="Times New Roman" panose="02020603050405020304" pitchFamily="18" charset="0"/>
                <a:cs typeface="Times New Roman" panose="02020603050405020304" pitchFamily="18" charset="0"/>
              </a:rPr>
              <a:t>Shaping attitudes. </a:t>
            </a:r>
            <a:r>
              <a:rPr lang="en-US" dirty="0">
                <a:solidFill>
                  <a:srgbClr val="8E5A6D"/>
                </a:solidFill>
                <a:latin typeface="Times New Roman" panose="02020603050405020304" pitchFamily="18" charset="0"/>
                <a:cs typeface="Times New Roman" panose="02020603050405020304" pitchFamily="18" charset="0"/>
              </a:rPr>
              <a:t>An advertisement that is consistent with a company brand can help build brand awareness</a:t>
            </a:r>
            <a:r>
              <a:rPr lang="en-US" dirty="0" smtClean="0">
                <a:solidFill>
                  <a:srgbClr val="8E5A6D"/>
                </a:solidFill>
                <a:latin typeface="Times New Roman" panose="02020603050405020304" pitchFamily="18" charset="0"/>
                <a:cs typeface="Times New Roman" panose="02020603050405020304" pitchFamily="18" charset="0"/>
              </a:rPr>
              <a:t>.</a:t>
            </a:r>
          </a:p>
          <a:p>
            <a:pPr algn="just"/>
            <a:r>
              <a:rPr lang="en-US" dirty="0" smtClean="0">
                <a:solidFill>
                  <a:srgbClr val="8E5A6D"/>
                </a:solidFill>
                <a:latin typeface="Times New Roman" panose="02020603050405020304" pitchFamily="18" charset="0"/>
                <a:cs typeface="Times New Roman" panose="02020603050405020304" pitchFamily="18" charset="0"/>
              </a:rPr>
              <a:t>• </a:t>
            </a:r>
            <a:r>
              <a:rPr lang="en-US" b="1" dirty="0">
                <a:solidFill>
                  <a:srgbClr val="8E5A6D"/>
                </a:solidFill>
                <a:latin typeface="Times New Roman" panose="02020603050405020304" pitchFamily="18" charset="0"/>
                <a:cs typeface="Times New Roman" panose="02020603050405020304" pitchFamily="18" charset="0"/>
              </a:rPr>
              <a:t>Soliciting response</a:t>
            </a:r>
            <a:r>
              <a:rPr lang="en-US" dirty="0">
                <a:solidFill>
                  <a:srgbClr val="8E5A6D"/>
                </a:solidFill>
                <a:latin typeface="Times New Roman" panose="02020603050405020304" pitchFamily="18" charset="0"/>
                <a:cs typeface="Times New Roman" panose="02020603050405020304" pitchFamily="18" charset="0"/>
              </a:rPr>
              <a:t>. An advertisement may be intended to identify new leads or as a start for two-way communication. In these cases an interactive advertisement may encourage a user to type in an email address or other information</a:t>
            </a:r>
            <a:r>
              <a:rPr lang="en-US" dirty="0" smtClean="0">
                <a:solidFill>
                  <a:srgbClr val="8E5A6D"/>
                </a:solidFill>
                <a:latin typeface="Times New Roman" panose="02020603050405020304" pitchFamily="18" charset="0"/>
                <a:cs typeface="Times New Roman" panose="02020603050405020304" pitchFamily="18" charset="0"/>
              </a:rPr>
              <a:t>.</a:t>
            </a:r>
          </a:p>
          <a:p>
            <a:pPr algn="just"/>
            <a:r>
              <a:rPr lang="en-US" dirty="0" smtClean="0">
                <a:solidFill>
                  <a:srgbClr val="8E5A6D"/>
                </a:solidFill>
                <a:latin typeface="Times New Roman" panose="02020603050405020304" pitchFamily="18" charset="0"/>
                <a:cs typeface="Times New Roman" panose="02020603050405020304" pitchFamily="18" charset="0"/>
              </a:rPr>
              <a:t>• </a:t>
            </a:r>
            <a:r>
              <a:rPr lang="en-US" b="1" dirty="0">
                <a:solidFill>
                  <a:srgbClr val="8E5A6D"/>
                </a:solidFill>
                <a:latin typeface="Times New Roman" panose="02020603050405020304" pitchFamily="18" charset="0"/>
                <a:cs typeface="Times New Roman" panose="02020603050405020304" pitchFamily="18" charset="0"/>
              </a:rPr>
              <a:t>Encouraging retention. </a:t>
            </a:r>
            <a:r>
              <a:rPr lang="en-US" dirty="0">
                <a:solidFill>
                  <a:srgbClr val="8E5A6D"/>
                </a:solidFill>
                <a:latin typeface="Times New Roman" panose="02020603050405020304" pitchFamily="18" charset="0"/>
                <a:cs typeface="Times New Roman" panose="02020603050405020304" pitchFamily="18" charset="0"/>
              </a:rPr>
              <a:t>The advertisement may be placed as a reminder about the company and its service and may link through to on-site sales promotions such as a prize draw</a:t>
            </a:r>
            <a:r>
              <a:rPr lang="en-US" dirty="0" smtClean="0">
                <a:solidFill>
                  <a:srgbClr val="8E5A6D"/>
                </a:solidFill>
                <a:latin typeface="Times New Roman" panose="02020603050405020304" pitchFamily="18" charset="0"/>
                <a:cs typeface="Times New Roman" panose="02020603050405020304" pitchFamily="18" charset="0"/>
              </a:rPr>
              <a:t>. These </a:t>
            </a:r>
            <a:r>
              <a:rPr lang="en-US" dirty="0">
                <a:solidFill>
                  <a:srgbClr val="8E5A6D"/>
                </a:solidFill>
                <a:latin typeface="Times New Roman" panose="02020603050405020304" pitchFamily="18" charset="0"/>
                <a:cs typeface="Times New Roman" panose="02020603050405020304" pitchFamily="18" charset="0"/>
              </a:rPr>
              <a:t>objectives are not mutually exclusive, and more than one can be achieved with a well-designed ad campaign.</a:t>
            </a:r>
          </a:p>
        </p:txBody>
      </p:sp>
      <p:pic>
        <p:nvPicPr>
          <p:cNvPr id="3" name="Picture 2"/>
          <p:cNvPicPr>
            <a:picLocks noChangeAspect="1"/>
          </p:cNvPicPr>
          <p:nvPr/>
        </p:nvPicPr>
        <p:blipFill>
          <a:blip r:embed="rId12"/>
          <a:stretch>
            <a:fillRect/>
          </a:stretch>
        </p:blipFill>
        <p:spPr>
          <a:xfrm>
            <a:off x="7519067" y="1876088"/>
            <a:ext cx="4074159" cy="2922629"/>
          </a:xfrm>
          <a:prstGeom prst="rect">
            <a:avLst/>
          </a:prstGeom>
        </p:spPr>
      </p:pic>
    </p:spTree>
    <p:extLst>
      <p:ext uri="{BB962C8B-B14F-4D97-AF65-F5344CB8AC3E}">
        <p14:creationId xmlns:p14="http://schemas.microsoft.com/office/powerpoint/2010/main" val="3199624749"/>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15380" y="-332381"/>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 xmlns:asvg="http://schemas.microsoft.com/office/drawing/2016/SVG/main"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425756" y="6106690"/>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667031" y="757948"/>
            <a:ext cx="1879649" cy="309233"/>
          </a:xfrm>
          <a:prstGeom prst="rect">
            <a:avLst/>
          </a:prstGeom>
        </p:spPr>
      </p:pic>
      <p:sp>
        <p:nvSpPr>
          <p:cNvPr id="2" name="Rectangle 1"/>
          <p:cNvSpPr/>
          <p:nvPr/>
        </p:nvSpPr>
        <p:spPr>
          <a:xfrm>
            <a:off x="568960" y="1067181"/>
            <a:ext cx="6228080" cy="5632311"/>
          </a:xfrm>
          <a:prstGeom prst="rect">
            <a:avLst/>
          </a:prstGeom>
        </p:spPr>
        <p:txBody>
          <a:bodyPr wrap="square">
            <a:spAutoFit/>
          </a:bodyPr>
          <a:lstStyle/>
          <a:p>
            <a:r>
              <a:rPr lang="en-US" b="1" dirty="0">
                <a:solidFill>
                  <a:srgbClr val="8E5A6D"/>
                </a:solidFill>
                <a:latin typeface="Times New Roman" panose="02020603050405020304" pitchFamily="18" charset="0"/>
                <a:cs typeface="Times New Roman" panose="02020603050405020304" pitchFamily="18" charset="0"/>
              </a:rPr>
              <a:t>Advantages of online advertising. </a:t>
            </a:r>
            <a:endParaRPr lang="en-US" b="1" dirty="0" smtClean="0">
              <a:solidFill>
                <a:srgbClr val="8E5A6D"/>
              </a:solidFill>
              <a:latin typeface="Times New Roman" panose="02020603050405020304" pitchFamily="18" charset="0"/>
              <a:cs typeface="Times New Roman" panose="02020603050405020304" pitchFamily="18" charset="0"/>
            </a:endParaRPr>
          </a:p>
          <a:p>
            <a:endParaRPr lang="en-US" dirty="0" smtClean="0"/>
          </a:p>
          <a:p>
            <a:pPr marL="285750" indent="-285750" algn="just">
              <a:buFont typeface="Arial" panose="020B0604020202020204" pitchFamily="34" charset="0"/>
              <a:buChar char="•"/>
            </a:pPr>
            <a:r>
              <a:rPr lang="en-US" b="1" dirty="0" smtClean="0">
                <a:solidFill>
                  <a:srgbClr val="8E5A6D"/>
                </a:solidFill>
                <a:latin typeface="Times New Roman" panose="02020603050405020304" pitchFamily="18" charset="0"/>
                <a:cs typeface="Times New Roman" panose="02020603050405020304" pitchFamily="18" charset="0"/>
              </a:rPr>
              <a:t>Reach </a:t>
            </a:r>
            <a:r>
              <a:rPr lang="en-US" b="1" dirty="0">
                <a:solidFill>
                  <a:srgbClr val="8E5A6D"/>
                </a:solidFill>
                <a:latin typeface="Times New Roman" panose="02020603050405020304" pitchFamily="18" charset="0"/>
                <a:cs typeface="Times New Roman" panose="02020603050405020304" pitchFamily="18" charset="0"/>
              </a:rPr>
              <a:t>to drive </a:t>
            </a:r>
            <a:r>
              <a:rPr lang="en-US" b="1" dirty="0" smtClean="0">
                <a:solidFill>
                  <a:srgbClr val="8E5A6D"/>
                </a:solidFill>
                <a:latin typeface="Times New Roman" panose="02020603050405020304" pitchFamily="18" charset="0"/>
                <a:cs typeface="Times New Roman" panose="02020603050405020304" pitchFamily="18" charset="0"/>
              </a:rPr>
              <a:t>awareness. </a:t>
            </a:r>
            <a:r>
              <a:rPr lang="en-US" dirty="0">
                <a:solidFill>
                  <a:srgbClr val="8E5A6D"/>
                </a:solidFill>
                <a:latin typeface="Times New Roman" panose="02020603050405020304" pitchFamily="18" charset="0"/>
                <a:cs typeface="Times New Roman" panose="02020603050405020304" pitchFamily="18" charset="0"/>
              </a:rPr>
              <a:t>Ads enable companies to reach and influence consumers and </a:t>
            </a:r>
            <a:r>
              <a:rPr lang="en-US" dirty="0" smtClean="0">
                <a:solidFill>
                  <a:srgbClr val="8E5A6D"/>
                </a:solidFill>
                <a:latin typeface="Times New Roman" panose="02020603050405020304" pitchFamily="18" charset="0"/>
                <a:cs typeface="Times New Roman" panose="02020603050405020304" pitchFamily="18" charset="0"/>
              </a:rPr>
              <a:t>business people </a:t>
            </a:r>
            <a:r>
              <a:rPr lang="en-US" dirty="0">
                <a:solidFill>
                  <a:srgbClr val="8E5A6D"/>
                </a:solidFill>
                <a:latin typeface="Times New Roman" panose="02020603050405020304" pitchFamily="18" charset="0"/>
                <a:cs typeface="Times New Roman" panose="02020603050405020304" pitchFamily="18" charset="0"/>
              </a:rPr>
              <a:t>as they use publisher sites and social networks. The visual imagery of a display ad can generate awareness about a brand, product or need. </a:t>
            </a:r>
            <a:r>
              <a:rPr lang="en-US" dirty="0" smtClean="0">
                <a:solidFill>
                  <a:srgbClr val="8E5A6D"/>
                </a:solidFill>
                <a:latin typeface="Times New Roman" panose="02020603050405020304" pitchFamily="18" charset="0"/>
                <a:cs typeface="Times New Roman" panose="02020603050405020304" pitchFamily="18" charset="0"/>
              </a:rPr>
              <a:t>display </a:t>
            </a:r>
            <a:r>
              <a:rPr lang="en-US" dirty="0">
                <a:solidFill>
                  <a:srgbClr val="8E5A6D"/>
                </a:solidFill>
                <a:latin typeface="Times New Roman" panose="02020603050405020304" pitchFamily="18" charset="0"/>
                <a:cs typeface="Times New Roman" panose="02020603050405020304" pitchFamily="18" charset="0"/>
              </a:rPr>
              <a:t>ads are useful for reaching audiences whose consumption of traditional media has decreased. </a:t>
            </a:r>
            <a:endParaRPr lang="en-US" dirty="0" smtClean="0">
              <a:solidFill>
                <a:srgbClr val="8E5A6D"/>
              </a:solidFill>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US" dirty="0">
                <a:solidFill>
                  <a:srgbClr val="8E5A6D"/>
                </a:solidFill>
                <a:latin typeface="Times New Roman" panose="02020603050405020304" pitchFamily="18" charset="0"/>
                <a:cs typeface="Times New Roman" panose="02020603050405020304" pitchFamily="18" charset="0"/>
              </a:rPr>
              <a:t> </a:t>
            </a:r>
            <a:r>
              <a:rPr lang="en-US" b="1" dirty="0">
                <a:solidFill>
                  <a:srgbClr val="8E5A6D"/>
                </a:solidFill>
                <a:latin typeface="Times New Roman" panose="02020603050405020304" pitchFamily="18" charset="0"/>
                <a:cs typeface="Times New Roman" panose="02020603050405020304" pitchFamily="18" charset="0"/>
              </a:rPr>
              <a:t>Direct response. </a:t>
            </a:r>
            <a:r>
              <a:rPr lang="en-US" dirty="0">
                <a:solidFill>
                  <a:srgbClr val="8E5A6D"/>
                </a:solidFill>
                <a:latin typeface="Times New Roman" panose="02020603050405020304" pitchFamily="18" charset="0"/>
                <a:cs typeface="Times New Roman" panose="02020603050405020304" pitchFamily="18" charset="0"/>
              </a:rPr>
              <a:t>Display advertising can generate an immediate direct response via click. through to a website, enabling transaction for retail products, </a:t>
            </a:r>
          </a:p>
          <a:p>
            <a:pPr marL="285750" indent="-285750" algn="just">
              <a:buFont typeface="Arial" panose="020B0604020202020204" pitchFamily="34" charset="0"/>
              <a:buChar char="•"/>
            </a:pPr>
            <a:r>
              <a:rPr lang="en-US" b="1" dirty="0" smtClean="0">
                <a:solidFill>
                  <a:srgbClr val="8E5A6D"/>
                </a:solidFill>
                <a:latin typeface="Times New Roman" panose="02020603050405020304" pitchFamily="18" charset="0"/>
                <a:cs typeface="Times New Roman" panose="02020603050405020304" pitchFamily="18" charset="0"/>
              </a:rPr>
              <a:t>Advertising </a:t>
            </a:r>
            <a:r>
              <a:rPr lang="en-US" b="1" dirty="0">
                <a:solidFill>
                  <a:srgbClr val="8E5A6D"/>
                </a:solidFill>
                <a:latin typeface="Times New Roman" panose="02020603050405020304" pitchFamily="18" charset="0"/>
                <a:cs typeface="Times New Roman" panose="02020603050405020304" pitchFamily="18" charset="0"/>
              </a:rPr>
              <a:t>now available for smaller advertisers. </a:t>
            </a:r>
            <a:r>
              <a:rPr lang="en-US" dirty="0">
                <a:solidFill>
                  <a:srgbClr val="8E5A6D"/>
                </a:solidFill>
                <a:latin typeface="Times New Roman" panose="02020603050405020304" pitchFamily="18" charset="0"/>
                <a:cs typeface="Times New Roman" panose="02020603050405020304" pitchFamily="18" charset="0"/>
              </a:rPr>
              <a:t>Previously, ad buying online was limited to larger advertisers. But now a small business can purchase a small-scale, highly targeted ad campaign for a few dollars using the Google Display Network options in Google Ads or the advertising </a:t>
            </a:r>
            <a:r>
              <a:rPr lang="en-US" dirty="0" smtClean="0">
                <a:solidFill>
                  <a:srgbClr val="8E5A6D"/>
                </a:solidFill>
                <a:latin typeface="Times New Roman" panose="02020603050405020304" pitchFamily="18" charset="0"/>
                <a:cs typeface="Times New Roman" panose="02020603050405020304" pitchFamily="18" charset="0"/>
              </a:rPr>
              <a:t>programs </a:t>
            </a:r>
            <a:r>
              <a:rPr lang="en-US" dirty="0">
                <a:solidFill>
                  <a:srgbClr val="8E5A6D"/>
                </a:solidFill>
                <a:latin typeface="Times New Roman" panose="02020603050405020304" pitchFamily="18" charset="0"/>
                <a:cs typeface="Times New Roman" panose="02020603050405020304" pitchFamily="18" charset="0"/>
              </a:rPr>
              <a:t>available on the social networks such as Facebook, Twitter or LinkedIn. They can now use self-service tools to retarget across all of these to boost conversion.</a:t>
            </a:r>
          </a:p>
          <a:p>
            <a:pPr algn="just"/>
            <a:endParaRPr lang="en-US" dirty="0" smtClean="0">
              <a:solidFill>
                <a:srgbClr val="8E5A6D"/>
              </a:solidFill>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12"/>
          <a:stretch>
            <a:fillRect/>
          </a:stretch>
        </p:blipFill>
        <p:spPr>
          <a:xfrm>
            <a:off x="7465352" y="2065653"/>
            <a:ext cx="3920807" cy="2543499"/>
          </a:xfrm>
          <a:prstGeom prst="rect">
            <a:avLst/>
          </a:prstGeom>
        </p:spPr>
      </p:pic>
    </p:spTree>
    <p:extLst>
      <p:ext uri="{BB962C8B-B14F-4D97-AF65-F5344CB8AC3E}">
        <p14:creationId xmlns:p14="http://schemas.microsoft.com/office/powerpoint/2010/main" val="1504238232"/>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15380" y="-332381"/>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 xmlns:asvg="http://schemas.microsoft.com/office/drawing/2016/SVG/main"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425756" y="6106690"/>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667031" y="757948"/>
            <a:ext cx="1879649" cy="309233"/>
          </a:xfrm>
          <a:prstGeom prst="rect">
            <a:avLst/>
          </a:prstGeom>
        </p:spPr>
      </p:pic>
      <p:sp>
        <p:nvSpPr>
          <p:cNvPr id="2" name="Rectangle 1"/>
          <p:cNvSpPr/>
          <p:nvPr/>
        </p:nvSpPr>
        <p:spPr>
          <a:xfrm>
            <a:off x="411002" y="1379152"/>
            <a:ext cx="5488693" cy="6186309"/>
          </a:xfrm>
          <a:prstGeom prst="rect">
            <a:avLst/>
          </a:prstGeom>
        </p:spPr>
        <p:txBody>
          <a:bodyPr wrap="square">
            <a:spAutoFit/>
          </a:bodyPr>
          <a:lstStyle/>
          <a:p>
            <a:pPr marL="285750" indent="-285750" algn="just">
              <a:buFont typeface="Arial" panose="020B0604020202020204" pitchFamily="34" charset="0"/>
              <a:buChar char="•"/>
            </a:pPr>
            <a:r>
              <a:rPr lang="en-US" b="1" dirty="0" smtClean="0">
                <a:solidFill>
                  <a:srgbClr val="8E5A6D"/>
                </a:solidFill>
                <a:latin typeface="Times New Roman" panose="02020603050405020304" pitchFamily="18" charset="0"/>
                <a:cs typeface="Times New Roman" panose="02020603050405020304" pitchFamily="18" charset="0"/>
              </a:rPr>
              <a:t>Media-multiplier </a:t>
            </a:r>
            <a:r>
              <a:rPr lang="en-US" b="1" dirty="0">
                <a:solidFill>
                  <a:srgbClr val="8E5A6D"/>
                </a:solidFill>
                <a:latin typeface="Times New Roman" panose="02020603050405020304" pitchFamily="18" charset="0"/>
                <a:cs typeface="Times New Roman" panose="02020603050405020304" pitchFamily="18" charset="0"/>
              </a:rPr>
              <a:t>or halo </a:t>
            </a:r>
            <a:r>
              <a:rPr lang="en-US" b="1" dirty="0" smtClean="0">
                <a:solidFill>
                  <a:srgbClr val="8E5A6D"/>
                </a:solidFill>
                <a:latin typeface="Times New Roman" panose="02020603050405020304" pitchFamily="18" charset="0"/>
                <a:cs typeface="Times New Roman" panose="02020603050405020304" pitchFamily="18" charset="0"/>
              </a:rPr>
              <a:t>effect</a:t>
            </a:r>
            <a:r>
              <a:rPr lang="en-US" dirty="0" smtClean="0">
                <a:solidFill>
                  <a:srgbClr val="8E5A6D"/>
                </a:solidFill>
                <a:latin typeface="Times New Roman" panose="02020603050405020304" pitchFamily="18" charset="0"/>
                <a:cs typeface="Times New Roman" panose="02020603050405020304" pitchFamily="18" charset="0"/>
              </a:rPr>
              <a:t>. </a:t>
            </a:r>
            <a:r>
              <a:rPr lang="en-US" dirty="0">
                <a:solidFill>
                  <a:srgbClr val="8E5A6D"/>
                </a:solidFill>
                <a:latin typeface="Times New Roman" panose="02020603050405020304" pitchFamily="18" charset="0"/>
                <a:cs typeface="Times New Roman" panose="02020603050405020304" pitchFamily="18" charset="0"/>
              </a:rPr>
              <a:t>Repeated exposure to ads online, </a:t>
            </a:r>
            <a:r>
              <a:rPr lang="en-US" dirty="0" smtClean="0">
                <a:solidFill>
                  <a:srgbClr val="8E5A6D"/>
                </a:solidFill>
                <a:latin typeface="Times New Roman" panose="02020603050405020304" pitchFamily="18" charset="0"/>
                <a:cs typeface="Times New Roman" panose="02020603050405020304" pitchFamily="18" charset="0"/>
              </a:rPr>
              <a:t>particulate </a:t>
            </a:r>
            <a:r>
              <a:rPr lang="en-US" dirty="0">
                <a:solidFill>
                  <a:srgbClr val="8E5A6D"/>
                </a:solidFill>
                <a:latin typeface="Times New Roman" panose="02020603050405020304" pitchFamily="18" charset="0"/>
                <a:cs typeface="Times New Roman" panose="02020603050405020304" pitchFamily="18" charset="0"/>
              </a:rPr>
              <a:t>in </a:t>
            </a:r>
            <a:r>
              <a:rPr lang="en-US" dirty="0" smtClean="0">
                <a:solidFill>
                  <a:srgbClr val="8E5A6D"/>
                </a:solidFill>
                <a:latin typeface="Times New Roman" panose="02020603050405020304" pitchFamily="18" charset="0"/>
                <a:cs typeface="Times New Roman" panose="02020603050405020304" pitchFamily="18" charset="0"/>
              </a:rPr>
              <a:t>association with </a:t>
            </a:r>
            <a:r>
              <a:rPr lang="en-US" dirty="0">
                <a:solidFill>
                  <a:srgbClr val="8E5A6D"/>
                </a:solidFill>
                <a:latin typeface="Times New Roman" panose="02020603050405020304" pitchFamily="18" charset="0"/>
                <a:cs typeface="Times New Roman" panose="02020603050405020304" pitchFamily="18" charset="0"/>
              </a:rPr>
              <a:t>other media, can increase brand </a:t>
            </a:r>
            <a:r>
              <a:rPr lang="en-US" dirty="0" smtClean="0">
                <a:solidFill>
                  <a:srgbClr val="8E5A6D"/>
                </a:solidFill>
                <a:latin typeface="Times New Roman" panose="02020603050405020304" pitchFamily="18" charset="0"/>
                <a:cs typeface="Times New Roman" panose="02020603050405020304" pitchFamily="18" charset="0"/>
              </a:rPr>
              <a:t>awareness </a:t>
            </a:r>
            <a:r>
              <a:rPr lang="en-US" dirty="0">
                <a:solidFill>
                  <a:srgbClr val="8E5A6D"/>
                </a:solidFill>
                <a:latin typeface="Times New Roman" panose="02020603050405020304" pitchFamily="18" charset="0"/>
                <a:cs typeface="Times New Roman" panose="02020603050405020304" pitchFamily="18" charset="0"/>
              </a:rPr>
              <a:t>and ultimate purchase </a:t>
            </a:r>
            <a:r>
              <a:rPr lang="en-US" dirty="0" smtClean="0">
                <a:solidFill>
                  <a:srgbClr val="8E5A6D"/>
                </a:solidFill>
                <a:latin typeface="Times New Roman" panose="02020603050405020304" pitchFamily="18" charset="0"/>
                <a:cs typeface="Times New Roman" panose="02020603050405020304" pitchFamily="18" charset="0"/>
              </a:rPr>
              <a:t>intent . Furthermore</a:t>
            </a:r>
            <a:r>
              <a:rPr lang="en-US" dirty="0">
                <a:solidFill>
                  <a:srgbClr val="8E5A6D"/>
                </a:solidFill>
                <a:latin typeface="Times New Roman" panose="02020603050405020304" pitchFamily="18" charset="0"/>
                <a:cs typeface="Times New Roman" panose="02020603050405020304" pitchFamily="18" charset="0"/>
              </a:rPr>
              <a:t>, practitioners </a:t>
            </a:r>
            <a:r>
              <a:rPr lang="en-US" dirty="0" smtClean="0">
                <a:solidFill>
                  <a:srgbClr val="8E5A6D"/>
                </a:solidFill>
                <a:latin typeface="Times New Roman" panose="02020603050405020304" pitchFamily="18" charset="0"/>
                <a:cs typeface="Times New Roman" panose="02020603050405020304" pitchFamily="18" charset="0"/>
              </a:rPr>
              <a:t>report A </a:t>
            </a:r>
            <a:r>
              <a:rPr lang="en-US" dirty="0">
                <a:solidFill>
                  <a:srgbClr val="8E5A6D"/>
                </a:solidFill>
                <a:latin typeface="Times New Roman" panose="02020603050405020304" pitchFamily="18" charset="0"/>
                <a:cs typeface="Times New Roman" panose="02020603050405020304" pitchFamily="18" charset="0"/>
              </a:rPr>
              <a:t>media-multiplier or halo effect of </a:t>
            </a:r>
            <a:r>
              <a:rPr lang="en-US" dirty="0" smtClean="0">
                <a:solidFill>
                  <a:srgbClr val="8E5A6D"/>
                </a:solidFill>
                <a:latin typeface="Times New Roman" panose="02020603050405020304" pitchFamily="18" charset="0"/>
                <a:cs typeface="Times New Roman" panose="02020603050405020304" pitchFamily="18" charset="0"/>
              </a:rPr>
              <a:t>Buying on line ads which can help increase the response rate from other online media for example if  a web </a:t>
            </a:r>
            <a:r>
              <a:rPr lang="en-US" dirty="0">
                <a:solidFill>
                  <a:srgbClr val="8E5A6D"/>
                </a:solidFill>
                <a:latin typeface="Times New Roman" panose="02020603050405020304" pitchFamily="18" charset="0"/>
                <a:cs typeface="Times New Roman" panose="02020603050405020304" pitchFamily="18" charset="0"/>
              </a:rPr>
              <a:t>user has been exposed to banner ads, this may increase their response to pad; search ads and may also increase their </a:t>
            </a:r>
            <a:r>
              <a:rPr lang="en-US" dirty="0" smtClean="0">
                <a:solidFill>
                  <a:srgbClr val="8E5A6D"/>
                </a:solidFill>
                <a:latin typeface="Times New Roman" panose="02020603050405020304" pitchFamily="18" charset="0"/>
                <a:cs typeface="Times New Roman" panose="02020603050405020304" pitchFamily="18" charset="0"/>
              </a:rPr>
              <a:t>likelihood </a:t>
            </a:r>
            <a:r>
              <a:rPr lang="en-US" dirty="0">
                <a:solidFill>
                  <a:srgbClr val="8E5A6D"/>
                </a:solidFill>
                <a:latin typeface="Times New Roman" panose="02020603050405020304" pitchFamily="18" charset="0"/>
                <a:cs typeface="Times New Roman" panose="02020603050405020304" pitchFamily="18" charset="0"/>
              </a:rPr>
              <a:t>of converting on a site since </a:t>
            </a:r>
            <a:r>
              <a:rPr lang="en-US" dirty="0" smtClean="0">
                <a:solidFill>
                  <a:srgbClr val="8E5A6D"/>
                </a:solidFill>
                <a:latin typeface="Times New Roman" panose="02020603050405020304" pitchFamily="18" charset="0"/>
                <a:cs typeface="Times New Roman" panose="02020603050405020304" pitchFamily="18" charset="0"/>
              </a:rPr>
              <a:t>brand awareness </a:t>
            </a:r>
            <a:r>
              <a:rPr lang="en-US" dirty="0">
                <a:solidFill>
                  <a:srgbClr val="8E5A6D"/>
                </a:solidFill>
                <a:latin typeface="Times New Roman" panose="02020603050405020304" pitchFamily="18" charset="0"/>
                <a:cs typeface="Times New Roman" panose="02020603050405020304" pitchFamily="18" charset="0"/>
              </a:rPr>
              <a:t>and trust may be higher. </a:t>
            </a:r>
            <a:endParaRPr lang="en-US" dirty="0" smtClean="0">
              <a:solidFill>
                <a:srgbClr val="8E5A6D"/>
              </a:solidFill>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US" dirty="0">
                <a:solidFill>
                  <a:srgbClr val="8E5A6D"/>
                </a:solidFill>
                <a:latin typeface="Times New Roman" panose="02020603050405020304" pitchFamily="18" charset="0"/>
                <a:cs typeface="Times New Roman" panose="02020603050405020304" pitchFamily="18" charset="0"/>
              </a:rPr>
              <a:t> </a:t>
            </a:r>
            <a:r>
              <a:rPr lang="en-US" b="1" dirty="0">
                <a:solidFill>
                  <a:srgbClr val="8E5A6D"/>
                </a:solidFill>
                <a:latin typeface="Times New Roman" panose="02020603050405020304" pitchFamily="18" charset="0"/>
                <a:cs typeface="Times New Roman" panose="02020603050405020304" pitchFamily="18" charset="0"/>
              </a:rPr>
              <a:t>Achieving brand interactions. </a:t>
            </a:r>
            <a:r>
              <a:rPr lang="en-US" dirty="0">
                <a:solidFill>
                  <a:srgbClr val="8E5A6D"/>
                </a:solidFill>
                <a:latin typeface="Times New Roman" panose="02020603050405020304" pitchFamily="18" charset="0"/>
                <a:cs typeface="Times New Roman" panose="02020603050405020304" pitchFamily="18" charset="0"/>
              </a:rPr>
              <a:t>Many modern display ads comprise two parts- an </a:t>
            </a:r>
            <a:r>
              <a:rPr lang="en-US" dirty="0" smtClean="0">
                <a:solidFill>
                  <a:srgbClr val="8E5A6D"/>
                </a:solidFill>
                <a:latin typeface="Times New Roman" panose="02020603050405020304" pitchFamily="18" charset="0"/>
                <a:cs typeface="Times New Roman" panose="02020603050405020304" pitchFamily="18" charset="0"/>
              </a:rPr>
              <a:t>initial </a:t>
            </a:r>
            <a:r>
              <a:rPr lang="en-US" dirty="0">
                <a:solidFill>
                  <a:srgbClr val="8E5A6D"/>
                </a:solidFill>
                <a:latin typeface="Times New Roman" panose="02020603050405020304" pitchFamily="18" charset="0"/>
                <a:cs typeface="Times New Roman" panose="02020603050405020304" pitchFamily="18" charset="0"/>
              </a:rPr>
              <a:t>Visual encouraging interaction through a rollover and then another visual or application encouraging interaction with a brand. This enables advertisers to calculate an interaction rate (IR) to assess the extent to which viewers interact with a brand ad</a:t>
            </a:r>
            <a:r>
              <a:rPr lang="en-US" dirty="0" smtClean="0">
                <a:solidFill>
                  <a:srgbClr val="8E5A6D"/>
                </a:solidFill>
                <a:latin typeface="Times New Roman" panose="02020603050405020304" pitchFamily="18" charset="0"/>
                <a:cs typeface="Times New Roman" panose="02020603050405020304" pitchFamily="18" charset="0"/>
              </a:rPr>
              <a:t>.</a:t>
            </a:r>
          </a:p>
          <a:p>
            <a:pPr marL="285750" indent="-285750" algn="just">
              <a:buFont typeface="Arial" panose="020B0604020202020204" pitchFamily="34" charset="0"/>
              <a:buChar char="•"/>
            </a:pPr>
            <a:endParaRPr lang="en-US" dirty="0" smtClean="0">
              <a:solidFill>
                <a:srgbClr val="8E5A6D"/>
              </a:solidFill>
              <a:latin typeface="Times New Roman" panose="02020603050405020304" pitchFamily="18" charset="0"/>
              <a:cs typeface="Times New Roman" panose="02020603050405020304" pitchFamily="18" charset="0"/>
            </a:endParaRPr>
          </a:p>
          <a:p>
            <a:pPr algn="just"/>
            <a:endParaRPr lang="en-US" dirty="0" smtClean="0">
              <a:solidFill>
                <a:srgbClr val="8E5A6D"/>
              </a:solidFill>
              <a:latin typeface="Times New Roman" panose="02020603050405020304" pitchFamily="18" charset="0"/>
              <a:cs typeface="Times New Roman" panose="02020603050405020304" pitchFamily="18" charset="0"/>
            </a:endParaRPr>
          </a:p>
          <a:p>
            <a:pPr algn="just"/>
            <a:endParaRPr lang="en-US" dirty="0" smtClean="0">
              <a:solidFill>
                <a:srgbClr val="8E5A6D"/>
              </a:solidFill>
              <a:latin typeface="Times New Roman" panose="02020603050405020304" pitchFamily="18" charset="0"/>
              <a:cs typeface="Times New Roman" panose="02020603050405020304" pitchFamily="18" charset="0"/>
            </a:endParaRPr>
          </a:p>
          <a:p>
            <a:pPr algn="just"/>
            <a:endParaRPr lang="en-US" dirty="0"/>
          </a:p>
        </p:txBody>
      </p:sp>
      <p:pic>
        <p:nvPicPr>
          <p:cNvPr id="3" name="Picture 2"/>
          <p:cNvPicPr>
            <a:picLocks noChangeAspect="1"/>
          </p:cNvPicPr>
          <p:nvPr/>
        </p:nvPicPr>
        <p:blipFill>
          <a:blip r:embed="rId12"/>
          <a:stretch>
            <a:fillRect/>
          </a:stretch>
        </p:blipFill>
        <p:spPr>
          <a:xfrm>
            <a:off x="6817360" y="1965485"/>
            <a:ext cx="4456881" cy="2743835"/>
          </a:xfrm>
          <a:prstGeom prst="rect">
            <a:avLst/>
          </a:prstGeom>
        </p:spPr>
      </p:pic>
      <p:sp>
        <p:nvSpPr>
          <p:cNvPr id="4" name="Rectangle 3"/>
          <p:cNvSpPr/>
          <p:nvPr/>
        </p:nvSpPr>
        <p:spPr>
          <a:xfrm>
            <a:off x="7246436" y="5069530"/>
            <a:ext cx="4541520" cy="1015663"/>
          </a:xfrm>
          <a:prstGeom prst="rect">
            <a:avLst/>
          </a:prstGeom>
        </p:spPr>
        <p:txBody>
          <a:bodyPr wrap="square">
            <a:spAutoFit/>
          </a:bodyPr>
          <a:lstStyle/>
          <a:p>
            <a:pPr marL="171450" indent="-171450">
              <a:buFont typeface="Wingdings" panose="05000000000000000000" pitchFamily="2" charset="2"/>
              <a:buChar char="Ø"/>
            </a:pPr>
            <a:r>
              <a:rPr lang="en-US" sz="1200" dirty="0">
                <a:solidFill>
                  <a:srgbClr val="8E5A6D"/>
                </a:solidFill>
                <a:latin typeface="Times New Roman" panose="02020603050405020304" pitchFamily="18" charset="0"/>
                <a:cs typeface="Times New Roman" panose="02020603050405020304" pitchFamily="18" charset="0"/>
              </a:rPr>
              <a:t>Media-multiplier or halo-effect</a:t>
            </a:r>
          </a:p>
          <a:p>
            <a:pPr algn="just"/>
            <a:r>
              <a:rPr lang="en-US" sz="1200" dirty="0">
                <a:solidFill>
                  <a:srgbClr val="8E5A6D"/>
                </a:solidFill>
                <a:latin typeface="Times New Roman" panose="02020603050405020304" pitchFamily="18" charset="0"/>
                <a:cs typeface="Times New Roman" panose="02020603050405020304" pitchFamily="18" charset="0"/>
              </a:rPr>
              <a:t>The halo effect is evident when the response rates of other online channels increases due to exposure to display ads. That's because repeated exposure to banners, search ads, promotions and others can increase awareness of the brand and ultimately lead to purchase intent.</a:t>
            </a:r>
          </a:p>
        </p:txBody>
      </p:sp>
    </p:spTree>
    <p:extLst>
      <p:ext uri="{BB962C8B-B14F-4D97-AF65-F5344CB8AC3E}">
        <p14:creationId xmlns:p14="http://schemas.microsoft.com/office/powerpoint/2010/main" val="1047060476"/>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15380" y="-332381"/>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 xmlns:asvg="http://schemas.microsoft.com/office/drawing/2016/SVG/main"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425756" y="6106690"/>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667031" y="757948"/>
            <a:ext cx="1879649" cy="309233"/>
          </a:xfrm>
          <a:prstGeom prst="rect">
            <a:avLst/>
          </a:prstGeom>
        </p:spPr>
      </p:pic>
      <p:sp>
        <p:nvSpPr>
          <p:cNvPr id="2" name="Rectangle 1"/>
          <p:cNvSpPr/>
          <p:nvPr/>
        </p:nvSpPr>
        <p:spPr>
          <a:xfrm>
            <a:off x="538480" y="1067181"/>
            <a:ext cx="5394960" cy="4801314"/>
          </a:xfrm>
          <a:prstGeom prst="rect">
            <a:avLst/>
          </a:prstGeom>
        </p:spPr>
        <p:txBody>
          <a:bodyPr wrap="square">
            <a:spAutoFit/>
          </a:bodyPr>
          <a:lstStyle/>
          <a:p>
            <a:pPr marL="285750" indent="-285750" algn="just">
              <a:buFont typeface="Arial" panose="020B0604020202020204" pitchFamily="34" charset="0"/>
              <a:buChar char="•"/>
            </a:pPr>
            <a:r>
              <a:rPr lang="en-US" b="1" dirty="0">
                <a:solidFill>
                  <a:srgbClr val="8E5A6D"/>
                </a:solidFill>
                <a:latin typeface="Times New Roman" panose="02020603050405020304" pitchFamily="18" charset="0"/>
                <a:cs typeface="Times New Roman" panose="02020603050405020304" pitchFamily="18" charset="0"/>
              </a:rPr>
              <a:t>Targeting. </a:t>
            </a:r>
            <a:r>
              <a:rPr lang="en-US" dirty="0">
                <a:solidFill>
                  <a:srgbClr val="8E5A6D"/>
                </a:solidFill>
                <a:latin typeface="Times New Roman" panose="02020603050405020304" pitchFamily="18" charset="0"/>
                <a:cs typeface="Times New Roman" panose="02020603050405020304" pitchFamily="18" charset="0"/>
              </a:rPr>
              <a:t>Media buyers can select the right site or channel within a site to reach the audience </a:t>
            </a:r>
            <a:r>
              <a:rPr lang="en-US" dirty="0" smtClean="0">
                <a:solidFill>
                  <a:srgbClr val="8E5A6D"/>
                </a:solidFill>
                <a:latin typeface="Times New Roman" panose="02020603050405020304" pitchFamily="18" charset="0"/>
                <a:cs typeface="Times New Roman" panose="02020603050405020304" pitchFamily="18" charset="0"/>
              </a:rPr>
              <a:t>, Audiences </a:t>
            </a:r>
            <a:r>
              <a:rPr lang="en-US" dirty="0">
                <a:solidFill>
                  <a:srgbClr val="8E5A6D"/>
                </a:solidFill>
                <a:latin typeface="Times New Roman" panose="02020603050405020304" pitchFamily="18" charset="0"/>
                <a:cs typeface="Times New Roman" panose="02020603050405020304" pitchFamily="18" charset="0"/>
              </a:rPr>
              <a:t>can also be targeted via their profile through serving </a:t>
            </a:r>
            <a:r>
              <a:rPr lang="en-US" dirty="0" smtClean="0">
                <a:solidFill>
                  <a:srgbClr val="8E5A6D"/>
                </a:solidFill>
                <a:latin typeface="Times New Roman" panose="02020603050405020304" pitchFamily="18" charset="0"/>
                <a:cs typeface="Times New Roman" panose="02020603050405020304" pitchFamily="18" charset="0"/>
              </a:rPr>
              <a:t>personalized </a:t>
            </a:r>
            <a:r>
              <a:rPr lang="en-US" dirty="0">
                <a:solidFill>
                  <a:srgbClr val="8E5A6D"/>
                </a:solidFill>
                <a:latin typeface="Times New Roman" panose="02020603050405020304" pitchFamily="18" charset="0"/>
                <a:cs typeface="Times New Roman" panose="02020603050405020304" pitchFamily="18" charset="0"/>
              </a:rPr>
              <a:t>ads, or ads in emails if visitors have registered on a </a:t>
            </a:r>
            <a:r>
              <a:rPr lang="en-US" dirty="0" smtClean="0">
                <a:solidFill>
                  <a:srgbClr val="8E5A6D"/>
                </a:solidFill>
                <a:latin typeface="Times New Roman" panose="02020603050405020304" pitchFamily="18" charset="0"/>
                <a:cs typeface="Times New Roman" panose="02020603050405020304" pitchFamily="18" charset="0"/>
              </a:rPr>
              <a:t>site . Behavioral </a:t>
            </a:r>
            <a:r>
              <a:rPr lang="en-US" dirty="0">
                <a:solidFill>
                  <a:srgbClr val="8E5A6D"/>
                </a:solidFill>
                <a:latin typeface="Times New Roman" panose="02020603050405020304" pitchFamily="18" charset="0"/>
                <a:cs typeface="Times New Roman" panose="02020603050405020304" pitchFamily="18" charset="0"/>
              </a:rPr>
              <a:t>re-targeting options are used in an ad network to preferentially serve an ad to someone who seems to have an interest in a topic from the content they consume. Effectively the ad follows the viewer around the site</a:t>
            </a:r>
            <a:r>
              <a:rPr lang="en-US" dirty="0" smtClean="0">
                <a:solidFill>
                  <a:srgbClr val="8E5A6D"/>
                </a:solidFill>
                <a:latin typeface="Times New Roman" panose="02020603050405020304" pitchFamily="18" charset="0"/>
                <a:cs typeface="Times New Roman" panose="02020603050405020304" pitchFamily="18" charset="0"/>
              </a:rPr>
              <a:t>.</a:t>
            </a:r>
          </a:p>
          <a:p>
            <a:pPr marL="285750" indent="-285750" algn="just">
              <a:buFont typeface="Arial" panose="020B0604020202020204" pitchFamily="34" charset="0"/>
              <a:buChar char="•"/>
            </a:pPr>
            <a:r>
              <a:rPr lang="en-US" b="1" dirty="0" smtClean="0">
                <a:solidFill>
                  <a:srgbClr val="8E5A6D"/>
                </a:solidFill>
                <a:latin typeface="Times New Roman" panose="02020603050405020304" pitchFamily="18" charset="0"/>
                <a:cs typeface="Times New Roman" panose="02020603050405020304" pitchFamily="18" charset="0"/>
              </a:rPr>
              <a:t>Re-targeting</a:t>
            </a:r>
            <a:r>
              <a:rPr lang="en-US" dirty="0" smtClean="0">
                <a:solidFill>
                  <a:srgbClr val="8E5A6D"/>
                </a:solidFill>
                <a:latin typeface="Times New Roman" panose="02020603050405020304" pitchFamily="18" charset="0"/>
                <a:cs typeface="Times New Roman" panose="02020603050405020304" pitchFamily="18" charset="0"/>
              </a:rPr>
              <a:t> </a:t>
            </a:r>
            <a:r>
              <a:rPr lang="en-US" dirty="0">
                <a:solidFill>
                  <a:srgbClr val="8E5A6D"/>
                </a:solidFill>
                <a:latin typeface="Times New Roman" panose="02020603050405020304" pitchFamily="18" charset="0"/>
                <a:cs typeface="Times New Roman" panose="02020603050405020304" pitchFamily="18" charset="0"/>
              </a:rPr>
              <a:t>can work across an ad network too and can even be sequential, where the messages are varied for an individual the more times they are exposed to the ad. Search re-targeting offers the option to display an ad after a visitor has searched on a particular </a:t>
            </a:r>
            <a:r>
              <a:rPr lang="en-US" dirty="0" smtClean="0">
                <a:solidFill>
                  <a:srgbClr val="8E5A6D"/>
                </a:solidFill>
                <a:latin typeface="Times New Roman" panose="02020603050405020304" pitchFamily="18" charset="0"/>
                <a:cs typeface="Times New Roman" panose="02020603050405020304" pitchFamily="18" charset="0"/>
              </a:rPr>
              <a:t>term. </a:t>
            </a:r>
            <a:r>
              <a:rPr lang="en-US" dirty="0">
                <a:solidFill>
                  <a:srgbClr val="8E5A6D"/>
                </a:solidFill>
                <a:latin typeface="Times New Roman" panose="02020603050405020304" pitchFamily="18" charset="0"/>
                <a:cs typeface="Times New Roman" panose="02020603050405020304" pitchFamily="18" charset="0"/>
              </a:rPr>
              <a:t>Tracking of individuals is achieved through use of cookies.</a:t>
            </a:r>
          </a:p>
        </p:txBody>
      </p:sp>
      <p:pic>
        <p:nvPicPr>
          <p:cNvPr id="3" name="Picture 2"/>
          <p:cNvPicPr>
            <a:picLocks noChangeAspect="1"/>
          </p:cNvPicPr>
          <p:nvPr/>
        </p:nvPicPr>
        <p:blipFill>
          <a:blip r:embed="rId12"/>
          <a:stretch>
            <a:fillRect/>
          </a:stretch>
        </p:blipFill>
        <p:spPr>
          <a:xfrm>
            <a:off x="6583680" y="1898946"/>
            <a:ext cx="4545571" cy="3375978"/>
          </a:xfrm>
          <a:prstGeom prst="rect">
            <a:avLst/>
          </a:prstGeom>
        </p:spPr>
      </p:pic>
    </p:spTree>
    <p:extLst>
      <p:ext uri="{BB962C8B-B14F-4D97-AF65-F5344CB8AC3E}">
        <p14:creationId xmlns:p14="http://schemas.microsoft.com/office/powerpoint/2010/main" val="985934293"/>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15380" y="-332381"/>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 xmlns:asvg="http://schemas.microsoft.com/office/drawing/2016/SVG/main"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425756" y="6106690"/>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667031" y="757948"/>
            <a:ext cx="1879649" cy="309233"/>
          </a:xfrm>
          <a:prstGeom prst="rect">
            <a:avLst/>
          </a:prstGeom>
        </p:spPr>
      </p:pic>
      <p:sp>
        <p:nvSpPr>
          <p:cNvPr id="2" name="Rectangle 1"/>
          <p:cNvSpPr/>
          <p:nvPr/>
        </p:nvSpPr>
        <p:spPr>
          <a:xfrm>
            <a:off x="314960" y="1664636"/>
            <a:ext cx="6014720" cy="4031873"/>
          </a:xfrm>
          <a:prstGeom prst="rect">
            <a:avLst/>
          </a:prstGeom>
        </p:spPr>
        <p:txBody>
          <a:bodyPr wrap="square">
            <a:spAutoFit/>
          </a:bodyPr>
          <a:lstStyle/>
          <a:p>
            <a:pPr lvl="0" algn="just"/>
            <a:r>
              <a:rPr lang="en-US" dirty="0" smtClean="0">
                <a:solidFill>
                  <a:srgbClr val="8E5A6D"/>
                </a:solidFill>
                <a:latin typeface="Times New Roman" panose="02020603050405020304" pitchFamily="18" charset="0"/>
                <a:cs typeface="Times New Roman" panose="02020603050405020304" pitchFamily="18" charset="0"/>
              </a:rPr>
              <a:t>• </a:t>
            </a:r>
            <a:r>
              <a:rPr lang="en-US" sz="2000" b="1" dirty="0" smtClean="0">
                <a:solidFill>
                  <a:srgbClr val="8E5A6D"/>
                </a:solidFill>
                <a:latin typeface="Times New Roman" panose="02020603050405020304" pitchFamily="18" charset="0"/>
                <a:cs typeface="Times New Roman" panose="02020603050405020304" pitchFamily="18" charset="0"/>
              </a:rPr>
              <a:t>cost-effective </a:t>
            </a:r>
            <a:r>
              <a:rPr lang="en-US" dirty="0">
                <a:solidFill>
                  <a:srgbClr val="8E5A6D"/>
                </a:solidFill>
                <a:latin typeface="Times New Roman" panose="02020603050405020304" pitchFamily="18" charset="0"/>
                <a:cs typeface="Times New Roman" panose="02020603050405020304" pitchFamily="18" charset="0"/>
              </a:rPr>
              <a:t>e.g. compared to traditional advertising formats, TV, radio, printing, the digital display is much more economical. </a:t>
            </a:r>
            <a:endParaRPr lang="en-US" dirty="0" smtClean="0">
              <a:solidFill>
                <a:srgbClr val="8E5A6D"/>
              </a:solidFill>
              <a:latin typeface="Times New Roman" panose="02020603050405020304" pitchFamily="18" charset="0"/>
              <a:cs typeface="Times New Roman" panose="02020603050405020304" pitchFamily="18" charset="0"/>
            </a:endParaRPr>
          </a:p>
          <a:p>
            <a:pPr lvl="0" algn="just"/>
            <a:endParaRPr lang="en-US" dirty="0">
              <a:solidFill>
                <a:srgbClr val="8E5A6D"/>
              </a:solidFill>
              <a:latin typeface="Times New Roman" panose="02020603050405020304" pitchFamily="18" charset="0"/>
              <a:cs typeface="Times New Roman" panose="02020603050405020304" pitchFamily="18" charset="0"/>
            </a:endParaRPr>
          </a:p>
          <a:p>
            <a:pPr algn="just"/>
            <a:r>
              <a:rPr lang="en-US" dirty="0" smtClean="0">
                <a:solidFill>
                  <a:srgbClr val="8E5A6D"/>
                </a:solidFill>
                <a:latin typeface="Times New Roman" panose="02020603050405020304" pitchFamily="18" charset="0"/>
                <a:cs typeface="Times New Roman" panose="02020603050405020304" pitchFamily="18" charset="0"/>
              </a:rPr>
              <a:t>•</a:t>
            </a:r>
            <a:r>
              <a:rPr lang="en-US" dirty="0" smtClean="0">
                <a:latin typeface="Times New Roman" panose="02020603050405020304" pitchFamily="18" charset="0"/>
                <a:cs typeface="Times New Roman" panose="02020603050405020304" pitchFamily="18" charset="0"/>
              </a:rPr>
              <a:t> </a:t>
            </a:r>
            <a:r>
              <a:rPr lang="en-US" b="1" dirty="0">
                <a:solidFill>
                  <a:srgbClr val="8E5A6D"/>
                </a:solidFill>
                <a:latin typeface="Times New Roman" panose="02020603050405020304" pitchFamily="18" charset="0"/>
                <a:cs typeface="Times New Roman" panose="02020603050405020304" pitchFamily="18" charset="0"/>
              </a:rPr>
              <a:t>Dynamic updates to ad campaigns</a:t>
            </a:r>
            <a:r>
              <a:rPr lang="en-US" dirty="0">
                <a:solidFill>
                  <a:srgbClr val="8E5A6D"/>
                </a:solidFill>
                <a:latin typeface="Times New Roman" panose="02020603050405020304" pitchFamily="18" charset="0"/>
                <a:cs typeface="Times New Roman" panose="02020603050405020304" pitchFamily="18" charset="0"/>
              </a:rPr>
              <a:t>. In comparison with traditional media, where media placements have to be bought weeks or months in advance, online ads are more flexible since it is possible to place an advertisement more rapidly and make changes during the campaign. Experienced online advertisers build in flexibility to change targeting through </a:t>
            </a:r>
            <a:r>
              <a:rPr lang="en-US" dirty="0" smtClean="0">
                <a:solidFill>
                  <a:srgbClr val="8E5A6D"/>
                </a:solidFill>
                <a:latin typeface="Times New Roman" panose="02020603050405020304" pitchFamily="18" charset="0"/>
                <a:cs typeface="Times New Roman" panose="02020603050405020304" pitchFamily="18" charset="0"/>
              </a:rPr>
              <a:t>time</a:t>
            </a:r>
          </a:p>
          <a:p>
            <a:pPr algn="just"/>
            <a:endParaRPr lang="en-US" dirty="0" smtClean="0">
              <a:solidFill>
                <a:srgbClr val="8E5A6D"/>
              </a:solidFill>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US" sz="2000" b="1" dirty="0" smtClean="0">
                <a:solidFill>
                  <a:srgbClr val="8E5A6D"/>
                </a:solidFill>
                <a:latin typeface="Times New Roman" panose="02020603050405020304" pitchFamily="18" charset="0"/>
                <a:cs typeface="Times New Roman" panose="02020603050405020304" pitchFamily="18" charset="0"/>
              </a:rPr>
              <a:t>increases </a:t>
            </a:r>
            <a:r>
              <a:rPr lang="en-US" sz="2000" b="1" dirty="0">
                <a:solidFill>
                  <a:srgbClr val="8E5A6D"/>
                </a:solidFill>
                <a:latin typeface="Times New Roman" panose="02020603050405020304" pitchFamily="18" charset="0"/>
                <a:cs typeface="Times New Roman" panose="02020603050405020304" pitchFamily="18" charset="0"/>
              </a:rPr>
              <a:t>product considerations</a:t>
            </a:r>
            <a:r>
              <a:rPr lang="en-US" dirty="0">
                <a:solidFill>
                  <a:srgbClr val="8E5A6D"/>
                </a:solidFill>
                <a:latin typeface="Times New Roman" panose="02020603050405020304" pitchFamily="18" charset="0"/>
                <a:cs typeface="Times New Roman" panose="02020603050405020304" pitchFamily="18" charset="0"/>
              </a:rPr>
              <a:t> and creates purchase intentions; </a:t>
            </a:r>
          </a:p>
          <a:p>
            <a:pPr marL="285750" indent="-285750" algn="just">
              <a:buFont typeface="Arial" panose="020B0604020202020204" pitchFamily="34" charset="0"/>
              <a:buChar char="•"/>
            </a:pPr>
            <a:r>
              <a:rPr lang="en-US" sz="2000" b="1" dirty="0">
                <a:solidFill>
                  <a:srgbClr val="8E5A6D"/>
                </a:solidFill>
                <a:latin typeface="Times New Roman" panose="02020603050405020304" pitchFamily="18" charset="0"/>
                <a:cs typeface="Times New Roman" panose="02020603050405020304" pitchFamily="18" charset="0"/>
              </a:rPr>
              <a:t>effective in the e-commerce </a:t>
            </a:r>
            <a:r>
              <a:rPr lang="en-US" sz="2000" b="1" dirty="0" smtClean="0">
                <a:solidFill>
                  <a:srgbClr val="8E5A6D"/>
                </a:solidFill>
                <a:latin typeface="Times New Roman" panose="02020603050405020304" pitchFamily="18" charset="0"/>
                <a:cs typeface="Times New Roman" panose="02020603050405020304" pitchFamily="18" charset="0"/>
              </a:rPr>
              <a:t>industry</a:t>
            </a:r>
            <a:endParaRPr lang="en-US" sz="2000" dirty="0" smtClean="0">
              <a:solidFill>
                <a:srgbClr val="8E5A6D"/>
              </a:solidFill>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12"/>
          <a:stretch>
            <a:fillRect/>
          </a:stretch>
        </p:blipFill>
        <p:spPr>
          <a:xfrm>
            <a:off x="7701280" y="2265840"/>
            <a:ext cx="3362959" cy="2661760"/>
          </a:xfrm>
          <a:prstGeom prst="rect">
            <a:avLst/>
          </a:prstGeom>
        </p:spPr>
      </p:pic>
    </p:spTree>
    <p:extLst>
      <p:ext uri="{BB962C8B-B14F-4D97-AF65-F5344CB8AC3E}">
        <p14:creationId xmlns:p14="http://schemas.microsoft.com/office/powerpoint/2010/main" val="1070292246"/>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15380" y="-332381"/>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 xmlns:asvg="http://schemas.microsoft.com/office/drawing/2016/SVG/main"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425756" y="6106690"/>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667031" y="757948"/>
            <a:ext cx="1879649" cy="309233"/>
          </a:xfrm>
          <a:prstGeom prst="rect">
            <a:avLst/>
          </a:prstGeom>
        </p:spPr>
      </p:pic>
      <p:sp>
        <p:nvSpPr>
          <p:cNvPr id="2" name="Rectangle 1"/>
          <p:cNvSpPr/>
          <p:nvPr/>
        </p:nvSpPr>
        <p:spPr>
          <a:xfrm>
            <a:off x="589280" y="1468612"/>
            <a:ext cx="4947920" cy="4247317"/>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Challenges of display </a:t>
            </a:r>
            <a:r>
              <a:rPr kumimoji="0" lang="en-US" sz="1800" b="1"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advertising</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Despite its benefits, display advertising can produce some obstacles that hinder its effectiveness. These challenges include ad blockers limiting ad visibility, banner blindness leading to low click-through rates (around 0.1%), and random clicks — especially on mobile devices.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Advertisers must be cautious about potential pitfalls within their control, such as ineffective creative approaches that fail to captivate audiences and poor targeting that results in inefficient ad placements. Addressing these challenges through strategic measures can enhance the impact and performance of display advertising campaigns.</a:t>
            </a:r>
          </a:p>
        </p:txBody>
      </p:sp>
      <p:pic>
        <p:nvPicPr>
          <p:cNvPr id="3" name="Picture 2"/>
          <p:cNvPicPr>
            <a:picLocks noChangeAspect="1"/>
          </p:cNvPicPr>
          <p:nvPr/>
        </p:nvPicPr>
        <p:blipFill>
          <a:blip r:embed="rId12"/>
          <a:stretch>
            <a:fillRect/>
          </a:stretch>
        </p:blipFill>
        <p:spPr>
          <a:xfrm>
            <a:off x="7151733" y="2108990"/>
            <a:ext cx="3982719" cy="2966560"/>
          </a:xfrm>
          <a:prstGeom prst="rect">
            <a:avLst/>
          </a:prstGeom>
        </p:spPr>
      </p:pic>
    </p:spTree>
    <p:extLst>
      <p:ext uri="{BB962C8B-B14F-4D97-AF65-F5344CB8AC3E}">
        <p14:creationId xmlns:p14="http://schemas.microsoft.com/office/powerpoint/2010/main" val="1250376297"/>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xmlns=""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425756" y="6106690"/>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667031" y="757948"/>
            <a:ext cx="1879649" cy="309233"/>
          </a:xfrm>
          <a:prstGeom prst="rect">
            <a:avLst/>
          </a:prstGeom>
        </p:spPr>
      </p:pic>
      <p:pic>
        <p:nvPicPr>
          <p:cNvPr id="3" name="Picture 2"/>
          <p:cNvPicPr>
            <a:picLocks noChangeAspect="1"/>
          </p:cNvPicPr>
          <p:nvPr/>
        </p:nvPicPr>
        <p:blipFill>
          <a:blip r:embed="rId12"/>
          <a:stretch>
            <a:fillRect/>
          </a:stretch>
        </p:blipFill>
        <p:spPr>
          <a:xfrm>
            <a:off x="5689600" y="1619672"/>
            <a:ext cx="6176645" cy="2936397"/>
          </a:xfrm>
          <a:prstGeom prst="rect">
            <a:avLst/>
          </a:prstGeom>
        </p:spPr>
      </p:pic>
      <p:sp>
        <p:nvSpPr>
          <p:cNvPr id="4" name="Rectangle 3"/>
          <p:cNvSpPr/>
          <p:nvPr/>
        </p:nvSpPr>
        <p:spPr>
          <a:xfrm>
            <a:off x="460525" y="1428065"/>
            <a:ext cx="4769254" cy="6740307"/>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Chapter at a </a:t>
            </a:r>
            <a:r>
              <a:rPr kumimoji="0" lang="en-US" sz="1800" b="1"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glance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smtClean="0">
              <a:ln>
                <a:noFill/>
              </a:ln>
              <a:solidFill>
                <a:srgbClr val="002060"/>
              </a:solidFill>
              <a:effectLst/>
              <a:uLnTx/>
              <a:uFillTx/>
              <a:latin typeface="Times New Roman" panose="02020603050405020304" pitchFamily="18" charset="0"/>
              <a:ea typeface="+mn-ea"/>
              <a:cs typeface="Times New Roman" panose="02020603050405020304" pitchFamily="18" charset="0"/>
            </a:endParaRPr>
          </a:p>
          <a:p>
            <a:pPr marL="285750" indent="-285750">
              <a:lnSpc>
                <a:spcPct val="150000"/>
              </a:lnSpc>
              <a:buFont typeface="Wingdings" panose="05000000000000000000" pitchFamily="2" charset="2"/>
              <a:buChar char="Ø"/>
            </a:pPr>
            <a:r>
              <a:rPr lang="en-US" dirty="0">
                <a:solidFill>
                  <a:srgbClr val="8E5A6D"/>
                </a:solidFill>
                <a:latin typeface="Times New Roman" panose="02020603050405020304" pitchFamily="18" charset="0"/>
                <a:cs typeface="Times New Roman" panose="02020603050405020304" pitchFamily="18" charset="0"/>
              </a:rPr>
              <a:t>Pay-Per-Click </a:t>
            </a:r>
            <a:r>
              <a:rPr lang="en-US" dirty="0" smtClean="0">
                <a:solidFill>
                  <a:srgbClr val="8E5A6D"/>
                </a:solidFill>
                <a:latin typeface="Times New Roman" panose="02020603050405020304" pitchFamily="18" charset="0"/>
                <a:cs typeface="Times New Roman" panose="02020603050405020304" pitchFamily="18" charset="0"/>
              </a:rPr>
              <a:t>marketing</a:t>
            </a:r>
            <a:endParaRPr kumimoji="0" lang="en-US" sz="180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85750" lvl="0" indent="-285750">
              <a:lnSpc>
                <a:spcPct val="150000"/>
              </a:lnSpc>
              <a:buFont typeface="Wingdings" panose="05000000000000000000" pitchFamily="2" charset="2"/>
              <a:buChar char="Ø"/>
            </a:pPr>
            <a:r>
              <a:rPr lang="en-US" dirty="0">
                <a:solidFill>
                  <a:srgbClr val="8E5A6D"/>
                </a:solidFill>
                <a:latin typeface="Times New Roman" panose="02020603050405020304" pitchFamily="18" charset="0"/>
                <a:cs typeface="Times New Roman" panose="02020603050405020304" pitchFamily="18" charset="0"/>
              </a:rPr>
              <a:t>difference between PPC, SEM and SEO</a:t>
            </a:r>
            <a:endParaRPr kumimoji="0" lang="en-US" sz="1800" i="0" u="none" strike="noStrike" kern="1200" cap="none" spc="0" normalizeH="0" baseline="0" noProof="0" dirty="0" smtClean="0">
              <a:ln>
                <a:noFill/>
              </a:ln>
              <a:solidFill>
                <a:srgbClr val="002060"/>
              </a:solidFill>
              <a:effectLst/>
              <a:uLnTx/>
              <a:uFillTx/>
              <a:latin typeface="Times New Roman" panose="02020603050405020304" pitchFamily="18" charset="0"/>
              <a:cs typeface="Times New Roman" panose="02020603050405020304" pitchFamily="18" charset="0"/>
            </a:endParaRPr>
          </a:p>
          <a:p>
            <a:pPr marL="285750" lvl="0" indent="-285750" algn="just">
              <a:lnSpc>
                <a:spcPct val="150000"/>
              </a:lnSpc>
              <a:buFont typeface="Wingdings" panose="05000000000000000000" pitchFamily="2" charset="2"/>
              <a:buChar char="Ø"/>
              <a:defRPr/>
            </a:pPr>
            <a:r>
              <a:rPr lang="en-US" dirty="0" smtClean="0">
                <a:solidFill>
                  <a:srgbClr val="8E5A6D"/>
                </a:solidFill>
                <a:latin typeface="Times New Roman" panose="02020603050405020304" pitchFamily="18" charset="0"/>
                <a:cs typeface="Times New Roman" panose="02020603050405020304" pitchFamily="18" charset="0"/>
              </a:rPr>
              <a:t>Challenges </a:t>
            </a:r>
            <a:r>
              <a:rPr lang="en-US" dirty="0">
                <a:solidFill>
                  <a:srgbClr val="8E5A6D"/>
                </a:solidFill>
                <a:latin typeface="Times New Roman" panose="02020603050405020304" pitchFamily="18" charset="0"/>
                <a:cs typeface="Times New Roman" panose="02020603050405020304" pitchFamily="18" charset="0"/>
              </a:rPr>
              <a:t>of display </a:t>
            </a:r>
            <a:r>
              <a:rPr lang="en-US" dirty="0" smtClean="0">
                <a:solidFill>
                  <a:srgbClr val="8E5A6D"/>
                </a:solidFill>
                <a:latin typeface="Times New Roman" panose="02020603050405020304" pitchFamily="18" charset="0"/>
                <a:cs typeface="Times New Roman" panose="02020603050405020304" pitchFamily="18" charset="0"/>
              </a:rPr>
              <a:t>advertising</a:t>
            </a:r>
          </a:p>
          <a:p>
            <a:pPr marL="285750" lvl="0" indent="-285750" algn="just">
              <a:lnSpc>
                <a:spcPct val="150000"/>
              </a:lnSpc>
              <a:buFont typeface="Wingdings" panose="05000000000000000000" pitchFamily="2" charset="2"/>
              <a:buChar char="Ø"/>
              <a:defRPr/>
            </a:pPr>
            <a:r>
              <a:rPr lang="en-US" dirty="0">
                <a:solidFill>
                  <a:srgbClr val="8E5A6D"/>
                </a:solidFill>
                <a:latin typeface="Times New Roman" panose="02020603050405020304" pitchFamily="18" charset="0"/>
                <a:cs typeface="Times New Roman" panose="02020603050405020304" pitchFamily="18" charset="0"/>
              </a:rPr>
              <a:t>Advantages of online </a:t>
            </a:r>
            <a:r>
              <a:rPr lang="en-US" dirty="0" smtClean="0">
                <a:solidFill>
                  <a:srgbClr val="8E5A6D"/>
                </a:solidFill>
                <a:latin typeface="Times New Roman" panose="02020603050405020304" pitchFamily="18" charset="0"/>
                <a:cs typeface="Times New Roman" panose="02020603050405020304" pitchFamily="18" charset="0"/>
              </a:rPr>
              <a:t>advertising</a:t>
            </a:r>
          </a:p>
          <a:p>
            <a:pPr marL="285750" lvl="0" indent="-285750" algn="just">
              <a:lnSpc>
                <a:spcPct val="150000"/>
              </a:lnSpc>
              <a:buFont typeface="Wingdings" panose="05000000000000000000" pitchFamily="2" charset="2"/>
              <a:buChar char="Ø"/>
              <a:defRPr/>
            </a:pPr>
            <a:r>
              <a:rPr lang="en-US" dirty="0">
                <a:solidFill>
                  <a:srgbClr val="8E5A6D"/>
                </a:solidFill>
                <a:latin typeface="Times New Roman" panose="02020603050405020304" pitchFamily="18" charset="0"/>
                <a:cs typeface="Times New Roman" panose="02020603050405020304" pitchFamily="18" charset="0"/>
              </a:rPr>
              <a:t>the wider range of goals for online </a:t>
            </a:r>
            <a:r>
              <a:rPr lang="en-US" dirty="0" smtClean="0">
                <a:solidFill>
                  <a:srgbClr val="8E5A6D"/>
                </a:solidFill>
                <a:latin typeface="Times New Roman" panose="02020603050405020304" pitchFamily="18" charset="0"/>
                <a:cs typeface="Times New Roman" panose="02020603050405020304" pitchFamily="18" charset="0"/>
              </a:rPr>
              <a:t>campaigns </a:t>
            </a:r>
          </a:p>
          <a:p>
            <a:pPr marL="285750" lvl="0" indent="-285750" algn="just">
              <a:lnSpc>
                <a:spcPct val="150000"/>
              </a:lnSpc>
              <a:buFont typeface="Wingdings" panose="05000000000000000000" pitchFamily="2" charset="2"/>
              <a:buChar char="Ø"/>
              <a:defRPr/>
            </a:pPr>
            <a:r>
              <a:rPr lang="en-US" dirty="0" smtClean="0">
                <a:solidFill>
                  <a:srgbClr val="8E5A6D"/>
                </a:solidFill>
                <a:latin typeface="Times New Roman" panose="02020603050405020304" pitchFamily="18" charset="0"/>
                <a:cs typeface="Times New Roman" panose="02020603050405020304" pitchFamily="18" charset="0"/>
              </a:rPr>
              <a:t>Display </a:t>
            </a:r>
            <a:r>
              <a:rPr lang="en-US" dirty="0">
                <a:solidFill>
                  <a:srgbClr val="8E5A6D"/>
                </a:solidFill>
                <a:latin typeface="Times New Roman" panose="02020603050405020304" pitchFamily="18" charset="0"/>
                <a:cs typeface="Times New Roman" panose="02020603050405020304" pitchFamily="18" charset="0"/>
              </a:rPr>
              <a:t>advertising </a:t>
            </a:r>
            <a:r>
              <a:rPr lang="en-US" dirty="0" smtClean="0">
                <a:solidFill>
                  <a:srgbClr val="8E5A6D"/>
                </a:solidFill>
                <a:latin typeface="Times New Roman" panose="02020603050405020304" pitchFamily="18" charset="0"/>
                <a:cs typeface="Times New Roman" panose="02020603050405020304" pitchFamily="18" charset="0"/>
              </a:rPr>
              <a:t>billing</a:t>
            </a:r>
          </a:p>
          <a:p>
            <a:pPr marL="285750" lvl="0" indent="-285750" algn="just">
              <a:lnSpc>
                <a:spcPct val="150000"/>
              </a:lnSpc>
              <a:buFont typeface="Wingdings" panose="05000000000000000000" pitchFamily="2" charset="2"/>
              <a:buChar char="Ø"/>
              <a:defRPr/>
            </a:pPr>
            <a:r>
              <a:rPr lang="en-US" dirty="0">
                <a:solidFill>
                  <a:srgbClr val="8E5A6D"/>
                </a:solidFill>
                <a:latin typeface="Times New Roman" panose="02020603050405020304" pitchFamily="18" charset="0"/>
                <a:cs typeface="Times New Roman" panose="02020603050405020304" pitchFamily="18" charset="0"/>
              </a:rPr>
              <a:t>types of ad formats </a:t>
            </a:r>
            <a:endParaRPr lang="en-US" dirty="0" smtClean="0">
              <a:solidFill>
                <a:srgbClr val="8E5A6D"/>
              </a:solidFill>
              <a:latin typeface="Times New Roman" panose="02020603050405020304" pitchFamily="18" charset="0"/>
              <a:cs typeface="Times New Roman" panose="02020603050405020304" pitchFamily="18" charset="0"/>
            </a:endParaRPr>
          </a:p>
          <a:p>
            <a:pPr marL="285750" lvl="0" indent="-285750" algn="just">
              <a:lnSpc>
                <a:spcPct val="150000"/>
              </a:lnSpc>
              <a:buFont typeface="Wingdings" panose="05000000000000000000" pitchFamily="2" charset="2"/>
              <a:buChar char="Ø"/>
              <a:defRPr/>
            </a:pPr>
            <a:r>
              <a:rPr lang="en-US" dirty="0" smtClean="0">
                <a:solidFill>
                  <a:srgbClr val="8E5A6D"/>
                </a:solidFill>
                <a:latin typeface="Times New Roman" panose="02020603050405020304" pitchFamily="18" charset="0"/>
                <a:cs typeface="Times New Roman" panose="02020603050405020304" pitchFamily="18" charset="0"/>
              </a:rPr>
              <a:t>digital </a:t>
            </a:r>
            <a:r>
              <a:rPr lang="en-US" dirty="0">
                <a:solidFill>
                  <a:srgbClr val="8E5A6D"/>
                </a:solidFill>
                <a:latin typeface="Times New Roman" panose="02020603050405020304" pitchFamily="18" charset="0"/>
                <a:cs typeface="Times New Roman" panose="02020603050405020304" pitchFamily="18" charset="0"/>
              </a:rPr>
              <a:t>media </a:t>
            </a:r>
            <a:r>
              <a:rPr lang="en-US" dirty="0" smtClean="0">
                <a:solidFill>
                  <a:srgbClr val="8E5A6D"/>
                </a:solidFill>
                <a:latin typeface="Times New Roman" panose="02020603050405020304" pitchFamily="18" charset="0"/>
                <a:cs typeface="Times New Roman" panose="02020603050405020304" pitchFamily="18" charset="0"/>
              </a:rPr>
              <a:t>placement</a:t>
            </a:r>
          </a:p>
          <a:p>
            <a:pPr marL="285750" lvl="0" indent="-285750" algn="just">
              <a:lnSpc>
                <a:spcPct val="150000"/>
              </a:lnSpc>
              <a:buFont typeface="Wingdings" panose="05000000000000000000" pitchFamily="2" charset="2"/>
              <a:buChar char="Ø"/>
              <a:defRPr/>
            </a:pPr>
            <a:r>
              <a:rPr lang="en-US" dirty="0">
                <a:solidFill>
                  <a:srgbClr val="8E5A6D"/>
                </a:solidFill>
                <a:latin typeface="Times New Roman" panose="02020603050405020304" pitchFamily="18" charset="0"/>
                <a:cs typeface="Times New Roman" panose="02020603050405020304" pitchFamily="18" charset="0"/>
              </a:rPr>
              <a:t>Purchasing ad placements </a:t>
            </a:r>
            <a:endParaRPr lang="en-US" dirty="0" smtClean="0">
              <a:solidFill>
                <a:srgbClr val="8E5A6D"/>
              </a:solidFill>
              <a:latin typeface="Times New Roman" panose="02020603050405020304" pitchFamily="18" charset="0"/>
              <a:cs typeface="Times New Roman" panose="02020603050405020304" pitchFamily="18" charset="0"/>
            </a:endParaRPr>
          </a:p>
          <a:p>
            <a:pPr marL="285750" lvl="0" indent="-285750" algn="just">
              <a:lnSpc>
                <a:spcPct val="150000"/>
              </a:lnSpc>
              <a:buFont typeface="Wingdings" panose="05000000000000000000" pitchFamily="2" charset="2"/>
              <a:buChar char="Ø"/>
              <a:defRPr/>
            </a:pPr>
            <a:r>
              <a:rPr lang="en-US" dirty="0">
                <a:solidFill>
                  <a:srgbClr val="8E5A6D"/>
                </a:solidFill>
                <a:latin typeface="Times New Roman" panose="02020603050405020304" pitchFamily="18" charset="0"/>
                <a:cs typeface="Times New Roman" panose="02020603050405020304" pitchFamily="18" charset="0"/>
              </a:rPr>
              <a:t>benefits of paid search marketing </a:t>
            </a:r>
          </a:p>
          <a:p>
            <a:pPr marL="285750" lvl="0" indent="-285750" algn="just">
              <a:buFont typeface="Wingdings" panose="05000000000000000000" pitchFamily="2" charset="2"/>
              <a:buChar char="Ø"/>
              <a:defRPr/>
            </a:pPr>
            <a:endParaRPr lang="en-US" b="1" dirty="0">
              <a:solidFill>
                <a:srgbClr val="8E5A6D"/>
              </a:solidFill>
              <a:latin typeface="Times New Roman" panose="02020603050405020304" pitchFamily="18" charset="0"/>
              <a:cs typeface="Times New Roman" panose="02020603050405020304" pitchFamily="18" charset="0"/>
            </a:endParaRPr>
          </a:p>
          <a:p>
            <a:pPr marL="285750" lvl="0" indent="-285750" algn="just">
              <a:buFont typeface="Wingdings" panose="05000000000000000000" pitchFamily="2" charset="2"/>
              <a:buChar char="Ø"/>
              <a:defRPr/>
            </a:pPr>
            <a:endParaRPr lang="en-US" b="1" dirty="0">
              <a:solidFill>
                <a:srgbClr val="8E5A6D"/>
              </a:solidFill>
              <a:latin typeface="Times New Roman" panose="02020603050405020304" pitchFamily="18" charset="0"/>
              <a:cs typeface="Times New Roman" panose="02020603050405020304" pitchFamily="18" charset="0"/>
            </a:endParaRPr>
          </a:p>
          <a:p>
            <a:pPr marL="285750" lvl="0" indent="-285750" algn="just">
              <a:buFont typeface="Wingdings" panose="05000000000000000000" pitchFamily="2" charset="2"/>
              <a:buChar char="Ø"/>
              <a:defRPr/>
            </a:pPr>
            <a:endParaRPr lang="en-US" b="1" dirty="0">
              <a:solidFill>
                <a:srgbClr val="8E5A6D"/>
              </a:solidFill>
              <a:latin typeface="Times New Roman" panose="02020603050405020304" pitchFamily="18" charset="0"/>
              <a:cs typeface="Times New Roman" panose="02020603050405020304" pitchFamily="18" charset="0"/>
            </a:endParaRPr>
          </a:p>
          <a:p>
            <a:pPr marL="285750" lvl="0" indent="-285750" algn="just">
              <a:buFont typeface="Wingdings" panose="05000000000000000000" pitchFamily="2" charset="2"/>
              <a:buChar char="Ø"/>
              <a:defRPr/>
            </a:pPr>
            <a:endParaRPr lang="en-US" b="1" dirty="0">
              <a:solidFill>
                <a:srgbClr val="8E5A6D"/>
              </a:solidFill>
              <a:latin typeface="Times New Roman" panose="02020603050405020304" pitchFamily="18" charset="0"/>
              <a:cs typeface="Times New Roman" panose="02020603050405020304" pitchFamily="18" charset="0"/>
            </a:endParaRPr>
          </a:p>
          <a:p>
            <a:pPr marL="285750" lvl="0" indent="-285750" algn="just">
              <a:buFont typeface="Wingdings" panose="05000000000000000000" pitchFamily="2" charset="2"/>
              <a:buChar char="Ø"/>
              <a:defRPr/>
            </a:pPr>
            <a:endParaRPr lang="en-US" b="1" dirty="0" smtClean="0">
              <a:solidFill>
                <a:srgbClr val="8E5A6D"/>
              </a:solidFill>
              <a:latin typeface="Times New Roman" panose="02020603050405020304" pitchFamily="18" charset="0"/>
              <a:cs typeface="Times New Roman" panose="02020603050405020304" pitchFamily="18" charset="0"/>
            </a:endParaRPr>
          </a:p>
          <a:p>
            <a:pPr marL="285750" lvl="0" indent="-285750" algn="just">
              <a:buFont typeface="Wingdings" panose="05000000000000000000" pitchFamily="2" charset="2"/>
              <a:buChar char="Ø"/>
              <a:defRPr/>
            </a:pPr>
            <a:endParaRPr lang="en-US" b="1" dirty="0">
              <a:solidFill>
                <a:srgbClr val="8E5A6D"/>
              </a:solidFill>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332603717"/>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960"/>
        <p:cNvGrpSpPr/>
        <p:nvPr/>
      </p:nvGrpSpPr>
      <p:grpSpPr>
        <a:xfrm>
          <a:off x="0" y="0"/>
          <a:ext cx="0" cy="0"/>
          <a:chOff x="0" y="0"/>
          <a:chExt cx="0" cy="0"/>
        </a:xfrm>
      </p:grpSpPr>
      <p:pic>
        <p:nvPicPr>
          <p:cNvPr id="961" name="Google Shape;961;p49"/>
          <p:cNvPicPr preferRelativeResize="0"/>
          <p:nvPr/>
        </p:nvPicPr>
        <p:blipFill rotWithShape="1">
          <a:blip r:embed="rId3">
            <a:alphaModFix/>
          </a:blip>
          <a:srcRect/>
          <a:stretch/>
        </p:blipFill>
        <p:spPr>
          <a:xfrm>
            <a:off x="0" y="7112"/>
            <a:ext cx="12192000" cy="6843776"/>
          </a:xfrm>
          <a:prstGeom prst="rect">
            <a:avLst/>
          </a:prstGeom>
          <a:noFill/>
          <a:ln>
            <a:noFill/>
          </a:ln>
        </p:spPr>
      </p:pic>
      <p:sp>
        <p:nvSpPr>
          <p:cNvPr id="962" name="Google Shape;962;p49"/>
          <p:cNvSpPr/>
          <p:nvPr/>
        </p:nvSpPr>
        <p:spPr>
          <a:xfrm flipH="1">
            <a:off x="6512645" y="3153102"/>
            <a:ext cx="5679355" cy="3704899"/>
          </a:xfrm>
          <a:prstGeom prst="rtTriangle">
            <a:avLst/>
          </a:prstGeom>
          <a:solidFill>
            <a:srgbClr val="669BBC">
              <a:alpha val="76862"/>
            </a:srgbClr>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Calibri"/>
              <a:buNone/>
              <a:tabLst/>
              <a:defRPr/>
            </a:pPr>
            <a:endParaRPr kumimoji="0" sz="1800" b="0" i="0" u="none" strike="noStrike" kern="0" cap="none" spc="0" normalizeH="0" baseline="0" noProof="0" dirty="0">
              <a:ln>
                <a:noFill/>
              </a:ln>
              <a:solidFill>
                <a:srgbClr val="FFFFFF"/>
              </a:solidFill>
              <a:effectLst/>
              <a:uLnTx/>
              <a:uFillTx/>
              <a:latin typeface="Calibri"/>
              <a:ea typeface="Calibri"/>
              <a:cs typeface="Calibri"/>
              <a:sym typeface="Calibri"/>
            </a:endParaRPr>
          </a:p>
        </p:txBody>
      </p:sp>
      <p:sp>
        <p:nvSpPr>
          <p:cNvPr id="963" name="Google Shape;963;p49"/>
          <p:cNvSpPr txBox="1"/>
          <p:nvPr/>
        </p:nvSpPr>
        <p:spPr>
          <a:xfrm>
            <a:off x="582006" y="5707075"/>
            <a:ext cx="4524565" cy="923330"/>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FFFFFF"/>
              </a:buClr>
              <a:buSzPts val="5400"/>
              <a:buFont typeface="Tajawal Medium"/>
              <a:buNone/>
              <a:tabLst/>
              <a:defRPr/>
            </a:pPr>
            <a:r>
              <a:rPr kumimoji="0" lang="en-US" sz="5400" b="1" i="0" u="none" strike="noStrike" kern="0" cap="none" spc="0" normalizeH="0" baseline="0" noProof="0" dirty="0">
                <a:ln>
                  <a:noFill/>
                </a:ln>
                <a:solidFill>
                  <a:srgbClr val="FFFFFF"/>
                </a:solidFill>
                <a:effectLst/>
                <a:uLnTx/>
                <a:uFillTx/>
                <a:latin typeface="Tajawal Medium"/>
                <a:ea typeface="Tajawal Medium"/>
                <a:cs typeface="Tajawal Medium"/>
                <a:sym typeface="Tajawal Medium"/>
              </a:rPr>
              <a:t>Thank You</a:t>
            </a:r>
            <a:endParaRPr kumimoji="0" sz="1400" b="0" i="0" u="none" strike="noStrike" kern="0" cap="none" spc="0" normalizeH="0" baseline="0" noProof="0" dirty="0">
              <a:ln>
                <a:noFill/>
              </a:ln>
              <a:solidFill>
                <a:srgbClr val="000000"/>
              </a:solidFill>
              <a:effectLst/>
              <a:uLnTx/>
              <a:uFillTx/>
              <a:latin typeface="Arial"/>
              <a:ea typeface="+mn-ea"/>
              <a:cs typeface="Arial"/>
              <a:sym typeface="Arial"/>
            </a:endParaRPr>
          </a:p>
        </p:txBody>
      </p:sp>
      <p:pic>
        <p:nvPicPr>
          <p:cNvPr id="964" name="Google Shape;964;p49"/>
          <p:cNvPicPr preferRelativeResize="0"/>
          <p:nvPr/>
        </p:nvPicPr>
        <p:blipFill rotWithShape="1">
          <a:blip r:embed="rId4">
            <a:alphaModFix/>
          </a:blip>
          <a:srcRect/>
          <a:stretch/>
        </p:blipFill>
        <p:spPr>
          <a:xfrm>
            <a:off x="9576180" y="6168740"/>
            <a:ext cx="2279266" cy="384052"/>
          </a:xfrm>
          <a:prstGeom prst="rect">
            <a:avLst/>
          </a:prstGeom>
          <a:noFill/>
          <a:ln>
            <a:noFill/>
          </a:ln>
        </p:spPr>
      </p:pic>
      <p:sp>
        <p:nvSpPr>
          <p:cNvPr id="965" name="Google Shape;965;p49"/>
          <p:cNvSpPr/>
          <p:nvPr/>
        </p:nvSpPr>
        <p:spPr>
          <a:xfrm rot="5400000" flipH="1">
            <a:off x="-870224" y="3405734"/>
            <a:ext cx="3801492" cy="1097456"/>
          </a:xfrm>
          <a:custGeom>
            <a:avLst/>
            <a:gdLst/>
            <a:ahLst/>
            <a:cxnLst/>
            <a:rect l="l" t="t" r="r" b="b"/>
            <a:pathLst>
              <a:path w="3801492" h="1097456" extrusionOk="0">
                <a:moveTo>
                  <a:pt x="0" y="1097456"/>
                </a:moveTo>
                <a:lnTo>
                  <a:pt x="1102581" y="0"/>
                </a:lnTo>
                <a:lnTo>
                  <a:pt x="3801492" y="12700"/>
                </a:lnTo>
                <a:lnTo>
                  <a:pt x="2724311" y="1097456"/>
                </a:lnTo>
                <a:lnTo>
                  <a:pt x="0" y="1097456"/>
                </a:lnTo>
                <a:close/>
              </a:path>
            </a:pathLst>
          </a:custGeom>
          <a:solidFill>
            <a:srgbClr val="669BBC"/>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Calibri"/>
              <a:buNone/>
              <a:tabLst/>
              <a:defRPr/>
            </a:pPr>
            <a:endParaRPr kumimoji="0" sz="1800" b="0" i="0" u="none" strike="noStrike" kern="0" cap="none" spc="0" normalizeH="0" baseline="0" noProof="0" dirty="0">
              <a:ln>
                <a:noFill/>
              </a:ln>
              <a:solidFill>
                <a:srgbClr val="669BBC"/>
              </a:solidFill>
              <a:effectLst/>
              <a:uLnTx/>
              <a:uFillTx/>
              <a:latin typeface="Calibri"/>
              <a:ea typeface="Calibri"/>
              <a:cs typeface="Calibri"/>
              <a:sym typeface="Calibri"/>
            </a:endParaRPr>
          </a:p>
        </p:txBody>
      </p:sp>
      <p:pic>
        <p:nvPicPr>
          <p:cNvPr id="966" name="Google Shape;966;p49"/>
          <p:cNvPicPr preferRelativeResize="0"/>
          <p:nvPr/>
        </p:nvPicPr>
        <p:blipFill rotWithShape="1">
          <a:blip r:embed="rId5">
            <a:alphaModFix/>
          </a:blip>
          <a:srcRect/>
          <a:stretch/>
        </p:blipFill>
        <p:spPr>
          <a:xfrm>
            <a:off x="9175057" y="248508"/>
            <a:ext cx="2649477" cy="1166001"/>
          </a:xfrm>
          <a:prstGeom prst="rect">
            <a:avLst/>
          </a:prstGeom>
          <a:noFill/>
          <a:ln>
            <a:noFill/>
          </a:ln>
        </p:spPr>
      </p:pic>
      <p:pic>
        <p:nvPicPr>
          <p:cNvPr id="967" name="Google Shape;967;p49"/>
          <p:cNvPicPr preferRelativeResize="0"/>
          <p:nvPr/>
        </p:nvPicPr>
        <p:blipFill rotWithShape="1">
          <a:blip r:embed="rId6">
            <a:alphaModFix/>
          </a:blip>
          <a:srcRect/>
          <a:stretch/>
        </p:blipFill>
        <p:spPr>
          <a:xfrm>
            <a:off x="367466" y="542565"/>
            <a:ext cx="2758843" cy="753090"/>
          </a:xfrm>
          <a:prstGeom prst="rect">
            <a:avLst/>
          </a:prstGeom>
          <a:noFill/>
          <a:ln>
            <a:noFill/>
          </a:ln>
        </p:spPr>
      </p:pic>
    </p:spTree>
    <p:extLst>
      <p:ext uri="{BB962C8B-B14F-4D97-AF65-F5344CB8AC3E}">
        <p14:creationId xmlns:p14="http://schemas.microsoft.com/office/powerpoint/2010/main" val="253439362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4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5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6_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2142</TotalTime>
  <Words>5174</Words>
  <Application>Microsoft Office PowerPoint</Application>
  <PresentationFormat>Widescreen</PresentationFormat>
  <Paragraphs>290</Paragraphs>
  <Slides>40</Slides>
  <Notes>3</Notes>
  <HiddenSlides>0</HiddenSlides>
  <MMClips>0</MMClips>
  <ScaleCrop>false</ScaleCrop>
  <HeadingPairs>
    <vt:vector size="6" baseType="variant">
      <vt:variant>
        <vt:lpstr>Fonts Used</vt:lpstr>
      </vt:variant>
      <vt:variant>
        <vt:i4>9</vt:i4>
      </vt:variant>
      <vt:variant>
        <vt:lpstr>Theme</vt:lpstr>
      </vt:variant>
      <vt:variant>
        <vt:i4>7</vt:i4>
      </vt:variant>
      <vt:variant>
        <vt:lpstr>Slide Titles</vt:lpstr>
      </vt:variant>
      <vt:variant>
        <vt:i4>40</vt:i4>
      </vt:variant>
    </vt:vector>
  </HeadingPairs>
  <TitlesOfParts>
    <vt:vector size="56" baseType="lpstr">
      <vt:lpstr>adobe-clean</vt:lpstr>
      <vt:lpstr>Arial</vt:lpstr>
      <vt:lpstr>Calibri</vt:lpstr>
      <vt:lpstr>Calibri Light</vt:lpstr>
      <vt:lpstr>inherit</vt:lpstr>
      <vt:lpstr>Stencil</vt:lpstr>
      <vt:lpstr>Tajawal Medium</vt:lpstr>
      <vt:lpstr>Times New Roman</vt:lpstr>
      <vt:lpstr>Wingdings</vt:lpstr>
      <vt:lpstr>Office Theme</vt:lpstr>
      <vt:lpstr>2_Office Theme</vt:lpstr>
      <vt:lpstr>3_Office Theme</vt:lpstr>
      <vt:lpstr>1_Office Theme</vt:lpstr>
      <vt:lpstr>4_Office Theme</vt:lpstr>
      <vt:lpstr>5_Office Theme</vt:lpstr>
      <vt:lpstr>6_Office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DELL</dc:creator>
  <cp:lastModifiedBy>DELL</cp:lastModifiedBy>
  <cp:revision>268</cp:revision>
  <dcterms:created xsi:type="dcterms:W3CDTF">2023-08-08T18:47:55Z</dcterms:created>
  <dcterms:modified xsi:type="dcterms:W3CDTF">2023-08-17T11:42:36Z</dcterms:modified>
</cp:coreProperties>
</file>