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480" r:id="rId2"/>
    <p:sldId id="303" r:id="rId3"/>
    <p:sldId id="271" r:id="rId4"/>
    <p:sldId id="313" r:id="rId5"/>
    <p:sldId id="507" r:id="rId6"/>
    <p:sldId id="276" r:id="rId7"/>
    <p:sldId id="508" r:id="rId8"/>
    <p:sldId id="509" r:id="rId9"/>
    <p:sldId id="510" r:id="rId10"/>
    <p:sldId id="511" r:id="rId11"/>
    <p:sldId id="512" r:id="rId12"/>
    <p:sldId id="513" r:id="rId13"/>
    <p:sldId id="506" r:id="rId14"/>
    <p:sldId id="514" r:id="rId15"/>
    <p:sldId id="515" r:id="rId16"/>
    <p:sldId id="516" r:id="rId17"/>
    <p:sldId id="517" r:id="rId18"/>
    <p:sldId id="518" r:id="rId19"/>
    <p:sldId id="519" r:id="rId20"/>
    <p:sldId id="494" r:id="rId21"/>
    <p:sldId id="520" r:id="rId22"/>
    <p:sldId id="521" r:id="rId23"/>
    <p:sldId id="306" r:id="rId24"/>
    <p:sldId id="522" r:id="rId25"/>
    <p:sldId id="523"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7"/>
            <p14:sldId id="276"/>
            <p14:sldId id="508"/>
            <p14:sldId id="509"/>
            <p14:sldId id="510"/>
            <p14:sldId id="511"/>
            <p14:sldId id="512"/>
            <p14:sldId id="513"/>
            <p14:sldId id="506"/>
            <p14:sldId id="514"/>
            <p14:sldId id="515"/>
            <p14:sldId id="516"/>
            <p14:sldId id="517"/>
            <p14:sldId id="518"/>
            <p14:sldId id="519"/>
            <p14:sldId id="494"/>
            <p14:sldId id="520"/>
            <p14:sldId id="521"/>
            <p14:sldId id="306"/>
            <p14:sldId id="522"/>
            <p14:sldId id="52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p:scale>
          <a:sx n="70" d="100"/>
          <a:sy n="70" d="100"/>
        </p:scale>
        <p:origin x="-69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 xmlns:a16="http://schemas.microsoft.com/office/drawing/2014/main"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556395" y="2424037"/>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4592"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8</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55649" y="2785710"/>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LAW626</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 xmlns:a16="http://schemas.microsoft.com/office/drawing/2014/main" id="{FFBC9732-D32E-DCF9-3982-D4B68F971747}"/>
              </a:ext>
            </a:extLst>
          </p:cNvPr>
          <p:cNvSpPr/>
          <p:nvPr/>
        </p:nvSpPr>
        <p:spPr>
          <a:xfrm>
            <a:off x="44172" y="2064989"/>
            <a:ext cx="12147828" cy="1938992"/>
          </a:xfrm>
          <a:prstGeom prst="rect">
            <a:avLst/>
          </a:prstGeom>
          <a:noFill/>
        </p:spPr>
        <p:txBody>
          <a:bodyPr wrap="square">
            <a:spAutoFit/>
          </a:bodyPr>
          <a:lstStyle/>
          <a:p>
            <a:pPr algn="r" rtl="1">
              <a:lnSpc>
                <a:spcPct val="120000"/>
              </a:lnSpc>
            </a:pPr>
            <a:r>
              <a:rPr lang="ar-EG" sz="2800" b="1" u="sng" dirty="0" smtClean="0">
                <a:solidFill>
                  <a:schemeClr val="bg1"/>
                </a:solidFill>
                <a:latin typeface="Times New Roman" panose="02020603050405020304" pitchFamily="18" charset="0"/>
              </a:rPr>
              <a:t>أهم المحاور الأساسية للمحاضرة:</a:t>
            </a:r>
          </a:p>
          <a:p>
            <a:pPr algn="r" rtl="1">
              <a:lnSpc>
                <a:spcPct val="120000"/>
              </a:lnSpc>
            </a:pPr>
            <a:r>
              <a:rPr lang="ar-EG" sz="2800" b="1" dirty="0" smtClean="0">
                <a:solidFill>
                  <a:schemeClr val="bg1"/>
                </a:solidFill>
                <a:latin typeface="Times New Roman" panose="02020603050405020304" pitchFamily="18" charset="0"/>
              </a:rPr>
              <a:t>1- </a:t>
            </a:r>
            <a:r>
              <a:rPr lang="ar-EG" sz="2800" b="1" dirty="0">
                <a:solidFill>
                  <a:schemeClr val="bg1"/>
                </a:solidFill>
                <a:latin typeface="Times New Roman" panose="02020603050405020304" pitchFamily="18" charset="0"/>
              </a:rPr>
              <a:t>التعويض عن أضرار الذكاء الاصطناعي.</a:t>
            </a:r>
            <a:endParaRPr lang="ar-EG" sz="2800" b="1" dirty="0" smtClean="0">
              <a:solidFill>
                <a:schemeClr val="bg1"/>
              </a:solidFill>
              <a:latin typeface="Times New Roman" panose="02020603050405020304" pitchFamily="18" charset="0"/>
            </a:endParaRPr>
          </a:p>
          <a:p>
            <a:pPr algn="r" rtl="1">
              <a:lnSpc>
                <a:spcPct val="120000"/>
              </a:lnSpc>
            </a:pPr>
            <a:r>
              <a:rPr lang="ar-EG" sz="2800" b="1" dirty="0" smtClean="0">
                <a:solidFill>
                  <a:schemeClr val="bg1"/>
                </a:solidFill>
                <a:latin typeface="Times New Roman" panose="02020603050405020304" pitchFamily="18" charset="0"/>
              </a:rPr>
              <a:t>2- </a:t>
            </a:r>
            <a:r>
              <a:rPr lang="ar-EG" sz="2800" b="1" dirty="0">
                <a:solidFill>
                  <a:schemeClr val="bg1"/>
                </a:solidFill>
                <a:latin typeface="Times New Roman" panose="02020603050405020304" pitchFamily="18" charset="0"/>
              </a:rPr>
              <a:t>الإعفاء من المسؤولية المدنية للذكاء الاصطناعي.</a:t>
            </a:r>
            <a:endParaRPr lang="ar-EG" sz="2800" b="1" dirty="0">
              <a:solidFill>
                <a:schemeClr val="bg1"/>
              </a:solidFill>
              <a:latin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2593075" y="658046"/>
            <a:ext cx="6182436"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الآثار القانونية المترتبة </a:t>
            </a:r>
            <a:r>
              <a:rPr lang="ar-EG" sz="2800" b="1" dirty="0" smtClean="0">
                <a:solidFill>
                  <a:srgbClr val="00B0F0"/>
                </a:solidFill>
                <a:latin typeface="Times New Roman" panose="02020603050405020304" pitchFamily="18" charset="0"/>
                <a:cs typeface="Times New Roman" panose="02020603050405020304" pitchFamily="18" charset="0"/>
              </a:rPr>
              <a:t>عن تحقق </a:t>
            </a:r>
          </a:p>
          <a:p>
            <a:pPr algn="ctr"/>
            <a:r>
              <a:rPr lang="ar-EG" sz="2800" b="1" dirty="0" smtClean="0">
                <a:solidFill>
                  <a:srgbClr val="00B0F0"/>
                </a:solidFill>
                <a:latin typeface="Times New Roman" panose="02020603050405020304" pitchFamily="18" charset="0"/>
                <a:cs typeface="Times New Roman" panose="02020603050405020304" pitchFamily="18" charset="0"/>
              </a:rPr>
              <a:t>المسؤولية </a:t>
            </a:r>
            <a:r>
              <a:rPr lang="ar-EG" sz="2800" b="1" dirty="0">
                <a:solidFill>
                  <a:srgbClr val="00B0F0"/>
                </a:solidFill>
                <a:latin typeface="Times New Roman" panose="02020603050405020304" pitchFamily="18" charset="0"/>
                <a:cs typeface="Times New Roman" panose="02020603050405020304" pitchFamily="18" charset="0"/>
              </a:rPr>
              <a:t>المدنية للذكاء الاصطناعي</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44172" y="658046"/>
            <a:ext cx="1224558"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14346" y="844095"/>
            <a:ext cx="610012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الآثار القانونية المترتبة عن تحقق </a:t>
            </a:r>
          </a:p>
          <a:p>
            <a:pPr algn="ctr"/>
            <a:r>
              <a:rPr lang="ar-EG" sz="2800" b="1" dirty="0">
                <a:solidFill>
                  <a:srgbClr val="00B0F0"/>
                </a:solidFill>
                <a:latin typeface="Times New Roman" panose="02020603050405020304" pitchFamily="18" charset="0"/>
                <a:cs typeface="Times New Roman" panose="02020603050405020304" pitchFamily="18" charset="0"/>
              </a:rPr>
              <a:t>المسؤولية المدنية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9795" y="2184103"/>
            <a:ext cx="12192000" cy="3153940"/>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تعد المسؤولية المدنية هي الأساس من أجل أن يحصل الشخص المتضرر على كافة حقوقه، وأن يقوم الشخص المسؤول بجبر الأضرار التي تسبب فيها وألحقت ضررا بالغير، ولذلك فإن المسؤولية دائما تترتب عليها مجموعة من الآثار القانونية التي تهدف بالدرجة الأولى إلى عدم ضياع حق المضرور. </a:t>
            </a:r>
            <a:endParaRPr lang="ar-EG" sz="2400" b="1" dirty="0" smtClean="0">
              <a:solidFill>
                <a:schemeClr val="bg1"/>
              </a:solidFill>
              <a:latin typeface="Arial" pitchFamily="34" charset="0"/>
              <a:cs typeface="Arial" pitchFamily="34" charset="0"/>
            </a:endParaRPr>
          </a:p>
          <a:p>
            <a:pPr indent="-457200" algn="just" rtl="1">
              <a:lnSpc>
                <a:spcPct val="120000"/>
              </a:lnSpc>
              <a:buFont typeface="Wingdings" pitchFamily="2" charset="2"/>
              <a:buChar char="q"/>
            </a:pPr>
            <a:r>
              <a:rPr lang="ar-EG" sz="2400" b="1" dirty="0" smtClean="0">
                <a:solidFill>
                  <a:schemeClr val="bg1"/>
                </a:solidFill>
                <a:latin typeface="Arial" pitchFamily="34" charset="0"/>
                <a:cs typeface="Arial" pitchFamily="34" charset="0"/>
              </a:rPr>
              <a:t>وإذا </a:t>
            </a:r>
            <a:r>
              <a:rPr lang="ar-EG" sz="2400" b="1" dirty="0">
                <a:solidFill>
                  <a:schemeClr val="bg1"/>
                </a:solidFill>
                <a:latin typeface="Arial" pitchFamily="34" charset="0"/>
                <a:cs typeface="Arial" pitchFamily="34" charset="0"/>
              </a:rPr>
              <a:t>كان استخدام تقنيات الذكاء الاصطناعي قد آثار نقاشا واسعا في مدى مساءلة الذكاء الاصطناعي من عدمه، وفي كون أنه في ظل الفراغات التشريعية الحالية في القوانين المدنية، من الصعب معرف رفة من المسؤول أولا عن الأضرار التي يرتكبها الذكاء الاصطناعي، لكون أن قواعد المسؤولية المدنية الحالية حتى وإن كان من بعض الجوانب يمكن إعمالها غير إنه أحيانا كثيرة لا تستطيع مواجهة هذه التقنيات نظرا لمحدوديتها</a:t>
            </a:r>
            <a:r>
              <a:rPr lang="ar-EG" sz="2400" b="1" dirty="0" smtClean="0">
                <a:solidFill>
                  <a:schemeClr val="bg1"/>
                </a:solidFill>
                <a:latin typeface="Arial" pitchFamily="34" charset="0"/>
                <a:cs typeface="Arial" pitchFamily="34" charset="0"/>
              </a:rPr>
              <a:t>.</a:t>
            </a:r>
            <a:endParaRPr lang="ar-EG" sz="2400" b="1" dirty="0">
              <a:solidFill>
                <a:schemeClr val="bg1"/>
              </a:solidFill>
              <a:latin typeface="Arial" pitchFamily="34" charset="0"/>
              <a:cs typeface="Arial" pitchFamily="34"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14346" y="844095"/>
            <a:ext cx="610012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الآثار القانونية المترتبة عن تحقق </a:t>
            </a:r>
          </a:p>
          <a:p>
            <a:pPr algn="ctr"/>
            <a:r>
              <a:rPr lang="ar-EG" sz="2800" b="1" dirty="0">
                <a:solidFill>
                  <a:srgbClr val="00B0F0"/>
                </a:solidFill>
                <a:latin typeface="Times New Roman" panose="02020603050405020304" pitchFamily="18" charset="0"/>
                <a:cs typeface="Times New Roman" panose="02020603050405020304" pitchFamily="18" charset="0"/>
              </a:rPr>
              <a:t>المسؤولية المدنية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0" y="1833362"/>
            <a:ext cx="12192000" cy="4967514"/>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حيث إن مسألة معرفة المسؤولية تقتضي بداية أن يكون نص صريح يوضح ذلك ويسند المسؤولية لجهة معينة بصريح العبارة دون ترك مجال للشك والغوص في متاهات البحث ومحاولات إسقاط النصوص المدنية على تقنيات الذكاء الاصطناعي، التي لا نجدها ملائمة ومناسبة لهذا النوع من المجال الذي يعد في الأصل مجالا له خصوصياته، ومجالا فرضته التطورات التكنولوجيا الحالية، فإنه وإن كان هذا هو الأصل إلا أننا حاولنا منذ البداية البحث عمن هو الشخص المسؤول، فخلصنا في النهاية أن البرلمان الأوربي اتخذ مسارا حاسما في سبيل فرض المسؤولية عن أضرار الذكاء الاصطناعي بناء على نظرية "النائب الإنساني</a:t>
            </a:r>
            <a:r>
              <a:rPr lang="ar-EG" sz="2400" b="1" dirty="0" smtClean="0">
                <a:solidFill>
                  <a:schemeClr val="bg1"/>
                </a:solidFill>
                <a:latin typeface="Arial" pitchFamily="34" charset="0"/>
                <a:cs typeface="Arial" pitchFamily="34" charset="0"/>
              </a:rPr>
              <a:t>". وبالتالي </a:t>
            </a:r>
            <a:r>
              <a:rPr lang="ar-EG" sz="2400" b="1" dirty="0">
                <a:solidFill>
                  <a:schemeClr val="bg1"/>
                </a:solidFill>
                <a:latin typeface="Arial" pitchFamily="34" charset="0"/>
                <a:cs typeface="Arial" pitchFamily="34" charset="0"/>
              </a:rPr>
              <a:t>فإن لهذه المسؤولية القانونية آثار عدة، والتي تتمثل في تعويض المضرور عن جميع الأضرار التي لحقت به، وإذا ما توفرت كل الشروط القانونية، وجب القول بأن الضرر سيصبح ملزما بالتعويض طبقا للقاعدة الفقهية "لا ضرر ولا ضرار والضرر يزال" </a:t>
            </a:r>
            <a:r>
              <a:rPr lang="ar-EG" sz="2400" b="1" dirty="0" smtClean="0">
                <a:solidFill>
                  <a:schemeClr val="bg1"/>
                </a:solidFill>
                <a:latin typeface="Arial" pitchFamily="34" charset="0"/>
                <a:cs typeface="Arial" pitchFamily="34" charset="0"/>
              </a:rPr>
              <a:t>(المحور الأول). </a:t>
            </a:r>
          </a:p>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وحتى لا نكتفي بالقول إن جميع الأضرار المدنية التي ترتكبها تقنيات الذكاء الاصطناء كفيلة بالتعويض فيها، فكثيرا ما نجد أن لكل قاعدة استثناء بما أن أضرار الذكاء الاصطناعي توجب التعويض عنها حتى لا يضيع حق المضرور، فإنه بالمقابل يمكن للشخص الذي يدعي عكس هذا أن يتحلل من المسؤولية القانونية ودفعها عنه </a:t>
            </a:r>
            <a:r>
              <a:rPr lang="ar-EG" sz="2400" b="1" dirty="0" smtClean="0">
                <a:solidFill>
                  <a:schemeClr val="bg1"/>
                </a:solidFill>
                <a:latin typeface="Arial" pitchFamily="34" charset="0"/>
                <a:cs typeface="Arial" pitchFamily="34" charset="0"/>
              </a:rPr>
              <a:t>(المحور الثاني).</a:t>
            </a:r>
            <a:endParaRPr lang="ar-EG" sz="2400" b="1" dirty="0">
              <a:solidFill>
                <a:schemeClr val="bg1"/>
              </a:solidFill>
              <a:latin typeface="Arial" pitchFamily="34" charset="0"/>
              <a:cs typeface="Arial" pitchFamily="34"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459583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a:solidFill>
                  <a:srgbClr val="00B0F0"/>
                </a:solidFill>
                <a:latin typeface="Times New Roman" panose="02020603050405020304" pitchFamily="18" charset="0"/>
                <a:cs typeface="Times New Roman" panose="02020603050405020304" pitchFamily="18" charset="0"/>
              </a:rPr>
              <a:t>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كل </a:t>
            </a:r>
            <a:r>
              <a:rPr lang="ar-EG" sz="2400" b="1" u="sng" dirty="0">
                <a:solidFill>
                  <a:srgbClr val="2D3956"/>
                </a:solidFill>
                <a:latin typeface="Times New Roman" panose="02020603050405020304" pitchFamily="18" charset="0"/>
              </a:rPr>
              <a:t>شخص تعرض لضرر مباشر، ناتج عن عمل غير مشروع، يمكنه أن يطالب بتعويض يناسب ذلك </a:t>
            </a:r>
            <a:r>
              <a:rPr lang="ar-EG" sz="2400" b="1" u="sng" dirty="0" smtClean="0">
                <a:solidFill>
                  <a:srgbClr val="2D3956"/>
                </a:solidFill>
                <a:latin typeface="Times New Roman" panose="02020603050405020304" pitchFamily="18" charset="0"/>
              </a:rPr>
              <a:t>الضرر، </a:t>
            </a:r>
            <a:r>
              <a:rPr lang="ar-EG" sz="2400" dirty="0">
                <a:solidFill>
                  <a:srgbClr val="2D3956"/>
                </a:solidFill>
                <a:latin typeface="Times New Roman" panose="02020603050405020304" pitchFamily="18" charset="0"/>
              </a:rPr>
              <a:t>والمشرع </a:t>
            </a:r>
            <a:r>
              <a:rPr lang="ar-EG" sz="2400" dirty="0" smtClean="0">
                <a:solidFill>
                  <a:srgbClr val="2D3956"/>
                </a:solidFill>
                <a:latin typeface="Times New Roman" panose="02020603050405020304" pitchFamily="18" charset="0"/>
              </a:rPr>
              <a:t>في الدول المختلفة تنبه </a:t>
            </a:r>
            <a:r>
              <a:rPr lang="ar-EG" sz="2400" dirty="0">
                <a:solidFill>
                  <a:srgbClr val="2D3956"/>
                </a:solidFill>
                <a:latin typeface="Times New Roman" panose="02020603050405020304" pitchFamily="18" charset="0"/>
              </a:rPr>
              <a:t>لمسألة التعويضات في قانون الالتزامات والعقود بحيث أكد في مختلف النصوص القانونية على أن كل شخص يعد مسؤولا عن جميع الأضرار التي يتسبب فيها، وبالتالي ملزم بتعويضها وجبر الأضرار الناجمة عليه</a:t>
            </a:r>
            <a:r>
              <a:rPr lang="ar-EG" sz="2400" dirty="0" smtClean="0">
                <a:solidFill>
                  <a:srgbClr val="2D3956"/>
                </a:solidFill>
                <a:latin typeface="Times New Roman" panose="02020603050405020304" pitchFamily="18" charset="0"/>
              </a:rPr>
              <a:t>.</a:t>
            </a:r>
          </a:p>
          <a:p>
            <a:pPr algn="just" rtl="1"/>
            <a:r>
              <a:rPr lang="ar-EG" sz="2400" b="1"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 نفس الأمر ينطبق على تقنيات الذكاء الاصطناعي، فلا يعقل أن نجعلها بمعزل عن تقدير لها مسألة جبر الأضرار عن استخداماتها السلبية،</a:t>
            </a:r>
            <a:r>
              <a:rPr lang="ar-EG" sz="2400" dirty="0">
                <a:solidFill>
                  <a:srgbClr val="2D3956"/>
                </a:solidFill>
                <a:latin typeface="Times New Roman" panose="02020603050405020304" pitchFamily="18" charset="0"/>
              </a:rPr>
              <a:t> ما دامت المسؤولية هي ثابتة وقائمة عليها، ولذلك فإنه يلزم بالتعويض عن كل الأضرار التي تسببت فيها، وعلى الشخص المتضرر أن يطالب بحقه وأن يحصل على التعويض لفائدته.</a:t>
            </a:r>
          </a:p>
          <a:p>
            <a:pPr algn="just" rtl="1"/>
            <a:r>
              <a:rPr lang="ar-EG" sz="2400" dirty="0">
                <a:solidFill>
                  <a:srgbClr val="2D3956"/>
                </a:solidFill>
                <a:latin typeface="Times New Roman" panose="02020603050405020304" pitchFamily="18" charset="0"/>
              </a:rPr>
              <a:t>بحيث إن التعويض عن أضرار الذكاء الاصطناعي يعد المرحلة التالية لقيام المسؤولية المدنية عن تلك الأضرار، وأن المضرور هنا شأنه شأن أي متضرر ، يترتب له الحق في التعويض. </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a:solidFill>
                  <a:srgbClr val="00B0F0"/>
                </a:solidFill>
                <a:latin typeface="Times New Roman" panose="02020603050405020304" pitchFamily="18" charset="0"/>
                <a:cs typeface="Times New Roman" panose="02020603050405020304" pitchFamily="18" charset="0"/>
              </a:rPr>
              <a:t>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1988679"/>
            <a:ext cx="11907616" cy="4893647"/>
          </a:xfrm>
          <a:prstGeom prst="rect">
            <a:avLst/>
          </a:prstGeom>
          <a:noFill/>
        </p:spPr>
        <p:txBody>
          <a:bodyPr wrap="square" rtlCol="0">
            <a:spAutoFit/>
          </a:bodyPr>
          <a:lstStyle/>
          <a:p>
            <a:pPr algn="just" rtl="1"/>
            <a:r>
              <a:rPr lang="ar-EG" sz="2400" b="1" dirty="0" smtClean="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والتعويض </a:t>
            </a:r>
            <a:r>
              <a:rPr lang="ar-EG" sz="2400" dirty="0">
                <a:solidFill>
                  <a:srgbClr val="2D3956"/>
                </a:solidFill>
                <a:latin typeface="Times New Roman" panose="02020603050405020304" pitchFamily="18" charset="0"/>
              </a:rPr>
              <a:t>هنا من أضرار الذكاء الاصطناعي، يتراوح بين تعويض قضائي، والذي من تسميته يتضح أن الشخص المتضرر يمكنه اللجوء إلى المحكمة أو القضاء من أجل استصدار الأمر له بالحصول على حقه في التعويض </a:t>
            </a:r>
            <a:r>
              <a:rPr lang="ar-EG" sz="2400" b="1" dirty="0">
                <a:solidFill>
                  <a:srgbClr val="2D3956"/>
                </a:solidFill>
                <a:latin typeface="Times New Roman" panose="02020603050405020304" pitchFamily="18" charset="0"/>
              </a:rPr>
              <a:t>(</a:t>
            </a:r>
            <a:r>
              <a:rPr lang="ar-EG" sz="2400" b="1" dirty="0" smtClean="0">
                <a:solidFill>
                  <a:srgbClr val="2D3956"/>
                </a:solidFill>
                <a:latin typeface="Times New Roman" panose="02020603050405020304" pitchFamily="18" charset="0"/>
              </a:rPr>
              <a:t>أولاً)، </a:t>
            </a:r>
            <a:r>
              <a:rPr lang="ar-EG" sz="2400" dirty="0">
                <a:solidFill>
                  <a:srgbClr val="2D3956"/>
                </a:solidFill>
                <a:latin typeface="Times New Roman" panose="02020603050405020304" pitchFamily="18" charset="0"/>
              </a:rPr>
              <a:t>وهناك تعويض تلقائي الذي أفرزته صعوبة تقييم المخاطر التي تتسبب فيها تقنيات الذكاء الاصطناعي ولتوفير الحماية أكثر للمتضررين تم التفكير في إحداث هذا النوع من التعويضات دون جعل المضرورين يتكبدون عناء وتكاليف باهظة في حصولهم على تعويضات مناسبة لهم </a:t>
            </a:r>
            <a:r>
              <a:rPr lang="ar-EG" sz="2400" b="1" dirty="0">
                <a:solidFill>
                  <a:srgbClr val="2D3956"/>
                </a:solidFill>
                <a:latin typeface="Times New Roman" panose="02020603050405020304" pitchFamily="18" charset="0"/>
              </a:rPr>
              <a:t>(ثانيا</a:t>
            </a:r>
            <a:r>
              <a:rPr lang="ar-EG" sz="2400" b="1" dirty="0" smtClean="0">
                <a:solidFill>
                  <a:srgbClr val="2D3956"/>
                </a:solidFill>
                <a:latin typeface="Times New Roman" panose="02020603050405020304" pitchFamily="18" charset="0"/>
              </a:rPr>
              <a:t>).</a:t>
            </a:r>
          </a:p>
          <a:p>
            <a:pPr algn="just" rtl="1"/>
            <a:r>
              <a:rPr lang="ar-EG" sz="2400" b="1" u="sng" dirty="0">
                <a:solidFill>
                  <a:srgbClr val="2D3956"/>
                </a:solidFill>
                <a:latin typeface="Times New Roman" panose="02020603050405020304" pitchFamily="18" charset="0"/>
              </a:rPr>
              <a:t>أولا: التعويض القضائي عن أضرار الذكاء </a:t>
            </a:r>
            <a:r>
              <a:rPr lang="ar-EG" sz="2400" b="1" u="sng" dirty="0" smtClean="0">
                <a:solidFill>
                  <a:srgbClr val="2D3956"/>
                </a:solidFill>
                <a:latin typeface="Times New Roman" panose="02020603050405020304" pitchFamily="18" charset="0"/>
              </a:rPr>
              <a:t>الاصطناعي:</a:t>
            </a:r>
            <a:endParaRPr lang="ar-EG" sz="2400" dirty="0" smtClean="0">
              <a:solidFill>
                <a:srgbClr val="2D3956"/>
              </a:solidFill>
              <a:latin typeface="Times New Roman" panose="02020603050405020304" pitchFamily="18" charset="0"/>
            </a:endParaRP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التعويض </a:t>
            </a:r>
            <a:r>
              <a:rPr lang="ar-EG" sz="2400" b="1" dirty="0">
                <a:solidFill>
                  <a:srgbClr val="2D3956"/>
                </a:solidFill>
                <a:latin typeface="Times New Roman" panose="02020603050405020304" pitchFamily="18" charset="0"/>
              </a:rPr>
              <a:t>هو وسيلة القضاء في جبر الضرر سواء كان ذلك بإزالته أو بتخفيفه، </a:t>
            </a:r>
            <a:r>
              <a:rPr lang="ar-EG" sz="2400" dirty="0">
                <a:solidFill>
                  <a:srgbClr val="2D3956"/>
                </a:solidFill>
                <a:latin typeface="Times New Roman" panose="02020603050405020304" pitchFamily="18" charset="0"/>
              </a:rPr>
              <a:t>وهذا ما يسمى بالتعويض القضائي، بحيث إن هذا الأخير قد ينتهي بمنح حق المضرور في التعويض العيني، أي إزالته والقضاء على سببه ومصدره، متى كان ذلك ممكنا أو أن يتم منحه الحق في التعويض بمقابل نقدي أو غير </a:t>
            </a:r>
            <a:r>
              <a:rPr lang="ar-EG" sz="2400" dirty="0" smtClean="0">
                <a:solidFill>
                  <a:srgbClr val="2D3956"/>
                </a:solidFill>
                <a:latin typeface="Times New Roman" panose="02020603050405020304" pitchFamily="18" charset="0"/>
              </a:rPr>
              <a:t>نقدي.</a:t>
            </a:r>
            <a:endParaRPr lang="ar-EG" sz="2400" dirty="0">
              <a:solidFill>
                <a:srgbClr val="2D3956"/>
              </a:solidFill>
              <a:latin typeface="Times New Roman" panose="02020603050405020304" pitchFamily="18" charset="0"/>
            </a:endParaRP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ولما </a:t>
            </a:r>
            <a:r>
              <a:rPr lang="ar-EG" sz="2400" b="1" u="sng" dirty="0">
                <a:solidFill>
                  <a:srgbClr val="2D3956"/>
                </a:solidFill>
                <a:latin typeface="Times New Roman" panose="02020603050405020304" pitchFamily="18" charset="0"/>
              </a:rPr>
              <a:t>كان استخدامات الذكاء الاصطناعي محط مساءلة قانونية فإن الشخص المتضرر منها له الحق في اللجوء إلى الجهاز القضائي من أجل الحصول على مقابل للأضرار التي لحقت به، </a:t>
            </a:r>
            <a:r>
              <a:rPr lang="ar-EG" sz="2400" dirty="0">
                <a:solidFill>
                  <a:srgbClr val="2D3956"/>
                </a:solidFill>
                <a:latin typeface="Times New Roman" panose="02020603050405020304" pitchFamily="18" charset="0"/>
              </a:rPr>
              <a:t>والقضاء عليه أن ينظر في الدعوى المقدمة له للنظر مدى صحة الادعاء المقدم له قبل الحكم للشخص المدعي بالتعويض.</a:t>
            </a:r>
          </a:p>
          <a:p>
            <a:pPr algn="just" rtl="1"/>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617442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a:solidFill>
                  <a:srgbClr val="00B0F0"/>
                </a:solidFill>
                <a:latin typeface="Times New Roman" panose="02020603050405020304" pitchFamily="18" charset="0"/>
                <a:cs typeface="Times New Roman" panose="02020603050405020304" pitchFamily="18" charset="0"/>
              </a:rPr>
              <a:t>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1988679"/>
            <a:ext cx="11907616"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a:t>
            </a:r>
            <a:r>
              <a:rPr lang="ar-EG" sz="2400" b="1" u="sng" dirty="0">
                <a:solidFill>
                  <a:srgbClr val="2D3956"/>
                </a:solidFill>
                <a:latin typeface="Times New Roman" panose="02020603050405020304" pitchFamily="18" charset="0"/>
              </a:rPr>
              <a:t>: التعويض القضائي عن أضرار الذكاء </a:t>
            </a:r>
            <a:r>
              <a:rPr lang="ar-EG" sz="2400" b="1" u="sng" dirty="0" smtClean="0">
                <a:solidFill>
                  <a:srgbClr val="2D3956"/>
                </a:solidFill>
                <a:latin typeface="Times New Roman" panose="02020603050405020304" pitchFamily="18" charset="0"/>
              </a:rPr>
              <a:t>الاصطناعي:</a:t>
            </a:r>
            <a:endParaRPr lang="ar-EG" sz="2400" dirty="0" smtClean="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فقيام المسؤولية عن أضرار الذكاء الاصطناعي، يترتب عليها إذا تحققت التعويض سواء كان هذا الضرر ماديا أو معنويا، </a:t>
            </a:r>
            <a:r>
              <a:rPr lang="ar-EG" sz="2400" dirty="0">
                <a:solidFill>
                  <a:srgbClr val="2D3956"/>
                </a:solidFill>
                <a:latin typeface="Times New Roman" panose="02020603050405020304" pitchFamily="18" charset="0"/>
              </a:rPr>
              <a:t>فالمضرور يحصل على التعويض عن طريق القضاء، والقاضي يقدر التعويض على أساس الفعل الضار، </a:t>
            </a:r>
            <a:r>
              <a:rPr lang="ar-EG" sz="2400" dirty="0" smtClean="0">
                <a:solidFill>
                  <a:srgbClr val="2D3956"/>
                </a:solidFill>
                <a:latin typeface="Times New Roman" panose="02020603050405020304" pitchFamily="18" charset="0"/>
              </a:rPr>
              <a:t>مراعياً </a:t>
            </a:r>
            <a:r>
              <a:rPr lang="ar-EG" sz="2400" dirty="0">
                <a:solidFill>
                  <a:srgbClr val="2D3956"/>
                </a:solidFill>
                <a:latin typeface="Times New Roman" panose="02020603050405020304" pitchFamily="18" charset="0"/>
              </a:rPr>
              <a:t>في ذلك الحالة المالية والاجتماعية </a:t>
            </a:r>
            <a:r>
              <a:rPr lang="ar-EG" sz="2400" dirty="0" smtClean="0">
                <a:solidFill>
                  <a:srgbClr val="2D3956"/>
                </a:solidFill>
                <a:latin typeface="Times New Roman" panose="02020603050405020304" pitchFamily="18" charset="0"/>
              </a:rPr>
              <a:t>للمضرور، </a:t>
            </a:r>
            <a:r>
              <a:rPr lang="ar-EG" sz="2400" dirty="0">
                <a:solidFill>
                  <a:srgbClr val="2D3956"/>
                </a:solidFill>
                <a:latin typeface="Times New Roman" panose="02020603050405020304" pitchFamily="18" charset="0"/>
              </a:rPr>
              <a:t>مع اقتران قيمة التعويض بحقيقة الضرر على ألا تتجاوز قيمته الحقيقية.</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ورغم </a:t>
            </a:r>
            <a:r>
              <a:rPr lang="ar-EG" sz="2400" b="1" u="sng" dirty="0">
                <a:solidFill>
                  <a:srgbClr val="2D3956"/>
                </a:solidFill>
                <a:latin typeface="Times New Roman" panose="02020603050405020304" pitchFamily="18" charset="0"/>
              </a:rPr>
              <a:t>وجود العديد من الطرق التي تستخدم في حساب وتقييم التعويض، فلا شيء منها يلزم القاضي الذي يكون هو صاحب القرار في الاعتماد على بعضها دون البعض الآخر، </a:t>
            </a:r>
            <a:r>
              <a:rPr lang="ar-EG" sz="2400" dirty="0">
                <a:solidFill>
                  <a:srgbClr val="2D3956"/>
                </a:solidFill>
                <a:latin typeface="Times New Roman" panose="02020603050405020304" pitchFamily="18" charset="0"/>
              </a:rPr>
              <a:t>إلا أنه يلتزم بالمبادئ العامة في قضايا التعويضات التي استقر عليها الفقه </a:t>
            </a:r>
            <a:r>
              <a:rPr lang="ar-EG" sz="2400" dirty="0" smtClean="0">
                <a:solidFill>
                  <a:srgbClr val="2D3956"/>
                </a:solidFill>
                <a:latin typeface="Times New Roman" panose="02020603050405020304" pitchFamily="18" charset="0"/>
              </a:rPr>
              <a:t>والقضاء، </a:t>
            </a:r>
            <a:r>
              <a:rPr lang="ar-EG" sz="2400" dirty="0">
                <a:solidFill>
                  <a:srgbClr val="2D3956"/>
                </a:solidFill>
                <a:latin typeface="Times New Roman" panose="02020603050405020304" pitchFamily="18" charset="0"/>
              </a:rPr>
              <a:t>وهذا يعني أن التعويض يخضع لاجتهاد القاضي، وهو حري في ذلك بشرط التسبيب أو التعليل.</a:t>
            </a:r>
          </a:p>
          <a:p>
            <a:pPr algn="just" rtl="1"/>
            <a:r>
              <a:rPr lang="ar-EG" sz="2400" b="1" u="sng" dirty="0" smtClean="0">
                <a:solidFill>
                  <a:srgbClr val="2D3956"/>
                </a:solidFill>
                <a:latin typeface="Times New Roman" panose="02020603050405020304" pitchFamily="18" charset="0"/>
              </a:rPr>
              <a:t>- ولذلك</a:t>
            </a:r>
            <a:r>
              <a:rPr lang="ar-EG" sz="2400" b="1" u="sng" dirty="0">
                <a:solidFill>
                  <a:srgbClr val="2D3956"/>
                </a:solidFill>
                <a:latin typeface="Times New Roman" panose="02020603050405020304" pitchFamily="18" charset="0"/>
              </a:rPr>
              <a:t>، فإن الطرف المضرور، عند رفعه للدعوى أمام القضاء، ينبغي أن يثبت في طلبه هذا العناصر الأساسية التي أسس عليها الضرر، </a:t>
            </a:r>
            <a:r>
              <a:rPr lang="ar-EG" sz="2400" dirty="0">
                <a:solidFill>
                  <a:srgbClr val="2D3956"/>
                </a:solidFill>
                <a:latin typeface="Times New Roman" panose="02020603050405020304" pitchFamily="18" charset="0"/>
              </a:rPr>
              <a:t>وإلا فإن طلبه سيكون معرضا للرفض، في حين أن القاضي لا يجب عليه أن يعتد بالمركز المالي للمسؤول عن الضرر لتقدير قيمة التعويض، بحيث لا يزيد في مبلغ التعويض إذا كان المسؤول غنيا، وإنما مبلغ التعويض ينبغي أن يكون مناسبا للضرر الذي لحق المضرور، وأن يتم تقديره يوم صدور </a:t>
            </a:r>
            <a:r>
              <a:rPr lang="ar-EG" sz="2400" dirty="0" smtClean="0">
                <a:solidFill>
                  <a:srgbClr val="2D3956"/>
                </a:solidFill>
                <a:latin typeface="Times New Roman" panose="02020603050405020304" pitchFamily="18" charset="0"/>
              </a:rPr>
              <a:t>الحكم. </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8079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a:solidFill>
                  <a:srgbClr val="00B0F0"/>
                </a:solidFill>
                <a:latin typeface="Times New Roman" panose="02020603050405020304" pitchFamily="18" charset="0"/>
                <a:cs typeface="Times New Roman" panose="02020603050405020304" pitchFamily="18" charset="0"/>
              </a:rPr>
              <a:t>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1988679"/>
            <a:ext cx="11907616" cy="3416320"/>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a:t>
            </a:r>
            <a:r>
              <a:rPr lang="ar-EG" sz="2400" b="1" u="sng" dirty="0">
                <a:solidFill>
                  <a:srgbClr val="2D3956"/>
                </a:solidFill>
                <a:latin typeface="Times New Roman" panose="02020603050405020304" pitchFamily="18" charset="0"/>
              </a:rPr>
              <a:t>: التعويض القضائي عن أضرار الذكاء </a:t>
            </a:r>
            <a:r>
              <a:rPr lang="ar-EG" sz="2400" b="1" u="sng" dirty="0" smtClean="0">
                <a:solidFill>
                  <a:srgbClr val="2D3956"/>
                </a:solidFill>
                <a:latin typeface="Times New Roman" panose="02020603050405020304" pitchFamily="18" charset="0"/>
              </a:rPr>
              <a:t>الاصطناعي:</a:t>
            </a:r>
            <a:endParaRPr lang="ar-EG" sz="2400" dirty="0" smtClean="0">
              <a:solidFill>
                <a:srgbClr val="2D3956"/>
              </a:solidFill>
              <a:latin typeface="Times New Roman" panose="02020603050405020304" pitchFamily="18" charset="0"/>
            </a:endParaRPr>
          </a:p>
          <a:p>
            <a:pPr algn="just" rtl="1"/>
            <a:r>
              <a:rPr lang="ar-EG" sz="2400" dirty="0">
                <a:solidFill>
                  <a:srgbClr val="2D3956"/>
                </a:solidFill>
                <a:latin typeface="Times New Roman" panose="02020603050405020304" pitchFamily="18" charset="0"/>
              </a:rPr>
              <a:t>- ومادام التعويض القضائي هو وسيلة لجبر الأضرار التي تسببت فيها تقنيات الذكاء  الاصطناعي، سواء كانت هذه الأضرار مادية أو أدبية، فإن التعويض يكون إما عينيا أو بمقابل.</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ويجد </a:t>
            </a:r>
            <a:r>
              <a:rPr lang="ar-EG" sz="2400" b="1" u="sng" dirty="0">
                <a:solidFill>
                  <a:srgbClr val="2D3956"/>
                </a:solidFill>
                <a:latin typeface="Times New Roman" panose="02020603050405020304" pitchFamily="18" charset="0"/>
              </a:rPr>
              <a:t>المضرور التعويض العيني خير وسيلة لجبر الضرر، لأنه يعيده إلى الحالة التي كان عليها قبل وقوعه، </a:t>
            </a:r>
            <a:r>
              <a:rPr lang="ar-EG" sz="2400" dirty="0">
                <a:solidFill>
                  <a:srgbClr val="2D3956"/>
                </a:solidFill>
                <a:latin typeface="Times New Roman" panose="02020603050405020304" pitchFamily="18" charset="0"/>
              </a:rPr>
              <a:t>وهذا هو الهدف الذي يسعى له كل متضرر من استخدامات الذكاء الاصطناعي، غير إنه ولئن كان هذا النوع من التعويضات يجد مسعاه في الأضرار التي يتعرض لها الأفراد في واقعهم المعاش، إلا أنه في إطار الأضرار الناجمة عن الذكاء الاصطناعي يصعب الحكم </a:t>
            </a:r>
            <a:r>
              <a:rPr lang="ar-EG" sz="2400" dirty="0" smtClean="0">
                <a:solidFill>
                  <a:srgbClr val="2D3956"/>
                </a:solidFill>
                <a:latin typeface="Times New Roman" panose="02020603050405020304" pitchFamily="18" charset="0"/>
              </a:rPr>
              <a:t>بها.</a:t>
            </a:r>
            <a:endParaRPr lang="ar-EG" sz="2400"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ولا </a:t>
            </a:r>
            <a:r>
              <a:rPr lang="ar-EG" sz="2400" b="1" u="sng" dirty="0">
                <a:solidFill>
                  <a:srgbClr val="2D3956"/>
                </a:solidFill>
                <a:latin typeface="Times New Roman" panose="02020603050405020304" pitchFamily="18" charset="0"/>
              </a:rPr>
              <a:t>يعقل أن يتم إعادة الطرف المضرور إلى المرحلة ما قبل إحداث الضرر من قبل هذه التقنيات الذكية، وبالتالي لا يبقى أمام المضرور هنا إلا التعويض بمقابل.</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529983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a:solidFill>
                  <a:srgbClr val="00B0F0"/>
                </a:solidFill>
                <a:latin typeface="Times New Roman" panose="02020603050405020304" pitchFamily="18" charset="0"/>
                <a:cs typeface="Times New Roman" panose="02020603050405020304" pitchFamily="18" charset="0"/>
              </a:rPr>
              <a:t>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1988679"/>
            <a:ext cx="11907616"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a:t>
            </a:r>
            <a:r>
              <a:rPr lang="ar-EG" sz="2400" b="1" u="sng" dirty="0">
                <a:solidFill>
                  <a:srgbClr val="2D3956"/>
                </a:solidFill>
                <a:latin typeface="Times New Roman" panose="02020603050405020304" pitchFamily="18" charset="0"/>
              </a:rPr>
              <a:t>: التعويض القضائي عن أضرار الذكاء </a:t>
            </a:r>
            <a:r>
              <a:rPr lang="ar-EG" sz="2400" b="1" u="sng" dirty="0" smtClean="0">
                <a:solidFill>
                  <a:srgbClr val="2D3956"/>
                </a:solidFill>
                <a:latin typeface="Times New Roman" panose="02020603050405020304" pitchFamily="18" charset="0"/>
              </a:rPr>
              <a:t>الاصطناعي:</a:t>
            </a:r>
            <a:endParaRPr lang="ar-EG" sz="2400" dirty="0" smtClean="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فالتعويض </a:t>
            </a:r>
            <a:r>
              <a:rPr lang="ar-EG" sz="2400" b="1" u="sng" dirty="0">
                <a:solidFill>
                  <a:srgbClr val="2D3956"/>
                </a:solidFill>
                <a:latin typeface="Times New Roman" panose="02020603050405020304" pitchFamily="18" charset="0"/>
              </a:rPr>
              <a:t>بمقابل، يتمثل في منح المضرور تعويضا عن الضرر الذي أصابه بقصد التخفيف </a:t>
            </a:r>
            <a:r>
              <a:rPr lang="ar-EG" sz="2400" b="1" u="sng" dirty="0" smtClean="0">
                <a:solidFill>
                  <a:srgbClr val="2D3956"/>
                </a:solidFill>
                <a:latin typeface="Times New Roman" panose="02020603050405020304" pitchFamily="18" charset="0"/>
              </a:rPr>
              <a:t>عنه</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وحيث إن التعويض عن الأضرار المادية الناجمة عن تقنيات الذكاء الاصطناعي، إذا تعلقت بسبب عيوب في تشغيل الروبوت، وتم إثباتها من قبل المضرور، فإنه يمكن إسنادها للمنتج، أو أحدث بسبب تغير المكونات المادية والمعنوية أو ضعف الصيانة، فهذه الأضرار يمكن تقويمها بالنقود، مما يعني أن طريقة التعويض النقدي هي الأكثر التي تناسبا مع خصوصيات الأضرار الناجمة عن استخدامات الذكاء الاصطناعي، نظرا لتعذر إرجاع الحالة لما كانت عليه في أغلب </a:t>
            </a:r>
            <a:r>
              <a:rPr lang="ar-EG" sz="2400" dirty="0" smtClean="0">
                <a:solidFill>
                  <a:srgbClr val="2D3956"/>
                </a:solidFill>
                <a:latin typeface="Times New Roman" panose="02020603050405020304" pitchFamily="18" charset="0"/>
              </a:rPr>
              <a:t>الأحيان.</a:t>
            </a:r>
          </a:p>
          <a:p>
            <a:pPr algn="just" rtl="1"/>
            <a:r>
              <a:rPr lang="ar-EG" sz="2400" b="1" u="sng" dirty="0" smtClean="0">
                <a:solidFill>
                  <a:srgbClr val="2D3956"/>
                </a:solidFill>
                <a:latin typeface="Times New Roman" panose="02020603050405020304" pitchFamily="18" charset="0"/>
              </a:rPr>
              <a:t>- وإذا </a:t>
            </a:r>
            <a:r>
              <a:rPr lang="ar-EG" sz="2400" b="1" u="sng" dirty="0">
                <a:solidFill>
                  <a:srgbClr val="2D3956"/>
                </a:solidFill>
                <a:latin typeface="Times New Roman" panose="02020603050405020304" pitchFamily="18" charset="0"/>
              </a:rPr>
              <a:t>كان يسهل التعويض عن الأضرار المادية التي تسببت فيها تقنيات الذكاء الاصطناعي، فإن الأمر ليس كذلك عندما تلحق هذه التقنيات أضرارا أدبية بالغير، وذلك لكون أن هذا الضرر لا يمكن تعويضه إذ لا صلة بينه وبين المبلغ النقدي الذي تقضي به المحكمة، كما لا يمكن تعويضه مالم يكن مرتبط بضرر مادي لصعوبة تقديره، بالمقابل اعترف الفقه والقضاء وفق القواعد العامة على أنه لا مانع في أن يتم تعويض المضرور نقديا عن الأضرار التي </a:t>
            </a:r>
            <a:r>
              <a:rPr lang="ar-EG" sz="2400" b="1" u="sng" dirty="0" smtClean="0">
                <a:solidFill>
                  <a:srgbClr val="2D3956"/>
                </a:solidFill>
                <a:latin typeface="Times New Roman" panose="02020603050405020304" pitchFamily="18" charset="0"/>
              </a:rPr>
              <a:t>لحقته </a:t>
            </a:r>
            <a:r>
              <a:rPr lang="ar-EG" sz="2400" b="1" u="sng" dirty="0">
                <a:solidFill>
                  <a:srgbClr val="2D3956"/>
                </a:solidFill>
                <a:latin typeface="Times New Roman" panose="02020603050405020304" pitchFamily="18" charset="0"/>
              </a:rPr>
              <a:t>من جراء تقنيات الذكاء الاصطناعي.</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149039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a:solidFill>
                  <a:srgbClr val="00B0F0"/>
                </a:solidFill>
                <a:latin typeface="Times New Roman" panose="02020603050405020304" pitchFamily="18" charset="0"/>
                <a:cs typeface="Times New Roman" panose="02020603050405020304" pitchFamily="18" charset="0"/>
              </a:rPr>
              <a:t>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1988679"/>
            <a:ext cx="11907616" cy="4524315"/>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a:t>
            </a:r>
            <a:r>
              <a:rPr lang="ar-EG" sz="2400" b="1" u="sng" dirty="0">
                <a:solidFill>
                  <a:srgbClr val="2D3956"/>
                </a:solidFill>
                <a:latin typeface="Times New Roman" panose="02020603050405020304" pitchFamily="18" charset="0"/>
              </a:rPr>
              <a:t>: التعويض القضائي عن أضرار الذكاء </a:t>
            </a:r>
            <a:r>
              <a:rPr lang="ar-EG" sz="2400" b="1" u="sng" dirty="0" smtClean="0">
                <a:solidFill>
                  <a:srgbClr val="2D3956"/>
                </a:solidFill>
                <a:latin typeface="Times New Roman" panose="02020603050405020304" pitchFamily="18" charset="0"/>
              </a:rPr>
              <a:t>الاصطناعي:</a:t>
            </a:r>
            <a:endParaRPr lang="ar-EG" sz="2400" dirty="0" smtClean="0">
              <a:solidFill>
                <a:srgbClr val="2D3956"/>
              </a:solidFill>
              <a:latin typeface="Times New Roman" panose="02020603050405020304" pitchFamily="18" charset="0"/>
            </a:endParaRPr>
          </a:p>
          <a:p>
            <a:pPr algn="just" rtl="1"/>
            <a:r>
              <a:rPr lang="ar-EG" sz="2400" b="1" u="sng" dirty="0">
                <a:solidFill>
                  <a:srgbClr val="2D3956"/>
                </a:solidFill>
                <a:latin typeface="Times New Roman" panose="02020603050405020304" pitchFamily="18" charset="0"/>
              </a:rPr>
              <a:t>- وما تجب الإشارة إليه، أن المسؤول عن الذكاء الاصطناعي قد يلتزم بالتعويض عن الضرر المرتد، </a:t>
            </a:r>
            <a:r>
              <a:rPr lang="ar-EG" sz="2400" dirty="0">
                <a:solidFill>
                  <a:srgbClr val="2D3956"/>
                </a:solidFill>
                <a:latin typeface="Times New Roman" panose="02020603050405020304" pitchFamily="18" charset="0"/>
              </a:rPr>
              <a:t>وهو ما يلحق الشخص من ضرر مباشر نتيجة الضرر الذي أصاب شخصا آخر من ذوي القرابة أو كان هناك فيما بينهم علاقة مالية تؤثر عليه ماديا أو معنويا، أو ماديا ومعنويا، وهذا الضرر لا يقتصر على المضرور وحده، بل قد ينعكس على أشخاص آخرين يصيبهم شخصيا بوقوع أضرار </a:t>
            </a:r>
            <a:r>
              <a:rPr lang="ar-EG" sz="2400" dirty="0" smtClean="0">
                <a:solidFill>
                  <a:srgbClr val="2D3956"/>
                </a:solidFill>
                <a:latin typeface="Times New Roman" panose="02020603050405020304" pitchFamily="18" charset="0"/>
              </a:rPr>
              <a:t>أخرى.</a:t>
            </a:r>
            <a:endParaRPr lang="ar-EG" sz="2400"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من </a:t>
            </a:r>
            <a:r>
              <a:rPr lang="ar-EG" sz="2400" b="1" u="sng" dirty="0">
                <a:solidFill>
                  <a:srgbClr val="2D3956"/>
                </a:solidFill>
                <a:latin typeface="Times New Roman" panose="02020603050405020304" pitchFamily="18" charset="0"/>
              </a:rPr>
              <a:t>هنا، فإن قيام المسؤولية عن أضرار الذكاء الاصطناعي يترتب عنها تعويض –كما أشرنا إلى ذلك أعلاه- وهذا التعويض حتى وإن لم يتحقق في إرجاع الحالة لما كانت عليه، إلا أن التعويض بمقابل (نقدي) يظل قائما، </a:t>
            </a:r>
            <a:r>
              <a:rPr lang="ar-EG" sz="2400" dirty="0">
                <a:solidFill>
                  <a:srgbClr val="2D3956"/>
                </a:solidFill>
                <a:latin typeface="Times New Roman" panose="02020603050405020304" pitchFamily="18" charset="0"/>
              </a:rPr>
              <a:t>وعلى القاضي أن يحكم بناء على سلطته التقديرية التي منحها له القانون بمبلغ التعويض للشخص المتضرر، حتى يحاول قدر الإمكان تخفيف عليه بعض الأضرار التي لحقت به جراء الاستخدام السلبي لتقنيات الذكاء الاصطناعي، وحتى القواعد العامة المقررة للتعويض يمكن إعمالها هنا لكون أن مسألة التعويض ترتبط بالشخص المتضرر الذي لا يعقل، وأن نسلم بغياب نصوص قانونية للمسؤولية المدنية للذكاء الاصطناعي، ونمنعه من استيفاء حق عن الأضرار التي لحقته جراء هذه التقنيات، وهذا التعويض يتم بناء على نوع المسؤولية المثارة والشخص المسؤول المباشر عن أضرار هذه التقنيات.</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840964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a:solidFill>
                  <a:srgbClr val="00B0F0"/>
                </a:solidFill>
                <a:latin typeface="Times New Roman" panose="02020603050405020304" pitchFamily="18" charset="0"/>
                <a:cs typeface="Times New Roman" panose="02020603050405020304" pitchFamily="18" charset="0"/>
              </a:rPr>
              <a:t>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1988679"/>
            <a:ext cx="11907616" cy="230832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a:t>
            </a:r>
            <a:r>
              <a:rPr lang="ar-EG" sz="2400" b="1" u="sng" dirty="0">
                <a:solidFill>
                  <a:srgbClr val="2D3956"/>
                </a:solidFill>
                <a:latin typeface="Times New Roman" panose="02020603050405020304" pitchFamily="18" charset="0"/>
              </a:rPr>
              <a:t>: التعويض القضائي عن أضرار الذكاء </a:t>
            </a:r>
            <a:r>
              <a:rPr lang="ar-EG" sz="2400" b="1" u="sng" dirty="0" smtClean="0">
                <a:solidFill>
                  <a:srgbClr val="2D3956"/>
                </a:solidFill>
                <a:latin typeface="Times New Roman" panose="02020603050405020304" pitchFamily="18" charset="0"/>
              </a:rPr>
              <a:t>الاصطناعي:</a:t>
            </a:r>
            <a:endParaRPr lang="ar-EG" sz="2400" dirty="0" smtClean="0">
              <a:solidFill>
                <a:srgbClr val="2D3956"/>
              </a:solidFill>
              <a:latin typeface="Times New Roman" panose="02020603050405020304" pitchFamily="18" charset="0"/>
            </a:endParaRPr>
          </a:p>
          <a:p>
            <a:pPr algn="just" rtl="1"/>
            <a:r>
              <a:rPr lang="ar-EG" sz="2400" b="1" u="sng" dirty="0">
                <a:solidFill>
                  <a:srgbClr val="2D3956"/>
                </a:solidFill>
                <a:latin typeface="Times New Roman" panose="02020603050405020304" pitchFamily="18" charset="0"/>
              </a:rPr>
              <a:t>- ولعل إعمال نظرية " النائب الإنساني المسؤول"، هنا هي الأقرب إلى معرفة من أين سيتم اقتضاء حق المضرور ؟ ومن هو الشخص الذي سيستقى منه مبلغ التعويض إذا ثبت طبعا صحة ما يدعيه ؟ لكن إذا كانت هناك صعوبة إثبات من المسؤول، فهنا القواعد العامة للتعويض قد لا تكون كافية لمواجهة هذه الأضرار وبالتالي تعويض المضرور، بل إنه سيستحيل في ظل هذا الغموض التشريعي معرفة كيفية أداء التعويض ومن أين؟ الأمر الذي دفعنا للبحث عن جواب لهذا التساؤل من خلال ما يلي.</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596352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4154984"/>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ثانياً: </a:t>
            </a:r>
            <a:r>
              <a:rPr lang="ar-EG" sz="2400" b="1" u="sng" dirty="0">
                <a:solidFill>
                  <a:srgbClr val="2D3956"/>
                </a:solidFill>
                <a:latin typeface="Times New Roman" panose="02020603050405020304" pitchFamily="18" charset="0"/>
              </a:rPr>
              <a:t>التعويض التلقائي عن أضرار الذكاء الاصطناعي:</a:t>
            </a:r>
            <a:endParaRPr lang="ar-EG" sz="2400" b="1" u="sng" dirty="0" smtClean="0">
              <a:solidFill>
                <a:srgbClr val="2D3956"/>
              </a:solidFill>
              <a:latin typeface="Times New Roman" panose="02020603050405020304" pitchFamily="18" charset="0"/>
            </a:endParaRPr>
          </a:p>
          <a:p>
            <a:pPr lvl="0" algn="just" rtl="1"/>
            <a:r>
              <a:rPr lang="ar-EG" sz="2400" b="1" u="sng"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إن </a:t>
            </a:r>
            <a:r>
              <a:rPr lang="ar-EG" sz="2400" b="1" u="sng" dirty="0">
                <a:solidFill>
                  <a:srgbClr val="2D3956"/>
                </a:solidFill>
                <a:latin typeface="Times New Roman" panose="02020603050405020304" pitchFamily="18" charset="0"/>
              </a:rPr>
              <a:t>فكرة التعويض التلقائي تتم من خلال التأمين وكذا صناديق التعويض، وهو ما سنبينه في الآتي: </a:t>
            </a:r>
            <a:endParaRPr lang="ar-EG" sz="2400" b="1" u="sng" dirty="0" smtClean="0">
              <a:solidFill>
                <a:srgbClr val="2D3956"/>
              </a:solidFill>
              <a:latin typeface="Times New Roman" panose="02020603050405020304" pitchFamily="18" charset="0"/>
            </a:endParaRPr>
          </a:p>
          <a:p>
            <a:pPr lvl="0" algn="just" rtl="1"/>
            <a:r>
              <a:rPr lang="ar-EG" sz="2400" b="1" u="sng" dirty="0">
                <a:solidFill>
                  <a:srgbClr val="2D3956"/>
                </a:solidFill>
                <a:latin typeface="Times New Roman" panose="02020603050405020304" pitchFamily="18" charset="0"/>
              </a:rPr>
              <a:t>1- </a:t>
            </a:r>
            <a:r>
              <a:rPr lang="ar-EG" sz="2400" b="1" u="sng" dirty="0" smtClean="0">
                <a:solidFill>
                  <a:srgbClr val="2D3956"/>
                </a:solidFill>
                <a:latin typeface="Times New Roman" panose="02020603050405020304" pitchFamily="18" charset="0"/>
              </a:rPr>
              <a:t>التعويض </a:t>
            </a:r>
            <a:r>
              <a:rPr lang="ar-EG" sz="2400" b="1" u="sng" dirty="0">
                <a:solidFill>
                  <a:srgbClr val="2D3956"/>
                </a:solidFill>
                <a:latin typeface="Times New Roman" panose="02020603050405020304" pitchFamily="18" charset="0"/>
              </a:rPr>
              <a:t>التلقائي بناء على نظام التأمين:</a:t>
            </a:r>
          </a:p>
          <a:p>
            <a:pPr lvl="0" algn="just" rtl="1"/>
            <a:r>
              <a:rPr lang="ar-EG" sz="2400" b="1" u="sng" dirty="0" smtClean="0">
                <a:solidFill>
                  <a:srgbClr val="2D3956"/>
                </a:solidFill>
                <a:latin typeface="Times New Roman" panose="02020603050405020304" pitchFamily="18" charset="0"/>
              </a:rPr>
              <a:t>- تقوم </a:t>
            </a:r>
            <a:r>
              <a:rPr lang="ar-EG" sz="2400" b="1" u="sng" dirty="0">
                <a:solidFill>
                  <a:srgbClr val="2D3956"/>
                </a:solidFill>
                <a:latin typeface="Times New Roman" panose="02020603050405020304" pitchFamily="18" charset="0"/>
              </a:rPr>
              <a:t>شركة التأمين بتجميع العديد من الأخطار ، طبقا لقوانين الإحصاء، وإجراء المقاصة بينها على أساس علمي، لكي تتمكن من الوفاء بالتزاماتها عند تحقق الخطر المؤمن منه من خلال مجموعة الأقساط المدفوعة من قبل المؤمن لهم، </a:t>
            </a:r>
            <a:r>
              <a:rPr lang="ar-EG" sz="2400" dirty="0">
                <a:solidFill>
                  <a:srgbClr val="2D3956"/>
                </a:solidFill>
                <a:latin typeface="Times New Roman" panose="02020603050405020304" pitchFamily="18" charset="0"/>
              </a:rPr>
              <a:t>وهكذا لا قيام للتأمين إلا في إطار مجموعة من المخاطر المتجانسة داخل مشروع منظم تنظيما علميا ، فالتأمين يقوم على حساب الاحتمالات، وذلك بقصد التعرف على فرص تحقق الخطر خلال فترة زمنية معينة، وإذا كان تحقق المخاطر يحدث مصادفة إلا أنه عن طريق فرص التعرف على تحقق الخطر من خلال علم الإحصاء وقوانين الكثرة، جعل تقدير وقوع المخاطر يعطي نتائج إلى حد ما سليمة، تمكن المؤمن من تحديد التزاماته والمخاطر التي يتعين عليه تغطيتها ومقدار القسط الذي يلتزم المستأمن بدفعه له بصفة </a:t>
            </a:r>
            <a:r>
              <a:rPr lang="ar-EG" sz="2400" dirty="0" smtClean="0">
                <a:solidFill>
                  <a:srgbClr val="2D3956"/>
                </a:solidFill>
                <a:latin typeface="Times New Roman" panose="02020603050405020304" pitchFamily="18" charset="0"/>
              </a:rPr>
              <a:t>دورية.</a:t>
            </a:r>
            <a:endParaRPr lang="ar-EG" sz="2400" dirty="0">
              <a:solidFill>
                <a:srgbClr val="2D3956"/>
              </a:solidFill>
              <a:latin typeface="Times New Roman" panose="02020603050405020304" pitchFamily="18" charset="0"/>
            </a:endParaRPr>
          </a:p>
          <a:p>
            <a:pPr lvl="0" algn="just" rtl="1"/>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402006" y="725159"/>
            <a:ext cx="582759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36863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4524315"/>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1- التعويض </a:t>
            </a:r>
            <a:r>
              <a:rPr lang="ar-EG" sz="2400" b="1" u="sng" dirty="0">
                <a:solidFill>
                  <a:srgbClr val="2D3956"/>
                </a:solidFill>
                <a:latin typeface="Times New Roman" panose="02020603050405020304" pitchFamily="18" charset="0"/>
              </a:rPr>
              <a:t>التلقائي بناء على نظام التأمين:</a:t>
            </a:r>
          </a:p>
          <a:p>
            <a:pPr lvl="0" algn="just" rtl="1"/>
            <a:r>
              <a:rPr lang="ar-EG" sz="2400" b="1" u="sng" dirty="0">
                <a:solidFill>
                  <a:srgbClr val="2D3956"/>
                </a:solidFill>
                <a:latin typeface="Times New Roman" panose="02020603050405020304" pitchFamily="18" charset="0"/>
              </a:rPr>
              <a:t>- ويقصد بالتأمين، عقد يهدف إلى حماية الطرف المؤمن من مخاطر محتملة إذا ما تحققت في المستقبل مقابل التزامه بدفع أقساط </a:t>
            </a:r>
            <a:r>
              <a:rPr lang="ar-EG" sz="2400" b="1" u="sng" dirty="0" smtClean="0">
                <a:solidFill>
                  <a:srgbClr val="2D3956"/>
                </a:solidFill>
                <a:latin typeface="Times New Roman" panose="02020603050405020304" pitchFamily="18" charset="0"/>
              </a:rPr>
              <a:t>دورية، يتم </a:t>
            </a:r>
            <a:r>
              <a:rPr lang="ar-EG" sz="2400" b="1" u="sng" dirty="0">
                <a:solidFill>
                  <a:srgbClr val="2D3956"/>
                </a:solidFill>
                <a:latin typeface="Times New Roman" panose="02020603050405020304" pitchFamily="18" charset="0"/>
              </a:rPr>
              <a:t>الاتفاق على قيمتها وطريقة سدادها في وثيقة </a:t>
            </a:r>
            <a:r>
              <a:rPr lang="ar-EG" sz="2400" b="1" u="sng" dirty="0" smtClean="0">
                <a:solidFill>
                  <a:srgbClr val="2D3956"/>
                </a:solidFill>
                <a:latin typeface="Times New Roman" panose="02020603050405020304" pitchFamily="18" charset="0"/>
              </a:rPr>
              <a:t>التأمين، </a:t>
            </a:r>
            <a:r>
              <a:rPr lang="ar-EG" sz="2400" dirty="0">
                <a:solidFill>
                  <a:srgbClr val="2D3956"/>
                </a:solidFill>
                <a:latin typeface="Times New Roman" panose="02020603050405020304" pitchFamily="18" charset="0"/>
              </a:rPr>
              <a:t>أي أن للتأمين دورا مهما لا يقتصر على تعويض الأضرار، بل يؤدي وظيفة أخرى وهي الاحتياط لبعض وقائع المستقبلية حتى ولو كان وقوعها لم يحدث أي </a:t>
            </a:r>
            <a:r>
              <a:rPr lang="ar-EG" sz="2400" dirty="0" smtClean="0">
                <a:solidFill>
                  <a:srgbClr val="2D3956"/>
                </a:solidFill>
                <a:latin typeface="Times New Roman" panose="02020603050405020304" pitchFamily="18" charset="0"/>
              </a:rPr>
              <a:t>ضرر. </a:t>
            </a:r>
            <a:endParaRPr lang="ar-EG" sz="2400" dirty="0">
              <a:solidFill>
                <a:srgbClr val="2D3956"/>
              </a:solidFill>
              <a:latin typeface="Times New Roman" panose="02020603050405020304" pitchFamily="18" charset="0"/>
            </a:endParaRPr>
          </a:p>
          <a:p>
            <a:pPr lvl="0" algn="just" rtl="1"/>
            <a:r>
              <a:rPr lang="ar-EG" sz="2400" b="1" u="sng" dirty="0" smtClean="0">
                <a:solidFill>
                  <a:srgbClr val="2D3956"/>
                </a:solidFill>
                <a:latin typeface="Times New Roman" panose="02020603050405020304" pitchFamily="18" charset="0"/>
              </a:rPr>
              <a:t>- من </a:t>
            </a:r>
            <a:r>
              <a:rPr lang="ar-EG" sz="2400" b="1" u="sng" dirty="0">
                <a:solidFill>
                  <a:srgbClr val="2D3956"/>
                </a:solidFill>
                <a:latin typeface="Times New Roman" panose="02020603050405020304" pitchFamily="18" charset="0"/>
              </a:rPr>
              <a:t>هنا، فالتأمين يعد أحد الحلول المبتكرة لمواجهة المسؤولية المدنية للذكاء الاصطناعي الأضرار التي تلحقها بالغير، والتي اقترحها البرلمان الأوروبي، </a:t>
            </a:r>
            <a:r>
              <a:rPr lang="ar-EG" sz="2400" dirty="0">
                <a:solidFill>
                  <a:srgbClr val="2D3956"/>
                </a:solidFill>
                <a:latin typeface="Times New Roman" panose="02020603050405020304" pitchFamily="18" charset="0"/>
              </a:rPr>
              <a:t>وهو يأخذ بعين الاعتبار جميع المسؤوليات المحتملة، لكونه نظام ووسيلة يتم من خلالها منح الضحايا الذين تعرضوا لمخاطر متزايدة من الضرر، كما أنه فرصة أفضل للحصول على </a:t>
            </a:r>
            <a:r>
              <a:rPr lang="ar-EG" sz="2400" dirty="0" smtClean="0">
                <a:solidFill>
                  <a:srgbClr val="2D3956"/>
                </a:solidFill>
                <a:latin typeface="Times New Roman" panose="02020603050405020304" pitchFamily="18" charset="0"/>
              </a:rPr>
              <a:t>التعويض.</a:t>
            </a:r>
            <a:endParaRPr lang="ar-EG" sz="2400" dirty="0">
              <a:solidFill>
                <a:srgbClr val="2D3956"/>
              </a:solidFill>
              <a:latin typeface="Times New Roman" panose="02020603050405020304" pitchFamily="18" charset="0"/>
            </a:endParaRPr>
          </a:p>
          <a:p>
            <a:pPr lvl="0" algn="just" rtl="1"/>
            <a:r>
              <a:rPr lang="ar-EG" sz="2400" b="1" u="sng" dirty="0" smtClean="0">
                <a:solidFill>
                  <a:srgbClr val="2D3956"/>
                </a:solidFill>
                <a:latin typeface="Times New Roman" panose="02020603050405020304" pitchFamily="18" charset="0"/>
              </a:rPr>
              <a:t>- وبالتالي</a:t>
            </a:r>
            <a:r>
              <a:rPr lang="ar-EG" sz="2400" b="1" u="sng" dirty="0">
                <a:solidFill>
                  <a:srgbClr val="2D3956"/>
                </a:solidFill>
                <a:latin typeface="Times New Roman" panose="02020603050405020304" pitchFamily="18" charset="0"/>
              </a:rPr>
              <a:t>، توفر بوليصة التأمين على مخاطر الذكاء الاصطناعي الحماية المالية عن الأضرار المادية والإصابات الجسدية الناجمة عن أي حادث متعلق بتقنيات الذكاء الاصطناعي، </a:t>
            </a:r>
            <a:r>
              <a:rPr lang="ar-EG" sz="2400" dirty="0">
                <a:solidFill>
                  <a:srgbClr val="2D3956"/>
                </a:solidFill>
                <a:latin typeface="Times New Roman" panose="02020603050405020304" pitchFamily="18" charset="0"/>
              </a:rPr>
              <a:t>كالتعويض عن المصاريف الطبية أو تعويض أي شخص أصيب بسبب نظام ذكي، إضافة إلى التعويض عن تحطم الروبوت إذا كان سببه روبوت آخر، أو أي ممتلكات </a:t>
            </a:r>
            <a:r>
              <a:rPr lang="ar-EG" sz="2400" dirty="0" smtClean="0">
                <a:solidFill>
                  <a:srgbClr val="2D3956"/>
                </a:solidFill>
                <a:latin typeface="Times New Roman" panose="02020603050405020304" pitchFamily="18" charset="0"/>
              </a:rPr>
              <a:t>أخرى.</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402006" y="725159"/>
            <a:ext cx="582759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76695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4524315"/>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1- التعويض </a:t>
            </a:r>
            <a:r>
              <a:rPr lang="ar-EG" sz="2400" b="1" u="sng" dirty="0">
                <a:solidFill>
                  <a:srgbClr val="2D3956"/>
                </a:solidFill>
                <a:latin typeface="Times New Roman" panose="02020603050405020304" pitchFamily="18" charset="0"/>
              </a:rPr>
              <a:t>التلقائي بناء على نظام التأمين:</a:t>
            </a:r>
          </a:p>
          <a:p>
            <a:pPr lvl="0" algn="just" rtl="1"/>
            <a:r>
              <a:rPr lang="ar-EG" sz="2400" b="1" u="sng" dirty="0" smtClean="0">
                <a:solidFill>
                  <a:srgbClr val="2D3956"/>
                </a:solidFill>
                <a:latin typeface="Times New Roman" panose="02020603050405020304" pitchFamily="18" charset="0"/>
              </a:rPr>
              <a:t>- نتيجة </a:t>
            </a:r>
            <a:r>
              <a:rPr lang="ar-EG" sz="2400" b="1" u="sng" dirty="0">
                <a:solidFill>
                  <a:srgbClr val="2D3956"/>
                </a:solidFill>
                <a:latin typeface="Times New Roman" panose="02020603050405020304" pitchFamily="18" charset="0"/>
              </a:rPr>
              <a:t>لذلك، فإن لنظام التأمين طريقة فعالة لتوزيع تكاليف الحادث، ونقل تكلفة الأضرار من مرتكبي الحادث الضار إلى شركة التأمين</a:t>
            </a:r>
            <a:r>
              <a:rPr lang="ar-EG" sz="2400" dirty="0">
                <a:solidFill>
                  <a:srgbClr val="2D3956"/>
                </a:solidFill>
                <a:latin typeface="Times New Roman" panose="02020603050405020304" pitchFamily="18" charset="0"/>
              </a:rPr>
              <a:t>، لذا يعد التأمين حلا آخر يتماشى مع انتشار تقنيات الذكاء الاصطناعي، لاسيما في قطاع السيارات الذكية، مما يستوجب الاعتماد في مستوى التأمين على طبيعة التقنيات الذكية والاستخدامات المحددة لها من قبل المستهلك، بحيث إنه حتى وإن كانت هذه الأنظمة الذكية ستؤدي لا محالة إلى تقليص عدد الحوادث مقارنة بما هي عليها الآن، إلا أن شركات التأمين ستكون أمام تحديات بالغة في تقييم المخاطر المرتبطة بإنتاج واستخدام وانتشار تقنيات الذكاء الاصطناعي بمختلف أنواعها، لأن حداثتها وتعقيدها يجعل تحديد الخسائر التي قد تحدثها أمرا شائكا للغاية لتنوعها وصعوبة توقعها، وبالتالي </a:t>
            </a:r>
            <a:r>
              <a:rPr lang="ar-EG" sz="2400" dirty="0" smtClean="0">
                <a:solidFill>
                  <a:srgbClr val="2D3956"/>
                </a:solidFill>
                <a:latin typeface="Times New Roman" panose="02020603050405020304" pitchFamily="18" charset="0"/>
              </a:rPr>
              <a:t>إدارتها.</a:t>
            </a:r>
          </a:p>
          <a:p>
            <a:pPr lvl="0" algn="just" rtl="1"/>
            <a:r>
              <a:rPr lang="ar-EG" sz="2400" dirty="0">
                <a:solidFill>
                  <a:srgbClr val="2D3956"/>
                </a:solidFill>
                <a:latin typeface="Times New Roman" panose="02020603050405020304" pitchFamily="18" charset="0"/>
              </a:rPr>
              <a:t>زد على ذلك، أنه في الغالب الأعم لا يكون من الواضح معرفة أي مِنَ الأطراف يتحمل المسؤولية، ومن ثم من له المصلحة في المطالبة بالغطاء التأميني، وهو ما قد ينتج عنه إما رفض التأمين على تقنيات الذكاء الاصطناعي، أو العمل بعقود التأمين الحالية، وفي هذه الحالة قد لا تكون هذه العقود كافية لتغطية المخاطر التي تسببها تقنيات الذكاء </a:t>
            </a:r>
            <a:r>
              <a:rPr lang="ar-EG" sz="2400" dirty="0" smtClean="0">
                <a:solidFill>
                  <a:srgbClr val="2D3956"/>
                </a:solidFill>
                <a:latin typeface="Times New Roman" panose="02020603050405020304" pitchFamily="18" charset="0"/>
              </a:rPr>
              <a:t>الاصطناعي.</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402006" y="725159"/>
            <a:ext cx="582759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12838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3416320"/>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1- التعويض </a:t>
            </a:r>
            <a:r>
              <a:rPr lang="ar-EG" sz="2400" b="1" u="sng" dirty="0">
                <a:solidFill>
                  <a:srgbClr val="2D3956"/>
                </a:solidFill>
                <a:latin typeface="Times New Roman" panose="02020603050405020304" pitchFamily="18" charset="0"/>
              </a:rPr>
              <a:t>التلقائي بناء على نظام التأمين:</a:t>
            </a:r>
          </a:p>
          <a:p>
            <a:pPr lvl="0" algn="just" rtl="1"/>
            <a:r>
              <a:rPr lang="ar-EG" sz="2400" b="1" dirty="0" smtClean="0">
                <a:solidFill>
                  <a:srgbClr val="2D3956"/>
                </a:solidFill>
                <a:latin typeface="Times New Roman" panose="02020603050405020304" pitchFamily="18" charset="0"/>
              </a:rPr>
              <a:t>- أو </a:t>
            </a:r>
            <a:r>
              <a:rPr lang="ar-EG" sz="2400" b="1" dirty="0">
                <a:solidFill>
                  <a:srgbClr val="2D3956"/>
                </a:solidFill>
                <a:latin typeface="Times New Roman" panose="02020603050405020304" pitchFamily="18" charset="0"/>
              </a:rPr>
              <a:t>أن شركة التأمين تقوم بفرض أقساط عالية وبشكل مفرط في التأمين على هذه التقنيات، مما يُسهم في منع انتشار أنظمة الذكاء </a:t>
            </a:r>
            <a:r>
              <a:rPr lang="ar-EG" sz="2400" b="1" dirty="0" smtClean="0">
                <a:solidFill>
                  <a:srgbClr val="2D3956"/>
                </a:solidFill>
                <a:latin typeface="Times New Roman" panose="02020603050405020304" pitchFamily="18" charset="0"/>
              </a:rPr>
              <a:t>الاصطناعي؛ </a:t>
            </a:r>
            <a:r>
              <a:rPr lang="ar-EG" sz="2400" dirty="0" smtClean="0">
                <a:solidFill>
                  <a:srgbClr val="2D3956"/>
                </a:solidFill>
                <a:latin typeface="Times New Roman" panose="02020603050405020304" pitchFamily="18" charset="0"/>
              </a:rPr>
              <a:t>وهو </a:t>
            </a:r>
            <a:r>
              <a:rPr lang="ar-EG" sz="2400" dirty="0">
                <a:solidFill>
                  <a:srgbClr val="2D3956"/>
                </a:solidFill>
                <a:latin typeface="Times New Roman" panose="02020603050405020304" pitchFamily="18" charset="0"/>
              </a:rPr>
              <a:t>ما يؤدي للقول بأن كل هذه المشاكل لا يمكن علاجها إذا ما تم تطبيق مخطط التأمين الإلزامي ضد الأخطاء والمخاطر التي يتسبب فيها الذكاء الاصطناعي</a:t>
            </a:r>
            <a:r>
              <a:rPr lang="ar-EG" sz="2400" dirty="0" smtClean="0">
                <a:solidFill>
                  <a:srgbClr val="2D3956"/>
                </a:solidFill>
                <a:latin typeface="Times New Roman" panose="02020603050405020304" pitchFamily="18" charset="0"/>
              </a:rPr>
              <a:t>.</a:t>
            </a:r>
          </a:p>
          <a:p>
            <a:pPr lvl="0" algn="just" rtl="1"/>
            <a:r>
              <a:rPr lang="ar-EG" sz="2400" b="1" u="sng" dirty="0" smtClean="0">
                <a:solidFill>
                  <a:srgbClr val="2D3956"/>
                </a:solidFill>
                <a:latin typeface="Times New Roman" panose="02020603050405020304" pitchFamily="18" charset="0"/>
              </a:rPr>
              <a:t>- وبالتالي</a:t>
            </a:r>
            <a:r>
              <a:rPr lang="ar-EG" sz="2400" b="1" u="sng" dirty="0">
                <a:solidFill>
                  <a:srgbClr val="2D3956"/>
                </a:solidFill>
                <a:latin typeface="Times New Roman" panose="02020603050405020304" pitchFamily="18" charset="0"/>
              </a:rPr>
              <a:t>، في مجال الذكاء الاصطناعي صعب تطبيق نظام التأمين، </a:t>
            </a:r>
            <a:r>
              <a:rPr lang="ar-EG" sz="2400" dirty="0">
                <a:solidFill>
                  <a:srgbClr val="2D3956"/>
                </a:solidFill>
                <a:latin typeface="Times New Roman" panose="02020603050405020304" pitchFamily="18" charset="0"/>
              </a:rPr>
              <a:t>لأن الطبيعة الرقمية للعديد من تقنيات الذكاء الاصطناعي تجعل من المستحيل تقريبا أن يكون لها قاعدة موحدة تنطبق على جميع أصحاب المصلحة، فالشركة المصنعة مثلا؛ قد تكون أمريكية، والمشغل بريطاني، والمستخدم ياباني، مما يصعب معه توزيع التكاليف وحساب </a:t>
            </a:r>
            <a:r>
              <a:rPr lang="ar-EG" sz="2400" dirty="0" smtClean="0">
                <a:solidFill>
                  <a:srgbClr val="2D3956"/>
                </a:solidFill>
                <a:latin typeface="Times New Roman" panose="02020603050405020304" pitchFamily="18" charset="0"/>
              </a:rPr>
              <a:t>الأقساط، </a:t>
            </a:r>
            <a:r>
              <a:rPr lang="ar-EG" sz="2400" dirty="0">
                <a:solidFill>
                  <a:srgbClr val="2D3956"/>
                </a:solidFill>
                <a:latin typeface="Times New Roman" panose="02020603050405020304" pitchFamily="18" charset="0"/>
              </a:rPr>
              <a:t>لذلك قد يصعب على شركات التأمين تغطية كل هذه المخاطر، الأمر الذي أدى إلى التفكير في إنشاء صناديق التعويض وتطويرها.</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402006" y="725159"/>
            <a:ext cx="582759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33102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3416320"/>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2- التعويض </a:t>
            </a:r>
            <a:r>
              <a:rPr lang="ar-EG" sz="2400" b="1" u="sng" dirty="0">
                <a:solidFill>
                  <a:srgbClr val="2D3956"/>
                </a:solidFill>
                <a:latin typeface="Times New Roman" panose="02020603050405020304" pitchFamily="18" charset="0"/>
              </a:rPr>
              <a:t>التلقائي بناء على صناديق التعويض:</a:t>
            </a:r>
          </a:p>
          <a:p>
            <a:pPr lvl="0" algn="just" rtl="1"/>
            <a:r>
              <a:rPr lang="ar-EG" sz="2400" b="1" u="sng" dirty="0" smtClean="0">
                <a:solidFill>
                  <a:srgbClr val="2D3956"/>
                </a:solidFill>
                <a:latin typeface="Times New Roman" panose="02020603050405020304" pitchFamily="18" charset="0"/>
              </a:rPr>
              <a:t>- لقد </a:t>
            </a:r>
            <a:r>
              <a:rPr lang="ar-EG" sz="2400" b="1" u="sng" dirty="0">
                <a:solidFill>
                  <a:srgbClr val="2D3956"/>
                </a:solidFill>
                <a:latin typeface="Times New Roman" panose="02020603050405020304" pitchFamily="18" charset="0"/>
              </a:rPr>
              <a:t>أقر البرلمان الأوروبي 2017، نظام صناديق التعويض، والذي يعد أحد الحلول المبتكرة لمواجهة المسؤولية المدنية عن الأضرار التي تسببها تقنيات الذكاء الاصطناعي، والمكمل لنظام التأمين الإلزامي، </a:t>
            </a:r>
            <a:r>
              <a:rPr lang="ar-EG" sz="2400" dirty="0">
                <a:solidFill>
                  <a:srgbClr val="2D3956"/>
                </a:solidFill>
                <a:latin typeface="Times New Roman" panose="02020603050405020304" pitchFamily="18" charset="0"/>
              </a:rPr>
              <a:t>فإنشاء الصندوق يحقق العديد من المزايا؛ منها تجنب الآثار المخيفة من عدم وجود من يتحمل تبعة الأضرار التي تسببها الروبوتات، وعدم ثقل كاهل الأطراف المتضررة من تحمل تكلفة عملية التحول وسد الفجوات في المسؤولية إلى جانب مكافأة المجتمع من خلال تطوير استخدام أنظمة </a:t>
            </a:r>
            <a:r>
              <a:rPr lang="ar-EG" sz="2400" dirty="0" smtClean="0">
                <a:solidFill>
                  <a:srgbClr val="2D3956"/>
                </a:solidFill>
                <a:latin typeface="Times New Roman" panose="02020603050405020304" pitchFamily="18" charset="0"/>
              </a:rPr>
              <a:t>مستقلة.</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والهدف </a:t>
            </a:r>
            <a:r>
              <a:rPr lang="ar-EG" sz="2400" b="1" u="sng" dirty="0">
                <a:solidFill>
                  <a:srgbClr val="2D3956"/>
                </a:solidFill>
                <a:latin typeface="Times New Roman" panose="02020603050405020304" pitchFamily="18" charset="0"/>
              </a:rPr>
              <a:t>من هذا الصندوق هو ضمان إمكانية التعويض عن الأضرار في الحالات التي لا يوجد فيها غطاء تأميني، </a:t>
            </a:r>
            <a:r>
              <a:rPr lang="ar-EG" sz="2400" dirty="0">
                <a:solidFill>
                  <a:srgbClr val="2D3956"/>
                </a:solidFill>
                <a:latin typeface="Times New Roman" panose="02020603050405020304" pitchFamily="18" charset="0"/>
              </a:rPr>
              <a:t>أو عدم وجود وثيقة التأمين لتغطية المسؤولية المدنية الناشئة عن استخدامات الذكاء الاصطناعي والأضرار التي تسببها للغير</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402006" y="725159"/>
            <a:ext cx="582759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67814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4154984"/>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2- التعويض </a:t>
            </a:r>
            <a:r>
              <a:rPr lang="ar-EG" sz="2400" b="1" u="sng" dirty="0">
                <a:solidFill>
                  <a:srgbClr val="2D3956"/>
                </a:solidFill>
                <a:latin typeface="Times New Roman" panose="02020603050405020304" pitchFamily="18" charset="0"/>
              </a:rPr>
              <a:t>التلقائي بناء على صناديق التعويض:</a:t>
            </a:r>
          </a:p>
          <a:p>
            <a:pPr lvl="0" algn="just" rtl="1"/>
            <a:r>
              <a:rPr lang="ar-EG" sz="2400" b="1" u="sng" dirty="0">
                <a:solidFill>
                  <a:srgbClr val="2D3956"/>
                </a:solidFill>
                <a:latin typeface="Times New Roman" panose="02020603050405020304" pitchFamily="18" charset="0"/>
              </a:rPr>
              <a:t>- بذلك، يظهر إذن أن هذا الصندوق ما هو إلا الوسيلة والملاذ الأخير للمتضررين، يتم اللجوء إليه في حالة وجود حالات طارئة تتعلق بمشاكل في التأمين، أو على الأشخاص الذين يملكون هذه التقنيات الذكية وليست لهم وثيقة للتأمين على المخاطر التي قد تتسبب </a:t>
            </a:r>
            <a:r>
              <a:rPr lang="ar-EG" sz="2400" b="1" u="sng" dirty="0" smtClean="0">
                <a:solidFill>
                  <a:srgbClr val="2D3956"/>
                </a:solidFill>
                <a:latin typeface="Times New Roman" panose="02020603050405020304" pitchFamily="18" charset="0"/>
              </a:rPr>
              <a:t>فيه، </a:t>
            </a:r>
            <a:r>
              <a:rPr lang="ar-EG" sz="2400" dirty="0">
                <a:solidFill>
                  <a:srgbClr val="2D3956"/>
                </a:solidFill>
                <a:latin typeface="Times New Roman" panose="02020603050405020304" pitchFamily="18" charset="0"/>
              </a:rPr>
              <a:t>زد على ذلك أن هذا الصندوق يمكن العودة له حتى في الحالة التي يصعب فيها معرفة من المسؤول المباشر على هذه الأضرار، مما يعني أن الهدف الأسمى لهذا الصندوق يتجلى في جعل المضرور يحصل على تعويض كامل له في الأحوال التي قد لا يعوض فيها بأي وسيلة أخرى غير هذا الصندوق. </a:t>
            </a:r>
          </a:p>
          <a:p>
            <a:pPr lvl="0" algn="just" rtl="1"/>
            <a:r>
              <a:rPr lang="ar-EG" sz="2400" b="1" u="sng" dirty="0">
                <a:solidFill>
                  <a:srgbClr val="2D3956"/>
                </a:solidFill>
                <a:latin typeface="Times New Roman" panose="02020603050405020304" pitchFamily="18" charset="0"/>
              </a:rPr>
              <a:t>ويمكن تمويل هذا الصندوق، من خلال الضرائب التي يدفعها كل من المصنع أو المنتج أو المبرمج أو المالك أو المستخدم، وإسهامهم في تمويل هذا الصندوق سيمكنهم من الاستفادة من التغطية التأمينية، </a:t>
            </a:r>
            <a:r>
              <a:rPr lang="ar-EG" sz="2400" dirty="0">
                <a:solidFill>
                  <a:srgbClr val="2D3956"/>
                </a:solidFill>
                <a:latin typeface="Times New Roman" panose="02020603050405020304" pitchFamily="18" charset="0"/>
              </a:rPr>
              <a:t>كما يمكن أن يسهم في تمويله شركات الذكاء الاصطناعي، من خلال استقطاب جزء من أرباحها وإيراداتها وإيداعها ضمن إيرادات الصندوق </a:t>
            </a:r>
            <a:r>
              <a:rPr lang="ar-EG" sz="2400" dirty="0" smtClean="0">
                <a:solidFill>
                  <a:srgbClr val="2D3956"/>
                </a:solidFill>
                <a:latin typeface="Times New Roman" panose="02020603050405020304" pitchFamily="18" charset="0"/>
              </a:rPr>
              <a:t>المالية. ومن </a:t>
            </a:r>
            <a:r>
              <a:rPr lang="ar-EG" sz="2400" dirty="0">
                <a:solidFill>
                  <a:srgbClr val="2D3956"/>
                </a:solidFill>
                <a:latin typeface="Times New Roman" panose="02020603050405020304" pitchFamily="18" charset="0"/>
              </a:rPr>
              <a:t>ثم </a:t>
            </a:r>
            <a:r>
              <a:rPr lang="ar-EG" sz="2400" dirty="0" smtClean="0">
                <a:solidFill>
                  <a:srgbClr val="2D3956"/>
                </a:solidFill>
                <a:latin typeface="Times New Roman" panose="02020603050405020304" pitchFamily="18" charset="0"/>
              </a:rPr>
              <a:t>يرى البعض أن </a:t>
            </a:r>
            <a:r>
              <a:rPr lang="ar-EG" sz="2400" dirty="0">
                <a:solidFill>
                  <a:srgbClr val="2D3956"/>
                </a:solidFill>
                <a:latin typeface="Times New Roman" panose="02020603050405020304" pitchFamily="18" charset="0"/>
              </a:rPr>
              <a:t>تكاليف التعويضات التي سيدفعها الصندوق للمتضررين ستكون قليلة جدا مقارنة بالمداخيل القيمة التي سيجنيها من هؤلاء المساهمين.</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402006" y="725159"/>
            <a:ext cx="582759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63895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4154984"/>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2- التعويض </a:t>
            </a:r>
            <a:r>
              <a:rPr lang="ar-EG" sz="2400" b="1" u="sng" dirty="0">
                <a:solidFill>
                  <a:srgbClr val="2D3956"/>
                </a:solidFill>
                <a:latin typeface="Times New Roman" panose="02020603050405020304" pitchFamily="18" charset="0"/>
              </a:rPr>
              <a:t>التلقائي بناء على صناديق التعويض:</a:t>
            </a:r>
          </a:p>
          <a:p>
            <a:pPr lvl="0" algn="just" rtl="1"/>
            <a:r>
              <a:rPr lang="ar-EG" sz="2400" b="1" u="sng" dirty="0">
                <a:solidFill>
                  <a:srgbClr val="2D3956"/>
                </a:solidFill>
                <a:latin typeface="Times New Roman" panose="02020603050405020304" pitchFamily="18" charset="0"/>
              </a:rPr>
              <a:t>- وعليه، فإن فكرة إنشاء صندوق التعويضات تعد فكرة في محلها، </a:t>
            </a:r>
            <a:r>
              <a:rPr lang="ar-EG" sz="2400" dirty="0" smtClean="0">
                <a:solidFill>
                  <a:srgbClr val="2D3956"/>
                </a:solidFill>
                <a:latin typeface="Times New Roman" panose="02020603050405020304" pitchFamily="18" charset="0"/>
              </a:rPr>
              <a:t>لكونه </a:t>
            </a:r>
            <a:r>
              <a:rPr lang="ar-EG" sz="2400" dirty="0">
                <a:solidFill>
                  <a:srgbClr val="2D3956"/>
                </a:solidFill>
                <a:latin typeface="Times New Roman" panose="02020603050405020304" pitchFamily="18" charset="0"/>
              </a:rPr>
              <a:t>سَيُسْهِمُ في جعل المتضررين من استخدامات الذكاء الاصطناعي يحصلون على حقهم في التعويض، وذلك في الحالة التي يكون فيها غياب تام لوثيقة التأمين أو أنه من الصعب معرفة من المسؤول عن الأضرار، خصوصا وأن البرلمان الأوروبي تبنى فكرة "النائب الإنساني المسؤول"، الذي يعد مسؤولا عن الأضرار التي يحدثها الذكاء الاصطناعي، وما يعاب عليها أنها لم تأت محددة لشخص واحد بل تركت الأمر مفتوحا على عدة أشخاص كالمنتج </a:t>
            </a:r>
            <a:r>
              <a:rPr lang="ar-EG" sz="2400" dirty="0" smtClean="0">
                <a:solidFill>
                  <a:srgbClr val="2D3956"/>
                </a:solidFill>
                <a:latin typeface="Times New Roman" panose="02020603050405020304" pitchFamily="18" charset="0"/>
              </a:rPr>
              <a:t>والمالك.</a:t>
            </a:r>
            <a:endParaRPr lang="ar-EG" sz="2400" dirty="0">
              <a:solidFill>
                <a:srgbClr val="2D3956"/>
              </a:solidFill>
              <a:latin typeface="Times New Roman" panose="02020603050405020304" pitchFamily="18" charset="0"/>
            </a:endParaRPr>
          </a:p>
          <a:p>
            <a:pPr lvl="0" algn="just" rtl="1"/>
            <a:r>
              <a:rPr lang="ar-EG" sz="2400" b="1" u="sng" dirty="0" smtClean="0">
                <a:solidFill>
                  <a:srgbClr val="2D3956"/>
                </a:solidFill>
                <a:latin typeface="Times New Roman" panose="02020603050405020304" pitchFamily="18" charset="0"/>
              </a:rPr>
              <a:t>- وبالتالي</a:t>
            </a:r>
            <a:r>
              <a:rPr lang="ar-EG" sz="2400" b="1" u="sng" dirty="0">
                <a:solidFill>
                  <a:srgbClr val="2D3956"/>
                </a:solidFill>
                <a:latin typeface="Times New Roman" panose="02020603050405020304" pitchFamily="18" charset="0"/>
              </a:rPr>
              <a:t>، سواء تعلق الأمر بهذا الصندوق أو بصندوق التأمين، فإنه لا يوجد نص وطني ينص على استفاء التعويضات منها في حالة حصول الضرر بواسطة هذه التقنيات</a:t>
            </a:r>
            <a:r>
              <a:rPr lang="ar-EG" sz="2400" dirty="0">
                <a:solidFill>
                  <a:srgbClr val="2D3956"/>
                </a:solidFill>
                <a:latin typeface="Times New Roman" panose="02020603050405020304" pitchFamily="18" charset="0"/>
              </a:rPr>
              <a:t> غير أن الخطوة التي سلكها القرار ستعد بمثابة النموذج الأمثل لكل الدول من أجل أن تشرع في تعديل من قوانينها الوطنية والاستناد على هذه التوجيهات، خصوصا في قضية التعويض هذه، ولا بد على </a:t>
            </a:r>
            <a:r>
              <a:rPr lang="ar-EG" sz="2400" dirty="0" smtClean="0">
                <a:solidFill>
                  <a:srgbClr val="2D3956"/>
                </a:solidFill>
                <a:latin typeface="Times New Roman" panose="02020603050405020304" pitchFamily="18" charset="0"/>
              </a:rPr>
              <a:t>التشريعات الدولية التي </a:t>
            </a:r>
            <a:r>
              <a:rPr lang="ar-EG" sz="2400" dirty="0">
                <a:solidFill>
                  <a:srgbClr val="2D3956"/>
                </a:solidFill>
                <a:latin typeface="Times New Roman" panose="02020603050405020304" pitchFamily="18" charset="0"/>
              </a:rPr>
              <a:t>ستعتمد على هذه التقنيات الذكية أن تحدث صندوق التعويضات هذا من أجل أن يتم تسهيل الأمر للمضرورين من أجل حصوله على التعويض.</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402006" y="725159"/>
            <a:ext cx="582759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التعويض عن أضرار الذكاء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00099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4" y="1851359"/>
            <a:ext cx="10949153" cy="2677656"/>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ليس بالضرورة أن تكون المسؤولية المدنية للذكاء الاصطناعي قائمة دائما، </a:t>
            </a:r>
            <a:r>
              <a:rPr lang="ar-EG" sz="2400" dirty="0">
                <a:solidFill>
                  <a:srgbClr val="2D3956"/>
                </a:solidFill>
                <a:latin typeface="Times New Roman" panose="02020603050405020304" pitchFamily="18" charset="0"/>
              </a:rPr>
              <a:t>إذ إنه يمكن للأطراف أن يتفقوا فيما بينهم على إعفاء أحدهما من المسؤولية عن الأضرار التي تتسبب فيها تقنيات الذكاء الاصطناعي، وبالرجوع إلى مجال العقود نجد على أن الأطراف المتعاقدة يحق لهم الاتفاق على إدراج شروط إضافية في العقد والمتعلقة أساسا بالإعفاء الكلي أو الجزئي من المسؤولية </a:t>
            </a:r>
            <a:r>
              <a:rPr lang="ar-EG" sz="2400" dirty="0" smtClean="0">
                <a:solidFill>
                  <a:srgbClr val="2D3956"/>
                </a:solidFill>
                <a:latin typeface="Times New Roman" panose="02020603050405020304" pitchFamily="18" charset="0"/>
              </a:rPr>
              <a:t>العقدية.</a:t>
            </a:r>
            <a:endParaRPr lang="ar-EG" sz="2400"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فالإعفاء </a:t>
            </a:r>
            <a:r>
              <a:rPr lang="ar-EG" sz="2400" b="1" u="sng" dirty="0">
                <a:solidFill>
                  <a:srgbClr val="2D3956"/>
                </a:solidFill>
                <a:latin typeface="Times New Roman" panose="02020603050405020304" pitchFamily="18" charset="0"/>
              </a:rPr>
              <a:t>من المسؤولية أو إنقاصها جائز في المسؤولية العقدية، بمعنى إذا اتفقا الطرفان عند التعاقد على محو المسؤولية المترتبة على عدم الوفاء أو تم الاتفاق على تخفيضها، أو القيام بحصرها في مقدار معين، فإن الاتفاق جائز إلا أن يكون القصد منه الإعفاء من المسؤولية الناتجة عن الغش أو الخطأ </a:t>
            </a:r>
            <a:r>
              <a:rPr lang="ar-EG" sz="2400" b="1" u="sng" dirty="0" smtClean="0">
                <a:solidFill>
                  <a:srgbClr val="2D3956"/>
                </a:solidFill>
                <a:latin typeface="Times New Roman" panose="02020603050405020304" pitchFamily="18" charset="0"/>
              </a:rPr>
              <a:t>الجسيم.</a:t>
            </a:r>
            <a:endParaRPr lang="ar-EG" sz="2400" b="1" u="sng"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651379" y="731702"/>
            <a:ext cx="7094587" cy="523220"/>
          </a:xfrm>
          <a:prstGeom prst="rect">
            <a:avLst/>
          </a:prstGeom>
          <a:noFill/>
        </p:spPr>
        <p:txBody>
          <a:bodyPr wrap="square" rtlCol="0">
            <a:spAutoFit/>
          </a:bodyPr>
          <a:lstStyle/>
          <a:p>
            <a:pPr algn="ctr" rtl="1"/>
            <a:r>
              <a:rPr lang="ar-EG" sz="2800" b="1" dirty="0" smtClean="0">
                <a:solidFill>
                  <a:srgbClr val="00B0F0"/>
                </a:solidFill>
                <a:latin typeface="Times New Roman" panose="02020603050405020304" pitchFamily="18" charset="0"/>
                <a:cs typeface="Times New Roman" panose="02020603050405020304" pitchFamily="18" charset="0"/>
              </a:rPr>
              <a:t>2- الإعفاء </a:t>
            </a:r>
            <a:r>
              <a:rPr lang="ar-EG" sz="2800" b="1" dirty="0">
                <a:solidFill>
                  <a:srgbClr val="00B0F0"/>
                </a:solidFill>
                <a:latin typeface="Times New Roman" panose="02020603050405020304" pitchFamily="18" charset="0"/>
                <a:cs typeface="Times New Roman" panose="02020603050405020304" pitchFamily="18" charset="0"/>
              </a:rPr>
              <a:t>من المسؤولية المدنية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5774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4" y="1851359"/>
            <a:ext cx="10949153"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وهو ما نلمسه في حالة قيام أنظمة ذكية بإبرام العقود مع الغير ، يمكن لهذا الأخير أن يتفق بموجب عقد من قبل على الإعفاء من مسؤولية العقود مع الغير، </a:t>
            </a:r>
            <a:r>
              <a:rPr lang="ar-EG" sz="2400" dirty="0">
                <a:solidFill>
                  <a:srgbClr val="2D3956"/>
                </a:solidFill>
                <a:latin typeface="Times New Roman" panose="02020603050405020304" pitchFamily="18" charset="0"/>
              </a:rPr>
              <a:t>بالرغم من أن قواعد المسؤولية العقدية الواردة الآن ما زالت غير كافية لتنظيم تقنيات الذكاء الاصطناعي ولا تصلح للتطبيق عليها كما أشرنا إلى ذلك أعلاه، وبالتالي لا يسأل المدين آنذاك عن تعويض الأضرار التي تسبب فيها. ويشترط لصحة الإعفاء من المسؤولية العقدية، أن يكون هذا الاتفاق على شرط الإعفاء قد حصل بين المتعاقدين أو بين المسؤول والدائن المتضرر أو من ينوب عليهم، وأن يكون هذا مستوفيا لشروطه الموضوعية المتمثلة في الرضا والمحل والسبب.</a:t>
            </a:r>
          </a:p>
          <a:p>
            <a:pPr algn="just" rtl="1"/>
            <a:r>
              <a:rPr lang="ar-EG" sz="2400" b="1" u="sng" dirty="0" smtClean="0">
                <a:solidFill>
                  <a:srgbClr val="2D3956"/>
                </a:solidFill>
                <a:latin typeface="Times New Roman" panose="02020603050405020304" pitchFamily="18" charset="0"/>
              </a:rPr>
              <a:t>- كما </a:t>
            </a:r>
            <a:r>
              <a:rPr lang="ar-EG" sz="2400" b="1" u="sng" dirty="0">
                <a:solidFill>
                  <a:srgbClr val="2D3956"/>
                </a:solidFill>
                <a:latin typeface="Times New Roman" panose="02020603050405020304" pitchFamily="18" charset="0"/>
              </a:rPr>
              <a:t>أن الأطراف يمكنهم أن يتفقوا على الإعفاء من ضمان العيوب </a:t>
            </a:r>
            <a:r>
              <a:rPr lang="ar-EG" sz="2400" b="1" u="sng" dirty="0" smtClean="0">
                <a:solidFill>
                  <a:srgbClr val="2D3956"/>
                </a:solidFill>
                <a:latin typeface="Times New Roman" panose="02020603050405020304" pitchFamily="18" charset="0"/>
              </a:rPr>
              <a:t>الخفية، </a:t>
            </a:r>
            <a:r>
              <a:rPr lang="ar-EG" sz="2400" b="1" u="sng" dirty="0">
                <a:solidFill>
                  <a:srgbClr val="2D3956"/>
                </a:solidFill>
                <a:latin typeface="Times New Roman" panose="02020603050405020304" pitchFamily="18" charset="0"/>
              </a:rPr>
              <a:t>وبالتالي من المسؤولية في حالة وقوع أضرار مستقبلية ناتجة عن استخدامات الذكاء الاصطناعي، </a:t>
            </a:r>
            <a:r>
              <a:rPr lang="ar-EG" sz="2400" dirty="0">
                <a:solidFill>
                  <a:srgbClr val="2D3956"/>
                </a:solidFill>
                <a:latin typeface="Times New Roman" panose="02020603050405020304" pitchFamily="18" charset="0"/>
              </a:rPr>
              <a:t>ذلك أن الشخص المسؤول يمكن أن يتفق مع المتضرر على أن يتم إعفاؤه من الأضرار التي من المحتمل أن تصيبه، إذا ما قامت تقنيات الذكاء الاصطناعي بارتكاب خطأ بناء على عيب في التصنيع أو التصميم أو البرمجة، مما يمكن معه للمسؤول أن يتحلل من ضمان العيوب الخفية ولا يقوم بالتعويض عنها.</a:t>
            </a: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651379" y="731702"/>
            <a:ext cx="7094587" cy="523220"/>
          </a:xfrm>
          <a:prstGeom prst="rect">
            <a:avLst/>
          </a:prstGeom>
          <a:noFill/>
        </p:spPr>
        <p:txBody>
          <a:bodyPr wrap="square" rtlCol="0">
            <a:spAutoFit/>
          </a:bodyPr>
          <a:lstStyle/>
          <a:p>
            <a:pPr algn="ctr" rtl="1"/>
            <a:r>
              <a:rPr lang="ar-EG" sz="2800" b="1" dirty="0" smtClean="0">
                <a:solidFill>
                  <a:srgbClr val="00B0F0"/>
                </a:solidFill>
                <a:latin typeface="Times New Roman" panose="02020603050405020304" pitchFamily="18" charset="0"/>
                <a:cs typeface="Times New Roman" panose="02020603050405020304" pitchFamily="18" charset="0"/>
              </a:rPr>
              <a:t>2- الإعفاء </a:t>
            </a:r>
            <a:r>
              <a:rPr lang="ar-EG" sz="2800" b="1" dirty="0">
                <a:solidFill>
                  <a:srgbClr val="00B0F0"/>
                </a:solidFill>
                <a:latin typeface="Times New Roman" panose="02020603050405020304" pitchFamily="18" charset="0"/>
                <a:cs typeface="Times New Roman" panose="02020603050405020304" pitchFamily="18" charset="0"/>
              </a:rPr>
              <a:t>من المسؤولية المدنية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67585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4" y="1851359"/>
            <a:ext cx="10949153" cy="2677656"/>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وإذا كان الإعفاء من المسؤولية العقدية عن أضرار الذكاء الاصطناعي من الأمور التي يمكن قبولها لكونها تخضع لإرادة الأطراف فيما بينهم، فإنه بالمقابل من ذلك لا يجوز للأطراف التي يتفقوا فيما بينهم على الإعفاء من المسؤولية عن الأفعال الضارة التي يتسبب فيها الذكاء الاصطناع للغير سواء كان هذا الإعفاء كليا أو جزئيا.</a:t>
            </a:r>
          </a:p>
          <a:p>
            <a:pPr algn="just" rtl="1"/>
            <a:r>
              <a:rPr lang="ar-EG" sz="2400" b="1" u="sng" dirty="0" smtClean="0">
                <a:solidFill>
                  <a:srgbClr val="2D3956"/>
                </a:solidFill>
                <a:latin typeface="Times New Roman" panose="02020603050405020304" pitchFamily="18" charset="0"/>
              </a:rPr>
              <a:t>- فأحكام </a:t>
            </a:r>
            <a:r>
              <a:rPr lang="ar-EG" sz="2400" b="1" u="sng" dirty="0">
                <a:solidFill>
                  <a:srgbClr val="2D3956"/>
                </a:solidFill>
                <a:latin typeface="Times New Roman" panose="02020603050405020304" pitchFamily="18" charset="0"/>
              </a:rPr>
              <a:t>الأفعال الضارة تتعلق بالنظام العام ولا يجوز بأي حال من الأحوال أن يتم الاتفاق على مخالفتها مهما كانت النتيجة المؤدية لذلك، على اعتبار أنه لا يعقل أن يتم الاتفاق على الإعفاء منها قبل تحقق الضرر واستحقاق التعويض </a:t>
            </a:r>
            <a:r>
              <a:rPr lang="ar-EG" sz="2400" b="1" u="sng" dirty="0" smtClean="0">
                <a:solidFill>
                  <a:srgbClr val="2D3956"/>
                </a:solidFill>
                <a:latin typeface="Times New Roman" panose="02020603050405020304" pitchFamily="18" charset="0"/>
              </a:rPr>
              <a:t>عنه.</a:t>
            </a:r>
            <a:endParaRPr lang="ar-EG" sz="2400" b="1" u="sng"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651379" y="731702"/>
            <a:ext cx="7094587" cy="523220"/>
          </a:xfrm>
          <a:prstGeom prst="rect">
            <a:avLst/>
          </a:prstGeom>
          <a:noFill/>
        </p:spPr>
        <p:txBody>
          <a:bodyPr wrap="square" rtlCol="0">
            <a:spAutoFit/>
          </a:bodyPr>
          <a:lstStyle/>
          <a:p>
            <a:pPr algn="ctr" rtl="1"/>
            <a:r>
              <a:rPr lang="ar-EG" sz="2800" b="1" dirty="0" smtClean="0">
                <a:solidFill>
                  <a:srgbClr val="00B0F0"/>
                </a:solidFill>
                <a:latin typeface="Times New Roman" panose="02020603050405020304" pitchFamily="18" charset="0"/>
                <a:cs typeface="Times New Roman" panose="02020603050405020304" pitchFamily="18" charset="0"/>
              </a:rPr>
              <a:t>2- الإعفاء </a:t>
            </a:r>
            <a:r>
              <a:rPr lang="ar-EG" sz="2800" b="1" dirty="0">
                <a:solidFill>
                  <a:srgbClr val="00B0F0"/>
                </a:solidFill>
                <a:latin typeface="Times New Roman" panose="02020603050405020304" pitchFamily="18" charset="0"/>
                <a:cs typeface="Times New Roman" panose="02020603050405020304" pitchFamily="18" charset="0"/>
              </a:rPr>
              <a:t>من المسؤولية المدنية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90936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69" cy="4483535"/>
          </a:xfrm>
          <a:prstGeom prst="rect">
            <a:avLst/>
          </a:prstGeom>
        </p:spPr>
        <p:txBody>
          <a:bodyPr wrap="square">
            <a:spAutoFit/>
          </a:bodyPr>
          <a:lstStyle/>
          <a:p>
            <a:pPr algn="just" rtl="1">
              <a:lnSpc>
                <a:spcPct val="120000"/>
              </a:lnSpc>
            </a:pPr>
            <a:r>
              <a:rPr lang="ar-EG" sz="2400" b="1" u="sng" dirty="0" smtClean="0">
                <a:solidFill>
                  <a:srgbClr val="000000"/>
                </a:solidFill>
                <a:latin typeface="Times New Roman" panose="02020603050405020304" pitchFamily="18" charset="0"/>
              </a:rPr>
              <a:t>- وبالرجوع </a:t>
            </a:r>
            <a:r>
              <a:rPr lang="ar-EG" sz="2400" b="1" u="sng" dirty="0">
                <a:solidFill>
                  <a:srgbClr val="000000"/>
                </a:solidFill>
                <a:latin typeface="Times New Roman" panose="02020603050405020304" pitchFamily="18" charset="0"/>
              </a:rPr>
              <a:t>إلى القواعد العامة، نجد على أن من أهم أسباب الإعفاء من المسؤولية المدنية، إما أن يكون الخطأ راجعا للمضرور، أو أن يكون هذا الضرر ناتج عن قوة </a:t>
            </a:r>
            <a:r>
              <a:rPr lang="ar-EG" sz="2400" b="1" u="sng" dirty="0" smtClean="0">
                <a:solidFill>
                  <a:srgbClr val="000000"/>
                </a:solidFill>
                <a:latin typeface="Times New Roman" panose="02020603050405020304" pitchFamily="18" charset="0"/>
              </a:rPr>
              <a:t>قاهرة:</a:t>
            </a:r>
            <a:endParaRPr lang="ar-EG" sz="2400" b="1" u="sng" dirty="0">
              <a:solidFill>
                <a:srgbClr val="000000"/>
              </a:solidFill>
              <a:latin typeface="Times New Roman" panose="02020603050405020304" pitchFamily="18" charset="0"/>
            </a:endParaRPr>
          </a:p>
          <a:p>
            <a:pPr algn="just" rtl="1">
              <a:lnSpc>
                <a:spcPct val="120000"/>
              </a:lnSpc>
            </a:pPr>
            <a:r>
              <a:rPr lang="ar-EG" sz="2400" b="1" u="sng" dirty="0" smtClean="0">
                <a:solidFill>
                  <a:srgbClr val="000000"/>
                </a:solidFill>
                <a:latin typeface="Times New Roman" panose="02020603050405020304" pitchFamily="18" charset="0"/>
              </a:rPr>
              <a:t>- ففي </a:t>
            </a:r>
            <a:r>
              <a:rPr lang="ar-EG" sz="2400" b="1" u="sng" dirty="0">
                <a:solidFill>
                  <a:srgbClr val="000000"/>
                </a:solidFill>
                <a:latin typeface="Times New Roman" panose="02020603050405020304" pitchFamily="18" charset="0"/>
              </a:rPr>
              <a:t>الحالة الأولى، </a:t>
            </a:r>
            <a:r>
              <a:rPr lang="ar-EG" sz="2400" dirty="0">
                <a:solidFill>
                  <a:srgbClr val="000000"/>
                </a:solidFill>
                <a:latin typeface="Times New Roman" panose="02020603050405020304" pitchFamily="18" charset="0"/>
              </a:rPr>
              <a:t>فالمضرور إذا ارتكب خطأ أدى بالذكاء الاصطناعي إلى فقدان سيطرته في برنامجه وتم إلحاق ضرر به، فآنذاك لا يمكن أن نسائل الذكاء الاصطناعي عن خطأ لم يكن هو المتسبب فيه، كما لا يمكن إسناده للمنتج ولا للمبرمج ، بل إن الخطأ يسند للمضرور شخصيا، ولا يستحق عنه التعويض نتيجة تحمله المسؤولية.</a:t>
            </a:r>
          </a:p>
          <a:p>
            <a:pPr algn="just" rtl="1">
              <a:lnSpc>
                <a:spcPct val="120000"/>
              </a:lnSpc>
            </a:pPr>
            <a:r>
              <a:rPr lang="ar-EG" sz="2400" b="1" u="sng" dirty="0" smtClean="0">
                <a:solidFill>
                  <a:srgbClr val="000000"/>
                </a:solidFill>
                <a:latin typeface="Times New Roman" panose="02020603050405020304" pitchFamily="18" charset="0"/>
              </a:rPr>
              <a:t>- أما </a:t>
            </a:r>
            <a:r>
              <a:rPr lang="ar-EG" sz="2400" b="1" u="sng" dirty="0">
                <a:solidFill>
                  <a:srgbClr val="000000"/>
                </a:solidFill>
                <a:latin typeface="Times New Roman" panose="02020603050405020304" pitchFamily="18" charset="0"/>
              </a:rPr>
              <a:t>الحالة الثانية، </a:t>
            </a:r>
            <a:r>
              <a:rPr lang="ar-EG" sz="2400" dirty="0">
                <a:solidFill>
                  <a:srgbClr val="000000"/>
                </a:solidFill>
                <a:latin typeface="Times New Roman" panose="02020603050405020304" pitchFamily="18" charset="0"/>
              </a:rPr>
              <a:t>فإن القاعدة العامة تقضي أنه في حالة وجود قوة قاهرة وتسببت في إلحاق أضرار بليغة بالغير والتي لم يكن للإنسان يد فيها، فإنه في هذه الحالة يمكن مطالبة إعفائه من المسؤولية، ولذلك فإن الطرف المدعى عليه وحتى يتحلل من مسؤوليته هذه ينبغي عليه البحث عما يثبت أن الضرر الذي ارتكبته تقنيات الذكاء الاصطناعي راجع بالأساس إلى القوة القاهرة التي من شروطها الأساسية أن يكون الحادث غير متوقع أو لا يمكن توقعه أو دفعه أو أن يكون خارجيا عن إرادة المسؤول.</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الإعفاء من المسؤولية المدنية للذكاء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r>
              <a:rPr lang="ar-EG" sz="2800" b="1" dirty="0" smtClean="0">
                <a:solidFill>
                  <a:srgbClr val="00B0F0"/>
                </a:solidFill>
                <a:latin typeface="Times New Roman" panose="02020603050405020304" pitchFamily="18" charset="0"/>
                <a:cs typeface="Times New Roman" panose="02020603050405020304" pitchFamily="18" charset="0"/>
              </a:rPr>
              <a:t>:</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69" cy="4483535"/>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 ويعني هذا أن الإعفاء من المسؤولية جاءت قواعدها عامة، أي يمكن تطبيقها على تقنيات الذكاء الاصطناعي في الحالة التي يكون الخطأ راجعا إلى الذكاء الاصطناعي، </a:t>
            </a:r>
            <a:r>
              <a:rPr lang="ar-EG" sz="2400" dirty="0">
                <a:solidFill>
                  <a:srgbClr val="000000"/>
                </a:solidFill>
                <a:latin typeface="Times New Roman" panose="02020603050405020304" pitchFamily="18" charset="0"/>
              </a:rPr>
              <a:t>وإذا ما أراد المالك أو المصنع التحلل من هذه المسؤولية، عليه أن يثب بأن السبب لا يعود له، وأيضا في حالة وجود قوة قاهرة تسببت في الضرر فإنه يمكن تطبيق القواعد العامة، ولذلك فهذه القواعد العامة تستطيع مواجهة تقنيات الذكاء الاصطناعي في الجانب المتعلق بالتحلل من المسؤولية من عدمه.</a:t>
            </a:r>
          </a:p>
          <a:p>
            <a:pPr algn="just" rtl="1">
              <a:lnSpc>
                <a:spcPct val="120000"/>
              </a:lnSpc>
            </a:pPr>
            <a:r>
              <a:rPr lang="ar-EG" sz="2400" b="1" u="sng" dirty="0" smtClean="0">
                <a:solidFill>
                  <a:srgbClr val="000000"/>
                </a:solidFill>
                <a:latin typeface="Times New Roman" panose="02020603050405020304" pitchFamily="18" charset="0"/>
              </a:rPr>
              <a:t>- بقي </a:t>
            </a:r>
            <a:r>
              <a:rPr lang="ar-EG" sz="2400" b="1" u="sng" dirty="0">
                <a:solidFill>
                  <a:srgbClr val="000000"/>
                </a:solidFill>
                <a:latin typeface="Times New Roman" panose="02020603050405020304" pitchFamily="18" charset="0"/>
              </a:rPr>
              <a:t>لنا أن نشير في خضم هذه الفقرة إلى نقطة مهمة تتعلق بالإثبات، </a:t>
            </a:r>
            <a:r>
              <a:rPr lang="ar-EG" sz="2400" dirty="0">
                <a:solidFill>
                  <a:srgbClr val="000000"/>
                </a:solidFill>
                <a:latin typeface="Times New Roman" panose="02020603050405020304" pitchFamily="18" charset="0"/>
              </a:rPr>
              <a:t>فكما نعلم أن مسألة الإعفاء من الأمور المعقدة والتي يصعب إثباتها بسهولة، حتى وإن كانت التشريعات </a:t>
            </a:r>
            <a:r>
              <a:rPr lang="ar-EG" sz="2400" dirty="0" smtClean="0">
                <a:solidFill>
                  <a:srgbClr val="000000"/>
                </a:solidFill>
                <a:latin typeface="Times New Roman" panose="02020603050405020304" pitchFamily="18" charset="0"/>
              </a:rPr>
              <a:t>المختلفة قد حاولت </a:t>
            </a:r>
            <a:r>
              <a:rPr lang="ar-EG" sz="2400" dirty="0">
                <a:solidFill>
                  <a:srgbClr val="000000"/>
                </a:solidFill>
                <a:latin typeface="Times New Roman" panose="02020603050405020304" pitchFamily="18" charset="0"/>
              </a:rPr>
              <a:t>أن </a:t>
            </a:r>
            <a:r>
              <a:rPr lang="ar-EG" sz="2400" dirty="0" smtClean="0">
                <a:solidFill>
                  <a:srgbClr val="000000"/>
                </a:solidFill>
                <a:latin typeface="Times New Roman" panose="02020603050405020304" pitchFamily="18" charset="0"/>
              </a:rPr>
              <a:t>تمكن </a:t>
            </a:r>
            <a:r>
              <a:rPr lang="ar-EG" sz="2400" dirty="0">
                <a:solidFill>
                  <a:srgbClr val="000000"/>
                </a:solidFill>
                <a:latin typeface="Times New Roman" panose="02020603050405020304" pitchFamily="18" charset="0"/>
              </a:rPr>
              <a:t>الأطراف من مختلف الوسائل لإثبات عكس ما يدعيه الغير تجاههم وفق القواعد العامة، وذلك بالنظر لعدم الحديث عن مسألة الإثبات فيما يتعلق بتقنيات الذكاء الاصطناعي ووجود فراغ تشريعي في هذا الجانب. </a:t>
            </a:r>
            <a:r>
              <a:rPr lang="ar-EG" sz="2400" b="1" u="sng" dirty="0">
                <a:solidFill>
                  <a:srgbClr val="000000"/>
                </a:solidFill>
                <a:latin typeface="Times New Roman" panose="02020603050405020304" pitchFamily="18" charset="0"/>
              </a:rPr>
              <a:t>لكن هذا لا يعني أن نظل مكتوفي الأيدي إلى حين </a:t>
            </a:r>
            <a:r>
              <a:rPr lang="ar-EG" sz="2400" b="1" u="sng" dirty="0" smtClean="0">
                <a:solidFill>
                  <a:srgbClr val="000000"/>
                </a:solidFill>
                <a:latin typeface="Times New Roman" panose="02020603050405020304" pitchFamily="18" charset="0"/>
              </a:rPr>
              <a:t>النص عن </a:t>
            </a:r>
            <a:r>
              <a:rPr lang="ar-EG" sz="2400" b="1" u="sng" dirty="0">
                <a:solidFill>
                  <a:srgbClr val="000000"/>
                </a:solidFill>
                <a:latin typeface="Times New Roman" panose="02020603050405020304" pitchFamily="18" charset="0"/>
              </a:rPr>
              <a:t>الذكاء الاصطناعي، بل إن غايتنا من هذا الموضوع تكمن في البحث عن ما يصلح ولا يصلح من القواعد العامة لمواجهة تقنيات الذكاء الاصطناعي.</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الإعفاء من المسؤولية المدنية للذكاء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r>
              <a:rPr lang="ar-EG" sz="2800" b="1" dirty="0" smtClean="0">
                <a:solidFill>
                  <a:srgbClr val="00B0F0"/>
                </a:solidFill>
                <a:latin typeface="Times New Roman" panose="02020603050405020304" pitchFamily="18" charset="0"/>
                <a:cs typeface="Times New Roman" panose="02020603050405020304" pitchFamily="18" charset="0"/>
              </a:rPr>
              <a:t>:</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183549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7595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69" cy="4967514"/>
          </a:xfrm>
          <a:prstGeom prst="rect">
            <a:avLst/>
          </a:prstGeom>
        </p:spPr>
        <p:txBody>
          <a:bodyPr wrap="square">
            <a:spAutoFit/>
          </a:bodyPr>
          <a:lstStyle/>
          <a:p>
            <a:pPr algn="just" rtl="1">
              <a:lnSpc>
                <a:spcPct val="120000"/>
              </a:lnSpc>
            </a:pPr>
            <a:r>
              <a:rPr lang="ar-EG" sz="2400" dirty="0">
                <a:solidFill>
                  <a:srgbClr val="000000"/>
                </a:solidFill>
                <a:latin typeface="Times New Roman" panose="02020603050405020304" pitchFamily="18" charset="0"/>
              </a:rPr>
              <a:t>- </a:t>
            </a:r>
            <a:r>
              <a:rPr lang="ar-EG" sz="2400" b="1" u="sng" dirty="0">
                <a:solidFill>
                  <a:srgbClr val="000000"/>
                </a:solidFill>
                <a:latin typeface="Times New Roman" panose="02020603050405020304" pitchFamily="18" charset="0"/>
              </a:rPr>
              <a:t>ولذلك، على الأشخاص المتضررين من عمليات الذكاء الاصطناعي أن يثبتوا السبب المباشر لحدوث الضرر، على اعتبار أن الطرف المضرور لا يتمكن من الحصول على أي تعويض له إذا لم يبين فعلا أن هذه التقنيات الذكية هي من أحدثت الضرر به أم لا،</a:t>
            </a:r>
            <a:r>
              <a:rPr lang="ar-EG" sz="2400" dirty="0">
                <a:solidFill>
                  <a:srgbClr val="000000"/>
                </a:solidFill>
                <a:latin typeface="Times New Roman" panose="02020603050405020304" pitchFamily="18" charset="0"/>
              </a:rPr>
              <a:t> وأن يثبت هذا بكافة الطرق المعروفة وفق القواعد العامة كالكتابة، الإقرار اليمين البينة </a:t>
            </a:r>
            <a:r>
              <a:rPr lang="ar-EG" sz="2400" dirty="0" smtClean="0">
                <a:solidFill>
                  <a:srgbClr val="000000"/>
                </a:solidFill>
                <a:latin typeface="Times New Roman" panose="02020603050405020304" pitchFamily="18" charset="0"/>
              </a:rPr>
              <a:t>الخبرة. غير </a:t>
            </a:r>
            <a:r>
              <a:rPr lang="ar-EG" sz="2400" dirty="0">
                <a:solidFill>
                  <a:srgbClr val="000000"/>
                </a:solidFill>
                <a:latin typeface="Times New Roman" panose="02020603050405020304" pitchFamily="18" charset="0"/>
              </a:rPr>
              <a:t>إن إثبات هذه العيوب بالنسبة الذكاء الاصطناعي في الغالب يمكن إثباتها فقط بالقرائن القانونية والخبرة، مع استبعاد اليمين والبينة في الذكاء الاصطناعي الذي يعد مستحيلا وغير </a:t>
            </a:r>
            <a:r>
              <a:rPr lang="ar-EG" sz="2400" dirty="0" smtClean="0">
                <a:solidFill>
                  <a:srgbClr val="000000"/>
                </a:solidFill>
                <a:latin typeface="Times New Roman" panose="02020603050405020304" pitchFamily="18" charset="0"/>
              </a:rPr>
              <a:t>منطقي.</a:t>
            </a:r>
            <a:endParaRPr lang="ar-EG" sz="2400" dirty="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 في </a:t>
            </a:r>
            <a:r>
              <a:rPr lang="ar-EG" sz="2400" dirty="0">
                <a:solidFill>
                  <a:srgbClr val="000000"/>
                </a:solidFill>
                <a:latin typeface="Times New Roman" panose="02020603050405020304" pitchFamily="18" charset="0"/>
              </a:rPr>
              <a:t>مقابل هذا، فالطرف المدعى عليه مالكا كان أم </a:t>
            </a:r>
            <a:r>
              <a:rPr lang="ar-EG" sz="2400" dirty="0" smtClean="0">
                <a:solidFill>
                  <a:srgbClr val="000000"/>
                </a:solidFill>
                <a:latin typeface="Times New Roman" panose="02020603050405020304" pitchFamily="18" charset="0"/>
              </a:rPr>
              <a:t>، مصنعا </a:t>
            </a:r>
            <a:r>
              <a:rPr lang="ar-EG" sz="2400" dirty="0">
                <a:solidFill>
                  <a:srgbClr val="000000"/>
                </a:solidFill>
                <a:latin typeface="Times New Roman" panose="02020603050405020304" pitchFamily="18" charset="0"/>
              </a:rPr>
              <a:t>وفقا لنظرية "النائب الإنساني المسؤول"، إذا ما أراد أن يتحلل من المسؤولية ينبغي أن يثبت عكس ما يدعيه المتضرر، وذلك بمختلف وسائل الإثبات المقررة قانونا</a:t>
            </a:r>
            <a:r>
              <a:rPr lang="ar-EG" sz="2400" dirty="0" smtClean="0">
                <a:solidFill>
                  <a:srgbClr val="000000"/>
                </a:solidFill>
                <a:latin typeface="Times New Roman" panose="02020603050405020304" pitchFamily="18" charset="0"/>
              </a:rPr>
              <a:t>.</a:t>
            </a:r>
          </a:p>
          <a:p>
            <a:pPr algn="just" rtl="1">
              <a:lnSpc>
                <a:spcPct val="120000"/>
              </a:lnSpc>
            </a:pPr>
            <a:r>
              <a:rPr lang="ar-EG" sz="2400" b="1" u="sng" dirty="0" smtClean="0">
                <a:solidFill>
                  <a:srgbClr val="000000"/>
                </a:solidFill>
                <a:latin typeface="Times New Roman" panose="02020603050405020304" pitchFamily="18" charset="0"/>
              </a:rPr>
              <a:t>- ختاما</a:t>
            </a:r>
            <a:r>
              <a:rPr lang="ar-EG" sz="2400" b="1" u="sng" dirty="0">
                <a:solidFill>
                  <a:srgbClr val="000000"/>
                </a:solidFill>
                <a:latin typeface="Times New Roman" panose="02020603050405020304" pitchFamily="18" charset="0"/>
              </a:rPr>
              <a:t>، فإن التطورات التقنية التي نقلت المجتمع على الصعيدين القانوني والاجتماعي من مسائل إثبات عادية إلى مسائل إثبات تستند على أدلة إلكترونية وذكية، </a:t>
            </a:r>
            <a:r>
              <a:rPr lang="ar-EG" sz="2400" dirty="0">
                <a:solidFill>
                  <a:srgbClr val="000000"/>
                </a:solidFill>
                <a:latin typeface="Times New Roman" panose="02020603050405020304" pitchFamily="18" charset="0"/>
              </a:rPr>
              <a:t>وخاصة مفهوم "تتبع الأثر" الذي سيكون له تأثير كبير في أدلة الإثبات، وفعلا كذلك عندما نقوم بتتبع المسؤولية والدليل للاستخدامات الصحيحة والقائمة على إدارة التطبيقات الذكية، فإنه بالفعل سوف نحصل على نتائج مهمة في معرفة من تقع المسؤولية على </a:t>
            </a:r>
            <a:r>
              <a:rPr lang="ar-EG" sz="2400" dirty="0" smtClean="0">
                <a:solidFill>
                  <a:srgbClr val="000000"/>
                </a:solidFill>
                <a:latin typeface="Times New Roman" panose="02020603050405020304" pitchFamily="18" charset="0"/>
              </a:rPr>
              <a:t>عاتقه.</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الإعفاء من المسؤولية المدنية للذكاء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r>
              <a:rPr lang="ar-EG" sz="2800" b="1" dirty="0" smtClean="0">
                <a:solidFill>
                  <a:srgbClr val="00B0F0"/>
                </a:solidFill>
                <a:latin typeface="Times New Roman" panose="02020603050405020304" pitchFamily="18" charset="0"/>
                <a:cs typeface="Times New Roman" panose="02020603050405020304" pitchFamily="18" charset="0"/>
              </a:rPr>
              <a:t>:</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929718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5" y="656998"/>
            <a:ext cx="2758843" cy="753090"/>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2229</TotalTime>
  <Words>3970</Words>
  <Application>Microsoft Office PowerPoint</Application>
  <PresentationFormat>Custom</PresentationFormat>
  <Paragraphs>180</Paragraphs>
  <Slides>26</Slides>
  <Notes>5</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503</cp:revision>
  <dcterms:created xsi:type="dcterms:W3CDTF">2023-04-29T09:08:23Z</dcterms:created>
  <dcterms:modified xsi:type="dcterms:W3CDTF">2023-11-23T08:46:10Z</dcterms:modified>
</cp:coreProperties>
</file>