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71" r:id="rId6"/>
    <p:sldId id="509" r:id="rId7"/>
    <p:sldId id="560" r:id="rId8"/>
    <p:sldId id="696" r:id="rId9"/>
    <p:sldId id="698" r:id="rId10"/>
    <p:sldId id="699" r:id="rId11"/>
    <p:sldId id="697" r:id="rId12"/>
    <p:sldId id="700" r:id="rId13"/>
    <p:sldId id="701" r:id="rId14"/>
    <p:sldId id="704" r:id="rId15"/>
    <p:sldId id="703" r:id="rId16"/>
    <p:sldId id="702" r:id="rId17"/>
    <p:sldId id="711" r:id="rId18"/>
    <p:sldId id="710" r:id="rId19"/>
    <p:sldId id="705" r:id="rId20"/>
    <p:sldId id="712" r:id="rId21"/>
    <p:sldId id="706" r:id="rId22"/>
    <p:sldId id="713" r:id="rId23"/>
    <p:sldId id="714" r:id="rId24"/>
    <p:sldId id="738" r:id="rId25"/>
    <p:sldId id="715" r:id="rId26"/>
    <p:sldId id="716" r:id="rId27"/>
    <p:sldId id="717" r:id="rId28"/>
    <p:sldId id="718" r:id="rId29"/>
    <p:sldId id="719" r:id="rId30"/>
    <p:sldId id="721" r:id="rId31"/>
    <p:sldId id="722" r:id="rId32"/>
    <p:sldId id="723" r:id="rId33"/>
    <p:sldId id="724" r:id="rId34"/>
    <p:sldId id="720" r:id="rId35"/>
    <p:sldId id="725" r:id="rId36"/>
    <p:sldId id="727" r:id="rId37"/>
    <p:sldId id="726" r:id="rId38"/>
    <p:sldId id="730" r:id="rId39"/>
    <p:sldId id="731" r:id="rId40"/>
    <p:sldId id="732" r:id="rId41"/>
    <p:sldId id="733" r:id="rId42"/>
    <p:sldId id="737" r:id="rId43"/>
    <p:sldId id="734" r:id="rId44"/>
    <p:sldId id="736" r:id="rId45"/>
    <p:sldId id="735" r:id="rId46"/>
    <p:sldId id="549" r:id="rId47"/>
    <p:sldId id="508" r:id="rId48"/>
    <p:sldId id="515"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60"/>
            <p14:sldId id="696"/>
            <p14:sldId id="698"/>
            <p14:sldId id="699"/>
            <p14:sldId id="697"/>
            <p14:sldId id="700"/>
            <p14:sldId id="701"/>
            <p14:sldId id="704"/>
            <p14:sldId id="703"/>
            <p14:sldId id="702"/>
            <p14:sldId id="711"/>
            <p14:sldId id="710"/>
            <p14:sldId id="705"/>
            <p14:sldId id="712"/>
            <p14:sldId id="706"/>
            <p14:sldId id="713"/>
            <p14:sldId id="714"/>
            <p14:sldId id="738"/>
            <p14:sldId id="715"/>
            <p14:sldId id="716"/>
            <p14:sldId id="717"/>
            <p14:sldId id="718"/>
            <p14:sldId id="719"/>
            <p14:sldId id="721"/>
            <p14:sldId id="722"/>
            <p14:sldId id="723"/>
            <p14:sldId id="724"/>
            <p14:sldId id="720"/>
            <p14:sldId id="725"/>
            <p14:sldId id="727"/>
            <p14:sldId id="726"/>
            <p14:sldId id="730"/>
            <p14:sldId id="731"/>
            <p14:sldId id="732"/>
            <p14:sldId id="733"/>
            <p14:sldId id="737"/>
            <p14:sldId id="734"/>
            <p14:sldId id="736"/>
            <p14:sldId id="735"/>
            <p14:sldId id="549"/>
            <p14:sldId id="508"/>
            <p14:sldId id="51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 id="2" name="Tewfik Amri" initials="TA" lastIdx="1" clrIdx="1">
    <p:extLst>
      <p:ext uri="{19B8F6BF-5375-455C-9EA6-DF929625EA0E}">
        <p15:presenceInfo xmlns:p15="http://schemas.microsoft.com/office/powerpoint/2012/main" userId="S::tewfikamri@midocean.edu.km::835b68fc-7a38-47f9-a196-b9607e88c07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52F4A"/>
    <a:srgbClr val="203E5F"/>
    <a:srgbClr val="F58221"/>
    <a:srgbClr val="00AEEF"/>
    <a:srgbClr val="FFD2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7" autoAdjust="0"/>
    <p:restoredTop sz="93605" autoAdjust="0"/>
  </p:normalViewPr>
  <p:slideViewPr>
    <p:cSldViewPr snapToGrid="0">
      <p:cViewPr>
        <p:scale>
          <a:sx n="80" d="100"/>
          <a:sy n="80" d="100"/>
        </p:scale>
        <p:origin x="40" y="-5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5165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12477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341D-2684-DF1B-5D0A-F748799CD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279C8-EC8E-8F88-5EC3-84FE967599FA}"/>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7E630D88-2984-31F3-6AD8-F043B5B1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EC253-3C3D-2B6A-9A68-25544C5AC651}"/>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446578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customXml" Target="../ink/ink1.xml"/><Relationship Id="rId9"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7"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7"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7"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customXml" Target="../ink/ink15.xm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7"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customXml" Target="../ink/ink27.xml"/><Relationship Id="rId7" Type="http://schemas.openxmlformats.org/officeDocument/2006/relationships/image" Target="../media/image17.webp"/><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customXml" Target="../ink/ink28.xml"/><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 Id="rId11" Type="http://schemas.openxmlformats.org/officeDocument/2006/relationships/image" Target="../media/image23.png"/><Relationship Id="rId10" Type="http://schemas.openxmlformats.org/officeDocument/2006/relationships/image" Target="../media/image22.svg"/><Relationship Id="rId9" Type="http://schemas.openxmlformats.org/officeDocument/2006/relationships/image" Target="../media/image21.png"/></Relationships>
</file>

<file path=ppt/slides/_rels/slide31.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customXml" Target="../ink/ink29.xml"/><Relationship Id="rId7"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image" Target="../media/image25.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7"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customXml" Target="../ink/ink37.xml"/><Relationship Id="rId7" Type="http://schemas.openxmlformats.org/officeDocument/2006/relationships/image" Target="../media/image27.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customXml" Target="../ink/ink3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customXml" Target="../ink/ink39.xml"/><Relationship Id="rId7"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customXml" Target="../ink/ink40.xml"/><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4.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5.png"/><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86869" y="-76415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66034" y="5913978"/>
            <a:ext cx="47832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1197628" y="5147356"/>
            <a:ext cx="4259499" cy="707886"/>
          </a:xfrm>
          <a:prstGeom prst="rect">
            <a:avLst/>
          </a:prstGeom>
          <a:noFill/>
        </p:spPr>
        <p:txBody>
          <a:bodyPr wrap="none" rtlCol="0">
            <a:spAutoFit/>
          </a:bodyPr>
          <a:lstStyle/>
          <a:p>
            <a:pPr algn="ctr"/>
            <a:r>
              <a:rPr lang="fr-FR" b="1" dirty="0"/>
              <a:t>DGM</a:t>
            </a:r>
            <a:r>
              <a:rPr lang="ar-DZ" b="1" dirty="0"/>
              <a:t>411</a:t>
            </a:r>
          </a:p>
          <a:p>
            <a:pPr rtl="1"/>
            <a:r>
              <a:rPr lang="ar-SA" sz="2200" b="1" dirty="0" err="1"/>
              <a:t>التحو</a:t>
            </a:r>
            <a:r>
              <a:rPr lang="ar-DZ" sz="2200" b="1" dirty="0"/>
              <a:t>ُّ</a:t>
            </a:r>
            <a:r>
              <a:rPr lang="ar-SA" sz="2200" b="1" dirty="0"/>
              <a:t>ل الرقمي في إدارة </a:t>
            </a:r>
            <a:r>
              <a:rPr lang="ar-SA" sz="2200" b="1" dirty="0" err="1"/>
              <a:t>المؤس</a:t>
            </a:r>
            <a:r>
              <a:rPr lang="ar-DZ" sz="2200" b="1" dirty="0"/>
              <a:t>َّ</a:t>
            </a:r>
            <a:r>
              <a:rPr lang="ar-SA" sz="2200" b="1" dirty="0"/>
              <a:t>سات الإعلامية</a:t>
            </a:r>
            <a:endParaRPr lang="fr-FR" sz="2200" b="1" dirty="0"/>
          </a:p>
        </p:txBody>
      </p:sp>
      <p:sp>
        <p:nvSpPr>
          <p:cNvPr id="14" name="Oval 13"/>
          <p:cNvSpPr/>
          <p:nvPr/>
        </p:nvSpPr>
        <p:spPr>
          <a:xfrm>
            <a:off x="6794511" y="-52035"/>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60091" y="2640491"/>
            <a:ext cx="5335229" cy="769441"/>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t="8679" b="8679"/>
          <a:stretch>
            <a:fillRect/>
          </a:stretch>
        </p:blipFill>
        <p:spPr>
          <a:xfrm>
            <a:off x="714388" y="1430205"/>
            <a:ext cx="4786910" cy="4955076"/>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2276858" y="468195"/>
            <a:ext cx="37039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5972709" y="788250"/>
            <a:ext cx="5558496" cy="6124754"/>
          </a:xfrm>
          <a:prstGeom prst="rect">
            <a:avLst/>
          </a:prstGeom>
          <a:noFill/>
        </p:spPr>
        <p:txBody>
          <a:bodyPr wrap="square">
            <a:spAutoFit/>
          </a:bodyPr>
          <a:lstStyle/>
          <a:p>
            <a:pPr algn="just" rtl="1"/>
            <a:r>
              <a:rPr lang="ar-DZ" sz="2800" b="1" dirty="0"/>
              <a:t>محتويات المحاضرة:</a:t>
            </a:r>
          </a:p>
          <a:p>
            <a:pPr algn="just" rtl="1"/>
            <a:r>
              <a:rPr lang="ar-DZ" sz="2400" dirty="0"/>
              <a:t>مقدمة.</a:t>
            </a:r>
            <a:endParaRPr lang="fr-FR" sz="2400" dirty="0"/>
          </a:p>
          <a:p>
            <a:pPr algn="just" rtl="1"/>
            <a:r>
              <a:rPr lang="ar-DZ" sz="2000" b="1" dirty="0"/>
              <a:t>1- مفهوم التَّحوُّل الرقمي في إدارة المؤسسة الإعلامية.</a:t>
            </a:r>
            <a:endParaRPr lang="fr-FR" sz="2000" dirty="0"/>
          </a:p>
          <a:p>
            <a:pPr algn="just" rtl="1"/>
            <a:r>
              <a:rPr lang="ar-DZ" sz="2000" b="1" dirty="0"/>
              <a:t>2- مظاهر التَّحوُّل الرقمي في إدارة المؤسسات الإعلامية. </a:t>
            </a:r>
            <a:endParaRPr lang="fr-FR" sz="2000" dirty="0"/>
          </a:p>
          <a:p>
            <a:pPr algn="just" rtl="1"/>
            <a:r>
              <a:rPr lang="ar-DZ" sz="2000" b="1" dirty="0"/>
              <a:t>3- مسؤوليات إدارة المؤسسات الرقمية في عصر التحول الرقمي.</a:t>
            </a:r>
            <a:endParaRPr lang="fr-FR" sz="2000" dirty="0"/>
          </a:p>
          <a:p>
            <a:pPr algn="just" rtl="1"/>
            <a:r>
              <a:rPr lang="ar-DZ" sz="2000" b="1" dirty="0"/>
              <a:t>4- تحديات التحوُّل الرقمي على مستوى المؤسسات الإعلامية. </a:t>
            </a:r>
            <a:endParaRPr lang="fr-FR" sz="2000" dirty="0"/>
          </a:p>
          <a:p>
            <a:pPr algn="just" rtl="1"/>
            <a:r>
              <a:rPr lang="ar-DZ" sz="2000" b="1" dirty="0"/>
              <a:t>5- الإدارة الإلكترونية في المؤسسات الإعلامية.</a:t>
            </a:r>
            <a:endParaRPr lang="fr-FR" sz="2000" dirty="0"/>
          </a:p>
          <a:p>
            <a:pPr algn="just" rtl="1"/>
            <a:r>
              <a:rPr lang="ar-DZ" sz="2000" b="1" dirty="0"/>
              <a:t>6- تحدِّيات تطبيق الإدارة الإلكترونية في المؤسسات الإعلامية.</a:t>
            </a:r>
            <a:endParaRPr lang="fr-FR" sz="2000" dirty="0"/>
          </a:p>
          <a:p>
            <a:pPr algn="just" rtl="1"/>
            <a:r>
              <a:rPr lang="ar-DZ" sz="2000" b="1" dirty="0"/>
              <a:t>7- أليات تفعيل الإدارة الإلكترونية في المؤسسات الإعلامية.</a:t>
            </a:r>
            <a:endParaRPr lang="fr-FR" sz="2000" dirty="0"/>
          </a:p>
          <a:p>
            <a:pPr algn="just" rtl="1"/>
            <a:r>
              <a:rPr lang="ar-DZ" sz="2000" b="1" dirty="0"/>
              <a:t>8- </a:t>
            </a:r>
            <a:r>
              <a:rPr lang="ar-DZ" sz="2000" b="1" dirty="0" err="1"/>
              <a:t>إستخدام</a:t>
            </a:r>
            <a:r>
              <a:rPr lang="ar-DZ" sz="2000" b="1" dirty="0"/>
              <a:t> الإدارة الإلكترونية في تطوير المحتوى الإعلامي.</a:t>
            </a:r>
            <a:endParaRPr lang="fr-FR" sz="2000" dirty="0"/>
          </a:p>
          <a:p>
            <a:pPr algn="just" rtl="1"/>
            <a:r>
              <a:rPr lang="ar-DZ" sz="2000" b="1" dirty="0"/>
              <a:t>9- أثر تطبيق الإدارة الإلكترونية على تطوير </a:t>
            </a:r>
            <a:r>
              <a:rPr lang="ar-DZ" sz="2000" b="1" dirty="0" err="1"/>
              <a:t>الآداء</a:t>
            </a:r>
            <a:r>
              <a:rPr lang="ar-DZ" sz="2000" b="1" dirty="0"/>
              <a:t>  الإعلامي.</a:t>
            </a:r>
            <a:endParaRPr lang="fr-FR" sz="2000" dirty="0"/>
          </a:p>
          <a:p>
            <a:pPr algn="just" rtl="1"/>
            <a:r>
              <a:rPr lang="ar-DZ" sz="2000" b="1" dirty="0"/>
              <a:t>10- التحديات التي تواجه المؤسسات الإعلامية في العصر الرقمي.</a:t>
            </a:r>
            <a:endParaRPr lang="fr-FR" sz="2000" dirty="0"/>
          </a:p>
          <a:p>
            <a:pPr algn="just" rtl="1"/>
            <a:r>
              <a:rPr lang="ar-DZ" sz="2000" b="1" dirty="0"/>
              <a:t>11- دور الذكاء </a:t>
            </a:r>
            <a:r>
              <a:rPr lang="ar-DZ" sz="2000" b="1" dirty="0" err="1"/>
              <a:t>الإصطناعي</a:t>
            </a:r>
            <a:r>
              <a:rPr lang="ar-DZ" sz="2000" b="1" dirty="0"/>
              <a:t> في تحسين كفاءة الإدارة الإعلامية. </a:t>
            </a:r>
            <a:endParaRPr lang="fr-FR" sz="2000" dirty="0"/>
          </a:p>
          <a:p>
            <a:pPr algn="just" rtl="1"/>
            <a:r>
              <a:rPr lang="ar-DZ" sz="2000" b="1" dirty="0"/>
              <a:t>12- تأثير التحوُّل الرقمي على المحتوى الصحفي.</a:t>
            </a:r>
            <a:endParaRPr lang="fr-FR" sz="2000" dirty="0"/>
          </a:p>
          <a:p>
            <a:pPr algn="just" rtl="1"/>
            <a:r>
              <a:rPr lang="ar-DZ" sz="2000" b="1" dirty="0"/>
              <a:t>13- التحوُّل الرَّقمي في المؤسَّسة التسويقية.</a:t>
            </a:r>
            <a:endParaRPr lang="fr-FR" sz="2000" b="1" dirty="0"/>
          </a:p>
          <a:p>
            <a:pPr algn="just" rtl="1"/>
            <a:r>
              <a:rPr lang="ar-DZ" sz="2400" dirty="0"/>
              <a:t>-خلاصة.</a:t>
            </a:r>
            <a:endParaRPr lang="fr-FR" sz="2400" dirty="0"/>
          </a:p>
          <a:p>
            <a:pPr rtl="1"/>
            <a:r>
              <a:rPr lang="ar-DZ" dirty="0"/>
              <a:t> </a:t>
            </a:r>
            <a:endParaRPr lang="fr-FR" dirty="0"/>
          </a:p>
          <a:p>
            <a:pPr rtl="1"/>
            <a:r>
              <a:rPr lang="fr-FR" dirty="0"/>
              <a:t> </a:t>
            </a: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5021792" y="193859"/>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a:t>
            </a:r>
            <a:r>
              <a:rPr lang="ar-DZ" sz="3600" b="1" dirty="0">
                <a:solidFill>
                  <a:schemeClr val="bg1"/>
                </a:solidFill>
                <a:latin typeface="Alexandria" charset="0"/>
                <a:cs typeface="Alexandria" charset="0"/>
              </a:rPr>
              <a:t>العاشرة</a:t>
            </a:r>
            <a:endParaRPr lang="en-US" sz="1100" dirty="0">
              <a:solidFill>
                <a:srgbClr val="00B0F0"/>
              </a:solidFill>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p14:dur="0" advTm="79253"/>
    </mc:Choice>
    <mc:Fallback xmlns="">
      <p:transition advTm="7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793526" y="1379843"/>
            <a:ext cx="5651725" cy="46099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860178" y="1433325"/>
            <a:ext cx="6742698" cy="307777"/>
          </a:xfrm>
          <a:prstGeom prst="rect">
            <a:avLst/>
          </a:prstGeom>
        </p:spPr>
        <p:txBody>
          <a:bodyPr wrap="square">
            <a:spAutoFit/>
          </a:bodyPr>
          <a:lstStyle/>
          <a:p>
            <a:pPr algn="just" rtl="1"/>
            <a:endParaRPr lang="en-US" sz="1400" dirty="0">
              <a:latin typeface="Alexandria" charset="0"/>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184838" y="684433"/>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مقدمـــــــــــــــة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47E6AA2-4EA9-AF2A-5CCB-DE4212CFA70B}"/>
              </a:ext>
            </a:extLst>
          </p:cNvPr>
          <p:cNvSpPr/>
          <p:nvPr/>
        </p:nvSpPr>
        <p:spPr>
          <a:xfrm>
            <a:off x="2246035" y="5309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3EFFDCEB-EE96-3F8A-B7EB-CCDE2AD03799}"/>
              </a:ext>
            </a:extLst>
          </p:cNvPr>
          <p:cNvSpPr txBox="1"/>
          <p:nvPr/>
        </p:nvSpPr>
        <p:spPr>
          <a:xfrm>
            <a:off x="3048856" y="3246902"/>
            <a:ext cx="6097712" cy="369332"/>
          </a:xfrm>
          <a:prstGeom prst="rect">
            <a:avLst/>
          </a:prstGeom>
          <a:noFill/>
        </p:spPr>
        <p:txBody>
          <a:bodyPr wrap="square">
            <a:spAutoFit/>
          </a:bodyPr>
          <a:lstStyle/>
          <a:p>
            <a:endParaRPr lang="fr-FR" dirty="0"/>
          </a:p>
        </p:txBody>
      </p:sp>
      <p:sp>
        <p:nvSpPr>
          <p:cNvPr id="15" name="ZoneTexte 14">
            <a:extLst>
              <a:ext uri="{FF2B5EF4-FFF2-40B4-BE49-F238E27FC236}">
                <a16:creationId xmlns:a16="http://schemas.microsoft.com/office/drawing/2014/main" id="{67EC0F6F-71CD-1E6E-F938-8FA12B4C6A8E}"/>
              </a:ext>
            </a:extLst>
          </p:cNvPr>
          <p:cNvSpPr txBox="1"/>
          <p:nvPr/>
        </p:nvSpPr>
        <p:spPr>
          <a:xfrm>
            <a:off x="1294544" y="1607335"/>
            <a:ext cx="4812472" cy="4154984"/>
          </a:xfrm>
          <a:prstGeom prst="rect">
            <a:avLst/>
          </a:prstGeom>
          <a:noFill/>
        </p:spPr>
        <p:txBody>
          <a:bodyPr wrap="square">
            <a:spAutoFit/>
          </a:bodyPr>
          <a:lstStyle/>
          <a:p>
            <a:pPr algn="just" rtl="1"/>
            <a:r>
              <a:rPr lang="fr-FR" sz="2400" dirty="0"/>
              <a:t>ي</a:t>
            </a:r>
            <a:r>
              <a:rPr lang="ar-DZ" sz="2400" dirty="0"/>
              <a:t>ُ</a:t>
            </a:r>
            <a:r>
              <a:rPr lang="fr-FR" sz="2400" dirty="0" err="1"/>
              <a:t>شير</a:t>
            </a:r>
            <a:r>
              <a:rPr lang="fr-FR" sz="2400" dirty="0"/>
              <a:t> </a:t>
            </a:r>
            <a:r>
              <a:rPr lang="fr-FR" sz="2400" dirty="0" err="1"/>
              <a:t>التحو</a:t>
            </a:r>
            <a:r>
              <a:rPr lang="ar-DZ" sz="2400" dirty="0"/>
              <a:t>ُّ</a:t>
            </a:r>
            <a:r>
              <a:rPr lang="fr-FR" sz="2400" dirty="0"/>
              <a:t>ل </a:t>
            </a:r>
            <a:r>
              <a:rPr lang="fr-FR" sz="2400" dirty="0" err="1"/>
              <a:t>الرقمي</a:t>
            </a:r>
            <a:r>
              <a:rPr lang="fr-FR" sz="2400" dirty="0"/>
              <a:t> </a:t>
            </a:r>
            <a:r>
              <a:rPr lang="fr-FR" sz="2400" dirty="0" err="1"/>
              <a:t>في</a:t>
            </a:r>
            <a:r>
              <a:rPr lang="fr-FR" sz="2400" dirty="0"/>
              <a:t> </a:t>
            </a:r>
            <a:r>
              <a:rPr lang="fr-FR" sz="2400" dirty="0" err="1"/>
              <a:t>إدارة</a:t>
            </a:r>
            <a:r>
              <a:rPr lang="fr-FR" sz="2400" dirty="0"/>
              <a:t> </a:t>
            </a:r>
            <a:r>
              <a:rPr lang="fr-FR" sz="2400" dirty="0" err="1"/>
              <a:t>المؤسسات</a:t>
            </a:r>
            <a:r>
              <a:rPr lang="fr-FR" sz="2400" dirty="0"/>
              <a:t> </a:t>
            </a:r>
            <a:r>
              <a:rPr lang="fr-FR" sz="2400" dirty="0" err="1"/>
              <a:t>الإعلامية</a:t>
            </a:r>
            <a:r>
              <a:rPr lang="fr-FR" sz="2400" dirty="0"/>
              <a:t> </a:t>
            </a:r>
            <a:r>
              <a:rPr lang="fr-FR" sz="2400" dirty="0" err="1"/>
              <a:t>إلى</a:t>
            </a:r>
            <a:r>
              <a:rPr lang="fr-FR" sz="2400" dirty="0"/>
              <a:t> </a:t>
            </a:r>
            <a:r>
              <a:rPr lang="fr-FR" sz="2400" dirty="0" err="1"/>
              <a:t>تبني</a:t>
            </a:r>
            <a:r>
              <a:rPr lang="fr-FR" sz="2400" dirty="0"/>
              <a:t> </a:t>
            </a:r>
            <a:r>
              <a:rPr lang="fr-FR" sz="2400" dirty="0" err="1"/>
              <a:t>التكنولوجيا</a:t>
            </a:r>
            <a:r>
              <a:rPr lang="fr-FR" sz="2400" dirty="0"/>
              <a:t> </a:t>
            </a:r>
            <a:r>
              <a:rPr lang="fr-FR" sz="2400" dirty="0" err="1"/>
              <a:t>الحديثة</a:t>
            </a:r>
            <a:r>
              <a:rPr lang="fr-FR" sz="2400" dirty="0"/>
              <a:t> </a:t>
            </a:r>
            <a:r>
              <a:rPr lang="fr-FR" sz="2400" dirty="0" err="1"/>
              <a:t>والرقمية</a:t>
            </a:r>
            <a:r>
              <a:rPr lang="fr-FR" sz="2400" dirty="0"/>
              <a:t> </a:t>
            </a:r>
            <a:r>
              <a:rPr lang="fr-FR" sz="2400" dirty="0" err="1"/>
              <a:t>لتحسين</a:t>
            </a:r>
            <a:r>
              <a:rPr lang="fr-FR" sz="2400" dirty="0"/>
              <a:t> </a:t>
            </a:r>
            <a:r>
              <a:rPr lang="fr-FR" sz="2400" dirty="0" err="1"/>
              <a:t>العمليات</a:t>
            </a:r>
            <a:r>
              <a:rPr lang="fr-FR" sz="2400" dirty="0"/>
              <a:t> </a:t>
            </a:r>
            <a:r>
              <a:rPr lang="fr-FR" sz="2400" dirty="0" err="1"/>
              <a:t>الإدارية</a:t>
            </a:r>
            <a:r>
              <a:rPr lang="fr-FR" sz="2400" dirty="0"/>
              <a:t> </a:t>
            </a:r>
            <a:r>
              <a:rPr lang="fr-FR" sz="2400" dirty="0" err="1"/>
              <a:t>والإنتاجية</a:t>
            </a:r>
            <a:r>
              <a:rPr lang="fr-FR" sz="2400" dirty="0"/>
              <a:t> </a:t>
            </a:r>
            <a:r>
              <a:rPr lang="fr-FR" sz="2400" dirty="0" err="1"/>
              <a:t>وتطوير</a:t>
            </a:r>
            <a:r>
              <a:rPr lang="fr-FR" sz="2400" dirty="0"/>
              <a:t> </a:t>
            </a:r>
            <a:r>
              <a:rPr lang="ar-DZ" sz="2400" dirty="0"/>
              <a:t>إِ</a:t>
            </a:r>
            <a:r>
              <a:rPr lang="fr-FR" sz="2400" dirty="0" err="1"/>
              <a:t>ستراتيجيات</a:t>
            </a:r>
            <a:r>
              <a:rPr lang="fr-FR" sz="2400" dirty="0"/>
              <a:t> </a:t>
            </a:r>
            <a:r>
              <a:rPr lang="fr-FR" sz="2400" dirty="0" err="1"/>
              <a:t>التوزيع</a:t>
            </a:r>
            <a:r>
              <a:rPr lang="fr-FR" sz="2400" dirty="0"/>
              <a:t> </a:t>
            </a:r>
            <a:r>
              <a:rPr lang="fr-FR" sz="2400" dirty="0" err="1"/>
              <a:t>والمحتوى</a:t>
            </a:r>
            <a:r>
              <a:rPr lang="fr-FR" sz="2400" dirty="0"/>
              <a:t>. </a:t>
            </a:r>
            <a:r>
              <a:rPr lang="ar-DZ" sz="2400" dirty="0"/>
              <a:t>و</a:t>
            </a:r>
            <a:r>
              <a:rPr lang="fr-FR" sz="2400" dirty="0"/>
              <a:t>ي</a:t>
            </a:r>
            <a:r>
              <a:rPr lang="ar-DZ" sz="2400" dirty="0"/>
              <a:t>ُ</a:t>
            </a:r>
            <a:r>
              <a:rPr lang="fr-FR" sz="2400" dirty="0" err="1"/>
              <a:t>تيح</a:t>
            </a:r>
            <a:r>
              <a:rPr lang="fr-FR" sz="2400" dirty="0"/>
              <a:t> </a:t>
            </a:r>
            <a:r>
              <a:rPr lang="fr-FR" sz="2400" dirty="0" err="1"/>
              <a:t>هذا</a:t>
            </a:r>
            <a:r>
              <a:rPr lang="fr-FR" sz="2400" dirty="0"/>
              <a:t> </a:t>
            </a:r>
            <a:r>
              <a:rPr lang="fr-FR" sz="2400" dirty="0" err="1"/>
              <a:t>التحو</a:t>
            </a:r>
            <a:r>
              <a:rPr lang="ar-DZ" sz="2400" dirty="0"/>
              <a:t>ُّ</a:t>
            </a:r>
            <a:r>
              <a:rPr lang="fr-FR" sz="2400" dirty="0"/>
              <a:t>ل </a:t>
            </a:r>
            <a:r>
              <a:rPr lang="fr-FR" sz="2400" dirty="0" err="1"/>
              <a:t>للمؤسسات</a:t>
            </a:r>
            <a:r>
              <a:rPr lang="fr-FR" sz="2400" dirty="0"/>
              <a:t> </a:t>
            </a:r>
            <a:r>
              <a:rPr lang="fr-FR" sz="2400" dirty="0" err="1"/>
              <a:t>الإعلامية</a:t>
            </a:r>
            <a:r>
              <a:rPr lang="fr-FR" sz="2400" dirty="0"/>
              <a:t> </a:t>
            </a:r>
            <a:r>
              <a:rPr lang="fr-FR" sz="2400" dirty="0" err="1"/>
              <a:t>الوصول</a:t>
            </a:r>
            <a:r>
              <a:rPr lang="fr-FR" sz="2400" dirty="0"/>
              <a:t> </a:t>
            </a:r>
            <a:r>
              <a:rPr lang="fr-FR" sz="2400" dirty="0" err="1"/>
              <a:t>إلى</a:t>
            </a:r>
            <a:r>
              <a:rPr lang="fr-FR" sz="2400" dirty="0"/>
              <a:t> </a:t>
            </a:r>
            <a:r>
              <a:rPr lang="fr-FR" sz="2400" dirty="0" err="1"/>
              <a:t>جمهور</a:t>
            </a:r>
            <a:r>
              <a:rPr lang="fr-FR" sz="2400" dirty="0"/>
              <a:t> </a:t>
            </a:r>
            <a:r>
              <a:rPr lang="fr-FR" sz="2400" dirty="0" err="1"/>
              <a:t>أوسع</a:t>
            </a:r>
            <a:r>
              <a:rPr lang="fr-FR" sz="2400" dirty="0"/>
              <a:t>، </a:t>
            </a:r>
            <a:r>
              <a:rPr lang="fr-FR" sz="2400" dirty="0" err="1"/>
              <a:t>وتحليل</a:t>
            </a:r>
            <a:r>
              <a:rPr lang="fr-FR" sz="2400" dirty="0"/>
              <a:t> </a:t>
            </a:r>
            <a:r>
              <a:rPr lang="fr-FR" sz="2400" dirty="0" err="1"/>
              <a:t>البيانات</a:t>
            </a:r>
            <a:r>
              <a:rPr lang="fr-FR" sz="2400" dirty="0"/>
              <a:t> </a:t>
            </a:r>
            <a:r>
              <a:rPr lang="fr-FR" sz="2400" dirty="0" err="1"/>
              <a:t>بشكل</a:t>
            </a:r>
            <a:r>
              <a:rPr lang="fr-FR" sz="2400" dirty="0"/>
              <a:t> </a:t>
            </a:r>
            <a:r>
              <a:rPr lang="fr-FR" sz="2400" dirty="0" err="1"/>
              <a:t>دقيق</a:t>
            </a:r>
            <a:r>
              <a:rPr lang="fr-FR" sz="2400" dirty="0"/>
              <a:t>، </a:t>
            </a:r>
            <a:r>
              <a:rPr lang="fr-FR" sz="2400" dirty="0" err="1"/>
              <a:t>وتعزيز</a:t>
            </a:r>
            <a:r>
              <a:rPr lang="fr-FR" sz="2400" dirty="0"/>
              <a:t> </a:t>
            </a:r>
            <a:r>
              <a:rPr lang="fr-FR" sz="2400" dirty="0" err="1"/>
              <a:t>الكفاءة</a:t>
            </a:r>
            <a:r>
              <a:rPr lang="fr-FR" sz="2400" dirty="0"/>
              <a:t> </a:t>
            </a:r>
            <a:r>
              <a:rPr lang="fr-FR" sz="2400" dirty="0" err="1"/>
              <a:t>التشغيلية</a:t>
            </a:r>
            <a:r>
              <a:rPr lang="fr-FR" sz="2400" dirty="0"/>
              <a:t>، مع </a:t>
            </a:r>
            <a:r>
              <a:rPr lang="fr-FR" sz="2400" dirty="0" err="1"/>
              <a:t>القدرة</a:t>
            </a:r>
            <a:r>
              <a:rPr lang="fr-FR" sz="2400" dirty="0"/>
              <a:t> </a:t>
            </a:r>
            <a:r>
              <a:rPr lang="fr-FR" sz="2400" dirty="0" err="1"/>
              <a:t>على</a:t>
            </a:r>
            <a:r>
              <a:rPr lang="fr-FR" sz="2400" dirty="0"/>
              <a:t> </a:t>
            </a:r>
            <a:r>
              <a:rPr lang="fr-FR" sz="2400" dirty="0" err="1"/>
              <a:t>ال</a:t>
            </a:r>
            <a:r>
              <a:rPr lang="ar-DZ" sz="2400" dirty="0"/>
              <a:t>إِ</a:t>
            </a:r>
            <a:r>
              <a:rPr lang="fr-FR" sz="2400" dirty="0" err="1"/>
              <a:t>بتكار</a:t>
            </a:r>
            <a:r>
              <a:rPr lang="fr-FR" sz="2400" dirty="0"/>
              <a:t> </a:t>
            </a:r>
            <a:r>
              <a:rPr lang="fr-FR" sz="2400" dirty="0" err="1"/>
              <a:t>في</a:t>
            </a:r>
            <a:r>
              <a:rPr lang="fr-FR" sz="2400" dirty="0"/>
              <a:t> </a:t>
            </a:r>
            <a:r>
              <a:rPr lang="fr-FR" sz="2400" dirty="0" err="1"/>
              <a:t>تقديم</a:t>
            </a:r>
            <a:r>
              <a:rPr lang="fr-FR" sz="2400" dirty="0"/>
              <a:t> </a:t>
            </a:r>
            <a:r>
              <a:rPr lang="fr-FR" sz="2400" dirty="0" err="1"/>
              <a:t>المحتوى</a:t>
            </a:r>
            <a:r>
              <a:rPr lang="fr-FR" sz="2400" dirty="0"/>
              <a:t> </a:t>
            </a:r>
            <a:r>
              <a:rPr lang="fr-FR" sz="2400" dirty="0" err="1"/>
              <a:t>الرقمي</a:t>
            </a:r>
            <a:r>
              <a:rPr lang="fr-FR" sz="2400" dirty="0"/>
              <a:t>. </a:t>
            </a:r>
            <a:r>
              <a:rPr lang="fr-FR" sz="2400" dirty="0" err="1"/>
              <a:t>كما</a:t>
            </a:r>
            <a:r>
              <a:rPr lang="fr-FR" sz="2400" dirty="0"/>
              <a:t> ي</a:t>
            </a:r>
            <a:r>
              <a:rPr lang="ar-DZ" sz="2400" dirty="0"/>
              <a:t>ُ</a:t>
            </a:r>
            <a:r>
              <a:rPr lang="fr-FR" sz="2400" dirty="0" err="1"/>
              <a:t>سهم</a:t>
            </a:r>
            <a:r>
              <a:rPr lang="fr-FR" sz="2400" dirty="0"/>
              <a:t> </a:t>
            </a:r>
            <a:r>
              <a:rPr lang="fr-FR" sz="2400" dirty="0" err="1"/>
              <a:t>في</a:t>
            </a:r>
            <a:r>
              <a:rPr lang="fr-FR" sz="2400" dirty="0"/>
              <a:t> </a:t>
            </a:r>
            <a:r>
              <a:rPr lang="fr-FR" sz="2400" dirty="0" err="1"/>
              <a:t>تقليل</a:t>
            </a:r>
            <a:r>
              <a:rPr lang="fr-FR" sz="2400" dirty="0"/>
              <a:t> </a:t>
            </a:r>
            <a:r>
              <a:rPr lang="fr-FR" sz="2400" dirty="0" err="1"/>
              <a:t>التكاليف</a:t>
            </a:r>
            <a:r>
              <a:rPr lang="fr-FR" sz="2400" dirty="0"/>
              <a:t> </a:t>
            </a:r>
            <a:r>
              <a:rPr lang="fr-FR" sz="2400" dirty="0" err="1"/>
              <a:t>وزيادة</a:t>
            </a:r>
            <a:r>
              <a:rPr lang="fr-FR" sz="2400" dirty="0"/>
              <a:t> </a:t>
            </a:r>
            <a:r>
              <a:rPr lang="fr-FR" sz="2400" dirty="0" err="1"/>
              <a:t>سرعة</a:t>
            </a:r>
            <a:r>
              <a:rPr lang="fr-FR" sz="2400" dirty="0"/>
              <a:t> </a:t>
            </a:r>
            <a:r>
              <a:rPr lang="ar-DZ" sz="2400" dirty="0"/>
              <a:t>إِ</a:t>
            </a:r>
            <a:r>
              <a:rPr lang="fr-FR" sz="2400" dirty="0" err="1"/>
              <a:t>تخاذ</a:t>
            </a:r>
            <a:r>
              <a:rPr lang="fr-FR" sz="2400" dirty="0"/>
              <a:t> </a:t>
            </a:r>
            <a:r>
              <a:rPr lang="fr-FR" sz="2400" dirty="0" err="1"/>
              <a:t>القرارات</a:t>
            </a:r>
            <a:r>
              <a:rPr lang="fr-FR" sz="2400" dirty="0"/>
              <a:t>، </a:t>
            </a:r>
            <a:r>
              <a:rPr lang="fr-FR" sz="2400" dirty="0" err="1"/>
              <a:t>ما</a:t>
            </a:r>
            <a:r>
              <a:rPr lang="fr-FR" sz="2400" dirty="0"/>
              <a:t> </a:t>
            </a:r>
            <a:r>
              <a:rPr lang="fr-FR" sz="2400" dirty="0" err="1"/>
              <a:t>يجعل</a:t>
            </a:r>
            <a:r>
              <a:rPr lang="fr-FR" sz="2400" dirty="0"/>
              <a:t> </a:t>
            </a:r>
            <a:r>
              <a:rPr lang="fr-FR" sz="2400" dirty="0" err="1"/>
              <a:t>المؤس</a:t>
            </a:r>
            <a:r>
              <a:rPr lang="ar-DZ" sz="2400" dirty="0"/>
              <a:t>َّ</a:t>
            </a:r>
            <a:r>
              <a:rPr lang="fr-FR" sz="2400" dirty="0" err="1"/>
              <a:t>سات</a:t>
            </a:r>
            <a:r>
              <a:rPr lang="fr-FR" sz="2400" dirty="0"/>
              <a:t> </a:t>
            </a:r>
            <a:r>
              <a:rPr lang="fr-FR" sz="2400" dirty="0" err="1"/>
              <a:t>أكثر</a:t>
            </a:r>
            <a:r>
              <a:rPr lang="fr-FR" sz="2400" dirty="0"/>
              <a:t> </a:t>
            </a:r>
            <a:r>
              <a:rPr lang="fr-FR" sz="2400" dirty="0" err="1"/>
              <a:t>مرونة</a:t>
            </a:r>
            <a:r>
              <a:rPr lang="fr-FR" sz="2400" dirty="0"/>
              <a:t> </a:t>
            </a:r>
            <a:r>
              <a:rPr lang="fr-FR" sz="2400" dirty="0" err="1"/>
              <a:t>وقدرة</a:t>
            </a:r>
            <a:r>
              <a:rPr lang="fr-FR" sz="2400" dirty="0"/>
              <a:t> </a:t>
            </a:r>
            <a:r>
              <a:rPr lang="fr-FR" sz="2400" dirty="0" err="1"/>
              <a:t>على</a:t>
            </a:r>
            <a:r>
              <a:rPr lang="fr-FR" sz="2400" dirty="0"/>
              <a:t> </a:t>
            </a:r>
            <a:r>
              <a:rPr lang="fr-FR" sz="2400" dirty="0" err="1"/>
              <a:t>التكيف</a:t>
            </a:r>
            <a:r>
              <a:rPr lang="fr-FR" sz="2400" dirty="0"/>
              <a:t> مع </a:t>
            </a:r>
            <a:r>
              <a:rPr lang="fr-FR" sz="2400" dirty="0" err="1"/>
              <a:t>التغيرات</a:t>
            </a:r>
            <a:r>
              <a:rPr lang="fr-FR" sz="2400" dirty="0"/>
              <a:t> </a:t>
            </a:r>
            <a:r>
              <a:rPr lang="fr-FR" sz="2400" dirty="0" err="1"/>
              <a:t>السريعة</a:t>
            </a:r>
            <a:r>
              <a:rPr lang="fr-FR" sz="2400" dirty="0"/>
              <a:t> </a:t>
            </a:r>
            <a:r>
              <a:rPr lang="fr-FR" sz="2400" dirty="0" err="1"/>
              <a:t>في</a:t>
            </a:r>
            <a:r>
              <a:rPr lang="fr-FR" sz="2400" dirty="0"/>
              <a:t> </a:t>
            </a:r>
            <a:r>
              <a:rPr lang="fr-FR" sz="2400" dirty="0" err="1"/>
              <a:t>بيئة</a:t>
            </a:r>
            <a:r>
              <a:rPr lang="fr-FR" sz="2400" dirty="0"/>
              <a:t> </a:t>
            </a:r>
            <a:r>
              <a:rPr lang="fr-FR" sz="2400" dirty="0" err="1"/>
              <a:t>الإعلام</a:t>
            </a:r>
            <a:r>
              <a:rPr lang="fr-FR" sz="2400" dirty="0"/>
              <a:t> </a:t>
            </a:r>
            <a:r>
              <a:rPr lang="fr-FR" sz="2400" dirty="0" err="1"/>
              <a:t>الرقمي</a:t>
            </a:r>
            <a:r>
              <a:rPr lang="fr-FR" sz="2400" dirty="0"/>
              <a:t>.</a:t>
            </a:r>
          </a:p>
        </p:txBody>
      </p:sp>
      <p:pic>
        <p:nvPicPr>
          <p:cNvPr id="18" name="Image 17">
            <a:extLst>
              <a:ext uri="{FF2B5EF4-FFF2-40B4-BE49-F238E27FC236}">
                <a16:creationId xmlns:a16="http://schemas.microsoft.com/office/drawing/2014/main" id="{44063B8E-AC28-EEFC-D263-87E4A3F91AA3}"/>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946269" y="1741102"/>
            <a:ext cx="4146984" cy="40195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190869"/>
    </mc:Choice>
    <mc:Fallback xmlns="">
      <p:transition advTm="1908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02887-6781-CC2D-46E2-388CA63E19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826507-BAA1-E94B-D1D3-E111C642EE2F}"/>
              </a:ext>
            </a:extLst>
          </p:cNvPr>
          <p:cNvSpPr txBox="1"/>
          <p:nvPr/>
        </p:nvSpPr>
        <p:spPr>
          <a:xfrm>
            <a:off x="4470904" y="577484"/>
            <a:ext cx="7189024" cy="1231619"/>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مفهوم التَّحوُّل الرقمي في إدارة المؤسسة الإعلامية</a:t>
            </a:r>
          </a:p>
          <a:p>
            <a:pPr algn="ctr">
              <a:lnSpc>
                <a:spcPct val="120000"/>
              </a:lnSpc>
            </a:pPr>
            <a:r>
              <a:rPr lang="ar-SA" sz="3200" dirty="0"/>
              <a:t> </a:t>
            </a:r>
            <a:endParaRPr lang="ar-DZ" sz="3200" b="1" dirty="0">
              <a:solidFill>
                <a:srgbClr val="00B0F0"/>
              </a:solidFill>
              <a:latin typeface="Alexandria" charset="0"/>
              <a:cs typeface="Alexandria" charset="0"/>
            </a:endParaRPr>
          </a:p>
        </p:txBody>
      </p:sp>
      <p:sp>
        <p:nvSpPr>
          <p:cNvPr id="18" name="Rectangle 17">
            <a:extLst>
              <a:ext uri="{FF2B5EF4-FFF2-40B4-BE49-F238E27FC236}">
                <a16:creationId xmlns:a16="http://schemas.microsoft.com/office/drawing/2014/main" id="{2E9C5763-8675-025F-F026-CA09DF6C6FA6}"/>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01</a:t>
            </a:r>
            <a:endParaRPr lang="en-US" sz="1400" b="1" dirty="0">
              <a:ea typeface="Roboto Light" panose="02000000000000000000" pitchFamily="2" charset="0"/>
            </a:endParaRPr>
          </a:p>
        </p:txBody>
      </p:sp>
      <p:sp>
        <p:nvSpPr>
          <p:cNvPr id="29" name="Rectangle 28">
            <a:extLst>
              <a:ext uri="{FF2B5EF4-FFF2-40B4-BE49-F238E27FC236}">
                <a16:creationId xmlns:a16="http://schemas.microsoft.com/office/drawing/2014/main" id="{920869BF-D0CC-521E-EB2F-8FB86E9D4E9E}"/>
              </a:ext>
            </a:extLst>
          </p:cNvPr>
          <p:cNvSpPr/>
          <p:nvPr/>
        </p:nvSpPr>
        <p:spPr>
          <a:xfrm>
            <a:off x="2266584" y="47197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55B083-5023-AA4F-701A-E3591D5E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0BEAE19-411F-9ED5-7CB5-EEC312CB60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51D39E4-C97D-7990-351F-D3E8755490F5}"/>
              </a:ext>
            </a:extLst>
          </p:cNvPr>
          <p:cNvSpPr txBox="1"/>
          <p:nvPr/>
        </p:nvSpPr>
        <p:spPr>
          <a:xfrm>
            <a:off x="2178121" y="1999842"/>
            <a:ext cx="8710485" cy="3231654"/>
          </a:xfrm>
          <a:prstGeom prst="rect">
            <a:avLst/>
          </a:prstGeom>
          <a:noFill/>
        </p:spPr>
        <p:txBody>
          <a:bodyPr wrap="square">
            <a:spAutoFit/>
          </a:bodyPr>
          <a:lstStyle/>
          <a:p>
            <a:pPr algn="just" rtl="1"/>
            <a:r>
              <a:rPr lang="ar-SA" sz="2800" dirty="0"/>
              <a:t>مفهوم الت</a:t>
            </a:r>
            <a:r>
              <a:rPr lang="ar-DZ" sz="2800" dirty="0"/>
              <a:t>َ</a:t>
            </a:r>
            <a:r>
              <a:rPr lang="ar-SA" sz="2800" dirty="0"/>
              <a:t>حو</a:t>
            </a:r>
            <a:r>
              <a:rPr lang="ar-DZ" sz="2800" dirty="0"/>
              <a:t>ُّ</a:t>
            </a:r>
            <a:r>
              <a:rPr lang="ar-SA" sz="2800" dirty="0"/>
              <a:t>ل الرقمي في إدارة </a:t>
            </a:r>
            <a:r>
              <a:rPr lang="ar-SA" sz="2800" dirty="0" err="1"/>
              <a:t>المؤس</a:t>
            </a:r>
            <a:r>
              <a:rPr lang="ar-DZ" sz="2800" dirty="0"/>
              <a:t>َّ</a:t>
            </a:r>
            <a:r>
              <a:rPr lang="ar-SA" sz="2800" dirty="0"/>
              <a:t>سات الإعلامية هو</a:t>
            </a:r>
            <a:r>
              <a:rPr lang="ar-DZ" sz="2800" dirty="0"/>
              <a:t>:"</a:t>
            </a:r>
            <a:r>
              <a:rPr lang="ar-SA" sz="2800" dirty="0"/>
              <a:t> د</a:t>
            </a:r>
            <a:r>
              <a:rPr lang="ar-DZ" sz="2800" dirty="0"/>
              <a:t>َ</a:t>
            </a:r>
            <a:r>
              <a:rPr lang="ar-SA" sz="2800" dirty="0"/>
              <a:t>مج التقنيات الرقمية المتقدمة في جميع جوانب عمل المؤسسة الإعلامية، بدءًا من جمع المعلومات </a:t>
            </a:r>
            <a:r>
              <a:rPr lang="ar-SA" sz="2800" dirty="0" err="1"/>
              <a:t>وإ</a:t>
            </a:r>
            <a:r>
              <a:rPr lang="ar-DZ" sz="2800" dirty="0"/>
              <a:t>ِ</a:t>
            </a:r>
            <a:r>
              <a:rPr lang="ar-SA" sz="2800" dirty="0"/>
              <a:t>نتاج المحتوى وصولاً إلى توزيعه وتحليل تفاعل الجمهور</a:t>
            </a:r>
            <a:r>
              <a:rPr lang="fr-FR" sz="2800" dirty="0"/>
              <a:t>. </a:t>
            </a:r>
            <a:r>
              <a:rPr lang="ar-SA" sz="2800" dirty="0" err="1"/>
              <a:t>يتضم</a:t>
            </a:r>
            <a:r>
              <a:rPr lang="ar-DZ" sz="2800" dirty="0"/>
              <a:t>َّ</a:t>
            </a:r>
            <a:r>
              <a:rPr lang="ar-SA" sz="2800" dirty="0"/>
              <a:t>ن هذا </a:t>
            </a:r>
            <a:r>
              <a:rPr lang="ar-SA" sz="2800" dirty="0" err="1"/>
              <a:t>التحو</a:t>
            </a:r>
            <a:r>
              <a:rPr lang="ar-DZ" sz="2800" dirty="0"/>
              <a:t>ُّ</a:t>
            </a:r>
            <a:r>
              <a:rPr lang="ar-SA" sz="2800" dirty="0"/>
              <a:t>ل إعادة هندسة العمليات التقليدية ل</a:t>
            </a:r>
            <a:r>
              <a:rPr lang="ar-DZ" sz="2800" dirty="0"/>
              <a:t>ِ</a:t>
            </a:r>
            <a:r>
              <a:rPr lang="ar-SA" sz="2800" dirty="0"/>
              <a:t>ت</a:t>
            </a:r>
            <a:r>
              <a:rPr lang="ar-DZ" sz="2800" dirty="0"/>
              <a:t>ُ</a:t>
            </a:r>
            <a:r>
              <a:rPr lang="ar-SA" sz="2800" dirty="0"/>
              <a:t>صبح رقمية، </a:t>
            </a:r>
            <a:r>
              <a:rPr lang="ar-SA" sz="2800" dirty="0" err="1"/>
              <a:t>وت</a:t>
            </a:r>
            <a:r>
              <a:rPr lang="ar-DZ" sz="2800" dirty="0"/>
              <a:t>َ</a:t>
            </a:r>
            <a:r>
              <a:rPr lang="ar-SA" sz="2800" dirty="0"/>
              <a:t>بني نماذج عمل مبتكرة، وتحسين الكفاءة وزيادة التفاعل مع الجمهور. يشمل ذلك ال</a:t>
            </a:r>
            <a:r>
              <a:rPr lang="ar-DZ" sz="2800" dirty="0"/>
              <a:t>إِ</a:t>
            </a:r>
            <a:r>
              <a:rPr lang="ar-SA" sz="2800" dirty="0" err="1"/>
              <a:t>عتماد</a:t>
            </a:r>
            <a:r>
              <a:rPr lang="ar-SA" sz="2800" dirty="0"/>
              <a:t> على المنصات الرقمية، والبيانات الضخمة، والذكاء ال</a:t>
            </a:r>
            <a:r>
              <a:rPr lang="ar-DZ" sz="2800" dirty="0"/>
              <a:t>إِ</a:t>
            </a:r>
            <a:r>
              <a:rPr lang="ar-SA" sz="2800" dirty="0" err="1"/>
              <a:t>صطناعي</a:t>
            </a:r>
            <a:r>
              <a:rPr lang="ar-SA" sz="2800" dirty="0"/>
              <a:t>، مع التركيز على المرونة والت</a:t>
            </a:r>
            <a:r>
              <a:rPr lang="ar-DZ" sz="2800" dirty="0"/>
              <a:t>َّ</a:t>
            </a:r>
            <a:r>
              <a:rPr lang="ar-SA" sz="2800" dirty="0"/>
              <a:t>كيف المستمر مع التطورات التكنولوجية</a:t>
            </a:r>
            <a:r>
              <a:rPr lang="ar-DZ" sz="2800" dirty="0"/>
              <a:t>"</a:t>
            </a:r>
            <a:r>
              <a:rPr lang="fr-FR" dirty="0"/>
              <a:t>.</a:t>
            </a:r>
          </a:p>
        </p:txBody>
      </p:sp>
    </p:spTree>
    <p:extLst>
      <p:ext uri="{BB962C8B-B14F-4D97-AF65-F5344CB8AC3E}">
        <p14:creationId xmlns:p14="http://schemas.microsoft.com/office/powerpoint/2010/main" val="1283044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264A0-0B4A-3B1D-811B-5C019D4C379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1C93DFA-257F-5DF0-E257-E415E27599F7}"/>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مظاهر التَّحول الرقمي في إدارة المؤسسات الإعلامية</a:t>
            </a:r>
          </a:p>
        </p:txBody>
      </p:sp>
      <p:sp>
        <p:nvSpPr>
          <p:cNvPr id="29" name="Rectangle 28">
            <a:extLst>
              <a:ext uri="{FF2B5EF4-FFF2-40B4-BE49-F238E27FC236}">
                <a16:creationId xmlns:a16="http://schemas.microsoft.com/office/drawing/2014/main" id="{0A9D8A68-B1EF-9D93-743C-6792F170FD5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7647D9-1540-0585-F8D6-F5DADC08C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3037228-9C36-45BE-3D2D-8B0D419C99C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326FFA8-6D17-BC66-84C7-AB6D0E9E6D5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5589587-D88B-6B52-0823-BDD8AB6A1A86}"/>
              </a:ext>
            </a:extLst>
          </p:cNvPr>
          <p:cNvSpPr/>
          <p:nvPr/>
        </p:nvSpPr>
        <p:spPr>
          <a:xfrm rot="16200000" flipV="1">
            <a:off x="-2930229" y="334416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3B875052-4B11-2EF7-07E0-1CC5281AC0CD}"/>
              </a:ext>
            </a:extLst>
          </p:cNvPr>
          <p:cNvSpPr/>
          <p:nvPr/>
        </p:nvSpPr>
        <p:spPr>
          <a:xfrm>
            <a:off x="3876649" y="387652"/>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10" name="ZoneTexte 9">
            <a:extLst>
              <a:ext uri="{FF2B5EF4-FFF2-40B4-BE49-F238E27FC236}">
                <a16:creationId xmlns:a16="http://schemas.microsoft.com/office/drawing/2014/main" id="{992D6CCE-6377-6BF3-833E-2DF7156DD4BE}"/>
              </a:ext>
            </a:extLst>
          </p:cNvPr>
          <p:cNvSpPr txBox="1"/>
          <p:nvPr/>
        </p:nvSpPr>
        <p:spPr>
          <a:xfrm>
            <a:off x="3589279" y="1910622"/>
            <a:ext cx="7145676" cy="4154984"/>
          </a:xfrm>
          <a:prstGeom prst="rect">
            <a:avLst/>
          </a:prstGeom>
          <a:noFill/>
        </p:spPr>
        <p:txBody>
          <a:bodyPr wrap="square">
            <a:spAutoFit/>
          </a:bodyPr>
          <a:lstStyle/>
          <a:p>
            <a:pPr algn="just" rtl="1"/>
            <a:r>
              <a:rPr lang="fr-FR" sz="2400" dirty="0" err="1"/>
              <a:t>فيما</a:t>
            </a:r>
            <a:r>
              <a:rPr lang="fr-FR" sz="2400" dirty="0"/>
              <a:t> </a:t>
            </a:r>
            <a:r>
              <a:rPr lang="fr-FR" sz="2400" dirty="0" err="1"/>
              <a:t>يأتي</a:t>
            </a:r>
            <a:r>
              <a:rPr lang="fr-FR" sz="2400" dirty="0"/>
              <a:t> </a:t>
            </a:r>
            <a:r>
              <a:rPr lang="fr-FR" sz="2400" dirty="0" err="1"/>
              <a:t>رصد</a:t>
            </a:r>
            <a:r>
              <a:rPr lang="fr-FR" sz="2400" dirty="0"/>
              <a:t> </a:t>
            </a:r>
            <a:r>
              <a:rPr lang="fr-FR" sz="2400" dirty="0" err="1"/>
              <a:t>لأهم</a:t>
            </a:r>
            <a:r>
              <a:rPr lang="fr-FR" sz="2400" dirty="0"/>
              <a:t> </a:t>
            </a:r>
            <a:r>
              <a:rPr lang="fr-FR" sz="2400" dirty="0" err="1"/>
              <a:t>مظاهر</a:t>
            </a:r>
            <a:r>
              <a:rPr lang="fr-FR" sz="2400" dirty="0"/>
              <a:t> </a:t>
            </a:r>
            <a:r>
              <a:rPr lang="fr-FR" sz="2400" dirty="0" err="1"/>
              <a:t>التحو</a:t>
            </a:r>
            <a:r>
              <a:rPr lang="ar-DZ" sz="2400" dirty="0"/>
              <a:t>ُّ</a:t>
            </a:r>
            <a:r>
              <a:rPr lang="fr-FR" sz="2400" dirty="0"/>
              <a:t>ل </a:t>
            </a:r>
            <a:r>
              <a:rPr lang="fr-FR" sz="2400" dirty="0" err="1"/>
              <a:t>الرقمي</a:t>
            </a:r>
            <a:r>
              <a:rPr lang="fr-FR" sz="2400" dirty="0"/>
              <a:t> </a:t>
            </a:r>
            <a:r>
              <a:rPr lang="fr-FR" sz="2400" dirty="0" err="1"/>
              <a:t>على</a:t>
            </a:r>
            <a:r>
              <a:rPr lang="fr-FR" sz="2400" dirty="0"/>
              <a:t> </a:t>
            </a:r>
            <a:r>
              <a:rPr lang="fr-FR" sz="2400" dirty="0" err="1"/>
              <a:t>مستوى</a:t>
            </a:r>
            <a:r>
              <a:rPr lang="fr-FR" sz="2400" dirty="0"/>
              <a:t> </a:t>
            </a:r>
            <a:r>
              <a:rPr lang="fr-FR" sz="2400" dirty="0" err="1"/>
              <a:t>إدارة</a:t>
            </a:r>
            <a:r>
              <a:rPr lang="fr-FR" sz="2400" dirty="0"/>
              <a:t> </a:t>
            </a:r>
            <a:r>
              <a:rPr lang="fr-FR" sz="2400" dirty="0" err="1"/>
              <a:t>المؤسسات</a:t>
            </a:r>
            <a:r>
              <a:rPr lang="fr-FR" sz="2400" dirty="0"/>
              <a:t> </a:t>
            </a:r>
            <a:r>
              <a:rPr lang="fr-FR" sz="2400" dirty="0" err="1"/>
              <a:t>الإعلامية</a:t>
            </a:r>
            <a:r>
              <a:rPr lang="fr-FR" sz="2400" dirty="0"/>
              <a:t>:</a:t>
            </a:r>
          </a:p>
          <a:p>
            <a:pPr algn="just" rtl="1"/>
            <a:r>
              <a:rPr lang="fr-FR" sz="2400" b="1" dirty="0"/>
              <a:t>1</a:t>
            </a:r>
            <a:r>
              <a:rPr lang="ar-DZ" sz="2400" b="1" dirty="0"/>
              <a:t>-</a:t>
            </a:r>
            <a:r>
              <a:rPr lang="fr-FR" sz="2400" b="1" dirty="0"/>
              <a:t> </a:t>
            </a:r>
            <a:r>
              <a:rPr lang="fr-FR" sz="2400" b="1" dirty="0" err="1"/>
              <a:t>الن</a:t>
            </a:r>
            <a:r>
              <a:rPr lang="ar-DZ" sz="2400" b="1" dirty="0"/>
              <a:t>َّ</a:t>
            </a:r>
            <a:r>
              <a:rPr lang="fr-FR" sz="2400" b="1" dirty="0" err="1"/>
              <a:t>شر</a:t>
            </a:r>
            <a:r>
              <a:rPr lang="fr-FR" sz="2400" b="1" dirty="0"/>
              <a:t> </a:t>
            </a:r>
            <a:r>
              <a:rPr lang="fr-FR" sz="2400" b="1" dirty="0" err="1"/>
              <a:t>الإلكتروني</a:t>
            </a:r>
            <a:r>
              <a:rPr lang="ar-DZ" sz="2400" b="1" dirty="0"/>
              <a:t>:</a:t>
            </a:r>
            <a:r>
              <a:rPr lang="fr-FR" sz="2400" b="1" dirty="0"/>
              <a:t> </a:t>
            </a:r>
            <a:r>
              <a:rPr lang="ar-DZ" sz="2400" b="1" dirty="0"/>
              <a:t>إِ</a:t>
            </a:r>
            <a:r>
              <a:rPr lang="fr-FR" sz="2400" dirty="0" err="1"/>
              <a:t>ستخدام</a:t>
            </a:r>
            <a:r>
              <a:rPr lang="fr-FR" sz="2400" dirty="0"/>
              <a:t> </a:t>
            </a:r>
            <a:r>
              <a:rPr lang="fr-FR" sz="2400" dirty="0" err="1"/>
              <a:t>منص</a:t>
            </a:r>
            <a:r>
              <a:rPr lang="ar-DZ" sz="2400" dirty="0"/>
              <a:t>َّ</a:t>
            </a:r>
            <a:r>
              <a:rPr lang="fr-FR" sz="2400" dirty="0" err="1"/>
              <a:t>ات</a:t>
            </a:r>
            <a:r>
              <a:rPr lang="fr-FR" sz="2400" dirty="0"/>
              <a:t> </a:t>
            </a:r>
            <a:r>
              <a:rPr lang="fr-FR" sz="2400" dirty="0" err="1"/>
              <a:t>النشر</a:t>
            </a:r>
            <a:r>
              <a:rPr lang="fr-FR" sz="2400" dirty="0"/>
              <a:t> </a:t>
            </a:r>
            <a:r>
              <a:rPr lang="fr-FR" sz="2400" dirty="0" err="1"/>
              <a:t>الإلكترونية</a:t>
            </a:r>
            <a:r>
              <a:rPr lang="fr-FR" sz="2400" dirty="0"/>
              <a:t> </a:t>
            </a:r>
            <a:r>
              <a:rPr lang="fr-FR" sz="2400" dirty="0" err="1"/>
              <a:t>مثل</a:t>
            </a:r>
            <a:r>
              <a:rPr lang="ar-DZ" sz="2400" dirty="0"/>
              <a:t>:</a:t>
            </a:r>
            <a:r>
              <a:rPr lang="fr-FR" sz="2400" dirty="0"/>
              <a:t> </a:t>
            </a:r>
            <a:r>
              <a:rPr lang="fr-FR" sz="2400" dirty="0" err="1"/>
              <a:t>المواقع</a:t>
            </a:r>
            <a:r>
              <a:rPr lang="fr-FR" sz="2400" dirty="0"/>
              <a:t> </a:t>
            </a:r>
            <a:r>
              <a:rPr lang="fr-FR" sz="2400" dirty="0" err="1"/>
              <a:t>الإلكترونية</a:t>
            </a:r>
            <a:r>
              <a:rPr lang="fr-FR" sz="2400" dirty="0"/>
              <a:t> </a:t>
            </a:r>
            <a:r>
              <a:rPr lang="fr-FR" sz="2400" dirty="0" err="1"/>
              <a:t>وتطبيقات</a:t>
            </a:r>
            <a:r>
              <a:rPr lang="fr-FR" sz="2400" dirty="0"/>
              <a:t> </a:t>
            </a:r>
            <a:r>
              <a:rPr lang="fr-FR" sz="2400" dirty="0" err="1"/>
              <a:t>الهواتف</a:t>
            </a:r>
            <a:r>
              <a:rPr lang="fr-FR" sz="2400" dirty="0"/>
              <a:t> </a:t>
            </a:r>
            <a:r>
              <a:rPr lang="fr-FR" sz="2400" dirty="0" err="1"/>
              <a:t>الذكية</a:t>
            </a:r>
            <a:r>
              <a:rPr lang="fr-FR" sz="2400" dirty="0"/>
              <a:t> </a:t>
            </a:r>
            <a:r>
              <a:rPr lang="fr-FR" sz="2400" dirty="0" err="1"/>
              <a:t>لدعم</a:t>
            </a:r>
            <a:r>
              <a:rPr lang="fr-FR" sz="2400" dirty="0"/>
              <a:t> </a:t>
            </a:r>
            <a:r>
              <a:rPr lang="fr-FR" sz="2400" dirty="0" err="1"/>
              <a:t>النسخ</a:t>
            </a:r>
            <a:r>
              <a:rPr lang="fr-FR" sz="2400" dirty="0"/>
              <a:t> </a:t>
            </a:r>
            <a:r>
              <a:rPr lang="fr-FR" sz="2400" dirty="0" err="1"/>
              <a:t>الورقية</a:t>
            </a:r>
            <a:r>
              <a:rPr lang="fr-FR" sz="2400" dirty="0"/>
              <a:t> </a:t>
            </a:r>
            <a:r>
              <a:rPr lang="fr-FR" sz="2400" dirty="0" err="1"/>
              <a:t>للصحف</a:t>
            </a:r>
            <a:r>
              <a:rPr lang="fr-FR" sz="2400" dirty="0"/>
              <a:t>، </a:t>
            </a:r>
            <a:r>
              <a:rPr lang="fr-FR" sz="2400" dirty="0" err="1"/>
              <a:t>مم</a:t>
            </a:r>
            <a:r>
              <a:rPr lang="ar-DZ" sz="2400" dirty="0"/>
              <a:t>َّ</a:t>
            </a:r>
            <a:r>
              <a:rPr lang="fr-FR" sz="2400" dirty="0"/>
              <a:t>ا </a:t>
            </a:r>
            <a:r>
              <a:rPr lang="fr-FR" sz="2400" dirty="0" err="1"/>
              <a:t>يسمح</a:t>
            </a:r>
            <a:r>
              <a:rPr lang="fr-FR" sz="2400" dirty="0"/>
              <a:t> </a:t>
            </a:r>
            <a:r>
              <a:rPr lang="fr-FR" sz="2400" dirty="0" err="1"/>
              <a:t>بوصول</a:t>
            </a:r>
            <a:r>
              <a:rPr lang="fr-FR" sz="2400" dirty="0"/>
              <a:t> </a:t>
            </a:r>
            <a:r>
              <a:rPr lang="fr-FR" sz="2400" dirty="0" err="1"/>
              <a:t>أوسع</a:t>
            </a:r>
            <a:r>
              <a:rPr lang="fr-FR" sz="2400" dirty="0"/>
              <a:t> </a:t>
            </a:r>
            <a:r>
              <a:rPr lang="fr-FR" sz="2400" dirty="0" err="1"/>
              <a:t>للقراء</a:t>
            </a:r>
            <a:r>
              <a:rPr lang="fr-FR" sz="2400" dirty="0"/>
              <a:t> </a:t>
            </a:r>
            <a:r>
              <a:rPr lang="fr-FR" sz="2400" dirty="0" err="1"/>
              <a:t>وتوفير</a:t>
            </a:r>
            <a:r>
              <a:rPr lang="fr-FR" sz="2400" dirty="0"/>
              <a:t> </a:t>
            </a:r>
            <a:r>
              <a:rPr lang="fr-FR" sz="2400" dirty="0" err="1"/>
              <a:t>تجارب</a:t>
            </a:r>
            <a:r>
              <a:rPr lang="fr-FR" sz="2400" dirty="0"/>
              <a:t> </a:t>
            </a:r>
            <a:r>
              <a:rPr lang="fr-FR" sz="2400" dirty="0" err="1"/>
              <a:t>تفاعلية</a:t>
            </a:r>
            <a:r>
              <a:rPr lang="fr-FR" sz="2400" dirty="0"/>
              <a:t> </a:t>
            </a:r>
            <a:r>
              <a:rPr lang="fr-FR" sz="2400" dirty="0" err="1"/>
              <a:t>محسنة</a:t>
            </a:r>
            <a:r>
              <a:rPr lang="fr-FR" sz="2400" dirty="0"/>
              <a:t>.</a:t>
            </a:r>
          </a:p>
          <a:p>
            <a:pPr algn="just" rtl="1"/>
            <a:r>
              <a:rPr lang="fr-FR" sz="2400" b="1" dirty="0"/>
              <a:t>2 </a:t>
            </a:r>
            <a:r>
              <a:rPr lang="ar-DZ" sz="2400" b="1" dirty="0"/>
              <a:t>- </a:t>
            </a:r>
            <a:r>
              <a:rPr lang="fr-FR" sz="2400" b="1" dirty="0" err="1"/>
              <a:t>التحليلات</a:t>
            </a:r>
            <a:r>
              <a:rPr lang="fr-FR" sz="2400" b="1" dirty="0"/>
              <a:t> </a:t>
            </a:r>
            <a:r>
              <a:rPr lang="fr-FR" sz="2400" b="1" dirty="0" err="1"/>
              <a:t>والبيانات</a:t>
            </a:r>
            <a:r>
              <a:rPr lang="ar-DZ" sz="2400" b="1" dirty="0"/>
              <a:t>:</a:t>
            </a:r>
            <a:r>
              <a:rPr lang="fr-FR" sz="2400" b="1" dirty="0"/>
              <a:t> </a:t>
            </a:r>
            <a:r>
              <a:rPr lang="fr-FR" sz="2400" dirty="0" err="1"/>
              <a:t>تتابع</a:t>
            </a:r>
            <a:r>
              <a:rPr lang="fr-FR" sz="2400" dirty="0"/>
              <a:t> </a:t>
            </a:r>
            <a:r>
              <a:rPr lang="fr-FR" sz="2400" dirty="0" err="1"/>
              <a:t>إدارة</a:t>
            </a:r>
            <a:r>
              <a:rPr lang="fr-FR" sz="2400" dirty="0"/>
              <a:t> </a:t>
            </a:r>
            <a:r>
              <a:rPr lang="fr-FR" sz="2400" dirty="0" err="1"/>
              <a:t>المؤس</a:t>
            </a:r>
            <a:r>
              <a:rPr lang="ar-DZ" sz="2400" dirty="0"/>
              <a:t>َّ</a:t>
            </a:r>
            <a:r>
              <a:rPr lang="fr-FR" sz="2400" dirty="0" err="1"/>
              <a:t>سة</a:t>
            </a:r>
            <a:r>
              <a:rPr lang="fr-FR" sz="2400" dirty="0"/>
              <a:t> </a:t>
            </a:r>
            <a:r>
              <a:rPr lang="fr-FR" sz="2400" dirty="0" err="1"/>
              <a:t>الإعلامية</a:t>
            </a:r>
            <a:r>
              <a:rPr lang="fr-FR" sz="2400" dirty="0"/>
              <a:t> </a:t>
            </a:r>
            <a:r>
              <a:rPr lang="fr-FR" sz="2400" dirty="0" err="1"/>
              <a:t>سلوك</a:t>
            </a:r>
            <a:r>
              <a:rPr lang="fr-FR" sz="2400" dirty="0"/>
              <a:t> </a:t>
            </a:r>
            <a:r>
              <a:rPr lang="fr-FR" sz="2400" dirty="0" err="1"/>
              <a:t>القراء</a:t>
            </a:r>
            <a:r>
              <a:rPr lang="fr-FR" sz="2400" dirty="0"/>
              <a:t> و</a:t>
            </a:r>
            <a:r>
              <a:rPr lang="ar-DZ" sz="2400" dirty="0"/>
              <a:t>إِ</a:t>
            </a:r>
            <a:r>
              <a:rPr lang="fr-FR" sz="2400" dirty="0" err="1"/>
              <a:t>هتماماتهم</a:t>
            </a:r>
            <a:r>
              <a:rPr lang="fr-FR" sz="2400" dirty="0"/>
              <a:t> ب</a:t>
            </a:r>
            <a:r>
              <a:rPr lang="ar-DZ" sz="2400" dirty="0"/>
              <a:t>إِ</a:t>
            </a:r>
            <a:r>
              <a:rPr lang="fr-FR" sz="2400" dirty="0" err="1"/>
              <a:t>ستخدام</a:t>
            </a:r>
            <a:r>
              <a:rPr lang="fr-FR" sz="2400" dirty="0"/>
              <a:t> </a:t>
            </a:r>
            <a:r>
              <a:rPr lang="fr-FR" sz="2400" dirty="0" err="1"/>
              <a:t>أدوات</a:t>
            </a:r>
            <a:r>
              <a:rPr lang="fr-FR" sz="2400" dirty="0"/>
              <a:t> </a:t>
            </a:r>
            <a:r>
              <a:rPr lang="fr-FR" sz="2400" dirty="0" err="1"/>
              <a:t>التحليل</a:t>
            </a:r>
            <a:r>
              <a:rPr lang="fr-FR" sz="2400" dirty="0"/>
              <a:t> </a:t>
            </a:r>
            <a:r>
              <a:rPr lang="fr-FR" sz="2400" dirty="0" err="1"/>
              <a:t>الرقمية</a:t>
            </a:r>
            <a:r>
              <a:rPr lang="fr-FR" sz="2400" dirty="0"/>
              <a:t>، </a:t>
            </a:r>
            <a:r>
              <a:rPr lang="fr-FR" sz="2400" dirty="0" err="1"/>
              <a:t>مم</a:t>
            </a:r>
            <a:r>
              <a:rPr lang="ar-DZ" sz="2400" dirty="0"/>
              <a:t>َّ</a:t>
            </a:r>
            <a:r>
              <a:rPr lang="fr-FR" sz="2400" dirty="0"/>
              <a:t>ا </a:t>
            </a:r>
            <a:r>
              <a:rPr lang="fr-FR" sz="2400" dirty="0" err="1"/>
              <a:t>يساعدها</a:t>
            </a:r>
            <a:r>
              <a:rPr lang="fr-FR" sz="2400" dirty="0"/>
              <a:t> </a:t>
            </a:r>
            <a:r>
              <a:rPr lang="fr-FR" sz="2400" dirty="0" err="1"/>
              <a:t>على</a:t>
            </a:r>
            <a:r>
              <a:rPr lang="fr-FR" sz="2400" dirty="0"/>
              <a:t> </a:t>
            </a:r>
            <a:r>
              <a:rPr lang="fr-FR" sz="2400" dirty="0" err="1"/>
              <a:t>فهمهم</a:t>
            </a:r>
            <a:r>
              <a:rPr lang="fr-FR" sz="2400" dirty="0"/>
              <a:t> </a:t>
            </a:r>
            <a:r>
              <a:rPr lang="fr-FR" sz="2400" dirty="0" err="1"/>
              <a:t>أكثر</a:t>
            </a:r>
            <a:r>
              <a:rPr lang="fr-FR" sz="2400" dirty="0"/>
              <a:t> </a:t>
            </a:r>
            <a:r>
              <a:rPr lang="fr-FR" sz="2400" dirty="0" err="1"/>
              <a:t>وبالتالي</a:t>
            </a:r>
            <a:r>
              <a:rPr lang="fr-FR" sz="2400" dirty="0"/>
              <a:t> </a:t>
            </a:r>
            <a:r>
              <a:rPr lang="fr-FR" sz="2400" dirty="0" err="1"/>
              <a:t>تحسين</a:t>
            </a:r>
            <a:r>
              <a:rPr lang="fr-FR" sz="2400" dirty="0"/>
              <a:t> </a:t>
            </a:r>
            <a:r>
              <a:rPr lang="fr-FR" sz="2400" dirty="0" err="1"/>
              <a:t>النشر</a:t>
            </a:r>
            <a:r>
              <a:rPr lang="fr-FR" sz="2400" dirty="0"/>
              <a:t> </a:t>
            </a:r>
            <a:r>
              <a:rPr lang="fr-FR" sz="2400" dirty="0" err="1"/>
              <a:t>والمحتوى</a:t>
            </a:r>
            <a:r>
              <a:rPr lang="fr-FR" sz="2400" dirty="0"/>
              <a:t> </a:t>
            </a:r>
            <a:r>
              <a:rPr lang="fr-FR" sz="2400" dirty="0" err="1"/>
              <a:t>وفقا</a:t>
            </a:r>
            <a:r>
              <a:rPr lang="fr-FR" sz="2400" dirty="0"/>
              <a:t> </a:t>
            </a:r>
            <a:r>
              <a:rPr lang="fr-FR" sz="2400" dirty="0" err="1"/>
              <a:t>لذلك</a:t>
            </a:r>
            <a:r>
              <a:rPr lang="fr-FR" sz="2400" dirty="0"/>
              <a:t>.</a:t>
            </a:r>
          </a:p>
          <a:p>
            <a:pPr algn="just" rtl="1"/>
            <a:r>
              <a:rPr lang="fr-FR" sz="2400" b="1" dirty="0"/>
              <a:t>3 </a:t>
            </a:r>
            <a:r>
              <a:rPr lang="ar-DZ" sz="2400" b="1" dirty="0"/>
              <a:t>- </a:t>
            </a:r>
            <a:r>
              <a:rPr lang="fr-FR" sz="2400" b="1" dirty="0" err="1"/>
              <a:t>وسائل</a:t>
            </a:r>
            <a:r>
              <a:rPr lang="fr-FR" sz="2400" b="1" dirty="0"/>
              <a:t> </a:t>
            </a:r>
            <a:r>
              <a:rPr lang="fr-FR" sz="2400" b="1" dirty="0" err="1"/>
              <a:t>التواصل</a:t>
            </a:r>
            <a:r>
              <a:rPr lang="fr-FR" sz="2400" b="1" dirty="0"/>
              <a:t> </a:t>
            </a:r>
            <a:r>
              <a:rPr lang="fr-FR" sz="2400" b="1" dirty="0" err="1"/>
              <a:t>ال</a:t>
            </a:r>
            <a:r>
              <a:rPr lang="ar-DZ" sz="2400" b="1" dirty="0"/>
              <a:t>إِ</a:t>
            </a:r>
            <a:r>
              <a:rPr lang="fr-FR" sz="2400" b="1" dirty="0" err="1"/>
              <a:t>جتماعي</a:t>
            </a:r>
            <a:r>
              <a:rPr lang="fr-FR" sz="2400" dirty="0"/>
              <a:t>: </a:t>
            </a:r>
            <a:r>
              <a:rPr lang="ar-DZ" sz="2400" dirty="0"/>
              <a:t>إِ</a:t>
            </a:r>
            <a:r>
              <a:rPr lang="fr-FR" sz="2400" dirty="0" err="1"/>
              <a:t>ستخدام</a:t>
            </a:r>
            <a:r>
              <a:rPr lang="fr-FR" sz="2400" dirty="0"/>
              <a:t> </a:t>
            </a:r>
            <a:r>
              <a:rPr lang="fr-FR" sz="2400" dirty="0" err="1"/>
              <a:t>وسائل</a:t>
            </a:r>
            <a:r>
              <a:rPr lang="fr-FR" sz="2400" dirty="0"/>
              <a:t> </a:t>
            </a:r>
            <a:r>
              <a:rPr lang="fr-FR" sz="2400" dirty="0" err="1"/>
              <a:t>التواصل</a:t>
            </a:r>
            <a:r>
              <a:rPr lang="fr-FR" sz="2400" dirty="0"/>
              <a:t> </a:t>
            </a:r>
            <a:r>
              <a:rPr lang="fr-FR" sz="2400" dirty="0" err="1"/>
              <a:t>الاجتماعي</a:t>
            </a:r>
            <a:r>
              <a:rPr lang="fr-FR" sz="2400" dirty="0"/>
              <a:t> </a:t>
            </a:r>
            <a:r>
              <a:rPr lang="fr-FR" sz="2400" dirty="0" err="1"/>
              <a:t>لتوسيع</a:t>
            </a:r>
            <a:r>
              <a:rPr lang="fr-FR" sz="2400" dirty="0"/>
              <a:t> </a:t>
            </a:r>
            <a:r>
              <a:rPr lang="fr-FR" sz="2400" dirty="0" err="1"/>
              <a:t>النطاق</a:t>
            </a:r>
            <a:r>
              <a:rPr lang="fr-FR" sz="2400" dirty="0"/>
              <a:t>، </a:t>
            </a:r>
            <a:r>
              <a:rPr lang="fr-FR" sz="2400" dirty="0" err="1"/>
              <a:t>وزيادة</a:t>
            </a:r>
            <a:r>
              <a:rPr lang="fr-FR" sz="2400" dirty="0"/>
              <a:t> </a:t>
            </a:r>
            <a:r>
              <a:rPr lang="fr-FR" sz="2400" dirty="0" err="1"/>
              <a:t>الت</a:t>
            </a:r>
            <a:r>
              <a:rPr lang="ar-DZ" sz="2400" dirty="0"/>
              <a:t>َّ</a:t>
            </a:r>
            <a:r>
              <a:rPr lang="fr-FR" sz="2400" dirty="0" err="1"/>
              <a:t>فاعل</a:t>
            </a:r>
            <a:r>
              <a:rPr lang="fr-FR" sz="2400" dirty="0"/>
              <a:t> مع </a:t>
            </a:r>
            <a:r>
              <a:rPr lang="fr-FR" sz="2400" dirty="0" err="1"/>
              <a:t>القراء</a:t>
            </a:r>
            <a:r>
              <a:rPr lang="fr-FR" sz="2400" dirty="0"/>
              <a:t>، </a:t>
            </a:r>
            <a:r>
              <a:rPr lang="fr-FR" sz="2400" dirty="0" err="1"/>
              <a:t>بالإضافة</a:t>
            </a:r>
            <a:r>
              <a:rPr lang="fr-FR" sz="2400" dirty="0"/>
              <a:t> </a:t>
            </a:r>
            <a:r>
              <a:rPr lang="fr-FR" sz="2400" dirty="0" err="1"/>
              <a:t>إلى</a:t>
            </a:r>
            <a:r>
              <a:rPr lang="fr-FR" sz="2400" dirty="0"/>
              <a:t> </a:t>
            </a:r>
            <a:r>
              <a:rPr lang="ar-DZ" sz="2400" dirty="0"/>
              <a:t>إِ</a:t>
            </a:r>
            <a:r>
              <a:rPr lang="fr-FR" sz="2400" dirty="0" err="1"/>
              <a:t>ستخدامها</a:t>
            </a:r>
            <a:r>
              <a:rPr lang="fr-FR" sz="2400" dirty="0"/>
              <a:t> </a:t>
            </a:r>
            <a:r>
              <a:rPr lang="fr-FR" sz="2400" dirty="0" err="1"/>
              <a:t>لترويج</a:t>
            </a:r>
            <a:r>
              <a:rPr lang="fr-FR" sz="2400" dirty="0"/>
              <a:t> </a:t>
            </a:r>
            <a:r>
              <a:rPr lang="fr-FR" sz="2400" dirty="0" err="1"/>
              <a:t>المحتوى</a:t>
            </a:r>
            <a:r>
              <a:rPr lang="fr-FR" sz="2400" dirty="0"/>
              <a:t> </a:t>
            </a:r>
            <a:r>
              <a:rPr lang="fr-FR" sz="2400" dirty="0" err="1"/>
              <a:t>وجذب</a:t>
            </a:r>
            <a:r>
              <a:rPr lang="fr-FR" sz="2400" dirty="0"/>
              <a:t> </a:t>
            </a:r>
            <a:r>
              <a:rPr lang="fr-FR" sz="2400" dirty="0" err="1"/>
              <a:t>المزيد</a:t>
            </a:r>
            <a:r>
              <a:rPr lang="fr-FR" sz="2400" dirty="0"/>
              <a:t> من </a:t>
            </a:r>
            <a:r>
              <a:rPr lang="fr-FR" sz="2400" dirty="0" err="1"/>
              <a:t>الجمهور</a:t>
            </a:r>
            <a:r>
              <a:rPr lang="fr-FR" dirty="0"/>
              <a:t>.</a:t>
            </a:r>
          </a:p>
        </p:txBody>
      </p:sp>
    </p:spTree>
    <p:extLst>
      <p:ext uri="{BB962C8B-B14F-4D97-AF65-F5344CB8AC3E}">
        <p14:creationId xmlns:p14="http://schemas.microsoft.com/office/powerpoint/2010/main" val="258835899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75935-F17C-D5D0-7ABF-1F6BF0F9978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D861871-AFAD-96BC-6459-992BBC268A5E}"/>
              </a:ext>
            </a:extLst>
          </p:cNvPr>
          <p:cNvSpPr txBox="1"/>
          <p:nvPr/>
        </p:nvSpPr>
        <p:spPr>
          <a:xfrm>
            <a:off x="4419180" y="60746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مظاهر التَّحوُّل الرقمي في إدارة المؤسَّسات الإعلامية</a:t>
            </a:r>
          </a:p>
        </p:txBody>
      </p:sp>
      <p:sp>
        <p:nvSpPr>
          <p:cNvPr id="29" name="Rectangle 28">
            <a:extLst>
              <a:ext uri="{FF2B5EF4-FFF2-40B4-BE49-F238E27FC236}">
                <a16:creationId xmlns:a16="http://schemas.microsoft.com/office/drawing/2014/main" id="{112FDB09-45CF-D2EC-234D-4C9C5855FE6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FFBD78-46FD-BBD9-B59A-3FB516E06B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DC51F3E-C274-A8B0-3B80-12F30344661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825427F-CF47-37EF-DAFE-700BBEA1C99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5031225-356C-67C9-AE36-E62982EEE74C}"/>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0D27965F-D4B7-ED6A-FE6B-F1CAA7188C58}"/>
              </a:ext>
            </a:extLst>
          </p:cNvPr>
          <p:cNvSpPr/>
          <p:nvPr/>
        </p:nvSpPr>
        <p:spPr>
          <a:xfrm>
            <a:off x="3966811" y="372882"/>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5" name="ZoneTexte 4">
            <a:extLst>
              <a:ext uri="{FF2B5EF4-FFF2-40B4-BE49-F238E27FC236}">
                <a16:creationId xmlns:a16="http://schemas.microsoft.com/office/drawing/2014/main" id="{3DC2BDA2-7013-C3A6-B7FC-3AD9BE3F9AB4}"/>
              </a:ext>
            </a:extLst>
          </p:cNvPr>
          <p:cNvSpPr txBox="1"/>
          <p:nvPr/>
        </p:nvSpPr>
        <p:spPr>
          <a:xfrm>
            <a:off x="2085654" y="1527036"/>
            <a:ext cx="8693823" cy="5251438"/>
          </a:xfrm>
          <a:prstGeom prst="rect">
            <a:avLst/>
          </a:prstGeom>
          <a:noFill/>
        </p:spPr>
        <p:txBody>
          <a:bodyPr wrap="square">
            <a:spAutoFit/>
          </a:bodyPr>
          <a:lstStyle/>
          <a:p>
            <a:pPr marL="646430" indent="-646430" algn="just" rtl="1">
              <a:lnSpc>
                <a:spcPct val="104000"/>
              </a:lnSpc>
              <a:spcAft>
                <a:spcPts val="690"/>
              </a:spcAft>
              <a:buNone/>
            </a:pPr>
            <a:r>
              <a:rPr lang="ar-SA" sz="2400" b="1" kern="100" dirty="0">
                <a:solidFill>
                  <a:srgbClr val="000000"/>
                </a:solidFill>
                <a:effectLst/>
                <a:latin typeface="Calibri" panose="020F0502020204030204" pitchFamily="34" charset="0"/>
                <a:ea typeface="Calibri" panose="020F0502020204030204" pitchFamily="34" charset="0"/>
              </a:rPr>
              <a:t>4 </a:t>
            </a:r>
            <a:r>
              <a:rPr lang="ar-DZ" sz="2400" b="1" kern="100" dirty="0">
                <a:solidFill>
                  <a:srgbClr val="000000"/>
                </a:solidFill>
                <a:effectLst/>
                <a:latin typeface="Calibri" panose="020F0502020204030204" pitchFamily="34" charset="0"/>
                <a:ea typeface="Calibri" panose="020F0502020204030204" pitchFamily="34" charset="0"/>
              </a:rPr>
              <a:t>- </a:t>
            </a:r>
            <a:r>
              <a:rPr lang="ar-SA" sz="2400" b="1" kern="100" dirty="0">
                <a:solidFill>
                  <a:srgbClr val="000000"/>
                </a:solidFill>
                <a:effectLst/>
                <a:latin typeface="Calibri" panose="020F0502020204030204" pitchFamily="34" charset="0"/>
                <a:ea typeface="Calibri" panose="020F0502020204030204" pitchFamily="34" charset="0"/>
              </a:rPr>
              <a:t>الت</a:t>
            </a:r>
            <a:r>
              <a:rPr lang="ar-DZ" sz="2400" b="1" kern="100" dirty="0">
                <a:solidFill>
                  <a:srgbClr val="000000"/>
                </a:solidFill>
                <a:effectLst/>
                <a:latin typeface="Calibri" panose="020F0502020204030204" pitchFamily="34" charset="0"/>
                <a:ea typeface="Calibri" panose="020F0502020204030204" pitchFamily="34" charset="0"/>
              </a:rPr>
              <a:t>َّ</a:t>
            </a:r>
            <a:r>
              <a:rPr lang="ar-SA" sz="2400" b="1" kern="100" dirty="0">
                <a:solidFill>
                  <a:srgbClr val="000000"/>
                </a:solidFill>
                <a:effectLst/>
                <a:latin typeface="Calibri" panose="020F0502020204030204" pitchFamily="34" charset="0"/>
                <a:ea typeface="Calibri" panose="020F0502020204030204" pitchFamily="34" charset="0"/>
              </a:rPr>
              <a:t>حرير الرقمي: </a:t>
            </a:r>
            <a:r>
              <a:rPr lang="ar-DZ" sz="2400" b="1" kern="100" dirty="0">
                <a:solidFill>
                  <a:srgbClr val="000000"/>
                </a:solidFill>
                <a:latin typeface="Calibri" panose="020F0502020204030204" pitchFamily="34" charset="0"/>
                <a:ea typeface="Calibri" panose="020F050202020403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rPr>
              <a:t>ستخدام</a:t>
            </a:r>
            <a:r>
              <a:rPr lang="ar-SA" sz="2400" kern="100" dirty="0">
                <a:solidFill>
                  <a:srgbClr val="000000"/>
                </a:solidFill>
                <a:effectLst/>
                <a:latin typeface="Calibri" panose="020F0502020204030204" pitchFamily="34" charset="0"/>
                <a:ea typeface="Calibri" panose="020F0502020204030204" pitchFamily="34" charset="0"/>
              </a:rPr>
              <a:t> أدوات الت</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حرير الرقمي لإنتاج وتحرير المحتوى بشكل أكثر فاعلية وسرعة.</a:t>
            </a:r>
            <a:endParaRPr lang="fr-FR" sz="2400" kern="100" dirty="0">
              <a:solidFill>
                <a:srgbClr val="000000"/>
              </a:solidFill>
              <a:effectLst/>
              <a:latin typeface="Calibri" panose="020F0502020204030204" pitchFamily="34" charset="0"/>
              <a:ea typeface="Calibri" panose="020F0502020204030204" pitchFamily="34" charset="0"/>
            </a:endParaRPr>
          </a:p>
          <a:p>
            <a:pPr marL="646430" indent="-646430" algn="just" rtl="1">
              <a:lnSpc>
                <a:spcPct val="104000"/>
              </a:lnSpc>
              <a:spcAft>
                <a:spcPts val="690"/>
              </a:spcAft>
              <a:buNone/>
            </a:pPr>
            <a:r>
              <a:rPr lang="ar-SA" sz="2400" b="1" kern="100" dirty="0">
                <a:solidFill>
                  <a:srgbClr val="000000"/>
                </a:solidFill>
                <a:effectLst/>
                <a:latin typeface="Calibri" panose="020F0502020204030204" pitchFamily="34" charset="0"/>
                <a:ea typeface="Calibri" panose="020F0502020204030204" pitchFamily="34" charset="0"/>
              </a:rPr>
              <a:t>5 </a:t>
            </a:r>
            <a:r>
              <a:rPr lang="ar-DZ" sz="2400" b="1" kern="100" dirty="0">
                <a:solidFill>
                  <a:srgbClr val="000000"/>
                </a:solidFill>
                <a:effectLst/>
                <a:latin typeface="Calibri" panose="020F0502020204030204" pitchFamily="34" charset="0"/>
                <a:ea typeface="Calibri" panose="020F0502020204030204" pitchFamily="34" charset="0"/>
              </a:rPr>
              <a:t>- </a:t>
            </a:r>
            <a:r>
              <a:rPr lang="ar-SA" sz="2400" b="1" kern="100" dirty="0">
                <a:solidFill>
                  <a:srgbClr val="000000"/>
                </a:solidFill>
                <a:effectLst/>
                <a:latin typeface="Calibri" panose="020F0502020204030204" pitchFamily="34" charset="0"/>
                <a:ea typeface="Calibri" panose="020F0502020204030204" pitchFamily="34" charset="0"/>
              </a:rPr>
              <a:t>ا</a:t>
            </a:r>
            <a:r>
              <a:rPr lang="ar-DZ" sz="2400" b="1" kern="100" dirty="0" err="1">
                <a:solidFill>
                  <a:srgbClr val="000000"/>
                </a:solidFill>
                <a:effectLst/>
                <a:latin typeface="Calibri" panose="020F0502020204030204" pitchFamily="34" charset="0"/>
                <a:ea typeface="Calibri" panose="020F0502020204030204" pitchFamily="34" charset="0"/>
              </a:rPr>
              <a:t>ل</a:t>
            </a:r>
            <a:r>
              <a:rPr lang="ar-DZ" sz="2400" b="1" kern="100" dirty="0" err="1">
                <a:solidFill>
                  <a:srgbClr val="000000"/>
                </a:solidFill>
                <a:latin typeface="Calibri" panose="020F0502020204030204" pitchFamily="34" charset="0"/>
                <a:ea typeface="Calibri" panose="020F0502020204030204" pitchFamily="34" charset="0"/>
              </a:rPr>
              <a:t>إِ</a:t>
            </a:r>
            <a:r>
              <a:rPr lang="ar-SA" sz="2400" b="1" kern="100" dirty="0" err="1">
                <a:solidFill>
                  <a:srgbClr val="000000"/>
                </a:solidFill>
                <a:effectLst/>
                <a:latin typeface="Calibri" panose="020F0502020204030204" pitchFamily="34" charset="0"/>
                <a:ea typeface="Calibri" panose="020F0502020204030204" pitchFamily="34" charset="0"/>
              </a:rPr>
              <a:t>شتراكات</a:t>
            </a:r>
            <a:r>
              <a:rPr lang="ar-SA" sz="2400" b="1" kern="100" dirty="0">
                <a:solidFill>
                  <a:srgbClr val="000000"/>
                </a:solidFill>
                <a:effectLst/>
                <a:latin typeface="Calibri" panose="020F0502020204030204" pitchFamily="34" charset="0"/>
                <a:ea typeface="Calibri" panose="020F0502020204030204" pitchFamily="34" charset="0"/>
              </a:rPr>
              <a:t> الرقمية</a:t>
            </a:r>
            <a:r>
              <a:rPr lang="ar-DZ" sz="2400" b="1" kern="100" dirty="0">
                <a:solidFill>
                  <a:srgbClr val="000000"/>
                </a:solidFill>
                <a:effectLst/>
                <a:latin typeface="Calibri" panose="020F0502020204030204" pitchFamily="34" charset="0"/>
                <a:ea typeface="Calibri" panose="020F0502020204030204" pitchFamily="34" charset="0"/>
              </a:rPr>
              <a:t>:</a:t>
            </a:r>
            <a:r>
              <a:rPr lang="ar-SA" sz="2400" b="1" kern="100" dirty="0">
                <a:solidFill>
                  <a:srgbClr val="000000"/>
                </a:solidFill>
                <a:effectLst/>
                <a:latin typeface="Calibri" panose="020F0502020204030204" pitchFamily="34" charset="0"/>
                <a:ea typeface="Calibri" panose="020F050202020403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تقديم خدمات ال</a:t>
            </a:r>
            <a:r>
              <a:rPr lang="ar-DZ" sz="2400" kern="100" dirty="0">
                <a:solidFill>
                  <a:srgbClr val="000000"/>
                </a:solidFill>
                <a:effectLst/>
                <a:latin typeface="Calibri" panose="020F0502020204030204" pitchFamily="34" charset="0"/>
                <a:ea typeface="Calibri" panose="020F0502020204030204" pitchFamily="34" charset="0"/>
              </a:rPr>
              <a:t>إِ</a:t>
            </a:r>
            <a:r>
              <a:rPr lang="ar-SA" sz="2400" kern="100" dirty="0">
                <a:solidFill>
                  <a:srgbClr val="000000"/>
                </a:solidFill>
                <a:effectLst/>
                <a:latin typeface="Calibri" panose="020F0502020204030204" pitchFamily="34" charset="0"/>
                <a:ea typeface="Calibri" panose="020F0502020204030204" pitchFamily="34" charset="0"/>
              </a:rPr>
              <a:t>شتراك الرقمي للوصول إلى محتوى حصري وجودة أعلى، وتعزيز الإيرادات بعيد</a:t>
            </a:r>
            <a:r>
              <a:rPr lang="ar-DZ" sz="2400" kern="100" dirty="0">
                <a:solidFill>
                  <a:srgbClr val="000000"/>
                </a:solidFill>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ا عن الإعلانات فقط</a:t>
            </a:r>
            <a:r>
              <a:rPr lang="ar-DZ" sz="2400" kern="100" dirty="0">
                <a:solidFill>
                  <a:srgbClr val="000000"/>
                </a:solidFill>
                <a:effectLst/>
                <a:latin typeface="Calibri" panose="020F0502020204030204" pitchFamily="34" charset="0"/>
                <a:ea typeface="Calibri" panose="020F050202020403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endParaRPr>
          </a:p>
          <a:p>
            <a:pPr marL="646430" indent="-646430" algn="just" rtl="1">
              <a:lnSpc>
                <a:spcPct val="104000"/>
              </a:lnSpc>
              <a:spcAft>
                <a:spcPts val="690"/>
              </a:spcAft>
              <a:buNone/>
            </a:pPr>
            <a:r>
              <a:rPr lang="ar-SA" sz="2400" b="1" kern="100" dirty="0">
                <a:solidFill>
                  <a:srgbClr val="000000"/>
                </a:solidFill>
                <a:effectLst/>
                <a:latin typeface="Calibri" panose="020F0502020204030204" pitchFamily="34" charset="0"/>
                <a:ea typeface="Calibri" panose="020F0502020204030204" pitchFamily="34" charset="0"/>
              </a:rPr>
              <a:t>6</a:t>
            </a:r>
            <a:r>
              <a:rPr lang="ar-DZ" sz="2400" b="1" kern="100" dirty="0">
                <a:solidFill>
                  <a:srgbClr val="000000"/>
                </a:solidFill>
                <a:latin typeface="Calibri" panose="020F0502020204030204" pitchFamily="34" charset="0"/>
                <a:ea typeface="Calibri" panose="020F0502020204030204" pitchFamily="34" charset="0"/>
              </a:rPr>
              <a:t> -</a:t>
            </a:r>
            <a:r>
              <a:rPr lang="ar-SA" sz="2400" b="1" kern="100" dirty="0">
                <a:solidFill>
                  <a:srgbClr val="000000"/>
                </a:solidFill>
                <a:effectLst/>
                <a:latin typeface="Calibri" panose="020F0502020204030204" pitchFamily="34" charset="0"/>
                <a:ea typeface="Calibri" panose="020F0502020204030204" pitchFamily="34" charset="0"/>
              </a:rPr>
              <a:t> التفاعل مع القراء</a:t>
            </a:r>
            <a:r>
              <a:rPr lang="ar-DZ" sz="2400" b="1" kern="100" dirty="0">
                <a:solidFill>
                  <a:srgbClr val="000000"/>
                </a:solidFill>
                <a:effectLst/>
                <a:latin typeface="Calibri" panose="020F0502020204030204" pitchFamily="34" charset="0"/>
                <a:ea typeface="Calibri" panose="020F0502020204030204" pitchFamily="34" charset="0"/>
              </a:rPr>
              <a:t>:</a:t>
            </a:r>
            <a:r>
              <a:rPr lang="ar-SA" sz="2400" b="1" kern="100" dirty="0">
                <a:solidFill>
                  <a:srgbClr val="000000"/>
                </a:solidFill>
                <a:effectLst/>
                <a:latin typeface="Calibri" panose="020F0502020204030204" pitchFamily="34" charset="0"/>
                <a:ea typeface="Calibri" panose="020F0502020204030204" pitchFamily="34" charset="0"/>
              </a:rPr>
              <a:t> </a:t>
            </a:r>
            <a:r>
              <a:rPr lang="ar-DZ" sz="2400" b="1" kern="100" dirty="0">
                <a:solidFill>
                  <a:srgbClr val="000000"/>
                </a:solidFill>
                <a:latin typeface="Calibri" panose="020F0502020204030204" pitchFamily="34" charset="0"/>
                <a:ea typeface="Calibri" panose="020F050202020403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rPr>
              <a:t>ستخدام</a:t>
            </a:r>
            <a:r>
              <a:rPr lang="ar-SA" sz="2400" kern="100" dirty="0">
                <a:solidFill>
                  <a:srgbClr val="000000"/>
                </a:solidFill>
                <a:effectLst/>
                <a:latin typeface="Calibri" panose="020F0502020204030204" pitchFamily="34" charset="0"/>
                <a:ea typeface="Calibri" panose="020F0502020204030204" pitchFamily="34" charset="0"/>
              </a:rPr>
              <a:t> التقنيات الرقمية لتعزيز التفاعل مع القر</a:t>
            </a:r>
            <a:r>
              <a:rPr lang="ar-DZ" sz="2400" kern="100" dirty="0">
                <a:solidFill>
                  <a:srgbClr val="000000"/>
                </a:solidFill>
                <a:latin typeface="Calibri" panose="020F0502020204030204" pitchFamily="34" charset="0"/>
                <a:ea typeface="Calibri" panose="020F0502020204030204" pitchFamily="34" charset="0"/>
              </a:rPr>
              <a:t>َ</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rPr>
              <a:t>اء</a:t>
            </a:r>
            <a:r>
              <a:rPr lang="ar-SA" sz="2400" kern="100" dirty="0">
                <a:solidFill>
                  <a:srgbClr val="000000"/>
                </a:solidFill>
                <a:effectLst/>
                <a:latin typeface="Calibri" panose="020F0502020204030204" pitchFamily="34" charset="0"/>
                <a:ea typeface="Calibri" panose="020F0502020204030204" pitchFamily="34" charset="0"/>
              </a:rPr>
              <a:t>، مثل </a:t>
            </a:r>
            <a:r>
              <a:rPr lang="ar-SA" sz="2400" kern="100" dirty="0" err="1">
                <a:solidFill>
                  <a:srgbClr val="000000"/>
                </a:solidFill>
                <a:effectLst/>
                <a:latin typeface="Calibri" panose="020F0502020204030204" pitchFamily="34" charset="0"/>
                <a:ea typeface="Calibri" panose="020F0502020204030204" pitchFamily="34" charset="0"/>
              </a:rPr>
              <a:t>البودكاست</a:t>
            </a:r>
            <a:r>
              <a:rPr lang="ar-SA" sz="2400" kern="100" dirty="0">
                <a:solidFill>
                  <a:srgbClr val="000000"/>
                </a:solidFill>
                <a:effectLst/>
                <a:latin typeface="Calibri" panose="020F0502020204030204" pitchFamily="34" charset="0"/>
                <a:ea typeface="Calibri" panose="020F0502020204030204" pitchFamily="34" charset="0"/>
              </a:rPr>
              <a:t> وفيديوهات البث</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 المباشر والمنتديات الرقمية.</a:t>
            </a:r>
            <a:endParaRPr lang="ar-DZ" sz="2400" kern="100" dirty="0">
              <a:solidFill>
                <a:srgbClr val="000000"/>
              </a:solidFill>
              <a:effectLst/>
              <a:latin typeface="Calibri" panose="020F0502020204030204" pitchFamily="34" charset="0"/>
              <a:ea typeface="Calibri" panose="020F0502020204030204" pitchFamily="34" charset="0"/>
            </a:endParaRPr>
          </a:p>
          <a:p>
            <a:pPr algn="just" rtl="1"/>
            <a:r>
              <a:rPr lang="ar-SA" sz="2400" b="1" dirty="0"/>
              <a:t>7 </a:t>
            </a:r>
            <a:r>
              <a:rPr lang="ar-DZ" sz="2400" b="1" dirty="0"/>
              <a:t>- </a:t>
            </a:r>
            <a:r>
              <a:rPr lang="ar-SA" sz="2400" b="1" dirty="0"/>
              <a:t>تطوير المهارات الر</a:t>
            </a:r>
            <a:r>
              <a:rPr lang="ar-DZ" sz="2400" b="1" dirty="0"/>
              <a:t>َّ</a:t>
            </a:r>
            <a:r>
              <a:rPr lang="ar-SA" sz="2400" b="1" dirty="0" err="1"/>
              <a:t>قمية</a:t>
            </a:r>
            <a:r>
              <a:rPr lang="ar-DZ" sz="2400" b="1" dirty="0"/>
              <a:t>:</a:t>
            </a:r>
            <a:r>
              <a:rPr lang="ar-SA" sz="2400" b="1" dirty="0"/>
              <a:t> </a:t>
            </a:r>
            <a:r>
              <a:rPr lang="ar-SA" sz="2400" dirty="0"/>
              <a:t>تطوير مهارات العاملين في المؤسسات الصحفية لتكون على د</a:t>
            </a:r>
            <a:r>
              <a:rPr lang="ar-DZ" sz="2400" dirty="0"/>
              <a:t>ِ</a:t>
            </a:r>
            <a:r>
              <a:rPr lang="ar-SA" sz="2400" dirty="0"/>
              <a:t>راية بأحدث التقنيات والأدوات الرقمية.</a:t>
            </a:r>
            <a:endParaRPr lang="fr-FR" sz="2400" dirty="0"/>
          </a:p>
          <a:p>
            <a:pPr algn="just" rtl="1"/>
            <a:r>
              <a:rPr lang="ar-SA" sz="2400" b="1" dirty="0"/>
              <a:t>8 </a:t>
            </a:r>
            <a:r>
              <a:rPr lang="ar-SA" sz="2400" b="1" dirty="0" err="1"/>
              <a:t>تغي</a:t>
            </a:r>
            <a:r>
              <a:rPr lang="ar-DZ" sz="2400" b="1" dirty="0"/>
              <a:t>ُّ</a:t>
            </a:r>
            <a:r>
              <a:rPr lang="ar-SA" sz="2400" b="1" dirty="0"/>
              <a:t>ر الروتين الإنتاجي للمضمون الإعلامي</a:t>
            </a:r>
            <a:r>
              <a:rPr lang="ar-DZ" sz="2400" b="1" dirty="0"/>
              <a:t>:</a:t>
            </a:r>
            <a:r>
              <a:rPr lang="ar-SA" sz="2400" b="1" dirty="0"/>
              <a:t> </a:t>
            </a:r>
            <a:r>
              <a:rPr lang="ar-SA" sz="2400" dirty="0"/>
              <a:t>ل</a:t>
            </a:r>
            <a:r>
              <a:rPr lang="ar-DZ" sz="2400" dirty="0"/>
              <a:t>َ</a:t>
            </a:r>
            <a:r>
              <a:rPr lang="ar-SA" sz="2400" dirty="0"/>
              <a:t>م</a:t>
            </a:r>
            <a:r>
              <a:rPr lang="ar-DZ" sz="2400" dirty="0"/>
              <a:t>ْ</a:t>
            </a:r>
            <a:r>
              <a:rPr lang="ar-SA" sz="2400" dirty="0"/>
              <a:t> ي</a:t>
            </a:r>
            <a:r>
              <a:rPr lang="ar-DZ" sz="2400" dirty="0"/>
              <a:t>َ</a:t>
            </a:r>
            <a:r>
              <a:rPr lang="ar-SA" sz="2400" dirty="0"/>
              <a:t>ع</a:t>
            </a:r>
            <a:r>
              <a:rPr lang="ar-DZ" sz="2400" dirty="0"/>
              <a:t>ُ</a:t>
            </a:r>
            <a:r>
              <a:rPr lang="ar-SA" sz="2400" dirty="0"/>
              <a:t>د الصحفي م</a:t>
            </a:r>
            <a:r>
              <a:rPr lang="ar-DZ" sz="2400" dirty="0"/>
              <a:t>ُ</a:t>
            </a:r>
            <a:r>
              <a:rPr lang="ar-SA" sz="2400" dirty="0" err="1"/>
              <a:t>ضطر</a:t>
            </a:r>
            <a:r>
              <a:rPr lang="ar-DZ" sz="2400" dirty="0"/>
              <a:t>ً</a:t>
            </a:r>
            <a:r>
              <a:rPr lang="ar-SA" sz="2400" dirty="0"/>
              <a:t>ا للحضور إلى الصحيفة وال</a:t>
            </a:r>
            <a:r>
              <a:rPr lang="ar-DZ" sz="2400" dirty="0"/>
              <a:t>إِ</a:t>
            </a:r>
            <a:r>
              <a:rPr lang="ar-SA" sz="2400" dirty="0" err="1"/>
              <a:t>لتزام</a:t>
            </a:r>
            <a:r>
              <a:rPr lang="ar-SA" sz="2400" dirty="0"/>
              <a:t> بروتين العمل اليومي</a:t>
            </a:r>
            <a:r>
              <a:rPr lang="ar-DZ" sz="2400" dirty="0"/>
              <a:t>،</a:t>
            </a:r>
            <a:r>
              <a:rPr lang="ar-SA" sz="2400" dirty="0"/>
              <a:t> الذي يبدأ غالبا بالاجتماع الصباحي، فالحضور الفيزيائي للصحفي في غرفة التحرير لم </a:t>
            </a:r>
            <a:r>
              <a:rPr lang="ar-DZ" sz="2400" dirty="0"/>
              <a:t>يَ</a:t>
            </a:r>
            <a:r>
              <a:rPr lang="ar-SA" sz="2400" dirty="0"/>
              <a:t>عد أمر</a:t>
            </a:r>
            <a:r>
              <a:rPr lang="ar-DZ" sz="2400" dirty="0"/>
              <a:t>ً</a:t>
            </a:r>
            <a:r>
              <a:rPr lang="ar-SA" sz="2400" dirty="0"/>
              <a:t>ا ضروريا، فقد أصبح هذا الأخير أش</a:t>
            </a:r>
            <a:r>
              <a:rPr lang="ar-DZ" sz="2400" dirty="0"/>
              <a:t>ْ</a:t>
            </a:r>
            <a:r>
              <a:rPr lang="ar-SA" sz="2400" dirty="0"/>
              <a:t>به بالص</a:t>
            </a:r>
            <a:r>
              <a:rPr lang="ar-DZ" sz="2400" dirty="0"/>
              <a:t>ُّ</a:t>
            </a:r>
            <a:r>
              <a:rPr lang="ar-SA" sz="2400" dirty="0"/>
              <a:t>حفي </a:t>
            </a:r>
            <a:r>
              <a:rPr lang="ar-SA" sz="2400" dirty="0" err="1"/>
              <a:t>المتجو</a:t>
            </a:r>
            <a:r>
              <a:rPr lang="ar-DZ" sz="2400" dirty="0"/>
              <a:t>ِّ</a:t>
            </a:r>
            <a:r>
              <a:rPr lang="ar-SA" sz="2400" dirty="0"/>
              <a:t>ل أو </a:t>
            </a:r>
            <a:r>
              <a:rPr lang="ar-SA" sz="2400" dirty="0" err="1"/>
              <a:t>المتنق</a:t>
            </a:r>
            <a:r>
              <a:rPr lang="ar-DZ" sz="2400" dirty="0"/>
              <a:t>ِّ</a:t>
            </a:r>
            <a:r>
              <a:rPr lang="ar-SA" sz="2400" dirty="0"/>
              <a:t>ل، وهذا </a:t>
            </a:r>
            <a:r>
              <a:rPr lang="ar-SA" sz="2400" dirty="0" err="1"/>
              <a:t>أض</a:t>
            </a:r>
            <a:r>
              <a:rPr lang="ar-DZ" sz="2400" dirty="0"/>
              <a:t>ْ</a:t>
            </a:r>
            <a:r>
              <a:rPr lang="ar-SA" sz="2400" dirty="0"/>
              <a:t>ف</a:t>
            </a:r>
            <a:r>
              <a:rPr lang="ar-DZ" sz="2400" dirty="0"/>
              <a:t>َ</a:t>
            </a:r>
            <a:r>
              <a:rPr lang="ar-SA" sz="2400" dirty="0"/>
              <a:t>ى بعد</a:t>
            </a:r>
            <a:r>
              <a:rPr lang="ar-DZ" sz="2400" dirty="0"/>
              <a:t>ً</a:t>
            </a:r>
            <a:r>
              <a:rPr lang="ar-SA" sz="2400" dirty="0"/>
              <a:t>ا مهنيا جديدا</a:t>
            </a:r>
            <a:r>
              <a:rPr lang="ar-SA" dirty="0"/>
              <a:t>.</a:t>
            </a:r>
            <a:endParaRPr lang="fr-FR" dirty="0"/>
          </a:p>
          <a:p>
            <a:pPr marL="646430" indent="-646430" algn="just" rtl="1">
              <a:lnSpc>
                <a:spcPct val="104000"/>
              </a:lnSpc>
              <a:spcAft>
                <a:spcPts val="690"/>
              </a:spcAft>
              <a:buNone/>
            </a:pP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962871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26428-D2D3-2626-E166-99FCE4975A0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6436315-D77E-0D83-DBEE-AC480AAD8395}"/>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مظاهر التَّحول الرقمي في إدارة المؤسسات الإعلامية</a:t>
            </a:r>
          </a:p>
        </p:txBody>
      </p:sp>
      <p:sp>
        <p:nvSpPr>
          <p:cNvPr id="29" name="Rectangle 28">
            <a:extLst>
              <a:ext uri="{FF2B5EF4-FFF2-40B4-BE49-F238E27FC236}">
                <a16:creationId xmlns:a16="http://schemas.microsoft.com/office/drawing/2014/main" id="{D4634A66-1A41-D2B9-44AE-1B0FF65B004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8DD46A-FE8B-0486-B547-9CAC7D3B3C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C49F8B7-705F-E9FB-F796-934E9438EFD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4A4A319-D9BA-2325-6789-CFC64407BA8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BE25D9D-F1F8-A8B9-8FA3-A086BA9ACB9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190ED173-F9ED-9DB2-99C4-E2EBD8EC1AC6}"/>
              </a:ext>
            </a:extLst>
          </p:cNvPr>
          <p:cNvSpPr/>
          <p:nvPr/>
        </p:nvSpPr>
        <p:spPr>
          <a:xfrm>
            <a:off x="3784182" y="342902"/>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5" name="ZoneTexte 4">
            <a:extLst>
              <a:ext uri="{FF2B5EF4-FFF2-40B4-BE49-F238E27FC236}">
                <a16:creationId xmlns:a16="http://schemas.microsoft.com/office/drawing/2014/main" id="{D81CBFD6-24C6-5CC1-FBA3-C62E44E11AF9}"/>
              </a:ext>
            </a:extLst>
          </p:cNvPr>
          <p:cNvSpPr txBox="1"/>
          <p:nvPr/>
        </p:nvSpPr>
        <p:spPr>
          <a:xfrm>
            <a:off x="1363673" y="1498031"/>
            <a:ext cx="9711647" cy="5016758"/>
          </a:xfrm>
          <a:prstGeom prst="rect">
            <a:avLst/>
          </a:prstGeom>
          <a:noFill/>
        </p:spPr>
        <p:txBody>
          <a:bodyPr wrap="square">
            <a:spAutoFit/>
          </a:bodyPr>
          <a:lstStyle/>
          <a:p>
            <a:pPr marL="457200" indent="-457200" algn="just" rtl="1">
              <a:buFont typeface="Wingdings" panose="05000000000000000000" pitchFamily="2" charset="2"/>
              <a:buChar char="q"/>
            </a:pPr>
            <a:r>
              <a:rPr lang="ar-EG" sz="2800" b="1" dirty="0">
                <a:solidFill>
                  <a:schemeClr val="accent2"/>
                </a:solidFill>
              </a:rPr>
              <a:t>مثال</a:t>
            </a:r>
            <a:r>
              <a:rPr lang="ar-DZ" sz="2800" b="1" dirty="0">
                <a:solidFill>
                  <a:schemeClr val="accent2"/>
                </a:solidFill>
              </a:rPr>
              <a:t> توضيحي :</a:t>
            </a:r>
          </a:p>
          <a:p>
            <a:pPr algn="just" rtl="1"/>
            <a:r>
              <a:rPr lang="ar-DZ" sz="2400" dirty="0"/>
              <a:t>المثال </a:t>
            </a:r>
            <a:r>
              <a:rPr lang="ar-EG" sz="2400" dirty="0"/>
              <a:t>عن </a:t>
            </a:r>
            <a:r>
              <a:rPr lang="ar-EG" sz="2400" dirty="0" err="1"/>
              <a:t>التحو</a:t>
            </a:r>
            <a:r>
              <a:rPr lang="ar-DZ" sz="2400" dirty="0"/>
              <a:t>ُّ</a:t>
            </a:r>
            <a:r>
              <a:rPr lang="ar-EG" sz="2400" dirty="0"/>
              <a:t>ل الرقمي في المؤسسات الصحفية من خلال تجربة صحيفة نيويورك تايمز، التي نج</a:t>
            </a:r>
            <a:r>
              <a:rPr lang="ar-DZ" sz="2400" dirty="0"/>
              <a:t>َ</a:t>
            </a:r>
            <a:r>
              <a:rPr lang="ar-EG" sz="2400" dirty="0"/>
              <a:t>ح</a:t>
            </a:r>
            <a:r>
              <a:rPr lang="ar-DZ" sz="2400" dirty="0"/>
              <a:t>َ</a:t>
            </a:r>
            <a:r>
              <a:rPr lang="ar-EG" sz="2400" dirty="0"/>
              <a:t>ت في البقاء </a:t>
            </a:r>
            <a:r>
              <a:rPr lang="ar-EG" sz="2400" dirty="0" err="1"/>
              <a:t>والتطو</a:t>
            </a:r>
            <a:r>
              <a:rPr lang="ar-DZ" sz="2400" dirty="0"/>
              <a:t>ُّ</a:t>
            </a:r>
            <a:r>
              <a:rPr lang="ar-EG" sz="2400" dirty="0"/>
              <a:t>ر</a:t>
            </a:r>
            <a:r>
              <a:rPr lang="ar-DZ" sz="2400" dirty="0"/>
              <a:t>،</a:t>
            </a:r>
            <a:r>
              <a:rPr lang="ar-EG" sz="2400" dirty="0"/>
              <a:t> رغم توقف أكثر من 120 صحيفة أمريكية عن الصدور. وقد مرّ</a:t>
            </a:r>
            <a:r>
              <a:rPr lang="ar-DZ" sz="2400" dirty="0"/>
              <a:t>َ</a:t>
            </a:r>
            <a:r>
              <a:rPr lang="ar-EG" sz="2400" dirty="0"/>
              <a:t> تحو</a:t>
            </a:r>
            <a:r>
              <a:rPr lang="ar-DZ" sz="2400" dirty="0"/>
              <a:t>ُّ</a:t>
            </a:r>
            <a:r>
              <a:rPr lang="ar-EG" sz="2400" dirty="0"/>
              <a:t>ل الصحيفة بثلاث مراحل أساسية:</a:t>
            </a:r>
          </a:p>
          <a:p>
            <a:pPr algn="just" rtl="1">
              <a:buFont typeface="+mj-lt"/>
              <a:buAutoNum type="arabicPeriod"/>
            </a:pPr>
            <a:r>
              <a:rPr lang="ar-EG" sz="2400" b="1" dirty="0" err="1"/>
              <a:t>رقمنة</a:t>
            </a:r>
            <a:r>
              <a:rPr lang="ar-EG" sz="2400" b="1" dirty="0"/>
              <a:t> المعلومات:</a:t>
            </a:r>
            <a:r>
              <a:rPr lang="ar-DZ" sz="2400" b="1" dirty="0"/>
              <a:t> </a:t>
            </a:r>
            <a:r>
              <a:rPr lang="ar-EG" sz="2400" dirty="0"/>
              <a:t>تحويل المحتوى الورقي إلى محتوى رقمي</a:t>
            </a:r>
            <a:r>
              <a:rPr lang="ar-DZ" sz="2400" dirty="0"/>
              <a:t>،</a:t>
            </a:r>
            <a:r>
              <a:rPr lang="ar-EG" sz="2400" dirty="0"/>
              <a:t> عبر إنشاء موقع إلكتروني وتطبيق للصحيفة.</a:t>
            </a:r>
          </a:p>
          <a:p>
            <a:pPr algn="just" rtl="1">
              <a:buFont typeface="+mj-lt"/>
              <a:buAutoNum type="arabicPeriod"/>
            </a:pPr>
            <a:r>
              <a:rPr lang="ar-EG" sz="2400" b="1" dirty="0" err="1"/>
              <a:t>رقمنة</a:t>
            </a:r>
            <a:r>
              <a:rPr lang="ar-EG" sz="2400" b="1" dirty="0"/>
              <a:t> العمليات:</a:t>
            </a:r>
            <a:r>
              <a:rPr lang="ar-DZ" sz="2400" b="1" dirty="0"/>
              <a:t> </a:t>
            </a:r>
            <a:r>
              <a:rPr lang="ar-EG" sz="2400" dirty="0"/>
              <a:t>ال</a:t>
            </a:r>
            <a:r>
              <a:rPr lang="ar-DZ" sz="2400" dirty="0"/>
              <a:t>إِ</a:t>
            </a:r>
            <a:r>
              <a:rPr lang="ar-EG" sz="2400" dirty="0" err="1"/>
              <a:t>نتقال</a:t>
            </a:r>
            <a:r>
              <a:rPr lang="ar-EG" sz="2400" dirty="0"/>
              <a:t> من النسخة الورقية فقط إلى نموذج الاشتراك الرقمي المدفوع مع ال</a:t>
            </a:r>
            <a:r>
              <a:rPr lang="ar-DZ" sz="2400" dirty="0"/>
              <a:t>إِ</a:t>
            </a:r>
            <a:r>
              <a:rPr lang="ar-EG" sz="2400" dirty="0" err="1"/>
              <a:t>ستمرار</a:t>
            </a:r>
            <a:r>
              <a:rPr lang="ar-EG" sz="2400" dirty="0"/>
              <a:t> في النسخة الورقية، مم</a:t>
            </a:r>
            <a:r>
              <a:rPr lang="ar-DZ" sz="2400" dirty="0"/>
              <a:t>َّ</a:t>
            </a:r>
            <a:r>
              <a:rPr lang="ar-EG" sz="2400" dirty="0"/>
              <a:t>ا س</a:t>
            </a:r>
            <a:r>
              <a:rPr lang="ar-DZ" sz="2400" dirty="0"/>
              <a:t>َ</a:t>
            </a:r>
            <a:r>
              <a:rPr lang="ar-EG" sz="2400" dirty="0"/>
              <a:t>م</a:t>
            </a:r>
            <a:r>
              <a:rPr lang="ar-DZ" sz="2400" dirty="0"/>
              <a:t>َ</a:t>
            </a:r>
            <a:r>
              <a:rPr lang="ar-EG" sz="2400" dirty="0"/>
              <a:t>ح بتوسيع المحتوى لي</a:t>
            </a:r>
            <a:r>
              <a:rPr lang="ar-DZ" sz="2400" dirty="0"/>
              <a:t>َ</a:t>
            </a:r>
            <a:r>
              <a:rPr lang="ar-EG" sz="2400" dirty="0"/>
              <a:t>شم</a:t>
            </a:r>
            <a:r>
              <a:rPr lang="ar-DZ" sz="2400" dirty="0"/>
              <a:t>َ</a:t>
            </a:r>
            <a:r>
              <a:rPr lang="ar-EG" sz="2400" dirty="0"/>
              <a:t>ل المقالات الر</a:t>
            </a:r>
            <a:r>
              <a:rPr lang="ar-DZ" sz="2400" dirty="0"/>
              <a:t>َّ</a:t>
            </a:r>
            <a:r>
              <a:rPr lang="ar-EG" sz="2400" dirty="0" err="1"/>
              <a:t>قمية</a:t>
            </a:r>
            <a:r>
              <a:rPr lang="ar-EG" sz="2400" dirty="0"/>
              <a:t> والفيديوهات </a:t>
            </a:r>
            <a:r>
              <a:rPr lang="ar-EG" sz="2400" dirty="0" err="1"/>
              <a:t>والبودكاست</a:t>
            </a:r>
            <a:r>
              <a:rPr lang="ar-EG" sz="2400" dirty="0"/>
              <a:t> والبث</a:t>
            </a:r>
            <a:r>
              <a:rPr lang="ar-DZ" sz="2400" dirty="0"/>
              <a:t>ُّ</a:t>
            </a:r>
            <a:r>
              <a:rPr lang="ar-EG" sz="2400" dirty="0"/>
              <a:t> المباشر.</a:t>
            </a:r>
          </a:p>
          <a:p>
            <a:pPr algn="just" rtl="1">
              <a:buFont typeface="+mj-lt"/>
              <a:buAutoNum type="arabicPeriod"/>
            </a:pPr>
            <a:r>
              <a:rPr lang="ar-EG" sz="2400" b="1" dirty="0" err="1"/>
              <a:t>التحو</a:t>
            </a:r>
            <a:r>
              <a:rPr lang="ar-DZ" sz="2400" b="1" dirty="0"/>
              <a:t>ُّ</a:t>
            </a:r>
            <a:r>
              <a:rPr lang="ar-EG" sz="2400" b="1" dirty="0"/>
              <a:t>ل الرقمي الكامل:</a:t>
            </a:r>
            <a:r>
              <a:rPr lang="ar-DZ" sz="2400" b="1" dirty="0"/>
              <a:t> </a:t>
            </a:r>
            <a:r>
              <a:rPr lang="ar-EG" sz="2400" dirty="0"/>
              <a:t>في سنة 2020، تف</a:t>
            </a:r>
            <a:r>
              <a:rPr lang="ar-DZ" sz="2400" dirty="0"/>
              <a:t>َ</a:t>
            </a:r>
            <a:r>
              <a:rPr lang="ar-EG" sz="2400" dirty="0"/>
              <a:t>و</a:t>
            </a:r>
            <a:r>
              <a:rPr lang="ar-DZ" sz="2400" dirty="0"/>
              <a:t>َّ</a:t>
            </a:r>
            <a:r>
              <a:rPr lang="ar-EG" sz="2400" dirty="0"/>
              <a:t>قت مداخيل النسخة الرقمية على النسخة الورقية لأول مر</a:t>
            </a:r>
            <a:r>
              <a:rPr lang="ar-DZ" sz="2400" dirty="0"/>
              <a:t>َّ</a:t>
            </a:r>
            <a:r>
              <a:rPr lang="ar-EG" sz="2400" dirty="0"/>
              <a:t>ة، وأصبحت الاشتراكات الرقمية المصدر الأول للإيرادات، بينما أصبح الإعلان دورًا ثانوياً.</a:t>
            </a:r>
          </a:p>
          <a:p>
            <a:pPr algn="just" rtl="1">
              <a:buNone/>
            </a:pPr>
            <a:r>
              <a:rPr lang="ar-EG" sz="2400" dirty="0"/>
              <a:t>كما شم</a:t>
            </a:r>
            <a:r>
              <a:rPr lang="ar-DZ" sz="2400" dirty="0"/>
              <a:t>ِ</a:t>
            </a:r>
            <a:r>
              <a:rPr lang="ar-EG" sz="2400" dirty="0"/>
              <a:t>ل </a:t>
            </a:r>
            <a:r>
              <a:rPr lang="ar-EG" sz="2400" dirty="0" err="1"/>
              <a:t>التحو</a:t>
            </a:r>
            <a:r>
              <a:rPr lang="ar-DZ" sz="2400" dirty="0"/>
              <a:t>ُّ</a:t>
            </a:r>
            <a:r>
              <a:rPr lang="ar-EG" sz="2400" dirty="0"/>
              <a:t>ل تغييرات إدارية بتعيين المديرة </a:t>
            </a:r>
            <a:r>
              <a:rPr lang="ar-EG" sz="2400" b="1" dirty="0" err="1"/>
              <a:t>ميريديت</a:t>
            </a:r>
            <a:r>
              <a:rPr lang="ar-EG" sz="2400" b="1" dirty="0"/>
              <a:t> كويت ليفيين</a:t>
            </a:r>
            <a:r>
              <a:rPr lang="ar-EG" sz="2400" dirty="0"/>
              <a:t> التي تمتلك خبرة في الصحافة الرقمية، وأسهمت في وضع نموذج الد</a:t>
            </a:r>
            <a:r>
              <a:rPr lang="ar-DZ" sz="2400" dirty="0"/>
              <a:t>َّ</a:t>
            </a:r>
            <a:r>
              <a:rPr lang="ar-EG" sz="2400" dirty="0"/>
              <a:t>فع مقابل المحتوى الذي حق</a:t>
            </a:r>
            <a:r>
              <a:rPr lang="ar-DZ" sz="2400" dirty="0"/>
              <a:t>َّ</a:t>
            </a:r>
            <a:r>
              <a:rPr lang="ar-EG" sz="2400" dirty="0"/>
              <a:t>ق نجاحاً كبيراً.</a:t>
            </a:r>
          </a:p>
        </p:txBody>
      </p:sp>
    </p:spTree>
    <p:extLst>
      <p:ext uri="{BB962C8B-B14F-4D97-AF65-F5344CB8AC3E}">
        <p14:creationId xmlns:p14="http://schemas.microsoft.com/office/powerpoint/2010/main" val="396368628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4FE96-C45B-6E01-5A4E-F515BBE9853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1DB8CFE-A996-0B4B-9E36-0DBF457595F2}"/>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مسؤوليات إدارة المؤسسات الرقمية في عصر التحول الرقمي</a:t>
            </a:r>
          </a:p>
        </p:txBody>
      </p:sp>
      <p:sp>
        <p:nvSpPr>
          <p:cNvPr id="29" name="Rectangle 28">
            <a:extLst>
              <a:ext uri="{FF2B5EF4-FFF2-40B4-BE49-F238E27FC236}">
                <a16:creationId xmlns:a16="http://schemas.microsoft.com/office/drawing/2014/main" id="{1B5FC57E-8151-DEE9-633F-420E7795B31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67DB921-2DE9-819D-3116-FF28A185E3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E784AF8-7231-55E2-BA43-F9DB26FC908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A5A1EE7-CE89-F1B9-5713-F5CB8CB5F83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DA455130-0283-83CD-2A50-90618D6EFCF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01792F6C-C53E-FDAE-2C7C-4F85ECCEC93F}"/>
              </a:ext>
            </a:extLst>
          </p:cNvPr>
          <p:cNvSpPr/>
          <p:nvPr/>
        </p:nvSpPr>
        <p:spPr>
          <a:xfrm>
            <a:off x="3486232" y="28315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12" name="ZoneTexte 11">
            <a:extLst>
              <a:ext uri="{FF2B5EF4-FFF2-40B4-BE49-F238E27FC236}">
                <a16:creationId xmlns:a16="http://schemas.microsoft.com/office/drawing/2014/main" id="{04A1581E-A856-7A8C-2F69-08621AFEEA13}"/>
              </a:ext>
            </a:extLst>
          </p:cNvPr>
          <p:cNvSpPr txBox="1"/>
          <p:nvPr/>
        </p:nvSpPr>
        <p:spPr>
          <a:xfrm>
            <a:off x="1592494" y="1439018"/>
            <a:ext cx="9336490" cy="3046988"/>
          </a:xfrm>
          <a:prstGeom prst="rect">
            <a:avLst/>
          </a:prstGeom>
          <a:noFill/>
        </p:spPr>
        <p:txBody>
          <a:bodyPr wrap="square">
            <a:spAutoFit/>
          </a:bodyPr>
          <a:lstStyle/>
          <a:p>
            <a:pPr algn="just" rtl="1"/>
            <a:r>
              <a:rPr lang="fr-FR" sz="2400" b="1" dirty="0">
                <a:solidFill>
                  <a:schemeClr val="accent1"/>
                </a:solidFill>
              </a:rPr>
              <a:t>1 </a:t>
            </a:r>
            <a:r>
              <a:rPr lang="ar-DZ" sz="2400" b="1" dirty="0">
                <a:solidFill>
                  <a:schemeClr val="accent1"/>
                </a:solidFill>
              </a:rPr>
              <a:t>- </a:t>
            </a:r>
            <a:r>
              <a:rPr lang="fr-FR" sz="2400" b="1" dirty="0" err="1">
                <a:solidFill>
                  <a:schemeClr val="accent1"/>
                </a:solidFill>
              </a:rPr>
              <a:t>تطوير</a:t>
            </a:r>
            <a:r>
              <a:rPr lang="fr-FR" sz="2400" b="1" dirty="0">
                <a:solidFill>
                  <a:schemeClr val="accent1"/>
                </a:solidFill>
              </a:rPr>
              <a:t> </a:t>
            </a:r>
            <a:r>
              <a:rPr lang="ar-DZ" sz="2400" b="1" dirty="0">
                <a:solidFill>
                  <a:schemeClr val="accent1"/>
                </a:solidFill>
              </a:rPr>
              <a:t>إِ</a:t>
            </a:r>
            <a:r>
              <a:rPr lang="fr-FR" sz="2400" b="1" dirty="0" err="1">
                <a:solidFill>
                  <a:schemeClr val="accent1"/>
                </a:solidFill>
              </a:rPr>
              <a:t>ستراتيجيات</a:t>
            </a:r>
            <a:r>
              <a:rPr lang="fr-FR" sz="2400" b="1" dirty="0">
                <a:solidFill>
                  <a:schemeClr val="accent1"/>
                </a:solidFill>
              </a:rPr>
              <a:t> </a:t>
            </a:r>
            <a:r>
              <a:rPr lang="fr-FR" sz="2400" b="1" dirty="0" err="1">
                <a:solidFill>
                  <a:schemeClr val="accent1"/>
                </a:solidFill>
              </a:rPr>
              <a:t>المحتوى</a:t>
            </a:r>
            <a:r>
              <a:rPr lang="fr-FR" sz="2400" b="1" dirty="0">
                <a:solidFill>
                  <a:schemeClr val="accent1"/>
                </a:solidFill>
              </a:rPr>
              <a:t> </a:t>
            </a:r>
            <a:r>
              <a:rPr lang="fr-FR" sz="2400" b="1" dirty="0" err="1">
                <a:solidFill>
                  <a:schemeClr val="accent1"/>
                </a:solidFill>
              </a:rPr>
              <a:t>الر</a:t>
            </a:r>
            <a:r>
              <a:rPr lang="ar-DZ" sz="2400" b="1" dirty="0">
                <a:solidFill>
                  <a:schemeClr val="accent1"/>
                </a:solidFill>
              </a:rPr>
              <a:t>َّ</a:t>
            </a:r>
            <a:r>
              <a:rPr lang="fr-FR" sz="2400" b="1" dirty="0" err="1">
                <a:solidFill>
                  <a:schemeClr val="accent1"/>
                </a:solidFill>
              </a:rPr>
              <a:t>قمي</a:t>
            </a:r>
            <a:r>
              <a:rPr lang="ar-DZ" sz="2400" b="1" dirty="0">
                <a:solidFill>
                  <a:schemeClr val="accent1"/>
                </a:solidFill>
              </a:rPr>
              <a:t>:</a:t>
            </a:r>
            <a:r>
              <a:rPr lang="fr-FR" sz="2400" b="1" dirty="0">
                <a:solidFill>
                  <a:schemeClr val="accent1"/>
                </a:solidFill>
              </a:rPr>
              <a:t> </a:t>
            </a:r>
            <a:r>
              <a:rPr lang="fr-FR" sz="2400" dirty="0" err="1"/>
              <a:t>يتعي</a:t>
            </a:r>
            <a:r>
              <a:rPr lang="ar-DZ" sz="2400" dirty="0"/>
              <a:t>َّ</a:t>
            </a:r>
            <a:r>
              <a:rPr lang="fr-FR" sz="2400" dirty="0"/>
              <a:t>ن </a:t>
            </a:r>
            <a:r>
              <a:rPr lang="fr-FR" sz="2400" dirty="0" err="1"/>
              <a:t>على</a:t>
            </a:r>
            <a:r>
              <a:rPr lang="fr-FR" sz="2400" dirty="0"/>
              <a:t> </a:t>
            </a:r>
            <a:r>
              <a:rPr lang="fr-FR" sz="2400" dirty="0" err="1"/>
              <a:t>إدارة</a:t>
            </a:r>
            <a:r>
              <a:rPr lang="fr-FR" sz="2400" dirty="0"/>
              <a:t> </a:t>
            </a:r>
            <a:r>
              <a:rPr lang="ar-DZ" sz="2400" dirty="0"/>
              <a:t>المؤسَّسة</a:t>
            </a:r>
            <a:r>
              <a:rPr lang="fr-FR" sz="2400" dirty="0"/>
              <a:t> </a:t>
            </a:r>
            <a:r>
              <a:rPr lang="fr-FR" sz="2400" dirty="0" err="1"/>
              <a:t>تطوير</a:t>
            </a:r>
            <a:r>
              <a:rPr lang="fr-FR" sz="2400" dirty="0"/>
              <a:t> </a:t>
            </a:r>
            <a:r>
              <a:rPr lang="ar-DZ" sz="2400" dirty="0"/>
              <a:t>إِ</a:t>
            </a:r>
            <a:r>
              <a:rPr lang="fr-FR" sz="2400" dirty="0" err="1"/>
              <a:t>ستراتيجيات</a:t>
            </a:r>
            <a:r>
              <a:rPr lang="fr-FR" sz="2400" dirty="0"/>
              <a:t> </a:t>
            </a:r>
            <a:r>
              <a:rPr lang="fr-FR" sz="2400" dirty="0" err="1"/>
              <a:t>محتوى</a:t>
            </a:r>
            <a:r>
              <a:rPr lang="fr-FR" sz="2400" dirty="0"/>
              <a:t> </a:t>
            </a:r>
            <a:r>
              <a:rPr lang="fr-FR" sz="2400" dirty="0" err="1"/>
              <a:t>رقمي</a:t>
            </a:r>
            <a:r>
              <a:rPr lang="fr-FR" sz="2400" dirty="0"/>
              <a:t> </a:t>
            </a:r>
            <a:r>
              <a:rPr lang="fr-FR" sz="2400" dirty="0" err="1"/>
              <a:t>متنوعة</a:t>
            </a:r>
            <a:r>
              <a:rPr lang="fr-FR" sz="2400" dirty="0"/>
              <a:t> و</a:t>
            </a:r>
            <a:r>
              <a:rPr lang="ar-DZ" sz="2400" dirty="0"/>
              <a:t>جذ</a:t>
            </a:r>
            <a:r>
              <a:rPr lang="fr-FR" sz="2400" dirty="0"/>
              <a:t>ا</a:t>
            </a:r>
            <a:r>
              <a:rPr lang="ar-DZ" sz="2400" dirty="0"/>
              <a:t>ب</a:t>
            </a:r>
            <a:r>
              <a:rPr lang="fr-FR" sz="2400" dirty="0"/>
              <a:t>ة، </a:t>
            </a:r>
            <a:r>
              <a:rPr lang="fr-FR" sz="2400" dirty="0" err="1"/>
              <a:t>تستجيب</a:t>
            </a:r>
            <a:r>
              <a:rPr lang="fr-FR" sz="2400" dirty="0"/>
              <a:t> ل</a:t>
            </a:r>
            <a:r>
              <a:rPr lang="ar-DZ" sz="2400" dirty="0"/>
              <a:t>إِ</a:t>
            </a:r>
            <a:r>
              <a:rPr lang="fr-FR" sz="2400" dirty="0" err="1"/>
              <a:t>هتمامات</a:t>
            </a:r>
            <a:r>
              <a:rPr lang="fr-FR" sz="2400" dirty="0"/>
              <a:t> </a:t>
            </a:r>
            <a:r>
              <a:rPr lang="fr-FR" sz="2400" dirty="0" err="1"/>
              <a:t>الجمهور</a:t>
            </a:r>
            <a:r>
              <a:rPr lang="fr-FR" sz="2400" dirty="0"/>
              <a:t> </a:t>
            </a:r>
            <a:r>
              <a:rPr lang="fr-FR" sz="2400" dirty="0" err="1"/>
              <a:t>المستهدف</a:t>
            </a:r>
            <a:r>
              <a:rPr lang="fr-FR" sz="2400" dirty="0"/>
              <a:t> </a:t>
            </a:r>
            <a:r>
              <a:rPr lang="fr-FR" sz="2400" dirty="0" err="1"/>
              <a:t>وتلبي</a:t>
            </a:r>
            <a:r>
              <a:rPr lang="fr-FR" sz="2400" dirty="0"/>
              <a:t> </a:t>
            </a:r>
            <a:r>
              <a:rPr lang="ar-DZ" sz="2400" dirty="0"/>
              <a:t>إِ</a:t>
            </a:r>
            <a:r>
              <a:rPr lang="fr-FR" sz="2400" dirty="0" err="1"/>
              <a:t>حتياجاته</a:t>
            </a:r>
            <a:r>
              <a:rPr lang="fr-FR" sz="2400" dirty="0"/>
              <a:t> </a:t>
            </a:r>
            <a:r>
              <a:rPr lang="fr-FR" sz="2400" dirty="0" err="1"/>
              <a:t>الرقمية</a:t>
            </a:r>
            <a:r>
              <a:rPr lang="fr-FR" sz="2400" dirty="0"/>
              <a:t>.</a:t>
            </a:r>
          </a:p>
          <a:p>
            <a:pPr algn="just" rtl="1"/>
            <a:r>
              <a:rPr lang="fr-FR" sz="2400" b="1" dirty="0">
                <a:solidFill>
                  <a:schemeClr val="accent1"/>
                </a:solidFill>
              </a:rPr>
              <a:t>2 </a:t>
            </a:r>
            <a:r>
              <a:rPr lang="ar-DZ" sz="2400" b="1" dirty="0">
                <a:solidFill>
                  <a:schemeClr val="accent1"/>
                </a:solidFill>
              </a:rPr>
              <a:t>- </a:t>
            </a:r>
            <a:r>
              <a:rPr lang="fr-FR" sz="2400" b="1" dirty="0" err="1">
                <a:solidFill>
                  <a:schemeClr val="accent1"/>
                </a:solidFill>
              </a:rPr>
              <a:t>توجيه</a:t>
            </a:r>
            <a:r>
              <a:rPr lang="fr-FR" sz="2400" b="1" dirty="0">
                <a:solidFill>
                  <a:schemeClr val="accent1"/>
                </a:solidFill>
              </a:rPr>
              <a:t> </a:t>
            </a:r>
            <a:r>
              <a:rPr lang="fr-FR" sz="2400" b="1" dirty="0" err="1">
                <a:solidFill>
                  <a:schemeClr val="accent1"/>
                </a:solidFill>
              </a:rPr>
              <a:t>العملية</a:t>
            </a:r>
            <a:r>
              <a:rPr lang="fr-FR" sz="2400" b="1" dirty="0">
                <a:solidFill>
                  <a:schemeClr val="accent1"/>
                </a:solidFill>
              </a:rPr>
              <a:t> </a:t>
            </a:r>
            <a:r>
              <a:rPr lang="fr-FR" sz="2400" b="1" dirty="0" err="1">
                <a:solidFill>
                  <a:schemeClr val="accent1"/>
                </a:solidFill>
              </a:rPr>
              <a:t>الإبداعية</a:t>
            </a:r>
            <a:r>
              <a:rPr lang="fr-FR" sz="2400" b="1" dirty="0">
                <a:solidFill>
                  <a:schemeClr val="accent1"/>
                </a:solidFill>
              </a:rPr>
              <a:t>: </a:t>
            </a:r>
            <a:r>
              <a:rPr lang="fr-FR" sz="2400" dirty="0" err="1"/>
              <a:t>يجب</a:t>
            </a:r>
            <a:r>
              <a:rPr lang="fr-FR" sz="2400" dirty="0"/>
              <a:t> </a:t>
            </a:r>
            <a:r>
              <a:rPr lang="fr-FR" sz="2400" dirty="0" err="1"/>
              <a:t>أن</a:t>
            </a:r>
            <a:r>
              <a:rPr lang="fr-FR" sz="2400" dirty="0"/>
              <a:t> </a:t>
            </a:r>
            <a:r>
              <a:rPr lang="fr-FR" sz="2400" dirty="0" err="1"/>
              <a:t>تسه</a:t>
            </a:r>
            <a:r>
              <a:rPr lang="ar-DZ" sz="2400" dirty="0"/>
              <a:t>ِّ</a:t>
            </a:r>
            <a:r>
              <a:rPr lang="fr-FR" sz="2400" dirty="0"/>
              <a:t>ل </a:t>
            </a:r>
            <a:r>
              <a:rPr lang="fr-FR" sz="2400" dirty="0" err="1"/>
              <a:t>إدارة</a:t>
            </a:r>
            <a:r>
              <a:rPr lang="fr-FR" sz="2400" dirty="0"/>
              <a:t> </a:t>
            </a:r>
            <a:r>
              <a:rPr lang="ar-DZ" sz="2400" dirty="0"/>
              <a:t>المؤسَّسة</a:t>
            </a:r>
            <a:r>
              <a:rPr lang="fr-FR" sz="2400" dirty="0"/>
              <a:t> </a:t>
            </a:r>
            <a:r>
              <a:rPr lang="fr-FR" sz="2400" dirty="0" err="1"/>
              <a:t>عملية</a:t>
            </a:r>
            <a:r>
              <a:rPr lang="fr-FR" sz="2400" dirty="0"/>
              <a:t> </a:t>
            </a:r>
            <a:r>
              <a:rPr lang="fr-FR" sz="2400" dirty="0" err="1"/>
              <a:t>الإبداع</a:t>
            </a:r>
            <a:r>
              <a:rPr lang="fr-FR" sz="2400" dirty="0"/>
              <a:t> </a:t>
            </a:r>
            <a:r>
              <a:rPr lang="fr-FR" sz="2400" dirty="0" err="1"/>
              <a:t>وتشجيع</a:t>
            </a:r>
            <a:r>
              <a:rPr lang="fr-FR" sz="2400" dirty="0"/>
              <a:t> </a:t>
            </a:r>
            <a:r>
              <a:rPr lang="fr-FR" sz="2400" dirty="0" err="1"/>
              <a:t>الصحفيين</a:t>
            </a:r>
            <a:r>
              <a:rPr lang="fr-FR" sz="2400" dirty="0"/>
              <a:t> </a:t>
            </a:r>
            <a:r>
              <a:rPr lang="fr-FR" sz="2400" dirty="0" err="1"/>
              <a:t>والك</a:t>
            </a:r>
            <a:r>
              <a:rPr lang="ar-DZ" sz="2400" dirty="0"/>
              <a:t>ٌتَّ</a:t>
            </a:r>
            <a:r>
              <a:rPr lang="fr-FR" sz="2400" dirty="0" err="1"/>
              <a:t>اب</a:t>
            </a:r>
            <a:r>
              <a:rPr lang="fr-FR" sz="2400" dirty="0"/>
              <a:t> </a:t>
            </a:r>
            <a:r>
              <a:rPr lang="fr-FR" sz="2400" dirty="0" err="1"/>
              <a:t>على</a:t>
            </a:r>
            <a:r>
              <a:rPr lang="fr-FR" sz="2400" dirty="0"/>
              <a:t> </a:t>
            </a:r>
            <a:r>
              <a:rPr lang="fr-FR" sz="2400" dirty="0" err="1"/>
              <a:t>إنتاج</a:t>
            </a:r>
            <a:r>
              <a:rPr lang="fr-FR" sz="2400" dirty="0"/>
              <a:t> </a:t>
            </a:r>
            <a:r>
              <a:rPr lang="fr-FR" sz="2400" dirty="0" err="1"/>
              <a:t>محتوى</a:t>
            </a:r>
            <a:r>
              <a:rPr lang="fr-FR" sz="2400" dirty="0"/>
              <a:t> </a:t>
            </a:r>
            <a:r>
              <a:rPr lang="fr-FR" sz="2400" dirty="0" err="1"/>
              <a:t>جديد</a:t>
            </a:r>
            <a:r>
              <a:rPr lang="fr-FR" sz="2400" dirty="0"/>
              <a:t> </a:t>
            </a:r>
            <a:r>
              <a:rPr lang="fr-FR" sz="2400" dirty="0" err="1"/>
              <a:t>وم</a:t>
            </a:r>
            <a:r>
              <a:rPr lang="ar-DZ" sz="2400" dirty="0"/>
              <a:t>ُ</a:t>
            </a:r>
            <a:r>
              <a:rPr lang="fr-FR" sz="2400" dirty="0" err="1"/>
              <a:t>بتكر</a:t>
            </a:r>
            <a:r>
              <a:rPr lang="fr-FR" sz="2400" dirty="0"/>
              <a:t>، </a:t>
            </a:r>
            <a:r>
              <a:rPr lang="fr-FR" sz="2400" dirty="0" err="1"/>
              <a:t>يتناسب</a:t>
            </a:r>
            <a:r>
              <a:rPr lang="fr-FR" sz="2400" dirty="0"/>
              <a:t> مع </a:t>
            </a:r>
            <a:r>
              <a:rPr lang="fr-FR" sz="2400" dirty="0" err="1"/>
              <a:t>المنص</a:t>
            </a:r>
            <a:r>
              <a:rPr lang="ar-DZ" sz="2400" dirty="0"/>
              <a:t>َّ</a:t>
            </a:r>
            <a:r>
              <a:rPr lang="fr-FR" sz="2400" dirty="0" err="1"/>
              <a:t>ات</a:t>
            </a:r>
            <a:r>
              <a:rPr lang="fr-FR" sz="2400" dirty="0"/>
              <a:t> </a:t>
            </a:r>
            <a:r>
              <a:rPr lang="fr-FR" sz="2400" dirty="0" err="1"/>
              <a:t>الرقمية</a:t>
            </a:r>
            <a:r>
              <a:rPr lang="fr-FR" sz="2400" dirty="0"/>
              <a:t> </a:t>
            </a:r>
            <a:r>
              <a:rPr lang="fr-FR" sz="2400" dirty="0" err="1"/>
              <a:t>المختلفة</a:t>
            </a:r>
            <a:r>
              <a:rPr lang="fr-FR" sz="2400" dirty="0"/>
              <a:t>.</a:t>
            </a:r>
          </a:p>
          <a:p>
            <a:pPr algn="just" rtl="1"/>
            <a:r>
              <a:rPr lang="fr-FR" sz="2400" b="1" dirty="0">
                <a:solidFill>
                  <a:schemeClr val="accent1"/>
                </a:solidFill>
              </a:rPr>
              <a:t>3 </a:t>
            </a:r>
            <a:r>
              <a:rPr lang="ar-DZ" sz="2400" b="1" dirty="0">
                <a:solidFill>
                  <a:schemeClr val="accent1"/>
                </a:solidFill>
              </a:rPr>
              <a:t>- </a:t>
            </a:r>
            <a:r>
              <a:rPr lang="fr-FR" sz="2400" b="1" dirty="0" err="1">
                <a:solidFill>
                  <a:schemeClr val="accent1"/>
                </a:solidFill>
              </a:rPr>
              <a:t>تبن</a:t>
            </a:r>
            <a:r>
              <a:rPr lang="ar-DZ" sz="2400" b="1" dirty="0">
                <a:solidFill>
                  <a:schemeClr val="accent1"/>
                </a:solidFill>
              </a:rPr>
              <a:t>ِّ</a:t>
            </a:r>
            <a:r>
              <a:rPr lang="fr-FR" sz="2400" b="1" dirty="0">
                <a:solidFill>
                  <a:schemeClr val="accent1"/>
                </a:solidFill>
              </a:rPr>
              <a:t>ي </a:t>
            </a:r>
            <a:r>
              <a:rPr lang="fr-FR" sz="2400" b="1" dirty="0" err="1">
                <a:solidFill>
                  <a:schemeClr val="accent1"/>
                </a:solidFill>
              </a:rPr>
              <a:t>أدوات</a:t>
            </a:r>
            <a:r>
              <a:rPr lang="fr-FR" sz="2400" b="1" dirty="0">
                <a:solidFill>
                  <a:schemeClr val="accent1"/>
                </a:solidFill>
              </a:rPr>
              <a:t> </a:t>
            </a:r>
            <a:r>
              <a:rPr lang="fr-FR" sz="2400" b="1" dirty="0" err="1">
                <a:solidFill>
                  <a:schemeClr val="accent1"/>
                </a:solidFill>
              </a:rPr>
              <a:t>التحرير</a:t>
            </a:r>
            <a:r>
              <a:rPr lang="fr-FR" sz="2400" b="1" dirty="0">
                <a:solidFill>
                  <a:schemeClr val="accent1"/>
                </a:solidFill>
              </a:rPr>
              <a:t> </a:t>
            </a:r>
            <a:r>
              <a:rPr lang="fr-FR" sz="2400" b="1" dirty="0" err="1">
                <a:solidFill>
                  <a:schemeClr val="accent1"/>
                </a:solidFill>
              </a:rPr>
              <a:t>الرقمي</a:t>
            </a:r>
            <a:r>
              <a:rPr lang="fr-FR" sz="2400" dirty="0"/>
              <a:t>: </a:t>
            </a:r>
            <a:r>
              <a:rPr lang="fr-FR" sz="2400" dirty="0" err="1"/>
              <a:t>يتعي</a:t>
            </a:r>
            <a:r>
              <a:rPr lang="ar-DZ" sz="2400" dirty="0"/>
              <a:t>َّ</a:t>
            </a:r>
            <a:r>
              <a:rPr lang="fr-FR" sz="2400" dirty="0"/>
              <a:t>ن </a:t>
            </a:r>
            <a:r>
              <a:rPr lang="fr-FR" sz="2400" dirty="0" err="1"/>
              <a:t>على</a:t>
            </a:r>
            <a:r>
              <a:rPr lang="fr-FR" sz="2400" dirty="0"/>
              <a:t> </a:t>
            </a:r>
            <a:r>
              <a:rPr lang="fr-FR" sz="2400" dirty="0" err="1"/>
              <a:t>إدارة</a:t>
            </a:r>
            <a:r>
              <a:rPr lang="fr-FR" sz="2400" dirty="0"/>
              <a:t> </a:t>
            </a:r>
            <a:r>
              <a:rPr lang="ar-DZ" sz="2400" dirty="0"/>
              <a:t>المؤسَّسة</a:t>
            </a:r>
            <a:r>
              <a:rPr lang="fr-FR" sz="2400" dirty="0"/>
              <a:t> </a:t>
            </a:r>
            <a:r>
              <a:rPr lang="fr-FR" sz="2400" dirty="0" err="1"/>
              <a:t>التعاون</a:t>
            </a:r>
            <a:r>
              <a:rPr lang="fr-FR" sz="2400" dirty="0"/>
              <a:t> مع </a:t>
            </a:r>
            <a:r>
              <a:rPr lang="fr-FR" sz="2400" dirty="0" err="1"/>
              <a:t>فرق</a:t>
            </a:r>
            <a:r>
              <a:rPr lang="fr-FR" sz="2400" dirty="0"/>
              <a:t> </a:t>
            </a:r>
            <a:r>
              <a:rPr lang="fr-FR" sz="2400" dirty="0" err="1"/>
              <a:t>التكنولوجيا</a:t>
            </a:r>
            <a:r>
              <a:rPr lang="fr-FR" sz="2400" dirty="0"/>
              <a:t> </a:t>
            </a:r>
            <a:r>
              <a:rPr lang="fr-FR" sz="2400" dirty="0" err="1"/>
              <a:t>لتبني</a:t>
            </a:r>
            <a:r>
              <a:rPr lang="fr-FR" sz="2400" dirty="0"/>
              <a:t> </a:t>
            </a:r>
            <a:r>
              <a:rPr lang="fr-FR" sz="2400" dirty="0" err="1"/>
              <a:t>وتطوير</a:t>
            </a:r>
            <a:r>
              <a:rPr lang="fr-FR" sz="2400" dirty="0"/>
              <a:t> </a:t>
            </a:r>
            <a:r>
              <a:rPr lang="fr-FR" sz="2400" dirty="0" err="1"/>
              <a:t>أدوات</a:t>
            </a:r>
            <a:r>
              <a:rPr lang="fr-FR" sz="2400" dirty="0"/>
              <a:t> </a:t>
            </a:r>
            <a:r>
              <a:rPr lang="fr-FR" sz="2400" dirty="0" err="1"/>
              <a:t>التحرير</a:t>
            </a:r>
            <a:r>
              <a:rPr lang="fr-FR" sz="2400" dirty="0"/>
              <a:t> </a:t>
            </a:r>
            <a:r>
              <a:rPr lang="fr-FR" sz="2400" dirty="0" err="1"/>
              <a:t>الرقمي</a:t>
            </a:r>
            <a:r>
              <a:rPr lang="fr-FR" sz="2400" dirty="0"/>
              <a:t>، </a:t>
            </a:r>
            <a:r>
              <a:rPr lang="fr-FR" sz="2400" dirty="0" err="1"/>
              <a:t>وضمان</a:t>
            </a:r>
            <a:r>
              <a:rPr lang="fr-FR" sz="2400" dirty="0"/>
              <a:t> </a:t>
            </a:r>
            <a:r>
              <a:rPr lang="ar-DZ" sz="2400" dirty="0"/>
              <a:t>إِ</a:t>
            </a:r>
            <a:r>
              <a:rPr lang="fr-FR" sz="2400" dirty="0" err="1"/>
              <a:t>ستخدامها</a:t>
            </a:r>
            <a:r>
              <a:rPr lang="fr-FR" sz="2400" dirty="0"/>
              <a:t> </a:t>
            </a:r>
            <a:r>
              <a:rPr lang="fr-FR" sz="2400" dirty="0" err="1"/>
              <a:t>بشكل</a:t>
            </a:r>
            <a:r>
              <a:rPr lang="fr-FR" sz="2400" dirty="0"/>
              <a:t> </a:t>
            </a:r>
            <a:r>
              <a:rPr lang="fr-FR" sz="2400" dirty="0" err="1"/>
              <a:t>فعال</a:t>
            </a:r>
            <a:r>
              <a:rPr lang="fr-FR" sz="2400" dirty="0"/>
              <a:t> من </a:t>
            </a:r>
            <a:r>
              <a:rPr lang="fr-FR" sz="2400" dirty="0" err="1"/>
              <a:t>قبل</a:t>
            </a:r>
            <a:r>
              <a:rPr lang="fr-FR" sz="2400" dirty="0"/>
              <a:t> </a:t>
            </a:r>
            <a:r>
              <a:rPr lang="fr-FR" sz="2400" dirty="0" err="1"/>
              <a:t>الصحفيين</a:t>
            </a:r>
            <a:r>
              <a:rPr lang="ar-DZ" sz="2400" dirty="0"/>
              <a:t>.</a:t>
            </a:r>
            <a:endParaRPr lang="fr-FR" sz="2400" dirty="0"/>
          </a:p>
          <a:p>
            <a:pPr algn="just" rtl="1"/>
            <a:r>
              <a:rPr lang="fr-FR" sz="2400" b="1" dirty="0">
                <a:solidFill>
                  <a:schemeClr val="accent1"/>
                </a:solidFill>
              </a:rPr>
              <a:t>4 </a:t>
            </a:r>
            <a:r>
              <a:rPr lang="ar-DZ" sz="2400" b="1" dirty="0">
                <a:solidFill>
                  <a:schemeClr val="accent1"/>
                </a:solidFill>
              </a:rPr>
              <a:t>- </a:t>
            </a:r>
            <a:r>
              <a:rPr lang="fr-FR" sz="2400" b="1" dirty="0" err="1">
                <a:solidFill>
                  <a:schemeClr val="accent1"/>
                </a:solidFill>
              </a:rPr>
              <a:t>الت</a:t>
            </a:r>
            <a:r>
              <a:rPr lang="ar-DZ" sz="2400" b="1" dirty="0">
                <a:solidFill>
                  <a:schemeClr val="accent1"/>
                </a:solidFill>
              </a:rPr>
              <a:t>َّ</a:t>
            </a:r>
            <a:r>
              <a:rPr lang="fr-FR" sz="2400" b="1" dirty="0" err="1">
                <a:solidFill>
                  <a:schemeClr val="accent1"/>
                </a:solidFill>
              </a:rPr>
              <a:t>حليل</a:t>
            </a:r>
            <a:r>
              <a:rPr lang="fr-FR" sz="2400" b="1" dirty="0">
                <a:solidFill>
                  <a:schemeClr val="accent1"/>
                </a:solidFill>
              </a:rPr>
              <a:t> </a:t>
            </a:r>
            <a:r>
              <a:rPr lang="fr-FR" sz="2400" b="1" dirty="0" err="1">
                <a:solidFill>
                  <a:schemeClr val="accent1"/>
                </a:solidFill>
              </a:rPr>
              <a:t>والتقييم</a:t>
            </a:r>
            <a:r>
              <a:rPr lang="ar-DZ" sz="2400" b="1" dirty="0">
                <a:solidFill>
                  <a:schemeClr val="accent1"/>
                </a:solidFill>
              </a:rPr>
              <a:t>:</a:t>
            </a:r>
            <a:r>
              <a:rPr lang="fr-FR" sz="2400" b="1" dirty="0">
                <a:solidFill>
                  <a:schemeClr val="accent1"/>
                </a:solidFill>
              </a:rPr>
              <a:t> </a:t>
            </a:r>
            <a:r>
              <a:rPr lang="fr-FR" sz="2400" dirty="0" err="1"/>
              <a:t>يجب</a:t>
            </a:r>
            <a:r>
              <a:rPr lang="fr-FR" sz="2400" dirty="0"/>
              <a:t> </a:t>
            </a:r>
            <a:r>
              <a:rPr lang="fr-FR" sz="2400" dirty="0" err="1"/>
              <a:t>على</a:t>
            </a:r>
            <a:r>
              <a:rPr lang="fr-FR" sz="2400" dirty="0"/>
              <a:t> </a:t>
            </a:r>
            <a:r>
              <a:rPr lang="fr-FR" sz="2400" dirty="0" err="1"/>
              <a:t>إدارة</a:t>
            </a:r>
            <a:r>
              <a:rPr lang="fr-FR" sz="2400" dirty="0"/>
              <a:t> </a:t>
            </a:r>
            <a:r>
              <a:rPr lang="ar-DZ" sz="2400" dirty="0"/>
              <a:t>المؤسَّسة</a:t>
            </a:r>
            <a:r>
              <a:rPr lang="fr-FR" sz="2400" dirty="0"/>
              <a:t> </a:t>
            </a:r>
            <a:r>
              <a:rPr lang="fr-FR" sz="2400" dirty="0" err="1"/>
              <a:t>مراقبة</a:t>
            </a:r>
            <a:r>
              <a:rPr lang="fr-FR" sz="2400" dirty="0"/>
              <a:t> </a:t>
            </a:r>
            <a:r>
              <a:rPr lang="fr-FR" sz="2400" dirty="0" err="1"/>
              <a:t>أداء</a:t>
            </a:r>
            <a:r>
              <a:rPr lang="fr-FR" sz="2400" dirty="0"/>
              <a:t> </a:t>
            </a:r>
            <a:r>
              <a:rPr lang="fr-FR" sz="2400" dirty="0" err="1"/>
              <a:t>المحتوى</a:t>
            </a:r>
            <a:r>
              <a:rPr lang="fr-FR" sz="2400" dirty="0"/>
              <a:t> </a:t>
            </a:r>
            <a:r>
              <a:rPr lang="fr-FR" sz="2400" dirty="0" err="1"/>
              <a:t>الرقمي</a:t>
            </a:r>
            <a:r>
              <a:rPr lang="fr-FR" sz="2400" dirty="0"/>
              <a:t>، </a:t>
            </a:r>
            <a:r>
              <a:rPr lang="fr-FR" sz="2400" dirty="0" err="1"/>
              <a:t>وتحليل</a:t>
            </a:r>
            <a:r>
              <a:rPr lang="fr-FR" sz="2400" dirty="0"/>
              <a:t> </a:t>
            </a:r>
            <a:r>
              <a:rPr lang="fr-FR" sz="2400" dirty="0" err="1"/>
              <a:t>البيانات</a:t>
            </a:r>
            <a:r>
              <a:rPr lang="fr-FR" sz="2400" dirty="0"/>
              <a:t> </a:t>
            </a:r>
            <a:r>
              <a:rPr lang="fr-FR" sz="2400" dirty="0" err="1"/>
              <a:t>لفهم</a:t>
            </a:r>
            <a:r>
              <a:rPr lang="fr-FR" sz="2400" dirty="0"/>
              <a:t> </a:t>
            </a:r>
            <a:r>
              <a:rPr lang="fr-FR" sz="2400" dirty="0" err="1"/>
              <a:t>تفاعل</a:t>
            </a:r>
            <a:r>
              <a:rPr lang="fr-FR" sz="2400" dirty="0"/>
              <a:t> </a:t>
            </a:r>
            <a:r>
              <a:rPr lang="fr-FR" sz="2400" dirty="0" err="1"/>
              <a:t>الجمهور</a:t>
            </a:r>
            <a:r>
              <a:rPr lang="fr-FR" sz="2400" dirty="0"/>
              <a:t> </a:t>
            </a:r>
            <a:r>
              <a:rPr lang="fr-FR" sz="2400" dirty="0" err="1"/>
              <a:t>معه</a:t>
            </a:r>
            <a:r>
              <a:rPr lang="fr-FR" sz="2400" dirty="0"/>
              <a:t>، </a:t>
            </a:r>
            <a:r>
              <a:rPr lang="fr-FR" sz="2400" dirty="0" err="1"/>
              <a:t>وتقديم</a:t>
            </a:r>
            <a:r>
              <a:rPr lang="fr-FR" sz="2400" dirty="0"/>
              <a:t> </a:t>
            </a:r>
            <a:r>
              <a:rPr lang="fr-FR" sz="2400" dirty="0" err="1"/>
              <a:t>التقارير</a:t>
            </a:r>
            <a:r>
              <a:rPr lang="fr-FR" sz="2400" dirty="0"/>
              <a:t> </a:t>
            </a:r>
            <a:r>
              <a:rPr lang="fr-FR" sz="2400" dirty="0" err="1"/>
              <a:t>والتوجيهات</a:t>
            </a:r>
            <a:r>
              <a:rPr lang="fr-FR" sz="2400" dirty="0"/>
              <a:t> </a:t>
            </a:r>
            <a:r>
              <a:rPr lang="fr-FR" sz="2400" dirty="0" err="1"/>
              <a:t>لتحسين</a:t>
            </a:r>
            <a:r>
              <a:rPr lang="fr-FR" sz="2400" dirty="0"/>
              <a:t> </a:t>
            </a:r>
            <a:r>
              <a:rPr lang="fr-FR" sz="2400" dirty="0" err="1"/>
              <a:t>الأداء</a:t>
            </a:r>
            <a:r>
              <a:rPr lang="fr-FR" sz="2400" dirty="0"/>
              <a:t> </a:t>
            </a:r>
            <a:r>
              <a:rPr lang="fr-FR" sz="2400" dirty="0" err="1"/>
              <a:t>المستقبلي</a:t>
            </a:r>
            <a:r>
              <a:rPr lang="ar-DZ" sz="2400" dirty="0"/>
              <a:t>.</a:t>
            </a:r>
            <a:endParaRPr lang="fr-FR" sz="2400" dirty="0"/>
          </a:p>
        </p:txBody>
      </p:sp>
      <p:pic>
        <p:nvPicPr>
          <p:cNvPr id="5" name="Image 4">
            <a:extLst>
              <a:ext uri="{FF2B5EF4-FFF2-40B4-BE49-F238E27FC236}">
                <a16:creationId xmlns:a16="http://schemas.microsoft.com/office/drawing/2014/main" id="{606FA4A5-937B-9438-9791-091F241541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47664" y="4625446"/>
            <a:ext cx="5673047" cy="18774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4284008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B121E-2DA2-2153-BD33-C9FA687DEFC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74FB824-8F08-D997-1DF6-29252E7AB3A2}"/>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مسؤوليات إدارة المؤسسات الرقمية في عصر التحول الرقمي</a:t>
            </a:r>
          </a:p>
        </p:txBody>
      </p:sp>
      <p:sp>
        <p:nvSpPr>
          <p:cNvPr id="29" name="Rectangle 28">
            <a:extLst>
              <a:ext uri="{FF2B5EF4-FFF2-40B4-BE49-F238E27FC236}">
                <a16:creationId xmlns:a16="http://schemas.microsoft.com/office/drawing/2014/main" id="{90DEF99D-122D-0784-15D9-A7CD09C27E0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AC24C4-8D10-661F-A90A-2C3D1F87AA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C4ED897-DBCC-4333-3C01-B603930F5AF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9D9B86B-B85E-61AE-D524-733E801A2E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AB30EF9C-C01A-8EF0-B9C2-F2DB6CBF3E6F}"/>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EF75857E-D8FC-532F-1F84-E85E34530F4F}"/>
              </a:ext>
            </a:extLst>
          </p:cNvPr>
          <p:cNvSpPr txBox="1"/>
          <p:nvPr/>
        </p:nvSpPr>
        <p:spPr>
          <a:xfrm>
            <a:off x="1559102" y="1629936"/>
            <a:ext cx="9423971" cy="4185313"/>
          </a:xfrm>
          <a:prstGeom prst="rect">
            <a:avLst/>
          </a:prstGeom>
          <a:noFill/>
        </p:spPr>
        <p:txBody>
          <a:bodyPr wrap="square">
            <a:spAutoFit/>
          </a:bodyPr>
          <a:lstStyle/>
          <a:p>
            <a:pPr marL="646430" indent="-646430" algn="just" rtl="1">
              <a:lnSpc>
                <a:spcPct val="104000"/>
              </a:lnSpc>
              <a:spcAft>
                <a:spcPts val="690"/>
              </a:spcAft>
              <a:buNone/>
            </a:pP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5</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التدريب والتطوير: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يتعي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 على إدارة </a:t>
            </a:r>
            <a:r>
              <a:rPr lang="ar-DZ" sz="2400" dirty="0"/>
              <a:t>المؤسَّسة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توفر التدريب والتوجيه الم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ستمر للصحفيين وفرق التحرير التطوير مهاراتهم في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التكنولوجيا الر</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قمية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وإنتاج محتوى عالي الجودة.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46430" indent="-646430" algn="just" rtl="1">
              <a:lnSpc>
                <a:spcPct val="104000"/>
              </a:lnSpc>
              <a:spcAft>
                <a:spcPts val="690"/>
              </a:spcAft>
              <a:buNone/>
            </a:pP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6</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ضمان الجودة</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يتعي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 على إدارة </a:t>
            </a:r>
            <a:r>
              <a:rPr lang="ar-DZ" sz="2400" dirty="0"/>
              <a:t>المؤسَّسة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ضمان جودة المحتوى الرقمي والت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حقق من صحة المعلومات</a:t>
            </a:r>
            <a:r>
              <a:rPr lang="ar-DZ" sz="24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والتحق</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 من مطابقتها معايير النشر والأخلاقيات الصحفية.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46430" indent="-646430" algn="just" rtl="1">
              <a:lnSpc>
                <a:spcPct val="104000"/>
              </a:lnSpc>
              <a:spcAft>
                <a:spcPts val="690"/>
              </a:spcAft>
              <a:buNone/>
            </a:pP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7</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تطوير الشراكات والتعاون: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على إدارة </a:t>
            </a:r>
            <a:r>
              <a:rPr lang="ar-DZ" sz="2400" dirty="0"/>
              <a:t>المؤسَّسة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بناء شراكات وتعاون مع منص</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ات وشركات تكنولوجيا المعلومات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لتحسين الوصول إلى الجمهور، وتوفير تجارب مستخدم متمي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زة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646430" indent="-646430" algn="just" rtl="1">
              <a:lnSpc>
                <a:spcPct val="104000"/>
              </a:lnSpc>
              <a:spcAft>
                <a:spcPts val="690"/>
              </a:spcAft>
              <a:buNone/>
            </a:pP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8</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سرعة </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تخاذ القرار</a:t>
            </a:r>
            <a:r>
              <a:rPr lang="ar-DZ" sz="2400" b="1" kern="100" dirty="0">
                <a:solidFill>
                  <a:schemeClr val="accent1"/>
                </a:solidFill>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إذ</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يتعي</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 على إدارة </a:t>
            </a:r>
            <a:r>
              <a:rPr lang="ar-DZ" sz="2400" dirty="0"/>
              <a:t>المؤسَّسة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سرعة </a:t>
            </a:r>
            <a:r>
              <a:rPr lang="ar-DZ" sz="2400" kern="100" dirty="0" err="1">
                <a:solidFill>
                  <a:srgbClr val="000000"/>
                </a:solidFill>
                <a:latin typeface="Calibri" panose="020F0502020204030204" pitchFamily="34" charset="0"/>
                <a:ea typeface="Calibri" panose="020F0502020204030204" pitchFamily="34" charset="0"/>
                <a:cs typeface="Arial" panose="020B0604020202020204" pitchFamily="34" charset="0"/>
              </a:rPr>
              <a:t>إِ</a:t>
            </a:r>
            <a:r>
              <a:rPr lang="ar-DZ"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تخا</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ذ القرارات، لأن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طبيعة الأخبار الفورية والكم</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الهائل من المعلومات المتوف</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رة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يتطل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ب أن تتخل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ى إدارة التحرير عن السياسات الت</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قليدية</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في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تخاذ القرار.</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179B46D3-265D-1F23-9BED-9D40561BCF41}"/>
              </a:ext>
            </a:extLst>
          </p:cNvPr>
          <p:cNvSpPr/>
          <p:nvPr/>
        </p:nvSpPr>
        <p:spPr>
          <a:xfrm>
            <a:off x="3486232" y="28315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Tree>
    <p:extLst>
      <p:ext uri="{BB962C8B-B14F-4D97-AF65-F5344CB8AC3E}">
        <p14:creationId xmlns:p14="http://schemas.microsoft.com/office/powerpoint/2010/main" val="410585552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130BF-A15E-F7ED-A48E-C42191F67DE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7A5C560-AFBC-38C1-D46E-EB77F0716FC0}"/>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تحديات التحول الرقمي على مستوى المؤسسات الإعلامية</a:t>
            </a:r>
          </a:p>
        </p:txBody>
      </p:sp>
      <p:sp>
        <p:nvSpPr>
          <p:cNvPr id="29" name="Rectangle 28">
            <a:extLst>
              <a:ext uri="{FF2B5EF4-FFF2-40B4-BE49-F238E27FC236}">
                <a16:creationId xmlns:a16="http://schemas.microsoft.com/office/drawing/2014/main" id="{66DE99E9-7F20-C6CD-524C-F9821D2E260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BD2D508-E7A2-9EC5-8CB6-685D514F01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52FF285-BE6D-5BCA-5F45-18E422F299D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04635BE-38CE-F0A1-881C-FB591770924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C43B0D1-1699-E6A9-63F6-E2F5265BB5C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2C0A94C3-5E70-AE24-FC93-947A946C79E9}"/>
              </a:ext>
            </a:extLst>
          </p:cNvPr>
          <p:cNvSpPr/>
          <p:nvPr/>
        </p:nvSpPr>
        <p:spPr>
          <a:xfrm>
            <a:off x="3566166" y="39526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p>
        </p:txBody>
      </p:sp>
      <p:sp>
        <p:nvSpPr>
          <p:cNvPr id="7" name="ZoneTexte 6">
            <a:extLst>
              <a:ext uri="{FF2B5EF4-FFF2-40B4-BE49-F238E27FC236}">
                <a16:creationId xmlns:a16="http://schemas.microsoft.com/office/drawing/2014/main" id="{33C6ADA4-816F-040F-1DB4-E61C72C0E08F}"/>
              </a:ext>
            </a:extLst>
          </p:cNvPr>
          <p:cNvSpPr txBox="1"/>
          <p:nvPr/>
        </p:nvSpPr>
        <p:spPr>
          <a:xfrm>
            <a:off x="4232952" y="1498031"/>
            <a:ext cx="6943791" cy="4893647"/>
          </a:xfrm>
          <a:prstGeom prst="rect">
            <a:avLst/>
          </a:prstGeom>
          <a:noFill/>
        </p:spPr>
        <p:txBody>
          <a:bodyPr wrap="square">
            <a:spAutoFit/>
          </a:bodyPr>
          <a:lstStyle/>
          <a:p>
            <a:pPr algn="just" rtl="1"/>
            <a:r>
              <a:rPr lang="ar-DZ" sz="2400" b="1" dirty="0">
                <a:solidFill>
                  <a:srgbClr val="FF0000"/>
                </a:solidFill>
                <a:latin typeface="Arial" panose="020B0604020202020204" pitchFamily="34" charset="0"/>
                <a:cs typeface="Arial" panose="020B0604020202020204" pitchFamily="34" charset="0"/>
              </a:rPr>
              <a:t>أولاً :</a:t>
            </a:r>
            <a:r>
              <a:rPr lang="fr-FR" sz="2400" b="1" dirty="0" err="1">
                <a:solidFill>
                  <a:srgbClr val="FF0000"/>
                </a:solidFill>
                <a:latin typeface="Arial" panose="020B0604020202020204" pitchFamily="34" charset="0"/>
                <a:cs typeface="Arial" panose="020B0604020202020204" pitchFamily="34" charset="0"/>
              </a:rPr>
              <a:t>ضعف</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الإمكانيات</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المادية</a:t>
            </a:r>
            <a:r>
              <a:rPr lang="fr-FR" sz="2400" b="1" dirty="0">
                <a:solidFill>
                  <a:srgbClr val="FF0000"/>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نقص</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المعد</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قنيات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خصوصاً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العمومية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تعاني</a:t>
            </a:r>
            <a:r>
              <a:rPr lang="fr-FR" sz="2400" dirty="0">
                <a:latin typeface="Arial" panose="020B0604020202020204" pitchFamily="34" charset="0"/>
                <a:cs typeface="Arial" panose="020B0604020202020204" pitchFamily="34" charset="0"/>
              </a:rPr>
              <a:t> من </a:t>
            </a:r>
            <a:r>
              <a:rPr lang="fr-FR" sz="2400" dirty="0" err="1">
                <a:latin typeface="Arial" panose="020B0604020202020204" pitchFamily="34" charset="0"/>
                <a:cs typeface="Arial" panose="020B0604020202020204" pitchFamily="34" charset="0"/>
              </a:rPr>
              <a:t>بيروقراطية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عيق</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توفير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الأدوات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وقتها</a:t>
            </a:r>
            <a:r>
              <a:rPr lang="fr-FR" sz="2400" dirty="0">
                <a:latin typeface="Arial" panose="020B0604020202020204" pitchFamily="34" charset="0"/>
                <a:cs typeface="Arial" panose="020B0604020202020204" pitchFamily="34" charset="0"/>
              </a:rPr>
              <a:t>.</a:t>
            </a:r>
          </a:p>
          <a:p>
            <a:pPr algn="just" rtl="1"/>
            <a:r>
              <a:rPr lang="ar-DZ" sz="2400" b="1" dirty="0">
                <a:solidFill>
                  <a:srgbClr val="FF0000"/>
                </a:solidFill>
                <a:latin typeface="Arial" panose="020B0604020202020204" pitchFamily="34" charset="0"/>
                <a:cs typeface="Arial" panose="020B0604020202020204" pitchFamily="34" charset="0"/>
              </a:rPr>
              <a:t>ثانيا : </a:t>
            </a:r>
            <a:r>
              <a:rPr lang="fr-FR" sz="2400" b="1" dirty="0" err="1">
                <a:solidFill>
                  <a:srgbClr val="FF0000"/>
                </a:solidFill>
                <a:latin typeface="Arial" panose="020B0604020202020204" pitchFamily="34" charset="0"/>
                <a:cs typeface="Arial" panose="020B0604020202020204" pitchFamily="34" charset="0"/>
              </a:rPr>
              <a:t>قل</a:t>
            </a:r>
            <a:r>
              <a:rPr lang="ar-DZ" sz="2400" b="1" dirty="0">
                <a:solidFill>
                  <a:srgbClr val="FF0000"/>
                </a:solidFill>
                <a:latin typeface="Arial" panose="020B0604020202020204" pitchFamily="34" charset="0"/>
                <a:cs typeface="Arial" panose="020B0604020202020204" pitchFamily="34" charset="0"/>
              </a:rPr>
              <a:t>َّ</a:t>
            </a:r>
            <a:r>
              <a:rPr lang="fr-FR" sz="2400" b="1" dirty="0">
                <a:solidFill>
                  <a:srgbClr val="FF0000"/>
                </a:solidFill>
                <a:latin typeface="Arial" panose="020B0604020202020204" pitchFamily="34" charset="0"/>
                <a:cs typeface="Arial" panose="020B0604020202020204" pitchFamily="34" charset="0"/>
              </a:rPr>
              <a:t>ة </a:t>
            </a:r>
            <a:r>
              <a:rPr lang="fr-FR" sz="2400" b="1" dirty="0" err="1">
                <a:solidFill>
                  <a:srgbClr val="FF0000"/>
                </a:solidFill>
                <a:latin typeface="Arial" panose="020B0604020202020204" pitchFamily="34" charset="0"/>
                <a:cs typeface="Arial" panose="020B0604020202020204" pitchFamily="34" charset="0"/>
              </a:rPr>
              <a:t>الكفاءات</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المؤه</a:t>
            </a:r>
            <a:r>
              <a:rPr lang="ar-DZ" sz="2400" b="1" dirty="0">
                <a:solidFill>
                  <a:srgbClr val="FF0000"/>
                </a:solidFill>
                <a:latin typeface="Arial" panose="020B0604020202020204" pitchFamily="34" charset="0"/>
                <a:cs typeface="Arial" panose="020B0604020202020204" pitchFamily="34" charset="0"/>
              </a:rPr>
              <a:t>َ</a:t>
            </a:r>
            <a:r>
              <a:rPr lang="fr-FR" sz="2400" b="1" dirty="0">
                <a:solidFill>
                  <a:srgbClr val="FF0000"/>
                </a:solidFill>
                <a:latin typeface="Arial" panose="020B0604020202020204" pitchFamily="34" charset="0"/>
                <a:cs typeface="Arial" panose="020B0604020202020204" pitchFamily="34" charset="0"/>
              </a:rPr>
              <a:t>ل</a:t>
            </a:r>
            <a:r>
              <a:rPr lang="ar-DZ" sz="2400" b="1" dirty="0">
                <a:solidFill>
                  <a:srgbClr val="FF0000"/>
                </a:solidFill>
                <a:latin typeface="Arial" panose="020B0604020202020204" pitchFamily="34" charset="0"/>
                <a:cs typeface="Arial" panose="020B0604020202020204" pitchFamily="34" charset="0"/>
              </a:rPr>
              <a:t>َ</a:t>
            </a:r>
            <a:r>
              <a:rPr lang="fr-FR" sz="2400" b="1" dirty="0">
                <a:solidFill>
                  <a:srgbClr val="FF0000"/>
                </a:solidFill>
                <a:latin typeface="Arial" panose="020B0604020202020204" pitchFamily="34" charset="0"/>
                <a:cs typeface="Arial" panose="020B0604020202020204" pitchFamily="34" charset="0"/>
              </a:rPr>
              <a:t>ة </a:t>
            </a:r>
            <a:r>
              <a:rPr lang="fr-FR" sz="2400" b="1" dirty="0" err="1">
                <a:solidFill>
                  <a:srgbClr val="FF0000"/>
                </a:solidFill>
                <a:latin typeface="Arial" panose="020B0604020202020204" pitchFamily="34" charset="0"/>
                <a:cs typeface="Arial" panose="020B0604020202020204" pitchFamily="34" charset="0"/>
              </a:rPr>
              <a:t>رقمياً</a:t>
            </a:r>
            <a:r>
              <a:rPr lang="fr-FR" sz="2400" b="1" dirty="0">
                <a:solidFill>
                  <a:srgbClr val="FF0000"/>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الحاجة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كوادر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شابة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تمتلك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مهارات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تقنية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عالية</a:t>
            </a:r>
            <a:r>
              <a:rPr lang="fr-FR" sz="2400" dirty="0">
                <a:latin typeface="Arial" panose="020B0604020202020204" pitchFamily="34" charset="0"/>
                <a:cs typeface="Arial" panose="020B0604020202020204" pitchFamily="34" charset="0"/>
              </a:rPr>
              <a:t> 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ستخدام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التكنولوجيا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العمل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a:t>
            </a:r>
            <a:r>
              <a:rPr lang="fr-FR" sz="2400" dirty="0">
                <a:latin typeface="Arial" panose="020B0604020202020204" pitchFamily="34" charset="0"/>
                <a:cs typeface="Arial" panose="020B0604020202020204" pitchFamily="34" charset="0"/>
              </a:rPr>
              <a:t>.</a:t>
            </a:r>
          </a:p>
          <a:p>
            <a:pPr algn="just" rtl="1"/>
            <a:r>
              <a:rPr lang="ar-DZ" sz="2400" b="1" dirty="0">
                <a:solidFill>
                  <a:srgbClr val="FF0000"/>
                </a:solidFill>
                <a:latin typeface="Arial" panose="020B0604020202020204" pitchFamily="34" charset="0"/>
                <a:cs typeface="Arial" panose="020B0604020202020204" pitchFamily="34" charset="0"/>
              </a:rPr>
              <a:t>ثالثا: ا</a:t>
            </a:r>
            <a:r>
              <a:rPr lang="fr-FR" sz="2400" b="1" dirty="0" err="1">
                <a:solidFill>
                  <a:srgbClr val="FF0000"/>
                </a:solidFill>
                <a:latin typeface="Arial" panose="020B0604020202020204" pitchFamily="34" charset="0"/>
                <a:cs typeface="Arial" panose="020B0604020202020204" pitchFamily="34" charset="0"/>
              </a:rPr>
              <a:t>لفجوة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المعرفية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بين</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الإدارة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وصانعي</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المحتوى</a:t>
            </a:r>
            <a:r>
              <a:rPr lang="fr-FR" sz="2400" b="1" dirty="0">
                <a:solidFill>
                  <a:srgbClr val="FF0000"/>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إدارات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تقليدية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ذات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خبرة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إدارية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فقط</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يقابلها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شباب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مبدعون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صناعة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المحتوى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ا </a:t>
            </a:r>
            <a:r>
              <a:rPr lang="fr-FR" sz="2400" dirty="0" err="1">
                <a:latin typeface="Arial" panose="020B0604020202020204" pitchFamily="34" charset="0"/>
                <a:cs typeface="Arial" panose="020B0604020202020204" pitchFamily="34" charset="0"/>
              </a:rPr>
              <a:t>يؤدي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إلى</a:t>
            </a:r>
            <a:r>
              <a:rPr lang="fr-FR" sz="2400" dirty="0">
                <a:latin typeface="Arial" panose="020B0604020202020204" pitchFamily="34" charset="0"/>
                <a:cs typeface="Arial" panose="020B0604020202020204" pitchFamily="34" charset="0"/>
              </a:rPr>
              <a:t> ص</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دامات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بسبب</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ختلاف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ؤية</a:t>
            </a:r>
            <a:r>
              <a:rPr lang="fr-FR" sz="2400" dirty="0">
                <a:latin typeface="Arial" panose="020B0604020202020204" pitchFamily="34" charset="0"/>
                <a:cs typeface="Arial" panose="020B0604020202020204" pitchFamily="34" charset="0"/>
              </a:rPr>
              <a:t>.</a:t>
            </a:r>
          </a:p>
          <a:p>
            <a:pPr algn="just" rtl="1"/>
            <a:r>
              <a:rPr lang="ar-DZ" sz="2400" b="1" dirty="0">
                <a:solidFill>
                  <a:srgbClr val="FF0000"/>
                </a:solidFill>
                <a:latin typeface="Arial" panose="020B0604020202020204" pitchFamily="34" charset="0"/>
                <a:cs typeface="Arial" panose="020B0604020202020204" pitchFamily="34" charset="0"/>
              </a:rPr>
              <a:t>رابعا : </a:t>
            </a:r>
            <a:r>
              <a:rPr lang="fr-FR" sz="2400" b="1" dirty="0" err="1">
                <a:solidFill>
                  <a:srgbClr val="FF0000"/>
                </a:solidFill>
                <a:latin typeface="Arial" panose="020B0604020202020204" pitchFamily="34" charset="0"/>
                <a:cs typeface="Arial" panose="020B0604020202020204" pitchFamily="34" charset="0"/>
              </a:rPr>
              <a:t>الت</a:t>
            </a:r>
            <a:r>
              <a:rPr lang="ar-DZ" sz="2400" b="1" dirty="0">
                <a:solidFill>
                  <a:srgbClr val="FF0000"/>
                </a:solidFill>
                <a:latin typeface="Arial" panose="020B0604020202020204" pitchFamily="34" charset="0"/>
                <a:cs typeface="Arial" panose="020B0604020202020204" pitchFamily="34" charset="0"/>
              </a:rPr>
              <a:t>ُّ</a:t>
            </a:r>
            <a:r>
              <a:rPr lang="fr-FR" sz="2400" b="1" dirty="0" err="1">
                <a:solidFill>
                  <a:srgbClr val="FF0000"/>
                </a:solidFill>
                <a:latin typeface="Arial" panose="020B0604020202020204" pitchFamily="34" charset="0"/>
                <a:cs typeface="Arial" panose="020B0604020202020204" pitchFamily="34" charset="0"/>
              </a:rPr>
              <a:t>خمة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المعلوماتية</a:t>
            </a:r>
            <a:r>
              <a:rPr lang="fr-FR" sz="2400" b="1" dirty="0">
                <a:solidFill>
                  <a:srgbClr val="FF0000"/>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وفرة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كبيرة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المعلومات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تجعل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عملية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نتقاء</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أصعب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وتفرض</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تحد</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ي </a:t>
            </a:r>
            <a:r>
              <a:rPr lang="fr-FR" sz="2400" dirty="0" err="1">
                <a:latin typeface="Arial" panose="020B0604020202020204" pitchFamily="34" charset="0"/>
                <a:cs typeface="Arial" panose="020B0604020202020204" pitchFamily="34" charset="0"/>
              </a:rPr>
              <a:t>الجودة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ا </a:t>
            </a:r>
            <a:r>
              <a:rPr lang="fr-FR" sz="2400" dirty="0" err="1">
                <a:latin typeface="Arial" panose="020B0604020202020204" pitchFamily="34" charset="0"/>
                <a:cs typeface="Arial" panose="020B0604020202020204" pitchFamily="34" charset="0"/>
              </a:rPr>
              <a:t>قد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يدفع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بعض</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لإنتاج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محتوى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ضعيف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لجذب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المتابعين</a:t>
            </a:r>
            <a:r>
              <a:rPr lang="fr-FR" sz="2400" dirty="0">
                <a:latin typeface="Arial" panose="020B0604020202020204" pitchFamily="34" charset="0"/>
                <a:cs typeface="Arial" panose="020B0604020202020204" pitchFamily="34" charset="0"/>
              </a:rPr>
              <a:t>.</a:t>
            </a:r>
          </a:p>
        </p:txBody>
      </p:sp>
      <p:pic>
        <p:nvPicPr>
          <p:cNvPr id="5" name="Image 4">
            <a:extLst>
              <a:ext uri="{FF2B5EF4-FFF2-40B4-BE49-F238E27FC236}">
                <a16:creationId xmlns:a16="http://schemas.microsoft.com/office/drawing/2014/main" id="{A862BBE2-EFB7-293D-C609-F2368B0412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5784" y="2005607"/>
            <a:ext cx="3467803" cy="38784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2002040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F2222-7144-CDA1-9781-50AB24FB428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410B6C-529D-DEE3-0B13-C13198D84B81}"/>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تحديات التحول الرقمي على مستوى المؤسسات الإعلامية</a:t>
            </a:r>
          </a:p>
        </p:txBody>
      </p:sp>
      <p:sp>
        <p:nvSpPr>
          <p:cNvPr id="29" name="Rectangle 28">
            <a:extLst>
              <a:ext uri="{FF2B5EF4-FFF2-40B4-BE49-F238E27FC236}">
                <a16:creationId xmlns:a16="http://schemas.microsoft.com/office/drawing/2014/main" id="{61F791C7-1D42-BD71-73BF-ECD1AA78229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11AFD20-5E5C-0AAC-CDF3-AE776C1B10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3D90B87-5FCB-67C3-B61A-BE99BFACFB0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46525CF9-417D-A4E8-E9C1-1631F814D0C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C984FA4-3BEC-9ABC-A299-A1AE4B5E9086}"/>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A670D044-7E33-1FD3-6A2A-9F4AFD6F1688}"/>
              </a:ext>
            </a:extLst>
          </p:cNvPr>
          <p:cNvSpPr/>
          <p:nvPr/>
        </p:nvSpPr>
        <p:spPr>
          <a:xfrm>
            <a:off x="3566166" y="342902"/>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AE5BBF3D-722C-B21B-4FB7-9DD237146815}"/>
              </a:ext>
            </a:extLst>
          </p:cNvPr>
          <p:cNvSpPr txBox="1"/>
          <p:nvPr/>
        </p:nvSpPr>
        <p:spPr>
          <a:xfrm>
            <a:off x="854536" y="1986722"/>
            <a:ext cx="6995162" cy="3416320"/>
          </a:xfrm>
          <a:prstGeom prst="rect">
            <a:avLst/>
          </a:prstGeom>
          <a:noFill/>
        </p:spPr>
        <p:txBody>
          <a:bodyPr wrap="square">
            <a:spAutoFit/>
          </a:bodyPr>
          <a:lstStyle/>
          <a:p>
            <a:pPr algn="just" rtl="1"/>
            <a:r>
              <a:rPr lang="ar-DZ" sz="2400" b="1" dirty="0">
                <a:solidFill>
                  <a:srgbClr val="FF0000"/>
                </a:solidFill>
                <a:latin typeface="Arial" panose="020B0604020202020204" pitchFamily="34" charset="0"/>
                <a:cs typeface="Arial" panose="020B0604020202020204" pitchFamily="34" charset="0"/>
              </a:rPr>
              <a:t>خامسا : </a:t>
            </a:r>
            <a:r>
              <a:rPr lang="fr-FR" sz="2400" b="1" dirty="0">
                <a:solidFill>
                  <a:srgbClr val="FF0000"/>
                </a:solidFill>
                <a:latin typeface="Arial" panose="020B0604020202020204" pitchFamily="34" charset="0"/>
                <a:cs typeface="Arial" panose="020B0604020202020204" pitchFamily="34" charset="0"/>
              </a:rPr>
              <a:t>ه</a:t>
            </a:r>
            <a:r>
              <a:rPr lang="ar-DZ" sz="2400" b="1" dirty="0">
                <a:solidFill>
                  <a:srgbClr val="FF0000"/>
                </a:solidFill>
                <a:latin typeface="Arial" panose="020B0604020202020204" pitchFamily="34" charset="0"/>
                <a:cs typeface="Arial" panose="020B0604020202020204" pitchFamily="34" charset="0"/>
              </a:rPr>
              <a:t>َ</a:t>
            </a:r>
            <a:r>
              <a:rPr lang="fr-FR" sz="2400" b="1" dirty="0">
                <a:solidFill>
                  <a:srgbClr val="FF0000"/>
                </a:solidFill>
                <a:latin typeface="Arial" panose="020B0604020202020204" pitchFamily="34" charset="0"/>
                <a:cs typeface="Arial" panose="020B0604020202020204" pitchFamily="34" charset="0"/>
              </a:rPr>
              <a:t>ي</a:t>
            </a:r>
            <a:r>
              <a:rPr lang="ar-DZ" sz="2400" b="1" dirty="0">
                <a:solidFill>
                  <a:srgbClr val="FF0000"/>
                </a:solidFill>
                <a:latin typeface="Arial" panose="020B0604020202020204" pitchFamily="34" charset="0"/>
                <a:cs typeface="Arial" panose="020B0604020202020204" pitchFamily="34" charset="0"/>
              </a:rPr>
              <a:t>ْ</a:t>
            </a:r>
            <a:r>
              <a:rPr lang="fr-FR" sz="2400" b="1" dirty="0" err="1">
                <a:solidFill>
                  <a:srgbClr val="FF0000"/>
                </a:solidFill>
                <a:latin typeface="Arial" panose="020B0604020202020204" pitchFamily="34" charset="0"/>
                <a:cs typeface="Arial" panose="020B0604020202020204" pitchFamily="34" charset="0"/>
              </a:rPr>
              <a:t>منة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الشكل</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على</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المضمون</a:t>
            </a:r>
            <a:r>
              <a:rPr lang="fr-FR" sz="2400" b="1" dirty="0">
                <a:solidFill>
                  <a:srgbClr val="FF0000"/>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ركيز</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المفرط</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الشكل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حساب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جودة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المحتوى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إضافة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ضعف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اللغة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العربية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زدياد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الأخطاء</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اللغوية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الصحافة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قمية</a:t>
            </a:r>
            <a:r>
              <a:rPr lang="fr-FR" sz="2400" dirty="0">
                <a:latin typeface="Arial" panose="020B0604020202020204" pitchFamily="34" charset="0"/>
                <a:cs typeface="Arial" panose="020B0604020202020204" pitchFamily="34" charset="0"/>
              </a:rPr>
              <a:t>.</a:t>
            </a:r>
          </a:p>
          <a:p>
            <a:pPr algn="just" rtl="1"/>
            <a:r>
              <a:rPr lang="ar-DZ" sz="2400" b="1" dirty="0">
                <a:solidFill>
                  <a:srgbClr val="FF0000"/>
                </a:solidFill>
                <a:latin typeface="Arial" panose="020B0604020202020204" pitchFamily="34" charset="0"/>
                <a:cs typeface="Arial" panose="020B0604020202020204" pitchFamily="34" charset="0"/>
              </a:rPr>
              <a:t>سادسا: </a:t>
            </a:r>
            <a:r>
              <a:rPr lang="fr-FR" sz="2400" b="1" dirty="0" err="1">
                <a:solidFill>
                  <a:srgbClr val="FF0000"/>
                </a:solidFill>
                <a:latin typeface="Arial" panose="020B0604020202020204" pitchFamily="34" charset="0"/>
                <a:cs typeface="Arial" panose="020B0604020202020204" pitchFamily="34" charset="0"/>
              </a:rPr>
              <a:t>المنافسة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غير</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المتكافئة</a:t>
            </a:r>
            <a:r>
              <a:rPr lang="fr-FR" sz="2400" b="1" dirty="0">
                <a:solidFill>
                  <a:srgbClr val="FF0000"/>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صعوبة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منافسة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العالمية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ذات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الإمكانيات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الضخمة</a:t>
            </a:r>
            <a:r>
              <a:rPr lang="fr-FR" sz="2400" dirty="0">
                <a:latin typeface="Arial" panose="020B0604020202020204" pitchFamily="34" charset="0"/>
                <a:cs typeface="Arial" panose="020B0604020202020204" pitchFamily="34" charset="0"/>
              </a:rPr>
              <a:t>، مع </a:t>
            </a:r>
            <a:r>
              <a:rPr lang="fr-FR" sz="2400" dirty="0" err="1">
                <a:latin typeface="Arial" panose="020B0604020202020204" pitchFamily="34" charset="0"/>
                <a:cs typeface="Arial" panose="020B0604020202020204" pitchFamily="34" charset="0"/>
              </a:rPr>
              <a:t>وجود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عدد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كبير</a:t>
            </a:r>
            <a:r>
              <a:rPr lang="fr-FR" sz="2400" dirty="0">
                <a:latin typeface="Arial" panose="020B0604020202020204" pitchFamily="34" charset="0"/>
                <a:cs typeface="Arial" panose="020B0604020202020204" pitchFamily="34" charset="0"/>
              </a:rPr>
              <a:t> من </a:t>
            </a:r>
            <a:r>
              <a:rPr lang="fr-FR" sz="2400" dirty="0" err="1">
                <a:latin typeface="Arial" panose="020B0604020202020204" pitchFamily="34" charset="0"/>
                <a:cs typeface="Arial" panose="020B0604020202020204" pitchFamily="34" charset="0"/>
              </a:rPr>
              <a:t>المنصات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المحلية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يشت</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ت </a:t>
            </a:r>
            <a:r>
              <a:rPr lang="fr-FR" sz="2400" dirty="0" err="1">
                <a:latin typeface="Arial" panose="020B0604020202020204" pitchFamily="34" charset="0"/>
                <a:cs typeface="Arial" panose="020B0604020202020204" pitchFamily="34" charset="0"/>
              </a:rPr>
              <a:t>الجمهور</a:t>
            </a:r>
            <a:r>
              <a:rPr lang="fr-FR" sz="2400" dirty="0">
                <a:latin typeface="Arial" panose="020B0604020202020204" pitchFamily="34" charset="0"/>
                <a:cs typeface="Arial" panose="020B0604020202020204" pitchFamily="34" charset="0"/>
              </a:rPr>
              <a:t>.</a:t>
            </a:r>
          </a:p>
          <a:p>
            <a:pPr algn="just" rtl="1"/>
            <a:r>
              <a:rPr lang="ar-DZ" sz="2400" b="1" dirty="0">
                <a:solidFill>
                  <a:srgbClr val="FF0000"/>
                </a:solidFill>
                <a:latin typeface="Arial" panose="020B0604020202020204" pitchFamily="34" charset="0"/>
                <a:cs typeface="Arial" panose="020B0604020202020204" pitchFamily="34" charset="0"/>
              </a:rPr>
              <a:t>سابعا : </a:t>
            </a:r>
            <a:r>
              <a:rPr lang="fr-FR" sz="2400" b="1" dirty="0" err="1">
                <a:solidFill>
                  <a:srgbClr val="FF0000"/>
                </a:solidFill>
                <a:latin typeface="Arial" panose="020B0604020202020204" pitchFamily="34" charset="0"/>
                <a:cs typeface="Arial" panose="020B0604020202020204" pitchFamily="34" charset="0"/>
              </a:rPr>
              <a:t>صعوبة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تحقيق</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التوازن</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بين</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السرعة</a:t>
            </a:r>
            <a:r>
              <a:rPr lang="fr-FR" sz="2400" b="1" dirty="0">
                <a:solidFill>
                  <a:srgbClr val="FF0000"/>
                </a:solidFill>
                <a:latin typeface="Arial" panose="020B0604020202020204" pitchFamily="34" charset="0"/>
                <a:cs typeface="Arial" panose="020B0604020202020204" pitchFamily="34" charset="0"/>
              </a:rPr>
              <a:t> </a:t>
            </a:r>
            <a:r>
              <a:rPr lang="fr-FR" sz="2400" b="1" dirty="0" err="1">
                <a:solidFill>
                  <a:srgbClr val="FF0000"/>
                </a:solidFill>
                <a:latin typeface="Arial" panose="020B0604020202020204" pitchFamily="34" charset="0"/>
                <a:cs typeface="Arial" panose="020B0604020202020204" pitchFamily="34" charset="0"/>
              </a:rPr>
              <a:t>والدقة</a:t>
            </a:r>
            <a:r>
              <a:rPr lang="fr-FR" sz="2400" dirty="0">
                <a:solidFill>
                  <a:srgbClr val="FF0000"/>
                </a:solidFill>
                <a:latin typeface="Arial" panose="020B0604020202020204" pitchFamily="34" charset="0"/>
                <a:cs typeface="Arial" panose="020B0604020202020204" pitchFamily="34" charset="0"/>
              </a:rPr>
              <a:t>:</a:t>
            </a:r>
          </a:p>
          <a:p>
            <a:pPr algn="just" rtl="1"/>
            <a:r>
              <a:rPr lang="fr-FR" sz="2400" dirty="0">
                <a:latin typeface="Arial" panose="020B0604020202020204" pitchFamily="34" charset="0"/>
                <a:cs typeface="Arial" panose="020B0604020202020204" pitchFamily="34" charset="0"/>
              </a:rPr>
              <a:t>الض</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غط</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لنشر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الأخبار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فوراً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البيئة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مقابل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ضرورة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التثب</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ت من </a:t>
            </a:r>
            <a:r>
              <a:rPr lang="fr-FR" sz="2400" dirty="0" err="1">
                <a:latin typeface="Arial" panose="020B0604020202020204" pitchFamily="34" charset="0"/>
                <a:cs typeface="Arial" panose="020B0604020202020204" pitchFamily="34" charset="0"/>
              </a:rPr>
              <a:t>المصداقية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ا </a:t>
            </a:r>
            <a:r>
              <a:rPr lang="fr-FR" sz="2400" dirty="0" err="1">
                <a:latin typeface="Arial" panose="020B0604020202020204" pitchFamily="34" charset="0"/>
                <a:cs typeface="Arial" panose="020B0604020202020204" pitchFamily="34" charset="0"/>
              </a:rPr>
              <a:t>يشكل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عبئاً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كبيراً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الإدارة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التحريرية</a:t>
            </a:r>
            <a:r>
              <a:rPr lang="fr-FR" sz="2400" dirty="0">
                <a:latin typeface="Arial" panose="020B0604020202020204" pitchFamily="34" charset="0"/>
                <a:cs typeface="Arial" panose="020B0604020202020204" pitchFamily="34" charset="0"/>
              </a:rPr>
              <a:t>.</a:t>
            </a:r>
          </a:p>
        </p:txBody>
      </p:sp>
      <p:pic>
        <p:nvPicPr>
          <p:cNvPr id="7" name="Image 6">
            <a:extLst>
              <a:ext uri="{FF2B5EF4-FFF2-40B4-BE49-F238E27FC236}">
                <a16:creationId xmlns:a16="http://schemas.microsoft.com/office/drawing/2014/main" id="{2B2EEA91-3988-269D-CFDC-0E345A4BE51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84487" y="2165820"/>
            <a:ext cx="3163665" cy="30581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7817693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A8510-23CE-1757-EF04-C01D5327689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C345658-2D6C-CB25-0069-94DF17999AC9}"/>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تحديات التحول الرقمي على مستوى المؤسسات الإعلامية</a:t>
            </a:r>
          </a:p>
        </p:txBody>
      </p:sp>
      <p:sp>
        <p:nvSpPr>
          <p:cNvPr id="29" name="Rectangle 28">
            <a:extLst>
              <a:ext uri="{FF2B5EF4-FFF2-40B4-BE49-F238E27FC236}">
                <a16:creationId xmlns:a16="http://schemas.microsoft.com/office/drawing/2014/main" id="{8ECC2AA2-FA80-71CE-69B6-0E72D4DE7EF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4DA67BA-C774-64A5-C36E-8D7BAF6A3F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BECD852-6C92-FEB6-5381-32CA68964B2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3D0AD3C-966A-B1F4-20CD-50935259282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D73B7EA-7D96-3430-4FA3-356CB1ACC19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1825633C-A429-09C4-E95B-050C3D3E159B}"/>
              </a:ext>
            </a:extLst>
          </p:cNvPr>
          <p:cNvSpPr txBox="1"/>
          <p:nvPr/>
        </p:nvSpPr>
        <p:spPr>
          <a:xfrm>
            <a:off x="2041988" y="1420845"/>
            <a:ext cx="9413697" cy="4804136"/>
          </a:xfrm>
          <a:prstGeom prst="rect">
            <a:avLst/>
          </a:prstGeom>
          <a:noFill/>
        </p:spPr>
        <p:txBody>
          <a:bodyPr wrap="square">
            <a:spAutoFit/>
          </a:bodyPr>
          <a:lstStyle/>
          <a:p>
            <a:pPr marL="646430" indent="-646430" algn="just" rtl="1">
              <a:lnSpc>
                <a:spcPct val="104000"/>
              </a:lnSpc>
              <a:spcAft>
                <a:spcPts val="690"/>
              </a:spcAft>
              <a:buFont typeface="Wingdings" panose="05000000000000000000" pitchFamily="2" charset="2"/>
              <a:buChar char="q"/>
            </a:pPr>
            <a:r>
              <a:rPr lang="ar-DZ" sz="2800" b="1" kern="100" dirty="0">
                <a:solidFill>
                  <a:schemeClr val="accent2"/>
                </a:solidFill>
                <a:effectLst/>
                <a:latin typeface="Arial" panose="020B0604020202020204" pitchFamily="34" charset="0"/>
                <a:ea typeface="Calibri" panose="020F0502020204030204" pitchFamily="34" charset="0"/>
                <a:cs typeface="Arial" panose="020B0604020202020204" pitchFamily="34" charset="0"/>
              </a:rPr>
              <a:t>دراسة علمية :</a:t>
            </a:r>
            <a:r>
              <a:rPr lang="ar-DZ" sz="2800" kern="100" dirty="0">
                <a:solidFill>
                  <a:schemeClr val="accent2"/>
                </a:solidFill>
                <a:effectLst/>
                <a:latin typeface="Arial" panose="020B0604020202020204" pitchFamily="34" charset="0"/>
                <a:ea typeface="Calibri" panose="020F0502020204030204" pitchFamily="34" charset="0"/>
                <a:cs typeface="Arial" panose="020B0604020202020204" pitchFamily="34" charset="0"/>
              </a:rPr>
              <a:t> </a:t>
            </a:r>
            <a:r>
              <a:rPr lang="ar-SA" sz="2800" b="1" kern="100" dirty="0">
                <a:solidFill>
                  <a:schemeClr val="accent2"/>
                </a:solidFill>
                <a:effectLst/>
                <a:latin typeface="Arial" panose="020B0604020202020204" pitchFamily="34" charset="0"/>
                <a:ea typeface="Calibri" panose="020F0502020204030204" pitchFamily="34" charset="0"/>
                <a:cs typeface="Arial" panose="020B0604020202020204" pitchFamily="34" charset="0"/>
              </a:rPr>
              <a:t>وحيدة </a:t>
            </a:r>
            <a:r>
              <a:rPr lang="ar-SA" sz="2800" b="1" kern="100" dirty="0" err="1">
                <a:solidFill>
                  <a:schemeClr val="accent2"/>
                </a:solidFill>
                <a:effectLst/>
                <a:latin typeface="Arial" panose="020B0604020202020204" pitchFamily="34" charset="0"/>
                <a:ea typeface="Calibri" panose="020F0502020204030204" pitchFamily="34" charset="0"/>
                <a:cs typeface="Arial" panose="020B0604020202020204" pitchFamily="34" charset="0"/>
              </a:rPr>
              <a:t>بوفدح</a:t>
            </a:r>
            <a:r>
              <a:rPr lang="ar-SA" sz="2800" b="1" kern="100" dirty="0">
                <a:solidFill>
                  <a:schemeClr val="accent2"/>
                </a:solidFill>
                <a:effectLst/>
                <a:latin typeface="Arial" panose="020B0604020202020204" pitchFamily="34" charset="0"/>
                <a:ea typeface="Calibri" panose="020F0502020204030204" pitchFamily="34" charset="0"/>
                <a:cs typeface="Arial" panose="020B0604020202020204" pitchFamily="34" charset="0"/>
              </a:rPr>
              <a:t> بديسي-2024</a:t>
            </a:r>
            <a:endParaRPr lang="fr-FR" sz="2800" kern="100" dirty="0">
              <a:solidFill>
                <a:schemeClr val="accent2"/>
              </a:solidFill>
              <a:effectLst/>
              <a:latin typeface="Arial" panose="020B0604020202020204" pitchFamily="34" charset="0"/>
              <a:ea typeface="Calibri" panose="020F0502020204030204" pitchFamily="34" charset="0"/>
              <a:cs typeface="Arial" panose="020B0604020202020204" pitchFamily="34" charset="0"/>
            </a:endParaRPr>
          </a:p>
          <a:p>
            <a:pPr marL="646430" indent="-646430" algn="just" rtl="1">
              <a:lnSpc>
                <a:spcPct val="104000"/>
              </a:lnSpc>
              <a:spcAft>
                <a:spcPts val="690"/>
              </a:spcAft>
              <a:buNone/>
            </a:pP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دراسة موسومة بـ: "</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التحو</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ل الرقمي في إدارة المؤسسات الإعلامية-المظاهر والتحديات</a:t>
            </a:r>
            <a:r>
              <a:rPr lang="fr-FR"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fr-FR"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646430" indent="-646430" algn="just" rtl="1">
              <a:lnSpc>
                <a:spcPct val="104000"/>
              </a:lnSpc>
              <a:spcAft>
                <a:spcPts val="690"/>
              </a:spcAft>
              <a:buNone/>
            </a:pP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تسعى هذه المداخلة للكشف عن واقع </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التحو</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ل الرقمي في إدارة المؤسسات الإعلامية الصحفية، بالتعرف على مظاهره وأهم الت</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ح</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د</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يات</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التي </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يواجهها</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وقد </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ستخدم</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ت الدراسة</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المنهج الاستقرائي التحليلي، وتوص</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ل</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ت</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إلى النتائج الآتية:</a:t>
            </a:r>
            <a:endParaRPr lang="fr-FR"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rtl="1">
              <a:lnSpc>
                <a:spcPct val="104000"/>
              </a:lnSpc>
              <a:spcAft>
                <a:spcPts val="690"/>
              </a:spcAft>
              <a:buFont typeface="Symbol" panose="05050102010706020507" pitchFamily="18" charset="2"/>
              <a:buChar char=""/>
            </a:pP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يتضم</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ن التحول الرقمي في إدارة المؤسسات الإعلامية، خاصة الصحفية، </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ستخدام</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التكنولوجيا الرقمية لتطوير أداء المؤسسة وتلبية </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حتياجات</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الجمهور الر</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قمية</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endParaRPr lang="fr-FR"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rtl="1">
              <a:lnSpc>
                <a:spcPct val="104000"/>
              </a:lnSpc>
              <a:spcAft>
                <a:spcPts val="690"/>
              </a:spcAft>
              <a:buFont typeface="Symbol" panose="05050102010706020507" pitchFamily="18" charset="2"/>
              <a:buChar char=""/>
            </a:pP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يشمل ذلك ال</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نتقال</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إلى النشر الإلكتروني، و</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ستخدام</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التحليلات والبيانات لفهم الجمهور، والتواصل عبر وسائل التواصل الاجتماعي، وتبني أدوات التحرير الرقمي</a:t>
            </a:r>
            <a:r>
              <a:rPr lang="ar-DZ" sz="2400" kern="100" dirty="0">
                <a:solidFill>
                  <a:srgbClr val="000000"/>
                </a:solidFill>
                <a:latin typeface="Arial" panose="020B0604020202020204" pitchFamily="34" charset="0"/>
                <a:ea typeface="Calibri" panose="020F0502020204030204" pitchFamily="34" charset="0"/>
                <a:cs typeface="Arial" panose="020B0604020202020204" pitchFamily="34" charset="0"/>
              </a:rPr>
              <a:t>.</a:t>
            </a:r>
          </a:p>
          <a:p>
            <a:pPr marL="342900" lvl="0" indent="-342900" algn="just" rtl="1">
              <a:lnSpc>
                <a:spcPct val="104000"/>
              </a:lnSpc>
              <a:spcAft>
                <a:spcPts val="690"/>
              </a:spcAft>
              <a:buFont typeface="Symbol" panose="05050102010706020507" pitchFamily="18" charset="2"/>
              <a:buChar char=""/>
            </a:pP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يتطل</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ب </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التحو</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ل الرقمي تطوير </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ستراتيجيات</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محتوى رقمية جذابة، وتوجيه العملية الإبداعية، وضمان جودة المحتوى، مع تحسين مهارات العاملين وتطبيق سرعة </a:t>
            </a:r>
            <a:r>
              <a:rPr lang="ar-DZ"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تخاذ القرارات .</a:t>
            </a:r>
            <a:endParaRPr lang="fr-FR" sz="24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AD938B81-13BA-603D-D7EF-F7213368F528}"/>
              </a:ext>
            </a:extLst>
          </p:cNvPr>
          <p:cNvSpPr txBox="1"/>
          <p:nvPr/>
        </p:nvSpPr>
        <p:spPr>
          <a:xfrm>
            <a:off x="372288" y="6119511"/>
            <a:ext cx="7145676" cy="461665"/>
          </a:xfrm>
          <a:prstGeom prst="rect">
            <a:avLst/>
          </a:prstGeom>
          <a:noFill/>
        </p:spPr>
        <p:txBody>
          <a:bodyPr wrap="square">
            <a:spAutoFit/>
          </a:bodyPr>
          <a:lstStyle/>
          <a:p>
            <a:r>
              <a:rPr lang="fr-FR" sz="2400" b="1" dirty="0"/>
              <a:t>https://2cm.es/1fqAg</a:t>
            </a:r>
          </a:p>
        </p:txBody>
      </p:sp>
      <p:sp>
        <p:nvSpPr>
          <p:cNvPr id="3" name="Rectangle 2">
            <a:extLst>
              <a:ext uri="{FF2B5EF4-FFF2-40B4-BE49-F238E27FC236}">
                <a16:creationId xmlns:a16="http://schemas.microsoft.com/office/drawing/2014/main" id="{B45DDFD8-DCD6-E82C-6328-C4DA080DB427}"/>
              </a:ext>
            </a:extLst>
          </p:cNvPr>
          <p:cNvSpPr/>
          <p:nvPr/>
        </p:nvSpPr>
        <p:spPr>
          <a:xfrm>
            <a:off x="3566166" y="342902"/>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226202606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B4FB1-1492-64EB-AF10-F89E57F5C57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95D31C4-3808-22BB-54CB-8A996A1E98A7}"/>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الإدارة الإلكترونية في المؤسسات الإعلامية </a:t>
            </a:r>
          </a:p>
        </p:txBody>
      </p:sp>
      <p:sp>
        <p:nvSpPr>
          <p:cNvPr id="29" name="Rectangle 28">
            <a:extLst>
              <a:ext uri="{FF2B5EF4-FFF2-40B4-BE49-F238E27FC236}">
                <a16:creationId xmlns:a16="http://schemas.microsoft.com/office/drawing/2014/main" id="{61D29AE6-F8C9-0685-336E-3BFEB334057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DA4CDB-4BF7-53FA-2FAC-8721D5BB1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DED8AC1-A5F3-06FD-DCF6-12AAAA2F132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EF92961-CB41-4796-E8BE-6C1840A9045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75A74BBA-DBD7-AB59-B6ED-622925689C9F}"/>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E71D797E-812E-67B0-B3FE-EB92E59A92F2}"/>
              </a:ext>
            </a:extLst>
          </p:cNvPr>
          <p:cNvSpPr/>
          <p:nvPr/>
        </p:nvSpPr>
        <p:spPr>
          <a:xfrm>
            <a:off x="3687535" y="41189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82BE260B-89C5-309B-46E9-93FCF0537CB3}"/>
              </a:ext>
            </a:extLst>
          </p:cNvPr>
          <p:cNvSpPr txBox="1"/>
          <p:nvPr/>
        </p:nvSpPr>
        <p:spPr>
          <a:xfrm>
            <a:off x="1333002" y="1680671"/>
            <a:ext cx="6814406" cy="5623655"/>
          </a:xfrm>
          <a:prstGeom prst="rect">
            <a:avLst/>
          </a:prstGeom>
          <a:noFill/>
        </p:spPr>
        <p:txBody>
          <a:bodyPr wrap="square">
            <a:spAutoFit/>
          </a:bodyPr>
          <a:lstStyle/>
          <a:p>
            <a:pPr marL="676910" indent="-285750" algn="just" rtl="1">
              <a:lnSpc>
                <a:spcPct val="104000"/>
              </a:lnSpc>
              <a:spcAft>
                <a:spcPts val="690"/>
              </a:spcAft>
              <a:buFont typeface="Wingdings" panose="05000000000000000000" pitchFamily="2" charset="2"/>
              <a:buChar char="v"/>
            </a:pPr>
            <a:r>
              <a:rPr lang="fr-FR"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ar-DZ" sz="2400" b="1" kern="100" dirty="0">
                <a:solidFill>
                  <a:schemeClr val="accent4">
                    <a:lumMod val="50000"/>
                  </a:schemeClr>
                </a:solidFill>
                <a:effectLst/>
                <a:latin typeface="Arial" panose="020B0604020202020204" pitchFamily="34" charset="0"/>
                <a:ea typeface="Calibri" panose="020F0502020204030204" pitchFamily="34" charset="0"/>
              </a:rPr>
              <a:t>مفهوم الإدارة ال</a:t>
            </a:r>
            <a:r>
              <a:rPr lang="ar-DZ" sz="2400" b="1" kern="100" dirty="0">
                <a:solidFill>
                  <a:schemeClr val="accent4">
                    <a:lumMod val="50000"/>
                  </a:schemeClr>
                </a:solidFill>
                <a:latin typeface="Arial" panose="020B0604020202020204" pitchFamily="34" charset="0"/>
                <a:ea typeface="Calibri" panose="020F0502020204030204" pitchFamily="34" charset="0"/>
              </a:rPr>
              <a:t>إِ</a:t>
            </a:r>
            <a:r>
              <a:rPr lang="ar-DZ" sz="2400" b="1" kern="100" dirty="0">
                <a:solidFill>
                  <a:schemeClr val="accent4">
                    <a:lumMod val="50000"/>
                  </a:schemeClr>
                </a:solidFill>
                <a:effectLst/>
                <a:latin typeface="Arial" panose="020B0604020202020204" pitchFamily="34" charset="0"/>
                <a:ea typeface="Calibri" panose="020F0502020204030204" pitchFamily="34" charset="0"/>
              </a:rPr>
              <a:t>لكترونية:</a:t>
            </a:r>
            <a:endParaRPr lang="fr-FR" sz="2400" b="1" kern="100" dirty="0">
              <a:solidFill>
                <a:schemeClr val="accent4">
                  <a:lumMod val="50000"/>
                </a:schemeClr>
              </a:solidFill>
              <a:effectLst/>
              <a:latin typeface="Calibri" panose="020F0502020204030204" pitchFamily="34" charset="0"/>
              <a:ea typeface="Calibri" panose="020F0502020204030204" pitchFamily="34" charset="0"/>
            </a:endParaRPr>
          </a:p>
          <a:p>
            <a:pPr marL="397510" indent="-6350" algn="just" rtl="1">
              <a:lnSpc>
                <a:spcPct val="104000"/>
              </a:lnSpc>
              <a:spcAft>
                <a:spcPts val="690"/>
              </a:spcAft>
              <a:buNone/>
            </a:pPr>
            <a:r>
              <a:rPr lang="fr-FR" sz="2400" kern="100" dirty="0" err="1">
                <a:solidFill>
                  <a:srgbClr val="000000"/>
                </a:solidFill>
                <a:effectLst/>
                <a:latin typeface="Arial" panose="020B0604020202020204" pitchFamily="34" charset="0"/>
                <a:ea typeface="Calibri" panose="020F0502020204030204" pitchFamily="34" charset="0"/>
              </a:rPr>
              <a:t>تعد</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err="1">
                <a:solidFill>
                  <a:srgbClr val="000000"/>
                </a:solidFill>
                <a:effectLst/>
                <a:latin typeface="Arial" panose="020B0604020202020204" pitchFamily="34" charset="0"/>
                <a:ea typeface="Calibri" panose="020F0502020204030204" pitchFamily="34" charset="0"/>
              </a:rPr>
              <a:t>دت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تعريفات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الإدارة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الإلكترونية</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نظراً</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لاتساع</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مفهومها</a:t>
            </a:r>
            <a:r>
              <a:rPr lang="fr-FR" sz="2400" kern="100" dirty="0">
                <a:solidFill>
                  <a:srgbClr val="000000"/>
                </a:solidFill>
                <a:effectLst/>
                <a:latin typeface="Arial" panose="020B0604020202020204" pitchFamily="34" charset="0"/>
                <a:ea typeface="Calibri" panose="020F0502020204030204" pitchFamily="34" charset="0"/>
              </a:rPr>
              <a:t>، إلا</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أنه</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يمكن</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تعريفها</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بأن</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err="1">
                <a:solidFill>
                  <a:srgbClr val="000000"/>
                </a:solidFill>
                <a:effectLst/>
                <a:latin typeface="Arial" panose="020B0604020202020204" pitchFamily="34" charset="0"/>
                <a:ea typeface="Calibri" panose="020F0502020204030204" pitchFamily="34" charset="0"/>
              </a:rPr>
              <a:t>ها</a:t>
            </a:r>
            <a:r>
              <a:rPr lang="fr-FR" sz="2400" kern="100" dirty="0">
                <a:solidFill>
                  <a:srgbClr val="000000"/>
                </a:solidFill>
                <a:effectLst/>
                <a:latin typeface="Arial" panose="020B0604020202020204" pitchFamily="34" charset="0"/>
                <a:ea typeface="Calibri" panose="020F0502020204030204" pitchFamily="34" charset="0"/>
              </a:rPr>
              <a:t> </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err="1">
                <a:solidFill>
                  <a:srgbClr val="000000"/>
                </a:solidFill>
                <a:effectLst/>
                <a:latin typeface="Arial" panose="020B0604020202020204" pitchFamily="34" charset="0"/>
                <a:ea typeface="Calibri" panose="020F0502020204030204" pitchFamily="34" charset="0"/>
              </a:rPr>
              <a:t>نظام</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إداري</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يعتمد</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على</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تقنية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المعلومات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والاتصالات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بهدف</a:t>
            </a:r>
            <a:r>
              <a:rPr lang="fr-FR" sz="2400" kern="100" dirty="0">
                <a:solidFill>
                  <a:srgbClr val="000000"/>
                </a:solidFill>
                <a:effectLst/>
                <a:latin typeface="Arial" panose="020B0604020202020204" pitchFamily="34" charset="0"/>
                <a:ea typeface="Calibri" panose="020F0502020204030204" pitchFamily="34" charset="0"/>
              </a:rPr>
              <a:t> </a:t>
            </a:r>
            <a:r>
              <a:rPr lang="ar-DZ" sz="2400" kern="100" dirty="0">
                <a:solidFill>
                  <a:srgbClr val="000000"/>
                </a:solidFill>
                <a:latin typeface="Arial" panose="020B0604020202020204" pitchFamily="34" charset="0"/>
                <a:ea typeface="Calibri" panose="020F0502020204030204" pitchFamily="34" charset="0"/>
              </a:rPr>
              <a:t>إِ</a:t>
            </a:r>
            <a:r>
              <a:rPr lang="fr-FR" sz="2400" kern="100" dirty="0" err="1">
                <a:solidFill>
                  <a:srgbClr val="000000"/>
                </a:solidFill>
                <a:effectLst/>
                <a:latin typeface="Arial" panose="020B0604020202020204" pitchFamily="34" charset="0"/>
                <a:ea typeface="Calibri" panose="020F0502020204030204" pitchFamily="34" charset="0"/>
              </a:rPr>
              <a:t>نجاز</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المعاملات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وتقديم</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الخدمات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للمتعاملين</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عن</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بعد</a:t>
            </a:r>
            <a:r>
              <a:rPr lang="fr-FR" sz="2400" kern="100" dirty="0">
                <a:solidFill>
                  <a:srgbClr val="000000"/>
                </a:solidFill>
                <a:effectLst/>
                <a:latin typeface="Arial" panose="020B0604020202020204" pitchFamily="34" charset="0"/>
                <a:ea typeface="Calibri" panose="020F0502020204030204" pitchFamily="34" charset="0"/>
              </a:rPr>
              <a:t>، من </a:t>
            </a:r>
            <a:r>
              <a:rPr lang="fr-FR" sz="2400" kern="100" dirty="0" err="1">
                <a:solidFill>
                  <a:srgbClr val="000000"/>
                </a:solidFill>
                <a:effectLst/>
                <a:latin typeface="Arial" panose="020B0604020202020204" pitchFamily="34" charset="0"/>
                <a:ea typeface="Calibri" panose="020F0502020204030204" pitchFamily="34" charset="0"/>
              </a:rPr>
              <a:t>خلال</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قنوات</a:t>
            </a:r>
            <a:r>
              <a:rPr lang="fr-FR" sz="2400" kern="100" dirty="0">
                <a:solidFill>
                  <a:srgbClr val="000000"/>
                </a:solidFill>
                <a:effectLst/>
                <a:latin typeface="Arial" panose="020B0604020202020204" pitchFamily="34" charset="0"/>
                <a:ea typeface="Calibri" panose="020F0502020204030204" pitchFamily="34" charset="0"/>
              </a:rPr>
              <a:t> </a:t>
            </a:r>
            <a:r>
              <a:rPr lang="ar-DZ" sz="2400" kern="100" dirty="0">
                <a:solidFill>
                  <a:srgbClr val="000000"/>
                </a:solidFill>
                <a:latin typeface="Arial" panose="020B0604020202020204" pitchFamily="34" charset="0"/>
                <a:ea typeface="Calibri" panose="020F0502020204030204" pitchFamily="34" charset="0"/>
              </a:rPr>
              <a:t>إِ</a:t>
            </a:r>
            <a:r>
              <a:rPr lang="fr-FR" sz="2400" kern="100" dirty="0" err="1">
                <a:solidFill>
                  <a:srgbClr val="000000"/>
                </a:solidFill>
                <a:effectLst/>
                <a:latin typeface="Arial" panose="020B0604020202020204" pitchFamily="34" charset="0"/>
                <a:ea typeface="Calibri" panose="020F0502020204030204" pitchFamily="34" charset="0"/>
              </a:rPr>
              <a:t>لكترونية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تتيح</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الوصول</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إلى</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الخدمة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في</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أي</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وقت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ومن</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أي</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مكان</a:t>
            </a:r>
            <a:r>
              <a:rPr lang="ar-DZ" sz="2400" kern="100" dirty="0">
                <a:solidFill>
                  <a:srgbClr val="000000"/>
                </a:solidFill>
                <a:effectLst/>
                <a:latin typeface="Arial" panose="020B0604020202020204" pitchFamily="34" charset="0"/>
                <a:ea typeface="Calibri" panose="020F0502020204030204" pitchFamily="34" charset="0"/>
              </a:rPr>
              <a:t>"</a:t>
            </a:r>
            <a:r>
              <a:rPr lang="ar-DZ" sz="2400" kern="100" dirty="0">
                <a:solidFill>
                  <a:srgbClr val="000000"/>
                </a:solidFill>
                <a:latin typeface="Arial" panose="020B0604020202020204" pitchFamily="34" charset="0"/>
                <a:ea typeface="Calibri" panose="020F050202020403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endParaRPr>
          </a:p>
          <a:p>
            <a:pPr marL="397510" indent="-6350" algn="just" rtl="1">
              <a:lnSpc>
                <a:spcPct val="104000"/>
              </a:lnSpc>
              <a:spcAft>
                <a:spcPts val="690"/>
              </a:spcAft>
              <a:buNone/>
            </a:pPr>
            <a:r>
              <a:rPr lang="fr-FR" sz="2400" kern="100" dirty="0" err="1">
                <a:solidFill>
                  <a:srgbClr val="000000"/>
                </a:solidFill>
                <a:effectLst/>
                <a:latin typeface="Arial" panose="020B0604020202020204" pitchFamily="34" charset="0"/>
                <a:ea typeface="Calibri" panose="020F0502020204030204" pitchFamily="34" charset="0"/>
              </a:rPr>
              <a:t>وترك</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ز </a:t>
            </a:r>
            <a:r>
              <a:rPr lang="fr-FR" sz="2400" kern="100" dirty="0" err="1">
                <a:solidFill>
                  <a:srgbClr val="000000"/>
                </a:solidFill>
                <a:effectLst/>
                <a:latin typeface="Arial" panose="020B0604020202020204" pitchFamily="34" charset="0"/>
                <a:ea typeface="Calibri" panose="020F0502020204030204" pitchFamily="34" charset="0"/>
              </a:rPr>
              <a:t>الإدارة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الإلكترونية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على</a:t>
            </a:r>
            <a:r>
              <a:rPr lang="fr-FR" sz="2400" kern="100" dirty="0">
                <a:solidFill>
                  <a:srgbClr val="000000"/>
                </a:solidFill>
                <a:effectLst/>
                <a:latin typeface="Arial" panose="020B0604020202020204" pitchFamily="34" charset="0"/>
                <a:ea typeface="Calibri" panose="020F0502020204030204" pitchFamily="34" charset="0"/>
              </a:rPr>
              <a:t> </a:t>
            </a:r>
            <a:r>
              <a:rPr lang="ar-DZ" sz="2400" kern="100" dirty="0">
                <a:solidFill>
                  <a:srgbClr val="000000"/>
                </a:solidFill>
                <a:latin typeface="Arial" panose="020B0604020202020204" pitchFamily="34" charset="0"/>
                <a:ea typeface="Calibri" panose="020F0502020204030204" pitchFamily="34" charset="0"/>
              </a:rPr>
              <a:t>إِ</a:t>
            </a:r>
            <a:r>
              <a:rPr lang="fr-FR" sz="2400" kern="100" dirty="0" err="1">
                <a:solidFill>
                  <a:srgbClr val="000000"/>
                </a:solidFill>
                <a:effectLst/>
                <a:latin typeface="Arial" panose="020B0604020202020204" pitchFamily="34" charset="0"/>
                <a:ea typeface="Calibri" panose="020F0502020204030204" pitchFamily="34" charset="0"/>
              </a:rPr>
              <a:t>ستخدام</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تكنولوجيا</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المعلومات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وال</a:t>
            </a:r>
            <a:r>
              <a:rPr lang="ar-DZ" sz="2400" kern="100" dirty="0">
                <a:solidFill>
                  <a:srgbClr val="000000"/>
                </a:solidFill>
                <a:effectLst/>
                <a:latin typeface="Arial" panose="020B0604020202020204" pitchFamily="34" charset="0"/>
                <a:ea typeface="Calibri" panose="020F0502020204030204" pitchFamily="34" charset="0"/>
              </a:rPr>
              <a:t>إِ</a:t>
            </a:r>
            <a:r>
              <a:rPr lang="fr-FR" sz="2400" kern="100" dirty="0" err="1">
                <a:solidFill>
                  <a:srgbClr val="000000"/>
                </a:solidFill>
                <a:effectLst/>
                <a:latin typeface="Arial" panose="020B0604020202020204" pitchFamily="34" charset="0"/>
                <a:ea typeface="Calibri" panose="020F0502020204030204" pitchFamily="34" charset="0"/>
              </a:rPr>
              <a:t>تصال</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لتحسين</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أداء</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المؤسسات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الحكومية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ورفع</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كفاءتها</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وتبسيط</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الإجراءات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الإدارية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وتسهيل</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حصول</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المواطنين</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والمؤسسات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على</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الخدمات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بسرعة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وي</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err="1">
                <a:solidFill>
                  <a:srgbClr val="000000"/>
                </a:solidFill>
                <a:effectLst/>
                <a:latin typeface="Arial" panose="020B0604020202020204" pitchFamily="34" charset="0"/>
                <a:ea typeface="Calibri" panose="020F0502020204030204" pitchFamily="34" charset="0"/>
              </a:rPr>
              <a:t>سر</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كما</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تهدف</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الإدارة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الإلكترونية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إلى</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زيادة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الشفافية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والم</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س</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err="1">
                <a:solidFill>
                  <a:srgbClr val="000000"/>
                </a:solidFill>
                <a:effectLst/>
                <a:latin typeface="Arial" panose="020B0604020202020204" pitchFamily="34" charset="0"/>
                <a:ea typeface="Calibri" panose="020F0502020204030204" pitchFamily="34" charset="0"/>
              </a:rPr>
              <a:t>اءلة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والحد</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a:solidFill>
                  <a:srgbClr val="000000"/>
                </a:solidFill>
                <a:effectLst/>
                <a:latin typeface="Arial" panose="020B0604020202020204" pitchFamily="34" charset="0"/>
                <a:ea typeface="Calibri" panose="020F0502020204030204" pitchFamily="34" charset="0"/>
              </a:rPr>
              <a:t> من </a:t>
            </a:r>
            <a:r>
              <a:rPr lang="fr-FR" sz="2400" kern="100" dirty="0" err="1">
                <a:solidFill>
                  <a:srgbClr val="000000"/>
                </a:solidFill>
                <a:effectLst/>
                <a:latin typeface="Arial" panose="020B0604020202020204" pitchFamily="34" charset="0"/>
                <a:ea typeface="Calibri" panose="020F0502020204030204" pitchFamily="34" charset="0"/>
              </a:rPr>
              <a:t>البيروقراطية</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وترشيد</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الن</a:t>
            </a:r>
            <a:r>
              <a:rPr lang="ar-DZ" sz="2400" kern="100" dirty="0">
                <a:solidFill>
                  <a:srgbClr val="000000"/>
                </a:solidFill>
                <a:effectLst/>
                <a:latin typeface="Arial" panose="020B0604020202020204" pitchFamily="34" charset="0"/>
                <a:ea typeface="Calibri" panose="020F0502020204030204" pitchFamily="34" charset="0"/>
              </a:rPr>
              <a:t>َّ</a:t>
            </a:r>
            <a:r>
              <a:rPr lang="fr-FR" sz="2400" kern="100" dirty="0" err="1">
                <a:solidFill>
                  <a:srgbClr val="000000"/>
                </a:solidFill>
                <a:effectLst/>
                <a:latin typeface="Arial" panose="020B0604020202020204" pitchFamily="34" charset="0"/>
                <a:ea typeface="Calibri" panose="020F0502020204030204" pitchFamily="34" charset="0"/>
              </a:rPr>
              <a:t>فقات</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وال</a:t>
            </a:r>
            <a:r>
              <a:rPr lang="ar-DZ" sz="2400" kern="100" dirty="0">
                <a:solidFill>
                  <a:srgbClr val="000000"/>
                </a:solidFill>
                <a:effectLst/>
                <a:latin typeface="Arial" panose="020B0604020202020204" pitchFamily="34" charset="0"/>
                <a:ea typeface="Calibri" panose="020F0502020204030204" pitchFamily="34" charset="0"/>
              </a:rPr>
              <a:t>إِ</a:t>
            </a:r>
            <a:r>
              <a:rPr lang="fr-FR" sz="2400" kern="100" dirty="0" err="1">
                <a:solidFill>
                  <a:srgbClr val="000000"/>
                </a:solidFill>
                <a:effectLst/>
                <a:latin typeface="Arial" panose="020B0604020202020204" pitchFamily="34" charset="0"/>
                <a:ea typeface="Calibri" panose="020F0502020204030204" pitchFamily="34" charset="0"/>
              </a:rPr>
              <a:t>رتقاء</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بمستوى</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أداء</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القطاع</a:t>
            </a:r>
            <a:r>
              <a:rPr lang="fr-FR" sz="2400" kern="100" dirty="0">
                <a:solidFill>
                  <a:srgbClr val="000000"/>
                </a:solidFill>
                <a:effectLst/>
                <a:latin typeface="Arial" panose="020B0604020202020204" pitchFamily="34" charset="0"/>
                <a:ea typeface="Calibri" panose="020F0502020204030204" pitchFamily="34" charset="0"/>
              </a:rPr>
              <a:t> </a:t>
            </a:r>
            <a:r>
              <a:rPr lang="fr-FR" sz="2400" kern="100" dirty="0" err="1">
                <a:solidFill>
                  <a:srgbClr val="000000"/>
                </a:solidFill>
                <a:effectLst/>
                <a:latin typeface="Arial" panose="020B0604020202020204" pitchFamily="34" charset="0"/>
                <a:ea typeface="Calibri" panose="020F0502020204030204" pitchFamily="34" charset="0"/>
              </a:rPr>
              <a:t>العام</a:t>
            </a:r>
            <a:r>
              <a:rPr lang="fr-FR" sz="2400" kern="100" dirty="0">
                <a:solidFill>
                  <a:srgbClr val="000000"/>
                </a:solidFill>
                <a:effectLst/>
                <a:latin typeface="Arial" panose="020B0604020202020204" pitchFamily="34" charset="0"/>
                <a:ea typeface="Calibri" panose="020F050202020403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4000"/>
              </a:lnSpc>
              <a:spcAft>
                <a:spcPts val="690"/>
              </a:spcAft>
              <a:buNone/>
            </a:pPr>
            <a:r>
              <a:rPr lang="fr-FR"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fr-FR"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97510" indent="-6350" algn="just" rtl="1">
              <a:lnSpc>
                <a:spcPct val="104000"/>
              </a:lnSpc>
              <a:spcAft>
                <a:spcPts val="690"/>
              </a:spcAft>
              <a:buNone/>
            </a:pPr>
            <a:r>
              <a:rPr lang="fr-FR"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fr-FR"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 6">
            <a:extLst>
              <a:ext uri="{FF2B5EF4-FFF2-40B4-BE49-F238E27FC236}">
                <a16:creationId xmlns:a16="http://schemas.microsoft.com/office/drawing/2014/main" id="{F05ECAE6-8B9A-4A7E-9C92-5578CA8027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042" y="2331527"/>
            <a:ext cx="4343400" cy="3381375"/>
          </a:xfrm>
          <a:prstGeom prst="rect">
            <a:avLst/>
          </a:prstGeom>
        </p:spPr>
      </p:pic>
    </p:spTree>
    <p:extLst>
      <p:ext uri="{BB962C8B-B14F-4D97-AF65-F5344CB8AC3E}">
        <p14:creationId xmlns:p14="http://schemas.microsoft.com/office/powerpoint/2010/main" val="54747172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A1ECC-135D-768A-D94A-6E9AE5F2766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B621DF9-38A7-9F41-BC92-A033606F62D1}"/>
              </a:ext>
            </a:extLst>
          </p:cNvPr>
          <p:cNvSpPr txBox="1"/>
          <p:nvPr/>
        </p:nvSpPr>
        <p:spPr>
          <a:xfrm>
            <a:off x="4041648" y="592318"/>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الإدارة الإلكترونية في المؤسسات الإعلامية </a:t>
            </a:r>
          </a:p>
        </p:txBody>
      </p:sp>
      <p:sp>
        <p:nvSpPr>
          <p:cNvPr id="29" name="Rectangle 28">
            <a:extLst>
              <a:ext uri="{FF2B5EF4-FFF2-40B4-BE49-F238E27FC236}">
                <a16:creationId xmlns:a16="http://schemas.microsoft.com/office/drawing/2014/main" id="{FD44CBCB-9BF6-24DB-5D92-78EDECDE66B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371F89-CD54-E5F9-FCE9-218179821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7DDD908-1B1A-6F2D-55B7-E281C87FDC0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A4B4172-2B5E-BA83-B67A-9C17F229589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37651CB7-4EE9-D5F1-61BF-A7825F317C1A}"/>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D1A6BA5B-CBAD-ACAF-74F0-2800CE8C318C}"/>
              </a:ext>
            </a:extLst>
          </p:cNvPr>
          <p:cNvSpPr txBox="1"/>
          <p:nvPr/>
        </p:nvSpPr>
        <p:spPr>
          <a:xfrm>
            <a:off x="1548828" y="1538756"/>
            <a:ext cx="9300681" cy="4801314"/>
          </a:xfrm>
          <a:prstGeom prst="rect">
            <a:avLst/>
          </a:prstGeom>
          <a:noFill/>
        </p:spPr>
        <p:txBody>
          <a:bodyPr wrap="square">
            <a:spAutoFit/>
          </a:bodyPr>
          <a:lstStyle/>
          <a:p>
            <a:pPr marL="342900" indent="-342900" algn="r" rtl="1">
              <a:buFont typeface="Wingdings" panose="05000000000000000000" pitchFamily="2" charset="2"/>
              <a:buChar char="v"/>
            </a:pPr>
            <a:r>
              <a:rPr lang="ar-DZ" sz="2400" b="1" dirty="0">
                <a:solidFill>
                  <a:schemeClr val="accent4">
                    <a:lumMod val="50000"/>
                  </a:schemeClr>
                </a:solidFill>
              </a:rPr>
              <a:t>فوائد </a:t>
            </a:r>
            <a:r>
              <a:rPr lang="ar-DZ" sz="2400" b="1" dirty="0">
                <a:solidFill>
                  <a:schemeClr val="accent4">
                    <a:lumMod val="50000"/>
                  </a:schemeClr>
                </a:solidFill>
                <a:latin typeface="Alexandria" charset="0"/>
              </a:rPr>
              <a:t>الإدارة الإلكترونية في المؤسَّسات الإعلامية: </a:t>
            </a:r>
            <a:endParaRPr lang="ar-DZ" sz="2400" b="1" dirty="0">
              <a:solidFill>
                <a:schemeClr val="accent4">
                  <a:lumMod val="50000"/>
                </a:schemeClr>
              </a:solidFill>
            </a:endParaRPr>
          </a:p>
          <a:p>
            <a:pPr algn="r" rtl="1"/>
            <a:r>
              <a:rPr lang="ar-DZ" sz="2400" b="1" dirty="0">
                <a:solidFill>
                  <a:schemeClr val="accent4">
                    <a:lumMod val="50000"/>
                  </a:schemeClr>
                </a:solidFill>
              </a:rPr>
              <a:t> </a:t>
            </a:r>
            <a:r>
              <a:rPr lang="ar-EG" sz="2400" dirty="0"/>
              <a:t>تتيح الإدارة الإلكترونية للمؤسسات الإعلامية العديد من الفوائد أهمها:</a:t>
            </a:r>
          </a:p>
          <a:p>
            <a:pPr algn="r" rtl="1">
              <a:buFont typeface="+mj-lt"/>
              <a:buAutoNum type="arabicPeriod"/>
            </a:pPr>
            <a:r>
              <a:rPr lang="ar-EG" sz="2400" b="1" dirty="0"/>
              <a:t>ت</a:t>
            </a:r>
            <a:r>
              <a:rPr lang="ar-DZ" sz="2400" b="1" dirty="0"/>
              <a:t>َ</a:t>
            </a:r>
            <a:r>
              <a:rPr lang="ar-EG" sz="2400" b="1" dirty="0"/>
              <a:t>سريع الإنجاز </a:t>
            </a:r>
            <a:r>
              <a:rPr lang="ar-EG" sz="2400" b="1" dirty="0" err="1"/>
              <a:t>وت</a:t>
            </a:r>
            <a:r>
              <a:rPr lang="ar-DZ" sz="2400" b="1" dirty="0"/>
              <a:t>َ</a:t>
            </a:r>
            <a:r>
              <a:rPr lang="ar-EG" sz="2400" b="1" dirty="0"/>
              <a:t>بسيط الإجراءات:</a:t>
            </a:r>
            <a:br>
              <a:rPr lang="ar-EG" sz="2400" dirty="0"/>
            </a:br>
            <a:r>
              <a:rPr lang="ar-EG" sz="2400" dirty="0"/>
              <a:t>من خلال بيئة رقمية</a:t>
            </a:r>
            <a:r>
              <a:rPr lang="ar-DZ" sz="2400" dirty="0"/>
              <a:t>،</a:t>
            </a:r>
            <a:r>
              <a:rPr lang="ar-EG" sz="2400" dirty="0"/>
              <a:t> ت</a:t>
            </a:r>
            <a:r>
              <a:rPr lang="ar-DZ" sz="2400" dirty="0"/>
              <a:t>َ</a:t>
            </a:r>
            <a:r>
              <a:rPr lang="ar-EG" sz="2400" dirty="0"/>
              <a:t>ربط جميع الأقسام، مم</a:t>
            </a:r>
            <a:r>
              <a:rPr lang="ar-DZ" sz="2400" dirty="0"/>
              <a:t>َّ</a:t>
            </a:r>
            <a:r>
              <a:rPr lang="ar-EG" sz="2400" dirty="0"/>
              <a:t>ا ي</a:t>
            </a:r>
            <a:r>
              <a:rPr lang="ar-DZ" sz="2400" dirty="0"/>
              <a:t>َ</a:t>
            </a:r>
            <a:r>
              <a:rPr lang="ar-EG" sz="2400" dirty="0"/>
              <a:t>سمح بإتمام المعاملات بسرعة وبجهد أقل.</a:t>
            </a:r>
          </a:p>
          <a:p>
            <a:pPr algn="r" rtl="1">
              <a:buFont typeface="+mj-lt"/>
              <a:buAutoNum type="arabicPeriod"/>
            </a:pPr>
            <a:r>
              <a:rPr lang="ar-EG" sz="2400" b="1" dirty="0"/>
              <a:t>تعزيز التواصل وتبادل المعرفة:</a:t>
            </a:r>
            <a:br>
              <a:rPr lang="ar-EG" sz="2400" dirty="0"/>
            </a:br>
            <a:r>
              <a:rPr lang="ar-EG" sz="2400" dirty="0"/>
              <a:t>عبر قنوات </a:t>
            </a:r>
            <a:r>
              <a:rPr lang="ar-DZ" sz="2400" dirty="0"/>
              <a:t>إِ</a:t>
            </a:r>
            <a:r>
              <a:rPr lang="ar-EG" sz="2400" dirty="0"/>
              <a:t>تصال إلكترونية ت</a:t>
            </a:r>
            <a:r>
              <a:rPr lang="ar-DZ" sz="2400" dirty="0"/>
              <a:t>ُ</a:t>
            </a:r>
            <a:r>
              <a:rPr lang="ar-EG" sz="2400" dirty="0"/>
              <a:t>تيح تبادل المعلومات والخبرات بين الموظفين والإدارات بسهولة.</a:t>
            </a:r>
          </a:p>
          <a:p>
            <a:pPr algn="r" rtl="1">
              <a:buFont typeface="+mj-lt"/>
              <a:buAutoNum type="arabicPeriod"/>
            </a:pPr>
            <a:r>
              <a:rPr lang="ar-EG" sz="2400" b="1" dirty="0"/>
              <a:t>رفع جودة </a:t>
            </a:r>
            <a:r>
              <a:rPr lang="ar-DZ" sz="2400" b="1" dirty="0"/>
              <a:t>إِ</a:t>
            </a:r>
            <a:r>
              <a:rPr lang="ar-EG" sz="2400" b="1" dirty="0"/>
              <a:t>تخاذ القرارات:</a:t>
            </a:r>
            <a:br>
              <a:rPr lang="ar-EG" sz="2400" dirty="0"/>
            </a:br>
            <a:r>
              <a:rPr lang="ar-EG" sz="2400" dirty="0"/>
              <a:t>بفضل توفير بيانات دقيقة ومحد</a:t>
            </a:r>
            <a:r>
              <a:rPr lang="ar-DZ" sz="2400" dirty="0"/>
              <a:t>َّ</a:t>
            </a:r>
            <a:r>
              <a:rPr lang="ar-EG" sz="2400" dirty="0" err="1"/>
              <a:t>ثة</a:t>
            </a:r>
            <a:r>
              <a:rPr lang="ar-EG" sz="2400" dirty="0"/>
              <a:t> تساعد على </a:t>
            </a:r>
            <a:r>
              <a:rPr lang="ar-DZ" sz="2400" dirty="0"/>
              <a:t>إِ</a:t>
            </a:r>
            <a:r>
              <a:rPr lang="ar-EG" sz="2400" dirty="0"/>
              <a:t>تخاذ قرارات فعّالة.</a:t>
            </a:r>
          </a:p>
          <a:p>
            <a:pPr algn="r" rtl="1">
              <a:buFont typeface="+mj-lt"/>
              <a:buAutoNum type="arabicPeriod"/>
            </a:pPr>
            <a:r>
              <a:rPr lang="ar-EG" sz="2400" b="1" dirty="0"/>
              <a:t>تطوير الموارد البشرية:</a:t>
            </a:r>
            <a:br>
              <a:rPr lang="ar-EG" sz="2400" dirty="0"/>
            </a:br>
            <a:r>
              <a:rPr lang="ar-EG" sz="2400" dirty="0"/>
              <a:t>من خلال التدريب الإلكتروني وبرامج التطوير الوظيفي الرقمية.</a:t>
            </a:r>
          </a:p>
          <a:p>
            <a:pPr algn="r" rtl="1">
              <a:buFont typeface="+mj-lt"/>
              <a:buAutoNum type="arabicPeriod"/>
            </a:pPr>
            <a:r>
              <a:rPr lang="ar-EG" sz="2400" b="1" dirty="0"/>
              <a:t>زيادة الإنتاجية وتحسين بيئة العمل:</a:t>
            </a:r>
            <a:br>
              <a:rPr lang="ar-EG" sz="2400" dirty="0"/>
            </a:br>
            <a:r>
              <a:rPr lang="ar-EG" sz="2400" dirty="0"/>
              <a:t>حيث ت</a:t>
            </a:r>
            <a:r>
              <a:rPr lang="ar-DZ" sz="2400" dirty="0"/>
              <a:t>َ</a:t>
            </a:r>
            <a:r>
              <a:rPr lang="ar-EG" sz="2400" dirty="0"/>
              <a:t>رفع كفاءة الموظفين وتخلق ظروف عمل أكثر راحة وتنظيماً.</a:t>
            </a:r>
          </a:p>
          <a:p>
            <a:pPr algn="r" rtl="1"/>
            <a:endParaRPr lang="ar-EG" dirty="0"/>
          </a:p>
        </p:txBody>
      </p:sp>
      <p:sp>
        <p:nvSpPr>
          <p:cNvPr id="3" name="Rectangle 2">
            <a:extLst>
              <a:ext uri="{FF2B5EF4-FFF2-40B4-BE49-F238E27FC236}">
                <a16:creationId xmlns:a16="http://schemas.microsoft.com/office/drawing/2014/main" id="{CB83F656-FCE8-E223-0FB2-62C248957D50}"/>
              </a:ext>
            </a:extLst>
          </p:cNvPr>
          <p:cNvSpPr/>
          <p:nvPr/>
        </p:nvSpPr>
        <p:spPr>
          <a:xfrm>
            <a:off x="3763634" y="382888"/>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Tree>
    <p:extLst>
      <p:ext uri="{BB962C8B-B14F-4D97-AF65-F5344CB8AC3E}">
        <p14:creationId xmlns:p14="http://schemas.microsoft.com/office/powerpoint/2010/main" val="72446159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10DEC-36F9-FB17-5B9F-BAEAA79341D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C782EEC-CFD6-09AD-2EF3-E41576C30A05}"/>
              </a:ext>
            </a:extLst>
          </p:cNvPr>
          <p:cNvSpPr txBox="1"/>
          <p:nvPr/>
        </p:nvSpPr>
        <p:spPr>
          <a:xfrm>
            <a:off x="4041648" y="592318"/>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الإدارة الإلكترونية في المؤسسات الإعلامية </a:t>
            </a:r>
          </a:p>
        </p:txBody>
      </p:sp>
      <p:sp>
        <p:nvSpPr>
          <p:cNvPr id="29" name="Rectangle 28">
            <a:extLst>
              <a:ext uri="{FF2B5EF4-FFF2-40B4-BE49-F238E27FC236}">
                <a16:creationId xmlns:a16="http://schemas.microsoft.com/office/drawing/2014/main" id="{ECECDCC7-F378-E1B7-9995-673086E1B48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F669AB-2433-E449-64BC-AA5E60FE4C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0426171-29B6-F359-4199-A3F413E3BBE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488C217-27C5-B8D7-9543-620B8FB3F0E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4202CED-4E6B-A755-AEAD-01976C3A6002}"/>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6E09E1CC-4984-089D-E3E6-F6F1D3B499EF}"/>
              </a:ext>
            </a:extLst>
          </p:cNvPr>
          <p:cNvSpPr/>
          <p:nvPr/>
        </p:nvSpPr>
        <p:spPr>
          <a:xfrm>
            <a:off x="3825278" y="32036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0070B33F-B9FE-FCA9-5589-573442476F0E}"/>
              </a:ext>
            </a:extLst>
          </p:cNvPr>
          <p:cNvSpPr txBox="1"/>
          <p:nvPr/>
        </p:nvSpPr>
        <p:spPr>
          <a:xfrm>
            <a:off x="1623317" y="1476235"/>
            <a:ext cx="9111638" cy="4524315"/>
          </a:xfrm>
          <a:prstGeom prst="rect">
            <a:avLst/>
          </a:prstGeom>
          <a:noFill/>
        </p:spPr>
        <p:txBody>
          <a:bodyPr wrap="square">
            <a:spAutoFit/>
          </a:bodyPr>
          <a:lstStyle/>
          <a:p>
            <a:pPr algn="r" rtl="1"/>
            <a:r>
              <a:rPr lang="ar-DZ" sz="2400" b="1" dirty="0"/>
              <a:t>6.</a:t>
            </a:r>
            <a:r>
              <a:rPr lang="ar-EG" sz="2400" b="1" dirty="0"/>
              <a:t>تحسين العلاقة مع الجمهور:</a:t>
            </a:r>
            <a:br>
              <a:rPr lang="ar-EG" sz="2400" dirty="0"/>
            </a:br>
            <a:r>
              <a:rPr lang="ar-EG" sz="2400" dirty="0"/>
              <a:t>عبر قنوات تواصل إلكترونية</a:t>
            </a:r>
            <a:r>
              <a:rPr lang="ar-DZ" sz="2400" dirty="0"/>
              <a:t>،</a:t>
            </a:r>
            <a:r>
              <a:rPr lang="ar-EG" sz="2400" dirty="0"/>
              <a:t> ت</a:t>
            </a:r>
            <a:r>
              <a:rPr lang="ar-DZ" sz="2400" dirty="0"/>
              <a:t>ُ</a:t>
            </a:r>
            <a:r>
              <a:rPr lang="ar-EG" sz="2400" dirty="0"/>
              <a:t>ت</a:t>
            </a:r>
            <a:r>
              <a:rPr lang="ar-DZ" sz="2400" dirty="0"/>
              <a:t>ِ</a:t>
            </a:r>
            <a:r>
              <a:rPr lang="ar-EG" sz="2400" dirty="0" err="1"/>
              <a:t>يح</a:t>
            </a:r>
            <a:r>
              <a:rPr lang="ar-EG" sz="2400" dirty="0"/>
              <a:t> ال</a:t>
            </a:r>
            <a:r>
              <a:rPr lang="ar-DZ" sz="2400" dirty="0"/>
              <a:t>إِ</a:t>
            </a:r>
            <a:r>
              <a:rPr lang="ar-EG" sz="2400" dirty="0" err="1"/>
              <a:t>ستجابة</a:t>
            </a:r>
            <a:r>
              <a:rPr lang="ar-EG" sz="2400" dirty="0"/>
              <a:t> السريعة ل</a:t>
            </a:r>
            <a:r>
              <a:rPr lang="ar-DZ" sz="2400" dirty="0"/>
              <a:t>إِ</a:t>
            </a:r>
            <a:r>
              <a:rPr lang="ar-EG" sz="2400" dirty="0" err="1"/>
              <a:t>حتياجات</a:t>
            </a:r>
            <a:r>
              <a:rPr lang="ar-EG" sz="2400" dirty="0"/>
              <a:t> الجمهور</a:t>
            </a:r>
            <a:r>
              <a:rPr lang="ar-DZ" sz="2400" dirty="0"/>
              <a:t>.</a:t>
            </a:r>
            <a:endParaRPr lang="ar-DZ" sz="2400" b="1" dirty="0"/>
          </a:p>
          <a:p>
            <a:pPr algn="r" rtl="1"/>
            <a:r>
              <a:rPr lang="ar-DZ" sz="2400" b="1" dirty="0"/>
              <a:t>7. </a:t>
            </a:r>
            <a:r>
              <a:rPr lang="ar-EG" sz="2400" b="1" dirty="0"/>
              <a:t>رفع جودة المحتوى الإعلامي:</a:t>
            </a:r>
            <a:br>
              <a:rPr lang="ar-EG" sz="2400" dirty="0"/>
            </a:br>
            <a:r>
              <a:rPr lang="ar-EG" sz="2400" dirty="0"/>
              <a:t>من خلال إدارة إلكترونية فعّالة لعمليات إنتاج وتخزين ونشر المحتوى.</a:t>
            </a:r>
            <a:endParaRPr lang="ar-DZ" sz="2400" dirty="0"/>
          </a:p>
          <a:p>
            <a:pPr algn="r" rtl="1"/>
            <a:r>
              <a:rPr lang="ar-DZ" sz="2400" b="1" dirty="0"/>
              <a:t>8.</a:t>
            </a:r>
            <a:r>
              <a:rPr lang="ar-EG" sz="2400" b="1" dirty="0"/>
              <a:t>ترشيد الموارد وخفض التكاليف:</a:t>
            </a:r>
            <a:br>
              <a:rPr lang="ar-EG" sz="2400" dirty="0"/>
            </a:br>
            <a:r>
              <a:rPr lang="ar-EG" sz="2400" dirty="0"/>
              <a:t>عبر تقليل </a:t>
            </a:r>
            <a:r>
              <a:rPr lang="ar-DZ" sz="2400" dirty="0"/>
              <a:t>إِ</a:t>
            </a:r>
            <a:r>
              <a:rPr lang="ar-EG" sz="2400" dirty="0" err="1"/>
              <a:t>ستهلاك</a:t>
            </a:r>
            <a:r>
              <a:rPr lang="ar-EG" sz="2400" dirty="0"/>
              <a:t> الورق والن</a:t>
            </a:r>
            <a:r>
              <a:rPr lang="ar-DZ" sz="2400" dirty="0"/>
              <a:t>َّ</a:t>
            </a:r>
            <a:r>
              <a:rPr lang="ar-EG" sz="2400" dirty="0"/>
              <a:t>فقات التشغيلية.</a:t>
            </a:r>
            <a:endParaRPr lang="ar-DZ" sz="2400" dirty="0"/>
          </a:p>
          <a:p>
            <a:pPr algn="r" rtl="1"/>
            <a:r>
              <a:rPr lang="ar-DZ" sz="2400" b="1" dirty="0"/>
              <a:t>9.</a:t>
            </a:r>
            <a:r>
              <a:rPr lang="ar-EG" sz="2400" b="1" dirty="0"/>
              <a:t>دعم ال</a:t>
            </a:r>
            <a:r>
              <a:rPr lang="ar-DZ" sz="2400" b="1" dirty="0"/>
              <a:t>إِ</a:t>
            </a:r>
            <a:r>
              <a:rPr lang="ar-EG" sz="2400" b="1" dirty="0" err="1"/>
              <a:t>بتكار</a:t>
            </a:r>
            <a:r>
              <a:rPr lang="ar-EG" sz="2400" b="1" dirty="0"/>
              <a:t> والتمي</a:t>
            </a:r>
            <a:r>
              <a:rPr lang="ar-DZ" sz="2400" b="1" dirty="0"/>
              <a:t>ُّ</a:t>
            </a:r>
            <a:r>
              <a:rPr lang="ar-EG" sz="2400" b="1" dirty="0"/>
              <a:t>ز:</a:t>
            </a:r>
            <a:br>
              <a:rPr lang="ar-EG" sz="2400" dirty="0"/>
            </a:br>
            <a:r>
              <a:rPr lang="ar-EG" sz="2400" dirty="0"/>
              <a:t>لأن</a:t>
            </a:r>
            <a:r>
              <a:rPr lang="ar-DZ" sz="2400" dirty="0"/>
              <a:t>َّ</a:t>
            </a:r>
            <a:r>
              <a:rPr lang="ar-EG" sz="2400" dirty="0"/>
              <a:t>ها توفر بيئة رقمية تشج</a:t>
            </a:r>
            <a:r>
              <a:rPr lang="ar-DZ" sz="2400" dirty="0"/>
              <a:t>ِّ</a:t>
            </a:r>
            <a:r>
              <a:rPr lang="ar-EG" sz="2400" dirty="0"/>
              <a:t>ع الت</a:t>
            </a:r>
            <a:r>
              <a:rPr lang="ar-DZ" sz="2400" dirty="0"/>
              <a:t>َّ</a:t>
            </a:r>
            <a:r>
              <a:rPr lang="ar-EG" sz="2400" dirty="0"/>
              <a:t>جد</a:t>
            </a:r>
            <a:r>
              <a:rPr lang="ar-DZ" sz="2400" dirty="0"/>
              <a:t>ِ</a:t>
            </a:r>
            <a:r>
              <a:rPr lang="ar-EG" sz="2400" dirty="0"/>
              <a:t>يد والإبداع.</a:t>
            </a:r>
            <a:endParaRPr lang="ar-DZ" sz="2400" dirty="0"/>
          </a:p>
          <a:p>
            <a:pPr algn="r" rtl="1"/>
            <a:r>
              <a:rPr lang="ar-DZ" sz="2400" b="1" dirty="0"/>
              <a:t>10.</a:t>
            </a:r>
            <a:r>
              <a:rPr lang="ar-EG" sz="2400" b="1" dirty="0"/>
              <a:t>تعزيز المرونة ومواكبة العصر:</a:t>
            </a:r>
            <a:br>
              <a:rPr lang="ar-EG" sz="2400" dirty="0"/>
            </a:br>
            <a:r>
              <a:rPr lang="ar-EG" sz="2400" dirty="0"/>
              <a:t>حيث ت</a:t>
            </a:r>
            <a:r>
              <a:rPr lang="ar-DZ" sz="2400" dirty="0"/>
              <a:t>ُ</a:t>
            </a:r>
            <a:r>
              <a:rPr lang="ar-EG" sz="2400" dirty="0"/>
              <a:t>مكّن المؤسسة من التكي</a:t>
            </a:r>
            <a:r>
              <a:rPr lang="ar-DZ" sz="2400" dirty="0"/>
              <a:t>ُّ</a:t>
            </a:r>
            <a:r>
              <a:rPr lang="ar-EG" sz="2400" dirty="0"/>
              <a:t>ف السريع مع </a:t>
            </a:r>
            <a:r>
              <a:rPr lang="ar-EG" sz="2400" dirty="0" err="1"/>
              <a:t>التطو</a:t>
            </a:r>
            <a:r>
              <a:rPr lang="ar-DZ" sz="2400" dirty="0"/>
              <a:t>ُّ</a:t>
            </a:r>
            <a:r>
              <a:rPr lang="ar-EG" sz="2400" dirty="0"/>
              <a:t>رات الرقمية.</a:t>
            </a:r>
          </a:p>
          <a:p>
            <a:pPr algn="just" rtl="1">
              <a:buNone/>
            </a:pPr>
            <a:r>
              <a:rPr lang="ar-EG" sz="2400" dirty="0"/>
              <a:t>وبشكل عام، تسمح الإدارة الإلكترونية بتحويل </a:t>
            </a:r>
            <a:r>
              <a:rPr lang="ar-EG" sz="2400" dirty="0" err="1"/>
              <a:t>المؤس</a:t>
            </a:r>
            <a:r>
              <a:rPr lang="ar-DZ" sz="2400" dirty="0"/>
              <a:t>َّ</a:t>
            </a:r>
            <a:r>
              <a:rPr lang="ar-EG" sz="2400" dirty="0" err="1"/>
              <a:t>سة</a:t>
            </a:r>
            <a:r>
              <a:rPr lang="ar-EG" sz="2400" dirty="0"/>
              <a:t> الإعلامية إلى مؤس</a:t>
            </a:r>
            <a:r>
              <a:rPr lang="ar-DZ" sz="2400" dirty="0"/>
              <a:t>َّ</a:t>
            </a:r>
            <a:r>
              <a:rPr lang="ar-EG" sz="2400" dirty="0" err="1"/>
              <a:t>سة</a:t>
            </a:r>
            <a:r>
              <a:rPr lang="ar-EG" sz="2400" dirty="0"/>
              <a:t> ذ</a:t>
            </a:r>
            <a:r>
              <a:rPr lang="ar-DZ" sz="2400" dirty="0"/>
              <a:t>َ</a:t>
            </a:r>
            <a:r>
              <a:rPr lang="ar-EG" sz="2400" dirty="0"/>
              <a:t>كية، فعّالة، وقادرة على تلبية </a:t>
            </a:r>
            <a:r>
              <a:rPr lang="ar-DZ" sz="2400" dirty="0"/>
              <a:t>إِ</a:t>
            </a:r>
            <a:r>
              <a:rPr lang="ar-EG" sz="2400" dirty="0" err="1"/>
              <a:t>حتياجات</a:t>
            </a:r>
            <a:r>
              <a:rPr lang="ar-EG" sz="2400" dirty="0"/>
              <a:t> جمهورها بجودة عالية</a:t>
            </a:r>
            <a:r>
              <a:rPr lang="ar-EG" dirty="0"/>
              <a:t>.</a:t>
            </a:r>
          </a:p>
        </p:txBody>
      </p:sp>
    </p:spTree>
    <p:extLst>
      <p:ext uri="{BB962C8B-B14F-4D97-AF65-F5344CB8AC3E}">
        <p14:creationId xmlns:p14="http://schemas.microsoft.com/office/powerpoint/2010/main" val="274508904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E9A99-EA0F-2AAC-9DCF-94A1EC39BAD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A589693-0F06-1808-2527-89E5DC971654}"/>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تحدِّيات تطبيق الإدارة الإلكترونية في المؤسسات الإعلامية</a:t>
            </a:r>
          </a:p>
        </p:txBody>
      </p:sp>
      <p:sp>
        <p:nvSpPr>
          <p:cNvPr id="29" name="Rectangle 28">
            <a:extLst>
              <a:ext uri="{FF2B5EF4-FFF2-40B4-BE49-F238E27FC236}">
                <a16:creationId xmlns:a16="http://schemas.microsoft.com/office/drawing/2014/main" id="{7FC11282-4530-F874-2AB0-07BEF396871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8EF068-DBB8-B6B4-6385-AB747B3833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CDAEA6A-13A0-B8F3-0510-15F73460EE4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75B6454-1DA9-C58F-AD0D-5D81D034DFE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AC2D2047-CCD3-7B45-6E1E-701EA790FFA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7B08DC48-E205-8DCC-E431-D95B95A585C6}"/>
              </a:ext>
            </a:extLst>
          </p:cNvPr>
          <p:cNvSpPr/>
          <p:nvPr/>
        </p:nvSpPr>
        <p:spPr>
          <a:xfrm>
            <a:off x="3566166" y="34986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p>
        </p:txBody>
      </p:sp>
      <p:sp>
        <p:nvSpPr>
          <p:cNvPr id="5" name="ZoneTexte 4">
            <a:extLst>
              <a:ext uri="{FF2B5EF4-FFF2-40B4-BE49-F238E27FC236}">
                <a16:creationId xmlns:a16="http://schemas.microsoft.com/office/drawing/2014/main" id="{645864AC-8353-BEBB-BA69-F9E3C691ADDC}"/>
              </a:ext>
            </a:extLst>
          </p:cNvPr>
          <p:cNvSpPr txBox="1"/>
          <p:nvPr/>
        </p:nvSpPr>
        <p:spPr>
          <a:xfrm>
            <a:off x="2008822" y="1729868"/>
            <a:ext cx="9099203" cy="3416320"/>
          </a:xfrm>
          <a:prstGeom prst="rect">
            <a:avLst/>
          </a:prstGeom>
          <a:noFill/>
        </p:spPr>
        <p:txBody>
          <a:bodyPr wrap="square">
            <a:spAutoFit/>
          </a:bodyPr>
          <a:lstStyle/>
          <a:p>
            <a:pPr algn="r" rtl="1">
              <a:buNone/>
            </a:pPr>
            <a:r>
              <a:rPr lang="ar-EG" sz="2400" dirty="0"/>
              <a:t>رغم فوائد الإدارة الإلكترونية، إلا</a:t>
            </a:r>
            <a:r>
              <a:rPr lang="ar-DZ" sz="2400" dirty="0"/>
              <a:t>َّ</a:t>
            </a:r>
            <a:r>
              <a:rPr lang="ar-EG" sz="2400" dirty="0"/>
              <a:t> أن</a:t>
            </a:r>
            <a:r>
              <a:rPr lang="ar-DZ" sz="2400" dirty="0"/>
              <a:t>َّ</a:t>
            </a:r>
            <a:r>
              <a:rPr lang="ar-EG" sz="2400" dirty="0"/>
              <a:t> تطبيقها يواجه مجموعة من التحد</a:t>
            </a:r>
            <a:r>
              <a:rPr lang="ar-DZ" sz="2400" dirty="0"/>
              <a:t>ِّ</a:t>
            </a:r>
            <a:r>
              <a:rPr lang="ar-EG" sz="2400" dirty="0" err="1"/>
              <a:t>يات</a:t>
            </a:r>
            <a:r>
              <a:rPr lang="ar-EG" sz="2400" dirty="0"/>
              <a:t>، أهمها:</a:t>
            </a:r>
          </a:p>
          <a:p>
            <a:pPr algn="r" rtl="1">
              <a:buFont typeface="+mj-lt"/>
              <a:buAutoNum type="arabicPeriod"/>
            </a:pPr>
            <a:r>
              <a:rPr lang="ar-EG" sz="2400" b="1" dirty="0"/>
              <a:t>التحديات التقنية:</a:t>
            </a:r>
            <a:r>
              <a:rPr lang="ar-DZ" sz="2400" b="1" dirty="0"/>
              <a:t> </a:t>
            </a:r>
            <a:r>
              <a:rPr lang="ar-EG" sz="2400" dirty="0"/>
              <a:t>ضعف البنية التحتية التكنولوجية، نقص الأجهزة والشبكات، وق</a:t>
            </a:r>
            <a:r>
              <a:rPr lang="ar-DZ" sz="2400" dirty="0"/>
              <a:t>ِ</a:t>
            </a:r>
            <a:r>
              <a:rPr lang="ar-EG" sz="2400" dirty="0"/>
              <a:t>ل</a:t>
            </a:r>
            <a:r>
              <a:rPr lang="ar-DZ" sz="2400" dirty="0"/>
              <a:t>َّ</a:t>
            </a:r>
            <a:r>
              <a:rPr lang="ar-EG" sz="2400" dirty="0"/>
              <a:t>ة الكوادر الفنية </a:t>
            </a:r>
            <a:r>
              <a:rPr lang="ar-EG" sz="2400" dirty="0" err="1"/>
              <a:t>المتخص</a:t>
            </a:r>
            <a:r>
              <a:rPr lang="ar-DZ" sz="2400" dirty="0"/>
              <a:t>ِّ</a:t>
            </a:r>
            <a:r>
              <a:rPr lang="ar-EG" sz="2400" dirty="0" err="1"/>
              <a:t>صة</a:t>
            </a:r>
            <a:r>
              <a:rPr lang="ar-EG" sz="2400" dirty="0"/>
              <a:t> في تكنولوجيا المعلومات.</a:t>
            </a:r>
          </a:p>
          <a:p>
            <a:pPr algn="r" rtl="1">
              <a:buFont typeface="+mj-lt"/>
              <a:buAutoNum type="arabicPeriod"/>
            </a:pPr>
            <a:r>
              <a:rPr lang="ar-EG" sz="2400" b="1" dirty="0"/>
              <a:t>التحد</a:t>
            </a:r>
            <a:r>
              <a:rPr lang="ar-DZ" sz="2400" b="1" dirty="0"/>
              <a:t>ِّ</a:t>
            </a:r>
            <a:r>
              <a:rPr lang="ar-EG" sz="2400" b="1" dirty="0" err="1"/>
              <a:t>يات</a:t>
            </a:r>
            <a:r>
              <a:rPr lang="ar-EG" sz="2400" b="1" dirty="0"/>
              <a:t> المالية:</a:t>
            </a:r>
            <a:r>
              <a:rPr lang="ar-DZ" sz="2400" b="1" dirty="0"/>
              <a:t> إِ</a:t>
            </a:r>
            <a:r>
              <a:rPr lang="ar-EG" sz="2400" dirty="0" err="1"/>
              <a:t>رتفاع</a:t>
            </a:r>
            <a:r>
              <a:rPr lang="ar-EG" sz="2400" dirty="0"/>
              <a:t> تكاليف تطبيق مشاريع </a:t>
            </a:r>
            <a:r>
              <a:rPr lang="ar-EG" sz="2400" dirty="0" err="1"/>
              <a:t>التحو</a:t>
            </a:r>
            <a:r>
              <a:rPr lang="ar-DZ" sz="2400" dirty="0"/>
              <a:t>ُّ</a:t>
            </a:r>
            <a:r>
              <a:rPr lang="ar-EG" sz="2400" dirty="0"/>
              <a:t>ل الإلكتروني، سواء على مستوى التجهيزات أو تدريب الموارد البشرية.</a:t>
            </a:r>
          </a:p>
          <a:p>
            <a:pPr algn="r" rtl="1">
              <a:buFont typeface="+mj-lt"/>
              <a:buAutoNum type="arabicPeriod"/>
            </a:pPr>
            <a:r>
              <a:rPr lang="ar-EG" sz="2400" b="1" dirty="0"/>
              <a:t>التحديات التنظيمية:</a:t>
            </a:r>
            <a:r>
              <a:rPr lang="ar-DZ" sz="2400" b="1" dirty="0"/>
              <a:t> </a:t>
            </a:r>
            <a:r>
              <a:rPr lang="ar-EG" sz="2400" dirty="0"/>
              <a:t>صعوبة تغيير الهياكل التقليدية، ومقاومة التغيير من طرف بعض العاملين داخل المؤسسة.</a:t>
            </a:r>
          </a:p>
          <a:p>
            <a:pPr algn="r" rtl="1">
              <a:buFont typeface="+mj-lt"/>
              <a:buAutoNum type="arabicPeriod"/>
            </a:pPr>
            <a:r>
              <a:rPr lang="ar-EG" sz="2400" b="1" dirty="0"/>
              <a:t>التحد</a:t>
            </a:r>
            <a:r>
              <a:rPr lang="ar-DZ" sz="2400" b="1" dirty="0"/>
              <a:t>ِّ</a:t>
            </a:r>
            <a:r>
              <a:rPr lang="ar-EG" sz="2400" b="1" dirty="0" err="1"/>
              <a:t>يات</a:t>
            </a:r>
            <a:r>
              <a:rPr lang="ar-EG" sz="2400" b="1" dirty="0"/>
              <a:t> البشرية:</a:t>
            </a:r>
            <a:r>
              <a:rPr lang="ar-DZ" sz="2400" b="1" dirty="0"/>
              <a:t> </a:t>
            </a:r>
            <a:r>
              <a:rPr lang="ar-EG" sz="2400" dirty="0"/>
              <a:t>ضعف الوعي والثقافة الرقمية</a:t>
            </a:r>
            <a:r>
              <a:rPr lang="ar-DZ" sz="2400" dirty="0"/>
              <a:t>،</a:t>
            </a:r>
            <a:r>
              <a:rPr lang="ar-EG" sz="2400" dirty="0"/>
              <a:t> لدى بعض الموظفين والجمهور، مم</a:t>
            </a:r>
            <a:r>
              <a:rPr lang="ar-DZ" sz="2400" dirty="0"/>
              <a:t>َّ</a:t>
            </a:r>
            <a:r>
              <a:rPr lang="ar-EG" sz="2400" dirty="0"/>
              <a:t>ا ي</a:t>
            </a:r>
            <a:r>
              <a:rPr lang="ar-DZ" sz="2400" dirty="0"/>
              <a:t>ُ</a:t>
            </a:r>
            <a:r>
              <a:rPr lang="ar-EG" sz="2400" dirty="0"/>
              <a:t>عيق التطبيق الفعّال.</a:t>
            </a:r>
          </a:p>
        </p:txBody>
      </p:sp>
    </p:spTree>
    <p:extLst>
      <p:ext uri="{BB962C8B-B14F-4D97-AF65-F5344CB8AC3E}">
        <p14:creationId xmlns:p14="http://schemas.microsoft.com/office/powerpoint/2010/main" val="259024209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62756-02FE-2F31-BFCC-231E805A36B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F7A4D6D-1303-B7C9-4B4B-5A0EA313289B}"/>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تحدِّيات تطبيق الإدارة الإلكترونية في المؤسسات الإعلامية</a:t>
            </a:r>
          </a:p>
        </p:txBody>
      </p:sp>
      <p:sp>
        <p:nvSpPr>
          <p:cNvPr id="29" name="Rectangle 28">
            <a:extLst>
              <a:ext uri="{FF2B5EF4-FFF2-40B4-BE49-F238E27FC236}">
                <a16:creationId xmlns:a16="http://schemas.microsoft.com/office/drawing/2014/main" id="{C52CCCA2-93D3-9675-65B4-538F30122EF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D821EC0-666B-8AA1-C156-747DFC87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4145ECD-B48D-FF50-BA68-182E84CBD05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3344F28F-2A37-50FA-6DF0-A13A352E8A3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E42C658-E562-AE60-BBC7-F8EBEDBC4A8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94F8751E-0E80-06F8-B154-5221A1C3901C}"/>
              </a:ext>
            </a:extLst>
          </p:cNvPr>
          <p:cNvSpPr txBox="1"/>
          <p:nvPr/>
        </p:nvSpPr>
        <p:spPr>
          <a:xfrm>
            <a:off x="4962418" y="1910622"/>
            <a:ext cx="5899934" cy="3785652"/>
          </a:xfrm>
          <a:prstGeom prst="rect">
            <a:avLst/>
          </a:prstGeom>
          <a:noFill/>
        </p:spPr>
        <p:txBody>
          <a:bodyPr wrap="square">
            <a:spAutoFit/>
          </a:bodyPr>
          <a:lstStyle/>
          <a:p>
            <a:pPr algn="just" rtl="1"/>
            <a:r>
              <a:rPr lang="ar-DZ" sz="2400" b="1" dirty="0"/>
              <a:t>5.</a:t>
            </a:r>
            <a:r>
              <a:rPr lang="ar-EG" sz="2400" b="1" dirty="0"/>
              <a:t>الت</a:t>
            </a:r>
            <a:r>
              <a:rPr lang="ar-DZ" sz="2400" b="1" dirty="0"/>
              <a:t>َّ</a:t>
            </a:r>
            <a:r>
              <a:rPr lang="ar-EG" sz="2400" b="1" dirty="0"/>
              <a:t>حد</a:t>
            </a:r>
            <a:r>
              <a:rPr lang="ar-DZ" sz="2400" b="1" dirty="0"/>
              <a:t>ِّ</a:t>
            </a:r>
            <a:r>
              <a:rPr lang="ar-EG" sz="2400" b="1" dirty="0" err="1"/>
              <a:t>يات</a:t>
            </a:r>
            <a:r>
              <a:rPr lang="ar-EG" sz="2400" b="1" dirty="0"/>
              <a:t> الأمنية:</a:t>
            </a:r>
            <a:r>
              <a:rPr lang="ar-DZ" sz="2400" b="1" dirty="0"/>
              <a:t> </a:t>
            </a:r>
            <a:r>
              <a:rPr lang="ar-EG" sz="2400" dirty="0"/>
              <a:t>مخاطر القرصنة و</a:t>
            </a:r>
            <a:r>
              <a:rPr lang="ar-DZ" sz="2400" dirty="0"/>
              <a:t>إ</a:t>
            </a:r>
            <a:r>
              <a:rPr lang="ar-EG" sz="2400" dirty="0" err="1"/>
              <a:t>ختراق</a:t>
            </a:r>
            <a:r>
              <a:rPr lang="ar-EG" sz="2400" dirty="0"/>
              <a:t> الأنظمة وسرقة البيانات، ما ي</a:t>
            </a:r>
            <a:r>
              <a:rPr lang="ar-DZ" sz="2400" dirty="0"/>
              <a:t>َ</a:t>
            </a:r>
            <a:r>
              <a:rPr lang="ar-EG" sz="2400" dirty="0"/>
              <a:t>ستدعي توفير أنظمة حماية قوية.</a:t>
            </a:r>
          </a:p>
          <a:p>
            <a:pPr algn="just" rtl="1"/>
            <a:r>
              <a:rPr lang="ar-DZ" sz="2400" b="1" dirty="0"/>
              <a:t>6.</a:t>
            </a:r>
            <a:r>
              <a:rPr lang="ar-EG" sz="2400" b="1" dirty="0"/>
              <a:t>التحد</a:t>
            </a:r>
            <a:r>
              <a:rPr lang="ar-DZ" sz="2400" b="1" dirty="0"/>
              <a:t>ِّ</a:t>
            </a:r>
            <a:r>
              <a:rPr lang="ar-EG" sz="2400" b="1" dirty="0" err="1"/>
              <a:t>يات</a:t>
            </a:r>
            <a:r>
              <a:rPr lang="ar-EG" sz="2400" b="1" dirty="0"/>
              <a:t> القانونية:</a:t>
            </a:r>
            <a:r>
              <a:rPr lang="ar-DZ" sz="2400" b="1" dirty="0"/>
              <a:t> </a:t>
            </a:r>
            <a:r>
              <a:rPr lang="ar-EG" sz="2400" dirty="0"/>
              <a:t>غ</a:t>
            </a:r>
            <a:r>
              <a:rPr lang="ar-DZ" sz="2400" dirty="0"/>
              <a:t>ِ</a:t>
            </a:r>
            <a:r>
              <a:rPr lang="ar-EG" sz="2400" dirty="0" err="1"/>
              <a:t>ياب</a:t>
            </a:r>
            <a:r>
              <a:rPr lang="ar-EG" sz="2400" dirty="0"/>
              <a:t> التشريعات الم</a:t>
            </a:r>
            <a:r>
              <a:rPr lang="ar-DZ" sz="2400" dirty="0"/>
              <a:t>ُ</a:t>
            </a:r>
            <a:r>
              <a:rPr lang="ar-EG" sz="2400" dirty="0"/>
              <a:t>ن</a:t>
            </a:r>
            <a:r>
              <a:rPr lang="ar-DZ" sz="2400" dirty="0"/>
              <a:t>َ</a:t>
            </a:r>
            <a:r>
              <a:rPr lang="ar-EG" sz="2400" dirty="0"/>
              <a:t>ظ</a:t>
            </a:r>
            <a:r>
              <a:rPr lang="ar-DZ" sz="2400" dirty="0"/>
              <a:t>ِّ</a:t>
            </a:r>
            <a:r>
              <a:rPr lang="ar-EG" sz="2400" dirty="0" err="1"/>
              <a:t>مة</a:t>
            </a:r>
            <a:r>
              <a:rPr lang="ar-EG" sz="2400" dirty="0"/>
              <a:t> للتعاملات الإلكترونية في بعض الدول، مم</a:t>
            </a:r>
            <a:r>
              <a:rPr lang="ar-DZ" sz="2400" dirty="0"/>
              <a:t>َّ</a:t>
            </a:r>
            <a:r>
              <a:rPr lang="ar-EG" sz="2400" dirty="0"/>
              <a:t>ا ي</a:t>
            </a:r>
            <a:r>
              <a:rPr lang="ar-DZ" sz="2400" dirty="0"/>
              <a:t>ُ</a:t>
            </a:r>
            <a:r>
              <a:rPr lang="ar-EG" sz="2400" dirty="0"/>
              <a:t>عرقل التطوير.</a:t>
            </a:r>
          </a:p>
          <a:p>
            <a:pPr algn="just" rtl="1"/>
            <a:r>
              <a:rPr lang="ar-DZ" sz="2400" b="1" dirty="0"/>
              <a:t>7.ت</a:t>
            </a:r>
            <a:r>
              <a:rPr lang="ar-EG" sz="2400" b="1" dirty="0"/>
              <a:t>حد</a:t>
            </a:r>
            <a:r>
              <a:rPr lang="ar-DZ" sz="2400" b="1" dirty="0"/>
              <a:t>ِّ</a:t>
            </a:r>
            <a:r>
              <a:rPr lang="ar-EG" sz="2400" b="1" dirty="0"/>
              <a:t>ي قياس الع</a:t>
            </a:r>
            <a:r>
              <a:rPr lang="ar-DZ" sz="2400" b="1" dirty="0"/>
              <a:t>َ</a:t>
            </a:r>
            <a:r>
              <a:rPr lang="ar-EG" sz="2400" b="1" dirty="0" err="1"/>
              <a:t>ائ</a:t>
            </a:r>
            <a:r>
              <a:rPr lang="ar-DZ" sz="2400" b="1" dirty="0"/>
              <a:t>ِ</a:t>
            </a:r>
            <a:r>
              <a:rPr lang="ar-EG" sz="2400" b="1" dirty="0"/>
              <a:t>د:</a:t>
            </a:r>
            <a:r>
              <a:rPr lang="ar-DZ" sz="2400" b="1" dirty="0"/>
              <a:t> </a:t>
            </a:r>
            <a:r>
              <a:rPr lang="ar-EG" sz="2400" dirty="0"/>
              <a:t>صعوبة تقدير العائد الحقيقي من</a:t>
            </a:r>
            <a:r>
              <a:rPr lang="ar-DZ" sz="2400" dirty="0"/>
              <a:t>َ</a:t>
            </a:r>
            <a:r>
              <a:rPr lang="ar-EG" sz="2400" dirty="0"/>
              <a:t> ال</a:t>
            </a:r>
            <a:r>
              <a:rPr lang="ar-DZ" sz="2400" dirty="0"/>
              <a:t>إِ</a:t>
            </a:r>
            <a:r>
              <a:rPr lang="ar-EG" sz="2400" dirty="0" err="1"/>
              <a:t>ستثمار</a:t>
            </a:r>
            <a:r>
              <a:rPr lang="ar-EG" sz="2400" dirty="0"/>
              <a:t> في الإدارة الإلكترونية في المدى القصير.</a:t>
            </a:r>
            <a:endParaRPr lang="ar-DZ" sz="2400" dirty="0"/>
          </a:p>
          <a:p>
            <a:pPr algn="just" rtl="1"/>
            <a:r>
              <a:rPr lang="ar-EG" sz="2400" dirty="0" err="1"/>
              <a:t>وللت</a:t>
            </a:r>
            <a:r>
              <a:rPr lang="ar-DZ" sz="2400" dirty="0"/>
              <a:t>َّ</a:t>
            </a:r>
            <a:r>
              <a:rPr lang="ar-EG" sz="2400" dirty="0"/>
              <a:t>غلب على هذه التحديات، لا بد من </a:t>
            </a:r>
            <a:r>
              <a:rPr lang="ar-DZ" sz="2400" dirty="0"/>
              <a:t>إ</a:t>
            </a:r>
            <a:r>
              <a:rPr lang="ar-EG" sz="2400" dirty="0" err="1"/>
              <a:t>ستراتيجية</a:t>
            </a:r>
            <a:r>
              <a:rPr lang="ar-EG" sz="2400" dirty="0"/>
              <a:t> م</a:t>
            </a:r>
            <a:r>
              <a:rPr lang="ar-DZ" sz="2400" dirty="0"/>
              <a:t>ُ</a:t>
            </a:r>
            <a:r>
              <a:rPr lang="ar-EG" sz="2400" dirty="0" err="1"/>
              <a:t>تكاملة</a:t>
            </a:r>
            <a:r>
              <a:rPr lang="ar-EG" sz="2400" dirty="0"/>
              <a:t> تشمل الجوانب التقنية، البشرية، المالية والتنظيمية لضمان تطبيق ناجح وفعال للإدارة الإلكترونية في </a:t>
            </a:r>
            <a:r>
              <a:rPr lang="ar-EG" sz="2400" dirty="0" err="1"/>
              <a:t>المؤس</a:t>
            </a:r>
            <a:r>
              <a:rPr lang="ar-DZ" sz="2400" dirty="0"/>
              <a:t>َّ</a:t>
            </a:r>
            <a:r>
              <a:rPr lang="ar-EG" sz="2400" dirty="0"/>
              <a:t>سات الإعلامية.</a:t>
            </a:r>
          </a:p>
        </p:txBody>
      </p:sp>
      <p:pic>
        <p:nvPicPr>
          <p:cNvPr id="5" name="Image 4">
            <a:extLst>
              <a:ext uri="{FF2B5EF4-FFF2-40B4-BE49-F238E27FC236}">
                <a16:creationId xmlns:a16="http://schemas.microsoft.com/office/drawing/2014/main" id="{012DC42A-5F4A-53DF-610C-D2EAA4584801}"/>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530367" y="1907138"/>
            <a:ext cx="4061717" cy="3419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ectangle 11">
            <a:extLst>
              <a:ext uri="{FF2B5EF4-FFF2-40B4-BE49-F238E27FC236}">
                <a16:creationId xmlns:a16="http://schemas.microsoft.com/office/drawing/2014/main" id="{2D135559-DF33-CC35-0CF6-89EF48A9D23A}"/>
              </a:ext>
            </a:extLst>
          </p:cNvPr>
          <p:cNvSpPr/>
          <p:nvPr/>
        </p:nvSpPr>
        <p:spPr>
          <a:xfrm>
            <a:off x="3566166" y="34986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p>
        </p:txBody>
      </p:sp>
    </p:spTree>
    <p:extLst>
      <p:ext uri="{BB962C8B-B14F-4D97-AF65-F5344CB8AC3E}">
        <p14:creationId xmlns:p14="http://schemas.microsoft.com/office/powerpoint/2010/main" val="408371462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4F064-BF3D-EED9-6F10-3322D777E4B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69C7116-C60F-2FB5-58F5-DB539D635FC7}"/>
              </a:ext>
            </a:extLst>
          </p:cNvPr>
          <p:cNvSpPr txBox="1"/>
          <p:nvPr/>
        </p:nvSpPr>
        <p:spPr>
          <a:xfrm>
            <a:off x="4326713" y="665958"/>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أليات تفعيل الإدارة الإلكترونية في المؤسسات الإعلامية</a:t>
            </a:r>
          </a:p>
        </p:txBody>
      </p:sp>
      <p:sp>
        <p:nvSpPr>
          <p:cNvPr id="29" name="Rectangle 28">
            <a:extLst>
              <a:ext uri="{FF2B5EF4-FFF2-40B4-BE49-F238E27FC236}">
                <a16:creationId xmlns:a16="http://schemas.microsoft.com/office/drawing/2014/main" id="{2DC2800E-AA4E-A2B8-83B4-9AE59ED9DD1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D9C6EB-E9A3-264C-F2C4-259E6A7E8A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D3ECCF9-B129-449A-0B0C-4B157A2A511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D36E64D-FAED-1B68-F436-5D18C470A5C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DD63E7BF-6E3F-FF9C-FD38-E553520021F0}"/>
              </a:ext>
            </a:extLst>
          </p:cNvPr>
          <p:cNvSpPr/>
          <p:nvPr/>
        </p:nvSpPr>
        <p:spPr>
          <a:xfrm rot="16200000" flipV="1">
            <a:off x="-2463472" y="3734586"/>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86B6F962-C2AC-892E-C863-AA4098AC5666}"/>
              </a:ext>
            </a:extLst>
          </p:cNvPr>
          <p:cNvSpPr/>
          <p:nvPr/>
        </p:nvSpPr>
        <p:spPr>
          <a:xfrm>
            <a:off x="3687535" y="43137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p>
        </p:txBody>
      </p:sp>
      <p:sp>
        <p:nvSpPr>
          <p:cNvPr id="5" name="ZoneTexte 4">
            <a:extLst>
              <a:ext uri="{FF2B5EF4-FFF2-40B4-BE49-F238E27FC236}">
                <a16:creationId xmlns:a16="http://schemas.microsoft.com/office/drawing/2014/main" id="{7DFB2B59-092A-BE04-2D9E-A5781D048FBB}"/>
              </a:ext>
            </a:extLst>
          </p:cNvPr>
          <p:cNvSpPr txBox="1"/>
          <p:nvPr/>
        </p:nvSpPr>
        <p:spPr>
          <a:xfrm>
            <a:off x="1263721" y="1538756"/>
            <a:ext cx="9923603" cy="4524315"/>
          </a:xfrm>
          <a:prstGeom prst="rect">
            <a:avLst/>
          </a:prstGeom>
          <a:noFill/>
        </p:spPr>
        <p:txBody>
          <a:bodyPr wrap="square">
            <a:spAutoFit/>
          </a:bodyPr>
          <a:lstStyle/>
          <a:p>
            <a:pPr algn="r" rtl="1">
              <a:buNone/>
            </a:pPr>
            <a:r>
              <a:rPr lang="ar-EG" sz="2400" dirty="0"/>
              <a:t>لتفعيل الإدارة الإلكترونية بشكل فعّال داخل </a:t>
            </a:r>
            <a:r>
              <a:rPr lang="ar-EG" sz="2400" dirty="0" err="1"/>
              <a:t>المؤس</a:t>
            </a:r>
            <a:r>
              <a:rPr lang="ar-DZ" sz="2400" dirty="0"/>
              <a:t>َّ</a:t>
            </a:r>
            <a:r>
              <a:rPr lang="ar-EG" sz="2400" dirty="0"/>
              <a:t>سات الإعلامية، يجب ال</a:t>
            </a:r>
            <a:r>
              <a:rPr lang="ar-DZ" sz="2400" dirty="0"/>
              <a:t>إِ</a:t>
            </a:r>
            <a:r>
              <a:rPr lang="ar-EG" sz="2400" dirty="0" err="1"/>
              <a:t>عتماد</a:t>
            </a:r>
            <a:r>
              <a:rPr lang="ar-EG" sz="2400" dirty="0"/>
              <a:t> على مجموعة من الآليات المتكاملة، أهمها:</a:t>
            </a:r>
          </a:p>
          <a:p>
            <a:pPr algn="r" rtl="1"/>
            <a:r>
              <a:rPr lang="ar-DZ" sz="2400" b="1" dirty="0"/>
              <a:t>1- </a:t>
            </a:r>
            <a:r>
              <a:rPr lang="ar-EG" sz="2400" b="1" dirty="0"/>
              <a:t>وضع إستراتيجية شاملة </a:t>
            </a:r>
            <a:r>
              <a:rPr lang="ar-EG" sz="2400" b="1" dirty="0" err="1"/>
              <a:t>للتحو</a:t>
            </a:r>
            <a:r>
              <a:rPr lang="ar-DZ" sz="2400" b="1" dirty="0"/>
              <a:t>ُّ</a:t>
            </a:r>
            <a:r>
              <a:rPr lang="ar-EG" sz="2400" b="1" dirty="0"/>
              <a:t>ل الإلكتروني</a:t>
            </a:r>
            <a:r>
              <a:rPr lang="ar-DZ" sz="2400" b="1" dirty="0"/>
              <a:t>:</a:t>
            </a:r>
            <a:br>
              <a:rPr lang="ar-EG" sz="2400" dirty="0"/>
            </a:br>
            <a:r>
              <a:rPr lang="ar-EG" sz="2400" dirty="0" err="1"/>
              <a:t>تتضم</a:t>
            </a:r>
            <a:r>
              <a:rPr lang="ar-DZ" sz="2400" dirty="0"/>
              <a:t>َّ</a:t>
            </a:r>
            <a:r>
              <a:rPr lang="ar-EG" sz="2400" dirty="0"/>
              <a:t>ن</a:t>
            </a:r>
            <a:r>
              <a:rPr lang="ar-DZ" sz="2400" dirty="0"/>
              <a:t>:</a:t>
            </a:r>
            <a:r>
              <a:rPr lang="ar-EG" sz="2400" dirty="0"/>
              <a:t> الأهداف، المراحل، آليات التطبيق، مؤشرات الأداء، وطرق المتابعة.</a:t>
            </a:r>
            <a:endParaRPr lang="ar-DZ" sz="2400" dirty="0"/>
          </a:p>
          <a:p>
            <a:pPr algn="r" rtl="1"/>
            <a:r>
              <a:rPr lang="ar-DZ" sz="2400" b="1" dirty="0"/>
              <a:t>2- </a:t>
            </a:r>
            <a:r>
              <a:rPr lang="ar-EG" sz="2400" b="1" dirty="0"/>
              <a:t>توفير الب</a:t>
            </a:r>
            <a:r>
              <a:rPr lang="ar-DZ" sz="2400" b="1" dirty="0"/>
              <a:t>ُ</a:t>
            </a:r>
            <a:r>
              <a:rPr lang="ar-EG" sz="2400" b="1" dirty="0"/>
              <a:t>نية الت</a:t>
            </a:r>
            <a:r>
              <a:rPr lang="ar-DZ" sz="2400" b="1" dirty="0"/>
              <a:t>َّ</a:t>
            </a:r>
            <a:r>
              <a:rPr lang="ar-EG" sz="2400" b="1" dirty="0" err="1"/>
              <a:t>حتية</a:t>
            </a:r>
            <a:r>
              <a:rPr lang="ar-EG" sz="2400" b="1" dirty="0"/>
              <a:t> التكنولوجية</a:t>
            </a:r>
            <a:r>
              <a:rPr lang="ar-DZ" sz="2400" b="1" dirty="0"/>
              <a:t>:</a:t>
            </a:r>
            <a:br>
              <a:rPr lang="ar-EG" sz="2400" dirty="0"/>
            </a:br>
            <a:r>
              <a:rPr lang="ar-EG" sz="2400" dirty="0"/>
              <a:t>مثل</a:t>
            </a:r>
            <a:r>
              <a:rPr lang="ar-DZ" sz="2400" dirty="0"/>
              <a:t>:</a:t>
            </a:r>
            <a:r>
              <a:rPr lang="ar-EG" sz="2400" dirty="0"/>
              <a:t> الأجهزة الحديثة، شبكات ال</a:t>
            </a:r>
            <a:r>
              <a:rPr lang="ar-DZ" sz="2400" dirty="0"/>
              <a:t>إ</a:t>
            </a:r>
            <a:r>
              <a:rPr lang="ar-EG" sz="2400" dirty="0"/>
              <a:t>تصال القوية، والبرمجيات </a:t>
            </a:r>
            <a:r>
              <a:rPr lang="ar-EG" sz="2400" dirty="0" err="1"/>
              <a:t>المتطو</a:t>
            </a:r>
            <a:r>
              <a:rPr lang="ar-DZ" sz="2400" dirty="0"/>
              <a:t>ِّ</a:t>
            </a:r>
            <a:r>
              <a:rPr lang="ar-EG" sz="2400" dirty="0" err="1"/>
              <a:t>رة</a:t>
            </a:r>
            <a:r>
              <a:rPr lang="ar-EG" sz="2400" dirty="0"/>
              <a:t>.</a:t>
            </a:r>
          </a:p>
          <a:p>
            <a:pPr algn="r" rtl="1"/>
            <a:r>
              <a:rPr lang="ar-DZ" sz="2400" b="1" dirty="0"/>
              <a:t>3- </a:t>
            </a:r>
            <a:r>
              <a:rPr lang="ar-EG" sz="2400" b="1" dirty="0"/>
              <a:t>تأهيل وتدريب الكوادر البشرية</a:t>
            </a:r>
            <a:r>
              <a:rPr lang="ar-DZ" sz="2400" b="1" dirty="0"/>
              <a:t>:</a:t>
            </a:r>
            <a:br>
              <a:rPr lang="ar-EG" sz="2400" dirty="0"/>
            </a:br>
            <a:r>
              <a:rPr lang="ar-EG" sz="2400" dirty="0"/>
              <a:t>لرفع مهارات العاملين في </a:t>
            </a:r>
            <a:r>
              <a:rPr lang="ar-DZ" sz="2400" dirty="0"/>
              <a:t>إ</a:t>
            </a:r>
            <a:r>
              <a:rPr lang="ar-EG" sz="2400" dirty="0" err="1"/>
              <a:t>ستخدام</a:t>
            </a:r>
            <a:r>
              <a:rPr lang="ar-EG" sz="2400" dirty="0"/>
              <a:t> أدوات وتقنيات الإدارة الإلكترونية.</a:t>
            </a:r>
          </a:p>
          <a:p>
            <a:pPr algn="r" rtl="1"/>
            <a:r>
              <a:rPr lang="ar-DZ" sz="2400" b="1" dirty="0"/>
              <a:t>4- </a:t>
            </a:r>
            <a:r>
              <a:rPr lang="ar-EG" sz="2400" b="1" dirty="0"/>
              <a:t>تبسيط الهياكل التنظيمية</a:t>
            </a:r>
            <a:r>
              <a:rPr lang="ar-DZ" sz="2400" b="1" dirty="0"/>
              <a:t>:</a:t>
            </a:r>
            <a:br>
              <a:rPr lang="ar-EG" sz="2400" dirty="0"/>
            </a:br>
            <a:r>
              <a:rPr lang="ar-EG" sz="2400" dirty="0"/>
              <a:t>بال</a:t>
            </a:r>
            <a:r>
              <a:rPr lang="ar-DZ" sz="2400" dirty="0"/>
              <a:t>إِ</a:t>
            </a:r>
            <a:r>
              <a:rPr lang="ar-EG" sz="2400" dirty="0" err="1"/>
              <a:t>نتقال</a:t>
            </a:r>
            <a:r>
              <a:rPr lang="ar-EG" sz="2400" dirty="0"/>
              <a:t> من البيروقراطية إلى الم</a:t>
            </a:r>
            <a:r>
              <a:rPr lang="ar-DZ" sz="2400" dirty="0"/>
              <a:t>ُ</a:t>
            </a:r>
            <a:r>
              <a:rPr lang="ar-EG" sz="2400" dirty="0" err="1"/>
              <a:t>رونة</a:t>
            </a:r>
            <a:r>
              <a:rPr lang="ar-EG" sz="2400" dirty="0"/>
              <a:t> واللا</a:t>
            </a:r>
            <a:r>
              <a:rPr lang="ar-DZ" sz="2400" dirty="0"/>
              <a:t>َّ</a:t>
            </a:r>
            <a:r>
              <a:rPr lang="ar-EG" sz="2400" dirty="0"/>
              <a:t>مركزية.</a:t>
            </a:r>
          </a:p>
          <a:p>
            <a:pPr algn="r" rtl="1"/>
            <a:r>
              <a:rPr lang="ar-DZ" sz="2400" b="1" dirty="0"/>
              <a:t>5- </a:t>
            </a:r>
            <a:r>
              <a:rPr lang="ar-EG" sz="2400" b="1" dirty="0"/>
              <a:t>تطوير التشريعات والل</a:t>
            </a:r>
            <a:r>
              <a:rPr lang="ar-DZ" sz="2400" b="1" dirty="0"/>
              <a:t>َّ</a:t>
            </a:r>
            <a:r>
              <a:rPr lang="ar-EG" sz="2400" b="1" dirty="0" err="1"/>
              <a:t>وائح</a:t>
            </a:r>
            <a:r>
              <a:rPr lang="ar-DZ" sz="2400" b="1" dirty="0"/>
              <a:t>:</a:t>
            </a:r>
            <a:br>
              <a:rPr lang="ar-EG" sz="2400" dirty="0"/>
            </a:br>
            <a:r>
              <a:rPr lang="ar-EG" sz="2400" dirty="0"/>
              <a:t>بم</a:t>
            </a:r>
            <a:r>
              <a:rPr lang="ar-DZ" sz="2400" dirty="0"/>
              <a:t>َ</a:t>
            </a:r>
            <a:r>
              <a:rPr lang="ar-EG" sz="2400" dirty="0"/>
              <a:t>ا يتناسب مع م</a:t>
            </a:r>
            <a:r>
              <a:rPr lang="ar-DZ" sz="2400" dirty="0"/>
              <a:t>ُ</a:t>
            </a:r>
            <a:r>
              <a:rPr lang="ar-EG" sz="2400" dirty="0" err="1"/>
              <a:t>تطلبات</a:t>
            </a:r>
            <a:r>
              <a:rPr lang="ar-EG" sz="2400" dirty="0"/>
              <a:t> </a:t>
            </a:r>
            <a:r>
              <a:rPr lang="ar-EG" sz="2400" dirty="0" err="1"/>
              <a:t>التحو</a:t>
            </a:r>
            <a:r>
              <a:rPr lang="ar-DZ" sz="2400" dirty="0"/>
              <a:t>ُّ</a:t>
            </a:r>
            <a:r>
              <a:rPr lang="ar-EG" sz="2400" dirty="0"/>
              <a:t>ل الرقمي وضمان حماية المعاملات الإلكترونية.</a:t>
            </a:r>
          </a:p>
        </p:txBody>
      </p:sp>
    </p:spTree>
    <p:extLst>
      <p:ext uri="{BB962C8B-B14F-4D97-AF65-F5344CB8AC3E}">
        <p14:creationId xmlns:p14="http://schemas.microsoft.com/office/powerpoint/2010/main" val="224921118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CDEB8-092C-1254-83D6-4BA3E661817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9AF0C8-855B-A8C2-A621-D04B154159AD}"/>
              </a:ext>
            </a:extLst>
          </p:cNvPr>
          <p:cNvSpPr txBox="1"/>
          <p:nvPr/>
        </p:nvSpPr>
        <p:spPr>
          <a:xfrm>
            <a:off x="4439729" y="704613"/>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أليات تفعيل الإدارة الإلكترونية في المؤسسات الإعلامية</a:t>
            </a:r>
          </a:p>
        </p:txBody>
      </p:sp>
      <p:sp>
        <p:nvSpPr>
          <p:cNvPr id="29" name="Rectangle 28">
            <a:extLst>
              <a:ext uri="{FF2B5EF4-FFF2-40B4-BE49-F238E27FC236}">
                <a16:creationId xmlns:a16="http://schemas.microsoft.com/office/drawing/2014/main" id="{75389F7B-586B-BCCB-264D-CD107613E18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A2DBD1-A3DD-9837-B2D8-AFE98B741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F754122-1D3A-4AAD-67F1-99D3DB32236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A069901-7319-83AB-8F32-8E7208DE744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CD0A2BC-6C26-68A9-85F2-892D12E5E204}"/>
              </a:ext>
            </a:extLst>
          </p:cNvPr>
          <p:cNvSpPr/>
          <p:nvPr/>
        </p:nvSpPr>
        <p:spPr>
          <a:xfrm rot="16200000" flipV="1">
            <a:off x="-2661949" y="3323619"/>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ZoneTexte 8">
            <a:extLst>
              <a:ext uri="{FF2B5EF4-FFF2-40B4-BE49-F238E27FC236}">
                <a16:creationId xmlns:a16="http://schemas.microsoft.com/office/drawing/2014/main" id="{2B392BD7-CF68-A7F0-BB1E-A4CD3529238A}"/>
              </a:ext>
            </a:extLst>
          </p:cNvPr>
          <p:cNvSpPr txBox="1"/>
          <p:nvPr/>
        </p:nvSpPr>
        <p:spPr>
          <a:xfrm>
            <a:off x="3786524" y="1906816"/>
            <a:ext cx="7324180" cy="3785652"/>
          </a:xfrm>
          <a:prstGeom prst="rect">
            <a:avLst/>
          </a:prstGeom>
          <a:noFill/>
        </p:spPr>
        <p:txBody>
          <a:bodyPr wrap="square">
            <a:spAutoFit/>
          </a:bodyPr>
          <a:lstStyle/>
          <a:p>
            <a:pPr algn="just" rtl="1"/>
            <a:r>
              <a:rPr lang="ar-DZ" sz="2400" b="1" dirty="0">
                <a:latin typeface="Arial" panose="020B0604020202020204" pitchFamily="34" charset="0"/>
                <a:cs typeface="Arial" panose="020B0604020202020204" pitchFamily="34" charset="0"/>
              </a:rPr>
              <a:t>6- </a:t>
            </a:r>
            <a:r>
              <a:rPr lang="fr-FR" sz="2400" b="1" dirty="0" err="1">
                <a:latin typeface="Arial" panose="020B0604020202020204" pitchFamily="34" charset="0"/>
                <a:cs typeface="Arial" panose="020B0604020202020204" pitchFamily="34" charset="0"/>
              </a:rPr>
              <a:t>نشر</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الوعي</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بثقافة</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التعاملات</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الإلكترونية</a:t>
            </a:r>
            <a:r>
              <a:rPr lang="ar-DZ" sz="2400" b="1"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داخل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وبين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الجمهور</a:t>
            </a:r>
            <a:r>
              <a:rPr lang="fr-FR" sz="2400" dirty="0">
                <a:latin typeface="Arial" panose="020B0604020202020204" pitchFamily="34" charset="0"/>
                <a:cs typeface="Arial" panose="020B0604020202020204" pitchFamily="34" charset="0"/>
              </a:rPr>
              <a:t>.</a:t>
            </a:r>
          </a:p>
          <a:p>
            <a:pPr algn="just" rtl="1"/>
            <a:r>
              <a:rPr lang="ar-DZ" sz="2400" b="1" dirty="0">
                <a:latin typeface="Arial" panose="020B0604020202020204" pitchFamily="34" charset="0"/>
                <a:cs typeface="Arial" panose="020B0604020202020204" pitchFamily="34" charset="0"/>
              </a:rPr>
              <a:t>7- </a:t>
            </a:r>
            <a:r>
              <a:rPr lang="fr-FR" sz="2400" b="1" dirty="0" err="1">
                <a:latin typeface="Arial" panose="020B0604020202020204" pitchFamily="34" charset="0"/>
                <a:cs typeface="Arial" panose="020B0604020202020204" pitchFamily="34" charset="0"/>
              </a:rPr>
              <a:t>تحديث</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أساليب</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إدارة</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الموارد</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البشرية</a:t>
            </a:r>
            <a:r>
              <a:rPr lang="ar-DZ" sz="2400" b="1"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مثل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التوظيف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الإلكتروني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التدريب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بعد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وخطط</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التطوير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الوظيفي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a:t>
            </a:r>
            <a:r>
              <a:rPr lang="fr-FR" sz="2400" dirty="0">
                <a:latin typeface="Arial" panose="020B0604020202020204" pitchFamily="34" charset="0"/>
                <a:cs typeface="Arial" panose="020B0604020202020204" pitchFamily="34" charset="0"/>
              </a:rPr>
              <a:t>.</a:t>
            </a:r>
          </a:p>
          <a:p>
            <a:pPr algn="just" rtl="1"/>
            <a:r>
              <a:rPr lang="ar-DZ" sz="2400" b="1" dirty="0">
                <a:latin typeface="Arial" panose="020B0604020202020204" pitchFamily="34" charset="0"/>
                <a:cs typeface="Arial" panose="020B0604020202020204" pitchFamily="34" charset="0"/>
              </a:rPr>
              <a:t>8- </a:t>
            </a:r>
            <a:r>
              <a:rPr lang="fr-FR" sz="2400" b="1" dirty="0" err="1">
                <a:latin typeface="Arial" panose="020B0604020202020204" pitchFamily="34" charset="0"/>
                <a:cs typeface="Arial" panose="020B0604020202020204" pitchFamily="34" charset="0"/>
              </a:rPr>
              <a:t>تعزيز</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المشاركة</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الإلكترونية</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للجمهور</a:t>
            </a:r>
            <a:r>
              <a:rPr lang="ar-DZ"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من </a:t>
            </a:r>
            <a:r>
              <a:rPr lang="fr-FR" sz="2400" dirty="0" err="1">
                <a:latin typeface="Arial" panose="020B0604020202020204" pitchFamily="34" charset="0"/>
                <a:cs typeface="Arial" panose="020B0604020202020204" pitchFamily="34" charset="0"/>
              </a:rPr>
              <a:t>خلال</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ستقبال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المقترحات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وتقييم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الخدمات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إلكترونياً</a:t>
            </a:r>
            <a:r>
              <a:rPr lang="fr-FR" sz="2400" dirty="0">
                <a:latin typeface="Arial" panose="020B0604020202020204" pitchFamily="34" charset="0"/>
                <a:cs typeface="Arial" panose="020B0604020202020204" pitchFamily="34" charset="0"/>
              </a:rPr>
              <a:t>.</a:t>
            </a:r>
          </a:p>
          <a:p>
            <a:pPr algn="just" rtl="1"/>
            <a:r>
              <a:rPr lang="ar-DZ" sz="2400" b="1" dirty="0">
                <a:latin typeface="Arial" panose="020B0604020202020204" pitchFamily="34" charset="0"/>
                <a:cs typeface="Arial" panose="020B0604020202020204" pitchFamily="34" charset="0"/>
              </a:rPr>
              <a:t>9- </a:t>
            </a:r>
            <a:r>
              <a:rPr lang="fr-FR" sz="2400" b="1" dirty="0" err="1">
                <a:latin typeface="Arial" panose="020B0604020202020204" pitchFamily="34" charset="0"/>
                <a:cs typeface="Arial" panose="020B0604020202020204" pitchFamily="34" charset="0"/>
              </a:rPr>
              <a:t>الت</a:t>
            </a:r>
            <a:r>
              <a:rPr lang="ar-DZ" sz="2400" b="1" dirty="0">
                <a:latin typeface="Arial" panose="020B0604020202020204" pitchFamily="34" charset="0"/>
                <a:cs typeface="Arial" panose="020B0604020202020204" pitchFamily="34" charset="0"/>
              </a:rPr>
              <a:t>َّ</a:t>
            </a:r>
            <a:r>
              <a:rPr lang="fr-FR" sz="2400" b="1" dirty="0" err="1">
                <a:latin typeface="Arial" panose="020B0604020202020204" pitchFamily="34" charset="0"/>
                <a:cs typeface="Arial" panose="020B0604020202020204" pitchFamily="34" charset="0"/>
              </a:rPr>
              <a:t>حسين</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المستمر</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وتقييم</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الأداء</a:t>
            </a:r>
            <a:r>
              <a:rPr lang="ar-DZ" sz="2400" b="1"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عبر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متابعة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جودة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الخدمات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وكفاءة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الأداء</a:t>
            </a:r>
            <a:r>
              <a:rPr lang="fr-FR" sz="2400" dirty="0">
                <a:latin typeface="Arial" panose="020B0604020202020204" pitchFamily="34" charset="0"/>
                <a:cs typeface="Arial" panose="020B0604020202020204" pitchFamily="34" charset="0"/>
              </a:rPr>
              <a:t>.</a:t>
            </a:r>
          </a:p>
          <a:p>
            <a:pPr algn="just" rtl="1"/>
            <a:r>
              <a:rPr lang="ar-DZ" sz="2400" b="1" dirty="0">
                <a:latin typeface="Arial" panose="020B0604020202020204" pitchFamily="34" charset="0"/>
                <a:cs typeface="Arial" panose="020B0604020202020204" pitchFamily="34" charset="0"/>
              </a:rPr>
              <a:t>10- </a:t>
            </a:r>
            <a:r>
              <a:rPr lang="fr-FR" sz="2400" b="1" dirty="0" err="1">
                <a:latin typeface="Arial" panose="020B0604020202020204" pitchFamily="34" charset="0"/>
                <a:cs typeface="Arial" panose="020B0604020202020204" pitchFamily="34" charset="0"/>
              </a:rPr>
              <a:t>تبادل</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الخبرات</a:t>
            </a:r>
            <a:r>
              <a:rPr lang="fr-FR" sz="2400" b="1" dirty="0">
                <a:latin typeface="Arial" panose="020B0604020202020204" pitchFamily="34" charset="0"/>
                <a:cs typeface="Arial" panose="020B0604020202020204" pitchFamily="34" charset="0"/>
              </a:rPr>
              <a:t> مع </a:t>
            </a:r>
            <a:r>
              <a:rPr lang="fr-FR" sz="2400" b="1" dirty="0" err="1">
                <a:latin typeface="Arial" panose="020B0604020202020204" pitchFamily="34" charset="0"/>
                <a:cs typeface="Arial" panose="020B0604020202020204" pitchFamily="34" charset="0"/>
              </a:rPr>
              <a:t>المؤسسات</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المتقدمة</a:t>
            </a:r>
            <a:r>
              <a:rPr lang="ar-DZ" sz="2400" b="1"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محلياً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ودولياً</a:t>
            </a:r>
            <a:r>
              <a:rPr lang="fr-FR" sz="2400" dirty="0">
                <a:latin typeface="Arial" panose="020B0604020202020204" pitchFamily="34" charset="0"/>
                <a:cs typeface="Arial" panose="020B0604020202020204" pitchFamily="34" charset="0"/>
              </a:rPr>
              <a:t> ل</a:t>
            </a:r>
            <a:r>
              <a:rPr lang="ar-DZ" sz="2400" dirty="0" err="1">
                <a:latin typeface="Arial" panose="020B0604020202020204" pitchFamily="34" charset="0"/>
                <a:cs typeface="Arial" panose="020B0604020202020204" pitchFamily="34" charset="0"/>
              </a:rPr>
              <a:t>لإِ</a:t>
            </a:r>
            <a:r>
              <a:rPr lang="fr-FR" sz="2400" dirty="0" err="1">
                <a:latin typeface="Arial" panose="020B0604020202020204" pitchFamily="34" charset="0"/>
                <a:cs typeface="Arial" panose="020B0604020202020204" pitchFamily="34" charset="0"/>
              </a:rPr>
              <a:t>ستفادة</a:t>
            </a:r>
            <a:r>
              <a:rPr lang="fr-FR" sz="2400" dirty="0">
                <a:latin typeface="Arial" panose="020B0604020202020204" pitchFamily="34" charset="0"/>
                <a:cs typeface="Arial" panose="020B0604020202020204" pitchFamily="34" charset="0"/>
              </a:rPr>
              <a:t> من </a:t>
            </a:r>
            <a:r>
              <a:rPr lang="fr-FR" sz="2400" dirty="0" err="1">
                <a:latin typeface="Arial" panose="020B0604020202020204" pitchFamily="34" charset="0"/>
                <a:cs typeface="Arial" panose="020B0604020202020204" pitchFamily="34" charset="0"/>
              </a:rPr>
              <a:t>التجارب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الناجحة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الإدارة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الإلكترونية</a:t>
            </a:r>
            <a:r>
              <a:rPr lang="fr-FR" sz="2400" dirty="0">
                <a:latin typeface="Arial" panose="020B0604020202020204" pitchFamily="34" charset="0"/>
                <a:cs typeface="Arial" panose="020B0604020202020204" pitchFamily="34" charset="0"/>
              </a:rPr>
              <a:t>.</a:t>
            </a:r>
          </a:p>
        </p:txBody>
      </p:sp>
      <p:sp>
        <p:nvSpPr>
          <p:cNvPr id="3" name="Rectangle 2">
            <a:extLst>
              <a:ext uri="{FF2B5EF4-FFF2-40B4-BE49-F238E27FC236}">
                <a16:creationId xmlns:a16="http://schemas.microsoft.com/office/drawing/2014/main" id="{B9B7E560-6AC6-D2F4-0975-8AB82359558D}"/>
              </a:ext>
            </a:extLst>
          </p:cNvPr>
          <p:cNvSpPr/>
          <p:nvPr/>
        </p:nvSpPr>
        <p:spPr>
          <a:xfrm>
            <a:off x="3687535" y="43137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p>
        </p:txBody>
      </p:sp>
    </p:spTree>
    <p:extLst>
      <p:ext uri="{BB962C8B-B14F-4D97-AF65-F5344CB8AC3E}">
        <p14:creationId xmlns:p14="http://schemas.microsoft.com/office/powerpoint/2010/main" val="279637222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826E1-1E20-EC93-1A05-A1FECE92A3F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9F541F2-725D-0BC3-BD2F-0A753F1A3876}"/>
              </a:ext>
            </a:extLst>
          </p:cNvPr>
          <p:cNvSpPr txBox="1"/>
          <p:nvPr/>
        </p:nvSpPr>
        <p:spPr>
          <a:xfrm>
            <a:off x="3854102" y="665958"/>
            <a:ext cx="7189024" cy="574901"/>
          </a:xfrm>
          <a:prstGeom prst="rect">
            <a:avLst/>
          </a:prstGeom>
          <a:noFill/>
        </p:spPr>
        <p:txBody>
          <a:bodyPr wrap="square" rtlCol="0">
            <a:spAutoFit/>
          </a:bodyPr>
          <a:lstStyle/>
          <a:p>
            <a:pPr algn="ctr">
              <a:lnSpc>
                <a:spcPct val="120000"/>
              </a:lnSpc>
            </a:pPr>
            <a:r>
              <a:rPr lang="ar-DZ" sz="2800" b="1" dirty="0" err="1">
                <a:solidFill>
                  <a:srgbClr val="00B0F0"/>
                </a:solidFill>
                <a:latin typeface="Alexandria" charset="0"/>
                <a:cs typeface="Alexandria" charset="0"/>
              </a:rPr>
              <a:t>إستخدام</a:t>
            </a:r>
            <a:r>
              <a:rPr lang="ar-DZ" sz="2800" b="1" dirty="0">
                <a:solidFill>
                  <a:srgbClr val="00B0F0"/>
                </a:solidFill>
                <a:latin typeface="Alexandria" charset="0"/>
                <a:cs typeface="Alexandria" charset="0"/>
              </a:rPr>
              <a:t> الإدارة الإلكترونية في تطوير المحتوى الإعلامي</a:t>
            </a:r>
          </a:p>
        </p:txBody>
      </p:sp>
      <p:sp>
        <p:nvSpPr>
          <p:cNvPr id="29" name="Rectangle 28">
            <a:extLst>
              <a:ext uri="{FF2B5EF4-FFF2-40B4-BE49-F238E27FC236}">
                <a16:creationId xmlns:a16="http://schemas.microsoft.com/office/drawing/2014/main" id="{DE1DD568-F7F6-FEDD-25C2-8B10088E5AF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2277CFB-424E-AF33-B7E6-54236FE043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73E4C00-5FEC-B61B-4AE4-107FC173C5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63D7DDC-4391-D5F3-B476-63A4B31A544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36D76ACC-7ED1-73D1-B6E2-383889252DD4}"/>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77CDB83D-412C-4F02-8AEC-35CFEC413802}"/>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3394619A-4406-FD08-0982-587B25653E9A}"/>
              </a:ext>
            </a:extLst>
          </p:cNvPr>
          <p:cNvSpPr txBox="1"/>
          <p:nvPr/>
        </p:nvSpPr>
        <p:spPr>
          <a:xfrm>
            <a:off x="1579651" y="1555638"/>
            <a:ext cx="9352052" cy="4524315"/>
          </a:xfrm>
          <a:prstGeom prst="rect">
            <a:avLst/>
          </a:prstGeom>
          <a:noFill/>
        </p:spPr>
        <p:txBody>
          <a:bodyPr wrap="square">
            <a:spAutoFit/>
          </a:bodyPr>
          <a:lstStyle/>
          <a:p>
            <a:pPr algn="just" rtl="1"/>
            <a:r>
              <a:rPr lang="ar-DZ" sz="2400" b="1" dirty="0"/>
              <a:t>أ/ إ</a:t>
            </a:r>
            <a:r>
              <a:rPr lang="ar-EG" sz="2400" b="1" dirty="0" err="1"/>
              <a:t>ستخدام</a:t>
            </a:r>
            <a:r>
              <a:rPr lang="ar-EG" sz="2400" b="1" dirty="0"/>
              <a:t> نظم إدارة المحتوى</a:t>
            </a:r>
            <a:r>
              <a:rPr lang="fr-FR" sz="2400" b="1" dirty="0"/>
              <a:t>CMS)</a:t>
            </a:r>
            <a:r>
              <a:rPr lang="ar-DZ" sz="2400" b="1" dirty="0"/>
              <a:t>):</a:t>
            </a:r>
          </a:p>
          <a:p>
            <a:pPr algn="just" rtl="1"/>
            <a:r>
              <a:rPr lang="ar-EG" sz="2400" dirty="0"/>
              <a:t>حيث تُمكّن من تخزين وتنظيم و</a:t>
            </a:r>
            <a:r>
              <a:rPr lang="ar-DZ" sz="2400" dirty="0"/>
              <a:t>إِ</a:t>
            </a:r>
            <a:r>
              <a:rPr lang="ar-EG" sz="2400" dirty="0" err="1"/>
              <a:t>سترجاع</a:t>
            </a:r>
            <a:r>
              <a:rPr lang="ar-EG" sz="2400" dirty="0"/>
              <a:t> النصوص والصور ومقاطع الفيديو بكفاءة عالية عبر قواعد بيانات ضخمة، مع تسهيل البحث ب</a:t>
            </a:r>
            <a:r>
              <a:rPr lang="ar-DZ" sz="2400" dirty="0"/>
              <a:t>إِ</a:t>
            </a:r>
            <a:r>
              <a:rPr lang="ar-EG" sz="2400" dirty="0" err="1"/>
              <a:t>ستخدام</a:t>
            </a:r>
            <a:r>
              <a:rPr lang="ar-EG" sz="2400" dirty="0"/>
              <a:t> الكلمات المفتاحية وال</a:t>
            </a:r>
            <a:r>
              <a:rPr lang="ar-DZ" sz="2400" dirty="0"/>
              <a:t>ر</a:t>
            </a:r>
            <a:r>
              <a:rPr lang="ar-EG" sz="2400" dirty="0"/>
              <a:t>سوم، مم</a:t>
            </a:r>
            <a:r>
              <a:rPr lang="ar-DZ" sz="2400" dirty="0"/>
              <a:t>َّ</a:t>
            </a:r>
            <a:r>
              <a:rPr lang="ar-EG" sz="2400" dirty="0"/>
              <a:t>ا يوف</a:t>
            </a:r>
            <a:r>
              <a:rPr lang="ar-DZ" sz="2400" dirty="0"/>
              <a:t>ِّ</a:t>
            </a:r>
            <a:r>
              <a:rPr lang="ar-EG" sz="2400" dirty="0"/>
              <a:t>ر الوقت ويسمح بإعادة </a:t>
            </a:r>
            <a:r>
              <a:rPr lang="ar-DZ" sz="2400" dirty="0"/>
              <a:t>إِ</a:t>
            </a:r>
            <a:r>
              <a:rPr lang="ar-EG" sz="2400" dirty="0" err="1"/>
              <a:t>ستخدام</a:t>
            </a:r>
            <a:r>
              <a:rPr lang="ar-EG" sz="2400" dirty="0"/>
              <a:t> المحتوى القديم.</a:t>
            </a:r>
          </a:p>
          <a:p>
            <a:pPr algn="just" rtl="1"/>
            <a:r>
              <a:rPr lang="ar-DZ" sz="2400" b="1" dirty="0"/>
              <a:t>ب/ </a:t>
            </a:r>
            <a:r>
              <a:rPr lang="ar-EG" sz="2400" b="1" dirty="0"/>
              <a:t>تحليل سلوك الجمهور عبر الأدوات الرقمية</a:t>
            </a:r>
            <a:r>
              <a:rPr lang="ar-DZ" sz="2400" b="1" dirty="0"/>
              <a:t>: </a:t>
            </a:r>
            <a:r>
              <a:rPr lang="ar-EG" sz="2400" dirty="0"/>
              <a:t>تتيح أدوات التحليل الإلكترونية تتب</a:t>
            </a:r>
            <a:r>
              <a:rPr lang="ar-DZ" sz="2400" dirty="0"/>
              <a:t>ُّ</a:t>
            </a:r>
            <a:r>
              <a:rPr lang="ar-EG" sz="2400" dirty="0"/>
              <a:t>ع تفاعل الجمهور على المواقع ومنص</a:t>
            </a:r>
            <a:r>
              <a:rPr lang="ar-DZ" sz="2400" dirty="0"/>
              <a:t>َّ</a:t>
            </a:r>
            <a:r>
              <a:rPr lang="ar-EG" sz="2400" dirty="0"/>
              <a:t>ات التواصل الاجتماعي، مم</a:t>
            </a:r>
            <a:r>
              <a:rPr lang="ar-DZ" sz="2400" dirty="0"/>
              <a:t>َّ</a:t>
            </a:r>
            <a:r>
              <a:rPr lang="ar-EG" sz="2400" dirty="0"/>
              <a:t>ا يساعد على فهم </a:t>
            </a:r>
            <a:r>
              <a:rPr lang="ar-DZ" sz="2400" dirty="0"/>
              <a:t>إِ</a:t>
            </a:r>
            <a:r>
              <a:rPr lang="ar-EG" sz="2400" dirty="0" err="1"/>
              <a:t>هتماماتهم</a:t>
            </a:r>
            <a:r>
              <a:rPr lang="ar-EG" sz="2400" dirty="0"/>
              <a:t> وإنتاج محتوى أكثر جودة وملاءمة لتوقعاتهم.</a:t>
            </a:r>
            <a:endParaRPr lang="ar-DZ" sz="2400" dirty="0"/>
          </a:p>
          <a:p>
            <a:pPr algn="just" rtl="1"/>
            <a:r>
              <a:rPr lang="ar-DZ" sz="2400" b="1" dirty="0"/>
              <a:t>جـ/ </a:t>
            </a:r>
            <a:r>
              <a:rPr lang="ar-EG" sz="2400" b="1" dirty="0"/>
              <a:t>التعاون الرقمي بين فرق العمل</a:t>
            </a:r>
            <a:r>
              <a:rPr lang="ar-DZ" sz="2400" b="1" dirty="0"/>
              <a:t>: </a:t>
            </a:r>
            <a:r>
              <a:rPr lang="ar-EG" sz="2400" dirty="0"/>
              <a:t>توفر الإدارة الإلكترونية</a:t>
            </a:r>
            <a:r>
              <a:rPr lang="ar-DZ" sz="2400" dirty="0"/>
              <a:t>،</a:t>
            </a:r>
            <a:r>
              <a:rPr lang="ar-EG" sz="2400" dirty="0"/>
              <a:t> منص</a:t>
            </a:r>
            <a:r>
              <a:rPr lang="ar-DZ" sz="2400" dirty="0"/>
              <a:t>َّ</a:t>
            </a:r>
            <a:r>
              <a:rPr lang="ar-EG" sz="2400" dirty="0"/>
              <a:t>ات تتيح للصحفيين </a:t>
            </a:r>
            <a:r>
              <a:rPr lang="ar-EG" sz="2400" dirty="0" err="1"/>
              <a:t>والمحر</a:t>
            </a:r>
            <a:r>
              <a:rPr lang="ar-DZ" sz="2400" dirty="0"/>
              <a:t>ِّ</a:t>
            </a:r>
            <a:r>
              <a:rPr lang="ar-EG" sz="2400" dirty="0"/>
              <a:t>رين العمل على نفس المحتوى بشكل متزامن ومن أي مكان، مم</a:t>
            </a:r>
            <a:r>
              <a:rPr lang="ar-DZ" sz="2400" dirty="0"/>
              <a:t>َّ</a:t>
            </a:r>
            <a:r>
              <a:rPr lang="ar-EG" sz="2400" dirty="0"/>
              <a:t>ا يحس</a:t>
            </a:r>
            <a:r>
              <a:rPr lang="ar-DZ" sz="2400" dirty="0"/>
              <a:t>ِّ</a:t>
            </a:r>
            <a:r>
              <a:rPr lang="ar-EG" sz="2400" dirty="0"/>
              <a:t>ن جودة المواد عبر تعد</a:t>
            </a:r>
            <a:r>
              <a:rPr lang="ar-DZ" sz="2400" dirty="0"/>
              <a:t>ُّ</a:t>
            </a:r>
            <a:r>
              <a:rPr lang="ar-EG" sz="2400" dirty="0"/>
              <a:t>د المراجعات وسرعة الإنجاز.</a:t>
            </a:r>
          </a:p>
          <a:p>
            <a:pPr algn="just" rtl="1"/>
            <a:r>
              <a:rPr lang="ar-DZ" sz="2400" b="1" dirty="0"/>
              <a:t>د/ </a:t>
            </a:r>
            <a:r>
              <a:rPr lang="ar-EG" sz="2400" b="1" dirty="0" err="1"/>
              <a:t>رقمنة</a:t>
            </a:r>
            <a:r>
              <a:rPr lang="ar-EG" sz="2400" b="1" dirty="0"/>
              <a:t> عمليات الإنتاج والتحرير</a:t>
            </a:r>
            <a:r>
              <a:rPr lang="ar-DZ" sz="2400" b="1" dirty="0"/>
              <a:t>: </a:t>
            </a:r>
            <a:r>
              <a:rPr lang="ar-EG" sz="2400" dirty="0"/>
              <a:t>يؤد</a:t>
            </a:r>
            <a:r>
              <a:rPr lang="ar-DZ" sz="2400" dirty="0"/>
              <a:t>ِّ</a:t>
            </a:r>
            <a:r>
              <a:rPr lang="ar-EG" sz="2400" dirty="0"/>
              <a:t>ي تبسيط الإجراءات، وربط الأقسام رقميًا، وإلغاء المعاملات الورقية إلى تسريع عملية إنتاج المحتوى ورفع كفاءتها وتحسين تدف</a:t>
            </a:r>
            <a:r>
              <a:rPr lang="ar-DZ" sz="2400" dirty="0"/>
              <a:t>ُّ</a:t>
            </a:r>
            <a:r>
              <a:rPr lang="ar-EG" sz="2400" dirty="0"/>
              <a:t>ق العمل.</a:t>
            </a:r>
          </a:p>
        </p:txBody>
      </p:sp>
    </p:spTree>
    <p:extLst>
      <p:ext uri="{BB962C8B-B14F-4D97-AF65-F5344CB8AC3E}">
        <p14:creationId xmlns:p14="http://schemas.microsoft.com/office/powerpoint/2010/main" val="136551612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A5666-1E80-7B1B-13A9-139445CFB98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182E13-8441-AB22-13A1-257076EA543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B9D4C6-4D98-357A-7D24-CF91E57017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AFA9EB3-AEC1-E1BF-4D0A-874FE532A2E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F38E0732-0AE6-3ABE-D9C5-63AFADF0850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D6D29B2E-2765-1D9B-CDC9-AA4FDBA35A1E}"/>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1FA48E93-B758-7C51-2C8C-C0AB58968B53}"/>
              </a:ext>
            </a:extLst>
          </p:cNvPr>
          <p:cNvSpPr/>
          <p:nvPr/>
        </p:nvSpPr>
        <p:spPr>
          <a:xfrm>
            <a:off x="3931567" y="39300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4B5AE7F0-AF2A-B1A4-83AD-99EF70820A3A}"/>
              </a:ext>
            </a:extLst>
          </p:cNvPr>
          <p:cNvSpPr txBox="1"/>
          <p:nvPr/>
        </p:nvSpPr>
        <p:spPr>
          <a:xfrm>
            <a:off x="1496287" y="617697"/>
            <a:ext cx="9352052" cy="523220"/>
          </a:xfrm>
          <a:prstGeom prst="rect">
            <a:avLst/>
          </a:prstGeom>
          <a:noFill/>
        </p:spPr>
        <p:txBody>
          <a:bodyPr wrap="square">
            <a:spAutoFit/>
          </a:bodyPr>
          <a:lstStyle/>
          <a:p>
            <a:pPr marL="457200" indent="-457200" algn="just" rtl="1">
              <a:buFont typeface="Wingdings" panose="05000000000000000000" pitchFamily="2" charset="2"/>
              <a:buChar char="q"/>
            </a:pPr>
            <a:r>
              <a:rPr lang="ar-DZ" sz="2800" b="1" dirty="0">
                <a:solidFill>
                  <a:schemeClr val="accent2"/>
                </a:solidFill>
              </a:rPr>
              <a:t>مثال توضيحي لأدوات </a:t>
            </a:r>
            <a:r>
              <a:rPr lang="ar-EG" sz="2800" b="1" dirty="0">
                <a:solidFill>
                  <a:schemeClr val="accent2"/>
                </a:solidFill>
              </a:rPr>
              <a:t>إدارة المحتوى</a:t>
            </a:r>
            <a:r>
              <a:rPr lang="fr-FR" sz="2800" b="1" dirty="0">
                <a:solidFill>
                  <a:schemeClr val="accent2"/>
                </a:solidFill>
              </a:rPr>
              <a:t>CMS)</a:t>
            </a:r>
            <a:r>
              <a:rPr lang="ar-DZ" sz="2800" b="1" dirty="0">
                <a:solidFill>
                  <a:schemeClr val="accent2"/>
                </a:solidFill>
              </a:rPr>
              <a:t>):</a:t>
            </a:r>
          </a:p>
        </p:txBody>
      </p:sp>
      <p:pic>
        <p:nvPicPr>
          <p:cNvPr id="7" name="Image 6">
            <a:extLst>
              <a:ext uri="{FF2B5EF4-FFF2-40B4-BE49-F238E27FC236}">
                <a16:creationId xmlns:a16="http://schemas.microsoft.com/office/drawing/2014/main" id="{80CF4C6D-2A47-8BF1-2660-4B83020EB4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42394" y="1334286"/>
            <a:ext cx="7292297" cy="52424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1128785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49C79-851E-DE36-B13D-5843E8EA906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CF88F81-E6DA-135E-91F4-EBF34CC03E3C}"/>
              </a:ext>
            </a:extLst>
          </p:cNvPr>
          <p:cNvSpPr txBox="1"/>
          <p:nvPr/>
        </p:nvSpPr>
        <p:spPr>
          <a:xfrm>
            <a:off x="3854102" y="61841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أثر تطبيق الإدارة الإلكترونية على تطوير </a:t>
            </a:r>
            <a:r>
              <a:rPr lang="ar-DZ" sz="2800" b="1" dirty="0" err="1">
                <a:solidFill>
                  <a:srgbClr val="00B0F0"/>
                </a:solidFill>
                <a:latin typeface="Alexandria" charset="0"/>
                <a:cs typeface="Alexandria" charset="0"/>
              </a:rPr>
              <a:t>الآداء</a:t>
            </a:r>
            <a:r>
              <a:rPr lang="ar-DZ" sz="2800" b="1" dirty="0">
                <a:solidFill>
                  <a:srgbClr val="00B0F0"/>
                </a:solidFill>
                <a:latin typeface="Alexandria" charset="0"/>
                <a:cs typeface="Alexandria" charset="0"/>
              </a:rPr>
              <a:t>  الإعلامي</a:t>
            </a:r>
          </a:p>
        </p:txBody>
      </p:sp>
      <p:sp>
        <p:nvSpPr>
          <p:cNvPr id="29" name="Rectangle 28">
            <a:extLst>
              <a:ext uri="{FF2B5EF4-FFF2-40B4-BE49-F238E27FC236}">
                <a16:creationId xmlns:a16="http://schemas.microsoft.com/office/drawing/2014/main" id="{F9F7E881-D231-7DDE-9083-E5F15E76CBF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84D039-C70F-6238-5839-B2F9E9B39B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6A7E2C9-D261-7A6A-94E2-42ACB88BE7D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3D5ABF7-16FA-374C-4F31-DB74F74BEAB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669B1B0-7FA7-107A-62B7-69814264EBA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9333D6F-209F-86A6-0D59-013B9D8DECDE}"/>
              </a:ext>
            </a:extLst>
          </p:cNvPr>
          <p:cNvSpPr/>
          <p:nvPr/>
        </p:nvSpPr>
        <p:spPr>
          <a:xfrm>
            <a:off x="3258970" y="367869"/>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
        <p:nvSpPr>
          <p:cNvPr id="5" name="ZoneTexte 4">
            <a:extLst>
              <a:ext uri="{FF2B5EF4-FFF2-40B4-BE49-F238E27FC236}">
                <a16:creationId xmlns:a16="http://schemas.microsoft.com/office/drawing/2014/main" id="{5C4F6184-10DE-DD16-F71C-E7CEEDA8ED53}"/>
              </a:ext>
            </a:extLst>
          </p:cNvPr>
          <p:cNvSpPr txBox="1"/>
          <p:nvPr/>
        </p:nvSpPr>
        <p:spPr>
          <a:xfrm>
            <a:off x="4189287" y="1748892"/>
            <a:ext cx="7145676" cy="4154984"/>
          </a:xfrm>
          <a:prstGeom prst="rect">
            <a:avLst/>
          </a:prstGeom>
          <a:noFill/>
        </p:spPr>
        <p:txBody>
          <a:bodyPr wrap="square">
            <a:spAutoFit/>
          </a:bodyPr>
          <a:lstStyle/>
          <a:p>
            <a:pPr algn="r">
              <a:buNone/>
            </a:pPr>
            <a:r>
              <a:rPr lang="ar-DZ" sz="2400" b="1" dirty="0">
                <a:solidFill>
                  <a:schemeClr val="accent6"/>
                </a:solidFill>
              </a:rPr>
              <a:t>أولاً- </a:t>
            </a:r>
            <a:r>
              <a:rPr lang="ar-EG" sz="2400" b="1" dirty="0">
                <a:solidFill>
                  <a:schemeClr val="accent6"/>
                </a:solidFill>
              </a:rPr>
              <a:t>تطوير الإدارة والخدمات والتواصل مع الجمهور</a:t>
            </a:r>
            <a:r>
              <a:rPr lang="ar-DZ" sz="2400" b="1" dirty="0">
                <a:solidFill>
                  <a:schemeClr val="accent6"/>
                </a:solidFill>
              </a:rPr>
              <a:t>:</a:t>
            </a:r>
            <a:endParaRPr lang="ar-EG" sz="2400" b="1" dirty="0">
              <a:solidFill>
                <a:schemeClr val="accent6"/>
              </a:solidFill>
            </a:endParaRPr>
          </a:p>
          <a:p>
            <a:pPr marL="342900" indent="-342900" algn="r" rtl="1">
              <a:buFont typeface="Wingdings" panose="05000000000000000000" pitchFamily="2" charset="2"/>
              <a:buChar char="§"/>
            </a:pPr>
            <a:r>
              <a:rPr lang="ar-EG" sz="2400" b="1" dirty="0"/>
              <a:t>إدارة الموارد البشرية:</a:t>
            </a:r>
            <a:br>
              <a:rPr lang="ar-EG" sz="2400" dirty="0"/>
            </a:br>
            <a:r>
              <a:rPr lang="ar-EG" sz="2400" dirty="0"/>
              <a:t>التوظيف الإلكتروني، التدريب عن بُعد، تقييم الأداء الرقمي، إدارة المسار الوظيفي، ونظم معلومات حديثة للموارد البشرية.</a:t>
            </a:r>
            <a:endParaRPr lang="ar-DZ" sz="2400" dirty="0"/>
          </a:p>
          <a:p>
            <a:pPr marL="342900" indent="-342900" algn="just" rtl="1">
              <a:buFont typeface="Wingdings" panose="05000000000000000000" pitchFamily="2" charset="2"/>
              <a:buChar char="§"/>
            </a:pPr>
            <a:r>
              <a:rPr lang="ar-EG" sz="2400" b="1" dirty="0"/>
              <a:t>الخدمات والمنتجات الإعلامية:</a:t>
            </a:r>
            <a:endParaRPr lang="ar-DZ" sz="2400" b="1" dirty="0"/>
          </a:p>
          <a:p>
            <a:pPr algn="just" rtl="1"/>
            <a:r>
              <a:rPr lang="ar-EG" sz="2400" dirty="0"/>
              <a:t>إدارة المحتوى إلكترونيًا، تحديث المنصات الرقمية ب</a:t>
            </a:r>
            <a:r>
              <a:rPr lang="ar-DZ" sz="2400" dirty="0"/>
              <a:t>إِ</a:t>
            </a:r>
            <a:r>
              <a:rPr lang="ar-EG" sz="2400" dirty="0" err="1"/>
              <a:t>ستمرار</a:t>
            </a:r>
            <a:r>
              <a:rPr lang="ar-EG" sz="2400" dirty="0"/>
              <a:t>، إنتاج أشكال إعلامية مبتكرة، </a:t>
            </a:r>
            <a:r>
              <a:rPr lang="ar-DZ" sz="2400" dirty="0"/>
              <a:t>إِ</a:t>
            </a:r>
            <a:r>
              <a:rPr lang="ar-EG" sz="2400" dirty="0" err="1"/>
              <a:t>ستخدام</a:t>
            </a:r>
            <a:r>
              <a:rPr lang="ar-EG" sz="2400" dirty="0"/>
              <a:t> الذكاء الاصطناعي والواقع الافتراضي، وقياس رضا الجمهور إلكترونيًا.</a:t>
            </a:r>
            <a:endParaRPr lang="ar-DZ" sz="2400" dirty="0"/>
          </a:p>
          <a:p>
            <a:pPr marL="342900" indent="-342900" algn="r" rtl="1">
              <a:buFont typeface="Wingdings" panose="05000000000000000000" pitchFamily="2" charset="2"/>
              <a:buChar char="§"/>
            </a:pPr>
            <a:r>
              <a:rPr lang="ar-EG" sz="2400" b="1" dirty="0"/>
              <a:t>التواصل مع الجمهور:</a:t>
            </a:r>
            <a:br>
              <a:rPr lang="ar-EG" sz="2400" dirty="0"/>
            </a:br>
            <a:r>
              <a:rPr lang="ar-EG" sz="2400" dirty="0"/>
              <a:t>تفعيل قنوات التواصل الاجتماعي، الدردشة الفورية، </a:t>
            </a:r>
            <a:r>
              <a:rPr lang="ar-DZ" sz="2400" dirty="0"/>
              <a:t>إِ</a:t>
            </a:r>
            <a:r>
              <a:rPr lang="ar-EG" sz="2400" dirty="0" err="1"/>
              <a:t>ستقبال</a:t>
            </a:r>
            <a:r>
              <a:rPr lang="ar-EG" sz="2400" dirty="0"/>
              <a:t> الشكاوى وال</a:t>
            </a:r>
            <a:r>
              <a:rPr lang="ar-DZ" sz="2400" dirty="0"/>
              <a:t>إِ</a:t>
            </a:r>
            <a:r>
              <a:rPr lang="ar-EG" sz="2400" dirty="0" err="1"/>
              <a:t>قتراحات</a:t>
            </a:r>
            <a:r>
              <a:rPr lang="ar-EG" sz="2400" dirty="0"/>
              <a:t> إلكترونيًا، </a:t>
            </a:r>
            <a:r>
              <a:rPr lang="ar-DZ" sz="2400" dirty="0"/>
              <a:t>إِ</a:t>
            </a:r>
            <a:r>
              <a:rPr lang="ar-EG" sz="2400" dirty="0" err="1"/>
              <a:t>ستطلاعات</a:t>
            </a:r>
            <a:r>
              <a:rPr lang="ar-EG" sz="2400" dirty="0"/>
              <a:t> الرأي، والن</a:t>
            </a:r>
            <a:r>
              <a:rPr lang="ar-DZ" sz="2400" dirty="0"/>
              <a:t>َّ</a:t>
            </a:r>
            <a:r>
              <a:rPr lang="ar-EG" sz="2400" dirty="0" err="1"/>
              <a:t>دوات</a:t>
            </a:r>
            <a:r>
              <a:rPr lang="ar-EG" sz="2400" dirty="0"/>
              <a:t> عن بعد.</a:t>
            </a:r>
          </a:p>
        </p:txBody>
      </p:sp>
      <p:pic>
        <p:nvPicPr>
          <p:cNvPr id="7" name="Image 6">
            <a:extLst>
              <a:ext uri="{FF2B5EF4-FFF2-40B4-BE49-F238E27FC236}">
                <a16:creationId xmlns:a16="http://schemas.microsoft.com/office/drawing/2014/main" id="{113B49A9-038A-2CAB-2A1E-18BCE3EE59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410556" y="3341169"/>
            <a:ext cx="3753152" cy="2850873"/>
          </a:xfrm>
          <a:prstGeom prst="rect">
            <a:avLst/>
          </a:prstGeom>
        </p:spPr>
      </p:pic>
    </p:spTree>
    <p:extLst>
      <p:ext uri="{BB962C8B-B14F-4D97-AF65-F5344CB8AC3E}">
        <p14:creationId xmlns:p14="http://schemas.microsoft.com/office/powerpoint/2010/main" val="93033834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A68A7-95F7-D51F-6FE3-B2F59CBE9AF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DFDFD3D-65BC-647D-8C38-BDB15859C013}"/>
              </a:ext>
            </a:extLst>
          </p:cNvPr>
          <p:cNvSpPr txBox="1"/>
          <p:nvPr/>
        </p:nvSpPr>
        <p:spPr>
          <a:xfrm>
            <a:off x="4289347" y="570522"/>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أثر تطبيق الإدارة الإلكترونية على تطوير </a:t>
            </a:r>
            <a:r>
              <a:rPr lang="ar-DZ" sz="2800" b="1" dirty="0" err="1">
                <a:solidFill>
                  <a:srgbClr val="00B0F0"/>
                </a:solidFill>
                <a:latin typeface="Alexandria" charset="0"/>
                <a:cs typeface="Alexandria" charset="0"/>
              </a:rPr>
              <a:t>الآداء</a:t>
            </a:r>
            <a:r>
              <a:rPr lang="ar-DZ" sz="2800" b="1" dirty="0">
                <a:solidFill>
                  <a:srgbClr val="00B0F0"/>
                </a:solidFill>
                <a:latin typeface="Alexandria" charset="0"/>
                <a:cs typeface="Alexandria" charset="0"/>
              </a:rPr>
              <a:t>  الإعلامي</a:t>
            </a:r>
          </a:p>
        </p:txBody>
      </p:sp>
      <p:sp>
        <p:nvSpPr>
          <p:cNvPr id="29" name="Rectangle 28">
            <a:extLst>
              <a:ext uri="{FF2B5EF4-FFF2-40B4-BE49-F238E27FC236}">
                <a16:creationId xmlns:a16="http://schemas.microsoft.com/office/drawing/2014/main" id="{DFC2F498-A576-C2FD-D0F9-5C5F4C5E0A4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0C517BF-1622-8154-E4F1-B032BA366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14AC343-DE7C-176F-6185-9F538353C09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F709B1D7-9597-9366-350D-BA002619727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97EB28E-97B8-45FB-2913-341A307218A6}"/>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FCC0D354-B3AD-D1BE-EF00-412C4F57F7A1}"/>
              </a:ext>
            </a:extLst>
          </p:cNvPr>
          <p:cNvSpPr txBox="1"/>
          <p:nvPr/>
        </p:nvSpPr>
        <p:spPr>
          <a:xfrm>
            <a:off x="1071165" y="2009601"/>
            <a:ext cx="5565874" cy="3785652"/>
          </a:xfrm>
          <a:prstGeom prst="rect">
            <a:avLst/>
          </a:prstGeom>
          <a:noFill/>
        </p:spPr>
        <p:txBody>
          <a:bodyPr wrap="square">
            <a:spAutoFit/>
          </a:bodyPr>
          <a:lstStyle/>
          <a:p>
            <a:pPr algn="r">
              <a:buNone/>
            </a:pPr>
            <a:r>
              <a:rPr lang="ar-DZ" sz="2400" b="1" dirty="0">
                <a:solidFill>
                  <a:schemeClr val="accent6"/>
                </a:solidFill>
              </a:rPr>
              <a:t>ثانيًا :</a:t>
            </a:r>
            <a:r>
              <a:rPr lang="ar-EG" sz="2400" b="1" dirty="0">
                <a:solidFill>
                  <a:schemeClr val="accent6"/>
                </a:solidFill>
              </a:rPr>
              <a:t>تحسين أداء العاملين وصنع القرار</a:t>
            </a:r>
            <a:r>
              <a:rPr lang="ar-DZ" sz="2400" b="1" dirty="0">
                <a:solidFill>
                  <a:schemeClr val="accent6"/>
                </a:solidFill>
              </a:rPr>
              <a:t>:</a:t>
            </a:r>
            <a:endParaRPr lang="ar-EG" sz="2400" b="1" dirty="0">
              <a:solidFill>
                <a:schemeClr val="accent6"/>
              </a:solidFill>
            </a:endParaRPr>
          </a:p>
          <a:p>
            <a:pPr marL="342900" indent="-342900" algn="just" rtl="1">
              <a:buFont typeface="Wingdings" panose="05000000000000000000" pitchFamily="2" charset="2"/>
              <a:buChar char="§"/>
            </a:pPr>
            <a:r>
              <a:rPr lang="ar-EG" sz="2400" b="1" dirty="0"/>
              <a:t>رفع كفاءة العاملين:</a:t>
            </a:r>
            <a:endParaRPr lang="ar-DZ" sz="2400" b="1" dirty="0"/>
          </a:p>
          <a:p>
            <a:pPr algn="just" rtl="1"/>
            <a:r>
              <a:rPr lang="ar-EG" sz="2400" dirty="0"/>
              <a:t>توفير بيئة عمل رقمية تربط الأقسام، تقليل الأعمال الورقية، نظم معلومات دقيقة، فرص تدريب مستمر</a:t>
            </a:r>
            <a:r>
              <a:rPr lang="ar-DZ" sz="2400" dirty="0"/>
              <a:t>ة</a:t>
            </a:r>
            <a:r>
              <a:rPr lang="ar-EG" sz="2400" dirty="0"/>
              <a:t>، وزيادة الرضا الوظيفي.</a:t>
            </a:r>
            <a:endParaRPr lang="ar-DZ" sz="2400" dirty="0"/>
          </a:p>
          <a:p>
            <a:pPr marL="342900" indent="-342900" algn="just" rtl="1">
              <a:buFont typeface="Wingdings" panose="05000000000000000000" pitchFamily="2" charset="2"/>
              <a:buChar char="§"/>
            </a:pPr>
            <a:r>
              <a:rPr lang="ar-DZ" sz="2400" b="1" dirty="0"/>
              <a:t>إِ</a:t>
            </a:r>
            <a:r>
              <a:rPr lang="ar-EG" sz="2400" b="1" dirty="0"/>
              <a:t>تخاذ القرارات</a:t>
            </a:r>
            <a:r>
              <a:rPr lang="ar-DZ" sz="2400" b="1" dirty="0"/>
              <a:t>:</a:t>
            </a:r>
          </a:p>
          <a:p>
            <a:pPr algn="just" rtl="1"/>
            <a:r>
              <a:rPr lang="ar-EG" sz="2400" dirty="0"/>
              <a:t>تزويد الإدارة ببيانات حديثة، تبادل المعلومات عبر الشبكات الداخلية، </a:t>
            </a:r>
            <a:r>
              <a:rPr lang="ar-DZ" sz="2400" dirty="0"/>
              <a:t>إ</a:t>
            </a:r>
            <a:r>
              <a:rPr lang="ar-EG" sz="2400" dirty="0" err="1"/>
              <a:t>جتماعات</a:t>
            </a:r>
            <a:r>
              <a:rPr lang="ar-EG" sz="2400" dirty="0"/>
              <a:t> عن بعد، سرعة تنفيذ القرارات ومتابعة نتائجها، والقدرة على تعديل القرارات وفق البيانات.</a:t>
            </a:r>
          </a:p>
        </p:txBody>
      </p:sp>
      <p:pic>
        <p:nvPicPr>
          <p:cNvPr id="5" name="Image 4">
            <a:extLst>
              <a:ext uri="{FF2B5EF4-FFF2-40B4-BE49-F238E27FC236}">
                <a16:creationId xmlns:a16="http://schemas.microsoft.com/office/drawing/2014/main" id="{82B88D37-41E3-6242-F941-447D1FC9549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84228" y="2140214"/>
            <a:ext cx="4430698" cy="33770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297C84F0-C94D-62C8-D6B9-5554334576B4}"/>
              </a:ext>
            </a:extLst>
          </p:cNvPr>
          <p:cNvSpPr/>
          <p:nvPr/>
        </p:nvSpPr>
        <p:spPr>
          <a:xfrm>
            <a:off x="3401733" y="34638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73256065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56808-0CDE-38BC-B260-DB79167EE38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90A8B1E-CCB3-B4EF-FB6B-5F4EA98729AA}"/>
              </a:ext>
            </a:extLst>
          </p:cNvPr>
          <p:cNvSpPr txBox="1"/>
          <p:nvPr/>
        </p:nvSpPr>
        <p:spPr>
          <a:xfrm>
            <a:off x="4080133" y="617697"/>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أثر تطبيق الإدارة الإلكترونية على تطوير </a:t>
            </a:r>
            <a:r>
              <a:rPr lang="ar-DZ" sz="2800" b="1" dirty="0" err="1">
                <a:solidFill>
                  <a:srgbClr val="00B0F0"/>
                </a:solidFill>
                <a:latin typeface="Alexandria" charset="0"/>
                <a:cs typeface="Alexandria" charset="0"/>
              </a:rPr>
              <a:t>الآداء</a:t>
            </a:r>
            <a:r>
              <a:rPr lang="ar-DZ" sz="2800" b="1" dirty="0">
                <a:solidFill>
                  <a:srgbClr val="00B0F0"/>
                </a:solidFill>
                <a:latin typeface="Alexandria" charset="0"/>
                <a:cs typeface="Alexandria" charset="0"/>
              </a:rPr>
              <a:t>  الإعلامي</a:t>
            </a:r>
          </a:p>
        </p:txBody>
      </p:sp>
      <p:sp>
        <p:nvSpPr>
          <p:cNvPr id="29" name="Rectangle 28">
            <a:extLst>
              <a:ext uri="{FF2B5EF4-FFF2-40B4-BE49-F238E27FC236}">
                <a16:creationId xmlns:a16="http://schemas.microsoft.com/office/drawing/2014/main" id="{238CD961-BB65-CF0B-96F7-3A53A78CAB9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57871E-EF0F-84CD-0A0D-537FB73B76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3D9D4CB-23A5-901D-F52C-01032EB02E7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499FAE0-8D9F-B9AA-BCD3-55129C416D96}"/>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A0762E1-C26D-4D13-F36E-74190FE4544A}"/>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8AD4D528-82BA-94DB-AC76-0956A4F8D3E4}"/>
              </a:ext>
            </a:extLst>
          </p:cNvPr>
          <p:cNvSpPr txBox="1"/>
          <p:nvPr/>
        </p:nvSpPr>
        <p:spPr>
          <a:xfrm>
            <a:off x="3398178" y="1534454"/>
            <a:ext cx="7145676" cy="4893647"/>
          </a:xfrm>
          <a:prstGeom prst="rect">
            <a:avLst/>
          </a:prstGeom>
          <a:noFill/>
        </p:spPr>
        <p:txBody>
          <a:bodyPr wrap="square">
            <a:spAutoFit/>
          </a:bodyPr>
          <a:lstStyle/>
          <a:p>
            <a:pPr algn="r" rtl="1">
              <a:buNone/>
            </a:pPr>
            <a:r>
              <a:rPr lang="ar-DZ" sz="2400" b="1" dirty="0">
                <a:solidFill>
                  <a:schemeClr val="accent6"/>
                </a:solidFill>
              </a:rPr>
              <a:t>ثالثاً: </a:t>
            </a:r>
            <a:r>
              <a:rPr lang="ar-EG" sz="2400" b="1" dirty="0">
                <a:solidFill>
                  <a:schemeClr val="accent6"/>
                </a:solidFill>
              </a:rPr>
              <a:t>تحديث المحتوى الإعلامي</a:t>
            </a:r>
          </a:p>
          <a:p>
            <a:pPr marL="342900" indent="-342900" algn="r" rtl="1">
              <a:buFont typeface="Wingdings" panose="05000000000000000000" pitchFamily="2" charset="2"/>
              <a:buChar char="§"/>
            </a:pPr>
            <a:r>
              <a:rPr lang="ar-EG" sz="2400" dirty="0"/>
              <a:t>تحليل البيانات لتحديد تفضيلات الجمهور.</a:t>
            </a:r>
            <a:endParaRPr lang="ar-DZ" sz="2400" dirty="0"/>
          </a:p>
          <a:p>
            <a:pPr marL="342900" indent="-342900" algn="r" rtl="1">
              <a:buFont typeface="Wingdings" panose="05000000000000000000" pitchFamily="2" charset="2"/>
              <a:buChar char="§"/>
            </a:pPr>
            <a:r>
              <a:rPr lang="ar-DZ" sz="2400" dirty="0"/>
              <a:t>إِ</a:t>
            </a:r>
            <a:r>
              <a:rPr lang="ar-EG" sz="2400" dirty="0" err="1"/>
              <a:t>ستخدام</a:t>
            </a:r>
            <a:r>
              <a:rPr lang="ar-EG" sz="2400" dirty="0"/>
              <a:t> الذكاء الاصطناعي والواقع ال</a:t>
            </a:r>
            <a:r>
              <a:rPr lang="ar-DZ" sz="2400" dirty="0"/>
              <a:t>إِ</a:t>
            </a:r>
            <a:r>
              <a:rPr lang="ar-EG" sz="2400" dirty="0"/>
              <a:t>فتراضي لصناعة محتوى إبداعي.</a:t>
            </a:r>
            <a:endParaRPr lang="ar-DZ" sz="2400" dirty="0"/>
          </a:p>
          <a:p>
            <a:pPr marL="342900" indent="-342900" algn="r" rtl="1">
              <a:buFont typeface="Wingdings" panose="05000000000000000000" pitchFamily="2" charset="2"/>
              <a:buChar char="§"/>
            </a:pPr>
            <a:r>
              <a:rPr lang="ar-EG" sz="2400" dirty="0"/>
              <a:t>إ</a:t>
            </a:r>
            <a:r>
              <a:rPr lang="ar-DZ" sz="2400" dirty="0"/>
              <a:t>ِ</a:t>
            </a:r>
            <a:r>
              <a:rPr lang="ar-EG" sz="2400" dirty="0"/>
              <a:t>شراك الجمهور في تطوير المحتوى إلكترونيًا.</a:t>
            </a:r>
            <a:endParaRPr lang="ar-DZ" sz="2400" dirty="0"/>
          </a:p>
          <a:p>
            <a:pPr marL="342900" indent="-342900" algn="r" rtl="1">
              <a:buFont typeface="Wingdings" panose="05000000000000000000" pitchFamily="2" charset="2"/>
              <a:buChar char="§"/>
            </a:pPr>
            <a:r>
              <a:rPr lang="ar-EG" sz="2400" dirty="0"/>
              <a:t>تحديث سريع للمواد الإعلامية على </a:t>
            </a:r>
            <a:r>
              <a:rPr lang="ar-EG" sz="2400" dirty="0" err="1"/>
              <a:t>المنص</a:t>
            </a:r>
            <a:r>
              <a:rPr lang="ar-DZ" sz="2400" dirty="0"/>
              <a:t>َّ</a:t>
            </a:r>
            <a:r>
              <a:rPr lang="ar-EG" sz="2400" dirty="0"/>
              <a:t>ات الرقمية.</a:t>
            </a:r>
            <a:endParaRPr lang="ar-DZ" sz="2400" dirty="0"/>
          </a:p>
          <a:p>
            <a:pPr marL="342900" indent="-342900" algn="r" rtl="1">
              <a:buFont typeface="Wingdings" panose="05000000000000000000" pitchFamily="2" charset="2"/>
              <a:buChar char="§"/>
            </a:pPr>
            <a:r>
              <a:rPr lang="ar-EG" sz="2400" dirty="0"/>
              <a:t>تحسين المحتوى بناءً على ملاحظات الجمهور.</a:t>
            </a:r>
          </a:p>
          <a:p>
            <a:pPr algn="r" rtl="1">
              <a:buNone/>
            </a:pPr>
            <a:r>
              <a:rPr lang="ar-DZ" sz="2400" b="1" dirty="0">
                <a:solidFill>
                  <a:schemeClr val="accent6"/>
                </a:solidFill>
              </a:rPr>
              <a:t>رابعا: </a:t>
            </a:r>
            <a:r>
              <a:rPr lang="ar-EG" sz="2400" b="1" dirty="0">
                <a:solidFill>
                  <a:schemeClr val="accent6"/>
                </a:solidFill>
              </a:rPr>
              <a:t>ال</a:t>
            </a:r>
            <a:r>
              <a:rPr lang="ar-DZ" sz="2400" b="1" dirty="0">
                <a:solidFill>
                  <a:schemeClr val="accent6"/>
                </a:solidFill>
              </a:rPr>
              <a:t>إِ</a:t>
            </a:r>
            <a:r>
              <a:rPr lang="ar-EG" sz="2400" b="1" dirty="0" err="1">
                <a:solidFill>
                  <a:schemeClr val="accent6"/>
                </a:solidFill>
              </a:rPr>
              <a:t>ستجابة</a:t>
            </a:r>
            <a:r>
              <a:rPr lang="ar-EG" sz="2400" b="1" dirty="0">
                <a:solidFill>
                  <a:schemeClr val="accent6"/>
                </a:solidFill>
              </a:rPr>
              <a:t> ل</a:t>
            </a:r>
            <a:r>
              <a:rPr lang="ar-DZ" sz="2400" b="1" dirty="0">
                <a:solidFill>
                  <a:schemeClr val="accent6"/>
                </a:solidFill>
              </a:rPr>
              <a:t>إِ</a:t>
            </a:r>
            <a:r>
              <a:rPr lang="ar-EG" sz="2400" b="1" dirty="0" err="1">
                <a:solidFill>
                  <a:schemeClr val="accent6"/>
                </a:solidFill>
              </a:rPr>
              <a:t>حتياجات</a:t>
            </a:r>
            <a:r>
              <a:rPr lang="ar-EG" sz="2400" b="1" dirty="0">
                <a:solidFill>
                  <a:schemeClr val="accent6"/>
                </a:solidFill>
              </a:rPr>
              <a:t> الجمهور وتعزيز المصداقية</a:t>
            </a:r>
          </a:p>
          <a:p>
            <a:pPr marL="342900" indent="-342900" algn="r" rtl="1">
              <a:buFont typeface="Wingdings" panose="05000000000000000000" pitchFamily="2" charset="2"/>
              <a:buChar char="§"/>
            </a:pPr>
            <a:r>
              <a:rPr lang="ar-EG" sz="2400" dirty="0"/>
              <a:t>ال</a:t>
            </a:r>
            <a:r>
              <a:rPr lang="ar-DZ" sz="2400" dirty="0"/>
              <a:t>إِ</a:t>
            </a:r>
            <a:r>
              <a:rPr lang="ar-EG" sz="2400" dirty="0" err="1"/>
              <a:t>ستجابة</a:t>
            </a:r>
            <a:r>
              <a:rPr lang="ar-EG" sz="2400" dirty="0"/>
              <a:t> السريعة لتطل</a:t>
            </a:r>
            <a:r>
              <a:rPr lang="ar-DZ" sz="2400" dirty="0"/>
              <a:t>ُّ</a:t>
            </a:r>
            <a:r>
              <a:rPr lang="ar-EG" sz="2400" dirty="0"/>
              <a:t>عات الجمهور عبر قنوات التواصل الرقمية.</a:t>
            </a:r>
            <a:endParaRPr lang="ar-DZ" sz="2400" dirty="0"/>
          </a:p>
          <a:p>
            <a:pPr marL="342900" indent="-342900" algn="r" rtl="1">
              <a:buFont typeface="Wingdings" panose="05000000000000000000" pitchFamily="2" charset="2"/>
              <a:buChar char="§"/>
            </a:pPr>
            <a:r>
              <a:rPr lang="ar-DZ" sz="2400" dirty="0"/>
              <a:t>إ</a:t>
            </a:r>
            <a:r>
              <a:rPr lang="ar-EG" sz="2400" dirty="0" err="1"/>
              <a:t>ستخدام</a:t>
            </a:r>
            <a:r>
              <a:rPr lang="ar-EG" sz="2400" dirty="0"/>
              <a:t> أدوات تحليل البيانات لفهم </a:t>
            </a:r>
            <a:r>
              <a:rPr lang="ar-DZ" sz="2400" dirty="0"/>
              <a:t>إِ</a:t>
            </a:r>
            <a:r>
              <a:rPr lang="ar-EG" sz="2400" dirty="0" err="1"/>
              <a:t>تجاهات</a:t>
            </a:r>
            <a:r>
              <a:rPr lang="ar-EG" sz="2400" dirty="0"/>
              <a:t> الجمهور.</a:t>
            </a:r>
            <a:endParaRPr lang="ar-DZ" sz="2400" dirty="0"/>
          </a:p>
          <a:p>
            <a:pPr marL="342900" indent="-342900" algn="r" rtl="1">
              <a:buFont typeface="Wingdings" panose="05000000000000000000" pitchFamily="2" charset="2"/>
              <a:buChar char="§"/>
            </a:pPr>
            <a:r>
              <a:rPr lang="ar-EG" sz="2400" dirty="0"/>
              <a:t>ن</a:t>
            </a:r>
            <a:r>
              <a:rPr lang="ar-DZ" sz="2400" dirty="0"/>
              <a:t>ُ</a:t>
            </a:r>
            <a:r>
              <a:rPr lang="ar-EG" sz="2400" dirty="0"/>
              <a:t>ظ</a:t>
            </a:r>
            <a:r>
              <a:rPr lang="ar-DZ" sz="2400" dirty="0"/>
              <a:t>ُ</a:t>
            </a:r>
            <a:r>
              <a:rPr lang="ar-EG" sz="2400" dirty="0"/>
              <a:t>م إدارة علاقات الجمهور </a:t>
            </a:r>
            <a:r>
              <a:rPr lang="fr-FR" sz="2400" dirty="0"/>
              <a:t>CRM</a:t>
            </a:r>
            <a:r>
              <a:rPr lang="ar-DZ" sz="2400" dirty="0"/>
              <a:t> </a:t>
            </a:r>
            <a:r>
              <a:rPr lang="fr-FR" sz="2400" dirty="0"/>
              <a:t> </a:t>
            </a:r>
            <a:r>
              <a:rPr lang="ar-EG" sz="2400" dirty="0"/>
              <a:t>لتتبع السلوك والتفاعل.</a:t>
            </a:r>
            <a:endParaRPr lang="ar-DZ" sz="2400" dirty="0"/>
          </a:p>
          <a:p>
            <a:pPr marL="342900" indent="-342900" algn="r" rtl="1">
              <a:buFont typeface="Wingdings" panose="05000000000000000000" pitchFamily="2" charset="2"/>
              <a:buChar char="§"/>
            </a:pPr>
            <a:r>
              <a:rPr lang="ar-EG" sz="2400" dirty="0"/>
              <a:t>تعزيز الشفافية بنشر التقارير والمعلومات وإدارة الشكاوى بوضوح.</a:t>
            </a:r>
            <a:endParaRPr lang="ar-DZ" sz="2400" dirty="0"/>
          </a:p>
          <a:p>
            <a:pPr marL="342900" indent="-342900" algn="r" rtl="1">
              <a:buFont typeface="Wingdings" panose="05000000000000000000" pitchFamily="2" charset="2"/>
              <a:buChar char="§"/>
            </a:pPr>
            <a:r>
              <a:rPr lang="ar-EG" sz="2400" dirty="0"/>
              <a:t>تمكين الجمهور من المشاركة في بعض القرارات التحريرية.</a:t>
            </a:r>
            <a:endParaRPr lang="ar-EG" dirty="0"/>
          </a:p>
        </p:txBody>
      </p:sp>
      <p:sp>
        <p:nvSpPr>
          <p:cNvPr id="3" name="Rectangle 2">
            <a:extLst>
              <a:ext uri="{FF2B5EF4-FFF2-40B4-BE49-F238E27FC236}">
                <a16:creationId xmlns:a16="http://schemas.microsoft.com/office/drawing/2014/main" id="{9AE608CC-ACE3-4D24-0CF5-96A279C7ABE5}"/>
              </a:ext>
            </a:extLst>
          </p:cNvPr>
          <p:cNvSpPr/>
          <p:nvPr/>
        </p:nvSpPr>
        <p:spPr>
          <a:xfrm>
            <a:off x="3401733" y="34638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76077578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1D21E-2422-F4BB-A522-218AEE72BA7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70767D8-6B29-202B-65D2-5E92E29EEBA4}"/>
              </a:ext>
            </a:extLst>
          </p:cNvPr>
          <p:cNvSpPr txBox="1"/>
          <p:nvPr/>
        </p:nvSpPr>
        <p:spPr>
          <a:xfrm>
            <a:off x="4182875" y="617697"/>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أثر تطبيق الإدارة الإلكترونية على تطوير </a:t>
            </a:r>
            <a:r>
              <a:rPr lang="ar-DZ" sz="2800" b="1" dirty="0" err="1">
                <a:solidFill>
                  <a:srgbClr val="00B0F0"/>
                </a:solidFill>
                <a:latin typeface="Alexandria" charset="0"/>
                <a:cs typeface="Alexandria" charset="0"/>
              </a:rPr>
              <a:t>الآداء</a:t>
            </a:r>
            <a:r>
              <a:rPr lang="ar-DZ" sz="2800" b="1" dirty="0">
                <a:solidFill>
                  <a:srgbClr val="00B0F0"/>
                </a:solidFill>
                <a:latin typeface="Alexandria" charset="0"/>
                <a:cs typeface="Alexandria" charset="0"/>
              </a:rPr>
              <a:t>  الإعلامي</a:t>
            </a:r>
          </a:p>
        </p:txBody>
      </p:sp>
      <p:sp>
        <p:nvSpPr>
          <p:cNvPr id="29" name="Rectangle 28">
            <a:extLst>
              <a:ext uri="{FF2B5EF4-FFF2-40B4-BE49-F238E27FC236}">
                <a16:creationId xmlns:a16="http://schemas.microsoft.com/office/drawing/2014/main" id="{D754E79E-55B6-C7B8-5C29-9A45E21F9BA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5505F7-EB30-9C60-D981-82EF5E11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BC390A5-9370-8C34-B83B-9B6713C10E7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AD9129B-9082-A8E9-4E76-FDEA33F0A7C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DD2728B-7F6B-E4AD-2AD7-67CA30E2985F}"/>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EB7E6949-CC0E-C061-E77A-270EE7EE0235}"/>
              </a:ext>
            </a:extLst>
          </p:cNvPr>
          <p:cNvSpPr txBox="1"/>
          <p:nvPr/>
        </p:nvSpPr>
        <p:spPr>
          <a:xfrm>
            <a:off x="3336532" y="1906816"/>
            <a:ext cx="7145676" cy="4524315"/>
          </a:xfrm>
          <a:prstGeom prst="rect">
            <a:avLst/>
          </a:prstGeom>
          <a:noFill/>
        </p:spPr>
        <p:txBody>
          <a:bodyPr wrap="square">
            <a:spAutoFit/>
          </a:bodyPr>
          <a:lstStyle/>
          <a:p>
            <a:pPr algn="r" rtl="1">
              <a:buNone/>
            </a:pPr>
            <a:r>
              <a:rPr lang="ar-DZ" sz="2400" b="1" dirty="0">
                <a:solidFill>
                  <a:schemeClr val="accent6"/>
                </a:solidFill>
              </a:rPr>
              <a:t>خامسًا : </a:t>
            </a:r>
            <a:r>
              <a:rPr lang="ar-EG" sz="2400" b="1" dirty="0">
                <a:solidFill>
                  <a:schemeClr val="accent6"/>
                </a:solidFill>
              </a:rPr>
              <a:t>تأهيل الكوادر البشرية للتحول الرقمي</a:t>
            </a:r>
            <a:r>
              <a:rPr lang="ar-DZ" sz="2400" b="1" dirty="0">
                <a:solidFill>
                  <a:schemeClr val="accent6"/>
                </a:solidFill>
              </a:rPr>
              <a:t>:</a:t>
            </a:r>
            <a:endParaRPr lang="ar-EG" sz="2400" b="1" dirty="0">
              <a:solidFill>
                <a:schemeClr val="accent6"/>
              </a:solidFill>
            </a:endParaRPr>
          </a:p>
          <a:p>
            <a:pPr marL="342900" indent="-342900" algn="r" rtl="1">
              <a:buFont typeface="Wingdings" panose="05000000000000000000" pitchFamily="2" charset="2"/>
              <a:buChar char="§"/>
            </a:pPr>
            <a:r>
              <a:rPr lang="ar-EG" sz="2400" dirty="0"/>
              <a:t>برامج تدريبية لشرح مفهوم الإدارة الإلكترونية وتقنياتها.</a:t>
            </a:r>
            <a:endParaRPr lang="ar-DZ" sz="2400" dirty="0"/>
          </a:p>
          <a:p>
            <a:pPr marL="342900" indent="-342900" algn="r" rtl="1">
              <a:buFont typeface="Wingdings" panose="05000000000000000000" pitchFamily="2" charset="2"/>
              <a:buChar char="§"/>
            </a:pPr>
            <a:r>
              <a:rPr lang="ar-EG" sz="2400" dirty="0"/>
              <a:t>تدريب عملي على الأنظمة الرقمية الجديدة.</a:t>
            </a:r>
            <a:endParaRPr lang="ar-DZ" sz="2400" dirty="0"/>
          </a:p>
          <a:p>
            <a:pPr marL="342900" indent="-342900" algn="r" rtl="1">
              <a:buFont typeface="Wingdings" panose="05000000000000000000" pitchFamily="2" charset="2"/>
              <a:buChar char="§"/>
            </a:pPr>
            <a:r>
              <a:rPr lang="ar-EG" sz="2400" dirty="0"/>
              <a:t>ورش عمل وندوات تشاركية لطرح المقترحات.</a:t>
            </a:r>
            <a:endParaRPr lang="ar-DZ" sz="2400" dirty="0"/>
          </a:p>
          <a:p>
            <a:pPr marL="342900" indent="-342900" algn="just" rtl="1">
              <a:buFont typeface="Wingdings" panose="05000000000000000000" pitchFamily="2" charset="2"/>
              <a:buChar char="§"/>
            </a:pPr>
            <a:r>
              <a:rPr lang="ar-EG" sz="2400" dirty="0"/>
              <a:t>الاستعانة بخبراء </a:t>
            </a:r>
            <a:r>
              <a:rPr lang="ar-EG" sz="2400" dirty="0" err="1"/>
              <a:t>التحو</a:t>
            </a:r>
            <a:r>
              <a:rPr lang="ar-DZ" sz="2400" dirty="0"/>
              <a:t>ُّ</a:t>
            </a:r>
            <a:r>
              <a:rPr lang="ar-EG" sz="2400" dirty="0"/>
              <a:t>ل الرقمي وزيارات ميدانية للمؤسسات الناجحة.</a:t>
            </a:r>
            <a:endParaRPr lang="ar-DZ" sz="2400" dirty="0"/>
          </a:p>
          <a:p>
            <a:pPr marL="342900" indent="-342900" algn="just" rtl="1">
              <a:buFont typeface="Wingdings" panose="05000000000000000000" pitchFamily="2" charset="2"/>
              <a:buChar char="§"/>
            </a:pPr>
            <a:r>
              <a:rPr lang="ar-DZ" sz="2400" dirty="0"/>
              <a:t>إ</a:t>
            </a:r>
            <a:r>
              <a:rPr lang="ar-EG" sz="2400" dirty="0" err="1"/>
              <a:t>عتماد</a:t>
            </a:r>
            <a:r>
              <a:rPr lang="ar-EG" sz="2400" dirty="0"/>
              <a:t> </a:t>
            </a:r>
            <a:r>
              <a:rPr lang="ar-EG" sz="2400" dirty="0" err="1"/>
              <a:t>التعل</a:t>
            </a:r>
            <a:r>
              <a:rPr lang="ar-DZ" sz="2400" dirty="0"/>
              <a:t>ُّ</a:t>
            </a:r>
            <a:r>
              <a:rPr lang="ar-EG" sz="2400" dirty="0"/>
              <a:t>م الإلكتروني لتوسيع التدريب بتكلفة أقل.</a:t>
            </a:r>
            <a:endParaRPr lang="ar-DZ" sz="2400" dirty="0"/>
          </a:p>
          <a:p>
            <a:pPr marL="342900" indent="-342900" algn="just" rtl="1">
              <a:buFont typeface="Wingdings" panose="05000000000000000000" pitchFamily="2" charset="2"/>
              <a:buChar char="§"/>
            </a:pPr>
            <a:r>
              <a:rPr lang="ar-EG" sz="2400" dirty="0"/>
              <a:t>تقييم مستمر لم</a:t>
            </a:r>
            <a:r>
              <a:rPr lang="ar-DZ" sz="2400" dirty="0"/>
              <a:t>ُ</a:t>
            </a:r>
            <a:r>
              <a:rPr lang="ar-EG" sz="2400" dirty="0"/>
              <a:t>خرجات التدريب وربطه بأهداف قابلة للقياس. </a:t>
            </a:r>
            <a:endParaRPr lang="ar-DZ" sz="2400" dirty="0"/>
          </a:p>
          <a:p>
            <a:pPr algn="r" rtl="1"/>
            <a:r>
              <a:rPr lang="ar-DZ" sz="2400" dirty="0"/>
              <a:t>و</a:t>
            </a:r>
            <a:r>
              <a:rPr lang="ar-EG" sz="2400" dirty="0"/>
              <a:t>تُحدث الإدارة الإلكترونية نقلة ن</a:t>
            </a:r>
            <a:r>
              <a:rPr lang="ar-DZ" sz="2400" dirty="0"/>
              <a:t>و</a:t>
            </a:r>
            <a:r>
              <a:rPr lang="ar-EG" sz="2400" dirty="0" err="1"/>
              <a:t>عية</a:t>
            </a:r>
            <a:r>
              <a:rPr lang="ar-EG" sz="2400" dirty="0"/>
              <a:t> في المؤسسات الإعلامية من خلال رفع كفاءة العاملين، تحسين جودة المحتوى، تسريع </a:t>
            </a:r>
            <a:r>
              <a:rPr lang="ar-DZ" sz="2400" dirty="0"/>
              <a:t>إِ</a:t>
            </a:r>
            <a:r>
              <a:rPr lang="ar-EG" sz="2400" dirty="0"/>
              <a:t>تخاذ القرار، تعزيز التفاعل مع الجمهور، وزيادة المصداقية، مم</a:t>
            </a:r>
            <a:r>
              <a:rPr lang="ar-DZ" sz="2400" dirty="0"/>
              <a:t>َّ</a:t>
            </a:r>
            <a:r>
              <a:rPr lang="ar-EG" sz="2400" dirty="0"/>
              <a:t>ا يجعل </a:t>
            </a:r>
            <a:r>
              <a:rPr lang="ar-EG" sz="2400" dirty="0" err="1"/>
              <a:t>المؤس</a:t>
            </a:r>
            <a:r>
              <a:rPr lang="ar-DZ" sz="2400" dirty="0"/>
              <a:t>َّ</a:t>
            </a:r>
            <a:r>
              <a:rPr lang="ar-EG" sz="2400" dirty="0" err="1"/>
              <a:t>سة</a:t>
            </a:r>
            <a:r>
              <a:rPr lang="ar-EG" sz="2400" dirty="0"/>
              <a:t> أكثر قدرة على المنافسة في البيئة الرقمية الحديثة.</a:t>
            </a:r>
          </a:p>
        </p:txBody>
      </p:sp>
      <p:sp>
        <p:nvSpPr>
          <p:cNvPr id="3" name="Rectangle 2">
            <a:extLst>
              <a:ext uri="{FF2B5EF4-FFF2-40B4-BE49-F238E27FC236}">
                <a16:creationId xmlns:a16="http://schemas.microsoft.com/office/drawing/2014/main" id="{11C4E9F4-7EF3-4615-BD9D-F24862FAACEE}"/>
              </a:ext>
            </a:extLst>
          </p:cNvPr>
          <p:cNvSpPr/>
          <p:nvPr/>
        </p:nvSpPr>
        <p:spPr>
          <a:xfrm>
            <a:off x="3401733" y="34638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428304174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FAE9B-513E-1D40-A6F8-86EF3DF1C82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29CB6B5-8483-A076-F189-70A1112D62DA}"/>
              </a:ext>
            </a:extLst>
          </p:cNvPr>
          <p:cNvSpPr txBox="1"/>
          <p:nvPr/>
        </p:nvSpPr>
        <p:spPr>
          <a:xfrm>
            <a:off x="4004012" y="617697"/>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المؤسسات الإعلامية في العصر الرقمي</a:t>
            </a:r>
          </a:p>
        </p:txBody>
      </p:sp>
      <p:sp>
        <p:nvSpPr>
          <p:cNvPr id="29" name="Rectangle 28">
            <a:extLst>
              <a:ext uri="{FF2B5EF4-FFF2-40B4-BE49-F238E27FC236}">
                <a16:creationId xmlns:a16="http://schemas.microsoft.com/office/drawing/2014/main" id="{E2BEFDA3-4955-99DF-CF3C-9617D4E4149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68A30B-002A-C221-EC50-1DD94322B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72D172-8F32-086C-1C1A-F8AC27316F9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A80A3A8-8608-5043-BB4A-CE198F093CB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B0DC74A4-C36C-758A-0BEC-709B33D8902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CA47B3DD-596D-203D-4C4B-14C50724478A}"/>
              </a:ext>
            </a:extLst>
          </p:cNvPr>
          <p:cNvSpPr/>
          <p:nvPr/>
        </p:nvSpPr>
        <p:spPr>
          <a:xfrm>
            <a:off x="3223857" y="392105"/>
            <a:ext cx="780155" cy="7637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
        <p:nvSpPr>
          <p:cNvPr id="9" name="ZoneTexte 8">
            <a:extLst>
              <a:ext uri="{FF2B5EF4-FFF2-40B4-BE49-F238E27FC236}">
                <a16:creationId xmlns:a16="http://schemas.microsoft.com/office/drawing/2014/main" id="{2D320158-4066-6772-AC51-3F9FA1FB40F1}"/>
              </a:ext>
            </a:extLst>
          </p:cNvPr>
          <p:cNvSpPr txBox="1"/>
          <p:nvPr/>
        </p:nvSpPr>
        <p:spPr>
          <a:xfrm>
            <a:off x="3613935" y="1519135"/>
            <a:ext cx="7145676" cy="4893647"/>
          </a:xfrm>
          <a:prstGeom prst="rect">
            <a:avLst/>
          </a:prstGeom>
          <a:noFill/>
        </p:spPr>
        <p:txBody>
          <a:bodyPr wrap="square">
            <a:spAutoFit/>
          </a:bodyPr>
          <a:lstStyle/>
          <a:p>
            <a:pPr marL="342900" indent="-342900" algn="just" rtl="1">
              <a:buFont typeface="Wingdings" panose="05000000000000000000" pitchFamily="2" charset="2"/>
              <a:buChar char="§"/>
            </a:pPr>
            <a:r>
              <a:rPr lang="fr-FR" sz="2400" b="1" dirty="0" err="1">
                <a:solidFill>
                  <a:schemeClr val="accent1">
                    <a:lumMod val="75000"/>
                  </a:schemeClr>
                </a:solidFill>
                <a:latin typeface="Arial" panose="020B0604020202020204" pitchFamily="34" charset="0"/>
                <a:cs typeface="Arial" panose="020B0604020202020204" pitchFamily="34" charset="0"/>
              </a:rPr>
              <a:t>التحو</a:t>
            </a:r>
            <a:r>
              <a:rPr lang="ar-DZ" sz="2400" b="1" dirty="0">
                <a:solidFill>
                  <a:schemeClr val="accent1">
                    <a:lumMod val="75000"/>
                  </a:schemeClr>
                </a:solidFill>
                <a:latin typeface="Arial" panose="020B0604020202020204" pitchFamily="34" charset="0"/>
                <a:cs typeface="Arial" panose="020B0604020202020204" pitchFamily="34" charset="0"/>
              </a:rPr>
              <a:t>ُّ</a:t>
            </a:r>
            <a:r>
              <a:rPr lang="fr-FR" sz="2400" b="1" dirty="0">
                <a:solidFill>
                  <a:schemeClr val="accent1">
                    <a:lumMod val="75000"/>
                  </a:schemeClr>
                </a:solidFill>
                <a:latin typeface="Arial" panose="020B0604020202020204" pitchFamily="34" charset="0"/>
                <a:cs typeface="Arial" panose="020B0604020202020204" pitchFamily="34" charset="0"/>
              </a:rPr>
              <a:t>ل </a:t>
            </a:r>
            <a:r>
              <a:rPr lang="fr-FR" sz="2400" b="1" dirty="0" err="1">
                <a:solidFill>
                  <a:schemeClr val="accent1">
                    <a:lumMod val="75000"/>
                  </a:schemeClr>
                </a:solidFill>
                <a:latin typeface="Arial" panose="020B0604020202020204" pitchFamily="34" charset="0"/>
                <a:cs typeface="Arial" panose="020B0604020202020204" pitchFamily="34" charset="0"/>
              </a:rPr>
              <a:t>السريع</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نحو</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الر</a:t>
            </a:r>
            <a:r>
              <a:rPr lang="ar-DZ" sz="2400" b="1" dirty="0">
                <a:solidFill>
                  <a:schemeClr val="accent1">
                    <a:lumMod val="75000"/>
                  </a:schemeClr>
                </a:solidFill>
                <a:latin typeface="Arial" panose="020B0604020202020204" pitchFamily="34" charset="0"/>
                <a:cs typeface="Arial" panose="020B0604020202020204" pitchFamily="34" charset="0"/>
              </a:rPr>
              <a:t>َّ</a:t>
            </a:r>
            <a:r>
              <a:rPr lang="fr-FR" sz="2400" b="1" dirty="0" err="1">
                <a:solidFill>
                  <a:schemeClr val="accent1">
                    <a:lumMod val="75000"/>
                  </a:schemeClr>
                </a:solidFill>
                <a:latin typeface="Arial" panose="020B0604020202020204" pitchFamily="34" charset="0"/>
                <a:cs typeface="Arial" panose="020B0604020202020204" pitchFamily="34" charset="0"/>
              </a:rPr>
              <a:t>قمنة</a:t>
            </a:r>
            <a:r>
              <a:rPr lang="ar-DZ" sz="2400" b="1" dirty="0">
                <a:solidFill>
                  <a:schemeClr val="accent1">
                    <a:lumMod val="75000"/>
                  </a:schemeClr>
                </a:solidFill>
                <a:latin typeface="Arial" panose="020B0604020202020204" pitchFamily="34" charset="0"/>
                <a:cs typeface="Arial" panose="020B0604020202020204" pitchFamily="34" charset="0"/>
              </a:rPr>
              <a:t>:</a:t>
            </a:r>
            <a:endParaRPr lang="fr-FR" sz="2400" b="1" dirty="0">
              <a:solidFill>
                <a:schemeClr val="accent1">
                  <a:lumMod val="75000"/>
                </a:schemeClr>
              </a:solidFill>
              <a:latin typeface="Arial" panose="020B0604020202020204" pitchFamily="34" charset="0"/>
              <a:cs typeface="Arial" panose="020B0604020202020204" pitchFamily="34" charset="0"/>
            </a:endParaRPr>
          </a:p>
          <a:p>
            <a:pPr algn="just" rtl="1"/>
            <a:r>
              <a:rPr lang="fr-FR" sz="2400" dirty="0">
                <a:latin typeface="Arial" panose="020B0604020202020204" pitchFamily="34" charset="0"/>
                <a:cs typeface="Arial" panose="020B0604020202020204" pitchFamily="34" charset="0"/>
              </a:rPr>
              <a:t>مع </a:t>
            </a:r>
            <a:r>
              <a:rPr lang="fr-FR" sz="2400" dirty="0" err="1">
                <a:latin typeface="Arial" panose="020B0604020202020204" pitchFamily="34" charset="0"/>
                <a:cs typeface="Arial" panose="020B0604020202020204" pitchFamily="34" charset="0"/>
              </a:rPr>
              <a:t>التطور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السريع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للتكنولوجيا</a:t>
            </a:r>
            <a:r>
              <a:rPr lang="fr-FR" sz="2400" dirty="0">
                <a:latin typeface="Arial" panose="020B0604020202020204" pitchFamily="34" charset="0"/>
                <a:cs typeface="Arial" panose="020B0604020202020204" pitchFamily="34" charset="0"/>
              </a:rPr>
              <a:t>، ت</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ج</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د </a:t>
            </a:r>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نفسها</a:t>
            </a:r>
            <a:r>
              <a:rPr lang="fr-FR" sz="2400" dirty="0">
                <a:latin typeface="Arial" panose="020B0604020202020204" pitchFamily="34" charset="0"/>
                <a:cs typeface="Arial" panose="020B0604020202020204" pitchFamily="34" charset="0"/>
              </a:rPr>
              <a:t> م</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ضط</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للتحو</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ل من </a:t>
            </a:r>
            <a:r>
              <a:rPr lang="fr-FR" sz="2400" dirty="0" err="1">
                <a:latin typeface="Arial" panose="020B0604020202020204" pitchFamily="34" charset="0"/>
                <a:cs typeface="Arial" panose="020B0604020202020204" pitchFamily="34" charset="0"/>
              </a:rPr>
              <a:t>الوسائل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التقليدية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هذا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يتطلب</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ستثمارات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كبيرة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ي</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ة </a:t>
            </a:r>
            <a:r>
              <a:rPr lang="fr-FR" sz="2400" dirty="0" err="1">
                <a:latin typeface="Arial" panose="020B0604020202020204" pitchFamily="34" charset="0"/>
                <a:cs typeface="Arial" panose="020B0604020202020204" pitchFamily="34" charset="0"/>
              </a:rPr>
              <a:t>التحتية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وتدريب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الموظفين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أدوات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ومنص</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جديدة</a:t>
            </a:r>
            <a:r>
              <a:rPr lang="fr-FR" sz="2400" dirty="0">
                <a:latin typeface="Arial" panose="020B0604020202020204" pitchFamily="34" charset="0"/>
                <a:cs typeface="Arial" panose="020B0604020202020204" pitchFamily="34" charset="0"/>
              </a:rPr>
              <a:t>.</a:t>
            </a:r>
          </a:p>
          <a:p>
            <a:pPr marL="342900" indent="-342900" algn="just" rtl="1">
              <a:buFont typeface="Wingdings" panose="05000000000000000000" pitchFamily="2" charset="2"/>
              <a:buChar char="§"/>
            </a:pPr>
            <a:r>
              <a:rPr lang="fr-FR" sz="2400" b="1" dirty="0" err="1">
                <a:solidFill>
                  <a:schemeClr val="accent1">
                    <a:lumMod val="75000"/>
                  </a:schemeClr>
                </a:solidFill>
                <a:latin typeface="Arial" panose="020B0604020202020204" pitchFamily="34" charset="0"/>
                <a:cs typeface="Arial" panose="020B0604020202020204" pitchFamily="34" charset="0"/>
              </a:rPr>
              <a:t>التنافسية</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العالية</a:t>
            </a:r>
            <a:r>
              <a:rPr lang="ar-DZ" sz="2400" b="1" dirty="0">
                <a:solidFill>
                  <a:schemeClr val="accent1">
                    <a:lumMod val="75000"/>
                  </a:schemeClr>
                </a:solidFill>
                <a:latin typeface="Arial" panose="020B0604020202020204" pitchFamily="34" charset="0"/>
                <a:cs typeface="Arial" panose="020B0604020202020204" pitchFamily="34" charset="0"/>
              </a:rPr>
              <a:t>:</a:t>
            </a:r>
            <a:endParaRPr lang="fr-FR" sz="2400" b="1" dirty="0">
              <a:solidFill>
                <a:schemeClr val="accent1">
                  <a:lumMod val="75000"/>
                </a:schemeClr>
              </a:solidFill>
              <a:latin typeface="Arial" panose="020B0604020202020204" pitchFamily="34" charset="0"/>
              <a:cs typeface="Arial" panose="020B0604020202020204" pitchFamily="34" charset="0"/>
            </a:endParaRPr>
          </a:p>
          <a:p>
            <a:pPr algn="just" rtl="1"/>
            <a:r>
              <a:rPr lang="fr-FR" sz="2400" dirty="0" err="1">
                <a:latin typeface="Arial" panose="020B0604020202020204" pitchFamily="34" charset="0"/>
                <a:cs typeface="Arial" panose="020B0604020202020204" pitchFamily="34" charset="0"/>
              </a:rPr>
              <a:t>تشهد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الصناعة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تزايدًا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عدد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المنص</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ا </a:t>
            </a:r>
            <a:r>
              <a:rPr lang="fr-FR" sz="2400" dirty="0" err="1">
                <a:latin typeface="Arial" panose="020B0604020202020204" pitchFamily="34" charset="0"/>
                <a:cs typeface="Arial" panose="020B0604020202020204" pitchFamily="34" charset="0"/>
              </a:rPr>
              <a:t>يجعل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المنافسة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جذب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الجمهور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حتفاظ</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شديدة</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ف</a:t>
            </a:r>
            <a:r>
              <a:rPr lang="fr-FR" sz="2400" dirty="0" err="1">
                <a:latin typeface="Arial" panose="020B0604020202020204" pitchFamily="34" charset="0"/>
                <a:cs typeface="Arial" panose="020B0604020202020204" pitchFamily="34" charset="0"/>
              </a:rPr>
              <a:t>المنصات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ست</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ق</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لة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وشبكات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التواصل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جتماعي</a:t>
            </a:r>
            <a:r>
              <a:rPr lang="fr-FR" sz="2400" dirty="0">
                <a:latin typeface="Arial" panose="020B0604020202020204" pitchFamily="34" charset="0"/>
                <a:cs typeface="Arial" panose="020B0604020202020204" pitchFamily="34" charset="0"/>
              </a:rPr>
              <a:t> ت</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ض</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يف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عبئًا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إضافيًا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التقليدية</a:t>
            </a:r>
            <a:r>
              <a:rPr lang="fr-FR" sz="2400" dirty="0">
                <a:latin typeface="Arial" panose="020B0604020202020204" pitchFamily="34" charset="0"/>
                <a:cs typeface="Arial" panose="020B0604020202020204" pitchFamily="34" charset="0"/>
              </a:rPr>
              <a:t>.</a:t>
            </a:r>
          </a:p>
          <a:p>
            <a:pPr marL="342900" indent="-342900" algn="just" rtl="1">
              <a:buFont typeface="Wingdings" panose="05000000000000000000" pitchFamily="2" charset="2"/>
              <a:buChar char="§"/>
            </a:pPr>
            <a:r>
              <a:rPr lang="fr-FR" sz="2400" b="1" dirty="0" err="1">
                <a:solidFill>
                  <a:schemeClr val="accent1">
                    <a:lumMod val="75000"/>
                  </a:schemeClr>
                </a:solidFill>
                <a:latin typeface="Arial" panose="020B0604020202020204" pitchFamily="34" charset="0"/>
                <a:cs typeface="Arial" panose="020B0604020202020204" pitchFamily="34" charset="0"/>
              </a:rPr>
              <a:t>ال</a:t>
            </a:r>
            <a:r>
              <a:rPr lang="ar-DZ" sz="2400" b="1" dirty="0">
                <a:solidFill>
                  <a:schemeClr val="accent1">
                    <a:lumMod val="75000"/>
                  </a:schemeClr>
                </a:solidFill>
                <a:latin typeface="Arial" panose="020B0604020202020204" pitchFamily="34" charset="0"/>
                <a:cs typeface="Arial" panose="020B0604020202020204" pitchFamily="34" charset="0"/>
              </a:rPr>
              <a:t>إِ</a:t>
            </a:r>
            <a:r>
              <a:rPr lang="fr-FR" sz="2400" b="1" dirty="0" err="1">
                <a:solidFill>
                  <a:schemeClr val="accent1">
                    <a:lumMod val="75000"/>
                  </a:schemeClr>
                </a:solidFill>
                <a:latin typeface="Arial" panose="020B0604020202020204" pitchFamily="34" charset="0"/>
                <a:cs typeface="Arial" panose="020B0604020202020204" pitchFamily="34" charset="0"/>
              </a:rPr>
              <a:t>عتماد</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على</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الإعلانات</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الرقمية</a:t>
            </a:r>
            <a:r>
              <a:rPr lang="ar-DZ" sz="2400" b="1" dirty="0">
                <a:solidFill>
                  <a:schemeClr val="accent1">
                    <a:lumMod val="75000"/>
                  </a:schemeClr>
                </a:solidFill>
                <a:latin typeface="Arial" panose="020B0604020202020204" pitchFamily="34" charset="0"/>
                <a:cs typeface="Arial" panose="020B0604020202020204" pitchFamily="34" charset="0"/>
              </a:rPr>
              <a:t>:</a:t>
            </a:r>
            <a:endParaRPr lang="fr-FR" sz="2400" b="1" dirty="0">
              <a:solidFill>
                <a:schemeClr val="accent1">
                  <a:lumMod val="75000"/>
                </a:schemeClr>
              </a:solidFill>
              <a:latin typeface="Arial" panose="020B0604020202020204" pitchFamily="34" charset="0"/>
              <a:cs typeface="Arial" panose="020B0604020202020204" pitchFamily="34" charset="0"/>
            </a:endParaRPr>
          </a:p>
          <a:p>
            <a:pPr algn="just" rtl="1"/>
            <a:r>
              <a:rPr lang="fr-FR" sz="2400" dirty="0" err="1">
                <a:latin typeface="Arial" panose="020B0604020202020204" pitchFamily="34" charset="0"/>
                <a:cs typeface="Arial" panose="020B0604020202020204" pitchFamily="34" charset="0"/>
              </a:rPr>
              <a:t>الإعلانات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هي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المصدر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الأساسي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للإيرادات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ولكن</a:t>
            </a:r>
            <a:r>
              <a:rPr lang="fr-FR" sz="2400" dirty="0">
                <a:latin typeface="Arial" panose="020B0604020202020204" pitchFamily="34" charset="0"/>
                <a:cs typeface="Arial" panose="020B0604020202020204" pitchFamily="34" charset="0"/>
              </a:rPr>
              <a:t> مع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نتشار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الح</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جب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الإعلاني</a:t>
            </a:r>
            <a:r>
              <a:rPr lang="fr-FR" sz="2400" dirty="0">
                <a:latin typeface="Arial" panose="020B0604020202020204" pitchFamily="34" charset="0"/>
                <a:cs typeface="Arial" panose="020B0604020202020204" pitchFamily="34" charset="0"/>
              </a:rPr>
              <a:t> (Ad </a:t>
            </a:r>
            <a:r>
              <a:rPr lang="fr-FR" sz="2400" dirty="0" err="1">
                <a:latin typeface="Arial" panose="020B0604020202020204" pitchFamily="34" charset="0"/>
                <a:cs typeface="Arial" panose="020B0604020202020204" pitchFamily="34" charset="0"/>
              </a:rPr>
              <a:t>Blockers</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وزيادة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المنافسة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الإعلانات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تواجه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صعوبة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تحقيق</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يرادات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مستدامة</a:t>
            </a:r>
            <a:r>
              <a:rPr lang="fr-FR"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96321760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557FE-19A9-E141-5390-EC9047F7EED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AE3D602-1BE1-C254-0A2E-7033C864A6FE}"/>
              </a:ext>
            </a:extLst>
          </p:cNvPr>
          <p:cNvSpPr txBox="1"/>
          <p:nvPr/>
        </p:nvSpPr>
        <p:spPr>
          <a:xfrm>
            <a:off x="4004012" y="623140"/>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المؤسسات الإعلامية في العصر الرقمي</a:t>
            </a:r>
          </a:p>
        </p:txBody>
      </p:sp>
      <p:sp>
        <p:nvSpPr>
          <p:cNvPr id="29" name="Rectangle 28">
            <a:extLst>
              <a:ext uri="{FF2B5EF4-FFF2-40B4-BE49-F238E27FC236}">
                <a16:creationId xmlns:a16="http://schemas.microsoft.com/office/drawing/2014/main" id="{753AB218-B69C-F140-238C-6C0BDBF4640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D7C1B6-D1B3-DCA2-E7EF-15B3F3FD3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4BB000A-C3B6-08C2-B9A4-FBE3B25C622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8D0D4561-6E2A-1782-7C4E-ED0E9342E22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1AED111-E45E-1A8B-7DA8-76C0E55D4192}"/>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0" name="ZoneTexte 9">
            <a:extLst>
              <a:ext uri="{FF2B5EF4-FFF2-40B4-BE49-F238E27FC236}">
                <a16:creationId xmlns:a16="http://schemas.microsoft.com/office/drawing/2014/main" id="{17E99077-FA81-17D9-94A7-797AE80B8C9C}"/>
              </a:ext>
            </a:extLst>
          </p:cNvPr>
          <p:cNvSpPr txBox="1"/>
          <p:nvPr/>
        </p:nvSpPr>
        <p:spPr>
          <a:xfrm>
            <a:off x="1705509" y="1355818"/>
            <a:ext cx="9449655" cy="5262979"/>
          </a:xfrm>
          <a:prstGeom prst="rect">
            <a:avLst/>
          </a:prstGeom>
          <a:noFill/>
        </p:spPr>
        <p:txBody>
          <a:bodyPr wrap="square">
            <a:spAutoFit/>
          </a:bodyPr>
          <a:lstStyle/>
          <a:p>
            <a:pPr marL="342900" indent="-342900" algn="just" rtl="1">
              <a:buFont typeface="Wingdings" panose="05000000000000000000" pitchFamily="2" charset="2"/>
              <a:buChar char="§"/>
            </a:pPr>
            <a:r>
              <a:rPr lang="fr-FR" sz="2400" b="1" dirty="0" err="1">
                <a:solidFill>
                  <a:schemeClr val="accent1">
                    <a:lumMod val="75000"/>
                  </a:schemeClr>
                </a:solidFill>
                <a:latin typeface="Arial" panose="020B0604020202020204" pitchFamily="34" charset="0"/>
                <a:cs typeface="Arial" panose="020B0604020202020204" pitchFamily="34" charset="0"/>
              </a:rPr>
              <a:t>تغي</a:t>
            </a:r>
            <a:r>
              <a:rPr lang="ar-DZ" sz="2400" b="1" dirty="0">
                <a:solidFill>
                  <a:schemeClr val="accent1">
                    <a:lumMod val="75000"/>
                  </a:schemeClr>
                </a:solidFill>
                <a:latin typeface="Arial" panose="020B0604020202020204" pitchFamily="34" charset="0"/>
                <a:cs typeface="Arial" panose="020B0604020202020204" pitchFamily="34" charset="0"/>
              </a:rPr>
              <a:t>ُّ</a:t>
            </a:r>
            <a:r>
              <a:rPr lang="fr-FR" sz="2400" b="1" dirty="0">
                <a:solidFill>
                  <a:schemeClr val="accent1">
                    <a:lumMod val="75000"/>
                  </a:schemeClr>
                </a:solidFill>
                <a:latin typeface="Arial" panose="020B0604020202020204" pitchFamily="34" charset="0"/>
                <a:cs typeface="Arial" panose="020B0604020202020204" pitchFamily="34" charset="0"/>
              </a:rPr>
              <a:t>ر </a:t>
            </a:r>
            <a:r>
              <a:rPr lang="fr-FR" sz="2400" b="1" dirty="0" err="1">
                <a:solidFill>
                  <a:schemeClr val="accent1">
                    <a:lumMod val="75000"/>
                  </a:schemeClr>
                </a:solidFill>
                <a:latin typeface="Arial" panose="020B0604020202020204" pitchFamily="34" charset="0"/>
                <a:cs typeface="Arial" panose="020B0604020202020204" pitchFamily="34" charset="0"/>
              </a:rPr>
              <a:t>سلوك</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الجمهور</a:t>
            </a:r>
            <a:r>
              <a:rPr lang="fr-FR" sz="2400" b="1" dirty="0">
                <a:solidFill>
                  <a:schemeClr val="accent1">
                    <a:lumMod val="75000"/>
                  </a:schemeClr>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الجمهور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العصر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يبحث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محتوى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سريع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مخصص</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وتفاعلي</a:t>
            </a:r>
            <a:r>
              <a:rPr lang="ar-DZ" sz="2400"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و</a:t>
            </a:r>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تعتمد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النماذج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التقليدية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واجه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صعوبة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تلبية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هذه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التوق</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عات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ا </a:t>
            </a:r>
            <a:r>
              <a:rPr lang="fr-FR" sz="2400" dirty="0" err="1">
                <a:latin typeface="Arial" panose="020B0604020202020204" pitchFamily="34" charset="0"/>
                <a:cs typeface="Arial" panose="020B0604020202020204" pitchFamily="34" charset="0"/>
              </a:rPr>
              <a:t>يؤد</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ي </a:t>
            </a:r>
            <a:r>
              <a:rPr lang="fr-FR" sz="2400" dirty="0" err="1">
                <a:latin typeface="Arial" panose="020B0604020202020204" pitchFamily="34" charset="0"/>
                <a:cs typeface="Arial" panose="020B0604020202020204" pitchFamily="34" charset="0"/>
              </a:rPr>
              <a:t>إلى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فقدان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جمهورها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لصالح</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منصات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أخرى</a:t>
            </a:r>
            <a:r>
              <a:rPr lang="fr-FR" sz="2400" dirty="0">
                <a:latin typeface="Arial" panose="020B0604020202020204" pitchFamily="34" charset="0"/>
                <a:cs typeface="Arial" panose="020B0604020202020204" pitchFamily="34" charset="0"/>
              </a:rPr>
              <a:t>.</a:t>
            </a:r>
          </a:p>
          <a:p>
            <a:pPr marL="342900" indent="-342900" algn="just" rtl="1">
              <a:buFont typeface="Wingdings" panose="05000000000000000000" pitchFamily="2" charset="2"/>
              <a:buChar char="§"/>
            </a:pPr>
            <a:r>
              <a:rPr lang="fr-FR" sz="2400" b="1" dirty="0" err="1">
                <a:solidFill>
                  <a:schemeClr val="accent1">
                    <a:lumMod val="75000"/>
                  </a:schemeClr>
                </a:solidFill>
                <a:latin typeface="Arial" panose="020B0604020202020204" pitchFamily="34" charset="0"/>
                <a:cs typeface="Arial" panose="020B0604020202020204" pitchFamily="34" charset="0"/>
              </a:rPr>
              <a:t>إنتشار</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الأخبار</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المضل</a:t>
            </a:r>
            <a:r>
              <a:rPr lang="ar-DZ" sz="2400" b="1" dirty="0">
                <a:solidFill>
                  <a:schemeClr val="accent1">
                    <a:lumMod val="75000"/>
                  </a:schemeClr>
                </a:solidFill>
                <a:latin typeface="Arial" panose="020B0604020202020204" pitchFamily="34" charset="0"/>
                <a:cs typeface="Arial" panose="020B0604020202020204" pitchFamily="34" charset="0"/>
              </a:rPr>
              <a:t>ِّ</a:t>
            </a:r>
            <a:r>
              <a:rPr lang="fr-FR" sz="2400" b="1" dirty="0" err="1">
                <a:solidFill>
                  <a:schemeClr val="accent1">
                    <a:lumMod val="75000"/>
                  </a:schemeClr>
                </a:solidFill>
                <a:latin typeface="Arial" panose="020B0604020202020204" pitchFamily="34" charset="0"/>
                <a:cs typeface="Arial" panose="020B0604020202020204" pitchFamily="34" charset="0"/>
              </a:rPr>
              <a:t>لة</a:t>
            </a:r>
            <a:r>
              <a:rPr lang="fr-FR" sz="2400" b="1" dirty="0">
                <a:solidFill>
                  <a:schemeClr val="accent1">
                    <a:lumMod val="75000"/>
                  </a:schemeClr>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عصر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نتشار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السريع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للمعلومات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تواجه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المؤس</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تحديًا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كبيرًا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الحفاظ</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مصداقيتها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والتمي</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يز</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الأخبار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الحقيقية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والم</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ضل</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لة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مم</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ا </a:t>
            </a:r>
            <a:r>
              <a:rPr lang="fr-FR" sz="2400" dirty="0" err="1">
                <a:latin typeface="Arial" panose="020B0604020202020204" pitchFamily="34" charset="0"/>
                <a:cs typeface="Arial" panose="020B0604020202020204" pitchFamily="34" charset="0"/>
              </a:rPr>
              <a:t>يتطلب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تدقيقًا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صارمًا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ومصداقية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عالية</a:t>
            </a:r>
            <a:r>
              <a:rPr lang="fr-FR" sz="2400" dirty="0">
                <a:latin typeface="Arial" panose="020B0604020202020204" pitchFamily="34" charset="0"/>
                <a:cs typeface="Arial" panose="020B0604020202020204" pitchFamily="34" charset="0"/>
              </a:rPr>
              <a:t>.</a:t>
            </a:r>
          </a:p>
          <a:p>
            <a:pPr marL="342900" indent="-342900" algn="just" rtl="1">
              <a:buFont typeface="Wingdings" panose="05000000000000000000" pitchFamily="2" charset="2"/>
              <a:buChar char="§"/>
            </a:pPr>
            <a:r>
              <a:rPr lang="fr-FR" sz="2400" b="1" dirty="0" err="1">
                <a:solidFill>
                  <a:schemeClr val="accent1">
                    <a:lumMod val="75000"/>
                  </a:schemeClr>
                </a:solidFill>
                <a:latin typeface="Arial" panose="020B0604020202020204" pitchFamily="34" charset="0"/>
                <a:cs typeface="Arial" panose="020B0604020202020204" pitchFamily="34" charset="0"/>
              </a:rPr>
              <a:t>الأمن</a:t>
            </a:r>
            <a:r>
              <a:rPr lang="fr-FR" sz="2400" b="1" dirty="0">
                <a:solidFill>
                  <a:schemeClr val="accent1">
                    <a:lumMod val="75000"/>
                  </a:schemeClr>
                </a:solidFill>
                <a:latin typeface="Arial" panose="020B0604020202020204" pitchFamily="34" charset="0"/>
                <a:cs typeface="Arial" panose="020B0604020202020204" pitchFamily="34" charset="0"/>
              </a:rPr>
              <a:t> </a:t>
            </a:r>
            <a:r>
              <a:rPr lang="fr-FR" sz="2400" b="1" dirty="0" err="1">
                <a:solidFill>
                  <a:schemeClr val="accent1">
                    <a:lumMod val="75000"/>
                  </a:schemeClr>
                </a:solidFill>
                <a:latin typeface="Arial" panose="020B0604020202020204" pitchFamily="34" charset="0"/>
                <a:cs typeface="Arial" panose="020B0604020202020204" pitchFamily="34" charset="0"/>
              </a:rPr>
              <a:t>السيبراني</a:t>
            </a:r>
            <a:r>
              <a:rPr lang="fr-FR" sz="2400" b="1" dirty="0">
                <a:solidFill>
                  <a:schemeClr val="accent1">
                    <a:lumMod val="75000"/>
                  </a:schemeClr>
                </a:solidFill>
                <a:latin typeface="Arial" panose="020B0604020202020204" pitchFamily="34" charset="0"/>
                <a:cs typeface="Arial" panose="020B0604020202020204" pitchFamily="34" charset="0"/>
              </a:rPr>
              <a:t>:</a:t>
            </a:r>
          </a:p>
          <a:p>
            <a:pPr algn="just" rtl="1"/>
            <a:r>
              <a:rPr lang="fr-FR" sz="2400" dirty="0" err="1">
                <a:latin typeface="Arial" panose="020B0604020202020204" pitchFamily="34" charset="0"/>
                <a:cs typeface="Arial" panose="020B0604020202020204" pitchFamily="34" charset="0"/>
              </a:rPr>
              <a:t>المؤسسات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ع</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رضة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للهجمات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السيبرانية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قد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تؤد</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ي </a:t>
            </a:r>
            <a:r>
              <a:rPr lang="fr-FR" sz="2400" dirty="0" err="1">
                <a:latin typeface="Arial" panose="020B0604020202020204" pitchFamily="34" charset="0"/>
                <a:cs typeface="Arial" panose="020B0604020202020204" pitchFamily="34" charset="0"/>
              </a:rPr>
              <a:t>إلى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تسريب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بيانات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حساسة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أو</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تعطيل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خدماتها</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و</a:t>
            </a:r>
            <a:r>
              <a:rPr lang="fr-FR" sz="2400" dirty="0" err="1">
                <a:latin typeface="Arial" panose="020B0604020202020204" pitchFamily="34" charset="0"/>
                <a:cs typeface="Arial" panose="020B0604020202020204" pitchFamily="34" charset="0"/>
              </a:rPr>
              <a:t>حماية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البيانات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وتأمين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الأنظمة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أصبح</a:t>
            </a:r>
            <a:r>
              <a:rPr lang="fr-FR" sz="2400" dirty="0">
                <a:latin typeface="Arial" panose="020B0604020202020204" pitchFamily="34" charset="0"/>
                <a:cs typeface="Arial" panose="020B0604020202020204" pitchFamily="34" charset="0"/>
              </a:rPr>
              <a:t> من </a:t>
            </a:r>
            <a:r>
              <a:rPr lang="fr-FR" sz="2400" dirty="0" err="1">
                <a:latin typeface="Arial" panose="020B0604020202020204" pitchFamily="34" charset="0"/>
                <a:cs typeface="Arial" panose="020B0604020202020204" pitchFamily="34" charset="0"/>
              </a:rPr>
              <a:t>التحديات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الأساسية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العصر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a:t>
            </a:r>
            <a:r>
              <a:rPr lang="fr-FR" sz="2400" dirty="0">
                <a:latin typeface="Arial" panose="020B0604020202020204" pitchFamily="34" charset="0"/>
                <a:cs typeface="Arial" panose="020B0604020202020204" pitchFamily="34" charset="0"/>
              </a:rPr>
              <a:t>.</a:t>
            </a:r>
            <a:endParaRPr lang="ar-DZ" sz="2400" dirty="0">
              <a:latin typeface="Arial" panose="020B0604020202020204" pitchFamily="34" charset="0"/>
              <a:cs typeface="Arial" panose="020B0604020202020204" pitchFamily="34" charset="0"/>
            </a:endParaRPr>
          </a:p>
          <a:p>
            <a:pPr marL="342900" indent="-342900" algn="just" rtl="1">
              <a:buFont typeface="Wingdings" panose="05000000000000000000" pitchFamily="2" charset="2"/>
              <a:buChar char="§"/>
            </a:pPr>
            <a:r>
              <a:rPr lang="ar-SA" sz="2400" b="1" dirty="0">
                <a:solidFill>
                  <a:schemeClr val="accent1">
                    <a:lumMod val="75000"/>
                  </a:schemeClr>
                </a:solidFill>
              </a:rPr>
              <a:t>التكي</a:t>
            </a:r>
            <a:r>
              <a:rPr lang="ar-DZ" sz="2400" b="1" dirty="0">
                <a:solidFill>
                  <a:schemeClr val="accent1">
                    <a:lumMod val="75000"/>
                  </a:schemeClr>
                </a:solidFill>
              </a:rPr>
              <a:t>ُّ</a:t>
            </a:r>
            <a:r>
              <a:rPr lang="ar-SA" sz="2400" b="1" dirty="0">
                <a:solidFill>
                  <a:schemeClr val="accent1">
                    <a:lumMod val="75000"/>
                  </a:schemeClr>
                </a:solidFill>
              </a:rPr>
              <a:t>ف مع تقنيات الذكاء ال</a:t>
            </a:r>
            <a:r>
              <a:rPr lang="ar-DZ" sz="2400" b="1" dirty="0">
                <a:solidFill>
                  <a:schemeClr val="accent1">
                    <a:lumMod val="75000"/>
                  </a:schemeClr>
                </a:solidFill>
              </a:rPr>
              <a:t>إِ</a:t>
            </a:r>
            <a:r>
              <a:rPr lang="ar-SA" sz="2400" b="1" dirty="0" err="1">
                <a:solidFill>
                  <a:schemeClr val="accent1">
                    <a:lumMod val="75000"/>
                  </a:schemeClr>
                </a:solidFill>
              </a:rPr>
              <a:t>صطناعي</a:t>
            </a:r>
            <a:r>
              <a:rPr lang="ar-DZ" sz="2400" b="1" dirty="0">
                <a:solidFill>
                  <a:schemeClr val="accent1">
                    <a:lumMod val="75000"/>
                  </a:schemeClr>
                </a:solidFill>
              </a:rPr>
              <a:t>: </a:t>
            </a:r>
            <a:r>
              <a:rPr lang="ar-SA" sz="2400" dirty="0"/>
              <a:t>ر</a:t>
            </a:r>
            <a:r>
              <a:rPr lang="ar-DZ" sz="2400" dirty="0"/>
              <a:t>َ</a:t>
            </a:r>
            <a:r>
              <a:rPr lang="ar-SA" sz="2400" dirty="0"/>
              <a:t>غم أن</a:t>
            </a:r>
            <a:r>
              <a:rPr lang="ar-DZ" sz="2400" dirty="0"/>
              <a:t>َّ</a:t>
            </a:r>
            <a:r>
              <a:rPr lang="ar-SA" sz="2400" dirty="0"/>
              <a:t> الذكاء ال</a:t>
            </a:r>
            <a:r>
              <a:rPr lang="ar-DZ" sz="2400" dirty="0"/>
              <a:t>إِ</a:t>
            </a:r>
            <a:r>
              <a:rPr lang="ar-SA" sz="2400" dirty="0" err="1"/>
              <a:t>صطناعي</a:t>
            </a:r>
            <a:r>
              <a:rPr lang="ar-DZ" sz="2400" dirty="0"/>
              <a:t>،</a:t>
            </a:r>
            <a:r>
              <a:rPr lang="ar-SA" sz="2400" dirty="0"/>
              <a:t> يوف</a:t>
            </a:r>
            <a:r>
              <a:rPr lang="ar-DZ" sz="2400" dirty="0"/>
              <a:t>ِّ</a:t>
            </a:r>
            <a:r>
              <a:rPr lang="ar-SA" sz="2400" dirty="0"/>
              <a:t>ر فرصًا كبيرة لتحسين الإنتاجية وتحليل الجمهور، إلا</a:t>
            </a:r>
            <a:r>
              <a:rPr lang="ar-DZ" sz="2400" dirty="0"/>
              <a:t>َّ</a:t>
            </a:r>
            <a:r>
              <a:rPr lang="ar-SA" sz="2400" dirty="0"/>
              <a:t> أن</a:t>
            </a:r>
            <a:r>
              <a:rPr lang="ar-DZ" sz="2400" dirty="0"/>
              <a:t>َّ</a:t>
            </a:r>
            <a:r>
              <a:rPr lang="ar-SA" sz="2400" dirty="0"/>
              <a:t> </a:t>
            </a:r>
            <a:r>
              <a:rPr lang="ar-DZ" sz="2400" dirty="0"/>
              <a:t>إِ</a:t>
            </a:r>
            <a:r>
              <a:rPr lang="ar-SA" sz="2400" dirty="0" err="1"/>
              <a:t>ستخدامه</a:t>
            </a:r>
            <a:r>
              <a:rPr lang="ar-SA" sz="2400" dirty="0"/>
              <a:t> يتطل</a:t>
            </a:r>
            <a:r>
              <a:rPr lang="ar-DZ" sz="2400" dirty="0"/>
              <a:t>َّ</a:t>
            </a:r>
            <a:r>
              <a:rPr lang="ar-SA" sz="2400" dirty="0"/>
              <a:t>ب </a:t>
            </a:r>
            <a:r>
              <a:rPr lang="ar-DZ" sz="2400" dirty="0"/>
              <a:t>إِ</a:t>
            </a:r>
            <a:r>
              <a:rPr lang="ar-SA" sz="2400" dirty="0" err="1"/>
              <a:t>ستثمارات</a:t>
            </a:r>
            <a:r>
              <a:rPr lang="ar-SA" sz="2400" dirty="0"/>
              <a:t> ضخمة وفهمًا دقيقًا لكيفية دمجه في العمليات الإعلامية دون التأثير على جودة المحتوى</a:t>
            </a:r>
            <a:r>
              <a:rPr lang="ar-DZ" sz="2400" dirty="0"/>
              <a:t>.</a:t>
            </a:r>
            <a:endParaRPr lang="fr-FR" sz="3200" dirty="0">
              <a:latin typeface="Arial" panose="020B0604020202020204" pitchFamily="34" charset="0"/>
            </a:endParaRPr>
          </a:p>
        </p:txBody>
      </p:sp>
      <p:sp>
        <p:nvSpPr>
          <p:cNvPr id="12" name="Rectangle 11">
            <a:extLst>
              <a:ext uri="{FF2B5EF4-FFF2-40B4-BE49-F238E27FC236}">
                <a16:creationId xmlns:a16="http://schemas.microsoft.com/office/drawing/2014/main" id="{40A630AF-290F-A32F-A544-144A1335295A}"/>
              </a:ext>
            </a:extLst>
          </p:cNvPr>
          <p:cNvSpPr/>
          <p:nvPr/>
        </p:nvSpPr>
        <p:spPr>
          <a:xfrm>
            <a:off x="3223857" y="392105"/>
            <a:ext cx="780155" cy="7637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Tree>
    <p:extLst>
      <p:ext uri="{BB962C8B-B14F-4D97-AF65-F5344CB8AC3E}">
        <p14:creationId xmlns:p14="http://schemas.microsoft.com/office/powerpoint/2010/main" val="27951468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371F8-D6DE-7525-EC20-27613403D7F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E87A5B5-E67E-7EC9-92BC-ED4FB9A6F466}"/>
              </a:ext>
            </a:extLst>
          </p:cNvPr>
          <p:cNvSpPr txBox="1"/>
          <p:nvPr/>
        </p:nvSpPr>
        <p:spPr>
          <a:xfrm>
            <a:off x="4170349" y="584452"/>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المؤسسات الإعلامية في العصر الرقمي</a:t>
            </a:r>
          </a:p>
        </p:txBody>
      </p:sp>
      <p:sp>
        <p:nvSpPr>
          <p:cNvPr id="29" name="Rectangle 28">
            <a:extLst>
              <a:ext uri="{FF2B5EF4-FFF2-40B4-BE49-F238E27FC236}">
                <a16:creationId xmlns:a16="http://schemas.microsoft.com/office/drawing/2014/main" id="{E1614F0D-96C4-DB50-23E4-ED3E0C88D44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AD54DE-CE42-08A2-4C14-4D930C4133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B74EB99-BF87-100A-8F39-2861F09E8EB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DC7AB04-3E83-5F87-0CD6-E674AEAD8A4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25F984F-B476-D3D1-4426-3BC596D80C0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79FFF95F-0E75-AE4A-F8E4-5E74DE829C3B}"/>
              </a:ext>
            </a:extLst>
          </p:cNvPr>
          <p:cNvSpPr txBox="1"/>
          <p:nvPr/>
        </p:nvSpPr>
        <p:spPr>
          <a:xfrm>
            <a:off x="616449" y="1817262"/>
            <a:ext cx="10742924" cy="3137590"/>
          </a:xfrm>
          <a:prstGeom prst="rect">
            <a:avLst/>
          </a:prstGeom>
          <a:noFill/>
        </p:spPr>
        <p:txBody>
          <a:bodyPr wrap="square">
            <a:spAutoFit/>
          </a:bodyPr>
          <a:lstStyle/>
          <a:p>
            <a:pPr marL="79248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rPr>
              <a:t>أمثلة عملية لمؤسسات إعلامية نج</a:t>
            </a:r>
            <a:r>
              <a:rPr lang="ar-DZ" sz="2400" b="1" kern="100" dirty="0">
                <a:solidFill>
                  <a:schemeClr val="accent2"/>
                </a:solidFill>
                <a:effectLst/>
                <a:latin typeface="Calibri" panose="020F0502020204030204" pitchFamily="34" charset="0"/>
                <a:ea typeface="Calibri" panose="020F0502020204030204" pitchFamily="34" charset="0"/>
              </a:rPr>
              <a:t>َ</a:t>
            </a:r>
            <a:r>
              <a:rPr lang="ar-SA" sz="2400" b="1" kern="100" dirty="0">
                <a:solidFill>
                  <a:schemeClr val="accent2"/>
                </a:solidFill>
                <a:effectLst/>
                <a:latin typeface="Calibri" panose="020F0502020204030204" pitchFamily="34" charset="0"/>
                <a:ea typeface="Calibri" panose="020F0502020204030204" pitchFamily="34" charset="0"/>
              </a:rPr>
              <a:t>حت في العصر الرقمي</a:t>
            </a:r>
            <a:r>
              <a:rPr lang="ar-DZ" sz="2400" b="1" kern="100" dirty="0">
                <a:solidFill>
                  <a:schemeClr val="accent2"/>
                </a:solidFill>
                <a:effectLst/>
                <a:latin typeface="Calibri" panose="020F0502020204030204" pitchFamily="34" charset="0"/>
                <a:ea typeface="Calibri" panose="020F0502020204030204" pitchFamily="34" charset="0"/>
              </a:rPr>
              <a:t>:</a:t>
            </a:r>
            <a:endParaRPr lang="fr-FR" sz="2400" kern="100" dirty="0">
              <a:solidFill>
                <a:schemeClr val="accent2"/>
              </a:solidFill>
              <a:effectLst/>
              <a:latin typeface="Calibri" panose="020F0502020204030204" pitchFamily="34" charset="0"/>
              <a:ea typeface="Calibri" panose="020F0502020204030204" pitchFamily="34" charset="0"/>
            </a:endParaRPr>
          </a:p>
          <a:p>
            <a:pPr marL="449580"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كيف تحو</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لت المؤسسات التقليدية إلى قنوات رقمية ناجحة؟</a:t>
            </a:r>
            <a:endParaRPr lang="fr-FR" sz="2400" kern="100" dirty="0">
              <a:solidFill>
                <a:srgbClr val="000000"/>
              </a:solidFill>
              <a:effectLst/>
              <a:latin typeface="Calibri" panose="020F0502020204030204" pitchFamily="34" charset="0"/>
              <a:ea typeface="Calibri" panose="020F0502020204030204" pitchFamily="34" charset="0"/>
            </a:endParaRPr>
          </a:p>
          <a:p>
            <a:pPr marL="792480" indent="-342900" algn="just" rtl="1">
              <a:lnSpc>
                <a:spcPct val="107000"/>
              </a:lnSpc>
              <a:spcAft>
                <a:spcPts val="800"/>
              </a:spcAft>
              <a:buFont typeface="Wingdings" panose="05000000000000000000" pitchFamily="2" charset="2"/>
              <a:buChar char="ü"/>
            </a:pPr>
            <a:r>
              <a:rPr lang="ar-SA" sz="2400" b="1" kern="100" dirty="0">
                <a:solidFill>
                  <a:srgbClr val="000000"/>
                </a:solidFill>
                <a:effectLst/>
                <a:latin typeface="Calibri" panose="020F0502020204030204" pitchFamily="34" charset="0"/>
                <a:ea typeface="Calibri" panose="020F0502020204030204" pitchFamily="34" charset="0"/>
              </a:rPr>
              <a:t>نيويورك تايمز (</a:t>
            </a:r>
            <a:r>
              <a:rPr lang="fr-FR" sz="2400" b="1" kern="100" dirty="0">
                <a:solidFill>
                  <a:srgbClr val="000000"/>
                </a:solidFill>
                <a:effectLst/>
                <a:latin typeface="Arial" panose="020B0604020202020204" pitchFamily="34" charset="0"/>
                <a:ea typeface="Calibri" panose="020F0502020204030204" pitchFamily="34" charset="0"/>
              </a:rPr>
              <a:t>The New York Times</a:t>
            </a:r>
            <a:r>
              <a:rPr lang="ar-SA" sz="2400" b="1" kern="100" dirty="0">
                <a:solidFill>
                  <a:srgbClr val="000000"/>
                </a:solidFill>
                <a:effectLst/>
                <a:latin typeface="Calibri" panose="020F0502020204030204" pitchFamily="34" charset="0"/>
                <a:ea typeface="Calibri" panose="020F0502020204030204" pitchFamily="34" charset="0"/>
              </a:rPr>
              <a:t>):</a:t>
            </a:r>
            <a:endParaRPr lang="fr-FR" sz="2400" b="1" kern="100" dirty="0">
              <a:solidFill>
                <a:srgbClr val="000000"/>
              </a:solidFill>
              <a:effectLst/>
              <a:latin typeface="Calibri" panose="020F0502020204030204" pitchFamily="34" charset="0"/>
              <a:ea typeface="Calibri" panose="020F0502020204030204" pitchFamily="34" charset="0"/>
            </a:endParaRPr>
          </a:p>
          <a:p>
            <a:pPr marL="449580"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المؤسسة الإعلامية التقليدية التي </a:t>
            </a:r>
            <a:r>
              <a:rPr lang="ar-DZ" sz="2400" kern="100" dirty="0">
                <a:solidFill>
                  <a:srgbClr val="000000"/>
                </a:solidFill>
                <a:effectLst/>
                <a:latin typeface="Calibri" panose="020F0502020204030204" pitchFamily="34" charset="0"/>
                <a:ea typeface="Calibri" panose="020F050202020403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rPr>
              <a:t>عتمدت</a:t>
            </a:r>
            <a:r>
              <a:rPr lang="ar-SA" sz="2400" kern="100" dirty="0">
                <a:solidFill>
                  <a:srgbClr val="000000"/>
                </a:solidFill>
                <a:effectLst/>
                <a:latin typeface="Calibri" panose="020F0502020204030204" pitchFamily="34" charset="0"/>
                <a:ea typeface="Calibri" panose="020F0502020204030204" pitchFamily="34" charset="0"/>
              </a:rPr>
              <a:t> على الصحافة المطبوعة لعقود، نجح</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ت في </a:t>
            </a:r>
            <a:r>
              <a:rPr lang="ar-SA" sz="2400" kern="100" dirty="0" err="1">
                <a:solidFill>
                  <a:srgbClr val="000000"/>
                </a:solidFill>
                <a:effectLst/>
                <a:latin typeface="Calibri" panose="020F0502020204030204" pitchFamily="34" charset="0"/>
                <a:ea typeface="Calibri" panose="020F0502020204030204" pitchFamily="34" charset="0"/>
              </a:rPr>
              <a:t>التحو</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ل الرقمي من خلال إطلاق نموذج </a:t>
            </a:r>
            <a:r>
              <a:rPr lang="ar-DZ" sz="2400" kern="100" dirty="0">
                <a:solidFill>
                  <a:srgbClr val="000000"/>
                </a:solidFill>
                <a:effectLst/>
                <a:latin typeface="Calibri" panose="020F0502020204030204" pitchFamily="34" charset="0"/>
                <a:ea typeface="Calibri" panose="020F0502020204030204" pitchFamily="34" charset="0"/>
              </a:rPr>
              <a:t>إ</a:t>
            </a:r>
            <a:r>
              <a:rPr lang="ar-SA" sz="2400" kern="100" dirty="0">
                <a:solidFill>
                  <a:srgbClr val="000000"/>
                </a:solidFill>
                <a:effectLst/>
                <a:latin typeface="Calibri" panose="020F0502020204030204" pitchFamily="34" charset="0"/>
                <a:ea typeface="Calibri" panose="020F0502020204030204" pitchFamily="34" charset="0"/>
              </a:rPr>
              <a:t>شتراك رقمي قوي. طورت تطبيقًا تفاعليًا وموقعًا إلكترونيًا غنيًا بالمحتوى الذي </a:t>
            </a:r>
            <a:r>
              <a:rPr lang="ar-SA" sz="2400" kern="100" dirty="0" err="1">
                <a:solidFill>
                  <a:srgbClr val="000000"/>
                </a:solidFill>
                <a:effectLst/>
                <a:latin typeface="Calibri" panose="020F0502020204030204" pitchFamily="34" charset="0"/>
                <a:ea typeface="Calibri" panose="020F0502020204030204" pitchFamily="34" charset="0"/>
              </a:rPr>
              <a:t>يتنو</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ع بين المقالات، الفيديوهات، </a:t>
            </a:r>
            <a:r>
              <a:rPr lang="ar-SA" sz="2400" kern="100" dirty="0" err="1">
                <a:solidFill>
                  <a:srgbClr val="000000"/>
                </a:solidFill>
                <a:effectLst/>
                <a:latin typeface="Calibri" panose="020F0502020204030204" pitchFamily="34" charset="0"/>
                <a:ea typeface="Calibri" panose="020F0502020204030204" pitchFamily="34" charset="0"/>
              </a:rPr>
              <a:t>والبودكاست</a:t>
            </a:r>
            <a:r>
              <a:rPr lang="ar-SA" sz="2400" kern="100" dirty="0">
                <a:solidFill>
                  <a:srgbClr val="000000"/>
                </a:solidFill>
                <a:effectLst/>
                <a:latin typeface="Calibri" panose="020F0502020204030204" pitchFamily="34" charset="0"/>
                <a:ea typeface="Calibri" panose="020F0502020204030204" pitchFamily="34" charset="0"/>
              </a:rPr>
              <a:t>. كما </a:t>
            </a:r>
            <a:r>
              <a:rPr lang="ar-DZ" sz="2400" kern="100" dirty="0">
                <a:solidFill>
                  <a:srgbClr val="000000"/>
                </a:solidFill>
                <a:effectLst/>
                <a:latin typeface="Calibri" panose="020F0502020204030204" pitchFamily="34" charset="0"/>
                <a:ea typeface="Calibri" panose="020F050202020403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rPr>
              <a:t>عتمدت</a:t>
            </a:r>
            <a:r>
              <a:rPr lang="ar-SA" sz="2400" kern="100" dirty="0">
                <a:solidFill>
                  <a:srgbClr val="000000"/>
                </a:solidFill>
                <a:effectLst/>
                <a:latin typeface="Calibri" panose="020F0502020204030204" pitchFamily="34" charset="0"/>
                <a:ea typeface="Calibri" panose="020F0502020204030204" pitchFamily="34" charset="0"/>
              </a:rPr>
              <a:t> على التحليل الرقمي</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 ل</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ف</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هم الجمهور وتلبية </a:t>
            </a:r>
            <a:r>
              <a:rPr lang="ar-DZ" sz="2400" kern="100" dirty="0">
                <a:solidFill>
                  <a:srgbClr val="000000"/>
                </a:solidFill>
                <a:effectLst/>
                <a:latin typeface="Calibri" panose="020F0502020204030204" pitchFamily="34" charset="0"/>
                <a:ea typeface="Calibri" panose="020F050202020403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rPr>
              <a:t>هتماماته</a:t>
            </a:r>
            <a:r>
              <a:rPr lang="ar-SA" sz="2400" kern="100" dirty="0">
                <a:solidFill>
                  <a:srgbClr val="000000"/>
                </a:solidFill>
                <a:effectLst/>
                <a:latin typeface="Calibri" panose="020F0502020204030204" pitchFamily="34" charset="0"/>
                <a:ea typeface="Calibri" panose="020F0502020204030204" pitchFamily="34" charset="0"/>
              </a:rPr>
              <a:t>، مم</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ا جعلها واحدة من أنجح الأمثلة في التحول الرقمي.</a:t>
            </a:r>
          </a:p>
        </p:txBody>
      </p:sp>
      <p:pic>
        <p:nvPicPr>
          <p:cNvPr id="9" name="Image 8">
            <a:extLst>
              <a:ext uri="{FF2B5EF4-FFF2-40B4-BE49-F238E27FC236}">
                <a16:creationId xmlns:a16="http://schemas.microsoft.com/office/drawing/2014/main" id="{CA242FE0-35AD-4480-CAA3-A6D25A9EAE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55310" y="4148043"/>
            <a:ext cx="4758433" cy="3336065"/>
          </a:xfrm>
          <a:prstGeom prst="rect">
            <a:avLst/>
          </a:prstGeom>
        </p:spPr>
      </p:pic>
      <p:sp>
        <p:nvSpPr>
          <p:cNvPr id="12" name="ZoneTexte 11">
            <a:extLst>
              <a:ext uri="{FF2B5EF4-FFF2-40B4-BE49-F238E27FC236}">
                <a16:creationId xmlns:a16="http://schemas.microsoft.com/office/drawing/2014/main" id="{7B0F3A8F-26B0-502F-18C3-05F15EC85EF1}"/>
              </a:ext>
            </a:extLst>
          </p:cNvPr>
          <p:cNvSpPr txBox="1"/>
          <p:nvPr/>
        </p:nvSpPr>
        <p:spPr>
          <a:xfrm>
            <a:off x="1000111" y="5631409"/>
            <a:ext cx="7145676" cy="461665"/>
          </a:xfrm>
          <a:prstGeom prst="rect">
            <a:avLst/>
          </a:prstGeom>
          <a:noFill/>
        </p:spPr>
        <p:txBody>
          <a:bodyPr wrap="square">
            <a:spAutoFit/>
          </a:bodyPr>
          <a:lstStyle/>
          <a:p>
            <a:r>
              <a:rPr lang="fr-FR" sz="2400" b="1" dirty="0"/>
              <a:t>https://www.nytimes.com/</a:t>
            </a:r>
          </a:p>
        </p:txBody>
      </p:sp>
      <p:sp>
        <p:nvSpPr>
          <p:cNvPr id="13" name="Rectangle 12">
            <a:extLst>
              <a:ext uri="{FF2B5EF4-FFF2-40B4-BE49-F238E27FC236}">
                <a16:creationId xmlns:a16="http://schemas.microsoft.com/office/drawing/2014/main" id="{AFDA0AC3-490A-2630-15FC-06BBF11CD60D}"/>
              </a:ext>
            </a:extLst>
          </p:cNvPr>
          <p:cNvSpPr/>
          <p:nvPr/>
        </p:nvSpPr>
        <p:spPr>
          <a:xfrm>
            <a:off x="3223857" y="392105"/>
            <a:ext cx="780155" cy="7637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Tree>
    <p:extLst>
      <p:ext uri="{BB962C8B-B14F-4D97-AF65-F5344CB8AC3E}">
        <p14:creationId xmlns:p14="http://schemas.microsoft.com/office/powerpoint/2010/main" val="46969020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DC101-D895-A475-7725-C2342AD91B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B6F5B3F-5E7B-9FCC-BF63-6D700537B6BE}"/>
              </a:ext>
            </a:extLst>
          </p:cNvPr>
          <p:cNvSpPr txBox="1"/>
          <p:nvPr/>
        </p:nvSpPr>
        <p:spPr>
          <a:xfrm>
            <a:off x="3935648" y="62421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المؤسسات الإعلامية في العصر الرقمي</a:t>
            </a:r>
          </a:p>
        </p:txBody>
      </p:sp>
      <p:sp>
        <p:nvSpPr>
          <p:cNvPr id="29" name="Rectangle 28">
            <a:extLst>
              <a:ext uri="{FF2B5EF4-FFF2-40B4-BE49-F238E27FC236}">
                <a16:creationId xmlns:a16="http://schemas.microsoft.com/office/drawing/2014/main" id="{2FC85FEF-6325-BF1B-7D07-883667E8F36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82258E-89E5-D793-E760-8190C855D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48BDCCA-00F5-0F28-7603-16F4699C301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76F8F93-AF36-C8A7-8B13-AE7A56866A1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6E1C28C-5F2F-533A-724F-EB3C220AC689}"/>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B39B095A-E606-7BD6-347E-F60FDB3097D6}"/>
              </a:ext>
            </a:extLst>
          </p:cNvPr>
          <p:cNvSpPr txBox="1"/>
          <p:nvPr/>
        </p:nvSpPr>
        <p:spPr>
          <a:xfrm>
            <a:off x="3657600" y="1817262"/>
            <a:ext cx="7701772" cy="4652749"/>
          </a:xfrm>
          <a:prstGeom prst="rect">
            <a:avLst/>
          </a:prstGeom>
          <a:noFill/>
        </p:spPr>
        <p:txBody>
          <a:bodyPr wrap="square">
            <a:spAutoFit/>
          </a:bodyPr>
          <a:lstStyle/>
          <a:p>
            <a:pPr marL="79248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rPr>
              <a:t>أمثلة عملية لمؤسسات إعلامية نجحت في العصر الرقمي</a:t>
            </a:r>
            <a:r>
              <a:rPr lang="ar-DZ" sz="2400" b="1" kern="100" dirty="0">
                <a:solidFill>
                  <a:schemeClr val="accent2"/>
                </a:solidFill>
                <a:effectLst/>
                <a:latin typeface="Calibri" panose="020F0502020204030204" pitchFamily="34" charset="0"/>
                <a:ea typeface="Calibri" panose="020F0502020204030204" pitchFamily="34" charset="0"/>
              </a:rPr>
              <a:t>:</a:t>
            </a:r>
          </a:p>
          <a:p>
            <a:pPr marL="342900" indent="-342900" algn="just" rtl="1">
              <a:buFont typeface="Wingdings" panose="05000000000000000000" pitchFamily="2" charset="2"/>
              <a:buChar char="ü"/>
            </a:pPr>
            <a:r>
              <a:rPr lang="ar-DZ" sz="2400" b="1" dirty="0"/>
              <a:t> </a:t>
            </a:r>
            <a:r>
              <a:rPr lang="ar-SA" sz="2400" b="1" dirty="0"/>
              <a:t>بي بي سي </a:t>
            </a:r>
            <a:r>
              <a:rPr lang="ar-SA" sz="2400" dirty="0"/>
              <a:t>:</a:t>
            </a:r>
            <a:r>
              <a:rPr lang="fr-FR" sz="2400" b="1" dirty="0"/>
              <a:t>BBC</a:t>
            </a:r>
            <a:endParaRPr lang="fr-FR" sz="2400" dirty="0"/>
          </a:p>
          <a:p>
            <a:pPr algn="just" rtl="1"/>
            <a:r>
              <a:rPr lang="ar-DZ" sz="2400" dirty="0"/>
              <a:t> </a:t>
            </a:r>
            <a:r>
              <a:rPr lang="ar-SA" sz="2400" dirty="0"/>
              <a:t>طو</a:t>
            </a:r>
            <a:r>
              <a:rPr lang="ar-DZ" sz="2400" dirty="0"/>
              <a:t>َّ</a:t>
            </a:r>
            <a:r>
              <a:rPr lang="ar-SA" sz="2400" dirty="0"/>
              <a:t>رت هيئة الإذاعة البريطانية منص</a:t>
            </a:r>
            <a:r>
              <a:rPr lang="ar-DZ" sz="2400" dirty="0"/>
              <a:t>َّ</a:t>
            </a:r>
            <a:r>
              <a:rPr lang="ar-SA" sz="2400" dirty="0"/>
              <a:t>ات رقمية متعد</a:t>
            </a:r>
            <a:r>
              <a:rPr lang="ar-DZ" sz="2400" dirty="0"/>
              <a:t>ِّ</a:t>
            </a:r>
            <a:r>
              <a:rPr lang="ar-SA" sz="2400" dirty="0" err="1"/>
              <a:t>دة</a:t>
            </a:r>
            <a:r>
              <a:rPr lang="ar-SA" sz="2400" dirty="0"/>
              <a:t> مثل</a:t>
            </a:r>
            <a:r>
              <a:rPr lang="ar-DZ" sz="2400" dirty="0"/>
              <a:t>:</a:t>
            </a:r>
            <a:r>
              <a:rPr lang="ar-SA" sz="2400" dirty="0"/>
              <a:t> </a:t>
            </a:r>
            <a:r>
              <a:rPr lang="fr-FR" sz="2400" dirty="0"/>
              <a:t>BBC </a:t>
            </a:r>
            <a:r>
              <a:rPr lang="fr-FR" sz="2400" dirty="0" err="1"/>
              <a:t>iPlayer</a:t>
            </a:r>
            <a:r>
              <a:rPr lang="ar-DZ" sz="2400" dirty="0"/>
              <a:t> </a:t>
            </a:r>
            <a:r>
              <a:rPr lang="ar-SA" sz="2400" dirty="0"/>
              <a:t>التي توف</a:t>
            </a:r>
            <a:r>
              <a:rPr lang="ar-DZ" sz="2400" dirty="0"/>
              <a:t>ِّ</a:t>
            </a:r>
            <a:r>
              <a:rPr lang="ar-SA" sz="2400" dirty="0"/>
              <a:t>ر محتوى بث مباشر وخدمات فيديو حسب الطلب. كما عز</a:t>
            </a:r>
            <a:r>
              <a:rPr lang="ar-DZ" sz="2400" dirty="0"/>
              <a:t>َّ</a:t>
            </a:r>
            <a:r>
              <a:rPr lang="ar-SA" sz="2400" dirty="0" err="1"/>
              <a:t>زت</a:t>
            </a:r>
            <a:r>
              <a:rPr lang="ar-SA" sz="2400" dirty="0"/>
              <a:t> من وجودها على وسائل التواصل ال</a:t>
            </a:r>
            <a:r>
              <a:rPr lang="ar-DZ" sz="2400" dirty="0"/>
              <a:t>إِ</a:t>
            </a:r>
            <a:r>
              <a:rPr lang="ar-SA" sz="2400" dirty="0" err="1"/>
              <a:t>جتماعي</a:t>
            </a:r>
            <a:r>
              <a:rPr lang="ar-SA" sz="2400" dirty="0"/>
              <a:t> وقد</a:t>
            </a:r>
            <a:r>
              <a:rPr lang="ar-DZ" sz="2400" dirty="0"/>
              <a:t>َّ</a:t>
            </a:r>
            <a:r>
              <a:rPr lang="ar-SA" sz="2400" dirty="0"/>
              <a:t>مت محتوى مخصصًا للمنصات المختلفة لجذب الفئات العمرية الشابة، مم</a:t>
            </a:r>
            <a:r>
              <a:rPr lang="ar-DZ" sz="2400" dirty="0"/>
              <a:t>َّ</a:t>
            </a:r>
            <a:r>
              <a:rPr lang="ar-SA" sz="2400" dirty="0"/>
              <a:t>ا ساعدها على البقاء في صدارة المشهد الإعلامي.</a:t>
            </a:r>
            <a:endParaRPr lang="fr-FR" sz="2400" dirty="0"/>
          </a:p>
          <a:p>
            <a:pPr marL="342900" indent="-342900" algn="just" rtl="1">
              <a:buFont typeface="Wingdings" panose="05000000000000000000" pitchFamily="2" charset="2"/>
              <a:buChar char="ü"/>
            </a:pPr>
            <a:r>
              <a:rPr lang="ar-DZ" sz="2400" dirty="0"/>
              <a:t> </a:t>
            </a:r>
            <a:r>
              <a:rPr lang="ar-SA" sz="2400" b="1" dirty="0" err="1"/>
              <a:t>نتفليكس</a:t>
            </a:r>
            <a:r>
              <a:rPr lang="ar-DZ" sz="2400" b="1" dirty="0"/>
              <a:t>:</a:t>
            </a:r>
            <a:r>
              <a:rPr lang="ar-SA" sz="2400" dirty="0"/>
              <a:t> </a:t>
            </a:r>
            <a:r>
              <a:rPr lang="fr-FR" sz="2400" b="1" dirty="0"/>
              <a:t>Netflix</a:t>
            </a:r>
            <a:endParaRPr lang="ar-DZ" sz="2400" b="1" dirty="0"/>
          </a:p>
          <a:p>
            <a:pPr algn="just" rtl="1"/>
            <a:r>
              <a:rPr lang="ar-SA" sz="2400" dirty="0"/>
              <a:t>رغم أنها بدأت كم</a:t>
            </a:r>
            <a:r>
              <a:rPr lang="ar-DZ" sz="2400" dirty="0"/>
              <a:t>ُ</a:t>
            </a:r>
            <a:r>
              <a:rPr lang="ar-SA" sz="2400" dirty="0" err="1"/>
              <a:t>زو</a:t>
            </a:r>
            <a:r>
              <a:rPr lang="ar-DZ" sz="2400" dirty="0"/>
              <a:t>ِّ</a:t>
            </a:r>
            <a:r>
              <a:rPr lang="ar-SA" sz="2400" dirty="0"/>
              <a:t>د لخدمات تأجير الأفلام بالبريد، نجحت </a:t>
            </a:r>
            <a:r>
              <a:rPr lang="ar-SA" sz="2400" dirty="0" err="1"/>
              <a:t>نتفليكس</a:t>
            </a:r>
            <a:r>
              <a:rPr lang="ar-SA" sz="2400" dirty="0"/>
              <a:t> في إعادة </a:t>
            </a:r>
            <a:r>
              <a:rPr lang="ar-DZ" sz="2400" dirty="0"/>
              <a:t>إ</a:t>
            </a:r>
            <a:r>
              <a:rPr lang="ar-SA" sz="2400" dirty="0" err="1"/>
              <a:t>بتكار</a:t>
            </a:r>
            <a:r>
              <a:rPr lang="ar-SA" sz="2400" dirty="0"/>
              <a:t> نموذجها التجاري بالكامل لتصبح رائدة في صناعة البث الرقمي. من خلال </a:t>
            </a:r>
            <a:r>
              <a:rPr lang="ar-DZ" sz="2400" dirty="0"/>
              <a:t>إ</a:t>
            </a:r>
            <a:r>
              <a:rPr lang="ar-SA" sz="2400" dirty="0" err="1"/>
              <a:t>ستخدام</a:t>
            </a:r>
            <a:r>
              <a:rPr lang="ar-SA" sz="2400" dirty="0"/>
              <a:t> خوارزميات الذكاء ال</a:t>
            </a:r>
            <a:r>
              <a:rPr lang="ar-DZ" sz="2400" dirty="0"/>
              <a:t>إِ</a:t>
            </a:r>
            <a:r>
              <a:rPr lang="ar-SA" sz="2400" dirty="0" err="1"/>
              <a:t>صطناعي</a:t>
            </a:r>
            <a:r>
              <a:rPr lang="ar-SA" sz="2400" dirty="0"/>
              <a:t> لتقديم توصيات مخص</a:t>
            </a:r>
            <a:r>
              <a:rPr lang="ar-DZ" sz="2400" dirty="0"/>
              <a:t>َّ</a:t>
            </a:r>
            <a:r>
              <a:rPr lang="ar-SA" sz="2400" dirty="0" err="1"/>
              <a:t>صة</a:t>
            </a:r>
            <a:r>
              <a:rPr lang="ar-SA" sz="2400" dirty="0"/>
              <a:t> للمستخدمين، تحو</a:t>
            </a:r>
            <a:r>
              <a:rPr lang="ar-DZ" sz="2400" dirty="0"/>
              <a:t>َّ</a:t>
            </a:r>
            <a:r>
              <a:rPr lang="ar-SA" sz="2400" dirty="0"/>
              <a:t>لت </a:t>
            </a:r>
            <a:r>
              <a:rPr lang="ar-SA" sz="2400" dirty="0" err="1"/>
              <a:t>نتفليكس</a:t>
            </a:r>
            <a:r>
              <a:rPr lang="ar-SA" sz="2400" dirty="0"/>
              <a:t> إلى علامة فارقة في الإعلام الرقمي.</a:t>
            </a:r>
            <a:endParaRPr lang="fr-FR" sz="2400" dirty="0"/>
          </a:p>
        </p:txBody>
      </p:sp>
      <p:pic>
        <p:nvPicPr>
          <p:cNvPr id="7" name="Image 6">
            <a:extLst>
              <a:ext uri="{FF2B5EF4-FFF2-40B4-BE49-F238E27FC236}">
                <a16:creationId xmlns:a16="http://schemas.microsoft.com/office/drawing/2014/main" id="{FC60A991-5495-DB37-B936-7438FD7F46E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4536" y="1817262"/>
            <a:ext cx="1975382" cy="1863047"/>
          </a:xfrm>
          <a:prstGeom prst="rect">
            <a:avLst/>
          </a:prstGeom>
        </p:spPr>
      </p:pic>
      <p:pic>
        <p:nvPicPr>
          <p:cNvPr id="13" name="Image 12">
            <a:extLst>
              <a:ext uri="{FF2B5EF4-FFF2-40B4-BE49-F238E27FC236}">
                <a16:creationId xmlns:a16="http://schemas.microsoft.com/office/drawing/2014/main" id="{30F34D81-E695-A42A-3DB6-A9367B6687B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7545" y="5040064"/>
            <a:ext cx="2949364" cy="897098"/>
          </a:xfrm>
          <a:prstGeom prst="rect">
            <a:avLst/>
          </a:prstGeom>
        </p:spPr>
      </p:pic>
      <p:sp>
        <p:nvSpPr>
          <p:cNvPr id="15" name="ZoneTexte 14">
            <a:extLst>
              <a:ext uri="{FF2B5EF4-FFF2-40B4-BE49-F238E27FC236}">
                <a16:creationId xmlns:a16="http://schemas.microsoft.com/office/drawing/2014/main" id="{993D241B-F824-DBBD-B79B-CC4351E5AD07}"/>
              </a:ext>
            </a:extLst>
          </p:cNvPr>
          <p:cNvSpPr txBox="1"/>
          <p:nvPr/>
        </p:nvSpPr>
        <p:spPr>
          <a:xfrm>
            <a:off x="362810" y="6030522"/>
            <a:ext cx="7145676" cy="400110"/>
          </a:xfrm>
          <a:prstGeom prst="rect">
            <a:avLst/>
          </a:prstGeom>
          <a:noFill/>
        </p:spPr>
        <p:txBody>
          <a:bodyPr wrap="square">
            <a:spAutoFit/>
          </a:bodyPr>
          <a:lstStyle/>
          <a:p>
            <a:r>
              <a:rPr lang="fr-FR" sz="2000" b="1" dirty="0"/>
              <a:t>https://www.netflix.com/dz/</a:t>
            </a:r>
          </a:p>
        </p:txBody>
      </p:sp>
      <p:sp>
        <p:nvSpPr>
          <p:cNvPr id="18" name="ZoneTexte 17">
            <a:extLst>
              <a:ext uri="{FF2B5EF4-FFF2-40B4-BE49-F238E27FC236}">
                <a16:creationId xmlns:a16="http://schemas.microsoft.com/office/drawing/2014/main" id="{04A5E4BB-610E-4232-EBE6-3DA6C6CEEC84}"/>
              </a:ext>
            </a:extLst>
          </p:cNvPr>
          <p:cNvSpPr txBox="1"/>
          <p:nvPr/>
        </p:nvSpPr>
        <p:spPr>
          <a:xfrm>
            <a:off x="180431" y="3813151"/>
            <a:ext cx="7145676" cy="400110"/>
          </a:xfrm>
          <a:prstGeom prst="rect">
            <a:avLst/>
          </a:prstGeom>
          <a:noFill/>
        </p:spPr>
        <p:txBody>
          <a:bodyPr wrap="square">
            <a:spAutoFit/>
          </a:bodyPr>
          <a:lstStyle/>
          <a:p>
            <a:r>
              <a:rPr lang="fr-FR" sz="2000" b="1" dirty="0"/>
              <a:t>https://www.bbc.com/arabic</a:t>
            </a:r>
          </a:p>
        </p:txBody>
      </p:sp>
      <p:sp>
        <p:nvSpPr>
          <p:cNvPr id="19" name="Rectangle 18">
            <a:extLst>
              <a:ext uri="{FF2B5EF4-FFF2-40B4-BE49-F238E27FC236}">
                <a16:creationId xmlns:a16="http://schemas.microsoft.com/office/drawing/2014/main" id="{490CDC55-C79D-BD9C-3AB0-BA30462C5DB7}"/>
              </a:ext>
            </a:extLst>
          </p:cNvPr>
          <p:cNvSpPr/>
          <p:nvPr/>
        </p:nvSpPr>
        <p:spPr>
          <a:xfrm>
            <a:off x="3155493" y="427368"/>
            <a:ext cx="780155" cy="7637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Tree>
    <p:extLst>
      <p:ext uri="{BB962C8B-B14F-4D97-AF65-F5344CB8AC3E}">
        <p14:creationId xmlns:p14="http://schemas.microsoft.com/office/powerpoint/2010/main" val="263993007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7F38A-A91C-081E-8412-90CF12A1158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33F077A-9D83-1503-56A8-274C9E910C6C}"/>
              </a:ext>
            </a:extLst>
          </p:cNvPr>
          <p:cNvSpPr txBox="1"/>
          <p:nvPr/>
        </p:nvSpPr>
        <p:spPr>
          <a:xfrm>
            <a:off x="4052675" y="570522"/>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المؤسسات الإعلامية في العصر الرقمي</a:t>
            </a:r>
          </a:p>
        </p:txBody>
      </p:sp>
      <p:sp>
        <p:nvSpPr>
          <p:cNvPr id="29" name="Rectangle 28">
            <a:extLst>
              <a:ext uri="{FF2B5EF4-FFF2-40B4-BE49-F238E27FC236}">
                <a16:creationId xmlns:a16="http://schemas.microsoft.com/office/drawing/2014/main" id="{C4596D93-A0C1-A510-FB35-52A448B489F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FDCFA52-5FCC-6AC2-CC31-6C7B557BF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41A1830-EC0E-5FF7-5483-7C342DD678A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DA21DF0-596A-F1A0-A326-D02F066B910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D914808C-1B08-4EAD-9F8C-6B6391D03914}"/>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D898161F-00F1-AB2E-87F0-19850A4EB96E}"/>
              </a:ext>
            </a:extLst>
          </p:cNvPr>
          <p:cNvSpPr txBox="1"/>
          <p:nvPr/>
        </p:nvSpPr>
        <p:spPr>
          <a:xfrm>
            <a:off x="3401733" y="1502226"/>
            <a:ext cx="8200572" cy="5170133"/>
          </a:xfrm>
          <a:prstGeom prst="rect">
            <a:avLst/>
          </a:prstGeom>
          <a:noFill/>
        </p:spPr>
        <p:txBody>
          <a:bodyPr wrap="square">
            <a:spAutoFit/>
          </a:bodyPr>
          <a:lstStyle/>
          <a:p>
            <a:pPr marL="79248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rPr>
              <a:t>دراسات حالة: </a:t>
            </a:r>
            <a:r>
              <a:rPr lang="ar-DZ" sz="2400" b="1" kern="100" dirty="0">
                <a:solidFill>
                  <a:srgbClr val="000000"/>
                </a:solidFill>
                <a:effectLst/>
                <a:latin typeface="Calibri" panose="020F0502020204030204" pitchFamily="34" charset="0"/>
                <a:ea typeface="Calibri" panose="020F0502020204030204" pitchFamily="34" charset="0"/>
              </a:rPr>
              <a:t>إ</a:t>
            </a:r>
            <a:r>
              <a:rPr lang="ar-SA" sz="2400" b="1" kern="100" dirty="0" err="1">
                <a:solidFill>
                  <a:srgbClr val="000000"/>
                </a:solidFill>
                <a:effectLst/>
                <a:latin typeface="Calibri" panose="020F0502020204030204" pitchFamily="34" charset="0"/>
                <a:ea typeface="Calibri" panose="020F0502020204030204" pitchFamily="34" charset="0"/>
              </a:rPr>
              <a:t>ستراتيجيات</a:t>
            </a:r>
            <a:r>
              <a:rPr lang="ar-SA" sz="2400" b="1" kern="100" dirty="0">
                <a:solidFill>
                  <a:srgbClr val="000000"/>
                </a:solidFill>
                <a:effectLst/>
                <a:latin typeface="Calibri" panose="020F0502020204030204" pitchFamily="34" charset="0"/>
                <a:ea typeface="Calibri" panose="020F0502020204030204" pitchFamily="34" charset="0"/>
              </a:rPr>
              <a:t> مبتكرة في مواجهة التحديات الرقمية</a:t>
            </a:r>
            <a:r>
              <a:rPr lang="ar-DZ" sz="2400" b="1" kern="100" dirty="0">
                <a:solidFill>
                  <a:srgbClr val="000000"/>
                </a:solidFill>
                <a:effectLst/>
                <a:latin typeface="Calibri" panose="020F0502020204030204" pitchFamily="34" charset="0"/>
                <a:ea typeface="Calibri" panose="020F0502020204030204" pitchFamily="34" charset="0"/>
              </a:rPr>
              <a:t>:</a:t>
            </a:r>
            <a:endParaRPr lang="fr-FR" sz="2400" b="1" kern="100" dirty="0">
              <a:solidFill>
                <a:srgbClr val="000000"/>
              </a:solidFill>
              <a:effectLst/>
              <a:latin typeface="Calibri" panose="020F0502020204030204" pitchFamily="34" charset="0"/>
              <a:ea typeface="Calibri" panose="020F0502020204030204" pitchFamily="34" charset="0"/>
            </a:endParaRPr>
          </a:p>
          <a:p>
            <a:pPr marL="792480" indent="-342900" algn="just" rtl="1">
              <a:lnSpc>
                <a:spcPct val="107000"/>
              </a:lnSpc>
              <a:spcAft>
                <a:spcPts val="800"/>
              </a:spcAft>
              <a:buFont typeface="Wingdings" panose="05000000000000000000" pitchFamily="2" charset="2"/>
              <a:buChar char="ü"/>
            </a:pPr>
            <a:r>
              <a:rPr lang="ar-SA" sz="2200" b="1" kern="100" dirty="0">
                <a:solidFill>
                  <a:srgbClr val="000000"/>
                </a:solidFill>
                <a:effectLst/>
                <a:latin typeface="Calibri" panose="020F0502020204030204" pitchFamily="34" charset="0"/>
                <a:ea typeface="Calibri" panose="020F0502020204030204" pitchFamily="34" charset="0"/>
              </a:rPr>
              <a:t>فوكس ميديا (</a:t>
            </a:r>
            <a:r>
              <a:rPr lang="fr-FR" sz="2200" b="1" kern="100" dirty="0">
                <a:solidFill>
                  <a:srgbClr val="000000"/>
                </a:solidFill>
                <a:effectLst/>
                <a:latin typeface="Arial" panose="020B0604020202020204" pitchFamily="34" charset="0"/>
                <a:ea typeface="Calibri" panose="020F0502020204030204" pitchFamily="34" charset="0"/>
              </a:rPr>
              <a:t>Vox Media</a:t>
            </a:r>
            <a:r>
              <a:rPr lang="ar-SA" sz="2200" b="1" kern="100" dirty="0">
                <a:solidFill>
                  <a:srgbClr val="000000"/>
                </a:solidFill>
                <a:effectLst/>
                <a:latin typeface="Calibri" panose="020F0502020204030204" pitchFamily="34" charset="0"/>
                <a:ea typeface="Calibri" panose="020F0502020204030204" pitchFamily="34" charset="0"/>
              </a:rPr>
              <a:t>):</a:t>
            </a:r>
            <a:endParaRPr lang="fr-FR" sz="2200" b="1" kern="100" dirty="0">
              <a:solidFill>
                <a:srgbClr val="000000"/>
              </a:solidFill>
              <a:effectLst/>
              <a:latin typeface="Calibri" panose="020F0502020204030204" pitchFamily="34" charset="0"/>
              <a:ea typeface="Calibri" panose="020F0502020204030204" pitchFamily="34" charset="0"/>
            </a:endParaRPr>
          </a:p>
          <a:p>
            <a:pPr marL="449580" algn="just" rtl="1">
              <a:lnSpc>
                <a:spcPct val="107000"/>
              </a:lnSpc>
              <a:spcAft>
                <a:spcPts val="800"/>
              </a:spcAft>
              <a:buNone/>
            </a:pPr>
            <a:r>
              <a:rPr lang="ar-DZ" sz="2000" kern="100" dirty="0">
                <a:solidFill>
                  <a:srgbClr val="000000"/>
                </a:solidFill>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ستخدمت</a:t>
            </a:r>
            <a:r>
              <a:rPr lang="ar-SA" sz="2000" kern="100" dirty="0">
                <a:solidFill>
                  <a:srgbClr val="000000"/>
                </a:solidFill>
                <a:effectLst/>
                <a:latin typeface="Calibri" panose="020F0502020204030204" pitchFamily="34" charset="0"/>
                <a:ea typeface="Calibri" panose="020F0502020204030204" pitchFamily="34" charset="0"/>
              </a:rPr>
              <a:t> نهجًا يعتمد على إنتاج محتوى عالي الجودة يتماشى مع </a:t>
            </a:r>
            <a:r>
              <a:rPr lang="ar-DZ" sz="2000" kern="100" dirty="0">
                <a:solidFill>
                  <a:srgbClr val="000000"/>
                </a:solidFill>
                <a:effectLst/>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هتمامات</a:t>
            </a:r>
            <a:r>
              <a:rPr lang="ar-SA" sz="2000" kern="100" dirty="0">
                <a:solidFill>
                  <a:srgbClr val="000000"/>
                </a:solidFill>
                <a:effectLst/>
                <a:latin typeface="Calibri" panose="020F0502020204030204" pitchFamily="34" charset="0"/>
                <a:ea typeface="Calibri" panose="020F0502020204030204" pitchFamily="34" charset="0"/>
              </a:rPr>
              <a:t> الجمهور الرقمي. طو</a:t>
            </a:r>
            <a:r>
              <a:rPr lang="ar-DZ" sz="2000" kern="100" dirty="0">
                <a:solidFill>
                  <a:srgbClr val="000000"/>
                </a:solidFill>
                <a:effectLst/>
                <a:latin typeface="Calibri" panose="020F0502020204030204" pitchFamily="34" charset="0"/>
                <a:ea typeface="Calibri" panose="020F0502020204030204" pitchFamily="34" charset="0"/>
              </a:rPr>
              <a:t>َّ</a:t>
            </a:r>
            <a:r>
              <a:rPr lang="ar-SA" sz="2000" kern="100" dirty="0">
                <a:solidFill>
                  <a:srgbClr val="000000"/>
                </a:solidFill>
                <a:effectLst/>
                <a:latin typeface="Calibri" panose="020F0502020204030204" pitchFamily="34" charset="0"/>
                <a:ea typeface="Calibri" panose="020F0502020204030204" pitchFamily="34" charset="0"/>
              </a:rPr>
              <a:t>رت منصات مثل</a:t>
            </a:r>
            <a:r>
              <a:rPr lang="fr-FR" sz="2000" kern="100" dirty="0">
                <a:solidFill>
                  <a:srgbClr val="000000"/>
                </a:solidFill>
                <a:effectLst/>
                <a:latin typeface="Arial" panose="020B0604020202020204" pitchFamily="34" charset="0"/>
                <a:ea typeface="Calibri" panose="020F0502020204030204" pitchFamily="34" charset="0"/>
              </a:rPr>
              <a:t>The Verge</a:t>
            </a:r>
            <a:r>
              <a:rPr lang="ar-SA" sz="2000" kern="100" dirty="0">
                <a:solidFill>
                  <a:srgbClr val="000000"/>
                </a:solidFill>
                <a:effectLst/>
                <a:latin typeface="Calibri" panose="020F0502020204030204" pitchFamily="34" charset="0"/>
                <a:ea typeface="Calibri" panose="020F0502020204030204" pitchFamily="34" charset="0"/>
              </a:rPr>
              <a:t>و</a:t>
            </a:r>
            <a:r>
              <a:rPr lang="fr-FR" sz="2000" kern="100" dirty="0" err="1">
                <a:solidFill>
                  <a:srgbClr val="000000"/>
                </a:solidFill>
                <a:effectLst/>
                <a:latin typeface="Arial" panose="020B0604020202020204" pitchFamily="34" charset="0"/>
                <a:ea typeface="Calibri" panose="020F0502020204030204" pitchFamily="34" charset="0"/>
              </a:rPr>
              <a:t>Eater</a:t>
            </a:r>
            <a:r>
              <a:rPr lang="ar-SA" sz="2000" kern="100" dirty="0">
                <a:solidFill>
                  <a:srgbClr val="000000"/>
                </a:solidFill>
                <a:effectLst/>
                <a:latin typeface="Calibri" panose="020F0502020204030204" pitchFamily="34" charset="0"/>
                <a:ea typeface="Calibri" panose="020F0502020204030204" pitchFamily="34" charset="0"/>
              </a:rPr>
              <a:t>، و</a:t>
            </a:r>
            <a:r>
              <a:rPr lang="ar-DZ" sz="2000" kern="100" dirty="0">
                <a:solidFill>
                  <a:srgbClr val="000000"/>
                </a:solidFill>
                <a:effectLst/>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ستخدمت</a:t>
            </a:r>
            <a:r>
              <a:rPr lang="ar-SA" sz="2000" kern="100" dirty="0">
                <a:solidFill>
                  <a:srgbClr val="000000"/>
                </a:solidFill>
                <a:effectLst/>
                <a:latin typeface="Calibri" panose="020F0502020204030204" pitchFamily="34" charset="0"/>
                <a:ea typeface="Calibri" panose="020F0502020204030204" pitchFamily="34" charset="0"/>
              </a:rPr>
              <a:t> البيانات والتحليل لفهم </a:t>
            </a:r>
            <a:r>
              <a:rPr lang="ar-DZ" sz="2000" kern="100" dirty="0">
                <a:solidFill>
                  <a:srgbClr val="000000"/>
                </a:solidFill>
                <a:effectLst/>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هتمامات</a:t>
            </a:r>
            <a:r>
              <a:rPr lang="ar-SA" sz="2000" kern="100" dirty="0">
                <a:solidFill>
                  <a:srgbClr val="000000"/>
                </a:solidFill>
                <a:effectLst/>
                <a:latin typeface="Calibri" panose="020F0502020204030204" pitchFamily="34" charset="0"/>
                <a:ea typeface="Calibri" panose="020F0502020204030204" pitchFamily="34" charset="0"/>
              </a:rPr>
              <a:t> الجمهور بشكل دقيق، مم</a:t>
            </a:r>
            <a:r>
              <a:rPr lang="ar-DZ" sz="2000" kern="100" dirty="0">
                <a:solidFill>
                  <a:srgbClr val="000000"/>
                </a:solidFill>
                <a:effectLst/>
                <a:latin typeface="Calibri" panose="020F0502020204030204" pitchFamily="34" charset="0"/>
                <a:ea typeface="Calibri" panose="020F0502020204030204" pitchFamily="34" charset="0"/>
              </a:rPr>
              <a:t>َّ</a:t>
            </a:r>
            <a:r>
              <a:rPr lang="ar-SA" sz="2000" kern="100" dirty="0">
                <a:solidFill>
                  <a:srgbClr val="000000"/>
                </a:solidFill>
                <a:effectLst/>
                <a:latin typeface="Calibri" panose="020F0502020204030204" pitchFamily="34" charset="0"/>
                <a:ea typeface="Calibri" panose="020F0502020204030204" pitchFamily="34" charset="0"/>
              </a:rPr>
              <a:t>ا مك</a:t>
            </a:r>
            <a:r>
              <a:rPr lang="ar-DZ" sz="2000" kern="100" dirty="0">
                <a:solidFill>
                  <a:srgbClr val="000000"/>
                </a:solidFill>
                <a:effectLst/>
                <a:latin typeface="Calibri" panose="020F0502020204030204" pitchFamily="34" charset="0"/>
                <a:ea typeface="Calibri" panose="020F0502020204030204" pitchFamily="34" charset="0"/>
              </a:rPr>
              <a:t>َّ</a:t>
            </a:r>
            <a:r>
              <a:rPr lang="ar-SA" sz="2000" kern="100" dirty="0">
                <a:solidFill>
                  <a:srgbClr val="000000"/>
                </a:solidFill>
                <a:effectLst/>
                <a:latin typeface="Calibri" panose="020F0502020204030204" pitchFamily="34" charset="0"/>
                <a:ea typeface="Calibri" panose="020F0502020204030204" pitchFamily="34" charset="0"/>
              </a:rPr>
              <a:t>نها من تقديم محتوى جذ</a:t>
            </a:r>
            <a:r>
              <a:rPr lang="ar-DZ" sz="2000" kern="100" dirty="0">
                <a:solidFill>
                  <a:srgbClr val="000000"/>
                </a:solidFill>
                <a:effectLst/>
                <a:latin typeface="Calibri" panose="020F0502020204030204" pitchFamily="34" charset="0"/>
                <a:ea typeface="Calibri" panose="020F0502020204030204" pitchFamily="34" charset="0"/>
              </a:rPr>
              <a:t>َّ</a:t>
            </a:r>
            <a:r>
              <a:rPr lang="ar-SA" sz="2000" kern="100" dirty="0">
                <a:solidFill>
                  <a:srgbClr val="000000"/>
                </a:solidFill>
                <a:effectLst/>
                <a:latin typeface="Calibri" panose="020F0502020204030204" pitchFamily="34" charset="0"/>
                <a:ea typeface="Calibri" panose="020F0502020204030204" pitchFamily="34" charset="0"/>
              </a:rPr>
              <a:t>اب </a:t>
            </a:r>
            <a:r>
              <a:rPr lang="ar-SA" sz="2000" kern="100" dirty="0" err="1">
                <a:solidFill>
                  <a:srgbClr val="000000"/>
                </a:solidFill>
                <a:effectLst/>
                <a:latin typeface="Calibri" panose="020F0502020204030204" pitchFamily="34" charset="0"/>
                <a:ea typeface="Calibri" panose="020F0502020204030204" pitchFamily="34" charset="0"/>
              </a:rPr>
              <a:t>وم</a:t>
            </a:r>
            <a:r>
              <a:rPr lang="ar-DZ" sz="2000" kern="100" dirty="0">
                <a:solidFill>
                  <a:srgbClr val="000000"/>
                </a:solidFill>
                <a:effectLst/>
                <a:latin typeface="Calibri" panose="020F0502020204030204" pitchFamily="34" charset="0"/>
                <a:ea typeface="Calibri" panose="020F0502020204030204" pitchFamily="34" charset="0"/>
              </a:rPr>
              <a:t>ُ</a:t>
            </a:r>
            <a:r>
              <a:rPr lang="ar-SA" sz="2000" kern="100" dirty="0">
                <a:solidFill>
                  <a:srgbClr val="000000"/>
                </a:solidFill>
                <a:effectLst/>
                <a:latin typeface="Calibri" panose="020F0502020204030204" pitchFamily="34" charset="0"/>
                <a:ea typeface="Calibri" panose="020F0502020204030204" pitchFamily="34" charset="0"/>
              </a:rPr>
              <a:t>ربح</a:t>
            </a:r>
            <a:r>
              <a:rPr lang="ar-SA" sz="2200" kern="100" dirty="0">
                <a:solidFill>
                  <a:srgbClr val="000000"/>
                </a:solidFill>
                <a:effectLst/>
                <a:latin typeface="Calibri" panose="020F0502020204030204" pitchFamily="34" charset="0"/>
                <a:ea typeface="Calibri" panose="020F0502020204030204" pitchFamily="34" charset="0"/>
              </a:rPr>
              <a:t>.</a:t>
            </a:r>
            <a:endParaRPr lang="fr-FR" sz="2200" kern="100" dirty="0">
              <a:solidFill>
                <a:srgbClr val="000000"/>
              </a:solidFill>
              <a:effectLst/>
              <a:latin typeface="Calibri" panose="020F0502020204030204" pitchFamily="34" charset="0"/>
              <a:ea typeface="Calibri" panose="020F0502020204030204" pitchFamily="34" charset="0"/>
            </a:endParaRPr>
          </a:p>
          <a:p>
            <a:pPr marL="792480" indent="-342900" algn="just" rtl="1">
              <a:lnSpc>
                <a:spcPct val="107000"/>
              </a:lnSpc>
              <a:spcAft>
                <a:spcPts val="800"/>
              </a:spcAft>
              <a:buFont typeface="Wingdings" panose="05000000000000000000" pitchFamily="2" charset="2"/>
              <a:buChar char="ü"/>
            </a:pPr>
            <a:r>
              <a:rPr lang="ar-SA" sz="2200" b="1" kern="100" dirty="0">
                <a:solidFill>
                  <a:srgbClr val="000000"/>
                </a:solidFill>
                <a:effectLst/>
                <a:latin typeface="Calibri" panose="020F0502020204030204" pitchFamily="34" charset="0"/>
                <a:ea typeface="Calibri" panose="020F0502020204030204" pitchFamily="34" charset="0"/>
              </a:rPr>
              <a:t>مجموعة </a:t>
            </a:r>
            <a:r>
              <a:rPr lang="fr-FR" sz="2200" b="1" kern="100" dirty="0">
                <a:solidFill>
                  <a:srgbClr val="000000"/>
                </a:solidFill>
                <a:effectLst/>
                <a:latin typeface="Arial" panose="020B0604020202020204" pitchFamily="34" charset="0"/>
                <a:ea typeface="Calibri" panose="020F0502020204030204" pitchFamily="34" charset="0"/>
              </a:rPr>
              <a:t>MBC</a:t>
            </a:r>
            <a:r>
              <a:rPr lang="ar-SA" sz="2200" b="1" kern="100" dirty="0">
                <a:solidFill>
                  <a:srgbClr val="000000"/>
                </a:solidFill>
                <a:effectLst/>
                <a:latin typeface="Calibri" panose="020F0502020204030204" pitchFamily="34" charset="0"/>
                <a:ea typeface="Calibri" panose="020F0502020204030204" pitchFamily="34" charset="0"/>
              </a:rPr>
              <a:t>:</a:t>
            </a:r>
            <a:endParaRPr lang="fr-FR" sz="2200" b="1" kern="100" dirty="0">
              <a:solidFill>
                <a:srgbClr val="000000"/>
              </a:solidFill>
              <a:effectLst/>
              <a:latin typeface="Calibri" panose="020F0502020204030204" pitchFamily="34" charset="0"/>
              <a:ea typeface="Calibri" panose="020F0502020204030204" pitchFamily="34" charset="0"/>
            </a:endParaRPr>
          </a:p>
          <a:p>
            <a:pPr marL="449580" algn="just" rtl="1">
              <a:lnSpc>
                <a:spcPct val="107000"/>
              </a:lnSpc>
              <a:spcAft>
                <a:spcPts val="800"/>
              </a:spcAft>
              <a:buNone/>
            </a:pPr>
            <a:r>
              <a:rPr lang="ar-SA" sz="2000" kern="100" dirty="0">
                <a:solidFill>
                  <a:srgbClr val="000000"/>
                </a:solidFill>
                <a:effectLst/>
                <a:latin typeface="Calibri" panose="020F0502020204030204" pitchFamily="34" charset="0"/>
                <a:ea typeface="Calibri" panose="020F0502020204030204" pitchFamily="34" charset="0"/>
              </a:rPr>
              <a:t>نجحت المجموعة العربية في تعزيز وجودها الرقمي من خلال منصة</a:t>
            </a:r>
            <a:r>
              <a:rPr lang="ar-DZ" sz="2000" kern="100" dirty="0">
                <a:solidFill>
                  <a:srgbClr val="000000"/>
                </a:solidFill>
                <a:effectLst/>
                <a:latin typeface="Calibri" panose="020F0502020204030204" pitchFamily="34" charset="0"/>
                <a:ea typeface="Calibri" panose="020F0502020204030204" pitchFamily="34" charset="0"/>
              </a:rPr>
              <a:t> </a:t>
            </a:r>
            <a:r>
              <a:rPr lang="fr-FR" sz="2000" kern="100" dirty="0">
                <a:solidFill>
                  <a:srgbClr val="000000"/>
                </a:solidFill>
                <a:effectLst/>
                <a:latin typeface="Arial" panose="020B0604020202020204" pitchFamily="34" charset="0"/>
                <a:ea typeface="Calibri" panose="020F0502020204030204" pitchFamily="34" charset="0"/>
              </a:rPr>
              <a:t>Shahid</a:t>
            </a:r>
            <a:r>
              <a:rPr lang="ar-DZ" sz="2000" kern="100" dirty="0">
                <a:solidFill>
                  <a:srgbClr val="000000"/>
                </a:solidFill>
                <a:effectLst/>
                <a:latin typeface="Arial" panose="020B0604020202020204" pitchFamily="34" charset="0"/>
                <a:ea typeface="Calibri" panose="020F0502020204030204" pitchFamily="34" charset="0"/>
              </a:rPr>
              <a:t> </a:t>
            </a:r>
            <a:r>
              <a:rPr lang="ar-SA" sz="2000" kern="100" dirty="0">
                <a:solidFill>
                  <a:srgbClr val="000000"/>
                </a:solidFill>
                <a:effectLst/>
                <a:latin typeface="Calibri" panose="020F0502020204030204" pitchFamily="34" charset="0"/>
                <a:ea typeface="Calibri" panose="020F0502020204030204" pitchFamily="34" charset="0"/>
              </a:rPr>
              <a:t>التي توف</a:t>
            </a:r>
            <a:r>
              <a:rPr lang="ar-DZ" sz="2000" kern="100" dirty="0">
                <a:solidFill>
                  <a:srgbClr val="000000"/>
                </a:solidFill>
                <a:effectLst/>
                <a:latin typeface="Calibri" panose="020F0502020204030204" pitchFamily="34" charset="0"/>
                <a:ea typeface="Calibri" panose="020F0502020204030204" pitchFamily="34" charset="0"/>
              </a:rPr>
              <a:t>ِّ</a:t>
            </a:r>
            <a:r>
              <a:rPr lang="ar-SA" sz="2000" kern="100" dirty="0">
                <a:solidFill>
                  <a:srgbClr val="000000"/>
                </a:solidFill>
                <a:effectLst/>
                <a:latin typeface="Calibri" panose="020F0502020204030204" pitchFamily="34" charset="0"/>
                <a:ea typeface="Calibri" panose="020F0502020204030204" pitchFamily="34" charset="0"/>
              </a:rPr>
              <a:t>ر خدمات بث رقمي عالية الجودة موجهة للجمهور العربي. </a:t>
            </a:r>
            <a:r>
              <a:rPr lang="ar-DZ" sz="2000" kern="100" dirty="0">
                <a:solidFill>
                  <a:srgbClr val="000000"/>
                </a:solidFill>
                <a:effectLst/>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ستثمرت</a:t>
            </a:r>
            <a:r>
              <a:rPr lang="ar-SA" sz="2000" kern="100" dirty="0">
                <a:solidFill>
                  <a:srgbClr val="000000"/>
                </a:solidFill>
                <a:effectLst/>
                <a:latin typeface="Calibri" panose="020F0502020204030204" pitchFamily="34" charset="0"/>
                <a:ea typeface="Calibri" panose="020F0502020204030204" pitchFamily="34" charset="0"/>
              </a:rPr>
              <a:t> في تقنيات الذكاء ال</a:t>
            </a:r>
            <a:r>
              <a:rPr lang="ar-DZ" sz="2000" kern="100" dirty="0">
                <a:solidFill>
                  <a:srgbClr val="000000"/>
                </a:solidFill>
                <a:effectLst/>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صطناعي</a:t>
            </a:r>
            <a:r>
              <a:rPr lang="ar-SA" sz="2000" kern="100" dirty="0">
                <a:solidFill>
                  <a:srgbClr val="000000"/>
                </a:solidFill>
                <a:effectLst/>
                <a:latin typeface="Calibri" panose="020F0502020204030204" pitchFamily="34" charset="0"/>
                <a:ea typeface="Calibri" panose="020F0502020204030204" pitchFamily="34" charset="0"/>
              </a:rPr>
              <a:t> وتحليل البيانات لتحسين تجربة المستخدم وتلبية تفضيلاته.</a:t>
            </a:r>
            <a:endParaRPr lang="fr-FR" sz="2000" kern="100" dirty="0">
              <a:solidFill>
                <a:srgbClr val="000000"/>
              </a:solidFill>
              <a:effectLst/>
              <a:latin typeface="Calibri" panose="020F0502020204030204" pitchFamily="34" charset="0"/>
              <a:ea typeface="Calibri" panose="020F0502020204030204" pitchFamily="34" charset="0"/>
            </a:endParaRPr>
          </a:p>
          <a:p>
            <a:pPr marL="792480" indent="-342900" algn="just" rtl="1">
              <a:lnSpc>
                <a:spcPct val="107000"/>
              </a:lnSpc>
              <a:spcAft>
                <a:spcPts val="800"/>
              </a:spcAft>
              <a:buFont typeface="Wingdings" panose="05000000000000000000" pitchFamily="2" charset="2"/>
              <a:buChar char="ü"/>
            </a:pPr>
            <a:r>
              <a:rPr lang="ar-SA" sz="2200" b="1" kern="100" dirty="0">
                <a:solidFill>
                  <a:srgbClr val="000000"/>
                </a:solidFill>
                <a:effectLst/>
                <a:latin typeface="Calibri" panose="020F0502020204030204" pitchFamily="34" charset="0"/>
                <a:ea typeface="Calibri" panose="020F0502020204030204" pitchFamily="34" charset="0"/>
              </a:rPr>
              <a:t>واشنطن بوست (</a:t>
            </a:r>
            <a:r>
              <a:rPr lang="fr-FR" sz="2200" b="1" kern="100" dirty="0">
                <a:solidFill>
                  <a:srgbClr val="000000"/>
                </a:solidFill>
                <a:effectLst/>
                <a:latin typeface="Arial" panose="020B0604020202020204" pitchFamily="34" charset="0"/>
                <a:ea typeface="Calibri" panose="020F0502020204030204" pitchFamily="34" charset="0"/>
              </a:rPr>
              <a:t>The Washington Post</a:t>
            </a:r>
            <a:r>
              <a:rPr lang="ar-SA" sz="2200" b="1" kern="100" dirty="0">
                <a:solidFill>
                  <a:srgbClr val="000000"/>
                </a:solidFill>
                <a:effectLst/>
                <a:latin typeface="Calibri" panose="020F0502020204030204" pitchFamily="34" charset="0"/>
                <a:ea typeface="Calibri" panose="020F0502020204030204" pitchFamily="34" charset="0"/>
              </a:rPr>
              <a:t>):</a:t>
            </a:r>
            <a:endParaRPr lang="fr-FR" sz="2200" b="1" kern="100" dirty="0">
              <a:solidFill>
                <a:srgbClr val="000000"/>
              </a:solidFill>
              <a:effectLst/>
              <a:latin typeface="Calibri" panose="020F0502020204030204" pitchFamily="34" charset="0"/>
              <a:ea typeface="Calibri" panose="020F0502020204030204" pitchFamily="34" charset="0"/>
            </a:endParaRPr>
          </a:p>
          <a:p>
            <a:pPr marL="449580" algn="just" rtl="1">
              <a:lnSpc>
                <a:spcPct val="107000"/>
              </a:lnSpc>
              <a:spcAft>
                <a:spcPts val="800"/>
              </a:spcAft>
              <a:buNone/>
            </a:pPr>
            <a:r>
              <a:rPr lang="ar-SA" sz="2000" kern="100" dirty="0">
                <a:solidFill>
                  <a:srgbClr val="000000"/>
                </a:solidFill>
                <a:effectLst/>
                <a:latin typeface="Calibri" panose="020F0502020204030204" pitchFamily="34" charset="0"/>
                <a:ea typeface="Calibri" panose="020F0502020204030204" pitchFamily="34" charset="0"/>
              </a:rPr>
              <a:t>تحت إدارة جيف بيزوس، </a:t>
            </a:r>
            <a:r>
              <a:rPr lang="ar-DZ" sz="2000" kern="100" dirty="0">
                <a:solidFill>
                  <a:srgbClr val="000000"/>
                </a:solidFill>
                <a:latin typeface="Calibri" panose="020F0502020204030204" pitchFamily="34" charset="0"/>
                <a:ea typeface="Calibri" panose="020F0502020204030204" pitchFamily="34" charset="0"/>
              </a:rPr>
              <a:t>إِ</a:t>
            </a:r>
            <a:r>
              <a:rPr lang="ar-SA" sz="2000" kern="100" dirty="0" err="1">
                <a:solidFill>
                  <a:srgbClr val="000000"/>
                </a:solidFill>
                <a:effectLst/>
                <a:latin typeface="Calibri" panose="020F0502020204030204" pitchFamily="34" charset="0"/>
                <a:ea typeface="Calibri" panose="020F0502020204030204" pitchFamily="34" charset="0"/>
              </a:rPr>
              <a:t>ستثمرت</a:t>
            </a:r>
            <a:r>
              <a:rPr lang="ar-SA" sz="2000" kern="100" dirty="0">
                <a:solidFill>
                  <a:srgbClr val="000000"/>
                </a:solidFill>
                <a:effectLst/>
                <a:latin typeface="Calibri" panose="020F0502020204030204" pitchFamily="34" charset="0"/>
                <a:ea typeface="Calibri" panose="020F0502020204030204" pitchFamily="34" charset="0"/>
              </a:rPr>
              <a:t> في التكنولوجيا الرقمية لتطوير أدوات صحفية مبتكرة مثل تقنية الذكاء الاصطناعي التي تُستخدم لتحليل البيانات وتقديم تقارير دقيقة. كما ركزت على تحسين تجربة المستخدم عبر الأجهزة المحمولة والمنصات الرقمية.</a:t>
            </a:r>
            <a:endParaRPr lang="fr-FR" sz="2000" kern="100" dirty="0">
              <a:solidFill>
                <a:srgbClr val="000000"/>
              </a:solidFill>
              <a:effectLst/>
              <a:latin typeface="Calibri" panose="020F0502020204030204" pitchFamily="34" charset="0"/>
              <a:ea typeface="Calibri" panose="020F0502020204030204" pitchFamily="34" charset="0"/>
            </a:endParaRPr>
          </a:p>
        </p:txBody>
      </p:sp>
      <p:pic>
        <p:nvPicPr>
          <p:cNvPr id="13" name="Graphique 12">
            <a:extLst>
              <a:ext uri="{FF2B5EF4-FFF2-40B4-BE49-F238E27FC236}">
                <a16:creationId xmlns:a16="http://schemas.microsoft.com/office/drawing/2014/main" id="{A6CFC6EA-A6D0-8A76-2F92-9B5530D20A6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9837" y="2230341"/>
            <a:ext cx="2305141" cy="501603"/>
          </a:xfrm>
          <a:prstGeom prst="rect">
            <a:avLst/>
          </a:prstGeom>
        </p:spPr>
      </p:pic>
      <p:sp>
        <p:nvSpPr>
          <p:cNvPr id="15" name="ZoneTexte 14">
            <a:extLst>
              <a:ext uri="{FF2B5EF4-FFF2-40B4-BE49-F238E27FC236}">
                <a16:creationId xmlns:a16="http://schemas.microsoft.com/office/drawing/2014/main" id="{386A5BE2-FD4D-84EA-9F9C-169E010F7E31}"/>
              </a:ext>
            </a:extLst>
          </p:cNvPr>
          <p:cNvSpPr txBox="1"/>
          <p:nvPr/>
        </p:nvSpPr>
        <p:spPr>
          <a:xfrm>
            <a:off x="356343" y="2753441"/>
            <a:ext cx="7145676" cy="369332"/>
          </a:xfrm>
          <a:prstGeom prst="rect">
            <a:avLst/>
          </a:prstGeom>
          <a:noFill/>
        </p:spPr>
        <p:txBody>
          <a:bodyPr wrap="square">
            <a:spAutoFit/>
          </a:bodyPr>
          <a:lstStyle/>
          <a:p>
            <a:r>
              <a:rPr lang="fr-FR" b="1" dirty="0"/>
              <a:t>https://www.voxmedia.com/</a:t>
            </a:r>
          </a:p>
        </p:txBody>
      </p:sp>
      <p:pic>
        <p:nvPicPr>
          <p:cNvPr id="20" name="Graphique 19">
            <a:extLst>
              <a:ext uri="{FF2B5EF4-FFF2-40B4-BE49-F238E27FC236}">
                <a16:creationId xmlns:a16="http://schemas.microsoft.com/office/drawing/2014/main" id="{5D880234-A786-3CE9-5214-163B825D55C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89695" y="3623696"/>
            <a:ext cx="2242862" cy="943426"/>
          </a:xfrm>
          <a:prstGeom prst="rect">
            <a:avLst/>
          </a:prstGeom>
        </p:spPr>
      </p:pic>
      <p:sp>
        <p:nvSpPr>
          <p:cNvPr id="22" name="ZoneTexte 21">
            <a:extLst>
              <a:ext uri="{FF2B5EF4-FFF2-40B4-BE49-F238E27FC236}">
                <a16:creationId xmlns:a16="http://schemas.microsoft.com/office/drawing/2014/main" id="{0C256A20-B832-E93A-C0B5-526D4BB3D037}"/>
              </a:ext>
            </a:extLst>
          </p:cNvPr>
          <p:cNvSpPr txBox="1"/>
          <p:nvPr/>
        </p:nvSpPr>
        <p:spPr>
          <a:xfrm>
            <a:off x="479837" y="4668786"/>
            <a:ext cx="7145676" cy="369332"/>
          </a:xfrm>
          <a:prstGeom prst="rect">
            <a:avLst/>
          </a:prstGeom>
          <a:noFill/>
        </p:spPr>
        <p:txBody>
          <a:bodyPr wrap="square">
            <a:spAutoFit/>
          </a:bodyPr>
          <a:lstStyle/>
          <a:p>
            <a:r>
              <a:rPr lang="fr-FR" b="1" dirty="0"/>
              <a:t>https://www.mbc.net/ar</a:t>
            </a:r>
          </a:p>
        </p:txBody>
      </p:sp>
      <p:pic>
        <p:nvPicPr>
          <p:cNvPr id="24" name="Image 23">
            <a:extLst>
              <a:ext uri="{FF2B5EF4-FFF2-40B4-BE49-F238E27FC236}">
                <a16:creationId xmlns:a16="http://schemas.microsoft.com/office/drawing/2014/main" id="{7AAC69A8-816F-0A49-9DED-F7798F190CF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2695" y="5479406"/>
            <a:ext cx="2854450" cy="541249"/>
          </a:xfrm>
          <a:prstGeom prst="rect">
            <a:avLst/>
          </a:prstGeom>
        </p:spPr>
      </p:pic>
      <p:sp>
        <p:nvSpPr>
          <p:cNvPr id="28" name="ZoneTexte 27">
            <a:extLst>
              <a:ext uri="{FF2B5EF4-FFF2-40B4-BE49-F238E27FC236}">
                <a16:creationId xmlns:a16="http://schemas.microsoft.com/office/drawing/2014/main" id="{F8A46BB2-9EAE-A583-B0DA-FAFF04B57070}"/>
              </a:ext>
            </a:extLst>
          </p:cNvPr>
          <p:cNvSpPr txBox="1"/>
          <p:nvPr/>
        </p:nvSpPr>
        <p:spPr>
          <a:xfrm>
            <a:off x="0" y="6172784"/>
            <a:ext cx="7145676" cy="369332"/>
          </a:xfrm>
          <a:prstGeom prst="rect">
            <a:avLst/>
          </a:prstGeom>
          <a:noFill/>
        </p:spPr>
        <p:txBody>
          <a:bodyPr wrap="square">
            <a:spAutoFit/>
          </a:bodyPr>
          <a:lstStyle/>
          <a:p>
            <a:r>
              <a:rPr lang="fr-FR" b="1" dirty="0"/>
              <a:t>https://www.washingtonpost.com/</a:t>
            </a:r>
          </a:p>
        </p:txBody>
      </p:sp>
      <p:sp>
        <p:nvSpPr>
          <p:cNvPr id="30" name="Rectangle 29">
            <a:extLst>
              <a:ext uri="{FF2B5EF4-FFF2-40B4-BE49-F238E27FC236}">
                <a16:creationId xmlns:a16="http://schemas.microsoft.com/office/drawing/2014/main" id="{1D8728D9-E99F-A592-57AC-FE7573F93DB8}"/>
              </a:ext>
            </a:extLst>
          </p:cNvPr>
          <p:cNvSpPr/>
          <p:nvPr/>
        </p:nvSpPr>
        <p:spPr>
          <a:xfrm>
            <a:off x="3223857" y="392105"/>
            <a:ext cx="780155" cy="7637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Tree>
    <p:extLst>
      <p:ext uri="{BB962C8B-B14F-4D97-AF65-F5344CB8AC3E}">
        <p14:creationId xmlns:p14="http://schemas.microsoft.com/office/powerpoint/2010/main" val="379454215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BD771-A9AE-838E-243F-6DFAA2AF75A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B86B181-1CB9-F869-9985-C2DCF02ED697}"/>
              </a:ext>
            </a:extLst>
          </p:cNvPr>
          <p:cNvSpPr txBox="1"/>
          <p:nvPr/>
        </p:nvSpPr>
        <p:spPr>
          <a:xfrm>
            <a:off x="3854102" y="665958"/>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دور الذكاء </a:t>
            </a:r>
            <a:r>
              <a:rPr lang="ar-DZ" sz="2800" b="1" dirty="0" err="1">
                <a:solidFill>
                  <a:srgbClr val="00B0F0"/>
                </a:solidFill>
                <a:latin typeface="Alexandria" charset="0"/>
                <a:cs typeface="Alexandria" charset="0"/>
              </a:rPr>
              <a:t>الإصطناعي</a:t>
            </a:r>
            <a:r>
              <a:rPr lang="ar-DZ" sz="2800" b="1" dirty="0">
                <a:solidFill>
                  <a:srgbClr val="00B0F0"/>
                </a:solidFill>
                <a:latin typeface="Alexandria" charset="0"/>
                <a:cs typeface="Alexandria" charset="0"/>
              </a:rPr>
              <a:t> في تحسين كفاءة الإدارة الإعلامية </a:t>
            </a:r>
          </a:p>
        </p:txBody>
      </p:sp>
      <p:sp>
        <p:nvSpPr>
          <p:cNvPr id="29" name="Rectangle 28">
            <a:extLst>
              <a:ext uri="{FF2B5EF4-FFF2-40B4-BE49-F238E27FC236}">
                <a16:creationId xmlns:a16="http://schemas.microsoft.com/office/drawing/2014/main" id="{F5B13770-763C-78F7-921D-5E801A10CEE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0DF69D-CC5A-6C89-B1E2-50023A23B2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CC3397C-8425-BDE6-F1E2-CDE6FC7078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30EF4ACB-5CBC-7091-0766-F4CF3D2F89B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CE0FBC9-9433-80C3-72BA-6C90204EAD8B}"/>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FAE0D7BD-DCFF-D439-C93E-D899870690D5}"/>
              </a:ext>
            </a:extLst>
          </p:cNvPr>
          <p:cNvSpPr/>
          <p:nvPr/>
        </p:nvSpPr>
        <p:spPr>
          <a:xfrm>
            <a:off x="3136910" y="40132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11</a:t>
            </a:r>
          </a:p>
        </p:txBody>
      </p:sp>
      <p:sp>
        <p:nvSpPr>
          <p:cNvPr id="5" name="ZoneTexte 4">
            <a:extLst>
              <a:ext uri="{FF2B5EF4-FFF2-40B4-BE49-F238E27FC236}">
                <a16:creationId xmlns:a16="http://schemas.microsoft.com/office/drawing/2014/main" id="{116BC291-3659-D7F5-420B-B92FAC0BC867}"/>
              </a:ext>
            </a:extLst>
          </p:cNvPr>
          <p:cNvSpPr txBox="1"/>
          <p:nvPr/>
        </p:nvSpPr>
        <p:spPr>
          <a:xfrm>
            <a:off x="3589279" y="1534454"/>
            <a:ext cx="7189024" cy="4893647"/>
          </a:xfrm>
          <a:prstGeom prst="rect">
            <a:avLst/>
          </a:prstGeom>
          <a:noFill/>
        </p:spPr>
        <p:txBody>
          <a:bodyPr wrap="square">
            <a:spAutoFit/>
          </a:bodyPr>
          <a:lstStyle/>
          <a:p>
            <a:pPr algn="just" rtl="1">
              <a:buNone/>
            </a:pPr>
            <a:r>
              <a:rPr lang="ar-EG" sz="2400" dirty="0"/>
              <a:t>يساهم الذكاء الاصطناعي في رفع كفاءة الإدارة الإعلامية من خلال أت</a:t>
            </a:r>
            <a:r>
              <a:rPr lang="ar-DZ" sz="2400" dirty="0"/>
              <a:t>ْ</a:t>
            </a:r>
            <a:r>
              <a:rPr lang="ar-EG" sz="2400" dirty="0"/>
              <a:t>م</a:t>
            </a:r>
            <a:r>
              <a:rPr lang="ar-DZ" sz="2400" dirty="0"/>
              <a:t>َ</a:t>
            </a:r>
            <a:r>
              <a:rPr lang="ar-EG" sz="2400" dirty="0"/>
              <a:t>ت</a:t>
            </a:r>
            <a:r>
              <a:rPr lang="ar-DZ" sz="2400" dirty="0"/>
              <a:t>َ</a:t>
            </a:r>
            <a:r>
              <a:rPr lang="ar-EG" sz="2400" dirty="0"/>
              <a:t>ة المهام، وتحليل البيانات بسرعة ودقة، ودعم </a:t>
            </a:r>
            <a:r>
              <a:rPr lang="ar-DZ" sz="2400" dirty="0"/>
              <a:t>إِ</a:t>
            </a:r>
            <a:r>
              <a:rPr lang="ar-EG" sz="2400" dirty="0"/>
              <a:t>تخاذ القرار. فهو ي</a:t>
            </a:r>
            <a:r>
              <a:rPr lang="ar-DZ" sz="2400" dirty="0"/>
              <a:t>ُ</a:t>
            </a:r>
            <a:r>
              <a:rPr lang="ar-EG" sz="2400" dirty="0"/>
              <a:t>س</a:t>
            </a:r>
            <a:r>
              <a:rPr lang="ar-DZ" sz="2400" dirty="0"/>
              <a:t>َ</a:t>
            </a:r>
            <a:r>
              <a:rPr lang="ar-EG" sz="2400" dirty="0"/>
              <a:t>رّ</a:t>
            </a:r>
            <a:r>
              <a:rPr lang="ar-DZ" sz="2400" dirty="0"/>
              <a:t>ِ</a:t>
            </a:r>
            <a:r>
              <a:rPr lang="ar-EG" sz="2400" dirty="0"/>
              <a:t>ع إنتاج المحتوى، ويح</a:t>
            </a:r>
            <a:r>
              <a:rPr lang="ar-DZ" sz="2400" dirty="0"/>
              <a:t>ُ</a:t>
            </a:r>
            <a:r>
              <a:rPr lang="ar-EG" sz="2400" dirty="0"/>
              <a:t>د</a:t>
            </a:r>
            <a:r>
              <a:rPr lang="ar-DZ" sz="2400" dirty="0"/>
              <a:t>ُّ</a:t>
            </a:r>
            <a:r>
              <a:rPr lang="ar-EG" sz="2400" dirty="0"/>
              <a:t> من الأخطاء، ويساعد المؤسسات الإعلامية في فهم الجمهور وتوجيه المحتوى والإعلانات بشكل أدق</a:t>
            </a:r>
            <a:r>
              <a:rPr lang="ar-DZ" sz="2400" dirty="0"/>
              <a:t>ٍّ</a:t>
            </a:r>
            <a:r>
              <a:rPr lang="ar-EG" sz="2400" dirty="0"/>
              <a:t>.</a:t>
            </a:r>
          </a:p>
          <a:p>
            <a:pPr algn="just" rtl="1">
              <a:buNone/>
            </a:pPr>
            <a:r>
              <a:rPr lang="ar-EG" sz="2400" b="1" dirty="0"/>
              <a:t>أبرز الأدوار:</a:t>
            </a:r>
            <a:endParaRPr lang="ar-EG" sz="2400" dirty="0"/>
          </a:p>
          <a:p>
            <a:pPr algn="just" rtl="1"/>
            <a:r>
              <a:rPr lang="fr-FR" sz="2400" b="1" dirty="0"/>
              <a:t>1</a:t>
            </a:r>
            <a:r>
              <a:rPr lang="ar-DZ" sz="2400" b="1" dirty="0"/>
              <a:t>- </a:t>
            </a:r>
            <a:r>
              <a:rPr lang="ar-EG" sz="2400" b="1" dirty="0"/>
              <a:t>أت</a:t>
            </a:r>
            <a:r>
              <a:rPr lang="ar-DZ" sz="2400" b="1" dirty="0"/>
              <a:t>ْ</a:t>
            </a:r>
            <a:r>
              <a:rPr lang="ar-EG" sz="2400" b="1" dirty="0"/>
              <a:t>م</a:t>
            </a:r>
            <a:r>
              <a:rPr lang="ar-DZ" sz="2400" b="1" dirty="0"/>
              <a:t>َ</a:t>
            </a:r>
            <a:r>
              <a:rPr lang="ar-EG" sz="2400" b="1" dirty="0" err="1"/>
              <a:t>تة</a:t>
            </a:r>
            <a:r>
              <a:rPr lang="ar-EG" sz="2400" b="1" dirty="0"/>
              <a:t> العمليات:</a:t>
            </a:r>
            <a:r>
              <a:rPr lang="ar-EG" sz="2400" dirty="0"/>
              <a:t> مثل التحرير، وتصنيف المحتوى، وتحليل ردود الجمهور، مما يسرّ</a:t>
            </a:r>
            <a:r>
              <a:rPr lang="ar-DZ" sz="2400" dirty="0"/>
              <a:t>ِ</a:t>
            </a:r>
            <a:r>
              <a:rPr lang="ar-EG" sz="2400" dirty="0"/>
              <a:t>ع النشر ويقل</a:t>
            </a:r>
            <a:r>
              <a:rPr lang="ar-DZ" sz="2400" dirty="0"/>
              <a:t>ّ</a:t>
            </a:r>
            <a:r>
              <a:rPr lang="ar-EG" sz="2400" dirty="0"/>
              <a:t>ل الأخطاء.</a:t>
            </a:r>
          </a:p>
          <a:p>
            <a:pPr algn="just" rtl="1"/>
            <a:r>
              <a:rPr lang="ar-DZ" sz="2400" b="1" dirty="0"/>
              <a:t>2- </a:t>
            </a:r>
            <a:r>
              <a:rPr lang="ar-EG" sz="2400" b="1" dirty="0"/>
              <a:t>تحليل سلوك الجمهور:</a:t>
            </a:r>
            <a:r>
              <a:rPr lang="ar-EG" sz="2400" dirty="0"/>
              <a:t> عبر جمع البيانات وفهم تفضيلات المتابعين لتقديم محتوى أكثر تخصيصًا.</a:t>
            </a:r>
          </a:p>
          <a:p>
            <a:pPr algn="just" rtl="1"/>
            <a:r>
              <a:rPr lang="ar-DZ" sz="2400" b="1" dirty="0"/>
              <a:t>3- </a:t>
            </a:r>
            <a:r>
              <a:rPr lang="ar-EG" sz="2400" b="1" dirty="0"/>
              <a:t>إدارة المحتوى:</a:t>
            </a:r>
            <a:r>
              <a:rPr lang="ar-EG" sz="2400" dirty="0"/>
              <a:t> تحسين تنظيم وتوزيع المحتوى وزيادة الوصول بفضل تقنيات التعلم الآلي.</a:t>
            </a:r>
          </a:p>
          <a:p>
            <a:pPr algn="just" rtl="1"/>
            <a:r>
              <a:rPr lang="ar-DZ" sz="2400" b="1" dirty="0"/>
              <a:t>4- </a:t>
            </a:r>
            <a:r>
              <a:rPr lang="ar-EG" sz="2400" b="1" dirty="0"/>
              <a:t>الإعلانات الذكية:</a:t>
            </a:r>
            <a:r>
              <a:rPr lang="ar-EG" sz="2400" dirty="0"/>
              <a:t> تخصيص الإعلانات حسب </a:t>
            </a:r>
            <a:r>
              <a:rPr lang="ar-DZ" sz="2400" dirty="0"/>
              <a:t>إِ</a:t>
            </a:r>
            <a:r>
              <a:rPr lang="ar-EG" sz="2400" dirty="0" err="1"/>
              <a:t>هتمامات</a:t>
            </a:r>
            <a:r>
              <a:rPr lang="ar-EG" sz="2400" dirty="0"/>
              <a:t> الجمهور لتحقيق نتائج وإيرادات أفضل.</a:t>
            </a:r>
          </a:p>
        </p:txBody>
      </p:sp>
      <p:pic>
        <p:nvPicPr>
          <p:cNvPr id="9" name="Image 8">
            <a:extLst>
              <a:ext uri="{FF2B5EF4-FFF2-40B4-BE49-F238E27FC236}">
                <a16:creationId xmlns:a16="http://schemas.microsoft.com/office/drawing/2014/main" id="{FE02D811-3C45-9380-FA20-E3895C47E413}"/>
              </a:ext>
            </a:extLst>
          </p:cNvPr>
          <p:cNvPicPr>
            <a:picLocks noChangeAspect="1"/>
          </p:cNvPicPr>
          <p:nvPr/>
        </p:nvPicPr>
        <p:blipFill>
          <a:blip r:embed="rId7" cstate="print">
            <a:extLst>
              <a:ext uri="{BEBA8EAE-BF5A-486C-A8C5-ECC9F3942E4B}">
                <a14:imgProps xmlns:a14="http://schemas.microsoft.com/office/drawing/2010/main">
                  <a14:imgLayer r:embed="rId8">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06685" y="2337609"/>
            <a:ext cx="2952976" cy="30768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4230815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63697-301A-F25B-1D15-27F1C0236E9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FF9F989-F2FA-889F-0C6E-92EC0FE3E774}"/>
              </a:ext>
            </a:extLst>
          </p:cNvPr>
          <p:cNvSpPr txBox="1"/>
          <p:nvPr/>
        </p:nvSpPr>
        <p:spPr>
          <a:xfrm>
            <a:off x="3854102" y="606619"/>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تأثير التحوُّل الرقمي على المحتوى الصحفي</a:t>
            </a:r>
          </a:p>
        </p:txBody>
      </p:sp>
      <p:sp>
        <p:nvSpPr>
          <p:cNvPr id="29" name="Rectangle 28">
            <a:extLst>
              <a:ext uri="{FF2B5EF4-FFF2-40B4-BE49-F238E27FC236}">
                <a16:creationId xmlns:a16="http://schemas.microsoft.com/office/drawing/2014/main" id="{0BD86FAC-8FC6-20E9-337D-F17990E804D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448006B-BA84-F192-C908-FBEFBA5A4B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DC9D735-EBFB-8B70-CE13-E2A794D833C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937169E-4505-447E-1E19-C918BED918E6}"/>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BE9F0F4D-D29C-C986-EC2F-9C858BC953D6}"/>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3C995AA-C275-AB98-ED07-E0F2E2313E1A}"/>
              </a:ext>
            </a:extLst>
          </p:cNvPr>
          <p:cNvSpPr/>
          <p:nvPr/>
        </p:nvSpPr>
        <p:spPr>
          <a:xfrm>
            <a:off x="3687535" y="34638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12</a:t>
            </a:r>
          </a:p>
        </p:txBody>
      </p:sp>
      <p:sp>
        <p:nvSpPr>
          <p:cNvPr id="7" name="ZoneTexte 6">
            <a:extLst>
              <a:ext uri="{FF2B5EF4-FFF2-40B4-BE49-F238E27FC236}">
                <a16:creationId xmlns:a16="http://schemas.microsoft.com/office/drawing/2014/main" id="{5895F2F6-517D-370F-8C62-9D07096A51DF}"/>
              </a:ext>
            </a:extLst>
          </p:cNvPr>
          <p:cNvSpPr txBox="1"/>
          <p:nvPr/>
        </p:nvSpPr>
        <p:spPr>
          <a:xfrm>
            <a:off x="998843" y="1680671"/>
            <a:ext cx="6516915" cy="4524315"/>
          </a:xfrm>
          <a:prstGeom prst="rect">
            <a:avLst/>
          </a:prstGeom>
          <a:noFill/>
        </p:spPr>
        <p:txBody>
          <a:bodyPr wrap="square">
            <a:spAutoFit/>
          </a:bodyPr>
          <a:lstStyle/>
          <a:p>
            <a:pPr algn="just" rtl="1">
              <a:buNone/>
            </a:pPr>
            <a:r>
              <a:rPr lang="ar-EG" sz="2400" dirty="0"/>
              <a:t>أحدث </a:t>
            </a:r>
            <a:r>
              <a:rPr lang="ar-EG" sz="2400" dirty="0" err="1"/>
              <a:t>التحو</a:t>
            </a:r>
            <a:r>
              <a:rPr lang="ar-DZ" sz="2400" dirty="0"/>
              <a:t>ُّ</a:t>
            </a:r>
            <a:r>
              <a:rPr lang="ar-EG" sz="2400" dirty="0"/>
              <a:t>ل الرقمي تغييرات جوهرية في صناعة الصحافة، سواء في طرق الإنتاج أو الإدارة أو التوزيع. فقد ساهم </a:t>
            </a:r>
            <a:r>
              <a:rPr lang="ar-EG" sz="2400" dirty="0" err="1"/>
              <a:t>التطو</a:t>
            </a:r>
            <a:r>
              <a:rPr lang="ar-DZ" sz="2400" dirty="0"/>
              <a:t>ُّ</a:t>
            </a:r>
            <a:r>
              <a:rPr lang="ar-EG" sz="2400" dirty="0"/>
              <a:t>ر في تكنولوجيا ال</a:t>
            </a:r>
            <a:r>
              <a:rPr lang="ar-DZ" sz="2400" dirty="0"/>
              <a:t>إِ</a:t>
            </a:r>
            <a:r>
              <a:rPr lang="ar-EG" sz="2400" dirty="0"/>
              <a:t>تصال والإنترنت والوسائط المتعددة في تطوير أدوات العمل الصحفي ورفع كفاءته</a:t>
            </a:r>
            <a:r>
              <a:rPr lang="ar-DZ" sz="2400" dirty="0"/>
              <a:t> ومن بين هذه التأثيرات</a:t>
            </a:r>
            <a:r>
              <a:rPr lang="ar-EG" sz="2400" dirty="0"/>
              <a:t>.</a:t>
            </a:r>
          </a:p>
          <a:p>
            <a:pPr marL="342900" indent="-342900" algn="just" rtl="1">
              <a:buAutoNum type="arabicPeriod"/>
            </a:pPr>
            <a:r>
              <a:rPr lang="ar-EG" sz="2400" b="1" dirty="0"/>
              <a:t>تحسين إدارة المؤسسات الصحفية وصنع القرار:</a:t>
            </a:r>
            <a:endParaRPr lang="ar-DZ" sz="2400" b="1" dirty="0"/>
          </a:p>
          <a:p>
            <a:pPr algn="just" rtl="1"/>
            <a:r>
              <a:rPr lang="ar-EG" sz="2400" dirty="0"/>
              <a:t>أصبح </a:t>
            </a:r>
            <a:r>
              <a:rPr lang="ar-DZ" sz="2400" dirty="0"/>
              <a:t>إِ</a:t>
            </a:r>
            <a:r>
              <a:rPr lang="ar-EG" sz="2400" dirty="0"/>
              <a:t>تخاذ القرار داخل المؤسسات</a:t>
            </a:r>
            <a:r>
              <a:rPr lang="ar-DZ" sz="2400" dirty="0"/>
              <a:t>،</a:t>
            </a:r>
            <a:r>
              <a:rPr lang="ar-EG" sz="2400" dirty="0"/>
              <a:t> يعتمد على نظم معلومات دقيقة بدلاً من الخبرة فقط، مم</a:t>
            </a:r>
            <a:r>
              <a:rPr lang="ar-DZ" sz="2400" dirty="0"/>
              <a:t>َّ</a:t>
            </a:r>
            <a:r>
              <a:rPr lang="ar-EG" sz="2400" dirty="0"/>
              <a:t>ا ساعد في رفع الكفاءة وسرعة </a:t>
            </a:r>
            <a:r>
              <a:rPr lang="ar-DZ" sz="2400" dirty="0"/>
              <a:t>إِ</a:t>
            </a:r>
            <a:r>
              <a:rPr lang="ar-EG" sz="2400" dirty="0"/>
              <a:t>تخاذ القرارات.</a:t>
            </a:r>
          </a:p>
          <a:p>
            <a:pPr algn="just" rtl="1">
              <a:buNone/>
            </a:pPr>
            <a:r>
              <a:rPr lang="ar-EG" sz="2400" b="1" dirty="0"/>
              <a:t>2. رفع التنافسية وتحسين الأداء:</a:t>
            </a:r>
            <a:endParaRPr lang="ar-DZ" sz="2400" b="1" dirty="0"/>
          </a:p>
          <a:p>
            <a:pPr algn="just" rtl="1">
              <a:buNone/>
            </a:pPr>
            <a:r>
              <a:rPr lang="ar-EG" sz="2400" dirty="0"/>
              <a:t>ي</a:t>
            </a:r>
            <a:r>
              <a:rPr lang="ar-DZ" sz="2400" dirty="0"/>
              <a:t>ُ</a:t>
            </a:r>
            <a:r>
              <a:rPr lang="ar-EG" sz="2400" dirty="0"/>
              <a:t>سهم </a:t>
            </a:r>
            <a:r>
              <a:rPr lang="ar-EG" sz="2400" dirty="0" err="1"/>
              <a:t>التحو</a:t>
            </a:r>
            <a:r>
              <a:rPr lang="ar-DZ" sz="2400" dirty="0"/>
              <a:t>ٌّ</a:t>
            </a:r>
            <a:r>
              <a:rPr lang="ar-EG" sz="2400" dirty="0"/>
              <a:t>ل الرقمي في تحسين الكفاءة التشغيلية، وتسريع عمليات العمل، وتطوير الخدمات المقدمة للجمهور، إضافة إلى خلق مزايا تنافسية وتعزيز ال</a:t>
            </a:r>
            <a:r>
              <a:rPr lang="ar-DZ" sz="2400" dirty="0"/>
              <a:t>إِ</a:t>
            </a:r>
            <a:r>
              <a:rPr lang="ar-EG" sz="2400" dirty="0" err="1"/>
              <a:t>بتكار</a:t>
            </a:r>
            <a:r>
              <a:rPr lang="ar-EG" sz="2400" dirty="0"/>
              <a:t> داخل المؤسسات.</a:t>
            </a:r>
          </a:p>
        </p:txBody>
      </p:sp>
      <p:pic>
        <p:nvPicPr>
          <p:cNvPr id="12" name="Image 11">
            <a:extLst>
              <a:ext uri="{FF2B5EF4-FFF2-40B4-BE49-F238E27FC236}">
                <a16:creationId xmlns:a16="http://schemas.microsoft.com/office/drawing/2014/main" id="{294C5854-D615-5BFD-A02F-369978196A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34725" y="1725881"/>
            <a:ext cx="4074521" cy="40745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5311678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A368F-B3D2-C076-3488-0A92B830C33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C299FCB-6782-60B9-54EC-913FB56E0F7D}"/>
              </a:ext>
            </a:extLst>
          </p:cNvPr>
          <p:cNvSpPr txBox="1"/>
          <p:nvPr/>
        </p:nvSpPr>
        <p:spPr>
          <a:xfrm>
            <a:off x="3854102" y="665958"/>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تأثير التحوُّل الرقمي على المحتوى الصحفي</a:t>
            </a:r>
          </a:p>
        </p:txBody>
      </p:sp>
      <p:sp>
        <p:nvSpPr>
          <p:cNvPr id="29" name="Rectangle 28">
            <a:extLst>
              <a:ext uri="{FF2B5EF4-FFF2-40B4-BE49-F238E27FC236}">
                <a16:creationId xmlns:a16="http://schemas.microsoft.com/office/drawing/2014/main" id="{0D12E496-322C-8324-83BB-D4F0B6C2A61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055B8E-3CF9-C85A-A690-FC1EAE5ED6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0CC9049-0FE7-CEF7-33A9-ABAEFC7623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4FD5121-A797-F69E-561D-DD0F50DEF2C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E1B3D20-9EC8-DD16-32A6-C5E1D1E7A32C}"/>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81F329CC-BD17-30C0-1E9C-91D66555F4B2}"/>
              </a:ext>
            </a:extLst>
          </p:cNvPr>
          <p:cNvSpPr txBox="1"/>
          <p:nvPr/>
        </p:nvSpPr>
        <p:spPr>
          <a:xfrm>
            <a:off x="1345914" y="1688054"/>
            <a:ext cx="9113177" cy="3785652"/>
          </a:xfrm>
          <a:prstGeom prst="rect">
            <a:avLst/>
          </a:prstGeom>
          <a:noFill/>
        </p:spPr>
        <p:txBody>
          <a:bodyPr wrap="square">
            <a:spAutoFit/>
          </a:bodyPr>
          <a:lstStyle/>
          <a:p>
            <a:pPr marL="342900" indent="-342900" algn="just" rtl="1">
              <a:buFont typeface="Wingdings" panose="05000000000000000000" pitchFamily="2" charset="2"/>
              <a:buChar char="q"/>
            </a:pPr>
            <a:r>
              <a:rPr lang="ar-DZ" sz="2400" b="1" dirty="0">
                <a:solidFill>
                  <a:schemeClr val="accent2"/>
                </a:solidFill>
              </a:rPr>
              <a:t>دراسة علمية :</a:t>
            </a:r>
            <a:r>
              <a:rPr lang="ar-SA" sz="2400" b="1" dirty="0">
                <a:solidFill>
                  <a:schemeClr val="accent2"/>
                </a:solidFill>
              </a:rPr>
              <a:t>محمد عطية </a:t>
            </a:r>
            <a:r>
              <a:rPr lang="ar-SA" sz="2400" b="1" dirty="0" err="1">
                <a:solidFill>
                  <a:schemeClr val="accent2"/>
                </a:solidFill>
              </a:rPr>
              <a:t>الفرحاتى</a:t>
            </a:r>
            <a:r>
              <a:rPr lang="ar-SA" sz="2400" b="1" dirty="0">
                <a:solidFill>
                  <a:schemeClr val="accent2"/>
                </a:solidFill>
              </a:rPr>
              <a:t>/ رمضان عبد الرحمن رمضا</a:t>
            </a:r>
            <a:r>
              <a:rPr lang="ar-DZ" sz="2400" b="1" dirty="0">
                <a:solidFill>
                  <a:schemeClr val="accent2"/>
                </a:solidFill>
              </a:rPr>
              <a:t>ن- 2021</a:t>
            </a:r>
            <a:endParaRPr lang="ar-DZ" sz="3200" b="1" dirty="0">
              <a:solidFill>
                <a:schemeClr val="accent2"/>
              </a:solidFill>
            </a:endParaRPr>
          </a:p>
          <a:p>
            <a:pPr algn="just" rtl="1">
              <a:buNone/>
            </a:pPr>
            <a:r>
              <a:rPr lang="ar-DZ" sz="2400" dirty="0"/>
              <a:t>ت</a:t>
            </a:r>
            <a:r>
              <a:rPr lang="ar-EG" sz="2400" dirty="0"/>
              <a:t>هدف ال</a:t>
            </a:r>
            <a:r>
              <a:rPr lang="ar-DZ" sz="2400" dirty="0"/>
              <a:t>دراسة</a:t>
            </a:r>
            <a:r>
              <a:rPr lang="ar-EG" sz="2400" dirty="0"/>
              <a:t> إلى تحديد أبرز الم</a:t>
            </a:r>
            <a:r>
              <a:rPr lang="ar-DZ" sz="2400" dirty="0"/>
              <a:t>َ</a:t>
            </a:r>
            <a:r>
              <a:rPr lang="ar-EG" sz="2400" dirty="0"/>
              <a:t>ع</a:t>
            </a:r>
            <a:r>
              <a:rPr lang="ar-DZ" sz="2400" dirty="0"/>
              <a:t>ُ</a:t>
            </a:r>
            <a:r>
              <a:rPr lang="ar-EG" sz="2400" dirty="0"/>
              <a:t>وق</a:t>
            </a:r>
            <a:r>
              <a:rPr lang="ar-DZ" sz="2400" dirty="0"/>
              <a:t>َ</a:t>
            </a:r>
            <a:r>
              <a:rPr lang="ar-EG" sz="2400" dirty="0"/>
              <a:t>ات التي تعرقل تطبيق الإدارة الإلكترونية </a:t>
            </a:r>
            <a:r>
              <a:rPr lang="ar-EG" sz="2400" dirty="0" err="1"/>
              <a:t>والتحو</a:t>
            </a:r>
            <a:r>
              <a:rPr lang="ar-DZ" sz="2400" dirty="0"/>
              <a:t>ُّ</a:t>
            </a:r>
            <a:r>
              <a:rPr lang="ar-EG" sz="2400" dirty="0"/>
              <a:t>ل الرقمي داخل المؤسسات الصحفية العامة.</a:t>
            </a:r>
            <a:r>
              <a:rPr lang="ar-DZ" sz="2400" dirty="0" err="1"/>
              <a:t>وإِ</a:t>
            </a:r>
            <a:r>
              <a:rPr lang="ar-EG" sz="2400" dirty="0" err="1"/>
              <a:t>عتمد</a:t>
            </a:r>
            <a:r>
              <a:rPr lang="ar-EG" sz="2400" dirty="0"/>
              <a:t> الباحث على المنهج الوصفي المسحي، و</a:t>
            </a:r>
            <a:r>
              <a:rPr lang="ar-DZ" sz="2400" dirty="0"/>
              <a:t>إِ</a:t>
            </a:r>
            <a:r>
              <a:rPr lang="ar-EG" sz="2400" dirty="0"/>
              <a:t>ستخدم </a:t>
            </a:r>
            <a:r>
              <a:rPr lang="ar-EG" sz="2400" b="1" dirty="0"/>
              <a:t>الاستبيان</a:t>
            </a:r>
            <a:r>
              <a:rPr lang="ar-EG" sz="2400" dirty="0"/>
              <a:t> لجمع البيانات وتحليلها إحصائيًا.</a:t>
            </a:r>
          </a:p>
          <a:p>
            <a:pPr algn="just" rtl="1">
              <a:buNone/>
            </a:pPr>
            <a:r>
              <a:rPr lang="ar-DZ" sz="2400" b="1" dirty="0"/>
              <a:t>و</a:t>
            </a:r>
            <a:r>
              <a:rPr lang="ar-EG" sz="2400" b="1" dirty="0"/>
              <a:t>أهم</a:t>
            </a:r>
            <a:r>
              <a:rPr lang="ar-DZ" sz="2400" b="1" dirty="0"/>
              <a:t> ما وصلت إليه </a:t>
            </a:r>
            <a:r>
              <a:rPr lang="ar-EG" sz="2400" b="1" dirty="0"/>
              <a:t> نتائج الدراسة:</a:t>
            </a:r>
            <a:r>
              <a:rPr lang="ar-DZ" sz="2400" dirty="0"/>
              <a:t> وجود </a:t>
            </a:r>
            <a:r>
              <a:rPr lang="ar-EG" sz="2400" dirty="0"/>
              <a:t>معوقات مالية</a:t>
            </a:r>
            <a:r>
              <a:rPr lang="ar-DZ" sz="2400" dirty="0"/>
              <a:t> تتمثل في إِ</a:t>
            </a:r>
            <a:r>
              <a:rPr lang="ar-EG" sz="2400" dirty="0" err="1"/>
              <a:t>رتفاع</a:t>
            </a:r>
            <a:r>
              <a:rPr lang="ar-EG" sz="2400" dirty="0"/>
              <a:t> تكلفة الأجهزة والبرمجيات، ضعف الميزانية المخصصة للتدريب.</a:t>
            </a:r>
            <a:r>
              <a:rPr lang="ar-DZ" sz="2400" dirty="0"/>
              <a:t>وهناك </a:t>
            </a:r>
            <a:r>
              <a:rPr lang="ar-EG" sz="2400" dirty="0"/>
              <a:t>معوقات إدارية</a:t>
            </a:r>
            <a:r>
              <a:rPr lang="ar-DZ" sz="2400" dirty="0"/>
              <a:t> تتمثَّل في</a:t>
            </a:r>
            <a:r>
              <a:rPr lang="ar-EG" sz="2400" dirty="0"/>
              <a:t> الروتين الإداري، غياب التخطيط ال</a:t>
            </a:r>
            <a:r>
              <a:rPr lang="ar-DZ" sz="2400" dirty="0"/>
              <a:t>إِ</a:t>
            </a:r>
            <a:r>
              <a:rPr lang="ar-EG" sz="2400" dirty="0" err="1"/>
              <a:t>ستراتيجي</a:t>
            </a:r>
            <a:r>
              <a:rPr lang="ar-EG" sz="2400" dirty="0"/>
              <a:t>، وهياكل تنظيمية غير مناسبة </a:t>
            </a:r>
            <a:r>
              <a:rPr lang="ar-EG" sz="2400" dirty="0" err="1"/>
              <a:t>للتحو</a:t>
            </a:r>
            <a:r>
              <a:rPr lang="ar-DZ" sz="2400" dirty="0"/>
              <a:t>ُّ</a:t>
            </a:r>
            <a:r>
              <a:rPr lang="ar-EG" sz="2400" dirty="0"/>
              <a:t>ل الرقمي.</a:t>
            </a:r>
          </a:p>
          <a:p>
            <a:pPr algn="just" rtl="1"/>
            <a:r>
              <a:rPr lang="ar-DZ" sz="2400" dirty="0"/>
              <a:t>أما ال</a:t>
            </a:r>
            <a:r>
              <a:rPr lang="ar-EG" sz="2400" dirty="0"/>
              <a:t>معوقات </a:t>
            </a:r>
            <a:r>
              <a:rPr lang="ar-DZ" sz="2400" dirty="0"/>
              <a:t>ال</a:t>
            </a:r>
            <a:r>
              <a:rPr lang="ar-EG" sz="2400" dirty="0"/>
              <a:t>بشرية</a:t>
            </a:r>
            <a:r>
              <a:rPr lang="ar-DZ" sz="2400" dirty="0"/>
              <a:t>، فهي </a:t>
            </a:r>
            <a:r>
              <a:rPr lang="ar-EG" sz="2400" dirty="0"/>
              <a:t>مقاومة الموظفين للتغيير، وغياب قواعد بيانات دقيقة ومتكاملة.</a:t>
            </a:r>
          </a:p>
          <a:p>
            <a:pPr algn="just" rtl="1">
              <a:buNone/>
            </a:pPr>
            <a:r>
              <a:rPr lang="ar-DZ" sz="2400" b="1" dirty="0"/>
              <a:t>ومن </a:t>
            </a:r>
            <a:r>
              <a:rPr lang="ar-EG" sz="2400" b="1" dirty="0"/>
              <a:t>أهم التوصيات:</a:t>
            </a:r>
            <a:r>
              <a:rPr lang="ar-DZ" sz="2400" b="1" dirty="0"/>
              <a:t> </a:t>
            </a:r>
            <a:r>
              <a:rPr lang="ar-EG" sz="2400" dirty="0"/>
              <a:t>دعم المشروع ماليًا وإداريًا من قبل القيادات العليا.</a:t>
            </a:r>
            <a:r>
              <a:rPr lang="ar-DZ" sz="2400" dirty="0"/>
              <a:t>وضرورة </a:t>
            </a:r>
            <a:r>
              <a:rPr lang="ar-EG" sz="2400" dirty="0"/>
              <a:t>إعداد خطة </a:t>
            </a:r>
            <a:r>
              <a:rPr lang="ar-DZ" sz="2400" dirty="0"/>
              <a:t>إِ</a:t>
            </a:r>
            <a:r>
              <a:rPr lang="ar-EG" sz="2400" dirty="0" err="1"/>
              <a:t>ستراتيجية</a:t>
            </a:r>
            <a:r>
              <a:rPr lang="ar-EG" sz="2400" dirty="0"/>
              <a:t> زمنية للتحول الرقمي.</a:t>
            </a:r>
          </a:p>
        </p:txBody>
      </p:sp>
      <p:sp>
        <p:nvSpPr>
          <p:cNvPr id="14" name="ZoneTexte 13">
            <a:extLst>
              <a:ext uri="{FF2B5EF4-FFF2-40B4-BE49-F238E27FC236}">
                <a16:creationId xmlns:a16="http://schemas.microsoft.com/office/drawing/2014/main" id="{0B86EEFF-4505-BBCC-4CCD-71CE0625F4A5}"/>
              </a:ext>
            </a:extLst>
          </p:cNvPr>
          <p:cNvSpPr txBox="1"/>
          <p:nvPr/>
        </p:nvSpPr>
        <p:spPr>
          <a:xfrm>
            <a:off x="2003460" y="5690068"/>
            <a:ext cx="7233006" cy="461665"/>
          </a:xfrm>
          <a:prstGeom prst="rect">
            <a:avLst/>
          </a:prstGeom>
          <a:noFill/>
        </p:spPr>
        <p:txBody>
          <a:bodyPr wrap="square">
            <a:spAutoFit/>
          </a:bodyPr>
          <a:lstStyle/>
          <a:p>
            <a:r>
              <a:rPr lang="fr-FR" sz="2400" b="1" dirty="0"/>
              <a:t>https://2cm.es/1kjz2</a:t>
            </a:r>
          </a:p>
        </p:txBody>
      </p:sp>
      <p:sp>
        <p:nvSpPr>
          <p:cNvPr id="15" name="Rectangle 14">
            <a:extLst>
              <a:ext uri="{FF2B5EF4-FFF2-40B4-BE49-F238E27FC236}">
                <a16:creationId xmlns:a16="http://schemas.microsoft.com/office/drawing/2014/main" id="{9AFC5EC1-9C25-E79B-E2AB-392BE4C96F33}"/>
              </a:ext>
            </a:extLst>
          </p:cNvPr>
          <p:cNvSpPr/>
          <p:nvPr/>
        </p:nvSpPr>
        <p:spPr>
          <a:xfrm>
            <a:off x="3537602" y="346386"/>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12</a:t>
            </a:r>
          </a:p>
        </p:txBody>
      </p:sp>
    </p:spTree>
    <p:extLst>
      <p:ext uri="{BB962C8B-B14F-4D97-AF65-F5344CB8AC3E}">
        <p14:creationId xmlns:p14="http://schemas.microsoft.com/office/powerpoint/2010/main" val="272045140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F8CD9-FD5B-5390-D815-6838CED1787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C783D5E-B209-078F-6C5B-97D53B9C72C5}"/>
              </a:ext>
            </a:extLst>
          </p:cNvPr>
          <p:cNvSpPr txBox="1"/>
          <p:nvPr/>
        </p:nvSpPr>
        <p:spPr>
          <a:xfrm>
            <a:off x="3854102" y="63749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a:t>
            </a:r>
          </a:p>
        </p:txBody>
      </p:sp>
      <p:sp>
        <p:nvSpPr>
          <p:cNvPr id="29" name="Rectangle 28">
            <a:extLst>
              <a:ext uri="{FF2B5EF4-FFF2-40B4-BE49-F238E27FC236}">
                <a16:creationId xmlns:a16="http://schemas.microsoft.com/office/drawing/2014/main" id="{D591D11D-0FD8-A19C-277D-5772019487C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1853EA-0A30-CF44-7054-AE1F8DAAF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C8C976B-6EC0-3273-3628-7B7EF4667AD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525F29F-D2FF-EEE4-DC21-C3665EFECF2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B3F120DE-43C5-A516-4CF7-6539CBD7F489}"/>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ECA88F6E-D6B6-BF65-444E-6AFA0055BEC4}"/>
              </a:ext>
            </a:extLst>
          </p:cNvPr>
          <p:cNvSpPr/>
          <p:nvPr/>
        </p:nvSpPr>
        <p:spPr>
          <a:xfrm>
            <a:off x="3854102" y="40291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
        <p:nvSpPr>
          <p:cNvPr id="5" name="ZoneTexte 4">
            <a:extLst>
              <a:ext uri="{FF2B5EF4-FFF2-40B4-BE49-F238E27FC236}">
                <a16:creationId xmlns:a16="http://schemas.microsoft.com/office/drawing/2014/main" id="{AAF92674-D71A-A31E-FDEC-C775DD7FDE7C}"/>
              </a:ext>
            </a:extLst>
          </p:cNvPr>
          <p:cNvSpPr txBox="1"/>
          <p:nvPr/>
        </p:nvSpPr>
        <p:spPr>
          <a:xfrm>
            <a:off x="1654139" y="1439018"/>
            <a:ext cx="9263284" cy="4893647"/>
          </a:xfrm>
          <a:prstGeom prst="rect">
            <a:avLst/>
          </a:prstGeom>
          <a:noFill/>
        </p:spPr>
        <p:txBody>
          <a:bodyPr wrap="square">
            <a:spAutoFit/>
          </a:bodyPr>
          <a:lstStyle/>
          <a:p>
            <a:pPr algn="r" rtl="1">
              <a:buNone/>
            </a:pPr>
            <a:r>
              <a:rPr lang="ar-EG" sz="2400" dirty="0"/>
              <a:t>يشمل المزيج التسويقي الرقمي العناصر الأربعة للتسويق التقليدي (المنتج، السعر، الترويج، التوزيع)، مع إضافة عنصر جديد هو إدارة علاقات الزبائن </a:t>
            </a:r>
            <a:r>
              <a:rPr lang="fr-FR" sz="2400" dirty="0"/>
              <a:t>CRM </a:t>
            </a:r>
            <a:r>
              <a:rPr lang="ar-EG" sz="2400" dirty="0"/>
              <a:t>التي أصبحت أساسية في بيئة الإنترنت.</a:t>
            </a:r>
          </a:p>
          <a:p>
            <a:pPr algn="r" rtl="1">
              <a:buNone/>
            </a:pPr>
            <a:r>
              <a:rPr lang="ar-EG" sz="2400" b="1" dirty="0">
                <a:solidFill>
                  <a:srgbClr val="FF0000"/>
                </a:solidFill>
              </a:rPr>
              <a:t>أولًا – سياسة المنتج في التسويق الرقمي:</a:t>
            </a:r>
            <a:br>
              <a:rPr lang="ar-EG" sz="2400" dirty="0"/>
            </a:br>
            <a:r>
              <a:rPr lang="ar-EG" sz="2400" dirty="0"/>
              <a:t>أد</a:t>
            </a:r>
            <a:r>
              <a:rPr lang="ar-DZ" sz="2400" dirty="0"/>
              <a:t>َّ</a:t>
            </a:r>
            <a:r>
              <a:rPr lang="ar-EG" sz="2400" dirty="0"/>
              <a:t>ت التكنولوجيا الرقمية إلى تغيير كبير في طبيعة المنتجات، حيث ظهرت منتجات رقمية جديدة مثل</a:t>
            </a:r>
            <a:r>
              <a:rPr lang="ar-DZ" sz="2400" dirty="0"/>
              <a:t>:</a:t>
            </a:r>
            <a:r>
              <a:rPr lang="ar-EG" sz="2400" dirty="0"/>
              <a:t> الألعاب عبر الإنترنت، البرامج، والموسيقى، والتي تتمي</a:t>
            </a:r>
            <a:r>
              <a:rPr lang="ar-DZ" sz="2400" dirty="0"/>
              <a:t>َّ</a:t>
            </a:r>
            <a:r>
              <a:rPr lang="ar-EG" sz="2400" dirty="0"/>
              <a:t>ز بكونها غير ملموسة، بدون حاجة للتعبئة التقليدية.</a:t>
            </a:r>
          </a:p>
          <a:p>
            <a:pPr algn="r" rtl="1">
              <a:buNone/>
            </a:pPr>
            <a:r>
              <a:rPr lang="ar-EG" sz="2400" dirty="0" err="1"/>
              <a:t>يت</a:t>
            </a:r>
            <a:r>
              <a:rPr lang="ar-DZ" sz="2400" dirty="0"/>
              <a:t>ِ</a:t>
            </a:r>
            <a:r>
              <a:rPr lang="ar-EG" sz="2400" dirty="0"/>
              <a:t>م</a:t>
            </a:r>
            <a:r>
              <a:rPr lang="ar-DZ" sz="2400" dirty="0"/>
              <a:t>ُّ</a:t>
            </a:r>
            <a:r>
              <a:rPr lang="ar-EG" sz="2400" dirty="0"/>
              <a:t> عرض معلومات هذه المنتجات عبر صفحات المتاجر الإلكترونية، بينما تعتمد صورة المنتج في ذهن الزبائن على مدى قدرته على تلبية </a:t>
            </a:r>
            <a:r>
              <a:rPr lang="ar-DZ" sz="2400" dirty="0"/>
              <a:t>إِ</a:t>
            </a:r>
            <a:r>
              <a:rPr lang="ar-EG" sz="2400" dirty="0" err="1"/>
              <a:t>حتياجاتهم</a:t>
            </a:r>
            <a:r>
              <a:rPr lang="ar-EG" sz="2400" dirty="0"/>
              <a:t>.</a:t>
            </a:r>
          </a:p>
          <a:p>
            <a:pPr algn="r" rtl="1">
              <a:buNone/>
            </a:pPr>
            <a:r>
              <a:rPr lang="ar-EG" sz="2400" b="1" dirty="0"/>
              <a:t>العاطفة تجاه المنتج في بيئة الإنترنت:</a:t>
            </a:r>
            <a:endParaRPr lang="ar-EG" sz="2400" dirty="0"/>
          </a:p>
          <a:p>
            <a:pPr algn="r" rtl="1">
              <a:buFont typeface="Arial" panose="020B0604020202020204" pitchFamily="34" charset="0"/>
              <a:buChar char="•"/>
            </a:pPr>
            <a:r>
              <a:rPr lang="ar-EG" sz="2400" b="1" dirty="0"/>
              <a:t>المنتجات ذات العلامات التجارية القوية</a:t>
            </a:r>
            <a:r>
              <a:rPr lang="ar-DZ" sz="2400" b="1" dirty="0"/>
              <a:t>:</a:t>
            </a:r>
            <a:r>
              <a:rPr lang="ar-EG" sz="2400" dirty="0"/>
              <a:t> مثل</a:t>
            </a:r>
            <a:r>
              <a:rPr lang="ar-DZ" sz="2400" dirty="0"/>
              <a:t>:</a:t>
            </a:r>
            <a:r>
              <a:rPr lang="ar-EG" sz="2400" dirty="0"/>
              <a:t> </a:t>
            </a:r>
            <a:r>
              <a:rPr lang="fr-FR" sz="2400" dirty="0"/>
              <a:t>Apple </a:t>
            </a:r>
            <a:r>
              <a:rPr lang="ar-DZ" sz="2400" dirty="0"/>
              <a:t> </a:t>
            </a:r>
            <a:r>
              <a:rPr lang="ar-EG" sz="2400" dirty="0"/>
              <a:t>و</a:t>
            </a:r>
            <a:r>
              <a:rPr lang="fr-FR" sz="2400" dirty="0"/>
              <a:t>Sony </a:t>
            </a:r>
            <a:r>
              <a:rPr lang="ar-DZ" sz="2400" dirty="0"/>
              <a:t> </a:t>
            </a:r>
            <a:r>
              <a:rPr lang="ar-EG" sz="2400" dirty="0"/>
              <a:t>يمتلك المستهلكون </a:t>
            </a:r>
            <a:r>
              <a:rPr lang="ar-DZ" sz="2400" dirty="0"/>
              <a:t>إِ</a:t>
            </a:r>
            <a:r>
              <a:rPr lang="ar-EG" sz="2400" dirty="0" err="1"/>
              <a:t>رتباطًا</a:t>
            </a:r>
            <a:r>
              <a:rPr lang="ar-EG" sz="2400" dirty="0"/>
              <a:t> عاطفيًا قويًا بها يعكس مكانة </a:t>
            </a:r>
            <a:r>
              <a:rPr lang="ar-DZ" sz="2400" dirty="0"/>
              <a:t>إ</a:t>
            </a:r>
            <a:r>
              <a:rPr lang="ar-EG" sz="2400" dirty="0" err="1"/>
              <a:t>جتماعية</a:t>
            </a:r>
            <a:r>
              <a:rPr lang="ar-EG" sz="2400" dirty="0"/>
              <a:t> معي</a:t>
            </a:r>
            <a:r>
              <a:rPr lang="ar-DZ" sz="2400" dirty="0"/>
              <a:t>َّ</a:t>
            </a:r>
            <a:r>
              <a:rPr lang="ar-EG" sz="2400" dirty="0" err="1"/>
              <a:t>نة</a:t>
            </a:r>
            <a:r>
              <a:rPr lang="ar-EG" sz="2400" dirty="0"/>
              <a:t>.</a:t>
            </a:r>
          </a:p>
          <a:p>
            <a:pPr algn="r" rtl="1">
              <a:buFont typeface="Arial" panose="020B0604020202020204" pitchFamily="34" charset="0"/>
              <a:buChar char="•"/>
            </a:pPr>
            <a:r>
              <a:rPr lang="ar-EG" sz="2400" b="1" dirty="0"/>
              <a:t>المنتجات </a:t>
            </a:r>
            <a:r>
              <a:rPr lang="ar-DZ" sz="2400" b="1" dirty="0"/>
              <a:t>دون </a:t>
            </a:r>
            <a:r>
              <a:rPr lang="ar-EG" sz="2400" b="1" dirty="0"/>
              <a:t>علامة معروفة:</a:t>
            </a:r>
            <a:r>
              <a:rPr lang="ar-EG" sz="2400" dirty="0"/>
              <a:t> مستوى ال</a:t>
            </a:r>
            <a:r>
              <a:rPr lang="ar-DZ" sz="2400" dirty="0"/>
              <a:t>إِ</a:t>
            </a:r>
            <a:r>
              <a:rPr lang="ar-EG" sz="2400" dirty="0" err="1"/>
              <a:t>حتفاظ</a:t>
            </a:r>
            <a:r>
              <a:rPr lang="ar-EG" sz="2400" dirty="0"/>
              <a:t> بها منخفض</a:t>
            </a:r>
            <a:r>
              <a:rPr lang="ar-DZ" sz="2400" dirty="0"/>
              <a:t>،</a:t>
            </a:r>
            <a:r>
              <a:rPr lang="ar-EG" sz="2400" dirty="0"/>
              <a:t> لأن</a:t>
            </a:r>
            <a:r>
              <a:rPr lang="ar-DZ" sz="2400" dirty="0"/>
              <a:t>َّ</a:t>
            </a:r>
            <a:r>
              <a:rPr lang="ar-EG" sz="2400" dirty="0"/>
              <a:t>ها كثيرة ومتاحة بسهولة</a:t>
            </a:r>
            <a:r>
              <a:rPr lang="ar-DZ" sz="2400" dirty="0"/>
              <a:t>.</a:t>
            </a:r>
            <a:endParaRPr lang="ar-EG" sz="2400" dirty="0"/>
          </a:p>
        </p:txBody>
      </p:sp>
    </p:spTree>
    <p:extLst>
      <p:ext uri="{BB962C8B-B14F-4D97-AF65-F5344CB8AC3E}">
        <p14:creationId xmlns:p14="http://schemas.microsoft.com/office/powerpoint/2010/main" val="87254186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95BAD-A14C-36B3-8765-446609C124F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FE18999-5AD5-1935-0CD6-5ADEF2E4D7C4}"/>
              </a:ext>
            </a:extLst>
          </p:cNvPr>
          <p:cNvSpPr txBox="1"/>
          <p:nvPr/>
        </p:nvSpPr>
        <p:spPr>
          <a:xfrm>
            <a:off x="3854102" y="637495"/>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1649478-5BF3-6269-F89C-73FA8BC4532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C7D36C-5BBC-67E0-0676-664C13CBA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16535ED-308C-41B6-14D0-940F35B3776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46887ED-B24E-A45E-EB6A-75D91D97A9D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A498AEF7-F26A-028D-7652-DE700756F2C3}"/>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45ACFC4B-5619-3FF4-E5A4-6E0E5C6F201F}"/>
              </a:ext>
            </a:extLst>
          </p:cNvPr>
          <p:cNvSpPr txBox="1"/>
          <p:nvPr/>
        </p:nvSpPr>
        <p:spPr>
          <a:xfrm>
            <a:off x="2287132" y="1680671"/>
            <a:ext cx="8116584" cy="4154984"/>
          </a:xfrm>
          <a:prstGeom prst="rect">
            <a:avLst/>
          </a:prstGeom>
          <a:noFill/>
        </p:spPr>
        <p:txBody>
          <a:bodyPr wrap="square">
            <a:spAutoFit/>
          </a:bodyPr>
          <a:lstStyle/>
          <a:p>
            <a:pPr algn="r" rtl="1">
              <a:buNone/>
            </a:pPr>
            <a:r>
              <a:rPr lang="ar-DZ" sz="2400" b="1" dirty="0">
                <a:solidFill>
                  <a:srgbClr val="FF0000"/>
                </a:solidFill>
              </a:rPr>
              <a:t>ثانيا :</a:t>
            </a:r>
            <a:r>
              <a:rPr lang="ar-EG" sz="2400" b="1" dirty="0">
                <a:solidFill>
                  <a:srgbClr val="FF0000"/>
                </a:solidFill>
              </a:rPr>
              <a:t>سياسة الس</a:t>
            </a:r>
            <a:r>
              <a:rPr lang="ar-DZ" sz="2400" b="1" dirty="0">
                <a:solidFill>
                  <a:srgbClr val="FF0000"/>
                </a:solidFill>
              </a:rPr>
              <a:t>ِّ</a:t>
            </a:r>
            <a:r>
              <a:rPr lang="ar-EG" sz="2400" b="1" dirty="0">
                <a:solidFill>
                  <a:srgbClr val="FF0000"/>
                </a:solidFill>
              </a:rPr>
              <a:t>عر في التسويق الرقمي</a:t>
            </a:r>
            <a:r>
              <a:rPr lang="ar-DZ" sz="2400" b="1" dirty="0">
                <a:solidFill>
                  <a:srgbClr val="FF0000"/>
                </a:solidFill>
              </a:rPr>
              <a:t>:</a:t>
            </a:r>
          </a:p>
          <a:p>
            <a:pPr algn="just" rtl="1">
              <a:buNone/>
            </a:pPr>
            <a:r>
              <a:rPr lang="ar-EG" sz="2400" dirty="0"/>
              <a:t>تلعب </a:t>
            </a:r>
            <a:r>
              <a:rPr lang="ar-DZ" sz="2400" dirty="0"/>
              <a:t>إِ</a:t>
            </a:r>
            <a:r>
              <a:rPr lang="ar-EG" sz="2400" dirty="0" err="1"/>
              <a:t>ستراتيجية</a:t>
            </a:r>
            <a:r>
              <a:rPr lang="ar-EG" sz="2400" dirty="0"/>
              <a:t> السعر دورًا حاسمًا في تحقيق أهداف </a:t>
            </a:r>
            <a:r>
              <a:rPr lang="ar-EG" sz="2400" dirty="0" err="1"/>
              <a:t>المؤس</a:t>
            </a:r>
            <a:r>
              <a:rPr lang="ar-DZ" sz="2400" dirty="0"/>
              <a:t>َّ</a:t>
            </a:r>
            <a:r>
              <a:rPr lang="ar-EG" sz="2400" dirty="0" err="1"/>
              <a:t>سة</a:t>
            </a:r>
            <a:r>
              <a:rPr lang="ar-EG" sz="2400" dirty="0"/>
              <a:t> لأن</a:t>
            </a:r>
            <a:r>
              <a:rPr lang="ar-DZ" sz="2400" dirty="0"/>
              <a:t>َّ</a:t>
            </a:r>
            <a:r>
              <a:rPr lang="ar-EG" sz="2400" dirty="0"/>
              <a:t>ها </a:t>
            </a:r>
            <a:r>
              <a:rPr lang="ar-EG" sz="2400" dirty="0" err="1"/>
              <a:t>تؤث</a:t>
            </a:r>
            <a:r>
              <a:rPr lang="ar-DZ" sz="2400" dirty="0"/>
              <a:t>ِّ</a:t>
            </a:r>
            <a:r>
              <a:rPr lang="ar-EG" sz="2400" dirty="0"/>
              <a:t>ر على المبيعات والأرباح وحصة السوق وصورة العلامة التجارية.</a:t>
            </a:r>
            <a:br>
              <a:rPr lang="ar-EG" sz="2400" dirty="0"/>
            </a:br>
            <a:r>
              <a:rPr lang="ar-EG" sz="2400" dirty="0"/>
              <a:t>في عصر التسويق الرقمي لم ي</a:t>
            </a:r>
            <a:r>
              <a:rPr lang="ar-DZ" sz="2400" dirty="0"/>
              <a:t>َ</a:t>
            </a:r>
            <a:r>
              <a:rPr lang="ar-EG" sz="2400" dirty="0"/>
              <a:t>ع</a:t>
            </a:r>
            <a:r>
              <a:rPr lang="ar-DZ" sz="2400" dirty="0"/>
              <a:t>ُ</a:t>
            </a:r>
            <a:r>
              <a:rPr lang="ar-EG" sz="2400" dirty="0"/>
              <a:t>د تحديد السعر يعتمد فقط على تكاليف الإنتاج، بل أصبحت المنافسة العالمية العامل الأهم، خصوصًا مع </a:t>
            </a:r>
            <a:r>
              <a:rPr lang="ar-DZ" sz="2400" dirty="0"/>
              <a:t>إِ</a:t>
            </a:r>
            <a:r>
              <a:rPr lang="ar-EG" sz="2400" dirty="0"/>
              <a:t>نتشار المنتجات الم</a:t>
            </a:r>
            <a:r>
              <a:rPr lang="ar-DZ" sz="2400" dirty="0"/>
              <a:t>ُ</a:t>
            </a:r>
            <a:r>
              <a:rPr lang="ar-EG" sz="2400" dirty="0"/>
              <a:t>ماثلة عبر الإنترنت.</a:t>
            </a:r>
          </a:p>
          <a:p>
            <a:pPr algn="just" rtl="1">
              <a:buNone/>
            </a:pPr>
            <a:r>
              <a:rPr lang="ar-EG" sz="2400" dirty="0"/>
              <a:t>بالنسبة للمنتجات الرقمية، ت</a:t>
            </a:r>
            <a:r>
              <a:rPr lang="ar-DZ" sz="2400" dirty="0"/>
              <a:t>َ</a:t>
            </a:r>
            <a:r>
              <a:rPr lang="ar-EG" sz="2400" dirty="0"/>
              <a:t>ميل </a:t>
            </a:r>
            <a:r>
              <a:rPr lang="ar-EG" sz="2400" dirty="0" err="1"/>
              <a:t>المؤس</a:t>
            </a:r>
            <a:r>
              <a:rPr lang="ar-DZ" sz="2400" dirty="0"/>
              <a:t>َّ</a:t>
            </a:r>
            <a:r>
              <a:rPr lang="ar-EG" sz="2400" dirty="0"/>
              <a:t>سات إلى تحديد الأسعار وفق الأسعار التنافسية في السوق، مع مراعاة تغطية تكاليف التطوير. غالبًا ما تُعرض الأسعار بعملات قوية مثل</a:t>
            </a:r>
            <a:r>
              <a:rPr lang="ar-DZ" sz="2400" dirty="0"/>
              <a:t>:</a:t>
            </a:r>
            <a:r>
              <a:rPr lang="ar-EG" sz="2400" dirty="0"/>
              <a:t> الدولار أو اليورو، ويتم الدفع عبر التحويل المصرفي.</a:t>
            </a:r>
          </a:p>
          <a:p>
            <a:pPr algn="just" rtl="1">
              <a:buNone/>
            </a:pPr>
            <a:r>
              <a:rPr lang="ar-EG" sz="2400" dirty="0"/>
              <a:t>كما أتاح الإنترنت للمستهلكين إمكانية مقارنة الأسعار بسهولة، مم</a:t>
            </a:r>
            <a:r>
              <a:rPr lang="ar-DZ" sz="2400" dirty="0"/>
              <a:t>َّ</a:t>
            </a:r>
            <a:r>
              <a:rPr lang="ar-EG" sz="2400" dirty="0"/>
              <a:t>ا يفرض ضغطًا على المؤسسات لتعديل أسعارها باستمرار للحفاظ على قدرتها التنافسية.</a:t>
            </a:r>
          </a:p>
        </p:txBody>
      </p:sp>
      <p:sp>
        <p:nvSpPr>
          <p:cNvPr id="9" name="Rectangle 8">
            <a:extLst>
              <a:ext uri="{FF2B5EF4-FFF2-40B4-BE49-F238E27FC236}">
                <a16:creationId xmlns:a16="http://schemas.microsoft.com/office/drawing/2014/main" id="{6D1FBAEE-2D0E-DA59-CE04-3830BF7CDB45}"/>
              </a:ext>
            </a:extLst>
          </p:cNvPr>
          <p:cNvSpPr/>
          <p:nvPr/>
        </p:nvSpPr>
        <p:spPr>
          <a:xfrm>
            <a:off x="4139904" y="40291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Tree>
    <p:extLst>
      <p:ext uri="{BB962C8B-B14F-4D97-AF65-F5344CB8AC3E}">
        <p14:creationId xmlns:p14="http://schemas.microsoft.com/office/powerpoint/2010/main" val="64969981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B818-6F38-30CE-1949-D46B3685BB1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95AEAA6-4654-24F7-2256-F3D2EEC75613}"/>
              </a:ext>
            </a:extLst>
          </p:cNvPr>
          <p:cNvSpPr txBox="1"/>
          <p:nvPr/>
        </p:nvSpPr>
        <p:spPr>
          <a:xfrm>
            <a:off x="3854102" y="63749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    </a:t>
            </a:r>
          </a:p>
        </p:txBody>
      </p:sp>
      <p:sp>
        <p:nvSpPr>
          <p:cNvPr id="29" name="Rectangle 28">
            <a:extLst>
              <a:ext uri="{FF2B5EF4-FFF2-40B4-BE49-F238E27FC236}">
                <a16:creationId xmlns:a16="http://schemas.microsoft.com/office/drawing/2014/main" id="{9DA7655D-C27F-B125-3A1E-E3318F01BF7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262E9F-2188-509A-AB9F-C09D0E3A6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6D5A9A5-9BE9-8525-CB9E-50B2AE1C8DB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52EB023-FFB4-91BC-7B92-38FB7E9252C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AE5D5DF9-B64F-0B65-9BC1-91D8A82E7958}"/>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0" name="ZoneTexte 9">
            <a:extLst>
              <a:ext uri="{FF2B5EF4-FFF2-40B4-BE49-F238E27FC236}">
                <a16:creationId xmlns:a16="http://schemas.microsoft.com/office/drawing/2014/main" id="{2ACEAFE2-3BEC-0578-5B0B-B36853B8C720}"/>
              </a:ext>
            </a:extLst>
          </p:cNvPr>
          <p:cNvSpPr txBox="1"/>
          <p:nvPr/>
        </p:nvSpPr>
        <p:spPr>
          <a:xfrm>
            <a:off x="3578086" y="1376774"/>
            <a:ext cx="7766853" cy="4801314"/>
          </a:xfrm>
          <a:prstGeom prst="rect">
            <a:avLst/>
          </a:prstGeom>
          <a:noFill/>
        </p:spPr>
        <p:txBody>
          <a:bodyPr wrap="square">
            <a:spAutoFit/>
          </a:bodyPr>
          <a:lstStyle/>
          <a:p>
            <a:pPr algn="just" rtl="1"/>
            <a:r>
              <a:rPr lang="ar-DZ" sz="2400" b="1" dirty="0">
                <a:solidFill>
                  <a:srgbClr val="FF0000"/>
                </a:solidFill>
              </a:rPr>
              <a:t>ثالثا: </a:t>
            </a:r>
            <a:r>
              <a:rPr lang="ar-EG" sz="2400" b="1" dirty="0">
                <a:solidFill>
                  <a:srgbClr val="FF0000"/>
                </a:solidFill>
              </a:rPr>
              <a:t>سياسة التوزيع ف</a:t>
            </a:r>
            <a:r>
              <a:rPr lang="ar-DZ" sz="2400" b="1" dirty="0">
                <a:solidFill>
                  <a:srgbClr val="FF0000"/>
                </a:solidFill>
              </a:rPr>
              <a:t>ي</a:t>
            </a:r>
            <a:r>
              <a:rPr lang="ar-EG" sz="2400" b="1" dirty="0">
                <a:solidFill>
                  <a:srgbClr val="FF0000"/>
                </a:solidFill>
              </a:rPr>
              <a:t> التسويق الرقمي:</a:t>
            </a:r>
            <a:endParaRPr lang="ar-DZ" sz="2400" b="1" dirty="0">
              <a:solidFill>
                <a:srgbClr val="FF0000"/>
              </a:solidFill>
            </a:endParaRPr>
          </a:p>
          <a:p>
            <a:pPr algn="just" rtl="1"/>
            <a:r>
              <a:rPr lang="ar-EG" sz="2400" dirty="0"/>
              <a:t>ت</a:t>
            </a:r>
            <a:r>
              <a:rPr lang="ar-DZ" sz="2400" dirty="0"/>
              <a:t>َ</a:t>
            </a:r>
            <a:r>
              <a:rPr lang="ar-EG" sz="2400" dirty="0"/>
              <a:t>عن</a:t>
            </a:r>
            <a:r>
              <a:rPr lang="ar-DZ" sz="2400" dirty="0"/>
              <a:t>ِ</a:t>
            </a:r>
            <a:r>
              <a:rPr lang="ar-EG" sz="2400" dirty="0"/>
              <a:t>ي سياسة التوزيع في التسويق الرقمي</a:t>
            </a:r>
            <a:r>
              <a:rPr lang="ar-DZ" sz="2400" dirty="0"/>
              <a:t>،</a:t>
            </a:r>
            <a:r>
              <a:rPr lang="ar-EG" sz="2400" dirty="0"/>
              <a:t> الطريقة التي تستخدمها الشركات لإيصال منتجاتها أو خدماتها إلى العملاء عبر القنوات الرقمية. ومع </a:t>
            </a:r>
            <a:r>
              <a:rPr lang="ar-EG" sz="2400" dirty="0" err="1"/>
              <a:t>التحو</a:t>
            </a:r>
            <a:r>
              <a:rPr lang="ar-DZ" sz="2400" dirty="0"/>
              <a:t>ُّ</a:t>
            </a:r>
            <a:r>
              <a:rPr lang="ar-EG" sz="2400" dirty="0"/>
              <a:t>ل نحو البيئة الإلكترونية، أصبحت هذه السياسة تعتمد على:</a:t>
            </a:r>
          </a:p>
          <a:p>
            <a:pPr algn="just" rtl="1"/>
            <a:r>
              <a:rPr lang="ar-EG" sz="2400" dirty="0"/>
              <a:t>1. القنوات الرقمية المباشرة</a:t>
            </a:r>
            <a:r>
              <a:rPr lang="ar-DZ" sz="2400" dirty="0"/>
              <a:t>: </a:t>
            </a:r>
            <a:r>
              <a:rPr lang="ar-EG" sz="2400" dirty="0"/>
              <a:t>مثل</a:t>
            </a:r>
            <a:r>
              <a:rPr lang="ar-DZ" sz="2400" dirty="0"/>
              <a:t>: </a:t>
            </a:r>
            <a:r>
              <a:rPr lang="ar-EG" sz="2400" dirty="0"/>
              <a:t>المواقع الإلكترونية، المتاجر الإلكترونية، والتطبيقات التي تسمح بالتعامل بين الشركة والعميل دون وسيط.</a:t>
            </a:r>
          </a:p>
          <a:p>
            <a:pPr algn="just" rtl="1"/>
            <a:r>
              <a:rPr lang="ar-EG" sz="2400" dirty="0"/>
              <a:t>2. المنصات الاجتماعية</a:t>
            </a:r>
            <a:r>
              <a:rPr lang="ar-DZ" sz="2400" dirty="0"/>
              <a:t>: إِ</a:t>
            </a:r>
            <a:r>
              <a:rPr lang="ar-EG" sz="2400" dirty="0" err="1"/>
              <a:t>ستخدام</a:t>
            </a:r>
            <a:r>
              <a:rPr lang="ar-EG" sz="2400" dirty="0"/>
              <a:t> شبكات التواصل مثل فيسبوك، إنستغرام، تيك توك، ويوتيوب لعرض المنتجات وتوجيه العملاء إلى نقاط البيع.</a:t>
            </a:r>
          </a:p>
          <a:p>
            <a:pPr algn="just" rtl="1"/>
            <a:r>
              <a:rPr lang="ar-EG" sz="2400" dirty="0"/>
              <a:t>3. الأسواق الرقمية </a:t>
            </a:r>
            <a:r>
              <a:rPr lang="fr-FR" sz="2400" dirty="0"/>
              <a:t>Marketplaces</a:t>
            </a:r>
            <a:r>
              <a:rPr lang="ar-DZ" sz="2400" dirty="0"/>
              <a:t>:</a:t>
            </a:r>
            <a:endParaRPr lang="fr-FR" sz="2400" dirty="0"/>
          </a:p>
          <a:p>
            <a:pPr algn="just" rtl="1"/>
            <a:r>
              <a:rPr lang="ar-EG" sz="2400" dirty="0"/>
              <a:t>مثل </a:t>
            </a:r>
            <a:r>
              <a:rPr lang="fr-FR" sz="2400" dirty="0"/>
              <a:t>Amazon، </a:t>
            </a:r>
            <a:r>
              <a:rPr lang="fr-FR" sz="2400" dirty="0" err="1"/>
              <a:t>Noon</a:t>
            </a:r>
            <a:r>
              <a:rPr lang="fr-FR" sz="2400" dirty="0"/>
              <a:t> </a:t>
            </a:r>
            <a:r>
              <a:rPr lang="ar-EG" sz="2400" dirty="0"/>
              <a:t>وغيرها، حيث تستفيد الشركات من جمهور كبير جاهز للشراء.</a:t>
            </a:r>
          </a:p>
          <a:p>
            <a:pPr algn="just" rtl="1"/>
            <a:r>
              <a:rPr lang="ar-EG" sz="2400" dirty="0"/>
              <a:t>4. السرعة والسهولة</a:t>
            </a:r>
          </a:p>
          <a:p>
            <a:endParaRPr lang="ar-DZ" dirty="0"/>
          </a:p>
        </p:txBody>
      </p:sp>
      <p:pic>
        <p:nvPicPr>
          <p:cNvPr id="18" name="Image 17">
            <a:extLst>
              <a:ext uri="{FF2B5EF4-FFF2-40B4-BE49-F238E27FC236}">
                <a16:creationId xmlns:a16="http://schemas.microsoft.com/office/drawing/2014/main" id="{6AE4CB20-54D6-4C26-3CC0-2B5BC4BAA8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4129" y="2274888"/>
            <a:ext cx="3159155" cy="2807476"/>
          </a:xfrm>
          <a:prstGeom prst="rect">
            <a:avLst/>
          </a:prstGeom>
        </p:spPr>
      </p:pic>
      <p:sp>
        <p:nvSpPr>
          <p:cNvPr id="19" name="Rectangle 18">
            <a:extLst>
              <a:ext uri="{FF2B5EF4-FFF2-40B4-BE49-F238E27FC236}">
                <a16:creationId xmlns:a16="http://schemas.microsoft.com/office/drawing/2014/main" id="{BE5B6F22-C364-88ED-243E-AF07A40712F7}"/>
              </a:ext>
            </a:extLst>
          </p:cNvPr>
          <p:cNvSpPr/>
          <p:nvPr/>
        </p:nvSpPr>
        <p:spPr>
          <a:xfrm>
            <a:off x="4139904" y="40291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Tree>
    <p:extLst>
      <p:ext uri="{BB962C8B-B14F-4D97-AF65-F5344CB8AC3E}">
        <p14:creationId xmlns:p14="http://schemas.microsoft.com/office/powerpoint/2010/main" val="287869639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ABB23-45C3-CD82-F1CB-501FAAE7D58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6303407-BE3B-0C7F-2452-0F7059B9AF67}"/>
              </a:ext>
            </a:extLst>
          </p:cNvPr>
          <p:cNvSpPr txBox="1"/>
          <p:nvPr/>
        </p:nvSpPr>
        <p:spPr>
          <a:xfrm>
            <a:off x="3854102" y="63749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   </a:t>
            </a:r>
          </a:p>
        </p:txBody>
      </p:sp>
      <p:sp>
        <p:nvSpPr>
          <p:cNvPr id="29" name="Rectangle 28">
            <a:extLst>
              <a:ext uri="{FF2B5EF4-FFF2-40B4-BE49-F238E27FC236}">
                <a16:creationId xmlns:a16="http://schemas.microsoft.com/office/drawing/2014/main" id="{9B69B684-DAF9-2D84-EC99-30F63842169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CEF3052-931A-0CAA-4BB7-F0C7CEBF18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54C409A-C88D-B62E-59CC-D90BFF006A2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920CEF3-C6C6-13FB-BE3B-B7171C21449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7E522034-062D-693E-29B1-7808A933871F}"/>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79D25893-CFA9-E99C-E275-6D2F463AD56C}"/>
              </a:ext>
            </a:extLst>
          </p:cNvPr>
          <p:cNvSpPr txBox="1"/>
          <p:nvPr/>
        </p:nvSpPr>
        <p:spPr>
          <a:xfrm>
            <a:off x="1469204" y="1451346"/>
            <a:ext cx="9617904" cy="4893647"/>
          </a:xfrm>
          <a:prstGeom prst="rect">
            <a:avLst/>
          </a:prstGeom>
          <a:noFill/>
        </p:spPr>
        <p:txBody>
          <a:bodyPr wrap="square">
            <a:spAutoFit/>
          </a:bodyPr>
          <a:lstStyle/>
          <a:p>
            <a:pPr algn="just" rtl="1">
              <a:buNone/>
            </a:pPr>
            <a:r>
              <a:rPr lang="ar-DZ" sz="2400" b="1" dirty="0"/>
              <a:t>رابعا : </a:t>
            </a:r>
            <a:r>
              <a:rPr lang="ar-EG" sz="2400" b="1" dirty="0"/>
              <a:t>سياسة الترويج في الت</a:t>
            </a:r>
            <a:r>
              <a:rPr lang="ar-DZ" sz="2400" b="1" dirty="0"/>
              <a:t>َّ</a:t>
            </a:r>
            <a:r>
              <a:rPr lang="ar-EG" sz="2400" b="1" dirty="0"/>
              <a:t>سويق الر</a:t>
            </a:r>
            <a:r>
              <a:rPr lang="ar-DZ" sz="2400" b="1" dirty="0"/>
              <a:t>َّ</a:t>
            </a:r>
            <a:r>
              <a:rPr lang="ar-EG" sz="2400" b="1" dirty="0"/>
              <a:t>قمي</a:t>
            </a:r>
            <a:r>
              <a:rPr lang="ar-DZ" sz="2400" b="1" dirty="0"/>
              <a:t>:</a:t>
            </a:r>
            <a:endParaRPr lang="ar-EG" sz="2400" b="1" dirty="0"/>
          </a:p>
          <a:p>
            <a:pPr algn="just" rtl="1">
              <a:buNone/>
            </a:pPr>
            <a:r>
              <a:rPr lang="ar-EG" sz="2400" dirty="0"/>
              <a:t>ف</a:t>
            </a:r>
            <a:r>
              <a:rPr lang="ar-DZ" sz="2400" dirty="0"/>
              <a:t>َ</a:t>
            </a:r>
            <a:r>
              <a:rPr lang="ar-EG" sz="2400" dirty="0"/>
              <a:t>رض العصر الرقمي تغييرات كبيرة على سياسة الترويج، إذ أصبحت المؤسسات مطالَبة بوضع </a:t>
            </a:r>
            <a:r>
              <a:rPr lang="ar-DZ" sz="2400" dirty="0"/>
              <a:t>إِ</a:t>
            </a:r>
            <a:r>
              <a:rPr lang="ar-EG" sz="2400" dirty="0" err="1"/>
              <a:t>ستراتيجية</a:t>
            </a:r>
            <a:r>
              <a:rPr lang="ar-EG" sz="2400" dirty="0"/>
              <a:t> تواصل عبر الإنترنت</a:t>
            </a:r>
            <a:r>
              <a:rPr lang="ar-DZ" sz="2400" dirty="0"/>
              <a:t>،</a:t>
            </a:r>
            <a:r>
              <a:rPr lang="ar-EG" sz="2400" dirty="0"/>
              <a:t> بسبب ميزات ال</a:t>
            </a:r>
            <a:r>
              <a:rPr lang="ar-DZ" sz="2400" dirty="0"/>
              <a:t>إِ</a:t>
            </a:r>
            <a:r>
              <a:rPr lang="ar-EG" sz="2400" dirty="0"/>
              <a:t>تصال الرقمي مقارنة بالت</a:t>
            </a:r>
            <a:r>
              <a:rPr lang="ar-DZ" sz="2400" dirty="0"/>
              <a:t>َّ</a:t>
            </a:r>
            <a:r>
              <a:rPr lang="ar-EG" sz="2400" dirty="0" err="1"/>
              <a:t>رويج</a:t>
            </a:r>
            <a:r>
              <a:rPr lang="ar-EG" sz="2400" dirty="0"/>
              <a:t> التقليدي.</a:t>
            </a:r>
          </a:p>
          <a:p>
            <a:pPr algn="just" rtl="1">
              <a:buNone/>
            </a:pPr>
            <a:r>
              <a:rPr lang="ar-EG" sz="2400" dirty="0"/>
              <a:t>أهم مزايا الت</a:t>
            </a:r>
            <a:r>
              <a:rPr lang="ar-DZ" sz="2400" dirty="0"/>
              <a:t>َّ</a:t>
            </a:r>
            <a:r>
              <a:rPr lang="ar-EG" sz="2400" dirty="0" err="1"/>
              <a:t>رويج</a:t>
            </a:r>
            <a:r>
              <a:rPr lang="ar-EG" sz="2400" dirty="0"/>
              <a:t> الرقمي:</a:t>
            </a:r>
          </a:p>
          <a:p>
            <a:pPr marL="342900" indent="-342900" algn="just" rtl="1">
              <a:buFont typeface="Wingdings" panose="05000000000000000000" pitchFamily="2" charset="2"/>
              <a:buChar char="§"/>
            </a:pPr>
            <a:r>
              <a:rPr lang="ar-DZ" sz="2400" b="1" dirty="0"/>
              <a:t>إ</a:t>
            </a:r>
            <a:r>
              <a:rPr lang="ar-EG" sz="2400" b="1" dirty="0" err="1"/>
              <a:t>نخفاض</a:t>
            </a:r>
            <a:r>
              <a:rPr lang="ar-EG" sz="2400" b="1" dirty="0"/>
              <a:t> التكاليف</a:t>
            </a:r>
            <a:r>
              <a:rPr lang="ar-EG" sz="2400" dirty="0"/>
              <a:t> مقارنة بالإذاعة والتلفزيون والصحافة.</a:t>
            </a:r>
            <a:endParaRPr lang="ar-DZ" sz="2400" dirty="0"/>
          </a:p>
          <a:p>
            <a:pPr marL="342900" indent="-342900" algn="just" rtl="1">
              <a:buFont typeface="Wingdings" panose="05000000000000000000" pitchFamily="2" charset="2"/>
              <a:buChar char="§"/>
            </a:pPr>
            <a:r>
              <a:rPr lang="ar-EG" sz="2400" b="1" dirty="0"/>
              <a:t>سهولة الوصول للمعلومات</a:t>
            </a:r>
            <a:r>
              <a:rPr lang="ar-EG" sz="2400" dirty="0"/>
              <a:t> في أي زمان ومكان عبر الإنترنت.</a:t>
            </a:r>
            <a:endParaRPr lang="ar-DZ" sz="2400" dirty="0"/>
          </a:p>
          <a:p>
            <a:pPr marL="342900" indent="-342900" algn="just" rtl="1">
              <a:buFont typeface="Wingdings" panose="05000000000000000000" pitchFamily="2" charset="2"/>
              <a:buChar char="§"/>
            </a:pPr>
            <a:r>
              <a:rPr lang="ar-DZ" sz="2400" b="1" dirty="0"/>
              <a:t>إ</a:t>
            </a:r>
            <a:r>
              <a:rPr lang="ar-EG" sz="2400" b="1" dirty="0" err="1"/>
              <a:t>ستهداف</a:t>
            </a:r>
            <a:r>
              <a:rPr lang="ar-EG" sz="2400" b="1" dirty="0"/>
              <a:t> دقيق للعملاء</a:t>
            </a:r>
            <a:r>
              <a:rPr lang="ar-EG" sz="2400" dirty="0"/>
              <a:t> و</a:t>
            </a:r>
            <a:r>
              <a:rPr lang="ar-DZ" sz="2400" dirty="0"/>
              <a:t>ِ</a:t>
            </a:r>
            <a:r>
              <a:rPr lang="ar-EG" sz="2400" dirty="0"/>
              <a:t>فق اهتماماتهم وتعاملهم عبر الشبكات الاجتماعية.</a:t>
            </a:r>
            <a:endParaRPr lang="ar-DZ" sz="2400" dirty="0"/>
          </a:p>
          <a:p>
            <a:pPr marL="342900" indent="-342900" algn="just" rtl="1">
              <a:buFont typeface="Wingdings" panose="05000000000000000000" pitchFamily="2" charset="2"/>
              <a:buChar char="§"/>
            </a:pPr>
            <a:r>
              <a:rPr lang="ar-DZ" sz="2400" dirty="0"/>
              <a:t>إ</a:t>
            </a:r>
            <a:r>
              <a:rPr lang="ar-EG" sz="2400" dirty="0" err="1"/>
              <a:t>ستخدام</a:t>
            </a:r>
            <a:r>
              <a:rPr lang="ar-EG" sz="2400" dirty="0"/>
              <a:t> أدوات تحليل مثل</a:t>
            </a:r>
            <a:r>
              <a:rPr lang="ar-DZ" sz="2400" dirty="0"/>
              <a:t>:</a:t>
            </a:r>
            <a:r>
              <a:rPr lang="ar-EG" sz="2400" dirty="0"/>
              <a:t> </a:t>
            </a:r>
            <a:r>
              <a:rPr lang="fr-FR" sz="2400" b="1" dirty="0"/>
              <a:t>Google Analytics</a:t>
            </a:r>
            <a:r>
              <a:rPr lang="ar-DZ" sz="2400" b="1" dirty="0"/>
              <a:t> </a:t>
            </a:r>
            <a:r>
              <a:rPr lang="fr-FR" sz="2400" dirty="0"/>
              <a:t> </a:t>
            </a:r>
            <a:r>
              <a:rPr lang="ar-EG" sz="2400" dirty="0"/>
              <a:t>لفهم الجمهور وبناء </a:t>
            </a:r>
            <a:r>
              <a:rPr lang="ar-DZ" sz="2400" dirty="0"/>
              <a:t>إِ</a:t>
            </a:r>
            <a:r>
              <a:rPr lang="ar-EG" sz="2400" dirty="0" err="1"/>
              <a:t>ستراتيجية</a:t>
            </a:r>
            <a:r>
              <a:rPr lang="ar-EG" sz="2400" dirty="0"/>
              <a:t> تواصل مخص</a:t>
            </a:r>
            <a:r>
              <a:rPr lang="ar-DZ" sz="2400" dirty="0"/>
              <a:t>َّ</a:t>
            </a:r>
            <a:r>
              <a:rPr lang="ar-EG" sz="2400" dirty="0" err="1"/>
              <a:t>صة</a:t>
            </a:r>
            <a:r>
              <a:rPr lang="ar-EG" sz="2400" dirty="0"/>
              <a:t>.</a:t>
            </a:r>
            <a:endParaRPr lang="ar-DZ" sz="2400" dirty="0"/>
          </a:p>
          <a:p>
            <a:pPr marL="342900" indent="-342900" algn="just" rtl="1">
              <a:buFont typeface="Wingdings" panose="05000000000000000000" pitchFamily="2" charset="2"/>
              <a:buChar char="§"/>
            </a:pPr>
            <a:r>
              <a:rPr lang="ar-EG" sz="2400" b="1" dirty="0"/>
              <a:t>إمكانية قياس نتائج حملات الترويج بدقة</a:t>
            </a:r>
            <a:r>
              <a:rPr lang="ar-EG" sz="2400" dirty="0"/>
              <a:t> عبر مؤشرات واضحة.</a:t>
            </a:r>
            <a:r>
              <a:rPr lang="ar-DZ" sz="2400" dirty="0"/>
              <a:t> </a:t>
            </a:r>
          </a:p>
          <a:p>
            <a:pPr marL="342900" indent="-342900" algn="just" rtl="1">
              <a:buFont typeface="Wingdings" panose="05000000000000000000" pitchFamily="2" charset="2"/>
              <a:buChar char="§"/>
            </a:pPr>
            <a:r>
              <a:rPr lang="ar-EG" sz="2400" dirty="0"/>
              <a:t>أهم أدوات الترويج الرقمي:</a:t>
            </a:r>
            <a:r>
              <a:rPr lang="ar-DZ" sz="2400" dirty="0"/>
              <a:t> </a:t>
            </a:r>
            <a:r>
              <a:rPr lang="ar-EG" sz="2400" dirty="0"/>
              <a:t>مواقع الويب، المدونات، النشرات البريدية، الشبكات ال</a:t>
            </a:r>
            <a:r>
              <a:rPr lang="ar-DZ" sz="2400" dirty="0"/>
              <a:t>إِ</a:t>
            </a:r>
            <a:r>
              <a:rPr lang="ar-EG" sz="2400" dirty="0" err="1"/>
              <a:t>جتماعية</a:t>
            </a:r>
            <a:r>
              <a:rPr lang="ar-EG" sz="2400" dirty="0"/>
              <a:t> (فيسبوك، تويتر، إنستغرام، </a:t>
            </a:r>
            <a:r>
              <a:rPr lang="ar-EG" sz="2400" dirty="0" err="1"/>
              <a:t>لينكدإن</a:t>
            </a:r>
            <a:r>
              <a:rPr lang="ar-EG" sz="2400" dirty="0"/>
              <a:t>، </a:t>
            </a:r>
            <a:r>
              <a:rPr lang="ar-EG" sz="2400" dirty="0" err="1"/>
              <a:t>بنترست</a:t>
            </a:r>
            <a:r>
              <a:rPr lang="ar-EG" sz="2400" dirty="0"/>
              <a:t>)، الندوات عبر الإنترنت، الفيديو (يوتيوب)، المنتديات، والمسابقات الإلكترونية.</a:t>
            </a:r>
          </a:p>
        </p:txBody>
      </p:sp>
      <p:sp>
        <p:nvSpPr>
          <p:cNvPr id="7" name="Rectangle 6">
            <a:extLst>
              <a:ext uri="{FF2B5EF4-FFF2-40B4-BE49-F238E27FC236}">
                <a16:creationId xmlns:a16="http://schemas.microsoft.com/office/drawing/2014/main" id="{CBAAB8BE-83F9-1FCC-39AB-63E982C0D034}"/>
              </a:ext>
            </a:extLst>
          </p:cNvPr>
          <p:cNvSpPr/>
          <p:nvPr/>
        </p:nvSpPr>
        <p:spPr>
          <a:xfrm>
            <a:off x="4139904" y="383398"/>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Tree>
    <p:extLst>
      <p:ext uri="{BB962C8B-B14F-4D97-AF65-F5344CB8AC3E}">
        <p14:creationId xmlns:p14="http://schemas.microsoft.com/office/powerpoint/2010/main" val="74716748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B2567-2829-EEC1-93AA-6CC10EE928B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E0C6161-279B-1D15-ADFE-4963227110F0}"/>
              </a:ext>
            </a:extLst>
          </p:cNvPr>
          <p:cNvSpPr txBox="1"/>
          <p:nvPr/>
        </p:nvSpPr>
        <p:spPr>
          <a:xfrm>
            <a:off x="3854102" y="63749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a:t>
            </a:r>
          </a:p>
        </p:txBody>
      </p:sp>
      <p:sp>
        <p:nvSpPr>
          <p:cNvPr id="29" name="Rectangle 28">
            <a:extLst>
              <a:ext uri="{FF2B5EF4-FFF2-40B4-BE49-F238E27FC236}">
                <a16:creationId xmlns:a16="http://schemas.microsoft.com/office/drawing/2014/main" id="{A63FBFB2-33F1-4A31-E4F6-2427970DDFD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AD4F78-8E88-AF6B-7EF0-AEF754FFA0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7932D67-305E-978E-7DBC-5C27B92FCC5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BEB4D21-662B-5F40-BF2C-CFF12431116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3885F0E9-544F-576F-B82D-D74783CCCE64}"/>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ZoneTexte 4">
            <a:extLst>
              <a:ext uri="{FF2B5EF4-FFF2-40B4-BE49-F238E27FC236}">
                <a16:creationId xmlns:a16="http://schemas.microsoft.com/office/drawing/2014/main" id="{7CAA1C7F-5E42-A434-47F7-414B6ADF2D68}"/>
              </a:ext>
            </a:extLst>
          </p:cNvPr>
          <p:cNvSpPr txBox="1"/>
          <p:nvPr/>
        </p:nvSpPr>
        <p:spPr>
          <a:xfrm>
            <a:off x="1777279" y="1549821"/>
            <a:ext cx="9286245" cy="4524315"/>
          </a:xfrm>
          <a:prstGeom prst="rect">
            <a:avLst/>
          </a:prstGeom>
          <a:noFill/>
        </p:spPr>
        <p:txBody>
          <a:bodyPr wrap="square">
            <a:spAutoFit/>
          </a:bodyPr>
          <a:lstStyle/>
          <a:p>
            <a:pPr algn="r" rtl="1">
              <a:buNone/>
            </a:pPr>
            <a:r>
              <a:rPr lang="ar-DZ" sz="2400" b="1" dirty="0">
                <a:solidFill>
                  <a:srgbClr val="FF0000"/>
                </a:solidFill>
              </a:rPr>
              <a:t>خامسا : أ</a:t>
            </a:r>
            <a:r>
              <a:rPr lang="ar-EG" sz="2400" b="1" dirty="0">
                <a:solidFill>
                  <a:srgbClr val="FF0000"/>
                </a:solidFill>
              </a:rPr>
              <a:t>نظمة إدارة علاقات الزبائن </a:t>
            </a:r>
            <a:r>
              <a:rPr lang="fr-FR" sz="2400" b="1" dirty="0">
                <a:solidFill>
                  <a:srgbClr val="FF0000"/>
                </a:solidFill>
              </a:rPr>
              <a:t>CRM)</a:t>
            </a:r>
            <a:r>
              <a:rPr lang="fr-FR" sz="2400" dirty="0">
                <a:solidFill>
                  <a:srgbClr val="FF0000"/>
                </a:solidFill>
              </a:rPr>
              <a:t> </a:t>
            </a:r>
            <a:r>
              <a:rPr lang="ar-DZ" sz="2400" dirty="0">
                <a:solidFill>
                  <a:srgbClr val="FF0000"/>
                </a:solidFill>
              </a:rPr>
              <a:t>):</a:t>
            </a:r>
          </a:p>
          <a:p>
            <a:pPr algn="just" rtl="1">
              <a:buNone/>
            </a:pPr>
            <a:r>
              <a:rPr lang="ar-EG" sz="2400" dirty="0"/>
              <a:t>في الت</a:t>
            </a:r>
            <a:r>
              <a:rPr lang="ar-DZ" sz="2400" dirty="0"/>
              <a:t>َّ</a:t>
            </a:r>
            <a:r>
              <a:rPr lang="ar-EG" sz="2400" dirty="0"/>
              <a:t>سويق الر</a:t>
            </a:r>
            <a:r>
              <a:rPr lang="ar-DZ" sz="2400" dirty="0"/>
              <a:t>َّ</a:t>
            </a:r>
            <a:r>
              <a:rPr lang="ar-EG" sz="2400" dirty="0"/>
              <a:t>قمي، الكثير من المؤسسات التي تمارس التسويق الرقمي لا تمتلك ن</a:t>
            </a:r>
            <a:r>
              <a:rPr lang="ar-DZ" sz="2400" dirty="0"/>
              <a:t>ِ</a:t>
            </a:r>
            <a:r>
              <a:rPr lang="ar-EG" sz="2400" dirty="0" err="1"/>
              <a:t>ظام</a:t>
            </a:r>
            <a:r>
              <a:rPr lang="ar-EG" sz="2400" dirty="0"/>
              <a:t> </a:t>
            </a:r>
            <a:r>
              <a:rPr lang="fr-FR" sz="2400" dirty="0"/>
              <a:t>CRM. </a:t>
            </a:r>
            <a:r>
              <a:rPr lang="ar-DZ" sz="2400" dirty="0"/>
              <a:t>ف</a:t>
            </a:r>
            <a:r>
              <a:rPr lang="ar-EG" sz="2400" dirty="0"/>
              <a:t>العلاقة بين التسويق الرقمي وإدارة علاقات الزبائن قوية وتعتمد على الأهداف المستهدفة ضمن </a:t>
            </a:r>
            <a:r>
              <a:rPr lang="ar-DZ" sz="2400" dirty="0"/>
              <a:t>إ</a:t>
            </a:r>
            <a:r>
              <a:rPr lang="ar-EG" sz="2400" dirty="0" err="1"/>
              <a:t>ستراتيجية</a:t>
            </a:r>
            <a:r>
              <a:rPr lang="ar-EG" sz="2400" dirty="0"/>
              <a:t> التسويق الرقمي.</a:t>
            </a:r>
          </a:p>
          <a:p>
            <a:pPr algn="r" rtl="1">
              <a:buNone/>
            </a:pPr>
            <a:r>
              <a:rPr lang="ar-EG" sz="2400" dirty="0"/>
              <a:t>يمكن للمؤسسات </a:t>
            </a:r>
            <a:r>
              <a:rPr lang="ar-DZ" sz="2400" dirty="0"/>
              <a:t>إ</a:t>
            </a:r>
            <a:r>
              <a:rPr lang="ar-EG" sz="2400" dirty="0" err="1"/>
              <a:t>ختيار</a:t>
            </a:r>
            <a:r>
              <a:rPr lang="ar-EG" sz="2400" dirty="0"/>
              <a:t> أحد أنواع </a:t>
            </a:r>
            <a:r>
              <a:rPr lang="ar-DZ" sz="2400" dirty="0"/>
              <a:t> </a:t>
            </a:r>
            <a:r>
              <a:rPr lang="fr-FR" sz="2400" dirty="0"/>
              <a:t>CRM</a:t>
            </a:r>
            <a:r>
              <a:rPr lang="ar-DZ" sz="2400" dirty="0"/>
              <a:t> </a:t>
            </a:r>
            <a:r>
              <a:rPr lang="fr-FR" sz="2400" dirty="0"/>
              <a:t> </a:t>
            </a:r>
            <a:r>
              <a:rPr lang="ar-EG" sz="2400" dirty="0"/>
              <a:t>الأربعة حسب أهدافها:</a:t>
            </a:r>
          </a:p>
          <a:p>
            <a:pPr algn="just" rtl="1">
              <a:buFont typeface="+mj-lt"/>
              <a:buAutoNum type="arabicPeriod"/>
            </a:pPr>
            <a:r>
              <a:rPr lang="fr-FR" sz="2400" b="1" dirty="0"/>
              <a:t>CRM </a:t>
            </a:r>
            <a:r>
              <a:rPr lang="ar-DZ" sz="2400" b="1" dirty="0"/>
              <a:t> </a:t>
            </a:r>
            <a:r>
              <a:rPr lang="ar-EG" sz="2400" b="1" dirty="0"/>
              <a:t>للاستعادة والاحتفاظ بالزبائن</a:t>
            </a:r>
            <a:r>
              <a:rPr lang="ar-EG" sz="2400" dirty="0"/>
              <a:t>: يرك</a:t>
            </a:r>
            <a:r>
              <a:rPr lang="ar-DZ" sz="2400" dirty="0"/>
              <a:t>ِّ</a:t>
            </a:r>
            <a:r>
              <a:rPr lang="ar-EG" sz="2400" dirty="0"/>
              <a:t>ز على الزبائن الذين لديهم ن</a:t>
            </a:r>
            <a:r>
              <a:rPr lang="ar-DZ" sz="2400" dirty="0"/>
              <a:t>ِ</a:t>
            </a:r>
            <a:r>
              <a:rPr lang="ar-EG" sz="2400" dirty="0"/>
              <a:t>ي</a:t>
            </a:r>
            <a:r>
              <a:rPr lang="ar-DZ" sz="2400" dirty="0"/>
              <a:t>َّ</a:t>
            </a:r>
            <a:r>
              <a:rPr lang="ar-EG" sz="2400" dirty="0"/>
              <a:t>ة شراء المنتج أو الخدمة.</a:t>
            </a:r>
          </a:p>
          <a:p>
            <a:pPr algn="just" rtl="1">
              <a:buFont typeface="+mj-lt"/>
              <a:buAutoNum type="arabicPeriod"/>
            </a:pPr>
            <a:r>
              <a:rPr lang="fr-FR" sz="2400" b="1" dirty="0"/>
              <a:t>CRM </a:t>
            </a:r>
            <a:r>
              <a:rPr lang="ar-DZ" sz="2400" b="1" dirty="0"/>
              <a:t> </a:t>
            </a:r>
            <a:r>
              <a:rPr lang="ar-EG" sz="2400" b="1" dirty="0"/>
              <a:t>للو</a:t>
            </a:r>
            <a:r>
              <a:rPr lang="ar-DZ" sz="2400" b="1" dirty="0"/>
              <a:t>َ</a:t>
            </a:r>
            <a:r>
              <a:rPr lang="ar-EG" sz="2400" b="1" dirty="0"/>
              <a:t>لا</a:t>
            </a:r>
            <a:r>
              <a:rPr lang="ar-DZ" sz="2400" b="1" dirty="0"/>
              <a:t>َ</a:t>
            </a:r>
            <a:r>
              <a:rPr lang="ar-EG" sz="2400" b="1" dirty="0"/>
              <a:t>ء</a:t>
            </a:r>
            <a:r>
              <a:rPr lang="ar-EG" sz="2400" dirty="0"/>
              <a:t>: يرك</a:t>
            </a:r>
            <a:r>
              <a:rPr lang="ar-DZ" sz="2400" dirty="0"/>
              <a:t>ِّ</a:t>
            </a:r>
            <a:r>
              <a:rPr lang="ar-EG" sz="2400" dirty="0"/>
              <a:t>ز على الزبائن الأكثر </a:t>
            </a:r>
            <a:r>
              <a:rPr lang="ar-DZ" sz="2400" dirty="0"/>
              <a:t>إِ</a:t>
            </a:r>
            <a:r>
              <a:rPr lang="ar-EG" sz="2400" dirty="0" err="1"/>
              <a:t>ستقرارًا</a:t>
            </a:r>
            <a:r>
              <a:rPr lang="ar-EG" sz="2400" dirty="0"/>
              <a:t>، ويراقب أذواقهم وتفضيلاتهم ويتيح المكافآت والحوافز.</a:t>
            </a:r>
          </a:p>
          <a:p>
            <a:pPr algn="just" rtl="1">
              <a:buFont typeface="+mj-lt"/>
              <a:buAutoNum type="arabicPeriod"/>
            </a:pPr>
            <a:r>
              <a:rPr lang="fr-FR" sz="2400" b="1" dirty="0"/>
              <a:t>CRM </a:t>
            </a:r>
            <a:r>
              <a:rPr lang="ar-DZ" sz="2400" b="1" dirty="0"/>
              <a:t> </a:t>
            </a:r>
            <a:r>
              <a:rPr lang="ar-EG" sz="2400" b="1" dirty="0"/>
              <a:t>لتنويع العرض والتحسين</a:t>
            </a:r>
            <a:r>
              <a:rPr lang="ar-EG" sz="2400" dirty="0"/>
              <a:t>: ي</a:t>
            </a:r>
            <a:r>
              <a:rPr lang="ar-DZ" sz="2400" dirty="0"/>
              <a:t>ُ</a:t>
            </a:r>
            <a:r>
              <a:rPr lang="ar-EG" sz="2400" dirty="0"/>
              <a:t>رك</a:t>
            </a:r>
            <a:r>
              <a:rPr lang="ar-DZ" sz="2400" dirty="0"/>
              <a:t>ِّ</a:t>
            </a:r>
            <a:r>
              <a:rPr lang="ar-EG" sz="2400" dirty="0"/>
              <a:t>ز على مجموعة واسعة من الزبائن، وي</a:t>
            </a:r>
            <a:r>
              <a:rPr lang="ar-DZ" sz="2400" dirty="0"/>
              <a:t>ُ</a:t>
            </a:r>
            <a:r>
              <a:rPr lang="ar-EG" sz="2400" dirty="0"/>
              <a:t>ستخدم لنشر و</a:t>
            </a:r>
            <a:r>
              <a:rPr lang="ar-DZ" sz="2400" dirty="0"/>
              <a:t>إِ</a:t>
            </a:r>
            <a:r>
              <a:rPr lang="ar-EG" sz="2400" dirty="0" err="1"/>
              <a:t>ختبار</a:t>
            </a:r>
            <a:r>
              <a:rPr lang="ar-EG" sz="2400" dirty="0"/>
              <a:t> الحملات التسويقية.</a:t>
            </a:r>
          </a:p>
          <a:p>
            <a:pPr algn="just" rtl="1">
              <a:buFont typeface="+mj-lt"/>
              <a:buAutoNum type="arabicPeriod"/>
            </a:pPr>
            <a:r>
              <a:rPr lang="fr-FR" sz="2400" b="1" dirty="0"/>
              <a:t>CRM </a:t>
            </a:r>
            <a:r>
              <a:rPr lang="ar-DZ" sz="2400" b="1" dirty="0"/>
              <a:t> </a:t>
            </a:r>
            <a:r>
              <a:rPr lang="ar-EG" sz="2400" b="1" dirty="0"/>
              <a:t>لأبحاث السوق</a:t>
            </a:r>
            <a:r>
              <a:rPr lang="ar-EG" sz="2400" dirty="0"/>
              <a:t>: يرك</a:t>
            </a:r>
            <a:r>
              <a:rPr lang="ar-DZ" sz="2400" dirty="0"/>
              <a:t>ِّ</a:t>
            </a:r>
            <a:r>
              <a:rPr lang="ar-EG" sz="2400" dirty="0"/>
              <a:t>ز على الزبائن المحتملين وقطاعات السوق المختلفة</a:t>
            </a:r>
            <a:r>
              <a:rPr lang="ar-DZ" sz="2400" dirty="0"/>
              <a:t>.</a:t>
            </a:r>
            <a:endParaRPr lang="ar-EG" sz="2400" dirty="0"/>
          </a:p>
        </p:txBody>
      </p:sp>
      <p:sp>
        <p:nvSpPr>
          <p:cNvPr id="7" name="Rectangle 6">
            <a:extLst>
              <a:ext uri="{FF2B5EF4-FFF2-40B4-BE49-F238E27FC236}">
                <a16:creationId xmlns:a16="http://schemas.microsoft.com/office/drawing/2014/main" id="{E8B7A82A-FC28-92F4-9872-7DE7A73B3914}"/>
              </a:ext>
            </a:extLst>
          </p:cNvPr>
          <p:cNvSpPr/>
          <p:nvPr/>
        </p:nvSpPr>
        <p:spPr>
          <a:xfrm>
            <a:off x="3854102" y="40291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Tree>
    <p:extLst>
      <p:ext uri="{BB962C8B-B14F-4D97-AF65-F5344CB8AC3E}">
        <p14:creationId xmlns:p14="http://schemas.microsoft.com/office/powerpoint/2010/main" val="63117309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BFF8C-CEF6-49D7-0E53-E4DEF41B0CB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46EC69C-E222-31A0-9747-0A12404CFCC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57AA4D-2E3F-DD6C-3C09-5FA9598B8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ABADCB4-B2DA-F044-9BBF-1B5C7166958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BCBD7BB-D5A3-9954-B1E6-2A42301073B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35D97C7A-9F57-11A2-CF74-FCC693469694}"/>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Rectangle 6">
            <a:extLst>
              <a:ext uri="{FF2B5EF4-FFF2-40B4-BE49-F238E27FC236}">
                <a16:creationId xmlns:a16="http://schemas.microsoft.com/office/drawing/2014/main" id="{9533A3E1-18BE-59E2-8A49-CB1E10767A0B}"/>
              </a:ext>
            </a:extLst>
          </p:cNvPr>
          <p:cNvSpPr/>
          <p:nvPr/>
        </p:nvSpPr>
        <p:spPr>
          <a:xfrm>
            <a:off x="3854102" y="40291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pic>
        <p:nvPicPr>
          <p:cNvPr id="3" name="Image 2">
            <a:extLst>
              <a:ext uri="{FF2B5EF4-FFF2-40B4-BE49-F238E27FC236}">
                <a16:creationId xmlns:a16="http://schemas.microsoft.com/office/drawing/2014/main" id="{958F2967-57B8-41EB-4F98-C22740CA46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73547" y="1516245"/>
            <a:ext cx="7478299" cy="5052983"/>
          </a:xfrm>
          <a:prstGeom prst="rect">
            <a:avLst/>
          </a:prstGeom>
        </p:spPr>
      </p:pic>
      <p:sp>
        <p:nvSpPr>
          <p:cNvPr id="10" name="ZoneTexte 9">
            <a:extLst>
              <a:ext uri="{FF2B5EF4-FFF2-40B4-BE49-F238E27FC236}">
                <a16:creationId xmlns:a16="http://schemas.microsoft.com/office/drawing/2014/main" id="{6C2A8F60-DDBC-8B66-2D4C-A9EABE39B54E}"/>
              </a:ext>
            </a:extLst>
          </p:cNvPr>
          <p:cNvSpPr txBox="1"/>
          <p:nvPr/>
        </p:nvSpPr>
        <p:spPr>
          <a:xfrm>
            <a:off x="5181601" y="807654"/>
            <a:ext cx="6418359" cy="523220"/>
          </a:xfrm>
          <a:prstGeom prst="rect">
            <a:avLst/>
          </a:prstGeom>
          <a:noFill/>
        </p:spPr>
        <p:txBody>
          <a:bodyPr wrap="square">
            <a:spAutoFit/>
          </a:bodyPr>
          <a:lstStyle/>
          <a:p>
            <a:pPr marL="457200" indent="-457200" algn="ctr" rtl="1">
              <a:buFont typeface="Wingdings" panose="05000000000000000000" pitchFamily="2" charset="2"/>
              <a:buChar char="q"/>
            </a:pPr>
            <a:r>
              <a:rPr lang="ar-EG" sz="2800" b="1" dirty="0">
                <a:solidFill>
                  <a:schemeClr val="accent2"/>
                </a:solidFill>
              </a:rPr>
              <a:t>أشهر أنظمة </a:t>
            </a:r>
            <a:r>
              <a:rPr lang="ar-DZ" sz="2800" b="1" dirty="0">
                <a:solidFill>
                  <a:schemeClr val="accent2"/>
                </a:solidFill>
              </a:rPr>
              <a:t>إ</a:t>
            </a:r>
            <a:r>
              <a:rPr lang="ar-EG" sz="2800" b="1" dirty="0">
                <a:solidFill>
                  <a:schemeClr val="accent2"/>
                </a:solidFill>
              </a:rPr>
              <a:t>دارة العلاقات مع الزبائن</a:t>
            </a:r>
            <a:endParaRPr lang="fr-FR" sz="2800" b="1" dirty="0">
              <a:solidFill>
                <a:schemeClr val="accent2"/>
              </a:solidFill>
            </a:endParaRPr>
          </a:p>
        </p:txBody>
      </p:sp>
    </p:spTree>
    <p:extLst>
      <p:ext uri="{BB962C8B-B14F-4D97-AF65-F5344CB8AC3E}">
        <p14:creationId xmlns:p14="http://schemas.microsoft.com/office/powerpoint/2010/main" val="382083703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C4FF9-0C10-33CC-BD63-E7B9245AB86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B2741E9-8178-BC09-21AB-B18068E9EE67}"/>
              </a:ext>
            </a:extLst>
          </p:cNvPr>
          <p:cNvSpPr txBox="1"/>
          <p:nvPr/>
        </p:nvSpPr>
        <p:spPr>
          <a:xfrm>
            <a:off x="3854102" y="63749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    </a:t>
            </a:r>
          </a:p>
        </p:txBody>
      </p:sp>
      <p:sp>
        <p:nvSpPr>
          <p:cNvPr id="29" name="Rectangle 28">
            <a:extLst>
              <a:ext uri="{FF2B5EF4-FFF2-40B4-BE49-F238E27FC236}">
                <a16:creationId xmlns:a16="http://schemas.microsoft.com/office/drawing/2014/main" id="{BB9EEEEF-141D-3ADA-5D13-CE2B5AC4090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475A6EF-35B9-F923-C4A6-24DB4582C1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47BC71-C258-B24C-982B-731A0A61CCF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C9F3F9B-EE5E-A452-1E1C-B9C96D22B7D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B65B14F-3630-11BB-6893-934573DF9BCF}"/>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ZoneTexte 6">
            <a:extLst>
              <a:ext uri="{FF2B5EF4-FFF2-40B4-BE49-F238E27FC236}">
                <a16:creationId xmlns:a16="http://schemas.microsoft.com/office/drawing/2014/main" id="{646256F2-D2C6-6961-74CC-122CFD7CDD4D}"/>
              </a:ext>
            </a:extLst>
          </p:cNvPr>
          <p:cNvSpPr txBox="1"/>
          <p:nvPr/>
        </p:nvSpPr>
        <p:spPr>
          <a:xfrm>
            <a:off x="1166370" y="1185426"/>
            <a:ext cx="9876756" cy="5078313"/>
          </a:xfrm>
          <a:prstGeom prst="rect">
            <a:avLst/>
          </a:prstGeom>
          <a:noFill/>
        </p:spPr>
        <p:txBody>
          <a:bodyPr wrap="square">
            <a:spAutoFit/>
          </a:bodyPr>
          <a:lstStyle/>
          <a:p>
            <a:endParaRPr lang="ar-DZ" dirty="0"/>
          </a:p>
          <a:p>
            <a:pPr marL="342900" indent="-342900" algn="just" rtl="1">
              <a:buFont typeface="Wingdings" panose="05000000000000000000" pitchFamily="2" charset="2"/>
              <a:buChar char="q"/>
            </a:pPr>
            <a:r>
              <a:rPr lang="ar-DZ" sz="2400" b="1" dirty="0">
                <a:solidFill>
                  <a:schemeClr val="accent2"/>
                </a:solidFill>
              </a:rPr>
              <a:t>دراسة علمية : </a:t>
            </a:r>
            <a:r>
              <a:rPr lang="ar-EG" sz="2400" b="1" dirty="0">
                <a:solidFill>
                  <a:schemeClr val="accent2"/>
                </a:solidFill>
              </a:rPr>
              <a:t>إ</a:t>
            </a:r>
            <a:r>
              <a:rPr lang="ar-DZ" sz="2400" b="1" dirty="0">
                <a:solidFill>
                  <a:schemeClr val="accent2"/>
                </a:solidFill>
              </a:rPr>
              <a:t>لها</a:t>
            </a:r>
            <a:r>
              <a:rPr lang="ar-EG" sz="2400" b="1" dirty="0">
                <a:solidFill>
                  <a:schemeClr val="accent2"/>
                </a:solidFill>
              </a:rPr>
              <a:t>م </a:t>
            </a:r>
            <a:r>
              <a:rPr lang="ar-DZ" sz="2400" b="1" dirty="0" err="1">
                <a:solidFill>
                  <a:schemeClr val="accent2"/>
                </a:solidFill>
              </a:rPr>
              <a:t>يح</a:t>
            </a:r>
            <a:r>
              <a:rPr lang="ar-EG" sz="2400" b="1" dirty="0" err="1">
                <a:solidFill>
                  <a:schemeClr val="accent2"/>
                </a:solidFill>
              </a:rPr>
              <a:t>ياوي</a:t>
            </a:r>
            <a:r>
              <a:rPr lang="ar-EG" sz="2400" b="1" dirty="0">
                <a:solidFill>
                  <a:schemeClr val="accent2"/>
                </a:solidFill>
              </a:rPr>
              <a:t> </a:t>
            </a:r>
            <a:r>
              <a:rPr lang="ar-DZ" sz="2400" b="1" dirty="0">
                <a:solidFill>
                  <a:schemeClr val="accent2"/>
                </a:solidFill>
              </a:rPr>
              <a:t>- </a:t>
            </a:r>
            <a:r>
              <a:rPr lang="ar-EG" sz="2400" b="1" dirty="0">
                <a:solidFill>
                  <a:schemeClr val="accent2"/>
                </a:solidFill>
              </a:rPr>
              <a:t>سارة قرابصي</a:t>
            </a:r>
            <a:r>
              <a:rPr lang="ar-DZ" sz="2400" b="1" dirty="0">
                <a:solidFill>
                  <a:schemeClr val="accent2"/>
                </a:solidFill>
              </a:rPr>
              <a:t>- 2019</a:t>
            </a:r>
          </a:p>
          <a:p>
            <a:pPr algn="just" rtl="1"/>
            <a:r>
              <a:rPr lang="ar-DZ" sz="2400" dirty="0"/>
              <a:t>دراسة بعنوان :"</a:t>
            </a:r>
            <a:r>
              <a:rPr lang="ar-EG" sz="2400" dirty="0"/>
              <a:t>التسويق الرقمي: كيفية تطبيق التحول الرقمي في مجال التسويق</a:t>
            </a:r>
            <a:r>
              <a:rPr lang="ar-DZ" sz="2400" dirty="0"/>
              <a:t>".</a:t>
            </a:r>
          </a:p>
          <a:p>
            <a:pPr algn="just" rtl="1"/>
            <a:r>
              <a:rPr lang="ar-DZ" sz="2400" dirty="0"/>
              <a:t>ناقشت الدراسة </a:t>
            </a:r>
            <a:r>
              <a:rPr lang="ar-DZ" sz="2400" dirty="0" err="1"/>
              <a:t>إِنعكاس</a:t>
            </a:r>
            <a:r>
              <a:rPr lang="ar-DZ" sz="2400" dirty="0"/>
              <a:t> آثار التحوُّل الرقمي على مختلف الأقسام في هيكلة المؤسَّسات من الأهداف المراد تحقيقها في وقت قياسي، ولكن يبقى السؤال مطروحا كيف يتم ذلك في مجال التسويق، حيث يواجه المسوِّقون تحديات وفرصا جديدة في هذا العصر الرقمي. وقد يكون التسويق الرقمي هو </a:t>
            </a:r>
            <a:r>
              <a:rPr lang="ar-DZ" sz="2400" dirty="0" err="1"/>
              <a:t>إِستخدام</a:t>
            </a:r>
            <a:r>
              <a:rPr lang="ar-DZ" sz="2400" dirty="0"/>
              <a:t> الوسائط الإلكترونية من قبل المسوِّقين للترويج للمنتجات أو الخدمات في السوق، حيث هدفه الرئيسي هو جذب الزبائن والسماح لهم بالتفاعل مع العلامة التجارية، من خلال الوسائط الرقمية. وبالتالي، تهدف هذه الدراسة إلى توضيح التَّحدي الذي يكْمُن في مواكبة التأثير الدائم والمتزايد باستمرار من خلال فهم التغيُّرات الأخيرة في العالم بالتحوُّل التقليدي إلى الرقمي في مجال التسويق. وقد توصلت الدراسة إلى أنه في سباق التحول الرقمي، تحتاج المؤسسات أولاً وقبل كل شيء إلى تحديد منتجات ، خدمات رقمية جديدة، وأشكال جديدة للتسويق، قنوات مبيعات جديدة من أجل تفاعل الزبائن معها.</a:t>
            </a:r>
          </a:p>
          <a:p>
            <a:r>
              <a:rPr lang="ar-EG" dirty="0"/>
              <a:t> </a:t>
            </a:r>
            <a:endParaRPr lang="fr-FR" dirty="0"/>
          </a:p>
        </p:txBody>
      </p:sp>
      <p:sp>
        <p:nvSpPr>
          <p:cNvPr id="10" name="ZoneTexte 9">
            <a:extLst>
              <a:ext uri="{FF2B5EF4-FFF2-40B4-BE49-F238E27FC236}">
                <a16:creationId xmlns:a16="http://schemas.microsoft.com/office/drawing/2014/main" id="{A72A6D17-E5BC-EC53-6D08-1DFB0FEEB3DE}"/>
              </a:ext>
            </a:extLst>
          </p:cNvPr>
          <p:cNvSpPr txBox="1"/>
          <p:nvPr/>
        </p:nvSpPr>
        <p:spPr>
          <a:xfrm>
            <a:off x="1333001" y="5980491"/>
            <a:ext cx="7233006" cy="461665"/>
          </a:xfrm>
          <a:prstGeom prst="rect">
            <a:avLst/>
          </a:prstGeom>
          <a:noFill/>
        </p:spPr>
        <p:txBody>
          <a:bodyPr wrap="square">
            <a:spAutoFit/>
          </a:bodyPr>
          <a:lstStyle/>
          <a:p>
            <a:r>
              <a:rPr lang="fr-FR" sz="2400" b="1" dirty="0"/>
              <a:t>https://2cm.es/1kjU1</a:t>
            </a:r>
          </a:p>
        </p:txBody>
      </p:sp>
      <p:sp>
        <p:nvSpPr>
          <p:cNvPr id="12" name="Rectangle 11">
            <a:extLst>
              <a:ext uri="{FF2B5EF4-FFF2-40B4-BE49-F238E27FC236}">
                <a16:creationId xmlns:a16="http://schemas.microsoft.com/office/drawing/2014/main" id="{E243E341-14DD-30C6-C99C-94FD9DA7F21B}"/>
              </a:ext>
            </a:extLst>
          </p:cNvPr>
          <p:cNvSpPr/>
          <p:nvPr/>
        </p:nvSpPr>
        <p:spPr>
          <a:xfrm>
            <a:off x="4287702" y="47323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Tree>
    <p:extLst>
      <p:ext uri="{BB962C8B-B14F-4D97-AF65-F5344CB8AC3E}">
        <p14:creationId xmlns:p14="http://schemas.microsoft.com/office/powerpoint/2010/main" val="177565161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85847-64FA-668E-8543-B5678BA92CC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8976774-CCDF-C36F-E648-443BB19AB7F1}"/>
              </a:ext>
            </a:extLst>
          </p:cNvPr>
          <p:cNvSpPr txBox="1"/>
          <p:nvPr/>
        </p:nvSpPr>
        <p:spPr>
          <a:xfrm>
            <a:off x="4130211" y="636001"/>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  </a:t>
            </a:r>
          </a:p>
        </p:txBody>
      </p:sp>
      <p:sp>
        <p:nvSpPr>
          <p:cNvPr id="29" name="Rectangle 28">
            <a:extLst>
              <a:ext uri="{FF2B5EF4-FFF2-40B4-BE49-F238E27FC236}">
                <a16:creationId xmlns:a16="http://schemas.microsoft.com/office/drawing/2014/main" id="{47A97DE0-86C9-B15A-7275-A28EF02BE0A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6BC966E-AAC9-E313-B1B7-4816A3DAB0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8FE8BBE-9539-B90E-0E7B-194209B6F15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BB762DA-9321-4DF8-4EA3-6F70E7C1585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7EED4B7-9146-9FBE-B8E0-624D3A0131CD}"/>
              </a:ext>
            </a:extLst>
          </p:cNvPr>
          <p:cNvSpPr/>
          <p:nvPr/>
        </p:nvSpPr>
        <p:spPr>
          <a:xfrm rot="16200000" flipV="1">
            <a:off x="-3583356" y="336471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Rectangle 11">
            <a:extLst>
              <a:ext uri="{FF2B5EF4-FFF2-40B4-BE49-F238E27FC236}">
                <a16:creationId xmlns:a16="http://schemas.microsoft.com/office/drawing/2014/main" id="{539D4C39-4BFC-CCC7-E130-D558B4CD6C1A}"/>
              </a:ext>
            </a:extLst>
          </p:cNvPr>
          <p:cNvSpPr/>
          <p:nvPr/>
        </p:nvSpPr>
        <p:spPr>
          <a:xfrm>
            <a:off x="4287702" y="47323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
        <p:nvSpPr>
          <p:cNvPr id="7" name="ZoneTexte 6">
            <a:extLst>
              <a:ext uri="{FF2B5EF4-FFF2-40B4-BE49-F238E27FC236}">
                <a16:creationId xmlns:a16="http://schemas.microsoft.com/office/drawing/2014/main" id="{66CA4473-33C8-E0AF-0F1F-53C3AF86D489}"/>
              </a:ext>
            </a:extLst>
          </p:cNvPr>
          <p:cNvSpPr txBox="1"/>
          <p:nvPr/>
        </p:nvSpPr>
        <p:spPr>
          <a:xfrm>
            <a:off x="3810120" y="1696190"/>
            <a:ext cx="7233006" cy="4585871"/>
          </a:xfrm>
          <a:prstGeom prst="rect">
            <a:avLst/>
          </a:prstGeom>
          <a:noFill/>
        </p:spPr>
        <p:txBody>
          <a:bodyPr wrap="square">
            <a:spAutoFit/>
          </a:bodyPr>
          <a:lstStyle/>
          <a:p>
            <a:pPr marL="342900" indent="-342900" algn="just" rtl="1">
              <a:buFont typeface="Wingdings" panose="05000000000000000000" pitchFamily="2" charset="2"/>
              <a:buChar char="q"/>
            </a:pPr>
            <a:r>
              <a:rPr lang="ar-EG" sz="2800" b="1" dirty="0">
                <a:solidFill>
                  <a:schemeClr val="accent2"/>
                </a:solidFill>
              </a:rPr>
              <a:t>تجربة شركة </a:t>
            </a:r>
            <a:r>
              <a:rPr lang="fr-FR" sz="2800" b="1" dirty="0">
                <a:solidFill>
                  <a:schemeClr val="accent2"/>
                </a:solidFill>
              </a:rPr>
              <a:t>NIKE </a:t>
            </a:r>
            <a:r>
              <a:rPr lang="ar-EG" sz="2800" b="1" dirty="0">
                <a:solidFill>
                  <a:schemeClr val="accent2"/>
                </a:solidFill>
              </a:rPr>
              <a:t>في تبني التسويق الرقمي:</a:t>
            </a:r>
          </a:p>
          <a:p>
            <a:pPr algn="just" rtl="1">
              <a:buNone/>
            </a:pPr>
            <a:r>
              <a:rPr lang="ar-EG" sz="2400" dirty="0"/>
              <a:t>نجحت شركة </a:t>
            </a:r>
            <a:r>
              <a:rPr lang="fr-FR" sz="2400" b="1" dirty="0"/>
              <a:t>Nike</a:t>
            </a:r>
            <a:r>
              <a:rPr lang="fr-FR" sz="2400" dirty="0"/>
              <a:t> </a:t>
            </a:r>
            <a:r>
              <a:rPr lang="ar-EG" sz="2400" dirty="0"/>
              <a:t>في التحول الرقمي بفضل حضور قوي على شبكات التواصل الاجتماعي، واعتمادها على </a:t>
            </a:r>
            <a:r>
              <a:rPr lang="ar-DZ" sz="2400" dirty="0"/>
              <a:t>إِ</a:t>
            </a:r>
            <a:r>
              <a:rPr lang="ar-EG" sz="2400" dirty="0" err="1"/>
              <a:t>ستراتيجيات</a:t>
            </a:r>
            <a:r>
              <a:rPr lang="ar-EG" sz="2400" dirty="0"/>
              <a:t> تضع المستهلك في قلب العملية التواصلية. حو</a:t>
            </a:r>
            <a:r>
              <a:rPr lang="ar-DZ" sz="2400" dirty="0"/>
              <a:t>َّ</a:t>
            </a:r>
            <a:r>
              <a:rPr lang="ar-EG" sz="2400" dirty="0"/>
              <a:t>لت الشركة المتابع من مجرد متفرج إلى مشارك فعّال من خلال محتوى تفاعلي وفوري على منصات مثل </a:t>
            </a:r>
            <a:r>
              <a:rPr lang="fr-FR" sz="2400" b="1" dirty="0"/>
              <a:t>Facebook</a:t>
            </a:r>
            <a:r>
              <a:rPr lang="fr-FR" sz="2400" dirty="0"/>
              <a:t> </a:t>
            </a:r>
            <a:r>
              <a:rPr lang="ar-EG" sz="2400" dirty="0"/>
              <a:t>و</a:t>
            </a:r>
            <a:r>
              <a:rPr lang="fr-FR" sz="2400" b="1" dirty="0"/>
              <a:t>Twitter</a:t>
            </a:r>
            <a:r>
              <a:rPr lang="fr-FR" sz="2400" dirty="0"/>
              <a:t> </a:t>
            </a:r>
            <a:r>
              <a:rPr lang="ar-DZ" sz="2400" dirty="0"/>
              <a:t>و</a:t>
            </a:r>
            <a:r>
              <a:rPr lang="fr-FR" sz="2400" b="1" dirty="0"/>
              <a:t>Pinterest</a:t>
            </a:r>
            <a:r>
              <a:rPr lang="fr-FR" sz="2400" dirty="0"/>
              <a:t>.</a:t>
            </a:r>
            <a:r>
              <a:rPr lang="ar-DZ" sz="2400" dirty="0"/>
              <a:t> </a:t>
            </a:r>
            <a:r>
              <a:rPr lang="fr-FR" sz="2400" dirty="0"/>
              <a:t> </a:t>
            </a:r>
            <a:r>
              <a:rPr lang="ar-EG" sz="2400" dirty="0"/>
              <a:t>ركّزت </a:t>
            </a:r>
            <a:r>
              <a:rPr lang="fr-FR" sz="2400" dirty="0"/>
              <a:t>Nike </a:t>
            </a:r>
            <a:r>
              <a:rPr lang="ar-DZ" sz="2400" dirty="0"/>
              <a:t> </a:t>
            </a:r>
            <a:r>
              <a:rPr lang="ar-EG" sz="2400" dirty="0"/>
              <a:t>على إرسال الرسالة المناسبة للشخص المناسب وفي الوقت المناسب، مع إنشاء صفحات متخصصة لكل فئة من منتجاتها لبناء مجتمعات تفاعلية متجانسة. كما عز</a:t>
            </a:r>
            <a:r>
              <a:rPr lang="ar-DZ" sz="2400" dirty="0"/>
              <a:t>َّ</a:t>
            </a:r>
            <a:r>
              <a:rPr lang="ar-EG" sz="2400" dirty="0" err="1"/>
              <a:t>زت</a:t>
            </a:r>
            <a:r>
              <a:rPr lang="ar-EG" sz="2400" dirty="0"/>
              <a:t> الشركة </a:t>
            </a:r>
            <a:r>
              <a:rPr lang="ar-DZ" sz="2400" dirty="0"/>
              <a:t>إِ</a:t>
            </a:r>
            <a:r>
              <a:rPr lang="ar-EG" sz="2400" dirty="0" err="1"/>
              <a:t>رتباط</a:t>
            </a:r>
            <a:r>
              <a:rPr lang="ar-EG" sz="2400" dirty="0"/>
              <a:t> المستهلك بعلامتها عبر منصتها الخاصة </a:t>
            </a:r>
            <a:r>
              <a:rPr lang="fr-FR" sz="2400" b="1" dirty="0"/>
              <a:t>Nike+</a:t>
            </a:r>
            <a:r>
              <a:rPr lang="fr-FR" sz="2400" dirty="0"/>
              <a:t> </a:t>
            </a:r>
            <a:r>
              <a:rPr lang="ar-DZ" sz="2400" dirty="0"/>
              <a:t> </a:t>
            </a:r>
            <a:r>
              <a:rPr lang="ar-EG" sz="2400" dirty="0"/>
              <a:t>التي تجمع الرياضيين لقياس الأداء، ومشاركة النتائج، وإضافة عنصر التحفيز والتشويق </a:t>
            </a:r>
            <a:r>
              <a:rPr lang="fr-FR" sz="2400" dirty="0"/>
              <a:t>Gamification، </a:t>
            </a:r>
            <a:r>
              <a:rPr lang="ar-EG" sz="2400" dirty="0"/>
              <a:t>مم</a:t>
            </a:r>
            <a:r>
              <a:rPr lang="ar-DZ" sz="2400" dirty="0"/>
              <a:t>َّ</a:t>
            </a:r>
            <a:r>
              <a:rPr lang="ar-EG" sz="2400" dirty="0"/>
              <a:t>ا جعلها نموذجًا عالميًا في دمج التكنولوجيا بالتسويق الرياضي.</a:t>
            </a:r>
          </a:p>
        </p:txBody>
      </p:sp>
      <p:sp>
        <p:nvSpPr>
          <p:cNvPr id="13" name="ZoneTexte 12">
            <a:extLst>
              <a:ext uri="{FF2B5EF4-FFF2-40B4-BE49-F238E27FC236}">
                <a16:creationId xmlns:a16="http://schemas.microsoft.com/office/drawing/2014/main" id="{C4ED333E-19DF-F704-AE88-625789D37C28}"/>
              </a:ext>
            </a:extLst>
          </p:cNvPr>
          <p:cNvSpPr txBox="1"/>
          <p:nvPr/>
        </p:nvSpPr>
        <p:spPr>
          <a:xfrm>
            <a:off x="513708" y="5161810"/>
            <a:ext cx="7233006" cy="400110"/>
          </a:xfrm>
          <a:prstGeom prst="rect">
            <a:avLst/>
          </a:prstGeom>
          <a:noFill/>
        </p:spPr>
        <p:txBody>
          <a:bodyPr wrap="square">
            <a:spAutoFit/>
          </a:bodyPr>
          <a:lstStyle/>
          <a:p>
            <a:r>
              <a:rPr lang="fr-FR" sz="2000" b="1" dirty="0"/>
              <a:t>https://www.nike.com/fr/</a:t>
            </a:r>
          </a:p>
        </p:txBody>
      </p:sp>
      <p:pic>
        <p:nvPicPr>
          <p:cNvPr id="15" name="Image 14">
            <a:extLst>
              <a:ext uri="{FF2B5EF4-FFF2-40B4-BE49-F238E27FC236}">
                <a16:creationId xmlns:a16="http://schemas.microsoft.com/office/drawing/2014/main" id="{15C5B925-EB40-CF06-3A27-13CC022C69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7956" y="2426184"/>
            <a:ext cx="3934083" cy="2251832"/>
          </a:xfrm>
          <a:prstGeom prst="rect">
            <a:avLst/>
          </a:prstGeom>
        </p:spPr>
      </p:pic>
    </p:spTree>
    <p:extLst>
      <p:ext uri="{BB962C8B-B14F-4D97-AF65-F5344CB8AC3E}">
        <p14:creationId xmlns:p14="http://schemas.microsoft.com/office/powerpoint/2010/main" val="351214712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A87A6-1EE5-68FD-108B-254D7296151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253B379-6DDE-EBA5-1F3C-84EA99A15C5C}"/>
              </a:ext>
            </a:extLst>
          </p:cNvPr>
          <p:cNvSpPr txBox="1"/>
          <p:nvPr/>
        </p:nvSpPr>
        <p:spPr>
          <a:xfrm>
            <a:off x="4172699" y="664953"/>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التَّحول الرقمي في المؤسّسات التسويقية  </a:t>
            </a:r>
          </a:p>
        </p:txBody>
      </p:sp>
      <p:sp>
        <p:nvSpPr>
          <p:cNvPr id="29" name="Rectangle 28">
            <a:extLst>
              <a:ext uri="{FF2B5EF4-FFF2-40B4-BE49-F238E27FC236}">
                <a16:creationId xmlns:a16="http://schemas.microsoft.com/office/drawing/2014/main" id="{44D8FD15-5F50-A937-68AA-DED273B82C2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B4AB170-A943-3B33-4BF5-DAE6C75740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BF3A924-0EEC-2F27-142B-B125B4DEA83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3D90D7A-D62E-3E7A-CFD5-90ACEE09DDF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Rectangle 11">
            <a:extLst>
              <a:ext uri="{FF2B5EF4-FFF2-40B4-BE49-F238E27FC236}">
                <a16:creationId xmlns:a16="http://schemas.microsoft.com/office/drawing/2014/main" id="{9F2FA5B1-F030-35D4-0EFF-7673232598E6}"/>
              </a:ext>
            </a:extLst>
          </p:cNvPr>
          <p:cNvSpPr/>
          <p:nvPr/>
        </p:nvSpPr>
        <p:spPr>
          <a:xfrm>
            <a:off x="4287702" y="47323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13</a:t>
            </a:r>
          </a:p>
        </p:txBody>
      </p:sp>
      <p:sp>
        <p:nvSpPr>
          <p:cNvPr id="3" name="ZoneTexte 2">
            <a:extLst>
              <a:ext uri="{FF2B5EF4-FFF2-40B4-BE49-F238E27FC236}">
                <a16:creationId xmlns:a16="http://schemas.microsoft.com/office/drawing/2014/main" id="{C2035B88-F917-9748-CF86-E2A7DF3BF48B}"/>
              </a:ext>
            </a:extLst>
          </p:cNvPr>
          <p:cNvSpPr txBox="1"/>
          <p:nvPr/>
        </p:nvSpPr>
        <p:spPr>
          <a:xfrm>
            <a:off x="2794570" y="1334286"/>
            <a:ext cx="8567153" cy="4955203"/>
          </a:xfrm>
          <a:prstGeom prst="rect">
            <a:avLst/>
          </a:prstGeom>
          <a:noFill/>
        </p:spPr>
        <p:txBody>
          <a:bodyPr wrap="square">
            <a:spAutoFit/>
          </a:bodyPr>
          <a:lstStyle/>
          <a:p>
            <a:pPr marL="342900" indent="-342900" algn="just" rtl="1">
              <a:buFont typeface="Wingdings" panose="05000000000000000000" pitchFamily="2" charset="2"/>
              <a:buChar char="q"/>
            </a:pPr>
            <a:r>
              <a:rPr lang="ar-EG" sz="2800" b="1" dirty="0">
                <a:solidFill>
                  <a:schemeClr val="accent2"/>
                </a:solidFill>
              </a:rPr>
              <a:t>تجربة شركة</a:t>
            </a:r>
            <a:r>
              <a:rPr lang="ar-DZ" sz="2800" b="1" dirty="0">
                <a:solidFill>
                  <a:schemeClr val="accent2"/>
                </a:solidFill>
              </a:rPr>
              <a:t> </a:t>
            </a:r>
            <a:r>
              <a:rPr lang="fr-FR" sz="2800" b="1" dirty="0">
                <a:solidFill>
                  <a:schemeClr val="accent2"/>
                </a:solidFill>
              </a:rPr>
              <a:t>Alteryx</a:t>
            </a:r>
            <a:r>
              <a:rPr lang="ar-EG" sz="2800" b="1" dirty="0">
                <a:solidFill>
                  <a:schemeClr val="accent2"/>
                </a:solidFill>
              </a:rPr>
              <a:t> </a:t>
            </a:r>
            <a:r>
              <a:rPr lang="ar-DZ" sz="2800" b="1" dirty="0">
                <a:solidFill>
                  <a:schemeClr val="accent2"/>
                </a:solidFill>
              </a:rPr>
              <a:t>الإمارات في </a:t>
            </a:r>
            <a:r>
              <a:rPr lang="ar-EG" sz="2800" b="1" dirty="0">
                <a:solidFill>
                  <a:schemeClr val="accent2"/>
                </a:solidFill>
              </a:rPr>
              <a:t>تبني التسويق الرقمي:</a:t>
            </a:r>
            <a:endParaRPr lang="ar-DZ" sz="2800" b="1" dirty="0">
              <a:solidFill>
                <a:schemeClr val="accent2"/>
              </a:solidFill>
            </a:endParaRPr>
          </a:p>
          <a:p>
            <a:pPr algn="just" rtl="1"/>
            <a:r>
              <a:rPr lang="ar-DZ" sz="2400" dirty="0"/>
              <a:t>إِ</a:t>
            </a:r>
            <a:r>
              <a:rPr lang="ar-EG" sz="2400" dirty="0" err="1"/>
              <a:t>عتمدت</a:t>
            </a:r>
            <a:r>
              <a:rPr lang="ar-EG" sz="2400" dirty="0"/>
              <a:t> شركة </a:t>
            </a:r>
            <a:r>
              <a:rPr lang="fr-FR" sz="2400" b="1" dirty="0"/>
              <a:t>Alteryx</a:t>
            </a:r>
            <a:r>
              <a:rPr lang="fr-FR" sz="2400" dirty="0"/>
              <a:t> </a:t>
            </a:r>
            <a:r>
              <a:rPr lang="ar-DZ" sz="2400" dirty="0"/>
              <a:t> </a:t>
            </a:r>
            <a:r>
              <a:rPr lang="ar-EG" sz="2400" dirty="0"/>
              <a:t>على علوم البيانات والتحليلات لتعزيز </a:t>
            </a:r>
            <a:r>
              <a:rPr lang="ar-DZ" sz="2400" dirty="0"/>
              <a:t>إِ</a:t>
            </a:r>
            <a:r>
              <a:rPr lang="ar-EG" sz="2400" dirty="0" err="1"/>
              <a:t>ستراتيجياتها</a:t>
            </a:r>
            <a:r>
              <a:rPr lang="ar-EG" sz="2400" dirty="0"/>
              <a:t> في التسويق الرقمي، حيث مكّنتها برمجيات تحليل البيانات من فهم سلوك المستهلكين، وقياس ولائهم، ودراسة المنافسين بدقة أكبر. ساعد هذا النهج الشركة على إطلاق حملات إعلامية موجهة تستهدف الجمهور المناسب بمنتجات وخدمات متخصصة، إضافة إلى الحصول على رؤى عميقة حول السوق والتنبؤ بالميزانيات وتعزيز ولاء العملاء. وقد </a:t>
            </a:r>
            <a:r>
              <a:rPr lang="ar-DZ" sz="2400"/>
              <a:t>إِ</a:t>
            </a:r>
            <a:r>
              <a:rPr lang="ar-EG" sz="2400"/>
              <a:t>ستفادت</a:t>
            </a:r>
            <a:r>
              <a:rPr lang="ar-EG" sz="2400" dirty="0"/>
              <a:t> </a:t>
            </a:r>
            <a:r>
              <a:rPr lang="fr-FR" sz="2400" dirty="0"/>
              <a:t>Alteryx </a:t>
            </a:r>
            <a:r>
              <a:rPr lang="ar-EG" sz="2400" dirty="0"/>
              <a:t>من البيئة الرقمية المتقدمة في الإمارات، حيث تصل نسبة مستخدمي وسائل التواصل الاجتماعي إلى أكثر من 99%، مما جعل المنصات مثل فيسبوك ويوتيوب أدوات فعّالة لتحقيق انتشار واسع ونجاح كبير في حملاتها الرقمية</a:t>
            </a:r>
            <a:r>
              <a:rPr lang="ar-DZ" sz="2400" dirty="0"/>
              <a:t>، ووفقاً لأحدث الإحصاءات، لا تزال نسبة تصل إلى 99.26% من السكان في الإمارات نشطة على وسائل التواصل الاجتماعي مع أكثر من 8.7 ملايين مستخدم يتصلون بحساباتهم الاجتماعية عبر الأجهزة النقالة، ويظل الفيسبوك أكثر المنصات شعبية بين وسائل التواصل الاجتماعي، في العام 2018.</a:t>
            </a:r>
          </a:p>
        </p:txBody>
      </p:sp>
      <p:pic>
        <p:nvPicPr>
          <p:cNvPr id="9" name="Image 8">
            <a:extLst>
              <a:ext uri="{FF2B5EF4-FFF2-40B4-BE49-F238E27FC236}">
                <a16:creationId xmlns:a16="http://schemas.microsoft.com/office/drawing/2014/main" id="{A1D4EDA4-1B87-7958-B4EB-47035970A0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753" y="4692293"/>
            <a:ext cx="2305141" cy="1076343"/>
          </a:xfrm>
          <a:prstGeom prst="rect">
            <a:avLst/>
          </a:prstGeom>
          <a:ln>
            <a:noFill/>
          </a:ln>
          <a:effectLst>
            <a:outerShdw blurRad="292100" dist="139700" dir="2700000" algn="tl" rotWithShape="0">
              <a:srgbClr val="333333">
                <a:alpha val="65000"/>
              </a:srgbClr>
            </a:outerShdw>
          </a:effectLst>
        </p:spPr>
      </p:pic>
      <p:sp>
        <p:nvSpPr>
          <p:cNvPr id="14" name="ZoneTexte 13">
            <a:extLst>
              <a:ext uri="{FF2B5EF4-FFF2-40B4-BE49-F238E27FC236}">
                <a16:creationId xmlns:a16="http://schemas.microsoft.com/office/drawing/2014/main" id="{C52697CA-55DC-0711-5272-320B0460AAD8}"/>
              </a:ext>
            </a:extLst>
          </p:cNvPr>
          <p:cNvSpPr txBox="1"/>
          <p:nvPr/>
        </p:nvSpPr>
        <p:spPr>
          <a:xfrm>
            <a:off x="346753" y="6089434"/>
            <a:ext cx="6097712" cy="461665"/>
          </a:xfrm>
          <a:prstGeom prst="rect">
            <a:avLst/>
          </a:prstGeom>
          <a:noFill/>
        </p:spPr>
        <p:txBody>
          <a:bodyPr wrap="square">
            <a:spAutoFit/>
          </a:bodyPr>
          <a:lstStyle/>
          <a:p>
            <a:r>
              <a:rPr lang="fr-FR" sz="2400" b="1" dirty="0"/>
              <a:t>https://www.alteryx.com/</a:t>
            </a:r>
          </a:p>
        </p:txBody>
      </p:sp>
    </p:spTree>
    <p:extLst>
      <p:ext uri="{BB962C8B-B14F-4D97-AF65-F5344CB8AC3E}">
        <p14:creationId xmlns:p14="http://schemas.microsoft.com/office/powerpoint/2010/main" val="307631367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B5D0E-B9CC-0021-5EFD-D2BDB6CCD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08953-4CB4-A01A-A260-7E304C22B236}"/>
              </a:ext>
            </a:extLst>
          </p:cNvPr>
          <p:cNvSpPr/>
          <p:nvPr/>
        </p:nvSpPr>
        <p:spPr>
          <a:xfrm>
            <a:off x="1481328" y="2126512"/>
            <a:ext cx="9701784" cy="3709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EG" dirty="0">
              <a:solidFill>
                <a:schemeClr val="tx1"/>
              </a:solidFill>
            </a:endParaRPr>
          </a:p>
        </p:txBody>
      </p:sp>
      <p:sp>
        <p:nvSpPr>
          <p:cNvPr id="3" name="TextBox 2">
            <a:extLst>
              <a:ext uri="{FF2B5EF4-FFF2-40B4-BE49-F238E27FC236}">
                <a16:creationId xmlns:a16="http://schemas.microsoft.com/office/drawing/2014/main" id="{AED3977E-E4B9-CF88-5919-F8F866E0D173}"/>
              </a:ext>
            </a:extLst>
          </p:cNvPr>
          <p:cNvSpPr txBox="1"/>
          <p:nvPr/>
        </p:nvSpPr>
        <p:spPr>
          <a:xfrm>
            <a:off x="3768903" y="1418626"/>
            <a:ext cx="4654193" cy="707886"/>
          </a:xfrm>
          <a:prstGeom prst="rect">
            <a:avLst/>
          </a:prstGeom>
          <a:noFill/>
        </p:spPr>
        <p:txBody>
          <a:bodyPr wrap="square" rtlCol="0">
            <a:spAutoFit/>
          </a:bodyPr>
          <a:lstStyle/>
          <a:p>
            <a:r>
              <a:rPr lang="ar-DZ" sz="4000" b="1" dirty="0">
                <a:solidFill>
                  <a:srgbClr val="00B0F0"/>
                </a:solidFill>
                <a:latin typeface="Alexandria" charset="0"/>
                <a:cs typeface="Alexandria" charset="0"/>
              </a:rPr>
              <a:t>خـــــــــــــــلاصـــــــــــــــــــــــة</a:t>
            </a:r>
            <a:r>
              <a:rPr lang="ar-DZ"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5A77A518-20E9-C244-C8B0-10AE1D0FD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BF769B0B-C3BB-065D-25D1-A6E634E087F4}"/>
              </a:ext>
            </a:extLst>
          </p:cNvPr>
          <p:cNvSpPr txBox="1"/>
          <p:nvPr/>
        </p:nvSpPr>
        <p:spPr>
          <a:xfrm>
            <a:off x="1615070" y="2504330"/>
            <a:ext cx="9280832" cy="1015663"/>
          </a:xfrm>
          <a:prstGeom prst="rect">
            <a:avLst/>
          </a:prstGeom>
          <a:noFill/>
        </p:spPr>
        <p:txBody>
          <a:bodyPr wrap="square">
            <a:spAutoFit/>
          </a:bodyPr>
          <a:lstStyle/>
          <a:p>
            <a:pPr algn="r" rtl="1"/>
            <a:endParaRPr lang="fr-FR" sz="2400" dirty="0"/>
          </a:p>
          <a:p>
            <a:pPr algn="just"/>
            <a:r>
              <a:rPr lang="ar-EG" dirty="0"/>
              <a:t>.</a:t>
            </a:r>
          </a:p>
          <a:p>
            <a:pPr rtl="1"/>
            <a:r>
              <a:rPr lang="ar-SA" dirty="0"/>
              <a:t> </a:t>
            </a:r>
            <a:endParaRPr lang="fr-FR" dirty="0"/>
          </a:p>
        </p:txBody>
      </p:sp>
      <p:sp>
        <p:nvSpPr>
          <p:cNvPr id="5" name="ZoneTexte 4">
            <a:extLst>
              <a:ext uri="{FF2B5EF4-FFF2-40B4-BE49-F238E27FC236}">
                <a16:creationId xmlns:a16="http://schemas.microsoft.com/office/drawing/2014/main" id="{B3137E34-C39C-A186-778B-D0654849492F}"/>
              </a:ext>
            </a:extLst>
          </p:cNvPr>
          <p:cNvSpPr txBox="1"/>
          <p:nvPr/>
        </p:nvSpPr>
        <p:spPr>
          <a:xfrm>
            <a:off x="1615070" y="2211471"/>
            <a:ext cx="9280832" cy="3539430"/>
          </a:xfrm>
          <a:prstGeom prst="rect">
            <a:avLst/>
          </a:prstGeom>
          <a:noFill/>
        </p:spPr>
        <p:txBody>
          <a:bodyPr wrap="square">
            <a:spAutoFit/>
          </a:bodyPr>
          <a:lstStyle/>
          <a:p>
            <a:pPr algn="just" rtl="1"/>
            <a:r>
              <a:rPr lang="ar-EG" sz="2800" dirty="0" err="1"/>
              <a:t>التحو</a:t>
            </a:r>
            <a:r>
              <a:rPr lang="ar-DZ" sz="2800" dirty="0"/>
              <a:t>ُّ</a:t>
            </a:r>
            <a:r>
              <a:rPr lang="ar-EG" sz="2800" dirty="0"/>
              <a:t>ل الرقمي في إدارة المؤسسات الإعلامية</a:t>
            </a:r>
            <a:r>
              <a:rPr lang="ar-DZ" sz="2800" dirty="0"/>
              <a:t>،</a:t>
            </a:r>
            <a:r>
              <a:rPr lang="ar-EG" sz="2800" dirty="0"/>
              <a:t> يعز</a:t>
            </a:r>
            <a:r>
              <a:rPr lang="ar-DZ" sz="2800" dirty="0"/>
              <a:t>ِّ</a:t>
            </a:r>
            <a:r>
              <a:rPr lang="ar-EG" sz="2800" dirty="0"/>
              <a:t>ز كفاءة العمليات ويطور أساليب الإنتاج والتواصل مع الجمهور عبر الأدوات الرقمية والتقنيات الحديثة. يسمح هذا </a:t>
            </a:r>
            <a:r>
              <a:rPr lang="ar-EG" sz="2800" dirty="0" err="1"/>
              <a:t>التحو</a:t>
            </a:r>
            <a:r>
              <a:rPr lang="ar-DZ" sz="2800" dirty="0"/>
              <a:t>ُّ</a:t>
            </a:r>
            <a:r>
              <a:rPr lang="ar-EG" sz="2800" dirty="0"/>
              <a:t>ل بتحسين إدارة الموارد البشرية، وأت</a:t>
            </a:r>
            <a:r>
              <a:rPr lang="ar-DZ" sz="2800" dirty="0"/>
              <a:t>ْ</a:t>
            </a:r>
            <a:r>
              <a:rPr lang="ar-EG" sz="2800" dirty="0"/>
              <a:t>م</a:t>
            </a:r>
            <a:r>
              <a:rPr lang="ar-DZ" sz="2800" dirty="0"/>
              <a:t>َ</a:t>
            </a:r>
            <a:r>
              <a:rPr lang="ar-EG" sz="2800" dirty="0" err="1"/>
              <a:t>تة</a:t>
            </a:r>
            <a:r>
              <a:rPr lang="ar-EG" sz="2800" dirty="0"/>
              <a:t> العمليات، وتحليل البيانات لاتخاذ قرارات دقيقة وسريعة. من جهة أخرى، تتيح ريادة الأعمال الإعلامية </a:t>
            </a:r>
            <a:r>
              <a:rPr lang="ar-DZ" sz="2800" dirty="0"/>
              <a:t>إِ</a:t>
            </a:r>
            <a:r>
              <a:rPr lang="ar-EG" sz="2800" dirty="0" err="1"/>
              <a:t>ستثمار</a:t>
            </a:r>
            <a:r>
              <a:rPr lang="ar-EG" sz="2800" dirty="0"/>
              <a:t> هذه الفرص الرقمية لتقديم محتوى مبتكر وخدمات إعلامية جديدة، مع تسويق رقمي فع</a:t>
            </a:r>
            <a:r>
              <a:rPr lang="ar-DZ" sz="2800" dirty="0"/>
              <a:t>َّ</a:t>
            </a:r>
            <a:r>
              <a:rPr lang="ar-EG" sz="2800" dirty="0"/>
              <a:t>ال والوصول إلى جمهور أوسع. بذلك، يشك</a:t>
            </a:r>
            <a:r>
              <a:rPr lang="ar-DZ" sz="2800" dirty="0"/>
              <a:t>ِّ</a:t>
            </a:r>
            <a:r>
              <a:rPr lang="ar-EG" sz="2800" dirty="0"/>
              <a:t>ل التكامل بين </a:t>
            </a:r>
            <a:r>
              <a:rPr lang="ar-EG" sz="2800" dirty="0" err="1"/>
              <a:t>الرقمنة</a:t>
            </a:r>
            <a:r>
              <a:rPr lang="ar-EG" sz="2800" dirty="0"/>
              <a:t> وريادة الأعمال</a:t>
            </a:r>
            <a:r>
              <a:rPr lang="ar-DZ" sz="2800" dirty="0"/>
              <a:t>،</a:t>
            </a:r>
            <a:r>
              <a:rPr lang="ar-EG" sz="2800" dirty="0"/>
              <a:t> قاعدة قوية لتطوير المؤسسات الإعلامية وتعزيز تأثيرها</a:t>
            </a:r>
            <a:r>
              <a:rPr lang="ar-EG" dirty="0"/>
              <a:t>.</a:t>
            </a:r>
            <a:endParaRPr lang="fr-FR" dirty="0"/>
          </a:p>
        </p:txBody>
      </p:sp>
    </p:spTree>
    <p:extLst>
      <p:ext uri="{BB962C8B-B14F-4D97-AF65-F5344CB8AC3E}">
        <p14:creationId xmlns:p14="http://schemas.microsoft.com/office/powerpoint/2010/main" val="3901831950"/>
      </p:ext>
    </p:extLst>
  </p:cSld>
  <p:clrMapOvr>
    <a:masterClrMapping/>
  </p:clrMapOvr>
  <mc:AlternateContent xmlns:mc="http://schemas.openxmlformats.org/markup-compatibility/2006" xmlns:p14="http://schemas.microsoft.com/office/powerpoint/2010/main">
    <mc:Choice Requires="p14">
      <p:transition p14:dur="0" advTm="75242"/>
    </mc:Choice>
    <mc:Fallback xmlns="">
      <p:transition advTm="7524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429728" y="637800"/>
            <a:ext cx="1352724" cy="8824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DC20-CCE6-D175-8ABC-F2B55B1A584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8A7A206-B6FE-DAB8-735E-F66A51CFA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42"/>
            <a:ext cx="12663752" cy="7053944"/>
          </a:xfrm>
          <a:prstGeom prst="rect">
            <a:avLst/>
          </a:prstGeom>
        </p:spPr>
      </p:pic>
      <p:sp>
        <p:nvSpPr>
          <p:cNvPr id="2" name="Rectangle: Single Corner Rounded 1">
            <a:extLst>
              <a:ext uri="{FF2B5EF4-FFF2-40B4-BE49-F238E27FC236}">
                <a16:creationId xmlns:a16="http://schemas.microsoft.com/office/drawing/2014/main" id="{EB600FB7-6155-8726-8821-61BB00776F0D}"/>
              </a:ext>
            </a:extLst>
          </p:cNvPr>
          <p:cNvSpPr/>
          <p:nvPr/>
        </p:nvSpPr>
        <p:spPr>
          <a:xfrm flipV="1">
            <a:off x="0" y="-18465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93119909-6E33-AA2D-33D2-8C8FDAA6849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3283A38-396F-6A74-E932-A396FFEC0BE5}"/>
              </a:ext>
            </a:extLst>
          </p:cNvPr>
          <p:cNvSpPr txBox="1"/>
          <p:nvPr/>
        </p:nvSpPr>
        <p:spPr>
          <a:xfrm>
            <a:off x="6241630" y="3084193"/>
            <a:ext cx="4540025" cy="769441"/>
          </a:xfrm>
          <a:prstGeom prst="rect">
            <a:avLst/>
          </a:prstGeom>
          <a:noFill/>
        </p:spPr>
        <p:txBody>
          <a:bodyPr wrap="none" rtlCol="0">
            <a:spAutoFit/>
          </a:bodyPr>
          <a:lstStyle/>
          <a:p>
            <a:r>
              <a:rPr lang="ar-DZ" sz="4400" b="1" dirty="0">
                <a:solidFill>
                  <a:srgbClr val="00B0F0"/>
                </a:solidFill>
                <a:latin typeface="Alexandria" charset="0"/>
                <a:cs typeface="Alexandria" charset="0"/>
              </a:rPr>
              <a:t>تمنياتي بالنجاح للجميع</a:t>
            </a:r>
            <a:endParaRPr lang="en-US" sz="4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E3AA9072-107A-E448-6979-C2824528009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tx1">
                    <a:lumMod val="95000"/>
                    <a:lumOff val="5000"/>
                  </a:schemeClr>
                </a:solidFill>
                <a:latin typeface="Alexandria" charset="0"/>
                <a:cs typeface="Alexandria" charset="0"/>
              </a:rPr>
              <a:t>المحاضرة العاشرة </a:t>
            </a:r>
            <a:endParaRPr lang="en-US" sz="2800" b="1"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3D411082-9BBD-2374-843F-5A88A56DC6EE}"/>
              </a:ext>
            </a:extLst>
          </p:cNvPr>
          <p:cNvSpPr txBox="1"/>
          <p:nvPr/>
        </p:nvSpPr>
        <p:spPr>
          <a:xfrm>
            <a:off x="6900203" y="4761427"/>
            <a:ext cx="2436886" cy="707886"/>
          </a:xfrm>
          <a:prstGeom prst="rect">
            <a:avLst/>
          </a:prstGeom>
          <a:noFill/>
        </p:spPr>
        <p:txBody>
          <a:bodyPr wrap="none" rtlCol="0">
            <a:spAutoFit/>
          </a:bodyPr>
          <a:lstStyle/>
          <a:p>
            <a:pPr algn="ctr"/>
            <a:r>
              <a:rPr lang="fr-FR" sz="2000" b="1" dirty="0"/>
              <a:t>DGM</a:t>
            </a:r>
            <a:r>
              <a:rPr lang="ar-DZ" sz="2000" b="1" dirty="0"/>
              <a:t>411</a:t>
            </a:r>
            <a:endParaRPr lang="fr-FR" sz="2000" dirty="0"/>
          </a:p>
          <a:p>
            <a:pPr algn="ctr"/>
            <a:r>
              <a:rPr lang="ar-DZ" sz="2000" b="1" dirty="0">
                <a:solidFill>
                  <a:schemeClr val="tx1">
                    <a:lumMod val="95000"/>
                    <a:lumOff val="5000"/>
                  </a:schemeClr>
                </a:solidFill>
                <a:latin typeface="Alexandria"/>
                <a:cs typeface="Alexandria" charset="0"/>
              </a:rPr>
              <a:t>إدارة المؤسسات الإعلامية</a:t>
            </a:r>
          </a:p>
        </p:txBody>
      </p:sp>
      <p:sp>
        <p:nvSpPr>
          <p:cNvPr id="12" name="TextBox 11">
            <a:extLst>
              <a:ext uri="{FF2B5EF4-FFF2-40B4-BE49-F238E27FC236}">
                <a16:creationId xmlns:a16="http://schemas.microsoft.com/office/drawing/2014/main" id="{E6A94160-6044-E81B-C88B-D779F117EAAD}"/>
              </a:ext>
            </a:extLst>
          </p:cNvPr>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a:extLst>
              <a:ext uri="{FF2B5EF4-FFF2-40B4-BE49-F238E27FC236}">
                <a16:creationId xmlns:a16="http://schemas.microsoft.com/office/drawing/2014/main" id="{3341C8AD-5FF3-15C7-B2A7-7E0C1C94CAD2}"/>
              </a:ext>
            </a:extLst>
          </p:cNvPr>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19E9EF1C-50B8-1F07-FFF9-C2AF186D9C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Graphic 12">
            <a:extLst>
              <a:ext uri="{FF2B5EF4-FFF2-40B4-BE49-F238E27FC236}">
                <a16:creationId xmlns:a16="http://schemas.microsoft.com/office/drawing/2014/main" id="{9FABF719-176F-BB5B-BF20-60C9DC791D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42022" y="6095874"/>
            <a:ext cx="2279266" cy="384052"/>
          </a:xfrm>
          <a:prstGeom prst="rect">
            <a:avLst/>
          </a:prstGeom>
        </p:spPr>
      </p:pic>
    </p:spTree>
    <p:extLst>
      <p:ext uri="{BB962C8B-B14F-4D97-AF65-F5344CB8AC3E}">
        <p14:creationId xmlns:p14="http://schemas.microsoft.com/office/powerpoint/2010/main" val="799000106"/>
      </p:ext>
    </p:extLst>
  </p:cSld>
  <p:clrMapOvr>
    <a:masterClrMapping/>
  </p:clrMapOvr>
  <mc:AlternateContent xmlns:mc="http://schemas.openxmlformats.org/markup-compatibility/2006" xmlns:p14="http://schemas.microsoft.com/office/powerpoint/2010/main">
    <mc:Choice Requires="p14">
      <p:transition p14:dur="0" advTm="62506"/>
    </mc:Choice>
    <mc:Fallback xmlns="">
      <p:transition advTm="625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www.w3.org/XML/1998/namespace"/>
    <ds:schemaRef ds:uri="http://schemas.microsoft.com/office/2006/metadata/properties"/>
    <ds:schemaRef ds:uri="http://purl.org/dc/elements/1.1/"/>
    <ds:schemaRef ds:uri="http://purl.org/dc/dcmityp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aca13214-df29-4e3c-a050-857c0bf7bd8e"/>
  </ds:schemaRefs>
</ds:datastoreItem>
</file>

<file path=customXml/itemProps3.xml><?xml version="1.0" encoding="utf-8"?>
<ds:datastoreItem xmlns:ds="http://schemas.openxmlformats.org/officeDocument/2006/customXml" ds:itemID="{8A3014DD-F16E-4F85-91F5-DE904A5B1085}"/>
</file>

<file path=docProps/app.xml><?xml version="1.0" encoding="utf-8"?>
<Properties xmlns="http://schemas.openxmlformats.org/officeDocument/2006/extended-properties" xmlns:vt="http://schemas.openxmlformats.org/officeDocument/2006/docPropsVTypes">
  <TotalTime>16787</TotalTime>
  <Words>5951</Words>
  <Application>Microsoft Office PowerPoint</Application>
  <PresentationFormat>Grand écran</PresentationFormat>
  <Paragraphs>343</Paragraphs>
  <Slides>45</Slides>
  <Notes>4</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45</vt:i4>
      </vt:variant>
    </vt:vector>
  </HeadingPairs>
  <TitlesOfParts>
    <vt:vector size="53" baseType="lpstr">
      <vt:lpstr>Alexandria</vt:lpstr>
      <vt:lpstr>Arial</vt:lpstr>
      <vt:lpstr>Calibri</vt:lpstr>
      <vt:lpstr>Calibri Light</vt:lpstr>
      <vt:lpstr>Roboto Light</vt:lpstr>
      <vt:lpstr>Symbol</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278</cp:revision>
  <dcterms:created xsi:type="dcterms:W3CDTF">2023-04-29T09:08:00Z</dcterms:created>
  <dcterms:modified xsi:type="dcterms:W3CDTF">2025-12-02T23:02:21Z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