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3" r:id="rId5"/>
    <p:sldId id="276" r:id="rId6"/>
    <p:sldId id="484" r:id="rId7"/>
    <p:sldId id="527" r:id="rId8"/>
    <p:sldId id="485" r:id="rId9"/>
    <p:sldId id="486" r:id="rId10"/>
    <p:sldId id="488" r:id="rId11"/>
    <p:sldId id="568" r:id="rId12"/>
    <p:sldId id="597" r:id="rId13"/>
    <p:sldId id="628" r:id="rId14"/>
    <p:sldId id="572" r:id="rId15"/>
    <p:sldId id="569" r:id="rId16"/>
    <p:sldId id="570" r:id="rId17"/>
    <p:sldId id="629" r:id="rId18"/>
    <p:sldId id="630" r:id="rId19"/>
    <p:sldId id="631" r:id="rId20"/>
    <p:sldId id="658" r:id="rId21"/>
    <p:sldId id="659" r:id="rId22"/>
    <p:sldId id="660" r:id="rId23"/>
    <p:sldId id="661" r:id="rId24"/>
    <p:sldId id="632" r:id="rId25"/>
    <p:sldId id="633" r:id="rId26"/>
    <p:sldId id="634" r:id="rId27"/>
    <p:sldId id="635" r:id="rId28"/>
    <p:sldId id="636" r:id="rId29"/>
    <p:sldId id="637" r:id="rId30"/>
    <p:sldId id="639" r:id="rId31"/>
    <p:sldId id="580" r:id="rId32"/>
    <p:sldId id="638" r:id="rId33"/>
    <p:sldId id="640" r:id="rId34"/>
    <p:sldId id="641" r:id="rId35"/>
    <p:sldId id="642" r:id="rId36"/>
    <p:sldId id="643" r:id="rId37"/>
    <p:sldId id="644" r:id="rId38"/>
    <p:sldId id="645" r:id="rId39"/>
    <p:sldId id="648" r:id="rId40"/>
    <p:sldId id="611" r:id="rId41"/>
    <p:sldId id="649" r:id="rId42"/>
    <p:sldId id="650" r:id="rId43"/>
    <p:sldId id="651" r:id="rId44"/>
    <p:sldId id="652" r:id="rId45"/>
    <p:sldId id="653" r:id="rId46"/>
    <p:sldId id="655" r:id="rId47"/>
    <p:sldId id="654" r:id="rId48"/>
    <p:sldId id="656" r:id="rId49"/>
    <p:sldId id="657" r:id="rId50"/>
    <p:sldId id="550"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486"/>
            <p14:sldId id="488"/>
            <p14:sldId id="568"/>
            <p14:sldId id="597"/>
            <p14:sldId id="628"/>
            <p14:sldId id="572"/>
            <p14:sldId id="569"/>
            <p14:sldId id="570"/>
            <p14:sldId id="629"/>
            <p14:sldId id="630"/>
            <p14:sldId id="631"/>
            <p14:sldId id="658"/>
            <p14:sldId id="659"/>
            <p14:sldId id="660"/>
            <p14:sldId id="661"/>
            <p14:sldId id="632"/>
            <p14:sldId id="633"/>
            <p14:sldId id="634"/>
            <p14:sldId id="635"/>
            <p14:sldId id="636"/>
            <p14:sldId id="637"/>
            <p14:sldId id="639"/>
            <p14:sldId id="580"/>
            <p14:sldId id="638"/>
            <p14:sldId id="640"/>
            <p14:sldId id="641"/>
            <p14:sldId id="642"/>
            <p14:sldId id="643"/>
            <p14:sldId id="644"/>
            <p14:sldId id="645"/>
            <p14:sldId id="648"/>
            <p14:sldId id="611"/>
            <p14:sldId id="649"/>
            <p14:sldId id="650"/>
            <p14:sldId id="651"/>
            <p14:sldId id="652"/>
            <p14:sldId id="653"/>
            <p14:sldId id="655"/>
            <p14:sldId id="654"/>
            <p14:sldId id="656"/>
            <p14:sldId id="657"/>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00194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3333" autoAdjust="0"/>
  </p:normalViewPr>
  <p:slideViewPr>
    <p:cSldViewPr snapToGrid="0">
      <p:cViewPr varScale="1">
        <p:scale>
          <a:sx n="53" d="100"/>
          <a:sy n="53" d="100"/>
        </p:scale>
        <p:origin x="129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7106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7A2BB-B59E-2DF7-ED09-EE9381F76E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5A9197-16C6-006D-0A37-57BBDE6190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6C15E-8E7C-8314-F9E7-3C55145548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57CB4E-67E9-6F66-7D31-46AD667C60F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074538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52A17-49F5-4B7F-2554-F69540222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D1E607-2724-9620-ECE3-CD146C090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1364A-DA18-596A-C52E-DAAB712C1B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93DEA1-FC78-A7B0-19EA-A76CB3645D5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2548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C9EC6-3E5B-9FA9-F9E6-B4F3CE1C5D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EC2A03-158C-097D-4297-8E30B1DAC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3C696D-F9C6-6080-38A6-5D9DFBA5A0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B8BBA8-CD28-CA49-1651-F402507BA25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23502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305E6-7511-5A55-DBBB-5E6E4C0C1D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26ADDD-6A97-9F48-D5E9-B1125AA639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BB5719-6AAD-610E-BC1E-BB14CA00C3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877C0-0313-2D59-E50E-1EA63C8BE97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75769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CA89A-2D0D-49CA-D10F-D3EF0A02C8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E5D2F8-FE50-E675-5E41-0D5038185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A3630C-EF5B-B9E8-7AC8-120A4C9296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0A3EEE-1940-3F7E-812B-F16D899BD03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87967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39747-D757-0829-46A0-3A8E49FEBC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89178B-12EB-C748-4A89-919C6DE3F6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CDFCDF-34A5-17D2-B9D7-38DBBA56C1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C7E0EB-7E53-55F4-3259-D1D5BD116AA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730729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63749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50858-9032-463E-CDF9-A63EB99F3D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CB1B8-EDE7-BF4A-6C8F-0521DB544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5B604D-A4EA-3B21-8B17-81C8B1ABD1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14481B-9422-C03F-CDF3-534210B1F6E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12994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2D425-89BF-E5FD-0E75-59252B2575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9BA615-1390-0DE8-096F-3E089DD664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1EF5B8-734C-48D8-B2D8-FE98A27190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160CC7-A26F-91B7-2148-D654197D0A6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88158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F10CC-FA8E-E0B9-4E1C-F2DB242914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DF8C70-7BCD-6F4A-8BEE-D682FE916F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27FFA2-21E7-C267-9996-99478FC840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ABE8A0-48ED-8DFD-C14B-38A4109EA5E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8452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857F9-3BF5-CA8F-B8F2-23E73A7E2D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0E5FBB-DEDB-C076-3A78-3DC3B316A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92850A-90E1-9F31-00E8-7B128E66D6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0E656C-B86F-55B6-8FDC-E0843164603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053780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6E4AA-D697-B7CD-3B7A-87CADA54EF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E14E27-9466-FE8D-BD81-9703AC7E7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B2EA8-A42C-6D11-7F46-EE254C329F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EF2170-39AB-C568-D8F3-6B93FBC9A8F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48780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93D93-FB05-13B9-1DAE-2F71C37CF8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8F43F2-7F10-45B0-1B90-441AC5257F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E62939-F032-E9A5-6904-77529E3A6C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9BC24E-A0E4-2084-8181-602844494CF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36789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26AEF-8349-133C-5983-E3537C7746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653238-02DB-02DF-CDDE-AC30E29C48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B16F20-670A-27EA-1FF3-432B12A85C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117889-8283-C593-E39A-025016420C6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474429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A488E-1108-6D48-308C-D0FF556A55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B0D083-4FE0-4E1A-5C00-7DB1336D93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592DD3-E3DC-64F3-4CF7-42B4385FB7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6FCAF1-37E1-53E1-A622-945998DEB1A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110866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57BA0-6318-E5D1-C08C-E6B54C195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C7FB24-163E-CCF1-1DF7-14B8A92C57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06A63E-4B52-3C79-0812-FE0C9E8736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8EC04C-7248-E04F-FF1B-70EC90B8F04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881889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71743-E200-798F-57A6-8077CCDFCE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235AF9-7095-0381-EF32-8173279CB0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E65B23-C3CA-A017-7B2D-95377C6F19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546C55-9CB9-D504-5310-F22AC8E39A7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108613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08523-3013-E4D6-BB3A-F97489D31C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C2105A-04CB-5223-DB4A-ED41A37AFF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869A70-40FE-D4E5-7DCD-07E677BE21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2B193D-3AB1-D912-F99E-B363B1BC8CFA}"/>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3257232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A2775-6BF7-E3A1-B9EB-CF419BCE7F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48C70-0386-ADE1-4864-A4C4AE6BBB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853894-90BA-5A12-595B-FEA0EB0C3B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93A01-8FE0-4C5B-0C4F-1AB9E9CFBD2A}"/>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75721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السادسة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5372" y="395973"/>
            <a:ext cx="7921256" cy="1015663"/>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1200" b="1" dirty="0">
                <a:solidFill>
                  <a:schemeClr val="bg1"/>
                </a:solidFill>
                <a:latin typeface="Alexandria" charset="0"/>
                <a:cs typeface="Alexandria" charset="0"/>
              </a:rPr>
              <a:t> </a:t>
            </a:r>
          </a:p>
          <a:p>
            <a:pPr algn="ctr" rtl="1"/>
            <a:r>
              <a:rPr lang="ar-EG" sz="24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(5)</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366865"/>
            <a:ext cx="3853792" cy="36970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468763" y="1443916"/>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(5) </a:t>
            </a:r>
            <a:r>
              <a:rPr lang="ar-EG" sz="2400" b="1" dirty="0">
                <a:solidFill>
                  <a:srgbClr val="002060"/>
                </a:solidFill>
                <a:latin typeface="Calibri" panose="020F0502020204030204" pitchFamily="34" charset="0"/>
                <a:cs typeface="Calibri" panose="020F0502020204030204" pitchFamily="34" charset="0"/>
              </a:rPr>
              <a:t>تحدثنا حول :</a:t>
            </a:r>
          </a:p>
        </p:txBody>
      </p:sp>
      <p:sp>
        <p:nvSpPr>
          <p:cNvPr id="5" name="TextBox 4">
            <a:extLst>
              <a:ext uri="{FF2B5EF4-FFF2-40B4-BE49-F238E27FC236}">
                <a16:creationId xmlns:a16="http://schemas.microsoft.com/office/drawing/2014/main" id="{ADED179E-9A70-E983-00D1-3B419CE39E01}"/>
              </a:ext>
            </a:extLst>
          </p:cNvPr>
          <p:cNvSpPr txBox="1"/>
          <p:nvPr/>
        </p:nvSpPr>
        <p:spPr>
          <a:xfrm>
            <a:off x="3298983" y="1966395"/>
            <a:ext cx="8893017" cy="5353260"/>
          </a:xfrm>
          <a:prstGeom prst="rect">
            <a:avLst/>
          </a:prstGeom>
          <a:noFill/>
        </p:spPr>
        <p:txBody>
          <a:bodyPr wrap="square" rtlCol="0">
            <a:spAutoFit/>
          </a:bodyPr>
          <a:lstStyle/>
          <a:p>
            <a:pPr algn="just" rtl="1">
              <a:lnSpc>
                <a:spcPct val="115000"/>
              </a:lnSpc>
              <a:spcAft>
                <a:spcPts val="800"/>
              </a:spcAft>
            </a:pPr>
            <a:r>
              <a:rPr lang="ar-EG" sz="2400" b="1" dirty="0">
                <a:solidFill>
                  <a:srgbClr val="002060"/>
                </a:solidFill>
                <a:latin typeface="Calibri" panose="020F0502020204030204" pitchFamily="34" charset="0"/>
                <a:cs typeface="+mj-cs"/>
              </a:rPr>
              <a:t>1.</a:t>
            </a:r>
            <a:r>
              <a:rPr lang="ar-EG" sz="2400" dirty="0">
                <a:solidFill>
                  <a:srgbClr val="002060"/>
                </a:solidFill>
                <a:latin typeface="Calibri" panose="020F0502020204030204" pitchFamily="34" charset="0"/>
                <a:cs typeface="Calibri" panose="020F0502020204030204" pitchFamily="34" charset="0"/>
              </a:rPr>
              <a:t>نظرية حارس البوابة كنموذج تحليلي لفهم كيفية اختيار المعلومات التي تصل إلى الجمهور.</a:t>
            </a:r>
          </a:p>
          <a:p>
            <a:pPr algn="just" rtl="1">
              <a:spcAft>
                <a:spcPts val="800"/>
              </a:spcAft>
            </a:pPr>
            <a:r>
              <a:rPr lang="ar-EG" sz="2400" b="1" dirty="0">
                <a:solidFill>
                  <a:srgbClr val="002060"/>
                </a:solidFill>
                <a:latin typeface="Calibri" panose="020F0502020204030204" pitchFamily="34" charset="0"/>
                <a:cs typeface="+mj-cs"/>
              </a:rPr>
              <a:t>2</a:t>
            </a: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استعراض نشأة النظرية مع (كورت لوين) وتطورها عبر مراحل الإعلام التقليدي والرقمي.</a:t>
            </a:r>
          </a:p>
          <a:p>
            <a:pPr algn="just" rtl="1">
              <a:spcAft>
                <a:spcPts val="800"/>
              </a:spcAft>
            </a:pPr>
            <a:r>
              <a:rPr lang="ar-EG" sz="2400" b="1" dirty="0">
                <a:solidFill>
                  <a:srgbClr val="002060"/>
                </a:solidFill>
                <a:latin typeface="Calibri" panose="020F0502020204030204" pitchFamily="34" charset="0"/>
                <a:cs typeface="+mj-cs"/>
              </a:rPr>
              <a:t>3</a:t>
            </a: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تحليل عناصر عملية الحراسة الإعلامية، بما يشمل</a:t>
            </a: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المؤسسات الإعلامية، الصحفيين، السياسات التحريرية.</a:t>
            </a:r>
          </a:p>
          <a:p>
            <a:pPr algn="just" rtl="1">
              <a:spcAft>
                <a:spcPts val="800"/>
              </a:spcAft>
            </a:pPr>
            <a:r>
              <a:rPr lang="ar-EG" sz="2400" b="1" dirty="0">
                <a:solidFill>
                  <a:srgbClr val="002060"/>
                </a:solidFill>
                <a:latin typeface="Calibri" panose="020F0502020204030204" pitchFamily="34" charset="0"/>
                <a:cs typeface="+mj-cs"/>
              </a:rPr>
              <a:t>4</a:t>
            </a: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مناقشة العوامل المؤثرة في عملية الحراسة، مثل</a:t>
            </a:r>
            <a:r>
              <a:rPr lang="ar-EG" sz="2400" b="1" dirty="0">
                <a:solidFill>
                  <a:srgbClr val="002060"/>
                </a:solidFill>
                <a:latin typeface="Calibri" panose="020F0502020204030204" pitchFamily="34" charset="0"/>
                <a:cs typeface="Calibri" panose="020F0502020204030204" pitchFamily="34" charset="0"/>
              </a:rPr>
              <a:t>:</a:t>
            </a:r>
          </a:p>
          <a:p>
            <a:pPr algn="just" rtl="1">
              <a:spcAft>
                <a:spcPts val="800"/>
              </a:spcAft>
            </a:pPr>
            <a:r>
              <a:rPr lang="ar-EG" sz="2400" b="1"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العوامل السياسية، العوامل الاقتصادية، العوامل الثقافية، العوامل التكنولوجية</a:t>
            </a:r>
          </a:p>
          <a:p>
            <a:pPr algn="just" rtl="1">
              <a:spcAft>
                <a:spcPts val="800"/>
              </a:spcAft>
            </a:pPr>
            <a:r>
              <a:rPr lang="ar-EG" sz="2400" b="1" dirty="0">
                <a:solidFill>
                  <a:srgbClr val="002060"/>
                </a:solidFill>
                <a:latin typeface="Calibri" panose="020F0502020204030204" pitchFamily="34" charset="0"/>
                <a:cs typeface="+mj-cs"/>
              </a:rPr>
              <a:t>5</a:t>
            </a:r>
            <a:r>
              <a:rPr lang="ar-EG" sz="2400" b="1" dirty="0">
                <a:solidFill>
                  <a:srgbClr val="002060"/>
                </a:solidFill>
                <a:latin typeface="Calibri" panose="020F0502020204030204" pitchFamily="34" charset="0"/>
                <a:cs typeface="Calibri" panose="020F0502020204030204" pitchFamily="34" charset="0"/>
              </a:rPr>
              <a:t>.</a:t>
            </a:r>
            <a:r>
              <a:rPr lang="ar-EG" sz="2400" dirty="0">
                <a:solidFill>
                  <a:srgbClr val="002060"/>
                </a:solidFill>
                <a:latin typeface="Calibri" panose="020F0502020204030204" pitchFamily="34" charset="0"/>
                <a:cs typeface="Calibri" panose="020F0502020204030204" pitchFamily="34" charset="0"/>
              </a:rPr>
              <a:t>تطبيق النظرية على السياقين التقليدي والرقمي، وبيان أوجه التشابه والاختلاف</a:t>
            </a:r>
            <a:r>
              <a:rPr lang="ar-EG" sz="2400" b="1" dirty="0">
                <a:solidFill>
                  <a:srgbClr val="002060"/>
                </a:solidFill>
                <a:latin typeface="Calibri" panose="020F0502020204030204" pitchFamily="34" charset="0"/>
                <a:cs typeface="Calibri" panose="020F0502020204030204" pitchFamily="34" charset="0"/>
              </a:rPr>
              <a:t>.</a:t>
            </a:r>
          </a:p>
          <a:p>
            <a:pPr algn="just" rtl="1">
              <a:spcAft>
                <a:spcPts val="800"/>
              </a:spcAft>
            </a:pPr>
            <a:r>
              <a:rPr lang="ar-EG" sz="2400" b="1" dirty="0">
                <a:solidFill>
                  <a:srgbClr val="002060"/>
                </a:solidFill>
                <a:latin typeface="Calibri" panose="020F0502020204030204" pitchFamily="34" charset="0"/>
                <a:cs typeface="+mj-cs"/>
              </a:rPr>
              <a:t>6. </a:t>
            </a:r>
            <a:r>
              <a:rPr lang="ar-EG" sz="2400" dirty="0">
                <a:solidFill>
                  <a:srgbClr val="002060"/>
                </a:solidFill>
                <a:latin typeface="Calibri" panose="020F0502020204030204" pitchFamily="34" charset="0"/>
                <a:cs typeface="Calibri" panose="020F0502020204030204" pitchFamily="34" charset="0"/>
              </a:rPr>
              <a:t>عرض الانتقادات الموجهة للنظرية وتحليل دراسات وحالات واقعية توضح قوة النظرية وتحديات تطبيقها في الممارسات الإعلامية الحديثة.</a:t>
            </a:r>
          </a:p>
          <a:p>
            <a:pPr algn="just" rtl="1">
              <a:spcAft>
                <a:spcPts val="800"/>
              </a:spcAft>
            </a:pPr>
            <a:endParaRPr lang="ar-EG" sz="2400" b="1" dirty="0">
              <a:solidFill>
                <a:srgbClr val="002060"/>
              </a:solidFill>
              <a:latin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138223"/>
            <a:ext cx="12663753" cy="611851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206468"/>
          </a:xfrm>
        </p:spPr>
      </p:pic>
      <p:sp>
        <p:nvSpPr>
          <p:cNvPr id="9" name="TextBox 8"/>
          <p:cNvSpPr txBox="1"/>
          <p:nvPr/>
        </p:nvSpPr>
        <p:spPr>
          <a:xfrm>
            <a:off x="5294139" y="3755113"/>
            <a:ext cx="2427268" cy="523220"/>
          </a:xfrm>
          <a:prstGeom prst="rect">
            <a:avLst/>
          </a:prstGeom>
          <a:noFill/>
        </p:spPr>
        <p:txBody>
          <a:bodyPr wrap="none" rtlCol="0">
            <a:spAutoFit/>
          </a:bodyPr>
          <a:lstStyle/>
          <a:p>
            <a:r>
              <a:rPr lang="ar-EG" sz="2800" b="1" dirty="0">
                <a:solidFill>
                  <a:srgbClr val="002060"/>
                </a:solidFill>
                <a:latin typeface="Alexandria" charset="0"/>
                <a:cs typeface="Simplified Arabic" panose="02020603050405020304" pitchFamily="18" charset="-78"/>
              </a:rPr>
              <a:t>المحاضرة السادسة </a:t>
            </a:r>
            <a:endParaRPr lang="ar-EG" sz="2800" b="1" dirty="0">
              <a:solidFill>
                <a:srgbClr val="00206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619" y="-559100"/>
            <a:ext cx="2305141" cy="1660991"/>
          </a:xfrm>
          <a:prstGeom prst="rect">
            <a:avLst/>
          </a:prstGeom>
        </p:spPr>
      </p:pic>
      <p:sp>
        <p:nvSpPr>
          <p:cNvPr id="7" name="Rectangle: Rounded Corners 6">
            <a:extLst>
              <a:ext uri="{FF2B5EF4-FFF2-40B4-BE49-F238E27FC236}">
                <a16:creationId xmlns:a16="http://schemas.microsoft.com/office/drawing/2014/main" id="{78FBA80C-73A3-3E76-5998-E315C987D6ED}"/>
              </a:ext>
            </a:extLst>
          </p:cNvPr>
          <p:cNvSpPr/>
          <p:nvPr/>
        </p:nvSpPr>
        <p:spPr>
          <a:xfrm>
            <a:off x="3765884" y="5202194"/>
            <a:ext cx="525645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b="1"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AA44C96-81CC-FB05-DD33-FFAC942149F9}"/>
              </a:ext>
            </a:extLst>
          </p:cNvPr>
          <p:cNvSpPr/>
          <p:nvPr/>
        </p:nvSpPr>
        <p:spPr>
          <a:xfrm>
            <a:off x="1100020" y="4258234"/>
            <a:ext cx="10991528" cy="96802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100" dirty="0">
                <a:solidFill>
                  <a:schemeClr val="bg1"/>
                </a:solidFill>
                <a:latin typeface="Calibri" panose="020F0502020204030204" pitchFamily="34" charset="0"/>
                <a:cs typeface="Calibri" panose="020F0502020204030204" pitchFamily="34" charset="0"/>
              </a:rPr>
              <a:t>من غرفة الأخبار إلى غرفة التحكم في المنصات:  تحولات نظرية ترتيب الأولويات في عصر الإعلام الذكي </a:t>
            </a:r>
            <a:endParaRPr lang="en-US" sz="2400" b="1" kern="10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325422" y="148682"/>
            <a:ext cx="7921256" cy="707886"/>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700" b="1" dirty="0">
                <a:solidFill>
                  <a:schemeClr val="bg1"/>
                </a:solidFill>
                <a:latin typeface="Alexandria" charset="0"/>
                <a:cs typeface="Alexandria" charset="0"/>
              </a:rPr>
              <a:t> </a:t>
            </a:r>
          </a:p>
          <a:p>
            <a:pPr algn="ctr" rtl="1"/>
            <a:r>
              <a:rPr lang="ar-EG" sz="3200" b="1" kern="0" dirty="0">
                <a:solidFill>
                  <a:schemeClr val="bg1"/>
                </a:solidFill>
                <a:latin typeface="Calibri" panose="020F0502020204030204" pitchFamily="34" charset="0"/>
                <a:cs typeface="Calibri" panose="020F0502020204030204" pitchFamily="34" charset="0"/>
              </a:rPr>
              <a:t>📚 </a:t>
            </a:r>
            <a:r>
              <a:rPr lang="ar-EG" sz="2800" b="1" dirty="0">
                <a:solidFill>
                  <a:schemeClr val="bg1"/>
                </a:solidFill>
                <a:latin typeface="Calibri" panose="020F0502020204030204" pitchFamily="34" charset="0"/>
                <a:cs typeface="Calibri" panose="020F0502020204030204" pitchFamily="34" charset="0"/>
              </a:rPr>
              <a:t>أهداف المحاضرة السادسة</a:t>
            </a:r>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0856" y="139394"/>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680" y="1521498"/>
            <a:ext cx="3198068" cy="39288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4557530" y="1261780"/>
            <a:ext cx="8893017" cy="696601"/>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endParaRPr lang="ar-EG" sz="2400" b="1" dirty="0">
              <a:solidFill>
                <a:srgbClr val="002060"/>
              </a:solidFill>
              <a:latin typeface="Calibri" panose="020F0502020204030204" pitchFamily="34" charset="0"/>
              <a:cs typeface="Calibri" panose="020F0502020204030204" pitchFamily="34" charset="0"/>
            </a:endParaRPr>
          </a:p>
          <a:p>
            <a:pPr algn="just" rtl="1">
              <a:spcAft>
                <a:spcPts val="800"/>
              </a:spcAft>
            </a:pPr>
            <a:endParaRPr lang="ar-EG" sz="400" b="1" dirty="0">
              <a:solidFill>
                <a:srgbClr val="002060"/>
              </a:solidFill>
              <a:latin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710DDE7B-E012-E952-096E-D865B573CE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21286" y="161086"/>
            <a:ext cx="1041901" cy="988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E9CE4894-5288-9D37-3552-8152788E7E95}"/>
              </a:ext>
            </a:extLst>
          </p:cNvPr>
          <p:cNvSpPr txBox="1"/>
          <p:nvPr/>
        </p:nvSpPr>
        <p:spPr>
          <a:xfrm>
            <a:off x="5957041" y="1940212"/>
            <a:ext cx="6093994" cy="461665"/>
          </a:xfrm>
          <a:prstGeom prst="rect">
            <a:avLst/>
          </a:prstGeom>
          <a:noFill/>
        </p:spPr>
        <p:txBody>
          <a:bodyPr wrap="square">
            <a:spAutoFit/>
          </a:bodyPr>
          <a:lstStyle/>
          <a:p>
            <a:pPr algn="r" rtl="1"/>
            <a:r>
              <a:rPr lang="ar-EG" sz="2400" b="1" kern="0" dirty="0">
                <a:solidFill>
                  <a:srgbClr val="002060"/>
                </a:solidFill>
                <a:effectLst/>
                <a:ea typeface="Times New Roman" panose="02020603050405020304" pitchFamily="18" charset="0"/>
                <a:cs typeface="Times New Roman" panose="02020603050405020304" pitchFamily="18" charset="0"/>
              </a:rPr>
              <a:t>1</a:t>
            </a:r>
            <a:r>
              <a:rPr lang="ar-EG" sz="2400" b="1" kern="0" dirty="0">
                <a:effectLst/>
                <a:ea typeface="Times New Roman" panose="02020603050405020304" pitchFamily="18" charset="0"/>
                <a:cs typeface="Times New Roman" panose="02020603050405020304" pitchFamily="18" charset="0"/>
              </a:rPr>
              <a:t>. </a:t>
            </a:r>
            <a:r>
              <a:rPr lang="ar-EG" sz="2400" b="1" dirty="0">
                <a:solidFill>
                  <a:srgbClr val="002060"/>
                </a:solidFill>
                <a:latin typeface="Calibri" panose="020F0502020204030204" pitchFamily="34" charset="0"/>
                <a:cs typeface="Calibri" panose="020F0502020204030204" pitchFamily="34" charset="0"/>
              </a:rPr>
              <a:t>التعرف على </a:t>
            </a:r>
            <a:r>
              <a:rPr lang="ar-SA" sz="2400" b="1" dirty="0">
                <a:solidFill>
                  <a:srgbClr val="002060"/>
                </a:solidFill>
                <a:latin typeface="Calibri" panose="020F0502020204030204" pitchFamily="34" charset="0"/>
                <a:cs typeface="Calibri" panose="020F0502020204030204" pitchFamily="34" charset="0"/>
              </a:rPr>
              <a:t>النشأة التاريخية</a:t>
            </a:r>
            <a:r>
              <a:rPr lang="ar-EG" sz="2400" b="1" dirty="0">
                <a:solidFill>
                  <a:srgbClr val="002060"/>
                </a:solidFill>
                <a:latin typeface="Calibri" panose="020F0502020204030204" pitchFamily="34" charset="0"/>
                <a:cs typeface="Calibri" panose="020F0502020204030204" pitchFamily="34" charset="0"/>
              </a:rPr>
              <a:t> للنظرية</a:t>
            </a:r>
            <a:r>
              <a:rPr lang="ar-SA" sz="2400" b="1" dirty="0">
                <a:solidFill>
                  <a:srgbClr val="002060"/>
                </a:solidFill>
                <a:latin typeface="Calibri" panose="020F0502020204030204" pitchFamily="34" charset="0"/>
                <a:cs typeface="Calibri" panose="020F0502020204030204" pitchFamily="34" charset="0"/>
              </a:rPr>
              <a:t> وأبرز المؤسسين</a:t>
            </a:r>
            <a:r>
              <a:rPr lang="ar-EG" sz="2400" b="1" dirty="0">
                <a:solidFill>
                  <a:srgbClr val="002060"/>
                </a:solidFill>
                <a:latin typeface="Calibri" panose="020F0502020204030204" pitchFamily="34" charset="0"/>
                <a:cs typeface="Calibri" panose="020F0502020204030204" pitchFamily="34" charset="0"/>
              </a:rPr>
              <a:t>.</a:t>
            </a:r>
            <a:endParaRPr lang="en-US" sz="2400" b="1" dirty="0">
              <a:solidFill>
                <a:srgbClr val="00206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F528623D-BD09-76DC-0542-92D6AE2AB57E}"/>
              </a:ext>
            </a:extLst>
          </p:cNvPr>
          <p:cNvSpPr txBox="1"/>
          <p:nvPr/>
        </p:nvSpPr>
        <p:spPr>
          <a:xfrm>
            <a:off x="5199051" y="2453105"/>
            <a:ext cx="6851984"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2</a:t>
            </a:r>
            <a:r>
              <a:rPr lang="ar-EG" dirty="0"/>
              <a:t>. </a:t>
            </a:r>
            <a:r>
              <a:rPr lang="ar-EG" sz="2400" b="1" dirty="0">
                <a:solidFill>
                  <a:srgbClr val="002060"/>
                </a:solidFill>
                <a:latin typeface="Calibri" panose="020F0502020204030204" pitchFamily="34" charset="0"/>
                <a:cs typeface="Calibri" panose="020F0502020204030204" pitchFamily="34" charset="0"/>
              </a:rPr>
              <a:t>فهم السياق الذي ظهرت فيه النظرية، ودوافع ظهورها.</a:t>
            </a:r>
            <a:endParaRPr lang="en-US" sz="2400" b="1" dirty="0">
              <a:solidFill>
                <a:srgbClr val="002060"/>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10B34934-9C2B-EA47-E61C-0353AC57A4B3}"/>
              </a:ext>
            </a:extLst>
          </p:cNvPr>
          <p:cNvSpPr txBox="1"/>
          <p:nvPr/>
        </p:nvSpPr>
        <p:spPr>
          <a:xfrm>
            <a:off x="3817707" y="2952783"/>
            <a:ext cx="8261997"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3</a:t>
            </a:r>
            <a:r>
              <a:rPr lang="ar-EG" sz="2400" b="1" kern="0" dirty="0">
                <a:cs typeface="Times New Roman" panose="02020603050405020304" pitchFamily="18" charset="0"/>
              </a:rPr>
              <a:t>. </a:t>
            </a:r>
            <a:r>
              <a:rPr lang="ar-EG" sz="2400" b="1" dirty="0">
                <a:solidFill>
                  <a:srgbClr val="002060"/>
                </a:solidFill>
                <a:latin typeface="Calibri" panose="020F0502020204030204" pitchFamily="34" charset="0"/>
                <a:cs typeface="Calibri" panose="020F0502020204030204" pitchFamily="34" charset="0"/>
              </a:rPr>
              <a:t>التعرف على الفروض الأساسية لنظرية ترتيب الأولويات في نسختها الأصلية.</a:t>
            </a:r>
            <a:endParaRPr lang="en-US" sz="2400" b="1" dirty="0">
              <a:solidFill>
                <a:srgbClr val="002060"/>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13577565-4DB4-033F-4FE2-B4D4511E9831}"/>
              </a:ext>
            </a:extLst>
          </p:cNvPr>
          <p:cNvSpPr txBox="1"/>
          <p:nvPr/>
        </p:nvSpPr>
        <p:spPr>
          <a:xfrm>
            <a:off x="5199051" y="3452461"/>
            <a:ext cx="6851984"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4. </a:t>
            </a:r>
            <a:r>
              <a:rPr lang="ar-EG" sz="2400" b="1" dirty="0">
                <a:solidFill>
                  <a:srgbClr val="002060"/>
                </a:solidFill>
                <a:latin typeface="Calibri" panose="020F0502020204030204" pitchFamily="34" charset="0"/>
                <a:cs typeface="Calibri" panose="020F0502020204030204" pitchFamily="34" charset="0"/>
              </a:rPr>
              <a:t>إدراك العوامل المؤثرة في ترتيب أولويات الجمهور.</a:t>
            </a:r>
            <a:endParaRPr lang="en-US" sz="2400" b="1" dirty="0">
              <a:solidFill>
                <a:srgbClr val="002060"/>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1184756C-81A6-870F-5569-36F645B97712}"/>
              </a:ext>
            </a:extLst>
          </p:cNvPr>
          <p:cNvSpPr txBox="1"/>
          <p:nvPr/>
        </p:nvSpPr>
        <p:spPr>
          <a:xfrm>
            <a:off x="5006547" y="3974238"/>
            <a:ext cx="7044488"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5. </a:t>
            </a:r>
            <a:r>
              <a:rPr lang="ar-EG" sz="2400" b="1" dirty="0">
                <a:solidFill>
                  <a:srgbClr val="002060"/>
                </a:solidFill>
                <a:latin typeface="Calibri" panose="020F0502020204030204" pitchFamily="34" charset="0"/>
                <a:cs typeface="Calibri" panose="020F0502020204030204" pitchFamily="34" charset="0"/>
              </a:rPr>
              <a:t>كشف أبرز الانتقادات التي وُجّهت إلى نظرية ترتيب الأولويات.</a:t>
            </a:r>
            <a:endParaRPr lang="en-US" sz="2400" b="1" dirty="0">
              <a:solidFill>
                <a:srgbClr val="002060"/>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D789E9F0-AC97-05A0-B20E-8474D6194BBF}"/>
              </a:ext>
            </a:extLst>
          </p:cNvPr>
          <p:cNvSpPr txBox="1"/>
          <p:nvPr/>
        </p:nvSpPr>
        <p:spPr>
          <a:xfrm>
            <a:off x="5006547" y="4439350"/>
            <a:ext cx="7044488" cy="461665"/>
          </a:xfrm>
          <a:prstGeom prst="rect">
            <a:avLst/>
          </a:prstGeom>
          <a:noFill/>
        </p:spPr>
        <p:txBody>
          <a:bodyPr wrap="square">
            <a:spAutoFit/>
          </a:bodyPr>
          <a:lstStyle/>
          <a:p>
            <a:pPr algn="r" rtl="1"/>
            <a:r>
              <a:rPr lang="ar-EG" sz="2400" b="1" kern="0" dirty="0">
                <a:solidFill>
                  <a:srgbClr val="002060"/>
                </a:solidFill>
                <a:cs typeface="Times New Roman" panose="02020603050405020304" pitchFamily="18" charset="0"/>
              </a:rPr>
              <a:t>6</a:t>
            </a:r>
            <a:r>
              <a:rPr lang="ar-EG" sz="2400" b="1" kern="0" dirty="0">
                <a:cs typeface="Times New Roman" panose="02020603050405020304" pitchFamily="18" charset="0"/>
              </a:rPr>
              <a:t>. </a:t>
            </a:r>
            <a:r>
              <a:rPr lang="ar-EG" sz="2400" b="1" dirty="0">
                <a:solidFill>
                  <a:srgbClr val="002060"/>
                </a:solidFill>
                <a:latin typeface="Calibri" panose="020F0502020204030204" pitchFamily="34" charset="0"/>
                <a:cs typeface="Calibri" panose="020F0502020204030204" pitchFamily="34" charset="0"/>
              </a:rPr>
              <a:t>رصد تطورات نظرية ترتيب الأولويات في البيئة الرقمية.</a:t>
            </a:r>
            <a:endParaRPr lang="en-US" sz="2400" b="1" dirty="0">
              <a:solidFill>
                <a:srgbClr val="002060"/>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549F717D-B025-FCED-F2E0-F3B4F5DAAB16}"/>
              </a:ext>
            </a:extLst>
          </p:cNvPr>
          <p:cNvSpPr txBox="1"/>
          <p:nvPr/>
        </p:nvSpPr>
        <p:spPr>
          <a:xfrm>
            <a:off x="3725382" y="4936025"/>
            <a:ext cx="8261997" cy="461665"/>
          </a:xfrm>
          <a:prstGeom prst="rect">
            <a:avLst/>
          </a:prstGeom>
          <a:noFill/>
        </p:spPr>
        <p:txBody>
          <a:bodyPr wrap="square">
            <a:spAutoFit/>
          </a:bodyPr>
          <a:lstStyle/>
          <a:p>
            <a:pPr algn="r"/>
            <a:r>
              <a:rPr lang="ar-EG" sz="2400" b="1" kern="0" dirty="0">
                <a:solidFill>
                  <a:srgbClr val="002060"/>
                </a:solidFill>
                <a:cs typeface="Times New Roman" panose="02020603050405020304" pitchFamily="18" charset="0"/>
              </a:rPr>
              <a:t>7</a:t>
            </a:r>
            <a:r>
              <a:rPr lang="ar-EG" dirty="0">
                <a:solidFill>
                  <a:srgbClr val="002060"/>
                </a:solidFill>
              </a:rPr>
              <a:t>. </a:t>
            </a:r>
            <a:r>
              <a:rPr lang="ar-EG" sz="2400" b="1" dirty="0">
                <a:solidFill>
                  <a:srgbClr val="002060"/>
                </a:solidFill>
                <a:latin typeface="Calibri" panose="020F0502020204030204" pitchFamily="34" charset="0"/>
                <a:cs typeface="Calibri" panose="020F0502020204030204" pitchFamily="34" charset="0"/>
              </a:rPr>
              <a:t>استيعاب دور التريندات والوسوم (الهاشتاجات) في ترتيب الأولويات الرقمية.</a:t>
            </a:r>
            <a:endParaRPr lang="en-US" sz="2400" b="1" dirty="0">
              <a:solidFill>
                <a:srgbClr val="002060"/>
              </a:solidFill>
              <a:latin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FCCA435C-3040-4E40-CA4F-26EFD29D5B66}"/>
              </a:ext>
            </a:extLst>
          </p:cNvPr>
          <p:cNvSpPr txBox="1"/>
          <p:nvPr/>
        </p:nvSpPr>
        <p:spPr>
          <a:xfrm>
            <a:off x="2959768" y="5510664"/>
            <a:ext cx="9027611" cy="830997"/>
          </a:xfrm>
          <a:prstGeom prst="rect">
            <a:avLst/>
          </a:prstGeom>
          <a:noFill/>
        </p:spPr>
        <p:txBody>
          <a:bodyPr wrap="square">
            <a:spAutoFit/>
          </a:bodyPr>
          <a:lstStyle>
            <a:defPPr>
              <a:defRPr lang="en-US"/>
            </a:defPPr>
            <a:lvl1pPr algn="r">
              <a:defRPr/>
            </a:lvl1pPr>
          </a:lstStyle>
          <a:p>
            <a:pPr rtl="1"/>
            <a:r>
              <a:rPr lang="ar-EG" sz="2400" b="1" kern="0" dirty="0">
                <a:solidFill>
                  <a:srgbClr val="002060"/>
                </a:solidFill>
                <a:cs typeface="Times New Roman" panose="02020603050405020304" pitchFamily="18" charset="0"/>
              </a:rPr>
              <a:t>8</a:t>
            </a:r>
            <a:r>
              <a:rPr lang="ar-EG" dirty="0"/>
              <a:t>. </a:t>
            </a:r>
            <a:r>
              <a:rPr lang="ar-EG" sz="2400" b="1" dirty="0">
                <a:solidFill>
                  <a:srgbClr val="002060"/>
                </a:solidFill>
                <a:latin typeface="Calibri" panose="020F0502020204030204" pitchFamily="34" charset="0"/>
                <a:cs typeface="Calibri" panose="020F0502020204030204" pitchFamily="34" charset="0"/>
              </a:rPr>
              <a:t>استعراض النماذج العملية لتحليل ترتيب الأولويات في البيئة الرقمية (دراسات حالة وتجارب تحليلية).</a:t>
            </a:r>
            <a:endParaRPr lang="en-US" sz="2400" b="1"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18522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263" y="51943"/>
            <a:ext cx="233897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2030520" y="269849"/>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1A05D53C-1B08-21B6-3B1C-6F4EFB62E478}"/>
              </a:ext>
            </a:extLst>
          </p:cNvPr>
          <p:cNvSpPr/>
          <p:nvPr/>
        </p:nvSpPr>
        <p:spPr>
          <a:xfrm>
            <a:off x="2305200" y="860646"/>
            <a:ext cx="95976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BF4E709-FC19-1C36-AA10-9863A849A803}"/>
              </a:ext>
            </a:extLst>
          </p:cNvPr>
          <p:cNvSpPr txBox="1"/>
          <p:nvPr/>
        </p:nvSpPr>
        <p:spPr>
          <a:xfrm>
            <a:off x="3164305" y="1688949"/>
            <a:ext cx="9027695" cy="5123647"/>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تُعد </a:t>
            </a:r>
            <a:r>
              <a:rPr lang="ar-SA" sz="2400" b="1" kern="0" dirty="0">
                <a:solidFill>
                  <a:srgbClr val="002060"/>
                </a:solidFill>
                <a:latin typeface="Calibri" panose="020F0502020204030204" pitchFamily="34" charset="0"/>
                <a:cs typeface="Calibri" panose="020F0502020204030204" pitchFamily="34" charset="0"/>
              </a:rPr>
              <a:t>نظرية ترتيب الأولويات </a:t>
            </a:r>
            <a:r>
              <a:rPr lang="ar-SA" sz="2400" kern="0" dirty="0">
                <a:solidFill>
                  <a:srgbClr val="002060"/>
                </a:solidFill>
                <a:latin typeface="Calibri" panose="020F0502020204030204" pitchFamily="34" charset="0"/>
                <a:cs typeface="Calibri" panose="020F0502020204030204" pitchFamily="34" charset="0"/>
              </a:rPr>
              <a:t>إحدى </a:t>
            </a:r>
            <a:r>
              <a:rPr lang="ar-SA" sz="2400" b="1" kern="0" dirty="0">
                <a:solidFill>
                  <a:srgbClr val="002060"/>
                </a:solidFill>
                <a:latin typeface="Calibri" panose="020F0502020204030204" pitchFamily="34" charset="0"/>
                <a:cs typeface="Calibri" panose="020F0502020204030204" pitchFamily="34" charset="0"/>
              </a:rPr>
              <a:t>النظريات المركزية </a:t>
            </a:r>
            <a:r>
              <a:rPr lang="ar-SA" sz="2400" kern="0" dirty="0">
                <a:solidFill>
                  <a:srgbClr val="002060"/>
                </a:solidFill>
                <a:latin typeface="Calibri" panose="020F0502020204030204" pitchFamily="34" charset="0"/>
                <a:cs typeface="Calibri" panose="020F0502020204030204" pitchFamily="34" charset="0"/>
              </a:rPr>
              <a:t>في مجال دراسات تأثير وسائل الإعلام، وقد برزت في سياق البحث عن فهم أعمق لدور وسائل الإعلام في تشكيل تصورات الجمهور تجاه القضايا العامة. </a:t>
            </a:r>
            <a:r>
              <a:rPr lang="ar-EG" sz="2400" kern="0" dirty="0">
                <a:solidFill>
                  <a:srgbClr val="002060"/>
                </a:solidFill>
                <a:latin typeface="Calibri" panose="020F0502020204030204" pitchFamily="34" charset="0"/>
                <a:cs typeface="Calibri" panose="020F0502020204030204" pitchFamily="34" charset="0"/>
              </a:rPr>
              <a:t>و</a:t>
            </a:r>
            <a:r>
              <a:rPr lang="ar-SA" sz="2400" kern="0" dirty="0">
                <a:solidFill>
                  <a:srgbClr val="002060"/>
                </a:solidFill>
                <a:latin typeface="Calibri" panose="020F0502020204030204" pitchFamily="34" charset="0"/>
                <a:cs typeface="Calibri" panose="020F0502020204030204" pitchFamily="34" charset="0"/>
              </a:rPr>
              <a:t>تنطلق هذه النظرية من </a:t>
            </a:r>
            <a:r>
              <a:rPr lang="ar-SA" sz="2400" b="1" kern="0" dirty="0">
                <a:solidFill>
                  <a:srgbClr val="002060"/>
                </a:solidFill>
                <a:latin typeface="Calibri" panose="020F0502020204030204" pitchFamily="34" charset="0"/>
                <a:cs typeface="Calibri" panose="020F0502020204030204" pitchFamily="34" charset="0"/>
              </a:rPr>
              <a:t>فرضية رئيسة مفادها أن وسائل الإعلام لا تُملِي على الجمهور ما ينبغي أن يفكر فيه، لكنها تؤثر في تحديد ما ينبغي أن يُفكر فيه</a:t>
            </a:r>
            <a:r>
              <a:rPr lang="ar-SA" sz="2400" kern="0" dirty="0">
                <a:solidFill>
                  <a:srgbClr val="002060"/>
                </a:solidFill>
                <a:latin typeface="Calibri" panose="020F0502020204030204" pitchFamily="34" charset="0"/>
                <a:cs typeface="Calibri" panose="020F0502020204030204" pitchFamily="34" charset="0"/>
              </a:rPr>
              <a:t>، من خلال تسليط الضوء المتكرر على موضوعات معينة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ويُفترض، وفقاً لهذه النظرية، أن هنالك </a:t>
            </a:r>
            <a:r>
              <a:rPr lang="ar-SA" sz="2400" b="1" kern="0" dirty="0">
                <a:solidFill>
                  <a:srgbClr val="002060"/>
                </a:solidFill>
                <a:latin typeface="Calibri" panose="020F0502020204030204" pitchFamily="34" charset="0"/>
                <a:cs typeface="Calibri" panose="020F0502020204030204" pitchFamily="34" charset="0"/>
              </a:rPr>
              <a:t>علاقة طردية </a:t>
            </a:r>
            <a:r>
              <a:rPr lang="ar-SA" sz="2400" kern="0" dirty="0">
                <a:solidFill>
                  <a:srgbClr val="002060"/>
                </a:solidFill>
                <a:latin typeface="Calibri" panose="020F0502020204030204" pitchFamily="34" charset="0"/>
                <a:cs typeface="Calibri" panose="020F0502020204030204" pitchFamily="34" charset="0"/>
              </a:rPr>
              <a:t>بين حجم التغطية الإعلامية لقضية معينة وبين إدراك الجمهور لأهمية تلك القضية. فعندما تتصدر قضية ما نشرات الأخبار والعناوين الرئيسة ووسائل الإعلام الرقمية، فإنها تحتل موقعاً متقدماً على </a:t>
            </a:r>
            <a:r>
              <a:rPr lang="ar-SA" sz="2400" b="1" kern="0" dirty="0">
                <a:solidFill>
                  <a:srgbClr val="002060"/>
                </a:solidFill>
                <a:latin typeface="Calibri" panose="020F0502020204030204" pitchFamily="34" charset="0"/>
                <a:cs typeface="Calibri" panose="020F0502020204030204" pitchFamily="34" charset="0"/>
              </a:rPr>
              <a:t>أجندة الجمهور، </a:t>
            </a:r>
            <a:r>
              <a:rPr lang="ar-SA" sz="2400" kern="0" dirty="0">
                <a:solidFill>
                  <a:srgbClr val="002060"/>
                </a:solidFill>
                <a:latin typeface="Calibri" panose="020F0502020204030204" pitchFamily="34" charset="0"/>
                <a:cs typeface="Calibri" panose="020F0502020204030204" pitchFamily="34" charset="0"/>
              </a:rPr>
              <a:t>حتى وإن لم تكن تمسّه بشكل مباشر</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C1A054C7-ABBF-241D-9292-1D4A6DA2E2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333" y="1804277"/>
            <a:ext cx="2925080" cy="9908760"/>
          </a:xfrm>
          <a:prstGeom prst="rect">
            <a:avLst/>
          </a:prstGeom>
        </p:spPr>
      </p:pic>
    </p:spTree>
    <p:extLst>
      <p:ext uri="{BB962C8B-B14F-4D97-AF65-F5344CB8AC3E}">
        <p14:creationId xmlns:p14="http://schemas.microsoft.com/office/powerpoint/2010/main" val="63860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567" y="-63317"/>
            <a:ext cx="2285767"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2748515" y="713503"/>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Rectangle: Rounded Corners 7">
            <a:extLst>
              <a:ext uri="{FF2B5EF4-FFF2-40B4-BE49-F238E27FC236}">
                <a16:creationId xmlns:a16="http://schemas.microsoft.com/office/drawing/2014/main" id="{74A6E302-F453-1149-3157-8ADFF35A5254}"/>
              </a:ext>
            </a:extLst>
          </p:cNvPr>
          <p:cNvSpPr/>
          <p:nvPr/>
        </p:nvSpPr>
        <p:spPr>
          <a:xfrm>
            <a:off x="2681115" y="842782"/>
            <a:ext cx="9360318" cy="778459"/>
          </a:xfrm>
          <a:prstGeom prst="round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 ا</a:t>
            </a:r>
            <a:r>
              <a:rPr lang="ar-SA" sz="2400" b="1" kern="0" dirty="0">
                <a:solidFill>
                  <a:schemeClr val="bg1"/>
                </a:solidFill>
                <a:latin typeface="Calibri" panose="020F0502020204030204" pitchFamily="34" charset="0"/>
                <a:cs typeface="Calibri" panose="020F0502020204030204" pitchFamily="34" charset="0"/>
              </a:rPr>
              <a:t>لنشأة التاريخية </a:t>
            </a:r>
            <a:r>
              <a:rPr lang="ar-EG" sz="2400" b="1" kern="0" dirty="0">
                <a:solidFill>
                  <a:schemeClr val="bg1"/>
                </a:solidFill>
                <a:latin typeface="Calibri" panose="020F0502020204030204" pitchFamily="34" charset="0"/>
                <a:cs typeface="Calibri" panose="020F0502020204030204" pitchFamily="34" charset="0"/>
              </a:rPr>
              <a:t>وأبرز المؤسسين: </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979ECA4-BADD-241C-3E55-01330DA8D320}"/>
              </a:ext>
            </a:extLst>
          </p:cNvPr>
          <p:cNvSpPr txBox="1"/>
          <p:nvPr/>
        </p:nvSpPr>
        <p:spPr>
          <a:xfrm>
            <a:off x="2032707" y="175801"/>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2864347F-7B31-75C1-208C-3868997BE780}"/>
              </a:ext>
            </a:extLst>
          </p:cNvPr>
          <p:cNvSpPr txBox="1"/>
          <p:nvPr/>
        </p:nvSpPr>
        <p:spPr>
          <a:xfrm>
            <a:off x="75283" y="1621241"/>
            <a:ext cx="12041433" cy="5642250"/>
          </a:xfrm>
          <a:prstGeom prst="rect">
            <a:avLst/>
          </a:prstGeom>
          <a:noFill/>
        </p:spPr>
        <p:txBody>
          <a:bodyPr wrap="square">
            <a:spAutoFit/>
          </a:bodyPr>
          <a:lstStyle/>
          <a:p>
            <a:pPr marL="342900" marR="0" lvl="0" indent="-342900" algn="just" rtl="1">
              <a:spcAft>
                <a:spcPts val="800"/>
              </a:spcAft>
              <a:buSzPts val="1000"/>
              <a:buFont typeface="Wingdings" panose="05000000000000000000" pitchFamily="2" charset="2"/>
              <a:buChar char="Ø"/>
              <a:tabLst>
                <a:tab pos="457200" algn="l"/>
              </a:tabLst>
            </a:pPr>
            <a:r>
              <a:rPr lang="ar-SA" sz="2400" b="1" kern="0" dirty="0">
                <a:solidFill>
                  <a:srgbClr val="002060"/>
                </a:solidFill>
                <a:latin typeface="Calibri" panose="020F0502020204030204" pitchFamily="34" charset="0"/>
                <a:cs typeface="Calibri" panose="020F0502020204030204" pitchFamily="34" charset="0"/>
              </a:rPr>
              <a:t>الجذور الأولى</a:t>
            </a:r>
            <a:r>
              <a:rPr lang="en-US" sz="2400" b="1" kern="0" dirty="0">
                <a:solidFill>
                  <a:srgbClr val="002060"/>
                </a:solidFill>
                <a:latin typeface="Calibri" panose="020F0502020204030204" pitchFamily="34" charset="0"/>
                <a:cs typeface="Calibri" panose="020F0502020204030204" pitchFamily="34" charset="0"/>
              </a:rPr>
              <a:t>: </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والتر ليبمان</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1922</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كتابه "الرأي العام"، ركز على دور الإعلام في تشكيل الصور الذهنية عن الواقع</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Wingdings" panose="05000000000000000000" pitchFamily="2" charset="2"/>
              <a:buChar char="Ø"/>
              <a:tabLst>
                <a:tab pos="457200" algn="l"/>
              </a:tabLst>
            </a:pPr>
            <a:r>
              <a:rPr lang="ar-SA" sz="2400" b="1" kern="0" dirty="0">
                <a:solidFill>
                  <a:srgbClr val="002060"/>
                </a:solidFill>
                <a:latin typeface="Calibri" panose="020F0502020204030204" pitchFamily="34" charset="0"/>
                <a:cs typeface="Calibri" panose="020F0502020204030204" pitchFamily="34" charset="0"/>
              </a:rPr>
              <a:t>إعادة الإحياء</a:t>
            </a:r>
            <a:r>
              <a:rPr lang="en-US" sz="2400" b="1" kern="0" dirty="0">
                <a:solidFill>
                  <a:srgbClr val="002060"/>
                </a:solidFill>
                <a:latin typeface="Calibri" panose="020F0502020204030204" pitchFamily="34" charset="0"/>
                <a:cs typeface="Calibri" panose="020F0502020204030204" pitchFamily="34" charset="0"/>
              </a:rPr>
              <a:t>:</a:t>
            </a:r>
            <a:endParaRPr lang="ar-EG" sz="2400" b="1" kern="0" dirty="0">
              <a:solidFill>
                <a:srgbClr val="002060"/>
              </a:solidFill>
              <a:latin typeface="Calibri" panose="020F0502020204030204" pitchFamily="34" charset="0"/>
              <a:cs typeface="Calibri" panose="020F0502020204030204" pitchFamily="34" charset="0"/>
            </a:endParaRP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برنارد كوهين</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1963)</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قال إن الإعلام لا ينجح دائمًا في إخبار الناس كيف يفكرون، لكنه ينجح في إخبارهم بما يجب أن يفكروا فيه</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Wingdings" panose="05000000000000000000" pitchFamily="2" charset="2"/>
              <a:buChar char="Ø"/>
              <a:tabLst>
                <a:tab pos="457200" algn="l"/>
              </a:tabLst>
            </a:pPr>
            <a:r>
              <a:rPr lang="ar-SA" sz="2400" b="1" kern="0" dirty="0">
                <a:solidFill>
                  <a:srgbClr val="002060"/>
                </a:solidFill>
                <a:latin typeface="Calibri" panose="020F0502020204030204" pitchFamily="34" charset="0"/>
                <a:cs typeface="Calibri" panose="020F0502020204030204" pitchFamily="34" charset="0"/>
              </a:rPr>
              <a:t>التأسيس التجريبي للنظرية</a:t>
            </a:r>
            <a:r>
              <a:rPr lang="ar-EG" sz="2400" b="1" kern="0" dirty="0">
                <a:solidFill>
                  <a:srgbClr val="002060"/>
                </a:solidFill>
                <a:latin typeface="Calibri" panose="020F0502020204030204" pitchFamily="34" charset="0"/>
                <a:cs typeface="Calibri" panose="020F0502020204030204" pitchFamily="34" charset="0"/>
              </a:rPr>
              <a:t>: </a:t>
            </a:r>
          </a:p>
          <a:p>
            <a:pPr marL="0" marR="0" algn="r" rtl="1">
              <a:spcAft>
                <a:spcPts val="800"/>
              </a:spcAft>
              <a:buNone/>
            </a:pP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EG" sz="2400" kern="0" dirty="0">
                <a:solidFill>
                  <a:srgbClr val="002060"/>
                </a:solidFill>
                <a:latin typeface="Calibri" panose="020F0502020204030204" pitchFamily="34" charset="0"/>
                <a:cs typeface="Calibri" panose="020F0502020204030204" pitchFamily="34" charset="0"/>
              </a:rPr>
              <a:t>برغم المحاولات السابقة، إلا أن </a:t>
            </a:r>
            <a:r>
              <a:rPr lang="ar-SA" sz="2400" kern="0" dirty="0">
                <a:solidFill>
                  <a:srgbClr val="002060"/>
                </a:solidFill>
                <a:latin typeface="Calibri" panose="020F0502020204030204" pitchFamily="34" charset="0"/>
                <a:cs typeface="Calibri" panose="020F0502020204030204" pitchFamily="34" charset="0"/>
              </a:rPr>
              <a:t> ظهور النظرية بشكل مباشر </a:t>
            </a:r>
            <a:r>
              <a:rPr lang="ar-EG" sz="2400" kern="0" dirty="0">
                <a:solidFill>
                  <a:srgbClr val="002060"/>
                </a:solidFill>
                <a:latin typeface="Calibri" panose="020F0502020204030204" pitchFamily="34" charset="0"/>
                <a:cs typeface="Calibri" panose="020F0502020204030204" pitchFamily="34" charset="0"/>
              </a:rPr>
              <a:t>ارتبط </a:t>
            </a:r>
            <a:r>
              <a:rPr lang="ar-SA" sz="2400" kern="0" dirty="0">
                <a:solidFill>
                  <a:srgbClr val="002060"/>
                </a:solidFill>
                <a:latin typeface="Calibri" panose="020F0502020204030204" pitchFamily="34" charset="0"/>
                <a:cs typeface="Calibri" panose="020F0502020204030204" pitchFamily="34" charset="0"/>
              </a:rPr>
              <a:t>بالدراسة الشهيرة التي أجراها </a:t>
            </a:r>
            <a:r>
              <a:rPr lang="ar-SA" sz="2400" b="1" kern="0" dirty="0">
                <a:solidFill>
                  <a:srgbClr val="002060"/>
                </a:solidFill>
                <a:latin typeface="Calibri" panose="020F0502020204030204" pitchFamily="34" charset="0"/>
                <a:cs typeface="Calibri" panose="020F0502020204030204" pitchFamily="34" charset="0"/>
              </a:rPr>
              <a:t>ماكسويل ماكومبس</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(Maxwell McCombs)</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EG"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دونالد شو</a:t>
            </a:r>
            <a:r>
              <a:rPr lang="en-US"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(Donald Shaw)</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عام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1972</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والتي نُشرت تحت عنوان</a:t>
            </a:r>
            <a:r>
              <a:rPr lang="ar-EG" sz="2400" kern="0" dirty="0">
                <a:solidFill>
                  <a:srgbClr val="002060"/>
                </a:solidFill>
                <a:latin typeface="Times New Roman" panose="02020603050405020304" pitchFamily="18" charset="0"/>
                <a:cs typeface="Arial" panose="020B0604020202020204" pitchFamily="34" charset="0"/>
              </a:rPr>
              <a:t>:</a:t>
            </a:r>
            <a:b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br>
            <a:r>
              <a:rPr lang="en-US"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"The Agenda-Setting Function of Mass Media"</a:t>
            </a:r>
            <a:endParaRPr lang="ar-EG"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وقد أُجريت هذه الدراسة خلال </a:t>
            </a:r>
            <a:r>
              <a:rPr lang="ar-SA" sz="2400" b="1" kern="0" dirty="0">
                <a:solidFill>
                  <a:srgbClr val="002060"/>
                </a:solidFill>
                <a:latin typeface="Calibri" panose="020F0502020204030204" pitchFamily="34" charset="0"/>
                <a:cs typeface="Calibri" panose="020F0502020204030204" pitchFamily="34" charset="0"/>
              </a:rPr>
              <a:t>الانتخابات الرئاسية الأمريكية عام </a:t>
            </a:r>
            <a:r>
              <a:rPr lang="ar-SA" sz="2400" b="1" kern="0" dirty="0">
                <a:solidFill>
                  <a:srgbClr val="002060"/>
                </a:solidFill>
                <a:latin typeface="Calibri" panose="020F0502020204030204" pitchFamily="34" charset="0"/>
                <a:cs typeface="Times New Roman" panose="02020603050405020304" pitchFamily="18" charset="0"/>
              </a:rPr>
              <a:t>1968</a:t>
            </a:r>
            <a:r>
              <a:rPr lang="ar-SA"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مدينة "تشابل هيل" بولاية نورث كارولينا، حيث قارن الباحثان بين القضايا التي ركزت عليها وسائل الإعلام، وتلك التي اعتبرها الجمهور ذات أولوية في تفكيرهم السياسي</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R="0" lvl="0" algn="just" rtl="1">
              <a:lnSpc>
                <a:spcPct val="115000"/>
              </a:lnSpc>
              <a:spcAft>
                <a:spcPts val="800"/>
              </a:spcAft>
              <a:buSzPts val="1000"/>
              <a:tabLst>
                <a:tab pos="457200" algn="l"/>
              </a:tabLst>
            </a:pP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76003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805" y="-226606"/>
            <a:ext cx="2171643"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2574759" y="652114"/>
            <a:ext cx="9617242"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B0CC6D2E-B540-D840-9FD1-8B179BDD8B2B}"/>
              </a:ext>
            </a:extLst>
          </p:cNvPr>
          <p:cNvSpPr/>
          <p:nvPr/>
        </p:nvSpPr>
        <p:spPr>
          <a:xfrm>
            <a:off x="0" y="870117"/>
            <a:ext cx="12188992" cy="77845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 السياق الذي ظهرت فيه النظرية، ودوافع الظهور:</a:t>
            </a:r>
            <a:endParaRPr lang="en-US" sz="2400" dirty="0"/>
          </a:p>
        </p:txBody>
      </p:sp>
      <p:sp>
        <p:nvSpPr>
          <p:cNvPr id="2" name="TextBox 1">
            <a:extLst>
              <a:ext uri="{FF2B5EF4-FFF2-40B4-BE49-F238E27FC236}">
                <a16:creationId xmlns:a16="http://schemas.microsoft.com/office/drawing/2014/main" id="{9BC5C734-E70F-5974-880D-0D25B01CC7EB}"/>
              </a:ext>
            </a:extLst>
          </p:cNvPr>
          <p:cNvSpPr txBox="1"/>
          <p:nvPr/>
        </p:nvSpPr>
        <p:spPr>
          <a:xfrm>
            <a:off x="2030329" y="123990"/>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32772791-9852-6F41-6C61-996D68F1C70D}"/>
              </a:ext>
            </a:extLst>
          </p:cNvPr>
          <p:cNvSpPr txBox="1"/>
          <p:nvPr/>
        </p:nvSpPr>
        <p:spPr>
          <a:xfrm>
            <a:off x="3381877" y="1701114"/>
            <a:ext cx="8810123" cy="4969245"/>
          </a:xfrm>
          <a:prstGeom prst="rect">
            <a:avLst/>
          </a:prstGeom>
          <a:noFill/>
        </p:spPr>
        <p:txBody>
          <a:bodyPr wrap="square">
            <a:spAutoFit/>
          </a:bodyPr>
          <a:lstStyle/>
          <a:p>
            <a:pPr marL="342900" indent="-342900" algn="just" rtl="1">
              <a:lnSpc>
                <a:spcPct val="115000"/>
              </a:lnSpc>
              <a:spcAft>
                <a:spcPts val="800"/>
              </a:spcAft>
              <a:buFont typeface="Wingdings" panose="05000000000000000000" pitchFamily="2" charset="2"/>
              <a:buChar char="Ø"/>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السياق الذي ظهرت فيه النظرية</a:t>
            </a:r>
            <a:r>
              <a:rPr lang="ar-EG" sz="28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كان السياق السياسي والاجتماعي في </a:t>
            </a:r>
            <a:r>
              <a:rPr lang="ar-SA" sz="2400" b="1" kern="0" dirty="0">
                <a:solidFill>
                  <a:srgbClr val="002060"/>
                </a:solidFill>
                <a:latin typeface="Calibri" panose="020F0502020204030204" pitchFamily="34" charset="0"/>
                <a:cs typeface="Calibri" panose="020F0502020204030204" pitchFamily="34" charset="0"/>
              </a:rPr>
              <a:t>الولايات المتحدة </a:t>
            </a:r>
            <a:r>
              <a:rPr lang="ar-SA" sz="2400" kern="0" dirty="0">
                <a:solidFill>
                  <a:srgbClr val="002060"/>
                </a:solidFill>
                <a:latin typeface="Calibri" panose="020F0502020204030204" pitchFamily="34" charset="0"/>
                <a:cs typeface="Calibri" panose="020F0502020204030204" pitchFamily="34" charset="0"/>
              </a:rPr>
              <a:t>آنذاك يتسم بحيوية عالية وتعددية في الآراء، مع </a:t>
            </a:r>
            <a:r>
              <a:rPr lang="ar-SA" sz="2400" b="1" kern="0" dirty="0">
                <a:solidFill>
                  <a:srgbClr val="002060"/>
                </a:solidFill>
                <a:latin typeface="Calibri" panose="020F0502020204030204" pitchFamily="34" charset="0"/>
                <a:cs typeface="Calibri" panose="020F0502020204030204" pitchFamily="34" charset="0"/>
              </a:rPr>
              <a:t>تصاعد النقاشات حول دور الإعلام في تشكيل الرأي العام</a:t>
            </a:r>
            <a:r>
              <a:rPr lang="ar-SA" sz="2400" kern="0" dirty="0">
                <a:solidFill>
                  <a:srgbClr val="002060"/>
                </a:solidFill>
                <a:latin typeface="Calibri" panose="020F0502020204030204" pitchFamily="34" charset="0"/>
                <a:cs typeface="Calibri" panose="020F0502020204030204" pitchFamily="34" charset="0"/>
              </a:rPr>
              <a:t>. كما بدأ الباحثون في تجاوز فكرة أن </a:t>
            </a:r>
            <a:r>
              <a:rPr lang="ar-SA" sz="2400" b="1" kern="0" dirty="0">
                <a:solidFill>
                  <a:srgbClr val="002060"/>
                </a:solidFill>
                <a:latin typeface="Calibri" panose="020F0502020204030204" pitchFamily="34" charset="0"/>
                <a:cs typeface="Calibri" panose="020F0502020204030204" pitchFamily="34" charset="0"/>
              </a:rPr>
              <a:t>الجمهور سلبي </a:t>
            </a:r>
            <a:r>
              <a:rPr lang="ar-SA" sz="2400" kern="0" dirty="0">
                <a:solidFill>
                  <a:srgbClr val="002060"/>
                </a:solidFill>
                <a:latin typeface="Calibri" panose="020F0502020204030204" pitchFamily="34" charset="0"/>
                <a:cs typeface="Calibri" panose="020F0502020204030204" pitchFamily="34" charset="0"/>
              </a:rPr>
              <a:t>بالكامل تجاه الرسائل الإعلامية، وركزوا على تأثير الإعلام في </a:t>
            </a:r>
            <a:r>
              <a:rPr lang="ar-SA" sz="2400" b="1" kern="0" dirty="0">
                <a:solidFill>
                  <a:srgbClr val="002060"/>
                </a:solidFill>
                <a:latin typeface="Calibri" panose="020F0502020204030204" pitchFamily="34" charset="0"/>
                <a:cs typeface="Calibri" panose="020F0502020204030204" pitchFamily="34" charset="0"/>
              </a:rPr>
              <a:t>ترتيب أجندة التفكير العام </a:t>
            </a:r>
            <a:r>
              <a:rPr lang="ar-SA" sz="2400" kern="0" dirty="0">
                <a:solidFill>
                  <a:srgbClr val="002060"/>
                </a:solidFill>
                <a:latin typeface="Calibri" panose="020F0502020204030204" pitchFamily="34" charset="0"/>
                <a:cs typeface="Calibri" panose="020F0502020204030204" pitchFamily="34" charset="0"/>
              </a:rPr>
              <a:t>أكثر من تأثيره على تغيير المواقف أو السلوك</a:t>
            </a:r>
            <a:r>
              <a:rPr lang="en-US" sz="2400" kern="0" dirty="0">
                <a:solidFill>
                  <a:srgbClr val="002060"/>
                </a:solidFill>
                <a:latin typeface="Calibri" panose="020F0502020204030204" pitchFamily="34" charset="0"/>
                <a:cs typeface="Calibri" panose="020F0502020204030204" pitchFamily="34" charset="0"/>
              </a:rPr>
              <a:t>.</a:t>
            </a:r>
          </a:p>
          <a:p>
            <a:pPr marL="457200" marR="0" indent="-45720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دوافع ظهور النظرية</a:t>
            </a:r>
            <a:r>
              <a:rPr lang="en-US" sz="28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ازدياد التغطية الإعلامية للانتخابات والقضايا السياسية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تنامي الاهتمام </a:t>
            </a:r>
            <a:r>
              <a:rPr lang="ar-SA" sz="2400" b="1" kern="0" dirty="0">
                <a:solidFill>
                  <a:srgbClr val="002060"/>
                </a:solidFill>
                <a:latin typeface="Calibri" panose="020F0502020204030204" pitchFamily="34" charset="0"/>
                <a:cs typeface="Calibri" panose="020F0502020204030204" pitchFamily="34" charset="0"/>
              </a:rPr>
              <a:t>بقدرة وسائل الإعلام على تشكيل الرأي العام </a:t>
            </a:r>
            <a:r>
              <a:rPr lang="ar-SA" sz="2400" kern="0" dirty="0">
                <a:solidFill>
                  <a:srgbClr val="002060"/>
                </a:solidFill>
                <a:latin typeface="Calibri" panose="020F0502020204030204" pitchFamily="34" charset="0"/>
                <a:cs typeface="Calibri" panose="020F0502020204030204" pitchFamily="34" charset="0"/>
              </a:rPr>
              <a:t>في المجتمعات الحرة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الحاجة لتفسير كيف تؤثر وسائل الإعلام في الإدراك الجماعي للقضايا العامة دون فرض اتجاه سياسي معين</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201A9AC6-539A-1763-7A9D-BF1D6A4D30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05" y="2156257"/>
            <a:ext cx="3309072" cy="9028204"/>
          </a:xfrm>
          <a:prstGeom prst="rect">
            <a:avLst/>
          </a:prstGeom>
        </p:spPr>
      </p:pic>
    </p:spTree>
    <p:extLst>
      <p:ext uri="{BB962C8B-B14F-4D97-AF65-F5344CB8AC3E}">
        <p14:creationId xmlns:p14="http://schemas.microsoft.com/office/powerpoint/2010/main" val="4059638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9B49E-8567-FB04-1FCE-D7FC03A0DC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80F163F-5F1B-4BA2-BD06-9E402FBC6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83716"/>
            <a:ext cx="2322095" cy="1181593"/>
          </a:xfrm>
          <a:prstGeom prst="rect">
            <a:avLst/>
          </a:prstGeom>
        </p:spPr>
      </p:pic>
      <p:sp>
        <p:nvSpPr>
          <p:cNvPr id="11" name="Rectangle 10">
            <a:extLst>
              <a:ext uri="{FF2B5EF4-FFF2-40B4-BE49-F238E27FC236}">
                <a16:creationId xmlns:a16="http://schemas.microsoft.com/office/drawing/2014/main" id="{B258E790-2828-CBEE-FA66-3EE051E1FC91}"/>
              </a:ext>
            </a:extLst>
          </p:cNvPr>
          <p:cNvSpPr/>
          <p:nvPr/>
        </p:nvSpPr>
        <p:spPr>
          <a:xfrm flipV="1">
            <a:off x="2864305" y="6644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013FDECC-E4EE-9821-358B-E07847CB9701}"/>
              </a:ext>
            </a:extLst>
          </p:cNvPr>
          <p:cNvSpPr txBox="1"/>
          <p:nvPr/>
        </p:nvSpPr>
        <p:spPr>
          <a:xfrm>
            <a:off x="132347" y="800382"/>
            <a:ext cx="12024876" cy="892552"/>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800" b="1" kern="0" dirty="0">
                <a:solidFill>
                  <a:schemeClr val="bg1"/>
                </a:solidFill>
                <a:latin typeface="Calibri" panose="020F0502020204030204" pitchFamily="34" charset="0"/>
                <a:cs typeface="Calibri" panose="020F0502020204030204" pitchFamily="34" charset="0"/>
              </a:rPr>
              <a:t>📚</a:t>
            </a:r>
            <a:r>
              <a:rPr lang="ar-SA" b="1" dirty="0"/>
              <a:t> </a:t>
            </a:r>
            <a:r>
              <a:rPr lang="ar-SA" sz="2400" b="1" kern="0" dirty="0">
                <a:solidFill>
                  <a:schemeClr val="bg1"/>
                </a:solidFill>
                <a:latin typeface="Calibri" panose="020F0502020204030204" pitchFamily="34" charset="0"/>
                <a:cs typeface="Calibri" panose="020F0502020204030204" pitchFamily="34" charset="0"/>
              </a:rPr>
              <a:t>الفروض الأساسية لنظرية ترتيب الأولويات في نسختها الأصلية</a:t>
            </a:r>
            <a:endParaRPr lang="ar-EG" sz="2400" b="1" kern="0" dirty="0">
              <a:solidFill>
                <a:schemeClr val="bg1"/>
              </a:solidFill>
              <a:latin typeface="Calibri" panose="020F0502020204030204" pitchFamily="34" charset="0"/>
              <a:cs typeface="Calibri" panose="020F0502020204030204" pitchFamily="34" charset="0"/>
            </a:endParaRPr>
          </a:p>
          <a:p>
            <a:pPr algn="ctr" rtl="1"/>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6500EAB0-D544-DCD3-9A9A-0143031BD7FE}"/>
              </a:ext>
            </a:extLst>
          </p:cNvPr>
          <p:cNvSpPr txBox="1"/>
          <p:nvPr/>
        </p:nvSpPr>
        <p:spPr>
          <a:xfrm>
            <a:off x="1929064" y="201000"/>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B22225C-9329-80B7-43C4-EE5D9AAA9E98}"/>
              </a:ext>
            </a:extLst>
          </p:cNvPr>
          <p:cNvSpPr txBox="1"/>
          <p:nvPr/>
        </p:nvSpPr>
        <p:spPr>
          <a:xfrm>
            <a:off x="517359" y="1747647"/>
            <a:ext cx="11433058" cy="916854"/>
          </a:xfrm>
          <a:prstGeom prst="rect">
            <a:avLst/>
          </a:prstGeom>
          <a:noFill/>
        </p:spPr>
        <p:txBody>
          <a:bodyPr wrap="square">
            <a:spAutoFit/>
          </a:bodyPr>
          <a:lstStyle/>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عندما وضع </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ماكومبس </a:t>
            </a:r>
            <a:r>
              <a:rPr lang="ar-EG" sz="2400" b="1" kern="0" dirty="0">
                <a:solidFill>
                  <a:srgbClr val="002060"/>
                </a:solidFill>
                <a:latin typeface="Times New Roman" panose="02020603050405020304" pitchFamily="18" charset="0"/>
                <a:cs typeface="Times New Roman" panose="02020603050405020304" pitchFamily="18" charset="0"/>
              </a:rPr>
              <a:t>&amp;</a:t>
            </a:r>
            <a:r>
              <a:rPr lang="ar-SA" sz="2400" b="1" kern="0" dirty="0">
                <a:solidFill>
                  <a:srgbClr val="002060"/>
                </a:solidFill>
                <a:latin typeface="Calibri" panose="020F0502020204030204" pitchFamily="34" charset="0"/>
                <a:cs typeface="Calibri" panose="020F0502020204030204" pitchFamily="34" charset="0"/>
              </a:rPr>
              <a:t>وشو</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 أ</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سس </a:t>
            </a:r>
            <a:r>
              <a:rPr lang="ar-SA" sz="2400" kern="0" dirty="0">
                <a:solidFill>
                  <a:srgbClr val="002060"/>
                </a:solidFill>
                <a:latin typeface="Calibri" panose="020F0502020204030204" pitchFamily="34" charset="0"/>
                <a:cs typeface="Calibri" panose="020F0502020204030204" pitchFamily="34" charset="0"/>
              </a:rPr>
              <a:t>نظرية ترتيب الأولويات عام </a:t>
            </a:r>
            <a:r>
              <a:rPr lang="ar-SA" sz="2400" b="1" kern="0" dirty="0">
                <a:solidFill>
                  <a:srgbClr val="002060"/>
                </a:solidFill>
                <a:latin typeface="Calibri" panose="020F0502020204030204" pitchFamily="34" charset="0"/>
                <a:cs typeface="+mj-cs"/>
              </a:rPr>
              <a:t>1972</a:t>
            </a:r>
            <a:r>
              <a:rPr lang="ar-SA" sz="2400" kern="0" dirty="0">
                <a:solidFill>
                  <a:srgbClr val="002060"/>
                </a:solidFill>
                <a:latin typeface="Calibri" panose="020F0502020204030204" pitchFamily="34" charset="0"/>
                <a:cs typeface="Calibri" panose="020F0502020204030204" pitchFamily="34" charset="0"/>
              </a:rPr>
              <a:t>، استندا إلى مجموعة من الفروض العلمية التي شكّلت العمود الفقري لتفسير العلاقة بين الإعلام والجمهور ، وقد استندت النظرية إلى ثلاث فرضيات رئيسية</a:t>
            </a:r>
            <a:r>
              <a:rPr lang="en-US" sz="2400" kern="0" dirty="0">
                <a:solidFill>
                  <a:srgbClr val="002060"/>
                </a:solidFill>
                <a:latin typeface="Calibri" panose="020F0502020204030204" pitchFamily="34" charset="0"/>
                <a:cs typeface="Calibri" panose="020F0502020204030204" pitchFamily="34" charset="0"/>
              </a:rPr>
              <a:t>:</a:t>
            </a:r>
          </a:p>
        </p:txBody>
      </p:sp>
      <p:sp>
        <p:nvSpPr>
          <p:cNvPr id="8" name="TextBox 7">
            <a:extLst>
              <a:ext uri="{FF2B5EF4-FFF2-40B4-BE49-F238E27FC236}">
                <a16:creationId xmlns:a16="http://schemas.microsoft.com/office/drawing/2014/main" id="{D37E5EC0-79C5-7125-9DF6-F714D90A9080}"/>
              </a:ext>
            </a:extLst>
          </p:cNvPr>
          <p:cNvSpPr txBox="1"/>
          <p:nvPr/>
        </p:nvSpPr>
        <p:spPr>
          <a:xfrm>
            <a:off x="4129179" y="3368842"/>
            <a:ext cx="8028043" cy="2941254"/>
          </a:xfrm>
          <a:prstGeom prst="rect">
            <a:avLst/>
          </a:prstGeom>
          <a:noFill/>
        </p:spPr>
        <p:txBody>
          <a:bodyPr wrap="square">
            <a:spAutoFit/>
          </a:bodyPr>
          <a:lstStyle/>
          <a:p>
            <a:pPr algn="just" rtl="1">
              <a:lnSpc>
                <a:spcPct val="115000"/>
              </a:lnSpc>
              <a:spcAft>
                <a:spcPts val="800"/>
              </a:spcAft>
            </a:pPr>
            <a:endParaRPr lang="en-US" sz="1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هو </a:t>
            </a:r>
            <a:r>
              <a:rPr lang="ar-SA" sz="2400" b="1" kern="0" dirty="0">
                <a:solidFill>
                  <a:srgbClr val="002060"/>
                </a:solidFill>
                <a:latin typeface="Calibri" panose="020F0502020204030204" pitchFamily="34" charset="0"/>
                <a:cs typeface="Calibri" panose="020F0502020204030204" pitchFamily="34" charset="0"/>
              </a:rPr>
              <a:t>الفرض الجوهري للنظرية</a:t>
            </a:r>
            <a:r>
              <a:rPr lang="ar-SA" sz="2400" kern="0" dirty="0">
                <a:solidFill>
                  <a:srgbClr val="002060"/>
                </a:solidFill>
                <a:latin typeface="Calibri" panose="020F0502020204030204" pitchFamily="34" charset="0"/>
                <a:cs typeface="Calibri" panose="020F0502020204030204" pitchFamily="34" charset="0"/>
              </a:rPr>
              <a:t>، ويعني أن وسائل الإعلام تؤثر على ترتيب أولويات الجمهور، لا على آرائهم بالضرورة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فهي </a:t>
            </a:r>
            <a:r>
              <a:rPr lang="ar-SA" sz="2400" b="1" kern="0" dirty="0">
                <a:solidFill>
                  <a:srgbClr val="002060"/>
                </a:solidFill>
                <a:latin typeface="Calibri" panose="020F0502020204030204" pitchFamily="34" charset="0"/>
                <a:cs typeface="Calibri" panose="020F0502020204030204" pitchFamily="34" charset="0"/>
              </a:rPr>
              <a:t>لا تُملي المواقف، لكنها تُبرز القضايا</a:t>
            </a:r>
            <a:r>
              <a:rPr lang="ar-SA" sz="2400" kern="0" dirty="0">
                <a:solidFill>
                  <a:srgbClr val="002060"/>
                </a:solidFill>
                <a:latin typeface="Calibri" panose="020F0502020204030204" pitchFamily="34" charset="0"/>
                <a:cs typeface="Calibri" panose="020F0502020204030204" pitchFamily="34" charset="0"/>
              </a:rPr>
              <a:t>، وتحدد جدول الاهتمامات العامة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SA" sz="2400" b="1" kern="0" dirty="0">
                <a:solidFill>
                  <a:srgbClr val="002060"/>
                </a:solidFill>
                <a:latin typeface="Calibri" panose="020F0502020204030204" pitchFamily="34" charset="0"/>
                <a:cs typeface="Calibri" panose="020F0502020204030204" pitchFamily="34" charset="0"/>
              </a:rPr>
              <a:t>على سبيل المثال</a:t>
            </a:r>
            <a:r>
              <a:rPr lang="ar-SA" sz="2400" kern="0" dirty="0">
                <a:solidFill>
                  <a:srgbClr val="002060"/>
                </a:solidFill>
                <a:latin typeface="Calibri" panose="020F0502020204030204" pitchFamily="34" charset="0"/>
                <a:cs typeface="Calibri" panose="020F0502020204030204" pitchFamily="34" charset="0"/>
              </a:rPr>
              <a:t>: إذا ركزت نشرات الأخبار على قضية تغير المناخ لمدة أسبوع، سيتزايد إدراك الجمهور لأهمية هذه القضية، حتى لو اختلفوا في تفسيرها أو تقييمها</a:t>
            </a:r>
            <a:r>
              <a:rPr lang="en-US" sz="2400" kern="0" dirty="0">
                <a:solidFill>
                  <a:srgbClr val="002060"/>
                </a:solidFill>
                <a:latin typeface="Calibri" panose="020F0502020204030204" pitchFamily="34" charset="0"/>
                <a:cs typeface="Calibri" panose="020F0502020204030204" pitchFamily="34" charset="0"/>
              </a:rPr>
              <a:t>.</a:t>
            </a:r>
          </a:p>
        </p:txBody>
      </p:sp>
      <p:sp>
        <p:nvSpPr>
          <p:cNvPr id="9" name="Rectangle 8">
            <a:extLst>
              <a:ext uri="{FF2B5EF4-FFF2-40B4-BE49-F238E27FC236}">
                <a16:creationId xmlns:a16="http://schemas.microsoft.com/office/drawing/2014/main" id="{326630E9-4F2E-2B85-FE63-6EDE518B90B3}"/>
              </a:ext>
            </a:extLst>
          </p:cNvPr>
          <p:cNvSpPr/>
          <p:nvPr/>
        </p:nvSpPr>
        <p:spPr>
          <a:xfrm>
            <a:off x="10782444" y="269027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dirty="0">
                <a:solidFill>
                  <a:srgbClr val="C00000"/>
                </a:solidFill>
                <a:latin typeface="Alexandria" charset="0"/>
                <a:cs typeface="+mj-cs"/>
              </a:rPr>
              <a:t>1</a:t>
            </a:r>
            <a:endParaRPr lang="ar-SA" sz="2400" b="1" dirty="0">
              <a:solidFill>
                <a:srgbClr val="C00000"/>
              </a:solidFill>
              <a:latin typeface="Alexandria" charset="0"/>
              <a:cs typeface="+mj-cs"/>
            </a:endParaRPr>
          </a:p>
        </p:txBody>
      </p:sp>
      <p:sp>
        <p:nvSpPr>
          <p:cNvPr id="10" name="TextBox 9">
            <a:extLst>
              <a:ext uri="{FF2B5EF4-FFF2-40B4-BE49-F238E27FC236}">
                <a16:creationId xmlns:a16="http://schemas.microsoft.com/office/drawing/2014/main" id="{19709BF4-7EE5-A99C-C045-CEA2EBD1C495}"/>
              </a:ext>
            </a:extLst>
          </p:cNvPr>
          <p:cNvSpPr txBox="1"/>
          <p:nvPr/>
        </p:nvSpPr>
        <p:spPr>
          <a:xfrm>
            <a:off x="655076" y="2738782"/>
            <a:ext cx="9920562"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الفرض الأول: وسائل الإعلام لا تخبر الناس "بماذا يفكرون"، بل "بما يجب أن يفكروا فيه"</a:t>
            </a:r>
          </a:p>
        </p:txBody>
      </p:sp>
      <p:pic>
        <p:nvPicPr>
          <p:cNvPr id="12" name="Picture 11">
            <a:extLst>
              <a:ext uri="{FF2B5EF4-FFF2-40B4-BE49-F238E27FC236}">
                <a16:creationId xmlns:a16="http://schemas.microsoft.com/office/drawing/2014/main" id="{1A56596A-CCFA-B689-DE8F-F33C2F29F2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224" y="3429000"/>
            <a:ext cx="4017955" cy="6858000"/>
          </a:xfrm>
          <a:prstGeom prst="rect">
            <a:avLst/>
          </a:prstGeom>
        </p:spPr>
      </p:pic>
    </p:spTree>
    <p:extLst>
      <p:ext uri="{BB962C8B-B14F-4D97-AF65-F5344CB8AC3E}">
        <p14:creationId xmlns:p14="http://schemas.microsoft.com/office/powerpoint/2010/main" val="2699494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BA5F5-3FF6-5BEC-AC5F-E1D9C7E8C6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35E1A46-A351-E8E2-7663-C90497F26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613" y="38107"/>
            <a:ext cx="2335190" cy="785280"/>
          </a:xfrm>
          <a:prstGeom prst="rect">
            <a:avLst/>
          </a:prstGeom>
        </p:spPr>
      </p:pic>
      <p:sp>
        <p:nvSpPr>
          <p:cNvPr id="11" name="Rectangle 10">
            <a:extLst>
              <a:ext uri="{FF2B5EF4-FFF2-40B4-BE49-F238E27FC236}">
                <a16:creationId xmlns:a16="http://schemas.microsoft.com/office/drawing/2014/main" id="{400A5063-5BA9-E757-1C17-DB2D8A0D2A38}"/>
              </a:ext>
            </a:extLst>
          </p:cNvPr>
          <p:cNvSpPr/>
          <p:nvPr/>
        </p:nvSpPr>
        <p:spPr>
          <a:xfrm flipV="1">
            <a:off x="2707640" y="67041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D5D3B68-2187-7831-FA82-592437AAF4BE}"/>
              </a:ext>
            </a:extLst>
          </p:cNvPr>
          <p:cNvSpPr txBox="1"/>
          <p:nvPr/>
        </p:nvSpPr>
        <p:spPr>
          <a:xfrm>
            <a:off x="2082527" y="254915"/>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6CFD1441-14A2-16A4-F3AE-E7C49852D232}"/>
              </a:ext>
            </a:extLst>
          </p:cNvPr>
          <p:cNvSpPr/>
          <p:nvPr/>
        </p:nvSpPr>
        <p:spPr>
          <a:xfrm>
            <a:off x="10832585" y="2114360"/>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6" name="TextBox 5">
            <a:extLst>
              <a:ext uri="{FF2B5EF4-FFF2-40B4-BE49-F238E27FC236}">
                <a16:creationId xmlns:a16="http://schemas.microsoft.com/office/drawing/2014/main" id="{737D31E5-1E90-792D-EF62-1E25B38E187A}"/>
              </a:ext>
            </a:extLst>
          </p:cNvPr>
          <p:cNvSpPr txBox="1"/>
          <p:nvPr/>
        </p:nvSpPr>
        <p:spPr>
          <a:xfrm>
            <a:off x="83562" y="2000958"/>
            <a:ext cx="10549195" cy="830997"/>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الفرض الثاني: </a:t>
            </a:r>
          </a:p>
          <a:p>
            <a:pPr algn="ctr" rtl="1"/>
            <a:r>
              <a:rPr lang="ar-SA" sz="2400" b="1" kern="0" dirty="0">
                <a:solidFill>
                  <a:schemeClr val="bg1"/>
                </a:solidFill>
                <a:latin typeface="Calibri" panose="020F0502020204030204" pitchFamily="34" charset="0"/>
                <a:cs typeface="Calibri" panose="020F0502020204030204" pitchFamily="34" charset="0"/>
              </a:rPr>
              <a:t>كلما زادت درجة التركيز الإعلامي على قضية معينة، زاد احتمال اعتبار الجمهور لها قضية مهمة</a:t>
            </a:r>
            <a:r>
              <a:rPr lang="ar-EG" sz="2400" b="1" kern="0" dirty="0">
                <a:solidFill>
                  <a:schemeClr val="bg1"/>
                </a:solidFill>
                <a:latin typeface="Calibri" panose="020F0502020204030204" pitchFamily="34" charset="0"/>
                <a:cs typeface="Calibri" panose="020F0502020204030204" pitchFamily="34" charset="0"/>
              </a:rPr>
              <a:t>.</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6F8E492F-E29D-BC25-6627-16BE997498D1}"/>
              </a:ext>
            </a:extLst>
          </p:cNvPr>
          <p:cNvSpPr txBox="1"/>
          <p:nvPr/>
        </p:nvSpPr>
        <p:spPr>
          <a:xfrm>
            <a:off x="4680284" y="3083917"/>
            <a:ext cx="7230686" cy="2498826"/>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يرتبط هذا الفرض بمبدأ </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إبراز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Agenda Salience</a:t>
            </a:r>
            <a:r>
              <a:rPr lang="en-US" sz="2400" b="1"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ويقيس العلاقة بين درجة التغطية الإعلامية ودرجة الإدراك العام لأهمية القضايا</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الفرض يفترض </a:t>
            </a:r>
            <a:r>
              <a:rPr lang="ar-SA" sz="2400" b="1" kern="0" dirty="0">
                <a:solidFill>
                  <a:srgbClr val="002060"/>
                </a:solidFill>
                <a:latin typeface="Calibri" panose="020F0502020204030204" pitchFamily="34" charset="0"/>
                <a:cs typeface="Calibri" panose="020F0502020204030204" pitchFamily="34" charset="0"/>
              </a:rPr>
              <a:t>علاقة طردية</a:t>
            </a:r>
            <a:r>
              <a:rPr lang="en-US" sz="2400" kern="0" dirty="0">
                <a:solidFill>
                  <a:srgbClr val="002060"/>
                </a:solidFill>
                <a:latin typeface="Calibri" panose="020F0502020204030204" pitchFamily="34" charset="0"/>
                <a:cs typeface="Calibri" panose="020F0502020204030204" pitchFamily="34" charset="0"/>
              </a:rPr>
              <a:t>:</a:t>
            </a:r>
          </a:p>
          <a:p>
            <a:pPr marL="91440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مزيد من التغطية </a:t>
            </a:r>
            <a:r>
              <a:rPr lang="ar-SA" sz="2400" b="1" kern="0" dirty="0">
                <a:solidFill>
                  <a:srgbClr val="002060"/>
                </a:solidFill>
                <a:latin typeface="Calibri" panose="020F0502020204030204" pitchFamily="34" charset="0"/>
                <a:cs typeface="+mj-cs"/>
              </a:rPr>
              <a:t>←</a:t>
            </a:r>
            <a:r>
              <a:rPr lang="ar-SA" sz="2400" b="1" kern="0" dirty="0">
                <a:solidFill>
                  <a:srgbClr val="002060"/>
                </a:solidFill>
                <a:latin typeface="Calibri" panose="020F0502020204030204" pitchFamily="34" charset="0"/>
                <a:cs typeface="Calibri" panose="020F0502020204030204" pitchFamily="34" charset="0"/>
              </a:rPr>
              <a:t> اهتمام أكبر من الجمهور بالقضية</a:t>
            </a:r>
            <a:r>
              <a:rPr lang="en-US" sz="2400" kern="0" dirty="0">
                <a:solidFill>
                  <a:srgbClr val="002060"/>
                </a:solidFill>
                <a:latin typeface="Calibri" panose="020F0502020204030204" pitchFamily="34" charset="0"/>
                <a:cs typeface="Calibri" panose="020F0502020204030204" pitchFamily="34" charset="0"/>
              </a:rPr>
              <a:t>.</a:t>
            </a:r>
          </a:p>
        </p:txBody>
      </p:sp>
      <p:sp>
        <p:nvSpPr>
          <p:cNvPr id="10" name="TextBox 9">
            <a:extLst>
              <a:ext uri="{FF2B5EF4-FFF2-40B4-BE49-F238E27FC236}">
                <a16:creationId xmlns:a16="http://schemas.microsoft.com/office/drawing/2014/main" id="{B0C3EB11-6C30-5FDD-DE04-7C9CAF4CE4A5}"/>
              </a:ext>
            </a:extLst>
          </p:cNvPr>
          <p:cNvSpPr txBox="1"/>
          <p:nvPr/>
        </p:nvSpPr>
        <p:spPr>
          <a:xfrm>
            <a:off x="83562" y="978574"/>
            <a:ext cx="12024876" cy="892552"/>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800" b="1" kern="0" dirty="0">
                <a:solidFill>
                  <a:schemeClr val="bg1"/>
                </a:solidFill>
                <a:latin typeface="Calibri" panose="020F0502020204030204" pitchFamily="34" charset="0"/>
                <a:cs typeface="Calibri" panose="020F0502020204030204" pitchFamily="34" charset="0"/>
              </a:rPr>
              <a:t>📚</a:t>
            </a:r>
            <a:r>
              <a:rPr lang="ar-SA" b="1" dirty="0"/>
              <a:t> </a:t>
            </a:r>
            <a:r>
              <a:rPr lang="ar-SA" sz="2400" b="1" kern="0" dirty="0">
                <a:solidFill>
                  <a:schemeClr val="bg1"/>
                </a:solidFill>
                <a:latin typeface="Calibri" panose="020F0502020204030204" pitchFamily="34" charset="0"/>
                <a:cs typeface="Calibri" panose="020F0502020204030204" pitchFamily="34" charset="0"/>
              </a:rPr>
              <a:t>الفروض الأساسية لنظرية ترتيب الأولويات في نسختها الأصلية</a:t>
            </a:r>
            <a:endParaRPr lang="ar-EG" sz="2400" b="1" kern="0" dirty="0">
              <a:solidFill>
                <a:schemeClr val="bg1"/>
              </a:solidFill>
              <a:latin typeface="Calibri" panose="020F0502020204030204" pitchFamily="34" charset="0"/>
              <a:cs typeface="Calibri" panose="020F0502020204030204" pitchFamily="34" charset="0"/>
            </a:endParaRPr>
          </a:p>
          <a:p>
            <a:pPr algn="ctr" rtl="1"/>
            <a:endParaRPr lang="en-US" sz="2400" b="1" kern="0" dirty="0">
              <a:solidFill>
                <a:schemeClr val="bg1"/>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0F8D7F58-B222-AB2D-BA47-9B8C8B2D0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562" y="2928730"/>
            <a:ext cx="4596722" cy="7358270"/>
          </a:xfrm>
          <a:prstGeom prst="rect">
            <a:avLst/>
          </a:prstGeom>
        </p:spPr>
      </p:pic>
    </p:spTree>
    <p:extLst>
      <p:ext uri="{BB962C8B-B14F-4D97-AF65-F5344CB8AC3E}">
        <p14:creationId xmlns:p14="http://schemas.microsoft.com/office/powerpoint/2010/main" val="3943689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10AC7-F14A-285B-D26B-DD53BF46578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98A5F61-E361-D823-B066-DFDBCDC6B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613" y="-222376"/>
            <a:ext cx="2335190" cy="1181593"/>
          </a:xfrm>
          <a:prstGeom prst="rect">
            <a:avLst/>
          </a:prstGeom>
        </p:spPr>
      </p:pic>
      <p:sp>
        <p:nvSpPr>
          <p:cNvPr id="11" name="Rectangle 10">
            <a:extLst>
              <a:ext uri="{FF2B5EF4-FFF2-40B4-BE49-F238E27FC236}">
                <a16:creationId xmlns:a16="http://schemas.microsoft.com/office/drawing/2014/main" id="{A56F66AB-2F78-B224-8F6E-ABEE9A350565}"/>
              </a:ext>
            </a:extLst>
          </p:cNvPr>
          <p:cNvSpPr/>
          <p:nvPr/>
        </p:nvSpPr>
        <p:spPr>
          <a:xfrm flipV="1">
            <a:off x="2707640" y="67041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F4088CC-9B25-8F16-46D4-9C43C9552F9F}"/>
              </a:ext>
            </a:extLst>
          </p:cNvPr>
          <p:cNvSpPr txBox="1"/>
          <p:nvPr/>
        </p:nvSpPr>
        <p:spPr>
          <a:xfrm>
            <a:off x="2082527" y="254915"/>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5E9A790E-18F7-0601-7CE1-5566F6723D3B}"/>
              </a:ext>
            </a:extLst>
          </p:cNvPr>
          <p:cNvSpPr txBox="1"/>
          <p:nvPr/>
        </p:nvSpPr>
        <p:spPr>
          <a:xfrm>
            <a:off x="0" y="799961"/>
            <a:ext cx="12157223" cy="830997"/>
          </a:xfrm>
          <a:prstGeom prst="rect">
            <a:avLst/>
          </a:prstGeom>
          <a:solidFill>
            <a:srgbClr val="2D3956"/>
          </a:solidFill>
          <a:effectLst>
            <a:reflection blurRad="6350" stA="52000" endA="300" endPos="35000" dir="5400000" sy="-100000" algn="bl" rotWithShape="0"/>
          </a:effectLst>
        </p:spPr>
        <p:txBody>
          <a:bodyPr wrap="square" rtlCol="0">
            <a:spAutoFit/>
          </a:bodyPr>
          <a:lstStyle/>
          <a:p>
            <a:pPr algn="ctr" rtl="1"/>
            <a:r>
              <a:rPr lang="ar-EG" sz="2800" b="1" kern="0" dirty="0">
                <a:solidFill>
                  <a:schemeClr val="bg1"/>
                </a:solidFill>
                <a:latin typeface="Calibri" panose="020F0502020204030204" pitchFamily="34" charset="0"/>
                <a:cs typeface="Calibri" panose="020F0502020204030204" pitchFamily="34" charset="0"/>
              </a:rPr>
              <a:t>📚</a:t>
            </a:r>
            <a:r>
              <a:rPr lang="ar-SA" b="1" dirty="0"/>
              <a:t> </a:t>
            </a:r>
            <a:r>
              <a:rPr lang="ar-SA" sz="2400" b="1" kern="0" dirty="0">
                <a:solidFill>
                  <a:schemeClr val="bg1"/>
                </a:solidFill>
                <a:latin typeface="Calibri" panose="020F0502020204030204" pitchFamily="34" charset="0"/>
                <a:cs typeface="Calibri" panose="020F0502020204030204" pitchFamily="34" charset="0"/>
              </a:rPr>
              <a:t>الفروض الأساسية لنظرية ترتيب الأولويات في نسختها الأصلية</a:t>
            </a:r>
            <a:endParaRPr lang="ar-EG" sz="2400" b="1" kern="0" dirty="0">
              <a:solidFill>
                <a:schemeClr val="bg1"/>
              </a:solidFill>
              <a:latin typeface="Calibri" panose="020F0502020204030204" pitchFamily="34" charset="0"/>
              <a:cs typeface="Calibri" panose="020F0502020204030204" pitchFamily="34" charset="0"/>
            </a:endParaRPr>
          </a:p>
          <a:p>
            <a:pPr algn="ctr" rtl="1"/>
            <a:endParaRPr lang="en-US" sz="20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01C1A4A4-788D-C367-ABD8-F4D3749DE28A}"/>
              </a:ext>
            </a:extLst>
          </p:cNvPr>
          <p:cNvSpPr/>
          <p:nvPr/>
        </p:nvSpPr>
        <p:spPr>
          <a:xfrm>
            <a:off x="10201911" y="203909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6" name="TextBox 5">
            <a:extLst>
              <a:ext uri="{FF2B5EF4-FFF2-40B4-BE49-F238E27FC236}">
                <a16:creationId xmlns:a16="http://schemas.microsoft.com/office/drawing/2014/main" id="{503316C9-A1EB-CD8C-BA39-9E4A37BB22C5}"/>
              </a:ext>
            </a:extLst>
          </p:cNvPr>
          <p:cNvSpPr txBox="1"/>
          <p:nvPr/>
        </p:nvSpPr>
        <p:spPr>
          <a:xfrm>
            <a:off x="1768643" y="1851446"/>
            <a:ext cx="8119676" cy="830997"/>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الفرض الثالث</a:t>
            </a:r>
            <a:r>
              <a:rPr lang="ar-EG" sz="2400" b="1" kern="0" dirty="0">
                <a:solidFill>
                  <a:schemeClr val="bg1"/>
                </a:solidFill>
                <a:latin typeface="Calibri" panose="020F0502020204030204" pitchFamily="34" charset="0"/>
                <a:cs typeface="Calibri" panose="020F0502020204030204" pitchFamily="34" charset="0"/>
              </a:rPr>
              <a:t>: </a:t>
            </a:r>
            <a:r>
              <a:rPr lang="ar-SA" sz="2400" b="1" dirty="0">
                <a:solidFill>
                  <a:schemeClr val="bg1"/>
                </a:solidFill>
              </a:rPr>
              <a:t>هناك تباين في درجة تأثر فئات الجمهور بأجندة وسائل الإعلام</a:t>
            </a:r>
            <a:endParaRPr lang="en-US" sz="2400" dirty="0">
              <a:solidFill>
                <a:schemeClr val="bg1"/>
              </a:solidFill>
            </a:endParaRPr>
          </a:p>
          <a:p>
            <a:pPr algn="ctr" rtl="1"/>
            <a:endParaRPr lang="en-US" sz="2400" b="1" kern="0" dirty="0">
              <a:solidFill>
                <a:schemeClr val="bg2"/>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1D3B09C-8BF4-BEC8-9749-88D1FA7ABA25}"/>
              </a:ext>
            </a:extLst>
          </p:cNvPr>
          <p:cNvSpPr txBox="1"/>
          <p:nvPr/>
        </p:nvSpPr>
        <p:spPr>
          <a:xfrm>
            <a:off x="4559967" y="2854206"/>
            <a:ext cx="7597255" cy="2251065"/>
          </a:xfrm>
          <a:prstGeom prst="rect">
            <a:avLst/>
          </a:prstGeom>
          <a:noFill/>
        </p:spPr>
        <p:txBody>
          <a:bodyPr wrap="square">
            <a:spAutoFit/>
          </a:bodyPr>
          <a:lstStyle/>
          <a:p>
            <a:pPr lvl="0"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بمعنى أن التأثير لا يكون متماثلًا على كل الأفراد</a:t>
            </a:r>
            <a:r>
              <a:rPr lang="ar-EG" sz="2400" kern="0" dirty="0">
                <a:solidFill>
                  <a:srgbClr val="002060"/>
                </a:solidFill>
                <a:latin typeface="Calibri" panose="020F0502020204030204" pitchFamily="34" charset="0"/>
                <a:cs typeface="Calibri" panose="020F0502020204030204" pitchFamily="34" charset="0"/>
              </a:rPr>
              <a:t>، ف</a:t>
            </a:r>
            <a:r>
              <a:rPr lang="ar-SA" sz="2400" kern="0" dirty="0">
                <a:solidFill>
                  <a:srgbClr val="002060"/>
                </a:solidFill>
                <a:latin typeface="Calibri" panose="020F0502020204030204" pitchFamily="34" charset="0"/>
                <a:cs typeface="Calibri" panose="020F0502020204030204" pitchFamily="34" charset="0"/>
              </a:rPr>
              <a:t>الفئات التي لا تمتلك </a:t>
            </a:r>
            <a:r>
              <a:rPr lang="ar-SA" sz="2400" b="1" kern="0" dirty="0">
                <a:solidFill>
                  <a:srgbClr val="002060"/>
                </a:solidFill>
                <a:latin typeface="Calibri" panose="020F0502020204030204" pitchFamily="34" charset="0"/>
                <a:cs typeface="Calibri" panose="020F0502020204030204" pitchFamily="34" charset="0"/>
              </a:rPr>
              <a:t>مصادر بديلة للمعلومات (مثل منظمات أو خبراء) تكون أكثر تأثرًا بالإعلام</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حين أن الفئات ذات الخلفيات المعرفية القوية أو المنخرطة سياسيًا تكون أقل اعتمادًا على الإعلام في ترتيب أولوياتها</a:t>
            </a:r>
            <a:r>
              <a:rPr lang="en-US" dirty="0"/>
              <a:t>.</a:t>
            </a:r>
          </a:p>
        </p:txBody>
      </p:sp>
      <p:pic>
        <p:nvPicPr>
          <p:cNvPr id="10" name="Picture 9">
            <a:extLst>
              <a:ext uri="{FF2B5EF4-FFF2-40B4-BE49-F238E27FC236}">
                <a16:creationId xmlns:a16="http://schemas.microsoft.com/office/drawing/2014/main" id="{EF981BD6-F2EF-EADE-C2A8-101457CAC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78" y="3011402"/>
            <a:ext cx="4487389" cy="7312231"/>
          </a:xfrm>
          <a:prstGeom prst="rect">
            <a:avLst/>
          </a:prstGeom>
        </p:spPr>
      </p:pic>
    </p:spTree>
    <p:extLst>
      <p:ext uri="{BB962C8B-B14F-4D97-AF65-F5344CB8AC3E}">
        <p14:creationId xmlns:p14="http://schemas.microsoft.com/office/powerpoint/2010/main" val="2591299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9DCC-D066-AEFF-4E74-17B726717176}"/>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16B6F4B9-8BBE-D3A4-76CC-33A2ED2461EC}"/>
              </a:ext>
            </a:extLst>
          </p:cNvPr>
          <p:cNvPicPr>
            <a:picLocks noChangeAspect="1"/>
          </p:cNvPicPr>
          <p:nvPr/>
        </p:nvPicPr>
        <p:blipFill>
          <a:blip r:embed="rId2"/>
          <a:stretch>
            <a:fillRect/>
          </a:stretch>
        </p:blipFill>
        <p:spPr>
          <a:xfrm>
            <a:off x="0" y="76693"/>
            <a:ext cx="12192000" cy="10688635"/>
          </a:xfrm>
          <a:prstGeom prst="rect">
            <a:avLst/>
          </a:prstGeom>
        </p:spPr>
      </p:pic>
      <p:pic>
        <p:nvPicPr>
          <p:cNvPr id="7" name="Graphic 21">
            <a:extLst>
              <a:ext uri="{FF2B5EF4-FFF2-40B4-BE49-F238E27FC236}">
                <a16:creationId xmlns:a16="http://schemas.microsoft.com/office/drawing/2014/main" id="{C7E915FB-FE4D-E4CF-83B8-825630BE0E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CD003F19-0502-B10C-8B3B-3F58285313C0}"/>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10003F81-AA9F-B2D7-01DF-3AEBAAF50FC5}"/>
              </a:ext>
            </a:extLst>
          </p:cNvPr>
          <p:cNvSpPr txBox="1"/>
          <p:nvPr/>
        </p:nvSpPr>
        <p:spPr>
          <a:xfrm>
            <a:off x="568265" y="2231746"/>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SA" sz="2400" b="1" kern="0" dirty="0">
                <a:solidFill>
                  <a:schemeClr val="bg1"/>
                </a:solidFill>
                <a:latin typeface="Calibri" panose="020F0502020204030204" pitchFamily="34" charset="0"/>
                <a:cs typeface="Calibri" panose="020F0502020204030204" pitchFamily="34" charset="0"/>
              </a:rPr>
              <a:t>الاتصال الشخصي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57EDE23-AF71-F7AC-5A81-E79A703E14D2}"/>
              </a:ext>
            </a:extLst>
          </p:cNvPr>
          <p:cNvSpPr txBox="1"/>
          <p:nvPr/>
        </p:nvSpPr>
        <p:spPr>
          <a:xfrm>
            <a:off x="568265" y="2823070"/>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الخصائص الديموغرافية للجمهور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334E1CD-B934-96FD-A546-EC38986AAAA3}"/>
              </a:ext>
            </a:extLst>
          </p:cNvPr>
          <p:cNvSpPr txBox="1"/>
          <p:nvPr/>
        </p:nvSpPr>
        <p:spPr>
          <a:xfrm>
            <a:off x="568265" y="3485589"/>
            <a:ext cx="963820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درجة التجانس الاجتماعي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416848F-F2DE-90FC-C6CC-4A94559BFF56}"/>
              </a:ext>
            </a:extLst>
          </p:cNvPr>
          <p:cNvSpPr txBox="1"/>
          <p:nvPr/>
        </p:nvSpPr>
        <p:spPr>
          <a:xfrm>
            <a:off x="568265" y="4038059"/>
            <a:ext cx="963820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طبيعة القضايا والخبرة المباشرة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B54A2A2B-031F-BB2A-EE40-A540D240ACA3}"/>
              </a:ext>
            </a:extLst>
          </p:cNvPr>
          <p:cNvSpPr/>
          <p:nvPr/>
        </p:nvSpPr>
        <p:spPr>
          <a:xfrm>
            <a:off x="10311705" y="220725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83F00CCB-AA86-4241-2261-E286FB8D3100}"/>
              </a:ext>
            </a:extLst>
          </p:cNvPr>
          <p:cNvSpPr/>
          <p:nvPr/>
        </p:nvSpPr>
        <p:spPr>
          <a:xfrm>
            <a:off x="10311705" y="279947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97B05BF2-3FE3-CFD4-EB6E-E3038F526C11}"/>
              </a:ext>
            </a:extLst>
          </p:cNvPr>
          <p:cNvSpPr/>
          <p:nvPr/>
        </p:nvSpPr>
        <p:spPr>
          <a:xfrm>
            <a:off x="10311704" y="335503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57DC9D93-3BF4-B415-D86F-0315A02D7C3B}"/>
              </a:ext>
            </a:extLst>
          </p:cNvPr>
          <p:cNvSpPr/>
          <p:nvPr/>
        </p:nvSpPr>
        <p:spPr>
          <a:xfrm>
            <a:off x="10311703" y="394725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05667C88-857C-097B-6C92-77D627FF8534}"/>
              </a:ext>
            </a:extLst>
          </p:cNvPr>
          <p:cNvSpPr txBox="1"/>
          <p:nvPr/>
        </p:nvSpPr>
        <p:spPr>
          <a:xfrm>
            <a:off x="1997243" y="76693"/>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3" name="Rectangle: Rounded Corners 2">
            <a:extLst>
              <a:ext uri="{FF2B5EF4-FFF2-40B4-BE49-F238E27FC236}">
                <a16:creationId xmlns:a16="http://schemas.microsoft.com/office/drawing/2014/main" id="{765F849D-8503-4E24-C726-2BD943786FD4}"/>
              </a:ext>
            </a:extLst>
          </p:cNvPr>
          <p:cNvSpPr/>
          <p:nvPr/>
        </p:nvSpPr>
        <p:spPr>
          <a:xfrm>
            <a:off x="252663" y="886385"/>
            <a:ext cx="11815011" cy="1061832"/>
          </a:xfrm>
          <a:prstGeom prst="round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📚العوامل المؤثرة فى ترتيب أولويات الجمهور: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C5921194-3B7F-5845-2722-49F10EF42A4A}"/>
              </a:ext>
            </a:extLst>
          </p:cNvPr>
          <p:cNvSpPr/>
          <p:nvPr/>
        </p:nvSpPr>
        <p:spPr>
          <a:xfrm>
            <a:off x="10342876" y="4566305"/>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5</a:t>
            </a:r>
            <a:endParaRPr lang="ar-SA" sz="2800" b="1" dirty="0">
              <a:solidFill>
                <a:srgbClr val="002060"/>
              </a:solidFill>
              <a:latin typeface="Alexandria" charset="0"/>
              <a:cs typeface="+mj-cs"/>
            </a:endParaRPr>
          </a:p>
        </p:txBody>
      </p:sp>
      <p:sp>
        <p:nvSpPr>
          <p:cNvPr id="5" name="TextBox 4">
            <a:extLst>
              <a:ext uri="{FF2B5EF4-FFF2-40B4-BE49-F238E27FC236}">
                <a16:creationId xmlns:a16="http://schemas.microsoft.com/office/drawing/2014/main" id="{5F240CFD-5AA7-6D8D-EC20-3D2DB49D46E1}"/>
              </a:ext>
            </a:extLst>
          </p:cNvPr>
          <p:cNvSpPr txBox="1"/>
          <p:nvPr/>
        </p:nvSpPr>
        <p:spPr>
          <a:xfrm>
            <a:off x="568264" y="4691554"/>
            <a:ext cx="963820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نوع الوسيلة الإعلامية</a:t>
            </a:r>
            <a:endParaRPr lang="en-US" sz="24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46071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ED14C-4BCA-9026-A9AC-ACC9DBF0B89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C27EFC8-FFD8-6E56-D7B8-A6B60EC297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9487" y="-147605"/>
            <a:ext cx="2001158" cy="1181593"/>
          </a:xfrm>
          <a:prstGeom prst="rect">
            <a:avLst/>
          </a:prstGeom>
        </p:spPr>
      </p:pic>
      <p:sp>
        <p:nvSpPr>
          <p:cNvPr id="11" name="Rectangle 10">
            <a:extLst>
              <a:ext uri="{FF2B5EF4-FFF2-40B4-BE49-F238E27FC236}">
                <a16:creationId xmlns:a16="http://schemas.microsoft.com/office/drawing/2014/main" id="{E22D6943-71B0-7655-3E3A-7AB67B69032B}"/>
              </a:ext>
            </a:extLst>
          </p:cNvPr>
          <p:cNvSpPr/>
          <p:nvPr/>
        </p:nvSpPr>
        <p:spPr>
          <a:xfrm flipV="1">
            <a:off x="2286000" y="640080"/>
            <a:ext cx="9811005"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758CA7F-158B-32B2-9155-C4B4EFB43EE4}"/>
              </a:ext>
            </a:extLst>
          </p:cNvPr>
          <p:cNvSpPr txBox="1"/>
          <p:nvPr/>
        </p:nvSpPr>
        <p:spPr>
          <a:xfrm>
            <a:off x="1868906" y="128220"/>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1D07252-09C8-E8C9-042C-A3C50705C9A8}"/>
              </a:ext>
            </a:extLst>
          </p:cNvPr>
          <p:cNvSpPr/>
          <p:nvPr/>
        </p:nvSpPr>
        <p:spPr>
          <a:xfrm>
            <a:off x="0" y="801748"/>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العوامل المؤثرة فى ترتيب أولويات الجمهور: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C2625E1C-E927-DF6F-000B-B062D07CCE22}"/>
              </a:ext>
            </a:extLst>
          </p:cNvPr>
          <p:cNvSpPr/>
          <p:nvPr/>
        </p:nvSpPr>
        <p:spPr>
          <a:xfrm>
            <a:off x="10311705" y="220725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5" name="TextBox 4">
            <a:extLst>
              <a:ext uri="{FF2B5EF4-FFF2-40B4-BE49-F238E27FC236}">
                <a16:creationId xmlns:a16="http://schemas.microsoft.com/office/drawing/2014/main" id="{F7F8B7E8-A24E-E376-B0B5-FD496C22261B}"/>
              </a:ext>
            </a:extLst>
          </p:cNvPr>
          <p:cNvSpPr txBox="1"/>
          <p:nvPr/>
        </p:nvSpPr>
        <p:spPr>
          <a:xfrm>
            <a:off x="568265" y="2231746"/>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SA" sz="2400" b="1" kern="0" dirty="0">
                <a:solidFill>
                  <a:schemeClr val="bg1"/>
                </a:solidFill>
                <a:latin typeface="Calibri" panose="020F0502020204030204" pitchFamily="34" charset="0"/>
                <a:cs typeface="Calibri" panose="020F0502020204030204" pitchFamily="34" charset="0"/>
              </a:rPr>
              <a:t>الاتصال الشخصي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CEE0ADC-B2BF-E6BE-6EB5-E5C3409A79C2}"/>
              </a:ext>
            </a:extLst>
          </p:cNvPr>
          <p:cNvSpPr txBox="1"/>
          <p:nvPr/>
        </p:nvSpPr>
        <p:spPr>
          <a:xfrm>
            <a:off x="5570621" y="2812933"/>
            <a:ext cx="6526383" cy="3359061"/>
          </a:xfrm>
          <a:prstGeom prst="rect">
            <a:avLst/>
          </a:prstGeom>
          <a:noFill/>
        </p:spPr>
        <p:txBody>
          <a:bodyPr wrap="square">
            <a:spAutoFit/>
          </a:bodyPr>
          <a:lstStyle/>
          <a:p>
            <a:pPr algn="just" rtl="1">
              <a:lnSpc>
                <a:spcPct val="150000"/>
              </a:lnSpc>
            </a:pPr>
            <a:r>
              <a:rPr lang="ar-EG" sz="2400" b="1" dirty="0"/>
              <a:t>     </a:t>
            </a:r>
            <a:r>
              <a:rPr lang="ar-EG" sz="2400" kern="0" dirty="0">
                <a:solidFill>
                  <a:srgbClr val="002060"/>
                </a:solidFill>
                <a:latin typeface="Calibri" panose="020F0502020204030204" pitchFamily="34" charset="0"/>
                <a:cs typeface="Calibri" panose="020F0502020204030204" pitchFamily="34" charset="0"/>
              </a:rPr>
              <a:t>يلعب </a:t>
            </a:r>
            <a:r>
              <a:rPr lang="ar-EG" sz="2400" b="1" kern="0" dirty="0">
                <a:solidFill>
                  <a:srgbClr val="002060"/>
                </a:solidFill>
                <a:latin typeface="Calibri" panose="020F0502020204030204" pitchFamily="34" charset="0"/>
                <a:cs typeface="Calibri" panose="020F0502020204030204" pitchFamily="34" charset="0"/>
              </a:rPr>
              <a:t>الاتصال الشخصي دورًا محوريًا في تشكيل أولويات الجمهور</a:t>
            </a:r>
            <a:r>
              <a:rPr lang="ar-EG" sz="2400" kern="0" dirty="0">
                <a:solidFill>
                  <a:srgbClr val="002060"/>
                </a:solidFill>
                <a:latin typeface="Calibri" panose="020F0502020204030204" pitchFamily="34" charset="0"/>
                <a:cs typeface="Calibri" panose="020F0502020204030204" pitchFamily="34" charset="0"/>
              </a:rPr>
              <a:t>، إذ يمكن أن يدعم أجندة وسائل الإعلام أو ينافسها، خاصة في القضايا التي لا تحظى </a:t>
            </a:r>
            <a:r>
              <a:rPr lang="ar-EG" sz="2400" b="1" kern="0" dirty="0">
                <a:solidFill>
                  <a:srgbClr val="002060"/>
                </a:solidFill>
                <a:latin typeface="Calibri" panose="020F0502020204030204" pitchFamily="34" charset="0"/>
                <a:cs typeface="Calibri" panose="020F0502020204030204" pitchFamily="34" charset="0"/>
              </a:rPr>
              <a:t>بتغطية إعلامية واسعة</a:t>
            </a:r>
            <a:r>
              <a:rPr lang="ar-EG" sz="2400" kern="0" dirty="0">
                <a:solidFill>
                  <a:srgbClr val="002060"/>
                </a:solidFill>
                <a:latin typeface="Calibri" panose="020F0502020204030204" pitchFamily="34" charset="0"/>
                <a:cs typeface="Calibri" panose="020F0502020204030204" pitchFamily="34" charset="0"/>
              </a:rPr>
              <a:t>. كما تسهم التفاعلات الاجتماعية في تعزيز أو تعديل تصورات الأفراد حول أهمية القضايا، مما يُبرز التداخل بين الوسائط الإعلامية والبيئة الاجتماعية في تشكيل الأجندة الجماهيرية.</a:t>
            </a:r>
          </a:p>
        </p:txBody>
      </p:sp>
      <p:pic>
        <p:nvPicPr>
          <p:cNvPr id="10" name="Picture 9">
            <a:extLst>
              <a:ext uri="{FF2B5EF4-FFF2-40B4-BE49-F238E27FC236}">
                <a16:creationId xmlns:a16="http://schemas.microsoft.com/office/drawing/2014/main" id="{7720EDEC-5358-473C-2A90-EFE4484211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955235"/>
            <a:ext cx="5446643" cy="7203545"/>
          </a:xfrm>
          <a:prstGeom prst="rect">
            <a:avLst/>
          </a:prstGeom>
        </p:spPr>
      </p:pic>
    </p:spTree>
    <p:extLst>
      <p:ext uri="{BB962C8B-B14F-4D97-AF65-F5344CB8AC3E}">
        <p14:creationId xmlns:p14="http://schemas.microsoft.com/office/powerpoint/2010/main" val="2331038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55144-C1A2-F01E-49A8-B7D0AAF112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F0C876E-642C-2597-DDC2-6EA00ADD13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0"/>
            <a:ext cx="2145538" cy="1181593"/>
          </a:xfrm>
          <a:prstGeom prst="rect">
            <a:avLst/>
          </a:prstGeom>
        </p:spPr>
      </p:pic>
      <p:sp>
        <p:nvSpPr>
          <p:cNvPr id="11" name="Rectangle 10">
            <a:extLst>
              <a:ext uri="{FF2B5EF4-FFF2-40B4-BE49-F238E27FC236}">
                <a16:creationId xmlns:a16="http://schemas.microsoft.com/office/drawing/2014/main" id="{5B4264CE-D197-5A30-F90D-7ACC5DC7E803}"/>
              </a:ext>
            </a:extLst>
          </p:cNvPr>
          <p:cNvSpPr/>
          <p:nvPr/>
        </p:nvSpPr>
        <p:spPr>
          <a:xfrm>
            <a:off x="2298032" y="841599"/>
            <a:ext cx="9893968" cy="629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AC2B0B10-9112-C5F0-4E2A-E6CE003041A1}"/>
              </a:ext>
            </a:extLst>
          </p:cNvPr>
          <p:cNvSpPr txBox="1"/>
          <p:nvPr/>
        </p:nvSpPr>
        <p:spPr>
          <a:xfrm>
            <a:off x="1868906" y="289008"/>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FAFF1135-73A5-B5CA-EF20-3C649853F2A9}"/>
              </a:ext>
            </a:extLst>
          </p:cNvPr>
          <p:cNvSpPr/>
          <p:nvPr/>
        </p:nvSpPr>
        <p:spPr>
          <a:xfrm>
            <a:off x="10374592" y="217113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4" name="TextBox 3">
            <a:extLst>
              <a:ext uri="{FF2B5EF4-FFF2-40B4-BE49-F238E27FC236}">
                <a16:creationId xmlns:a16="http://schemas.microsoft.com/office/drawing/2014/main" id="{11C7992C-D446-0BB4-7393-579136D61A21}"/>
              </a:ext>
            </a:extLst>
          </p:cNvPr>
          <p:cNvSpPr txBox="1"/>
          <p:nvPr/>
        </p:nvSpPr>
        <p:spPr>
          <a:xfrm>
            <a:off x="649435" y="2195624"/>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الخصائص الديموغرافية للجمهور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3163414A-4A38-09C3-A606-2072C5522255}"/>
              </a:ext>
            </a:extLst>
          </p:cNvPr>
          <p:cNvSpPr/>
          <p:nvPr/>
        </p:nvSpPr>
        <p:spPr>
          <a:xfrm>
            <a:off x="0" y="951249"/>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العوامل المؤثرة فى ترتيب أولويات الجمهور: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DBC49049-747A-F880-8FFB-D64EEC88CF2F}"/>
              </a:ext>
            </a:extLst>
          </p:cNvPr>
          <p:cNvSpPr txBox="1"/>
          <p:nvPr/>
        </p:nvSpPr>
        <p:spPr>
          <a:xfrm>
            <a:off x="4479759" y="2789589"/>
            <a:ext cx="7712241" cy="2928174"/>
          </a:xfrm>
          <a:prstGeom prst="rect">
            <a:avLst/>
          </a:prstGeom>
          <a:noFill/>
        </p:spPr>
        <p:txBody>
          <a:bodyPr wrap="square">
            <a:spAutoFit/>
          </a:bodyPr>
          <a:lstStyle/>
          <a:p>
            <a:pPr algn="just" rtl="1">
              <a:buNone/>
            </a:pPr>
            <a:endParaRPr lang="ar-EG" sz="800" b="1"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تُشير الدراسات إلى عدم وجود فروق جوهرية في ترتيب الأولويات بين أفراد الجمهور بناءً على </a:t>
            </a:r>
            <a:r>
              <a:rPr lang="ar-EG" sz="2400" b="1" kern="0" dirty="0">
                <a:solidFill>
                  <a:srgbClr val="002060"/>
                </a:solidFill>
                <a:latin typeface="Calibri" panose="020F0502020204030204" pitchFamily="34" charset="0"/>
                <a:cs typeface="Calibri" panose="020F0502020204030204" pitchFamily="34" charset="0"/>
              </a:rPr>
              <a:t>السمات الديموغرافية كالجنس، أو المستوى التعليمي، أو الوضع الاقتصادي</a:t>
            </a:r>
            <a:r>
              <a:rPr lang="ar-EG" sz="2400" kern="0" dirty="0">
                <a:solidFill>
                  <a:srgbClr val="002060"/>
                </a:solidFill>
                <a:latin typeface="Calibri" panose="020F0502020204030204" pitchFamily="34" charset="0"/>
                <a:cs typeface="Calibri" panose="020F0502020204030204" pitchFamily="34" charset="0"/>
              </a:rPr>
              <a:t>. وهو ما يدل على أن تأثير وسائل الإعلام في هذا السياق يتجاوز الاختلافات الفردية الظاهرة، ويعمل بدرجة متقاربة على مختلف فئات الجمهور</a:t>
            </a:r>
            <a:r>
              <a:rPr lang="ar-EG" dirty="0"/>
              <a:t>.</a:t>
            </a:r>
          </a:p>
        </p:txBody>
      </p:sp>
      <p:pic>
        <p:nvPicPr>
          <p:cNvPr id="10" name="Picture 9">
            <a:extLst>
              <a:ext uri="{FF2B5EF4-FFF2-40B4-BE49-F238E27FC236}">
                <a16:creationId xmlns:a16="http://schemas.microsoft.com/office/drawing/2014/main" id="{9F6050AE-8468-9EFE-7A6E-0FAD960C3A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94" y="2964330"/>
            <a:ext cx="4231623" cy="7447168"/>
          </a:xfrm>
          <a:prstGeom prst="rect">
            <a:avLst/>
          </a:prstGeom>
        </p:spPr>
      </p:pic>
    </p:spTree>
    <p:extLst>
      <p:ext uri="{BB962C8B-B14F-4D97-AF65-F5344CB8AC3E}">
        <p14:creationId xmlns:p14="http://schemas.microsoft.com/office/powerpoint/2010/main" val="2312538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60876-B510-548B-0720-FF87564B7E3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EFDDEEE-4E3A-BB2A-9D61-B0B5A3B20B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0"/>
            <a:ext cx="2145538" cy="1181593"/>
          </a:xfrm>
          <a:prstGeom prst="rect">
            <a:avLst/>
          </a:prstGeom>
        </p:spPr>
      </p:pic>
      <p:sp>
        <p:nvSpPr>
          <p:cNvPr id="11" name="Rectangle 10">
            <a:extLst>
              <a:ext uri="{FF2B5EF4-FFF2-40B4-BE49-F238E27FC236}">
                <a16:creationId xmlns:a16="http://schemas.microsoft.com/office/drawing/2014/main" id="{303518F1-FA56-C5EF-552F-00011361F62D}"/>
              </a:ext>
            </a:extLst>
          </p:cNvPr>
          <p:cNvSpPr/>
          <p:nvPr/>
        </p:nvSpPr>
        <p:spPr>
          <a:xfrm>
            <a:off x="2298032" y="841599"/>
            <a:ext cx="9893968" cy="629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67595B0-41F1-AE31-0C45-42B3C826D32C}"/>
              </a:ext>
            </a:extLst>
          </p:cNvPr>
          <p:cNvSpPr txBox="1"/>
          <p:nvPr/>
        </p:nvSpPr>
        <p:spPr>
          <a:xfrm>
            <a:off x="1868906" y="289008"/>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96622FEC-D0A5-9D1B-37B5-31177CECBF7E}"/>
              </a:ext>
            </a:extLst>
          </p:cNvPr>
          <p:cNvSpPr/>
          <p:nvPr/>
        </p:nvSpPr>
        <p:spPr>
          <a:xfrm>
            <a:off x="10374592" y="217113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4" name="TextBox 3">
            <a:extLst>
              <a:ext uri="{FF2B5EF4-FFF2-40B4-BE49-F238E27FC236}">
                <a16:creationId xmlns:a16="http://schemas.microsoft.com/office/drawing/2014/main" id="{61C71F39-494F-13DC-98DE-6C4FC032E11B}"/>
              </a:ext>
            </a:extLst>
          </p:cNvPr>
          <p:cNvSpPr txBox="1"/>
          <p:nvPr/>
        </p:nvSpPr>
        <p:spPr>
          <a:xfrm>
            <a:off x="649435" y="2195624"/>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درجة التجانس الاجتماعي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37E8A2A6-16EE-6291-8D39-78ACA6D49DB6}"/>
              </a:ext>
            </a:extLst>
          </p:cNvPr>
          <p:cNvSpPr/>
          <p:nvPr/>
        </p:nvSpPr>
        <p:spPr>
          <a:xfrm>
            <a:off x="0" y="951249"/>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العوامل المؤثرة فى ترتيب أولويات الجمهور: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1BD77853-3A2C-9837-A606-AF7A806A6870}"/>
              </a:ext>
            </a:extLst>
          </p:cNvPr>
          <p:cNvSpPr txBox="1"/>
          <p:nvPr/>
        </p:nvSpPr>
        <p:spPr>
          <a:xfrm>
            <a:off x="4223084" y="2964330"/>
            <a:ext cx="7800473" cy="2251065"/>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كلما زادت </a:t>
            </a:r>
            <a:r>
              <a:rPr lang="ar-EG" sz="2400" b="1" kern="0" dirty="0">
                <a:solidFill>
                  <a:srgbClr val="002060"/>
                </a:solidFill>
                <a:latin typeface="Calibri" panose="020F0502020204030204" pitchFamily="34" charset="0"/>
                <a:cs typeface="Calibri" panose="020F0502020204030204" pitchFamily="34" charset="0"/>
              </a:rPr>
              <a:t>درجة التجانس في الخصائص الاجتماعية والثقافية لأفراد المجتمع، تعاظم تأثير الاتصال الشخصي</a:t>
            </a:r>
            <a:r>
              <a:rPr lang="ar-EG" sz="2400" kern="0" dirty="0">
                <a:solidFill>
                  <a:srgbClr val="002060"/>
                </a:solidFill>
                <a:latin typeface="Calibri" panose="020F0502020204030204" pitchFamily="34" charset="0"/>
                <a:cs typeface="Calibri" panose="020F0502020204030204" pitchFamily="34" charset="0"/>
              </a:rPr>
              <a:t>، مما قد يحد من نفوذ وسائل الإعلام أو يعززه. ففي </a:t>
            </a:r>
            <a:r>
              <a:rPr lang="ar-EG" sz="2400" b="1" kern="0" dirty="0">
                <a:solidFill>
                  <a:srgbClr val="002060"/>
                </a:solidFill>
                <a:latin typeface="Calibri" panose="020F0502020204030204" pitchFamily="34" charset="0"/>
                <a:cs typeface="Calibri" panose="020F0502020204030204" pitchFamily="34" charset="0"/>
              </a:rPr>
              <a:t>المجتمعات المتجانسة</a:t>
            </a:r>
            <a:r>
              <a:rPr lang="ar-EG" sz="2400" kern="0" dirty="0">
                <a:solidFill>
                  <a:srgbClr val="002060"/>
                </a:solidFill>
                <a:latin typeface="Calibri" panose="020F0502020204030204" pitchFamily="34" charset="0"/>
                <a:cs typeface="Calibri" panose="020F0502020204030204" pitchFamily="34" charset="0"/>
              </a:rPr>
              <a:t>، تلعب الروابط الاجتماعية </a:t>
            </a:r>
            <a:r>
              <a:rPr lang="ar-EG" sz="2400" b="1" kern="0" dirty="0">
                <a:solidFill>
                  <a:srgbClr val="002060"/>
                </a:solidFill>
                <a:latin typeface="Calibri" panose="020F0502020204030204" pitchFamily="34" charset="0"/>
                <a:cs typeface="Calibri" panose="020F0502020204030204" pitchFamily="34" charset="0"/>
              </a:rPr>
              <a:t>دورًا موازيًا أو داعمًا </a:t>
            </a:r>
            <a:r>
              <a:rPr lang="ar-EG" sz="2400" kern="0" dirty="0">
                <a:solidFill>
                  <a:srgbClr val="002060"/>
                </a:solidFill>
                <a:latin typeface="Calibri" panose="020F0502020204030204" pitchFamily="34" charset="0"/>
                <a:cs typeface="Calibri" panose="020F0502020204030204" pitchFamily="34" charset="0"/>
              </a:rPr>
              <a:t>للإعلام في </a:t>
            </a:r>
            <a:r>
              <a:rPr lang="ar-EG" sz="2400" b="1" kern="0" dirty="0">
                <a:solidFill>
                  <a:srgbClr val="002060"/>
                </a:solidFill>
                <a:latin typeface="Calibri" panose="020F0502020204030204" pitchFamily="34" charset="0"/>
                <a:cs typeface="Calibri" panose="020F0502020204030204" pitchFamily="34" charset="0"/>
              </a:rPr>
              <a:t>تحديد القضايا ذات الأولوية لدى الجمهور</a:t>
            </a:r>
            <a:r>
              <a:rPr lang="ar-EG" sz="2400"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44049A24-34EA-C443-1F67-09ED946E08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94" y="2964330"/>
            <a:ext cx="4070590" cy="7628798"/>
          </a:xfrm>
          <a:prstGeom prst="rect">
            <a:avLst/>
          </a:prstGeom>
        </p:spPr>
      </p:pic>
    </p:spTree>
    <p:extLst>
      <p:ext uri="{BB962C8B-B14F-4D97-AF65-F5344CB8AC3E}">
        <p14:creationId xmlns:p14="http://schemas.microsoft.com/office/powerpoint/2010/main" val="3239698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D19DA-2C0B-425C-071B-7C0E26D0BCD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C0BF4D6-9121-8186-BCCE-4B1E99F3B4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0"/>
            <a:ext cx="2145538" cy="1181593"/>
          </a:xfrm>
          <a:prstGeom prst="rect">
            <a:avLst/>
          </a:prstGeom>
        </p:spPr>
      </p:pic>
      <p:sp>
        <p:nvSpPr>
          <p:cNvPr id="11" name="Rectangle 10">
            <a:extLst>
              <a:ext uri="{FF2B5EF4-FFF2-40B4-BE49-F238E27FC236}">
                <a16:creationId xmlns:a16="http://schemas.microsoft.com/office/drawing/2014/main" id="{34FF4311-C4E3-0536-040B-8F6150CA5C9C}"/>
              </a:ext>
            </a:extLst>
          </p:cNvPr>
          <p:cNvSpPr/>
          <p:nvPr/>
        </p:nvSpPr>
        <p:spPr>
          <a:xfrm>
            <a:off x="2298032" y="841599"/>
            <a:ext cx="9893968" cy="629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5B2E8EA-6D0B-D2C2-7BAE-194DAA429B51}"/>
              </a:ext>
            </a:extLst>
          </p:cNvPr>
          <p:cNvSpPr txBox="1"/>
          <p:nvPr/>
        </p:nvSpPr>
        <p:spPr>
          <a:xfrm>
            <a:off x="1868906" y="289008"/>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262D0252-B16C-3876-FDB7-2B64ECB81D20}"/>
              </a:ext>
            </a:extLst>
          </p:cNvPr>
          <p:cNvSpPr/>
          <p:nvPr/>
        </p:nvSpPr>
        <p:spPr>
          <a:xfrm>
            <a:off x="10374592" y="217113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4" name="TextBox 3">
            <a:extLst>
              <a:ext uri="{FF2B5EF4-FFF2-40B4-BE49-F238E27FC236}">
                <a16:creationId xmlns:a16="http://schemas.microsoft.com/office/drawing/2014/main" id="{BAF5810E-85C1-9604-61DA-09D841B6EAE8}"/>
              </a:ext>
            </a:extLst>
          </p:cNvPr>
          <p:cNvSpPr txBox="1"/>
          <p:nvPr/>
        </p:nvSpPr>
        <p:spPr>
          <a:xfrm>
            <a:off x="649435" y="2195624"/>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طبيعة القضايا والخبرة المباشرة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1F787B6D-64BB-3A32-EB40-D8BB42B0898D}"/>
              </a:ext>
            </a:extLst>
          </p:cNvPr>
          <p:cNvSpPr/>
          <p:nvPr/>
        </p:nvSpPr>
        <p:spPr>
          <a:xfrm>
            <a:off x="0" y="951249"/>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العوامل المؤثرة فى ترتيب أولويات الجمهور: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E6818879-FDC6-FD96-DBAB-516F1DAEB2E6}"/>
              </a:ext>
            </a:extLst>
          </p:cNvPr>
          <p:cNvSpPr txBox="1"/>
          <p:nvPr/>
        </p:nvSpPr>
        <p:spPr>
          <a:xfrm>
            <a:off x="5763125" y="2839832"/>
            <a:ext cx="6284447" cy="2802690"/>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تؤثر </a:t>
            </a:r>
            <a:r>
              <a:rPr lang="ar-EG" sz="2400" b="1" kern="0" dirty="0">
                <a:solidFill>
                  <a:srgbClr val="002060"/>
                </a:solidFill>
                <a:latin typeface="Calibri" panose="020F0502020204030204" pitchFamily="34" charset="0"/>
                <a:cs typeface="Calibri" panose="020F0502020204030204" pitchFamily="34" charset="0"/>
              </a:rPr>
              <a:t>طبيعة القضايا ومدى ارتباطها بخبرة الجمهور اليومية في قدرة الإعلام على التأثير</a:t>
            </a:r>
            <a:r>
              <a:rPr lang="ar-EG" sz="2400" kern="0" dirty="0">
                <a:solidFill>
                  <a:srgbClr val="002060"/>
                </a:solidFill>
                <a:latin typeface="Calibri" panose="020F0502020204030204" pitchFamily="34" charset="0"/>
                <a:cs typeface="Calibri" panose="020F0502020204030204" pitchFamily="34" charset="0"/>
              </a:rPr>
              <a:t>. إذ تقل فاعلية الإعلام في ترتيب أولويات القضايا القريبة من واقع الجمهور، بينما تزداد فعاليته في القضايا البعيدة عن الخبرة المباشرة، حيث يعتمد الأفراد بشكل أكبر على الإعلام لفهمها وتقييم أهميتها</a:t>
            </a:r>
            <a:r>
              <a:rPr lang="ar-EG" sz="2400" dirty="0"/>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A9D51A95-FDD1-7144-CBDD-539C11EDED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428" y="2929284"/>
            <a:ext cx="5618697" cy="8038136"/>
          </a:xfrm>
          <a:prstGeom prst="rect">
            <a:avLst/>
          </a:prstGeom>
        </p:spPr>
      </p:pic>
    </p:spTree>
    <p:extLst>
      <p:ext uri="{BB962C8B-B14F-4D97-AF65-F5344CB8AC3E}">
        <p14:creationId xmlns:p14="http://schemas.microsoft.com/office/powerpoint/2010/main" val="3606599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128FA-AF03-51AD-AA8C-C36FE26DDE3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A1810D3-BE9E-E49D-855E-EDBB01D3B9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0"/>
            <a:ext cx="2145538" cy="1181593"/>
          </a:xfrm>
          <a:prstGeom prst="rect">
            <a:avLst/>
          </a:prstGeom>
        </p:spPr>
      </p:pic>
      <p:sp>
        <p:nvSpPr>
          <p:cNvPr id="11" name="Rectangle 10">
            <a:extLst>
              <a:ext uri="{FF2B5EF4-FFF2-40B4-BE49-F238E27FC236}">
                <a16:creationId xmlns:a16="http://schemas.microsoft.com/office/drawing/2014/main" id="{D83CB56B-22F2-BFC9-6D4A-664D9197A32C}"/>
              </a:ext>
            </a:extLst>
          </p:cNvPr>
          <p:cNvSpPr/>
          <p:nvPr/>
        </p:nvSpPr>
        <p:spPr>
          <a:xfrm>
            <a:off x="2298032" y="841599"/>
            <a:ext cx="9893968" cy="629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A46A10D-C1D1-107A-E53A-442C9F32BBEF}"/>
              </a:ext>
            </a:extLst>
          </p:cNvPr>
          <p:cNvSpPr txBox="1"/>
          <p:nvPr/>
        </p:nvSpPr>
        <p:spPr>
          <a:xfrm>
            <a:off x="1868906" y="289008"/>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6F92A6E-3A14-B772-A856-31B55B3469C9}"/>
              </a:ext>
            </a:extLst>
          </p:cNvPr>
          <p:cNvSpPr/>
          <p:nvPr/>
        </p:nvSpPr>
        <p:spPr>
          <a:xfrm>
            <a:off x="10374592" y="217113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5</a:t>
            </a:r>
            <a:endParaRPr lang="ar-SA" sz="2800" b="1" dirty="0">
              <a:solidFill>
                <a:srgbClr val="002060"/>
              </a:solidFill>
              <a:latin typeface="Alexandria" charset="0"/>
              <a:cs typeface="+mj-cs"/>
            </a:endParaRPr>
          </a:p>
        </p:txBody>
      </p:sp>
      <p:sp>
        <p:nvSpPr>
          <p:cNvPr id="4" name="TextBox 3">
            <a:extLst>
              <a:ext uri="{FF2B5EF4-FFF2-40B4-BE49-F238E27FC236}">
                <a16:creationId xmlns:a16="http://schemas.microsoft.com/office/drawing/2014/main" id="{D57BEEC6-B1D1-AD43-DA30-B786D575C2B3}"/>
              </a:ext>
            </a:extLst>
          </p:cNvPr>
          <p:cNvSpPr txBox="1"/>
          <p:nvPr/>
        </p:nvSpPr>
        <p:spPr>
          <a:xfrm>
            <a:off x="649435" y="2195624"/>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نوع الوسيلة الإعلامية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0FCCE9E6-BCAF-74D5-791E-894A442586DE}"/>
              </a:ext>
            </a:extLst>
          </p:cNvPr>
          <p:cNvSpPr/>
          <p:nvPr/>
        </p:nvSpPr>
        <p:spPr>
          <a:xfrm>
            <a:off x="0" y="951249"/>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العوامل المؤثرة فى ترتيب أولويات الجمهور: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5E8B85B1-EEED-49D8-9B4F-909D815D3DF7}"/>
              </a:ext>
            </a:extLst>
          </p:cNvPr>
          <p:cNvSpPr txBox="1"/>
          <p:nvPr/>
        </p:nvSpPr>
        <p:spPr>
          <a:xfrm>
            <a:off x="4415589" y="2839832"/>
            <a:ext cx="7631984" cy="2805063"/>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تختلف </a:t>
            </a:r>
            <a:r>
              <a:rPr lang="ar-EG" sz="2400" b="1" kern="0" dirty="0">
                <a:solidFill>
                  <a:srgbClr val="002060"/>
                </a:solidFill>
                <a:latin typeface="Calibri" panose="020F0502020204030204" pitchFamily="34" charset="0"/>
                <a:cs typeface="Calibri" panose="020F0502020204030204" pitchFamily="34" charset="0"/>
              </a:rPr>
              <a:t>فعالية وسائل الإعلام في تشكيل أجندة الجمهور باختلاف نوع الوسيلة</a:t>
            </a:r>
            <a:r>
              <a:rPr lang="ar-EG" sz="2400" kern="0" dirty="0">
                <a:solidFill>
                  <a:srgbClr val="002060"/>
                </a:solidFill>
                <a:latin typeface="Calibri" panose="020F0502020204030204" pitchFamily="34" charset="0"/>
                <a:cs typeface="Calibri" panose="020F0502020204030204" pitchFamily="34" charset="0"/>
              </a:rPr>
              <a:t>. فقد أثبتت الدراسات أن </a:t>
            </a:r>
            <a:r>
              <a:rPr lang="ar-EG" sz="2400" b="1" kern="0" dirty="0">
                <a:solidFill>
                  <a:srgbClr val="002060"/>
                </a:solidFill>
                <a:latin typeface="Calibri" panose="020F0502020204030204" pitchFamily="34" charset="0"/>
                <a:cs typeface="Calibri" panose="020F0502020204030204" pitchFamily="34" charset="0"/>
              </a:rPr>
              <a:t>الصحافة المطبوعة تتفوق على التلفزيون </a:t>
            </a:r>
            <a:r>
              <a:rPr lang="ar-EG" sz="2400" kern="0" dirty="0">
                <a:solidFill>
                  <a:srgbClr val="002060"/>
                </a:solidFill>
                <a:latin typeface="Calibri" panose="020F0502020204030204" pitchFamily="34" charset="0"/>
                <a:cs typeface="Calibri" panose="020F0502020204030204" pitchFamily="34" charset="0"/>
              </a:rPr>
              <a:t>في هذا الدور، نظرًا لاهتمامها </a:t>
            </a:r>
            <a:r>
              <a:rPr lang="ar-EG" sz="2400" b="1" kern="0" dirty="0">
                <a:solidFill>
                  <a:srgbClr val="002060"/>
                </a:solidFill>
                <a:latin typeface="Calibri" panose="020F0502020204030204" pitchFamily="34" charset="0"/>
                <a:cs typeface="Calibri" panose="020F0502020204030204" pitchFamily="34" charset="0"/>
              </a:rPr>
              <a:t>بالتفاصيل وطرح القضايا المتخصصة</a:t>
            </a:r>
            <a:r>
              <a:rPr lang="ar-EG" sz="2400" kern="0" dirty="0">
                <a:solidFill>
                  <a:srgbClr val="002060"/>
                </a:solidFill>
                <a:latin typeface="Calibri" panose="020F0502020204030204" pitchFamily="34" charset="0"/>
                <a:cs typeface="Calibri" panose="020F0502020204030204" pitchFamily="34" charset="0"/>
              </a:rPr>
              <a:t>. أما التلفزيون، وعلى الرغم من انتشاره، فإنه يركز غالبًا </a:t>
            </a:r>
            <a:r>
              <a:rPr lang="ar-EG" sz="2400" b="1" kern="0" dirty="0">
                <a:solidFill>
                  <a:srgbClr val="002060"/>
                </a:solidFill>
                <a:latin typeface="Calibri" panose="020F0502020204030204" pitchFamily="34" charset="0"/>
                <a:cs typeface="Calibri" panose="020F0502020204030204" pitchFamily="34" charset="0"/>
              </a:rPr>
              <a:t>على القضايا العامة دون الغوص في العمق</a:t>
            </a:r>
            <a:r>
              <a:rPr lang="ar-EG" sz="2400" kern="0" dirty="0">
                <a:solidFill>
                  <a:srgbClr val="002060"/>
                </a:solidFill>
                <a:latin typeface="Calibri" panose="020F0502020204030204" pitchFamily="34" charset="0"/>
                <a:cs typeface="Calibri" panose="020F0502020204030204" pitchFamily="34" charset="0"/>
              </a:rPr>
              <a:t>، مما يحد من تأثيره في ترتيب الأولويات.</a:t>
            </a:r>
          </a:p>
        </p:txBody>
      </p:sp>
      <p:pic>
        <p:nvPicPr>
          <p:cNvPr id="10" name="Picture 9">
            <a:extLst>
              <a:ext uri="{FF2B5EF4-FFF2-40B4-BE49-F238E27FC236}">
                <a16:creationId xmlns:a16="http://schemas.microsoft.com/office/drawing/2014/main" id="{ECC039DF-65DF-70D9-723F-7D24B1645E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427" y="2839832"/>
            <a:ext cx="4271162" cy="7793670"/>
          </a:xfrm>
          <a:prstGeom prst="rect">
            <a:avLst/>
          </a:prstGeom>
        </p:spPr>
      </p:pic>
    </p:spTree>
    <p:extLst>
      <p:ext uri="{BB962C8B-B14F-4D97-AF65-F5344CB8AC3E}">
        <p14:creationId xmlns:p14="http://schemas.microsoft.com/office/powerpoint/2010/main" val="112233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3C500-261B-40BF-AD3B-78B9D9978CE0}"/>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6080D19E-0F9A-F8C2-CE0C-2ABA94FF32DD}"/>
              </a:ext>
            </a:extLst>
          </p:cNvPr>
          <p:cNvPicPr>
            <a:picLocks noChangeAspect="1"/>
          </p:cNvPicPr>
          <p:nvPr/>
        </p:nvPicPr>
        <p:blipFill>
          <a:blip r:embed="rId2"/>
          <a:stretch>
            <a:fillRect/>
          </a:stretch>
        </p:blipFill>
        <p:spPr>
          <a:xfrm>
            <a:off x="-28713" y="3187693"/>
            <a:ext cx="12192000" cy="10688635"/>
          </a:xfrm>
          <a:prstGeom prst="rect">
            <a:avLst/>
          </a:prstGeom>
        </p:spPr>
      </p:pic>
      <p:pic>
        <p:nvPicPr>
          <p:cNvPr id="7" name="Graphic 21">
            <a:extLst>
              <a:ext uri="{FF2B5EF4-FFF2-40B4-BE49-F238E27FC236}">
                <a16:creationId xmlns:a16="http://schemas.microsoft.com/office/drawing/2014/main" id="{90403622-2825-D246-6D84-80D4740288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6E735B9F-21A8-4B99-21AF-CA164487B796}"/>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6273D434-B8CE-7EF0-616F-13207BAD4FF0}"/>
              </a:ext>
            </a:extLst>
          </p:cNvPr>
          <p:cNvSpPr txBox="1"/>
          <p:nvPr/>
        </p:nvSpPr>
        <p:spPr>
          <a:xfrm>
            <a:off x="568265" y="3245893"/>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المستوى الأول: ترتيب القضايا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Issue Salience</a:t>
            </a:r>
          </a:p>
        </p:txBody>
      </p:sp>
      <p:sp>
        <p:nvSpPr>
          <p:cNvPr id="6" name="TextBox 5">
            <a:extLst>
              <a:ext uri="{FF2B5EF4-FFF2-40B4-BE49-F238E27FC236}">
                <a16:creationId xmlns:a16="http://schemas.microsoft.com/office/drawing/2014/main" id="{069F4948-3C48-473E-3F9F-F9F968E089E2}"/>
              </a:ext>
            </a:extLst>
          </p:cNvPr>
          <p:cNvSpPr txBox="1"/>
          <p:nvPr/>
        </p:nvSpPr>
        <p:spPr>
          <a:xfrm>
            <a:off x="568265" y="3989150"/>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المستوى الثاني: ترتيب السمات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Attribute Salience  </a:t>
            </a:r>
          </a:p>
        </p:txBody>
      </p:sp>
      <p:sp>
        <p:nvSpPr>
          <p:cNvPr id="8" name="TextBox 7">
            <a:extLst>
              <a:ext uri="{FF2B5EF4-FFF2-40B4-BE49-F238E27FC236}">
                <a16:creationId xmlns:a16="http://schemas.microsoft.com/office/drawing/2014/main" id="{763BCFB9-B694-0AE0-6FA1-8BAF575191DA}"/>
              </a:ext>
            </a:extLst>
          </p:cNvPr>
          <p:cNvSpPr txBox="1"/>
          <p:nvPr/>
        </p:nvSpPr>
        <p:spPr>
          <a:xfrm>
            <a:off x="568265" y="4678324"/>
            <a:ext cx="963820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المستوى الثالث: ترتيب الشبكات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Network Agenda Setting </a:t>
            </a:r>
          </a:p>
        </p:txBody>
      </p:sp>
      <p:sp>
        <p:nvSpPr>
          <p:cNvPr id="17" name="Rectangle 16">
            <a:extLst>
              <a:ext uri="{FF2B5EF4-FFF2-40B4-BE49-F238E27FC236}">
                <a16:creationId xmlns:a16="http://schemas.microsoft.com/office/drawing/2014/main" id="{CC7C7B19-95A8-11B9-A0AC-7802611794EA}"/>
              </a:ext>
            </a:extLst>
          </p:cNvPr>
          <p:cNvSpPr/>
          <p:nvPr/>
        </p:nvSpPr>
        <p:spPr>
          <a:xfrm>
            <a:off x="10455762" y="3276030"/>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B221B5CD-CDB2-AD7D-6FA4-DD09B319072A}"/>
              </a:ext>
            </a:extLst>
          </p:cNvPr>
          <p:cNvSpPr/>
          <p:nvPr/>
        </p:nvSpPr>
        <p:spPr>
          <a:xfrm>
            <a:off x="10455762" y="4011257"/>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039EAFDD-1DC0-F3B5-DCCC-21A559CE1B5C}"/>
              </a:ext>
            </a:extLst>
          </p:cNvPr>
          <p:cNvSpPr/>
          <p:nvPr/>
        </p:nvSpPr>
        <p:spPr>
          <a:xfrm>
            <a:off x="10455762" y="4654505"/>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93631E65-6B5D-B7C0-D231-33FDBA7FDE8C}"/>
              </a:ext>
            </a:extLst>
          </p:cNvPr>
          <p:cNvSpPr txBox="1"/>
          <p:nvPr/>
        </p:nvSpPr>
        <p:spPr>
          <a:xfrm>
            <a:off x="2050953" y="162606"/>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4DA25BD1-FE0E-DFDF-D0A0-7EC1BF280266}"/>
              </a:ext>
            </a:extLst>
          </p:cNvPr>
          <p:cNvSpPr/>
          <p:nvPr/>
        </p:nvSpPr>
        <p:spPr>
          <a:xfrm>
            <a:off x="0" y="801195"/>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32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مستويات التأثير في نظرية ترتيب الأولويات</a:t>
            </a:r>
            <a:r>
              <a:rPr lang="en-US" sz="2400" b="1" kern="0" dirty="0">
                <a:solidFill>
                  <a:schemeClr val="bg1"/>
                </a:solidFill>
                <a:latin typeface="Calibri" panose="020F0502020204030204" pitchFamily="34" charset="0"/>
                <a:cs typeface="Calibri" panose="020F0502020204030204" pitchFamily="34" charset="0"/>
              </a:rPr>
              <a:t>:</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C8109FC-772E-5647-029C-194AD9A8EFDF}"/>
              </a:ext>
            </a:extLst>
          </p:cNvPr>
          <p:cNvSpPr txBox="1"/>
          <p:nvPr/>
        </p:nvSpPr>
        <p:spPr>
          <a:xfrm>
            <a:off x="544201" y="1987364"/>
            <a:ext cx="11427220" cy="1200329"/>
          </a:xfrm>
          <a:prstGeom prst="rect">
            <a:avLst/>
          </a:prstGeom>
          <a:noFill/>
        </p:spPr>
        <p:txBody>
          <a:bodyPr wrap="square">
            <a:spAutoFit/>
          </a:bodyPr>
          <a:lstStyle/>
          <a:p>
            <a:pPr algn="just" rtl="1"/>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تُعد نظرية ترتيب الأولويات من أكثر النظريات تطورًا في دراسات الإعلام، حيث انتقلت من التركيز على تحديد أهمية القضايا العامة إلى تناول أعمق لتأثير الإعلام في كيفية تفكير الجمهور، بل وحتى في الطريقة التي ترتبط بها القضايا ببعضها البعض داخل أذهان الأفراد. ويمكن تصنيف هذا التطور إلى ثلاثة مستويات رئيسية للتأثير</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284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FCB3B-D235-900C-9DE1-33E7D441C8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C6C5C1-72CF-58D7-C6D1-2B3B4F0634E4}"/>
              </a:ext>
            </a:extLst>
          </p:cNvPr>
          <p:cNvPicPr>
            <a:picLocks noChangeAspect="1"/>
          </p:cNvPicPr>
          <p:nvPr/>
        </p:nvPicPr>
        <p:blipFill>
          <a:blip r:embed="rId2"/>
          <a:stretch>
            <a:fillRect/>
          </a:stretch>
        </p:blipFill>
        <p:spPr>
          <a:xfrm>
            <a:off x="-196836" y="9071317"/>
            <a:ext cx="12192000" cy="8691577"/>
          </a:xfrm>
          <a:prstGeom prst="rect">
            <a:avLst/>
          </a:prstGeom>
        </p:spPr>
      </p:pic>
      <p:pic>
        <p:nvPicPr>
          <p:cNvPr id="7" name="Graphic 21">
            <a:extLst>
              <a:ext uri="{FF2B5EF4-FFF2-40B4-BE49-F238E27FC236}">
                <a16:creationId xmlns:a16="http://schemas.microsoft.com/office/drawing/2014/main" id="{2E53D66A-6847-1B8B-A3BA-14C8ED80A1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2E83C265-0941-7EAB-7C22-D45B80CBD765}"/>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C5D92B52-4BE4-FA76-40E2-8E33C0D8D020}"/>
              </a:ext>
            </a:extLst>
          </p:cNvPr>
          <p:cNvSpPr txBox="1"/>
          <p:nvPr/>
        </p:nvSpPr>
        <p:spPr>
          <a:xfrm>
            <a:off x="568265" y="2102825"/>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المستوى الأول: ترتيب القضايا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Issue Salience</a:t>
            </a:r>
          </a:p>
        </p:txBody>
      </p:sp>
      <p:sp>
        <p:nvSpPr>
          <p:cNvPr id="17" name="Rectangle 16">
            <a:extLst>
              <a:ext uri="{FF2B5EF4-FFF2-40B4-BE49-F238E27FC236}">
                <a16:creationId xmlns:a16="http://schemas.microsoft.com/office/drawing/2014/main" id="{04581512-B5CD-FB1C-8433-72D630BAD0C3}"/>
              </a:ext>
            </a:extLst>
          </p:cNvPr>
          <p:cNvSpPr/>
          <p:nvPr/>
        </p:nvSpPr>
        <p:spPr>
          <a:xfrm>
            <a:off x="10564047" y="207074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317E169A-FE42-8FC4-8327-34E83F7BA6B4}"/>
              </a:ext>
            </a:extLst>
          </p:cNvPr>
          <p:cNvSpPr txBox="1"/>
          <p:nvPr/>
        </p:nvSpPr>
        <p:spPr>
          <a:xfrm>
            <a:off x="2050953" y="162606"/>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4EB4DC5F-E126-272E-443A-DD96B78868C2}"/>
              </a:ext>
            </a:extLst>
          </p:cNvPr>
          <p:cNvSpPr/>
          <p:nvPr/>
        </p:nvSpPr>
        <p:spPr>
          <a:xfrm>
            <a:off x="0" y="801195"/>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32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مستويات التأثير في نظرية ترتيب الأولويات</a:t>
            </a:r>
            <a:r>
              <a:rPr lang="en-US" sz="2400" b="1" kern="0" dirty="0">
                <a:solidFill>
                  <a:schemeClr val="bg1"/>
                </a:solidFill>
                <a:latin typeface="Calibri" panose="020F0502020204030204" pitchFamily="34" charset="0"/>
                <a:cs typeface="Calibri" panose="020F0502020204030204" pitchFamily="34" charset="0"/>
              </a:rPr>
              <a:t>:</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2D606275-3531-0EF7-E19F-90DBFDF45633}"/>
              </a:ext>
            </a:extLst>
          </p:cNvPr>
          <p:cNvSpPr txBox="1"/>
          <p:nvPr/>
        </p:nvSpPr>
        <p:spPr>
          <a:xfrm>
            <a:off x="0" y="2908954"/>
            <a:ext cx="12095107" cy="3461653"/>
          </a:xfrm>
          <a:prstGeom prst="rect">
            <a:avLst/>
          </a:prstGeom>
          <a:noFill/>
        </p:spPr>
        <p:txBody>
          <a:bodyPr wrap="square">
            <a:spAutoFit/>
          </a:bodyPr>
          <a:lstStyle/>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هو المستوى الكلاسيكي للنظرية كما طرحه "</a:t>
            </a:r>
            <a:r>
              <a:rPr lang="ar-SA" sz="2400" b="1" kern="0" dirty="0">
                <a:solidFill>
                  <a:srgbClr val="002060"/>
                </a:solidFill>
                <a:latin typeface="Calibri" panose="020F0502020204030204" pitchFamily="34" charset="0"/>
                <a:cs typeface="Calibri" panose="020F0502020204030204" pitchFamily="34" charset="0"/>
              </a:rPr>
              <a:t>ماكومبس وشو</a:t>
            </a:r>
            <a:r>
              <a:rPr lang="ar-SA" sz="2400" kern="0" dirty="0">
                <a:solidFill>
                  <a:srgbClr val="002060"/>
                </a:solidFill>
                <a:latin typeface="Calibri" panose="020F0502020204030204" pitchFamily="34" charset="0"/>
                <a:cs typeface="Calibri" panose="020F0502020204030204" pitchFamily="34" charset="0"/>
              </a:rPr>
              <a:t>" عام </a:t>
            </a:r>
            <a:r>
              <a:rPr lang="ar-SA" sz="2400" kern="0" dirty="0">
                <a:solidFill>
                  <a:srgbClr val="002060"/>
                </a:solidFill>
                <a:latin typeface="Calibri" panose="020F0502020204030204" pitchFamily="34" charset="0"/>
                <a:cs typeface="+mj-cs"/>
              </a:rPr>
              <a:t>1972</a:t>
            </a:r>
            <a:r>
              <a:rPr lang="ar-SA" sz="2400" kern="0" dirty="0">
                <a:solidFill>
                  <a:srgbClr val="002060"/>
                </a:solidFill>
                <a:latin typeface="Calibri" panose="020F0502020204030204" pitchFamily="34" charset="0"/>
                <a:cs typeface="Calibri" panose="020F0502020204030204" pitchFamily="34" charset="0"/>
              </a:rPr>
              <a:t>، ويعني أن وسائل الإعلام تؤثر في تحديد ما يعتبره الجمهور مهمًا. فكلما زادت التغطية الإعلامية لقضية ما، زادت احتمالية أن يُدرجها الجمهور ضمن أولوياته. هذا التأثير يحدث دون أن تُخبر الوسائل الناس بما يجب أن يفكروا فيه، بل بمجرد اختيار ما يتم تغطيته وإبرازه</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b="1" kern="0" dirty="0">
                <a:solidFill>
                  <a:srgbClr val="002060"/>
                </a:solidFill>
                <a:latin typeface="Calibri" panose="020F0502020204030204" pitchFamily="34" charset="0"/>
                <a:cs typeface="Calibri" panose="020F0502020204030204" pitchFamily="34" charset="0"/>
              </a:rPr>
              <a:t>مثال على ذلك: </a:t>
            </a:r>
            <a:r>
              <a:rPr lang="ar-SA" sz="2400" kern="0" dirty="0">
                <a:solidFill>
                  <a:srgbClr val="002060"/>
                </a:solidFill>
                <a:latin typeface="Calibri" panose="020F0502020204030204" pitchFamily="34" charset="0"/>
                <a:cs typeface="Calibri" panose="020F0502020204030204" pitchFamily="34" charset="0"/>
              </a:rPr>
              <a:t>إذا ركزت وسائل الإعلام لفترة على أزمة "التضخم الاقتصادي"، فسيتشكل وعي الجمهور باعتبارها القضية الأهم، حتى وإن كانت هناك قضايا أخرى مثل "التعليم" أو "الصحة" أكثر تأثيرًا على حياته اليومية، لكنها لا تُذكر بنفس الزخم</a:t>
            </a:r>
            <a:r>
              <a:rPr lang="en-US"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758472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72FA1-A1AC-5957-BE41-2397257EFA0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B11CA54-2398-5D29-AB50-63BDEED8FF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ECE380B9-A74A-DC6B-CBD5-A4166F2412BF}"/>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TextBox 5">
            <a:extLst>
              <a:ext uri="{FF2B5EF4-FFF2-40B4-BE49-F238E27FC236}">
                <a16:creationId xmlns:a16="http://schemas.microsoft.com/office/drawing/2014/main" id="{8F64882B-0FCF-A08E-9A4C-BBECD94B3362}"/>
              </a:ext>
            </a:extLst>
          </p:cNvPr>
          <p:cNvSpPr txBox="1"/>
          <p:nvPr/>
        </p:nvSpPr>
        <p:spPr>
          <a:xfrm>
            <a:off x="793492" y="1952672"/>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a:solidFill>
                  <a:schemeClr val="bg1"/>
                </a:solidFill>
                <a:latin typeface="Calibri" panose="020F0502020204030204" pitchFamily="34" charset="0"/>
                <a:cs typeface="Calibri" panose="020F0502020204030204" pitchFamily="34" charset="0"/>
              </a:rPr>
              <a:t>المستوى الثاني: ترتيب السمات </a:t>
            </a:r>
            <a:r>
              <a:rPr lang="en-US" sz="2400" b="1" kern="0">
                <a:solidFill>
                  <a:schemeClr val="bg1"/>
                </a:solidFill>
                <a:latin typeface="Calibri" panose="020F0502020204030204" pitchFamily="34" charset="0"/>
                <a:cs typeface="Calibri" panose="020F0502020204030204" pitchFamily="34" charset="0"/>
              </a:rPr>
              <a:t> </a:t>
            </a:r>
            <a:r>
              <a:rPr lang="en-US" sz="2400" b="1" kern="0">
                <a:solidFill>
                  <a:schemeClr val="bg1"/>
                </a:solidFill>
                <a:latin typeface="Times New Roman" panose="02020603050405020304" pitchFamily="18" charset="0"/>
                <a:cs typeface="Times New Roman" panose="02020603050405020304" pitchFamily="18" charset="0"/>
              </a:rPr>
              <a:t>Attribute Salience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C8CA4C2D-26E0-B429-B35A-24CBE2B1691B}"/>
              </a:ext>
            </a:extLst>
          </p:cNvPr>
          <p:cNvSpPr/>
          <p:nvPr/>
        </p:nvSpPr>
        <p:spPr>
          <a:xfrm>
            <a:off x="10814521" y="194137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8674C228-D2FB-6920-034B-494606865F15}"/>
              </a:ext>
            </a:extLst>
          </p:cNvPr>
          <p:cNvSpPr txBox="1"/>
          <p:nvPr/>
        </p:nvSpPr>
        <p:spPr>
          <a:xfrm>
            <a:off x="2050953" y="162606"/>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F135CB46-2C08-51F5-4A39-AEA0E30412A0}"/>
              </a:ext>
            </a:extLst>
          </p:cNvPr>
          <p:cNvSpPr/>
          <p:nvPr/>
        </p:nvSpPr>
        <p:spPr>
          <a:xfrm>
            <a:off x="0" y="801195"/>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32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مستويات التأثير في نظرية ترتيب الأولويات</a:t>
            </a:r>
            <a:r>
              <a:rPr lang="en-US" sz="2400" b="1" kern="0" dirty="0">
                <a:solidFill>
                  <a:schemeClr val="bg1"/>
                </a:solidFill>
                <a:latin typeface="Calibri" panose="020F0502020204030204" pitchFamily="34" charset="0"/>
                <a:cs typeface="Calibri" panose="020F0502020204030204" pitchFamily="34" charset="0"/>
              </a:rPr>
              <a:t>:</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F4E8F290-71BB-5915-8AE2-23009136217E}"/>
              </a:ext>
            </a:extLst>
          </p:cNvPr>
          <p:cNvSpPr txBox="1"/>
          <p:nvPr/>
        </p:nvSpPr>
        <p:spPr>
          <a:xfrm>
            <a:off x="64168" y="2682671"/>
            <a:ext cx="12030940" cy="3356688"/>
          </a:xfrm>
          <a:prstGeom prst="rect">
            <a:avLst/>
          </a:prstGeom>
          <a:noFill/>
        </p:spPr>
        <p:txBody>
          <a:bodyPr wrap="square">
            <a:spAutoFit/>
          </a:bodyPr>
          <a:lstStyle/>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هذا المستوى، تطورت النظرية لتشمل ليس فقط </a:t>
            </a:r>
            <a:r>
              <a:rPr lang="ar-EG" sz="2400" b="1" kern="0" dirty="0">
                <a:solidFill>
                  <a:srgbClr val="002060"/>
                </a:solidFill>
                <a:latin typeface="Calibri" panose="020F0502020204030204" pitchFamily="34" charset="0"/>
                <a:cs typeface="Calibri" panose="020F0502020204030204" pitchFamily="34" charset="0"/>
              </a:rPr>
              <a:t>القضايا</a:t>
            </a:r>
            <a:r>
              <a:rPr lang="ar-EG" sz="2400" kern="0" dirty="0">
                <a:solidFill>
                  <a:srgbClr val="002060"/>
                </a:solidFill>
                <a:latin typeface="Calibri" panose="020F0502020204030204" pitchFamily="34" charset="0"/>
                <a:cs typeface="Calibri" panose="020F0502020204030204" pitchFamily="34" charset="0"/>
              </a:rPr>
              <a:t> التي يفكر فيها الناس، بل الكيفية التي يفكرون بها. فوسائل الإعلام لا تكتفي بإبراز قضية ما، بل تؤطرها عبر إبراز سمات معينة لها، سواء كانت معرفية (مثل الأرقام والتحليلات)، أو عاطفية (كاللغة الانفعالية والصور المؤثرة). هذا المستوى يربط بين المضمون الإعلامي وإدراك الجمهور لخصائص القضايا أو الشخصيات.</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على ذلك: </a:t>
            </a:r>
            <a:r>
              <a:rPr lang="ar-EG" sz="2400" kern="0" dirty="0">
                <a:solidFill>
                  <a:srgbClr val="002060"/>
                </a:solidFill>
                <a:latin typeface="Calibri" panose="020F0502020204030204" pitchFamily="34" charset="0"/>
                <a:cs typeface="Calibri" panose="020F0502020204030204" pitchFamily="34" charset="0"/>
              </a:rPr>
              <a:t>في تغطية الانتخابات، يمكن أن تصف وسائل الإعلام مرشحًا بأنه "شاب وطموح"، في حين تصف آخر بأنه "تقليدي وغير مبتكر"، ما يؤثر في الرأي العام حتى لو كانت القضايا التي يناقشها المرشحان متشابهة</a:t>
            </a:r>
            <a:r>
              <a:rPr lang="ar-EG" sz="2400" dirty="0"/>
              <a:t>.</a:t>
            </a:r>
          </a:p>
        </p:txBody>
      </p:sp>
    </p:spTree>
    <p:extLst>
      <p:ext uri="{BB962C8B-B14F-4D97-AF65-F5344CB8AC3E}">
        <p14:creationId xmlns:p14="http://schemas.microsoft.com/office/powerpoint/2010/main" val="800643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FA1B5-6FBE-7F3E-A68B-642A3C52197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582CA1F-219E-A8D7-1014-96602DCDE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ACC441AA-5058-09AC-97BD-B78EFFB929E5}"/>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TextBox 7">
            <a:extLst>
              <a:ext uri="{FF2B5EF4-FFF2-40B4-BE49-F238E27FC236}">
                <a16:creationId xmlns:a16="http://schemas.microsoft.com/office/drawing/2014/main" id="{076E4308-CFBF-73BD-E8BB-E72B173FDF12}"/>
              </a:ext>
            </a:extLst>
          </p:cNvPr>
          <p:cNvSpPr txBox="1"/>
          <p:nvPr/>
        </p:nvSpPr>
        <p:spPr>
          <a:xfrm>
            <a:off x="817556" y="1982788"/>
            <a:ext cx="963820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المستوى الثالث: ترتيب الشبكات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Network Agenda Setting </a:t>
            </a:r>
          </a:p>
        </p:txBody>
      </p:sp>
      <p:sp>
        <p:nvSpPr>
          <p:cNvPr id="19" name="Rectangle 18">
            <a:extLst>
              <a:ext uri="{FF2B5EF4-FFF2-40B4-BE49-F238E27FC236}">
                <a16:creationId xmlns:a16="http://schemas.microsoft.com/office/drawing/2014/main" id="{89C411C7-325D-FA94-DA59-ED631E05A8A3}"/>
              </a:ext>
            </a:extLst>
          </p:cNvPr>
          <p:cNvSpPr/>
          <p:nvPr/>
        </p:nvSpPr>
        <p:spPr>
          <a:xfrm>
            <a:off x="10648268" y="1990588"/>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CF397BB2-E090-EA72-11E9-5D2977E4E85B}"/>
              </a:ext>
            </a:extLst>
          </p:cNvPr>
          <p:cNvSpPr txBox="1"/>
          <p:nvPr/>
        </p:nvSpPr>
        <p:spPr>
          <a:xfrm>
            <a:off x="2050953" y="162606"/>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0D665B08-C300-24DE-519E-6DFF1175E649}"/>
              </a:ext>
            </a:extLst>
          </p:cNvPr>
          <p:cNvSpPr/>
          <p:nvPr/>
        </p:nvSpPr>
        <p:spPr>
          <a:xfrm>
            <a:off x="0" y="801195"/>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32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مستويات التأثير في نظرية ترتيب الأولويات</a:t>
            </a:r>
            <a:r>
              <a:rPr lang="en-US" sz="2400" b="1" kern="0" dirty="0">
                <a:solidFill>
                  <a:schemeClr val="bg1"/>
                </a:solidFill>
                <a:latin typeface="Calibri" panose="020F0502020204030204" pitchFamily="34" charset="0"/>
                <a:cs typeface="Calibri" panose="020F0502020204030204" pitchFamily="34" charset="0"/>
              </a:rPr>
              <a:t>:</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32F10E2B-072C-6855-9980-E0396F37A37A}"/>
              </a:ext>
            </a:extLst>
          </p:cNvPr>
          <p:cNvSpPr txBox="1"/>
          <p:nvPr/>
        </p:nvSpPr>
        <p:spPr>
          <a:xfrm>
            <a:off x="0" y="2476743"/>
            <a:ext cx="11971420" cy="2805063"/>
          </a:xfrm>
          <a:prstGeom prst="rect">
            <a:avLst/>
          </a:prstGeom>
          <a:noFill/>
        </p:spPr>
        <p:txBody>
          <a:bodyPr wrap="square">
            <a:spAutoFit/>
          </a:bodyPr>
          <a:lstStyle/>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جاء هذا المستوى كنتيجة لتطور البيئة الرقمية والتحليلات الشبكية، ويفترض أن وسائل الإعلام لا تؤثر فقط في ترتيب القضايا وسماتها، بل في الروابط الذهنية التي تنشئها بين القضايا وبعضها البعض داخل وعي الجمهور. فهو لا يركز على "ما الأهم" أو "كيف يُنظر إليه"، بل على "كيف ترتبط الأشياء ببعضها البعض" في صورة شبكية.</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على ذلك</a:t>
            </a:r>
            <a:r>
              <a:rPr lang="ar-EG" sz="2400" kern="0" dirty="0">
                <a:solidFill>
                  <a:srgbClr val="002060"/>
                </a:solidFill>
                <a:latin typeface="Calibri" panose="020F0502020204030204" pitchFamily="34" charset="0"/>
                <a:cs typeface="Calibri" panose="020F0502020204030204" pitchFamily="34" charset="0"/>
              </a:rPr>
              <a:t>: عندما تربط وسائل الإعلام بين "الذكاء الاصطناعي" و"البطالة" و"مخاطر الأمن السيبراني"، يتكون لدى الجمهور تصور بأن هذه القضايا مترابطة، ويبدأ في تشكيل رؤى واستجابات مركّبة بناءً على هذا الارتباط.</a:t>
            </a:r>
          </a:p>
        </p:txBody>
      </p:sp>
      <p:sp>
        <p:nvSpPr>
          <p:cNvPr id="9" name="TextBox 8">
            <a:extLst>
              <a:ext uri="{FF2B5EF4-FFF2-40B4-BE49-F238E27FC236}">
                <a16:creationId xmlns:a16="http://schemas.microsoft.com/office/drawing/2014/main" id="{B74C09F3-702D-9694-2A71-B063AC914C61}"/>
              </a:ext>
            </a:extLst>
          </p:cNvPr>
          <p:cNvSpPr txBox="1"/>
          <p:nvPr/>
        </p:nvSpPr>
        <p:spPr>
          <a:xfrm>
            <a:off x="0" y="5208271"/>
            <a:ext cx="12095108" cy="1697068"/>
          </a:xfrm>
          <a:prstGeom prst="rect">
            <a:avLst/>
          </a:prstGeom>
          <a:noFill/>
        </p:spPr>
        <p:txBody>
          <a:bodyPr wrap="square">
            <a:spAutoFit/>
          </a:bodyPr>
          <a:lstStyle/>
          <a:p>
            <a:pPr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u="sng" kern="0" dirty="0">
                <a:solidFill>
                  <a:srgbClr val="002060"/>
                </a:solidFill>
                <a:latin typeface="Calibri" panose="020F0502020204030204" pitchFamily="34" charset="0"/>
                <a:cs typeface="Calibri" panose="020F0502020204030204" pitchFamily="34" charset="0"/>
              </a:rPr>
              <a:t>يُظهر هذا التقسيم مدى تعقيد التأثير الإعلامي على الرأي العام، خاصةً في ظل البيئة الرقمية. فبينما يُعد المستوى الأول تأطيرًا للأولويات، يُمثل المستوى الثاني تأطيرًا للإدراك، ويأتي المستوى الثالث ليقدم منظورًا شبكيًا معقّدًا يفيد في تحليل استراتيجيات الحملات الإعلامية الحديثة، وفهم كيفية تشكّل الصور الذهنية لدى الأفراد والجماعات</a:t>
            </a:r>
            <a:r>
              <a:rPr lang="en-US" sz="2400" u="sng" kern="0" dirty="0">
                <a:solidFill>
                  <a:srgbClr val="002060"/>
                </a:solidFill>
                <a:latin typeface="Calibri" panose="020F0502020204030204" pitchFamily="34" charset="0"/>
                <a:cs typeface="Calibri" panose="020F0502020204030204" pitchFamily="34" charset="0"/>
              </a:rPr>
              <a:t>.</a:t>
            </a:r>
            <a:r>
              <a:rPr lang="ar-EG" sz="2400" u="sng" kern="0" dirty="0">
                <a:solidFill>
                  <a:srgbClr val="002060"/>
                </a:solidFill>
                <a:latin typeface="Calibri" panose="020F0502020204030204" pitchFamily="34" charset="0"/>
                <a:cs typeface="Calibri" panose="020F0502020204030204" pitchFamily="34" charset="0"/>
              </a:rPr>
              <a:t> </a:t>
            </a:r>
            <a:endParaRPr lang="en-US" sz="2400" u="sng"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366420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76A5A-8A38-514F-261E-670A92E9A03D}"/>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73BB0E93-7EC7-3679-D7CC-5CC82A0B762D}"/>
              </a:ext>
            </a:extLst>
          </p:cNvPr>
          <p:cNvPicPr>
            <a:picLocks noChangeAspect="1"/>
          </p:cNvPicPr>
          <p:nvPr/>
        </p:nvPicPr>
        <p:blipFill>
          <a:blip r:embed="rId2"/>
          <a:stretch>
            <a:fillRect/>
          </a:stretch>
        </p:blipFill>
        <p:spPr>
          <a:xfrm>
            <a:off x="0" y="76693"/>
            <a:ext cx="12192000" cy="10688635"/>
          </a:xfrm>
          <a:prstGeom prst="rect">
            <a:avLst/>
          </a:prstGeom>
        </p:spPr>
      </p:pic>
      <p:pic>
        <p:nvPicPr>
          <p:cNvPr id="7" name="Graphic 21">
            <a:extLst>
              <a:ext uri="{FF2B5EF4-FFF2-40B4-BE49-F238E27FC236}">
                <a16:creationId xmlns:a16="http://schemas.microsoft.com/office/drawing/2014/main" id="{6A947D77-9993-73F5-87E3-4B0C2C31C8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F0D23653-D555-C863-BF18-DCC98D3BDA77}"/>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ADC459CC-328B-AC41-E1D9-DBDA51D850B6}"/>
              </a:ext>
            </a:extLst>
          </p:cNvPr>
          <p:cNvSpPr txBox="1"/>
          <p:nvPr/>
        </p:nvSpPr>
        <p:spPr>
          <a:xfrm>
            <a:off x="568265" y="2231746"/>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تجاهل دور الجمهور النشط</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24C04CA-9B88-84CA-4BEB-D737C94F9E26}"/>
              </a:ext>
            </a:extLst>
          </p:cNvPr>
          <p:cNvSpPr txBox="1"/>
          <p:nvPr/>
        </p:nvSpPr>
        <p:spPr>
          <a:xfrm>
            <a:off x="568265" y="2823070"/>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المبالغة في قدرة الإعلام على التأثير</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53FCAF0-4F99-76B6-4D32-1A3561000756}"/>
              </a:ext>
            </a:extLst>
          </p:cNvPr>
          <p:cNvSpPr txBox="1"/>
          <p:nvPr/>
        </p:nvSpPr>
        <p:spPr>
          <a:xfrm>
            <a:off x="568265" y="3485589"/>
            <a:ext cx="963820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ضعف التفسير في النظم الإعلامية المتنوعة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E7E59113-B150-572A-A78D-3D07B8B6AF8A}"/>
              </a:ext>
            </a:extLst>
          </p:cNvPr>
          <p:cNvSpPr txBox="1"/>
          <p:nvPr/>
        </p:nvSpPr>
        <p:spPr>
          <a:xfrm>
            <a:off x="568265" y="4038059"/>
            <a:ext cx="963820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غموض العلاقة السببية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9E84B19C-E5A4-60A1-048A-78D3306B49A1}"/>
              </a:ext>
            </a:extLst>
          </p:cNvPr>
          <p:cNvSpPr/>
          <p:nvPr/>
        </p:nvSpPr>
        <p:spPr>
          <a:xfrm>
            <a:off x="10311705" y="220725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75EA1DDA-9EE6-F3C4-7054-CCB97C0F3385}"/>
              </a:ext>
            </a:extLst>
          </p:cNvPr>
          <p:cNvSpPr/>
          <p:nvPr/>
        </p:nvSpPr>
        <p:spPr>
          <a:xfrm>
            <a:off x="10311705" y="279947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095CE50E-9A32-4485-1958-60CF71085C00}"/>
              </a:ext>
            </a:extLst>
          </p:cNvPr>
          <p:cNvSpPr/>
          <p:nvPr/>
        </p:nvSpPr>
        <p:spPr>
          <a:xfrm>
            <a:off x="10311704" y="335503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4BC517CD-B12A-D6F8-350F-992C6D49268F}"/>
              </a:ext>
            </a:extLst>
          </p:cNvPr>
          <p:cNvSpPr/>
          <p:nvPr/>
        </p:nvSpPr>
        <p:spPr>
          <a:xfrm>
            <a:off x="10311703" y="394725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947A2C42-CD39-223A-A983-EB370405301A}"/>
              </a:ext>
            </a:extLst>
          </p:cNvPr>
          <p:cNvSpPr txBox="1"/>
          <p:nvPr/>
        </p:nvSpPr>
        <p:spPr>
          <a:xfrm>
            <a:off x="1997243" y="76693"/>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25DF9C91-E180-4537-7932-9C40B88A536B}"/>
              </a:ext>
            </a:extLst>
          </p:cNvPr>
          <p:cNvSpPr/>
          <p:nvPr/>
        </p:nvSpPr>
        <p:spPr>
          <a:xfrm>
            <a:off x="10342876" y="4566305"/>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5</a:t>
            </a:r>
            <a:endParaRPr lang="ar-SA" sz="2800" b="1" dirty="0">
              <a:solidFill>
                <a:srgbClr val="002060"/>
              </a:solidFill>
              <a:latin typeface="Alexandria" charset="0"/>
              <a:cs typeface="+mj-cs"/>
            </a:endParaRPr>
          </a:p>
        </p:txBody>
      </p:sp>
      <p:sp>
        <p:nvSpPr>
          <p:cNvPr id="5" name="TextBox 4">
            <a:extLst>
              <a:ext uri="{FF2B5EF4-FFF2-40B4-BE49-F238E27FC236}">
                <a16:creationId xmlns:a16="http://schemas.microsoft.com/office/drawing/2014/main" id="{CE961C66-FAE0-345F-15ED-C22A695893CA}"/>
              </a:ext>
            </a:extLst>
          </p:cNvPr>
          <p:cNvSpPr txBox="1"/>
          <p:nvPr/>
        </p:nvSpPr>
        <p:spPr>
          <a:xfrm>
            <a:off x="568264" y="4691554"/>
            <a:ext cx="9638207"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قصور في التعامل مع البيئات الرقمية التفاعلية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FF35CD57-02CB-C3FE-0FDF-69A02BABC142}"/>
              </a:ext>
            </a:extLst>
          </p:cNvPr>
          <p:cNvSpPr/>
          <p:nvPr/>
        </p:nvSpPr>
        <p:spPr>
          <a:xfrm>
            <a:off x="0" y="801195"/>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📚أبرز الانتقادات التي وُجّهت إلى نظرية ترتيب الأولويات: </a:t>
            </a:r>
            <a:endParaRPr lang="en-US" sz="32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29726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1BF23-0EC7-C2E8-873D-D6C376951D0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01ECDEE-54CE-13EF-8B6B-A1850DFCB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6DCF2E89-E215-4277-0765-9C166595CE63}"/>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520ABCF1-B683-751E-0BDE-4AACDFBCE273}"/>
              </a:ext>
            </a:extLst>
          </p:cNvPr>
          <p:cNvSpPr txBox="1"/>
          <p:nvPr/>
        </p:nvSpPr>
        <p:spPr>
          <a:xfrm>
            <a:off x="521098" y="1955867"/>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تجاهل دور الجمهور النشط</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DB35C241-9BC2-1313-409C-1E53879B3DDD}"/>
              </a:ext>
            </a:extLst>
          </p:cNvPr>
          <p:cNvSpPr/>
          <p:nvPr/>
        </p:nvSpPr>
        <p:spPr>
          <a:xfrm>
            <a:off x="10299673" y="1955867"/>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45249510-FB04-D7D2-47BC-4B99D52C380A}"/>
              </a:ext>
            </a:extLst>
          </p:cNvPr>
          <p:cNvSpPr txBox="1"/>
          <p:nvPr/>
        </p:nvSpPr>
        <p:spPr>
          <a:xfrm>
            <a:off x="1997243" y="76693"/>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6C12AF38-5C7C-5922-F86A-FF25CABDDE04}"/>
              </a:ext>
            </a:extLst>
          </p:cNvPr>
          <p:cNvSpPr txBox="1"/>
          <p:nvPr/>
        </p:nvSpPr>
        <p:spPr>
          <a:xfrm>
            <a:off x="4235116" y="2676243"/>
            <a:ext cx="7859992" cy="3673057"/>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تُتهم النظرية بأنها تفترض </a:t>
            </a:r>
            <a:r>
              <a:rPr lang="ar-SA" sz="2400" b="1" kern="0" dirty="0">
                <a:solidFill>
                  <a:srgbClr val="002060"/>
                </a:solidFill>
                <a:latin typeface="Calibri" panose="020F0502020204030204" pitchFamily="34" charset="0"/>
                <a:cs typeface="Calibri" panose="020F0502020204030204" pitchFamily="34" charset="0"/>
              </a:rPr>
              <a:t>جمهورًا سلبيًا</a:t>
            </a:r>
            <a:r>
              <a:rPr lang="ar-SA" sz="2400" kern="0" dirty="0">
                <a:solidFill>
                  <a:srgbClr val="002060"/>
                </a:solidFill>
                <a:latin typeface="Calibri" panose="020F0502020204030204" pitchFamily="34" charset="0"/>
                <a:cs typeface="Calibri" panose="020F0502020204030204" pitchFamily="34" charset="0"/>
              </a:rPr>
              <a:t>، يتلقّى محتوى الإعلام </a:t>
            </a:r>
            <a:r>
              <a:rPr lang="ar-SA" sz="2400" b="1" kern="0" dirty="0">
                <a:solidFill>
                  <a:srgbClr val="002060"/>
                </a:solidFill>
                <a:latin typeface="Calibri" panose="020F0502020204030204" pitchFamily="34" charset="0"/>
                <a:cs typeface="Calibri" panose="020F0502020204030204" pitchFamily="34" charset="0"/>
              </a:rPr>
              <a:t>ويعيد ترتيب أولوياته بناءً على ما تعرضه الوسائل</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لكن نظريات </a:t>
            </a:r>
            <a:r>
              <a:rPr lang="ar-EG" sz="2400" kern="0" dirty="0">
                <a:solidFill>
                  <a:srgbClr val="002060"/>
                </a:solidFill>
                <a:latin typeface="Calibri" panose="020F0502020204030204" pitchFamily="34" charset="0"/>
                <a:cs typeface="Calibri" panose="020F0502020204030204" pitchFamily="34" charset="0"/>
              </a:rPr>
              <a:t>سابقة</a:t>
            </a:r>
            <a:r>
              <a:rPr lang="ar-SA" sz="2400" kern="0" dirty="0">
                <a:solidFill>
                  <a:srgbClr val="002060"/>
                </a:solidFill>
                <a:latin typeface="Calibri" panose="020F0502020204030204" pitchFamily="34" charset="0"/>
                <a:cs typeface="Calibri" panose="020F0502020204030204" pitchFamily="34" charset="0"/>
              </a:rPr>
              <a:t>، مثل </a:t>
            </a:r>
            <a:r>
              <a:rPr lang="ar-SA" sz="2400" b="1" kern="0" dirty="0">
                <a:solidFill>
                  <a:srgbClr val="002060"/>
                </a:solidFill>
                <a:latin typeface="Calibri" panose="020F0502020204030204" pitchFamily="34" charset="0"/>
                <a:cs typeface="Calibri" panose="020F0502020204030204" pitchFamily="34" charset="0"/>
              </a:rPr>
              <a:t>نظرية الاستخدامات والإشباعات</a:t>
            </a:r>
            <a:r>
              <a:rPr lang="ar-SA" sz="2400" kern="0" dirty="0">
                <a:solidFill>
                  <a:srgbClr val="002060"/>
                </a:solidFill>
                <a:latin typeface="Calibri" panose="020F0502020204030204" pitchFamily="34" charset="0"/>
                <a:cs typeface="Calibri" panose="020F0502020204030204" pitchFamily="34" charset="0"/>
              </a:rPr>
              <a:t>، أكدت أن </a:t>
            </a:r>
            <a:r>
              <a:rPr lang="ar-SA" sz="2400" b="1" kern="0" dirty="0">
                <a:solidFill>
                  <a:srgbClr val="002060"/>
                </a:solidFill>
                <a:latin typeface="Calibri" panose="020F0502020204030204" pitchFamily="34" charset="0"/>
                <a:cs typeface="Calibri" panose="020F0502020204030204" pitchFamily="34" charset="0"/>
              </a:rPr>
              <a:t>الجمهور يختار عن وعي الوسيلة والمضمون</a:t>
            </a:r>
            <a:r>
              <a:rPr lang="ar-SA" sz="2400" kern="0" dirty="0">
                <a:solidFill>
                  <a:srgbClr val="002060"/>
                </a:solidFill>
                <a:latin typeface="Calibri" panose="020F0502020204030204" pitchFamily="34" charset="0"/>
                <a:cs typeface="Calibri" panose="020F0502020204030204" pitchFamily="34" charset="0"/>
              </a:rPr>
              <a:t>، وقد يُعيد ترتيب أولوياته بناءً على احتياجاته لا الإعلام</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342900" indent="-342900" algn="just" rtl="1">
              <a:lnSpc>
                <a:spcPct val="115000"/>
              </a:lnSpc>
              <a:spcAft>
                <a:spcPts val="800"/>
              </a:spcAft>
              <a:buSzPts val="1000"/>
              <a:buFont typeface="Wingdings" panose="05000000000000000000" pitchFamily="2" charset="2"/>
              <a:buChar char="Ø"/>
              <a:tabLst>
                <a:tab pos="457200" algn="l"/>
              </a:tabLst>
            </a:pPr>
            <a:r>
              <a:rPr lang="ar-SA" sz="2400" b="1" kern="0" dirty="0">
                <a:solidFill>
                  <a:srgbClr val="002060"/>
                </a:solidFill>
                <a:latin typeface="Calibri" panose="020F0502020204030204" pitchFamily="34" charset="0"/>
                <a:cs typeface="Calibri" panose="020F0502020204030204" pitchFamily="34" charset="0"/>
              </a:rPr>
              <a:t>مثال تطبيقي: </a:t>
            </a:r>
            <a:r>
              <a:rPr lang="ar-SA" sz="2400" kern="0" dirty="0">
                <a:solidFill>
                  <a:srgbClr val="002060"/>
                </a:solidFill>
                <a:latin typeface="Calibri" panose="020F0502020204030204" pitchFamily="34" charset="0"/>
                <a:cs typeface="Calibri" panose="020F0502020204030204" pitchFamily="34" charset="0"/>
              </a:rPr>
              <a:t>رغم تغطية الإعلام لقضايا السياسة الخارجية، قد يركز بعض الشباب على قضايا الترفيه أو الوظائف بحسب ظروفهم الاجتماعية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D5CBE8C6-5A12-6010-F635-BF2EF9361D3C}"/>
              </a:ext>
            </a:extLst>
          </p:cNvPr>
          <p:cNvSpPr/>
          <p:nvPr/>
        </p:nvSpPr>
        <p:spPr>
          <a:xfrm>
            <a:off x="0" y="736256"/>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📚أبرز الانتقادات التي وُجّهت إلى نظرية ترتيب الأولويات: </a:t>
            </a:r>
            <a:endParaRPr lang="en-US" sz="3200" b="1" kern="0" dirty="0">
              <a:solidFill>
                <a:schemeClr val="bg1"/>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28D70851-18BF-D2B4-36C0-878466A5A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92" y="2575311"/>
            <a:ext cx="4138224" cy="8071877"/>
          </a:xfrm>
          <a:prstGeom prst="rect">
            <a:avLst/>
          </a:prstGeom>
        </p:spPr>
      </p:pic>
    </p:spTree>
    <p:extLst>
      <p:ext uri="{BB962C8B-B14F-4D97-AF65-F5344CB8AC3E}">
        <p14:creationId xmlns:p14="http://schemas.microsoft.com/office/powerpoint/2010/main" val="2745248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4BF6A-8B3F-8E23-0F83-61EFEEE951B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350271A-CA73-D78F-C63A-CC4EB9F67E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16F63B7E-5654-0C98-E2F0-EC2EC74EE09E}"/>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A23AE7E2-4345-7167-0A47-7151D79274E3}"/>
              </a:ext>
            </a:extLst>
          </p:cNvPr>
          <p:cNvSpPr txBox="1"/>
          <p:nvPr/>
        </p:nvSpPr>
        <p:spPr>
          <a:xfrm>
            <a:off x="649435" y="1988668"/>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المبالغة في قدرة الإعلام على التأثير</a:t>
            </a:r>
          </a:p>
        </p:txBody>
      </p:sp>
      <p:sp>
        <p:nvSpPr>
          <p:cNvPr id="17" name="Rectangle 16">
            <a:extLst>
              <a:ext uri="{FF2B5EF4-FFF2-40B4-BE49-F238E27FC236}">
                <a16:creationId xmlns:a16="http://schemas.microsoft.com/office/drawing/2014/main" id="{263C23D8-9763-BBAB-B5E8-B72B9AABA579}"/>
              </a:ext>
            </a:extLst>
          </p:cNvPr>
          <p:cNvSpPr/>
          <p:nvPr/>
        </p:nvSpPr>
        <p:spPr>
          <a:xfrm>
            <a:off x="10377153" y="1968938"/>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B3327767-7950-FF55-47B8-A97EA4DA5386}"/>
              </a:ext>
            </a:extLst>
          </p:cNvPr>
          <p:cNvSpPr txBox="1"/>
          <p:nvPr/>
        </p:nvSpPr>
        <p:spPr>
          <a:xfrm>
            <a:off x="1997243" y="76693"/>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029609C0-AD3D-79F3-1692-4B66B4E5131C}"/>
              </a:ext>
            </a:extLst>
          </p:cNvPr>
          <p:cNvSpPr/>
          <p:nvPr/>
        </p:nvSpPr>
        <p:spPr>
          <a:xfrm>
            <a:off x="0" y="724350"/>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📚أبرز الانتقادات التي وُجّهت إلى نظرية ترتيب الأولويات: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40130EF8-740F-8088-9450-A8BC701B3B67}"/>
              </a:ext>
            </a:extLst>
          </p:cNvPr>
          <p:cNvSpPr txBox="1"/>
          <p:nvPr/>
        </p:nvSpPr>
        <p:spPr>
          <a:xfrm>
            <a:off x="6617368" y="2652818"/>
            <a:ext cx="5185611" cy="2251065"/>
          </a:xfrm>
          <a:prstGeom prst="rect">
            <a:avLst/>
          </a:prstGeom>
          <a:noFill/>
        </p:spPr>
        <p:txBody>
          <a:bodyPr wrap="square">
            <a:spAutoFit/>
          </a:bodyPr>
          <a:lstStyle/>
          <a:p>
            <a:pPr marR="0" lvl="0" algn="just"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ي</a:t>
            </a:r>
            <a:r>
              <a:rPr lang="ar-SA" sz="2400" kern="0" dirty="0">
                <a:solidFill>
                  <a:srgbClr val="002060"/>
                </a:solidFill>
                <a:latin typeface="Calibri" panose="020F0502020204030204" pitchFamily="34" charset="0"/>
                <a:cs typeface="Calibri" panose="020F0502020204030204" pitchFamily="34" charset="0"/>
              </a:rPr>
              <a:t>رى بعض الباحثين </a:t>
            </a:r>
            <a:r>
              <a:rPr lang="ar-SA" sz="2400" b="1" kern="0" dirty="0">
                <a:solidFill>
                  <a:srgbClr val="002060"/>
                </a:solidFill>
                <a:latin typeface="Calibri" panose="020F0502020204030204" pitchFamily="34" charset="0"/>
                <a:cs typeface="Calibri" panose="020F0502020204030204" pitchFamily="34" charset="0"/>
              </a:rPr>
              <a:t>أن النظرية تُضخم من قدرة الإعلام على التحكم في عقول الناس</a:t>
            </a:r>
            <a:r>
              <a:rPr lang="ar-EG" sz="2400" kern="0" dirty="0">
                <a:solidFill>
                  <a:srgbClr val="002060"/>
                </a:solidFill>
                <a:latin typeface="Calibri" panose="020F0502020204030204" pitchFamily="34" charset="0"/>
                <a:cs typeface="Calibri" panose="020F0502020204030204" pitchFamily="34" charset="0"/>
              </a:rPr>
              <a:t>، بينما </a:t>
            </a:r>
            <a:r>
              <a:rPr lang="ar-SA" sz="2400" kern="0" dirty="0">
                <a:solidFill>
                  <a:srgbClr val="002060"/>
                </a:solidFill>
                <a:latin typeface="Calibri" panose="020F0502020204030204" pitchFamily="34" charset="0"/>
                <a:cs typeface="Calibri" panose="020F0502020204030204" pitchFamily="34" charset="0"/>
              </a:rPr>
              <a:t>في الواقع، تتأثر الأولويات بعوامل متعددة: التعليم، الثقافة، الخبرات الشخصية، الشبكات الاجتماعية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18594432-50B2-7737-62BF-CB2F4B5D22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229" y="2730129"/>
            <a:ext cx="6182588" cy="4086795"/>
          </a:xfrm>
          <a:prstGeom prst="rect">
            <a:avLst/>
          </a:prstGeom>
        </p:spPr>
      </p:pic>
    </p:spTree>
    <p:extLst>
      <p:ext uri="{BB962C8B-B14F-4D97-AF65-F5344CB8AC3E}">
        <p14:creationId xmlns:p14="http://schemas.microsoft.com/office/powerpoint/2010/main" val="32815944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861E2-20A4-E830-B272-72211C0648C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BD4357F-0CD9-A75A-F601-7B981A8C0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24735FA4-2035-0469-7469-6369F77486F7}"/>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3E2B2D85-0662-FA3F-84FA-CE9208E9EBBD}"/>
              </a:ext>
            </a:extLst>
          </p:cNvPr>
          <p:cNvSpPr txBox="1"/>
          <p:nvPr/>
        </p:nvSpPr>
        <p:spPr>
          <a:xfrm>
            <a:off x="521098" y="1930545"/>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ضعف التفسير في النُظم الإعلامية المتنوعة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180C9ADC-C923-C267-BA20-05FA938E9030}"/>
              </a:ext>
            </a:extLst>
          </p:cNvPr>
          <p:cNvSpPr/>
          <p:nvPr/>
        </p:nvSpPr>
        <p:spPr>
          <a:xfrm>
            <a:off x="10275610" y="1950178"/>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43947B0B-9184-59EE-1563-29B5E8D156D5}"/>
              </a:ext>
            </a:extLst>
          </p:cNvPr>
          <p:cNvSpPr txBox="1"/>
          <p:nvPr/>
        </p:nvSpPr>
        <p:spPr>
          <a:xfrm>
            <a:off x="1997243" y="76693"/>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1F2B5963-89D1-64AC-212D-336FC3DC20F5}"/>
              </a:ext>
            </a:extLst>
          </p:cNvPr>
          <p:cNvSpPr/>
          <p:nvPr/>
        </p:nvSpPr>
        <p:spPr>
          <a:xfrm>
            <a:off x="0" y="705590"/>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📚أبرز الانتقادات التي وُجّهت إلى نظرية ترتيب الأولويات: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55CE4829-B45F-1819-7D39-94161C59531B}"/>
              </a:ext>
            </a:extLst>
          </p:cNvPr>
          <p:cNvSpPr txBox="1"/>
          <p:nvPr/>
        </p:nvSpPr>
        <p:spPr>
          <a:xfrm>
            <a:off x="6663036" y="2751436"/>
            <a:ext cx="4780547" cy="2805063"/>
          </a:xfrm>
          <a:prstGeom prst="rect">
            <a:avLst/>
          </a:prstGeom>
          <a:noFill/>
        </p:spPr>
        <p:txBody>
          <a:bodyPr wrap="square">
            <a:spAutoFit/>
          </a:bodyPr>
          <a:lstStyle/>
          <a:p>
            <a:pPr marR="0" lvl="0" algn="just" rtl="1">
              <a:lnSpc>
                <a:spcPct val="150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النظرية نُشِرت في </a:t>
            </a:r>
            <a:r>
              <a:rPr lang="ar-SA" sz="2400" b="1" kern="0" dirty="0">
                <a:solidFill>
                  <a:srgbClr val="002060"/>
                </a:solidFill>
                <a:latin typeface="Calibri" panose="020F0502020204030204" pitchFamily="34" charset="0"/>
                <a:cs typeface="Calibri" panose="020F0502020204030204" pitchFamily="34" charset="0"/>
              </a:rPr>
              <a:t>سياق إعلام أمريكي يتمتع بقدر من التعدد والتنوع،</a:t>
            </a:r>
            <a:r>
              <a:rPr lang="ar-EG" sz="2400" kern="0" dirty="0">
                <a:solidFill>
                  <a:srgbClr val="002060"/>
                </a:solidFill>
                <a:latin typeface="Calibri" panose="020F0502020204030204" pitchFamily="34" charset="0"/>
                <a:cs typeface="Calibri" panose="020F0502020204030204" pitchFamily="34" charset="0"/>
              </a:rPr>
              <a:t> و</a:t>
            </a:r>
            <a:r>
              <a:rPr lang="ar-SA" sz="2400" kern="0" dirty="0">
                <a:solidFill>
                  <a:srgbClr val="002060"/>
                </a:solidFill>
                <a:latin typeface="Calibri" panose="020F0502020204030204" pitchFamily="34" charset="0"/>
                <a:cs typeface="Calibri" panose="020F0502020204030204" pitchFamily="34" charset="0"/>
              </a:rPr>
              <a:t>لكن في </a:t>
            </a:r>
            <a:r>
              <a:rPr lang="ar-SA" sz="2400" b="1" kern="0" dirty="0">
                <a:solidFill>
                  <a:srgbClr val="002060"/>
                </a:solidFill>
                <a:latin typeface="Calibri" panose="020F0502020204030204" pitchFamily="34" charset="0"/>
                <a:cs typeface="Calibri" panose="020F0502020204030204" pitchFamily="34" charset="0"/>
              </a:rPr>
              <a:t>أنظمة إعلامية خاضعة للرقابة </a:t>
            </a:r>
            <a:r>
              <a:rPr lang="ar-SA" sz="2400" kern="0" dirty="0">
                <a:solidFill>
                  <a:srgbClr val="002060"/>
                </a:solidFill>
                <a:latin typeface="Calibri" panose="020F0502020204030204" pitchFamily="34" charset="0"/>
                <a:cs typeface="Calibri" panose="020F0502020204030204" pitchFamily="34" charset="0"/>
              </a:rPr>
              <a:t>أو في ظل إعلام حزبي أو موجه، </a:t>
            </a:r>
            <a:r>
              <a:rPr lang="ar-SA" sz="2400" b="1" kern="0" dirty="0">
                <a:solidFill>
                  <a:srgbClr val="002060"/>
                </a:solidFill>
                <a:latin typeface="Calibri" panose="020F0502020204030204" pitchFamily="34" charset="0"/>
                <a:cs typeface="Calibri" panose="020F0502020204030204" pitchFamily="34" charset="0"/>
              </a:rPr>
              <a:t>تضعف قدرة النظرية على تفسير سلوك الجمهور</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FCF99530-13F4-CBEB-DC1C-4E267BA3D1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284" y="2751436"/>
            <a:ext cx="6180751" cy="7866410"/>
          </a:xfrm>
          <a:prstGeom prst="rect">
            <a:avLst/>
          </a:prstGeom>
        </p:spPr>
      </p:pic>
    </p:spTree>
    <p:extLst>
      <p:ext uri="{BB962C8B-B14F-4D97-AF65-F5344CB8AC3E}">
        <p14:creationId xmlns:p14="http://schemas.microsoft.com/office/powerpoint/2010/main" val="22867878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3128E-66EC-9DB7-88AC-35D0A7820C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C8B1F48-A1F2-299F-7678-7118993D4C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229" y="-106063"/>
            <a:ext cx="2007770" cy="1181593"/>
          </a:xfrm>
          <a:prstGeom prst="rect">
            <a:avLst/>
          </a:prstGeom>
        </p:spPr>
      </p:pic>
      <p:sp>
        <p:nvSpPr>
          <p:cNvPr id="11" name="Rectangle 10">
            <a:extLst>
              <a:ext uri="{FF2B5EF4-FFF2-40B4-BE49-F238E27FC236}">
                <a16:creationId xmlns:a16="http://schemas.microsoft.com/office/drawing/2014/main" id="{E4F6609F-7043-B142-DC5D-D334E35F319F}"/>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47C68901-1BC1-69E6-BFFA-4945B789CA6A}"/>
              </a:ext>
            </a:extLst>
          </p:cNvPr>
          <p:cNvSpPr txBox="1"/>
          <p:nvPr/>
        </p:nvSpPr>
        <p:spPr>
          <a:xfrm>
            <a:off x="467388" y="2008467"/>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غموض العلاقة السببية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43121D3B-949B-E6DD-8C03-B42777B79C9B}"/>
              </a:ext>
            </a:extLst>
          </p:cNvPr>
          <p:cNvSpPr/>
          <p:nvPr/>
        </p:nvSpPr>
        <p:spPr>
          <a:xfrm>
            <a:off x="10275610" y="199232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3C6B27A2-B7B6-2167-AD20-DA26B1E5C74E}"/>
              </a:ext>
            </a:extLst>
          </p:cNvPr>
          <p:cNvSpPr txBox="1"/>
          <p:nvPr/>
        </p:nvSpPr>
        <p:spPr>
          <a:xfrm>
            <a:off x="2050953" y="166082"/>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AA1B5D58-491F-A833-A1C7-2507452D77C1}"/>
              </a:ext>
            </a:extLst>
          </p:cNvPr>
          <p:cNvSpPr/>
          <p:nvPr/>
        </p:nvSpPr>
        <p:spPr>
          <a:xfrm>
            <a:off x="0" y="763879"/>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📚أبرز الانتقادات التي وُجّهت إلى نظرية ترتيب الأولويات: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2832EA0-C415-F209-6903-E92AF08924A7}"/>
              </a:ext>
            </a:extLst>
          </p:cNvPr>
          <p:cNvSpPr txBox="1"/>
          <p:nvPr/>
        </p:nvSpPr>
        <p:spPr>
          <a:xfrm>
            <a:off x="5393635" y="3130735"/>
            <a:ext cx="6573136" cy="2293641"/>
          </a:xfrm>
          <a:prstGeom prst="rect">
            <a:avLst/>
          </a:prstGeom>
          <a:noFill/>
        </p:spPr>
        <p:txBody>
          <a:bodyPr wrap="square">
            <a:spAutoFit/>
          </a:bodyPr>
          <a:lstStyle/>
          <a:p>
            <a:pPr marR="0" lvl="0" algn="r"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هل الإعلام هو من </a:t>
            </a:r>
            <a:r>
              <a:rPr lang="ar-SA" sz="2400" b="1" kern="0" dirty="0">
                <a:solidFill>
                  <a:srgbClr val="002060"/>
                </a:solidFill>
                <a:latin typeface="Calibri" panose="020F0502020204030204" pitchFamily="34" charset="0"/>
                <a:cs typeface="Calibri" panose="020F0502020204030204" pitchFamily="34" charset="0"/>
              </a:rPr>
              <a:t>يُرتّب أولويات الجمهور</a:t>
            </a:r>
            <a:r>
              <a:rPr lang="ar-SA"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أم أن </a:t>
            </a:r>
            <a:r>
              <a:rPr lang="ar-SA" sz="2400" b="1" kern="0" dirty="0">
                <a:solidFill>
                  <a:srgbClr val="002060"/>
                </a:solidFill>
                <a:latin typeface="Calibri" panose="020F0502020204030204" pitchFamily="34" charset="0"/>
                <a:cs typeface="Calibri" panose="020F0502020204030204" pitchFamily="34" charset="0"/>
              </a:rPr>
              <a:t>الجمهور يميل إلى وسائل الإعلام التي تعكس أولوياته مسبقًا</a:t>
            </a:r>
            <a:r>
              <a:rPr lang="ar-SA"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الغموض في الاتجاه السببي دفع بعض الباحثين للتشكيك في </a:t>
            </a:r>
            <a:r>
              <a:rPr lang="ar-SA" sz="2400" b="1" kern="0" dirty="0">
                <a:solidFill>
                  <a:srgbClr val="002060"/>
                </a:solidFill>
                <a:latin typeface="Calibri" panose="020F0502020204030204" pitchFamily="34" charset="0"/>
                <a:cs typeface="Calibri" panose="020F0502020204030204" pitchFamily="34" charset="0"/>
              </a:rPr>
              <a:t>صلاحية النظرية </a:t>
            </a:r>
            <a:r>
              <a:rPr lang="ar-SA" sz="2400" kern="0" dirty="0">
                <a:solidFill>
                  <a:srgbClr val="002060"/>
                </a:solidFill>
                <a:latin typeface="Calibri" panose="020F0502020204030204" pitchFamily="34" charset="0"/>
                <a:cs typeface="Calibri" panose="020F0502020204030204" pitchFamily="34" charset="0"/>
              </a:rPr>
              <a:t>كإطار تفسير مطلق</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034D9E7-AE91-4F29-E392-F2B8DC18D0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229" y="2652888"/>
            <a:ext cx="4816642" cy="8514063"/>
          </a:xfrm>
          <a:prstGeom prst="rect">
            <a:avLst/>
          </a:prstGeom>
        </p:spPr>
      </p:pic>
    </p:spTree>
    <p:extLst>
      <p:ext uri="{BB962C8B-B14F-4D97-AF65-F5344CB8AC3E}">
        <p14:creationId xmlns:p14="http://schemas.microsoft.com/office/powerpoint/2010/main" val="30248927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4E380-5EDB-E1DD-FB4C-B1D94D8E68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D7CCF98-F510-BE19-51A6-4812CD0EE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2" y="-206328"/>
            <a:ext cx="2007770" cy="1181593"/>
          </a:xfrm>
          <a:prstGeom prst="rect">
            <a:avLst/>
          </a:prstGeom>
        </p:spPr>
      </p:pic>
      <p:sp>
        <p:nvSpPr>
          <p:cNvPr id="11" name="Rectangle 10">
            <a:extLst>
              <a:ext uri="{FF2B5EF4-FFF2-40B4-BE49-F238E27FC236}">
                <a16:creationId xmlns:a16="http://schemas.microsoft.com/office/drawing/2014/main" id="{E07ADF6B-420B-581D-21F7-BB7E3D2FBD35}"/>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268735DD-7C28-1174-B101-653CFC919B2C}"/>
              </a:ext>
            </a:extLst>
          </p:cNvPr>
          <p:cNvSpPr txBox="1"/>
          <p:nvPr/>
        </p:nvSpPr>
        <p:spPr>
          <a:xfrm>
            <a:off x="521098" y="2015791"/>
            <a:ext cx="9662270"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قصور في التعامل مع البيئات الرقمية التفاعلية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469EEA45-71B7-7493-6516-0100F01592F7}"/>
              </a:ext>
            </a:extLst>
          </p:cNvPr>
          <p:cNvSpPr/>
          <p:nvPr/>
        </p:nvSpPr>
        <p:spPr>
          <a:xfrm>
            <a:off x="10311705" y="2041390"/>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5</a:t>
            </a:r>
            <a:endParaRPr lang="ar-SA" sz="2800" b="1" dirty="0">
              <a:solidFill>
                <a:srgbClr val="002060"/>
              </a:solidFill>
              <a:latin typeface="Alexandria" charset="0"/>
              <a:cs typeface="+mj-cs"/>
            </a:endParaRPr>
          </a:p>
        </p:txBody>
      </p:sp>
      <p:sp>
        <p:nvSpPr>
          <p:cNvPr id="2" name="TextBox 1">
            <a:extLst>
              <a:ext uri="{FF2B5EF4-FFF2-40B4-BE49-F238E27FC236}">
                <a16:creationId xmlns:a16="http://schemas.microsoft.com/office/drawing/2014/main" id="{00D003E3-FF60-ED5A-2C75-5CF9AF6481B2}"/>
              </a:ext>
            </a:extLst>
          </p:cNvPr>
          <p:cNvSpPr txBox="1"/>
          <p:nvPr/>
        </p:nvSpPr>
        <p:spPr>
          <a:xfrm>
            <a:off x="1997243" y="76693"/>
            <a:ext cx="10323094" cy="615553"/>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9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DC651BA-6AF2-E324-A254-2C6BC3575679}"/>
              </a:ext>
            </a:extLst>
          </p:cNvPr>
          <p:cNvSpPr/>
          <p:nvPr/>
        </p:nvSpPr>
        <p:spPr>
          <a:xfrm>
            <a:off x="0" y="771203"/>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📚أبرز الانتقادات التي وُجّهت إلى نظرية ترتيب الأولويات: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E330E8B-EDED-C3B9-8D0A-0BE537D33ADA}"/>
              </a:ext>
            </a:extLst>
          </p:cNvPr>
          <p:cNvSpPr txBox="1"/>
          <p:nvPr/>
        </p:nvSpPr>
        <p:spPr>
          <a:xfrm>
            <a:off x="5513834" y="2864205"/>
            <a:ext cx="6581274" cy="1766317"/>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لم تكن النظرية مهيأة للتعامل مع </a:t>
            </a:r>
            <a:r>
              <a:rPr lang="ar-SA" sz="2400" b="1" kern="0" dirty="0">
                <a:solidFill>
                  <a:srgbClr val="002060"/>
                </a:solidFill>
                <a:latin typeface="Calibri" panose="020F0502020204030204" pitchFamily="34" charset="0"/>
                <a:cs typeface="Calibri" panose="020F0502020204030204" pitchFamily="34" charset="0"/>
              </a:rPr>
              <a:t>بيئة الإنترنت ومنصات التواصل الاجتماعي</a:t>
            </a:r>
            <a:r>
              <a:rPr lang="ar-SA" sz="2400" kern="0" dirty="0">
                <a:solidFill>
                  <a:srgbClr val="002060"/>
                </a:solidFill>
                <a:latin typeface="Calibri" panose="020F0502020204030204" pitchFamily="34" charset="0"/>
                <a:cs typeface="Calibri" panose="020F0502020204030204" pitchFamily="34" charset="0"/>
              </a:rPr>
              <a:t>، حيث يتشارك المستخدمون في صناعة الأجندة، لا فقط وسائل الإعلام</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و</a:t>
            </a:r>
            <a:r>
              <a:rPr lang="ar-SA" sz="2400" kern="0" dirty="0">
                <a:solidFill>
                  <a:srgbClr val="002060"/>
                </a:solidFill>
                <a:latin typeface="Calibri" panose="020F0502020204030204" pitchFamily="34" charset="0"/>
                <a:cs typeface="Calibri" panose="020F0502020204030204" pitchFamily="34" charset="0"/>
              </a:rPr>
              <a:t>هذا ما دفع إلى </a:t>
            </a:r>
            <a:r>
              <a:rPr lang="ar-SA" sz="2400" b="1" kern="0" dirty="0">
                <a:solidFill>
                  <a:srgbClr val="002060"/>
                </a:solidFill>
                <a:latin typeface="Calibri" panose="020F0502020204030204" pitchFamily="34" charset="0"/>
                <a:cs typeface="Calibri" panose="020F0502020204030204" pitchFamily="34" charset="0"/>
              </a:rPr>
              <a:t>تطوير النظرية </a:t>
            </a:r>
            <a:r>
              <a:rPr lang="ar-SA" sz="2400" kern="0" dirty="0">
                <a:solidFill>
                  <a:srgbClr val="002060"/>
                </a:solidFill>
                <a:latin typeface="Calibri" panose="020F0502020204030204" pitchFamily="34" charset="0"/>
                <a:cs typeface="Calibri" panose="020F0502020204030204" pitchFamily="34" charset="0"/>
              </a:rPr>
              <a:t>لاحقًا في </a:t>
            </a:r>
            <a:r>
              <a:rPr lang="ar-SA" sz="2400" b="1" kern="0" dirty="0">
                <a:solidFill>
                  <a:srgbClr val="002060"/>
                </a:solidFill>
                <a:latin typeface="Calibri" panose="020F0502020204030204" pitchFamily="34" charset="0"/>
                <a:cs typeface="Calibri" panose="020F0502020204030204" pitchFamily="34" charset="0"/>
              </a:rPr>
              <a:t>اتجاهات رقمية</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799BBF69-E89A-D9E6-0822-6207FD543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92" y="2603146"/>
            <a:ext cx="5390139" cy="8509707"/>
          </a:xfrm>
          <a:prstGeom prst="rect">
            <a:avLst/>
          </a:prstGeom>
        </p:spPr>
      </p:pic>
    </p:spTree>
    <p:extLst>
      <p:ext uri="{BB962C8B-B14F-4D97-AF65-F5344CB8AC3E}">
        <p14:creationId xmlns:p14="http://schemas.microsoft.com/office/powerpoint/2010/main" val="2146368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72060-4471-0113-61E2-C40C7D261BD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D882532-4AC3-D4DE-89E0-72EECA885E24}"/>
              </a:ext>
            </a:extLst>
          </p:cNvPr>
          <p:cNvPicPr>
            <a:picLocks noChangeAspect="1"/>
          </p:cNvPicPr>
          <p:nvPr/>
        </p:nvPicPr>
        <p:blipFill>
          <a:blip r:embed="rId3"/>
          <a:stretch>
            <a:fillRect/>
          </a:stretch>
        </p:blipFill>
        <p:spPr>
          <a:xfrm>
            <a:off x="0" y="0"/>
            <a:ext cx="12192000" cy="10039743"/>
          </a:xfrm>
          <a:prstGeom prst="rect">
            <a:avLst/>
          </a:prstGeom>
        </p:spPr>
      </p:pic>
      <p:sp>
        <p:nvSpPr>
          <p:cNvPr id="7" name="Rectangle 6">
            <a:extLst>
              <a:ext uri="{FF2B5EF4-FFF2-40B4-BE49-F238E27FC236}">
                <a16:creationId xmlns:a16="http://schemas.microsoft.com/office/drawing/2014/main" id="{891C5E9C-EC4D-3C88-4A1D-6F5C6C680C70}"/>
              </a:ext>
            </a:extLst>
          </p:cNvPr>
          <p:cNvSpPr/>
          <p:nvPr/>
        </p:nvSpPr>
        <p:spPr>
          <a:xfrm>
            <a:off x="168442" y="2629924"/>
            <a:ext cx="11815011" cy="221880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a:t>
            </a:r>
            <a:r>
              <a:rPr lang="ar-SA" sz="2400" b="1" kern="0" dirty="0">
                <a:solidFill>
                  <a:schemeClr val="bg1"/>
                </a:solidFill>
                <a:latin typeface="Calibri" panose="020F0502020204030204" pitchFamily="34" charset="0"/>
                <a:cs typeface="Calibri" panose="020F0502020204030204" pitchFamily="34" charset="0"/>
              </a:rPr>
              <a:t>شهدت نظرية ترتيب الأولويات</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Agenda Setting</a:t>
            </a:r>
            <a:r>
              <a:rPr lang="en-US" sz="2400" b="1" kern="0" dirty="0">
                <a:solidFill>
                  <a:schemeClr val="bg1"/>
                </a:solidFill>
                <a:latin typeface="Calibri" panose="020F0502020204030204" pitchFamily="34" charset="0"/>
                <a:cs typeface="Calibri" panose="020F0502020204030204" pitchFamily="34" charset="0"/>
              </a:rPr>
              <a:t>) </a:t>
            </a:r>
            <a:r>
              <a:rPr lang="ar-SA" sz="2400" b="1" kern="0" dirty="0">
                <a:solidFill>
                  <a:schemeClr val="bg1"/>
                </a:solidFill>
                <a:latin typeface="Calibri" panose="020F0502020204030204" pitchFamily="34" charset="0"/>
                <a:cs typeface="Calibri" panose="020F0502020204030204" pitchFamily="34" charset="0"/>
              </a:rPr>
              <a:t>تطورًا لافتًا منذ ظهور الإعلام الرقمي والتفاعلي، لا سيما مع صعود شبكات التواصل الاجتماعي، وتحولات سلوك الجمهور، وتعدد مصادر المعلومات. وقد دفعت هذه التغيرات الباحثين إلى إعادة النظر في فرضيات النظرية وتوسيع نطاقها. وفيما يلي أبرز التطورات التي طالت النظرية في السياق الرقمي</a:t>
            </a:r>
            <a:r>
              <a:rPr lang="en-US" sz="2400" dirty="0"/>
              <a:t>:</a:t>
            </a:r>
            <a:r>
              <a:rPr lang="ar-EG" sz="2400" b="1" kern="0" dirty="0">
                <a:solidFill>
                  <a:schemeClr val="bg1"/>
                </a:solidFill>
                <a:latin typeface="Calibri" panose="020F0502020204030204" pitchFamily="34" charset="0"/>
                <a:cs typeface="Calibri" panose="020F0502020204030204" pitchFamily="34" charset="0"/>
              </a:rPr>
              <a:t>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28DE315D-7B45-F3D7-F82F-4F5AD9CCC9C9}"/>
              </a:ext>
            </a:extLst>
          </p:cNvPr>
          <p:cNvSpPr/>
          <p:nvPr/>
        </p:nvSpPr>
        <p:spPr>
          <a:xfrm>
            <a:off x="2382253" y="1246293"/>
            <a:ext cx="7182852" cy="1311442"/>
          </a:xfrm>
          <a:prstGeom prst="round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a:t>
            </a:r>
            <a:r>
              <a:rPr lang="ar-EG" b="1" kern="0" dirty="0">
                <a:solidFill>
                  <a:schemeClr val="bg1"/>
                </a:solidFill>
                <a:latin typeface="Calibri" panose="020F0502020204030204" pitchFamily="34" charset="0"/>
                <a:cs typeface="Calibri" panose="020F0502020204030204" pitchFamily="34" charset="0"/>
              </a:rPr>
              <a:t>: </a:t>
            </a:r>
            <a:endParaRPr lang="en-US" sz="24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33838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9E31D-5BC0-A6CD-7846-F0DAC1F1A190}"/>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A3078BF4-C852-89DC-9D00-7A4CFAFC5FFE}"/>
              </a:ext>
            </a:extLst>
          </p:cNvPr>
          <p:cNvPicPr>
            <a:picLocks noChangeAspect="1"/>
          </p:cNvPicPr>
          <p:nvPr/>
        </p:nvPicPr>
        <p:blipFill>
          <a:blip r:embed="rId3"/>
          <a:stretch>
            <a:fillRect/>
          </a:stretch>
        </p:blipFill>
        <p:spPr>
          <a:xfrm>
            <a:off x="0" y="8028"/>
            <a:ext cx="12300284" cy="10149095"/>
          </a:xfrm>
          <a:prstGeom prst="rect">
            <a:avLst/>
          </a:prstGeom>
        </p:spPr>
      </p:pic>
      <p:pic>
        <p:nvPicPr>
          <p:cNvPr id="7" name="Graphic 21">
            <a:extLst>
              <a:ext uri="{FF2B5EF4-FFF2-40B4-BE49-F238E27FC236}">
                <a16:creationId xmlns:a16="http://schemas.microsoft.com/office/drawing/2014/main" id="{840A9556-9D54-EC3F-6AA9-2C35E6F821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733CBB7E-A034-43A6-F64D-4DBBA0FE4FB7}"/>
              </a:ext>
            </a:extLst>
          </p:cNvPr>
          <p:cNvSpPr/>
          <p:nvPr/>
        </p:nvSpPr>
        <p:spPr>
          <a:xfrm flipV="1">
            <a:off x="2674492" y="93362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FE52ABB8-162C-0BFE-3ECF-6CDDCE25F960}"/>
              </a:ext>
            </a:extLst>
          </p:cNvPr>
          <p:cNvSpPr/>
          <p:nvPr/>
        </p:nvSpPr>
        <p:spPr>
          <a:xfrm>
            <a:off x="10799437" y="220894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7EAD3C9C-4BFA-7D14-70A7-0BA3634C1821}"/>
              </a:ext>
            </a:extLst>
          </p:cNvPr>
          <p:cNvSpPr/>
          <p:nvPr/>
        </p:nvSpPr>
        <p:spPr>
          <a:xfrm>
            <a:off x="108285" y="2196384"/>
            <a:ext cx="1059814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تحوّل مصدر ترتيب الأولويات من المؤسسات الإعلامية إلى الجماهير</a:t>
            </a:r>
          </a:p>
        </p:txBody>
      </p:sp>
      <p:sp>
        <p:nvSpPr>
          <p:cNvPr id="16" name="Rectangle 15">
            <a:extLst>
              <a:ext uri="{FF2B5EF4-FFF2-40B4-BE49-F238E27FC236}">
                <a16:creationId xmlns:a16="http://schemas.microsoft.com/office/drawing/2014/main" id="{3D0A5472-06BB-2A5D-6E5E-5EAE68A80C88}"/>
              </a:ext>
            </a:extLst>
          </p:cNvPr>
          <p:cNvSpPr/>
          <p:nvPr/>
        </p:nvSpPr>
        <p:spPr>
          <a:xfrm>
            <a:off x="10799436" y="2846583"/>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5BD21B28-1378-EC6B-97CE-FBB303D53EFB}"/>
              </a:ext>
            </a:extLst>
          </p:cNvPr>
          <p:cNvSpPr/>
          <p:nvPr/>
        </p:nvSpPr>
        <p:spPr>
          <a:xfrm>
            <a:off x="10801016" y="348421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467EAA6B-4279-A751-1F22-ED7A4C37CED5}"/>
              </a:ext>
            </a:extLst>
          </p:cNvPr>
          <p:cNvSpPr/>
          <p:nvPr/>
        </p:nvSpPr>
        <p:spPr>
          <a:xfrm>
            <a:off x="108284" y="2846583"/>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ظهور نموذج "الترتيب التشاركي للأولويات</a:t>
            </a:r>
            <a:r>
              <a:rPr lang="ar-SA" sz="2400" dirty="0">
                <a:solidFill>
                  <a:srgbClr val="002060"/>
                </a:solidFill>
                <a:latin typeface="Alexandria" charset="0"/>
                <a:cs typeface="Alexandria" charset="0"/>
              </a:rPr>
              <a:t>"</a:t>
            </a:r>
            <a:r>
              <a:rPr lang="en-US" sz="2400" b="1" dirty="0">
                <a:solidFill>
                  <a:srgbClr val="002060"/>
                </a:solidFill>
                <a:latin typeface="Times New Roman" panose="02020603050405020304" pitchFamily="18" charset="0"/>
                <a:cs typeface="Times New Roman" panose="02020603050405020304" pitchFamily="18" charset="0"/>
              </a:rPr>
              <a:t>Participatory Agenda Setting</a:t>
            </a:r>
            <a:endParaRPr lang="ar-SA" sz="2400" b="1" dirty="0">
              <a:solidFill>
                <a:srgbClr val="002060"/>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7089B29D-22C1-109A-EBC2-CB54E8521722}"/>
              </a:ext>
            </a:extLst>
          </p:cNvPr>
          <p:cNvSpPr/>
          <p:nvPr/>
        </p:nvSpPr>
        <p:spPr>
          <a:xfrm>
            <a:off x="108284" y="3535846"/>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دور الخوارزميات في تشكيل الأجندات الرقمية</a:t>
            </a:r>
          </a:p>
        </p:txBody>
      </p:sp>
      <p:sp>
        <p:nvSpPr>
          <p:cNvPr id="2" name="TextBox 1">
            <a:extLst>
              <a:ext uri="{FF2B5EF4-FFF2-40B4-BE49-F238E27FC236}">
                <a16:creationId xmlns:a16="http://schemas.microsoft.com/office/drawing/2014/main" id="{58BBC898-9B80-1071-E0CA-0544F0B51D20}"/>
              </a:ext>
            </a:extLst>
          </p:cNvPr>
          <p:cNvSpPr txBox="1"/>
          <p:nvPr/>
        </p:nvSpPr>
        <p:spPr>
          <a:xfrm>
            <a:off x="2121134" y="352243"/>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F49E1E05-8860-E8C5-8AFE-70E69FA647F3}"/>
              </a:ext>
            </a:extLst>
          </p:cNvPr>
          <p:cNvSpPr/>
          <p:nvPr/>
        </p:nvSpPr>
        <p:spPr>
          <a:xfrm>
            <a:off x="108284" y="1033735"/>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AB96C958-267F-EA64-A29F-C7F1203B35FF}"/>
              </a:ext>
            </a:extLst>
          </p:cNvPr>
          <p:cNvSpPr/>
          <p:nvPr/>
        </p:nvSpPr>
        <p:spPr>
          <a:xfrm>
            <a:off x="10799435" y="412185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
        <p:nvSpPr>
          <p:cNvPr id="8" name="Rectangle 7">
            <a:extLst>
              <a:ext uri="{FF2B5EF4-FFF2-40B4-BE49-F238E27FC236}">
                <a16:creationId xmlns:a16="http://schemas.microsoft.com/office/drawing/2014/main" id="{3DC81714-5371-8618-92E0-F6C586277889}"/>
              </a:ext>
            </a:extLst>
          </p:cNvPr>
          <p:cNvSpPr/>
          <p:nvPr/>
        </p:nvSpPr>
        <p:spPr>
          <a:xfrm>
            <a:off x="10799434" y="478461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000F785C-1928-C8A9-252F-C6944D1FCAA1}"/>
              </a:ext>
            </a:extLst>
          </p:cNvPr>
          <p:cNvSpPr/>
          <p:nvPr/>
        </p:nvSpPr>
        <p:spPr>
          <a:xfrm>
            <a:off x="10799433" y="544737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dirty="0">
              <a:solidFill>
                <a:schemeClr val="bg1"/>
              </a:solidFill>
              <a:cs typeface="Alexandria" charset="0"/>
            </a:endParaRPr>
          </a:p>
        </p:txBody>
      </p:sp>
      <p:sp>
        <p:nvSpPr>
          <p:cNvPr id="10" name="Rectangle 9">
            <a:extLst>
              <a:ext uri="{FF2B5EF4-FFF2-40B4-BE49-F238E27FC236}">
                <a16:creationId xmlns:a16="http://schemas.microsoft.com/office/drawing/2014/main" id="{56E70673-D579-E79D-9717-D663788AD3ED}"/>
              </a:ext>
            </a:extLst>
          </p:cNvPr>
          <p:cNvSpPr/>
          <p:nvPr/>
        </p:nvSpPr>
        <p:spPr>
          <a:xfrm>
            <a:off x="10799433" y="6059889"/>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سابعاً</a:t>
            </a:r>
            <a:endParaRPr lang="ar-SA" sz="2400" dirty="0">
              <a:solidFill>
                <a:schemeClr val="bg1"/>
              </a:solidFill>
              <a:cs typeface="Alexandria" charset="0"/>
            </a:endParaRPr>
          </a:p>
        </p:txBody>
      </p:sp>
      <p:sp>
        <p:nvSpPr>
          <p:cNvPr id="12" name="Rectangle 11">
            <a:extLst>
              <a:ext uri="{FF2B5EF4-FFF2-40B4-BE49-F238E27FC236}">
                <a16:creationId xmlns:a16="http://schemas.microsoft.com/office/drawing/2014/main" id="{0538BC1A-DDF2-0750-AADC-383148681360}"/>
              </a:ext>
            </a:extLst>
          </p:cNvPr>
          <p:cNvSpPr/>
          <p:nvPr/>
        </p:nvSpPr>
        <p:spPr>
          <a:xfrm>
            <a:off x="108284" y="423523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انتقال الاهتمام من القضايا العامة إلى الأجندات الشخصية</a:t>
            </a:r>
          </a:p>
        </p:txBody>
      </p:sp>
      <p:sp>
        <p:nvSpPr>
          <p:cNvPr id="13" name="Rectangle 12">
            <a:extLst>
              <a:ext uri="{FF2B5EF4-FFF2-40B4-BE49-F238E27FC236}">
                <a16:creationId xmlns:a16="http://schemas.microsoft.com/office/drawing/2014/main" id="{97BF5C72-689C-24E7-AD3A-11F4809DC5E6}"/>
              </a:ext>
            </a:extLst>
          </p:cNvPr>
          <p:cNvSpPr/>
          <p:nvPr/>
        </p:nvSpPr>
        <p:spPr>
          <a:xfrm>
            <a:off x="108284" y="4847759"/>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دور المؤثرين الرقميين </a:t>
            </a:r>
            <a:r>
              <a:rPr lang="en-US" sz="2400" b="1" kern="0" dirty="0">
                <a:solidFill>
                  <a:srgbClr val="002060"/>
                </a:solidFill>
                <a:latin typeface="Times New Roman" panose="02020603050405020304" pitchFamily="18" charset="0"/>
                <a:cs typeface="Times New Roman" panose="02020603050405020304" pitchFamily="18" charset="0"/>
              </a:rPr>
              <a:t>Digital Influencers </a:t>
            </a:r>
            <a:r>
              <a:rPr lang="ar-EG" sz="2400" b="1" kern="0" dirty="0">
                <a:solidFill>
                  <a:srgbClr val="002060"/>
                </a:solidFill>
                <a:latin typeface="Times New Roman" panose="02020603050405020304" pitchFamily="18" charset="0"/>
                <a:cs typeface="Times New Roman" panose="02020603050405020304" pitchFamily="18" charset="0"/>
              </a:rPr>
              <a:t> </a:t>
            </a:r>
            <a:r>
              <a:rPr lang="ar-SA" sz="2400" b="1" kern="0" dirty="0">
                <a:solidFill>
                  <a:srgbClr val="002060"/>
                </a:solidFill>
                <a:latin typeface="Calibri" panose="020F0502020204030204" pitchFamily="34" charset="0"/>
                <a:cs typeface="Calibri" panose="020F0502020204030204" pitchFamily="34" charset="0"/>
              </a:rPr>
              <a:t>كقوى جديدة في ترتيب الأولويات</a:t>
            </a:r>
          </a:p>
        </p:txBody>
      </p:sp>
      <p:sp>
        <p:nvSpPr>
          <p:cNvPr id="21" name="Rectangle 20">
            <a:extLst>
              <a:ext uri="{FF2B5EF4-FFF2-40B4-BE49-F238E27FC236}">
                <a16:creationId xmlns:a16="http://schemas.microsoft.com/office/drawing/2014/main" id="{69DEF743-00F0-B214-D68B-60C92602BD6D}"/>
              </a:ext>
            </a:extLst>
          </p:cNvPr>
          <p:cNvSpPr/>
          <p:nvPr/>
        </p:nvSpPr>
        <p:spPr>
          <a:xfrm>
            <a:off x="143944" y="5497587"/>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أثر التريندات الرقمية والهاشتاجات في خلق أجندات لحظية</a:t>
            </a:r>
          </a:p>
        </p:txBody>
      </p:sp>
      <p:sp>
        <p:nvSpPr>
          <p:cNvPr id="22" name="Rectangle 21">
            <a:extLst>
              <a:ext uri="{FF2B5EF4-FFF2-40B4-BE49-F238E27FC236}">
                <a16:creationId xmlns:a16="http://schemas.microsoft.com/office/drawing/2014/main" id="{F71D3B43-7CE1-D1EF-711C-44CCDED7C1C6}"/>
              </a:ext>
            </a:extLst>
          </p:cNvPr>
          <p:cNvSpPr/>
          <p:nvPr/>
        </p:nvSpPr>
        <p:spPr>
          <a:xfrm>
            <a:off x="194880" y="6110111"/>
            <a:ext cx="10511545"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إعادة تشكيل أولويات الأفراد بناءً على المحتوى الموصى به</a:t>
            </a:r>
            <a:r>
              <a:rPr lang="ar-EG" sz="2400" b="1" dirty="0">
                <a:solidFill>
                  <a:srgbClr val="002060"/>
                </a:solidFill>
                <a:latin typeface="Alexandria" charset="0"/>
                <a:cs typeface="Alexandria" charset="0"/>
              </a:rPr>
              <a:t> </a:t>
            </a:r>
            <a:r>
              <a:rPr lang="en-US" sz="2400" b="1" kern="0" dirty="0">
                <a:solidFill>
                  <a:srgbClr val="002060"/>
                </a:solidFill>
                <a:latin typeface="Times New Roman" panose="02020603050405020304" pitchFamily="18" charset="0"/>
                <a:cs typeface="Times New Roman" panose="02020603050405020304" pitchFamily="18" charset="0"/>
              </a:rPr>
              <a:t>Recommended Content</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801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BB544-569C-A4D7-0453-F7341977827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8F4205D-008F-82D8-A97F-508ECEAAEA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494F4519-46A2-5A38-90F5-894F057A8AAB}"/>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3CCC7F29-9138-F3C0-AEDE-287AB9FAA38A}"/>
              </a:ext>
            </a:extLst>
          </p:cNvPr>
          <p:cNvSpPr/>
          <p:nvPr/>
        </p:nvSpPr>
        <p:spPr>
          <a:xfrm>
            <a:off x="10799437" y="220894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EB2E918E-7A50-981E-9515-489C9464AFEB}"/>
              </a:ext>
            </a:extLst>
          </p:cNvPr>
          <p:cNvSpPr/>
          <p:nvPr/>
        </p:nvSpPr>
        <p:spPr>
          <a:xfrm>
            <a:off x="46507" y="2208947"/>
            <a:ext cx="1059814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تحوّل مصدر ترتيب الأولويات من المؤسسات الإعلامية إلى الجماهير</a:t>
            </a:r>
          </a:p>
        </p:txBody>
      </p:sp>
      <p:sp>
        <p:nvSpPr>
          <p:cNvPr id="2" name="TextBox 1">
            <a:extLst>
              <a:ext uri="{FF2B5EF4-FFF2-40B4-BE49-F238E27FC236}">
                <a16:creationId xmlns:a16="http://schemas.microsoft.com/office/drawing/2014/main" id="{1A0888E1-0AF7-13A1-CCE8-98AAFB41FA71}"/>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A572AA98-269D-7299-A52A-6CF028FD183A}"/>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8825C91D-2079-0874-AE8F-DAF1C7D1EF50}"/>
              </a:ext>
            </a:extLst>
          </p:cNvPr>
          <p:cNvSpPr txBox="1"/>
          <p:nvPr/>
        </p:nvSpPr>
        <p:spPr>
          <a:xfrm>
            <a:off x="5281863" y="2981782"/>
            <a:ext cx="6685546" cy="3567836"/>
          </a:xfrm>
          <a:prstGeom prst="rect">
            <a:avLst/>
          </a:prstGeom>
          <a:noFill/>
        </p:spPr>
        <p:txBody>
          <a:bodyPr wrap="square">
            <a:spAutoFit/>
          </a:bodyPr>
          <a:lstStyle/>
          <a:p>
            <a:pPr marL="342900" indent="-34290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التحوّل الجوهري</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لم تع</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د </a:t>
            </a:r>
            <a:r>
              <a:rPr lang="ar-SA" sz="2400" b="1" kern="0" dirty="0">
                <a:solidFill>
                  <a:srgbClr val="002060"/>
                </a:solidFill>
                <a:latin typeface="Calibri" panose="020F0502020204030204" pitchFamily="34" charset="0"/>
                <a:cs typeface="Calibri" panose="020F0502020204030204" pitchFamily="34" charset="0"/>
              </a:rPr>
              <a:t>وسائل الإعلام التقليدية </a:t>
            </a:r>
            <a:r>
              <a:rPr lang="ar-SA" sz="2400" kern="0" dirty="0">
                <a:solidFill>
                  <a:srgbClr val="002060"/>
                </a:solidFill>
                <a:latin typeface="Calibri" panose="020F0502020204030204" pitchFamily="34" charset="0"/>
                <a:cs typeface="Calibri" panose="020F0502020204030204" pitchFamily="34" charset="0"/>
              </a:rPr>
              <a:t>(كالصحف والتلفزيون) هي الجهة الوحيدة المسؤولة عن ترتيب الأجندة، بل أصبحت الجماهير تشارك في هذه العملية من خلال إعادة النشر، الهاشتاجات، التفاعل مع المحتوى، والتعليق عليه</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SA" sz="2400" b="1" kern="0" dirty="0">
                <a:solidFill>
                  <a:srgbClr val="002060"/>
                </a:solidFill>
                <a:latin typeface="Calibri" panose="020F0502020204030204" pitchFamily="34" charset="0"/>
                <a:cs typeface="Calibri" panose="020F0502020204030204" pitchFamily="34" charset="0"/>
              </a:rPr>
              <a:t>مثال عملي</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حادثة </a:t>
            </a:r>
            <a:r>
              <a:rPr lang="ar-SA" sz="2400" b="1" kern="0" dirty="0">
                <a:solidFill>
                  <a:srgbClr val="002060"/>
                </a:solidFill>
                <a:latin typeface="Calibri" panose="020F0502020204030204" pitchFamily="34" charset="0"/>
                <a:cs typeface="Calibri" panose="020F0502020204030204" pitchFamily="34" charset="0"/>
              </a:rPr>
              <a:t>انفجار مرفأ بيروت </a:t>
            </a:r>
            <a:r>
              <a:rPr lang="ar-SA" sz="2400" kern="0" dirty="0">
                <a:solidFill>
                  <a:srgbClr val="002060"/>
                </a:solidFill>
                <a:latin typeface="Calibri" panose="020F0502020204030204" pitchFamily="34" charset="0"/>
                <a:cs typeface="Calibri" panose="020F0502020204030204" pitchFamily="34" charset="0"/>
              </a:rPr>
              <a:t>عام </a:t>
            </a:r>
            <a:r>
              <a:rPr lang="ar-SA" sz="2400" b="1" kern="0" dirty="0">
                <a:solidFill>
                  <a:srgbClr val="002060"/>
                </a:solidFill>
                <a:latin typeface="Calibri" panose="020F0502020204030204" pitchFamily="34" charset="0"/>
                <a:cs typeface="+mj-cs"/>
              </a:rPr>
              <a:t>2020</a:t>
            </a:r>
            <a:r>
              <a:rPr lang="ar-SA" sz="2400" kern="0" dirty="0">
                <a:solidFill>
                  <a:srgbClr val="002060"/>
                </a:solidFill>
                <a:latin typeface="Calibri" panose="020F0502020204030204" pitchFamily="34" charset="0"/>
                <a:cs typeface="Calibri" panose="020F0502020204030204" pitchFamily="34" charset="0"/>
              </a:rPr>
              <a:t>، لم تكن التغطية الإعلامية التقليدية هي المصدر الوحيد لترتيب أولويات الجمهور، بل لعبت الوسوم مثل </a:t>
            </a:r>
            <a:r>
              <a:rPr lang="ar-SA" sz="2400" b="1" kern="0" dirty="0">
                <a:solidFill>
                  <a:srgbClr val="002060"/>
                </a:solidFill>
                <a:latin typeface="Calibri" panose="020F0502020204030204" pitchFamily="34" charset="0"/>
                <a:cs typeface="Calibri" panose="020F0502020204030204" pitchFamily="34" charset="0"/>
              </a:rPr>
              <a:t>#بيروت_تحترق </a:t>
            </a:r>
            <a:r>
              <a:rPr lang="ar-SA" sz="2400" kern="0" dirty="0">
                <a:solidFill>
                  <a:srgbClr val="002060"/>
                </a:solidFill>
                <a:latin typeface="Calibri" panose="020F0502020204030204" pitchFamily="34" charset="0"/>
                <a:cs typeface="Calibri" panose="020F0502020204030204" pitchFamily="34" charset="0"/>
              </a:rPr>
              <a:t>دورًا مركزيًا في دفع القضية إلى </a:t>
            </a:r>
            <a:r>
              <a:rPr lang="ar-SA" sz="2400" b="1" kern="0" dirty="0">
                <a:solidFill>
                  <a:srgbClr val="002060"/>
                </a:solidFill>
                <a:latin typeface="Calibri" panose="020F0502020204030204" pitchFamily="34" charset="0"/>
                <a:cs typeface="Calibri" panose="020F0502020204030204" pitchFamily="34" charset="0"/>
              </a:rPr>
              <a:t>صدارة الاهتمام الشعبي والإعلامي العالمي</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7FAC944A-F565-7C44-69F3-17DC16B029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591" y="3049342"/>
            <a:ext cx="4828775" cy="3567836"/>
          </a:xfrm>
          <a:prstGeom prst="rect">
            <a:avLst/>
          </a:prstGeom>
        </p:spPr>
      </p:pic>
    </p:spTree>
    <p:extLst>
      <p:ext uri="{BB962C8B-B14F-4D97-AF65-F5344CB8AC3E}">
        <p14:creationId xmlns:p14="http://schemas.microsoft.com/office/powerpoint/2010/main" val="10329782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99D07-5977-8B72-731C-759097AF6BF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FBFB952-550F-34F2-D089-135791E577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0F891AB2-E378-DD63-3139-2373AB1D1B1C}"/>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C955362-BE62-5DDB-E1B5-DF39414711CD}"/>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94D5AABA-65FE-EB9E-A2A5-A21F9A6B5587}"/>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19BF664E-200F-AEE1-0820-1F1E3AC042C5}"/>
              </a:ext>
            </a:extLst>
          </p:cNvPr>
          <p:cNvSpPr/>
          <p:nvPr/>
        </p:nvSpPr>
        <p:spPr>
          <a:xfrm>
            <a:off x="10883056" y="214847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5" name="Rectangle 4">
            <a:extLst>
              <a:ext uri="{FF2B5EF4-FFF2-40B4-BE49-F238E27FC236}">
                <a16:creationId xmlns:a16="http://schemas.microsoft.com/office/drawing/2014/main" id="{321C9552-077A-E9C5-6D5C-27C6F703D883}"/>
              </a:ext>
            </a:extLst>
          </p:cNvPr>
          <p:cNvSpPr/>
          <p:nvPr/>
        </p:nvSpPr>
        <p:spPr>
          <a:xfrm>
            <a:off x="143944" y="2148477"/>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ظهور نموذج "الترتيب التشاركي للأولويات</a:t>
            </a:r>
            <a:r>
              <a:rPr lang="ar-SA" sz="2400" dirty="0">
                <a:solidFill>
                  <a:srgbClr val="002060"/>
                </a:solidFill>
                <a:latin typeface="Alexandria" charset="0"/>
                <a:cs typeface="Alexandria" charset="0"/>
              </a:rPr>
              <a:t>"</a:t>
            </a:r>
            <a:r>
              <a:rPr lang="en-US" sz="2400" b="1" dirty="0">
                <a:solidFill>
                  <a:srgbClr val="002060"/>
                </a:solidFill>
                <a:latin typeface="Times New Roman" panose="02020603050405020304" pitchFamily="18" charset="0"/>
                <a:cs typeface="Times New Roman" panose="02020603050405020304" pitchFamily="18" charset="0"/>
              </a:rPr>
              <a:t>Participatory Agenda Setting</a:t>
            </a:r>
            <a:endParaRPr lang="ar-SA" sz="2400" b="1" dirty="0">
              <a:solidFill>
                <a:srgbClr val="00206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62B44BE-A3AD-1A01-BEEA-12B3C56F2900}"/>
              </a:ext>
            </a:extLst>
          </p:cNvPr>
          <p:cNvSpPr txBox="1"/>
          <p:nvPr/>
        </p:nvSpPr>
        <p:spPr>
          <a:xfrm>
            <a:off x="6096000" y="3095676"/>
            <a:ext cx="6035312" cy="2838662"/>
          </a:xfrm>
          <a:prstGeom prst="rect">
            <a:avLst/>
          </a:prstGeom>
          <a:noFill/>
        </p:spPr>
        <p:txBody>
          <a:bodyPr wrap="square">
            <a:spAutoFit/>
          </a:bodyPr>
          <a:lstStyle/>
          <a:p>
            <a:pPr marL="0" marR="0" algn="r" rtl="1">
              <a:lnSpc>
                <a:spcPct val="115000"/>
              </a:lnSpc>
              <a:spcAft>
                <a:spcPts val="800"/>
              </a:spcAft>
              <a:buNone/>
            </a:pPr>
            <a:endParaRPr lang="en-US" sz="100" b="1" kern="0" dirty="0">
              <a:solidFill>
                <a:srgbClr val="002060"/>
              </a:solidFill>
              <a:latin typeface="Calibri" panose="020F0502020204030204" pitchFamily="34" charset="0"/>
              <a:cs typeface="Calibri" panose="020F0502020204030204" pitchFamily="34" charset="0"/>
            </a:endParaRPr>
          </a:p>
          <a:p>
            <a:pPr marL="285750" marR="0" indent="-28575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الفكرة</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الجمهور لا يستقبل فقط الأجندة من الإعلام، بل يشارك في صناعتها</a:t>
            </a:r>
            <a:r>
              <a:rPr lang="ar-SA" sz="2400" kern="0" dirty="0">
                <a:solidFill>
                  <a:srgbClr val="002060"/>
                </a:solidFill>
                <a:latin typeface="Calibri" panose="020F0502020204030204" pitchFamily="34" charset="0"/>
                <a:cs typeface="Calibri" panose="020F0502020204030204" pitchFamily="34" charset="0"/>
              </a:rPr>
              <a:t>، خصوصًا عبر المنصات التفاعلية مثل تويتر، فيس</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بوك، وإنستغرام</a:t>
            </a:r>
            <a:endParaRPr lang="ar-EG" sz="2400" kern="0" dirty="0">
              <a:solidFill>
                <a:srgbClr val="002060"/>
              </a:solidFill>
              <a:latin typeface="Calibri" panose="020F0502020204030204" pitchFamily="34" charset="0"/>
              <a:cs typeface="Calibri" panose="020F0502020204030204" pitchFamily="34" charset="0"/>
            </a:endParaRPr>
          </a:p>
          <a:p>
            <a:pPr marL="285750" marR="0" indent="-285750" algn="just"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النتيجة: </a:t>
            </a:r>
            <a:r>
              <a:rPr lang="ar-SA" sz="2400" b="1" kern="0" dirty="0">
                <a:solidFill>
                  <a:srgbClr val="002060"/>
                </a:solidFill>
                <a:latin typeface="Calibri" panose="020F0502020204030204" pitchFamily="34" charset="0"/>
                <a:cs typeface="Calibri" panose="020F0502020204030204" pitchFamily="34" charset="0"/>
              </a:rPr>
              <a:t>تحوّلت العملية من اتجاه أحادي (من الإعلام إلى الجمهور) إلى عملية تفاعلية (من الإعلام إلى الجمهور والعكس)</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0A30DA8D-B3CB-6F56-65A3-DC3CED2062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944" y="2901128"/>
            <a:ext cx="5857181" cy="7562085"/>
          </a:xfrm>
          <a:prstGeom prst="rect">
            <a:avLst/>
          </a:prstGeom>
        </p:spPr>
      </p:pic>
    </p:spTree>
    <p:extLst>
      <p:ext uri="{BB962C8B-B14F-4D97-AF65-F5344CB8AC3E}">
        <p14:creationId xmlns:p14="http://schemas.microsoft.com/office/powerpoint/2010/main" val="26775873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B20D5-87A4-6999-BF2A-C8568384097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5108337-2645-3C1C-C449-BB934D5D3E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E1B09E12-1563-EF94-2225-1E0583D187A3}"/>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8750433-B03D-C0FD-924C-F0B99A92EE55}"/>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6246D74-D438-85F7-1DE2-7C3CC5EE674D}"/>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9F201B39-0FEF-ECA3-C6FA-F452374EC62D}"/>
              </a:ext>
            </a:extLst>
          </p:cNvPr>
          <p:cNvSpPr/>
          <p:nvPr/>
        </p:nvSpPr>
        <p:spPr>
          <a:xfrm>
            <a:off x="10883056" y="214847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000" dirty="0">
              <a:solidFill>
                <a:schemeClr val="bg1"/>
              </a:solidFill>
              <a:cs typeface="Alexandria" charset="0"/>
            </a:endParaRPr>
          </a:p>
        </p:txBody>
      </p:sp>
      <p:sp>
        <p:nvSpPr>
          <p:cNvPr id="9" name="TextBox 8">
            <a:extLst>
              <a:ext uri="{FF2B5EF4-FFF2-40B4-BE49-F238E27FC236}">
                <a16:creationId xmlns:a16="http://schemas.microsoft.com/office/drawing/2014/main" id="{01AA8F87-3620-643C-AB07-348E74F82B38}"/>
              </a:ext>
            </a:extLst>
          </p:cNvPr>
          <p:cNvSpPr txBox="1"/>
          <p:nvPr/>
        </p:nvSpPr>
        <p:spPr>
          <a:xfrm>
            <a:off x="4439652" y="2792470"/>
            <a:ext cx="7382849" cy="3773021"/>
          </a:xfrm>
          <a:prstGeom prst="rect">
            <a:avLst/>
          </a:prstGeom>
          <a:noFill/>
        </p:spPr>
        <p:txBody>
          <a:bodyPr wrap="square">
            <a:spAutoFit/>
          </a:bodyPr>
          <a:lstStyle/>
          <a:p>
            <a:pPr marL="342900" marR="0" indent="-342900" algn="r"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الإضافة الحديثة:</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تلعب </a:t>
            </a:r>
            <a:r>
              <a:rPr lang="ar-EG" sz="2400" b="1" kern="0" dirty="0">
                <a:solidFill>
                  <a:srgbClr val="002060"/>
                </a:solidFill>
                <a:latin typeface="Calibri" panose="020F0502020204030204" pitchFamily="34" charset="0"/>
                <a:cs typeface="Calibri" panose="020F0502020204030204" pitchFamily="34" charset="0"/>
              </a:rPr>
              <a:t>خوارزميات المنصات الرقمية </a:t>
            </a:r>
            <a:r>
              <a:rPr lang="ar-EG" sz="2400" kern="0" dirty="0">
                <a:solidFill>
                  <a:srgbClr val="002060"/>
                </a:solidFill>
                <a:latin typeface="Calibri" panose="020F0502020204030204" pitchFamily="34" charset="0"/>
                <a:cs typeface="Calibri" panose="020F0502020204030204" pitchFamily="34" charset="0"/>
              </a:rPr>
              <a:t>: مثل خوارزمية </a:t>
            </a:r>
            <a:r>
              <a:rPr lang="en-US" sz="2400" b="1" kern="0" dirty="0">
                <a:solidFill>
                  <a:srgbClr val="002060"/>
                </a:solidFill>
                <a:latin typeface="Times New Roman" panose="02020603050405020304" pitchFamily="18" charset="0"/>
                <a:cs typeface="Times New Roman" panose="02020603050405020304" pitchFamily="18" charset="0"/>
              </a:rPr>
              <a:t>Trending Topics </a:t>
            </a:r>
            <a:r>
              <a:rPr lang="ar-EG" sz="2400" kern="0" dirty="0">
                <a:solidFill>
                  <a:srgbClr val="002060"/>
                </a:solidFill>
                <a:latin typeface="Calibri" panose="020F0502020204030204" pitchFamily="34" charset="0"/>
                <a:cs typeface="Calibri" panose="020F0502020204030204" pitchFamily="34" charset="0"/>
              </a:rPr>
              <a:t>في تويتر أو خوارزمية عرض المنشورات في فيس بوك..دورًا خفيًا في تحديد ما يظهر للمستخدم، وبالتالي التأثير على إدراكه لأولويات القضايا</a:t>
            </a:r>
            <a:r>
              <a:rPr lang="ar-EG" sz="2400" b="1" kern="0" dirty="0">
                <a:solidFill>
                  <a:srgbClr val="002060"/>
                </a:solidFill>
                <a:latin typeface="Calibri" panose="020F0502020204030204" pitchFamily="34" charset="0"/>
                <a:cs typeface="Calibri" panose="020F0502020204030204" pitchFamily="34" charset="0"/>
              </a:rPr>
              <a:t>.</a:t>
            </a:r>
          </a:p>
          <a:p>
            <a:pPr marL="342900" marR="0" indent="-342900" algn="r"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التحدي:</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أصبحت "</a:t>
            </a:r>
            <a:r>
              <a:rPr lang="ar-EG" sz="2400" b="1" kern="0" dirty="0">
                <a:solidFill>
                  <a:srgbClr val="002060"/>
                </a:solidFill>
                <a:latin typeface="Calibri" panose="020F0502020204030204" pitchFamily="34" charset="0"/>
                <a:cs typeface="Calibri" panose="020F0502020204030204" pitchFamily="34" charset="0"/>
              </a:rPr>
              <a:t>الأجندة" غير شفافة وموجهة بشكل آلي</a:t>
            </a:r>
            <a:r>
              <a:rPr lang="ar-EG" sz="2400" kern="0" dirty="0">
                <a:solidFill>
                  <a:srgbClr val="002060"/>
                </a:solidFill>
                <a:latin typeface="Calibri" panose="020F0502020204030204" pitchFamily="34" charset="0"/>
                <a:cs typeface="Calibri" panose="020F0502020204030204" pitchFamily="34" charset="0"/>
              </a:rPr>
              <a:t>، مما طرح تساؤلات أخلاقية حول من يملك </a:t>
            </a:r>
            <a:r>
              <a:rPr lang="ar-EG" sz="2400" b="1" kern="0" dirty="0">
                <a:solidFill>
                  <a:srgbClr val="002060"/>
                </a:solidFill>
                <a:latin typeface="Calibri" panose="020F0502020204030204" pitchFamily="34" charset="0"/>
                <a:cs typeface="Calibri" panose="020F0502020204030204" pitchFamily="34" charset="0"/>
              </a:rPr>
              <a:t>السلطة الفعلية في ترتيب القضايا</a:t>
            </a:r>
            <a:r>
              <a:rPr lang="ar-EG" sz="2400" kern="0" dirty="0">
                <a:solidFill>
                  <a:srgbClr val="002060"/>
                </a:solidFill>
                <a:latin typeface="Calibri" panose="020F0502020204030204" pitchFamily="34" charset="0"/>
                <a:cs typeface="Calibri" panose="020F0502020204030204" pitchFamily="34" charset="0"/>
              </a:rPr>
              <a:t>.</a:t>
            </a:r>
          </a:p>
        </p:txBody>
      </p:sp>
      <p:sp>
        <p:nvSpPr>
          <p:cNvPr id="6" name="Rectangle 5">
            <a:extLst>
              <a:ext uri="{FF2B5EF4-FFF2-40B4-BE49-F238E27FC236}">
                <a16:creationId xmlns:a16="http://schemas.microsoft.com/office/drawing/2014/main" id="{D3D1EEDA-4CD9-C7B7-FA89-160E37BF2C8F}"/>
              </a:ext>
            </a:extLst>
          </p:cNvPr>
          <p:cNvSpPr/>
          <p:nvPr/>
        </p:nvSpPr>
        <p:spPr>
          <a:xfrm>
            <a:off x="140971" y="2148477"/>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دور الخوارزميات في تشكيل الأجندات الرقمية</a:t>
            </a:r>
          </a:p>
        </p:txBody>
      </p:sp>
      <p:pic>
        <p:nvPicPr>
          <p:cNvPr id="10" name="Picture 9">
            <a:extLst>
              <a:ext uri="{FF2B5EF4-FFF2-40B4-BE49-F238E27FC236}">
                <a16:creationId xmlns:a16="http://schemas.microsoft.com/office/drawing/2014/main" id="{134C17E5-4D50-6E33-C269-E7B8ABFADB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971" y="2901128"/>
            <a:ext cx="4298681" cy="7562974"/>
          </a:xfrm>
          <a:prstGeom prst="rect">
            <a:avLst/>
          </a:prstGeom>
        </p:spPr>
      </p:pic>
    </p:spTree>
    <p:extLst>
      <p:ext uri="{BB962C8B-B14F-4D97-AF65-F5344CB8AC3E}">
        <p14:creationId xmlns:p14="http://schemas.microsoft.com/office/powerpoint/2010/main" val="3471361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24C43-1ABC-2B54-9758-77C81B45A03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67E4F2D-31ED-C1F7-49B0-9E900AF45D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20544133-B6A2-28AC-E7E0-E85408C3324C}"/>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3B65F9F-E9A7-31D7-4E44-F140F2F35BA9}"/>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53FE451-4993-2298-2459-E70E848CABAE}"/>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0282608B-CC7F-C34B-2A38-E74CDF1574CB}"/>
              </a:ext>
            </a:extLst>
          </p:cNvPr>
          <p:cNvSpPr/>
          <p:nvPr/>
        </p:nvSpPr>
        <p:spPr>
          <a:xfrm>
            <a:off x="143944" y="2098258"/>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انتقال الاهتمام من القضايا العامة إلى الأجندات الشخصية</a:t>
            </a:r>
          </a:p>
        </p:txBody>
      </p:sp>
      <p:sp>
        <p:nvSpPr>
          <p:cNvPr id="8" name="Rectangle 7">
            <a:extLst>
              <a:ext uri="{FF2B5EF4-FFF2-40B4-BE49-F238E27FC236}">
                <a16:creationId xmlns:a16="http://schemas.microsoft.com/office/drawing/2014/main" id="{006B2F14-1F6E-2FF5-189F-333A282A64BD}"/>
              </a:ext>
            </a:extLst>
          </p:cNvPr>
          <p:cNvSpPr/>
          <p:nvPr/>
        </p:nvSpPr>
        <p:spPr>
          <a:xfrm>
            <a:off x="10880083" y="211433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
        <p:nvSpPr>
          <p:cNvPr id="12" name="TextBox 11">
            <a:extLst>
              <a:ext uri="{FF2B5EF4-FFF2-40B4-BE49-F238E27FC236}">
                <a16:creationId xmlns:a16="http://schemas.microsoft.com/office/drawing/2014/main" id="{A07EC98E-65F4-70A6-91F4-D503C5570F63}"/>
              </a:ext>
            </a:extLst>
          </p:cNvPr>
          <p:cNvSpPr txBox="1"/>
          <p:nvPr/>
        </p:nvSpPr>
        <p:spPr>
          <a:xfrm>
            <a:off x="4535905" y="2901128"/>
            <a:ext cx="7431505" cy="2905732"/>
          </a:xfrm>
          <a:prstGeom prst="rect">
            <a:avLst/>
          </a:prstGeom>
          <a:noFill/>
        </p:spPr>
        <p:txBody>
          <a:bodyPr wrap="square">
            <a:spAutoFit/>
          </a:bodyPr>
          <a:lstStyle/>
          <a:p>
            <a:pPr marL="285750" marR="0" indent="-285750" algn="just" rtl="1">
              <a:lnSpc>
                <a:spcPct val="150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التحوّل السلوكي</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مع الإعلام الرقمي، </a:t>
            </a:r>
            <a:r>
              <a:rPr lang="ar-SA" sz="2400" b="1" kern="0" dirty="0">
                <a:solidFill>
                  <a:srgbClr val="002060"/>
                </a:solidFill>
                <a:latin typeface="Calibri" panose="020F0502020204030204" pitchFamily="34" charset="0"/>
                <a:cs typeface="Calibri" panose="020F0502020204030204" pitchFamily="34" charset="0"/>
              </a:rPr>
              <a:t>أصبح الجمهور يكوّن أجنداته الخاصة اعتمادًا على اهتماماته، ومتابعاته، والدوائر الاجتماعية التي ينتمي إليها</a:t>
            </a:r>
            <a:r>
              <a:rPr lang="en-US" sz="2400" kern="0" dirty="0">
                <a:solidFill>
                  <a:srgbClr val="002060"/>
                </a:solidFill>
                <a:latin typeface="Calibri" panose="020F0502020204030204" pitchFamily="34" charset="0"/>
                <a:cs typeface="Calibri" panose="020F0502020204030204" pitchFamily="34" charset="0"/>
              </a:rPr>
              <a:t>.</a:t>
            </a:r>
          </a:p>
          <a:p>
            <a:pPr marL="285750" marR="0" indent="-285750" algn="just" rtl="1">
              <a:lnSpc>
                <a:spcPct val="150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النتيجة</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ضعفت الأجندة العامة المشتركة</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Public Agenda</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لصالح أجندات شخصية وفردية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Personalized Agendas</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2E12C8D4-33D4-0565-AFAD-2173EC913B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590" y="2783595"/>
            <a:ext cx="4231802" cy="8180670"/>
          </a:xfrm>
          <a:prstGeom prst="rect">
            <a:avLst/>
          </a:prstGeom>
        </p:spPr>
      </p:pic>
    </p:spTree>
    <p:extLst>
      <p:ext uri="{BB962C8B-B14F-4D97-AF65-F5344CB8AC3E}">
        <p14:creationId xmlns:p14="http://schemas.microsoft.com/office/powerpoint/2010/main" val="20222282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5B907-3F58-F7FB-0582-F19032BDE48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AEC6C05-0131-7A21-50AB-4DAA575AFC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34C3DFD3-A577-CA6E-DF37-7A2301A6BAD6}"/>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2142C07-1A91-4A5B-188F-EF234B665D17}"/>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FF6FAF28-EC8D-BD12-E7D4-96884673F9BF}"/>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2F0AEFD6-6A2E-499E-B0DD-03D54A865AF6}"/>
              </a:ext>
            </a:extLst>
          </p:cNvPr>
          <p:cNvSpPr/>
          <p:nvPr/>
        </p:nvSpPr>
        <p:spPr>
          <a:xfrm>
            <a:off x="201293" y="2253366"/>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دور المؤثرين الرقميين </a:t>
            </a:r>
            <a:r>
              <a:rPr lang="en-US" sz="2400" b="1" kern="0" dirty="0">
                <a:solidFill>
                  <a:srgbClr val="002060"/>
                </a:solidFill>
                <a:latin typeface="Times New Roman" panose="02020603050405020304" pitchFamily="18" charset="0"/>
                <a:cs typeface="Times New Roman" panose="02020603050405020304" pitchFamily="18" charset="0"/>
              </a:rPr>
              <a:t>Digital Influencers </a:t>
            </a:r>
            <a:r>
              <a:rPr lang="ar-EG" sz="2400" b="1" kern="0" dirty="0">
                <a:solidFill>
                  <a:srgbClr val="002060"/>
                </a:solidFill>
                <a:latin typeface="Times New Roman" panose="02020603050405020304" pitchFamily="18" charset="0"/>
                <a:cs typeface="Times New Roman" panose="02020603050405020304" pitchFamily="18" charset="0"/>
              </a:rPr>
              <a:t> </a:t>
            </a:r>
            <a:r>
              <a:rPr lang="ar-SA" sz="2400" b="1" kern="0" dirty="0">
                <a:solidFill>
                  <a:srgbClr val="002060"/>
                </a:solidFill>
                <a:latin typeface="Calibri" panose="020F0502020204030204" pitchFamily="34" charset="0"/>
                <a:cs typeface="Calibri" panose="020F0502020204030204" pitchFamily="34" charset="0"/>
              </a:rPr>
              <a:t>كقوى جديدة في ترتيب الأولويات</a:t>
            </a:r>
          </a:p>
        </p:txBody>
      </p:sp>
      <p:sp>
        <p:nvSpPr>
          <p:cNvPr id="6" name="Rectangle 5">
            <a:extLst>
              <a:ext uri="{FF2B5EF4-FFF2-40B4-BE49-F238E27FC236}">
                <a16:creationId xmlns:a16="http://schemas.microsoft.com/office/drawing/2014/main" id="{FEBCF653-7B3C-6022-C2B2-87D5812C508B}"/>
              </a:ext>
            </a:extLst>
          </p:cNvPr>
          <p:cNvSpPr/>
          <p:nvPr/>
        </p:nvSpPr>
        <p:spPr>
          <a:xfrm>
            <a:off x="10919749" y="225336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
        <p:nvSpPr>
          <p:cNvPr id="10" name="TextBox 9">
            <a:extLst>
              <a:ext uri="{FF2B5EF4-FFF2-40B4-BE49-F238E27FC236}">
                <a16:creationId xmlns:a16="http://schemas.microsoft.com/office/drawing/2014/main" id="{586AE63A-F51E-31ED-A992-C553FD58E852}"/>
              </a:ext>
            </a:extLst>
          </p:cNvPr>
          <p:cNvSpPr txBox="1"/>
          <p:nvPr/>
        </p:nvSpPr>
        <p:spPr>
          <a:xfrm>
            <a:off x="5991726" y="3012243"/>
            <a:ext cx="5975684" cy="3143105"/>
          </a:xfrm>
          <a:prstGeom prst="rect">
            <a:avLst/>
          </a:prstGeom>
          <a:noFill/>
        </p:spPr>
        <p:txBody>
          <a:bodyPr wrap="square">
            <a:spAutoFit/>
          </a:bodyPr>
          <a:lstStyle/>
          <a:p>
            <a:pPr marL="285750" marR="0" indent="-28575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التحوّل</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أصبح بعض </a:t>
            </a:r>
            <a:r>
              <a:rPr lang="ar-SA" sz="2400" b="1" kern="0" dirty="0">
                <a:solidFill>
                  <a:srgbClr val="002060"/>
                </a:solidFill>
                <a:latin typeface="Calibri" panose="020F0502020204030204" pitchFamily="34" charset="0"/>
                <a:cs typeface="Calibri" panose="020F0502020204030204" pitchFamily="34" charset="0"/>
              </a:rPr>
              <a:t>المؤثرين الرقميين </a:t>
            </a:r>
            <a:r>
              <a:rPr lang="ar-SA" sz="2400" kern="0" dirty="0">
                <a:solidFill>
                  <a:srgbClr val="002060"/>
                </a:solidFill>
                <a:latin typeface="Calibri" panose="020F0502020204030204" pitchFamily="34" charset="0"/>
                <a:cs typeface="Calibri" panose="020F0502020204030204" pitchFamily="34" charset="0"/>
              </a:rPr>
              <a:t>يلعبون دورًا يشبه دور وسائل الإعلام في الماضي، حيث يؤثرون في </a:t>
            </a:r>
            <a:r>
              <a:rPr lang="ar-SA" sz="2400" b="1" kern="0" dirty="0">
                <a:solidFill>
                  <a:srgbClr val="002060"/>
                </a:solidFill>
                <a:latin typeface="Calibri" panose="020F0502020204030204" pitchFamily="34" charset="0"/>
                <a:cs typeface="Calibri" panose="020F0502020204030204" pitchFamily="34" charset="0"/>
              </a:rPr>
              <a:t>ترتيب القضايا لدى متابعيهم</a:t>
            </a:r>
            <a:r>
              <a:rPr lang="en-US" sz="2400" kern="0" dirty="0">
                <a:solidFill>
                  <a:srgbClr val="002060"/>
                </a:solidFill>
                <a:latin typeface="Calibri" panose="020F0502020204030204" pitchFamily="34" charset="0"/>
                <a:cs typeface="Calibri" panose="020F0502020204030204" pitchFamily="34" charset="0"/>
              </a:rPr>
              <a:t>.</a:t>
            </a:r>
          </a:p>
          <a:p>
            <a:pPr marL="285750" marR="0" indent="-28575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مثال</a:t>
            </a:r>
            <a:r>
              <a:rPr lang="ar-EG" sz="2400" b="1" kern="0" dirty="0">
                <a:solidFill>
                  <a:srgbClr val="002060"/>
                </a:solidFill>
                <a:latin typeface="Calibri" panose="020F0502020204030204" pitchFamily="34" charset="0"/>
                <a:cs typeface="Calibri" panose="020F0502020204030204" pitchFamily="34" charset="0"/>
              </a:rPr>
              <a:t> تطبيقى: </a:t>
            </a:r>
            <a:r>
              <a:rPr lang="ar-SA" sz="2400" b="1" kern="0" dirty="0">
                <a:solidFill>
                  <a:srgbClr val="002060"/>
                </a:solidFill>
                <a:latin typeface="Calibri" panose="020F0502020204030204" pitchFamily="34" charset="0"/>
                <a:cs typeface="Calibri" panose="020F0502020204030204" pitchFamily="34" charset="0"/>
              </a:rPr>
              <a:t>مؤثرة</a:t>
            </a:r>
            <a:r>
              <a:rPr lang="ar-SA" sz="2400" kern="0" dirty="0">
                <a:solidFill>
                  <a:srgbClr val="002060"/>
                </a:solidFill>
                <a:latin typeface="Calibri" panose="020F0502020204030204" pitchFamily="34" charset="0"/>
                <a:cs typeface="Calibri" panose="020F0502020204030204" pitchFamily="34" charset="0"/>
              </a:rPr>
              <a:t> في مجال الصحة العامة قد تساهم في جعل قضية مثل "الصحة النفسية" </a:t>
            </a:r>
            <a:r>
              <a:rPr lang="ar-SA" sz="2400" b="1" kern="0" dirty="0">
                <a:solidFill>
                  <a:srgbClr val="002060"/>
                </a:solidFill>
                <a:latin typeface="Calibri" panose="020F0502020204030204" pitchFamily="34" charset="0"/>
                <a:cs typeface="Calibri" panose="020F0502020204030204" pitchFamily="34" charset="0"/>
              </a:rPr>
              <a:t>أولوية في نقاشات جمهورها</a:t>
            </a:r>
            <a:r>
              <a:rPr lang="ar-SA" sz="2400" kern="0" dirty="0">
                <a:solidFill>
                  <a:srgbClr val="002060"/>
                </a:solidFill>
                <a:latin typeface="Calibri" panose="020F0502020204030204" pitchFamily="34" charset="0"/>
                <a:cs typeface="Calibri" panose="020F0502020204030204" pitchFamily="34" charset="0"/>
              </a:rPr>
              <a:t>، حتى قبل تغطية الإعلام التقليدي لها</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5286C129-BB2A-71F4-874D-935AF87B3E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590" y="3188178"/>
            <a:ext cx="5621375" cy="6858000"/>
          </a:xfrm>
          <a:prstGeom prst="rect">
            <a:avLst/>
          </a:prstGeom>
        </p:spPr>
      </p:pic>
    </p:spTree>
    <p:extLst>
      <p:ext uri="{BB962C8B-B14F-4D97-AF65-F5344CB8AC3E}">
        <p14:creationId xmlns:p14="http://schemas.microsoft.com/office/powerpoint/2010/main" val="589590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F6F4C-851A-D4D8-EB5A-F4264520194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1B4465A-992F-4E1A-D2BD-1CCA376947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5FB02725-CB76-9A19-8034-EB2BA0D8D77D}"/>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2F0FB47-5CBF-01E2-B119-D248C8431C95}"/>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C8FA46D8-5376-40DF-CDA1-EC8821235754}"/>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B693ED4B-D4E8-9571-2F35-A4364D73BE0C}"/>
              </a:ext>
            </a:extLst>
          </p:cNvPr>
          <p:cNvSpPr/>
          <p:nvPr/>
        </p:nvSpPr>
        <p:spPr>
          <a:xfrm>
            <a:off x="143944" y="2081237"/>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أثر التريندات الرقمية والهاشتاجات في خلق أجندات لحظية</a:t>
            </a:r>
          </a:p>
        </p:txBody>
      </p:sp>
      <p:sp>
        <p:nvSpPr>
          <p:cNvPr id="8" name="Rectangle 7">
            <a:extLst>
              <a:ext uri="{FF2B5EF4-FFF2-40B4-BE49-F238E27FC236}">
                <a16:creationId xmlns:a16="http://schemas.microsoft.com/office/drawing/2014/main" id="{4A1A7DE3-6ABB-B484-D1B2-3600F9B910D2}"/>
              </a:ext>
            </a:extLst>
          </p:cNvPr>
          <p:cNvSpPr/>
          <p:nvPr/>
        </p:nvSpPr>
        <p:spPr>
          <a:xfrm>
            <a:off x="10880083" y="211433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dirty="0">
              <a:solidFill>
                <a:schemeClr val="bg1"/>
              </a:solidFill>
              <a:cs typeface="Alexandria" charset="0"/>
            </a:endParaRPr>
          </a:p>
        </p:txBody>
      </p:sp>
      <p:sp>
        <p:nvSpPr>
          <p:cNvPr id="12" name="TextBox 11">
            <a:extLst>
              <a:ext uri="{FF2B5EF4-FFF2-40B4-BE49-F238E27FC236}">
                <a16:creationId xmlns:a16="http://schemas.microsoft.com/office/drawing/2014/main" id="{D2FEBD55-4128-00AD-864D-D31921E983F6}"/>
              </a:ext>
            </a:extLst>
          </p:cNvPr>
          <p:cNvSpPr txBox="1"/>
          <p:nvPr/>
        </p:nvSpPr>
        <p:spPr>
          <a:xfrm>
            <a:off x="5390146" y="2792560"/>
            <a:ext cx="6577263" cy="3728393"/>
          </a:xfrm>
          <a:prstGeom prst="rect">
            <a:avLst/>
          </a:prstGeom>
          <a:noFill/>
        </p:spPr>
        <p:txBody>
          <a:bodyPr wrap="square">
            <a:spAutoFit/>
          </a:bodyPr>
          <a:lstStyle/>
          <a:p>
            <a:pPr marL="285750" indent="-285750" algn="just"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الابتكار الرقمي:</a:t>
            </a:r>
            <a:endParaRPr lang="ar-EG" sz="24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أصبحت القضايا تتصدر النقاش العام بسرعة من خلال التريندات والهاشتاجات، مما أوجد ما يُسمى </a:t>
            </a:r>
            <a:r>
              <a:rPr lang="ar-EG" sz="2400" b="1" kern="0" dirty="0">
                <a:solidFill>
                  <a:srgbClr val="002060"/>
                </a:solidFill>
                <a:latin typeface="Calibri" panose="020F0502020204030204" pitchFamily="34" charset="0"/>
                <a:cs typeface="Calibri" panose="020F0502020204030204" pitchFamily="34" charset="0"/>
              </a:rPr>
              <a:t>بـ "الترتيب اللحظي للأجندة" </a:t>
            </a:r>
            <a:r>
              <a:rPr lang="en-US" sz="2400" b="1" kern="0" dirty="0">
                <a:solidFill>
                  <a:srgbClr val="002060"/>
                </a:solidFill>
                <a:latin typeface="Times New Roman" panose="02020603050405020304" pitchFamily="18" charset="0"/>
                <a:cs typeface="Times New Roman" panose="02020603050405020304" pitchFamily="18" charset="0"/>
              </a:rPr>
              <a:t>Ephemeral Agenda Setting</a:t>
            </a:r>
          </a:p>
          <a:p>
            <a:pPr marL="285750" indent="-285750" algn="just" rtl="1">
              <a:lnSpc>
                <a:spcPct val="150000"/>
              </a:lnSpc>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مثال تطبيقي: </a:t>
            </a:r>
            <a:endParaRPr lang="ar-EG" sz="24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تريند مثل #</a:t>
            </a:r>
            <a:r>
              <a:rPr lang="en-US" sz="2400" b="1" kern="0" dirty="0">
                <a:solidFill>
                  <a:srgbClr val="002060"/>
                </a:solidFill>
                <a:latin typeface="Times New Roman" panose="02020603050405020304" pitchFamily="18" charset="0"/>
                <a:cs typeface="Times New Roman" panose="02020603050405020304" pitchFamily="18" charset="0"/>
              </a:rPr>
              <a:t>Save Gaza </a:t>
            </a:r>
            <a:r>
              <a:rPr lang="ar-EG" sz="2400" b="1" kern="0" dirty="0">
                <a:solidFill>
                  <a:srgbClr val="002060"/>
                </a:solidFill>
                <a:latin typeface="Calibri" panose="020F0502020204030204" pitchFamily="34" charset="0"/>
                <a:cs typeface="+mj-cs"/>
              </a:rPr>
              <a:t>أو #</a:t>
            </a:r>
            <a:r>
              <a:rPr lang="en-US" sz="2400" b="1" kern="0" dirty="0">
                <a:solidFill>
                  <a:srgbClr val="002060"/>
                </a:solidFill>
                <a:latin typeface="Times New Roman" panose="02020603050405020304" pitchFamily="18" charset="0"/>
                <a:cs typeface="Times New Roman" panose="02020603050405020304" pitchFamily="18" charset="0"/>
              </a:rPr>
              <a:t>PrayForSudan</a:t>
            </a:r>
            <a:r>
              <a:rPr lang="en-US" sz="2400" b="1" kern="0" dirty="0">
                <a:solidFill>
                  <a:srgbClr val="002060"/>
                </a:solidFill>
                <a:latin typeface="Calibri" panose="020F0502020204030204" pitchFamily="34" charset="0"/>
                <a:cs typeface="+mj-cs"/>
              </a:rPr>
              <a:t> </a:t>
            </a:r>
            <a:r>
              <a:rPr lang="ar-EG" sz="2400" kern="0" dirty="0">
                <a:solidFill>
                  <a:srgbClr val="002060"/>
                </a:solidFill>
                <a:latin typeface="Calibri" panose="020F0502020204030204" pitchFamily="34" charset="0"/>
                <a:cs typeface="Calibri" panose="020F0502020204030204" pitchFamily="34" charset="0"/>
              </a:rPr>
              <a:t>يظهر فجأة ويتصدر النقاش العالمي لساعات أو أيام، ثم يختفي أو يتراجع</a:t>
            </a:r>
          </a:p>
        </p:txBody>
      </p:sp>
      <p:pic>
        <p:nvPicPr>
          <p:cNvPr id="9" name="Picture 8">
            <a:extLst>
              <a:ext uri="{FF2B5EF4-FFF2-40B4-BE49-F238E27FC236}">
                <a16:creationId xmlns:a16="http://schemas.microsoft.com/office/drawing/2014/main" id="{11AE1A05-840E-755A-579E-D08BFBC380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08" y="2897815"/>
            <a:ext cx="5165555" cy="7776714"/>
          </a:xfrm>
          <a:prstGeom prst="rect">
            <a:avLst/>
          </a:prstGeom>
        </p:spPr>
      </p:pic>
    </p:spTree>
    <p:extLst>
      <p:ext uri="{BB962C8B-B14F-4D97-AF65-F5344CB8AC3E}">
        <p14:creationId xmlns:p14="http://schemas.microsoft.com/office/powerpoint/2010/main" val="16083347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80981-2F5C-C290-E17D-A0FED88AA2C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7BD1D2B-6A9B-1CEA-67CE-17375D34C0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9BDDA86F-DFFB-680F-891A-37BD6B9DC520}"/>
              </a:ext>
            </a:extLst>
          </p:cNvPr>
          <p:cNvSpPr/>
          <p:nvPr/>
        </p:nvSpPr>
        <p:spPr>
          <a:xfrm flipV="1">
            <a:off x="2674492" y="76517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7C4CC9C-1D41-B921-B859-FCCB28C173E6}"/>
              </a:ext>
            </a:extLst>
          </p:cNvPr>
          <p:cNvSpPr txBox="1"/>
          <p:nvPr/>
        </p:nvSpPr>
        <p:spPr>
          <a:xfrm>
            <a:off x="1977190" y="240822"/>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B84FC2DC-BFAD-81F2-93FE-DA25D534CCEB}"/>
              </a:ext>
            </a:extLst>
          </p:cNvPr>
          <p:cNvSpPr/>
          <p:nvPr/>
        </p:nvSpPr>
        <p:spPr>
          <a:xfrm>
            <a:off x="0" y="923662"/>
            <a:ext cx="12192000" cy="1061832"/>
          </a:xfrm>
          <a:prstGeom prst="rect">
            <a:avLst/>
          </a:prstGeom>
          <a:solidFill>
            <a:srgbClr val="2D39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📚تطورات نظرية ترتيب الأولويات في البيئة الرقمية: </a:t>
            </a:r>
            <a:endParaRPr lang="en-US" sz="32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E256D83A-C9C0-F43D-32C4-18DE0A68814E}"/>
              </a:ext>
            </a:extLst>
          </p:cNvPr>
          <p:cNvSpPr/>
          <p:nvPr/>
        </p:nvSpPr>
        <p:spPr>
          <a:xfrm>
            <a:off x="143944" y="2114336"/>
            <a:ext cx="1063380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إعادة تشكيل أولويات الأفراد بناءً على المحتوى الموصى به</a:t>
            </a:r>
            <a:r>
              <a:rPr lang="ar-EG" sz="2400" b="1" dirty="0">
                <a:solidFill>
                  <a:srgbClr val="002060"/>
                </a:solidFill>
                <a:latin typeface="Alexandria" charset="0"/>
                <a:cs typeface="Alexandria" charset="0"/>
              </a:rPr>
              <a:t> </a:t>
            </a:r>
            <a:r>
              <a:rPr lang="en-US" sz="2400" b="1" kern="0" dirty="0">
                <a:solidFill>
                  <a:srgbClr val="002060"/>
                </a:solidFill>
                <a:latin typeface="Times New Roman" panose="02020603050405020304" pitchFamily="18" charset="0"/>
                <a:cs typeface="Times New Roman" panose="02020603050405020304" pitchFamily="18" charset="0"/>
              </a:rPr>
              <a:t>Recommended Content</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9E06974-9C97-AD52-36DB-1890BDE01459}"/>
              </a:ext>
            </a:extLst>
          </p:cNvPr>
          <p:cNvSpPr/>
          <p:nvPr/>
        </p:nvSpPr>
        <p:spPr>
          <a:xfrm>
            <a:off x="10880083" y="211433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سابعاً</a:t>
            </a:r>
            <a:endParaRPr lang="ar-SA" sz="2400" dirty="0">
              <a:solidFill>
                <a:schemeClr val="bg1"/>
              </a:solidFill>
              <a:cs typeface="Alexandria" charset="0"/>
            </a:endParaRPr>
          </a:p>
        </p:txBody>
      </p:sp>
      <p:sp>
        <p:nvSpPr>
          <p:cNvPr id="10" name="TextBox 9">
            <a:extLst>
              <a:ext uri="{FF2B5EF4-FFF2-40B4-BE49-F238E27FC236}">
                <a16:creationId xmlns:a16="http://schemas.microsoft.com/office/drawing/2014/main" id="{80BEB991-D9D5-4297-303E-D18743B8E61D}"/>
              </a:ext>
            </a:extLst>
          </p:cNvPr>
          <p:cNvSpPr txBox="1"/>
          <p:nvPr/>
        </p:nvSpPr>
        <p:spPr>
          <a:xfrm>
            <a:off x="328863" y="2800613"/>
            <a:ext cx="11719193" cy="1143070"/>
          </a:xfrm>
          <a:prstGeom prst="rect">
            <a:avLst/>
          </a:prstGeom>
          <a:noFill/>
        </p:spPr>
        <p:txBody>
          <a:bodyPr wrap="square">
            <a:spAutoFit/>
          </a:bodyPr>
          <a:lstStyle/>
          <a:p>
            <a:pPr algn="just" rtl="1">
              <a:lnSpc>
                <a:spcPct val="150000"/>
              </a:lnSpc>
            </a:pPr>
            <a:r>
              <a:rPr lang="ar-SA" sz="2400" b="1" kern="0" dirty="0">
                <a:solidFill>
                  <a:srgbClr val="002060"/>
                </a:solidFill>
                <a:latin typeface="Calibri" panose="020F0502020204030204" pitchFamily="34" charset="0"/>
                <a:cs typeface="Calibri" panose="020F0502020204030204" pitchFamily="34" charset="0"/>
              </a:rPr>
              <a:t>التحوّل الخفي</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المنصات تقترح محتوى بناءً على </a:t>
            </a:r>
            <a:r>
              <a:rPr lang="ar-SA" sz="2400" b="1" kern="0" dirty="0">
                <a:solidFill>
                  <a:srgbClr val="002060"/>
                </a:solidFill>
                <a:latin typeface="Calibri" panose="020F0502020204030204" pitchFamily="34" charset="0"/>
                <a:cs typeface="Calibri" panose="020F0502020204030204" pitchFamily="34" charset="0"/>
              </a:rPr>
              <a:t>سلوك المستخدم</a:t>
            </a:r>
            <a:r>
              <a:rPr lang="ar-SA" sz="2400" kern="0" dirty="0">
                <a:solidFill>
                  <a:srgbClr val="002060"/>
                </a:solidFill>
                <a:latin typeface="Calibri" panose="020F0502020204030204" pitchFamily="34" charset="0"/>
                <a:cs typeface="Calibri" panose="020F0502020204030204" pitchFamily="34" charset="0"/>
              </a:rPr>
              <a:t>، مما يوجه اهتمامه دون وعي منه، وبالتالي يُعيد ترتيب أولوياته تدريجيًا دون تدخل مباشر من وسائل الإعلام أو الجماهير</a:t>
            </a:r>
            <a:r>
              <a:rPr lang="en-US" sz="2400" kern="0" dirty="0">
                <a:solidFill>
                  <a:srgbClr val="002060"/>
                </a:solidFill>
                <a:latin typeface="Calibri" panose="020F0502020204030204" pitchFamily="34" charset="0"/>
                <a:cs typeface="Calibri" panose="020F0502020204030204" pitchFamily="34" charset="0"/>
              </a:rPr>
              <a:t>.</a:t>
            </a:r>
          </a:p>
        </p:txBody>
      </p:sp>
      <p:sp>
        <p:nvSpPr>
          <p:cNvPr id="14" name="TextBox 13">
            <a:extLst>
              <a:ext uri="{FF2B5EF4-FFF2-40B4-BE49-F238E27FC236}">
                <a16:creationId xmlns:a16="http://schemas.microsoft.com/office/drawing/2014/main" id="{05D2AAF1-D3E6-0EA2-3877-3936F6860E8D}"/>
              </a:ext>
            </a:extLst>
          </p:cNvPr>
          <p:cNvSpPr txBox="1"/>
          <p:nvPr/>
        </p:nvSpPr>
        <p:spPr>
          <a:xfrm>
            <a:off x="143945" y="4168021"/>
            <a:ext cx="11904111" cy="1766317"/>
          </a:xfrm>
          <a:prstGeom prst="rect">
            <a:avLst/>
          </a:prstGeom>
          <a:noFill/>
        </p:spPr>
        <p:txBody>
          <a:bodyPr wrap="square">
            <a:spAutoFit/>
          </a:bodyPr>
          <a:lstStyle/>
          <a:p>
            <a:pPr marL="0" marR="0" algn="just" rtl="1">
              <a:lnSpc>
                <a:spcPct val="115000"/>
              </a:lnSpc>
              <a:spcAft>
                <a:spcPts val="800"/>
              </a:spcAft>
            </a:pPr>
            <a:r>
              <a:rPr lang="ar-EG" sz="2400" b="1" kern="0" dirty="0">
                <a:solidFill>
                  <a:srgbClr val="002060"/>
                </a:solidFill>
                <a:latin typeface="Calibri" panose="020F0502020204030204" pitchFamily="34" charset="0"/>
                <a:cs typeface="Calibri" panose="020F0502020204030204" pitchFamily="34" charset="0"/>
              </a:rPr>
              <a:t>إجمالاً</a:t>
            </a:r>
            <a:r>
              <a:rPr lang="ar-EG" sz="2400" kern="0" dirty="0">
                <a:solidFill>
                  <a:srgbClr val="002060"/>
                </a:solidFill>
                <a:latin typeface="Calibri" panose="020F0502020204030204" pitchFamily="34" charset="0"/>
                <a:cs typeface="Calibri" panose="020F0502020204030204" pitchFamily="34" charset="0"/>
              </a:rPr>
              <a:t>: يمكن القول بأ</a:t>
            </a:r>
            <a:r>
              <a:rPr lang="ar-SA" sz="2400" kern="0" dirty="0">
                <a:solidFill>
                  <a:srgbClr val="002060"/>
                </a:solidFill>
                <a:latin typeface="Calibri" panose="020F0502020204030204" pitchFamily="34" charset="0"/>
                <a:cs typeface="Calibri" panose="020F0502020204030204" pitchFamily="34" charset="0"/>
              </a:rPr>
              <a:t>ن تطورات </a:t>
            </a:r>
            <a:r>
              <a:rPr lang="ar-SA" sz="2400" b="1" kern="0" dirty="0">
                <a:solidFill>
                  <a:srgbClr val="002060"/>
                </a:solidFill>
                <a:latin typeface="Calibri" panose="020F0502020204030204" pitchFamily="34" charset="0"/>
                <a:cs typeface="Calibri" panose="020F0502020204030204" pitchFamily="34" charset="0"/>
              </a:rPr>
              <a:t>نظرية ترتيب الأولويات في البيئة الرقمية </a:t>
            </a:r>
            <a:r>
              <a:rPr lang="ar-SA" sz="2400" kern="0" dirty="0">
                <a:solidFill>
                  <a:srgbClr val="002060"/>
                </a:solidFill>
                <a:latin typeface="Calibri" panose="020F0502020204030204" pitchFamily="34" charset="0"/>
                <a:cs typeface="Calibri" panose="020F0502020204030204" pitchFamily="34" charset="0"/>
              </a:rPr>
              <a:t>تؤكد تحوّلها </a:t>
            </a:r>
            <a:r>
              <a:rPr lang="ar-SA" sz="2400" b="1" kern="0" dirty="0">
                <a:solidFill>
                  <a:srgbClr val="002060"/>
                </a:solidFill>
                <a:latin typeface="Calibri" panose="020F0502020204030204" pitchFamily="34" charset="0"/>
                <a:cs typeface="Calibri" panose="020F0502020204030204" pitchFamily="34" charset="0"/>
              </a:rPr>
              <a:t>من نموذج بسيط يقوم على تأثير الإعلام في الجمهور، إلى نموذج ديناميكي معقد يتشابك فيه الإعلام، والجمهور، والخوارزميات، والمؤثرون</a:t>
            </a:r>
            <a:r>
              <a:rPr lang="ar-SA" sz="2400" kern="0" dirty="0">
                <a:solidFill>
                  <a:srgbClr val="002060"/>
                </a:solidFill>
                <a:latin typeface="Calibri" panose="020F0502020204030204" pitchFamily="34" charset="0"/>
                <a:cs typeface="Calibri" panose="020F0502020204030204" pitchFamily="34" charset="0"/>
              </a:rPr>
              <a:t>. كما أصبح </a:t>
            </a:r>
            <a:r>
              <a:rPr lang="ar-SA" sz="2400" b="1" kern="0" dirty="0">
                <a:solidFill>
                  <a:srgbClr val="002060"/>
                </a:solidFill>
                <a:latin typeface="Calibri" panose="020F0502020204030204" pitchFamily="34" charset="0"/>
                <a:cs typeface="Calibri" panose="020F0502020204030204" pitchFamily="34" charset="0"/>
              </a:rPr>
              <a:t>ترتيب الأولويات في البيئة الرقمية أكثر سيولة وسرعة، وأقل مركزية</a:t>
            </a:r>
            <a:r>
              <a:rPr lang="ar-SA" sz="2400" kern="0" dirty="0">
                <a:solidFill>
                  <a:srgbClr val="002060"/>
                </a:solidFill>
                <a:latin typeface="Calibri" panose="020F0502020204030204" pitchFamily="34" charset="0"/>
                <a:cs typeface="Calibri" panose="020F0502020204030204" pitchFamily="34" charset="0"/>
              </a:rPr>
              <a:t>، لكنه في ذات الوقت </a:t>
            </a:r>
            <a:r>
              <a:rPr lang="ar-SA" sz="2400" b="1" kern="0" dirty="0">
                <a:solidFill>
                  <a:srgbClr val="002060"/>
                </a:solidFill>
                <a:latin typeface="Calibri" panose="020F0502020204030204" pitchFamily="34" charset="0"/>
                <a:cs typeface="Calibri" panose="020F0502020204030204" pitchFamily="34" charset="0"/>
              </a:rPr>
              <a:t>أكثر عُرضة للتلاعب والخوارزميات غير الشفافة</a:t>
            </a:r>
            <a:r>
              <a:rPr lang="en-US" sz="2400" b="1"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074118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5C42C-EF39-0DCC-86BE-7E84176091A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AF13ACB-D0E5-2845-0AB2-84410B01B6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7BA9F50C-8E3E-6FEC-78F9-A38F3C72DEF8}"/>
              </a:ext>
            </a:extLst>
          </p:cNvPr>
          <p:cNvSpPr/>
          <p:nvPr/>
        </p:nvSpPr>
        <p:spPr>
          <a:xfrm flipV="1">
            <a:off x="2578650" y="72908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583F1957-9B0F-6830-BB28-AC00721F53C4}"/>
              </a:ext>
            </a:extLst>
          </p:cNvPr>
          <p:cNvSpPr/>
          <p:nvPr/>
        </p:nvSpPr>
        <p:spPr>
          <a:xfrm>
            <a:off x="10904785" y="2846583"/>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E1F15BC1-6248-8159-9D6D-6BCF2C00BB58}"/>
              </a:ext>
            </a:extLst>
          </p:cNvPr>
          <p:cNvSpPr/>
          <p:nvPr/>
        </p:nvSpPr>
        <p:spPr>
          <a:xfrm>
            <a:off x="221452" y="2865032"/>
            <a:ext cx="1059814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الوسوم كأداة لترتيب القضايا</a:t>
            </a:r>
          </a:p>
        </p:txBody>
      </p:sp>
      <p:sp>
        <p:nvSpPr>
          <p:cNvPr id="16" name="Rectangle 15">
            <a:extLst>
              <a:ext uri="{FF2B5EF4-FFF2-40B4-BE49-F238E27FC236}">
                <a16:creationId xmlns:a16="http://schemas.microsoft.com/office/drawing/2014/main" id="{87DC85F8-3E06-EE36-C737-4102C185EE21}"/>
              </a:ext>
            </a:extLst>
          </p:cNvPr>
          <p:cNvSpPr/>
          <p:nvPr/>
        </p:nvSpPr>
        <p:spPr>
          <a:xfrm>
            <a:off x="10908708" y="347382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B2FB0478-D7BD-25A1-16EC-ADD7EF348856}"/>
              </a:ext>
            </a:extLst>
          </p:cNvPr>
          <p:cNvSpPr/>
          <p:nvPr/>
        </p:nvSpPr>
        <p:spPr>
          <a:xfrm>
            <a:off x="10886027" y="409967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58771832-E646-9C65-44CF-2E4556B4F423}"/>
              </a:ext>
            </a:extLst>
          </p:cNvPr>
          <p:cNvSpPr/>
          <p:nvPr/>
        </p:nvSpPr>
        <p:spPr>
          <a:xfrm>
            <a:off x="201290" y="348591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التريندات كمؤشر على الأجندة اللحظية للجمهور</a:t>
            </a:r>
          </a:p>
        </p:txBody>
      </p:sp>
      <p:sp>
        <p:nvSpPr>
          <p:cNvPr id="19" name="Rectangle 18">
            <a:extLst>
              <a:ext uri="{FF2B5EF4-FFF2-40B4-BE49-F238E27FC236}">
                <a16:creationId xmlns:a16="http://schemas.microsoft.com/office/drawing/2014/main" id="{78640D02-3EDA-69FE-9BE9-053BC46AD5BF}"/>
              </a:ext>
            </a:extLst>
          </p:cNvPr>
          <p:cNvSpPr/>
          <p:nvPr/>
        </p:nvSpPr>
        <p:spPr>
          <a:xfrm>
            <a:off x="201290" y="4121891"/>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الوسوم كآلية تعبئة وتوجيه للرأي العام</a:t>
            </a:r>
          </a:p>
        </p:txBody>
      </p:sp>
      <p:sp>
        <p:nvSpPr>
          <p:cNvPr id="2" name="TextBox 1">
            <a:extLst>
              <a:ext uri="{FF2B5EF4-FFF2-40B4-BE49-F238E27FC236}">
                <a16:creationId xmlns:a16="http://schemas.microsoft.com/office/drawing/2014/main" id="{4E647D37-E09D-0DD2-F436-2757460FD001}"/>
              </a:ext>
            </a:extLst>
          </p:cNvPr>
          <p:cNvSpPr txBox="1"/>
          <p:nvPr/>
        </p:nvSpPr>
        <p:spPr>
          <a:xfrm>
            <a:off x="2063562" y="199720"/>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D00D44BE-9C8C-56A0-942A-C5DE22CE31DC}"/>
              </a:ext>
            </a:extLst>
          </p:cNvPr>
          <p:cNvSpPr/>
          <p:nvPr/>
        </p:nvSpPr>
        <p:spPr>
          <a:xfrm>
            <a:off x="10886028" y="470628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sp>
        <p:nvSpPr>
          <p:cNvPr id="8" name="Rectangle 7">
            <a:extLst>
              <a:ext uri="{FF2B5EF4-FFF2-40B4-BE49-F238E27FC236}">
                <a16:creationId xmlns:a16="http://schemas.microsoft.com/office/drawing/2014/main" id="{C6D5D03C-FC07-FF4D-C1DE-CA1A734B6F85}"/>
              </a:ext>
            </a:extLst>
          </p:cNvPr>
          <p:cNvSpPr/>
          <p:nvPr/>
        </p:nvSpPr>
        <p:spPr>
          <a:xfrm>
            <a:off x="10904786" y="5397127"/>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8A6E71D9-CF98-6586-AB20-FC8B1238C7AD}"/>
              </a:ext>
            </a:extLst>
          </p:cNvPr>
          <p:cNvSpPr/>
          <p:nvPr/>
        </p:nvSpPr>
        <p:spPr>
          <a:xfrm>
            <a:off x="10886029" y="6034763"/>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dirty="0">
              <a:solidFill>
                <a:schemeClr val="bg1"/>
              </a:solidFill>
              <a:cs typeface="Alexandria" charset="0"/>
            </a:endParaRPr>
          </a:p>
        </p:txBody>
      </p:sp>
      <p:sp>
        <p:nvSpPr>
          <p:cNvPr id="12" name="Rectangle 11">
            <a:extLst>
              <a:ext uri="{FF2B5EF4-FFF2-40B4-BE49-F238E27FC236}">
                <a16:creationId xmlns:a16="http://schemas.microsoft.com/office/drawing/2014/main" id="{1CBA67BE-11F1-F9CC-F2AF-93387E0228FA}"/>
              </a:ext>
            </a:extLst>
          </p:cNvPr>
          <p:cNvSpPr/>
          <p:nvPr/>
        </p:nvSpPr>
        <p:spPr>
          <a:xfrm>
            <a:off x="201292" y="4723284"/>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إعادة إنتاج الأجندة عبر الوسوم التفاعلية</a:t>
            </a:r>
          </a:p>
        </p:txBody>
      </p:sp>
      <p:sp>
        <p:nvSpPr>
          <p:cNvPr id="13" name="Rectangle 12">
            <a:extLst>
              <a:ext uri="{FF2B5EF4-FFF2-40B4-BE49-F238E27FC236}">
                <a16:creationId xmlns:a16="http://schemas.microsoft.com/office/drawing/2014/main" id="{63EFC3C0-B695-005C-82C7-75519BC28D36}"/>
              </a:ext>
            </a:extLst>
          </p:cNvPr>
          <p:cNvSpPr/>
          <p:nvPr/>
        </p:nvSpPr>
        <p:spPr>
          <a:xfrm>
            <a:off x="201293" y="5385027"/>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قابلية الوسوم للتلاعب الخوارزمي والتضليل</a:t>
            </a:r>
          </a:p>
        </p:txBody>
      </p:sp>
      <p:sp>
        <p:nvSpPr>
          <p:cNvPr id="21" name="Rectangle 20">
            <a:extLst>
              <a:ext uri="{FF2B5EF4-FFF2-40B4-BE49-F238E27FC236}">
                <a16:creationId xmlns:a16="http://schemas.microsoft.com/office/drawing/2014/main" id="{6E2EFDD2-9F4E-CB53-52B5-B7B72260F098}"/>
              </a:ext>
            </a:extLst>
          </p:cNvPr>
          <p:cNvSpPr/>
          <p:nvPr/>
        </p:nvSpPr>
        <p:spPr>
          <a:xfrm>
            <a:off x="201293" y="6069041"/>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دور الإعلام في تبنّي التريندات وصياغة خطابها</a:t>
            </a:r>
          </a:p>
        </p:txBody>
      </p:sp>
      <p:sp>
        <p:nvSpPr>
          <p:cNvPr id="4" name="Rectangle 3">
            <a:extLst>
              <a:ext uri="{FF2B5EF4-FFF2-40B4-BE49-F238E27FC236}">
                <a16:creationId xmlns:a16="http://schemas.microsoft.com/office/drawing/2014/main" id="{221484B9-5A97-EB6A-D25D-1A281FEFAEEB}"/>
              </a:ext>
            </a:extLst>
          </p:cNvPr>
          <p:cNvSpPr/>
          <p:nvPr/>
        </p:nvSpPr>
        <p:spPr>
          <a:xfrm>
            <a:off x="139404" y="923689"/>
            <a:ext cx="11969196" cy="6595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964DAA3A-1F78-9B91-2A1B-1C9A592A0DAA}"/>
              </a:ext>
            </a:extLst>
          </p:cNvPr>
          <p:cNvSpPr txBox="1"/>
          <p:nvPr/>
        </p:nvSpPr>
        <p:spPr>
          <a:xfrm>
            <a:off x="224489" y="1688031"/>
            <a:ext cx="11851306" cy="1200329"/>
          </a:xfrm>
          <a:prstGeom prst="rect">
            <a:avLst/>
          </a:prstGeom>
          <a:noFill/>
        </p:spPr>
        <p:txBody>
          <a:bodyPr wrap="square">
            <a:spAutoFit/>
          </a:bodyPr>
          <a:lstStyle/>
          <a:p>
            <a:pPr algn="just" rtl="1"/>
            <a:r>
              <a:rPr lang="ar-SA" sz="2400" b="1" kern="0" dirty="0">
                <a:solidFill>
                  <a:srgbClr val="002060"/>
                </a:solidFill>
                <a:latin typeface="Calibri" panose="020F0502020204030204" pitchFamily="34" charset="0"/>
                <a:cs typeface="Calibri" panose="020F0502020204030204" pitchFamily="34" charset="0"/>
              </a:rPr>
              <a:t>تُعد التريندات والوسوم (الهاشتاجات) من أبرز الأدوات الرقمية التي أسهمت في تطوير نظرية ترتيب الأولويات في البيئة الرقمية. فقد أصبحت هذه الأدوات وسائل قوية لترتيب أجندات الجمهور والمؤسسات الإعلامية على حد سواء، وذلك عبر آليات تفاعلية وفورية</a:t>
            </a:r>
            <a:r>
              <a:rPr lang="en-US" sz="2400" b="1" kern="0" dirty="0">
                <a:solidFill>
                  <a:srgbClr val="002060"/>
                </a:solidFill>
                <a:latin typeface="Calibri" panose="020F0502020204030204" pitchFamily="34" charset="0"/>
                <a:cs typeface="Calibri" panose="020F0502020204030204" pitchFamily="34" charset="0"/>
              </a:rPr>
              <a:t>.</a:t>
            </a:r>
            <a:endParaRPr lang="en-US" sz="2400" b="1" dirty="0"/>
          </a:p>
        </p:txBody>
      </p:sp>
    </p:spTree>
    <p:extLst>
      <p:ext uri="{BB962C8B-B14F-4D97-AF65-F5344CB8AC3E}">
        <p14:creationId xmlns:p14="http://schemas.microsoft.com/office/powerpoint/2010/main" val="16524233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917FF-4794-BDBD-A773-A60E803DEE0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6D633A5-F829-8BD6-7531-6D1934825D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867"/>
            <a:ext cx="2030520" cy="868775"/>
          </a:xfrm>
          <a:prstGeom prst="rect">
            <a:avLst/>
          </a:prstGeom>
        </p:spPr>
      </p:pic>
      <p:sp>
        <p:nvSpPr>
          <p:cNvPr id="11" name="Rectangle 10">
            <a:extLst>
              <a:ext uri="{FF2B5EF4-FFF2-40B4-BE49-F238E27FC236}">
                <a16:creationId xmlns:a16="http://schemas.microsoft.com/office/drawing/2014/main" id="{56377C92-E51A-919D-0DB0-4E313DD90EE5}"/>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72A2D59-6852-F81B-74DD-3F266291D7F8}"/>
              </a:ext>
            </a:extLst>
          </p:cNvPr>
          <p:cNvSpPr txBox="1"/>
          <p:nvPr/>
        </p:nvSpPr>
        <p:spPr>
          <a:xfrm>
            <a:off x="2030520" y="208597"/>
            <a:ext cx="10323094" cy="523220"/>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E728CE5E-7CC3-9F70-024F-791DE876C375}"/>
              </a:ext>
            </a:extLst>
          </p:cNvPr>
          <p:cNvSpPr/>
          <p:nvPr/>
        </p:nvSpPr>
        <p:spPr>
          <a:xfrm>
            <a:off x="96254" y="822908"/>
            <a:ext cx="11969196"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9563761C-CA54-6B26-F6CB-2B7C1A1D0F97}"/>
              </a:ext>
            </a:extLst>
          </p:cNvPr>
          <p:cNvSpPr txBox="1"/>
          <p:nvPr/>
        </p:nvSpPr>
        <p:spPr>
          <a:xfrm>
            <a:off x="4439653" y="2619620"/>
            <a:ext cx="7625796" cy="2649123"/>
          </a:xfrm>
          <a:prstGeom prst="rect">
            <a:avLst/>
          </a:prstGeom>
          <a:noFill/>
        </p:spPr>
        <p:txBody>
          <a:bodyPr wrap="square">
            <a:spAutoFit/>
          </a:bodyPr>
          <a:lstStyle/>
          <a:p>
            <a:pPr marL="0" marR="0" algn="just" rtl="1">
              <a:lnSpc>
                <a:spcPct val="115000"/>
              </a:lnSpc>
              <a:spcAft>
                <a:spcPts val="800"/>
              </a:spcAft>
              <a:buNone/>
            </a:pP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002060"/>
                </a:solidFill>
                <a:latin typeface="Calibri" panose="020F0502020204030204" pitchFamily="34" charset="0"/>
                <a:cs typeface="Calibri" panose="020F0502020204030204" pitchFamily="34" charset="0"/>
              </a:rPr>
              <a:t>الوظيفة</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الهاشتاج يقوم بتجميع النقاشات حول قضية معينة</a:t>
            </a:r>
            <a:r>
              <a:rPr lang="ar-SA" sz="2400" kern="0" dirty="0">
                <a:solidFill>
                  <a:srgbClr val="002060"/>
                </a:solidFill>
                <a:latin typeface="Calibri" panose="020F0502020204030204" pitchFamily="34" charset="0"/>
                <a:cs typeface="Calibri" panose="020F0502020204030204" pitchFamily="34" charset="0"/>
              </a:rPr>
              <a:t>، مما يمنحها حضورًا إعلاميًا وجماهيريًا، ويجعلها "مرئية" في </a:t>
            </a:r>
            <a:r>
              <a:rPr lang="ar-SA" sz="2400" b="1" kern="0" dirty="0">
                <a:solidFill>
                  <a:srgbClr val="002060"/>
                </a:solidFill>
                <a:latin typeface="Calibri" panose="020F0502020204030204" pitchFamily="34" charset="0"/>
                <a:cs typeface="Calibri" panose="020F0502020204030204" pitchFamily="34" charset="0"/>
              </a:rPr>
              <a:t>الفضاء الرقمي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b="1" kern="0" dirty="0">
                <a:solidFill>
                  <a:srgbClr val="002060"/>
                </a:solidFill>
                <a:latin typeface="Calibri" panose="020F0502020204030204" pitchFamily="34" charset="0"/>
                <a:cs typeface="Calibri" panose="020F0502020204030204" pitchFamily="34" charset="0"/>
              </a:rPr>
              <a:t>مثال</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هاشتاج مثل #</a:t>
            </a:r>
            <a:r>
              <a:rPr lang="en-US" sz="2400" b="1" kern="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ClimateStrike</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لم يكن مجرد وسم، بل تحول إلى حملة شبابية عالمية فرضت قضايا البيئة على الأجندة الإعلامية والسياسية، وساهمت في تشكيل الوعي الجماهيري بأزمة المناخ.</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12" name="Rectangle 11">
            <a:extLst>
              <a:ext uri="{FF2B5EF4-FFF2-40B4-BE49-F238E27FC236}">
                <a16:creationId xmlns:a16="http://schemas.microsoft.com/office/drawing/2014/main" id="{596E3466-6EBA-A2F0-6443-8DDC4D29554F}"/>
              </a:ext>
            </a:extLst>
          </p:cNvPr>
          <p:cNvSpPr/>
          <p:nvPr/>
        </p:nvSpPr>
        <p:spPr>
          <a:xfrm>
            <a:off x="209420" y="1875178"/>
            <a:ext cx="1059814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الوسوم كأداة لترتيب القضايا</a:t>
            </a:r>
          </a:p>
        </p:txBody>
      </p:sp>
      <p:sp>
        <p:nvSpPr>
          <p:cNvPr id="13" name="Rectangle 12">
            <a:extLst>
              <a:ext uri="{FF2B5EF4-FFF2-40B4-BE49-F238E27FC236}">
                <a16:creationId xmlns:a16="http://schemas.microsoft.com/office/drawing/2014/main" id="{2202DF25-2C38-1C2D-142E-4049D094965E}"/>
              </a:ext>
            </a:extLst>
          </p:cNvPr>
          <p:cNvSpPr/>
          <p:nvPr/>
        </p:nvSpPr>
        <p:spPr>
          <a:xfrm>
            <a:off x="10897476" y="1875178"/>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pic>
        <p:nvPicPr>
          <p:cNvPr id="6" name="Picture 5">
            <a:extLst>
              <a:ext uri="{FF2B5EF4-FFF2-40B4-BE49-F238E27FC236}">
                <a16:creationId xmlns:a16="http://schemas.microsoft.com/office/drawing/2014/main" id="{C15333C9-0F77-64D2-A42A-33697102A5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551" y="2525869"/>
            <a:ext cx="4313102" cy="7552534"/>
          </a:xfrm>
          <a:prstGeom prst="rect">
            <a:avLst/>
          </a:prstGeom>
        </p:spPr>
      </p:pic>
    </p:spTree>
    <p:extLst>
      <p:ext uri="{BB962C8B-B14F-4D97-AF65-F5344CB8AC3E}">
        <p14:creationId xmlns:p14="http://schemas.microsoft.com/office/powerpoint/2010/main" val="24327571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458E1-6B6D-2177-0ADE-A873AB126D1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8B121EB-6F10-5F21-E8EF-6D00395633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867"/>
            <a:ext cx="2030520" cy="868775"/>
          </a:xfrm>
          <a:prstGeom prst="rect">
            <a:avLst/>
          </a:prstGeom>
        </p:spPr>
      </p:pic>
      <p:sp>
        <p:nvSpPr>
          <p:cNvPr id="11" name="Rectangle 10">
            <a:extLst>
              <a:ext uri="{FF2B5EF4-FFF2-40B4-BE49-F238E27FC236}">
                <a16:creationId xmlns:a16="http://schemas.microsoft.com/office/drawing/2014/main" id="{949DE6AC-FC65-F173-5065-6D53A506415A}"/>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4146BE1-9FF2-71C8-2190-742DAFA01F87}"/>
              </a:ext>
            </a:extLst>
          </p:cNvPr>
          <p:cNvSpPr txBox="1"/>
          <p:nvPr/>
        </p:nvSpPr>
        <p:spPr>
          <a:xfrm>
            <a:off x="2030520" y="208597"/>
            <a:ext cx="10323094" cy="523220"/>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F240262A-D609-ADDD-5502-C1453CD9779A}"/>
              </a:ext>
            </a:extLst>
          </p:cNvPr>
          <p:cNvSpPr/>
          <p:nvPr/>
        </p:nvSpPr>
        <p:spPr>
          <a:xfrm>
            <a:off x="96254" y="822908"/>
            <a:ext cx="11969196"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2D7544FF-5B58-D43C-8A2E-D2BF07439CB8}"/>
              </a:ext>
            </a:extLst>
          </p:cNvPr>
          <p:cNvSpPr txBox="1"/>
          <p:nvPr/>
        </p:nvSpPr>
        <p:spPr>
          <a:xfrm>
            <a:off x="4283241" y="2525869"/>
            <a:ext cx="7782207" cy="3773021"/>
          </a:xfrm>
          <a:prstGeom prst="rect">
            <a:avLst/>
          </a:prstGeom>
          <a:noFill/>
        </p:spPr>
        <p:txBody>
          <a:bodyPr wrap="square">
            <a:spAutoFit/>
          </a:bodyPr>
          <a:lstStyle/>
          <a:p>
            <a:pPr marL="0" marR="0" algn="r" rtl="1">
              <a:lnSpc>
                <a:spcPct val="115000"/>
              </a:lnSpc>
              <a:spcAft>
                <a:spcPts val="800"/>
              </a:spcAft>
              <a:buNone/>
            </a:pPr>
            <a:r>
              <a:rPr lang="ar-EG" sz="2400" b="1" kern="0" dirty="0">
                <a:solidFill>
                  <a:srgbClr val="002060"/>
                </a:solidFill>
                <a:latin typeface="Calibri" panose="020F0502020204030204" pitchFamily="34" charset="0"/>
                <a:cs typeface="Calibri" panose="020F0502020204030204" pitchFamily="34" charset="0"/>
              </a:rPr>
              <a:t>التحوّل:</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التريندات اليومية أو اللحظية </a:t>
            </a:r>
            <a:r>
              <a:rPr lang="ar-EG" sz="2400" b="1" kern="0" dirty="0">
                <a:solidFill>
                  <a:srgbClr val="002060"/>
                </a:solidFill>
                <a:latin typeface="Calibri" panose="020F0502020204030204" pitchFamily="34" charset="0"/>
                <a:cs typeface="Calibri" panose="020F0502020204030204" pitchFamily="34" charset="0"/>
              </a:rPr>
              <a:t>(مثل قائمة "المواضيع الرائجة" في تويتر) </a:t>
            </a:r>
            <a:r>
              <a:rPr lang="ar-EG" sz="2400" kern="0" dirty="0">
                <a:solidFill>
                  <a:srgbClr val="002060"/>
                </a:solidFill>
                <a:latin typeface="Calibri" panose="020F0502020204030204" pitchFamily="34" charset="0"/>
                <a:cs typeface="Calibri" panose="020F0502020204030204" pitchFamily="34" charset="0"/>
              </a:rPr>
              <a:t>أصبحت تعكس اهتمامات الجمهور في الوقت الحقيقي، مما يؤثر على تغطية وسائل الإعلام التي غالبًا ما تلاحق هذه التريندات.</a:t>
            </a:r>
          </a:p>
          <a:p>
            <a:pPr marL="342900" marR="0" indent="-342900" algn="r"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مثال تطبيقي:</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عندما تصدر هاشتاج مثل </a:t>
            </a:r>
            <a:r>
              <a:rPr lang="ar-EG" sz="2400" b="1" kern="0" dirty="0">
                <a:solidFill>
                  <a:srgbClr val="002060"/>
                </a:solidFill>
                <a:latin typeface="Calibri" panose="020F0502020204030204" pitchFamily="34" charset="0"/>
                <a:cs typeface="Calibri" panose="020F0502020204030204" pitchFamily="34" charset="0"/>
              </a:rPr>
              <a:t>#انقذوا_حي_الشيخ_جراح </a:t>
            </a:r>
            <a:r>
              <a:rPr lang="ar-EG" sz="2400" kern="0" dirty="0">
                <a:solidFill>
                  <a:srgbClr val="002060"/>
                </a:solidFill>
                <a:latin typeface="Calibri" panose="020F0502020204030204" pitchFamily="34" charset="0"/>
                <a:cs typeface="Calibri" panose="020F0502020204030204" pitchFamily="34" charset="0"/>
              </a:rPr>
              <a:t>التريند في الوطن العربي، دفع ذلك وسائل الإعلام إلى تغطية القضية بإلحاح على الرغم من أنها لم تكن ضمن أولوياتها السابقة.</a:t>
            </a:r>
          </a:p>
        </p:txBody>
      </p:sp>
      <p:sp>
        <p:nvSpPr>
          <p:cNvPr id="4" name="Rectangle 3">
            <a:extLst>
              <a:ext uri="{FF2B5EF4-FFF2-40B4-BE49-F238E27FC236}">
                <a16:creationId xmlns:a16="http://schemas.microsoft.com/office/drawing/2014/main" id="{70818701-0EAC-6260-9BC0-DDA72A410049}"/>
              </a:ext>
            </a:extLst>
          </p:cNvPr>
          <p:cNvSpPr/>
          <p:nvPr/>
        </p:nvSpPr>
        <p:spPr>
          <a:xfrm>
            <a:off x="96254" y="174818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التريندات كمؤشر على الأجندة اللحظية للجمهور</a:t>
            </a:r>
          </a:p>
        </p:txBody>
      </p:sp>
      <p:sp>
        <p:nvSpPr>
          <p:cNvPr id="5" name="Rectangle 4">
            <a:extLst>
              <a:ext uri="{FF2B5EF4-FFF2-40B4-BE49-F238E27FC236}">
                <a16:creationId xmlns:a16="http://schemas.microsoft.com/office/drawing/2014/main" id="{693F47C6-AE0A-16EE-CB75-CD6A1DB68E63}"/>
              </a:ext>
            </a:extLst>
          </p:cNvPr>
          <p:cNvSpPr/>
          <p:nvPr/>
        </p:nvSpPr>
        <p:spPr>
          <a:xfrm>
            <a:off x="10807459" y="173414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pic>
        <p:nvPicPr>
          <p:cNvPr id="9" name="Picture 8">
            <a:extLst>
              <a:ext uri="{FF2B5EF4-FFF2-40B4-BE49-F238E27FC236}">
                <a16:creationId xmlns:a16="http://schemas.microsoft.com/office/drawing/2014/main" id="{222CDFF4-01AE-07BE-A126-F36DEC8F7B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552" y="2539914"/>
            <a:ext cx="4156689" cy="8055323"/>
          </a:xfrm>
          <a:prstGeom prst="rect">
            <a:avLst/>
          </a:prstGeom>
        </p:spPr>
      </p:pic>
    </p:spTree>
    <p:extLst>
      <p:ext uri="{BB962C8B-B14F-4D97-AF65-F5344CB8AC3E}">
        <p14:creationId xmlns:p14="http://schemas.microsoft.com/office/powerpoint/2010/main" val="32718306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58CC2-611E-B822-388B-19E40BABF5A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C22795-983D-F533-0FB1-B822EF04B5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867"/>
            <a:ext cx="2030520" cy="868775"/>
          </a:xfrm>
          <a:prstGeom prst="rect">
            <a:avLst/>
          </a:prstGeom>
        </p:spPr>
      </p:pic>
      <p:sp>
        <p:nvSpPr>
          <p:cNvPr id="11" name="Rectangle 10">
            <a:extLst>
              <a:ext uri="{FF2B5EF4-FFF2-40B4-BE49-F238E27FC236}">
                <a16:creationId xmlns:a16="http://schemas.microsoft.com/office/drawing/2014/main" id="{E8E6E684-028B-97A2-EBF5-AA9EDFCE1ECE}"/>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8BCC090-C8CE-51D5-7EA1-8AC755631F45}"/>
              </a:ext>
            </a:extLst>
          </p:cNvPr>
          <p:cNvSpPr txBox="1"/>
          <p:nvPr/>
        </p:nvSpPr>
        <p:spPr>
          <a:xfrm>
            <a:off x="2030520" y="208597"/>
            <a:ext cx="10323094" cy="523220"/>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2A6D824-4A9B-A6BD-7A92-2A028D3465B6}"/>
              </a:ext>
            </a:extLst>
          </p:cNvPr>
          <p:cNvSpPr/>
          <p:nvPr/>
        </p:nvSpPr>
        <p:spPr>
          <a:xfrm>
            <a:off x="96254" y="822908"/>
            <a:ext cx="11969196"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76A6DA68-341A-6C07-B2BB-BD5C09F6F342}"/>
              </a:ext>
            </a:extLst>
          </p:cNvPr>
          <p:cNvSpPr txBox="1"/>
          <p:nvPr/>
        </p:nvSpPr>
        <p:spPr>
          <a:xfrm>
            <a:off x="5606715" y="2761895"/>
            <a:ext cx="6340643" cy="3773021"/>
          </a:xfrm>
          <a:prstGeom prst="rect">
            <a:avLst/>
          </a:prstGeom>
          <a:noFill/>
        </p:spPr>
        <p:txBody>
          <a:bodyPr wrap="square">
            <a:spAutoFit/>
          </a:bodyPr>
          <a:lstStyle/>
          <a:p>
            <a:pPr marL="342900" marR="0" indent="-342900" algn="r"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التأثير السلوكي:</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بجانب وظيفة الوسوم في تجميع المحتوى، فإنها تلعب دورًا تعبويًا، وتدفع الأفراد للمشاركة والنشر والتفاعل حول قضايا بعينها، وبالتالي تعيد تشكيل الأولويات الجمعية.</a:t>
            </a:r>
          </a:p>
          <a:p>
            <a:pPr marL="342900" marR="0" indent="-342900" algn="r"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مثال:</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في أثناء </a:t>
            </a:r>
            <a:r>
              <a:rPr lang="ar-EG" sz="2400" b="1" kern="0" dirty="0">
                <a:solidFill>
                  <a:srgbClr val="002060"/>
                </a:solidFill>
                <a:latin typeface="Calibri" panose="020F0502020204030204" pitchFamily="34" charset="0"/>
                <a:cs typeface="Calibri" panose="020F0502020204030204" pitchFamily="34" charset="0"/>
              </a:rPr>
              <a:t>جائحة كورونا، لعبت الوسوم </a:t>
            </a:r>
            <a:r>
              <a:rPr lang="ar-EG" sz="2400" kern="0" dirty="0">
                <a:solidFill>
                  <a:srgbClr val="002060"/>
                </a:solidFill>
                <a:latin typeface="Calibri" panose="020F0502020204030204" pitchFamily="34" charset="0"/>
                <a:cs typeface="Calibri" panose="020F0502020204030204" pitchFamily="34" charset="0"/>
              </a:rPr>
              <a:t>مثل </a:t>
            </a:r>
            <a:r>
              <a:rPr lang="ar-EG" sz="2400" b="1" kern="0" dirty="0">
                <a:solidFill>
                  <a:srgbClr val="002060"/>
                </a:solidFill>
                <a:latin typeface="Calibri" panose="020F0502020204030204" pitchFamily="34" charset="0"/>
                <a:cs typeface="Calibri" panose="020F0502020204030204" pitchFamily="34" charset="0"/>
              </a:rPr>
              <a:t>#خليك_في_البيت </a:t>
            </a:r>
            <a:r>
              <a:rPr lang="ar-EG" sz="2400" kern="0" dirty="0">
                <a:solidFill>
                  <a:srgbClr val="002060"/>
                </a:solidFill>
                <a:latin typeface="Calibri" panose="020F0502020204030204" pitchFamily="34" charset="0"/>
                <a:cs typeface="Calibri" panose="020F0502020204030204" pitchFamily="34" charset="0"/>
              </a:rPr>
              <a:t>دورًا في توجيه الرأي العام نحو ضرورة </a:t>
            </a:r>
            <a:r>
              <a:rPr lang="ar-EG" sz="2400" b="1" kern="0" dirty="0">
                <a:solidFill>
                  <a:srgbClr val="002060"/>
                </a:solidFill>
                <a:latin typeface="Calibri" panose="020F0502020204030204" pitchFamily="34" charset="0"/>
                <a:cs typeface="Calibri" panose="020F0502020204030204" pitchFamily="34" charset="0"/>
              </a:rPr>
              <a:t>التباعد الاجتماعي</a:t>
            </a:r>
            <a:r>
              <a:rPr lang="ar-EG" sz="2400" kern="0" dirty="0">
                <a:solidFill>
                  <a:srgbClr val="002060"/>
                </a:solidFill>
                <a:latin typeface="Calibri" panose="020F0502020204030204" pitchFamily="34" charset="0"/>
                <a:cs typeface="Calibri" panose="020F0502020204030204" pitchFamily="34" charset="0"/>
              </a:rPr>
              <a:t>، وتحولت إلى أداة تأثير معرفي وسلوكي</a:t>
            </a:r>
            <a:r>
              <a:rPr lang="ar-EG" sz="2400" b="1" kern="0" dirty="0">
                <a:solidFill>
                  <a:srgbClr val="002060"/>
                </a:solidFill>
                <a:latin typeface="Calibri" panose="020F0502020204030204" pitchFamily="34" charset="0"/>
                <a:cs typeface="Calibri" panose="020F0502020204030204" pitchFamily="34" charset="0"/>
              </a:rPr>
              <a:t>.</a:t>
            </a:r>
          </a:p>
        </p:txBody>
      </p:sp>
      <p:sp>
        <p:nvSpPr>
          <p:cNvPr id="4" name="Rectangle 3">
            <a:extLst>
              <a:ext uri="{FF2B5EF4-FFF2-40B4-BE49-F238E27FC236}">
                <a16:creationId xmlns:a16="http://schemas.microsoft.com/office/drawing/2014/main" id="{6E2CFE57-6463-00AB-A6C5-7E2CF50AD8C6}"/>
              </a:ext>
            </a:extLst>
          </p:cNvPr>
          <p:cNvSpPr/>
          <p:nvPr/>
        </p:nvSpPr>
        <p:spPr>
          <a:xfrm>
            <a:off x="96254" y="174818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الوسوم كآلية تعبئة وتوجيه للرأي العام</a:t>
            </a:r>
          </a:p>
        </p:txBody>
      </p:sp>
      <p:sp>
        <p:nvSpPr>
          <p:cNvPr id="5" name="Rectangle 4">
            <a:extLst>
              <a:ext uri="{FF2B5EF4-FFF2-40B4-BE49-F238E27FC236}">
                <a16:creationId xmlns:a16="http://schemas.microsoft.com/office/drawing/2014/main" id="{7D79848B-D040-A1E3-8C48-2726812D8087}"/>
              </a:ext>
            </a:extLst>
          </p:cNvPr>
          <p:cNvSpPr/>
          <p:nvPr/>
        </p:nvSpPr>
        <p:spPr>
          <a:xfrm>
            <a:off x="10779386" y="174818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pic>
        <p:nvPicPr>
          <p:cNvPr id="9" name="Picture 8">
            <a:extLst>
              <a:ext uri="{FF2B5EF4-FFF2-40B4-BE49-F238E27FC236}">
                <a16:creationId xmlns:a16="http://schemas.microsoft.com/office/drawing/2014/main" id="{78520086-B4FC-1591-F3F9-E3D8ED3CD7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641" y="2388658"/>
            <a:ext cx="4958003" cy="9000508"/>
          </a:xfrm>
          <a:prstGeom prst="rect">
            <a:avLst/>
          </a:prstGeom>
        </p:spPr>
      </p:pic>
    </p:spTree>
    <p:extLst>
      <p:ext uri="{BB962C8B-B14F-4D97-AF65-F5344CB8AC3E}">
        <p14:creationId xmlns:p14="http://schemas.microsoft.com/office/powerpoint/2010/main" val="1362236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07CEB-3723-0B89-2807-962608A767C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799C3DD-59AE-19D1-BC93-6760564775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867"/>
            <a:ext cx="2030520" cy="868775"/>
          </a:xfrm>
          <a:prstGeom prst="rect">
            <a:avLst/>
          </a:prstGeom>
        </p:spPr>
      </p:pic>
      <p:sp>
        <p:nvSpPr>
          <p:cNvPr id="11" name="Rectangle 10">
            <a:extLst>
              <a:ext uri="{FF2B5EF4-FFF2-40B4-BE49-F238E27FC236}">
                <a16:creationId xmlns:a16="http://schemas.microsoft.com/office/drawing/2014/main" id="{DD0A69FA-C993-9CAE-4F4E-6B57752104EE}"/>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F5B123A-3955-B075-F852-EE60AAC95BB8}"/>
              </a:ext>
            </a:extLst>
          </p:cNvPr>
          <p:cNvSpPr txBox="1"/>
          <p:nvPr/>
        </p:nvSpPr>
        <p:spPr>
          <a:xfrm>
            <a:off x="2030520" y="208597"/>
            <a:ext cx="10323094" cy="523220"/>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276BB011-ED9A-C96A-545A-2EF9EFBD3E34}"/>
              </a:ext>
            </a:extLst>
          </p:cNvPr>
          <p:cNvSpPr/>
          <p:nvPr/>
        </p:nvSpPr>
        <p:spPr>
          <a:xfrm>
            <a:off x="96254" y="822908"/>
            <a:ext cx="11969196"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D60C51DD-6D50-B003-93A5-CBF91396B68F}"/>
              </a:ext>
            </a:extLst>
          </p:cNvPr>
          <p:cNvSpPr txBox="1"/>
          <p:nvPr/>
        </p:nvSpPr>
        <p:spPr>
          <a:xfrm>
            <a:off x="4993105" y="2525869"/>
            <a:ext cx="7072344" cy="3143105"/>
          </a:xfrm>
          <a:prstGeom prst="rect">
            <a:avLst/>
          </a:prstGeom>
          <a:noFill/>
        </p:spPr>
        <p:txBody>
          <a:bodyPr wrap="square">
            <a:spAutoFit/>
          </a:bodyPr>
          <a:lstStyle/>
          <a:p>
            <a:pPr marL="342900" marR="0" indent="-342900" algn="r"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التحليل</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يُعد استخدام الوسوم من قبل المستخدمين العاديين ومؤثري السوشيال ميديا شكلًا من "إعادة إنتاج الأجندة" أو ما يُسمى </a:t>
            </a:r>
            <a:r>
              <a:rPr lang="ar-SA" sz="2400" b="1" kern="0" dirty="0">
                <a:solidFill>
                  <a:srgbClr val="002060"/>
                </a:solidFill>
                <a:latin typeface="Calibri" panose="020F0502020204030204" pitchFamily="34" charset="0"/>
                <a:cs typeface="Calibri" panose="020F0502020204030204" pitchFamily="34" charset="0"/>
              </a:rPr>
              <a:t>بـ</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Agenda</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Reframing"</a:t>
            </a:r>
            <a:r>
              <a:rPr lang="ar-SA" sz="2400" b="1"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حيث يعاد تقديم القضايا بزوايا جديدة لا تطرحها وسائل الإعلام التقليدية</a:t>
            </a:r>
            <a:r>
              <a:rPr lang="en-US" sz="2400" kern="0" dirty="0">
                <a:solidFill>
                  <a:srgbClr val="002060"/>
                </a:solidFill>
                <a:latin typeface="Calibri" panose="020F0502020204030204" pitchFamily="34" charset="0"/>
                <a:cs typeface="Calibri" panose="020F0502020204030204" pitchFamily="34" charset="0"/>
              </a:rPr>
              <a:t>.</a:t>
            </a:r>
          </a:p>
          <a:p>
            <a:pPr marL="342900" marR="0" indent="-34290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مثال</a:t>
            </a:r>
            <a:r>
              <a:rPr lang="ar-EG" sz="2400" b="1" kern="0" dirty="0">
                <a:solidFill>
                  <a:srgbClr val="002060"/>
                </a:solidFill>
                <a:latin typeface="Calibri" panose="020F0502020204030204" pitchFamily="34" charset="0"/>
                <a:cs typeface="Calibri" panose="020F0502020204030204" pitchFamily="34" charset="0"/>
              </a:rPr>
              <a:t> تطبيقي:  </a:t>
            </a:r>
            <a:r>
              <a:rPr lang="ar-SA" sz="2400" kern="0" dirty="0">
                <a:solidFill>
                  <a:srgbClr val="002060"/>
                </a:solidFill>
                <a:latin typeface="Calibri" panose="020F0502020204030204" pitchFamily="34" charset="0"/>
                <a:cs typeface="Calibri" panose="020F0502020204030204" pitchFamily="34" charset="0"/>
              </a:rPr>
              <a:t>هاشتاج مثل </a:t>
            </a: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الإعلام_لا_يمثلني يعيد </a:t>
            </a:r>
            <a:r>
              <a:rPr lang="ar-SA" sz="2400" kern="0" dirty="0">
                <a:solidFill>
                  <a:srgbClr val="002060"/>
                </a:solidFill>
                <a:latin typeface="Calibri" panose="020F0502020204030204" pitchFamily="34" charset="0"/>
                <a:cs typeface="Calibri" panose="020F0502020204030204" pitchFamily="34" charset="0"/>
              </a:rPr>
              <a:t>تقديم نقد للرواية الإعلامية التقليدية ويكشف عن فجوة بين الإعلام والجمهور</a:t>
            </a:r>
            <a:r>
              <a:rPr lang="en-US" sz="2400" kern="0" dirty="0">
                <a:solidFill>
                  <a:srgbClr val="002060"/>
                </a:solidFill>
                <a:latin typeface="Calibri" panose="020F0502020204030204" pitchFamily="34" charset="0"/>
                <a:cs typeface="Calibri" panose="020F0502020204030204" pitchFamily="34" charset="0"/>
              </a:rPr>
              <a:t>.</a:t>
            </a:r>
          </a:p>
        </p:txBody>
      </p:sp>
      <p:sp>
        <p:nvSpPr>
          <p:cNvPr id="6" name="Rectangle 5">
            <a:extLst>
              <a:ext uri="{FF2B5EF4-FFF2-40B4-BE49-F238E27FC236}">
                <a16:creationId xmlns:a16="http://schemas.microsoft.com/office/drawing/2014/main" id="{CD61A55B-06C4-2892-BCDC-2738CC3FC882}"/>
              </a:ext>
            </a:extLst>
          </p:cNvPr>
          <p:cNvSpPr/>
          <p:nvPr/>
        </p:nvSpPr>
        <p:spPr>
          <a:xfrm>
            <a:off x="96254" y="174818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إعادة إنتاج الأجندة عبر الوسوم التفاعلية</a:t>
            </a:r>
          </a:p>
        </p:txBody>
      </p:sp>
      <p:sp>
        <p:nvSpPr>
          <p:cNvPr id="8" name="Rectangle 7">
            <a:extLst>
              <a:ext uri="{FF2B5EF4-FFF2-40B4-BE49-F238E27FC236}">
                <a16:creationId xmlns:a16="http://schemas.microsoft.com/office/drawing/2014/main" id="{E6BDAA9C-6B38-3CAB-3AC4-B7774CEBE664}"/>
              </a:ext>
            </a:extLst>
          </p:cNvPr>
          <p:cNvSpPr/>
          <p:nvPr/>
        </p:nvSpPr>
        <p:spPr>
          <a:xfrm>
            <a:off x="10789775" y="174818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dirty="0">
              <a:solidFill>
                <a:schemeClr val="bg1"/>
              </a:solidFill>
              <a:cs typeface="Alexandria" charset="0"/>
            </a:endParaRPr>
          </a:p>
        </p:txBody>
      </p:sp>
      <p:pic>
        <p:nvPicPr>
          <p:cNvPr id="10" name="Picture 9">
            <a:extLst>
              <a:ext uri="{FF2B5EF4-FFF2-40B4-BE49-F238E27FC236}">
                <a16:creationId xmlns:a16="http://schemas.microsoft.com/office/drawing/2014/main" id="{3236DB7A-17C7-F71E-5F9D-D7D112D552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551" y="2525869"/>
            <a:ext cx="4963112" cy="7848931"/>
          </a:xfrm>
          <a:prstGeom prst="rect">
            <a:avLst/>
          </a:prstGeom>
        </p:spPr>
      </p:pic>
    </p:spTree>
    <p:extLst>
      <p:ext uri="{BB962C8B-B14F-4D97-AF65-F5344CB8AC3E}">
        <p14:creationId xmlns:p14="http://schemas.microsoft.com/office/powerpoint/2010/main" val="2719053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78986-0889-074D-7B10-09D85DE5964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F14775A-2209-A32D-7441-654E3CA2AB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867"/>
            <a:ext cx="2030520" cy="868775"/>
          </a:xfrm>
          <a:prstGeom prst="rect">
            <a:avLst/>
          </a:prstGeom>
        </p:spPr>
      </p:pic>
      <p:sp>
        <p:nvSpPr>
          <p:cNvPr id="11" name="Rectangle 10">
            <a:extLst>
              <a:ext uri="{FF2B5EF4-FFF2-40B4-BE49-F238E27FC236}">
                <a16:creationId xmlns:a16="http://schemas.microsoft.com/office/drawing/2014/main" id="{D8A1E747-F03A-171E-8B62-7167A77E582D}"/>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6393E08-EC93-DF1A-225C-80E124EFED34}"/>
              </a:ext>
            </a:extLst>
          </p:cNvPr>
          <p:cNvSpPr txBox="1"/>
          <p:nvPr/>
        </p:nvSpPr>
        <p:spPr>
          <a:xfrm>
            <a:off x="2030520" y="208597"/>
            <a:ext cx="10323094" cy="523220"/>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E714BA6-6CA7-3E12-2381-82CFF6F139FA}"/>
              </a:ext>
            </a:extLst>
          </p:cNvPr>
          <p:cNvSpPr/>
          <p:nvPr/>
        </p:nvSpPr>
        <p:spPr>
          <a:xfrm>
            <a:off x="96254" y="822908"/>
            <a:ext cx="11969196"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09F57899-E49E-D38C-5C0A-EEEAE78E0C8A}"/>
              </a:ext>
            </a:extLst>
          </p:cNvPr>
          <p:cNvSpPr txBox="1"/>
          <p:nvPr/>
        </p:nvSpPr>
        <p:spPr>
          <a:xfrm>
            <a:off x="5197641" y="2525869"/>
            <a:ext cx="6867807" cy="4197752"/>
          </a:xfrm>
          <a:prstGeom prst="rect">
            <a:avLst/>
          </a:prstGeom>
          <a:noFill/>
        </p:spPr>
        <p:txBody>
          <a:bodyPr wrap="square">
            <a:spAutoFit/>
          </a:bodyPr>
          <a:lstStyle/>
          <a:p>
            <a:pPr marL="342900" marR="0" indent="-342900" algn="just"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التحذير:</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على الرغم من </a:t>
            </a:r>
            <a:r>
              <a:rPr lang="ar-EG" sz="2400" b="1" kern="0" dirty="0">
                <a:solidFill>
                  <a:srgbClr val="002060"/>
                </a:solidFill>
                <a:latin typeface="Calibri" panose="020F0502020204030204" pitchFamily="34" charset="0"/>
                <a:cs typeface="Calibri" panose="020F0502020204030204" pitchFamily="34" charset="0"/>
              </a:rPr>
              <a:t>دور الوسوم في تعزيز التفاعلية، فإنها عُرضة للتلاعب سواء من خلال شراء التريندات، أو استخدام "الروبوتات" </a:t>
            </a:r>
            <a:r>
              <a:rPr lang="ar-EG" sz="2400" kern="0" dirty="0">
                <a:solidFill>
                  <a:srgbClr val="002060"/>
                </a:solidFill>
                <a:latin typeface="Calibri" panose="020F0502020204030204" pitchFamily="34" charset="0"/>
                <a:cs typeface="Calibri" panose="020F0502020204030204" pitchFamily="34" charset="0"/>
              </a:rPr>
              <a:t>لرفع وسم معين، مما يطرح سؤالًا حول مصداقية التريندات كمؤشر حقيقي لأولويات الجمهور.</a:t>
            </a:r>
          </a:p>
          <a:p>
            <a:pPr marL="342900" marR="0" indent="-342900" algn="just"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أمثلة:</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بعض الأنظمة السياسية أو حملات الشركات تستخدم </a:t>
            </a:r>
            <a:r>
              <a:rPr lang="ar-EG" sz="2400" b="1" kern="0" dirty="0">
                <a:solidFill>
                  <a:srgbClr val="002060"/>
                </a:solidFill>
                <a:latin typeface="Calibri" panose="020F0502020204030204" pitchFamily="34" charset="0"/>
                <a:cs typeface="Calibri" panose="020F0502020204030204" pitchFamily="34" charset="0"/>
              </a:rPr>
              <a:t>حسابات وهمية </a:t>
            </a:r>
            <a:r>
              <a:rPr lang="ar-EG" sz="2400" kern="0" dirty="0">
                <a:solidFill>
                  <a:srgbClr val="002060"/>
                </a:solidFill>
                <a:latin typeface="Calibri" panose="020F0502020204030204" pitchFamily="34" charset="0"/>
                <a:cs typeface="Calibri" panose="020F0502020204030204" pitchFamily="34" charset="0"/>
              </a:rPr>
              <a:t>لرفع هاشتاجات وهمية وتحويل انتباه الجمهور عن قضايا أكثر أهمية.</a:t>
            </a:r>
          </a:p>
        </p:txBody>
      </p:sp>
      <p:sp>
        <p:nvSpPr>
          <p:cNvPr id="4" name="Rectangle 3">
            <a:extLst>
              <a:ext uri="{FF2B5EF4-FFF2-40B4-BE49-F238E27FC236}">
                <a16:creationId xmlns:a16="http://schemas.microsoft.com/office/drawing/2014/main" id="{8CA061AF-9346-EB42-0ACF-84C01027A679}"/>
              </a:ext>
            </a:extLst>
          </p:cNvPr>
          <p:cNvSpPr/>
          <p:nvPr/>
        </p:nvSpPr>
        <p:spPr>
          <a:xfrm>
            <a:off x="189261" y="174818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قابلية الوسوم للتلاعب الخوارزمي والتضليل</a:t>
            </a:r>
          </a:p>
        </p:txBody>
      </p:sp>
      <p:sp>
        <p:nvSpPr>
          <p:cNvPr id="6" name="Rectangle 5">
            <a:extLst>
              <a:ext uri="{FF2B5EF4-FFF2-40B4-BE49-F238E27FC236}">
                <a16:creationId xmlns:a16="http://schemas.microsoft.com/office/drawing/2014/main" id="{5C587B5D-F763-CC02-723E-60EE812C3DC9}"/>
              </a:ext>
            </a:extLst>
          </p:cNvPr>
          <p:cNvSpPr/>
          <p:nvPr/>
        </p:nvSpPr>
        <p:spPr>
          <a:xfrm>
            <a:off x="10897476" y="174818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dirty="0">
              <a:solidFill>
                <a:schemeClr val="bg1"/>
              </a:solidFill>
              <a:cs typeface="Alexandria" charset="0"/>
            </a:endParaRPr>
          </a:p>
        </p:txBody>
      </p:sp>
      <p:pic>
        <p:nvPicPr>
          <p:cNvPr id="10" name="Picture 9">
            <a:extLst>
              <a:ext uri="{FF2B5EF4-FFF2-40B4-BE49-F238E27FC236}">
                <a16:creationId xmlns:a16="http://schemas.microsoft.com/office/drawing/2014/main" id="{7656C985-C8A1-0F67-7A94-2622042D09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552" y="2675909"/>
            <a:ext cx="5071089" cy="7946988"/>
          </a:xfrm>
          <a:prstGeom prst="rect">
            <a:avLst/>
          </a:prstGeom>
        </p:spPr>
      </p:pic>
    </p:spTree>
    <p:extLst>
      <p:ext uri="{BB962C8B-B14F-4D97-AF65-F5344CB8AC3E}">
        <p14:creationId xmlns:p14="http://schemas.microsoft.com/office/powerpoint/2010/main" val="9702134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FFF7D-1769-549B-ED47-7FAF26F43C4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CD9E4B4-30A2-D835-1628-AD5B6CB6B8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867"/>
            <a:ext cx="2030520" cy="868775"/>
          </a:xfrm>
          <a:prstGeom prst="rect">
            <a:avLst/>
          </a:prstGeom>
        </p:spPr>
      </p:pic>
      <p:sp>
        <p:nvSpPr>
          <p:cNvPr id="11" name="Rectangle 10">
            <a:extLst>
              <a:ext uri="{FF2B5EF4-FFF2-40B4-BE49-F238E27FC236}">
                <a16:creationId xmlns:a16="http://schemas.microsoft.com/office/drawing/2014/main" id="{ACD4D1A2-64AF-2E50-968B-C049E9FFCB67}"/>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A593561-B32B-D826-DA4A-89DD43A8D7A8}"/>
              </a:ext>
            </a:extLst>
          </p:cNvPr>
          <p:cNvSpPr txBox="1"/>
          <p:nvPr/>
        </p:nvSpPr>
        <p:spPr>
          <a:xfrm>
            <a:off x="2030520" y="208597"/>
            <a:ext cx="10323094" cy="523220"/>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400" b="1" kern="0" dirty="0">
              <a:solidFill>
                <a:srgbClr val="002060"/>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6E51800A-1A94-1966-6FE8-07044643D190}"/>
              </a:ext>
            </a:extLst>
          </p:cNvPr>
          <p:cNvSpPr/>
          <p:nvPr/>
        </p:nvSpPr>
        <p:spPr>
          <a:xfrm>
            <a:off x="96254" y="822908"/>
            <a:ext cx="11969196" cy="83418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1D330720-D4E9-810A-DCA6-932CDEA199DB}"/>
              </a:ext>
            </a:extLst>
          </p:cNvPr>
          <p:cNvSpPr txBox="1"/>
          <p:nvPr/>
        </p:nvSpPr>
        <p:spPr>
          <a:xfrm>
            <a:off x="460992" y="2525869"/>
            <a:ext cx="11604457" cy="1444178"/>
          </a:xfrm>
          <a:prstGeom prst="rect">
            <a:avLst/>
          </a:prstGeom>
          <a:noFill/>
        </p:spPr>
        <p:txBody>
          <a:bodyPr wrap="square">
            <a:spAutoFit/>
          </a:bodyPr>
          <a:lstStyle/>
          <a:p>
            <a:pPr marL="0" marR="0" algn="just" rtl="1">
              <a:lnSpc>
                <a:spcPct val="115000"/>
              </a:lnSpc>
              <a:spcAft>
                <a:spcPts val="800"/>
              </a:spcAft>
              <a:buNone/>
            </a:pPr>
            <a:r>
              <a:rPr lang="ar-EG" sz="2400" b="1" kern="0" dirty="0">
                <a:solidFill>
                  <a:srgbClr val="002060"/>
                </a:solidFill>
                <a:latin typeface="Calibri" panose="020F0502020204030204" pitchFamily="34" charset="0"/>
                <a:cs typeface="Calibri" panose="020F0502020204030204" pitchFamily="34" charset="0"/>
              </a:rPr>
              <a:t>العلاقة التبادلية:</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غالبًا ما تتبع وسائل الإعلام التقليدي </a:t>
            </a:r>
            <a:r>
              <a:rPr lang="ar-EG" sz="2400" b="1" kern="0" dirty="0">
                <a:solidFill>
                  <a:srgbClr val="002060"/>
                </a:solidFill>
                <a:latin typeface="Calibri" panose="020F0502020204030204" pitchFamily="34" charset="0"/>
                <a:cs typeface="Calibri" panose="020F0502020204030204" pitchFamily="34" charset="0"/>
              </a:rPr>
              <a:t>الوسوم الرائجة، </a:t>
            </a:r>
            <a:r>
              <a:rPr lang="ar-EG" sz="2400" kern="0" dirty="0">
                <a:solidFill>
                  <a:srgbClr val="002060"/>
                </a:solidFill>
                <a:latin typeface="Calibri" panose="020F0502020204030204" pitchFamily="34" charset="0"/>
                <a:cs typeface="Calibri" panose="020F0502020204030204" pitchFamily="34" charset="0"/>
              </a:rPr>
              <a:t>لكنّها في أحيان كثيرة تعيد صياغة خطابها بناءً على اتجاهات هذه الوسوم، ما </a:t>
            </a:r>
            <a:r>
              <a:rPr lang="ar-EG" sz="2400" b="1" kern="0" dirty="0">
                <a:solidFill>
                  <a:srgbClr val="002060"/>
                </a:solidFill>
                <a:latin typeface="Calibri" panose="020F0502020204030204" pitchFamily="34" charset="0"/>
                <a:cs typeface="Calibri" panose="020F0502020204030204" pitchFamily="34" charset="0"/>
              </a:rPr>
              <a:t>يجعل العلاقة بين الوسم والإعلام علاقة تأثير متبادل</a:t>
            </a:r>
            <a:r>
              <a:rPr lang="ar-EG" sz="2400" kern="0" dirty="0">
                <a:solidFill>
                  <a:srgbClr val="002060"/>
                </a:solidFill>
                <a:latin typeface="Calibri" panose="020F0502020204030204" pitchFamily="34" charset="0"/>
                <a:cs typeface="Calibri" panose="020F0502020204030204" pitchFamily="34" charset="0"/>
              </a:rPr>
              <a:t>.</a:t>
            </a:r>
          </a:p>
        </p:txBody>
      </p:sp>
      <p:sp>
        <p:nvSpPr>
          <p:cNvPr id="6" name="TextBox 5">
            <a:extLst>
              <a:ext uri="{FF2B5EF4-FFF2-40B4-BE49-F238E27FC236}">
                <a16:creationId xmlns:a16="http://schemas.microsoft.com/office/drawing/2014/main" id="{2F340675-8901-2A25-15E9-77E82EEF09FC}"/>
              </a:ext>
            </a:extLst>
          </p:cNvPr>
          <p:cNvSpPr txBox="1"/>
          <p:nvPr/>
        </p:nvSpPr>
        <p:spPr>
          <a:xfrm>
            <a:off x="322849" y="3970047"/>
            <a:ext cx="11869151" cy="1697068"/>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إجمالاً: </a:t>
            </a:r>
            <a:r>
              <a:rPr lang="ar-EG" sz="2400" kern="0" dirty="0">
                <a:solidFill>
                  <a:srgbClr val="002060"/>
                </a:solidFill>
                <a:latin typeface="Calibri" panose="020F0502020204030204" pitchFamily="34" charset="0"/>
                <a:cs typeface="Calibri" panose="020F0502020204030204" pitchFamily="34" charset="0"/>
              </a:rPr>
              <a:t>تحوّلت </a:t>
            </a:r>
            <a:r>
              <a:rPr lang="ar-EG" sz="2400" b="1" kern="0" dirty="0">
                <a:solidFill>
                  <a:srgbClr val="002060"/>
                </a:solidFill>
                <a:latin typeface="Calibri" panose="020F0502020204030204" pitchFamily="34" charset="0"/>
                <a:cs typeface="Calibri" panose="020F0502020204030204" pitchFamily="34" charset="0"/>
              </a:rPr>
              <a:t>الوسوم الرقمية إلى أدوات ديناميكية فعالة في صياغة الأجندة العامة</a:t>
            </a:r>
            <a:r>
              <a:rPr lang="ar-EG" sz="2400" kern="0" dirty="0">
                <a:solidFill>
                  <a:srgbClr val="002060"/>
                </a:solidFill>
                <a:latin typeface="Calibri" panose="020F0502020204030204" pitchFamily="34" charset="0"/>
                <a:cs typeface="Calibri" panose="020F0502020204030204" pitchFamily="34" charset="0"/>
              </a:rPr>
              <a:t>، وساهمت في </a:t>
            </a:r>
            <a:r>
              <a:rPr lang="ar-EG" sz="2400" b="1" kern="0" dirty="0">
                <a:solidFill>
                  <a:srgbClr val="002060"/>
                </a:solidFill>
                <a:latin typeface="Calibri" panose="020F0502020204030204" pitchFamily="34" charset="0"/>
                <a:cs typeface="Calibri" panose="020F0502020204030204" pitchFamily="34" charset="0"/>
              </a:rPr>
              <a:t>تعزيز الطابع التشاركي لعملية ترتيب الأولويات</a:t>
            </a:r>
            <a:r>
              <a:rPr lang="ar-EG" sz="2400" kern="0" dirty="0">
                <a:solidFill>
                  <a:srgbClr val="002060"/>
                </a:solidFill>
                <a:latin typeface="Calibri" panose="020F0502020204030204" pitchFamily="34" charset="0"/>
                <a:cs typeface="Calibri" panose="020F0502020204030204" pitchFamily="34" charset="0"/>
              </a:rPr>
              <a:t>. إلا أن استخدامها لا يخلو من تحديات تتعلق ب</a:t>
            </a:r>
            <a:r>
              <a:rPr lang="ar-EG" sz="2400" b="1" kern="0" dirty="0">
                <a:solidFill>
                  <a:srgbClr val="002060"/>
                </a:solidFill>
                <a:latin typeface="Calibri" panose="020F0502020204030204" pitchFamily="34" charset="0"/>
                <a:cs typeface="Calibri" panose="020F0502020204030204" pitchFamily="34" charset="0"/>
              </a:rPr>
              <a:t>المصداقية، والشفافية، والتلاعب الخوارزمي</a:t>
            </a:r>
            <a:r>
              <a:rPr lang="ar-EG" sz="2400" kern="0" dirty="0">
                <a:solidFill>
                  <a:srgbClr val="002060"/>
                </a:solidFill>
                <a:latin typeface="Calibri" panose="020F0502020204030204" pitchFamily="34" charset="0"/>
                <a:cs typeface="Calibri" panose="020F0502020204030204" pitchFamily="34" charset="0"/>
              </a:rPr>
              <a:t>، مما يتطلب من الباحثين فحص تأثيرها النقدي ضمن النسخ المحدثة من نظرية ترتيب الأولويات.</a:t>
            </a:r>
            <a:endParaRPr lang="en-US" sz="2400" kern="0" dirty="0">
              <a:solidFill>
                <a:srgbClr val="002060"/>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7FCD56D8-5EF4-BDE3-DDC4-9054DBDDD0FC}"/>
              </a:ext>
            </a:extLst>
          </p:cNvPr>
          <p:cNvSpPr/>
          <p:nvPr/>
        </p:nvSpPr>
        <p:spPr>
          <a:xfrm>
            <a:off x="196298" y="174818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دور الإعلام في تبنّي التريندات وصياغة خطابها</a:t>
            </a:r>
          </a:p>
        </p:txBody>
      </p:sp>
      <p:sp>
        <p:nvSpPr>
          <p:cNvPr id="9" name="Rectangle 8">
            <a:extLst>
              <a:ext uri="{FF2B5EF4-FFF2-40B4-BE49-F238E27FC236}">
                <a16:creationId xmlns:a16="http://schemas.microsoft.com/office/drawing/2014/main" id="{B8072F03-EE32-8252-C5E2-48157F79BC52}"/>
              </a:ext>
            </a:extLst>
          </p:cNvPr>
          <p:cNvSpPr/>
          <p:nvPr/>
        </p:nvSpPr>
        <p:spPr>
          <a:xfrm>
            <a:off x="10897476" y="1748185"/>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dirty="0">
              <a:solidFill>
                <a:schemeClr val="bg1"/>
              </a:solidFill>
              <a:cs typeface="Alexandria" charset="0"/>
            </a:endParaRPr>
          </a:p>
        </p:txBody>
      </p:sp>
    </p:spTree>
    <p:extLst>
      <p:ext uri="{BB962C8B-B14F-4D97-AF65-F5344CB8AC3E}">
        <p14:creationId xmlns:p14="http://schemas.microsoft.com/office/powerpoint/2010/main" val="3159221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3780F6-BD80-F98B-C03C-03A81B3D36A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F4980C4-1A95-1146-1A12-8C417651A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8A15482B-A713-D922-AE16-FD7F1EC25D7D}"/>
              </a:ext>
            </a:extLst>
          </p:cNvPr>
          <p:cNvSpPr/>
          <p:nvPr/>
        </p:nvSpPr>
        <p:spPr>
          <a:xfrm flipV="1">
            <a:off x="2578650" y="72908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9BE25751-2A53-30EB-127F-7CFAEB6501CB}"/>
              </a:ext>
            </a:extLst>
          </p:cNvPr>
          <p:cNvSpPr/>
          <p:nvPr/>
        </p:nvSpPr>
        <p:spPr>
          <a:xfrm>
            <a:off x="10904785" y="2846583"/>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98091851-5F14-C8E3-6204-385B9BE2F0E3}"/>
              </a:ext>
            </a:extLst>
          </p:cNvPr>
          <p:cNvSpPr/>
          <p:nvPr/>
        </p:nvSpPr>
        <p:spPr>
          <a:xfrm>
            <a:off x="221452" y="2865032"/>
            <a:ext cx="1059814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دراسة حالة: جائحة كوفيد-</a:t>
            </a:r>
            <a:r>
              <a:rPr lang="ar-SA" sz="2400" b="1" kern="0" dirty="0">
                <a:solidFill>
                  <a:srgbClr val="002060"/>
                </a:solidFill>
                <a:latin typeface="Calibri" panose="020F0502020204030204" pitchFamily="34" charset="0"/>
                <a:cs typeface="+mj-cs"/>
              </a:rPr>
              <a:t>19</a:t>
            </a:r>
            <a:r>
              <a:rPr lang="ar-SA" sz="2400" b="1" kern="0" dirty="0">
                <a:solidFill>
                  <a:srgbClr val="002060"/>
                </a:solidFill>
                <a:latin typeface="Calibri" panose="020F0502020204030204" pitchFamily="34" charset="0"/>
                <a:cs typeface="Calibri" panose="020F0502020204030204" pitchFamily="34" charset="0"/>
              </a:rPr>
              <a:t> في الإعلام الرقمي</a:t>
            </a:r>
          </a:p>
        </p:txBody>
      </p:sp>
      <p:sp>
        <p:nvSpPr>
          <p:cNvPr id="16" name="Rectangle 15">
            <a:extLst>
              <a:ext uri="{FF2B5EF4-FFF2-40B4-BE49-F238E27FC236}">
                <a16:creationId xmlns:a16="http://schemas.microsoft.com/office/drawing/2014/main" id="{47243ED4-4F84-8AC5-0477-D8EA7D2A6B24}"/>
              </a:ext>
            </a:extLst>
          </p:cNvPr>
          <p:cNvSpPr/>
          <p:nvPr/>
        </p:nvSpPr>
        <p:spPr>
          <a:xfrm>
            <a:off x="10908708" y="3473826"/>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31B8A502-A88F-E01B-036A-13F749BF74FC}"/>
              </a:ext>
            </a:extLst>
          </p:cNvPr>
          <p:cNvSpPr/>
          <p:nvPr/>
        </p:nvSpPr>
        <p:spPr>
          <a:xfrm>
            <a:off x="10886027" y="4099672"/>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255A7C6F-A80C-FAAB-5A13-542E11FE46EF}"/>
              </a:ext>
            </a:extLst>
          </p:cNvPr>
          <p:cNvSpPr/>
          <p:nvPr/>
        </p:nvSpPr>
        <p:spPr>
          <a:xfrm>
            <a:off x="201290" y="3485915"/>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تجربة تحليل ترندات "تويتر" </a:t>
            </a:r>
            <a:r>
              <a:rPr lang="en-US" sz="2400" b="1" kern="0" dirty="0">
                <a:solidFill>
                  <a:srgbClr val="002060"/>
                </a:solidFill>
                <a:latin typeface="Times New Roman" panose="02020603050405020304" pitchFamily="18" charset="0"/>
                <a:cs typeface="Times New Roman" panose="02020603050405020304" pitchFamily="18" charset="0"/>
              </a:rPr>
              <a:t>X</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في تشكيل الأجندة</a:t>
            </a:r>
          </a:p>
        </p:txBody>
      </p:sp>
      <p:sp>
        <p:nvSpPr>
          <p:cNvPr id="19" name="Rectangle 18">
            <a:extLst>
              <a:ext uri="{FF2B5EF4-FFF2-40B4-BE49-F238E27FC236}">
                <a16:creationId xmlns:a16="http://schemas.microsoft.com/office/drawing/2014/main" id="{608175FD-5D85-C8E0-47FD-0F92F9436878}"/>
              </a:ext>
            </a:extLst>
          </p:cNvPr>
          <p:cNvSpPr/>
          <p:nvPr/>
        </p:nvSpPr>
        <p:spPr>
          <a:xfrm>
            <a:off x="201290" y="4121891"/>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نماذج بحثية تعتمد أدوات تحليل البيانات الضخمة </a:t>
            </a:r>
            <a:r>
              <a:rPr lang="en-US" sz="2400" b="1" kern="0" dirty="0">
                <a:solidFill>
                  <a:srgbClr val="002060"/>
                </a:solidFill>
                <a:latin typeface="Times New Roman" panose="02020603050405020304" pitchFamily="18" charset="0"/>
                <a:cs typeface="Times New Roman" panose="02020603050405020304" pitchFamily="18" charset="0"/>
              </a:rPr>
              <a:t>Big Data Analytics</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282FD40-CAB9-F1CC-EA2E-BF005F9E10C6}"/>
              </a:ext>
            </a:extLst>
          </p:cNvPr>
          <p:cNvSpPr txBox="1"/>
          <p:nvPr/>
        </p:nvSpPr>
        <p:spPr>
          <a:xfrm>
            <a:off x="2063562" y="199720"/>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8B2E9083-392D-92EF-A1FC-2F56769C67F5}"/>
              </a:ext>
            </a:extLst>
          </p:cNvPr>
          <p:cNvSpPr/>
          <p:nvPr/>
        </p:nvSpPr>
        <p:spPr>
          <a:xfrm>
            <a:off x="139404" y="923689"/>
            <a:ext cx="11969196" cy="6595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prstClr val="white"/>
                </a:solidFill>
                <a:latin typeface="Calibri" panose="020F0502020204030204" pitchFamily="34" charset="0"/>
                <a:cs typeface="Calibri" panose="020F0502020204030204" pitchFamily="34" charset="0"/>
              </a:rPr>
              <a:t>النماذج العملية لتحليل ترتيب الأولويات في البيئة الرقمية (دراسات حالة وتجارب تحليلية)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4476404F-7905-22C9-1F58-1025A1FA6F33}"/>
              </a:ext>
            </a:extLst>
          </p:cNvPr>
          <p:cNvSpPr txBox="1"/>
          <p:nvPr/>
        </p:nvSpPr>
        <p:spPr>
          <a:xfrm>
            <a:off x="348916" y="1566851"/>
            <a:ext cx="11759684" cy="1341586"/>
          </a:xfrm>
          <a:prstGeom prst="rect">
            <a:avLst/>
          </a:prstGeom>
          <a:noFill/>
        </p:spPr>
        <p:txBody>
          <a:bodyPr wrap="square">
            <a:spAutoFit/>
          </a:bodyPr>
          <a:lstStyle/>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يُعد هذا العنصر تتويجًا تطبيقيًا لما تم تناوله نظريًا في الأجزاء السابقة، حيث نعرض نماذج واقعية ودراسات حالة توضّح كيف تعمل نظرية ترتيب الأولويات في بيئة الإعلام الرقمي، سواء من خلال الصحافة الإلكترونية، أو شبكات التواصل، أو عبر أدوات تحليل البيانات</a:t>
            </a:r>
            <a:r>
              <a:rPr lang="en-US"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9545814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75C6E-193E-907B-A3D9-436C561D5D4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14E9559-C85C-BA97-A817-3B23B4D426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ED0FE907-2F91-9E7F-A8C6-3D07BD57EF0B}"/>
              </a:ext>
            </a:extLst>
          </p:cNvPr>
          <p:cNvSpPr/>
          <p:nvPr/>
        </p:nvSpPr>
        <p:spPr>
          <a:xfrm flipV="1">
            <a:off x="2578650" y="72908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52A4D197-F458-D340-3447-B99DB5E3ECB9}"/>
              </a:ext>
            </a:extLst>
          </p:cNvPr>
          <p:cNvSpPr/>
          <p:nvPr/>
        </p:nvSpPr>
        <p:spPr>
          <a:xfrm>
            <a:off x="10884623" y="175318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r>
              <a:rPr lang="ar-EG" sz="2400" b="1" kern="0" dirty="0">
                <a:solidFill>
                  <a:srgbClr val="002060"/>
                </a:solidFill>
                <a:latin typeface="Calibri" panose="020F0502020204030204" pitchFamily="34" charset="0"/>
                <a:cs typeface="Calibri" panose="020F0502020204030204" pitchFamily="34" charset="0"/>
              </a:rPr>
              <a:t>ً</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F40C788B-513B-011B-7EA7-506C267871B7}"/>
              </a:ext>
            </a:extLst>
          </p:cNvPr>
          <p:cNvSpPr/>
          <p:nvPr/>
        </p:nvSpPr>
        <p:spPr>
          <a:xfrm>
            <a:off x="139404" y="1732092"/>
            <a:ext cx="1059814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دراسة حالة: جائحة كوفيد-</a:t>
            </a:r>
            <a:r>
              <a:rPr lang="ar-SA" sz="2400" b="1" kern="0" dirty="0">
                <a:solidFill>
                  <a:srgbClr val="002060"/>
                </a:solidFill>
                <a:latin typeface="Calibri" panose="020F0502020204030204" pitchFamily="34" charset="0"/>
                <a:cs typeface="+mj-cs"/>
              </a:rPr>
              <a:t>19</a:t>
            </a:r>
            <a:r>
              <a:rPr lang="ar-SA" sz="2400" b="1" kern="0" dirty="0">
                <a:solidFill>
                  <a:srgbClr val="002060"/>
                </a:solidFill>
                <a:latin typeface="Calibri" panose="020F0502020204030204" pitchFamily="34" charset="0"/>
                <a:cs typeface="Calibri" panose="020F0502020204030204" pitchFamily="34" charset="0"/>
              </a:rPr>
              <a:t> في الإعلام الرقمي</a:t>
            </a:r>
          </a:p>
        </p:txBody>
      </p:sp>
      <p:sp>
        <p:nvSpPr>
          <p:cNvPr id="2" name="TextBox 1">
            <a:extLst>
              <a:ext uri="{FF2B5EF4-FFF2-40B4-BE49-F238E27FC236}">
                <a16:creationId xmlns:a16="http://schemas.microsoft.com/office/drawing/2014/main" id="{44AD6209-B6A8-B1D8-A3E2-E5385B2733F6}"/>
              </a:ext>
            </a:extLst>
          </p:cNvPr>
          <p:cNvSpPr txBox="1"/>
          <p:nvPr/>
        </p:nvSpPr>
        <p:spPr>
          <a:xfrm>
            <a:off x="2063562" y="199720"/>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3EE50A05-9F88-5AAC-E848-87F1CA04D636}"/>
              </a:ext>
            </a:extLst>
          </p:cNvPr>
          <p:cNvSpPr/>
          <p:nvPr/>
        </p:nvSpPr>
        <p:spPr>
          <a:xfrm>
            <a:off x="139404" y="923689"/>
            <a:ext cx="11969196" cy="6595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a:solidFill>
                  <a:prstClr val="white"/>
                </a:solidFill>
                <a:latin typeface="Calibri" panose="020F0502020204030204" pitchFamily="34" charset="0"/>
                <a:cs typeface="Calibri" panose="020F0502020204030204" pitchFamily="34" charset="0"/>
              </a:rPr>
              <a:t>النماذج العملية لتحليل ترتيب الأولويات في البيئة الرقمية (دراسات حالة وتجارب تحليلية)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9E22DDDC-1C2B-AE3D-5E98-663FBF9703FF}"/>
              </a:ext>
            </a:extLst>
          </p:cNvPr>
          <p:cNvSpPr txBox="1"/>
          <p:nvPr/>
        </p:nvSpPr>
        <p:spPr>
          <a:xfrm>
            <a:off x="139404" y="2430357"/>
            <a:ext cx="11969196" cy="4197752"/>
          </a:xfrm>
          <a:prstGeom prst="rect">
            <a:avLst/>
          </a:prstGeom>
          <a:noFill/>
        </p:spPr>
        <p:txBody>
          <a:bodyPr wrap="square">
            <a:spAutoFit/>
          </a:bodyPr>
          <a:lstStyle/>
          <a:p>
            <a:pPr marL="285750" marR="0" indent="-285750" algn="r"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السياق</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خلال عامي </a:t>
            </a:r>
            <a:r>
              <a:rPr lang="ar-SA" sz="2400" b="1" kern="0" dirty="0">
                <a:solidFill>
                  <a:srgbClr val="002060"/>
                </a:solidFill>
                <a:latin typeface="Calibri" panose="020F0502020204030204" pitchFamily="34" charset="0"/>
                <a:cs typeface="+mj-cs"/>
              </a:rPr>
              <a:t>2020-2021، </a:t>
            </a:r>
            <a:r>
              <a:rPr lang="ar-SA" sz="2400" b="1" kern="0" dirty="0">
                <a:solidFill>
                  <a:srgbClr val="002060"/>
                </a:solidFill>
                <a:latin typeface="Calibri" panose="020F0502020204030204" pitchFamily="34" charset="0"/>
                <a:cs typeface="Calibri" panose="020F0502020204030204" pitchFamily="34" charset="0"/>
              </a:rPr>
              <a:t>شكّلت جائحة كورونا مثالًا نموذجيًا لتطبيق نظرية ترتيب الأولويات</a:t>
            </a:r>
            <a:r>
              <a:rPr lang="en-US" sz="2400" b="1" kern="0" dirty="0">
                <a:solidFill>
                  <a:srgbClr val="002060"/>
                </a:solidFill>
                <a:latin typeface="Calibri" panose="020F0502020204030204" pitchFamily="34" charset="0"/>
                <a:cs typeface="Calibri" panose="020F0502020204030204" pitchFamily="34" charset="0"/>
              </a:rPr>
              <a:t>.</a:t>
            </a:r>
          </a:p>
          <a:p>
            <a:pPr marL="285750" marR="0" indent="-28575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النتيجة التحليلية</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لا</a:t>
            </a:r>
            <a:r>
              <a:rPr lang="ar-SA" sz="2400" kern="0" dirty="0">
                <a:solidFill>
                  <a:srgbClr val="002060"/>
                </a:solidFill>
                <a:latin typeface="Calibri" panose="020F0502020204030204" pitchFamily="34" charset="0"/>
                <a:cs typeface="Calibri" panose="020F0502020204030204" pitchFamily="34" charset="0"/>
              </a:rPr>
              <a:t>حظت الدراسات أن المواقع الإخبارية ومنصات التواصل الاجتماعي أبرزت باستمرار أخبارًا حول أعداد الإصابات، اللقاحات، والإغلاق، مما عزز من شعور الجمهور بأن </a:t>
            </a:r>
            <a:r>
              <a:rPr lang="ar-SA" sz="2400" b="1" kern="0" dirty="0">
                <a:solidFill>
                  <a:srgbClr val="002060"/>
                </a:solidFill>
                <a:latin typeface="Calibri" panose="020F0502020204030204" pitchFamily="34" charset="0"/>
                <a:cs typeface="Calibri" panose="020F0502020204030204" pitchFamily="34" charset="0"/>
              </a:rPr>
              <a:t>الجائحة هي القضية الأهم</a:t>
            </a:r>
            <a:r>
              <a:rPr lang="ar-SA" sz="2400" kern="0" dirty="0">
                <a:solidFill>
                  <a:srgbClr val="002060"/>
                </a:solidFill>
                <a:latin typeface="Calibri" panose="020F0502020204030204" pitchFamily="34" charset="0"/>
                <a:cs typeface="Calibri" panose="020F0502020204030204" pitchFamily="34" charset="0"/>
              </a:rPr>
              <a:t>، بل هي القضية الوحيدة</a:t>
            </a:r>
            <a:r>
              <a:rPr lang="en-US" sz="2400" kern="0" dirty="0">
                <a:solidFill>
                  <a:srgbClr val="002060"/>
                </a:solidFill>
                <a:latin typeface="Calibri" panose="020F0502020204030204" pitchFamily="34" charset="0"/>
                <a:cs typeface="Calibri" panose="020F0502020204030204" pitchFamily="34" charset="0"/>
              </a:rPr>
              <a:t>.</a:t>
            </a:r>
          </a:p>
          <a:p>
            <a:pPr marL="285750" marR="0" indent="-285750" algn="r"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الآلية</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تصدر التغطيات الإعلامية الإلكترونية للعناوين مثل</a:t>
            </a:r>
            <a:r>
              <a:rPr lang="en-US" sz="2400" b="1" kern="0" dirty="0">
                <a:solidFill>
                  <a:srgbClr val="002060"/>
                </a:solidFill>
                <a:latin typeface="Calibri" panose="020F0502020204030204" pitchFamily="34" charset="0"/>
                <a:cs typeface="Calibri" panose="020F0502020204030204" pitchFamily="34" charset="0"/>
              </a:rPr>
              <a:t>:</a:t>
            </a:r>
            <a:br>
              <a:rPr lang="en-US" sz="2400" b="1" kern="0" dirty="0">
                <a:solidFill>
                  <a:srgbClr val="002060"/>
                </a:solidFill>
                <a:latin typeface="Calibri" panose="020F0502020204030204" pitchFamily="34" charset="0"/>
                <a:cs typeface="Calibri" panose="020F0502020204030204" pitchFamily="34" charset="0"/>
              </a:rPr>
            </a:br>
            <a:r>
              <a:rPr lang="en-US" sz="2400" b="1"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عدد إصابات كورونا يتجاوز المليون</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اللقاح يصل إلى الأسواق</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إغلاق المدارس من جديد</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جعل الجمهور يُعيد ترتيب أولوياته اليومية وحتى سلوكه</a:t>
            </a:r>
            <a:r>
              <a:rPr lang="en-US" sz="2400" kern="0" dirty="0">
                <a:solidFill>
                  <a:srgbClr val="002060"/>
                </a:solidFill>
                <a:latin typeface="Calibri" panose="020F0502020204030204" pitchFamily="34" charset="0"/>
                <a:cs typeface="Calibri" panose="020F0502020204030204" pitchFamily="34" charset="0"/>
              </a:rPr>
              <a:t>.</a:t>
            </a:r>
          </a:p>
          <a:p>
            <a:pPr marL="285750" marR="0" indent="-28575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انعكاس على الجمهور</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تم تقليص الاهتمام بقضايا أخرى كالتعليم، والاقتصاد، والسياسة الخارجية، ما يؤكد قدرة الإعلام الرقمي على تركيز الأجندة العامة</a:t>
            </a:r>
            <a:r>
              <a:rPr lang="en-US"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527702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469CB-CBDC-7FF2-7DAE-FEEC6EDBB3D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FA8FC97-46C1-90C0-0F0B-A6552540D3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D75943B4-B020-B5A0-5A1E-2DC58C114A34}"/>
              </a:ext>
            </a:extLst>
          </p:cNvPr>
          <p:cNvSpPr/>
          <p:nvPr/>
        </p:nvSpPr>
        <p:spPr>
          <a:xfrm flipV="1">
            <a:off x="2578650" y="72908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FB0E32E2-48D1-36C3-34EA-635360078BF3}"/>
              </a:ext>
            </a:extLst>
          </p:cNvPr>
          <p:cNvSpPr txBox="1"/>
          <p:nvPr/>
        </p:nvSpPr>
        <p:spPr>
          <a:xfrm>
            <a:off x="2063562" y="199720"/>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7BDF9961-5396-35AC-E8E4-29873E61B7A2}"/>
              </a:ext>
            </a:extLst>
          </p:cNvPr>
          <p:cNvSpPr/>
          <p:nvPr/>
        </p:nvSpPr>
        <p:spPr>
          <a:xfrm>
            <a:off x="139404" y="923689"/>
            <a:ext cx="11969196" cy="6595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a:solidFill>
                  <a:prstClr val="white"/>
                </a:solidFill>
                <a:latin typeface="Calibri" panose="020F0502020204030204" pitchFamily="34" charset="0"/>
                <a:cs typeface="Calibri" panose="020F0502020204030204" pitchFamily="34" charset="0"/>
              </a:rPr>
              <a:t>النماذج العملية لتحليل ترتيب الأولويات في البيئة الرقمية (دراسات حالة وتجارب تحليلية)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D25E65DA-0CB8-91D8-5F9E-737A315F7AD1}"/>
              </a:ext>
            </a:extLst>
          </p:cNvPr>
          <p:cNvSpPr/>
          <p:nvPr/>
        </p:nvSpPr>
        <p:spPr>
          <a:xfrm>
            <a:off x="139404" y="1753180"/>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تجربة تحليل ترندات "تويتر" </a:t>
            </a:r>
            <a:r>
              <a:rPr lang="en-US" sz="2400" b="1" kern="0" dirty="0">
                <a:solidFill>
                  <a:srgbClr val="002060"/>
                </a:solidFill>
                <a:latin typeface="Times New Roman" panose="02020603050405020304" pitchFamily="18" charset="0"/>
                <a:cs typeface="Times New Roman" panose="02020603050405020304" pitchFamily="18" charset="0"/>
              </a:rPr>
              <a:t>X</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في تشكيل الأجندة</a:t>
            </a:r>
          </a:p>
        </p:txBody>
      </p:sp>
      <p:sp>
        <p:nvSpPr>
          <p:cNvPr id="5" name="Rectangle 4">
            <a:extLst>
              <a:ext uri="{FF2B5EF4-FFF2-40B4-BE49-F238E27FC236}">
                <a16:creationId xmlns:a16="http://schemas.microsoft.com/office/drawing/2014/main" id="{D18DA08E-5F3A-8701-A9A6-90C621514147}"/>
              </a:ext>
            </a:extLst>
          </p:cNvPr>
          <p:cNvSpPr/>
          <p:nvPr/>
        </p:nvSpPr>
        <p:spPr>
          <a:xfrm>
            <a:off x="10884623" y="175318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8" name="TextBox 7">
            <a:extLst>
              <a:ext uri="{FF2B5EF4-FFF2-40B4-BE49-F238E27FC236}">
                <a16:creationId xmlns:a16="http://schemas.microsoft.com/office/drawing/2014/main" id="{4C5729C0-47D2-391F-5E26-1FFDDB899922}"/>
              </a:ext>
            </a:extLst>
          </p:cNvPr>
          <p:cNvSpPr txBox="1"/>
          <p:nvPr/>
        </p:nvSpPr>
        <p:spPr>
          <a:xfrm>
            <a:off x="469232" y="2712593"/>
            <a:ext cx="11583364" cy="3416320"/>
          </a:xfrm>
          <a:prstGeom prst="rect">
            <a:avLst/>
          </a:prstGeom>
          <a:noFill/>
        </p:spPr>
        <p:txBody>
          <a:bodyPr wrap="square">
            <a:spAutoFit/>
          </a:bodyPr>
          <a:lstStyle/>
          <a:p>
            <a:pPr marL="342900" indent="-342900" algn="just"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الحالة: </a:t>
            </a:r>
            <a:r>
              <a:rPr lang="ar-EG" sz="2400" kern="0" dirty="0">
                <a:solidFill>
                  <a:srgbClr val="002060"/>
                </a:solidFill>
                <a:latin typeface="Calibri" panose="020F0502020204030204" pitchFamily="34" charset="0"/>
                <a:cs typeface="Calibri" panose="020F0502020204030204" pitchFamily="34" charset="0"/>
              </a:rPr>
              <a:t>تحليل الترندات في العالم العربي خلال أحداث سياسية أو كوارث طبيعية</a:t>
            </a:r>
            <a:r>
              <a:rPr lang="ar-EG" sz="2400" b="1" kern="0" dirty="0">
                <a:solidFill>
                  <a:srgbClr val="002060"/>
                </a:solidFill>
                <a:latin typeface="Calibri" panose="020F0502020204030204" pitchFamily="34" charset="0"/>
                <a:cs typeface="Calibri" panose="020F0502020204030204" pitchFamily="34" charset="0"/>
              </a:rPr>
              <a:t>.</a:t>
            </a:r>
          </a:p>
          <a:p>
            <a:pPr algn="just" rtl="1"/>
            <a:r>
              <a:rPr lang="ar-EG" sz="2400" b="1" kern="0" dirty="0">
                <a:solidFill>
                  <a:srgbClr val="002060"/>
                </a:solidFill>
                <a:latin typeface="Calibri" panose="020F0502020204030204" pitchFamily="34" charset="0"/>
                <a:cs typeface="Calibri" panose="020F0502020204030204" pitchFamily="34" charset="0"/>
              </a:rPr>
              <a:t>▪︎ النموذج التطبيقي:</a:t>
            </a:r>
          </a:p>
          <a:p>
            <a:pPr algn="just" rtl="1"/>
            <a:r>
              <a:rPr lang="ar-EG" sz="2400" kern="0" dirty="0">
                <a:solidFill>
                  <a:srgbClr val="002060"/>
                </a:solidFill>
                <a:latin typeface="Calibri" panose="020F0502020204030204" pitchFamily="34" charset="0"/>
                <a:cs typeface="Calibri" panose="020F0502020204030204" pitchFamily="34" charset="0"/>
              </a:rPr>
              <a:t>عند</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اندلاع حريق كبير في الجزائر </a:t>
            </a:r>
            <a:r>
              <a:rPr lang="ar-EG" sz="2400" b="1" kern="0" dirty="0">
                <a:solidFill>
                  <a:srgbClr val="002060"/>
                </a:solidFill>
                <a:latin typeface="Calibri" panose="020F0502020204030204" pitchFamily="34" charset="0"/>
                <a:cs typeface="Calibri" panose="020F0502020204030204" pitchFamily="34" charset="0"/>
              </a:rPr>
              <a:t>عام </a:t>
            </a:r>
            <a:r>
              <a:rPr lang="ar-EG" sz="2400" b="1" kern="0" dirty="0">
                <a:solidFill>
                  <a:srgbClr val="002060"/>
                </a:solidFill>
                <a:latin typeface="Calibri" panose="020F0502020204030204" pitchFamily="34" charset="0"/>
                <a:cs typeface="+mj-cs"/>
              </a:rPr>
              <a:t>2021</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لاحظ الباحثون أن الهاشتاغات مثل</a:t>
            </a:r>
            <a:r>
              <a:rPr lang="ar-EG" sz="2400" b="1" kern="0" dirty="0">
                <a:solidFill>
                  <a:srgbClr val="002060"/>
                </a:solidFill>
                <a:latin typeface="Calibri" panose="020F0502020204030204" pitchFamily="34" charset="0"/>
                <a:cs typeface="Calibri" panose="020F0502020204030204" pitchFamily="34" charset="0"/>
              </a:rPr>
              <a:t>:</a:t>
            </a:r>
          </a:p>
          <a:p>
            <a:pPr algn="just" rtl="1"/>
            <a:r>
              <a:rPr lang="ar-EG" sz="2400" b="1" kern="0" dirty="0">
                <a:solidFill>
                  <a:srgbClr val="002060"/>
                </a:solidFill>
                <a:latin typeface="Calibri" panose="020F0502020204030204" pitchFamily="34" charset="0"/>
                <a:cs typeface="Calibri" panose="020F0502020204030204" pitchFamily="34" charset="0"/>
              </a:rPr>
              <a:t>#حريق_القبائل و #أنقذوا_الجزائر</a:t>
            </a:r>
          </a:p>
          <a:p>
            <a:pPr algn="just" rtl="1"/>
            <a:r>
              <a:rPr lang="ar-EG" sz="2400" kern="0" dirty="0">
                <a:solidFill>
                  <a:srgbClr val="002060"/>
                </a:solidFill>
                <a:latin typeface="Calibri" panose="020F0502020204030204" pitchFamily="34" charset="0"/>
                <a:cs typeface="Calibri" panose="020F0502020204030204" pitchFamily="34" charset="0"/>
              </a:rPr>
              <a:t>احتلت صدارة الاهتمام خلال أيام، مما دفع الصحف الرقمية لتغطية مكثفة للحدث، رغم أن قضايا سياسية واقتصادية كانت أكثر أهمية في ذلك التوقيت.</a:t>
            </a:r>
          </a:p>
          <a:p>
            <a:pPr marL="342900" indent="-342900" algn="just"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تحليل:</a:t>
            </a:r>
          </a:p>
          <a:p>
            <a:pPr algn="just" rtl="1"/>
            <a:r>
              <a:rPr lang="ar-EG" sz="2400" kern="0" dirty="0">
                <a:solidFill>
                  <a:srgbClr val="002060"/>
                </a:solidFill>
                <a:latin typeface="Calibri" panose="020F0502020204030204" pitchFamily="34" charset="0"/>
                <a:cs typeface="Calibri" panose="020F0502020204030204" pitchFamily="34" charset="0"/>
              </a:rPr>
              <a:t>يُشير هذا إلى أن اتجاه الجمهور (عبر التفاعل والمشاركة) أصبح أحد مصادر ترتيب الأولويات، وليس الصحفي فقط، وهو ما يتماشى مع التطورات التي شهدتها النظرية في البيئة الرقمية.</a:t>
            </a:r>
          </a:p>
        </p:txBody>
      </p:sp>
    </p:spTree>
    <p:extLst>
      <p:ext uri="{BB962C8B-B14F-4D97-AF65-F5344CB8AC3E}">
        <p14:creationId xmlns:p14="http://schemas.microsoft.com/office/powerpoint/2010/main" val="19381411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6F621-D1C5-89B4-369C-F999107D835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E0E3378-AF88-A0F3-E924-7506EDA83B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8028"/>
            <a:ext cx="2197674" cy="1181593"/>
          </a:xfrm>
          <a:prstGeom prst="rect">
            <a:avLst/>
          </a:prstGeom>
        </p:spPr>
      </p:pic>
      <p:sp>
        <p:nvSpPr>
          <p:cNvPr id="11" name="Rectangle 10">
            <a:extLst>
              <a:ext uri="{FF2B5EF4-FFF2-40B4-BE49-F238E27FC236}">
                <a16:creationId xmlns:a16="http://schemas.microsoft.com/office/drawing/2014/main" id="{4FD5B1B9-034C-B762-3F50-D7A739C4AC9B}"/>
              </a:ext>
            </a:extLst>
          </p:cNvPr>
          <p:cNvSpPr/>
          <p:nvPr/>
        </p:nvSpPr>
        <p:spPr>
          <a:xfrm flipV="1">
            <a:off x="2578650" y="72908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8358CAA-2E1B-6CD8-430C-8305E165A252}"/>
              </a:ext>
            </a:extLst>
          </p:cNvPr>
          <p:cNvSpPr txBox="1"/>
          <p:nvPr/>
        </p:nvSpPr>
        <p:spPr>
          <a:xfrm>
            <a:off x="2063562" y="199720"/>
            <a:ext cx="10323094" cy="553998"/>
          </a:xfrm>
          <a:prstGeom prst="rect">
            <a:avLst/>
          </a:prstGeom>
          <a:no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السادسة: نظرية ترتيب الأولويات  ( وضع الأجندة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Agenta – Setting Theory </a:t>
            </a:r>
            <a:r>
              <a:rPr lang="en-US" sz="2400" b="1" kern="0" dirty="0">
                <a:solidFill>
                  <a:srgbClr val="002060"/>
                </a:solidFill>
                <a:latin typeface="Calibri" panose="020F0502020204030204" pitchFamily="34" charset="0"/>
                <a:cs typeface="Calibri" panose="020F0502020204030204" pitchFamily="34" charset="0"/>
              </a:rPr>
              <a:t>(</a:t>
            </a:r>
            <a:endParaRPr lang="en-US" sz="2400" dirty="0"/>
          </a:p>
          <a:p>
            <a:pPr algn="ctr" rtl="1"/>
            <a:endParaRPr lang="ar-EG" sz="600" b="1" kern="0" dirty="0">
              <a:solidFill>
                <a:srgbClr val="002060"/>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FE413F5A-2057-87BA-04F8-0B8AD7B0BB6C}"/>
              </a:ext>
            </a:extLst>
          </p:cNvPr>
          <p:cNvSpPr/>
          <p:nvPr/>
        </p:nvSpPr>
        <p:spPr>
          <a:xfrm>
            <a:off x="139404" y="923689"/>
            <a:ext cx="11969196" cy="6595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a:solidFill>
                  <a:prstClr val="white"/>
                </a:solidFill>
                <a:latin typeface="Calibri" panose="020F0502020204030204" pitchFamily="34" charset="0"/>
                <a:cs typeface="Calibri" panose="020F0502020204030204" pitchFamily="34" charset="0"/>
              </a:rPr>
              <a:t>النماذج العملية لتحليل ترتيب الأولويات في البيئة الرقمية (دراسات حالة وتجارب تحليلية)</a:t>
            </a:r>
            <a:endParaRPr lang="en-US" sz="2400" b="1" kern="0" dirty="0">
              <a:solidFill>
                <a:prstClr val="white"/>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7911FBA8-9D81-3D57-01C7-6D2FD9720F46}"/>
              </a:ext>
            </a:extLst>
          </p:cNvPr>
          <p:cNvSpPr/>
          <p:nvPr/>
        </p:nvSpPr>
        <p:spPr>
          <a:xfrm>
            <a:off x="139404" y="1732092"/>
            <a:ext cx="105981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نماذج بحثية تعتمد أدوات تحليل البيانات الضخمة </a:t>
            </a:r>
            <a:r>
              <a:rPr lang="en-US" sz="2400" b="1" kern="0" dirty="0">
                <a:solidFill>
                  <a:srgbClr val="002060"/>
                </a:solidFill>
                <a:latin typeface="Times New Roman" panose="02020603050405020304" pitchFamily="18" charset="0"/>
                <a:cs typeface="Times New Roman" panose="02020603050405020304" pitchFamily="18" charset="0"/>
              </a:rPr>
              <a:t>Big Data Analytics</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F6DD8B8B-08E4-4408-7277-11F0E3AE5A07}"/>
              </a:ext>
            </a:extLst>
          </p:cNvPr>
          <p:cNvSpPr/>
          <p:nvPr/>
        </p:nvSpPr>
        <p:spPr>
          <a:xfrm>
            <a:off x="10884623" y="1753180"/>
            <a:ext cx="1167973"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dirty="0">
              <a:solidFill>
                <a:schemeClr val="bg1"/>
              </a:solidFill>
              <a:cs typeface="Alexandria" charset="0"/>
            </a:endParaRPr>
          </a:p>
        </p:txBody>
      </p:sp>
      <p:sp>
        <p:nvSpPr>
          <p:cNvPr id="12" name="TextBox 11">
            <a:extLst>
              <a:ext uri="{FF2B5EF4-FFF2-40B4-BE49-F238E27FC236}">
                <a16:creationId xmlns:a16="http://schemas.microsoft.com/office/drawing/2014/main" id="{D5461D71-89FE-1D0D-7EBC-272141E133CC}"/>
              </a:ext>
            </a:extLst>
          </p:cNvPr>
          <p:cNvSpPr txBox="1"/>
          <p:nvPr/>
        </p:nvSpPr>
        <p:spPr>
          <a:xfrm>
            <a:off x="445169" y="2451445"/>
            <a:ext cx="11426400" cy="3785652"/>
          </a:xfrm>
          <a:prstGeom prst="rect">
            <a:avLst/>
          </a:prstGeom>
          <a:noFill/>
        </p:spPr>
        <p:txBody>
          <a:bodyPr wrap="square">
            <a:spAutoFit/>
          </a:bodyPr>
          <a:lstStyle/>
          <a:p>
            <a:pPr marL="342900" indent="-342900" algn="r"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تجربة تطبيقية:</a:t>
            </a:r>
          </a:p>
          <a:p>
            <a:pPr algn="just" rtl="1"/>
            <a:r>
              <a:rPr lang="ar-EG" sz="2400" kern="0" dirty="0">
                <a:solidFill>
                  <a:srgbClr val="002060"/>
                </a:solidFill>
                <a:latin typeface="Calibri" panose="020F0502020204030204" pitchFamily="34" charset="0"/>
                <a:cs typeface="Calibri" panose="020F0502020204030204" pitchFamily="34" charset="0"/>
              </a:rPr>
              <a:t>استخدم باحثون في </a:t>
            </a:r>
            <a:r>
              <a:rPr lang="ar-EG" sz="2400" b="1" kern="0" dirty="0">
                <a:solidFill>
                  <a:srgbClr val="002060"/>
                </a:solidFill>
                <a:latin typeface="Calibri" panose="020F0502020204030204" pitchFamily="34" charset="0"/>
                <a:cs typeface="Calibri" panose="020F0502020204030204" pitchFamily="34" charset="0"/>
              </a:rPr>
              <a:t>جامعة نيويورك </a:t>
            </a:r>
            <a:r>
              <a:rPr lang="ar-EG" sz="2400" kern="0" dirty="0">
                <a:solidFill>
                  <a:srgbClr val="002060"/>
                </a:solidFill>
                <a:latin typeface="Calibri" panose="020F0502020204030204" pitchFamily="34" charset="0"/>
                <a:cs typeface="Calibri" panose="020F0502020204030204" pitchFamily="34" charset="0"/>
              </a:rPr>
              <a:t>أدوات تحليل المحتوى الرقمي لتحديد </a:t>
            </a:r>
            <a:r>
              <a:rPr lang="ar-EG" sz="2400" b="1" kern="0" dirty="0">
                <a:solidFill>
                  <a:srgbClr val="002060"/>
                </a:solidFill>
                <a:latin typeface="Calibri" panose="020F0502020204030204" pitchFamily="34" charset="0"/>
                <a:cs typeface="Calibri" panose="020F0502020204030204" pitchFamily="34" charset="0"/>
              </a:rPr>
              <a:t>القضايا التي تصدرت منصات الأخبار بين </a:t>
            </a:r>
            <a:r>
              <a:rPr lang="ar-EG" sz="2400" b="1" kern="0" dirty="0">
                <a:solidFill>
                  <a:srgbClr val="002060"/>
                </a:solidFill>
                <a:latin typeface="Calibri" panose="020F0502020204030204" pitchFamily="34" charset="0"/>
                <a:cs typeface="+mj-cs"/>
              </a:rPr>
              <a:t>2015 و2020، </a:t>
            </a:r>
            <a:r>
              <a:rPr lang="ar-EG" sz="2400" b="1" kern="0" dirty="0">
                <a:solidFill>
                  <a:srgbClr val="002060"/>
                </a:solidFill>
                <a:latin typeface="Calibri" panose="020F0502020204030204" pitchFamily="34" charset="0"/>
                <a:cs typeface="Calibri" panose="020F0502020204030204" pitchFamily="34" charset="0"/>
              </a:rPr>
              <a:t>و</a:t>
            </a:r>
            <a:r>
              <a:rPr lang="ar-EG" sz="2400" kern="0" dirty="0">
                <a:solidFill>
                  <a:srgbClr val="002060"/>
                </a:solidFill>
                <a:latin typeface="Calibri" panose="020F0502020204030204" pitchFamily="34" charset="0"/>
                <a:cs typeface="Calibri" panose="020F0502020204030204" pitchFamily="34" charset="0"/>
              </a:rPr>
              <a:t>تطابقها مع نتائج استطلاعات رأي الجمهور حول "ما القضايا الأهم بالنسبة لك؟".</a:t>
            </a:r>
          </a:p>
          <a:p>
            <a:pPr marL="342900" indent="-342900" algn="r"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النتائج:</a:t>
            </a:r>
          </a:p>
          <a:p>
            <a:pPr algn="r" rtl="1"/>
            <a:r>
              <a:rPr lang="ar-EG" sz="2400" kern="0" dirty="0">
                <a:solidFill>
                  <a:srgbClr val="002060"/>
                </a:solidFill>
                <a:latin typeface="Calibri" panose="020F0502020204030204" pitchFamily="34" charset="0"/>
                <a:cs typeface="Calibri" panose="020F0502020204030204" pitchFamily="34" charset="0"/>
              </a:rPr>
              <a:t>- توافُق نسبي بين ما يُنشر رقميًا وما يراه الجمهور مهمًا.</a:t>
            </a:r>
          </a:p>
          <a:p>
            <a:pPr algn="just" rtl="1"/>
            <a:r>
              <a:rPr lang="ar-EG" sz="2400" kern="0" dirty="0">
                <a:solidFill>
                  <a:srgbClr val="002060"/>
                </a:solidFill>
                <a:latin typeface="Calibri" panose="020F0502020204030204" pitchFamily="34" charset="0"/>
                <a:cs typeface="Calibri" panose="020F0502020204030204" pitchFamily="34" charset="0"/>
              </a:rPr>
              <a:t>- لكن في حالات التغطية المُكثفة </a:t>
            </a:r>
            <a:r>
              <a:rPr lang="en-US" sz="2400" b="1" kern="0" dirty="0">
                <a:solidFill>
                  <a:srgbClr val="002060"/>
                </a:solidFill>
                <a:latin typeface="Times New Roman" panose="02020603050405020304" pitchFamily="18" charset="0"/>
                <a:cs typeface="Times New Roman" panose="02020603050405020304" pitchFamily="18" charset="0"/>
              </a:rPr>
              <a:t>Over exposure</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مثل </a:t>
            </a:r>
            <a:r>
              <a:rPr lang="ar-EG" sz="2400" b="1" kern="0" dirty="0">
                <a:solidFill>
                  <a:srgbClr val="002060"/>
                </a:solidFill>
                <a:latin typeface="Calibri" panose="020F0502020204030204" pitchFamily="34" charset="0"/>
                <a:cs typeface="Calibri" panose="020F0502020204030204" pitchFamily="34" charset="0"/>
              </a:rPr>
              <a:t>قضايا المشاهير </a:t>
            </a:r>
            <a:r>
              <a:rPr lang="ar-EG" sz="2400" kern="0" dirty="0">
                <a:solidFill>
                  <a:srgbClr val="002060"/>
                </a:solidFill>
                <a:latin typeface="Calibri" panose="020F0502020204030204" pitchFamily="34" charset="0"/>
                <a:cs typeface="Calibri" panose="020F0502020204030204" pitchFamily="34" charset="0"/>
              </a:rPr>
              <a:t>، وقد لوحظ تأثير مضخم على ترتيب </a:t>
            </a:r>
            <a:r>
              <a:rPr lang="ar-EG" sz="2400" b="1" kern="0" dirty="0">
                <a:solidFill>
                  <a:srgbClr val="002060"/>
                </a:solidFill>
                <a:latin typeface="Calibri" panose="020F0502020204030204" pitchFamily="34" charset="0"/>
                <a:cs typeface="Calibri" panose="020F0502020204030204" pitchFamily="34" charset="0"/>
              </a:rPr>
              <a:t>أولويات الجمهور.</a:t>
            </a:r>
          </a:p>
          <a:p>
            <a:pPr marL="342900" indent="-342900" algn="r"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الاستنتاج:</a:t>
            </a:r>
          </a:p>
          <a:p>
            <a:pPr algn="just" rtl="1"/>
            <a:r>
              <a:rPr lang="ar-EG" sz="2400" kern="0" dirty="0">
                <a:solidFill>
                  <a:srgbClr val="002060"/>
                </a:solidFill>
                <a:latin typeface="Calibri" panose="020F0502020204030204" pitchFamily="34" charset="0"/>
                <a:cs typeface="Calibri" panose="020F0502020204030204" pitchFamily="34" charset="0"/>
              </a:rPr>
              <a:t>الخوارزميات قد تُحافظ على اهتمام الجمهور بقضايا غير جوهرية فقط لأنها "رائجة"، وهو ما يُعد تحريفًا غير مباشر للأجندة العامة.</a:t>
            </a:r>
          </a:p>
        </p:txBody>
      </p:sp>
    </p:spTree>
    <p:extLst>
      <p:ext uri="{BB962C8B-B14F-4D97-AF65-F5344CB8AC3E}">
        <p14:creationId xmlns:p14="http://schemas.microsoft.com/office/powerpoint/2010/main" val="23371955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BE0C731-EDDC-71D2-1380-D8F2C5CBC8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4" y="5407"/>
            <a:ext cx="2258086" cy="1181593"/>
          </a:xfrm>
          <a:prstGeom prst="rect">
            <a:avLst/>
          </a:prstGeom>
        </p:spPr>
      </p:pic>
      <p:sp>
        <p:nvSpPr>
          <p:cNvPr id="3" name="Rectangle: Rounded Corners 2">
            <a:extLst>
              <a:ext uri="{FF2B5EF4-FFF2-40B4-BE49-F238E27FC236}">
                <a16:creationId xmlns:a16="http://schemas.microsoft.com/office/drawing/2014/main" id="{E046464A-A64A-20A6-29F5-1E5795CE4DD0}"/>
              </a:ext>
            </a:extLst>
          </p:cNvPr>
          <p:cNvSpPr/>
          <p:nvPr/>
        </p:nvSpPr>
        <p:spPr>
          <a:xfrm>
            <a:off x="2305201" y="241819"/>
            <a:ext cx="9124800"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المحاضرة السابعة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111960" y="1144482"/>
            <a:ext cx="12039935" cy="3359061"/>
          </a:xfrm>
          <a:prstGeom prst="rect">
            <a:avLst/>
          </a:prstGeom>
          <a:noFill/>
        </p:spPr>
        <p:txBody>
          <a:bodyPr wrap="square">
            <a:spAutoFit/>
          </a:bodyPr>
          <a:lstStyle/>
          <a:p>
            <a:pPr algn="just" rtl="1">
              <a:lnSpc>
                <a:spcPct val="150000"/>
              </a:lnSpc>
            </a:pPr>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2400" kern="0" dirty="0">
                <a:solidFill>
                  <a:srgbClr val="002060"/>
                </a:solidFill>
                <a:latin typeface="Calibri" panose="020F0502020204030204" pitchFamily="34" charset="0"/>
                <a:cs typeface="Calibri" panose="020F0502020204030204" pitchFamily="34" charset="0"/>
              </a:rPr>
              <a:t>: استعرضت المحاضرة التعرف على </a:t>
            </a:r>
            <a:r>
              <a:rPr lang="ar-EG" sz="2400" b="1" kern="0" dirty="0">
                <a:solidFill>
                  <a:srgbClr val="002060"/>
                </a:solidFill>
                <a:latin typeface="Calibri" panose="020F0502020204030204" pitchFamily="34" charset="0"/>
                <a:cs typeface="Calibri" panose="020F0502020204030204" pitchFamily="34" charset="0"/>
              </a:rPr>
              <a:t>النشأة التاريخية وأبرز مؤسسيها</a:t>
            </a:r>
            <a:r>
              <a:rPr lang="ar-EG" sz="2400" kern="0" dirty="0">
                <a:solidFill>
                  <a:srgbClr val="002060"/>
                </a:solidFill>
                <a:latin typeface="Calibri" panose="020F0502020204030204" pitchFamily="34" charset="0"/>
                <a:cs typeface="Calibri" panose="020F0502020204030204" pitchFamily="34" charset="0"/>
              </a:rPr>
              <a:t>، وفهم السياق الذي ظهرت فيه النظرية، ودوافع الظهور، كما تعرفنا على </a:t>
            </a:r>
            <a:r>
              <a:rPr lang="ar-EG" sz="2400" b="1" kern="0" dirty="0">
                <a:solidFill>
                  <a:srgbClr val="002060"/>
                </a:solidFill>
                <a:latin typeface="Calibri" panose="020F0502020204030204" pitchFamily="34" charset="0"/>
                <a:cs typeface="Calibri" panose="020F0502020204030204" pitchFamily="34" charset="0"/>
              </a:rPr>
              <a:t>الفروض الأساسية لنظرية ترتيب الأولويات </a:t>
            </a:r>
            <a:r>
              <a:rPr lang="ar-EG" sz="2400" kern="0" dirty="0">
                <a:solidFill>
                  <a:srgbClr val="002060"/>
                </a:solidFill>
                <a:latin typeface="Calibri" panose="020F0502020204030204" pitchFamily="34" charset="0"/>
                <a:cs typeface="Calibri" panose="020F0502020204030204" pitchFamily="34" charset="0"/>
              </a:rPr>
              <a:t>في نسختها الأصلية، وإدراك </a:t>
            </a:r>
            <a:r>
              <a:rPr lang="ar-EG" sz="2400" b="1" kern="0" dirty="0">
                <a:solidFill>
                  <a:srgbClr val="002060"/>
                </a:solidFill>
                <a:latin typeface="Calibri" panose="020F0502020204030204" pitchFamily="34" charset="0"/>
                <a:cs typeface="Calibri" panose="020F0502020204030204" pitchFamily="34" charset="0"/>
              </a:rPr>
              <a:t>العوامل المؤثرة في ترتيب أولويات الجمهور، </a:t>
            </a:r>
            <a:r>
              <a:rPr lang="ar-EG" sz="2400" kern="0" dirty="0">
                <a:solidFill>
                  <a:srgbClr val="002060"/>
                </a:solidFill>
                <a:latin typeface="Calibri" panose="020F0502020204030204" pitchFamily="34" charset="0"/>
                <a:cs typeface="Calibri" panose="020F0502020204030204" pitchFamily="34" charset="0"/>
              </a:rPr>
              <a:t>فضلاً عن كشف </a:t>
            </a:r>
            <a:r>
              <a:rPr lang="ar-EG" sz="2400" b="1" kern="0" dirty="0">
                <a:solidFill>
                  <a:srgbClr val="002060"/>
                </a:solidFill>
                <a:latin typeface="Calibri" panose="020F0502020204030204" pitchFamily="34" charset="0"/>
                <a:cs typeface="Calibri" panose="020F0502020204030204" pitchFamily="34" charset="0"/>
              </a:rPr>
              <a:t>أبرز الانتقادات التي وُجّهت إلى نظرية ترتيب الأولويات</a:t>
            </a:r>
            <a:r>
              <a:rPr lang="ar-EG" sz="2400" kern="0" dirty="0">
                <a:solidFill>
                  <a:srgbClr val="002060"/>
                </a:solidFill>
                <a:latin typeface="Calibri" panose="020F0502020204030204" pitchFamily="34" charset="0"/>
                <a:cs typeface="Calibri" panose="020F0502020204030204" pitchFamily="34" charset="0"/>
              </a:rPr>
              <a:t>، هذا إلى جانب رصد تطورات نظرية ترتيب الأولويات في البيئة الرقمية، واستيعاب </a:t>
            </a:r>
            <a:r>
              <a:rPr lang="ar-EG" sz="2400" b="1" kern="0" dirty="0">
                <a:solidFill>
                  <a:srgbClr val="002060"/>
                </a:solidFill>
                <a:latin typeface="Calibri" panose="020F0502020204030204" pitchFamily="34" charset="0"/>
                <a:cs typeface="Calibri" panose="020F0502020204030204" pitchFamily="34" charset="0"/>
              </a:rPr>
              <a:t>دور التريندات والوسوم (الهاشتاجات) في ترتيب الأولويات الرقمية،</a:t>
            </a:r>
            <a:r>
              <a:rPr lang="ar-EG" sz="2400" kern="0" dirty="0">
                <a:solidFill>
                  <a:srgbClr val="002060"/>
                </a:solidFill>
                <a:latin typeface="Calibri" panose="020F0502020204030204" pitchFamily="34" charset="0"/>
                <a:cs typeface="Calibri" panose="020F0502020204030204" pitchFamily="34" charset="0"/>
              </a:rPr>
              <a:t> بالإضافة إلى استعراض النماذج العملية لتحليل ترتيب الأولويات في البيئة الرقمية </a:t>
            </a:r>
            <a:r>
              <a:rPr lang="ar-EG" sz="2400" b="1" kern="0" dirty="0">
                <a:solidFill>
                  <a:srgbClr val="002060"/>
                </a:solidFill>
                <a:latin typeface="Calibri" panose="020F0502020204030204" pitchFamily="34" charset="0"/>
                <a:cs typeface="Calibri" panose="020F0502020204030204" pitchFamily="34" charset="0"/>
              </a:rPr>
              <a:t>(دراسات حالة وتجارب تحليلية).</a:t>
            </a:r>
            <a:endParaRPr lang="en-US" sz="2400" b="1"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14079" y="4578029"/>
            <a:ext cx="11837816" cy="2677656"/>
          </a:xfrm>
          <a:prstGeom prst="rect">
            <a:avLst/>
          </a:prstGeom>
          <a:noFill/>
        </p:spPr>
        <p:txBody>
          <a:bodyPr wrap="square">
            <a:spAutoFit/>
          </a:bodyPr>
          <a:lstStyle/>
          <a:p>
            <a:pPr algn="just" rtl="1">
              <a:lnSpc>
                <a:spcPct val="150000"/>
              </a:lnSpc>
            </a:pPr>
            <a:r>
              <a:rPr lang="ar-EG" sz="2400" b="1" kern="0" dirty="0">
                <a:solidFill>
                  <a:srgbClr val="C00000"/>
                </a:solidFill>
                <a:latin typeface="Calibri" panose="020F0502020204030204" pitchFamily="34" charset="0"/>
                <a:cs typeface="Calibri" panose="020F0502020204030204" pitchFamily="34" charset="0"/>
              </a:rPr>
              <a:t>المحاضرة السابعة: </a:t>
            </a:r>
            <a:r>
              <a:rPr lang="ar-EG" sz="2400" kern="0" dirty="0">
                <a:solidFill>
                  <a:srgbClr val="002060"/>
                </a:solidFill>
                <a:latin typeface="Calibri" panose="020F0502020204030204" pitchFamily="34" charset="0"/>
                <a:cs typeface="Calibri" panose="020F0502020204030204" pitchFamily="34" charset="0"/>
              </a:rPr>
              <a:t>سننتقل إلى نظرية إعلامية جديدة وهى نظرية "</a:t>
            </a:r>
            <a:r>
              <a:rPr lang="ar-EG" sz="2400" b="1" kern="0" dirty="0">
                <a:solidFill>
                  <a:srgbClr val="002060"/>
                </a:solidFill>
                <a:latin typeface="Calibri" panose="020F0502020204030204" pitchFamily="34" charset="0"/>
                <a:cs typeface="Calibri" panose="020F0502020204030204" pitchFamily="34" charset="0"/>
              </a:rPr>
              <a:t>دوامة الصمت</a:t>
            </a:r>
            <a:r>
              <a:rPr lang="ar-EG"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mj-cs"/>
              </a:rPr>
              <a:t>Spiral of Silence </a:t>
            </a:r>
            <a:r>
              <a:rPr lang="ar-EG" sz="2400" b="1" kern="0" dirty="0">
                <a:solidFill>
                  <a:srgbClr val="002060"/>
                </a:solidFill>
                <a:latin typeface="Calibri" panose="020F0502020204030204" pitchFamily="34" charset="0"/>
                <a:cs typeface="+mj-cs"/>
              </a:rPr>
              <a:t> </a:t>
            </a:r>
            <a:r>
              <a:rPr lang="ar-EG" sz="2400" kern="0" dirty="0">
                <a:solidFill>
                  <a:srgbClr val="002060"/>
                </a:solidFill>
                <a:latin typeface="Calibri" panose="020F0502020204030204" pitchFamily="34" charset="0"/>
                <a:cs typeface="Calibri" panose="020F0502020204030204" pitchFamily="34" charset="0"/>
              </a:rPr>
              <a:t>كواحدة من </a:t>
            </a:r>
            <a:r>
              <a:rPr lang="ar-EG" sz="2400" b="1" kern="0" dirty="0">
                <a:solidFill>
                  <a:srgbClr val="002060"/>
                </a:solidFill>
                <a:latin typeface="Calibri" panose="020F0502020204030204" pitchFamily="34" charset="0"/>
                <a:cs typeface="Calibri" panose="020F0502020204030204" pitchFamily="34" charset="0"/>
              </a:rPr>
              <a:t>أبرز النظريات في مجال بحوث الإعلام والاتصال الجماهيري</a:t>
            </a:r>
            <a:r>
              <a:rPr lang="ar-EG" sz="2400" kern="0" dirty="0">
                <a:solidFill>
                  <a:srgbClr val="002060"/>
                </a:solidFill>
                <a:latin typeface="Calibri" panose="020F0502020204030204" pitchFamily="34" charset="0"/>
                <a:cs typeface="Calibri" panose="020F0502020204030204" pitchFamily="34" charset="0"/>
              </a:rPr>
              <a:t>، وتتناول </a:t>
            </a:r>
            <a:r>
              <a:rPr lang="ar-EG" sz="2400" b="1" kern="0" dirty="0">
                <a:solidFill>
                  <a:srgbClr val="002060"/>
                </a:solidFill>
                <a:latin typeface="Calibri" panose="020F0502020204030204" pitchFamily="34" charset="0"/>
                <a:cs typeface="Calibri" panose="020F0502020204030204" pitchFamily="34" charset="0"/>
              </a:rPr>
              <a:t>العلاقة بين الرأي العام، ووسائل الإعلام، وسلوك الأفراد تجاه التعبير عن آرائهم</a:t>
            </a:r>
            <a:r>
              <a:rPr lang="ar-EG" sz="2400" kern="0" dirty="0">
                <a:solidFill>
                  <a:srgbClr val="002060"/>
                </a:solidFill>
                <a:latin typeface="Calibri" panose="020F0502020204030204" pitchFamily="34" charset="0"/>
                <a:cs typeface="Calibri" panose="020F0502020204030204" pitchFamily="34" charset="0"/>
              </a:rPr>
              <a:t>. حيث تقوم النظرية على فرضيةأساسية مفادها أن </a:t>
            </a:r>
            <a:r>
              <a:rPr lang="ar-EG" sz="2400" b="1" kern="0" dirty="0">
                <a:solidFill>
                  <a:srgbClr val="002060"/>
                </a:solidFill>
                <a:latin typeface="Calibri" panose="020F0502020204030204" pitchFamily="34" charset="0"/>
                <a:cs typeface="Calibri" panose="020F0502020204030204" pitchFamily="34" charset="0"/>
              </a:rPr>
              <a:t>الأفراد يميلون إلى الصمت وعدم التعبير عن آرائهم عندما يشعرون أن هذه الآراء لا تحظى بتأييد الأغلبية، خوفًا من العزلة الاجتماعية.</a:t>
            </a:r>
          </a:p>
          <a:p>
            <a:pPr algn="just" rtl="1"/>
            <a:endParaRPr lang="en-US" sz="2400" dirty="0"/>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9102</TotalTime>
  <Words>4818</Words>
  <Application>Microsoft Office PowerPoint</Application>
  <PresentationFormat>Widescreen</PresentationFormat>
  <Paragraphs>376</Paragraphs>
  <Slides>48</Slides>
  <Notes>25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221</cp:revision>
  <dcterms:created xsi:type="dcterms:W3CDTF">2023-04-29T09:08:00Z</dcterms:created>
  <dcterms:modified xsi:type="dcterms:W3CDTF">2025-06-30T14:55:58Z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