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0" r:id="rId3"/>
    <p:sldId id="259" r:id="rId4"/>
    <p:sldId id="260" r:id="rId5"/>
    <p:sldId id="261" r:id="rId6"/>
    <p:sldId id="262" r:id="rId7"/>
    <p:sldId id="263" r:id="rId8"/>
    <p:sldId id="264" r:id="rId9"/>
    <p:sldId id="265" r:id="rId10"/>
    <p:sldId id="266" r:id="rId11"/>
    <p:sldId id="301" r:id="rId12"/>
    <p:sldId id="267" r:id="rId13"/>
    <p:sldId id="268" r:id="rId14"/>
    <p:sldId id="269" r:id="rId15"/>
    <p:sldId id="272" r:id="rId16"/>
    <p:sldId id="273" r:id="rId17"/>
    <p:sldId id="274" r:id="rId18"/>
    <p:sldId id="275" r:id="rId19"/>
    <p:sldId id="276" r:id="rId20"/>
    <p:sldId id="277" r:id="rId21"/>
    <p:sldId id="278" r:id="rId22"/>
    <p:sldId id="279"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302" r:id="rId41"/>
    <p:sldId id="303" r:id="rId42"/>
    <p:sldId id="304" r:id="rId43"/>
    <p:sldId id="305" r:id="rId44"/>
    <p:sldId id="306" r:id="rId45"/>
    <p:sldId id="307" r:id="rId46"/>
    <p:sldId id="29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57" autoAdjust="0"/>
    <p:restoredTop sz="94660"/>
  </p:normalViewPr>
  <p:slideViewPr>
    <p:cSldViewPr snapToGrid="0">
      <p:cViewPr>
        <p:scale>
          <a:sx n="81" d="100"/>
          <a:sy n="81" d="100"/>
        </p:scale>
        <p:origin x="-300"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11/18/2022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11/18/2022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9179731" cy="1972334"/>
          </a:xfrm>
          <a:prstGeom prst="rect">
            <a:avLst/>
          </a:prstGeom>
        </p:spPr>
      </p:pic>
      <p:pic>
        <p:nvPicPr>
          <p:cNvPr id="13" name="Picture 12"/>
          <p:cNvPicPr>
            <a:picLocks noChangeAspect="1"/>
          </p:cNvPicPr>
          <p:nvPr/>
        </p:nvPicPr>
        <p:blipFill>
          <a:blip r:embed="rId6"/>
          <a:stretch>
            <a:fillRect/>
          </a:stretch>
        </p:blipFill>
        <p:spPr>
          <a:xfrm>
            <a:off x="5047989" y="3125529"/>
            <a:ext cx="7268189" cy="1838356"/>
          </a:xfrm>
          <a:prstGeom prst="rect">
            <a:avLst/>
          </a:prstGeom>
        </p:spPr>
      </p:pic>
      <p:sp>
        <p:nvSpPr>
          <p:cNvPr id="14" name="TextBox 13"/>
          <p:cNvSpPr txBox="1"/>
          <p:nvPr/>
        </p:nvSpPr>
        <p:spPr>
          <a:xfrm>
            <a:off x="175364" y="715791"/>
            <a:ext cx="8216321" cy="1815882"/>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Strategic and </a:t>
            </a:r>
            <a:r>
              <a:rPr lang="en-US" sz="2800" b="1" dirty="0" smtClean="0">
                <a:solidFill>
                  <a:schemeClr val="bg1"/>
                </a:solidFill>
                <a:latin typeface="Tajawal Medium" panose="00000600000000000000" pitchFamily="2" charset="-78"/>
                <a:cs typeface="Tajawal Medium" panose="00000600000000000000" pitchFamily="2" charset="-78"/>
              </a:rPr>
              <a:t>Operational Management</a:t>
            </a:r>
          </a:p>
          <a:p>
            <a:r>
              <a:rPr lang="en-US" sz="2800" b="1" dirty="0" smtClean="0">
                <a:solidFill>
                  <a:schemeClr val="bg1"/>
                </a:solidFill>
                <a:latin typeface="Tajawal Medium" panose="00000600000000000000" pitchFamily="2" charset="-78"/>
                <a:cs typeface="Tajawal Medium" panose="00000600000000000000" pitchFamily="2" charset="-78"/>
              </a:rPr>
              <a:t>(part 2 Formulation)</a:t>
            </a:r>
          </a:p>
          <a:p>
            <a:r>
              <a:rPr lang="en-US" sz="2800" b="1" dirty="0" smtClean="0">
                <a:solidFill>
                  <a:srgbClr val="24A9E1"/>
                </a:solidFill>
                <a:latin typeface="Tajawal Medium" panose="00000600000000000000" pitchFamily="2" charset="-78"/>
                <a:cs typeface="Tajawal Medium" panose="00000600000000000000" pitchFamily="2" charset="-78"/>
              </a:rPr>
              <a:t>Prepared by Dr. Adam Yagoub </a:t>
            </a:r>
          </a:p>
          <a:p>
            <a:r>
              <a:rPr lang="en-US" sz="2800" b="1" dirty="0" smtClean="0">
                <a:solidFill>
                  <a:srgbClr val="FF9518"/>
                </a:solidFill>
                <a:latin typeface="Tajawal Medium" panose="00000600000000000000" pitchFamily="2" charset="-78"/>
                <a:cs typeface="Tajawal Medium" panose="00000600000000000000" pitchFamily="2" charset="-78"/>
              </a:rPr>
              <a:t>Lecture 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047989" y="3159395"/>
            <a:ext cx="7502447" cy="1384995"/>
          </a:xfrm>
          <a:prstGeom prst="rect">
            <a:avLst/>
          </a:prstGeom>
          <a:noFill/>
        </p:spPr>
        <p:txBody>
          <a:bodyPr wrap="square" rtlCol="0">
            <a:spAutoFit/>
          </a:bodyPr>
          <a:lstStyle/>
          <a:p>
            <a:r>
              <a:rPr lang="en-US" sz="2800" b="1" dirty="0" smtClean="0">
                <a:solidFill>
                  <a:srgbClr val="FFFF00"/>
                </a:solidFill>
                <a:latin typeface="Tajawal Medium" panose="00000600000000000000" pitchFamily="2" charset="-78"/>
                <a:cs typeface="Tajawal Medium" panose="00000600000000000000" pitchFamily="2" charset="-78"/>
              </a:rPr>
              <a:t>MGM 630</a:t>
            </a:r>
          </a:p>
          <a:p>
            <a:r>
              <a:rPr lang="en-US" sz="2800" b="1" dirty="0">
                <a:solidFill>
                  <a:srgbClr val="FFFF00"/>
                </a:solidFill>
                <a:latin typeface="Tajawal Medium" panose="00000600000000000000" pitchFamily="2" charset="-78"/>
                <a:cs typeface="Tajawal Medium" panose="00000600000000000000" pitchFamily="2" charset="-78"/>
              </a:rPr>
              <a:t>Corporate Strategy: </a:t>
            </a:r>
            <a:r>
              <a:rPr lang="en-US" sz="2800" b="1" dirty="0" smtClean="0">
                <a:solidFill>
                  <a:srgbClr val="FFFF00"/>
                </a:solidFill>
                <a:latin typeface="Tajawal Medium" panose="00000600000000000000" pitchFamily="2" charset="-78"/>
                <a:cs typeface="Tajawal Medium" panose="00000600000000000000" pitchFamily="2" charset="-78"/>
              </a:rPr>
              <a:t>Vertical </a:t>
            </a:r>
            <a:r>
              <a:rPr lang="en-US" sz="2800" b="1" dirty="0">
                <a:solidFill>
                  <a:srgbClr val="FFFF00"/>
                </a:solidFill>
                <a:latin typeface="Tajawal Medium" panose="00000600000000000000" pitchFamily="2" charset="-78"/>
                <a:cs typeface="Tajawal Medium" panose="00000600000000000000" pitchFamily="2" charset="-78"/>
              </a:rPr>
              <a:t>Integration and </a:t>
            </a:r>
            <a:r>
              <a:rPr lang="en-US" sz="2800" b="1" dirty="0" smtClean="0">
                <a:solidFill>
                  <a:srgbClr val="FFFF00"/>
                </a:solidFill>
                <a:latin typeface="Tajawal Medium" panose="00000600000000000000" pitchFamily="2" charset="-78"/>
                <a:cs typeface="Tajawal Medium" panose="00000600000000000000" pitchFamily="2" charset="-78"/>
              </a:rPr>
              <a:t>Diversification</a:t>
            </a:r>
            <a:endParaRPr lang="en-US" sz="2800" b="1" dirty="0">
              <a:solidFill>
                <a:srgbClr val="FFFF00"/>
              </a:solidFill>
              <a:latin typeface="Tajawal Medium" panose="00000600000000000000" pitchFamily="2" charset="-78"/>
              <a:cs typeface="Tajawal Medium" panose="00000600000000000000" pitchFamily="2" charset="-78"/>
            </a:endParaRPr>
          </a:p>
        </p:txBody>
      </p:sp>
      <p:pic>
        <p:nvPicPr>
          <p:cNvPr id="10" name="Picture 9"/>
          <p:cNvPicPr>
            <a:picLocks noChangeAspect="1"/>
          </p:cNvPicPr>
          <p:nvPr/>
        </p:nvPicPr>
        <p:blipFill>
          <a:blip r:embed="rId7"/>
          <a:stretch>
            <a:fillRect/>
          </a:stretch>
        </p:blipFill>
        <p:spPr>
          <a:xfrm>
            <a:off x="2289771" y="6245459"/>
            <a:ext cx="9902229" cy="204838"/>
          </a:xfrm>
          <a:prstGeom prst="rect">
            <a:avLst/>
          </a:prstGeom>
        </p:spPr>
      </p:pic>
      <p:pic>
        <p:nvPicPr>
          <p:cNvPr id="15" name="Picture 14"/>
          <p:cNvPicPr>
            <a:picLocks noChangeAspect="1"/>
          </p:cNvPicPr>
          <p:nvPr/>
        </p:nvPicPr>
        <p:blipFill>
          <a:blip r:embed="rId8"/>
          <a:stretch>
            <a:fillRect/>
          </a:stretch>
        </p:blipFill>
        <p:spPr>
          <a:xfrm>
            <a:off x="12072675" y="2204822"/>
            <a:ext cx="238650" cy="2709534"/>
          </a:xfrm>
          <a:prstGeom prst="rect">
            <a:avLst/>
          </a:prstGeom>
        </p:spPr>
      </p:pic>
      <p:pic>
        <p:nvPicPr>
          <p:cNvPr id="17" name="Picture 16"/>
          <p:cNvPicPr>
            <a:picLocks noChangeAspect="1"/>
          </p:cNvPicPr>
          <p:nvPr/>
        </p:nvPicPr>
        <p:blipFill>
          <a:blip r:embed="rId8"/>
          <a:stretch>
            <a:fillRect/>
          </a:stretch>
        </p:blipFill>
        <p:spPr>
          <a:xfrm>
            <a:off x="-144053" y="2497125"/>
            <a:ext cx="238650" cy="2709534"/>
          </a:xfrm>
          <a:prstGeom prst="rect">
            <a:avLst/>
          </a:prstGeom>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572" y="1950885"/>
            <a:ext cx="10915389" cy="4351338"/>
          </a:xfrm>
        </p:spPr>
        <p:txBody>
          <a:bodyPr>
            <a:noAutofit/>
          </a:bodyPr>
          <a:lstStyle/>
          <a:p>
            <a:pPr marL="0" indent="0" algn="just">
              <a:buNone/>
            </a:pPr>
            <a:r>
              <a:rPr lang="en-US" sz="2400" b="1" dirty="0" smtClean="0">
                <a:solidFill>
                  <a:srgbClr val="FF0000"/>
                </a:solidFill>
              </a:rPr>
              <a:t>7.1  </a:t>
            </a:r>
            <a:r>
              <a:rPr lang="en-US" sz="2400" b="1" dirty="0">
                <a:solidFill>
                  <a:srgbClr val="FF0000"/>
                </a:solidFill>
              </a:rPr>
              <a:t>What Is Corporate </a:t>
            </a:r>
            <a:r>
              <a:rPr lang="en-US" sz="2400" b="1" dirty="0" smtClean="0">
                <a:solidFill>
                  <a:srgbClr val="FF0000"/>
                </a:solidFill>
              </a:rPr>
              <a:t>Strategy? </a:t>
            </a:r>
            <a:r>
              <a:rPr lang="en-US" sz="2400" dirty="0" smtClean="0"/>
              <a:t>(-Why </a:t>
            </a:r>
            <a:r>
              <a:rPr lang="en-US" sz="2400" dirty="0"/>
              <a:t>Firms Need to </a:t>
            </a:r>
            <a:r>
              <a:rPr lang="en-US" sz="2400" dirty="0" smtClean="0"/>
              <a:t>Grow- Three </a:t>
            </a:r>
            <a:r>
              <a:rPr lang="en-US" sz="2400" dirty="0"/>
              <a:t>Dimensions of Corporate </a:t>
            </a:r>
            <a:r>
              <a:rPr lang="en-US" sz="2400" dirty="0" smtClean="0"/>
              <a:t>Strategy)</a:t>
            </a:r>
            <a:endParaRPr lang="en-US" sz="2400" dirty="0"/>
          </a:p>
          <a:p>
            <a:pPr marL="0" indent="0" algn="just">
              <a:buNone/>
            </a:pPr>
            <a:r>
              <a:rPr lang="en-US" sz="2400" b="1" dirty="0" smtClean="0">
                <a:solidFill>
                  <a:srgbClr val="FF0000"/>
                </a:solidFill>
              </a:rPr>
              <a:t>7.2  </a:t>
            </a:r>
            <a:r>
              <a:rPr lang="en-US" sz="2400" b="1" dirty="0">
                <a:solidFill>
                  <a:srgbClr val="FF0000"/>
                </a:solidFill>
              </a:rPr>
              <a:t>The Boundaries of the </a:t>
            </a:r>
            <a:r>
              <a:rPr lang="en-US" sz="2400" b="1" dirty="0" smtClean="0">
                <a:solidFill>
                  <a:srgbClr val="FF0000"/>
                </a:solidFill>
              </a:rPr>
              <a:t>Firm: </a:t>
            </a:r>
            <a:r>
              <a:rPr lang="en-US" sz="2400" dirty="0" smtClean="0"/>
              <a:t>(-Firms </a:t>
            </a:r>
            <a:r>
              <a:rPr lang="en-US" sz="2400" dirty="0"/>
              <a:t>vs. Markets: Make or Buy</a:t>
            </a:r>
            <a:r>
              <a:rPr lang="en-US" sz="2400" dirty="0" smtClean="0"/>
              <a:t>?, Alternatives </a:t>
            </a:r>
            <a:r>
              <a:rPr lang="en-US" sz="2400" dirty="0"/>
              <a:t>on the Make-or-Buy </a:t>
            </a:r>
            <a:r>
              <a:rPr lang="en-US" sz="2400" dirty="0" smtClean="0"/>
              <a:t>Continuum)</a:t>
            </a:r>
            <a:endParaRPr lang="en-US" sz="2400" dirty="0"/>
          </a:p>
          <a:p>
            <a:pPr marL="0" indent="0" algn="just">
              <a:buNone/>
            </a:pPr>
            <a:r>
              <a:rPr lang="en-US" sz="2400" b="1" dirty="0" smtClean="0">
                <a:solidFill>
                  <a:srgbClr val="FF0000"/>
                </a:solidFill>
              </a:rPr>
              <a:t>7.3  </a:t>
            </a:r>
            <a:r>
              <a:rPr lang="en-US" sz="2400" b="1" dirty="0">
                <a:solidFill>
                  <a:srgbClr val="FF0000"/>
                </a:solidFill>
              </a:rPr>
              <a:t>Vertical Integration along the </a:t>
            </a:r>
            <a:r>
              <a:rPr lang="en-US" sz="2400" b="1" dirty="0" smtClean="0">
                <a:solidFill>
                  <a:srgbClr val="FF0000"/>
                </a:solidFill>
              </a:rPr>
              <a:t>Industry </a:t>
            </a:r>
            <a:r>
              <a:rPr lang="en-US" sz="2400" b="1" dirty="0">
                <a:solidFill>
                  <a:srgbClr val="FF0000"/>
                </a:solidFill>
              </a:rPr>
              <a:t>Value </a:t>
            </a:r>
            <a:r>
              <a:rPr lang="en-US" sz="2400" b="1" dirty="0" smtClean="0">
                <a:solidFill>
                  <a:srgbClr val="FF0000"/>
                </a:solidFill>
              </a:rPr>
              <a:t>Chain: </a:t>
            </a:r>
            <a:r>
              <a:rPr lang="en-US" sz="2400" dirty="0" smtClean="0"/>
              <a:t>(- Types </a:t>
            </a:r>
            <a:r>
              <a:rPr lang="en-US" sz="2400" dirty="0"/>
              <a:t>of Vertical </a:t>
            </a:r>
            <a:r>
              <a:rPr lang="en-US" sz="2400" dirty="0" smtClean="0"/>
              <a:t>Integration-Benefits </a:t>
            </a:r>
            <a:r>
              <a:rPr lang="en-US" sz="2400" dirty="0"/>
              <a:t>and Risks of Vertical </a:t>
            </a:r>
            <a:r>
              <a:rPr lang="en-US" sz="2400" dirty="0" smtClean="0"/>
              <a:t>Integration- When </a:t>
            </a:r>
            <a:r>
              <a:rPr lang="en-US" sz="2400" dirty="0"/>
              <a:t>Does Vertical Integration Make Sense</a:t>
            </a:r>
            <a:r>
              <a:rPr lang="en-US" sz="2400" dirty="0" smtClean="0"/>
              <a:t>? - Alternatives </a:t>
            </a:r>
            <a:r>
              <a:rPr lang="en-US" sz="2400" dirty="0"/>
              <a:t>to Vertical </a:t>
            </a:r>
            <a:r>
              <a:rPr lang="en-US" sz="2400" dirty="0" smtClean="0"/>
              <a:t>Integration)</a:t>
            </a:r>
            <a:endParaRPr lang="en-US" sz="2400" dirty="0"/>
          </a:p>
          <a:p>
            <a:pPr marL="0" indent="0" algn="just">
              <a:buNone/>
            </a:pPr>
            <a:r>
              <a:rPr lang="en-US" sz="2400" b="1" dirty="0" smtClean="0">
                <a:solidFill>
                  <a:srgbClr val="FF0000"/>
                </a:solidFill>
              </a:rPr>
              <a:t>7.4  </a:t>
            </a:r>
            <a:r>
              <a:rPr lang="en-US" sz="2400" b="1" dirty="0">
                <a:solidFill>
                  <a:srgbClr val="FF0000"/>
                </a:solidFill>
              </a:rPr>
              <a:t>Corporate Diversification: Expanding </a:t>
            </a:r>
            <a:r>
              <a:rPr lang="en-US" sz="2400" b="1" dirty="0" smtClean="0">
                <a:solidFill>
                  <a:srgbClr val="FF0000"/>
                </a:solidFill>
              </a:rPr>
              <a:t>Beyond </a:t>
            </a:r>
            <a:r>
              <a:rPr lang="en-US" sz="2400" b="1" dirty="0">
                <a:solidFill>
                  <a:srgbClr val="FF0000"/>
                </a:solidFill>
              </a:rPr>
              <a:t>a Single </a:t>
            </a:r>
            <a:r>
              <a:rPr lang="en-US" sz="2400" b="1" dirty="0" smtClean="0">
                <a:solidFill>
                  <a:srgbClr val="FF0000"/>
                </a:solidFill>
              </a:rPr>
              <a:t>Market, </a:t>
            </a:r>
            <a:r>
              <a:rPr lang="en-US" sz="2400" dirty="0" smtClean="0"/>
              <a:t>(- Types </a:t>
            </a:r>
            <a:r>
              <a:rPr lang="en-US" sz="2400" dirty="0"/>
              <a:t>of Corporate </a:t>
            </a:r>
            <a:r>
              <a:rPr lang="en-US" sz="2400" dirty="0" smtClean="0"/>
              <a:t>Diversification- Leveraging </a:t>
            </a:r>
            <a:r>
              <a:rPr lang="en-US" sz="2400" dirty="0"/>
              <a:t>Core Competencies for Corporate </a:t>
            </a:r>
            <a:r>
              <a:rPr lang="en-US" sz="2400" dirty="0" smtClean="0"/>
              <a:t>– Diversification- Corporate </a:t>
            </a:r>
            <a:r>
              <a:rPr lang="en-US" sz="2400" dirty="0"/>
              <a:t>Diversification and Firm </a:t>
            </a:r>
            <a:r>
              <a:rPr lang="en-US" sz="2400" dirty="0" smtClean="0"/>
              <a:t>Performance)</a:t>
            </a:r>
            <a:endParaRPr lang="en-US" sz="2400" dirty="0"/>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Rectangle 4"/>
          <p:cNvSpPr/>
          <p:nvPr/>
        </p:nvSpPr>
        <p:spPr>
          <a:xfrm>
            <a:off x="3653726" y="451157"/>
            <a:ext cx="4884548" cy="707886"/>
          </a:xfrm>
          <a:prstGeom prst="rect">
            <a:avLst/>
          </a:prstGeom>
        </p:spPr>
        <p:txBody>
          <a:bodyPr wrap="square">
            <a:spAutoFit/>
          </a:bodyPr>
          <a:lstStyle/>
          <a:p>
            <a:r>
              <a:rPr lang="en-US" sz="4000" b="1" dirty="0" smtClean="0">
                <a:solidFill>
                  <a:srgbClr val="FFFF00"/>
                </a:solidFill>
              </a:rPr>
              <a:t>Lecture </a:t>
            </a:r>
            <a:r>
              <a:rPr lang="en-US" sz="4000" b="1" dirty="0">
                <a:solidFill>
                  <a:srgbClr val="FFFF00"/>
                </a:solidFill>
              </a:rPr>
              <a:t>Outline</a:t>
            </a:r>
          </a:p>
        </p:txBody>
      </p:sp>
      <p:sp>
        <p:nvSpPr>
          <p:cNvPr id="6" name="TextBox 5"/>
          <p:cNvSpPr txBox="1"/>
          <p:nvPr/>
        </p:nvSpPr>
        <p:spPr>
          <a:xfrm>
            <a:off x="105736"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939672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24545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932606" cy="1610200"/>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sp>
        <p:nvSpPr>
          <p:cNvPr id="9" name="Rectangle 8"/>
          <p:cNvSpPr/>
          <p:nvPr/>
        </p:nvSpPr>
        <p:spPr>
          <a:xfrm>
            <a:off x="546351" y="1789874"/>
            <a:ext cx="11110586" cy="3539430"/>
          </a:xfrm>
          <a:prstGeom prst="rect">
            <a:avLst/>
          </a:prstGeom>
        </p:spPr>
        <p:txBody>
          <a:bodyPr wrap="square">
            <a:spAutoFit/>
          </a:bodyPr>
          <a:lstStyle/>
          <a:p>
            <a:pPr algn="just"/>
            <a:r>
              <a:rPr lang="en-US" sz="2800" dirty="0"/>
              <a:t>1. Define corporate strategy and describe the three dimensions along which it is assessed.</a:t>
            </a:r>
          </a:p>
          <a:p>
            <a:pPr algn="just"/>
            <a:r>
              <a:rPr lang="en-US" sz="2800" dirty="0"/>
              <a:t>2. Explain why firms need to grow, and evaluate different growth motives.</a:t>
            </a:r>
          </a:p>
          <a:p>
            <a:pPr algn="just"/>
            <a:r>
              <a:rPr lang="en-US" sz="2800" dirty="0"/>
              <a:t>3. Describe and evaluate different options firms have to organize economic activity.</a:t>
            </a:r>
          </a:p>
          <a:p>
            <a:pPr algn="just"/>
            <a:r>
              <a:rPr lang="en-US" sz="2800" dirty="0"/>
              <a:t>4. Describe the two types of vertical integration along the industry value chain: backward and forward vertical integration.</a:t>
            </a:r>
          </a:p>
          <a:p>
            <a:pPr algn="just"/>
            <a:r>
              <a:rPr lang="en-US" sz="2800" dirty="0"/>
              <a:t>5. Identify and evaluate benefits and risks of  vertical integration.</a:t>
            </a:r>
          </a:p>
        </p:txBody>
      </p:sp>
      <p:sp>
        <p:nvSpPr>
          <p:cNvPr id="10" name="TextBox 9"/>
          <p:cNvSpPr txBox="1"/>
          <p:nvPr/>
        </p:nvSpPr>
        <p:spPr>
          <a:xfrm>
            <a:off x="3349276" y="451157"/>
            <a:ext cx="6230576" cy="707886"/>
          </a:xfrm>
          <a:prstGeom prst="rect">
            <a:avLst/>
          </a:prstGeom>
          <a:noFill/>
        </p:spPr>
        <p:txBody>
          <a:bodyPr wrap="square" rtlCol="0">
            <a:spAutoFit/>
          </a:bodyPr>
          <a:lstStyle/>
          <a:p>
            <a:r>
              <a:rPr lang="en-US" sz="4000" b="1" dirty="0">
                <a:solidFill>
                  <a:srgbClr val="FFFF00"/>
                </a:solidFill>
                <a:latin typeface="Tajawal Medium" panose="00000600000000000000" pitchFamily="2" charset="-78"/>
                <a:cs typeface="Tajawal Medium" panose="00000600000000000000" pitchFamily="2" charset="-78"/>
              </a:rPr>
              <a:t>Learning Objectives</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74184" y="432857"/>
            <a:ext cx="106746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85397" y="483101"/>
            <a:ext cx="6230576" cy="707886"/>
          </a:xfrm>
          <a:prstGeom prst="rect">
            <a:avLst/>
          </a:prstGeom>
          <a:noFill/>
        </p:spPr>
        <p:txBody>
          <a:bodyPr wrap="square" rtlCol="0">
            <a:spAutoFit/>
          </a:bodyPr>
          <a:lstStyle/>
          <a:p>
            <a:r>
              <a:rPr lang="en-US" sz="4000" b="1" dirty="0">
                <a:solidFill>
                  <a:srgbClr val="FFFF00"/>
                </a:solidFill>
                <a:latin typeface="Tajawal Medium" panose="00000600000000000000" pitchFamily="2" charset="-78"/>
                <a:cs typeface="Tajawal Medium" panose="00000600000000000000" pitchFamily="2" charset="-78"/>
              </a:rPr>
              <a:t>Learning Objectives</a:t>
            </a:r>
          </a:p>
        </p:txBody>
      </p:sp>
      <p:sp>
        <p:nvSpPr>
          <p:cNvPr id="5" name="Rectangle 4"/>
          <p:cNvSpPr/>
          <p:nvPr/>
        </p:nvSpPr>
        <p:spPr>
          <a:xfrm>
            <a:off x="864296" y="2136339"/>
            <a:ext cx="10847539" cy="2677656"/>
          </a:xfrm>
          <a:prstGeom prst="rect">
            <a:avLst/>
          </a:prstGeom>
        </p:spPr>
        <p:txBody>
          <a:bodyPr wrap="square">
            <a:spAutoFit/>
          </a:bodyPr>
          <a:lstStyle/>
          <a:p>
            <a:pPr algn="just"/>
            <a:r>
              <a:rPr lang="en-US" sz="2800" dirty="0"/>
              <a:t>6. Describe and examine alternatives to vertical integration.</a:t>
            </a:r>
          </a:p>
          <a:p>
            <a:pPr algn="just"/>
            <a:r>
              <a:rPr lang="en-US" sz="2800" dirty="0"/>
              <a:t>7. Describe and evaluate different types of  corporate diversification.</a:t>
            </a:r>
          </a:p>
          <a:p>
            <a:pPr algn="just"/>
            <a:r>
              <a:rPr lang="en-US" sz="2800" dirty="0"/>
              <a:t>8. Apply the core competence–market matrix to derive </a:t>
            </a:r>
            <a:r>
              <a:rPr lang="en-US" sz="2800" dirty="0" smtClean="0"/>
              <a:t>different diversification </a:t>
            </a:r>
            <a:r>
              <a:rPr lang="en-US" sz="2800" dirty="0"/>
              <a:t>strategies.</a:t>
            </a:r>
          </a:p>
          <a:p>
            <a:pPr algn="just"/>
            <a:r>
              <a:rPr lang="en-US" sz="2800" dirty="0"/>
              <a:t>9. Explain when a diversification strategy creates a competitive advantage and when it does not</a:t>
            </a:r>
          </a:p>
        </p:txBody>
      </p:sp>
      <p:sp>
        <p:nvSpPr>
          <p:cNvPr id="12" name="TextBox 11"/>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15" name="Picture 14"/>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1353" y="1825625"/>
            <a:ext cx="10702447" cy="4351338"/>
          </a:xfrm>
        </p:spPr>
        <p:txBody>
          <a:bodyPr>
            <a:normAutofit/>
          </a:bodyPr>
          <a:lstStyle/>
          <a:p>
            <a:pPr marL="0" indent="0" algn="just">
              <a:buNone/>
            </a:pPr>
            <a:r>
              <a:rPr lang="en-US" b="1" dirty="0" smtClean="0">
                <a:solidFill>
                  <a:srgbClr val="FF0000"/>
                </a:solidFill>
              </a:rPr>
              <a:t>7.1 </a:t>
            </a:r>
            <a:r>
              <a:rPr lang="en-US" b="1" dirty="0">
                <a:solidFill>
                  <a:srgbClr val="FF0000"/>
                </a:solidFill>
              </a:rPr>
              <a:t>What Is Corporate Strategy?</a:t>
            </a:r>
          </a:p>
          <a:p>
            <a:pPr marL="0" indent="0" algn="just">
              <a:buNone/>
            </a:pPr>
            <a:r>
              <a:rPr lang="en-US" dirty="0"/>
              <a:t>Strategy formulation centers around the key questions of </a:t>
            </a:r>
            <a:r>
              <a:rPr lang="en-US" dirty="0" smtClean="0"/>
              <a:t>where and how to </a:t>
            </a:r>
            <a:r>
              <a:rPr lang="en-US" dirty="0"/>
              <a:t>compete. </a:t>
            </a:r>
            <a:r>
              <a:rPr lang="en-US" dirty="0" smtClean="0"/>
              <a:t>Business strategy concerns </a:t>
            </a:r>
            <a:r>
              <a:rPr lang="en-US" dirty="0"/>
              <a:t>the question of how to </a:t>
            </a:r>
            <a:r>
              <a:rPr lang="en-US" dirty="0" smtClean="0"/>
              <a:t>compete in </a:t>
            </a:r>
            <a:r>
              <a:rPr lang="en-US" dirty="0"/>
              <a:t>a single product </a:t>
            </a:r>
            <a:r>
              <a:rPr lang="en-US" dirty="0" smtClean="0"/>
              <a:t>market. As discussed </a:t>
            </a:r>
            <a:r>
              <a:rPr lang="en-US" dirty="0"/>
              <a:t>in Chapter 6, the two generic business strategies that firms can pursue their quest </a:t>
            </a:r>
            <a:r>
              <a:rPr lang="en-US" dirty="0" smtClean="0"/>
              <a:t>for </a:t>
            </a:r>
            <a:r>
              <a:rPr lang="en-US" dirty="0"/>
              <a:t>competitive advantage are to increase differentiation (while containing cost) </a:t>
            </a:r>
            <a:r>
              <a:rPr lang="en-US" dirty="0" smtClean="0"/>
              <a:t>or lower costs </a:t>
            </a:r>
            <a:r>
              <a:rPr lang="en-US" dirty="0"/>
              <a:t>(while maintaining differentiation). If trade-offs can be reconciled, some firms might </a:t>
            </a:r>
            <a:r>
              <a:rPr lang="en-US" dirty="0" smtClean="0"/>
              <a:t>be </a:t>
            </a:r>
            <a:r>
              <a:rPr lang="en-US" dirty="0"/>
              <a:t>able to pursue a blue ocean strategy by increasing differentiation </a:t>
            </a:r>
            <a:r>
              <a:rPr lang="en-US" dirty="0" smtClean="0"/>
              <a:t>and lowering </a:t>
            </a:r>
            <a:r>
              <a:rPr lang="en-US" dirty="0"/>
              <a:t>costs. </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05736"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4478626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1458" y="1825625"/>
            <a:ext cx="10652342" cy="4351338"/>
          </a:xfrm>
        </p:spPr>
        <p:txBody>
          <a:bodyPr/>
          <a:lstStyle/>
          <a:p>
            <a:pPr marL="0" indent="0" algn="just">
              <a:buNone/>
            </a:pPr>
            <a:r>
              <a:rPr lang="en-US" dirty="0"/>
              <a:t>As firms grow, they are frequently expanding their business activities through seeking new </a:t>
            </a:r>
            <a:r>
              <a:rPr lang="en-US" dirty="0" smtClean="0"/>
              <a:t>markets </a:t>
            </a:r>
            <a:r>
              <a:rPr lang="en-US" dirty="0"/>
              <a:t>both by offering new products and services and by competing in different geographies. </a:t>
            </a:r>
            <a:r>
              <a:rPr lang="en-US" dirty="0" smtClean="0"/>
              <a:t>When </a:t>
            </a:r>
            <a:r>
              <a:rPr lang="en-US" dirty="0"/>
              <a:t>this happens, managers must formulate a corporate strategy. To gain and sustain </a:t>
            </a:r>
            <a:r>
              <a:rPr lang="en-US" dirty="0" smtClean="0"/>
              <a:t>competitive </a:t>
            </a:r>
            <a:r>
              <a:rPr lang="en-US" dirty="0"/>
              <a:t>advantage, therefore, any corporate strategy must align with and strengthen a firm’s </a:t>
            </a:r>
            <a:r>
              <a:rPr lang="en-US" dirty="0" smtClean="0"/>
              <a:t>business </a:t>
            </a:r>
            <a:r>
              <a:rPr lang="en-US" dirty="0"/>
              <a:t>strategy, whether it is a differentiation, cost-leadership, or blue ocean strategy.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218470"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9939204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503" y="1917977"/>
            <a:ext cx="10515600" cy="4351338"/>
          </a:xfrm>
        </p:spPr>
        <p:txBody>
          <a:bodyPr>
            <a:normAutofit/>
          </a:bodyPr>
          <a:lstStyle/>
          <a:p>
            <a:pPr marL="0" indent="0" algn="just">
              <a:buNone/>
            </a:pPr>
            <a:r>
              <a:rPr lang="en-US" dirty="0">
                <a:solidFill>
                  <a:srgbClr val="FF0000"/>
                </a:solidFill>
              </a:rPr>
              <a:t>Corporate </a:t>
            </a:r>
            <a:r>
              <a:rPr lang="en-US" dirty="0" smtClean="0">
                <a:solidFill>
                  <a:srgbClr val="FF0000"/>
                </a:solidFill>
              </a:rPr>
              <a:t>strategy </a:t>
            </a:r>
            <a:r>
              <a:rPr lang="en-US" dirty="0" smtClean="0"/>
              <a:t>comprises </a:t>
            </a:r>
            <a:r>
              <a:rPr lang="en-US" dirty="0"/>
              <a:t>the decisions that senior management makes and the </a:t>
            </a:r>
            <a:r>
              <a:rPr lang="en-US" dirty="0" smtClean="0"/>
              <a:t>goal-directed </a:t>
            </a:r>
            <a:r>
              <a:rPr lang="en-US" dirty="0"/>
              <a:t>actions it takes in the quest for competitive advantage in several industries </a:t>
            </a:r>
            <a:r>
              <a:rPr lang="en-US" dirty="0" smtClean="0"/>
              <a:t>and </a:t>
            </a:r>
            <a:r>
              <a:rPr lang="en-US" dirty="0"/>
              <a:t>markets </a:t>
            </a:r>
            <a:r>
              <a:rPr lang="en-US" dirty="0" smtClean="0"/>
              <a:t>simultaneously. It </a:t>
            </a:r>
            <a:r>
              <a:rPr lang="en-US" dirty="0"/>
              <a:t>provides answers to the key question of where to </a:t>
            </a:r>
            <a:r>
              <a:rPr lang="en-US" dirty="0" smtClean="0"/>
              <a:t>compete. Corporate </a:t>
            </a:r>
            <a:r>
              <a:rPr lang="en-US" dirty="0"/>
              <a:t>strategy determines the boundaries of the firm along three dimensions: vertical </a:t>
            </a:r>
            <a:r>
              <a:rPr lang="en-US" dirty="0" smtClean="0"/>
              <a:t>integration </a:t>
            </a:r>
            <a:r>
              <a:rPr lang="en-US" dirty="0"/>
              <a:t>(along the industry value chain), diversification (of products and services), and </a:t>
            </a:r>
            <a:r>
              <a:rPr lang="en-US" dirty="0" smtClean="0"/>
              <a:t>geographic </a:t>
            </a:r>
            <a:r>
              <a:rPr lang="en-US" dirty="0"/>
              <a:t>scope (regional, national, or global markets</a:t>
            </a:r>
            <a:r>
              <a:rPr lang="en-US" dirty="0" smtClean="0"/>
              <a:t>). Executives </a:t>
            </a:r>
            <a:r>
              <a:rPr lang="en-US" dirty="0"/>
              <a:t>must determine their corporate strategy by answering three questions</a:t>
            </a:r>
            <a:r>
              <a:rPr lang="en-US" dirty="0" smtClean="0"/>
              <a:t>:</a:t>
            </a:r>
            <a:endParaRPr lang="en-US" dirty="0"/>
          </a:p>
        </p:txBody>
      </p:sp>
      <p:pic>
        <p:nvPicPr>
          <p:cNvPr id="4" name="Picture 3"/>
          <p:cNvPicPr>
            <a:picLocks noChangeAspect="1"/>
          </p:cNvPicPr>
          <p:nvPr/>
        </p:nvPicPr>
        <p:blipFill>
          <a:blip r:embed="rId2"/>
          <a:stretch>
            <a:fillRect/>
          </a:stretch>
        </p:blipFill>
        <p:spPr>
          <a:xfrm>
            <a:off x="0"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218470"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4365093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1.  In what stages of the industry value chain should the company participate (vertical </a:t>
            </a:r>
            <a:r>
              <a:rPr lang="en-US" dirty="0" smtClean="0"/>
              <a:t>integration</a:t>
            </a:r>
            <a:r>
              <a:rPr lang="en-US" dirty="0"/>
              <a:t>)?The industry value chain describes the transformation of raw materials </a:t>
            </a:r>
            <a:r>
              <a:rPr lang="en-US" dirty="0" smtClean="0"/>
              <a:t>into </a:t>
            </a:r>
            <a:r>
              <a:rPr lang="en-US" dirty="0"/>
              <a:t>finished goods and services along distinct vertical stages.</a:t>
            </a:r>
          </a:p>
          <a:p>
            <a:pPr marL="0" indent="0" algn="just">
              <a:buNone/>
            </a:pPr>
            <a:r>
              <a:rPr lang="en-US" dirty="0"/>
              <a:t>2.  What range of products and services should the company offer (diversification)?</a:t>
            </a:r>
          </a:p>
          <a:p>
            <a:pPr marL="0" indent="0" algn="just">
              <a:buNone/>
            </a:pPr>
            <a:r>
              <a:rPr lang="en-US" dirty="0"/>
              <a:t>3.  Where should the company compete </a:t>
            </a:r>
            <a:r>
              <a:rPr lang="en-US" dirty="0" smtClean="0"/>
              <a:t>geographically in </a:t>
            </a:r>
            <a:r>
              <a:rPr lang="en-US" dirty="0"/>
              <a:t>terms of regional, national, or </a:t>
            </a:r>
            <a:r>
              <a:rPr lang="en-US" dirty="0" smtClean="0"/>
              <a:t>international </a:t>
            </a:r>
            <a:r>
              <a:rPr lang="en-US" dirty="0"/>
              <a:t>markets (geographic scope)?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205943"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8696170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b="1" dirty="0" smtClean="0">
                <a:solidFill>
                  <a:srgbClr val="FF0000"/>
                </a:solidFill>
              </a:rPr>
              <a:t>- Why firms need to grow?</a:t>
            </a:r>
          </a:p>
          <a:p>
            <a:pPr marL="0" indent="0">
              <a:buNone/>
            </a:pPr>
            <a:r>
              <a:rPr lang="en-US" dirty="0" smtClean="0"/>
              <a:t>Several </a:t>
            </a:r>
            <a:r>
              <a:rPr lang="en-US" dirty="0"/>
              <a:t>reasons explain why firms need to </a:t>
            </a:r>
            <a:r>
              <a:rPr lang="en-US" dirty="0" smtClean="0"/>
              <a:t>grow. These </a:t>
            </a:r>
            <a:r>
              <a:rPr lang="en-US" dirty="0"/>
              <a:t>can be summarized as follows:</a:t>
            </a:r>
          </a:p>
          <a:p>
            <a:pPr marL="0" indent="0">
              <a:buNone/>
            </a:pPr>
            <a:r>
              <a:rPr lang="en-US" dirty="0"/>
              <a:t>1.  Increase profits.</a:t>
            </a:r>
          </a:p>
          <a:p>
            <a:pPr marL="514350" indent="-514350">
              <a:buAutoNum type="arabicPeriod" startAt="2"/>
            </a:pPr>
            <a:r>
              <a:rPr lang="en-US" dirty="0" smtClean="0"/>
              <a:t>Lower </a:t>
            </a:r>
            <a:r>
              <a:rPr lang="en-US" dirty="0"/>
              <a:t>costs</a:t>
            </a:r>
            <a:r>
              <a:rPr lang="en-US" dirty="0" smtClean="0"/>
              <a:t>.</a:t>
            </a:r>
          </a:p>
          <a:p>
            <a:pPr marL="0" indent="0">
              <a:buNone/>
            </a:pPr>
            <a:r>
              <a:rPr lang="en-US" dirty="0"/>
              <a:t>3.  Increase market power.</a:t>
            </a:r>
          </a:p>
          <a:p>
            <a:pPr marL="0" indent="0">
              <a:buNone/>
            </a:pPr>
            <a:r>
              <a:rPr lang="en-US" dirty="0"/>
              <a:t>4.  Reduce risk.</a:t>
            </a:r>
          </a:p>
          <a:p>
            <a:pPr marL="0" indent="0">
              <a:buNone/>
            </a:pPr>
            <a:r>
              <a:rPr lang="en-US" dirty="0"/>
              <a:t>5.  Motivate management</a:t>
            </a:r>
            <a:r>
              <a:rPr lang="en-US" dirty="0" smtClean="0"/>
              <a:t>.</a:t>
            </a:r>
            <a:endParaRPr lang="en-US" dirty="0"/>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43313"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5729427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Three dimensions of Corporate Strategy</a:t>
            </a:r>
          </a:p>
          <a:p>
            <a:pPr marL="0" indent="0" algn="just">
              <a:buNone/>
            </a:pPr>
            <a:r>
              <a:rPr lang="en-US" dirty="0"/>
              <a:t>All companies must navigate the three dimensions </a:t>
            </a:r>
            <a:r>
              <a:rPr lang="en-US" b="1" dirty="0">
                <a:solidFill>
                  <a:srgbClr val="FF0000"/>
                </a:solidFill>
              </a:rPr>
              <a:t>of vertical integration, diversification, and geographic scope</a:t>
            </a:r>
            <a:r>
              <a:rPr lang="en-US" dirty="0"/>
              <a:t>. Although many managers provide input, the responsibility for  corporate strategy ultimately rests with the CEO. </a:t>
            </a:r>
            <a:r>
              <a:rPr lang="en-US" b="1" dirty="0">
                <a:solidFill>
                  <a:srgbClr val="FF0000"/>
                </a:solidFill>
              </a:rPr>
              <a:t>Jeff Bezos, </a:t>
            </a:r>
            <a:r>
              <a:rPr lang="en-US" dirty="0"/>
              <a:t>Amazon’s CEO, determined  in what stages of the industry value chain Amazon would </a:t>
            </a:r>
            <a:r>
              <a:rPr lang="en-US" dirty="0" smtClean="0"/>
              <a:t>participate </a:t>
            </a:r>
            <a:r>
              <a:rPr lang="en-US" dirty="0" smtClean="0">
                <a:solidFill>
                  <a:srgbClr val="FF0000"/>
                </a:solidFill>
              </a:rPr>
              <a:t>(question </a:t>
            </a:r>
            <a:r>
              <a:rPr lang="en-US" dirty="0">
                <a:solidFill>
                  <a:srgbClr val="FF0000"/>
                </a:solidFill>
              </a:rPr>
              <a:t>1).</a:t>
            </a:r>
            <a:r>
              <a:rPr lang="en-US" dirty="0"/>
              <a:t>With its prevalent delivery lockers in large metropolitan areas and its first brick-and-mortar retail store opened in New York City, Amazon moved forward in the industry value chain to be closer to its end customer. With its offering of Amazon-branded electronics and more recently groceries, it also moved backward in the industry value chain toward manufacturing and production.</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55839"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27775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Bezos</a:t>
            </a:r>
            <a:r>
              <a:rPr lang="en-US" dirty="0"/>
              <a:t> also chooses what range of products and services to </a:t>
            </a:r>
            <a:r>
              <a:rPr lang="en-US" dirty="0" smtClean="0"/>
              <a:t>offer, and </a:t>
            </a:r>
            <a:r>
              <a:rPr lang="en-US" dirty="0"/>
              <a:t>which not </a:t>
            </a:r>
            <a:r>
              <a:rPr lang="en-US" dirty="0">
                <a:solidFill>
                  <a:srgbClr val="FF0000"/>
                </a:solidFill>
              </a:rPr>
              <a:t>(question 2). </a:t>
            </a:r>
            <a:r>
              <a:rPr lang="en-US" dirty="0" smtClean="0"/>
              <a:t>Finally</a:t>
            </a:r>
            <a:r>
              <a:rPr lang="en-US" dirty="0"/>
              <a:t>, </a:t>
            </a:r>
            <a:r>
              <a:rPr lang="en-US" dirty="0">
                <a:solidFill>
                  <a:srgbClr val="FF0000"/>
                </a:solidFill>
              </a:rPr>
              <a:t>Bezos</a:t>
            </a:r>
            <a:r>
              <a:rPr lang="en-US" dirty="0"/>
              <a:t> also decided </a:t>
            </a:r>
            <a:r>
              <a:rPr lang="en-US" dirty="0" smtClean="0"/>
              <a:t> to </a:t>
            </a:r>
            <a:r>
              <a:rPr lang="en-US" dirty="0"/>
              <a:t>customize certain country-specific websites despite the instant global reach of </a:t>
            </a:r>
            <a:r>
              <a:rPr lang="en-US" dirty="0" smtClean="0"/>
              <a:t>e-commerce </a:t>
            </a:r>
            <a:r>
              <a:rPr lang="en-US" dirty="0"/>
              <a:t>firms. With this strategic decision, he decided where to compete globally in terms of different geographies beyond the United States. In short, Bezos determined where Amazon competes </a:t>
            </a:r>
            <a:r>
              <a:rPr lang="en-US" dirty="0" smtClean="0"/>
              <a:t>geographically </a:t>
            </a:r>
            <a:r>
              <a:rPr lang="en-US" dirty="0" smtClean="0">
                <a:solidFill>
                  <a:srgbClr val="FF0000"/>
                </a:solidFill>
              </a:rPr>
              <a:t>(</a:t>
            </a:r>
            <a:r>
              <a:rPr lang="en-US" dirty="0">
                <a:solidFill>
                  <a:srgbClr val="FF0000"/>
                </a:solidFill>
              </a:rPr>
              <a:t>question 3</a:t>
            </a:r>
            <a:r>
              <a:rPr lang="en-US" dirty="0" smtClean="0">
                <a:solidFill>
                  <a:srgbClr val="FF0000"/>
                </a:solidFill>
              </a:rPr>
              <a:t>).</a:t>
            </a: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0" y="0"/>
            <a:ext cx="11932606" cy="1610200"/>
          </a:xfrm>
          <a:prstGeom prst="rect">
            <a:avLst/>
          </a:prstGeom>
        </p:spPr>
      </p:pic>
      <p:sp>
        <p:nvSpPr>
          <p:cNvPr id="5" name="TextBox 4"/>
          <p:cNvSpPr txBox="1"/>
          <p:nvPr/>
        </p:nvSpPr>
        <p:spPr>
          <a:xfrm>
            <a:off x="325677" y="54349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3093927" y="471417"/>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pic>
        <p:nvPicPr>
          <p:cNvPr id="7" name="Picture 6"/>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900572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7.2 </a:t>
            </a:r>
            <a:r>
              <a:rPr lang="en-US" b="1" dirty="0">
                <a:solidFill>
                  <a:srgbClr val="FF0000"/>
                </a:solidFill>
              </a:rPr>
              <a:t>The Boundaries of the Firm</a:t>
            </a:r>
          </a:p>
          <a:p>
            <a:pPr marL="0" indent="0" algn="just">
              <a:buNone/>
            </a:pPr>
            <a:r>
              <a:rPr lang="en-US" dirty="0"/>
              <a:t>Determining the boundaries of the firm so that it is more likely to gain and sustain a </a:t>
            </a:r>
            <a:r>
              <a:rPr lang="en-US" dirty="0" smtClean="0"/>
              <a:t>competitive </a:t>
            </a:r>
            <a:r>
              <a:rPr lang="en-US" dirty="0"/>
              <a:t>advantage is the critical challenge in corporate </a:t>
            </a:r>
            <a:r>
              <a:rPr lang="en-US" dirty="0" smtClean="0"/>
              <a:t>strategy. A </a:t>
            </a:r>
            <a:r>
              <a:rPr lang="en-US" dirty="0"/>
              <a:t>theoretical framework </a:t>
            </a:r>
            <a:r>
              <a:rPr lang="en-US" dirty="0" smtClean="0"/>
              <a:t> in </a:t>
            </a:r>
            <a:r>
              <a:rPr lang="en-US" dirty="0"/>
              <a:t>strategic management called transaction cost </a:t>
            </a:r>
            <a:r>
              <a:rPr lang="en-US" dirty="0" smtClean="0"/>
              <a:t>economics explains </a:t>
            </a:r>
            <a:r>
              <a:rPr lang="en-US" dirty="0"/>
              <a:t>and predicts the </a:t>
            </a:r>
            <a:r>
              <a:rPr lang="en-US" dirty="0" smtClean="0"/>
              <a:t>boundaries </a:t>
            </a:r>
            <a:r>
              <a:rPr lang="en-US" dirty="0"/>
              <a:t>of the firm. Insights gained from transaction cost economics help managers </a:t>
            </a:r>
            <a:r>
              <a:rPr lang="en-US" dirty="0" smtClean="0"/>
              <a:t>decide </a:t>
            </a:r>
            <a:r>
              <a:rPr lang="en-US" dirty="0"/>
              <a:t>what activities to do in-house versus what services and products to obtain from </a:t>
            </a:r>
            <a:r>
              <a:rPr lang="en-US" dirty="0" smtClean="0"/>
              <a:t>the </a:t>
            </a:r>
            <a:r>
              <a:rPr lang="en-US" dirty="0"/>
              <a:t>external market. </a:t>
            </a:r>
          </a:p>
        </p:txBody>
      </p:sp>
      <p:pic>
        <p:nvPicPr>
          <p:cNvPr id="4" name="Picture 3"/>
          <p:cNvPicPr>
            <a:picLocks noChangeAspect="1"/>
          </p:cNvPicPr>
          <p:nvPr/>
        </p:nvPicPr>
        <p:blipFill>
          <a:blip r:embed="rId2"/>
          <a:stretch>
            <a:fillRect/>
          </a:stretch>
        </p:blipFill>
        <p:spPr>
          <a:xfrm>
            <a:off x="0"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0"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8307917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7367" y="1917977"/>
            <a:ext cx="5512496" cy="4351338"/>
          </a:xfrm>
        </p:spPr>
        <p:txBody>
          <a:bodyPr>
            <a:normAutofit fontScale="92500" lnSpcReduction="10000"/>
          </a:bodyPr>
          <a:lstStyle/>
          <a:p>
            <a:pPr marL="0" indent="0" algn="just">
              <a:buNone/>
            </a:pPr>
            <a:r>
              <a:rPr lang="en-US" b="1" dirty="0">
                <a:solidFill>
                  <a:srgbClr val="FF0000"/>
                </a:solidFill>
              </a:rPr>
              <a:t>Transaction </a:t>
            </a:r>
            <a:r>
              <a:rPr lang="en-US" b="1" dirty="0" smtClean="0">
                <a:solidFill>
                  <a:srgbClr val="FF0000"/>
                </a:solidFill>
              </a:rPr>
              <a:t>costs </a:t>
            </a:r>
            <a:r>
              <a:rPr lang="en-US" dirty="0" smtClean="0"/>
              <a:t>are </a:t>
            </a:r>
            <a:r>
              <a:rPr lang="en-US" dirty="0"/>
              <a:t>all internal and external costs associated with an economic </a:t>
            </a:r>
            <a:r>
              <a:rPr lang="en-US" dirty="0" smtClean="0"/>
              <a:t>exchange</a:t>
            </a:r>
            <a:r>
              <a:rPr lang="en-US" dirty="0"/>
              <a:t>, whether it takes place within the boundaries of a firm or in </a:t>
            </a:r>
            <a:r>
              <a:rPr lang="en-US" dirty="0" smtClean="0"/>
              <a:t>markets. Exhibit</a:t>
            </a:r>
            <a:r>
              <a:rPr lang="en-US" dirty="0"/>
              <a:t> 8.2 </a:t>
            </a:r>
            <a:r>
              <a:rPr lang="en-US" dirty="0" smtClean="0"/>
              <a:t>visualizes </a:t>
            </a:r>
            <a:r>
              <a:rPr lang="en-US" dirty="0"/>
              <a:t>the notion of </a:t>
            </a:r>
            <a:r>
              <a:rPr lang="en-US" dirty="0">
                <a:solidFill>
                  <a:srgbClr val="FF0000"/>
                </a:solidFill>
              </a:rPr>
              <a:t>transaction costs</a:t>
            </a:r>
            <a:r>
              <a:rPr lang="en-US" dirty="0"/>
              <a:t>. It shows the respective internal transactions costs </a:t>
            </a:r>
            <a:r>
              <a:rPr lang="en-US" dirty="0" smtClean="0"/>
              <a:t>within </a:t>
            </a:r>
            <a:r>
              <a:rPr lang="en-US" dirty="0"/>
              <a:t>Firm A and Firm B, as well as the external transactions that occur when Firm A and </a:t>
            </a:r>
            <a:r>
              <a:rPr lang="en-US" dirty="0" smtClean="0"/>
              <a:t>Firm </a:t>
            </a:r>
            <a:r>
              <a:rPr lang="en-US" dirty="0"/>
              <a:t>B do business with one </a:t>
            </a:r>
            <a:r>
              <a:rPr lang="en-US" dirty="0" smtClean="0"/>
              <a:t>another. The </a:t>
            </a:r>
            <a:r>
              <a:rPr lang="en-US" dirty="0"/>
              <a:t>total costs of transacting consist of external and internal transaction costs, as follows: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00208"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Content Placeholder 6"/>
          <p:cNvPicPr>
            <a:picLocks noChangeAspect="1"/>
          </p:cNvPicPr>
          <p:nvPr/>
        </p:nvPicPr>
        <p:blipFill>
          <a:blip r:embed="rId3"/>
          <a:stretch>
            <a:fillRect/>
          </a:stretch>
        </p:blipFill>
        <p:spPr>
          <a:xfrm>
            <a:off x="6112701" y="1751279"/>
            <a:ext cx="5536503" cy="4684734"/>
          </a:xfrm>
          <a:prstGeom prst="rect">
            <a:avLst/>
          </a:prstGeom>
        </p:spPr>
      </p:pic>
      <p:pic>
        <p:nvPicPr>
          <p:cNvPr id="8" name="Picture 7"/>
          <p:cNvPicPr>
            <a:picLocks noChangeAspect="1"/>
          </p:cNvPicPr>
          <p:nvPr/>
        </p:nvPicPr>
        <p:blipFill>
          <a:blip r:embed="rId4"/>
          <a:stretch>
            <a:fillRect/>
          </a:stretch>
        </p:blipFill>
        <p:spPr>
          <a:xfrm>
            <a:off x="2289771" y="6474673"/>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4616798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1249" y="1825625"/>
            <a:ext cx="10752551" cy="4351338"/>
          </a:xfrm>
        </p:spPr>
        <p:txBody>
          <a:bodyPr/>
          <a:lstStyle/>
          <a:p>
            <a:pPr marL="0" indent="0">
              <a:buNone/>
            </a:pPr>
            <a:r>
              <a:rPr lang="en-US" dirty="0"/>
              <a:t>■  When companies transact in the open market, they incur </a:t>
            </a:r>
            <a:r>
              <a:rPr lang="en-US" b="1" dirty="0">
                <a:solidFill>
                  <a:srgbClr val="FF0000"/>
                </a:solidFill>
              </a:rPr>
              <a:t>external transaction costs</a:t>
            </a:r>
            <a:r>
              <a:rPr lang="en-US" dirty="0">
                <a:solidFill>
                  <a:srgbClr val="FF0000"/>
                </a:solidFill>
              </a:rPr>
              <a:t>:</a:t>
            </a:r>
            <a:r>
              <a:rPr lang="en-US" dirty="0"/>
              <a:t> </a:t>
            </a:r>
            <a:r>
              <a:rPr lang="en-US" dirty="0" smtClean="0"/>
              <a:t>the </a:t>
            </a:r>
            <a:r>
              <a:rPr lang="en-US" dirty="0"/>
              <a:t>costs of searching for a firm or an individual with whom to contract, and then </a:t>
            </a:r>
            <a:r>
              <a:rPr lang="en-US" dirty="0" smtClean="0"/>
              <a:t>negotiating</a:t>
            </a:r>
            <a:r>
              <a:rPr lang="en-US" dirty="0"/>
              <a:t>, monitoring, and enforcing the contract.</a:t>
            </a:r>
          </a:p>
          <a:p>
            <a:pPr marL="0" indent="0">
              <a:buNone/>
            </a:pPr>
            <a:r>
              <a:rPr lang="en-US" dirty="0"/>
              <a:t>■  Transaction costs can occur within the firm as well. Considered </a:t>
            </a:r>
            <a:r>
              <a:rPr lang="en-US" b="1" dirty="0">
                <a:solidFill>
                  <a:srgbClr val="FF0000"/>
                </a:solidFill>
              </a:rPr>
              <a:t>internal transaction costs</a:t>
            </a:r>
            <a:r>
              <a:rPr lang="en-US" dirty="0"/>
              <a:t>, </a:t>
            </a:r>
            <a:r>
              <a:rPr lang="en-US" dirty="0" smtClean="0"/>
              <a:t>these </a:t>
            </a:r>
            <a:r>
              <a:rPr lang="en-US" dirty="0"/>
              <a:t>include costs pertaining to organizing an economic exchange within a </a:t>
            </a:r>
            <a:r>
              <a:rPr lang="en-US" dirty="0" smtClean="0"/>
              <a:t>firm.</a:t>
            </a:r>
            <a:endParaRPr lang="en-US" dirty="0"/>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5785351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1353" y="1825625"/>
            <a:ext cx="10702447" cy="4351338"/>
          </a:xfrm>
        </p:spPr>
        <p:txBody>
          <a:bodyPr>
            <a:normAutofit/>
          </a:bodyPr>
          <a:lstStyle/>
          <a:p>
            <a:pPr marL="0" indent="0" algn="just">
              <a:buNone/>
            </a:pPr>
            <a:r>
              <a:rPr lang="en-US" dirty="0" smtClean="0">
                <a:solidFill>
                  <a:srgbClr val="FF0000"/>
                </a:solidFill>
              </a:rPr>
              <a:t>- Firms vs. Markets: make or buy?</a:t>
            </a:r>
          </a:p>
          <a:p>
            <a:pPr marL="0" indent="0" algn="just">
              <a:buNone/>
            </a:pPr>
            <a:r>
              <a:rPr lang="en-US" dirty="0" smtClean="0"/>
              <a:t>Transaction </a:t>
            </a:r>
            <a:r>
              <a:rPr lang="en-US" dirty="0"/>
              <a:t>cost economics allows us to explain which activities a firm should pursue </a:t>
            </a:r>
            <a:r>
              <a:rPr lang="en-US" dirty="0" smtClean="0"/>
              <a:t>in-house (“make”) versus which goods and services to obtain externally (“buy”). These decisions help determine the boundaries of the firm. In some cases, costs of using the market such </a:t>
            </a:r>
            <a:r>
              <a:rPr lang="en-US" dirty="0"/>
              <a:t>as search costs, negotiating and drafting contracts, monitoring work, and </a:t>
            </a:r>
            <a:r>
              <a:rPr lang="en-US" dirty="0" smtClean="0"/>
              <a:t>enforcing contracts </a:t>
            </a:r>
            <a:r>
              <a:rPr lang="en-US" dirty="0"/>
              <a:t>when necessary may be higher than integrating the activity within a single </a:t>
            </a:r>
            <a:r>
              <a:rPr lang="en-US" dirty="0" smtClean="0"/>
              <a:t>firm </a:t>
            </a:r>
            <a:r>
              <a:rPr lang="en-US" dirty="0"/>
              <a:t>and coordinating it through an organizational hierarchy.</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851196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2940" y="1892080"/>
            <a:ext cx="10515600" cy="4351338"/>
          </a:xfrm>
        </p:spPr>
        <p:txBody>
          <a:bodyPr>
            <a:normAutofit/>
          </a:bodyPr>
          <a:lstStyle/>
          <a:p>
            <a:pPr marL="0" indent="0" algn="just">
              <a:buNone/>
            </a:pPr>
            <a:r>
              <a:rPr lang="en-US" dirty="0"/>
              <a:t> When the costs of pursuing </a:t>
            </a:r>
            <a:r>
              <a:rPr lang="en-US" dirty="0" smtClean="0"/>
              <a:t>an </a:t>
            </a:r>
            <a:r>
              <a:rPr lang="en-US" dirty="0"/>
              <a:t>activity in-house are less than the costs of transacting for that activity in the market </a:t>
            </a:r>
            <a:r>
              <a:rPr lang="en-US" dirty="0" smtClean="0"/>
              <a:t>(C in-house &lt;</a:t>
            </a:r>
            <a:r>
              <a:rPr lang="en-US" dirty="0"/>
              <a:t> </a:t>
            </a:r>
            <a:r>
              <a:rPr lang="en-US" dirty="0" smtClean="0"/>
              <a:t>C market</a:t>
            </a:r>
            <a:r>
              <a:rPr lang="en-US" dirty="0"/>
              <a:t>), then the firm should </a:t>
            </a:r>
            <a:r>
              <a:rPr lang="en-US" dirty="0">
                <a:solidFill>
                  <a:srgbClr val="FF0000"/>
                </a:solidFill>
              </a:rPr>
              <a:t>vertically </a:t>
            </a:r>
            <a:r>
              <a:rPr lang="en-US" dirty="0" smtClean="0">
                <a:solidFill>
                  <a:srgbClr val="FF0000"/>
                </a:solidFill>
              </a:rPr>
              <a:t>integrate </a:t>
            </a:r>
            <a:r>
              <a:rPr lang="en-US" dirty="0" smtClean="0"/>
              <a:t>by </a:t>
            </a:r>
            <a:r>
              <a:rPr lang="en-US" dirty="0"/>
              <a:t>owning production of the </a:t>
            </a:r>
            <a:r>
              <a:rPr lang="en-US" dirty="0" smtClean="0"/>
              <a:t>needed </a:t>
            </a:r>
            <a:r>
              <a:rPr lang="en-US" dirty="0"/>
              <a:t>inputs or the channels for the distribution of outputs. In other words, when </a:t>
            </a:r>
            <a:r>
              <a:rPr lang="en-US" dirty="0" smtClean="0"/>
              <a:t>firms are </a:t>
            </a:r>
            <a:r>
              <a:rPr lang="en-US" dirty="0"/>
              <a:t>more efficient in organizing economic activity than are </a:t>
            </a:r>
            <a:r>
              <a:rPr lang="en-US" dirty="0" smtClean="0"/>
              <a:t>markets, which </a:t>
            </a:r>
            <a:r>
              <a:rPr lang="en-US" dirty="0"/>
              <a:t>rely on </a:t>
            </a:r>
            <a:r>
              <a:rPr lang="en-US" dirty="0" smtClean="0"/>
              <a:t>contracts </a:t>
            </a:r>
            <a:r>
              <a:rPr lang="en-US" dirty="0"/>
              <a:t>among many </a:t>
            </a:r>
            <a:r>
              <a:rPr lang="en-US" dirty="0" smtClean="0"/>
              <a:t>independent actors</a:t>
            </a:r>
            <a:r>
              <a:rPr lang="en-US" dirty="0"/>
              <a:t>, firms should </a:t>
            </a:r>
            <a:r>
              <a:rPr lang="en-US" dirty="0">
                <a:solidFill>
                  <a:srgbClr val="FF0000"/>
                </a:solidFill>
              </a:rPr>
              <a:t>vertically </a:t>
            </a:r>
            <a:r>
              <a:rPr lang="en-US" dirty="0" smtClean="0">
                <a:solidFill>
                  <a:srgbClr val="FF0000"/>
                </a:solidFill>
              </a:rPr>
              <a:t>integrate.</a:t>
            </a: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93209"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596458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8515" y="1825625"/>
            <a:ext cx="10865285" cy="4351338"/>
          </a:xfrm>
        </p:spPr>
        <p:txBody>
          <a:bodyPr>
            <a:normAutofit/>
          </a:bodyPr>
          <a:lstStyle/>
          <a:p>
            <a:pPr marL="0" indent="0" algn="just">
              <a:buNone/>
            </a:pPr>
            <a:r>
              <a:rPr lang="en-US" dirty="0" smtClean="0">
                <a:solidFill>
                  <a:srgbClr val="FF0000"/>
                </a:solidFill>
              </a:rPr>
              <a:t>- Alternatives on the make-or-buy continuum</a:t>
            </a:r>
          </a:p>
          <a:p>
            <a:pPr marL="0" indent="0" algn="just">
              <a:buNone/>
            </a:pPr>
            <a:r>
              <a:rPr lang="en-US" dirty="0" smtClean="0"/>
              <a:t>The </a:t>
            </a:r>
            <a:r>
              <a:rPr lang="en-US" dirty="0"/>
              <a:t>“make” and “buy” choices anchor each end of a </a:t>
            </a:r>
            <a:r>
              <a:rPr lang="en-US" dirty="0" smtClean="0"/>
              <a:t>continuum from </a:t>
            </a:r>
            <a:r>
              <a:rPr lang="en-US" dirty="0"/>
              <a:t>markets to firms, </a:t>
            </a:r>
            <a:r>
              <a:rPr lang="en-US" dirty="0" smtClean="0"/>
              <a:t> as </a:t>
            </a:r>
            <a:r>
              <a:rPr lang="en-US" dirty="0"/>
              <a:t>depicted in Exhibit 8.4. Several alternative hybrid arrangements are available between </a:t>
            </a:r>
            <a:r>
              <a:rPr lang="en-US" dirty="0" smtClean="0"/>
              <a:t>these </a:t>
            </a:r>
            <a:r>
              <a:rPr lang="en-US" dirty="0"/>
              <a:t>two </a:t>
            </a:r>
            <a:r>
              <a:rPr lang="en-US" dirty="0" smtClean="0"/>
              <a:t>extremes. Moving </a:t>
            </a:r>
            <a:r>
              <a:rPr lang="en-US" dirty="0"/>
              <a:t>from transacting in the market (“buy”) to full integration </a:t>
            </a:r>
            <a:r>
              <a:rPr lang="en-US" dirty="0" smtClean="0"/>
              <a:t>(“</a:t>
            </a:r>
            <a:r>
              <a:rPr lang="en-US" dirty="0"/>
              <a:t>make”), alternatives </a:t>
            </a:r>
            <a:r>
              <a:rPr lang="en-US" dirty="0">
                <a:solidFill>
                  <a:srgbClr val="FF0000"/>
                </a:solidFill>
              </a:rPr>
              <a:t>include</a:t>
            </a:r>
            <a:r>
              <a:rPr lang="en-US" dirty="0"/>
              <a:t> short-term contracts as well as various forms of strategic </a:t>
            </a:r>
            <a:r>
              <a:rPr lang="en-US" dirty="0" smtClean="0"/>
              <a:t>alliances </a:t>
            </a:r>
            <a:r>
              <a:rPr lang="en-US" dirty="0"/>
              <a:t>(long-term contracts, equity alliances, and joint ventures) and parent–subsidiary </a:t>
            </a:r>
            <a:r>
              <a:rPr lang="en-US" dirty="0" smtClean="0"/>
              <a:t>relationships</a:t>
            </a:r>
            <a:r>
              <a:rPr lang="en-US" dirty="0"/>
              <a:t>.</a:t>
            </a:r>
          </a:p>
        </p:txBody>
      </p:sp>
      <p:pic>
        <p:nvPicPr>
          <p:cNvPr id="4" name="Picture 3"/>
          <p:cNvPicPr>
            <a:picLocks noChangeAspect="1"/>
          </p:cNvPicPr>
          <p:nvPr/>
        </p:nvPicPr>
        <p:blipFill>
          <a:blip r:embed="rId2"/>
          <a:stretch>
            <a:fillRect/>
          </a:stretch>
        </p:blipFill>
        <p:spPr>
          <a:xfrm>
            <a:off x="-44577" y="-45156"/>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93210"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5028350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327759" y="1892080"/>
            <a:ext cx="9144000" cy="4358407"/>
          </a:xfrm>
          <a:prstGeom prst="rect">
            <a:avLst/>
          </a:prstGeom>
        </p:spPr>
      </p:pic>
      <p:pic>
        <p:nvPicPr>
          <p:cNvPr id="4" name="Picture 3"/>
          <p:cNvPicPr>
            <a:picLocks noChangeAspect="1"/>
          </p:cNvPicPr>
          <p:nvPr/>
        </p:nvPicPr>
        <p:blipFill>
          <a:blip r:embed="rId3"/>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43314"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4"/>
          <a:stretch>
            <a:fillRect/>
          </a:stretch>
        </p:blipFill>
        <p:spPr>
          <a:xfrm>
            <a:off x="2289771" y="6245459"/>
            <a:ext cx="9902229" cy="204838"/>
          </a:xfrm>
          <a:prstGeom prst="rect">
            <a:avLst/>
          </a:prstGeom>
        </p:spPr>
      </p:pic>
      <p:pic>
        <p:nvPicPr>
          <p:cNvPr id="8" name="Picture 7"/>
          <p:cNvPicPr>
            <a:picLocks noChangeAspect="1"/>
          </p:cNvPicPr>
          <p:nvPr/>
        </p:nvPicPr>
        <p:blipFill>
          <a:blip r:embed="rId5"/>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7145577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8931" y="1917977"/>
            <a:ext cx="10689921" cy="4351338"/>
          </a:xfrm>
        </p:spPr>
        <p:txBody>
          <a:bodyPr>
            <a:normAutofit lnSpcReduction="10000"/>
          </a:bodyPr>
          <a:lstStyle/>
          <a:p>
            <a:pPr marL="0" indent="0" algn="just">
              <a:buNone/>
            </a:pPr>
            <a:r>
              <a:rPr lang="en-US" b="1" dirty="0" smtClean="0">
                <a:solidFill>
                  <a:srgbClr val="FF0000"/>
                </a:solidFill>
              </a:rPr>
              <a:t>7.3 </a:t>
            </a:r>
            <a:r>
              <a:rPr lang="en-US" b="1" dirty="0">
                <a:solidFill>
                  <a:srgbClr val="FF0000"/>
                </a:solidFill>
              </a:rPr>
              <a:t>Vertical Integration along </a:t>
            </a:r>
            <a:r>
              <a:rPr lang="en-US" b="1" dirty="0" smtClean="0">
                <a:solidFill>
                  <a:srgbClr val="FF0000"/>
                </a:solidFill>
              </a:rPr>
              <a:t>the </a:t>
            </a:r>
            <a:r>
              <a:rPr lang="en-US" b="1" dirty="0">
                <a:solidFill>
                  <a:srgbClr val="FF0000"/>
                </a:solidFill>
              </a:rPr>
              <a:t>Industry Value </a:t>
            </a:r>
            <a:r>
              <a:rPr lang="en-US" b="1" dirty="0" smtClean="0">
                <a:solidFill>
                  <a:srgbClr val="FF0000"/>
                </a:solidFill>
              </a:rPr>
              <a:t>Chain </a:t>
            </a:r>
          </a:p>
          <a:p>
            <a:pPr marL="0" indent="0" algn="just">
              <a:buNone/>
            </a:pPr>
            <a:r>
              <a:rPr lang="en-US" dirty="0" smtClean="0"/>
              <a:t>The </a:t>
            </a:r>
            <a:r>
              <a:rPr lang="en-US" dirty="0"/>
              <a:t>first key question when formulating corporate strategy is: In what stages of the </a:t>
            </a:r>
            <a:r>
              <a:rPr lang="en-US" dirty="0" smtClean="0"/>
              <a:t>industry value </a:t>
            </a:r>
            <a:r>
              <a:rPr lang="en-US" dirty="0"/>
              <a:t>chain should the firm participate? Deciding whether to make or buy the various </a:t>
            </a:r>
            <a:r>
              <a:rPr lang="en-US" dirty="0" smtClean="0"/>
              <a:t>activities </a:t>
            </a:r>
            <a:r>
              <a:rPr lang="en-US" dirty="0"/>
              <a:t>in the industry value chain involves the concept of </a:t>
            </a:r>
            <a:r>
              <a:rPr lang="en-US" dirty="0" smtClean="0">
                <a:solidFill>
                  <a:srgbClr val="FF0000"/>
                </a:solidFill>
              </a:rPr>
              <a:t>vertical integration</a:t>
            </a:r>
            <a:r>
              <a:rPr lang="en-US" dirty="0"/>
              <a:t>. Vertical </a:t>
            </a:r>
            <a:r>
              <a:rPr lang="en-US" dirty="0" smtClean="0"/>
              <a:t>integration is </a:t>
            </a:r>
            <a:r>
              <a:rPr lang="en-US" dirty="0"/>
              <a:t>the firm’s ownership of its production of needed inputs or of the channels </a:t>
            </a:r>
            <a:r>
              <a:rPr lang="en-US" dirty="0" smtClean="0"/>
              <a:t>by </a:t>
            </a:r>
            <a:r>
              <a:rPr lang="en-US" dirty="0"/>
              <a:t>which it distributes its outputs. Vertical integration can be measured by a firm’s </a:t>
            </a:r>
            <a:r>
              <a:rPr lang="en-US" dirty="0" smtClean="0"/>
              <a:t>value-added: </a:t>
            </a:r>
            <a:r>
              <a:rPr lang="en-US" dirty="0"/>
              <a:t>What percentage of a firm’s sales is </a:t>
            </a:r>
            <a:r>
              <a:rPr lang="en-US" dirty="0" smtClean="0"/>
              <a:t>generated </a:t>
            </a:r>
            <a:r>
              <a:rPr lang="en-US" dirty="0"/>
              <a:t>within the firm’s </a:t>
            </a:r>
            <a:r>
              <a:rPr lang="en-US" dirty="0" smtClean="0"/>
              <a:t>boundaries? The </a:t>
            </a:r>
            <a:r>
              <a:rPr lang="en-US" dirty="0"/>
              <a:t>degree </a:t>
            </a:r>
            <a:r>
              <a:rPr lang="en-US" dirty="0" smtClean="0"/>
              <a:t>of </a:t>
            </a:r>
            <a:r>
              <a:rPr lang="en-US" dirty="0"/>
              <a:t>vertical integration tends to correspond to the </a:t>
            </a:r>
            <a:r>
              <a:rPr lang="en-US" dirty="0" smtClean="0"/>
              <a:t>number </a:t>
            </a:r>
            <a:r>
              <a:rPr lang="en-US" dirty="0"/>
              <a:t>of industry value chain stages in which a </a:t>
            </a:r>
            <a:r>
              <a:rPr lang="en-US" dirty="0" smtClean="0"/>
              <a:t>firm </a:t>
            </a:r>
            <a:r>
              <a:rPr lang="en-US" dirty="0"/>
              <a:t>directly participates.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05736"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6286770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8099" y="2045968"/>
            <a:ext cx="6200383" cy="4351338"/>
          </a:xfrm>
        </p:spPr>
        <p:txBody>
          <a:bodyPr>
            <a:normAutofit fontScale="92500" lnSpcReduction="10000"/>
          </a:bodyPr>
          <a:lstStyle/>
          <a:p>
            <a:pPr marL="0" indent="0" algn="just">
              <a:buNone/>
            </a:pPr>
            <a:r>
              <a:rPr lang="en-US" dirty="0"/>
              <a:t>Exhibit  8.5 depicts a generic industry value </a:t>
            </a:r>
            <a:r>
              <a:rPr lang="en-US" dirty="0" smtClean="0"/>
              <a:t>chain</a:t>
            </a:r>
            <a:r>
              <a:rPr lang="en-US" dirty="0"/>
              <a:t>. Industry value chains are also called </a:t>
            </a:r>
            <a:r>
              <a:rPr lang="en-US" dirty="0" smtClean="0"/>
              <a:t>vertical value chains, because </a:t>
            </a:r>
            <a:r>
              <a:rPr lang="en-US" dirty="0"/>
              <a:t>they depict the transformation </a:t>
            </a:r>
            <a:r>
              <a:rPr lang="en-US" dirty="0" smtClean="0"/>
              <a:t> of </a:t>
            </a:r>
            <a:r>
              <a:rPr lang="en-US" dirty="0"/>
              <a:t>raw materials into finished goods and services </a:t>
            </a:r>
            <a:r>
              <a:rPr lang="en-US" dirty="0" smtClean="0"/>
              <a:t>along </a:t>
            </a:r>
            <a:r>
              <a:rPr lang="en-US" dirty="0"/>
              <a:t>distinct vertical stages. Each stage of the </a:t>
            </a:r>
            <a:r>
              <a:rPr lang="en-US" dirty="0" smtClean="0"/>
              <a:t>vertical </a:t>
            </a:r>
            <a:r>
              <a:rPr lang="en-US" dirty="0"/>
              <a:t>value chain typically represents a distinct </a:t>
            </a:r>
            <a:r>
              <a:rPr lang="en-US" dirty="0" smtClean="0"/>
              <a:t>industry in </a:t>
            </a:r>
            <a:r>
              <a:rPr lang="en-US" dirty="0"/>
              <a:t>which a number of different firms are </a:t>
            </a:r>
            <a:r>
              <a:rPr lang="en-US" dirty="0" smtClean="0"/>
              <a:t> competing</a:t>
            </a:r>
            <a:r>
              <a:rPr lang="en-US" dirty="0"/>
              <a:t>. This is also why the expansion of a </a:t>
            </a:r>
            <a:r>
              <a:rPr lang="en-US" dirty="0" smtClean="0"/>
              <a:t>firm </a:t>
            </a:r>
            <a:r>
              <a:rPr lang="en-US" dirty="0"/>
              <a:t>up or down the </a:t>
            </a:r>
            <a:r>
              <a:rPr lang="en-US" dirty="0" smtClean="0"/>
              <a:t>vertical industry </a:t>
            </a:r>
            <a:r>
              <a:rPr lang="en-US" dirty="0"/>
              <a:t>value chain </a:t>
            </a:r>
            <a:r>
              <a:rPr lang="en-US" dirty="0" smtClean="0"/>
              <a:t>is </a:t>
            </a:r>
            <a:r>
              <a:rPr lang="en-US" dirty="0"/>
              <a:t>called </a:t>
            </a:r>
            <a:r>
              <a:rPr lang="en-US" dirty="0" smtClean="0"/>
              <a:t>vertical integration.</a:t>
            </a:r>
            <a:endParaRPr lang="en-US" dirty="0"/>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0"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2" name="Picture 1"/>
          <p:cNvPicPr>
            <a:picLocks noChangeAspect="1"/>
          </p:cNvPicPr>
          <p:nvPr/>
        </p:nvPicPr>
        <p:blipFill>
          <a:blip r:embed="rId3"/>
          <a:stretch>
            <a:fillRect/>
          </a:stretch>
        </p:blipFill>
        <p:spPr>
          <a:xfrm>
            <a:off x="6695957" y="2153690"/>
            <a:ext cx="5128613" cy="3781953"/>
          </a:xfrm>
          <a:prstGeom prst="rect">
            <a:avLst/>
          </a:prstGeom>
        </p:spPr>
      </p:pic>
      <p:pic>
        <p:nvPicPr>
          <p:cNvPr id="8" name="Picture 7"/>
          <p:cNvPicPr>
            <a:picLocks noChangeAspect="1"/>
          </p:cNvPicPr>
          <p:nvPr/>
        </p:nvPicPr>
        <p:blipFill>
          <a:blip r:embed="rId4"/>
          <a:stretch>
            <a:fillRect/>
          </a:stretch>
        </p:blipFill>
        <p:spPr>
          <a:xfrm>
            <a:off x="2289771" y="6245459"/>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099199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Types Of vertical integration</a:t>
            </a:r>
          </a:p>
          <a:p>
            <a:pPr marL="0" indent="0" algn="just">
              <a:buNone/>
            </a:pPr>
            <a:r>
              <a:rPr lang="en-US" dirty="0" smtClean="0"/>
              <a:t>Along </a:t>
            </a:r>
            <a:r>
              <a:rPr lang="en-US" dirty="0"/>
              <a:t>the industry value chain, there are varying degrees of vertical integration. Some </a:t>
            </a:r>
            <a:r>
              <a:rPr lang="en-US" dirty="0" smtClean="0"/>
              <a:t>firms </a:t>
            </a:r>
            <a:r>
              <a:rPr lang="en-US" dirty="0"/>
              <a:t>participate in only one or a few stages of the industry value chain, while others </a:t>
            </a:r>
            <a:r>
              <a:rPr lang="en-US" dirty="0" smtClean="0"/>
              <a:t>comprise </a:t>
            </a:r>
            <a:r>
              <a:rPr lang="en-US" dirty="0"/>
              <a:t>many if not all stages.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55840"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1259488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In doing so, HTC </a:t>
            </a:r>
            <a:r>
              <a:rPr lang="en-US" dirty="0" smtClean="0"/>
              <a:t>engaged in </a:t>
            </a:r>
            <a:r>
              <a:rPr lang="en-US" dirty="0">
                <a:solidFill>
                  <a:srgbClr val="FF0000"/>
                </a:solidFill>
              </a:rPr>
              <a:t>backward vertical integration—moving </a:t>
            </a:r>
            <a:r>
              <a:rPr lang="en-US" dirty="0"/>
              <a:t>ownership of activities upstream to the </a:t>
            </a:r>
            <a:r>
              <a:rPr lang="en-US" dirty="0" smtClean="0"/>
              <a:t>originating </a:t>
            </a:r>
            <a:r>
              <a:rPr lang="en-US" dirty="0"/>
              <a:t>inputs of the value chain. Moreover, by moving downstream into sales and increasing its branding activities, HTC has also engaged in </a:t>
            </a:r>
            <a:r>
              <a:rPr lang="en-US" dirty="0">
                <a:solidFill>
                  <a:srgbClr val="FF0000"/>
                </a:solidFill>
              </a:rPr>
              <a:t>forward vertical integration—moving </a:t>
            </a:r>
            <a:r>
              <a:rPr lang="en-US" dirty="0"/>
              <a:t>ownership of activities closer to the end customer.</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30788"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131982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Benefits and risks of vertical integration</a:t>
            </a:r>
          </a:p>
          <a:p>
            <a:pPr marL="0" indent="0" algn="just">
              <a:buNone/>
            </a:pPr>
            <a:r>
              <a:rPr lang="en-US" dirty="0" smtClean="0"/>
              <a:t>To </a:t>
            </a:r>
            <a:r>
              <a:rPr lang="en-US" dirty="0"/>
              <a:t>decide the degree and type of vertical integration to </a:t>
            </a:r>
            <a:r>
              <a:rPr lang="en-US" dirty="0" smtClean="0"/>
              <a:t>pursue, managers </a:t>
            </a:r>
            <a:r>
              <a:rPr lang="en-US" dirty="0"/>
              <a:t>need to </a:t>
            </a:r>
            <a:r>
              <a:rPr lang="en-US" dirty="0" smtClean="0"/>
              <a:t>understand </a:t>
            </a:r>
            <a:r>
              <a:rPr lang="en-US" dirty="0"/>
              <a:t>the possible benefits and risks of vertical integration. At a minimum, executives need </a:t>
            </a:r>
            <a:r>
              <a:rPr lang="en-US" dirty="0" smtClean="0"/>
              <a:t>to </a:t>
            </a:r>
            <a:r>
              <a:rPr lang="en-US" dirty="0"/>
              <a:t>proceed with caution, and carefully consider the countervailing risks at the same time </a:t>
            </a:r>
            <a:r>
              <a:rPr lang="en-US" dirty="0" smtClean="0"/>
              <a:t>they </a:t>
            </a:r>
            <a:r>
              <a:rPr lang="en-US" dirty="0"/>
              <a:t>consider the benefits.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945442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Benefits of vertical integration</a:t>
            </a:r>
            <a:r>
              <a:rPr lang="en-US" dirty="0" smtClean="0"/>
              <a:t>.  </a:t>
            </a:r>
            <a:r>
              <a:rPr lang="en-US" dirty="0"/>
              <a:t>Vertical integration, either backward or forward, </a:t>
            </a:r>
            <a:r>
              <a:rPr lang="en-US" dirty="0" smtClean="0"/>
              <a:t>can </a:t>
            </a:r>
            <a:r>
              <a:rPr lang="en-US" dirty="0"/>
              <a:t>have a number of benefits, </a:t>
            </a:r>
            <a:r>
              <a:rPr lang="en-US" dirty="0" smtClean="0"/>
              <a:t>including</a:t>
            </a:r>
            <a:endParaRPr lang="en-US" dirty="0"/>
          </a:p>
          <a:p>
            <a:pPr marL="0" indent="0" algn="just">
              <a:buNone/>
            </a:pPr>
            <a:r>
              <a:rPr lang="en-US" dirty="0"/>
              <a:t>■  Lowering costs.</a:t>
            </a:r>
          </a:p>
          <a:p>
            <a:pPr marL="0" indent="0" algn="just">
              <a:buNone/>
            </a:pPr>
            <a:r>
              <a:rPr lang="en-US" dirty="0"/>
              <a:t>■  Improving quality.</a:t>
            </a:r>
          </a:p>
          <a:p>
            <a:pPr marL="0" indent="0" algn="just">
              <a:buNone/>
            </a:pPr>
            <a:r>
              <a:rPr lang="en-US" dirty="0"/>
              <a:t>■  Facilitating scheduling and planning.</a:t>
            </a:r>
          </a:p>
          <a:p>
            <a:pPr marL="0" indent="0" algn="just">
              <a:buNone/>
            </a:pPr>
            <a:r>
              <a:rPr lang="en-US" dirty="0"/>
              <a:t>■  Facilitating investments in specialized assets.</a:t>
            </a:r>
          </a:p>
          <a:p>
            <a:pPr marL="0" indent="0" algn="just">
              <a:buNone/>
            </a:pPr>
            <a:r>
              <a:rPr lang="en-US" dirty="0"/>
              <a:t>■  Securing critical supplies and distribution channels.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704935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619" y="1825625"/>
            <a:ext cx="10815181" cy="4351338"/>
          </a:xfrm>
        </p:spPr>
        <p:txBody>
          <a:bodyPr/>
          <a:lstStyle/>
          <a:p>
            <a:pPr marL="0" indent="0" algn="just">
              <a:buNone/>
            </a:pPr>
            <a:r>
              <a:rPr lang="en-US" dirty="0" smtClean="0">
                <a:solidFill>
                  <a:srgbClr val="FF0000"/>
                </a:solidFill>
              </a:rPr>
              <a:t>Risks of vertical integration.  </a:t>
            </a:r>
            <a:r>
              <a:rPr lang="en-US" dirty="0" smtClean="0"/>
              <a:t>It </a:t>
            </a:r>
            <a:r>
              <a:rPr lang="en-US" dirty="0"/>
              <a:t>is important to note that the risks of vertical </a:t>
            </a:r>
            <a:r>
              <a:rPr lang="en-US" dirty="0" smtClean="0"/>
              <a:t>integration </a:t>
            </a:r>
            <a:r>
              <a:rPr lang="en-US" dirty="0"/>
              <a:t>can outweigh the benefits. Depending on the situation, vertical integration has </a:t>
            </a:r>
            <a:r>
              <a:rPr lang="en-US" dirty="0" smtClean="0"/>
              <a:t>several </a:t>
            </a:r>
            <a:r>
              <a:rPr lang="en-US" dirty="0"/>
              <a:t>risks, some of which directly counter the potential benefits, </a:t>
            </a:r>
            <a:r>
              <a:rPr lang="en-US" dirty="0" smtClean="0"/>
              <a:t>including</a:t>
            </a:r>
            <a:endParaRPr lang="en-US" dirty="0"/>
          </a:p>
          <a:p>
            <a:pPr marL="0" indent="0" algn="just">
              <a:buNone/>
            </a:pPr>
            <a:r>
              <a:rPr lang="en-US" dirty="0"/>
              <a:t>■  Increasing costs.</a:t>
            </a:r>
          </a:p>
          <a:p>
            <a:pPr marL="0" indent="0" algn="just">
              <a:buNone/>
            </a:pPr>
            <a:r>
              <a:rPr lang="en-US" dirty="0"/>
              <a:t>■  Reducing quality.</a:t>
            </a:r>
          </a:p>
          <a:p>
            <a:pPr marL="0" indent="0" algn="just">
              <a:buNone/>
            </a:pPr>
            <a:r>
              <a:rPr lang="en-US" dirty="0"/>
              <a:t>■  Reducing flexibility.</a:t>
            </a:r>
          </a:p>
          <a:p>
            <a:pPr marL="0" indent="0" algn="just">
              <a:buNone/>
            </a:pPr>
            <a:r>
              <a:rPr lang="en-US" dirty="0"/>
              <a:t>■  Increasing the potential for legal repercussions.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6363575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Alternatives to vertical integration</a:t>
            </a:r>
          </a:p>
          <a:p>
            <a:pPr marL="0" indent="0" algn="just">
              <a:buNone/>
            </a:pPr>
            <a:r>
              <a:rPr lang="en-US" dirty="0" smtClean="0"/>
              <a:t>Ideally</a:t>
            </a:r>
            <a:r>
              <a:rPr lang="en-US" dirty="0"/>
              <a:t>, one would like to find alternatives to vertical integration </a:t>
            </a:r>
            <a:r>
              <a:rPr lang="en-US" dirty="0" smtClean="0"/>
              <a:t>that provide </a:t>
            </a:r>
            <a:r>
              <a:rPr lang="en-US" dirty="0"/>
              <a:t>similar </a:t>
            </a:r>
            <a:r>
              <a:rPr lang="en-US" dirty="0" smtClean="0"/>
              <a:t>benefits </a:t>
            </a:r>
            <a:r>
              <a:rPr lang="en-US" dirty="0"/>
              <a:t>without the accompanying risks. </a:t>
            </a:r>
            <a:r>
              <a:rPr lang="en-US" dirty="0" smtClean="0"/>
              <a:t>Taper integration </a:t>
            </a:r>
            <a:r>
              <a:rPr lang="en-US" dirty="0"/>
              <a:t>and strategic outsourcing are </a:t>
            </a:r>
            <a:r>
              <a:rPr lang="en-US" dirty="0" smtClean="0"/>
              <a:t>two </a:t>
            </a:r>
            <a:r>
              <a:rPr lang="en-US" dirty="0"/>
              <a:t>such </a:t>
            </a:r>
            <a:r>
              <a:rPr lang="en-US" dirty="0" smtClean="0"/>
              <a:t>alternatives.</a:t>
            </a:r>
          </a:p>
          <a:p>
            <a:pPr marL="0" indent="0" algn="just">
              <a:buNone/>
            </a:pPr>
            <a:r>
              <a:rPr lang="en-US" dirty="0" smtClean="0">
                <a:solidFill>
                  <a:srgbClr val="FF0000"/>
                </a:solidFill>
              </a:rPr>
              <a:t>1. Taper Integration.  </a:t>
            </a:r>
            <a:r>
              <a:rPr lang="en-US" dirty="0"/>
              <a:t>One alternative to vertical integration is </a:t>
            </a:r>
            <a:r>
              <a:rPr lang="en-US" b="1" dirty="0"/>
              <a:t>taper integration</a:t>
            </a:r>
            <a:r>
              <a:rPr lang="en-US" dirty="0"/>
              <a:t>. It is a </a:t>
            </a:r>
            <a:r>
              <a:rPr lang="en-US" dirty="0" smtClean="0"/>
              <a:t>way </a:t>
            </a:r>
            <a:r>
              <a:rPr lang="en-US" dirty="0"/>
              <a:t>of orchestrating value activities in which a firm is </a:t>
            </a:r>
            <a:r>
              <a:rPr lang="en-US" dirty="0">
                <a:solidFill>
                  <a:srgbClr val="FF0000"/>
                </a:solidFill>
              </a:rPr>
              <a:t>backwardly integrated</a:t>
            </a:r>
            <a:r>
              <a:rPr lang="en-US" dirty="0"/>
              <a:t>, but it also </a:t>
            </a:r>
            <a:r>
              <a:rPr lang="en-US" dirty="0" smtClean="0"/>
              <a:t>relies </a:t>
            </a:r>
            <a:r>
              <a:rPr lang="en-US" dirty="0"/>
              <a:t>on outside-market firms for some of its supplies, and/or is </a:t>
            </a:r>
            <a:r>
              <a:rPr lang="en-US" dirty="0">
                <a:solidFill>
                  <a:srgbClr val="FF0000"/>
                </a:solidFill>
              </a:rPr>
              <a:t>forwardly integrated </a:t>
            </a:r>
            <a:r>
              <a:rPr lang="en-US" dirty="0"/>
              <a:t>but </a:t>
            </a:r>
            <a:r>
              <a:rPr lang="en-US" dirty="0" smtClean="0"/>
              <a:t>also </a:t>
            </a:r>
            <a:r>
              <a:rPr lang="en-US" dirty="0"/>
              <a:t>relies on outside-market firms for some if its distribution.</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6957627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3464" y="1825625"/>
            <a:ext cx="6425852" cy="4351338"/>
          </a:xfrm>
        </p:spPr>
        <p:txBody>
          <a:bodyPr>
            <a:normAutofit lnSpcReduction="10000"/>
          </a:bodyPr>
          <a:lstStyle/>
          <a:p>
            <a:pPr marL="0" indent="0" algn="just">
              <a:buNone/>
            </a:pPr>
            <a:r>
              <a:rPr lang="en-US" dirty="0">
                <a:solidFill>
                  <a:srgbClr val="FF0000"/>
                </a:solidFill>
              </a:rPr>
              <a:t>Exhibit 8.7 </a:t>
            </a:r>
            <a:r>
              <a:rPr lang="en-US" dirty="0"/>
              <a:t>illustrates the </a:t>
            </a:r>
            <a:r>
              <a:rPr lang="en-US" dirty="0" smtClean="0"/>
              <a:t>concept </a:t>
            </a:r>
            <a:r>
              <a:rPr lang="en-US" dirty="0"/>
              <a:t>of taper integration along the vertical industry value chain. Here, the firm sources </a:t>
            </a:r>
            <a:r>
              <a:rPr lang="en-US" dirty="0" smtClean="0"/>
              <a:t>intermediate </a:t>
            </a:r>
            <a:r>
              <a:rPr lang="en-US" dirty="0"/>
              <a:t>goods and components from in-house suppliers as well as outside suppliers. In </a:t>
            </a:r>
            <a:r>
              <a:rPr lang="en-US" dirty="0" smtClean="0"/>
              <a:t>a </a:t>
            </a:r>
            <a:r>
              <a:rPr lang="en-US" dirty="0"/>
              <a:t>similar fashion, a firm sells its products through company-owned </a:t>
            </a:r>
            <a:r>
              <a:rPr lang="en-US" dirty="0" smtClean="0"/>
              <a:t>retail outlets </a:t>
            </a:r>
            <a:r>
              <a:rPr lang="en-US" dirty="0"/>
              <a:t>and through </a:t>
            </a:r>
            <a:r>
              <a:rPr lang="en-US" dirty="0" smtClean="0"/>
              <a:t>independent </a:t>
            </a:r>
            <a:r>
              <a:rPr lang="en-US" dirty="0"/>
              <a:t>retailers. </a:t>
            </a:r>
            <a:r>
              <a:rPr lang="en-US" dirty="0">
                <a:solidFill>
                  <a:srgbClr val="FF0000"/>
                </a:solidFill>
              </a:rPr>
              <a:t>Both Apple and Nike, for example, </a:t>
            </a:r>
            <a:r>
              <a:rPr lang="en-US" dirty="0"/>
              <a:t>use taper integration: They own </a:t>
            </a:r>
            <a:r>
              <a:rPr lang="en-US" dirty="0" smtClean="0"/>
              <a:t>retail </a:t>
            </a:r>
            <a:r>
              <a:rPr lang="en-US" dirty="0"/>
              <a:t>outlets but also use other retailers, both the brick-and-mortar type and online.</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2" name="Picture 1"/>
          <p:cNvPicPr>
            <a:picLocks noChangeAspect="1"/>
          </p:cNvPicPr>
          <p:nvPr/>
        </p:nvPicPr>
        <p:blipFill>
          <a:blip r:embed="rId3"/>
          <a:stretch>
            <a:fillRect/>
          </a:stretch>
        </p:blipFill>
        <p:spPr>
          <a:xfrm>
            <a:off x="7139581" y="1825625"/>
            <a:ext cx="4509624" cy="4582164"/>
          </a:xfrm>
          <a:prstGeom prst="rect">
            <a:avLst/>
          </a:prstGeom>
        </p:spPr>
      </p:pic>
      <p:pic>
        <p:nvPicPr>
          <p:cNvPr id="8" name="Picture 7"/>
          <p:cNvPicPr>
            <a:picLocks noChangeAspect="1"/>
          </p:cNvPicPr>
          <p:nvPr/>
        </p:nvPicPr>
        <p:blipFill>
          <a:blip r:embed="rId4"/>
          <a:stretch>
            <a:fillRect/>
          </a:stretch>
        </p:blipFill>
        <p:spPr>
          <a:xfrm>
            <a:off x="2188466" y="6520795"/>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7916866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a:t>Taper integration has several benefits</a:t>
            </a:r>
            <a:r>
              <a:rPr lang="en-US" b="1" dirty="0" smtClean="0"/>
              <a:t>:</a:t>
            </a:r>
            <a:endParaRPr lang="en-US" b="1" dirty="0"/>
          </a:p>
          <a:p>
            <a:pPr marL="0" indent="0" algn="just">
              <a:buNone/>
            </a:pPr>
            <a:r>
              <a:rPr lang="en-US" dirty="0"/>
              <a:t>■  It exposes in-house </a:t>
            </a:r>
            <a:r>
              <a:rPr lang="en-US" b="1" dirty="0"/>
              <a:t>suppliers and distributors </a:t>
            </a:r>
            <a:r>
              <a:rPr lang="en-US" dirty="0"/>
              <a:t>to market competition so that </a:t>
            </a:r>
            <a:r>
              <a:rPr lang="en-US" dirty="0" smtClean="0"/>
              <a:t>performance </a:t>
            </a:r>
            <a:r>
              <a:rPr lang="en-US" dirty="0"/>
              <a:t>comparisons are possible. Rather than hollowing out its competencies by </a:t>
            </a:r>
            <a:r>
              <a:rPr lang="en-US" dirty="0" smtClean="0"/>
              <a:t>relying </a:t>
            </a:r>
            <a:r>
              <a:rPr lang="en-US" dirty="0"/>
              <a:t>too much on outsourcing, taper integration allows a firm to retain and </a:t>
            </a:r>
            <a:r>
              <a:rPr lang="en-US" dirty="0" smtClean="0"/>
              <a:t>fine-tune </a:t>
            </a:r>
            <a:r>
              <a:rPr lang="en-US" dirty="0"/>
              <a:t>its </a:t>
            </a:r>
            <a:r>
              <a:rPr lang="en-US" dirty="0" smtClean="0"/>
              <a:t>competencies </a:t>
            </a:r>
            <a:r>
              <a:rPr lang="en-US" dirty="0"/>
              <a:t>in upstream and downstream value chain activities.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5543832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763" y="2080029"/>
            <a:ext cx="10802655" cy="4351338"/>
          </a:xfrm>
        </p:spPr>
        <p:txBody>
          <a:bodyPr/>
          <a:lstStyle/>
          <a:p>
            <a:pPr marL="0" indent="0" algn="just">
              <a:buNone/>
            </a:pPr>
            <a:r>
              <a:rPr lang="en-US" dirty="0"/>
              <a:t>■  Taper integration also enhances a </a:t>
            </a:r>
            <a:r>
              <a:rPr lang="en-US" b="1" dirty="0"/>
              <a:t>firm’s flexibility</a:t>
            </a:r>
            <a:r>
              <a:rPr lang="en-US" dirty="0"/>
              <a:t>. For </a:t>
            </a:r>
            <a:r>
              <a:rPr lang="en-US" dirty="0" smtClean="0"/>
              <a:t>example</a:t>
            </a:r>
            <a:r>
              <a:rPr lang="en-US" dirty="0"/>
              <a:t>, when adjusting to fluctuations in demand, a </a:t>
            </a:r>
            <a:r>
              <a:rPr lang="en-US" dirty="0" smtClean="0"/>
              <a:t>firm </a:t>
            </a:r>
            <a:r>
              <a:rPr lang="en-US" dirty="0"/>
              <a:t>could cut back on the finished goods it delivers to </a:t>
            </a:r>
            <a:r>
              <a:rPr lang="en-US" dirty="0" smtClean="0"/>
              <a:t>external </a:t>
            </a:r>
            <a:r>
              <a:rPr lang="en-US" dirty="0"/>
              <a:t>retailers while continuing to stock its own stores.</a:t>
            </a:r>
          </a:p>
          <a:p>
            <a:pPr marL="0" indent="0" algn="just">
              <a:buNone/>
            </a:pPr>
            <a:r>
              <a:rPr lang="en-US" dirty="0"/>
              <a:t>■  Using taper integration, firms can combine internal </a:t>
            </a:r>
            <a:r>
              <a:rPr lang="en-US" dirty="0" smtClean="0"/>
              <a:t>and </a:t>
            </a:r>
            <a:r>
              <a:rPr lang="en-US" dirty="0"/>
              <a:t>external knowledge, possibly paving the path for </a:t>
            </a:r>
            <a:r>
              <a:rPr lang="en-US" dirty="0" smtClean="0"/>
              <a:t>innovation</a:t>
            </a:r>
            <a:r>
              <a:rPr lang="en-US" dirty="0"/>
              <a:t>.</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104457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17977"/>
            <a:ext cx="10515600" cy="4351338"/>
          </a:xfrm>
        </p:spPr>
        <p:txBody>
          <a:bodyPr/>
          <a:lstStyle/>
          <a:p>
            <a:pPr marL="0" indent="0" algn="just">
              <a:buNone/>
            </a:pPr>
            <a:r>
              <a:rPr lang="en-US" dirty="0" smtClean="0">
                <a:solidFill>
                  <a:srgbClr val="FF0000"/>
                </a:solidFill>
              </a:rPr>
              <a:t>2. Strategic outsourcing</a:t>
            </a:r>
            <a:r>
              <a:rPr lang="en-US" dirty="0" smtClean="0"/>
              <a:t>.  </a:t>
            </a:r>
            <a:r>
              <a:rPr lang="en-US" dirty="0"/>
              <a:t>Another alternative to </a:t>
            </a:r>
            <a:r>
              <a:rPr lang="en-US" dirty="0" smtClean="0"/>
              <a:t>vertical </a:t>
            </a:r>
            <a:r>
              <a:rPr lang="en-US" dirty="0"/>
              <a:t>integration is strategic outsourcing, which involves </a:t>
            </a:r>
            <a:r>
              <a:rPr lang="en-US" dirty="0" smtClean="0"/>
              <a:t>moving </a:t>
            </a:r>
            <a:r>
              <a:rPr lang="en-US" dirty="0"/>
              <a:t>one or more internal value chain activities out-side the firm’s boundaries to other firms in the industry </a:t>
            </a:r>
            <a:r>
              <a:rPr lang="en-US" dirty="0" smtClean="0"/>
              <a:t>value </a:t>
            </a:r>
            <a:r>
              <a:rPr lang="en-US" dirty="0"/>
              <a:t>chain. A firm that engages in strategic outsourcing </a:t>
            </a:r>
            <a:r>
              <a:rPr lang="en-US" dirty="0" smtClean="0"/>
              <a:t>reduces </a:t>
            </a:r>
            <a:r>
              <a:rPr lang="en-US" dirty="0"/>
              <a:t>its level of vertical integration.</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1190440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3671" y="1825625"/>
            <a:ext cx="10790129" cy="4351338"/>
          </a:xfrm>
        </p:spPr>
        <p:txBody>
          <a:bodyPr>
            <a:normAutofit/>
          </a:bodyPr>
          <a:lstStyle/>
          <a:p>
            <a:pPr marL="0" indent="0" algn="just">
              <a:buNone/>
            </a:pPr>
            <a:r>
              <a:rPr lang="en-US" b="1" dirty="0" smtClean="0">
                <a:solidFill>
                  <a:srgbClr val="FF0000"/>
                </a:solidFill>
              </a:rPr>
              <a:t>7.4 </a:t>
            </a:r>
            <a:r>
              <a:rPr lang="en-US" b="1" dirty="0">
                <a:solidFill>
                  <a:srgbClr val="FF0000"/>
                </a:solidFill>
              </a:rPr>
              <a:t>Corporate Diversification: </a:t>
            </a:r>
            <a:r>
              <a:rPr lang="en-US" b="1" dirty="0" smtClean="0">
                <a:solidFill>
                  <a:srgbClr val="FF0000"/>
                </a:solidFill>
              </a:rPr>
              <a:t>Expanding </a:t>
            </a:r>
            <a:r>
              <a:rPr lang="en-US" b="1" dirty="0">
                <a:solidFill>
                  <a:srgbClr val="FF0000"/>
                </a:solidFill>
              </a:rPr>
              <a:t>Beyond a Single Market</a:t>
            </a:r>
            <a:endParaRPr lang="en-US" b="1" dirty="0" smtClean="0">
              <a:solidFill>
                <a:srgbClr val="FF0000"/>
              </a:solidFill>
            </a:endParaRPr>
          </a:p>
          <a:p>
            <a:pPr marL="0" indent="0" algn="just">
              <a:buNone/>
            </a:pPr>
            <a:r>
              <a:rPr lang="en-US" dirty="0"/>
              <a:t>A firm that engages in </a:t>
            </a:r>
            <a:r>
              <a:rPr lang="en-US" dirty="0" smtClean="0"/>
              <a:t>diversification </a:t>
            </a:r>
            <a:r>
              <a:rPr lang="en-US" dirty="0"/>
              <a:t>increases the variety of </a:t>
            </a:r>
            <a:r>
              <a:rPr lang="en-US" dirty="0" smtClean="0"/>
              <a:t>products and </a:t>
            </a:r>
            <a:r>
              <a:rPr lang="en-US" dirty="0"/>
              <a:t>services it offers or markets and the geographic </a:t>
            </a:r>
            <a:r>
              <a:rPr lang="en-US" dirty="0" smtClean="0"/>
              <a:t>regions </a:t>
            </a:r>
            <a:r>
              <a:rPr lang="en-US" dirty="0"/>
              <a:t>in which it competes. A non-diversified </a:t>
            </a:r>
            <a:r>
              <a:rPr lang="en-US" dirty="0" smtClean="0"/>
              <a:t>company focuses </a:t>
            </a:r>
            <a:r>
              <a:rPr lang="en-US" dirty="0"/>
              <a:t>on a single market, </a:t>
            </a:r>
            <a:r>
              <a:rPr lang="en-US" dirty="0" smtClean="0"/>
              <a:t>whereas </a:t>
            </a:r>
            <a:r>
              <a:rPr lang="en-US" dirty="0"/>
              <a:t>a diversified </a:t>
            </a:r>
            <a:r>
              <a:rPr lang="en-US" dirty="0" smtClean="0"/>
              <a:t>company competes </a:t>
            </a:r>
            <a:r>
              <a:rPr lang="en-US" dirty="0"/>
              <a:t>in several different markets </a:t>
            </a:r>
            <a:r>
              <a:rPr lang="en-US" dirty="0" smtClean="0"/>
              <a:t>simultaneously. There </a:t>
            </a:r>
            <a:r>
              <a:rPr lang="en-US" dirty="0"/>
              <a:t>are various general diversification strategies: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4659391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6510" y="1825625"/>
            <a:ext cx="10627290" cy="4351338"/>
          </a:xfrm>
        </p:spPr>
        <p:txBody>
          <a:bodyPr/>
          <a:lstStyle/>
          <a:p>
            <a:pPr marL="0" indent="0" algn="just">
              <a:buNone/>
            </a:pPr>
            <a:r>
              <a:rPr lang="en-US" dirty="0"/>
              <a:t>■  A firm that is active in several different product markets is pursuing a</a:t>
            </a:r>
            <a:r>
              <a:rPr lang="en-US" b="1" dirty="0">
                <a:solidFill>
                  <a:srgbClr val="FF0000"/>
                </a:solidFill>
              </a:rPr>
              <a:t> product </a:t>
            </a:r>
            <a:r>
              <a:rPr lang="en-US" b="1" dirty="0" smtClean="0">
                <a:solidFill>
                  <a:srgbClr val="FF0000"/>
                </a:solidFill>
              </a:rPr>
              <a:t>diversification </a:t>
            </a:r>
            <a:r>
              <a:rPr lang="en-US" b="1" dirty="0">
                <a:solidFill>
                  <a:srgbClr val="FF0000"/>
                </a:solidFill>
              </a:rPr>
              <a:t>strategy.</a:t>
            </a:r>
          </a:p>
          <a:p>
            <a:pPr marL="0" indent="0" algn="just">
              <a:buNone/>
            </a:pPr>
            <a:r>
              <a:rPr lang="en-US" dirty="0"/>
              <a:t>■  A firm that is active in several different countries is pursuing a </a:t>
            </a:r>
            <a:r>
              <a:rPr lang="en-US" b="1" dirty="0">
                <a:solidFill>
                  <a:srgbClr val="FF0000"/>
                </a:solidFill>
              </a:rPr>
              <a:t>geographic </a:t>
            </a:r>
            <a:r>
              <a:rPr lang="en-US" b="1" dirty="0" smtClean="0">
                <a:solidFill>
                  <a:srgbClr val="FF0000"/>
                </a:solidFill>
              </a:rPr>
              <a:t>diversification </a:t>
            </a:r>
            <a:r>
              <a:rPr lang="en-US" b="1" dirty="0">
                <a:solidFill>
                  <a:srgbClr val="FF0000"/>
                </a:solidFill>
              </a:rPr>
              <a:t>strategy.</a:t>
            </a:r>
          </a:p>
          <a:p>
            <a:pPr marL="0" indent="0" algn="just">
              <a:buNone/>
            </a:pPr>
            <a:r>
              <a:rPr lang="en-US" dirty="0"/>
              <a:t>■  A company that pursues </a:t>
            </a:r>
            <a:r>
              <a:rPr lang="en-US" dirty="0" smtClean="0"/>
              <a:t>both a </a:t>
            </a:r>
            <a:r>
              <a:rPr lang="en-US" dirty="0"/>
              <a:t>product </a:t>
            </a:r>
            <a:r>
              <a:rPr lang="en-US" dirty="0" smtClean="0"/>
              <a:t>and a </a:t>
            </a:r>
            <a:r>
              <a:rPr lang="en-US" dirty="0"/>
              <a:t>geographic diversification strategy </a:t>
            </a:r>
            <a:r>
              <a:rPr lang="en-US" dirty="0" smtClean="0"/>
              <a:t>simultaneously </a:t>
            </a:r>
            <a:r>
              <a:rPr lang="en-US" dirty="0"/>
              <a:t>follows a </a:t>
            </a:r>
            <a:r>
              <a:rPr lang="en-US" b="1" dirty="0">
                <a:solidFill>
                  <a:srgbClr val="FF0000"/>
                </a:solidFill>
              </a:rPr>
              <a:t>product–market diversification strategy.</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1104674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FontTx/>
              <a:buChar char="-"/>
            </a:pPr>
            <a:r>
              <a:rPr lang="en-US" dirty="0" smtClean="0">
                <a:solidFill>
                  <a:srgbClr val="FF0000"/>
                </a:solidFill>
              </a:rPr>
              <a:t>Types Of Corporate Diversification</a:t>
            </a:r>
          </a:p>
          <a:p>
            <a:pPr marL="0" indent="0" algn="just">
              <a:buNone/>
            </a:pPr>
            <a:r>
              <a:rPr lang="en-US" dirty="0"/>
              <a:t>To understand the different types and degrees of corporate diversification, </a:t>
            </a:r>
            <a:r>
              <a:rPr lang="en-US" b="1" dirty="0">
                <a:solidFill>
                  <a:srgbClr val="FF0000"/>
                </a:solidFill>
              </a:rPr>
              <a:t>Richard </a:t>
            </a:r>
            <a:r>
              <a:rPr lang="en-US" b="1" dirty="0" err="1">
                <a:solidFill>
                  <a:srgbClr val="FF0000"/>
                </a:solidFill>
              </a:rPr>
              <a:t>Rumelt</a:t>
            </a:r>
            <a:r>
              <a:rPr lang="en-US" b="1" dirty="0">
                <a:solidFill>
                  <a:srgbClr val="FF0000"/>
                </a:solidFill>
              </a:rPr>
              <a:t> </a:t>
            </a:r>
            <a:r>
              <a:rPr lang="en-US" dirty="0" smtClean="0"/>
              <a:t>developed </a:t>
            </a:r>
            <a:r>
              <a:rPr lang="en-US" dirty="0"/>
              <a:t>a helpful classification scheme that identifies four main types of diversification </a:t>
            </a:r>
            <a:r>
              <a:rPr lang="en-US" dirty="0" smtClean="0"/>
              <a:t>by </a:t>
            </a:r>
            <a:r>
              <a:rPr lang="en-US" dirty="0"/>
              <a:t>looking at two variables:</a:t>
            </a:r>
          </a:p>
          <a:p>
            <a:pPr marL="0" indent="0" algn="just">
              <a:buNone/>
            </a:pPr>
            <a:r>
              <a:rPr lang="en-US" dirty="0"/>
              <a:t>■  The percentage of </a:t>
            </a:r>
            <a:r>
              <a:rPr lang="en-US" dirty="0" smtClean="0"/>
              <a:t>revenue from </a:t>
            </a:r>
            <a:r>
              <a:rPr lang="en-US" dirty="0"/>
              <a:t>the dominant or primary business.</a:t>
            </a:r>
          </a:p>
          <a:p>
            <a:pPr marL="0" indent="0" algn="just">
              <a:buNone/>
            </a:pPr>
            <a:r>
              <a:rPr lang="en-US" dirty="0"/>
              <a:t>■  The relationship of the core </a:t>
            </a:r>
            <a:r>
              <a:rPr lang="en-US" dirty="0" smtClean="0"/>
              <a:t>competencies across </a:t>
            </a:r>
            <a:r>
              <a:rPr lang="en-US" dirty="0"/>
              <a:t>the business units.</a:t>
            </a:r>
            <a:endParaRPr lang="en-US" dirty="0" smtClean="0"/>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2142556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3463" y="1825625"/>
            <a:ext cx="11047955" cy="4351338"/>
          </a:xfrm>
        </p:spPr>
        <p:txBody>
          <a:bodyPr/>
          <a:lstStyle/>
          <a:p>
            <a:pPr marL="0" indent="0" algn="just">
              <a:buNone/>
            </a:pPr>
            <a:r>
              <a:rPr lang="en-US" dirty="0"/>
              <a:t>Just knowing the percentage of revenue of the dominant business immediately, (the first variable), lets us identify the first two types. Asking questions about the relationship of core competencies across business units allows us to identify the last two types. The four main types of business diversification are</a:t>
            </a:r>
          </a:p>
          <a:p>
            <a:pPr marL="0" indent="0" algn="just">
              <a:buNone/>
            </a:pPr>
            <a:r>
              <a:rPr lang="en-US" dirty="0"/>
              <a:t>1.  Single business.</a:t>
            </a:r>
          </a:p>
          <a:p>
            <a:pPr marL="0" indent="0" algn="just">
              <a:buNone/>
            </a:pPr>
            <a:r>
              <a:rPr lang="en-US" dirty="0"/>
              <a:t>2.  Dominant business.</a:t>
            </a:r>
          </a:p>
          <a:p>
            <a:pPr marL="0" indent="0" algn="just">
              <a:buNone/>
            </a:pPr>
            <a:r>
              <a:rPr lang="en-US" dirty="0"/>
              <a:t>3.  Related diversification.</a:t>
            </a:r>
          </a:p>
          <a:p>
            <a:pPr marL="0" indent="0" algn="just">
              <a:buNone/>
            </a:pPr>
            <a:r>
              <a:rPr lang="en-US" dirty="0"/>
              <a:t>4.  Unrelated diversification: the conglomerate.</a:t>
            </a:r>
          </a:p>
          <a:p>
            <a:pPr marL="0" indent="0">
              <a:buNone/>
            </a:pPr>
            <a:endParaRPr lang="en-US" dirty="0"/>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315005"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8014648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1249" y="1917977"/>
            <a:ext cx="10765077" cy="4351338"/>
          </a:xfrm>
        </p:spPr>
        <p:txBody>
          <a:bodyPr>
            <a:normAutofit/>
          </a:bodyPr>
          <a:lstStyle/>
          <a:p>
            <a:pPr marL="0" indent="0">
              <a:buNone/>
            </a:pPr>
            <a:r>
              <a:rPr lang="en-US" dirty="0" smtClean="0">
                <a:solidFill>
                  <a:srgbClr val="FF0000"/>
                </a:solidFill>
              </a:rPr>
              <a:t>Single business</a:t>
            </a:r>
            <a:r>
              <a:rPr lang="en-US" dirty="0" smtClean="0"/>
              <a:t>.  </a:t>
            </a:r>
            <a:r>
              <a:rPr lang="en-US" dirty="0"/>
              <a:t>A single-business </a:t>
            </a:r>
            <a:r>
              <a:rPr lang="en-US" dirty="0" smtClean="0"/>
              <a:t>firm derives </a:t>
            </a:r>
            <a:r>
              <a:rPr lang="en-US" dirty="0"/>
              <a:t>more than 95 percent of its revenues from one business</a:t>
            </a:r>
            <a:r>
              <a:rPr lang="en-US" dirty="0" smtClean="0"/>
              <a:t>.</a:t>
            </a:r>
          </a:p>
          <a:p>
            <a:pPr marL="0" indent="0">
              <a:buNone/>
            </a:pPr>
            <a:r>
              <a:rPr lang="en-US" dirty="0" smtClean="0">
                <a:solidFill>
                  <a:srgbClr val="FF0000"/>
                </a:solidFill>
              </a:rPr>
              <a:t>Dominant business</a:t>
            </a:r>
            <a:r>
              <a:rPr lang="en-US" dirty="0" smtClean="0"/>
              <a:t>.  </a:t>
            </a:r>
            <a:r>
              <a:rPr lang="en-US" dirty="0"/>
              <a:t>A dominant-business </a:t>
            </a:r>
            <a:r>
              <a:rPr lang="en-US" dirty="0" smtClean="0"/>
              <a:t>firm derives </a:t>
            </a:r>
            <a:r>
              <a:rPr lang="en-US" dirty="0"/>
              <a:t>between </a:t>
            </a:r>
            <a:r>
              <a:rPr lang="en-US" dirty="0" smtClean="0"/>
              <a:t>70 </a:t>
            </a:r>
            <a:r>
              <a:rPr lang="en-US" dirty="0"/>
              <a:t>and 95 percent of its revenues from a single business, but it pursues at </a:t>
            </a:r>
            <a:r>
              <a:rPr lang="en-US" dirty="0" smtClean="0"/>
              <a:t>least </a:t>
            </a:r>
            <a:r>
              <a:rPr lang="en-US" dirty="0"/>
              <a:t>one other business activity that accounts for the remainder of revenue</a:t>
            </a:r>
            <a:r>
              <a:rPr lang="en-US" dirty="0" smtClean="0"/>
              <a:t>.</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5104497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5989" y="1825625"/>
            <a:ext cx="10877811" cy="4351338"/>
          </a:xfrm>
        </p:spPr>
        <p:txBody>
          <a:bodyPr/>
          <a:lstStyle/>
          <a:p>
            <a:pPr marL="0" indent="0" algn="just">
              <a:buNone/>
            </a:pPr>
            <a:r>
              <a:rPr lang="en-US" dirty="0">
                <a:solidFill>
                  <a:srgbClr val="FF0000"/>
                </a:solidFill>
              </a:rPr>
              <a:t>Related diversification</a:t>
            </a:r>
            <a:r>
              <a:rPr lang="en-US" dirty="0"/>
              <a:t>.  A firm follows a related diversification strategy when it derives less than 70 percent of its revenues from a single business activity and obtains revenues from other lines of business linked to the primary business activity</a:t>
            </a:r>
            <a:r>
              <a:rPr lang="en-US" dirty="0" smtClean="0"/>
              <a:t>.</a:t>
            </a:r>
            <a:endParaRPr lang="en-US" dirty="0" smtClean="0">
              <a:solidFill>
                <a:srgbClr val="FF0000"/>
              </a:solidFill>
            </a:endParaRPr>
          </a:p>
          <a:p>
            <a:pPr marL="0" indent="0" algn="just">
              <a:buNone/>
            </a:pPr>
            <a:r>
              <a:rPr lang="en-US" dirty="0" smtClean="0">
                <a:solidFill>
                  <a:srgbClr val="FF0000"/>
                </a:solidFill>
              </a:rPr>
              <a:t>Unrelated diversification: the conglomerate</a:t>
            </a:r>
            <a:r>
              <a:rPr lang="en-US" dirty="0" smtClean="0"/>
              <a:t>.  </a:t>
            </a:r>
            <a:r>
              <a:rPr lang="en-US" dirty="0"/>
              <a:t>A firm follows </a:t>
            </a:r>
            <a:r>
              <a:rPr lang="en-US" dirty="0" smtClean="0"/>
              <a:t> an </a:t>
            </a:r>
            <a:r>
              <a:rPr lang="en-US" dirty="0"/>
              <a:t>unrelated diversification </a:t>
            </a:r>
            <a:r>
              <a:rPr lang="en-US" dirty="0" smtClean="0"/>
              <a:t>strategy when </a:t>
            </a:r>
            <a:r>
              <a:rPr lang="en-US" dirty="0"/>
              <a:t>less than 70 percent of its </a:t>
            </a:r>
            <a:r>
              <a:rPr lang="en-US" dirty="0" smtClean="0"/>
              <a:t> revenues </a:t>
            </a:r>
            <a:r>
              <a:rPr lang="en-US" dirty="0"/>
              <a:t>comes from a single business and there are few, if any, linkages </a:t>
            </a:r>
            <a:r>
              <a:rPr lang="en-US" dirty="0" smtClean="0"/>
              <a:t>among </a:t>
            </a:r>
            <a:r>
              <a:rPr lang="en-US" dirty="0"/>
              <a:t>its businesses.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05735"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0868784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6614" y="1825625"/>
            <a:ext cx="10577186" cy="4351338"/>
          </a:xfrm>
        </p:spPr>
        <p:txBody>
          <a:bodyPr>
            <a:normAutofit/>
          </a:bodyPr>
          <a:lstStyle/>
          <a:p>
            <a:pPr marL="0" indent="0" algn="just">
              <a:buNone/>
            </a:pPr>
            <a:r>
              <a:rPr lang="en-US" dirty="0" smtClean="0">
                <a:solidFill>
                  <a:srgbClr val="FF0000"/>
                </a:solidFill>
              </a:rPr>
              <a:t>- Leveraging core competencies  For corporate Diversification</a:t>
            </a:r>
          </a:p>
          <a:p>
            <a:pPr marL="0" indent="0" algn="just">
              <a:buNone/>
            </a:pPr>
            <a:r>
              <a:rPr lang="en-US" dirty="0" smtClean="0"/>
              <a:t>In </a:t>
            </a:r>
            <a:r>
              <a:rPr lang="en-US" dirty="0"/>
              <a:t>Chapter 4, when looking inside the firm, we introduced the idea that competitive </a:t>
            </a:r>
            <a:r>
              <a:rPr lang="en-US" dirty="0" smtClean="0"/>
              <a:t>advantage </a:t>
            </a:r>
            <a:r>
              <a:rPr lang="en-US" dirty="0"/>
              <a:t>can be based on core competencies. Core competencies are unique strengths </a:t>
            </a:r>
            <a:r>
              <a:rPr lang="en-US" dirty="0" smtClean="0"/>
              <a:t>embedded </a:t>
            </a:r>
            <a:r>
              <a:rPr lang="en-US" dirty="0"/>
              <a:t>deep within a firm. They allow companies to increase the perceived value of their </a:t>
            </a:r>
            <a:r>
              <a:rPr lang="en-US" dirty="0" smtClean="0"/>
              <a:t>product </a:t>
            </a:r>
            <a:r>
              <a:rPr lang="en-US" dirty="0"/>
              <a:t>and service offerings and/or lower the cost to produce </a:t>
            </a:r>
            <a:r>
              <a:rPr lang="en-US" dirty="0" smtClean="0"/>
              <a:t>them. </a:t>
            </a:r>
            <a:r>
              <a:rPr lang="en-US" dirty="0" smtClean="0">
                <a:solidFill>
                  <a:srgbClr val="FF0000"/>
                </a:solidFill>
              </a:rPr>
              <a:t>Examples </a:t>
            </a:r>
            <a:r>
              <a:rPr lang="en-US" dirty="0">
                <a:solidFill>
                  <a:srgbClr val="FF0000"/>
                </a:solidFill>
              </a:rPr>
              <a:t>of core </a:t>
            </a:r>
            <a:r>
              <a:rPr lang="en-US" dirty="0" smtClean="0">
                <a:solidFill>
                  <a:srgbClr val="FF0000"/>
                </a:solidFill>
              </a:rPr>
              <a:t>competencies </a:t>
            </a:r>
            <a:r>
              <a:rPr lang="en-US" dirty="0">
                <a:solidFill>
                  <a:srgbClr val="FF0000"/>
                </a:solidFill>
              </a:rPr>
              <a:t>are:</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05735"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1649174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6405" y="1825625"/>
            <a:ext cx="10677395" cy="4351338"/>
          </a:xfrm>
        </p:spPr>
        <p:txBody>
          <a:bodyPr/>
          <a:lstStyle/>
          <a:p>
            <a:pPr marL="0" indent="0" algn="just">
              <a:buNone/>
            </a:pPr>
            <a:r>
              <a:rPr lang="en-US" dirty="0"/>
              <a:t>■  Walmart’s ability to effectively orchestrate a globally distributed supply chain at low cost.</a:t>
            </a:r>
          </a:p>
          <a:p>
            <a:pPr marL="0" indent="0" algn="just">
              <a:buNone/>
            </a:pPr>
            <a:r>
              <a:rPr lang="en-US" dirty="0"/>
              <a:t>■  Infosys’ ability to provide high-quality information technology services at a low cost </a:t>
            </a:r>
            <a:r>
              <a:rPr lang="en-US" dirty="0" smtClean="0"/>
              <a:t>by </a:t>
            </a:r>
            <a:r>
              <a:rPr lang="en-US" dirty="0"/>
              <a:t>leveraging its global delivery model. This implies taking work to the location where </a:t>
            </a:r>
            <a:r>
              <a:rPr lang="en-US" dirty="0" smtClean="0"/>
              <a:t>it </a:t>
            </a:r>
            <a:r>
              <a:rPr lang="en-US" dirty="0"/>
              <a:t>makes the best economic sense, based on the available talent and the least amount of </a:t>
            </a:r>
            <a:r>
              <a:rPr lang="en-US" dirty="0" smtClean="0"/>
              <a:t> acceptable </a:t>
            </a:r>
            <a:r>
              <a:rPr lang="en-US" dirty="0"/>
              <a:t>risk and lowest cost.</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43314" y="281880"/>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725335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3567" y="1825625"/>
            <a:ext cx="10840233" cy="4351338"/>
          </a:xfrm>
        </p:spPr>
        <p:txBody>
          <a:bodyPr/>
          <a:lstStyle/>
          <a:p>
            <a:pPr marL="0" indent="0" algn="just">
              <a:buNone/>
            </a:pPr>
            <a:r>
              <a:rPr lang="en-US" b="1" dirty="0"/>
              <a:t>Four Options to Formulate Corporate Strategy via Core Competencies</a:t>
            </a:r>
          </a:p>
          <a:p>
            <a:pPr marL="0" indent="0" algn="just">
              <a:buNone/>
            </a:pPr>
            <a:r>
              <a:rPr lang="en-US" dirty="0"/>
              <a:t>1.  Leverage existing core competencies to improve current market position.</a:t>
            </a:r>
          </a:p>
          <a:p>
            <a:pPr marL="0" indent="0" algn="just">
              <a:buNone/>
            </a:pPr>
            <a:r>
              <a:rPr lang="en-US" dirty="0"/>
              <a:t>2.  Build new core competencies to protect and extend current market position.</a:t>
            </a:r>
          </a:p>
          <a:p>
            <a:pPr marL="0" indent="0" algn="just">
              <a:buNone/>
            </a:pPr>
            <a:r>
              <a:rPr lang="en-US" dirty="0"/>
              <a:t>3.  Redeploy and recombine existing core competencies to compete in markets of the future.</a:t>
            </a:r>
          </a:p>
          <a:p>
            <a:pPr marL="0" indent="0" algn="just">
              <a:buNone/>
            </a:pPr>
            <a:r>
              <a:rPr lang="en-US" dirty="0"/>
              <a:t>4.  Build new core competencies to create and compete in markets of the </a:t>
            </a:r>
            <a:r>
              <a:rPr lang="en-US" dirty="0" smtClean="0"/>
              <a:t>future.</a:t>
            </a:r>
            <a:endParaRPr lang="en-US" dirty="0"/>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a:solidFill>
                  <a:srgbClr val="FFFF00"/>
                </a:solidFill>
                <a:latin typeface="Tajawal Medium" panose="00000600000000000000" pitchFamily="2" charset="-78"/>
                <a:cs typeface="Tajawal Medium" panose="00000600000000000000" pitchFamily="2" charset="-78"/>
              </a:rPr>
              <a:t>Diversification</a:t>
            </a:r>
          </a:p>
        </p:txBody>
      </p:sp>
      <p:sp>
        <p:nvSpPr>
          <p:cNvPr id="7" name="TextBox 6"/>
          <p:cNvSpPr txBox="1"/>
          <p:nvPr/>
        </p:nvSpPr>
        <p:spPr>
          <a:xfrm>
            <a:off x="155839"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253959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0446" y="1988462"/>
            <a:ext cx="6451083" cy="4351338"/>
          </a:xfrm>
        </p:spPr>
        <p:txBody>
          <a:bodyPr>
            <a:normAutofit fontScale="92500" lnSpcReduction="10000"/>
          </a:bodyPr>
          <a:lstStyle/>
          <a:p>
            <a:pPr marL="0" indent="0" algn="just">
              <a:buNone/>
            </a:pPr>
            <a:r>
              <a:rPr lang="en-US" dirty="0" smtClean="0">
                <a:solidFill>
                  <a:srgbClr val="FF0000"/>
                </a:solidFill>
              </a:rPr>
              <a:t>- Corporate </a:t>
            </a:r>
            <a:r>
              <a:rPr lang="en-US" dirty="0">
                <a:solidFill>
                  <a:srgbClr val="FF0000"/>
                </a:solidFill>
              </a:rPr>
              <a:t>Diversification and firm performance</a:t>
            </a:r>
          </a:p>
          <a:p>
            <a:pPr marL="0" indent="0" algn="just">
              <a:buNone/>
            </a:pPr>
            <a:r>
              <a:rPr lang="en-US" dirty="0" smtClean="0"/>
              <a:t>The diversification-performance </a:t>
            </a:r>
            <a:r>
              <a:rPr lang="en-US" dirty="0"/>
              <a:t>relationship is a function of the underlying type of </a:t>
            </a:r>
            <a:r>
              <a:rPr lang="en-US" dirty="0" smtClean="0"/>
              <a:t>diversification</a:t>
            </a:r>
            <a:r>
              <a:rPr lang="en-US" dirty="0"/>
              <a:t>. A cumulative body of research indicates an inverted U-shaped </a:t>
            </a:r>
            <a:r>
              <a:rPr lang="en-US" dirty="0" smtClean="0"/>
              <a:t>relationship </a:t>
            </a:r>
            <a:r>
              <a:rPr lang="en-US" dirty="0"/>
              <a:t>between the type of diversification and overall firm performance, as depicted in </a:t>
            </a:r>
            <a:r>
              <a:rPr lang="en-US" dirty="0" smtClean="0"/>
              <a:t>Exhibit</a:t>
            </a:r>
            <a:r>
              <a:rPr lang="en-US" dirty="0"/>
              <a:t> </a:t>
            </a:r>
            <a:r>
              <a:rPr lang="en-US" dirty="0" smtClean="0"/>
              <a:t>8.10. High </a:t>
            </a:r>
            <a:r>
              <a:rPr lang="en-US" dirty="0"/>
              <a:t>and low levels of diversification are generally associated with lower </a:t>
            </a:r>
            <a:r>
              <a:rPr lang="en-US" dirty="0" smtClean="0"/>
              <a:t>overall </a:t>
            </a:r>
            <a:r>
              <a:rPr lang="en-US" dirty="0"/>
              <a:t>performance, while moderate levels of diversification are associated with higher </a:t>
            </a:r>
            <a:r>
              <a:rPr lang="en-US" dirty="0" smtClean="0"/>
              <a:t>firm </a:t>
            </a:r>
            <a:r>
              <a:rPr lang="en-US" dirty="0"/>
              <a:t>performance.</a:t>
            </a:r>
          </a:p>
        </p:txBody>
      </p:sp>
      <p:pic>
        <p:nvPicPr>
          <p:cNvPr id="4" name="Picture 3"/>
          <p:cNvPicPr>
            <a:picLocks noChangeAspect="1"/>
          </p:cNvPicPr>
          <p:nvPr/>
        </p:nvPicPr>
        <p:blipFill>
          <a:blip r:embed="rId2"/>
          <a:stretch>
            <a:fillRect/>
          </a:stretch>
        </p:blipFill>
        <p:spPr>
          <a:xfrm>
            <a:off x="6751529" y="1988462"/>
            <a:ext cx="5249008" cy="4239217"/>
          </a:xfrm>
          <a:prstGeom prst="rect">
            <a:avLst/>
          </a:prstGeom>
        </p:spPr>
      </p:pic>
      <p:pic>
        <p:nvPicPr>
          <p:cNvPr id="5" name="Picture 4"/>
          <p:cNvPicPr>
            <a:picLocks noChangeAspect="1"/>
          </p:cNvPicPr>
          <p:nvPr/>
        </p:nvPicPr>
        <p:blipFill>
          <a:blip r:embed="rId3"/>
          <a:stretch>
            <a:fillRect/>
          </a:stretch>
        </p:blipFill>
        <p:spPr>
          <a:xfrm>
            <a:off x="-108036" y="0"/>
            <a:ext cx="11932606" cy="1610200"/>
          </a:xfrm>
          <a:prstGeom prst="rect">
            <a:avLst/>
          </a:prstGeom>
        </p:spPr>
      </p:pic>
      <p:sp>
        <p:nvSpPr>
          <p:cNvPr id="6" name="TextBox 5"/>
          <p:cNvSpPr txBox="1"/>
          <p:nvPr/>
        </p:nvSpPr>
        <p:spPr>
          <a:xfrm>
            <a:off x="168365"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sp>
        <p:nvSpPr>
          <p:cNvPr id="7" name="TextBox 6"/>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smtClean="0">
                <a:solidFill>
                  <a:srgbClr val="FFFF00"/>
                </a:solidFill>
                <a:latin typeface="Tajawal Medium" panose="00000600000000000000" pitchFamily="2" charset="-78"/>
                <a:cs typeface="Tajawal Medium" panose="00000600000000000000" pitchFamily="2" charset="-78"/>
              </a:rPr>
              <a:t>Diversification </a:t>
            </a:r>
            <a:endParaRPr lang="en-US" sz="2400" b="1" dirty="0">
              <a:solidFill>
                <a:srgbClr val="FFFF00"/>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4"/>
          <a:stretch>
            <a:fillRect/>
          </a:stretch>
        </p:blipFill>
        <p:spPr>
          <a:xfrm>
            <a:off x="2289771" y="6245459"/>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8362578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4849" y="2045968"/>
            <a:ext cx="10765077" cy="4351338"/>
          </a:xfrm>
        </p:spPr>
        <p:txBody>
          <a:bodyPr>
            <a:normAutofit/>
          </a:bodyPr>
          <a:lstStyle/>
          <a:p>
            <a:pPr marL="0" indent="0" algn="just">
              <a:buNone/>
            </a:pPr>
            <a:r>
              <a:rPr lang="en-US" dirty="0">
                <a:solidFill>
                  <a:srgbClr val="FF0000"/>
                </a:solidFill>
              </a:rPr>
              <a:t>Other potential benefits to firm performance </a:t>
            </a:r>
            <a:r>
              <a:rPr lang="en-US" dirty="0"/>
              <a:t>when following </a:t>
            </a:r>
            <a:r>
              <a:rPr lang="en-US" dirty="0" smtClean="0"/>
              <a:t>a diversification </a:t>
            </a:r>
            <a:r>
              <a:rPr lang="en-US" dirty="0"/>
              <a:t>strategy </a:t>
            </a:r>
            <a:r>
              <a:rPr lang="en-US" dirty="0" smtClean="0"/>
              <a:t> include </a:t>
            </a:r>
            <a:r>
              <a:rPr lang="en-US" dirty="0"/>
              <a:t>financial </a:t>
            </a:r>
            <a:r>
              <a:rPr lang="en-US" dirty="0" smtClean="0"/>
              <a:t>economies, resulting </a:t>
            </a:r>
            <a:r>
              <a:rPr lang="en-US" dirty="0"/>
              <a:t>from </a:t>
            </a:r>
            <a:r>
              <a:rPr lang="en-US" dirty="0" smtClean="0"/>
              <a:t>restructuring and </a:t>
            </a:r>
            <a:r>
              <a:rPr lang="en-US" dirty="0"/>
              <a:t>using internal capital markets.</a:t>
            </a:r>
          </a:p>
          <a:p>
            <a:pPr marL="0" indent="0" algn="just">
              <a:buNone/>
            </a:pPr>
            <a:r>
              <a:rPr lang="en-US" dirty="0" smtClean="0">
                <a:solidFill>
                  <a:srgbClr val="FF0000"/>
                </a:solidFill>
              </a:rPr>
              <a:t>1. Restructuring</a:t>
            </a:r>
            <a:r>
              <a:rPr lang="en-US" dirty="0" smtClean="0"/>
              <a:t>.  Restructuring describes </a:t>
            </a:r>
            <a:r>
              <a:rPr lang="en-US" dirty="0"/>
              <a:t>the process of reorganizing and divesting </a:t>
            </a:r>
            <a:r>
              <a:rPr lang="en-US" dirty="0" smtClean="0"/>
              <a:t>business </a:t>
            </a:r>
            <a:r>
              <a:rPr lang="en-US" dirty="0"/>
              <a:t>units and activities to refocus a company in order to leverage its core competencies more </a:t>
            </a:r>
            <a:r>
              <a:rPr lang="en-US" dirty="0" smtClean="0"/>
              <a:t>fully</a:t>
            </a:r>
            <a:r>
              <a:rPr lang="en-US" dirty="0"/>
              <a:t>. </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168365"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smtClean="0">
                <a:solidFill>
                  <a:srgbClr val="FFFF00"/>
                </a:solidFill>
                <a:latin typeface="Tajawal Medium" panose="00000600000000000000" pitchFamily="2" charset="-78"/>
                <a:cs typeface="Tajawal Medium" panose="00000600000000000000" pitchFamily="2" charset="-78"/>
              </a:rPr>
              <a:t>Diversification </a:t>
            </a:r>
            <a:endParaRPr lang="en-US" sz="2400" b="1" dirty="0">
              <a:solidFill>
                <a:srgbClr val="FFFF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9205570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1458" y="1825625"/>
            <a:ext cx="10652342" cy="4351338"/>
          </a:xfrm>
        </p:spPr>
        <p:txBody>
          <a:bodyPr>
            <a:normAutofit/>
          </a:bodyPr>
          <a:lstStyle/>
          <a:p>
            <a:pPr marL="0" indent="0" algn="just">
              <a:buNone/>
            </a:pPr>
            <a:r>
              <a:rPr lang="en-US" dirty="0"/>
              <a:t>Corporate executives can restructure the portfolio of their firm’s businesses, much like </a:t>
            </a:r>
            <a:r>
              <a:rPr lang="en-US" dirty="0" smtClean="0"/>
              <a:t>an </a:t>
            </a:r>
            <a:r>
              <a:rPr lang="en-US" dirty="0"/>
              <a:t>investor can change a portfolio of stocks. One helpful tool to guide corporate </a:t>
            </a:r>
            <a:r>
              <a:rPr lang="en-US" dirty="0" smtClean="0"/>
              <a:t>portfolio planning </a:t>
            </a:r>
            <a:r>
              <a:rPr lang="en-US" dirty="0"/>
              <a:t>is the </a:t>
            </a:r>
            <a:r>
              <a:rPr lang="en-US" b="1" dirty="0">
                <a:solidFill>
                  <a:srgbClr val="FF0000"/>
                </a:solidFill>
              </a:rPr>
              <a:t>Boston Consulting Group (BCG) growth-share </a:t>
            </a:r>
            <a:r>
              <a:rPr lang="en-US" b="1" dirty="0" smtClean="0">
                <a:solidFill>
                  <a:srgbClr val="FF0000"/>
                </a:solidFill>
              </a:rPr>
              <a:t>matrix</a:t>
            </a:r>
            <a:r>
              <a:rPr lang="en-US" dirty="0" smtClean="0"/>
              <a:t>, shown </a:t>
            </a:r>
            <a:r>
              <a:rPr lang="en-US" dirty="0"/>
              <a:t>in </a:t>
            </a:r>
            <a:r>
              <a:rPr lang="en-US" dirty="0" smtClean="0"/>
              <a:t>Exhibit</a:t>
            </a:r>
            <a:r>
              <a:rPr lang="en-US" dirty="0"/>
              <a:t> </a:t>
            </a:r>
            <a:r>
              <a:rPr lang="en-US" dirty="0" smtClean="0"/>
              <a:t>8.12. This </a:t>
            </a:r>
            <a:r>
              <a:rPr lang="en-US" dirty="0"/>
              <a:t>matrix locates the firm’s individual SBUs in two dimensions: </a:t>
            </a:r>
            <a:r>
              <a:rPr lang="en-US" dirty="0">
                <a:solidFill>
                  <a:srgbClr val="FF0000"/>
                </a:solidFill>
              </a:rPr>
              <a:t>relative </a:t>
            </a:r>
            <a:r>
              <a:rPr lang="en-US" dirty="0" smtClean="0">
                <a:solidFill>
                  <a:srgbClr val="FF0000"/>
                </a:solidFill>
              </a:rPr>
              <a:t>market </a:t>
            </a:r>
            <a:r>
              <a:rPr lang="en-US" dirty="0">
                <a:solidFill>
                  <a:srgbClr val="FF0000"/>
                </a:solidFill>
              </a:rPr>
              <a:t>share</a:t>
            </a:r>
            <a:r>
              <a:rPr lang="en-US" dirty="0"/>
              <a:t> (horizontal axis) and </a:t>
            </a:r>
            <a:r>
              <a:rPr lang="en-US" dirty="0">
                <a:solidFill>
                  <a:srgbClr val="FF0000"/>
                </a:solidFill>
              </a:rPr>
              <a:t>speed of market growth </a:t>
            </a:r>
            <a:r>
              <a:rPr lang="en-US" dirty="0"/>
              <a:t>(vertical axis). The firm plots </a:t>
            </a:r>
            <a:r>
              <a:rPr lang="en-US" dirty="0" smtClean="0"/>
              <a:t>its </a:t>
            </a:r>
            <a:r>
              <a:rPr lang="en-US" dirty="0"/>
              <a:t>SBUs into one of four categories in the matrix: dog, cash cow, star, and question mark. </a:t>
            </a:r>
            <a:endParaRPr lang="en-US" dirty="0" smtClean="0"/>
          </a:p>
          <a:p>
            <a:pPr marL="0" indent="0" algn="just">
              <a:buNone/>
            </a:pPr>
            <a:r>
              <a:rPr lang="en-US" dirty="0" smtClean="0"/>
              <a:t>Each </a:t>
            </a:r>
            <a:r>
              <a:rPr lang="en-US" dirty="0"/>
              <a:t>category warrants a different investment strategy. All four categories shape the firm’s </a:t>
            </a:r>
            <a:r>
              <a:rPr lang="en-US" dirty="0" smtClean="0"/>
              <a:t>corporate </a:t>
            </a:r>
            <a:r>
              <a:rPr lang="en-US" dirty="0"/>
              <a:t>strategy.</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168365"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smtClean="0">
                <a:solidFill>
                  <a:srgbClr val="FFFF00"/>
                </a:solidFill>
                <a:latin typeface="Tajawal Medium" panose="00000600000000000000" pitchFamily="2" charset="-78"/>
                <a:cs typeface="Tajawal Medium" panose="00000600000000000000" pitchFamily="2" charset="-78"/>
              </a:rPr>
              <a:t>Diversification </a:t>
            </a:r>
            <a:endParaRPr lang="en-US" sz="2400" b="1" dirty="0">
              <a:solidFill>
                <a:srgbClr val="FFFF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4293649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3047" y="1888255"/>
            <a:ext cx="6225436" cy="4351338"/>
          </a:xfrm>
        </p:spPr>
        <p:txBody>
          <a:bodyPr>
            <a:normAutofit fontScale="77500" lnSpcReduction="20000"/>
          </a:bodyPr>
          <a:lstStyle/>
          <a:p>
            <a:pPr marL="0" indent="0" algn="just">
              <a:buNone/>
            </a:pPr>
            <a:r>
              <a:rPr lang="en-US" b="1" i="1" dirty="0">
                <a:solidFill>
                  <a:srgbClr val="FF0000"/>
                </a:solidFill>
              </a:rPr>
              <a:t>SBUs identified as </a:t>
            </a:r>
            <a:r>
              <a:rPr lang="en-US" b="1" i="1" dirty="0" smtClean="0">
                <a:solidFill>
                  <a:srgbClr val="FF0000"/>
                </a:solidFill>
              </a:rPr>
              <a:t>dogs </a:t>
            </a:r>
            <a:r>
              <a:rPr lang="en-US" dirty="0" smtClean="0"/>
              <a:t>are </a:t>
            </a:r>
            <a:r>
              <a:rPr lang="en-US" dirty="0"/>
              <a:t>relatively easy to identify: They are the underperforming </a:t>
            </a:r>
            <a:r>
              <a:rPr lang="en-US" dirty="0" smtClean="0"/>
              <a:t> businesses</a:t>
            </a:r>
            <a:r>
              <a:rPr lang="en-US" dirty="0"/>
              <a:t>. </a:t>
            </a:r>
            <a:r>
              <a:rPr lang="en-US" dirty="0">
                <a:solidFill>
                  <a:srgbClr val="FF0000"/>
                </a:solidFill>
              </a:rPr>
              <a:t>Dogs</a:t>
            </a:r>
            <a:r>
              <a:rPr lang="en-US" dirty="0"/>
              <a:t> hold a small market share in a low-growth market; they have low and </a:t>
            </a:r>
            <a:r>
              <a:rPr lang="en-US" dirty="0" smtClean="0"/>
              <a:t>unstable </a:t>
            </a:r>
            <a:r>
              <a:rPr lang="en-US" dirty="0"/>
              <a:t>earnings, combined with neutral or negative cash flows. The strategic </a:t>
            </a:r>
            <a:r>
              <a:rPr lang="en-US" dirty="0" smtClean="0"/>
              <a:t>recommendations </a:t>
            </a:r>
            <a:r>
              <a:rPr lang="en-US" dirty="0"/>
              <a:t>are either to </a:t>
            </a:r>
            <a:r>
              <a:rPr lang="en-US" dirty="0" smtClean="0"/>
              <a:t>divest the </a:t>
            </a:r>
            <a:r>
              <a:rPr lang="en-US" dirty="0"/>
              <a:t>business or to </a:t>
            </a:r>
            <a:r>
              <a:rPr lang="en-US" dirty="0" smtClean="0"/>
              <a:t>harvest it</a:t>
            </a:r>
            <a:r>
              <a:rPr lang="en-US" dirty="0"/>
              <a:t>. This implies stopping investment in </a:t>
            </a:r>
            <a:r>
              <a:rPr lang="en-US" dirty="0" smtClean="0"/>
              <a:t>the </a:t>
            </a:r>
            <a:r>
              <a:rPr lang="en-US" dirty="0"/>
              <a:t>business and squeezing out as much cash flow as possible before shutting it or selling </a:t>
            </a:r>
            <a:r>
              <a:rPr lang="en-US" dirty="0" smtClean="0"/>
              <a:t>it</a:t>
            </a:r>
            <a:r>
              <a:rPr lang="en-US" b="1" i="1" dirty="0" smtClean="0">
                <a:solidFill>
                  <a:srgbClr val="FF0000"/>
                </a:solidFill>
              </a:rPr>
              <a:t>. Cash cows, </a:t>
            </a:r>
            <a:r>
              <a:rPr lang="en-US" dirty="0" smtClean="0"/>
              <a:t>in </a:t>
            </a:r>
            <a:r>
              <a:rPr lang="en-US" dirty="0"/>
              <a:t>contrast, are SBUs that compete in a low-growth market but hold </a:t>
            </a:r>
            <a:r>
              <a:rPr lang="en-US" dirty="0" smtClean="0"/>
              <a:t>considerable </a:t>
            </a:r>
            <a:r>
              <a:rPr lang="en-US" dirty="0"/>
              <a:t>market share. Their earnings and cash flows are high and stable. The strategic </a:t>
            </a:r>
            <a:r>
              <a:rPr lang="en-US" dirty="0" smtClean="0"/>
              <a:t>recommendation </a:t>
            </a:r>
            <a:r>
              <a:rPr lang="en-US" dirty="0"/>
              <a:t>is to invest enough into cash cows to hold their current position and to </a:t>
            </a:r>
            <a:r>
              <a:rPr lang="en-US" dirty="0" smtClean="0"/>
              <a:t>avoid </a:t>
            </a:r>
            <a:r>
              <a:rPr lang="en-US" dirty="0"/>
              <a:t>having them turn into dogs (as indicated by the arrow).</a:t>
            </a:r>
          </a:p>
        </p:txBody>
      </p:sp>
      <p:pic>
        <p:nvPicPr>
          <p:cNvPr id="4" name="Picture 3"/>
          <p:cNvPicPr>
            <a:picLocks noChangeAspect="1"/>
          </p:cNvPicPr>
          <p:nvPr/>
        </p:nvPicPr>
        <p:blipFill>
          <a:blip r:embed="rId2"/>
          <a:stretch>
            <a:fillRect/>
          </a:stretch>
        </p:blipFill>
        <p:spPr>
          <a:xfrm>
            <a:off x="6488483" y="1888255"/>
            <a:ext cx="5348614" cy="4174342"/>
          </a:xfrm>
          <a:prstGeom prst="rect">
            <a:avLst/>
          </a:prstGeom>
        </p:spPr>
      </p:pic>
      <p:pic>
        <p:nvPicPr>
          <p:cNvPr id="5" name="Picture 4"/>
          <p:cNvPicPr>
            <a:picLocks noChangeAspect="1"/>
          </p:cNvPicPr>
          <p:nvPr/>
        </p:nvPicPr>
        <p:blipFill>
          <a:blip r:embed="rId3"/>
          <a:stretch>
            <a:fillRect/>
          </a:stretch>
        </p:blipFill>
        <p:spPr>
          <a:xfrm>
            <a:off x="-108036" y="0"/>
            <a:ext cx="11932606" cy="1610200"/>
          </a:xfrm>
          <a:prstGeom prst="rect">
            <a:avLst/>
          </a:prstGeom>
        </p:spPr>
      </p:pic>
      <p:sp>
        <p:nvSpPr>
          <p:cNvPr id="6" name="TextBox 5"/>
          <p:cNvSpPr txBox="1"/>
          <p:nvPr/>
        </p:nvSpPr>
        <p:spPr>
          <a:xfrm>
            <a:off x="168365"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sp>
        <p:nvSpPr>
          <p:cNvPr id="7" name="TextBox 6"/>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smtClean="0">
                <a:solidFill>
                  <a:srgbClr val="FFFF00"/>
                </a:solidFill>
                <a:latin typeface="Tajawal Medium" panose="00000600000000000000" pitchFamily="2" charset="-78"/>
                <a:cs typeface="Tajawal Medium" panose="00000600000000000000" pitchFamily="2" charset="-78"/>
              </a:rPr>
              <a:t>Diversification </a:t>
            </a:r>
            <a:endParaRPr lang="en-US" sz="2400" b="1" dirty="0">
              <a:solidFill>
                <a:srgbClr val="FFFF00"/>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4"/>
          <a:stretch>
            <a:fillRect/>
          </a:stretch>
        </p:blipFill>
        <p:spPr>
          <a:xfrm>
            <a:off x="2289771" y="6245459"/>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40369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6093" y="1825625"/>
            <a:ext cx="10827707" cy="4351338"/>
          </a:xfrm>
        </p:spPr>
        <p:txBody>
          <a:bodyPr>
            <a:normAutofit/>
          </a:bodyPr>
          <a:lstStyle/>
          <a:p>
            <a:pPr marL="0" indent="0" algn="just">
              <a:buNone/>
            </a:pPr>
            <a:r>
              <a:rPr lang="en-US" dirty="0"/>
              <a:t>A corporation’s </a:t>
            </a:r>
            <a:r>
              <a:rPr lang="en-US" dirty="0" smtClean="0">
                <a:solidFill>
                  <a:srgbClr val="FF0000"/>
                </a:solidFill>
              </a:rPr>
              <a:t>star SBUs </a:t>
            </a:r>
            <a:r>
              <a:rPr lang="en-US" dirty="0"/>
              <a:t>hold a high market share in a fast-growing market. Their </a:t>
            </a:r>
            <a:r>
              <a:rPr lang="en-US" dirty="0" smtClean="0"/>
              <a:t>earnings </a:t>
            </a:r>
            <a:r>
              <a:rPr lang="en-US" dirty="0"/>
              <a:t>are high and either stable or growing. The recommendation for the corporate strategist </a:t>
            </a:r>
            <a:r>
              <a:rPr lang="en-US" dirty="0" smtClean="0"/>
              <a:t>is </a:t>
            </a:r>
            <a:r>
              <a:rPr lang="en-US" dirty="0"/>
              <a:t>to invest sufficient resources to hold the star’s position or even increase investments for </a:t>
            </a:r>
            <a:r>
              <a:rPr lang="en-US" dirty="0" smtClean="0"/>
              <a:t>future </a:t>
            </a:r>
            <a:r>
              <a:rPr lang="en-US" dirty="0"/>
              <a:t>growth. As indicated by the arrow, stars may turn into cash cows as the market in </a:t>
            </a:r>
            <a:r>
              <a:rPr lang="en-US" dirty="0" smtClean="0"/>
              <a:t>which </a:t>
            </a:r>
            <a:r>
              <a:rPr lang="en-US" dirty="0"/>
              <a:t>the SBU is situated slows after reaching the maturity stage of the industry life </a:t>
            </a:r>
            <a:r>
              <a:rPr lang="en-US" dirty="0" smtClean="0"/>
              <a:t>cycle. </a:t>
            </a:r>
            <a:r>
              <a:rPr lang="en-US" dirty="0" smtClean="0">
                <a:solidFill>
                  <a:srgbClr val="FF0000"/>
                </a:solidFill>
              </a:rPr>
              <a:t>Finally, </a:t>
            </a:r>
            <a:r>
              <a:rPr lang="en-US" dirty="0">
                <a:solidFill>
                  <a:srgbClr val="FF0000"/>
                </a:solidFill>
              </a:rPr>
              <a:t>some SBUs are question </a:t>
            </a:r>
            <a:r>
              <a:rPr lang="en-US" dirty="0" smtClean="0">
                <a:solidFill>
                  <a:srgbClr val="FF0000"/>
                </a:solidFill>
              </a:rPr>
              <a:t>marks</a:t>
            </a:r>
            <a:r>
              <a:rPr lang="en-US" dirty="0" smtClean="0"/>
              <a:t>: It </a:t>
            </a:r>
            <a:r>
              <a:rPr lang="en-US" dirty="0"/>
              <a:t>is not clear whether they will turn into dogs </a:t>
            </a:r>
            <a:r>
              <a:rPr lang="en-US" dirty="0" smtClean="0"/>
              <a:t>or </a:t>
            </a:r>
            <a:r>
              <a:rPr lang="en-US" dirty="0"/>
              <a:t>stars</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168365"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smtClean="0">
                <a:solidFill>
                  <a:srgbClr val="FFFF00"/>
                </a:solidFill>
                <a:latin typeface="Tajawal Medium" panose="00000600000000000000" pitchFamily="2" charset="-78"/>
                <a:cs typeface="Tajawal Medium" panose="00000600000000000000" pitchFamily="2" charset="-78"/>
              </a:rPr>
              <a:t>Diversification </a:t>
            </a:r>
            <a:endParaRPr lang="en-US" sz="2400" b="1" dirty="0">
              <a:solidFill>
                <a:srgbClr val="FFFF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9474139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1249" y="1825625"/>
            <a:ext cx="10752551" cy="4351338"/>
          </a:xfrm>
        </p:spPr>
        <p:txBody>
          <a:bodyPr>
            <a:normAutofit/>
          </a:bodyPr>
          <a:lstStyle/>
          <a:p>
            <a:pPr marL="0" indent="0" algn="just">
              <a:buNone/>
            </a:pPr>
            <a:r>
              <a:rPr lang="en-US" dirty="0" smtClean="0">
                <a:solidFill>
                  <a:srgbClr val="FF0000"/>
                </a:solidFill>
              </a:rPr>
              <a:t>2. Internal Capital Markets.  </a:t>
            </a:r>
            <a:r>
              <a:rPr lang="en-US" dirty="0"/>
              <a:t>Internal capital </a:t>
            </a:r>
            <a:r>
              <a:rPr lang="en-US" dirty="0" smtClean="0"/>
              <a:t>market scan </a:t>
            </a:r>
            <a:r>
              <a:rPr lang="en-US" dirty="0"/>
              <a:t>be a source of value creation </a:t>
            </a:r>
            <a:r>
              <a:rPr lang="en-US" dirty="0" smtClean="0"/>
              <a:t>in </a:t>
            </a:r>
            <a:r>
              <a:rPr lang="en-US" dirty="0"/>
              <a:t>a diversification strategy if the conglomerate’s headquarters does a more efficient job of </a:t>
            </a:r>
            <a:r>
              <a:rPr lang="en-US" dirty="0" smtClean="0"/>
              <a:t>allocating </a:t>
            </a:r>
            <a:r>
              <a:rPr lang="en-US" dirty="0"/>
              <a:t>capital through </a:t>
            </a:r>
            <a:r>
              <a:rPr lang="en-US" dirty="0" smtClean="0"/>
              <a:t>its budgeting </a:t>
            </a:r>
            <a:r>
              <a:rPr lang="en-US" dirty="0"/>
              <a:t>process than what could be achieved in external </a:t>
            </a:r>
            <a:r>
              <a:rPr lang="en-US" dirty="0" smtClean="0"/>
              <a:t>capital </a:t>
            </a:r>
            <a:r>
              <a:rPr lang="en-US" dirty="0"/>
              <a:t>markets. Based on private information, corporate managers are in a position to dis-cover which of their strategic business units will provide the highest return on invested </a:t>
            </a:r>
            <a:r>
              <a:rPr lang="en-US" dirty="0" smtClean="0"/>
              <a:t>capital</a:t>
            </a:r>
            <a:r>
              <a:rPr lang="en-US" dirty="0"/>
              <a:t>. In addition, internal capital markets may allow the company to access capital at a </a:t>
            </a:r>
            <a:r>
              <a:rPr lang="en-US" dirty="0" smtClean="0"/>
              <a:t>lower </a:t>
            </a:r>
            <a:r>
              <a:rPr lang="en-US" dirty="0"/>
              <a:t>cost.</a:t>
            </a:r>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168365" y="435768"/>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smtClean="0">
                <a:solidFill>
                  <a:srgbClr val="FFFF00"/>
                </a:solidFill>
                <a:latin typeface="Tajawal Medium" panose="00000600000000000000" pitchFamily="2" charset="-78"/>
                <a:cs typeface="Tajawal Medium" panose="00000600000000000000" pitchFamily="2" charset="-78"/>
              </a:rPr>
              <a:t>Diversification </a:t>
            </a:r>
            <a:endParaRPr lang="en-US" sz="2400" b="1" dirty="0">
              <a:solidFill>
                <a:srgbClr val="FFFF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4462845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References:</a:t>
            </a:r>
          </a:p>
          <a:p>
            <a:pPr marL="0" indent="0">
              <a:buNone/>
            </a:pPr>
            <a:r>
              <a:rPr lang="en-US" dirty="0"/>
              <a:t>Strategic management, </a:t>
            </a:r>
            <a:r>
              <a:rPr lang="en-US" dirty="0">
                <a:solidFill>
                  <a:srgbClr val="FF0000"/>
                </a:solidFill>
              </a:rPr>
              <a:t>third edition</a:t>
            </a:r>
            <a:r>
              <a:rPr lang="en-US" dirty="0"/>
              <a:t>, 2017</a:t>
            </a:r>
          </a:p>
          <a:p>
            <a:pPr marL="0" indent="0">
              <a:buNone/>
            </a:pPr>
            <a:r>
              <a:rPr lang="en-US" dirty="0"/>
              <a:t>By; Frank t. Rothaermel</a:t>
            </a:r>
          </a:p>
          <a:p>
            <a:pPr marL="0" indent="0">
              <a:buNone/>
            </a:pPr>
            <a:r>
              <a:rPr lang="en-US" dirty="0"/>
              <a:t>Georgia Institute of Technology</a:t>
            </a:r>
          </a:p>
          <a:p>
            <a:pPr marL="0" indent="0">
              <a:buNone/>
            </a:pPr>
            <a:endParaRPr lang="en-US" dirty="0"/>
          </a:p>
          <a:p>
            <a:pPr marL="0" indent="0">
              <a:buNone/>
            </a:pPr>
            <a:r>
              <a:rPr lang="en-US" dirty="0"/>
              <a:t>Chapter </a:t>
            </a:r>
            <a:r>
              <a:rPr lang="en-US" dirty="0" smtClean="0"/>
              <a:t>8</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08036" y="0"/>
            <a:ext cx="11932606" cy="1610200"/>
          </a:xfrm>
          <a:prstGeom prst="rect">
            <a:avLst/>
          </a:prstGeom>
        </p:spPr>
      </p:pic>
      <p:sp>
        <p:nvSpPr>
          <p:cNvPr id="5" name="TextBox 4"/>
          <p:cNvSpPr txBox="1"/>
          <p:nvPr/>
        </p:nvSpPr>
        <p:spPr>
          <a:xfrm>
            <a:off x="2855933" y="543490"/>
            <a:ext cx="8655485"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Strategy: </a:t>
            </a:r>
            <a:r>
              <a:rPr lang="en-US" sz="2400" b="1" dirty="0" smtClean="0">
                <a:solidFill>
                  <a:srgbClr val="FFFF00"/>
                </a:solidFill>
                <a:latin typeface="Tajawal Medium" panose="00000600000000000000" pitchFamily="2" charset="-78"/>
                <a:cs typeface="Tajawal Medium" panose="00000600000000000000" pitchFamily="2" charset="-78"/>
              </a:rPr>
              <a:t>Vertical </a:t>
            </a:r>
            <a:r>
              <a:rPr lang="en-US" sz="2400" b="1" dirty="0">
                <a:solidFill>
                  <a:srgbClr val="FFFF00"/>
                </a:solidFill>
                <a:latin typeface="Tajawal Medium" panose="00000600000000000000" pitchFamily="2" charset="-78"/>
                <a:cs typeface="Tajawal Medium" panose="00000600000000000000" pitchFamily="2" charset="-78"/>
              </a:rPr>
              <a:t>Integration and </a:t>
            </a:r>
          </a:p>
          <a:p>
            <a:r>
              <a:rPr lang="en-US" sz="2400" b="1" dirty="0" smtClean="0">
                <a:solidFill>
                  <a:srgbClr val="FFFF00"/>
                </a:solidFill>
                <a:latin typeface="Tajawal Medium" panose="00000600000000000000" pitchFamily="2" charset="-78"/>
                <a:cs typeface="Tajawal Medium" panose="00000600000000000000" pitchFamily="2" charset="-78"/>
              </a:rPr>
              <a:t>Diversification </a:t>
            </a:r>
            <a:endParaRPr lang="en-US" sz="2400" b="1" dirty="0">
              <a:solidFill>
                <a:srgbClr val="FFFF00"/>
              </a:solidFill>
              <a:latin typeface="Tajawal Medium" panose="00000600000000000000" pitchFamily="2" charset="-78"/>
              <a:cs typeface="Tajawal Medium" panose="00000600000000000000" pitchFamily="2" charset="-78"/>
            </a:endParaRPr>
          </a:p>
        </p:txBody>
      </p:sp>
      <p:sp>
        <p:nvSpPr>
          <p:cNvPr id="7" name="TextBox 6"/>
          <p:cNvSpPr txBox="1"/>
          <p:nvPr/>
        </p:nvSpPr>
        <p:spPr>
          <a:xfrm>
            <a:off x="-44577" y="236724"/>
            <a:ext cx="2117887" cy="523220"/>
          </a:xfrm>
          <a:prstGeom prst="rect">
            <a:avLst/>
          </a:prstGeom>
          <a:noFill/>
        </p:spPr>
        <p:txBody>
          <a:bodyPr wrap="none" rtlCol="0">
            <a:spAutoFit/>
          </a:bodyPr>
          <a:lstStyle/>
          <a:p>
            <a:pPr algn="ctr"/>
            <a:r>
              <a:rPr lang="en-US" sz="2800" b="1" dirty="0" smtClean="0">
                <a:solidFill>
                  <a:srgbClr val="C00000"/>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3"/>
          <a:stretch>
            <a:fillRect/>
          </a:stretch>
        </p:blipFill>
        <p:spPr>
          <a:xfrm>
            <a:off x="2289771" y="6245459"/>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712415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2438</TotalTime>
  <Words>3287</Words>
  <Application>Microsoft Office PowerPoint</Application>
  <PresentationFormat>مخصص</PresentationFormat>
  <Paragraphs>248</Paragraphs>
  <Slides>46</Slides>
  <Notes>0</Notes>
  <HiddenSlides>0</HiddenSlides>
  <MMClips>0</MMClips>
  <ScaleCrop>false</ScaleCrop>
  <HeadingPairs>
    <vt:vector size="4" baseType="variant">
      <vt:variant>
        <vt:lpstr>نسق</vt:lpstr>
      </vt:variant>
      <vt:variant>
        <vt:i4>1</vt:i4>
      </vt:variant>
      <vt:variant>
        <vt:lpstr>عناوين الشرائح</vt:lpstr>
      </vt:variant>
      <vt:variant>
        <vt:i4>46</vt:i4>
      </vt:variant>
    </vt:vector>
  </HeadingPairs>
  <TitlesOfParts>
    <vt:vector size="47"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66</cp:revision>
  <dcterms:created xsi:type="dcterms:W3CDTF">2021-08-03T13:03:26Z</dcterms:created>
  <dcterms:modified xsi:type="dcterms:W3CDTF">2022-11-18T10:54:08Z</dcterms:modified>
</cp:coreProperties>
</file>