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 ContentType="image/ti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29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8" r:id="rId4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52"/>
    <p:restoredTop sz="94662"/>
  </p:normalViewPr>
  <p:slideViewPr>
    <p:cSldViewPr snapToGrid="0">
      <p:cViewPr varScale="1">
        <p:scale>
          <a:sx n="104" d="100"/>
          <a:sy n="104" d="100"/>
        </p:scale>
        <p:origin x="73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hf hdr="0" dt="0"/>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3.ti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5.ti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27.tif"/><Relationship Id="rId4" Type="http://schemas.openxmlformats.org/officeDocument/2006/relationships/image" Target="../media/image26.ti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8.ti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9.ti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0.ti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1.ti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2.ti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3.ti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4.ti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5.ti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6.ti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7.ti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8.ti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B28D2F29-C381-0FE0-99B7-9ED97E147E5C}"/>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0E1A036B-18F1-2A9A-C1BA-DB71E10709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EF07530A-B9F7-CF9E-CB93-F412B2055957}"/>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34450225-4A0D-1130-B6B1-39749C084082}"/>
              </a:ext>
            </a:extLst>
          </p:cNvPr>
          <p:cNvPicPr>
            <a:picLocks noChangeAspect="1"/>
          </p:cNvPicPr>
          <p:nvPr/>
        </p:nvPicPr>
        <p:blipFill>
          <a:blip r:embed="rId3" cstate="print">
            <a:extLst>
              <a:ext uri="{28A0092B-C50C-407E-A947-70E740481C1C}">
                <a14:useLocalDpi xmlns:a14="http://schemas.microsoft.com/office/drawing/2010/main" val="0"/>
              </a:ext>
            </a:extLst>
          </a:blip>
          <a:srcRect l="4175" r="4175"/>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A7D2EFE4-41D2-6CA7-62D3-CD6719F1D789}"/>
              </a:ext>
            </a:extLst>
          </p:cNvPr>
          <p:cNvSpPr txBox="1"/>
          <p:nvPr/>
        </p:nvSpPr>
        <p:spPr>
          <a:xfrm>
            <a:off x="6271884" y="3231986"/>
            <a:ext cx="5417937"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IT Security</a:t>
            </a:r>
          </a:p>
        </p:txBody>
      </p:sp>
      <p:sp>
        <p:nvSpPr>
          <p:cNvPr id="8" name="Rectangle: Rounded Corners 9">
            <a:extLst>
              <a:ext uri="{FF2B5EF4-FFF2-40B4-BE49-F238E27FC236}">
                <a16:creationId xmlns:a16="http://schemas.microsoft.com/office/drawing/2014/main" id="{149FDE3B-27D1-6565-1039-E099A40E579E}"/>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02</a:t>
            </a:r>
          </a:p>
        </p:txBody>
      </p:sp>
      <p:sp>
        <p:nvSpPr>
          <p:cNvPr id="9" name="TextBox 8">
            <a:extLst>
              <a:ext uri="{FF2B5EF4-FFF2-40B4-BE49-F238E27FC236}">
                <a16:creationId xmlns:a16="http://schemas.microsoft.com/office/drawing/2014/main" id="{F381FD63-804B-CAA6-4F04-0B679931ED18}"/>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E65BC6DD-8D1F-B90F-C55B-F5BBC2340692}"/>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52A8BB55-188C-3E4C-2093-32A64C0CD2CA}"/>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FE06E2E3-0D27-CACE-5616-4179314570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midocean.edu.km</a:t>
            </a:r>
          </a:p>
        </p:txBody>
      </p:sp>
      <p:pic>
        <p:nvPicPr>
          <p:cNvPr id="13" name="Graphic 21">
            <a:extLst>
              <a:ext uri="{FF2B5EF4-FFF2-40B4-BE49-F238E27FC236}">
                <a16:creationId xmlns:a16="http://schemas.microsoft.com/office/drawing/2014/main" id="{AB4CEF2D-A1BE-83FE-A055-0811AB093BF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Slide Number Placeholder 12">
            <a:extLst>
              <a:ext uri="{FF2B5EF4-FFF2-40B4-BE49-F238E27FC236}">
                <a16:creationId xmlns:a16="http://schemas.microsoft.com/office/drawing/2014/main" id="{05F009B0-E4E6-976A-71F7-88E474F458B6}"/>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1500274979"/>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6B099C96-749D-9EB3-3EA9-ADCF11B20466}"/>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4D33F48B-3B9F-D242-CF09-EC95A6DC8B0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9A15F53-03A6-2C29-EBF2-B8E746C9F9DD}"/>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80A1732D-FCFD-EB34-8906-C77A4D39CC8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FA429A-330E-3A3B-1A95-04E644BC346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09D67F3-546C-B302-D52B-97CB90E0E1EB}"/>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ECA42C48-F7BC-D18A-D4BB-1BBBF5CB7F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8CCF3EE-19AE-E855-EA80-0AC0ADA896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1" name="TextBox 23"/>
          <p:cNvSpPr txBox="1"/>
          <p:nvPr/>
        </p:nvSpPr>
        <p:spPr>
          <a:xfrm>
            <a:off x="1122777" y="2117154"/>
            <a:ext cx="10049641" cy="11695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defTabSz="457200">
              <a:spcBef>
                <a:spcPts val="1200"/>
              </a:spcBef>
              <a:defRPr sz="26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IT Security is the protection of computing systems and the data that they store or access.</a:t>
            </a:r>
          </a:p>
          <a:p>
            <a:pPr defTabSz="457200">
              <a:spcBef>
                <a:spcPts val="1200"/>
              </a:spcBef>
              <a:defRPr sz="26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IT Security rests on </a:t>
            </a:r>
            <a:r>
              <a:rPr sz="2000" b="1" i="1" u="sng" dirty="0">
                <a:solidFill>
                  <a:schemeClr val="tx1"/>
                </a:solidFill>
                <a:latin typeface="Alexandria" pitchFamily="2" charset="-78"/>
                <a:cs typeface="Alexandria" pitchFamily="2" charset="-78"/>
              </a:rPr>
              <a:t>confidentiality</a:t>
            </a:r>
            <a:r>
              <a:rPr sz="2000" dirty="0">
                <a:solidFill>
                  <a:schemeClr val="tx1"/>
                </a:solidFill>
                <a:latin typeface="Alexandria" pitchFamily="2" charset="-78"/>
                <a:cs typeface="Alexandria" pitchFamily="2" charset="-78"/>
              </a:rPr>
              <a:t>, </a:t>
            </a:r>
            <a:r>
              <a:rPr sz="2000" b="1" i="1" u="sng" dirty="0">
                <a:solidFill>
                  <a:schemeClr val="tx1"/>
                </a:solidFill>
                <a:latin typeface="Alexandria" pitchFamily="2" charset="-78"/>
                <a:cs typeface="Alexandria" pitchFamily="2" charset="-78"/>
              </a:rPr>
              <a:t>integrity</a:t>
            </a:r>
            <a:r>
              <a:rPr sz="2000" dirty="0">
                <a:solidFill>
                  <a:schemeClr val="tx1"/>
                </a:solidFill>
                <a:latin typeface="Alexandria" pitchFamily="2" charset="-78"/>
                <a:cs typeface="Alexandria" pitchFamily="2" charset="-78"/>
              </a:rPr>
              <a:t>, and </a:t>
            </a:r>
            <a:r>
              <a:rPr sz="2000" b="1" i="1" u="sng" dirty="0">
                <a:solidFill>
                  <a:schemeClr val="tx1"/>
                </a:solidFill>
                <a:latin typeface="Alexandria" pitchFamily="2" charset="-78"/>
                <a:cs typeface="Alexandria" pitchFamily="2" charset="-78"/>
              </a:rPr>
              <a:t>availability</a:t>
            </a:r>
            <a:r>
              <a:rPr sz="2000" dirty="0">
                <a:solidFill>
                  <a:schemeClr val="tx1"/>
                </a:solidFill>
                <a:latin typeface="Alexandria" pitchFamily="2" charset="-78"/>
                <a:cs typeface="Alexandria" pitchFamily="2" charset="-78"/>
              </a:rPr>
              <a:t> (CIA).</a:t>
            </a:r>
          </a:p>
        </p:txBody>
      </p:sp>
      <p:sp>
        <p:nvSpPr>
          <p:cNvPr id="175" name="Slide Number"/>
          <p:cNvSpPr txBox="1">
            <a:spLocks noGrp="1"/>
          </p:cNvSpPr>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2</a:t>
            </a:fld>
            <a:endParaRPr dirty="0"/>
          </a:p>
        </p:txBody>
      </p:sp>
      <p:pic>
        <p:nvPicPr>
          <p:cNvPr id="176" name="iStock-540717058-1.jpeg" descr="iStock-540717058-1.jpeg"/>
          <p:cNvPicPr>
            <a:picLocks noChangeAspect="1"/>
          </p:cNvPicPr>
          <p:nvPr/>
        </p:nvPicPr>
        <p:blipFill>
          <a:blip r:embed="rId4"/>
          <a:stretch>
            <a:fillRect/>
          </a:stretch>
        </p:blipFill>
        <p:spPr>
          <a:xfrm>
            <a:off x="3602516" y="3826094"/>
            <a:ext cx="4502841" cy="2118984"/>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ED787F97-188B-0E84-EF83-A2DE862021F8}"/>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6729AD04-6EC8-3F2F-F656-E9A62967B9E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1" fontAlgn="auto" latinLnBrk="0" hangingPunct="0">
              <a:lnSpc>
                <a:spcPct val="100000"/>
              </a:lnSpc>
              <a:spcBef>
                <a:spcPts val="0"/>
              </a:spcBef>
              <a:spcAft>
                <a:spcPts val="0"/>
              </a:spcAft>
              <a:buClrTx/>
              <a:buSzTx/>
              <a:buFontTx/>
              <a:buNone/>
              <a:tabLst/>
            </a:pPr>
            <a:endParaRPr lang="en-US" dirty="0"/>
          </a:p>
        </p:txBody>
      </p:sp>
      <p:sp>
        <p:nvSpPr>
          <p:cNvPr id="4" name="TextBox 3">
            <a:extLst>
              <a:ext uri="{FF2B5EF4-FFF2-40B4-BE49-F238E27FC236}">
                <a16:creationId xmlns:a16="http://schemas.microsoft.com/office/drawing/2014/main" id="{8FE071AE-B825-2C18-A973-C73EE365A724}"/>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80ED51A1-75B6-9599-C90E-0582F1E62330}"/>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2015BA-A820-3FBE-70EB-7575AA17781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3A7A5D3C-13BB-911E-24A4-90BAF69D85B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23A35CD0-3D9C-853C-CBEC-0EA02ED73B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17E9546-8D7B-630C-9A08-19315C5935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2" name="TextBox 23"/>
          <p:cNvSpPr txBox="1"/>
          <p:nvPr/>
        </p:nvSpPr>
        <p:spPr>
          <a:xfrm>
            <a:off x="1372868" y="2515982"/>
            <a:ext cx="9099554" cy="23485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defTabSz="457200">
              <a:lnSpc>
                <a:spcPct val="150000"/>
              </a:lnSpc>
              <a:spcBef>
                <a:spcPts val="1200"/>
              </a:spcBef>
              <a:defRPr sz="2566">
                <a:solidFill>
                  <a:srgbClr val="53636F"/>
                </a:solidFill>
                <a:latin typeface="Arial Narrow"/>
                <a:ea typeface="Arial Narrow"/>
                <a:cs typeface="Arial Narrow"/>
                <a:sym typeface="Arial Narrow"/>
              </a:defRPr>
            </a:pPr>
            <a:r>
              <a:rPr sz="2000" dirty="0">
                <a:solidFill>
                  <a:schemeClr val="accent2"/>
                </a:solidFill>
                <a:latin typeface="Alexandria" pitchFamily="2" charset="-78"/>
                <a:cs typeface="Alexandria" pitchFamily="2" charset="-78"/>
              </a:rPr>
              <a:t>1. </a:t>
            </a:r>
            <a:r>
              <a:rPr sz="2000" b="1" i="1" u="sng" dirty="0">
                <a:solidFill>
                  <a:schemeClr val="accent2"/>
                </a:solidFill>
                <a:latin typeface="Alexandria" pitchFamily="2" charset="-78"/>
                <a:cs typeface="Alexandria" pitchFamily="2" charset="-78"/>
              </a:rPr>
              <a:t>Confidentiality</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is the concealment of information or resources. The need for keeping information secret arises from the use of computers in sensitive fields such as government and industry. For example, military and civilian institutions in the government often restrict access to information to those who need that information. </a:t>
            </a:r>
          </a:p>
        </p:txBody>
      </p:sp>
      <p:sp>
        <p:nvSpPr>
          <p:cNvPr id="10" name="Slide Number Placeholder 9">
            <a:extLst>
              <a:ext uri="{FF2B5EF4-FFF2-40B4-BE49-F238E27FC236}">
                <a16:creationId xmlns:a16="http://schemas.microsoft.com/office/drawing/2014/main" id="{9CA5C35C-CB05-423D-BB3E-3038B1C3070F}"/>
              </a:ext>
            </a:extLst>
          </p:cNvPr>
          <p:cNvSpPr>
            <a:spLocks noGrp="1"/>
          </p:cNvSpPr>
          <p:nvPr>
            <p:ph type="sldNum" sz="quarter" idx="2"/>
          </p:nvPr>
        </p:nvSpPr>
        <p:spPr/>
        <p:txBody>
          <a:bodyPr/>
          <a:lstStyle/>
          <a:p>
            <a:fld id="{86CB4B4D-7CA3-9044-876B-883B54F8677D}" type="slidenum">
              <a:rPr lang="en-IQ" smtClean="0"/>
              <a:t>3</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7C6EF60C-FA9C-BCA0-8A0D-2117AEF76BF2}"/>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A08C3F55-8A3B-1232-1F95-36C32CE26C2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8D90FB02-9906-D416-CAB8-9199AE6FF1B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81AEFDCC-30EE-016D-4241-9B33657F0C36}"/>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9CF298-8483-4FC6-D228-82A3DD4286C7}"/>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0F5A2395-E99A-3FC9-4BEB-3448D710829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04291438-19CC-4EFF-056F-0801997BC7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D2C84A7-5298-08BD-BA1E-E1BD7C17F0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3" name="TextBox 23"/>
          <p:cNvSpPr txBox="1"/>
          <p:nvPr/>
        </p:nvSpPr>
        <p:spPr>
          <a:xfrm>
            <a:off x="1377312" y="1905461"/>
            <a:ext cx="9099554" cy="24947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defTabSz="457200">
              <a:lnSpc>
                <a:spcPct val="160000"/>
              </a:lnSpc>
              <a:spcBef>
                <a:spcPts val="1200"/>
              </a:spcBef>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2. </a:t>
            </a:r>
            <a:r>
              <a:rPr sz="2000" b="1" i="1" u="sng" dirty="0">
                <a:solidFill>
                  <a:schemeClr val="accent2"/>
                </a:solidFill>
                <a:latin typeface="Alexandria" pitchFamily="2" charset="-78"/>
                <a:cs typeface="Alexandria" pitchFamily="2" charset="-78"/>
              </a:rPr>
              <a:t>Integrity</a:t>
            </a:r>
            <a:r>
              <a:rPr sz="2000" dirty="0">
                <a:solidFill>
                  <a:schemeClr val="tx1"/>
                </a:solidFill>
                <a:latin typeface="Alexandria" pitchFamily="2" charset="-78"/>
                <a:cs typeface="Alexandria" pitchFamily="2" charset="-78"/>
              </a:rPr>
              <a:t> refers to the trustworthiness of data or resources, and it is usually phrased in terms of preventing improper or unauthorized change. Integrity includes data integrity (the content of the information) and origin integrity (the source of the data, often called authentication). </a:t>
            </a:r>
          </a:p>
        </p:txBody>
      </p:sp>
      <p:pic>
        <p:nvPicPr>
          <p:cNvPr id="198" name="Data-Integrity.png" descr="Data-Integrity.png"/>
          <p:cNvPicPr>
            <a:picLocks noChangeAspect="1"/>
          </p:cNvPicPr>
          <p:nvPr/>
        </p:nvPicPr>
        <p:blipFill>
          <a:blip r:embed="rId4"/>
          <a:srcRect t="14293"/>
          <a:stretch>
            <a:fillRect/>
          </a:stretch>
        </p:blipFill>
        <p:spPr>
          <a:xfrm>
            <a:off x="4547939" y="4126065"/>
            <a:ext cx="3096122" cy="2001306"/>
          </a:xfrm>
          <a:prstGeom prst="rect">
            <a:avLst/>
          </a:prstGeom>
          <a:ln w="12700">
            <a:miter lim="400000"/>
          </a:ln>
        </p:spPr>
      </p:pic>
      <p:sp>
        <p:nvSpPr>
          <p:cNvPr id="10" name="Slide Number Placeholder 9">
            <a:extLst>
              <a:ext uri="{FF2B5EF4-FFF2-40B4-BE49-F238E27FC236}">
                <a16:creationId xmlns:a16="http://schemas.microsoft.com/office/drawing/2014/main" id="{0281BB74-C306-CE33-F9D9-6AECB66BB2F2}"/>
              </a:ext>
            </a:extLst>
          </p:cNvPr>
          <p:cNvSpPr>
            <a:spLocks noGrp="1"/>
          </p:cNvSpPr>
          <p:nvPr>
            <p:ph type="sldNum" sz="quarter" idx="2"/>
          </p:nvPr>
        </p:nvSpPr>
        <p:spPr/>
        <p:txBody>
          <a:bodyPr/>
          <a:lstStyle/>
          <a:p>
            <a:fld id="{86CB4B4D-7CA3-9044-876B-883B54F8677D}" type="slidenum">
              <a:rPr lang="en-IQ" smtClean="0"/>
              <a:t>4</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FBC3DD1-9EFC-E489-757B-97CEC3766E1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90895899-2571-2F00-C6D0-03D526161430}"/>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518BE67-1A39-6F00-E3A1-2CC11CBB82F2}"/>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7C835845-DB49-7380-DA52-3A17534AA89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81DB77-158B-0DCC-D9C7-4DA73C404EFB}"/>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B6FF63D3-E864-C415-6CB3-A75F496E5B01}"/>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A3F7462-1925-82DC-A6C3-E67072763A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7FC9D6EE-F0E3-2273-60DC-B75484302C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4" name="TextBox 23"/>
          <p:cNvSpPr txBox="1"/>
          <p:nvPr/>
        </p:nvSpPr>
        <p:spPr>
          <a:xfrm>
            <a:off x="762001" y="2032023"/>
            <a:ext cx="10052304" cy="378565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defTabSz="457200">
              <a:spcBef>
                <a:spcPts val="1200"/>
              </a:spcBef>
              <a:defRPr sz="2466">
                <a:solidFill>
                  <a:srgbClr val="53636F"/>
                </a:solidFill>
                <a:latin typeface="Arial Narrow"/>
                <a:ea typeface="Arial Narrow"/>
                <a:cs typeface="Arial Narrow"/>
                <a:sym typeface="Arial Narrow"/>
              </a:defRPr>
            </a:pPr>
            <a:r>
              <a:rPr sz="2000" b="1" i="1" dirty="0">
                <a:solidFill>
                  <a:schemeClr val="accent2"/>
                </a:solidFill>
                <a:latin typeface="Alexandria" pitchFamily="2" charset="-78"/>
                <a:cs typeface="Alexandria" pitchFamily="2" charset="-78"/>
              </a:rPr>
              <a:t>Integrity</a:t>
            </a:r>
            <a:r>
              <a:rPr sz="2000" i="1" dirty="0">
                <a:solidFill>
                  <a:schemeClr val="accent2"/>
                </a:solidFill>
                <a:latin typeface="Alexandria" pitchFamily="2" charset="-78"/>
                <a:cs typeface="Alexandria" pitchFamily="2" charset="-78"/>
              </a:rPr>
              <a:t> mechanisms </a:t>
            </a:r>
            <a:r>
              <a:rPr sz="2000" dirty="0">
                <a:solidFill>
                  <a:schemeClr val="tx1"/>
                </a:solidFill>
                <a:latin typeface="Alexandria" pitchFamily="2" charset="-78"/>
                <a:cs typeface="Alexandria" pitchFamily="2" charset="-78"/>
              </a:rPr>
              <a:t>fall into two classes: </a:t>
            </a:r>
            <a:r>
              <a:rPr sz="2000" i="1" u="sng" dirty="0">
                <a:solidFill>
                  <a:schemeClr val="tx1"/>
                </a:solidFill>
                <a:latin typeface="Alexandria" pitchFamily="2" charset="-78"/>
                <a:cs typeface="Alexandria" pitchFamily="2" charset="-78"/>
              </a:rPr>
              <a:t>prevention</a:t>
            </a:r>
            <a:r>
              <a:rPr sz="2000" dirty="0">
                <a:solidFill>
                  <a:schemeClr val="tx1"/>
                </a:solidFill>
                <a:latin typeface="Alexandria" pitchFamily="2" charset="-78"/>
                <a:cs typeface="Alexandria" pitchFamily="2" charset="-78"/>
              </a:rPr>
              <a:t> mechanisms and </a:t>
            </a:r>
            <a:r>
              <a:rPr sz="2000" i="1" u="sng" dirty="0">
                <a:solidFill>
                  <a:schemeClr val="tx1"/>
                </a:solidFill>
                <a:latin typeface="Alexandria" pitchFamily="2" charset="-78"/>
                <a:cs typeface="Alexandria" pitchFamily="2" charset="-78"/>
              </a:rPr>
              <a:t>detection</a:t>
            </a:r>
            <a:r>
              <a:rPr sz="2000" dirty="0">
                <a:solidFill>
                  <a:schemeClr val="tx1"/>
                </a:solidFill>
                <a:latin typeface="Alexandria" pitchFamily="2" charset="-78"/>
                <a:cs typeface="Alexandria" pitchFamily="2" charset="-78"/>
              </a:rPr>
              <a:t> mechanisms. </a:t>
            </a:r>
          </a:p>
          <a:p>
            <a:pPr marR="4456991" algn="just" defTabSz="457200">
              <a:spcBef>
                <a:spcPts val="1200"/>
              </a:spcBef>
              <a:defRPr sz="24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Prevention mechanisms</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seek to maintain the integrity of the data by blocking any unauthorized attempts to change the data or any attempts to change the data in unauthorized ways. </a:t>
            </a:r>
          </a:p>
          <a:p>
            <a:pPr marR="4456991" algn="just" defTabSz="457200">
              <a:spcBef>
                <a:spcPts val="1200"/>
              </a:spcBef>
              <a:defRPr sz="24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Detection mechanisms</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do not try to prevent violations of integrity; they simply report that the data’s integrity is no longer trustworthy. </a:t>
            </a:r>
          </a:p>
        </p:txBody>
      </p:sp>
      <p:pic>
        <p:nvPicPr>
          <p:cNvPr id="209" name="What-is-Data-Loss-Prevention-DLP_Blog_Files.png" descr="What-is-Data-Loss-Prevention-DLP_Blog_Files.png"/>
          <p:cNvPicPr>
            <a:picLocks noChangeAspect="1"/>
          </p:cNvPicPr>
          <p:nvPr/>
        </p:nvPicPr>
        <p:blipFill>
          <a:blip r:embed="rId4"/>
          <a:srcRect l="16363" t="11107" r="9726" b="11114"/>
          <a:stretch>
            <a:fillRect/>
          </a:stretch>
        </p:blipFill>
        <p:spPr>
          <a:xfrm>
            <a:off x="6869191" y="2384372"/>
            <a:ext cx="4506120" cy="2667795"/>
          </a:xfrm>
          <a:custGeom>
            <a:avLst/>
            <a:gdLst/>
            <a:ahLst/>
            <a:cxnLst>
              <a:cxn ang="0">
                <a:pos x="wd2" y="hd2"/>
              </a:cxn>
              <a:cxn ang="5400000">
                <a:pos x="wd2" y="hd2"/>
              </a:cxn>
              <a:cxn ang="10800000">
                <a:pos x="wd2" y="hd2"/>
              </a:cxn>
              <a:cxn ang="16200000">
                <a:pos x="wd2" y="hd2"/>
              </a:cxn>
            </a:cxnLst>
            <a:rect l="0" t="0" r="r" b="b"/>
            <a:pathLst>
              <a:path w="21600" h="21600" extrusionOk="0">
                <a:moveTo>
                  <a:pt x="5761" y="0"/>
                </a:moveTo>
                <a:cubicBezTo>
                  <a:pt x="5292" y="0"/>
                  <a:pt x="5137" y="433"/>
                  <a:pt x="5230" y="1478"/>
                </a:cubicBezTo>
                <a:cubicBezTo>
                  <a:pt x="5252" y="1730"/>
                  <a:pt x="5203" y="1737"/>
                  <a:pt x="2741" y="1771"/>
                </a:cubicBezTo>
                <a:cubicBezTo>
                  <a:pt x="570" y="1800"/>
                  <a:pt x="213" y="1778"/>
                  <a:pt x="101" y="1607"/>
                </a:cubicBezTo>
                <a:cubicBezTo>
                  <a:pt x="68" y="1557"/>
                  <a:pt x="34" y="1535"/>
                  <a:pt x="0" y="1513"/>
                </a:cubicBezTo>
                <a:lnTo>
                  <a:pt x="0" y="2066"/>
                </a:lnTo>
                <a:cubicBezTo>
                  <a:pt x="144" y="2038"/>
                  <a:pt x="1353" y="1996"/>
                  <a:pt x="2779" y="1970"/>
                </a:cubicBezTo>
                <a:cubicBezTo>
                  <a:pt x="5698" y="1917"/>
                  <a:pt x="5735" y="1929"/>
                  <a:pt x="5399" y="2638"/>
                </a:cubicBezTo>
                <a:lnTo>
                  <a:pt x="5216" y="3024"/>
                </a:lnTo>
                <a:lnTo>
                  <a:pt x="1935" y="3062"/>
                </a:lnTo>
                <a:cubicBezTo>
                  <a:pt x="858" y="3075"/>
                  <a:pt x="490" y="3090"/>
                  <a:pt x="0" y="3107"/>
                </a:cubicBezTo>
                <a:lnTo>
                  <a:pt x="0" y="3252"/>
                </a:lnTo>
                <a:cubicBezTo>
                  <a:pt x="459" y="3244"/>
                  <a:pt x="921" y="3237"/>
                  <a:pt x="1672" y="3245"/>
                </a:cubicBezTo>
                <a:lnTo>
                  <a:pt x="4560" y="3281"/>
                </a:lnTo>
                <a:lnTo>
                  <a:pt x="4630" y="3702"/>
                </a:lnTo>
                <a:cubicBezTo>
                  <a:pt x="4691" y="4059"/>
                  <a:pt x="4678" y="4162"/>
                  <a:pt x="4541" y="4377"/>
                </a:cubicBezTo>
                <a:cubicBezTo>
                  <a:pt x="4282" y="4783"/>
                  <a:pt x="4403" y="5058"/>
                  <a:pt x="4798" y="4958"/>
                </a:cubicBezTo>
                <a:cubicBezTo>
                  <a:pt x="4977" y="4913"/>
                  <a:pt x="5142" y="4924"/>
                  <a:pt x="5165" y="4987"/>
                </a:cubicBezTo>
                <a:cubicBezTo>
                  <a:pt x="5188" y="5050"/>
                  <a:pt x="5075" y="5320"/>
                  <a:pt x="4914" y="5585"/>
                </a:cubicBezTo>
                <a:cubicBezTo>
                  <a:pt x="4649" y="6021"/>
                  <a:pt x="4606" y="6051"/>
                  <a:pt x="4459" y="5896"/>
                </a:cubicBezTo>
                <a:cubicBezTo>
                  <a:pt x="4329" y="5760"/>
                  <a:pt x="4269" y="5756"/>
                  <a:pt x="4147" y="5884"/>
                </a:cubicBezTo>
                <a:cubicBezTo>
                  <a:pt x="3949" y="6092"/>
                  <a:pt x="2367" y="6103"/>
                  <a:pt x="2171" y="5896"/>
                </a:cubicBezTo>
                <a:cubicBezTo>
                  <a:pt x="1999" y="5715"/>
                  <a:pt x="1781" y="5834"/>
                  <a:pt x="1781" y="6109"/>
                </a:cubicBezTo>
                <a:cubicBezTo>
                  <a:pt x="1781" y="6383"/>
                  <a:pt x="1999" y="6502"/>
                  <a:pt x="2171" y="6321"/>
                </a:cubicBezTo>
                <a:cubicBezTo>
                  <a:pt x="2347" y="6135"/>
                  <a:pt x="4040" y="6118"/>
                  <a:pt x="4107" y="6301"/>
                </a:cubicBezTo>
                <a:cubicBezTo>
                  <a:pt x="4133" y="6372"/>
                  <a:pt x="4222" y="6430"/>
                  <a:pt x="4305" y="6430"/>
                </a:cubicBezTo>
                <a:cubicBezTo>
                  <a:pt x="4496" y="6430"/>
                  <a:pt x="4563" y="6718"/>
                  <a:pt x="4454" y="7063"/>
                </a:cubicBezTo>
                <a:cubicBezTo>
                  <a:pt x="4372" y="7319"/>
                  <a:pt x="4309" y="7330"/>
                  <a:pt x="2926" y="7330"/>
                </a:cubicBezTo>
                <a:cubicBezTo>
                  <a:pt x="1544" y="7330"/>
                  <a:pt x="1478" y="7317"/>
                  <a:pt x="1370" y="7056"/>
                </a:cubicBezTo>
                <a:cubicBezTo>
                  <a:pt x="1308" y="6907"/>
                  <a:pt x="1274" y="6716"/>
                  <a:pt x="1294" y="6629"/>
                </a:cubicBezTo>
                <a:cubicBezTo>
                  <a:pt x="1344" y="6409"/>
                  <a:pt x="1139" y="6150"/>
                  <a:pt x="989" y="6247"/>
                </a:cubicBezTo>
                <a:cubicBezTo>
                  <a:pt x="806" y="6365"/>
                  <a:pt x="838" y="6783"/>
                  <a:pt x="1037" y="6886"/>
                </a:cubicBezTo>
                <a:cubicBezTo>
                  <a:pt x="1131" y="6935"/>
                  <a:pt x="1270" y="7084"/>
                  <a:pt x="1345" y="7217"/>
                </a:cubicBezTo>
                <a:cubicBezTo>
                  <a:pt x="1469" y="7436"/>
                  <a:pt x="1611" y="7458"/>
                  <a:pt x="2914" y="7458"/>
                </a:cubicBezTo>
                <a:cubicBezTo>
                  <a:pt x="3703" y="7458"/>
                  <a:pt x="4371" y="7495"/>
                  <a:pt x="4398" y="7542"/>
                </a:cubicBezTo>
                <a:cubicBezTo>
                  <a:pt x="4478" y="7676"/>
                  <a:pt x="4295" y="7972"/>
                  <a:pt x="4132" y="7972"/>
                </a:cubicBezTo>
                <a:cubicBezTo>
                  <a:pt x="4022" y="7972"/>
                  <a:pt x="3989" y="8047"/>
                  <a:pt x="4006" y="8261"/>
                </a:cubicBezTo>
                <a:lnTo>
                  <a:pt x="4031" y="8551"/>
                </a:lnTo>
                <a:lnTo>
                  <a:pt x="2509" y="8586"/>
                </a:lnTo>
                <a:lnTo>
                  <a:pt x="987" y="8621"/>
                </a:lnTo>
                <a:lnTo>
                  <a:pt x="620" y="8014"/>
                </a:lnTo>
                <a:cubicBezTo>
                  <a:pt x="419" y="7680"/>
                  <a:pt x="258" y="7345"/>
                  <a:pt x="263" y="7272"/>
                </a:cubicBezTo>
                <a:cubicBezTo>
                  <a:pt x="286" y="6908"/>
                  <a:pt x="242" y="6800"/>
                  <a:pt x="82" y="6838"/>
                </a:cubicBezTo>
                <a:cubicBezTo>
                  <a:pt x="52" y="6845"/>
                  <a:pt x="26" y="6885"/>
                  <a:pt x="0" y="6918"/>
                </a:cubicBezTo>
                <a:lnTo>
                  <a:pt x="0" y="7458"/>
                </a:lnTo>
                <a:cubicBezTo>
                  <a:pt x="30" y="7459"/>
                  <a:pt x="63" y="7460"/>
                  <a:pt x="82" y="7461"/>
                </a:cubicBezTo>
                <a:cubicBezTo>
                  <a:pt x="113" y="7464"/>
                  <a:pt x="311" y="7754"/>
                  <a:pt x="521" y="8104"/>
                </a:cubicBezTo>
                <a:lnTo>
                  <a:pt x="906" y="8740"/>
                </a:lnTo>
                <a:lnTo>
                  <a:pt x="3154" y="8776"/>
                </a:lnTo>
                <a:lnTo>
                  <a:pt x="5405" y="8808"/>
                </a:lnTo>
                <a:lnTo>
                  <a:pt x="5405" y="9258"/>
                </a:lnTo>
                <a:lnTo>
                  <a:pt x="5405" y="9707"/>
                </a:lnTo>
                <a:lnTo>
                  <a:pt x="3923" y="9743"/>
                </a:lnTo>
                <a:cubicBezTo>
                  <a:pt x="2987" y="9765"/>
                  <a:pt x="2410" y="9729"/>
                  <a:pt x="2361" y="9646"/>
                </a:cubicBezTo>
                <a:cubicBezTo>
                  <a:pt x="2208" y="9389"/>
                  <a:pt x="2009" y="9497"/>
                  <a:pt x="2009" y="9836"/>
                </a:cubicBezTo>
                <a:cubicBezTo>
                  <a:pt x="2009" y="10175"/>
                  <a:pt x="2208" y="10283"/>
                  <a:pt x="2361" y="10026"/>
                </a:cubicBezTo>
                <a:cubicBezTo>
                  <a:pt x="2410" y="9943"/>
                  <a:pt x="2987" y="9907"/>
                  <a:pt x="3923" y="9929"/>
                </a:cubicBezTo>
                <a:lnTo>
                  <a:pt x="5405" y="9965"/>
                </a:lnTo>
                <a:lnTo>
                  <a:pt x="5405" y="10479"/>
                </a:lnTo>
                <a:lnTo>
                  <a:pt x="5405" y="10993"/>
                </a:lnTo>
                <a:lnTo>
                  <a:pt x="4419" y="11031"/>
                </a:lnTo>
                <a:cubicBezTo>
                  <a:pt x="3815" y="11054"/>
                  <a:pt x="3402" y="11016"/>
                  <a:pt x="3354" y="10935"/>
                </a:cubicBezTo>
                <a:cubicBezTo>
                  <a:pt x="3311" y="10862"/>
                  <a:pt x="3197" y="10800"/>
                  <a:pt x="3101" y="10800"/>
                </a:cubicBezTo>
                <a:cubicBezTo>
                  <a:pt x="2965" y="10800"/>
                  <a:pt x="2924" y="10872"/>
                  <a:pt x="2924" y="11121"/>
                </a:cubicBezTo>
                <a:cubicBezTo>
                  <a:pt x="2924" y="11461"/>
                  <a:pt x="3125" y="11569"/>
                  <a:pt x="3278" y="11311"/>
                </a:cubicBezTo>
                <a:cubicBezTo>
                  <a:pt x="3326" y="11229"/>
                  <a:pt x="3751" y="11192"/>
                  <a:pt x="4381" y="11215"/>
                </a:cubicBezTo>
                <a:lnTo>
                  <a:pt x="5405" y="11250"/>
                </a:lnTo>
                <a:lnTo>
                  <a:pt x="5405" y="11700"/>
                </a:lnTo>
                <a:lnTo>
                  <a:pt x="5405" y="12150"/>
                </a:lnTo>
                <a:lnTo>
                  <a:pt x="3927" y="12185"/>
                </a:lnTo>
                <a:cubicBezTo>
                  <a:pt x="2909" y="12209"/>
                  <a:pt x="2416" y="12176"/>
                  <a:pt x="2344" y="12076"/>
                </a:cubicBezTo>
                <a:cubicBezTo>
                  <a:pt x="2202" y="11878"/>
                  <a:pt x="2009" y="12023"/>
                  <a:pt x="2009" y="12326"/>
                </a:cubicBezTo>
                <a:cubicBezTo>
                  <a:pt x="2009" y="12658"/>
                  <a:pt x="2185" y="12754"/>
                  <a:pt x="2378" y="12526"/>
                </a:cubicBezTo>
                <a:cubicBezTo>
                  <a:pt x="2505" y="12376"/>
                  <a:pt x="2817" y="12346"/>
                  <a:pt x="3970" y="12375"/>
                </a:cubicBezTo>
                <a:lnTo>
                  <a:pt x="5405" y="12407"/>
                </a:lnTo>
                <a:lnTo>
                  <a:pt x="5405" y="12921"/>
                </a:lnTo>
                <a:lnTo>
                  <a:pt x="5405" y="13438"/>
                </a:lnTo>
                <a:lnTo>
                  <a:pt x="3116" y="13470"/>
                </a:lnTo>
                <a:lnTo>
                  <a:pt x="829" y="13506"/>
                </a:lnTo>
                <a:lnTo>
                  <a:pt x="485" y="14065"/>
                </a:lnTo>
                <a:cubicBezTo>
                  <a:pt x="295" y="14372"/>
                  <a:pt x="79" y="14658"/>
                  <a:pt x="6" y="14701"/>
                </a:cubicBezTo>
                <a:cubicBezTo>
                  <a:pt x="4" y="14702"/>
                  <a:pt x="2" y="14706"/>
                  <a:pt x="0" y="14707"/>
                </a:cubicBezTo>
                <a:lnTo>
                  <a:pt x="0" y="15276"/>
                </a:lnTo>
                <a:cubicBezTo>
                  <a:pt x="22" y="15283"/>
                  <a:pt x="33" y="15302"/>
                  <a:pt x="63" y="15302"/>
                </a:cubicBezTo>
                <a:cubicBezTo>
                  <a:pt x="239" y="15302"/>
                  <a:pt x="285" y="15195"/>
                  <a:pt x="263" y="14846"/>
                </a:cubicBezTo>
                <a:cubicBezTo>
                  <a:pt x="258" y="14772"/>
                  <a:pt x="402" y="14466"/>
                  <a:pt x="582" y="14168"/>
                </a:cubicBezTo>
                <a:lnTo>
                  <a:pt x="911" y="13625"/>
                </a:lnTo>
                <a:lnTo>
                  <a:pt x="3158" y="13660"/>
                </a:lnTo>
                <a:lnTo>
                  <a:pt x="5405" y="13695"/>
                </a:lnTo>
                <a:lnTo>
                  <a:pt x="5405" y="14209"/>
                </a:lnTo>
                <a:lnTo>
                  <a:pt x="5405" y="14723"/>
                </a:lnTo>
                <a:lnTo>
                  <a:pt x="3424" y="14756"/>
                </a:lnTo>
                <a:cubicBezTo>
                  <a:pt x="1629" y="14787"/>
                  <a:pt x="1430" y="14812"/>
                  <a:pt x="1288" y="15026"/>
                </a:cubicBezTo>
                <a:cubicBezTo>
                  <a:pt x="1202" y="15155"/>
                  <a:pt x="1070" y="15301"/>
                  <a:pt x="993" y="15347"/>
                </a:cubicBezTo>
                <a:cubicBezTo>
                  <a:pt x="817" y="15452"/>
                  <a:pt x="855" y="15860"/>
                  <a:pt x="1046" y="15922"/>
                </a:cubicBezTo>
                <a:cubicBezTo>
                  <a:pt x="1201" y="15972"/>
                  <a:pt x="1340" y="15716"/>
                  <a:pt x="1288" y="15475"/>
                </a:cubicBezTo>
                <a:cubicBezTo>
                  <a:pt x="1270" y="15394"/>
                  <a:pt x="1318" y="15233"/>
                  <a:pt x="1393" y="15119"/>
                </a:cubicBezTo>
                <a:cubicBezTo>
                  <a:pt x="1511" y="14938"/>
                  <a:pt x="1772" y="14915"/>
                  <a:pt x="3466" y="14945"/>
                </a:cubicBezTo>
                <a:lnTo>
                  <a:pt x="5405" y="14981"/>
                </a:lnTo>
                <a:lnTo>
                  <a:pt x="5443" y="15816"/>
                </a:lnTo>
                <a:lnTo>
                  <a:pt x="5481" y="16651"/>
                </a:lnTo>
                <a:lnTo>
                  <a:pt x="5747" y="16687"/>
                </a:lnTo>
                <a:cubicBezTo>
                  <a:pt x="6268" y="16759"/>
                  <a:pt x="6262" y="16806"/>
                  <a:pt x="5591" y="17943"/>
                </a:cubicBezTo>
                <a:lnTo>
                  <a:pt x="4950" y="19029"/>
                </a:lnTo>
                <a:lnTo>
                  <a:pt x="1889" y="19029"/>
                </a:lnTo>
                <a:cubicBezTo>
                  <a:pt x="867" y="19029"/>
                  <a:pt x="463" y="19016"/>
                  <a:pt x="0" y="19004"/>
                </a:cubicBezTo>
                <a:lnTo>
                  <a:pt x="0" y="19132"/>
                </a:lnTo>
                <a:cubicBezTo>
                  <a:pt x="474" y="19144"/>
                  <a:pt x="882" y="19158"/>
                  <a:pt x="1876" y="19158"/>
                </a:cubicBezTo>
                <a:lnTo>
                  <a:pt x="5005" y="19158"/>
                </a:lnTo>
                <a:lnTo>
                  <a:pt x="5743" y="17937"/>
                </a:lnTo>
                <a:lnTo>
                  <a:pt x="6482" y="16716"/>
                </a:lnTo>
                <a:lnTo>
                  <a:pt x="6904" y="16716"/>
                </a:lnTo>
                <a:cubicBezTo>
                  <a:pt x="7136" y="16716"/>
                  <a:pt x="7348" y="16756"/>
                  <a:pt x="7378" y="16806"/>
                </a:cubicBezTo>
                <a:cubicBezTo>
                  <a:pt x="7407" y="16855"/>
                  <a:pt x="6976" y="17665"/>
                  <a:pt x="6419" y="18605"/>
                </a:cubicBezTo>
                <a:lnTo>
                  <a:pt x="5407" y="20315"/>
                </a:lnTo>
                <a:lnTo>
                  <a:pt x="2812" y="20311"/>
                </a:lnTo>
                <a:cubicBezTo>
                  <a:pt x="708" y="20308"/>
                  <a:pt x="188" y="20274"/>
                  <a:pt x="74" y="20128"/>
                </a:cubicBezTo>
                <a:cubicBezTo>
                  <a:pt x="49" y="20096"/>
                  <a:pt x="25" y="20086"/>
                  <a:pt x="0" y="20067"/>
                </a:cubicBezTo>
                <a:lnTo>
                  <a:pt x="0" y="20662"/>
                </a:lnTo>
                <a:cubicBezTo>
                  <a:pt x="37" y="20648"/>
                  <a:pt x="74" y="20633"/>
                  <a:pt x="110" y="20594"/>
                </a:cubicBezTo>
                <a:cubicBezTo>
                  <a:pt x="210" y="20489"/>
                  <a:pt x="1018" y="20443"/>
                  <a:pt x="2867" y="20443"/>
                </a:cubicBezTo>
                <a:lnTo>
                  <a:pt x="5483" y="20443"/>
                </a:lnTo>
                <a:lnTo>
                  <a:pt x="6588" y="18576"/>
                </a:lnTo>
                <a:lnTo>
                  <a:pt x="7693" y="16709"/>
                </a:lnTo>
                <a:lnTo>
                  <a:pt x="8570" y="16745"/>
                </a:lnTo>
                <a:lnTo>
                  <a:pt x="9449" y="16780"/>
                </a:lnTo>
                <a:lnTo>
                  <a:pt x="9470" y="17567"/>
                </a:lnTo>
                <a:cubicBezTo>
                  <a:pt x="9490" y="18260"/>
                  <a:pt x="9470" y="18402"/>
                  <a:pt x="9293" y="18756"/>
                </a:cubicBezTo>
                <a:cubicBezTo>
                  <a:pt x="9098" y="19148"/>
                  <a:pt x="9076" y="19158"/>
                  <a:pt x="8451" y="19158"/>
                </a:cubicBezTo>
                <a:cubicBezTo>
                  <a:pt x="8074" y="19158"/>
                  <a:pt x="7808" y="19211"/>
                  <a:pt x="7808" y="19286"/>
                </a:cubicBezTo>
                <a:cubicBezTo>
                  <a:pt x="7808" y="19369"/>
                  <a:pt x="8635" y="19415"/>
                  <a:pt x="10136" y="19415"/>
                </a:cubicBezTo>
                <a:cubicBezTo>
                  <a:pt x="11637" y="19415"/>
                  <a:pt x="12463" y="19369"/>
                  <a:pt x="12463" y="19286"/>
                </a:cubicBezTo>
                <a:cubicBezTo>
                  <a:pt x="12463" y="19211"/>
                  <a:pt x="12199" y="19158"/>
                  <a:pt x="11822" y="19158"/>
                </a:cubicBezTo>
                <a:cubicBezTo>
                  <a:pt x="11196" y="19158"/>
                  <a:pt x="11175" y="19148"/>
                  <a:pt x="10979" y="18756"/>
                </a:cubicBezTo>
                <a:cubicBezTo>
                  <a:pt x="10802" y="18402"/>
                  <a:pt x="10780" y="18260"/>
                  <a:pt x="10800" y="17567"/>
                </a:cubicBezTo>
                <a:lnTo>
                  <a:pt x="10823" y="16780"/>
                </a:lnTo>
                <a:lnTo>
                  <a:pt x="11390" y="16741"/>
                </a:lnTo>
                <a:lnTo>
                  <a:pt x="11957" y="16703"/>
                </a:lnTo>
                <a:lnTo>
                  <a:pt x="13068" y="18567"/>
                </a:lnTo>
                <a:lnTo>
                  <a:pt x="14179" y="20434"/>
                </a:lnTo>
                <a:lnTo>
                  <a:pt x="14599" y="20469"/>
                </a:lnTo>
                <a:lnTo>
                  <a:pt x="15020" y="20507"/>
                </a:lnTo>
                <a:lnTo>
                  <a:pt x="15086" y="21054"/>
                </a:lnTo>
                <a:lnTo>
                  <a:pt x="15155" y="21600"/>
                </a:lnTo>
                <a:lnTo>
                  <a:pt x="15512" y="21600"/>
                </a:lnTo>
                <a:cubicBezTo>
                  <a:pt x="15709" y="21600"/>
                  <a:pt x="15895" y="21561"/>
                  <a:pt x="15923" y="21513"/>
                </a:cubicBezTo>
                <a:cubicBezTo>
                  <a:pt x="15952" y="21465"/>
                  <a:pt x="16163" y="21441"/>
                  <a:pt x="16393" y="21459"/>
                </a:cubicBezTo>
                <a:cubicBezTo>
                  <a:pt x="16837" y="21493"/>
                  <a:pt x="16918" y="21365"/>
                  <a:pt x="16646" y="21060"/>
                </a:cubicBezTo>
                <a:cubicBezTo>
                  <a:pt x="16537" y="20938"/>
                  <a:pt x="16498" y="20800"/>
                  <a:pt x="16530" y="20658"/>
                </a:cubicBezTo>
                <a:cubicBezTo>
                  <a:pt x="16574" y="20467"/>
                  <a:pt x="16739" y="20443"/>
                  <a:pt x="17993" y="20443"/>
                </a:cubicBezTo>
                <a:cubicBezTo>
                  <a:pt x="18933" y="20443"/>
                  <a:pt x="19455" y="20495"/>
                  <a:pt x="19549" y="20594"/>
                </a:cubicBezTo>
                <a:cubicBezTo>
                  <a:pt x="19733" y="20787"/>
                  <a:pt x="19941" y="20649"/>
                  <a:pt x="19941" y="20334"/>
                </a:cubicBezTo>
                <a:cubicBezTo>
                  <a:pt x="19941" y="20002"/>
                  <a:pt x="19765" y="19906"/>
                  <a:pt x="19572" y="20135"/>
                </a:cubicBezTo>
                <a:cubicBezTo>
                  <a:pt x="19445" y="20284"/>
                  <a:pt x="19133" y="20314"/>
                  <a:pt x="17980" y="20286"/>
                </a:cubicBezTo>
                <a:lnTo>
                  <a:pt x="16545" y="20250"/>
                </a:lnTo>
                <a:lnTo>
                  <a:pt x="16545" y="19736"/>
                </a:lnTo>
                <a:lnTo>
                  <a:pt x="16545" y="19222"/>
                </a:lnTo>
                <a:lnTo>
                  <a:pt x="18716" y="19187"/>
                </a:lnTo>
                <a:cubicBezTo>
                  <a:pt x="20697" y="19156"/>
                  <a:pt x="20900" y="19132"/>
                  <a:pt x="21043" y="18917"/>
                </a:cubicBezTo>
                <a:cubicBezTo>
                  <a:pt x="21129" y="18787"/>
                  <a:pt x="21263" y="18644"/>
                  <a:pt x="21339" y="18599"/>
                </a:cubicBezTo>
                <a:cubicBezTo>
                  <a:pt x="21534" y="18483"/>
                  <a:pt x="21482" y="17937"/>
                  <a:pt x="21277" y="17937"/>
                </a:cubicBezTo>
                <a:cubicBezTo>
                  <a:pt x="21168" y="17937"/>
                  <a:pt x="21116" y="18036"/>
                  <a:pt x="21100" y="18277"/>
                </a:cubicBezTo>
                <a:cubicBezTo>
                  <a:pt x="21048" y="19026"/>
                  <a:pt x="21010" y="19038"/>
                  <a:pt x="18636" y="19000"/>
                </a:cubicBezTo>
                <a:lnTo>
                  <a:pt x="16469" y="18965"/>
                </a:lnTo>
                <a:lnTo>
                  <a:pt x="16469" y="18387"/>
                </a:lnTo>
                <a:cubicBezTo>
                  <a:pt x="16469" y="17867"/>
                  <a:pt x="16488" y="17805"/>
                  <a:pt x="16659" y="17766"/>
                </a:cubicBezTo>
                <a:cubicBezTo>
                  <a:pt x="16764" y="17743"/>
                  <a:pt x="16882" y="17671"/>
                  <a:pt x="16922" y="17606"/>
                </a:cubicBezTo>
                <a:cubicBezTo>
                  <a:pt x="16962" y="17541"/>
                  <a:pt x="17769" y="17487"/>
                  <a:pt x="18716" y="17487"/>
                </a:cubicBezTo>
                <a:cubicBezTo>
                  <a:pt x="20355" y="17487"/>
                  <a:pt x="20442" y="17475"/>
                  <a:pt x="20533" y="17230"/>
                </a:cubicBezTo>
                <a:cubicBezTo>
                  <a:pt x="20585" y="17088"/>
                  <a:pt x="20699" y="16973"/>
                  <a:pt x="20786" y="16973"/>
                </a:cubicBezTo>
                <a:cubicBezTo>
                  <a:pt x="21014" y="16973"/>
                  <a:pt x="20957" y="16409"/>
                  <a:pt x="20723" y="16353"/>
                </a:cubicBezTo>
                <a:cubicBezTo>
                  <a:pt x="20586" y="16320"/>
                  <a:pt x="20552" y="16374"/>
                  <a:pt x="20552" y="16623"/>
                </a:cubicBezTo>
                <a:cubicBezTo>
                  <a:pt x="20552" y="16793"/>
                  <a:pt x="20488" y="17030"/>
                  <a:pt x="20409" y="17150"/>
                </a:cubicBezTo>
                <a:cubicBezTo>
                  <a:pt x="20282" y="17344"/>
                  <a:pt x="20086" y="17363"/>
                  <a:pt x="18596" y="17313"/>
                </a:cubicBezTo>
                <a:cubicBezTo>
                  <a:pt x="16386" y="17240"/>
                  <a:pt x="16469" y="17265"/>
                  <a:pt x="16469" y="16639"/>
                </a:cubicBezTo>
                <a:lnTo>
                  <a:pt x="16469" y="16137"/>
                </a:lnTo>
                <a:lnTo>
                  <a:pt x="16916" y="16099"/>
                </a:lnTo>
                <a:cubicBezTo>
                  <a:pt x="17242" y="16070"/>
                  <a:pt x="17400" y="16115"/>
                  <a:pt x="17496" y="16263"/>
                </a:cubicBezTo>
                <a:cubicBezTo>
                  <a:pt x="17671" y="16529"/>
                  <a:pt x="17896" y="16384"/>
                  <a:pt x="17866" y="16025"/>
                </a:cubicBezTo>
                <a:cubicBezTo>
                  <a:pt x="17848" y="15816"/>
                  <a:pt x="17797" y="15761"/>
                  <a:pt x="17651" y="15794"/>
                </a:cubicBezTo>
                <a:cubicBezTo>
                  <a:pt x="16633" y="16019"/>
                  <a:pt x="16356" y="15946"/>
                  <a:pt x="16462" y="15482"/>
                </a:cubicBezTo>
                <a:cubicBezTo>
                  <a:pt x="16500" y="15312"/>
                  <a:pt x="16533" y="15294"/>
                  <a:pt x="16600" y="15408"/>
                </a:cubicBezTo>
                <a:cubicBezTo>
                  <a:pt x="16735" y="15634"/>
                  <a:pt x="16872" y="15592"/>
                  <a:pt x="17148" y="15238"/>
                </a:cubicBezTo>
                <a:cubicBezTo>
                  <a:pt x="17578" y="14686"/>
                  <a:pt x="18344" y="14835"/>
                  <a:pt x="18383" y="15479"/>
                </a:cubicBezTo>
                <a:cubicBezTo>
                  <a:pt x="18388" y="15557"/>
                  <a:pt x="18396" y="15700"/>
                  <a:pt x="18402" y="15794"/>
                </a:cubicBezTo>
                <a:cubicBezTo>
                  <a:pt x="18419" y="16043"/>
                  <a:pt x="18752" y="15922"/>
                  <a:pt x="18783" y="15655"/>
                </a:cubicBezTo>
                <a:cubicBezTo>
                  <a:pt x="18799" y="15514"/>
                  <a:pt x="18740" y="15387"/>
                  <a:pt x="18627" y="15315"/>
                </a:cubicBezTo>
                <a:cubicBezTo>
                  <a:pt x="18527" y="15251"/>
                  <a:pt x="18401" y="15107"/>
                  <a:pt x="18345" y="14993"/>
                </a:cubicBezTo>
                <a:cubicBezTo>
                  <a:pt x="18277" y="14856"/>
                  <a:pt x="18119" y="14788"/>
                  <a:pt x="17875" y="14788"/>
                </a:cubicBezTo>
                <a:cubicBezTo>
                  <a:pt x="17510" y="14788"/>
                  <a:pt x="17309" y="14594"/>
                  <a:pt x="17527" y="14454"/>
                </a:cubicBezTo>
                <a:cubicBezTo>
                  <a:pt x="17590" y="14413"/>
                  <a:pt x="17676" y="14210"/>
                  <a:pt x="17719" y="14004"/>
                </a:cubicBezTo>
                <a:cubicBezTo>
                  <a:pt x="17794" y="13642"/>
                  <a:pt x="17814" y="13631"/>
                  <a:pt x="18280" y="13631"/>
                </a:cubicBezTo>
                <a:cubicBezTo>
                  <a:pt x="18751" y="13631"/>
                  <a:pt x="18773" y="13645"/>
                  <a:pt x="19089" y="14187"/>
                </a:cubicBezTo>
                <a:cubicBezTo>
                  <a:pt x="19268" y="14494"/>
                  <a:pt x="19408" y="14797"/>
                  <a:pt x="19401" y="14862"/>
                </a:cubicBezTo>
                <a:cubicBezTo>
                  <a:pt x="19366" y="15174"/>
                  <a:pt x="19422" y="15302"/>
                  <a:pt x="19597" y="15302"/>
                </a:cubicBezTo>
                <a:cubicBezTo>
                  <a:pt x="19847" y="15302"/>
                  <a:pt x="19861" y="14828"/>
                  <a:pt x="19616" y="14666"/>
                </a:cubicBezTo>
                <a:cubicBezTo>
                  <a:pt x="19521" y="14603"/>
                  <a:pt x="19308" y="14316"/>
                  <a:pt x="19142" y="14026"/>
                </a:cubicBezTo>
                <a:cubicBezTo>
                  <a:pt x="18859" y="13533"/>
                  <a:pt x="18814" y="13502"/>
                  <a:pt x="18412" y="13502"/>
                </a:cubicBezTo>
                <a:cubicBezTo>
                  <a:pt x="18175" y="13502"/>
                  <a:pt x="17961" y="13464"/>
                  <a:pt x="17934" y="13419"/>
                </a:cubicBezTo>
                <a:cubicBezTo>
                  <a:pt x="17907" y="13374"/>
                  <a:pt x="17949" y="13184"/>
                  <a:pt x="18027" y="12998"/>
                </a:cubicBezTo>
                <a:cubicBezTo>
                  <a:pt x="18106" y="12812"/>
                  <a:pt x="18182" y="12519"/>
                  <a:pt x="18197" y="12346"/>
                </a:cubicBezTo>
                <a:cubicBezTo>
                  <a:pt x="18222" y="12045"/>
                  <a:pt x="18250" y="12032"/>
                  <a:pt x="18771" y="12027"/>
                </a:cubicBezTo>
                <a:cubicBezTo>
                  <a:pt x="19216" y="12024"/>
                  <a:pt x="19360" y="11967"/>
                  <a:pt x="19549" y="11732"/>
                </a:cubicBezTo>
                <a:cubicBezTo>
                  <a:pt x="19750" y="11482"/>
                  <a:pt x="20048" y="11457"/>
                  <a:pt x="21600" y="11452"/>
                </a:cubicBezTo>
                <a:lnTo>
                  <a:pt x="21600" y="11433"/>
                </a:lnTo>
                <a:cubicBezTo>
                  <a:pt x="20623" y="11419"/>
                  <a:pt x="19926" y="11381"/>
                  <a:pt x="19903" y="11317"/>
                </a:cubicBezTo>
                <a:cubicBezTo>
                  <a:pt x="19878" y="11248"/>
                  <a:pt x="19895" y="11073"/>
                  <a:pt x="19941" y="10929"/>
                </a:cubicBezTo>
                <a:cubicBezTo>
                  <a:pt x="19987" y="10784"/>
                  <a:pt x="20035" y="10466"/>
                  <a:pt x="20048" y="10222"/>
                </a:cubicBezTo>
                <a:cubicBezTo>
                  <a:pt x="20090" y="9422"/>
                  <a:pt x="20146" y="9386"/>
                  <a:pt x="21345" y="9386"/>
                </a:cubicBezTo>
                <a:lnTo>
                  <a:pt x="21600" y="9386"/>
                </a:lnTo>
                <a:lnTo>
                  <a:pt x="21600" y="9258"/>
                </a:lnTo>
                <a:lnTo>
                  <a:pt x="21301" y="9258"/>
                </a:lnTo>
                <a:cubicBezTo>
                  <a:pt x="20686" y="9258"/>
                  <a:pt x="20235" y="9205"/>
                  <a:pt x="20207" y="9129"/>
                </a:cubicBezTo>
                <a:cubicBezTo>
                  <a:pt x="20181" y="9058"/>
                  <a:pt x="20095" y="9001"/>
                  <a:pt x="20015" y="9001"/>
                </a:cubicBezTo>
                <a:cubicBezTo>
                  <a:pt x="19935" y="9001"/>
                  <a:pt x="19835" y="8892"/>
                  <a:pt x="19793" y="8760"/>
                </a:cubicBezTo>
                <a:cubicBezTo>
                  <a:pt x="19751" y="8627"/>
                  <a:pt x="19593" y="8422"/>
                  <a:pt x="19441" y="8300"/>
                </a:cubicBezTo>
                <a:lnTo>
                  <a:pt x="19163" y="8078"/>
                </a:lnTo>
                <a:lnTo>
                  <a:pt x="19332" y="7773"/>
                </a:lnTo>
                <a:cubicBezTo>
                  <a:pt x="19426" y="7606"/>
                  <a:pt x="19523" y="7475"/>
                  <a:pt x="19549" y="7481"/>
                </a:cubicBezTo>
                <a:cubicBezTo>
                  <a:pt x="19847" y="7541"/>
                  <a:pt x="19875" y="6909"/>
                  <a:pt x="19578" y="6838"/>
                </a:cubicBezTo>
                <a:cubicBezTo>
                  <a:pt x="19420" y="6800"/>
                  <a:pt x="19365" y="6929"/>
                  <a:pt x="19401" y="7252"/>
                </a:cubicBezTo>
                <a:cubicBezTo>
                  <a:pt x="19431" y="7530"/>
                  <a:pt x="19013" y="8062"/>
                  <a:pt x="18750" y="8078"/>
                </a:cubicBezTo>
                <a:cubicBezTo>
                  <a:pt x="18602" y="8088"/>
                  <a:pt x="18355" y="8212"/>
                  <a:pt x="18200" y="8358"/>
                </a:cubicBezTo>
                <a:cubicBezTo>
                  <a:pt x="17938" y="8604"/>
                  <a:pt x="17814" y="8620"/>
                  <a:pt x="16393" y="8586"/>
                </a:cubicBezTo>
                <a:lnTo>
                  <a:pt x="14865" y="8551"/>
                </a:lnTo>
                <a:lnTo>
                  <a:pt x="14865" y="8037"/>
                </a:lnTo>
                <a:lnTo>
                  <a:pt x="14865" y="7522"/>
                </a:lnTo>
                <a:lnTo>
                  <a:pt x="16570" y="7458"/>
                </a:lnTo>
                <a:cubicBezTo>
                  <a:pt x="18043" y="7403"/>
                  <a:pt x="18283" y="7364"/>
                  <a:pt x="18343" y="7182"/>
                </a:cubicBezTo>
                <a:cubicBezTo>
                  <a:pt x="18381" y="7066"/>
                  <a:pt x="18498" y="6937"/>
                  <a:pt x="18604" y="6893"/>
                </a:cubicBezTo>
                <a:cubicBezTo>
                  <a:pt x="18823" y="6800"/>
                  <a:pt x="18868" y="6373"/>
                  <a:pt x="18672" y="6247"/>
                </a:cubicBezTo>
                <a:cubicBezTo>
                  <a:pt x="18520" y="6148"/>
                  <a:pt x="18318" y="6408"/>
                  <a:pt x="18370" y="6636"/>
                </a:cubicBezTo>
                <a:cubicBezTo>
                  <a:pt x="18390" y="6727"/>
                  <a:pt x="18348" y="6922"/>
                  <a:pt x="18276" y="7069"/>
                </a:cubicBezTo>
                <a:cubicBezTo>
                  <a:pt x="18151" y="7327"/>
                  <a:pt x="18089" y="7335"/>
                  <a:pt x="16507" y="7301"/>
                </a:cubicBezTo>
                <a:lnTo>
                  <a:pt x="14865" y="7265"/>
                </a:lnTo>
                <a:lnTo>
                  <a:pt x="14845" y="6282"/>
                </a:lnTo>
                <a:cubicBezTo>
                  <a:pt x="14820" y="5174"/>
                  <a:pt x="14803" y="5148"/>
                  <a:pt x="14135" y="5145"/>
                </a:cubicBezTo>
                <a:cubicBezTo>
                  <a:pt x="13943" y="5144"/>
                  <a:pt x="13761" y="5104"/>
                  <a:pt x="13732" y="5055"/>
                </a:cubicBezTo>
                <a:cubicBezTo>
                  <a:pt x="13702" y="5005"/>
                  <a:pt x="13911" y="4572"/>
                  <a:pt x="14194" y="4091"/>
                </a:cubicBezTo>
                <a:lnTo>
                  <a:pt x="14709" y="3217"/>
                </a:lnTo>
                <a:lnTo>
                  <a:pt x="17812" y="3217"/>
                </a:lnTo>
                <a:cubicBezTo>
                  <a:pt x="21124" y="3217"/>
                  <a:pt x="21042" y="3200"/>
                  <a:pt x="21096" y="3859"/>
                </a:cubicBezTo>
                <a:cubicBezTo>
                  <a:pt x="21114" y="4077"/>
                  <a:pt x="21179" y="4191"/>
                  <a:pt x="21296" y="4219"/>
                </a:cubicBezTo>
                <a:cubicBezTo>
                  <a:pt x="21435" y="4253"/>
                  <a:pt x="21467" y="4199"/>
                  <a:pt x="21467" y="3930"/>
                </a:cubicBezTo>
                <a:cubicBezTo>
                  <a:pt x="21467" y="3687"/>
                  <a:pt x="21427" y="3602"/>
                  <a:pt x="21317" y="3602"/>
                </a:cubicBezTo>
                <a:cubicBezTo>
                  <a:pt x="21234" y="3602"/>
                  <a:pt x="21129" y="3487"/>
                  <a:pt x="21084" y="3345"/>
                </a:cubicBezTo>
                <a:cubicBezTo>
                  <a:pt x="21005" y="3094"/>
                  <a:pt x="20925" y="3088"/>
                  <a:pt x="17818" y="3088"/>
                </a:cubicBezTo>
                <a:lnTo>
                  <a:pt x="14633" y="3088"/>
                </a:lnTo>
                <a:lnTo>
                  <a:pt x="14026" y="4116"/>
                </a:lnTo>
                <a:lnTo>
                  <a:pt x="13420" y="5145"/>
                </a:lnTo>
                <a:lnTo>
                  <a:pt x="12984" y="5145"/>
                </a:lnTo>
                <a:cubicBezTo>
                  <a:pt x="12744" y="5145"/>
                  <a:pt x="12530" y="5096"/>
                  <a:pt x="12508" y="5039"/>
                </a:cubicBezTo>
                <a:cubicBezTo>
                  <a:pt x="12487" y="4981"/>
                  <a:pt x="12874" y="4257"/>
                  <a:pt x="13366" y="3429"/>
                </a:cubicBezTo>
                <a:lnTo>
                  <a:pt x="14262" y="1922"/>
                </a:lnTo>
                <a:lnTo>
                  <a:pt x="16892" y="1970"/>
                </a:lnTo>
                <a:cubicBezTo>
                  <a:pt x="18338" y="1996"/>
                  <a:pt x="19606" y="2041"/>
                  <a:pt x="19711" y="2069"/>
                </a:cubicBezTo>
                <a:cubicBezTo>
                  <a:pt x="19859" y="2110"/>
                  <a:pt x="19908" y="2063"/>
                  <a:pt x="19926" y="1851"/>
                </a:cubicBezTo>
                <a:cubicBezTo>
                  <a:pt x="19956" y="1497"/>
                  <a:pt x="19731" y="1344"/>
                  <a:pt x="19561" y="1603"/>
                </a:cubicBezTo>
                <a:cubicBezTo>
                  <a:pt x="19451" y="1771"/>
                  <a:pt x="19051" y="1799"/>
                  <a:pt x="16804" y="1799"/>
                </a:cubicBezTo>
                <a:lnTo>
                  <a:pt x="14177" y="1799"/>
                </a:lnTo>
                <a:lnTo>
                  <a:pt x="13188" y="3474"/>
                </a:lnTo>
                <a:lnTo>
                  <a:pt x="12198" y="5145"/>
                </a:lnTo>
                <a:lnTo>
                  <a:pt x="9834" y="5145"/>
                </a:lnTo>
                <a:lnTo>
                  <a:pt x="7469" y="5145"/>
                </a:lnTo>
                <a:lnTo>
                  <a:pt x="7067" y="4473"/>
                </a:lnTo>
                <a:cubicBezTo>
                  <a:pt x="6831" y="4080"/>
                  <a:pt x="6664" y="3689"/>
                  <a:pt x="6664" y="3528"/>
                </a:cubicBezTo>
                <a:cubicBezTo>
                  <a:pt x="6664" y="2996"/>
                  <a:pt x="6494" y="2434"/>
                  <a:pt x="6274" y="2243"/>
                </a:cubicBezTo>
                <a:cubicBezTo>
                  <a:pt x="6012" y="2014"/>
                  <a:pt x="6010" y="1997"/>
                  <a:pt x="6206" y="1578"/>
                </a:cubicBezTo>
                <a:cubicBezTo>
                  <a:pt x="6541" y="859"/>
                  <a:pt x="6299" y="0"/>
                  <a:pt x="5761" y="0"/>
                </a:cubicBezTo>
                <a:close/>
                <a:moveTo>
                  <a:pt x="3006" y="4373"/>
                </a:moveTo>
                <a:cubicBezTo>
                  <a:pt x="2924" y="4373"/>
                  <a:pt x="2836" y="4431"/>
                  <a:pt x="2810" y="4502"/>
                </a:cubicBezTo>
                <a:cubicBezTo>
                  <a:pt x="2781" y="4582"/>
                  <a:pt x="2100" y="4630"/>
                  <a:pt x="1022" y="4630"/>
                </a:cubicBezTo>
                <a:cubicBezTo>
                  <a:pt x="493" y="4630"/>
                  <a:pt x="266" y="4644"/>
                  <a:pt x="0" y="4656"/>
                </a:cubicBezTo>
                <a:lnTo>
                  <a:pt x="0" y="4785"/>
                </a:lnTo>
                <a:cubicBezTo>
                  <a:pt x="255" y="4771"/>
                  <a:pt x="477" y="4759"/>
                  <a:pt x="1023" y="4759"/>
                </a:cubicBezTo>
                <a:cubicBezTo>
                  <a:pt x="2049" y="4759"/>
                  <a:pt x="2705" y="4808"/>
                  <a:pt x="2734" y="4887"/>
                </a:cubicBezTo>
                <a:cubicBezTo>
                  <a:pt x="2760" y="4958"/>
                  <a:pt x="2865" y="5016"/>
                  <a:pt x="2968" y="5016"/>
                </a:cubicBezTo>
                <a:cubicBezTo>
                  <a:pt x="3116" y="5016"/>
                  <a:pt x="3154" y="4950"/>
                  <a:pt x="3154" y="4695"/>
                </a:cubicBezTo>
                <a:cubicBezTo>
                  <a:pt x="3154" y="4462"/>
                  <a:pt x="3113" y="4373"/>
                  <a:pt x="3006" y="4373"/>
                </a:cubicBezTo>
                <a:close/>
                <a:moveTo>
                  <a:pt x="16656" y="4373"/>
                </a:moveTo>
                <a:cubicBezTo>
                  <a:pt x="16549" y="4373"/>
                  <a:pt x="16507" y="4462"/>
                  <a:pt x="16507" y="4695"/>
                </a:cubicBezTo>
                <a:cubicBezTo>
                  <a:pt x="16507" y="4950"/>
                  <a:pt x="16546" y="5016"/>
                  <a:pt x="16694" y="5016"/>
                </a:cubicBezTo>
                <a:cubicBezTo>
                  <a:pt x="16796" y="5016"/>
                  <a:pt x="16900" y="4958"/>
                  <a:pt x="16926" y="4887"/>
                </a:cubicBezTo>
                <a:cubicBezTo>
                  <a:pt x="16955" y="4808"/>
                  <a:pt x="17606" y="4759"/>
                  <a:pt x="18623" y="4759"/>
                </a:cubicBezTo>
                <a:cubicBezTo>
                  <a:pt x="20414" y="4759"/>
                  <a:pt x="20552" y="4810"/>
                  <a:pt x="20552" y="5485"/>
                </a:cubicBezTo>
                <a:cubicBezTo>
                  <a:pt x="20552" y="5721"/>
                  <a:pt x="20593" y="5787"/>
                  <a:pt x="20742" y="5787"/>
                </a:cubicBezTo>
                <a:cubicBezTo>
                  <a:pt x="20995" y="5787"/>
                  <a:pt x="21006" y="5313"/>
                  <a:pt x="20757" y="5154"/>
                </a:cubicBezTo>
                <a:cubicBezTo>
                  <a:pt x="20661" y="5093"/>
                  <a:pt x="20537" y="4949"/>
                  <a:pt x="20481" y="4836"/>
                </a:cubicBezTo>
                <a:cubicBezTo>
                  <a:pt x="20394" y="4658"/>
                  <a:pt x="20143" y="4630"/>
                  <a:pt x="18638" y="4630"/>
                </a:cubicBezTo>
                <a:cubicBezTo>
                  <a:pt x="17559" y="4630"/>
                  <a:pt x="16879" y="4582"/>
                  <a:pt x="16850" y="4502"/>
                </a:cubicBezTo>
                <a:cubicBezTo>
                  <a:pt x="16824" y="4431"/>
                  <a:pt x="16737" y="4373"/>
                  <a:pt x="16656" y="4373"/>
                </a:cubicBezTo>
                <a:close/>
                <a:moveTo>
                  <a:pt x="15320" y="5787"/>
                </a:moveTo>
                <a:cubicBezTo>
                  <a:pt x="15190" y="5787"/>
                  <a:pt x="15134" y="5858"/>
                  <a:pt x="15134" y="6022"/>
                </a:cubicBezTo>
                <a:cubicBezTo>
                  <a:pt x="15134" y="6151"/>
                  <a:pt x="15155" y="6296"/>
                  <a:pt x="15183" y="6343"/>
                </a:cubicBezTo>
                <a:cubicBezTo>
                  <a:pt x="15260" y="6473"/>
                  <a:pt x="15499" y="6447"/>
                  <a:pt x="15552" y="6301"/>
                </a:cubicBezTo>
                <a:cubicBezTo>
                  <a:pt x="15619" y="6118"/>
                  <a:pt x="17312" y="6135"/>
                  <a:pt x="17489" y="6321"/>
                </a:cubicBezTo>
                <a:cubicBezTo>
                  <a:pt x="17661" y="6502"/>
                  <a:pt x="17881" y="6383"/>
                  <a:pt x="17881" y="6109"/>
                </a:cubicBezTo>
                <a:cubicBezTo>
                  <a:pt x="17881" y="5834"/>
                  <a:pt x="17661" y="5715"/>
                  <a:pt x="17489" y="5896"/>
                </a:cubicBezTo>
                <a:cubicBezTo>
                  <a:pt x="17312" y="6082"/>
                  <a:pt x="15619" y="6099"/>
                  <a:pt x="15552" y="5916"/>
                </a:cubicBezTo>
                <a:cubicBezTo>
                  <a:pt x="15526" y="5845"/>
                  <a:pt x="15423" y="5787"/>
                  <a:pt x="15320" y="5787"/>
                </a:cubicBezTo>
                <a:close/>
                <a:moveTo>
                  <a:pt x="1244" y="10016"/>
                </a:moveTo>
                <a:cubicBezTo>
                  <a:pt x="1160" y="10023"/>
                  <a:pt x="1063" y="10147"/>
                  <a:pt x="1010" y="10382"/>
                </a:cubicBezTo>
                <a:cubicBezTo>
                  <a:pt x="967" y="10577"/>
                  <a:pt x="822" y="10931"/>
                  <a:pt x="689" y="11170"/>
                </a:cubicBezTo>
                <a:cubicBezTo>
                  <a:pt x="530" y="11453"/>
                  <a:pt x="498" y="11558"/>
                  <a:pt x="597" y="11472"/>
                </a:cubicBezTo>
                <a:cubicBezTo>
                  <a:pt x="681" y="11398"/>
                  <a:pt x="832" y="11189"/>
                  <a:pt x="934" y="11006"/>
                </a:cubicBezTo>
                <a:cubicBezTo>
                  <a:pt x="1036" y="10822"/>
                  <a:pt x="1183" y="10671"/>
                  <a:pt x="1259" y="10671"/>
                </a:cubicBezTo>
                <a:cubicBezTo>
                  <a:pt x="1357" y="10671"/>
                  <a:pt x="1398" y="10576"/>
                  <a:pt x="1398" y="10350"/>
                </a:cubicBezTo>
                <a:cubicBezTo>
                  <a:pt x="1398" y="10119"/>
                  <a:pt x="1328" y="10009"/>
                  <a:pt x="1244" y="10016"/>
                </a:cubicBezTo>
                <a:close/>
                <a:moveTo>
                  <a:pt x="20011" y="13265"/>
                </a:moveTo>
                <a:cubicBezTo>
                  <a:pt x="19891" y="13259"/>
                  <a:pt x="19787" y="13378"/>
                  <a:pt x="19787" y="13567"/>
                </a:cubicBezTo>
                <a:cubicBezTo>
                  <a:pt x="19787" y="13842"/>
                  <a:pt x="20007" y="13960"/>
                  <a:pt x="20179" y="13779"/>
                </a:cubicBezTo>
                <a:cubicBezTo>
                  <a:pt x="20268" y="13685"/>
                  <a:pt x="20698" y="13631"/>
                  <a:pt x="21334" y="13631"/>
                </a:cubicBezTo>
                <a:lnTo>
                  <a:pt x="21600" y="13631"/>
                </a:lnTo>
                <a:lnTo>
                  <a:pt x="21600" y="13502"/>
                </a:lnTo>
                <a:lnTo>
                  <a:pt x="21372" y="13502"/>
                </a:lnTo>
                <a:cubicBezTo>
                  <a:pt x="20707" y="13502"/>
                  <a:pt x="20268" y="13445"/>
                  <a:pt x="20179" y="13351"/>
                </a:cubicBezTo>
                <a:cubicBezTo>
                  <a:pt x="20125" y="13295"/>
                  <a:pt x="20066" y="13267"/>
                  <a:pt x="20011" y="13265"/>
                </a:cubicBezTo>
                <a:close/>
                <a:moveTo>
                  <a:pt x="4391" y="15790"/>
                </a:moveTo>
                <a:cubicBezTo>
                  <a:pt x="4365" y="15788"/>
                  <a:pt x="4335" y="15793"/>
                  <a:pt x="4298" y="15803"/>
                </a:cubicBezTo>
                <a:cubicBezTo>
                  <a:pt x="4193" y="15831"/>
                  <a:pt x="3679" y="15851"/>
                  <a:pt x="3154" y="15851"/>
                </a:cubicBezTo>
                <a:cubicBezTo>
                  <a:pt x="2630" y="15851"/>
                  <a:pt x="2114" y="15831"/>
                  <a:pt x="2011" y="15803"/>
                </a:cubicBezTo>
                <a:cubicBezTo>
                  <a:pt x="1873" y="15766"/>
                  <a:pt x="1815" y="15816"/>
                  <a:pt x="1794" y="15993"/>
                </a:cubicBezTo>
                <a:cubicBezTo>
                  <a:pt x="1778" y="16126"/>
                  <a:pt x="1812" y="16283"/>
                  <a:pt x="1868" y="16343"/>
                </a:cubicBezTo>
                <a:cubicBezTo>
                  <a:pt x="2011" y="16496"/>
                  <a:pt x="2052" y="16487"/>
                  <a:pt x="2161" y="16266"/>
                </a:cubicBezTo>
                <a:cubicBezTo>
                  <a:pt x="2300" y="15984"/>
                  <a:pt x="3962" y="15987"/>
                  <a:pt x="4147" y="16269"/>
                </a:cubicBezTo>
                <a:cubicBezTo>
                  <a:pt x="4318" y="16529"/>
                  <a:pt x="4543" y="16379"/>
                  <a:pt x="4513" y="16025"/>
                </a:cubicBezTo>
                <a:cubicBezTo>
                  <a:pt x="4499" y="15866"/>
                  <a:pt x="4468" y="15798"/>
                  <a:pt x="4391" y="15790"/>
                </a:cubicBezTo>
                <a:close/>
                <a:moveTo>
                  <a:pt x="3057" y="17127"/>
                </a:moveTo>
                <a:cubicBezTo>
                  <a:pt x="3029" y="17133"/>
                  <a:pt x="2991" y="17149"/>
                  <a:pt x="2943" y="17172"/>
                </a:cubicBezTo>
                <a:cubicBezTo>
                  <a:pt x="2828" y="17228"/>
                  <a:pt x="1982" y="17294"/>
                  <a:pt x="1063" y="17320"/>
                </a:cubicBezTo>
                <a:cubicBezTo>
                  <a:pt x="505" y="17336"/>
                  <a:pt x="259" y="17330"/>
                  <a:pt x="0" y="17323"/>
                </a:cubicBezTo>
                <a:lnTo>
                  <a:pt x="0" y="17464"/>
                </a:lnTo>
                <a:cubicBezTo>
                  <a:pt x="259" y="17474"/>
                  <a:pt x="430" y="17487"/>
                  <a:pt x="955" y="17487"/>
                </a:cubicBezTo>
                <a:cubicBezTo>
                  <a:pt x="2027" y="17487"/>
                  <a:pt x="2705" y="17536"/>
                  <a:pt x="2734" y="17615"/>
                </a:cubicBezTo>
                <a:cubicBezTo>
                  <a:pt x="2760" y="17686"/>
                  <a:pt x="2865" y="17744"/>
                  <a:pt x="2968" y="17744"/>
                </a:cubicBezTo>
                <a:cubicBezTo>
                  <a:pt x="3118" y="17744"/>
                  <a:pt x="3154" y="17678"/>
                  <a:pt x="3154" y="17407"/>
                </a:cubicBezTo>
                <a:cubicBezTo>
                  <a:pt x="3154" y="17177"/>
                  <a:pt x="3143" y="17109"/>
                  <a:pt x="3057" y="17127"/>
                </a:cubicBezTo>
                <a:close/>
              </a:path>
            </a:pathLst>
          </a:custGeom>
          <a:ln w="12700">
            <a:miter lim="400000"/>
          </a:ln>
        </p:spPr>
      </p:pic>
      <p:sp>
        <p:nvSpPr>
          <p:cNvPr id="10" name="Slide Number Placeholder 9">
            <a:extLst>
              <a:ext uri="{FF2B5EF4-FFF2-40B4-BE49-F238E27FC236}">
                <a16:creationId xmlns:a16="http://schemas.microsoft.com/office/drawing/2014/main" id="{218AA3BD-5B4E-1401-6CAA-D0E5BBFB3111}"/>
              </a:ext>
            </a:extLst>
          </p:cNvPr>
          <p:cNvSpPr>
            <a:spLocks noGrp="1"/>
          </p:cNvSpPr>
          <p:nvPr>
            <p:ph type="sldNum" sz="quarter" idx="2"/>
          </p:nvPr>
        </p:nvSpPr>
        <p:spPr/>
        <p:txBody>
          <a:bodyPr/>
          <a:lstStyle/>
          <a:p>
            <a:fld id="{86CB4B4D-7CA3-9044-876B-883B54F8677D}" type="slidenum">
              <a:rPr lang="en-IQ" smtClean="0"/>
              <a:t>5</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6E70B711-88A5-2D52-1E2A-BBC042E2847C}"/>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05A5196B-77BB-D8D4-731A-B3BDE2D9CCB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962E480-97C2-E017-AC77-7FC52BCDC035}"/>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CCBAB1FA-1C33-F0F4-8B62-77D4890B6C4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6986E8-A788-90B0-A9DE-7519E34913E2}"/>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B137BBF-FB4A-B79A-B0DE-713B3A98EDB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E3DF6983-31C3-EF13-116F-0A78D22E28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FF618FA9-D359-610E-0080-A54DFF3755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15" name="TextBox 23"/>
          <p:cNvSpPr txBox="1"/>
          <p:nvPr/>
        </p:nvSpPr>
        <p:spPr>
          <a:xfrm>
            <a:off x="1473171" y="1786246"/>
            <a:ext cx="9099554" cy="40413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defTabSz="457200">
              <a:lnSpc>
                <a:spcPct val="150000"/>
              </a:lnSpc>
              <a:spcBef>
                <a:spcPts val="1200"/>
              </a:spcBef>
              <a:defRPr sz="2566">
                <a:solidFill>
                  <a:srgbClr val="53636F"/>
                </a:solidFill>
                <a:latin typeface="Arial Narrow"/>
                <a:ea typeface="Arial Narrow"/>
                <a:cs typeface="Arial Narrow"/>
                <a:sym typeface="Arial Narrow"/>
              </a:defRPr>
            </a:pPr>
            <a:r>
              <a:rPr sz="2000" dirty="0">
                <a:solidFill>
                  <a:schemeClr val="accent2"/>
                </a:solidFill>
                <a:latin typeface="Alexandria" pitchFamily="2" charset="-78"/>
                <a:cs typeface="Alexandria" pitchFamily="2" charset="-78"/>
              </a:rPr>
              <a:t>**</a:t>
            </a:r>
            <a:r>
              <a:rPr sz="2000" dirty="0">
                <a:solidFill>
                  <a:schemeClr val="tx1"/>
                </a:solidFill>
                <a:latin typeface="Alexandria" pitchFamily="2" charset="-78"/>
                <a:cs typeface="Alexandria" pitchFamily="2" charset="-78"/>
              </a:rPr>
              <a:t> The mechanisms may report the actual cause of the integrity violation (a specific part of a file was altered), or they may simply report that the file is now corrupt. </a:t>
            </a:r>
          </a:p>
          <a:p>
            <a:pPr algn="just" defTabSz="457200">
              <a:lnSpc>
                <a:spcPct val="150000"/>
              </a:lnSpc>
              <a:spcBef>
                <a:spcPts val="1200"/>
              </a:spcBef>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algn="just" defTabSz="457200">
              <a:lnSpc>
                <a:spcPct val="150000"/>
              </a:lnSpc>
              <a:spcBef>
                <a:spcPts val="1200"/>
              </a:spcBef>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Working with </a:t>
            </a:r>
            <a:r>
              <a:rPr sz="2000" b="1" i="1" dirty="0">
                <a:solidFill>
                  <a:schemeClr val="accent2"/>
                </a:solidFill>
                <a:latin typeface="Alexandria" pitchFamily="2" charset="-78"/>
                <a:cs typeface="Alexandria" pitchFamily="2" charset="-78"/>
              </a:rPr>
              <a:t>integrity</a:t>
            </a:r>
            <a:r>
              <a:rPr sz="2000" dirty="0">
                <a:solidFill>
                  <a:schemeClr val="tx1"/>
                </a:solidFill>
                <a:latin typeface="Alexandria" pitchFamily="2" charset="-78"/>
                <a:cs typeface="Alexandria" pitchFamily="2" charset="-78"/>
              </a:rPr>
              <a:t> is very different from working with </a:t>
            </a:r>
            <a:r>
              <a:rPr sz="2000" b="1" i="1" dirty="0">
                <a:solidFill>
                  <a:schemeClr val="accent2"/>
                </a:solidFill>
                <a:latin typeface="Alexandria" pitchFamily="2" charset="-78"/>
                <a:cs typeface="Alexandria" pitchFamily="2" charset="-78"/>
              </a:rPr>
              <a:t>confidentiality</a:t>
            </a:r>
            <a:r>
              <a:rPr sz="2000" dirty="0">
                <a:solidFill>
                  <a:schemeClr val="tx1"/>
                </a:solidFill>
                <a:latin typeface="Alexandria" pitchFamily="2" charset="-78"/>
                <a:cs typeface="Alexandria" pitchFamily="2" charset="-78"/>
              </a:rPr>
              <a:t>. With confidentiality, the data is either compromised or it is not, but integrity includes both the correctness and the trustworthiness of the data. </a:t>
            </a:r>
          </a:p>
        </p:txBody>
      </p:sp>
      <p:pic>
        <p:nvPicPr>
          <p:cNvPr id="220" name="1000_F_513748552_g2TYeJnuWzZhm0KDX2zNPWq9S3IlPnNd.jpeg" descr="1000_F_513748552_g2TYeJnuWzZhm0KDX2zNPWq9S3IlPnNd.jpeg"/>
          <p:cNvPicPr>
            <a:picLocks noChangeAspect="1"/>
          </p:cNvPicPr>
          <p:nvPr/>
        </p:nvPicPr>
        <p:blipFill>
          <a:blip r:embed="rId4"/>
          <a:srcRect l="18457" t="10343" r="16899" b="7478"/>
          <a:stretch>
            <a:fillRect/>
          </a:stretch>
        </p:blipFill>
        <p:spPr>
          <a:xfrm>
            <a:off x="5165358" y="2701930"/>
            <a:ext cx="1861284" cy="1104998"/>
          </a:xfrm>
          <a:custGeom>
            <a:avLst/>
            <a:gdLst/>
            <a:ahLst/>
            <a:cxnLst>
              <a:cxn ang="0">
                <a:pos x="wd2" y="hd2"/>
              </a:cxn>
              <a:cxn ang="5400000">
                <a:pos x="wd2" y="hd2"/>
              </a:cxn>
              <a:cxn ang="10800000">
                <a:pos x="wd2" y="hd2"/>
              </a:cxn>
              <a:cxn ang="16200000">
                <a:pos x="wd2" y="hd2"/>
              </a:cxn>
            </a:cxnLst>
            <a:rect l="0" t="0" r="r" b="b"/>
            <a:pathLst>
              <a:path w="21488" h="21567" extrusionOk="0">
                <a:moveTo>
                  <a:pt x="7172" y="1"/>
                </a:moveTo>
                <a:cubicBezTo>
                  <a:pt x="7077" y="-1"/>
                  <a:pt x="6989" y="5"/>
                  <a:pt x="6908" y="15"/>
                </a:cubicBezTo>
                <a:cubicBezTo>
                  <a:pt x="6791" y="79"/>
                  <a:pt x="6668" y="204"/>
                  <a:pt x="6593" y="355"/>
                </a:cubicBezTo>
                <a:cubicBezTo>
                  <a:pt x="6543" y="456"/>
                  <a:pt x="6464" y="784"/>
                  <a:pt x="6413" y="1113"/>
                </a:cubicBezTo>
                <a:cubicBezTo>
                  <a:pt x="6364" y="1432"/>
                  <a:pt x="6310" y="1725"/>
                  <a:pt x="6292" y="1764"/>
                </a:cubicBezTo>
                <a:cubicBezTo>
                  <a:pt x="6273" y="1805"/>
                  <a:pt x="6047" y="1859"/>
                  <a:pt x="5768" y="1885"/>
                </a:cubicBezTo>
                <a:cubicBezTo>
                  <a:pt x="5541" y="1906"/>
                  <a:pt x="5362" y="1924"/>
                  <a:pt x="5257" y="1934"/>
                </a:cubicBezTo>
                <a:cubicBezTo>
                  <a:pt x="5244" y="1939"/>
                  <a:pt x="5236" y="1945"/>
                  <a:pt x="5223" y="1949"/>
                </a:cubicBezTo>
                <a:cubicBezTo>
                  <a:pt x="5080" y="1986"/>
                  <a:pt x="5060" y="1974"/>
                  <a:pt x="5018" y="1814"/>
                </a:cubicBezTo>
                <a:cubicBezTo>
                  <a:pt x="4979" y="1719"/>
                  <a:pt x="4932" y="1561"/>
                  <a:pt x="4846" y="1261"/>
                </a:cubicBezTo>
                <a:cubicBezTo>
                  <a:pt x="4663" y="625"/>
                  <a:pt x="4630" y="561"/>
                  <a:pt x="4473" y="433"/>
                </a:cubicBezTo>
                <a:cubicBezTo>
                  <a:pt x="4427" y="395"/>
                  <a:pt x="4376" y="359"/>
                  <a:pt x="4327" y="333"/>
                </a:cubicBezTo>
                <a:cubicBezTo>
                  <a:pt x="4286" y="326"/>
                  <a:pt x="4263" y="320"/>
                  <a:pt x="4222" y="312"/>
                </a:cubicBezTo>
                <a:cubicBezTo>
                  <a:pt x="4206" y="309"/>
                  <a:pt x="4195" y="302"/>
                  <a:pt x="4180" y="298"/>
                </a:cubicBezTo>
                <a:cubicBezTo>
                  <a:pt x="4043" y="322"/>
                  <a:pt x="3476" y="707"/>
                  <a:pt x="3124" y="1021"/>
                </a:cubicBezTo>
                <a:cubicBezTo>
                  <a:pt x="2733" y="1370"/>
                  <a:pt x="2682" y="1859"/>
                  <a:pt x="2940" y="2848"/>
                </a:cubicBezTo>
                <a:lnTo>
                  <a:pt x="3099" y="3450"/>
                </a:lnTo>
                <a:lnTo>
                  <a:pt x="2952" y="3642"/>
                </a:lnTo>
                <a:cubicBezTo>
                  <a:pt x="2871" y="3747"/>
                  <a:pt x="2665" y="4076"/>
                  <a:pt x="2496" y="4371"/>
                </a:cubicBezTo>
                <a:lnTo>
                  <a:pt x="2185" y="4910"/>
                </a:lnTo>
                <a:lnTo>
                  <a:pt x="1892" y="4662"/>
                </a:lnTo>
                <a:cubicBezTo>
                  <a:pt x="1443" y="4286"/>
                  <a:pt x="1339" y="4243"/>
                  <a:pt x="1142" y="4336"/>
                </a:cubicBezTo>
                <a:cubicBezTo>
                  <a:pt x="908" y="4447"/>
                  <a:pt x="802" y="4660"/>
                  <a:pt x="535" y="5582"/>
                </a:cubicBezTo>
                <a:cubicBezTo>
                  <a:pt x="169" y="6844"/>
                  <a:pt x="209" y="7226"/>
                  <a:pt x="757" y="7708"/>
                </a:cubicBezTo>
                <a:cubicBezTo>
                  <a:pt x="1312" y="8196"/>
                  <a:pt x="1277" y="8147"/>
                  <a:pt x="1234" y="8409"/>
                </a:cubicBezTo>
                <a:cubicBezTo>
                  <a:pt x="1214" y="8536"/>
                  <a:pt x="1176" y="9002"/>
                  <a:pt x="1151" y="9443"/>
                </a:cubicBezTo>
                <a:lnTo>
                  <a:pt x="1104" y="10244"/>
                </a:lnTo>
                <a:lnTo>
                  <a:pt x="736" y="10406"/>
                </a:lnTo>
                <a:cubicBezTo>
                  <a:pt x="-45" y="10761"/>
                  <a:pt x="-111" y="10997"/>
                  <a:pt x="111" y="12524"/>
                </a:cubicBezTo>
                <a:cubicBezTo>
                  <a:pt x="272" y="13627"/>
                  <a:pt x="355" y="13858"/>
                  <a:pt x="648" y="13991"/>
                </a:cubicBezTo>
                <a:cubicBezTo>
                  <a:pt x="787" y="14054"/>
                  <a:pt x="866" y="14042"/>
                  <a:pt x="1201" y="13899"/>
                </a:cubicBezTo>
                <a:cubicBezTo>
                  <a:pt x="1415" y="13807"/>
                  <a:pt x="1605" y="13751"/>
                  <a:pt x="1624" y="13771"/>
                </a:cubicBezTo>
                <a:cubicBezTo>
                  <a:pt x="1643" y="13791"/>
                  <a:pt x="1725" y="13987"/>
                  <a:pt x="1804" y="14210"/>
                </a:cubicBezTo>
                <a:cubicBezTo>
                  <a:pt x="1884" y="14434"/>
                  <a:pt x="2020" y="14775"/>
                  <a:pt x="2106" y="14968"/>
                </a:cubicBezTo>
                <a:cubicBezTo>
                  <a:pt x="2192" y="15161"/>
                  <a:pt x="2279" y="15356"/>
                  <a:pt x="2299" y="15400"/>
                </a:cubicBezTo>
                <a:cubicBezTo>
                  <a:pt x="2323" y="15456"/>
                  <a:pt x="2256" y="15661"/>
                  <a:pt x="2089" y="16052"/>
                </a:cubicBezTo>
                <a:cubicBezTo>
                  <a:pt x="1892" y="16513"/>
                  <a:pt x="1843" y="16686"/>
                  <a:pt x="1829" y="16930"/>
                </a:cubicBezTo>
                <a:cubicBezTo>
                  <a:pt x="1799" y="17456"/>
                  <a:pt x="1873" y="17644"/>
                  <a:pt x="2370" y="18269"/>
                </a:cubicBezTo>
                <a:cubicBezTo>
                  <a:pt x="2850" y="18873"/>
                  <a:pt x="2950" y="18964"/>
                  <a:pt x="3158" y="18964"/>
                </a:cubicBezTo>
                <a:cubicBezTo>
                  <a:pt x="3396" y="18964"/>
                  <a:pt x="3538" y="18790"/>
                  <a:pt x="3811" y="18170"/>
                </a:cubicBezTo>
                <a:cubicBezTo>
                  <a:pt x="3873" y="18030"/>
                  <a:pt x="3928" y="17912"/>
                  <a:pt x="3979" y="17816"/>
                </a:cubicBezTo>
                <a:cubicBezTo>
                  <a:pt x="4013" y="17740"/>
                  <a:pt x="4041" y="17691"/>
                  <a:pt x="4063" y="17667"/>
                </a:cubicBezTo>
                <a:cubicBezTo>
                  <a:pt x="4085" y="17633"/>
                  <a:pt x="4102" y="17613"/>
                  <a:pt x="4109" y="17618"/>
                </a:cubicBezTo>
                <a:cubicBezTo>
                  <a:pt x="4293" y="17749"/>
                  <a:pt x="4912" y="18060"/>
                  <a:pt x="5051" y="18092"/>
                </a:cubicBezTo>
                <a:cubicBezTo>
                  <a:pt x="5146" y="18114"/>
                  <a:pt x="5227" y="18166"/>
                  <a:pt x="5236" y="18206"/>
                </a:cubicBezTo>
                <a:cubicBezTo>
                  <a:pt x="5244" y="18245"/>
                  <a:pt x="5270" y="18580"/>
                  <a:pt x="5290" y="18949"/>
                </a:cubicBezTo>
                <a:cubicBezTo>
                  <a:pt x="5334" y="19749"/>
                  <a:pt x="5397" y="19975"/>
                  <a:pt x="5638" y="20182"/>
                </a:cubicBezTo>
                <a:cubicBezTo>
                  <a:pt x="5732" y="20263"/>
                  <a:pt x="5829" y="20331"/>
                  <a:pt x="5848" y="20331"/>
                </a:cubicBezTo>
                <a:cubicBezTo>
                  <a:pt x="5866" y="20331"/>
                  <a:pt x="6136" y="20299"/>
                  <a:pt x="6447" y="20260"/>
                </a:cubicBezTo>
                <a:cubicBezTo>
                  <a:pt x="6942" y="20198"/>
                  <a:pt x="7030" y="20168"/>
                  <a:pt x="7159" y="20026"/>
                </a:cubicBezTo>
                <a:cubicBezTo>
                  <a:pt x="7381" y="19783"/>
                  <a:pt x="7427" y="19532"/>
                  <a:pt x="7410" y="18645"/>
                </a:cubicBezTo>
                <a:lnTo>
                  <a:pt x="7398" y="17901"/>
                </a:lnTo>
                <a:lnTo>
                  <a:pt x="7649" y="17759"/>
                </a:lnTo>
                <a:cubicBezTo>
                  <a:pt x="7787" y="17679"/>
                  <a:pt x="8042" y="17489"/>
                  <a:pt x="8215" y="17341"/>
                </a:cubicBezTo>
                <a:lnTo>
                  <a:pt x="8525" y="17072"/>
                </a:lnTo>
                <a:lnTo>
                  <a:pt x="8822" y="17589"/>
                </a:lnTo>
                <a:cubicBezTo>
                  <a:pt x="9046" y="17980"/>
                  <a:pt x="9156" y="18123"/>
                  <a:pt x="9275" y="18177"/>
                </a:cubicBezTo>
                <a:cubicBezTo>
                  <a:pt x="9573" y="18313"/>
                  <a:pt x="9691" y="18228"/>
                  <a:pt x="10138" y="17540"/>
                </a:cubicBezTo>
                <a:cubicBezTo>
                  <a:pt x="10616" y="16805"/>
                  <a:pt x="10700" y="16610"/>
                  <a:pt x="10700" y="16201"/>
                </a:cubicBezTo>
                <a:cubicBezTo>
                  <a:pt x="10700" y="15769"/>
                  <a:pt x="10663" y="15649"/>
                  <a:pt x="10348" y="15089"/>
                </a:cubicBezTo>
                <a:cubicBezTo>
                  <a:pt x="9949" y="14382"/>
                  <a:pt x="9888" y="14461"/>
                  <a:pt x="10276" y="15181"/>
                </a:cubicBezTo>
                <a:cubicBezTo>
                  <a:pt x="10582" y="15747"/>
                  <a:pt x="10595" y="15783"/>
                  <a:pt x="10612" y="16123"/>
                </a:cubicBezTo>
                <a:lnTo>
                  <a:pt x="10628" y="16484"/>
                </a:lnTo>
                <a:lnTo>
                  <a:pt x="10239" y="17157"/>
                </a:lnTo>
                <a:lnTo>
                  <a:pt x="10235" y="17164"/>
                </a:lnTo>
                <a:lnTo>
                  <a:pt x="10209" y="17207"/>
                </a:lnTo>
                <a:cubicBezTo>
                  <a:pt x="9827" y="17864"/>
                  <a:pt x="9689" y="18058"/>
                  <a:pt x="9531" y="18092"/>
                </a:cubicBezTo>
                <a:cubicBezTo>
                  <a:pt x="9506" y="18098"/>
                  <a:pt x="9480" y="18095"/>
                  <a:pt x="9451" y="18092"/>
                </a:cubicBezTo>
                <a:cubicBezTo>
                  <a:pt x="9432" y="18091"/>
                  <a:pt x="9413" y="18096"/>
                  <a:pt x="9392" y="18092"/>
                </a:cubicBezTo>
                <a:cubicBezTo>
                  <a:pt x="9238" y="18063"/>
                  <a:pt x="9189" y="18002"/>
                  <a:pt x="8881" y="17483"/>
                </a:cubicBezTo>
                <a:lnTo>
                  <a:pt x="8554" y="16938"/>
                </a:lnTo>
                <a:cubicBezTo>
                  <a:pt x="8529" y="16942"/>
                  <a:pt x="8517" y="16948"/>
                  <a:pt x="8491" y="16952"/>
                </a:cubicBezTo>
                <a:lnTo>
                  <a:pt x="8257" y="17164"/>
                </a:lnTo>
                <a:cubicBezTo>
                  <a:pt x="8103" y="17305"/>
                  <a:pt x="7830" y="17517"/>
                  <a:pt x="7649" y="17632"/>
                </a:cubicBezTo>
                <a:lnTo>
                  <a:pt x="7318" y="17837"/>
                </a:lnTo>
                <a:lnTo>
                  <a:pt x="7335" y="18623"/>
                </a:lnTo>
                <a:cubicBezTo>
                  <a:pt x="7348" y="19344"/>
                  <a:pt x="7342" y="19428"/>
                  <a:pt x="7264" y="19644"/>
                </a:cubicBezTo>
                <a:cubicBezTo>
                  <a:pt x="7132" y="20003"/>
                  <a:pt x="7007" y="20072"/>
                  <a:pt x="6396" y="20146"/>
                </a:cubicBezTo>
                <a:cubicBezTo>
                  <a:pt x="5769" y="20223"/>
                  <a:pt x="5620" y="20168"/>
                  <a:pt x="5487" y="19799"/>
                </a:cubicBezTo>
                <a:cubicBezTo>
                  <a:pt x="5414" y="19596"/>
                  <a:pt x="5400" y="19458"/>
                  <a:pt x="5349" y="18496"/>
                </a:cubicBezTo>
                <a:lnTo>
                  <a:pt x="5328" y="18064"/>
                </a:lnTo>
                <a:lnTo>
                  <a:pt x="4997" y="17951"/>
                </a:lnTo>
                <a:cubicBezTo>
                  <a:pt x="4815" y="17889"/>
                  <a:pt x="4534" y="17751"/>
                  <a:pt x="4373" y="17646"/>
                </a:cubicBezTo>
                <a:cubicBezTo>
                  <a:pt x="4212" y="17541"/>
                  <a:pt x="4059" y="17461"/>
                  <a:pt x="4037" y="17462"/>
                </a:cubicBezTo>
                <a:cubicBezTo>
                  <a:pt x="4016" y="17462"/>
                  <a:pt x="3897" y="17712"/>
                  <a:pt x="3769" y="18021"/>
                </a:cubicBezTo>
                <a:cubicBezTo>
                  <a:pt x="3509" y="18654"/>
                  <a:pt x="3374" y="18829"/>
                  <a:pt x="3149" y="18829"/>
                </a:cubicBezTo>
                <a:cubicBezTo>
                  <a:pt x="2973" y="18829"/>
                  <a:pt x="2892" y="18750"/>
                  <a:pt x="2382" y="18113"/>
                </a:cubicBezTo>
                <a:cubicBezTo>
                  <a:pt x="1989" y="17622"/>
                  <a:pt x="1896" y="17415"/>
                  <a:pt x="1896" y="17016"/>
                </a:cubicBezTo>
                <a:cubicBezTo>
                  <a:pt x="1896" y="16764"/>
                  <a:pt x="2007" y="16435"/>
                  <a:pt x="2324" y="15755"/>
                </a:cubicBezTo>
                <a:cubicBezTo>
                  <a:pt x="2385" y="15624"/>
                  <a:pt x="2437" y="15503"/>
                  <a:pt x="2437" y="15485"/>
                </a:cubicBezTo>
                <a:cubicBezTo>
                  <a:pt x="2437" y="15468"/>
                  <a:pt x="2349" y="15261"/>
                  <a:pt x="2240" y="15032"/>
                </a:cubicBezTo>
                <a:cubicBezTo>
                  <a:pt x="2131" y="14803"/>
                  <a:pt x="1963" y="14389"/>
                  <a:pt x="1867" y="14111"/>
                </a:cubicBezTo>
                <a:cubicBezTo>
                  <a:pt x="1771" y="13833"/>
                  <a:pt x="1668" y="13608"/>
                  <a:pt x="1637" y="13608"/>
                </a:cubicBezTo>
                <a:cubicBezTo>
                  <a:pt x="1605" y="13608"/>
                  <a:pt x="1411" y="13685"/>
                  <a:pt x="1209" y="13778"/>
                </a:cubicBezTo>
                <a:cubicBezTo>
                  <a:pt x="773" y="13979"/>
                  <a:pt x="637" y="13952"/>
                  <a:pt x="455" y="13644"/>
                </a:cubicBezTo>
                <a:cubicBezTo>
                  <a:pt x="348" y="13462"/>
                  <a:pt x="306" y="13298"/>
                  <a:pt x="204" y="12645"/>
                </a:cubicBezTo>
                <a:cubicBezTo>
                  <a:pt x="136" y="12216"/>
                  <a:pt x="82" y="11709"/>
                  <a:pt x="82" y="11519"/>
                </a:cubicBezTo>
                <a:cubicBezTo>
                  <a:pt x="82" y="11206"/>
                  <a:pt x="94" y="11151"/>
                  <a:pt x="225" y="10931"/>
                </a:cubicBezTo>
                <a:cubicBezTo>
                  <a:pt x="331" y="10752"/>
                  <a:pt x="429" y="10665"/>
                  <a:pt x="585" y="10605"/>
                </a:cubicBezTo>
                <a:cubicBezTo>
                  <a:pt x="702" y="10560"/>
                  <a:pt x="883" y="10486"/>
                  <a:pt x="991" y="10435"/>
                </a:cubicBezTo>
                <a:lnTo>
                  <a:pt x="1188" y="10343"/>
                </a:lnTo>
                <a:lnTo>
                  <a:pt x="1218" y="9741"/>
                </a:lnTo>
                <a:cubicBezTo>
                  <a:pt x="1244" y="9139"/>
                  <a:pt x="1301" y="8388"/>
                  <a:pt x="1339" y="8175"/>
                </a:cubicBezTo>
                <a:cubicBezTo>
                  <a:pt x="1355" y="8086"/>
                  <a:pt x="1290" y="8003"/>
                  <a:pt x="1021" y="7793"/>
                </a:cubicBezTo>
                <a:cubicBezTo>
                  <a:pt x="569" y="7440"/>
                  <a:pt x="350" y="7080"/>
                  <a:pt x="350" y="6680"/>
                </a:cubicBezTo>
                <a:cubicBezTo>
                  <a:pt x="350" y="6496"/>
                  <a:pt x="793" y="4935"/>
                  <a:pt x="903" y="4732"/>
                </a:cubicBezTo>
                <a:cubicBezTo>
                  <a:pt x="1024" y="4510"/>
                  <a:pt x="1222" y="4389"/>
                  <a:pt x="1364" y="4442"/>
                </a:cubicBezTo>
                <a:cubicBezTo>
                  <a:pt x="1430" y="4466"/>
                  <a:pt x="1647" y="4618"/>
                  <a:pt x="1846" y="4782"/>
                </a:cubicBezTo>
                <a:lnTo>
                  <a:pt x="2211" y="5080"/>
                </a:lnTo>
                <a:lnTo>
                  <a:pt x="2516" y="4548"/>
                </a:lnTo>
                <a:cubicBezTo>
                  <a:pt x="2686" y="4256"/>
                  <a:pt x="2903" y="3908"/>
                  <a:pt x="2998" y="3776"/>
                </a:cubicBezTo>
                <a:cubicBezTo>
                  <a:pt x="3093" y="3644"/>
                  <a:pt x="3170" y="3496"/>
                  <a:pt x="3170" y="3450"/>
                </a:cubicBezTo>
                <a:cubicBezTo>
                  <a:pt x="3170" y="3404"/>
                  <a:pt x="3102" y="3124"/>
                  <a:pt x="3019" y="2820"/>
                </a:cubicBezTo>
                <a:cubicBezTo>
                  <a:pt x="2827" y="2113"/>
                  <a:pt x="2804" y="1925"/>
                  <a:pt x="2873" y="1651"/>
                </a:cubicBezTo>
                <a:cubicBezTo>
                  <a:pt x="2958" y="1310"/>
                  <a:pt x="3075" y="1169"/>
                  <a:pt x="3610" y="773"/>
                </a:cubicBezTo>
                <a:cubicBezTo>
                  <a:pt x="4026" y="465"/>
                  <a:pt x="4135" y="411"/>
                  <a:pt x="4264" y="440"/>
                </a:cubicBezTo>
                <a:cubicBezTo>
                  <a:pt x="4481" y="489"/>
                  <a:pt x="4638" y="789"/>
                  <a:pt x="4821" y="1495"/>
                </a:cubicBezTo>
                <a:cubicBezTo>
                  <a:pt x="4971" y="2075"/>
                  <a:pt x="4977" y="2081"/>
                  <a:pt x="5106" y="2069"/>
                </a:cubicBezTo>
                <a:cubicBezTo>
                  <a:pt x="5177" y="2062"/>
                  <a:pt x="5484" y="2034"/>
                  <a:pt x="5789" y="2005"/>
                </a:cubicBezTo>
                <a:lnTo>
                  <a:pt x="6346" y="1956"/>
                </a:lnTo>
                <a:lnTo>
                  <a:pt x="6468" y="1304"/>
                </a:lnTo>
                <a:cubicBezTo>
                  <a:pt x="6534" y="945"/>
                  <a:pt x="6607" y="579"/>
                  <a:pt x="6635" y="496"/>
                </a:cubicBezTo>
                <a:cubicBezTo>
                  <a:pt x="6706" y="286"/>
                  <a:pt x="6910" y="93"/>
                  <a:pt x="7058" y="93"/>
                </a:cubicBezTo>
                <a:cubicBezTo>
                  <a:pt x="7235" y="92"/>
                  <a:pt x="8182" y="590"/>
                  <a:pt x="8274" y="730"/>
                </a:cubicBezTo>
                <a:cubicBezTo>
                  <a:pt x="8486" y="1056"/>
                  <a:pt x="8504" y="1369"/>
                  <a:pt x="8349" y="2260"/>
                </a:cubicBezTo>
                <a:lnTo>
                  <a:pt x="8236" y="2891"/>
                </a:lnTo>
                <a:lnTo>
                  <a:pt x="8529" y="3217"/>
                </a:lnTo>
                <a:cubicBezTo>
                  <a:pt x="8691" y="3395"/>
                  <a:pt x="8933" y="3693"/>
                  <a:pt x="9066" y="3875"/>
                </a:cubicBezTo>
                <a:cubicBezTo>
                  <a:pt x="9198" y="4057"/>
                  <a:pt x="9328" y="4208"/>
                  <a:pt x="9350" y="4208"/>
                </a:cubicBezTo>
                <a:cubicBezTo>
                  <a:pt x="9373" y="4208"/>
                  <a:pt x="9543" y="4031"/>
                  <a:pt x="9728" y="3819"/>
                </a:cubicBezTo>
                <a:cubicBezTo>
                  <a:pt x="9912" y="3606"/>
                  <a:pt x="10109" y="3411"/>
                  <a:pt x="10167" y="3387"/>
                </a:cubicBezTo>
                <a:cubicBezTo>
                  <a:pt x="10430" y="3277"/>
                  <a:pt x="10614" y="3533"/>
                  <a:pt x="11006" y="4534"/>
                </a:cubicBezTo>
                <a:cubicBezTo>
                  <a:pt x="11257" y="5178"/>
                  <a:pt x="11289" y="5286"/>
                  <a:pt x="11286" y="5554"/>
                </a:cubicBezTo>
                <a:cubicBezTo>
                  <a:pt x="11283" y="5954"/>
                  <a:pt x="11209" y="6116"/>
                  <a:pt x="10800" y="6588"/>
                </a:cubicBezTo>
                <a:cubicBezTo>
                  <a:pt x="10614" y="6803"/>
                  <a:pt x="10477" y="6987"/>
                  <a:pt x="10499" y="6999"/>
                </a:cubicBezTo>
                <a:cubicBezTo>
                  <a:pt x="10549" y="7028"/>
                  <a:pt x="10702" y="6884"/>
                  <a:pt x="10989" y="6539"/>
                </a:cubicBezTo>
                <a:cubicBezTo>
                  <a:pt x="11276" y="6192"/>
                  <a:pt x="11408" y="5804"/>
                  <a:pt x="11374" y="5412"/>
                </a:cubicBezTo>
                <a:cubicBezTo>
                  <a:pt x="11342" y="5039"/>
                  <a:pt x="10746" y="3538"/>
                  <a:pt x="10574" y="3401"/>
                </a:cubicBezTo>
                <a:cubicBezTo>
                  <a:pt x="10285" y="3169"/>
                  <a:pt x="10109" y="3227"/>
                  <a:pt x="9698" y="3684"/>
                </a:cubicBezTo>
                <a:lnTo>
                  <a:pt x="9342" y="4074"/>
                </a:lnTo>
                <a:lnTo>
                  <a:pt x="9086" y="3727"/>
                </a:lnTo>
                <a:cubicBezTo>
                  <a:pt x="8944" y="3533"/>
                  <a:pt x="8724" y="3264"/>
                  <a:pt x="8600" y="3132"/>
                </a:cubicBezTo>
                <a:cubicBezTo>
                  <a:pt x="8477" y="2999"/>
                  <a:pt x="8368" y="2851"/>
                  <a:pt x="8357" y="2806"/>
                </a:cubicBezTo>
                <a:cubicBezTo>
                  <a:pt x="8347" y="2760"/>
                  <a:pt x="8383" y="2495"/>
                  <a:pt x="8437" y="2211"/>
                </a:cubicBezTo>
                <a:cubicBezTo>
                  <a:pt x="8597" y="1365"/>
                  <a:pt x="8550" y="871"/>
                  <a:pt x="8282" y="574"/>
                </a:cubicBezTo>
                <a:cubicBezTo>
                  <a:pt x="8174" y="454"/>
                  <a:pt x="7456" y="91"/>
                  <a:pt x="7172" y="1"/>
                </a:cubicBezTo>
                <a:close/>
                <a:moveTo>
                  <a:pt x="13172" y="1091"/>
                </a:moveTo>
                <a:cubicBezTo>
                  <a:pt x="13104" y="1112"/>
                  <a:pt x="13054" y="1222"/>
                  <a:pt x="13054" y="1361"/>
                </a:cubicBezTo>
                <a:cubicBezTo>
                  <a:pt x="13054" y="1454"/>
                  <a:pt x="12858" y="1821"/>
                  <a:pt x="12472" y="2473"/>
                </a:cubicBezTo>
                <a:lnTo>
                  <a:pt x="11894" y="3450"/>
                </a:lnTo>
                <a:lnTo>
                  <a:pt x="11894" y="4810"/>
                </a:lnTo>
                <a:cubicBezTo>
                  <a:pt x="11894" y="5957"/>
                  <a:pt x="11888" y="6174"/>
                  <a:pt x="11839" y="6206"/>
                </a:cubicBezTo>
                <a:cubicBezTo>
                  <a:pt x="11813" y="6223"/>
                  <a:pt x="11793" y="6286"/>
                  <a:pt x="11785" y="6355"/>
                </a:cubicBezTo>
                <a:cubicBezTo>
                  <a:pt x="11784" y="6377"/>
                  <a:pt x="11782" y="6403"/>
                  <a:pt x="11781" y="6425"/>
                </a:cubicBezTo>
                <a:cubicBezTo>
                  <a:pt x="11781" y="6487"/>
                  <a:pt x="11787" y="6549"/>
                  <a:pt x="11806" y="6581"/>
                </a:cubicBezTo>
                <a:cubicBezTo>
                  <a:pt x="11821" y="6607"/>
                  <a:pt x="11878" y="6620"/>
                  <a:pt x="11932" y="6610"/>
                </a:cubicBezTo>
                <a:cubicBezTo>
                  <a:pt x="12049" y="6586"/>
                  <a:pt x="12090" y="6297"/>
                  <a:pt x="11994" y="6163"/>
                </a:cubicBezTo>
                <a:cubicBezTo>
                  <a:pt x="11944" y="6093"/>
                  <a:pt x="11936" y="5884"/>
                  <a:pt x="11936" y="4810"/>
                </a:cubicBezTo>
                <a:lnTo>
                  <a:pt x="11936" y="3528"/>
                </a:lnTo>
                <a:lnTo>
                  <a:pt x="12501" y="2565"/>
                </a:lnTo>
                <a:cubicBezTo>
                  <a:pt x="12814" y="2033"/>
                  <a:pt x="13098" y="1594"/>
                  <a:pt x="13134" y="1594"/>
                </a:cubicBezTo>
                <a:cubicBezTo>
                  <a:pt x="13166" y="1594"/>
                  <a:pt x="13195" y="1590"/>
                  <a:pt x="13218" y="1580"/>
                </a:cubicBezTo>
                <a:cubicBezTo>
                  <a:pt x="13219" y="1580"/>
                  <a:pt x="13221" y="1581"/>
                  <a:pt x="13222" y="1580"/>
                </a:cubicBezTo>
                <a:cubicBezTo>
                  <a:pt x="13291" y="1548"/>
                  <a:pt x="13323" y="1468"/>
                  <a:pt x="13323" y="1332"/>
                </a:cubicBezTo>
                <a:cubicBezTo>
                  <a:pt x="13323" y="1204"/>
                  <a:pt x="13298" y="1135"/>
                  <a:pt x="13243" y="1106"/>
                </a:cubicBezTo>
                <a:cubicBezTo>
                  <a:pt x="13218" y="1092"/>
                  <a:pt x="13194" y="1084"/>
                  <a:pt x="13172" y="1091"/>
                </a:cubicBezTo>
                <a:close/>
                <a:moveTo>
                  <a:pt x="17010" y="1212"/>
                </a:moveTo>
                <a:cubicBezTo>
                  <a:pt x="16998" y="1192"/>
                  <a:pt x="16618" y="1799"/>
                  <a:pt x="16168" y="2558"/>
                </a:cubicBezTo>
                <a:cubicBezTo>
                  <a:pt x="15760" y="3246"/>
                  <a:pt x="15545" y="3592"/>
                  <a:pt x="15409" y="3776"/>
                </a:cubicBezTo>
                <a:cubicBezTo>
                  <a:pt x="15406" y="3782"/>
                  <a:pt x="15405" y="3786"/>
                  <a:pt x="15401" y="3790"/>
                </a:cubicBezTo>
                <a:cubicBezTo>
                  <a:pt x="15398" y="3793"/>
                  <a:pt x="15395" y="3795"/>
                  <a:pt x="15392" y="3797"/>
                </a:cubicBezTo>
                <a:cubicBezTo>
                  <a:pt x="15321" y="3891"/>
                  <a:pt x="15265" y="3955"/>
                  <a:pt x="15233" y="3960"/>
                </a:cubicBezTo>
                <a:cubicBezTo>
                  <a:pt x="15115" y="3981"/>
                  <a:pt x="15071" y="4117"/>
                  <a:pt x="15116" y="4315"/>
                </a:cubicBezTo>
                <a:cubicBezTo>
                  <a:pt x="15123" y="4344"/>
                  <a:pt x="15139" y="4358"/>
                  <a:pt x="15158" y="4371"/>
                </a:cubicBezTo>
                <a:cubicBezTo>
                  <a:pt x="15257" y="4366"/>
                  <a:pt x="15308" y="4356"/>
                  <a:pt x="15334" y="4322"/>
                </a:cubicBezTo>
                <a:cubicBezTo>
                  <a:pt x="15348" y="4293"/>
                  <a:pt x="15359" y="4257"/>
                  <a:pt x="15363" y="4201"/>
                </a:cubicBezTo>
                <a:cubicBezTo>
                  <a:pt x="15364" y="4185"/>
                  <a:pt x="15378" y="4145"/>
                  <a:pt x="15388" y="4116"/>
                </a:cubicBezTo>
                <a:cubicBezTo>
                  <a:pt x="15390" y="4111"/>
                  <a:pt x="15395" y="4107"/>
                  <a:pt x="15397" y="4102"/>
                </a:cubicBezTo>
                <a:cubicBezTo>
                  <a:pt x="15407" y="4074"/>
                  <a:pt x="15416" y="4049"/>
                  <a:pt x="15434" y="4010"/>
                </a:cubicBezTo>
                <a:cubicBezTo>
                  <a:pt x="15437" y="4004"/>
                  <a:pt x="15440" y="4001"/>
                  <a:pt x="15443" y="3996"/>
                </a:cubicBezTo>
                <a:cubicBezTo>
                  <a:pt x="15553" y="3761"/>
                  <a:pt x="15785" y="3341"/>
                  <a:pt x="16201" y="2643"/>
                </a:cubicBezTo>
                <a:cubicBezTo>
                  <a:pt x="16657" y="1877"/>
                  <a:pt x="17022" y="1232"/>
                  <a:pt x="17010" y="1212"/>
                </a:cubicBezTo>
                <a:close/>
                <a:moveTo>
                  <a:pt x="17986" y="2848"/>
                </a:moveTo>
                <a:cubicBezTo>
                  <a:pt x="17883" y="2828"/>
                  <a:pt x="17773" y="3026"/>
                  <a:pt x="17831" y="3124"/>
                </a:cubicBezTo>
                <a:cubicBezTo>
                  <a:pt x="17845" y="3149"/>
                  <a:pt x="17406" y="3928"/>
                  <a:pt x="16855" y="4860"/>
                </a:cubicBezTo>
                <a:lnTo>
                  <a:pt x="15853" y="6560"/>
                </a:lnTo>
                <a:lnTo>
                  <a:pt x="15325" y="6560"/>
                </a:lnTo>
                <a:cubicBezTo>
                  <a:pt x="14905" y="6560"/>
                  <a:pt x="14790" y="6539"/>
                  <a:pt x="14751" y="6461"/>
                </a:cubicBezTo>
                <a:cubicBezTo>
                  <a:pt x="14647" y="6249"/>
                  <a:pt x="14451" y="6419"/>
                  <a:pt x="14500" y="6680"/>
                </a:cubicBezTo>
                <a:cubicBezTo>
                  <a:pt x="14530" y="6842"/>
                  <a:pt x="14729" y="6875"/>
                  <a:pt x="14764" y="6723"/>
                </a:cubicBezTo>
                <a:cubicBezTo>
                  <a:pt x="14782" y="6642"/>
                  <a:pt x="14887" y="6624"/>
                  <a:pt x="15342" y="6624"/>
                </a:cubicBezTo>
                <a:lnTo>
                  <a:pt x="15891" y="6624"/>
                </a:lnTo>
                <a:lnTo>
                  <a:pt x="16876" y="4959"/>
                </a:lnTo>
                <a:cubicBezTo>
                  <a:pt x="17548" y="3822"/>
                  <a:pt x="17888" y="3294"/>
                  <a:pt x="17944" y="3294"/>
                </a:cubicBezTo>
                <a:cubicBezTo>
                  <a:pt x="18058" y="3294"/>
                  <a:pt x="18115" y="3138"/>
                  <a:pt x="18103" y="3011"/>
                </a:cubicBezTo>
                <a:cubicBezTo>
                  <a:pt x="18102" y="3003"/>
                  <a:pt x="18101" y="2998"/>
                  <a:pt x="18099" y="2990"/>
                </a:cubicBezTo>
                <a:cubicBezTo>
                  <a:pt x="18087" y="2919"/>
                  <a:pt x="18050" y="2861"/>
                  <a:pt x="17986" y="2848"/>
                </a:cubicBezTo>
                <a:close/>
                <a:moveTo>
                  <a:pt x="14094" y="3422"/>
                </a:moveTo>
                <a:cubicBezTo>
                  <a:pt x="14062" y="3422"/>
                  <a:pt x="13859" y="3728"/>
                  <a:pt x="13641" y="4102"/>
                </a:cubicBezTo>
                <a:cubicBezTo>
                  <a:pt x="13361" y="4583"/>
                  <a:pt x="13213" y="4789"/>
                  <a:pt x="13138" y="4803"/>
                </a:cubicBezTo>
                <a:cubicBezTo>
                  <a:pt x="13031" y="4824"/>
                  <a:pt x="12987" y="4972"/>
                  <a:pt x="13029" y="5157"/>
                </a:cubicBezTo>
                <a:cubicBezTo>
                  <a:pt x="13060" y="5294"/>
                  <a:pt x="13235" y="5274"/>
                  <a:pt x="13281" y="5129"/>
                </a:cubicBezTo>
                <a:cubicBezTo>
                  <a:pt x="13302" y="5062"/>
                  <a:pt x="13307" y="4990"/>
                  <a:pt x="13293" y="4966"/>
                </a:cubicBezTo>
                <a:cubicBezTo>
                  <a:pt x="13279" y="4942"/>
                  <a:pt x="13469" y="4585"/>
                  <a:pt x="13712" y="4173"/>
                </a:cubicBezTo>
                <a:cubicBezTo>
                  <a:pt x="13955" y="3761"/>
                  <a:pt x="14125" y="3422"/>
                  <a:pt x="14094" y="3422"/>
                </a:cubicBezTo>
                <a:close/>
                <a:moveTo>
                  <a:pt x="6007" y="4711"/>
                </a:moveTo>
                <a:cubicBezTo>
                  <a:pt x="5129" y="4703"/>
                  <a:pt x="4384" y="5223"/>
                  <a:pt x="3765" y="6263"/>
                </a:cubicBezTo>
                <a:cubicBezTo>
                  <a:pt x="3391" y="6890"/>
                  <a:pt x="3142" y="7575"/>
                  <a:pt x="2969" y="8451"/>
                </a:cubicBezTo>
                <a:cubicBezTo>
                  <a:pt x="2854" y="9032"/>
                  <a:pt x="2845" y="9131"/>
                  <a:pt x="2843" y="10017"/>
                </a:cubicBezTo>
                <a:cubicBezTo>
                  <a:pt x="2842" y="11147"/>
                  <a:pt x="2890" y="11504"/>
                  <a:pt x="3174" y="12482"/>
                </a:cubicBezTo>
                <a:cubicBezTo>
                  <a:pt x="3602" y="13952"/>
                  <a:pt x="4407" y="14970"/>
                  <a:pt x="5429" y="15330"/>
                </a:cubicBezTo>
                <a:cubicBezTo>
                  <a:pt x="5471" y="15345"/>
                  <a:pt x="5722" y="15361"/>
                  <a:pt x="5986" y="15365"/>
                </a:cubicBezTo>
                <a:cubicBezTo>
                  <a:pt x="6512" y="15373"/>
                  <a:pt x="6779" y="15287"/>
                  <a:pt x="7226" y="14975"/>
                </a:cubicBezTo>
                <a:cubicBezTo>
                  <a:pt x="7673" y="14664"/>
                  <a:pt x="8404" y="13763"/>
                  <a:pt x="8274" y="13686"/>
                </a:cubicBezTo>
                <a:cubicBezTo>
                  <a:pt x="8246" y="13670"/>
                  <a:pt x="8154" y="13774"/>
                  <a:pt x="8064" y="13913"/>
                </a:cubicBezTo>
                <a:cubicBezTo>
                  <a:pt x="7501" y="14790"/>
                  <a:pt x="6798" y="15247"/>
                  <a:pt x="6007" y="15259"/>
                </a:cubicBezTo>
                <a:cubicBezTo>
                  <a:pt x="5147" y="15271"/>
                  <a:pt x="4343" y="14700"/>
                  <a:pt x="3761" y="13658"/>
                </a:cubicBezTo>
                <a:cubicBezTo>
                  <a:pt x="3532" y="13249"/>
                  <a:pt x="3240" y="12511"/>
                  <a:pt x="3271" y="12425"/>
                </a:cubicBezTo>
                <a:cubicBezTo>
                  <a:pt x="3282" y="12393"/>
                  <a:pt x="5841" y="12369"/>
                  <a:pt x="9133" y="12369"/>
                </a:cubicBezTo>
                <a:cubicBezTo>
                  <a:pt x="14278" y="12369"/>
                  <a:pt x="14981" y="12382"/>
                  <a:pt x="15024" y="12468"/>
                </a:cubicBezTo>
                <a:cubicBezTo>
                  <a:pt x="15102" y="12627"/>
                  <a:pt x="15248" y="12589"/>
                  <a:pt x="15275" y="12404"/>
                </a:cubicBezTo>
                <a:cubicBezTo>
                  <a:pt x="15288" y="12316"/>
                  <a:pt x="15289" y="12215"/>
                  <a:pt x="15275" y="12177"/>
                </a:cubicBezTo>
                <a:cubicBezTo>
                  <a:pt x="15238" y="12075"/>
                  <a:pt x="15079" y="12093"/>
                  <a:pt x="15024" y="12206"/>
                </a:cubicBezTo>
                <a:cubicBezTo>
                  <a:pt x="14981" y="12292"/>
                  <a:pt x="14275" y="12298"/>
                  <a:pt x="9091" y="12298"/>
                </a:cubicBezTo>
                <a:lnTo>
                  <a:pt x="3204" y="12298"/>
                </a:lnTo>
                <a:lnTo>
                  <a:pt x="3128" y="12007"/>
                </a:lnTo>
                <a:cubicBezTo>
                  <a:pt x="3086" y="11845"/>
                  <a:pt x="3061" y="11682"/>
                  <a:pt x="3074" y="11646"/>
                </a:cubicBezTo>
                <a:cubicBezTo>
                  <a:pt x="3089" y="11604"/>
                  <a:pt x="4972" y="11582"/>
                  <a:pt x="8475" y="11582"/>
                </a:cubicBezTo>
                <a:cubicBezTo>
                  <a:pt x="13287" y="11582"/>
                  <a:pt x="13861" y="11591"/>
                  <a:pt x="13905" y="11682"/>
                </a:cubicBezTo>
                <a:cubicBezTo>
                  <a:pt x="13933" y="11738"/>
                  <a:pt x="14000" y="11777"/>
                  <a:pt x="14056" y="11767"/>
                </a:cubicBezTo>
                <a:cubicBezTo>
                  <a:pt x="14133" y="11751"/>
                  <a:pt x="14155" y="11706"/>
                  <a:pt x="14165" y="11568"/>
                </a:cubicBezTo>
                <a:cubicBezTo>
                  <a:pt x="14181" y="11333"/>
                  <a:pt x="14080" y="11267"/>
                  <a:pt x="13930" y="11412"/>
                </a:cubicBezTo>
                <a:cubicBezTo>
                  <a:pt x="13827" y="11513"/>
                  <a:pt x="13396" y="11519"/>
                  <a:pt x="8441" y="11519"/>
                </a:cubicBezTo>
                <a:cubicBezTo>
                  <a:pt x="4152" y="11519"/>
                  <a:pt x="3056" y="11499"/>
                  <a:pt x="3023" y="11434"/>
                </a:cubicBezTo>
                <a:cubicBezTo>
                  <a:pt x="3001" y="11388"/>
                  <a:pt x="2976" y="11237"/>
                  <a:pt x="2969" y="11094"/>
                </a:cubicBezTo>
                <a:lnTo>
                  <a:pt x="2956" y="10831"/>
                </a:lnTo>
                <a:lnTo>
                  <a:pt x="9078" y="10817"/>
                </a:lnTo>
                <a:lnTo>
                  <a:pt x="15200" y="10803"/>
                </a:lnTo>
                <a:lnTo>
                  <a:pt x="15426" y="11193"/>
                </a:lnTo>
                <a:lnTo>
                  <a:pt x="15656" y="11582"/>
                </a:lnTo>
                <a:lnTo>
                  <a:pt x="16457" y="11582"/>
                </a:lnTo>
                <a:cubicBezTo>
                  <a:pt x="16793" y="11582"/>
                  <a:pt x="16992" y="11589"/>
                  <a:pt x="17115" y="11604"/>
                </a:cubicBezTo>
                <a:cubicBezTo>
                  <a:pt x="17162" y="11609"/>
                  <a:pt x="17196" y="11614"/>
                  <a:pt x="17219" y="11625"/>
                </a:cubicBezTo>
                <a:cubicBezTo>
                  <a:pt x="17227" y="11628"/>
                  <a:pt x="17242" y="11629"/>
                  <a:pt x="17249" y="11632"/>
                </a:cubicBezTo>
                <a:cubicBezTo>
                  <a:pt x="17251" y="11634"/>
                  <a:pt x="17255" y="11637"/>
                  <a:pt x="17257" y="11639"/>
                </a:cubicBezTo>
                <a:cubicBezTo>
                  <a:pt x="17278" y="11651"/>
                  <a:pt x="17294" y="11664"/>
                  <a:pt x="17303" y="11682"/>
                </a:cubicBezTo>
                <a:cubicBezTo>
                  <a:pt x="17331" y="11738"/>
                  <a:pt x="17394" y="11777"/>
                  <a:pt x="17450" y="11767"/>
                </a:cubicBezTo>
                <a:cubicBezTo>
                  <a:pt x="17532" y="11750"/>
                  <a:pt x="17550" y="11716"/>
                  <a:pt x="17550" y="11554"/>
                </a:cubicBezTo>
                <a:cubicBezTo>
                  <a:pt x="17550" y="11392"/>
                  <a:pt x="17532" y="11351"/>
                  <a:pt x="17450" y="11334"/>
                </a:cubicBezTo>
                <a:cubicBezTo>
                  <a:pt x="17394" y="11323"/>
                  <a:pt x="17331" y="11363"/>
                  <a:pt x="17303" y="11419"/>
                </a:cubicBezTo>
                <a:cubicBezTo>
                  <a:pt x="17261" y="11505"/>
                  <a:pt x="17129" y="11519"/>
                  <a:pt x="16474" y="11519"/>
                </a:cubicBezTo>
                <a:lnTo>
                  <a:pt x="15694" y="11519"/>
                </a:lnTo>
                <a:lnTo>
                  <a:pt x="15447" y="11094"/>
                </a:lnTo>
                <a:lnTo>
                  <a:pt x="15242" y="10739"/>
                </a:lnTo>
                <a:cubicBezTo>
                  <a:pt x="15069" y="10704"/>
                  <a:pt x="14617" y="10694"/>
                  <a:pt x="13427" y="10683"/>
                </a:cubicBezTo>
                <a:cubicBezTo>
                  <a:pt x="12893" y="10678"/>
                  <a:pt x="12691" y="10669"/>
                  <a:pt x="12405" y="10661"/>
                </a:cubicBezTo>
                <a:lnTo>
                  <a:pt x="9057" y="10654"/>
                </a:lnTo>
                <a:lnTo>
                  <a:pt x="2919" y="10633"/>
                </a:lnTo>
                <a:lnTo>
                  <a:pt x="2919" y="10307"/>
                </a:lnTo>
                <a:lnTo>
                  <a:pt x="2919" y="9981"/>
                </a:lnTo>
                <a:lnTo>
                  <a:pt x="8244" y="9967"/>
                </a:lnTo>
                <a:cubicBezTo>
                  <a:pt x="13194" y="9951"/>
                  <a:pt x="13582" y="9956"/>
                  <a:pt x="13696" y="10059"/>
                </a:cubicBezTo>
                <a:cubicBezTo>
                  <a:pt x="13797" y="10152"/>
                  <a:pt x="13829" y="10159"/>
                  <a:pt x="13880" y="10088"/>
                </a:cubicBezTo>
                <a:cubicBezTo>
                  <a:pt x="13961" y="9974"/>
                  <a:pt x="13956" y="9771"/>
                  <a:pt x="13871" y="9698"/>
                </a:cubicBezTo>
                <a:cubicBezTo>
                  <a:pt x="13795" y="9632"/>
                  <a:pt x="13718" y="9667"/>
                  <a:pt x="13628" y="9797"/>
                </a:cubicBezTo>
                <a:cubicBezTo>
                  <a:pt x="13578" y="9872"/>
                  <a:pt x="12696" y="9881"/>
                  <a:pt x="8244" y="9868"/>
                </a:cubicBezTo>
                <a:lnTo>
                  <a:pt x="2919" y="9854"/>
                </a:lnTo>
                <a:lnTo>
                  <a:pt x="2927" y="9563"/>
                </a:lnTo>
                <a:cubicBezTo>
                  <a:pt x="2931" y="9405"/>
                  <a:pt x="2946" y="9236"/>
                  <a:pt x="2956" y="9188"/>
                </a:cubicBezTo>
                <a:cubicBezTo>
                  <a:pt x="2973" y="9115"/>
                  <a:pt x="3945" y="9102"/>
                  <a:pt x="8663" y="9103"/>
                </a:cubicBezTo>
                <a:lnTo>
                  <a:pt x="14349" y="9103"/>
                </a:lnTo>
                <a:lnTo>
                  <a:pt x="14596" y="9528"/>
                </a:lnTo>
                <a:lnTo>
                  <a:pt x="14831" y="9925"/>
                </a:lnTo>
                <a:cubicBezTo>
                  <a:pt x="14930" y="9940"/>
                  <a:pt x="15332" y="9950"/>
                  <a:pt x="15870" y="9953"/>
                </a:cubicBezTo>
                <a:lnTo>
                  <a:pt x="16143" y="9953"/>
                </a:lnTo>
                <a:lnTo>
                  <a:pt x="16360" y="9953"/>
                </a:lnTo>
                <a:cubicBezTo>
                  <a:pt x="17005" y="9952"/>
                  <a:pt x="17349" y="9947"/>
                  <a:pt x="17462" y="9911"/>
                </a:cubicBezTo>
                <a:lnTo>
                  <a:pt x="17856" y="9238"/>
                </a:lnTo>
                <a:cubicBezTo>
                  <a:pt x="18138" y="8759"/>
                  <a:pt x="18314" y="8514"/>
                  <a:pt x="18380" y="8501"/>
                </a:cubicBezTo>
                <a:cubicBezTo>
                  <a:pt x="18415" y="8494"/>
                  <a:pt x="18436" y="8481"/>
                  <a:pt x="18451" y="8458"/>
                </a:cubicBezTo>
                <a:cubicBezTo>
                  <a:pt x="18455" y="8449"/>
                  <a:pt x="18456" y="8439"/>
                  <a:pt x="18460" y="8430"/>
                </a:cubicBezTo>
                <a:cubicBezTo>
                  <a:pt x="18471" y="8398"/>
                  <a:pt x="18476" y="8360"/>
                  <a:pt x="18476" y="8288"/>
                </a:cubicBezTo>
                <a:cubicBezTo>
                  <a:pt x="18476" y="8114"/>
                  <a:pt x="18466" y="8090"/>
                  <a:pt x="18363" y="8090"/>
                </a:cubicBezTo>
                <a:cubicBezTo>
                  <a:pt x="18266" y="8090"/>
                  <a:pt x="18244" y="8123"/>
                  <a:pt x="18233" y="8274"/>
                </a:cubicBezTo>
                <a:cubicBezTo>
                  <a:pt x="18225" y="8401"/>
                  <a:pt x="18097" y="8661"/>
                  <a:pt x="17802" y="9167"/>
                </a:cubicBezTo>
                <a:lnTo>
                  <a:pt x="17383" y="9889"/>
                </a:lnTo>
                <a:lnTo>
                  <a:pt x="16159" y="9889"/>
                </a:lnTo>
                <a:lnTo>
                  <a:pt x="14932" y="9889"/>
                </a:lnTo>
                <a:lnTo>
                  <a:pt x="14714" y="9528"/>
                </a:lnTo>
                <a:lnTo>
                  <a:pt x="14672" y="9464"/>
                </a:lnTo>
                <a:lnTo>
                  <a:pt x="14416" y="9039"/>
                </a:lnTo>
                <a:cubicBezTo>
                  <a:pt x="14388" y="9033"/>
                  <a:pt x="13953" y="9036"/>
                  <a:pt x="13436" y="9039"/>
                </a:cubicBezTo>
                <a:lnTo>
                  <a:pt x="8714" y="9039"/>
                </a:lnTo>
                <a:cubicBezTo>
                  <a:pt x="4043" y="9039"/>
                  <a:pt x="3010" y="9025"/>
                  <a:pt x="2994" y="8954"/>
                </a:cubicBezTo>
                <a:cubicBezTo>
                  <a:pt x="2983" y="8907"/>
                  <a:pt x="2996" y="8749"/>
                  <a:pt x="3023" y="8607"/>
                </a:cubicBezTo>
                <a:lnTo>
                  <a:pt x="3074" y="8352"/>
                </a:lnTo>
                <a:lnTo>
                  <a:pt x="4268" y="8331"/>
                </a:lnTo>
                <a:cubicBezTo>
                  <a:pt x="5318" y="8316"/>
                  <a:pt x="5469" y="8331"/>
                  <a:pt x="5529" y="8423"/>
                </a:cubicBezTo>
                <a:cubicBezTo>
                  <a:pt x="5624" y="8569"/>
                  <a:pt x="5755" y="8484"/>
                  <a:pt x="5755" y="8281"/>
                </a:cubicBezTo>
                <a:cubicBezTo>
                  <a:pt x="5755" y="8044"/>
                  <a:pt x="5632" y="7966"/>
                  <a:pt x="5512" y="8126"/>
                </a:cubicBezTo>
                <a:cubicBezTo>
                  <a:pt x="5421" y="8247"/>
                  <a:pt x="5355" y="8253"/>
                  <a:pt x="4293" y="8253"/>
                </a:cubicBezTo>
                <a:cubicBezTo>
                  <a:pt x="3367" y="8253"/>
                  <a:pt x="3162" y="8236"/>
                  <a:pt x="3145" y="8161"/>
                </a:cubicBezTo>
                <a:cubicBezTo>
                  <a:pt x="3117" y="8035"/>
                  <a:pt x="3317" y="7390"/>
                  <a:pt x="3535" y="6900"/>
                </a:cubicBezTo>
                <a:cubicBezTo>
                  <a:pt x="3892" y="6095"/>
                  <a:pt x="4372" y="5502"/>
                  <a:pt x="4984" y="5108"/>
                </a:cubicBezTo>
                <a:cubicBezTo>
                  <a:pt x="5304" y="4902"/>
                  <a:pt x="5325" y="4898"/>
                  <a:pt x="5969" y="4895"/>
                </a:cubicBezTo>
                <a:cubicBezTo>
                  <a:pt x="6608" y="4893"/>
                  <a:pt x="6634" y="4895"/>
                  <a:pt x="6962" y="5094"/>
                </a:cubicBezTo>
                <a:cubicBezTo>
                  <a:pt x="7740" y="5564"/>
                  <a:pt x="8315" y="6390"/>
                  <a:pt x="8730" y="7630"/>
                </a:cubicBezTo>
                <a:cubicBezTo>
                  <a:pt x="8875" y="8063"/>
                  <a:pt x="8937" y="8028"/>
                  <a:pt x="8806" y="7587"/>
                </a:cubicBezTo>
                <a:cubicBezTo>
                  <a:pt x="8521" y="6633"/>
                  <a:pt x="8014" y="5792"/>
                  <a:pt x="7440" y="5313"/>
                </a:cubicBezTo>
                <a:cubicBezTo>
                  <a:pt x="6915" y="4876"/>
                  <a:pt x="6543" y="4716"/>
                  <a:pt x="6007" y="4711"/>
                </a:cubicBezTo>
                <a:close/>
                <a:moveTo>
                  <a:pt x="11408" y="7190"/>
                </a:moveTo>
                <a:cubicBezTo>
                  <a:pt x="11295" y="7167"/>
                  <a:pt x="11210" y="7324"/>
                  <a:pt x="11278" y="7538"/>
                </a:cubicBezTo>
                <a:cubicBezTo>
                  <a:pt x="11325" y="7688"/>
                  <a:pt x="11441" y="7702"/>
                  <a:pt x="11508" y="7566"/>
                </a:cubicBezTo>
                <a:cubicBezTo>
                  <a:pt x="11547" y="7487"/>
                  <a:pt x="11668" y="7467"/>
                  <a:pt x="12133" y="7467"/>
                </a:cubicBezTo>
                <a:cubicBezTo>
                  <a:pt x="12609" y="7467"/>
                  <a:pt x="12713" y="7485"/>
                  <a:pt x="12732" y="7566"/>
                </a:cubicBezTo>
                <a:cubicBezTo>
                  <a:pt x="12766" y="7718"/>
                  <a:pt x="12966" y="7692"/>
                  <a:pt x="12996" y="7530"/>
                </a:cubicBezTo>
                <a:cubicBezTo>
                  <a:pt x="13045" y="7269"/>
                  <a:pt x="12848" y="7092"/>
                  <a:pt x="12744" y="7304"/>
                </a:cubicBezTo>
                <a:cubicBezTo>
                  <a:pt x="12706" y="7382"/>
                  <a:pt x="12590" y="7403"/>
                  <a:pt x="12158" y="7403"/>
                </a:cubicBezTo>
                <a:cubicBezTo>
                  <a:pt x="11686" y="7403"/>
                  <a:pt x="11607" y="7391"/>
                  <a:pt x="11525" y="7283"/>
                </a:cubicBezTo>
                <a:cubicBezTo>
                  <a:pt x="11485" y="7230"/>
                  <a:pt x="11445" y="7198"/>
                  <a:pt x="11408" y="7190"/>
                </a:cubicBezTo>
                <a:close/>
                <a:moveTo>
                  <a:pt x="16331" y="7190"/>
                </a:moveTo>
                <a:cubicBezTo>
                  <a:pt x="16305" y="7181"/>
                  <a:pt x="16279" y="7186"/>
                  <a:pt x="16251" y="7212"/>
                </a:cubicBezTo>
                <a:cubicBezTo>
                  <a:pt x="16188" y="7269"/>
                  <a:pt x="16164" y="7480"/>
                  <a:pt x="16197" y="7587"/>
                </a:cubicBezTo>
                <a:cubicBezTo>
                  <a:pt x="16222" y="7622"/>
                  <a:pt x="16244" y="7643"/>
                  <a:pt x="16268" y="7658"/>
                </a:cubicBezTo>
                <a:cubicBezTo>
                  <a:pt x="16318" y="7664"/>
                  <a:pt x="16378" y="7633"/>
                  <a:pt x="16411" y="7566"/>
                </a:cubicBezTo>
                <a:cubicBezTo>
                  <a:pt x="16449" y="7488"/>
                  <a:pt x="16575" y="7467"/>
                  <a:pt x="17018" y="7467"/>
                </a:cubicBezTo>
                <a:cubicBezTo>
                  <a:pt x="17026" y="7467"/>
                  <a:pt x="17027" y="7467"/>
                  <a:pt x="17035" y="7467"/>
                </a:cubicBezTo>
                <a:cubicBezTo>
                  <a:pt x="17040" y="7467"/>
                  <a:pt x="17039" y="7467"/>
                  <a:pt x="17043" y="7467"/>
                </a:cubicBezTo>
                <a:cubicBezTo>
                  <a:pt x="17178" y="7467"/>
                  <a:pt x="17286" y="7473"/>
                  <a:pt x="17370" y="7481"/>
                </a:cubicBezTo>
                <a:cubicBezTo>
                  <a:pt x="17530" y="7492"/>
                  <a:pt x="17622" y="7514"/>
                  <a:pt x="17634" y="7566"/>
                </a:cubicBezTo>
                <a:cubicBezTo>
                  <a:pt x="17663" y="7695"/>
                  <a:pt x="17817" y="7697"/>
                  <a:pt x="17881" y="7566"/>
                </a:cubicBezTo>
                <a:cubicBezTo>
                  <a:pt x="17918" y="7491"/>
                  <a:pt x="17923" y="7432"/>
                  <a:pt x="17894" y="7353"/>
                </a:cubicBezTo>
                <a:cubicBezTo>
                  <a:pt x="17840" y="7207"/>
                  <a:pt x="17712" y="7179"/>
                  <a:pt x="17651" y="7304"/>
                </a:cubicBezTo>
                <a:cubicBezTo>
                  <a:pt x="17610" y="7386"/>
                  <a:pt x="17500" y="7403"/>
                  <a:pt x="17060" y="7403"/>
                </a:cubicBezTo>
                <a:cubicBezTo>
                  <a:pt x="16581" y="7403"/>
                  <a:pt x="16509" y="7390"/>
                  <a:pt x="16423" y="7275"/>
                </a:cubicBezTo>
                <a:cubicBezTo>
                  <a:pt x="16386" y="7226"/>
                  <a:pt x="16357" y="7200"/>
                  <a:pt x="16331" y="7190"/>
                </a:cubicBezTo>
                <a:close/>
                <a:moveTo>
                  <a:pt x="14601" y="7219"/>
                </a:moveTo>
                <a:cubicBezTo>
                  <a:pt x="14571" y="7231"/>
                  <a:pt x="14544" y="7257"/>
                  <a:pt x="14521" y="7304"/>
                </a:cubicBezTo>
                <a:cubicBezTo>
                  <a:pt x="14485" y="7376"/>
                  <a:pt x="14389" y="7403"/>
                  <a:pt x="14156" y="7403"/>
                </a:cubicBezTo>
                <a:lnTo>
                  <a:pt x="13842" y="7403"/>
                </a:lnTo>
                <a:lnTo>
                  <a:pt x="13595" y="7828"/>
                </a:lnTo>
                <a:lnTo>
                  <a:pt x="13344" y="8253"/>
                </a:lnTo>
                <a:lnTo>
                  <a:pt x="10147" y="8253"/>
                </a:lnTo>
                <a:cubicBezTo>
                  <a:pt x="7340" y="8253"/>
                  <a:pt x="6948" y="8240"/>
                  <a:pt x="6929" y="8154"/>
                </a:cubicBezTo>
                <a:cubicBezTo>
                  <a:pt x="6916" y="8099"/>
                  <a:pt x="6860" y="8062"/>
                  <a:pt x="6799" y="8062"/>
                </a:cubicBezTo>
                <a:cubicBezTo>
                  <a:pt x="6674" y="8062"/>
                  <a:pt x="6609" y="8267"/>
                  <a:pt x="6686" y="8423"/>
                </a:cubicBezTo>
                <a:cubicBezTo>
                  <a:pt x="6746" y="8546"/>
                  <a:pt x="6855" y="8540"/>
                  <a:pt x="6916" y="8416"/>
                </a:cubicBezTo>
                <a:cubicBezTo>
                  <a:pt x="6958" y="8330"/>
                  <a:pt x="7369" y="8317"/>
                  <a:pt x="10193" y="8317"/>
                </a:cubicBezTo>
                <a:lnTo>
                  <a:pt x="13356" y="8317"/>
                </a:lnTo>
                <a:cubicBezTo>
                  <a:pt x="13405" y="8310"/>
                  <a:pt x="13411" y="8304"/>
                  <a:pt x="13436" y="8296"/>
                </a:cubicBezTo>
                <a:lnTo>
                  <a:pt x="13670" y="7892"/>
                </a:lnTo>
                <a:lnTo>
                  <a:pt x="13922" y="7467"/>
                </a:lnTo>
                <a:lnTo>
                  <a:pt x="14203" y="7467"/>
                </a:lnTo>
                <a:cubicBezTo>
                  <a:pt x="14411" y="7467"/>
                  <a:pt x="14489" y="7497"/>
                  <a:pt x="14504" y="7566"/>
                </a:cubicBezTo>
                <a:cubicBezTo>
                  <a:pt x="14548" y="7757"/>
                  <a:pt x="14729" y="7729"/>
                  <a:pt x="14777" y="7566"/>
                </a:cubicBezTo>
                <a:cubicBezTo>
                  <a:pt x="14781" y="7534"/>
                  <a:pt x="14788" y="7500"/>
                  <a:pt x="14789" y="7467"/>
                </a:cubicBezTo>
                <a:cubicBezTo>
                  <a:pt x="14784" y="7289"/>
                  <a:pt x="14687" y="7184"/>
                  <a:pt x="14601" y="7219"/>
                </a:cubicBezTo>
                <a:close/>
                <a:moveTo>
                  <a:pt x="15191" y="8862"/>
                </a:moveTo>
                <a:cubicBezTo>
                  <a:pt x="15090" y="8851"/>
                  <a:pt x="14994" y="9002"/>
                  <a:pt x="15036" y="9188"/>
                </a:cubicBezTo>
                <a:cubicBezTo>
                  <a:pt x="15067" y="9322"/>
                  <a:pt x="15228" y="9333"/>
                  <a:pt x="15292" y="9202"/>
                </a:cubicBezTo>
                <a:cubicBezTo>
                  <a:pt x="15332" y="9121"/>
                  <a:pt x="15496" y="9101"/>
                  <a:pt x="16235" y="9089"/>
                </a:cubicBezTo>
                <a:lnTo>
                  <a:pt x="17098" y="9075"/>
                </a:lnTo>
                <a:lnTo>
                  <a:pt x="16239" y="9053"/>
                </a:lnTo>
                <a:cubicBezTo>
                  <a:pt x="15499" y="9038"/>
                  <a:pt x="15344" y="9019"/>
                  <a:pt x="15288" y="8933"/>
                </a:cubicBezTo>
                <a:cubicBezTo>
                  <a:pt x="15258" y="8887"/>
                  <a:pt x="15225" y="8866"/>
                  <a:pt x="15191" y="8862"/>
                </a:cubicBezTo>
                <a:close/>
                <a:moveTo>
                  <a:pt x="19126" y="10477"/>
                </a:moveTo>
                <a:cubicBezTo>
                  <a:pt x="19121" y="10479"/>
                  <a:pt x="19114" y="10482"/>
                  <a:pt x="19109" y="10484"/>
                </a:cubicBezTo>
                <a:cubicBezTo>
                  <a:pt x="19090" y="10491"/>
                  <a:pt x="19054" y="10521"/>
                  <a:pt x="19017" y="10569"/>
                </a:cubicBezTo>
                <a:cubicBezTo>
                  <a:pt x="18985" y="10610"/>
                  <a:pt x="18890" y="10633"/>
                  <a:pt x="18644" y="10647"/>
                </a:cubicBezTo>
                <a:cubicBezTo>
                  <a:pt x="18564" y="10655"/>
                  <a:pt x="18356" y="10654"/>
                  <a:pt x="18212" y="10654"/>
                </a:cubicBezTo>
                <a:cubicBezTo>
                  <a:pt x="17980" y="10660"/>
                  <a:pt x="17808" y="10668"/>
                  <a:pt x="17387" y="10669"/>
                </a:cubicBezTo>
                <a:cubicBezTo>
                  <a:pt x="16378" y="10670"/>
                  <a:pt x="15832" y="10690"/>
                  <a:pt x="15832" y="10732"/>
                </a:cubicBezTo>
                <a:cubicBezTo>
                  <a:pt x="15832" y="10775"/>
                  <a:pt x="16378" y="10802"/>
                  <a:pt x="17387" y="10803"/>
                </a:cubicBezTo>
                <a:cubicBezTo>
                  <a:pt x="17406" y="10803"/>
                  <a:pt x="17406" y="10803"/>
                  <a:pt x="17425" y="10803"/>
                </a:cubicBezTo>
                <a:cubicBezTo>
                  <a:pt x="17447" y="10803"/>
                  <a:pt x="17443" y="10803"/>
                  <a:pt x="17467" y="10803"/>
                </a:cubicBezTo>
                <a:cubicBezTo>
                  <a:pt x="17876" y="10803"/>
                  <a:pt x="18155" y="10808"/>
                  <a:pt x="18380" y="10817"/>
                </a:cubicBezTo>
                <a:cubicBezTo>
                  <a:pt x="18760" y="10830"/>
                  <a:pt x="18978" y="10853"/>
                  <a:pt x="19017" y="10902"/>
                </a:cubicBezTo>
                <a:cubicBezTo>
                  <a:pt x="19058" y="10955"/>
                  <a:pt x="19102" y="10994"/>
                  <a:pt x="19117" y="10994"/>
                </a:cubicBezTo>
                <a:cubicBezTo>
                  <a:pt x="19157" y="10994"/>
                  <a:pt x="19268" y="10801"/>
                  <a:pt x="19268" y="10732"/>
                </a:cubicBezTo>
                <a:cubicBezTo>
                  <a:pt x="19268" y="10666"/>
                  <a:pt x="19168" y="10489"/>
                  <a:pt x="19126" y="10477"/>
                </a:cubicBezTo>
                <a:close/>
                <a:moveTo>
                  <a:pt x="18606" y="12107"/>
                </a:moveTo>
                <a:cubicBezTo>
                  <a:pt x="18546" y="12108"/>
                  <a:pt x="18483" y="12144"/>
                  <a:pt x="18468" y="12213"/>
                </a:cubicBezTo>
                <a:cubicBezTo>
                  <a:pt x="18412" y="12458"/>
                  <a:pt x="18628" y="12670"/>
                  <a:pt x="18728" y="12468"/>
                </a:cubicBezTo>
                <a:cubicBezTo>
                  <a:pt x="18766" y="12389"/>
                  <a:pt x="18861" y="12369"/>
                  <a:pt x="19151" y="12369"/>
                </a:cubicBezTo>
                <a:lnTo>
                  <a:pt x="19524" y="12369"/>
                </a:lnTo>
                <a:lnTo>
                  <a:pt x="19771" y="12794"/>
                </a:lnTo>
                <a:lnTo>
                  <a:pt x="20018" y="13212"/>
                </a:lnTo>
                <a:lnTo>
                  <a:pt x="20513" y="13212"/>
                </a:lnTo>
                <a:cubicBezTo>
                  <a:pt x="20788" y="13212"/>
                  <a:pt x="20964" y="13196"/>
                  <a:pt x="20995" y="13162"/>
                </a:cubicBezTo>
                <a:cubicBezTo>
                  <a:pt x="20997" y="13157"/>
                  <a:pt x="20997" y="13146"/>
                  <a:pt x="20999" y="13141"/>
                </a:cubicBezTo>
                <a:cubicBezTo>
                  <a:pt x="20980" y="13104"/>
                  <a:pt x="20806" y="13084"/>
                  <a:pt x="20529" y="13084"/>
                </a:cubicBezTo>
                <a:lnTo>
                  <a:pt x="20052" y="13084"/>
                </a:lnTo>
                <a:lnTo>
                  <a:pt x="19809" y="12694"/>
                </a:lnTo>
                <a:lnTo>
                  <a:pt x="19562" y="12298"/>
                </a:lnTo>
                <a:lnTo>
                  <a:pt x="19164" y="12298"/>
                </a:lnTo>
                <a:cubicBezTo>
                  <a:pt x="18845" y="12298"/>
                  <a:pt x="18758" y="12284"/>
                  <a:pt x="18740" y="12206"/>
                </a:cubicBezTo>
                <a:cubicBezTo>
                  <a:pt x="18725" y="12138"/>
                  <a:pt x="18667" y="12105"/>
                  <a:pt x="18606" y="12107"/>
                </a:cubicBezTo>
                <a:close/>
                <a:moveTo>
                  <a:pt x="18108" y="12121"/>
                </a:moveTo>
                <a:cubicBezTo>
                  <a:pt x="18052" y="12110"/>
                  <a:pt x="17984" y="12142"/>
                  <a:pt x="17957" y="12199"/>
                </a:cubicBezTo>
                <a:cubicBezTo>
                  <a:pt x="17915" y="12284"/>
                  <a:pt x="17790" y="12298"/>
                  <a:pt x="17169" y="12298"/>
                </a:cubicBezTo>
                <a:lnTo>
                  <a:pt x="16427" y="12298"/>
                </a:lnTo>
                <a:lnTo>
                  <a:pt x="16201" y="12694"/>
                </a:lnTo>
                <a:lnTo>
                  <a:pt x="15971" y="13084"/>
                </a:lnTo>
                <a:lnTo>
                  <a:pt x="15455" y="13084"/>
                </a:lnTo>
                <a:cubicBezTo>
                  <a:pt x="15122" y="13084"/>
                  <a:pt x="14950" y="13106"/>
                  <a:pt x="14965" y="13148"/>
                </a:cubicBezTo>
                <a:cubicBezTo>
                  <a:pt x="14979" y="13186"/>
                  <a:pt x="15195" y="13212"/>
                  <a:pt x="15480" y="13212"/>
                </a:cubicBezTo>
                <a:lnTo>
                  <a:pt x="15971" y="13212"/>
                </a:lnTo>
                <a:lnTo>
                  <a:pt x="16218" y="12794"/>
                </a:lnTo>
                <a:lnTo>
                  <a:pt x="16469" y="12369"/>
                </a:lnTo>
                <a:lnTo>
                  <a:pt x="17190" y="12369"/>
                </a:lnTo>
                <a:cubicBezTo>
                  <a:pt x="17794" y="12369"/>
                  <a:pt x="17915" y="12383"/>
                  <a:pt x="17957" y="12468"/>
                </a:cubicBezTo>
                <a:cubicBezTo>
                  <a:pt x="17984" y="12524"/>
                  <a:pt x="18052" y="12557"/>
                  <a:pt x="18108" y="12546"/>
                </a:cubicBezTo>
                <a:cubicBezTo>
                  <a:pt x="18190" y="12529"/>
                  <a:pt x="18208" y="12495"/>
                  <a:pt x="18208" y="12333"/>
                </a:cubicBezTo>
                <a:cubicBezTo>
                  <a:pt x="18208" y="12171"/>
                  <a:pt x="18190" y="12137"/>
                  <a:pt x="18108" y="12121"/>
                </a:cubicBezTo>
                <a:close/>
                <a:moveTo>
                  <a:pt x="19214" y="12893"/>
                </a:moveTo>
                <a:cubicBezTo>
                  <a:pt x="19186" y="12893"/>
                  <a:pt x="19140" y="12931"/>
                  <a:pt x="19113" y="12985"/>
                </a:cubicBezTo>
                <a:cubicBezTo>
                  <a:pt x="19074" y="13064"/>
                  <a:pt x="18955" y="13084"/>
                  <a:pt x="18476" y="13084"/>
                </a:cubicBezTo>
                <a:cubicBezTo>
                  <a:pt x="18124" y="13084"/>
                  <a:pt x="17875" y="13109"/>
                  <a:pt x="17860" y="13148"/>
                </a:cubicBezTo>
                <a:cubicBezTo>
                  <a:pt x="17845" y="13190"/>
                  <a:pt x="18050" y="13217"/>
                  <a:pt x="18447" y="13219"/>
                </a:cubicBezTo>
                <a:cubicBezTo>
                  <a:pt x="18922" y="13220"/>
                  <a:pt x="19072" y="13243"/>
                  <a:pt x="19130" y="13318"/>
                </a:cubicBezTo>
                <a:cubicBezTo>
                  <a:pt x="19171" y="13371"/>
                  <a:pt x="19219" y="13410"/>
                  <a:pt x="19235" y="13410"/>
                </a:cubicBezTo>
                <a:cubicBezTo>
                  <a:pt x="19274" y="13410"/>
                  <a:pt x="19386" y="13216"/>
                  <a:pt x="19386" y="13148"/>
                </a:cubicBezTo>
                <a:cubicBezTo>
                  <a:pt x="19386" y="13062"/>
                  <a:pt x="19270" y="12893"/>
                  <a:pt x="19214" y="12893"/>
                </a:cubicBezTo>
                <a:close/>
                <a:moveTo>
                  <a:pt x="4972" y="12935"/>
                </a:moveTo>
                <a:cubicBezTo>
                  <a:pt x="4897" y="12923"/>
                  <a:pt x="4829" y="13025"/>
                  <a:pt x="4829" y="13183"/>
                </a:cubicBezTo>
                <a:cubicBezTo>
                  <a:pt x="4829" y="13385"/>
                  <a:pt x="4961" y="13462"/>
                  <a:pt x="5056" y="13318"/>
                </a:cubicBezTo>
                <a:cubicBezTo>
                  <a:pt x="5117" y="13224"/>
                  <a:pt x="5575" y="13212"/>
                  <a:pt x="9719" y="13212"/>
                </a:cubicBezTo>
                <a:lnTo>
                  <a:pt x="14311" y="13212"/>
                </a:lnTo>
                <a:lnTo>
                  <a:pt x="14538" y="13608"/>
                </a:lnTo>
                <a:lnTo>
                  <a:pt x="14768" y="13998"/>
                </a:lnTo>
                <a:lnTo>
                  <a:pt x="15568" y="13998"/>
                </a:lnTo>
                <a:cubicBezTo>
                  <a:pt x="16242" y="13998"/>
                  <a:pt x="16373" y="14012"/>
                  <a:pt x="16415" y="14097"/>
                </a:cubicBezTo>
                <a:cubicBezTo>
                  <a:pt x="16443" y="14153"/>
                  <a:pt x="16506" y="14193"/>
                  <a:pt x="16562" y="14182"/>
                </a:cubicBezTo>
                <a:cubicBezTo>
                  <a:pt x="16644" y="14166"/>
                  <a:pt x="16662" y="14132"/>
                  <a:pt x="16662" y="13970"/>
                </a:cubicBezTo>
                <a:cubicBezTo>
                  <a:pt x="16662" y="13807"/>
                  <a:pt x="16644" y="13766"/>
                  <a:pt x="16562" y="13750"/>
                </a:cubicBezTo>
                <a:cubicBezTo>
                  <a:pt x="16506" y="13739"/>
                  <a:pt x="16443" y="13779"/>
                  <a:pt x="16415" y="13835"/>
                </a:cubicBezTo>
                <a:cubicBezTo>
                  <a:pt x="16373" y="13920"/>
                  <a:pt x="16245" y="13934"/>
                  <a:pt x="15610" y="13934"/>
                </a:cubicBezTo>
                <a:lnTo>
                  <a:pt x="14856" y="13934"/>
                </a:lnTo>
                <a:lnTo>
                  <a:pt x="14592" y="13509"/>
                </a:lnTo>
                <a:lnTo>
                  <a:pt x="14337" y="13084"/>
                </a:lnTo>
                <a:lnTo>
                  <a:pt x="9728" y="13084"/>
                </a:lnTo>
                <a:cubicBezTo>
                  <a:pt x="5794" y="13082"/>
                  <a:pt x="5109" y="13065"/>
                  <a:pt x="5047" y="12985"/>
                </a:cubicBezTo>
                <a:cubicBezTo>
                  <a:pt x="5023" y="12954"/>
                  <a:pt x="4997" y="12939"/>
                  <a:pt x="4972" y="12935"/>
                </a:cubicBezTo>
                <a:close/>
                <a:moveTo>
                  <a:pt x="16981" y="13084"/>
                </a:moveTo>
                <a:cubicBezTo>
                  <a:pt x="16780" y="13084"/>
                  <a:pt x="16645" y="13109"/>
                  <a:pt x="16645" y="13148"/>
                </a:cubicBezTo>
                <a:cubicBezTo>
                  <a:pt x="16645" y="13186"/>
                  <a:pt x="16780" y="13212"/>
                  <a:pt x="16981" y="13212"/>
                </a:cubicBezTo>
                <a:lnTo>
                  <a:pt x="17324" y="13212"/>
                </a:lnTo>
                <a:lnTo>
                  <a:pt x="17550" y="13608"/>
                </a:lnTo>
                <a:lnTo>
                  <a:pt x="17781" y="13998"/>
                </a:lnTo>
                <a:lnTo>
                  <a:pt x="19511" y="13998"/>
                </a:lnTo>
                <a:cubicBezTo>
                  <a:pt x="19900" y="13998"/>
                  <a:pt x="20008" y="14002"/>
                  <a:pt x="20245" y="14005"/>
                </a:cubicBezTo>
                <a:cubicBezTo>
                  <a:pt x="20341" y="14001"/>
                  <a:pt x="20431" y="13998"/>
                  <a:pt x="20546" y="13998"/>
                </a:cubicBezTo>
                <a:cubicBezTo>
                  <a:pt x="20915" y="13998"/>
                  <a:pt x="21096" y="14014"/>
                  <a:pt x="21179" y="14047"/>
                </a:cubicBezTo>
                <a:cubicBezTo>
                  <a:pt x="21232" y="14062"/>
                  <a:pt x="21257" y="14073"/>
                  <a:pt x="21263" y="14097"/>
                </a:cubicBezTo>
                <a:cubicBezTo>
                  <a:pt x="21277" y="14161"/>
                  <a:pt x="21324" y="14195"/>
                  <a:pt x="21388" y="14182"/>
                </a:cubicBezTo>
                <a:cubicBezTo>
                  <a:pt x="21473" y="14166"/>
                  <a:pt x="21489" y="14132"/>
                  <a:pt x="21489" y="13970"/>
                </a:cubicBezTo>
                <a:cubicBezTo>
                  <a:pt x="21489" y="13807"/>
                  <a:pt x="21471" y="13766"/>
                  <a:pt x="21388" y="13750"/>
                </a:cubicBezTo>
                <a:cubicBezTo>
                  <a:pt x="21333" y="13739"/>
                  <a:pt x="21265" y="13779"/>
                  <a:pt x="21238" y="13835"/>
                </a:cubicBezTo>
                <a:cubicBezTo>
                  <a:pt x="21194" y="13924"/>
                  <a:pt x="20978" y="13934"/>
                  <a:pt x="19503" y="13934"/>
                </a:cubicBezTo>
                <a:lnTo>
                  <a:pt x="17819" y="13934"/>
                </a:lnTo>
                <a:lnTo>
                  <a:pt x="17571" y="13509"/>
                </a:lnTo>
                <a:lnTo>
                  <a:pt x="17324" y="13084"/>
                </a:lnTo>
                <a:lnTo>
                  <a:pt x="16981" y="13084"/>
                </a:lnTo>
                <a:close/>
                <a:moveTo>
                  <a:pt x="12024" y="13693"/>
                </a:moveTo>
                <a:cubicBezTo>
                  <a:pt x="11998" y="13685"/>
                  <a:pt x="11981" y="13701"/>
                  <a:pt x="11957" y="13736"/>
                </a:cubicBezTo>
                <a:cubicBezTo>
                  <a:pt x="11885" y="13836"/>
                  <a:pt x="11877" y="14108"/>
                  <a:pt x="11944" y="14154"/>
                </a:cubicBezTo>
                <a:cubicBezTo>
                  <a:pt x="12031" y="14213"/>
                  <a:pt x="12080" y="14197"/>
                  <a:pt x="12128" y="14097"/>
                </a:cubicBezTo>
                <a:cubicBezTo>
                  <a:pt x="12149" y="14056"/>
                  <a:pt x="12196" y="14033"/>
                  <a:pt x="12313" y="14019"/>
                </a:cubicBezTo>
                <a:cubicBezTo>
                  <a:pt x="12427" y="14005"/>
                  <a:pt x="12605" y="13998"/>
                  <a:pt x="12899" y="13998"/>
                </a:cubicBezTo>
                <a:cubicBezTo>
                  <a:pt x="12907" y="13998"/>
                  <a:pt x="12905" y="13998"/>
                  <a:pt x="12912" y="13998"/>
                </a:cubicBezTo>
                <a:cubicBezTo>
                  <a:pt x="13132" y="13998"/>
                  <a:pt x="13313" y="14002"/>
                  <a:pt x="13448" y="14012"/>
                </a:cubicBezTo>
                <a:cubicBezTo>
                  <a:pt x="13479" y="14015"/>
                  <a:pt x="13514" y="14022"/>
                  <a:pt x="13536" y="14026"/>
                </a:cubicBezTo>
                <a:cubicBezTo>
                  <a:pt x="13572" y="14031"/>
                  <a:pt x="13642" y="14035"/>
                  <a:pt x="13645" y="14040"/>
                </a:cubicBezTo>
                <a:cubicBezTo>
                  <a:pt x="13650" y="14049"/>
                  <a:pt x="13649" y="14063"/>
                  <a:pt x="13649" y="14076"/>
                </a:cubicBezTo>
                <a:cubicBezTo>
                  <a:pt x="13656" y="14083"/>
                  <a:pt x="13666" y="14089"/>
                  <a:pt x="13670" y="14097"/>
                </a:cubicBezTo>
                <a:cubicBezTo>
                  <a:pt x="13786" y="14332"/>
                  <a:pt x="13982" y="14128"/>
                  <a:pt x="13918" y="13842"/>
                </a:cubicBezTo>
                <a:cubicBezTo>
                  <a:pt x="13887" y="13708"/>
                  <a:pt x="13734" y="13704"/>
                  <a:pt x="13670" y="13835"/>
                </a:cubicBezTo>
                <a:cubicBezTo>
                  <a:pt x="13631" y="13915"/>
                  <a:pt x="13501" y="13934"/>
                  <a:pt x="12933" y="13934"/>
                </a:cubicBezTo>
                <a:cubicBezTo>
                  <a:pt x="12285" y="13934"/>
                  <a:pt x="12234" y="13924"/>
                  <a:pt x="12128" y="13792"/>
                </a:cubicBezTo>
                <a:cubicBezTo>
                  <a:pt x="12082" y="13734"/>
                  <a:pt x="12049" y="13702"/>
                  <a:pt x="12024" y="13693"/>
                </a:cubicBezTo>
                <a:close/>
                <a:moveTo>
                  <a:pt x="12937" y="14550"/>
                </a:moveTo>
                <a:cubicBezTo>
                  <a:pt x="12874" y="14541"/>
                  <a:pt x="12824" y="14592"/>
                  <a:pt x="12799" y="14671"/>
                </a:cubicBezTo>
                <a:cubicBezTo>
                  <a:pt x="12794" y="14712"/>
                  <a:pt x="12798" y="14811"/>
                  <a:pt x="12799" y="14890"/>
                </a:cubicBezTo>
                <a:cubicBezTo>
                  <a:pt x="12809" y="14922"/>
                  <a:pt x="12821" y="14948"/>
                  <a:pt x="12841" y="14975"/>
                </a:cubicBezTo>
                <a:cubicBezTo>
                  <a:pt x="12880" y="15030"/>
                  <a:pt x="12899" y="15179"/>
                  <a:pt x="12899" y="15429"/>
                </a:cubicBezTo>
                <a:cubicBezTo>
                  <a:pt x="12899" y="15775"/>
                  <a:pt x="12910" y="15821"/>
                  <a:pt x="13054" y="16059"/>
                </a:cubicBezTo>
                <a:cubicBezTo>
                  <a:pt x="13139" y="16199"/>
                  <a:pt x="13209" y="16372"/>
                  <a:pt x="13209" y="16449"/>
                </a:cubicBezTo>
                <a:cubicBezTo>
                  <a:pt x="13209" y="16525"/>
                  <a:pt x="13219" y="16607"/>
                  <a:pt x="13235" y="16633"/>
                </a:cubicBezTo>
                <a:cubicBezTo>
                  <a:pt x="13250" y="16659"/>
                  <a:pt x="13306" y="16672"/>
                  <a:pt x="13360" y="16661"/>
                </a:cubicBezTo>
                <a:cubicBezTo>
                  <a:pt x="13441" y="16645"/>
                  <a:pt x="13461" y="16610"/>
                  <a:pt x="13461" y="16449"/>
                </a:cubicBezTo>
                <a:cubicBezTo>
                  <a:pt x="13461" y="16289"/>
                  <a:pt x="13439" y="16247"/>
                  <a:pt x="13360" y="16229"/>
                </a:cubicBezTo>
                <a:cubicBezTo>
                  <a:pt x="13307" y="16217"/>
                  <a:pt x="13201" y="16104"/>
                  <a:pt x="13121" y="15974"/>
                </a:cubicBezTo>
                <a:cubicBezTo>
                  <a:pt x="12991" y="15761"/>
                  <a:pt x="12974" y="15704"/>
                  <a:pt x="12975" y="15408"/>
                </a:cubicBezTo>
                <a:cubicBezTo>
                  <a:pt x="12976" y="15222"/>
                  <a:pt x="13002" y="15018"/>
                  <a:pt x="13033" y="14947"/>
                </a:cubicBezTo>
                <a:cubicBezTo>
                  <a:pt x="13115" y="14765"/>
                  <a:pt x="13105" y="14663"/>
                  <a:pt x="12996" y="14579"/>
                </a:cubicBezTo>
                <a:cubicBezTo>
                  <a:pt x="12975" y="14563"/>
                  <a:pt x="12956" y="14553"/>
                  <a:pt x="12937" y="14550"/>
                </a:cubicBezTo>
                <a:close/>
                <a:moveTo>
                  <a:pt x="17224" y="14557"/>
                </a:moveTo>
                <a:cubicBezTo>
                  <a:pt x="17182" y="14545"/>
                  <a:pt x="17134" y="14560"/>
                  <a:pt x="17085" y="14614"/>
                </a:cubicBezTo>
                <a:cubicBezTo>
                  <a:pt x="17025" y="14681"/>
                  <a:pt x="16899" y="14713"/>
                  <a:pt x="16700" y="14713"/>
                </a:cubicBezTo>
                <a:lnTo>
                  <a:pt x="16406" y="14713"/>
                </a:lnTo>
                <a:lnTo>
                  <a:pt x="16147" y="15138"/>
                </a:lnTo>
                <a:lnTo>
                  <a:pt x="15883" y="15563"/>
                </a:lnTo>
                <a:lnTo>
                  <a:pt x="14994" y="15563"/>
                </a:lnTo>
                <a:cubicBezTo>
                  <a:pt x="14251" y="15563"/>
                  <a:pt x="14096" y="15546"/>
                  <a:pt x="14056" y="15464"/>
                </a:cubicBezTo>
                <a:cubicBezTo>
                  <a:pt x="13952" y="15252"/>
                  <a:pt x="13755" y="15429"/>
                  <a:pt x="13804" y="15691"/>
                </a:cubicBezTo>
                <a:cubicBezTo>
                  <a:pt x="13835" y="15852"/>
                  <a:pt x="14038" y="15879"/>
                  <a:pt x="14073" y="15726"/>
                </a:cubicBezTo>
                <a:cubicBezTo>
                  <a:pt x="14092" y="15643"/>
                  <a:pt x="14233" y="15634"/>
                  <a:pt x="15032" y="15634"/>
                </a:cubicBezTo>
                <a:lnTo>
                  <a:pt x="15971" y="15634"/>
                </a:lnTo>
                <a:lnTo>
                  <a:pt x="16201" y="15238"/>
                </a:lnTo>
                <a:lnTo>
                  <a:pt x="16427" y="14848"/>
                </a:lnTo>
                <a:lnTo>
                  <a:pt x="16717" y="14848"/>
                </a:lnTo>
                <a:cubicBezTo>
                  <a:pt x="16925" y="14848"/>
                  <a:pt x="17023" y="14879"/>
                  <a:pt x="17073" y="14954"/>
                </a:cubicBezTo>
                <a:cubicBezTo>
                  <a:pt x="17191" y="15134"/>
                  <a:pt x="17372" y="14939"/>
                  <a:pt x="17316" y="14692"/>
                </a:cubicBezTo>
                <a:cubicBezTo>
                  <a:pt x="17299" y="14618"/>
                  <a:pt x="17265" y="14570"/>
                  <a:pt x="17224" y="14557"/>
                </a:cubicBezTo>
                <a:close/>
                <a:moveTo>
                  <a:pt x="11391" y="15188"/>
                </a:moveTo>
                <a:cubicBezTo>
                  <a:pt x="11367" y="15185"/>
                  <a:pt x="11340" y="15194"/>
                  <a:pt x="11311" y="15209"/>
                </a:cubicBezTo>
                <a:cubicBezTo>
                  <a:pt x="11219" y="15259"/>
                  <a:pt x="11216" y="15541"/>
                  <a:pt x="11307" y="15620"/>
                </a:cubicBezTo>
                <a:cubicBezTo>
                  <a:pt x="11344" y="15652"/>
                  <a:pt x="11391" y="15669"/>
                  <a:pt x="11412" y="15655"/>
                </a:cubicBezTo>
                <a:cubicBezTo>
                  <a:pt x="11417" y="15653"/>
                  <a:pt x="11484" y="15758"/>
                  <a:pt x="11517" y="15804"/>
                </a:cubicBezTo>
                <a:lnTo>
                  <a:pt x="11550" y="15825"/>
                </a:lnTo>
                <a:lnTo>
                  <a:pt x="11546" y="15840"/>
                </a:lnTo>
                <a:cubicBezTo>
                  <a:pt x="11676" y="16029"/>
                  <a:pt x="11889" y="16376"/>
                  <a:pt x="12183" y="16874"/>
                </a:cubicBezTo>
                <a:lnTo>
                  <a:pt x="12916" y="18113"/>
                </a:lnTo>
                <a:lnTo>
                  <a:pt x="15015" y="18113"/>
                </a:lnTo>
                <a:cubicBezTo>
                  <a:pt x="16843" y="18113"/>
                  <a:pt x="17112" y="18120"/>
                  <a:pt x="17131" y="18206"/>
                </a:cubicBezTo>
                <a:cubicBezTo>
                  <a:pt x="17166" y="18358"/>
                  <a:pt x="17365" y="18338"/>
                  <a:pt x="17395" y="18177"/>
                </a:cubicBezTo>
                <a:cubicBezTo>
                  <a:pt x="17444" y="17916"/>
                  <a:pt x="17248" y="17738"/>
                  <a:pt x="17144" y="17951"/>
                </a:cubicBezTo>
                <a:cubicBezTo>
                  <a:pt x="17102" y="18035"/>
                  <a:pt x="16821" y="18043"/>
                  <a:pt x="15028" y="18043"/>
                </a:cubicBezTo>
                <a:lnTo>
                  <a:pt x="12958" y="18043"/>
                </a:lnTo>
                <a:lnTo>
                  <a:pt x="12233" y="16824"/>
                </a:lnTo>
                <a:cubicBezTo>
                  <a:pt x="11657" y="15851"/>
                  <a:pt x="11508" y="15567"/>
                  <a:pt x="11508" y="15429"/>
                </a:cubicBezTo>
                <a:cubicBezTo>
                  <a:pt x="11508" y="15287"/>
                  <a:pt x="11463" y="15196"/>
                  <a:pt x="11391" y="15188"/>
                </a:cubicBezTo>
                <a:close/>
                <a:moveTo>
                  <a:pt x="18845" y="16215"/>
                </a:moveTo>
                <a:cubicBezTo>
                  <a:pt x="18784" y="16215"/>
                  <a:pt x="18724" y="16250"/>
                  <a:pt x="18711" y="16286"/>
                </a:cubicBezTo>
                <a:cubicBezTo>
                  <a:pt x="18698" y="16323"/>
                  <a:pt x="18509" y="16350"/>
                  <a:pt x="18284" y="16350"/>
                </a:cubicBezTo>
                <a:cubicBezTo>
                  <a:pt x="18058" y="16350"/>
                  <a:pt x="17874" y="16377"/>
                  <a:pt x="17860" y="16413"/>
                </a:cubicBezTo>
                <a:cubicBezTo>
                  <a:pt x="17845" y="16455"/>
                  <a:pt x="17987" y="16477"/>
                  <a:pt x="18258" y="16477"/>
                </a:cubicBezTo>
                <a:cubicBezTo>
                  <a:pt x="18587" y="16477"/>
                  <a:pt x="18690" y="16500"/>
                  <a:pt x="18728" y="16576"/>
                </a:cubicBezTo>
                <a:cubicBezTo>
                  <a:pt x="18832" y="16788"/>
                  <a:pt x="19028" y="16611"/>
                  <a:pt x="18979" y="16350"/>
                </a:cubicBezTo>
                <a:cubicBezTo>
                  <a:pt x="18962" y="16256"/>
                  <a:pt x="18923" y="16215"/>
                  <a:pt x="18845" y="16215"/>
                </a:cubicBezTo>
                <a:close/>
                <a:moveTo>
                  <a:pt x="11362" y="16350"/>
                </a:moveTo>
                <a:cubicBezTo>
                  <a:pt x="11299" y="16347"/>
                  <a:pt x="11240" y="16431"/>
                  <a:pt x="11240" y="16605"/>
                </a:cubicBezTo>
                <a:cubicBezTo>
                  <a:pt x="11240" y="16795"/>
                  <a:pt x="11273" y="16842"/>
                  <a:pt x="11412" y="16817"/>
                </a:cubicBezTo>
                <a:cubicBezTo>
                  <a:pt x="11434" y="16813"/>
                  <a:pt x="12060" y="17835"/>
                  <a:pt x="12803" y="19091"/>
                </a:cubicBezTo>
                <a:lnTo>
                  <a:pt x="14152" y="21372"/>
                </a:lnTo>
                <a:lnTo>
                  <a:pt x="15099" y="21379"/>
                </a:lnTo>
                <a:cubicBezTo>
                  <a:pt x="15727" y="21380"/>
                  <a:pt x="15962" y="21396"/>
                  <a:pt x="16063" y="21443"/>
                </a:cubicBezTo>
                <a:cubicBezTo>
                  <a:pt x="16086" y="21453"/>
                  <a:pt x="16110" y="21464"/>
                  <a:pt x="16122" y="21478"/>
                </a:cubicBezTo>
                <a:cubicBezTo>
                  <a:pt x="16216" y="21599"/>
                  <a:pt x="16239" y="21598"/>
                  <a:pt x="16314" y="21471"/>
                </a:cubicBezTo>
                <a:cubicBezTo>
                  <a:pt x="16347" y="21415"/>
                  <a:pt x="16363" y="21387"/>
                  <a:pt x="16369" y="21358"/>
                </a:cubicBezTo>
                <a:cubicBezTo>
                  <a:pt x="16370" y="21351"/>
                  <a:pt x="16368" y="21350"/>
                  <a:pt x="16369" y="21344"/>
                </a:cubicBezTo>
                <a:cubicBezTo>
                  <a:pt x="16372" y="21314"/>
                  <a:pt x="16362" y="21281"/>
                  <a:pt x="16348" y="21216"/>
                </a:cubicBezTo>
                <a:cubicBezTo>
                  <a:pt x="16322" y="21101"/>
                  <a:pt x="16122" y="21075"/>
                  <a:pt x="16084" y="21181"/>
                </a:cubicBezTo>
                <a:cubicBezTo>
                  <a:pt x="16079" y="21195"/>
                  <a:pt x="16018" y="21206"/>
                  <a:pt x="15933" y="21216"/>
                </a:cubicBezTo>
                <a:cubicBezTo>
                  <a:pt x="15908" y="21222"/>
                  <a:pt x="15854" y="21227"/>
                  <a:pt x="15816" y="21230"/>
                </a:cubicBezTo>
                <a:cubicBezTo>
                  <a:pt x="15648" y="21242"/>
                  <a:pt x="15407" y="21244"/>
                  <a:pt x="15112" y="21244"/>
                </a:cubicBezTo>
                <a:lnTo>
                  <a:pt x="14215" y="21244"/>
                </a:lnTo>
                <a:lnTo>
                  <a:pt x="14161" y="21244"/>
                </a:lnTo>
                <a:lnTo>
                  <a:pt x="12837" y="19013"/>
                </a:lnTo>
                <a:cubicBezTo>
                  <a:pt x="11925" y="17475"/>
                  <a:pt x="11508" y="16729"/>
                  <a:pt x="11500" y="16619"/>
                </a:cubicBezTo>
                <a:cubicBezTo>
                  <a:pt x="11487" y="16445"/>
                  <a:pt x="11424" y="16352"/>
                  <a:pt x="11362" y="16350"/>
                </a:cubicBezTo>
                <a:close/>
                <a:moveTo>
                  <a:pt x="15828" y="17016"/>
                </a:moveTo>
                <a:cubicBezTo>
                  <a:pt x="15803" y="17011"/>
                  <a:pt x="15773" y="17027"/>
                  <a:pt x="15732" y="17058"/>
                </a:cubicBezTo>
                <a:cubicBezTo>
                  <a:pt x="15592" y="17166"/>
                  <a:pt x="15616" y="17418"/>
                  <a:pt x="15770" y="17448"/>
                </a:cubicBezTo>
                <a:cubicBezTo>
                  <a:pt x="15831" y="17459"/>
                  <a:pt x="15902" y="17437"/>
                  <a:pt x="15925" y="17398"/>
                </a:cubicBezTo>
                <a:cubicBezTo>
                  <a:pt x="15952" y="17351"/>
                  <a:pt x="16301" y="17327"/>
                  <a:pt x="16968" y="17327"/>
                </a:cubicBezTo>
                <a:lnTo>
                  <a:pt x="17974" y="17327"/>
                </a:lnTo>
                <a:lnTo>
                  <a:pt x="18405" y="18050"/>
                </a:lnTo>
                <a:cubicBezTo>
                  <a:pt x="18405" y="18051"/>
                  <a:pt x="18405" y="18055"/>
                  <a:pt x="18405" y="18057"/>
                </a:cubicBezTo>
                <a:lnTo>
                  <a:pt x="18543" y="18291"/>
                </a:lnTo>
                <a:cubicBezTo>
                  <a:pt x="18915" y="18918"/>
                  <a:pt x="19113" y="19299"/>
                  <a:pt x="19113" y="19389"/>
                </a:cubicBezTo>
                <a:cubicBezTo>
                  <a:pt x="19113" y="19464"/>
                  <a:pt x="19124" y="19549"/>
                  <a:pt x="19138" y="19573"/>
                </a:cubicBezTo>
                <a:cubicBezTo>
                  <a:pt x="19189" y="19658"/>
                  <a:pt x="19349" y="19614"/>
                  <a:pt x="19373" y="19509"/>
                </a:cubicBezTo>
                <a:cubicBezTo>
                  <a:pt x="19405" y="19367"/>
                  <a:pt x="19336" y="19194"/>
                  <a:pt x="19239" y="19169"/>
                </a:cubicBezTo>
                <a:cubicBezTo>
                  <a:pt x="19208" y="19161"/>
                  <a:pt x="19030" y="18892"/>
                  <a:pt x="18820" y="18560"/>
                </a:cubicBezTo>
                <a:cubicBezTo>
                  <a:pt x="18740" y="18433"/>
                  <a:pt x="18669" y="18325"/>
                  <a:pt x="18581" y="18177"/>
                </a:cubicBezTo>
                <a:lnTo>
                  <a:pt x="17994" y="17200"/>
                </a:lnTo>
                <a:lnTo>
                  <a:pt x="16985" y="17200"/>
                </a:lnTo>
                <a:cubicBezTo>
                  <a:pt x="16097" y="17200"/>
                  <a:pt x="15966" y="17181"/>
                  <a:pt x="15904" y="17086"/>
                </a:cubicBezTo>
                <a:cubicBezTo>
                  <a:pt x="15875" y="17042"/>
                  <a:pt x="15853" y="17020"/>
                  <a:pt x="15828" y="17016"/>
                </a:cubicBezTo>
                <a:close/>
                <a:moveTo>
                  <a:pt x="12032" y="19155"/>
                </a:moveTo>
                <a:cubicBezTo>
                  <a:pt x="11998" y="19163"/>
                  <a:pt x="11965" y="19194"/>
                  <a:pt x="11932" y="19261"/>
                </a:cubicBezTo>
                <a:cubicBezTo>
                  <a:pt x="11888" y="19349"/>
                  <a:pt x="11889" y="19395"/>
                  <a:pt x="11944" y="19559"/>
                </a:cubicBezTo>
                <a:cubicBezTo>
                  <a:pt x="11950" y="19577"/>
                  <a:pt x="11956" y="19608"/>
                  <a:pt x="11961" y="19629"/>
                </a:cubicBezTo>
                <a:cubicBezTo>
                  <a:pt x="11997" y="19667"/>
                  <a:pt x="12011" y="19843"/>
                  <a:pt x="12011" y="20196"/>
                </a:cubicBezTo>
                <a:cubicBezTo>
                  <a:pt x="12011" y="20199"/>
                  <a:pt x="12011" y="20200"/>
                  <a:pt x="12011" y="20203"/>
                </a:cubicBezTo>
                <a:cubicBezTo>
                  <a:pt x="12011" y="20354"/>
                  <a:pt x="12019" y="20422"/>
                  <a:pt x="12024" y="20536"/>
                </a:cubicBezTo>
                <a:cubicBezTo>
                  <a:pt x="12030" y="20609"/>
                  <a:pt x="12038" y="20657"/>
                  <a:pt x="12049" y="20657"/>
                </a:cubicBezTo>
                <a:cubicBezTo>
                  <a:pt x="12071" y="20657"/>
                  <a:pt x="12087" y="20466"/>
                  <a:pt x="12087" y="20210"/>
                </a:cubicBezTo>
                <a:cubicBezTo>
                  <a:pt x="12087" y="20153"/>
                  <a:pt x="12093" y="20102"/>
                  <a:pt x="12095" y="20047"/>
                </a:cubicBezTo>
                <a:cubicBezTo>
                  <a:pt x="12096" y="19831"/>
                  <a:pt x="12103" y="19691"/>
                  <a:pt x="12133" y="19636"/>
                </a:cubicBezTo>
                <a:cubicBezTo>
                  <a:pt x="12136" y="19620"/>
                  <a:pt x="12141" y="19592"/>
                  <a:pt x="12145" y="19580"/>
                </a:cubicBezTo>
                <a:cubicBezTo>
                  <a:pt x="12219" y="19340"/>
                  <a:pt x="12134" y="19131"/>
                  <a:pt x="12032" y="19155"/>
                </a:cubicBezTo>
                <a:close/>
                <a:moveTo>
                  <a:pt x="14718" y="19452"/>
                </a:moveTo>
                <a:cubicBezTo>
                  <a:pt x="14673" y="19459"/>
                  <a:pt x="14640" y="19506"/>
                  <a:pt x="14622" y="19587"/>
                </a:cubicBezTo>
                <a:cubicBezTo>
                  <a:pt x="14592" y="19719"/>
                  <a:pt x="14634" y="19861"/>
                  <a:pt x="14710" y="19891"/>
                </a:cubicBezTo>
                <a:cubicBezTo>
                  <a:pt x="14745" y="19906"/>
                  <a:pt x="14809" y="19883"/>
                  <a:pt x="14856" y="19835"/>
                </a:cubicBezTo>
                <a:cubicBezTo>
                  <a:pt x="14988" y="19700"/>
                  <a:pt x="16037" y="19705"/>
                  <a:pt x="16105" y="19842"/>
                </a:cubicBezTo>
                <a:cubicBezTo>
                  <a:pt x="16166" y="19966"/>
                  <a:pt x="16294" y="19946"/>
                  <a:pt x="16348" y="19799"/>
                </a:cubicBezTo>
                <a:cubicBezTo>
                  <a:pt x="16436" y="19561"/>
                  <a:pt x="16176" y="19357"/>
                  <a:pt x="16067" y="19580"/>
                </a:cubicBezTo>
                <a:cubicBezTo>
                  <a:pt x="16029" y="19658"/>
                  <a:pt x="15911" y="19679"/>
                  <a:pt x="15497" y="19679"/>
                </a:cubicBezTo>
                <a:cubicBezTo>
                  <a:pt x="15036" y="19679"/>
                  <a:pt x="14968" y="19663"/>
                  <a:pt x="14873" y="19544"/>
                </a:cubicBezTo>
                <a:cubicBezTo>
                  <a:pt x="14817" y="19475"/>
                  <a:pt x="14763" y="19445"/>
                  <a:pt x="14718" y="19452"/>
                </a:cubicBezTo>
                <a:close/>
              </a:path>
            </a:pathLst>
          </a:custGeom>
          <a:ln w="12700">
            <a:miter lim="400000"/>
          </a:ln>
        </p:spPr>
      </p:pic>
      <p:sp>
        <p:nvSpPr>
          <p:cNvPr id="10" name="Slide Number Placeholder 9">
            <a:extLst>
              <a:ext uri="{FF2B5EF4-FFF2-40B4-BE49-F238E27FC236}">
                <a16:creationId xmlns:a16="http://schemas.microsoft.com/office/drawing/2014/main" id="{A43B0CDE-0F14-6AED-8AFE-F88A7F9CBD57}"/>
              </a:ext>
            </a:extLst>
          </p:cNvPr>
          <p:cNvSpPr>
            <a:spLocks noGrp="1"/>
          </p:cNvSpPr>
          <p:nvPr>
            <p:ph type="sldNum" sz="quarter" idx="2"/>
          </p:nvPr>
        </p:nvSpPr>
        <p:spPr/>
        <p:txBody>
          <a:bodyPr/>
          <a:lstStyle/>
          <a:p>
            <a:fld id="{86CB4B4D-7CA3-9044-876B-883B54F8677D}" type="slidenum">
              <a:rPr lang="en-IQ" smtClean="0"/>
              <a:t>6</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4FE8EA2-708A-E85C-4C28-99472791FA79}"/>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704F01FA-7B1C-4AE5-5DF7-E67A270E708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D67EBCB-7603-D521-C2C6-849D89C1D7D5}"/>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What is IT Security</a:t>
            </a:r>
          </a:p>
        </p:txBody>
      </p:sp>
      <p:sp>
        <p:nvSpPr>
          <p:cNvPr id="5" name="Rectangle 4">
            <a:extLst>
              <a:ext uri="{FF2B5EF4-FFF2-40B4-BE49-F238E27FC236}">
                <a16:creationId xmlns:a16="http://schemas.microsoft.com/office/drawing/2014/main" id="{D41FC97E-4905-708C-5879-7E169C49E56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D21CB8-DCEE-C502-44A7-C60C0DADA8D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A2B4DAA3-A3B6-DD95-98AC-6F59790FCB9C}"/>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58E8EA3-9E19-FCA9-2300-FACF4192A9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7D6D276-862E-9E41-19A0-F0378FE04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26" name="TextBox 23"/>
          <p:cNvSpPr txBox="1"/>
          <p:nvPr/>
        </p:nvSpPr>
        <p:spPr>
          <a:xfrm>
            <a:off x="1473171" y="1945325"/>
            <a:ext cx="9099554" cy="24563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defTabSz="457200">
              <a:lnSpc>
                <a:spcPct val="130000"/>
              </a:lnSpc>
              <a:spcBef>
                <a:spcPts val="1200"/>
              </a:spcBef>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3. </a:t>
            </a:r>
            <a:r>
              <a:rPr sz="2000" b="1" i="1" u="sng" dirty="0">
                <a:solidFill>
                  <a:schemeClr val="accent2"/>
                </a:solidFill>
                <a:latin typeface="Alexandria" pitchFamily="2" charset="-78"/>
                <a:cs typeface="Alexandria" pitchFamily="2" charset="-78"/>
              </a:rPr>
              <a:t>Availability</a:t>
            </a:r>
            <a:r>
              <a:rPr sz="2000" dirty="0">
                <a:solidFill>
                  <a:schemeClr val="tx1"/>
                </a:solidFill>
                <a:latin typeface="Alexandria" pitchFamily="2" charset="-78"/>
                <a:cs typeface="Alexandria" pitchFamily="2" charset="-78"/>
              </a:rPr>
              <a:t> refers to the ability to use the information or resource desired. It is an important aspect of reliability as well as of system design because an unavailable system is at least as bad as no system at all. The aspect of availability that is relevant to security is that someone may deliberately arrange to deny access to data or to a service by making it unavailable. </a:t>
            </a:r>
          </a:p>
        </p:txBody>
      </p:sp>
      <p:pic>
        <p:nvPicPr>
          <p:cNvPr id="231" name="5de08449-9fd2-457d-8d42-9c0dd30e51ac_2022.4.27-Understanding+the+Role+of+a+Data+Availability+Statement+in+Your+Research+Hierarchy.png.jpeg" descr="5de08449-9fd2-457d-8d42-9c0dd30e51ac_2022.4.27-Understanding+the+Role+of+a+Data+Availability+Statement+in+Your+Research+Hierarchy.png.jpeg"/>
          <p:cNvPicPr>
            <a:picLocks noChangeAspect="1"/>
          </p:cNvPicPr>
          <p:nvPr/>
        </p:nvPicPr>
        <p:blipFill>
          <a:blip r:embed="rId4"/>
          <a:srcRect l="22498" t="12379" r="22498" b="12379"/>
          <a:stretch>
            <a:fillRect/>
          </a:stretch>
        </p:blipFill>
        <p:spPr>
          <a:xfrm>
            <a:off x="4723444" y="4537678"/>
            <a:ext cx="2260985" cy="1449787"/>
          </a:xfrm>
          <a:prstGeom prst="rect">
            <a:avLst/>
          </a:prstGeom>
          <a:ln w="12700">
            <a:miter lim="400000"/>
          </a:ln>
        </p:spPr>
      </p:pic>
      <p:sp>
        <p:nvSpPr>
          <p:cNvPr id="10" name="Slide Number Placeholder 9">
            <a:extLst>
              <a:ext uri="{FF2B5EF4-FFF2-40B4-BE49-F238E27FC236}">
                <a16:creationId xmlns:a16="http://schemas.microsoft.com/office/drawing/2014/main" id="{1E1FDE71-4BD1-796A-CEBC-3BE784CF84AC}"/>
              </a:ext>
            </a:extLst>
          </p:cNvPr>
          <p:cNvSpPr>
            <a:spLocks noGrp="1"/>
          </p:cNvSpPr>
          <p:nvPr>
            <p:ph type="sldNum" sz="quarter" idx="2"/>
          </p:nvPr>
        </p:nvSpPr>
        <p:spPr/>
        <p:txBody>
          <a:bodyPr/>
          <a:lstStyle/>
          <a:p>
            <a:fld id="{86CB4B4D-7CA3-9044-876B-883B54F8677D}" type="slidenum">
              <a:rPr lang="en-IQ" smtClean="0"/>
              <a:t>7</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5FF627CB-ABF3-6DCF-BD6B-8E4ACA56783F}"/>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2A6378FB-128F-3C92-65E0-5126AF6B4D8B}"/>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499EE6E-2E08-0722-845F-E32793F5D48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Threat</a:t>
            </a:r>
          </a:p>
        </p:txBody>
      </p:sp>
      <p:sp>
        <p:nvSpPr>
          <p:cNvPr id="5" name="Rectangle 4">
            <a:extLst>
              <a:ext uri="{FF2B5EF4-FFF2-40B4-BE49-F238E27FC236}">
                <a16:creationId xmlns:a16="http://schemas.microsoft.com/office/drawing/2014/main" id="{6B594C16-E202-F65B-6C6B-F2541C21DCC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5147E8-A613-E5F0-4799-905E14FAB94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BA199752-9545-6831-124A-311DA85FFD8A}"/>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48AA1A3F-ADFF-C2BA-4CD4-9AAA352456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FB08FBFF-FC6D-4E8C-CCA4-4FF852C5E1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7" name="TextBox 23"/>
          <p:cNvSpPr txBox="1"/>
          <p:nvPr/>
        </p:nvSpPr>
        <p:spPr>
          <a:xfrm>
            <a:off x="1214179" y="1938703"/>
            <a:ext cx="6048198" cy="3733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defTabSz="457200">
              <a:lnSpc>
                <a:spcPct val="150000"/>
              </a:lnSpc>
              <a:spcBef>
                <a:spcPts val="1200"/>
              </a:spcBef>
              <a:defRPr sz="26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 </a:t>
            </a:r>
            <a:r>
              <a:rPr sz="2000" b="1" i="1" u="sng" dirty="0">
                <a:solidFill>
                  <a:schemeClr val="accent2"/>
                </a:solidFill>
                <a:latin typeface="Alexandria" pitchFamily="2" charset="-78"/>
                <a:cs typeface="Alexandria" pitchFamily="2" charset="-78"/>
              </a:rPr>
              <a:t>threat</a:t>
            </a:r>
            <a:r>
              <a:rPr sz="2000" dirty="0">
                <a:solidFill>
                  <a:schemeClr val="tx1"/>
                </a:solidFill>
                <a:latin typeface="Alexandria" pitchFamily="2" charset="-78"/>
                <a:cs typeface="Alexandria" pitchFamily="2" charset="-78"/>
              </a:rPr>
              <a:t> is a potential violation of security. The violation need not actually occur for there to be a threat. The fact that the violation might occur means that those actions that could cause it to occur must be guarded against (or prepared for). Those actions are called attacks. Those who execute such actions, or cause them to be executed, are called attackers. </a:t>
            </a:r>
          </a:p>
        </p:txBody>
      </p:sp>
      <p:pic>
        <p:nvPicPr>
          <p:cNvPr id="242" name="Internet-security-threats.jpeg" descr="Internet-security-threats.jpeg"/>
          <p:cNvPicPr>
            <a:picLocks noChangeAspect="1"/>
          </p:cNvPicPr>
          <p:nvPr/>
        </p:nvPicPr>
        <p:blipFill>
          <a:blip r:embed="rId4"/>
          <a:stretch>
            <a:fillRect/>
          </a:stretch>
        </p:blipFill>
        <p:spPr>
          <a:xfrm>
            <a:off x="8170830" y="2787601"/>
            <a:ext cx="3016039" cy="2136864"/>
          </a:xfrm>
          <a:prstGeom prst="rect">
            <a:avLst/>
          </a:prstGeom>
          <a:ln w="12700">
            <a:miter lim="400000"/>
          </a:ln>
        </p:spPr>
      </p:pic>
      <p:sp>
        <p:nvSpPr>
          <p:cNvPr id="10" name="Slide Number Placeholder 9">
            <a:extLst>
              <a:ext uri="{FF2B5EF4-FFF2-40B4-BE49-F238E27FC236}">
                <a16:creationId xmlns:a16="http://schemas.microsoft.com/office/drawing/2014/main" id="{C3251531-D47B-1748-100F-6BE90182A7EB}"/>
              </a:ext>
            </a:extLst>
          </p:cNvPr>
          <p:cNvSpPr>
            <a:spLocks noGrp="1"/>
          </p:cNvSpPr>
          <p:nvPr>
            <p:ph type="sldNum" sz="quarter" idx="2"/>
          </p:nvPr>
        </p:nvSpPr>
        <p:spPr/>
        <p:txBody>
          <a:bodyPr/>
          <a:lstStyle/>
          <a:p>
            <a:fld id="{86CB4B4D-7CA3-9044-876B-883B54F8677D}" type="slidenum">
              <a:rPr lang="en-IQ" smtClean="0"/>
              <a:t>8</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0B26E862-B027-E69E-4B59-5EF333B5195F}"/>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A173F589-5284-E693-B773-9E9A76C50A5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65435E7-6463-5CB0-3288-B2D79D3B93C8}"/>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Threat</a:t>
            </a:r>
          </a:p>
        </p:txBody>
      </p:sp>
      <p:sp>
        <p:nvSpPr>
          <p:cNvPr id="5" name="Rectangle 4">
            <a:extLst>
              <a:ext uri="{FF2B5EF4-FFF2-40B4-BE49-F238E27FC236}">
                <a16:creationId xmlns:a16="http://schemas.microsoft.com/office/drawing/2014/main" id="{C19FEA3C-C3A4-CC22-F041-53E4569AE10E}"/>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6AA8B3-B1F3-E47A-7D10-9FFDF08E2F3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3DFCAE47-FA00-8673-A8EE-AD49D1447CD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0BDC068-DF90-BA8B-7DD7-6C9E6C1059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28FD8DFA-6C21-806B-4C57-32D19CCE3E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8" name="TextBox 23"/>
          <p:cNvSpPr txBox="1"/>
          <p:nvPr/>
        </p:nvSpPr>
        <p:spPr>
          <a:xfrm>
            <a:off x="1214179" y="1985407"/>
            <a:ext cx="9099553" cy="342581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defTabSz="457200">
              <a:lnSpc>
                <a:spcPct val="150000"/>
              </a:lnSpc>
              <a:spcBef>
                <a:spcPts val="1200"/>
              </a:spcBef>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three security services—confidentiality, integrity, and availability— counter threats to the security of a system. </a:t>
            </a:r>
          </a:p>
          <a:p>
            <a:pPr algn="just" defTabSz="457200">
              <a:lnSpc>
                <a:spcPct val="150000"/>
              </a:lnSpc>
              <a:spcBef>
                <a:spcPts val="1200"/>
              </a:spcBef>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Threats are four broad classes: </a:t>
            </a:r>
          </a:p>
          <a:p>
            <a:pPr marL="343122" indent="-343122" algn="just" defTabSz="457200">
              <a:lnSpc>
                <a:spcPct val="150000"/>
              </a:lnSpc>
              <a:spcBef>
                <a:spcPts val="1200"/>
              </a:spcBef>
              <a:buSzPct val="100000"/>
              <a:buAutoNum type="arabicPeriod"/>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Disclosure</a:t>
            </a:r>
            <a:r>
              <a:rPr sz="2000" dirty="0">
                <a:solidFill>
                  <a:schemeClr val="tx1"/>
                </a:solidFill>
                <a:latin typeface="Alexandria" pitchFamily="2" charset="-78"/>
                <a:cs typeface="Alexandria" pitchFamily="2" charset="-78"/>
              </a:rPr>
              <a:t>, or unauthorized access to information; </a:t>
            </a:r>
          </a:p>
          <a:p>
            <a:pPr algn="just" defTabSz="457200">
              <a:lnSpc>
                <a:spcPct val="150000"/>
              </a:lnSpc>
              <a:spcBef>
                <a:spcPts val="1200"/>
              </a:spcBef>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marL="343122" indent="-343122" algn="just" defTabSz="457200">
              <a:lnSpc>
                <a:spcPct val="150000"/>
              </a:lnSpc>
              <a:spcBef>
                <a:spcPts val="1200"/>
              </a:spcBef>
              <a:buSzPct val="100000"/>
              <a:buAutoNum type="arabicPeriod" startAt="2"/>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Deception</a:t>
            </a:r>
            <a:r>
              <a:rPr sz="2000" dirty="0">
                <a:solidFill>
                  <a:schemeClr val="tx1"/>
                </a:solidFill>
                <a:latin typeface="Alexandria" pitchFamily="2" charset="-78"/>
                <a:cs typeface="Alexandria" pitchFamily="2" charset="-78"/>
              </a:rPr>
              <a:t>, or acceptance of false data;</a:t>
            </a:r>
          </a:p>
        </p:txBody>
      </p:sp>
      <p:pic>
        <p:nvPicPr>
          <p:cNvPr id="253" name="istockphoto-1337412067-612x612.jpeg" descr="istockphoto-1337412067-612x612.jpeg"/>
          <p:cNvPicPr>
            <a:picLocks noChangeAspect="1"/>
          </p:cNvPicPr>
          <p:nvPr/>
        </p:nvPicPr>
        <p:blipFill>
          <a:blip r:embed="rId4"/>
          <a:srcRect l="27568" t="12023" r="26991" b="41343"/>
          <a:stretch>
            <a:fillRect/>
          </a:stretch>
        </p:blipFill>
        <p:spPr>
          <a:xfrm>
            <a:off x="8545752" y="2535467"/>
            <a:ext cx="1133098" cy="1162845"/>
          </a:xfrm>
          <a:custGeom>
            <a:avLst/>
            <a:gdLst/>
            <a:ahLst/>
            <a:cxnLst>
              <a:cxn ang="0">
                <a:pos x="wd2" y="hd2"/>
              </a:cxn>
              <a:cxn ang="5400000">
                <a:pos x="wd2" y="hd2"/>
              </a:cxn>
              <a:cxn ang="10800000">
                <a:pos x="wd2" y="hd2"/>
              </a:cxn>
              <a:cxn ang="16200000">
                <a:pos x="wd2" y="hd2"/>
              </a:cxn>
            </a:cxnLst>
            <a:rect l="0" t="0" r="r" b="b"/>
            <a:pathLst>
              <a:path w="21594" h="21600" extrusionOk="0">
                <a:moveTo>
                  <a:pt x="14545" y="0"/>
                </a:moveTo>
                <a:cubicBezTo>
                  <a:pt x="14405" y="0"/>
                  <a:pt x="14352" y="75"/>
                  <a:pt x="14401" y="199"/>
                </a:cubicBezTo>
                <a:cubicBezTo>
                  <a:pt x="14493" y="433"/>
                  <a:pt x="14242" y="621"/>
                  <a:pt x="13909" y="568"/>
                </a:cubicBezTo>
                <a:cubicBezTo>
                  <a:pt x="13757" y="543"/>
                  <a:pt x="13659" y="637"/>
                  <a:pt x="13629" y="840"/>
                </a:cubicBezTo>
                <a:cubicBezTo>
                  <a:pt x="13592" y="1099"/>
                  <a:pt x="13493" y="1161"/>
                  <a:pt x="13024" y="1194"/>
                </a:cubicBezTo>
                <a:cubicBezTo>
                  <a:pt x="12577" y="1226"/>
                  <a:pt x="12375" y="1166"/>
                  <a:pt x="12071" y="892"/>
                </a:cubicBezTo>
                <a:cubicBezTo>
                  <a:pt x="11830" y="674"/>
                  <a:pt x="11530" y="546"/>
                  <a:pt x="11255" y="546"/>
                </a:cubicBezTo>
                <a:cubicBezTo>
                  <a:pt x="10842" y="546"/>
                  <a:pt x="10833" y="555"/>
                  <a:pt x="11088" y="737"/>
                </a:cubicBezTo>
                <a:cubicBezTo>
                  <a:pt x="11348" y="923"/>
                  <a:pt x="11341" y="936"/>
                  <a:pt x="10944" y="1084"/>
                </a:cubicBezTo>
                <a:cubicBezTo>
                  <a:pt x="10718" y="1168"/>
                  <a:pt x="9954" y="1223"/>
                  <a:pt x="9250" y="1209"/>
                </a:cubicBezTo>
                <a:cubicBezTo>
                  <a:pt x="8547" y="1195"/>
                  <a:pt x="7913" y="1222"/>
                  <a:pt x="7836" y="1268"/>
                </a:cubicBezTo>
                <a:cubicBezTo>
                  <a:pt x="7648" y="1381"/>
                  <a:pt x="7409" y="1077"/>
                  <a:pt x="7458" y="781"/>
                </a:cubicBezTo>
                <a:cubicBezTo>
                  <a:pt x="7486" y="610"/>
                  <a:pt x="7406" y="546"/>
                  <a:pt x="7163" y="546"/>
                </a:cubicBezTo>
                <a:cubicBezTo>
                  <a:pt x="6853" y="546"/>
                  <a:pt x="6831" y="593"/>
                  <a:pt x="6853" y="1150"/>
                </a:cubicBezTo>
                <a:cubicBezTo>
                  <a:pt x="6865" y="1483"/>
                  <a:pt x="6922" y="1724"/>
                  <a:pt x="6981" y="1688"/>
                </a:cubicBezTo>
                <a:cubicBezTo>
                  <a:pt x="7207" y="1552"/>
                  <a:pt x="7247" y="1906"/>
                  <a:pt x="7042" y="2212"/>
                </a:cubicBezTo>
                <a:cubicBezTo>
                  <a:pt x="6905" y="2416"/>
                  <a:pt x="6833" y="2810"/>
                  <a:pt x="6845" y="3303"/>
                </a:cubicBezTo>
                <a:cubicBezTo>
                  <a:pt x="6861" y="3963"/>
                  <a:pt x="6906" y="4077"/>
                  <a:pt x="7132" y="4077"/>
                </a:cubicBezTo>
                <a:cubicBezTo>
                  <a:pt x="7447" y="4077"/>
                  <a:pt x="7625" y="4437"/>
                  <a:pt x="7412" y="4644"/>
                </a:cubicBezTo>
                <a:cubicBezTo>
                  <a:pt x="7067" y="4981"/>
                  <a:pt x="5850" y="4820"/>
                  <a:pt x="6074" y="4467"/>
                </a:cubicBezTo>
                <a:cubicBezTo>
                  <a:pt x="6116" y="4401"/>
                  <a:pt x="5990" y="4290"/>
                  <a:pt x="5794" y="4217"/>
                </a:cubicBezTo>
                <a:cubicBezTo>
                  <a:pt x="5582" y="4138"/>
                  <a:pt x="5431" y="3973"/>
                  <a:pt x="5431" y="3819"/>
                </a:cubicBezTo>
                <a:cubicBezTo>
                  <a:pt x="5431" y="3592"/>
                  <a:pt x="5369" y="3573"/>
                  <a:pt x="4954" y="3664"/>
                </a:cubicBezTo>
                <a:cubicBezTo>
                  <a:pt x="4440" y="3777"/>
                  <a:pt x="4183" y="3640"/>
                  <a:pt x="4183" y="3251"/>
                </a:cubicBezTo>
                <a:cubicBezTo>
                  <a:pt x="4183" y="3125"/>
                  <a:pt x="4056" y="2988"/>
                  <a:pt x="3903" y="2949"/>
                </a:cubicBezTo>
                <a:cubicBezTo>
                  <a:pt x="3748" y="2909"/>
                  <a:pt x="3623" y="2760"/>
                  <a:pt x="3623" y="2617"/>
                </a:cubicBezTo>
                <a:cubicBezTo>
                  <a:pt x="3623" y="2403"/>
                  <a:pt x="3537" y="2372"/>
                  <a:pt x="3131" y="2418"/>
                </a:cubicBezTo>
                <a:cubicBezTo>
                  <a:pt x="2863" y="2449"/>
                  <a:pt x="2647" y="2528"/>
                  <a:pt x="2647" y="2595"/>
                </a:cubicBezTo>
                <a:cubicBezTo>
                  <a:pt x="2647" y="2661"/>
                  <a:pt x="2725" y="2702"/>
                  <a:pt x="2821" y="2683"/>
                </a:cubicBezTo>
                <a:cubicBezTo>
                  <a:pt x="2925" y="2663"/>
                  <a:pt x="3014" y="2825"/>
                  <a:pt x="3041" y="3089"/>
                </a:cubicBezTo>
                <a:cubicBezTo>
                  <a:pt x="3084" y="3529"/>
                  <a:pt x="3247" y="3661"/>
                  <a:pt x="3419" y="3391"/>
                </a:cubicBezTo>
                <a:cubicBezTo>
                  <a:pt x="3566" y="3159"/>
                  <a:pt x="3921" y="3530"/>
                  <a:pt x="3827" y="3819"/>
                </a:cubicBezTo>
                <a:cubicBezTo>
                  <a:pt x="3771" y="3990"/>
                  <a:pt x="3811" y="4077"/>
                  <a:pt x="3956" y="4077"/>
                </a:cubicBezTo>
                <a:cubicBezTo>
                  <a:pt x="4073" y="4077"/>
                  <a:pt x="4235" y="4188"/>
                  <a:pt x="4311" y="4327"/>
                </a:cubicBezTo>
                <a:cubicBezTo>
                  <a:pt x="4397" y="4483"/>
                  <a:pt x="4672" y="4618"/>
                  <a:pt x="5030" y="4674"/>
                </a:cubicBezTo>
                <a:cubicBezTo>
                  <a:pt x="5351" y="4724"/>
                  <a:pt x="5668" y="4797"/>
                  <a:pt x="5733" y="4836"/>
                </a:cubicBezTo>
                <a:cubicBezTo>
                  <a:pt x="5927" y="4953"/>
                  <a:pt x="5588" y="5433"/>
                  <a:pt x="5310" y="5433"/>
                </a:cubicBezTo>
                <a:cubicBezTo>
                  <a:pt x="5168" y="5433"/>
                  <a:pt x="5017" y="5557"/>
                  <a:pt x="4977" y="5706"/>
                </a:cubicBezTo>
                <a:cubicBezTo>
                  <a:pt x="4933" y="5868"/>
                  <a:pt x="4788" y="5979"/>
                  <a:pt x="4614" y="5979"/>
                </a:cubicBezTo>
                <a:cubicBezTo>
                  <a:pt x="4411" y="5979"/>
                  <a:pt x="4319" y="6061"/>
                  <a:pt x="4319" y="6259"/>
                </a:cubicBezTo>
                <a:cubicBezTo>
                  <a:pt x="4319" y="6430"/>
                  <a:pt x="4208" y="6577"/>
                  <a:pt x="4039" y="6620"/>
                </a:cubicBezTo>
                <a:cubicBezTo>
                  <a:pt x="3884" y="6659"/>
                  <a:pt x="3764" y="6757"/>
                  <a:pt x="3774" y="6841"/>
                </a:cubicBezTo>
                <a:cubicBezTo>
                  <a:pt x="3845" y="7418"/>
                  <a:pt x="3736" y="7776"/>
                  <a:pt x="3472" y="7844"/>
                </a:cubicBezTo>
                <a:cubicBezTo>
                  <a:pt x="3314" y="7884"/>
                  <a:pt x="3222" y="7992"/>
                  <a:pt x="3260" y="8087"/>
                </a:cubicBezTo>
                <a:cubicBezTo>
                  <a:pt x="3297" y="8182"/>
                  <a:pt x="3282" y="8301"/>
                  <a:pt x="3230" y="8352"/>
                </a:cubicBezTo>
                <a:cubicBezTo>
                  <a:pt x="3177" y="8404"/>
                  <a:pt x="3131" y="8574"/>
                  <a:pt x="3131" y="8736"/>
                </a:cubicBezTo>
                <a:cubicBezTo>
                  <a:pt x="3131" y="8984"/>
                  <a:pt x="3042" y="9040"/>
                  <a:pt x="2541" y="9075"/>
                </a:cubicBezTo>
                <a:lnTo>
                  <a:pt x="1951" y="9119"/>
                </a:lnTo>
                <a:lnTo>
                  <a:pt x="1951" y="12024"/>
                </a:lnTo>
                <a:cubicBezTo>
                  <a:pt x="1951" y="14712"/>
                  <a:pt x="1932" y="14944"/>
                  <a:pt x="1694" y="15068"/>
                </a:cubicBezTo>
                <a:cubicBezTo>
                  <a:pt x="1294" y="15277"/>
                  <a:pt x="1112" y="14985"/>
                  <a:pt x="1112" y="14117"/>
                </a:cubicBezTo>
                <a:cubicBezTo>
                  <a:pt x="1112" y="13559"/>
                  <a:pt x="1057" y="13318"/>
                  <a:pt x="908" y="13262"/>
                </a:cubicBezTo>
                <a:cubicBezTo>
                  <a:pt x="662" y="13170"/>
                  <a:pt x="341" y="13654"/>
                  <a:pt x="560" y="13786"/>
                </a:cubicBezTo>
                <a:cubicBezTo>
                  <a:pt x="637" y="13832"/>
                  <a:pt x="696" y="14104"/>
                  <a:pt x="696" y="14390"/>
                </a:cubicBezTo>
                <a:cubicBezTo>
                  <a:pt x="696" y="14795"/>
                  <a:pt x="758" y="14925"/>
                  <a:pt x="976" y="14980"/>
                </a:cubicBezTo>
                <a:cubicBezTo>
                  <a:pt x="1346" y="15074"/>
                  <a:pt x="1345" y="15623"/>
                  <a:pt x="976" y="15717"/>
                </a:cubicBezTo>
                <a:cubicBezTo>
                  <a:pt x="722" y="15782"/>
                  <a:pt x="706" y="15909"/>
                  <a:pt x="711" y="17457"/>
                </a:cubicBezTo>
                <a:cubicBezTo>
                  <a:pt x="715" y="18990"/>
                  <a:pt x="736" y="19134"/>
                  <a:pt x="983" y="19197"/>
                </a:cubicBezTo>
                <a:cubicBezTo>
                  <a:pt x="1141" y="19237"/>
                  <a:pt x="1256" y="19384"/>
                  <a:pt x="1256" y="19551"/>
                </a:cubicBezTo>
                <a:cubicBezTo>
                  <a:pt x="1256" y="19749"/>
                  <a:pt x="1340" y="19831"/>
                  <a:pt x="1543" y="19831"/>
                </a:cubicBezTo>
                <a:cubicBezTo>
                  <a:pt x="1712" y="19831"/>
                  <a:pt x="1866" y="19939"/>
                  <a:pt x="1906" y="20089"/>
                </a:cubicBezTo>
                <a:cubicBezTo>
                  <a:pt x="1969" y="20324"/>
                  <a:pt x="2128" y="20350"/>
                  <a:pt x="3699" y="20354"/>
                </a:cubicBezTo>
                <a:cubicBezTo>
                  <a:pt x="5364" y="20359"/>
                  <a:pt x="5419" y="20346"/>
                  <a:pt x="5461" y="20059"/>
                </a:cubicBezTo>
                <a:cubicBezTo>
                  <a:pt x="5504" y="19767"/>
                  <a:pt x="5541" y="19764"/>
                  <a:pt x="7972" y="19764"/>
                </a:cubicBezTo>
                <a:lnTo>
                  <a:pt x="10438" y="19764"/>
                </a:lnTo>
                <a:lnTo>
                  <a:pt x="10483" y="19219"/>
                </a:lnTo>
                <a:lnTo>
                  <a:pt x="10521" y="18673"/>
                </a:lnTo>
                <a:lnTo>
                  <a:pt x="11360" y="18644"/>
                </a:lnTo>
                <a:cubicBezTo>
                  <a:pt x="12546" y="18594"/>
                  <a:pt x="12837" y="18507"/>
                  <a:pt x="12790" y="18231"/>
                </a:cubicBezTo>
                <a:cubicBezTo>
                  <a:pt x="12754" y="18021"/>
                  <a:pt x="12919" y="17995"/>
                  <a:pt x="14424" y="17995"/>
                </a:cubicBezTo>
                <a:lnTo>
                  <a:pt x="16095" y="17995"/>
                </a:lnTo>
                <a:lnTo>
                  <a:pt x="16057" y="18319"/>
                </a:lnTo>
                <a:cubicBezTo>
                  <a:pt x="16034" y="18530"/>
                  <a:pt x="16086" y="18620"/>
                  <a:pt x="16201" y="18577"/>
                </a:cubicBezTo>
                <a:cubicBezTo>
                  <a:pt x="16458" y="18482"/>
                  <a:pt x="17036" y="18720"/>
                  <a:pt x="16935" y="18880"/>
                </a:cubicBezTo>
                <a:cubicBezTo>
                  <a:pt x="16887" y="18955"/>
                  <a:pt x="16727" y="19020"/>
                  <a:pt x="16587" y="19020"/>
                </a:cubicBezTo>
                <a:cubicBezTo>
                  <a:pt x="16446" y="19020"/>
                  <a:pt x="16303" y="19099"/>
                  <a:pt x="16262" y="19204"/>
                </a:cubicBezTo>
                <a:cubicBezTo>
                  <a:pt x="16207" y="19342"/>
                  <a:pt x="16011" y="19386"/>
                  <a:pt x="15551" y="19344"/>
                </a:cubicBezTo>
                <a:lnTo>
                  <a:pt x="14908" y="19285"/>
                </a:lnTo>
                <a:lnTo>
                  <a:pt x="14908" y="19831"/>
                </a:lnTo>
                <a:cubicBezTo>
                  <a:pt x="14908" y="20374"/>
                  <a:pt x="14913" y="20376"/>
                  <a:pt x="15452" y="20376"/>
                </a:cubicBezTo>
                <a:cubicBezTo>
                  <a:pt x="15863" y="20376"/>
                  <a:pt x="16006" y="20317"/>
                  <a:pt x="16057" y="20126"/>
                </a:cubicBezTo>
                <a:cubicBezTo>
                  <a:pt x="16189" y="19633"/>
                  <a:pt x="17419" y="19680"/>
                  <a:pt x="17419" y="20177"/>
                </a:cubicBezTo>
                <a:cubicBezTo>
                  <a:pt x="17419" y="20287"/>
                  <a:pt x="17511" y="20376"/>
                  <a:pt x="17623" y="20376"/>
                </a:cubicBezTo>
                <a:cubicBezTo>
                  <a:pt x="17818" y="20376"/>
                  <a:pt x="18166" y="20828"/>
                  <a:pt x="18054" y="20937"/>
                </a:cubicBezTo>
                <a:cubicBezTo>
                  <a:pt x="18025" y="20965"/>
                  <a:pt x="18383" y="20982"/>
                  <a:pt x="18856" y="20973"/>
                </a:cubicBezTo>
                <a:cubicBezTo>
                  <a:pt x="20416" y="20946"/>
                  <a:pt x="20346" y="20972"/>
                  <a:pt x="20346" y="20450"/>
                </a:cubicBezTo>
                <a:cubicBezTo>
                  <a:pt x="20346" y="19995"/>
                  <a:pt x="20736" y="19577"/>
                  <a:pt x="20959" y="19794"/>
                </a:cubicBezTo>
                <a:cubicBezTo>
                  <a:pt x="21008" y="19842"/>
                  <a:pt x="21032" y="19663"/>
                  <a:pt x="21011" y="19396"/>
                </a:cubicBezTo>
                <a:cubicBezTo>
                  <a:pt x="20991" y="19128"/>
                  <a:pt x="20921" y="18939"/>
                  <a:pt x="20860" y="18976"/>
                </a:cubicBezTo>
                <a:cubicBezTo>
                  <a:pt x="20671" y="19089"/>
                  <a:pt x="20346" y="18730"/>
                  <a:pt x="20346" y="18408"/>
                </a:cubicBezTo>
                <a:cubicBezTo>
                  <a:pt x="20346" y="18215"/>
                  <a:pt x="20241" y="18069"/>
                  <a:pt x="20066" y="18025"/>
                </a:cubicBezTo>
                <a:cubicBezTo>
                  <a:pt x="19744" y="17942"/>
                  <a:pt x="19759" y="18091"/>
                  <a:pt x="19756" y="14766"/>
                </a:cubicBezTo>
                <a:cubicBezTo>
                  <a:pt x="19755" y="13439"/>
                  <a:pt x="19699" y="12320"/>
                  <a:pt x="19635" y="12282"/>
                </a:cubicBezTo>
                <a:cubicBezTo>
                  <a:pt x="19571" y="12243"/>
                  <a:pt x="19591" y="12060"/>
                  <a:pt x="19680" y="11869"/>
                </a:cubicBezTo>
                <a:cubicBezTo>
                  <a:pt x="19818" y="11575"/>
                  <a:pt x="19804" y="11495"/>
                  <a:pt x="19597" y="11382"/>
                </a:cubicBezTo>
                <a:cubicBezTo>
                  <a:pt x="19404" y="11277"/>
                  <a:pt x="19392" y="11210"/>
                  <a:pt x="19521" y="11058"/>
                </a:cubicBezTo>
                <a:cubicBezTo>
                  <a:pt x="19652" y="10904"/>
                  <a:pt x="19637" y="10866"/>
                  <a:pt x="19446" y="10866"/>
                </a:cubicBezTo>
                <a:cubicBezTo>
                  <a:pt x="19314" y="10866"/>
                  <a:pt x="19174" y="10751"/>
                  <a:pt x="19136" y="10608"/>
                </a:cubicBezTo>
                <a:cubicBezTo>
                  <a:pt x="19098" y="10466"/>
                  <a:pt x="18949" y="10321"/>
                  <a:pt x="18803" y="10284"/>
                </a:cubicBezTo>
                <a:cubicBezTo>
                  <a:pt x="18527" y="10214"/>
                  <a:pt x="18462" y="9918"/>
                  <a:pt x="18523" y="8928"/>
                </a:cubicBezTo>
                <a:cubicBezTo>
                  <a:pt x="18553" y="8447"/>
                  <a:pt x="18375" y="8255"/>
                  <a:pt x="18183" y="8559"/>
                </a:cubicBezTo>
                <a:cubicBezTo>
                  <a:pt x="18003" y="8843"/>
                  <a:pt x="17835" y="8522"/>
                  <a:pt x="17835" y="7888"/>
                </a:cubicBezTo>
                <a:cubicBezTo>
                  <a:pt x="17835" y="7347"/>
                  <a:pt x="17785" y="7217"/>
                  <a:pt x="17555" y="7158"/>
                </a:cubicBezTo>
                <a:cubicBezTo>
                  <a:pt x="17366" y="7110"/>
                  <a:pt x="17283" y="6977"/>
                  <a:pt x="17283" y="6738"/>
                </a:cubicBezTo>
                <a:cubicBezTo>
                  <a:pt x="17283" y="6531"/>
                  <a:pt x="17139" y="6263"/>
                  <a:pt x="16935" y="6089"/>
                </a:cubicBezTo>
                <a:cubicBezTo>
                  <a:pt x="16743" y="5927"/>
                  <a:pt x="16579" y="5715"/>
                  <a:pt x="16579" y="5625"/>
                </a:cubicBezTo>
                <a:cubicBezTo>
                  <a:pt x="16579" y="5535"/>
                  <a:pt x="16460" y="5435"/>
                  <a:pt x="16307" y="5396"/>
                </a:cubicBezTo>
                <a:cubicBezTo>
                  <a:pt x="15942" y="5303"/>
                  <a:pt x="15930" y="4751"/>
                  <a:pt x="16292" y="4659"/>
                </a:cubicBezTo>
                <a:cubicBezTo>
                  <a:pt x="16438" y="4622"/>
                  <a:pt x="16586" y="4477"/>
                  <a:pt x="16625" y="4335"/>
                </a:cubicBezTo>
                <a:cubicBezTo>
                  <a:pt x="16666" y="4181"/>
                  <a:pt x="16817" y="4077"/>
                  <a:pt x="16995" y="4077"/>
                </a:cubicBezTo>
                <a:cubicBezTo>
                  <a:pt x="17160" y="4077"/>
                  <a:pt x="17263" y="4022"/>
                  <a:pt x="17222" y="3959"/>
                </a:cubicBezTo>
                <a:cubicBezTo>
                  <a:pt x="17092" y="3754"/>
                  <a:pt x="17500" y="3344"/>
                  <a:pt x="17744" y="3435"/>
                </a:cubicBezTo>
                <a:cubicBezTo>
                  <a:pt x="17942" y="3509"/>
                  <a:pt x="18067" y="4132"/>
                  <a:pt x="17941" y="4423"/>
                </a:cubicBezTo>
                <a:cubicBezTo>
                  <a:pt x="17922" y="4467"/>
                  <a:pt x="18078" y="4596"/>
                  <a:pt x="18289" y="4703"/>
                </a:cubicBezTo>
                <a:cubicBezTo>
                  <a:pt x="18499" y="4811"/>
                  <a:pt x="18674" y="4995"/>
                  <a:pt x="18674" y="5109"/>
                </a:cubicBezTo>
                <a:cubicBezTo>
                  <a:pt x="18674" y="5223"/>
                  <a:pt x="18727" y="5282"/>
                  <a:pt x="18795" y="5242"/>
                </a:cubicBezTo>
                <a:cubicBezTo>
                  <a:pt x="19004" y="5116"/>
                  <a:pt x="19237" y="5513"/>
                  <a:pt x="19257" y="6030"/>
                </a:cubicBezTo>
                <a:cubicBezTo>
                  <a:pt x="19272" y="6419"/>
                  <a:pt x="19331" y="6517"/>
                  <a:pt x="19544" y="6517"/>
                </a:cubicBezTo>
                <a:cubicBezTo>
                  <a:pt x="19696" y="6517"/>
                  <a:pt x="19843" y="6636"/>
                  <a:pt x="19885" y="6790"/>
                </a:cubicBezTo>
                <a:cubicBezTo>
                  <a:pt x="20010" y="7256"/>
                  <a:pt x="20346" y="7112"/>
                  <a:pt x="20346" y="6591"/>
                </a:cubicBezTo>
                <a:cubicBezTo>
                  <a:pt x="20346" y="6259"/>
                  <a:pt x="20262" y="6081"/>
                  <a:pt x="20066" y="5979"/>
                </a:cubicBezTo>
                <a:cubicBezTo>
                  <a:pt x="19913" y="5899"/>
                  <a:pt x="19786" y="5744"/>
                  <a:pt x="19786" y="5640"/>
                </a:cubicBezTo>
                <a:cubicBezTo>
                  <a:pt x="19786" y="5535"/>
                  <a:pt x="19649" y="5435"/>
                  <a:pt x="19476" y="5411"/>
                </a:cubicBezTo>
                <a:cubicBezTo>
                  <a:pt x="19216" y="5375"/>
                  <a:pt x="19156" y="5270"/>
                  <a:pt x="19121" y="4799"/>
                </a:cubicBezTo>
                <a:cubicBezTo>
                  <a:pt x="19086" y="4332"/>
                  <a:pt x="19024" y="4222"/>
                  <a:pt x="18773" y="4187"/>
                </a:cubicBezTo>
                <a:cubicBezTo>
                  <a:pt x="18552" y="4157"/>
                  <a:pt x="18473" y="4052"/>
                  <a:pt x="18485" y="3826"/>
                </a:cubicBezTo>
                <a:cubicBezTo>
                  <a:pt x="18496" y="3626"/>
                  <a:pt x="18438" y="3541"/>
                  <a:pt x="18326" y="3583"/>
                </a:cubicBezTo>
                <a:cubicBezTo>
                  <a:pt x="18052" y="3685"/>
                  <a:pt x="17835" y="3379"/>
                  <a:pt x="17835" y="2890"/>
                </a:cubicBezTo>
                <a:cubicBezTo>
                  <a:pt x="17835" y="2479"/>
                  <a:pt x="17801" y="2448"/>
                  <a:pt x="17404" y="2448"/>
                </a:cubicBezTo>
                <a:cubicBezTo>
                  <a:pt x="17071" y="2448"/>
                  <a:pt x="16993" y="2494"/>
                  <a:pt x="17056" y="2654"/>
                </a:cubicBezTo>
                <a:cubicBezTo>
                  <a:pt x="17104" y="2775"/>
                  <a:pt x="17046" y="2894"/>
                  <a:pt x="16920" y="2941"/>
                </a:cubicBezTo>
                <a:cubicBezTo>
                  <a:pt x="16792" y="2989"/>
                  <a:pt x="16729" y="3127"/>
                  <a:pt x="16768" y="3273"/>
                </a:cubicBezTo>
                <a:cubicBezTo>
                  <a:pt x="16854" y="3591"/>
                  <a:pt x="16519" y="3893"/>
                  <a:pt x="16360" y="3642"/>
                </a:cubicBezTo>
                <a:cubicBezTo>
                  <a:pt x="16282" y="3518"/>
                  <a:pt x="16220" y="3561"/>
                  <a:pt x="16163" y="3797"/>
                </a:cubicBezTo>
                <a:cubicBezTo>
                  <a:pt x="16119" y="3980"/>
                  <a:pt x="15959" y="4169"/>
                  <a:pt x="15808" y="4209"/>
                </a:cubicBezTo>
                <a:cubicBezTo>
                  <a:pt x="15649" y="4251"/>
                  <a:pt x="15534" y="4392"/>
                  <a:pt x="15536" y="4549"/>
                </a:cubicBezTo>
                <a:cubicBezTo>
                  <a:pt x="15539" y="4934"/>
                  <a:pt x="14980" y="4995"/>
                  <a:pt x="14779" y="4630"/>
                </a:cubicBezTo>
                <a:cubicBezTo>
                  <a:pt x="14695" y="4476"/>
                  <a:pt x="14674" y="4339"/>
                  <a:pt x="14734" y="4327"/>
                </a:cubicBezTo>
                <a:cubicBezTo>
                  <a:pt x="14794" y="4316"/>
                  <a:pt x="14557" y="4269"/>
                  <a:pt x="14212" y="4224"/>
                </a:cubicBezTo>
                <a:cubicBezTo>
                  <a:pt x="13691" y="4157"/>
                  <a:pt x="13577" y="4088"/>
                  <a:pt x="13539" y="3826"/>
                </a:cubicBezTo>
                <a:cubicBezTo>
                  <a:pt x="13509" y="3620"/>
                  <a:pt x="13424" y="3535"/>
                  <a:pt x="13297" y="3583"/>
                </a:cubicBezTo>
                <a:cubicBezTo>
                  <a:pt x="13078" y="3665"/>
                  <a:pt x="12756" y="3194"/>
                  <a:pt x="12888" y="2986"/>
                </a:cubicBezTo>
                <a:cubicBezTo>
                  <a:pt x="12935" y="2913"/>
                  <a:pt x="13218" y="2853"/>
                  <a:pt x="13516" y="2853"/>
                </a:cubicBezTo>
                <a:cubicBezTo>
                  <a:pt x="14143" y="2853"/>
                  <a:pt x="14352" y="2643"/>
                  <a:pt x="13985" y="2381"/>
                </a:cubicBezTo>
                <a:cubicBezTo>
                  <a:pt x="13742" y="2208"/>
                  <a:pt x="13740" y="2187"/>
                  <a:pt x="13970" y="1939"/>
                </a:cubicBezTo>
                <a:cubicBezTo>
                  <a:pt x="14103" y="1795"/>
                  <a:pt x="14212" y="1569"/>
                  <a:pt x="14212" y="1438"/>
                </a:cubicBezTo>
                <a:cubicBezTo>
                  <a:pt x="14212" y="1306"/>
                  <a:pt x="14338" y="1167"/>
                  <a:pt x="14492" y="1128"/>
                </a:cubicBezTo>
                <a:cubicBezTo>
                  <a:pt x="14710" y="1072"/>
                  <a:pt x="14772" y="944"/>
                  <a:pt x="14772" y="531"/>
                </a:cubicBezTo>
                <a:cubicBezTo>
                  <a:pt x="14772" y="137"/>
                  <a:pt x="14712" y="0"/>
                  <a:pt x="14545" y="0"/>
                </a:cubicBezTo>
                <a:close/>
                <a:moveTo>
                  <a:pt x="2776" y="4209"/>
                </a:moveTo>
                <a:cubicBezTo>
                  <a:pt x="2645" y="4209"/>
                  <a:pt x="2502" y="4343"/>
                  <a:pt x="2458" y="4504"/>
                </a:cubicBezTo>
                <a:cubicBezTo>
                  <a:pt x="2394" y="4742"/>
                  <a:pt x="2347" y="4768"/>
                  <a:pt x="2186" y="4637"/>
                </a:cubicBezTo>
                <a:cubicBezTo>
                  <a:pt x="2021" y="4503"/>
                  <a:pt x="1971" y="4549"/>
                  <a:pt x="1914" y="4917"/>
                </a:cubicBezTo>
                <a:cubicBezTo>
                  <a:pt x="1875" y="5162"/>
                  <a:pt x="1904" y="5472"/>
                  <a:pt x="1974" y="5603"/>
                </a:cubicBezTo>
                <a:cubicBezTo>
                  <a:pt x="2128" y="5890"/>
                  <a:pt x="2367" y="5918"/>
                  <a:pt x="2367" y="5647"/>
                </a:cubicBezTo>
                <a:cubicBezTo>
                  <a:pt x="2367" y="5539"/>
                  <a:pt x="2482" y="5369"/>
                  <a:pt x="2625" y="5271"/>
                </a:cubicBezTo>
                <a:cubicBezTo>
                  <a:pt x="2984" y="5024"/>
                  <a:pt x="3100" y="4209"/>
                  <a:pt x="2776" y="4209"/>
                </a:cubicBezTo>
                <a:close/>
                <a:moveTo>
                  <a:pt x="1513" y="5979"/>
                </a:moveTo>
                <a:cubicBezTo>
                  <a:pt x="1355" y="5979"/>
                  <a:pt x="1254" y="6102"/>
                  <a:pt x="1225" y="6347"/>
                </a:cubicBezTo>
                <a:cubicBezTo>
                  <a:pt x="1194" y="6616"/>
                  <a:pt x="1113" y="6715"/>
                  <a:pt x="938" y="6686"/>
                </a:cubicBezTo>
                <a:cubicBezTo>
                  <a:pt x="739" y="6654"/>
                  <a:pt x="696" y="6744"/>
                  <a:pt x="696" y="7188"/>
                </a:cubicBezTo>
                <a:cubicBezTo>
                  <a:pt x="696" y="7616"/>
                  <a:pt x="743" y="7714"/>
                  <a:pt x="908" y="7652"/>
                </a:cubicBezTo>
                <a:cubicBezTo>
                  <a:pt x="1023" y="7609"/>
                  <a:pt x="1112" y="7483"/>
                  <a:pt x="1112" y="7372"/>
                </a:cubicBezTo>
                <a:cubicBezTo>
                  <a:pt x="1112" y="7261"/>
                  <a:pt x="1238" y="7138"/>
                  <a:pt x="1392" y="7099"/>
                </a:cubicBezTo>
                <a:cubicBezTo>
                  <a:pt x="1545" y="7060"/>
                  <a:pt x="1673" y="6963"/>
                  <a:pt x="1679" y="6878"/>
                </a:cubicBezTo>
                <a:cubicBezTo>
                  <a:pt x="1685" y="6793"/>
                  <a:pt x="1709" y="6553"/>
                  <a:pt x="1724" y="6347"/>
                </a:cubicBezTo>
                <a:cubicBezTo>
                  <a:pt x="1745" y="6074"/>
                  <a:pt x="1688" y="5979"/>
                  <a:pt x="1513" y="5979"/>
                </a:cubicBezTo>
                <a:close/>
                <a:moveTo>
                  <a:pt x="20701" y="7881"/>
                </a:moveTo>
                <a:cubicBezTo>
                  <a:pt x="20400" y="7881"/>
                  <a:pt x="20359" y="7919"/>
                  <a:pt x="20467" y="8117"/>
                </a:cubicBezTo>
                <a:cubicBezTo>
                  <a:pt x="20538" y="8247"/>
                  <a:pt x="20560" y="9021"/>
                  <a:pt x="20520" y="9834"/>
                </a:cubicBezTo>
                <a:cubicBezTo>
                  <a:pt x="20466" y="10921"/>
                  <a:pt x="20494" y="11283"/>
                  <a:pt x="20611" y="11213"/>
                </a:cubicBezTo>
                <a:cubicBezTo>
                  <a:pt x="20698" y="11160"/>
                  <a:pt x="20803" y="11208"/>
                  <a:pt x="20845" y="11316"/>
                </a:cubicBezTo>
                <a:cubicBezTo>
                  <a:pt x="20907" y="11473"/>
                  <a:pt x="20990" y="11483"/>
                  <a:pt x="21261" y="11360"/>
                </a:cubicBezTo>
                <a:cubicBezTo>
                  <a:pt x="21528" y="11239"/>
                  <a:pt x="21600" y="11109"/>
                  <a:pt x="21594" y="10734"/>
                </a:cubicBezTo>
                <a:cubicBezTo>
                  <a:pt x="21587" y="10303"/>
                  <a:pt x="21567" y="10287"/>
                  <a:pt x="21450" y="10571"/>
                </a:cubicBezTo>
                <a:cubicBezTo>
                  <a:pt x="21261" y="11031"/>
                  <a:pt x="20996" y="10787"/>
                  <a:pt x="21087" y="10240"/>
                </a:cubicBezTo>
                <a:cubicBezTo>
                  <a:pt x="21129" y="9989"/>
                  <a:pt x="21110" y="9750"/>
                  <a:pt x="21042" y="9709"/>
                </a:cubicBezTo>
                <a:cubicBezTo>
                  <a:pt x="20973" y="9668"/>
                  <a:pt x="20949" y="9241"/>
                  <a:pt x="20989" y="8758"/>
                </a:cubicBezTo>
                <a:cubicBezTo>
                  <a:pt x="21060" y="7885"/>
                  <a:pt x="21061" y="7881"/>
                  <a:pt x="20701" y="7881"/>
                </a:cubicBezTo>
                <a:close/>
                <a:moveTo>
                  <a:pt x="61" y="8419"/>
                </a:moveTo>
                <a:lnTo>
                  <a:pt x="38" y="9193"/>
                </a:lnTo>
                <a:cubicBezTo>
                  <a:pt x="25" y="9619"/>
                  <a:pt x="45" y="10018"/>
                  <a:pt x="83" y="10078"/>
                </a:cubicBezTo>
                <a:cubicBezTo>
                  <a:pt x="206" y="10271"/>
                  <a:pt x="594" y="10198"/>
                  <a:pt x="514" y="9996"/>
                </a:cubicBezTo>
                <a:cubicBezTo>
                  <a:pt x="431" y="9785"/>
                  <a:pt x="873" y="9322"/>
                  <a:pt x="1021" y="9466"/>
                </a:cubicBezTo>
                <a:cubicBezTo>
                  <a:pt x="1072" y="9516"/>
                  <a:pt x="1112" y="9298"/>
                  <a:pt x="1112" y="8986"/>
                </a:cubicBezTo>
                <a:cubicBezTo>
                  <a:pt x="1112" y="8423"/>
                  <a:pt x="1113" y="8419"/>
                  <a:pt x="590" y="8419"/>
                </a:cubicBezTo>
                <a:lnTo>
                  <a:pt x="61" y="8419"/>
                </a:lnTo>
                <a:close/>
                <a:moveTo>
                  <a:pt x="204" y="10866"/>
                </a:moveTo>
                <a:cubicBezTo>
                  <a:pt x="42" y="10866"/>
                  <a:pt x="0" y="11051"/>
                  <a:pt x="0" y="11685"/>
                </a:cubicBezTo>
                <a:cubicBezTo>
                  <a:pt x="0" y="12371"/>
                  <a:pt x="36" y="12496"/>
                  <a:pt x="242" y="12496"/>
                </a:cubicBezTo>
                <a:cubicBezTo>
                  <a:pt x="447" y="12496"/>
                  <a:pt x="481" y="12378"/>
                  <a:pt x="461" y="11780"/>
                </a:cubicBezTo>
                <a:cubicBezTo>
                  <a:pt x="431" y="10825"/>
                  <a:pt x="441" y="10866"/>
                  <a:pt x="204" y="10866"/>
                </a:cubicBezTo>
                <a:close/>
                <a:moveTo>
                  <a:pt x="20717" y="11950"/>
                </a:moveTo>
                <a:cubicBezTo>
                  <a:pt x="20583" y="11996"/>
                  <a:pt x="20478" y="12290"/>
                  <a:pt x="20505" y="12650"/>
                </a:cubicBezTo>
                <a:cubicBezTo>
                  <a:pt x="20530" y="12986"/>
                  <a:pt x="20476" y="13230"/>
                  <a:pt x="20361" y="13299"/>
                </a:cubicBezTo>
                <a:cubicBezTo>
                  <a:pt x="20230" y="13378"/>
                  <a:pt x="20219" y="13438"/>
                  <a:pt x="20331" y="13506"/>
                </a:cubicBezTo>
                <a:cubicBezTo>
                  <a:pt x="20417" y="13557"/>
                  <a:pt x="20459" y="13653"/>
                  <a:pt x="20422" y="13712"/>
                </a:cubicBezTo>
                <a:cubicBezTo>
                  <a:pt x="20384" y="13771"/>
                  <a:pt x="20506" y="13784"/>
                  <a:pt x="20694" y="13749"/>
                </a:cubicBezTo>
                <a:cubicBezTo>
                  <a:pt x="21019" y="13688"/>
                  <a:pt x="21034" y="13650"/>
                  <a:pt x="20981" y="12879"/>
                </a:cubicBezTo>
                <a:cubicBezTo>
                  <a:pt x="20951" y="12433"/>
                  <a:pt x="20892" y="12033"/>
                  <a:pt x="20853" y="11994"/>
                </a:cubicBezTo>
                <a:cubicBezTo>
                  <a:pt x="20805" y="11948"/>
                  <a:pt x="20761" y="11935"/>
                  <a:pt x="20717" y="11950"/>
                </a:cubicBezTo>
                <a:close/>
                <a:moveTo>
                  <a:pt x="53" y="13314"/>
                </a:moveTo>
                <a:cubicBezTo>
                  <a:pt x="23" y="13314"/>
                  <a:pt x="0" y="13401"/>
                  <a:pt x="0" y="13513"/>
                </a:cubicBezTo>
                <a:cubicBezTo>
                  <a:pt x="0" y="13625"/>
                  <a:pt x="62" y="13719"/>
                  <a:pt x="136" y="13719"/>
                </a:cubicBezTo>
                <a:cubicBezTo>
                  <a:pt x="210" y="13719"/>
                  <a:pt x="233" y="13625"/>
                  <a:pt x="189" y="13513"/>
                </a:cubicBezTo>
                <a:cubicBezTo>
                  <a:pt x="145" y="13401"/>
                  <a:pt x="83" y="13314"/>
                  <a:pt x="53" y="13314"/>
                </a:cubicBezTo>
                <a:close/>
                <a:moveTo>
                  <a:pt x="13660" y="19971"/>
                </a:moveTo>
                <a:cubicBezTo>
                  <a:pt x="13207" y="19971"/>
                  <a:pt x="13115" y="20016"/>
                  <a:pt x="13077" y="20273"/>
                </a:cubicBezTo>
                <a:cubicBezTo>
                  <a:pt x="13044" y="20503"/>
                  <a:pt x="12950" y="20570"/>
                  <a:pt x="12714" y="20538"/>
                </a:cubicBezTo>
                <a:cubicBezTo>
                  <a:pt x="12479" y="20507"/>
                  <a:pt x="12404" y="20564"/>
                  <a:pt x="12404" y="20767"/>
                </a:cubicBezTo>
                <a:cubicBezTo>
                  <a:pt x="12404" y="21011"/>
                  <a:pt x="12485" y="21032"/>
                  <a:pt x="13289" y="21010"/>
                </a:cubicBezTo>
                <a:lnTo>
                  <a:pt x="14182" y="20988"/>
                </a:lnTo>
                <a:lnTo>
                  <a:pt x="14189" y="20479"/>
                </a:lnTo>
                <a:cubicBezTo>
                  <a:pt x="14196" y="19977"/>
                  <a:pt x="14191" y="19971"/>
                  <a:pt x="13660" y="19971"/>
                </a:cubicBezTo>
                <a:close/>
                <a:moveTo>
                  <a:pt x="10453" y="20538"/>
                </a:moveTo>
                <a:cubicBezTo>
                  <a:pt x="9765" y="20531"/>
                  <a:pt x="9167" y="20585"/>
                  <a:pt x="9122" y="20656"/>
                </a:cubicBezTo>
                <a:cubicBezTo>
                  <a:pt x="9076" y="20728"/>
                  <a:pt x="8971" y="20744"/>
                  <a:pt x="8887" y="20693"/>
                </a:cubicBezTo>
                <a:cubicBezTo>
                  <a:pt x="8803" y="20643"/>
                  <a:pt x="8562" y="20592"/>
                  <a:pt x="8350" y="20575"/>
                </a:cubicBezTo>
                <a:cubicBezTo>
                  <a:pt x="8053" y="20553"/>
                  <a:pt x="7965" y="20598"/>
                  <a:pt x="7980" y="20789"/>
                </a:cubicBezTo>
                <a:cubicBezTo>
                  <a:pt x="7994" y="20971"/>
                  <a:pt x="8049" y="21003"/>
                  <a:pt x="8176" y="20900"/>
                </a:cubicBezTo>
                <a:cubicBezTo>
                  <a:pt x="8272" y="20822"/>
                  <a:pt x="8424" y="20807"/>
                  <a:pt x="8517" y="20863"/>
                </a:cubicBezTo>
                <a:cubicBezTo>
                  <a:pt x="8609" y="20919"/>
                  <a:pt x="8974" y="20967"/>
                  <a:pt x="9326" y="20973"/>
                </a:cubicBezTo>
                <a:cubicBezTo>
                  <a:pt x="9878" y="20984"/>
                  <a:pt x="9968" y="21026"/>
                  <a:pt x="10007" y="21290"/>
                </a:cubicBezTo>
                <a:cubicBezTo>
                  <a:pt x="10031" y="21458"/>
                  <a:pt x="10113" y="21600"/>
                  <a:pt x="10188" y="21600"/>
                </a:cubicBezTo>
                <a:cubicBezTo>
                  <a:pt x="10263" y="21600"/>
                  <a:pt x="10309" y="21487"/>
                  <a:pt x="10286" y="21357"/>
                </a:cubicBezTo>
                <a:cubicBezTo>
                  <a:pt x="10252" y="21160"/>
                  <a:pt x="10368" y="21118"/>
                  <a:pt x="10975" y="21084"/>
                </a:cubicBezTo>
                <a:cubicBezTo>
                  <a:pt x="11570" y="21051"/>
                  <a:pt x="11708" y="20995"/>
                  <a:pt x="11708" y="20796"/>
                </a:cubicBezTo>
                <a:cubicBezTo>
                  <a:pt x="11708" y="20581"/>
                  <a:pt x="11558" y="20550"/>
                  <a:pt x="10453" y="20538"/>
                </a:cubicBezTo>
                <a:close/>
              </a:path>
            </a:pathLst>
          </a:custGeom>
          <a:ln w="12700">
            <a:miter lim="400000"/>
          </a:ln>
        </p:spPr>
      </p:pic>
      <p:pic>
        <p:nvPicPr>
          <p:cNvPr id="254" name="7933254.png" descr="7933254.png"/>
          <p:cNvPicPr>
            <a:picLocks noChangeAspect="1"/>
          </p:cNvPicPr>
          <p:nvPr/>
        </p:nvPicPr>
        <p:blipFill>
          <a:blip r:embed="rId5"/>
          <a:stretch>
            <a:fillRect/>
          </a:stretch>
        </p:blipFill>
        <p:spPr>
          <a:xfrm>
            <a:off x="6929180" y="4248372"/>
            <a:ext cx="1163192" cy="1163192"/>
          </a:xfrm>
          <a:prstGeom prst="rect">
            <a:avLst/>
          </a:prstGeom>
          <a:ln w="12700">
            <a:miter lim="400000"/>
          </a:ln>
        </p:spPr>
      </p:pic>
      <p:sp>
        <p:nvSpPr>
          <p:cNvPr id="10" name="Slide Number Placeholder 9">
            <a:extLst>
              <a:ext uri="{FF2B5EF4-FFF2-40B4-BE49-F238E27FC236}">
                <a16:creationId xmlns:a16="http://schemas.microsoft.com/office/drawing/2014/main" id="{021FD0D3-02CD-99CE-DBD2-71F885354013}"/>
              </a:ext>
            </a:extLst>
          </p:cNvPr>
          <p:cNvSpPr>
            <a:spLocks noGrp="1"/>
          </p:cNvSpPr>
          <p:nvPr>
            <p:ph type="sldNum" sz="quarter" idx="2"/>
          </p:nvPr>
        </p:nvSpPr>
        <p:spPr/>
        <p:txBody>
          <a:bodyPr/>
          <a:lstStyle/>
          <a:p>
            <a:fld id="{86CB4B4D-7CA3-9044-876B-883B54F8677D}" type="slidenum">
              <a:rPr lang="en-IQ" smtClean="0"/>
              <a:t>9</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4A38DB18-CA4F-7688-C118-016B881DA69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052B15AC-075E-67A7-4A9D-DC50F12B46A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4639698-178D-6965-B63A-F07E1FFB741F}"/>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Threat</a:t>
            </a:r>
          </a:p>
        </p:txBody>
      </p:sp>
      <p:sp>
        <p:nvSpPr>
          <p:cNvPr id="5" name="Rectangle 4">
            <a:extLst>
              <a:ext uri="{FF2B5EF4-FFF2-40B4-BE49-F238E27FC236}">
                <a16:creationId xmlns:a16="http://schemas.microsoft.com/office/drawing/2014/main" id="{7CCBAC83-2551-741B-6473-AF5072D28EC5}"/>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E74FF7-4111-CFE7-7F68-875A453E05B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D9039511-CDFE-32EC-129A-62FA5CE6D2EC}"/>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1CFA01E8-6DD8-0432-F27C-40961D5F77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09A3E106-A69E-181D-C8DF-108A207C4C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60" name="TextBox 23"/>
          <p:cNvSpPr txBox="1"/>
          <p:nvPr/>
        </p:nvSpPr>
        <p:spPr>
          <a:xfrm>
            <a:off x="1352929" y="2347704"/>
            <a:ext cx="9099552" cy="265636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343122" marR="3118992" indent="-343122" algn="just" defTabSz="457200">
              <a:lnSpc>
                <a:spcPct val="150000"/>
              </a:lnSpc>
              <a:spcBef>
                <a:spcPts val="1200"/>
              </a:spcBef>
              <a:buSzPct val="100000"/>
              <a:buAutoNum type="arabicPeriod" startAt="3"/>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Disruption</a:t>
            </a:r>
            <a:r>
              <a:rPr sz="2000" dirty="0">
                <a:solidFill>
                  <a:schemeClr val="tx1"/>
                </a:solidFill>
                <a:latin typeface="Alexandria" pitchFamily="2" charset="-78"/>
                <a:cs typeface="Alexandria" pitchFamily="2" charset="-78"/>
              </a:rPr>
              <a:t>, or interruption or prevention of correct operation; and </a:t>
            </a:r>
          </a:p>
          <a:p>
            <a:pPr marR="3118992" algn="just" defTabSz="457200">
              <a:lnSpc>
                <a:spcPct val="150000"/>
              </a:lnSpc>
              <a:spcBef>
                <a:spcPts val="1200"/>
              </a:spcBef>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marL="343122" marR="3118992" indent="-343122" algn="just" defTabSz="457200">
              <a:lnSpc>
                <a:spcPct val="150000"/>
              </a:lnSpc>
              <a:spcBef>
                <a:spcPts val="1200"/>
              </a:spcBef>
              <a:buSzPct val="100000"/>
              <a:buAutoNum type="arabicPeriod" startAt="4"/>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Usurpation</a:t>
            </a:r>
            <a:r>
              <a:rPr sz="2000" dirty="0">
                <a:solidFill>
                  <a:schemeClr val="tx1"/>
                </a:solidFill>
                <a:latin typeface="Alexandria" pitchFamily="2" charset="-78"/>
                <a:cs typeface="Alexandria" pitchFamily="2" charset="-78"/>
              </a:rPr>
              <a:t>, or unauthorized control of some part of a system.</a:t>
            </a:r>
          </a:p>
        </p:txBody>
      </p:sp>
      <p:pic>
        <p:nvPicPr>
          <p:cNvPr id="265" name="criminally-motivated-attack-black-glyph-icon-computer-disruption-to-gain-money-and-information-cybercrime-data-stealing-silhouette-symbol-on-white-space-isolated-illustration-vector.jpeg" descr="criminally-motivated-attack-black-glyph-icon-computer-disruption-to-gain-money-and-information-cybercrime-data-stealing-silhouette-symbol-on-white-space-isolated-illustration-vector.jpeg"/>
          <p:cNvPicPr>
            <a:picLocks noChangeAspect="1"/>
          </p:cNvPicPr>
          <p:nvPr/>
        </p:nvPicPr>
        <p:blipFill>
          <a:blip r:embed="rId4"/>
          <a:srcRect l="18798" t="16686" r="17890" b="20279"/>
          <a:stretch>
            <a:fillRect/>
          </a:stretch>
        </p:blipFill>
        <p:spPr>
          <a:xfrm>
            <a:off x="7597042" y="2152817"/>
            <a:ext cx="1220285" cy="1214961"/>
          </a:xfrm>
          <a:custGeom>
            <a:avLst/>
            <a:gdLst/>
            <a:ahLst/>
            <a:cxnLst>
              <a:cxn ang="0">
                <a:pos x="wd2" y="hd2"/>
              </a:cxn>
              <a:cxn ang="5400000">
                <a:pos x="wd2" y="hd2"/>
              </a:cxn>
              <a:cxn ang="10800000">
                <a:pos x="wd2" y="hd2"/>
              </a:cxn>
              <a:cxn ang="16200000">
                <a:pos x="wd2" y="hd2"/>
              </a:cxn>
            </a:cxnLst>
            <a:rect l="0" t="0" r="r" b="b"/>
            <a:pathLst>
              <a:path w="21587" h="21567" extrusionOk="0">
                <a:moveTo>
                  <a:pt x="12664" y="2"/>
                </a:moveTo>
                <a:cubicBezTo>
                  <a:pt x="11562" y="-33"/>
                  <a:pt x="10432" y="346"/>
                  <a:pt x="9638" y="1143"/>
                </a:cubicBezTo>
                <a:cubicBezTo>
                  <a:pt x="8982" y="1801"/>
                  <a:pt x="8371" y="3169"/>
                  <a:pt x="8620" y="3419"/>
                </a:cubicBezTo>
                <a:cubicBezTo>
                  <a:pt x="8692" y="3492"/>
                  <a:pt x="8683" y="3812"/>
                  <a:pt x="8598" y="4130"/>
                </a:cubicBezTo>
                <a:cubicBezTo>
                  <a:pt x="8362" y="5019"/>
                  <a:pt x="8570" y="5805"/>
                  <a:pt x="9118" y="6089"/>
                </a:cubicBezTo>
                <a:cubicBezTo>
                  <a:pt x="9603" y="6341"/>
                  <a:pt x="9575" y="6697"/>
                  <a:pt x="9083" y="6568"/>
                </a:cubicBezTo>
                <a:cubicBezTo>
                  <a:pt x="8924" y="6526"/>
                  <a:pt x="8795" y="6528"/>
                  <a:pt x="8795" y="6568"/>
                </a:cubicBezTo>
                <a:cubicBezTo>
                  <a:pt x="8795" y="6741"/>
                  <a:pt x="9187" y="7373"/>
                  <a:pt x="9757" y="8125"/>
                </a:cubicBezTo>
                <a:lnTo>
                  <a:pt x="10368" y="8935"/>
                </a:lnTo>
                <a:lnTo>
                  <a:pt x="12165" y="8935"/>
                </a:lnTo>
                <a:cubicBezTo>
                  <a:pt x="13506" y="8935"/>
                  <a:pt x="14035" y="8992"/>
                  <a:pt x="14257" y="9161"/>
                </a:cubicBezTo>
                <a:cubicBezTo>
                  <a:pt x="14421" y="9285"/>
                  <a:pt x="14489" y="9387"/>
                  <a:pt x="14405" y="9393"/>
                </a:cubicBezTo>
                <a:cubicBezTo>
                  <a:pt x="14320" y="9399"/>
                  <a:pt x="11234" y="9400"/>
                  <a:pt x="7552" y="9393"/>
                </a:cubicBezTo>
                <a:cubicBezTo>
                  <a:pt x="3452" y="9386"/>
                  <a:pt x="701" y="9440"/>
                  <a:pt x="454" y="9534"/>
                </a:cubicBezTo>
                <a:lnTo>
                  <a:pt x="54" y="9689"/>
                </a:lnTo>
                <a:lnTo>
                  <a:pt x="12" y="13895"/>
                </a:lnTo>
                <a:cubicBezTo>
                  <a:pt x="-13" y="16208"/>
                  <a:pt x="1" y="18311"/>
                  <a:pt x="47" y="18566"/>
                </a:cubicBezTo>
                <a:lnTo>
                  <a:pt x="131" y="19024"/>
                </a:lnTo>
                <a:lnTo>
                  <a:pt x="7265" y="19101"/>
                </a:lnTo>
                <a:cubicBezTo>
                  <a:pt x="11906" y="19151"/>
                  <a:pt x="14387" y="19233"/>
                  <a:pt x="14363" y="19334"/>
                </a:cubicBezTo>
                <a:cubicBezTo>
                  <a:pt x="14340" y="19427"/>
                  <a:pt x="13283" y="19505"/>
                  <a:pt x="11688" y="19531"/>
                </a:cubicBezTo>
                <a:cubicBezTo>
                  <a:pt x="10179" y="19555"/>
                  <a:pt x="8967" y="19645"/>
                  <a:pt x="8858" y="19735"/>
                </a:cubicBezTo>
                <a:cubicBezTo>
                  <a:pt x="8729" y="19843"/>
                  <a:pt x="8638" y="19839"/>
                  <a:pt x="8570" y="19728"/>
                </a:cubicBezTo>
                <a:cubicBezTo>
                  <a:pt x="8514" y="19637"/>
                  <a:pt x="7929" y="19565"/>
                  <a:pt x="7215" y="19566"/>
                </a:cubicBezTo>
                <a:lnTo>
                  <a:pt x="5952" y="19573"/>
                </a:lnTo>
                <a:lnTo>
                  <a:pt x="5699" y="20179"/>
                </a:lnTo>
                <a:lnTo>
                  <a:pt x="5439" y="20792"/>
                </a:lnTo>
                <a:lnTo>
                  <a:pt x="11519" y="20799"/>
                </a:lnTo>
                <a:cubicBezTo>
                  <a:pt x="14863" y="20801"/>
                  <a:pt x="17621" y="20820"/>
                  <a:pt x="17641" y="20841"/>
                </a:cubicBezTo>
                <a:cubicBezTo>
                  <a:pt x="17662" y="20862"/>
                  <a:pt x="18560" y="20853"/>
                  <a:pt x="19635" y="20827"/>
                </a:cubicBezTo>
                <a:lnTo>
                  <a:pt x="21587" y="20778"/>
                </a:lnTo>
                <a:lnTo>
                  <a:pt x="21482" y="19228"/>
                </a:lnTo>
                <a:cubicBezTo>
                  <a:pt x="21367" y="17561"/>
                  <a:pt x="20911" y="14855"/>
                  <a:pt x="20555" y="13691"/>
                </a:cubicBezTo>
                <a:cubicBezTo>
                  <a:pt x="20030" y="11975"/>
                  <a:pt x="19469" y="11408"/>
                  <a:pt x="17662" y="10795"/>
                </a:cubicBezTo>
                <a:cubicBezTo>
                  <a:pt x="16847" y="10519"/>
                  <a:pt x="16287" y="10399"/>
                  <a:pt x="16230" y="10492"/>
                </a:cubicBezTo>
                <a:cubicBezTo>
                  <a:pt x="16136" y="10644"/>
                  <a:pt x="15112" y="9597"/>
                  <a:pt x="15100" y="9337"/>
                </a:cubicBezTo>
                <a:cubicBezTo>
                  <a:pt x="15096" y="9261"/>
                  <a:pt x="14974" y="9108"/>
                  <a:pt x="14826" y="8999"/>
                </a:cubicBezTo>
                <a:cubicBezTo>
                  <a:pt x="14578" y="8814"/>
                  <a:pt x="14598" y="8753"/>
                  <a:pt x="15114" y="8210"/>
                </a:cubicBezTo>
                <a:cubicBezTo>
                  <a:pt x="15588" y="7710"/>
                  <a:pt x="16167" y="6810"/>
                  <a:pt x="16167" y="6568"/>
                </a:cubicBezTo>
                <a:cubicBezTo>
                  <a:pt x="16167" y="6529"/>
                  <a:pt x="16038" y="6526"/>
                  <a:pt x="15879" y="6568"/>
                </a:cubicBezTo>
                <a:cubicBezTo>
                  <a:pt x="15393" y="6696"/>
                  <a:pt x="15361" y="6343"/>
                  <a:pt x="15837" y="6096"/>
                </a:cubicBezTo>
                <a:cubicBezTo>
                  <a:pt x="16083" y="5968"/>
                  <a:pt x="16325" y="5747"/>
                  <a:pt x="16378" y="5610"/>
                </a:cubicBezTo>
                <a:cubicBezTo>
                  <a:pt x="16521" y="5235"/>
                  <a:pt x="16490" y="4106"/>
                  <a:pt x="16328" y="3849"/>
                </a:cubicBezTo>
                <a:cubicBezTo>
                  <a:pt x="16241" y="3709"/>
                  <a:pt x="16240" y="3561"/>
                  <a:pt x="16328" y="3454"/>
                </a:cubicBezTo>
                <a:cubicBezTo>
                  <a:pt x="16538" y="3200"/>
                  <a:pt x="16095" y="2009"/>
                  <a:pt x="15535" y="1326"/>
                </a:cubicBezTo>
                <a:cubicBezTo>
                  <a:pt x="14842" y="482"/>
                  <a:pt x="13765" y="37"/>
                  <a:pt x="12664" y="2"/>
                </a:cubicBezTo>
                <a:close/>
                <a:moveTo>
                  <a:pt x="7103" y="21264"/>
                </a:moveTo>
                <a:cubicBezTo>
                  <a:pt x="4543" y="21264"/>
                  <a:pt x="3115" y="21320"/>
                  <a:pt x="3115" y="21419"/>
                </a:cubicBezTo>
                <a:cubicBezTo>
                  <a:pt x="3115" y="21518"/>
                  <a:pt x="4543" y="21567"/>
                  <a:pt x="7103" y="21567"/>
                </a:cubicBezTo>
                <a:cubicBezTo>
                  <a:pt x="9663" y="21567"/>
                  <a:pt x="11098" y="21518"/>
                  <a:pt x="11098" y="21419"/>
                </a:cubicBezTo>
                <a:cubicBezTo>
                  <a:pt x="11098" y="21320"/>
                  <a:pt x="9663" y="21264"/>
                  <a:pt x="7103" y="21264"/>
                </a:cubicBezTo>
                <a:close/>
              </a:path>
            </a:pathLst>
          </a:custGeom>
          <a:ln w="12700">
            <a:miter lim="400000"/>
          </a:ln>
        </p:spPr>
      </p:pic>
      <p:pic>
        <p:nvPicPr>
          <p:cNvPr id="266" name="3076313.png" descr="3076313.png"/>
          <p:cNvPicPr>
            <a:picLocks noChangeAspect="1"/>
          </p:cNvPicPr>
          <p:nvPr/>
        </p:nvPicPr>
        <p:blipFill>
          <a:blip r:embed="rId5"/>
          <a:stretch>
            <a:fillRect/>
          </a:stretch>
        </p:blipFill>
        <p:spPr>
          <a:xfrm>
            <a:off x="7597042" y="3856033"/>
            <a:ext cx="1525807" cy="1525806"/>
          </a:xfrm>
          <a:prstGeom prst="rect">
            <a:avLst/>
          </a:prstGeom>
          <a:ln w="12700">
            <a:miter lim="400000"/>
          </a:ln>
        </p:spPr>
      </p:pic>
      <p:sp>
        <p:nvSpPr>
          <p:cNvPr id="10" name="Slide Number Placeholder 9">
            <a:extLst>
              <a:ext uri="{FF2B5EF4-FFF2-40B4-BE49-F238E27FC236}">
                <a16:creationId xmlns:a16="http://schemas.microsoft.com/office/drawing/2014/main" id="{6EEA9FAB-0102-BCB5-09E6-F581A7C07EE2}"/>
              </a:ext>
            </a:extLst>
          </p:cNvPr>
          <p:cNvSpPr>
            <a:spLocks noGrp="1"/>
          </p:cNvSpPr>
          <p:nvPr>
            <p:ph type="sldNum" sz="quarter" idx="2"/>
          </p:nvPr>
        </p:nvSpPr>
        <p:spPr/>
        <p:txBody>
          <a:bodyPr/>
          <a:lstStyle/>
          <a:p>
            <a:fld id="{86CB4B4D-7CA3-9044-876B-883B54F8677D}" type="slidenum">
              <a:rPr lang="en-IQ" smtClean="0"/>
              <a:t>10</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D053A3D-964B-3029-FAA5-47AD097D542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04171747-9426-6E9C-14AD-B6C5F9A4CC5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813EA25-0CCF-5238-F6DC-ECB074C1F5A8}"/>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Threat</a:t>
            </a:r>
          </a:p>
        </p:txBody>
      </p:sp>
      <p:sp>
        <p:nvSpPr>
          <p:cNvPr id="5" name="Rectangle 4">
            <a:extLst>
              <a:ext uri="{FF2B5EF4-FFF2-40B4-BE49-F238E27FC236}">
                <a16:creationId xmlns:a16="http://schemas.microsoft.com/office/drawing/2014/main" id="{AA304B59-D611-CB2A-11B6-081B1E42876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BB1DDF-88C8-9E53-0F4B-A26434FB6CF6}"/>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443DC00-FFC0-E402-4086-F6B84CCDD6E2}"/>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2069F509-C7DA-AB4A-A7B5-0614792AF7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BF3F6DE-3D1E-1929-6502-3CCF9D2C89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72" name="TextBox 23"/>
          <p:cNvSpPr txBox="1"/>
          <p:nvPr/>
        </p:nvSpPr>
        <p:spPr>
          <a:xfrm>
            <a:off x="1074461" y="2039847"/>
            <a:ext cx="9099552" cy="36489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343122" marR="2610992" indent="-343122" algn="just" defTabSz="457200">
              <a:lnSpc>
                <a:spcPct val="140000"/>
              </a:lnSpc>
              <a:spcBef>
                <a:spcPts val="1200"/>
              </a:spcBef>
              <a:buSzPct val="100000"/>
              <a:buAutoNum type="arabicPeriod"/>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Snooping</a:t>
            </a:r>
            <a:r>
              <a:rPr sz="2000" dirty="0">
                <a:solidFill>
                  <a:schemeClr val="tx1"/>
                </a:solidFill>
                <a:latin typeface="Alexandria" pitchFamily="2" charset="-78"/>
                <a:cs typeface="Alexandria" pitchFamily="2" charset="-78"/>
              </a:rPr>
              <a:t>, the unauthorized interception of information, is a form of disclosure. It is passive, suggesting simply that some entity is listening to (or reading) communications or browsing through files or system information.</a:t>
            </a:r>
          </a:p>
          <a:p>
            <a:pPr marL="343122" marR="2610992" indent="-343122" algn="just" defTabSz="457200">
              <a:lnSpc>
                <a:spcPct val="140000"/>
              </a:lnSpc>
              <a:spcBef>
                <a:spcPts val="1200"/>
              </a:spcBef>
              <a:buSzPct val="100000"/>
              <a:buAutoNum type="arabicPeriod"/>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Wiretapping</a:t>
            </a:r>
            <a:r>
              <a:rPr sz="2000" dirty="0">
                <a:solidFill>
                  <a:schemeClr val="tx1"/>
                </a:solidFill>
                <a:latin typeface="Alexandria" pitchFamily="2" charset="-78"/>
                <a:cs typeface="Alexandria" pitchFamily="2" charset="-78"/>
              </a:rPr>
              <a:t>, or passive wiretapping, is a form of snooping in which a network is monitored. Confidentiality services counter this threat. </a:t>
            </a:r>
          </a:p>
        </p:txBody>
      </p:sp>
      <p:pic>
        <p:nvPicPr>
          <p:cNvPr id="277" name="looking-ahead-spying-100678120-large.jpg.jpeg" descr="looking-ahead-spying-100678120-large.jpg.jpeg"/>
          <p:cNvPicPr>
            <a:picLocks noChangeAspect="1"/>
          </p:cNvPicPr>
          <p:nvPr/>
        </p:nvPicPr>
        <p:blipFill>
          <a:blip r:embed="rId4"/>
          <a:stretch>
            <a:fillRect/>
          </a:stretch>
        </p:blipFill>
        <p:spPr>
          <a:xfrm>
            <a:off x="8225380" y="1810469"/>
            <a:ext cx="2586081" cy="1724054"/>
          </a:xfrm>
          <a:prstGeom prst="rect">
            <a:avLst/>
          </a:prstGeom>
          <a:ln w="12700">
            <a:miter lim="400000"/>
          </a:ln>
        </p:spPr>
      </p:pic>
      <p:pic>
        <p:nvPicPr>
          <p:cNvPr id="278" name="20171127-eavesdrop-2.png" descr="20171127-eavesdrop-2.png"/>
          <p:cNvPicPr>
            <a:picLocks noChangeAspect="1"/>
          </p:cNvPicPr>
          <p:nvPr/>
        </p:nvPicPr>
        <p:blipFill>
          <a:blip r:embed="rId5"/>
          <a:srcRect r="110"/>
          <a:stretch>
            <a:fillRect/>
          </a:stretch>
        </p:blipFill>
        <p:spPr>
          <a:xfrm>
            <a:off x="8221432" y="3840964"/>
            <a:ext cx="2593976" cy="172388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0800"/>
                </a:lnTo>
                <a:lnTo>
                  <a:pt x="0" y="21600"/>
                </a:lnTo>
                <a:lnTo>
                  <a:pt x="7277" y="21585"/>
                </a:lnTo>
                <a:lnTo>
                  <a:pt x="14554" y="21570"/>
                </a:lnTo>
                <a:lnTo>
                  <a:pt x="14597" y="21351"/>
                </a:lnTo>
                <a:cubicBezTo>
                  <a:pt x="14621" y="21230"/>
                  <a:pt x="14660" y="21135"/>
                  <a:pt x="14683" y="21143"/>
                </a:cubicBezTo>
                <a:cubicBezTo>
                  <a:pt x="14714" y="21153"/>
                  <a:pt x="14713" y="21130"/>
                  <a:pt x="14683" y="21058"/>
                </a:cubicBezTo>
                <a:cubicBezTo>
                  <a:pt x="14633" y="20937"/>
                  <a:pt x="14728" y="20403"/>
                  <a:pt x="14795" y="20427"/>
                </a:cubicBezTo>
                <a:cubicBezTo>
                  <a:pt x="14824" y="20436"/>
                  <a:pt x="14831" y="20400"/>
                  <a:pt x="14815" y="20327"/>
                </a:cubicBezTo>
                <a:cubicBezTo>
                  <a:pt x="14802" y="20265"/>
                  <a:pt x="14815" y="20098"/>
                  <a:pt x="14845" y="19954"/>
                </a:cubicBezTo>
                <a:cubicBezTo>
                  <a:pt x="14876" y="19810"/>
                  <a:pt x="14951" y="19439"/>
                  <a:pt x="15014" y="19129"/>
                </a:cubicBezTo>
                <a:cubicBezTo>
                  <a:pt x="15127" y="18567"/>
                  <a:pt x="15128" y="18564"/>
                  <a:pt x="15324" y="18368"/>
                </a:cubicBezTo>
                <a:cubicBezTo>
                  <a:pt x="15545" y="18148"/>
                  <a:pt x="15685" y="17901"/>
                  <a:pt x="15790" y="17543"/>
                </a:cubicBezTo>
                <a:lnTo>
                  <a:pt x="15860" y="17304"/>
                </a:lnTo>
                <a:lnTo>
                  <a:pt x="16088" y="17438"/>
                </a:lnTo>
                <a:cubicBezTo>
                  <a:pt x="16491" y="17683"/>
                  <a:pt x="16986" y="17537"/>
                  <a:pt x="17340" y="17070"/>
                </a:cubicBezTo>
                <a:lnTo>
                  <a:pt x="17476" y="16891"/>
                </a:lnTo>
                <a:lnTo>
                  <a:pt x="17509" y="17025"/>
                </a:lnTo>
                <a:cubicBezTo>
                  <a:pt x="17566" y="17252"/>
                  <a:pt x="17855" y="17647"/>
                  <a:pt x="18084" y="17816"/>
                </a:cubicBezTo>
                <a:cubicBezTo>
                  <a:pt x="18248" y="17937"/>
                  <a:pt x="18367" y="17985"/>
                  <a:pt x="18566" y="18000"/>
                </a:cubicBezTo>
                <a:cubicBezTo>
                  <a:pt x="18800" y="18018"/>
                  <a:pt x="18858" y="18002"/>
                  <a:pt x="19065" y="17856"/>
                </a:cubicBezTo>
                <a:cubicBezTo>
                  <a:pt x="19195" y="17765"/>
                  <a:pt x="19366" y="17601"/>
                  <a:pt x="19445" y="17493"/>
                </a:cubicBezTo>
                <a:cubicBezTo>
                  <a:pt x="19836" y="16962"/>
                  <a:pt x="19952" y="16001"/>
                  <a:pt x="19713" y="15285"/>
                </a:cubicBezTo>
                <a:cubicBezTo>
                  <a:pt x="19619" y="15003"/>
                  <a:pt x="19528" y="14843"/>
                  <a:pt x="19303" y="14569"/>
                </a:cubicBezTo>
                <a:lnTo>
                  <a:pt x="19131" y="14355"/>
                </a:lnTo>
                <a:lnTo>
                  <a:pt x="19237" y="14136"/>
                </a:lnTo>
                <a:cubicBezTo>
                  <a:pt x="19372" y="13857"/>
                  <a:pt x="19467" y="13421"/>
                  <a:pt x="19475" y="13062"/>
                </a:cubicBezTo>
                <a:lnTo>
                  <a:pt x="19482" y="12789"/>
                </a:lnTo>
                <a:lnTo>
                  <a:pt x="19809" y="12749"/>
                </a:lnTo>
                <a:cubicBezTo>
                  <a:pt x="20363" y="12689"/>
                  <a:pt x="20725" y="12450"/>
                  <a:pt x="21101" y="11884"/>
                </a:cubicBezTo>
                <a:cubicBezTo>
                  <a:pt x="21284" y="11609"/>
                  <a:pt x="21550" y="10922"/>
                  <a:pt x="21550" y="10725"/>
                </a:cubicBezTo>
                <a:cubicBezTo>
                  <a:pt x="21550" y="10663"/>
                  <a:pt x="21567" y="10595"/>
                  <a:pt x="21587" y="10576"/>
                </a:cubicBezTo>
                <a:cubicBezTo>
                  <a:pt x="21592" y="10571"/>
                  <a:pt x="21596" y="10144"/>
                  <a:pt x="21600" y="9950"/>
                </a:cubicBezTo>
                <a:cubicBezTo>
                  <a:pt x="21597" y="9789"/>
                  <a:pt x="21597" y="9316"/>
                  <a:pt x="21593" y="9313"/>
                </a:cubicBezTo>
                <a:cubicBezTo>
                  <a:pt x="21576" y="9297"/>
                  <a:pt x="21550" y="9204"/>
                  <a:pt x="21537" y="9104"/>
                </a:cubicBezTo>
                <a:cubicBezTo>
                  <a:pt x="21507" y="8876"/>
                  <a:pt x="21287" y="8325"/>
                  <a:pt x="21114" y="8045"/>
                </a:cubicBezTo>
                <a:cubicBezTo>
                  <a:pt x="20762" y="7475"/>
                  <a:pt x="20138" y="7091"/>
                  <a:pt x="19644" y="7140"/>
                </a:cubicBezTo>
                <a:cubicBezTo>
                  <a:pt x="19288" y="7176"/>
                  <a:pt x="18943" y="7342"/>
                  <a:pt x="18665" y="7613"/>
                </a:cubicBezTo>
                <a:lnTo>
                  <a:pt x="18444" y="7827"/>
                </a:lnTo>
                <a:lnTo>
                  <a:pt x="18299" y="7643"/>
                </a:lnTo>
                <a:cubicBezTo>
                  <a:pt x="18086" y="7373"/>
                  <a:pt x="17673" y="7161"/>
                  <a:pt x="17429" y="7195"/>
                </a:cubicBezTo>
                <a:cubicBezTo>
                  <a:pt x="17096" y="7242"/>
                  <a:pt x="16830" y="7434"/>
                  <a:pt x="16590" y="7802"/>
                </a:cubicBezTo>
                <a:cubicBezTo>
                  <a:pt x="16409" y="8078"/>
                  <a:pt x="16370" y="8115"/>
                  <a:pt x="16352" y="8030"/>
                </a:cubicBezTo>
                <a:cubicBezTo>
                  <a:pt x="16237" y="7481"/>
                  <a:pt x="15891" y="6991"/>
                  <a:pt x="15489" y="6822"/>
                </a:cubicBezTo>
                <a:cubicBezTo>
                  <a:pt x="15140" y="6675"/>
                  <a:pt x="14713" y="6806"/>
                  <a:pt x="14409" y="7155"/>
                </a:cubicBezTo>
                <a:cubicBezTo>
                  <a:pt x="14320" y="7258"/>
                  <a:pt x="14239" y="7326"/>
                  <a:pt x="14230" y="7304"/>
                </a:cubicBezTo>
                <a:cubicBezTo>
                  <a:pt x="14222" y="7283"/>
                  <a:pt x="14195" y="7119"/>
                  <a:pt x="14171" y="6941"/>
                </a:cubicBezTo>
                <a:cubicBezTo>
                  <a:pt x="14111" y="6502"/>
                  <a:pt x="14043" y="6271"/>
                  <a:pt x="13857" y="5877"/>
                </a:cubicBezTo>
                <a:cubicBezTo>
                  <a:pt x="13711" y="5569"/>
                  <a:pt x="13426" y="5187"/>
                  <a:pt x="13226" y="5032"/>
                </a:cubicBezTo>
                <a:cubicBezTo>
                  <a:pt x="13180" y="4997"/>
                  <a:pt x="13146" y="4950"/>
                  <a:pt x="13150" y="4928"/>
                </a:cubicBezTo>
                <a:cubicBezTo>
                  <a:pt x="13154" y="4906"/>
                  <a:pt x="13129" y="4805"/>
                  <a:pt x="13094" y="4704"/>
                </a:cubicBezTo>
                <a:cubicBezTo>
                  <a:pt x="13058" y="4602"/>
                  <a:pt x="13036" y="4483"/>
                  <a:pt x="13047" y="4440"/>
                </a:cubicBezTo>
                <a:cubicBezTo>
                  <a:pt x="13058" y="4398"/>
                  <a:pt x="13050" y="4366"/>
                  <a:pt x="13031" y="4366"/>
                </a:cubicBezTo>
                <a:cubicBezTo>
                  <a:pt x="12978" y="4366"/>
                  <a:pt x="12838" y="3880"/>
                  <a:pt x="12862" y="3784"/>
                </a:cubicBezTo>
                <a:cubicBezTo>
                  <a:pt x="12874" y="3737"/>
                  <a:pt x="12856" y="3680"/>
                  <a:pt x="12819" y="3650"/>
                </a:cubicBezTo>
                <a:cubicBezTo>
                  <a:pt x="12770" y="3610"/>
                  <a:pt x="12758" y="3552"/>
                  <a:pt x="12770" y="3396"/>
                </a:cubicBezTo>
                <a:cubicBezTo>
                  <a:pt x="12780" y="3258"/>
                  <a:pt x="12773" y="3202"/>
                  <a:pt x="12747" y="3227"/>
                </a:cubicBezTo>
                <a:cubicBezTo>
                  <a:pt x="12724" y="3248"/>
                  <a:pt x="12680" y="3189"/>
                  <a:pt x="12647" y="3093"/>
                </a:cubicBezTo>
                <a:cubicBezTo>
                  <a:pt x="12591" y="2929"/>
                  <a:pt x="12582" y="2923"/>
                  <a:pt x="12416" y="2959"/>
                </a:cubicBezTo>
                <a:cubicBezTo>
                  <a:pt x="12321" y="2979"/>
                  <a:pt x="12216" y="3032"/>
                  <a:pt x="12181" y="3078"/>
                </a:cubicBezTo>
                <a:cubicBezTo>
                  <a:pt x="12146" y="3125"/>
                  <a:pt x="12078" y="3152"/>
                  <a:pt x="12026" y="3138"/>
                </a:cubicBezTo>
                <a:cubicBezTo>
                  <a:pt x="11966" y="3120"/>
                  <a:pt x="11928" y="3137"/>
                  <a:pt x="11914" y="3192"/>
                </a:cubicBezTo>
                <a:cubicBezTo>
                  <a:pt x="11878" y="3331"/>
                  <a:pt x="11827" y="3197"/>
                  <a:pt x="11811" y="2924"/>
                </a:cubicBezTo>
                <a:cubicBezTo>
                  <a:pt x="11803" y="2784"/>
                  <a:pt x="11789" y="2648"/>
                  <a:pt x="11778" y="2620"/>
                </a:cubicBezTo>
                <a:cubicBezTo>
                  <a:pt x="11768" y="2593"/>
                  <a:pt x="11745" y="2493"/>
                  <a:pt x="11732" y="2402"/>
                </a:cubicBezTo>
                <a:cubicBezTo>
                  <a:pt x="11718" y="2311"/>
                  <a:pt x="11652" y="1993"/>
                  <a:pt x="11580" y="1696"/>
                </a:cubicBezTo>
                <a:cubicBezTo>
                  <a:pt x="11479" y="1275"/>
                  <a:pt x="11458" y="1139"/>
                  <a:pt x="11491" y="1079"/>
                </a:cubicBezTo>
                <a:cubicBezTo>
                  <a:pt x="11524" y="1018"/>
                  <a:pt x="11513" y="974"/>
                  <a:pt x="11438" y="875"/>
                </a:cubicBezTo>
                <a:cubicBezTo>
                  <a:pt x="11385" y="806"/>
                  <a:pt x="11352" y="716"/>
                  <a:pt x="11362" y="676"/>
                </a:cubicBezTo>
                <a:cubicBezTo>
                  <a:pt x="11372" y="636"/>
                  <a:pt x="11346" y="553"/>
                  <a:pt x="11306" y="492"/>
                </a:cubicBezTo>
                <a:cubicBezTo>
                  <a:pt x="11248" y="405"/>
                  <a:pt x="11237" y="344"/>
                  <a:pt x="11256" y="194"/>
                </a:cubicBezTo>
                <a:lnTo>
                  <a:pt x="11279" y="0"/>
                </a:lnTo>
                <a:lnTo>
                  <a:pt x="10813" y="0"/>
                </a:lnTo>
                <a:lnTo>
                  <a:pt x="5641" y="0"/>
                </a:lnTo>
                <a:lnTo>
                  <a:pt x="0" y="0"/>
                </a:lnTo>
                <a:close/>
              </a:path>
            </a:pathLst>
          </a:custGeom>
          <a:ln w="12700">
            <a:miter lim="400000"/>
          </a:ln>
        </p:spPr>
      </p:pic>
      <p:sp>
        <p:nvSpPr>
          <p:cNvPr id="10" name="Slide Number Placeholder 9">
            <a:extLst>
              <a:ext uri="{FF2B5EF4-FFF2-40B4-BE49-F238E27FC236}">
                <a16:creationId xmlns:a16="http://schemas.microsoft.com/office/drawing/2014/main" id="{5DDB7578-AD92-BD0A-BF13-3709D81B9701}"/>
              </a:ext>
            </a:extLst>
          </p:cNvPr>
          <p:cNvSpPr>
            <a:spLocks noGrp="1"/>
          </p:cNvSpPr>
          <p:nvPr>
            <p:ph type="sldNum" sz="quarter" idx="2"/>
          </p:nvPr>
        </p:nvSpPr>
        <p:spPr/>
        <p:txBody>
          <a:bodyPr/>
          <a:lstStyle/>
          <a:p>
            <a:fld id="{86CB4B4D-7CA3-9044-876B-883B54F8677D}" type="slidenum">
              <a:rPr lang="en-IQ" smtClean="0"/>
              <a:t>11</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D33B3E7-3DEF-B7D9-13D3-CFF9F24D637A}"/>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1C4A14AD-14E7-13E3-8EAD-6668CCDBF5C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F0B2CE0-F4D5-E9FE-203F-9402BE505938}"/>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A7C6A5B9-A80A-82B6-11D1-1A0064CF25AB}"/>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C4842D-BADD-2C03-5F83-C91B37AC9F8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E5CEA20-D3C7-2C15-643A-30F04B9BC77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9428F34B-B773-3981-4F50-2A57F0C7618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70556DFB-70FB-ACA2-2FE2-C0595E5A95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4" name="TextBox 23"/>
          <p:cNvSpPr txBox="1"/>
          <p:nvPr/>
        </p:nvSpPr>
        <p:spPr>
          <a:xfrm>
            <a:off x="1392370" y="1998680"/>
            <a:ext cx="9099552" cy="38874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343122" marR="1975993" indent="-343122" algn="just" defTabSz="457200">
              <a:lnSpc>
                <a:spcPct val="150000"/>
              </a:lnSpc>
              <a:spcBef>
                <a:spcPts val="1200"/>
              </a:spcBef>
              <a:buSzPct val="100000"/>
              <a:buAutoNum type="arabicPeriod" startAt="3"/>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Modification</a:t>
            </a:r>
            <a:r>
              <a:rPr sz="2000" dirty="0">
                <a:solidFill>
                  <a:schemeClr val="tx1"/>
                </a:solidFill>
                <a:latin typeface="Alexandria" pitchFamily="2" charset="-78"/>
                <a:cs typeface="Alexandria" pitchFamily="2" charset="-78"/>
              </a:rPr>
              <a:t> or </a:t>
            </a:r>
            <a:r>
              <a:rPr sz="2000" i="1" u="sng" dirty="0">
                <a:solidFill>
                  <a:schemeClr val="accent2"/>
                </a:solidFill>
                <a:latin typeface="Alexandria" pitchFamily="2" charset="-78"/>
                <a:cs typeface="Alexandria" pitchFamily="2" charset="-78"/>
              </a:rPr>
              <a:t>alteration</a:t>
            </a:r>
            <a:r>
              <a:rPr sz="2000" dirty="0">
                <a:solidFill>
                  <a:schemeClr val="tx1"/>
                </a:solidFill>
                <a:latin typeface="Alexandria" pitchFamily="2" charset="-78"/>
                <a:cs typeface="Alexandria" pitchFamily="2" charset="-78"/>
              </a:rPr>
              <a:t>, an unauthorized change of information, covers three classes of threats. The goal may be deception, in which some entity relies on the modified data to determine which action to take, or in which incorrect information is accepted as correct and is released. </a:t>
            </a:r>
            <a:endParaRPr lang="en-GB" sz="2000" dirty="0">
              <a:solidFill>
                <a:schemeClr val="tx1"/>
              </a:solidFill>
              <a:latin typeface="Alexandria" pitchFamily="2" charset="-78"/>
              <a:cs typeface="Alexandria" pitchFamily="2" charset="-78"/>
            </a:endParaRPr>
          </a:p>
          <a:p>
            <a:pPr marR="1975993" algn="just" defTabSz="457200">
              <a:lnSpc>
                <a:spcPct val="150000"/>
              </a:lnSpc>
              <a:spcBef>
                <a:spcPts val="1200"/>
              </a:spcBef>
              <a:buSzPct val="100000"/>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Unlike snooping, modification is active; it results from an entity changing information. </a:t>
            </a:r>
          </a:p>
        </p:txBody>
      </p:sp>
      <p:pic>
        <p:nvPicPr>
          <p:cNvPr id="289" name="Merchant-TheControlFunctionofManagement-1290x860-1.jpeg" descr="Merchant-TheControlFunctionofManagement-1290x860-1.jpeg"/>
          <p:cNvPicPr>
            <a:picLocks noChangeAspect="1"/>
          </p:cNvPicPr>
          <p:nvPr/>
        </p:nvPicPr>
        <p:blipFill>
          <a:blip r:embed="rId4"/>
          <a:srcRect t="13975" r="36852" b="7483"/>
          <a:stretch>
            <a:fillRect/>
          </a:stretch>
        </p:blipFill>
        <p:spPr>
          <a:xfrm>
            <a:off x="9079636" y="3039695"/>
            <a:ext cx="1879602" cy="1558547"/>
          </a:xfrm>
          <a:custGeom>
            <a:avLst/>
            <a:gdLst/>
            <a:ahLst/>
            <a:cxnLst>
              <a:cxn ang="0">
                <a:pos x="wd2" y="hd2"/>
              </a:cxn>
              <a:cxn ang="5400000">
                <a:pos x="wd2" y="hd2"/>
              </a:cxn>
              <a:cxn ang="10800000">
                <a:pos x="wd2" y="hd2"/>
              </a:cxn>
              <a:cxn ang="16200000">
                <a:pos x="wd2" y="hd2"/>
              </a:cxn>
            </a:cxnLst>
            <a:rect l="0" t="0" r="r" b="b"/>
            <a:pathLst>
              <a:path w="21599" h="21591" extrusionOk="0">
                <a:moveTo>
                  <a:pt x="16218" y="0"/>
                </a:moveTo>
                <a:cubicBezTo>
                  <a:pt x="16057" y="0"/>
                  <a:pt x="15983" y="60"/>
                  <a:pt x="15903" y="247"/>
                </a:cubicBezTo>
                <a:cubicBezTo>
                  <a:pt x="15775" y="545"/>
                  <a:pt x="15620" y="627"/>
                  <a:pt x="15506" y="461"/>
                </a:cubicBezTo>
                <a:cubicBezTo>
                  <a:pt x="15390" y="293"/>
                  <a:pt x="15297" y="309"/>
                  <a:pt x="15109" y="522"/>
                </a:cubicBezTo>
                <a:cubicBezTo>
                  <a:pt x="14965" y="685"/>
                  <a:pt x="14959" y="722"/>
                  <a:pt x="15050" y="890"/>
                </a:cubicBezTo>
                <a:cubicBezTo>
                  <a:pt x="15139" y="1053"/>
                  <a:pt x="15139" y="1102"/>
                  <a:pt x="15041" y="1270"/>
                </a:cubicBezTo>
                <a:cubicBezTo>
                  <a:pt x="14980" y="1375"/>
                  <a:pt x="14894" y="1447"/>
                  <a:pt x="14849" y="1429"/>
                </a:cubicBezTo>
                <a:cubicBezTo>
                  <a:pt x="14746" y="1387"/>
                  <a:pt x="14517" y="1731"/>
                  <a:pt x="14517" y="1929"/>
                </a:cubicBezTo>
                <a:cubicBezTo>
                  <a:pt x="14517" y="2012"/>
                  <a:pt x="14467" y="2146"/>
                  <a:pt x="14403" y="2232"/>
                </a:cubicBezTo>
                <a:cubicBezTo>
                  <a:pt x="14159" y="2556"/>
                  <a:pt x="13832" y="2328"/>
                  <a:pt x="13905" y="1885"/>
                </a:cubicBezTo>
                <a:cubicBezTo>
                  <a:pt x="13943" y="1660"/>
                  <a:pt x="13926" y="1638"/>
                  <a:pt x="13718" y="1599"/>
                </a:cubicBezTo>
                <a:cubicBezTo>
                  <a:pt x="13458" y="1551"/>
                  <a:pt x="13278" y="1699"/>
                  <a:pt x="13212" y="2017"/>
                </a:cubicBezTo>
                <a:cubicBezTo>
                  <a:pt x="13187" y="2137"/>
                  <a:pt x="13090" y="2260"/>
                  <a:pt x="12984" y="2309"/>
                </a:cubicBezTo>
                <a:cubicBezTo>
                  <a:pt x="12832" y="2379"/>
                  <a:pt x="12769" y="2364"/>
                  <a:pt x="12638" y="2215"/>
                </a:cubicBezTo>
                <a:cubicBezTo>
                  <a:pt x="12506" y="2066"/>
                  <a:pt x="12451" y="2053"/>
                  <a:pt x="12327" y="2133"/>
                </a:cubicBezTo>
                <a:cubicBezTo>
                  <a:pt x="12139" y="2255"/>
                  <a:pt x="12026" y="2171"/>
                  <a:pt x="12054" y="1935"/>
                </a:cubicBezTo>
                <a:cubicBezTo>
                  <a:pt x="12069" y="1807"/>
                  <a:pt x="12018" y="1718"/>
                  <a:pt x="11880" y="1638"/>
                </a:cubicBezTo>
                <a:cubicBezTo>
                  <a:pt x="11651" y="1504"/>
                  <a:pt x="11628" y="1282"/>
                  <a:pt x="11826" y="1066"/>
                </a:cubicBezTo>
                <a:cubicBezTo>
                  <a:pt x="12000" y="876"/>
                  <a:pt x="12002" y="835"/>
                  <a:pt x="11839" y="593"/>
                </a:cubicBezTo>
                <a:cubicBezTo>
                  <a:pt x="11714" y="406"/>
                  <a:pt x="11705" y="409"/>
                  <a:pt x="11520" y="555"/>
                </a:cubicBezTo>
                <a:cubicBezTo>
                  <a:pt x="11364" y="679"/>
                  <a:pt x="11309" y="684"/>
                  <a:pt x="11219" y="593"/>
                </a:cubicBezTo>
                <a:cubicBezTo>
                  <a:pt x="11158" y="533"/>
                  <a:pt x="11121" y="386"/>
                  <a:pt x="11133" y="263"/>
                </a:cubicBezTo>
                <a:cubicBezTo>
                  <a:pt x="11150" y="78"/>
                  <a:pt x="11122" y="39"/>
                  <a:pt x="10959" y="16"/>
                </a:cubicBezTo>
                <a:cubicBezTo>
                  <a:pt x="10800" y="-6"/>
                  <a:pt x="10739" y="42"/>
                  <a:pt x="10617" y="291"/>
                </a:cubicBezTo>
                <a:cubicBezTo>
                  <a:pt x="10455" y="622"/>
                  <a:pt x="10313" y="672"/>
                  <a:pt x="10120" y="461"/>
                </a:cubicBezTo>
                <a:cubicBezTo>
                  <a:pt x="10006" y="337"/>
                  <a:pt x="9980" y="342"/>
                  <a:pt x="9778" y="522"/>
                </a:cubicBezTo>
                <a:cubicBezTo>
                  <a:pt x="9633" y="652"/>
                  <a:pt x="9570" y="765"/>
                  <a:pt x="9600" y="852"/>
                </a:cubicBezTo>
                <a:cubicBezTo>
                  <a:pt x="9711" y="1172"/>
                  <a:pt x="9707" y="1278"/>
                  <a:pt x="9568" y="1446"/>
                </a:cubicBezTo>
                <a:cubicBezTo>
                  <a:pt x="9487" y="1544"/>
                  <a:pt x="9362" y="1621"/>
                  <a:pt x="9290" y="1621"/>
                </a:cubicBezTo>
                <a:cubicBezTo>
                  <a:pt x="9115" y="1621"/>
                  <a:pt x="8959" y="2025"/>
                  <a:pt x="9071" y="2188"/>
                </a:cubicBezTo>
                <a:cubicBezTo>
                  <a:pt x="9116" y="2253"/>
                  <a:pt x="9199" y="2303"/>
                  <a:pt x="9254" y="2303"/>
                </a:cubicBezTo>
                <a:cubicBezTo>
                  <a:pt x="9308" y="2303"/>
                  <a:pt x="9380" y="2390"/>
                  <a:pt x="9413" y="2496"/>
                </a:cubicBezTo>
                <a:cubicBezTo>
                  <a:pt x="9459" y="2641"/>
                  <a:pt x="9436" y="2736"/>
                  <a:pt x="9327" y="2881"/>
                </a:cubicBezTo>
                <a:cubicBezTo>
                  <a:pt x="9184" y="3067"/>
                  <a:pt x="9188" y="3080"/>
                  <a:pt x="9313" y="3359"/>
                </a:cubicBezTo>
                <a:cubicBezTo>
                  <a:pt x="9577" y="3950"/>
                  <a:pt x="9173" y="4470"/>
                  <a:pt x="8861" y="3942"/>
                </a:cubicBezTo>
                <a:cubicBezTo>
                  <a:pt x="8714" y="3692"/>
                  <a:pt x="8711" y="3693"/>
                  <a:pt x="8465" y="3832"/>
                </a:cubicBezTo>
                <a:cubicBezTo>
                  <a:pt x="8316" y="3916"/>
                  <a:pt x="8212" y="4037"/>
                  <a:pt x="8205" y="4140"/>
                </a:cubicBezTo>
                <a:cubicBezTo>
                  <a:pt x="8197" y="4234"/>
                  <a:pt x="8191" y="4357"/>
                  <a:pt x="8186" y="4415"/>
                </a:cubicBezTo>
                <a:cubicBezTo>
                  <a:pt x="8182" y="4472"/>
                  <a:pt x="8125" y="4587"/>
                  <a:pt x="8059" y="4667"/>
                </a:cubicBezTo>
                <a:cubicBezTo>
                  <a:pt x="7945" y="4804"/>
                  <a:pt x="7927" y="4802"/>
                  <a:pt x="7803" y="4667"/>
                </a:cubicBezTo>
                <a:cubicBezTo>
                  <a:pt x="7615" y="4462"/>
                  <a:pt x="7489" y="4490"/>
                  <a:pt x="7256" y="4783"/>
                </a:cubicBezTo>
                <a:cubicBezTo>
                  <a:pt x="7056" y="5035"/>
                  <a:pt x="7053" y="5047"/>
                  <a:pt x="7169" y="5283"/>
                </a:cubicBezTo>
                <a:cubicBezTo>
                  <a:pt x="7284" y="5517"/>
                  <a:pt x="7282" y="5533"/>
                  <a:pt x="7124" y="5712"/>
                </a:cubicBezTo>
                <a:cubicBezTo>
                  <a:pt x="6986" y="5868"/>
                  <a:pt x="6929" y="5879"/>
                  <a:pt x="6768" y="5806"/>
                </a:cubicBezTo>
                <a:cubicBezTo>
                  <a:pt x="6662" y="5757"/>
                  <a:pt x="6563" y="5718"/>
                  <a:pt x="6549" y="5718"/>
                </a:cubicBezTo>
                <a:cubicBezTo>
                  <a:pt x="6535" y="5718"/>
                  <a:pt x="6455" y="5896"/>
                  <a:pt x="6367" y="6108"/>
                </a:cubicBezTo>
                <a:lnTo>
                  <a:pt x="6207" y="6493"/>
                </a:lnTo>
                <a:lnTo>
                  <a:pt x="6362" y="6625"/>
                </a:lnTo>
                <a:cubicBezTo>
                  <a:pt x="6629" y="6850"/>
                  <a:pt x="6515" y="7257"/>
                  <a:pt x="6189" y="7257"/>
                </a:cubicBezTo>
                <a:cubicBezTo>
                  <a:pt x="5989" y="7257"/>
                  <a:pt x="5880" y="7421"/>
                  <a:pt x="5829" y="7801"/>
                </a:cubicBezTo>
                <a:cubicBezTo>
                  <a:pt x="5793" y="8064"/>
                  <a:pt x="5807" y="8109"/>
                  <a:pt x="5924" y="8109"/>
                </a:cubicBezTo>
                <a:cubicBezTo>
                  <a:pt x="6089" y="8109"/>
                  <a:pt x="6234" y="8263"/>
                  <a:pt x="6234" y="8445"/>
                </a:cubicBezTo>
                <a:cubicBezTo>
                  <a:pt x="6235" y="8517"/>
                  <a:pt x="6134" y="8680"/>
                  <a:pt x="6011" y="8802"/>
                </a:cubicBezTo>
                <a:cubicBezTo>
                  <a:pt x="5809" y="9002"/>
                  <a:pt x="5792" y="9051"/>
                  <a:pt x="5838" y="9341"/>
                </a:cubicBezTo>
                <a:cubicBezTo>
                  <a:pt x="5886" y="9650"/>
                  <a:pt x="5896" y="9661"/>
                  <a:pt x="6120" y="9610"/>
                </a:cubicBezTo>
                <a:cubicBezTo>
                  <a:pt x="6428" y="9541"/>
                  <a:pt x="6558" y="9707"/>
                  <a:pt x="6403" y="9973"/>
                </a:cubicBezTo>
                <a:cubicBezTo>
                  <a:pt x="6317" y="10121"/>
                  <a:pt x="6266" y="10140"/>
                  <a:pt x="6161" y="10072"/>
                </a:cubicBezTo>
                <a:cubicBezTo>
                  <a:pt x="5941" y="9930"/>
                  <a:pt x="5548" y="9969"/>
                  <a:pt x="5486" y="10138"/>
                </a:cubicBezTo>
                <a:cubicBezTo>
                  <a:pt x="5417" y="10327"/>
                  <a:pt x="5402" y="10387"/>
                  <a:pt x="5391" y="10545"/>
                </a:cubicBezTo>
                <a:cubicBezTo>
                  <a:pt x="5386" y="10615"/>
                  <a:pt x="5280" y="10722"/>
                  <a:pt x="5154" y="10787"/>
                </a:cubicBezTo>
                <a:cubicBezTo>
                  <a:pt x="4942" y="10895"/>
                  <a:pt x="4906" y="10888"/>
                  <a:pt x="4743" y="10715"/>
                </a:cubicBezTo>
                <a:cubicBezTo>
                  <a:pt x="4530" y="10490"/>
                  <a:pt x="4407" y="10522"/>
                  <a:pt x="4196" y="10842"/>
                </a:cubicBezTo>
                <a:cubicBezTo>
                  <a:pt x="4050" y="11063"/>
                  <a:pt x="4048" y="11104"/>
                  <a:pt x="4137" y="11359"/>
                </a:cubicBezTo>
                <a:cubicBezTo>
                  <a:pt x="4223" y="11607"/>
                  <a:pt x="4218" y="11668"/>
                  <a:pt x="4095" y="11919"/>
                </a:cubicBezTo>
                <a:cubicBezTo>
                  <a:pt x="4009" y="12097"/>
                  <a:pt x="3918" y="12180"/>
                  <a:pt x="3854" y="12150"/>
                </a:cubicBezTo>
                <a:cubicBezTo>
                  <a:pt x="3687" y="12073"/>
                  <a:pt x="3424" y="12346"/>
                  <a:pt x="3375" y="12645"/>
                </a:cubicBezTo>
                <a:cubicBezTo>
                  <a:pt x="3323" y="12957"/>
                  <a:pt x="3366" y="13042"/>
                  <a:pt x="3598" y="13085"/>
                </a:cubicBezTo>
                <a:cubicBezTo>
                  <a:pt x="3686" y="13101"/>
                  <a:pt x="3805" y="13195"/>
                  <a:pt x="3863" y="13294"/>
                </a:cubicBezTo>
                <a:cubicBezTo>
                  <a:pt x="3959" y="13459"/>
                  <a:pt x="3954" y="13500"/>
                  <a:pt x="3799" y="13717"/>
                </a:cubicBezTo>
                <a:cubicBezTo>
                  <a:pt x="3644" y="13935"/>
                  <a:pt x="3611" y="13946"/>
                  <a:pt x="3452" y="13844"/>
                </a:cubicBezTo>
                <a:cubicBezTo>
                  <a:pt x="3321" y="13759"/>
                  <a:pt x="3171" y="13751"/>
                  <a:pt x="2841" y="13811"/>
                </a:cubicBezTo>
                <a:cubicBezTo>
                  <a:pt x="2500" y="13873"/>
                  <a:pt x="2388" y="13862"/>
                  <a:pt x="2326" y="13772"/>
                </a:cubicBezTo>
                <a:cubicBezTo>
                  <a:pt x="2210" y="13604"/>
                  <a:pt x="1998" y="13637"/>
                  <a:pt x="1911" y="13833"/>
                </a:cubicBezTo>
                <a:cubicBezTo>
                  <a:pt x="1867" y="13931"/>
                  <a:pt x="1763" y="14003"/>
                  <a:pt x="1665" y="14003"/>
                </a:cubicBezTo>
                <a:cubicBezTo>
                  <a:pt x="1406" y="14003"/>
                  <a:pt x="1386" y="14146"/>
                  <a:pt x="1624" y="14295"/>
                </a:cubicBezTo>
                <a:cubicBezTo>
                  <a:pt x="1751" y="14374"/>
                  <a:pt x="1824" y="14478"/>
                  <a:pt x="1801" y="14548"/>
                </a:cubicBezTo>
                <a:cubicBezTo>
                  <a:pt x="1781" y="14612"/>
                  <a:pt x="1816" y="14683"/>
                  <a:pt x="1879" y="14713"/>
                </a:cubicBezTo>
                <a:cubicBezTo>
                  <a:pt x="1942" y="14742"/>
                  <a:pt x="1969" y="14810"/>
                  <a:pt x="1943" y="14861"/>
                </a:cubicBezTo>
                <a:cubicBezTo>
                  <a:pt x="1885" y="14973"/>
                  <a:pt x="1346" y="14944"/>
                  <a:pt x="1213" y="14823"/>
                </a:cubicBezTo>
                <a:cubicBezTo>
                  <a:pt x="1122" y="14739"/>
                  <a:pt x="715" y="14731"/>
                  <a:pt x="648" y="14812"/>
                </a:cubicBezTo>
                <a:cubicBezTo>
                  <a:pt x="630" y="14832"/>
                  <a:pt x="658" y="14911"/>
                  <a:pt x="707" y="14982"/>
                </a:cubicBezTo>
                <a:cubicBezTo>
                  <a:pt x="799" y="15116"/>
                  <a:pt x="803" y="15112"/>
                  <a:pt x="470" y="15235"/>
                </a:cubicBezTo>
                <a:cubicBezTo>
                  <a:pt x="416" y="15255"/>
                  <a:pt x="338" y="15225"/>
                  <a:pt x="296" y="15174"/>
                </a:cubicBezTo>
                <a:cubicBezTo>
                  <a:pt x="242" y="15108"/>
                  <a:pt x="188" y="15113"/>
                  <a:pt x="109" y="15191"/>
                </a:cubicBezTo>
                <a:cubicBezTo>
                  <a:pt x="15" y="15285"/>
                  <a:pt x="0" y="15669"/>
                  <a:pt x="0" y="17951"/>
                </a:cubicBezTo>
                <a:cubicBezTo>
                  <a:pt x="0" y="20373"/>
                  <a:pt x="10" y="20607"/>
                  <a:pt x="123" y="20711"/>
                </a:cubicBezTo>
                <a:cubicBezTo>
                  <a:pt x="265" y="20841"/>
                  <a:pt x="751" y="20873"/>
                  <a:pt x="812" y="20755"/>
                </a:cubicBezTo>
                <a:cubicBezTo>
                  <a:pt x="858" y="20664"/>
                  <a:pt x="1240" y="20868"/>
                  <a:pt x="1450" y="21096"/>
                </a:cubicBezTo>
                <a:cubicBezTo>
                  <a:pt x="1658" y="21321"/>
                  <a:pt x="2143" y="21395"/>
                  <a:pt x="2262" y="21222"/>
                </a:cubicBezTo>
                <a:cubicBezTo>
                  <a:pt x="2379" y="21053"/>
                  <a:pt x="2806" y="21051"/>
                  <a:pt x="3047" y="21217"/>
                </a:cubicBezTo>
                <a:cubicBezTo>
                  <a:pt x="3235" y="21347"/>
                  <a:pt x="3528" y="21376"/>
                  <a:pt x="3717" y="21288"/>
                </a:cubicBezTo>
                <a:cubicBezTo>
                  <a:pt x="3823" y="21239"/>
                  <a:pt x="3822" y="21224"/>
                  <a:pt x="3717" y="21085"/>
                </a:cubicBezTo>
                <a:cubicBezTo>
                  <a:pt x="3574" y="20894"/>
                  <a:pt x="3646" y="20835"/>
                  <a:pt x="4068" y="20815"/>
                </a:cubicBezTo>
                <a:cubicBezTo>
                  <a:pt x="4379" y="20801"/>
                  <a:pt x="4400" y="20788"/>
                  <a:pt x="4369" y="20596"/>
                </a:cubicBezTo>
                <a:cubicBezTo>
                  <a:pt x="4345" y="20444"/>
                  <a:pt x="4374" y="20375"/>
                  <a:pt x="4483" y="20326"/>
                </a:cubicBezTo>
                <a:cubicBezTo>
                  <a:pt x="4675" y="20241"/>
                  <a:pt x="5182" y="20376"/>
                  <a:pt x="5286" y="20541"/>
                </a:cubicBezTo>
                <a:cubicBezTo>
                  <a:pt x="5389" y="20704"/>
                  <a:pt x="5845" y="20795"/>
                  <a:pt x="5911" y="20667"/>
                </a:cubicBezTo>
                <a:cubicBezTo>
                  <a:pt x="5987" y="20519"/>
                  <a:pt x="6329" y="20559"/>
                  <a:pt x="6704" y="20755"/>
                </a:cubicBezTo>
                <a:cubicBezTo>
                  <a:pt x="6892" y="20853"/>
                  <a:pt x="7271" y="21032"/>
                  <a:pt x="7543" y="21151"/>
                </a:cubicBezTo>
                <a:cubicBezTo>
                  <a:pt x="7816" y="21270"/>
                  <a:pt x="8100" y="21416"/>
                  <a:pt x="8177" y="21481"/>
                </a:cubicBezTo>
                <a:cubicBezTo>
                  <a:pt x="8261" y="21551"/>
                  <a:pt x="8298" y="21587"/>
                  <a:pt x="8337" y="21591"/>
                </a:cubicBezTo>
                <a:cubicBezTo>
                  <a:pt x="8376" y="21594"/>
                  <a:pt x="8419" y="21564"/>
                  <a:pt x="8506" y="21508"/>
                </a:cubicBezTo>
                <a:cubicBezTo>
                  <a:pt x="8628" y="21430"/>
                  <a:pt x="9904" y="20855"/>
                  <a:pt x="10093" y="20793"/>
                </a:cubicBezTo>
                <a:cubicBezTo>
                  <a:pt x="10132" y="20781"/>
                  <a:pt x="10252" y="20727"/>
                  <a:pt x="10362" y="20673"/>
                </a:cubicBezTo>
                <a:cubicBezTo>
                  <a:pt x="10471" y="20618"/>
                  <a:pt x="10605" y="20574"/>
                  <a:pt x="10658" y="20574"/>
                </a:cubicBezTo>
                <a:cubicBezTo>
                  <a:pt x="10712" y="20574"/>
                  <a:pt x="10773" y="20540"/>
                  <a:pt x="10795" y="20497"/>
                </a:cubicBezTo>
                <a:cubicBezTo>
                  <a:pt x="10817" y="20453"/>
                  <a:pt x="10937" y="20392"/>
                  <a:pt x="11060" y="20359"/>
                </a:cubicBezTo>
                <a:cubicBezTo>
                  <a:pt x="11182" y="20327"/>
                  <a:pt x="11509" y="20194"/>
                  <a:pt x="11785" y="20062"/>
                </a:cubicBezTo>
                <a:cubicBezTo>
                  <a:pt x="12061" y="19931"/>
                  <a:pt x="12574" y="19697"/>
                  <a:pt x="12925" y="19545"/>
                </a:cubicBezTo>
                <a:cubicBezTo>
                  <a:pt x="13275" y="19394"/>
                  <a:pt x="13656" y="19220"/>
                  <a:pt x="13773" y="19161"/>
                </a:cubicBezTo>
                <a:cubicBezTo>
                  <a:pt x="13890" y="19101"/>
                  <a:pt x="14178" y="18971"/>
                  <a:pt x="14412" y="18875"/>
                </a:cubicBezTo>
                <a:cubicBezTo>
                  <a:pt x="14645" y="18778"/>
                  <a:pt x="15079" y="18593"/>
                  <a:pt x="15378" y="18457"/>
                </a:cubicBezTo>
                <a:cubicBezTo>
                  <a:pt x="15781" y="18273"/>
                  <a:pt x="15943" y="18232"/>
                  <a:pt x="16003" y="18303"/>
                </a:cubicBezTo>
                <a:cubicBezTo>
                  <a:pt x="16063" y="18374"/>
                  <a:pt x="16079" y="18367"/>
                  <a:pt x="16063" y="18281"/>
                </a:cubicBezTo>
                <a:cubicBezTo>
                  <a:pt x="16048" y="18207"/>
                  <a:pt x="16206" y="18091"/>
                  <a:pt x="16500" y="17956"/>
                </a:cubicBezTo>
                <a:cubicBezTo>
                  <a:pt x="16754" y="17841"/>
                  <a:pt x="16987" y="17715"/>
                  <a:pt x="17020" y="17676"/>
                </a:cubicBezTo>
                <a:cubicBezTo>
                  <a:pt x="17077" y="17609"/>
                  <a:pt x="17242" y="16813"/>
                  <a:pt x="17312" y="16269"/>
                </a:cubicBezTo>
                <a:cubicBezTo>
                  <a:pt x="17330" y="16132"/>
                  <a:pt x="17392" y="15770"/>
                  <a:pt x="17449" y="15460"/>
                </a:cubicBezTo>
                <a:cubicBezTo>
                  <a:pt x="17542" y="14961"/>
                  <a:pt x="17996" y="12260"/>
                  <a:pt x="18129" y="11419"/>
                </a:cubicBezTo>
                <a:cubicBezTo>
                  <a:pt x="18168" y="11170"/>
                  <a:pt x="18154" y="11076"/>
                  <a:pt x="18056" y="10968"/>
                </a:cubicBezTo>
                <a:cubicBezTo>
                  <a:pt x="17956" y="10860"/>
                  <a:pt x="17935" y="10739"/>
                  <a:pt x="17964" y="10413"/>
                </a:cubicBezTo>
                <a:cubicBezTo>
                  <a:pt x="18000" y="10019"/>
                  <a:pt x="17991" y="9993"/>
                  <a:pt x="17782" y="9863"/>
                </a:cubicBezTo>
                <a:cubicBezTo>
                  <a:pt x="17661" y="9788"/>
                  <a:pt x="17542" y="9732"/>
                  <a:pt x="17513" y="9737"/>
                </a:cubicBezTo>
                <a:cubicBezTo>
                  <a:pt x="17484" y="9741"/>
                  <a:pt x="17452" y="9709"/>
                  <a:pt x="17440" y="9665"/>
                </a:cubicBezTo>
                <a:cubicBezTo>
                  <a:pt x="17407" y="9546"/>
                  <a:pt x="17719" y="9329"/>
                  <a:pt x="17901" y="9346"/>
                </a:cubicBezTo>
                <a:cubicBezTo>
                  <a:pt x="17988" y="9355"/>
                  <a:pt x="18110" y="9289"/>
                  <a:pt x="18174" y="9203"/>
                </a:cubicBezTo>
                <a:cubicBezTo>
                  <a:pt x="18239" y="9117"/>
                  <a:pt x="18265" y="9049"/>
                  <a:pt x="18233" y="9049"/>
                </a:cubicBezTo>
                <a:cubicBezTo>
                  <a:pt x="18202" y="9049"/>
                  <a:pt x="18236" y="8973"/>
                  <a:pt x="18306" y="8879"/>
                </a:cubicBezTo>
                <a:cubicBezTo>
                  <a:pt x="18472" y="8659"/>
                  <a:pt x="18546" y="8664"/>
                  <a:pt x="18621" y="8901"/>
                </a:cubicBezTo>
                <a:cubicBezTo>
                  <a:pt x="18668" y="9048"/>
                  <a:pt x="18640" y="9155"/>
                  <a:pt x="18507" y="9368"/>
                </a:cubicBezTo>
                <a:cubicBezTo>
                  <a:pt x="18327" y="9658"/>
                  <a:pt x="18332" y="9883"/>
                  <a:pt x="18521" y="10072"/>
                </a:cubicBezTo>
                <a:cubicBezTo>
                  <a:pt x="18601" y="10152"/>
                  <a:pt x="18669" y="10138"/>
                  <a:pt x="18854" y="10001"/>
                </a:cubicBezTo>
                <a:cubicBezTo>
                  <a:pt x="19150" y="9780"/>
                  <a:pt x="19296" y="9872"/>
                  <a:pt x="19296" y="10281"/>
                </a:cubicBezTo>
                <a:cubicBezTo>
                  <a:pt x="19296" y="10445"/>
                  <a:pt x="19322" y="10582"/>
                  <a:pt x="19351" y="10583"/>
                </a:cubicBezTo>
                <a:cubicBezTo>
                  <a:pt x="19782" y="10601"/>
                  <a:pt x="19825" y="10583"/>
                  <a:pt x="19871" y="10353"/>
                </a:cubicBezTo>
                <a:cubicBezTo>
                  <a:pt x="19968" y="9861"/>
                  <a:pt x="20234" y="9691"/>
                  <a:pt x="20482" y="9962"/>
                </a:cubicBezTo>
                <a:cubicBezTo>
                  <a:pt x="20607" y="10099"/>
                  <a:pt x="20626" y="10091"/>
                  <a:pt x="20828" y="9847"/>
                </a:cubicBezTo>
                <a:cubicBezTo>
                  <a:pt x="21023" y="9613"/>
                  <a:pt x="21034" y="9570"/>
                  <a:pt x="20956" y="9363"/>
                </a:cubicBezTo>
                <a:cubicBezTo>
                  <a:pt x="20890" y="9189"/>
                  <a:pt x="20890" y="9081"/>
                  <a:pt x="20952" y="8918"/>
                </a:cubicBezTo>
                <a:cubicBezTo>
                  <a:pt x="21032" y="8706"/>
                  <a:pt x="21342" y="8494"/>
                  <a:pt x="21453" y="8577"/>
                </a:cubicBezTo>
                <a:cubicBezTo>
                  <a:pt x="21520" y="8627"/>
                  <a:pt x="21598" y="8334"/>
                  <a:pt x="21599" y="8010"/>
                </a:cubicBezTo>
                <a:cubicBezTo>
                  <a:pt x="21600" y="7823"/>
                  <a:pt x="21562" y="7774"/>
                  <a:pt x="21403" y="7752"/>
                </a:cubicBezTo>
                <a:cubicBezTo>
                  <a:pt x="21244" y="7730"/>
                  <a:pt x="21206" y="7679"/>
                  <a:pt x="21189" y="7466"/>
                </a:cubicBezTo>
                <a:cubicBezTo>
                  <a:pt x="21174" y="7289"/>
                  <a:pt x="21213" y="7156"/>
                  <a:pt x="21312" y="7048"/>
                </a:cubicBezTo>
                <a:cubicBezTo>
                  <a:pt x="21501" y="6842"/>
                  <a:pt x="21497" y="6732"/>
                  <a:pt x="21280" y="6449"/>
                </a:cubicBezTo>
                <a:lnTo>
                  <a:pt x="21098" y="6218"/>
                </a:lnTo>
                <a:lnTo>
                  <a:pt x="20956" y="6438"/>
                </a:lnTo>
                <a:cubicBezTo>
                  <a:pt x="20759" y="6740"/>
                  <a:pt x="20553" y="6614"/>
                  <a:pt x="20523" y="6168"/>
                </a:cubicBezTo>
                <a:cubicBezTo>
                  <a:pt x="20502" y="5867"/>
                  <a:pt x="20487" y="5850"/>
                  <a:pt x="20263" y="5850"/>
                </a:cubicBezTo>
                <a:cubicBezTo>
                  <a:pt x="20053" y="5850"/>
                  <a:pt x="20014" y="5884"/>
                  <a:pt x="19944" y="6146"/>
                </a:cubicBezTo>
                <a:cubicBezTo>
                  <a:pt x="19882" y="6378"/>
                  <a:pt x="19817" y="6454"/>
                  <a:pt x="19652" y="6493"/>
                </a:cubicBezTo>
                <a:cubicBezTo>
                  <a:pt x="19515" y="6525"/>
                  <a:pt x="19395" y="6498"/>
                  <a:pt x="19314" y="6416"/>
                </a:cubicBezTo>
                <a:cubicBezTo>
                  <a:pt x="19201" y="6301"/>
                  <a:pt x="19168" y="6311"/>
                  <a:pt x="18977" y="6531"/>
                </a:cubicBezTo>
                <a:cubicBezTo>
                  <a:pt x="18861" y="6666"/>
                  <a:pt x="18776" y="6833"/>
                  <a:pt x="18785" y="6900"/>
                </a:cubicBezTo>
                <a:cubicBezTo>
                  <a:pt x="18809" y="7060"/>
                  <a:pt x="18604" y="7215"/>
                  <a:pt x="18457" y="7147"/>
                </a:cubicBezTo>
                <a:cubicBezTo>
                  <a:pt x="18267" y="7059"/>
                  <a:pt x="18319" y="6752"/>
                  <a:pt x="18553" y="6592"/>
                </a:cubicBezTo>
                <a:cubicBezTo>
                  <a:pt x="18783" y="6434"/>
                  <a:pt x="18805" y="6356"/>
                  <a:pt x="18699" y="6020"/>
                </a:cubicBezTo>
                <a:cubicBezTo>
                  <a:pt x="18642" y="5841"/>
                  <a:pt x="18597" y="5813"/>
                  <a:pt x="18457" y="5855"/>
                </a:cubicBezTo>
                <a:cubicBezTo>
                  <a:pt x="18205" y="5931"/>
                  <a:pt x="18080" y="5633"/>
                  <a:pt x="18275" y="5421"/>
                </a:cubicBezTo>
                <a:cubicBezTo>
                  <a:pt x="18449" y="5231"/>
                  <a:pt x="18446" y="5114"/>
                  <a:pt x="18275" y="4728"/>
                </a:cubicBezTo>
                <a:cubicBezTo>
                  <a:pt x="18053" y="4231"/>
                  <a:pt x="18305" y="3794"/>
                  <a:pt x="18617" y="4134"/>
                </a:cubicBezTo>
                <a:cubicBezTo>
                  <a:pt x="18731" y="4259"/>
                  <a:pt x="18756" y="4252"/>
                  <a:pt x="18908" y="4057"/>
                </a:cubicBezTo>
                <a:cubicBezTo>
                  <a:pt x="19043" y="3884"/>
                  <a:pt x="19058" y="3808"/>
                  <a:pt x="19000" y="3650"/>
                </a:cubicBezTo>
                <a:cubicBezTo>
                  <a:pt x="18904" y="3393"/>
                  <a:pt x="19073" y="3073"/>
                  <a:pt x="19305" y="3073"/>
                </a:cubicBezTo>
                <a:cubicBezTo>
                  <a:pt x="19424" y="3073"/>
                  <a:pt x="19474" y="3024"/>
                  <a:pt x="19474" y="2908"/>
                </a:cubicBezTo>
                <a:cubicBezTo>
                  <a:pt x="19474" y="2818"/>
                  <a:pt x="19496" y="2685"/>
                  <a:pt x="19520" y="2611"/>
                </a:cubicBezTo>
                <a:cubicBezTo>
                  <a:pt x="19549" y="2520"/>
                  <a:pt x="19500" y="2449"/>
                  <a:pt x="19374" y="2391"/>
                </a:cubicBezTo>
                <a:cubicBezTo>
                  <a:pt x="19163" y="2294"/>
                  <a:pt x="19139" y="2090"/>
                  <a:pt x="19310" y="1863"/>
                </a:cubicBezTo>
                <a:cubicBezTo>
                  <a:pt x="19405" y="1736"/>
                  <a:pt x="19412" y="1668"/>
                  <a:pt x="19346" y="1495"/>
                </a:cubicBezTo>
                <a:cubicBezTo>
                  <a:pt x="19256" y="1255"/>
                  <a:pt x="19111" y="1219"/>
                  <a:pt x="18981" y="1407"/>
                </a:cubicBezTo>
                <a:cubicBezTo>
                  <a:pt x="18847" y="1603"/>
                  <a:pt x="18633" y="1426"/>
                  <a:pt x="18676" y="1154"/>
                </a:cubicBezTo>
                <a:cubicBezTo>
                  <a:pt x="18700" y="1005"/>
                  <a:pt x="18676" y="923"/>
                  <a:pt x="18594" y="885"/>
                </a:cubicBezTo>
                <a:cubicBezTo>
                  <a:pt x="18461" y="823"/>
                  <a:pt x="18116" y="1011"/>
                  <a:pt x="18170" y="1116"/>
                </a:cubicBezTo>
                <a:cubicBezTo>
                  <a:pt x="18188" y="1152"/>
                  <a:pt x="18132" y="1241"/>
                  <a:pt x="18046" y="1314"/>
                </a:cubicBezTo>
                <a:cubicBezTo>
                  <a:pt x="17932" y="1410"/>
                  <a:pt x="17868" y="1420"/>
                  <a:pt x="17800" y="1352"/>
                </a:cubicBezTo>
                <a:cubicBezTo>
                  <a:pt x="17749" y="1301"/>
                  <a:pt x="17725" y="1220"/>
                  <a:pt x="17750" y="1171"/>
                </a:cubicBezTo>
                <a:cubicBezTo>
                  <a:pt x="17811" y="1052"/>
                  <a:pt x="17641" y="1172"/>
                  <a:pt x="17444" y="1385"/>
                </a:cubicBezTo>
                <a:cubicBezTo>
                  <a:pt x="17250" y="1596"/>
                  <a:pt x="16967" y="1555"/>
                  <a:pt x="16938" y="1314"/>
                </a:cubicBezTo>
                <a:cubicBezTo>
                  <a:pt x="16927" y="1216"/>
                  <a:pt x="16969" y="1088"/>
                  <a:pt x="17029" y="1028"/>
                </a:cubicBezTo>
                <a:cubicBezTo>
                  <a:pt x="17166" y="891"/>
                  <a:pt x="17169" y="682"/>
                  <a:pt x="17039" y="467"/>
                </a:cubicBezTo>
                <a:cubicBezTo>
                  <a:pt x="16941" y="306"/>
                  <a:pt x="16934" y="307"/>
                  <a:pt x="16792" y="461"/>
                </a:cubicBezTo>
                <a:cubicBezTo>
                  <a:pt x="16596" y="675"/>
                  <a:pt x="16427" y="580"/>
                  <a:pt x="16427" y="258"/>
                </a:cubicBezTo>
                <a:cubicBezTo>
                  <a:pt x="16427" y="28"/>
                  <a:pt x="16405" y="0"/>
                  <a:pt x="16218" y="0"/>
                </a:cubicBezTo>
                <a:close/>
              </a:path>
            </a:pathLst>
          </a:custGeom>
          <a:ln w="12700">
            <a:miter lim="400000"/>
          </a:ln>
        </p:spPr>
      </p:pic>
      <p:sp>
        <p:nvSpPr>
          <p:cNvPr id="10" name="Slide Number Placeholder 9">
            <a:extLst>
              <a:ext uri="{FF2B5EF4-FFF2-40B4-BE49-F238E27FC236}">
                <a16:creationId xmlns:a16="http://schemas.microsoft.com/office/drawing/2014/main" id="{E7C640D8-CB08-87E6-12F8-8F643AF418CB}"/>
              </a:ext>
            </a:extLst>
          </p:cNvPr>
          <p:cNvSpPr>
            <a:spLocks noGrp="1"/>
          </p:cNvSpPr>
          <p:nvPr>
            <p:ph type="sldNum" sz="quarter" idx="2"/>
          </p:nvPr>
        </p:nvSpPr>
        <p:spPr/>
        <p:txBody>
          <a:bodyPr/>
          <a:lstStyle/>
          <a:p>
            <a:fld id="{86CB4B4D-7CA3-9044-876B-883B54F8677D}" type="slidenum">
              <a:rPr lang="en-IQ" smtClean="0"/>
              <a:t>12</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8E58BB02-D468-42D9-4FC6-066842245F48}"/>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064AEFD3-011F-CA53-E49B-97AC2047B311}"/>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3C138ED-3BC0-7BA6-C8E7-31E2E2117F7E}"/>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AC268629-9E96-9420-12C7-1D75293413A1}"/>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0DE016-E2C9-DCA0-ED52-11141A03D755}"/>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0DC660F-95FB-BA17-6712-CEA69D261711}"/>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B9F8FDBA-51C4-C4CC-AE16-87E646F893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6CB109A-8C5E-B3DB-E1E9-2B92782DA5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95" name="TextBox 23"/>
          <p:cNvSpPr txBox="1"/>
          <p:nvPr/>
        </p:nvSpPr>
        <p:spPr>
          <a:xfrm>
            <a:off x="1214179" y="1721799"/>
            <a:ext cx="9099552" cy="42106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R="2610992" algn="just" defTabSz="457200">
              <a:lnSpc>
                <a:spcPct val="170000"/>
              </a:lnSpc>
              <a:spcBef>
                <a:spcPts val="1200"/>
              </a:spcBef>
              <a:tabLst>
                <a:tab pos="6769100" algn="l"/>
              </a:tabLst>
              <a:defRPr sz="25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Active wiretapping</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is a form of </a:t>
            </a:r>
            <a:r>
              <a:rPr sz="2000" i="1" dirty="0">
                <a:solidFill>
                  <a:schemeClr val="accent2"/>
                </a:solidFill>
                <a:latin typeface="Alexandria" pitchFamily="2" charset="-78"/>
                <a:cs typeface="Alexandria" pitchFamily="2" charset="-78"/>
              </a:rPr>
              <a:t>modification</a:t>
            </a:r>
            <a:r>
              <a:rPr sz="2000" dirty="0">
                <a:solidFill>
                  <a:schemeClr val="tx1"/>
                </a:solidFill>
                <a:latin typeface="Alexandria" pitchFamily="2" charset="-78"/>
                <a:cs typeface="Alexandria" pitchFamily="2" charset="-78"/>
              </a:rPr>
              <a:t> in which data moving across a network is altered . An example is the man-in-the-middle attack, in which an intruder reads messages from the sender and sends (possibly modified) versions to the recipient, in hopes that the recipient and sender will not realize the presence of the intermediary. Integrity services counter this threat. </a:t>
            </a:r>
          </a:p>
        </p:txBody>
      </p:sp>
      <p:pic>
        <p:nvPicPr>
          <p:cNvPr id="300" name="man-in-the-middle-attack.png" descr="man-in-the-middle-attack.png"/>
          <p:cNvPicPr>
            <a:picLocks noChangeAspect="1"/>
          </p:cNvPicPr>
          <p:nvPr/>
        </p:nvPicPr>
        <p:blipFill>
          <a:blip r:embed="rId4"/>
          <a:stretch>
            <a:fillRect/>
          </a:stretch>
        </p:blipFill>
        <p:spPr>
          <a:xfrm>
            <a:off x="7983759" y="2873314"/>
            <a:ext cx="2926871" cy="2282960"/>
          </a:xfrm>
          <a:prstGeom prst="rect">
            <a:avLst/>
          </a:prstGeom>
          <a:ln w="12700">
            <a:miter lim="400000"/>
          </a:ln>
        </p:spPr>
      </p:pic>
      <p:sp>
        <p:nvSpPr>
          <p:cNvPr id="10" name="Slide Number Placeholder 9">
            <a:extLst>
              <a:ext uri="{FF2B5EF4-FFF2-40B4-BE49-F238E27FC236}">
                <a16:creationId xmlns:a16="http://schemas.microsoft.com/office/drawing/2014/main" id="{8314EA44-9711-0882-794E-F351A249994A}"/>
              </a:ext>
            </a:extLst>
          </p:cNvPr>
          <p:cNvSpPr>
            <a:spLocks noGrp="1"/>
          </p:cNvSpPr>
          <p:nvPr>
            <p:ph type="sldNum" sz="quarter" idx="2"/>
          </p:nvPr>
        </p:nvSpPr>
        <p:spPr/>
        <p:txBody>
          <a:bodyPr/>
          <a:lstStyle/>
          <a:p>
            <a:fld id="{86CB4B4D-7CA3-9044-876B-883B54F8677D}" type="slidenum">
              <a:rPr lang="en-IQ" smtClean="0"/>
              <a:t>13</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23" descr="A white and grey background&#10;&#10;Description automatically generated">
            <a:extLst>
              <a:ext uri="{FF2B5EF4-FFF2-40B4-BE49-F238E27FC236}">
                <a16:creationId xmlns:a16="http://schemas.microsoft.com/office/drawing/2014/main" id="{DEB65361-05DA-904B-7EF2-CDEF374B9B81}"/>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7" name="Rectangle: Rounded Corners 24">
            <a:extLst>
              <a:ext uri="{FF2B5EF4-FFF2-40B4-BE49-F238E27FC236}">
                <a16:creationId xmlns:a16="http://schemas.microsoft.com/office/drawing/2014/main" id="{5B1FD95B-56E4-7E0F-AA5C-8DDA9958F03A}"/>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9C20C78-8066-65F1-A95F-4E71053C54F8}"/>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9" name="Rectangle 8">
            <a:extLst>
              <a:ext uri="{FF2B5EF4-FFF2-40B4-BE49-F238E27FC236}">
                <a16:creationId xmlns:a16="http://schemas.microsoft.com/office/drawing/2014/main" id="{3712BADB-9853-35B7-DA1E-DA620BB191C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8E79CA5-239C-5787-874C-C7661576A30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DF357A66-66B1-17EB-1C68-2CE0DF00362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12" name="TextBox 11">
            <a:extLst>
              <a:ext uri="{FF2B5EF4-FFF2-40B4-BE49-F238E27FC236}">
                <a16:creationId xmlns:a16="http://schemas.microsoft.com/office/drawing/2014/main" id="{EAC62C45-029E-62A6-B23E-6BCE2BA744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3" name="Graphic 21">
            <a:extLst>
              <a:ext uri="{FF2B5EF4-FFF2-40B4-BE49-F238E27FC236}">
                <a16:creationId xmlns:a16="http://schemas.microsoft.com/office/drawing/2014/main" id="{181849AE-4330-EAE7-7416-B10440863C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6" name="TextBox 23"/>
          <p:cNvSpPr txBox="1"/>
          <p:nvPr/>
        </p:nvSpPr>
        <p:spPr>
          <a:xfrm>
            <a:off x="1074461" y="1716088"/>
            <a:ext cx="9099552" cy="427989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343122" marR="2001393" indent="-343122" algn="just" defTabSz="457200">
              <a:lnSpc>
                <a:spcPct val="120000"/>
              </a:lnSpc>
              <a:spcBef>
                <a:spcPts val="1200"/>
              </a:spcBef>
              <a:buSzPct val="100000"/>
              <a:buAutoNum type="arabicPeriod" startAt="4"/>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Masquerading</a:t>
            </a:r>
            <a:r>
              <a:rPr sz="2000" dirty="0">
                <a:solidFill>
                  <a:schemeClr val="tx1"/>
                </a:solidFill>
                <a:latin typeface="Alexandria" pitchFamily="2" charset="-78"/>
                <a:cs typeface="Alexandria" pitchFamily="2" charset="-78"/>
              </a:rPr>
              <a:t> or </a:t>
            </a:r>
            <a:r>
              <a:rPr sz="2000" i="1" u="sng" dirty="0">
                <a:solidFill>
                  <a:schemeClr val="accent2"/>
                </a:solidFill>
                <a:latin typeface="Alexandria" pitchFamily="2" charset="-78"/>
                <a:cs typeface="Alexandria" pitchFamily="2" charset="-78"/>
              </a:rPr>
              <a:t>spoofing</a:t>
            </a:r>
            <a:r>
              <a:rPr sz="2000" dirty="0">
                <a:solidFill>
                  <a:schemeClr val="tx1"/>
                </a:solidFill>
                <a:latin typeface="Alexandria" pitchFamily="2" charset="-78"/>
                <a:cs typeface="Alexandria" pitchFamily="2" charset="-78"/>
              </a:rPr>
              <a:t>, an impersonation of one entity by another, is a form of both deception and usurpation. It lures a victim into believing that the entity with which it is communicating is a different entity. </a:t>
            </a:r>
          </a:p>
          <a:p>
            <a:pPr marR="2001393" lvl="1" indent="228600" algn="just" defTabSz="457200">
              <a:lnSpc>
                <a:spcPct val="12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For example, if a user tries to read a file, but an attacker has arranged for the user to be given a different file, another spoof has taken place. This may be a passive attack (in which the user does not attempt to authenticate the recipient, but merely accesses it), but </a:t>
            </a:r>
          </a:p>
        </p:txBody>
      </p:sp>
      <p:pic>
        <p:nvPicPr>
          <p:cNvPr id="311" name="anonymous-studio-figure-photography-facial-mask-38275_orig.jpeg" descr="anonymous-studio-figure-photography-facial-mask-38275_orig.jpeg"/>
          <p:cNvPicPr>
            <a:picLocks noChangeAspect="1"/>
          </p:cNvPicPr>
          <p:nvPr/>
        </p:nvPicPr>
        <p:blipFill>
          <a:blip r:embed="rId4"/>
          <a:srcRect l="11185" t="17062" r="6867" b="6639"/>
          <a:stretch>
            <a:fillRect/>
          </a:stretch>
        </p:blipFill>
        <p:spPr>
          <a:xfrm>
            <a:off x="8518778" y="3223587"/>
            <a:ext cx="2036235" cy="1264892"/>
          </a:xfrm>
          <a:prstGeom prst="rect">
            <a:avLst/>
          </a:prstGeom>
          <a:ln w="12700">
            <a:miter lim="400000"/>
          </a:ln>
        </p:spPr>
      </p:pic>
      <p:sp>
        <p:nvSpPr>
          <p:cNvPr id="2" name="Slide Number Placeholder 1">
            <a:extLst>
              <a:ext uri="{FF2B5EF4-FFF2-40B4-BE49-F238E27FC236}">
                <a16:creationId xmlns:a16="http://schemas.microsoft.com/office/drawing/2014/main" id="{4D4CF1EE-0C0B-F416-9BF4-7712108BEB88}"/>
              </a:ext>
            </a:extLst>
          </p:cNvPr>
          <p:cNvSpPr>
            <a:spLocks noGrp="1"/>
          </p:cNvSpPr>
          <p:nvPr>
            <p:ph type="sldNum" sz="quarter" idx="2"/>
          </p:nvPr>
        </p:nvSpPr>
        <p:spPr/>
        <p:txBody>
          <a:bodyPr/>
          <a:lstStyle/>
          <a:p>
            <a:fld id="{86CB4B4D-7CA3-9044-876B-883B54F8677D}" type="slidenum">
              <a:rPr lang="en-IQ" smtClean="0"/>
              <a:t>14</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E916289-223A-42FF-8601-237F638A7C07}"/>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78C480DA-7186-A36E-40B7-8AA82D7E30A2}"/>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5C2BB3C-281E-1140-0D31-38CDD5483872}"/>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127E44E5-0EEF-5B89-0923-6EF76B2B7068}"/>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C9EB4B-BCD7-85B3-463D-270084796B2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19845B0F-F7B0-7AE0-5AC3-6F8D594B0A0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BE3B89F6-2043-9CB6-4A33-41B35A2DC7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EA51148B-DB57-6098-9DBC-04657702E4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17" name="TextBox 23"/>
          <p:cNvSpPr txBox="1"/>
          <p:nvPr/>
        </p:nvSpPr>
        <p:spPr>
          <a:xfrm>
            <a:off x="922334" y="1998680"/>
            <a:ext cx="9461405" cy="36489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R="2102993" algn="just" defTabSz="457200">
              <a:lnSpc>
                <a:spcPct val="140000"/>
              </a:lnSpc>
              <a:spcBef>
                <a:spcPts val="1200"/>
              </a:spcBef>
              <a:tabLst>
                <a:tab pos="6769100" algn="l"/>
                <a:tab pos="6896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it is usually an active attack (in which the masquerader issues responses to mislead the user about its identity). Integrity services (called “authentication services” in this context) counter this threat. </a:t>
            </a:r>
          </a:p>
          <a:p>
            <a:pPr marR="2102993" algn="just" defTabSz="457200">
              <a:lnSpc>
                <a:spcPct val="140000"/>
              </a:lnSpc>
              <a:spcBef>
                <a:spcPts val="1200"/>
              </a:spcBef>
              <a:tabLst>
                <a:tab pos="6769100" algn="l"/>
                <a:tab pos="6896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Some forms of masquerading may be allowed. Delegation occurs when one entity authorizes a second entity to perform functions on its behalf. </a:t>
            </a:r>
            <a:r>
              <a:rPr sz="2000" i="1" dirty="0">
                <a:solidFill>
                  <a:schemeClr val="tx1"/>
                </a:solidFill>
                <a:latin typeface="Alexandria" pitchFamily="2" charset="-78"/>
                <a:cs typeface="Alexandria" pitchFamily="2" charset="-78"/>
              </a:rPr>
              <a:t>The distinctions between </a:t>
            </a:r>
            <a:r>
              <a:rPr sz="2000" i="1" u="sng" dirty="0">
                <a:solidFill>
                  <a:schemeClr val="accent2"/>
                </a:solidFill>
                <a:latin typeface="Alexandria" pitchFamily="2" charset="-78"/>
                <a:cs typeface="Alexandria" pitchFamily="2" charset="-78"/>
              </a:rPr>
              <a:t>delegation</a:t>
            </a:r>
            <a:r>
              <a:rPr sz="2000" i="1" dirty="0">
                <a:solidFill>
                  <a:schemeClr val="tx1"/>
                </a:solidFill>
                <a:latin typeface="Alexandria" pitchFamily="2" charset="-78"/>
                <a:cs typeface="Alexandria" pitchFamily="2" charset="-78"/>
              </a:rPr>
              <a:t> and </a:t>
            </a:r>
            <a:r>
              <a:rPr sz="2000" i="1" u="sng" dirty="0">
                <a:solidFill>
                  <a:schemeClr val="accent2"/>
                </a:solidFill>
                <a:latin typeface="Alexandria" pitchFamily="2" charset="-78"/>
                <a:cs typeface="Alexandria" pitchFamily="2" charset="-78"/>
              </a:rPr>
              <a:t>masquerading</a:t>
            </a:r>
            <a:r>
              <a:rPr sz="2000" i="1" dirty="0">
                <a:solidFill>
                  <a:schemeClr val="tx1"/>
                </a:solidFill>
                <a:latin typeface="Alexandria" pitchFamily="2" charset="-78"/>
                <a:cs typeface="Alexandria" pitchFamily="2" charset="-78"/>
              </a:rPr>
              <a:t> are </a:t>
            </a:r>
            <a:r>
              <a:rPr sz="2000" i="1" dirty="0">
                <a:solidFill>
                  <a:schemeClr val="accent2"/>
                </a:solidFill>
                <a:latin typeface="Alexandria" pitchFamily="2" charset="-78"/>
                <a:cs typeface="Alexandria" pitchFamily="2" charset="-78"/>
              </a:rPr>
              <a:t>important</a:t>
            </a:r>
            <a:r>
              <a:rPr sz="2000" i="1" dirty="0">
                <a:solidFill>
                  <a:schemeClr val="tx1"/>
                </a:solidFill>
                <a:latin typeface="Alexandria" pitchFamily="2" charset="-78"/>
                <a:cs typeface="Alexandria" pitchFamily="2" charset="-78"/>
              </a:rPr>
              <a:t>. </a:t>
            </a:r>
          </a:p>
        </p:txBody>
      </p:sp>
      <p:pic>
        <p:nvPicPr>
          <p:cNvPr id="322" name="8568044.png" descr="8568044.png"/>
          <p:cNvPicPr>
            <a:picLocks noChangeAspect="1"/>
          </p:cNvPicPr>
          <p:nvPr/>
        </p:nvPicPr>
        <p:blipFill>
          <a:blip r:embed="rId4"/>
          <a:stretch>
            <a:fillRect/>
          </a:stretch>
        </p:blipFill>
        <p:spPr>
          <a:xfrm>
            <a:off x="8504089" y="2522878"/>
            <a:ext cx="1879650" cy="1879650"/>
          </a:xfrm>
          <a:prstGeom prst="rect">
            <a:avLst/>
          </a:prstGeom>
          <a:ln w="12700">
            <a:miter lim="400000"/>
          </a:ln>
        </p:spPr>
      </p:pic>
      <p:sp>
        <p:nvSpPr>
          <p:cNvPr id="10" name="Slide Number Placeholder 9">
            <a:extLst>
              <a:ext uri="{FF2B5EF4-FFF2-40B4-BE49-F238E27FC236}">
                <a16:creationId xmlns:a16="http://schemas.microsoft.com/office/drawing/2014/main" id="{370B776F-81EA-BAAC-9489-FC94BD148FF3}"/>
              </a:ext>
            </a:extLst>
          </p:cNvPr>
          <p:cNvSpPr>
            <a:spLocks noGrp="1"/>
          </p:cNvSpPr>
          <p:nvPr>
            <p:ph type="sldNum" sz="quarter" idx="2"/>
          </p:nvPr>
        </p:nvSpPr>
        <p:spPr/>
        <p:txBody>
          <a:bodyPr/>
          <a:lstStyle/>
          <a:p>
            <a:fld id="{86CB4B4D-7CA3-9044-876B-883B54F8677D}" type="slidenum">
              <a:rPr lang="en-IQ" smtClean="0"/>
              <a:t>15</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6A56936-9B62-374B-48AD-FDB7D2400FF7}"/>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E611DD3F-77E0-C2A1-69B7-BA9025F446B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15DF771-FAB8-D824-FA78-D3F7BFC1D25F}"/>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670D7E5D-D2F5-7CA0-1A91-9F5DC4D45CE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203FB8-39EF-E27C-B5E8-57FCA34F981D}"/>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AB3208C5-F7FE-A349-F471-843C8AA46153}"/>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10B068F8-C6FD-7D41-07E1-A632D880F3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D17E57E7-BB3C-DD99-0344-7FAF1619EA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28" name="TextBox 23"/>
          <p:cNvSpPr txBox="1"/>
          <p:nvPr/>
        </p:nvSpPr>
        <p:spPr>
          <a:xfrm>
            <a:off x="942308" y="1977698"/>
            <a:ext cx="9099552" cy="37566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343122" marR="2610992" indent="-343122" algn="just" defTabSz="457200">
              <a:lnSpc>
                <a:spcPct val="120000"/>
              </a:lnSpc>
              <a:spcBef>
                <a:spcPts val="1200"/>
              </a:spcBef>
              <a:buSzPct val="100000"/>
              <a:buAutoNum type="arabicPeriod" startAt="5"/>
              <a:tabLst>
                <a:tab pos="6769100" algn="l"/>
              </a:tabLst>
              <a:defRPr sz="25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Repudiation of origin</a:t>
            </a:r>
            <a:r>
              <a:rPr sz="2000" dirty="0">
                <a:solidFill>
                  <a:schemeClr val="tx1"/>
                </a:solidFill>
                <a:latin typeface="Alexandria" pitchFamily="2" charset="-78"/>
                <a:cs typeface="Alexandria" pitchFamily="2" charset="-78"/>
              </a:rPr>
              <a:t>, a false denial that an entity sent (or created) something, is a form of deception. For example, suppose a customer sends a letter to a vendor agreeing to pay a large amount of money for a product. The vendor ships the product and then demands payment. The customer denies having ordered the product and by law is therefore entitled to keep the unsolicited shipment without payment. </a:t>
            </a:r>
          </a:p>
        </p:txBody>
      </p:sp>
      <p:pic>
        <p:nvPicPr>
          <p:cNvPr id="333" name="Non-Repudiation-by-Cryptomathic.008.png.jpeg" descr="Non-Repudiation-by-Cryptomathic.008.png.jpeg"/>
          <p:cNvPicPr>
            <a:picLocks noChangeAspect="1"/>
          </p:cNvPicPr>
          <p:nvPr/>
        </p:nvPicPr>
        <p:blipFill>
          <a:blip r:embed="rId4"/>
          <a:srcRect l="13167" r="2988"/>
          <a:stretch>
            <a:fillRect/>
          </a:stretch>
        </p:blipFill>
        <p:spPr>
          <a:xfrm>
            <a:off x="8302694" y="2516998"/>
            <a:ext cx="2752312" cy="2462002"/>
          </a:xfrm>
          <a:prstGeom prst="rect">
            <a:avLst/>
          </a:prstGeom>
          <a:ln w="12700">
            <a:miter lim="400000"/>
          </a:ln>
        </p:spPr>
      </p:pic>
      <p:sp>
        <p:nvSpPr>
          <p:cNvPr id="10" name="Slide Number Placeholder 9">
            <a:extLst>
              <a:ext uri="{FF2B5EF4-FFF2-40B4-BE49-F238E27FC236}">
                <a16:creationId xmlns:a16="http://schemas.microsoft.com/office/drawing/2014/main" id="{97641C7C-BF4F-7BC9-BB92-9E22673C3CA6}"/>
              </a:ext>
            </a:extLst>
          </p:cNvPr>
          <p:cNvSpPr>
            <a:spLocks noGrp="1"/>
          </p:cNvSpPr>
          <p:nvPr>
            <p:ph type="sldNum" sz="quarter" idx="2"/>
          </p:nvPr>
        </p:nvSpPr>
        <p:spPr/>
        <p:txBody>
          <a:bodyPr/>
          <a:lstStyle/>
          <a:p>
            <a:fld id="{86CB4B4D-7CA3-9044-876B-883B54F8677D}" type="slidenum">
              <a:rPr lang="en-IQ" smtClean="0"/>
              <a:t>16</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C2245932-E855-7A72-0973-C414108846A1}"/>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8768FCFC-4CB7-D9E0-66A5-A5D7595B30D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3792FD9-5EE0-3E08-B152-5B28D3A985B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1026B435-01F6-4C25-D543-7F30A91B8FC6}"/>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571212-2449-B744-28E7-B5E19F71704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EA5269C-B1FA-B820-DC1B-6AC74C994D3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CC8F3B25-74A7-A086-7906-1EAE118723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C7F379F9-6988-9DD5-BDC9-151ED98E47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39" name="TextBox 23"/>
          <p:cNvSpPr txBox="1"/>
          <p:nvPr/>
        </p:nvSpPr>
        <p:spPr>
          <a:xfrm>
            <a:off x="762000" y="2183008"/>
            <a:ext cx="9641713" cy="32719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R="3880992"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customer has </a:t>
            </a:r>
            <a:r>
              <a:rPr sz="2000" i="1" dirty="0">
                <a:solidFill>
                  <a:schemeClr val="tx1"/>
                </a:solidFill>
                <a:latin typeface="Alexandria" pitchFamily="2" charset="-78"/>
                <a:cs typeface="Alexandria" pitchFamily="2" charset="-78"/>
              </a:rPr>
              <a:t>repudiated the origin</a:t>
            </a:r>
            <a:r>
              <a:rPr sz="2000" dirty="0">
                <a:solidFill>
                  <a:schemeClr val="tx1"/>
                </a:solidFill>
                <a:latin typeface="Alexandria" pitchFamily="2" charset="-78"/>
                <a:cs typeface="Alexandria" pitchFamily="2" charset="-78"/>
              </a:rPr>
              <a:t> of the letter. If the vendor cannot prove that the letter came from the customer, the attack succeeds. A variant of this is denial by a user that he created specific information or entities such as files. Integrity mechanisms cope with this threat. </a:t>
            </a:r>
          </a:p>
        </p:txBody>
      </p:sp>
      <p:pic>
        <p:nvPicPr>
          <p:cNvPr id="344" name="Image" descr="Image"/>
          <p:cNvPicPr>
            <a:picLocks noChangeAspect="1"/>
          </p:cNvPicPr>
          <p:nvPr/>
        </p:nvPicPr>
        <p:blipFill>
          <a:blip r:embed="rId4"/>
          <a:stretch>
            <a:fillRect/>
          </a:stretch>
        </p:blipFill>
        <p:spPr>
          <a:xfrm>
            <a:off x="6569756" y="2846319"/>
            <a:ext cx="3918394" cy="1165362"/>
          </a:xfrm>
          <a:prstGeom prst="rect">
            <a:avLst/>
          </a:prstGeom>
          <a:ln w="12700">
            <a:miter lim="400000"/>
          </a:ln>
        </p:spPr>
      </p:pic>
      <p:sp>
        <p:nvSpPr>
          <p:cNvPr id="10" name="Slide Number Placeholder 9">
            <a:extLst>
              <a:ext uri="{FF2B5EF4-FFF2-40B4-BE49-F238E27FC236}">
                <a16:creationId xmlns:a16="http://schemas.microsoft.com/office/drawing/2014/main" id="{B7C17864-6BFD-BD1B-8D62-7E29EDB8280B}"/>
              </a:ext>
            </a:extLst>
          </p:cNvPr>
          <p:cNvSpPr>
            <a:spLocks noGrp="1"/>
          </p:cNvSpPr>
          <p:nvPr>
            <p:ph type="sldNum" sz="quarter" idx="2"/>
          </p:nvPr>
        </p:nvSpPr>
        <p:spPr/>
        <p:txBody>
          <a:bodyPr/>
          <a:lstStyle/>
          <a:p>
            <a:fld id="{86CB4B4D-7CA3-9044-876B-883B54F8677D}" type="slidenum">
              <a:rPr lang="en-IQ" smtClean="0"/>
              <a:t>17</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62C89E2-A40E-0560-AC77-D4F229043A82}"/>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BCF8853E-51BD-5826-1549-D8D373FDB5E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05E6029-2B2E-4E23-43C8-7245B589C47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A3B25412-61AF-D5A7-1E45-C8BDEA359BC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298E66-6C24-B488-0BEE-B99845363F9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6DC9586E-B528-BE7E-9C3F-06CDD66A58D4}"/>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2B4FDF44-9BD0-C2AD-5AF2-9D919802A1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ACDF5B8E-DF6A-FC3C-E3D3-AD5B82F4AD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50" name="TextBox 23"/>
          <p:cNvSpPr txBox="1"/>
          <p:nvPr/>
        </p:nvSpPr>
        <p:spPr>
          <a:xfrm>
            <a:off x="1078903" y="2108503"/>
            <a:ext cx="9099552" cy="34950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343122" marR="2725292" indent="-343122" algn="just" defTabSz="457200">
              <a:lnSpc>
                <a:spcPct val="140000"/>
              </a:lnSpc>
              <a:spcBef>
                <a:spcPts val="1200"/>
              </a:spcBef>
              <a:buSzPct val="100000"/>
              <a:buAutoNum type="arabicPeriod" startAt="6"/>
              <a:tabLst>
                <a:tab pos="6769100" algn="l"/>
              </a:tabLst>
              <a:defRPr sz="25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Denial of receipt</a:t>
            </a:r>
            <a:r>
              <a:rPr sz="2000" dirty="0">
                <a:solidFill>
                  <a:schemeClr val="tx1"/>
                </a:solidFill>
                <a:latin typeface="Alexandria" pitchFamily="2" charset="-78"/>
                <a:cs typeface="Alexandria" pitchFamily="2" charset="-78"/>
              </a:rPr>
              <a:t>, a false denial that an entity received some information or message, is a form of deception. Suppose a customer orders an expensive product, but the vendor demands payment before shipment. The customer pays, and the vendor ships the product. The customer then asks the vendor when he will receive the product. </a:t>
            </a:r>
          </a:p>
        </p:txBody>
      </p:sp>
      <p:pic>
        <p:nvPicPr>
          <p:cNvPr id="355" name="payment-bill-fraud-notice-icon-260nw-2197389607.jpg.jpeg" descr="payment-bill-fraud-notice-icon-260nw-2197389607.jpg.jpeg"/>
          <p:cNvPicPr>
            <a:picLocks noChangeAspect="1"/>
          </p:cNvPicPr>
          <p:nvPr/>
        </p:nvPicPr>
        <p:blipFill>
          <a:blip r:embed="rId4"/>
          <a:srcRect l="57250" t="9221" r="4472" b="12262"/>
          <a:stretch>
            <a:fillRect/>
          </a:stretch>
        </p:blipFill>
        <p:spPr>
          <a:xfrm>
            <a:off x="7796460" y="2032992"/>
            <a:ext cx="2381995" cy="2792016"/>
          </a:xfrm>
          <a:prstGeom prst="rect">
            <a:avLst/>
          </a:prstGeom>
          <a:ln w="12700">
            <a:miter lim="400000"/>
          </a:ln>
        </p:spPr>
      </p:pic>
      <p:sp>
        <p:nvSpPr>
          <p:cNvPr id="10" name="Slide Number Placeholder 9">
            <a:extLst>
              <a:ext uri="{FF2B5EF4-FFF2-40B4-BE49-F238E27FC236}">
                <a16:creationId xmlns:a16="http://schemas.microsoft.com/office/drawing/2014/main" id="{9B1E5AAE-8A5C-6535-A46C-F5CB255307F6}"/>
              </a:ext>
            </a:extLst>
          </p:cNvPr>
          <p:cNvSpPr>
            <a:spLocks noGrp="1"/>
          </p:cNvSpPr>
          <p:nvPr>
            <p:ph type="sldNum" sz="quarter" idx="2"/>
          </p:nvPr>
        </p:nvSpPr>
        <p:spPr/>
        <p:txBody>
          <a:bodyPr/>
          <a:lstStyle/>
          <a:p>
            <a:fld id="{86CB4B4D-7CA3-9044-876B-883B54F8677D}" type="slidenum">
              <a:rPr lang="en-IQ" smtClean="0"/>
              <a:t>18</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7387A1F0-6871-0DDB-E812-2590C29CDCCF}"/>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CADE62E9-5156-E7CB-72E4-E5A0F6E1CA99}"/>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E8479E0-2DE9-DDF2-7863-615CB87A7F7F}"/>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Examples of Threats</a:t>
            </a:r>
          </a:p>
        </p:txBody>
      </p:sp>
      <p:sp>
        <p:nvSpPr>
          <p:cNvPr id="5" name="Rectangle 4">
            <a:extLst>
              <a:ext uri="{FF2B5EF4-FFF2-40B4-BE49-F238E27FC236}">
                <a16:creationId xmlns:a16="http://schemas.microsoft.com/office/drawing/2014/main" id="{B46325A6-8786-6C72-69C2-62D33FAB1DA9}"/>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01197D-18F7-CF7F-75F7-94F6318B016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3C15B72-CD1B-7F60-A6B5-E5CD73ED1C48}"/>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47D4AA47-C5D0-2120-1AC1-24884393BE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9E3523BE-9D44-C366-62E5-BAECF72EBD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61" name="TextBox 23"/>
          <p:cNvSpPr txBox="1"/>
          <p:nvPr/>
        </p:nvSpPr>
        <p:spPr>
          <a:xfrm>
            <a:off x="1214179" y="2157443"/>
            <a:ext cx="9099552" cy="34796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725292" algn="just" defTabSz="457200">
              <a:lnSpc>
                <a:spcPct val="16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If the customer has already received the product, the question constitutes a denial of receipt attack. The vendor can defend against this attack only by proving that the customer did, despite his denials, receive the product. Integrity and availability mechanisms guard against these attacks. </a:t>
            </a:r>
          </a:p>
        </p:txBody>
      </p:sp>
      <p:pic>
        <p:nvPicPr>
          <p:cNvPr id="366" name="Image" descr="Image"/>
          <p:cNvPicPr>
            <a:picLocks noChangeAspect="1"/>
          </p:cNvPicPr>
          <p:nvPr/>
        </p:nvPicPr>
        <p:blipFill>
          <a:blip r:embed="rId4"/>
          <a:srcRect l="8185" t="9275" r="8185" b="14990"/>
          <a:stretch>
            <a:fillRect/>
          </a:stretch>
        </p:blipFill>
        <p:spPr>
          <a:xfrm>
            <a:off x="8041064" y="2322909"/>
            <a:ext cx="2268520" cy="2212361"/>
          </a:xfrm>
          <a:prstGeom prst="rect">
            <a:avLst/>
          </a:prstGeom>
          <a:ln w="12700">
            <a:miter lim="400000"/>
          </a:ln>
        </p:spPr>
      </p:pic>
      <p:sp>
        <p:nvSpPr>
          <p:cNvPr id="10" name="Slide Number Placeholder 9">
            <a:extLst>
              <a:ext uri="{FF2B5EF4-FFF2-40B4-BE49-F238E27FC236}">
                <a16:creationId xmlns:a16="http://schemas.microsoft.com/office/drawing/2014/main" id="{FACCC14A-064C-27F0-105C-A5F393438B17}"/>
              </a:ext>
            </a:extLst>
          </p:cNvPr>
          <p:cNvSpPr>
            <a:spLocks noGrp="1"/>
          </p:cNvSpPr>
          <p:nvPr>
            <p:ph type="sldNum" sz="quarter" idx="2"/>
          </p:nvPr>
        </p:nvSpPr>
        <p:spPr/>
        <p:txBody>
          <a:bodyPr/>
          <a:lstStyle/>
          <a:p>
            <a:fld id="{86CB4B4D-7CA3-9044-876B-883B54F8677D}" type="slidenum">
              <a:rPr lang="en-IQ" smtClean="0"/>
              <a:t>19</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E26CCBC8-519C-1F64-34D5-E5BD9882355E}"/>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B8960329-C7A5-1369-DD73-5B6F22F3C54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08F1F4F-535F-293C-B819-CBD7872813F1}"/>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Policy and Mechanism</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A0A35C67-F21C-7DEB-9E76-C761A204EF99}"/>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CFB58A-04ED-86E8-A2BC-266FCBD0938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D796C40D-9D74-62ED-AEB0-B041CBD350C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52314C46-6166-E3E7-BC53-87A1CFA6C4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4F8092C-84F6-D9CC-5935-543A222826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72" name="TextBox 23"/>
          <p:cNvSpPr txBox="1"/>
          <p:nvPr/>
        </p:nvSpPr>
        <p:spPr>
          <a:xfrm>
            <a:off x="1074461" y="2055540"/>
            <a:ext cx="9099552" cy="36009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 </a:t>
            </a:r>
            <a:r>
              <a:rPr sz="2000" i="1" dirty="0">
                <a:solidFill>
                  <a:schemeClr val="accent2"/>
                </a:solidFill>
                <a:latin typeface="Alexandria" pitchFamily="2" charset="-78"/>
                <a:cs typeface="Alexandria" pitchFamily="2" charset="-78"/>
              </a:rPr>
              <a:t>security policy</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is a statement of what is, and what is not, allowed. Policies may be presented mathematically, as a list of allowed (secure) and disallowed (nonsecure) states. </a:t>
            </a:r>
            <a:endParaRPr lang="en-GB" sz="2000" dirty="0">
              <a:solidFill>
                <a:schemeClr val="tx1"/>
              </a:solidFill>
              <a:latin typeface="Alexandria" pitchFamily="2" charset="-78"/>
              <a:cs typeface="Alexandria" pitchFamily="2" charset="-78"/>
            </a:endParaRPr>
          </a:p>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 </a:t>
            </a:r>
            <a:r>
              <a:rPr sz="2000" i="1" dirty="0">
                <a:solidFill>
                  <a:schemeClr val="accent2"/>
                </a:solidFill>
                <a:latin typeface="Alexandria" pitchFamily="2" charset="-78"/>
                <a:cs typeface="Alexandria" pitchFamily="2" charset="-78"/>
              </a:rPr>
              <a:t>security mechanism</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is a method, tool, or procedure for enforcing a security policy. </a:t>
            </a:r>
            <a:endParaRPr sz="2000" dirty="0">
              <a:solidFill>
                <a:schemeClr val="tx1"/>
              </a:solidFill>
              <a:latin typeface="Alexandria" pitchFamily="2" charset="-78"/>
              <a:ea typeface="+mj-ea"/>
              <a:cs typeface="Alexandria" pitchFamily="2" charset="-78"/>
              <a:sym typeface="Helvetica"/>
            </a:endParaRPr>
          </a:p>
          <a:p>
            <a:pPr algn="just" defTabSz="457200">
              <a:defRPr sz="1600">
                <a:latin typeface="Arial Narrow"/>
                <a:ea typeface="Arial Narrow"/>
                <a:cs typeface="Arial Narrow"/>
                <a:sym typeface="Arial Narrow"/>
              </a:defRPr>
            </a:pPr>
            <a:endParaRPr sz="1200" dirty="0">
              <a:solidFill>
                <a:schemeClr val="tx1"/>
              </a:solidFill>
              <a:latin typeface="Alexandria" pitchFamily="2" charset="-78"/>
              <a:ea typeface="+mj-ea"/>
              <a:cs typeface="Alexandria" pitchFamily="2" charset="-78"/>
              <a:sym typeface="Helvetica"/>
            </a:endParaRPr>
          </a:p>
        </p:txBody>
      </p:sp>
      <p:pic>
        <p:nvPicPr>
          <p:cNvPr id="377" name="Image" descr="Image"/>
          <p:cNvPicPr>
            <a:picLocks noChangeAspect="1"/>
          </p:cNvPicPr>
          <p:nvPr/>
        </p:nvPicPr>
        <p:blipFill>
          <a:blip r:embed="rId4"/>
          <a:srcRect l="12172" t="14221" r="12240" b="21546"/>
          <a:stretch>
            <a:fillRect/>
          </a:stretch>
        </p:blipFill>
        <p:spPr>
          <a:xfrm>
            <a:off x="8282543" y="2012549"/>
            <a:ext cx="1543369" cy="1416451"/>
          </a:xfrm>
          <a:custGeom>
            <a:avLst/>
            <a:gdLst/>
            <a:ahLst/>
            <a:cxnLst>
              <a:cxn ang="0">
                <a:pos x="wd2" y="hd2"/>
              </a:cxn>
              <a:cxn ang="5400000">
                <a:pos x="wd2" y="hd2"/>
              </a:cxn>
              <a:cxn ang="10800000">
                <a:pos x="wd2" y="hd2"/>
              </a:cxn>
              <a:cxn ang="16200000">
                <a:pos x="wd2" y="hd2"/>
              </a:cxn>
            </a:cxnLst>
            <a:rect l="0" t="0" r="r" b="b"/>
            <a:pathLst>
              <a:path w="21562" h="21591" extrusionOk="0">
                <a:moveTo>
                  <a:pt x="2273" y="0"/>
                </a:moveTo>
                <a:lnTo>
                  <a:pt x="2273" y="6679"/>
                </a:lnTo>
                <a:lnTo>
                  <a:pt x="2273" y="13382"/>
                </a:lnTo>
                <a:lnTo>
                  <a:pt x="2051" y="13479"/>
                </a:lnTo>
                <a:cubicBezTo>
                  <a:pt x="1928" y="13532"/>
                  <a:pt x="1686" y="13632"/>
                  <a:pt x="1513" y="13703"/>
                </a:cubicBezTo>
                <a:cubicBezTo>
                  <a:pt x="1072" y="13881"/>
                  <a:pt x="525" y="14512"/>
                  <a:pt x="332" y="15064"/>
                </a:cubicBezTo>
                <a:cubicBezTo>
                  <a:pt x="220" y="15385"/>
                  <a:pt x="182" y="15747"/>
                  <a:pt x="210" y="16225"/>
                </a:cubicBezTo>
                <a:cubicBezTo>
                  <a:pt x="267" y="17206"/>
                  <a:pt x="647" y="17858"/>
                  <a:pt x="1408" y="18282"/>
                </a:cubicBezTo>
                <a:cubicBezTo>
                  <a:pt x="1717" y="18455"/>
                  <a:pt x="1947" y="18637"/>
                  <a:pt x="1918" y="18688"/>
                </a:cubicBezTo>
                <a:cubicBezTo>
                  <a:pt x="1889" y="18739"/>
                  <a:pt x="1496" y="18784"/>
                  <a:pt x="1047" y="18784"/>
                </a:cubicBezTo>
                <a:cubicBezTo>
                  <a:pt x="544" y="18784"/>
                  <a:pt x="189" y="18832"/>
                  <a:pt x="116" y="18911"/>
                </a:cubicBezTo>
                <a:cubicBezTo>
                  <a:pt x="-38" y="19079"/>
                  <a:pt x="-38" y="19784"/>
                  <a:pt x="116" y="19952"/>
                </a:cubicBezTo>
                <a:cubicBezTo>
                  <a:pt x="202" y="20046"/>
                  <a:pt x="900" y="20079"/>
                  <a:pt x="2639" y="20079"/>
                </a:cubicBezTo>
                <a:lnTo>
                  <a:pt x="5039" y="20079"/>
                </a:lnTo>
                <a:lnTo>
                  <a:pt x="5206" y="19807"/>
                </a:lnTo>
                <a:lnTo>
                  <a:pt x="5366" y="19541"/>
                </a:lnTo>
                <a:lnTo>
                  <a:pt x="9386" y="19541"/>
                </a:lnTo>
                <a:lnTo>
                  <a:pt x="13412" y="19541"/>
                </a:lnTo>
                <a:lnTo>
                  <a:pt x="13955" y="20127"/>
                </a:lnTo>
                <a:cubicBezTo>
                  <a:pt x="14256" y="20450"/>
                  <a:pt x="14770" y="20909"/>
                  <a:pt x="15097" y="21150"/>
                </a:cubicBezTo>
                <a:cubicBezTo>
                  <a:pt x="15424" y="21390"/>
                  <a:pt x="15732" y="21590"/>
                  <a:pt x="15779" y="21591"/>
                </a:cubicBezTo>
                <a:cubicBezTo>
                  <a:pt x="16028" y="21600"/>
                  <a:pt x="17316" y="20495"/>
                  <a:pt x="18086" y="19613"/>
                </a:cubicBezTo>
                <a:cubicBezTo>
                  <a:pt x="19646" y="17826"/>
                  <a:pt x="20611" y="15484"/>
                  <a:pt x="21379" y="11628"/>
                </a:cubicBezTo>
                <a:lnTo>
                  <a:pt x="21562" y="10690"/>
                </a:lnTo>
                <a:lnTo>
                  <a:pt x="20758" y="10406"/>
                </a:lnTo>
                <a:cubicBezTo>
                  <a:pt x="19119" y="9819"/>
                  <a:pt x="17911" y="9038"/>
                  <a:pt x="16760" y="7828"/>
                </a:cubicBezTo>
                <a:lnTo>
                  <a:pt x="16040" y="7072"/>
                </a:lnTo>
                <a:lnTo>
                  <a:pt x="16040" y="3527"/>
                </a:lnTo>
                <a:lnTo>
                  <a:pt x="16040" y="0"/>
                </a:lnTo>
                <a:lnTo>
                  <a:pt x="2273" y="0"/>
                </a:lnTo>
                <a:close/>
              </a:path>
            </a:pathLst>
          </a:custGeom>
          <a:ln w="12700">
            <a:miter lim="400000"/>
          </a:ln>
        </p:spPr>
      </p:pic>
      <p:pic>
        <p:nvPicPr>
          <p:cNvPr id="378" name="Image" descr="Image"/>
          <p:cNvPicPr>
            <a:picLocks noChangeAspect="1"/>
          </p:cNvPicPr>
          <p:nvPr/>
        </p:nvPicPr>
        <p:blipFill>
          <a:blip r:embed="rId5"/>
          <a:srcRect l="15800" t="14606" r="15817" b="15733"/>
          <a:stretch>
            <a:fillRect/>
          </a:stretch>
        </p:blipFill>
        <p:spPr>
          <a:xfrm>
            <a:off x="8517752" y="4252458"/>
            <a:ext cx="1072950" cy="1092994"/>
          </a:xfrm>
          <a:custGeom>
            <a:avLst/>
            <a:gdLst/>
            <a:ahLst/>
            <a:cxnLst>
              <a:cxn ang="0">
                <a:pos x="wd2" y="hd2"/>
              </a:cxn>
              <a:cxn ang="5400000">
                <a:pos x="wd2" y="hd2"/>
              </a:cxn>
              <a:cxn ang="10800000">
                <a:pos x="wd2" y="hd2"/>
              </a:cxn>
              <a:cxn ang="16200000">
                <a:pos x="wd2" y="hd2"/>
              </a:cxn>
            </a:cxnLst>
            <a:rect l="0" t="0" r="r" b="b"/>
            <a:pathLst>
              <a:path w="21527" h="21600" extrusionOk="0">
                <a:moveTo>
                  <a:pt x="9087" y="0"/>
                </a:moveTo>
                <a:cubicBezTo>
                  <a:pt x="8979" y="0"/>
                  <a:pt x="8711" y="158"/>
                  <a:pt x="8498" y="353"/>
                </a:cubicBezTo>
                <a:cubicBezTo>
                  <a:pt x="8162" y="661"/>
                  <a:pt x="8115" y="892"/>
                  <a:pt x="8115" y="2086"/>
                </a:cubicBezTo>
                <a:cubicBezTo>
                  <a:pt x="8115" y="3790"/>
                  <a:pt x="8305" y="4227"/>
                  <a:pt x="9342" y="4855"/>
                </a:cubicBezTo>
                <a:cubicBezTo>
                  <a:pt x="9900" y="5193"/>
                  <a:pt x="10263" y="5577"/>
                  <a:pt x="10488" y="6071"/>
                </a:cubicBezTo>
                <a:cubicBezTo>
                  <a:pt x="10846" y="6851"/>
                  <a:pt x="11022" y="6926"/>
                  <a:pt x="11579" y="6541"/>
                </a:cubicBezTo>
                <a:cubicBezTo>
                  <a:pt x="11900" y="6320"/>
                  <a:pt x="12005" y="6330"/>
                  <a:pt x="12463" y="6627"/>
                </a:cubicBezTo>
                <a:cubicBezTo>
                  <a:pt x="13091" y="7035"/>
                  <a:pt x="13398" y="7053"/>
                  <a:pt x="13912" y="6698"/>
                </a:cubicBezTo>
                <a:cubicBezTo>
                  <a:pt x="14268" y="6453"/>
                  <a:pt x="14300" y="6281"/>
                  <a:pt x="14294" y="4910"/>
                </a:cubicBezTo>
                <a:cubicBezTo>
                  <a:pt x="14291" y="3994"/>
                  <a:pt x="14196" y="3231"/>
                  <a:pt x="14056" y="2980"/>
                </a:cubicBezTo>
                <a:cubicBezTo>
                  <a:pt x="13836" y="2590"/>
                  <a:pt x="9518" y="0"/>
                  <a:pt x="9087" y="0"/>
                </a:cubicBezTo>
                <a:close/>
                <a:moveTo>
                  <a:pt x="4293" y="3176"/>
                </a:moveTo>
                <a:cubicBezTo>
                  <a:pt x="4282" y="3150"/>
                  <a:pt x="4142" y="3179"/>
                  <a:pt x="3983" y="3239"/>
                </a:cubicBezTo>
                <a:cubicBezTo>
                  <a:pt x="3716" y="3340"/>
                  <a:pt x="3720" y="3386"/>
                  <a:pt x="3999" y="3851"/>
                </a:cubicBezTo>
                <a:cubicBezTo>
                  <a:pt x="4331" y="4405"/>
                  <a:pt x="4371" y="4423"/>
                  <a:pt x="4747" y="4188"/>
                </a:cubicBezTo>
                <a:cubicBezTo>
                  <a:pt x="4968" y="4051"/>
                  <a:pt x="4954" y="3967"/>
                  <a:pt x="4660" y="3624"/>
                </a:cubicBezTo>
                <a:cubicBezTo>
                  <a:pt x="4470" y="3402"/>
                  <a:pt x="4305" y="3203"/>
                  <a:pt x="4293" y="3176"/>
                </a:cubicBezTo>
                <a:close/>
                <a:moveTo>
                  <a:pt x="18029" y="5247"/>
                </a:moveTo>
                <a:cubicBezTo>
                  <a:pt x="18013" y="5250"/>
                  <a:pt x="18025" y="5271"/>
                  <a:pt x="18061" y="5310"/>
                </a:cubicBezTo>
                <a:cubicBezTo>
                  <a:pt x="18133" y="5388"/>
                  <a:pt x="18099" y="5563"/>
                  <a:pt x="17989" y="5694"/>
                </a:cubicBezTo>
                <a:cubicBezTo>
                  <a:pt x="17831" y="5882"/>
                  <a:pt x="17847" y="5906"/>
                  <a:pt x="18077" y="5820"/>
                </a:cubicBezTo>
                <a:cubicBezTo>
                  <a:pt x="18422" y="5689"/>
                  <a:pt x="18454" y="5467"/>
                  <a:pt x="18148" y="5294"/>
                </a:cubicBezTo>
                <a:cubicBezTo>
                  <a:pt x="18087" y="5260"/>
                  <a:pt x="18045" y="5244"/>
                  <a:pt x="18029" y="5247"/>
                </a:cubicBezTo>
                <a:close/>
                <a:moveTo>
                  <a:pt x="6093" y="7898"/>
                </a:moveTo>
                <a:cubicBezTo>
                  <a:pt x="5989" y="7854"/>
                  <a:pt x="5842" y="7869"/>
                  <a:pt x="5591" y="7922"/>
                </a:cubicBezTo>
                <a:cubicBezTo>
                  <a:pt x="4843" y="8080"/>
                  <a:pt x="4075" y="8078"/>
                  <a:pt x="3473" y="7922"/>
                </a:cubicBezTo>
                <a:cubicBezTo>
                  <a:pt x="3069" y="7817"/>
                  <a:pt x="2899" y="7892"/>
                  <a:pt x="2454" y="8361"/>
                </a:cubicBezTo>
                <a:cubicBezTo>
                  <a:pt x="2091" y="8744"/>
                  <a:pt x="1814" y="8892"/>
                  <a:pt x="1578" y="8831"/>
                </a:cubicBezTo>
                <a:cubicBezTo>
                  <a:pt x="1017" y="8687"/>
                  <a:pt x="845" y="9107"/>
                  <a:pt x="901" y="10478"/>
                </a:cubicBezTo>
                <a:lnTo>
                  <a:pt x="949" y="11757"/>
                </a:lnTo>
                <a:lnTo>
                  <a:pt x="1578" y="11851"/>
                </a:lnTo>
                <a:cubicBezTo>
                  <a:pt x="2341" y="11973"/>
                  <a:pt x="2629" y="12144"/>
                  <a:pt x="2629" y="12455"/>
                </a:cubicBezTo>
                <a:cubicBezTo>
                  <a:pt x="2629" y="12585"/>
                  <a:pt x="2731" y="12728"/>
                  <a:pt x="2852" y="12776"/>
                </a:cubicBezTo>
                <a:cubicBezTo>
                  <a:pt x="3231" y="12927"/>
                  <a:pt x="3670" y="12896"/>
                  <a:pt x="3784" y="12714"/>
                </a:cubicBezTo>
                <a:cubicBezTo>
                  <a:pt x="3928" y="12483"/>
                  <a:pt x="4688" y="12492"/>
                  <a:pt x="5137" y="12729"/>
                </a:cubicBezTo>
                <a:cubicBezTo>
                  <a:pt x="5582" y="12964"/>
                  <a:pt x="6348" y="12796"/>
                  <a:pt x="6348" y="12463"/>
                </a:cubicBezTo>
                <a:cubicBezTo>
                  <a:pt x="6348" y="12141"/>
                  <a:pt x="6629" y="11974"/>
                  <a:pt x="7399" y="11851"/>
                </a:cubicBezTo>
                <a:lnTo>
                  <a:pt x="8028" y="11757"/>
                </a:lnTo>
                <a:lnTo>
                  <a:pt x="8076" y="10478"/>
                </a:lnTo>
                <a:cubicBezTo>
                  <a:pt x="8126" y="9255"/>
                  <a:pt x="7929" y="8592"/>
                  <a:pt x="7574" y="8808"/>
                </a:cubicBezTo>
                <a:cubicBezTo>
                  <a:pt x="7254" y="9003"/>
                  <a:pt x="6492" y="8651"/>
                  <a:pt x="6332" y="8235"/>
                </a:cubicBezTo>
                <a:cubicBezTo>
                  <a:pt x="6259" y="8046"/>
                  <a:pt x="6197" y="7942"/>
                  <a:pt x="6093" y="7898"/>
                </a:cubicBezTo>
                <a:close/>
                <a:moveTo>
                  <a:pt x="15449" y="9498"/>
                </a:moveTo>
                <a:cubicBezTo>
                  <a:pt x="13778" y="9503"/>
                  <a:pt x="13385" y="9565"/>
                  <a:pt x="12662" y="9914"/>
                </a:cubicBezTo>
                <a:cubicBezTo>
                  <a:pt x="11507" y="10471"/>
                  <a:pt x="10942" y="11169"/>
                  <a:pt x="10942" y="12039"/>
                </a:cubicBezTo>
                <a:cubicBezTo>
                  <a:pt x="10942" y="12622"/>
                  <a:pt x="10857" y="12778"/>
                  <a:pt x="10417" y="13027"/>
                </a:cubicBezTo>
                <a:cubicBezTo>
                  <a:pt x="10059" y="13230"/>
                  <a:pt x="9879" y="13482"/>
                  <a:pt x="9843" y="13827"/>
                </a:cubicBezTo>
                <a:cubicBezTo>
                  <a:pt x="9796" y="14284"/>
                  <a:pt x="9494" y="14505"/>
                  <a:pt x="6626" y="16133"/>
                </a:cubicBezTo>
                <a:cubicBezTo>
                  <a:pt x="4883" y="17124"/>
                  <a:pt x="3381" y="18004"/>
                  <a:pt x="3298" y="18086"/>
                </a:cubicBezTo>
                <a:cubicBezTo>
                  <a:pt x="3215" y="18169"/>
                  <a:pt x="3219" y="18419"/>
                  <a:pt x="3306" y="18651"/>
                </a:cubicBezTo>
                <a:cubicBezTo>
                  <a:pt x="3421" y="18958"/>
                  <a:pt x="3723" y="19144"/>
                  <a:pt x="4421" y="19357"/>
                </a:cubicBezTo>
                <a:cubicBezTo>
                  <a:pt x="4945" y="19516"/>
                  <a:pt x="5454" y="19656"/>
                  <a:pt x="5552" y="19663"/>
                </a:cubicBezTo>
                <a:cubicBezTo>
                  <a:pt x="5810" y="19680"/>
                  <a:pt x="6348" y="19246"/>
                  <a:pt x="6348" y="19020"/>
                </a:cubicBezTo>
                <a:cubicBezTo>
                  <a:pt x="6348" y="18778"/>
                  <a:pt x="7271" y="18290"/>
                  <a:pt x="7733" y="18290"/>
                </a:cubicBezTo>
                <a:cubicBezTo>
                  <a:pt x="7922" y="18290"/>
                  <a:pt x="8119" y="18182"/>
                  <a:pt x="8171" y="18047"/>
                </a:cubicBezTo>
                <a:cubicBezTo>
                  <a:pt x="8224" y="17912"/>
                  <a:pt x="8519" y="17744"/>
                  <a:pt x="8824" y="17678"/>
                </a:cubicBezTo>
                <a:cubicBezTo>
                  <a:pt x="9129" y="17613"/>
                  <a:pt x="10066" y="17157"/>
                  <a:pt x="10910" y="16667"/>
                </a:cubicBezTo>
                <a:cubicBezTo>
                  <a:pt x="12129" y="15959"/>
                  <a:pt x="12629" y="15766"/>
                  <a:pt x="13331" y="15733"/>
                </a:cubicBezTo>
                <a:cubicBezTo>
                  <a:pt x="17137" y="15554"/>
                  <a:pt x="18670" y="15177"/>
                  <a:pt x="19613" y="14188"/>
                </a:cubicBezTo>
                <a:cubicBezTo>
                  <a:pt x="19941" y="13844"/>
                  <a:pt x="20051" y="13514"/>
                  <a:pt x="20099" y="12667"/>
                </a:cubicBezTo>
                <a:cubicBezTo>
                  <a:pt x="20181" y="11224"/>
                  <a:pt x="19789" y="10597"/>
                  <a:pt x="18411" y="9961"/>
                </a:cubicBezTo>
                <a:cubicBezTo>
                  <a:pt x="17501" y="9541"/>
                  <a:pt x="17197" y="9493"/>
                  <a:pt x="15449" y="9498"/>
                </a:cubicBezTo>
                <a:close/>
                <a:moveTo>
                  <a:pt x="21023" y="15765"/>
                </a:moveTo>
                <a:cubicBezTo>
                  <a:pt x="20747" y="15765"/>
                  <a:pt x="20567" y="15878"/>
                  <a:pt x="20529" y="16071"/>
                </a:cubicBezTo>
                <a:cubicBezTo>
                  <a:pt x="20483" y="16309"/>
                  <a:pt x="20588" y="16376"/>
                  <a:pt x="21023" y="16376"/>
                </a:cubicBezTo>
                <a:cubicBezTo>
                  <a:pt x="21458" y="16376"/>
                  <a:pt x="21563" y="16309"/>
                  <a:pt x="21516" y="16071"/>
                </a:cubicBezTo>
                <a:cubicBezTo>
                  <a:pt x="21479" y="15878"/>
                  <a:pt x="21299" y="15765"/>
                  <a:pt x="21023" y="15765"/>
                </a:cubicBezTo>
                <a:close/>
                <a:moveTo>
                  <a:pt x="511" y="15937"/>
                </a:moveTo>
                <a:cubicBezTo>
                  <a:pt x="235" y="15937"/>
                  <a:pt x="47" y="16051"/>
                  <a:pt x="10" y="16243"/>
                </a:cubicBezTo>
                <a:cubicBezTo>
                  <a:pt x="-37" y="16481"/>
                  <a:pt x="76" y="16549"/>
                  <a:pt x="511" y="16549"/>
                </a:cubicBezTo>
                <a:cubicBezTo>
                  <a:pt x="946" y="16549"/>
                  <a:pt x="1051" y="16481"/>
                  <a:pt x="1005" y="16243"/>
                </a:cubicBezTo>
                <a:cubicBezTo>
                  <a:pt x="967" y="16051"/>
                  <a:pt x="787" y="15937"/>
                  <a:pt x="511" y="15937"/>
                </a:cubicBezTo>
                <a:close/>
                <a:moveTo>
                  <a:pt x="15154" y="18157"/>
                </a:moveTo>
                <a:cubicBezTo>
                  <a:pt x="13977" y="18064"/>
                  <a:pt x="12828" y="18510"/>
                  <a:pt x="12630" y="19286"/>
                </a:cubicBezTo>
                <a:cubicBezTo>
                  <a:pt x="12543" y="19627"/>
                  <a:pt x="12789" y="20710"/>
                  <a:pt x="12957" y="20729"/>
                </a:cubicBezTo>
                <a:cubicBezTo>
                  <a:pt x="12969" y="20731"/>
                  <a:pt x="13292" y="20850"/>
                  <a:pt x="13681" y="20988"/>
                </a:cubicBezTo>
                <a:cubicBezTo>
                  <a:pt x="14534" y="21291"/>
                  <a:pt x="15065" y="21312"/>
                  <a:pt x="15935" y="21075"/>
                </a:cubicBezTo>
                <a:cubicBezTo>
                  <a:pt x="16870" y="20819"/>
                  <a:pt x="17129" y="20486"/>
                  <a:pt x="17129" y="19576"/>
                </a:cubicBezTo>
                <a:cubicBezTo>
                  <a:pt x="17129" y="18814"/>
                  <a:pt x="17115" y="18783"/>
                  <a:pt x="16309" y="18431"/>
                </a:cubicBezTo>
                <a:cubicBezTo>
                  <a:pt x="15944" y="18272"/>
                  <a:pt x="15547" y="18188"/>
                  <a:pt x="15154" y="18157"/>
                </a:cubicBezTo>
                <a:close/>
                <a:moveTo>
                  <a:pt x="8641" y="21255"/>
                </a:moveTo>
                <a:cubicBezTo>
                  <a:pt x="8544" y="21255"/>
                  <a:pt x="8466" y="21332"/>
                  <a:pt x="8466" y="21427"/>
                </a:cubicBezTo>
                <a:cubicBezTo>
                  <a:pt x="8466" y="21523"/>
                  <a:pt x="8544" y="21600"/>
                  <a:pt x="8641" y="21600"/>
                </a:cubicBezTo>
                <a:cubicBezTo>
                  <a:pt x="8738" y="21600"/>
                  <a:pt x="8824" y="21523"/>
                  <a:pt x="8824" y="21427"/>
                </a:cubicBezTo>
                <a:cubicBezTo>
                  <a:pt x="8824" y="21332"/>
                  <a:pt x="8738" y="21255"/>
                  <a:pt x="8641" y="21255"/>
                </a:cubicBezTo>
                <a:close/>
              </a:path>
            </a:pathLst>
          </a:custGeom>
          <a:ln w="12700">
            <a:miter lim="400000"/>
          </a:ln>
        </p:spPr>
      </p:pic>
      <p:sp>
        <p:nvSpPr>
          <p:cNvPr id="10" name="Slide Number Placeholder 9">
            <a:extLst>
              <a:ext uri="{FF2B5EF4-FFF2-40B4-BE49-F238E27FC236}">
                <a16:creationId xmlns:a16="http://schemas.microsoft.com/office/drawing/2014/main" id="{A47DDE3D-1D45-0EF9-DB58-596BD1EBEB7C}"/>
              </a:ext>
            </a:extLst>
          </p:cNvPr>
          <p:cNvSpPr>
            <a:spLocks noGrp="1"/>
          </p:cNvSpPr>
          <p:nvPr>
            <p:ph type="sldNum" sz="quarter" idx="2"/>
          </p:nvPr>
        </p:nvSpPr>
        <p:spPr/>
        <p:txBody>
          <a:bodyPr/>
          <a:lstStyle/>
          <a:p>
            <a:fld id="{86CB4B4D-7CA3-9044-876B-883B54F8677D}" type="slidenum">
              <a:rPr lang="en-IQ" smtClean="0"/>
              <a:t>20</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F96818A5-1718-D5F8-9ABB-08E9D84AB92A}"/>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462B8802-D0E2-AFBF-F84A-1E4AD8843EB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3525DD6-2CF3-E71E-BCCF-DE129C9ECD13}"/>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Policy and Mechanism</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BF38C901-70E7-AB87-B66D-DACBC6EC8EB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1BA300D-4B0C-C23A-1C42-D9512F4B50E5}"/>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A4462D5-B0C4-A0C0-013C-B695B1709E14}"/>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54471F00-DAC4-CB6D-828A-045ED4CA5F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CA57BCE9-8FE6-1927-01AD-B0A9D36460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84" name="TextBox 23"/>
          <p:cNvSpPr txBox="1"/>
          <p:nvPr/>
        </p:nvSpPr>
        <p:spPr>
          <a:xfrm>
            <a:off x="1214179" y="2425382"/>
            <a:ext cx="9099552"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725292" algn="just" defTabSz="457200">
              <a:lnSpc>
                <a:spcPct val="18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Mechanisms can be nontechnical, such as requiring proof of identity before changing a password; in fact, policies often require some procedural mechanisms that technology cannot enforce. </a:t>
            </a:r>
          </a:p>
        </p:txBody>
      </p:sp>
      <p:pic>
        <p:nvPicPr>
          <p:cNvPr id="389" name="Image" descr="Image"/>
          <p:cNvPicPr>
            <a:picLocks noChangeAspect="1"/>
          </p:cNvPicPr>
          <p:nvPr/>
        </p:nvPicPr>
        <p:blipFill>
          <a:blip r:embed="rId4"/>
          <a:stretch>
            <a:fillRect/>
          </a:stretch>
        </p:blipFill>
        <p:spPr>
          <a:xfrm>
            <a:off x="8317703" y="2683656"/>
            <a:ext cx="1490688" cy="1490688"/>
          </a:xfrm>
          <a:prstGeom prst="rect">
            <a:avLst/>
          </a:prstGeom>
          <a:ln w="12700">
            <a:miter lim="400000"/>
          </a:ln>
        </p:spPr>
      </p:pic>
      <p:sp>
        <p:nvSpPr>
          <p:cNvPr id="10" name="Slide Number Placeholder 9">
            <a:extLst>
              <a:ext uri="{FF2B5EF4-FFF2-40B4-BE49-F238E27FC236}">
                <a16:creationId xmlns:a16="http://schemas.microsoft.com/office/drawing/2014/main" id="{1A331E2C-71AD-B4F4-DEA6-A69057FCF537}"/>
              </a:ext>
            </a:extLst>
          </p:cNvPr>
          <p:cNvSpPr>
            <a:spLocks noGrp="1"/>
          </p:cNvSpPr>
          <p:nvPr>
            <p:ph type="sldNum" sz="quarter" idx="2"/>
          </p:nvPr>
        </p:nvSpPr>
        <p:spPr/>
        <p:txBody>
          <a:bodyPr/>
          <a:lstStyle/>
          <a:p>
            <a:fld id="{86CB4B4D-7CA3-9044-876B-883B54F8677D}" type="slidenum">
              <a:rPr lang="en-IQ" smtClean="0"/>
              <a:t>21</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8D2C6C2-437B-3AEE-4C0E-ABB569DF9A1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65C2C168-CCDA-4DA8-4937-4FF99455C86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3AA2B04-F750-DA96-F5EE-8EB8DDAB72FC}"/>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Policy and Mechanism</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5553695-1B1F-E8A7-F217-0F36D65C061E}"/>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BB82D4-0BE3-B4B6-EC6C-FCA88D29A22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35954DC9-C98E-7A09-7FE5-13641979EB7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41266D29-CB14-C2A9-8DA8-BBFDE99135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F31C87FF-E563-8212-15F3-3E0A3516D1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95" name="TextBox 23"/>
          <p:cNvSpPr txBox="1"/>
          <p:nvPr/>
        </p:nvSpPr>
        <p:spPr>
          <a:xfrm>
            <a:off x="1214179" y="2076423"/>
            <a:ext cx="9099552" cy="365664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725292" algn="just" defTabSz="457200">
              <a:lnSpc>
                <a:spcPct val="13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an example, suppose a university’s computer science laboratory has a policy that prohibits any student from copying another student’s homework files. The computer system provides mechanisms for preventing others from reading a user’s files. Anna fails to use these mechanisms to protect her homework files, and Bill cop-</a:t>
            </a:r>
            <a:r>
              <a:rPr sz="2000" dirty="0" err="1">
                <a:solidFill>
                  <a:schemeClr val="tx1"/>
                </a:solidFill>
                <a:latin typeface="Alexandria" pitchFamily="2" charset="-78"/>
                <a:cs typeface="Alexandria" pitchFamily="2" charset="-78"/>
              </a:rPr>
              <a:t>ies</a:t>
            </a:r>
            <a:r>
              <a:rPr sz="2000" dirty="0">
                <a:solidFill>
                  <a:schemeClr val="tx1"/>
                </a:solidFill>
                <a:latin typeface="Alexandria" pitchFamily="2" charset="-78"/>
                <a:cs typeface="Alexandria" pitchFamily="2" charset="-78"/>
              </a:rPr>
              <a:t> them. A breach of security has occurred, because Bill has violated the security.</a:t>
            </a:r>
          </a:p>
        </p:txBody>
      </p:sp>
      <p:pic>
        <p:nvPicPr>
          <p:cNvPr id="400" name="Image" descr="Image"/>
          <p:cNvPicPr>
            <a:picLocks noChangeAspect="1"/>
          </p:cNvPicPr>
          <p:nvPr/>
        </p:nvPicPr>
        <p:blipFill>
          <a:blip r:embed="rId4"/>
          <a:stretch>
            <a:fillRect/>
          </a:stretch>
        </p:blipFill>
        <p:spPr>
          <a:xfrm>
            <a:off x="8277472" y="2800839"/>
            <a:ext cx="2036259" cy="2036259"/>
          </a:xfrm>
          <a:prstGeom prst="rect">
            <a:avLst/>
          </a:prstGeom>
          <a:ln w="12700">
            <a:miter lim="400000"/>
          </a:ln>
        </p:spPr>
      </p:pic>
      <p:sp>
        <p:nvSpPr>
          <p:cNvPr id="10" name="Slide Number Placeholder 9">
            <a:extLst>
              <a:ext uri="{FF2B5EF4-FFF2-40B4-BE49-F238E27FC236}">
                <a16:creationId xmlns:a16="http://schemas.microsoft.com/office/drawing/2014/main" id="{2B218E3D-67ED-F404-E3D1-32A98B5A76A0}"/>
              </a:ext>
            </a:extLst>
          </p:cNvPr>
          <p:cNvSpPr>
            <a:spLocks noGrp="1"/>
          </p:cNvSpPr>
          <p:nvPr>
            <p:ph type="sldNum" sz="quarter" idx="2"/>
          </p:nvPr>
        </p:nvSpPr>
        <p:spPr/>
        <p:txBody>
          <a:bodyPr/>
          <a:lstStyle/>
          <a:p>
            <a:fld id="{86CB4B4D-7CA3-9044-876B-883B54F8677D}" type="slidenum">
              <a:rPr lang="en-IQ" smtClean="0"/>
              <a:t>22</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B875686-0AEB-7D37-8AED-1461212C7036}"/>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EBD52B2D-83C5-D462-FC58-07B14E162B4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FDA4FF2-AA33-6AFC-5E93-7C1EF6AFC6C4}"/>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975576AF-20F4-757B-086F-11050F32A2D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140938-CA48-76D8-99AA-7273B22CFC3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A4080AE-7747-BE8B-505F-1D8781F5ED37}"/>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F74A3297-CE35-B56A-7D1A-7F7669F10C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201037A-BBE6-FF24-8F09-FAEB29041A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06" name="TextBox 23"/>
          <p:cNvSpPr txBox="1"/>
          <p:nvPr/>
        </p:nvSpPr>
        <p:spPr>
          <a:xfrm>
            <a:off x="1214179" y="2467822"/>
            <a:ext cx="9099552" cy="24947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725292" algn="just" defTabSz="457200">
              <a:lnSpc>
                <a:spcPct val="160000"/>
              </a:lnSpc>
              <a:spcBef>
                <a:spcPts val="1200"/>
              </a:spcBef>
              <a:tabLst>
                <a:tab pos="6769100" algn="l"/>
              </a:tabLst>
              <a:defRPr sz="26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Given a security policy’s specification of “secure” and “nonsecure” actions, these security mechanisms can prevent the attack, detect the attack, or recover from the attack. The strategies may be used together or separately. </a:t>
            </a:r>
          </a:p>
        </p:txBody>
      </p:sp>
      <p:pic>
        <p:nvPicPr>
          <p:cNvPr id="411" name="Image" descr="Image"/>
          <p:cNvPicPr>
            <a:picLocks noChangeAspect="1"/>
          </p:cNvPicPr>
          <p:nvPr/>
        </p:nvPicPr>
        <p:blipFill>
          <a:blip r:embed="rId4"/>
          <a:srcRect l="14282" t="14282" r="14288" b="14288"/>
          <a:stretch>
            <a:fillRect/>
          </a:stretch>
        </p:blipFill>
        <p:spPr>
          <a:xfrm>
            <a:off x="8538135" y="2995486"/>
            <a:ext cx="1554957" cy="1554958"/>
          </a:xfrm>
          <a:custGeom>
            <a:avLst/>
            <a:gdLst/>
            <a:ahLst/>
            <a:cxnLst>
              <a:cxn ang="0">
                <a:pos x="wd2" y="hd2"/>
              </a:cxn>
              <a:cxn ang="5400000">
                <a:pos x="wd2" y="hd2"/>
              </a:cxn>
              <a:cxn ang="10800000">
                <a:pos x="wd2" y="hd2"/>
              </a:cxn>
              <a:cxn ang="16200000">
                <a:pos x="wd2" y="hd2"/>
              </a:cxn>
            </a:cxnLst>
            <a:rect l="0" t="0" r="r" b="b"/>
            <a:pathLst>
              <a:path w="21600" h="21600" extrusionOk="0">
                <a:moveTo>
                  <a:pt x="8672" y="0"/>
                </a:moveTo>
                <a:lnTo>
                  <a:pt x="8507" y="888"/>
                </a:lnTo>
                <a:cubicBezTo>
                  <a:pt x="8283" y="2101"/>
                  <a:pt x="8239" y="2138"/>
                  <a:pt x="7178" y="2062"/>
                </a:cubicBezTo>
                <a:cubicBezTo>
                  <a:pt x="6387" y="2005"/>
                  <a:pt x="6271" y="2029"/>
                  <a:pt x="6103" y="2277"/>
                </a:cubicBezTo>
                <a:lnTo>
                  <a:pt x="5915" y="2553"/>
                </a:lnTo>
                <a:lnTo>
                  <a:pt x="5177" y="2172"/>
                </a:lnTo>
                <a:lnTo>
                  <a:pt x="4427" y="1792"/>
                </a:lnTo>
                <a:lnTo>
                  <a:pt x="3098" y="3120"/>
                </a:lnTo>
                <a:lnTo>
                  <a:pt x="1770" y="4455"/>
                </a:lnTo>
                <a:lnTo>
                  <a:pt x="2299" y="5469"/>
                </a:lnTo>
                <a:lnTo>
                  <a:pt x="2834" y="6483"/>
                </a:lnTo>
                <a:lnTo>
                  <a:pt x="2486" y="7332"/>
                </a:lnTo>
                <a:lnTo>
                  <a:pt x="2145" y="8181"/>
                </a:lnTo>
                <a:lnTo>
                  <a:pt x="1075" y="8440"/>
                </a:lnTo>
                <a:lnTo>
                  <a:pt x="0" y="8700"/>
                </a:lnTo>
                <a:lnTo>
                  <a:pt x="0" y="10800"/>
                </a:lnTo>
                <a:lnTo>
                  <a:pt x="0" y="12906"/>
                </a:lnTo>
                <a:lnTo>
                  <a:pt x="1070" y="13165"/>
                </a:lnTo>
                <a:lnTo>
                  <a:pt x="2139" y="13419"/>
                </a:lnTo>
                <a:lnTo>
                  <a:pt x="2492" y="14290"/>
                </a:lnTo>
                <a:lnTo>
                  <a:pt x="2839" y="15155"/>
                </a:lnTo>
                <a:lnTo>
                  <a:pt x="2332" y="16374"/>
                </a:lnTo>
                <a:lnTo>
                  <a:pt x="1825" y="17598"/>
                </a:lnTo>
                <a:lnTo>
                  <a:pt x="2916" y="18689"/>
                </a:lnTo>
                <a:lnTo>
                  <a:pt x="4008" y="19781"/>
                </a:lnTo>
                <a:lnTo>
                  <a:pt x="4851" y="19433"/>
                </a:lnTo>
                <a:cubicBezTo>
                  <a:pt x="5315" y="19243"/>
                  <a:pt x="5865" y="19020"/>
                  <a:pt x="6075" y="18932"/>
                </a:cubicBezTo>
                <a:cubicBezTo>
                  <a:pt x="6405" y="18793"/>
                  <a:pt x="6566" y="18813"/>
                  <a:pt x="7255" y="19086"/>
                </a:cubicBezTo>
                <a:cubicBezTo>
                  <a:pt x="7693" y="19260"/>
                  <a:pt x="8114" y="19478"/>
                  <a:pt x="8192" y="19577"/>
                </a:cubicBezTo>
                <a:cubicBezTo>
                  <a:pt x="8270" y="19675"/>
                  <a:pt x="8411" y="20173"/>
                  <a:pt x="8501" y="20679"/>
                </a:cubicBezTo>
                <a:lnTo>
                  <a:pt x="8661" y="21600"/>
                </a:lnTo>
                <a:lnTo>
                  <a:pt x="12906" y="21600"/>
                </a:lnTo>
                <a:lnTo>
                  <a:pt x="13165" y="20525"/>
                </a:lnTo>
                <a:lnTo>
                  <a:pt x="13419" y="19455"/>
                </a:lnTo>
                <a:lnTo>
                  <a:pt x="14273" y="19114"/>
                </a:lnTo>
                <a:lnTo>
                  <a:pt x="15122" y="18772"/>
                </a:lnTo>
                <a:lnTo>
                  <a:pt x="16137" y="19301"/>
                </a:lnTo>
                <a:lnTo>
                  <a:pt x="17151" y="19836"/>
                </a:lnTo>
                <a:lnTo>
                  <a:pt x="18480" y="18507"/>
                </a:lnTo>
                <a:lnTo>
                  <a:pt x="19808" y="17173"/>
                </a:lnTo>
                <a:lnTo>
                  <a:pt x="19290" y="16148"/>
                </a:lnTo>
                <a:lnTo>
                  <a:pt x="18772" y="15122"/>
                </a:lnTo>
                <a:lnTo>
                  <a:pt x="19108" y="14295"/>
                </a:lnTo>
                <a:cubicBezTo>
                  <a:pt x="19293" y="13839"/>
                  <a:pt x="19531" y="13415"/>
                  <a:pt x="19637" y="13358"/>
                </a:cubicBezTo>
                <a:cubicBezTo>
                  <a:pt x="19744" y="13301"/>
                  <a:pt x="20232" y="13183"/>
                  <a:pt x="20718" y="13093"/>
                </a:cubicBezTo>
                <a:lnTo>
                  <a:pt x="21600" y="12934"/>
                </a:lnTo>
                <a:lnTo>
                  <a:pt x="21600" y="10800"/>
                </a:lnTo>
                <a:lnTo>
                  <a:pt x="21600" y="8672"/>
                </a:lnTo>
                <a:lnTo>
                  <a:pt x="20718" y="8507"/>
                </a:lnTo>
                <a:cubicBezTo>
                  <a:pt x="20232" y="8417"/>
                  <a:pt x="19744" y="8299"/>
                  <a:pt x="19637" y="8242"/>
                </a:cubicBezTo>
                <a:cubicBezTo>
                  <a:pt x="19531" y="8185"/>
                  <a:pt x="19293" y="7766"/>
                  <a:pt x="19108" y="7310"/>
                </a:cubicBezTo>
                <a:lnTo>
                  <a:pt x="18772" y="6483"/>
                </a:lnTo>
                <a:lnTo>
                  <a:pt x="19290" y="5458"/>
                </a:lnTo>
                <a:lnTo>
                  <a:pt x="19808" y="4427"/>
                </a:lnTo>
                <a:lnTo>
                  <a:pt x="18485" y="3104"/>
                </a:lnTo>
                <a:lnTo>
                  <a:pt x="17157" y="1781"/>
                </a:lnTo>
                <a:lnTo>
                  <a:pt x="16484" y="2139"/>
                </a:lnTo>
                <a:cubicBezTo>
                  <a:pt x="15815" y="2500"/>
                  <a:pt x="15447" y="2521"/>
                  <a:pt x="15447" y="2194"/>
                </a:cubicBezTo>
                <a:cubicBezTo>
                  <a:pt x="15447" y="2065"/>
                  <a:pt x="15211" y="2036"/>
                  <a:pt x="14477" y="2073"/>
                </a:cubicBezTo>
                <a:cubicBezTo>
                  <a:pt x="13351" y="2130"/>
                  <a:pt x="13345" y="2126"/>
                  <a:pt x="13088" y="821"/>
                </a:cubicBezTo>
                <a:lnTo>
                  <a:pt x="12928" y="0"/>
                </a:lnTo>
                <a:lnTo>
                  <a:pt x="10794" y="0"/>
                </a:lnTo>
                <a:lnTo>
                  <a:pt x="8672" y="0"/>
                </a:lnTo>
                <a:close/>
                <a:moveTo>
                  <a:pt x="12459" y="3826"/>
                </a:moveTo>
                <a:lnTo>
                  <a:pt x="13551" y="3859"/>
                </a:lnTo>
                <a:lnTo>
                  <a:pt x="13551" y="5502"/>
                </a:lnTo>
                <a:lnTo>
                  <a:pt x="13551" y="7134"/>
                </a:lnTo>
                <a:lnTo>
                  <a:pt x="12366" y="7172"/>
                </a:lnTo>
                <a:cubicBezTo>
                  <a:pt x="11714" y="7193"/>
                  <a:pt x="11137" y="7168"/>
                  <a:pt x="11087" y="7117"/>
                </a:cubicBezTo>
                <a:cubicBezTo>
                  <a:pt x="11036" y="7067"/>
                  <a:pt x="10998" y="6364"/>
                  <a:pt x="10998" y="5557"/>
                </a:cubicBezTo>
                <a:cubicBezTo>
                  <a:pt x="10998" y="4457"/>
                  <a:pt x="11043" y="4051"/>
                  <a:pt x="11180" y="3936"/>
                </a:cubicBezTo>
                <a:cubicBezTo>
                  <a:pt x="11297" y="3840"/>
                  <a:pt x="11766" y="3802"/>
                  <a:pt x="12459" y="3826"/>
                </a:cubicBezTo>
                <a:close/>
                <a:moveTo>
                  <a:pt x="8049" y="7658"/>
                </a:moveTo>
                <a:lnTo>
                  <a:pt x="9223" y="7658"/>
                </a:lnTo>
                <a:lnTo>
                  <a:pt x="10392" y="7658"/>
                </a:lnTo>
                <a:lnTo>
                  <a:pt x="10497" y="8049"/>
                </a:lnTo>
                <a:cubicBezTo>
                  <a:pt x="10555" y="8265"/>
                  <a:pt x="10585" y="9088"/>
                  <a:pt x="10568" y="9874"/>
                </a:cubicBezTo>
                <a:cubicBezTo>
                  <a:pt x="10551" y="10688"/>
                  <a:pt x="10483" y="11319"/>
                  <a:pt x="10409" y="11340"/>
                </a:cubicBezTo>
                <a:cubicBezTo>
                  <a:pt x="10337" y="11360"/>
                  <a:pt x="9877" y="11172"/>
                  <a:pt x="9389" y="10921"/>
                </a:cubicBezTo>
                <a:cubicBezTo>
                  <a:pt x="8193" y="10308"/>
                  <a:pt x="7970" y="9935"/>
                  <a:pt x="8016" y="8639"/>
                </a:cubicBezTo>
                <a:lnTo>
                  <a:pt x="8049" y="7658"/>
                </a:lnTo>
                <a:close/>
                <a:moveTo>
                  <a:pt x="15651" y="8931"/>
                </a:moveTo>
                <a:cubicBezTo>
                  <a:pt x="15689" y="8930"/>
                  <a:pt x="15728" y="8956"/>
                  <a:pt x="15767" y="9019"/>
                </a:cubicBezTo>
                <a:cubicBezTo>
                  <a:pt x="15809" y="9087"/>
                  <a:pt x="15904" y="9457"/>
                  <a:pt x="15977" y="9841"/>
                </a:cubicBezTo>
                <a:cubicBezTo>
                  <a:pt x="16143" y="10715"/>
                  <a:pt x="16015" y="11666"/>
                  <a:pt x="15723" y="11743"/>
                </a:cubicBezTo>
                <a:cubicBezTo>
                  <a:pt x="15606" y="11773"/>
                  <a:pt x="15400" y="12062"/>
                  <a:pt x="15266" y="12388"/>
                </a:cubicBezTo>
                <a:cubicBezTo>
                  <a:pt x="14694" y="13769"/>
                  <a:pt x="13431" y="14866"/>
                  <a:pt x="11980" y="15243"/>
                </a:cubicBezTo>
                <a:cubicBezTo>
                  <a:pt x="11034" y="15490"/>
                  <a:pt x="10503" y="15489"/>
                  <a:pt x="9560" y="15238"/>
                </a:cubicBezTo>
                <a:cubicBezTo>
                  <a:pt x="8217" y="14881"/>
                  <a:pt x="7012" y="13835"/>
                  <a:pt x="6384" y="12481"/>
                </a:cubicBezTo>
                <a:cubicBezTo>
                  <a:pt x="6222" y="12131"/>
                  <a:pt x="6000" y="11847"/>
                  <a:pt x="5893" y="11847"/>
                </a:cubicBezTo>
                <a:cubicBezTo>
                  <a:pt x="5513" y="11847"/>
                  <a:pt x="5431" y="9925"/>
                  <a:pt x="5783" y="9256"/>
                </a:cubicBezTo>
                <a:cubicBezTo>
                  <a:pt x="5973" y="8896"/>
                  <a:pt x="6116" y="9094"/>
                  <a:pt x="6186" y="9813"/>
                </a:cubicBezTo>
                <a:cubicBezTo>
                  <a:pt x="6225" y="10225"/>
                  <a:pt x="6391" y="10707"/>
                  <a:pt x="6632" y="11098"/>
                </a:cubicBezTo>
                <a:cubicBezTo>
                  <a:pt x="7038" y="11754"/>
                  <a:pt x="7541" y="12106"/>
                  <a:pt x="9703" y="13248"/>
                </a:cubicBezTo>
                <a:lnTo>
                  <a:pt x="10839" y="13849"/>
                </a:lnTo>
                <a:lnTo>
                  <a:pt x="12575" y="12884"/>
                </a:lnTo>
                <a:cubicBezTo>
                  <a:pt x="13529" y="12355"/>
                  <a:pt x="14416" y="11824"/>
                  <a:pt x="14549" y="11704"/>
                </a:cubicBezTo>
                <a:cubicBezTo>
                  <a:pt x="14965" y="11328"/>
                  <a:pt x="15447" y="10196"/>
                  <a:pt x="15447" y="9604"/>
                </a:cubicBezTo>
                <a:cubicBezTo>
                  <a:pt x="15447" y="9201"/>
                  <a:pt x="15540" y="8934"/>
                  <a:pt x="15651" y="8931"/>
                </a:cubicBezTo>
                <a:close/>
              </a:path>
            </a:pathLst>
          </a:custGeom>
          <a:ln w="12700">
            <a:miter lim="400000"/>
          </a:ln>
        </p:spPr>
      </p:pic>
      <p:sp>
        <p:nvSpPr>
          <p:cNvPr id="10" name="Slide Number Placeholder 9">
            <a:extLst>
              <a:ext uri="{FF2B5EF4-FFF2-40B4-BE49-F238E27FC236}">
                <a16:creationId xmlns:a16="http://schemas.microsoft.com/office/drawing/2014/main" id="{8EA9C917-2158-7D5B-E316-6A8DB88E87F7}"/>
              </a:ext>
            </a:extLst>
          </p:cNvPr>
          <p:cNvSpPr>
            <a:spLocks noGrp="1"/>
          </p:cNvSpPr>
          <p:nvPr>
            <p:ph type="sldNum" sz="quarter" idx="2"/>
          </p:nvPr>
        </p:nvSpPr>
        <p:spPr/>
        <p:txBody>
          <a:bodyPr/>
          <a:lstStyle/>
          <a:p>
            <a:fld id="{86CB4B4D-7CA3-9044-876B-883B54F8677D}" type="slidenum">
              <a:rPr lang="en-IQ" smtClean="0"/>
              <a:t>23</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C47CF465-814B-3AD1-AC32-82947FE655FB}"/>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E7DAE89E-14CB-53D9-74EF-EFB43044E5E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1BB9182-7B53-F1C2-E801-B154BC2D1671}"/>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89DE295-15C8-C4DC-11A9-95667D74E4D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CD3B1D-43B9-2B42-857A-B2F2BFFCA6E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AFCA2EA5-E6C0-F620-E970-4C2E0A6DE1E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00ABB77D-9D72-6803-ECBF-9F2B198D17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C8B434CF-1C5B-770E-F46A-E14A243204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17" name="TextBox 23"/>
          <p:cNvSpPr txBox="1"/>
          <p:nvPr/>
        </p:nvSpPr>
        <p:spPr>
          <a:xfrm>
            <a:off x="1214179" y="2274475"/>
            <a:ext cx="9099552" cy="30641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Prevention</a:t>
            </a:r>
            <a:r>
              <a:rPr sz="2000" dirty="0">
                <a:solidFill>
                  <a:schemeClr val="tx1"/>
                </a:solidFill>
                <a:latin typeface="Alexandria" pitchFamily="2" charset="-78"/>
                <a:cs typeface="Alexandria" pitchFamily="2" charset="-78"/>
              </a:rPr>
              <a:t> means that an attack will fail. For example, if one attempts to break into a host over the Internet and that host is not connected to the Internet, the attack has been prevented. preventative mechanisms, such as passwords (which aim to prevent unauthorized users from accessing the system) </a:t>
            </a:r>
          </a:p>
        </p:txBody>
      </p:sp>
      <p:pic>
        <p:nvPicPr>
          <p:cNvPr id="422" name="Image" descr="Image"/>
          <p:cNvPicPr>
            <a:picLocks noChangeAspect="1"/>
          </p:cNvPicPr>
          <p:nvPr/>
        </p:nvPicPr>
        <p:blipFill>
          <a:blip r:embed="rId4"/>
          <a:stretch>
            <a:fillRect/>
          </a:stretch>
        </p:blipFill>
        <p:spPr>
          <a:xfrm>
            <a:off x="8778353" y="2906064"/>
            <a:ext cx="1800993" cy="1800994"/>
          </a:xfrm>
          <a:prstGeom prst="rect">
            <a:avLst/>
          </a:prstGeom>
          <a:ln w="12700">
            <a:miter lim="400000"/>
          </a:ln>
        </p:spPr>
      </p:pic>
      <p:sp>
        <p:nvSpPr>
          <p:cNvPr id="10" name="Slide Number Placeholder 9">
            <a:extLst>
              <a:ext uri="{FF2B5EF4-FFF2-40B4-BE49-F238E27FC236}">
                <a16:creationId xmlns:a16="http://schemas.microsoft.com/office/drawing/2014/main" id="{ABAEDD75-D100-1BE0-DAB1-20F83506B82C}"/>
              </a:ext>
            </a:extLst>
          </p:cNvPr>
          <p:cNvSpPr>
            <a:spLocks noGrp="1"/>
          </p:cNvSpPr>
          <p:nvPr>
            <p:ph type="sldNum" sz="quarter" idx="2"/>
          </p:nvPr>
        </p:nvSpPr>
        <p:spPr/>
        <p:txBody>
          <a:bodyPr/>
          <a:lstStyle/>
          <a:p>
            <a:fld id="{86CB4B4D-7CA3-9044-876B-883B54F8677D}" type="slidenum">
              <a:rPr lang="en-IQ" smtClean="0"/>
              <a:t>24</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27722C0-4163-2B48-0124-0BAFD2625B45}"/>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9A7F39ED-4479-6F06-C021-285E217E40B2}"/>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337D75D0-321F-D114-5309-97878AECB40C}"/>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FEA3A8C4-AED5-48A9-B9AA-846D45C8D32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2FF3D13-DC8A-7E9F-3F4D-5B601D192AF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9B4367B-B3BB-A7EB-DA3B-7CA44D315502}"/>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AAF3685B-32F4-0260-7AEF-D4B60AD3D7A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86621755-291F-FD00-5B60-B864BF856F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28" name="TextBox 23"/>
          <p:cNvSpPr txBox="1"/>
          <p:nvPr/>
        </p:nvSpPr>
        <p:spPr>
          <a:xfrm>
            <a:off x="1214179" y="2067952"/>
            <a:ext cx="9099552" cy="34950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Detection</a:t>
            </a:r>
            <a:r>
              <a:rPr sz="2000" dirty="0">
                <a:solidFill>
                  <a:schemeClr val="tx1"/>
                </a:solidFill>
                <a:latin typeface="Alexandria" pitchFamily="2" charset="-78"/>
                <a:cs typeface="Alexandria" pitchFamily="2" charset="-78"/>
              </a:rPr>
              <a:t> is most useful when an attack cannot be prevented, but it can also indicate the effectiveness of preventative measures. Detection mechanisms accept that an attack will occur; the goal is to determine that an attack is under way, or has occurred, and report it. The attack may be monitored, however, to provide data about its nature, severity, and results.  </a:t>
            </a:r>
          </a:p>
        </p:txBody>
      </p:sp>
      <p:pic>
        <p:nvPicPr>
          <p:cNvPr id="433" name="Image" descr="Image"/>
          <p:cNvPicPr>
            <a:picLocks noChangeAspect="1"/>
          </p:cNvPicPr>
          <p:nvPr/>
        </p:nvPicPr>
        <p:blipFill>
          <a:blip r:embed="rId4"/>
          <a:stretch>
            <a:fillRect/>
          </a:stretch>
        </p:blipFill>
        <p:spPr>
          <a:xfrm>
            <a:off x="8279713" y="2593983"/>
            <a:ext cx="2167471" cy="2167472"/>
          </a:xfrm>
          <a:prstGeom prst="rect">
            <a:avLst/>
          </a:prstGeom>
          <a:ln w="12700">
            <a:miter lim="400000"/>
          </a:ln>
        </p:spPr>
      </p:pic>
      <p:sp>
        <p:nvSpPr>
          <p:cNvPr id="10" name="Slide Number Placeholder 9">
            <a:extLst>
              <a:ext uri="{FF2B5EF4-FFF2-40B4-BE49-F238E27FC236}">
                <a16:creationId xmlns:a16="http://schemas.microsoft.com/office/drawing/2014/main" id="{932AFDD1-AF4E-24AA-E807-B5A0ECC50AC5}"/>
              </a:ext>
            </a:extLst>
          </p:cNvPr>
          <p:cNvSpPr>
            <a:spLocks noGrp="1"/>
          </p:cNvSpPr>
          <p:nvPr>
            <p:ph type="sldNum" sz="quarter" idx="2"/>
          </p:nvPr>
        </p:nvSpPr>
        <p:spPr/>
        <p:txBody>
          <a:bodyPr/>
          <a:lstStyle/>
          <a:p>
            <a:fld id="{86CB4B4D-7CA3-9044-876B-883B54F8677D}" type="slidenum">
              <a:rPr lang="en-IQ" smtClean="0"/>
              <a:t>25</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FCFB4C7-5A96-A978-7367-D63E40AEF805}"/>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FB4CAFFB-F7D2-0733-C0BE-CC1FF3499CB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7B4B65E-108E-EBEC-7250-8D22B83864E0}"/>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61CE647-7363-1E9B-2A1E-5D41519D3A4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088471-79FC-D27F-C77F-9115C3A4E4A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D7B8A72F-ADA8-3CE6-0399-803E8831BD24}"/>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4295C4DA-7A91-B948-417B-4AE1321A5D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F8612C3D-80C9-544F-71DF-51ACDFC09E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39" name="TextBox 23"/>
          <p:cNvSpPr txBox="1"/>
          <p:nvPr/>
        </p:nvSpPr>
        <p:spPr>
          <a:xfrm>
            <a:off x="1214179" y="1878678"/>
            <a:ext cx="9099552" cy="380283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R="2229993" algn="just" defTabSz="457200">
              <a:lnSpc>
                <a:spcPct val="140000"/>
              </a:lnSpc>
              <a:spcBef>
                <a:spcPts val="1200"/>
              </a:spcBef>
              <a:tabLst>
                <a:tab pos="6769100" algn="l"/>
              </a:tabLst>
              <a:defRPr sz="24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Recovery</a:t>
            </a:r>
            <a:r>
              <a:rPr sz="2000" dirty="0">
                <a:solidFill>
                  <a:schemeClr val="tx1"/>
                </a:solidFill>
                <a:latin typeface="Alexandria" pitchFamily="2" charset="-78"/>
                <a:cs typeface="Alexandria" pitchFamily="2" charset="-78"/>
              </a:rPr>
              <a:t> has two forms:</a:t>
            </a:r>
          </a:p>
          <a:p>
            <a:pPr marL="343122" indent="-343122" algn="just" defTabSz="457200">
              <a:lnSpc>
                <a:spcPct val="140000"/>
              </a:lnSpc>
              <a:spcBef>
                <a:spcPts val="1200"/>
              </a:spcBef>
              <a:buSzPct val="100000"/>
              <a:buAutoNum type="arabicPeriod"/>
              <a:tabLst>
                <a:tab pos="7531100" algn="l"/>
              </a:tabLst>
              <a:defRPr sz="24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to stop an attack and to assess and repair any damage caused by that attack. </a:t>
            </a:r>
          </a:p>
          <a:p>
            <a:pPr marR="2229993" algn="just" defTabSz="457200">
              <a:lnSpc>
                <a:spcPct val="140000"/>
              </a:lnSpc>
              <a:spcBef>
                <a:spcPts val="1200"/>
              </a:spcBef>
              <a:tabLst>
                <a:tab pos="6769100" algn="l"/>
              </a:tabLst>
              <a:defRPr sz="24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an example, if the attacker deletes a file, one recovery mechanism would be to restore the file from backup tapes. In some cases, retaliation (by attacking the attacker’s system or taking legal steps to hold the attacker accountable) is part of recovery. </a:t>
            </a:r>
          </a:p>
        </p:txBody>
      </p:sp>
      <p:pic>
        <p:nvPicPr>
          <p:cNvPr id="444" name="Image" descr="Image"/>
          <p:cNvPicPr>
            <a:picLocks noChangeAspect="1"/>
          </p:cNvPicPr>
          <p:nvPr/>
        </p:nvPicPr>
        <p:blipFill>
          <a:blip r:embed="rId4"/>
          <a:stretch>
            <a:fillRect/>
          </a:stretch>
        </p:blipFill>
        <p:spPr>
          <a:xfrm>
            <a:off x="8681768" y="3533351"/>
            <a:ext cx="1436827" cy="1436828"/>
          </a:xfrm>
          <a:prstGeom prst="rect">
            <a:avLst/>
          </a:prstGeom>
          <a:ln w="12700">
            <a:miter lim="400000"/>
          </a:ln>
        </p:spPr>
      </p:pic>
      <p:sp>
        <p:nvSpPr>
          <p:cNvPr id="10" name="Slide Number Placeholder 9">
            <a:extLst>
              <a:ext uri="{FF2B5EF4-FFF2-40B4-BE49-F238E27FC236}">
                <a16:creationId xmlns:a16="http://schemas.microsoft.com/office/drawing/2014/main" id="{D6E814EB-9E16-2C2A-0F7C-FBAA169726BC}"/>
              </a:ext>
            </a:extLst>
          </p:cNvPr>
          <p:cNvSpPr>
            <a:spLocks noGrp="1"/>
          </p:cNvSpPr>
          <p:nvPr>
            <p:ph type="sldNum" sz="quarter" idx="2"/>
          </p:nvPr>
        </p:nvSpPr>
        <p:spPr/>
        <p:txBody>
          <a:bodyPr/>
          <a:lstStyle/>
          <a:p>
            <a:fld id="{86CB4B4D-7CA3-9044-876B-883B54F8677D}" type="slidenum">
              <a:rPr lang="en-IQ" smtClean="0"/>
              <a:t>26</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B2C0516-7CF2-09B8-01C4-213723CF8BE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D1D65E97-5371-A2EB-683F-4B5758996AA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CB13B8E-EF9F-CA9F-F856-5BEE101ED615}"/>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4FE59203-1197-F2BC-A761-5F44FA720A4B}"/>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97B5D6-DC0E-2428-5212-7AA238261CA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06F0BF7A-D129-4928-68C9-6B1B5912C6F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2551627D-F6E6-446C-1642-353C43B387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0FB8BAA-EC2E-1C2E-DACA-C662C7E888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50" name="TextBox 23"/>
          <p:cNvSpPr txBox="1"/>
          <p:nvPr/>
        </p:nvSpPr>
        <p:spPr>
          <a:xfrm>
            <a:off x="1214179" y="1762254"/>
            <a:ext cx="9099552" cy="418755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R="2229993" algn="just" defTabSz="457200">
              <a:lnSpc>
                <a:spcPct val="130000"/>
              </a:lnSpc>
              <a:spcBef>
                <a:spcPts val="1200"/>
              </a:spcBef>
              <a:tabLst>
                <a:tab pos="6769100" algn="l"/>
              </a:tabLst>
              <a:defRPr sz="23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Recovery</a:t>
            </a:r>
            <a:r>
              <a:rPr sz="2000" dirty="0">
                <a:solidFill>
                  <a:schemeClr val="tx1"/>
                </a:solidFill>
                <a:latin typeface="Alexandria" pitchFamily="2" charset="-78"/>
                <a:cs typeface="Alexandria" pitchFamily="2" charset="-78"/>
              </a:rPr>
              <a:t> has two forms:</a:t>
            </a:r>
          </a:p>
          <a:p>
            <a:pPr marL="343122" indent="-343122" algn="just" defTabSz="457200">
              <a:lnSpc>
                <a:spcPct val="130000"/>
              </a:lnSpc>
              <a:spcBef>
                <a:spcPts val="1200"/>
              </a:spcBef>
              <a:buSzPct val="100000"/>
              <a:buAutoNum type="arabicPeriod" startAt="2"/>
              <a:tabLst>
                <a:tab pos="7531100" algn="l"/>
              </a:tabLst>
              <a:defRPr sz="23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system continues to function correctly while an attack is under way. This type of recovery is quite difficult to implement because of the complexity of computer systems. </a:t>
            </a:r>
          </a:p>
          <a:p>
            <a:pPr algn="just" defTabSz="457200">
              <a:lnSpc>
                <a:spcPct val="120000"/>
              </a:lnSpc>
              <a:spcBef>
                <a:spcPts val="1200"/>
              </a:spcBef>
              <a:tabLst>
                <a:tab pos="7531100" algn="l"/>
              </a:tabLst>
              <a:defRPr sz="23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It differs from the first form of recovery, because at no point does the system function incorrectly. However, the system may disable nonessential functionality. Of course, this type of recovery is often implemented in a weaker form whereby the system detects incorrect functioning automatically and then corrects (or attempts to correct) the error.</a:t>
            </a:r>
          </a:p>
        </p:txBody>
      </p:sp>
      <p:sp>
        <p:nvSpPr>
          <p:cNvPr id="10" name="Slide Number Placeholder 9">
            <a:extLst>
              <a:ext uri="{FF2B5EF4-FFF2-40B4-BE49-F238E27FC236}">
                <a16:creationId xmlns:a16="http://schemas.microsoft.com/office/drawing/2014/main" id="{9E8C7112-9BB8-C26F-F132-5F732C7C7E83}"/>
              </a:ext>
            </a:extLst>
          </p:cNvPr>
          <p:cNvSpPr>
            <a:spLocks noGrp="1"/>
          </p:cNvSpPr>
          <p:nvPr>
            <p:ph type="sldNum" sz="quarter" idx="2"/>
          </p:nvPr>
        </p:nvSpPr>
        <p:spPr/>
        <p:txBody>
          <a:bodyPr/>
          <a:lstStyle/>
          <a:p>
            <a:fld id="{86CB4B4D-7CA3-9044-876B-883B54F8677D}" type="slidenum">
              <a:rPr lang="en-IQ" smtClean="0"/>
              <a:t>27</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E309EA0E-6A3E-E75A-79B9-F8FDBC956253}"/>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5C0A35CC-DAB2-4717-E2FC-2A487206442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07EDE3D-4607-A96D-25D8-CD1AD3F14B27}"/>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C1805A9-120D-DB6D-1192-3BE0F3C3C446}"/>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FC9A1C-F40F-0615-711F-798683347357}"/>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6F134AA0-9508-FF10-AB7F-155850B765FC}"/>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ECE03BDA-7741-F3BB-BBE8-88E495004F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9C2FAABE-1935-EFF5-552E-BA886948A9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60" name="TextBox 23"/>
          <p:cNvSpPr txBox="1"/>
          <p:nvPr/>
        </p:nvSpPr>
        <p:spPr>
          <a:xfrm>
            <a:off x="1304161" y="2031559"/>
            <a:ext cx="9099552" cy="36489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i="1" u="sng" dirty="0">
                <a:solidFill>
                  <a:schemeClr val="accent2"/>
                </a:solidFill>
                <a:latin typeface="Alexandria" pitchFamily="2" charset="-78"/>
                <a:cs typeface="Alexandria" pitchFamily="2" charset="-78"/>
              </a:rPr>
              <a:t>Assurance</a:t>
            </a:r>
            <a:r>
              <a:rPr sz="2000" dirty="0">
                <a:solidFill>
                  <a:schemeClr val="accent2"/>
                </a:solidFill>
                <a:latin typeface="Alexandria" pitchFamily="2" charset="-78"/>
                <a:cs typeface="Alexandria" pitchFamily="2" charset="-78"/>
              </a:rPr>
              <a:t>:</a:t>
            </a:r>
          </a:p>
          <a:p>
            <a:pPr marR="2725292"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Trust cannot be quantified precisely. System specification, design, and implementation can provide a basis for determining “how much” to trust a system. This aspect of trust is called assurance. It is an attempt to provide a basis for bolstering (or substantiating or specifying) how much one can trust a system.</a:t>
            </a:r>
          </a:p>
        </p:txBody>
      </p:sp>
      <p:pic>
        <p:nvPicPr>
          <p:cNvPr id="465" name="Image" descr="Image"/>
          <p:cNvPicPr>
            <a:picLocks noChangeAspect="1"/>
          </p:cNvPicPr>
          <p:nvPr/>
        </p:nvPicPr>
        <p:blipFill>
          <a:blip r:embed="rId4"/>
          <a:srcRect l="24579" t="9334" r="24618" b="32195"/>
          <a:stretch>
            <a:fillRect/>
          </a:stretch>
        </p:blipFill>
        <p:spPr>
          <a:xfrm>
            <a:off x="8259380" y="2981808"/>
            <a:ext cx="1771651" cy="2039034"/>
          </a:xfrm>
          <a:custGeom>
            <a:avLst/>
            <a:gdLst/>
            <a:ahLst/>
            <a:cxnLst>
              <a:cxn ang="0">
                <a:pos x="wd2" y="hd2"/>
              </a:cxn>
              <a:cxn ang="5400000">
                <a:pos x="wd2" y="hd2"/>
              </a:cxn>
              <a:cxn ang="10800000">
                <a:pos x="wd2" y="hd2"/>
              </a:cxn>
              <a:cxn ang="16200000">
                <a:pos x="wd2" y="hd2"/>
              </a:cxn>
            </a:cxnLst>
            <a:rect l="0" t="0" r="r" b="b"/>
            <a:pathLst>
              <a:path w="21592" h="21559" extrusionOk="0">
                <a:moveTo>
                  <a:pt x="12010" y="11"/>
                </a:moveTo>
                <a:cubicBezTo>
                  <a:pt x="11893" y="-28"/>
                  <a:pt x="11796" y="35"/>
                  <a:pt x="11754" y="175"/>
                </a:cubicBezTo>
                <a:cubicBezTo>
                  <a:pt x="11713" y="311"/>
                  <a:pt x="11760" y="426"/>
                  <a:pt x="11875" y="464"/>
                </a:cubicBezTo>
                <a:cubicBezTo>
                  <a:pt x="12115" y="544"/>
                  <a:pt x="11976" y="755"/>
                  <a:pt x="11681" y="758"/>
                </a:cubicBezTo>
                <a:cubicBezTo>
                  <a:pt x="11560" y="759"/>
                  <a:pt x="11368" y="926"/>
                  <a:pt x="11261" y="1127"/>
                </a:cubicBezTo>
                <a:cubicBezTo>
                  <a:pt x="11004" y="1606"/>
                  <a:pt x="10608" y="1614"/>
                  <a:pt x="10346" y="1144"/>
                </a:cubicBezTo>
                <a:cubicBezTo>
                  <a:pt x="10199" y="879"/>
                  <a:pt x="10068" y="792"/>
                  <a:pt x="9795" y="792"/>
                </a:cubicBezTo>
                <a:cubicBezTo>
                  <a:pt x="9497" y="792"/>
                  <a:pt x="9443" y="834"/>
                  <a:pt x="9485" y="1039"/>
                </a:cubicBezTo>
                <a:cubicBezTo>
                  <a:pt x="9586" y="1519"/>
                  <a:pt x="9411" y="1582"/>
                  <a:pt x="8005" y="1559"/>
                </a:cubicBezTo>
                <a:lnTo>
                  <a:pt x="6685" y="1538"/>
                </a:lnTo>
                <a:lnTo>
                  <a:pt x="6685" y="1878"/>
                </a:lnTo>
                <a:cubicBezTo>
                  <a:pt x="6685" y="2326"/>
                  <a:pt x="6516" y="2398"/>
                  <a:pt x="5572" y="2361"/>
                </a:cubicBezTo>
                <a:cubicBezTo>
                  <a:pt x="4800" y="2331"/>
                  <a:pt x="4779" y="2337"/>
                  <a:pt x="4750" y="2638"/>
                </a:cubicBezTo>
                <a:cubicBezTo>
                  <a:pt x="4710" y="3060"/>
                  <a:pt x="4515" y="3229"/>
                  <a:pt x="4140" y="3167"/>
                </a:cubicBezTo>
                <a:cubicBezTo>
                  <a:pt x="3854" y="3119"/>
                  <a:pt x="3820" y="3158"/>
                  <a:pt x="3783" y="3553"/>
                </a:cubicBezTo>
                <a:cubicBezTo>
                  <a:pt x="3745" y="3952"/>
                  <a:pt x="3705" y="3991"/>
                  <a:pt x="3323" y="4023"/>
                </a:cubicBezTo>
                <a:cubicBezTo>
                  <a:pt x="2960" y="4053"/>
                  <a:pt x="2904" y="4106"/>
                  <a:pt x="2868" y="4421"/>
                </a:cubicBezTo>
                <a:cubicBezTo>
                  <a:pt x="2833" y="4736"/>
                  <a:pt x="2772" y="4789"/>
                  <a:pt x="2409" y="4820"/>
                </a:cubicBezTo>
                <a:cubicBezTo>
                  <a:pt x="2045" y="4850"/>
                  <a:pt x="1989" y="4899"/>
                  <a:pt x="1954" y="5214"/>
                </a:cubicBezTo>
                <a:cubicBezTo>
                  <a:pt x="1922" y="5502"/>
                  <a:pt x="1847" y="5586"/>
                  <a:pt x="1587" y="5617"/>
                </a:cubicBezTo>
                <a:cubicBezTo>
                  <a:pt x="1012" y="5686"/>
                  <a:pt x="895" y="5854"/>
                  <a:pt x="972" y="6503"/>
                </a:cubicBezTo>
                <a:cubicBezTo>
                  <a:pt x="1044" y="7108"/>
                  <a:pt x="899" y="7374"/>
                  <a:pt x="518" y="7329"/>
                </a:cubicBezTo>
                <a:cubicBezTo>
                  <a:pt x="129" y="7284"/>
                  <a:pt x="74" y="7368"/>
                  <a:pt x="39" y="8059"/>
                </a:cubicBezTo>
                <a:lnTo>
                  <a:pt x="0" y="8781"/>
                </a:lnTo>
                <a:lnTo>
                  <a:pt x="827" y="8768"/>
                </a:lnTo>
                <a:lnTo>
                  <a:pt x="1649" y="8756"/>
                </a:lnTo>
                <a:lnTo>
                  <a:pt x="1669" y="7808"/>
                </a:lnTo>
                <a:cubicBezTo>
                  <a:pt x="1685" y="6896"/>
                  <a:pt x="1696" y="6852"/>
                  <a:pt x="2099" y="6532"/>
                </a:cubicBezTo>
                <a:cubicBezTo>
                  <a:pt x="2329" y="6350"/>
                  <a:pt x="2581" y="6232"/>
                  <a:pt x="2656" y="6272"/>
                </a:cubicBezTo>
                <a:cubicBezTo>
                  <a:pt x="2744" y="6319"/>
                  <a:pt x="2761" y="6223"/>
                  <a:pt x="2704" y="5999"/>
                </a:cubicBezTo>
                <a:cubicBezTo>
                  <a:pt x="2604" y="5605"/>
                  <a:pt x="2746" y="5482"/>
                  <a:pt x="3294" y="5495"/>
                </a:cubicBezTo>
                <a:cubicBezTo>
                  <a:pt x="3554" y="5502"/>
                  <a:pt x="3659" y="5451"/>
                  <a:pt x="3657" y="5315"/>
                </a:cubicBezTo>
                <a:cubicBezTo>
                  <a:pt x="3649" y="4842"/>
                  <a:pt x="3805" y="4126"/>
                  <a:pt x="3952" y="3972"/>
                </a:cubicBezTo>
                <a:cubicBezTo>
                  <a:pt x="4065" y="3854"/>
                  <a:pt x="4316" y="3812"/>
                  <a:pt x="4779" y="3834"/>
                </a:cubicBezTo>
                <a:lnTo>
                  <a:pt x="5442" y="3867"/>
                </a:lnTo>
                <a:lnTo>
                  <a:pt x="5509" y="3473"/>
                </a:lnTo>
                <a:lnTo>
                  <a:pt x="5572" y="3083"/>
                </a:lnTo>
                <a:lnTo>
                  <a:pt x="6554" y="3083"/>
                </a:lnTo>
                <a:lnTo>
                  <a:pt x="7536" y="3083"/>
                </a:lnTo>
                <a:lnTo>
                  <a:pt x="7536" y="3536"/>
                </a:lnTo>
                <a:cubicBezTo>
                  <a:pt x="7536" y="3963"/>
                  <a:pt x="7513" y="3990"/>
                  <a:pt x="7120" y="4023"/>
                </a:cubicBezTo>
                <a:cubicBezTo>
                  <a:pt x="6757" y="4053"/>
                  <a:pt x="6696" y="4106"/>
                  <a:pt x="6661" y="4421"/>
                </a:cubicBezTo>
                <a:cubicBezTo>
                  <a:pt x="6625" y="4738"/>
                  <a:pt x="6566" y="4789"/>
                  <a:pt x="6196" y="4820"/>
                </a:cubicBezTo>
                <a:cubicBezTo>
                  <a:pt x="5844" y="4849"/>
                  <a:pt x="5753" y="4913"/>
                  <a:pt x="5664" y="5214"/>
                </a:cubicBezTo>
                <a:cubicBezTo>
                  <a:pt x="5575" y="5514"/>
                  <a:pt x="5488" y="5583"/>
                  <a:pt x="5142" y="5613"/>
                </a:cubicBezTo>
                <a:cubicBezTo>
                  <a:pt x="4779" y="5644"/>
                  <a:pt x="4726" y="5690"/>
                  <a:pt x="4726" y="5974"/>
                </a:cubicBezTo>
                <a:cubicBezTo>
                  <a:pt x="4726" y="6338"/>
                  <a:pt x="4629" y="6419"/>
                  <a:pt x="4165" y="6452"/>
                </a:cubicBezTo>
                <a:cubicBezTo>
                  <a:pt x="3865" y="6474"/>
                  <a:pt x="3847" y="6521"/>
                  <a:pt x="3821" y="7212"/>
                </a:cubicBezTo>
                <a:cubicBezTo>
                  <a:pt x="3806" y="7616"/>
                  <a:pt x="3765" y="7988"/>
                  <a:pt x="3729" y="8038"/>
                </a:cubicBezTo>
                <a:cubicBezTo>
                  <a:pt x="3693" y="8089"/>
                  <a:pt x="3486" y="8131"/>
                  <a:pt x="3275" y="8131"/>
                </a:cubicBezTo>
                <a:lnTo>
                  <a:pt x="2893" y="8131"/>
                </a:lnTo>
                <a:lnTo>
                  <a:pt x="2893" y="9276"/>
                </a:lnTo>
                <a:cubicBezTo>
                  <a:pt x="2893" y="10326"/>
                  <a:pt x="2871" y="10426"/>
                  <a:pt x="2631" y="10480"/>
                </a:cubicBezTo>
                <a:cubicBezTo>
                  <a:pt x="2449" y="10522"/>
                  <a:pt x="2370" y="10636"/>
                  <a:pt x="2370" y="10854"/>
                </a:cubicBezTo>
                <a:cubicBezTo>
                  <a:pt x="2370" y="11026"/>
                  <a:pt x="2296" y="11214"/>
                  <a:pt x="2206" y="11274"/>
                </a:cubicBezTo>
                <a:cubicBezTo>
                  <a:pt x="1952" y="11440"/>
                  <a:pt x="970" y="11455"/>
                  <a:pt x="856" y="11295"/>
                </a:cubicBezTo>
                <a:cubicBezTo>
                  <a:pt x="801" y="11218"/>
                  <a:pt x="772" y="10840"/>
                  <a:pt x="788" y="10455"/>
                </a:cubicBezTo>
                <a:cubicBezTo>
                  <a:pt x="810" y="9937"/>
                  <a:pt x="766" y="9721"/>
                  <a:pt x="614" y="9612"/>
                </a:cubicBezTo>
                <a:cubicBezTo>
                  <a:pt x="451" y="9494"/>
                  <a:pt x="370" y="9491"/>
                  <a:pt x="213" y="9603"/>
                </a:cubicBezTo>
                <a:cubicBezTo>
                  <a:pt x="63" y="9711"/>
                  <a:pt x="15" y="10006"/>
                  <a:pt x="15" y="10850"/>
                </a:cubicBezTo>
                <a:cubicBezTo>
                  <a:pt x="15" y="12112"/>
                  <a:pt x="134" y="13029"/>
                  <a:pt x="285" y="12948"/>
                </a:cubicBezTo>
                <a:cubicBezTo>
                  <a:pt x="342" y="12917"/>
                  <a:pt x="505" y="13037"/>
                  <a:pt x="648" y="13212"/>
                </a:cubicBezTo>
                <a:cubicBezTo>
                  <a:pt x="885" y="13500"/>
                  <a:pt x="913" y="13730"/>
                  <a:pt x="934" y="15679"/>
                </a:cubicBezTo>
                <a:cubicBezTo>
                  <a:pt x="946" y="16862"/>
                  <a:pt x="966" y="17985"/>
                  <a:pt x="977" y="18172"/>
                </a:cubicBezTo>
                <a:lnTo>
                  <a:pt x="996" y="18512"/>
                </a:lnTo>
                <a:lnTo>
                  <a:pt x="4068" y="18533"/>
                </a:lnTo>
                <a:cubicBezTo>
                  <a:pt x="5758" y="18546"/>
                  <a:pt x="7246" y="18580"/>
                  <a:pt x="7372" y="18608"/>
                </a:cubicBezTo>
                <a:cubicBezTo>
                  <a:pt x="7538" y="18646"/>
                  <a:pt x="7599" y="18777"/>
                  <a:pt x="7599" y="19083"/>
                </a:cubicBezTo>
                <a:cubicBezTo>
                  <a:pt x="7599" y="19470"/>
                  <a:pt x="7628" y="19497"/>
                  <a:pt x="7928" y="19448"/>
                </a:cubicBezTo>
                <a:cubicBezTo>
                  <a:pt x="8308" y="19385"/>
                  <a:pt x="8503" y="19551"/>
                  <a:pt x="8542" y="19964"/>
                </a:cubicBezTo>
                <a:cubicBezTo>
                  <a:pt x="8563" y="20178"/>
                  <a:pt x="8612" y="20226"/>
                  <a:pt x="8726" y="20144"/>
                </a:cubicBezTo>
                <a:cubicBezTo>
                  <a:pt x="8818" y="20078"/>
                  <a:pt x="8915" y="20075"/>
                  <a:pt x="8958" y="20136"/>
                </a:cubicBezTo>
                <a:cubicBezTo>
                  <a:pt x="8999" y="20193"/>
                  <a:pt x="9342" y="20225"/>
                  <a:pt x="9718" y="20207"/>
                </a:cubicBezTo>
                <a:cubicBezTo>
                  <a:pt x="10278" y="20181"/>
                  <a:pt x="10416" y="20130"/>
                  <a:pt x="10501" y="19930"/>
                </a:cubicBezTo>
                <a:cubicBezTo>
                  <a:pt x="10612" y="19670"/>
                  <a:pt x="10869" y="19717"/>
                  <a:pt x="10869" y="19997"/>
                </a:cubicBezTo>
                <a:cubicBezTo>
                  <a:pt x="10869" y="20090"/>
                  <a:pt x="10943" y="20157"/>
                  <a:pt x="11033" y="20144"/>
                </a:cubicBezTo>
                <a:cubicBezTo>
                  <a:pt x="11123" y="20132"/>
                  <a:pt x="11294" y="20158"/>
                  <a:pt x="11411" y="20203"/>
                </a:cubicBezTo>
                <a:cubicBezTo>
                  <a:pt x="11527" y="20248"/>
                  <a:pt x="11938" y="20268"/>
                  <a:pt x="12325" y="20249"/>
                </a:cubicBezTo>
                <a:cubicBezTo>
                  <a:pt x="12987" y="20216"/>
                  <a:pt x="13030" y="20193"/>
                  <a:pt x="13070" y="19892"/>
                </a:cubicBezTo>
                <a:cubicBezTo>
                  <a:pt x="13093" y="19717"/>
                  <a:pt x="13201" y="19546"/>
                  <a:pt x="13307" y="19511"/>
                </a:cubicBezTo>
                <a:cubicBezTo>
                  <a:pt x="13413" y="19475"/>
                  <a:pt x="14453" y="19439"/>
                  <a:pt x="15619" y="19431"/>
                </a:cubicBezTo>
                <a:lnTo>
                  <a:pt x="17737" y="19418"/>
                </a:lnTo>
                <a:lnTo>
                  <a:pt x="17776" y="18864"/>
                </a:lnTo>
                <a:cubicBezTo>
                  <a:pt x="17798" y="18560"/>
                  <a:pt x="17906" y="18190"/>
                  <a:pt x="18018" y="18042"/>
                </a:cubicBezTo>
                <a:cubicBezTo>
                  <a:pt x="18208" y="17790"/>
                  <a:pt x="18302" y="17773"/>
                  <a:pt x="19450" y="17773"/>
                </a:cubicBezTo>
                <a:cubicBezTo>
                  <a:pt x="20509" y="17773"/>
                  <a:pt x="20678" y="17748"/>
                  <a:pt x="20678" y="17585"/>
                </a:cubicBezTo>
                <a:cubicBezTo>
                  <a:pt x="20678" y="17323"/>
                  <a:pt x="21059" y="16980"/>
                  <a:pt x="21351" y="16980"/>
                </a:cubicBezTo>
                <a:cubicBezTo>
                  <a:pt x="21560" y="16980"/>
                  <a:pt x="21592" y="16884"/>
                  <a:pt x="21592" y="16250"/>
                </a:cubicBezTo>
                <a:lnTo>
                  <a:pt x="21592" y="15520"/>
                </a:lnTo>
                <a:lnTo>
                  <a:pt x="21167" y="15482"/>
                </a:lnTo>
                <a:lnTo>
                  <a:pt x="20746" y="15449"/>
                </a:lnTo>
                <a:lnTo>
                  <a:pt x="20702" y="14677"/>
                </a:lnTo>
                <a:cubicBezTo>
                  <a:pt x="20666" y="13949"/>
                  <a:pt x="20692" y="13873"/>
                  <a:pt x="21123" y="13363"/>
                </a:cubicBezTo>
                <a:lnTo>
                  <a:pt x="21583" y="12822"/>
                </a:lnTo>
                <a:lnTo>
                  <a:pt x="21583" y="11269"/>
                </a:lnTo>
                <a:cubicBezTo>
                  <a:pt x="21586" y="9855"/>
                  <a:pt x="21568" y="9717"/>
                  <a:pt x="21355" y="9717"/>
                </a:cubicBezTo>
                <a:cubicBezTo>
                  <a:pt x="21227" y="9717"/>
                  <a:pt x="21064" y="9669"/>
                  <a:pt x="20993" y="9608"/>
                </a:cubicBezTo>
                <a:cubicBezTo>
                  <a:pt x="20907" y="9534"/>
                  <a:pt x="20853" y="9791"/>
                  <a:pt x="20828" y="10367"/>
                </a:cubicBezTo>
                <a:cubicBezTo>
                  <a:pt x="20808" y="10848"/>
                  <a:pt x="20761" y="11284"/>
                  <a:pt x="20727" y="11332"/>
                </a:cubicBezTo>
                <a:cubicBezTo>
                  <a:pt x="20634" y="11463"/>
                  <a:pt x="18877" y="11440"/>
                  <a:pt x="18782" y="11307"/>
                </a:cubicBezTo>
                <a:cubicBezTo>
                  <a:pt x="18738" y="11245"/>
                  <a:pt x="18706" y="10505"/>
                  <a:pt x="18710" y="9666"/>
                </a:cubicBezTo>
                <a:lnTo>
                  <a:pt x="18714" y="8143"/>
                </a:lnTo>
                <a:lnTo>
                  <a:pt x="18289" y="8110"/>
                </a:lnTo>
                <a:lnTo>
                  <a:pt x="17868" y="8072"/>
                </a:lnTo>
                <a:lnTo>
                  <a:pt x="17829" y="7258"/>
                </a:lnTo>
                <a:cubicBezTo>
                  <a:pt x="17792" y="6466"/>
                  <a:pt x="17780" y="6440"/>
                  <a:pt x="17437" y="6406"/>
                </a:cubicBezTo>
                <a:cubicBezTo>
                  <a:pt x="17124" y="6375"/>
                  <a:pt x="17070" y="6310"/>
                  <a:pt x="16973" y="5806"/>
                </a:cubicBezTo>
                <a:cubicBezTo>
                  <a:pt x="16913" y="5494"/>
                  <a:pt x="16866" y="5147"/>
                  <a:pt x="16867" y="5038"/>
                </a:cubicBezTo>
                <a:cubicBezTo>
                  <a:pt x="16868" y="4894"/>
                  <a:pt x="16764" y="4841"/>
                  <a:pt x="16489" y="4841"/>
                </a:cubicBezTo>
                <a:cubicBezTo>
                  <a:pt x="16092" y="4841"/>
                  <a:pt x="15832" y="4580"/>
                  <a:pt x="15890" y="4241"/>
                </a:cubicBezTo>
                <a:cubicBezTo>
                  <a:pt x="15951" y="3878"/>
                  <a:pt x="16015" y="3855"/>
                  <a:pt x="17080" y="3834"/>
                </a:cubicBezTo>
                <a:cubicBezTo>
                  <a:pt x="17783" y="3820"/>
                  <a:pt x="17800" y="3812"/>
                  <a:pt x="17800" y="3490"/>
                </a:cubicBezTo>
                <a:cubicBezTo>
                  <a:pt x="17800" y="3222"/>
                  <a:pt x="17755" y="3171"/>
                  <a:pt x="17554" y="3217"/>
                </a:cubicBezTo>
                <a:cubicBezTo>
                  <a:pt x="17133" y="3312"/>
                  <a:pt x="16803" y="3079"/>
                  <a:pt x="16833" y="2709"/>
                </a:cubicBezTo>
                <a:lnTo>
                  <a:pt x="16857" y="2378"/>
                </a:lnTo>
                <a:lnTo>
                  <a:pt x="15986" y="2357"/>
                </a:lnTo>
                <a:cubicBezTo>
                  <a:pt x="15056" y="2336"/>
                  <a:pt x="14765" y="2183"/>
                  <a:pt x="14888" y="1773"/>
                </a:cubicBezTo>
                <a:cubicBezTo>
                  <a:pt x="14944" y="1589"/>
                  <a:pt x="14886" y="1551"/>
                  <a:pt x="14555" y="1551"/>
                </a:cubicBezTo>
                <a:cubicBezTo>
                  <a:pt x="14174" y="1551"/>
                  <a:pt x="14162" y="1566"/>
                  <a:pt x="14269" y="1891"/>
                </a:cubicBezTo>
                <a:cubicBezTo>
                  <a:pt x="14404" y="2300"/>
                  <a:pt x="14162" y="2455"/>
                  <a:pt x="13549" y="2353"/>
                </a:cubicBezTo>
                <a:cubicBezTo>
                  <a:pt x="13165" y="2288"/>
                  <a:pt x="13158" y="2267"/>
                  <a:pt x="13094" y="1492"/>
                </a:cubicBezTo>
                <a:cubicBezTo>
                  <a:pt x="13035" y="781"/>
                  <a:pt x="13000" y="699"/>
                  <a:pt x="12755" y="699"/>
                </a:cubicBezTo>
                <a:cubicBezTo>
                  <a:pt x="12341" y="699"/>
                  <a:pt x="12010" y="422"/>
                  <a:pt x="12194" y="229"/>
                </a:cubicBezTo>
                <a:cubicBezTo>
                  <a:pt x="12276" y="144"/>
                  <a:pt x="12310" y="74"/>
                  <a:pt x="12272" y="74"/>
                </a:cubicBezTo>
                <a:cubicBezTo>
                  <a:pt x="12233" y="74"/>
                  <a:pt x="12115" y="46"/>
                  <a:pt x="12010" y="11"/>
                </a:cubicBezTo>
                <a:close/>
                <a:moveTo>
                  <a:pt x="12954" y="208"/>
                </a:moveTo>
                <a:cubicBezTo>
                  <a:pt x="12859" y="236"/>
                  <a:pt x="12758" y="328"/>
                  <a:pt x="12726" y="410"/>
                </a:cubicBezTo>
                <a:cubicBezTo>
                  <a:pt x="12694" y="495"/>
                  <a:pt x="12739" y="535"/>
                  <a:pt x="12837" y="506"/>
                </a:cubicBezTo>
                <a:cubicBezTo>
                  <a:pt x="12932" y="479"/>
                  <a:pt x="13038" y="391"/>
                  <a:pt x="13070" y="309"/>
                </a:cubicBezTo>
                <a:cubicBezTo>
                  <a:pt x="13102" y="224"/>
                  <a:pt x="13052" y="180"/>
                  <a:pt x="12954" y="208"/>
                </a:cubicBezTo>
                <a:close/>
                <a:moveTo>
                  <a:pt x="18477" y="4069"/>
                </a:moveTo>
                <a:lnTo>
                  <a:pt x="17999" y="4102"/>
                </a:lnTo>
                <a:lnTo>
                  <a:pt x="17979" y="4820"/>
                </a:lnTo>
                <a:cubicBezTo>
                  <a:pt x="17961" y="5467"/>
                  <a:pt x="17981" y="5536"/>
                  <a:pt x="18197" y="5487"/>
                </a:cubicBezTo>
                <a:cubicBezTo>
                  <a:pt x="18548" y="5407"/>
                  <a:pt x="18998" y="5720"/>
                  <a:pt x="18951" y="6012"/>
                </a:cubicBezTo>
                <a:cubicBezTo>
                  <a:pt x="18919" y="6214"/>
                  <a:pt x="18994" y="6267"/>
                  <a:pt x="19372" y="6314"/>
                </a:cubicBezTo>
                <a:lnTo>
                  <a:pt x="19827" y="6372"/>
                </a:lnTo>
                <a:lnTo>
                  <a:pt x="19866" y="7598"/>
                </a:lnTo>
                <a:lnTo>
                  <a:pt x="19904" y="8823"/>
                </a:lnTo>
                <a:lnTo>
                  <a:pt x="20359" y="8760"/>
                </a:lnTo>
                <a:cubicBezTo>
                  <a:pt x="20697" y="8714"/>
                  <a:pt x="20839" y="8741"/>
                  <a:pt x="20896" y="8869"/>
                </a:cubicBezTo>
                <a:cubicBezTo>
                  <a:pt x="20954" y="9000"/>
                  <a:pt x="21015" y="9010"/>
                  <a:pt x="21147" y="8915"/>
                </a:cubicBezTo>
                <a:cubicBezTo>
                  <a:pt x="21244" y="8846"/>
                  <a:pt x="21387" y="8826"/>
                  <a:pt x="21467" y="8869"/>
                </a:cubicBezTo>
                <a:cubicBezTo>
                  <a:pt x="21570" y="8924"/>
                  <a:pt x="21600" y="8714"/>
                  <a:pt x="21573" y="8143"/>
                </a:cubicBezTo>
                <a:cubicBezTo>
                  <a:pt x="21536" y="7352"/>
                  <a:pt x="21443" y="7150"/>
                  <a:pt x="21278" y="7522"/>
                </a:cubicBezTo>
                <a:cubicBezTo>
                  <a:pt x="21205" y="7687"/>
                  <a:pt x="21161" y="7680"/>
                  <a:pt x="20915" y="7451"/>
                </a:cubicBezTo>
                <a:cubicBezTo>
                  <a:pt x="20688" y="7239"/>
                  <a:pt x="20639" y="7070"/>
                  <a:pt x="20664" y="6544"/>
                </a:cubicBezTo>
                <a:cubicBezTo>
                  <a:pt x="20697" y="5848"/>
                  <a:pt x="20584" y="5684"/>
                  <a:pt x="20025" y="5617"/>
                </a:cubicBezTo>
                <a:cubicBezTo>
                  <a:pt x="19746" y="5584"/>
                  <a:pt x="19703" y="5523"/>
                  <a:pt x="19730" y="5214"/>
                </a:cubicBezTo>
                <a:cubicBezTo>
                  <a:pt x="19758" y="4897"/>
                  <a:pt x="19717" y="4851"/>
                  <a:pt x="19401" y="4820"/>
                </a:cubicBezTo>
                <a:cubicBezTo>
                  <a:pt x="19101" y="4790"/>
                  <a:pt x="19035" y="4723"/>
                  <a:pt x="19000" y="4409"/>
                </a:cubicBezTo>
                <a:cubicBezTo>
                  <a:pt x="18960" y="4051"/>
                  <a:pt x="18936" y="4036"/>
                  <a:pt x="18477" y="4069"/>
                </a:cubicBezTo>
                <a:close/>
                <a:moveTo>
                  <a:pt x="4063" y="21176"/>
                </a:moveTo>
                <a:cubicBezTo>
                  <a:pt x="3867" y="21176"/>
                  <a:pt x="3804" y="21261"/>
                  <a:pt x="3792" y="21546"/>
                </a:cubicBezTo>
                <a:cubicBezTo>
                  <a:pt x="3792" y="21549"/>
                  <a:pt x="3792" y="21555"/>
                  <a:pt x="3792" y="21558"/>
                </a:cubicBezTo>
                <a:lnTo>
                  <a:pt x="6457" y="21558"/>
                </a:lnTo>
                <a:cubicBezTo>
                  <a:pt x="6456" y="21550"/>
                  <a:pt x="6454" y="21550"/>
                  <a:pt x="6453" y="21542"/>
                </a:cubicBezTo>
                <a:cubicBezTo>
                  <a:pt x="6427" y="21373"/>
                  <a:pt x="6388" y="21222"/>
                  <a:pt x="6366" y="21202"/>
                </a:cubicBezTo>
                <a:cubicBezTo>
                  <a:pt x="6343" y="21182"/>
                  <a:pt x="5987" y="21262"/>
                  <a:pt x="5577" y="21382"/>
                </a:cubicBezTo>
                <a:cubicBezTo>
                  <a:pt x="4967" y="21561"/>
                  <a:pt x="4821" y="21572"/>
                  <a:pt x="4764" y="21445"/>
                </a:cubicBezTo>
                <a:cubicBezTo>
                  <a:pt x="4727" y="21360"/>
                  <a:pt x="4645" y="21317"/>
                  <a:pt x="4586" y="21348"/>
                </a:cubicBezTo>
                <a:cubicBezTo>
                  <a:pt x="4526" y="21380"/>
                  <a:pt x="4442" y="21357"/>
                  <a:pt x="4397" y="21294"/>
                </a:cubicBezTo>
                <a:cubicBezTo>
                  <a:pt x="4352" y="21231"/>
                  <a:pt x="4203" y="21176"/>
                  <a:pt x="4063" y="21176"/>
                </a:cubicBezTo>
                <a:close/>
                <a:moveTo>
                  <a:pt x="11473" y="21193"/>
                </a:moveTo>
                <a:cubicBezTo>
                  <a:pt x="11341" y="21189"/>
                  <a:pt x="11184" y="21207"/>
                  <a:pt x="10985" y="21244"/>
                </a:cubicBezTo>
                <a:cubicBezTo>
                  <a:pt x="10538" y="21326"/>
                  <a:pt x="10439" y="21385"/>
                  <a:pt x="10453" y="21558"/>
                </a:cubicBezTo>
                <a:lnTo>
                  <a:pt x="13727" y="21558"/>
                </a:lnTo>
                <a:cubicBezTo>
                  <a:pt x="13851" y="21539"/>
                  <a:pt x="13961" y="21481"/>
                  <a:pt x="13979" y="21403"/>
                </a:cubicBezTo>
                <a:cubicBezTo>
                  <a:pt x="14010" y="21267"/>
                  <a:pt x="13832" y="21229"/>
                  <a:pt x="13099" y="21210"/>
                </a:cubicBezTo>
                <a:cubicBezTo>
                  <a:pt x="12596" y="21197"/>
                  <a:pt x="12154" y="21235"/>
                  <a:pt x="12112" y="21294"/>
                </a:cubicBezTo>
                <a:cubicBezTo>
                  <a:pt x="12066" y="21358"/>
                  <a:pt x="11937" y="21347"/>
                  <a:pt x="11793" y="21269"/>
                </a:cubicBezTo>
                <a:cubicBezTo>
                  <a:pt x="11709" y="21223"/>
                  <a:pt x="11606" y="21197"/>
                  <a:pt x="11473" y="21193"/>
                </a:cubicBezTo>
                <a:close/>
                <a:moveTo>
                  <a:pt x="8160" y="21227"/>
                </a:moveTo>
                <a:cubicBezTo>
                  <a:pt x="8055" y="21262"/>
                  <a:pt x="7899" y="21290"/>
                  <a:pt x="7812" y="21290"/>
                </a:cubicBezTo>
                <a:cubicBezTo>
                  <a:pt x="7725" y="21290"/>
                  <a:pt x="7649" y="21395"/>
                  <a:pt x="7638" y="21525"/>
                </a:cubicBezTo>
                <a:cubicBezTo>
                  <a:pt x="7637" y="21538"/>
                  <a:pt x="7630" y="21546"/>
                  <a:pt x="7628" y="21558"/>
                </a:cubicBezTo>
                <a:lnTo>
                  <a:pt x="8305" y="21558"/>
                </a:lnTo>
                <a:cubicBezTo>
                  <a:pt x="8307" y="21538"/>
                  <a:pt x="8302" y="21526"/>
                  <a:pt x="8305" y="21504"/>
                </a:cubicBezTo>
                <a:cubicBezTo>
                  <a:pt x="8340" y="21241"/>
                  <a:pt x="8306" y="21178"/>
                  <a:pt x="8160" y="21227"/>
                </a:cubicBezTo>
                <a:close/>
              </a:path>
            </a:pathLst>
          </a:custGeom>
          <a:ln w="12700">
            <a:miter lim="400000"/>
          </a:ln>
        </p:spPr>
      </p:pic>
      <p:sp>
        <p:nvSpPr>
          <p:cNvPr id="10" name="Slide Number Placeholder 9">
            <a:extLst>
              <a:ext uri="{FF2B5EF4-FFF2-40B4-BE49-F238E27FC236}">
                <a16:creationId xmlns:a16="http://schemas.microsoft.com/office/drawing/2014/main" id="{4FA3DCC3-375C-99E2-C1C0-30D4CA2D23C7}"/>
              </a:ext>
            </a:extLst>
          </p:cNvPr>
          <p:cNvSpPr>
            <a:spLocks noGrp="1"/>
          </p:cNvSpPr>
          <p:nvPr>
            <p:ph type="sldNum" sz="quarter" idx="2"/>
          </p:nvPr>
        </p:nvSpPr>
        <p:spPr/>
        <p:txBody>
          <a:bodyPr/>
          <a:lstStyle/>
          <a:p>
            <a:fld id="{86CB4B4D-7CA3-9044-876B-883B54F8677D}" type="slidenum">
              <a:rPr lang="en-IQ" smtClean="0"/>
              <a:t>28</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AD4B5F60-7AD3-F3A6-5E52-E93DBDD25601}"/>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E09A4CAE-57DD-4BAE-4E3F-DA4D9AA36DBA}"/>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44148D0-4759-7140-8293-98A401EA5D39}"/>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771F702F-B342-9483-9F73-11D9BD669C6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37E79E-9AA0-97BC-CDE0-94BE4C9365A6}"/>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9C2C62E-8B65-FF8E-F26D-3EBF34140288}"/>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15700923-67C2-6888-DECA-A7B11D8D6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3105C8AF-5A9A-B1A2-B219-4663F637B4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71" name="TextBox 23"/>
          <p:cNvSpPr txBox="1"/>
          <p:nvPr/>
        </p:nvSpPr>
        <p:spPr>
          <a:xfrm>
            <a:off x="1377313" y="2294529"/>
            <a:ext cx="9099552" cy="29872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725292" algn="just" defTabSz="457200">
              <a:lnSpc>
                <a:spcPct val="160000"/>
              </a:lnSpc>
              <a:spcBef>
                <a:spcPts val="1200"/>
              </a:spcBef>
              <a:tabLst>
                <a:tab pos="6769100" algn="l"/>
              </a:tabLst>
              <a:defRPr sz="26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EXAMPLE: In the United States, aspirin from a nationally known and reputable manufacturer, delivered to the drugstore in a safety-sealed container, and sold with the seal still in place, is considered trustworthy by most people. The bases for that trust are as follows:</a:t>
            </a:r>
          </a:p>
        </p:txBody>
      </p:sp>
      <p:pic>
        <p:nvPicPr>
          <p:cNvPr id="476" name="Image" descr="Image"/>
          <p:cNvPicPr>
            <a:picLocks noChangeAspect="1"/>
          </p:cNvPicPr>
          <p:nvPr/>
        </p:nvPicPr>
        <p:blipFill>
          <a:blip r:embed="rId4"/>
          <a:srcRect l="15883" t="16354" r="13960" b="13977"/>
          <a:stretch>
            <a:fillRect/>
          </a:stretch>
        </p:blipFill>
        <p:spPr>
          <a:xfrm>
            <a:off x="8461345" y="2994062"/>
            <a:ext cx="1661392" cy="1649812"/>
          </a:xfrm>
          <a:custGeom>
            <a:avLst/>
            <a:gdLst/>
            <a:ahLst/>
            <a:cxnLst>
              <a:cxn ang="0">
                <a:pos x="wd2" y="hd2"/>
              </a:cxn>
              <a:cxn ang="5400000">
                <a:pos x="wd2" y="hd2"/>
              </a:cxn>
              <a:cxn ang="10800000">
                <a:pos x="wd2" y="hd2"/>
              </a:cxn>
              <a:cxn ang="16200000">
                <a:pos x="wd2" y="hd2"/>
              </a:cxn>
            </a:cxnLst>
            <a:rect l="0" t="0" r="r" b="b"/>
            <a:pathLst>
              <a:path w="21568" h="21599" extrusionOk="0">
                <a:moveTo>
                  <a:pt x="15066" y="0"/>
                </a:moveTo>
                <a:cubicBezTo>
                  <a:pt x="14649" y="0"/>
                  <a:pt x="14507" y="60"/>
                  <a:pt x="14453" y="270"/>
                </a:cubicBezTo>
                <a:cubicBezTo>
                  <a:pt x="14414" y="420"/>
                  <a:pt x="14321" y="504"/>
                  <a:pt x="14247" y="457"/>
                </a:cubicBezTo>
                <a:cubicBezTo>
                  <a:pt x="14066" y="344"/>
                  <a:pt x="13331" y="1144"/>
                  <a:pt x="13330" y="1455"/>
                </a:cubicBezTo>
                <a:cubicBezTo>
                  <a:pt x="13329" y="1611"/>
                  <a:pt x="13236" y="1689"/>
                  <a:pt x="13082" y="1663"/>
                </a:cubicBezTo>
                <a:cubicBezTo>
                  <a:pt x="12629" y="1586"/>
                  <a:pt x="12802" y="2148"/>
                  <a:pt x="13283" y="2317"/>
                </a:cubicBezTo>
                <a:lnTo>
                  <a:pt x="13721" y="2473"/>
                </a:lnTo>
                <a:lnTo>
                  <a:pt x="13412" y="2806"/>
                </a:lnTo>
                <a:cubicBezTo>
                  <a:pt x="13242" y="2988"/>
                  <a:pt x="13029" y="3131"/>
                  <a:pt x="12938" y="3128"/>
                </a:cubicBezTo>
                <a:cubicBezTo>
                  <a:pt x="12268" y="3107"/>
                  <a:pt x="12023" y="3184"/>
                  <a:pt x="12098" y="3382"/>
                </a:cubicBezTo>
                <a:cubicBezTo>
                  <a:pt x="12269" y="3830"/>
                  <a:pt x="11885" y="4006"/>
                  <a:pt x="10748" y="4006"/>
                </a:cubicBezTo>
                <a:cubicBezTo>
                  <a:pt x="9720" y="4006"/>
                  <a:pt x="9369" y="4143"/>
                  <a:pt x="9888" y="4344"/>
                </a:cubicBezTo>
                <a:cubicBezTo>
                  <a:pt x="10292" y="4500"/>
                  <a:pt x="9884" y="4723"/>
                  <a:pt x="9089" y="4775"/>
                </a:cubicBezTo>
                <a:cubicBezTo>
                  <a:pt x="8679" y="4802"/>
                  <a:pt x="8289" y="4826"/>
                  <a:pt x="8224" y="4832"/>
                </a:cubicBezTo>
                <a:cubicBezTo>
                  <a:pt x="8159" y="4838"/>
                  <a:pt x="8141" y="4935"/>
                  <a:pt x="8183" y="5045"/>
                </a:cubicBezTo>
                <a:cubicBezTo>
                  <a:pt x="8270" y="5275"/>
                  <a:pt x="7923" y="5608"/>
                  <a:pt x="7595" y="5611"/>
                </a:cubicBezTo>
                <a:cubicBezTo>
                  <a:pt x="7472" y="5613"/>
                  <a:pt x="7370" y="5716"/>
                  <a:pt x="7369" y="5840"/>
                </a:cubicBezTo>
                <a:cubicBezTo>
                  <a:pt x="7365" y="6212"/>
                  <a:pt x="7045" y="6501"/>
                  <a:pt x="6725" y="6417"/>
                </a:cubicBezTo>
                <a:cubicBezTo>
                  <a:pt x="6479" y="6352"/>
                  <a:pt x="6439" y="6388"/>
                  <a:pt x="6503" y="6635"/>
                </a:cubicBezTo>
                <a:cubicBezTo>
                  <a:pt x="6587" y="6958"/>
                  <a:pt x="6305" y="7281"/>
                  <a:pt x="5936" y="7284"/>
                </a:cubicBezTo>
                <a:cubicBezTo>
                  <a:pt x="5813" y="7286"/>
                  <a:pt x="5712" y="7382"/>
                  <a:pt x="5710" y="7497"/>
                </a:cubicBezTo>
                <a:cubicBezTo>
                  <a:pt x="5704" y="7807"/>
                  <a:pt x="5503" y="8072"/>
                  <a:pt x="5349" y="7976"/>
                </a:cubicBezTo>
                <a:cubicBezTo>
                  <a:pt x="5160" y="7858"/>
                  <a:pt x="4783" y="8202"/>
                  <a:pt x="4865" y="8417"/>
                </a:cubicBezTo>
                <a:cubicBezTo>
                  <a:pt x="4935" y="8602"/>
                  <a:pt x="4628" y="8947"/>
                  <a:pt x="4504" y="8822"/>
                </a:cubicBezTo>
                <a:cubicBezTo>
                  <a:pt x="4465" y="8783"/>
                  <a:pt x="4358" y="8846"/>
                  <a:pt x="4262" y="8963"/>
                </a:cubicBezTo>
                <a:cubicBezTo>
                  <a:pt x="4165" y="9080"/>
                  <a:pt x="4130" y="9176"/>
                  <a:pt x="4190" y="9176"/>
                </a:cubicBezTo>
                <a:cubicBezTo>
                  <a:pt x="4249" y="9176"/>
                  <a:pt x="4191" y="9295"/>
                  <a:pt x="4061" y="9441"/>
                </a:cubicBezTo>
                <a:cubicBezTo>
                  <a:pt x="3915" y="9604"/>
                  <a:pt x="3719" y="9673"/>
                  <a:pt x="3546" y="9628"/>
                </a:cubicBezTo>
                <a:cubicBezTo>
                  <a:pt x="3324" y="9569"/>
                  <a:pt x="3272" y="9612"/>
                  <a:pt x="3309" y="9830"/>
                </a:cubicBezTo>
                <a:cubicBezTo>
                  <a:pt x="3375" y="10225"/>
                  <a:pt x="3059" y="10557"/>
                  <a:pt x="2706" y="10464"/>
                </a:cubicBezTo>
                <a:cubicBezTo>
                  <a:pt x="2460" y="10400"/>
                  <a:pt x="2425" y="10435"/>
                  <a:pt x="2489" y="10683"/>
                </a:cubicBezTo>
                <a:cubicBezTo>
                  <a:pt x="2573" y="11005"/>
                  <a:pt x="2286" y="11334"/>
                  <a:pt x="1917" y="11337"/>
                </a:cubicBezTo>
                <a:cubicBezTo>
                  <a:pt x="1795" y="11338"/>
                  <a:pt x="1693" y="11435"/>
                  <a:pt x="1691" y="11550"/>
                </a:cubicBezTo>
                <a:cubicBezTo>
                  <a:pt x="1685" y="11860"/>
                  <a:pt x="1490" y="12124"/>
                  <a:pt x="1335" y="12028"/>
                </a:cubicBezTo>
                <a:cubicBezTo>
                  <a:pt x="1147" y="11911"/>
                  <a:pt x="769" y="12255"/>
                  <a:pt x="851" y="12470"/>
                </a:cubicBezTo>
                <a:cubicBezTo>
                  <a:pt x="888" y="12567"/>
                  <a:pt x="827" y="12721"/>
                  <a:pt x="717" y="12813"/>
                </a:cubicBezTo>
                <a:cubicBezTo>
                  <a:pt x="607" y="12905"/>
                  <a:pt x="516" y="12932"/>
                  <a:pt x="516" y="12875"/>
                </a:cubicBezTo>
                <a:cubicBezTo>
                  <a:pt x="516" y="12818"/>
                  <a:pt x="439" y="12840"/>
                  <a:pt x="341" y="12922"/>
                </a:cubicBezTo>
                <a:cubicBezTo>
                  <a:pt x="242" y="13004"/>
                  <a:pt x="144" y="13302"/>
                  <a:pt x="125" y="13587"/>
                </a:cubicBezTo>
                <a:cubicBezTo>
                  <a:pt x="105" y="13872"/>
                  <a:pt x="54" y="14166"/>
                  <a:pt x="11" y="14236"/>
                </a:cubicBezTo>
                <a:cubicBezTo>
                  <a:pt x="-32" y="14307"/>
                  <a:pt x="53" y="14345"/>
                  <a:pt x="202" y="14320"/>
                </a:cubicBezTo>
                <a:cubicBezTo>
                  <a:pt x="576" y="14256"/>
                  <a:pt x="922" y="14574"/>
                  <a:pt x="836" y="14907"/>
                </a:cubicBezTo>
                <a:cubicBezTo>
                  <a:pt x="788" y="15092"/>
                  <a:pt x="830" y="15177"/>
                  <a:pt x="975" y="15177"/>
                </a:cubicBezTo>
                <a:cubicBezTo>
                  <a:pt x="1092" y="15177"/>
                  <a:pt x="1305" y="15331"/>
                  <a:pt x="1449" y="15515"/>
                </a:cubicBezTo>
                <a:cubicBezTo>
                  <a:pt x="1592" y="15698"/>
                  <a:pt x="1831" y="15870"/>
                  <a:pt x="1979" y="15899"/>
                </a:cubicBezTo>
                <a:cubicBezTo>
                  <a:pt x="2127" y="15928"/>
                  <a:pt x="2256" y="16016"/>
                  <a:pt x="2263" y="16091"/>
                </a:cubicBezTo>
                <a:cubicBezTo>
                  <a:pt x="2292" y="16425"/>
                  <a:pt x="2505" y="16715"/>
                  <a:pt x="2721" y="16715"/>
                </a:cubicBezTo>
                <a:cubicBezTo>
                  <a:pt x="3024" y="16715"/>
                  <a:pt x="3288" y="16984"/>
                  <a:pt x="3288" y="17292"/>
                </a:cubicBezTo>
                <a:cubicBezTo>
                  <a:pt x="3288" y="17436"/>
                  <a:pt x="3411" y="17551"/>
                  <a:pt x="3597" y="17577"/>
                </a:cubicBezTo>
                <a:cubicBezTo>
                  <a:pt x="3768" y="17602"/>
                  <a:pt x="3917" y="17700"/>
                  <a:pt x="3927" y="17796"/>
                </a:cubicBezTo>
                <a:cubicBezTo>
                  <a:pt x="3936" y="17892"/>
                  <a:pt x="3960" y="18018"/>
                  <a:pt x="3978" y="18076"/>
                </a:cubicBezTo>
                <a:cubicBezTo>
                  <a:pt x="3997" y="18134"/>
                  <a:pt x="4001" y="18237"/>
                  <a:pt x="3989" y="18305"/>
                </a:cubicBezTo>
                <a:cubicBezTo>
                  <a:pt x="3976" y="18372"/>
                  <a:pt x="4094" y="18392"/>
                  <a:pt x="4246" y="18351"/>
                </a:cubicBezTo>
                <a:cubicBezTo>
                  <a:pt x="4567" y="18267"/>
                  <a:pt x="4897" y="18602"/>
                  <a:pt x="4839" y="18949"/>
                </a:cubicBezTo>
                <a:cubicBezTo>
                  <a:pt x="4811" y="19114"/>
                  <a:pt x="4896" y="19181"/>
                  <a:pt x="5117" y="19172"/>
                </a:cubicBezTo>
                <a:cubicBezTo>
                  <a:pt x="5290" y="19166"/>
                  <a:pt x="5430" y="19243"/>
                  <a:pt x="5431" y="19344"/>
                </a:cubicBezTo>
                <a:cubicBezTo>
                  <a:pt x="5433" y="19445"/>
                  <a:pt x="5756" y="19855"/>
                  <a:pt x="6147" y="20253"/>
                </a:cubicBezTo>
                <a:cubicBezTo>
                  <a:pt x="6690" y="20805"/>
                  <a:pt x="6953" y="20970"/>
                  <a:pt x="7255" y="20960"/>
                </a:cubicBezTo>
                <a:cubicBezTo>
                  <a:pt x="7792" y="20942"/>
                  <a:pt x="8294" y="20771"/>
                  <a:pt x="8208" y="20632"/>
                </a:cubicBezTo>
                <a:cubicBezTo>
                  <a:pt x="8170" y="20570"/>
                  <a:pt x="8229" y="20442"/>
                  <a:pt x="8342" y="20347"/>
                </a:cubicBezTo>
                <a:cubicBezTo>
                  <a:pt x="8456" y="20252"/>
                  <a:pt x="8548" y="20211"/>
                  <a:pt x="8548" y="20258"/>
                </a:cubicBezTo>
                <a:cubicBezTo>
                  <a:pt x="8548" y="20410"/>
                  <a:pt x="9050" y="19848"/>
                  <a:pt x="9151" y="19583"/>
                </a:cubicBezTo>
                <a:cubicBezTo>
                  <a:pt x="9204" y="19443"/>
                  <a:pt x="9284" y="19363"/>
                  <a:pt x="9326" y="19406"/>
                </a:cubicBezTo>
                <a:cubicBezTo>
                  <a:pt x="9458" y="19539"/>
                  <a:pt x="9959" y="18941"/>
                  <a:pt x="9883" y="18741"/>
                </a:cubicBezTo>
                <a:cubicBezTo>
                  <a:pt x="9792" y="18503"/>
                  <a:pt x="10148" y="18177"/>
                  <a:pt x="10274" y="18383"/>
                </a:cubicBezTo>
                <a:cubicBezTo>
                  <a:pt x="10326" y="18467"/>
                  <a:pt x="10553" y="18339"/>
                  <a:pt x="10821" y="18076"/>
                </a:cubicBezTo>
                <a:cubicBezTo>
                  <a:pt x="11114" y="17788"/>
                  <a:pt x="11238" y="17568"/>
                  <a:pt x="11161" y="17468"/>
                </a:cubicBezTo>
                <a:cubicBezTo>
                  <a:pt x="11031" y="17301"/>
                  <a:pt x="11349" y="16936"/>
                  <a:pt x="11495" y="17084"/>
                </a:cubicBezTo>
                <a:cubicBezTo>
                  <a:pt x="11542" y="17130"/>
                  <a:pt x="11749" y="17033"/>
                  <a:pt x="11954" y="16871"/>
                </a:cubicBezTo>
                <a:cubicBezTo>
                  <a:pt x="12159" y="16708"/>
                  <a:pt x="12280" y="16575"/>
                  <a:pt x="12222" y="16575"/>
                </a:cubicBezTo>
                <a:cubicBezTo>
                  <a:pt x="12164" y="16575"/>
                  <a:pt x="12193" y="16479"/>
                  <a:pt x="12289" y="16361"/>
                </a:cubicBezTo>
                <a:cubicBezTo>
                  <a:pt x="12385" y="16244"/>
                  <a:pt x="12492" y="16177"/>
                  <a:pt x="12526" y="16211"/>
                </a:cubicBezTo>
                <a:cubicBezTo>
                  <a:pt x="12644" y="16329"/>
                  <a:pt x="13140" y="15715"/>
                  <a:pt x="13072" y="15535"/>
                </a:cubicBezTo>
                <a:cubicBezTo>
                  <a:pt x="12985" y="15306"/>
                  <a:pt x="13235" y="15038"/>
                  <a:pt x="13458" y="15125"/>
                </a:cubicBezTo>
                <a:cubicBezTo>
                  <a:pt x="13650" y="15199"/>
                  <a:pt x="14035" y="14797"/>
                  <a:pt x="13902" y="14662"/>
                </a:cubicBezTo>
                <a:cubicBezTo>
                  <a:pt x="13853" y="14614"/>
                  <a:pt x="13883" y="14491"/>
                  <a:pt x="13968" y="14387"/>
                </a:cubicBezTo>
                <a:cubicBezTo>
                  <a:pt x="14095" y="14234"/>
                  <a:pt x="14168" y="14234"/>
                  <a:pt x="14350" y="14377"/>
                </a:cubicBezTo>
                <a:cubicBezTo>
                  <a:pt x="14545" y="14530"/>
                  <a:pt x="14548" y="14521"/>
                  <a:pt x="14396" y="14325"/>
                </a:cubicBezTo>
                <a:cubicBezTo>
                  <a:pt x="14255" y="14142"/>
                  <a:pt x="14260" y="14067"/>
                  <a:pt x="14412" y="13940"/>
                </a:cubicBezTo>
                <a:cubicBezTo>
                  <a:pt x="14515" y="13854"/>
                  <a:pt x="14640" y="13828"/>
                  <a:pt x="14690" y="13878"/>
                </a:cubicBezTo>
                <a:cubicBezTo>
                  <a:pt x="14739" y="13928"/>
                  <a:pt x="14891" y="13872"/>
                  <a:pt x="15025" y="13753"/>
                </a:cubicBezTo>
                <a:cubicBezTo>
                  <a:pt x="15158" y="13635"/>
                  <a:pt x="15399" y="13496"/>
                  <a:pt x="15561" y="13447"/>
                </a:cubicBezTo>
                <a:cubicBezTo>
                  <a:pt x="15802" y="13373"/>
                  <a:pt x="15871" y="13207"/>
                  <a:pt x="15947" y="12527"/>
                </a:cubicBezTo>
                <a:cubicBezTo>
                  <a:pt x="16038" y="11716"/>
                  <a:pt x="16200" y="11400"/>
                  <a:pt x="16375" y="11685"/>
                </a:cubicBezTo>
                <a:cubicBezTo>
                  <a:pt x="16422" y="11763"/>
                  <a:pt x="16522" y="11826"/>
                  <a:pt x="16601" y="11826"/>
                </a:cubicBezTo>
                <a:cubicBezTo>
                  <a:pt x="16694" y="11826"/>
                  <a:pt x="16729" y="11311"/>
                  <a:pt x="16699" y="10366"/>
                </a:cubicBezTo>
                <a:cubicBezTo>
                  <a:pt x="16652" y="8869"/>
                  <a:pt x="16706" y="8685"/>
                  <a:pt x="17204" y="8594"/>
                </a:cubicBezTo>
                <a:cubicBezTo>
                  <a:pt x="17356" y="8566"/>
                  <a:pt x="17485" y="8448"/>
                  <a:pt x="17487" y="8334"/>
                </a:cubicBezTo>
                <a:cubicBezTo>
                  <a:pt x="17493" y="8005"/>
                  <a:pt x="17683" y="7778"/>
                  <a:pt x="17956" y="7778"/>
                </a:cubicBezTo>
                <a:cubicBezTo>
                  <a:pt x="18095" y="7778"/>
                  <a:pt x="18288" y="7682"/>
                  <a:pt x="18384" y="7565"/>
                </a:cubicBezTo>
                <a:cubicBezTo>
                  <a:pt x="18541" y="7374"/>
                  <a:pt x="18582" y="7374"/>
                  <a:pt x="18791" y="7565"/>
                </a:cubicBezTo>
                <a:cubicBezTo>
                  <a:pt x="19130" y="7874"/>
                  <a:pt x="19480" y="7828"/>
                  <a:pt x="19790" y="7430"/>
                </a:cubicBezTo>
                <a:cubicBezTo>
                  <a:pt x="19947" y="7229"/>
                  <a:pt x="20205" y="7082"/>
                  <a:pt x="20398" y="7082"/>
                </a:cubicBezTo>
                <a:cubicBezTo>
                  <a:pt x="20663" y="7082"/>
                  <a:pt x="20738" y="7007"/>
                  <a:pt x="20738" y="6739"/>
                </a:cubicBezTo>
                <a:cubicBezTo>
                  <a:pt x="20738" y="6551"/>
                  <a:pt x="20794" y="6358"/>
                  <a:pt x="20867" y="6313"/>
                </a:cubicBezTo>
                <a:cubicBezTo>
                  <a:pt x="20995" y="6234"/>
                  <a:pt x="20982" y="6113"/>
                  <a:pt x="20785" y="5580"/>
                </a:cubicBezTo>
                <a:cubicBezTo>
                  <a:pt x="20735" y="5446"/>
                  <a:pt x="20707" y="5221"/>
                  <a:pt x="20723" y="5087"/>
                </a:cubicBezTo>
                <a:cubicBezTo>
                  <a:pt x="20748" y="4882"/>
                  <a:pt x="20456" y="4747"/>
                  <a:pt x="20275" y="4879"/>
                </a:cubicBezTo>
                <a:cubicBezTo>
                  <a:pt x="20131" y="4983"/>
                  <a:pt x="19796" y="4504"/>
                  <a:pt x="19842" y="4261"/>
                </a:cubicBezTo>
                <a:cubicBezTo>
                  <a:pt x="19885" y="4037"/>
                  <a:pt x="19837" y="3993"/>
                  <a:pt x="19631" y="4048"/>
                </a:cubicBezTo>
                <a:cubicBezTo>
                  <a:pt x="19340" y="4124"/>
                  <a:pt x="18871" y="3704"/>
                  <a:pt x="19038" y="3518"/>
                </a:cubicBezTo>
                <a:cubicBezTo>
                  <a:pt x="19096" y="3454"/>
                  <a:pt x="19076" y="3443"/>
                  <a:pt x="18992" y="3492"/>
                </a:cubicBezTo>
                <a:cubicBezTo>
                  <a:pt x="18908" y="3540"/>
                  <a:pt x="18708" y="3439"/>
                  <a:pt x="18549" y="3268"/>
                </a:cubicBezTo>
                <a:cubicBezTo>
                  <a:pt x="18257" y="2955"/>
                  <a:pt x="18245" y="2922"/>
                  <a:pt x="18245" y="2530"/>
                </a:cubicBezTo>
                <a:cubicBezTo>
                  <a:pt x="18245" y="2400"/>
                  <a:pt x="18147" y="2330"/>
                  <a:pt x="18003" y="2354"/>
                </a:cubicBezTo>
                <a:cubicBezTo>
                  <a:pt x="17629" y="2416"/>
                  <a:pt x="17429" y="2222"/>
                  <a:pt x="17513" y="1876"/>
                </a:cubicBezTo>
                <a:cubicBezTo>
                  <a:pt x="17555" y="1703"/>
                  <a:pt x="17544" y="1611"/>
                  <a:pt x="17482" y="1668"/>
                </a:cubicBezTo>
                <a:cubicBezTo>
                  <a:pt x="17421" y="1725"/>
                  <a:pt x="17286" y="1701"/>
                  <a:pt x="17183" y="1616"/>
                </a:cubicBezTo>
                <a:cubicBezTo>
                  <a:pt x="17081" y="1530"/>
                  <a:pt x="16998" y="1512"/>
                  <a:pt x="16998" y="1574"/>
                </a:cubicBezTo>
                <a:cubicBezTo>
                  <a:pt x="16998" y="1636"/>
                  <a:pt x="16812" y="1507"/>
                  <a:pt x="16586" y="1289"/>
                </a:cubicBezTo>
                <a:cubicBezTo>
                  <a:pt x="16360" y="1070"/>
                  <a:pt x="16214" y="822"/>
                  <a:pt x="16261" y="738"/>
                </a:cubicBezTo>
                <a:cubicBezTo>
                  <a:pt x="16309" y="654"/>
                  <a:pt x="16299" y="633"/>
                  <a:pt x="16235" y="691"/>
                </a:cubicBezTo>
                <a:cubicBezTo>
                  <a:pt x="16105" y="811"/>
                  <a:pt x="15447" y="251"/>
                  <a:pt x="15540" y="99"/>
                </a:cubicBezTo>
                <a:cubicBezTo>
                  <a:pt x="15573" y="45"/>
                  <a:pt x="15362" y="0"/>
                  <a:pt x="15066" y="0"/>
                </a:cubicBezTo>
                <a:close/>
                <a:moveTo>
                  <a:pt x="21429" y="5544"/>
                </a:moveTo>
                <a:cubicBezTo>
                  <a:pt x="21354" y="5544"/>
                  <a:pt x="21305" y="5700"/>
                  <a:pt x="21321" y="5892"/>
                </a:cubicBezTo>
                <a:cubicBezTo>
                  <a:pt x="21336" y="6084"/>
                  <a:pt x="21400" y="6240"/>
                  <a:pt x="21460" y="6240"/>
                </a:cubicBezTo>
                <a:cubicBezTo>
                  <a:pt x="21519" y="6240"/>
                  <a:pt x="21568" y="6084"/>
                  <a:pt x="21568" y="5892"/>
                </a:cubicBezTo>
                <a:cubicBezTo>
                  <a:pt x="21568" y="5700"/>
                  <a:pt x="21504" y="5544"/>
                  <a:pt x="21429" y="5544"/>
                </a:cubicBezTo>
                <a:close/>
                <a:moveTo>
                  <a:pt x="7410" y="21334"/>
                </a:moveTo>
                <a:cubicBezTo>
                  <a:pt x="7339" y="21334"/>
                  <a:pt x="7302" y="21376"/>
                  <a:pt x="7302" y="21464"/>
                </a:cubicBezTo>
                <a:cubicBezTo>
                  <a:pt x="7302" y="21541"/>
                  <a:pt x="7444" y="21600"/>
                  <a:pt x="7616" y="21599"/>
                </a:cubicBezTo>
                <a:cubicBezTo>
                  <a:pt x="7868" y="21597"/>
                  <a:pt x="7887" y="21573"/>
                  <a:pt x="7719" y="21464"/>
                </a:cubicBezTo>
                <a:cubicBezTo>
                  <a:pt x="7585" y="21376"/>
                  <a:pt x="7480" y="21334"/>
                  <a:pt x="7410" y="21334"/>
                </a:cubicBezTo>
                <a:close/>
              </a:path>
            </a:pathLst>
          </a:custGeom>
          <a:ln w="12700">
            <a:miter lim="400000"/>
          </a:ln>
        </p:spPr>
      </p:pic>
      <p:sp>
        <p:nvSpPr>
          <p:cNvPr id="10" name="Slide Number Placeholder 9">
            <a:extLst>
              <a:ext uri="{FF2B5EF4-FFF2-40B4-BE49-F238E27FC236}">
                <a16:creationId xmlns:a16="http://schemas.microsoft.com/office/drawing/2014/main" id="{17116613-6EB9-B063-3A0E-2EB2AEC34C82}"/>
              </a:ext>
            </a:extLst>
          </p:cNvPr>
          <p:cNvSpPr>
            <a:spLocks noGrp="1"/>
          </p:cNvSpPr>
          <p:nvPr>
            <p:ph type="sldNum" sz="quarter" idx="2"/>
          </p:nvPr>
        </p:nvSpPr>
        <p:spPr/>
        <p:txBody>
          <a:bodyPr/>
          <a:lstStyle/>
          <a:p>
            <a:fld id="{86CB4B4D-7CA3-9044-876B-883B54F8677D}" type="slidenum">
              <a:rPr lang="en-IQ" smtClean="0"/>
              <a:t>29</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530D20E-79F2-BB16-0A7C-F9F7B8A1913C}"/>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AFDBF012-E497-297D-6AE8-51A6D76471B0}"/>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16A2A50-87CF-5C82-841C-E0BF4D7CF577}"/>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72270086-8FF3-217F-F5FC-8141FDFCAE5A}"/>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C390D8-A551-5628-E45E-E238F0937ED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7A67584-4530-D5C8-842A-612179065F5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FFC748D0-B695-CFFC-51C1-58B5E5203F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93F49BB1-822C-B8BA-4C0F-8D7F2CB52D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2" name="TextBox 23"/>
          <p:cNvSpPr txBox="1"/>
          <p:nvPr/>
        </p:nvSpPr>
        <p:spPr>
          <a:xfrm>
            <a:off x="1214178" y="1702107"/>
            <a:ext cx="9709853" cy="423372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257342" marR="197993" indent="-257342" algn="just" defTabSz="457200">
              <a:lnSpc>
                <a:spcPct val="140000"/>
              </a:lnSpc>
              <a:spcBef>
                <a:spcPts val="1200"/>
              </a:spcBef>
              <a:buSzPct val="100000"/>
              <a:buChar char="•"/>
              <a:tabLst>
                <a:tab pos="6769100" algn="l"/>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testing and certification of the drug (aspirin) by the Food and Drug Administration. The FDA has jurisdiction over many types of medicines and allows medicines to be marketed only if they meet certain clinical standards of usefulness.</a:t>
            </a:r>
            <a:endParaRPr lang="en-GB" sz="2000" dirty="0">
              <a:solidFill>
                <a:schemeClr val="tx1"/>
              </a:solidFill>
              <a:latin typeface="Alexandria" pitchFamily="2" charset="-78"/>
              <a:cs typeface="Alexandria" pitchFamily="2" charset="-78"/>
            </a:endParaRPr>
          </a:p>
          <a:p>
            <a:pPr marR="197993" algn="just" defTabSz="457200">
              <a:lnSpc>
                <a:spcPct val="140000"/>
              </a:lnSpc>
              <a:spcBef>
                <a:spcPts val="1200"/>
              </a:spcBef>
              <a:buSzPct val="100000"/>
              <a:tabLst>
                <a:tab pos="6769100" algn="l"/>
                <a:tab pos="6769100" algn="l"/>
              </a:tabLst>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marL="257342" marR="197993" indent="-257342" algn="just" defTabSz="457200">
              <a:lnSpc>
                <a:spcPct val="140000"/>
              </a:lnSpc>
              <a:spcBef>
                <a:spcPts val="1200"/>
              </a:spcBef>
              <a:buSzPct val="100000"/>
              <a:buChar char="•"/>
              <a:tabLst>
                <a:tab pos="6769100" algn="l"/>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manufacturing standards of the company and the precautions it takes to ensure that the drug is not poisoned. National and state regulatory commissions and groups ensure that the manufacture of the drug meets specific acceptable standards.</a:t>
            </a:r>
          </a:p>
        </p:txBody>
      </p:sp>
      <p:sp>
        <p:nvSpPr>
          <p:cNvPr id="10" name="Slide Number Placeholder 9">
            <a:extLst>
              <a:ext uri="{FF2B5EF4-FFF2-40B4-BE49-F238E27FC236}">
                <a16:creationId xmlns:a16="http://schemas.microsoft.com/office/drawing/2014/main" id="{55BB45D3-29CB-0E77-A1A7-EF1EE7091127}"/>
              </a:ext>
            </a:extLst>
          </p:cNvPr>
          <p:cNvSpPr>
            <a:spLocks noGrp="1"/>
          </p:cNvSpPr>
          <p:nvPr>
            <p:ph type="sldNum" sz="quarter" idx="2"/>
          </p:nvPr>
        </p:nvSpPr>
        <p:spPr/>
        <p:txBody>
          <a:bodyPr/>
          <a:lstStyle/>
          <a:p>
            <a:fld id="{86CB4B4D-7CA3-9044-876B-883B54F8677D}" type="slidenum">
              <a:rPr lang="en-IQ" smtClean="0"/>
              <a:t>30</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46E95292-D20C-21AA-0A4A-2259DCFE93FD}"/>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2B929AFF-F56E-F157-0653-58829A2A8ED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B4B78E8-68A5-DC3A-687E-1EA7943417F6}"/>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7FE3FE2-58EA-BC2B-0B10-2C74E6C2786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88282A-66CF-9822-359C-0405992F1D56}"/>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2D6E637-A742-5B7B-4100-07164571AE3B}"/>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1407838-D43F-9510-4188-D7E7057DCD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51ECBDC-512D-E381-0049-A6E2957E59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92" name="TextBox 23"/>
          <p:cNvSpPr txBox="1"/>
          <p:nvPr/>
        </p:nvSpPr>
        <p:spPr>
          <a:xfrm>
            <a:off x="1340737" y="1858286"/>
            <a:ext cx="9099552" cy="36027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257342" marR="197993" indent="-257342" algn="just" defTabSz="457200">
              <a:lnSpc>
                <a:spcPct val="140000"/>
              </a:lnSpc>
              <a:spcBef>
                <a:spcPts val="1200"/>
              </a:spcBef>
              <a:buSzPct val="100000"/>
              <a:buChar char="•"/>
              <a:tabLst>
                <a:tab pos="6769100" algn="l"/>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safety seal on the bottle. To insert dangerous chemicals into a safety-sealed bottle without damaging the seal is very difficult.</a:t>
            </a:r>
          </a:p>
          <a:p>
            <a:pPr marR="197993" algn="just" defTabSz="457200">
              <a:lnSpc>
                <a:spcPct val="140000"/>
              </a:lnSpc>
              <a:spcBef>
                <a:spcPts val="1200"/>
              </a:spcBef>
              <a:tabLst>
                <a:tab pos="6769100" algn="l"/>
                <a:tab pos="6769100" algn="l"/>
              </a:tabLst>
              <a:defRPr sz="2566">
                <a:solidFill>
                  <a:srgbClr val="53636F"/>
                </a:solidFill>
                <a:latin typeface="Arial Narrow"/>
                <a:ea typeface="Arial Narrow"/>
                <a:cs typeface="Arial Narrow"/>
                <a:sym typeface="Arial Narrow"/>
              </a:defRPr>
            </a:pPr>
            <a:endParaRPr sz="2000" dirty="0">
              <a:solidFill>
                <a:schemeClr val="tx1"/>
              </a:solidFill>
              <a:latin typeface="Alexandria" pitchFamily="2" charset="-78"/>
              <a:cs typeface="Alexandria" pitchFamily="2" charset="-78"/>
            </a:endParaRPr>
          </a:p>
          <a:p>
            <a:pPr marR="197993" algn="just" defTabSz="457200">
              <a:lnSpc>
                <a:spcPct val="160000"/>
              </a:lnSpc>
              <a:spcBef>
                <a:spcPts val="1200"/>
              </a:spcBef>
              <a:tabLst>
                <a:tab pos="6769100" algn="l"/>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three technologies (certification, manufacturing standards, and preventative sealing) provide some degree of assurance that the aspirin is not contaminated. The degree of trust the purchaser has in the purity of the aspirin is a result of these three processes.</a:t>
            </a:r>
          </a:p>
        </p:txBody>
      </p:sp>
      <p:sp>
        <p:nvSpPr>
          <p:cNvPr id="10" name="Slide Number Placeholder 9">
            <a:extLst>
              <a:ext uri="{FF2B5EF4-FFF2-40B4-BE49-F238E27FC236}">
                <a16:creationId xmlns:a16="http://schemas.microsoft.com/office/drawing/2014/main" id="{8E127036-B678-EF15-0D31-8EA822FFD34D}"/>
              </a:ext>
            </a:extLst>
          </p:cNvPr>
          <p:cNvSpPr>
            <a:spLocks noGrp="1"/>
          </p:cNvSpPr>
          <p:nvPr>
            <p:ph type="sldNum" sz="quarter" idx="2"/>
          </p:nvPr>
        </p:nvSpPr>
        <p:spPr/>
        <p:txBody>
          <a:bodyPr/>
          <a:lstStyle/>
          <a:p>
            <a:fld id="{86CB4B4D-7CA3-9044-876B-883B54F8677D}" type="slidenum">
              <a:rPr lang="en-IQ" smtClean="0"/>
              <a:t>31</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40DFF9A-734B-462D-82E5-6B70A920992D}"/>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6074F49F-B8ED-0B1D-D506-B362762EA58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71E8EF0-8D99-5848-330F-B0547470265D}"/>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Goals and Security</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39A70413-1EA0-8B34-8AC6-3FCEAFC4E8F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0CCA30-8A71-EA6D-23DD-736C348FCB7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A1F7C65-E9CB-D6E7-677B-CE6A57C84D55}"/>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D28DF56C-B552-B7D0-075B-BCB793BDF0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A70C930-1591-6AC3-E1DF-881EB9C8ED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02" name="TextBox 23"/>
          <p:cNvSpPr txBox="1"/>
          <p:nvPr/>
        </p:nvSpPr>
        <p:spPr>
          <a:xfrm>
            <a:off x="1377313" y="1988104"/>
            <a:ext cx="9099552" cy="3733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pPr>
            <a:r>
              <a:rPr sz="2000" i="1" dirty="0">
                <a:solidFill>
                  <a:schemeClr val="accent2"/>
                </a:solidFill>
                <a:latin typeface="Alexandria" pitchFamily="2" charset="-78"/>
                <a:cs typeface="Alexandria" pitchFamily="2" charset="-78"/>
              </a:rPr>
              <a:t>Assurance</a:t>
            </a:r>
            <a:r>
              <a:rPr sz="2000" dirty="0">
                <a:solidFill>
                  <a:schemeClr val="tx1"/>
                </a:solidFill>
                <a:latin typeface="Alexandria" pitchFamily="2" charset="-78"/>
                <a:cs typeface="Alexandria" pitchFamily="2" charset="-78"/>
              </a:rPr>
              <a:t> in the computer world is similar. It requires specific steps to ensure that the computer will function properly. The sequence of steps includes </a:t>
            </a:r>
            <a:r>
              <a:rPr sz="2000" dirty="0">
                <a:solidFill>
                  <a:schemeClr val="accent2"/>
                </a:solidFill>
                <a:latin typeface="Alexandria" pitchFamily="2" charset="-78"/>
                <a:cs typeface="Alexandria" pitchFamily="2" charset="-78"/>
              </a:rPr>
              <a:t>(1) </a:t>
            </a:r>
            <a:r>
              <a:rPr sz="2000" dirty="0">
                <a:solidFill>
                  <a:schemeClr val="tx1"/>
                </a:solidFill>
                <a:latin typeface="Alexandria" pitchFamily="2" charset="-78"/>
                <a:cs typeface="Alexandria" pitchFamily="2" charset="-78"/>
              </a:rPr>
              <a:t>detailed specifications of the desired (or undesirable) behavior; </a:t>
            </a:r>
            <a:r>
              <a:rPr sz="2000" dirty="0">
                <a:solidFill>
                  <a:schemeClr val="accent2"/>
                </a:solidFill>
                <a:latin typeface="Alexandria" pitchFamily="2" charset="-78"/>
                <a:cs typeface="Alexandria" pitchFamily="2" charset="-78"/>
              </a:rPr>
              <a:t>(2) </a:t>
            </a:r>
            <a:r>
              <a:rPr sz="2000" dirty="0">
                <a:solidFill>
                  <a:schemeClr val="tx1"/>
                </a:solidFill>
                <a:latin typeface="Alexandria" pitchFamily="2" charset="-78"/>
                <a:cs typeface="Alexandria" pitchFamily="2" charset="-78"/>
              </a:rPr>
              <a:t>an analysis of the design of the hardware, software, and other components to show that the system will not violate the specifications; </a:t>
            </a:r>
            <a:r>
              <a:rPr sz="2000" dirty="0">
                <a:solidFill>
                  <a:schemeClr val="accent2"/>
                </a:solidFill>
                <a:latin typeface="Alexandria" pitchFamily="2" charset="-78"/>
                <a:cs typeface="Alexandria" pitchFamily="2" charset="-78"/>
              </a:rPr>
              <a:t>(3) </a:t>
            </a:r>
            <a:r>
              <a:rPr sz="2000" dirty="0">
                <a:solidFill>
                  <a:schemeClr val="tx1"/>
                </a:solidFill>
                <a:latin typeface="Alexandria" pitchFamily="2" charset="-78"/>
                <a:cs typeface="Alexandria" pitchFamily="2" charset="-78"/>
              </a:rPr>
              <a:t>and arguments or proofs that the implementation, operating procedures, and maintenance procedures will produce the desired behavior.</a:t>
            </a:r>
          </a:p>
        </p:txBody>
      </p:sp>
      <p:sp>
        <p:nvSpPr>
          <p:cNvPr id="10" name="Slide Number Placeholder 9">
            <a:extLst>
              <a:ext uri="{FF2B5EF4-FFF2-40B4-BE49-F238E27FC236}">
                <a16:creationId xmlns:a16="http://schemas.microsoft.com/office/drawing/2014/main" id="{7FCD7A3A-0949-E0FF-4661-13DD5DFBAF13}"/>
              </a:ext>
            </a:extLst>
          </p:cNvPr>
          <p:cNvSpPr>
            <a:spLocks noGrp="1"/>
          </p:cNvSpPr>
          <p:nvPr>
            <p:ph type="sldNum" sz="quarter" idx="2"/>
          </p:nvPr>
        </p:nvSpPr>
        <p:spPr/>
        <p:txBody>
          <a:bodyPr/>
          <a:lstStyle/>
          <a:p>
            <a:fld id="{86CB4B4D-7CA3-9044-876B-883B54F8677D}" type="slidenum">
              <a:rPr lang="en-IQ" smtClean="0"/>
              <a:t>32</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C7E20873-F9CC-CBE9-D259-4076AE106AE8}"/>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0BDFB065-FDA1-190A-09F8-02C9489E306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19C2695-5249-ED58-CC30-EDCFDD84D5C7}"/>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Legal Framework</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00B624B2-1A08-72C1-5656-AD61F8B1D3D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838A4F-0DBC-9A77-FFD9-9CBCB03ED7DA}"/>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F2673F8-8670-B99E-43E5-240A6538D8B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860ACBF6-D008-9906-67C9-5F00C64DCB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E1F6F9A5-2953-AF6F-611A-75A3B62236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12" name="TextBox 23"/>
          <p:cNvSpPr txBox="1"/>
          <p:nvPr/>
        </p:nvSpPr>
        <p:spPr>
          <a:xfrm>
            <a:off x="912144" y="1749640"/>
            <a:ext cx="10222992" cy="38874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R="70993" algn="just" defTabSz="457200">
              <a:lnSpc>
                <a:spcPct val="150000"/>
              </a:lnSpc>
              <a:spcBef>
                <a:spcPts val="1200"/>
              </a:spcBef>
              <a:tabLst>
                <a:tab pos="6769100" algn="l"/>
              </a:tabLst>
              <a:defRPr sz="26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legal frameworks that govern IT security practices vary across countries and jurisdictions. However, there are several key legal frameworks that have a global impact and influence IT security practices. These include:</a:t>
            </a:r>
          </a:p>
          <a:p>
            <a: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1. </a:t>
            </a:r>
            <a:r>
              <a:rPr sz="2000" dirty="0">
                <a:solidFill>
                  <a:schemeClr val="accent2"/>
                </a:solidFill>
                <a:latin typeface="Alexandria" pitchFamily="2" charset="-78"/>
                <a:cs typeface="Alexandria" pitchFamily="2" charset="-78"/>
              </a:rPr>
              <a:t>General Data Protection Regulation (GDPR): </a:t>
            </a:r>
            <a:r>
              <a:rPr sz="2000" dirty="0">
                <a:solidFill>
                  <a:schemeClr val="tx1"/>
                </a:solidFill>
                <a:latin typeface="Alexandria" pitchFamily="2" charset="-78"/>
                <a:cs typeface="Alexandria" pitchFamily="2" charset="-78"/>
              </a:rPr>
              <a:t>The GDPR, enforced in the European Union (EU) and applicable to organizations handling EU citizens' personal data, sets stringent requirements for data protection and privacy. It outlines obligations for organizations to implement appropriate technical and organizational measures to ensure the security of personal data.</a:t>
            </a:r>
          </a:p>
        </p:txBody>
      </p:sp>
      <p:sp>
        <p:nvSpPr>
          <p:cNvPr id="10" name="Slide Number Placeholder 9">
            <a:extLst>
              <a:ext uri="{FF2B5EF4-FFF2-40B4-BE49-F238E27FC236}">
                <a16:creationId xmlns:a16="http://schemas.microsoft.com/office/drawing/2014/main" id="{183AE45A-674E-ECCA-5FA9-47A174F34D30}"/>
              </a:ext>
            </a:extLst>
          </p:cNvPr>
          <p:cNvSpPr>
            <a:spLocks noGrp="1"/>
          </p:cNvSpPr>
          <p:nvPr>
            <p:ph type="sldNum" sz="quarter" idx="2"/>
          </p:nvPr>
        </p:nvSpPr>
        <p:spPr/>
        <p:txBody>
          <a:bodyPr/>
          <a:lstStyle/>
          <a:p>
            <a:fld id="{86CB4B4D-7CA3-9044-876B-883B54F8677D}" type="slidenum">
              <a:rPr lang="en-IQ" smtClean="0"/>
              <a:t>33</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25975FC2-40EE-1E0D-CE87-6122A26A7C45}"/>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5F74408D-E8FE-ED7D-D5A1-ABECD0A6A1D9}"/>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0556CBD-BFE7-8CFD-31A5-23D38B887359}"/>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Legal Framework</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5497C585-E556-D408-5334-78692F4D920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BD891D-452A-AE64-517A-7820799B331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80116B0-3ED9-D75F-72CD-E3228FEB557B}"/>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D61FD66A-6892-67C6-1C20-A1886D7E00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3A55312A-00C0-17B6-A383-E4389397E2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22" name="TextBox 23"/>
          <p:cNvSpPr txBox="1"/>
          <p:nvPr/>
        </p:nvSpPr>
        <p:spPr>
          <a:xfrm>
            <a:off x="1314802" y="2450905"/>
            <a:ext cx="6699645" cy="2810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70993" algn="just" defTabSz="457200">
              <a:lnSpc>
                <a:spcPct val="150000"/>
              </a:lnSpc>
              <a:spcBef>
                <a:spcPts val="1200"/>
              </a:spcBef>
              <a:tabLst>
                <a:tab pos="6769100" algn="l"/>
              </a:tabLst>
              <a:defRPr sz="26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2. </a:t>
            </a:r>
            <a:r>
              <a:rPr sz="2000" dirty="0">
                <a:solidFill>
                  <a:schemeClr val="accent2"/>
                </a:solidFill>
                <a:latin typeface="Alexandria" pitchFamily="2" charset="-78"/>
                <a:cs typeface="Alexandria" pitchFamily="2" charset="-78"/>
              </a:rPr>
              <a:t>California Consumer Privacy Act (CCPA): </a:t>
            </a:r>
            <a:r>
              <a:rPr sz="2000" dirty="0">
                <a:solidFill>
                  <a:schemeClr val="tx1"/>
                </a:solidFill>
                <a:latin typeface="Alexandria" pitchFamily="2" charset="-78"/>
                <a:cs typeface="Alexandria" pitchFamily="2" charset="-78"/>
              </a:rPr>
              <a:t>The CCPA is a state-level regulation in California, United States, that grants consumers certain rights regarding their personal information and imposes obligations on businesses to implement reasonable security measures to protect personal data.</a:t>
            </a:r>
          </a:p>
        </p:txBody>
      </p:sp>
      <p:pic>
        <p:nvPicPr>
          <p:cNvPr id="527" name="Image" descr="Image"/>
          <p:cNvPicPr>
            <a:picLocks noChangeAspect="1"/>
          </p:cNvPicPr>
          <p:nvPr/>
        </p:nvPicPr>
        <p:blipFill>
          <a:blip r:embed="rId4"/>
          <a:srcRect l="9562" r="9562"/>
          <a:stretch>
            <a:fillRect/>
          </a:stretch>
        </p:blipFill>
        <p:spPr>
          <a:xfrm>
            <a:off x="8711568" y="2955562"/>
            <a:ext cx="1934563" cy="1800942"/>
          </a:xfrm>
          <a:prstGeom prst="rect">
            <a:avLst/>
          </a:prstGeom>
          <a:ln w="12700">
            <a:miter lim="400000"/>
          </a:ln>
        </p:spPr>
      </p:pic>
      <p:sp>
        <p:nvSpPr>
          <p:cNvPr id="10" name="Slide Number Placeholder 9">
            <a:extLst>
              <a:ext uri="{FF2B5EF4-FFF2-40B4-BE49-F238E27FC236}">
                <a16:creationId xmlns:a16="http://schemas.microsoft.com/office/drawing/2014/main" id="{2C46C1AD-EC51-9BE3-B245-9C07EA1BF52E}"/>
              </a:ext>
            </a:extLst>
          </p:cNvPr>
          <p:cNvSpPr>
            <a:spLocks noGrp="1"/>
          </p:cNvSpPr>
          <p:nvPr>
            <p:ph type="sldNum" sz="quarter" idx="2"/>
          </p:nvPr>
        </p:nvSpPr>
        <p:spPr/>
        <p:txBody>
          <a:bodyPr/>
          <a:lstStyle/>
          <a:p>
            <a:fld id="{86CB4B4D-7CA3-9044-876B-883B54F8677D}" type="slidenum">
              <a:rPr lang="en-IQ" smtClean="0"/>
              <a:t>34</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26F6BF23-54A4-EB85-5C65-B75B46416EB8}"/>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D5A65A00-EDE9-D979-E86D-7A7B013E93A2}"/>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F1C59D7-6BFD-9437-CC43-A0F47F7F9E23}"/>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Legal Framework</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85D24F41-A00F-A008-16D0-283175FDE7F1}"/>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3925B2-6420-36D6-8ABC-F49C68E6932D}"/>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B1454B2-0918-404A-E130-DA3A1F8DA9F2}"/>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95548E5B-3430-0EAA-540A-67212CD162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630B3AF8-9242-79F6-739B-33E64A1049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33" name="TextBox 23"/>
          <p:cNvSpPr txBox="1"/>
          <p:nvPr/>
        </p:nvSpPr>
        <p:spPr>
          <a:xfrm>
            <a:off x="1314802" y="2220072"/>
            <a:ext cx="6699645" cy="32719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70993" algn="just" defTabSz="457200">
              <a:lnSpc>
                <a:spcPct val="150000"/>
              </a:lnSpc>
              <a:spcBef>
                <a:spcPts val="1200"/>
              </a:spcBef>
              <a:tabLst>
                <a:tab pos="6769100" algn="l"/>
              </a:tabLst>
              <a:defRPr sz="26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3. </a:t>
            </a:r>
            <a:r>
              <a:rPr sz="2000" dirty="0">
                <a:solidFill>
                  <a:schemeClr val="accent2"/>
                </a:solidFill>
                <a:latin typeface="Alexandria" pitchFamily="2" charset="-78"/>
                <a:cs typeface="Alexandria" pitchFamily="2" charset="-78"/>
              </a:rPr>
              <a:t>Payment Card Industry Data Security Standard (PCI DSS): </a:t>
            </a:r>
            <a:r>
              <a:rPr sz="2000" dirty="0">
                <a:solidFill>
                  <a:schemeClr val="tx1"/>
                </a:solidFill>
                <a:latin typeface="Alexandria" pitchFamily="2" charset="-78"/>
                <a:cs typeface="Alexandria" pitchFamily="2" charset="-78"/>
              </a:rPr>
              <a:t>PCI DSS is a global standard developed by major credit card companies to secure payment card data. It mandates specific security measures for organizations that handle cardholder information, aiming to prevent fraud and protect sensitive payment card data.</a:t>
            </a:r>
          </a:p>
        </p:txBody>
      </p:sp>
      <p:pic>
        <p:nvPicPr>
          <p:cNvPr id="538" name="Image" descr="Image"/>
          <p:cNvPicPr>
            <a:picLocks noChangeAspect="1"/>
          </p:cNvPicPr>
          <p:nvPr/>
        </p:nvPicPr>
        <p:blipFill>
          <a:blip r:embed="rId4"/>
          <a:stretch>
            <a:fillRect/>
          </a:stretch>
        </p:blipFill>
        <p:spPr>
          <a:xfrm>
            <a:off x="8782398" y="3109272"/>
            <a:ext cx="1879651" cy="1493520"/>
          </a:xfrm>
          <a:prstGeom prst="rect">
            <a:avLst/>
          </a:prstGeom>
          <a:ln w="12700">
            <a:miter lim="400000"/>
          </a:ln>
        </p:spPr>
      </p:pic>
      <p:sp>
        <p:nvSpPr>
          <p:cNvPr id="10" name="Slide Number Placeholder 9">
            <a:extLst>
              <a:ext uri="{FF2B5EF4-FFF2-40B4-BE49-F238E27FC236}">
                <a16:creationId xmlns:a16="http://schemas.microsoft.com/office/drawing/2014/main" id="{41B7DA31-EB40-1A10-FB45-BB49233386B7}"/>
              </a:ext>
            </a:extLst>
          </p:cNvPr>
          <p:cNvSpPr>
            <a:spLocks noGrp="1"/>
          </p:cNvSpPr>
          <p:nvPr>
            <p:ph type="sldNum" sz="quarter" idx="2"/>
          </p:nvPr>
        </p:nvSpPr>
        <p:spPr/>
        <p:txBody>
          <a:bodyPr/>
          <a:lstStyle/>
          <a:p>
            <a:fld id="{86CB4B4D-7CA3-9044-876B-883B54F8677D}" type="slidenum">
              <a:rPr lang="en-IQ" smtClean="0"/>
              <a:t>35</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F61572A2-CED1-A784-F413-40474F60799C}"/>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B4CE9B7C-9B44-5FA0-C379-7BD2684C04C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A76AADC-5A09-2400-2E3E-9D66F9EFC220}"/>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Legal Framework</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6F428463-FBD1-FA74-5A0D-855FDD5765BD}"/>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8C6E70-686B-8993-7773-148CE62EC01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33631E95-86EB-4453-9459-5624CFCD0C5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0549703-05BD-22F9-1E0B-3F38C177F8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2EA30A06-2F91-A3FF-E6F4-351FB8D8E2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44" name="TextBox 23"/>
          <p:cNvSpPr txBox="1"/>
          <p:nvPr/>
        </p:nvSpPr>
        <p:spPr>
          <a:xfrm>
            <a:off x="1314802" y="1893059"/>
            <a:ext cx="6699645" cy="39259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70993" algn="just" defTabSz="457200">
              <a:lnSpc>
                <a:spcPct val="14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4. </a:t>
            </a:r>
            <a:r>
              <a:rPr sz="2000" dirty="0">
                <a:solidFill>
                  <a:schemeClr val="accent2"/>
                </a:solidFill>
                <a:latin typeface="Alexandria" pitchFamily="2" charset="-78"/>
                <a:cs typeface="Alexandria" pitchFamily="2" charset="-78"/>
              </a:rPr>
              <a:t>National Institute of Standards and Technology (NIST) Frameworks: </a:t>
            </a:r>
            <a:r>
              <a:rPr sz="2000" dirty="0">
                <a:solidFill>
                  <a:schemeClr val="tx1"/>
                </a:solidFill>
                <a:latin typeface="Alexandria" pitchFamily="2" charset="-78"/>
                <a:cs typeface="Alexandria" pitchFamily="2" charset="-78"/>
              </a:rPr>
              <a:t>NIST, a U.S. federal agency, provides guidelines, standards, and best practices for various aspects of IT security. The NIST Cybersecurity Framework and NIST Special Publication 800-series documents offer comprehensive guidance on risk management, security controls, incident response, and other critical areas.</a:t>
            </a:r>
          </a:p>
        </p:txBody>
      </p:sp>
      <p:pic>
        <p:nvPicPr>
          <p:cNvPr id="549" name="Image" descr="Image"/>
          <p:cNvPicPr>
            <a:picLocks noChangeAspect="1"/>
          </p:cNvPicPr>
          <p:nvPr/>
        </p:nvPicPr>
        <p:blipFill>
          <a:blip r:embed="rId4"/>
          <a:srcRect l="16082" t="24976" r="15633" b="23302"/>
          <a:stretch>
            <a:fillRect/>
          </a:stretch>
        </p:blipFill>
        <p:spPr>
          <a:xfrm>
            <a:off x="8660471" y="3352563"/>
            <a:ext cx="2036758" cy="932810"/>
          </a:xfrm>
          <a:custGeom>
            <a:avLst/>
            <a:gdLst/>
            <a:ahLst/>
            <a:cxnLst>
              <a:cxn ang="0">
                <a:pos x="wd2" y="hd2"/>
              </a:cxn>
              <a:cxn ang="5400000">
                <a:pos x="wd2" y="hd2"/>
              </a:cxn>
              <a:cxn ang="10800000">
                <a:pos x="wd2" y="hd2"/>
              </a:cxn>
              <a:cxn ang="16200000">
                <a:pos x="wd2" y="hd2"/>
              </a:cxn>
            </a:cxnLst>
            <a:rect l="0" t="0" r="r" b="b"/>
            <a:pathLst>
              <a:path w="21597" h="21594" extrusionOk="0">
                <a:moveTo>
                  <a:pt x="4200" y="1"/>
                </a:moveTo>
                <a:cubicBezTo>
                  <a:pt x="4078" y="4"/>
                  <a:pt x="3974" y="20"/>
                  <a:pt x="3881" y="37"/>
                </a:cubicBezTo>
                <a:cubicBezTo>
                  <a:pt x="3880" y="37"/>
                  <a:pt x="3877" y="37"/>
                  <a:pt x="3876" y="37"/>
                </a:cubicBezTo>
                <a:cubicBezTo>
                  <a:pt x="3854" y="42"/>
                  <a:pt x="3839" y="50"/>
                  <a:pt x="3817" y="56"/>
                </a:cubicBezTo>
                <a:cubicBezTo>
                  <a:pt x="3787" y="63"/>
                  <a:pt x="3761" y="73"/>
                  <a:pt x="3733" y="83"/>
                </a:cubicBezTo>
                <a:cubicBezTo>
                  <a:pt x="3703" y="94"/>
                  <a:pt x="3671" y="105"/>
                  <a:pt x="3645" y="120"/>
                </a:cubicBezTo>
                <a:cubicBezTo>
                  <a:pt x="3620" y="133"/>
                  <a:pt x="3599" y="150"/>
                  <a:pt x="3578" y="166"/>
                </a:cubicBezTo>
                <a:cubicBezTo>
                  <a:pt x="3539" y="195"/>
                  <a:pt x="3502" y="226"/>
                  <a:pt x="3472" y="267"/>
                </a:cubicBezTo>
                <a:cubicBezTo>
                  <a:pt x="3440" y="311"/>
                  <a:pt x="3412" y="358"/>
                  <a:pt x="3388" y="414"/>
                </a:cubicBezTo>
                <a:cubicBezTo>
                  <a:pt x="3387" y="418"/>
                  <a:pt x="3381" y="419"/>
                  <a:pt x="3380" y="423"/>
                </a:cubicBezTo>
                <a:cubicBezTo>
                  <a:pt x="3377" y="430"/>
                  <a:pt x="3378" y="435"/>
                  <a:pt x="3375" y="442"/>
                </a:cubicBezTo>
                <a:cubicBezTo>
                  <a:pt x="3354" y="498"/>
                  <a:pt x="3337" y="573"/>
                  <a:pt x="3321" y="644"/>
                </a:cubicBezTo>
                <a:cubicBezTo>
                  <a:pt x="3304" y="717"/>
                  <a:pt x="3290" y="801"/>
                  <a:pt x="3279" y="892"/>
                </a:cubicBezTo>
                <a:cubicBezTo>
                  <a:pt x="3272" y="943"/>
                  <a:pt x="3267" y="991"/>
                  <a:pt x="3262" y="1048"/>
                </a:cubicBezTo>
                <a:cubicBezTo>
                  <a:pt x="3251" y="1173"/>
                  <a:pt x="3243" y="1314"/>
                  <a:pt x="3237" y="1471"/>
                </a:cubicBezTo>
                <a:cubicBezTo>
                  <a:pt x="3235" y="1500"/>
                  <a:pt x="3234" y="1523"/>
                  <a:pt x="3232" y="1553"/>
                </a:cubicBezTo>
                <a:cubicBezTo>
                  <a:pt x="3232" y="1558"/>
                  <a:pt x="3228" y="1558"/>
                  <a:pt x="3228" y="1562"/>
                </a:cubicBezTo>
                <a:cubicBezTo>
                  <a:pt x="3221" y="1770"/>
                  <a:pt x="3216" y="2005"/>
                  <a:pt x="3211" y="2270"/>
                </a:cubicBezTo>
                <a:cubicBezTo>
                  <a:pt x="3186" y="3647"/>
                  <a:pt x="3161" y="3804"/>
                  <a:pt x="2988" y="3804"/>
                </a:cubicBezTo>
                <a:cubicBezTo>
                  <a:pt x="2951" y="3804"/>
                  <a:pt x="2921" y="3796"/>
                  <a:pt x="2896" y="3777"/>
                </a:cubicBezTo>
                <a:cubicBezTo>
                  <a:pt x="2871" y="3757"/>
                  <a:pt x="2851" y="3731"/>
                  <a:pt x="2837" y="3685"/>
                </a:cubicBezTo>
                <a:cubicBezTo>
                  <a:pt x="2823" y="3640"/>
                  <a:pt x="2817" y="3576"/>
                  <a:pt x="2812" y="3501"/>
                </a:cubicBezTo>
                <a:cubicBezTo>
                  <a:pt x="2806" y="3422"/>
                  <a:pt x="2805" y="3330"/>
                  <a:pt x="2807" y="3216"/>
                </a:cubicBezTo>
                <a:cubicBezTo>
                  <a:pt x="2811" y="3045"/>
                  <a:pt x="2806" y="2933"/>
                  <a:pt x="2795" y="2849"/>
                </a:cubicBezTo>
                <a:cubicBezTo>
                  <a:pt x="2791" y="2817"/>
                  <a:pt x="2785" y="2788"/>
                  <a:pt x="2778" y="2766"/>
                </a:cubicBezTo>
                <a:cubicBezTo>
                  <a:pt x="2774" y="2754"/>
                  <a:pt x="2770" y="2739"/>
                  <a:pt x="2765" y="2729"/>
                </a:cubicBezTo>
                <a:cubicBezTo>
                  <a:pt x="2749" y="2699"/>
                  <a:pt x="2731" y="2680"/>
                  <a:pt x="2702" y="2674"/>
                </a:cubicBezTo>
                <a:cubicBezTo>
                  <a:pt x="2668" y="2668"/>
                  <a:pt x="2625" y="2669"/>
                  <a:pt x="2572" y="2683"/>
                </a:cubicBezTo>
                <a:cubicBezTo>
                  <a:pt x="2521" y="2696"/>
                  <a:pt x="2480" y="2703"/>
                  <a:pt x="2445" y="2692"/>
                </a:cubicBezTo>
                <a:cubicBezTo>
                  <a:pt x="2443" y="2692"/>
                  <a:pt x="2439" y="2693"/>
                  <a:pt x="2437" y="2692"/>
                </a:cubicBezTo>
                <a:cubicBezTo>
                  <a:pt x="2408" y="2682"/>
                  <a:pt x="2386" y="2652"/>
                  <a:pt x="2365" y="2619"/>
                </a:cubicBezTo>
                <a:cubicBezTo>
                  <a:pt x="2359" y="2608"/>
                  <a:pt x="2351" y="2596"/>
                  <a:pt x="2344" y="2582"/>
                </a:cubicBezTo>
                <a:cubicBezTo>
                  <a:pt x="2330" y="2549"/>
                  <a:pt x="2318" y="2504"/>
                  <a:pt x="2307" y="2454"/>
                </a:cubicBezTo>
                <a:cubicBezTo>
                  <a:pt x="2302" y="2432"/>
                  <a:pt x="2295" y="2414"/>
                  <a:pt x="2290" y="2389"/>
                </a:cubicBezTo>
                <a:cubicBezTo>
                  <a:pt x="2275" y="2309"/>
                  <a:pt x="2262" y="2216"/>
                  <a:pt x="2248" y="2095"/>
                </a:cubicBezTo>
                <a:cubicBezTo>
                  <a:pt x="2228" y="1932"/>
                  <a:pt x="2194" y="1762"/>
                  <a:pt x="2159" y="1608"/>
                </a:cubicBezTo>
                <a:cubicBezTo>
                  <a:pt x="2137" y="1508"/>
                  <a:pt x="2112" y="1408"/>
                  <a:pt x="2088" y="1333"/>
                </a:cubicBezTo>
                <a:cubicBezTo>
                  <a:pt x="2067" y="1269"/>
                  <a:pt x="2048" y="1220"/>
                  <a:pt x="2029" y="1186"/>
                </a:cubicBezTo>
                <a:cubicBezTo>
                  <a:pt x="2009" y="1150"/>
                  <a:pt x="1993" y="1103"/>
                  <a:pt x="1978" y="1057"/>
                </a:cubicBezTo>
                <a:cubicBezTo>
                  <a:pt x="1964" y="1012"/>
                  <a:pt x="1953" y="968"/>
                  <a:pt x="1945" y="919"/>
                </a:cubicBezTo>
                <a:cubicBezTo>
                  <a:pt x="1929" y="821"/>
                  <a:pt x="1927" y="723"/>
                  <a:pt x="1940" y="644"/>
                </a:cubicBezTo>
                <a:cubicBezTo>
                  <a:pt x="1947" y="606"/>
                  <a:pt x="1943" y="560"/>
                  <a:pt x="1936" y="524"/>
                </a:cubicBezTo>
                <a:cubicBezTo>
                  <a:pt x="1934" y="515"/>
                  <a:pt x="1931" y="506"/>
                  <a:pt x="1928" y="497"/>
                </a:cubicBezTo>
                <a:cubicBezTo>
                  <a:pt x="1922" y="477"/>
                  <a:pt x="1912" y="460"/>
                  <a:pt x="1903" y="442"/>
                </a:cubicBezTo>
                <a:cubicBezTo>
                  <a:pt x="1877" y="392"/>
                  <a:pt x="1844" y="346"/>
                  <a:pt x="1793" y="304"/>
                </a:cubicBezTo>
                <a:cubicBezTo>
                  <a:pt x="1747" y="265"/>
                  <a:pt x="1681" y="234"/>
                  <a:pt x="1616" y="203"/>
                </a:cubicBezTo>
                <a:cubicBezTo>
                  <a:pt x="1522" y="157"/>
                  <a:pt x="1415" y="120"/>
                  <a:pt x="1288" y="92"/>
                </a:cubicBezTo>
                <a:cubicBezTo>
                  <a:pt x="1146" y="62"/>
                  <a:pt x="986" y="39"/>
                  <a:pt x="813" y="37"/>
                </a:cubicBezTo>
                <a:cubicBezTo>
                  <a:pt x="608" y="36"/>
                  <a:pt x="454" y="52"/>
                  <a:pt x="333" y="92"/>
                </a:cubicBezTo>
                <a:cubicBezTo>
                  <a:pt x="283" y="109"/>
                  <a:pt x="240" y="131"/>
                  <a:pt x="202" y="157"/>
                </a:cubicBezTo>
                <a:cubicBezTo>
                  <a:pt x="162" y="184"/>
                  <a:pt x="128" y="216"/>
                  <a:pt x="101" y="258"/>
                </a:cubicBezTo>
                <a:cubicBezTo>
                  <a:pt x="73" y="302"/>
                  <a:pt x="50" y="353"/>
                  <a:pt x="34" y="414"/>
                </a:cubicBezTo>
                <a:cubicBezTo>
                  <a:pt x="20" y="472"/>
                  <a:pt x="10" y="536"/>
                  <a:pt x="5" y="607"/>
                </a:cubicBezTo>
                <a:cubicBezTo>
                  <a:pt x="3" y="631"/>
                  <a:pt x="1" y="655"/>
                  <a:pt x="0" y="680"/>
                </a:cubicBezTo>
                <a:cubicBezTo>
                  <a:pt x="-1" y="718"/>
                  <a:pt x="0" y="767"/>
                  <a:pt x="0" y="809"/>
                </a:cubicBezTo>
                <a:cubicBezTo>
                  <a:pt x="2" y="937"/>
                  <a:pt x="9" y="1078"/>
                  <a:pt x="26" y="1250"/>
                </a:cubicBezTo>
                <a:cubicBezTo>
                  <a:pt x="54" y="1546"/>
                  <a:pt x="71" y="2185"/>
                  <a:pt x="76" y="3501"/>
                </a:cubicBezTo>
                <a:cubicBezTo>
                  <a:pt x="81" y="4817"/>
                  <a:pt x="74" y="6805"/>
                  <a:pt x="59" y="9803"/>
                </a:cubicBezTo>
                <a:cubicBezTo>
                  <a:pt x="54" y="10902"/>
                  <a:pt x="72" y="11852"/>
                  <a:pt x="97" y="11907"/>
                </a:cubicBezTo>
                <a:cubicBezTo>
                  <a:pt x="122" y="11962"/>
                  <a:pt x="434" y="12009"/>
                  <a:pt x="792" y="12018"/>
                </a:cubicBezTo>
                <a:cubicBezTo>
                  <a:pt x="1169" y="12026"/>
                  <a:pt x="1422" y="12091"/>
                  <a:pt x="1549" y="12201"/>
                </a:cubicBezTo>
                <a:cubicBezTo>
                  <a:pt x="1581" y="12229"/>
                  <a:pt x="1605" y="12260"/>
                  <a:pt x="1621" y="12293"/>
                </a:cubicBezTo>
                <a:cubicBezTo>
                  <a:pt x="1636" y="12327"/>
                  <a:pt x="1646" y="12364"/>
                  <a:pt x="1646" y="12403"/>
                </a:cubicBezTo>
                <a:cubicBezTo>
                  <a:pt x="1645" y="12445"/>
                  <a:pt x="1637" y="12478"/>
                  <a:pt x="1621" y="12523"/>
                </a:cubicBezTo>
                <a:cubicBezTo>
                  <a:pt x="1604" y="12569"/>
                  <a:pt x="1578" y="12626"/>
                  <a:pt x="1545" y="12679"/>
                </a:cubicBezTo>
                <a:cubicBezTo>
                  <a:pt x="1453" y="12825"/>
                  <a:pt x="1387" y="13022"/>
                  <a:pt x="1393" y="13120"/>
                </a:cubicBezTo>
                <a:cubicBezTo>
                  <a:pt x="1398" y="13199"/>
                  <a:pt x="1382" y="13254"/>
                  <a:pt x="1355" y="13295"/>
                </a:cubicBezTo>
                <a:cubicBezTo>
                  <a:pt x="1329" y="13335"/>
                  <a:pt x="1291" y="13358"/>
                  <a:pt x="1250" y="13359"/>
                </a:cubicBezTo>
                <a:cubicBezTo>
                  <a:pt x="1209" y="13360"/>
                  <a:pt x="1165" y="13343"/>
                  <a:pt x="1128" y="13304"/>
                </a:cubicBezTo>
                <a:cubicBezTo>
                  <a:pt x="1110" y="13285"/>
                  <a:pt x="1095" y="13259"/>
                  <a:pt x="1082" y="13230"/>
                </a:cubicBezTo>
                <a:cubicBezTo>
                  <a:pt x="1068" y="13201"/>
                  <a:pt x="1055" y="13169"/>
                  <a:pt x="1048" y="13129"/>
                </a:cubicBezTo>
                <a:cubicBezTo>
                  <a:pt x="1026" y="13001"/>
                  <a:pt x="1000" y="12934"/>
                  <a:pt x="943" y="12945"/>
                </a:cubicBezTo>
                <a:cubicBezTo>
                  <a:pt x="886" y="12957"/>
                  <a:pt x="801" y="13042"/>
                  <a:pt x="657" y="13203"/>
                </a:cubicBezTo>
                <a:cubicBezTo>
                  <a:pt x="469" y="13411"/>
                  <a:pt x="252" y="13532"/>
                  <a:pt x="177" y="13469"/>
                </a:cubicBezTo>
                <a:cubicBezTo>
                  <a:pt x="140" y="13438"/>
                  <a:pt x="110" y="13411"/>
                  <a:pt x="89" y="13423"/>
                </a:cubicBezTo>
                <a:cubicBezTo>
                  <a:pt x="87" y="13424"/>
                  <a:pt x="86" y="13431"/>
                  <a:pt x="85" y="13432"/>
                </a:cubicBezTo>
                <a:cubicBezTo>
                  <a:pt x="75" y="13441"/>
                  <a:pt x="66" y="13457"/>
                  <a:pt x="59" y="13488"/>
                </a:cubicBezTo>
                <a:cubicBezTo>
                  <a:pt x="51" y="13531"/>
                  <a:pt x="43" y="13597"/>
                  <a:pt x="38" y="13690"/>
                </a:cubicBezTo>
                <a:cubicBezTo>
                  <a:pt x="31" y="13813"/>
                  <a:pt x="32" y="14014"/>
                  <a:pt x="30" y="14268"/>
                </a:cubicBezTo>
                <a:cubicBezTo>
                  <a:pt x="27" y="14630"/>
                  <a:pt x="25" y="15094"/>
                  <a:pt x="26" y="15821"/>
                </a:cubicBezTo>
                <a:cubicBezTo>
                  <a:pt x="26" y="16865"/>
                  <a:pt x="57" y="17886"/>
                  <a:pt x="93" y="18090"/>
                </a:cubicBezTo>
                <a:cubicBezTo>
                  <a:pt x="129" y="18295"/>
                  <a:pt x="131" y="18771"/>
                  <a:pt x="97" y="19147"/>
                </a:cubicBezTo>
                <a:cubicBezTo>
                  <a:pt x="72" y="19420"/>
                  <a:pt x="52" y="19645"/>
                  <a:pt x="42" y="19836"/>
                </a:cubicBezTo>
                <a:cubicBezTo>
                  <a:pt x="33" y="20028"/>
                  <a:pt x="34" y="20183"/>
                  <a:pt x="42" y="20314"/>
                </a:cubicBezTo>
                <a:cubicBezTo>
                  <a:pt x="58" y="20575"/>
                  <a:pt x="111" y="20737"/>
                  <a:pt x="202" y="20883"/>
                </a:cubicBezTo>
                <a:cubicBezTo>
                  <a:pt x="239" y="20942"/>
                  <a:pt x="268" y="20987"/>
                  <a:pt x="299" y="21012"/>
                </a:cubicBezTo>
                <a:cubicBezTo>
                  <a:pt x="328" y="21034"/>
                  <a:pt x="354" y="21037"/>
                  <a:pt x="383" y="21030"/>
                </a:cubicBezTo>
                <a:cubicBezTo>
                  <a:pt x="392" y="21028"/>
                  <a:pt x="404" y="21016"/>
                  <a:pt x="413" y="21012"/>
                </a:cubicBezTo>
                <a:cubicBezTo>
                  <a:pt x="431" y="21002"/>
                  <a:pt x="451" y="20987"/>
                  <a:pt x="472" y="20966"/>
                </a:cubicBezTo>
                <a:cubicBezTo>
                  <a:pt x="522" y="20917"/>
                  <a:pt x="579" y="20848"/>
                  <a:pt x="657" y="20727"/>
                </a:cubicBezTo>
                <a:cubicBezTo>
                  <a:pt x="774" y="20545"/>
                  <a:pt x="849" y="20449"/>
                  <a:pt x="918" y="20424"/>
                </a:cubicBezTo>
                <a:cubicBezTo>
                  <a:pt x="986" y="20398"/>
                  <a:pt x="1044" y="20444"/>
                  <a:pt x="1124" y="20553"/>
                </a:cubicBezTo>
                <a:cubicBezTo>
                  <a:pt x="1229" y="20696"/>
                  <a:pt x="1292" y="20715"/>
                  <a:pt x="1259" y="20598"/>
                </a:cubicBezTo>
                <a:cubicBezTo>
                  <a:pt x="1242" y="20540"/>
                  <a:pt x="1236" y="20472"/>
                  <a:pt x="1246" y="20406"/>
                </a:cubicBezTo>
                <a:cubicBezTo>
                  <a:pt x="1256" y="20339"/>
                  <a:pt x="1278" y="20273"/>
                  <a:pt x="1309" y="20231"/>
                </a:cubicBezTo>
                <a:cubicBezTo>
                  <a:pt x="1377" y="20140"/>
                  <a:pt x="1510" y="20307"/>
                  <a:pt x="1633" y="20644"/>
                </a:cubicBezTo>
                <a:cubicBezTo>
                  <a:pt x="1824" y="21167"/>
                  <a:pt x="1866" y="21198"/>
                  <a:pt x="2126" y="20966"/>
                </a:cubicBezTo>
                <a:cubicBezTo>
                  <a:pt x="2281" y="20826"/>
                  <a:pt x="2466" y="20728"/>
                  <a:pt x="2538" y="20755"/>
                </a:cubicBezTo>
                <a:cubicBezTo>
                  <a:pt x="2556" y="20761"/>
                  <a:pt x="2572" y="20760"/>
                  <a:pt x="2584" y="20755"/>
                </a:cubicBezTo>
                <a:cubicBezTo>
                  <a:pt x="2597" y="20749"/>
                  <a:pt x="2608" y="20743"/>
                  <a:pt x="2614" y="20727"/>
                </a:cubicBezTo>
                <a:cubicBezTo>
                  <a:pt x="2626" y="20695"/>
                  <a:pt x="2623" y="20642"/>
                  <a:pt x="2605" y="20580"/>
                </a:cubicBezTo>
                <a:cubicBezTo>
                  <a:pt x="2588" y="20518"/>
                  <a:pt x="2590" y="20451"/>
                  <a:pt x="2605" y="20387"/>
                </a:cubicBezTo>
                <a:cubicBezTo>
                  <a:pt x="2613" y="20355"/>
                  <a:pt x="2624" y="20322"/>
                  <a:pt x="2639" y="20295"/>
                </a:cubicBezTo>
                <a:cubicBezTo>
                  <a:pt x="2654" y="20269"/>
                  <a:pt x="2673" y="20248"/>
                  <a:pt x="2694" y="20231"/>
                </a:cubicBezTo>
                <a:cubicBezTo>
                  <a:pt x="2903" y="20056"/>
                  <a:pt x="2879" y="19585"/>
                  <a:pt x="2605" y="18357"/>
                </a:cubicBezTo>
                <a:cubicBezTo>
                  <a:pt x="2540" y="18066"/>
                  <a:pt x="2495" y="17781"/>
                  <a:pt x="2466" y="17557"/>
                </a:cubicBezTo>
                <a:cubicBezTo>
                  <a:pt x="2452" y="17446"/>
                  <a:pt x="2444" y="17347"/>
                  <a:pt x="2441" y="17273"/>
                </a:cubicBezTo>
                <a:cubicBezTo>
                  <a:pt x="2439" y="17198"/>
                  <a:pt x="2439" y="17150"/>
                  <a:pt x="2450" y="17126"/>
                </a:cubicBezTo>
                <a:cubicBezTo>
                  <a:pt x="2493" y="17030"/>
                  <a:pt x="2674" y="16987"/>
                  <a:pt x="2854" y="17025"/>
                </a:cubicBezTo>
                <a:lnTo>
                  <a:pt x="3182" y="17089"/>
                </a:lnTo>
                <a:lnTo>
                  <a:pt x="3211" y="18623"/>
                </a:lnTo>
                <a:lnTo>
                  <a:pt x="3241" y="20148"/>
                </a:lnTo>
                <a:lnTo>
                  <a:pt x="3657" y="20148"/>
                </a:lnTo>
                <a:cubicBezTo>
                  <a:pt x="3750" y="20148"/>
                  <a:pt x="3836" y="20170"/>
                  <a:pt x="3918" y="20203"/>
                </a:cubicBezTo>
                <a:cubicBezTo>
                  <a:pt x="3935" y="20210"/>
                  <a:pt x="3953" y="20223"/>
                  <a:pt x="3969" y="20231"/>
                </a:cubicBezTo>
                <a:cubicBezTo>
                  <a:pt x="4048" y="20271"/>
                  <a:pt x="4122" y="20316"/>
                  <a:pt x="4188" y="20387"/>
                </a:cubicBezTo>
                <a:cubicBezTo>
                  <a:pt x="4237" y="20439"/>
                  <a:pt x="4283" y="20503"/>
                  <a:pt x="4322" y="20571"/>
                </a:cubicBezTo>
                <a:cubicBezTo>
                  <a:pt x="4390" y="20687"/>
                  <a:pt x="4484" y="20789"/>
                  <a:pt x="4583" y="20865"/>
                </a:cubicBezTo>
                <a:cubicBezTo>
                  <a:pt x="4683" y="20941"/>
                  <a:pt x="4787" y="20994"/>
                  <a:pt x="4869" y="20994"/>
                </a:cubicBezTo>
                <a:cubicBezTo>
                  <a:pt x="5049" y="20994"/>
                  <a:pt x="5194" y="21118"/>
                  <a:pt x="5227" y="21306"/>
                </a:cubicBezTo>
                <a:cubicBezTo>
                  <a:pt x="5245" y="21408"/>
                  <a:pt x="5260" y="21487"/>
                  <a:pt x="5278" y="21536"/>
                </a:cubicBezTo>
                <a:cubicBezTo>
                  <a:pt x="5286" y="21560"/>
                  <a:pt x="5296" y="21572"/>
                  <a:pt x="5307" y="21582"/>
                </a:cubicBezTo>
                <a:cubicBezTo>
                  <a:pt x="5319" y="21592"/>
                  <a:pt x="5329" y="21597"/>
                  <a:pt x="5345" y="21591"/>
                </a:cubicBezTo>
                <a:cubicBezTo>
                  <a:pt x="5376" y="21578"/>
                  <a:pt x="5417" y="21531"/>
                  <a:pt x="5475" y="21453"/>
                </a:cubicBezTo>
                <a:cubicBezTo>
                  <a:pt x="5534" y="21375"/>
                  <a:pt x="5614" y="21263"/>
                  <a:pt x="5715" y="21113"/>
                </a:cubicBezTo>
                <a:cubicBezTo>
                  <a:pt x="5977" y="20726"/>
                  <a:pt x="6136" y="20629"/>
                  <a:pt x="6389" y="20718"/>
                </a:cubicBezTo>
                <a:cubicBezTo>
                  <a:pt x="6452" y="20740"/>
                  <a:pt x="6507" y="20759"/>
                  <a:pt x="6549" y="20764"/>
                </a:cubicBezTo>
                <a:cubicBezTo>
                  <a:pt x="6586" y="20768"/>
                  <a:pt x="6610" y="20765"/>
                  <a:pt x="6633" y="20755"/>
                </a:cubicBezTo>
                <a:cubicBezTo>
                  <a:pt x="6640" y="20751"/>
                  <a:pt x="6648" y="20741"/>
                  <a:pt x="6654" y="20736"/>
                </a:cubicBezTo>
                <a:cubicBezTo>
                  <a:pt x="6667" y="20726"/>
                  <a:pt x="6677" y="20709"/>
                  <a:pt x="6683" y="20690"/>
                </a:cubicBezTo>
                <a:cubicBezTo>
                  <a:pt x="6687" y="20680"/>
                  <a:pt x="6690" y="20675"/>
                  <a:pt x="6692" y="20663"/>
                </a:cubicBezTo>
                <a:cubicBezTo>
                  <a:pt x="6697" y="20631"/>
                  <a:pt x="6696" y="20592"/>
                  <a:pt x="6692" y="20543"/>
                </a:cubicBezTo>
                <a:cubicBezTo>
                  <a:pt x="6651" y="20123"/>
                  <a:pt x="8889" y="20080"/>
                  <a:pt x="9048" y="20497"/>
                </a:cubicBezTo>
                <a:cubicBezTo>
                  <a:pt x="9184" y="20854"/>
                  <a:pt x="9633" y="20865"/>
                  <a:pt x="9793" y="20516"/>
                </a:cubicBezTo>
                <a:cubicBezTo>
                  <a:pt x="9832" y="20430"/>
                  <a:pt x="10077" y="20362"/>
                  <a:pt x="10420" y="20314"/>
                </a:cubicBezTo>
                <a:cubicBezTo>
                  <a:pt x="11107" y="20217"/>
                  <a:pt x="12196" y="20195"/>
                  <a:pt x="12870" y="20268"/>
                </a:cubicBezTo>
                <a:cubicBezTo>
                  <a:pt x="13015" y="20284"/>
                  <a:pt x="13133" y="20307"/>
                  <a:pt x="13231" y="20332"/>
                </a:cubicBezTo>
                <a:cubicBezTo>
                  <a:pt x="13302" y="20350"/>
                  <a:pt x="13370" y="20374"/>
                  <a:pt x="13408" y="20396"/>
                </a:cubicBezTo>
                <a:cubicBezTo>
                  <a:pt x="13439" y="20414"/>
                  <a:pt x="13457" y="20431"/>
                  <a:pt x="13463" y="20451"/>
                </a:cubicBezTo>
                <a:cubicBezTo>
                  <a:pt x="13500" y="20574"/>
                  <a:pt x="13610" y="20807"/>
                  <a:pt x="13703" y="20966"/>
                </a:cubicBezTo>
                <a:cubicBezTo>
                  <a:pt x="13850" y="21218"/>
                  <a:pt x="13917" y="21180"/>
                  <a:pt x="14216" y="20681"/>
                </a:cubicBezTo>
                <a:cubicBezTo>
                  <a:pt x="14296" y="20549"/>
                  <a:pt x="14376" y="20443"/>
                  <a:pt x="14456" y="20369"/>
                </a:cubicBezTo>
                <a:cubicBezTo>
                  <a:pt x="14528" y="20302"/>
                  <a:pt x="14596" y="20266"/>
                  <a:pt x="14654" y="20249"/>
                </a:cubicBezTo>
                <a:cubicBezTo>
                  <a:pt x="14692" y="20238"/>
                  <a:pt x="14728" y="20237"/>
                  <a:pt x="14755" y="20249"/>
                </a:cubicBezTo>
                <a:cubicBezTo>
                  <a:pt x="14775" y="20259"/>
                  <a:pt x="14790" y="20271"/>
                  <a:pt x="14801" y="20295"/>
                </a:cubicBezTo>
                <a:cubicBezTo>
                  <a:pt x="14804" y="20300"/>
                  <a:pt x="14803" y="20308"/>
                  <a:pt x="14805" y="20314"/>
                </a:cubicBezTo>
                <a:cubicBezTo>
                  <a:pt x="14812" y="20334"/>
                  <a:pt x="14818" y="20359"/>
                  <a:pt x="14818" y="20387"/>
                </a:cubicBezTo>
                <a:cubicBezTo>
                  <a:pt x="14818" y="20399"/>
                  <a:pt x="14815" y="20410"/>
                  <a:pt x="14814" y="20424"/>
                </a:cubicBezTo>
                <a:cubicBezTo>
                  <a:pt x="14811" y="20465"/>
                  <a:pt x="14804" y="20507"/>
                  <a:pt x="14789" y="20562"/>
                </a:cubicBezTo>
                <a:cubicBezTo>
                  <a:pt x="14766" y="20642"/>
                  <a:pt x="14768" y="20702"/>
                  <a:pt x="14784" y="20736"/>
                </a:cubicBezTo>
                <a:cubicBezTo>
                  <a:pt x="14818" y="20804"/>
                  <a:pt x="14912" y="20785"/>
                  <a:pt x="14999" y="20690"/>
                </a:cubicBezTo>
                <a:cubicBezTo>
                  <a:pt x="15043" y="20643"/>
                  <a:pt x="15086" y="20579"/>
                  <a:pt x="15117" y="20497"/>
                </a:cubicBezTo>
                <a:cubicBezTo>
                  <a:pt x="15127" y="20470"/>
                  <a:pt x="15152" y="20438"/>
                  <a:pt x="15184" y="20415"/>
                </a:cubicBezTo>
                <a:cubicBezTo>
                  <a:pt x="15197" y="20405"/>
                  <a:pt x="15214" y="20396"/>
                  <a:pt x="15230" y="20387"/>
                </a:cubicBezTo>
                <a:cubicBezTo>
                  <a:pt x="15252" y="20375"/>
                  <a:pt x="15275" y="20371"/>
                  <a:pt x="15302" y="20360"/>
                </a:cubicBezTo>
                <a:cubicBezTo>
                  <a:pt x="15336" y="20346"/>
                  <a:pt x="15383" y="20334"/>
                  <a:pt x="15424" y="20323"/>
                </a:cubicBezTo>
                <a:cubicBezTo>
                  <a:pt x="15513" y="20297"/>
                  <a:pt x="15611" y="20275"/>
                  <a:pt x="15727" y="20259"/>
                </a:cubicBezTo>
                <a:cubicBezTo>
                  <a:pt x="15785" y="20250"/>
                  <a:pt x="15841" y="20246"/>
                  <a:pt x="15904" y="20240"/>
                </a:cubicBezTo>
                <a:cubicBezTo>
                  <a:pt x="16013" y="20230"/>
                  <a:pt x="16127" y="20216"/>
                  <a:pt x="16245" y="20213"/>
                </a:cubicBezTo>
                <a:cubicBezTo>
                  <a:pt x="16309" y="20211"/>
                  <a:pt x="16365" y="20213"/>
                  <a:pt x="16430" y="20213"/>
                </a:cubicBezTo>
                <a:cubicBezTo>
                  <a:pt x="16614" y="20212"/>
                  <a:pt x="16800" y="20216"/>
                  <a:pt x="16973" y="20231"/>
                </a:cubicBezTo>
                <a:cubicBezTo>
                  <a:pt x="17124" y="20245"/>
                  <a:pt x="17263" y="20261"/>
                  <a:pt x="17385" y="20286"/>
                </a:cubicBezTo>
                <a:cubicBezTo>
                  <a:pt x="17630" y="20337"/>
                  <a:pt x="17799" y="20417"/>
                  <a:pt x="17814" y="20516"/>
                </a:cubicBezTo>
                <a:cubicBezTo>
                  <a:pt x="17825" y="20586"/>
                  <a:pt x="17847" y="20643"/>
                  <a:pt x="17878" y="20690"/>
                </a:cubicBezTo>
                <a:cubicBezTo>
                  <a:pt x="17879" y="20692"/>
                  <a:pt x="17881" y="20698"/>
                  <a:pt x="17882" y="20700"/>
                </a:cubicBezTo>
                <a:cubicBezTo>
                  <a:pt x="17915" y="20747"/>
                  <a:pt x="17953" y="20782"/>
                  <a:pt x="17991" y="20782"/>
                </a:cubicBezTo>
                <a:cubicBezTo>
                  <a:pt x="18029" y="20782"/>
                  <a:pt x="18059" y="20747"/>
                  <a:pt x="18080" y="20700"/>
                </a:cubicBezTo>
                <a:cubicBezTo>
                  <a:pt x="18090" y="20676"/>
                  <a:pt x="18097" y="20648"/>
                  <a:pt x="18101" y="20617"/>
                </a:cubicBezTo>
                <a:cubicBezTo>
                  <a:pt x="18105" y="20585"/>
                  <a:pt x="18104" y="20552"/>
                  <a:pt x="18101" y="20516"/>
                </a:cubicBezTo>
                <a:cubicBezTo>
                  <a:pt x="18098" y="20491"/>
                  <a:pt x="18101" y="20473"/>
                  <a:pt x="18105" y="20451"/>
                </a:cubicBezTo>
                <a:cubicBezTo>
                  <a:pt x="18109" y="20430"/>
                  <a:pt x="18116" y="20406"/>
                  <a:pt x="18126" y="20387"/>
                </a:cubicBezTo>
                <a:cubicBezTo>
                  <a:pt x="18144" y="20355"/>
                  <a:pt x="18173" y="20327"/>
                  <a:pt x="18206" y="20305"/>
                </a:cubicBezTo>
                <a:cubicBezTo>
                  <a:pt x="18217" y="20297"/>
                  <a:pt x="18231" y="20293"/>
                  <a:pt x="18244" y="20286"/>
                </a:cubicBezTo>
                <a:cubicBezTo>
                  <a:pt x="18264" y="20275"/>
                  <a:pt x="18287" y="20266"/>
                  <a:pt x="18311" y="20259"/>
                </a:cubicBezTo>
                <a:cubicBezTo>
                  <a:pt x="18374" y="20238"/>
                  <a:pt x="18441" y="20222"/>
                  <a:pt x="18517" y="20222"/>
                </a:cubicBezTo>
                <a:cubicBezTo>
                  <a:pt x="18618" y="20222"/>
                  <a:pt x="18723" y="20249"/>
                  <a:pt x="18820" y="20286"/>
                </a:cubicBezTo>
                <a:cubicBezTo>
                  <a:pt x="18890" y="20313"/>
                  <a:pt x="18956" y="20341"/>
                  <a:pt x="19010" y="20387"/>
                </a:cubicBezTo>
                <a:cubicBezTo>
                  <a:pt x="19053" y="20424"/>
                  <a:pt x="19089" y="20467"/>
                  <a:pt x="19115" y="20516"/>
                </a:cubicBezTo>
                <a:cubicBezTo>
                  <a:pt x="19140" y="20564"/>
                  <a:pt x="19169" y="20611"/>
                  <a:pt x="19203" y="20644"/>
                </a:cubicBezTo>
                <a:cubicBezTo>
                  <a:pt x="19238" y="20678"/>
                  <a:pt x="19276" y="20700"/>
                  <a:pt x="19317" y="20718"/>
                </a:cubicBezTo>
                <a:cubicBezTo>
                  <a:pt x="19398" y="20755"/>
                  <a:pt x="19489" y="20757"/>
                  <a:pt x="19582" y="20727"/>
                </a:cubicBezTo>
                <a:cubicBezTo>
                  <a:pt x="19780" y="20664"/>
                  <a:pt x="19903" y="20736"/>
                  <a:pt x="19935" y="20920"/>
                </a:cubicBezTo>
                <a:cubicBezTo>
                  <a:pt x="19976" y="21153"/>
                  <a:pt x="20034" y="21228"/>
                  <a:pt x="20079" y="21186"/>
                </a:cubicBezTo>
                <a:cubicBezTo>
                  <a:pt x="20090" y="21176"/>
                  <a:pt x="20103" y="21157"/>
                  <a:pt x="20112" y="21131"/>
                </a:cubicBezTo>
                <a:cubicBezTo>
                  <a:pt x="20123" y="21102"/>
                  <a:pt x="20127" y="21060"/>
                  <a:pt x="20133" y="21012"/>
                </a:cubicBezTo>
                <a:cubicBezTo>
                  <a:pt x="20142" y="20937"/>
                  <a:pt x="20149" y="20843"/>
                  <a:pt x="20142" y="20727"/>
                </a:cubicBezTo>
                <a:cubicBezTo>
                  <a:pt x="20135" y="20622"/>
                  <a:pt x="20135" y="20541"/>
                  <a:pt x="20142" y="20470"/>
                </a:cubicBezTo>
                <a:cubicBezTo>
                  <a:pt x="20144" y="20447"/>
                  <a:pt x="20146" y="20425"/>
                  <a:pt x="20150" y="20406"/>
                </a:cubicBezTo>
                <a:cubicBezTo>
                  <a:pt x="20153" y="20392"/>
                  <a:pt x="20155" y="20372"/>
                  <a:pt x="20158" y="20360"/>
                </a:cubicBezTo>
                <a:cubicBezTo>
                  <a:pt x="20168" y="20326"/>
                  <a:pt x="20177" y="20304"/>
                  <a:pt x="20192" y="20286"/>
                </a:cubicBezTo>
                <a:cubicBezTo>
                  <a:pt x="20209" y="20266"/>
                  <a:pt x="20231" y="20249"/>
                  <a:pt x="20255" y="20249"/>
                </a:cubicBezTo>
                <a:cubicBezTo>
                  <a:pt x="20281" y="20249"/>
                  <a:pt x="20302" y="20227"/>
                  <a:pt x="20323" y="20185"/>
                </a:cubicBezTo>
                <a:cubicBezTo>
                  <a:pt x="20343" y="20142"/>
                  <a:pt x="20362" y="20084"/>
                  <a:pt x="20377" y="19992"/>
                </a:cubicBezTo>
                <a:cubicBezTo>
                  <a:pt x="20408" y="19808"/>
                  <a:pt x="20431" y="19513"/>
                  <a:pt x="20449" y="19092"/>
                </a:cubicBezTo>
                <a:cubicBezTo>
                  <a:pt x="20471" y="18564"/>
                  <a:pt x="20488" y="18275"/>
                  <a:pt x="20529" y="18109"/>
                </a:cubicBezTo>
                <a:cubicBezTo>
                  <a:pt x="20536" y="18078"/>
                  <a:pt x="20545" y="18058"/>
                  <a:pt x="20554" y="18035"/>
                </a:cubicBezTo>
                <a:cubicBezTo>
                  <a:pt x="20557" y="18028"/>
                  <a:pt x="20559" y="18014"/>
                  <a:pt x="20562" y="18008"/>
                </a:cubicBezTo>
                <a:cubicBezTo>
                  <a:pt x="20580" y="17970"/>
                  <a:pt x="20603" y="17944"/>
                  <a:pt x="20626" y="17925"/>
                </a:cubicBezTo>
                <a:cubicBezTo>
                  <a:pt x="20657" y="17899"/>
                  <a:pt x="20691" y="17882"/>
                  <a:pt x="20739" y="17870"/>
                </a:cubicBezTo>
                <a:cubicBezTo>
                  <a:pt x="20809" y="17852"/>
                  <a:pt x="20884" y="17789"/>
                  <a:pt x="20945" y="17695"/>
                </a:cubicBezTo>
                <a:cubicBezTo>
                  <a:pt x="20976" y="17648"/>
                  <a:pt x="21002" y="17589"/>
                  <a:pt x="21025" y="17530"/>
                </a:cubicBezTo>
                <a:cubicBezTo>
                  <a:pt x="21049" y="17471"/>
                  <a:pt x="21070" y="17413"/>
                  <a:pt x="21084" y="17346"/>
                </a:cubicBezTo>
                <a:cubicBezTo>
                  <a:pt x="21098" y="17282"/>
                  <a:pt x="21112" y="17216"/>
                  <a:pt x="21131" y="17162"/>
                </a:cubicBezTo>
                <a:cubicBezTo>
                  <a:pt x="21166" y="17057"/>
                  <a:pt x="21209" y="16984"/>
                  <a:pt x="21248" y="16951"/>
                </a:cubicBezTo>
                <a:cubicBezTo>
                  <a:pt x="21268" y="16934"/>
                  <a:pt x="21290" y="16925"/>
                  <a:pt x="21307" y="16933"/>
                </a:cubicBezTo>
                <a:cubicBezTo>
                  <a:pt x="21328" y="16942"/>
                  <a:pt x="21345" y="16942"/>
                  <a:pt x="21358" y="16933"/>
                </a:cubicBezTo>
                <a:cubicBezTo>
                  <a:pt x="21371" y="16923"/>
                  <a:pt x="21378" y="16908"/>
                  <a:pt x="21383" y="16878"/>
                </a:cubicBezTo>
                <a:cubicBezTo>
                  <a:pt x="21393" y="16817"/>
                  <a:pt x="21387" y="16710"/>
                  <a:pt x="21366" y="16565"/>
                </a:cubicBezTo>
                <a:cubicBezTo>
                  <a:pt x="21358" y="16505"/>
                  <a:pt x="21353" y="16431"/>
                  <a:pt x="21354" y="16345"/>
                </a:cubicBezTo>
                <a:cubicBezTo>
                  <a:pt x="21354" y="16302"/>
                  <a:pt x="21360" y="16254"/>
                  <a:pt x="21362" y="16207"/>
                </a:cubicBezTo>
                <a:cubicBezTo>
                  <a:pt x="21364" y="16161"/>
                  <a:pt x="21362" y="16118"/>
                  <a:pt x="21366" y="16069"/>
                </a:cubicBezTo>
                <a:cubicBezTo>
                  <a:pt x="21374" y="15968"/>
                  <a:pt x="21389" y="15866"/>
                  <a:pt x="21404" y="15766"/>
                </a:cubicBezTo>
                <a:cubicBezTo>
                  <a:pt x="21419" y="15662"/>
                  <a:pt x="21438" y="15564"/>
                  <a:pt x="21459" y="15472"/>
                </a:cubicBezTo>
                <a:cubicBezTo>
                  <a:pt x="21502" y="15282"/>
                  <a:pt x="21528" y="15136"/>
                  <a:pt x="21551" y="14994"/>
                </a:cubicBezTo>
                <a:cubicBezTo>
                  <a:pt x="21565" y="14910"/>
                  <a:pt x="21578" y="14828"/>
                  <a:pt x="21585" y="14755"/>
                </a:cubicBezTo>
                <a:cubicBezTo>
                  <a:pt x="21585" y="14751"/>
                  <a:pt x="21589" y="14741"/>
                  <a:pt x="21589" y="14737"/>
                </a:cubicBezTo>
                <a:cubicBezTo>
                  <a:pt x="21591" y="14724"/>
                  <a:pt x="21593" y="14713"/>
                  <a:pt x="21594" y="14700"/>
                </a:cubicBezTo>
                <a:cubicBezTo>
                  <a:pt x="21599" y="14621"/>
                  <a:pt x="21597" y="14548"/>
                  <a:pt x="21594" y="14480"/>
                </a:cubicBezTo>
                <a:cubicBezTo>
                  <a:pt x="21592" y="14457"/>
                  <a:pt x="21592" y="14438"/>
                  <a:pt x="21589" y="14415"/>
                </a:cubicBezTo>
                <a:cubicBezTo>
                  <a:pt x="21585" y="14368"/>
                  <a:pt x="21578" y="14314"/>
                  <a:pt x="21568" y="14268"/>
                </a:cubicBezTo>
                <a:cubicBezTo>
                  <a:pt x="21564" y="14246"/>
                  <a:pt x="21557" y="14226"/>
                  <a:pt x="21551" y="14204"/>
                </a:cubicBezTo>
                <a:cubicBezTo>
                  <a:pt x="21544" y="14173"/>
                  <a:pt x="21532" y="14144"/>
                  <a:pt x="21522" y="14112"/>
                </a:cubicBezTo>
                <a:cubicBezTo>
                  <a:pt x="21490" y="14009"/>
                  <a:pt x="21451" y="13903"/>
                  <a:pt x="21396" y="13782"/>
                </a:cubicBezTo>
                <a:cubicBezTo>
                  <a:pt x="21346" y="13674"/>
                  <a:pt x="21303" y="13588"/>
                  <a:pt x="21244" y="13524"/>
                </a:cubicBezTo>
                <a:cubicBezTo>
                  <a:pt x="21215" y="13492"/>
                  <a:pt x="21186" y="13465"/>
                  <a:pt x="21147" y="13442"/>
                </a:cubicBezTo>
                <a:cubicBezTo>
                  <a:pt x="21109" y="13419"/>
                  <a:pt x="21062" y="13402"/>
                  <a:pt x="21009" y="13386"/>
                </a:cubicBezTo>
                <a:cubicBezTo>
                  <a:pt x="20902" y="13355"/>
                  <a:pt x="20761" y="13334"/>
                  <a:pt x="20567" y="13322"/>
                </a:cubicBezTo>
                <a:cubicBezTo>
                  <a:pt x="20371" y="13311"/>
                  <a:pt x="20123" y="13307"/>
                  <a:pt x="19801" y="13304"/>
                </a:cubicBezTo>
                <a:cubicBezTo>
                  <a:pt x="19411" y="13300"/>
                  <a:pt x="19120" y="13282"/>
                  <a:pt x="18883" y="13249"/>
                </a:cubicBezTo>
                <a:cubicBezTo>
                  <a:pt x="18729" y="13227"/>
                  <a:pt x="18585" y="13206"/>
                  <a:pt x="18509" y="13175"/>
                </a:cubicBezTo>
                <a:cubicBezTo>
                  <a:pt x="18445" y="13149"/>
                  <a:pt x="18413" y="13116"/>
                  <a:pt x="18412" y="13083"/>
                </a:cubicBezTo>
                <a:cubicBezTo>
                  <a:pt x="18409" y="12967"/>
                  <a:pt x="18313" y="12797"/>
                  <a:pt x="18202" y="12707"/>
                </a:cubicBezTo>
                <a:cubicBezTo>
                  <a:pt x="18055" y="12588"/>
                  <a:pt x="17937" y="12672"/>
                  <a:pt x="17777" y="13001"/>
                </a:cubicBezTo>
                <a:cubicBezTo>
                  <a:pt x="17711" y="13134"/>
                  <a:pt x="17638" y="13232"/>
                  <a:pt x="17566" y="13295"/>
                </a:cubicBezTo>
                <a:cubicBezTo>
                  <a:pt x="17531" y="13325"/>
                  <a:pt x="17498" y="13350"/>
                  <a:pt x="17465" y="13359"/>
                </a:cubicBezTo>
                <a:cubicBezTo>
                  <a:pt x="17432" y="13368"/>
                  <a:pt x="17399" y="13365"/>
                  <a:pt x="17373" y="13350"/>
                </a:cubicBezTo>
                <a:cubicBezTo>
                  <a:pt x="17272" y="13292"/>
                  <a:pt x="16877" y="13310"/>
                  <a:pt x="16493" y="13386"/>
                </a:cubicBezTo>
                <a:cubicBezTo>
                  <a:pt x="16109" y="13463"/>
                  <a:pt x="15773" y="13455"/>
                  <a:pt x="15748" y="13368"/>
                </a:cubicBezTo>
                <a:cubicBezTo>
                  <a:pt x="15723" y="13281"/>
                  <a:pt x="15641" y="13257"/>
                  <a:pt x="15563" y="13322"/>
                </a:cubicBezTo>
                <a:cubicBezTo>
                  <a:pt x="15531" y="13349"/>
                  <a:pt x="15500" y="13352"/>
                  <a:pt x="15475" y="13341"/>
                </a:cubicBezTo>
                <a:cubicBezTo>
                  <a:pt x="15468" y="13337"/>
                  <a:pt x="15464" y="13337"/>
                  <a:pt x="15458" y="13331"/>
                </a:cubicBezTo>
                <a:cubicBezTo>
                  <a:pt x="15434" y="13312"/>
                  <a:pt x="15411" y="13277"/>
                  <a:pt x="15395" y="13230"/>
                </a:cubicBezTo>
                <a:cubicBezTo>
                  <a:pt x="15380" y="13188"/>
                  <a:pt x="15373" y="13133"/>
                  <a:pt x="15365" y="13074"/>
                </a:cubicBezTo>
                <a:cubicBezTo>
                  <a:pt x="15353" y="12982"/>
                  <a:pt x="15346" y="12880"/>
                  <a:pt x="15353" y="12762"/>
                </a:cubicBezTo>
                <a:cubicBezTo>
                  <a:pt x="15360" y="12634"/>
                  <a:pt x="15382" y="12493"/>
                  <a:pt x="15416" y="12357"/>
                </a:cubicBezTo>
                <a:cubicBezTo>
                  <a:pt x="15493" y="12044"/>
                  <a:pt x="15615" y="11926"/>
                  <a:pt x="15853" y="11926"/>
                </a:cubicBezTo>
                <a:cubicBezTo>
                  <a:pt x="15903" y="11926"/>
                  <a:pt x="15949" y="11920"/>
                  <a:pt x="15988" y="11907"/>
                </a:cubicBezTo>
                <a:cubicBezTo>
                  <a:pt x="16028" y="11895"/>
                  <a:pt x="16063" y="11873"/>
                  <a:pt x="16093" y="11843"/>
                </a:cubicBezTo>
                <a:cubicBezTo>
                  <a:pt x="16123" y="11813"/>
                  <a:pt x="16151" y="11775"/>
                  <a:pt x="16173" y="11724"/>
                </a:cubicBezTo>
                <a:cubicBezTo>
                  <a:pt x="16195" y="11671"/>
                  <a:pt x="16213" y="11601"/>
                  <a:pt x="16228" y="11521"/>
                </a:cubicBezTo>
                <a:cubicBezTo>
                  <a:pt x="16243" y="11442"/>
                  <a:pt x="16253" y="11348"/>
                  <a:pt x="16262" y="11237"/>
                </a:cubicBezTo>
                <a:cubicBezTo>
                  <a:pt x="16271" y="11106"/>
                  <a:pt x="16276" y="10931"/>
                  <a:pt x="16278" y="10750"/>
                </a:cubicBezTo>
                <a:cubicBezTo>
                  <a:pt x="16282" y="10466"/>
                  <a:pt x="16280" y="10134"/>
                  <a:pt x="16270" y="9702"/>
                </a:cubicBezTo>
                <a:cubicBezTo>
                  <a:pt x="16264" y="9435"/>
                  <a:pt x="16258" y="9219"/>
                  <a:pt x="16249" y="9050"/>
                </a:cubicBezTo>
                <a:cubicBezTo>
                  <a:pt x="16240" y="8878"/>
                  <a:pt x="16227" y="8749"/>
                  <a:pt x="16211" y="8655"/>
                </a:cubicBezTo>
                <a:cubicBezTo>
                  <a:pt x="16179" y="8466"/>
                  <a:pt x="16130" y="8405"/>
                  <a:pt x="16047" y="8379"/>
                </a:cubicBezTo>
                <a:cubicBezTo>
                  <a:pt x="15931" y="8343"/>
                  <a:pt x="15724" y="8597"/>
                  <a:pt x="15538" y="8995"/>
                </a:cubicBezTo>
                <a:cubicBezTo>
                  <a:pt x="15470" y="9139"/>
                  <a:pt x="15413" y="9247"/>
                  <a:pt x="15361" y="9335"/>
                </a:cubicBezTo>
                <a:cubicBezTo>
                  <a:pt x="15324" y="9397"/>
                  <a:pt x="15288" y="9451"/>
                  <a:pt x="15247" y="9491"/>
                </a:cubicBezTo>
                <a:cubicBezTo>
                  <a:pt x="15212" y="9526"/>
                  <a:pt x="15170" y="9552"/>
                  <a:pt x="15125" y="9574"/>
                </a:cubicBezTo>
                <a:cubicBezTo>
                  <a:pt x="15056" y="9607"/>
                  <a:pt x="14953" y="9628"/>
                  <a:pt x="14843" y="9638"/>
                </a:cubicBezTo>
                <a:cubicBezTo>
                  <a:pt x="14698" y="9650"/>
                  <a:pt x="14519" y="9651"/>
                  <a:pt x="14258" y="9647"/>
                </a:cubicBezTo>
                <a:cubicBezTo>
                  <a:pt x="13993" y="9643"/>
                  <a:pt x="13739" y="9619"/>
                  <a:pt x="13547" y="9592"/>
                </a:cubicBezTo>
                <a:cubicBezTo>
                  <a:pt x="13354" y="9565"/>
                  <a:pt x="13220" y="9536"/>
                  <a:pt x="13194" y="9500"/>
                </a:cubicBezTo>
                <a:cubicBezTo>
                  <a:pt x="13140" y="9428"/>
                  <a:pt x="13097" y="9140"/>
                  <a:pt x="13097" y="8857"/>
                </a:cubicBezTo>
                <a:cubicBezTo>
                  <a:pt x="13097" y="8593"/>
                  <a:pt x="13064" y="8418"/>
                  <a:pt x="13017" y="8361"/>
                </a:cubicBezTo>
                <a:cubicBezTo>
                  <a:pt x="13005" y="8347"/>
                  <a:pt x="12992" y="8342"/>
                  <a:pt x="12979" y="8343"/>
                </a:cubicBezTo>
                <a:cubicBezTo>
                  <a:pt x="12966" y="8343"/>
                  <a:pt x="12951" y="8345"/>
                  <a:pt x="12937" y="8361"/>
                </a:cubicBezTo>
                <a:cubicBezTo>
                  <a:pt x="12909" y="8393"/>
                  <a:pt x="12881" y="8465"/>
                  <a:pt x="12853" y="8563"/>
                </a:cubicBezTo>
                <a:cubicBezTo>
                  <a:pt x="12842" y="8601"/>
                  <a:pt x="12828" y="8627"/>
                  <a:pt x="12815" y="8646"/>
                </a:cubicBezTo>
                <a:cubicBezTo>
                  <a:pt x="12789" y="8683"/>
                  <a:pt x="12760" y="8677"/>
                  <a:pt x="12722" y="8637"/>
                </a:cubicBezTo>
                <a:cubicBezTo>
                  <a:pt x="12704" y="8616"/>
                  <a:pt x="12685" y="8594"/>
                  <a:pt x="12663" y="8554"/>
                </a:cubicBezTo>
                <a:cubicBezTo>
                  <a:pt x="12628" y="8490"/>
                  <a:pt x="12591" y="8460"/>
                  <a:pt x="12558" y="8462"/>
                </a:cubicBezTo>
                <a:cubicBezTo>
                  <a:pt x="12525" y="8464"/>
                  <a:pt x="12492" y="8497"/>
                  <a:pt x="12466" y="8554"/>
                </a:cubicBezTo>
                <a:cubicBezTo>
                  <a:pt x="12457" y="8572"/>
                  <a:pt x="12452" y="8604"/>
                  <a:pt x="12445" y="8627"/>
                </a:cubicBezTo>
                <a:cubicBezTo>
                  <a:pt x="12443" y="8632"/>
                  <a:pt x="12446" y="8642"/>
                  <a:pt x="12445" y="8646"/>
                </a:cubicBezTo>
                <a:cubicBezTo>
                  <a:pt x="12426" y="8705"/>
                  <a:pt x="12410" y="8774"/>
                  <a:pt x="12398" y="8857"/>
                </a:cubicBezTo>
                <a:cubicBezTo>
                  <a:pt x="12385" y="8951"/>
                  <a:pt x="12374" y="9053"/>
                  <a:pt x="12373" y="9179"/>
                </a:cubicBezTo>
                <a:cubicBezTo>
                  <a:pt x="12373" y="9222"/>
                  <a:pt x="12362" y="9269"/>
                  <a:pt x="12344" y="9307"/>
                </a:cubicBezTo>
                <a:cubicBezTo>
                  <a:pt x="12337" y="9320"/>
                  <a:pt x="12326" y="9332"/>
                  <a:pt x="12318" y="9344"/>
                </a:cubicBezTo>
                <a:cubicBezTo>
                  <a:pt x="12306" y="9363"/>
                  <a:pt x="12293" y="9373"/>
                  <a:pt x="12276" y="9390"/>
                </a:cubicBezTo>
                <a:cubicBezTo>
                  <a:pt x="12231" y="9437"/>
                  <a:pt x="12177" y="9479"/>
                  <a:pt x="12112" y="9509"/>
                </a:cubicBezTo>
                <a:cubicBezTo>
                  <a:pt x="12051" y="9538"/>
                  <a:pt x="11986" y="9552"/>
                  <a:pt x="11918" y="9565"/>
                </a:cubicBezTo>
                <a:cubicBezTo>
                  <a:pt x="11821" y="9582"/>
                  <a:pt x="11723" y="9588"/>
                  <a:pt x="11637" y="9565"/>
                </a:cubicBezTo>
                <a:cubicBezTo>
                  <a:pt x="11587" y="9551"/>
                  <a:pt x="11543" y="9537"/>
                  <a:pt x="11506" y="9509"/>
                </a:cubicBezTo>
                <a:cubicBezTo>
                  <a:pt x="11469" y="9482"/>
                  <a:pt x="11438" y="9443"/>
                  <a:pt x="11418" y="9399"/>
                </a:cubicBezTo>
                <a:cubicBezTo>
                  <a:pt x="11366" y="9286"/>
                  <a:pt x="11338" y="7787"/>
                  <a:pt x="11338" y="6266"/>
                </a:cubicBezTo>
                <a:cubicBezTo>
                  <a:pt x="11338" y="5506"/>
                  <a:pt x="11346" y="4742"/>
                  <a:pt x="11359" y="4144"/>
                </a:cubicBezTo>
                <a:cubicBezTo>
                  <a:pt x="11372" y="3547"/>
                  <a:pt x="11392" y="3115"/>
                  <a:pt x="11418" y="3023"/>
                </a:cubicBezTo>
                <a:cubicBezTo>
                  <a:pt x="11444" y="2932"/>
                  <a:pt x="11632" y="2858"/>
                  <a:pt x="11839" y="2858"/>
                </a:cubicBezTo>
                <a:cubicBezTo>
                  <a:pt x="12045" y="2858"/>
                  <a:pt x="12243" y="2763"/>
                  <a:pt x="12276" y="2646"/>
                </a:cubicBezTo>
                <a:cubicBezTo>
                  <a:pt x="12309" y="2530"/>
                  <a:pt x="12437" y="2486"/>
                  <a:pt x="12562" y="2555"/>
                </a:cubicBezTo>
                <a:cubicBezTo>
                  <a:pt x="12606" y="2579"/>
                  <a:pt x="12645" y="2594"/>
                  <a:pt x="12680" y="2591"/>
                </a:cubicBezTo>
                <a:cubicBezTo>
                  <a:pt x="12751" y="2586"/>
                  <a:pt x="12810" y="2519"/>
                  <a:pt x="12870" y="2380"/>
                </a:cubicBezTo>
                <a:cubicBezTo>
                  <a:pt x="12899" y="2311"/>
                  <a:pt x="12929" y="2223"/>
                  <a:pt x="12962" y="2114"/>
                </a:cubicBezTo>
                <a:cubicBezTo>
                  <a:pt x="13003" y="1979"/>
                  <a:pt x="13030" y="1875"/>
                  <a:pt x="13051" y="1783"/>
                </a:cubicBezTo>
                <a:cubicBezTo>
                  <a:pt x="13071" y="1688"/>
                  <a:pt x="13080" y="1609"/>
                  <a:pt x="13080" y="1526"/>
                </a:cubicBezTo>
                <a:cubicBezTo>
                  <a:pt x="13080" y="1505"/>
                  <a:pt x="13077" y="1482"/>
                  <a:pt x="13076" y="1461"/>
                </a:cubicBezTo>
                <a:cubicBezTo>
                  <a:pt x="13072" y="1396"/>
                  <a:pt x="13066" y="1332"/>
                  <a:pt x="13051" y="1250"/>
                </a:cubicBezTo>
                <a:cubicBezTo>
                  <a:pt x="13030" y="1141"/>
                  <a:pt x="13000" y="1015"/>
                  <a:pt x="12958" y="846"/>
                </a:cubicBezTo>
                <a:lnTo>
                  <a:pt x="12781" y="138"/>
                </a:lnTo>
                <a:lnTo>
                  <a:pt x="9675" y="74"/>
                </a:lnTo>
                <a:cubicBezTo>
                  <a:pt x="8821" y="57"/>
                  <a:pt x="8010" y="55"/>
                  <a:pt x="7390" y="74"/>
                </a:cubicBezTo>
                <a:cubicBezTo>
                  <a:pt x="7080" y="84"/>
                  <a:pt x="6816" y="103"/>
                  <a:pt x="6620" y="120"/>
                </a:cubicBezTo>
                <a:cubicBezTo>
                  <a:pt x="6426" y="137"/>
                  <a:pt x="6297" y="152"/>
                  <a:pt x="6254" y="175"/>
                </a:cubicBezTo>
                <a:cubicBezTo>
                  <a:pt x="6177" y="216"/>
                  <a:pt x="6099" y="233"/>
                  <a:pt x="6027" y="239"/>
                </a:cubicBezTo>
                <a:cubicBezTo>
                  <a:pt x="5976" y="244"/>
                  <a:pt x="5929" y="252"/>
                  <a:pt x="5892" y="239"/>
                </a:cubicBezTo>
                <a:cubicBezTo>
                  <a:pt x="5862" y="229"/>
                  <a:pt x="5836" y="215"/>
                  <a:pt x="5821" y="193"/>
                </a:cubicBezTo>
                <a:cubicBezTo>
                  <a:pt x="5757" y="108"/>
                  <a:pt x="5226" y="25"/>
                  <a:pt x="4642" y="10"/>
                </a:cubicBezTo>
                <a:cubicBezTo>
                  <a:pt x="4476" y="5"/>
                  <a:pt x="4330" y="-3"/>
                  <a:pt x="4200" y="1"/>
                </a:cubicBezTo>
                <a:close/>
              </a:path>
            </a:pathLst>
          </a:custGeom>
          <a:ln w="12700">
            <a:miter lim="400000"/>
          </a:ln>
        </p:spPr>
      </p:pic>
      <p:sp>
        <p:nvSpPr>
          <p:cNvPr id="10" name="Slide Number Placeholder 9">
            <a:extLst>
              <a:ext uri="{FF2B5EF4-FFF2-40B4-BE49-F238E27FC236}">
                <a16:creationId xmlns:a16="http://schemas.microsoft.com/office/drawing/2014/main" id="{8D759849-5F14-C0C8-C77B-E6410DD8C020}"/>
              </a:ext>
            </a:extLst>
          </p:cNvPr>
          <p:cNvSpPr>
            <a:spLocks noGrp="1"/>
          </p:cNvSpPr>
          <p:nvPr>
            <p:ph type="sldNum" sz="quarter" idx="2"/>
          </p:nvPr>
        </p:nvSpPr>
        <p:spPr/>
        <p:txBody>
          <a:bodyPr/>
          <a:lstStyle/>
          <a:p>
            <a:fld id="{86CB4B4D-7CA3-9044-876B-883B54F8677D}" type="slidenum">
              <a:rPr lang="en-IQ" smtClean="0"/>
              <a:t>36</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460BBDEF-1730-CAE6-D4E4-88D731324AFD}"/>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7C78D1A5-6870-35EC-9F07-F02DFB33AE5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C89842D-420E-AB49-656C-EE54CDFBBE5B}"/>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Conclusion</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F5844FFF-4532-F062-9B05-3A059C61C7B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7E1033-8656-952E-0ECF-5EFE231A265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D28C9831-ABE6-1612-3DB6-27D044F8F8D6}"/>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3DD1DB5-8FBD-0C21-31FB-04BACB0481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2DE6A4E-98BE-14D8-264D-A1EC9773AC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55" name="TextBox 23"/>
          <p:cNvSpPr txBox="1"/>
          <p:nvPr/>
        </p:nvSpPr>
        <p:spPr>
          <a:xfrm>
            <a:off x="1546224" y="2644672"/>
            <a:ext cx="9099552" cy="23485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conclusion, the lecture on IT security in digital law has shed light on the critical importance of safeguarding our digital systems and data in the modern era. The digital age has brought about unparalleled connectivity and convenience, but it has also introduced significant risks and vulnerabilities that must be addressed.</a:t>
            </a:r>
          </a:p>
        </p:txBody>
      </p:sp>
      <p:sp>
        <p:nvSpPr>
          <p:cNvPr id="10" name="Slide Number Placeholder 9">
            <a:extLst>
              <a:ext uri="{FF2B5EF4-FFF2-40B4-BE49-F238E27FC236}">
                <a16:creationId xmlns:a16="http://schemas.microsoft.com/office/drawing/2014/main" id="{C180342E-15F9-D7EA-25DB-92F4369D65B2}"/>
              </a:ext>
            </a:extLst>
          </p:cNvPr>
          <p:cNvSpPr>
            <a:spLocks noGrp="1"/>
          </p:cNvSpPr>
          <p:nvPr>
            <p:ph type="sldNum" sz="quarter" idx="2"/>
          </p:nvPr>
        </p:nvSpPr>
        <p:spPr/>
        <p:txBody>
          <a:bodyPr/>
          <a:lstStyle/>
          <a:p>
            <a:fld id="{86CB4B4D-7CA3-9044-876B-883B54F8677D}" type="slidenum">
              <a:rPr lang="en-IQ" smtClean="0"/>
              <a:t>37</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F305CA2-7117-D5CB-C33E-E07E2422A786}"/>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9C90244A-3DFA-273C-F95E-A712C92083D9}"/>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7EEE28C-AFCC-3D12-69D6-08FC2C156488}"/>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Conclusion</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36CB2935-0B32-8FF0-9BA0-4BCFCA38AE58}"/>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EF8850-1A0B-29AF-D9FE-F7E57B64B927}"/>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90C4F51-6297-E039-B9EF-A93D53683933}"/>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356A06CA-9F0F-FD04-0FA1-68DC606F41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1074C13-B7A4-F442-C1AA-B41C3A368F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65" name="TextBox 23"/>
          <p:cNvSpPr txBox="1"/>
          <p:nvPr/>
        </p:nvSpPr>
        <p:spPr>
          <a:xfrm>
            <a:off x="1473173" y="2681737"/>
            <a:ext cx="9099552" cy="23485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Ultimately, the lecture emphasized that IT security is not merely a technical concern but a legal and societal imperative. By prioritizing IT security, we protect sensitive information, mitigate cyber threats, comply with legal requirements, ensure business continuity, and safeguard national security and critical infrastructure.</a:t>
            </a:r>
          </a:p>
        </p:txBody>
      </p:sp>
      <p:sp>
        <p:nvSpPr>
          <p:cNvPr id="10" name="Slide Number Placeholder 9">
            <a:extLst>
              <a:ext uri="{FF2B5EF4-FFF2-40B4-BE49-F238E27FC236}">
                <a16:creationId xmlns:a16="http://schemas.microsoft.com/office/drawing/2014/main" id="{6B4EA36D-2CB6-15A1-1911-88DE269E9CBF}"/>
              </a:ext>
            </a:extLst>
          </p:cNvPr>
          <p:cNvSpPr>
            <a:spLocks noGrp="1"/>
          </p:cNvSpPr>
          <p:nvPr>
            <p:ph type="sldNum" sz="quarter" idx="2"/>
          </p:nvPr>
        </p:nvSpPr>
        <p:spPr/>
        <p:txBody>
          <a:bodyPr/>
          <a:lstStyle/>
          <a:p>
            <a:fld id="{86CB4B4D-7CA3-9044-876B-883B54F8677D}" type="slidenum">
              <a:rPr lang="en-IQ" smtClean="0"/>
              <a:t>38</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0EBF0F9B-789F-7EF8-41F8-54A968238B8E}"/>
              </a:ext>
            </a:extLst>
          </p:cNvPr>
          <p:cNvPicPr>
            <a:picLocks noChangeAspect="1"/>
          </p:cNvPicPr>
          <p:nvPr/>
        </p:nvPicPr>
        <p:blipFill rotWithShape="1">
          <a:blip r:embed="rId2">
            <a:extLst>
              <a:ext uri="{28A0092B-C50C-407E-A947-70E740481C1C}">
                <a14:useLocalDpi xmlns:a14="http://schemas.microsoft.com/office/drawing/2010/main" val="0"/>
              </a:ext>
            </a:extLst>
          </a:blip>
          <a:srcRect l="1778" r="1" b="1"/>
          <a:stretch/>
        </p:blipFill>
        <p:spPr>
          <a:xfrm>
            <a:off x="0" y="10"/>
            <a:ext cx="12192000" cy="6857990"/>
          </a:xfrm>
          <a:prstGeom prst="rect">
            <a:avLst/>
          </a:prstGeom>
          <a:noFill/>
          <a:ln w="127000">
            <a:solidFill>
              <a:srgbClr val="FAFAFA"/>
            </a:solidFill>
            <a:miter lim="8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pic>
      <p:sp>
        <p:nvSpPr>
          <p:cNvPr id="3" name="Rectangle: Rounded Corners 24">
            <a:extLst>
              <a:ext uri="{FF2B5EF4-FFF2-40B4-BE49-F238E27FC236}">
                <a16:creationId xmlns:a16="http://schemas.microsoft.com/office/drawing/2014/main" id="{09407BED-9174-5408-98AE-033D67D2BFE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92826FC-DF43-A2C2-026B-78EBE4FA9DEA}"/>
              </a:ext>
            </a:extLst>
          </p:cNvPr>
          <p:cNvSpPr txBox="1"/>
          <p:nvPr/>
        </p:nvSpPr>
        <p:spPr>
          <a:xfrm>
            <a:off x="2452277" y="594024"/>
            <a:ext cx="5562170" cy="523220"/>
          </a:xfrm>
          <a:prstGeom prst="rect">
            <a:avLst/>
          </a:prstGeom>
          <a:noFill/>
        </p:spPr>
        <p:txBody>
          <a:bodyPr wrap="square" rtlCol="0">
            <a:spAutoFit/>
          </a:bodyPr>
          <a:lstStyle/>
          <a:p>
            <a:pPr marL="0" marR="0" indent="0" defTabSz="914400" rtl="1" fontAlgn="auto" latinLnBrk="0" hangingPunct="0">
              <a:lnSpc>
                <a:spcPct val="100000"/>
              </a:lnSpc>
              <a:spcBef>
                <a:spcPts val="0"/>
              </a:spcBef>
              <a:spcAft>
                <a:spcPts val="0"/>
              </a:spcAft>
              <a:buClrTx/>
              <a:buSzTx/>
              <a:buFontTx/>
              <a:buNone/>
              <a:tabLst/>
            </a:pPr>
            <a:r>
              <a:rPr lang="en-GB" sz="2800" b="1" dirty="0">
                <a:latin typeface="Alexandria" charset="0"/>
                <a:cs typeface="Alexandria" charset="0"/>
              </a:rPr>
              <a:t>Conclusion</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FDCCB121-1CA7-8134-675E-4D87C08026AB}"/>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6C4D8C-0B62-567A-089B-BA2361D9F9C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F46CDE1-F935-9A69-CED1-62E658542ED1}"/>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8" name="TextBox 7">
            <a:extLst>
              <a:ext uri="{FF2B5EF4-FFF2-40B4-BE49-F238E27FC236}">
                <a16:creationId xmlns:a16="http://schemas.microsoft.com/office/drawing/2014/main" id="{E284F8B8-2C40-2AF2-E017-06C375A89E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F476CBCD-1DF0-E9FF-5FB4-F1484383DA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75" name="TextBox 23"/>
          <p:cNvSpPr txBox="1"/>
          <p:nvPr/>
        </p:nvSpPr>
        <p:spPr>
          <a:xfrm>
            <a:off x="1546224" y="2701930"/>
            <a:ext cx="9099552" cy="18869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70993" algn="just" defTabSz="457200">
              <a:lnSpc>
                <a:spcPct val="150000"/>
              </a:lnSpc>
              <a:spcBef>
                <a:spcPts val="1200"/>
              </a:spcBef>
              <a:tabLst>
                <a:tab pos="6769100" algn="l"/>
              </a:tabLst>
              <a:defRPr sz="2566">
                <a:solidFill>
                  <a:srgbClr val="53636F"/>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By equipping ourselves with knowledge, raising awareness, and working together, we can navigate the digital age with confidence, safeguarding our digital assets, and preserving the trust and integrity of the interconnected world we inhabit.</a:t>
            </a:r>
          </a:p>
        </p:txBody>
      </p:sp>
      <p:sp>
        <p:nvSpPr>
          <p:cNvPr id="10" name="Slide Number Placeholder 9">
            <a:extLst>
              <a:ext uri="{FF2B5EF4-FFF2-40B4-BE49-F238E27FC236}">
                <a16:creationId xmlns:a16="http://schemas.microsoft.com/office/drawing/2014/main" id="{3B9B188C-DD81-CD87-F00D-43094B77A398}"/>
              </a:ext>
            </a:extLst>
          </p:cNvPr>
          <p:cNvSpPr>
            <a:spLocks noGrp="1"/>
          </p:cNvSpPr>
          <p:nvPr>
            <p:ph type="sldNum" sz="quarter" idx="2"/>
          </p:nvPr>
        </p:nvSpPr>
        <p:spPr/>
        <p:txBody>
          <a:bodyPr/>
          <a:lstStyle/>
          <a:p>
            <a:fld id="{86CB4B4D-7CA3-9044-876B-883B54F8677D}" type="slidenum">
              <a:rPr lang="en-IQ" smtClean="0"/>
              <a:t>39</a:t>
            </a:fld>
            <a:endParaRPr lang="en-IQ"/>
          </a:p>
        </p:txBody>
      </p:sp>
    </p:spTree>
  </p:cSld>
  <p:clrMapOvr>
    <a:masterClrMapping/>
  </p:clrMapOvr>
  <mc:AlternateContent xmlns:mc="http://schemas.openxmlformats.org/markup-compatibility/2006" xmlns:p14="http://schemas.microsoft.com/office/powerpoint/2010/main">
    <mc:Choice Requires="p14">
      <p:transition spd="slow" p14:dur="1200">
        <p:pull dir="u"/>
      </p:transition>
    </mc:Choice>
    <mc:Fallback xmlns:a14="http://schemas.microsoft.com/office/drawing/2010/main" xmlns:m="http://schemas.openxmlformats.org/officeDocument/2006/math"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3516CD5-8FB4-7590-5EBC-32C2149AF3F9}"/>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3">
            <a:extLst>
              <a:ext uri="{FF2B5EF4-FFF2-40B4-BE49-F238E27FC236}">
                <a16:creationId xmlns:a16="http://schemas.microsoft.com/office/drawing/2014/main" id="{870413C3-32E0-2127-B973-CF033C3D2C8E}"/>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4">
            <a:extLst>
              <a:ext uri="{FF2B5EF4-FFF2-40B4-BE49-F238E27FC236}">
                <a16:creationId xmlns:a16="http://schemas.microsoft.com/office/drawing/2014/main" id="{23A9AC3C-7DE7-9D44-9D8E-B6995724397D}"/>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6" name="Graphic 5">
            <a:extLst>
              <a:ext uri="{FF2B5EF4-FFF2-40B4-BE49-F238E27FC236}">
                <a16:creationId xmlns:a16="http://schemas.microsoft.com/office/drawing/2014/main" id="{91DC6E06-143E-1C55-F6A9-082D51FEBC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D9B9180B-8D60-D9FA-ECF9-DD4790729945}"/>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959E60DC-1479-4AE8-3E47-64883D89D6E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Slide Number Placeholder 7">
            <a:extLst>
              <a:ext uri="{FF2B5EF4-FFF2-40B4-BE49-F238E27FC236}">
                <a16:creationId xmlns:a16="http://schemas.microsoft.com/office/drawing/2014/main" id="{AB258151-5F20-C1BD-E476-667E5BFA21D4}"/>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40</a:t>
            </a:fld>
            <a:endParaRPr lang="en-IQ"/>
          </a:p>
        </p:txBody>
      </p:sp>
    </p:spTree>
    <p:extLst>
      <p:ext uri="{BB962C8B-B14F-4D97-AF65-F5344CB8AC3E}">
        <p14:creationId xmlns:p14="http://schemas.microsoft.com/office/powerpoint/2010/main" val="2242638161"/>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25F88FB-6746-4BBD-900D-514DCB32B4F7}"/>
</file>

<file path=customXml/itemProps2.xml><?xml version="1.0" encoding="utf-8"?>
<ds:datastoreItem xmlns:ds="http://schemas.openxmlformats.org/officeDocument/2006/customXml" ds:itemID="{6698DA0D-8139-4E67-B078-73527EAF85C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E04242AD-512B-4D81-AC3D-CA6A17D26C7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3035</TotalTime>
  <Words>2768</Words>
  <Application>Microsoft Macintosh PowerPoint</Application>
  <PresentationFormat>Widescreen</PresentationFormat>
  <Paragraphs>265</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SamaraJasim</cp:lastModifiedBy>
  <cp:revision>4</cp:revision>
  <dcterms:modified xsi:type="dcterms:W3CDTF">2026-02-06T18:21:20Z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