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presentation.xml" ContentType="application/vnd.openxmlformats-officedocument.presentationml.presentation.main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34.xml" ContentType="application/vnd.openxmlformats-officedocument.presentationml.notesSlide+xml"/>
  <Override PartName="/ppt/notesSlides/notesSlide35.xml" ContentType="application/vnd.openxmlformats-officedocument.presentationml.notesSlide+xml"/>
  <Override PartName="/ppt/notesSlides/notesSlide36.xml" ContentType="application/vnd.openxmlformats-officedocument.presentationml.notesSlide+xml"/>
  <Override PartName="/ppt/notesSlides/notesSlide37.xml" ContentType="application/vnd.openxmlformats-officedocument.presentationml.notesSlide+xml"/>
  <Override PartName="/ppt/notesSlides/notesSlide38.xml" ContentType="application/vnd.openxmlformats-officedocument.presentationml.notesSlide+xml"/>
  <Override PartName="/ppt/notesSlides/notesSlide39.xml" ContentType="application/vnd.openxmlformats-officedocument.presentationml.notesSlide+xml"/>
  <Override PartName="/ppt/notesSlides/notesSlide40.xml" ContentType="application/vnd.openxmlformats-officedocument.presentationml.notesSlide+xml"/>
  <Override PartName="/ppt/notesSlides/notesSlide41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theme/theme2.xml" ContentType="application/vnd.openxmlformats-officedocument.theme+xml"/>
  <Override PartName="/ppt/theme/theme1.xml" ContentType="application/vnd.openxmlformats-officedocument.theme+xml"/>
  <Override PartName="/ppt/notesMasters/notesMaster1.xml" ContentType="application/vnd.openxmlformats-officedocument.presentationml.notesMaster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ppt/presProps.xml" ContentType="application/vnd.openxmlformats-officedocument.presentationml.presProps+xml"/>
  <Override PartName="/docProps/core.xml" ContentType="application/vnd.openxmlformats-package.core-properties+xml"/>
  <Override PartName="/docProps/app.xml" ContentType="application/vnd.openxmlformats-officedocument.extended-properties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44"/>
  </p:notesMasterIdLst>
  <p:sldIdLst>
    <p:sldId id="256" r:id="rId2"/>
    <p:sldId id="257" r:id="rId3"/>
    <p:sldId id="258" r:id="rId4"/>
    <p:sldId id="297" r:id="rId5"/>
    <p:sldId id="299" r:id="rId6"/>
    <p:sldId id="259" r:id="rId7"/>
    <p:sldId id="260" r:id="rId8"/>
    <p:sldId id="261" r:id="rId9"/>
    <p:sldId id="262" r:id="rId10"/>
    <p:sldId id="263" r:id="rId11"/>
    <p:sldId id="264" r:id="rId12"/>
    <p:sldId id="300" r:id="rId13"/>
    <p:sldId id="265" r:id="rId14"/>
    <p:sldId id="266" r:id="rId15"/>
    <p:sldId id="267" r:id="rId16"/>
    <p:sldId id="268" r:id="rId17"/>
    <p:sldId id="269" r:id="rId18"/>
    <p:sldId id="270" r:id="rId19"/>
    <p:sldId id="301" r:id="rId20"/>
    <p:sldId id="271" r:id="rId21"/>
    <p:sldId id="272" r:id="rId22"/>
    <p:sldId id="273" r:id="rId23"/>
    <p:sldId id="274" r:id="rId24"/>
    <p:sldId id="275" r:id="rId25"/>
    <p:sldId id="276" r:id="rId26"/>
    <p:sldId id="302" r:id="rId27"/>
    <p:sldId id="277" r:id="rId28"/>
    <p:sldId id="278" r:id="rId29"/>
    <p:sldId id="279" r:id="rId30"/>
    <p:sldId id="303" r:id="rId31"/>
    <p:sldId id="286" r:id="rId32"/>
    <p:sldId id="285" r:id="rId33"/>
    <p:sldId id="287" r:id="rId34"/>
    <p:sldId id="288" r:id="rId35"/>
    <p:sldId id="289" r:id="rId36"/>
    <p:sldId id="290" r:id="rId37"/>
    <p:sldId id="304" r:id="rId38"/>
    <p:sldId id="292" r:id="rId39"/>
    <p:sldId id="293" r:id="rId40"/>
    <p:sldId id="294" r:id="rId41"/>
    <p:sldId id="305" r:id="rId42"/>
    <p:sldId id="349" r:id="rId4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65" d="100"/>
          <a:sy n="65" d="100"/>
        </p:scale>
        <p:origin x="912" y="4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theme" Target="theme/theme1.xml"/><Relationship Id="rId50" Type="http://schemas.openxmlformats.org/officeDocument/2006/relationships/customXml" Target="../customXml/item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customXml" Target="../customXml/item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tableStyles" Target="tableStyles.xml"/><Relationship Id="rId8" Type="http://schemas.openxmlformats.org/officeDocument/2006/relationships/slide" Target="slides/slide7.xml"/><Relationship Id="rId51" Type="http://schemas.openxmlformats.org/officeDocument/2006/relationships/customXml" Target="../customXml/item3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viewProps" Target="viewProps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"/>
          <p:cNvSpPr>
            <a:spLocks noGrp="1"/>
          </p:cNvSpPr>
          <p:nvPr>
            <p:ph type="hdr" sz="quarter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3" name="Date Placeholder"/>
          <p:cNvSpPr>
            <a:spLocks noGrp="1"/>
          </p:cNvSpPr>
          <p:nvPr>
            <p:ph type="dt" sz="quarter" idx="1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4" name="Slide Image Placeholder"/>
          <p:cNvSpPr>
            <a:spLocks noGrp="1" noRot="1" noChangeAspect="1"/>
          </p:cNvSpPr>
          <p:nvPr>
            <p:ph type="sldImg" idx="2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5" name="Notes Placeholder"/>
          <p:cNvSpPr>
            <a:spLocks noGrp="1"/>
          </p:cNvSpPr>
          <p:nvPr>
            <p:ph type="body" sz="quarter" idx="3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6" name="Footer Placeholder"/>
          <p:cNvSpPr>
            <a:spLocks noGrp="1"/>
          </p:cNvSpPr>
          <p:nvPr>
            <p:ph type="ftr" sz="quarter" idx="4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7" name="Slide Number Placeholder"/>
          <p:cNvSpPr>
            <a:spLocks noGrp="1"/>
          </p:cNvSpPr>
          <p:nvPr>
            <p:ph type="sldNum" sz="quarter" idx="5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/>
    </a:lvl1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3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3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4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_rels/notesSlide4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A0C4766-912D-C6F6-45D9-7CA79D628C1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BC8AB8CB-0F5E-7B6D-EACE-F97BBA17B7CB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855A2DC2-571D-838C-FE2C-4AE77538991D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077B2EF-9A46-9093-4E9F-FA7BA58DC4C2}"/>
              </a:ext>
            </a:extLst>
          </p:cNvPr>
          <p:cNvSpPr>
            <a:spLocks noGrp="1"/>
          </p:cNvSpPr>
          <p:nvPr>
            <p:ph type="sldNum" idx="5"/>
          </p:nvPr>
        </p:nvSpPr>
        <p:spPr/>
        <p:txBody>
          <a:bodyPr/>
          <a:lstStyle/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113600414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ACA0010-43F5-C3C9-3013-335DD2E7C03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A8CD9CF6-0C38-F31A-59D7-6558FBF8C7BB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CD4C666F-C353-0188-F78B-A8ECEE5BDA4C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1CE9CF9-735C-64B9-2F4D-C9DA5FD84F4D}"/>
              </a:ext>
            </a:extLst>
          </p:cNvPr>
          <p:cNvSpPr>
            <a:spLocks noGrp="1"/>
          </p:cNvSpPr>
          <p:nvPr>
            <p:ph type="sldNum" idx="5"/>
          </p:nvPr>
        </p:nvSpPr>
        <p:spPr/>
        <p:txBody>
          <a:bodyPr/>
          <a:lstStyle/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240712088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7CDE561-41F2-5110-F3C9-7657BC4ADEA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1A5750AF-E28E-C4B9-C2BB-3C509AE671EC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26DCC2E4-E398-2C19-BF8F-71215E09CD96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4E3022D-58B7-8176-BE92-98145E1E8116}"/>
              </a:ext>
            </a:extLst>
          </p:cNvPr>
          <p:cNvSpPr>
            <a:spLocks noGrp="1"/>
          </p:cNvSpPr>
          <p:nvPr>
            <p:ph type="sldNum" idx="5"/>
          </p:nvPr>
        </p:nvSpPr>
        <p:spPr/>
        <p:txBody>
          <a:bodyPr/>
          <a:lstStyle/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1518887419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651934D-0B86-E734-1E10-9B52DC0DBE9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13111EF8-4E25-DE3A-4869-905E03AF5436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D74A3496-FC74-CC50-AD70-2D0F1E7DD901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9DF3F37-8AB1-2A1F-8759-07B826E8C22A}"/>
              </a:ext>
            </a:extLst>
          </p:cNvPr>
          <p:cNvSpPr>
            <a:spLocks noGrp="1"/>
          </p:cNvSpPr>
          <p:nvPr>
            <p:ph type="sldNum" idx="5"/>
          </p:nvPr>
        </p:nvSpPr>
        <p:spPr/>
        <p:txBody>
          <a:bodyPr/>
          <a:lstStyle/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3995072021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EB9EEB0-6EC3-FCC7-CF67-46B8E7EE21B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514B283B-9683-50B2-53EF-C9F033DDB95A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303D4530-40BE-86DC-5D76-8E1C8B5BFEF5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87C12930-E361-E494-07D0-73519E966132}"/>
              </a:ext>
            </a:extLst>
          </p:cNvPr>
          <p:cNvSpPr>
            <a:spLocks noGrp="1"/>
          </p:cNvSpPr>
          <p:nvPr>
            <p:ph type="sldNum" idx="5"/>
          </p:nvPr>
        </p:nvSpPr>
        <p:spPr/>
        <p:txBody>
          <a:bodyPr/>
          <a:lstStyle/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875629105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E40A695-B70D-FD51-D91A-323413B9B7D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E502B829-56F0-0EBF-1123-AB530264AF42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11E59B38-6869-70BF-4FC5-95896D283CEB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F86A6DD4-FF9B-94CE-8793-53950EC5D9A8}"/>
              </a:ext>
            </a:extLst>
          </p:cNvPr>
          <p:cNvSpPr>
            <a:spLocks noGrp="1"/>
          </p:cNvSpPr>
          <p:nvPr>
            <p:ph type="sldNum" idx="5"/>
          </p:nvPr>
        </p:nvSpPr>
        <p:spPr/>
        <p:txBody>
          <a:bodyPr/>
          <a:lstStyle/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1646134317"/>
      </p:ext>
    </p:extLst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t>[Sources]</a:t>
            </a:r>
          </a:p>
          <a:p>
            <a:r>
              <a:t>Book source: Chapter 17, pp. 270–274.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t>[Sources]</a:t>
            </a:r>
          </a:p>
          <a:p>
            <a:r>
              <a:t>Book source: Chapter 17, p. 273.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t>[Sources]</a:t>
            </a:r>
          </a:p>
          <a:p>
            <a:r>
              <a:t>Book source: Chapter 17, pp. 273–274.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AD4677C-B350-4098-B0B6-756CD1257A8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46A83501-4B44-411E-FC62-0962599DACA7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F522C00C-2957-A1EC-FBEF-1C8B24B214F1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8F2B5C9-DE7A-0BEC-0C86-AB6FFE950AAF}"/>
              </a:ext>
            </a:extLst>
          </p:cNvPr>
          <p:cNvSpPr>
            <a:spLocks noGrp="1"/>
          </p:cNvSpPr>
          <p:nvPr>
            <p:ph type="sldNum" idx="5"/>
          </p:nvPr>
        </p:nvSpPr>
        <p:spPr/>
        <p:txBody>
          <a:bodyPr/>
          <a:lstStyle/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179645955"/>
      </p:ext>
    </p:extLst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t>[Sources]</a:t>
            </a:r>
          </a:p>
          <a:p>
            <a:r>
              <a:t>Book source: Chapter 9, p. 149.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notes>
</file>

<file path=ppt/notesSlides/notesSlide3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t>[Sources]</a:t>
            </a:r>
          </a:p>
          <a:p>
            <a:r>
              <a:t>Book source: Chapter 9, p. 149.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notes>
</file>

<file path=ppt/notesSlides/notesSlide4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t>[Sources]</a:t>
            </a:r>
          </a:p>
          <a:p>
            <a:r>
              <a:t>Book source: Chapter 9, pp. 143–150.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notes>
</file>

<file path=ppt/notesSlides/notesSlide4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F75DA9A-3AEF-E08C-4EAE-91ED5461694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C0B47F02-6DEA-414F-D3D9-68501FFE25CC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2B2724A5-2C1E-CBFB-93C5-91E32E130CEB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t>[Sources]</a:t>
            </a:r>
          </a:p>
          <a:p>
            <a:r>
              <a:t>Book source: Chapter 9, pp. 143–150.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82D0B04D-3582-548A-F139-7649F8084006}"/>
              </a:ext>
            </a:extLst>
          </p:cNvPr>
          <p:cNvSpPr>
            <a:spLocks noGrp="1"/>
          </p:cNvSpPr>
          <p:nvPr>
            <p:ph type="sldNum" idx="5"/>
          </p:nvPr>
        </p:nvSpPr>
        <p:spPr/>
        <p:txBody>
          <a:bodyPr/>
          <a:lstStyle/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378017640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9189C77-E687-4A00-84F7-7D5FD7E83E9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buNone/>
              <a:defRPr sz="6000"/>
            </a:lvl1pPr>
          </a:lstStyle>
          <a:p>
            <a:r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AD665CE4-5A7B-41AD-8BCE-2B2FE8E2FDB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8291F1A-E85F-4469-BBEA-8549BC025229}"/>
              </a:ext>
            </a:extLst>
          </p:cNvPr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fld id="{7AD86B2E-B702-4422-B277-3A08C7449694}" type="datetimeFigureOut">
              <a:t>9/9/2026</a:t>
            </a:fld>
            <a:endParaRPr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120E85C-F7C3-4A2B-8153-80D7E0B99DC1}"/>
              </a:ext>
            </a:extLst>
          </p:cNvPr>
          <p:cNvSpPr>
            <a:spLocks noGrp="1"/>
          </p:cNvSpPr>
          <p:nvPr>
            <p:ph type="ft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647259C-CC8B-46F9-A9E1-DD0BD45F571F}"/>
              </a:ext>
            </a:extLst>
          </p:cNvPr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fld id="{F7542ADD-394E-41F3-B704-951748884AEE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6D422F5-FA67-4C98-9BE9-7A6971C521A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2CFDFAB-8F24-4E87-BB57-A91787F2B54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>
              <a:buNone/>
            </a:pPr>
            <a:r>
              <a:t>Click to edit Master text styles</a:t>
            </a:r>
          </a:p>
          <a:p>
            <a:pPr lvl="1">
              <a:buNone/>
            </a:pPr>
            <a:r>
              <a:t>Second level</a:t>
            </a:r>
          </a:p>
          <a:p>
            <a:pPr lvl="2">
              <a:buNone/>
            </a:pPr>
            <a:r>
              <a:t>Third level</a:t>
            </a:r>
          </a:p>
          <a:p>
            <a:pPr lvl="3">
              <a:buNone/>
            </a:pPr>
            <a:r>
              <a:t>Fourth level</a:t>
            </a:r>
          </a:p>
          <a:p>
            <a:pPr lvl="4">
              <a:buNone/>
            </a:pPr>
            <a:r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5D9A4E6-472B-48E6-9C22-7021A13ED99C}"/>
              </a:ext>
            </a:extLst>
          </p:cNvPr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fld id="{7AD86B2E-B702-4422-B277-3A08C7449694}" type="datetimeFigureOut">
              <a:t>9/9/2026</a:t>
            </a:fld>
            <a:endParaRPr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25B473B-147D-4080-B355-9FFD52E19FDB}"/>
              </a:ext>
            </a:extLst>
          </p:cNvPr>
          <p:cNvSpPr>
            <a:spLocks noGrp="1"/>
          </p:cNvSpPr>
          <p:nvPr>
            <p:ph type="ft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E1EACE2-1245-433F-A404-55607C25B432}"/>
              </a:ext>
            </a:extLst>
          </p:cNvPr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fld id="{F7542ADD-394E-41F3-B704-951748884AEE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0851FF8-42F9-4A89-9F22-6DF8F88C192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buNone/>
              <a:defRPr sz="6000"/>
            </a:lvl1pPr>
          </a:lstStyle>
          <a:p>
            <a:r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90F2F93-290C-4C89-88BA-DBB0A027717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>
              <a:buNone/>
            </a:pPr>
            <a:r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45BBEFE-FFA1-41DA-A3FC-2D26CE867484}"/>
              </a:ext>
            </a:extLst>
          </p:cNvPr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fld id="{7AD86B2E-B702-4422-B277-3A08C7449694}" type="datetimeFigureOut">
              <a:t>9/9/2026</a:t>
            </a:fld>
            <a:endParaRPr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C8767CF-8B33-4C66-A152-4B9EBE7209F2}"/>
              </a:ext>
            </a:extLst>
          </p:cNvPr>
          <p:cNvSpPr>
            <a:spLocks noGrp="1"/>
          </p:cNvSpPr>
          <p:nvPr>
            <p:ph type="ft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C2DA249-682F-4219-BF9F-479E9979D6BE}"/>
              </a:ext>
            </a:extLst>
          </p:cNvPr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fld id="{F7542ADD-394E-41F3-B704-951748884AEE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CBEC36B-28E3-4B69-B28C-119C3A17F7F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97C69B3-F95D-4B41-B649-2F4DCABDC0A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>
              <a:buNone/>
            </a:pPr>
            <a:r>
              <a:t>Click to edit Master text styles</a:t>
            </a:r>
          </a:p>
          <a:p>
            <a:pPr lvl="1">
              <a:buNone/>
            </a:pPr>
            <a:r>
              <a:t>Second level</a:t>
            </a:r>
          </a:p>
          <a:p>
            <a:pPr lvl="2">
              <a:buNone/>
            </a:pPr>
            <a:r>
              <a:t>Third level</a:t>
            </a:r>
          </a:p>
          <a:p>
            <a:pPr lvl="3">
              <a:buNone/>
            </a:pPr>
            <a:r>
              <a:t>Fourth level</a:t>
            </a:r>
          </a:p>
          <a:p>
            <a:pPr lvl="4">
              <a:buNone/>
            </a:pPr>
            <a:r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10D6346C-1165-49D3-82D8-F8088316AA31}"/>
              </a:ext>
            </a:extLst>
          </p:cNvPr>
          <p:cNvSpPr>
            <a:spLocks noGrp="1"/>
          </p:cNvSpPr>
          <p:nvPr>
            <p:ph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>
              <a:buNone/>
            </a:pPr>
            <a:r>
              <a:t>Click to edit Master text styles</a:t>
            </a:r>
          </a:p>
          <a:p>
            <a:pPr lvl="1">
              <a:buNone/>
            </a:pPr>
            <a:r>
              <a:t>Second level</a:t>
            </a:r>
          </a:p>
          <a:p>
            <a:pPr lvl="2">
              <a:buNone/>
            </a:pPr>
            <a:r>
              <a:t>Third level</a:t>
            </a:r>
          </a:p>
          <a:p>
            <a:pPr lvl="3">
              <a:buNone/>
            </a:pPr>
            <a:r>
              <a:t>Fourth level</a:t>
            </a:r>
          </a:p>
          <a:p>
            <a:pPr lvl="4">
              <a:buNone/>
            </a:pPr>
            <a:r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AFFDF702-FE03-4EA5-AAE6-C2BE22DA0280}"/>
              </a:ext>
            </a:extLst>
          </p:cNvPr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fld id="{7AD86B2E-B702-4422-B277-3A08C7449694}" type="datetimeFigureOut">
              <a:t>9/9/2026</a:t>
            </a:fld>
            <a:endParaRPr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08C2D60-5BBD-493E-8137-5365171F55CF}"/>
              </a:ext>
            </a:extLst>
          </p:cNvPr>
          <p:cNvSpPr>
            <a:spLocks noGrp="1"/>
          </p:cNvSpPr>
          <p:nvPr>
            <p:ph type="ft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0139454-3207-499B-A274-FDEAFD0FDAFE}"/>
              </a:ext>
            </a:extLst>
          </p:cNvPr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fld id="{F7542ADD-394E-41F3-B704-951748884AEE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DD354A1-B220-4689-9045-F2C6ADFC95C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65440DE-DE06-4A67-BF70-BF5A8F9FF65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>
              <a:buNone/>
            </a:pPr>
            <a:r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99E6FC3E-0D87-4869-9024-925D3210182B}"/>
              </a:ext>
            </a:extLst>
          </p:cNvPr>
          <p:cNvSpPr>
            <a:spLocks noGrp="1"/>
          </p:cNvSpPr>
          <p:nvPr>
            <p:ph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>
              <a:buNone/>
            </a:pPr>
            <a:r>
              <a:t>Click to edit Master text styles</a:t>
            </a:r>
          </a:p>
          <a:p>
            <a:pPr lvl="1">
              <a:buNone/>
            </a:pPr>
            <a:r>
              <a:t>Second level</a:t>
            </a:r>
          </a:p>
          <a:p>
            <a:pPr lvl="2">
              <a:buNone/>
            </a:pPr>
            <a:r>
              <a:t>Third level</a:t>
            </a:r>
          </a:p>
          <a:p>
            <a:pPr lvl="3">
              <a:buNone/>
            </a:pPr>
            <a:r>
              <a:t>Fourth level</a:t>
            </a:r>
          </a:p>
          <a:p>
            <a:pPr lvl="4">
              <a:buNone/>
            </a:pPr>
            <a:r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36F8CBDB-38A0-4E7B-BB20-0BED3E1AE3CF}"/>
              </a:ext>
            </a:extLst>
          </p:cNvPr>
          <p:cNvSpPr>
            <a:spLocks noGrp="1"/>
          </p:cNvSpPr>
          <p:nvPr>
            <p:ph type="body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>
              <a:buNone/>
            </a:pPr>
            <a:r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F1C5017A-7979-4F8A-A6E6-02648AE4CB8B}"/>
              </a:ext>
            </a:extLst>
          </p:cNvPr>
          <p:cNvSpPr>
            <a:spLocks noGrp="1"/>
          </p:cNvSpPr>
          <p:nvPr>
            <p:ph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>
              <a:buNone/>
            </a:pPr>
            <a:r>
              <a:t>Click to edit Master text styles</a:t>
            </a:r>
          </a:p>
          <a:p>
            <a:pPr lvl="1">
              <a:buNone/>
            </a:pPr>
            <a:r>
              <a:t>Second level</a:t>
            </a:r>
          </a:p>
          <a:p>
            <a:pPr lvl="2">
              <a:buNone/>
            </a:pPr>
            <a:r>
              <a:t>Third level</a:t>
            </a:r>
          </a:p>
          <a:p>
            <a:pPr lvl="3">
              <a:buNone/>
            </a:pPr>
            <a:r>
              <a:t>Fourth level</a:t>
            </a:r>
          </a:p>
          <a:p>
            <a:pPr lvl="4">
              <a:buNone/>
            </a:pPr>
            <a:r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DCF57FBA-FFF5-4AB2-AB20-CD37C31DA2AF}"/>
              </a:ext>
            </a:extLst>
          </p:cNvPr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fld id="{7AD86B2E-B702-4422-B277-3A08C7449694}" type="datetimeFigureOut">
              <a:t>9/9/2026</a:t>
            </a:fld>
            <a:endParaRPr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012C24B-635A-4A42-829D-9EEB86381284}"/>
              </a:ext>
            </a:extLst>
          </p:cNvPr>
          <p:cNvSpPr>
            <a:spLocks noGrp="1"/>
          </p:cNvSpPr>
          <p:nvPr>
            <p:ph type="ft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6E086A19-84CC-4DFB-B915-961637085F15}"/>
              </a:ext>
            </a:extLst>
          </p:cNvPr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fld id="{F7542ADD-394E-41F3-B704-951748884AEE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6603BF4-3A8A-420C-96F3-3490E43F31A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0E116AA1-52B1-4D11-A590-B3DA9F2BE37B}"/>
              </a:ext>
            </a:extLst>
          </p:cNvPr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fld id="{7AD86B2E-B702-4422-B277-3A08C7449694}" type="datetimeFigureOut">
              <a:t>9/9/2026</a:t>
            </a:fld>
            <a:endParaRPr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4F0DDEB6-BAAD-4A3C-920B-57714B3299BD}"/>
              </a:ext>
            </a:extLst>
          </p:cNvPr>
          <p:cNvSpPr>
            <a:spLocks noGrp="1"/>
          </p:cNvSpPr>
          <p:nvPr>
            <p:ph type="ft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DF77841C-C8ED-4118-81A0-61C18787B758}"/>
              </a:ext>
            </a:extLst>
          </p:cNvPr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fld id="{F7542ADD-394E-41F3-B704-951748884AEE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DD8C10CE-5C38-4C0B-BB0D-FA036B80AF27}"/>
              </a:ext>
            </a:extLst>
          </p:cNvPr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fld id="{7AD86B2E-B702-4422-B277-3A08C7449694}" type="datetimeFigureOut">
              <a:t>9/9/2026</a:t>
            </a:fld>
            <a:endParaRPr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4650D54E-9102-4DF1-B965-1F08B4BA9C28}"/>
              </a:ext>
            </a:extLst>
          </p:cNvPr>
          <p:cNvSpPr>
            <a:spLocks noGrp="1"/>
          </p:cNvSpPr>
          <p:nvPr>
            <p:ph type="ft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C36924A-9A29-4B79-8688-BB75167E3323}"/>
              </a:ext>
            </a:extLst>
          </p:cNvPr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fld id="{F7542ADD-394E-41F3-B704-951748884AEE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0BD0F8-96C2-4408-B98E-8E0FAE93927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buNone/>
              <a:defRPr sz="3200"/>
            </a:lvl1pPr>
          </a:lstStyle>
          <a:p>
            <a:r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F2B9600-4F99-49AD-89A0-78AFD3D170D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buNone/>
              <a:defRPr sz="3200"/>
            </a:lvl1pPr>
            <a:lvl2pPr>
              <a:buNone/>
              <a:defRPr sz="2800"/>
            </a:lvl2pPr>
            <a:lvl3pPr>
              <a:buNone/>
              <a:defRPr sz="2400"/>
            </a:lvl3pPr>
            <a:lvl4pPr>
              <a:buNone/>
              <a:defRPr sz="2000"/>
            </a:lvl4pPr>
            <a:lvl5pPr>
              <a:buNone/>
              <a:defRPr sz="2000"/>
            </a:lvl5pPr>
            <a:lvl6pPr>
              <a:buNone/>
              <a:defRPr sz="2000"/>
            </a:lvl6pPr>
            <a:lvl7pPr>
              <a:buNone/>
              <a:defRPr sz="2000"/>
            </a:lvl7pPr>
            <a:lvl8pPr>
              <a:buNone/>
              <a:defRPr sz="2000"/>
            </a:lvl8pPr>
            <a:lvl9pPr>
              <a:buNone/>
              <a:defRPr sz="2000"/>
            </a:lvl9pPr>
          </a:lstStyle>
          <a:p>
            <a:pPr lvl="0">
              <a:buNone/>
            </a:pPr>
            <a:r>
              <a:t>Click to edit Master text styles</a:t>
            </a:r>
          </a:p>
          <a:p>
            <a:pPr lvl="1">
              <a:buNone/>
            </a:pPr>
            <a:r>
              <a:t>Second level</a:t>
            </a:r>
          </a:p>
          <a:p>
            <a:pPr lvl="2">
              <a:buNone/>
            </a:pPr>
            <a:r>
              <a:t>Third level</a:t>
            </a:r>
          </a:p>
          <a:p>
            <a:pPr lvl="3">
              <a:buNone/>
            </a:pPr>
            <a:r>
              <a:t>Fourth level</a:t>
            </a:r>
          </a:p>
          <a:p>
            <a:pPr lvl="4">
              <a:buNone/>
            </a:pPr>
            <a:r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6A2242F-187C-4741-A90E-8094A8BEA042}"/>
              </a:ext>
            </a:extLst>
          </p:cNvPr>
          <p:cNvSpPr>
            <a:spLocks noGrp="1"/>
          </p:cNvSpPr>
          <p:nvPr>
            <p:ph type="body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>
              <a:buNone/>
            </a:pPr>
            <a:r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531CC3D-D909-4554-8B81-C825EF11F961}"/>
              </a:ext>
            </a:extLst>
          </p:cNvPr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fld id="{7AD86B2E-B702-4422-B277-3A08C7449694}" type="datetimeFigureOut">
              <a:t>9/9/2026</a:t>
            </a:fld>
            <a:endParaRPr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29CA893-02E9-44DD-B340-42ACC54B6579}"/>
              </a:ext>
            </a:extLst>
          </p:cNvPr>
          <p:cNvSpPr>
            <a:spLocks noGrp="1"/>
          </p:cNvSpPr>
          <p:nvPr>
            <p:ph type="ft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1EE6460-DEA7-4C5F-A6A3-F27B283B7A3C}"/>
              </a:ext>
            </a:extLst>
          </p:cNvPr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fld id="{F7542ADD-394E-41F3-B704-951748884AEE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6C606B1-DB9E-4E71-A2BC-23AF2FA538A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buNone/>
              <a:defRPr sz="3200"/>
            </a:lvl1pPr>
          </a:lstStyle>
          <a:p>
            <a:r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B6F24EC5-EDFA-4775-AF72-298FBE775E66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C222E966-075E-4E5E-A521-CEC25C603295}"/>
              </a:ext>
            </a:extLst>
          </p:cNvPr>
          <p:cNvSpPr>
            <a:spLocks noGrp="1"/>
          </p:cNvSpPr>
          <p:nvPr>
            <p:ph type="body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>
              <a:buNone/>
            </a:pPr>
            <a:r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13BF9FE-6493-4607-AE3F-4B71F0C0A7AC}"/>
              </a:ext>
            </a:extLst>
          </p:cNvPr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fld id="{7AD86B2E-B702-4422-B277-3A08C7449694}" type="datetimeFigureOut">
              <a:t>9/9/2026</a:t>
            </a:fld>
            <a:endParaRPr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F34AAF0-4ADF-4456-8A77-DAEA23BC2422}"/>
              </a:ext>
            </a:extLst>
          </p:cNvPr>
          <p:cNvSpPr>
            <a:spLocks noGrp="1"/>
          </p:cNvSpPr>
          <p:nvPr>
            <p:ph type="ft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A9497C8-90FD-47C9-9F23-541131BC5A17}"/>
              </a:ext>
            </a:extLst>
          </p:cNvPr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fld id="{F7542ADD-394E-41F3-B704-951748884AEE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E362753-DC1C-4D1F-8CAC-FBAB81CA31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50C5FF96-D36B-4F8F-A722-F2083302A2CF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 vert="eaVert"/>
          <a:lstStyle/>
          <a:p>
            <a:pPr lvl="0">
              <a:buNone/>
            </a:pPr>
            <a:r>
              <a:t>Click to edit Master text styles</a:t>
            </a:r>
          </a:p>
          <a:p>
            <a:pPr lvl="1">
              <a:buNone/>
            </a:pPr>
            <a:r>
              <a:t>Second level</a:t>
            </a:r>
          </a:p>
          <a:p>
            <a:pPr lvl="2">
              <a:buNone/>
            </a:pPr>
            <a:r>
              <a:t>Third level</a:t>
            </a:r>
          </a:p>
          <a:p>
            <a:pPr lvl="3">
              <a:buNone/>
            </a:pPr>
            <a:r>
              <a:t>Fourth level</a:t>
            </a:r>
          </a:p>
          <a:p>
            <a:pPr lvl="4">
              <a:buNone/>
            </a:pPr>
            <a:r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68C703F-F159-44DB-80BC-65CC50ABB622}"/>
              </a:ext>
            </a:extLst>
          </p:cNvPr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fld id="{7AD86B2E-B702-4422-B277-3A08C7449694}" type="datetimeFigureOut">
              <a:t>9/9/2026</a:t>
            </a:fld>
            <a:endParaRPr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850C9E1-DE56-428C-9960-1A9C58476BD5}"/>
              </a:ext>
            </a:extLst>
          </p:cNvPr>
          <p:cNvSpPr>
            <a:spLocks noGrp="1"/>
          </p:cNvSpPr>
          <p:nvPr>
            <p:ph type="ft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5A1165D-8C7C-4D3C-B3F5-2BC7DC6E3AE3}"/>
              </a:ext>
            </a:extLst>
          </p:cNvPr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fld id="{F7542ADD-394E-41F3-B704-951748884AEE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A22FA8F3-2796-45D6-8698-C6BB3BEB1A2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753345D6-11D5-479B-A616-6055F893A70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>
              <a:buNone/>
            </a:pPr>
            <a:r>
              <a:t>Click to edit Master text styles</a:t>
            </a:r>
          </a:p>
          <a:p>
            <a:pPr lvl="1">
              <a:buNone/>
            </a:pPr>
            <a:r>
              <a:t>Second level</a:t>
            </a:r>
          </a:p>
          <a:p>
            <a:pPr lvl="2">
              <a:buNone/>
            </a:pPr>
            <a:r>
              <a:t>Third level</a:t>
            </a:r>
          </a:p>
          <a:p>
            <a:pPr lvl="3">
              <a:buNone/>
            </a:pPr>
            <a:r>
              <a:t>Fourth level</a:t>
            </a:r>
          </a:p>
          <a:p>
            <a:pPr lvl="4">
              <a:buNone/>
            </a:pPr>
            <a:r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20F0B5C-3718-4D79-9581-EF99061B5727}"/>
              </a:ext>
            </a:extLst>
          </p:cNvPr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fld id="{7AD86B2E-B702-4422-B277-3A08C7449694}" type="datetimeFigureOut">
              <a:t>9/9/2026</a:t>
            </a:fld>
            <a:endParaRPr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E4702E8-1C98-4E37-8BC2-68B2275D3CD5}"/>
              </a:ext>
            </a:extLst>
          </p:cNvPr>
          <p:cNvSpPr>
            <a:spLocks noGrp="1"/>
          </p:cNvSpPr>
          <p:nvPr>
            <p:ph type="ft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ACAD64F-7A2A-4FD4-ACA8-EA050D0AB091}"/>
              </a:ext>
            </a:extLst>
          </p:cNvPr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fld id="{F7542ADD-394E-41F3-B704-951748884AEE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22A116EE-66E4-4506-9CBC-FF2376C20AD2}"/>
              </a:ext>
            </a:extLst>
          </p:cNvPr>
          <p:cNvSpPr>
            <a:spLocks noGrp="1"/>
          </p:cNvSpPr>
          <p:nvPr>
            <p:ph type="pic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/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3">
            <a:extLst>
              <a:ext uri="{FF2B5EF4-FFF2-40B4-BE49-F238E27FC236}">
                <a16:creationId xmlns:a16="http://schemas.microsoft.com/office/drawing/2014/main" id="{14C7D202-B0B8-431B-949C-5254218DD20D}"/>
              </a:ext>
            </a:extLst>
          </p:cNvPr>
          <p:cNvSpPr>
            <a:spLocks noGrp="1"/>
          </p:cNvSpPr>
          <p:nvPr>
            <p:ph type="pic" idx="11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  <a:ln w="127000">
            <a:gradFill>
              <a:gsLst>
                <a:gs pos="1000">
                  <a:schemeClr val="bg1"/>
                </a:gs>
                <a:gs pos="100000">
                  <a:srgbClr val="F5F5F5"/>
                </a:gs>
              </a:gsLst>
              <a:lin ang="5400000" scaled="1"/>
            </a:gradFill>
          </a:ln>
        </p:spPr>
        <p:txBody>
          <a:bodyPr/>
          <a:lstStyle>
            <a:lvl1pPr marL="0" indent="0" algn="ctr"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0B7EFBD9-457D-4484-A7E2-A4A9BCB8B3F2}"/>
              </a:ext>
            </a:extLst>
          </p:cNvPr>
          <p:cNvSpPr>
            <a:spLocks noGrp="1"/>
          </p:cNvSpPr>
          <p:nvPr>
            <p:ph type="pic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/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16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D8A150E9-5416-411E-8D98-577E61268A7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anchor="ctr">
            <a:normAutofit/>
          </a:bodyPr>
          <a:lstStyle/>
          <a:p>
            <a:r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9DA48B8-BC8D-4F11-8B20-BF7042C728B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>
            <a:normAutofit/>
          </a:bodyPr>
          <a:lstStyle/>
          <a:p>
            <a:pPr lvl="0">
              <a:buNone/>
            </a:pPr>
            <a:r>
              <a:t>Click to edit Master text styles</a:t>
            </a:r>
          </a:p>
          <a:p>
            <a:pPr lvl="1">
              <a:buNone/>
            </a:pPr>
            <a:r>
              <a:t>Second level</a:t>
            </a:r>
          </a:p>
          <a:p>
            <a:pPr lvl="2">
              <a:buNone/>
            </a:pPr>
            <a:r>
              <a:t>Third level</a:t>
            </a:r>
          </a:p>
          <a:p>
            <a:pPr lvl="3">
              <a:buNone/>
            </a:pPr>
            <a:r>
              <a:t>Fourth level</a:t>
            </a:r>
          </a:p>
          <a:p>
            <a:pPr lvl="4">
              <a:buNone/>
            </a:pPr>
            <a:r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A4BD9FA-36A7-4847-8D23-AE2515089DDC}"/>
              </a:ext>
            </a:extLst>
          </p:cNvPr>
          <p:cNvSpPr>
            <a:spLocks noGrp="1"/>
          </p:cNvSpPr>
          <p:nvPr>
            <p:ph type="dt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anchor="ctr"/>
          <a:lstStyle>
            <a:lvl1pPr algn="l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t>9/9/2026</a:t>
            </a:fld>
            <a:endParaRPr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2CFF1E9-17E3-4B2C-9B17-E97D5FDCFCED}"/>
              </a:ext>
            </a:extLst>
          </p:cNvPr>
          <p:cNvSpPr>
            <a:spLocks noGrp="1"/>
          </p:cNvSpPr>
          <p:nvPr>
            <p:ph type="ft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anchor="ctr"/>
          <a:lstStyle>
            <a:lvl1pPr algn="ctr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B02D8BF-4388-451E-B077-2627CEF9D2D8}"/>
              </a:ext>
            </a:extLst>
          </p:cNvPr>
          <p:cNvSpPr>
            <a:spLocks noGrp="1"/>
          </p:cNvSpPr>
          <p:nvPr>
            <p:ph type="sldNum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anchor="ctr"/>
          <a:lstStyle>
            <a:lvl1pPr algn="r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t>‹#›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  <p:sldLayoutId id="2147483662" r:id="rId14"/>
  </p:sldLayoutIdLst>
  <p:txStyles>
    <p:titleStyle>
      <a:lvl1pPr algn="l" defTabSz="914400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lt"/>
          <a:cs typeface="+mj-lt"/>
        </a:defRPr>
      </a:lvl1pPr>
    </p:titleStyle>
    <p:bodyStyle>
      <a:lvl1pPr marL="228600" indent="-228600" algn="l" defTabSz="914400">
        <a:lnSpc>
          <a:spcPct val="90000"/>
        </a:lnSpc>
        <a:spcBef>
          <a:spcPts val="1000"/>
        </a:spcBef>
        <a:buFont typeface="Arial"/>
        <a:buChar char="•"/>
        <a:defRPr sz="2800" kern="1200">
          <a:solidFill>
            <a:schemeClr val="tx1"/>
          </a:solidFill>
          <a:latin typeface="+mn-lt"/>
          <a:ea typeface="+mn-lt"/>
          <a:cs typeface="+mn-lt"/>
        </a:defRPr>
      </a:lvl1pPr>
      <a:lvl2pPr marL="685800" indent="-228600" algn="l" defTabSz="914400">
        <a:lnSpc>
          <a:spcPct val="90000"/>
        </a:lnSpc>
        <a:spcBef>
          <a:spcPts val="5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lt"/>
          <a:cs typeface="+mn-lt"/>
        </a:defRPr>
      </a:lvl2pPr>
      <a:lvl3pPr marL="1143000" indent="-228600" algn="l" defTabSz="914400">
        <a:lnSpc>
          <a:spcPct val="90000"/>
        </a:lnSpc>
        <a:spcBef>
          <a:spcPts val="5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lt"/>
          <a:cs typeface="+mn-lt"/>
        </a:defRPr>
      </a:lvl3pPr>
      <a:lvl4pPr marL="1600200" indent="-228600" algn="l" defTabSz="914400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lt"/>
          <a:cs typeface="+mn-lt"/>
        </a:defRPr>
      </a:lvl4pPr>
      <a:lvl5pPr marL="2057400" indent="-228600" algn="l" defTabSz="914400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lt"/>
          <a:cs typeface="+mn-lt"/>
        </a:defRPr>
      </a:lvl5pPr>
      <a:lvl6pPr marL="2514600" indent="-228600" algn="l" defTabSz="914400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lt"/>
          <a:cs typeface="+mn-lt"/>
        </a:defRPr>
      </a:lvl6pPr>
      <a:lvl7pPr marL="2971800" indent="-228600" algn="l" defTabSz="914400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lt"/>
          <a:cs typeface="+mn-lt"/>
        </a:defRPr>
      </a:lvl7pPr>
      <a:lvl8pPr marL="3429000" indent="-228600" algn="l" defTabSz="914400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lt"/>
          <a:cs typeface="+mn-lt"/>
        </a:defRPr>
      </a:lvl8pPr>
      <a:lvl9pPr marL="3886200" indent="-228600" algn="l" defTabSz="914400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lt"/>
          <a:cs typeface="+mn-lt"/>
        </a:defRPr>
      </a:lvl9pPr>
    </p:bodyStyle>
    <p:otherStyle>
      <a:lvl1pPr marL="0" algn="l" defTabSz="914400">
        <a:buNone/>
        <a:defRPr sz="1800" kern="1200">
          <a:solidFill>
            <a:schemeClr val="tx1"/>
          </a:solidFill>
          <a:latin typeface="+mn-lt"/>
          <a:ea typeface="+mn-lt"/>
          <a:cs typeface="+mn-lt"/>
        </a:defRPr>
      </a:lvl1pPr>
      <a:lvl2pPr marL="457200" algn="l" defTabSz="914400">
        <a:buNone/>
        <a:defRPr sz="1800" kern="1200">
          <a:solidFill>
            <a:schemeClr val="tx1"/>
          </a:solidFill>
          <a:latin typeface="+mn-lt"/>
          <a:ea typeface="+mn-lt"/>
          <a:cs typeface="+mn-lt"/>
        </a:defRPr>
      </a:lvl2pPr>
      <a:lvl3pPr marL="914400" algn="l" defTabSz="914400">
        <a:buNone/>
        <a:defRPr sz="1800" kern="1200">
          <a:solidFill>
            <a:schemeClr val="tx1"/>
          </a:solidFill>
          <a:latin typeface="+mn-lt"/>
          <a:ea typeface="+mn-lt"/>
          <a:cs typeface="+mn-lt"/>
        </a:defRPr>
      </a:lvl3pPr>
      <a:lvl4pPr marL="1371600" algn="l" defTabSz="914400">
        <a:buNone/>
        <a:defRPr sz="1800" kern="1200">
          <a:solidFill>
            <a:schemeClr val="tx1"/>
          </a:solidFill>
          <a:latin typeface="+mn-lt"/>
          <a:ea typeface="+mn-lt"/>
          <a:cs typeface="+mn-lt"/>
        </a:defRPr>
      </a:lvl4pPr>
      <a:lvl5pPr marL="1828800" algn="l" defTabSz="914400">
        <a:buNone/>
        <a:defRPr sz="1800" kern="1200">
          <a:solidFill>
            <a:schemeClr val="tx1"/>
          </a:solidFill>
          <a:latin typeface="+mn-lt"/>
          <a:ea typeface="+mn-lt"/>
          <a:cs typeface="+mn-lt"/>
        </a:defRPr>
      </a:lvl5pPr>
      <a:lvl6pPr marL="2286000" algn="l" defTabSz="914400">
        <a:buNone/>
        <a:defRPr sz="1800" kern="1200">
          <a:solidFill>
            <a:schemeClr val="tx1"/>
          </a:solidFill>
          <a:latin typeface="+mn-lt"/>
          <a:ea typeface="+mn-lt"/>
          <a:cs typeface="+mn-lt"/>
        </a:defRPr>
      </a:lvl6pPr>
      <a:lvl7pPr marL="2743200" algn="l" defTabSz="914400">
        <a:buNone/>
        <a:defRPr sz="1800" kern="1200">
          <a:solidFill>
            <a:schemeClr val="tx1"/>
          </a:solidFill>
          <a:latin typeface="+mn-lt"/>
          <a:ea typeface="+mn-lt"/>
          <a:cs typeface="+mn-lt"/>
        </a:defRPr>
      </a:lvl7pPr>
      <a:lvl8pPr marL="3200400" algn="l" defTabSz="914400">
        <a:buNone/>
        <a:defRPr sz="1800" kern="1200">
          <a:solidFill>
            <a:schemeClr val="tx1"/>
          </a:solidFill>
          <a:latin typeface="+mn-lt"/>
          <a:ea typeface="+mn-lt"/>
          <a:cs typeface="+mn-lt"/>
        </a:defRPr>
      </a:lvl8pPr>
      <a:lvl9pPr marL="3657600" algn="l" defTabSz="914400">
        <a:buNone/>
        <a:defRPr sz="1800" kern="1200">
          <a:solidFill>
            <a:schemeClr val="tx1"/>
          </a:solidFill>
          <a:latin typeface="+mn-lt"/>
          <a:ea typeface="+mn-lt"/>
          <a:cs typeface="+mn-lt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5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6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7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3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3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3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3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3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3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8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3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3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3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3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3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3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9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3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3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3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3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13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13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10.pn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13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13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13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11.pn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13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13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13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13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13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6.xml"/><Relationship Id="rId1" Type="http://schemas.openxmlformats.org/officeDocument/2006/relationships/slideLayout" Target="../slideLayouts/slideLayout13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7.xml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12.png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8.xml"/><Relationship Id="rId1" Type="http://schemas.openxmlformats.org/officeDocument/2006/relationships/slideLayout" Target="../slideLayouts/slideLayout13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9.xml"/><Relationship Id="rId1" Type="http://schemas.openxmlformats.org/officeDocument/2006/relationships/slideLayout" Target="../slideLayouts/slideLayout13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0.xml"/><Relationship Id="rId1" Type="http://schemas.openxmlformats.org/officeDocument/2006/relationships/slideLayout" Target="../slideLayouts/slideLayout13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1.xml"/><Relationship Id="rId1" Type="http://schemas.openxmlformats.org/officeDocument/2006/relationships/slideLayout" Target="../slideLayouts/slideLayout13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sv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1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Oval 17">
            <a:extLst>
              <a:ext uri="{FF2B5EF4-FFF2-40B4-BE49-F238E27FC236}">
                <a16:creationId xmlns:a16="http://schemas.microsoft.com/office/drawing/2014/main" id="{D7C93DF2-679F-4554-A5A9-9BC313D50C77}"/>
              </a:ext>
            </a:extLst>
          </p:cNvPr>
          <p:cNvSpPr>
            <a:spLocks noGrp="1"/>
          </p:cNvSpPr>
          <p:nvPr/>
        </p:nvSpPr>
        <p:spPr>
          <a:xfrm>
            <a:off x="6054429" y="-720725"/>
            <a:ext cx="7782357" cy="7578725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buNone/>
            </a:pPr>
            <a:endParaRPr/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D3B6D521-896E-4863-BAAD-2EFC8F12B19A}"/>
              </a:ext>
            </a:extLst>
          </p:cNvPr>
          <p:cNvSpPr>
            <a:spLocks noGrp="1"/>
          </p:cNvSpPr>
          <p:nvPr/>
        </p:nvSpPr>
        <p:spPr>
          <a:xfrm>
            <a:off x="763270" y="3794125"/>
            <a:ext cx="5216525" cy="39878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sz="2000">
                <a:latin typeface="Alexandria"/>
                <a:ea typeface="Alexandria"/>
                <a:cs typeface="Alexandria"/>
              </a:rPr>
              <a:t>Prepared by Dr. Hesham Mousli</a:t>
            </a: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812CFA1C-B125-4020-A3F0-B05E54D36A3E}"/>
              </a:ext>
            </a:extLst>
          </p:cNvPr>
          <p:cNvSpPr>
            <a:spLocks noGrp="1"/>
          </p:cNvSpPr>
          <p:nvPr/>
        </p:nvSpPr>
        <p:spPr>
          <a:xfrm>
            <a:off x="78999" y="2022001"/>
            <a:ext cx="6048387" cy="1077218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/>
            <a:r>
              <a:rPr sz="3200" b="1" dirty="0">
                <a:solidFill>
                  <a:srgbClr val="00B0F0"/>
                </a:solidFill>
                <a:latin typeface="Alexandria"/>
                <a:ea typeface="Alexandria"/>
                <a:cs typeface="Alexandria"/>
              </a:rPr>
              <a:t>Effective, Ethical, and High-Quality</a:t>
            </a:r>
          </a:p>
          <a:p>
            <a:pPr algn="ctr"/>
            <a:r>
              <a:rPr sz="3200" b="1" dirty="0">
                <a:solidFill>
                  <a:srgbClr val="00B0F0"/>
                </a:solidFill>
                <a:latin typeface="Alexandria"/>
              </a:rPr>
              <a:t>Use of Healthcare Data</a:t>
            </a:r>
          </a:p>
        </p:txBody>
      </p:sp>
      <p:sp>
        <p:nvSpPr>
          <p:cNvPr id="34" name="Rectangle: Rounded Corners 33">
            <a:extLst>
              <a:ext uri="{FF2B5EF4-FFF2-40B4-BE49-F238E27FC236}">
                <a16:creationId xmlns:a16="http://schemas.microsoft.com/office/drawing/2014/main" id="{7738170C-52BB-449F-BD45-630A97148DA0}"/>
              </a:ext>
            </a:extLst>
          </p:cNvPr>
          <p:cNvSpPr>
            <a:spLocks noGrp="1"/>
          </p:cNvSpPr>
          <p:nvPr/>
        </p:nvSpPr>
        <p:spPr>
          <a:xfrm>
            <a:off x="-540265" y="5843657"/>
            <a:ext cx="3516608" cy="529167"/>
          </a:xfrm>
          <a:prstGeom prst="round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buNone/>
            </a:pPr>
            <a:r>
              <a:rPr sz="2800" b="1">
                <a:solidFill>
                  <a:schemeClr val="bg1"/>
                </a:solidFill>
                <a:latin typeface="Alexandria"/>
                <a:ea typeface="Alexandria"/>
                <a:cs typeface="Alexandria"/>
              </a:rPr>
              <a:t>Lecture 2</a:t>
            </a:r>
          </a:p>
        </p:txBody>
      </p:sp>
      <p:sp>
        <p:nvSpPr>
          <p:cNvPr id="46" name="TextBox 45">
            <a:extLst>
              <a:ext uri="{FF2B5EF4-FFF2-40B4-BE49-F238E27FC236}">
                <a16:creationId xmlns:a16="http://schemas.microsoft.com/office/drawing/2014/main" id="{D8F56B99-68C5-454D-B755-0A3B16A0C459}"/>
              </a:ext>
            </a:extLst>
          </p:cNvPr>
          <p:cNvSpPr>
            <a:spLocks noGrp="1"/>
          </p:cNvSpPr>
          <p:nvPr/>
        </p:nvSpPr>
        <p:spPr>
          <a:xfrm>
            <a:off x="329269" y="5104240"/>
            <a:ext cx="2556790" cy="707886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sz="2000">
                <a:latin typeface="Alexandria"/>
                <a:ea typeface="Alexandria"/>
                <a:cs typeface="Alexandria"/>
              </a:rPr>
              <a:t>MHA 621</a:t>
            </a:r>
          </a:p>
          <a:p>
            <a:r>
              <a:rPr sz="2000">
                <a:latin typeface="Alexandria"/>
                <a:ea typeface="Alexandria"/>
                <a:cs typeface="Alexandria"/>
              </a:rPr>
              <a:t>Healthcare Informatics</a:t>
            </a:r>
          </a:p>
        </p:txBody>
      </p:sp>
      <p:sp>
        <p:nvSpPr>
          <p:cNvPr id="14" name="Oval 13">
            <a:extLst>
              <a:ext uri="{FF2B5EF4-FFF2-40B4-BE49-F238E27FC236}">
                <a16:creationId xmlns:a16="http://schemas.microsoft.com/office/drawing/2014/main" id="{CCBC53B7-D195-4F48-B9C8-A81E59E418CE}"/>
              </a:ext>
            </a:extLst>
          </p:cNvPr>
          <p:cNvSpPr>
            <a:spLocks noGrp="1"/>
          </p:cNvSpPr>
          <p:nvPr/>
        </p:nvSpPr>
        <p:spPr>
          <a:xfrm>
            <a:off x="6200343" y="-320675"/>
            <a:ext cx="7410450" cy="7410450"/>
          </a:xfrm>
          <a:prstGeom prst="ellipse">
            <a:avLst/>
          </a:prstGeom>
          <a:blipFill>
            <a:blip r:embed="rId3"/>
            <a:stretch>
              <a:fillRect t="-1000"/>
            </a:stretch>
          </a:blip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buNone/>
            </a:pPr>
            <a:endParaRPr/>
          </a:p>
        </p:txBody>
      </p:sp>
      <p:pic>
        <p:nvPicPr>
          <p:cNvPr id="54" name="Graphic 21"/>
          <p:cNvPicPr>
            <a:picLocks noChangeAspect="1"/>
          </p:cNvPicPr>
          <p:nvPr/>
        </p:nvPicPr>
        <p:blipFill rotWithShape="1"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t="27877" b="25429"/>
          <a:stretch>
            <a:fillRect/>
          </a:stretch>
        </p:blipFill>
        <p:spPr>
          <a:xfrm>
            <a:off x="194617" y="269653"/>
            <a:ext cx="2954655" cy="13796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4866827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D764E55-EBAA-4529-A201-6BD028211467}"/>
              </a:ext>
            </a:extLst>
          </p:cNvPr>
          <p:cNvSpPr>
            <a:spLocks noGrp="1"/>
          </p:cNvSpPr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buNone/>
            </a:pPr>
            <a:endParaRPr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393BBDD-BB0E-49A1-8F3E-32BF3E02B69A}"/>
              </a:ext>
            </a:extLst>
          </p:cNvPr>
          <p:cNvSpPr>
            <a:spLocks noGrp="1"/>
          </p:cNvSpPr>
          <p:nvPr/>
        </p:nvSpPr>
        <p:spPr>
          <a:xfrm>
            <a:off x="3456924" y="629905"/>
            <a:ext cx="5278152" cy="155448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  <a:buNone/>
            </a:pPr>
            <a:r>
              <a:rPr sz="3200" b="1">
                <a:solidFill>
                  <a:schemeClr val="accent2"/>
                </a:solidFill>
                <a:latin typeface="Alexandria"/>
                <a:ea typeface="Alexandria"/>
                <a:cs typeface="Alexandria"/>
              </a:rPr>
              <a:t>Intended Learning Outcomes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20DEDDEA-31E6-4411-9F8D-9674CB500D60}"/>
              </a:ext>
            </a:extLst>
          </p:cNvPr>
          <p:cNvSpPr>
            <a:spLocks noGrp="1"/>
          </p:cNvSpPr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buNone/>
            </a:pPr>
            <a:endParaRPr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E6B940A2-644A-4625-BA2F-1EB115AE7398}"/>
              </a:ext>
            </a:extLst>
          </p:cNvPr>
          <p:cNvSpPr>
            <a:spLocks noGrp="1"/>
          </p:cNvSpPr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buNone/>
            </a:pPr>
            <a:r>
              <a:rPr lang="en-US" dirty="0">
                <a:solidFill>
                  <a:schemeClr val="bg1"/>
                </a:solidFill>
                <a:latin typeface="Alexandria"/>
                <a:ea typeface="Alexandria"/>
                <a:cs typeface="Alexandria"/>
              </a:rPr>
              <a:t>Chapter</a:t>
            </a:r>
            <a:endParaRPr sz="2800" dirty="0">
              <a:solidFill>
                <a:schemeClr val="bg1"/>
              </a:solidFill>
              <a:latin typeface="Alexandria"/>
              <a:ea typeface="Alexandria"/>
              <a:cs typeface="Alexandria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9D369F72-5B64-4FC4-8DA9-9F5B06DB7C92}"/>
              </a:ext>
            </a:extLst>
          </p:cNvPr>
          <p:cNvSpPr>
            <a:spLocks noGrp="1"/>
          </p:cNvSpPr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buNone/>
            </a:pPr>
            <a:r>
              <a:rPr sz="4400" b="1">
                <a:solidFill>
                  <a:schemeClr val="bg1"/>
                </a:solidFill>
                <a:latin typeface="Alexandria"/>
                <a:ea typeface="Alexandria"/>
                <a:cs typeface="Alexandria"/>
              </a:rPr>
              <a:t>02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53A0926F-3550-4309-A4CF-BB833E85815C}"/>
              </a:ext>
            </a:extLst>
          </p:cNvPr>
          <p:cNvSpPr>
            <a:spLocks noGrp="1"/>
          </p:cNvSpPr>
          <p:nvPr/>
        </p:nvSpPr>
        <p:spPr>
          <a:xfrm>
            <a:off x="942308" y="2255954"/>
            <a:ext cx="10541000" cy="345139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457200" indent="-457200" algn="just">
              <a:lnSpc>
                <a:spcPct val="150000"/>
              </a:lnSpc>
              <a:buFont typeface="Wingdings"/>
              <a:buChar char="Ø"/>
            </a:pPr>
            <a:r>
              <a:rPr sz="2800" b="1" dirty="0">
                <a:solidFill>
                  <a:schemeClr val="accent2"/>
                </a:solidFill>
                <a:latin typeface="Alexandria"/>
                <a:ea typeface="Alexandria"/>
                <a:cs typeface="Alexandria"/>
              </a:rPr>
              <a:t>By the end of this lecture</a:t>
            </a:r>
            <a:r>
              <a:rPr sz="2800" b="1">
                <a:solidFill>
                  <a:schemeClr val="accent2"/>
                </a:solidFill>
                <a:latin typeface="Alexandria"/>
                <a:ea typeface="Alexandria"/>
                <a:cs typeface="Alexandria"/>
              </a:rPr>
              <a:t>, </a:t>
            </a:r>
            <a:r>
              <a:rPr lang="en-US" sz="2800" b="1">
                <a:solidFill>
                  <a:schemeClr val="accent2"/>
                </a:solidFill>
                <a:latin typeface="Alexandria"/>
                <a:ea typeface="Alexandria"/>
                <a:cs typeface="Alexandria"/>
              </a:rPr>
              <a:t>you</a:t>
            </a:r>
            <a:r>
              <a:rPr sz="2800" b="1">
                <a:solidFill>
                  <a:schemeClr val="accent2"/>
                </a:solidFill>
                <a:latin typeface="Alexandria"/>
                <a:ea typeface="Alexandria"/>
                <a:cs typeface="Alexandria"/>
              </a:rPr>
              <a:t> </a:t>
            </a:r>
            <a:r>
              <a:rPr sz="2800" b="1" dirty="0">
                <a:solidFill>
                  <a:schemeClr val="accent2"/>
                </a:solidFill>
                <a:latin typeface="Alexandria"/>
                <a:ea typeface="Alexandria"/>
                <a:cs typeface="Alexandria"/>
              </a:rPr>
              <a:t>should be able to:</a:t>
            </a:r>
          </a:p>
          <a:p>
            <a:pPr marL="914400" lvl="1" indent="-457200" algn="just">
              <a:lnSpc>
                <a:spcPct val="150000"/>
              </a:lnSpc>
              <a:buFont typeface="+mj-lt"/>
              <a:buAutoNum type="arabicPeriod"/>
            </a:pPr>
            <a:r>
              <a:rPr sz="2400" b="1" dirty="0">
                <a:latin typeface="Alexandria"/>
                <a:ea typeface="Alexandria"/>
                <a:cs typeface="Alexandria"/>
              </a:rPr>
              <a:t>Explain why healthcare data quality matters.</a:t>
            </a:r>
          </a:p>
          <a:p>
            <a:pPr marL="914400" lvl="1" indent="-457200" algn="just">
              <a:lnSpc>
                <a:spcPct val="150000"/>
              </a:lnSpc>
              <a:buFont typeface="+mj-lt"/>
              <a:buAutoNum type="arabicPeriod"/>
            </a:pPr>
            <a:r>
              <a:rPr sz="2400" b="1" dirty="0">
                <a:latin typeface="Alexandria"/>
                <a:ea typeface="Alexandria"/>
                <a:cs typeface="Alexandria"/>
              </a:rPr>
              <a:t>Describe the main parts of data quality.</a:t>
            </a:r>
          </a:p>
          <a:p>
            <a:pPr marL="914400" lvl="1" indent="-457200" algn="just">
              <a:lnSpc>
                <a:spcPct val="150000"/>
              </a:lnSpc>
              <a:buFont typeface="+mj-lt"/>
              <a:buAutoNum type="arabicPeriod"/>
            </a:pPr>
            <a:r>
              <a:rPr sz="2400" b="1" dirty="0">
                <a:latin typeface="Alexandria"/>
                <a:ea typeface="Alexandria"/>
                <a:cs typeface="Alexandria"/>
              </a:rPr>
              <a:t>Explain data governance and data provenance.</a:t>
            </a:r>
          </a:p>
          <a:p>
            <a:pPr marL="914400" lvl="1" indent="-457200" algn="just">
              <a:lnSpc>
                <a:spcPct val="150000"/>
              </a:lnSpc>
              <a:buFont typeface="+mj-lt"/>
              <a:buAutoNum type="arabicPeriod"/>
            </a:pPr>
            <a:r>
              <a:rPr sz="2400" b="1" dirty="0">
                <a:latin typeface="Alexandria"/>
                <a:ea typeface="Alexandria"/>
                <a:cs typeface="Alexandria"/>
              </a:rPr>
              <a:t>Discuss privacy, confidentiality, consent, and patient rights.</a:t>
            </a:r>
          </a:p>
          <a:p>
            <a:pPr marL="914400" lvl="1" indent="-457200" algn="just">
              <a:lnSpc>
                <a:spcPct val="150000"/>
              </a:lnSpc>
              <a:buFont typeface="+mj-lt"/>
              <a:buAutoNum type="arabicPeriod"/>
            </a:pPr>
            <a:r>
              <a:rPr sz="2400" b="1" dirty="0">
                <a:latin typeface="Alexandria"/>
                <a:ea typeface="Alexandria"/>
                <a:cs typeface="Alexandria"/>
              </a:rPr>
              <a:t>Identify ethical risks in analytics and Artificial Intelligence.</a:t>
            </a:r>
            <a:endParaRPr sz="1600" dirty="0">
              <a:latin typeface="Alexandria"/>
              <a:ea typeface="Alexandria"/>
              <a:cs typeface="Alexandria"/>
            </a:endParaRPr>
          </a:p>
        </p:txBody>
      </p:sp>
      <p:pic>
        <p:nvPicPr>
          <p:cNvPr id="56" name="Graphic 21"/>
          <p:cNvPicPr>
            <a:picLocks noChangeAspect="1"/>
          </p:cNvPicPr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3861012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393BBDD-BB0E-49A1-8F3E-32BF3E02B69A}"/>
              </a:ext>
            </a:extLst>
          </p:cNvPr>
          <p:cNvSpPr>
            <a:spLocks noGrp="1"/>
          </p:cNvSpPr>
          <p:nvPr/>
        </p:nvSpPr>
        <p:spPr>
          <a:xfrm>
            <a:off x="3456924" y="629905"/>
            <a:ext cx="5278152" cy="75469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  <a:buNone/>
            </a:pPr>
            <a:r>
              <a:rPr sz="3200" b="1" dirty="0">
                <a:solidFill>
                  <a:schemeClr val="accent2"/>
                </a:solidFill>
                <a:latin typeface="Alexandria"/>
                <a:ea typeface="Alexandria"/>
                <a:cs typeface="Alexandria"/>
              </a:rPr>
              <a:t>Lecture Roadmap</a:t>
            </a:r>
          </a:p>
        </p:txBody>
      </p:sp>
      <p:pic>
        <p:nvPicPr>
          <p:cNvPr id="56" name="Graphic 21"/>
          <p:cNvPicPr>
            <a:picLocks noChangeAspect="1"/>
          </p:cNvPicPr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8CEBD201-7D86-1D0B-04F1-B2EB575B0FD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71818" y="1533832"/>
            <a:ext cx="10848364" cy="50552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3861012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D4034F3-04DF-9DF4-E119-DFA3D832EB4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6" name="Graphic 21">
            <a:extLst>
              <a:ext uri="{FF2B5EF4-FFF2-40B4-BE49-F238E27FC236}">
                <a16:creationId xmlns:a16="http://schemas.microsoft.com/office/drawing/2014/main" id="{0BD036E5-2A42-9758-AF39-B929D1856898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t="27877" b="25429"/>
          <a:stretch>
            <a:fillRect/>
          </a:stretch>
        </p:blipFill>
        <p:spPr>
          <a:xfrm>
            <a:off x="9886859" y="0"/>
            <a:ext cx="2305141" cy="792921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087F6A99-83B3-81EA-E4DE-8CEDFD1B6EA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08009" y="792921"/>
            <a:ext cx="11775982" cy="60650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9466619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F765B0A-E157-5568-AC6B-BBEF7F8C330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6" name="Graphic 21">
            <a:extLst>
              <a:ext uri="{FF2B5EF4-FFF2-40B4-BE49-F238E27FC236}">
                <a16:creationId xmlns:a16="http://schemas.microsoft.com/office/drawing/2014/main" id="{406B2C12-971F-623A-F256-B30CE66FEA86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t="27877" b="25429"/>
          <a:stretch>
            <a:fillRect/>
          </a:stretch>
        </p:blipFill>
        <p:spPr>
          <a:xfrm>
            <a:off x="9886859" y="0"/>
            <a:ext cx="2305141" cy="792921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D029C0BF-9E1E-8DAD-1C9F-B12AE16C72D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63012" y="792921"/>
            <a:ext cx="11665975" cy="588809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39943146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D764E55-EBAA-4529-A201-6BD028211467}"/>
              </a:ext>
            </a:extLst>
          </p:cNvPr>
          <p:cNvSpPr>
            <a:spLocks noGrp="1"/>
          </p:cNvSpPr>
          <p:nvPr/>
        </p:nvSpPr>
        <p:spPr>
          <a:xfrm>
            <a:off x="670588" y="1829810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buNone/>
            </a:pPr>
            <a:endParaRPr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393BBDD-BB0E-49A1-8F3E-32BF3E02B69A}"/>
              </a:ext>
            </a:extLst>
          </p:cNvPr>
          <p:cNvSpPr>
            <a:spLocks noGrp="1"/>
          </p:cNvSpPr>
          <p:nvPr/>
        </p:nvSpPr>
        <p:spPr>
          <a:xfrm>
            <a:off x="3825634" y="657778"/>
            <a:ext cx="5278152" cy="155448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  <a:buNone/>
            </a:pPr>
            <a:r>
              <a:rPr sz="3200" b="1" dirty="0">
                <a:solidFill>
                  <a:schemeClr val="accent2"/>
                </a:solidFill>
                <a:latin typeface="Alexandria"/>
                <a:ea typeface="Alexandria"/>
                <a:cs typeface="Alexandria"/>
              </a:rPr>
              <a:t>Why Healthcare Data Matter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20DEDDEA-31E6-4411-9F8D-9674CB500D60}"/>
              </a:ext>
            </a:extLst>
          </p:cNvPr>
          <p:cNvSpPr>
            <a:spLocks noGrp="1"/>
          </p:cNvSpPr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buNone/>
            </a:pPr>
            <a:endParaRPr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E6B940A2-644A-4625-BA2F-1EB115AE7398}"/>
              </a:ext>
            </a:extLst>
          </p:cNvPr>
          <p:cNvSpPr>
            <a:spLocks noGrp="1"/>
          </p:cNvSpPr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buNone/>
            </a:pPr>
            <a:r>
              <a:rPr lang="en-US" dirty="0">
                <a:solidFill>
                  <a:schemeClr val="bg1"/>
                </a:solidFill>
                <a:latin typeface="Alexandria"/>
                <a:ea typeface="Alexandria"/>
                <a:cs typeface="Alexandria"/>
              </a:rPr>
              <a:t>Chapter</a:t>
            </a:r>
            <a:endParaRPr sz="2800" dirty="0">
              <a:solidFill>
                <a:schemeClr val="bg1"/>
              </a:solidFill>
              <a:latin typeface="Alexandria"/>
              <a:ea typeface="Alexandria"/>
              <a:cs typeface="Alexandria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9D369F72-5B64-4FC4-8DA9-9F5B06DB7C92}"/>
              </a:ext>
            </a:extLst>
          </p:cNvPr>
          <p:cNvSpPr>
            <a:spLocks noGrp="1"/>
          </p:cNvSpPr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buNone/>
            </a:pPr>
            <a:r>
              <a:rPr lang="en-US" sz="4400" b="1" dirty="0">
                <a:solidFill>
                  <a:schemeClr val="bg1"/>
                </a:solidFill>
                <a:latin typeface="Alexandria"/>
                <a:ea typeface="Alexandria"/>
                <a:cs typeface="Alexandria"/>
              </a:rPr>
              <a:t>02</a:t>
            </a:r>
            <a:endParaRPr sz="4400" b="1" dirty="0">
              <a:solidFill>
                <a:schemeClr val="bg1"/>
              </a:solidFill>
              <a:latin typeface="Alexandria"/>
              <a:ea typeface="Alexandria"/>
              <a:cs typeface="Alexandria"/>
            </a:endParaRP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53A0926F-3550-4309-A4CF-BB833E85815C}"/>
              </a:ext>
            </a:extLst>
          </p:cNvPr>
          <p:cNvSpPr>
            <a:spLocks noGrp="1"/>
          </p:cNvSpPr>
          <p:nvPr/>
        </p:nvSpPr>
        <p:spPr>
          <a:xfrm>
            <a:off x="825500" y="2212258"/>
            <a:ext cx="10541000" cy="358989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457200" indent="-457200" algn="just">
              <a:lnSpc>
                <a:spcPct val="150000"/>
              </a:lnSpc>
              <a:buFont typeface="Wingdings"/>
              <a:buChar char="Ø"/>
            </a:pPr>
            <a:r>
              <a:rPr sz="2800" b="1" dirty="0">
                <a:solidFill>
                  <a:schemeClr val="accent2"/>
                </a:solidFill>
                <a:latin typeface="Alexandria"/>
                <a:ea typeface="Alexandria"/>
                <a:cs typeface="Alexandria"/>
              </a:rPr>
              <a:t>Healthcare organizations produce large amounts of data every day</a:t>
            </a:r>
            <a:r>
              <a:rPr lang="en-US" sz="2800" b="1" dirty="0">
                <a:solidFill>
                  <a:schemeClr val="accent2"/>
                </a:solidFill>
                <a:latin typeface="Alexandria"/>
                <a:ea typeface="Alexandria"/>
                <a:cs typeface="Alexandria"/>
              </a:rPr>
              <a:t>:</a:t>
            </a:r>
            <a:endParaRPr sz="2800" b="1" dirty="0">
              <a:solidFill>
                <a:schemeClr val="accent2"/>
              </a:solidFill>
              <a:latin typeface="Alexandria"/>
              <a:ea typeface="Alexandria"/>
              <a:cs typeface="Alexandria"/>
            </a:endParaRPr>
          </a:p>
          <a:p>
            <a:pPr marL="914400" lvl="1" indent="-457200" algn="just">
              <a:lnSpc>
                <a:spcPct val="200000"/>
              </a:lnSpc>
              <a:buFont typeface="Wingdings" panose="05000000000000000000" pitchFamily="2" charset="2"/>
              <a:buChar char="§"/>
            </a:pPr>
            <a:r>
              <a:rPr sz="2400" b="1" dirty="0">
                <a:latin typeface="Alexandria"/>
                <a:ea typeface="Alexandria"/>
                <a:cs typeface="Alexandria"/>
              </a:rPr>
              <a:t>Data describe patients, services, costs, staff, and outcomes.</a:t>
            </a:r>
          </a:p>
          <a:p>
            <a:pPr marL="914400" lvl="1" indent="-457200" algn="just">
              <a:lnSpc>
                <a:spcPct val="200000"/>
              </a:lnSpc>
              <a:buFont typeface="Wingdings" panose="05000000000000000000" pitchFamily="2" charset="2"/>
              <a:buChar char="§"/>
            </a:pPr>
            <a:r>
              <a:rPr sz="2400" b="1" dirty="0">
                <a:latin typeface="Alexandria"/>
                <a:ea typeface="Alexandria"/>
                <a:cs typeface="Alexandria"/>
              </a:rPr>
              <a:t>Leaders need these data to understand organizational performance.</a:t>
            </a:r>
          </a:p>
          <a:p>
            <a:pPr marL="914400" lvl="1" indent="-457200" algn="just">
              <a:lnSpc>
                <a:spcPct val="200000"/>
              </a:lnSpc>
              <a:buFont typeface="Wingdings" panose="05000000000000000000" pitchFamily="2" charset="2"/>
              <a:buChar char="§"/>
            </a:pPr>
            <a:r>
              <a:rPr sz="2400" b="1" dirty="0">
                <a:latin typeface="Alexandria"/>
                <a:ea typeface="Alexandria"/>
                <a:cs typeface="Alexandria"/>
              </a:rPr>
              <a:t>Poor data can produce poor decisions.</a:t>
            </a:r>
          </a:p>
          <a:p>
            <a:pPr marL="914400" lvl="1" indent="-457200" algn="just">
              <a:lnSpc>
                <a:spcPct val="200000"/>
              </a:lnSpc>
              <a:buFont typeface="Wingdings" panose="05000000000000000000" pitchFamily="2" charset="2"/>
              <a:buChar char="§"/>
            </a:pPr>
            <a:r>
              <a:rPr sz="2400" b="1" dirty="0">
                <a:latin typeface="Alexandria"/>
                <a:ea typeface="Alexandria"/>
                <a:cs typeface="Alexandria"/>
              </a:rPr>
              <a:t>Good data help leaders find problems and opportunities.</a:t>
            </a:r>
          </a:p>
        </p:txBody>
      </p:sp>
      <p:pic>
        <p:nvPicPr>
          <p:cNvPr id="56" name="Graphic 21"/>
          <p:cNvPicPr>
            <a:picLocks noChangeAspect="1"/>
          </p:cNvPicPr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3861012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D764E55-EBAA-4529-A201-6BD028211467}"/>
              </a:ext>
            </a:extLst>
          </p:cNvPr>
          <p:cNvSpPr>
            <a:spLocks noGrp="1"/>
          </p:cNvSpPr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buNone/>
            </a:pPr>
            <a:endParaRPr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393BBDD-BB0E-49A1-8F3E-32BF3E02B69A}"/>
              </a:ext>
            </a:extLst>
          </p:cNvPr>
          <p:cNvSpPr>
            <a:spLocks noGrp="1"/>
          </p:cNvSpPr>
          <p:nvPr/>
        </p:nvSpPr>
        <p:spPr>
          <a:xfrm>
            <a:off x="3456924" y="629905"/>
            <a:ext cx="5278152" cy="155448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  <a:buNone/>
            </a:pPr>
            <a:r>
              <a:rPr sz="3200" b="1" dirty="0">
                <a:solidFill>
                  <a:schemeClr val="accent2"/>
                </a:solidFill>
                <a:latin typeface="Alexandria"/>
                <a:ea typeface="Alexandria"/>
                <a:cs typeface="Alexandria"/>
              </a:rPr>
              <a:t>What Is Business Intelligence?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20DEDDEA-31E6-4411-9F8D-9674CB500D60}"/>
              </a:ext>
            </a:extLst>
          </p:cNvPr>
          <p:cNvSpPr>
            <a:spLocks noGrp="1"/>
          </p:cNvSpPr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buNone/>
            </a:pPr>
            <a:endParaRPr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E6B940A2-644A-4625-BA2F-1EB115AE7398}"/>
              </a:ext>
            </a:extLst>
          </p:cNvPr>
          <p:cNvSpPr>
            <a:spLocks noGrp="1"/>
          </p:cNvSpPr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buNone/>
            </a:pPr>
            <a:r>
              <a:rPr lang="en-US" dirty="0">
                <a:solidFill>
                  <a:schemeClr val="bg1"/>
                </a:solidFill>
                <a:latin typeface="Alexandria"/>
                <a:ea typeface="Alexandria"/>
                <a:cs typeface="Alexandria"/>
              </a:rPr>
              <a:t>Chapter</a:t>
            </a:r>
            <a:endParaRPr sz="2800" dirty="0">
              <a:solidFill>
                <a:schemeClr val="bg1"/>
              </a:solidFill>
              <a:latin typeface="Alexandria"/>
              <a:ea typeface="Alexandria"/>
              <a:cs typeface="Alexandria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9D369F72-5B64-4FC4-8DA9-9F5B06DB7C92}"/>
              </a:ext>
            </a:extLst>
          </p:cNvPr>
          <p:cNvSpPr>
            <a:spLocks noGrp="1"/>
          </p:cNvSpPr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buNone/>
            </a:pPr>
            <a:r>
              <a:rPr lang="en-US" sz="4400" b="1" dirty="0">
                <a:solidFill>
                  <a:schemeClr val="bg1"/>
                </a:solidFill>
                <a:latin typeface="Alexandria"/>
                <a:ea typeface="Alexandria"/>
                <a:cs typeface="Alexandria"/>
              </a:rPr>
              <a:t>02</a:t>
            </a:r>
            <a:endParaRPr sz="4400" b="1" dirty="0">
              <a:solidFill>
                <a:schemeClr val="bg1"/>
              </a:solidFill>
              <a:latin typeface="Alexandria"/>
              <a:ea typeface="Alexandria"/>
              <a:cs typeface="Alexandria"/>
            </a:endParaRP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53A0926F-3550-4309-A4CF-BB833E85815C}"/>
              </a:ext>
            </a:extLst>
          </p:cNvPr>
          <p:cNvSpPr>
            <a:spLocks noGrp="1"/>
          </p:cNvSpPr>
          <p:nvPr/>
        </p:nvSpPr>
        <p:spPr>
          <a:xfrm>
            <a:off x="942308" y="2141974"/>
            <a:ext cx="10089486" cy="366683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457200" indent="-457200" algn="just">
              <a:buFont typeface="Wingdings"/>
              <a:buChar char="Ø"/>
            </a:pPr>
            <a:r>
              <a:rPr sz="2800" b="1" dirty="0">
                <a:solidFill>
                  <a:schemeClr val="accent2"/>
                </a:solidFill>
                <a:latin typeface="Alexandria"/>
                <a:ea typeface="Alexandria"/>
                <a:cs typeface="Alexandria"/>
              </a:rPr>
              <a:t>Business Intelligence (BI) means using processes and technology to:</a:t>
            </a:r>
          </a:p>
          <a:p>
            <a:pPr marL="914400" lvl="1" indent="-457200" algn="just">
              <a:lnSpc>
                <a:spcPct val="150000"/>
              </a:lnSpc>
              <a:buFont typeface="+mj-lt"/>
              <a:buAutoNum type="arabicPeriod"/>
            </a:pPr>
            <a:r>
              <a:rPr sz="2400" b="1" dirty="0">
                <a:latin typeface="Alexandria"/>
                <a:ea typeface="Alexandria"/>
                <a:cs typeface="Alexandria"/>
              </a:rPr>
              <a:t>Turn raw data into useful information.</a:t>
            </a:r>
          </a:p>
          <a:p>
            <a:pPr marL="914400" lvl="1" indent="-457200" algn="just">
              <a:lnSpc>
                <a:spcPct val="150000"/>
              </a:lnSpc>
              <a:buFont typeface="+mj-lt"/>
              <a:buAutoNum type="arabicPeriod"/>
            </a:pPr>
            <a:r>
              <a:rPr sz="2400" b="1" dirty="0">
                <a:latin typeface="Alexandria"/>
                <a:ea typeface="Alexandria"/>
                <a:cs typeface="Alexandria"/>
              </a:rPr>
              <a:t>Help users understand what is happening.</a:t>
            </a:r>
          </a:p>
          <a:p>
            <a:pPr marL="914400" lvl="1" indent="-457200" algn="just">
              <a:lnSpc>
                <a:spcPct val="150000"/>
              </a:lnSpc>
              <a:buFont typeface="+mj-lt"/>
              <a:buAutoNum type="arabicPeriod"/>
            </a:pPr>
            <a:r>
              <a:rPr sz="2400" b="1" dirty="0">
                <a:latin typeface="Alexandria"/>
                <a:ea typeface="Alexandria"/>
                <a:cs typeface="Alexandria"/>
              </a:rPr>
              <a:t>Identify problems, patterns, and opportunities.</a:t>
            </a:r>
          </a:p>
          <a:p>
            <a:pPr marL="914400" lvl="1" indent="-457200" algn="just">
              <a:lnSpc>
                <a:spcPct val="150000"/>
              </a:lnSpc>
              <a:buFont typeface="+mj-lt"/>
              <a:buAutoNum type="arabicPeriod"/>
            </a:pPr>
            <a:r>
              <a:rPr sz="2400" b="1" dirty="0">
                <a:latin typeface="Alexandria"/>
                <a:ea typeface="Alexandria"/>
                <a:cs typeface="Alexandria"/>
              </a:rPr>
              <a:t>Support better organizational decisions.</a:t>
            </a:r>
          </a:p>
          <a:p>
            <a:pPr marL="914400" lvl="1" indent="-457200" algn="just">
              <a:lnSpc>
                <a:spcPct val="150000"/>
              </a:lnSpc>
              <a:buFont typeface="+mj-lt"/>
              <a:buAutoNum type="arabicPeriod"/>
            </a:pPr>
            <a:r>
              <a:rPr sz="2400" b="1" dirty="0">
                <a:latin typeface="Alexandria"/>
                <a:ea typeface="Alexandria"/>
                <a:cs typeface="Alexandria"/>
              </a:rPr>
              <a:t>Improve healthcare performance.</a:t>
            </a:r>
            <a:endParaRPr sz="1600" dirty="0">
              <a:latin typeface="Alexandria"/>
              <a:ea typeface="Alexandria"/>
              <a:cs typeface="Alexandria"/>
            </a:endParaRPr>
          </a:p>
        </p:txBody>
      </p:sp>
      <p:pic>
        <p:nvPicPr>
          <p:cNvPr id="56" name="Graphic 21"/>
          <p:cNvPicPr>
            <a:picLocks noChangeAspect="1"/>
          </p:cNvPicPr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3861012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D764E55-EBAA-4529-A201-6BD028211467}"/>
              </a:ext>
            </a:extLst>
          </p:cNvPr>
          <p:cNvSpPr>
            <a:spLocks noGrp="1"/>
          </p:cNvSpPr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buNone/>
            </a:pPr>
            <a:endParaRPr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393BBDD-BB0E-49A1-8F3E-32BF3E02B69A}"/>
              </a:ext>
            </a:extLst>
          </p:cNvPr>
          <p:cNvSpPr>
            <a:spLocks noGrp="1"/>
          </p:cNvSpPr>
          <p:nvPr/>
        </p:nvSpPr>
        <p:spPr>
          <a:xfrm>
            <a:off x="4400698" y="577306"/>
            <a:ext cx="5278152" cy="8229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  <a:buNone/>
            </a:pPr>
            <a:r>
              <a:rPr sz="3200" b="1" dirty="0">
                <a:solidFill>
                  <a:schemeClr val="accent2"/>
                </a:solidFill>
                <a:latin typeface="Alexandria"/>
                <a:ea typeface="Alexandria"/>
                <a:cs typeface="Alexandria"/>
              </a:rPr>
              <a:t>From Data to Action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20DEDDEA-31E6-4411-9F8D-9674CB500D60}"/>
              </a:ext>
            </a:extLst>
          </p:cNvPr>
          <p:cNvSpPr>
            <a:spLocks noGrp="1"/>
          </p:cNvSpPr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buNone/>
            </a:pPr>
            <a:endParaRPr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E6B940A2-644A-4625-BA2F-1EB115AE7398}"/>
              </a:ext>
            </a:extLst>
          </p:cNvPr>
          <p:cNvSpPr>
            <a:spLocks noGrp="1"/>
          </p:cNvSpPr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buNone/>
            </a:pPr>
            <a:r>
              <a:rPr lang="en-US" dirty="0">
                <a:solidFill>
                  <a:schemeClr val="bg1"/>
                </a:solidFill>
                <a:latin typeface="Alexandria"/>
                <a:ea typeface="Alexandria"/>
                <a:cs typeface="Alexandria"/>
              </a:rPr>
              <a:t>Chapter</a:t>
            </a:r>
            <a:endParaRPr sz="2800" dirty="0">
              <a:solidFill>
                <a:schemeClr val="bg1"/>
              </a:solidFill>
              <a:latin typeface="Alexandria"/>
              <a:ea typeface="Alexandria"/>
              <a:cs typeface="Alexandria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9D369F72-5B64-4FC4-8DA9-9F5B06DB7C92}"/>
              </a:ext>
            </a:extLst>
          </p:cNvPr>
          <p:cNvSpPr>
            <a:spLocks noGrp="1"/>
          </p:cNvSpPr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buNone/>
            </a:pPr>
            <a:r>
              <a:rPr lang="en-US" sz="4400" b="1" dirty="0">
                <a:solidFill>
                  <a:schemeClr val="bg1"/>
                </a:solidFill>
                <a:latin typeface="Alexandria"/>
                <a:ea typeface="Alexandria"/>
                <a:cs typeface="Alexandria"/>
              </a:rPr>
              <a:t>02</a:t>
            </a:r>
            <a:endParaRPr sz="4400" b="1" dirty="0">
              <a:solidFill>
                <a:schemeClr val="bg1"/>
              </a:solidFill>
              <a:latin typeface="Alexandria"/>
              <a:ea typeface="Alexandria"/>
              <a:cs typeface="Alexandria"/>
            </a:endParaRP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53A0926F-3550-4309-A4CF-BB833E85815C}"/>
              </a:ext>
            </a:extLst>
          </p:cNvPr>
          <p:cNvSpPr>
            <a:spLocks noGrp="1"/>
          </p:cNvSpPr>
          <p:nvPr/>
        </p:nvSpPr>
        <p:spPr>
          <a:xfrm>
            <a:off x="942308" y="1775376"/>
            <a:ext cx="10541000" cy="42805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457200" indent="-457200" algn="just">
              <a:lnSpc>
                <a:spcPct val="200000"/>
              </a:lnSpc>
              <a:buFont typeface="Wingdings"/>
              <a:buChar char="Ø"/>
            </a:pPr>
            <a:r>
              <a:rPr sz="2800" b="1" dirty="0">
                <a:solidFill>
                  <a:schemeClr val="tx2"/>
                </a:solidFill>
                <a:latin typeface="Alexandria"/>
                <a:ea typeface="Alexandria"/>
                <a:cs typeface="Alexandria"/>
              </a:rPr>
              <a:t>Data: </a:t>
            </a:r>
            <a:r>
              <a:rPr sz="2800" b="1" dirty="0">
                <a:solidFill>
                  <a:schemeClr val="accent2"/>
                </a:solidFill>
                <a:latin typeface="Alexandria"/>
                <a:ea typeface="Alexandria"/>
                <a:cs typeface="Alexandria"/>
              </a:rPr>
              <a:t>individual facts, such as waiting times or test results.</a:t>
            </a:r>
          </a:p>
          <a:p>
            <a:pPr lvl="1" indent="-457200" algn="just">
              <a:lnSpc>
                <a:spcPct val="200000"/>
              </a:lnSpc>
              <a:buFont typeface="Wingdings"/>
              <a:buChar char="Ø"/>
            </a:pPr>
            <a:r>
              <a:rPr sz="2800" b="1" dirty="0">
                <a:solidFill>
                  <a:schemeClr val="tx2"/>
                </a:solidFill>
                <a:latin typeface="Alexandria"/>
              </a:rPr>
              <a:t>Information: </a:t>
            </a:r>
            <a:r>
              <a:rPr sz="2800" b="1" dirty="0">
                <a:solidFill>
                  <a:schemeClr val="accent2"/>
                </a:solidFill>
                <a:latin typeface="Alexandria"/>
              </a:rPr>
              <a:t>organized data that have meaning.</a:t>
            </a:r>
          </a:p>
          <a:p>
            <a:pPr lvl="1" indent="-457200" algn="just">
              <a:lnSpc>
                <a:spcPct val="200000"/>
              </a:lnSpc>
              <a:buFont typeface="Wingdings"/>
              <a:buChar char="Ø"/>
            </a:pPr>
            <a:r>
              <a:rPr sz="2800" b="1" dirty="0">
                <a:solidFill>
                  <a:schemeClr val="tx2"/>
                </a:solidFill>
                <a:latin typeface="Alexandria"/>
              </a:rPr>
              <a:t>Intelligence: </a:t>
            </a:r>
            <a:r>
              <a:rPr sz="2800" b="1" dirty="0">
                <a:solidFill>
                  <a:schemeClr val="accent2"/>
                </a:solidFill>
                <a:latin typeface="Alexandria"/>
              </a:rPr>
              <a:t>understanding what the information shows.</a:t>
            </a:r>
          </a:p>
          <a:p>
            <a:pPr lvl="1" indent="-457200" algn="just">
              <a:lnSpc>
                <a:spcPct val="200000"/>
              </a:lnSpc>
              <a:buFont typeface="Wingdings"/>
              <a:buChar char="Ø"/>
            </a:pPr>
            <a:r>
              <a:rPr sz="2800" b="1" dirty="0">
                <a:solidFill>
                  <a:schemeClr val="tx2"/>
                </a:solidFill>
                <a:latin typeface="Alexandria"/>
              </a:rPr>
              <a:t>Decision: </a:t>
            </a:r>
            <a:r>
              <a:rPr sz="2800" b="1" dirty="0">
                <a:solidFill>
                  <a:schemeClr val="accent2"/>
                </a:solidFill>
                <a:latin typeface="Alexandria"/>
              </a:rPr>
              <a:t>selecting the most suitable action.</a:t>
            </a:r>
          </a:p>
          <a:p>
            <a:pPr lvl="1" indent="-457200" algn="just">
              <a:lnSpc>
                <a:spcPct val="200000"/>
              </a:lnSpc>
              <a:buFont typeface="Wingdings"/>
              <a:buChar char="Ø"/>
            </a:pPr>
            <a:r>
              <a:rPr sz="2800" b="1" dirty="0">
                <a:solidFill>
                  <a:schemeClr val="tx2"/>
                </a:solidFill>
                <a:latin typeface="Alexandria"/>
              </a:rPr>
              <a:t>Action: </a:t>
            </a:r>
            <a:r>
              <a:rPr sz="2800" b="1" dirty="0">
                <a:solidFill>
                  <a:schemeClr val="accent2"/>
                </a:solidFill>
                <a:latin typeface="Alexandria"/>
              </a:rPr>
              <a:t>using the decision to improve performance.</a:t>
            </a:r>
          </a:p>
        </p:txBody>
      </p:sp>
      <p:pic>
        <p:nvPicPr>
          <p:cNvPr id="56" name="Graphic 21"/>
          <p:cNvPicPr>
            <a:picLocks noChangeAspect="1"/>
          </p:cNvPicPr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3861012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D764E55-EBAA-4529-A201-6BD028211467}"/>
              </a:ext>
            </a:extLst>
          </p:cNvPr>
          <p:cNvSpPr>
            <a:spLocks noGrp="1"/>
          </p:cNvSpPr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buNone/>
            </a:pPr>
            <a:endParaRPr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393BBDD-BB0E-49A1-8F3E-32BF3E02B69A}"/>
              </a:ext>
            </a:extLst>
          </p:cNvPr>
          <p:cNvSpPr>
            <a:spLocks noGrp="1"/>
          </p:cNvSpPr>
          <p:nvPr/>
        </p:nvSpPr>
        <p:spPr>
          <a:xfrm>
            <a:off x="3373731" y="441178"/>
            <a:ext cx="5278152" cy="107721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buNone/>
            </a:pPr>
            <a:r>
              <a:rPr sz="3200" b="1" dirty="0">
                <a:solidFill>
                  <a:schemeClr val="tx2"/>
                </a:solidFill>
                <a:latin typeface="Alexandria"/>
                <a:ea typeface="Alexandria"/>
                <a:cs typeface="Alexandria"/>
              </a:rPr>
              <a:t>Why Business Intelligence Is Important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20DEDDEA-31E6-4411-9F8D-9674CB500D60}"/>
              </a:ext>
            </a:extLst>
          </p:cNvPr>
          <p:cNvSpPr>
            <a:spLocks noGrp="1"/>
          </p:cNvSpPr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buNone/>
            </a:pPr>
            <a:endParaRPr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E6B940A2-644A-4625-BA2F-1EB115AE7398}"/>
              </a:ext>
            </a:extLst>
          </p:cNvPr>
          <p:cNvSpPr>
            <a:spLocks noGrp="1"/>
          </p:cNvSpPr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buNone/>
            </a:pPr>
            <a:r>
              <a:rPr lang="en-US" dirty="0">
                <a:solidFill>
                  <a:schemeClr val="bg1"/>
                </a:solidFill>
                <a:latin typeface="Alexandria"/>
                <a:ea typeface="Alexandria"/>
                <a:cs typeface="Alexandria"/>
              </a:rPr>
              <a:t>Chapter</a:t>
            </a:r>
            <a:endParaRPr sz="2800" dirty="0">
              <a:solidFill>
                <a:schemeClr val="bg1"/>
              </a:solidFill>
              <a:latin typeface="Alexandria"/>
              <a:ea typeface="Alexandria"/>
              <a:cs typeface="Alexandria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9D369F72-5B64-4FC4-8DA9-9F5B06DB7C92}"/>
              </a:ext>
            </a:extLst>
          </p:cNvPr>
          <p:cNvSpPr>
            <a:spLocks noGrp="1"/>
          </p:cNvSpPr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buNone/>
            </a:pPr>
            <a:r>
              <a:rPr lang="en-US" sz="4400" b="1" dirty="0">
                <a:solidFill>
                  <a:schemeClr val="bg1"/>
                </a:solidFill>
                <a:latin typeface="Alexandria"/>
                <a:ea typeface="Alexandria"/>
                <a:cs typeface="Alexandria"/>
              </a:rPr>
              <a:t>02</a:t>
            </a:r>
            <a:endParaRPr sz="4400" b="1" dirty="0">
              <a:solidFill>
                <a:schemeClr val="bg1"/>
              </a:solidFill>
              <a:latin typeface="Alexandria"/>
              <a:ea typeface="Alexandria"/>
              <a:cs typeface="Alexandria"/>
            </a:endParaRP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53A0926F-3550-4309-A4CF-BB833E85815C}"/>
              </a:ext>
            </a:extLst>
          </p:cNvPr>
          <p:cNvSpPr>
            <a:spLocks noGrp="1"/>
          </p:cNvSpPr>
          <p:nvPr/>
        </p:nvSpPr>
        <p:spPr>
          <a:xfrm>
            <a:off x="825500" y="2141974"/>
            <a:ext cx="10541000" cy="358989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457200" indent="-457200" algn="just">
              <a:lnSpc>
                <a:spcPct val="150000"/>
              </a:lnSpc>
              <a:buFont typeface="Wingdings"/>
              <a:buChar char="Ø"/>
            </a:pPr>
            <a:r>
              <a:rPr sz="2800" b="1" dirty="0">
                <a:solidFill>
                  <a:schemeClr val="accent2"/>
                </a:solidFill>
                <a:latin typeface="Alexandria"/>
                <a:ea typeface="Alexandria"/>
                <a:cs typeface="Alexandria"/>
              </a:rPr>
              <a:t>Healthcare organizations are large and complex</a:t>
            </a:r>
            <a:r>
              <a:rPr lang="en-US" sz="2800" b="1" dirty="0">
                <a:solidFill>
                  <a:schemeClr val="accent2"/>
                </a:solidFill>
                <a:latin typeface="Alexandria"/>
                <a:ea typeface="Alexandria"/>
                <a:cs typeface="Alexandria"/>
              </a:rPr>
              <a:t>:</a:t>
            </a:r>
            <a:endParaRPr sz="2800" b="1" dirty="0">
              <a:solidFill>
                <a:schemeClr val="accent2"/>
              </a:solidFill>
              <a:latin typeface="Alexandria"/>
              <a:ea typeface="Alexandria"/>
              <a:cs typeface="Alexandria"/>
            </a:endParaRPr>
          </a:p>
          <a:p>
            <a:pPr marL="914400" lvl="1" indent="-457200" algn="just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sz="2400" b="1" dirty="0">
                <a:latin typeface="Alexandria"/>
                <a:ea typeface="Alexandria"/>
                <a:cs typeface="Alexandria"/>
              </a:rPr>
              <a:t>Leaders cannot depend only on personal observation.</a:t>
            </a:r>
          </a:p>
          <a:p>
            <a:pPr marL="914400" lvl="1" indent="-457200" algn="just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sz="2400" b="1" dirty="0">
                <a:latin typeface="Alexandria"/>
                <a:ea typeface="Alexandria"/>
                <a:cs typeface="Alexandria"/>
              </a:rPr>
              <a:t>BI shows how services and departments are performing.</a:t>
            </a:r>
          </a:p>
          <a:p>
            <a:pPr marL="914400" lvl="1" indent="-457200" algn="just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sz="2400" b="1" dirty="0">
                <a:latin typeface="Alexandria"/>
                <a:ea typeface="Alexandria"/>
                <a:cs typeface="Alexandria"/>
              </a:rPr>
              <a:t>It helps identify issues that require attention.</a:t>
            </a:r>
          </a:p>
          <a:p>
            <a:pPr marL="914400" lvl="1" indent="-457200" algn="just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sz="2400" b="1" dirty="0">
                <a:latin typeface="Alexandria"/>
                <a:ea typeface="Alexandria"/>
                <a:cs typeface="Alexandria"/>
              </a:rPr>
              <a:t>Without reliable BI, leaders may be “flying blind.”</a:t>
            </a:r>
          </a:p>
        </p:txBody>
      </p:sp>
      <p:pic>
        <p:nvPicPr>
          <p:cNvPr id="56" name="Graphic 21"/>
          <p:cNvPicPr>
            <a:picLocks noChangeAspect="1"/>
          </p:cNvPicPr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3861012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D764E55-EBAA-4529-A201-6BD028211467}"/>
              </a:ext>
            </a:extLst>
          </p:cNvPr>
          <p:cNvSpPr>
            <a:spLocks noGrp="1"/>
          </p:cNvSpPr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buNone/>
            </a:pPr>
            <a:endParaRPr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393BBDD-BB0E-49A1-8F3E-32BF3E02B69A}"/>
              </a:ext>
            </a:extLst>
          </p:cNvPr>
          <p:cNvSpPr>
            <a:spLocks noGrp="1"/>
          </p:cNvSpPr>
          <p:nvPr/>
        </p:nvSpPr>
        <p:spPr>
          <a:xfrm>
            <a:off x="3384564" y="441178"/>
            <a:ext cx="5278152" cy="107721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buNone/>
            </a:pPr>
            <a:r>
              <a:rPr sz="3200" b="1" dirty="0">
                <a:solidFill>
                  <a:schemeClr val="tx2"/>
                </a:solidFill>
                <a:latin typeface="Alexandria"/>
                <a:ea typeface="Alexandria"/>
                <a:cs typeface="Alexandria"/>
              </a:rPr>
              <a:t>Main Elements of Business Intelligence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20DEDDEA-31E6-4411-9F8D-9674CB500D60}"/>
              </a:ext>
            </a:extLst>
          </p:cNvPr>
          <p:cNvSpPr>
            <a:spLocks noGrp="1"/>
          </p:cNvSpPr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buNone/>
            </a:pPr>
            <a:endParaRPr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E6B940A2-644A-4625-BA2F-1EB115AE7398}"/>
              </a:ext>
            </a:extLst>
          </p:cNvPr>
          <p:cNvSpPr>
            <a:spLocks noGrp="1"/>
          </p:cNvSpPr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buNone/>
            </a:pPr>
            <a:r>
              <a:rPr lang="en-US" dirty="0">
                <a:solidFill>
                  <a:schemeClr val="bg1"/>
                </a:solidFill>
                <a:latin typeface="Alexandria"/>
                <a:ea typeface="Alexandria"/>
                <a:cs typeface="Alexandria"/>
              </a:rPr>
              <a:t>Chapter</a:t>
            </a:r>
            <a:endParaRPr sz="2800" dirty="0">
              <a:solidFill>
                <a:schemeClr val="bg1"/>
              </a:solidFill>
              <a:latin typeface="Alexandria"/>
              <a:ea typeface="Alexandria"/>
              <a:cs typeface="Alexandria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9D369F72-5B64-4FC4-8DA9-9F5B06DB7C92}"/>
              </a:ext>
            </a:extLst>
          </p:cNvPr>
          <p:cNvSpPr>
            <a:spLocks noGrp="1"/>
          </p:cNvSpPr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buNone/>
            </a:pPr>
            <a:r>
              <a:rPr lang="en-US" sz="4400" b="1" dirty="0">
                <a:solidFill>
                  <a:schemeClr val="bg1"/>
                </a:solidFill>
                <a:latin typeface="Alexandria"/>
                <a:ea typeface="Alexandria"/>
                <a:cs typeface="Alexandria"/>
              </a:rPr>
              <a:t>02</a:t>
            </a:r>
            <a:endParaRPr sz="4400" b="1" dirty="0">
              <a:solidFill>
                <a:schemeClr val="bg1"/>
              </a:solidFill>
              <a:latin typeface="Alexandria"/>
              <a:ea typeface="Alexandria"/>
              <a:cs typeface="Alexandria"/>
            </a:endParaRP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53A0926F-3550-4309-A4CF-BB833E85815C}"/>
              </a:ext>
            </a:extLst>
          </p:cNvPr>
          <p:cNvSpPr>
            <a:spLocks noGrp="1"/>
          </p:cNvSpPr>
          <p:nvPr/>
        </p:nvSpPr>
        <p:spPr>
          <a:xfrm>
            <a:off x="1007012" y="1947347"/>
            <a:ext cx="10177976" cy="408817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457200" indent="-457200" algn="just">
              <a:lnSpc>
                <a:spcPct val="150000"/>
              </a:lnSpc>
              <a:buFont typeface="Wingdings"/>
              <a:buChar char="Ø"/>
            </a:pPr>
            <a:r>
              <a:rPr sz="2800" b="1" dirty="0">
                <a:solidFill>
                  <a:schemeClr val="accent2"/>
                </a:solidFill>
                <a:latin typeface="Alexandria"/>
                <a:ea typeface="Alexandria"/>
                <a:cs typeface="Alexandria"/>
              </a:rPr>
              <a:t>A basic BI system includes:</a:t>
            </a:r>
          </a:p>
          <a:p>
            <a:pPr marL="914400" lvl="1" indent="-457200" algn="just">
              <a:lnSpc>
                <a:spcPct val="150000"/>
              </a:lnSpc>
              <a:buFont typeface="+mj-lt"/>
              <a:buAutoNum type="arabicPeriod"/>
            </a:pPr>
            <a:r>
              <a:rPr sz="2400" b="1" dirty="0">
                <a:latin typeface="Alexandria"/>
                <a:ea typeface="Alexandria"/>
                <a:cs typeface="Alexandria"/>
              </a:rPr>
              <a:t>Data collection </a:t>
            </a:r>
            <a:endParaRPr lang="en-US" sz="2400" b="1" dirty="0">
              <a:latin typeface="Alexandria"/>
              <a:ea typeface="Alexandria"/>
              <a:cs typeface="Alexandria"/>
            </a:endParaRPr>
          </a:p>
          <a:p>
            <a:pPr marL="914400" lvl="1" indent="-457200" algn="just">
              <a:lnSpc>
                <a:spcPct val="150000"/>
              </a:lnSpc>
              <a:buFont typeface="+mj-lt"/>
              <a:buAutoNum type="arabicPeriod"/>
            </a:pPr>
            <a:r>
              <a:rPr sz="2400" b="1" dirty="0">
                <a:latin typeface="Alexandria"/>
                <a:ea typeface="Alexandria"/>
                <a:cs typeface="Alexandria"/>
              </a:rPr>
              <a:t>Data governance</a:t>
            </a:r>
          </a:p>
          <a:p>
            <a:pPr marL="914400" lvl="1" indent="-457200" algn="just">
              <a:lnSpc>
                <a:spcPct val="150000"/>
              </a:lnSpc>
              <a:buFont typeface="+mj-lt"/>
              <a:buAutoNum type="arabicPeriod"/>
            </a:pPr>
            <a:r>
              <a:rPr sz="2400" b="1" dirty="0">
                <a:latin typeface="Alexandria"/>
                <a:ea typeface="Alexandria"/>
                <a:cs typeface="Alexandria"/>
              </a:rPr>
              <a:t>A data warehouse</a:t>
            </a:r>
          </a:p>
          <a:p>
            <a:pPr marL="914400" lvl="1" indent="-457200" algn="just">
              <a:lnSpc>
                <a:spcPct val="150000"/>
              </a:lnSpc>
              <a:buFont typeface="+mj-lt"/>
              <a:buAutoNum type="arabicPeriod"/>
            </a:pPr>
            <a:r>
              <a:rPr sz="2400" b="1" dirty="0">
                <a:latin typeface="Alexandria"/>
                <a:ea typeface="Alexandria"/>
                <a:cs typeface="Alexandria"/>
              </a:rPr>
              <a:t>Reports and dashboards</a:t>
            </a:r>
          </a:p>
          <a:p>
            <a:pPr marL="914400" lvl="1" indent="-457200" algn="just">
              <a:lnSpc>
                <a:spcPct val="150000"/>
              </a:lnSpc>
              <a:buFont typeface="+mj-lt"/>
              <a:buAutoNum type="arabicPeriod"/>
            </a:pPr>
            <a:r>
              <a:rPr sz="2400" b="1" dirty="0">
                <a:latin typeface="Alexandria"/>
                <a:ea typeface="Alexandria"/>
                <a:cs typeface="Alexandria"/>
              </a:rPr>
              <a:t>Analytics and benchmarking</a:t>
            </a:r>
          </a:p>
          <a:p>
            <a:pPr lvl="1" indent="-457200" algn="just">
              <a:lnSpc>
                <a:spcPct val="150000"/>
              </a:lnSpc>
              <a:buFont typeface="Wingdings"/>
              <a:buChar char="Ø"/>
            </a:pPr>
            <a:r>
              <a:rPr sz="2800" b="1" dirty="0">
                <a:solidFill>
                  <a:schemeClr val="accent2"/>
                </a:solidFill>
                <a:latin typeface="Alexandria"/>
              </a:rPr>
              <a:t>These elements depend on one another.</a:t>
            </a:r>
          </a:p>
        </p:txBody>
      </p:sp>
      <p:pic>
        <p:nvPicPr>
          <p:cNvPr id="56" name="Graphic 21"/>
          <p:cNvPicPr>
            <a:picLocks noChangeAspect="1"/>
          </p:cNvPicPr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3861012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D764E55-EBAA-4529-A201-6BD028211467}"/>
              </a:ext>
            </a:extLst>
          </p:cNvPr>
          <p:cNvSpPr>
            <a:spLocks noGrp="1"/>
          </p:cNvSpPr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buNone/>
            </a:pPr>
            <a:endParaRPr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393BBDD-BB0E-49A1-8F3E-32BF3E02B69A}"/>
              </a:ext>
            </a:extLst>
          </p:cNvPr>
          <p:cNvSpPr>
            <a:spLocks noGrp="1"/>
          </p:cNvSpPr>
          <p:nvPr/>
        </p:nvSpPr>
        <p:spPr>
          <a:xfrm>
            <a:off x="4437027" y="590612"/>
            <a:ext cx="3317945" cy="75469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514350" indent="-514350" algn="just">
              <a:lnSpc>
                <a:spcPct val="150000"/>
              </a:lnSpc>
              <a:buFont typeface="+mj-lt"/>
              <a:buAutoNum type="arabicPeriod"/>
            </a:pPr>
            <a:r>
              <a:rPr sz="3200" b="1" dirty="0">
                <a:solidFill>
                  <a:schemeClr val="tx2"/>
                </a:solidFill>
                <a:latin typeface="Alexandria"/>
                <a:ea typeface="Alexandria"/>
                <a:cs typeface="Alexandria"/>
              </a:rPr>
              <a:t>Data Collection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20DEDDEA-31E6-4411-9F8D-9674CB500D60}"/>
              </a:ext>
            </a:extLst>
          </p:cNvPr>
          <p:cNvSpPr>
            <a:spLocks noGrp="1"/>
          </p:cNvSpPr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buNone/>
            </a:pPr>
            <a:endParaRPr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E6B940A2-644A-4625-BA2F-1EB115AE7398}"/>
              </a:ext>
            </a:extLst>
          </p:cNvPr>
          <p:cNvSpPr>
            <a:spLocks noGrp="1"/>
          </p:cNvSpPr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buNone/>
            </a:pPr>
            <a:r>
              <a:rPr lang="en-US" dirty="0">
                <a:solidFill>
                  <a:schemeClr val="bg1"/>
                </a:solidFill>
                <a:latin typeface="Alexandria"/>
                <a:ea typeface="Alexandria"/>
                <a:cs typeface="Alexandria"/>
              </a:rPr>
              <a:t>Chapter</a:t>
            </a:r>
            <a:endParaRPr sz="2800" dirty="0">
              <a:solidFill>
                <a:schemeClr val="bg1"/>
              </a:solidFill>
              <a:latin typeface="Alexandria"/>
              <a:ea typeface="Alexandria"/>
              <a:cs typeface="Alexandria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9D369F72-5B64-4FC4-8DA9-9F5B06DB7C92}"/>
              </a:ext>
            </a:extLst>
          </p:cNvPr>
          <p:cNvSpPr>
            <a:spLocks noGrp="1"/>
          </p:cNvSpPr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buNone/>
            </a:pPr>
            <a:r>
              <a:rPr lang="en-US" sz="4400" b="1" dirty="0">
                <a:solidFill>
                  <a:schemeClr val="bg1"/>
                </a:solidFill>
                <a:latin typeface="Alexandria"/>
                <a:ea typeface="Alexandria"/>
                <a:cs typeface="Alexandria"/>
              </a:rPr>
              <a:t>02</a:t>
            </a:r>
            <a:endParaRPr sz="4400" b="1" dirty="0">
              <a:solidFill>
                <a:schemeClr val="bg1"/>
              </a:solidFill>
              <a:latin typeface="Alexandria"/>
              <a:ea typeface="Alexandria"/>
              <a:cs typeface="Alexandria"/>
            </a:endParaRP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53A0926F-3550-4309-A4CF-BB833E85815C}"/>
              </a:ext>
            </a:extLst>
          </p:cNvPr>
          <p:cNvSpPr>
            <a:spLocks noGrp="1"/>
          </p:cNvSpPr>
          <p:nvPr/>
        </p:nvSpPr>
        <p:spPr>
          <a:xfrm>
            <a:off x="1082136" y="2141974"/>
            <a:ext cx="9883008" cy="358989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457200" indent="-457200" algn="just">
              <a:lnSpc>
                <a:spcPct val="150000"/>
              </a:lnSpc>
              <a:buFont typeface="Wingdings"/>
              <a:buChar char="Ø"/>
            </a:pPr>
            <a:r>
              <a:rPr sz="2800" b="1" dirty="0">
                <a:solidFill>
                  <a:schemeClr val="accent2"/>
                </a:solidFill>
                <a:latin typeface="Alexandria"/>
                <a:ea typeface="Alexandria"/>
                <a:cs typeface="Alexandria"/>
              </a:rPr>
              <a:t>Data collection is the foundation of BI</a:t>
            </a:r>
            <a:r>
              <a:rPr lang="en-US" sz="2800" b="1" dirty="0">
                <a:solidFill>
                  <a:schemeClr val="accent2"/>
                </a:solidFill>
                <a:latin typeface="Alexandria"/>
                <a:ea typeface="Alexandria"/>
                <a:cs typeface="Alexandria"/>
              </a:rPr>
              <a:t>:</a:t>
            </a:r>
            <a:endParaRPr sz="2800" b="1" dirty="0">
              <a:solidFill>
                <a:schemeClr val="accent2"/>
              </a:solidFill>
              <a:latin typeface="Alexandria"/>
              <a:ea typeface="Alexandria"/>
              <a:cs typeface="Alexandria"/>
            </a:endParaRPr>
          </a:p>
          <a:p>
            <a:pPr marL="914400" lvl="1" indent="-457200" algn="just">
              <a:lnSpc>
                <a:spcPct val="200000"/>
              </a:lnSpc>
              <a:buFont typeface="Wingdings" panose="05000000000000000000" pitchFamily="2" charset="2"/>
              <a:buChar char="§"/>
            </a:pPr>
            <a:r>
              <a:rPr sz="2400" b="1" dirty="0">
                <a:latin typeface="Alexandria"/>
                <a:ea typeface="Alexandria"/>
                <a:cs typeface="Alexandria"/>
              </a:rPr>
              <a:t>Data may describe patients, clinicians, costs, charges, or time.</a:t>
            </a:r>
          </a:p>
          <a:p>
            <a:pPr marL="914400" lvl="1" indent="-457200" algn="just">
              <a:lnSpc>
                <a:spcPct val="200000"/>
              </a:lnSpc>
              <a:buFont typeface="Wingdings" panose="05000000000000000000" pitchFamily="2" charset="2"/>
              <a:buChar char="§"/>
            </a:pPr>
            <a:r>
              <a:rPr sz="2400" b="1" dirty="0">
                <a:latin typeface="Alexandria"/>
                <a:ea typeface="Alexandria"/>
                <a:cs typeface="Alexandria"/>
              </a:rPr>
              <a:t>Some important facts may not yet be collected electronically.</a:t>
            </a:r>
          </a:p>
          <a:p>
            <a:pPr marL="914400" lvl="1" indent="-457200" algn="just">
              <a:lnSpc>
                <a:spcPct val="200000"/>
              </a:lnSpc>
              <a:buFont typeface="Wingdings" panose="05000000000000000000" pitchFamily="2" charset="2"/>
              <a:buChar char="§"/>
            </a:pPr>
            <a:r>
              <a:rPr sz="2400" b="1" dirty="0">
                <a:latin typeface="Alexandria"/>
                <a:ea typeface="Alexandria"/>
                <a:cs typeface="Alexandria"/>
              </a:rPr>
              <a:t>Organizations must know what data they already collect.</a:t>
            </a:r>
          </a:p>
          <a:p>
            <a:pPr marL="914400" lvl="1" indent="-457200" algn="just">
              <a:lnSpc>
                <a:spcPct val="200000"/>
              </a:lnSpc>
              <a:buFont typeface="Wingdings" panose="05000000000000000000" pitchFamily="2" charset="2"/>
              <a:buChar char="§"/>
            </a:pPr>
            <a:r>
              <a:rPr sz="2400" b="1" dirty="0">
                <a:latin typeface="Alexandria"/>
                <a:ea typeface="Alexandria"/>
                <a:cs typeface="Alexandria"/>
              </a:rPr>
              <a:t>They must also identify what additional data are needed.</a:t>
            </a:r>
          </a:p>
        </p:txBody>
      </p:sp>
      <p:pic>
        <p:nvPicPr>
          <p:cNvPr id="56" name="Graphic 21"/>
          <p:cNvPicPr>
            <a:picLocks noChangeAspect="1"/>
          </p:cNvPicPr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3861012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61EBF8D-B21C-D943-D084-E3E461153ED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6" name="Graphic 21">
            <a:extLst>
              <a:ext uri="{FF2B5EF4-FFF2-40B4-BE49-F238E27FC236}">
                <a16:creationId xmlns:a16="http://schemas.microsoft.com/office/drawing/2014/main" id="{25672BDF-475F-3DBB-1929-1E6E90AF230E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t="27877" b="25429"/>
          <a:stretch>
            <a:fillRect/>
          </a:stretch>
        </p:blipFill>
        <p:spPr>
          <a:xfrm>
            <a:off x="9886859" y="0"/>
            <a:ext cx="2305141" cy="792921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71DAC31F-C1BC-FB4B-79A4-3B92AAF013C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80219" y="792920"/>
            <a:ext cx="11651226" cy="587335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33898059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D764E55-EBAA-4529-A201-6BD028211467}"/>
              </a:ext>
            </a:extLst>
          </p:cNvPr>
          <p:cNvSpPr>
            <a:spLocks noGrp="1"/>
          </p:cNvSpPr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buNone/>
            </a:pPr>
            <a:endParaRPr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393BBDD-BB0E-49A1-8F3E-32BF3E02B69A}"/>
              </a:ext>
            </a:extLst>
          </p:cNvPr>
          <p:cNvSpPr>
            <a:spLocks noGrp="1"/>
          </p:cNvSpPr>
          <p:nvPr/>
        </p:nvSpPr>
        <p:spPr>
          <a:xfrm>
            <a:off x="4093120" y="598627"/>
            <a:ext cx="4005760" cy="75469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  <a:buNone/>
            </a:pPr>
            <a:r>
              <a:rPr sz="3200" b="1" dirty="0">
                <a:solidFill>
                  <a:srgbClr val="00B0F0"/>
                </a:solidFill>
                <a:latin typeface="Alexandria"/>
                <a:ea typeface="Alexandria"/>
                <a:cs typeface="Alexandria"/>
              </a:rPr>
              <a:t>What Is Data Quality?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20DEDDEA-31E6-4411-9F8D-9674CB500D60}"/>
              </a:ext>
            </a:extLst>
          </p:cNvPr>
          <p:cNvSpPr>
            <a:spLocks noGrp="1"/>
          </p:cNvSpPr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buNone/>
            </a:pPr>
            <a:endParaRPr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E6B940A2-644A-4625-BA2F-1EB115AE7398}"/>
              </a:ext>
            </a:extLst>
          </p:cNvPr>
          <p:cNvSpPr>
            <a:spLocks noGrp="1"/>
          </p:cNvSpPr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buNone/>
            </a:pPr>
            <a:r>
              <a:rPr lang="en-US" dirty="0">
                <a:solidFill>
                  <a:schemeClr val="bg1"/>
                </a:solidFill>
                <a:latin typeface="Alexandria"/>
                <a:ea typeface="Alexandria"/>
                <a:cs typeface="Alexandria"/>
              </a:rPr>
              <a:t>Chapter</a:t>
            </a:r>
            <a:endParaRPr sz="2800" dirty="0">
              <a:solidFill>
                <a:schemeClr val="bg1"/>
              </a:solidFill>
              <a:latin typeface="Alexandria"/>
              <a:ea typeface="Alexandria"/>
              <a:cs typeface="Alexandria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9D369F72-5B64-4FC4-8DA9-9F5B06DB7C92}"/>
              </a:ext>
            </a:extLst>
          </p:cNvPr>
          <p:cNvSpPr>
            <a:spLocks noGrp="1"/>
          </p:cNvSpPr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buNone/>
            </a:pPr>
            <a:r>
              <a:rPr lang="en-US" sz="4400" b="1" dirty="0">
                <a:solidFill>
                  <a:schemeClr val="bg1"/>
                </a:solidFill>
                <a:latin typeface="Alexandria"/>
                <a:ea typeface="Alexandria"/>
                <a:cs typeface="Alexandria"/>
              </a:rPr>
              <a:t>02</a:t>
            </a:r>
            <a:endParaRPr sz="4400" b="1" dirty="0">
              <a:solidFill>
                <a:schemeClr val="bg1"/>
              </a:solidFill>
              <a:latin typeface="Alexandria"/>
              <a:ea typeface="Alexandria"/>
              <a:cs typeface="Alexandria"/>
            </a:endParaRP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53A0926F-3550-4309-A4CF-BB833E85815C}"/>
              </a:ext>
            </a:extLst>
          </p:cNvPr>
          <p:cNvSpPr>
            <a:spLocks noGrp="1"/>
          </p:cNvSpPr>
          <p:nvPr/>
        </p:nvSpPr>
        <p:spPr>
          <a:xfrm>
            <a:off x="753140" y="2000139"/>
            <a:ext cx="10541000" cy="400539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457200" indent="-457200" algn="just">
              <a:lnSpc>
                <a:spcPct val="150000"/>
              </a:lnSpc>
              <a:buFont typeface="Wingdings"/>
              <a:buChar char="Ø"/>
            </a:pPr>
            <a:r>
              <a:rPr sz="2800" b="1" dirty="0">
                <a:solidFill>
                  <a:schemeClr val="accent2"/>
                </a:solidFill>
                <a:latin typeface="Alexandria"/>
                <a:ea typeface="Alexandria"/>
                <a:cs typeface="Alexandria"/>
              </a:rPr>
              <a:t>Data quality means that data are suitable for their intended use.</a:t>
            </a:r>
          </a:p>
          <a:p>
            <a:pPr marL="800100" lvl="1" indent="-342900"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sz="2400" b="1" dirty="0">
                <a:solidFill>
                  <a:schemeClr val="tx2"/>
                </a:solidFill>
                <a:latin typeface="Alexandria"/>
                <a:ea typeface="Alexandria"/>
                <a:cs typeface="Alexandria"/>
              </a:rPr>
              <a:t>High-quality data should be:  </a:t>
            </a:r>
            <a:endParaRPr lang="en-US" sz="2400" b="1" dirty="0">
              <a:solidFill>
                <a:schemeClr val="tx2"/>
              </a:solidFill>
              <a:latin typeface="Alexandria"/>
              <a:ea typeface="Alexandria"/>
              <a:cs typeface="Alexandria"/>
            </a:endParaRPr>
          </a:p>
          <a:p>
            <a:pPr marL="1371600" lvl="2" indent="-45720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sz="2400" b="1" dirty="0">
                <a:latin typeface="Alexandria"/>
                <a:ea typeface="Alexandria"/>
                <a:cs typeface="Alexandria"/>
              </a:rPr>
              <a:t>Accurate: </a:t>
            </a:r>
            <a:r>
              <a:rPr sz="2400" dirty="0">
                <a:latin typeface="Alexandria"/>
                <a:ea typeface="Alexandria"/>
                <a:cs typeface="Alexandria"/>
              </a:rPr>
              <a:t>they correctly represent what happened.</a:t>
            </a:r>
          </a:p>
          <a:p>
            <a:pPr marL="1371600" lvl="2" indent="-45720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sz="2400" b="1" dirty="0">
                <a:latin typeface="Alexandria"/>
                <a:ea typeface="Alexandria"/>
                <a:cs typeface="Alexandria"/>
              </a:rPr>
              <a:t>Complete: </a:t>
            </a:r>
            <a:r>
              <a:rPr sz="2400" dirty="0">
                <a:latin typeface="Alexandria"/>
                <a:ea typeface="Alexandria"/>
                <a:cs typeface="Alexandria"/>
              </a:rPr>
              <a:t>required information is not missing.</a:t>
            </a:r>
          </a:p>
          <a:p>
            <a:pPr marL="1371600" lvl="2" indent="-45720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sz="2400" b="1" dirty="0">
                <a:latin typeface="Alexandria"/>
                <a:ea typeface="Alexandria"/>
                <a:cs typeface="Alexandria"/>
              </a:rPr>
              <a:t>Consistent: </a:t>
            </a:r>
            <a:r>
              <a:rPr sz="2400" dirty="0">
                <a:latin typeface="Alexandria"/>
                <a:ea typeface="Alexandria"/>
                <a:cs typeface="Alexandria"/>
              </a:rPr>
              <a:t>the same rules and definitions are used.</a:t>
            </a:r>
          </a:p>
          <a:p>
            <a:pPr marL="1371600" lvl="2" indent="-45720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sz="2400" b="1" dirty="0">
                <a:latin typeface="Alexandria"/>
                <a:ea typeface="Alexandria"/>
                <a:cs typeface="Alexandria"/>
              </a:rPr>
              <a:t>Timely: </a:t>
            </a:r>
            <a:r>
              <a:rPr sz="2400" dirty="0">
                <a:latin typeface="Alexandria"/>
                <a:ea typeface="Alexandria"/>
                <a:cs typeface="Alexandria"/>
              </a:rPr>
              <a:t>data are available when needed.</a:t>
            </a:r>
          </a:p>
          <a:p>
            <a:pPr marL="1371600" lvl="2" indent="-45720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sz="2400" b="1" dirty="0">
                <a:latin typeface="Alexandria"/>
                <a:ea typeface="Alexandria"/>
                <a:cs typeface="Alexandria"/>
              </a:rPr>
              <a:t>Accessible: </a:t>
            </a:r>
            <a:r>
              <a:rPr sz="2400" dirty="0">
                <a:latin typeface="Alexandria"/>
                <a:ea typeface="Alexandria"/>
                <a:cs typeface="Alexandria"/>
              </a:rPr>
              <a:t>authorized users can obtain and understand them.</a:t>
            </a:r>
            <a:endParaRPr sz="1600" dirty="0">
              <a:latin typeface="Alexandria"/>
              <a:ea typeface="Alexandria"/>
              <a:cs typeface="Alexandria"/>
            </a:endParaRPr>
          </a:p>
        </p:txBody>
      </p:sp>
      <p:pic>
        <p:nvPicPr>
          <p:cNvPr id="56" name="Graphic 21"/>
          <p:cNvPicPr>
            <a:picLocks noChangeAspect="1"/>
          </p:cNvPicPr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38610120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D764E55-EBAA-4529-A201-6BD028211467}"/>
              </a:ext>
            </a:extLst>
          </p:cNvPr>
          <p:cNvSpPr>
            <a:spLocks noGrp="1"/>
          </p:cNvSpPr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buNone/>
            </a:pPr>
            <a:endParaRPr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393BBDD-BB0E-49A1-8F3E-32BF3E02B69A}"/>
              </a:ext>
            </a:extLst>
          </p:cNvPr>
          <p:cNvSpPr>
            <a:spLocks noGrp="1"/>
          </p:cNvSpPr>
          <p:nvPr/>
        </p:nvSpPr>
        <p:spPr>
          <a:xfrm>
            <a:off x="3456924" y="441178"/>
            <a:ext cx="5278152" cy="107721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buNone/>
            </a:pPr>
            <a:r>
              <a:rPr sz="3200" b="1" dirty="0">
                <a:solidFill>
                  <a:srgbClr val="00B0F0"/>
                </a:solidFill>
                <a:latin typeface="Alexandria"/>
                <a:ea typeface="Alexandria"/>
                <a:cs typeface="Alexandria"/>
              </a:rPr>
              <a:t>Why Poor-Quality Data Are Dangerous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20DEDDEA-31E6-4411-9F8D-9674CB500D60}"/>
              </a:ext>
            </a:extLst>
          </p:cNvPr>
          <p:cNvSpPr>
            <a:spLocks noGrp="1"/>
          </p:cNvSpPr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buNone/>
            </a:pPr>
            <a:endParaRPr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E6B940A2-644A-4625-BA2F-1EB115AE7398}"/>
              </a:ext>
            </a:extLst>
          </p:cNvPr>
          <p:cNvSpPr>
            <a:spLocks noGrp="1"/>
          </p:cNvSpPr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buNone/>
            </a:pPr>
            <a:r>
              <a:rPr lang="en-US" dirty="0">
                <a:solidFill>
                  <a:schemeClr val="bg1"/>
                </a:solidFill>
                <a:latin typeface="Alexandria"/>
                <a:ea typeface="Alexandria"/>
                <a:cs typeface="Alexandria"/>
              </a:rPr>
              <a:t>Chapter</a:t>
            </a:r>
            <a:endParaRPr sz="2800" dirty="0">
              <a:solidFill>
                <a:schemeClr val="bg1"/>
              </a:solidFill>
              <a:latin typeface="Alexandria"/>
              <a:ea typeface="Alexandria"/>
              <a:cs typeface="Alexandria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9D369F72-5B64-4FC4-8DA9-9F5B06DB7C92}"/>
              </a:ext>
            </a:extLst>
          </p:cNvPr>
          <p:cNvSpPr>
            <a:spLocks noGrp="1"/>
          </p:cNvSpPr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buNone/>
            </a:pPr>
            <a:r>
              <a:rPr lang="en-US" sz="4400" b="1" dirty="0">
                <a:solidFill>
                  <a:schemeClr val="bg1"/>
                </a:solidFill>
                <a:latin typeface="Alexandria"/>
                <a:ea typeface="Alexandria"/>
                <a:cs typeface="Alexandria"/>
              </a:rPr>
              <a:t>02</a:t>
            </a:r>
            <a:endParaRPr sz="4400" b="1" dirty="0">
              <a:solidFill>
                <a:schemeClr val="bg1"/>
              </a:solidFill>
              <a:latin typeface="Alexandria"/>
              <a:ea typeface="Alexandria"/>
              <a:cs typeface="Alexandria"/>
            </a:endParaRP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53A0926F-3550-4309-A4CF-BB833E85815C}"/>
              </a:ext>
            </a:extLst>
          </p:cNvPr>
          <p:cNvSpPr>
            <a:spLocks noGrp="1"/>
          </p:cNvSpPr>
          <p:nvPr/>
        </p:nvSpPr>
        <p:spPr>
          <a:xfrm>
            <a:off x="942308" y="2141974"/>
            <a:ext cx="10541000" cy="358989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457200" indent="-457200" algn="just">
              <a:lnSpc>
                <a:spcPct val="150000"/>
              </a:lnSpc>
              <a:buFont typeface="Wingdings"/>
              <a:buChar char="Ø"/>
            </a:pPr>
            <a:r>
              <a:rPr sz="2800" b="1" dirty="0">
                <a:solidFill>
                  <a:schemeClr val="accent2"/>
                </a:solidFill>
                <a:latin typeface="Alexandria"/>
                <a:ea typeface="Alexandria"/>
                <a:cs typeface="Alexandria"/>
              </a:rPr>
              <a:t>Incorrect data can produce incorrect reports</a:t>
            </a:r>
            <a:r>
              <a:rPr lang="en-US" sz="2800" b="1" dirty="0">
                <a:solidFill>
                  <a:schemeClr val="accent2"/>
                </a:solidFill>
                <a:latin typeface="Alexandria"/>
                <a:ea typeface="Alexandria"/>
                <a:cs typeface="Alexandria"/>
              </a:rPr>
              <a:t>:</a:t>
            </a:r>
            <a:endParaRPr sz="2800" b="1" dirty="0">
              <a:solidFill>
                <a:schemeClr val="accent2"/>
              </a:solidFill>
              <a:latin typeface="Alexandria"/>
              <a:ea typeface="Alexandria"/>
              <a:cs typeface="Alexandria"/>
            </a:endParaRPr>
          </a:p>
          <a:p>
            <a:pPr marL="914400" lvl="1" indent="-457200" algn="just">
              <a:lnSpc>
                <a:spcPct val="200000"/>
              </a:lnSpc>
              <a:buFont typeface="Wingdings" panose="05000000000000000000" pitchFamily="2" charset="2"/>
              <a:buChar char="§"/>
            </a:pPr>
            <a:r>
              <a:rPr sz="2400" b="1" dirty="0">
                <a:latin typeface="Alexandria"/>
                <a:ea typeface="Alexandria"/>
                <a:cs typeface="Alexandria"/>
              </a:rPr>
              <a:t>Missing data can hide important problems.</a:t>
            </a:r>
          </a:p>
          <a:p>
            <a:pPr marL="914400" lvl="1" indent="-457200" algn="just">
              <a:lnSpc>
                <a:spcPct val="200000"/>
              </a:lnSpc>
              <a:buFont typeface="Wingdings" panose="05000000000000000000" pitchFamily="2" charset="2"/>
              <a:buChar char="§"/>
            </a:pPr>
            <a:r>
              <a:rPr sz="2400" b="1" dirty="0">
                <a:latin typeface="Alexandria"/>
                <a:ea typeface="Alexandria"/>
                <a:cs typeface="Alexandria"/>
              </a:rPr>
              <a:t>Different definitions can create unfair comparisons.</a:t>
            </a:r>
          </a:p>
          <a:p>
            <a:pPr marL="914400" lvl="1" indent="-457200" algn="just">
              <a:lnSpc>
                <a:spcPct val="200000"/>
              </a:lnSpc>
              <a:buFont typeface="Wingdings" panose="05000000000000000000" pitchFamily="2" charset="2"/>
              <a:buChar char="§"/>
            </a:pPr>
            <a:r>
              <a:rPr sz="2400" b="1" dirty="0">
                <a:latin typeface="Alexandria"/>
                <a:ea typeface="Alexandria"/>
                <a:cs typeface="Alexandria"/>
              </a:rPr>
              <a:t>Old data may not describe the current situation.</a:t>
            </a:r>
          </a:p>
          <a:p>
            <a:pPr marL="914400" lvl="1" indent="-457200" algn="just">
              <a:lnSpc>
                <a:spcPct val="200000"/>
              </a:lnSpc>
              <a:buFont typeface="Wingdings" panose="05000000000000000000" pitchFamily="2" charset="2"/>
              <a:buChar char="§"/>
            </a:pPr>
            <a:r>
              <a:rPr sz="2400" b="1" dirty="0">
                <a:latin typeface="Alexandria"/>
                <a:ea typeface="Alexandria"/>
                <a:cs typeface="Alexandria"/>
              </a:rPr>
              <a:t>A polished dashboard cannot correct unreliable source data.</a:t>
            </a:r>
          </a:p>
        </p:txBody>
      </p:sp>
      <p:pic>
        <p:nvPicPr>
          <p:cNvPr id="56" name="Graphic 21"/>
          <p:cNvPicPr>
            <a:picLocks noChangeAspect="1"/>
          </p:cNvPicPr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38610120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D764E55-EBAA-4529-A201-6BD028211467}"/>
              </a:ext>
            </a:extLst>
          </p:cNvPr>
          <p:cNvSpPr>
            <a:spLocks noGrp="1"/>
          </p:cNvSpPr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buNone/>
            </a:pPr>
            <a:endParaRPr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393BBDD-BB0E-49A1-8F3E-32BF3E02B69A}"/>
              </a:ext>
            </a:extLst>
          </p:cNvPr>
          <p:cNvSpPr>
            <a:spLocks noGrp="1"/>
          </p:cNvSpPr>
          <p:nvPr/>
        </p:nvSpPr>
        <p:spPr>
          <a:xfrm>
            <a:off x="3456924" y="437365"/>
            <a:ext cx="5278152" cy="107721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buNone/>
            </a:pPr>
            <a:r>
              <a:rPr sz="3200" b="1" dirty="0">
                <a:solidFill>
                  <a:schemeClr val="accent2"/>
                </a:solidFill>
                <a:latin typeface="Alexandria"/>
                <a:ea typeface="Alexandria"/>
                <a:cs typeface="Alexandria"/>
              </a:rPr>
              <a:t>A Simple Data-Quality Example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20DEDDEA-31E6-4411-9F8D-9674CB500D60}"/>
              </a:ext>
            </a:extLst>
          </p:cNvPr>
          <p:cNvSpPr>
            <a:spLocks noGrp="1"/>
          </p:cNvSpPr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buNone/>
            </a:pPr>
            <a:endParaRPr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E6B940A2-644A-4625-BA2F-1EB115AE7398}"/>
              </a:ext>
            </a:extLst>
          </p:cNvPr>
          <p:cNvSpPr>
            <a:spLocks noGrp="1"/>
          </p:cNvSpPr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buNone/>
            </a:pPr>
            <a:r>
              <a:rPr lang="en-US" dirty="0">
                <a:solidFill>
                  <a:schemeClr val="bg1"/>
                </a:solidFill>
                <a:latin typeface="Alexandria"/>
                <a:ea typeface="Alexandria"/>
                <a:cs typeface="Alexandria"/>
              </a:rPr>
              <a:t>Chapter</a:t>
            </a:r>
            <a:endParaRPr sz="2800" dirty="0">
              <a:solidFill>
                <a:schemeClr val="bg1"/>
              </a:solidFill>
              <a:latin typeface="Alexandria"/>
              <a:ea typeface="Alexandria"/>
              <a:cs typeface="Alexandria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9D369F72-5B64-4FC4-8DA9-9F5B06DB7C92}"/>
              </a:ext>
            </a:extLst>
          </p:cNvPr>
          <p:cNvSpPr>
            <a:spLocks noGrp="1"/>
          </p:cNvSpPr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buNone/>
            </a:pPr>
            <a:r>
              <a:rPr lang="en-US" sz="4400" b="1" dirty="0">
                <a:solidFill>
                  <a:schemeClr val="bg1"/>
                </a:solidFill>
                <a:latin typeface="Alexandria"/>
                <a:ea typeface="Alexandria"/>
                <a:cs typeface="Alexandria"/>
              </a:rPr>
              <a:t>02</a:t>
            </a:r>
            <a:endParaRPr sz="4400" b="1" dirty="0">
              <a:solidFill>
                <a:schemeClr val="bg1"/>
              </a:solidFill>
              <a:latin typeface="Alexandria"/>
              <a:ea typeface="Alexandria"/>
              <a:cs typeface="Alexandria"/>
            </a:endParaRP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53A0926F-3550-4309-A4CF-BB833E85815C}"/>
              </a:ext>
            </a:extLst>
          </p:cNvPr>
          <p:cNvSpPr>
            <a:spLocks noGrp="1"/>
          </p:cNvSpPr>
          <p:nvPr/>
        </p:nvSpPr>
        <p:spPr>
          <a:xfrm>
            <a:off x="825500" y="2141974"/>
            <a:ext cx="10541000" cy="369331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457200" indent="-457200" algn="just">
              <a:lnSpc>
                <a:spcPct val="150000"/>
              </a:lnSpc>
              <a:buFont typeface="Wingdings"/>
              <a:buChar char="Ø"/>
            </a:pPr>
            <a:r>
              <a:rPr sz="2800" b="1" dirty="0">
                <a:solidFill>
                  <a:schemeClr val="accent2"/>
                </a:solidFill>
                <a:latin typeface="Alexandria"/>
                <a:ea typeface="Alexandria"/>
                <a:cs typeface="Alexandria"/>
              </a:rPr>
              <a:t>A patient’s pain level could be entered as:</a:t>
            </a:r>
          </a:p>
          <a:p>
            <a:pPr marL="914400" lvl="1" indent="-457200" algn="just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sz="2400" b="1" dirty="0">
                <a:latin typeface="Alexandria"/>
                <a:ea typeface="Alexandria"/>
                <a:cs typeface="Alexandria"/>
              </a:rPr>
              <a:t>“Slight”</a:t>
            </a:r>
          </a:p>
          <a:p>
            <a:pPr marL="914400" lvl="1" indent="-457200" algn="just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sz="2400" b="1" dirty="0">
                <a:latin typeface="Alexandria"/>
                <a:ea typeface="Alexandria"/>
                <a:cs typeface="Alexandria"/>
              </a:rPr>
              <a:t>“Moderate”</a:t>
            </a:r>
          </a:p>
          <a:p>
            <a:pPr marL="914400" lvl="1" indent="-457200" algn="just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sz="2400" b="1" dirty="0">
                <a:latin typeface="Alexandria"/>
                <a:ea typeface="Alexandria"/>
                <a:cs typeface="Alexandria"/>
              </a:rPr>
              <a:t>“Bad”</a:t>
            </a:r>
          </a:p>
          <a:p>
            <a:pPr marL="914400" lvl="1" indent="-457200" algn="just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sz="2400" b="1" dirty="0">
                <a:latin typeface="Alexandria"/>
                <a:ea typeface="Alexandria"/>
                <a:cs typeface="Alexandria"/>
              </a:rPr>
              <a:t>“Very bad”</a:t>
            </a:r>
          </a:p>
          <a:p>
            <a:pPr marL="342900" indent="-342900" algn="just">
              <a:buFont typeface="Wingdings" panose="05000000000000000000" pitchFamily="2" charset="2"/>
              <a:buChar char="Ø"/>
            </a:pPr>
            <a:r>
              <a:rPr sz="2400" b="1" dirty="0">
                <a:solidFill>
                  <a:srgbClr val="00B0F0"/>
                </a:solidFill>
                <a:latin typeface="Alexandria"/>
                <a:ea typeface="Alexandria"/>
                <a:cs typeface="Alexandria"/>
              </a:rPr>
              <a:t>These words may mean different things to different people. A defined 1–10 pain scale produces data that are easier to compare and analyze.</a:t>
            </a:r>
            <a:endParaRPr sz="1600" dirty="0">
              <a:solidFill>
                <a:srgbClr val="00B0F0"/>
              </a:solidFill>
              <a:latin typeface="Alexandria"/>
              <a:ea typeface="Alexandria"/>
              <a:cs typeface="Alexandria"/>
            </a:endParaRPr>
          </a:p>
        </p:txBody>
      </p:sp>
      <p:pic>
        <p:nvPicPr>
          <p:cNvPr id="56" name="Graphic 21"/>
          <p:cNvPicPr>
            <a:picLocks noChangeAspect="1"/>
          </p:cNvPicPr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38610120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D764E55-EBAA-4529-A201-6BD028211467}"/>
              </a:ext>
            </a:extLst>
          </p:cNvPr>
          <p:cNvSpPr>
            <a:spLocks noGrp="1"/>
          </p:cNvSpPr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buNone/>
            </a:pPr>
            <a:endParaRPr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393BBDD-BB0E-49A1-8F3E-32BF3E02B69A}"/>
              </a:ext>
            </a:extLst>
          </p:cNvPr>
          <p:cNvSpPr>
            <a:spLocks noGrp="1"/>
          </p:cNvSpPr>
          <p:nvPr/>
        </p:nvSpPr>
        <p:spPr>
          <a:xfrm>
            <a:off x="3496228" y="598627"/>
            <a:ext cx="5199543" cy="75469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514350" indent="-514350" algn="just">
              <a:lnSpc>
                <a:spcPct val="150000"/>
              </a:lnSpc>
              <a:buFont typeface="+mj-lt"/>
              <a:buAutoNum type="arabicPeriod" startAt="2"/>
            </a:pPr>
            <a:r>
              <a:rPr sz="3200" b="1" dirty="0">
                <a:solidFill>
                  <a:schemeClr val="tx2"/>
                </a:solidFill>
                <a:latin typeface="Alexandria"/>
                <a:ea typeface="Alexandria"/>
                <a:cs typeface="Alexandria"/>
              </a:rPr>
              <a:t>What Is Data Governance?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20DEDDEA-31E6-4411-9F8D-9674CB500D60}"/>
              </a:ext>
            </a:extLst>
          </p:cNvPr>
          <p:cNvSpPr>
            <a:spLocks noGrp="1"/>
          </p:cNvSpPr>
          <p:nvPr/>
        </p:nvSpPr>
        <p:spPr>
          <a:xfrm>
            <a:off x="942308" y="935396"/>
            <a:ext cx="1404457" cy="1022786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buNone/>
            </a:pPr>
            <a:endParaRPr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E6B940A2-644A-4625-BA2F-1EB115AE7398}"/>
              </a:ext>
            </a:extLst>
          </p:cNvPr>
          <p:cNvSpPr>
            <a:spLocks noGrp="1"/>
          </p:cNvSpPr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buNone/>
            </a:pPr>
            <a:r>
              <a:rPr lang="en-US" dirty="0">
                <a:solidFill>
                  <a:schemeClr val="bg1"/>
                </a:solidFill>
                <a:latin typeface="Alexandria"/>
                <a:ea typeface="Alexandria"/>
                <a:cs typeface="Alexandria"/>
              </a:rPr>
              <a:t>Chapter</a:t>
            </a:r>
            <a:endParaRPr sz="2800" dirty="0">
              <a:solidFill>
                <a:schemeClr val="bg1"/>
              </a:solidFill>
              <a:latin typeface="Alexandria"/>
              <a:ea typeface="Alexandria"/>
              <a:cs typeface="Alexandria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9D369F72-5B64-4FC4-8DA9-9F5B06DB7C92}"/>
              </a:ext>
            </a:extLst>
          </p:cNvPr>
          <p:cNvSpPr>
            <a:spLocks noGrp="1"/>
          </p:cNvSpPr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buNone/>
            </a:pPr>
            <a:r>
              <a:rPr lang="en-US" sz="4400" b="1" dirty="0">
                <a:solidFill>
                  <a:schemeClr val="bg1"/>
                </a:solidFill>
                <a:latin typeface="Alexandria"/>
                <a:ea typeface="Alexandria"/>
                <a:cs typeface="Alexandria"/>
              </a:rPr>
              <a:t>02</a:t>
            </a:r>
            <a:endParaRPr sz="4400" b="1" dirty="0">
              <a:solidFill>
                <a:schemeClr val="bg1"/>
              </a:solidFill>
              <a:latin typeface="Alexandria"/>
              <a:ea typeface="Alexandria"/>
              <a:cs typeface="Alexandria"/>
            </a:endParaRP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53A0926F-3550-4309-A4CF-BB833E85815C}"/>
              </a:ext>
            </a:extLst>
          </p:cNvPr>
          <p:cNvSpPr>
            <a:spLocks noGrp="1"/>
          </p:cNvSpPr>
          <p:nvPr/>
        </p:nvSpPr>
        <p:spPr>
          <a:xfrm>
            <a:off x="839377" y="1933851"/>
            <a:ext cx="10368526" cy="409772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457200" indent="-457200" algn="just">
              <a:buFont typeface="Wingdings"/>
              <a:buChar char="Ø"/>
            </a:pPr>
            <a:r>
              <a:rPr sz="2800" b="1" dirty="0">
                <a:solidFill>
                  <a:schemeClr val="accent2"/>
                </a:solidFill>
                <a:latin typeface="Alexandria"/>
                <a:ea typeface="Alexandria"/>
                <a:cs typeface="Alexandria"/>
              </a:rPr>
              <a:t>Data governance is the system of rules and responsibilities used to manage data.</a:t>
            </a:r>
            <a:endParaRPr lang="en-US" sz="2800" b="1" dirty="0">
              <a:solidFill>
                <a:schemeClr val="accent2"/>
              </a:solidFill>
              <a:latin typeface="Alexandria"/>
              <a:ea typeface="Alexandria"/>
              <a:cs typeface="Alexandria"/>
            </a:endParaRPr>
          </a:p>
          <a:p>
            <a:pPr marL="457200" indent="-457200" algn="just">
              <a:buFont typeface="Wingdings"/>
              <a:buChar char="Ø"/>
            </a:pPr>
            <a:r>
              <a:rPr lang="en-US" sz="2800" b="1" dirty="0">
                <a:solidFill>
                  <a:schemeClr val="tx2"/>
                </a:solidFill>
                <a:latin typeface="Alexandria"/>
                <a:ea typeface="Alexandria"/>
                <a:cs typeface="Alexandria"/>
              </a:rPr>
              <a:t>Data governance</a:t>
            </a:r>
            <a:r>
              <a:rPr sz="2800" b="1" dirty="0">
                <a:solidFill>
                  <a:schemeClr val="tx2"/>
                </a:solidFill>
                <a:latin typeface="Alexandria"/>
                <a:ea typeface="Alexandria"/>
                <a:cs typeface="Alexandria"/>
              </a:rPr>
              <a:t> determines:  </a:t>
            </a:r>
            <a:endParaRPr lang="en-US" sz="2800" b="1" dirty="0">
              <a:solidFill>
                <a:schemeClr val="tx2"/>
              </a:solidFill>
              <a:latin typeface="Alexandria"/>
              <a:ea typeface="Alexandria"/>
              <a:cs typeface="Alexandria"/>
            </a:endParaRPr>
          </a:p>
          <a:p>
            <a:pPr marL="914400" lvl="1" indent="-45720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sz="2400" dirty="0">
                <a:latin typeface="Alexandria"/>
                <a:ea typeface="Alexandria"/>
                <a:cs typeface="Alexandria"/>
              </a:rPr>
              <a:t>Who may take action with data.</a:t>
            </a:r>
          </a:p>
          <a:p>
            <a:pPr marL="914400" lvl="1" indent="-45720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sz="2400" dirty="0">
                <a:latin typeface="Alexandria"/>
                <a:ea typeface="Alexandria"/>
                <a:cs typeface="Alexandria"/>
              </a:rPr>
              <a:t>What actions are permitted.</a:t>
            </a:r>
          </a:p>
          <a:p>
            <a:pPr marL="914400" lvl="1" indent="-45720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sz="2400" dirty="0">
                <a:latin typeface="Alexandria"/>
                <a:ea typeface="Alexandria"/>
                <a:cs typeface="Alexandria"/>
              </a:rPr>
              <a:t>When those actions may occur.</a:t>
            </a:r>
          </a:p>
          <a:p>
            <a:pPr marL="914400" lvl="1" indent="-45720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sz="2400" dirty="0">
                <a:latin typeface="Alexandria"/>
                <a:ea typeface="Alexandria"/>
                <a:cs typeface="Alexandria"/>
              </a:rPr>
              <a:t>Which methods must be followed.</a:t>
            </a:r>
          </a:p>
          <a:p>
            <a:pPr marL="914400" lvl="1" indent="-45720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sz="2400" dirty="0">
                <a:latin typeface="Alexandria"/>
                <a:ea typeface="Alexandria"/>
                <a:cs typeface="Alexandria"/>
              </a:rPr>
              <a:t>Who is responsible for the results.</a:t>
            </a:r>
            <a:endParaRPr sz="1600" dirty="0">
              <a:latin typeface="Alexandria"/>
              <a:ea typeface="Alexandria"/>
              <a:cs typeface="Alexandria"/>
            </a:endParaRPr>
          </a:p>
        </p:txBody>
      </p:sp>
      <p:pic>
        <p:nvPicPr>
          <p:cNvPr id="56" name="Graphic 21"/>
          <p:cNvPicPr>
            <a:picLocks noChangeAspect="1"/>
          </p:cNvPicPr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38610120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D764E55-EBAA-4529-A201-6BD028211467}"/>
              </a:ext>
            </a:extLst>
          </p:cNvPr>
          <p:cNvSpPr>
            <a:spLocks noGrp="1"/>
          </p:cNvSpPr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buNone/>
            </a:pPr>
            <a:endParaRPr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393BBDD-BB0E-49A1-8F3E-32BF3E02B69A}"/>
              </a:ext>
            </a:extLst>
          </p:cNvPr>
          <p:cNvSpPr>
            <a:spLocks noGrp="1"/>
          </p:cNvSpPr>
          <p:nvPr/>
        </p:nvSpPr>
        <p:spPr>
          <a:xfrm>
            <a:off x="3456924" y="441178"/>
            <a:ext cx="5278152" cy="107721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buNone/>
            </a:pPr>
            <a:r>
              <a:rPr sz="3200" b="1" dirty="0">
                <a:solidFill>
                  <a:schemeClr val="tx2"/>
                </a:solidFill>
                <a:latin typeface="Alexandria"/>
                <a:ea typeface="Alexandria"/>
                <a:cs typeface="Alexandria"/>
              </a:rPr>
              <a:t>Questions Answered by Data Governance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20DEDDEA-31E6-4411-9F8D-9674CB500D60}"/>
              </a:ext>
            </a:extLst>
          </p:cNvPr>
          <p:cNvSpPr>
            <a:spLocks noGrp="1"/>
          </p:cNvSpPr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buNone/>
            </a:pPr>
            <a:endParaRPr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E6B940A2-644A-4625-BA2F-1EB115AE7398}"/>
              </a:ext>
            </a:extLst>
          </p:cNvPr>
          <p:cNvSpPr>
            <a:spLocks noGrp="1"/>
          </p:cNvSpPr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buNone/>
            </a:pPr>
            <a:r>
              <a:rPr lang="en-US" dirty="0">
                <a:solidFill>
                  <a:schemeClr val="bg1"/>
                </a:solidFill>
                <a:latin typeface="Alexandria"/>
                <a:ea typeface="Alexandria"/>
                <a:cs typeface="Alexandria"/>
              </a:rPr>
              <a:t>Chapter</a:t>
            </a:r>
            <a:endParaRPr sz="2800" dirty="0">
              <a:solidFill>
                <a:schemeClr val="bg1"/>
              </a:solidFill>
              <a:latin typeface="Alexandria"/>
              <a:ea typeface="Alexandria"/>
              <a:cs typeface="Alexandria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9D369F72-5B64-4FC4-8DA9-9F5B06DB7C92}"/>
              </a:ext>
            </a:extLst>
          </p:cNvPr>
          <p:cNvSpPr>
            <a:spLocks noGrp="1"/>
          </p:cNvSpPr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buNone/>
            </a:pPr>
            <a:r>
              <a:rPr lang="en-US" sz="4400" b="1" dirty="0">
                <a:solidFill>
                  <a:schemeClr val="bg1"/>
                </a:solidFill>
                <a:latin typeface="Alexandria"/>
                <a:ea typeface="Alexandria"/>
                <a:cs typeface="Alexandria"/>
              </a:rPr>
              <a:t>02</a:t>
            </a:r>
            <a:endParaRPr sz="4400" b="1" dirty="0">
              <a:solidFill>
                <a:schemeClr val="bg1"/>
              </a:solidFill>
              <a:latin typeface="Alexandria"/>
              <a:ea typeface="Alexandria"/>
              <a:cs typeface="Alexandria"/>
            </a:endParaRP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53A0926F-3550-4309-A4CF-BB833E85815C}"/>
              </a:ext>
            </a:extLst>
          </p:cNvPr>
          <p:cNvSpPr>
            <a:spLocks noGrp="1"/>
          </p:cNvSpPr>
          <p:nvPr/>
        </p:nvSpPr>
        <p:spPr>
          <a:xfrm>
            <a:off x="942308" y="2000139"/>
            <a:ext cx="10163227" cy="380533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457200" indent="-457200" algn="just">
              <a:lnSpc>
                <a:spcPct val="200000"/>
              </a:lnSpc>
              <a:buFont typeface="Wingdings"/>
              <a:buChar char="Ø"/>
            </a:pPr>
            <a:r>
              <a:rPr sz="2800" b="1" dirty="0">
                <a:solidFill>
                  <a:schemeClr val="accent2"/>
                </a:solidFill>
                <a:latin typeface="Alexandria"/>
                <a:ea typeface="Alexandria"/>
                <a:cs typeface="Alexandria"/>
              </a:rPr>
              <a:t>What does each data item mean?</a:t>
            </a:r>
          </a:p>
          <a:p>
            <a:pPr marL="914400" lvl="1" indent="-457200" algn="just">
              <a:lnSpc>
                <a:spcPct val="200000"/>
              </a:lnSpc>
              <a:buFont typeface="Wingdings" panose="05000000000000000000" pitchFamily="2" charset="2"/>
              <a:buChar char="§"/>
            </a:pPr>
            <a:r>
              <a:rPr sz="2400" b="1" dirty="0">
                <a:latin typeface="Alexandria"/>
                <a:ea typeface="Alexandria"/>
                <a:cs typeface="Alexandria"/>
              </a:rPr>
              <a:t>Who is responsible for entering and checking it?</a:t>
            </a:r>
          </a:p>
          <a:p>
            <a:pPr marL="914400" lvl="1" indent="-457200" algn="just">
              <a:lnSpc>
                <a:spcPct val="200000"/>
              </a:lnSpc>
              <a:buFont typeface="Wingdings" panose="05000000000000000000" pitchFamily="2" charset="2"/>
              <a:buChar char="§"/>
            </a:pPr>
            <a:r>
              <a:rPr sz="2400" b="1" dirty="0">
                <a:latin typeface="Alexandria"/>
                <a:ea typeface="Alexandria"/>
                <a:cs typeface="Alexandria"/>
              </a:rPr>
              <a:t>Who may view, change, share, or analyze it?</a:t>
            </a:r>
          </a:p>
          <a:p>
            <a:pPr marL="914400" lvl="1" indent="-457200" algn="just">
              <a:lnSpc>
                <a:spcPct val="200000"/>
              </a:lnSpc>
              <a:buFont typeface="Wingdings" panose="05000000000000000000" pitchFamily="2" charset="2"/>
              <a:buChar char="§"/>
            </a:pPr>
            <a:r>
              <a:rPr sz="2400" b="1" dirty="0">
                <a:latin typeface="Alexandria"/>
                <a:ea typeface="Alexandria"/>
                <a:cs typeface="Alexandria"/>
              </a:rPr>
              <a:t>How long should it be stored?</a:t>
            </a:r>
          </a:p>
          <a:p>
            <a:pPr marL="914400" lvl="1" indent="-457200" algn="just">
              <a:lnSpc>
                <a:spcPct val="200000"/>
              </a:lnSpc>
              <a:buFont typeface="Wingdings" panose="05000000000000000000" pitchFamily="2" charset="2"/>
              <a:buChar char="§"/>
            </a:pPr>
            <a:r>
              <a:rPr sz="2400" b="1" dirty="0">
                <a:latin typeface="Alexandria"/>
                <a:ea typeface="Alexandria"/>
                <a:cs typeface="Alexandria"/>
              </a:rPr>
              <a:t>How will errors and disagreements be corrected?</a:t>
            </a:r>
          </a:p>
        </p:txBody>
      </p:sp>
      <p:pic>
        <p:nvPicPr>
          <p:cNvPr id="56" name="Graphic 21"/>
          <p:cNvPicPr>
            <a:picLocks noChangeAspect="1"/>
          </p:cNvPicPr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38610120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D764E55-EBAA-4529-A201-6BD028211467}"/>
              </a:ext>
            </a:extLst>
          </p:cNvPr>
          <p:cNvSpPr>
            <a:spLocks noGrp="1"/>
          </p:cNvSpPr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buNone/>
            </a:pPr>
            <a:endParaRPr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393BBDD-BB0E-49A1-8F3E-32BF3E02B69A}"/>
              </a:ext>
            </a:extLst>
          </p:cNvPr>
          <p:cNvSpPr>
            <a:spLocks noGrp="1"/>
          </p:cNvSpPr>
          <p:nvPr/>
        </p:nvSpPr>
        <p:spPr>
          <a:xfrm>
            <a:off x="3665417" y="590612"/>
            <a:ext cx="4861166" cy="75469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  <a:buNone/>
            </a:pPr>
            <a:r>
              <a:rPr sz="3200" b="1" dirty="0">
                <a:solidFill>
                  <a:schemeClr val="tx2"/>
                </a:solidFill>
                <a:latin typeface="Alexandria"/>
                <a:ea typeface="Alexandria"/>
                <a:cs typeface="Alexandria"/>
              </a:rPr>
              <a:t>Governance Supports Trust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20DEDDEA-31E6-4411-9F8D-9674CB500D60}"/>
              </a:ext>
            </a:extLst>
          </p:cNvPr>
          <p:cNvSpPr>
            <a:spLocks noGrp="1"/>
          </p:cNvSpPr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buNone/>
            </a:pPr>
            <a:endParaRPr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E6B940A2-644A-4625-BA2F-1EB115AE7398}"/>
              </a:ext>
            </a:extLst>
          </p:cNvPr>
          <p:cNvSpPr>
            <a:spLocks noGrp="1"/>
          </p:cNvSpPr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buNone/>
            </a:pPr>
            <a:r>
              <a:rPr lang="en-US" dirty="0">
                <a:solidFill>
                  <a:schemeClr val="bg1"/>
                </a:solidFill>
                <a:latin typeface="Alexandria"/>
                <a:ea typeface="Alexandria"/>
                <a:cs typeface="Alexandria"/>
              </a:rPr>
              <a:t>Chapter</a:t>
            </a:r>
            <a:endParaRPr sz="2800" dirty="0">
              <a:solidFill>
                <a:schemeClr val="bg1"/>
              </a:solidFill>
              <a:latin typeface="Alexandria"/>
              <a:ea typeface="Alexandria"/>
              <a:cs typeface="Alexandria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9D369F72-5B64-4FC4-8DA9-9F5B06DB7C92}"/>
              </a:ext>
            </a:extLst>
          </p:cNvPr>
          <p:cNvSpPr>
            <a:spLocks noGrp="1"/>
          </p:cNvSpPr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buNone/>
            </a:pPr>
            <a:r>
              <a:rPr lang="en-US" sz="4400" b="1" dirty="0">
                <a:solidFill>
                  <a:schemeClr val="bg1"/>
                </a:solidFill>
                <a:latin typeface="Alexandria"/>
                <a:ea typeface="Alexandria"/>
                <a:cs typeface="Alexandria"/>
              </a:rPr>
              <a:t>02</a:t>
            </a:r>
            <a:endParaRPr sz="4400" b="1" dirty="0">
              <a:solidFill>
                <a:schemeClr val="bg1"/>
              </a:solidFill>
              <a:latin typeface="Alexandria"/>
              <a:ea typeface="Alexandria"/>
              <a:cs typeface="Alexandria"/>
            </a:endParaRP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53A0926F-3550-4309-A4CF-BB833E85815C}"/>
              </a:ext>
            </a:extLst>
          </p:cNvPr>
          <p:cNvSpPr>
            <a:spLocks noGrp="1"/>
          </p:cNvSpPr>
          <p:nvPr/>
        </p:nvSpPr>
        <p:spPr>
          <a:xfrm>
            <a:off x="942308" y="2255954"/>
            <a:ext cx="10541000" cy="345139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457200" indent="-457200" algn="just">
              <a:lnSpc>
                <a:spcPct val="150000"/>
              </a:lnSpc>
              <a:buFont typeface="Wingdings"/>
              <a:buChar char="Ø"/>
            </a:pPr>
            <a:r>
              <a:rPr sz="2800" b="1" dirty="0">
                <a:solidFill>
                  <a:schemeClr val="accent2"/>
                </a:solidFill>
                <a:latin typeface="Alexandria"/>
                <a:ea typeface="Alexandria"/>
                <a:cs typeface="Alexandria"/>
              </a:rPr>
              <a:t>Data governance should ensure that:</a:t>
            </a:r>
          </a:p>
          <a:p>
            <a:pPr marL="914400" lvl="1" indent="-457200" algn="just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sz="2400" b="1" dirty="0">
                <a:latin typeface="Alexandria"/>
              </a:rPr>
              <a:t>Important data are collected consistently.</a:t>
            </a:r>
            <a:endParaRPr lang="en-US" sz="2400" b="1" dirty="0">
              <a:latin typeface="Alexandria"/>
            </a:endParaRPr>
          </a:p>
          <a:p>
            <a:pPr marL="914400" lvl="1" indent="-457200" algn="just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sz="2400" b="1" dirty="0">
                <a:latin typeface="Alexandria"/>
              </a:rPr>
              <a:t>Staff use agreed definitions.</a:t>
            </a:r>
            <a:endParaRPr lang="en-US" sz="2400" b="1" dirty="0">
              <a:latin typeface="Alexandria"/>
            </a:endParaRPr>
          </a:p>
          <a:p>
            <a:pPr marL="914400" lvl="1" indent="-457200" algn="just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sz="2400" b="1" dirty="0">
                <a:latin typeface="Alexandria"/>
              </a:rPr>
              <a:t>Data quality is checked regularly.</a:t>
            </a:r>
            <a:endParaRPr lang="en-US" sz="2400" b="1" dirty="0">
              <a:latin typeface="Alexandria"/>
            </a:endParaRPr>
          </a:p>
          <a:p>
            <a:pPr marL="914400" lvl="1" indent="-457200" algn="just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sz="2400" b="1" dirty="0">
                <a:latin typeface="Alexandria"/>
              </a:rPr>
              <a:t>Data use follows approved rules.</a:t>
            </a:r>
            <a:endParaRPr lang="en-US" sz="2400" b="1" dirty="0">
              <a:latin typeface="Alexandria"/>
            </a:endParaRPr>
          </a:p>
          <a:p>
            <a:pPr marL="914400" lvl="1" indent="-457200" algn="just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sz="2400" b="1" dirty="0">
                <a:latin typeface="Alexandria"/>
              </a:rPr>
              <a:t>Reports can be trusted by their users.</a:t>
            </a:r>
          </a:p>
        </p:txBody>
      </p:sp>
      <p:pic>
        <p:nvPicPr>
          <p:cNvPr id="56" name="Graphic 21"/>
          <p:cNvPicPr>
            <a:picLocks noChangeAspect="1"/>
          </p:cNvPicPr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38610120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8389F80-3653-EBB0-96AC-CF25493C09C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6" name="Graphic 21">
            <a:extLst>
              <a:ext uri="{FF2B5EF4-FFF2-40B4-BE49-F238E27FC236}">
                <a16:creationId xmlns:a16="http://schemas.microsoft.com/office/drawing/2014/main" id="{C8D07DD7-8558-E1D8-30E3-46CE6C55E375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t="27877" b="25429"/>
          <a:stretch>
            <a:fillRect/>
          </a:stretch>
        </p:blipFill>
        <p:spPr>
          <a:xfrm>
            <a:off x="9886859" y="0"/>
            <a:ext cx="2305141" cy="792921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8CAACCAC-C67F-CA3C-7E0C-04BDC4850A2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9884" y="792921"/>
            <a:ext cx="11692232" cy="588809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2547759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D764E55-EBAA-4529-A201-6BD028211467}"/>
              </a:ext>
            </a:extLst>
          </p:cNvPr>
          <p:cNvSpPr>
            <a:spLocks noGrp="1"/>
          </p:cNvSpPr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buNone/>
            </a:pPr>
            <a:endParaRPr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393BBDD-BB0E-49A1-8F3E-32BF3E02B69A}"/>
              </a:ext>
            </a:extLst>
          </p:cNvPr>
          <p:cNvSpPr>
            <a:spLocks noGrp="1"/>
          </p:cNvSpPr>
          <p:nvPr/>
        </p:nvSpPr>
        <p:spPr>
          <a:xfrm>
            <a:off x="3939269" y="555752"/>
            <a:ext cx="4313460" cy="75469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514350" indent="-514350" algn="just">
              <a:lnSpc>
                <a:spcPct val="150000"/>
              </a:lnSpc>
              <a:buFont typeface="+mj-lt"/>
              <a:buAutoNum type="arabicPeriod" startAt="3"/>
            </a:pPr>
            <a:r>
              <a:rPr sz="3200" b="1" dirty="0">
                <a:solidFill>
                  <a:schemeClr val="tx2"/>
                </a:solidFill>
                <a:latin typeface="Alexandria"/>
              </a:rPr>
              <a:t>The Data Warehouse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20DEDDEA-31E6-4411-9F8D-9674CB500D60}"/>
              </a:ext>
            </a:extLst>
          </p:cNvPr>
          <p:cNvSpPr>
            <a:spLocks noGrp="1"/>
          </p:cNvSpPr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buNone/>
            </a:pPr>
            <a:endParaRPr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E6B940A2-644A-4625-BA2F-1EB115AE7398}"/>
              </a:ext>
            </a:extLst>
          </p:cNvPr>
          <p:cNvSpPr>
            <a:spLocks noGrp="1"/>
          </p:cNvSpPr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buNone/>
            </a:pPr>
            <a:r>
              <a:rPr lang="en-US" dirty="0">
                <a:solidFill>
                  <a:schemeClr val="bg1"/>
                </a:solidFill>
                <a:latin typeface="Alexandria"/>
                <a:ea typeface="Alexandria"/>
                <a:cs typeface="Alexandria"/>
              </a:rPr>
              <a:t>Chapter</a:t>
            </a:r>
            <a:endParaRPr sz="2800" dirty="0">
              <a:solidFill>
                <a:schemeClr val="bg1"/>
              </a:solidFill>
              <a:latin typeface="Alexandria"/>
              <a:ea typeface="Alexandria"/>
              <a:cs typeface="Alexandria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9D369F72-5B64-4FC4-8DA9-9F5B06DB7C92}"/>
              </a:ext>
            </a:extLst>
          </p:cNvPr>
          <p:cNvSpPr>
            <a:spLocks noGrp="1"/>
          </p:cNvSpPr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buNone/>
            </a:pPr>
            <a:r>
              <a:rPr lang="en-US" sz="4400" b="1" dirty="0">
                <a:solidFill>
                  <a:schemeClr val="bg1"/>
                </a:solidFill>
                <a:latin typeface="Alexandria"/>
                <a:ea typeface="Alexandria"/>
                <a:cs typeface="Alexandria"/>
              </a:rPr>
              <a:t>02</a:t>
            </a:r>
            <a:endParaRPr sz="4400" b="1" dirty="0">
              <a:solidFill>
                <a:schemeClr val="bg1"/>
              </a:solidFill>
              <a:latin typeface="Alexandria"/>
              <a:ea typeface="Alexandria"/>
              <a:cs typeface="Alexandria"/>
            </a:endParaRP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53A0926F-3550-4309-A4CF-BB833E85815C}"/>
              </a:ext>
            </a:extLst>
          </p:cNvPr>
          <p:cNvSpPr>
            <a:spLocks noGrp="1"/>
          </p:cNvSpPr>
          <p:nvPr/>
        </p:nvSpPr>
        <p:spPr>
          <a:xfrm>
            <a:off x="1014386" y="1968032"/>
            <a:ext cx="10163227" cy="380533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457200" indent="-457200" algn="just">
              <a:lnSpc>
                <a:spcPct val="200000"/>
              </a:lnSpc>
              <a:buFont typeface="Wingdings"/>
              <a:buChar char="Ø"/>
            </a:pPr>
            <a:r>
              <a:rPr sz="2800" b="1" dirty="0">
                <a:solidFill>
                  <a:schemeClr val="accent2"/>
                </a:solidFill>
                <a:latin typeface="Alexandria"/>
                <a:ea typeface="Alexandria"/>
                <a:cs typeface="Alexandria"/>
              </a:rPr>
              <a:t>Operational systems are designed mainly for daily work</a:t>
            </a:r>
            <a:r>
              <a:rPr lang="en-US" sz="2800" b="1" dirty="0">
                <a:solidFill>
                  <a:schemeClr val="accent2"/>
                </a:solidFill>
                <a:latin typeface="Alexandria"/>
                <a:ea typeface="Alexandria"/>
                <a:cs typeface="Alexandria"/>
              </a:rPr>
              <a:t>:</a:t>
            </a:r>
            <a:endParaRPr sz="2800" b="1" dirty="0">
              <a:solidFill>
                <a:schemeClr val="accent2"/>
              </a:solidFill>
              <a:latin typeface="Alexandria"/>
              <a:ea typeface="Alexandria"/>
              <a:cs typeface="Alexandria"/>
            </a:endParaRPr>
          </a:p>
          <a:p>
            <a:pPr marL="914400" lvl="1" indent="-457200" algn="just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sz="2400" b="1" dirty="0">
                <a:latin typeface="Alexandria"/>
                <a:ea typeface="Alexandria"/>
                <a:cs typeface="Alexandria"/>
              </a:rPr>
              <a:t>They may not be designed for large reports or analysis.</a:t>
            </a:r>
          </a:p>
          <a:p>
            <a:pPr marL="914400" lvl="1" indent="-457200" algn="just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sz="2400" b="1" dirty="0">
                <a:latin typeface="Alexandria"/>
                <a:ea typeface="Alexandria"/>
                <a:cs typeface="Alexandria"/>
              </a:rPr>
              <a:t>A data warehouse stores data for reporting and BI.</a:t>
            </a:r>
          </a:p>
          <a:p>
            <a:pPr marL="914400" lvl="1" indent="-457200" algn="just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sz="2400" b="1" dirty="0">
                <a:latin typeface="Alexandria"/>
                <a:ea typeface="Alexandria"/>
                <a:cs typeface="Alexandria"/>
              </a:rPr>
              <a:t>Data from different systems can be combined there.</a:t>
            </a:r>
          </a:p>
          <a:p>
            <a:pPr marL="914400" lvl="1" indent="-457200" algn="just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sz="2400" b="1" dirty="0">
                <a:latin typeface="Alexandria"/>
                <a:ea typeface="Alexandria"/>
                <a:cs typeface="Alexandria"/>
              </a:rPr>
              <a:t>Data can then be checked and standardized.</a:t>
            </a:r>
          </a:p>
        </p:txBody>
      </p:sp>
      <p:pic>
        <p:nvPicPr>
          <p:cNvPr id="56" name="Graphic 21"/>
          <p:cNvPicPr>
            <a:picLocks noChangeAspect="1"/>
          </p:cNvPicPr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38610120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D764E55-EBAA-4529-A201-6BD028211467}"/>
              </a:ext>
            </a:extLst>
          </p:cNvPr>
          <p:cNvSpPr>
            <a:spLocks noGrp="1"/>
          </p:cNvSpPr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buNone/>
            </a:pPr>
            <a:endParaRPr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393BBDD-BB0E-49A1-8F3E-32BF3E02B69A}"/>
              </a:ext>
            </a:extLst>
          </p:cNvPr>
          <p:cNvSpPr>
            <a:spLocks noGrp="1"/>
          </p:cNvSpPr>
          <p:nvPr/>
        </p:nvSpPr>
        <p:spPr>
          <a:xfrm>
            <a:off x="3671612" y="555752"/>
            <a:ext cx="5082392" cy="75469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  <a:buNone/>
            </a:pPr>
            <a:r>
              <a:rPr sz="3200" b="1" dirty="0">
                <a:solidFill>
                  <a:schemeClr val="accent2"/>
                </a:solidFill>
                <a:latin typeface="Alexandria"/>
                <a:ea typeface="Alexandria"/>
                <a:cs typeface="Alexandria"/>
              </a:rPr>
              <a:t>Extract, Transform, and Load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20DEDDEA-31E6-4411-9F8D-9674CB500D60}"/>
              </a:ext>
            </a:extLst>
          </p:cNvPr>
          <p:cNvSpPr>
            <a:spLocks noGrp="1"/>
          </p:cNvSpPr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buNone/>
            </a:pPr>
            <a:endParaRPr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E6B940A2-644A-4625-BA2F-1EB115AE7398}"/>
              </a:ext>
            </a:extLst>
          </p:cNvPr>
          <p:cNvSpPr>
            <a:spLocks noGrp="1"/>
          </p:cNvSpPr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buNone/>
            </a:pPr>
            <a:r>
              <a:rPr lang="en-US" dirty="0">
                <a:solidFill>
                  <a:schemeClr val="bg1"/>
                </a:solidFill>
                <a:latin typeface="Alexandria"/>
                <a:ea typeface="Alexandria"/>
                <a:cs typeface="Alexandria"/>
              </a:rPr>
              <a:t>Chapter</a:t>
            </a:r>
            <a:endParaRPr sz="2800" dirty="0">
              <a:solidFill>
                <a:schemeClr val="bg1"/>
              </a:solidFill>
              <a:latin typeface="Alexandria"/>
              <a:ea typeface="Alexandria"/>
              <a:cs typeface="Alexandria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9D369F72-5B64-4FC4-8DA9-9F5B06DB7C92}"/>
              </a:ext>
            </a:extLst>
          </p:cNvPr>
          <p:cNvSpPr>
            <a:spLocks noGrp="1"/>
          </p:cNvSpPr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buNone/>
            </a:pPr>
            <a:r>
              <a:rPr lang="en-US" sz="4400" b="1" dirty="0">
                <a:solidFill>
                  <a:schemeClr val="bg1"/>
                </a:solidFill>
                <a:latin typeface="Alexandria"/>
                <a:ea typeface="Alexandria"/>
                <a:cs typeface="Alexandria"/>
              </a:rPr>
              <a:t>02</a:t>
            </a:r>
            <a:endParaRPr sz="4400" b="1" dirty="0">
              <a:solidFill>
                <a:schemeClr val="bg1"/>
              </a:solidFill>
              <a:latin typeface="Alexandria"/>
              <a:ea typeface="Alexandria"/>
              <a:cs typeface="Alexandria"/>
            </a:endParaRP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53A0926F-3550-4309-A4CF-BB833E85815C}"/>
              </a:ext>
            </a:extLst>
          </p:cNvPr>
          <p:cNvSpPr>
            <a:spLocks noGrp="1"/>
          </p:cNvSpPr>
          <p:nvPr/>
        </p:nvSpPr>
        <p:spPr>
          <a:xfrm>
            <a:off x="825500" y="2157677"/>
            <a:ext cx="10541000" cy="384194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457200" indent="-457200" algn="just">
              <a:buFont typeface="Wingdings"/>
              <a:buChar char="Ø"/>
            </a:pPr>
            <a:r>
              <a:rPr sz="2800" b="1" dirty="0">
                <a:solidFill>
                  <a:schemeClr val="accent2"/>
                </a:solidFill>
                <a:latin typeface="Alexandria"/>
                <a:ea typeface="Alexandria"/>
                <a:cs typeface="Alexandria"/>
              </a:rPr>
              <a:t>Extract, Transform, and Load (ETL) is used to move data into a warehouse:</a:t>
            </a:r>
          </a:p>
          <a:p>
            <a:pPr marL="914400" lvl="1" indent="-457200" algn="just">
              <a:lnSpc>
                <a:spcPct val="150000"/>
              </a:lnSpc>
              <a:buFont typeface="+mj-lt"/>
              <a:buAutoNum type="arabicPeriod"/>
            </a:pPr>
            <a:r>
              <a:rPr sz="2400" b="1" dirty="0">
                <a:latin typeface="Alexandria"/>
                <a:ea typeface="Alexandria"/>
                <a:cs typeface="Alexandria"/>
              </a:rPr>
              <a:t>Extract: </a:t>
            </a:r>
            <a:r>
              <a:rPr sz="2400" dirty="0">
                <a:latin typeface="Alexandria"/>
                <a:ea typeface="Alexandria"/>
                <a:cs typeface="Alexandria"/>
              </a:rPr>
              <a:t>collect data from source systems.</a:t>
            </a:r>
          </a:p>
          <a:p>
            <a:pPr marL="914400" lvl="1" indent="-457200" algn="just">
              <a:lnSpc>
                <a:spcPct val="150000"/>
              </a:lnSpc>
              <a:buFont typeface="+mj-lt"/>
              <a:buAutoNum type="arabicPeriod"/>
            </a:pPr>
            <a:r>
              <a:rPr sz="2400" b="1" dirty="0">
                <a:latin typeface="Alexandria"/>
                <a:ea typeface="Alexandria"/>
                <a:cs typeface="Alexandria"/>
              </a:rPr>
              <a:t>Transform: </a:t>
            </a:r>
            <a:r>
              <a:rPr sz="2400" dirty="0">
                <a:latin typeface="Alexandria"/>
                <a:ea typeface="Alexandria"/>
                <a:cs typeface="Alexandria"/>
              </a:rPr>
              <a:t>clean and standardize the data.</a:t>
            </a:r>
          </a:p>
          <a:p>
            <a:pPr marL="914400" lvl="1" indent="-457200" algn="just">
              <a:lnSpc>
                <a:spcPct val="150000"/>
              </a:lnSpc>
              <a:buFont typeface="+mj-lt"/>
              <a:buAutoNum type="arabicPeriod"/>
            </a:pPr>
            <a:r>
              <a:rPr sz="2400" b="1" dirty="0">
                <a:latin typeface="Alexandria"/>
                <a:ea typeface="Alexandria"/>
                <a:cs typeface="Alexandria"/>
              </a:rPr>
              <a:t>Load: </a:t>
            </a:r>
            <a:r>
              <a:rPr sz="2400" dirty="0">
                <a:latin typeface="Alexandria"/>
                <a:ea typeface="Alexandria"/>
                <a:cs typeface="Alexandria"/>
              </a:rPr>
              <a:t>place the prepared data in the warehouse.</a:t>
            </a:r>
          </a:p>
          <a:p>
            <a:pPr lvl="1" indent="-457200" algn="just">
              <a:lnSpc>
                <a:spcPct val="150000"/>
              </a:lnSpc>
              <a:buFont typeface="Wingdings"/>
              <a:buChar char="Ø"/>
            </a:pPr>
            <a:r>
              <a:rPr sz="2800" b="1" dirty="0">
                <a:solidFill>
                  <a:schemeClr val="accent2"/>
                </a:solidFill>
                <a:latin typeface="Alexandria"/>
              </a:rPr>
              <a:t>The process should preserve meaning and quality.</a:t>
            </a:r>
          </a:p>
          <a:p>
            <a:pPr lvl="1" indent="-457200" algn="just">
              <a:lnSpc>
                <a:spcPct val="150000"/>
              </a:lnSpc>
              <a:buFont typeface="Wingdings"/>
              <a:buChar char="Ø"/>
            </a:pPr>
            <a:r>
              <a:rPr sz="2800" b="1" dirty="0">
                <a:solidFill>
                  <a:schemeClr val="accent2"/>
                </a:solidFill>
                <a:latin typeface="Alexandria"/>
              </a:rPr>
              <a:t>Errors during ETL can affect every later report.</a:t>
            </a:r>
          </a:p>
        </p:txBody>
      </p:sp>
      <p:pic>
        <p:nvPicPr>
          <p:cNvPr id="56" name="Graphic 21"/>
          <p:cNvPicPr>
            <a:picLocks noChangeAspect="1"/>
          </p:cNvPicPr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38610120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D764E55-EBAA-4529-A201-6BD028211467}"/>
              </a:ext>
            </a:extLst>
          </p:cNvPr>
          <p:cNvSpPr>
            <a:spLocks noGrp="1"/>
          </p:cNvSpPr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buNone/>
            </a:pPr>
            <a:endParaRPr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393BBDD-BB0E-49A1-8F3E-32BF3E02B69A}"/>
              </a:ext>
            </a:extLst>
          </p:cNvPr>
          <p:cNvSpPr>
            <a:spLocks noGrp="1"/>
          </p:cNvSpPr>
          <p:nvPr/>
        </p:nvSpPr>
        <p:spPr>
          <a:xfrm>
            <a:off x="3901058" y="396787"/>
            <a:ext cx="4389883" cy="107721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514350" indent="-514350" algn="ctr">
              <a:buFont typeface="+mj-lt"/>
              <a:buAutoNum type="arabicPeriod" startAt="4"/>
            </a:pPr>
            <a:r>
              <a:rPr sz="3200" b="1" dirty="0">
                <a:solidFill>
                  <a:schemeClr val="tx2"/>
                </a:solidFill>
                <a:latin typeface="Alexandria"/>
              </a:rPr>
              <a:t>Healthcare Reports</a:t>
            </a:r>
            <a:r>
              <a:rPr lang="en-US" sz="3200" b="1" dirty="0">
                <a:solidFill>
                  <a:schemeClr val="tx2"/>
                </a:solidFill>
                <a:latin typeface="Alexandria"/>
              </a:rPr>
              <a:t> &amp; Dashboards</a:t>
            </a:r>
            <a:endParaRPr sz="3200" b="1" dirty="0">
              <a:solidFill>
                <a:schemeClr val="tx2"/>
              </a:solidFill>
              <a:latin typeface="Alexandria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20DEDDEA-31E6-4411-9F8D-9674CB500D60}"/>
              </a:ext>
            </a:extLst>
          </p:cNvPr>
          <p:cNvSpPr>
            <a:spLocks noGrp="1"/>
          </p:cNvSpPr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buNone/>
            </a:pPr>
            <a:endParaRPr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E6B940A2-644A-4625-BA2F-1EB115AE7398}"/>
              </a:ext>
            </a:extLst>
          </p:cNvPr>
          <p:cNvSpPr>
            <a:spLocks noGrp="1"/>
          </p:cNvSpPr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buNone/>
            </a:pPr>
            <a:r>
              <a:rPr lang="en-US" dirty="0">
                <a:solidFill>
                  <a:schemeClr val="bg1"/>
                </a:solidFill>
                <a:latin typeface="Alexandria"/>
                <a:ea typeface="Alexandria"/>
                <a:cs typeface="Alexandria"/>
              </a:rPr>
              <a:t>Chapter</a:t>
            </a:r>
            <a:endParaRPr sz="2800" dirty="0">
              <a:solidFill>
                <a:schemeClr val="bg1"/>
              </a:solidFill>
              <a:latin typeface="Alexandria"/>
              <a:ea typeface="Alexandria"/>
              <a:cs typeface="Alexandria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9D369F72-5B64-4FC4-8DA9-9F5B06DB7C92}"/>
              </a:ext>
            </a:extLst>
          </p:cNvPr>
          <p:cNvSpPr>
            <a:spLocks noGrp="1"/>
          </p:cNvSpPr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buNone/>
            </a:pPr>
            <a:r>
              <a:rPr lang="en-US" sz="4400" b="1" dirty="0">
                <a:solidFill>
                  <a:schemeClr val="bg1"/>
                </a:solidFill>
                <a:latin typeface="Alexandria"/>
                <a:ea typeface="Alexandria"/>
                <a:cs typeface="Alexandria"/>
              </a:rPr>
              <a:t>02</a:t>
            </a:r>
            <a:endParaRPr sz="4400" b="1" dirty="0">
              <a:solidFill>
                <a:schemeClr val="bg1"/>
              </a:solidFill>
              <a:latin typeface="Alexandria"/>
              <a:ea typeface="Alexandria"/>
              <a:cs typeface="Alexandria"/>
            </a:endParaRP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53A0926F-3550-4309-A4CF-BB833E85815C}"/>
              </a:ext>
            </a:extLst>
          </p:cNvPr>
          <p:cNvSpPr>
            <a:spLocks noGrp="1"/>
          </p:cNvSpPr>
          <p:nvPr/>
        </p:nvSpPr>
        <p:spPr>
          <a:xfrm>
            <a:off x="825500" y="2103420"/>
            <a:ext cx="10541000" cy="358989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457200" indent="-457200" algn="just">
              <a:lnSpc>
                <a:spcPct val="150000"/>
              </a:lnSpc>
              <a:buFont typeface="Wingdings"/>
              <a:buChar char="Ø"/>
            </a:pPr>
            <a:r>
              <a:rPr sz="2800" b="1" dirty="0">
                <a:solidFill>
                  <a:schemeClr val="accent2"/>
                </a:solidFill>
                <a:latin typeface="Alexandria"/>
                <a:ea typeface="Alexandria"/>
                <a:cs typeface="Alexandria"/>
              </a:rPr>
              <a:t>Reports organize data into a readable format</a:t>
            </a:r>
            <a:r>
              <a:rPr lang="en-US" sz="2800" b="1" dirty="0">
                <a:solidFill>
                  <a:schemeClr val="accent2"/>
                </a:solidFill>
                <a:latin typeface="Alexandria"/>
                <a:ea typeface="Alexandria"/>
                <a:cs typeface="Alexandria"/>
              </a:rPr>
              <a:t>:</a:t>
            </a:r>
            <a:endParaRPr sz="2800" b="1" dirty="0">
              <a:solidFill>
                <a:schemeClr val="accent2"/>
              </a:solidFill>
              <a:latin typeface="Alexandria"/>
              <a:ea typeface="Alexandria"/>
              <a:cs typeface="Alexandria"/>
            </a:endParaRPr>
          </a:p>
          <a:p>
            <a:pPr marL="914400" lvl="1" indent="-457200" algn="just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sz="2400" b="1" dirty="0">
                <a:latin typeface="Alexandria"/>
                <a:ea typeface="Alexandria"/>
                <a:cs typeface="Alexandria"/>
              </a:rPr>
              <a:t>They may contain tables, summaries, or graphs.</a:t>
            </a:r>
          </a:p>
          <a:p>
            <a:pPr marL="914400" lvl="1" indent="-457200" algn="just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sz="2400" b="1" dirty="0">
                <a:latin typeface="Alexandria"/>
                <a:ea typeface="Alexandria"/>
                <a:cs typeface="Alexandria"/>
              </a:rPr>
              <a:t>A summary report shows the overall situation.</a:t>
            </a:r>
          </a:p>
          <a:p>
            <a:pPr marL="914400" lvl="1" indent="-457200" algn="just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sz="2400" b="1" dirty="0">
                <a:latin typeface="Alexandria"/>
                <a:ea typeface="Alexandria"/>
                <a:cs typeface="Alexandria"/>
              </a:rPr>
              <a:t>A detailed report helps users investigate individual cases.</a:t>
            </a:r>
          </a:p>
          <a:p>
            <a:pPr marL="914400" lvl="1" indent="-457200" algn="just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sz="2400" b="1" dirty="0">
                <a:latin typeface="Alexandria"/>
                <a:ea typeface="Alexandria"/>
                <a:cs typeface="Alexandria"/>
              </a:rPr>
              <a:t>Reports are useful only when their source data are reliable.</a:t>
            </a:r>
          </a:p>
        </p:txBody>
      </p:sp>
      <p:pic>
        <p:nvPicPr>
          <p:cNvPr id="56" name="Graphic 21"/>
          <p:cNvPicPr>
            <a:picLocks noChangeAspect="1"/>
          </p:cNvPicPr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38610120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D764E55-EBAA-4529-A201-6BD028211467}"/>
              </a:ext>
            </a:extLst>
          </p:cNvPr>
          <p:cNvSpPr>
            <a:spLocks noGrp="1"/>
          </p:cNvSpPr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buNone/>
            </a:pPr>
            <a:endParaRPr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20DEDDEA-31E6-4411-9F8D-9674CB500D60}"/>
              </a:ext>
            </a:extLst>
          </p:cNvPr>
          <p:cNvSpPr>
            <a:spLocks noGrp="1"/>
          </p:cNvSpPr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buNone/>
            </a:pPr>
            <a:endParaRPr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E6B940A2-644A-4625-BA2F-1EB115AE7398}"/>
              </a:ext>
            </a:extLst>
          </p:cNvPr>
          <p:cNvSpPr>
            <a:spLocks noGrp="1"/>
          </p:cNvSpPr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buNone/>
            </a:pPr>
            <a:r>
              <a:rPr lang="en-US" dirty="0">
                <a:solidFill>
                  <a:schemeClr val="bg1"/>
                </a:solidFill>
                <a:latin typeface="Alexandria"/>
                <a:ea typeface="Alexandria"/>
                <a:cs typeface="Alexandria"/>
              </a:rPr>
              <a:t>Chapter</a:t>
            </a:r>
            <a:endParaRPr sz="2800" dirty="0">
              <a:solidFill>
                <a:schemeClr val="bg1"/>
              </a:solidFill>
              <a:latin typeface="Alexandria"/>
              <a:ea typeface="Alexandria"/>
              <a:cs typeface="Alexandria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9D369F72-5B64-4FC4-8DA9-9F5B06DB7C92}"/>
              </a:ext>
            </a:extLst>
          </p:cNvPr>
          <p:cNvSpPr>
            <a:spLocks noGrp="1"/>
          </p:cNvSpPr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buNone/>
            </a:pPr>
            <a:r>
              <a:rPr lang="en-US" sz="4400" b="1" dirty="0">
                <a:solidFill>
                  <a:schemeClr val="bg1"/>
                </a:solidFill>
                <a:latin typeface="Alexandria"/>
                <a:ea typeface="Alexandria"/>
                <a:cs typeface="Alexandria"/>
              </a:rPr>
              <a:t>02</a:t>
            </a:r>
            <a:endParaRPr sz="4400" b="1" dirty="0">
              <a:solidFill>
                <a:schemeClr val="bg1"/>
              </a:solidFill>
              <a:latin typeface="Alexandria"/>
              <a:ea typeface="Alexandria"/>
              <a:cs typeface="Alexandria"/>
            </a:endParaRP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53A0926F-3550-4309-A4CF-BB833E85815C}"/>
              </a:ext>
            </a:extLst>
          </p:cNvPr>
          <p:cNvSpPr>
            <a:spLocks noGrp="1"/>
          </p:cNvSpPr>
          <p:nvPr/>
        </p:nvSpPr>
        <p:spPr>
          <a:xfrm>
            <a:off x="942308" y="2141974"/>
            <a:ext cx="10541000" cy="358989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457200" indent="-457200" algn="just">
              <a:lnSpc>
                <a:spcPct val="150000"/>
              </a:lnSpc>
              <a:buFont typeface="Wingdings"/>
              <a:buChar char="Ø"/>
            </a:pPr>
            <a:r>
              <a:rPr sz="2800" b="1" dirty="0">
                <a:solidFill>
                  <a:schemeClr val="accent2"/>
                </a:solidFill>
                <a:latin typeface="Alexandria"/>
                <a:ea typeface="Alexandria"/>
                <a:cs typeface="Alexandria"/>
              </a:rPr>
              <a:t>A dashboard gives a quick view of important measures</a:t>
            </a:r>
            <a:r>
              <a:rPr lang="en-US" sz="2800" b="1" dirty="0">
                <a:solidFill>
                  <a:schemeClr val="accent2"/>
                </a:solidFill>
                <a:latin typeface="Alexandria"/>
                <a:ea typeface="Alexandria"/>
                <a:cs typeface="Alexandria"/>
              </a:rPr>
              <a:t>:</a:t>
            </a:r>
            <a:endParaRPr sz="2800" b="1" dirty="0">
              <a:solidFill>
                <a:schemeClr val="accent2"/>
              </a:solidFill>
              <a:latin typeface="Alexandria"/>
              <a:ea typeface="Alexandria"/>
              <a:cs typeface="Alexandria"/>
            </a:endParaRPr>
          </a:p>
          <a:p>
            <a:pPr marL="914400" lvl="1" indent="-457200" algn="just">
              <a:lnSpc>
                <a:spcPct val="200000"/>
              </a:lnSpc>
              <a:buFont typeface="Wingdings" panose="05000000000000000000" pitchFamily="2" charset="2"/>
              <a:buChar char="§"/>
            </a:pPr>
            <a:r>
              <a:rPr sz="2400" b="1" dirty="0">
                <a:latin typeface="Alexandria"/>
                <a:ea typeface="Alexandria"/>
                <a:cs typeface="Alexandria"/>
              </a:rPr>
              <a:t>Colors may show whether results are on or off target.</a:t>
            </a:r>
          </a:p>
          <a:p>
            <a:pPr marL="914400" lvl="1" indent="-457200" algn="just">
              <a:lnSpc>
                <a:spcPct val="200000"/>
              </a:lnSpc>
              <a:buFont typeface="Wingdings" panose="05000000000000000000" pitchFamily="2" charset="2"/>
              <a:buChar char="§"/>
            </a:pPr>
            <a:r>
              <a:rPr sz="2400" b="1" dirty="0">
                <a:latin typeface="Alexandria"/>
                <a:ea typeface="Alexandria"/>
                <a:cs typeface="Alexandria"/>
              </a:rPr>
              <a:t>Targets and budgets give numbers proper context.</a:t>
            </a:r>
          </a:p>
          <a:p>
            <a:pPr marL="914400" lvl="1" indent="-457200" algn="just">
              <a:lnSpc>
                <a:spcPct val="200000"/>
              </a:lnSpc>
              <a:buFont typeface="Wingdings" panose="05000000000000000000" pitchFamily="2" charset="2"/>
              <a:buChar char="§"/>
            </a:pPr>
            <a:r>
              <a:rPr sz="2400" b="1" dirty="0">
                <a:latin typeface="Alexandria"/>
                <a:ea typeface="Alexandria"/>
                <a:cs typeface="Alexandria"/>
              </a:rPr>
              <a:t>A dashboard identifies where attention is needed.</a:t>
            </a:r>
          </a:p>
          <a:p>
            <a:pPr marL="914400" lvl="1" indent="-457200" algn="just">
              <a:lnSpc>
                <a:spcPct val="200000"/>
              </a:lnSpc>
              <a:buFont typeface="Wingdings" panose="05000000000000000000" pitchFamily="2" charset="2"/>
              <a:buChar char="§"/>
            </a:pPr>
            <a:r>
              <a:rPr sz="2400" b="1" dirty="0">
                <a:latin typeface="Alexandria"/>
                <a:ea typeface="Alexandria"/>
                <a:cs typeface="Alexandria"/>
              </a:rPr>
              <a:t>It does not usually explain why the problem occurred.</a:t>
            </a:r>
          </a:p>
        </p:txBody>
      </p:sp>
      <p:pic>
        <p:nvPicPr>
          <p:cNvPr id="56" name="Graphic 21"/>
          <p:cNvPicPr>
            <a:picLocks noChangeAspect="1"/>
          </p:cNvPicPr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4" name="TextBox 2">
            <a:extLst>
              <a:ext uri="{FF2B5EF4-FFF2-40B4-BE49-F238E27FC236}">
                <a16:creationId xmlns:a16="http://schemas.microsoft.com/office/drawing/2014/main" id="{A0B25A72-B4CF-00D8-6681-9F777113986A}"/>
              </a:ext>
            </a:extLst>
          </p:cNvPr>
          <p:cNvSpPr>
            <a:spLocks noGrp="1"/>
          </p:cNvSpPr>
          <p:nvPr/>
        </p:nvSpPr>
        <p:spPr>
          <a:xfrm>
            <a:off x="3817866" y="380038"/>
            <a:ext cx="4389883" cy="107721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514350" indent="-514350" algn="ctr">
              <a:buFont typeface="+mj-lt"/>
              <a:buAutoNum type="arabicPeriod" startAt="4"/>
            </a:pPr>
            <a:r>
              <a:rPr sz="3200" b="1" dirty="0">
                <a:solidFill>
                  <a:schemeClr val="tx2"/>
                </a:solidFill>
                <a:latin typeface="Alexandria"/>
              </a:rPr>
              <a:t>Healthcare Reports</a:t>
            </a:r>
            <a:r>
              <a:rPr lang="en-US" sz="3200" b="1" dirty="0">
                <a:solidFill>
                  <a:schemeClr val="tx2"/>
                </a:solidFill>
                <a:latin typeface="Alexandria"/>
              </a:rPr>
              <a:t> &amp; Dashboards</a:t>
            </a:r>
            <a:endParaRPr sz="3200" b="1" dirty="0">
              <a:solidFill>
                <a:schemeClr val="tx2"/>
              </a:solidFill>
              <a:latin typeface="Alexandria"/>
            </a:endParaRPr>
          </a:p>
        </p:txBody>
      </p:sp>
    </p:spTree>
    <p:extLst>
      <p:ext uri="{BB962C8B-B14F-4D97-AF65-F5344CB8AC3E}">
        <p14:creationId xmlns:p14="http://schemas.microsoft.com/office/powerpoint/2010/main" val="1938610120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D764E55-EBAA-4529-A201-6BD028211467}"/>
              </a:ext>
            </a:extLst>
          </p:cNvPr>
          <p:cNvSpPr>
            <a:spLocks noGrp="1"/>
          </p:cNvSpPr>
          <p:nvPr/>
        </p:nvSpPr>
        <p:spPr>
          <a:xfrm>
            <a:off x="617280" y="1685495"/>
            <a:ext cx="10812720" cy="4573878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buNone/>
            </a:pPr>
            <a:endParaRPr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393BBDD-BB0E-49A1-8F3E-32BF3E02B69A}"/>
              </a:ext>
            </a:extLst>
          </p:cNvPr>
          <p:cNvSpPr>
            <a:spLocks noGrp="1"/>
          </p:cNvSpPr>
          <p:nvPr/>
        </p:nvSpPr>
        <p:spPr>
          <a:xfrm>
            <a:off x="4267970" y="370200"/>
            <a:ext cx="3656060" cy="107721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514350" lvl="1" indent="-514350" algn="ctr">
              <a:buFont typeface="+mj-lt"/>
              <a:buAutoNum type="arabicPeriod" startAt="5"/>
            </a:pPr>
            <a:r>
              <a:rPr lang="en-US" sz="3200" b="1" dirty="0">
                <a:solidFill>
                  <a:schemeClr val="tx2"/>
                </a:solidFill>
                <a:latin typeface="Alexandria"/>
              </a:rPr>
              <a:t>Analytics and Benchmarking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20DEDDEA-31E6-4411-9F8D-9674CB500D60}"/>
              </a:ext>
            </a:extLst>
          </p:cNvPr>
          <p:cNvSpPr>
            <a:spLocks noGrp="1"/>
          </p:cNvSpPr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buNone/>
            </a:pPr>
            <a:endParaRPr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E6B940A2-644A-4625-BA2F-1EB115AE7398}"/>
              </a:ext>
            </a:extLst>
          </p:cNvPr>
          <p:cNvSpPr>
            <a:spLocks noGrp="1"/>
          </p:cNvSpPr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buNone/>
            </a:pPr>
            <a:r>
              <a:rPr lang="en-US" dirty="0">
                <a:solidFill>
                  <a:schemeClr val="bg1"/>
                </a:solidFill>
                <a:latin typeface="Alexandria"/>
                <a:ea typeface="Alexandria"/>
                <a:cs typeface="Alexandria"/>
              </a:rPr>
              <a:t>Chapter</a:t>
            </a:r>
            <a:endParaRPr sz="2800" dirty="0">
              <a:solidFill>
                <a:schemeClr val="bg1"/>
              </a:solidFill>
              <a:latin typeface="Alexandria"/>
              <a:ea typeface="Alexandria"/>
              <a:cs typeface="Alexandria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9D369F72-5B64-4FC4-8DA9-9F5B06DB7C92}"/>
              </a:ext>
            </a:extLst>
          </p:cNvPr>
          <p:cNvSpPr>
            <a:spLocks noGrp="1"/>
          </p:cNvSpPr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buNone/>
            </a:pPr>
            <a:r>
              <a:rPr lang="en-US" sz="4400" b="1" dirty="0">
                <a:solidFill>
                  <a:schemeClr val="bg1"/>
                </a:solidFill>
                <a:latin typeface="Alexandria"/>
                <a:ea typeface="Alexandria"/>
                <a:cs typeface="Alexandria"/>
              </a:rPr>
              <a:t>02</a:t>
            </a:r>
            <a:endParaRPr sz="4400" b="1" dirty="0">
              <a:solidFill>
                <a:schemeClr val="bg1"/>
              </a:solidFill>
              <a:latin typeface="Alexandria"/>
              <a:ea typeface="Alexandria"/>
              <a:cs typeface="Alexandria"/>
            </a:endParaRP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53A0926F-3550-4309-A4CF-BB833E85815C}"/>
              </a:ext>
            </a:extLst>
          </p:cNvPr>
          <p:cNvSpPr>
            <a:spLocks noGrp="1"/>
          </p:cNvSpPr>
          <p:nvPr/>
        </p:nvSpPr>
        <p:spPr>
          <a:xfrm>
            <a:off x="889000" y="1923571"/>
            <a:ext cx="10541000" cy="409772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457200" indent="-457200" algn="just">
              <a:lnSpc>
                <a:spcPct val="150000"/>
              </a:lnSpc>
              <a:buFont typeface="Wingdings"/>
              <a:buChar char="Ø"/>
            </a:pPr>
            <a:r>
              <a:rPr sz="2800" b="1" dirty="0">
                <a:solidFill>
                  <a:schemeClr val="accent2"/>
                </a:solidFill>
                <a:latin typeface="Alexandria"/>
                <a:ea typeface="Alexandria"/>
                <a:cs typeface="Alexandria"/>
              </a:rPr>
              <a:t>Analytics means examining data to understand what they show.</a:t>
            </a:r>
          </a:p>
          <a:p>
            <a:pPr marL="914400" lvl="1" indent="-457200"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sz="2800" b="1" dirty="0">
                <a:solidFill>
                  <a:schemeClr val="tx2"/>
                </a:solidFill>
                <a:latin typeface="Alexandria"/>
                <a:ea typeface="Alexandria"/>
                <a:cs typeface="Alexandria"/>
              </a:rPr>
              <a:t>Analytics can help users:  </a:t>
            </a:r>
            <a:endParaRPr lang="en-US" sz="2800" b="1" dirty="0">
              <a:latin typeface="Alexandria"/>
              <a:ea typeface="Alexandria"/>
              <a:cs typeface="Alexandria"/>
            </a:endParaRPr>
          </a:p>
          <a:p>
            <a:pPr marL="1371600" lvl="2" indent="-457200" algn="just">
              <a:lnSpc>
                <a:spcPct val="150000"/>
              </a:lnSpc>
              <a:buFont typeface="+mj-lt"/>
              <a:buAutoNum type="arabicPeriod"/>
            </a:pPr>
            <a:r>
              <a:rPr sz="2400" dirty="0">
                <a:latin typeface="Alexandria"/>
                <a:ea typeface="Alexandria"/>
                <a:cs typeface="Alexandria"/>
              </a:rPr>
              <a:t>Investigate why performance changed.</a:t>
            </a:r>
          </a:p>
          <a:p>
            <a:pPr marL="1371600" lvl="2" indent="-457200" algn="just">
              <a:lnSpc>
                <a:spcPct val="150000"/>
              </a:lnSpc>
              <a:buFont typeface="+mj-lt"/>
              <a:buAutoNum type="arabicPeriod"/>
            </a:pPr>
            <a:r>
              <a:rPr sz="2400" dirty="0">
                <a:latin typeface="Alexandria"/>
                <a:ea typeface="Alexandria"/>
                <a:cs typeface="Alexandria"/>
              </a:rPr>
              <a:t>Identify positive and negative trends.</a:t>
            </a:r>
          </a:p>
          <a:p>
            <a:pPr marL="1371600" lvl="2" indent="-457200" algn="just">
              <a:lnSpc>
                <a:spcPct val="150000"/>
              </a:lnSpc>
              <a:buFont typeface="+mj-lt"/>
              <a:buAutoNum type="arabicPeriod"/>
            </a:pPr>
            <a:r>
              <a:rPr sz="2400" dirty="0">
                <a:latin typeface="Alexandria"/>
                <a:ea typeface="Alexandria"/>
                <a:cs typeface="Alexandria"/>
              </a:rPr>
              <a:t>Find possible causes of a problem.</a:t>
            </a:r>
          </a:p>
          <a:p>
            <a:pPr marL="1371600" lvl="2" indent="-457200" algn="just">
              <a:lnSpc>
                <a:spcPct val="150000"/>
              </a:lnSpc>
              <a:buFont typeface="+mj-lt"/>
              <a:buAutoNum type="arabicPeriod"/>
            </a:pPr>
            <a:r>
              <a:rPr sz="2400" dirty="0">
                <a:latin typeface="Alexandria"/>
                <a:ea typeface="Alexandria"/>
                <a:cs typeface="Alexandria"/>
              </a:rPr>
              <a:t>Discover opportunities for improvement.</a:t>
            </a:r>
          </a:p>
          <a:p>
            <a:pPr marL="1371600" lvl="2" indent="-457200" algn="just">
              <a:lnSpc>
                <a:spcPct val="150000"/>
              </a:lnSpc>
              <a:buFont typeface="+mj-lt"/>
              <a:buAutoNum type="arabicPeriod"/>
            </a:pPr>
            <a:r>
              <a:rPr sz="2400" dirty="0">
                <a:latin typeface="Alexandria"/>
                <a:ea typeface="Alexandria"/>
                <a:cs typeface="Alexandria"/>
              </a:rPr>
              <a:t>Support an intervention or organizational action.</a:t>
            </a:r>
            <a:endParaRPr sz="1600" dirty="0">
              <a:latin typeface="Alexandria"/>
              <a:ea typeface="Alexandria"/>
              <a:cs typeface="Alexandria"/>
            </a:endParaRPr>
          </a:p>
        </p:txBody>
      </p:sp>
      <p:pic>
        <p:nvPicPr>
          <p:cNvPr id="56" name="Graphic 21"/>
          <p:cNvPicPr>
            <a:picLocks noChangeAspect="1"/>
          </p:cNvPicPr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38610120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D764E55-EBAA-4529-A201-6BD028211467}"/>
              </a:ext>
            </a:extLst>
          </p:cNvPr>
          <p:cNvSpPr>
            <a:spLocks noGrp="1"/>
          </p:cNvSpPr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buNone/>
            </a:pPr>
            <a:endParaRPr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20DEDDEA-31E6-4411-9F8D-9674CB500D60}"/>
              </a:ext>
            </a:extLst>
          </p:cNvPr>
          <p:cNvSpPr>
            <a:spLocks noGrp="1"/>
          </p:cNvSpPr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buNone/>
            </a:pPr>
            <a:endParaRPr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E6B940A2-644A-4625-BA2F-1EB115AE7398}"/>
              </a:ext>
            </a:extLst>
          </p:cNvPr>
          <p:cNvSpPr>
            <a:spLocks noGrp="1"/>
          </p:cNvSpPr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buNone/>
            </a:pPr>
            <a:r>
              <a:rPr lang="en-US" dirty="0">
                <a:solidFill>
                  <a:schemeClr val="bg1"/>
                </a:solidFill>
                <a:latin typeface="Alexandria"/>
                <a:ea typeface="Alexandria"/>
                <a:cs typeface="Alexandria"/>
              </a:rPr>
              <a:t>Chapter</a:t>
            </a:r>
            <a:endParaRPr sz="2800" dirty="0">
              <a:solidFill>
                <a:schemeClr val="bg1"/>
              </a:solidFill>
              <a:latin typeface="Alexandria"/>
              <a:ea typeface="Alexandria"/>
              <a:cs typeface="Alexandria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9D369F72-5B64-4FC4-8DA9-9F5B06DB7C92}"/>
              </a:ext>
            </a:extLst>
          </p:cNvPr>
          <p:cNvSpPr>
            <a:spLocks noGrp="1"/>
          </p:cNvSpPr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buNone/>
            </a:pPr>
            <a:r>
              <a:rPr lang="en-US" sz="4400" b="1" dirty="0">
                <a:solidFill>
                  <a:schemeClr val="bg1"/>
                </a:solidFill>
                <a:latin typeface="Alexandria"/>
                <a:ea typeface="Alexandria"/>
                <a:cs typeface="Alexandria"/>
              </a:rPr>
              <a:t>02</a:t>
            </a:r>
            <a:endParaRPr sz="4400" b="1" dirty="0">
              <a:solidFill>
                <a:schemeClr val="bg1"/>
              </a:solidFill>
              <a:latin typeface="Alexandria"/>
              <a:ea typeface="Alexandria"/>
              <a:cs typeface="Alexandria"/>
            </a:endParaRP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53A0926F-3550-4309-A4CF-BB833E85815C}"/>
              </a:ext>
            </a:extLst>
          </p:cNvPr>
          <p:cNvSpPr>
            <a:spLocks noGrp="1"/>
          </p:cNvSpPr>
          <p:nvPr/>
        </p:nvSpPr>
        <p:spPr>
          <a:xfrm>
            <a:off x="753140" y="2174589"/>
            <a:ext cx="10541000" cy="366683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457200" indent="-457200" algn="just">
              <a:buFont typeface="Wingdings"/>
              <a:buChar char="Ø"/>
            </a:pPr>
            <a:r>
              <a:rPr sz="2800" b="1" dirty="0">
                <a:solidFill>
                  <a:schemeClr val="accent2"/>
                </a:solidFill>
                <a:latin typeface="Alexandria"/>
                <a:ea typeface="Alexandria"/>
                <a:cs typeface="Alexandria"/>
              </a:rPr>
              <a:t>Benchmarking means comparing performance with an external target or another organization</a:t>
            </a:r>
            <a:r>
              <a:rPr lang="en-US" sz="2800" b="1" dirty="0">
                <a:solidFill>
                  <a:schemeClr val="accent2"/>
                </a:solidFill>
                <a:latin typeface="Alexandria"/>
                <a:ea typeface="Alexandria"/>
                <a:cs typeface="Alexandria"/>
              </a:rPr>
              <a:t>:</a:t>
            </a:r>
            <a:endParaRPr sz="2800" b="1" dirty="0">
              <a:solidFill>
                <a:schemeClr val="accent2"/>
              </a:solidFill>
              <a:latin typeface="Alexandria"/>
              <a:ea typeface="Alexandria"/>
              <a:cs typeface="Alexandria"/>
            </a:endParaRPr>
          </a:p>
          <a:p>
            <a:pPr marL="914400" lvl="1" indent="-457200" algn="just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sz="2400" b="1" dirty="0">
                <a:latin typeface="Alexandria"/>
                <a:ea typeface="Alexandria"/>
                <a:cs typeface="Alexandria"/>
              </a:rPr>
              <a:t>Everyone must use the same definitions.</a:t>
            </a:r>
          </a:p>
          <a:p>
            <a:pPr marL="914400" lvl="1" indent="-457200" algn="just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sz="2400" b="1" dirty="0">
                <a:latin typeface="Alexandria"/>
                <a:ea typeface="Alexandria"/>
                <a:cs typeface="Alexandria"/>
              </a:rPr>
              <a:t>Everyone must use the same counting rules.</a:t>
            </a:r>
          </a:p>
          <a:p>
            <a:pPr marL="914400" lvl="1" indent="-457200" algn="just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sz="2400" b="1" dirty="0">
                <a:latin typeface="Alexandria"/>
                <a:ea typeface="Alexandria"/>
                <a:cs typeface="Alexandria"/>
              </a:rPr>
              <a:t>Differences in definitions can make comparisons misleading.</a:t>
            </a:r>
          </a:p>
          <a:p>
            <a:pPr marL="914400" lvl="1" indent="-457200" algn="just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sz="2400" b="1" dirty="0">
                <a:latin typeface="Alexandria"/>
                <a:ea typeface="Alexandria"/>
                <a:cs typeface="Alexandria"/>
              </a:rPr>
              <a:t>Valid benchmarks help organizations set realistic targets.</a:t>
            </a:r>
          </a:p>
          <a:p>
            <a:pPr marL="914400" lvl="1" indent="-457200" algn="just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sz="2400" b="1" dirty="0">
                <a:latin typeface="Alexandria"/>
                <a:ea typeface="Alexandria"/>
                <a:cs typeface="Alexandria"/>
              </a:rPr>
              <a:t>Invalid comparisons may be useless or dangerous.</a:t>
            </a:r>
            <a:endParaRPr sz="1600" dirty="0">
              <a:latin typeface="Alexandria"/>
              <a:ea typeface="Alexandria"/>
              <a:cs typeface="Alexandria"/>
            </a:endParaRPr>
          </a:p>
        </p:txBody>
      </p:sp>
      <p:pic>
        <p:nvPicPr>
          <p:cNvPr id="56" name="Graphic 21"/>
          <p:cNvPicPr>
            <a:picLocks noChangeAspect="1"/>
          </p:cNvPicPr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4" name="TextBox 2">
            <a:extLst>
              <a:ext uri="{FF2B5EF4-FFF2-40B4-BE49-F238E27FC236}">
                <a16:creationId xmlns:a16="http://schemas.microsoft.com/office/drawing/2014/main" id="{92B6616E-FAD8-1E5F-8632-096C6C829BC2}"/>
              </a:ext>
            </a:extLst>
          </p:cNvPr>
          <p:cNvSpPr>
            <a:spLocks noGrp="1"/>
          </p:cNvSpPr>
          <p:nvPr/>
        </p:nvSpPr>
        <p:spPr>
          <a:xfrm>
            <a:off x="4267970" y="370200"/>
            <a:ext cx="3656060" cy="107721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514350" lvl="1" indent="-514350" algn="ctr">
              <a:buFont typeface="+mj-lt"/>
              <a:buAutoNum type="arabicPeriod" startAt="5"/>
            </a:pPr>
            <a:r>
              <a:rPr lang="en-US" sz="3200" b="1" dirty="0">
                <a:solidFill>
                  <a:schemeClr val="tx2"/>
                </a:solidFill>
                <a:latin typeface="Alexandria"/>
              </a:rPr>
              <a:t>Analytics and Benchmarking</a:t>
            </a:r>
          </a:p>
        </p:txBody>
      </p:sp>
    </p:spTree>
    <p:extLst>
      <p:ext uri="{BB962C8B-B14F-4D97-AF65-F5344CB8AC3E}">
        <p14:creationId xmlns:p14="http://schemas.microsoft.com/office/powerpoint/2010/main" val="1938610120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9D26344-5587-0ACA-7563-F423C2BDEB3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6" name="Graphic 21">
            <a:extLst>
              <a:ext uri="{FF2B5EF4-FFF2-40B4-BE49-F238E27FC236}">
                <a16:creationId xmlns:a16="http://schemas.microsoft.com/office/drawing/2014/main" id="{C2ECA597-0A2D-1323-76FE-142AE52D33BF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t="27877" b="25429"/>
          <a:stretch>
            <a:fillRect/>
          </a:stretch>
        </p:blipFill>
        <p:spPr>
          <a:xfrm>
            <a:off x="9886859" y="0"/>
            <a:ext cx="2305141" cy="792921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1CA2FEFE-6036-1089-9D54-EB95D730E52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55638" y="792921"/>
            <a:ext cx="11680723" cy="5843853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5813486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D764E55-EBAA-4529-A201-6BD028211467}"/>
              </a:ext>
            </a:extLst>
          </p:cNvPr>
          <p:cNvSpPr>
            <a:spLocks noGrp="1"/>
          </p:cNvSpPr>
          <p:nvPr/>
        </p:nvSpPr>
        <p:spPr>
          <a:xfrm>
            <a:off x="617280" y="1385884"/>
            <a:ext cx="10812720" cy="5203153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buNone/>
            </a:pPr>
            <a:endParaRPr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393BBDD-BB0E-49A1-8F3E-32BF3E02B69A}"/>
              </a:ext>
            </a:extLst>
          </p:cNvPr>
          <p:cNvSpPr>
            <a:spLocks noGrp="1"/>
          </p:cNvSpPr>
          <p:nvPr/>
        </p:nvSpPr>
        <p:spPr>
          <a:xfrm>
            <a:off x="3456924" y="268963"/>
            <a:ext cx="5278152" cy="107721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buNone/>
            </a:pPr>
            <a:r>
              <a:rPr sz="3200" b="1" dirty="0">
                <a:solidFill>
                  <a:schemeClr val="tx2"/>
                </a:solidFill>
                <a:latin typeface="Alexandria"/>
                <a:ea typeface="Alexandria"/>
                <a:cs typeface="Alexandria"/>
              </a:rPr>
              <a:t>Responsible Secondary Use of Data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20DEDDEA-31E6-4411-9F8D-9674CB500D60}"/>
              </a:ext>
            </a:extLst>
          </p:cNvPr>
          <p:cNvSpPr>
            <a:spLocks noGrp="1"/>
          </p:cNvSpPr>
          <p:nvPr/>
        </p:nvSpPr>
        <p:spPr>
          <a:xfrm>
            <a:off x="1006163" y="699417"/>
            <a:ext cx="1404457" cy="1064743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buNone/>
            </a:pPr>
            <a:endParaRPr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E6B940A2-644A-4625-BA2F-1EB115AE7398}"/>
              </a:ext>
            </a:extLst>
          </p:cNvPr>
          <p:cNvSpPr>
            <a:spLocks noGrp="1"/>
          </p:cNvSpPr>
          <p:nvPr/>
        </p:nvSpPr>
        <p:spPr>
          <a:xfrm>
            <a:off x="1100485" y="807134"/>
            <a:ext cx="1193616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buNone/>
            </a:pPr>
            <a:r>
              <a:rPr lang="en-US" dirty="0">
                <a:solidFill>
                  <a:schemeClr val="bg1"/>
                </a:solidFill>
                <a:latin typeface="Alexandria"/>
                <a:ea typeface="Alexandria"/>
                <a:cs typeface="Alexandria"/>
              </a:rPr>
              <a:t>Chapter</a:t>
            </a:r>
            <a:endParaRPr sz="2800" dirty="0">
              <a:solidFill>
                <a:schemeClr val="bg1"/>
              </a:solidFill>
              <a:latin typeface="Alexandria"/>
              <a:ea typeface="Alexandria"/>
              <a:cs typeface="Alexandria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9D369F72-5B64-4FC4-8DA9-9F5B06DB7C92}"/>
              </a:ext>
            </a:extLst>
          </p:cNvPr>
          <p:cNvSpPr>
            <a:spLocks noGrp="1"/>
          </p:cNvSpPr>
          <p:nvPr/>
        </p:nvSpPr>
        <p:spPr>
          <a:xfrm>
            <a:off x="1214179" y="1017360"/>
            <a:ext cx="966228" cy="76835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buNone/>
            </a:pPr>
            <a:r>
              <a:rPr lang="en-US" sz="4400" b="1" dirty="0">
                <a:solidFill>
                  <a:schemeClr val="bg1"/>
                </a:solidFill>
                <a:latin typeface="Alexandria"/>
                <a:ea typeface="Alexandria"/>
                <a:cs typeface="Alexandria"/>
              </a:rPr>
              <a:t>02</a:t>
            </a:r>
            <a:endParaRPr sz="4400" b="1" dirty="0">
              <a:solidFill>
                <a:schemeClr val="bg1"/>
              </a:solidFill>
              <a:latin typeface="Alexandria"/>
              <a:ea typeface="Alexandria"/>
              <a:cs typeface="Alexandria"/>
            </a:endParaRP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53A0926F-3550-4309-A4CF-BB833E85815C}"/>
              </a:ext>
            </a:extLst>
          </p:cNvPr>
          <p:cNvSpPr>
            <a:spLocks noGrp="1"/>
          </p:cNvSpPr>
          <p:nvPr/>
        </p:nvSpPr>
        <p:spPr>
          <a:xfrm>
            <a:off x="753140" y="1721871"/>
            <a:ext cx="10541000" cy="486716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457200" indent="-457200" algn="just">
              <a:buFont typeface="Wingdings"/>
              <a:buChar char="Ø"/>
            </a:pPr>
            <a:r>
              <a:rPr sz="2800" b="1" dirty="0">
                <a:solidFill>
                  <a:schemeClr val="accent2"/>
                </a:solidFill>
                <a:latin typeface="Alexandria"/>
                <a:ea typeface="Alexandria"/>
                <a:cs typeface="Alexandria"/>
              </a:rPr>
              <a:t>Secondary use means using data for a purpose beyond the patient’s immediate care</a:t>
            </a:r>
            <a:r>
              <a:rPr lang="en-US" sz="2800" b="1" dirty="0">
                <a:solidFill>
                  <a:schemeClr val="accent2"/>
                </a:solidFill>
                <a:latin typeface="Alexandria"/>
                <a:ea typeface="Alexandria"/>
                <a:cs typeface="Alexandria"/>
              </a:rPr>
              <a:t>:</a:t>
            </a:r>
            <a:endParaRPr sz="2800" b="1" dirty="0">
              <a:solidFill>
                <a:schemeClr val="accent2"/>
              </a:solidFill>
              <a:latin typeface="Alexandria"/>
              <a:ea typeface="Alexandria"/>
              <a:cs typeface="Alexandria"/>
            </a:endParaRPr>
          </a:p>
          <a:p>
            <a:pPr marL="457200" indent="-457200"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sz="2800" b="1" dirty="0">
                <a:solidFill>
                  <a:schemeClr val="tx2"/>
                </a:solidFill>
                <a:latin typeface="Alexandria"/>
              </a:rPr>
              <a:t>Examples include: </a:t>
            </a:r>
            <a:endParaRPr lang="en-US" sz="2800" b="1" dirty="0">
              <a:solidFill>
                <a:schemeClr val="tx2"/>
              </a:solidFill>
              <a:latin typeface="Alexandria"/>
            </a:endParaRPr>
          </a:p>
          <a:p>
            <a:pPr marL="914400" lvl="1" indent="-45720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sz="2400" b="1" dirty="0">
                <a:latin typeface="Alexandria"/>
                <a:ea typeface="Alexandria"/>
                <a:cs typeface="Alexandria"/>
              </a:rPr>
              <a:t>Measuring quality and organizational performance.</a:t>
            </a:r>
          </a:p>
          <a:p>
            <a:pPr marL="914400" lvl="1" indent="-45720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sz="2400" b="1" dirty="0">
                <a:latin typeface="Alexandria"/>
                <a:ea typeface="Alexandria"/>
                <a:cs typeface="Alexandria"/>
              </a:rPr>
              <a:t>Planning services and allocating resources.</a:t>
            </a:r>
          </a:p>
          <a:p>
            <a:pPr marL="914400" lvl="1" indent="-45720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sz="2400" b="1" dirty="0">
                <a:latin typeface="Alexandria"/>
                <a:ea typeface="Alexandria"/>
                <a:cs typeface="Alexandria"/>
              </a:rPr>
              <a:t>Studying trends across groups of patients.  </a:t>
            </a:r>
            <a:endParaRPr lang="en-US" sz="2400" b="1" dirty="0">
              <a:latin typeface="Alexandria"/>
              <a:ea typeface="Alexandria"/>
              <a:cs typeface="Alexandria"/>
            </a:endParaRPr>
          </a:p>
          <a:p>
            <a:pPr marL="914400" lvl="1" indent="-45720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sz="2400" b="1" dirty="0">
                <a:latin typeface="Alexandria"/>
                <a:ea typeface="Alexandria"/>
                <a:cs typeface="Alexandria"/>
              </a:rPr>
              <a:t>Supporting approved research or improvement work.</a:t>
            </a:r>
          </a:p>
          <a:p>
            <a:pPr marL="914400" lvl="1" indent="-45720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sz="2400" b="1" dirty="0">
                <a:latin typeface="Alexandria"/>
                <a:ea typeface="Alexandria"/>
                <a:cs typeface="Alexandria"/>
              </a:rPr>
              <a:t>Combining clinical and business data for management decisions.</a:t>
            </a:r>
          </a:p>
          <a:p>
            <a:pPr lvl="1" indent="-457200" algn="just">
              <a:lnSpc>
                <a:spcPct val="150000"/>
              </a:lnSpc>
              <a:buFont typeface="Wingdings"/>
              <a:buChar char="Ø"/>
            </a:pPr>
            <a:r>
              <a:rPr sz="2400" b="1" dirty="0">
                <a:solidFill>
                  <a:schemeClr val="tx2"/>
                </a:solidFill>
                <a:latin typeface="Alexandria"/>
              </a:rPr>
              <a:t>Secondary use still requires privacy, clear rules, and responsible oversight.</a:t>
            </a:r>
          </a:p>
        </p:txBody>
      </p:sp>
      <p:pic>
        <p:nvPicPr>
          <p:cNvPr id="56" name="Graphic 21"/>
          <p:cNvPicPr>
            <a:picLocks noChangeAspect="1"/>
          </p:cNvPicPr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38610120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D764E55-EBAA-4529-A201-6BD028211467}"/>
              </a:ext>
            </a:extLst>
          </p:cNvPr>
          <p:cNvSpPr>
            <a:spLocks noGrp="1"/>
          </p:cNvSpPr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buNone/>
            </a:pPr>
            <a:endParaRPr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393BBDD-BB0E-49A1-8F3E-32BF3E02B69A}"/>
              </a:ext>
            </a:extLst>
          </p:cNvPr>
          <p:cNvSpPr>
            <a:spLocks noGrp="1"/>
          </p:cNvSpPr>
          <p:nvPr/>
        </p:nvSpPr>
        <p:spPr>
          <a:xfrm>
            <a:off x="3456924" y="396787"/>
            <a:ext cx="5278152" cy="107721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buNone/>
            </a:pPr>
            <a:r>
              <a:rPr sz="3200" b="1" dirty="0">
                <a:solidFill>
                  <a:schemeClr val="accent2"/>
                </a:solidFill>
                <a:latin typeface="Alexandria"/>
                <a:ea typeface="Alexandria"/>
                <a:cs typeface="Alexandria"/>
              </a:rPr>
              <a:t>Clinical and Business Data Together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20DEDDEA-31E6-4411-9F8D-9674CB500D60}"/>
              </a:ext>
            </a:extLst>
          </p:cNvPr>
          <p:cNvSpPr>
            <a:spLocks noGrp="1"/>
          </p:cNvSpPr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buNone/>
            </a:pPr>
            <a:endParaRPr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E6B940A2-644A-4625-BA2F-1EB115AE7398}"/>
              </a:ext>
            </a:extLst>
          </p:cNvPr>
          <p:cNvSpPr>
            <a:spLocks noGrp="1"/>
          </p:cNvSpPr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buNone/>
            </a:pPr>
            <a:r>
              <a:rPr lang="en-US" dirty="0">
                <a:solidFill>
                  <a:schemeClr val="bg1"/>
                </a:solidFill>
                <a:latin typeface="Alexandria"/>
                <a:ea typeface="Alexandria"/>
                <a:cs typeface="Alexandria"/>
              </a:rPr>
              <a:t>Chapter</a:t>
            </a:r>
            <a:endParaRPr sz="2800" dirty="0">
              <a:solidFill>
                <a:schemeClr val="bg1"/>
              </a:solidFill>
              <a:latin typeface="Alexandria"/>
              <a:ea typeface="Alexandria"/>
              <a:cs typeface="Alexandria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9D369F72-5B64-4FC4-8DA9-9F5B06DB7C92}"/>
              </a:ext>
            </a:extLst>
          </p:cNvPr>
          <p:cNvSpPr>
            <a:spLocks noGrp="1"/>
          </p:cNvSpPr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buNone/>
            </a:pPr>
            <a:r>
              <a:rPr lang="en-US" sz="4400" b="1" dirty="0">
                <a:solidFill>
                  <a:schemeClr val="bg1"/>
                </a:solidFill>
                <a:latin typeface="Alexandria"/>
                <a:ea typeface="Alexandria"/>
                <a:cs typeface="Alexandria"/>
              </a:rPr>
              <a:t>02</a:t>
            </a:r>
            <a:endParaRPr sz="4400" b="1" dirty="0">
              <a:solidFill>
                <a:schemeClr val="bg1"/>
              </a:solidFill>
              <a:latin typeface="Alexandria"/>
              <a:ea typeface="Alexandria"/>
              <a:cs typeface="Alexandria"/>
            </a:endParaRP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53A0926F-3550-4309-A4CF-BB833E85815C}"/>
              </a:ext>
            </a:extLst>
          </p:cNvPr>
          <p:cNvSpPr>
            <a:spLocks noGrp="1"/>
          </p:cNvSpPr>
          <p:nvPr/>
        </p:nvSpPr>
        <p:spPr>
          <a:xfrm>
            <a:off x="825500" y="2076689"/>
            <a:ext cx="10541000" cy="380533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914400" lvl="1" indent="-457200" algn="just">
              <a:lnSpc>
                <a:spcPct val="200000"/>
              </a:lnSpc>
              <a:buFont typeface="Wingdings" panose="05000000000000000000" pitchFamily="2" charset="2"/>
              <a:buChar char="§"/>
            </a:pPr>
            <a:r>
              <a:rPr sz="2400" b="1" dirty="0">
                <a:latin typeface="Alexandria"/>
              </a:rPr>
              <a:t>Clinical systems focus mainly on individual patient care.</a:t>
            </a:r>
          </a:p>
          <a:p>
            <a:pPr marL="914400" lvl="1" indent="-457200" algn="just">
              <a:lnSpc>
                <a:spcPct val="200000"/>
              </a:lnSpc>
              <a:buFont typeface="Wingdings" panose="05000000000000000000" pitchFamily="2" charset="2"/>
              <a:buChar char="§"/>
            </a:pPr>
            <a:r>
              <a:rPr sz="2400" b="1" dirty="0">
                <a:latin typeface="Alexandria"/>
                <a:ea typeface="Alexandria"/>
                <a:cs typeface="Alexandria"/>
              </a:rPr>
              <a:t>Business systems focus on operations and financial performance.</a:t>
            </a:r>
          </a:p>
          <a:p>
            <a:pPr marL="914400" lvl="1" indent="-457200" algn="just">
              <a:lnSpc>
                <a:spcPct val="200000"/>
              </a:lnSpc>
              <a:buFont typeface="Wingdings" panose="05000000000000000000" pitchFamily="2" charset="2"/>
              <a:buChar char="§"/>
            </a:pPr>
            <a:r>
              <a:rPr sz="2400" b="1" dirty="0">
                <a:latin typeface="Alexandria"/>
                <a:ea typeface="Alexandria"/>
                <a:cs typeface="Alexandria"/>
              </a:rPr>
              <a:t>Combining both types gives leaders a fuller picture.</a:t>
            </a:r>
          </a:p>
          <a:p>
            <a:pPr marL="914400" lvl="1" indent="-457200" algn="just">
              <a:lnSpc>
                <a:spcPct val="200000"/>
              </a:lnSpc>
              <a:buFont typeface="Wingdings" panose="05000000000000000000" pitchFamily="2" charset="2"/>
              <a:buChar char="§"/>
            </a:pPr>
            <a:r>
              <a:rPr sz="2400" b="1" dirty="0">
                <a:latin typeface="Alexandria"/>
                <a:ea typeface="Alexandria"/>
                <a:cs typeface="Alexandria"/>
              </a:rPr>
              <a:t>The combined data can connect quality, outcomes, efficiency, and cost.</a:t>
            </a:r>
          </a:p>
          <a:p>
            <a:pPr marL="914400" lvl="1" indent="-457200" algn="just">
              <a:lnSpc>
                <a:spcPct val="200000"/>
              </a:lnSpc>
              <a:buFont typeface="Wingdings" panose="05000000000000000000" pitchFamily="2" charset="2"/>
              <a:buChar char="§"/>
            </a:pPr>
            <a:r>
              <a:rPr sz="2400" b="1" dirty="0">
                <a:latin typeface="Alexandria"/>
                <a:ea typeface="Alexandria"/>
                <a:cs typeface="Alexandria"/>
              </a:rPr>
              <a:t>Their use must follow clear governance rules.</a:t>
            </a:r>
          </a:p>
        </p:txBody>
      </p:sp>
      <p:pic>
        <p:nvPicPr>
          <p:cNvPr id="56" name="Graphic 21"/>
          <p:cNvPicPr>
            <a:picLocks noChangeAspect="1"/>
          </p:cNvPicPr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38610120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D764E55-EBAA-4529-A201-6BD028211467}"/>
              </a:ext>
            </a:extLst>
          </p:cNvPr>
          <p:cNvSpPr>
            <a:spLocks noGrp="1"/>
          </p:cNvSpPr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buNone/>
            </a:pPr>
            <a:endParaRPr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393BBDD-BB0E-49A1-8F3E-32BF3E02B69A}"/>
              </a:ext>
            </a:extLst>
          </p:cNvPr>
          <p:cNvSpPr>
            <a:spLocks noGrp="1"/>
          </p:cNvSpPr>
          <p:nvPr/>
        </p:nvSpPr>
        <p:spPr>
          <a:xfrm>
            <a:off x="3456924" y="323048"/>
            <a:ext cx="5278152" cy="107721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buNone/>
            </a:pPr>
            <a:r>
              <a:rPr sz="3200" b="1" dirty="0">
                <a:solidFill>
                  <a:schemeClr val="tx2"/>
                </a:solidFill>
                <a:latin typeface="Alexandria"/>
                <a:ea typeface="Alexandria"/>
                <a:cs typeface="Alexandria"/>
              </a:rPr>
              <a:t>More Data Do Not Always Mean Better Information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20DEDDEA-31E6-4411-9F8D-9674CB500D60}"/>
              </a:ext>
            </a:extLst>
          </p:cNvPr>
          <p:cNvSpPr>
            <a:spLocks noGrp="1"/>
          </p:cNvSpPr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buNone/>
            </a:pPr>
            <a:endParaRPr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E6B940A2-644A-4625-BA2F-1EB115AE7398}"/>
              </a:ext>
            </a:extLst>
          </p:cNvPr>
          <p:cNvSpPr>
            <a:spLocks noGrp="1"/>
          </p:cNvSpPr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buNone/>
            </a:pPr>
            <a:r>
              <a:rPr lang="en-US" dirty="0">
                <a:solidFill>
                  <a:schemeClr val="bg1"/>
                </a:solidFill>
                <a:latin typeface="Alexandria"/>
                <a:ea typeface="Alexandria"/>
                <a:cs typeface="Alexandria"/>
              </a:rPr>
              <a:t>Chapter</a:t>
            </a:r>
            <a:endParaRPr sz="2800" dirty="0">
              <a:solidFill>
                <a:schemeClr val="bg1"/>
              </a:solidFill>
              <a:latin typeface="Alexandria"/>
              <a:ea typeface="Alexandria"/>
              <a:cs typeface="Alexandria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9D369F72-5B64-4FC4-8DA9-9F5B06DB7C92}"/>
              </a:ext>
            </a:extLst>
          </p:cNvPr>
          <p:cNvSpPr>
            <a:spLocks noGrp="1"/>
          </p:cNvSpPr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buNone/>
            </a:pPr>
            <a:r>
              <a:rPr lang="en-US" sz="4400" b="1" dirty="0">
                <a:solidFill>
                  <a:schemeClr val="bg1"/>
                </a:solidFill>
                <a:latin typeface="Alexandria"/>
                <a:ea typeface="Alexandria"/>
                <a:cs typeface="Alexandria"/>
              </a:rPr>
              <a:t>02</a:t>
            </a:r>
            <a:endParaRPr sz="4400" b="1" dirty="0">
              <a:solidFill>
                <a:schemeClr val="bg1"/>
              </a:solidFill>
              <a:latin typeface="Alexandria"/>
              <a:ea typeface="Alexandria"/>
              <a:cs typeface="Alexandria"/>
            </a:endParaRP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53A0926F-3550-4309-A4CF-BB833E85815C}"/>
              </a:ext>
            </a:extLst>
          </p:cNvPr>
          <p:cNvSpPr>
            <a:spLocks noGrp="1"/>
          </p:cNvSpPr>
          <p:nvPr/>
        </p:nvSpPr>
        <p:spPr>
          <a:xfrm>
            <a:off x="942308" y="1968032"/>
            <a:ext cx="10541000" cy="380533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457200" indent="-457200" algn="just">
              <a:lnSpc>
                <a:spcPct val="200000"/>
              </a:lnSpc>
              <a:buFont typeface="Wingdings"/>
              <a:buChar char="Ø"/>
            </a:pPr>
            <a:r>
              <a:rPr sz="2800" b="1" dirty="0">
                <a:solidFill>
                  <a:schemeClr val="accent2"/>
                </a:solidFill>
                <a:latin typeface="Alexandria"/>
                <a:ea typeface="Alexandria"/>
                <a:cs typeface="Alexandria"/>
              </a:rPr>
              <a:t>Healthcare produces very large and complex data sets</a:t>
            </a:r>
            <a:r>
              <a:rPr lang="en-US" sz="2800" b="1" dirty="0">
                <a:solidFill>
                  <a:schemeClr val="accent2"/>
                </a:solidFill>
                <a:latin typeface="Alexandria"/>
                <a:ea typeface="Alexandria"/>
                <a:cs typeface="Alexandria"/>
              </a:rPr>
              <a:t>:</a:t>
            </a:r>
            <a:endParaRPr sz="2800" b="1" dirty="0">
              <a:solidFill>
                <a:schemeClr val="accent2"/>
              </a:solidFill>
              <a:latin typeface="Alexandria"/>
              <a:ea typeface="Alexandria"/>
              <a:cs typeface="Alexandria"/>
            </a:endParaRPr>
          </a:p>
          <a:p>
            <a:pPr marL="914400" lvl="1" indent="-457200" algn="just">
              <a:lnSpc>
                <a:spcPct val="200000"/>
              </a:lnSpc>
              <a:buFont typeface="Wingdings" panose="05000000000000000000" pitchFamily="2" charset="2"/>
              <a:buChar char="§"/>
            </a:pPr>
            <a:r>
              <a:rPr sz="2400" b="1" dirty="0">
                <a:latin typeface="Alexandria"/>
                <a:ea typeface="Alexandria"/>
                <a:cs typeface="Alexandria"/>
              </a:rPr>
              <a:t>Some data are structured; other data are free text or images.</a:t>
            </a:r>
          </a:p>
          <a:p>
            <a:pPr marL="914400" lvl="1" indent="-457200" algn="just">
              <a:lnSpc>
                <a:spcPct val="200000"/>
              </a:lnSpc>
              <a:buFont typeface="Wingdings" panose="05000000000000000000" pitchFamily="2" charset="2"/>
              <a:buChar char="§"/>
            </a:pPr>
            <a:r>
              <a:rPr sz="2400" b="1" dirty="0">
                <a:latin typeface="Alexandria"/>
                <a:ea typeface="Alexandria"/>
                <a:cs typeface="Alexandria"/>
              </a:rPr>
              <a:t>Large volumes make manual review difficult.</a:t>
            </a:r>
          </a:p>
          <a:p>
            <a:pPr marL="914400" lvl="1" indent="-457200" algn="just">
              <a:lnSpc>
                <a:spcPct val="200000"/>
              </a:lnSpc>
              <a:buFont typeface="Wingdings" panose="05000000000000000000" pitchFamily="2" charset="2"/>
              <a:buChar char="§"/>
            </a:pPr>
            <a:r>
              <a:rPr sz="2400" b="1" dirty="0">
                <a:latin typeface="Alexandria"/>
                <a:ea typeface="Alexandria"/>
                <a:cs typeface="Alexandria"/>
              </a:rPr>
              <a:t>Poor-quality data remain poor even when the volume is large.</a:t>
            </a:r>
          </a:p>
          <a:p>
            <a:pPr marL="914400" lvl="1" indent="-457200" algn="just">
              <a:lnSpc>
                <a:spcPct val="200000"/>
              </a:lnSpc>
              <a:buFont typeface="Wingdings" panose="05000000000000000000" pitchFamily="2" charset="2"/>
              <a:buChar char="§"/>
            </a:pPr>
            <a:r>
              <a:rPr sz="2400" b="1" dirty="0">
                <a:latin typeface="Alexandria"/>
                <a:ea typeface="Alexandria"/>
                <a:cs typeface="Alexandria"/>
              </a:rPr>
              <a:t>The goal is useful information—not simply more data.</a:t>
            </a:r>
          </a:p>
        </p:txBody>
      </p:sp>
      <p:pic>
        <p:nvPicPr>
          <p:cNvPr id="56" name="Graphic 21"/>
          <p:cNvPicPr>
            <a:picLocks noChangeAspect="1"/>
          </p:cNvPicPr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38610120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A0370FE-1620-6216-9F5E-5700BA9E72B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6" name="Graphic 21">
            <a:extLst>
              <a:ext uri="{FF2B5EF4-FFF2-40B4-BE49-F238E27FC236}">
                <a16:creationId xmlns:a16="http://schemas.microsoft.com/office/drawing/2014/main" id="{DB00A617-6B72-9BE9-4A3C-95163452F3AF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t="27877" b="25429"/>
          <a:stretch>
            <a:fillRect/>
          </a:stretch>
        </p:blipFill>
        <p:spPr>
          <a:xfrm>
            <a:off x="9886859" y="0"/>
            <a:ext cx="2305141" cy="792921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91C0A949-C0B9-12DF-C71B-8EE0164D1DE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8264" y="792921"/>
            <a:ext cx="11695471" cy="590284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5707924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D764E55-EBAA-4529-A201-6BD028211467}"/>
              </a:ext>
            </a:extLst>
          </p:cNvPr>
          <p:cNvSpPr>
            <a:spLocks noGrp="1"/>
          </p:cNvSpPr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buNone/>
            </a:pPr>
            <a:endParaRPr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393BBDD-BB0E-49A1-8F3E-32BF3E02B69A}"/>
              </a:ext>
            </a:extLst>
          </p:cNvPr>
          <p:cNvSpPr>
            <a:spLocks noGrp="1"/>
          </p:cNvSpPr>
          <p:nvPr/>
        </p:nvSpPr>
        <p:spPr>
          <a:xfrm>
            <a:off x="3456924" y="396787"/>
            <a:ext cx="5278152" cy="107721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buNone/>
            </a:pPr>
            <a:r>
              <a:rPr sz="3200" b="1" dirty="0">
                <a:solidFill>
                  <a:schemeClr val="accent2"/>
                </a:solidFill>
                <a:latin typeface="Alexandria"/>
                <a:ea typeface="Alexandria"/>
                <a:cs typeface="Alexandria"/>
              </a:rPr>
              <a:t>Why Health Information Is Sensitive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20DEDDEA-31E6-4411-9F8D-9674CB500D60}"/>
              </a:ext>
            </a:extLst>
          </p:cNvPr>
          <p:cNvSpPr>
            <a:spLocks noGrp="1"/>
          </p:cNvSpPr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buNone/>
            </a:pPr>
            <a:endParaRPr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E6B940A2-644A-4625-BA2F-1EB115AE7398}"/>
              </a:ext>
            </a:extLst>
          </p:cNvPr>
          <p:cNvSpPr>
            <a:spLocks noGrp="1"/>
          </p:cNvSpPr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buNone/>
            </a:pPr>
            <a:r>
              <a:rPr lang="en-US" dirty="0">
                <a:solidFill>
                  <a:schemeClr val="bg1"/>
                </a:solidFill>
                <a:latin typeface="Alexandria"/>
                <a:ea typeface="Alexandria"/>
                <a:cs typeface="Alexandria"/>
              </a:rPr>
              <a:t>Chapter</a:t>
            </a:r>
            <a:endParaRPr sz="2800" dirty="0">
              <a:solidFill>
                <a:schemeClr val="bg1"/>
              </a:solidFill>
              <a:latin typeface="Alexandria"/>
              <a:ea typeface="Alexandria"/>
              <a:cs typeface="Alexandria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9D369F72-5B64-4FC4-8DA9-9F5B06DB7C92}"/>
              </a:ext>
            </a:extLst>
          </p:cNvPr>
          <p:cNvSpPr>
            <a:spLocks noGrp="1"/>
          </p:cNvSpPr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buNone/>
            </a:pPr>
            <a:r>
              <a:rPr lang="en-US" sz="4400" b="1" dirty="0">
                <a:solidFill>
                  <a:schemeClr val="bg1"/>
                </a:solidFill>
                <a:latin typeface="Alexandria"/>
                <a:ea typeface="Alexandria"/>
                <a:cs typeface="Alexandria"/>
              </a:rPr>
              <a:t>02</a:t>
            </a:r>
            <a:endParaRPr sz="4400" b="1" dirty="0">
              <a:solidFill>
                <a:schemeClr val="bg1"/>
              </a:solidFill>
              <a:latin typeface="Alexandria"/>
              <a:ea typeface="Alexandria"/>
              <a:cs typeface="Alexandria"/>
            </a:endParaRP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53A0926F-3550-4309-A4CF-BB833E85815C}"/>
              </a:ext>
            </a:extLst>
          </p:cNvPr>
          <p:cNvSpPr>
            <a:spLocks noGrp="1"/>
          </p:cNvSpPr>
          <p:nvPr/>
        </p:nvSpPr>
        <p:spPr>
          <a:xfrm>
            <a:off x="762000" y="2029789"/>
            <a:ext cx="10541000" cy="409772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457200" indent="-457200" algn="just">
              <a:lnSpc>
                <a:spcPct val="150000"/>
              </a:lnSpc>
              <a:buFont typeface="Wingdings"/>
              <a:buChar char="Ø"/>
            </a:pPr>
            <a:r>
              <a:rPr sz="2800" b="1" dirty="0">
                <a:solidFill>
                  <a:schemeClr val="accent2"/>
                </a:solidFill>
                <a:latin typeface="Alexandria"/>
                <a:ea typeface="Alexandria"/>
                <a:cs typeface="Alexandria"/>
              </a:rPr>
              <a:t>Health information may reveal:  </a:t>
            </a:r>
            <a:endParaRPr lang="en-US" sz="2800" b="1" dirty="0">
              <a:solidFill>
                <a:schemeClr val="accent2"/>
              </a:solidFill>
              <a:latin typeface="Alexandria"/>
              <a:ea typeface="Alexandria"/>
              <a:cs typeface="Alexandria"/>
            </a:endParaRPr>
          </a:p>
          <a:p>
            <a:pPr marL="914400" lvl="1" indent="-457200" algn="just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sz="2400" b="1" dirty="0">
                <a:latin typeface="Alexandria"/>
              </a:rPr>
              <a:t>Diagnoses and treatments</a:t>
            </a:r>
          </a:p>
          <a:p>
            <a:pPr marL="914400" lvl="1" indent="-457200" algn="just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sz="2400" b="1" dirty="0">
                <a:latin typeface="Alexandria"/>
                <a:ea typeface="Alexandria"/>
                <a:cs typeface="Alexandria"/>
              </a:rPr>
              <a:t>Medicines and laboratory results</a:t>
            </a:r>
          </a:p>
          <a:p>
            <a:pPr marL="914400" lvl="1" indent="-457200" algn="just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sz="2400" b="1" dirty="0">
                <a:latin typeface="Alexandria"/>
                <a:ea typeface="Alexandria"/>
                <a:cs typeface="Alexandria"/>
              </a:rPr>
              <a:t>Mental or behavioral health information</a:t>
            </a:r>
          </a:p>
          <a:p>
            <a:pPr marL="914400" lvl="1" indent="-457200" algn="just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sz="2400" b="1" dirty="0">
                <a:latin typeface="Alexandria"/>
                <a:ea typeface="Alexandria"/>
                <a:cs typeface="Alexandria"/>
              </a:rPr>
              <a:t>Personal and financial information</a:t>
            </a:r>
          </a:p>
          <a:p>
            <a:pPr marL="914400" lvl="1" indent="-457200" algn="just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sz="2400" b="1" dirty="0">
                <a:latin typeface="Alexandria"/>
                <a:ea typeface="Alexandria"/>
                <a:cs typeface="Alexandria"/>
              </a:rPr>
              <a:t>Details that could cause harm if improperly disclosed</a:t>
            </a:r>
          </a:p>
          <a:p>
            <a:pPr marL="914400" lvl="1" indent="-457200" algn="just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sz="2400" b="1" dirty="0">
                <a:latin typeface="Alexandria"/>
                <a:ea typeface="Alexandria"/>
                <a:cs typeface="Alexandria"/>
              </a:rPr>
              <a:t>Healthcare data are valuable to both legitimate users and criminals.</a:t>
            </a:r>
            <a:endParaRPr sz="1600" dirty="0">
              <a:latin typeface="Alexandria"/>
              <a:ea typeface="Alexandria"/>
              <a:cs typeface="Alexandria"/>
            </a:endParaRPr>
          </a:p>
        </p:txBody>
      </p:sp>
      <p:pic>
        <p:nvPicPr>
          <p:cNvPr id="56" name="Graphic 21"/>
          <p:cNvPicPr>
            <a:picLocks noChangeAspect="1"/>
          </p:cNvPicPr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38610120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D764E55-EBAA-4529-A201-6BD028211467}"/>
              </a:ext>
            </a:extLst>
          </p:cNvPr>
          <p:cNvSpPr>
            <a:spLocks noGrp="1"/>
          </p:cNvSpPr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buNone/>
            </a:pPr>
            <a:endParaRPr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393BBDD-BB0E-49A1-8F3E-32BF3E02B69A}"/>
              </a:ext>
            </a:extLst>
          </p:cNvPr>
          <p:cNvSpPr>
            <a:spLocks noGrp="1"/>
          </p:cNvSpPr>
          <p:nvPr/>
        </p:nvSpPr>
        <p:spPr>
          <a:xfrm>
            <a:off x="3456924" y="590612"/>
            <a:ext cx="5278152" cy="75469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  <a:buNone/>
            </a:pPr>
            <a:r>
              <a:rPr sz="3200" b="1" dirty="0">
                <a:solidFill>
                  <a:schemeClr val="tx2"/>
                </a:solidFill>
                <a:latin typeface="Alexandria"/>
                <a:ea typeface="Alexandria"/>
                <a:cs typeface="Alexandria"/>
              </a:rPr>
              <a:t>Privacy and Confidentiality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20DEDDEA-31E6-4411-9F8D-9674CB500D60}"/>
              </a:ext>
            </a:extLst>
          </p:cNvPr>
          <p:cNvSpPr>
            <a:spLocks noGrp="1"/>
          </p:cNvSpPr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buNone/>
            </a:pPr>
            <a:endParaRPr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E6B940A2-644A-4625-BA2F-1EB115AE7398}"/>
              </a:ext>
            </a:extLst>
          </p:cNvPr>
          <p:cNvSpPr>
            <a:spLocks noGrp="1"/>
          </p:cNvSpPr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buNone/>
            </a:pPr>
            <a:r>
              <a:rPr lang="en-US" dirty="0">
                <a:solidFill>
                  <a:schemeClr val="bg1"/>
                </a:solidFill>
                <a:latin typeface="Alexandria"/>
                <a:ea typeface="Alexandria"/>
                <a:cs typeface="Alexandria"/>
              </a:rPr>
              <a:t>Chapter</a:t>
            </a:r>
            <a:endParaRPr sz="2800" dirty="0">
              <a:solidFill>
                <a:schemeClr val="bg1"/>
              </a:solidFill>
              <a:latin typeface="Alexandria"/>
              <a:ea typeface="Alexandria"/>
              <a:cs typeface="Alexandria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9D369F72-5B64-4FC4-8DA9-9F5B06DB7C92}"/>
              </a:ext>
            </a:extLst>
          </p:cNvPr>
          <p:cNvSpPr>
            <a:spLocks noGrp="1"/>
          </p:cNvSpPr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buNone/>
            </a:pPr>
            <a:r>
              <a:rPr lang="en-US" sz="4400" b="1" dirty="0">
                <a:solidFill>
                  <a:schemeClr val="bg1"/>
                </a:solidFill>
                <a:latin typeface="Alexandria"/>
                <a:ea typeface="Alexandria"/>
                <a:cs typeface="Alexandria"/>
              </a:rPr>
              <a:t>02</a:t>
            </a:r>
            <a:endParaRPr sz="4400" b="1" dirty="0">
              <a:solidFill>
                <a:schemeClr val="bg1"/>
              </a:solidFill>
              <a:latin typeface="Alexandria"/>
              <a:ea typeface="Alexandria"/>
              <a:cs typeface="Alexandria"/>
            </a:endParaRP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53A0926F-3550-4309-A4CF-BB833E85815C}"/>
              </a:ext>
            </a:extLst>
          </p:cNvPr>
          <p:cNvSpPr>
            <a:spLocks noGrp="1"/>
          </p:cNvSpPr>
          <p:nvPr/>
        </p:nvSpPr>
        <p:spPr>
          <a:xfrm>
            <a:off x="942308" y="1906477"/>
            <a:ext cx="10307384" cy="392844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457200" indent="-457200" algn="just">
              <a:lnSpc>
                <a:spcPct val="200000"/>
              </a:lnSpc>
              <a:buFont typeface="Wingdings"/>
              <a:buChar char="Ø"/>
            </a:pPr>
            <a:r>
              <a:rPr sz="2800" b="1" dirty="0">
                <a:solidFill>
                  <a:schemeClr val="accent2"/>
                </a:solidFill>
                <a:latin typeface="Alexandria"/>
                <a:ea typeface="Alexandria"/>
                <a:cs typeface="Alexandria"/>
              </a:rPr>
              <a:t>Privacy is a person’s right to control personal information.</a:t>
            </a:r>
          </a:p>
          <a:p>
            <a:pPr lvl="1" indent="-457200" algn="just">
              <a:lnSpc>
                <a:spcPct val="200000"/>
              </a:lnSpc>
              <a:buFont typeface="Wingdings"/>
              <a:buChar char="Ø"/>
            </a:pPr>
            <a:r>
              <a:rPr sz="2800" b="1" dirty="0">
                <a:solidFill>
                  <a:schemeClr val="accent2"/>
                </a:solidFill>
                <a:latin typeface="Alexandria"/>
              </a:rPr>
              <a:t>Confidentiality is the duty to protect information entrusted to us.</a:t>
            </a:r>
          </a:p>
          <a:p>
            <a:pPr marL="457200" indent="-457200" algn="just">
              <a:lnSpc>
                <a:spcPct val="200000"/>
              </a:lnSpc>
              <a:buFont typeface="Wingdings" panose="05000000000000000000" pitchFamily="2" charset="2"/>
              <a:buChar char="§"/>
            </a:pPr>
            <a:r>
              <a:rPr sz="2400" b="1" dirty="0">
                <a:solidFill>
                  <a:schemeClr val="tx2"/>
                </a:solidFill>
                <a:latin typeface="Alexandria"/>
                <a:ea typeface="Alexandria"/>
                <a:cs typeface="Alexandria"/>
              </a:rPr>
              <a:t>Health data may include medical, personal, and financial details.</a:t>
            </a:r>
          </a:p>
          <a:p>
            <a:pPr marL="457200" indent="-457200" algn="just">
              <a:lnSpc>
                <a:spcPct val="200000"/>
              </a:lnSpc>
              <a:buFont typeface="Wingdings" panose="05000000000000000000" pitchFamily="2" charset="2"/>
              <a:buChar char="§"/>
            </a:pPr>
            <a:r>
              <a:rPr sz="2400" b="1" dirty="0">
                <a:solidFill>
                  <a:schemeClr val="tx2"/>
                </a:solidFill>
                <a:latin typeface="Alexandria"/>
                <a:ea typeface="Alexandria"/>
                <a:cs typeface="Alexandria"/>
              </a:rPr>
              <a:t>Access should be limited to legitimate purposes.</a:t>
            </a:r>
          </a:p>
          <a:p>
            <a:pPr marL="457200" indent="-457200" algn="just">
              <a:lnSpc>
                <a:spcPct val="200000"/>
              </a:lnSpc>
              <a:buFont typeface="Wingdings" panose="05000000000000000000" pitchFamily="2" charset="2"/>
              <a:buChar char="§"/>
            </a:pPr>
            <a:r>
              <a:rPr sz="2400" b="1" dirty="0">
                <a:solidFill>
                  <a:schemeClr val="tx2"/>
                </a:solidFill>
                <a:latin typeface="Alexandria"/>
                <a:ea typeface="Alexandria"/>
                <a:cs typeface="Alexandria"/>
              </a:rPr>
              <a:t>Greater electronic access creates both benefits and risks.</a:t>
            </a:r>
          </a:p>
        </p:txBody>
      </p:sp>
      <p:pic>
        <p:nvPicPr>
          <p:cNvPr id="56" name="Graphic 21"/>
          <p:cNvPicPr>
            <a:picLocks noChangeAspect="1"/>
          </p:cNvPicPr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38610120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D764E55-EBAA-4529-A201-6BD028211467}"/>
              </a:ext>
            </a:extLst>
          </p:cNvPr>
          <p:cNvSpPr>
            <a:spLocks noGrp="1"/>
          </p:cNvSpPr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buNone/>
            </a:pPr>
            <a:endParaRPr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393BBDD-BB0E-49A1-8F3E-32BF3E02B69A}"/>
              </a:ext>
            </a:extLst>
          </p:cNvPr>
          <p:cNvSpPr>
            <a:spLocks noGrp="1"/>
          </p:cNvSpPr>
          <p:nvPr/>
        </p:nvSpPr>
        <p:spPr>
          <a:xfrm>
            <a:off x="3456924" y="396787"/>
            <a:ext cx="5278152" cy="107721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buNone/>
            </a:pPr>
            <a:r>
              <a:rPr sz="3200" b="1" dirty="0">
                <a:solidFill>
                  <a:schemeClr val="accent2"/>
                </a:solidFill>
                <a:latin typeface="Alexandria"/>
                <a:ea typeface="Alexandria"/>
                <a:cs typeface="Alexandria"/>
              </a:rPr>
              <a:t>Privacy Is a Moral Responsibility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20DEDDEA-31E6-4411-9F8D-9674CB500D60}"/>
              </a:ext>
            </a:extLst>
          </p:cNvPr>
          <p:cNvSpPr>
            <a:spLocks noGrp="1"/>
          </p:cNvSpPr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buNone/>
            </a:pPr>
            <a:endParaRPr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E6B940A2-644A-4625-BA2F-1EB115AE7398}"/>
              </a:ext>
            </a:extLst>
          </p:cNvPr>
          <p:cNvSpPr>
            <a:spLocks noGrp="1"/>
          </p:cNvSpPr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buNone/>
            </a:pPr>
            <a:r>
              <a:rPr lang="en-US" dirty="0">
                <a:solidFill>
                  <a:schemeClr val="bg1"/>
                </a:solidFill>
                <a:latin typeface="Alexandria"/>
                <a:ea typeface="Alexandria"/>
                <a:cs typeface="Alexandria"/>
              </a:rPr>
              <a:t>Chapter</a:t>
            </a:r>
            <a:endParaRPr sz="2800" dirty="0">
              <a:solidFill>
                <a:schemeClr val="bg1"/>
              </a:solidFill>
              <a:latin typeface="Alexandria"/>
              <a:ea typeface="Alexandria"/>
              <a:cs typeface="Alexandria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9D369F72-5B64-4FC4-8DA9-9F5B06DB7C92}"/>
              </a:ext>
            </a:extLst>
          </p:cNvPr>
          <p:cNvSpPr>
            <a:spLocks noGrp="1"/>
          </p:cNvSpPr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buNone/>
            </a:pPr>
            <a:r>
              <a:rPr lang="en-US" sz="4400" b="1" dirty="0">
                <a:solidFill>
                  <a:schemeClr val="bg1"/>
                </a:solidFill>
                <a:latin typeface="Alexandria"/>
                <a:ea typeface="Alexandria"/>
                <a:cs typeface="Alexandria"/>
              </a:rPr>
              <a:t>02</a:t>
            </a:r>
            <a:endParaRPr sz="4400" b="1" dirty="0">
              <a:solidFill>
                <a:schemeClr val="bg1"/>
              </a:solidFill>
              <a:latin typeface="Alexandria"/>
              <a:ea typeface="Alexandria"/>
              <a:cs typeface="Alexandria"/>
            </a:endParaRP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53A0926F-3550-4309-A4CF-BB833E85815C}"/>
              </a:ext>
            </a:extLst>
          </p:cNvPr>
          <p:cNvSpPr>
            <a:spLocks noGrp="1"/>
          </p:cNvSpPr>
          <p:nvPr/>
        </p:nvSpPr>
        <p:spPr>
          <a:xfrm>
            <a:off x="887361" y="1968032"/>
            <a:ext cx="10417277" cy="380533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457200" indent="-457200" algn="just">
              <a:lnSpc>
                <a:spcPct val="200000"/>
              </a:lnSpc>
              <a:buFont typeface="Wingdings"/>
              <a:buChar char="Ø"/>
            </a:pPr>
            <a:r>
              <a:rPr sz="2800" b="1" dirty="0">
                <a:solidFill>
                  <a:schemeClr val="accent2"/>
                </a:solidFill>
                <a:latin typeface="Alexandria"/>
                <a:ea typeface="Alexandria"/>
                <a:cs typeface="Alexandria"/>
              </a:rPr>
              <a:t>Healthcare professionals handle highly personal information</a:t>
            </a:r>
            <a:r>
              <a:rPr lang="en-US" sz="2800" b="1" dirty="0">
                <a:solidFill>
                  <a:schemeClr val="accent2"/>
                </a:solidFill>
                <a:latin typeface="Alexandria"/>
                <a:ea typeface="Alexandria"/>
                <a:cs typeface="Alexandria"/>
              </a:rPr>
              <a:t>:</a:t>
            </a:r>
            <a:endParaRPr sz="2800" b="1" dirty="0">
              <a:solidFill>
                <a:schemeClr val="accent2"/>
              </a:solidFill>
              <a:latin typeface="Alexandria"/>
              <a:ea typeface="Alexandria"/>
              <a:cs typeface="Alexandria"/>
            </a:endParaRPr>
          </a:p>
          <a:p>
            <a:pPr marL="914400" lvl="1" indent="-457200" algn="just">
              <a:lnSpc>
                <a:spcPct val="200000"/>
              </a:lnSpc>
              <a:buFont typeface="Wingdings" panose="05000000000000000000" pitchFamily="2" charset="2"/>
              <a:buChar char="§"/>
            </a:pPr>
            <a:r>
              <a:rPr sz="2400" b="1" dirty="0">
                <a:latin typeface="Alexandria"/>
                <a:ea typeface="Alexandria"/>
                <a:cs typeface="Alexandria"/>
              </a:rPr>
              <a:t>They should protect other people’s information as carefully as their own.</a:t>
            </a:r>
          </a:p>
          <a:p>
            <a:pPr marL="914400" lvl="1" indent="-457200" algn="just">
              <a:lnSpc>
                <a:spcPct val="200000"/>
              </a:lnSpc>
              <a:buFont typeface="Wingdings" panose="05000000000000000000" pitchFamily="2" charset="2"/>
              <a:buChar char="§"/>
            </a:pPr>
            <a:r>
              <a:rPr sz="2400" b="1" dirty="0">
                <a:latin typeface="Alexandria"/>
                <a:ea typeface="Alexandria"/>
                <a:cs typeface="Alexandria"/>
              </a:rPr>
              <a:t>Ethical responsibility existed before electronic systems and privacy laws.</a:t>
            </a:r>
          </a:p>
          <a:p>
            <a:pPr marL="914400" lvl="1" indent="-457200" algn="just">
              <a:lnSpc>
                <a:spcPct val="200000"/>
              </a:lnSpc>
              <a:buFont typeface="Wingdings" panose="05000000000000000000" pitchFamily="2" charset="2"/>
              <a:buChar char="§"/>
            </a:pPr>
            <a:r>
              <a:rPr sz="2400" b="1" dirty="0">
                <a:latin typeface="Alexandria"/>
                <a:ea typeface="Alexandria"/>
                <a:cs typeface="Alexandria"/>
              </a:rPr>
              <a:t>Legal compliance is the minimum expected behavior.</a:t>
            </a:r>
          </a:p>
          <a:p>
            <a:pPr marL="914400" lvl="1" indent="-457200" algn="just">
              <a:lnSpc>
                <a:spcPct val="200000"/>
              </a:lnSpc>
              <a:buFont typeface="Wingdings" panose="05000000000000000000" pitchFamily="2" charset="2"/>
              <a:buChar char="§"/>
            </a:pPr>
            <a:r>
              <a:rPr sz="2400" b="1" dirty="0">
                <a:latin typeface="Alexandria"/>
                <a:ea typeface="Alexandria"/>
                <a:cs typeface="Alexandria"/>
              </a:rPr>
              <a:t>Respect for people should guide every use of their data.</a:t>
            </a:r>
          </a:p>
        </p:txBody>
      </p:sp>
      <p:pic>
        <p:nvPicPr>
          <p:cNvPr id="56" name="Graphic 21"/>
          <p:cNvPicPr>
            <a:picLocks noChangeAspect="1"/>
          </p:cNvPicPr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38610120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D764E55-EBAA-4529-A201-6BD028211467}"/>
              </a:ext>
            </a:extLst>
          </p:cNvPr>
          <p:cNvSpPr>
            <a:spLocks noGrp="1"/>
          </p:cNvSpPr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buNone/>
            </a:pPr>
            <a:endParaRPr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393BBDD-BB0E-49A1-8F3E-32BF3E02B69A}"/>
              </a:ext>
            </a:extLst>
          </p:cNvPr>
          <p:cNvSpPr>
            <a:spLocks noGrp="1"/>
          </p:cNvSpPr>
          <p:nvPr/>
        </p:nvSpPr>
        <p:spPr>
          <a:xfrm>
            <a:off x="3619992" y="476175"/>
            <a:ext cx="5185632" cy="75469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  <a:buNone/>
            </a:pPr>
            <a:r>
              <a:rPr sz="3200" b="1" dirty="0">
                <a:solidFill>
                  <a:schemeClr val="accent2"/>
                </a:solidFill>
                <a:latin typeface="Alexandria"/>
                <a:ea typeface="Alexandria"/>
                <a:cs typeface="Alexandria"/>
              </a:rPr>
              <a:t>Protected Health Information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20DEDDEA-31E6-4411-9F8D-9674CB500D60}"/>
              </a:ext>
            </a:extLst>
          </p:cNvPr>
          <p:cNvSpPr>
            <a:spLocks noGrp="1"/>
          </p:cNvSpPr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buNone/>
            </a:pPr>
            <a:endParaRPr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E6B940A2-644A-4625-BA2F-1EB115AE7398}"/>
              </a:ext>
            </a:extLst>
          </p:cNvPr>
          <p:cNvSpPr>
            <a:spLocks noGrp="1"/>
          </p:cNvSpPr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buNone/>
            </a:pPr>
            <a:r>
              <a:rPr lang="en-US" dirty="0">
                <a:solidFill>
                  <a:schemeClr val="bg1"/>
                </a:solidFill>
                <a:latin typeface="Alexandria"/>
                <a:ea typeface="Alexandria"/>
                <a:cs typeface="Alexandria"/>
              </a:rPr>
              <a:t>Chapter</a:t>
            </a:r>
            <a:endParaRPr sz="2800" dirty="0">
              <a:solidFill>
                <a:schemeClr val="bg1"/>
              </a:solidFill>
              <a:latin typeface="Alexandria"/>
              <a:ea typeface="Alexandria"/>
              <a:cs typeface="Alexandria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9D369F72-5B64-4FC4-8DA9-9F5B06DB7C92}"/>
              </a:ext>
            </a:extLst>
          </p:cNvPr>
          <p:cNvSpPr>
            <a:spLocks noGrp="1"/>
          </p:cNvSpPr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buNone/>
            </a:pPr>
            <a:r>
              <a:rPr lang="en-US" sz="4400" b="1" dirty="0">
                <a:solidFill>
                  <a:schemeClr val="bg1"/>
                </a:solidFill>
                <a:latin typeface="Alexandria"/>
                <a:ea typeface="Alexandria"/>
                <a:cs typeface="Alexandria"/>
              </a:rPr>
              <a:t>02</a:t>
            </a:r>
            <a:endParaRPr sz="4400" b="1" dirty="0">
              <a:solidFill>
                <a:schemeClr val="bg1"/>
              </a:solidFill>
              <a:latin typeface="Alexandria"/>
              <a:ea typeface="Alexandria"/>
              <a:cs typeface="Alexandria"/>
            </a:endParaRP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53A0926F-3550-4309-A4CF-BB833E85815C}"/>
              </a:ext>
            </a:extLst>
          </p:cNvPr>
          <p:cNvSpPr>
            <a:spLocks noGrp="1"/>
          </p:cNvSpPr>
          <p:nvPr/>
        </p:nvSpPr>
        <p:spPr>
          <a:xfrm>
            <a:off x="890407" y="2157091"/>
            <a:ext cx="10266466" cy="372839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457200" indent="-457200" algn="just">
              <a:buFont typeface="Wingdings" panose="05000000000000000000" pitchFamily="2" charset="2"/>
              <a:buChar char="Ø"/>
            </a:pPr>
            <a:r>
              <a:rPr sz="2400" b="1" dirty="0">
                <a:latin typeface="Alexandria"/>
              </a:rPr>
              <a:t>Protected Health Information (PHI) is identifiable information about a person’s health or healthcare.</a:t>
            </a:r>
          </a:p>
          <a:p>
            <a:pPr marL="457200" indent="-457200" algn="just">
              <a:buFont typeface="Wingdings" panose="05000000000000000000" pitchFamily="2" charset="2"/>
              <a:buChar char="Ø"/>
            </a:pPr>
            <a:r>
              <a:rPr sz="2400" b="1" dirty="0">
                <a:latin typeface="Alexandria"/>
                <a:ea typeface="Alexandria"/>
                <a:cs typeface="Alexandria"/>
              </a:rPr>
              <a:t>Electronic Protected Health Information (ePHI) is PHI stored or transmitted electronically.</a:t>
            </a:r>
          </a:p>
          <a:p>
            <a:pPr marL="457200" indent="-457200"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sz="2400" b="1" dirty="0">
                <a:solidFill>
                  <a:schemeClr val="accent2"/>
                </a:solidFill>
                <a:latin typeface="Alexandria"/>
                <a:ea typeface="Alexandria"/>
                <a:cs typeface="Alexandria"/>
              </a:rPr>
              <a:t>It should be:</a:t>
            </a:r>
          </a:p>
          <a:p>
            <a:pPr marL="914400" lvl="1" indent="-457200" algn="just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sz="2400" b="1" dirty="0">
                <a:solidFill>
                  <a:schemeClr val="tx2"/>
                </a:solidFill>
                <a:latin typeface="Alexandria"/>
                <a:ea typeface="Alexandria"/>
                <a:cs typeface="Alexandria"/>
              </a:rPr>
              <a:t>Used only for an appropriate purpose.</a:t>
            </a:r>
          </a:p>
          <a:p>
            <a:pPr marL="914400" lvl="1" indent="-457200" algn="just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sz="2400" b="1" dirty="0">
                <a:solidFill>
                  <a:schemeClr val="tx2"/>
                </a:solidFill>
                <a:latin typeface="Alexandria"/>
                <a:ea typeface="Alexandria"/>
                <a:cs typeface="Alexandria"/>
              </a:rPr>
              <a:t>Available only to authorized users.</a:t>
            </a:r>
          </a:p>
          <a:p>
            <a:pPr marL="914400" lvl="1" indent="-457200" algn="just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sz="2400" b="1" dirty="0">
                <a:solidFill>
                  <a:schemeClr val="tx2"/>
                </a:solidFill>
                <a:latin typeface="Alexandria"/>
                <a:ea typeface="Alexandria"/>
                <a:cs typeface="Alexandria"/>
              </a:rPr>
              <a:t>Protected against improper change or disclosure.</a:t>
            </a:r>
            <a:endParaRPr sz="1600" dirty="0">
              <a:solidFill>
                <a:schemeClr val="tx2"/>
              </a:solidFill>
              <a:latin typeface="Alexandria"/>
              <a:ea typeface="Alexandria"/>
              <a:cs typeface="Alexandria"/>
            </a:endParaRPr>
          </a:p>
        </p:txBody>
      </p:sp>
      <p:pic>
        <p:nvPicPr>
          <p:cNvPr id="56" name="Graphic 21"/>
          <p:cNvPicPr>
            <a:picLocks noChangeAspect="1"/>
          </p:cNvPicPr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38610120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D764E55-EBAA-4529-A201-6BD028211467}"/>
              </a:ext>
            </a:extLst>
          </p:cNvPr>
          <p:cNvSpPr>
            <a:spLocks noGrp="1"/>
          </p:cNvSpPr>
          <p:nvPr/>
        </p:nvSpPr>
        <p:spPr>
          <a:xfrm>
            <a:off x="617280" y="1685494"/>
            <a:ext cx="10812720" cy="4789047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buNone/>
            </a:pPr>
            <a:endParaRPr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393BBDD-BB0E-49A1-8F3E-32BF3E02B69A}"/>
              </a:ext>
            </a:extLst>
          </p:cNvPr>
          <p:cNvSpPr>
            <a:spLocks noGrp="1"/>
          </p:cNvSpPr>
          <p:nvPr/>
        </p:nvSpPr>
        <p:spPr>
          <a:xfrm>
            <a:off x="3605243" y="598627"/>
            <a:ext cx="5215129" cy="75469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  <a:buNone/>
            </a:pPr>
            <a:r>
              <a:rPr sz="3200" b="1" dirty="0">
                <a:solidFill>
                  <a:schemeClr val="accent2"/>
                </a:solidFill>
                <a:latin typeface="Alexandria"/>
                <a:ea typeface="Alexandria"/>
                <a:cs typeface="Alexandria"/>
              </a:rPr>
              <a:t>Patient Rights and Autonomy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20DEDDEA-31E6-4411-9F8D-9674CB500D60}"/>
              </a:ext>
            </a:extLst>
          </p:cNvPr>
          <p:cNvSpPr>
            <a:spLocks noGrp="1"/>
          </p:cNvSpPr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buNone/>
            </a:pPr>
            <a:endParaRPr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E6B940A2-644A-4625-BA2F-1EB115AE7398}"/>
              </a:ext>
            </a:extLst>
          </p:cNvPr>
          <p:cNvSpPr>
            <a:spLocks noGrp="1"/>
          </p:cNvSpPr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buNone/>
            </a:pPr>
            <a:r>
              <a:rPr lang="en-US" dirty="0">
                <a:solidFill>
                  <a:schemeClr val="bg1"/>
                </a:solidFill>
                <a:latin typeface="Alexandria"/>
                <a:ea typeface="Alexandria"/>
                <a:cs typeface="Alexandria"/>
              </a:rPr>
              <a:t>Chapter</a:t>
            </a:r>
            <a:endParaRPr sz="2800" dirty="0">
              <a:solidFill>
                <a:schemeClr val="bg1"/>
              </a:solidFill>
              <a:latin typeface="Alexandria"/>
              <a:ea typeface="Alexandria"/>
              <a:cs typeface="Alexandria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9D369F72-5B64-4FC4-8DA9-9F5B06DB7C92}"/>
              </a:ext>
            </a:extLst>
          </p:cNvPr>
          <p:cNvSpPr>
            <a:spLocks noGrp="1"/>
          </p:cNvSpPr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buNone/>
            </a:pPr>
            <a:r>
              <a:rPr lang="en-US" sz="4400" b="1" dirty="0">
                <a:solidFill>
                  <a:schemeClr val="bg1"/>
                </a:solidFill>
                <a:latin typeface="Alexandria"/>
                <a:ea typeface="Alexandria"/>
                <a:cs typeface="Alexandria"/>
              </a:rPr>
              <a:t>02</a:t>
            </a:r>
            <a:endParaRPr sz="4400" b="1" dirty="0">
              <a:solidFill>
                <a:schemeClr val="bg1"/>
              </a:solidFill>
              <a:latin typeface="Alexandria"/>
              <a:ea typeface="Alexandria"/>
              <a:cs typeface="Alexandria"/>
            </a:endParaRP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53A0926F-3550-4309-A4CF-BB833E85815C}"/>
              </a:ext>
            </a:extLst>
          </p:cNvPr>
          <p:cNvSpPr>
            <a:spLocks noGrp="1"/>
          </p:cNvSpPr>
          <p:nvPr/>
        </p:nvSpPr>
        <p:spPr>
          <a:xfrm>
            <a:off x="883032" y="2161648"/>
            <a:ext cx="10281215" cy="409772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457200" indent="-457200" algn="just">
              <a:buFont typeface="Wingdings"/>
              <a:buChar char="Ø"/>
            </a:pPr>
            <a:r>
              <a:rPr sz="2800" b="1" dirty="0">
                <a:solidFill>
                  <a:schemeClr val="accent2"/>
                </a:solidFill>
                <a:latin typeface="Alexandria"/>
                <a:ea typeface="Alexandria"/>
                <a:cs typeface="Alexandria"/>
              </a:rPr>
              <a:t>Autonomy means respecting a person’s right to make informed choices.</a:t>
            </a:r>
            <a:endParaRPr lang="en-US" sz="2800" b="1" dirty="0">
              <a:solidFill>
                <a:schemeClr val="accent2"/>
              </a:solidFill>
              <a:latin typeface="Alexandria"/>
              <a:ea typeface="Alexandria"/>
              <a:cs typeface="Alexandria"/>
            </a:endParaRPr>
          </a:p>
          <a:p>
            <a:pPr marL="457200" indent="-457200" algn="just">
              <a:buFont typeface="Wingdings"/>
              <a:buChar char="Ø"/>
            </a:pPr>
            <a:r>
              <a:rPr sz="2800" b="1" dirty="0">
                <a:solidFill>
                  <a:schemeClr val="accent2"/>
                </a:solidFill>
                <a:latin typeface="Alexandria"/>
              </a:rPr>
              <a:t>Patients should have appropriate rights to:  </a:t>
            </a:r>
            <a:endParaRPr lang="en-US" sz="2800" b="1" dirty="0">
              <a:solidFill>
                <a:schemeClr val="accent2"/>
              </a:solidFill>
              <a:latin typeface="Alexandria"/>
            </a:endParaRPr>
          </a:p>
          <a:p>
            <a:pPr marL="914400" lvl="1" indent="-45720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sz="2400" dirty="0">
                <a:latin typeface="Alexandria"/>
              </a:rPr>
              <a:t>Examine their health information.</a:t>
            </a:r>
            <a:endParaRPr lang="en-US" sz="2400" dirty="0">
              <a:latin typeface="Alexandria"/>
              <a:ea typeface="Alexandria"/>
              <a:cs typeface="Alexandria"/>
            </a:endParaRPr>
          </a:p>
          <a:p>
            <a:pPr marL="914400" lvl="1" indent="-45720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sz="2400" dirty="0">
                <a:latin typeface="Alexandria"/>
                <a:ea typeface="Alexandria"/>
                <a:cs typeface="Alexandria"/>
              </a:rPr>
              <a:t>Obtain a copy of their records.</a:t>
            </a:r>
          </a:p>
          <a:p>
            <a:pPr marL="914400" lvl="1" indent="-45720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sz="2400" dirty="0">
                <a:latin typeface="Alexandria"/>
                <a:ea typeface="Alexandria"/>
                <a:cs typeface="Alexandria"/>
              </a:rPr>
              <a:t>Request corrections to incorrect information.</a:t>
            </a:r>
          </a:p>
          <a:p>
            <a:pPr marL="914400" lvl="1" indent="-45720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sz="2400" dirty="0">
                <a:latin typeface="Alexandria"/>
                <a:ea typeface="Alexandria"/>
                <a:cs typeface="Alexandria"/>
              </a:rPr>
              <a:t>Understand how their information may be used.</a:t>
            </a:r>
          </a:p>
          <a:p>
            <a:pPr marL="914400" lvl="1" indent="-45720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sz="2400" dirty="0">
                <a:latin typeface="Alexandria"/>
                <a:ea typeface="Alexandria"/>
                <a:cs typeface="Alexandria"/>
              </a:rPr>
              <a:t>Give authorization when authorization is required.</a:t>
            </a:r>
            <a:endParaRPr sz="1600" dirty="0">
              <a:latin typeface="Alexandria"/>
              <a:ea typeface="Alexandria"/>
              <a:cs typeface="Alexandria"/>
            </a:endParaRPr>
          </a:p>
        </p:txBody>
      </p:sp>
      <p:pic>
        <p:nvPicPr>
          <p:cNvPr id="56" name="Graphic 21"/>
          <p:cNvPicPr>
            <a:picLocks noChangeAspect="1"/>
          </p:cNvPicPr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38610120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D764E55-EBAA-4529-A201-6BD028211467}"/>
              </a:ext>
            </a:extLst>
          </p:cNvPr>
          <p:cNvSpPr>
            <a:spLocks noGrp="1"/>
          </p:cNvSpPr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buNone/>
            </a:pPr>
            <a:endParaRPr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393BBDD-BB0E-49A1-8F3E-32BF3E02B69A}"/>
              </a:ext>
            </a:extLst>
          </p:cNvPr>
          <p:cNvSpPr>
            <a:spLocks noGrp="1"/>
          </p:cNvSpPr>
          <p:nvPr/>
        </p:nvSpPr>
        <p:spPr>
          <a:xfrm>
            <a:off x="3774850" y="623312"/>
            <a:ext cx="4875915" cy="75469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  <a:buNone/>
            </a:pPr>
            <a:r>
              <a:rPr sz="3200" b="1" dirty="0">
                <a:solidFill>
                  <a:schemeClr val="accent2"/>
                </a:solidFill>
                <a:latin typeface="Alexandria"/>
                <a:ea typeface="Alexandria"/>
                <a:cs typeface="Alexandria"/>
              </a:rPr>
              <a:t>Appropriate Access to Data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20DEDDEA-31E6-4411-9F8D-9674CB500D60}"/>
              </a:ext>
            </a:extLst>
          </p:cNvPr>
          <p:cNvSpPr>
            <a:spLocks noGrp="1"/>
          </p:cNvSpPr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buNone/>
            </a:pPr>
            <a:endParaRPr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E6B940A2-644A-4625-BA2F-1EB115AE7398}"/>
              </a:ext>
            </a:extLst>
          </p:cNvPr>
          <p:cNvSpPr>
            <a:spLocks noGrp="1"/>
          </p:cNvSpPr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buNone/>
            </a:pPr>
            <a:r>
              <a:rPr lang="en-US" dirty="0">
                <a:solidFill>
                  <a:schemeClr val="bg1"/>
                </a:solidFill>
                <a:latin typeface="Alexandria"/>
                <a:ea typeface="Alexandria"/>
                <a:cs typeface="Alexandria"/>
              </a:rPr>
              <a:t>Chapter</a:t>
            </a:r>
            <a:endParaRPr sz="2800" dirty="0">
              <a:solidFill>
                <a:schemeClr val="bg1"/>
              </a:solidFill>
              <a:latin typeface="Alexandria"/>
              <a:ea typeface="Alexandria"/>
              <a:cs typeface="Alexandria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9D369F72-5B64-4FC4-8DA9-9F5B06DB7C92}"/>
              </a:ext>
            </a:extLst>
          </p:cNvPr>
          <p:cNvSpPr>
            <a:spLocks noGrp="1"/>
          </p:cNvSpPr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buNone/>
            </a:pPr>
            <a:r>
              <a:rPr lang="en-US" sz="4400" b="1" dirty="0">
                <a:solidFill>
                  <a:schemeClr val="bg1"/>
                </a:solidFill>
                <a:latin typeface="Alexandria"/>
                <a:ea typeface="Alexandria"/>
                <a:cs typeface="Alexandria"/>
              </a:rPr>
              <a:t>02</a:t>
            </a:r>
            <a:endParaRPr sz="4400" b="1" dirty="0">
              <a:solidFill>
                <a:schemeClr val="bg1"/>
              </a:solidFill>
              <a:latin typeface="Alexandria"/>
              <a:ea typeface="Alexandria"/>
              <a:cs typeface="Alexandria"/>
            </a:endParaRP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53A0926F-3550-4309-A4CF-BB833E85815C}"/>
              </a:ext>
            </a:extLst>
          </p:cNvPr>
          <p:cNvSpPr>
            <a:spLocks noGrp="1"/>
          </p:cNvSpPr>
          <p:nvPr/>
        </p:nvSpPr>
        <p:spPr>
          <a:xfrm>
            <a:off x="942308" y="2000139"/>
            <a:ext cx="10541000" cy="380533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457200" indent="-457200" algn="just">
              <a:lnSpc>
                <a:spcPct val="200000"/>
              </a:lnSpc>
              <a:buFont typeface="Wingdings"/>
              <a:buChar char="Ø"/>
            </a:pPr>
            <a:r>
              <a:rPr sz="2800" b="1" dirty="0">
                <a:solidFill>
                  <a:schemeClr val="accent2"/>
                </a:solidFill>
                <a:latin typeface="Alexandria"/>
                <a:ea typeface="Alexandria"/>
                <a:cs typeface="Alexandria"/>
              </a:rPr>
              <a:t>Access should match the person’s job and responsibilities</a:t>
            </a:r>
            <a:r>
              <a:rPr lang="en-US" sz="2800" b="1" dirty="0">
                <a:solidFill>
                  <a:schemeClr val="accent2"/>
                </a:solidFill>
                <a:latin typeface="Alexandria"/>
                <a:ea typeface="Alexandria"/>
                <a:cs typeface="Alexandria"/>
              </a:rPr>
              <a:t>:</a:t>
            </a:r>
            <a:endParaRPr sz="2800" b="1" dirty="0">
              <a:solidFill>
                <a:schemeClr val="accent2"/>
              </a:solidFill>
              <a:latin typeface="Alexandria"/>
              <a:ea typeface="Alexandria"/>
              <a:cs typeface="Alexandria"/>
            </a:endParaRPr>
          </a:p>
          <a:p>
            <a:pPr marL="914400" lvl="1" indent="-457200" algn="just">
              <a:lnSpc>
                <a:spcPct val="200000"/>
              </a:lnSpc>
              <a:buFont typeface="Wingdings" panose="05000000000000000000" pitchFamily="2" charset="2"/>
              <a:buChar char="§"/>
            </a:pPr>
            <a:r>
              <a:rPr sz="2400" b="1" dirty="0">
                <a:latin typeface="Alexandria"/>
                <a:ea typeface="Alexandria"/>
                <a:cs typeface="Alexandria"/>
              </a:rPr>
              <a:t>Not every employee needs access to every record.</a:t>
            </a:r>
          </a:p>
          <a:p>
            <a:pPr marL="914400" lvl="1" indent="-457200" algn="just">
              <a:lnSpc>
                <a:spcPct val="200000"/>
              </a:lnSpc>
              <a:buFont typeface="Wingdings" panose="05000000000000000000" pitchFamily="2" charset="2"/>
              <a:buChar char="§"/>
            </a:pPr>
            <a:r>
              <a:rPr sz="2400" b="1" dirty="0">
                <a:latin typeface="Alexandria"/>
                <a:ea typeface="Alexandria"/>
                <a:cs typeface="Alexandria"/>
              </a:rPr>
              <a:t>Different roles may need different levels of information.</a:t>
            </a:r>
          </a:p>
          <a:p>
            <a:pPr marL="914400" lvl="1" indent="-457200" algn="just">
              <a:lnSpc>
                <a:spcPct val="200000"/>
              </a:lnSpc>
              <a:buFont typeface="Wingdings" panose="05000000000000000000" pitchFamily="2" charset="2"/>
              <a:buChar char="§"/>
            </a:pPr>
            <a:r>
              <a:rPr sz="2400" b="1" dirty="0">
                <a:latin typeface="Alexandria"/>
                <a:ea typeface="Alexandria"/>
                <a:cs typeface="Alexandria"/>
              </a:rPr>
              <a:t>Access should be recorded and reviewable.</a:t>
            </a:r>
          </a:p>
          <a:p>
            <a:pPr marL="914400" lvl="1" indent="-457200" algn="just">
              <a:lnSpc>
                <a:spcPct val="200000"/>
              </a:lnSpc>
              <a:buFont typeface="Wingdings" panose="05000000000000000000" pitchFamily="2" charset="2"/>
              <a:buChar char="§"/>
            </a:pPr>
            <a:r>
              <a:rPr sz="2400" b="1" dirty="0">
                <a:latin typeface="Alexandria"/>
                <a:ea typeface="Alexandria"/>
                <a:cs typeface="Alexandria"/>
              </a:rPr>
              <a:t>Excessive access increases the risk of misuse.</a:t>
            </a:r>
          </a:p>
        </p:txBody>
      </p:sp>
      <p:pic>
        <p:nvPicPr>
          <p:cNvPr id="56" name="Graphic 21"/>
          <p:cNvPicPr>
            <a:picLocks noChangeAspect="1"/>
          </p:cNvPicPr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38610120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9FF53A7-AA55-04D8-EA21-CF25991E9A1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6" name="Graphic 21">
            <a:extLst>
              <a:ext uri="{FF2B5EF4-FFF2-40B4-BE49-F238E27FC236}">
                <a16:creationId xmlns:a16="http://schemas.microsoft.com/office/drawing/2014/main" id="{F7B4ECD0-906B-B607-6906-E494242ECA02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t="27877" b="25429"/>
          <a:stretch>
            <a:fillRect/>
          </a:stretch>
        </p:blipFill>
        <p:spPr>
          <a:xfrm>
            <a:off x="9886859" y="0"/>
            <a:ext cx="2305141" cy="792921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A94619EA-2FD8-E25B-A6AA-35AD88963F3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8264" y="792921"/>
            <a:ext cx="11695472" cy="585860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77668344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D764E55-EBAA-4529-A201-6BD028211467}"/>
              </a:ext>
            </a:extLst>
          </p:cNvPr>
          <p:cNvSpPr>
            <a:spLocks noGrp="1"/>
          </p:cNvSpPr>
          <p:nvPr/>
        </p:nvSpPr>
        <p:spPr>
          <a:xfrm>
            <a:off x="617280" y="1685495"/>
            <a:ext cx="10812720" cy="475955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buNone/>
            </a:pPr>
            <a:endParaRPr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393BBDD-BB0E-49A1-8F3E-32BF3E02B69A}"/>
              </a:ext>
            </a:extLst>
          </p:cNvPr>
          <p:cNvSpPr>
            <a:spLocks noGrp="1"/>
          </p:cNvSpPr>
          <p:nvPr/>
        </p:nvSpPr>
        <p:spPr>
          <a:xfrm>
            <a:off x="3767476" y="505821"/>
            <a:ext cx="4890664" cy="75469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  <a:buNone/>
            </a:pPr>
            <a:r>
              <a:rPr sz="3200" b="1" dirty="0">
                <a:solidFill>
                  <a:schemeClr val="accent2"/>
                </a:solidFill>
                <a:latin typeface="Alexandria"/>
                <a:ea typeface="Alexandria"/>
                <a:cs typeface="Alexandria"/>
              </a:rPr>
              <a:t>Bias in Data and Algorithms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20DEDDEA-31E6-4411-9F8D-9674CB500D60}"/>
              </a:ext>
            </a:extLst>
          </p:cNvPr>
          <p:cNvSpPr>
            <a:spLocks noGrp="1"/>
          </p:cNvSpPr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buNone/>
            </a:pPr>
            <a:endParaRPr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E6B940A2-644A-4625-BA2F-1EB115AE7398}"/>
              </a:ext>
            </a:extLst>
          </p:cNvPr>
          <p:cNvSpPr>
            <a:spLocks noGrp="1"/>
          </p:cNvSpPr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buNone/>
            </a:pPr>
            <a:r>
              <a:rPr lang="en-US" dirty="0">
                <a:solidFill>
                  <a:schemeClr val="bg1"/>
                </a:solidFill>
                <a:latin typeface="Alexandria"/>
                <a:ea typeface="Alexandria"/>
                <a:cs typeface="Alexandria"/>
              </a:rPr>
              <a:t>Chapter</a:t>
            </a:r>
            <a:endParaRPr sz="2800" dirty="0">
              <a:solidFill>
                <a:schemeClr val="bg1"/>
              </a:solidFill>
              <a:latin typeface="Alexandria"/>
              <a:ea typeface="Alexandria"/>
              <a:cs typeface="Alexandria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9D369F72-5B64-4FC4-8DA9-9F5B06DB7C92}"/>
              </a:ext>
            </a:extLst>
          </p:cNvPr>
          <p:cNvSpPr>
            <a:spLocks noGrp="1"/>
          </p:cNvSpPr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buNone/>
            </a:pPr>
            <a:r>
              <a:rPr lang="en-US" sz="4400" b="1" dirty="0">
                <a:solidFill>
                  <a:schemeClr val="bg1"/>
                </a:solidFill>
                <a:latin typeface="Alexandria"/>
                <a:ea typeface="Alexandria"/>
                <a:cs typeface="Alexandria"/>
              </a:rPr>
              <a:t>02</a:t>
            </a:r>
            <a:endParaRPr sz="4400" b="1" dirty="0">
              <a:solidFill>
                <a:schemeClr val="bg1"/>
              </a:solidFill>
              <a:latin typeface="Alexandria"/>
              <a:ea typeface="Alexandria"/>
              <a:cs typeface="Alexandria"/>
            </a:endParaRP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53A0926F-3550-4309-A4CF-BB833E85815C}"/>
              </a:ext>
            </a:extLst>
          </p:cNvPr>
          <p:cNvSpPr>
            <a:spLocks noGrp="1"/>
          </p:cNvSpPr>
          <p:nvPr/>
        </p:nvSpPr>
        <p:spPr>
          <a:xfrm>
            <a:off x="942308" y="2095405"/>
            <a:ext cx="10541000" cy="409772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457200" indent="-457200" algn="just">
              <a:lnSpc>
                <a:spcPct val="150000"/>
              </a:lnSpc>
              <a:buFont typeface="Wingdings"/>
              <a:buChar char="Ø"/>
            </a:pPr>
            <a:r>
              <a:rPr sz="2800" b="1" dirty="0">
                <a:solidFill>
                  <a:schemeClr val="accent2"/>
                </a:solidFill>
                <a:latin typeface="Alexandria"/>
                <a:ea typeface="Alexandria"/>
                <a:cs typeface="Alexandria"/>
              </a:rPr>
              <a:t>Bias is a systematic unfair influence on data or decisions.</a:t>
            </a:r>
            <a:endParaRPr lang="en-US" sz="2800" b="1" dirty="0">
              <a:solidFill>
                <a:schemeClr val="accent2"/>
              </a:solidFill>
              <a:latin typeface="Alexandria"/>
              <a:ea typeface="Alexandria"/>
              <a:cs typeface="Alexandria"/>
            </a:endParaRPr>
          </a:p>
          <a:p>
            <a:pPr marL="457200" indent="-457200" algn="just">
              <a:lnSpc>
                <a:spcPct val="150000"/>
              </a:lnSpc>
              <a:buFont typeface="Wingdings"/>
              <a:buChar char="Ø"/>
            </a:pPr>
            <a:r>
              <a:rPr sz="2800" b="1" dirty="0">
                <a:solidFill>
                  <a:schemeClr val="accent2"/>
                </a:solidFill>
                <a:latin typeface="Alexandria"/>
              </a:rPr>
              <a:t>Bias may occur when:  </a:t>
            </a:r>
            <a:endParaRPr lang="en-US" sz="2800" b="1" dirty="0">
              <a:solidFill>
                <a:schemeClr val="accent2"/>
              </a:solidFill>
              <a:latin typeface="Alexandria"/>
            </a:endParaRPr>
          </a:p>
          <a:p>
            <a:pPr marL="914400" lvl="1" indent="-45720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sz="2400" b="1" dirty="0">
                <a:latin typeface="Alexandria"/>
              </a:rPr>
              <a:t>The data do not represent the whole population.</a:t>
            </a:r>
          </a:p>
          <a:p>
            <a:pPr marL="914400" lvl="1" indent="-45720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sz="2400" b="1" dirty="0">
                <a:latin typeface="Alexandria"/>
                <a:ea typeface="Alexandria"/>
                <a:cs typeface="Alexandria"/>
              </a:rPr>
              <a:t>Some groups are missing or underrepresented.</a:t>
            </a:r>
          </a:p>
          <a:p>
            <a:pPr marL="914400" lvl="1" indent="-45720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sz="2400" b="1" dirty="0">
                <a:latin typeface="Alexandria"/>
                <a:ea typeface="Alexandria"/>
                <a:cs typeface="Alexandria"/>
              </a:rPr>
              <a:t>Existing inequalities are present in historical data.</a:t>
            </a:r>
          </a:p>
          <a:p>
            <a:pPr marL="914400" lvl="1" indent="-45720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sz="2400" b="1" dirty="0">
                <a:latin typeface="Alexandria"/>
                <a:ea typeface="Alexandria"/>
                <a:cs typeface="Alexandria"/>
              </a:rPr>
              <a:t>Different groups receive different measurements.</a:t>
            </a:r>
          </a:p>
          <a:p>
            <a:pPr marL="914400" lvl="1" indent="-45720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sz="2400" b="1" dirty="0">
                <a:latin typeface="Alexandria"/>
                <a:ea typeface="Alexandria"/>
                <a:cs typeface="Alexandria"/>
              </a:rPr>
              <a:t>A system is used in a population unlike its training population.</a:t>
            </a:r>
            <a:endParaRPr sz="1600" dirty="0">
              <a:latin typeface="Alexandria"/>
              <a:ea typeface="Alexandria"/>
              <a:cs typeface="Alexandria"/>
            </a:endParaRPr>
          </a:p>
        </p:txBody>
      </p:sp>
      <p:pic>
        <p:nvPicPr>
          <p:cNvPr id="56" name="Graphic 21"/>
          <p:cNvPicPr>
            <a:picLocks noChangeAspect="1"/>
          </p:cNvPicPr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38610120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D764E55-EBAA-4529-A201-6BD028211467}"/>
              </a:ext>
            </a:extLst>
          </p:cNvPr>
          <p:cNvSpPr>
            <a:spLocks noGrp="1"/>
          </p:cNvSpPr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buNone/>
            </a:pPr>
            <a:endParaRPr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393BBDD-BB0E-49A1-8F3E-32BF3E02B69A}"/>
              </a:ext>
            </a:extLst>
          </p:cNvPr>
          <p:cNvSpPr>
            <a:spLocks noGrp="1"/>
          </p:cNvSpPr>
          <p:nvPr/>
        </p:nvSpPr>
        <p:spPr>
          <a:xfrm>
            <a:off x="3456924" y="396787"/>
            <a:ext cx="5278152" cy="107721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buNone/>
            </a:pPr>
            <a:r>
              <a:rPr sz="3200" b="1" dirty="0">
                <a:solidFill>
                  <a:schemeClr val="accent2"/>
                </a:solidFill>
                <a:latin typeface="Alexandria"/>
                <a:ea typeface="Alexandria"/>
                <a:cs typeface="Alexandria"/>
              </a:rPr>
              <a:t>Bias Can Increase Health Inequality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20DEDDEA-31E6-4411-9F8D-9674CB500D60}"/>
              </a:ext>
            </a:extLst>
          </p:cNvPr>
          <p:cNvSpPr>
            <a:spLocks noGrp="1"/>
          </p:cNvSpPr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buNone/>
            </a:pPr>
            <a:endParaRPr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E6B940A2-644A-4625-BA2F-1EB115AE7398}"/>
              </a:ext>
            </a:extLst>
          </p:cNvPr>
          <p:cNvSpPr>
            <a:spLocks noGrp="1"/>
          </p:cNvSpPr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buNone/>
            </a:pPr>
            <a:r>
              <a:rPr lang="en-US" dirty="0">
                <a:solidFill>
                  <a:schemeClr val="bg1"/>
                </a:solidFill>
                <a:latin typeface="Alexandria"/>
                <a:ea typeface="Alexandria"/>
                <a:cs typeface="Alexandria"/>
              </a:rPr>
              <a:t>Chapter</a:t>
            </a:r>
            <a:endParaRPr sz="2800" dirty="0">
              <a:solidFill>
                <a:schemeClr val="bg1"/>
              </a:solidFill>
              <a:latin typeface="Alexandria"/>
              <a:ea typeface="Alexandria"/>
              <a:cs typeface="Alexandria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9D369F72-5B64-4FC4-8DA9-9F5B06DB7C92}"/>
              </a:ext>
            </a:extLst>
          </p:cNvPr>
          <p:cNvSpPr>
            <a:spLocks noGrp="1"/>
          </p:cNvSpPr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buNone/>
            </a:pPr>
            <a:r>
              <a:rPr lang="en-US" sz="4400" b="1" dirty="0">
                <a:solidFill>
                  <a:schemeClr val="bg1"/>
                </a:solidFill>
                <a:latin typeface="Alexandria"/>
                <a:ea typeface="Alexandria"/>
                <a:cs typeface="Alexandria"/>
              </a:rPr>
              <a:t>02</a:t>
            </a:r>
            <a:endParaRPr sz="4400" b="1" dirty="0">
              <a:solidFill>
                <a:schemeClr val="bg1"/>
              </a:solidFill>
              <a:latin typeface="Alexandria"/>
              <a:ea typeface="Alexandria"/>
              <a:cs typeface="Alexandria"/>
            </a:endParaRP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53A0926F-3550-4309-A4CF-BB833E85815C}"/>
              </a:ext>
            </a:extLst>
          </p:cNvPr>
          <p:cNvSpPr>
            <a:spLocks noGrp="1"/>
          </p:cNvSpPr>
          <p:nvPr/>
        </p:nvSpPr>
        <p:spPr>
          <a:xfrm>
            <a:off x="1023221" y="2000139"/>
            <a:ext cx="10145557" cy="380533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457200" indent="-457200" algn="just">
              <a:lnSpc>
                <a:spcPct val="200000"/>
              </a:lnSpc>
              <a:buFont typeface="Wingdings"/>
              <a:buChar char="Ø"/>
            </a:pPr>
            <a:r>
              <a:rPr lang="en-US" sz="2800" b="1" dirty="0">
                <a:solidFill>
                  <a:schemeClr val="accent2"/>
                </a:solidFill>
                <a:latin typeface="Alexandria"/>
                <a:ea typeface="Alexandria"/>
                <a:cs typeface="Alexandria"/>
              </a:rPr>
              <a:t>“</a:t>
            </a:r>
            <a:r>
              <a:rPr sz="2800" b="1" dirty="0">
                <a:solidFill>
                  <a:schemeClr val="accent2"/>
                </a:solidFill>
                <a:latin typeface="Alexandria"/>
                <a:ea typeface="Alexandria"/>
                <a:cs typeface="Alexandria"/>
              </a:rPr>
              <a:t>An algorithm learns patterns from its data</a:t>
            </a:r>
            <a:r>
              <a:rPr lang="en-US" sz="2800" b="1" dirty="0">
                <a:solidFill>
                  <a:schemeClr val="accent2"/>
                </a:solidFill>
                <a:latin typeface="Alexandria"/>
                <a:ea typeface="Alexandria"/>
                <a:cs typeface="Alexandria"/>
              </a:rPr>
              <a:t>"</a:t>
            </a:r>
            <a:endParaRPr sz="2800" b="1" dirty="0">
              <a:solidFill>
                <a:schemeClr val="accent2"/>
              </a:solidFill>
              <a:latin typeface="Alexandria"/>
              <a:ea typeface="Alexandria"/>
              <a:cs typeface="Alexandria"/>
            </a:endParaRPr>
          </a:p>
          <a:p>
            <a:pPr marL="914400" lvl="1" indent="-457200" algn="just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sz="2400" b="1" dirty="0">
                <a:latin typeface="Alexandria"/>
                <a:ea typeface="Alexandria"/>
                <a:cs typeface="Alexandria"/>
              </a:rPr>
              <a:t>Biased data can produce biased recommendations.</a:t>
            </a:r>
          </a:p>
          <a:p>
            <a:pPr marL="914400" lvl="1" indent="-457200" algn="just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sz="2400" b="1" dirty="0">
                <a:latin typeface="Alexandria"/>
                <a:ea typeface="Alexandria"/>
                <a:cs typeface="Alexandria"/>
              </a:rPr>
              <a:t>Using the system widely may spread the unfairness.</a:t>
            </a:r>
          </a:p>
          <a:p>
            <a:pPr marL="914400" lvl="1" indent="-457200" algn="just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sz="2400" b="1" dirty="0">
                <a:latin typeface="Alexandria"/>
                <a:ea typeface="Alexandria"/>
                <a:cs typeface="Alexandria"/>
              </a:rPr>
              <a:t>Large data volume does not automatically remove bias.</a:t>
            </a:r>
          </a:p>
          <a:p>
            <a:pPr marL="914400" lvl="1" indent="-457200" algn="just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sz="2400" b="1" dirty="0">
                <a:latin typeface="Alexandria"/>
                <a:ea typeface="Alexandria"/>
                <a:cs typeface="Alexandria"/>
              </a:rPr>
              <a:t>Results should be checked across different patient groups.</a:t>
            </a:r>
          </a:p>
        </p:txBody>
      </p:sp>
      <p:pic>
        <p:nvPicPr>
          <p:cNvPr id="56" name="Graphic 21"/>
          <p:cNvPicPr>
            <a:picLocks noChangeAspect="1"/>
          </p:cNvPicPr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38610120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D764E55-EBAA-4529-A201-6BD028211467}"/>
              </a:ext>
            </a:extLst>
          </p:cNvPr>
          <p:cNvSpPr>
            <a:spLocks noGrp="1"/>
          </p:cNvSpPr>
          <p:nvPr/>
        </p:nvSpPr>
        <p:spPr>
          <a:xfrm>
            <a:off x="294968" y="1685495"/>
            <a:ext cx="11577484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buNone/>
            </a:pPr>
            <a:endParaRPr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393BBDD-BB0E-49A1-8F3E-32BF3E02B69A}"/>
              </a:ext>
            </a:extLst>
          </p:cNvPr>
          <p:cNvSpPr>
            <a:spLocks noGrp="1"/>
          </p:cNvSpPr>
          <p:nvPr/>
        </p:nvSpPr>
        <p:spPr>
          <a:xfrm>
            <a:off x="3456924" y="441178"/>
            <a:ext cx="5278152" cy="107721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buNone/>
            </a:pPr>
            <a:r>
              <a:rPr sz="3200" b="1" dirty="0">
                <a:solidFill>
                  <a:schemeClr val="accent2"/>
                </a:solidFill>
                <a:latin typeface="Alexandria"/>
                <a:ea typeface="Alexandria"/>
                <a:cs typeface="Alexandria"/>
              </a:rPr>
              <a:t>Accuracy, Access, and Human Oversight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20DEDDEA-31E6-4411-9F8D-9674CB500D60}"/>
              </a:ext>
            </a:extLst>
          </p:cNvPr>
          <p:cNvSpPr>
            <a:spLocks noGrp="1"/>
          </p:cNvSpPr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buNone/>
            </a:pPr>
            <a:endParaRPr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E6B940A2-644A-4625-BA2F-1EB115AE7398}"/>
              </a:ext>
            </a:extLst>
          </p:cNvPr>
          <p:cNvSpPr>
            <a:spLocks noGrp="1"/>
          </p:cNvSpPr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buNone/>
            </a:pPr>
            <a:r>
              <a:rPr lang="en-US" dirty="0">
                <a:solidFill>
                  <a:schemeClr val="bg1"/>
                </a:solidFill>
                <a:latin typeface="Alexandria"/>
                <a:ea typeface="Alexandria"/>
                <a:cs typeface="Alexandria"/>
              </a:rPr>
              <a:t>Chapter</a:t>
            </a:r>
            <a:endParaRPr sz="2800" dirty="0">
              <a:solidFill>
                <a:schemeClr val="bg1"/>
              </a:solidFill>
              <a:latin typeface="Alexandria"/>
              <a:ea typeface="Alexandria"/>
              <a:cs typeface="Alexandria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9D369F72-5B64-4FC4-8DA9-9F5B06DB7C92}"/>
              </a:ext>
            </a:extLst>
          </p:cNvPr>
          <p:cNvSpPr>
            <a:spLocks noGrp="1"/>
          </p:cNvSpPr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buNone/>
            </a:pPr>
            <a:r>
              <a:rPr lang="en-US" sz="4400" b="1" dirty="0">
                <a:solidFill>
                  <a:schemeClr val="bg1"/>
                </a:solidFill>
                <a:latin typeface="Alexandria"/>
                <a:ea typeface="Alexandria"/>
                <a:cs typeface="Alexandria"/>
              </a:rPr>
              <a:t>02</a:t>
            </a:r>
            <a:endParaRPr sz="4400" b="1" dirty="0">
              <a:solidFill>
                <a:schemeClr val="bg1"/>
              </a:solidFill>
              <a:latin typeface="Alexandria"/>
              <a:ea typeface="Alexandria"/>
              <a:cs typeface="Alexandria"/>
            </a:endParaRP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53A0926F-3550-4309-A4CF-BB833E85815C}"/>
              </a:ext>
            </a:extLst>
          </p:cNvPr>
          <p:cNvSpPr>
            <a:spLocks noGrp="1"/>
          </p:cNvSpPr>
          <p:nvPr/>
        </p:nvSpPr>
        <p:spPr>
          <a:xfrm>
            <a:off x="589936" y="2029588"/>
            <a:ext cx="10987548" cy="368222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457200" indent="-457200" algn="just">
              <a:lnSpc>
                <a:spcPct val="200000"/>
              </a:lnSpc>
              <a:buFont typeface="Wingdings" panose="05000000000000000000" pitchFamily="2" charset="2"/>
              <a:buChar char="Ø"/>
            </a:pPr>
            <a:r>
              <a:rPr sz="2400" b="1" dirty="0">
                <a:solidFill>
                  <a:schemeClr val="tx2"/>
                </a:solidFill>
                <a:latin typeface="Alexandria"/>
                <a:ea typeface="Alexandria"/>
                <a:cs typeface="Alexandria"/>
              </a:rPr>
              <a:t>Better access is not enough if advice is inaccurate.</a:t>
            </a:r>
          </a:p>
          <a:p>
            <a:pPr marL="457200" indent="-457200" algn="just">
              <a:lnSpc>
                <a:spcPct val="200000"/>
              </a:lnSpc>
              <a:buFont typeface="Wingdings" panose="05000000000000000000" pitchFamily="2" charset="2"/>
              <a:buChar char="Ø"/>
            </a:pPr>
            <a:r>
              <a:rPr sz="2400" b="1" dirty="0">
                <a:solidFill>
                  <a:schemeClr val="tx2"/>
                </a:solidFill>
                <a:latin typeface="Alexandria"/>
                <a:ea typeface="Alexandria"/>
                <a:cs typeface="Alexandria"/>
              </a:rPr>
              <a:t>High accuracy does not remove the need for human judgment.</a:t>
            </a:r>
          </a:p>
          <a:p>
            <a:pPr marL="457200" indent="-457200" algn="just">
              <a:lnSpc>
                <a:spcPct val="200000"/>
              </a:lnSpc>
              <a:buFont typeface="Wingdings" panose="05000000000000000000" pitchFamily="2" charset="2"/>
              <a:buChar char="Ø"/>
            </a:pPr>
            <a:r>
              <a:rPr sz="2400" b="1" dirty="0">
                <a:solidFill>
                  <a:schemeClr val="tx2"/>
                </a:solidFill>
                <a:latin typeface="Alexandria"/>
                <a:ea typeface="Alexandria"/>
                <a:cs typeface="Alexandria"/>
              </a:rPr>
              <a:t>Technology should support healthcare professionals, not blindly replace them.</a:t>
            </a:r>
          </a:p>
          <a:p>
            <a:pPr marL="457200" indent="-457200" algn="just">
              <a:lnSpc>
                <a:spcPct val="200000"/>
              </a:lnSpc>
              <a:buFont typeface="Wingdings" panose="05000000000000000000" pitchFamily="2" charset="2"/>
              <a:buChar char="Ø"/>
            </a:pPr>
            <a:r>
              <a:rPr sz="2400" b="1" dirty="0">
                <a:solidFill>
                  <a:schemeClr val="tx2"/>
                </a:solidFill>
                <a:latin typeface="Alexandria"/>
                <a:ea typeface="Alexandria"/>
                <a:cs typeface="Alexandria"/>
              </a:rPr>
              <a:t>Users should be able to question or override a system when necessary.</a:t>
            </a:r>
          </a:p>
          <a:p>
            <a:pPr marL="457200" indent="-457200" algn="just">
              <a:lnSpc>
                <a:spcPct val="200000"/>
              </a:lnSpc>
              <a:buFont typeface="Wingdings" panose="05000000000000000000" pitchFamily="2" charset="2"/>
              <a:buChar char="Ø"/>
            </a:pPr>
            <a:r>
              <a:rPr sz="2400" b="1" dirty="0">
                <a:solidFill>
                  <a:schemeClr val="tx2"/>
                </a:solidFill>
                <a:latin typeface="Alexandria"/>
                <a:ea typeface="Alexandria"/>
                <a:cs typeface="Alexandria"/>
              </a:rPr>
              <a:t>Responsible use requires accuracy, fairness, transparency, and monitoring.</a:t>
            </a:r>
          </a:p>
        </p:txBody>
      </p:sp>
      <p:pic>
        <p:nvPicPr>
          <p:cNvPr id="56" name="Graphic 21"/>
          <p:cNvPicPr>
            <a:picLocks noChangeAspect="1"/>
          </p:cNvPicPr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38610120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51A8632-32F6-E7A7-FAEF-DE560AFD0B9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E9CA8514-6093-6375-B03C-8F7D3A4B7200}"/>
              </a:ext>
            </a:extLst>
          </p:cNvPr>
          <p:cNvSpPr>
            <a:spLocks noGrp="1"/>
          </p:cNvSpPr>
          <p:nvPr/>
        </p:nvSpPr>
        <p:spPr>
          <a:xfrm>
            <a:off x="294968" y="1685495"/>
            <a:ext cx="11577484" cy="490354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buNone/>
            </a:pPr>
            <a:endParaRPr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257E101A-1625-FA0E-1D72-D9354AA9EB9B}"/>
              </a:ext>
            </a:extLst>
          </p:cNvPr>
          <p:cNvSpPr>
            <a:spLocks noGrp="1"/>
          </p:cNvSpPr>
          <p:nvPr/>
        </p:nvSpPr>
        <p:spPr>
          <a:xfrm>
            <a:off x="3456924" y="683586"/>
            <a:ext cx="5278152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buNone/>
            </a:pPr>
            <a:r>
              <a:rPr lang="en-US" sz="3600" b="1" dirty="0">
                <a:solidFill>
                  <a:schemeClr val="accent2"/>
                </a:solidFill>
                <a:latin typeface="Alexandria"/>
              </a:rPr>
              <a:t>Wrap-Up</a:t>
            </a:r>
            <a:endParaRPr sz="3600" b="1" dirty="0">
              <a:solidFill>
                <a:schemeClr val="accent2"/>
              </a:solidFill>
              <a:latin typeface="Alexandria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1E6FFF0-C5AA-0EAF-6652-3049F6290729}"/>
              </a:ext>
            </a:extLst>
          </p:cNvPr>
          <p:cNvSpPr>
            <a:spLocks noGrp="1"/>
          </p:cNvSpPr>
          <p:nvPr/>
        </p:nvSpPr>
        <p:spPr>
          <a:xfrm>
            <a:off x="900743" y="554215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buNone/>
            </a:pPr>
            <a:endParaRPr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B864B086-7CB6-BD34-F5B0-0A24C04E0D82}"/>
              </a:ext>
            </a:extLst>
          </p:cNvPr>
          <p:cNvSpPr>
            <a:spLocks noGrp="1"/>
          </p:cNvSpPr>
          <p:nvPr/>
        </p:nvSpPr>
        <p:spPr>
          <a:xfrm>
            <a:off x="986663" y="635604"/>
            <a:ext cx="1193616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buNone/>
            </a:pPr>
            <a:r>
              <a:rPr lang="en-US" dirty="0">
                <a:solidFill>
                  <a:schemeClr val="bg1"/>
                </a:solidFill>
                <a:latin typeface="Alexandria"/>
                <a:ea typeface="Alexandria"/>
                <a:cs typeface="Alexandria"/>
              </a:rPr>
              <a:t>Chapter</a:t>
            </a:r>
            <a:endParaRPr sz="2800" dirty="0">
              <a:solidFill>
                <a:schemeClr val="bg1"/>
              </a:solidFill>
              <a:latin typeface="Alexandria"/>
              <a:ea typeface="Alexandria"/>
              <a:cs typeface="Alexandria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9E964DDE-2D7F-3AB5-AF13-79E91073AFF4}"/>
              </a:ext>
            </a:extLst>
          </p:cNvPr>
          <p:cNvSpPr>
            <a:spLocks noGrp="1"/>
          </p:cNvSpPr>
          <p:nvPr/>
        </p:nvSpPr>
        <p:spPr>
          <a:xfrm>
            <a:off x="1100357" y="859741"/>
            <a:ext cx="966228" cy="76835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buNone/>
            </a:pPr>
            <a:r>
              <a:rPr lang="en-US" sz="4400" b="1">
                <a:solidFill>
                  <a:schemeClr val="bg1"/>
                </a:solidFill>
                <a:latin typeface="Alexandria"/>
                <a:ea typeface="Alexandria"/>
                <a:cs typeface="Alexandria"/>
              </a:rPr>
              <a:t>02</a:t>
            </a:r>
            <a:endParaRPr sz="4400" b="1" dirty="0">
              <a:solidFill>
                <a:schemeClr val="bg1"/>
              </a:solidFill>
              <a:latin typeface="Alexandria"/>
              <a:ea typeface="Alexandria"/>
              <a:cs typeface="Alexandria"/>
            </a:endParaRP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FF07F834-97FD-260C-B205-CCA1C0BD07D5}"/>
              </a:ext>
            </a:extLst>
          </p:cNvPr>
          <p:cNvSpPr>
            <a:spLocks noGrp="1"/>
          </p:cNvSpPr>
          <p:nvPr/>
        </p:nvSpPr>
        <p:spPr>
          <a:xfrm>
            <a:off x="442452" y="2247181"/>
            <a:ext cx="11282516" cy="381489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457200" lvl="0" indent="-457200" algn="just">
              <a:lnSpc>
                <a:spcPct val="250000"/>
              </a:lnSpc>
              <a:buFont typeface="+mj-lt"/>
              <a:buAutoNum type="arabicPeriod"/>
            </a:pPr>
            <a:r>
              <a:rPr lang="en-US" sz="2000" dirty="0">
                <a:latin typeface="Alexandria"/>
              </a:rPr>
              <a:t>High-quality healthcare data must be accurate, complete, consistent, timely, and accessible. </a:t>
            </a:r>
          </a:p>
          <a:p>
            <a:pPr marL="457200" lvl="0" indent="-457200" algn="just">
              <a:lnSpc>
                <a:spcPct val="250000"/>
              </a:lnSpc>
              <a:buFont typeface="+mj-lt"/>
              <a:buAutoNum type="arabicPeriod"/>
            </a:pPr>
            <a:r>
              <a:rPr lang="en-US" sz="2000" dirty="0">
                <a:latin typeface="Alexandria"/>
              </a:rPr>
              <a:t>Data governance defines how data are collected, managed, protected, shared, and used responsibly. </a:t>
            </a:r>
          </a:p>
          <a:p>
            <a:pPr marL="457200" lvl="0" indent="-457200" algn="just">
              <a:lnSpc>
                <a:spcPct val="250000"/>
              </a:lnSpc>
              <a:buFont typeface="+mj-lt"/>
              <a:buAutoNum type="arabicPeriod"/>
            </a:pPr>
            <a:r>
              <a:rPr lang="en-US" sz="2000" dirty="0">
                <a:latin typeface="Alexandria"/>
              </a:rPr>
              <a:t>Data warehouses, ETL, reports, dashboards, and analytics transform raw data into useful intelligence. </a:t>
            </a:r>
          </a:p>
          <a:p>
            <a:pPr marL="457200" lvl="0" indent="-457200" algn="just">
              <a:lnSpc>
                <a:spcPct val="250000"/>
              </a:lnSpc>
              <a:buFont typeface="+mj-lt"/>
              <a:buAutoNum type="arabicPeriod"/>
            </a:pPr>
            <a:r>
              <a:rPr lang="en-US" sz="2000" dirty="0">
                <a:latin typeface="Alexandria"/>
              </a:rPr>
              <a:t>Healthcare data must be used ethically while protecting privacy, confidentiality, and patient autonomy. </a:t>
            </a:r>
          </a:p>
          <a:p>
            <a:pPr marL="457200" lvl="0" indent="-457200" algn="just">
              <a:lnSpc>
                <a:spcPct val="250000"/>
              </a:lnSpc>
              <a:buFont typeface="+mj-lt"/>
              <a:buAutoNum type="arabicPeriod"/>
            </a:pPr>
            <a:r>
              <a:rPr lang="en-US" sz="2000" dirty="0">
                <a:latin typeface="Alexandria"/>
              </a:rPr>
              <a:t>Analytics and AI require fairness, accuracy, transparency, continuous monitoring, and human oversight. </a:t>
            </a:r>
          </a:p>
        </p:txBody>
      </p:sp>
      <p:pic>
        <p:nvPicPr>
          <p:cNvPr id="56" name="Graphic 21">
            <a:extLst>
              <a:ext uri="{FF2B5EF4-FFF2-40B4-BE49-F238E27FC236}">
                <a16:creationId xmlns:a16="http://schemas.microsoft.com/office/drawing/2014/main" id="{35004EF1-F535-8085-03C8-0AC9327F65FD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95637686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/>
          <p:cNvPicPr>
            <a:picLocks noChangeAspect="1"/>
          </p:cNvPicPr>
          <p:nvPr/>
        </p:nvPicPr>
        <p:blipFill>
          <a:blip r:embed="rId2" cstate="print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112"/>
            <a:ext cx="12192000" cy="6843776"/>
          </a:xfrm>
          <a:prstGeom prst="rect">
            <a:avLst/>
          </a:prstGeom>
        </p:spPr>
      </p:pic>
      <p:sp>
        <p:nvSpPr>
          <p:cNvPr id="2" name="Right Triangle 1"/>
          <p:cNvSpPr/>
          <p:nvPr/>
        </p:nvSpPr>
        <p:spPr>
          <a:xfrm flipH="1">
            <a:off x="6512645" y="3153102"/>
            <a:ext cx="5679355" cy="3704899"/>
          </a:xfrm>
          <a:prstGeom prst="rtTriangle">
            <a:avLst/>
          </a:prstGeom>
          <a:solidFill>
            <a:srgbClr val="669BBC">
              <a:alpha val="76863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10" name="TextBox 9"/>
          <p:cNvSpPr txBox="1"/>
          <p:nvPr/>
        </p:nvSpPr>
        <p:spPr>
          <a:xfrm>
            <a:off x="705831" y="5707075"/>
            <a:ext cx="4524565" cy="8299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800" b="1">
                <a:solidFill>
                  <a:schemeClr val="bg1"/>
                </a:solidFill>
                <a:latin typeface="Alexandria" charset="0"/>
                <a:cs typeface="Alexandria" charset="0"/>
              </a:rPr>
              <a:t>Thank You</a:t>
            </a:r>
          </a:p>
        </p:txBody>
      </p:sp>
      <p:pic>
        <p:nvPicPr>
          <p:cNvPr id="13" name="Graphic 12"/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9576180" y="6168740"/>
            <a:ext cx="2279266" cy="384052"/>
          </a:xfrm>
          <a:prstGeom prst="rect">
            <a:avLst/>
          </a:prstGeom>
        </p:spPr>
      </p:pic>
      <p:sp>
        <p:nvSpPr>
          <p:cNvPr id="14" name="Parallelogram 13"/>
          <p:cNvSpPr/>
          <p:nvPr/>
        </p:nvSpPr>
        <p:spPr>
          <a:xfrm rot="16200000" flipV="1">
            <a:off x="-2058944" y="4401414"/>
            <a:ext cx="3801492" cy="1097456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-1" fmla="*/ 0 w 3801492"/>
              <a:gd name="connsiteY0-2" fmla="*/ 1097456 h 1097456"/>
              <a:gd name="connsiteX1-3" fmla="*/ 1102581 w 3801492"/>
              <a:gd name="connsiteY1-4" fmla="*/ 0 h 1097456"/>
              <a:gd name="connsiteX2-5" fmla="*/ 3801492 w 3801492"/>
              <a:gd name="connsiteY2-6" fmla="*/ 12700 h 1097456"/>
              <a:gd name="connsiteX3-7" fmla="*/ 2724311 w 3801492"/>
              <a:gd name="connsiteY3-8" fmla="*/ 1097456 h 1097456"/>
              <a:gd name="connsiteX4-9" fmla="*/ 0 w 3801492"/>
              <a:gd name="connsiteY4-10" fmla="*/ 1097456 h 1097456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1204686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67000"/>
                <a:lumMod val="110000"/>
                <a:satMod val="105000"/>
              </a:schemeClr>
            </a:gs>
            <a:gs pos="50000">
              <a:schemeClr val="phClr">
                <a:tint val="73000"/>
                <a:lumMod val="105000"/>
                <a:satMod val="103000"/>
              </a:schemeClr>
            </a:gs>
            <a:gs pos="100000">
              <a:schemeClr val="phClr">
                <a:tint val="81000"/>
                <a:lumMod val="105000"/>
                <a:satMod val="109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lumMod val="102000"/>
                <a:satMod val="103000"/>
              </a:schemeClr>
            </a:gs>
            <a:gs pos="50000">
              <a:schemeClr val="phClr">
                <a:shade val="100000"/>
                <a:lumMod val="100000"/>
                <a:satMod val="110000"/>
              </a:schemeClr>
            </a:gs>
            <a:gs pos="100000">
              <a:schemeClr val="phClr">
                <a:shade val="78000"/>
                <a:lumMod val="99000"/>
                <a:satMod val="120000"/>
              </a:schemeClr>
            </a:gs>
          </a:gsLst>
          <a:lin ang="5400000" scaled="0"/>
        </a:gradFill>
      </a:fillStyleLst>
      <a:lnStyleLst>
        <a:ln w="6350">
          <a:solidFill>
            <a:schemeClr val="phClr"/>
          </a:solidFill>
          <a:prstDash val="solid"/>
        </a:ln>
        <a:ln w="12700">
          <a:solidFill>
            <a:schemeClr val="phClr"/>
          </a:solidFill>
          <a:prstDash val="solid"/>
        </a:ln>
        <a:ln w="19050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lumMod val="102000"/>
                <a:satMod val="150000"/>
              </a:schemeClr>
            </a:gs>
            <a:gs pos="50000">
              <a:schemeClr val="phClr">
                <a:tint val="98000"/>
                <a:shade val="90000"/>
                <a:lumMod val="103000"/>
                <a:satMod val="130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67000"/>
                <a:lumMod val="110000"/>
                <a:satMod val="105000"/>
              </a:schemeClr>
            </a:gs>
            <a:gs pos="50000">
              <a:schemeClr val="phClr">
                <a:tint val="73000"/>
                <a:lumMod val="105000"/>
                <a:satMod val="103000"/>
              </a:schemeClr>
            </a:gs>
            <a:gs pos="100000">
              <a:schemeClr val="phClr">
                <a:tint val="81000"/>
                <a:lumMod val="105000"/>
                <a:satMod val="109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lumMod val="102000"/>
                <a:satMod val="103000"/>
              </a:schemeClr>
            </a:gs>
            <a:gs pos="50000">
              <a:schemeClr val="phClr">
                <a:shade val="100000"/>
                <a:lumMod val="100000"/>
                <a:satMod val="110000"/>
              </a:schemeClr>
            </a:gs>
            <a:gs pos="100000">
              <a:schemeClr val="phClr">
                <a:shade val="78000"/>
                <a:lumMod val="99000"/>
                <a:satMod val="120000"/>
              </a:schemeClr>
            </a:gs>
          </a:gsLst>
          <a:lin ang="5400000" scaled="0"/>
        </a:gradFill>
      </a:fillStyleLst>
      <a:lnStyleLst>
        <a:ln w="6350">
          <a:solidFill>
            <a:schemeClr val="phClr"/>
          </a:solidFill>
          <a:prstDash val="solid"/>
        </a:ln>
        <a:ln w="12700">
          <a:solidFill>
            <a:schemeClr val="phClr"/>
          </a:solidFill>
          <a:prstDash val="solid"/>
        </a:ln>
        <a:ln w="19050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lumMod val="102000"/>
                <a:satMod val="150000"/>
              </a:schemeClr>
            </a:gs>
            <a:gs pos="50000">
              <a:schemeClr val="phClr">
                <a:tint val="98000"/>
                <a:shade val="90000"/>
                <a:lumMod val="103000"/>
                <a:satMod val="130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مستند" ma:contentTypeID="0x0101006A254F5D6A14094B8840E79896A2F150" ma:contentTypeVersion="15" ma:contentTypeDescription="إنشاء مستند جديد." ma:contentTypeScope="" ma:versionID="f282a56dcda0dd7082cb57bf82dda6e9">
  <xsd:schema xmlns:xsd="http://www.w3.org/2001/XMLSchema" xmlns:xs="http://www.w3.org/2001/XMLSchema" xmlns:p="http://schemas.microsoft.com/office/2006/metadata/properties" xmlns:ns2="d13aca44-ef33-4cf4-9980-7f0b00e6eeb9" xmlns:ns3="49100919-8a76-4266-be0c-7dc583902cb4" targetNamespace="http://schemas.microsoft.com/office/2006/metadata/properties" ma:root="true" ma:fieldsID="43157e9e02f3623ac93d0c9f60b163db" ns2:_="" ns3:_="">
    <xsd:import namespace="d13aca44-ef33-4cf4-9980-7f0b00e6eeb9"/>
    <xsd:import namespace="49100919-8a76-4266-be0c-7dc583902cb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ObjectDetectorVersions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3:SharedWithUsers" minOccurs="0"/>
                <xsd:element ref="ns3:SharedWithDetails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3aca44-ef33-4cf4-9980-7f0b00e6eeb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MediaServiceDateTaken" ma:index="15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lcf76f155ced4ddcb4097134ff3c332f" ma:index="17" nillable="true" ma:taxonomy="true" ma:internalName="lcf76f155ced4ddcb4097134ff3c332f" ma:taxonomyFieldName="MediaServiceImageTags" ma:displayName="علامات الصور" ma:readOnly="false" ma:fieldId="{5cf76f15-5ced-4ddc-b409-7134ff3c332f}" ma:taxonomyMulti="true" ma:sspId="0c40115b-6d03-4915-ad03-308f9b9b015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9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BillingMetadata" ma:index="22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9100919-8a76-4266-be0c-7dc583902cb4" elementFormDefault="qualified">
    <xsd:import namespace="http://schemas.microsoft.com/office/2006/documentManagement/types"/>
    <xsd:import namespace="http://schemas.microsoft.com/office/infopath/2007/PartnerControls"/>
    <xsd:element name="TaxCatchAll" ma:index="18" nillable="true" ma:displayName="Taxonomy Catch All Column" ma:hidden="true" ma:list="{b5d792bc-7973-4ea0-b250-91ea47055511}" ma:internalName="TaxCatchAll" ma:showField="CatchAllData" ma:web="49100919-8a76-4266-be0c-7dc583902cb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0" nillable="true" ma:displayName="تمت مشاركته مع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1" nillable="true" ma:displayName="مشتركة مع تفاصيل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نوع المحتوى"/>
        <xsd:element ref="dc:title" minOccurs="0" maxOccurs="1" ma:index="4" ma:displayName="العنوان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49100919-8a76-4266-be0c-7dc583902cb4" xsi:nil="true"/>
    <lcf76f155ced4ddcb4097134ff3c332f xmlns="d13aca44-ef33-4cf4-9980-7f0b00e6eeb9">
      <Terms xmlns="http://schemas.microsoft.com/office/infopath/2007/PartnerControls"/>
    </lcf76f155ced4ddcb4097134ff3c332f>
  </documentManagement>
</p:properties>
</file>

<file path=customXml/itemProps1.xml><?xml version="1.0" encoding="utf-8"?>
<ds:datastoreItem xmlns:ds="http://schemas.openxmlformats.org/officeDocument/2006/customXml" ds:itemID="{A383E443-AF9B-400E-ADFD-88660F851085}"/>
</file>

<file path=customXml/itemProps2.xml><?xml version="1.0" encoding="utf-8"?>
<ds:datastoreItem xmlns:ds="http://schemas.openxmlformats.org/officeDocument/2006/customXml" ds:itemID="{1A299C02-C256-451B-8702-4E34E8BDB181}"/>
</file>

<file path=customXml/itemProps3.xml><?xml version="1.0" encoding="utf-8"?>
<ds:datastoreItem xmlns:ds="http://schemas.openxmlformats.org/officeDocument/2006/customXml" ds:itemID="{6A315FE9-01E5-427E-9E60-FF530B20BCB7}"/>
</file>

<file path=docProps/app.xml><?xml version="1.0" encoding="utf-8"?>
<Properties xmlns="http://schemas.openxmlformats.org/officeDocument/2006/extended-properties" xmlns:vt="http://schemas.openxmlformats.org/officeDocument/2006/docPropsVTypes">
  <TotalTime>112</TotalTime>
  <Words>1897</Words>
  <Application>Microsoft Office PowerPoint</Application>
  <DocSecurity>0</DocSecurity>
  <PresentationFormat>Widescreen</PresentationFormat>
  <Paragraphs>302</Paragraphs>
  <Slides>42</Slides>
  <Notes>41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42</vt:i4>
      </vt:variant>
    </vt:vector>
  </HeadingPairs>
  <TitlesOfParts>
    <vt:vector size="48" baseType="lpstr">
      <vt:lpstr>Alexandria</vt:lpstr>
      <vt:lpstr>Arial</vt:lpstr>
      <vt:lpstr>Calibri</vt:lpstr>
      <vt:lpstr>Calibri Light</vt:lpstr>
      <vt:lpstr>Wingdings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Presentation</dc:title>
  <dc:creator>Walnut Exporter</dc:creator>
  <cp:lastModifiedBy>Hesham</cp:lastModifiedBy>
  <cp:revision>49</cp:revision>
  <dcterms:created xsi:type="dcterms:W3CDTF">2026-08-24T17:22:29Z</dcterms:created>
  <dcterms:modified xsi:type="dcterms:W3CDTF">2026-09-09T15:37:03Z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0x0101006A254F5D6A14094B8840E79896A2F150</vt:lpwstr>
  </property>
  <property fmtid="{D5CDD505-2E9C-101B-9397-08002B2CF9AE}" pid="3" name="MediaServiceImageTags">
    <vt:lpwstr/>
  </property>
</Properties>
</file>