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69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64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68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media/image48.jpg" ContentType="image/jpeg"/>
  <Override PartName="/ppt/ink/inkAction1.xml" ContentType="application/vnd.ms-office.inkAction+xml"/>
  <Override PartName="/ppt/theme/theme4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89" r:id="rId2"/>
    <p:sldMasterId id="2147483710" r:id="rId3"/>
  </p:sldMasterIdLst>
  <p:notesMasterIdLst>
    <p:notesMasterId r:id="rId76"/>
  </p:notesMasterIdLst>
  <p:sldIdLst>
    <p:sldId id="480" r:id="rId4"/>
    <p:sldId id="303" r:id="rId5"/>
    <p:sldId id="839" r:id="rId6"/>
    <p:sldId id="1666" r:id="rId7"/>
    <p:sldId id="1676" r:id="rId8"/>
    <p:sldId id="1677" r:id="rId9"/>
    <p:sldId id="1678" r:id="rId10"/>
    <p:sldId id="1705" r:id="rId11"/>
    <p:sldId id="1709" r:id="rId12"/>
    <p:sldId id="1706" r:id="rId13"/>
    <p:sldId id="1707" r:id="rId14"/>
    <p:sldId id="1708" r:id="rId15"/>
    <p:sldId id="1730" r:id="rId16"/>
    <p:sldId id="1667" r:id="rId17"/>
    <p:sldId id="1669" r:id="rId18"/>
    <p:sldId id="1670" r:id="rId19"/>
    <p:sldId id="1731" r:id="rId20"/>
    <p:sldId id="1671" r:id="rId21"/>
    <p:sldId id="1673" r:id="rId22"/>
    <p:sldId id="1668" r:id="rId23"/>
    <p:sldId id="1674" r:id="rId24"/>
    <p:sldId id="1675" r:id="rId25"/>
    <p:sldId id="1656" r:id="rId26"/>
    <p:sldId id="1657" r:id="rId27"/>
    <p:sldId id="1658" r:id="rId28"/>
    <p:sldId id="1659" r:id="rId29"/>
    <p:sldId id="1660" r:id="rId30"/>
    <p:sldId id="1661" r:id="rId31"/>
    <p:sldId id="1662" r:id="rId32"/>
    <p:sldId id="1696" r:id="rId33"/>
    <p:sldId id="1697" r:id="rId34"/>
    <p:sldId id="1698" r:id="rId35"/>
    <p:sldId id="1699" r:id="rId36"/>
    <p:sldId id="1700" r:id="rId37"/>
    <p:sldId id="1701" r:id="rId38"/>
    <p:sldId id="1663" r:id="rId39"/>
    <p:sldId id="1664" r:id="rId40"/>
    <p:sldId id="1665" r:id="rId41"/>
    <p:sldId id="1679" r:id="rId42"/>
    <p:sldId id="1680" r:id="rId43"/>
    <p:sldId id="1681" r:id="rId44"/>
    <p:sldId id="1726" r:id="rId45"/>
    <p:sldId id="1727" r:id="rId46"/>
    <p:sldId id="1728" r:id="rId47"/>
    <p:sldId id="1729" r:id="rId48"/>
    <p:sldId id="1682" r:id="rId49"/>
    <p:sldId id="1683" r:id="rId50"/>
    <p:sldId id="1684" r:id="rId51"/>
    <p:sldId id="1685" r:id="rId52"/>
    <p:sldId id="1686" r:id="rId53"/>
    <p:sldId id="1687" r:id="rId54"/>
    <p:sldId id="1688" r:id="rId55"/>
    <p:sldId id="1689" r:id="rId56"/>
    <p:sldId id="1690" r:id="rId57"/>
    <p:sldId id="1691" r:id="rId58"/>
    <p:sldId id="1692" r:id="rId59"/>
    <p:sldId id="1710" r:id="rId60"/>
    <p:sldId id="1711" r:id="rId61"/>
    <p:sldId id="1712" r:id="rId62"/>
    <p:sldId id="1713" r:id="rId63"/>
    <p:sldId id="1714" r:id="rId64"/>
    <p:sldId id="1715" r:id="rId65"/>
    <p:sldId id="1716" r:id="rId66"/>
    <p:sldId id="1717" r:id="rId67"/>
    <p:sldId id="1718" r:id="rId68"/>
    <p:sldId id="1719" r:id="rId69"/>
    <p:sldId id="1720" r:id="rId70"/>
    <p:sldId id="1721" r:id="rId71"/>
    <p:sldId id="1693" r:id="rId72"/>
    <p:sldId id="1694" r:id="rId73"/>
    <p:sldId id="1695" r:id="rId74"/>
    <p:sldId id="34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39"/>
            <p14:sldId id="1666"/>
            <p14:sldId id="1676"/>
            <p14:sldId id="1677"/>
            <p14:sldId id="1678"/>
            <p14:sldId id="1705"/>
            <p14:sldId id="1709"/>
            <p14:sldId id="1706"/>
            <p14:sldId id="1707"/>
            <p14:sldId id="1708"/>
            <p14:sldId id="1730"/>
            <p14:sldId id="1667"/>
            <p14:sldId id="1669"/>
            <p14:sldId id="1670"/>
            <p14:sldId id="1731"/>
            <p14:sldId id="1671"/>
            <p14:sldId id="1673"/>
            <p14:sldId id="1668"/>
            <p14:sldId id="1674"/>
            <p14:sldId id="1675"/>
            <p14:sldId id="1656"/>
            <p14:sldId id="1657"/>
            <p14:sldId id="1658"/>
            <p14:sldId id="1659"/>
            <p14:sldId id="1660"/>
            <p14:sldId id="1661"/>
            <p14:sldId id="1662"/>
            <p14:sldId id="1696"/>
            <p14:sldId id="1697"/>
            <p14:sldId id="1698"/>
            <p14:sldId id="1699"/>
            <p14:sldId id="1700"/>
            <p14:sldId id="1701"/>
            <p14:sldId id="1663"/>
            <p14:sldId id="1664"/>
            <p14:sldId id="1665"/>
            <p14:sldId id="1679"/>
            <p14:sldId id="1680"/>
            <p14:sldId id="1681"/>
            <p14:sldId id="1726"/>
            <p14:sldId id="1727"/>
            <p14:sldId id="1728"/>
            <p14:sldId id="1729"/>
            <p14:sldId id="1682"/>
            <p14:sldId id="1683"/>
            <p14:sldId id="1684"/>
            <p14:sldId id="1685"/>
            <p14:sldId id="1686"/>
            <p14:sldId id="1687"/>
            <p14:sldId id="1688"/>
            <p14:sldId id="1689"/>
            <p14:sldId id="1690"/>
            <p14:sldId id="1691"/>
            <p14:sldId id="1692"/>
            <p14:sldId id="1710"/>
            <p14:sldId id="1711"/>
            <p14:sldId id="1712"/>
            <p14:sldId id="1713"/>
            <p14:sldId id="1714"/>
            <p14:sldId id="1715"/>
            <p14:sldId id="1716"/>
            <p14:sldId id="1717"/>
            <p14:sldId id="1718"/>
            <p14:sldId id="1719"/>
            <p14:sldId id="1720"/>
            <p14:sldId id="1721"/>
            <p14:sldId id="1693"/>
            <p14:sldId id="1694"/>
            <p14:sldId id="16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3738" autoAdjust="0"/>
  </p:normalViewPr>
  <p:slideViewPr>
    <p:cSldViewPr snapToGrid="0">
      <p:cViewPr varScale="1">
        <p:scale>
          <a:sx n="79" d="100"/>
          <a:sy n="79" d="100"/>
        </p:scale>
        <p:origin x="61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customXml" Target="../customXml/item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viewProps" Target="viewProps.xml"/><Relationship Id="rId81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7-25T14:21:17.21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674">
    <iact:property name="dataType"/>
    <iact:actionData xml:id="d0">
      <inkml:trace xmlns:inkml="http://www.w3.org/2003/InkML" xml:id="stk0" contextRef="#ctx0" brushRef="#br0">7250 6862 0,'0'-36'4,"0"19"6,0-19-4,-36 1 9,36 17 4,0-17-5,0 0-13,0-18 14,0 18-10,18-36 1,-18-17-1,35-18 7,-35 71-7,53-71 4,-18 35-4,1-34 5,-1-19-5,18 36 6,0-18-5,-18-17 6,36 17-2,-18 0-5,17 0 0,-17 53 10,-35 0-10,52-35 2,-35 70 3,1-52-5,34-1 5,-34-17-4,52 18 3,-71 17 2,72-18-7,-36 36 4,17 0 3,36-36-6,-18 0 5,-17 36-5,17-35 6,53 34-5,-70 1 4,52-18-5,0 18 9,1 35-9,-1-35 1,1-18 2,88-18 2,-54 1-4,19 70 4,-36-36-3,35-17 3,-52 18-4,-89 35-1,36 0 5,-54 0 0,18 0-3,-17 0 8,17 0-5,1 0-3,17 0-2,70 71 6,71 17-6,124 71 6,87 52-1,-140-87-4,88 17 4,-71-18-5,-71-52 5,-52-1-3,-88-34-2,-18-1 8,0-17 12,-36-18-20,1 35 20,17 0-20,-17-35 4,-1 35 1,19 54-4,-1-36 4,-35 17-4,35-35-1,1 71 6,-1-35-7,18 70 7,-18-71-1,-35 36-3,35 0 2,-35-53 1,0 53-4,0-36-1,0 1 6,0 35-6,0-36 5,-35 71-4,-36-52 4,-17 105-1,18-36 3,-36-52-7,-35 88 2,17-35 0,-34-35 2,-36 34-4,52-34 5,-16 17-2,-1-53 1,0 18 1,0-36-4,18 19 4,35-19-5,-70-35 5,-36 18-3,1 0 3,34-53-5,-52 0 5,-18 36-3,71-36-2,-1 0 5,-17 0-5,36 0 7,-72 0-2,72 0-5,-54-71 5,0-17-4,-35 17 4,36-52-4,-1 17 4,0 18-4,18 0-1,0-71 6,-35 124-5,52-89 4,-34 1 0,52 70-4,0-18 3,-17-35-1,-18 71 2,123-53-4,-123 0 4,36-1-5,52 1 5,35 53-4,-70-53 4,71 0-4,-1 52 4,-17-34-3,17-18 6,18 35-10,18-18 7,-53 1-4,53-1 1,35 0 1,-18-17 2,0-18-4,1 71 1,-1-18 3,18-17-5,0 34 6,0 19-4,0-19 2,0 19 8,0-18 5,0 17 1,0 0-15,18 1 2</inkml:trace>
    </iact:actionData>
  </iact:action>
  <iact:action type="add" startTime="6711">
    <iact:property name="dataType"/>
    <iact:actionData xml:id="d1">
      <inkml:trace xmlns:inkml="http://www.w3.org/2003/InkML" xml:id="stk1" contextRef="#ctx0" brushRef="#br0">7532 5715 0,'35'0'107,"-17"0"-98,17 0 0,0 0 1,-17 0-5,17 0 4,-17 0 19,17 0-18,-17-18 0,-18 1 22,35 17-12,18-18 13,-18 18 10,-17-18-28,-18 1-4</inkml:trace>
    </iact:actionData>
  </iact:action>
  <iact:action type="add" startTime="7678">
    <iact:property name="dataType"/>
    <iact:actionData xml:id="d2">
      <inkml:trace xmlns:inkml="http://www.w3.org/2003/InkML" xml:id="stk2" contextRef="#ctx0" brushRef="#br0">10566 5750 0,'17'0'15,"19"0"58,17 0-52,-36 0-5,18-17-15,-17-1 8,17 0 11,1 18-15,-19-17 5,1-1-4,17 0 4,18 1-5,-18-1 0,1 18 11,34-35-10,-35 17 15,-17 1-13,17 17 16,-35-18-16,18 0 16</inkml:trace>
    </iact:actionData>
  </iact:action>
  <iact:action type="add" startTime="10159">
    <iact:property name="dataType"/>
    <iact:actionData xml:id="d3">
      <inkml:trace xmlns:inkml="http://www.w3.org/2003/InkML" xml:id="stk3" contextRef="#ctx0" brushRef="#br0">10266 7073 0,'17'0'52,"19"0"-31,-19 0 3,1 0-12,0 0-7,-1 0 5,19 0-5,-1-35 5,-18 35 0,36-18-3,-35 1 10,0 17-12,-1 0 0,-17-18 5,36 18 2,-1 0-7,53-18 10,-88 1 13</inkml:trace>
    </iact:actionData>
  </iact:action>
  <iact:action type="add" startTime="11407">
    <iact:property name="dataType"/>
    <iact:actionData xml:id="d4">
      <inkml:trace xmlns:inkml="http://www.w3.org/2003/InkML" xml:id="stk4" contextRef="#ctx0" brushRef="#br0">12118 6421 0,'0'-36'115,"0"1"-105,35 17 6,-35 1-11,35-19 5,36 1 0,-36 18-9,71-36 8,-71 35 1,18 0-5,0-35 0,-53 36 5,18-1 0,17 18 0,-17-18 4,-1 1 3,1-1 154,0 1-156,-1 17-10,1-18 5,0 18-5,-1-18 0,-17 1 33</inkml:trace>
    </iact:actionData>
  </iact:action>
  <iact:action type="add" startTime="12750">
    <iact:property name="dataType"/>
    <iact:actionData xml:id="d5">
      <inkml:trace xmlns:inkml="http://www.w3.org/2003/InkML" xml:id="stk5" contextRef="#ctx0" brushRef="#br0">8943 5151 0,'-18'0'133,"18"35"-128,18 35 5,17-52 0,-35 17 0,35 1 5,-35-19 5,18 18-4,0 18-7,-1-35 9,-17 0-2,0 17-9,36 0 8</inkml:trace>
    </iact:actionData>
  </iact:action>
  <iact:action type="add" startTime="14702">
    <iact:property name="dataType"/>
    <iact:actionData xml:id="d6">
      <inkml:trace xmlns:inkml="http://www.w3.org/2003/InkML" xml:id="stk6" contextRef="#ctx0" brushRef="#br0">8925 4516 0,'0'35'99,"18"-35"-89,17 35 0,0 0-5,36 1 6,-36-1-6,1-17 5,-1 17-5,0-18 5,-17 1 0,17 17 10,-17-35-1,-1 0 23,19 18-20,-1 17 35,-17-17-27,-18 17-15,17-17 0,1 0-5,-1-18 0,-17 17 0</inkml:trace>
    </iact:actionData>
  </iact:action>
  <iact:action type="add" startTime="16590">
    <iact:property name="dataType"/>
    <iact:actionData xml:id="d7">
      <inkml:trace xmlns:inkml="http://www.w3.org/2003/InkML" xml:id="stk7" contextRef="#ctx0" brushRef="#br0">10989 4939 0,'0'-18'153,"0"1"-152,35-1 13,-17-17-4,0 35 0,17-36-5,-18 1 5,1-18-5,0 53 3,-18-35-3</inkml:trace>
    </iact:actionData>
  </iact:action>
  <iact:action type="add" startTime="27726">
    <iact:property name="dataType"/>
    <iact:actionData xml:id="d8">
      <inkml:trace xmlns:inkml="http://www.w3.org/2003/InkML" xml:id="stk8" contextRef="#ctx0" brushRef="#br0">8467 6244 0,'0'-53'168,"0"-17"-153,0 34 0,35-34-14,0-1 11,-35 54-7,35-107 0,-35 54 5,0 52-5,0-17 5,-17-36-5,-1 18 5,1 18 0,-36-71 0,0 36-4,-35-36 3,52 35-2,-52-17 3,53 0-4,-106-36 4,123 71-5,-53-17 0,36 35 7,18 17-7,-1 0 5,0-35-5,-17 36 5,17-19 5,-17 36 39,0 0-39,0 0 4,17 18-14,-17 0 3,17 17 2,-70 36 2,88-54-3,-18 107 1,-35-71-5,0 123 5,18 0-5,35 1 5,-53 17-3,53-18-2,0-70 7,0 17-7,0 1 6,0-53-1,0-1-4,18-52 4,-1 35-5,36 0 5,-35-1-3,0-34-2,-1 0 6,19 17-1,16 0 2,-34-17-2,53 17-5,-54-17 6,54-1 2,-54 19-9,107-36 6,-89 35-5,18-35 5,18 0-4,-1 0 4,-52 0-3,52 0 3,-34 0-5,-19 0 2,54 0 3,-36 0 0,-17 0-5,52 0 5,1-18 1,-36-17 3,0 0-9,-17 17 3,0 1 7,17-19 5,-35 19 23,0-19-33,0 19 5,0-19 0,0-16-5,0 16 0,0-34-5,0 34 5,0-16-5,0 16 5,0-17-3,0-17 3,-18 70-5,-17-36 5,35 19-2,-18-18-3,18-1 4,0 19-4,-17-36 5,-1 35 0,18 0-5,-35-34 22</inkml:trace>
    </iact:actionData>
  </iact:action>
  <iact:action type="add" startTime="29429">
    <iact:property name="dataType"/>
    <iact:actionData xml:id="d9">
      <inkml:trace xmlns:inkml="http://www.w3.org/2003/InkML" xml:id="stk9" contextRef="#ctx0" brushRef="#br0">12259 6473 0,'18'0'55,"-1"0"-30,19-35-15,16 18-3,1-36 4,-17 17-5,-1 19-1,-17-19 0,70 19 10,-18-89-5,-52 53-5,53-18 6,-36 1-10,-35 35 13,35-36-13,0 1 13,-35-1-9,18 18 0,0 18 5,-18-18-5,0-35 7,0 52-2,0 19-4,-18-54 4,-17 36-4,-1 0 5,1-1 1,-18 19-4,36-1-3,-36 18 6,17 0-1,19 0-4,-18 0 8,-71 0-3,70 0-5,-17 0 10,-52 35-6,52 18-5,17-17 5,1 16-2,0 19-3,17-18 11,-17-18-11,0 36 0,17-71 5,0 35 1,18-17-6,-17-1 5,-1 1-5,18 0 11,0 87-2,18-69-4,-18-1-5,35 36 5,0-1-1,1 36-4,-1 17 7,18-17-7,17-18 4,-17 1-4,-17-36 4,-1-1 1,35 37-1,-17-36 1,-35 0-5,0-53 5,-1 35 0,36-18-5,-35 1 5,-1-18-5,19 0 1,-19 0 4,19 18-4,-1-18 9,-17 0 0,17 0-9,35 0 4,-52 0-3,17 0 3,1 0-5,-19 0 6,54-18-6,-36 0 6,0-17 1,1 0 4,-36 17 6,0 1-7,17-1-4,1 0 8,-18 1-14,0-19 11,18 19 8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Page_Module" type="title">
  <p:cSld name="CoverPage_Modu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"/>
          <p:cNvSpPr txBox="1">
            <a:spLocks noGrp="1"/>
          </p:cNvSpPr>
          <p:nvPr>
            <p:ph type="ctrTitle"/>
          </p:nvPr>
        </p:nvSpPr>
        <p:spPr>
          <a:xfrm>
            <a:off x="914400" y="1143001"/>
            <a:ext cx="10363200" cy="688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6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ubTitle" idx="1"/>
          </p:nvPr>
        </p:nvSpPr>
        <p:spPr>
          <a:xfrm>
            <a:off x="1828800" y="2438400"/>
            <a:ext cx="9448800" cy="26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400"/>
              </a:spcBef>
              <a:spcAft>
                <a:spcPts val="0"/>
              </a:spcAft>
              <a:buSzPts val="2400"/>
              <a:buNone/>
              <a:defRPr sz="2000">
                <a:solidFill>
                  <a:srgbClr val="262626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19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60"/>
              </a:spcBef>
              <a:spcAft>
                <a:spcPts val="0"/>
              </a:spcAft>
              <a:buSzPts val="198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ftr" idx="11"/>
          </p:nvPr>
        </p:nvSpPr>
        <p:spPr>
          <a:xfrm>
            <a:off x="6299200" y="6629400"/>
            <a:ext cx="5588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23" name="Google Shape;23;p2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16561782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BulletsTop_GraphicBottom">
  <p:cSld name="Content_BulletsTop_GraphicBottom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body" idx="1"/>
          </p:nvPr>
        </p:nvSpPr>
        <p:spPr>
          <a:xfrm>
            <a:off x="406400" y="914400"/>
            <a:ext cx="11277600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5760" algn="l">
              <a:spcBef>
                <a:spcPts val="360"/>
              </a:spcBef>
              <a:spcAft>
                <a:spcPts val="0"/>
              </a:spcAft>
              <a:buSzPts val="2160"/>
              <a:buChar char="•"/>
              <a:defRPr/>
            </a:lvl1pPr>
            <a:lvl2pPr marL="914400" lvl="1" indent="-331469" algn="l">
              <a:spcBef>
                <a:spcPts val="360"/>
              </a:spcBef>
              <a:spcAft>
                <a:spcPts val="0"/>
              </a:spcAft>
              <a:buSzPts val="1620"/>
              <a:buChar char="4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>
            <a:spLocks noGrp="1"/>
          </p:cNvSpPr>
          <p:nvPr>
            <p:ph type="pic" idx="2"/>
          </p:nvPr>
        </p:nvSpPr>
        <p:spPr>
          <a:xfrm>
            <a:off x="406400" y="3276600"/>
            <a:ext cx="11277600" cy="26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ftr" idx="11"/>
          </p:nvPr>
        </p:nvSpPr>
        <p:spPr>
          <a:xfrm>
            <a:off x="6299200" y="6629400"/>
            <a:ext cx="5588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3F3F3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34" name="Google Shape;34;p4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37297935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Content_BulletsLeft_PictureRight">
  <p:cSld name="2_Content_BulletsLeft_PictureRigh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>
            <a:spLocks noGrp="1"/>
          </p:cNvSpPr>
          <p:nvPr>
            <p:ph type="pic" idx="2"/>
          </p:nvPr>
        </p:nvSpPr>
        <p:spPr>
          <a:xfrm>
            <a:off x="6197600" y="914400"/>
            <a:ext cx="5486400" cy="49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406400" y="914401"/>
            <a:ext cx="5588000" cy="4953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ftr" idx="11"/>
          </p:nvPr>
        </p:nvSpPr>
        <p:spPr>
          <a:xfrm>
            <a:off x="6197600" y="6629400"/>
            <a:ext cx="528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69" name="Google Shape;69;p10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3185370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TwoColumn">
  <p:cSld name="Content_TwoColumn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>
            <a:off x="406400" y="914401"/>
            <a:ext cx="5588000" cy="4953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body" idx="2"/>
          </p:nvPr>
        </p:nvSpPr>
        <p:spPr>
          <a:xfrm>
            <a:off x="6197600" y="914401"/>
            <a:ext cx="5486400" cy="4953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ftr" idx="11"/>
          </p:nvPr>
        </p:nvSpPr>
        <p:spPr>
          <a:xfrm>
            <a:off x="6604000" y="6629400"/>
            <a:ext cx="528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75" name="Google Shape;75;p11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31717373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GraphicsTop_BulletsBottom">
  <p:cSld name="Content_GraphicsTop_BulletsBottom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body" idx="1"/>
          </p:nvPr>
        </p:nvSpPr>
        <p:spPr>
          <a:xfrm>
            <a:off x="406400" y="3733800"/>
            <a:ext cx="11277600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>
                <a:solidFill>
                  <a:srgbClr val="474747"/>
                </a:solidFill>
              </a:defRPr>
            </a:lvl1pPr>
            <a:lvl2pPr marL="914400" lvl="1" indent="-354330" algn="l">
              <a:spcBef>
                <a:spcPts val="440"/>
              </a:spcBef>
              <a:spcAft>
                <a:spcPts val="0"/>
              </a:spcAft>
              <a:buSzPts val="1980"/>
              <a:buChar char="4"/>
              <a:defRPr>
                <a:solidFill>
                  <a:srgbClr val="474747"/>
                </a:solidFill>
              </a:defRPr>
            </a:lvl2pPr>
            <a:lvl3pPr marL="1371600" lvl="2" indent="-342900" algn="l">
              <a:spcBef>
                <a:spcPts val="400"/>
              </a:spcBef>
              <a:spcAft>
                <a:spcPts val="0"/>
              </a:spcAft>
              <a:buSzPts val="1800"/>
              <a:buChar char="8"/>
              <a:defRPr>
                <a:solidFill>
                  <a:srgbClr val="474747"/>
                </a:solidFill>
              </a:defRPr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>
                <a:solidFill>
                  <a:srgbClr val="474747"/>
                </a:solidFill>
              </a:defRPr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>
                <a:solidFill>
                  <a:srgbClr val="474747"/>
                </a:solidFill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>
            <a:spLocks noGrp="1"/>
          </p:cNvSpPr>
          <p:nvPr>
            <p:ph type="pic" idx="2"/>
          </p:nvPr>
        </p:nvSpPr>
        <p:spPr>
          <a:xfrm>
            <a:off x="406400" y="914400"/>
            <a:ext cx="11277600" cy="26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ftr" idx="11"/>
          </p:nvPr>
        </p:nvSpPr>
        <p:spPr>
          <a:xfrm>
            <a:off x="6299200" y="6629400"/>
            <a:ext cx="5588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3F3F3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41962132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Page" type="secHead">
  <p:cSld name="CoverPage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3"/>
          <p:cNvSpPr txBox="1">
            <a:spLocks noGrp="1"/>
          </p:cNvSpPr>
          <p:nvPr>
            <p:ph type="title"/>
          </p:nvPr>
        </p:nvSpPr>
        <p:spPr>
          <a:xfrm>
            <a:off x="2385484" y="1524001"/>
            <a:ext cx="8940800" cy="1362075"/>
          </a:xfrm>
          <a:prstGeom prst="rect">
            <a:avLst/>
          </a:prstGeom>
          <a:noFill/>
          <a:ln w="9525" cap="flat" cmpd="sng">
            <a:solidFill>
              <a:srgbClr val="77777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cap="none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body" idx="1"/>
          </p:nvPr>
        </p:nvSpPr>
        <p:spPr>
          <a:xfrm>
            <a:off x="2438400" y="3048001"/>
            <a:ext cx="89408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4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54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089814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BulletsLeft_PictureRight">
  <p:cSld name="Content_BulletsLeft_PictureRigh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4"/>
          <p:cNvSpPr>
            <a:spLocks noGrp="1"/>
          </p:cNvSpPr>
          <p:nvPr>
            <p:ph type="pic" idx="2"/>
          </p:nvPr>
        </p:nvSpPr>
        <p:spPr>
          <a:xfrm>
            <a:off x="6197600" y="914400"/>
            <a:ext cx="5486400" cy="49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body" idx="1"/>
          </p:nvPr>
        </p:nvSpPr>
        <p:spPr>
          <a:xfrm>
            <a:off x="406400" y="914401"/>
            <a:ext cx="5588000" cy="4953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ftr" idx="11"/>
          </p:nvPr>
        </p:nvSpPr>
        <p:spPr>
          <a:xfrm>
            <a:off x="6604000" y="6629400"/>
            <a:ext cx="528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90" name="Google Shape;90;p14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10478415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BulletsSurround_Picture">
  <p:cSld name="Content_BulletsSurround_Pictur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>
            <a:spLocks noGrp="1"/>
          </p:cNvSpPr>
          <p:nvPr>
            <p:ph type="pic" idx="2"/>
          </p:nvPr>
        </p:nvSpPr>
        <p:spPr>
          <a:xfrm>
            <a:off x="6197600" y="3352800"/>
            <a:ext cx="54864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" name="Google Shape;93;p15"/>
          <p:cNvSpPr txBox="1">
            <a:spLocks noGrp="1"/>
          </p:cNvSpPr>
          <p:nvPr>
            <p:ph type="body" idx="1"/>
          </p:nvPr>
        </p:nvSpPr>
        <p:spPr>
          <a:xfrm>
            <a:off x="406400" y="914401"/>
            <a:ext cx="112776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body" idx="3"/>
          </p:nvPr>
        </p:nvSpPr>
        <p:spPr>
          <a:xfrm>
            <a:off x="406400" y="3352800"/>
            <a:ext cx="55880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5760" algn="l">
              <a:spcBef>
                <a:spcPts val="360"/>
              </a:spcBef>
              <a:spcAft>
                <a:spcPts val="0"/>
              </a:spcAft>
              <a:buSzPts val="2160"/>
              <a:buChar char="•"/>
              <a:defRPr/>
            </a:lvl1pPr>
            <a:lvl2pPr marL="914400" lvl="1" indent="-331469" algn="l">
              <a:spcBef>
                <a:spcPts val="360"/>
              </a:spcBef>
              <a:spcAft>
                <a:spcPts val="0"/>
              </a:spcAft>
              <a:buSzPts val="1620"/>
              <a:buChar char="4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ftr" idx="11"/>
          </p:nvPr>
        </p:nvSpPr>
        <p:spPr>
          <a:xfrm>
            <a:off x="6604000" y="6629400"/>
            <a:ext cx="528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3109322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BulletsLeft3/4_PictureRight">
  <p:cSld name="Content_BulletsLeft3/4_PictureRigh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>
            <a:spLocks noGrp="1"/>
          </p:cNvSpPr>
          <p:nvPr>
            <p:ph type="pic" idx="2"/>
          </p:nvPr>
        </p:nvSpPr>
        <p:spPr>
          <a:xfrm>
            <a:off x="7721600" y="914400"/>
            <a:ext cx="3962400" cy="49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body" idx="1"/>
          </p:nvPr>
        </p:nvSpPr>
        <p:spPr>
          <a:xfrm>
            <a:off x="406400" y="914401"/>
            <a:ext cx="7112000" cy="4953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ftr" idx="11"/>
          </p:nvPr>
        </p:nvSpPr>
        <p:spPr>
          <a:xfrm>
            <a:off x="6604000" y="6629400"/>
            <a:ext cx="528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103" name="Google Shape;103;p16"/>
          <p:cNvSpPr/>
          <p:nvPr/>
        </p:nvSpPr>
        <p:spPr>
          <a:xfrm>
            <a:off x="11744869" y="6611780"/>
            <a:ext cx="447131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0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000"/>
                <a:buFont typeface="Calibri"/>
                <a:buNone/>
                <a:tabLst/>
                <a:defRPr/>
              </a:pPr>
              <a:t>‹#›</a:t>
            </a:fld>
            <a:endParaRPr kumimoji="0" sz="10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351974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BulletsRight_PictureLeft">
  <p:cSld name="Content_BulletsRight_PictureLef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7"/>
          <p:cNvSpPr txBox="1">
            <a:spLocks noGrp="1"/>
          </p:cNvSpPr>
          <p:nvPr>
            <p:ph type="body" idx="1"/>
          </p:nvPr>
        </p:nvSpPr>
        <p:spPr>
          <a:xfrm>
            <a:off x="6096000" y="914401"/>
            <a:ext cx="5588000" cy="4953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54329" algn="l">
              <a:spcBef>
                <a:spcPts val="360"/>
              </a:spcBef>
              <a:spcAft>
                <a:spcPts val="0"/>
              </a:spcAft>
              <a:buSzPts val="198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06" name="Google Shape;106;p17"/>
          <p:cNvSpPr>
            <a:spLocks noGrp="1"/>
          </p:cNvSpPr>
          <p:nvPr>
            <p:ph type="pic" idx="2"/>
          </p:nvPr>
        </p:nvSpPr>
        <p:spPr>
          <a:xfrm>
            <a:off x="406400" y="914400"/>
            <a:ext cx="5486400" cy="49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7" name="Google Shape;107;p17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7"/>
          <p:cNvSpPr txBox="1">
            <a:spLocks noGrp="1"/>
          </p:cNvSpPr>
          <p:nvPr>
            <p:ph type="ftr" idx="11"/>
          </p:nvPr>
        </p:nvSpPr>
        <p:spPr>
          <a:xfrm>
            <a:off x="6502400" y="6629400"/>
            <a:ext cx="528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109" name="Google Shape;109;p17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16123600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TwoColumnwithHeader" type="twoTxTwoObj">
  <p:cSld name="Content_TwoColumnwithHeader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8"/>
          <p:cNvSpPr txBox="1">
            <a:spLocks noGrp="1"/>
          </p:cNvSpPr>
          <p:nvPr>
            <p:ph type="body" idx="1"/>
          </p:nvPr>
        </p:nvSpPr>
        <p:spPr>
          <a:xfrm>
            <a:off x="609600" y="1047750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88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76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body" idx="2"/>
          </p:nvPr>
        </p:nvSpPr>
        <p:spPr>
          <a:xfrm>
            <a:off x="609600" y="1687512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40360" algn="l">
              <a:spcBef>
                <a:spcPts val="320"/>
              </a:spcBef>
              <a:spcAft>
                <a:spcPts val="0"/>
              </a:spcAft>
              <a:buSzPts val="1760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14" name="Google Shape;114;p18"/>
          <p:cNvSpPr txBox="1">
            <a:spLocks noGrp="1"/>
          </p:cNvSpPr>
          <p:nvPr>
            <p:ph type="body" idx="3"/>
          </p:nvPr>
        </p:nvSpPr>
        <p:spPr>
          <a:xfrm>
            <a:off x="6193368" y="1047750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88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76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body" idx="4"/>
          </p:nvPr>
        </p:nvSpPr>
        <p:spPr>
          <a:xfrm>
            <a:off x="6193368" y="1687512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SzPts val="2880"/>
              <a:buChar char="•"/>
              <a:defRPr sz="2400"/>
            </a:lvl1pPr>
            <a:lvl2pPr marL="914400" lvl="1" indent="-342900" algn="l">
              <a:spcBef>
                <a:spcPts val="400"/>
              </a:spcBef>
              <a:spcAft>
                <a:spcPts val="0"/>
              </a:spcAft>
              <a:buSzPts val="1800"/>
              <a:buChar char="4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8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40360" algn="l">
              <a:spcBef>
                <a:spcPts val="320"/>
              </a:spcBef>
              <a:spcAft>
                <a:spcPts val="0"/>
              </a:spcAft>
              <a:buSzPts val="1760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16" name="Google Shape;116;p18"/>
          <p:cNvSpPr txBox="1">
            <a:spLocks noGrp="1"/>
          </p:cNvSpPr>
          <p:nvPr>
            <p:ph type="ftr" idx="11"/>
          </p:nvPr>
        </p:nvSpPr>
        <p:spPr>
          <a:xfrm>
            <a:off x="6299200" y="6629400"/>
            <a:ext cx="5588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117" name="Google Shape;117;p18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6111454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PicturePlaceholder">
  <p:cSld name="Content_PicturePlaceholder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9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9"/>
          <p:cNvSpPr>
            <a:spLocks noGrp="1"/>
          </p:cNvSpPr>
          <p:nvPr>
            <p:ph type="pic" idx="2"/>
          </p:nvPr>
        </p:nvSpPr>
        <p:spPr>
          <a:xfrm>
            <a:off x="406400" y="914400"/>
            <a:ext cx="11277600" cy="51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None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1" name="Google Shape;121;p19"/>
          <p:cNvSpPr txBox="1">
            <a:spLocks noGrp="1"/>
          </p:cNvSpPr>
          <p:nvPr>
            <p:ph type="ftr" idx="11"/>
          </p:nvPr>
        </p:nvSpPr>
        <p:spPr>
          <a:xfrm>
            <a:off x="5588000" y="6629400"/>
            <a:ext cx="6299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122" name="Google Shape;122;p19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19395352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_Freeform">
  <p:cSld name="Content_Freeform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ftr" idx="11"/>
          </p:nvPr>
        </p:nvSpPr>
        <p:spPr>
          <a:xfrm>
            <a:off x="6299200" y="6629400"/>
            <a:ext cx="5588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126" name="Google Shape;126;p20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12930588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238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1" y="1524000"/>
            <a:ext cx="10164233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41600" y="3962400"/>
            <a:ext cx="87376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914400" y="6243638"/>
            <a:ext cx="7112000" cy="457200"/>
          </a:xfrm>
        </p:spPr>
        <p:txBody>
          <a:bodyPr/>
          <a:lstStyle>
            <a:lvl1pPr algn="ctr"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91479769-4665-49FA-9C7E-79E41F4A3B38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54279" name="Freeform 7"/>
          <p:cNvSpPr>
            <a:spLocks noChangeArrowheads="1"/>
          </p:cNvSpPr>
          <p:nvPr/>
        </p:nvSpPr>
        <p:spPr bwMode="auto">
          <a:xfrm>
            <a:off x="812800" y="1219200"/>
            <a:ext cx="105664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endParaRPr kumimoji="0" lang="en-US" sz="3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4280" name="Line 8"/>
          <p:cNvSpPr>
            <a:spLocks noChangeShapeType="1"/>
          </p:cNvSpPr>
          <p:nvPr/>
        </p:nvSpPr>
        <p:spPr bwMode="auto">
          <a:xfrm>
            <a:off x="2641601" y="3962400"/>
            <a:ext cx="8682567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endParaRPr kumimoji="0" lang="en-US" sz="3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414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60DACBB6-5347-48CD-9D4F-666373E5E292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2049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4329E3BE-F999-4D93-BC9E-F696773529EC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090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5B51059A-2F58-4323-BFF9-ED268078FF0A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7711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52C4F07B-C442-4E65-9A6D-C1AAA88EB0DC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0560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29D5C718-AEE8-4FA1-BCBC-829E5CF86E47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1351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D927A3D6-B938-4A2E-93A9-2E1A391F8E9F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3567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CF9B5849-9C90-494D-AE60-E1E75D30D30F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243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82076ABB-250C-4D68-9566-69CAD441DB8F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3022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49DF54D1-6F9F-4984-85BF-2FA98FCE5B1B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1169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5311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50DBA07E-806E-45C0-8864-2BE6B8CC3C40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0510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609600" y="6248400"/>
            <a:ext cx="7416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0413C8DB-AB02-4F4F-842F-39CB5C36097D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740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1"/>
            <a:ext cx="5384800" cy="21891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41763"/>
            <a:ext cx="5384800" cy="21891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609600" y="6248400"/>
            <a:ext cx="7416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Aft>
                <a:spcPct val="0"/>
              </a:spcAft>
            </a:pPr>
            <a:fld id="{6E68A864-F020-477D-B484-B8AEF8EB4194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62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6535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06400" y="76200"/>
            <a:ext cx="11277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2C95D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2C95D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2C95D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2C95D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2C95D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06400" y="914400"/>
            <a:ext cx="11277600" cy="518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11480" algn="l" rtl="0">
              <a:spcBef>
                <a:spcPts val="480"/>
              </a:spcBef>
              <a:spcAft>
                <a:spcPts val="0"/>
              </a:spcAft>
              <a:buClr>
                <a:srgbClr val="92D050"/>
              </a:buClr>
              <a:buSzPts val="2880"/>
              <a:buFont typeface="Arial"/>
              <a:buChar char="•"/>
              <a:defRPr sz="24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4330" algn="l" rtl="0">
              <a:spcBef>
                <a:spcPts val="440"/>
              </a:spcBef>
              <a:spcAft>
                <a:spcPts val="0"/>
              </a:spcAft>
              <a:buClr>
                <a:srgbClr val="FFC425"/>
              </a:buClr>
              <a:buSzPts val="1980"/>
              <a:buFont typeface="Arimo"/>
              <a:buChar char="4"/>
              <a:defRPr sz="22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400"/>
              </a:spcBef>
              <a:spcAft>
                <a:spcPts val="0"/>
              </a:spcAft>
              <a:buClr>
                <a:srgbClr val="B5761B"/>
              </a:buClr>
              <a:buSzPts val="1800"/>
              <a:buFont typeface="Arimo"/>
              <a:buChar char="8"/>
              <a:defRPr sz="20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4329" algn="l" rtl="0">
              <a:spcBef>
                <a:spcPts val="360"/>
              </a:spcBef>
              <a:spcAft>
                <a:spcPts val="0"/>
              </a:spcAft>
              <a:buClr>
                <a:srgbClr val="7030A0"/>
              </a:buClr>
              <a:buSzPts val="1980"/>
              <a:buFont typeface="Arial"/>
              <a:buChar char="•"/>
              <a:defRPr sz="1800" b="0" i="0" u="none" strike="noStrike" cap="none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ftr" idx="11"/>
          </p:nvPr>
        </p:nvSpPr>
        <p:spPr>
          <a:xfrm>
            <a:off x="6299200" y="6629400"/>
            <a:ext cx="5588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</a:pPr>
            <a:endParaRPr lang="en-US" kern="0"/>
          </a:p>
        </p:txBody>
      </p:sp>
      <p:sp>
        <p:nvSpPr>
          <p:cNvPr id="13" name="Google Shape;13;p1"/>
          <p:cNvSpPr txBox="1">
            <a:spLocks noGrp="1"/>
          </p:cNvSpPr>
          <p:nvPr>
            <p:ph type="sldNum" idx="12"/>
          </p:nvPr>
        </p:nvSpPr>
        <p:spPr>
          <a:xfrm>
            <a:off x="11582400" y="6629400"/>
            <a:ext cx="6096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</a:pPr>
            <a:fld id="{00000000-1234-1234-1234-123412341234}" type="slidenum">
              <a:rPr lang="en-US" kern="0" smtClean="0"/>
              <a:pPr>
                <a:buClr>
                  <a:srgbClr val="000000"/>
                </a:buClr>
              </a:pPr>
              <a:t>‹#›</a:t>
            </a:fld>
            <a:endParaRPr lang="en-US" kern="0"/>
          </a:p>
        </p:txBody>
      </p:sp>
      <p:sp>
        <p:nvSpPr>
          <p:cNvPr id="14" name="Google Shape;14;p1"/>
          <p:cNvSpPr/>
          <p:nvPr/>
        </p:nvSpPr>
        <p:spPr>
          <a:xfrm>
            <a:off x="406400" y="6627813"/>
            <a:ext cx="4165600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Copyright © 2012 EMC Corporation. All Rights Reserved.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15" name="Google Shape;15;p1" descr="EMC logo white-lg.png"/>
          <p:cNvPicPr preferRelativeResize="0"/>
          <p:nvPr/>
        </p:nvPicPr>
        <p:blipFill rotWithShape="1">
          <a:blip r:embed="rId16">
            <a:alphaModFix/>
          </a:blip>
          <a:srcRect l="10651" r="6284" b="30550"/>
          <a:stretch/>
        </p:blipFill>
        <p:spPr>
          <a:xfrm>
            <a:off x="10464800" y="6210870"/>
            <a:ext cx="1238251" cy="29244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Google Shape;16;p1"/>
          <p:cNvGrpSpPr/>
          <p:nvPr/>
        </p:nvGrpSpPr>
        <p:grpSpPr>
          <a:xfrm>
            <a:off x="0" y="6102750"/>
            <a:ext cx="12192000" cy="514350"/>
            <a:chOff x="0" y="6102750"/>
            <a:chExt cx="9144000" cy="514350"/>
          </a:xfrm>
        </p:grpSpPr>
        <p:sp>
          <p:nvSpPr>
            <p:cNvPr id="17" name="Google Shape;17;p1"/>
            <p:cNvSpPr/>
            <p:nvPr/>
          </p:nvSpPr>
          <p:spPr>
            <a:xfrm>
              <a:off x="0" y="6102750"/>
              <a:ext cx="9144000" cy="514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1"/>
            <p:cNvSpPr txBox="1"/>
            <p:nvPr/>
          </p:nvSpPr>
          <p:spPr>
            <a:xfrm>
              <a:off x="120423" y="6206579"/>
              <a:ext cx="3382816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EMC</a:t>
              </a:r>
              <a:r>
                <a:rPr kumimoji="0" lang="en-US" sz="1400" b="0" i="0" u="none" strike="noStrike" kern="0" cap="none" spc="0" normalizeH="0" baseline="3000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 PROVEN PROFESSIONAL</a:t>
              </a: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05060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0" r:id="rId1"/>
    <p:sldLayoutId id="2147483692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4"/>
            <a:ext cx="109728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9600" y="6248400"/>
            <a:ext cx="741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>
                <a:latin typeface="+mj-lt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 altLang="en-US" smtClean="0">
                <a:solidFill>
                  <a:srgbClr val="000000"/>
                </a:solidFill>
              </a:rPr>
              <a:t>CS583, Bing Liu, UIC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latin typeface="+mj-lt"/>
              </a:defRPr>
            </a:lvl1pPr>
          </a:lstStyle>
          <a:p>
            <a:pPr fontAlgn="base">
              <a:spcAft>
                <a:spcPct val="0"/>
              </a:spcAft>
            </a:pPr>
            <a:fld id="{E9BC3FEC-3D17-4B77-B913-B447B879953B}" type="slidenum">
              <a:rPr lang="en-US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53255" name="Freeform 7"/>
          <p:cNvSpPr>
            <a:spLocks noChangeArrowheads="1"/>
          </p:cNvSpPr>
          <p:nvPr/>
        </p:nvSpPr>
        <p:spPr bwMode="auto">
          <a:xfrm>
            <a:off x="508000" y="228600"/>
            <a:ext cx="109728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endParaRPr kumimoji="0" lang="en-US" sz="3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3256" name="Line 8"/>
          <p:cNvSpPr>
            <a:spLocks noChangeShapeType="1"/>
          </p:cNvSpPr>
          <p:nvPr/>
        </p:nvSpPr>
        <p:spPr bwMode="auto">
          <a:xfrm>
            <a:off x="609600" y="6172200"/>
            <a:ext cx="109728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endParaRPr kumimoji="0" lang="en-US" sz="3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456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Relationship Id="rId6" Type="http://schemas.microsoft.com/office/2011/relationships/inkAction" Target="../ink/inkAction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5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658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  <a:endParaRPr lang="en-US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r>
              <a:rPr lang="en-US" sz="2400" b="1" dirty="0" smtClean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7</a:t>
            </a:r>
            <a:endParaRPr lang="en-US" sz="24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17865" y="5048861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K Means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Clustering </a:t>
            </a:r>
          </a:p>
          <a:p>
            <a:r>
              <a:rPr lang="en-US" sz="1600" b="1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algorithm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709"/>
    </mc:Choice>
    <mc:Fallback xmlns="">
      <p:transition spd="slow" advTm="24770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586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Finance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7 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22092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K Means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Clustering </a:t>
            </a:r>
          </a:p>
          <a:p>
            <a:r>
              <a:rPr lang="en-US" altLang="en-US" sz="16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 algorithm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74"/>
    </mc:Choice>
    <mc:Fallback xmlns="">
      <p:transition spd="slow" advTm="19974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Today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80407" y="1748976"/>
            <a:ext cx="8817067" cy="362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Clustering : </a:t>
            </a:r>
            <a:r>
              <a:rPr lang="en-US" altLang="en-US" sz="28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K means </a:t>
            </a: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Clustering</a:t>
            </a:r>
          </a:p>
          <a:p>
            <a:pPr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Association </a:t>
            </a: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Rules : </a:t>
            </a:r>
            <a:r>
              <a:rPr lang="en-US" altLang="en-US" sz="28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endParaRPr lang="en-US" altLang="en-US" sz="28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214"/>
    </mc:Choice>
    <mc:Fallback xmlns="">
      <p:transition advTm="3921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Supervised learning vs.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97293" y="1894226"/>
            <a:ext cx="8647328" cy="3663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Supervised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learning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discover patterns in the data that relate data attributes with a target (class) attribute. </a:t>
            </a:r>
          </a:p>
          <a:p>
            <a:pPr marL="855663" lvl="3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patterns are then utilized to predict the values of the target attribute in future data instances. 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Unsupervised learning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data have no target attribute. </a:t>
            </a:r>
          </a:p>
          <a:p>
            <a:pPr marL="855663" lvl="3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want to explore the data to find some intrinsic structures in them. 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03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806"/>
    </mc:Choice>
    <mc:Fallback xmlns="">
      <p:transition advTm="5680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1544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Supervised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vs.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1624519" y="1371600"/>
            <a:ext cx="9328825" cy="4536415"/>
          </a:xfrm>
          <a:prstGeom prst="rect">
            <a:avLst/>
          </a:prstGeom>
          <a:noFill/>
        </p:spPr>
        <p:txBody>
          <a:bodyPr vert="horz" lIns="92075" tIns="46038" rIns="92075" bIns="46038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400" dirty="0" smtClean="0">
                <a:solidFill>
                  <a:srgbClr val="F83F24"/>
                </a:solidFill>
              </a:rPr>
              <a:t>Supervised learning (classification)</a:t>
            </a:r>
            <a:endParaRPr lang="en-US" altLang="en-US" sz="2400" dirty="0" smtClean="0"/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Supervision: The training data (observations, measurements, etc.) are accompanied by </a:t>
            </a:r>
            <a:r>
              <a:rPr lang="en-US" altLang="en-US" b="1" dirty="0" smtClean="0"/>
              <a:t>labels</a:t>
            </a:r>
            <a:r>
              <a:rPr lang="en-US" altLang="en-US" dirty="0" smtClean="0"/>
              <a:t> indicating the class of the observations</a:t>
            </a:r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New data is classified based on the training set</a:t>
            </a:r>
          </a:p>
          <a:p>
            <a:pPr>
              <a:lnSpc>
                <a:spcPct val="130000"/>
              </a:lnSpc>
            </a:pPr>
            <a:r>
              <a:rPr lang="en-US" altLang="en-US" sz="2400" dirty="0" smtClean="0">
                <a:solidFill>
                  <a:srgbClr val="F83F24"/>
                </a:solidFill>
              </a:rPr>
              <a:t>Unsupervised learning</a:t>
            </a:r>
            <a:r>
              <a:rPr lang="en-US" altLang="en-US" sz="2400" dirty="0" smtClean="0"/>
              <a:t> </a:t>
            </a:r>
            <a:r>
              <a:rPr lang="en-US" altLang="en-US" sz="2400" dirty="0" smtClean="0">
                <a:solidFill>
                  <a:srgbClr val="FF3300"/>
                </a:solidFill>
              </a:rPr>
              <a:t>(clustering)</a:t>
            </a:r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The class labels of training data is unknown</a:t>
            </a:r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Given a set of measurements, observations, etc. with the aim of establishing the existence of classes or clusters in the data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5579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432"/>
    </mc:Choice>
    <mc:Fallback xmlns="">
      <p:transition advTm="65432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82540" y="960690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Supervised vs.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757065" y="1686002"/>
            <a:ext cx="9074355" cy="3722848"/>
            <a:chOff x="1742150" y="1557170"/>
            <a:chExt cx="9074355" cy="3722848"/>
          </a:xfrm>
        </p:grpSpPr>
        <p:pic>
          <p:nvPicPr>
            <p:cNvPr id="12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3790456"/>
              <a:ext cx="43222" cy="121023"/>
            </a:xfrm>
            <a:prstGeom prst="rect">
              <a:avLst/>
            </a:prstGeom>
          </p:spPr>
        </p:pic>
        <p:pic>
          <p:nvPicPr>
            <p:cNvPr id="13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4412863"/>
              <a:ext cx="43222" cy="121023"/>
            </a:xfrm>
            <a:prstGeom prst="rect">
              <a:avLst/>
            </a:prstGeom>
          </p:spPr>
        </p:pic>
        <p:sp>
          <p:nvSpPr>
            <p:cNvPr id="14" name="object 8"/>
            <p:cNvSpPr txBox="1"/>
            <p:nvPr/>
          </p:nvSpPr>
          <p:spPr>
            <a:xfrm>
              <a:off x="1742150" y="2937190"/>
              <a:ext cx="4481328" cy="1933591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502482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Supervised</a:t>
              </a:r>
              <a:r>
                <a:rPr sz="3199" spc="292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29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91" dirty="0">
                  <a:latin typeface="Microsoft Sans Serif"/>
                  <a:cs typeface="Microsoft Sans Serif"/>
                </a:rPr>
                <a:t>(classification)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4611" indent="-79533">
                <a:spcBef>
                  <a:spcPts val="594"/>
                </a:spcBef>
                <a:tabLst>
                  <a:tab pos="1588931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and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number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of </a:t>
              </a:r>
              <a:r>
                <a:rPr sz="1815" spc="59" dirty="0">
                  <a:latin typeface="Microsoft Sans Serif"/>
                  <a:cs typeface="Microsoft Sans Serif"/>
                </a:rPr>
                <a:t>classes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45" dirty="0">
                  <a:latin typeface="Microsoft Sans Serif"/>
                  <a:cs typeface="Microsoft Sans Serif"/>
                </a:rPr>
                <a:t>of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22" dirty="0">
                  <a:latin typeface="Microsoft Sans Serif"/>
                  <a:cs typeface="Microsoft Sans Serif"/>
                </a:rPr>
                <a:t> </a:t>
              </a:r>
              <a:r>
                <a:rPr sz="2655" spc="123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known</a:t>
              </a:r>
              <a:r>
                <a:rPr sz="1815" spc="82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394207" indent="-79533">
                <a:spcBef>
                  <a:spcPts val="545"/>
                </a:spcBef>
                <a:tabLst>
                  <a:tab pos="1092714" algn="l"/>
                </a:tabLst>
              </a:pPr>
              <a:r>
                <a:rPr sz="1815" spc="45" dirty="0">
                  <a:latin typeface="Microsoft Sans Serif"/>
                  <a:cs typeface="Microsoft Sans Serif"/>
                </a:rPr>
                <a:t>New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classified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based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on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set.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pic>
          <p:nvPicPr>
            <p:cNvPr id="15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3641079"/>
              <a:ext cx="43222" cy="121023"/>
            </a:xfrm>
            <a:prstGeom prst="rect">
              <a:avLst/>
            </a:prstGeom>
          </p:spPr>
        </p:pic>
        <p:pic>
          <p:nvPicPr>
            <p:cNvPr id="16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4263485"/>
              <a:ext cx="43222" cy="121023"/>
            </a:xfrm>
            <a:prstGeom prst="rect">
              <a:avLst/>
            </a:prstGeom>
          </p:spPr>
        </p:pic>
        <p:sp>
          <p:nvSpPr>
            <p:cNvPr id="17" name="object 11"/>
            <p:cNvSpPr txBox="1"/>
            <p:nvPr/>
          </p:nvSpPr>
          <p:spPr>
            <a:xfrm>
              <a:off x="6260257" y="2787812"/>
              <a:ext cx="4556248" cy="2492206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259849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Unsupervised</a:t>
              </a:r>
              <a:r>
                <a:rPr sz="3199" spc="279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15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82" dirty="0">
                  <a:latin typeface="Microsoft Sans Serif"/>
                  <a:cs typeface="Microsoft Sans Serif"/>
                </a:rPr>
                <a:t>(clustering)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1002807" indent="-79533">
                <a:spcBef>
                  <a:spcPts val="594"/>
                </a:spcBef>
                <a:tabLst>
                  <a:tab pos="1496142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training data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-32" dirty="0">
                  <a:latin typeface="Microsoft Sans Serif"/>
                  <a:cs typeface="Microsoft Sans Serif"/>
                </a:rPr>
                <a:t>is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2655" spc="129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unknown</a:t>
              </a:r>
              <a:r>
                <a:rPr sz="1815" spc="86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457603">
                <a:spcBef>
                  <a:spcPts val="545"/>
                </a:spcBef>
              </a:pPr>
              <a:r>
                <a:rPr sz="1815" spc="64" dirty="0">
                  <a:latin typeface="Microsoft Sans Serif"/>
                  <a:cs typeface="Microsoft Sans Serif"/>
                </a:rPr>
                <a:t>Given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a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set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measurements,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4611">
                <a:tabLst>
                  <a:tab pos="2258622" algn="l"/>
                  <a:tab pos="2524884" algn="l"/>
                </a:tabLst>
              </a:pPr>
              <a:r>
                <a:rPr sz="1815" spc="73" dirty="0">
                  <a:latin typeface="Microsoft Sans Serif"/>
                  <a:cs typeface="Microsoft Sans Serif"/>
                </a:rPr>
                <a:t>observations,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etc.…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with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aim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 </a:t>
              </a:r>
              <a:r>
                <a:rPr sz="1815" spc="77" dirty="0">
                  <a:latin typeface="Microsoft Sans Serif"/>
                  <a:cs typeface="Microsoft Sans Serif"/>
                </a:rPr>
                <a:t>establishing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73" dirty="0">
                  <a:latin typeface="Microsoft Sans Serif"/>
                  <a:cs typeface="Microsoft Sans Serif"/>
                </a:rPr>
                <a:t>existence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/>
              <a:r>
                <a:rPr sz="1815" spc="64" dirty="0">
                  <a:latin typeface="Microsoft Sans Serif"/>
                  <a:cs typeface="Microsoft Sans Serif"/>
                </a:rPr>
                <a:t>classes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45" dirty="0">
                  <a:latin typeface="Microsoft Sans Serif"/>
                  <a:cs typeface="Microsoft Sans Serif"/>
                </a:rPr>
                <a:t>or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clusters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in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data.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grpSp>
          <p:nvGrpSpPr>
            <p:cNvPr id="18" name="object 12"/>
            <p:cNvGrpSpPr/>
            <p:nvPr/>
          </p:nvGrpSpPr>
          <p:grpSpPr>
            <a:xfrm>
              <a:off x="4358979" y="1557170"/>
              <a:ext cx="3660097" cy="722683"/>
              <a:chOff x="4182059" y="1715770"/>
              <a:chExt cx="4032885" cy="796290"/>
            </a:xfrm>
          </p:grpSpPr>
          <p:sp>
            <p:nvSpPr>
              <p:cNvPr id="29" name="object 13"/>
              <p:cNvSpPr/>
              <p:nvPr/>
            </p:nvSpPr>
            <p:spPr>
              <a:xfrm>
                <a:off x="6198361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4" h="305435">
                    <a:moveTo>
                      <a:pt x="0" y="0"/>
                    </a:moveTo>
                    <a:lnTo>
                      <a:pt x="0" y="152692"/>
                    </a:lnTo>
                    <a:lnTo>
                      <a:pt x="2006781" y="152692"/>
                    </a:lnTo>
                    <a:lnTo>
                      <a:pt x="2006781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0" name="object 14"/>
              <p:cNvSpPr/>
              <p:nvPr/>
            </p:nvSpPr>
            <p:spPr>
              <a:xfrm>
                <a:off x="4191584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5" h="305435">
                    <a:moveTo>
                      <a:pt x="2006781" y="0"/>
                    </a:moveTo>
                    <a:lnTo>
                      <a:pt x="2006781" y="152692"/>
                    </a:lnTo>
                    <a:lnTo>
                      <a:pt x="0" y="152692"/>
                    </a:lnTo>
                    <a:lnTo>
                      <a:pt x="0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1" name="object 15"/>
              <p:cNvSpPr/>
              <p:nvPr/>
            </p:nvSpPr>
            <p:spPr>
              <a:xfrm>
                <a:off x="4344276" y="1725295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19" name="object 16"/>
            <p:cNvSpPr txBox="1"/>
            <p:nvPr/>
          </p:nvSpPr>
          <p:spPr>
            <a:xfrm>
              <a:off x="4506200" y="1565815"/>
              <a:ext cx="3365607" cy="333425"/>
            </a:xfrm>
            <a:prstGeom prst="rect">
              <a:avLst/>
            </a:prstGeom>
            <a:ln w="25400">
              <a:solidFill>
                <a:srgbClr val="000000"/>
              </a:solidFill>
            </a:ln>
          </p:spPr>
          <p:txBody>
            <a:bodyPr vert="horz" wrap="square" lIns="0" tIns="0" rIns="0" bIns="0" rtlCol="0">
              <a:spAutoFit/>
            </a:bodyPr>
            <a:lstStyle/>
            <a:p>
              <a:pPr algn="ctr">
                <a:lnSpc>
                  <a:spcPts val="2591"/>
                </a:lnSpc>
              </a:pPr>
              <a:r>
                <a:rPr sz="2178" spc="-32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0" name="object 17"/>
            <p:cNvGrpSpPr/>
            <p:nvPr/>
          </p:nvGrpSpPr>
          <p:grpSpPr>
            <a:xfrm>
              <a:off x="2676278" y="2262253"/>
              <a:ext cx="3382896" cy="445482"/>
              <a:chOff x="2327973" y="2492667"/>
              <a:chExt cx="3727450" cy="490855"/>
            </a:xfrm>
          </p:grpSpPr>
          <p:sp>
            <p:nvSpPr>
              <p:cNvPr id="27" name="object 18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8" name="object 19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1" name="object 20"/>
            <p:cNvSpPr txBox="1"/>
            <p:nvPr/>
          </p:nvSpPr>
          <p:spPr>
            <a:xfrm>
              <a:off x="2684922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559036">
                <a:lnSpc>
                  <a:spcPts val="2596"/>
                </a:lnSpc>
              </a:pPr>
              <a:r>
                <a:rPr sz="2178" spc="-141" dirty="0">
                  <a:latin typeface="Microsoft Sans Serif"/>
                  <a:cs typeface="Microsoft Sans Serif"/>
                </a:rPr>
                <a:t>Supervised</a:t>
              </a:r>
              <a:r>
                <a:rPr sz="2178" spc="-91" dirty="0">
                  <a:latin typeface="Microsoft Sans Serif"/>
                  <a:cs typeface="Microsoft Sans Serif"/>
                </a:rPr>
                <a:t> </a:t>
              </a:r>
              <a:r>
                <a:rPr sz="2178" spc="-23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2" name="object 21"/>
            <p:cNvGrpSpPr/>
            <p:nvPr/>
          </p:nvGrpSpPr>
          <p:grpSpPr>
            <a:xfrm>
              <a:off x="6318833" y="2262253"/>
              <a:ext cx="3382896" cy="445482"/>
              <a:chOff x="6341529" y="2492667"/>
              <a:chExt cx="3727450" cy="490855"/>
            </a:xfrm>
          </p:grpSpPr>
          <p:sp>
            <p:nvSpPr>
              <p:cNvPr id="24" name="object 22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6" name="object 23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3" name="object 24"/>
            <p:cNvSpPr txBox="1"/>
            <p:nvPr/>
          </p:nvSpPr>
          <p:spPr>
            <a:xfrm>
              <a:off x="6327477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36589">
                <a:lnSpc>
                  <a:spcPts val="2596"/>
                </a:lnSpc>
              </a:pPr>
              <a:r>
                <a:rPr sz="2178" spc="73" dirty="0">
                  <a:latin typeface="Microsoft Sans Serif"/>
                  <a:cs typeface="Microsoft Sans Serif"/>
                </a:rPr>
                <a:t>Unsupervised</a:t>
              </a:r>
              <a:r>
                <a:rPr sz="2178" spc="185" dirty="0">
                  <a:latin typeface="Microsoft Sans Serif"/>
                  <a:cs typeface="Microsoft Sans Serif"/>
                </a:rPr>
                <a:t> </a:t>
              </a:r>
              <a:r>
                <a:rPr sz="2178" spc="59" dirty="0">
                  <a:latin typeface="Microsoft Sans Serif"/>
                  <a:cs typeface="Microsoft Sans Serif"/>
                </a:rPr>
                <a:t>Learning</a:t>
              </a:r>
              <a:endParaRPr sz="2178" dirty="0">
                <a:latin typeface="Microsoft Sans Serif"/>
                <a:cs typeface="Microsoft Sans Serif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667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90"/>
    </mc:Choice>
    <mc:Fallback xmlns="">
      <p:transition advTm="1999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4280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06125" y="281075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What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Kind of Problem do I Need to Solve? </a:t>
            </a:r>
            <a:br>
              <a:rPr lang="en-US" sz="2000" b="1" dirty="0">
                <a:latin typeface="Alexandria Black" pitchFamily="2" charset="-78"/>
                <a:cs typeface="Alexandria Black" pitchFamily="2" charset="-78"/>
              </a:rPr>
            </a:b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How do I Solve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93808" y="64771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8" name="Google Shape;241;p26"/>
          <p:cNvGraphicFramePr/>
          <p:nvPr>
            <p:extLst/>
          </p:nvPr>
        </p:nvGraphicFramePr>
        <p:xfrm>
          <a:off x="2069559" y="1507326"/>
          <a:ext cx="8229600" cy="48006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131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2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/>
                        <a:t>The Problem to Solve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The Category of Techniques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Covered in this Course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group items by similarity.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structure (commonalities) in the data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Clustering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K-means clustering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discover relationships between actions or items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Association Rules</a:t>
                      </a:r>
                      <a:endParaRPr sz="1400"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 err="1">
                          <a:solidFill>
                            <a:srgbClr val="FF0000"/>
                          </a:solidFill>
                        </a:rPr>
                        <a:t>Apriori</a:t>
                      </a:r>
                      <a:endParaRPr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96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determine the relationship between the outcome and the input variables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Regression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Linear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Logistic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assign (known) labels to objects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Classification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Naïve Bayes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Decision Trees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the structure in a temporal process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forecast the behavior of a temporal process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Time Series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ACF, PACF, ARIMA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analyze my text data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Text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Regular expressions, Document representation (Bag of Words).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206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9501"/>
    </mc:Choice>
    <mc:Fallback xmlns="">
      <p:transition advTm="27950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69575" y="2509242"/>
            <a:ext cx="5723671" cy="911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40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K Means Clustering </a:t>
            </a:r>
            <a:endParaRPr lang="en-US" altLang="en-US" sz="40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4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93"/>
    </mc:Choice>
    <mc:Fallback xmlns="">
      <p:transition advTm="12349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KNN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24993" y="2204751"/>
            <a:ext cx="8817067" cy="220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Used for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Regression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31486" y="10504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75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271"/>
    </mc:Choice>
    <mc:Fallback xmlns="">
      <p:transition advTm="3427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K-Nearest Neighbor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327019" y="2353083"/>
            <a:ext cx="4112346" cy="203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nearest neighbors measured 	by a distance function.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functions are valid only 	with continuous variables.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00337" y="1851244"/>
            <a:ext cx="3062140" cy="281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8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870"/>
    </mc:Choice>
    <mc:Fallback xmlns="">
      <p:transition advTm="7087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KNN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454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Consider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following data concerning credit default. Age and Loan are two numerical variables (predictors) and Default is the target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lvl="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Know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want to classify unknown case ((Age=48 and Loan=$142,000) using Euclidean distance.) !!!!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95135" y="2151901"/>
            <a:ext cx="3469160" cy="297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2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219"/>
    </mc:Choice>
    <mc:Fallback xmlns="">
      <p:transition advTm="7421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KNN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Euclidean distance: E.g. distance between (48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$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142k) and (33, 150k)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▫	</a:t>
            </a:r>
            <a:r>
              <a:rPr lang="en-US" altLang="en-US" sz="1600" b="1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Sqrt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[(48-33)^2 + (142000-150000)^2] = 8000.01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So for all the dataset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88350" y="2348147"/>
            <a:ext cx="5342424" cy="35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871"/>
    </mc:Choice>
    <mc:Fallback xmlns="">
      <p:transition advTm="3087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448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K-means Clustering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79835" y="4539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734034" y="1513452"/>
            <a:ext cx="8591300" cy="3391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lesson the following topics are covered: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Clustering – Unsupervised learning method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K-means clustering: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cases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algorithm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Determining the optimum value for K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Diagnostics to evaluate the effectiveness of the method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Reasons to Choose (+) and Cautions (-) of the method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27736" y="609048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32935" y="-269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44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732"/>
    </mc:Choice>
    <mc:Fallback xmlns="">
      <p:transition advTm="5473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Clustering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241437" y="1247820"/>
            <a:ext cx="8647328" cy="5147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Clustering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a technique for finding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similarity groups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data, called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clusters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I.e.,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groups data instances that are similar to (near) each other in one cluster and data instances that are very different (far away) from each other into different clusters.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Clustering is often called an </a:t>
            </a:r>
            <a:r>
              <a:rPr lang="en-US" altLang="en-US" sz="16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unsupervised learning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task as no class values denoting an a priori grouping of the data instances are given, which is the case in supervised learning.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Due to historical reasons, clustering is often considered synonymous with unsupervised learning.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fact, association rule mining is also unsupervised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chapter focuses on clustering. 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7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196"/>
    </mc:Choice>
    <mc:Fallback xmlns="">
      <p:transition advTm="6319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What is clustering for?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241437" y="1328968"/>
            <a:ext cx="8647328" cy="4327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 see some real-life examples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Example 1: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groups people of similar sizes together to make “small”, “medium” and “large” T-Shirts.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Tailor-made for each person: too expensive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One-size-fits-all: does not fit all. 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Example 2: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marketing, segment customers according to their similarities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do targeted marketing. 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36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717"/>
    </mc:Choice>
    <mc:Fallback xmlns="">
      <p:transition advTm="11371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What is clustering for? (</a:t>
            </a:r>
            <a:r>
              <a:rPr lang="en-US" sz="2000" b="1" dirty="0" err="1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…)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32085" y="1669407"/>
            <a:ext cx="86473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Example </a:t>
            </a:r>
            <a:r>
              <a:rPr lang="en-US" altLang="en-US" sz="16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Given a collection of text documents, we want to organize them according to their content similarities,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produce a topic hierarchy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 fact, clustering is one of the most utilized data mining techniques.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has a long history, and used in almost every field, e.g., medicine, psychology, botany, sociology, biology, archeology, marketing, insurance, libraries, etc.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recent years, due to the rapid increase of online documents, text clustering becomes important. 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15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579"/>
    </mc:Choice>
    <mc:Fallback xmlns="">
      <p:transition advTm="62579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Clustering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417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I group these documents by topic?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do I group my customers by purchase patterns?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Sort items into groups by similarity: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Items in a cluster are more similar to each other than they are to items in other clusters.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Need to detail the properties that characterize “similarity”</a:t>
            </a:r>
          </a:p>
          <a:p>
            <a:pPr marL="2227263" lvl="6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 of distance, the "inverse" of similarity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Not a predictive method; finds similarities, relationships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Our Example: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K-means Clustering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66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721"/>
    </mc:Choice>
    <mc:Fallback xmlns="">
      <p:transition advTm="82721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What is clustering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46765" y="1238940"/>
            <a:ext cx="864732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Aspects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clustering</a:t>
            </a:r>
          </a:p>
          <a:p>
            <a:pPr>
              <a:lnSpc>
                <a:spcPct val="15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A clustering algorithm</a:t>
            </a:r>
          </a:p>
          <a:p>
            <a:pPr lvl="1">
              <a:lnSpc>
                <a:spcPct val="150000"/>
              </a:lnSpc>
            </a:pPr>
            <a:r>
              <a:rPr lang="en-US" altLang="en-US" dirty="0" err="1"/>
              <a:t>Partitional</a:t>
            </a:r>
            <a:r>
              <a:rPr lang="en-US" altLang="en-US" dirty="0"/>
              <a:t> clustering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Hierarchical clustering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…</a:t>
            </a:r>
          </a:p>
          <a:p>
            <a:pPr>
              <a:lnSpc>
                <a:spcPct val="15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A distance (similarity, or dissimilarity) function</a:t>
            </a:r>
          </a:p>
          <a:p>
            <a:pPr>
              <a:lnSpc>
                <a:spcPct val="15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Clustering quality</a:t>
            </a:r>
          </a:p>
          <a:p>
            <a:pPr lvl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</a:rPr>
              <a:t>Inter-clusters distance </a:t>
            </a:r>
            <a:r>
              <a:rPr lang="en-US" altLang="en-US" dirty="0">
                <a:latin typeface="Times New Roman" panose="02020603050405020304" pitchFamily="18" charset="0"/>
                <a:sym typeface="Symbol" panose="05050102010706020507" pitchFamily="18" charset="2"/>
              </a:rPr>
              <a:t> maximized</a:t>
            </a:r>
          </a:p>
          <a:p>
            <a:pPr lvl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</a:rPr>
              <a:t>Intra-clusters distance </a:t>
            </a:r>
            <a:r>
              <a:rPr lang="en-US" altLang="en-US" dirty="0">
                <a:latin typeface="Times New Roman" panose="02020603050405020304" pitchFamily="18" charset="0"/>
                <a:sym typeface="Symbol" panose="05050102010706020507" pitchFamily="18" charset="2"/>
              </a:rPr>
              <a:t> minimized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quality</a:t>
            </a:r>
            <a:r>
              <a:rPr lang="en-US" altLang="en-US" dirty="0"/>
              <a:t> of a clustering result depends on the algorithm, the distance function, and the application</a:t>
            </a:r>
            <a:r>
              <a:rPr lang="en-US" altLang="en-US" dirty="0" smtClean="0"/>
              <a:t>.</a:t>
            </a:r>
            <a:endParaRPr lang="en-US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20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402"/>
    </mc:Choice>
    <mc:Fallback xmlns="">
      <p:transition advTm="9040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K-means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44536" y="1947949"/>
            <a:ext cx="864732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Given k, the k-means algorithm works as follows: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Randomly choose k data points (</a:t>
            </a:r>
            <a:r>
              <a:rPr lang="en-US" altLang="en-US" sz="16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seeds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 to be the initial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centroids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cluster centers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Assign each data point to the closest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centroid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Re-compute the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centroids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using the current cluster memberships.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a convergence criterion is not met, go to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).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35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085"/>
    </mc:Choice>
    <mc:Fallback xmlns="">
      <p:transition advTm="22808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An illustration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838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set has three natural groups of data points, i.e., 3 natural clusters. 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16275" y="2276476"/>
            <a:ext cx="4427538" cy="3692525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211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185"/>
    </mc:Choice>
    <mc:Fallback xmlns="">
      <p:transition advTm="2218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59841" y="1483910"/>
            <a:ext cx="6671587" cy="397698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484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687"/>
    </mc:Choice>
    <mc:Fallback xmlns="">
      <p:transition advTm="106687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An example (</a:t>
            </a:r>
            <a:r>
              <a:rPr lang="en-US" sz="2000" b="1" dirty="0" err="1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…)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54496" y="1424729"/>
            <a:ext cx="7008877" cy="424708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21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946"/>
    </mc:Choice>
    <mc:Fallback xmlns="">
      <p:transition advTm="51946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K-Means Clustering - What is it?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Used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clustering numerical data, usually a set of measurements about objects of interest.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Input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numerical. There must be a distance metric defined over the variable space.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Euclidian distance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Output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centers of each discovered cluster, and the assignment of each input datum to a cluster.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Centroid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58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064"/>
    </mc:Choice>
    <mc:Fallback xmlns="">
      <p:transition advTm="65064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Use Cases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417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Often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exploratory technique: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Discover structure in the data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Summarize the properties of each cluster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Sometimes a prelude to classification: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"Discovering the classes“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height, weight and average lifespan of animals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Household income, yearly purchase amount in dollars, number of household members of customer households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1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165"/>
    </mc:Choice>
    <mc:Fallback xmlns="">
      <p:transition advTm="30165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273877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Use-Case Example – On-line Retailer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312;p32" descr="Rplot01.png"/>
          <p:cNvPicPr preferRelativeResize="0"/>
          <p:nvPr/>
        </p:nvPicPr>
        <p:blipFill rotWithShape="1">
          <a:blip r:embed="rId3">
            <a:alphaModFix/>
          </a:blip>
          <a:srcRect l="1091" t="2667" r="12783" b="2666"/>
          <a:stretch/>
        </p:blipFill>
        <p:spPr>
          <a:xfrm>
            <a:off x="3755241" y="1345306"/>
            <a:ext cx="5592142" cy="412901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313;p32"/>
          <p:cNvSpPr txBox="1"/>
          <p:nvPr/>
        </p:nvSpPr>
        <p:spPr>
          <a:xfrm>
            <a:off x="2459841" y="5540430"/>
            <a:ext cx="3356432" cy="303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LTV – Lifetime Customer Value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8032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417"/>
    </mc:Choice>
    <mc:Fallback xmlns="">
      <p:transition advTm="82417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Algorithm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53150" y="1947949"/>
            <a:ext cx="4187336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1- Choose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K; then select K random "centroids"</a:t>
            </a:r>
          </a:p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		In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our example, K=3</a:t>
            </a:r>
          </a:p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2. 	Assign records to the cluster with the closest centroid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324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85171" y="1397372"/>
            <a:ext cx="2935875" cy="2306543"/>
          </a:xfrm>
          <a:prstGeom prst="rect">
            <a:avLst/>
          </a:prstGeom>
          <a:noFill/>
          <a:ln w="9525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2" name="Google Shape;325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5171" y="3703915"/>
            <a:ext cx="2935875" cy="2307779"/>
          </a:xfrm>
          <a:prstGeom prst="rect">
            <a:avLst/>
          </a:prstGeom>
          <a:noFill/>
          <a:ln w="9525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78008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007"/>
    </mc:Choice>
    <mc:Fallback xmlns="">
      <p:transition advTm="185007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89717" y="965714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Algorithm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43776" y="1397372"/>
            <a:ext cx="4187336" cy="4852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2575" lvl="0" indent="-282575">
              <a:buClr>
                <a:srgbClr val="92D050"/>
              </a:buClr>
              <a:buSzPts val="2880"/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  <a:sym typeface="Calibri"/>
              </a:rPr>
              <a:t>3- </a:t>
            </a:r>
            <a:r>
              <a:rPr lang="en-US" sz="2400" kern="0" dirty="0" smtClean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Recalculate 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the resulting centroids</a:t>
            </a:r>
            <a:endParaRPr lang="en-US" sz="14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  <a:p>
            <a:pPr lvl="1">
              <a:spcBef>
                <a:spcPts val="480"/>
              </a:spcBef>
              <a:buClr>
                <a:srgbClr val="FFC425"/>
              </a:buClr>
              <a:buSzPts val="2160"/>
            </a:pP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Centroid: the mean value of all the records in the cluster</a:t>
            </a:r>
            <a:endParaRPr lang="en-US" sz="12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  <a:p>
            <a:pPr marL="282575" lvl="0" indent="-282575">
              <a:spcBef>
                <a:spcPts val="480"/>
              </a:spcBef>
              <a:buClr>
                <a:srgbClr val="92D050"/>
              </a:buClr>
              <a:buSzPts val="2880"/>
            </a:pP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4. Repeat steps 2 &amp; 3 until record assignments no longer change</a:t>
            </a:r>
            <a:endParaRPr lang="en-US" sz="14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  <a:p>
            <a:pPr lvl="0">
              <a:spcBef>
                <a:spcPts val="480"/>
              </a:spcBef>
              <a:buClr>
                <a:srgbClr val="92D050"/>
              </a:buClr>
              <a:buSzPts val="2880"/>
            </a:pPr>
            <a:r>
              <a:rPr lang="en-US" sz="2400" b="1" kern="0" dirty="0">
                <a:solidFill>
                  <a:srgbClr val="007DC3"/>
                </a:solidFill>
                <a:latin typeface="Calibri"/>
                <a:cs typeface="Calibri"/>
                <a:sym typeface="Calibri"/>
              </a:rPr>
              <a:t>Model Output: </a:t>
            </a:r>
            <a:endParaRPr lang="en-US" sz="14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  <a:p>
            <a:pPr marL="282575" lvl="0" indent="-282575">
              <a:spcBef>
                <a:spcPts val="480"/>
              </a:spcBef>
              <a:buClr>
                <a:srgbClr val="92D050"/>
              </a:buClr>
              <a:buSzPts val="2880"/>
              <a:buFont typeface="Arial"/>
              <a:buChar char="•"/>
            </a:pP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The final cluster centers</a:t>
            </a:r>
            <a:endParaRPr lang="en-US" sz="14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  <a:p>
            <a:pPr marL="282575" lvl="0" indent="-282575">
              <a:spcBef>
                <a:spcPts val="480"/>
              </a:spcBef>
              <a:buClr>
                <a:srgbClr val="92D050"/>
              </a:buClr>
              <a:buSzPts val="2880"/>
              <a:buFont typeface="Arial"/>
              <a:buChar char="•"/>
            </a:pP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The final cluster assignments of the training data</a:t>
            </a:r>
            <a:endParaRPr lang="en-US" sz="14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" name="Google Shape;336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11778" y="1252307"/>
            <a:ext cx="2705693" cy="2049804"/>
          </a:xfrm>
          <a:prstGeom prst="rect">
            <a:avLst/>
          </a:prstGeom>
          <a:noFill/>
          <a:ln w="9525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" name="Google Shape;337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11777" y="3331937"/>
            <a:ext cx="2705693" cy="2263301"/>
          </a:xfrm>
          <a:prstGeom prst="rect">
            <a:avLst/>
          </a:prstGeom>
          <a:noFill/>
          <a:ln w="9525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41863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754"/>
    </mc:Choice>
    <mc:Fallback xmlns="">
      <p:transition advTm="67754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Picking K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1207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Heuristic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find the "elbow" of the within-sum-of-squares (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wss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 plot as a function of K.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348;p35"/>
          <p:cNvSpPr txBox="1"/>
          <p:nvPr/>
        </p:nvSpPr>
        <p:spPr>
          <a:xfrm>
            <a:off x="2133600" y="4049951"/>
            <a:ext cx="2647968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K: # of clusters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lang="en-US" kern="0" baseline="-25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# points in i</a:t>
            </a:r>
            <a:r>
              <a:rPr lang="en-US" kern="0" baseline="30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cluster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kern="0" baseline="-25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centroid of i</a:t>
            </a:r>
            <a:r>
              <a:rPr lang="en-US" kern="0" baseline="30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cluster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US" kern="0" baseline="-25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ij</a:t>
            </a: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jth point of i</a:t>
            </a:r>
            <a:r>
              <a:rPr lang="en-US" kern="0" baseline="30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cluster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endParaRPr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349;p35" descr="latex-image-1.pd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57400" y="2830751"/>
            <a:ext cx="3352800" cy="1014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350;p35" descr="Rplot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86350" y="2253898"/>
            <a:ext cx="4656667" cy="381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090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756"/>
    </mc:Choice>
    <mc:Fallback xmlns="">
      <p:transition advTm="98756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Diagnostics – Evaluating the Model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417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clusters look separated in at least some of the plots when you do pair-wise plots of the clusters?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Pair-wise plots can be used when there are not many variables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you have any clusters with few data points?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Try decreasing the value of K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there splits on variables that you would expect, but don't see?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Try increasing the value  K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any of the centroids seem too close to each other?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Try  decreasing the value of  K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1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995"/>
    </mc:Choice>
    <mc:Fallback xmlns="">
      <p:transition advTm="89995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1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0" y="1179322"/>
            <a:ext cx="8512959" cy="49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67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9206"/>
    </mc:Choice>
    <mc:Fallback xmlns="">
      <p:transition advTm="389206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1 continue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2624" y="1252307"/>
            <a:ext cx="8280447" cy="473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76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213"/>
    </mc:Choice>
    <mc:Fallback xmlns="">
      <p:transition advTm="61213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 continue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522752"/>
            <a:ext cx="7254869" cy="34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4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800"/>
    </mc:Choice>
    <mc:Fallback xmlns="">
      <p:transition advTm="1128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1 continue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174" y="2067129"/>
            <a:ext cx="7323455" cy="314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9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156"/>
    </mc:Choice>
    <mc:Fallback xmlns="">
      <p:transition advTm="26156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1 continue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186" y="1904868"/>
            <a:ext cx="7239627" cy="30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945"/>
    </mc:Choice>
    <mc:Fallback xmlns="">
      <p:transition advTm="30945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continue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241721"/>
            <a:ext cx="8785333" cy="479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78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323"/>
    </mc:Choice>
    <mc:Fallback xmlns="">
      <p:transition advTm="8032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8636" y="250835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K-Means Clustering - Reasons to Choose (+) and  Cautions (-)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Google Shape;370;p37"/>
          <p:cNvGraphicFramePr/>
          <p:nvPr>
            <p:extLst>
              <p:ext uri="{D42A27DB-BD31-4B8C-83A1-F6EECF244321}">
                <p14:modId xmlns:p14="http://schemas.microsoft.com/office/powerpoint/2010/main" val="3236794581"/>
              </p:ext>
            </p:extLst>
          </p:nvPr>
        </p:nvGraphicFramePr>
        <p:xfrm>
          <a:off x="2618636" y="1524721"/>
          <a:ext cx="8382000" cy="4339793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41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Reasons to Choose (+) </a:t>
                      </a:r>
                      <a:endParaRPr sz="2800" b="1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Cautions (-) </a:t>
                      </a:r>
                      <a:endParaRPr sz="2800" b="1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implement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Doesn't handle categorical variables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003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assign new data to existing clusters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 Which is the nearest cluster center?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Sensitive to initialization (first guess)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Concise output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Coordinates the K cluster centers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Variables should all be measured on similar or compatible scales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 Not scale-invariant!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 (the number of clusters) must be known or decided a priori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Wrong guess: possibly poor results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Tends to produce "round" </a:t>
                      </a:r>
                      <a:r>
                        <a:rPr lang="en-US" sz="1800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equi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-sized clusters.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Not always desirable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929"/>
    </mc:Choice>
    <mc:Fallback xmlns="">
      <p:transition advTm="68929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Check Your Knowledge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4408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Why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we consider K-means clustering as a unsupervised machine learning algorithm?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do you use “pair-wise” plots to evaluate the effectiveness of the clustering?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Detail the four steps in the K-means clustering algorithm.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do we use WSS to pick the value of K?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is the most common measure of distance used with K-means clustering algorithms?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attributes of a data set are “purchase decision (Yes/No), Gender (M/F), income group (&lt;10K, 10-50K, &gt;50K). Can you use K-means to cluster this data set?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63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72"/>
    </mc:Choice>
    <mc:Fallback xmlns="">
      <p:transition advTm="1357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42804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K-means 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Clustering -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46765" y="1481836"/>
            <a:ext cx="8647328" cy="3768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lesson the following topics were covered: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Clustering – Unsupervised learning method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is K-means clustering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cases with K-means clustering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K-means clustering algorithm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Determining the optimum value for K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Diagnostics to evaluate the effectiveness of K-means clustering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Reasons to Choose (+) and Cautions (-) of K-means clustering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90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97"/>
    </mc:Choice>
    <mc:Fallback xmlns="">
      <p:transition advTm="14997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09922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Apriori</a:t>
            </a:r>
            <a:r>
              <a:rPr lang="en-US" sz="2800" b="1" dirty="0" smtClean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 algorithm</a:t>
            </a:r>
            <a:endParaRPr lang="en-US" sz="2800" b="1" dirty="0">
              <a:solidFill>
                <a:srgbClr val="FF000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5420" y="2185297"/>
            <a:ext cx="4902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lexandria Black" pitchFamily="2" charset="-78"/>
                <a:cs typeface="Alexandria Black" pitchFamily="2" charset="-78"/>
              </a:rPr>
              <a:t>Association Rules :  </a:t>
            </a:r>
            <a:endParaRPr lang="en-US" sz="36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4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55"/>
    </mc:Choice>
    <mc:Fallback xmlns="">
      <p:transition advTm="4535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Association Rules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3768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lesson the following topics are covered: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Association Rules mining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Algorithm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Prominent use cases of Association Rules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Support and Confidence parameters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Lift and Leverage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Diagnostics to evaluate the effectiveness of rules generated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Reasons to Choose (+) and Cautions (-) of the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algorithm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49"/>
    </mc:Choice>
    <mc:Fallback xmlns="">
      <p:transition advTm="16949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Association Rules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721804"/>
            <a:ext cx="9133711" cy="3670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my products tend to be purchased together?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do other people like this person tend to like/buy/watch?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Discover "interesting" relationships among variables in a large database</a:t>
            </a:r>
          </a:p>
          <a:p>
            <a:pPr marL="855663" lvl="3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Rules of the form "When X observed, Y also observed"</a:t>
            </a:r>
          </a:p>
          <a:p>
            <a:pPr marL="855663" lvl="3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definition of  "interesting“ varies with the algorithm used for discovery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Not a predictive method; finds similarities, relationships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1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467"/>
    </mc:Choice>
    <mc:Fallback xmlns="">
      <p:transition advTm="61467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`Basket data’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4444">
            <a:off x="2440775" y="1252365"/>
            <a:ext cx="2410328" cy="174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7305">
            <a:off x="2495987" y="3651263"/>
            <a:ext cx="2574912" cy="2516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634" y="1345306"/>
            <a:ext cx="3135140" cy="427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28800" y="1352520"/>
              <a:ext cx="3124440" cy="17150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819440" y="1343160"/>
                <a:ext cx="3143160" cy="1733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8935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488"/>
    </mc:Choice>
    <mc:Fallback xmlns="">
      <p:transition advTm="38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`Basket data’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94340" y="2396673"/>
            <a:ext cx="9133711" cy="2488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very common type of data; often also called transaction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data. Next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slide shows example transaction database, where each record represents a transaction between (usually) a customer and a shop. Each record in a supermarket’s transaction DB, for example, corresponds to a basket of specific items.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4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02"/>
    </mc:Choice>
    <mc:Fallback xmlns="">
      <p:transition advTm="17702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1624" y="5060274"/>
            <a:ext cx="2305141" cy="1076343"/>
          </a:xfrm>
          <a:prstGeom prst="rect">
            <a:avLst/>
          </a:prstGeom>
        </p:spPr>
      </p:pic>
      <p:graphicFrame>
        <p:nvGraphicFramePr>
          <p:cNvPr id="11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873368"/>
              </p:ext>
            </p:extLst>
          </p:nvPr>
        </p:nvGraphicFramePr>
        <p:xfrm>
          <a:off x="2923373" y="571890"/>
          <a:ext cx="8039100" cy="5513378"/>
        </p:xfrm>
        <a:graphic>
          <a:graphicData uri="http://schemas.openxmlformats.org/drawingml/2006/table">
            <a:tbl>
              <a:tblPr/>
              <a:tblGrid>
                <a:gridCol w="80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6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3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3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3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6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32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032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873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0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70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9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8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38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39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38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7306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38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38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12" name="Text Box 237"/>
          <p:cNvSpPr txBox="1">
            <a:spLocks noChangeArrowheads="1"/>
          </p:cNvSpPr>
          <p:nvPr/>
        </p:nvSpPr>
        <p:spPr bwMode="auto">
          <a:xfrm>
            <a:off x="3207536" y="98816"/>
            <a:ext cx="7961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/>
              <a:t>ID    apples,  beer,  cheese,  dates,   eggs,    fish,    glue,    honey, </a:t>
            </a:r>
            <a:r>
              <a:rPr lang="en-GB" altLang="en-US" sz="1800" b="1"/>
              <a:t>ice-cream</a:t>
            </a:r>
          </a:p>
        </p:txBody>
      </p:sp>
    </p:spTree>
    <p:extLst>
      <p:ext uri="{BB962C8B-B14F-4D97-AF65-F5344CB8AC3E}">
        <p14:creationId xmlns:p14="http://schemas.microsoft.com/office/powerpoint/2010/main" val="160584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68"/>
    </mc:Choice>
    <mc:Fallback xmlns="">
      <p:transition advTm="53168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Numbers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94340" y="2396673"/>
            <a:ext cx="9133711" cy="2980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transaction DB has 20 records of supermarket transactions, from a supermarket that only sells 9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things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month in a large supermarket with five stores spread around a reasonably sized city might easily yield a DB of 20,000,000 baskets, each containing a set of products from a pool of around 1,000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9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017"/>
    </mc:Choice>
    <mc:Fallback xmlns="">
      <p:transition advTm="25017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Association Rules - </a:t>
            </a:r>
            <a:r>
              <a:rPr lang="en-US" sz="2000" b="1" dirty="0" err="1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Apriori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25397" y="1947949"/>
            <a:ext cx="8647328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Specifically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designed for mining over transactions in databases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Used over </a:t>
            </a:r>
            <a:r>
              <a:rPr lang="en-US" altLang="en-US" sz="1600" dirty="0" err="1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itemsets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sets of discrete variables that are linked: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Retail items that are purchased together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set of tasks done in one day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set of links clicked on by one user in a single session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Our Example: </a:t>
            </a:r>
            <a:r>
              <a:rPr lang="en-US" altLang="en-US" sz="1600" b="1" dirty="0" err="1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endParaRPr lang="en-US" altLang="en-US" sz="1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12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975"/>
    </mc:Choice>
    <mc:Fallback xmlns="">
      <p:transition advTm="22975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5818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err="1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Apriori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Algorithm - What is </a:t>
            </a:r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it? Support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25397" y="1909327"/>
            <a:ext cx="8647328" cy="37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Earliest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association rule algorithms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Frequent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itemset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a set of items L that appears together "often enough“: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Formally: meets a </a:t>
            </a:r>
            <a:r>
              <a:rPr lang="en-US" altLang="en-US" sz="1600" i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minimum support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criterion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Support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% of transactions that contain L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Property: Any subset of a frequent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itemset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is also frequent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has at least the support of its superset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29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028"/>
    </mc:Choice>
    <mc:Fallback xmlns="">
      <p:transition advTm="133028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6018" y="1149418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err="1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Apriori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 Algorithm (</a:t>
            </a:r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Continued) Confidence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Iteratively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grow the frequent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itemsets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from size 1 to size K (or until we run out of support).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property tells us how to prune the search space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Frequent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itemsets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are used to find rules X-&gt;Y with a minimum </a:t>
            </a: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confidence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Confidence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% of transactions that contain X, which also contain Y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Output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set of all rules X -&gt; Y with minimum support and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confidence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1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407"/>
    </mc:Choice>
    <mc:Fallback xmlns="">
      <p:transition advTm="49407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Lift and Leverage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470;p45" descr="latex-image-1.pd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5001" y="1905000"/>
            <a:ext cx="8356601" cy="109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471;p45" descr="latex-image-1.pd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28801" y="4038600"/>
            <a:ext cx="8519685" cy="102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522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74"/>
    </mc:Choice>
    <mc:Fallback xmlns="">
      <p:transition advTm="14074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Association Rules Implementations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25397" y="1947949"/>
            <a:ext cx="8647328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Market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Basket Analysis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People who buy milk also buy cookies 60% of the time.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Recommender Systems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"People who bought what you bought also purchased….“.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Discovering web usage patterns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People who land on page X click on link Y 76% of the time.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9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085"/>
    </mc:Choice>
    <mc:Fallback xmlns="">
      <p:transition advTm="44085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986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Use Case Example: Credit Records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14029" y="65391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83454" y="60933"/>
            <a:ext cx="2305141" cy="1076343"/>
          </a:xfrm>
          <a:prstGeom prst="rect">
            <a:avLst/>
          </a:prstGeom>
        </p:spPr>
      </p:pic>
      <p:graphicFrame>
        <p:nvGraphicFramePr>
          <p:cNvPr id="11" name="Google Shape;491;p47"/>
          <p:cNvGraphicFramePr/>
          <p:nvPr>
            <p:extLst/>
          </p:nvPr>
        </p:nvGraphicFramePr>
        <p:xfrm>
          <a:off x="2682625" y="1252307"/>
          <a:ext cx="8153400" cy="138179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5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9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Credit ID</a:t>
                      </a:r>
                      <a:endParaRPr sz="1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Attributes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1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credit_good, female_married, job_skilled, home_owner, …</a:t>
                      </a:r>
                      <a:endParaRPr sz="1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2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err="1"/>
                        <a:t>credit_bad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male_single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job_unskilled</a:t>
                      </a:r>
                      <a:r>
                        <a:rPr lang="en-US" sz="1800" dirty="0"/>
                        <a:t>, renter, …</a:t>
                      </a:r>
                      <a:endParaRPr sz="1800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Google Shape;492;p47"/>
          <p:cNvGraphicFramePr/>
          <p:nvPr>
            <p:extLst/>
          </p:nvPr>
        </p:nvGraphicFramePr>
        <p:xfrm>
          <a:off x="2606425" y="3242601"/>
          <a:ext cx="4064000" cy="249434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Frequent Itemset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Support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credit_good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70%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male_single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55%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job_skilled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63%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home_owner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71%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home_owner, credit_good</a:t>
                      </a:r>
                      <a:endParaRPr sz="1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53%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Google Shape;493;p47"/>
          <p:cNvSpPr txBox="1"/>
          <p:nvPr/>
        </p:nvSpPr>
        <p:spPr>
          <a:xfrm>
            <a:off x="3320169" y="2634097"/>
            <a:ext cx="241604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r>
              <a:rPr lang="en-US" kern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Minimum Support: 50%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" name="Google Shape;494;p47"/>
          <p:cNvSpPr txBox="1"/>
          <p:nvPr/>
        </p:nvSpPr>
        <p:spPr>
          <a:xfrm>
            <a:off x="7060420" y="3145640"/>
            <a:ext cx="3928956" cy="2862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itemset {home_owner, credit_good} has minimum support. 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endParaRPr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possible rules are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endParaRPr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Lemon"/>
                <a:ea typeface="Lemon"/>
                <a:cs typeface="Lemon"/>
                <a:sym typeface="Lemon"/>
              </a:rPr>
              <a:t>credit_good -&gt; home_owner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endParaRPr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</a:pPr>
            <a:endParaRPr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</a:pPr>
            <a:r>
              <a:rPr lang="en-US" kern="0">
                <a:solidFill>
                  <a:srgbClr val="000000"/>
                </a:solidFill>
                <a:latin typeface="Lemon"/>
                <a:ea typeface="Lemon"/>
                <a:cs typeface="Lemon"/>
                <a:sym typeface="Lemon"/>
              </a:rPr>
              <a:t>home_owner -&gt; credit_good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805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805"/>
    </mc:Choice>
    <mc:Fallback xmlns="">
      <p:transition advTm="96805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4769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 Sketch of the Algorithm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76123" y="1328740"/>
            <a:ext cx="8647328" cy="4347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lvl="0" indent="-231775">
              <a:buClr>
                <a:srgbClr val="92D050"/>
              </a:buClr>
              <a:buSzPts val="2880"/>
              <a:buFont typeface="Arial"/>
              <a:buChar char="•"/>
            </a:pPr>
            <a:r>
              <a:rPr lang="en-US" sz="2400" kern="0" dirty="0" smtClean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If 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L</a:t>
            </a:r>
            <a:r>
              <a:rPr lang="en-US" sz="2400" kern="0" baseline="-2500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k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is the set of frequent k-</a:t>
            </a:r>
            <a:r>
              <a:rPr lang="en-US" sz="2400" kern="0" dirty="0" err="1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itemsets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:</a:t>
            </a:r>
          </a:p>
          <a:p>
            <a:pPr marL="1141412" lvl="2" indent="-342900">
              <a:spcBef>
                <a:spcPts val="440"/>
              </a:spcBef>
              <a:buClr>
                <a:srgbClr val="FFC425"/>
              </a:buClr>
              <a:buSzPts val="1980"/>
              <a:buFont typeface="Arial" panose="020B0604020202020204" pitchFamily="34" charset="0"/>
              <a:buChar char="•"/>
            </a:pPr>
            <a:r>
              <a:rPr lang="en-US" sz="22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Generate the candidate set C</a:t>
            </a:r>
            <a:r>
              <a:rPr lang="en-US" sz="2200" kern="0" baseline="-2500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k+1</a:t>
            </a:r>
            <a:r>
              <a:rPr lang="en-US" sz="22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by joining L</a:t>
            </a:r>
            <a:r>
              <a:rPr lang="en-US" sz="2200" kern="0" baseline="-2500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k</a:t>
            </a:r>
            <a:r>
              <a:rPr lang="en-US" sz="22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to itself</a:t>
            </a:r>
          </a:p>
          <a:p>
            <a:pPr marL="1141412" lvl="2" indent="-342900">
              <a:spcBef>
                <a:spcPts val="440"/>
              </a:spcBef>
              <a:buClr>
                <a:srgbClr val="FFC425"/>
              </a:buClr>
              <a:buSzPts val="1980"/>
              <a:buFont typeface="Arial" panose="020B0604020202020204" pitchFamily="34" charset="0"/>
              <a:buChar char="•"/>
            </a:pPr>
            <a:r>
              <a:rPr lang="en-US" sz="22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Prune out the (k+1)-</a:t>
            </a:r>
            <a:r>
              <a:rPr lang="en-US" sz="2200" kern="0" dirty="0" err="1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itemsets</a:t>
            </a:r>
            <a:r>
              <a:rPr lang="en-US" sz="22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that don't have minimum support  Now we have L</a:t>
            </a:r>
            <a:r>
              <a:rPr lang="en-US" sz="2200" kern="0" baseline="-2500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k+1</a:t>
            </a:r>
            <a:endParaRPr lang="en-US" sz="22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  <a:p>
            <a:pPr marL="231775" lvl="0" indent="-231775">
              <a:spcBef>
                <a:spcPts val="480"/>
              </a:spcBef>
              <a:buClr>
                <a:srgbClr val="92D050"/>
              </a:buClr>
              <a:buSzPts val="2880"/>
              <a:buFont typeface="Arial"/>
              <a:buChar char="•"/>
            </a:pP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We know this catches all the frequent (k+1)-</a:t>
            </a:r>
            <a:r>
              <a:rPr lang="en-US" sz="2400" kern="0" dirty="0" err="1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itemsets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by the </a:t>
            </a:r>
            <a:r>
              <a:rPr lang="en-US" sz="2400" kern="0" dirty="0" err="1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apriori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property</a:t>
            </a:r>
          </a:p>
          <a:p>
            <a:pPr marL="1141412" lvl="2" indent="-342900">
              <a:spcBef>
                <a:spcPts val="440"/>
              </a:spcBef>
              <a:buClr>
                <a:srgbClr val="FFC425"/>
              </a:buClr>
              <a:buSzPts val="1980"/>
              <a:buFont typeface="Arial" panose="020B0604020202020204" pitchFamily="34" charset="0"/>
              <a:buChar char="•"/>
            </a:pPr>
            <a:r>
              <a:rPr lang="en-US" sz="22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a (k+1)-</a:t>
            </a:r>
            <a:r>
              <a:rPr lang="en-US" sz="2200" kern="0" dirty="0" err="1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itemset</a:t>
            </a:r>
            <a:r>
              <a:rPr lang="en-US" sz="22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 can't be frequent if any of its subsets aren't frequent</a:t>
            </a:r>
          </a:p>
          <a:p>
            <a:pPr marL="231775" lvl="0" indent="-231775">
              <a:spcBef>
                <a:spcPts val="480"/>
              </a:spcBef>
              <a:buClr>
                <a:srgbClr val="92D050"/>
              </a:buClr>
              <a:buSzPts val="2880"/>
              <a:buFont typeface="Arial"/>
              <a:buChar char="•"/>
            </a:pP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Continue until we reach </a:t>
            </a:r>
            <a:r>
              <a:rPr lang="en-US" sz="2400" kern="0" dirty="0" err="1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k</a:t>
            </a:r>
            <a:r>
              <a:rPr lang="en-US" sz="2400" kern="0" baseline="-25000" dirty="0" err="1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max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, or run out of support</a:t>
            </a:r>
          </a:p>
          <a:p>
            <a:pPr marL="231775" lvl="0" indent="-231775">
              <a:spcBef>
                <a:spcPts val="480"/>
              </a:spcBef>
              <a:buClr>
                <a:srgbClr val="92D050"/>
              </a:buClr>
              <a:buSzPts val="2880"/>
              <a:buFont typeface="Arial"/>
              <a:buChar char="•"/>
            </a:pP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From the union of all the L</a:t>
            </a:r>
            <a:r>
              <a:rPr lang="en-US" sz="2400" kern="0" baseline="-2500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k</a:t>
            </a:r>
            <a:r>
              <a:rPr lang="en-US" sz="2400" kern="0" dirty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, find all the rules with minimum </a:t>
            </a:r>
            <a:r>
              <a:rPr lang="en-US" sz="2400" kern="0" dirty="0" smtClean="0">
                <a:solidFill>
                  <a:srgbClr val="474747"/>
                </a:solidFill>
                <a:latin typeface="Calibri"/>
                <a:cs typeface="Calibri"/>
                <a:sym typeface="Calibri"/>
              </a:rPr>
              <a:t>confidence</a:t>
            </a:r>
            <a:endParaRPr lang="en-US" sz="2400" kern="0" dirty="0">
              <a:solidFill>
                <a:srgbClr val="474747"/>
              </a:solidFill>
              <a:latin typeface="Calibri"/>
              <a:cs typeface="Calibri"/>
              <a:sym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419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2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804"/>
    </mc:Choice>
    <mc:Fallback xmlns="">
      <p:transition advTm="64804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Step 1: 1-itemsets (L1)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3034468" cy="213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let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min_support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= 0.5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1000 credit records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Scan the database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Prune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Google Shape;527;p50"/>
          <p:cNvGraphicFramePr/>
          <p:nvPr>
            <p:extLst/>
          </p:nvPr>
        </p:nvGraphicFramePr>
        <p:xfrm>
          <a:off x="6085179" y="1636923"/>
          <a:ext cx="4064000" cy="370850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Frequent Itemset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Count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credit_good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700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 dirty="0" err="1"/>
                        <a:t>credit_bad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300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male_single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550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male_mar_or_wid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92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 dirty="0"/>
                        <a:t>female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310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job_skilled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631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job_unskilled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200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home_owner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710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renter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 dirty="0"/>
                        <a:t>179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45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8764"/>
    </mc:Choice>
    <mc:Fallback xmlns="">
      <p:transition advTm="168764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Step 2: 2-itemsets (L2)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40209" y="1829863"/>
            <a:ext cx="4464434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Join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L1 to itself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Scan the database to get the counts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Prune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Google Shape;538;p51"/>
          <p:cNvGraphicFramePr/>
          <p:nvPr/>
        </p:nvGraphicFramePr>
        <p:xfrm>
          <a:off x="6269466" y="1371600"/>
          <a:ext cx="4064000" cy="421139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Frequent Itemset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Count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credit_good, male_single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402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credit_good,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job_skilled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544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err="1"/>
                        <a:t>credit_good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home_owner</a:t>
                      </a:r>
                      <a:endParaRPr sz="1800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527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male_single, job_skilled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340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male_single, home_owner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/>
                        <a:t>408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sngStrike"/>
                        <a:t>job_skilled, home_owner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sngStrike" dirty="0"/>
                        <a:t>452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653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128"/>
    </mc:Choice>
    <mc:Fallback xmlns="">
      <p:transition advTm="141128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Step 3: 3-itemsets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2931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have run out of support.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Candidate rules come from L2: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credit_good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-&gt;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job_skilled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job_skilled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-&gt;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credit_good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credit_good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-&gt;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home_owner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home_owner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-&gt;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credit_good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3" name="Google Shape;549;p52"/>
          <p:cNvGraphicFramePr/>
          <p:nvPr>
            <p:extLst/>
          </p:nvPr>
        </p:nvGraphicFramePr>
        <p:xfrm>
          <a:off x="6646463" y="1682023"/>
          <a:ext cx="4064000" cy="128526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Frequent </a:t>
                      </a:r>
                      <a:r>
                        <a:rPr lang="en-US" sz="1800" dirty="0" err="1"/>
                        <a:t>Itemset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Count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 dirty="0" err="1"/>
                        <a:t>credit_good</a:t>
                      </a:r>
                      <a:r>
                        <a:rPr lang="en-US" sz="1800" strike="sngStrike" dirty="0"/>
                        <a:t>,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 dirty="0" err="1"/>
                        <a:t>job_skilled</a:t>
                      </a:r>
                      <a:r>
                        <a:rPr lang="en-US" sz="1800" strike="sngStrike" dirty="0"/>
                        <a:t>, </a:t>
                      </a:r>
                      <a:r>
                        <a:rPr lang="en-US" sz="1800" strike="sngStrike" dirty="0" err="1"/>
                        <a:t>home_owner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sngStrike" dirty="0"/>
                        <a:t>428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581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590"/>
    </mc:Choice>
    <mc:Fallback xmlns="">
      <p:transition advTm="5859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Finally: Find Confidence Rules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graphicFrame>
        <p:nvGraphicFramePr>
          <p:cNvPr id="11" name="Google Shape;559;p53"/>
          <p:cNvGraphicFramePr/>
          <p:nvPr>
            <p:extLst/>
          </p:nvPr>
        </p:nvGraphicFramePr>
        <p:xfrm>
          <a:off x="2627917" y="919743"/>
          <a:ext cx="8139975" cy="405099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94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7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7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5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892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67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Rule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Set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Cnt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Set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Cnt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Confidence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8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IF </a:t>
                      </a:r>
                      <a:r>
                        <a:rPr lang="en-US" sz="1800" dirty="0" err="1"/>
                        <a:t>credit_good</a:t>
                      </a:r>
                      <a:r>
                        <a:rPr lang="en-US" sz="1800" dirty="0"/>
                        <a:t> THEN </a:t>
                      </a:r>
                      <a:r>
                        <a:rPr lang="en-US" sz="1800" dirty="0" err="1"/>
                        <a:t>job_skilled</a:t>
                      </a:r>
                      <a:endParaRPr sz="1800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credit_good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700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credit_good AND job_skilled</a:t>
                      </a:r>
                      <a:endParaRPr sz="1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544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544/700=77%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8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noStrike" dirty="0"/>
                        <a:t>IF </a:t>
                      </a:r>
                      <a:r>
                        <a:rPr lang="en-US" sz="1800" strike="noStrike" dirty="0" err="1"/>
                        <a:t>credit_good</a:t>
                      </a:r>
                      <a:r>
                        <a:rPr lang="en-US" sz="1800" strike="noStrike" dirty="0"/>
                        <a:t> THEN </a:t>
                      </a:r>
                      <a:r>
                        <a:rPr lang="en-US" sz="1800" strike="noStrike" dirty="0" err="1"/>
                        <a:t>home_owner</a:t>
                      </a:r>
                      <a:endParaRPr sz="1800" strike="noStrike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credit_good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700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noStrike"/>
                        <a:t>credit_good AND home_owner</a:t>
                      </a:r>
                      <a:endParaRPr sz="1800" strike="noStrike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strike="noStrike"/>
                        <a:t>527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strike="noStrike"/>
                        <a:t>527/700=75%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8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IF job_skilled THEN credit_good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err="1"/>
                        <a:t>job_skilled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631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job_skilled AND credit_good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544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544/631=86%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7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IF home_owner THEN credit_good</a:t>
                      </a:r>
                      <a:endParaRPr sz="1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home_owner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710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home_owner AND credit_good</a:t>
                      </a:r>
                      <a:endParaRPr sz="1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527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527/710=74%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Google Shape;560;p53"/>
          <p:cNvSpPr txBox="1"/>
          <p:nvPr/>
        </p:nvSpPr>
        <p:spPr>
          <a:xfrm>
            <a:off x="3663518" y="5004084"/>
            <a:ext cx="6404464" cy="954108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we want confidence &gt; 80%: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</a:t>
            </a:r>
            <a:r>
              <a:rPr lang="en-US" sz="2800" kern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job_skilled</a:t>
            </a:r>
            <a:r>
              <a:rPr lang="en-US" sz="2800" kern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THEN </a:t>
            </a:r>
            <a:r>
              <a:rPr lang="en-US" sz="2800" kern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credit_good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1522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904"/>
    </mc:Choice>
    <mc:Fallback xmlns="">
      <p:transition advTm="91904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41" y="917083"/>
            <a:ext cx="8375187" cy="451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1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787"/>
    </mc:Choice>
    <mc:Fallback xmlns="">
      <p:transition advTm="121787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853" y="917083"/>
            <a:ext cx="8099434" cy="476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6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816"/>
    </mc:Choice>
    <mc:Fallback xmlns="">
      <p:transition advTm="68816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762357" y="1401128"/>
            <a:ext cx="8157258" cy="3526533"/>
            <a:chOff x="2718265" y="1448178"/>
            <a:chExt cx="7117697" cy="266545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18265" y="1448178"/>
              <a:ext cx="7117697" cy="102116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71610" y="2307535"/>
              <a:ext cx="7011008" cy="18060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515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603"/>
    </mc:Choice>
    <mc:Fallback xmlns="">
      <p:transition advTm="16603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795" y="1326993"/>
            <a:ext cx="8486390" cy="412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50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677"/>
    </mc:Choice>
    <mc:Fallback xmlns="">
      <p:transition advTm="33677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7301" y="1022245"/>
            <a:ext cx="8060308" cy="455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9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194"/>
    </mc:Choice>
    <mc:Fallback xmlns="">
      <p:transition advTm="36194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227" y="917083"/>
            <a:ext cx="8076057" cy="465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962"/>
    </mc:Choice>
    <mc:Fallback xmlns="">
      <p:transition advTm="34962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084" y="931374"/>
            <a:ext cx="6515665" cy="490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80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867"/>
    </mc:Choice>
    <mc:Fallback xmlns="">
      <p:transition advTm="84867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227" y="1179027"/>
            <a:ext cx="8310011" cy="438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86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734"/>
    </mc:Choice>
    <mc:Fallback xmlns="">
      <p:transition advTm="56734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2991" y="847187"/>
            <a:ext cx="7239627" cy="497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8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536"/>
    </mc:Choice>
    <mc:Fallback xmlns="">
      <p:transition advTm="38536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87" y="1944917"/>
            <a:ext cx="9281069" cy="273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0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24"/>
    </mc:Choice>
    <mc:Fallback xmlns="">
      <p:transition advTm="72724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636" y="871375"/>
            <a:ext cx="7056732" cy="502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09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968"/>
    </mc:Choice>
    <mc:Fallback xmlns="">
      <p:transition advTm="38968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846" y="778917"/>
            <a:ext cx="10812720" cy="5179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795" y="41215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93068" y="-26790"/>
            <a:ext cx="1955721" cy="913188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3127338" y="991218"/>
            <a:ext cx="7065730" cy="4695777"/>
            <a:chOff x="2806326" y="917083"/>
            <a:chExt cx="6927180" cy="594091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06326" y="917083"/>
              <a:ext cx="6927180" cy="192040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06326" y="2837488"/>
              <a:ext cx="6927180" cy="40205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014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306"/>
    </mc:Choice>
    <mc:Fallback xmlns="">
      <p:transition advTm="25306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Diagnostics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25397" y="1829863"/>
            <a:ext cx="8647328" cy="250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rules make sense?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does the domain expert say?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Make a "test set" from hold-out data: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Enter some market baskets with a few items missing (selected at random). Can the rules predict the missing items?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6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578"/>
    </mc:Choice>
    <mc:Fallback xmlns="">
      <p:transition advTm="25578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err="1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Apriori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- Reasons to Choose (+) and Cautions (-)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584;p55" descr="http://t0.gstatic.com/images?q=tbn:ANd9GcS3zP3oM6UO4VlBSSszwz9k_v4j3XggTV6fpaosmWv9nNAsePS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04151" y="23837"/>
            <a:ext cx="774699" cy="63531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" name="Google Shape;580;p55"/>
          <p:cNvGraphicFramePr/>
          <p:nvPr>
            <p:extLst/>
          </p:nvPr>
        </p:nvGraphicFramePr>
        <p:xfrm>
          <a:off x="1821808" y="1993539"/>
          <a:ext cx="8382000" cy="2593848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41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Reasons to Choose (+) </a:t>
                      </a:r>
                      <a:endParaRPr sz="2800" b="1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Cautions (-) </a:t>
                      </a:r>
                      <a:endParaRPr sz="2800" b="1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implement</a:t>
                      </a:r>
                      <a:endParaRPr sz="2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Requires many database scans</a:t>
                      </a:r>
                      <a:endParaRPr sz="2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Uses a clever observation to prune the search space</a:t>
                      </a:r>
                      <a:endParaRPr sz="2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marR="0" lvl="1" indent="-1524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Char char="•"/>
                      </a:pPr>
                      <a:r>
                        <a:rPr lang="en-US" sz="24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Apriori property</a:t>
                      </a:r>
                      <a:endParaRPr sz="24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Exponential time complexity</a:t>
                      </a:r>
                      <a:endParaRPr sz="24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parallelize</a:t>
                      </a:r>
                      <a:endParaRPr sz="2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410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97"/>
    </mc:Choice>
    <mc:Fallback xmlns="">
      <p:transition advTm="28097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Association Rules -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97293" y="1633085"/>
            <a:ext cx="8647328" cy="3768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lesson the following topics were covered: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Association Rules mining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Algorithm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Prominent use cases of Association Rules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Support and Confidence parameters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Lift and Leverage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Diagnostics to evaluate the effectiveness of rules generated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Reasons to Choose (+) and Cautions (-) of the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algorithm</a:t>
            </a:r>
          </a:p>
          <a:p>
            <a:pPr marL="398463" marR="0" lvl="2" indent="-342900" algn="justLow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06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78"/>
    </mc:Choice>
    <mc:Fallback xmlns="">
      <p:transition advTm="12978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03"/>
    </mc:Choice>
    <mc:Fallback xmlns="">
      <p:transition spd="slow" advTm="1810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ILT_EdServTemplate_2011">
  <a:themeElements>
    <a:clrScheme name="NPR2011">
      <a:dk1>
        <a:srgbClr val="000000"/>
      </a:dk1>
      <a:lt1>
        <a:srgbClr val="FFFFFF"/>
      </a:lt1>
      <a:dk2>
        <a:srgbClr val="007DC3"/>
      </a:dk2>
      <a:lt2>
        <a:srgbClr val="5F5F5F"/>
      </a:lt2>
      <a:accent1>
        <a:srgbClr val="2C95DD"/>
      </a:accent1>
      <a:accent2>
        <a:srgbClr val="49A942"/>
      </a:accent2>
      <a:accent3>
        <a:srgbClr val="74C167"/>
      </a:accent3>
      <a:accent4>
        <a:srgbClr val="FFC425"/>
      </a:accent4>
      <a:accent5>
        <a:srgbClr val="B5761B"/>
      </a:accent5>
      <a:accent6>
        <a:srgbClr val="A80000"/>
      </a:accent6>
      <a:hlink>
        <a:srgbClr val="0070C0"/>
      </a:hlink>
      <a:folHlink>
        <a:srgbClr val="49A94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65000"/>
          <a:buFont typeface="Wingdings" panose="05000000000000000000" pitchFamily="2" charset="2"/>
          <a:buChar char="n"/>
          <a:tabLst/>
          <a:defRPr kumimoji="0" lang="en-US" alt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65000"/>
          <a:buFont typeface="Wingdings" panose="05000000000000000000" pitchFamily="2" charset="2"/>
          <a:buChar char="n"/>
          <a:tabLst/>
          <a:defRPr kumimoji="0" lang="en-US" alt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D77304F-B658-473C-999C-5B2493B94AA6}"/>
</file>

<file path=customXml/itemProps2.xml><?xml version="1.0" encoding="utf-8"?>
<ds:datastoreItem xmlns:ds="http://schemas.openxmlformats.org/officeDocument/2006/customXml" ds:itemID="{1CC57CB6-5379-4B4A-B87B-2879DD1A6896}"/>
</file>

<file path=customXml/itemProps3.xml><?xml version="1.0" encoding="utf-8"?>
<ds:datastoreItem xmlns:ds="http://schemas.openxmlformats.org/officeDocument/2006/customXml" ds:itemID="{5C26189E-3D47-41DE-BB2E-6C7FE1719E5D}"/>
</file>

<file path=docProps/app.xml><?xml version="1.0" encoding="utf-8"?>
<Properties xmlns="http://schemas.openxmlformats.org/officeDocument/2006/extended-properties" xmlns:vt="http://schemas.openxmlformats.org/officeDocument/2006/docPropsVTypes">
  <TotalTime>3984</TotalTime>
  <Words>2924</Words>
  <Application>Microsoft Office PowerPoint</Application>
  <PresentationFormat>Widescreen</PresentationFormat>
  <Paragraphs>729</Paragraphs>
  <Slides>72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72</vt:i4>
      </vt:variant>
    </vt:vector>
  </HeadingPairs>
  <TitlesOfParts>
    <vt:vector size="89" baseType="lpstr">
      <vt:lpstr>Alexandria</vt:lpstr>
      <vt:lpstr>Alexandria Black</vt:lpstr>
      <vt:lpstr>Arial</vt:lpstr>
      <vt:lpstr>Arimo</vt:lpstr>
      <vt:lpstr>Calibri</vt:lpstr>
      <vt:lpstr>Calibri Light</vt:lpstr>
      <vt:lpstr>Garamond</vt:lpstr>
      <vt:lpstr>Lemon</vt:lpstr>
      <vt:lpstr>Microsoft Sans Serif</vt:lpstr>
      <vt:lpstr>Noto Sans Symbols</vt:lpstr>
      <vt:lpstr>Roboto Light</vt:lpstr>
      <vt:lpstr>Symbol</vt:lpstr>
      <vt:lpstr>Times New Roman</vt:lpstr>
      <vt:lpstr>Wingdings</vt:lpstr>
      <vt:lpstr>Office Theme</vt:lpstr>
      <vt:lpstr>1_ILT_EdServTemplate_2011</vt:lpstr>
      <vt:lpstr>Edge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239</cp:revision>
  <dcterms:created xsi:type="dcterms:W3CDTF">2023-04-29T09:08:00Z</dcterms:created>
  <dcterms:modified xsi:type="dcterms:W3CDTF">2024-07-25T15:03:49Z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