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55"/>
  </p:notesMasterIdLst>
  <p:sldIdLst>
    <p:sldId id="480" r:id="rId5"/>
    <p:sldId id="592" r:id="rId6"/>
    <p:sldId id="591" r:id="rId7"/>
    <p:sldId id="551" r:id="rId8"/>
    <p:sldId id="595" r:id="rId9"/>
    <p:sldId id="596" r:id="rId10"/>
    <p:sldId id="597" r:id="rId11"/>
    <p:sldId id="598" r:id="rId12"/>
    <p:sldId id="601" r:id="rId13"/>
    <p:sldId id="599" r:id="rId14"/>
    <p:sldId id="552" r:id="rId15"/>
    <p:sldId id="553" r:id="rId16"/>
    <p:sldId id="537" r:id="rId17"/>
    <p:sldId id="538" r:id="rId18"/>
    <p:sldId id="539" r:id="rId19"/>
    <p:sldId id="540" r:id="rId20"/>
    <p:sldId id="541" r:id="rId21"/>
    <p:sldId id="603" r:id="rId22"/>
    <p:sldId id="542" r:id="rId23"/>
    <p:sldId id="543" r:id="rId24"/>
    <p:sldId id="545" r:id="rId25"/>
    <p:sldId id="546" r:id="rId26"/>
    <p:sldId id="547" r:id="rId27"/>
    <p:sldId id="548" r:id="rId28"/>
    <p:sldId id="554" r:id="rId29"/>
    <p:sldId id="555" r:id="rId30"/>
    <p:sldId id="604" r:id="rId31"/>
    <p:sldId id="557" r:id="rId32"/>
    <p:sldId id="558" r:id="rId33"/>
    <p:sldId id="561" r:id="rId34"/>
    <p:sldId id="562" r:id="rId35"/>
    <p:sldId id="563" r:id="rId36"/>
    <p:sldId id="565" r:id="rId37"/>
    <p:sldId id="566" r:id="rId38"/>
    <p:sldId id="567" r:id="rId39"/>
    <p:sldId id="568" r:id="rId40"/>
    <p:sldId id="605" r:id="rId41"/>
    <p:sldId id="569" r:id="rId42"/>
    <p:sldId id="570" r:id="rId43"/>
    <p:sldId id="606" r:id="rId44"/>
    <p:sldId id="572" r:id="rId45"/>
    <p:sldId id="574" r:id="rId46"/>
    <p:sldId id="580" r:id="rId47"/>
    <p:sldId id="581" r:id="rId48"/>
    <p:sldId id="582" r:id="rId49"/>
    <p:sldId id="607" r:id="rId50"/>
    <p:sldId id="583" r:id="rId51"/>
    <p:sldId id="584" r:id="rId52"/>
    <p:sldId id="585" r:id="rId53"/>
    <p:sldId id="349" r:id="rId5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592"/>
            <p14:sldId id="591"/>
            <p14:sldId id="551"/>
            <p14:sldId id="595"/>
            <p14:sldId id="596"/>
            <p14:sldId id="597"/>
            <p14:sldId id="598"/>
            <p14:sldId id="601"/>
            <p14:sldId id="599"/>
            <p14:sldId id="552"/>
            <p14:sldId id="553"/>
            <p14:sldId id="537"/>
            <p14:sldId id="538"/>
            <p14:sldId id="539"/>
            <p14:sldId id="540"/>
            <p14:sldId id="541"/>
            <p14:sldId id="603"/>
            <p14:sldId id="542"/>
            <p14:sldId id="543"/>
            <p14:sldId id="545"/>
            <p14:sldId id="546"/>
            <p14:sldId id="547"/>
            <p14:sldId id="548"/>
            <p14:sldId id="554"/>
            <p14:sldId id="555"/>
            <p14:sldId id="604"/>
            <p14:sldId id="557"/>
            <p14:sldId id="558"/>
            <p14:sldId id="561"/>
            <p14:sldId id="562"/>
            <p14:sldId id="563"/>
            <p14:sldId id="565"/>
            <p14:sldId id="566"/>
            <p14:sldId id="567"/>
            <p14:sldId id="568"/>
            <p14:sldId id="605"/>
            <p14:sldId id="569"/>
            <p14:sldId id="570"/>
            <p14:sldId id="606"/>
            <p14:sldId id="572"/>
            <p14:sldId id="574"/>
            <p14:sldId id="580"/>
            <p14:sldId id="581"/>
            <p14:sldId id="582"/>
            <p14:sldId id="607"/>
            <p14:sldId id="583"/>
            <p14:sldId id="584"/>
            <p14:sldId id="585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FFD200"/>
    <a:srgbClr val="203E5F"/>
    <a:srgbClr val="F58221"/>
    <a:srgbClr val="000000"/>
    <a:srgbClr val="669BBC"/>
    <a:srgbClr val="2D3956"/>
    <a:srgbClr val="8E5A6D"/>
    <a:srgbClr val="FAC748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 varScale="1">
        <p:scale>
          <a:sx n="64" d="100"/>
          <a:sy n="64" d="100"/>
        </p:scale>
        <p:origin x="234" y="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slide" Target="slides/slide35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42" Type="http://schemas.openxmlformats.org/officeDocument/2006/relationships/slide" Target="slides/slide38.xml"/><Relationship Id="rId47" Type="http://schemas.openxmlformats.org/officeDocument/2006/relationships/slide" Target="slides/slide43.xml"/><Relationship Id="rId50" Type="http://schemas.openxmlformats.org/officeDocument/2006/relationships/slide" Target="slides/slide46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9" Type="http://schemas.openxmlformats.org/officeDocument/2006/relationships/slide" Target="slides/slide25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slide" Target="slides/slide33.xml"/><Relationship Id="rId40" Type="http://schemas.openxmlformats.org/officeDocument/2006/relationships/slide" Target="slides/slide36.xml"/><Relationship Id="rId45" Type="http://schemas.openxmlformats.org/officeDocument/2006/relationships/slide" Target="slides/slide41.xml"/><Relationship Id="rId53" Type="http://schemas.openxmlformats.org/officeDocument/2006/relationships/slide" Target="slides/slide49.xml"/><Relationship Id="rId58" Type="http://schemas.openxmlformats.org/officeDocument/2006/relationships/theme" Target="theme/theme1.xml"/><Relationship Id="rId5" Type="http://schemas.openxmlformats.org/officeDocument/2006/relationships/slide" Target="slides/slide1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slide" Target="slides/slide31.xml"/><Relationship Id="rId43" Type="http://schemas.openxmlformats.org/officeDocument/2006/relationships/slide" Target="slides/slide39.xml"/><Relationship Id="rId48" Type="http://schemas.openxmlformats.org/officeDocument/2006/relationships/slide" Target="slides/slide44.xml"/><Relationship Id="rId56" Type="http://schemas.openxmlformats.org/officeDocument/2006/relationships/presProps" Target="presProps.xml"/><Relationship Id="rId8" Type="http://schemas.openxmlformats.org/officeDocument/2006/relationships/slide" Target="slides/slide4.xml"/><Relationship Id="rId51" Type="http://schemas.openxmlformats.org/officeDocument/2006/relationships/slide" Target="slides/slide47.xml"/><Relationship Id="rId3" Type="http://schemas.openxmlformats.org/officeDocument/2006/relationships/customXml" Target="../customXml/item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slide" Target="slides/slide34.xml"/><Relationship Id="rId46" Type="http://schemas.openxmlformats.org/officeDocument/2006/relationships/slide" Target="slides/slide42.xml"/><Relationship Id="rId59" Type="http://schemas.openxmlformats.org/officeDocument/2006/relationships/tableStyles" Target="tableStyles.xml"/><Relationship Id="rId20" Type="http://schemas.openxmlformats.org/officeDocument/2006/relationships/slide" Target="slides/slide16.xml"/><Relationship Id="rId41" Type="http://schemas.openxmlformats.org/officeDocument/2006/relationships/slide" Target="slides/slide37.xml"/><Relationship Id="rId54" Type="http://schemas.openxmlformats.org/officeDocument/2006/relationships/slide" Target="slides/slide50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slide" Target="slides/slide32.xml"/><Relationship Id="rId49" Type="http://schemas.openxmlformats.org/officeDocument/2006/relationships/slide" Target="slides/slide45.xml"/><Relationship Id="rId57" Type="http://schemas.openxmlformats.org/officeDocument/2006/relationships/viewProps" Target="viewProps.xml"/><Relationship Id="rId10" Type="http://schemas.openxmlformats.org/officeDocument/2006/relationships/slide" Target="slides/slide6.xml"/><Relationship Id="rId31" Type="http://schemas.openxmlformats.org/officeDocument/2006/relationships/slide" Target="slides/slide27.xml"/><Relationship Id="rId44" Type="http://schemas.openxmlformats.org/officeDocument/2006/relationships/slide" Target="slides/slide40.xml"/><Relationship Id="rId52" Type="http://schemas.openxmlformats.org/officeDocument/2006/relationships/slide" Target="slides/slide48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4638100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/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502423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theme" Target="../theme/theme1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6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7/26/2024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5" r:id="rId13"/>
    <p:sldLayoutId id="2147483666" r:id="rId14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4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4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4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4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1.png"/><Relationship Id="rId4" Type="http://schemas.openxmlformats.org/officeDocument/2006/relationships/image" Target="../media/image30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/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/>
          <p:cNvSpPr txBox="1"/>
          <p:nvPr/>
        </p:nvSpPr>
        <p:spPr>
          <a:xfrm>
            <a:off x="763270" y="3794125"/>
            <a:ext cx="52165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Prepared by Associate Professor/ 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Ahmed Rageh Ismail</a:t>
            </a:r>
          </a:p>
        </p:txBody>
      </p:sp>
      <p:sp>
        <p:nvSpPr>
          <p:cNvPr id="31" name="TextBox 30"/>
          <p:cNvSpPr txBox="1"/>
          <p:nvPr/>
        </p:nvSpPr>
        <p:spPr>
          <a:xfrm>
            <a:off x="673669" y="2424037"/>
            <a:ext cx="4526304" cy="144655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Introduction to </a:t>
            </a:r>
          </a:p>
          <a:p>
            <a:r>
              <a:rPr lang="en-US" sz="4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Research Methods</a:t>
            </a:r>
          </a:p>
        </p:txBody>
      </p:sp>
      <p:sp>
        <p:nvSpPr>
          <p:cNvPr id="34" name="Rectangle: Rounded Corners 33"/>
          <p:cNvSpPr/>
          <p:nvPr/>
        </p:nvSpPr>
        <p:spPr>
          <a:xfrm>
            <a:off x="329139" y="6004067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Lecture 7</a:t>
            </a:r>
          </a:p>
        </p:txBody>
      </p:sp>
      <p:sp>
        <p:nvSpPr>
          <p:cNvPr id="46" name="TextBox 45"/>
          <p:cNvSpPr txBox="1"/>
          <p:nvPr/>
        </p:nvSpPr>
        <p:spPr>
          <a:xfrm>
            <a:off x="329139" y="5252988"/>
            <a:ext cx="427271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MGM333</a:t>
            </a:r>
          </a:p>
          <a:p>
            <a:r>
              <a:rPr lang="en-US" sz="2000" dirty="0">
                <a:latin typeface="Alexandria" charset="0"/>
                <a:cs typeface="Alexandria" charset="0"/>
              </a:rPr>
              <a:t>Introduction to Research Methods</a:t>
            </a:r>
          </a:p>
        </p:txBody>
      </p:sp>
      <p:sp>
        <p:nvSpPr>
          <p:cNvPr id="14" name="Oval 13"/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31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Learning Outcomes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45620" y="2072204"/>
            <a:ext cx="10749220" cy="473975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Identify and distinguish between dichotomous, multiple dichotomous, and rank order questions.</a:t>
            </a: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indent="-514350">
              <a:lnSpc>
                <a:spcPct val="90000"/>
              </a:lnSpc>
              <a:spcBef>
                <a:spcPts val="1000"/>
              </a:spcBef>
              <a:buFont typeface="+mj-lt"/>
              <a:buAutoNum type="arabicPeriod"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 the process of developing a Likert scale and its application in research..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Comprehend the use and analysis of semantic differential scales in assessing subjective meanings..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80498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31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Learning Outcomes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27090" y="1816586"/>
            <a:ext cx="10749220" cy="4223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Recognize the purposes and appropriate usage of open-ended questions in research questionnaires.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r>
              <a:rPr lang="en-US" sz="2800" dirty="0">
                <a:solidFill>
                  <a:prstClr val="black"/>
                </a:solidFill>
                <a:latin typeface="Calibri"/>
              </a:rPr>
              <a:t>Differentiate between paper-based, electronic, and researcher-administered questionnaires and their respective advantages.</a:t>
            </a: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514350" marR="0" lvl="0" indent="-51435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AutoNum type="arabicPeriod" startAt="4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Learn techniques to prevent pattern responses and ensure the reliability of questionnaire data.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90607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7826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Introduction to Questionnaire Design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86564" y="1957872"/>
            <a:ext cx="5899724" cy="46145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Questionnaires are the most popular data collection tools in research involving human subjects.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Common sense plays a crucial role in questionnaire design, but it can often be overlooked by researchers eager to gather data.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This chapter emphasizes the importance of using common sense effectively in designing questionnaires.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DD05C6E-91D4-4C80-1025-32F798878D9F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3189"/>
          <a:stretch/>
        </p:blipFill>
        <p:spPr>
          <a:xfrm>
            <a:off x="6686288" y="2321491"/>
            <a:ext cx="4551497" cy="35323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5969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7826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0741"/>
            <a:ext cx="7545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Reasons for Using Questionnaires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6759" y="2004343"/>
            <a:ext cx="10698481" cy="4480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Advantages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Reach a large and geographically dispersed audience at a low cost.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Gather data from a larger sample compared to other techniques.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Offer anonymity and confidentiality to respondents.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analysis can be pre-determined and coded before distribution.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Common Misconception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New researchers often choose questionnaires to avoid direct interaction, but this is not a credible reason for research.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53894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7826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6760" y="2153610"/>
            <a:ext cx="6583430" cy="4223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Purpose of Investigation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Identify the goal of your research and what you hope to achieve with the data.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Base the choice of data collection method on the aim of the research.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Limitations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Lack of direct interaction with respondents is a significant limitation.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74A6CD17-FDFA-0C19-6077-72F84F35F88C}"/>
              </a:ext>
            </a:extLst>
          </p:cNvPr>
          <p:cNvSpPr txBox="1"/>
          <p:nvPr/>
        </p:nvSpPr>
        <p:spPr>
          <a:xfrm>
            <a:off x="2557606" y="1020741"/>
            <a:ext cx="7545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Choosing Questionnaires Wisely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1782220-3B04-EC98-375F-6C757176684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105338" y="2505569"/>
            <a:ext cx="4339902" cy="32861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493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512755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81547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6760" y="1830826"/>
            <a:ext cx="10502932" cy="51275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Challenges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Questionnaires often have a low response rate unless administered personally.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Questionnaires need to be clear and standalone, as the researcher will not be present to assist respondents.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Importance of Design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Appearance and content are crucial for encouraging responses.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Well-designed questionnaires lead to high response rates and detailed data.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Poor design can discourage participation and increase measurement error.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65AD868A-CBEF-B7CF-8F7B-1F4591F3C324}"/>
              </a:ext>
            </a:extLst>
          </p:cNvPr>
          <p:cNvSpPr txBox="1"/>
          <p:nvPr/>
        </p:nvSpPr>
        <p:spPr>
          <a:xfrm>
            <a:off x="2557606" y="1020741"/>
            <a:ext cx="7545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Designing Questionnaires</a:t>
            </a:r>
          </a:p>
        </p:txBody>
      </p:sp>
    </p:spTree>
    <p:extLst>
      <p:ext uri="{BB962C8B-B14F-4D97-AF65-F5344CB8AC3E}">
        <p14:creationId xmlns:p14="http://schemas.microsoft.com/office/powerpoint/2010/main" val="28508805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1" y="1696341"/>
            <a:ext cx="10812720" cy="4996400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6760" y="2176603"/>
            <a:ext cx="5773962" cy="4223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Steps in Designing a Questionnaire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Figure 1 outlines essential steps.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Never omit any step, regardless of time constraints.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Impact of Design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Adequate design can mean the difference between a successful and a failed research effort.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FD2CEEB0-B2CA-602D-BA90-82235FB4203B}"/>
              </a:ext>
            </a:extLst>
          </p:cNvPr>
          <p:cNvSpPr txBox="1"/>
          <p:nvPr/>
        </p:nvSpPr>
        <p:spPr>
          <a:xfrm>
            <a:off x="2557606" y="1020741"/>
            <a:ext cx="75457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Key Considerations in Design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282B03A-8CC1-8890-C7DC-65520B75F0E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34961" y="2571053"/>
            <a:ext cx="3873144" cy="322064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5634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1D9A4A3-2CA8-A375-8574-282C4F2547C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28211" y="366628"/>
            <a:ext cx="7050430" cy="61247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79396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32520" y="1696341"/>
            <a:ext cx="10812720" cy="494484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46760" y="2055676"/>
            <a:ext cx="8517865" cy="4480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Holistic Approach</a:t>
            </a: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Ensure the overall picture is clear.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Introduction</a:t>
            </a: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Start with a brief intro and clear, simple instructions.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Conciseness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Keep the questionnaire concise.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Clarity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Ask clear questions, avoiding ambiguity, bias, and jargon unless necessary.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1B61D60-D09F-1360-4ABC-B75D7C84CC65}"/>
              </a:ext>
            </a:extLst>
          </p:cNvPr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Effective Questionnaire Design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0509A6B-F0FF-F829-8226-FB94BB3021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606485" y="4369888"/>
            <a:ext cx="2619375" cy="1743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2688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53365" y="1621133"/>
            <a:ext cx="10812720" cy="50200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25915" y="1638757"/>
            <a:ext cx="10395450" cy="512448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90000"/>
              </a:lnSpc>
              <a:spcBef>
                <a:spcPts val="1000"/>
              </a:spcBef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Length</a:t>
            </a:r>
          </a:p>
          <a:p>
            <a:pPr marL="457200" indent="-457200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Ensure it can be completed in a reasonable time.</a:t>
            </a: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Neutral Questions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Avoid leading questions and potentially offensive questions.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Logical Order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Maintain a logical flow with clear pathways.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Appearance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Make it uncluttered and inviting.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Data Processing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Ensure data is easily processed; plan your analysis beforehand.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367791" y="6438170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E01081E8-D773-1E01-FD27-994F726439F2}"/>
              </a:ext>
            </a:extLst>
          </p:cNvPr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Effective Questionnaire Design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E66E18-8430-DC87-1DB2-E8AC8AADAF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13419" y="4597478"/>
            <a:ext cx="2962275" cy="15430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3703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9640" y="1681822"/>
            <a:ext cx="10812720" cy="461080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70885" y="2060827"/>
            <a:ext cx="8018282" cy="435196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Appropriate Title 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Give the questionnaire a suitable title.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Covering Letter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Include a letter with topic details, purpose, data usage, contact info, and confidentiality statement.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Avoid trivial or antagonizing statements.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for anonymous questionnaires, ensuring privacy.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0DAB7EDF-A0EA-BA59-8EDA-E57829E1410D}"/>
              </a:ext>
            </a:extLst>
          </p:cNvPr>
          <p:cNvSpPr txBox="1"/>
          <p:nvPr/>
        </p:nvSpPr>
        <p:spPr>
          <a:xfrm>
            <a:off x="2557606" y="1020741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General Points to Remember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A120B1-903F-3659-1FAD-2D6FAD08525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702501" y="2000139"/>
            <a:ext cx="2615360" cy="21407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084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3740" y="1518396"/>
            <a:ext cx="10812720" cy="4521724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31605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Developing Questions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5540" y="1947718"/>
            <a:ext cx="7209227" cy="4223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Understandability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Questions must be easily understood and answered.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Interpretation Risk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Clear questions to you might not be clear to others.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Explanations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Redundant or repetitive explanations can improve response rates.</a:t>
            </a:r>
            <a:endParaRPr lang="en-US" sz="1600" dirty="0">
              <a:latin typeface="Alexandria" charset="0"/>
              <a:cs typeface="Alexandria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94012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19EFA7A3-C2AD-8957-0DB7-C75947C12E9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74963" y="2757085"/>
            <a:ext cx="3780559" cy="26049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657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975974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Structuring the Questionnaire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5542" y="2200492"/>
            <a:ext cx="7868792" cy="383592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Friendly Start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Begin with unthreatening, easy questions.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Demographic Questions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Save for the end to avoid discouraging respondents.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Usefulness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Include demographic questions only if they are relevant to your analysis.       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46153396-4CBE-0B92-EFA9-910CEB162D5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94193" y="1851250"/>
            <a:ext cx="3155499" cy="31554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055259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2209" y="1696777"/>
            <a:ext cx="10812720" cy="459585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7071" y="2086329"/>
            <a:ext cx="7112765" cy="4223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Engaging Questions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Start with simple questions, then progress to complex ones.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Opinion Questions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Place them at least a third of the way through.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Variety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Include different types of questions to maintain interest and depth.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F74FEDA7-596D-5C5D-B495-6996FFC109DD}"/>
              </a:ext>
            </a:extLst>
          </p:cNvPr>
          <p:cNvSpPr txBox="1"/>
          <p:nvPr/>
        </p:nvSpPr>
        <p:spPr>
          <a:xfrm>
            <a:off x="2513149" y="975974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Question Order and Variety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5767730-3A9A-F18D-DFE7-2239133A12F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54650" y="3004723"/>
            <a:ext cx="2569296" cy="2557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0678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67130" y="1621133"/>
            <a:ext cx="10812720" cy="460794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12150" y="2005359"/>
            <a:ext cx="7282539" cy="4223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Dichotomous Questions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Avoid long lists; they can be boring and superficial.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Open-ended Questions 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Limit these as they require more thought and time.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Verbal vs. Written Responses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Verbal responses are easier to give than written ones.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B2C6EFC3-95EA-C015-48FF-448AEC72A6C9}"/>
              </a:ext>
            </a:extLst>
          </p:cNvPr>
          <p:cNvSpPr txBox="1"/>
          <p:nvPr/>
        </p:nvSpPr>
        <p:spPr>
          <a:xfrm>
            <a:off x="2592546" y="977587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Question Types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58D64A-E43E-29F5-4795-11067AF8082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7198" r="12579"/>
          <a:stretch/>
        </p:blipFill>
        <p:spPr>
          <a:xfrm>
            <a:off x="7701884" y="1881141"/>
            <a:ext cx="3677966" cy="27410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14146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82171" y="2671425"/>
            <a:ext cx="5893383" cy="2544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Categories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Dichotomous questions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Multiple dichotomous questions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Rank order questions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94BF0F-C634-6BE7-E0C8-FD0E65C8AF35}"/>
              </a:ext>
            </a:extLst>
          </p:cNvPr>
          <p:cNvSpPr txBox="1"/>
          <p:nvPr/>
        </p:nvSpPr>
        <p:spPr>
          <a:xfrm>
            <a:off x="2442646" y="1082517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 Closed Questions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3A6EB333-893C-2E2D-8913-CB853E45D5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0623" y="2183023"/>
            <a:ext cx="4446456" cy="35210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5081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90694" y="2277975"/>
            <a:ext cx="6664350" cy="3707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Definition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Allows respondents to choose between two possible responses, often with a neutral option.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Considerations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Must be exhaustive to cover all possible respondent conditions.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0394BF0F-C634-6BE7-E0C8-FD0E65C8AF35}"/>
              </a:ext>
            </a:extLst>
          </p:cNvPr>
          <p:cNvSpPr txBox="1"/>
          <p:nvPr/>
        </p:nvSpPr>
        <p:spPr>
          <a:xfrm>
            <a:off x="2442646" y="1082517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Dichotomous questions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58F9A047-5AE9-FA33-3B55-5FF408A9A04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b="7143"/>
          <a:stretch/>
        </p:blipFill>
        <p:spPr>
          <a:xfrm>
            <a:off x="7407250" y="3429000"/>
            <a:ext cx="3714750" cy="2476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7624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360541" cy="483311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923"/>
            <a:ext cx="821980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17281" y="2801136"/>
            <a:ext cx="4575716" cy="24191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One example of a dichotomous question in a survey could be, "Have you ever visited our website?" with response options limited to "yes" or "no." 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66FA62F6-D679-1923-B72F-C8E9E5D13282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" r="9253" b="10778"/>
          <a:stretch/>
        </p:blipFill>
        <p:spPr>
          <a:xfrm>
            <a:off x="5585830" y="2323465"/>
            <a:ext cx="5027206" cy="37433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22989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72310" y="174545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672310" y="2050321"/>
            <a:ext cx="5593579" cy="37076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Definition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Provides a list of possible responses, allowing selection of any number of choices.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Analysis</a:t>
            </a:r>
          </a:p>
          <a:p>
            <a:pPr marL="0" marR="0" lvl="0" indent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None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Consider data harvesting and coding during construction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291A2933-DE9F-C39F-3555-28747824E78A}"/>
              </a:ext>
            </a:extLst>
          </p:cNvPr>
          <p:cNvSpPr txBox="1"/>
          <p:nvPr/>
        </p:nvSpPr>
        <p:spPr>
          <a:xfrm>
            <a:off x="2513149" y="1008923"/>
            <a:ext cx="64659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Multiple Dichotomous Questions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0BC50034-D88D-55A4-5248-8A05FF7915FE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93418" y="2050321"/>
            <a:ext cx="3942413" cy="39424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684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590073" y="1856850"/>
            <a:ext cx="10412707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700690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44110"/>
            <a:ext cx="2305141" cy="1076343"/>
          </a:xfrm>
          <a:prstGeom prst="rect">
            <a:avLst/>
          </a:prstGeom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72B45C01-5436-B237-887A-9AA658DEC2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98319" y="2266286"/>
            <a:ext cx="9678271" cy="37478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73996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597537" y="2371233"/>
            <a:ext cx="6432853" cy="33198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b="1" dirty="0"/>
              <a:t>Definition</a:t>
            </a:r>
          </a:p>
          <a:p>
            <a:pPr marL="457200" marR="0" lvl="0" indent="-457200" algn="l" defTabSz="91440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/>
              <a:t>Respondents rate or rank each option, providing insights into relative preferences</a:t>
            </a:r>
            <a:r>
              <a:rPr lang="en-US" sz="2800" b="1" dirty="0"/>
              <a:t>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2800" b="1" dirty="0"/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lang="en-US" sz="2800" b="1" dirty="0"/>
              <a:t>Limitation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lang="en-US" sz="2800" dirty="0"/>
              <a:t>Avoid long lists (more than 5 items)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5B65B51E-647A-C616-5036-06EA848B0B5A}"/>
              </a:ext>
            </a:extLst>
          </p:cNvPr>
          <p:cNvSpPr txBox="1"/>
          <p:nvPr/>
        </p:nvSpPr>
        <p:spPr>
          <a:xfrm>
            <a:off x="2513149" y="1008923"/>
            <a:ext cx="64659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Rank Order Question</a:t>
            </a: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6EBE193F-FB05-1278-AC78-5C9C7D0B98A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748413" y="2503356"/>
            <a:ext cx="4164425" cy="27881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32977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02039" y="1621134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13149" y="1008745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Example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32693793-B554-C2F0-F4AD-ECAFF84E8F7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13149" y="2346184"/>
            <a:ext cx="7688082" cy="2795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9518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89640" y="1621133"/>
            <a:ext cx="10812720" cy="479141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36950" y="1981481"/>
            <a:ext cx="10510604" cy="44802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Definition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Attitudinal measures included in questionnaires, requiring detailed preparation.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Advantages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Offer uniformity of response and ease of coding.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Disadvantages: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Can appear superficial and force inappropriate answers.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CA0F3B21-A31C-8B5B-7617-A8A6485D2614}"/>
              </a:ext>
            </a:extLst>
          </p:cNvPr>
          <p:cNvSpPr txBox="1"/>
          <p:nvPr/>
        </p:nvSpPr>
        <p:spPr>
          <a:xfrm>
            <a:off x="2513149" y="1008745"/>
            <a:ext cx="69993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Scale Questions </a:t>
            </a:r>
          </a:p>
        </p:txBody>
      </p:sp>
    </p:spTree>
    <p:extLst>
      <p:ext uri="{BB962C8B-B14F-4D97-AF65-F5344CB8AC3E}">
        <p14:creationId xmlns:p14="http://schemas.microsoft.com/office/powerpoint/2010/main" val="18086871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0741"/>
            <a:ext cx="6707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Types of Scale Questions 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1966486"/>
            <a:ext cx="10487692" cy="409240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Unidimensional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Measure a single dimension.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Multidimensional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Measure across cognitive, behavioral, and affective dimensions.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Common Examples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Likert scale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58670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708393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441816"/>
            <a:ext cx="9637220" cy="25442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Definition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bipolar scaling technique gauging intensity of attitude.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Example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  <a:r>
              <a:rPr kumimoji="0" lang="en-US" sz="28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"Indicate your level of agreement with the following statement."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7CB144A4-F1B1-A47C-17A2-C1AE0E4B0D10}"/>
              </a:ext>
            </a:extLst>
          </p:cNvPr>
          <p:cNvSpPr txBox="1"/>
          <p:nvPr/>
        </p:nvSpPr>
        <p:spPr>
          <a:xfrm>
            <a:off x="2557606" y="1020741"/>
            <a:ext cx="670701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Likert Scale</a:t>
            </a:r>
          </a:p>
        </p:txBody>
      </p:sp>
    </p:spTree>
    <p:extLst>
      <p:ext uri="{BB962C8B-B14F-4D97-AF65-F5344CB8AC3E}">
        <p14:creationId xmlns:p14="http://schemas.microsoft.com/office/powerpoint/2010/main" val="12858124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F0A71B-8D2E-A12C-484F-406DE8F3D42D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b="10719"/>
          <a:stretch/>
        </p:blipFill>
        <p:spPr>
          <a:xfrm>
            <a:off x="1090612" y="635677"/>
            <a:ext cx="10010775" cy="5255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66165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3850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3775"/>
            <a:ext cx="7455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Developing a Likert Scale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95935" y="2164858"/>
            <a:ext cx="10395450" cy="43591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Purpose: 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Measure attitudes using structured responses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Components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Attitude statements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Response system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Random arrangement of statements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Random test sample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Scoring and ranking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Statement analysis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Final administration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189674" y="6202688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73250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60713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1999" y="1855318"/>
            <a:ext cx="10270761" cy="435914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Source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Literature review and research objectives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Purpose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Relate to the research question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Example Statements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Positive: "I enjoy using new technologies."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   Negative: "I find new technologies difficult to use."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A6FE1D1B-2506-1D4E-D93C-37E86D2A6490}"/>
              </a:ext>
            </a:extLst>
          </p:cNvPr>
          <p:cNvSpPr txBox="1"/>
          <p:nvPr/>
        </p:nvSpPr>
        <p:spPr>
          <a:xfrm>
            <a:off x="2557606" y="1023775"/>
            <a:ext cx="745582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Constructing Attitude Statements</a:t>
            </a:r>
          </a:p>
        </p:txBody>
      </p:sp>
    </p:spTree>
    <p:extLst>
      <p:ext uri="{BB962C8B-B14F-4D97-AF65-F5344CB8AC3E}">
        <p14:creationId xmlns:p14="http://schemas.microsoft.com/office/powerpoint/2010/main" val="5258757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39567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Structuring the Response System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3F0004A6-978E-E2BF-BACC-3C3BE867EC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53149" y="2111225"/>
            <a:ext cx="9639770" cy="3933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3109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5007246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942308" y="2197384"/>
            <a:ext cx="10120433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Mixing Positive and Negative Statements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Prevents Pattern Responses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Randomly mix positive and negative statements to prevent respondents from falling into a habit of consistently agreeing or disagreeing without carefully considering each statement.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Ensures Thoughtful Responses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Encourages respondents to think about each question individually rather than following a predictable pattern.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C5818699-D7A4-6EA7-55AC-34D3F6263B12}"/>
              </a:ext>
            </a:extLst>
          </p:cNvPr>
          <p:cNvSpPr txBox="1"/>
          <p:nvPr/>
        </p:nvSpPr>
        <p:spPr>
          <a:xfrm>
            <a:off x="2557606" y="1039567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Arranging Statements Randomly</a:t>
            </a:r>
          </a:p>
        </p:txBody>
      </p:sp>
    </p:spTree>
    <p:extLst>
      <p:ext uri="{BB962C8B-B14F-4D97-AF65-F5344CB8AC3E}">
        <p14:creationId xmlns:p14="http://schemas.microsoft.com/office/powerpoint/2010/main" val="2564372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5" y="988200"/>
            <a:ext cx="77556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Selecting a Random Test Sample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87543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898275" y="1964994"/>
            <a:ext cx="10395450" cy="410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Size Recommendation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Oppenheim (1992): 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Suggests a sample size of 100 people.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Dissertation Research: 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 smaller sample may be sufficient depending on the scope of your study.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Test Criteria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Ask the sample group to rate the statements based on their interest and relevance to the topic, not their own opinion.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3885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436972" y="166171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1966435"/>
            <a:ext cx="9896007" cy="410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Scoring System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Assign weights to responses (e.g., strongly agree = 5, strongly disagree = 1).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Ranking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Rank respondents' scores from highest to lowest based on their total score.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Their total score is the sum of their responses to all statements.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9AFE7F85-E4FE-5735-4000-630061F126FA}"/>
              </a:ext>
            </a:extLst>
          </p:cNvPr>
          <p:cNvSpPr txBox="1"/>
          <p:nvPr/>
        </p:nvSpPr>
        <p:spPr>
          <a:xfrm>
            <a:off x="2557605" y="988200"/>
            <a:ext cx="775562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Scoring and Ranking Responses</a:t>
            </a:r>
          </a:p>
        </p:txBody>
      </p:sp>
    </p:spTree>
    <p:extLst>
      <p:ext uri="{BB962C8B-B14F-4D97-AF65-F5344CB8AC3E}">
        <p14:creationId xmlns:p14="http://schemas.microsoft.com/office/powerpoint/2010/main" val="41125377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1022557"/>
            <a:ext cx="727594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Statement Analysis and Discriminative Power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6288" y="2116943"/>
            <a:ext cx="10395450" cy="37425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Discriminative Power (DP)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Calculate the difference in weighted means between the upper and lower quartiles of respondents.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Purpose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Select statements with the highest DP for inclusion in your final list.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52252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6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6288" y="2236863"/>
            <a:ext cx="10395450" cy="32542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Process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Rank all respondents' scores.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Calculate the mean score for the top 25% (upper quartile) and the bottom 25% (lower quartile).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difference between these means is the DP for each statement.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69062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78260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988200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Final Likert Scale Construction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6288" y="1877103"/>
            <a:ext cx="10395450" cy="459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Number of Statements 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Include between 10 and 15 statements in your final questionnaire.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Testing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Ensure all statements have been tested for their importance and relevance to your topic.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Mix Statements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Include a mix of positive and negative statements to maintain respondent engagement and accuracy.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86271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B35C41D3-2C25-9476-0F4C-44A022A687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71267" y="0"/>
            <a:ext cx="9049466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9053003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6422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1" y="1987031"/>
            <a:ext cx="10495612" cy="459100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Research Sample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Administer the final scale to your selected respondents.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Objective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Measure the attitude of each respondent in relation to others.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Limitations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Remember that Likert scales produce ordinal data, which means that only non-parametric tests can be used for analysis as they do not assume normal distribution of responses.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44110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374D7CF8-5190-FB9F-D5EC-8A1B209D2968}"/>
              </a:ext>
            </a:extLst>
          </p:cNvPr>
          <p:cNvSpPr txBox="1"/>
          <p:nvPr/>
        </p:nvSpPr>
        <p:spPr>
          <a:xfrm>
            <a:off x="2557606" y="988200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Administering the Likert Scale</a:t>
            </a:r>
          </a:p>
        </p:txBody>
      </p:sp>
    </p:spTree>
    <p:extLst>
      <p:ext uri="{BB962C8B-B14F-4D97-AF65-F5344CB8AC3E}">
        <p14:creationId xmlns:p14="http://schemas.microsoft.com/office/powerpoint/2010/main" val="14764705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988200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The Semantic Differential Scale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6288" y="2116943"/>
            <a:ext cx="10673712" cy="38461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Definition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semantic differential scale, introduced by Osgood, </a:t>
            </a:r>
            <a:r>
              <a:rPr kumimoji="0" lang="en-US" sz="26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Suci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, and Tannenbaum (1957), is a method for measuring attitudes that captures the connotation associated with a concept through bipolar adjectives.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Usage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This scale is used to assess the subjective meaning of a concept by having respondents choose a point along a continuum between two opposite adjectives.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31134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268D6E8F-64BF-6B9C-0D0D-D9F03467714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244223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6288" y="2266843"/>
            <a:ext cx="10066610" cy="3125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Adjectives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scale involves pairs of bipolar adjectives (e.g., valuable-useless, helpful-unhelpful).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Instructions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Respondents are asked to place a tick at the point between each pair that best represents their feelings about the concept.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6E6BFDCB-431A-474D-37D7-08E77C991F50}"/>
              </a:ext>
            </a:extLst>
          </p:cNvPr>
          <p:cNvSpPr txBox="1"/>
          <p:nvPr/>
        </p:nvSpPr>
        <p:spPr>
          <a:xfrm>
            <a:off x="2557606" y="988200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Structure</a:t>
            </a:r>
          </a:p>
        </p:txBody>
      </p:sp>
    </p:spTree>
    <p:extLst>
      <p:ext uri="{BB962C8B-B14F-4D97-AF65-F5344CB8AC3E}">
        <p14:creationId xmlns:p14="http://schemas.microsoft.com/office/powerpoint/2010/main" val="222940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992578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Construction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189006"/>
            <a:ext cx="10045908" cy="38461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Simplicity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Constructing a semantic differential scale is straightforward. You select the concept to be assessed and create a list of relevant bipolar adjectives.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Outcome</a:t>
            </a: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 results can be a simple comparison between respondents or involve more complex factor analysis to explore relationships between dimensions.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86269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580563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32020" y="2034688"/>
            <a:ext cx="10395450" cy="3125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Description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Open-ended questions allow respondents to provide detailed and personal answers without predefined options.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Purpose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These questions are used to gain in-depth insights and individual perspectives on a topic.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D4072768-67DF-1846-0F3B-D83061FE3586}"/>
              </a:ext>
            </a:extLst>
          </p:cNvPr>
          <p:cNvSpPr txBox="1"/>
          <p:nvPr/>
        </p:nvSpPr>
        <p:spPr>
          <a:xfrm>
            <a:off x="2557606" y="992578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Open-Ended Questions</a:t>
            </a:r>
          </a:p>
        </p:txBody>
      </p:sp>
    </p:spTree>
    <p:extLst>
      <p:ext uri="{BB962C8B-B14F-4D97-AF65-F5344CB8AC3E}">
        <p14:creationId xmlns:p14="http://schemas.microsoft.com/office/powerpoint/2010/main" val="36268703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5"/>
            <a:ext cx="10812720" cy="4754248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988200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Advantages and Disadvantages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080601"/>
            <a:ext cx="10395450" cy="43345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Advantages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Detailed Responses: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They offer respondents the freedom to express their thoughts fully.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Unanticipated Insights: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Can reveal new aspects of an issue that the researcher hadn't considered.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Disadvantages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Analysis Challenges: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Coding and analyzing open-ended responses can be difficult and time-consuming.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Response Rate: </a:t>
            </a:r>
            <a:r>
              <a:rPr kumimoji="0" lang="en-US" sz="2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Respondents may skip these questions or provide minimal answers if they find them too demanding.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09070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22992" y="1621133"/>
            <a:ext cx="10812720" cy="4598469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480514" y="989174"/>
            <a:ext cx="723097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Usage Guidelines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56288" y="2116941"/>
            <a:ext cx="10395450" cy="410266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Appropriate Situations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Use open-ended questions when you need more extensive or individualized data, or when the range of possible answers is unknown.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Placement and Phrasing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Avoid starting with open-ended questions to prevent respondents from feeling overwhelmed.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Distribute them throughout the questionnaire to maintain engagement.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Ensure questions cannot be answered with a simple "yes" or "no".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Provide sufficient space for responses on paper-based questionnaires.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90789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F89EF2CC-F296-A9CE-181D-637D791120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3927" y="92952"/>
            <a:ext cx="8859187" cy="6593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4753756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61712"/>
            <a:ext cx="10812720" cy="4370412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" name="TextBox 2"/>
          <p:cNvSpPr txBox="1"/>
          <p:nvPr/>
        </p:nvSpPr>
        <p:spPr>
          <a:xfrm>
            <a:off x="2557606" y="988200"/>
            <a:ext cx="582138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latin typeface="Alexandria" charset="0"/>
                <a:cs typeface="Alexandria" charset="0"/>
              </a:rPr>
              <a:t>Forms of Questionnaires</a:t>
            </a:r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1978180"/>
            <a:ext cx="10395450" cy="3486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Paper-Based Postal Questionnaires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Distribution Methods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Can be mailed, handed out at events, or left in prominent locations.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Cost and Return Rate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Postal questionnaires are costly due to postage, and rely heavily on respondents' willingness to complete and return them. Handing them out in person is typically more effective.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96058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752777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14179" y="123178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207370"/>
            <a:ext cx="10812720" cy="348608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Electronic Questionnaires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Online Questionnaires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Located on a web page and filled out online. These can be convenient but may limit your sample population and pose challenges with multiple submissions and browser compatibility.</a:t>
            </a: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Email Questionnaires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Sent and returned via email. While easier for some respondents, they can compromise anonymity.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063952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Rectangle: Rounded Corners 24"/>
          <p:cNvSpPr/>
          <p:nvPr/>
        </p:nvSpPr>
        <p:spPr>
          <a:xfrm>
            <a:off x="617280" y="1685494"/>
            <a:ext cx="10812720" cy="4819155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" name="Rectangle 4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ea typeface="Roboto Light" panose="02000000000000000000" pitchFamily="2" charset="0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153149" y="975974"/>
            <a:ext cx="1034822" cy="645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Alexandria" charset="0"/>
                <a:cs typeface="Alexandria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Alexandria" charset="0"/>
              <a:cs typeface="Alexandria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1221743" y="1236959"/>
            <a:ext cx="966228" cy="7683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7</a:t>
            </a:r>
          </a:p>
        </p:txBody>
      </p:sp>
      <p:sp>
        <p:nvSpPr>
          <p:cNvPr id="48" name="TextBox 47"/>
          <p:cNvSpPr txBox="1"/>
          <p:nvPr/>
        </p:nvSpPr>
        <p:spPr>
          <a:xfrm>
            <a:off x="762000" y="2041890"/>
            <a:ext cx="10668000" cy="38461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 Researcher-Administered Questionnaires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2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High Response Rate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These usually generate the highest response rates as the researcher directly engages with respondents and fills out the questionnaire based on their answers.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Example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Market researchers conducting street interviews.</a:t>
            </a:r>
          </a:p>
          <a:p>
            <a:pPr marL="457200" marR="0" lvl="0" indent="-457200" algn="l" defTabSz="914400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2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Considerations</a:t>
            </a:r>
            <a:r>
              <a:rPr kumimoji="0" lang="en-US" sz="2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/>
                <a:ea typeface="+mn-ea"/>
                <a:cs typeface="+mn-cs"/>
              </a:rPr>
              <a:t>: Ethical and legal permissions are required, and selecting the appropriate location and time is crucial to reach the desired sample size and composition.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/>
              <a:t>www.midocean.ae</a:t>
            </a:r>
          </a:p>
        </p:txBody>
      </p:sp>
      <p:pic>
        <p:nvPicPr>
          <p:cNvPr id="7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119061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555076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4" ma:contentTypeDescription="Create a new document." ma:contentTypeScope="" ma:versionID="7e97f5759b239d09901a6c3e6d044424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ff6c873fd4150f862f394d9ad33a2f1b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ACC9A911-23AF-4D6B-960B-1A780C58D828}">
  <ds:schemaRefs>
    <ds:schemaRef ds:uri="http://schemas.microsoft.com/office/2006/metadata/properties"/>
    <ds:schemaRef ds:uri="http://schemas.microsoft.com/office/infopath/2007/PartnerControls"/>
    <ds:schemaRef ds:uri="aca13214-df29-4e3c-a050-857c0bf7bd8e"/>
    <ds:schemaRef ds:uri="688354b5-287c-4cda-825e-1d7935aea40e"/>
  </ds:schemaRefs>
</ds:datastoreItem>
</file>

<file path=customXml/itemProps3.xml><?xml version="1.0" encoding="utf-8"?>
<ds:datastoreItem xmlns:ds="http://schemas.openxmlformats.org/officeDocument/2006/customXml" ds:itemID="{BE1E5974-705C-4307-8AE8-39537AE53D91}"/>
</file>

<file path=docProps/app.xml><?xml version="1.0" encoding="utf-8"?>
<Properties xmlns="http://schemas.openxmlformats.org/officeDocument/2006/extended-properties" xmlns:vt="http://schemas.openxmlformats.org/officeDocument/2006/docPropsVTypes">
  <TotalTime>1900</TotalTime>
  <Words>2148</Words>
  <Application>Microsoft Office PowerPoint</Application>
  <PresentationFormat>Widescreen</PresentationFormat>
  <Paragraphs>426</Paragraphs>
  <Slides>50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50</vt:i4>
      </vt:variant>
    </vt:vector>
  </HeadingPairs>
  <TitlesOfParts>
    <vt:vector size="55" baseType="lpstr">
      <vt:lpstr>Alexandria</vt:lpstr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 Ahmed Rageh</cp:lastModifiedBy>
  <cp:revision>286</cp:revision>
  <dcterms:created xsi:type="dcterms:W3CDTF">2023-04-29T09:08:00Z</dcterms:created>
  <dcterms:modified xsi:type="dcterms:W3CDTF">2024-07-26T09:21:55Z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</Properties>
</file>