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300" r:id="rId3"/>
    <p:sldId id="299" r:id="rId4"/>
    <p:sldId id="258" r:id="rId5"/>
    <p:sldId id="261" r:id="rId6"/>
    <p:sldId id="265" r:id="rId7"/>
    <p:sldId id="266" r:id="rId8"/>
    <p:sldId id="270" r:id="rId9"/>
    <p:sldId id="268" r:id="rId10"/>
    <p:sldId id="271" r:id="rId11"/>
    <p:sldId id="262" r:id="rId12"/>
    <p:sldId id="274" r:id="rId13"/>
    <p:sldId id="278" r:id="rId14"/>
    <p:sldId id="275" r:id="rId15"/>
    <p:sldId id="277" r:id="rId16"/>
    <p:sldId id="276" r:id="rId17"/>
    <p:sldId id="284" r:id="rId18"/>
    <p:sldId id="294" r:id="rId19"/>
    <p:sldId id="296" r:id="rId20"/>
    <p:sldId id="298" r:id="rId21"/>
    <p:sldId id="283" r:id="rId22"/>
    <p:sldId id="257" r:id="rId23"/>
    <p:sldId id="285" r:id="rId24"/>
    <p:sldId id="259" r:id="rId25"/>
    <p:sldId id="260" r:id="rId26"/>
    <p:sldId id="291" r:id="rId27"/>
    <p:sldId id="264" r:id="rId28"/>
    <p:sldId id="292" r:id="rId29"/>
    <p:sldId id="293" r:id="rId30"/>
    <p:sldId id="295" r:id="rId31"/>
    <p:sldId id="267"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74" autoAdjust="0"/>
    <p:restoredTop sz="94660"/>
  </p:normalViewPr>
  <p:slideViewPr>
    <p:cSldViewPr snapToGrid="0">
      <p:cViewPr varScale="1">
        <p:scale>
          <a:sx n="72" d="100"/>
          <a:sy n="72" d="100"/>
        </p:scale>
        <p:origin x="552"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B7A87F-019B-4431-AC3A-A72E8CA355A0}" type="datetimeFigureOut">
              <a:rPr lang="en-US" smtClean="0"/>
              <a:pPr/>
              <a:t>1/26/2021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8CCC09-5391-4932-B27D-A30AF2CDC21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108A17-C546-465A-9EE2-82D49919B6DB}" type="slidenum">
              <a:rPr lang="en-US"/>
              <a:pPr/>
              <a:t>8</a:t>
            </a:fld>
            <a:endParaRPr 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525283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9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824652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66246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40291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4258587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1421936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266943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429160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73439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250392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26069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F9D6827-F213-428B-B64D-882A557603DE}" type="datetimeFigureOut">
              <a:rPr lang="en-US" smtClean="0"/>
              <a:pPr/>
              <a:t>1/26/2021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5430818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b="1" kern="1200">
          <a:solidFill>
            <a:srgbClr val="53728A"/>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4242197" y="1516157"/>
            <a:ext cx="6425804" cy="2581835"/>
          </a:xfrm>
          <a:solidFill>
            <a:srgbClr val="53728A"/>
          </a:solidFill>
        </p:spPr>
        <p:txBody>
          <a:bodyPr vert="horz" lIns="205740" tIns="68580" rIns="137160" bIns="68580" rtlCol="0" anchor="b">
            <a:normAutofit fontScale="90000"/>
          </a:bodyPr>
          <a:lstStyle/>
          <a:p>
            <a:pPr algn="l">
              <a:lnSpc>
                <a:spcPct val="100000"/>
              </a:lnSpc>
            </a:pP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j-ea"/>
                <a:cs typeface="Times New Roman" panose="02020603050405020304" pitchFamily="18" charset="0"/>
              </a:rPr>
              <a:t>Overview of Project Management</a:t>
            </a:r>
            <a:br>
              <a:rPr lang="en-US"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1</a:t>
            </a:r>
            <a:br>
              <a:rPr lang="en-US" sz="2100" dirty="0">
                <a:solidFill>
                  <a:schemeClr val="bg1"/>
                </a:solidFill>
                <a:latin typeface="+mn-lt"/>
              </a:rPr>
            </a:br>
            <a:br>
              <a:rPr lang="en-US" sz="2400" dirty="0">
                <a:solidFill>
                  <a:schemeClr val="bg1"/>
                </a:solidFill>
                <a:latin typeface="+mn-lt"/>
              </a:rPr>
            </a:br>
            <a:r>
              <a:rPr lang="en-US" sz="24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4242197" y="4170761"/>
            <a:ext cx="6425804" cy="1171085"/>
          </a:xfrm>
          <a:solidFill>
            <a:schemeClr val="tx1">
              <a:lumMod val="65000"/>
              <a:lumOff val="35000"/>
            </a:schemeClr>
          </a:solidFill>
        </p:spPr>
        <p:txBody>
          <a:bodyPr vert="horz" lIns="205740" tIns="68580" rIns="137160" bIns="68580" rtlCol="0">
            <a:normAutofit/>
          </a:bodyPr>
          <a:lstStyle/>
          <a:p>
            <a:pPr algn="l"/>
            <a:r>
              <a:rPr lang="en-US" b="1" dirty="0">
                <a:solidFill>
                  <a:schemeClr val="bg1">
                    <a:lumMod val="95000"/>
                  </a:schemeClr>
                </a:solidFill>
              </a:rPr>
              <a:t>PMG101</a:t>
            </a:r>
          </a:p>
          <a:p>
            <a:pPr algn="l"/>
            <a:r>
              <a:rPr lang="en-US" sz="24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524002" y="1516157"/>
            <a:ext cx="2636213" cy="382568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en-US" sz="2400" b="1" dirty="0">
              <a:solidFill>
                <a:prstClr val="white"/>
              </a:solidFill>
              <a:latin typeface="Calibri"/>
            </a:endParaRPr>
          </a:p>
          <a:p>
            <a:pPr defTabSz="685800"/>
            <a:endParaRPr lang="en-US" sz="2400" b="1" dirty="0">
              <a:solidFill>
                <a:prstClr val="white"/>
              </a:solidFill>
              <a:latin typeface="Calibri"/>
            </a:endParaRPr>
          </a:p>
          <a:p>
            <a:pPr defTabSz="685800"/>
            <a:r>
              <a:rPr lang="en-US" sz="2250" b="1" dirty="0">
                <a:solidFill>
                  <a:srgbClr val="53728A"/>
                </a:solidFill>
                <a:latin typeface="Calibri"/>
              </a:rPr>
              <a:t>Everyone’s Smart</a:t>
            </a:r>
            <a:br>
              <a:rPr lang="en-US" sz="2250" b="1" dirty="0">
                <a:solidFill>
                  <a:srgbClr val="53728A"/>
                </a:solidFill>
                <a:latin typeface="Calibri"/>
              </a:rPr>
            </a:br>
            <a:r>
              <a:rPr lang="en-US" sz="2250" b="1" dirty="0">
                <a:solidFill>
                  <a:srgbClr val="53728A"/>
                </a:solidFill>
                <a:latin typeface="Calibri"/>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583744" y="2168340"/>
            <a:ext cx="2020907" cy="1109379"/>
          </a:xfrm>
          <a:prstGeom prst="rect">
            <a:avLst/>
          </a:prstGeom>
        </p:spPr>
      </p:pic>
    </p:spTree>
    <p:extLst>
      <p:ext uri="{BB962C8B-B14F-4D97-AF65-F5344CB8AC3E}">
        <p14:creationId xmlns:p14="http://schemas.microsoft.com/office/powerpoint/2010/main" val="1189060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421674-CDD2-4D04-8625-7650BA4240EF}"/>
              </a:ext>
            </a:extLst>
          </p:cNvPr>
          <p:cNvSpPr>
            <a:spLocks noGrp="1"/>
          </p:cNvSpPr>
          <p:nvPr>
            <p:ph type="title"/>
          </p:nvPr>
        </p:nvSpPr>
        <p:spPr>
          <a:xfrm>
            <a:off x="838200" y="308611"/>
            <a:ext cx="10515600" cy="1382078"/>
          </a:xfrm>
        </p:spPr>
        <p:txBody>
          <a:bodyPr>
            <a:normAutofit/>
          </a:bodyPr>
          <a:lstStyle/>
          <a:p>
            <a:r>
              <a:rPr lang="en-US" sz="3600" dirty="0">
                <a:latin typeface="Times" panose="02020603050405020304" pitchFamily="18" charset="0"/>
                <a:cs typeface="Times" panose="02020603050405020304" pitchFamily="18" charset="0"/>
              </a:rPr>
              <a:t>Why Studying Project Management Course?</a:t>
            </a:r>
          </a:p>
        </p:txBody>
      </p:sp>
      <p:sp>
        <p:nvSpPr>
          <p:cNvPr id="3" name="عنصر نائب للمحتوى 2">
            <a:extLst>
              <a:ext uri="{FF2B5EF4-FFF2-40B4-BE49-F238E27FC236}">
                <a16:creationId xmlns:a16="http://schemas.microsoft.com/office/drawing/2014/main" id="{EE77BA6A-DF7E-4BF5-9897-7D45ACB06BFD}"/>
              </a:ext>
            </a:extLst>
          </p:cNvPr>
          <p:cNvSpPr>
            <a:spLocks noGrp="1"/>
          </p:cNvSpPr>
          <p:nvPr>
            <p:ph idx="1"/>
          </p:nvPr>
        </p:nvSpPr>
        <p:spPr>
          <a:xfrm>
            <a:off x="285750" y="1825625"/>
            <a:ext cx="11068050" cy="4351338"/>
          </a:xfrm>
        </p:spPr>
        <p:txBody>
          <a:bodyPr>
            <a:normAutofit lnSpcReduction="10000"/>
          </a:bodyPr>
          <a:lstStyle/>
          <a:p>
            <a:pPr marL="0" indent="0" algn="just">
              <a:lnSpc>
                <a:spcPct val="150000"/>
              </a:lnSpc>
              <a:buNone/>
            </a:pPr>
            <a:r>
              <a:rPr lang="en-US" b="0" i="0" dirty="0">
                <a:effectLst/>
                <a:latin typeface="Times" panose="02020603050405020304" pitchFamily="18" charset="0"/>
                <a:cs typeface="Times" panose="02020603050405020304" pitchFamily="18" charset="0"/>
              </a:rPr>
              <a:t>A project management course equips you with strong planning abilities, including the capacity to set clear goals and realistic objectives, along with a schedule with specific stages to achieve the project goals. Budgeting, time frames, and resource estimates are typically covered by project management course. You’ll learn skills for not only setting goals for achievement within a realistic budget and time, but also for reviewing and vetting costs and resource estimates.</a:t>
            </a:r>
            <a:endParaRPr lang="en-US" dirty="0">
              <a:latin typeface="Times" panose="02020603050405020304" pitchFamily="18" charset="0"/>
              <a:cs typeface="Times" panose="02020603050405020304" pitchFamily="18" charset="0"/>
            </a:endParaRPr>
          </a:p>
        </p:txBody>
      </p:sp>
      <p:pic>
        <p:nvPicPr>
          <p:cNvPr id="4" name="عنصر نائب للمحتوى 6">
            <a:extLst>
              <a:ext uri="{FF2B5EF4-FFF2-40B4-BE49-F238E27FC236}">
                <a16:creationId xmlns:a16="http://schemas.microsoft.com/office/drawing/2014/main" id="{A884B1A2-7E6B-4A4E-8EF9-07CF8C4BB60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1018" y="0"/>
            <a:ext cx="1620982" cy="1662544"/>
          </a:xfrm>
          <a:prstGeom prst="rect">
            <a:avLst/>
          </a:prstGeom>
        </p:spPr>
      </p:pic>
    </p:spTree>
    <p:extLst>
      <p:ext uri="{BB962C8B-B14F-4D97-AF65-F5344CB8AC3E}">
        <p14:creationId xmlns:p14="http://schemas.microsoft.com/office/powerpoint/2010/main" val="3683170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039090"/>
          </a:xfrm>
        </p:spPr>
        <p:txBody>
          <a:bodyPr>
            <a:normAutofit/>
          </a:bodyPr>
          <a:lstStyle/>
          <a:p>
            <a:pPr algn="ctr"/>
            <a:r>
              <a:rPr lang="en-US" sz="4000" dirty="0">
                <a:latin typeface="Times" panose="02020603050405020304" pitchFamily="18" charset="0"/>
                <a:cs typeface="Times" panose="02020603050405020304" pitchFamily="18" charset="0"/>
              </a:rPr>
              <a:t>Learning Objectives</a:t>
            </a:r>
          </a:p>
        </p:txBody>
      </p:sp>
      <p:sp>
        <p:nvSpPr>
          <p:cNvPr id="3" name="Content Placeholder 2"/>
          <p:cNvSpPr>
            <a:spLocks noGrp="1"/>
          </p:cNvSpPr>
          <p:nvPr>
            <p:ph idx="1"/>
          </p:nvPr>
        </p:nvSpPr>
        <p:spPr>
          <a:xfrm>
            <a:off x="0" y="1052946"/>
            <a:ext cx="12192000" cy="5805054"/>
          </a:xfrm>
        </p:spPr>
        <p:txBody>
          <a:bodyPr>
            <a:normAutofit fontScale="40000" lnSpcReduction="20000"/>
          </a:bodyPr>
          <a:lstStyle/>
          <a:p>
            <a:pPr>
              <a:lnSpc>
                <a:spcPct val="110000"/>
              </a:lnSpc>
              <a:buFont typeface="Wingdings" pitchFamily="2" charset="2"/>
              <a:buChar char="Ø"/>
            </a:pPr>
            <a:r>
              <a:rPr lang="en-US" sz="5900" dirty="0">
                <a:latin typeface="Times New Roman" pitchFamily="18" charset="0"/>
                <a:cs typeface="Times New Roman" pitchFamily="18" charset="0"/>
              </a:rPr>
              <a:t>Defining project and its attributes.</a:t>
            </a:r>
          </a:p>
          <a:p>
            <a:pPr>
              <a:lnSpc>
                <a:spcPct val="110000"/>
              </a:lnSpc>
              <a:buFont typeface="Wingdings" pitchFamily="2" charset="2"/>
              <a:buChar char="Ø"/>
            </a:pPr>
            <a:r>
              <a:rPr lang="en-US" sz="5900" dirty="0">
                <a:latin typeface="Times New Roman" pitchFamily="18" charset="0"/>
                <a:cs typeface="Times New Roman" pitchFamily="18" charset="0"/>
              </a:rPr>
              <a:t> Key constraints within which a project must be managed.</a:t>
            </a:r>
          </a:p>
          <a:p>
            <a:pPr>
              <a:lnSpc>
                <a:spcPct val="110000"/>
              </a:lnSpc>
              <a:buFont typeface="Wingdings" pitchFamily="2" charset="2"/>
              <a:buChar char="Ø"/>
            </a:pPr>
            <a:r>
              <a:rPr lang="en-US" sz="5900" dirty="0">
                <a:latin typeface="Times New Roman" pitchFamily="18" charset="0"/>
                <a:cs typeface="Times New Roman" pitchFamily="18" charset="0"/>
              </a:rPr>
              <a:t>Difference between Routine work (regular operations)  and Project.</a:t>
            </a:r>
          </a:p>
          <a:p>
            <a:pPr>
              <a:lnSpc>
                <a:spcPct val="110000"/>
              </a:lnSpc>
              <a:buFont typeface="Wingdings" pitchFamily="2" charset="2"/>
              <a:buChar char="Ø"/>
            </a:pPr>
            <a:r>
              <a:rPr lang="en-US" sz="5900" dirty="0">
                <a:latin typeface="Times New Roman" pitchFamily="18" charset="0"/>
                <a:cs typeface="Times New Roman" pitchFamily="18" charset="0"/>
              </a:rPr>
              <a:t>Know different concepts of project management.</a:t>
            </a:r>
          </a:p>
          <a:p>
            <a:pPr>
              <a:lnSpc>
                <a:spcPct val="110000"/>
              </a:lnSpc>
              <a:buFont typeface="Wingdings" pitchFamily="2" charset="2"/>
              <a:buChar char="Ø"/>
            </a:pPr>
            <a:r>
              <a:rPr lang="en-US" sz="5900" dirty="0">
                <a:latin typeface="Times New Roman" pitchFamily="18" charset="0"/>
                <a:cs typeface="Times New Roman" pitchFamily="18" charset="0"/>
              </a:rPr>
              <a:t>Why project management.</a:t>
            </a:r>
          </a:p>
          <a:p>
            <a:pPr>
              <a:lnSpc>
                <a:spcPct val="110000"/>
              </a:lnSpc>
              <a:buFont typeface="Wingdings" pitchFamily="2" charset="2"/>
              <a:buChar char="Ø"/>
            </a:pPr>
            <a:r>
              <a:rPr lang="en-US" sz="5900" dirty="0">
                <a:latin typeface="Times New Roman" pitchFamily="18" charset="0"/>
                <a:cs typeface="Times New Roman" pitchFamily="18" charset="0"/>
              </a:rPr>
              <a:t> Know about Project Manager and his responsibilities .</a:t>
            </a:r>
          </a:p>
          <a:p>
            <a:pPr>
              <a:lnSpc>
                <a:spcPct val="110000"/>
              </a:lnSpc>
              <a:buFont typeface="Wingdings" pitchFamily="2" charset="2"/>
              <a:buChar char="Ø"/>
            </a:pPr>
            <a:r>
              <a:rPr lang="en-US" sz="5900" dirty="0">
                <a:latin typeface="Times New Roman" pitchFamily="18" charset="0"/>
                <a:cs typeface="Times New Roman" pitchFamily="18" charset="0"/>
              </a:rPr>
              <a:t>Understand Selection of a Project Manager.</a:t>
            </a:r>
          </a:p>
          <a:p>
            <a:pPr>
              <a:lnSpc>
                <a:spcPct val="110000"/>
              </a:lnSpc>
              <a:buFont typeface="Wingdings" pitchFamily="2" charset="2"/>
              <a:buChar char="Ø"/>
            </a:pPr>
            <a:r>
              <a:rPr lang="en-US" sz="5900" dirty="0">
                <a:latin typeface="Times New Roman" pitchFamily="18" charset="0"/>
                <a:cs typeface="Times New Roman" pitchFamily="18" charset="0"/>
              </a:rPr>
              <a:t>Know about Characteristics of Project Management Team. </a:t>
            </a:r>
          </a:p>
          <a:p>
            <a:pPr>
              <a:lnSpc>
                <a:spcPct val="110000"/>
              </a:lnSpc>
              <a:buFont typeface="Wingdings" pitchFamily="2" charset="2"/>
              <a:buChar char="Ø"/>
            </a:pPr>
            <a:r>
              <a:rPr lang="en-US" sz="5900" dirty="0">
                <a:latin typeface="Times New Roman" pitchFamily="18" charset="0"/>
                <a:cs typeface="Times New Roman" pitchFamily="18" charset="0"/>
              </a:rPr>
              <a:t>Know about the phases of Project Management .</a:t>
            </a:r>
          </a:p>
          <a:p>
            <a:pPr>
              <a:lnSpc>
                <a:spcPct val="110000"/>
              </a:lnSpc>
              <a:buFont typeface="Wingdings" pitchFamily="2" charset="2"/>
              <a:buChar char="Ø"/>
            </a:pPr>
            <a:r>
              <a:rPr lang="en-US" sz="6000" dirty="0">
                <a:latin typeface="Times New Roman" pitchFamily="18" charset="0"/>
                <a:cs typeface="Times New Roman" pitchFamily="18" charset="0"/>
              </a:rPr>
              <a:t>Understand Project Environment. </a:t>
            </a:r>
          </a:p>
          <a:p>
            <a:pPr>
              <a:lnSpc>
                <a:spcPct val="110000"/>
              </a:lnSpc>
              <a:buFont typeface="Wingdings" pitchFamily="2" charset="2"/>
              <a:buChar char="Ø"/>
            </a:pPr>
            <a:r>
              <a:rPr lang="en-US" sz="6000" dirty="0">
                <a:latin typeface="Times New Roman" pitchFamily="18" charset="0"/>
                <a:cs typeface="Times New Roman" pitchFamily="18" charset="0"/>
              </a:rPr>
              <a:t>The 7S of Project Management .</a:t>
            </a:r>
            <a:br>
              <a:rPr lang="en-US" dirty="0"/>
            </a:br>
            <a:endParaRPr lang="en-US" sz="5900" dirty="0">
              <a:latin typeface="Times New Roman" pitchFamily="18" charset="0"/>
              <a:cs typeface="Times New Roman" pitchFamily="18" charset="0"/>
            </a:endParaRPr>
          </a:p>
          <a:p>
            <a:pPr>
              <a:buNone/>
            </a:pPr>
            <a:br>
              <a:rPr lang="en-US" dirty="0"/>
            </a:br>
            <a:r>
              <a:rPr lang="en-US" dirty="0"/>
              <a:t> </a:t>
            </a:r>
            <a:br>
              <a:rPr lang="en-US"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058400" y="1"/>
            <a:ext cx="2133600" cy="1662544"/>
          </a:xfrm>
        </p:spPr>
      </p:pic>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166254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4835"/>
          </a:xfrm>
        </p:spPr>
        <p:txBody>
          <a:bodyPr>
            <a:normAutofit/>
          </a:bodyPr>
          <a:lstStyle/>
          <a:p>
            <a:pPr algn="ctr"/>
            <a:r>
              <a:rPr lang="en-US" sz="4000" dirty="0">
                <a:latin typeface="Times" panose="02020603050405020304" pitchFamily="18" charset="0"/>
                <a:cs typeface="Times" panose="02020603050405020304" pitchFamily="18" charset="0"/>
              </a:rPr>
              <a:t>What is a project?</a:t>
            </a:r>
          </a:p>
        </p:txBody>
      </p:sp>
      <p:sp>
        <p:nvSpPr>
          <p:cNvPr id="3" name="Content Placeholder 2"/>
          <p:cNvSpPr>
            <a:spLocks noGrp="1"/>
          </p:cNvSpPr>
          <p:nvPr>
            <p:ph idx="1"/>
          </p:nvPr>
        </p:nvSpPr>
        <p:spPr>
          <a:xfrm>
            <a:off x="0" y="1620982"/>
            <a:ext cx="12192000" cy="5237018"/>
          </a:xfrm>
        </p:spPr>
        <p:txBody>
          <a:bodyPr>
            <a:normAutofit fontScale="25000" lnSpcReduction="20000"/>
          </a:bodyPr>
          <a:lstStyle/>
          <a:p>
            <a:pPr algn="just">
              <a:lnSpc>
                <a:spcPct val="120000"/>
              </a:lnSpc>
            </a:pPr>
            <a:r>
              <a:rPr lang="en-US" sz="9600" dirty="0">
                <a:latin typeface="Times New Roman" pitchFamily="18" charset="0"/>
                <a:cs typeface="Times New Roman" pitchFamily="18" charset="0"/>
              </a:rPr>
              <a:t>A project is a group of unique, interrelated activities that are planned and executed in certain sequence to create a unique product or service, within a specific time frame, budget and the client’s specifications.</a:t>
            </a:r>
          </a:p>
          <a:p>
            <a:pPr algn="just">
              <a:lnSpc>
                <a:spcPct val="120000"/>
              </a:lnSpc>
            </a:pPr>
            <a:r>
              <a:rPr lang="en-US" sz="9600" dirty="0">
                <a:latin typeface="Times New Roman" pitchFamily="18" charset="0"/>
                <a:cs typeface="Times New Roman" pitchFamily="18" charset="0"/>
              </a:rPr>
              <a:t>A project is</a:t>
            </a:r>
            <a:r>
              <a:rPr lang="en-US" altLang="ja-JP" sz="9600" dirty="0">
                <a:latin typeface="Times New Roman" pitchFamily="18" charset="0"/>
                <a:cs typeface="Times New Roman" pitchFamily="18" charset="0"/>
              </a:rPr>
              <a:t> a temporary endeavor undertaken to create a unique product, service or result.</a:t>
            </a:r>
          </a:p>
          <a:p>
            <a:pPr algn="just">
              <a:lnSpc>
                <a:spcPct val="120000"/>
              </a:lnSpc>
              <a:buNone/>
            </a:pPr>
            <a:endParaRPr lang="en-US" altLang="ja-JP" sz="9600" dirty="0">
              <a:latin typeface="Times New Roman" pitchFamily="18" charset="0"/>
              <a:cs typeface="Times New Roman" pitchFamily="18" charset="0"/>
            </a:endParaRPr>
          </a:p>
          <a:p>
            <a:pPr marL="55563" marR="13335" indent="0">
              <a:lnSpc>
                <a:spcPct val="120000"/>
              </a:lnSpc>
            </a:pPr>
            <a:r>
              <a:rPr lang="en-US" sz="9600" b="1" spc="-25" dirty="0">
                <a:latin typeface="Times New Roman" pitchFamily="18" charset="0"/>
                <a:cs typeface="Times New Roman" pitchFamily="18" charset="0"/>
              </a:rPr>
              <a:t>Temporary </a:t>
            </a:r>
            <a:r>
              <a:rPr lang="en-US" sz="9600" b="1" spc="-5" dirty="0">
                <a:latin typeface="Times New Roman" pitchFamily="18" charset="0"/>
                <a:cs typeface="Times New Roman" pitchFamily="18" charset="0"/>
              </a:rPr>
              <a:t>means: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Project </a:t>
            </a:r>
            <a:r>
              <a:rPr lang="en-US" sz="9600" dirty="0">
                <a:latin typeface="Times New Roman" pitchFamily="18" charset="0"/>
                <a:cs typeface="Times New Roman" pitchFamily="18" charset="0"/>
              </a:rPr>
              <a:t>is a one-off</a:t>
            </a:r>
            <a:r>
              <a:rPr lang="en-US" sz="9600" spc="-10" dirty="0">
                <a:latin typeface="Times New Roman" pitchFamily="18" charset="0"/>
                <a:cs typeface="Times New Roman" pitchFamily="18" charset="0"/>
              </a:rPr>
              <a:t> </a:t>
            </a:r>
            <a:r>
              <a:rPr lang="en-US" sz="9600" spc="-15" dirty="0">
                <a:latin typeface="Times New Roman" pitchFamily="18" charset="0"/>
                <a:cs typeface="Times New Roman" pitchFamily="18" charset="0"/>
              </a:rPr>
              <a:t>event </a:t>
            </a:r>
            <a:r>
              <a:rPr lang="en-US" sz="9600" dirty="0">
                <a:latin typeface="Times New Roman" pitchFamily="18" charset="0"/>
                <a:cs typeface="Times New Roman" pitchFamily="18" charset="0"/>
              </a:rPr>
              <a:t>and </a:t>
            </a:r>
            <a:r>
              <a:rPr lang="en-US" sz="9600" spc="-5" dirty="0">
                <a:latin typeface="Times New Roman" pitchFamily="18" charset="0"/>
                <a:cs typeface="Times New Roman" pitchFamily="18" charset="0"/>
              </a:rPr>
              <a:t>not </a:t>
            </a:r>
            <a:r>
              <a:rPr lang="en-US" sz="9600" dirty="0">
                <a:latin typeface="Times New Roman" pitchFamily="18" charset="0"/>
                <a:cs typeface="Times New Roman" pitchFamily="18" charset="0"/>
              </a:rPr>
              <a:t>an </a:t>
            </a:r>
            <a:r>
              <a:rPr lang="en-US" sz="9600" spc="-5" dirty="0">
                <a:latin typeface="Times New Roman" pitchFamily="18" charset="0"/>
                <a:cs typeface="Times New Roman" pitchFamily="18" charset="0"/>
              </a:rPr>
              <a:t>ongoing </a:t>
            </a:r>
            <a:r>
              <a:rPr lang="en-US" sz="9600" spc="-10" dirty="0">
                <a:latin typeface="Times New Roman" pitchFamily="18" charset="0"/>
                <a:cs typeface="Times New Roman" pitchFamily="18" charset="0"/>
              </a:rPr>
              <a:t>operation  </a:t>
            </a:r>
            <a:r>
              <a:rPr lang="en-US" sz="9600" dirty="0">
                <a:latin typeface="Times New Roman" pitchFamily="18" charset="0"/>
                <a:cs typeface="Times New Roman" pitchFamily="18" charset="0"/>
              </a:rPr>
              <a:t>It </a:t>
            </a:r>
            <a:r>
              <a:rPr lang="en-US" sz="9600" spc="-5" dirty="0">
                <a:latin typeface="Times New Roman" pitchFamily="18" charset="0"/>
                <a:cs typeface="Times New Roman" pitchFamily="18" charset="0"/>
              </a:rPr>
              <a:t>has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definite </a:t>
            </a:r>
            <a:r>
              <a:rPr lang="en-US" sz="9600" dirty="0">
                <a:latin typeface="Times New Roman" pitchFamily="18" charset="0"/>
                <a:cs typeface="Times New Roman" pitchFamily="18" charset="0"/>
              </a:rPr>
              <a:t>beginning and a </a:t>
            </a:r>
            <a:r>
              <a:rPr lang="en-US" sz="9600" spc="-10" dirty="0">
                <a:latin typeface="Times New Roman" pitchFamily="18" charset="0"/>
                <a:cs typeface="Times New Roman" pitchFamily="18" charset="0"/>
              </a:rPr>
              <a:t>definite</a:t>
            </a:r>
            <a:r>
              <a:rPr lang="en-US" sz="9600" spc="-50" dirty="0">
                <a:latin typeface="Times New Roman" pitchFamily="18" charset="0"/>
                <a:cs typeface="Times New Roman" pitchFamily="18" charset="0"/>
              </a:rPr>
              <a:t> </a:t>
            </a:r>
            <a:r>
              <a:rPr lang="en-US" sz="9600" dirty="0">
                <a:latin typeface="Times New Roman" pitchFamily="18" charset="0"/>
                <a:cs typeface="Times New Roman" pitchFamily="18" charset="0"/>
              </a:rPr>
              <a:t>end.</a:t>
            </a:r>
          </a:p>
          <a:p>
            <a:pPr>
              <a:lnSpc>
                <a:spcPct val="120000"/>
              </a:lnSpc>
              <a:spcBef>
                <a:spcPts val="25"/>
              </a:spcBef>
              <a:buNone/>
            </a:pPr>
            <a:endParaRPr lang="en-US" sz="9600" dirty="0">
              <a:latin typeface="Times New Roman" pitchFamily="18" charset="0"/>
              <a:cs typeface="Times New Roman" pitchFamily="18" charset="0"/>
            </a:endParaRPr>
          </a:p>
          <a:p>
            <a:pPr marL="12700">
              <a:lnSpc>
                <a:spcPct val="120000"/>
              </a:lnSpc>
              <a:spcBef>
                <a:spcPts val="5"/>
              </a:spcBef>
            </a:pPr>
            <a:r>
              <a:rPr lang="en-US" sz="9600" b="1" spc="-5" dirty="0">
                <a:latin typeface="Times New Roman" pitchFamily="18" charset="0"/>
                <a:cs typeface="Times New Roman" pitchFamily="18" charset="0"/>
              </a:rPr>
              <a:t>The </a:t>
            </a:r>
            <a:r>
              <a:rPr lang="en-US" sz="9600" b="1" dirty="0">
                <a:latin typeface="Times New Roman" pitchFamily="18" charset="0"/>
                <a:cs typeface="Times New Roman" pitchFamily="18" charset="0"/>
              </a:rPr>
              <a:t>end is </a:t>
            </a:r>
            <a:r>
              <a:rPr lang="en-US" sz="9600" b="1" spc="-5" dirty="0">
                <a:latin typeface="Times New Roman" pitchFamily="18" charset="0"/>
                <a:cs typeface="Times New Roman" pitchFamily="18" charset="0"/>
              </a:rPr>
              <a:t>reached</a:t>
            </a:r>
            <a:r>
              <a:rPr lang="en-US" sz="9600" b="1" spc="-30" dirty="0">
                <a:latin typeface="Times New Roman" pitchFamily="18" charset="0"/>
                <a:cs typeface="Times New Roman" pitchFamily="18" charset="0"/>
              </a:rPr>
              <a:t> </a:t>
            </a:r>
            <a:r>
              <a:rPr lang="en-US" sz="9600" b="1" dirty="0">
                <a:latin typeface="Times New Roman" pitchFamily="18" charset="0"/>
                <a:cs typeface="Times New Roman" pitchFamily="18" charset="0"/>
              </a:rPr>
              <a:t>when:</a:t>
            </a: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a:t>
            </a:r>
            <a:r>
              <a:rPr lang="en-US" sz="9600" spc="-15" dirty="0">
                <a:latin typeface="Times New Roman" pitchFamily="18" charset="0"/>
                <a:cs typeface="Times New Roman" pitchFamily="18" charset="0"/>
              </a:rPr>
              <a:t>project’s </a:t>
            </a:r>
            <a:r>
              <a:rPr lang="en-US" sz="9600" spc="-5" dirty="0">
                <a:latin typeface="Times New Roman" pitchFamily="18" charset="0"/>
                <a:cs typeface="Times New Roman" pitchFamily="18" charset="0"/>
              </a:rPr>
              <a:t>objectives </a:t>
            </a:r>
            <a:r>
              <a:rPr lang="en-US" sz="9600" spc="-20" dirty="0">
                <a:latin typeface="Times New Roman" pitchFamily="18" charset="0"/>
                <a:cs typeface="Times New Roman" pitchFamily="18" charset="0"/>
              </a:rPr>
              <a:t>have </a:t>
            </a:r>
            <a:r>
              <a:rPr lang="en-US" sz="9600" spc="-5" dirty="0">
                <a:latin typeface="Times New Roman" pitchFamily="18" charset="0"/>
                <a:cs typeface="Times New Roman" pitchFamily="18" charset="0"/>
              </a:rPr>
              <a:t>been</a:t>
            </a:r>
            <a:r>
              <a:rPr lang="en-US" sz="9600" spc="10" dirty="0">
                <a:latin typeface="Times New Roman" pitchFamily="18" charset="0"/>
                <a:cs typeface="Times New Roman" pitchFamily="18" charset="0"/>
              </a:rPr>
              <a:t> </a:t>
            </a:r>
            <a:r>
              <a:rPr lang="en-US" sz="9600" spc="-5" dirty="0">
                <a:latin typeface="Times New Roman" pitchFamily="18" charset="0"/>
                <a:cs typeface="Times New Roman" pitchFamily="18" charset="0"/>
              </a:rPr>
              <a:t>achieved.</a:t>
            </a:r>
            <a:endParaRPr lang="en-US" sz="9600" dirty="0">
              <a:latin typeface="Times New Roman" pitchFamily="18" charset="0"/>
              <a:cs typeface="Times New Roman" pitchFamily="18" charset="0"/>
            </a:endParaRPr>
          </a:p>
          <a:p>
            <a:pPr marL="355600" marR="290195" indent="-342900">
              <a:lnSpc>
                <a:spcPct val="120000"/>
              </a:lnSpc>
              <a:spcBef>
                <a:spcPts val="480"/>
              </a:spcBef>
              <a:buFont typeface="Arial"/>
              <a:buChar char="•"/>
              <a:tabLst>
                <a:tab pos="354965" algn="l"/>
                <a:tab pos="355600" algn="l"/>
              </a:tabLst>
            </a:pPr>
            <a:r>
              <a:rPr lang="en-US" sz="9600" dirty="0">
                <a:latin typeface="Times New Roman" pitchFamily="18" charset="0"/>
                <a:cs typeface="Times New Roman" pitchFamily="18" charset="0"/>
              </a:rPr>
              <a:t>When it </a:t>
            </a:r>
            <a:r>
              <a:rPr lang="en-US" sz="9600" spc="-5" dirty="0">
                <a:latin typeface="Times New Roman" pitchFamily="18" charset="0"/>
                <a:cs typeface="Times New Roman" pitchFamily="18" charset="0"/>
              </a:rPr>
              <a:t>becomes </a:t>
            </a:r>
            <a:r>
              <a:rPr lang="en-US" sz="9600" dirty="0">
                <a:latin typeface="Times New Roman" pitchFamily="18" charset="0"/>
                <a:cs typeface="Times New Roman" pitchFamily="18" charset="0"/>
              </a:rPr>
              <a:t>clear </a:t>
            </a:r>
            <a:r>
              <a:rPr lang="en-US" sz="9600" spc="-5" dirty="0">
                <a:latin typeface="Times New Roman" pitchFamily="18" charset="0"/>
                <a:cs typeface="Times New Roman" pitchFamily="18" charset="0"/>
              </a:rPr>
              <a:t>that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objectives </a:t>
            </a:r>
            <a:r>
              <a:rPr lang="en-US" sz="9600" spc="-5" dirty="0">
                <a:latin typeface="Times New Roman" pitchFamily="18" charset="0"/>
                <a:cs typeface="Times New Roman" pitchFamily="18" charset="0"/>
              </a:rPr>
              <a:t>will not or </a:t>
            </a:r>
            <a:r>
              <a:rPr lang="en-US" sz="9600" dirty="0">
                <a:latin typeface="Times New Roman" pitchFamily="18" charset="0"/>
                <a:cs typeface="Times New Roman" pitchFamily="18" charset="0"/>
              </a:rPr>
              <a:t>cannot </a:t>
            </a:r>
            <a:r>
              <a:rPr lang="en-US" sz="9600" spc="-5" dirty="0">
                <a:latin typeface="Times New Roman" pitchFamily="18" charset="0"/>
                <a:cs typeface="Times New Roman" pitchFamily="18" charset="0"/>
              </a:rPr>
              <a:t>be  met.</a:t>
            </a:r>
            <a:endParaRPr lang="en-US" sz="9600" dirty="0">
              <a:latin typeface="Times New Roman" pitchFamily="18" charset="0"/>
              <a:cs typeface="Times New Roman" pitchFamily="18" charset="0"/>
            </a:endParaRP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need </a:t>
            </a:r>
            <a:r>
              <a:rPr lang="en-US" sz="9600" spc="-20" dirty="0">
                <a:latin typeface="Times New Roman" pitchFamily="18" charset="0"/>
                <a:cs typeface="Times New Roman" pitchFamily="18" charset="0"/>
              </a:rPr>
              <a:t>for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no </a:t>
            </a:r>
            <a:r>
              <a:rPr lang="en-US" sz="9600" dirty="0">
                <a:latin typeface="Times New Roman" pitchFamily="18" charset="0"/>
                <a:cs typeface="Times New Roman" pitchFamily="18" charset="0"/>
              </a:rPr>
              <a:t>longer </a:t>
            </a:r>
            <a:r>
              <a:rPr lang="en-US" sz="9600" spc="-15" dirty="0">
                <a:latin typeface="Times New Roman" pitchFamily="18" charset="0"/>
                <a:cs typeface="Times New Roman" pitchFamily="18" charset="0"/>
              </a:rPr>
              <a:t>exists </a:t>
            </a:r>
            <a:r>
              <a:rPr lang="en-US" sz="9600" dirty="0">
                <a:latin typeface="Times New Roman" pitchFamily="18" charset="0"/>
                <a:cs typeface="Times New Roman" pitchFamily="18" charset="0"/>
              </a:rPr>
              <a:t>and 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is</a:t>
            </a:r>
            <a:r>
              <a:rPr lang="en-US" sz="9600" spc="50" dirty="0">
                <a:latin typeface="Times New Roman" pitchFamily="18" charset="0"/>
                <a:cs typeface="Times New Roman" pitchFamily="18" charset="0"/>
              </a:rPr>
              <a:t> </a:t>
            </a:r>
            <a:r>
              <a:rPr lang="en-US" sz="9600" spc="-10" dirty="0">
                <a:latin typeface="Times New Roman" pitchFamily="18" charset="0"/>
                <a:cs typeface="Times New Roman" pitchFamily="18" charset="0"/>
              </a:rPr>
              <a:t>terminated.</a:t>
            </a:r>
            <a:endParaRPr lang="en-US" sz="9600" dirty="0">
              <a:latin typeface="Times New Roman" pitchFamily="18" charset="0"/>
              <a:cs typeface="Times New Roman" pitchFamily="18" charset="0"/>
            </a:endParaRPr>
          </a:p>
          <a:p>
            <a:pPr algn="just">
              <a:lnSpc>
                <a:spcPct val="150000"/>
              </a:lnSpc>
            </a:pPr>
            <a:endParaRPr lang="en-US" sz="7400" b="1" dirty="0">
              <a:latin typeface="Times New Roman" pitchFamily="18" charset="0"/>
              <a:cs typeface="Times New Roman" pitchFamily="18" charset="0"/>
            </a:endParaRPr>
          </a:p>
          <a:p>
            <a:pPr algn="just">
              <a:lnSpc>
                <a:spcPct val="150000"/>
              </a:lnSpc>
            </a:pPr>
            <a:endParaRPr lang="en-US" sz="3200" dirty="0">
              <a:latin typeface="Times New Roman" pitchFamily="18" charset="0"/>
              <a:cs typeface="Times New Roman" pitchFamily="18" charset="0"/>
            </a:endParaRPr>
          </a:p>
          <a:p>
            <a:pPr marL="111125" indent="0" algn="just">
              <a:spcBef>
                <a:spcPts val="0"/>
              </a:spcBef>
              <a:buNone/>
            </a:pPr>
            <a:r>
              <a:rPr lang="en-US" sz="3500" dirty="0">
                <a:latin typeface="Times New Roman" pitchFamily="18" charset="0"/>
                <a:cs typeface="Times New Roman" pitchFamily="18" charset="0"/>
              </a:rPr>
              <a:t> </a:t>
            </a:r>
            <a:br>
              <a:rPr lang="en-US" sz="3500" dirty="0">
                <a:latin typeface="Times New Roman" pitchFamily="18" charset="0"/>
                <a:cs typeface="Times New Roman" pitchFamily="18" charset="0"/>
              </a:rPr>
            </a:br>
            <a:br>
              <a:rPr lang="en-US" sz="5400" dirty="0"/>
            </a:br>
            <a:br>
              <a:rPr lang="en-US" sz="5400"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058400" y="1"/>
            <a:ext cx="2133600" cy="1662544"/>
          </a:xfrm>
        </p:spPr>
      </p:pic>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166254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a:ln>
            <a:solidFill>
              <a:schemeClr val="accent1">
                <a:lumMod val="60000"/>
                <a:lumOff val="40000"/>
              </a:schemeClr>
            </a:solidFill>
          </a:ln>
        </p:spPr>
        <p:txBody>
          <a:bodyPr>
            <a:normAutofit fontScale="92500" lnSpcReduction="20000"/>
          </a:bodyPr>
          <a:lstStyle/>
          <a:p>
            <a:pPr marL="365760" indent="-353695">
              <a:lnSpc>
                <a:spcPct val="150000"/>
              </a:lnSpc>
              <a:spcBef>
                <a:spcPts val="100"/>
              </a:spcBef>
              <a:tabLst>
                <a:tab pos="365760" algn="l"/>
                <a:tab pos="366395" algn="l"/>
              </a:tabLst>
            </a:pPr>
            <a:r>
              <a:rPr lang="en-US" sz="4400" b="1" dirty="0">
                <a:solidFill>
                  <a:srgbClr val="53728A"/>
                </a:solidFill>
                <a:latin typeface="Times New Roman" pitchFamily="18" charset="0"/>
                <a:cs typeface="Times New Roman" pitchFamily="18" charset="0"/>
              </a:rPr>
              <a:t>Attributes of a Project</a:t>
            </a:r>
          </a:p>
          <a:p>
            <a:pPr marL="365760" indent="-353695" algn="l">
              <a:lnSpc>
                <a:spcPct val="150000"/>
              </a:lnSpc>
              <a:spcBef>
                <a:spcPts val="100"/>
              </a:spcBef>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dirty="0">
                <a:solidFill>
                  <a:schemeClr val="tx1">
                    <a:lumMod val="95000"/>
                    <a:lumOff val="5000"/>
                  </a:schemeClr>
                </a:solidFill>
                <a:latin typeface="Times New Roman" pitchFamily="18" charset="0"/>
                <a:cs typeface="Times New Roman" pitchFamily="18" charset="0"/>
              </a:rPr>
              <a:t>is a </a:t>
            </a:r>
            <a:r>
              <a:rPr lang="en-US" sz="3200" b="1" dirty="0">
                <a:solidFill>
                  <a:schemeClr val="tx1">
                    <a:lumMod val="95000"/>
                    <a:lumOff val="5000"/>
                  </a:schemeClr>
                </a:solidFill>
                <a:latin typeface="Times New Roman" pitchFamily="18" charset="0"/>
                <a:cs typeface="Times New Roman" pitchFamily="18" charset="0"/>
              </a:rPr>
              <a:t>planned </a:t>
            </a:r>
            <a:r>
              <a:rPr lang="en-US" sz="3200" b="1" spc="-5" dirty="0">
                <a:solidFill>
                  <a:schemeClr val="tx1">
                    <a:lumMod val="95000"/>
                    <a:lumOff val="5000"/>
                  </a:schemeClr>
                </a:solidFill>
                <a:latin typeface="Times New Roman" pitchFamily="18" charset="0"/>
                <a:cs typeface="Times New Roman" pitchFamily="18" charset="0"/>
              </a:rPr>
              <a:t>set </a:t>
            </a:r>
            <a:r>
              <a:rPr lang="en-US" sz="3200" b="1" dirty="0">
                <a:solidFill>
                  <a:schemeClr val="tx1">
                    <a:lumMod val="95000"/>
                    <a:lumOff val="5000"/>
                  </a:schemeClr>
                </a:solidFill>
                <a:latin typeface="Times New Roman" pitchFamily="18" charset="0"/>
                <a:cs typeface="Times New Roman" pitchFamily="18" charset="0"/>
              </a:rPr>
              <a:t>of</a:t>
            </a:r>
            <a:r>
              <a:rPr lang="en-US" sz="3200" b="1" spc="-20" dirty="0">
                <a:solidFill>
                  <a:schemeClr val="tx1">
                    <a:lumMod val="95000"/>
                    <a:lumOff val="5000"/>
                  </a:schemeClr>
                </a:solidFill>
                <a:latin typeface="Times New Roman" pitchFamily="18" charset="0"/>
                <a:cs typeface="Times New Roman" pitchFamily="18" charset="0"/>
              </a:rPr>
              <a:t> </a:t>
            </a:r>
            <a:r>
              <a:rPr lang="en-US" sz="3200" b="1" spc="-5" dirty="0">
                <a:solidFill>
                  <a:schemeClr val="tx1">
                    <a:lumMod val="95000"/>
                    <a:lumOff val="5000"/>
                  </a:schemeClr>
                </a:solidFill>
                <a:latin typeface="Times New Roman" pitchFamily="18" charset="0"/>
                <a:cs typeface="Times New Roman" pitchFamily="18" charset="0"/>
              </a:rPr>
              <a:t>activities.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b="1" dirty="0">
                <a:solidFill>
                  <a:schemeClr val="tx1">
                    <a:lumMod val="95000"/>
                    <a:lumOff val="5000"/>
                  </a:schemeClr>
                </a:solidFill>
                <a:latin typeface="Times New Roman" pitchFamily="18" charset="0"/>
                <a:cs typeface="Times New Roman" pitchFamily="18" charset="0"/>
              </a:rPr>
              <a:t>has a</a:t>
            </a:r>
            <a:r>
              <a:rPr lang="en-US" sz="3200" b="1" spc="-15" dirty="0">
                <a:solidFill>
                  <a:schemeClr val="tx1">
                    <a:lumMod val="95000"/>
                    <a:lumOff val="5000"/>
                  </a:schemeClr>
                </a:solidFill>
                <a:latin typeface="Times New Roman" pitchFamily="18" charset="0"/>
                <a:cs typeface="Times New Roman" pitchFamily="18" charset="0"/>
              </a:rPr>
              <a:t> specific </a:t>
            </a:r>
            <a:r>
              <a:rPr lang="en-US" sz="3200" b="1" dirty="0">
                <a:solidFill>
                  <a:schemeClr val="tx1">
                    <a:lumMod val="95000"/>
                    <a:lumOff val="5000"/>
                  </a:schemeClr>
                </a:solidFill>
                <a:latin typeface="Times New Roman" pitchFamily="18" charset="0"/>
                <a:cs typeface="Times New Roman" pitchFamily="18" charset="0"/>
              </a:rPr>
              <a:t>scope.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spc="-5" dirty="0">
                <a:solidFill>
                  <a:schemeClr val="tx1">
                    <a:lumMod val="95000"/>
                    <a:lumOff val="5000"/>
                  </a:schemeClr>
                </a:solidFill>
                <a:latin typeface="Times New Roman" pitchFamily="18" charset="0"/>
                <a:cs typeface="Times New Roman" pitchFamily="18" charset="0"/>
              </a:rPr>
              <a:t>has </a:t>
            </a:r>
            <a:r>
              <a:rPr lang="en-US" sz="3200" b="1" dirty="0">
                <a:solidFill>
                  <a:schemeClr val="tx1">
                    <a:lumMod val="95000"/>
                    <a:lumOff val="5000"/>
                  </a:schemeClr>
                </a:solidFill>
                <a:latin typeface="Times New Roman" pitchFamily="18" charset="0"/>
                <a:cs typeface="Times New Roman" pitchFamily="18" charset="0"/>
              </a:rPr>
              <a:t>time, </a:t>
            </a:r>
            <a:r>
              <a:rPr lang="en-US" sz="3200" b="1" spc="-5" dirty="0">
                <a:solidFill>
                  <a:schemeClr val="tx1">
                    <a:lumMod val="95000"/>
                    <a:lumOff val="5000"/>
                  </a:schemeClr>
                </a:solidFill>
                <a:latin typeface="Times New Roman" pitchFamily="18" charset="0"/>
                <a:cs typeface="Times New Roman" pitchFamily="18" charset="0"/>
              </a:rPr>
              <a:t>cost, </a:t>
            </a:r>
            <a:r>
              <a:rPr lang="en-US" sz="3200" b="1" dirty="0">
                <a:solidFill>
                  <a:schemeClr val="tx1">
                    <a:lumMod val="95000"/>
                    <a:lumOff val="5000"/>
                  </a:schemeClr>
                </a:solidFill>
                <a:latin typeface="Times New Roman" pitchFamily="18" charset="0"/>
                <a:cs typeface="Times New Roman" pitchFamily="18" charset="0"/>
              </a:rPr>
              <a:t>quality and </a:t>
            </a:r>
            <a:r>
              <a:rPr lang="en-US" sz="3200" b="1" spc="-10" dirty="0">
                <a:solidFill>
                  <a:schemeClr val="tx1">
                    <a:lumMod val="95000"/>
                    <a:lumOff val="5000"/>
                  </a:schemeClr>
                </a:solidFill>
                <a:latin typeface="Times New Roman" pitchFamily="18" charset="0"/>
                <a:cs typeface="Times New Roman" pitchFamily="18" charset="0"/>
              </a:rPr>
              <a:t>resource</a:t>
            </a:r>
            <a:r>
              <a:rPr lang="en-US" sz="3200" b="1" spc="-75" dirty="0">
                <a:solidFill>
                  <a:schemeClr val="tx1">
                    <a:lumMod val="95000"/>
                    <a:lumOff val="5000"/>
                  </a:schemeClr>
                </a:solidFill>
                <a:latin typeface="Times New Roman" pitchFamily="18" charset="0"/>
                <a:cs typeface="Times New Roman" pitchFamily="18" charset="0"/>
              </a:rPr>
              <a:t> </a:t>
            </a:r>
            <a:r>
              <a:rPr lang="en-US" sz="3200" b="1" spc="-10" dirty="0">
                <a:solidFill>
                  <a:schemeClr val="tx1">
                    <a:lumMod val="95000"/>
                    <a:lumOff val="5000"/>
                  </a:schemeClr>
                </a:solidFill>
                <a:latin typeface="Times New Roman" pitchFamily="18" charset="0"/>
                <a:cs typeface="Times New Roman" pitchFamily="18" charset="0"/>
              </a:rPr>
              <a:t>constraints.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spcBef>
                <a:spcPts val="5"/>
              </a:spcBef>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well-defined</a:t>
            </a:r>
            <a:r>
              <a:rPr lang="en-US" sz="3200" spc="5"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objective.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a:t>
            </a:r>
            <a:r>
              <a:rPr lang="en-US" sz="3200" spc="-5" dirty="0">
                <a:solidFill>
                  <a:schemeClr val="tx1">
                    <a:lumMod val="95000"/>
                    <a:lumOff val="5000"/>
                  </a:schemeClr>
                </a:solidFill>
                <a:latin typeface="Times New Roman" pitchFamily="18" charset="0"/>
                <a:cs typeface="Times New Roman" pitchFamily="18" charset="0"/>
              </a:rPr>
              <a:t>defined </a:t>
            </a:r>
            <a:r>
              <a:rPr lang="en-US" sz="3200" spc="-15" dirty="0">
                <a:solidFill>
                  <a:schemeClr val="tx1">
                    <a:lumMod val="95000"/>
                    <a:lumOff val="5000"/>
                  </a:schemeClr>
                </a:solidFill>
                <a:latin typeface="Times New Roman" pitchFamily="18" charset="0"/>
                <a:cs typeface="Times New Roman" pitchFamily="18" charset="0"/>
              </a:rPr>
              <a:t>life </a:t>
            </a:r>
            <a:r>
              <a:rPr lang="en-US" sz="3200" spc="-5" dirty="0">
                <a:solidFill>
                  <a:schemeClr val="tx1">
                    <a:lumMod val="95000"/>
                    <a:lumOff val="5000"/>
                  </a:schemeClr>
                </a:solidFill>
                <a:latin typeface="Times New Roman" pitchFamily="18" charset="0"/>
                <a:cs typeface="Times New Roman" pitchFamily="18" charset="0"/>
              </a:rPr>
              <a:t>span with </a:t>
            </a:r>
            <a:r>
              <a:rPr lang="en-US" sz="3200" dirty="0">
                <a:solidFill>
                  <a:schemeClr val="tx1">
                    <a:lumMod val="95000"/>
                    <a:lumOff val="5000"/>
                  </a:schemeClr>
                </a:solidFill>
                <a:latin typeface="Times New Roman" pitchFamily="18" charset="0"/>
                <a:cs typeface="Times New Roman" pitchFamily="18" charset="0"/>
              </a:rPr>
              <a:t>a beginning and an</a:t>
            </a:r>
            <a:r>
              <a:rPr lang="en-US" sz="3200" spc="-20"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end.</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15" dirty="0">
                <a:solidFill>
                  <a:schemeClr val="tx1">
                    <a:lumMod val="95000"/>
                    <a:lumOff val="5000"/>
                  </a:schemeClr>
                </a:solidFill>
                <a:latin typeface="Times New Roman" pitchFamily="18" charset="0"/>
                <a:cs typeface="Times New Roman" pitchFamily="18" charset="0"/>
              </a:rPr>
              <a:t>Involves </a:t>
            </a:r>
            <a:r>
              <a:rPr lang="en-US" sz="3200" spc="-5" dirty="0">
                <a:solidFill>
                  <a:schemeClr val="tx1">
                    <a:lumMod val="95000"/>
                    <a:lumOff val="5000"/>
                  </a:schemeClr>
                </a:solidFill>
                <a:latin typeface="Times New Roman" pitchFamily="18" charset="0"/>
                <a:cs typeface="Times New Roman" pitchFamily="18" charset="0"/>
              </a:rPr>
              <a:t>doing something </a:t>
            </a:r>
            <a:r>
              <a:rPr lang="en-US" sz="3200" spc="-10" dirty="0">
                <a:solidFill>
                  <a:schemeClr val="tx1">
                    <a:lumMod val="95000"/>
                    <a:lumOff val="5000"/>
                  </a:schemeClr>
                </a:solidFill>
                <a:latin typeface="Times New Roman" pitchFamily="18" charset="0"/>
                <a:cs typeface="Times New Roman" pitchFamily="18" charset="0"/>
              </a:rPr>
              <a:t>unique</a:t>
            </a:r>
            <a:r>
              <a:rPr lang="en-US" sz="3200" spc="-15" dirty="0">
                <a:solidFill>
                  <a:schemeClr val="tx1">
                    <a:lumMod val="95000"/>
                    <a:lumOff val="5000"/>
                  </a:schemeClr>
                </a:solidFill>
                <a:latin typeface="Times New Roman" pitchFamily="18" charset="0"/>
                <a:cs typeface="Times New Roman" pitchFamily="18" charset="0"/>
              </a:rPr>
              <a:t>.</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Has a customer.  </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Involves a degree of uncertainty.</a:t>
            </a:r>
          </a:p>
          <a:p>
            <a:pPr marL="365760" indent="-353695" algn="l">
              <a:lnSpc>
                <a:spcPct val="150000"/>
              </a:lnSpc>
              <a:buFont typeface="Arial"/>
              <a:buChar char="•"/>
              <a:tabLst>
                <a:tab pos="365760" algn="l"/>
                <a:tab pos="366395" algn="l"/>
              </a:tabLst>
            </a:pPr>
            <a:endParaRPr lang="en-US" sz="3200" dirty="0">
              <a:latin typeface="Times" charset="0"/>
            </a:endParaRPr>
          </a:p>
          <a:p>
            <a:pPr marL="365760" indent="-353695" algn="l">
              <a:lnSpc>
                <a:spcPct val="150000"/>
              </a:lnSpc>
              <a:buFont typeface="Arial"/>
              <a:buChar char="•"/>
              <a:tabLst>
                <a:tab pos="365760" algn="l"/>
                <a:tab pos="366395" algn="l"/>
              </a:tabLst>
            </a:pPr>
            <a:endParaRPr lang="en-US" sz="3200" dirty="0">
              <a:solidFill>
                <a:schemeClr val="tx1">
                  <a:lumMod val="95000"/>
                  <a:lumOff val="5000"/>
                </a:schemeClr>
              </a:solidFill>
              <a:latin typeface="Times New Roman" pitchFamily="18" charset="0"/>
              <a:cs typeface="Times New Roman" pitchFamily="18" charset="0"/>
            </a:endParaRPr>
          </a:p>
          <a:p>
            <a:pPr algn="l">
              <a:lnSpc>
                <a:spcPct val="150000"/>
              </a:lnSpc>
            </a:pPr>
            <a:endParaRPr lang="en-US" sz="3200" dirty="0">
              <a:solidFill>
                <a:schemeClr val="tx1">
                  <a:lumMod val="95000"/>
                  <a:lumOff val="5000"/>
                </a:schemeClr>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166254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subTitle" idx="1"/>
          </p:nvPr>
        </p:nvSpPr>
        <p:spPr>
          <a:xfrm>
            <a:off x="0" y="0"/>
            <a:ext cx="12192000" cy="6858000"/>
          </a:xfrm>
        </p:spPr>
        <p:txBody>
          <a:bodyPr>
            <a:normAutofit lnSpcReduction="10000"/>
          </a:bodyPr>
          <a:lstStyle/>
          <a:p>
            <a:pPr lvl="0" algn="l">
              <a:buFont typeface="Wingdings" pitchFamily="2" charset="2"/>
              <a:buChar char="Ø"/>
            </a:pPr>
            <a:endParaRPr lang="en-US" dirty="0"/>
          </a:p>
          <a:p>
            <a:pPr lvl="0"/>
            <a:r>
              <a:rPr lang="en-US" sz="3200" b="1" dirty="0">
                <a:solidFill>
                  <a:srgbClr val="53728A"/>
                </a:solidFill>
                <a:latin typeface="Times New Roman" pitchFamily="18" charset="0"/>
                <a:cs typeface="Times New Roman" pitchFamily="18" charset="0"/>
              </a:rPr>
              <a:t>Examples of Projects</a:t>
            </a:r>
            <a:endParaRPr lang="en-US" sz="3200" b="1" dirty="0">
              <a:latin typeface="Times New Roman" pitchFamily="18" charset="0"/>
              <a:cs typeface="Times New Roman" pitchFamily="18" charset="0"/>
            </a:endParaRPr>
          </a:p>
          <a:p>
            <a:pPr lvl="0" algn="l">
              <a:buFont typeface="Wingdings" pitchFamily="2" charset="2"/>
              <a:buChar char="Ø"/>
            </a:pPr>
            <a:endParaRPr lang="en-US" dirty="0"/>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hospital.</a:t>
            </a:r>
          </a:p>
          <a:p>
            <a:pPr lvl="0" algn="l">
              <a:lnSpc>
                <a:spcPct val="100000"/>
              </a:lnSpc>
              <a:buFont typeface="Wingdings" pitchFamily="2" charset="2"/>
              <a:buChar char="Ø"/>
            </a:pPr>
            <a:r>
              <a:rPr lang="en-US" sz="2800" dirty="0">
                <a:latin typeface="Times New Roman" pitchFamily="18" charset="0"/>
                <a:cs typeface="Times New Roman" pitchFamily="18" charset="0"/>
              </a:rPr>
              <a:t>Writing a book.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implementing a computer system. </a:t>
            </a:r>
          </a:p>
          <a:p>
            <a:pPr lvl="0" algn="l">
              <a:lnSpc>
                <a:spcPct val="100000"/>
              </a:lnSpc>
              <a:buFont typeface="Wingdings" pitchFamily="2" charset="2"/>
              <a:buChar char="Ø"/>
            </a:pPr>
            <a:r>
              <a:rPr lang="en-US" sz="2800" dirty="0">
                <a:latin typeface="Times New Roman" pitchFamily="18" charset="0"/>
                <a:cs typeface="Times New Roman" pitchFamily="18" charset="0"/>
              </a:rPr>
              <a:t>Introducing a new product in the market. </a:t>
            </a:r>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new bridge over a river.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producing a brochure.</a:t>
            </a:r>
          </a:p>
          <a:p>
            <a:pPr lvl="0" algn="l">
              <a:lnSpc>
                <a:spcPct val="100000"/>
              </a:lnSpc>
              <a:buFont typeface="Wingdings" pitchFamily="2" charset="2"/>
              <a:buChar char="Ø"/>
            </a:pPr>
            <a:r>
              <a:rPr lang="en-US" sz="2800" dirty="0">
                <a:latin typeface="Times New Roman" pitchFamily="18" charset="0"/>
                <a:cs typeface="Times New Roman" pitchFamily="18" charset="0"/>
              </a:rPr>
              <a:t>A Politician contesting an election.</a:t>
            </a:r>
          </a:p>
          <a:p>
            <a:pPr lvl="0" algn="l">
              <a:lnSpc>
                <a:spcPct val="100000"/>
              </a:lnSpc>
              <a:buFont typeface="Wingdings" pitchFamily="2" charset="2"/>
              <a:buChar char="Ø"/>
            </a:pPr>
            <a:r>
              <a:rPr lang="en-US" sz="2800" dirty="0">
                <a:latin typeface="Times New Roman" pitchFamily="18" charset="0"/>
                <a:cs typeface="Times New Roman" pitchFamily="18" charset="0"/>
              </a:rPr>
              <a:t>Building a dam.</a:t>
            </a:r>
          </a:p>
          <a:p>
            <a:pPr lvl="0" algn="l">
              <a:lnSpc>
                <a:spcPct val="100000"/>
              </a:lnSpc>
              <a:buFont typeface="Wingdings" pitchFamily="2" charset="2"/>
              <a:buChar char="Ø"/>
            </a:pPr>
            <a:r>
              <a:rPr lang="en-US" sz="2800" dirty="0">
                <a:latin typeface="Times New Roman" pitchFamily="18" charset="0"/>
                <a:cs typeface="Times New Roman" pitchFamily="18" charset="0"/>
              </a:rPr>
              <a:t>Organizing a seminar.</a:t>
            </a:r>
          </a:p>
          <a:p>
            <a:r>
              <a:rPr lang="en-US" dirty="0"/>
              <a:t>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 y="0"/>
            <a:ext cx="12192000" cy="504625"/>
          </a:xfrm>
          <a:prstGeom prst="rect">
            <a:avLst/>
          </a:prstGeom>
        </p:spPr>
        <p:txBody>
          <a:bodyPr vert="horz" wrap="square" lIns="0" tIns="12065" rIns="0" bIns="0" rtlCol="0">
            <a:spAutoFit/>
          </a:bodyPr>
          <a:lstStyle/>
          <a:p>
            <a:pPr marL="12700" algn="ctr">
              <a:lnSpc>
                <a:spcPct val="100000"/>
              </a:lnSpc>
              <a:spcBef>
                <a:spcPts val="95"/>
              </a:spcBef>
            </a:pPr>
            <a:r>
              <a:rPr lang="en-US" sz="3200" spc="-10" dirty="0">
                <a:latin typeface="Times" panose="02020603050405020304" pitchFamily="18" charset="0"/>
                <a:cs typeface="Times" panose="02020603050405020304" pitchFamily="18" charset="0"/>
              </a:rPr>
              <a:t>Difference between project and routine work </a:t>
            </a:r>
            <a:endParaRPr sz="3200" dirty="0">
              <a:latin typeface="Times" panose="02020603050405020304" pitchFamily="18" charset="0"/>
              <a:cs typeface="Times" panose="02020603050405020304" pitchFamily="18" charset="0"/>
            </a:endParaRPr>
          </a:p>
        </p:txBody>
      </p:sp>
      <p:sp>
        <p:nvSpPr>
          <p:cNvPr id="5" name="object 5"/>
          <p:cNvSpPr/>
          <p:nvPr/>
        </p:nvSpPr>
        <p:spPr>
          <a:xfrm>
            <a:off x="373212" y="2234183"/>
            <a:ext cx="1721273" cy="59690"/>
          </a:xfrm>
          <a:custGeom>
            <a:avLst/>
            <a:gdLst/>
            <a:ahLst/>
            <a:cxnLst/>
            <a:rect l="l" t="t" r="r" b="b"/>
            <a:pathLst>
              <a:path w="1290955" h="59689">
                <a:moveTo>
                  <a:pt x="1290828" y="0"/>
                </a:moveTo>
                <a:lnTo>
                  <a:pt x="0" y="0"/>
                </a:lnTo>
                <a:lnTo>
                  <a:pt x="0" y="59436"/>
                </a:lnTo>
                <a:lnTo>
                  <a:pt x="1290828" y="59436"/>
                </a:lnTo>
                <a:lnTo>
                  <a:pt x="1290828" y="0"/>
                </a:lnTo>
                <a:close/>
              </a:path>
            </a:pathLst>
          </a:custGeom>
          <a:solidFill>
            <a:srgbClr val="FFFFFF"/>
          </a:solidFill>
        </p:spPr>
        <p:txBody>
          <a:bodyPr wrap="square" lIns="0" tIns="0" rIns="0" bIns="0" rtlCol="0"/>
          <a:lstStyle/>
          <a:p>
            <a:endParaRPr/>
          </a:p>
        </p:txBody>
      </p:sp>
      <p:sp>
        <p:nvSpPr>
          <p:cNvPr id="6" name="object 6"/>
          <p:cNvSpPr/>
          <p:nvPr/>
        </p:nvSpPr>
        <p:spPr>
          <a:xfrm>
            <a:off x="6564713" y="2234183"/>
            <a:ext cx="4419600" cy="59690"/>
          </a:xfrm>
          <a:custGeom>
            <a:avLst/>
            <a:gdLst/>
            <a:ahLst/>
            <a:cxnLst/>
            <a:rect l="l" t="t" r="r" b="b"/>
            <a:pathLst>
              <a:path w="3314700" h="59689">
                <a:moveTo>
                  <a:pt x="3314699" y="0"/>
                </a:moveTo>
                <a:lnTo>
                  <a:pt x="0" y="0"/>
                </a:lnTo>
                <a:lnTo>
                  <a:pt x="0" y="59436"/>
                </a:lnTo>
                <a:lnTo>
                  <a:pt x="3314699" y="59436"/>
                </a:lnTo>
                <a:lnTo>
                  <a:pt x="3314699" y="0"/>
                </a:lnTo>
                <a:close/>
              </a:path>
            </a:pathLst>
          </a:custGeom>
          <a:solidFill>
            <a:srgbClr val="FFFFFF"/>
          </a:solidFill>
        </p:spPr>
        <p:txBody>
          <a:bodyPr wrap="square" lIns="0" tIns="0" rIns="0" bIns="0" rtlCol="0"/>
          <a:lstStyle/>
          <a:p>
            <a:endParaRPr/>
          </a:p>
        </p:txBody>
      </p:sp>
      <p:sp>
        <p:nvSpPr>
          <p:cNvPr id="7" name="object 7"/>
          <p:cNvSpPr txBox="1"/>
          <p:nvPr/>
        </p:nvSpPr>
        <p:spPr>
          <a:xfrm>
            <a:off x="6147014" y="1039091"/>
            <a:ext cx="4455160" cy="474489"/>
          </a:xfrm>
          <a:prstGeom prst="rect">
            <a:avLst/>
          </a:prstGeom>
        </p:spPr>
        <p:txBody>
          <a:bodyPr vert="horz" wrap="square" lIns="0" tIns="12700" rIns="0" bIns="0" rtlCol="0">
            <a:spAutoFit/>
          </a:bodyPr>
          <a:lstStyle/>
          <a:p>
            <a:pPr marL="12700" algn="ctr">
              <a:lnSpc>
                <a:spcPct val="100000"/>
              </a:lnSpc>
              <a:spcBef>
                <a:spcPts val="100"/>
              </a:spcBef>
            </a:pPr>
            <a:r>
              <a:rPr lang="en-US" sz="3000" b="1" dirty="0">
                <a:latin typeface="Times New Roman" pitchFamily="18" charset="0"/>
                <a:cs typeface="Times New Roman" pitchFamily="18" charset="0"/>
              </a:rPr>
              <a:t>Routine work </a:t>
            </a:r>
            <a:endParaRPr sz="3000">
              <a:latin typeface="Times New Roman" pitchFamily="18" charset="0"/>
              <a:cs typeface="Times New Roman" pitchFamily="18" charset="0"/>
            </a:endParaRPr>
          </a:p>
        </p:txBody>
      </p:sp>
      <p:sp>
        <p:nvSpPr>
          <p:cNvPr id="8" name="object 8"/>
          <p:cNvSpPr txBox="1"/>
          <p:nvPr/>
        </p:nvSpPr>
        <p:spPr>
          <a:xfrm>
            <a:off x="6405371" y="1620983"/>
            <a:ext cx="3416300" cy="1679306"/>
          </a:xfrm>
          <a:prstGeom prst="rect">
            <a:avLst/>
          </a:prstGeom>
        </p:spPr>
        <p:txBody>
          <a:bodyPr vert="horz" wrap="square" lIns="0" tIns="100965" rIns="0" bIns="0" rtlCol="0">
            <a:spAutoFit/>
          </a:bodyPr>
          <a:lstStyle/>
          <a:p>
            <a:pPr marL="338455" indent="-326390">
              <a:lnSpc>
                <a:spcPct val="100000"/>
              </a:lnSpc>
              <a:spcBef>
                <a:spcPts val="795"/>
              </a:spcBef>
              <a:buChar char="&gt;"/>
              <a:tabLst>
                <a:tab pos="339090" algn="l"/>
              </a:tabLst>
            </a:pPr>
            <a:endParaRPr lang="en-US" sz="3000" spc="-5" dirty="0">
              <a:latin typeface="Times New Roman" pitchFamily="18" charset="0"/>
              <a:cs typeface="Times New Roman" pitchFamily="18" charset="0"/>
            </a:endParaRPr>
          </a:p>
          <a:p>
            <a:pPr marL="338455" indent="-326390">
              <a:lnSpc>
                <a:spcPct val="100000"/>
              </a:lnSpc>
              <a:spcBef>
                <a:spcPts val="795"/>
              </a:spcBef>
              <a:buChar char="&gt;"/>
              <a:tabLst>
                <a:tab pos="339090" algn="l"/>
              </a:tabLst>
            </a:pPr>
            <a:r>
              <a:rPr sz="3000" spc="-5">
                <a:latin typeface="Times New Roman" pitchFamily="18" charset="0"/>
                <a:cs typeface="Times New Roman" pitchFamily="18" charset="0"/>
              </a:rPr>
              <a:t>Repetitive</a:t>
            </a:r>
            <a:endParaRPr sz="3000">
              <a:latin typeface="Times New Roman" pitchFamily="18" charset="0"/>
              <a:cs typeface="Times New Roman" pitchFamily="18" charset="0"/>
            </a:endParaRPr>
          </a:p>
          <a:p>
            <a:pPr marL="340995" indent="-328930">
              <a:lnSpc>
                <a:spcPct val="100000"/>
              </a:lnSpc>
              <a:spcBef>
                <a:spcPts val="695"/>
              </a:spcBef>
              <a:buChar char="&gt;"/>
              <a:tabLst>
                <a:tab pos="341630" algn="l"/>
              </a:tabLst>
            </a:pPr>
            <a:r>
              <a:rPr sz="3000">
                <a:latin typeface="Times New Roman" pitchFamily="18" charset="0"/>
                <a:cs typeface="Times New Roman" pitchFamily="18" charset="0"/>
              </a:rPr>
              <a:t>Limited</a:t>
            </a:r>
            <a:r>
              <a:rPr sz="3000" spc="-215">
                <a:latin typeface="Times New Roman" pitchFamily="18" charset="0"/>
                <a:cs typeface="Times New Roman" pitchFamily="18" charset="0"/>
              </a:rPr>
              <a:t> </a:t>
            </a:r>
            <a:r>
              <a:rPr sz="3000" dirty="0">
                <a:latin typeface="Times New Roman" pitchFamily="18" charset="0"/>
                <a:cs typeface="Times New Roman" pitchFamily="18" charset="0"/>
              </a:rPr>
              <a:t>Skills</a:t>
            </a:r>
            <a:endParaRPr sz="3000">
              <a:latin typeface="Times New Roman" pitchFamily="18" charset="0"/>
              <a:cs typeface="Times New Roman" pitchFamily="18" charset="0"/>
            </a:endParaRPr>
          </a:p>
        </p:txBody>
      </p:sp>
      <p:sp>
        <p:nvSpPr>
          <p:cNvPr id="9" name="object 9"/>
          <p:cNvSpPr txBox="1"/>
          <p:nvPr/>
        </p:nvSpPr>
        <p:spPr>
          <a:xfrm>
            <a:off x="6419225" y="2914603"/>
            <a:ext cx="4445847" cy="1410643"/>
          </a:xfrm>
          <a:prstGeom prst="rect">
            <a:avLst/>
          </a:prstGeom>
        </p:spPr>
        <p:txBody>
          <a:bodyPr vert="horz" wrap="square" lIns="0" tIns="12700" rIns="0" bIns="0" rtlCol="0">
            <a:spAutoFit/>
          </a:bodyPr>
          <a:lstStyle/>
          <a:p>
            <a:pPr marL="341630" marR="5080" indent="-341630">
              <a:lnSpc>
                <a:spcPct val="100000"/>
              </a:lnSpc>
              <a:spcBef>
                <a:spcPts val="100"/>
              </a:spcBef>
              <a:buChar char="&gt;"/>
              <a:tabLst>
                <a:tab pos="341630" algn="l"/>
              </a:tabLst>
            </a:pPr>
            <a:endParaRPr lang="en-US" sz="3000" dirty="0">
              <a:latin typeface="Times New Roman" pitchFamily="18" charset="0"/>
              <a:cs typeface="Times New Roman" pitchFamily="18" charset="0"/>
            </a:endParaRPr>
          </a:p>
          <a:p>
            <a:pPr marL="341630" marR="5080" indent="-341630">
              <a:lnSpc>
                <a:spcPct val="100000"/>
              </a:lnSpc>
              <a:spcBef>
                <a:spcPts val="100"/>
              </a:spcBef>
              <a:buChar char="&gt;"/>
              <a:tabLst>
                <a:tab pos="341630" algn="l"/>
              </a:tabLst>
            </a:pPr>
            <a:r>
              <a:rPr sz="3000">
                <a:latin typeface="Times New Roman" pitchFamily="18" charset="0"/>
                <a:cs typeface="Times New Roman" pitchFamily="18" charset="0"/>
              </a:rPr>
              <a:t>Equipments</a:t>
            </a:r>
            <a:r>
              <a:rPr sz="3000">
                <a:solidFill>
                  <a:srgbClr val="FFFFFF"/>
                </a:solidFill>
                <a:latin typeface="Times New Roman" pitchFamily="18" charset="0"/>
                <a:cs typeface="Times New Roman" pitchFamily="18" charset="0"/>
              </a:rPr>
              <a:t> </a:t>
            </a:r>
            <a:r>
              <a:rPr sz="3000" spc="-5" dirty="0">
                <a:latin typeface="Times New Roman" pitchFamily="18" charset="0"/>
                <a:cs typeface="Times New Roman" pitchFamily="18" charset="0"/>
              </a:rPr>
              <a:t>are  in continuous</a:t>
            </a:r>
            <a:r>
              <a:rPr sz="3000" spc="-170" dirty="0">
                <a:latin typeface="Times New Roman" pitchFamily="18" charset="0"/>
                <a:cs typeface="Times New Roman" pitchFamily="18" charset="0"/>
              </a:rPr>
              <a:t> </a:t>
            </a:r>
            <a:r>
              <a:rPr sz="3000" spc="-5" dirty="0">
                <a:latin typeface="Times New Roman" pitchFamily="18" charset="0"/>
                <a:cs typeface="Times New Roman" pitchFamily="18" charset="0"/>
              </a:rPr>
              <a:t>use</a:t>
            </a:r>
            <a:endParaRPr sz="3000">
              <a:latin typeface="Times New Roman" pitchFamily="18" charset="0"/>
              <a:cs typeface="Times New Roman" pitchFamily="18" charset="0"/>
            </a:endParaRPr>
          </a:p>
        </p:txBody>
      </p:sp>
      <p:sp>
        <p:nvSpPr>
          <p:cNvPr id="10" name="object 10"/>
          <p:cNvSpPr txBox="1"/>
          <p:nvPr/>
        </p:nvSpPr>
        <p:spPr>
          <a:xfrm>
            <a:off x="6349953" y="4428180"/>
            <a:ext cx="4907280" cy="482600"/>
          </a:xfrm>
          <a:prstGeom prst="rect">
            <a:avLst/>
          </a:prstGeom>
        </p:spPr>
        <p:txBody>
          <a:bodyPr vert="horz" wrap="square" lIns="0" tIns="12700" rIns="0" bIns="0" rtlCol="0">
            <a:spAutoFit/>
          </a:bodyPr>
          <a:lstStyle/>
          <a:p>
            <a:pPr marL="340995" indent="-328930">
              <a:lnSpc>
                <a:spcPct val="100000"/>
              </a:lnSpc>
              <a:spcBef>
                <a:spcPts val="100"/>
              </a:spcBef>
              <a:buChar char="&gt;"/>
              <a:tabLst>
                <a:tab pos="341630" algn="l"/>
              </a:tabLst>
            </a:pPr>
            <a:r>
              <a:rPr sz="3000" dirty="0">
                <a:latin typeface="Times New Roman" pitchFamily="18" charset="0"/>
                <a:cs typeface="Times New Roman" pitchFamily="18" charset="0"/>
              </a:rPr>
              <a:t>Revenues</a:t>
            </a:r>
            <a:r>
              <a:rPr sz="3000" dirty="0">
                <a:solidFill>
                  <a:srgbClr val="FFFFFF"/>
                </a:solidFill>
                <a:latin typeface="Times New Roman" pitchFamily="18" charset="0"/>
                <a:cs typeface="Times New Roman" pitchFamily="18" charset="0"/>
              </a:rPr>
              <a:t> </a:t>
            </a:r>
            <a:r>
              <a:rPr sz="3000" spc="-5" dirty="0">
                <a:latin typeface="Times New Roman" pitchFamily="18" charset="0"/>
                <a:cs typeface="Times New Roman" pitchFamily="18" charset="0"/>
              </a:rPr>
              <a:t>are</a:t>
            </a:r>
            <a:r>
              <a:rPr sz="3000" spc="-225" dirty="0">
                <a:latin typeface="Times New Roman" pitchFamily="18" charset="0"/>
                <a:cs typeface="Times New Roman" pitchFamily="18" charset="0"/>
              </a:rPr>
              <a:t> </a:t>
            </a:r>
            <a:r>
              <a:rPr sz="3000" spc="-5" dirty="0">
                <a:latin typeface="Times New Roman" pitchFamily="18" charset="0"/>
                <a:cs typeface="Times New Roman" pitchFamily="18" charset="0"/>
              </a:rPr>
              <a:t>there</a:t>
            </a:r>
            <a:endParaRPr sz="3000">
              <a:latin typeface="Times New Roman" pitchFamily="18" charset="0"/>
              <a:cs typeface="Times New Roman" pitchFamily="18" charset="0"/>
            </a:endParaRPr>
          </a:p>
        </p:txBody>
      </p:sp>
      <p:sp>
        <p:nvSpPr>
          <p:cNvPr id="11" name="object 11"/>
          <p:cNvSpPr txBox="1"/>
          <p:nvPr/>
        </p:nvSpPr>
        <p:spPr>
          <a:xfrm>
            <a:off x="356142" y="1080655"/>
            <a:ext cx="5615093" cy="4284506"/>
          </a:xfrm>
          <a:prstGeom prst="rect">
            <a:avLst/>
          </a:prstGeom>
        </p:spPr>
        <p:txBody>
          <a:bodyPr vert="horz" wrap="square" lIns="0" tIns="90170" rIns="0" bIns="0" rtlCol="0">
            <a:spAutoFit/>
          </a:bodyPr>
          <a:lstStyle/>
          <a:p>
            <a:pPr marL="341630" indent="-329565" algn="ctr">
              <a:lnSpc>
                <a:spcPct val="100000"/>
              </a:lnSpc>
              <a:spcBef>
                <a:spcPts val="710"/>
              </a:spcBef>
              <a:tabLst>
                <a:tab pos="342265" algn="l"/>
              </a:tabLst>
            </a:pPr>
            <a:r>
              <a:rPr lang="en-US" sz="3000" b="1" spc="-5" dirty="0">
                <a:latin typeface="Times New Roman" pitchFamily="18" charset="0"/>
                <a:cs typeface="Times New Roman" pitchFamily="18" charset="0"/>
              </a:rPr>
              <a:t>Project</a:t>
            </a:r>
            <a:endParaRPr lang="en-US" sz="3000" b="1" spc="-55" dirty="0">
              <a:latin typeface="Times New Roman" pitchFamily="18" charset="0"/>
              <a:cs typeface="Times New Roman" pitchFamily="18" charset="0"/>
            </a:endParaRPr>
          </a:p>
          <a:p>
            <a:pPr marL="341630" indent="-329565">
              <a:lnSpc>
                <a:spcPct val="100000"/>
              </a:lnSpc>
              <a:spcBef>
                <a:spcPts val="710"/>
              </a:spcBef>
              <a:buChar char="&gt;"/>
              <a:tabLst>
                <a:tab pos="342265" algn="l"/>
              </a:tabLst>
            </a:pPr>
            <a:endParaRPr lang="en-US" sz="3000" dirty="0">
              <a:latin typeface="Times New Roman" pitchFamily="18" charset="0"/>
              <a:cs typeface="Times New Roman" pitchFamily="18" charset="0"/>
            </a:endParaRPr>
          </a:p>
          <a:p>
            <a:pPr marL="341630" indent="-329565">
              <a:lnSpc>
                <a:spcPct val="100000"/>
              </a:lnSpc>
              <a:spcBef>
                <a:spcPts val="710"/>
              </a:spcBef>
              <a:buChar char="&gt;"/>
              <a:tabLst>
                <a:tab pos="342265" algn="l"/>
              </a:tabLst>
            </a:pPr>
            <a:r>
              <a:rPr lang="en-US" sz="3000" dirty="0">
                <a:latin typeface="Times New Roman" pitchFamily="18" charset="0"/>
                <a:cs typeface="Times New Roman" pitchFamily="18" charset="0"/>
              </a:rPr>
              <a:t>One time</a:t>
            </a:r>
            <a:endParaRPr sz="3000" dirty="0">
              <a:latin typeface="Times New Roman" pitchFamily="18" charset="0"/>
              <a:cs typeface="Times New Roman" pitchFamily="18" charset="0"/>
            </a:endParaRPr>
          </a:p>
          <a:p>
            <a:pPr marL="331470" marR="658495" indent="-319405">
              <a:lnSpc>
                <a:spcPts val="4300"/>
              </a:lnSpc>
              <a:spcBef>
                <a:spcPts val="170"/>
              </a:spcBef>
              <a:buChar char="&gt;"/>
              <a:tabLst>
                <a:tab pos="341630" algn="l"/>
              </a:tabLst>
            </a:pPr>
            <a:r>
              <a:rPr sz="3000" dirty="0">
                <a:latin typeface="Times New Roman" pitchFamily="18" charset="0"/>
                <a:cs typeface="Times New Roman" pitchFamily="18" charset="0"/>
              </a:rPr>
              <a:t>Use of wide</a:t>
            </a:r>
            <a:r>
              <a:rPr sz="3000" spc="-195" dirty="0">
                <a:latin typeface="Times New Roman" pitchFamily="18" charset="0"/>
                <a:cs typeface="Times New Roman" pitchFamily="18" charset="0"/>
              </a:rPr>
              <a:t> </a:t>
            </a:r>
            <a:r>
              <a:rPr sz="3000" spc="-5" dirty="0">
                <a:latin typeface="Times New Roman" pitchFamily="18" charset="0"/>
                <a:cs typeface="Times New Roman" pitchFamily="18" charset="0"/>
              </a:rPr>
              <a:t>variety  </a:t>
            </a:r>
            <a:r>
              <a:rPr sz="3000" dirty="0">
                <a:latin typeface="Times New Roman" pitchFamily="18" charset="0"/>
                <a:cs typeface="Times New Roman" pitchFamily="18" charset="0"/>
              </a:rPr>
              <a:t>of</a:t>
            </a:r>
            <a:r>
              <a:rPr sz="3000" spc="-5" dirty="0">
                <a:latin typeface="Times New Roman" pitchFamily="18" charset="0"/>
                <a:cs typeface="Times New Roman" pitchFamily="18" charset="0"/>
              </a:rPr>
              <a:t> </a:t>
            </a:r>
            <a:r>
              <a:rPr sz="3000" dirty="0">
                <a:latin typeface="Times New Roman" pitchFamily="18" charset="0"/>
                <a:cs typeface="Times New Roman" pitchFamily="18" charset="0"/>
              </a:rPr>
              <a:t>skills</a:t>
            </a:r>
          </a:p>
          <a:p>
            <a:pPr marL="341630" marR="5080" indent="-341630">
              <a:spcBef>
                <a:spcPts val="630"/>
              </a:spcBef>
              <a:buFontTx/>
              <a:buChar char="&gt;"/>
              <a:tabLst>
                <a:tab pos="341630" algn="l"/>
              </a:tabLst>
            </a:pPr>
            <a:r>
              <a:rPr sz="3000" dirty="0">
                <a:latin typeface="Times New Roman" pitchFamily="18" charset="0"/>
                <a:cs typeface="Times New Roman" pitchFamily="18" charset="0"/>
              </a:rPr>
              <a:t>Use of </a:t>
            </a:r>
            <a:r>
              <a:rPr sz="3000" spc="-5" dirty="0">
                <a:latin typeface="Times New Roman" pitchFamily="18" charset="0"/>
                <a:cs typeface="Times New Roman" pitchFamily="18" charset="0"/>
              </a:rPr>
              <a:t>special</a:t>
            </a:r>
            <a:r>
              <a:rPr sz="3000" spc="-195" dirty="0">
                <a:latin typeface="Times New Roman" pitchFamily="18" charset="0"/>
                <a:cs typeface="Times New Roman" pitchFamily="18" charset="0"/>
              </a:rPr>
              <a:t> </a:t>
            </a:r>
            <a:r>
              <a:rPr sz="3000" spc="-5" dirty="0">
                <a:latin typeface="Times New Roman" pitchFamily="18" charset="0"/>
                <a:cs typeface="Times New Roman" pitchFamily="18" charset="0"/>
              </a:rPr>
              <a:t>purpose  </a:t>
            </a:r>
            <a:r>
              <a:rPr sz="3000" spc="-10" dirty="0">
                <a:latin typeface="Times New Roman" pitchFamily="18" charset="0"/>
                <a:cs typeface="Times New Roman" pitchFamily="18" charset="0"/>
              </a:rPr>
              <a:t>equipment</a:t>
            </a:r>
            <a:r>
              <a:rPr sz="3000" spc="-75" dirty="0">
                <a:latin typeface="Times New Roman" pitchFamily="18" charset="0"/>
                <a:cs typeface="Times New Roman" pitchFamily="18" charset="0"/>
              </a:rPr>
              <a:t> </a:t>
            </a:r>
            <a:r>
              <a:rPr sz="3000" dirty="0">
                <a:latin typeface="Times New Roman" pitchFamily="18" charset="0"/>
                <a:cs typeface="Times New Roman" pitchFamily="18" charset="0"/>
              </a:rPr>
              <a:t>for</a:t>
            </a:r>
            <a:r>
              <a:rPr lang="en-US" sz="3000" dirty="0">
                <a:latin typeface="Times New Roman" pitchFamily="18" charset="0"/>
                <a:cs typeface="Times New Roman" pitchFamily="18" charset="0"/>
              </a:rPr>
              <a:t> </a:t>
            </a:r>
            <a:r>
              <a:rPr lang="en-US" sz="3000" spc="-5" dirty="0">
                <a:latin typeface="Times New Roman" pitchFamily="18" charset="0"/>
                <a:cs typeface="Times New Roman" pitchFamily="18" charset="0"/>
              </a:rPr>
              <a:t>short</a:t>
            </a:r>
            <a:r>
              <a:rPr lang="en-US" sz="3000" spc="-45" dirty="0">
                <a:latin typeface="Times New Roman" pitchFamily="18" charset="0"/>
                <a:cs typeface="Times New Roman" pitchFamily="18" charset="0"/>
              </a:rPr>
              <a:t> </a:t>
            </a:r>
            <a:r>
              <a:rPr lang="en-US" sz="3000" spc="-5" dirty="0">
                <a:latin typeface="Times New Roman" pitchFamily="18" charset="0"/>
                <a:cs typeface="Times New Roman" pitchFamily="18" charset="0"/>
              </a:rPr>
              <a:t>duration</a:t>
            </a:r>
          </a:p>
          <a:p>
            <a:pPr marL="340995" indent="-328930">
              <a:lnSpc>
                <a:spcPct val="100000"/>
              </a:lnSpc>
              <a:spcBef>
                <a:spcPts val="325"/>
              </a:spcBef>
              <a:buChar char="&gt;"/>
              <a:tabLst>
                <a:tab pos="341630" algn="l"/>
              </a:tabLst>
            </a:pPr>
            <a:r>
              <a:rPr sz="3000" spc="5" dirty="0">
                <a:latin typeface="Times New Roman" pitchFamily="18" charset="0"/>
                <a:cs typeface="Times New Roman" pitchFamily="18" charset="0"/>
              </a:rPr>
              <a:t>No </a:t>
            </a:r>
            <a:r>
              <a:rPr sz="3000" spc="-5" dirty="0">
                <a:latin typeface="Times New Roman" pitchFamily="18" charset="0"/>
                <a:cs typeface="Times New Roman" pitchFamily="18" charset="0"/>
              </a:rPr>
              <a:t>revenue</a:t>
            </a:r>
            <a:r>
              <a:rPr sz="3000" spc="-140" dirty="0">
                <a:latin typeface="Times New Roman" pitchFamily="18" charset="0"/>
                <a:cs typeface="Times New Roman" pitchFamily="18" charset="0"/>
              </a:rPr>
              <a:t> </a:t>
            </a:r>
            <a:r>
              <a:rPr sz="3000" spc="-5" dirty="0">
                <a:latin typeface="Times New Roman" pitchFamily="18" charset="0"/>
                <a:cs typeface="Times New Roman" pitchFamily="18" charset="0"/>
              </a:rPr>
              <a:t>during</a:t>
            </a:r>
            <a:endParaRPr sz="3000" dirty="0">
              <a:latin typeface="Times New Roman" pitchFamily="18" charset="0"/>
              <a:cs typeface="Times New Roman" pitchFamily="18" charset="0"/>
            </a:endParaRPr>
          </a:p>
          <a:p>
            <a:pPr marL="438150">
              <a:lnSpc>
                <a:spcPct val="100000"/>
              </a:lnSpc>
              <a:spcBef>
                <a:spcPts val="720"/>
              </a:spcBef>
            </a:pPr>
            <a:r>
              <a:rPr sz="3000" spc="-5" dirty="0">
                <a:latin typeface="Times New Roman" pitchFamily="18" charset="0"/>
                <a:cs typeface="Times New Roman" pitchFamily="18" charset="0"/>
              </a:rPr>
              <a:t>Project</a:t>
            </a:r>
            <a:r>
              <a:rPr sz="3000" spc="-60" dirty="0">
                <a:latin typeface="Times New Roman" pitchFamily="18" charset="0"/>
                <a:cs typeface="Times New Roman" pitchFamily="18" charset="0"/>
              </a:rPr>
              <a:t> </a:t>
            </a:r>
            <a:r>
              <a:rPr sz="3000" spc="-5" dirty="0">
                <a:latin typeface="Times New Roman" pitchFamily="18" charset="0"/>
                <a:cs typeface="Times New Roman" pitchFamily="18" charset="0"/>
              </a:rPr>
              <a:t>stage</a:t>
            </a:r>
            <a:r>
              <a:rPr lang="en-US" sz="3000" spc="-5" dirty="0">
                <a:latin typeface="Times New Roman" pitchFamily="18" charset="0"/>
                <a:cs typeface="Times New Roman" pitchFamily="18" charset="0"/>
              </a:rPr>
              <a:t>s</a:t>
            </a:r>
            <a:endParaRPr sz="3000" dirty="0">
              <a:latin typeface="Times New Roman" pitchFamily="18" charset="0"/>
              <a:cs typeface="Times New Roman" pitchFamily="18" charset="0"/>
            </a:endParaRPr>
          </a:p>
        </p:txBody>
      </p:sp>
      <p:pic>
        <p:nvPicPr>
          <p:cNvPr id="12"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p:cNvSpPr>
            <a:spLocks noGrp="1" noChangeArrowheads="1"/>
          </p:cNvSpPr>
          <p:nvPr>
            <p:ph type="title"/>
          </p:nvPr>
        </p:nvSpPr>
        <p:spPr>
          <a:xfrm>
            <a:off x="-112541" y="0"/>
            <a:ext cx="12192000" cy="1051647"/>
          </a:xfrm>
          <a:solidFill>
            <a:schemeClr val="bg1"/>
          </a:solidFill>
          <a:ln/>
        </p:spPr>
        <p:txBody>
          <a:bodyPr/>
          <a:lstStyle/>
          <a:p>
            <a:pPr algn="ctr"/>
            <a:r>
              <a:rPr lang="en-US" sz="2800" dirty="0">
                <a:latin typeface="Times" panose="02020603050405020304" pitchFamily="18" charset="0"/>
                <a:cs typeface="Times" panose="02020603050405020304" pitchFamily="18" charset="0"/>
              </a:rPr>
              <a:t>Comparison of Routine Work with Projects</a:t>
            </a:r>
          </a:p>
        </p:txBody>
      </p:sp>
      <p:sp>
        <p:nvSpPr>
          <p:cNvPr id="82949" name="Rectangle 5"/>
          <p:cNvSpPr>
            <a:spLocks noChangeArrowheads="1"/>
          </p:cNvSpPr>
          <p:nvPr/>
        </p:nvSpPr>
        <p:spPr bwMode="auto">
          <a:xfrm>
            <a:off x="732367" y="1209675"/>
            <a:ext cx="5120217" cy="7384073"/>
          </a:xfrm>
          <a:prstGeom prst="rect">
            <a:avLst/>
          </a:prstGeom>
          <a:noFill/>
          <a:ln w="9525">
            <a:noFill/>
            <a:miter lim="800000"/>
            <a:headEnd/>
            <a:tailEnd/>
          </a:ln>
          <a:effectLst/>
        </p:spPr>
        <p:txBody>
          <a:bodyPr bIns="0">
            <a:spAutoFit/>
          </a:bodyPr>
          <a:lstStyle/>
          <a:p>
            <a:pPr algn="l">
              <a:spcBef>
                <a:spcPct val="50000"/>
              </a:spcBef>
            </a:pPr>
            <a:r>
              <a:rPr lang="en-US" sz="2800" b="1" dirty="0">
                <a:latin typeface="Times New Roman" pitchFamily="18" charset="0"/>
                <a:cs typeface="Times New Roman" pitchFamily="18" charset="0"/>
              </a:rPr>
              <a:t>Routine, Repetitive Work</a:t>
            </a:r>
            <a:r>
              <a:rPr lang="en-US" sz="2800" dirty="0">
                <a:latin typeface="Times New Roman" pitchFamily="18" charset="0"/>
                <a:cs typeface="Times New Roman" pitchFamily="18" charset="0"/>
              </a:rPr>
              <a:t>	 </a:t>
            </a:r>
          </a:p>
          <a:p>
            <a:pPr algn="l">
              <a:spcBef>
                <a:spcPct val="50000"/>
              </a:spcBef>
            </a:pPr>
            <a:r>
              <a:rPr lang="en-US" sz="2800" dirty="0">
                <a:latin typeface="Times New Roman" pitchFamily="18" charset="0"/>
                <a:cs typeface="Times New Roman" pitchFamily="18" charset="0"/>
              </a:rPr>
              <a:t>Taking class notes. 	 </a:t>
            </a:r>
          </a:p>
          <a:p>
            <a:pPr algn="l">
              <a:spcBef>
                <a:spcPct val="50000"/>
              </a:spcBef>
            </a:pPr>
            <a:r>
              <a:rPr lang="en-US" sz="2800" dirty="0">
                <a:latin typeface="Times New Roman" pitchFamily="18" charset="0"/>
                <a:cs typeface="Times New Roman" pitchFamily="18" charset="0"/>
              </a:rPr>
              <a:t>Responding to a supply-chain request.	</a:t>
            </a:r>
          </a:p>
          <a:p>
            <a:pPr>
              <a:spcBef>
                <a:spcPct val="50000"/>
              </a:spcBef>
            </a:pPr>
            <a:r>
              <a:rPr lang="en-US" sz="2800" dirty="0">
                <a:latin typeface="Times New Roman" pitchFamily="18" charset="0"/>
                <a:cs typeface="Times New Roman" pitchFamily="18" charset="0"/>
              </a:rPr>
              <a:t> Day to day process of painting cars in an assembly plant.</a:t>
            </a:r>
          </a:p>
          <a:p>
            <a:pPr algn="l">
              <a:lnSpc>
                <a:spcPts val="80"/>
              </a:lnSpc>
              <a:spcBef>
                <a:spcPct val="50000"/>
              </a:spcBef>
            </a:pPr>
            <a:endParaRPr lang="en-US" sz="2800" dirty="0">
              <a:latin typeface="Times New Roman" pitchFamily="18" charset="0"/>
              <a:cs typeface="Times New Roman" pitchFamily="18" charset="0"/>
            </a:endParaRPr>
          </a:p>
          <a:p>
            <a:pPr algn="l">
              <a:spcBef>
                <a:spcPct val="50000"/>
              </a:spcBef>
            </a:pPr>
            <a:r>
              <a:rPr lang="en-US" sz="2800" dirty="0">
                <a:latin typeface="Times New Roman" pitchFamily="18" charset="0"/>
                <a:cs typeface="Times New Roman" pitchFamily="18" charset="0"/>
              </a:rPr>
              <a:t>Routine manufacture of an Apple iPod.</a:t>
            </a:r>
          </a:p>
          <a:p>
            <a:pPr algn="l">
              <a:spcBef>
                <a:spcPct val="50000"/>
              </a:spcBef>
            </a:pPr>
            <a:endParaRPr lang="en-US" sz="2800" dirty="0">
              <a:latin typeface="Times New Roman" pitchFamily="18" charset="0"/>
              <a:cs typeface="Times New Roman" pitchFamily="18" charset="0"/>
            </a:endParaRPr>
          </a:p>
          <a:p>
            <a:pPr algn="l">
              <a:spcBef>
                <a:spcPct val="50000"/>
              </a:spcBef>
            </a:pPr>
            <a:endParaRPr lang="en-US" sz="2800" dirty="0">
              <a:latin typeface="Times New Roman" pitchFamily="18" charset="0"/>
              <a:cs typeface="Times New Roman" pitchFamily="18" charset="0"/>
            </a:endParaRPr>
          </a:p>
          <a:p>
            <a:pPr algn="l">
              <a:spcBef>
                <a:spcPct val="50000"/>
              </a:spcBef>
            </a:pPr>
            <a:br>
              <a:rPr lang="en-US" sz="2800" dirty="0">
                <a:latin typeface="Times New Roman" pitchFamily="18" charset="0"/>
                <a:cs typeface="Times New Roman" pitchFamily="18" charset="0"/>
              </a:rPr>
            </a:b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82950" name="Rectangle 6"/>
          <p:cNvSpPr>
            <a:spLocks noChangeArrowheads="1"/>
          </p:cNvSpPr>
          <p:nvPr/>
        </p:nvSpPr>
        <p:spPr bwMode="auto">
          <a:xfrm>
            <a:off x="6096001" y="1209674"/>
            <a:ext cx="5120217" cy="5491247"/>
          </a:xfrm>
          <a:prstGeom prst="rect">
            <a:avLst/>
          </a:prstGeom>
          <a:noFill/>
          <a:ln w="9525">
            <a:noFill/>
            <a:miter lim="800000"/>
            <a:headEnd/>
            <a:tailEnd/>
          </a:ln>
          <a:effectLst/>
        </p:spPr>
        <p:txBody>
          <a:bodyPr wrap="square">
            <a:spAutoFit/>
          </a:bodyPr>
          <a:lstStyle/>
          <a:p>
            <a:pPr algn="l">
              <a:spcBef>
                <a:spcPct val="50000"/>
              </a:spcBef>
            </a:pPr>
            <a:r>
              <a:rPr lang="en-US" sz="2800" b="1" dirty="0">
                <a:latin typeface="Times New Roman" pitchFamily="18" charset="0"/>
                <a:cs typeface="Times New Roman" pitchFamily="18" charset="0"/>
              </a:rPr>
              <a:t>Projects</a:t>
            </a:r>
          </a:p>
          <a:p>
            <a:pPr algn="l">
              <a:spcBef>
                <a:spcPct val="50000"/>
              </a:spcBef>
            </a:pPr>
            <a:r>
              <a:rPr lang="en-US" sz="2800" dirty="0">
                <a:latin typeface="Times New Roman" pitchFamily="18" charset="0"/>
                <a:cs typeface="Times New Roman" pitchFamily="18" charset="0"/>
              </a:rPr>
              <a:t>Writing a term paper. 	</a:t>
            </a:r>
          </a:p>
          <a:p>
            <a:pPr algn="l">
              <a:spcBef>
                <a:spcPct val="50000"/>
              </a:spcBef>
            </a:pPr>
            <a:r>
              <a:rPr lang="en-US" sz="2800" dirty="0">
                <a:latin typeface="Times New Roman" pitchFamily="18" charset="0"/>
                <a:cs typeface="Times New Roman" pitchFamily="18" charset="0"/>
              </a:rPr>
              <a:t> Developing a supply-chain information system.</a:t>
            </a:r>
          </a:p>
          <a:p>
            <a:pPr>
              <a:spcBef>
                <a:spcPct val="50000"/>
              </a:spcBef>
            </a:pPr>
            <a:r>
              <a:rPr lang="en-US" sz="2800" dirty="0">
                <a:latin typeface="Times New Roman" pitchFamily="18" charset="0"/>
                <a:cs typeface="Times New Roman" pitchFamily="18" charset="0"/>
              </a:rPr>
              <a:t>Installing robots to paint cars in an assembly plant.</a:t>
            </a:r>
          </a:p>
          <a:p>
            <a:pPr algn="l">
              <a:lnSpc>
                <a:spcPts val="80"/>
              </a:lnSpc>
              <a:spcBef>
                <a:spcPct val="50000"/>
              </a:spcBef>
            </a:pPr>
            <a:endParaRPr lang="en-US" sz="2800" dirty="0">
              <a:latin typeface="Times New Roman" pitchFamily="18" charset="0"/>
              <a:cs typeface="Times New Roman" pitchFamily="18" charset="0"/>
            </a:endParaRPr>
          </a:p>
          <a:p>
            <a:pPr algn="l">
              <a:spcBef>
                <a:spcPct val="50000"/>
              </a:spcBef>
            </a:pPr>
            <a:r>
              <a:rPr lang="en-US" sz="2800" dirty="0">
                <a:latin typeface="Times New Roman" pitchFamily="18" charset="0"/>
                <a:cs typeface="Times New Roman" pitchFamily="18" charset="0"/>
              </a:rPr>
              <a:t>Designing an iPod that is approximately 2 X 4 inches, interfaces with PC, and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stores 10,000 sound records.</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29941" y="0"/>
            <a:ext cx="1632821" cy="14642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2949"/>
                                        </p:tgtEl>
                                        <p:attrNameLst>
                                          <p:attrName>style.visibility</p:attrName>
                                        </p:attrNameLst>
                                      </p:cBhvr>
                                      <p:to>
                                        <p:strVal val="visible"/>
                                      </p:to>
                                    </p:set>
                                    <p:animEffect transition="in" filter="wipe(up)">
                                      <p:cBhvr>
                                        <p:cTn id="7" dur="500"/>
                                        <p:tgtEl>
                                          <p:spTgt spid="8294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2950"/>
                                        </p:tgtEl>
                                        <p:attrNameLst>
                                          <p:attrName>style.visibility</p:attrName>
                                        </p:attrNameLst>
                                      </p:cBhvr>
                                      <p:to>
                                        <p:strVal val="visible"/>
                                      </p:to>
                                    </p:set>
                                    <p:animEffect transition="in" filter="wipe(up)">
                                      <p:cBhvr>
                                        <p:cTn id="10" dur="500"/>
                                        <p:tgtEl>
                                          <p:spTgt spid="829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9" grpId="0"/>
      <p:bldP spid="829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25000" lnSpcReduction="20000"/>
          </a:bodyPr>
          <a:lstStyle/>
          <a:p>
            <a:endParaRPr lang="en-US" b="1" dirty="0"/>
          </a:p>
          <a:p>
            <a:r>
              <a:rPr lang="en-US" sz="12800" b="1" dirty="0">
                <a:solidFill>
                  <a:srgbClr val="53728A"/>
                </a:solidFill>
                <a:latin typeface="Times New Roman" pitchFamily="18" charset="0"/>
                <a:cs typeface="Times New Roman" pitchFamily="18" charset="0"/>
              </a:rPr>
              <a:t>Definitions of Project Management</a:t>
            </a:r>
          </a:p>
          <a:p>
            <a:pPr algn="l">
              <a:lnSpc>
                <a:spcPct val="170000"/>
              </a:lnSpc>
            </a:pPr>
            <a:br>
              <a:rPr lang="en-US" b="1" dirty="0"/>
            </a:br>
            <a:endParaRPr lang="en-US" b="1" dirty="0"/>
          </a:p>
          <a:p>
            <a:pPr algn="l">
              <a:lnSpc>
                <a:spcPct val="120000"/>
              </a:lnSpc>
            </a:pPr>
            <a:endParaRPr lang="en-US" sz="9600" b="1" dirty="0">
              <a:latin typeface="Times New Roman" pitchFamily="18" charset="0"/>
              <a:cs typeface="Times New Roman" pitchFamily="18" charset="0"/>
            </a:endParaRPr>
          </a:p>
          <a:p>
            <a:pPr algn="just">
              <a:lnSpc>
                <a:spcPct val="170000"/>
              </a:lnSpc>
            </a:pPr>
            <a:r>
              <a:rPr lang="en-US" sz="11200" dirty="0">
                <a:latin typeface="Times New Roman" pitchFamily="18" charset="0"/>
                <a:cs typeface="Times New Roman" pitchFamily="18" charset="0"/>
              </a:rPr>
              <a:t>Project management is the discipline of organizing and managing resources (money, people, time, space, etc.)  in such a way that these resources deliver all the work required to complete a project within defined scope, time, and cost constraints. </a:t>
            </a:r>
          </a:p>
          <a:p>
            <a:pPr algn="just">
              <a:lnSpc>
                <a:spcPct val="170000"/>
              </a:lnSpc>
            </a:pPr>
            <a:r>
              <a:rPr lang="en-US" sz="11200" dirty="0">
                <a:latin typeface="Times New Roman" pitchFamily="18" charset="0"/>
                <a:cs typeface="Times New Roman" pitchFamily="18" charset="0"/>
              </a:rPr>
              <a:t>It is the application of knowledge, skills, tools and techniques to a broad range of activities in order to meet the requirements of the particular project. </a:t>
            </a:r>
          </a:p>
          <a:p>
            <a:pPr algn="just">
              <a:lnSpc>
                <a:spcPct val="170000"/>
              </a:lnSpc>
            </a:pPr>
            <a:r>
              <a:rPr lang="en-US" sz="11200" dirty="0">
                <a:latin typeface="Times New Roman" pitchFamily="18" charset="0"/>
                <a:cs typeface="Times New Roman" pitchFamily="18" charset="0"/>
              </a:rPr>
              <a:t>The planning, control and coordination of all aspects of a project, and the motivation of all those involved in it, in order to achieve the project objectives.</a:t>
            </a:r>
            <a:br>
              <a:rPr lang="en-US" sz="11200" dirty="0">
                <a:latin typeface="Times New Roman" pitchFamily="18" charset="0"/>
                <a:cs typeface="Times New Roman" pitchFamily="18" charset="0"/>
              </a:rPr>
            </a:br>
            <a:r>
              <a:rPr lang="en-US" sz="11200" dirty="0">
                <a:latin typeface="Times New Roman" pitchFamily="18" charset="0"/>
                <a:cs typeface="Times New Roman" pitchFamily="18" charset="0"/>
              </a:rPr>
              <a:t> </a:t>
            </a:r>
            <a:br>
              <a:rPr lang="en-US" sz="11200" dirty="0">
                <a:latin typeface="Times New Roman" pitchFamily="18" charset="0"/>
                <a:cs typeface="Times New Roman" pitchFamily="18" charset="0"/>
              </a:rPr>
            </a:br>
            <a:br>
              <a:rPr lang="en-US" sz="9600" dirty="0">
                <a:latin typeface="Times New Roman" pitchFamily="18" charset="0"/>
                <a:cs typeface="Times New Roman" pitchFamily="18" charset="0"/>
              </a:rPr>
            </a:br>
            <a:r>
              <a:rPr lang="en-US" sz="9600" dirty="0">
                <a:latin typeface="Times New Roman" pitchFamily="18" charset="0"/>
                <a:cs typeface="Times New Roman" pitchFamily="18" charset="0"/>
              </a:rPr>
              <a:t> </a:t>
            </a:r>
            <a:br>
              <a:rPr lang="en-US" sz="2800" dirty="0"/>
            </a:br>
            <a:br>
              <a:rPr lang="en-US" sz="2800" dirty="0"/>
            </a:br>
            <a:br>
              <a:rPr lang="en-US" sz="2800" dirty="0">
                <a:latin typeface="Times New Roman" pitchFamily="18" charset="0"/>
                <a:cs typeface="Times New Roman" pitchFamily="18" charset="0"/>
              </a:rPr>
            </a:br>
            <a:br>
              <a:rPr lang="en-US" sz="2800" dirty="0">
                <a:latin typeface="Times New Roman" pitchFamily="18" charset="0"/>
                <a:cs typeface="Times New Roman" pitchFamily="18" charset="0"/>
              </a:rPr>
            </a:br>
            <a:br>
              <a:rPr lang="en-US"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03200" y="-228600"/>
            <a:ext cx="12903200" cy="1101436"/>
          </a:xfrm>
        </p:spPr>
        <p:txBody>
          <a:bodyPr/>
          <a:lstStyle/>
          <a:p>
            <a:pPr algn="ctr" eaLnBrk="1" hangingPunct="1"/>
            <a:r>
              <a:rPr lang="en-US" altLang="en-US" sz="4200" b="1" dirty="0"/>
              <a:t>   </a:t>
            </a:r>
            <a:r>
              <a:rPr lang="en-US" altLang="en-US" sz="4200" b="1" dirty="0">
                <a:latin typeface="Times" panose="02020603050405020304" pitchFamily="18" charset="0"/>
                <a:cs typeface="Times" panose="02020603050405020304" pitchFamily="18" charset="0"/>
              </a:rPr>
              <a:t>History of Project Management </a:t>
            </a:r>
            <a:endParaRPr lang="en-US" altLang="en-US" dirty="0">
              <a:latin typeface="Times" panose="02020603050405020304" pitchFamily="18" charset="0"/>
              <a:cs typeface="Times" panose="02020603050405020304" pitchFamily="18" charset="0"/>
            </a:endParaRPr>
          </a:p>
        </p:txBody>
      </p:sp>
      <p:sp>
        <p:nvSpPr>
          <p:cNvPr id="12291" name="Rectangle 3"/>
          <p:cNvSpPr>
            <a:spLocks noGrp="1" noChangeArrowheads="1"/>
          </p:cNvSpPr>
          <p:nvPr>
            <p:ph type="body" idx="1"/>
          </p:nvPr>
        </p:nvSpPr>
        <p:spPr>
          <a:xfrm>
            <a:off x="0" y="1219200"/>
            <a:ext cx="12090400" cy="5638800"/>
          </a:xfrm>
        </p:spPr>
        <p:txBody>
          <a:bodyPr>
            <a:normAutofit/>
          </a:bodyPr>
          <a:lstStyle/>
          <a:p>
            <a:pPr marL="0" indent="0" algn="just">
              <a:lnSpc>
                <a:spcPct val="170000"/>
              </a:lnSpc>
              <a:buNone/>
            </a:pPr>
            <a:r>
              <a:rPr lang="en-US" dirty="0">
                <a:latin typeface="Times New Roman" pitchFamily="18" charset="0"/>
                <a:cs typeface="Times New Roman" pitchFamily="18" charset="0"/>
              </a:rPr>
              <a:t>As a discipline, Project Management developed from several different fields of application, including construction, mechanical engineering, military projects, etc. In the United States, the forefather of project management is Henry Gantt, called the father of planning and control techniques, who is famously known for his use of the “bar” chart as a project management tool, for being an associate of Frederick Winslow Taylor’s theories of scientific management, and for his study of the work and management of Navy ship building.</a:t>
            </a:r>
            <a:endParaRPr lang="en-US" altLang="en-US" sz="2800" dirty="0">
              <a:latin typeface="Times New Roman" pitchFamily="18" charset="0"/>
              <a:cs typeface="Times New Roman" pitchFamily="18" charset="0"/>
            </a:endParaRP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EB5B19A-1160-4580-88D9-7835331B5BC2}"/>
              </a:ext>
            </a:extLst>
          </p:cNvPr>
          <p:cNvSpPr>
            <a:spLocks noGrp="1"/>
          </p:cNvSpPr>
          <p:nvPr>
            <p:ph type="title"/>
          </p:nvPr>
        </p:nvSpPr>
        <p:spPr>
          <a:xfrm>
            <a:off x="838200" y="1"/>
            <a:ext cx="10515600" cy="1152938"/>
          </a:xfrm>
        </p:spPr>
        <p:txBody>
          <a:bodyPr>
            <a:normAutofit/>
          </a:bodyPr>
          <a:lstStyle/>
          <a:p>
            <a:pPr algn="ctr"/>
            <a:r>
              <a:rPr lang="en-US" sz="3600" dirty="0">
                <a:latin typeface="Times" panose="02020603050405020304" pitchFamily="18" charset="0"/>
                <a:cs typeface="Times" panose="02020603050405020304" pitchFamily="18" charset="0"/>
              </a:rPr>
              <a:t>Why project management has existed?</a:t>
            </a:r>
          </a:p>
        </p:txBody>
      </p:sp>
      <p:sp>
        <p:nvSpPr>
          <p:cNvPr id="3" name="عنصر نائب للمحتوى 2">
            <a:extLst>
              <a:ext uri="{FF2B5EF4-FFF2-40B4-BE49-F238E27FC236}">
                <a16:creationId xmlns:a16="http://schemas.microsoft.com/office/drawing/2014/main" id="{4A1597AC-52D5-4C8F-BD1C-0CB0854BE1BF}"/>
              </a:ext>
            </a:extLst>
          </p:cNvPr>
          <p:cNvSpPr>
            <a:spLocks noGrp="1"/>
          </p:cNvSpPr>
          <p:nvPr>
            <p:ph idx="1"/>
          </p:nvPr>
        </p:nvSpPr>
        <p:spPr>
          <a:xfrm>
            <a:off x="-1" y="1464227"/>
            <a:ext cx="12192001" cy="5393772"/>
          </a:xfrm>
        </p:spPr>
        <p:txBody>
          <a:bodyPr>
            <a:normAutofit lnSpcReduction="10000"/>
          </a:bodyPr>
          <a:lstStyle/>
          <a:p>
            <a:pPr marL="0" indent="0">
              <a:lnSpc>
                <a:spcPct val="150000"/>
              </a:lnSpc>
              <a:buNone/>
            </a:pPr>
            <a:r>
              <a:rPr lang="en-US" b="0" i="0" u="none" strike="noStrike" baseline="0" dirty="0">
                <a:latin typeface="Times" panose="02020603050405020304" pitchFamily="18" charset="0"/>
                <a:cs typeface="Times" panose="02020603050405020304" pitchFamily="18" charset="0"/>
              </a:rPr>
              <a:t>Project Management has emerged because the characteristics of our turn-of-the-century society demand the development of the new methods of management. Of the many forces involved, three are paramount:</a:t>
            </a:r>
          </a:p>
          <a:p>
            <a:pPr marL="342900" indent="-342900" algn="l">
              <a:lnSpc>
                <a:spcPct val="150000"/>
              </a:lnSpc>
              <a:buAutoNum type="arabicPeriod"/>
            </a:pPr>
            <a:r>
              <a:rPr lang="en-US" b="0" i="0" u="none" strike="noStrike" baseline="0" dirty="0">
                <a:latin typeface="Times" panose="02020603050405020304" pitchFamily="18" charset="0"/>
                <a:cs typeface="Times" panose="02020603050405020304" pitchFamily="18" charset="0"/>
              </a:rPr>
              <a:t>The exponential expansion of the human knowledge.</a:t>
            </a:r>
          </a:p>
          <a:p>
            <a:pPr marL="342900" indent="-342900" algn="l">
              <a:lnSpc>
                <a:spcPct val="150000"/>
              </a:lnSpc>
              <a:buAutoNum type="arabicPeriod"/>
            </a:pPr>
            <a:r>
              <a:rPr lang="en-US" b="0" i="0" u="none" strike="noStrike" baseline="0" dirty="0">
                <a:latin typeface="Times" panose="02020603050405020304" pitchFamily="18" charset="0"/>
                <a:cs typeface="Times" panose="02020603050405020304" pitchFamily="18" charset="0"/>
              </a:rPr>
              <a:t>The growing demand for a broad range of complex, sophistical, customized goods and services.</a:t>
            </a:r>
          </a:p>
          <a:p>
            <a:pPr marL="0" indent="0">
              <a:lnSpc>
                <a:spcPct val="150000"/>
              </a:lnSpc>
              <a:buNone/>
            </a:pPr>
            <a:r>
              <a:rPr lang="en-US" b="0" i="0" u="none" strike="noStrike" baseline="0" dirty="0">
                <a:latin typeface="Times" panose="02020603050405020304" pitchFamily="18" charset="0"/>
                <a:cs typeface="Times" panose="02020603050405020304" pitchFamily="18" charset="0"/>
              </a:rPr>
              <a:t>3. The evolution of worldwide competitive markets for the production and consumption of goods and services.</a:t>
            </a:r>
            <a:endParaRPr lang="en-US" dirty="0">
              <a:latin typeface="Times" panose="02020603050405020304" pitchFamily="18" charset="0"/>
              <a:cs typeface="Times" panose="02020603050405020304" pitchFamily="18" charset="0"/>
            </a:endParaRPr>
          </a:p>
          <a:p>
            <a:pPr marL="0" indent="0" algn="l">
              <a:buNone/>
            </a:pPr>
            <a:endParaRPr lang="en-US" b="1" i="0" u="none" strike="noStrike" baseline="0" dirty="0">
              <a:latin typeface="Times" panose="02020603050405020304" pitchFamily="18" charset="0"/>
              <a:cs typeface="Times" panose="02020603050405020304" pitchFamily="18" charset="0"/>
            </a:endParaRPr>
          </a:p>
          <a:p>
            <a:pPr marL="0" indent="0" algn="l">
              <a:buNone/>
            </a:pPr>
            <a:endParaRPr lang="en-US" sz="1800" b="0" i="0" u="none" strike="noStrike" baseline="0" dirty="0">
              <a:latin typeface="Book Antiqua" panose="02040602050305030304" pitchFamily="18" charset="0"/>
            </a:endParaRPr>
          </a:p>
        </p:txBody>
      </p:sp>
      <p:pic>
        <p:nvPicPr>
          <p:cNvPr id="4" name="عنصر نائب للمحتوى 6">
            <a:extLst>
              <a:ext uri="{FF2B5EF4-FFF2-40B4-BE49-F238E27FC236}">
                <a16:creationId xmlns:a16="http://schemas.microsoft.com/office/drawing/2014/main" id="{A9C8B8AF-22A9-4698-9B3A-A32D137FFEE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extLst>
      <p:ext uri="{BB962C8B-B14F-4D97-AF65-F5344CB8AC3E}">
        <p14:creationId xmlns:p14="http://schemas.microsoft.com/office/powerpoint/2010/main" val="788065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96ACCF4-B93C-4F56-A8D0-49227D4689E6}"/>
              </a:ext>
            </a:extLst>
          </p:cNvPr>
          <p:cNvSpPr>
            <a:spLocks noGrp="1"/>
          </p:cNvSpPr>
          <p:nvPr>
            <p:ph type="title"/>
          </p:nvPr>
        </p:nvSpPr>
        <p:spPr>
          <a:xfrm>
            <a:off x="-1" y="0"/>
            <a:ext cx="12191999" cy="874643"/>
          </a:xfrm>
        </p:spPr>
        <p:txBody>
          <a:bodyPr>
            <a:normAutofit fontScale="90000"/>
          </a:bodyPr>
          <a:lstStyle/>
          <a:p>
            <a:pPr algn="ctr"/>
            <a:br>
              <a:rPr lang="en-US" sz="6000" b="1" i="0" u="none" strike="noStrike" baseline="0" dirty="0">
                <a:solidFill>
                  <a:schemeClr val="tx1">
                    <a:lumMod val="95000"/>
                    <a:lumOff val="5000"/>
                  </a:schemeClr>
                </a:solidFill>
                <a:latin typeface="Times" panose="02020603050405020304" pitchFamily="18" charset="0"/>
                <a:cs typeface="Times" panose="02020603050405020304" pitchFamily="18" charset="0"/>
              </a:rPr>
            </a:br>
            <a:r>
              <a:rPr lang="en-US" sz="4000" b="1" i="0" u="none" strike="noStrike" baseline="0" dirty="0">
                <a:solidFill>
                  <a:schemeClr val="tx2">
                    <a:lumMod val="60000"/>
                    <a:lumOff val="40000"/>
                  </a:schemeClr>
                </a:solidFill>
                <a:latin typeface="Times" panose="02020603050405020304" pitchFamily="18" charset="0"/>
                <a:cs typeface="Times" panose="02020603050405020304" pitchFamily="18" charset="0"/>
              </a:rPr>
              <a:t>Functions of Project Manager</a:t>
            </a:r>
            <a:endParaRPr lang="en-US" sz="4000" dirty="0">
              <a:solidFill>
                <a:schemeClr val="tx2">
                  <a:lumMod val="60000"/>
                  <a:lumOff val="40000"/>
                </a:schemeClr>
              </a:solidFill>
            </a:endParaRPr>
          </a:p>
        </p:txBody>
      </p:sp>
      <p:sp>
        <p:nvSpPr>
          <p:cNvPr id="3" name="عنصر نائب للنص 2">
            <a:extLst>
              <a:ext uri="{FF2B5EF4-FFF2-40B4-BE49-F238E27FC236}">
                <a16:creationId xmlns:a16="http://schemas.microsoft.com/office/drawing/2014/main" id="{2C0DA2E8-9596-4ADB-A497-4BF94498DF3A}"/>
              </a:ext>
            </a:extLst>
          </p:cNvPr>
          <p:cNvSpPr>
            <a:spLocks noGrp="1"/>
          </p:cNvSpPr>
          <p:nvPr>
            <p:ph type="body" idx="1"/>
          </p:nvPr>
        </p:nvSpPr>
        <p:spPr>
          <a:xfrm>
            <a:off x="0" y="1298712"/>
            <a:ext cx="12192000" cy="5559287"/>
          </a:xfrm>
        </p:spPr>
        <p:txBody>
          <a:bodyPr>
            <a:noAutofit/>
          </a:bodyPr>
          <a:lstStyle/>
          <a:p>
            <a:pPr algn="just">
              <a:lnSpc>
                <a:spcPct val="10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Project manager should be an HRD (human resource development) expert to motivate the workforce and avoid any conflict between the management and the workforce.</a:t>
            </a:r>
          </a:p>
          <a:p>
            <a:pPr algn="just">
              <a:lnSpc>
                <a:spcPts val="75"/>
              </a:lnSpc>
            </a:pPr>
            <a:endPar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l">
              <a:lnSpc>
                <a:spcPct val="10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The functions are as follows:</a:t>
            </a:r>
          </a:p>
          <a:p>
            <a:pPr algn="l">
              <a:lnSpc>
                <a:spcPct val="10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1. Developing a unique product or process and manage change.</a:t>
            </a:r>
          </a:p>
          <a:p>
            <a:pPr algn="l">
              <a:lnSpc>
                <a:spcPct val="10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2. Identification of the need for project.</a:t>
            </a:r>
          </a:p>
          <a:p>
            <a:pPr algn="l">
              <a:lnSpc>
                <a:spcPct val="10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3. Finding different alternatives of the project.</a:t>
            </a:r>
          </a:p>
          <a:p>
            <a:pPr algn="l">
              <a:lnSpc>
                <a:spcPct val="10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4. Developing a plan of action.</a:t>
            </a:r>
          </a:p>
          <a:p>
            <a:pPr algn="l">
              <a:lnSpc>
                <a:spcPct val="10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5. Training operators.</a:t>
            </a:r>
          </a:p>
          <a:p>
            <a:pPr algn="l">
              <a:lnSpc>
                <a:spcPct val="10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6. Establishment of quality assurance cell to control quality.</a:t>
            </a:r>
          </a:p>
        </p:txBody>
      </p:sp>
      <p:pic>
        <p:nvPicPr>
          <p:cNvPr id="4" name="عنصر نائب للمحتوى 6">
            <a:extLst>
              <a:ext uri="{FF2B5EF4-FFF2-40B4-BE49-F238E27FC236}">
                <a16:creationId xmlns:a16="http://schemas.microsoft.com/office/drawing/2014/main" id="{2C7FE747-9C65-4B20-981C-95D61B54A64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extLst>
      <p:ext uri="{BB962C8B-B14F-4D97-AF65-F5344CB8AC3E}">
        <p14:creationId xmlns:p14="http://schemas.microsoft.com/office/powerpoint/2010/main" val="3619414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نص 2">
            <a:extLst>
              <a:ext uri="{FF2B5EF4-FFF2-40B4-BE49-F238E27FC236}">
                <a16:creationId xmlns:a16="http://schemas.microsoft.com/office/drawing/2014/main" id="{6718B55A-E97C-414E-83BE-58BB103B1A5B}"/>
              </a:ext>
            </a:extLst>
          </p:cNvPr>
          <p:cNvSpPr>
            <a:spLocks noGrp="1"/>
          </p:cNvSpPr>
          <p:nvPr>
            <p:ph type="body" idx="1"/>
          </p:nvPr>
        </p:nvSpPr>
        <p:spPr>
          <a:xfrm>
            <a:off x="0" y="278296"/>
            <a:ext cx="12192000" cy="6579703"/>
          </a:xfrm>
        </p:spPr>
        <p:txBody>
          <a:bodyPr>
            <a:normAutofit lnSpcReduction="10000"/>
          </a:bodyPr>
          <a:lstStyle/>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7. Incorporation of changes as and when needed while implementing project.</a:t>
            </a:r>
          </a:p>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8. Selection of suitable equipment.</a:t>
            </a:r>
          </a:p>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9. Finding suitable financial resources.</a:t>
            </a:r>
          </a:p>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10. Assessment of alternatives and obtaining approval to proceed.</a:t>
            </a:r>
          </a:p>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11. Measuring performance of the project.</a:t>
            </a:r>
          </a:p>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12. Transfer of material, funds and settling all accounts after completion of project.</a:t>
            </a:r>
          </a:p>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13. Monitoring progress and reporting to higher authorities.</a:t>
            </a:r>
          </a:p>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14. Closing all records, submission of final report and transfer of responsibility after</a:t>
            </a:r>
          </a:p>
          <a:p>
            <a:pPr algn="l">
              <a:lnSpc>
                <a:spcPct val="150000"/>
              </a:lnSpc>
            </a:pPr>
            <a:r>
              <a:rPr lang="en-US" sz="2800" b="0" i="0" u="none" strike="noStrike" baseline="0" dirty="0">
                <a:solidFill>
                  <a:schemeClr val="tx1">
                    <a:lumMod val="95000"/>
                    <a:lumOff val="5000"/>
                  </a:schemeClr>
                </a:solidFill>
                <a:latin typeface="Times" panose="02020603050405020304" pitchFamily="18" charset="0"/>
                <a:cs typeface="Times" panose="02020603050405020304" pitchFamily="18" charset="0"/>
              </a:rPr>
              <a:t>completion of specified project.</a:t>
            </a:r>
            <a:endParaRPr lang="en-US" sz="2800" dirty="0">
              <a:solidFill>
                <a:schemeClr val="tx1">
                  <a:lumMod val="95000"/>
                  <a:lumOff val="5000"/>
                </a:schemeClr>
              </a:solidFill>
              <a:latin typeface="Times" panose="02020603050405020304" pitchFamily="18" charset="0"/>
              <a:cs typeface="Times" panose="02020603050405020304" pitchFamily="18" charset="0"/>
            </a:endParaRPr>
          </a:p>
          <a:p>
            <a:endParaRPr lang="en-US" dirty="0"/>
          </a:p>
        </p:txBody>
      </p:sp>
      <p:pic>
        <p:nvPicPr>
          <p:cNvPr id="4" name="عنصر نائب للمحتوى 6">
            <a:extLst>
              <a:ext uri="{FF2B5EF4-FFF2-40B4-BE49-F238E27FC236}">
                <a16:creationId xmlns:a16="http://schemas.microsoft.com/office/drawing/2014/main" id="{FCD9F0E7-0899-4981-9480-3EB65CC20C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464227"/>
          </a:xfrm>
          <a:prstGeom prst="rect">
            <a:avLst/>
          </a:prstGeom>
        </p:spPr>
      </p:pic>
    </p:spTree>
    <p:extLst>
      <p:ext uri="{BB962C8B-B14F-4D97-AF65-F5344CB8AC3E}">
        <p14:creationId xmlns:p14="http://schemas.microsoft.com/office/powerpoint/2010/main" val="3102387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F764EC-F1C2-457A-92B0-BCDA5E217A67}"/>
              </a:ext>
            </a:extLst>
          </p:cNvPr>
          <p:cNvSpPr>
            <a:spLocks noGrp="1"/>
          </p:cNvSpPr>
          <p:nvPr>
            <p:ph type="title"/>
          </p:nvPr>
        </p:nvSpPr>
        <p:spPr>
          <a:xfrm>
            <a:off x="0" y="0"/>
            <a:ext cx="12192000" cy="1126435"/>
          </a:xfrm>
        </p:spPr>
        <p:txBody>
          <a:bodyPr>
            <a:noAutofit/>
          </a:bodyPr>
          <a:lstStyle/>
          <a:p>
            <a:pPr algn="ctr"/>
            <a:r>
              <a:rPr lang="en-US" sz="3600" b="1" i="0" u="none" strike="noStrike" baseline="0" dirty="0">
                <a:latin typeface="Times" panose="02020603050405020304" pitchFamily="18" charset="0"/>
                <a:cs typeface="Times" panose="02020603050405020304" pitchFamily="18" charset="0"/>
              </a:rPr>
              <a:t>Selection of a Project Manager</a:t>
            </a:r>
            <a:endParaRPr lang="en-US" sz="3600" dirty="0">
              <a:latin typeface="Times" panose="02020603050405020304" pitchFamily="18" charset="0"/>
              <a:cs typeface="Times" panose="02020603050405020304" pitchFamily="18" charset="0"/>
            </a:endParaRPr>
          </a:p>
        </p:txBody>
      </p:sp>
      <p:sp>
        <p:nvSpPr>
          <p:cNvPr id="3" name="عنصر نائب للنص 2">
            <a:extLst>
              <a:ext uri="{FF2B5EF4-FFF2-40B4-BE49-F238E27FC236}">
                <a16:creationId xmlns:a16="http://schemas.microsoft.com/office/drawing/2014/main" id="{1A59ABE4-C6CE-4CB6-9630-B29404DA4297}"/>
              </a:ext>
            </a:extLst>
          </p:cNvPr>
          <p:cNvSpPr>
            <a:spLocks noGrp="1"/>
          </p:cNvSpPr>
          <p:nvPr>
            <p:ph type="body" idx="1"/>
          </p:nvPr>
        </p:nvSpPr>
        <p:spPr>
          <a:xfrm>
            <a:off x="0" y="1464227"/>
            <a:ext cx="12192000" cy="5393773"/>
          </a:xfrm>
        </p:spPr>
        <p:txBody>
          <a:bodyPr>
            <a:normAutofit/>
          </a:bodyPr>
          <a:lstStyle/>
          <a:p>
            <a:pPr algn="l">
              <a:lnSpc>
                <a:spcPct val="150000"/>
              </a:lnSpc>
            </a:pP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The Selection of Project Manager depends on following points:</a:t>
            </a:r>
          </a:p>
          <a:p>
            <a:pPr marL="514350" indent="-514350" algn="l">
              <a:lnSpc>
                <a:spcPct val="150000"/>
              </a:lnSpc>
              <a:buFont typeface="+mj-lt"/>
              <a:buAutoNum type="arabicPeriod"/>
            </a:pPr>
            <a:r>
              <a:rPr lang="en-US" sz="2800" i="0" u="none" strike="noStrike" baseline="0" dirty="0">
                <a:solidFill>
                  <a:schemeClr val="bg2">
                    <a:lumMod val="10000"/>
                  </a:schemeClr>
                </a:solidFill>
                <a:latin typeface="Times" panose="02020603050405020304" pitchFamily="18" charset="0"/>
                <a:cs typeface="Times" panose="02020603050405020304" pitchFamily="18" charset="0"/>
              </a:rPr>
              <a:t>Problem Solving Skills</a:t>
            </a:r>
          </a:p>
          <a:p>
            <a:pPr marL="514350" indent="-514350" algn="l">
              <a:lnSpc>
                <a:spcPct val="150000"/>
              </a:lnSpc>
              <a:buFont typeface="+mj-lt"/>
              <a:buAutoNum type="arabicPeriod"/>
            </a:pPr>
            <a:r>
              <a:rPr lang="en-US" sz="2800" i="0" u="none" strike="noStrike" baseline="0" dirty="0">
                <a:solidFill>
                  <a:schemeClr val="bg2">
                    <a:lumMod val="10000"/>
                  </a:schemeClr>
                </a:solidFill>
                <a:latin typeface="Times" panose="02020603050405020304" pitchFamily="18" charset="0"/>
                <a:cs typeface="Times" panose="02020603050405020304" pitchFamily="18" charset="0"/>
              </a:rPr>
              <a:t>Personal Leadership Style</a:t>
            </a:r>
            <a:endParaRPr lang="en-US" sz="2800" dirty="0">
              <a:solidFill>
                <a:schemeClr val="bg2">
                  <a:lumMod val="10000"/>
                </a:schemeClr>
              </a:solidFill>
              <a:latin typeface="Times" panose="02020603050405020304" pitchFamily="18" charset="0"/>
              <a:cs typeface="Times" panose="02020603050405020304" pitchFamily="18" charset="0"/>
            </a:endParaRPr>
          </a:p>
          <a:p>
            <a:pPr marL="514350" indent="-514350" algn="l">
              <a:lnSpc>
                <a:spcPct val="150000"/>
              </a:lnSpc>
              <a:buFont typeface="+mj-lt"/>
              <a:buAutoNum type="arabicPeriod"/>
            </a:pPr>
            <a:r>
              <a:rPr lang="en-US" sz="2800" i="0" u="none" strike="noStrike" baseline="0" dirty="0">
                <a:solidFill>
                  <a:schemeClr val="bg2">
                    <a:lumMod val="10000"/>
                  </a:schemeClr>
                </a:solidFill>
                <a:latin typeface="Times" panose="02020603050405020304" pitchFamily="18" charset="0"/>
                <a:cs typeface="Times" panose="02020603050405020304" pitchFamily="18" charset="0"/>
              </a:rPr>
              <a:t>Organizational Experience</a:t>
            </a:r>
          </a:p>
          <a:p>
            <a:pPr marL="514350" indent="-514350" algn="l">
              <a:lnSpc>
                <a:spcPct val="150000"/>
              </a:lnSpc>
              <a:buFont typeface="+mj-lt"/>
              <a:buAutoNum type="arabicPeriod"/>
            </a:pPr>
            <a:r>
              <a:rPr lang="en-US" sz="2800" i="0" u="none" strike="noStrike" baseline="0" dirty="0">
                <a:solidFill>
                  <a:schemeClr val="bg2">
                    <a:lumMod val="10000"/>
                  </a:schemeClr>
                </a:solidFill>
                <a:latin typeface="Times" panose="02020603050405020304" pitchFamily="18" charset="0"/>
                <a:cs typeface="Times" panose="02020603050405020304" pitchFamily="18" charset="0"/>
              </a:rPr>
              <a:t>Skills and Knowledge</a:t>
            </a:r>
            <a:endParaRPr lang="en-US" sz="2800" dirty="0">
              <a:solidFill>
                <a:schemeClr val="bg2">
                  <a:lumMod val="10000"/>
                </a:schemeClr>
              </a:solidFill>
              <a:latin typeface="Times" panose="02020603050405020304" pitchFamily="18" charset="0"/>
              <a:cs typeface="Times" panose="02020603050405020304" pitchFamily="18" charset="0"/>
            </a:endParaRPr>
          </a:p>
          <a:p>
            <a:pPr marL="514350" indent="-514350" algn="l">
              <a:lnSpc>
                <a:spcPct val="150000"/>
              </a:lnSpc>
              <a:buFont typeface="+mj-lt"/>
              <a:buAutoNum type="arabicPeriod"/>
            </a:pPr>
            <a:r>
              <a:rPr lang="en-US" sz="2800" i="0" u="none" strike="noStrike" baseline="0" dirty="0">
                <a:solidFill>
                  <a:schemeClr val="bg2">
                    <a:lumMod val="10000"/>
                  </a:schemeClr>
                </a:solidFill>
                <a:latin typeface="Times" panose="02020603050405020304" pitchFamily="18" charset="0"/>
                <a:cs typeface="Times" panose="02020603050405020304" pitchFamily="18" charset="0"/>
              </a:rPr>
              <a:t>Project Management Experience</a:t>
            </a:r>
            <a:endParaRPr lang="en-US" sz="2800" dirty="0">
              <a:solidFill>
                <a:schemeClr val="bg2">
                  <a:lumMod val="10000"/>
                </a:schemeClr>
              </a:solidFill>
              <a:latin typeface="Times" panose="02020603050405020304" pitchFamily="18" charset="0"/>
              <a:cs typeface="Times" panose="02020603050405020304" pitchFamily="18" charset="0"/>
            </a:endParaRPr>
          </a:p>
        </p:txBody>
      </p:sp>
      <p:pic>
        <p:nvPicPr>
          <p:cNvPr id="4" name="عنصر نائب للمحتوى 6">
            <a:extLst>
              <a:ext uri="{FF2B5EF4-FFF2-40B4-BE49-F238E27FC236}">
                <a16:creationId xmlns:a16="http://schemas.microsoft.com/office/drawing/2014/main" id="{102C8455-226F-4FDE-9E87-75AA883A68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464227"/>
          </a:xfrm>
          <a:prstGeom prst="rect">
            <a:avLst/>
          </a:prstGeom>
        </p:spPr>
      </p:pic>
    </p:spTree>
    <p:extLst>
      <p:ext uri="{BB962C8B-B14F-4D97-AF65-F5344CB8AC3E}">
        <p14:creationId xmlns:p14="http://schemas.microsoft.com/office/powerpoint/2010/main" val="264071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43913E4-6B01-4A6B-AA0C-37DB2478C030}"/>
              </a:ext>
            </a:extLst>
          </p:cNvPr>
          <p:cNvSpPr>
            <a:spLocks noGrp="1"/>
          </p:cNvSpPr>
          <p:nvPr>
            <p:ph type="title"/>
          </p:nvPr>
        </p:nvSpPr>
        <p:spPr>
          <a:xfrm>
            <a:off x="0" y="0"/>
            <a:ext cx="12192000" cy="914400"/>
          </a:xfrm>
        </p:spPr>
        <p:txBody>
          <a:bodyPr>
            <a:normAutofit/>
          </a:bodyPr>
          <a:lstStyle/>
          <a:p>
            <a:pPr algn="ctr"/>
            <a:r>
              <a:rPr lang="en-US" sz="3200" b="1" i="0" u="none" strike="noStrike" baseline="0" dirty="0">
                <a:latin typeface="Times" panose="02020603050405020304" pitchFamily="18" charset="0"/>
                <a:cs typeface="Times" panose="02020603050405020304" pitchFamily="18" charset="0"/>
              </a:rPr>
              <a:t>Project Management Team Characteristics </a:t>
            </a:r>
            <a:endParaRPr lang="en-US" sz="3200" dirty="0">
              <a:latin typeface="Times" panose="02020603050405020304" pitchFamily="18" charset="0"/>
              <a:cs typeface="Times" panose="02020603050405020304" pitchFamily="18" charset="0"/>
            </a:endParaRPr>
          </a:p>
        </p:txBody>
      </p:sp>
      <p:sp>
        <p:nvSpPr>
          <p:cNvPr id="3" name="عنصر نائب للنص 2">
            <a:extLst>
              <a:ext uri="{FF2B5EF4-FFF2-40B4-BE49-F238E27FC236}">
                <a16:creationId xmlns:a16="http://schemas.microsoft.com/office/drawing/2014/main" id="{8AE04BE1-6365-403D-999D-4855F1C49F94}"/>
              </a:ext>
            </a:extLst>
          </p:cNvPr>
          <p:cNvSpPr>
            <a:spLocks noGrp="1"/>
          </p:cNvSpPr>
          <p:nvPr>
            <p:ph type="body" idx="1"/>
          </p:nvPr>
        </p:nvSpPr>
        <p:spPr>
          <a:xfrm>
            <a:off x="0" y="1464226"/>
            <a:ext cx="12192000" cy="5393773"/>
          </a:xfrm>
        </p:spPr>
        <p:txBody>
          <a:bodyPr/>
          <a:lstStyle/>
          <a:p>
            <a:pPr marL="342900" indent="-342900" algn="just">
              <a:lnSpc>
                <a:spcPct val="150000"/>
              </a:lnSpc>
              <a:buAutoNum type="arabicPeriod"/>
            </a:pP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They must be </a:t>
            </a:r>
            <a:r>
              <a:rPr lang="en-US" sz="2800" b="0" i="1" u="none" strike="noStrike" baseline="0" dirty="0">
                <a:solidFill>
                  <a:schemeClr val="bg2">
                    <a:lumMod val="10000"/>
                  </a:schemeClr>
                </a:solidFill>
                <a:latin typeface="Times" panose="02020603050405020304" pitchFamily="18" charset="0"/>
                <a:cs typeface="Times" panose="02020603050405020304" pitchFamily="18" charset="0"/>
              </a:rPr>
              <a:t>technically competent</a:t>
            </a: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a:t>
            </a:r>
          </a:p>
          <a:p>
            <a:pPr marL="457200" indent="-457200" algn="just">
              <a:lnSpc>
                <a:spcPct val="150000"/>
              </a:lnSpc>
              <a:buAutoNum type="arabicPeriod"/>
            </a:pP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Senior members of the project team must be </a:t>
            </a:r>
            <a:r>
              <a:rPr lang="en-US" sz="2800" b="0" i="1" u="none" strike="noStrike" baseline="0" dirty="0">
                <a:solidFill>
                  <a:schemeClr val="bg2">
                    <a:lumMod val="10000"/>
                  </a:schemeClr>
                </a:solidFill>
                <a:latin typeface="Times" panose="02020603050405020304" pitchFamily="18" charset="0"/>
                <a:cs typeface="Times" panose="02020603050405020304" pitchFamily="18" charset="0"/>
              </a:rPr>
              <a:t>politically sensitive</a:t>
            </a: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a:t>
            </a:r>
            <a:endParaRPr lang="en-US" sz="2800" dirty="0">
              <a:solidFill>
                <a:schemeClr val="bg2">
                  <a:lumMod val="10000"/>
                </a:schemeClr>
              </a:solidFill>
              <a:latin typeface="Times" panose="02020603050405020304" pitchFamily="18" charset="0"/>
              <a:cs typeface="Times" panose="02020603050405020304" pitchFamily="18" charset="0"/>
            </a:endParaRPr>
          </a:p>
          <a:p>
            <a:pPr marL="457200" indent="-457200" algn="just">
              <a:lnSpc>
                <a:spcPct val="150000"/>
              </a:lnSpc>
              <a:buAutoNum type="arabicPeriod"/>
            </a:pP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Members of the project team need a strong </a:t>
            </a:r>
            <a:r>
              <a:rPr lang="en-US" sz="2800" b="0" i="1" u="none" strike="noStrike" baseline="0" dirty="0">
                <a:solidFill>
                  <a:schemeClr val="bg2">
                    <a:lumMod val="10000"/>
                  </a:schemeClr>
                </a:solidFill>
                <a:latin typeface="Times" panose="02020603050405020304" pitchFamily="18" charset="0"/>
                <a:cs typeface="Times" panose="02020603050405020304" pitchFamily="18" charset="0"/>
              </a:rPr>
              <a:t>problem orientation</a:t>
            </a: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a:t>
            </a:r>
          </a:p>
          <a:p>
            <a:pPr marL="457200" indent="-457200" algn="just">
              <a:lnSpc>
                <a:spcPct val="150000"/>
              </a:lnSpc>
              <a:buAutoNum type="arabicPeriod"/>
            </a:pP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Team members need a strong </a:t>
            </a:r>
            <a:r>
              <a:rPr lang="en-US" sz="2800" b="0" i="1" u="none" strike="noStrike" baseline="0" dirty="0">
                <a:solidFill>
                  <a:schemeClr val="bg2">
                    <a:lumMod val="10000"/>
                  </a:schemeClr>
                </a:solidFill>
                <a:latin typeface="Times" panose="02020603050405020304" pitchFamily="18" charset="0"/>
                <a:cs typeface="Times" panose="02020603050405020304" pitchFamily="18" charset="0"/>
              </a:rPr>
              <a:t>goal orientation</a:t>
            </a: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a:t>
            </a:r>
            <a:endParaRPr lang="en-US" sz="2800" dirty="0">
              <a:solidFill>
                <a:schemeClr val="bg2">
                  <a:lumMod val="10000"/>
                </a:schemeClr>
              </a:solidFill>
              <a:latin typeface="Times" panose="02020603050405020304" pitchFamily="18" charset="0"/>
              <a:cs typeface="Times" panose="02020603050405020304" pitchFamily="18" charset="0"/>
            </a:endParaRPr>
          </a:p>
          <a:p>
            <a:pPr marL="457200" indent="-457200" algn="just">
              <a:lnSpc>
                <a:spcPct val="150000"/>
              </a:lnSpc>
              <a:buAutoNum type="arabicPeriod"/>
            </a:pP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Project workers need </a:t>
            </a:r>
            <a:r>
              <a:rPr lang="en-US" sz="2800" b="0" i="1" u="none" strike="noStrike" baseline="0" dirty="0">
                <a:solidFill>
                  <a:schemeClr val="bg2">
                    <a:lumMod val="10000"/>
                  </a:schemeClr>
                </a:solidFill>
                <a:latin typeface="Times" panose="02020603050405020304" pitchFamily="18" charset="0"/>
                <a:cs typeface="Times" panose="02020603050405020304" pitchFamily="18" charset="0"/>
              </a:rPr>
              <a:t>high self-esteem</a:t>
            </a:r>
            <a:r>
              <a:rPr lang="en-US" sz="2800" b="0" i="0" u="none" strike="noStrike" baseline="0" dirty="0">
                <a:solidFill>
                  <a:schemeClr val="bg2">
                    <a:lumMod val="10000"/>
                  </a:schemeClr>
                </a:solidFill>
                <a:latin typeface="Times" panose="02020603050405020304" pitchFamily="18" charset="0"/>
                <a:cs typeface="Times" panose="02020603050405020304" pitchFamily="18" charset="0"/>
              </a:rPr>
              <a:t>.</a:t>
            </a:r>
          </a:p>
          <a:p>
            <a:endParaRPr lang="en-US" dirty="0"/>
          </a:p>
        </p:txBody>
      </p:sp>
      <p:pic>
        <p:nvPicPr>
          <p:cNvPr id="4" name="عنصر نائب للمحتوى 6">
            <a:extLst>
              <a:ext uri="{FF2B5EF4-FFF2-40B4-BE49-F238E27FC236}">
                <a16:creationId xmlns:a16="http://schemas.microsoft.com/office/drawing/2014/main" id="{B8576B08-5B29-437E-AF76-705D52FF46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464227"/>
          </a:xfrm>
          <a:prstGeom prst="rect">
            <a:avLst/>
          </a:prstGeom>
        </p:spPr>
      </p:pic>
    </p:spTree>
    <p:extLst>
      <p:ext uri="{BB962C8B-B14F-4D97-AF65-F5344CB8AC3E}">
        <p14:creationId xmlns:p14="http://schemas.microsoft.com/office/powerpoint/2010/main" val="2749697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137154">
            <a:extLst>
              <a:ext uri="{FF2B5EF4-FFF2-40B4-BE49-F238E27FC236}">
                <a16:creationId xmlns:a16="http://schemas.microsoft.com/office/drawing/2014/main" id="{A59B41CC-2B9C-41C7-98B1-1DCEBE1E2B5C}"/>
              </a:ext>
            </a:extLst>
          </p:cNvPr>
          <p:cNvGrpSpPr/>
          <p:nvPr/>
        </p:nvGrpSpPr>
        <p:grpSpPr>
          <a:xfrm>
            <a:off x="7668" y="0"/>
            <a:ext cx="12184332" cy="6850646"/>
            <a:chOff x="3048" y="0"/>
            <a:chExt cx="4843272" cy="3165347"/>
          </a:xfrm>
        </p:grpSpPr>
        <p:sp>
          <p:nvSpPr>
            <p:cNvPr id="7" name="Shape 181741">
              <a:extLst>
                <a:ext uri="{FF2B5EF4-FFF2-40B4-BE49-F238E27FC236}">
                  <a16:creationId xmlns:a16="http://schemas.microsoft.com/office/drawing/2014/main" id="{632F755A-4971-41BD-ABB2-32631CB69326}"/>
                </a:ext>
              </a:extLst>
            </p:cNvPr>
            <p:cNvSpPr/>
            <p:nvPr/>
          </p:nvSpPr>
          <p:spPr>
            <a:xfrm>
              <a:off x="3048" y="3153156"/>
              <a:ext cx="2421636" cy="12191"/>
            </a:xfrm>
            <a:custGeom>
              <a:avLst/>
              <a:gdLst/>
              <a:ahLst/>
              <a:cxnLst/>
              <a:rect l="0" t="0" r="0" b="0"/>
              <a:pathLst>
                <a:path w="2421636" h="12191">
                  <a:moveTo>
                    <a:pt x="0" y="0"/>
                  </a:moveTo>
                  <a:lnTo>
                    <a:pt x="2421636" y="0"/>
                  </a:lnTo>
                  <a:lnTo>
                    <a:pt x="2421636" y="12191"/>
                  </a:lnTo>
                  <a:lnTo>
                    <a:pt x="0" y="12191"/>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 name="Shape 137136">
              <a:extLst>
                <a:ext uri="{FF2B5EF4-FFF2-40B4-BE49-F238E27FC236}">
                  <a16:creationId xmlns:a16="http://schemas.microsoft.com/office/drawing/2014/main" id="{835FBC58-282D-4F96-8E08-CE61EB90D14A}"/>
                </a:ext>
              </a:extLst>
            </p:cNvPr>
            <p:cNvSpPr/>
            <p:nvPr/>
          </p:nvSpPr>
          <p:spPr>
            <a:xfrm>
              <a:off x="2424684" y="3153156"/>
              <a:ext cx="0" cy="12191"/>
            </a:xfrm>
            <a:custGeom>
              <a:avLst/>
              <a:gdLst/>
              <a:ahLst/>
              <a:cxnLst/>
              <a:rect l="0" t="0" r="0" b="0"/>
              <a:pathLst>
                <a:path h="12191">
                  <a:moveTo>
                    <a:pt x="0" y="0"/>
                  </a:moveTo>
                  <a:lnTo>
                    <a:pt x="0" y="0"/>
                  </a:lnTo>
                  <a:lnTo>
                    <a:pt x="0" y="12191"/>
                  </a:lnTo>
                  <a:lnTo>
                    <a:pt x="0" y="12191"/>
                  </a:lnTo>
                  <a:close/>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 name="Shape 137135">
              <a:extLst>
                <a:ext uri="{FF2B5EF4-FFF2-40B4-BE49-F238E27FC236}">
                  <a16:creationId xmlns:a16="http://schemas.microsoft.com/office/drawing/2014/main" id="{73A3B841-8B7F-4DCC-9B90-D67F1DF239B3}"/>
                </a:ext>
              </a:extLst>
            </p:cNvPr>
            <p:cNvSpPr/>
            <p:nvPr/>
          </p:nvSpPr>
          <p:spPr>
            <a:xfrm>
              <a:off x="2424684" y="124968"/>
              <a:ext cx="0" cy="12192"/>
            </a:xfrm>
            <a:custGeom>
              <a:avLst/>
              <a:gdLst/>
              <a:ahLst/>
              <a:cxnLst/>
              <a:rect l="0" t="0" r="0" b="0"/>
              <a:pathLst>
                <a:path h="12192">
                  <a:moveTo>
                    <a:pt x="0" y="0"/>
                  </a:moveTo>
                  <a:lnTo>
                    <a:pt x="0" y="0"/>
                  </a:lnTo>
                  <a:lnTo>
                    <a:pt x="0" y="12192"/>
                  </a:lnTo>
                  <a:lnTo>
                    <a:pt x="0" y="12192"/>
                  </a:lnTo>
                  <a:close/>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0" name="Shape 181742">
              <a:extLst>
                <a:ext uri="{FF2B5EF4-FFF2-40B4-BE49-F238E27FC236}">
                  <a16:creationId xmlns:a16="http://schemas.microsoft.com/office/drawing/2014/main" id="{9EA26A79-8D05-40BA-A0EC-7FAAD22F7AAA}"/>
                </a:ext>
              </a:extLst>
            </p:cNvPr>
            <p:cNvSpPr/>
            <p:nvPr/>
          </p:nvSpPr>
          <p:spPr>
            <a:xfrm>
              <a:off x="3048" y="124968"/>
              <a:ext cx="2421636" cy="12192"/>
            </a:xfrm>
            <a:custGeom>
              <a:avLst/>
              <a:gdLst/>
              <a:ahLst/>
              <a:cxnLst/>
              <a:rect l="0" t="0" r="0" b="0"/>
              <a:pathLst>
                <a:path w="2421636" h="12192">
                  <a:moveTo>
                    <a:pt x="0" y="0"/>
                  </a:moveTo>
                  <a:lnTo>
                    <a:pt x="2421636" y="0"/>
                  </a:lnTo>
                  <a:lnTo>
                    <a:pt x="2421636" y="12192"/>
                  </a:lnTo>
                  <a:lnTo>
                    <a:pt x="0" y="12192"/>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1" name="Shape 181743">
              <a:extLst>
                <a:ext uri="{FF2B5EF4-FFF2-40B4-BE49-F238E27FC236}">
                  <a16:creationId xmlns:a16="http://schemas.microsoft.com/office/drawing/2014/main" id="{5BF5FDEF-05A3-426F-A252-7085875C87FA}"/>
                </a:ext>
              </a:extLst>
            </p:cNvPr>
            <p:cNvSpPr/>
            <p:nvPr/>
          </p:nvSpPr>
          <p:spPr>
            <a:xfrm>
              <a:off x="3048" y="124968"/>
              <a:ext cx="12192" cy="3040379"/>
            </a:xfrm>
            <a:custGeom>
              <a:avLst/>
              <a:gdLst/>
              <a:ahLst/>
              <a:cxnLst/>
              <a:rect l="0" t="0" r="0" b="0"/>
              <a:pathLst>
                <a:path w="12192" h="3040379">
                  <a:moveTo>
                    <a:pt x="0" y="0"/>
                  </a:moveTo>
                  <a:lnTo>
                    <a:pt x="12192" y="0"/>
                  </a:lnTo>
                  <a:lnTo>
                    <a:pt x="12192" y="3040379"/>
                  </a:lnTo>
                  <a:lnTo>
                    <a:pt x="0" y="3040379"/>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2" name="Shape 137143">
              <a:extLst>
                <a:ext uri="{FF2B5EF4-FFF2-40B4-BE49-F238E27FC236}">
                  <a16:creationId xmlns:a16="http://schemas.microsoft.com/office/drawing/2014/main" id="{9C975245-6FE0-4E5D-A405-A51271E12D43}"/>
                </a:ext>
              </a:extLst>
            </p:cNvPr>
            <p:cNvSpPr/>
            <p:nvPr/>
          </p:nvSpPr>
          <p:spPr>
            <a:xfrm>
              <a:off x="2424684" y="124968"/>
              <a:ext cx="0" cy="12192"/>
            </a:xfrm>
            <a:custGeom>
              <a:avLst/>
              <a:gdLst/>
              <a:ahLst/>
              <a:cxnLst/>
              <a:rect l="0" t="0" r="0" b="0"/>
              <a:pathLst>
                <a:path h="12192">
                  <a:moveTo>
                    <a:pt x="0" y="0"/>
                  </a:moveTo>
                  <a:lnTo>
                    <a:pt x="0" y="0"/>
                  </a:lnTo>
                  <a:lnTo>
                    <a:pt x="0" y="12192"/>
                  </a:lnTo>
                  <a:lnTo>
                    <a:pt x="0" y="12192"/>
                  </a:lnTo>
                  <a:close/>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3" name="Shape 181744">
              <a:extLst>
                <a:ext uri="{FF2B5EF4-FFF2-40B4-BE49-F238E27FC236}">
                  <a16:creationId xmlns:a16="http://schemas.microsoft.com/office/drawing/2014/main" id="{C2B544D9-1F70-435F-90E8-1D190F34875C}"/>
                </a:ext>
              </a:extLst>
            </p:cNvPr>
            <p:cNvSpPr/>
            <p:nvPr/>
          </p:nvSpPr>
          <p:spPr>
            <a:xfrm>
              <a:off x="2424684" y="3153156"/>
              <a:ext cx="2421636" cy="12191"/>
            </a:xfrm>
            <a:custGeom>
              <a:avLst/>
              <a:gdLst/>
              <a:ahLst/>
              <a:cxnLst/>
              <a:rect l="0" t="0" r="0" b="0"/>
              <a:pathLst>
                <a:path w="2421636" h="12191">
                  <a:moveTo>
                    <a:pt x="0" y="0"/>
                  </a:moveTo>
                  <a:lnTo>
                    <a:pt x="2421636" y="0"/>
                  </a:lnTo>
                  <a:lnTo>
                    <a:pt x="2421636" y="12191"/>
                  </a:lnTo>
                  <a:lnTo>
                    <a:pt x="0" y="12191"/>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4" name="Shape 181745">
              <a:extLst>
                <a:ext uri="{FF2B5EF4-FFF2-40B4-BE49-F238E27FC236}">
                  <a16:creationId xmlns:a16="http://schemas.microsoft.com/office/drawing/2014/main" id="{F2CEDDCC-0FCA-4A76-A1B3-9819840A8FCF}"/>
                </a:ext>
              </a:extLst>
            </p:cNvPr>
            <p:cNvSpPr/>
            <p:nvPr/>
          </p:nvSpPr>
          <p:spPr>
            <a:xfrm>
              <a:off x="4834128" y="124968"/>
              <a:ext cx="12192" cy="3040379"/>
            </a:xfrm>
            <a:custGeom>
              <a:avLst/>
              <a:gdLst/>
              <a:ahLst/>
              <a:cxnLst/>
              <a:rect l="0" t="0" r="0" b="0"/>
              <a:pathLst>
                <a:path w="12192" h="3040379">
                  <a:moveTo>
                    <a:pt x="0" y="0"/>
                  </a:moveTo>
                  <a:lnTo>
                    <a:pt x="12192" y="0"/>
                  </a:lnTo>
                  <a:lnTo>
                    <a:pt x="12192" y="3040379"/>
                  </a:lnTo>
                  <a:lnTo>
                    <a:pt x="0" y="3040379"/>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Shape 181746">
              <a:extLst>
                <a:ext uri="{FF2B5EF4-FFF2-40B4-BE49-F238E27FC236}">
                  <a16:creationId xmlns:a16="http://schemas.microsoft.com/office/drawing/2014/main" id="{67440550-034C-4515-83A6-84C00C656DCC}"/>
                </a:ext>
              </a:extLst>
            </p:cNvPr>
            <p:cNvSpPr/>
            <p:nvPr/>
          </p:nvSpPr>
          <p:spPr>
            <a:xfrm>
              <a:off x="2424684" y="124968"/>
              <a:ext cx="2421636" cy="12192"/>
            </a:xfrm>
            <a:custGeom>
              <a:avLst/>
              <a:gdLst/>
              <a:ahLst/>
              <a:cxnLst/>
              <a:rect l="0" t="0" r="0" b="0"/>
              <a:pathLst>
                <a:path w="2421636" h="12192">
                  <a:moveTo>
                    <a:pt x="0" y="0"/>
                  </a:moveTo>
                  <a:lnTo>
                    <a:pt x="2421636" y="0"/>
                  </a:lnTo>
                  <a:lnTo>
                    <a:pt x="2421636" y="12192"/>
                  </a:lnTo>
                  <a:lnTo>
                    <a:pt x="0" y="12192"/>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Shape 137142">
              <a:extLst>
                <a:ext uri="{FF2B5EF4-FFF2-40B4-BE49-F238E27FC236}">
                  <a16:creationId xmlns:a16="http://schemas.microsoft.com/office/drawing/2014/main" id="{90DCF179-E3DF-4763-8E17-36B2C41BC268}"/>
                </a:ext>
              </a:extLst>
            </p:cNvPr>
            <p:cNvSpPr/>
            <p:nvPr/>
          </p:nvSpPr>
          <p:spPr>
            <a:xfrm>
              <a:off x="2424684" y="3153156"/>
              <a:ext cx="0" cy="12191"/>
            </a:xfrm>
            <a:custGeom>
              <a:avLst/>
              <a:gdLst/>
              <a:ahLst/>
              <a:cxnLst/>
              <a:rect l="0" t="0" r="0" b="0"/>
              <a:pathLst>
                <a:path h="12191">
                  <a:moveTo>
                    <a:pt x="0" y="0"/>
                  </a:moveTo>
                  <a:lnTo>
                    <a:pt x="0" y="0"/>
                  </a:lnTo>
                  <a:lnTo>
                    <a:pt x="0" y="12191"/>
                  </a:lnTo>
                  <a:lnTo>
                    <a:pt x="0" y="12191"/>
                  </a:lnTo>
                  <a:close/>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Shape 181747">
              <a:extLst>
                <a:ext uri="{FF2B5EF4-FFF2-40B4-BE49-F238E27FC236}">
                  <a16:creationId xmlns:a16="http://schemas.microsoft.com/office/drawing/2014/main" id="{81391CC4-A2EA-4580-B558-83E89C879101}"/>
                </a:ext>
              </a:extLst>
            </p:cNvPr>
            <p:cNvSpPr/>
            <p:nvPr/>
          </p:nvSpPr>
          <p:spPr>
            <a:xfrm>
              <a:off x="188976" y="9144"/>
              <a:ext cx="4451604" cy="234697"/>
            </a:xfrm>
            <a:custGeom>
              <a:avLst/>
              <a:gdLst/>
              <a:ahLst/>
              <a:cxnLst/>
              <a:rect l="0" t="0" r="0" b="0"/>
              <a:pathLst>
                <a:path w="4451604" h="234697">
                  <a:moveTo>
                    <a:pt x="0" y="0"/>
                  </a:moveTo>
                  <a:lnTo>
                    <a:pt x="4451604" y="0"/>
                  </a:lnTo>
                  <a:lnTo>
                    <a:pt x="4451604" y="234697"/>
                  </a:lnTo>
                  <a:lnTo>
                    <a:pt x="0" y="234697"/>
                  </a:lnTo>
                  <a:lnTo>
                    <a:pt x="0" y="0"/>
                  </a:lnTo>
                </a:path>
              </a:pathLst>
            </a:custGeom>
            <a:solidFill>
              <a:srgbClr val="FFFFFF"/>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8" name="Shape 181748">
              <a:extLst>
                <a:ext uri="{FF2B5EF4-FFF2-40B4-BE49-F238E27FC236}">
                  <a16:creationId xmlns:a16="http://schemas.microsoft.com/office/drawing/2014/main" id="{00F0DB8C-9201-41A9-988B-4A8DDB62EF40}"/>
                </a:ext>
              </a:extLst>
            </p:cNvPr>
            <p:cNvSpPr/>
            <p:nvPr/>
          </p:nvSpPr>
          <p:spPr>
            <a:xfrm>
              <a:off x="179832" y="240792"/>
              <a:ext cx="2234946" cy="13717"/>
            </a:xfrm>
            <a:custGeom>
              <a:avLst/>
              <a:gdLst/>
              <a:ahLst/>
              <a:cxnLst/>
              <a:rect l="0" t="0" r="0" b="0"/>
              <a:pathLst>
                <a:path w="2234946" h="13717">
                  <a:moveTo>
                    <a:pt x="0" y="0"/>
                  </a:moveTo>
                  <a:lnTo>
                    <a:pt x="2234946" y="0"/>
                  </a:lnTo>
                  <a:lnTo>
                    <a:pt x="2234946" y="13717"/>
                  </a:lnTo>
                  <a:lnTo>
                    <a:pt x="0" y="13717"/>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Shape 137145">
              <a:extLst>
                <a:ext uri="{FF2B5EF4-FFF2-40B4-BE49-F238E27FC236}">
                  <a16:creationId xmlns:a16="http://schemas.microsoft.com/office/drawing/2014/main" id="{10A22505-F9F9-4408-A89B-B7C455834D9B}"/>
                </a:ext>
              </a:extLst>
            </p:cNvPr>
            <p:cNvSpPr/>
            <p:nvPr/>
          </p:nvSpPr>
          <p:spPr>
            <a:xfrm>
              <a:off x="2414778" y="0"/>
              <a:ext cx="0" cy="12192"/>
            </a:xfrm>
            <a:custGeom>
              <a:avLst/>
              <a:gdLst/>
              <a:ahLst/>
              <a:cxnLst/>
              <a:rect l="0" t="0" r="0" b="0"/>
              <a:pathLst>
                <a:path h="12192">
                  <a:moveTo>
                    <a:pt x="0" y="0"/>
                  </a:moveTo>
                  <a:lnTo>
                    <a:pt x="0" y="0"/>
                  </a:lnTo>
                  <a:lnTo>
                    <a:pt x="0" y="12192"/>
                  </a:lnTo>
                  <a:lnTo>
                    <a:pt x="0" y="12192"/>
                  </a:lnTo>
                  <a:close/>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 name="Shape 137146">
              <a:extLst>
                <a:ext uri="{FF2B5EF4-FFF2-40B4-BE49-F238E27FC236}">
                  <a16:creationId xmlns:a16="http://schemas.microsoft.com/office/drawing/2014/main" id="{841B37D3-2FC7-4CF5-8BAE-6D30F7076DB1}"/>
                </a:ext>
              </a:extLst>
            </p:cNvPr>
            <p:cNvSpPr/>
            <p:nvPr/>
          </p:nvSpPr>
          <p:spPr>
            <a:xfrm>
              <a:off x="2414778" y="240792"/>
              <a:ext cx="0" cy="13717"/>
            </a:xfrm>
            <a:custGeom>
              <a:avLst/>
              <a:gdLst/>
              <a:ahLst/>
              <a:cxnLst/>
              <a:rect l="0" t="0" r="0" b="0"/>
              <a:pathLst>
                <a:path h="13717">
                  <a:moveTo>
                    <a:pt x="0" y="0"/>
                  </a:moveTo>
                  <a:lnTo>
                    <a:pt x="0" y="0"/>
                  </a:lnTo>
                  <a:lnTo>
                    <a:pt x="0" y="13717"/>
                  </a:lnTo>
                  <a:lnTo>
                    <a:pt x="0" y="13717"/>
                  </a:lnTo>
                  <a:close/>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 name="Shape 181749">
              <a:extLst>
                <a:ext uri="{FF2B5EF4-FFF2-40B4-BE49-F238E27FC236}">
                  <a16:creationId xmlns:a16="http://schemas.microsoft.com/office/drawing/2014/main" id="{B4B375CC-8427-4645-B5AB-6E866E8B3D39}"/>
                </a:ext>
              </a:extLst>
            </p:cNvPr>
            <p:cNvSpPr/>
            <p:nvPr/>
          </p:nvSpPr>
          <p:spPr>
            <a:xfrm>
              <a:off x="179832" y="0"/>
              <a:ext cx="2234946" cy="12192"/>
            </a:xfrm>
            <a:custGeom>
              <a:avLst/>
              <a:gdLst/>
              <a:ahLst/>
              <a:cxnLst/>
              <a:rect l="0" t="0" r="0" b="0"/>
              <a:pathLst>
                <a:path w="2234946" h="12192">
                  <a:moveTo>
                    <a:pt x="0" y="0"/>
                  </a:moveTo>
                  <a:lnTo>
                    <a:pt x="2234946" y="0"/>
                  </a:lnTo>
                  <a:lnTo>
                    <a:pt x="2234946" y="12192"/>
                  </a:lnTo>
                  <a:lnTo>
                    <a:pt x="0" y="12192"/>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2" name="Shape 181750">
              <a:extLst>
                <a:ext uri="{FF2B5EF4-FFF2-40B4-BE49-F238E27FC236}">
                  <a16:creationId xmlns:a16="http://schemas.microsoft.com/office/drawing/2014/main" id="{BDBB5E67-0597-47EF-80A3-F0E06BF808C7}"/>
                </a:ext>
              </a:extLst>
            </p:cNvPr>
            <p:cNvSpPr/>
            <p:nvPr/>
          </p:nvSpPr>
          <p:spPr>
            <a:xfrm>
              <a:off x="179832" y="0"/>
              <a:ext cx="12192" cy="254509"/>
            </a:xfrm>
            <a:custGeom>
              <a:avLst/>
              <a:gdLst/>
              <a:ahLst/>
              <a:cxnLst/>
              <a:rect l="0" t="0" r="0" b="0"/>
              <a:pathLst>
                <a:path w="12192" h="254509">
                  <a:moveTo>
                    <a:pt x="0" y="0"/>
                  </a:moveTo>
                  <a:lnTo>
                    <a:pt x="12192" y="0"/>
                  </a:lnTo>
                  <a:lnTo>
                    <a:pt x="12192" y="254509"/>
                  </a:lnTo>
                  <a:lnTo>
                    <a:pt x="0" y="254509"/>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Shape 181751">
              <a:extLst>
                <a:ext uri="{FF2B5EF4-FFF2-40B4-BE49-F238E27FC236}">
                  <a16:creationId xmlns:a16="http://schemas.microsoft.com/office/drawing/2014/main" id="{51051E86-271B-43C1-B59E-457414D45DB8}"/>
                </a:ext>
              </a:extLst>
            </p:cNvPr>
            <p:cNvSpPr/>
            <p:nvPr/>
          </p:nvSpPr>
          <p:spPr>
            <a:xfrm>
              <a:off x="2414778" y="240792"/>
              <a:ext cx="2234945" cy="13717"/>
            </a:xfrm>
            <a:custGeom>
              <a:avLst/>
              <a:gdLst/>
              <a:ahLst/>
              <a:cxnLst/>
              <a:rect l="0" t="0" r="0" b="0"/>
              <a:pathLst>
                <a:path w="2234945" h="13717">
                  <a:moveTo>
                    <a:pt x="0" y="0"/>
                  </a:moveTo>
                  <a:lnTo>
                    <a:pt x="2234945" y="0"/>
                  </a:lnTo>
                  <a:lnTo>
                    <a:pt x="2234945" y="13717"/>
                  </a:lnTo>
                  <a:lnTo>
                    <a:pt x="0" y="13717"/>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4" name="Shape 181752">
              <a:extLst>
                <a:ext uri="{FF2B5EF4-FFF2-40B4-BE49-F238E27FC236}">
                  <a16:creationId xmlns:a16="http://schemas.microsoft.com/office/drawing/2014/main" id="{1DD85EE0-3449-4F30-941F-9E419128C351}"/>
                </a:ext>
              </a:extLst>
            </p:cNvPr>
            <p:cNvSpPr/>
            <p:nvPr/>
          </p:nvSpPr>
          <p:spPr>
            <a:xfrm>
              <a:off x="4637532" y="0"/>
              <a:ext cx="12192" cy="254509"/>
            </a:xfrm>
            <a:custGeom>
              <a:avLst/>
              <a:gdLst/>
              <a:ahLst/>
              <a:cxnLst/>
              <a:rect l="0" t="0" r="0" b="0"/>
              <a:pathLst>
                <a:path w="12192" h="254509">
                  <a:moveTo>
                    <a:pt x="0" y="0"/>
                  </a:moveTo>
                  <a:lnTo>
                    <a:pt x="12192" y="0"/>
                  </a:lnTo>
                  <a:lnTo>
                    <a:pt x="12192" y="254509"/>
                  </a:lnTo>
                  <a:lnTo>
                    <a:pt x="0" y="254509"/>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5" name="Shape 181753">
              <a:extLst>
                <a:ext uri="{FF2B5EF4-FFF2-40B4-BE49-F238E27FC236}">
                  <a16:creationId xmlns:a16="http://schemas.microsoft.com/office/drawing/2014/main" id="{88531FF6-9FB0-4752-8662-31EEF2C4F0EE}"/>
                </a:ext>
              </a:extLst>
            </p:cNvPr>
            <p:cNvSpPr/>
            <p:nvPr/>
          </p:nvSpPr>
          <p:spPr>
            <a:xfrm>
              <a:off x="2414778" y="0"/>
              <a:ext cx="2234945" cy="12192"/>
            </a:xfrm>
            <a:custGeom>
              <a:avLst/>
              <a:gdLst/>
              <a:ahLst/>
              <a:cxnLst/>
              <a:rect l="0" t="0" r="0" b="0"/>
              <a:pathLst>
                <a:path w="2234945" h="12192">
                  <a:moveTo>
                    <a:pt x="0" y="0"/>
                  </a:moveTo>
                  <a:lnTo>
                    <a:pt x="2234945" y="0"/>
                  </a:lnTo>
                  <a:lnTo>
                    <a:pt x="2234945" y="12192"/>
                  </a:lnTo>
                  <a:lnTo>
                    <a:pt x="0" y="12192"/>
                  </a:lnTo>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Shape 137152">
              <a:extLst>
                <a:ext uri="{FF2B5EF4-FFF2-40B4-BE49-F238E27FC236}">
                  <a16:creationId xmlns:a16="http://schemas.microsoft.com/office/drawing/2014/main" id="{4EB574EF-5FD4-4708-9D2B-E50F14ABC953}"/>
                </a:ext>
              </a:extLst>
            </p:cNvPr>
            <p:cNvSpPr/>
            <p:nvPr/>
          </p:nvSpPr>
          <p:spPr>
            <a:xfrm>
              <a:off x="2414778" y="240792"/>
              <a:ext cx="0" cy="13717"/>
            </a:xfrm>
            <a:custGeom>
              <a:avLst/>
              <a:gdLst/>
              <a:ahLst/>
              <a:cxnLst/>
              <a:rect l="0" t="0" r="0" b="0"/>
              <a:pathLst>
                <a:path h="13717">
                  <a:moveTo>
                    <a:pt x="0" y="0"/>
                  </a:moveTo>
                  <a:lnTo>
                    <a:pt x="0" y="0"/>
                  </a:lnTo>
                  <a:lnTo>
                    <a:pt x="0" y="13717"/>
                  </a:lnTo>
                  <a:lnTo>
                    <a:pt x="0" y="13717"/>
                  </a:lnTo>
                  <a:close/>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7" name="Shape 137153">
              <a:extLst>
                <a:ext uri="{FF2B5EF4-FFF2-40B4-BE49-F238E27FC236}">
                  <a16:creationId xmlns:a16="http://schemas.microsoft.com/office/drawing/2014/main" id="{F53606BC-D85D-4D69-9B19-1F64BE053429}"/>
                </a:ext>
              </a:extLst>
            </p:cNvPr>
            <p:cNvSpPr/>
            <p:nvPr/>
          </p:nvSpPr>
          <p:spPr>
            <a:xfrm>
              <a:off x="2414778" y="0"/>
              <a:ext cx="0" cy="12192"/>
            </a:xfrm>
            <a:custGeom>
              <a:avLst/>
              <a:gdLst/>
              <a:ahLst/>
              <a:cxnLst/>
              <a:rect l="0" t="0" r="0" b="0"/>
              <a:pathLst>
                <a:path h="12192">
                  <a:moveTo>
                    <a:pt x="0" y="0"/>
                  </a:moveTo>
                  <a:lnTo>
                    <a:pt x="0" y="0"/>
                  </a:lnTo>
                  <a:lnTo>
                    <a:pt x="0" y="12192"/>
                  </a:lnTo>
                  <a:lnTo>
                    <a:pt x="0" y="12192"/>
                  </a:lnTo>
                  <a:close/>
                </a:path>
              </a:pathLst>
            </a:custGeom>
            <a:solidFill>
              <a:srgbClr val="000000"/>
            </a:solidFill>
            <a:ln w="0" cap="flat">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2" name="Rectangle 1500">
              <a:extLst>
                <a:ext uri="{FF2B5EF4-FFF2-40B4-BE49-F238E27FC236}">
                  <a16:creationId xmlns:a16="http://schemas.microsoft.com/office/drawing/2014/main" id="{9372DD77-6F39-4C03-9BF3-95D2ACC1677A}"/>
                </a:ext>
              </a:extLst>
            </p:cNvPr>
            <p:cNvSpPr/>
            <p:nvPr/>
          </p:nvSpPr>
          <p:spPr>
            <a:xfrm>
              <a:off x="4329683" y="55072"/>
              <a:ext cx="288854" cy="163720"/>
            </a:xfrm>
            <a:prstGeom prst="rect">
              <a:avLst/>
            </a:prstGeom>
            <a:ln>
              <a:noFill/>
            </a:ln>
          </p:spPr>
          <p:txBody>
            <a:bodyPr lIns="0" tIns="0" rIns="0" bIns="0" rtlCol="0">
              <a:noAutofit/>
            </a:bodyPr>
            <a:lstStyle/>
            <a:p>
              <a:pPr marL="0" marR="0" lvl="0" indent="0" defTabSz="914400" eaLnBrk="1" fontAlgn="auto" latinLnBrk="0" hangingPunct="1">
                <a:lnSpc>
                  <a:spcPct val="115000"/>
                </a:lnSpc>
                <a:spcBef>
                  <a:spcPts val="0"/>
                </a:spcBef>
                <a:spcAft>
                  <a:spcPts val="0"/>
                </a:spcAft>
                <a:buClrTx/>
                <a:buSzTx/>
                <a:buFontTx/>
                <a:buNone/>
                <a:tabLst/>
                <a:defRPr/>
              </a:pPr>
              <a:r>
                <a:rPr kumimoji="0" lang="en-US" sz="800" b="0" i="0" u="none" strike="noStrike" kern="0" cap="none" spc="0" normalizeH="0" baseline="0" noProof="0" dirty="0">
                  <a:ln>
                    <a:noFill/>
                  </a:ln>
                  <a:solidFill>
                    <a:srgbClr val="000000"/>
                  </a:solidFill>
                  <a:effectLst/>
                  <a:uLnTx/>
                  <a:uFillTx/>
                  <a:latin typeface="Book Antiqua" panose="02040602050305030304" pitchFamily="18" charset="0"/>
                  <a:ea typeface="Book Antiqua" panose="02040602050305030304" pitchFamily="18" charset="0"/>
                  <a:cs typeface="Book Antiqua" panose="02040602050305030304" pitchFamily="18" charset="0"/>
                </a:rPr>
                <a:t> </a:t>
              </a:r>
              <a:endParaRPr kumimoji="0" lang="en-US" sz="11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endParaRPr>
            </a:p>
          </p:txBody>
        </p:sp>
        <p:sp>
          <p:nvSpPr>
            <p:cNvPr id="43" name="Shape 1501">
              <a:extLst>
                <a:ext uri="{FF2B5EF4-FFF2-40B4-BE49-F238E27FC236}">
                  <a16:creationId xmlns:a16="http://schemas.microsoft.com/office/drawing/2014/main" id="{C95D1727-D067-4E8D-BA2D-27DCE9620B56}"/>
                </a:ext>
              </a:extLst>
            </p:cNvPr>
            <p:cNvSpPr/>
            <p:nvPr/>
          </p:nvSpPr>
          <p:spPr>
            <a:xfrm>
              <a:off x="1394369" y="347385"/>
              <a:ext cx="2059065" cy="321888"/>
            </a:xfrm>
            <a:custGeom>
              <a:avLst/>
              <a:gdLst/>
              <a:ahLst/>
              <a:cxnLst/>
              <a:rect l="0" t="0" r="0" b="0"/>
              <a:pathLst>
                <a:path w="2059065" h="321888">
                  <a:moveTo>
                    <a:pt x="0" y="0"/>
                  </a:moveTo>
                  <a:lnTo>
                    <a:pt x="2059065" y="0"/>
                  </a:lnTo>
                  <a:lnTo>
                    <a:pt x="2059065" y="321888"/>
                  </a:lnTo>
                  <a:lnTo>
                    <a:pt x="0" y="321888"/>
                  </a:lnTo>
                  <a:lnTo>
                    <a:pt x="0" y="0"/>
                  </a:lnTo>
                  <a:close/>
                </a:path>
              </a:pathLst>
            </a:custGeom>
            <a:noFill/>
            <a:ln w="8963" cap="rnd" cmpd="sng" algn="ctr">
              <a:solidFill>
                <a:srgbClr val="373435"/>
              </a:solidFill>
              <a:prstDash val="solid"/>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4" name="Rectangle 1502">
              <a:extLst>
                <a:ext uri="{FF2B5EF4-FFF2-40B4-BE49-F238E27FC236}">
                  <a16:creationId xmlns:a16="http://schemas.microsoft.com/office/drawing/2014/main" id="{93727F66-28A9-4373-AA0E-24B71C674FFE}"/>
                </a:ext>
              </a:extLst>
            </p:cNvPr>
            <p:cNvSpPr/>
            <p:nvPr/>
          </p:nvSpPr>
          <p:spPr>
            <a:xfrm>
              <a:off x="1951106" y="437802"/>
              <a:ext cx="1260460" cy="162911"/>
            </a:xfrm>
            <a:prstGeom prst="rect">
              <a:avLst/>
            </a:prstGeom>
            <a:ln>
              <a:noFill/>
            </a:ln>
          </p:spPr>
          <p:txBody>
            <a:bodyPr lIns="0" tIns="0" rIns="0" bIns="0" rtlCol="0">
              <a:noAutofit/>
            </a:bodyPr>
            <a:lstStyle/>
            <a:p>
              <a:pPr marL="0" marR="0" lvl="0" indent="0" defTabSz="914400" eaLnBrk="1" fontAlgn="auto" latinLnBrk="0" hangingPunct="1">
                <a:lnSpc>
                  <a:spcPct val="115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373435"/>
                  </a:solidFill>
                  <a:effectLst/>
                  <a:uLnTx/>
                  <a:uFillTx/>
                  <a:latin typeface="Book Antiqua" panose="02040602050305030304" pitchFamily="18" charset="0"/>
                  <a:ea typeface="Book Antiqua" panose="02040602050305030304" pitchFamily="18" charset="0"/>
                  <a:cs typeface="Times" panose="02020603050405020304" pitchFamily="18" charset="0"/>
                </a:rPr>
                <a:t>Initiation phase: Idea </a:t>
              </a:r>
              <a:endParaRPr kumimoji="0" lang="en-US" sz="2400" b="0" i="0" u="none" strike="noStrike" kern="0" cap="none" spc="0" normalizeH="0" baseline="0" noProof="0" dirty="0">
                <a:ln>
                  <a:noFill/>
                </a:ln>
                <a:solidFill>
                  <a:srgbClr val="000000"/>
                </a:solidFill>
                <a:effectLst/>
                <a:uLnTx/>
                <a:uFillTx/>
                <a:latin typeface="Book Antiqua" panose="02040602050305030304" pitchFamily="18" charset="0"/>
                <a:ea typeface="Calibri" panose="020F0502020204030204" pitchFamily="34" charset="0"/>
                <a:cs typeface="Times" panose="02020603050405020304" pitchFamily="18" charset="0"/>
              </a:endParaRPr>
            </a:p>
          </p:txBody>
        </p:sp>
        <p:sp>
          <p:nvSpPr>
            <p:cNvPr id="45" name="Shape 181754">
              <a:extLst>
                <a:ext uri="{FF2B5EF4-FFF2-40B4-BE49-F238E27FC236}">
                  <a16:creationId xmlns:a16="http://schemas.microsoft.com/office/drawing/2014/main" id="{CC7D174B-48D6-46D2-B422-3E4AC58E4E19}"/>
                </a:ext>
              </a:extLst>
            </p:cNvPr>
            <p:cNvSpPr/>
            <p:nvPr/>
          </p:nvSpPr>
          <p:spPr>
            <a:xfrm>
              <a:off x="2419420" y="665823"/>
              <a:ext cx="9144" cy="112816"/>
            </a:xfrm>
            <a:custGeom>
              <a:avLst/>
              <a:gdLst/>
              <a:ahLst/>
              <a:cxnLst/>
              <a:rect l="0" t="0" r="0" b="0"/>
              <a:pathLst>
                <a:path w="9144" h="112816">
                  <a:moveTo>
                    <a:pt x="0" y="0"/>
                  </a:moveTo>
                  <a:lnTo>
                    <a:pt x="9144" y="0"/>
                  </a:lnTo>
                  <a:lnTo>
                    <a:pt x="9144" y="112816"/>
                  </a:lnTo>
                  <a:lnTo>
                    <a:pt x="0" y="112816"/>
                  </a:lnTo>
                  <a:lnTo>
                    <a:pt x="0" y="0"/>
                  </a:lnTo>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6" name="Shape 1504">
              <a:extLst>
                <a:ext uri="{FF2B5EF4-FFF2-40B4-BE49-F238E27FC236}">
                  <a16:creationId xmlns:a16="http://schemas.microsoft.com/office/drawing/2014/main" id="{56827B31-3EDE-446A-9605-16E5517679FC}"/>
                </a:ext>
              </a:extLst>
            </p:cNvPr>
            <p:cNvSpPr/>
            <p:nvPr/>
          </p:nvSpPr>
          <p:spPr>
            <a:xfrm>
              <a:off x="2390463" y="773292"/>
              <a:ext cx="66877" cy="60893"/>
            </a:xfrm>
            <a:custGeom>
              <a:avLst/>
              <a:gdLst/>
              <a:ahLst/>
              <a:cxnLst/>
              <a:rect l="0" t="0" r="0" b="0"/>
              <a:pathLst>
                <a:path w="66877" h="60893">
                  <a:moveTo>
                    <a:pt x="0" y="0"/>
                  </a:moveTo>
                  <a:lnTo>
                    <a:pt x="66877" y="0"/>
                  </a:lnTo>
                  <a:lnTo>
                    <a:pt x="33439" y="60893"/>
                  </a:lnTo>
                  <a:lnTo>
                    <a:pt x="0" y="0"/>
                  </a:lnTo>
                  <a:close/>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7" name="Shape 1505">
              <a:extLst>
                <a:ext uri="{FF2B5EF4-FFF2-40B4-BE49-F238E27FC236}">
                  <a16:creationId xmlns:a16="http://schemas.microsoft.com/office/drawing/2014/main" id="{11582EB7-32A5-4949-9550-6569F1214510}"/>
                </a:ext>
              </a:extLst>
            </p:cNvPr>
            <p:cNvSpPr/>
            <p:nvPr/>
          </p:nvSpPr>
          <p:spPr>
            <a:xfrm>
              <a:off x="1394369" y="833150"/>
              <a:ext cx="2059065" cy="321888"/>
            </a:xfrm>
            <a:custGeom>
              <a:avLst/>
              <a:gdLst/>
              <a:ahLst/>
              <a:cxnLst/>
              <a:rect l="0" t="0" r="0" b="0"/>
              <a:pathLst>
                <a:path w="2059065" h="321888">
                  <a:moveTo>
                    <a:pt x="0" y="0"/>
                  </a:moveTo>
                  <a:lnTo>
                    <a:pt x="2059065" y="0"/>
                  </a:lnTo>
                  <a:lnTo>
                    <a:pt x="2059065" y="321888"/>
                  </a:lnTo>
                  <a:lnTo>
                    <a:pt x="0" y="321888"/>
                  </a:lnTo>
                  <a:lnTo>
                    <a:pt x="0" y="0"/>
                  </a:lnTo>
                  <a:close/>
                </a:path>
              </a:pathLst>
            </a:custGeom>
            <a:noFill/>
            <a:ln w="8963" cap="rnd" cmpd="sng" algn="ctr">
              <a:solidFill>
                <a:srgbClr val="373435"/>
              </a:solidFill>
              <a:prstDash val="solid"/>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8" name="Shape 1506">
              <a:extLst>
                <a:ext uri="{FF2B5EF4-FFF2-40B4-BE49-F238E27FC236}">
                  <a16:creationId xmlns:a16="http://schemas.microsoft.com/office/drawing/2014/main" id="{4BCC3822-699A-4482-80B7-BA752EB52251}"/>
                </a:ext>
              </a:extLst>
            </p:cNvPr>
            <p:cNvSpPr/>
            <p:nvPr/>
          </p:nvSpPr>
          <p:spPr>
            <a:xfrm>
              <a:off x="1394369" y="1319086"/>
              <a:ext cx="2059065" cy="321888"/>
            </a:xfrm>
            <a:custGeom>
              <a:avLst/>
              <a:gdLst/>
              <a:ahLst/>
              <a:cxnLst/>
              <a:rect l="0" t="0" r="0" b="0"/>
              <a:pathLst>
                <a:path w="2059065" h="321888">
                  <a:moveTo>
                    <a:pt x="0" y="0"/>
                  </a:moveTo>
                  <a:lnTo>
                    <a:pt x="2059065" y="0"/>
                  </a:lnTo>
                  <a:lnTo>
                    <a:pt x="2059065" y="321888"/>
                  </a:lnTo>
                  <a:lnTo>
                    <a:pt x="0" y="321888"/>
                  </a:lnTo>
                  <a:lnTo>
                    <a:pt x="0" y="0"/>
                  </a:lnTo>
                  <a:close/>
                </a:path>
              </a:pathLst>
            </a:custGeom>
            <a:noFill/>
            <a:ln w="8963" cap="rnd" cmpd="sng" algn="ctr">
              <a:solidFill>
                <a:srgbClr val="373435"/>
              </a:solidFill>
              <a:prstDash val="solid"/>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9" name="Shape 1507">
              <a:extLst>
                <a:ext uri="{FF2B5EF4-FFF2-40B4-BE49-F238E27FC236}">
                  <a16:creationId xmlns:a16="http://schemas.microsoft.com/office/drawing/2014/main" id="{68A9A9DE-8ECD-4063-A45D-18CEB3896965}"/>
                </a:ext>
              </a:extLst>
            </p:cNvPr>
            <p:cNvSpPr/>
            <p:nvPr/>
          </p:nvSpPr>
          <p:spPr>
            <a:xfrm>
              <a:off x="1394369" y="1804851"/>
              <a:ext cx="2059065" cy="321887"/>
            </a:xfrm>
            <a:custGeom>
              <a:avLst/>
              <a:gdLst/>
              <a:ahLst/>
              <a:cxnLst/>
              <a:rect l="0" t="0" r="0" b="0"/>
              <a:pathLst>
                <a:path w="2059065" h="321887">
                  <a:moveTo>
                    <a:pt x="0" y="0"/>
                  </a:moveTo>
                  <a:lnTo>
                    <a:pt x="2059065" y="0"/>
                  </a:lnTo>
                  <a:lnTo>
                    <a:pt x="2059065" y="321887"/>
                  </a:lnTo>
                  <a:lnTo>
                    <a:pt x="0" y="321887"/>
                  </a:lnTo>
                  <a:lnTo>
                    <a:pt x="0" y="0"/>
                  </a:lnTo>
                  <a:close/>
                </a:path>
              </a:pathLst>
            </a:custGeom>
            <a:noFill/>
            <a:ln w="8963" cap="rnd" cmpd="sng" algn="ctr">
              <a:solidFill>
                <a:srgbClr val="373435"/>
              </a:solidFill>
              <a:prstDash val="solid"/>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0" name="Shape 1508">
              <a:extLst>
                <a:ext uri="{FF2B5EF4-FFF2-40B4-BE49-F238E27FC236}">
                  <a16:creationId xmlns:a16="http://schemas.microsoft.com/office/drawing/2014/main" id="{659397D0-D46C-48FE-9468-A374DC24881B}"/>
                </a:ext>
              </a:extLst>
            </p:cNvPr>
            <p:cNvSpPr/>
            <p:nvPr/>
          </p:nvSpPr>
          <p:spPr>
            <a:xfrm>
              <a:off x="1394369" y="2290787"/>
              <a:ext cx="2059065" cy="321888"/>
            </a:xfrm>
            <a:custGeom>
              <a:avLst/>
              <a:gdLst/>
              <a:ahLst/>
              <a:cxnLst/>
              <a:rect l="0" t="0" r="0" b="0"/>
              <a:pathLst>
                <a:path w="2059065" h="321888">
                  <a:moveTo>
                    <a:pt x="0" y="0"/>
                  </a:moveTo>
                  <a:lnTo>
                    <a:pt x="2059065" y="0"/>
                  </a:lnTo>
                  <a:lnTo>
                    <a:pt x="2059065" y="321888"/>
                  </a:lnTo>
                  <a:lnTo>
                    <a:pt x="0" y="321888"/>
                  </a:lnTo>
                  <a:lnTo>
                    <a:pt x="0" y="0"/>
                  </a:lnTo>
                  <a:close/>
                </a:path>
              </a:pathLst>
            </a:custGeom>
            <a:noFill/>
            <a:ln w="8963" cap="rnd" cmpd="sng" algn="ctr">
              <a:solidFill>
                <a:srgbClr val="373435"/>
              </a:solidFill>
              <a:prstDash val="solid"/>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1" name="Shape 1509">
              <a:extLst>
                <a:ext uri="{FF2B5EF4-FFF2-40B4-BE49-F238E27FC236}">
                  <a16:creationId xmlns:a16="http://schemas.microsoft.com/office/drawing/2014/main" id="{A051A806-B02D-42EF-A821-919F8F557565}"/>
                </a:ext>
              </a:extLst>
            </p:cNvPr>
            <p:cNvSpPr/>
            <p:nvPr/>
          </p:nvSpPr>
          <p:spPr>
            <a:xfrm>
              <a:off x="1394369" y="2776552"/>
              <a:ext cx="2059065" cy="321888"/>
            </a:xfrm>
            <a:custGeom>
              <a:avLst/>
              <a:gdLst/>
              <a:ahLst/>
              <a:cxnLst/>
              <a:rect l="0" t="0" r="0" b="0"/>
              <a:pathLst>
                <a:path w="2059065" h="321888">
                  <a:moveTo>
                    <a:pt x="0" y="0"/>
                  </a:moveTo>
                  <a:lnTo>
                    <a:pt x="2059065" y="0"/>
                  </a:lnTo>
                  <a:lnTo>
                    <a:pt x="2059065" y="321888"/>
                  </a:lnTo>
                  <a:lnTo>
                    <a:pt x="0" y="321888"/>
                  </a:lnTo>
                  <a:lnTo>
                    <a:pt x="0" y="0"/>
                  </a:lnTo>
                  <a:close/>
                </a:path>
              </a:pathLst>
            </a:custGeom>
            <a:noFill/>
            <a:ln w="8963" cap="rnd" cmpd="sng" algn="ctr">
              <a:solidFill>
                <a:srgbClr val="373435"/>
              </a:solidFill>
              <a:prstDash val="solid"/>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2" name="Rectangle 1510">
              <a:extLst>
                <a:ext uri="{FF2B5EF4-FFF2-40B4-BE49-F238E27FC236}">
                  <a16:creationId xmlns:a16="http://schemas.microsoft.com/office/drawing/2014/main" id="{1D39224E-60B4-4EB4-B506-FD7A5C6C47D9}"/>
                </a:ext>
              </a:extLst>
            </p:cNvPr>
            <p:cNvSpPr/>
            <p:nvPr/>
          </p:nvSpPr>
          <p:spPr>
            <a:xfrm>
              <a:off x="1883884" y="923567"/>
              <a:ext cx="1442473" cy="162911"/>
            </a:xfrm>
            <a:prstGeom prst="rect">
              <a:avLst/>
            </a:prstGeom>
            <a:ln>
              <a:noFill/>
            </a:ln>
          </p:spPr>
          <p:txBody>
            <a:bodyPr lIns="0" tIns="0" rIns="0" bIns="0" rtlCol="0">
              <a:noAutofit/>
            </a:bodyPr>
            <a:lstStyle/>
            <a:p>
              <a:pPr marL="0" marR="0" lvl="0" indent="0" defTabSz="914400" eaLnBrk="1" fontAlgn="auto" latinLnBrk="0" hangingPunct="1">
                <a:lnSpc>
                  <a:spcPct val="115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373435"/>
                  </a:solidFill>
                  <a:effectLst/>
                  <a:uLnTx/>
                  <a:uFillTx/>
                  <a:latin typeface="Book Antiqua" panose="02040602050305030304" pitchFamily="18" charset="0"/>
                  <a:ea typeface="Book Antiqua" panose="02040602050305030304" pitchFamily="18" charset="0"/>
                  <a:cs typeface="Book Antiqua" panose="02040602050305030304" pitchFamily="18" charset="0"/>
                </a:rPr>
                <a:t>Definition phase: What? </a:t>
              </a: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endParaRPr>
            </a:p>
          </p:txBody>
        </p:sp>
        <p:sp>
          <p:nvSpPr>
            <p:cNvPr id="53" name="Rectangle 1511">
              <a:extLst>
                <a:ext uri="{FF2B5EF4-FFF2-40B4-BE49-F238E27FC236}">
                  <a16:creationId xmlns:a16="http://schemas.microsoft.com/office/drawing/2014/main" id="{F2219E7B-E9F9-4EBD-A3E5-3FD74786322D}"/>
                </a:ext>
              </a:extLst>
            </p:cNvPr>
            <p:cNvSpPr/>
            <p:nvPr/>
          </p:nvSpPr>
          <p:spPr>
            <a:xfrm>
              <a:off x="1964378" y="1409503"/>
              <a:ext cx="1228459" cy="162911"/>
            </a:xfrm>
            <a:prstGeom prst="rect">
              <a:avLst/>
            </a:prstGeom>
            <a:ln>
              <a:noFill/>
            </a:ln>
          </p:spPr>
          <p:txBody>
            <a:bodyPr lIns="0" tIns="0" rIns="0" bIns="0" rtlCol="0">
              <a:noAutofit/>
            </a:bodyPr>
            <a:lstStyle/>
            <a:p>
              <a:pPr marL="0" marR="0" lvl="0" indent="0" defTabSz="914400" eaLnBrk="1" fontAlgn="auto" latinLnBrk="0" hangingPunct="1">
                <a:lnSpc>
                  <a:spcPct val="115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373435"/>
                  </a:solidFill>
                  <a:effectLst/>
                  <a:uLnTx/>
                  <a:uFillTx/>
                  <a:latin typeface="Book Antiqua" panose="02040602050305030304" pitchFamily="18" charset="0"/>
                  <a:ea typeface="Book Antiqua" panose="02040602050305030304" pitchFamily="18" charset="0"/>
                  <a:cs typeface="Book Antiqua" panose="02040602050305030304" pitchFamily="18" charset="0"/>
                </a:rPr>
                <a:t>Design phase: How? </a:t>
              </a: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endParaRPr>
            </a:p>
          </p:txBody>
        </p:sp>
        <p:sp>
          <p:nvSpPr>
            <p:cNvPr id="54" name="Rectangle 1512">
              <a:extLst>
                <a:ext uri="{FF2B5EF4-FFF2-40B4-BE49-F238E27FC236}">
                  <a16:creationId xmlns:a16="http://schemas.microsoft.com/office/drawing/2014/main" id="{575015F4-37F6-4A38-95AD-9D4CEA2996A0}"/>
                </a:ext>
              </a:extLst>
            </p:cNvPr>
            <p:cNvSpPr/>
            <p:nvPr/>
          </p:nvSpPr>
          <p:spPr>
            <a:xfrm>
              <a:off x="1406562" y="1895268"/>
              <a:ext cx="2551865" cy="162911"/>
            </a:xfrm>
            <a:prstGeom prst="rect">
              <a:avLst/>
            </a:prstGeom>
            <a:ln>
              <a:noFill/>
            </a:ln>
          </p:spPr>
          <p:txBody>
            <a:bodyPr lIns="0" tIns="0" rIns="0" bIns="0" rtlCol="0">
              <a:noAutofit/>
            </a:bodyPr>
            <a:lstStyle/>
            <a:p>
              <a:pPr marL="0" marR="0" lvl="0" indent="0" defTabSz="914400" eaLnBrk="1" fontAlgn="auto" latinLnBrk="0" hangingPunct="1">
                <a:lnSpc>
                  <a:spcPct val="115000"/>
                </a:lnSpc>
                <a:spcBef>
                  <a:spcPts val="0"/>
                </a:spcBef>
                <a:spcAft>
                  <a:spcPts val="0"/>
                </a:spcAft>
                <a:buClrTx/>
                <a:buSzTx/>
                <a:buFontTx/>
                <a:buNone/>
                <a:tabLst/>
                <a:defRPr/>
              </a:pPr>
              <a:r>
                <a:rPr kumimoji="0" lang="en-US" sz="2200" b="0" i="0" u="none" strike="noStrike" kern="0" cap="none" spc="0" normalizeH="0" baseline="0" noProof="0">
                  <a:ln>
                    <a:noFill/>
                  </a:ln>
                  <a:solidFill>
                    <a:srgbClr val="373435"/>
                  </a:solidFill>
                  <a:effectLst/>
                  <a:uLnTx/>
                  <a:uFillTx/>
                  <a:latin typeface="Book Antiqua" panose="02040602050305030304" pitchFamily="18" charset="0"/>
                  <a:ea typeface="Book Antiqua" panose="02040602050305030304" pitchFamily="18" charset="0"/>
                  <a:cs typeface="Book Antiqua" panose="02040602050305030304" pitchFamily="18" charset="0"/>
                </a:rPr>
                <a:t>Development phase: How to implement? </a:t>
              </a:r>
              <a:endParaRPr kumimoji="0" lang="en-US" sz="2200" b="0" i="0" u="none" strike="noStrike" kern="0" cap="none" spc="0" normalizeH="0" baseline="0" noProof="0">
                <a:ln>
                  <a:noFill/>
                </a:ln>
                <a:solidFill>
                  <a:srgbClr val="000000"/>
                </a:solidFill>
                <a:effectLst/>
                <a:uLnTx/>
                <a:uFillTx/>
                <a:latin typeface="Calibri" panose="020F0502020204030204" pitchFamily="34" charset="0"/>
                <a:ea typeface="Calibri" panose="020F0502020204030204" pitchFamily="34" charset="0"/>
              </a:endParaRPr>
            </a:p>
          </p:txBody>
        </p:sp>
        <p:sp>
          <p:nvSpPr>
            <p:cNvPr id="55" name="Rectangle 1513">
              <a:extLst>
                <a:ext uri="{FF2B5EF4-FFF2-40B4-BE49-F238E27FC236}">
                  <a16:creationId xmlns:a16="http://schemas.microsoft.com/office/drawing/2014/main" id="{4E5EED0E-1C72-4663-995C-D03D9CEE8B54}"/>
                </a:ext>
              </a:extLst>
            </p:cNvPr>
            <p:cNvSpPr/>
            <p:nvPr/>
          </p:nvSpPr>
          <p:spPr>
            <a:xfrm>
              <a:off x="1406562" y="2381205"/>
              <a:ext cx="2496154" cy="162911"/>
            </a:xfrm>
            <a:prstGeom prst="rect">
              <a:avLst/>
            </a:prstGeom>
            <a:ln>
              <a:noFill/>
            </a:ln>
          </p:spPr>
          <p:txBody>
            <a:bodyPr lIns="0" tIns="0" rIns="0" bIns="0" rtlCol="0">
              <a:noAutofit/>
            </a:bodyPr>
            <a:lstStyle/>
            <a:p>
              <a:pPr marL="0" marR="0" lvl="0" indent="0" defTabSz="914400" eaLnBrk="1" fontAlgn="auto" latinLnBrk="0" hangingPunct="1">
                <a:lnSpc>
                  <a:spcPct val="115000"/>
                </a:lnSpc>
                <a:spcBef>
                  <a:spcPts val="0"/>
                </a:spcBef>
                <a:spcAft>
                  <a:spcPts val="0"/>
                </a:spcAft>
                <a:buClrTx/>
                <a:buSzTx/>
                <a:buFontTx/>
                <a:buNone/>
                <a:tabLst/>
                <a:defRPr/>
              </a:pPr>
              <a:r>
                <a:rPr kumimoji="0" lang="en-US" sz="2200" b="0" i="0" u="none" strike="noStrike" kern="0" cap="none" spc="0" normalizeH="0" baseline="0" noProof="0" dirty="0">
                  <a:ln>
                    <a:noFill/>
                  </a:ln>
                  <a:solidFill>
                    <a:srgbClr val="373435"/>
                  </a:solidFill>
                  <a:effectLst/>
                  <a:uLnTx/>
                  <a:uFillTx/>
                  <a:latin typeface="Book Antiqua" panose="02040602050305030304" pitchFamily="18" charset="0"/>
                  <a:ea typeface="Book Antiqua" panose="02040602050305030304" pitchFamily="18" charset="0"/>
                  <a:cs typeface="Book Antiqua" panose="02040602050305030304" pitchFamily="18" charset="0"/>
                </a:rPr>
                <a:t>Implementation phase: Implementation </a:t>
              </a:r>
              <a:endPar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endParaRPr>
            </a:p>
          </p:txBody>
        </p:sp>
        <p:sp>
          <p:nvSpPr>
            <p:cNvPr id="56" name="Rectangle 1514">
              <a:extLst>
                <a:ext uri="{FF2B5EF4-FFF2-40B4-BE49-F238E27FC236}">
                  <a16:creationId xmlns:a16="http://schemas.microsoft.com/office/drawing/2014/main" id="{C18A19F6-5BE7-4A53-B503-CD62B022BBD3}"/>
                </a:ext>
              </a:extLst>
            </p:cNvPr>
            <p:cNvSpPr/>
            <p:nvPr/>
          </p:nvSpPr>
          <p:spPr>
            <a:xfrm>
              <a:off x="1418754" y="2866969"/>
              <a:ext cx="2151213" cy="162911"/>
            </a:xfrm>
            <a:prstGeom prst="rect">
              <a:avLst/>
            </a:prstGeom>
            <a:ln>
              <a:noFill/>
            </a:ln>
          </p:spPr>
          <p:txBody>
            <a:bodyPr lIns="0" tIns="0" rIns="0" bIns="0" rtlCol="0">
              <a:noAutofit/>
            </a:bodyPr>
            <a:lstStyle/>
            <a:p>
              <a:pPr marL="0" marR="0" lvl="0" indent="0" defTabSz="914400" eaLnBrk="1" fontAlgn="auto" latinLnBrk="0" hangingPunct="1">
                <a:lnSpc>
                  <a:spcPct val="115000"/>
                </a:lnSpc>
                <a:spcBef>
                  <a:spcPts val="0"/>
                </a:spcBef>
                <a:spcAft>
                  <a:spcPts val="0"/>
                </a:spcAft>
                <a:buClrTx/>
                <a:buSzTx/>
                <a:buFontTx/>
                <a:buNone/>
                <a:tabLst/>
                <a:defRPr/>
              </a:pPr>
              <a:r>
                <a:rPr kumimoji="0" lang="en-US" sz="2400" b="0" i="0" u="none" strike="noStrike" kern="0" cap="none" spc="0" normalizeH="0" baseline="0" noProof="0">
                  <a:ln>
                    <a:noFill/>
                  </a:ln>
                  <a:solidFill>
                    <a:srgbClr val="373435"/>
                  </a:solidFill>
                  <a:effectLst/>
                  <a:uLnTx/>
                  <a:uFillTx/>
                  <a:latin typeface="Book Antiqua" panose="02040602050305030304" pitchFamily="18" charset="0"/>
                  <a:ea typeface="Book Antiqua" panose="02040602050305030304" pitchFamily="18" charset="0"/>
                  <a:cs typeface="Book Antiqua" panose="02040602050305030304" pitchFamily="18" charset="0"/>
                </a:rPr>
                <a:t>Follow-up phase: maintenance </a:t>
              </a:r>
              <a:endParaRPr kumimoji="0" lang="en-US" sz="2400" b="0" i="0" u="none" strike="noStrike" kern="0" cap="none" spc="0" normalizeH="0" baseline="0" noProof="0">
                <a:ln>
                  <a:noFill/>
                </a:ln>
                <a:solidFill>
                  <a:srgbClr val="000000"/>
                </a:solidFill>
                <a:effectLst/>
                <a:uLnTx/>
                <a:uFillTx/>
                <a:latin typeface="Calibri" panose="020F0502020204030204" pitchFamily="34" charset="0"/>
                <a:ea typeface="Calibri" panose="020F0502020204030204" pitchFamily="34" charset="0"/>
              </a:endParaRPr>
            </a:p>
          </p:txBody>
        </p:sp>
        <p:sp>
          <p:nvSpPr>
            <p:cNvPr id="57" name="Shape 181755">
              <a:extLst>
                <a:ext uri="{FF2B5EF4-FFF2-40B4-BE49-F238E27FC236}">
                  <a16:creationId xmlns:a16="http://schemas.microsoft.com/office/drawing/2014/main" id="{99D3FA6C-9000-4C2B-87BE-78D030AD51EE}"/>
                </a:ext>
              </a:extLst>
            </p:cNvPr>
            <p:cNvSpPr/>
            <p:nvPr/>
          </p:nvSpPr>
          <p:spPr>
            <a:xfrm>
              <a:off x="2419420" y="1151587"/>
              <a:ext cx="9144" cy="112816"/>
            </a:xfrm>
            <a:custGeom>
              <a:avLst/>
              <a:gdLst/>
              <a:ahLst/>
              <a:cxnLst/>
              <a:rect l="0" t="0" r="0" b="0"/>
              <a:pathLst>
                <a:path w="9144" h="112816">
                  <a:moveTo>
                    <a:pt x="0" y="0"/>
                  </a:moveTo>
                  <a:lnTo>
                    <a:pt x="9144" y="0"/>
                  </a:lnTo>
                  <a:lnTo>
                    <a:pt x="9144" y="112816"/>
                  </a:lnTo>
                  <a:lnTo>
                    <a:pt x="0" y="112816"/>
                  </a:lnTo>
                  <a:lnTo>
                    <a:pt x="0" y="0"/>
                  </a:lnTo>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8" name="Shape 1516">
              <a:extLst>
                <a:ext uri="{FF2B5EF4-FFF2-40B4-BE49-F238E27FC236}">
                  <a16:creationId xmlns:a16="http://schemas.microsoft.com/office/drawing/2014/main" id="{187B7608-AAE5-490D-A7B0-3DC0D4FF6877}"/>
                </a:ext>
              </a:extLst>
            </p:cNvPr>
            <p:cNvSpPr/>
            <p:nvPr/>
          </p:nvSpPr>
          <p:spPr>
            <a:xfrm>
              <a:off x="2390463" y="1259228"/>
              <a:ext cx="66877" cy="60721"/>
            </a:xfrm>
            <a:custGeom>
              <a:avLst/>
              <a:gdLst/>
              <a:ahLst/>
              <a:cxnLst/>
              <a:rect l="0" t="0" r="0" b="0"/>
              <a:pathLst>
                <a:path w="66877" h="60721">
                  <a:moveTo>
                    <a:pt x="0" y="0"/>
                  </a:moveTo>
                  <a:lnTo>
                    <a:pt x="66877" y="0"/>
                  </a:lnTo>
                  <a:lnTo>
                    <a:pt x="33439" y="60721"/>
                  </a:lnTo>
                  <a:lnTo>
                    <a:pt x="0" y="0"/>
                  </a:lnTo>
                  <a:close/>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9" name="Shape 181756">
              <a:extLst>
                <a:ext uri="{FF2B5EF4-FFF2-40B4-BE49-F238E27FC236}">
                  <a16:creationId xmlns:a16="http://schemas.microsoft.com/office/drawing/2014/main" id="{12B840FE-4381-42EE-BC58-5BC7B140BAF6}"/>
                </a:ext>
              </a:extLst>
            </p:cNvPr>
            <p:cNvSpPr/>
            <p:nvPr/>
          </p:nvSpPr>
          <p:spPr>
            <a:xfrm>
              <a:off x="2419420" y="1637524"/>
              <a:ext cx="9144" cy="112816"/>
            </a:xfrm>
            <a:custGeom>
              <a:avLst/>
              <a:gdLst/>
              <a:ahLst/>
              <a:cxnLst/>
              <a:rect l="0" t="0" r="0" b="0"/>
              <a:pathLst>
                <a:path w="9144" h="112816">
                  <a:moveTo>
                    <a:pt x="0" y="0"/>
                  </a:moveTo>
                  <a:lnTo>
                    <a:pt x="9144" y="0"/>
                  </a:lnTo>
                  <a:lnTo>
                    <a:pt x="9144" y="112816"/>
                  </a:lnTo>
                  <a:lnTo>
                    <a:pt x="0" y="112816"/>
                  </a:lnTo>
                  <a:lnTo>
                    <a:pt x="0" y="0"/>
                  </a:lnTo>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0" name="Shape 1518">
              <a:extLst>
                <a:ext uri="{FF2B5EF4-FFF2-40B4-BE49-F238E27FC236}">
                  <a16:creationId xmlns:a16="http://schemas.microsoft.com/office/drawing/2014/main" id="{D6D2796F-9F8E-427C-918E-6D3DBF6A65A2}"/>
                </a:ext>
              </a:extLst>
            </p:cNvPr>
            <p:cNvSpPr/>
            <p:nvPr/>
          </p:nvSpPr>
          <p:spPr>
            <a:xfrm>
              <a:off x="2390463" y="1744993"/>
              <a:ext cx="66877" cy="60893"/>
            </a:xfrm>
            <a:custGeom>
              <a:avLst/>
              <a:gdLst/>
              <a:ahLst/>
              <a:cxnLst/>
              <a:rect l="0" t="0" r="0" b="0"/>
              <a:pathLst>
                <a:path w="66877" h="60893">
                  <a:moveTo>
                    <a:pt x="0" y="0"/>
                  </a:moveTo>
                  <a:lnTo>
                    <a:pt x="66877" y="0"/>
                  </a:lnTo>
                  <a:lnTo>
                    <a:pt x="33439" y="60893"/>
                  </a:lnTo>
                  <a:lnTo>
                    <a:pt x="0" y="0"/>
                  </a:lnTo>
                  <a:close/>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1" name="Shape 181757">
              <a:extLst>
                <a:ext uri="{FF2B5EF4-FFF2-40B4-BE49-F238E27FC236}">
                  <a16:creationId xmlns:a16="http://schemas.microsoft.com/office/drawing/2014/main" id="{17CC4A21-F12F-49E3-A25F-4713D5E9A971}"/>
                </a:ext>
              </a:extLst>
            </p:cNvPr>
            <p:cNvSpPr/>
            <p:nvPr/>
          </p:nvSpPr>
          <p:spPr>
            <a:xfrm>
              <a:off x="2419420" y="2123289"/>
              <a:ext cx="9144" cy="112816"/>
            </a:xfrm>
            <a:custGeom>
              <a:avLst/>
              <a:gdLst/>
              <a:ahLst/>
              <a:cxnLst/>
              <a:rect l="0" t="0" r="0" b="0"/>
              <a:pathLst>
                <a:path w="9144" h="112816">
                  <a:moveTo>
                    <a:pt x="0" y="0"/>
                  </a:moveTo>
                  <a:lnTo>
                    <a:pt x="9144" y="0"/>
                  </a:lnTo>
                  <a:lnTo>
                    <a:pt x="9144" y="112816"/>
                  </a:lnTo>
                  <a:lnTo>
                    <a:pt x="0" y="112816"/>
                  </a:lnTo>
                  <a:lnTo>
                    <a:pt x="0" y="0"/>
                  </a:lnTo>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2" name="Shape 1520">
              <a:extLst>
                <a:ext uri="{FF2B5EF4-FFF2-40B4-BE49-F238E27FC236}">
                  <a16:creationId xmlns:a16="http://schemas.microsoft.com/office/drawing/2014/main" id="{A073EB16-E1BB-4C57-B384-13E981904EC7}"/>
                </a:ext>
              </a:extLst>
            </p:cNvPr>
            <p:cNvSpPr/>
            <p:nvPr/>
          </p:nvSpPr>
          <p:spPr>
            <a:xfrm>
              <a:off x="2390463" y="2230930"/>
              <a:ext cx="66877" cy="60720"/>
            </a:xfrm>
            <a:custGeom>
              <a:avLst/>
              <a:gdLst/>
              <a:ahLst/>
              <a:cxnLst/>
              <a:rect l="0" t="0" r="0" b="0"/>
              <a:pathLst>
                <a:path w="66877" h="60720">
                  <a:moveTo>
                    <a:pt x="0" y="0"/>
                  </a:moveTo>
                  <a:lnTo>
                    <a:pt x="66877" y="0"/>
                  </a:lnTo>
                  <a:lnTo>
                    <a:pt x="33439" y="60720"/>
                  </a:lnTo>
                  <a:lnTo>
                    <a:pt x="0" y="0"/>
                  </a:lnTo>
                  <a:close/>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3" name="Shape 181758">
              <a:extLst>
                <a:ext uri="{FF2B5EF4-FFF2-40B4-BE49-F238E27FC236}">
                  <a16:creationId xmlns:a16="http://schemas.microsoft.com/office/drawing/2014/main" id="{5D093475-55CF-49F1-8E40-50F44BCF5529}"/>
                </a:ext>
              </a:extLst>
            </p:cNvPr>
            <p:cNvSpPr/>
            <p:nvPr/>
          </p:nvSpPr>
          <p:spPr>
            <a:xfrm>
              <a:off x="2419420" y="2609225"/>
              <a:ext cx="9144" cy="112816"/>
            </a:xfrm>
            <a:custGeom>
              <a:avLst/>
              <a:gdLst/>
              <a:ahLst/>
              <a:cxnLst/>
              <a:rect l="0" t="0" r="0" b="0"/>
              <a:pathLst>
                <a:path w="9144" h="112816">
                  <a:moveTo>
                    <a:pt x="0" y="0"/>
                  </a:moveTo>
                  <a:lnTo>
                    <a:pt x="9144" y="0"/>
                  </a:lnTo>
                  <a:lnTo>
                    <a:pt x="9144" y="112816"/>
                  </a:lnTo>
                  <a:lnTo>
                    <a:pt x="0" y="112816"/>
                  </a:lnTo>
                  <a:lnTo>
                    <a:pt x="0" y="0"/>
                  </a:lnTo>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4" name="Shape 1522">
              <a:extLst>
                <a:ext uri="{FF2B5EF4-FFF2-40B4-BE49-F238E27FC236}">
                  <a16:creationId xmlns:a16="http://schemas.microsoft.com/office/drawing/2014/main" id="{3CD9B050-924B-45E7-A9A2-843AA846D3B4}"/>
                </a:ext>
              </a:extLst>
            </p:cNvPr>
            <p:cNvSpPr/>
            <p:nvPr/>
          </p:nvSpPr>
          <p:spPr>
            <a:xfrm>
              <a:off x="2390463" y="2716694"/>
              <a:ext cx="66877" cy="60893"/>
            </a:xfrm>
            <a:custGeom>
              <a:avLst/>
              <a:gdLst/>
              <a:ahLst/>
              <a:cxnLst/>
              <a:rect l="0" t="0" r="0" b="0"/>
              <a:pathLst>
                <a:path w="66877" h="60893">
                  <a:moveTo>
                    <a:pt x="0" y="0"/>
                  </a:moveTo>
                  <a:lnTo>
                    <a:pt x="66877" y="0"/>
                  </a:lnTo>
                  <a:lnTo>
                    <a:pt x="33439" y="60893"/>
                  </a:lnTo>
                  <a:lnTo>
                    <a:pt x="0" y="0"/>
                  </a:lnTo>
                  <a:close/>
                </a:path>
              </a:pathLst>
            </a:custGeom>
            <a:solidFill>
              <a:srgbClr val="373435"/>
            </a:solidFill>
            <a:ln w="0" cap="rnd">
              <a:noFill/>
              <a:miter lim="127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65" name="مربع نص 64">
            <a:extLst>
              <a:ext uri="{FF2B5EF4-FFF2-40B4-BE49-F238E27FC236}">
                <a16:creationId xmlns:a16="http://schemas.microsoft.com/office/drawing/2014/main" id="{DC953896-CB0F-4322-B33A-F27DAB6365BE}"/>
              </a:ext>
            </a:extLst>
          </p:cNvPr>
          <p:cNvSpPr txBox="1"/>
          <p:nvPr/>
        </p:nvSpPr>
        <p:spPr>
          <a:xfrm>
            <a:off x="825802" y="-26503"/>
            <a:ext cx="10066479" cy="400110"/>
          </a:xfrm>
          <a:prstGeom prst="rect">
            <a:avLst/>
          </a:prstGeom>
          <a:noFill/>
        </p:spPr>
        <p:txBody>
          <a:bodyPr wrap="square">
            <a:spAutoFit/>
          </a:bodyPr>
          <a:lstStyle/>
          <a:p>
            <a:pPr algn="ctr"/>
            <a:r>
              <a:rPr lang="en-US" sz="2000" b="1" i="0" u="none" strike="noStrike" baseline="0" dirty="0">
                <a:solidFill>
                  <a:schemeClr val="accent1">
                    <a:lumMod val="75000"/>
                  </a:schemeClr>
                </a:solidFill>
                <a:latin typeface="Book Antiqua" panose="02040602050305030304" pitchFamily="18" charset="0"/>
              </a:rPr>
              <a:t>Figure 1.1: Project Management in Six Phases, with the Central Theme of Each Phase</a:t>
            </a:r>
            <a:endParaRPr lang="en-US" sz="2000" dirty="0">
              <a:solidFill>
                <a:schemeClr val="accent1">
                  <a:lumMod val="75000"/>
                </a:schemeClr>
              </a:solidFill>
            </a:endParaRPr>
          </a:p>
        </p:txBody>
      </p:sp>
    </p:spTree>
    <p:extLst>
      <p:ext uri="{BB962C8B-B14F-4D97-AF65-F5344CB8AC3E}">
        <p14:creationId xmlns:p14="http://schemas.microsoft.com/office/powerpoint/2010/main" val="350811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نص 2">
            <a:extLst>
              <a:ext uri="{FF2B5EF4-FFF2-40B4-BE49-F238E27FC236}">
                <a16:creationId xmlns:a16="http://schemas.microsoft.com/office/drawing/2014/main" id="{F1ECED5D-CE02-4DAA-830F-0AE2D0BEA6BB}"/>
              </a:ext>
            </a:extLst>
          </p:cNvPr>
          <p:cNvSpPr>
            <a:spLocks noGrp="1"/>
          </p:cNvSpPr>
          <p:nvPr>
            <p:ph type="body" idx="1"/>
          </p:nvPr>
        </p:nvSpPr>
        <p:spPr>
          <a:xfrm>
            <a:off x="0" y="436098"/>
            <a:ext cx="12192000" cy="6421900"/>
          </a:xfrm>
        </p:spPr>
        <p:txBody>
          <a:bodyPr>
            <a:normAutofit lnSpcReduction="10000"/>
          </a:bodyPr>
          <a:lstStyle/>
          <a:p>
            <a:pPr algn="just">
              <a:lnSpc>
                <a:spcPct val="150000"/>
              </a:lnSpc>
            </a:pPr>
            <a:r>
              <a:rPr lang="en-US" b="1" i="0" u="none" strike="noStrike" baseline="0" dirty="0">
                <a:solidFill>
                  <a:schemeClr val="tx1">
                    <a:lumMod val="95000"/>
                    <a:lumOff val="5000"/>
                  </a:schemeClr>
                </a:solidFill>
                <a:latin typeface="Times" panose="02020603050405020304" pitchFamily="18" charset="0"/>
                <a:cs typeface="Times" panose="02020603050405020304" pitchFamily="18" charset="0"/>
              </a:rPr>
              <a:t>1. Initiation Phase</a:t>
            </a:r>
          </a:p>
          <a:p>
            <a:pPr algn="just">
              <a:lnSpc>
                <a:spcPct val="150000"/>
              </a:lnSpc>
            </a:pPr>
            <a:r>
              <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rPr>
              <a:t>The initiation phase is the beginning of the project. In this phase, the idea for the project is explored and elaborated. The goal of this phase is </a:t>
            </a:r>
            <a:r>
              <a:rPr lang="en-US" b="0" i="0" u="sng" strike="noStrike" baseline="0" dirty="0">
                <a:solidFill>
                  <a:schemeClr val="tx1">
                    <a:lumMod val="95000"/>
                    <a:lumOff val="5000"/>
                  </a:schemeClr>
                </a:solidFill>
                <a:latin typeface="Times" panose="02020603050405020304" pitchFamily="18" charset="0"/>
                <a:cs typeface="Times" panose="02020603050405020304" pitchFamily="18" charset="0"/>
              </a:rPr>
              <a:t>to examine the feasibility of the project</a:t>
            </a:r>
            <a:r>
              <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rPr>
              <a:t>. In addition, decisions are made concerning who is to carry out the project, which party (or parties) will be involved and whether the project has an adequate base of support among those who are involved.</a:t>
            </a: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r>
              <a:rPr lang="en-US" b="1" i="0" u="none" strike="noStrike" baseline="0" dirty="0">
                <a:solidFill>
                  <a:schemeClr val="tx1">
                    <a:lumMod val="95000"/>
                    <a:lumOff val="5000"/>
                  </a:schemeClr>
                </a:solidFill>
                <a:latin typeface="Times" panose="02020603050405020304" pitchFamily="18" charset="0"/>
                <a:cs typeface="Times" panose="02020603050405020304" pitchFamily="18" charset="0"/>
              </a:rPr>
              <a:t>2. Definition Phase</a:t>
            </a:r>
          </a:p>
          <a:p>
            <a:pPr algn="just">
              <a:lnSpc>
                <a:spcPct val="150000"/>
              </a:lnSpc>
            </a:pPr>
            <a:r>
              <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rPr>
              <a:t>In this phase, the requirements that are associated with a project result are specified as clearly as possible. This involves identifying the expectations that all of the involved parties have regarding the project result. </a:t>
            </a: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p:txBody>
      </p:sp>
      <p:pic>
        <p:nvPicPr>
          <p:cNvPr id="4" name="عنصر نائب للمحتوى 6">
            <a:extLst>
              <a:ext uri="{FF2B5EF4-FFF2-40B4-BE49-F238E27FC236}">
                <a16:creationId xmlns:a16="http://schemas.microsoft.com/office/drawing/2014/main" id="{C3AE158E-7D34-42F3-945F-4D5ED5EEE1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extLst>
      <p:ext uri="{BB962C8B-B14F-4D97-AF65-F5344CB8AC3E}">
        <p14:creationId xmlns:p14="http://schemas.microsoft.com/office/powerpoint/2010/main" val="36946508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نص 2">
            <a:extLst>
              <a:ext uri="{FF2B5EF4-FFF2-40B4-BE49-F238E27FC236}">
                <a16:creationId xmlns:a16="http://schemas.microsoft.com/office/drawing/2014/main" id="{9E88EBB6-27D2-48FD-8228-3474FBD97A9C}"/>
              </a:ext>
            </a:extLst>
          </p:cNvPr>
          <p:cNvSpPr>
            <a:spLocks noGrp="1"/>
          </p:cNvSpPr>
          <p:nvPr>
            <p:ph type="body" idx="1"/>
          </p:nvPr>
        </p:nvSpPr>
        <p:spPr>
          <a:xfrm>
            <a:off x="0" y="225083"/>
            <a:ext cx="12192000" cy="6632916"/>
          </a:xfrm>
        </p:spPr>
        <p:txBody>
          <a:bodyPr>
            <a:normAutofit lnSpcReduction="10000"/>
          </a:bodyPr>
          <a:lstStyle/>
          <a:p>
            <a:pPr algn="just">
              <a:lnSpc>
                <a:spcPct val="150000"/>
              </a:lnSpc>
            </a:pPr>
            <a:r>
              <a:rPr lang="en-US" b="1" i="0" u="none" strike="noStrike" baseline="0" dirty="0">
                <a:solidFill>
                  <a:schemeClr val="tx1">
                    <a:lumMod val="95000"/>
                    <a:lumOff val="5000"/>
                  </a:schemeClr>
                </a:solidFill>
                <a:latin typeface="Times" panose="02020603050405020304" pitchFamily="18" charset="0"/>
                <a:cs typeface="Times" panose="02020603050405020304" pitchFamily="18" charset="0"/>
              </a:rPr>
              <a:t>3. Design Phase</a:t>
            </a:r>
          </a:p>
          <a:p>
            <a:pPr algn="just">
              <a:lnSpc>
                <a:spcPct val="150000"/>
              </a:lnSpc>
            </a:pPr>
            <a:r>
              <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rPr>
              <a:t>The list of requirements that is developed in the definition phase can be used to make design choices. In the design phase, one or more designs are developed, with which the project result can apparently be achieved. The project supervisors use these designs to choose the definitive design that will be produced in the project. Once the design has been chosen, it cannot be changed in a later stage of the project.</a:t>
            </a:r>
          </a:p>
          <a:p>
            <a:pPr algn="just">
              <a:lnSpc>
                <a:spcPct val="150000"/>
              </a:lnSpc>
            </a:pPr>
            <a:r>
              <a:rPr lang="en-US" b="1" i="0" u="none" strike="noStrike" baseline="0" dirty="0">
                <a:solidFill>
                  <a:schemeClr val="tx1">
                    <a:lumMod val="95000"/>
                    <a:lumOff val="5000"/>
                  </a:schemeClr>
                </a:solidFill>
                <a:latin typeface="Times" panose="02020603050405020304" pitchFamily="18" charset="0"/>
                <a:cs typeface="Times" panose="02020603050405020304" pitchFamily="18" charset="0"/>
              </a:rPr>
              <a:t>4. Development Phase</a:t>
            </a:r>
          </a:p>
          <a:p>
            <a:pPr algn="just">
              <a:lnSpc>
                <a:spcPct val="150000"/>
              </a:lnSpc>
            </a:pPr>
            <a:r>
              <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rPr>
              <a:t>During the development phase, everything that will be needed to implement the project is arranged. Potential suppliers or subcontractors are brought in, a schedule is made, materials and tools are ordered, and instructions are given to the personnel and so forth. The development phase is complete when implementation is ready to start. All matters must be clear for the parties that will carry out the implementation.</a:t>
            </a: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endParaRPr lang="en-US" sz="1800" b="0" i="0" u="none" strike="noStrike" baseline="0" dirty="0">
              <a:solidFill>
                <a:schemeClr val="tx1">
                  <a:lumMod val="95000"/>
                  <a:lumOff val="5000"/>
                </a:schemeClr>
              </a:solidFill>
              <a:latin typeface="Book Antiqua" panose="02040602050305030304" pitchFamily="18" charset="0"/>
            </a:endParaRPr>
          </a:p>
          <a:p>
            <a:pPr algn="l"/>
            <a:endParaRPr lang="en-US" sz="1800" b="0" i="0" u="none" strike="noStrike" baseline="0" dirty="0">
              <a:solidFill>
                <a:schemeClr val="tx1">
                  <a:lumMod val="95000"/>
                  <a:lumOff val="5000"/>
                </a:schemeClr>
              </a:solidFill>
              <a:latin typeface="Book Antiqua" panose="02040602050305030304" pitchFamily="18" charset="0"/>
            </a:endParaRPr>
          </a:p>
        </p:txBody>
      </p:sp>
      <p:pic>
        <p:nvPicPr>
          <p:cNvPr id="4" name="عنصر نائب للمحتوى 6">
            <a:extLst>
              <a:ext uri="{FF2B5EF4-FFF2-40B4-BE49-F238E27FC236}">
                <a16:creationId xmlns:a16="http://schemas.microsoft.com/office/drawing/2014/main" id="{A5069D04-E3DB-48C3-A98B-E43438C927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1"/>
            <a:ext cx="1205948" cy="984738"/>
          </a:xfrm>
          <a:prstGeom prst="rect">
            <a:avLst/>
          </a:prstGeom>
        </p:spPr>
      </p:pic>
    </p:spTree>
    <p:extLst>
      <p:ext uri="{BB962C8B-B14F-4D97-AF65-F5344CB8AC3E}">
        <p14:creationId xmlns:p14="http://schemas.microsoft.com/office/powerpoint/2010/main" val="31382911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231DFD9A-360B-4D03-9FB6-F2AFF75D610A}"/>
              </a:ext>
            </a:extLst>
          </p:cNvPr>
          <p:cNvSpPr txBox="1"/>
          <p:nvPr/>
        </p:nvSpPr>
        <p:spPr>
          <a:xfrm>
            <a:off x="0" y="-498668"/>
            <a:ext cx="12192000" cy="7886774"/>
          </a:xfrm>
          <a:prstGeom prst="rect">
            <a:avLst/>
          </a:prstGeom>
          <a:noFill/>
        </p:spPr>
        <p:txBody>
          <a:bodyPr wrap="square">
            <a:spAutoFit/>
          </a:bodyPr>
          <a:lstStyle/>
          <a:p>
            <a:pPr algn="just">
              <a:lnSpc>
                <a:spcPct val="150000"/>
              </a:lnSpc>
            </a:pPr>
            <a:endParaRPr lang="en-US" sz="2400" b="1"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r>
              <a:rPr lang="en-US" sz="2300" b="1" i="0" u="none" strike="noStrike" baseline="0" dirty="0">
                <a:solidFill>
                  <a:schemeClr val="tx1">
                    <a:lumMod val="95000"/>
                    <a:lumOff val="5000"/>
                  </a:schemeClr>
                </a:solidFill>
                <a:latin typeface="Times" panose="02020603050405020304" pitchFamily="18" charset="0"/>
                <a:cs typeface="Times" panose="02020603050405020304" pitchFamily="18" charset="0"/>
              </a:rPr>
              <a:t>5. Implementation Phase </a:t>
            </a:r>
          </a:p>
          <a:p>
            <a:pPr algn="just"/>
            <a:endParaRPr lang="en-US" sz="2300"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r>
              <a:rPr lang="en-US" sz="2300" b="0" i="0" u="none" strike="noStrike" baseline="0" dirty="0">
                <a:solidFill>
                  <a:schemeClr val="tx1">
                    <a:lumMod val="95000"/>
                    <a:lumOff val="5000"/>
                  </a:schemeClr>
                </a:solidFill>
                <a:latin typeface="Times" panose="02020603050405020304" pitchFamily="18" charset="0"/>
                <a:cs typeface="Times" panose="02020603050405020304" pitchFamily="18" charset="0"/>
              </a:rPr>
              <a:t>The project takes shape during the implementation phase. This phase involves the construction of the actual project result. Programmers are occupied with encoding, designers are involved in developing graphic material, contractors are building, and the actual reorganization takes place. It is during this phase; the project becomes visible to outsiders. The implementation phase is the doing phase.</a:t>
            </a:r>
          </a:p>
          <a:p>
            <a:pPr algn="just"/>
            <a:endParaRPr lang="en-US" sz="2300"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r>
              <a:rPr lang="en-US" sz="2300" b="1" i="0" u="none" strike="noStrike" baseline="0" dirty="0">
                <a:solidFill>
                  <a:schemeClr val="tx1">
                    <a:lumMod val="95000"/>
                    <a:lumOff val="5000"/>
                  </a:schemeClr>
                </a:solidFill>
                <a:latin typeface="Times" panose="02020603050405020304" pitchFamily="18" charset="0"/>
                <a:cs typeface="Times" panose="02020603050405020304" pitchFamily="18" charset="0"/>
              </a:rPr>
              <a:t>6. Follow-up Phase</a:t>
            </a:r>
            <a:endParaRPr lang="en-US" sz="2300"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r>
              <a:rPr lang="en-US" sz="2300" b="0" i="0" u="none" strike="noStrike" baseline="0" dirty="0">
                <a:solidFill>
                  <a:schemeClr val="tx1">
                    <a:lumMod val="95000"/>
                    <a:lumOff val="5000"/>
                  </a:schemeClr>
                </a:solidFill>
                <a:latin typeface="Times" panose="02020603050405020304" pitchFamily="18" charset="0"/>
                <a:cs typeface="Times" panose="02020603050405020304" pitchFamily="18" charset="0"/>
              </a:rPr>
              <a:t>During this phase, everything is arranged that is necessary to bring the project to a successful completion. Examples of activities in the follow-up phase include writing handbooks, providing instruction and training for users, setting up a help desk, maintaining the result, evaluating the project report, holding a party to celebrate the result that has been achieved, transferring to the directors and dismantling the project team.</a:t>
            </a:r>
            <a:endParaRPr lang="en-US" sz="2300" dirty="0">
              <a:solidFill>
                <a:schemeClr val="tx1">
                  <a:lumMod val="95000"/>
                  <a:lumOff val="5000"/>
                </a:schemeClr>
              </a:solidFill>
              <a:latin typeface="Times" panose="02020603050405020304" pitchFamily="18" charset="0"/>
              <a:cs typeface="Times" panose="02020603050405020304" pitchFamily="18" charset="0"/>
            </a:endParaRPr>
          </a:p>
          <a:p>
            <a:pPr algn="just">
              <a:lnSpc>
                <a:spcPct val="150000"/>
              </a:lnSpc>
            </a:pPr>
            <a:endParaRPr lang="en-US" sz="1800" b="0" i="0" u="none" strike="noStrike" baseline="0" dirty="0">
              <a:solidFill>
                <a:schemeClr val="tx1">
                  <a:lumMod val="95000"/>
                  <a:lumOff val="5000"/>
                </a:schemeClr>
              </a:solidFill>
              <a:latin typeface="Times" panose="02020603050405020304" pitchFamily="18" charset="0"/>
              <a:cs typeface="Times" panose="02020603050405020304" pitchFamily="18" charset="0"/>
            </a:endParaRPr>
          </a:p>
          <a:p>
            <a:r>
              <a:rPr lang="en-US" sz="1800" b="0" i="0" u="none" strike="noStrike" baseline="0" dirty="0">
                <a:solidFill>
                  <a:schemeClr val="tx1">
                    <a:lumMod val="95000"/>
                    <a:lumOff val="5000"/>
                  </a:schemeClr>
                </a:solidFill>
                <a:latin typeface="Times" panose="02020603050405020304" pitchFamily="18" charset="0"/>
                <a:cs typeface="Times" panose="02020603050405020304" pitchFamily="18" charset="0"/>
              </a:rPr>
              <a:t> </a:t>
            </a:r>
          </a:p>
        </p:txBody>
      </p:sp>
      <p:pic>
        <p:nvPicPr>
          <p:cNvPr id="3" name="عنصر نائب للمحتوى 6">
            <a:extLst>
              <a:ext uri="{FF2B5EF4-FFF2-40B4-BE49-F238E27FC236}">
                <a16:creationId xmlns:a16="http://schemas.microsoft.com/office/drawing/2014/main" id="{AFCDD9F9-C841-423F-A91B-AB12043CB65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1"/>
            <a:ext cx="1205948" cy="984738"/>
          </a:xfrm>
          <a:prstGeom prst="rect">
            <a:avLst/>
          </a:prstGeom>
        </p:spPr>
      </p:pic>
    </p:spTree>
    <p:extLst>
      <p:ext uri="{BB962C8B-B14F-4D97-AF65-F5344CB8AC3E}">
        <p14:creationId xmlns:p14="http://schemas.microsoft.com/office/powerpoint/2010/main" val="1945993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4CB8AF9-FEE1-4E60-9127-6229DF5B5529}"/>
              </a:ext>
            </a:extLst>
          </p:cNvPr>
          <p:cNvSpPr>
            <a:spLocks noGrp="1"/>
          </p:cNvSpPr>
          <p:nvPr>
            <p:ph type="title"/>
          </p:nvPr>
        </p:nvSpPr>
        <p:spPr>
          <a:xfrm>
            <a:off x="0" y="1"/>
            <a:ext cx="10832123" cy="768350"/>
          </a:xfrm>
        </p:spPr>
        <p:txBody>
          <a:bodyPr>
            <a:normAutofit/>
          </a:bodyPr>
          <a:lstStyle/>
          <a:p>
            <a:pPr algn="ctr"/>
            <a:r>
              <a:rPr lang="en-US" sz="3600" b="1" i="0" dirty="0">
                <a:solidFill>
                  <a:schemeClr val="accent1">
                    <a:lumMod val="75000"/>
                  </a:schemeClr>
                </a:solidFill>
                <a:effectLst/>
                <a:latin typeface="Times" panose="02020603050405020304" pitchFamily="18" charset="0"/>
                <a:cs typeface="Times" panose="02020603050405020304" pitchFamily="18" charset="0"/>
              </a:rPr>
              <a:t>Project environment</a:t>
            </a:r>
            <a:r>
              <a:rPr lang="en-US" sz="3600" b="0" i="0" dirty="0">
                <a:solidFill>
                  <a:schemeClr val="accent1">
                    <a:lumMod val="75000"/>
                  </a:schemeClr>
                </a:solidFill>
                <a:effectLst/>
                <a:latin typeface="Times" panose="02020603050405020304" pitchFamily="18" charset="0"/>
                <a:cs typeface="Times" panose="02020603050405020304" pitchFamily="18" charset="0"/>
              </a:rPr>
              <a:t> </a:t>
            </a:r>
            <a:endParaRPr lang="en-US" sz="3600" dirty="0">
              <a:solidFill>
                <a:schemeClr val="accent1">
                  <a:lumMod val="75000"/>
                </a:schemeClr>
              </a:solidFill>
              <a:latin typeface="Times" panose="02020603050405020304" pitchFamily="18" charset="0"/>
              <a:cs typeface="Times" panose="02020603050405020304" pitchFamily="18" charset="0"/>
            </a:endParaRPr>
          </a:p>
        </p:txBody>
      </p:sp>
      <p:sp>
        <p:nvSpPr>
          <p:cNvPr id="3" name="عنصر نائب للنص 2">
            <a:extLst>
              <a:ext uri="{FF2B5EF4-FFF2-40B4-BE49-F238E27FC236}">
                <a16:creationId xmlns:a16="http://schemas.microsoft.com/office/drawing/2014/main" id="{6F99607D-7A32-44EB-B750-888603316270}"/>
              </a:ext>
            </a:extLst>
          </p:cNvPr>
          <p:cNvSpPr>
            <a:spLocks noGrp="1"/>
          </p:cNvSpPr>
          <p:nvPr>
            <p:ph type="body" idx="1"/>
          </p:nvPr>
        </p:nvSpPr>
        <p:spPr>
          <a:xfrm>
            <a:off x="-1" y="1365753"/>
            <a:ext cx="12192001" cy="5393772"/>
          </a:xfrm>
        </p:spPr>
        <p:txBody>
          <a:bodyPr/>
          <a:lstStyle/>
          <a:p>
            <a:pPr algn="just">
              <a:lnSpc>
                <a:spcPct val="150000"/>
              </a:lnSpc>
            </a:pPr>
            <a:r>
              <a:rPr lang="en-US" b="0" i="0" dirty="0">
                <a:solidFill>
                  <a:srgbClr val="202124"/>
                </a:solidFill>
                <a:effectLst/>
                <a:latin typeface="Times" panose="02020603050405020304" pitchFamily="18" charset="0"/>
                <a:cs typeface="Times" panose="02020603050405020304" pitchFamily="18" charset="0"/>
              </a:rPr>
              <a:t>The </a:t>
            </a:r>
            <a:r>
              <a:rPr lang="en-US" b="1" i="0" dirty="0">
                <a:solidFill>
                  <a:srgbClr val="202124"/>
                </a:solidFill>
                <a:effectLst/>
                <a:latin typeface="Times" panose="02020603050405020304" pitchFamily="18" charset="0"/>
                <a:cs typeface="Times" panose="02020603050405020304" pitchFamily="18" charset="0"/>
              </a:rPr>
              <a:t>project environment</a:t>
            </a:r>
            <a:r>
              <a:rPr lang="en-US" b="0" i="0" dirty="0">
                <a:solidFill>
                  <a:srgbClr val="202124"/>
                </a:solidFill>
                <a:effectLst/>
                <a:latin typeface="Times" panose="02020603050405020304" pitchFamily="18" charset="0"/>
                <a:cs typeface="Times" panose="02020603050405020304" pitchFamily="18" charset="0"/>
              </a:rPr>
              <a:t> is made up of internal and external factors that influence a </a:t>
            </a:r>
            <a:r>
              <a:rPr lang="en-US" b="1" i="0" dirty="0">
                <a:solidFill>
                  <a:srgbClr val="202124"/>
                </a:solidFill>
                <a:effectLst/>
                <a:latin typeface="Times" panose="02020603050405020304" pitchFamily="18" charset="0"/>
                <a:cs typeface="Times" panose="02020603050405020304" pitchFamily="18" charset="0"/>
              </a:rPr>
              <a:t>project</a:t>
            </a:r>
            <a:r>
              <a:rPr lang="en-US" b="0" i="0" dirty="0">
                <a:solidFill>
                  <a:srgbClr val="202124"/>
                </a:solidFill>
                <a:effectLst/>
                <a:latin typeface="Times" panose="02020603050405020304" pitchFamily="18" charset="0"/>
                <a:cs typeface="Times" panose="02020603050405020304" pitchFamily="18" charset="0"/>
              </a:rPr>
              <a:t>. When managing a </a:t>
            </a:r>
            <a:r>
              <a:rPr lang="en-US" b="1" i="0" dirty="0">
                <a:solidFill>
                  <a:srgbClr val="202124"/>
                </a:solidFill>
                <a:effectLst/>
                <a:latin typeface="Times" panose="02020603050405020304" pitchFamily="18" charset="0"/>
                <a:cs typeface="Times" panose="02020603050405020304" pitchFamily="18" charset="0"/>
              </a:rPr>
              <a:t>project</a:t>
            </a:r>
            <a:r>
              <a:rPr lang="en-US" b="0" i="0" dirty="0">
                <a:solidFill>
                  <a:srgbClr val="202124"/>
                </a:solidFill>
                <a:effectLst/>
                <a:latin typeface="Times" panose="02020603050405020304" pitchFamily="18" charset="0"/>
                <a:cs typeface="Times" panose="02020603050405020304" pitchFamily="18" charset="0"/>
              </a:rPr>
              <a:t>, the </a:t>
            </a:r>
            <a:r>
              <a:rPr lang="en-US" b="1" i="0" dirty="0">
                <a:solidFill>
                  <a:srgbClr val="202124"/>
                </a:solidFill>
                <a:effectLst/>
                <a:latin typeface="Times" panose="02020603050405020304" pitchFamily="18" charset="0"/>
                <a:cs typeface="Times" panose="02020603050405020304" pitchFamily="18" charset="0"/>
              </a:rPr>
              <a:t>project</a:t>
            </a:r>
            <a:r>
              <a:rPr lang="en-US" b="0" i="0" dirty="0">
                <a:solidFill>
                  <a:srgbClr val="202124"/>
                </a:solidFill>
                <a:effectLst/>
                <a:latin typeface="Times" panose="02020603050405020304" pitchFamily="18" charset="0"/>
                <a:cs typeface="Times" panose="02020603050405020304" pitchFamily="18" charset="0"/>
              </a:rPr>
              <a:t> manager must consider more than just the </a:t>
            </a:r>
            <a:r>
              <a:rPr lang="en-US" b="1" i="0" dirty="0">
                <a:solidFill>
                  <a:srgbClr val="202124"/>
                </a:solidFill>
                <a:effectLst/>
                <a:latin typeface="Times" panose="02020603050405020304" pitchFamily="18" charset="0"/>
                <a:cs typeface="Times" panose="02020603050405020304" pitchFamily="18" charset="0"/>
              </a:rPr>
              <a:t>project</a:t>
            </a:r>
            <a:r>
              <a:rPr lang="en-US" b="0" i="0" dirty="0">
                <a:solidFill>
                  <a:srgbClr val="202124"/>
                </a:solidFill>
                <a:effectLst/>
                <a:latin typeface="Times" panose="02020603050405020304" pitchFamily="18" charset="0"/>
                <a:cs typeface="Times" panose="02020603050405020304" pitchFamily="18" charset="0"/>
              </a:rPr>
              <a:t> itself. Proactively managing a </a:t>
            </a:r>
            <a:r>
              <a:rPr lang="en-US" b="1" i="0" dirty="0">
                <a:solidFill>
                  <a:srgbClr val="202124"/>
                </a:solidFill>
                <a:effectLst/>
                <a:latin typeface="Times" panose="02020603050405020304" pitchFamily="18" charset="0"/>
                <a:cs typeface="Times" panose="02020603050405020304" pitchFamily="18" charset="0"/>
              </a:rPr>
              <a:t>project</a:t>
            </a:r>
            <a:r>
              <a:rPr lang="en-US" b="0" i="0" dirty="0">
                <a:solidFill>
                  <a:srgbClr val="202124"/>
                </a:solidFill>
                <a:effectLst/>
                <a:latin typeface="Times" panose="02020603050405020304" pitchFamily="18" charset="0"/>
                <a:cs typeface="Times" panose="02020603050405020304" pitchFamily="18" charset="0"/>
              </a:rPr>
              <a:t> involves understanding the </a:t>
            </a:r>
            <a:r>
              <a:rPr lang="en-US" b="1" i="0" dirty="0">
                <a:solidFill>
                  <a:srgbClr val="202124"/>
                </a:solidFill>
                <a:effectLst/>
                <a:latin typeface="Times" panose="02020603050405020304" pitchFamily="18" charset="0"/>
                <a:cs typeface="Times" panose="02020603050405020304" pitchFamily="18" charset="0"/>
              </a:rPr>
              <a:t>environment</a:t>
            </a:r>
            <a:r>
              <a:rPr lang="en-US" b="0" i="0" dirty="0">
                <a:solidFill>
                  <a:srgbClr val="202124"/>
                </a:solidFill>
                <a:effectLst/>
                <a:latin typeface="Times" panose="02020603050405020304" pitchFamily="18" charset="0"/>
                <a:cs typeface="Times" panose="02020603050405020304" pitchFamily="18" charset="0"/>
              </a:rPr>
              <a:t> in which the </a:t>
            </a:r>
            <a:r>
              <a:rPr lang="en-US" b="1" i="0" dirty="0">
                <a:solidFill>
                  <a:srgbClr val="202124"/>
                </a:solidFill>
                <a:effectLst/>
                <a:latin typeface="Times" panose="02020603050405020304" pitchFamily="18" charset="0"/>
                <a:cs typeface="Times" panose="02020603050405020304" pitchFamily="18" charset="0"/>
              </a:rPr>
              <a:t>project</a:t>
            </a:r>
            <a:r>
              <a:rPr lang="en-US" b="0" i="0" dirty="0">
                <a:solidFill>
                  <a:srgbClr val="202124"/>
                </a:solidFill>
                <a:effectLst/>
                <a:latin typeface="Times" panose="02020603050405020304" pitchFamily="18" charset="0"/>
                <a:cs typeface="Times" panose="02020603050405020304" pitchFamily="18" charset="0"/>
              </a:rPr>
              <a:t> must function.</a:t>
            </a:r>
          </a:p>
          <a:p>
            <a:pPr algn="just">
              <a:lnSpc>
                <a:spcPct val="150000"/>
              </a:lnSpc>
            </a:pPr>
            <a:endParaRPr lang="en-US" dirty="0">
              <a:latin typeface="Times" panose="02020603050405020304" pitchFamily="18" charset="0"/>
              <a:cs typeface="Times" panose="02020603050405020304" pitchFamily="18" charset="0"/>
            </a:endParaRPr>
          </a:p>
        </p:txBody>
      </p:sp>
      <p:pic>
        <p:nvPicPr>
          <p:cNvPr id="4" name="عنصر نائب للمحتوى 6">
            <a:extLst>
              <a:ext uri="{FF2B5EF4-FFF2-40B4-BE49-F238E27FC236}">
                <a16:creationId xmlns:a16="http://schemas.microsoft.com/office/drawing/2014/main" id="{23D3905C-B44D-4413-A4D7-F4DF2447DF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464227"/>
          </a:xfrm>
          <a:prstGeom prst="rect">
            <a:avLst/>
          </a:prstGeom>
        </p:spPr>
      </p:pic>
      <p:pic>
        <p:nvPicPr>
          <p:cNvPr id="1026" name="Picture 2">
            <a:extLst>
              <a:ext uri="{FF2B5EF4-FFF2-40B4-BE49-F238E27FC236}">
                <a16:creationId xmlns:a16="http://schemas.microsoft.com/office/drawing/2014/main" id="{67C2EA41-48D1-444F-9FD8-3B991474B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0916" y="4042264"/>
            <a:ext cx="7620000"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1271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12191999" cy="6858000"/>
          </a:xfrm>
        </p:spPr>
        <p:txBody>
          <a:bodyPr>
            <a:normAutofit fontScale="55000" lnSpcReduction="20000"/>
          </a:bodyPr>
          <a:lstStyle/>
          <a:p>
            <a:pPr marL="0" indent="0" algn="ctr">
              <a:buNone/>
            </a:pPr>
            <a:endParaRPr lang="en-US" sz="6500" b="1" dirty="0">
              <a:solidFill>
                <a:schemeClr val="accent1">
                  <a:lumMod val="60000"/>
                  <a:lumOff val="40000"/>
                </a:schemeClr>
              </a:solidFill>
              <a:cs typeface="+mj-cs"/>
            </a:endParaRPr>
          </a:p>
          <a:p>
            <a:pPr marL="0" indent="0" algn="ctr">
              <a:buNone/>
            </a:pPr>
            <a:r>
              <a:rPr lang="lv-LV" sz="6500" b="1" dirty="0">
                <a:solidFill>
                  <a:schemeClr val="accent1">
                    <a:lumMod val="75000"/>
                  </a:schemeClr>
                </a:solidFill>
                <a:cs typeface="+mj-cs"/>
              </a:rPr>
              <a:t>The McKinsey 7S Framework</a:t>
            </a:r>
            <a:endParaRPr lang="ar-EG" sz="6500" b="1" dirty="0">
              <a:solidFill>
                <a:schemeClr val="accent1">
                  <a:lumMod val="75000"/>
                </a:schemeClr>
              </a:solidFill>
              <a:cs typeface="+mj-cs"/>
            </a:endParaRPr>
          </a:p>
          <a:p>
            <a:pPr marL="0" indent="0">
              <a:lnSpc>
                <a:spcPct val="60000"/>
              </a:lnSpc>
              <a:buNone/>
            </a:pPr>
            <a:endParaRPr lang="ar-EG" dirty="0"/>
          </a:p>
          <a:p>
            <a:pPr marL="0" indent="0" algn="just">
              <a:lnSpc>
                <a:spcPct val="130000"/>
              </a:lnSpc>
              <a:buNone/>
            </a:pPr>
            <a:r>
              <a:rPr lang="en-US" sz="4200" b="0" i="0" u="none" strike="noStrike" baseline="0" dirty="0">
                <a:latin typeface="Times" panose="02020603050405020304" pitchFamily="18" charset="0"/>
                <a:cs typeface="Times" panose="02020603050405020304" pitchFamily="18" charset="0"/>
              </a:rPr>
              <a:t>This model is a tool for managerial analysis and action that provides a structure with which to consider the  company as a whole, so that the organization’s problems may be diagnosed, and a strategy maybe developed and implemented.</a:t>
            </a:r>
          </a:p>
          <a:p>
            <a:pPr marL="0" indent="0" algn="just">
              <a:lnSpc>
                <a:spcPct val="70000"/>
              </a:lnSpc>
              <a:buNone/>
            </a:pPr>
            <a:endParaRPr lang="en-US" sz="4200" b="0" i="0" u="none" strike="noStrike" baseline="0" dirty="0">
              <a:latin typeface="Times" panose="02020603050405020304" pitchFamily="18" charset="0"/>
              <a:cs typeface="Times" panose="02020603050405020304" pitchFamily="18" charset="0"/>
            </a:endParaRPr>
          </a:p>
          <a:p>
            <a:pPr marL="0" indent="0" algn="just">
              <a:lnSpc>
                <a:spcPct val="130000"/>
              </a:lnSpc>
              <a:buNone/>
            </a:pPr>
            <a:r>
              <a:rPr lang="en-US" sz="4200" b="0" i="0" u="none" strike="noStrike" baseline="0" dirty="0">
                <a:latin typeface="Times" panose="02020603050405020304" pitchFamily="18" charset="0"/>
                <a:cs typeface="Times" panose="02020603050405020304" pitchFamily="18" charset="0"/>
              </a:rPr>
              <a:t>Developed in the early1980s by Tom Peters and Robert Waterman, two consultants working at the McKinsey company  which is global management consulting firm, the basic premise of the model is that there are seven internal aspects of an organization that need to be aligned if it is to be successful.</a:t>
            </a:r>
          </a:p>
          <a:p>
            <a:pPr marL="0" indent="0" algn="just">
              <a:lnSpc>
                <a:spcPct val="70000"/>
              </a:lnSpc>
              <a:buNone/>
            </a:pPr>
            <a:endParaRPr lang="en-US" sz="4200" b="0" i="0" u="none" strike="noStrike" baseline="0" dirty="0">
              <a:latin typeface="Times" panose="02020603050405020304" pitchFamily="18" charset="0"/>
              <a:cs typeface="Times" panose="02020603050405020304" pitchFamily="18" charset="0"/>
            </a:endParaRPr>
          </a:p>
          <a:p>
            <a:pPr marL="0" indent="0" algn="just">
              <a:lnSpc>
                <a:spcPct val="110000"/>
              </a:lnSpc>
              <a:buNone/>
            </a:pPr>
            <a:r>
              <a:rPr lang="en-US" sz="4200" b="0" i="0" u="none" strike="noStrike" baseline="0" dirty="0">
                <a:latin typeface="Times" panose="02020603050405020304" pitchFamily="18" charset="0"/>
                <a:cs typeface="Times" panose="02020603050405020304" pitchFamily="18" charset="0"/>
              </a:rPr>
              <a:t>The 7S model can be used in a wide variety of situations where an alignment perspective is useful to:</a:t>
            </a:r>
          </a:p>
          <a:p>
            <a:pPr marL="0" indent="0" algn="just">
              <a:lnSpc>
                <a:spcPct val="110000"/>
              </a:lnSpc>
              <a:buNone/>
            </a:pPr>
            <a:r>
              <a:rPr lang="en-US" sz="4200" b="0" i="0" u="none" strike="noStrike" baseline="0" dirty="0">
                <a:latin typeface="Times" panose="02020603050405020304" pitchFamily="18" charset="0"/>
                <a:cs typeface="Times" panose="02020603050405020304" pitchFamily="18" charset="0"/>
              </a:rPr>
              <a:t>1) Improve the performance of a company</a:t>
            </a:r>
          </a:p>
          <a:p>
            <a:pPr marL="0" indent="0" algn="just">
              <a:lnSpc>
                <a:spcPct val="110000"/>
              </a:lnSpc>
              <a:buNone/>
            </a:pPr>
            <a:r>
              <a:rPr lang="en-US" sz="4200" b="0" i="0" u="none" strike="noStrike" baseline="0" dirty="0">
                <a:latin typeface="Times" panose="02020603050405020304" pitchFamily="18" charset="0"/>
                <a:cs typeface="Times" panose="02020603050405020304" pitchFamily="18" charset="0"/>
              </a:rPr>
              <a:t>2) Examine the likely effects of future changes within a company;</a:t>
            </a:r>
          </a:p>
          <a:p>
            <a:pPr marL="0" indent="0" algn="just">
              <a:lnSpc>
                <a:spcPct val="110000"/>
              </a:lnSpc>
              <a:buNone/>
            </a:pPr>
            <a:r>
              <a:rPr lang="en-US" sz="4200" b="0" i="0" u="none" strike="noStrike" baseline="0" dirty="0">
                <a:latin typeface="Times" panose="02020603050405020304" pitchFamily="18" charset="0"/>
                <a:cs typeface="Times" panose="02020603050405020304" pitchFamily="18" charset="0"/>
              </a:rPr>
              <a:t>3) Align departments and processes during a merger or acquisition; or</a:t>
            </a:r>
          </a:p>
          <a:p>
            <a:pPr marL="0" indent="0" algn="just">
              <a:lnSpc>
                <a:spcPct val="110000"/>
              </a:lnSpc>
              <a:buNone/>
            </a:pPr>
            <a:r>
              <a:rPr lang="en-US" sz="4200" b="0" i="0" u="none" strike="noStrike" baseline="0" dirty="0">
                <a:latin typeface="Times" panose="02020603050405020304" pitchFamily="18" charset="0"/>
                <a:cs typeface="Times" panose="02020603050405020304" pitchFamily="18" charset="0"/>
              </a:rPr>
              <a:t>4) Determine how best to implement a proposed strategy.</a:t>
            </a:r>
            <a:endParaRPr lang="lv-LV" sz="4200" dirty="0">
              <a:latin typeface="Times" panose="02020603050405020304" pitchFamily="18" charset="0"/>
              <a:cs typeface="Times" panose="02020603050405020304" pitchFamily="18" charset="0"/>
            </a:endParaRPr>
          </a:p>
          <a:p>
            <a:endParaRPr lang="en-US" sz="4000" b="0" i="0" u="none" strike="noStrike" baseline="0" dirty="0">
              <a:latin typeface="Times" panose="02020603050405020304" pitchFamily="18" charset="0"/>
              <a:cs typeface="Times" panose="02020603050405020304" pitchFamily="18" charset="0"/>
            </a:endParaRPr>
          </a:p>
          <a:p>
            <a:pPr algn="l"/>
            <a:endParaRPr lang="en-US" sz="1800" b="0" i="0" u="none" strike="noStrike" baseline="0" dirty="0">
              <a:latin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AE51A513-18B9-4C0F-9F7B-5971B3F8C0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lv-LV" dirty="0">
                <a:solidFill>
                  <a:schemeClr val="accent1">
                    <a:lumMod val="75000"/>
                  </a:schemeClr>
                </a:solidFill>
              </a:rPr>
              <a:t>Where 7S model can be used?</a:t>
            </a:r>
          </a:p>
        </p:txBody>
      </p:sp>
      <p:sp>
        <p:nvSpPr>
          <p:cNvPr id="3" name="Content Placeholder 2"/>
          <p:cNvSpPr>
            <a:spLocks noGrp="1"/>
          </p:cNvSpPr>
          <p:nvPr>
            <p:ph sz="quarter" idx="1"/>
          </p:nvPr>
        </p:nvSpPr>
        <p:spPr/>
        <p:txBody>
          <a:bodyPr>
            <a:normAutofit/>
          </a:bodyPr>
          <a:lstStyle/>
          <a:p>
            <a:pPr>
              <a:lnSpc>
                <a:spcPct val="150000"/>
              </a:lnSpc>
            </a:pPr>
            <a:r>
              <a:rPr lang="lv-LV" dirty="0"/>
              <a:t> </a:t>
            </a:r>
            <a:r>
              <a:rPr lang="lv-LV" dirty="0">
                <a:latin typeface="Times" panose="02020603050405020304" pitchFamily="18" charset="0"/>
                <a:cs typeface="Times" panose="02020603050405020304" pitchFamily="18" charset="0"/>
              </a:rPr>
              <a:t>To </a:t>
            </a:r>
            <a:r>
              <a:rPr lang="en-US" dirty="0">
                <a:latin typeface="Times" panose="02020603050405020304" pitchFamily="18" charset="0"/>
                <a:cs typeface="Times" panose="02020603050405020304" pitchFamily="18" charset="0"/>
              </a:rPr>
              <a:t>improve the performance of a company</a:t>
            </a:r>
            <a:r>
              <a:rPr lang="lv-LV" dirty="0">
                <a:latin typeface="Times" panose="02020603050405020304" pitchFamily="18" charset="0"/>
                <a:cs typeface="Times" panose="02020603050405020304" pitchFamily="18" charset="0"/>
              </a:rPr>
              <a:t>,</a:t>
            </a:r>
          </a:p>
          <a:p>
            <a:pPr>
              <a:lnSpc>
                <a:spcPct val="150000"/>
              </a:lnSpc>
            </a:pPr>
            <a:r>
              <a:rPr lang="lv-LV" dirty="0">
                <a:latin typeface="Times" panose="02020603050405020304" pitchFamily="18" charset="0"/>
                <a:cs typeface="Times" panose="02020603050405020304" pitchFamily="18" charset="0"/>
              </a:rPr>
              <a:t>To </a:t>
            </a:r>
            <a:r>
              <a:rPr lang="en-US" dirty="0">
                <a:latin typeface="Times" panose="02020603050405020304" pitchFamily="18" charset="0"/>
                <a:cs typeface="Times" panose="02020603050405020304" pitchFamily="18" charset="0"/>
              </a:rPr>
              <a:t>examine the likely effects of future changes within a company</a:t>
            </a:r>
            <a:r>
              <a:rPr lang="lv-LV" dirty="0">
                <a:latin typeface="Times" panose="02020603050405020304" pitchFamily="18" charset="0"/>
                <a:cs typeface="Times" panose="02020603050405020304" pitchFamily="18" charset="0"/>
              </a:rPr>
              <a:t>,</a:t>
            </a:r>
            <a:r>
              <a:rPr lang="en-US" dirty="0">
                <a:latin typeface="Times" panose="02020603050405020304" pitchFamily="18" charset="0"/>
                <a:cs typeface="Times" panose="02020603050405020304" pitchFamily="18" charset="0"/>
              </a:rPr>
              <a:t> </a:t>
            </a:r>
            <a:endParaRPr lang="lv-LV" dirty="0">
              <a:latin typeface="Times" panose="02020603050405020304" pitchFamily="18" charset="0"/>
              <a:cs typeface="Times" panose="02020603050405020304" pitchFamily="18" charset="0"/>
            </a:endParaRPr>
          </a:p>
          <a:p>
            <a:pPr>
              <a:lnSpc>
                <a:spcPct val="150000"/>
              </a:lnSpc>
            </a:pPr>
            <a:r>
              <a:rPr lang="lv-LV" dirty="0">
                <a:latin typeface="Times" panose="02020603050405020304" pitchFamily="18" charset="0"/>
                <a:cs typeface="Times" panose="02020603050405020304" pitchFamily="18" charset="0"/>
              </a:rPr>
              <a:t>To </a:t>
            </a:r>
            <a:r>
              <a:rPr lang="en-US" dirty="0">
                <a:latin typeface="Times" panose="02020603050405020304" pitchFamily="18" charset="0"/>
                <a:cs typeface="Times" panose="02020603050405020304" pitchFamily="18" charset="0"/>
              </a:rPr>
              <a:t>align departments and processes</a:t>
            </a:r>
            <a:r>
              <a:rPr lang="lv-LV" dirty="0">
                <a:latin typeface="Times" panose="02020603050405020304" pitchFamily="18" charset="0"/>
                <a:cs typeface="Times" panose="02020603050405020304" pitchFamily="18" charset="0"/>
              </a:rPr>
              <a:t>,</a:t>
            </a:r>
          </a:p>
          <a:p>
            <a:pPr>
              <a:lnSpc>
                <a:spcPct val="150000"/>
              </a:lnSpc>
            </a:pPr>
            <a:r>
              <a:rPr lang="lv-LV" dirty="0">
                <a:latin typeface="Times" panose="02020603050405020304" pitchFamily="18" charset="0"/>
                <a:cs typeface="Times" panose="02020603050405020304" pitchFamily="18" charset="0"/>
              </a:rPr>
              <a:t>To </a:t>
            </a:r>
            <a:r>
              <a:rPr lang="en-US" dirty="0">
                <a:latin typeface="Times" panose="02020603050405020304" pitchFamily="18" charset="0"/>
                <a:cs typeface="Times" panose="02020603050405020304" pitchFamily="18" charset="0"/>
              </a:rPr>
              <a:t>determine </a:t>
            </a:r>
            <a:r>
              <a:rPr lang="lv-LV" dirty="0">
                <a:latin typeface="Times" panose="02020603050405020304" pitchFamily="18" charset="0"/>
                <a:cs typeface="Times" panose="02020603050405020304" pitchFamily="18" charset="0"/>
              </a:rPr>
              <a:t>what is the</a:t>
            </a:r>
            <a:r>
              <a:rPr lang="en-US" dirty="0">
                <a:latin typeface="Times" panose="02020603050405020304" pitchFamily="18" charset="0"/>
                <a:cs typeface="Times" panose="02020603050405020304" pitchFamily="18" charset="0"/>
              </a:rPr>
              <a:t> best</a:t>
            </a:r>
            <a:r>
              <a:rPr lang="lv-LV" dirty="0">
                <a:latin typeface="Times" panose="02020603050405020304" pitchFamily="18" charset="0"/>
                <a:cs typeface="Times" panose="02020603050405020304" pitchFamily="18" charset="0"/>
              </a:rPr>
              <a:t> way</a:t>
            </a:r>
            <a:r>
              <a:rPr lang="en-US" dirty="0">
                <a:latin typeface="Times" panose="02020603050405020304" pitchFamily="18" charset="0"/>
                <a:cs typeface="Times" panose="02020603050405020304" pitchFamily="18" charset="0"/>
              </a:rPr>
              <a:t> to implement a proposed strategy</a:t>
            </a:r>
            <a:r>
              <a:rPr lang="lv-LV" dirty="0">
                <a:latin typeface="Times" panose="02020603050405020304" pitchFamily="18" charset="0"/>
                <a:cs typeface="Times" panose="02020603050405020304" pitchFamily="18" charset="0"/>
              </a:rPr>
              <a:t>.</a:t>
            </a:r>
          </a:p>
        </p:txBody>
      </p:sp>
      <p:pic>
        <p:nvPicPr>
          <p:cNvPr id="4" name="عنصر نائب للمحتوى 6">
            <a:extLst>
              <a:ext uri="{FF2B5EF4-FFF2-40B4-BE49-F238E27FC236}">
                <a16:creationId xmlns:a16="http://schemas.microsoft.com/office/drawing/2014/main" id="{B8F3EBEB-378E-4AB6-93BC-B4085C4BBD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1158" y="0"/>
            <a:ext cx="8229600" cy="787791"/>
          </a:xfrm>
        </p:spPr>
        <p:txBody>
          <a:bodyPr>
            <a:normAutofit/>
          </a:bodyPr>
          <a:lstStyle/>
          <a:p>
            <a:pPr algn="ctr"/>
            <a:r>
              <a:rPr lang="lv-LV" dirty="0">
                <a:solidFill>
                  <a:schemeClr val="accent1">
                    <a:lumMod val="75000"/>
                  </a:schemeClr>
                </a:solidFill>
              </a:rPr>
              <a:t>The Seven Elements</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157231936"/>
              </p:ext>
            </p:extLst>
          </p:nvPr>
        </p:nvGraphicFramePr>
        <p:xfrm>
          <a:off x="1434905" y="787791"/>
          <a:ext cx="8939678" cy="2286000"/>
        </p:xfrm>
        <a:graphic>
          <a:graphicData uri="http://schemas.openxmlformats.org/drawingml/2006/table">
            <a:tbl>
              <a:tblPr firstRow="1" bandRow="1">
                <a:tableStyleId>{5C22544A-7EE6-4342-B048-85BDC9FD1C3A}</a:tableStyleId>
              </a:tblPr>
              <a:tblGrid>
                <a:gridCol w="4469839">
                  <a:extLst>
                    <a:ext uri="{9D8B030D-6E8A-4147-A177-3AD203B41FA5}">
                      <a16:colId xmlns:a16="http://schemas.microsoft.com/office/drawing/2014/main" val="20000"/>
                    </a:ext>
                  </a:extLst>
                </a:gridCol>
                <a:gridCol w="4469839">
                  <a:extLst>
                    <a:ext uri="{9D8B030D-6E8A-4147-A177-3AD203B41FA5}">
                      <a16:colId xmlns:a16="http://schemas.microsoft.com/office/drawing/2014/main" val="20001"/>
                    </a:ext>
                  </a:extLst>
                </a:gridCol>
              </a:tblGrid>
              <a:tr h="450166">
                <a:tc>
                  <a:txBody>
                    <a:bodyPr/>
                    <a:lstStyle/>
                    <a:p>
                      <a:r>
                        <a:rPr lang="lv-LV" sz="2400" dirty="0">
                          <a:latin typeface="Times" panose="02020603050405020304" pitchFamily="18" charset="0"/>
                          <a:cs typeface="Times" panose="02020603050405020304" pitchFamily="18" charset="0"/>
                        </a:rPr>
                        <a:t>Hard elements</a:t>
                      </a:r>
                    </a:p>
                  </a:txBody>
                  <a:tcPr marL="90593" marR="90593"/>
                </a:tc>
                <a:tc>
                  <a:txBody>
                    <a:bodyPr/>
                    <a:lstStyle/>
                    <a:p>
                      <a:r>
                        <a:rPr lang="lv-LV" sz="2400" dirty="0">
                          <a:latin typeface="Times" panose="02020603050405020304" pitchFamily="18" charset="0"/>
                          <a:cs typeface="Times" panose="02020603050405020304" pitchFamily="18" charset="0"/>
                        </a:rPr>
                        <a:t>Soft elements</a:t>
                      </a:r>
                    </a:p>
                  </a:txBody>
                  <a:tcPr marL="90593" marR="90593"/>
                </a:tc>
                <a:extLst>
                  <a:ext uri="{0D108BD9-81ED-4DB2-BD59-A6C34878D82A}">
                    <a16:rowId xmlns:a16="http://schemas.microsoft.com/office/drawing/2014/main" val="10000"/>
                  </a:ext>
                </a:extLst>
              </a:tr>
              <a:tr h="450166">
                <a:tc>
                  <a:txBody>
                    <a:bodyPr/>
                    <a:lstStyle/>
                    <a:p>
                      <a:r>
                        <a:rPr lang="lv-LV" sz="2400" dirty="0">
                          <a:latin typeface="Times" panose="02020603050405020304" pitchFamily="18" charset="0"/>
                          <a:cs typeface="Times" panose="02020603050405020304" pitchFamily="18" charset="0"/>
                        </a:rPr>
                        <a:t>Strategy</a:t>
                      </a:r>
                    </a:p>
                  </a:txBody>
                  <a:tcPr marL="90593" marR="90593"/>
                </a:tc>
                <a:tc>
                  <a:txBody>
                    <a:bodyPr/>
                    <a:lstStyle/>
                    <a:p>
                      <a:r>
                        <a:rPr lang="lv-LV" sz="2400" dirty="0">
                          <a:latin typeface="Times" panose="02020603050405020304" pitchFamily="18" charset="0"/>
                          <a:cs typeface="Times" panose="02020603050405020304" pitchFamily="18" charset="0"/>
                        </a:rPr>
                        <a:t>Shared values</a:t>
                      </a:r>
                    </a:p>
                  </a:txBody>
                  <a:tcPr marL="90593" marR="90593"/>
                </a:tc>
                <a:extLst>
                  <a:ext uri="{0D108BD9-81ED-4DB2-BD59-A6C34878D82A}">
                    <a16:rowId xmlns:a16="http://schemas.microsoft.com/office/drawing/2014/main" val="10001"/>
                  </a:ext>
                </a:extLst>
              </a:tr>
              <a:tr h="450166">
                <a:tc>
                  <a:txBody>
                    <a:bodyPr/>
                    <a:lstStyle/>
                    <a:p>
                      <a:r>
                        <a:rPr lang="lv-LV" sz="2400" dirty="0">
                          <a:latin typeface="Times" panose="02020603050405020304" pitchFamily="18" charset="0"/>
                          <a:cs typeface="Times" panose="02020603050405020304" pitchFamily="18" charset="0"/>
                        </a:rPr>
                        <a:t>Structure</a:t>
                      </a:r>
                    </a:p>
                  </a:txBody>
                  <a:tcPr marL="90593" marR="90593"/>
                </a:tc>
                <a:tc>
                  <a:txBody>
                    <a:bodyPr/>
                    <a:lstStyle/>
                    <a:p>
                      <a:r>
                        <a:rPr lang="lv-LV" sz="2400" dirty="0">
                          <a:latin typeface="Times" panose="02020603050405020304" pitchFamily="18" charset="0"/>
                          <a:cs typeface="Times" panose="02020603050405020304" pitchFamily="18" charset="0"/>
                        </a:rPr>
                        <a:t>Skills</a:t>
                      </a:r>
                    </a:p>
                  </a:txBody>
                  <a:tcPr marL="90593" marR="90593"/>
                </a:tc>
                <a:extLst>
                  <a:ext uri="{0D108BD9-81ED-4DB2-BD59-A6C34878D82A}">
                    <a16:rowId xmlns:a16="http://schemas.microsoft.com/office/drawing/2014/main" val="10002"/>
                  </a:ext>
                </a:extLst>
              </a:tr>
              <a:tr h="450166">
                <a:tc>
                  <a:txBody>
                    <a:bodyPr/>
                    <a:lstStyle/>
                    <a:p>
                      <a:r>
                        <a:rPr lang="lv-LV" sz="2400" dirty="0">
                          <a:latin typeface="Times" panose="02020603050405020304" pitchFamily="18" charset="0"/>
                          <a:cs typeface="Times" panose="02020603050405020304" pitchFamily="18" charset="0"/>
                        </a:rPr>
                        <a:t>Systems</a:t>
                      </a:r>
                    </a:p>
                  </a:txBody>
                  <a:tcPr marL="90593" marR="90593"/>
                </a:tc>
                <a:tc>
                  <a:txBody>
                    <a:bodyPr/>
                    <a:lstStyle/>
                    <a:p>
                      <a:r>
                        <a:rPr lang="lv-LV" sz="2400" dirty="0">
                          <a:latin typeface="Times" panose="02020603050405020304" pitchFamily="18" charset="0"/>
                          <a:cs typeface="Times" panose="02020603050405020304" pitchFamily="18" charset="0"/>
                        </a:rPr>
                        <a:t>Style</a:t>
                      </a:r>
                    </a:p>
                  </a:txBody>
                  <a:tcPr marL="90593" marR="90593"/>
                </a:tc>
                <a:extLst>
                  <a:ext uri="{0D108BD9-81ED-4DB2-BD59-A6C34878D82A}">
                    <a16:rowId xmlns:a16="http://schemas.microsoft.com/office/drawing/2014/main" val="10003"/>
                  </a:ext>
                </a:extLst>
              </a:tr>
              <a:tr h="450166">
                <a:tc>
                  <a:txBody>
                    <a:bodyPr/>
                    <a:lstStyle/>
                    <a:p>
                      <a:endParaRPr lang="lv-LV" sz="2400" dirty="0">
                        <a:latin typeface="Times" panose="02020603050405020304" pitchFamily="18" charset="0"/>
                        <a:cs typeface="Times" panose="02020603050405020304" pitchFamily="18" charset="0"/>
                      </a:endParaRPr>
                    </a:p>
                  </a:txBody>
                  <a:tcPr marL="90593" marR="90593"/>
                </a:tc>
                <a:tc>
                  <a:txBody>
                    <a:bodyPr/>
                    <a:lstStyle/>
                    <a:p>
                      <a:r>
                        <a:rPr lang="lv-LV" sz="2400" dirty="0">
                          <a:latin typeface="Times" panose="02020603050405020304" pitchFamily="18" charset="0"/>
                          <a:cs typeface="Times" panose="02020603050405020304" pitchFamily="18" charset="0"/>
                        </a:rPr>
                        <a:t>Staff</a:t>
                      </a:r>
                    </a:p>
                  </a:txBody>
                  <a:tcPr marL="90593" marR="90593"/>
                </a:tc>
                <a:extLst>
                  <a:ext uri="{0D108BD9-81ED-4DB2-BD59-A6C34878D82A}">
                    <a16:rowId xmlns:a16="http://schemas.microsoft.com/office/drawing/2014/main" val="10004"/>
                  </a:ext>
                </a:extLst>
              </a:tr>
            </a:tbl>
          </a:graphicData>
        </a:graphic>
      </p:graphicFrame>
      <p:sp>
        <p:nvSpPr>
          <p:cNvPr id="5" name="Rectangle 4"/>
          <p:cNvSpPr/>
          <p:nvPr/>
        </p:nvSpPr>
        <p:spPr>
          <a:xfrm>
            <a:off x="159434" y="3275336"/>
            <a:ext cx="11873132" cy="3565079"/>
          </a:xfrm>
          <a:prstGeom prst="rect">
            <a:avLst/>
          </a:prstGeom>
        </p:spPr>
        <p:txBody>
          <a:bodyPr wrap="square">
            <a:spAutoFit/>
          </a:bodyPr>
          <a:lstStyle/>
          <a:p>
            <a:pPr algn="just" fontAlgn="base"/>
            <a:r>
              <a:rPr lang="en-US" sz="2800" b="1" dirty="0">
                <a:latin typeface="Times" panose="02020603050405020304" pitchFamily="18" charset="0"/>
                <a:cs typeface="Times" panose="02020603050405020304" pitchFamily="18" charset="0"/>
              </a:rPr>
              <a:t>"Hard" </a:t>
            </a:r>
            <a:r>
              <a:rPr lang="en-US" sz="2800" dirty="0">
                <a:latin typeface="Times" panose="02020603050405020304" pitchFamily="18" charset="0"/>
                <a:cs typeface="Times" panose="02020603050405020304" pitchFamily="18" charset="0"/>
              </a:rPr>
              <a:t>elements are easier to define or identify and management can directly influence them: These are strategy statements; organization charts and reporting lines; and formal processes and IT systems.</a:t>
            </a:r>
          </a:p>
          <a:p>
            <a:pPr algn="just" fontAlgn="base"/>
            <a:endParaRPr lang="en-US" sz="2800" dirty="0">
              <a:latin typeface="Times" panose="02020603050405020304" pitchFamily="18" charset="0"/>
              <a:cs typeface="Times" panose="02020603050405020304" pitchFamily="18" charset="0"/>
            </a:endParaRPr>
          </a:p>
          <a:p>
            <a:pPr algn="just" fontAlgn="base">
              <a:lnSpc>
                <a:spcPts val="85"/>
              </a:lnSpc>
            </a:pPr>
            <a:endParaRPr lang="en-US" sz="2800" dirty="0">
              <a:latin typeface="Times" panose="02020603050405020304" pitchFamily="18" charset="0"/>
              <a:cs typeface="Times" panose="02020603050405020304" pitchFamily="18" charset="0"/>
            </a:endParaRPr>
          </a:p>
          <a:p>
            <a:pPr algn="just" fontAlgn="base">
              <a:lnSpc>
                <a:spcPts val="85"/>
              </a:lnSpc>
            </a:pPr>
            <a:endParaRPr lang="lv-LV" sz="2800" dirty="0">
              <a:latin typeface="Times" panose="02020603050405020304" pitchFamily="18" charset="0"/>
              <a:cs typeface="Times" panose="02020603050405020304" pitchFamily="18" charset="0"/>
            </a:endParaRPr>
          </a:p>
          <a:p>
            <a:pPr algn="just" fontAlgn="base"/>
            <a:r>
              <a:rPr lang="en-US" sz="2800" b="1" dirty="0">
                <a:latin typeface="Times" panose="02020603050405020304" pitchFamily="18" charset="0"/>
                <a:cs typeface="Times" panose="02020603050405020304" pitchFamily="18" charset="0"/>
              </a:rPr>
              <a:t>"Soft" </a:t>
            </a:r>
            <a:r>
              <a:rPr lang="en-US" sz="2800" dirty="0">
                <a:latin typeface="Times" panose="02020603050405020304" pitchFamily="18" charset="0"/>
                <a:cs typeface="Times" panose="02020603050405020304" pitchFamily="18" charset="0"/>
              </a:rPr>
              <a:t>elements, on the other hand, can be more difficult to describe, and are less tangible and more influenced by culture. They are harder to change directly and take longer time to change. However, these soft elements are as important as the hard elements if the organization is going to be successful.</a:t>
            </a:r>
          </a:p>
        </p:txBody>
      </p:sp>
      <p:pic>
        <p:nvPicPr>
          <p:cNvPr id="6" name="عنصر نائب للمحتوى 6">
            <a:extLst>
              <a:ext uri="{FF2B5EF4-FFF2-40B4-BE49-F238E27FC236}">
                <a16:creationId xmlns:a16="http://schemas.microsoft.com/office/drawing/2014/main" id="{300497B8-58DD-4714-AAC1-E41F71D4119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7s.jpg"/>
          <p:cNvPicPr>
            <a:picLocks noGrp="1" noChangeAspect="1"/>
          </p:cNvPicPr>
          <p:nvPr>
            <p:ph sz="quarter" idx="1"/>
          </p:nvPr>
        </p:nvPicPr>
        <p:blipFill>
          <a:blip r:embed="rId2"/>
          <a:stretch>
            <a:fillRect/>
          </a:stretch>
        </p:blipFill>
        <p:spPr>
          <a:xfrm>
            <a:off x="881577" y="956604"/>
            <a:ext cx="5097192" cy="4881488"/>
          </a:xfrm>
        </p:spPr>
      </p:pic>
      <p:sp>
        <p:nvSpPr>
          <p:cNvPr id="8" name="Content Placeholder 7"/>
          <p:cNvSpPr>
            <a:spLocks noGrp="1"/>
          </p:cNvSpPr>
          <p:nvPr>
            <p:ph sz="quarter" idx="2"/>
          </p:nvPr>
        </p:nvSpPr>
        <p:spPr>
          <a:xfrm>
            <a:off x="6381751" y="956603"/>
            <a:ext cx="4928673" cy="4990651"/>
          </a:xfrm>
        </p:spPr>
        <p:txBody>
          <a:bodyPr>
            <a:normAutofit/>
          </a:bodyPr>
          <a:lstStyle/>
          <a:p>
            <a:pPr algn="just">
              <a:lnSpc>
                <a:spcPct val="150000"/>
              </a:lnSpc>
            </a:pPr>
            <a:r>
              <a:rPr lang="en-US" dirty="0">
                <a:latin typeface="Times" panose="02020603050405020304" pitchFamily="18" charset="0"/>
                <a:cs typeface="Times" panose="02020603050405020304" pitchFamily="18" charset="0"/>
              </a:rPr>
              <a:t>The key point of the model is that </a:t>
            </a:r>
            <a:r>
              <a:rPr lang="en-US" b="1" dirty="0">
                <a:latin typeface="Times" panose="02020603050405020304" pitchFamily="18" charset="0"/>
                <a:cs typeface="Times" panose="02020603050405020304" pitchFamily="18" charset="0"/>
              </a:rPr>
              <a:t>all</a:t>
            </a:r>
            <a:r>
              <a:rPr lang="en-US" dirty="0">
                <a:latin typeface="Times" panose="02020603050405020304" pitchFamily="18" charset="0"/>
                <a:cs typeface="Times" panose="02020603050405020304" pitchFamily="18" charset="0"/>
              </a:rPr>
              <a:t> the </a:t>
            </a:r>
            <a:r>
              <a:rPr lang="en-US" b="1" dirty="0">
                <a:latin typeface="Times" panose="02020603050405020304" pitchFamily="18" charset="0"/>
                <a:cs typeface="Times" panose="02020603050405020304" pitchFamily="18" charset="0"/>
              </a:rPr>
              <a:t>seven areas </a:t>
            </a:r>
            <a:r>
              <a:rPr lang="en-US" dirty="0">
                <a:latin typeface="Times" panose="02020603050405020304" pitchFamily="18" charset="0"/>
                <a:cs typeface="Times" panose="02020603050405020304" pitchFamily="18" charset="0"/>
              </a:rPr>
              <a:t>are </a:t>
            </a:r>
            <a:r>
              <a:rPr lang="en-US" b="1" dirty="0">
                <a:latin typeface="Times" panose="02020603050405020304" pitchFamily="18" charset="0"/>
                <a:cs typeface="Times" panose="02020603050405020304" pitchFamily="18" charset="0"/>
              </a:rPr>
              <a:t>interconnected</a:t>
            </a:r>
            <a:r>
              <a:rPr lang="en-US" dirty="0">
                <a:latin typeface="Times" panose="02020603050405020304" pitchFamily="18" charset="0"/>
                <a:cs typeface="Times" panose="02020603050405020304" pitchFamily="18" charset="0"/>
              </a:rPr>
              <a:t> and a change in one area requires change in the rest </a:t>
            </a:r>
            <a:r>
              <a:rPr lang="lv-LV" dirty="0">
                <a:latin typeface="Times" panose="02020603050405020304" pitchFamily="18" charset="0"/>
                <a:cs typeface="Times" panose="02020603050405020304" pitchFamily="18" charset="0"/>
              </a:rPr>
              <a:t>of them </a:t>
            </a:r>
            <a:r>
              <a:rPr lang="en-US" dirty="0">
                <a:latin typeface="Times" panose="02020603050405020304" pitchFamily="18" charset="0"/>
                <a:cs typeface="Times" panose="02020603050405020304" pitchFamily="18" charset="0"/>
              </a:rPr>
              <a:t>for it to function effectively.</a:t>
            </a:r>
            <a:endParaRPr lang="lv-LV" dirty="0">
              <a:latin typeface="Times" panose="02020603050405020304" pitchFamily="18" charset="0"/>
              <a:cs typeface="Times" panose="02020603050405020304" pitchFamily="18" charset="0"/>
            </a:endParaRPr>
          </a:p>
        </p:txBody>
      </p:sp>
      <p:pic>
        <p:nvPicPr>
          <p:cNvPr id="5" name="عنصر نائب للمحتوى 6">
            <a:extLst>
              <a:ext uri="{FF2B5EF4-FFF2-40B4-BE49-F238E27FC236}">
                <a16:creationId xmlns:a16="http://schemas.microsoft.com/office/drawing/2014/main" id="{924E91B1-4A32-4E52-8B2F-3243758408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12192000" cy="6858000"/>
          </a:xfrm>
        </p:spPr>
        <p:txBody>
          <a:bodyPr>
            <a:normAutofit fontScale="92500" lnSpcReduction="10000"/>
          </a:bodyPr>
          <a:lstStyle/>
          <a:p>
            <a:pPr algn="just">
              <a:lnSpc>
                <a:spcPct val="120000"/>
              </a:lnSpc>
            </a:pPr>
            <a:r>
              <a:rPr lang="en-US" b="1" dirty="0">
                <a:latin typeface="Times" panose="02020603050405020304" pitchFamily="18" charset="0"/>
                <a:cs typeface="Times" panose="02020603050405020304" pitchFamily="18" charset="0"/>
              </a:rPr>
              <a:t>Strategy:</a:t>
            </a:r>
            <a:r>
              <a:rPr lang="en-US" dirty="0">
                <a:latin typeface="Times" panose="02020603050405020304" pitchFamily="18" charset="0"/>
                <a:cs typeface="Times" panose="02020603050405020304" pitchFamily="18" charset="0"/>
              </a:rPr>
              <a:t> the plan devised to maintain and build competitive advantage over the competition.</a:t>
            </a:r>
            <a:endParaRPr lang="lv-LV" dirty="0">
              <a:latin typeface="Times" panose="02020603050405020304" pitchFamily="18" charset="0"/>
              <a:cs typeface="Times" panose="02020603050405020304" pitchFamily="18" charset="0"/>
            </a:endParaRPr>
          </a:p>
          <a:p>
            <a:pPr algn="just">
              <a:lnSpc>
                <a:spcPct val="120000"/>
              </a:lnSpc>
            </a:pPr>
            <a:r>
              <a:rPr lang="en-US" b="1" dirty="0">
                <a:latin typeface="Times" panose="02020603050405020304" pitchFamily="18" charset="0"/>
                <a:cs typeface="Times" panose="02020603050405020304" pitchFamily="18" charset="0"/>
              </a:rPr>
              <a:t>Structure:</a:t>
            </a:r>
            <a:r>
              <a:rPr lang="en-US" b="0" i="0" u="none" strike="noStrike" baseline="0" dirty="0">
                <a:latin typeface="Times New Roman" panose="02020603050405020304" pitchFamily="18" charset="0"/>
              </a:rPr>
              <a:t> structures describe the hierarchy of authority and accountability centralized, functional divisions (top-down); decentralized (the trend in larger organizations); matrix, network, holding, etc. These relationships are frequently diagrammed inorganization charts.</a:t>
            </a:r>
            <a:endParaRPr lang="lv-LV" dirty="0">
              <a:latin typeface="Times" panose="02020603050405020304" pitchFamily="18" charset="0"/>
              <a:cs typeface="Times" panose="02020603050405020304" pitchFamily="18" charset="0"/>
            </a:endParaRPr>
          </a:p>
          <a:p>
            <a:pPr algn="just">
              <a:lnSpc>
                <a:spcPct val="120000"/>
              </a:lnSpc>
            </a:pPr>
            <a:r>
              <a:rPr lang="en-US" b="1" dirty="0">
                <a:latin typeface="Times" panose="02020603050405020304" pitchFamily="18" charset="0"/>
                <a:cs typeface="Times" panose="02020603050405020304" pitchFamily="18" charset="0"/>
              </a:rPr>
              <a:t>Systems:</a:t>
            </a:r>
            <a:r>
              <a:rPr lang="en-US" dirty="0">
                <a:latin typeface="Times" panose="02020603050405020304" pitchFamily="18" charset="0"/>
                <a:cs typeface="Times" panose="02020603050405020304" pitchFamily="18" charset="0"/>
              </a:rPr>
              <a:t> the daily activities and procedures that staff members engage in to get the job done.</a:t>
            </a:r>
          </a:p>
          <a:p>
            <a:pPr algn="just">
              <a:lnSpc>
                <a:spcPct val="120000"/>
              </a:lnSpc>
            </a:pPr>
            <a:r>
              <a:rPr lang="en-US" b="1" dirty="0">
                <a:latin typeface="Times" panose="02020603050405020304" pitchFamily="18" charset="0"/>
                <a:cs typeface="Times" panose="02020603050405020304" pitchFamily="18" charset="0"/>
              </a:rPr>
              <a:t>Shared Values:</a:t>
            </a:r>
            <a:r>
              <a:rPr lang="en-US" dirty="0">
                <a:latin typeface="Times" panose="02020603050405020304" pitchFamily="18" charset="0"/>
                <a:cs typeface="Times" panose="02020603050405020304" pitchFamily="18" charset="0"/>
              </a:rPr>
              <a:t> these are the core values of the company that are evidenced in the corporate culture and the general work ethic.</a:t>
            </a:r>
            <a:endParaRPr lang="lv-LV" dirty="0">
              <a:latin typeface="Times" panose="02020603050405020304" pitchFamily="18" charset="0"/>
              <a:cs typeface="Times" panose="02020603050405020304" pitchFamily="18" charset="0"/>
            </a:endParaRPr>
          </a:p>
          <a:p>
            <a:pPr algn="just">
              <a:lnSpc>
                <a:spcPct val="120000"/>
              </a:lnSpc>
            </a:pPr>
            <a:r>
              <a:rPr lang="en-US" b="1" dirty="0">
                <a:latin typeface="Times" panose="02020603050405020304" pitchFamily="18" charset="0"/>
                <a:cs typeface="Times" panose="02020603050405020304" pitchFamily="18" charset="0"/>
              </a:rPr>
              <a:t>Style:</a:t>
            </a:r>
            <a:r>
              <a:rPr lang="en-US" dirty="0">
                <a:latin typeface="Times" panose="02020603050405020304" pitchFamily="18" charset="0"/>
                <a:cs typeface="Times" panose="02020603050405020304" pitchFamily="18" charset="0"/>
              </a:rPr>
              <a:t> the style of leadership adopted.</a:t>
            </a:r>
            <a:endParaRPr lang="lv-LV" dirty="0">
              <a:latin typeface="Times" panose="02020603050405020304" pitchFamily="18" charset="0"/>
              <a:cs typeface="Times" panose="02020603050405020304" pitchFamily="18" charset="0"/>
            </a:endParaRPr>
          </a:p>
          <a:p>
            <a:pPr algn="just">
              <a:lnSpc>
                <a:spcPct val="120000"/>
              </a:lnSpc>
            </a:pPr>
            <a:r>
              <a:rPr lang="en-US" b="1" dirty="0">
                <a:latin typeface="Times" panose="02020603050405020304" pitchFamily="18" charset="0"/>
                <a:cs typeface="Times" panose="02020603050405020304" pitchFamily="18" charset="0"/>
              </a:rPr>
              <a:t>Staff:</a:t>
            </a:r>
            <a:r>
              <a:rPr lang="en-US" dirty="0">
                <a:latin typeface="Times" panose="02020603050405020304" pitchFamily="18" charset="0"/>
                <a:cs typeface="Times" panose="02020603050405020304" pitchFamily="18" charset="0"/>
              </a:rPr>
              <a:t> the employees and their general capabilities.</a:t>
            </a:r>
            <a:endParaRPr lang="lv-LV" dirty="0">
              <a:latin typeface="Times" panose="02020603050405020304" pitchFamily="18" charset="0"/>
              <a:cs typeface="Times" panose="02020603050405020304" pitchFamily="18" charset="0"/>
            </a:endParaRPr>
          </a:p>
          <a:p>
            <a:pPr algn="just">
              <a:lnSpc>
                <a:spcPct val="120000"/>
              </a:lnSpc>
            </a:pPr>
            <a:r>
              <a:rPr lang="en-US" b="1" dirty="0">
                <a:latin typeface="Times" panose="02020603050405020304" pitchFamily="18" charset="0"/>
                <a:cs typeface="Times" panose="02020603050405020304" pitchFamily="18" charset="0"/>
              </a:rPr>
              <a:t>Skills:</a:t>
            </a:r>
            <a:r>
              <a:rPr lang="en-US" dirty="0">
                <a:latin typeface="Times" panose="02020603050405020304" pitchFamily="18" charset="0"/>
                <a:cs typeface="Times" panose="02020603050405020304" pitchFamily="18" charset="0"/>
              </a:rPr>
              <a:t> the actual skills and competencies of the employees working for the company.</a:t>
            </a:r>
            <a:endParaRPr lang="lv-LV" dirty="0">
              <a:latin typeface="Times" panose="02020603050405020304" pitchFamily="18" charset="0"/>
              <a:cs typeface="Times" panose="02020603050405020304" pitchFamily="18" charset="0"/>
            </a:endParaRPr>
          </a:p>
          <a:p>
            <a:pPr algn="just">
              <a:lnSpc>
                <a:spcPct val="150000"/>
              </a:lnSpc>
            </a:pPr>
            <a:endParaRPr lang="lv-LV" dirty="0">
              <a:latin typeface="Times" panose="02020603050405020304" pitchFamily="18" charset="0"/>
              <a:cs typeface="Times"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pple.jpg"/>
          <p:cNvPicPr>
            <a:picLocks noChangeAspect="1"/>
          </p:cNvPicPr>
          <p:nvPr/>
        </p:nvPicPr>
        <p:blipFill>
          <a:blip r:embed="rId2"/>
          <a:stretch>
            <a:fillRect/>
          </a:stretch>
        </p:blipFill>
        <p:spPr>
          <a:xfrm>
            <a:off x="7573969" y="2262190"/>
            <a:ext cx="3873499" cy="2905124"/>
          </a:xfrm>
          <a:prstGeom prst="rect">
            <a:avLst/>
          </a:prstGeom>
        </p:spPr>
      </p:pic>
      <p:sp>
        <p:nvSpPr>
          <p:cNvPr id="2" name="Title 1"/>
          <p:cNvSpPr>
            <a:spLocks noGrp="1"/>
          </p:cNvSpPr>
          <p:nvPr>
            <p:ph type="title"/>
          </p:nvPr>
        </p:nvSpPr>
        <p:spPr/>
        <p:txBody>
          <a:bodyPr/>
          <a:lstStyle/>
          <a:p>
            <a:r>
              <a:rPr lang="lv-LV" dirty="0"/>
              <a:t>Apple Inc </a:t>
            </a:r>
          </a:p>
        </p:txBody>
      </p:sp>
      <p:sp>
        <p:nvSpPr>
          <p:cNvPr id="3" name="Content Placeholder 2"/>
          <p:cNvSpPr>
            <a:spLocks noGrp="1"/>
          </p:cNvSpPr>
          <p:nvPr>
            <p:ph sz="quarter" idx="1"/>
          </p:nvPr>
        </p:nvSpPr>
        <p:spPr>
          <a:xfrm>
            <a:off x="0" y="1285860"/>
            <a:ext cx="7667636" cy="4857784"/>
          </a:xfrm>
        </p:spPr>
        <p:txBody>
          <a:bodyPr>
            <a:normAutofit fontScale="92500"/>
          </a:bodyPr>
          <a:lstStyle/>
          <a:p>
            <a:pPr>
              <a:lnSpc>
                <a:spcPct val="150000"/>
              </a:lnSpc>
              <a:buNone/>
            </a:pPr>
            <a:endParaRPr lang="lv-LV" dirty="0">
              <a:latin typeface="Times" panose="02020603050405020304" pitchFamily="18" charset="0"/>
              <a:cs typeface="Times" panose="02020603050405020304" pitchFamily="18" charset="0"/>
            </a:endParaRPr>
          </a:p>
          <a:p>
            <a:pPr algn="just">
              <a:lnSpc>
                <a:spcPct val="150000"/>
              </a:lnSpc>
            </a:pPr>
            <a:r>
              <a:rPr lang="lv-LV" b="1" dirty="0">
                <a:latin typeface="Times" panose="02020603050405020304" pitchFamily="18" charset="0"/>
                <a:cs typeface="Times" panose="02020603050405020304" pitchFamily="18" charset="0"/>
              </a:rPr>
              <a:t>Shared Values </a:t>
            </a:r>
            <a:r>
              <a:rPr lang="lv-LV" dirty="0">
                <a:latin typeface="Times" panose="02020603050405020304" pitchFamily="18" charset="0"/>
                <a:cs typeface="Times" panose="02020603050405020304" pitchFamily="18" charset="0"/>
              </a:rPr>
              <a:t>- </a:t>
            </a:r>
            <a:r>
              <a:rPr lang="en-US" dirty="0">
                <a:latin typeface="Times" panose="02020603050405020304" pitchFamily="18" charset="0"/>
                <a:cs typeface="Times" panose="02020603050405020304" pitchFamily="18" charset="0"/>
              </a:rPr>
              <a:t>business is aligned around the values of design and user experience.</a:t>
            </a:r>
            <a:endParaRPr lang="lv-LV" dirty="0">
              <a:latin typeface="Times" panose="02020603050405020304" pitchFamily="18" charset="0"/>
              <a:cs typeface="Times" panose="02020603050405020304" pitchFamily="18" charset="0"/>
            </a:endParaRPr>
          </a:p>
          <a:p>
            <a:pPr algn="just">
              <a:lnSpc>
                <a:spcPct val="150000"/>
              </a:lnSpc>
            </a:pPr>
            <a:r>
              <a:rPr lang="lv-LV" b="1" dirty="0">
                <a:latin typeface="Times" panose="02020603050405020304" pitchFamily="18" charset="0"/>
                <a:cs typeface="Times" panose="02020603050405020304" pitchFamily="18" charset="0"/>
              </a:rPr>
              <a:t>Strategy</a:t>
            </a:r>
            <a:r>
              <a:rPr lang="lv-LV" dirty="0">
                <a:latin typeface="Times" panose="02020603050405020304" pitchFamily="18" charset="0"/>
                <a:cs typeface="Times" panose="02020603050405020304" pitchFamily="18" charset="0"/>
              </a:rPr>
              <a:t> - </a:t>
            </a:r>
            <a:r>
              <a:rPr lang="en-US" dirty="0">
                <a:latin typeface="Times" panose="02020603050405020304" pitchFamily="18" charset="0"/>
                <a:cs typeface="Times" panose="02020603050405020304" pitchFamily="18" charset="0"/>
              </a:rPr>
              <a:t>focus on a small number of products and to make them innovative and excellent – enabling the business to capture a huge market share relative to its size, and build a loyal customer following.</a:t>
            </a:r>
            <a:endParaRPr lang="lv-LV" dirty="0">
              <a:latin typeface="Times" panose="02020603050405020304" pitchFamily="18" charset="0"/>
              <a:cs typeface="Times" panose="02020603050405020304" pitchFamily="18" charset="0"/>
            </a:endParaRPr>
          </a:p>
          <a:p>
            <a:pPr>
              <a:lnSpc>
                <a:spcPct val="150000"/>
              </a:lnSpc>
            </a:pPr>
            <a:endParaRPr lang="lv-LV" dirty="0">
              <a:latin typeface="Times" panose="02020603050405020304" pitchFamily="18" charset="0"/>
              <a:cs typeface="Times" panose="02020603050405020304" pitchFamily="18" charset="0"/>
            </a:endParaRPr>
          </a:p>
        </p:txBody>
      </p:sp>
      <p:pic>
        <p:nvPicPr>
          <p:cNvPr id="5" name="عنصر نائب للمحتوى 6">
            <a:extLst>
              <a:ext uri="{FF2B5EF4-FFF2-40B4-BE49-F238E27FC236}">
                <a16:creationId xmlns:a16="http://schemas.microsoft.com/office/drawing/2014/main" id="{B3789F4C-B996-4342-8063-30BA8F8CCF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pple.jpg">
            <a:extLst>
              <a:ext uri="{FF2B5EF4-FFF2-40B4-BE49-F238E27FC236}">
                <a16:creationId xmlns:a16="http://schemas.microsoft.com/office/drawing/2014/main" id="{88D5BFE1-072F-42BF-958A-7F4056513680}"/>
              </a:ext>
            </a:extLst>
          </p:cNvPr>
          <p:cNvPicPr>
            <a:picLocks noChangeAspect="1"/>
          </p:cNvPicPr>
          <p:nvPr/>
        </p:nvPicPr>
        <p:blipFill rotWithShape="1">
          <a:blip r:embed="rId2">
            <a:alphaModFix/>
          </a:blip>
          <a:srcRect l="12926" r="17147"/>
          <a:stretch/>
        </p:blipFill>
        <p:spPr>
          <a:xfrm>
            <a:off x="8862646" y="1842868"/>
            <a:ext cx="3329048" cy="2855741"/>
          </a:xfrm>
          <a:prstGeom prst="rect">
            <a:avLst/>
          </a:prstGeom>
        </p:spPr>
      </p:pic>
      <p:pic>
        <p:nvPicPr>
          <p:cNvPr id="10" name="Picture 9">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3" name="Content Placeholder 2"/>
          <p:cNvSpPr>
            <a:spLocks noGrp="1"/>
          </p:cNvSpPr>
          <p:nvPr>
            <p:ph sz="quarter" idx="1"/>
          </p:nvPr>
        </p:nvSpPr>
        <p:spPr>
          <a:xfrm>
            <a:off x="98474" y="689317"/>
            <a:ext cx="8665698" cy="6035040"/>
          </a:xfrm>
        </p:spPr>
        <p:txBody>
          <a:bodyPr anchor="ctr">
            <a:noAutofit/>
          </a:bodyPr>
          <a:lstStyle/>
          <a:p>
            <a:pPr algn="just">
              <a:lnSpc>
                <a:spcPct val="150000"/>
              </a:lnSpc>
            </a:pPr>
            <a:endParaRPr lang="en-US" b="1" dirty="0">
              <a:solidFill>
                <a:srgbClr val="000000"/>
              </a:solidFill>
              <a:latin typeface="Times" panose="02020603050405020304" pitchFamily="18" charset="0"/>
              <a:cs typeface="Times" panose="02020603050405020304" pitchFamily="18" charset="0"/>
            </a:endParaRPr>
          </a:p>
          <a:p>
            <a:pPr algn="just">
              <a:lnSpc>
                <a:spcPct val="150000"/>
              </a:lnSpc>
            </a:pPr>
            <a:endParaRPr lang="en-US" b="1" dirty="0">
              <a:solidFill>
                <a:srgbClr val="000000"/>
              </a:solidFill>
              <a:latin typeface="Times" panose="02020603050405020304" pitchFamily="18" charset="0"/>
              <a:cs typeface="Times" panose="02020603050405020304" pitchFamily="18" charset="0"/>
            </a:endParaRPr>
          </a:p>
          <a:p>
            <a:pPr algn="just">
              <a:lnSpc>
                <a:spcPct val="150000"/>
              </a:lnSpc>
            </a:pPr>
            <a:r>
              <a:rPr lang="lv-LV" b="1" dirty="0">
                <a:solidFill>
                  <a:srgbClr val="000000"/>
                </a:solidFill>
                <a:latin typeface="Times" panose="02020603050405020304" pitchFamily="18" charset="0"/>
                <a:cs typeface="Times" panose="02020603050405020304" pitchFamily="18" charset="0"/>
              </a:rPr>
              <a:t>Staff</a:t>
            </a:r>
            <a:r>
              <a:rPr lang="lv-LV" dirty="0">
                <a:solidFill>
                  <a:srgbClr val="000000"/>
                </a:solidFill>
                <a:latin typeface="Times" panose="02020603050405020304" pitchFamily="18" charset="0"/>
                <a:cs typeface="Times" panose="02020603050405020304" pitchFamily="18" charset="0"/>
              </a:rPr>
              <a:t> - offers their employees huge benefits</a:t>
            </a:r>
            <a:r>
              <a:rPr lang="en-US" dirty="0">
                <a:solidFill>
                  <a:srgbClr val="000000"/>
                </a:solidFill>
                <a:latin typeface="Times" panose="02020603050405020304" pitchFamily="18" charset="0"/>
                <a:cs typeface="Times" panose="02020603050405020304" pitchFamily="18" charset="0"/>
              </a:rPr>
              <a:t>.</a:t>
            </a:r>
            <a:endParaRPr lang="lv-LV" dirty="0">
              <a:solidFill>
                <a:srgbClr val="000000"/>
              </a:solidFill>
              <a:latin typeface="Times" panose="02020603050405020304" pitchFamily="18" charset="0"/>
              <a:cs typeface="Times" panose="02020603050405020304" pitchFamily="18" charset="0"/>
            </a:endParaRPr>
          </a:p>
          <a:p>
            <a:pPr algn="just">
              <a:lnSpc>
                <a:spcPct val="150000"/>
              </a:lnSpc>
            </a:pPr>
            <a:r>
              <a:rPr lang="lv-LV" b="1" dirty="0">
                <a:solidFill>
                  <a:srgbClr val="000000"/>
                </a:solidFill>
                <a:latin typeface="Times" panose="02020603050405020304" pitchFamily="18" charset="0"/>
                <a:cs typeface="Times" panose="02020603050405020304" pitchFamily="18" charset="0"/>
              </a:rPr>
              <a:t>Skills</a:t>
            </a:r>
            <a:r>
              <a:rPr lang="lv-LV" dirty="0">
                <a:solidFill>
                  <a:srgbClr val="000000"/>
                </a:solidFill>
                <a:latin typeface="Times" panose="02020603050405020304" pitchFamily="18" charset="0"/>
                <a:cs typeface="Times" panose="02020603050405020304" pitchFamily="18" charset="0"/>
              </a:rPr>
              <a:t> - highly qualified and creative employees</a:t>
            </a:r>
            <a:r>
              <a:rPr lang="en-US" dirty="0">
                <a:solidFill>
                  <a:srgbClr val="000000"/>
                </a:solidFill>
                <a:latin typeface="Times" panose="02020603050405020304" pitchFamily="18" charset="0"/>
                <a:cs typeface="Times" panose="02020603050405020304" pitchFamily="18" charset="0"/>
              </a:rPr>
              <a:t>.</a:t>
            </a:r>
            <a:endParaRPr lang="lv-LV" dirty="0">
              <a:solidFill>
                <a:srgbClr val="000000"/>
              </a:solidFill>
              <a:latin typeface="Times" panose="02020603050405020304" pitchFamily="18" charset="0"/>
              <a:cs typeface="Times" panose="02020603050405020304" pitchFamily="18" charset="0"/>
            </a:endParaRPr>
          </a:p>
          <a:p>
            <a:pPr algn="just">
              <a:lnSpc>
                <a:spcPct val="150000"/>
              </a:lnSpc>
            </a:pPr>
            <a:r>
              <a:rPr lang="lv-LV" b="1" dirty="0">
                <a:solidFill>
                  <a:srgbClr val="000000"/>
                </a:solidFill>
                <a:latin typeface="Times" panose="02020603050405020304" pitchFamily="18" charset="0"/>
                <a:cs typeface="Times" panose="02020603050405020304" pitchFamily="18" charset="0"/>
              </a:rPr>
              <a:t>Systems</a:t>
            </a:r>
            <a:r>
              <a:rPr lang="lv-LV" dirty="0">
                <a:solidFill>
                  <a:srgbClr val="000000"/>
                </a:solidFill>
                <a:latin typeface="Times" panose="02020603050405020304" pitchFamily="18" charset="0"/>
                <a:cs typeface="Times" panose="02020603050405020304" pitchFamily="18" charset="0"/>
              </a:rPr>
              <a:t> - </a:t>
            </a:r>
            <a:r>
              <a:rPr lang="en-US" dirty="0">
                <a:solidFill>
                  <a:srgbClr val="000000"/>
                </a:solidFill>
                <a:latin typeface="Times" panose="02020603050405020304" pitchFamily="18" charset="0"/>
                <a:cs typeface="Times" panose="02020603050405020304" pitchFamily="18" charset="0"/>
              </a:rPr>
              <a:t>supply chain </a:t>
            </a:r>
            <a:r>
              <a:rPr lang="lv-LV" dirty="0">
                <a:solidFill>
                  <a:srgbClr val="000000"/>
                </a:solidFill>
                <a:latin typeface="Times" panose="02020603050405020304" pitchFamily="18" charset="0"/>
                <a:cs typeface="Times" panose="02020603050405020304" pitchFamily="18" charset="0"/>
              </a:rPr>
              <a:t>with</a:t>
            </a:r>
            <a:r>
              <a:rPr lang="en-US" dirty="0">
                <a:solidFill>
                  <a:srgbClr val="000000"/>
                </a:solidFill>
                <a:latin typeface="Times" panose="02020603050405020304" pitchFamily="18" charset="0"/>
                <a:cs typeface="Times" panose="02020603050405020304" pitchFamily="18" charset="0"/>
              </a:rPr>
              <a:t> built capacity for launching and supplying huge new market-dominating products.</a:t>
            </a:r>
            <a:endParaRPr lang="lv-LV" dirty="0">
              <a:solidFill>
                <a:srgbClr val="000000"/>
              </a:solidFill>
              <a:latin typeface="Times" panose="02020603050405020304" pitchFamily="18" charset="0"/>
              <a:cs typeface="Times" panose="02020603050405020304" pitchFamily="18" charset="0"/>
            </a:endParaRPr>
          </a:p>
          <a:p>
            <a:pPr algn="just">
              <a:lnSpc>
                <a:spcPct val="150000"/>
              </a:lnSpc>
            </a:pPr>
            <a:r>
              <a:rPr lang="lv-LV" b="1" dirty="0">
                <a:solidFill>
                  <a:srgbClr val="000000"/>
                </a:solidFill>
                <a:latin typeface="Times" panose="02020603050405020304" pitchFamily="18" charset="0"/>
                <a:cs typeface="Times" panose="02020603050405020304" pitchFamily="18" charset="0"/>
              </a:rPr>
              <a:t>Style</a:t>
            </a:r>
            <a:r>
              <a:rPr lang="lv-LV" dirty="0">
                <a:solidFill>
                  <a:srgbClr val="000000"/>
                </a:solidFill>
                <a:latin typeface="Times" panose="02020603050405020304" pitchFamily="18" charset="0"/>
                <a:cs typeface="Times" panose="02020603050405020304" pitchFamily="18" charset="0"/>
              </a:rPr>
              <a:t> - </a:t>
            </a:r>
            <a:r>
              <a:rPr lang="en-US" dirty="0">
                <a:solidFill>
                  <a:srgbClr val="000000"/>
                </a:solidFill>
                <a:latin typeface="Times" panose="02020603050405020304" pitchFamily="18" charset="0"/>
                <a:cs typeface="Times" panose="02020603050405020304" pitchFamily="18" charset="0"/>
              </a:rPr>
              <a:t>people </a:t>
            </a:r>
            <a:r>
              <a:rPr lang="lv-LV" dirty="0">
                <a:solidFill>
                  <a:srgbClr val="000000"/>
                </a:solidFill>
                <a:latin typeface="Times" panose="02020603050405020304" pitchFamily="18" charset="0"/>
                <a:cs typeface="Times" panose="02020603050405020304" pitchFamily="18" charset="0"/>
              </a:rPr>
              <a:t>are </a:t>
            </a:r>
            <a:r>
              <a:rPr lang="en-US" dirty="0">
                <a:solidFill>
                  <a:srgbClr val="000000"/>
                </a:solidFill>
                <a:latin typeface="Times" panose="02020603050405020304" pitchFamily="18" charset="0"/>
                <a:cs typeface="Times" panose="02020603050405020304" pitchFamily="18" charset="0"/>
              </a:rPr>
              <a:t>free to innovate – as long as they met Jobs’ </a:t>
            </a:r>
            <a:r>
              <a:rPr lang="lv-LV" dirty="0">
                <a:solidFill>
                  <a:srgbClr val="000000"/>
                </a:solidFill>
                <a:latin typeface="Times" panose="02020603050405020304" pitchFamily="18" charset="0"/>
                <a:cs typeface="Times" panose="02020603050405020304" pitchFamily="18" charset="0"/>
              </a:rPr>
              <a:t>high</a:t>
            </a:r>
            <a:r>
              <a:rPr lang="en-US" dirty="0">
                <a:solidFill>
                  <a:srgbClr val="000000"/>
                </a:solidFill>
                <a:latin typeface="Times" panose="02020603050405020304" pitchFamily="18" charset="0"/>
                <a:cs typeface="Times" panose="02020603050405020304" pitchFamily="18" charset="0"/>
              </a:rPr>
              <a:t> standards.</a:t>
            </a:r>
          </a:p>
          <a:p>
            <a:pPr algn="just">
              <a:lnSpc>
                <a:spcPct val="150000"/>
              </a:lnSpc>
            </a:pPr>
            <a:r>
              <a:rPr lang="en-US" b="1" dirty="0">
                <a:solidFill>
                  <a:srgbClr val="000000"/>
                </a:solidFill>
                <a:latin typeface="Times" panose="02020603050405020304" pitchFamily="18" charset="0"/>
                <a:cs typeface="Times" panose="02020603050405020304" pitchFamily="18" charset="0"/>
              </a:rPr>
              <a:t>Structure</a:t>
            </a:r>
            <a:r>
              <a:rPr lang="en-US" dirty="0">
                <a:solidFill>
                  <a:srgbClr val="000000"/>
                </a:solidFill>
                <a:latin typeface="Times" panose="02020603050405020304" pitchFamily="18" charset="0"/>
                <a:cs typeface="Times" panose="02020603050405020304" pitchFamily="18" charset="0"/>
              </a:rPr>
              <a:t>- </a:t>
            </a:r>
            <a:r>
              <a:rPr lang="en-US" b="1" i="0" dirty="0">
                <a:solidFill>
                  <a:srgbClr val="202124"/>
                </a:solidFill>
                <a:effectLst/>
                <a:latin typeface="Times" panose="02020603050405020304" pitchFamily="18" charset="0"/>
                <a:cs typeface="Times" panose="02020603050405020304" pitchFamily="18" charset="0"/>
              </a:rPr>
              <a:t>Apple</a:t>
            </a:r>
            <a:r>
              <a:rPr lang="en-US" b="0" i="0" dirty="0">
                <a:solidFill>
                  <a:srgbClr val="202124"/>
                </a:solidFill>
                <a:effectLst/>
                <a:latin typeface="Times" panose="02020603050405020304" pitchFamily="18" charset="0"/>
                <a:cs typeface="Times" panose="02020603050405020304" pitchFamily="18" charset="0"/>
              </a:rPr>
              <a:t> Inc. has a hierarchical organizational </a:t>
            </a:r>
            <a:r>
              <a:rPr lang="en-US" i="0" dirty="0">
                <a:solidFill>
                  <a:srgbClr val="202124"/>
                </a:solidFill>
                <a:effectLst/>
                <a:latin typeface="Times" panose="02020603050405020304" pitchFamily="18" charset="0"/>
                <a:cs typeface="Times" panose="02020603050405020304" pitchFamily="18" charset="0"/>
              </a:rPr>
              <a:t>structure</a:t>
            </a:r>
            <a:r>
              <a:rPr lang="en-US" b="0" i="0" dirty="0">
                <a:solidFill>
                  <a:srgbClr val="202124"/>
                </a:solidFill>
                <a:effectLst/>
                <a:latin typeface="Times" panose="02020603050405020304" pitchFamily="18" charset="0"/>
                <a:cs typeface="Times" panose="02020603050405020304" pitchFamily="18" charset="0"/>
              </a:rPr>
              <a:t>, with notable divisional characteristics. </a:t>
            </a:r>
          </a:p>
          <a:p>
            <a:pPr algn="just">
              <a:lnSpc>
                <a:spcPct val="150000"/>
              </a:lnSpc>
            </a:pPr>
            <a:endParaRPr lang="en-US" b="0" i="0" dirty="0">
              <a:solidFill>
                <a:srgbClr val="202124"/>
              </a:solidFill>
              <a:effectLst/>
              <a:latin typeface="Times" panose="02020603050405020304" pitchFamily="18" charset="0"/>
              <a:cs typeface="Times" panose="02020603050405020304" pitchFamily="18" charset="0"/>
            </a:endParaRPr>
          </a:p>
          <a:p>
            <a:pPr marL="0" indent="0" algn="just">
              <a:lnSpc>
                <a:spcPct val="150000"/>
              </a:lnSpc>
              <a:buNone/>
            </a:pPr>
            <a:r>
              <a:rPr lang="en-US" b="0" i="0" dirty="0">
                <a:solidFill>
                  <a:srgbClr val="202124"/>
                </a:solidFill>
                <a:effectLst/>
                <a:latin typeface="Times" panose="02020603050405020304" pitchFamily="18" charset="0"/>
                <a:cs typeface="Times" panose="02020603050405020304" pitchFamily="18" charset="0"/>
              </a:rPr>
              <a:t>  </a:t>
            </a:r>
          </a:p>
          <a:p>
            <a:pPr marL="0" indent="0" algn="just">
              <a:lnSpc>
                <a:spcPct val="150000"/>
              </a:lnSpc>
              <a:buNone/>
            </a:pPr>
            <a:r>
              <a:rPr lang="en-US" b="0" i="0" dirty="0">
                <a:solidFill>
                  <a:srgbClr val="202124"/>
                </a:solidFill>
                <a:effectLst/>
                <a:latin typeface="Times" panose="02020603050405020304" pitchFamily="18" charset="0"/>
                <a:cs typeface="Times" panose="02020603050405020304" pitchFamily="18" charset="0"/>
              </a:rPr>
              <a:t> </a:t>
            </a:r>
            <a:endParaRPr lang="lv-LV" dirty="0">
              <a:solidFill>
                <a:srgbClr val="000000"/>
              </a:solidFill>
              <a:latin typeface="Times" panose="02020603050405020304" pitchFamily="18" charset="0"/>
              <a:cs typeface="Times" panose="02020603050405020304" pitchFamily="18" charset="0"/>
            </a:endParaRPr>
          </a:p>
        </p:txBody>
      </p:sp>
      <p:pic>
        <p:nvPicPr>
          <p:cNvPr id="5" name="عنصر نائب للمحتوى 6">
            <a:extLst>
              <a:ext uri="{FF2B5EF4-FFF2-40B4-BE49-F238E27FC236}">
                <a16:creationId xmlns:a16="http://schemas.microsoft.com/office/drawing/2014/main" id="{9F8E6905-9094-4B91-B4B5-42D4CD069E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A4A280D-E1FA-48BF-8D18-1BDF13ED4F54}"/>
              </a:ext>
            </a:extLst>
          </p:cNvPr>
          <p:cNvSpPr>
            <a:spLocks noGrp="1"/>
          </p:cNvSpPr>
          <p:nvPr>
            <p:ph type="title"/>
          </p:nvPr>
        </p:nvSpPr>
        <p:spPr>
          <a:xfrm>
            <a:off x="0" y="1"/>
            <a:ext cx="12192000" cy="703384"/>
          </a:xfrm>
        </p:spPr>
        <p:txBody>
          <a:bodyPr>
            <a:normAutofit/>
          </a:bodyPr>
          <a:lstStyle/>
          <a:p>
            <a:pPr algn="ctr"/>
            <a:r>
              <a:rPr lang="en-US" sz="3600" dirty="0">
                <a:solidFill>
                  <a:schemeClr val="accent1">
                    <a:lumMod val="75000"/>
                  </a:schemeClr>
                </a:solidFill>
                <a:latin typeface="Times" panose="02020603050405020304" pitchFamily="18" charset="0"/>
                <a:cs typeface="Times" panose="02020603050405020304" pitchFamily="18" charset="0"/>
              </a:rPr>
              <a:t>Choose the correct answer </a:t>
            </a:r>
          </a:p>
        </p:txBody>
      </p:sp>
      <p:sp>
        <p:nvSpPr>
          <p:cNvPr id="3" name="عنصر نائب للمحتوى 2">
            <a:extLst>
              <a:ext uri="{FF2B5EF4-FFF2-40B4-BE49-F238E27FC236}">
                <a16:creationId xmlns:a16="http://schemas.microsoft.com/office/drawing/2014/main" id="{0F66354A-2E4A-4C5C-915A-2BC6F2B6EC4F}"/>
              </a:ext>
            </a:extLst>
          </p:cNvPr>
          <p:cNvSpPr>
            <a:spLocks noGrp="1"/>
          </p:cNvSpPr>
          <p:nvPr>
            <p:ph idx="1"/>
          </p:nvPr>
        </p:nvSpPr>
        <p:spPr>
          <a:xfrm>
            <a:off x="0" y="703385"/>
            <a:ext cx="12192000" cy="6154615"/>
          </a:xfrm>
        </p:spPr>
        <p:txBody>
          <a:bodyPr>
            <a:noAutofit/>
          </a:bodyPr>
          <a:lstStyle/>
          <a:p>
            <a:pPr marL="0" indent="0">
              <a:lnSpc>
                <a:spcPct val="120000"/>
              </a:lnSpc>
              <a:buNone/>
            </a:pPr>
            <a:r>
              <a:rPr lang="en-US" sz="2300" b="1" i="0" dirty="0">
                <a:solidFill>
                  <a:srgbClr val="333333"/>
                </a:solidFill>
                <a:effectLst/>
                <a:latin typeface="Times" panose="02020603050405020304" pitchFamily="18" charset="0"/>
                <a:cs typeface="Times" panose="02020603050405020304" pitchFamily="18" charset="0"/>
              </a:rPr>
              <a:t>1.</a:t>
            </a:r>
            <a:r>
              <a:rPr lang="en-US" sz="2300" b="0" i="0" dirty="0">
                <a:solidFill>
                  <a:srgbClr val="333333"/>
                </a:solidFill>
                <a:effectLst/>
                <a:latin typeface="Times New Roman" pitchFamily="18" charset="0"/>
                <a:cs typeface="Times New Roman" pitchFamily="18" charset="0"/>
              </a:rPr>
              <a:t> The basic nature of a project is a _____ one.</a:t>
            </a:r>
            <a:br>
              <a:rPr lang="en-US" sz="2300" dirty="0">
                <a:latin typeface="Times New Roman" pitchFamily="18" charset="0"/>
                <a:cs typeface="Times New Roman" pitchFamily="18" charset="0"/>
              </a:rPr>
            </a:br>
            <a:r>
              <a:rPr lang="en-US" sz="2300" b="0" i="0" dirty="0">
                <a:solidFill>
                  <a:srgbClr val="333333"/>
                </a:solidFill>
                <a:effectLst/>
                <a:latin typeface="Times New Roman" pitchFamily="18" charset="0"/>
                <a:cs typeface="Times New Roman" pitchFamily="18" charset="0"/>
              </a:rPr>
              <a:t>(A) permanent</a:t>
            </a:r>
            <a:br>
              <a:rPr lang="en-US" sz="2300" dirty="0">
                <a:latin typeface="Times New Roman" pitchFamily="18" charset="0"/>
                <a:cs typeface="Times New Roman" pitchFamily="18" charset="0"/>
              </a:rPr>
            </a:br>
            <a:r>
              <a:rPr lang="en-US" sz="2300" b="0" i="0" dirty="0">
                <a:solidFill>
                  <a:srgbClr val="333333"/>
                </a:solidFill>
                <a:effectLst/>
                <a:latin typeface="Times New Roman" pitchFamily="18" charset="0"/>
                <a:cs typeface="Times New Roman" pitchFamily="18" charset="0"/>
              </a:rPr>
              <a:t>(B) temporary</a:t>
            </a:r>
            <a:br>
              <a:rPr lang="en-US" sz="2300" dirty="0">
                <a:latin typeface="Times New Roman" pitchFamily="18" charset="0"/>
                <a:cs typeface="Times New Roman" pitchFamily="18" charset="0"/>
              </a:rPr>
            </a:br>
            <a:r>
              <a:rPr lang="en-US" sz="2300" b="0" i="0" dirty="0">
                <a:solidFill>
                  <a:srgbClr val="333333"/>
                </a:solidFill>
                <a:effectLst/>
                <a:latin typeface="Times New Roman" pitchFamily="18" charset="0"/>
                <a:cs typeface="Times New Roman" pitchFamily="18" charset="0"/>
              </a:rPr>
              <a:t>(C) (A) or (B)</a:t>
            </a:r>
            <a:br>
              <a:rPr lang="en-US" sz="2300" dirty="0">
                <a:latin typeface="Times New Roman" pitchFamily="18" charset="0"/>
                <a:cs typeface="Times New Roman" pitchFamily="18" charset="0"/>
              </a:rPr>
            </a:br>
            <a:r>
              <a:rPr lang="en-US" sz="2300" b="0" i="0" dirty="0">
                <a:solidFill>
                  <a:srgbClr val="333333"/>
                </a:solidFill>
                <a:effectLst/>
                <a:latin typeface="Times New Roman" pitchFamily="18" charset="0"/>
                <a:cs typeface="Times New Roman" pitchFamily="18" charset="0"/>
              </a:rPr>
              <a:t>(D) Both (A) and (B)</a:t>
            </a:r>
          </a:p>
          <a:p>
            <a:pPr marL="0" indent="0">
              <a:lnSpc>
                <a:spcPct val="30000"/>
              </a:lnSpc>
              <a:buNone/>
            </a:pPr>
            <a:endParaRPr lang="en-US" sz="2300" b="0" i="0" dirty="0">
              <a:solidFill>
                <a:srgbClr val="333333"/>
              </a:solidFill>
              <a:effectLst/>
              <a:latin typeface="Times New Roman" pitchFamily="18" charset="0"/>
              <a:cs typeface="Times New Roman" pitchFamily="18" charset="0"/>
            </a:endParaRPr>
          </a:p>
          <a:p>
            <a:pPr marL="0" indent="0">
              <a:lnSpc>
                <a:spcPct val="120000"/>
              </a:lnSpc>
              <a:buNone/>
            </a:pPr>
            <a:r>
              <a:rPr lang="en-US" sz="2300" b="1" i="0" dirty="0">
                <a:solidFill>
                  <a:srgbClr val="333333"/>
                </a:solidFill>
                <a:effectLst/>
                <a:latin typeface="Times New Roman" pitchFamily="18" charset="0"/>
                <a:cs typeface="Times New Roman" pitchFamily="18" charset="0"/>
              </a:rPr>
              <a:t>2</a:t>
            </a:r>
            <a:r>
              <a:rPr lang="en-US" sz="2300" b="1" dirty="0">
                <a:solidFill>
                  <a:schemeClr val="tx1">
                    <a:lumMod val="95000"/>
                    <a:lumOff val="5000"/>
                  </a:schemeClr>
                </a:solidFill>
                <a:effectLst/>
                <a:latin typeface="Times New Roman" pitchFamily="18" charset="0"/>
                <a:cs typeface="Times New Roman" pitchFamily="18" charset="0"/>
              </a:rPr>
              <a:t>.</a:t>
            </a:r>
            <a:r>
              <a:rPr lang="en-US" sz="2300" b="0" dirty="0">
                <a:solidFill>
                  <a:schemeClr val="tx1">
                    <a:lumMod val="95000"/>
                    <a:lumOff val="5000"/>
                  </a:schemeClr>
                </a:solidFill>
                <a:effectLst/>
                <a:latin typeface="Times New Roman" pitchFamily="18" charset="0"/>
                <a:cs typeface="Times New Roman" pitchFamily="18" charset="0"/>
              </a:rPr>
              <a:t> Which from the following statement(s) is/are NOT true?</a:t>
            </a:r>
            <a:br>
              <a:rPr lang="en-US" sz="2300" dirty="0">
                <a:solidFill>
                  <a:schemeClr val="tx1">
                    <a:lumMod val="95000"/>
                    <a:lumOff val="5000"/>
                  </a:schemeClr>
                </a:solidFill>
                <a:latin typeface="Times New Roman" pitchFamily="18" charset="0"/>
                <a:cs typeface="Times New Roman" pitchFamily="18" charset="0"/>
              </a:rPr>
            </a:br>
            <a:r>
              <a:rPr lang="en-US" sz="2300" b="0" dirty="0">
                <a:solidFill>
                  <a:schemeClr val="tx1">
                    <a:lumMod val="95000"/>
                    <a:lumOff val="5000"/>
                  </a:schemeClr>
                </a:solidFill>
                <a:effectLst/>
                <a:latin typeface="Times New Roman" pitchFamily="18" charset="0"/>
                <a:cs typeface="Times New Roman" pitchFamily="18" charset="0"/>
              </a:rPr>
              <a:t>I. Projects have defined objectives</a:t>
            </a:r>
            <a:br>
              <a:rPr lang="en-US" sz="2300" dirty="0">
                <a:solidFill>
                  <a:schemeClr val="tx1">
                    <a:lumMod val="95000"/>
                    <a:lumOff val="5000"/>
                  </a:schemeClr>
                </a:solidFill>
                <a:latin typeface="Times New Roman" pitchFamily="18" charset="0"/>
                <a:cs typeface="Times New Roman" pitchFamily="18" charset="0"/>
              </a:rPr>
            </a:br>
            <a:r>
              <a:rPr lang="en-US" sz="2300" b="0" dirty="0">
                <a:solidFill>
                  <a:schemeClr val="tx1">
                    <a:lumMod val="95000"/>
                    <a:lumOff val="5000"/>
                  </a:schemeClr>
                </a:solidFill>
                <a:effectLst/>
                <a:latin typeface="Times New Roman" pitchFamily="18" charset="0"/>
                <a:cs typeface="Times New Roman" pitchFamily="18" charset="0"/>
              </a:rPr>
              <a:t>II. </a:t>
            </a:r>
            <a:r>
              <a:rPr lang="en-US" sz="2300" b="0" u="none" strike="noStrike" baseline="0" dirty="0">
                <a:solidFill>
                  <a:schemeClr val="tx1">
                    <a:lumMod val="95000"/>
                    <a:lumOff val="5000"/>
                  </a:schemeClr>
                </a:solidFill>
                <a:latin typeface="Times New Roman" pitchFamily="18" charset="0"/>
                <a:cs typeface="Times New Roman" pitchFamily="18" charset="0"/>
              </a:rPr>
              <a:t>Members of the project team need a strong problem orientation. </a:t>
            </a:r>
          </a:p>
          <a:p>
            <a:pPr marL="12065" indent="0">
              <a:lnSpc>
                <a:spcPct val="120000"/>
              </a:lnSpc>
              <a:spcBef>
                <a:spcPts val="325"/>
              </a:spcBef>
              <a:buNone/>
              <a:tabLst>
                <a:tab pos="341630" algn="l"/>
              </a:tabLst>
            </a:pPr>
            <a:r>
              <a:rPr lang="en-US" sz="2300" b="0" dirty="0">
                <a:solidFill>
                  <a:schemeClr val="tx1">
                    <a:lumMod val="95000"/>
                    <a:lumOff val="5000"/>
                  </a:schemeClr>
                </a:solidFill>
                <a:effectLst/>
                <a:latin typeface="Times New Roman" pitchFamily="18" charset="0"/>
                <a:cs typeface="Times New Roman" pitchFamily="18" charset="0"/>
              </a:rPr>
              <a:t>III. Projects generate </a:t>
            </a:r>
            <a:r>
              <a:rPr lang="en-US" sz="2300" spc="-5" dirty="0">
                <a:solidFill>
                  <a:schemeClr val="tx1">
                    <a:lumMod val="95000"/>
                    <a:lumOff val="5000"/>
                  </a:schemeClr>
                </a:solidFill>
                <a:latin typeface="Times New Roman" pitchFamily="18" charset="0"/>
                <a:cs typeface="Times New Roman" pitchFamily="18" charset="0"/>
              </a:rPr>
              <a:t>revenue</a:t>
            </a:r>
            <a:r>
              <a:rPr lang="en-US" sz="2300" spc="-140" dirty="0">
                <a:solidFill>
                  <a:schemeClr val="tx1">
                    <a:lumMod val="95000"/>
                    <a:lumOff val="5000"/>
                  </a:schemeClr>
                </a:solidFill>
                <a:latin typeface="Times New Roman" pitchFamily="18" charset="0"/>
                <a:cs typeface="Times New Roman" pitchFamily="18" charset="0"/>
              </a:rPr>
              <a:t> </a:t>
            </a:r>
            <a:r>
              <a:rPr lang="en-US" sz="2300" spc="-5" dirty="0">
                <a:solidFill>
                  <a:schemeClr val="tx1">
                    <a:lumMod val="95000"/>
                    <a:lumOff val="5000"/>
                  </a:schemeClr>
                </a:solidFill>
                <a:latin typeface="Times New Roman" pitchFamily="18" charset="0"/>
                <a:cs typeface="Times New Roman" pitchFamily="18" charset="0"/>
              </a:rPr>
              <a:t>during</a:t>
            </a:r>
            <a:r>
              <a:rPr lang="en-US" sz="2300" dirty="0">
                <a:solidFill>
                  <a:schemeClr val="tx1">
                    <a:lumMod val="95000"/>
                    <a:lumOff val="5000"/>
                  </a:schemeClr>
                </a:solidFill>
                <a:latin typeface="Times New Roman" pitchFamily="18" charset="0"/>
                <a:cs typeface="Times New Roman" pitchFamily="18" charset="0"/>
              </a:rPr>
              <a:t> </a:t>
            </a:r>
            <a:r>
              <a:rPr lang="en-US" sz="2300" spc="-5" dirty="0">
                <a:solidFill>
                  <a:schemeClr val="tx1">
                    <a:lumMod val="95000"/>
                    <a:lumOff val="5000"/>
                  </a:schemeClr>
                </a:solidFill>
                <a:latin typeface="Times New Roman" pitchFamily="18" charset="0"/>
                <a:cs typeface="Times New Roman" pitchFamily="18" charset="0"/>
              </a:rPr>
              <a:t>its management phases.</a:t>
            </a:r>
            <a:endParaRPr lang="en-US" sz="2300" dirty="0">
              <a:solidFill>
                <a:schemeClr val="tx1">
                  <a:lumMod val="95000"/>
                  <a:lumOff val="5000"/>
                </a:schemeClr>
              </a:solidFill>
              <a:latin typeface="Times New Roman" pitchFamily="18" charset="0"/>
              <a:cs typeface="Times New Roman" pitchFamily="18" charset="0"/>
            </a:endParaRPr>
          </a:p>
          <a:p>
            <a:pPr marL="0" indent="0">
              <a:lnSpc>
                <a:spcPct val="100000"/>
              </a:lnSpc>
              <a:buNone/>
            </a:pPr>
            <a:br>
              <a:rPr lang="en-US" sz="2300" dirty="0">
                <a:latin typeface="Times New Roman" pitchFamily="18" charset="0"/>
                <a:cs typeface="Times New Roman" pitchFamily="18" charset="0"/>
              </a:rPr>
            </a:br>
            <a:r>
              <a:rPr lang="en-US" sz="2300" b="0" i="0" dirty="0">
                <a:solidFill>
                  <a:srgbClr val="333333"/>
                </a:solidFill>
                <a:effectLst/>
                <a:latin typeface="Times New Roman" pitchFamily="18" charset="0"/>
                <a:cs typeface="Times New Roman" pitchFamily="18" charset="0"/>
              </a:rPr>
              <a:t>(A) I only</a:t>
            </a:r>
            <a:br>
              <a:rPr lang="en-US" sz="2300" dirty="0">
                <a:latin typeface="Times New Roman" pitchFamily="18" charset="0"/>
                <a:cs typeface="Times New Roman" pitchFamily="18" charset="0"/>
              </a:rPr>
            </a:br>
            <a:r>
              <a:rPr lang="en-US" sz="2300" b="0" i="0" dirty="0">
                <a:solidFill>
                  <a:srgbClr val="333333"/>
                </a:solidFill>
                <a:effectLst/>
                <a:latin typeface="Times New Roman" pitchFamily="18" charset="0"/>
                <a:cs typeface="Times New Roman" pitchFamily="18" charset="0"/>
              </a:rPr>
              <a:t>(B) II only</a:t>
            </a:r>
            <a:br>
              <a:rPr lang="en-US" sz="2300" dirty="0">
                <a:latin typeface="Times New Roman" pitchFamily="18" charset="0"/>
                <a:cs typeface="Times New Roman" pitchFamily="18" charset="0"/>
              </a:rPr>
            </a:br>
            <a:r>
              <a:rPr lang="en-US" sz="2300" b="0" i="0" dirty="0">
                <a:solidFill>
                  <a:srgbClr val="333333"/>
                </a:solidFill>
                <a:effectLst/>
                <a:latin typeface="Times New Roman" pitchFamily="18" charset="0"/>
                <a:cs typeface="Times New Roman" pitchFamily="18" charset="0"/>
              </a:rPr>
              <a:t>(C) III only</a:t>
            </a:r>
            <a:br>
              <a:rPr lang="en-US" sz="2300" dirty="0">
                <a:latin typeface="Times New Roman" pitchFamily="18" charset="0"/>
                <a:cs typeface="Times New Roman" pitchFamily="18" charset="0"/>
              </a:rPr>
            </a:br>
            <a:r>
              <a:rPr lang="en-US" sz="2300" b="0" i="0" dirty="0">
                <a:solidFill>
                  <a:srgbClr val="333333"/>
                </a:solidFill>
                <a:effectLst/>
                <a:latin typeface="Times New Roman" pitchFamily="18" charset="0"/>
                <a:cs typeface="Times New Roman" pitchFamily="18" charset="0"/>
              </a:rPr>
              <a:t>(D) II and III only</a:t>
            </a:r>
            <a:endParaRPr lang="en-US" sz="2300" dirty="0">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AC5E7AE7-08A5-4E42-A34C-BCADDD3AFE7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extLst>
      <p:ext uri="{BB962C8B-B14F-4D97-AF65-F5344CB8AC3E}">
        <p14:creationId xmlns:p14="http://schemas.microsoft.com/office/powerpoint/2010/main" val="42147698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72EC821-A473-493F-9DB2-F97A1F42C0B2}"/>
              </a:ext>
            </a:extLst>
          </p:cNvPr>
          <p:cNvSpPr>
            <a:spLocks noGrp="1"/>
          </p:cNvSpPr>
          <p:nvPr>
            <p:ph type="title"/>
          </p:nvPr>
        </p:nvSpPr>
        <p:spPr>
          <a:xfrm>
            <a:off x="0" y="365125"/>
            <a:ext cx="12192000" cy="1927909"/>
          </a:xfrm>
        </p:spPr>
        <p:txBody>
          <a:bodyPr>
            <a:normAutofit fontScale="90000"/>
          </a:bodyPr>
          <a:lstStyle/>
          <a:p>
            <a:pPr>
              <a:lnSpc>
                <a:spcPct val="150000"/>
              </a:lnSpc>
            </a:pPr>
            <a:br>
              <a:rPr lang="en-US" b="1" i="0" dirty="0">
                <a:solidFill>
                  <a:srgbClr val="333333"/>
                </a:solidFill>
                <a:effectLst/>
                <a:latin typeface="Droid Sans"/>
              </a:rPr>
            </a:br>
            <a:br>
              <a:rPr lang="en-US" b="1" i="0" dirty="0">
                <a:solidFill>
                  <a:srgbClr val="333333"/>
                </a:solidFill>
                <a:effectLst/>
                <a:latin typeface="Droid Sans"/>
              </a:rPr>
            </a:br>
            <a:br>
              <a:rPr lang="en-US" b="1" i="0" dirty="0">
                <a:solidFill>
                  <a:srgbClr val="333333"/>
                </a:solidFill>
                <a:effectLst/>
                <a:latin typeface="Droid Sans"/>
              </a:rPr>
            </a:br>
            <a:br>
              <a:rPr lang="en-US" b="1" i="0" dirty="0">
                <a:solidFill>
                  <a:srgbClr val="333333"/>
                </a:solidFill>
                <a:effectLst/>
                <a:latin typeface="Droid Sans"/>
              </a:rPr>
            </a:br>
            <a:r>
              <a:rPr lang="en-US" sz="2600" b="1" i="0" dirty="0">
                <a:solidFill>
                  <a:srgbClr val="333333"/>
                </a:solidFill>
                <a:effectLst/>
                <a:latin typeface="Times New Roman" pitchFamily="18" charset="0"/>
                <a:cs typeface="Times New Roman" pitchFamily="18" charset="0"/>
              </a:rPr>
              <a:t>3.</a:t>
            </a:r>
            <a:r>
              <a:rPr lang="en-US" sz="2600" b="0" i="0" dirty="0">
                <a:solidFill>
                  <a:srgbClr val="333333"/>
                </a:solidFill>
                <a:effectLst/>
                <a:latin typeface="Times New Roman" pitchFamily="18" charset="0"/>
                <a:cs typeface="Times New Roman" pitchFamily="18" charset="0"/>
              </a:rPr>
              <a:t> Assembling project team and assigning their responsibilities are done during which phase of a project management?</a:t>
            </a:r>
            <a:br>
              <a:rPr lang="en-US" sz="2600" b="0" i="0" dirty="0">
                <a:solidFill>
                  <a:srgbClr val="333333"/>
                </a:solidFill>
                <a:effectLst/>
                <a:latin typeface="Times New Roman" pitchFamily="18" charset="0"/>
                <a:cs typeface="Times New Roman" pitchFamily="18" charset="0"/>
              </a:rPr>
            </a:br>
            <a:br>
              <a:rPr lang="en-US" sz="2600" dirty="0">
                <a:latin typeface="Times New Roman" pitchFamily="18" charset="0"/>
                <a:cs typeface="Times New Roman" pitchFamily="18" charset="0"/>
              </a:rPr>
            </a:br>
            <a:r>
              <a:rPr lang="en-US" sz="2600" b="0" i="0" dirty="0">
                <a:solidFill>
                  <a:srgbClr val="333333"/>
                </a:solidFill>
                <a:effectLst/>
                <a:latin typeface="Times New Roman" pitchFamily="18" charset="0"/>
                <a:cs typeface="Times New Roman" pitchFamily="18" charset="0"/>
              </a:rPr>
              <a:t>(A) Initiation</a:t>
            </a:r>
            <a:br>
              <a:rPr lang="en-US" sz="2600" dirty="0">
                <a:latin typeface="Times New Roman" pitchFamily="18" charset="0"/>
                <a:cs typeface="Times New Roman" pitchFamily="18" charset="0"/>
              </a:rPr>
            </a:br>
            <a:r>
              <a:rPr lang="en-US" sz="2600" b="0" i="0" dirty="0">
                <a:solidFill>
                  <a:srgbClr val="333333"/>
                </a:solidFill>
                <a:effectLst/>
                <a:latin typeface="Times New Roman" pitchFamily="18" charset="0"/>
                <a:cs typeface="Times New Roman" pitchFamily="18" charset="0"/>
              </a:rPr>
              <a:t>(B) Design</a:t>
            </a:r>
            <a:br>
              <a:rPr lang="en-US" sz="2600" dirty="0">
                <a:latin typeface="Times New Roman" pitchFamily="18" charset="0"/>
                <a:cs typeface="Times New Roman" pitchFamily="18" charset="0"/>
              </a:rPr>
            </a:br>
            <a:r>
              <a:rPr lang="en-US" sz="2600" b="0" i="0" dirty="0">
                <a:solidFill>
                  <a:srgbClr val="333333"/>
                </a:solidFill>
                <a:effectLst/>
                <a:latin typeface="Times New Roman" pitchFamily="18" charset="0"/>
                <a:cs typeface="Times New Roman" pitchFamily="18" charset="0"/>
              </a:rPr>
              <a:t>(C) Development</a:t>
            </a:r>
            <a:br>
              <a:rPr lang="en-US" sz="2600" dirty="0">
                <a:latin typeface="Times New Roman" pitchFamily="18" charset="0"/>
                <a:cs typeface="Times New Roman" pitchFamily="18" charset="0"/>
              </a:rPr>
            </a:br>
            <a:r>
              <a:rPr lang="en-US" sz="2600" b="0" i="0" dirty="0">
                <a:solidFill>
                  <a:srgbClr val="333333"/>
                </a:solidFill>
                <a:effectLst/>
                <a:latin typeface="Times New Roman" pitchFamily="18" charset="0"/>
                <a:cs typeface="Times New Roman" pitchFamily="18" charset="0"/>
              </a:rPr>
              <a:t>(D) Implementation</a:t>
            </a:r>
            <a:endParaRPr lang="en-US" sz="2600" dirty="0">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1652B311-DAC0-434E-B728-868019832C8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extLst>
      <p:ext uri="{BB962C8B-B14F-4D97-AF65-F5344CB8AC3E}">
        <p14:creationId xmlns:p14="http://schemas.microsoft.com/office/powerpoint/2010/main" val="28977603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TotalTime>
  <Words>2458</Words>
  <Application>Microsoft Office PowerPoint</Application>
  <PresentationFormat>شاشة عريضة</PresentationFormat>
  <Paragraphs>235</Paragraphs>
  <Slides>30</Slides>
  <Notes>1</Notes>
  <HiddenSlides>0</HiddenSlides>
  <MMClips>0</MMClips>
  <ScaleCrop>false</ScaleCrop>
  <HeadingPairs>
    <vt:vector size="6" baseType="variant">
      <vt:variant>
        <vt:lpstr>الخطوط المستخدمة</vt:lpstr>
      </vt:variant>
      <vt:variant>
        <vt:i4>8</vt:i4>
      </vt:variant>
      <vt:variant>
        <vt:lpstr>نسق</vt:lpstr>
      </vt:variant>
      <vt:variant>
        <vt:i4>2</vt:i4>
      </vt:variant>
      <vt:variant>
        <vt:lpstr>عناوين الشرائح</vt:lpstr>
      </vt:variant>
      <vt:variant>
        <vt:i4>30</vt:i4>
      </vt:variant>
    </vt:vector>
  </HeadingPairs>
  <TitlesOfParts>
    <vt:vector size="40" baseType="lpstr">
      <vt:lpstr>Arial</vt:lpstr>
      <vt:lpstr>Book Antiqua</vt:lpstr>
      <vt:lpstr>Calibri</vt:lpstr>
      <vt:lpstr>Calibri Light</vt:lpstr>
      <vt:lpstr>Droid Sans</vt:lpstr>
      <vt:lpstr>Times</vt:lpstr>
      <vt:lpstr>Times New Roman</vt:lpstr>
      <vt:lpstr>Wingdings</vt:lpstr>
      <vt:lpstr>Office Theme</vt:lpstr>
      <vt:lpstr>1_Office Theme</vt:lpstr>
      <vt:lpstr>      Overview of Project Management Chapter 1  Prepared by/ Dr. Walaa Mohamed</vt:lpstr>
      <vt:lpstr>Why Studying Project Management Course?</vt:lpstr>
      <vt:lpstr>Learning Objectives</vt:lpstr>
      <vt:lpstr>What is a project?</vt:lpstr>
      <vt:lpstr>عرض تقديمي في PowerPoint</vt:lpstr>
      <vt:lpstr>عرض تقديمي في PowerPoint</vt:lpstr>
      <vt:lpstr>Difference between project and routine work </vt:lpstr>
      <vt:lpstr>Comparison of Routine Work with Projects</vt:lpstr>
      <vt:lpstr>عرض تقديمي في PowerPoint</vt:lpstr>
      <vt:lpstr>   History of Project Management </vt:lpstr>
      <vt:lpstr>Why project management has existed?</vt:lpstr>
      <vt:lpstr> Functions of Project Manager</vt:lpstr>
      <vt:lpstr>عرض تقديمي في PowerPoint</vt:lpstr>
      <vt:lpstr>Selection of a Project Manager</vt:lpstr>
      <vt:lpstr>Project Management Team Characteristics </vt:lpstr>
      <vt:lpstr>عرض تقديمي في PowerPoint</vt:lpstr>
      <vt:lpstr>عرض تقديمي في PowerPoint</vt:lpstr>
      <vt:lpstr>عرض تقديمي في PowerPoint</vt:lpstr>
      <vt:lpstr>عرض تقديمي في PowerPoint</vt:lpstr>
      <vt:lpstr>Project environment </vt:lpstr>
      <vt:lpstr>عرض تقديمي في PowerPoint</vt:lpstr>
      <vt:lpstr>Where 7S model can be used?</vt:lpstr>
      <vt:lpstr>The Seven Elements</vt:lpstr>
      <vt:lpstr>عرض تقديمي في PowerPoint</vt:lpstr>
      <vt:lpstr>عرض تقديمي في PowerPoint</vt:lpstr>
      <vt:lpstr>Apple Inc </vt:lpstr>
      <vt:lpstr>عرض تقديمي في PowerPoint</vt:lpstr>
      <vt:lpstr>Choose the correct answer </vt:lpstr>
      <vt:lpstr>    3. Assembling project team and assigning their responsibilities are done during which phase of a project management?  (A) Initiation (B) Design (C) Development (D) Implementation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Project Management Chapter 1  Prepared by/ Dr. Walaa Mohamed</dc:title>
  <dc:creator>omar183013@fci.bu.edu.eg</dc:creator>
  <cp:lastModifiedBy>omar183013@fci.bu.edu.eg</cp:lastModifiedBy>
  <cp:revision>8</cp:revision>
  <dcterms:created xsi:type="dcterms:W3CDTF">2021-01-11T02:23:07Z</dcterms:created>
  <dcterms:modified xsi:type="dcterms:W3CDTF">2021-01-26T00:24:02Z</dcterms:modified>
</cp:coreProperties>
</file>