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1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2.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3.xml" ContentType="application/vnd.openxmlformats-officedocument.presentationml.notesSlide+xml"/>
  <Override PartName="/ppt/notesSlides/notesSlide47.xml" ContentType="application/vnd.openxmlformats-officedocument.presentationml.notesSlide+xml"/>
  <Override PartName="/ppt/notesSlides/notesSlide41.xml" ContentType="application/vnd.openxmlformats-officedocument.presentationml.notesSlide+xml"/>
  <Override PartName="/ppt/notesSlides/notesSlide2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0"/>
  </p:notesMasterIdLst>
  <p:sldIdLst>
    <p:sldId id="50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506" r:id="rId49"/>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9" d="100"/>
          <a:sy n="69" d="100"/>
        </p:scale>
        <p:origin x="75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5207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54121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946454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910861" y="3903249"/>
            <a:ext cx="521652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Associate Professor. Ahmed Rageh Ismail</a:t>
            </a:r>
          </a:p>
        </p:txBody>
      </p:sp>
      <p:sp>
        <p:nvSpPr>
          <p:cNvPr id="31" name="TextBox 30"/>
          <p:cNvSpPr txBox="1"/>
          <p:nvPr/>
        </p:nvSpPr>
        <p:spPr>
          <a:xfrm>
            <a:off x="673669" y="2424037"/>
            <a:ext cx="4993034"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Research Project –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Introductory Lecture</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white"/>
                </a:solidFill>
                <a:latin typeface="Alexandria" charset="0"/>
                <a:cs typeface="Alexandria" charset="0"/>
              </a:rPr>
              <a:t>Lecture</a:t>
            </a: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 1 </a:t>
            </a:r>
          </a:p>
        </p:txBody>
      </p:sp>
      <p:sp>
        <p:nvSpPr>
          <p:cNvPr id="46" name="TextBox 45"/>
          <p:cNvSpPr txBox="1"/>
          <p:nvPr/>
        </p:nvSpPr>
        <p:spPr>
          <a:xfrm>
            <a:off x="329269" y="5104240"/>
            <a:ext cx="192597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ENT636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Research Project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Learning outcomes</a:t>
            </a:r>
            <a:endParaRPr lang="en-US" sz="2200" dirty="0"/>
          </a:p>
        </p:txBody>
      </p:sp>
      <p:sp>
        <p:nvSpPr>
          <p:cNvPr id="10" name="Text 6"/>
          <p:cNvSpPr/>
          <p:nvPr/>
        </p:nvSpPr>
        <p:spPr>
          <a:xfrm>
            <a:off x="3584448" y="2882900"/>
            <a:ext cx="7936992" cy="345440"/>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By the end of this chapter you should:</a:t>
            </a:r>
            <a:endParaRPr lang="en-US" sz="1450" dirty="0"/>
          </a:p>
        </p:txBody>
      </p:sp>
      <p:sp>
        <p:nvSpPr>
          <p:cNvPr id="11" name="Text 7"/>
          <p:cNvSpPr/>
          <p:nvPr/>
        </p:nvSpPr>
        <p:spPr>
          <a:xfrm>
            <a:off x="3584448" y="3429508"/>
            <a:ext cx="7936992" cy="327152"/>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be able to explain the nature of research;</a:t>
            </a:r>
            <a:endParaRPr lang="en-US" sz="1450" dirty="0"/>
          </a:p>
        </p:txBody>
      </p:sp>
      <p:sp>
        <p:nvSpPr>
          <p:cNvPr id="12" name="Text 8"/>
          <p:cNvSpPr/>
          <p:nvPr/>
        </p:nvSpPr>
        <p:spPr>
          <a:xfrm>
            <a:off x="3584448" y="3957828"/>
            <a:ext cx="7936992" cy="327152"/>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be able to outline the features of business and management research;</a:t>
            </a:r>
            <a:endParaRPr lang="en-US" sz="1450" dirty="0"/>
          </a:p>
        </p:txBody>
      </p:sp>
      <p:sp>
        <p:nvSpPr>
          <p:cNvPr id="13" name="Text 9"/>
          <p:cNvSpPr/>
          <p:nvPr/>
        </p:nvSpPr>
        <p:spPr>
          <a:xfrm>
            <a:off x="3584448" y="4486148"/>
            <a:ext cx="7936992" cy="562864"/>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be able to place your research project on a basic–applied research continuum according to its purpose and context;</a:t>
            </a:r>
            <a:endParaRPr lang="en-US" sz="1450" dirty="0"/>
          </a:p>
        </p:txBody>
      </p:sp>
      <p:sp>
        <p:nvSpPr>
          <p:cNvPr id="14" name="Text 10"/>
          <p:cNvSpPr/>
          <p:nvPr/>
        </p:nvSpPr>
        <p:spPr>
          <a:xfrm>
            <a:off x="3584448" y="5250180"/>
            <a:ext cx="7936992" cy="562864"/>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understand the stages you will need to complete (and revisit) as part of your research process;</a:t>
            </a:r>
            <a:endParaRPr lang="en-US" sz="1450" dirty="0"/>
          </a:p>
        </p:txBody>
      </p:sp>
      <p:pic>
        <p:nvPicPr>
          <p:cNvPr id="15" name="Graphic 21">
            <a:extLst>
              <a:ext uri="{FF2B5EF4-FFF2-40B4-BE49-F238E27FC236}">
                <a16:creationId xmlns:a16="http://schemas.microsoft.com/office/drawing/2014/main" id="{2890060F-DBA4-0EC9-459D-07F8C37B00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72477" y="84945"/>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nature of research</a:t>
            </a:r>
            <a:endParaRPr lang="en-US" sz="2200" dirty="0"/>
          </a:p>
        </p:txBody>
      </p:sp>
      <p:sp>
        <p:nvSpPr>
          <p:cNvPr id="10" name="Text 6"/>
          <p:cNvSpPr/>
          <p:nvPr/>
        </p:nvSpPr>
        <p:spPr>
          <a:xfrm>
            <a:off x="3584448" y="3157220"/>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When watching the television or reading the news it is difficult to avoid the term ‘research’. The results of ‘research’ are all around us.</a:t>
            </a:r>
            <a:endParaRPr lang="en-US" sz="1450" dirty="0"/>
          </a:p>
        </p:txBody>
      </p:sp>
      <p:sp>
        <p:nvSpPr>
          <p:cNvPr id="11" name="Text 7"/>
          <p:cNvSpPr/>
          <p:nvPr/>
        </p:nvSpPr>
        <p:spPr>
          <a:xfrm>
            <a:off x="3584448" y="393954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Daily news report the research findings of academics’ and organisations. Documentary programmes tell us about ‘research findings’ and advertisers may highlight the ‘results of research’ to encourage you to buy a particular product or brand.</a:t>
            </a:r>
            <a:endParaRPr lang="en-US" sz="1450" dirty="0"/>
          </a:p>
        </p:txBody>
      </p:sp>
      <p:sp>
        <p:nvSpPr>
          <p:cNvPr id="12" name="Text 8"/>
          <p:cNvSpPr/>
          <p:nvPr/>
        </p:nvSpPr>
        <p:spPr>
          <a:xfrm>
            <a:off x="3584448" y="4957572"/>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However, we believe that what these examples really emphasise is the wide range of meanings given to the term ‘research’ in everyday speech.</a:t>
            </a:r>
            <a:endParaRPr lang="en-US" sz="1450" dirty="0"/>
          </a:p>
        </p:txBody>
      </p:sp>
      <p:pic>
        <p:nvPicPr>
          <p:cNvPr id="13" name="Graphic 21">
            <a:extLst>
              <a:ext uri="{FF2B5EF4-FFF2-40B4-BE49-F238E27FC236}">
                <a16:creationId xmlns:a16="http://schemas.microsoft.com/office/drawing/2014/main" id="{F814B0EB-29DF-0A03-7349-C73FD27FA4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nature of research</a:t>
            </a:r>
            <a:endParaRPr lang="en-US" sz="2200" dirty="0"/>
          </a:p>
        </p:txBody>
      </p:sp>
      <p:sp>
        <p:nvSpPr>
          <p:cNvPr id="10" name="Text 6"/>
          <p:cNvSpPr/>
          <p:nvPr/>
        </p:nvSpPr>
        <p:spPr>
          <a:xfrm>
            <a:off x="3584448" y="3000756"/>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Many of these everyday uses of the term ‘research’ are not research in the true meaning of the word. As part of this, he highlights ways in which the term is used wrongly:</a:t>
            </a:r>
            <a:endParaRPr lang="en-US" sz="1450" dirty="0"/>
          </a:p>
        </p:txBody>
      </p:sp>
      <p:sp>
        <p:nvSpPr>
          <p:cNvPr id="11" name="Text 7"/>
          <p:cNvSpPr/>
          <p:nvPr/>
        </p:nvSpPr>
        <p:spPr>
          <a:xfrm>
            <a:off x="3584448" y="3783076"/>
            <a:ext cx="7936992" cy="327152"/>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just collecting facts or information with no clear purpose;</a:t>
            </a:r>
            <a:endParaRPr lang="en-US" sz="1450" dirty="0"/>
          </a:p>
        </p:txBody>
      </p:sp>
      <p:sp>
        <p:nvSpPr>
          <p:cNvPr id="12" name="Text 8"/>
          <p:cNvSpPr/>
          <p:nvPr/>
        </p:nvSpPr>
        <p:spPr>
          <a:xfrm>
            <a:off x="3584448" y="4311396"/>
            <a:ext cx="7936992" cy="327152"/>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reassembling and reordering facts or information without interpretation;</a:t>
            </a:r>
            <a:endParaRPr lang="en-US" sz="1450" dirty="0"/>
          </a:p>
        </p:txBody>
      </p:sp>
      <p:sp>
        <p:nvSpPr>
          <p:cNvPr id="13" name="Text 9"/>
          <p:cNvSpPr/>
          <p:nvPr/>
        </p:nvSpPr>
        <p:spPr>
          <a:xfrm>
            <a:off x="3584448" y="4839716"/>
            <a:ext cx="7936992" cy="327152"/>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as an activity with no or little relevance to everyday life;</a:t>
            </a:r>
            <a:endParaRPr lang="en-US" sz="1450" dirty="0"/>
          </a:p>
        </p:txBody>
      </p:sp>
      <p:sp>
        <p:nvSpPr>
          <p:cNvPr id="14" name="Text 10"/>
          <p:cNvSpPr/>
          <p:nvPr/>
        </p:nvSpPr>
        <p:spPr>
          <a:xfrm>
            <a:off x="3584448" y="5368036"/>
            <a:ext cx="7936992" cy="327152"/>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as a term to get your product or idea noticed and respected.</a:t>
            </a:r>
            <a:endParaRPr lang="en-US" sz="1450" dirty="0"/>
          </a:p>
        </p:txBody>
      </p:sp>
      <p:pic>
        <p:nvPicPr>
          <p:cNvPr id="15" name="Graphic 21">
            <a:extLst>
              <a:ext uri="{FF2B5EF4-FFF2-40B4-BE49-F238E27FC236}">
                <a16:creationId xmlns:a16="http://schemas.microsoft.com/office/drawing/2014/main" id="{5FAF15AB-2C86-FD86-709E-164AD4A7D3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554" y="68750"/>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21138" y="-11852"/>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nature of research</a:t>
            </a:r>
            <a:endParaRPr lang="en-US" sz="2200" dirty="0"/>
          </a:p>
        </p:txBody>
      </p:sp>
      <p:sp>
        <p:nvSpPr>
          <p:cNvPr id="10" name="Text 6"/>
          <p:cNvSpPr/>
          <p:nvPr/>
        </p:nvSpPr>
        <p:spPr>
          <a:xfrm>
            <a:off x="3584448" y="354838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The first of these highlights the fact that, although research often involves the collection of information, it is more than just reading a few books or articles, talking to a few people or asking people questions.</a:t>
            </a:r>
            <a:endParaRPr lang="en-US" sz="1450" dirty="0"/>
          </a:p>
        </p:txBody>
      </p:sp>
      <p:sp>
        <p:nvSpPr>
          <p:cNvPr id="11" name="Text 7"/>
          <p:cNvSpPr/>
          <p:nvPr/>
        </p:nvSpPr>
        <p:spPr>
          <a:xfrm>
            <a:off x="3584448" y="4566412"/>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While collecting data may be part of the research process, if it is not undertaken in a systematic way and without a clear purpose, it will not be seen as research.</a:t>
            </a:r>
            <a:endParaRPr lang="en-US" sz="1450" dirty="0"/>
          </a:p>
        </p:txBody>
      </p:sp>
      <p:pic>
        <p:nvPicPr>
          <p:cNvPr id="12" name="Graphic 21">
            <a:extLst>
              <a:ext uri="{FF2B5EF4-FFF2-40B4-BE49-F238E27FC236}">
                <a16:creationId xmlns:a16="http://schemas.microsoft.com/office/drawing/2014/main" id="{4CC42882-27F8-55E9-BAA7-2C901C4058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nature of research</a:t>
            </a:r>
            <a:endParaRPr lang="en-US" sz="2200" dirty="0"/>
          </a:p>
        </p:txBody>
      </p:sp>
      <p:sp>
        <p:nvSpPr>
          <p:cNvPr id="10" name="Text 6"/>
          <p:cNvSpPr/>
          <p:nvPr/>
        </p:nvSpPr>
        <p:spPr>
          <a:xfrm>
            <a:off x="3584448" y="3430524"/>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The second of these is commonplace in many reports. Data are collected, perhaps from a variety of different sources, and then assembled in a single document with the sources of these data listed without any explanation of what the data means.</a:t>
            </a:r>
            <a:endParaRPr lang="en-US" sz="1450" dirty="0"/>
          </a:p>
        </p:txBody>
      </p:sp>
      <p:sp>
        <p:nvSpPr>
          <p:cNvPr id="11" name="Text 7"/>
          <p:cNvSpPr/>
          <p:nvPr/>
        </p:nvSpPr>
        <p:spPr>
          <a:xfrm>
            <a:off x="3584448" y="4448556"/>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In other words, there is no interpretation of the data collected. Again, while the assembly of data from a variety of sources may be part of the research process, without interpretation it is not research..</a:t>
            </a:r>
            <a:endParaRPr lang="en-US" sz="1450" dirty="0"/>
          </a:p>
        </p:txBody>
      </p:sp>
      <p:pic>
        <p:nvPicPr>
          <p:cNvPr id="12" name="Graphic 21">
            <a:extLst>
              <a:ext uri="{FF2B5EF4-FFF2-40B4-BE49-F238E27FC236}">
                <a16:creationId xmlns:a16="http://schemas.microsoft.com/office/drawing/2014/main" id="{ED6471C7-2DDE-F610-2325-C99C000360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18224"/>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nature of research</a:t>
            </a:r>
            <a:endParaRPr lang="en-US" sz="2200" dirty="0"/>
          </a:p>
        </p:txBody>
      </p:sp>
      <p:sp>
        <p:nvSpPr>
          <p:cNvPr id="10" name="Text 6"/>
          <p:cNvSpPr/>
          <p:nvPr/>
        </p:nvSpPr>
        <p:spPr>
          <a:xfrm>
            <a:off x="3584448" y="3548380"/>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The third emphasises, how despite research often appearing abstract, it influences our daily lives and creates our understanding of the world.</a:t>
            </a:r>
            <a:endParaRPr lang="en-US" sz="1450" dirty="0"/>
          </a:p>
        </p:txBody>
      </p:sp>
      <p:sp>
        <p:nvSpPr>
          <p:cNvPr id="11" name="Text 7"/>
          <p:cNvSpPr/>
          <p:nvPr/>
        </p:nvSpPr>
        <p:spPr>
          <a:xfrm>
            <a:off x="3584448" y="433070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Finally, the term ‘research’ can be used to get an idea or product noticed by people and to suggest that people should have confidence in it. In such instances, when you ask for details of the research process, these are either unclear or not forthcoming.</a:t>
            </a:r>
            <a:endParaRPr lang="en-US" sz="1450" dirty="0"/>
          </a:p>
        </p:txBody>
      </p:sp>
      <p:pic>
        <p:nvPicPr>
          <p:cNvPr id="12" name="Graphic 21">
            <a:extLst>
              <a:ext uri="{FF2B5EF4-FFF2-40B4-BE49-F238E27FC236}">
                <a16:creationId xmlns:a16="http://schemas.microsoft.com/office/drawing/2014/main" id="{DEDB520E-8B02-CE87-EA26-C1CAA999AC4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18224"/>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nature of research</a:t>
            </a:r>
            <a:endParaRPr lang="en-US" sz="2200" dirty="0"/>
          </a:p>
        </p:txBody>
      </p:sp>
      <p:sp>
        <p:nvSpPr>
          <p:cNvPr id="10" name="Text 6"/>
          <p:cNvSpPr/>
          <p:nvPr/>
        </p:nvSpPr>
        <p:spPr>
          <a:xfrm>
            <a:off x="3584448" y="2432304"/>
            <a:ext cx="7936992" cy="548640"/>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Based upon this brief discussion we can already see that research has a number of characteristics:</a:t>
            </a:r>
            <a:endParaRPr lang="en-US" sz="1350" dirty="0"/>
          </a:p>
        </p:txBody>
      </p:sp>
      <p:sp>
        <p:nvSpPr>
          <p:cNvPr id="11" name="Text 7"/>
          <p:cNvSpPr/>
          <p:nvPr/>
        </p:nvSpPr>
        <p:spPr>
          <a:xfrm>
            <a:off x="3584448" y="3182112"/>
            <a:ext cx="7936992" cy="1042416"/>
          </a:xfrm>
          <a:prstGeom prst="rect">
            <a:avLst/>
          </a:prstGeom>
          <a:noFill/>
          <a:ln/>
        </p:spPr>
        <p:txBody>
          <a:bodyPr wrap="square" rtlCol="0" anchor="t"/>
          <a:lstStyle/>
          <a:p>
            <a:pPr marL="228600" indent="-228600">
              <a:lnSpc>
                <a:spcPct val="122000"/>
              </a:lnSpc>
              <a:spcAft>
                <a:spcPts val="800"/>
              </a:spcAft>
              <a:buSzPct val="100000"/>
              <a:buChar char="●"/>
            </a:pPr>
            <a:r>
              <a:rPr lang="en-US" sz="1350" dirty="0">
                <a:solidFill>
                  <a:srgbClr val="26313F"/>
                </a:solidFill>
                <a:latin typeface="Calibri" pitchFamily="34" charset="0"/>
                <a:ea typeface="Calibri" pitchFamily="34" charset="-122"/>
                <a:cs typeface="Calibri" pitchFamily="34" charset="-120"/>
              </a:rPr>
              <a:t>The purpose, to find out things, is stated clearly.</a:t>
            </a:r>
            <a:endParaRPr lang="en-US" sz="1350" dirty="0"/>
          </a:p>
          <a:p>
            <a:pPr marL="228600" indent="-228600">
              <a:lnSpc>
                <a:spcPct val="122000"/>
              </a:lnSpc>
              <a:spcAft>
                <a:spcPts val="800"/>
              </a:spcAft>
              <a:buSzPct val="100000"/>
              <a:buChar char="●"/>
            </a:pPr>
            <a:r>
              <a:rPr lang="en-US" sz="1350" dirty="0">
                <a:solidFill>
                  <a:srgbClr val="26313F"/>
                </a:solidFill>
                <a:latin typeface="Calibri" pitchFamily="34" charset="0"/>
                <a:ea typeface="Calibri" pitchFamily="34" charset="-122"/>
                <a:cs typeface="Calibri" pitchFamily="34" charset="-120"/>
              </a:rPr>
              <a:t>The data are collected systematically.</a:t>
            </a:r>
            <a:endParaRPr lang="en-US" sz="1350" dirty="0"/>
          </a:p>
          <a:p>
            <a:pPr marL="228600" indent="-228600">
              <a:lnSpc>
                <a:spcPct val="122000"/>
              </a:lnSpc>
              <a:spcAft>
                <a:spcPts val="800"/>
              </a:spcAft>
              <a:buSzPct val="100000"/>
              <a:buChar char="●"/>
            </a:pPr>
            <a:r>
              <a:rPr lang="en-US" sz="1350" dirty="0">
                <a:solidFill>
                  <a:srgbClr val="26313F"/>
                </a:solidFill>
                <a:latin typeface="Calibri" pitchFamily="34" charset="0"/>
                <a:ea typeface="Calibri" pitchFamily="34" charset="-122"/>
                <a:cs typeface="Calibri" pitchFamily="34" charset="-120"/>
              </a:rPr>
              <a:t>The data are interpreted systematically.</a:t>
            </a:r>
            <a:endParaRPr lang="en-US" sz="1350" dirty="0"/>
          </a:p>
        </p:txBody>
      </p:sp>
      <p:sp>
        <p:nvSpPr>
          <p:cNvPr id="12" name="Text 8"/>
          <p:cNvSpPr/>
          <p:nvPr/>
        </p:nvSpPr>
        <p:spPr>
          <a:xfrm>
            <a:off x="3584448" y="4425696"/>
            <a:ext cx="7936992" cy="987552"/>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We can therefore define research as a process that is undertaken in a systematic way with a clear purpose, to find things out. Two phrases are important in this definition: ‘systematic way’ and ‘to find out things’. ‘Systematic way’ suggests that research is based on logical relationships and not just beliefs ( Ghauri and Grønhaug 2010 ).</a:t>
            </a:r>
            <a:endParaRPr lang="en-US" sz="1350" dirty="0"/>
          </a:p>
        </p:txBody>
      </p:sp>
      <p:sp>
        <p:nvSpPr>
          <p:cNvPr id="13" name="Text 9"/>
          <p:cNvSpPr/>
          <p:nvPr/>
        </p:nvSpPr>
        <p:spPr>
          <a:xfrm>
            <a:off x="3584448" y="5614416"/>
            <a:ext cx="7936992" cy="768096"/>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As part of this, your research will involve an explanation of the method or methods used to collect the data, will argue why the results obtained are meaningful and will explain any limitations that are associated with them</a:t>
            </a:r>
            <a:endParaRPr lang="en-US" sz="1350" dirty="0"/>
          </a:p>
        </p:txBody>
      </p:sp>
      <p:pic>
        <p:nvPicPr>
          <p:cNvPr id="14" name="Graphic 21">
            <a:extLst>
              <a:ext uri="{FF2B5EF4-FFF2-40B4-BE49-F238E27FC236}">
                <a16:creationId xmlns:a16="http://schemas.microsoft.com/office/drawing/2014/main" id="{A1939809-BE8B-6289-D970-31CDA43A11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8" y="18224"/>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nature of research</a:t>
            </a:r>
            <a:endParaRPr lang="en-US" sz="2200" dirty="0"/>
          </a:p>
        </p:txBody>
      </p:sp>
      <p:sp>
        <p:nvSpPr>
          <p:cNvPr id="10" name="Text 6"/>
          <p:cNvSpPr/>
          <p:nvPr/>
        </p:nvSpPr>
        <p:spPr>
          <a:xfrm>
            <a:off x="3584448" y="3157220"/>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To find out things’ suggests there are a multiplicity of possible purposes for your research. It is therefore an activity that has to be finished at some time to be of use.</a:t>
            </a:r>
            <a:endParaRPr lang="en-US" sz="1450" dirty="0"/>
          </a:p>
        </p:txBody>
      </p:sp>
      <p:sp>
        <p:nvSpPr>
          <p:cNvPr id="11" name="Text 7"/>
          <p:cNvSpPr/>
          <p:nvPr/>
        </p:nvSpPr>
        <p:spPr>
          <a:xfrm>
            <a:off x="3584448" y="393954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This will undoubtedly be true for your research project, which will have a specific deadline. Purposes are often stated as describing, explaining, understanding, criticizing and analyzing.</a:t>
            </a:r>
            <a:endParaRPr lang="en-US" sz="1450" dirty="0"/>
          </a:p>
        </p:txBody>
      </p:sp>
      <p:sp>
        <p:nvSpPr>
          <p:cNvPr id="12" name="Text 8"/>
          <p:cNvSpPr/>
          <p:nvPr/>
        </p:nvSpPr>
        <p:spPr>
          <a:xfrm>
            <a:off x="3584448" y="4957572"/>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Crucially, it also emphasizes you have a clear purpose or set of ‘things’ that you want to find out, such as the answer to a question or number of questions.</a:t>
            </a:r>
            <a:endParaRPr lang="en-US" sz="1450" dirty="0"/>
          </a:p>
        </p:txBody>
      </p:sp>
      <p:pic>
        <p:nvPicPr>
          <p:cNvPr id="13" name="Graphic 21">
            <a:extLst>
              <a:ext uri="{FF2B5EF4-FFF2-40B4-BE49-F238E27FC236}">
                <a16:creationId xmlns:a16="http://schemas.microsoft.com/office/drawing/2014/main" id="{1D6A653F-7AA0-1295-DC69-43155B06CB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32079"/>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3104388"/>
            <a:ext cx="7936992" cy="548640"/>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Using our earlier definition of research we can define business and management research as undertaking systematic research to find out things about business and management.</a:t>
            </a:r>
            <a:endParaRPr lang="en-US" sz="1350" dirty="0"/>
          </a:p>
        </p:txBody>
      </p:sp>
      <p:sp>
        <p:nvSpPr>
          <p:cNvPr id="11" name="Text 7"/>
          <p:cNvSpPr/>
          <p:nvPr/>
        </p:nvSpPr>
        <p:spPr>
          <a:xfrm>
            <a:off x="3584448" y="3854196"/>
            <a:ext cx="7936992" cy="548640"/>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Two features, which have gained considerable support, are the transdisciplinary nature of such research and its relevance to or impact on business and management practice.</a:t>
            </a:r>
            <a:endParaRPr lang="en-US" sz="1350" dirty="0"/>
          </a:p>
        </p:txBody>
      </p:sp>
      <p:sp>
        <p:nvSpPr>
          <p:cNvPr id="12" name="Text 8"/>
          <p:cNvSpPr/>
          <p:nvPr/>
        </p:nvSpPr>
        <p:spPr>
          <a:xfrm>
            <a:off x="3584448" y="4604004"/>
            <a:ext cx="7936992" cy="987552"/>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The former of these emphasize that management research also draws on knowledge from other disciplines such as sociology, psychology and economics which have differing underlying assumptions.  In other words, using knowledge from a range of disciplines enables management research to gain new insights that cannot be obtained through using these disciplines separately.</a:t>
            </a:r>
            <a:endParaRPr lang="en-US" sz="1350" dirty="0"/>
          </a:p>
        </p:txBody>
      </p:sp>
      <p:pic>
        <p:nvPicPr>
          <p:cNvPr id="13" name="Graphic 21">
            <a:extLst>
              <a:ext uri="{FF2B5EF4-FFF2-40B4-BE49-F238E27FC236}">
                <a16:creationId xmlns:a16="http://schemas.microsoft.com/office/drawing/2014/main" id="{74125A40-2F97-46E2-FCC6-9F5A8613BC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18224"/>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2921508"/>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The second ‘relevance’ or ‘impact’ feature of management research highlighted in the debate is a belief that it should have the potential for some form of practical consequences.</a:t>
            </a:r>
            <a:endParaRPr lang="en-US" sz="1450" dirty="0"/>
          </a:p>
        </p:txBody>
      </p:sp>
      <p:sp>
        <p:nvSpPr>
          <p:cNvPr id="11" name="Text 7"/>
          <p:cNvSpPr/>
          <p:nvPr/>
        </p:nvSpPr>
        <p:spPr>
          <a:xfrm>
            <a:off x="3584448" y="3939540"/>
            <a:ext cx="7936992" cy="1052576"/>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In other words it should be relevant to and have the potential to impact upon business and management practice. Here it has been argued that such research should complete a virtuous circle of theory and practice through which research on managerial practice informs practically derived theory.</a:t>
            </a:r>
            <a:endParaRPr lang="en-US" sz="1450" dirty="0"/>
          </a:p>
        </p:txBody>
      </p:sp>
      <p:sp>
        <p:nvSpPr>
          <p:cNvPr id="12" name="Text 8"/>
          <p:cNvSpPr/>
          <p:nvPr/>
        </p:nvSpPr>
        <p:spPr>
          <a:xfrm>
            <a:off x="3584448" y="5193284"/>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This in turn becomes a blueprint for managerial practice, thereby increasing the stock of relevant and practical management knowledge.</a:t>
            </a:r>
            <a:endParaRPr lang="en-US" sz="1450" dirty="0"/>
          </a:p>
        </p:txBody>
      </p:sp>
      <p:pic>
        <p:nvPicPr>
          <p:cNvPr id="13" name="Graphic 21">
            <a:extLst>
              <a:ext uri="{FF2B5EF4-FFF2-40B4-BE49-F238E27FC236}">
                <a16:creationId xmlns:a16="http://schemas.microsoft.com/office/drawing/2014/main" id="{C5005581-0A4D-A6D3-D687-627F7416583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1549" y="18224"/>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2994660"/>
            <a:ext cx="7936992" cy="768096"/>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A useful four-fold taxonomy for considering rigour and relevance in relation to managerial knowledge. Using the dimensions of theoretical and methodological rigour, and of practical relevance. They identify four quadrants.</a:t>
            </a:r>
            <a:endParaRPr lang="en-US" sz="1350" dirty="0"/>
          </a:p>
        </p:txBody>
      </p:sp>
      <p:sp>
        <p:nvSpPr>
          <p:cNvPr id="11" name="Text 7"/>
          <p:cNvSpPr/>
          <p:nvPr/>
        </p:nvSpPr>
        <p:spPr>
          <a:xfrm>
            <a:off x="3584448" y="3963924"/>
            <a:ext cx="7936992" cy="548640"/>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Theoretical rigour refers to the clarity and thoroughness with which the research as reported is grounded in existing explanations of how things work.</a:t>
            </a:r>
            <a:endParaRPr lang="en-US" sz="1350" dirty="0"/>
          </a:p>
        </p:txBody>
      </p:sp>
      <p:sp>
        <p:nvSpPr>
          <p:cNvPr id="12" name="Text 8"/>
          <p:cNvSpPr/>
          <p:nvPr/>
        </p:nvSpPr>
        <p:spPr>
          <a:xfrm>
            <a:off x="3584448" y="4713732"/>
            <a:ext cx="7936992" cy="987552"/>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Although part of the same dimension, methodological rigour refers to the strength and quality of the research method used in terms of the planning, data collection, data analysis, and subsequent reporting; and therefore the confidence that can be placed in the conclusions drawn</a:t>
            </a:r>
            <a:endParaRPr lang="en-US" sz="1350" dirty="0"/>
          </a:p>
        </p:txBody>
      </p:sp>
      <p:pic>
        <p:nvPicPr>
          <p:cNvPr id="13" name="Graphic 21">
            <a:extLst>
              <a:ext uri="{FF2B5EF4-FFF2-40B4-BE49-F238E27FC236}">
                <a16:creationId xmlns:a16="http://schemas.microsoft.com/office/drawing/2014/main" id="{78CA73F3-EED3-41CB-D7A0-F01C131AA7B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18224"/>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1900" b="1" dirty="0">
                <a:solidFill>
                  <a:srgbClr val="0090CC"/>
                </a:solidFill>
                <a:latin typeface="Calibri" pitchFamily="34" charset="0"/>
                <a:ea typeface="Calibri" pitchFamily="34" charset="-122"/>
                <a:cs typeface="Calibri" pitchFamily="34" charset="-120"/>
              </a:rPr>
              <a:t>A taxonomy for considering the 'relevance gap' in relation to managerial knowledge</a:t>
            </a:r>
            <a:endParaRPr lang="en-US" sz="1900" dirty="0"/>
          </a:p>
        </p:txBody>
      </p:sp>
      <p:pic>
        <p:nvPicPr>
          <p:cNvPr id="10" name="Image 2" descr="assets/content/image5.png"/>
          <p:cNvPicPr>
            <a:picLocks noChangeAspect="1"/>
          </p:cNvPicPr>
          <p:nvPr/>
        </p:nvPicPr>
        <p:blipFill>
          <a:blip r:embed="rId4"/>
          <a:stretch>
            <a:fillRect/>
          </a:stretch>
        </p:blipFill>
        <p:spPr>
          <a:xfrm>
            <a:off x="3584448" y="3425675"/>
            <a:ext cx="7936992" cy="1844594"/>
          </a:xfrm>
          <a:prstGeom prst="rect">
            <a:avLst/>
          </a:prstGeom>
        </p:spPr>
      </p:pic>
      <p:pic>
        <p:nvPicPr>
          <p:cNvPr id="11" name="Graphic 21">
            <a:extLst>
              <a:ext uri="{FF2B5EF4-FFF2-40B4-BE49-F238E27FC236}">
                <a16:creationId xmlns:a16="http://schemas.microsoft.com/office/drawing/2014/main" id="{B38C8915-EFE4-B38D-17D2-75AB3AC171D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3" y="32079"/>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2839212"/>
            <a:ext cx="7936992" cy="548640"/>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Pedantic science is characterised by a focus on increasing methodological rigour at the expense of results that are relevant. This can sometimes be found in refereed academic journals.</a:t>
            </a:r>
            <a:endParaRPr lang="en-US" sz="1350" dirty="0"/>
          </a:p>
        </p:txBody>
      </p:sp>
      <p:sp>
        <p:nvSpPr>
          <p:cNvPr id="11" name="Text 7"/>
          <p:cNvSpPr/>
          <p:nvPr/>
        </p:nvSpPr>
        <p:spPr>
          <a:xfrm>
            <a:off x="3584448" y="3589020"/>
            <a:ext cx="7936992" cy="987552"/>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In contrast, popularist science is characterised by a focus on relevance and usefulness while neglecting theoretical and methodological rigour, examples being found in some books targeted at practising managers. Consequently, while findings might be useful to managers, the research upon which they are based is unlikely to be valid or reliable.</a:t>
            </a:r>
            <a:endParaRPr lang="en-US" sz="1350" dirty="0"/>
          </a:p>
        </p:txBody>
      </p:sp>
      <p:sp>
        <p:nvSpPr>
          <p:cNvPr id="12" name="Text 8"/>
          <p:cNvSpPr/>
          <p:nvPr/>
        </p:nvSpPr>
        <p:spPr>
          <a:xfrm>
            <a:off x="3584448" y="4777740"/>
            <a:ext cx="7936992" cy="548640"/>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Puerile science both lacks methodological rigour and is of limited practical relevance and, although unlikely to be found in refereed academic journals, can be found in other media.</a:t>
            </a:r>
            <a:endParaRPr lang="en-US" sz="1350" dirty="0"/>
          </a:p>
        </p:txBody>
      </p:sp>
      <p:sp>
        <p:nvSpPr>
          <p:cNvPr id="13" name="Text 9"/>
          <p:cNvSpPr/>
          <p:nvPr/>
        </p:nvSpPr>
        <p:spPr>
          <a:xfrm>
            <a:off x="3584448" y="5527548"/>
            <a:ext cx="7936992" cy="329184"/>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Finally, pragmatic science is both theoretically and methodologically rigorous and relevant.</a:t>
            </a:r>
            <a:endParaRPr lang="en-US" sz="1350" dirty="0"/>
          </a:p>
        </p:txBody>
      </p:sp>
      <p:pic>
        <p:nvPicPr>
          <p:cNvPr id="14" name="Graphic 21">
            <a:extLst>
              <a:ext uri="{FF2B5EF4-FFF2-40B4-BE49-F238E27FC236}">
                <a16:creationId xmlns:a16="http://schemas.microsoft.com/office/drawing/2014/main" id="{04835488-83EC-4152-DA26-70576F441E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18224"/>
            <a:ext cx="2305141" cy="107634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2884932"/>
            <a:ext cx="7936992" cy="768096"/>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The separation of knowledge producers from knowledge users. This has introduced a schism, or what is called the ‘relevance gap’, which has been the subject of considerable debate for  decades.</a:t>
            </a:r>
            <a:endParaRPr lang="en-US" sz="1350" dirty="0"/>
          </a:p>
        </p:txBody>
      </p:sp>
      <p:sp>
        <p:nvSpPr>
          <p:cNvPr id="11" name="Text 7"/>
          <p:cNvSpPr/>
          <p:nvPr/>
        </p:nvSpPr>
        <p:spPr>
          <a:xfrm>
            <a:off x="3584448" y="3854196"/>
            <a:ext cx="7936992" cy="768096"/>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Ways of closing this prevailing ‘research–practice gap’ is the virtues of ‘evidence-based management’, which derives principles from research evidence and translates them into practices that solve organisational problems.</a:t>
            </a:r>
            <a:endParaRPr lang="en-US" sz="1350" dirty="0"/>
          </a:p>
        </p:txBody>
      </p:sp>
      <p:sp>
        <p:nvSpPr>
          <p:cNvPr id="12" name="Text 8"/>
          <p:cNvSpPr/>
          <p:nvPr/>
        </p:nvSpPr>
        <p:spPr>
          <a:xfrm>
            <a:off x="3584448" y="4823460"/>
            <a:ext cx="7936992" cy="987552"/>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Research findings do not appear to have transferred well to the workplace. Instead of a scientific understanding of human behaviour and organisations, managers, including those with MBAs, continue to rely largely on personal experience, to the exclusion of more systematic knowledge.</a:t>
            </a:r>
            <a:endParaRPr lang="en-US" sz="1350" dirty="0"/>
          </a:p>
        </p:txBody>
      </p:sp>
      <p:pic>
        <p:nvPicPr>
          <p:cNvPr id="13" name="Graphic 21">
            <a:extLst>
              <a:ext uri="{FF2B5EF4-FFF2-40B4-BE49-F238E27FC236}">
                <a16:creationId xmlns:a16="http://schemas.microsoft.com/office/drawing/2014/main" id="{6936BDDA-6D0C-5125-3A08-766DD69FB0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8" y="3207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32079"/>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1900" b="1" dirty="0">
                <a:solidFill>
                  <a:srgbClr val="0090CC"/>
                </a:solidFill>
                <a:latin typeface="Calibri" pitchFamily="34" charset="0"/>
                <a:ea typeface="Calibri" pitchFamily="34" charset="-122"/>
                <a:cs typeface="Calibri" pitchFamily="34" charset="-120"/>
              </a:rPr>
              <a:t>Practitioners and management researcher orientations</a:t>
            </a:r>
            <a:endParaRPr lang="en-US" sz="1900" dirty="0"/>
          </a:p>
        </p:txBody>
      </p:sp>
      <p:pic>
        <p:nvPicPr>
          <p:cNvPr id="10" name="Image 2" descr="assets/content/image6.png"/>
          <p:cNvPicPr>
            <a:picLocks noChangeAspect="1"/>
          </p:cNvPicPr>
          <p:nvPr/>
        </p:nvPicPr>
        <p:blipFill>
          <a:blip r:embed="rId4"/>
          <a:stretch>
            <a:fillRect/>
          </a:stretch>
        </p:blipFill>
        <p:spPr>
          <a:xfrm>
            <a:off x="4030243" y="2432304"/>
            <a:ext cx="7045401" cy="3831336"/>
          </a:xfrm>
          <a:prstGeom prst="rect">
            <a:avLst/>
          </a:prstGeom>
        </p:spPr>
      </p:pic>
      <p:pic>
        <p:nvPicPr>
          <p:cNvPr id="11" name="Graphic 21">
            <a:extLst>
              <a:ext uri="{FF2B5EF4-FFF2-40B4-BE49-F238E27FC236}">
                <a16:creationId xmlns:a16="http://schemas.microsoft.com/office/drawing/2014/main" id="{FA4D7EA2-9A39-629B-D6E4-A507FD1FA71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8419" y="32079"/>
            <a:ext cx="2305141" cy="107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2884932"/>
            <a:ext cx="7936992" cy="548640"/>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More recently, debate has focused on the impact of management research and, in particular, for whom, how and when this is created.</a:t>
            </a:r>
            <a:endParaRPr lang="en-US" sz="1350" dirty="0"/>
          </a:p>
        </p:txBody>
      </p:sp>
      <p:sp>
        <p:nvSpPr>
          <p:cNvPr id="11" name="Text 7"/>
          <p:cNvSpPr/>
          <p:nvPr/>
        </p:nvSpPr>
        <p:spPr>
          <a:xfrm>
            <a:off x="3584448" y="3634740"/>
            <a:ext cx="7936992" cy="768096"/>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Researcher have argued that research’s impact is about the influence that it exerts on practice on both those engaged with academia (students, academics, practitioners) and those engaged in policy and practice communities such as professional bodies.</a:t>
            </a:r>
            <a:endParaRPr lang="en-US" sz="1350" dirty="0"/>
          </a:p>
        </p:txBody>
      </p:sp>
      <p:sp>
        <p:nvSpPr>
          <p:cNvPr id="12" name="Text 8"/>
          <p:cNvSpPr/>
          <p:nvPr/>
        </p:nvSpPr>
        <p:spPr>
          <a:xfrm>
            <a:off x="3584448" y="4604004"/>
            <a:ext cx="7936992" cy="1207008"/>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New knowledge from research will result in, for example, new theories, models and frameworks, research agendas, methodologies and new curricula. This is likely to act over time in one or more of four interrelated realms: changing ideas, influencing others, changing practice and changing self. The last of these highlights how you are likely to be shaped by your own research experiences.</a:t>
            </a:r>
            <a:endParaRPr lang="en-US" sz="1350" dirty="0"/>
          </a:p>
        </p:txBody>
      </p:sp>
      <p:pic>
        <p:nvPicPr>
          <p:cNvPr id="13" name="Graphic 21">
            <a:extLst>
              <a:ext uri="{FF2B5EF4-FFF2-40B4-BE49-F238E27FC236}">
                <a16:creationId xmlns:a16="http://schemas.microsoft.com/office/drawing/2014/main" id="{67C3ADAF-3543-87B6-2BA3-26DD791CAA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32079"/>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2994660"/>
            <a:ext cx="7936992" cy="1517904"/>
          </a:xfrm>
          <a:prstGeom prst="rect">
            <a:avLst/>
          </a:prstGeom>
          <a:noFill/>
          <a:ln/>
        </p:spPr>
        <p:txBody>
          <a:bodyPr wrap="square" rtlCol="0" anchor="t"/>
          <a:lstStyle/>
          <a:p>
            <a:pPr marL="0" indent="0">
              <a:lnSpc>
                <a:spcPct val="122000"/>
              </a:lnSpc>
              <a:spcAft>
                <a:spcPts val="600"/>
              </a:spcAft>
              <a:buNone/>
            </a:pPr>
            <a:r>
              <a:rPr lang="en-US" sz="1350" dirty="0">
                <a:solidFill>
                  <a:srgbClr val="26313F"/>
                </a:solidFill>
                <a:latin typeface="Calibri" pitchFamily="34" charset="0"/>
                <a:ea typeface="Calibri" pitchFamily="34" charset="-122"/>
                <a:cs typeface="Calibri" pitchFamily="34" charset="-120"/>
              </a:rPr>
              <a:t>Consequently, although increasing knowledge in a systematic way, the purpose and</a:t>
            </a:r>
            <a:endParaRPr lang="en-US" sz="1350" dirty="0"/>
          </a:p>
          <a:p>
            <a:pPr marL="0" indent="0">
              <a:lnSpc>
                <a:spcPct val="122000"/>
              </a:lnSpc>
              <a:spcAft>
                <a:spcPts val="600"/>
              </a:spcAft>
              <a:buNone/>
            </a:pPr>
            <a:r>
              <a:rPr lang="en-US" sz="1350" dirty="0">
                <a:solidFill>
                  <a:srgbClr val="26313F"/>
                </a:solidFill>
                <a:latin typeface="Calibri" pitchFamily="34" charset="0"/>
                <a:ea typeface="Calibri" pitchFamily="34" charset="-122"/>
                <a:cs typeface="Calibri" pitchFamily="34" charset="-120"/>
              </a:rPr>
              <a:t>the context of research project can differ considerably. For some research projects</a:t>
            </a:r>
            <a:endParaRPr lang="en-US" sz="1350" dirty="0"/>
          </a:p>
          <a:p>
            <a:pPr marL="0" indent="0">
              <a:lnSpc>
                <a:spcPct val="122000"/>
              </a:lnSpc>
              <a:spcAft>
                <a:spcPts val="600"/>
              </a:spcAft>
              <a:buNone/>
            </a:pPr>
            <a:r>
              <a:rPr lang="en-US" sz="1350" dirty="0">
                <a:solidFill>
                  <a:srgbClr val="26313F"/>
                </a:solidFill>
                <a:latin typeface="Calibri" pitchFamily="34" charset="0"/>
                <a:ea typeface="Calibri" pitchFamily="34" charset="-122"/>
                <a:cs typeface="Calibri" pitchFamily="34" charset="-120"/>
              </a:rPr>
              <a:t>the purpose may be to understand and explain the impact of something, such as a particular</a:t>
            </a:r>
            <a:endParaRPr lang="en-US" sz="1350" dirty="0"/>
          </a:p>
          <a:p>
            <a:pPr marL="0" indent="0">
              <a:lnSpc>
                <a:spcPct val="122000"/>
              </a:lnSpc>
              <a:spcAft>
                <a:spcPts val="600"/>
              </a:spcAft>
              <a:buNone/>
            </a:pPr>
            <a:r>
              <a:rPr lang="en-US" sz="1350" dirty="0">
                <a:solidFill>
                  <a:srgbClr val="26313F"/>
                </a:solidFill>
                <a:latin typeface="Calibri" pitchFamily="34" charset="0"/>
                <a:ea typeface="Calibri" pitchFamily="34" charset="-122"/>
                <a:cs typeface="Calibri" pitchFamily="34" charset="-120"/>
              </a:rPr>
              <a:t>policy. Researcher may undertake this research within an individual organisation and</a:t>
            </a:r>
            <a:endParaRPr lang="en-US" sz="1350" dirty="0"/>
          </a:p>
          <a:p>
            <a:pPr marL="0" indent="0">
              <a:lnSpc>
                <a:spcPct val="122000"/>
              </a:lnSpc>
              <a:spcAft>
                <a:spcPts val="600"/>
              </a:spcAft>
              <a:buNone/>
            </a:pPr>
            <a:r>
              <a:rPr lang="en-US" sz="1350" dirty="0">
                <a:solidFill>
                  <a:srgbClr val="26313F"/>
                </a:solidFill>
                <a:latin typeface="Calibri" pitchFamily="34" charset="0"/>
                <a:ea typeface="Calibri" pitchFamily="34" charset="-122"/>
                <a:cs typeface="Calibri" pitchFamily="34" charset="-120"/>
              </a:rPr>
              <a:t>suggest appropriate action on the basis of your findings.</a:t>
            </a:r>
            <a:endParaRPr lang="en-US" sz="1350" dirty="0"/>
          </a:p>
        </p:txBody>
      </p:sp>
      <p:sp>
        <p:nvSpPr>
          <p:cNvPr id="11" name="Text 7"/>
          <p:cNvSpPr/>
          <p:nvPr/>
        </p:nvSpPr>
        <p:spPr>
          <a:xfrm>
            <a:off x="3584448" y="4713732"/>
            <a:ext cx="7936992" cy="987552"/>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For other research projects researcher may wish to explore the ways in which various organisations do things differently. In such projects the purpose may be to discover and understand better the underlying processes in a wider context, thereby providing greater understanding for practitioners.</a:t>
            </a:r>
            <a:endParaRPr lang="en-US" sz="1350" dirty="0"/>
          </a:p>
        </p:txBody>
      </p:sp>
      <p:pic>
        <p:nvPicPr>
          <p:cNvPr id="12" name="Graphic 21">
            <a:extLst>
              <a:ext uri="{FF2B5EF4-FFF2-40B4-BE49-F238E27FC236}">
                <a16:creationId xmlns:a16="http://schemas.microsoft.com/office/drawing/2014/main" id="{84D09EF2-9D3A-872E-5154-D9A955D288B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3207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4016756"/>
            <a:ext cx="7936992" cy="662432"/>
          </a:xfrm>
          <a:prstGeom prst="rect">
            <a:avLst/>
          </a:prstGeom>
          <a:noFill/>
          <a:ln/>
        </p:spPr>
        <p:txBody>
          <a:bodyPr wrap="square" rtlCol="0" anchor="t"/>
          <a:lstStyle/>
          <a:p>
            <a:pPr marL="0" indent="0">
              <a:lnSpc>
                <a:spcPct val="128000"/>
              </a:lnSpc>
              <a:buNone/>
            </a:pPr>
            <a:r>
              <a:rPr lang="en-US" sz="1700" dirty="0">
                <a:solidFill>
                  <a:srgbClr val="26313F"/>
                </a:solidFill>
                <a:latin typeface="Calibri" pitchFamily="34" charset="0"/>
                <a:ea typeface="Calibri" pitchFamily="34" charset="-122"/>
                <a:cs typeface="Calibri" pitchFamily="34" charset="-120"/>
              </a:rPr>
              <a:t>Despite this variety, all business and management research projects can be placed on the continuum below according to their purpose and context</a:t>
            </a:r>
            <a:endParaRPr lang="en-US" sz="1700" dirty="0"/>
          </a:p>
        </p:txBody>
      </p:sp>
      <p:pic>
        <p:nvPicPr>
          <p:cNvPr id="11" name="Graphic 21">
            <a:extLst>
              <a:ext uri="{FF2B5EF4-FFF2-40B4-BE49-F238E27FC236}">
                <a16:creationId xmlns:a16="http://schemas.microsoft.com/office/drawing/2014/main" id="{9C6312CC-0993-5A58-3A19-00F41B91F4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8419" y="18224"/>
            <a:ext cx="2305141" cy="107634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pic>
        <p:nvPicPr>
          <p:cNvPr id="6" name="Image 2" descr="assets/content/image7.png"/>
          <p:cNvPicPr>
            <a:picLocks noChangeAspect="1"/>
          </p:cNvPicPr>
          <p:nvPr/>
        </p:nvPicPr>
        <p:blipFill>
          <a:blip r:embed="rId4"/>
          <a:stretch>
            <a:fillRect/>
          </a:stretch>
        </p:blipFill>
        <p:spPr>
          <a:xfrm>
            <a:off x="4156800" y="1188720"/>
            <a:ext cx="6792288" cy="5074920"/>
          </a:xfrm>
          <a:prstGeom prst="rect">
            <a:avLst/>
          </a:prstGeom>
        </p:spPr>
      </p:pic>
      <p:pic>
        <p:nvPicPr>
          <p:cNvPr id="7" name="Graphic 21">
            <a:extLst>
              <a:ext uri="{FF2B5EF4-FFF2-40B4-BE49-F238E27FC236}">
                <a16:creationId xmlns:a16="http://schemas.microsoft.com/office/drawing/2014/main" id="{9E74B657-9F77-E1DC-0891-21E676E5D4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3207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3039364"/>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At one extreme of the continuum is research that is undertaken purely to understand the processes of business and management and their outcomes.</a:t>
            </a:r>
            <a:endParaRPr lang="en-US" sz="1450" dirty="0"/>
          </a:p>
        </p:txBody>
      </p:sp>
      <p:sp>
        <p:nvSpPr>
          <p:cNvPr id="11" name="Text 7"/>
          <p:cNvSpPr/>
          <p:nvPr/>
        </p:nvSpPr>
        <p:spPr>
          <a:xfrm>
            <a:off x="3584448" y="3821684"/>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Such research is undertaken largely in universities and largely as the result of an academic agenda. Its key impact is within the academic community, with relatively little attention being given to relevance to or impact on practice.</a:t>
            </a:r>
            <a:endParaRPr lang="en-US" sz="1450" dirty="0"/>
          </a:p>
        </p:txBody>
      </p:sp>
      <p:sp>
        <p:nvSpPr>
          <p:cNvPr id="12" name="Text 8"/>
          <p:cNvSpPr/>
          <p:nvPr/>
        </p:nvSpPr>
        <p:spPr>
          <a:xfrm>
            <a:off x="3584448" y="4839716"/>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This is often termed basic, fundamental or pure research and, although the focus may not have been on practical or commercial value, the resultant model may be of considerable utility having impact in both academic and practitioner communities.</a:t>
            </a:r>
            <a:endParaRPr lang="en-US" sz="1450" dirty="0"/>
          </a:p>
        </p:txBody>
      </p:sp>
      <p:pic>
        <p:nvPicPr>
          <p:cNvPr id="13" name="Graphic 21">
            <a:extLst>
              <a:ext uri="{FF2B5EF4-FFF2-40B4-BE49-F238E27FC236}">
                <a16:creationId xmlns:a16="http://schemas.microsoft.com/office/drawing/2014/main" id="{7E9CBF9C-B69B-3041-6219-82B61FCF39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32079"/>
            <a:ext cx="2305141" cy="10763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Business and management research</a:t>
            </a:r>
            <a:endParaRPr lang="en-US" sz="2200" dirty="0"/>
          </a:p>
        </p:txBody>
      </p:sp>
      <p:sp>
        <p:nvSpPr>
          <p:cNvPr id="10" name="Text 6"/>
          <p:cNvSpPr/>
          <p:nvPr/>
        </p:nvSpPr>
        <p:spPr>
          <a:xfrm>
            <a:off x="3584448" y="3312668"/>
            <a:ext cx="7936992" cy="1288288"/>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Through considering the practical consequences, the research would start to move towards the other end of the continuum. At this end is research that is impactful for practitioner communities being of direct and immediate use to managers, addresses issues that they see as important, and is presented in ways that they understand and can act on.</a:t>
            </a:r>
            <a:endParaRPr lang="en-US" sz="1450" dirty="0"/>
          </a:p>
        </p:txBody>
      </p:sp>
      <p:sp>
        <p:nvSpPr>
          <p:cNvPr id="11" name="Text 7"/>
          <p:cNvSpPr/>
          <p:nvPr/>
        </p:nvSpPr>
        <p:spPr>
          <a:xfrm>
            <a:off x="3584448" y="4802124"/>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This is termed applied research . It can be very similar to consultancy, particularly when the latter is conducted in a thorough manner.</a:t>
            </a:r>
            <a:endParaRPr lang="en-US" sz="1450" dirty="0"/>
          </a:p>
        </p:txBody>
      </p:sp>
      <p:pic>
        <p:nvPicPr>
          <p:cNvPr id="12" name="Graphic 21">
            <a:extLst>
              <a:ext uri="{FF2B5EF4-FFF2-40B4-BE49-F238E27FC236}">
                <a16:creationId xmlns:a16="http://schemas.microsoft.com/office/drawing/2014/main" id="{8502A4BD-12BE-1AF3-553C-D774269F15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8" y="32079"/>
            <a:ext cx="2305141" cy="10763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Example on the value of research</a:t>
            </a:r>
            <a:endParaRPr lang="en-US" sz="2200" dirty="0"/>
          </a:p>
        </p:txBody>
      </p:sp>
      <p:sp>
        <p:nvSpPr>
          <p:cNvPr id="10" name="Text 6"/>
          <p:cNvSpPr/>
          <p:nvPr/>
        </p:nvSpPr>
        <p:spPr>
          <a:xfrm>
            <a:off x="3584448" y="3130804"/>
            <a:ext cx="7936992" cy="1180592"/>
          </a:xfrm>
          <a:prstGeom prst="rect">
            <a:avLst/>
          </a:prstGeom>
          <a:noFill/>
          <a:ln/>
        </p:spPr>
        <p:txBody>
          <a:bodyPr wrap="square" rtlCol="0" anchor="t"/>
          <a:lstStyle/>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Barney’s (1991) article explaining the resource-based view of the firm published</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in the Journal of Management. It is argued that Barney’s article provides an example of how</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basic research can have considerable practical value.</a:t>
            </a:r>
            <a:endParaRPr lang="en-US" sz="1450" dirty="0"/>
          </a:p>
        </p:txBody>
      </p:sp>
      <p:sp>
        <p:nvSpPr>
          <p:cNvPr id="11" name="Text 7"/>
          <p:cNvSpPr/>
          <p:nvPr/>
        </p:nvSpPr>
        <p:spPr>
          <a:xfrm>
            <a:off x="3584448" y="4512564"/>
            <a:ext cx="7936992" cy="1052576"/>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It is noted how Barney’s article made the ideas of the resource-based view of the firm clear and usable to many management scholars; offering evidence of its utility in terms of the thousands of citations (the citation count according to Google Scholar was 97,066 at the time this chapter is written!</a:t>
            </a:r>
            <a:endParaRPr lang="en-US" sz="1450" dirty="0"/>
          </a:p>
        </p:txBody>
      </p:sp>
      <p:pic>
        <p:nvPicPr>
          <p:cNvPr id="12" name="Graphic 21">
            <a:extLst>
              <a:ext uri="{FF2B5EF4-FFF2-40B4-BE49-F238E27FC236}">
                <a16:creationId xmlns:a16="http://schemas.microsoft.com/office/drawing/2014/main" id="{2D9C5E1C-9EB2-4EF9-262C-E04D6EB7C4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8" y="32079"/>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pic>
        <p:nvPicPr>
          <p:cNvPr id="6" name="Image 2" descr="assets/content/image8.png"/>
          <p:cNvPicPr>
            <a:picLocks noChangeAspect="1"/>
          </p:cNvPicPr>
          <p:nvPr/>
        </p:nvPicPr>
        <p:blipFill>
          <a:blip r:embed="rId4"/>
          <a:stretch>
            <a:fillRect/>
          </a:stretch>
        </p:blipFill>
        <p:spPr>
          <a:xfrm>
            <a:off x="3584448" y="2872053"/>
            <a:ext cx="7936992" cy="1708255"/>
          </a:xfrm>
          <a:prstGeom prst="rect">
            <a:avLst/>
          </a:prstGeom>
        </p:spPr>
      </p:pic>
      <p:pic>
        <p:nvPicPr>
          <p:cNvPr id="7" name="Graphic 21">
            <a:extLst>
              <a:ext uri="{FF2B5EF4-FFF2-40B4-BE49-F238E27FC236}">
                <a16:creationId xmlns:a16="http://schemas.microsoft.com/office/drawing/2014/main" id="{0DB4C9E5-2EAF-4205-773E-E6A2A8C3948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32079"/>
            <a:ext cx="2305141" cy="10763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pic>
        <p:nvPicPr>
          <p:cNvPr id="6" name="Image 2" descr="assets/content/image9.png"/>
          <p:cNvPicPr>
            <a:picLocks noChangeAspect="1"/>
          </p:cNvPicPr>
          <p:nvPr/>
        </p:nvPicPr>
        <p:blipFill>
          <a:blip r:embed="rId4"/>
          <a:stretch>
            <a:fillRect/>
          </a:stretch>
        </p:blipFill>
        <p:spPr>
          <a:xfrm>
            <a:off x="4250647" y="1188720"/>
            <a:ext cx="6604594" cy="5074920"/>
          </a:xfrm>
          <a:prstGeom prst="rect">
            <a:avLst/>
          </a:prstGeom>
        </p:spPr>
      </p:pic>
      <p:pic>
        <p:nvPicPr>
          <p:cNvPr id="7" name="Graphic 21">
            <a:extLst>
              <a:ext uri="{FF2B5EF4-FFF2-40B4-BE49-F238E27FC236}">
                <a16:creationId xmlns:a16="http://schemas.microsoft.com/office/drawing/2014/main" id="{5FC9470E-A88E-83D8-2C18-E4EEED66888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8" y="32079"/>
            <a:ext cx="2305141" cy="107634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process</a:t>
            </a:r>
            <a:endParaRPr lang="en-US" sz="2200" dirty="0"/>
          </a:p>
        </p:txBody>
      </p:sp>
      <p:sp>
        <p:nvSpPr>
          <p:cNvPr id="10" name="Text 6"/>
          <p:cNvSpPr/>
          <p:nvPr/>
        </p:nvSpPr>
        <p:spPr>
          <a:xfrm>
            <a:off x="3584448" y="3666236"/>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Its wide use in textbooks, its wide use in applied research and publications as well as in the development and delivery of management development programmes.</a:t>
            </a:r>
            <a:endParaRPr lang="en-US" sz="1450" dirty="0"/>
          </a:p>
        </p:txBody>
      </p:sp>
      <p:sp>
        <p:nvSpPr>
          <p:cNvPr id="11" name="Text 7"/>
          <p:cNvSpPr/>
          <p:nvPr/>
        </p:nvSpPr>
        <p:spPr>
          <a:xfrm>
            <a:off x="3584448" y="4448556"/>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Building upon this, it is argued that such basic research enhances the value of subsequent applied research and provides content for curricula.</a:t>
            </a:r>
            <a:endParaRPr lang="en-US" sz="1450" dirty="0"/>
          </a:p>
        </p:txBody>
      </p:sp>
      <p:pic>
        <p:nvPicPr>
          <p:cNvPr id="12" name="Graphic 21">
            <a:extLst>
              <a:ext uri="{FF2B5EF4-FFF2-40B4-BE49-F238E27FC236}">
                <a16:creationId xmlns:a16="http://schemas.microsoft.com/office/drawing/2014/main" id="{FF648D31-548F-913E-98C4-2AA2DA246AA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18224"/>
            <a:ext cx="2305141" cy="107634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process</a:t>
            </a:r>
            <a:endParaRPr lang="en-US" sz="2200" dirty="0"/>
          </a:p>
        </p:txBody>
      </p:sp>
      <p:sp>
        <p:nvSpPr>
          <p:cNvPr id="10" name="Text 6"/>
          <p:cNvSpPr/>
          <p:nvPr/>
        </p:nvSpPr>
        <p:spPr>
          <a:xfrm>
            <a:off x="3584448" y="3157220"/>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Most research textbooks represent research as a multi-stage process that you must follow in order to undertake and complete your research project.</a:t>
            </a:r>
            <a:endParaRPr lang="en-US" sz="1450" dirty="0"/>
          </a:p>
        </p:txBody>
      </p:sp>
      <p:sp>
        <p:nvSpPr>
          <p:cNvPr id="11" name="Text 7"/>
          <p:cNvSpPr/>
          <p:nvPr/>
        </p:nvSpPr>
        <p:spPr>
          <a:xfrm>
            <a:off x="3584448" y="393954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The precise number of stages varies, but they usually include formulating and clarifying a topic, reviewing the literature, designing the research, collecting data, analysing data and writing up.</a:t>
            </a:r>
            <a:endParaRPr lang="en-US" sz="1450" dirty="0"/>
          </a:p>
        </p:txBody>
      </p:sp>
      <p:sp>
        <p:nvSpPr>
          <p:cNvPr id="12" name="Text 8"/>
          <p:cNvSpPr/>
          <p:nvPr/>
        </p:nvSpPr>
        <p:spPr>
          <a:xfrm>
            <a:off x="3584448" y="4957572"/>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In the majority of these the research process, although presented with rationalised examples, is described as a series of stages through which you must pass.</a:t>
            </a:r>
            <a:endParaRPr lang="en-US" sz="1450" dirty="0"/>
          </a:p>
        </p:txBody>
      </p:sp>
      <p:pic>
        <p:nvPicPr>
          <p:cNvPr id="13" name="Graphic 21">
            <a:extLst>
              <a:ext uri="{FF2B5EF4-FFF2-40B4-BE49-F238E27FC236}">
                <a16:creationId xmlns:a16="http://schemas.microsoft.com/office/drawing/2014/main" id="{44A1CE8F-854E-A12F-90DF-309AD316241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3207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process</a:t>
            </a:r>
            <a:endParaRPr lang="en-US" sz="2200" dirty="0"/>
          </a:p>
        </p:txBody>
      </p:sp>
      <p:sp>
        <p:nvSpPr>
          <p:cNvPr id="10" name="Text 6"/>
          <p:cNvSpPr/>
          <p:nvPr/>
        </p:nvSpPr>
        <p:spPr>
          <a:xfrm>
            <a:off x="3584448" y="3275076"/>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Articles you have read may also suggest that the research process is rational and straightforward.</a:t>
            </a:r>
            <a:endParaRPr lang="en-US" sz="1450" dirty="0"/>
          </a:p>
        </p:txBody>
      </p:sp>
      <p:sp>
        <p:nvSpPr>
          <p:cNvPr id="11" name="Text 7"/>
          <p:cNvSpPr/>
          <p:nvPr/>
        </p:nvSpPr>
        <p:spPr>
          <a:xfrm>
            <a:off x="3584448" y="4057396"/>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Unfortunately this is very rarely true, and the reality is considerably messier, with what initially appear as great ideas sometimes having little or no relevance.</a:t>
            </a:r>
            <a:endParaRPr lang="en-US" sz="1450" dirty="0"/>
          </a:p>
        </p:txBody>
      </p:sp>
      <p:sp>
        <p:nvSpPr>
          <p:cNvPr id="12" name="Text 8"/>
          <p:cNvSpPr/>
          <p:nvPr/>
        </p:nvSpPr>
        <p:spPr>
          <a:xfrm>
            <a:off x="3584448" y="4839716"/>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While research is often depicted as moving through each of the stages just outlined, one after the other, this is unlikely to be the case.</a:t>
            </a:r>
            <a:endParaRPr lang="en-US" sz="1450" dirty="0"/>
          </a:p>
        </p:txBody>
      </p:sp>
      <p:pic>
        <p:nvPicPr>
          <p:cNvPr id="13" name="Graphic 21">
            <a:extLst>
              <a:ext uri="{FF2B5EF4-FFF2-40B4-BE49-F238E27FC236}">
                <a16:creationId xmlns:a16="http://schemas.microsoft.com/office/drawing/2014/main" id="{B87D5A38-D977-5878-6000-8A69F4B083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32079"/>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process</a:t>
            </a:r>
            <a:endParaRPr lang="en-US" sz="2200" dirty="0"/>
          </a:p>
        </p:txBody>
      </p:sp>
      <p:sp>
        <p:nvSpPr>
          <p:cNvPr id="10" name="Text 6"/>
          <p:cNvSpPr/>
          <p:nvPr/>
        </p:nvSpPr>
        <p:spPr>
          <a:xfrm>
            <a:off x="3584448" y="3584956"/>
            <a:ext cx="7936992" cy="662432"/>
          </a:xfrm>
          <a:prstGeom prst="rect">
            <a:avLst/>
          </a:prstGeom>
          <a:noFill/>
          <a:ln/>
        </p:spPr>
        <p:txBody>
          <a:bodyPr wrap="square" rtlCol="0" anchor="t"/>
          <a:lstStyle/>
          <a:p>
            <a:pPr marL="0" indent="0">
              <a:lnSpc>
                <a:spcPct val="128000"/>
              </a:lnSpc>
              <a:buNone/>
            </a:pPr>
            <a:r>
              <a:rPr lang="en-US" sz="1700" dirty="0">
                <a:solidFill>
                  <a:srgbClr val="26313F"/>
                </a:solidFill>
                <a:latin typeface="Calibri" pitchFamily="34" charset="0"/>
                <a:ea typeface="Calibri" pitchFamily="34" charset="-122"/>
                <a:cs typeface="Calibri" pitchFamily="34" charset="-120"/>
              </a:rPr>
              <a:t>In reality some stages will overlap and you will probably revisit each stage more than once.</a:t>
            </a:r>
            <a:endParaRPr lang="en-US" sz="1700" dirty="0"/>
          </a:p>
        </p:txBody>
      </p:sp>
      <p:sp>
        <p:nvSpPr>
          <p:cNvPr id="11" name="Text 7"/>
          <p:cNvSpPr/>
          <p:nvPr/>
        </p:nvSpPr>
        <p:spPr>
          <a:xfrm>
            <a:off x="3584448" y="4448556"/>
            <a:ext cx="7936992" cy="662432"/>
          </a:xfrm>
          <a:prstGeom prst="rect">
            <a:avLst/>
          </a:prstGeom>
          <a:noFill/>
          <a:ln/>
        </p:spPr>
        <p:txBody>
          <a:bodyPr wrap="square" rtlCol="0" anchor="t"/>
          <a:lstStyle/>
          <a:p>
            <a:pPr marL="0" indent="0">
              <a:lnSpc>
                <a:spcPct val="128000"/>
              </a:lnSpc>
              <a:buNone/>
            </a:pPr>
            <a:r>
              <a:rPr lang="en-US" sz="1700" dirty="0">
                <a:solidFill>
                  <a:srgbClr val="26313F"/>
                </a:solidFill>
                <a:latin typeface="Calibri" pitchFamily="34" charset="0"/>
                <a:ea typeface="Calibri" pitchFamily="34" charset="-122"/>
                <a:cs typeface="Calibri" pitchFamily="34" charset="-120"/>
              </a:rPr>
              <a:t>Each time you revisit a stage you will need to reflect on the associated issues and refine your ideas.</a:t>
            </a:r>
            <a:endParaRPr lang="en-US" sz="1700" dirty="0"/>
          </a:p>
        </p:txBody>
      </p:sp>
      <p:pic>
        <p:nvPicPr>
          <p:cNvPr id="12" name="Graphic 21">
            <a:extLst>
              <a:ext uri="{FF2B5EF4-FFF2-40B4-BE49-F238E27FC236}">
                <a16:creationId xmlns:a16="http://schemas.microsoft.com/office/drawing/2014/main" id="{5166CEE5-4E1F-6E5E-8FB8-2FEA4A1D37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93837" y="32079"/>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1900" b="1" dirty="0">
                <a:solidFill>
                  <a:srgbClr val="0090CC"/>
                </a:solidFill>
                <a:latin typeface="Calibri" pitchFamily="34" charset="0"/>
                <a:ea typeface="Calibri" pitchFamily="34" charset="-122"/>
                <a:cs typeface="Calibri" pitchFamily="34" charset="-120"/>
              </a:rPr>
              <a:t>The research process (1 of 2)</a:t>
            </a:r>
            <a:endParaRPr lang="en-US" sz="1900" dirty="0"/>
          </a:p>
        </p:txBody>
      </p:sp>
      <p:pic>
        <p:nvPicPr>
          <p:cNvPr id="10" name="Image 2" descr="assets/content/image10.png"/>
          <p:cNvPicPr>
            <a:picLocks noChangeAspect="1"/>
          </p:cNvPicPr>
          <p:nvPr/>
        </p:nvPicPr>
        <p:blipFill>
          <a:blip r:embed="rId4"/>
          <a:stretch>
            <a:fillRect/>
          </a:stretch>
        </p:blipFill>
        <p:spPr>
          <a:xfrm>
            <a:off x="4969457" y="2432304"/>
            <a:ext cx="5166974" cy="3831336"/>
          </a:xfrm>
          <a:prstGeom prst="rect">
            <a:avLst/>
          </a:prstGeom>
        </p:spPr>
      </p:pic>
      <p:pic>
        <p:nvPicPr>
          <p:cNvPr id="11" name="Graphic 21">
            <a:extLst>
              <a:ext uri="{FF2B5EF4-FFF2-40B4-BE49-F238E27FC236}">
                <a16:creationId xmlns:a16="http://schemas.microsoft.com/office/drawing/2014/main" id="{B24E7FB4-BBBD-74DA-948F-CA4F9FD0012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32079"/>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1900" b="1" dirty="0">
                <a:solidFill>
                  <a:srgbClr val="0090CC"/>
                </a:solidFill>
                <a:latin typeface="Calibri" pitchFamily="34" charset="0"/>
                <a:ea typeface="Calibri" pitchFamily="34" charset="-122"/>
                <a:cs typeface="Calibri" pitchFamily="34" charset="-120"/>
              </a:rPr>
              <a:t>The research process (2 of 2)</a:t>
            </a:r>
            <a:endParaRPr lang="en-US" sz="1900" dirty="0"/>
          </a:p>
        </p:txBody>
      </p:sp>
      <p:pic>
        <p:nvPicPr>
          <p:cNvPr id="10" name="Image 2" descr="assets/content/image11.png"/>
          <p:cNvPicPr>
            <a:picLocks noChangeAspect="1"/>
          </p:cNvPicPr>
          <p:nvPr/>
        </p:nvPicPr>
        <p:blipFill>
          <a:blip r:embed="rId4"/>
          <a:stretch>
            <a:fillRect/>
          </a:stretch>
        </p:blipFill>
        <p:spPr>
          <a:xfrm>
            <a:off x="4677685" y="2432304"/>
            <a:ext cx="5750519" cy="3831336"/>
          </a:xfrm>
          <a:prstGeom prst="rect">
            <a:avLst/>
          </a:prstGeom>
        </p:spPr>
      </p:pic>
      <p:pic>
        <p:nvPicPr>
          <p:cNvPr id="11" name="Graphic 21">
            <a:extLst>
              <a:ext uri="{FF2B5EF4-FFF2-40B4-BE49-F238E27FC236}">
                <a16:creationId xmlns:a16="http://schemas.microsoft.com/office/drawing/2014/main" id="{EF18132C-ECFA-6B7C-FA52-740F2068340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8419" y="32079"/>
            <a:ext cx="2305141" cy="107634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process</a:t>
            </a:r>
            <a:endParaRPr lang="en-US" sz="2200" dirty="0"/>
          </a:p>
        </p:txBody>
      </p:sp>
      <p:sp>
        <p:nvSpPr>
          <p:cNvPr id="10" name="Text 6"/>
          <p:cNvSpPr/>
          <p:nvPr/>
        </p:nvSpPr>
        <p:spPr>
          <a:xfrm>
            <a:off x="3584448" y="2994660"/>
            <a:ext cx="7936992" cy="768096"/>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In this course the research process is presented as a series of linked stages and gives the appearance of being organised in a linear manner. However, as depicted in the above figure you will recognise the concurrent and iterative nature of the research process</a:t>
            </a:r>
            <a:endParaRPr lang="en-US" sz="1350" dirty="0"/>
          </a:p>
        </p:txBody>
      </p:sp>
      <p:sp>
        <p:nvSpPr>
          <p:cNvPr id="11" name="Text 7"/>
          <p:cNvSpPr/>
          <p:nvPr/>
        </p:nvSpPr>
        <p:spPr>
          <a:xfrm>
            <a:off x="3584448" y="3963924"/>
            <a:ext cx="7936992" cy="548640"/>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As part of this process it is believed that it is vital that you spend time formulating and clarifying your research topic.</a:t>
            </a:r>
            <a:endParaRPr lang="en-US" sz="1350" dirty="0"/>
          </a:p>
        </p:txBody>
      </p:sp>
      <p:sp>
        <p:nvSpPr>
          <p:cNvPr id="12" name="Text 8"/>
          <p:cNvSpPr/>
          <p:nvPr/>
        </p:nvSpPr>
        <p:spPr>
          <a:xfrm>
            <a:off x="3584448" y="4713732"/>
            <a:ext cx="7936992" cy="987552"/>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This should be expressed as a research problem and one or more research questions that your research must answer, accompanied by a set of objectives that your research must address. However, it should also be stressed the need to reflect on your ideas continually and revise both these and the way in which you intend to progress your research.</a:t>
            </a:r>
            <a:endParaRPr lang="en-US" sz="1350" dirty="0"/>
          </a:p>
        </p:txBody>
      </p:sp>
      <p:pic>
        <p:nvPicPr>
          <p:cNvPr id="13" name="Graphic 21">
            <a:extLst>
              <a:ext uri="{FF2B5EF4-FFF2-40B4-BE49-F238E27FC236}">
                <a16:creationId xmlns:a16="http://schemas.microsoft.com/office/drawing/2014/main" id="{5C2E2790-E193-88C7-214D-7BF2578A365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32079"/>
            <a:ext cx="2305141" cy="107634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role of theory in research</a:t>
            </a:r>
            <a:endParaRPr lang="en-US" sz="2200" dirty="0"/>
          </a:p>
        </p:txBody>
      </p:sp>
      <p:sp>
        <p:nvSpPr>
          <p:cNvPr id="10" name="Text 6"/>
          <p:cNvSpPr/>
          <p:nvPr/>
        </p:nvSpPr>
        <p:spPr>
          <a:xfrm>
            <a:off x="3584448" y="3666236"/>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Some research is aimed at building theory, whereas other research is designed to test a theory or to describe what is going on, using an existing framework, instrument, or model.</a:t>
            </a:r>
            <a:endParaRPr lang="en-US" sz="1450" dirty="0"/>
          </a:p>
        </p:txBody>
      </p:sp>
      <p:sp>
        <p:nvSpPr>
          <p:cNvPr id="11" name="Text 7"/>
          <p:cNvSpPr/>
          <p:nvPr/>
        </p:nvSpPr>
        <p:spPr>
          <a:xfrm>
            <a:off x="3584448" y="4684268"/>
            <a:ext cx="7936992" cy="345440"/>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Indeed, in one form or another, theory plays an important role in a research project.</a:t>
            </a:r>
            <a:endParaRPr lang="en-US" sz="1450" dirty="0"/>
          </a:p>
        </p:txBody>
      </p:sp>
      <p:pic>
        <p:nvPicPr>
          <p:cNvPr id="12" name="Graphic 21">
            <a:extLst>
              <a:ext uri="{FF2B5EF4-FFF2-40B4-BE49-F238E27FC236}">
                <a16:creationId xmlns:a16="http://schemas.microsoft.com/office/drawing/2014/main" id="{C56432F4-2BE8-BBEE-A79C-62EE2D6B890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18224"/>
            <a:ext cx="2305141" cy="107634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role of theory in research</a:t>
            </a:r>
            <a:endParaRPr lang="en-US" sz="2200" dirty="0"/>
          </a:p>
        </p:txBody>
      </p:sp>
      <p:sp>
        <p:nvSpPr>
          <p:cNvPr id="10" name="Text 6"/>
          <p:cNvSpPr/>
          <p:nvPr/>
        </p:nvSpPr>
        <p:spPr>
          <a:xfrm>
            <a:off x="3584448" y="3040380"/>
            <a:ext cx="7936992" cy="987552"/>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The term ‘theory’ can mean a lot of different things, for instance, for some people, a theory is any concept, instrument, model, or framework that helps them to think about or solve a problem, to describe a phenomenon, or to better understand a topic of interest, such as competitive advantage.</a:t>
            </a:r>
            <a:endParaRPr lang="en-US" sz="1350" dirty="0"/>
          </a:p>
        </p:txBody>
      </p:sp>
      <p:sp>
        <p:nvSpPr>
          <p:cNvPr id="11" name="Text 7"/>
          <p:cNvSpPr/>
          <p:nvPr/>
        </p:nvSpPr>
        <p:spPr>
          <a:xfrm>
            <a:off x="3584448" y="4229100"/>
            <a:ext cx="7936992" cy="1426464"/>
          </a:xfrm>
          <a:prstGeom prst="rect">
            <a:avLst/>
          </a:prstGeom>
          <a:noFill/>
          <a:ln/>
        </p:spPr>
        <p:txBody>
          <a:bodyPr wrap="square" rtlCol="0" anchor="t"/>
          <a:lstStyle/>
          <a:p>
            <a:pPr marL="0" indent="0">
              <a:lnSpc>
                <a:spcPct val="128000"/>
              </a:lnSpc>
              <a:buNone/>
            </a:pPr>
            <a:r>
              <a:rPr lang="en-US" sz="1350" dirty="0">
                <a:solidFill>
                  <a:srgbClr val="26313F"/>
                </a:solidFill>
                <a:latin typeface="Calibri" pitchFamily="34" charset="0"/>
                <a:ea typeface="Calibri" pitchFamily="34" charset="-122"/>
                <a:cs typeface="Calibri" pitchFamily="34" charset="-120"/>
              </a:rPr>
              <a:t>To a scientist, a theory explains a certain phenomenon, and the idea is that this explanation will hold in a wide range of settings. For instance, expectancy theory proposes that people will choose how to behave depending on the outcomes they expect as a result of their behavior. In other words, people decide what to do based on what they expect the outcome to be. At work, for example, it might be that people work longer hours because they expect an increase in pay</a:t>
            </a:r>
            <a:endParaRPr lang="en-US" sz="1350" dirty="0"/>
          </a:p>
        </p:txBody>
      </p:sp>
      <p:pic>
        <p:nvPicPr>
          <p:cNvPr id="12" name="Graphic 21">
            <a:extLst>
              <a:ext uri="{FF2B5EF4-FFF2-40B4-BE49-F238E27FC236}">
                <a16:creationId xmlns:a16="http://schemas.microsoft.com/office/drawing/2014/main" id="{74FDBB15-E22E-B2AA-C5F2-9B07ED82D3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9983" y="32079"/>
            <a:ext cx="2305141" cy="10763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role of theory in research</a:t>
            </a:r>
            <a:endParaRPr lang="en-US" sz="2200" dirty="0"/>
          </a:p>
        </p:txBody>
      </p:sp>
      <p:sp>
        <p:nvSpPr>
          <p:cNvPr id="10" name="Text 6"/>
          <p:cNvSpPr/>
          <p:nvPr/>
        </p:nvSpPr>
        <p:spPr>
          <a:xfrm>
            <a:off x="3584448" y="3740404"/>
            <a:ext cx="7936992" cy="1215136"/>
          </a:xfrm>
          <a:prstGeom prst="rect">
            <a:avLst/>
          </a:prstGeom>
          <a:noFill/>
          <a:ln/>
        </p:spPr>
        <p:txBody>
          <a:bodyPr wrap="square" rtlCol="0" anchor="t"/>
          <a:lstStyle/>
          <a:p>
            <a:pPr marL="0" indent="0">
              <a:lnSpc>
                <a:spcPct val="128000"/>
              </a:lnSpc>
              <a:buNone/>
            </a:pPr>
            <a:r>
              <a:rPr lang="en-US" sz="1700" dirty="0">
                <a:solidFill>
                  <a:srgbClr val="26313F"/>
                </a:solidFill>
                <a:latin typeface="Calibri" pitchFamily="34" charset="0"/>
                <a:ea typeface="Calibri" pitchFamily="34" charset="-122"/>
                <a:cs typeface="Calibri" pitchFamily="34" charset="-120"/>
              </a:rPr>
              <a:t>Like this, a theory may generate testable – and sooner or later, tested – predictions. A theory (in the formal, scientific sense) may thus vary in the extent to which it has been conceptually developed and empirically tested.</a:t>
            </a:r>
            <a:endParaRPr lang="en-US" sz="1700" dirty="0"/>
          </a:p>
        </p:txBody>
      </p:sp>
      <p:pic>
        <p:nvPicPr>
          <p:cNvPr id="11" name="Graphic 21">
            <a:extLst>
              <a:ext uri="{FF2B5EF4-FFF2-40B4-BE49-F238E27FC236}">
                <a16:creationId xmlns:a16="http://schemas.microsoft.com/office/drawing/2014/main" id="{38ADB3E7-E049-55DE-AC1D-974DBE59852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18224"/>
            <a:ext cx="2305141" cy="107634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548380"/>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A “problem” does not necessarily mean that something is seriously wrong with a current situation that needs to be rectified immediately.</a:t>
            </a:r>
            <a:endParaRPr lang="en-US" sz="1450" dirty="0"/>
          </a:p>
        </p:txBody>
      </p:sp>
      <p:sp>
        <p:nvSpPr>
          <p:cNvPr id="11" name="Text 7"/>
          <p:cNvSpPr/>
          <p:nvPr/>
        </p:nvSpPr>
        <p:spPr>
          <a:xfrm>
            <a:off x="3584448" y="433070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A problem could also indicate an interest in an issue where finding the right answers might help to improve an existing situation. Thus, it is fruitful to define a problem as any situation where a gap exists between an actual and a desired ideal state.</a:t>
            </a:r>
            <a:endParaRPr lang="en-US" sz="1450" dirty="0"/>
          </a:p>
        </p:txBody>
      </p:sp>
      <p:pic>
        <p:nvPicPr>
          <p:cNvPr id="12" name="Graphic 21">
            <a:extLst>
              <a:ext uri="{FF2B5EF4-FFF2-40B4-BE49-F238E27FC236}">
                <a16:creationId xmlns:a16="http://schemas.microsoft.com/office/drawing/2014/main" id="{AF51CBFC-6755-3037-4C8C-85C3CE7FC65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8419" y="18224"/>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2574036"/>
            <a:ext cx="7936992" cy="345440"/>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Examples of problems that entrepreneur may encounter:</a:t>
            </a:r>
            <a:endParaRPr lang="en-US" sz="1450" dirty="0"/>
          </a:p>
        </p:txBody>
      </p:sp>
      <p:sp>
        <p:nvSpPr>
          <p:cNvPr id="11" name="Text 7"/>
          <p:cNvSpPr/>
          <p:nvPr/>
        </p:nvSpPr>
        <p:spPr>
          <a:xfrm>
            <a:off x="3584448" y="3120644"/>
            <a:ext cx="7936992" cy="3001264"/>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Factors Influencing Small Business Growth</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Challenges Faced by Women Entrepreneurs</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Impact of Entrepreneurial Education on Venture Success</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Significance of Entrepreneurial Networks on Business Performance</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Importance of Market Research in Startup Development</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Government Policies Fostering Entrepreneurship</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Benefits and Challenges of Family-Owned Businesses</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Rise of Social Entrepreneurship and Its Implications</a:t>
            </a:r>
            <a:endParaRPr lang="en-US" sz="1450" dirty="0"/>
          </a:p>
        </p:txBody>
      </p:sp>
      <p:pic>
        <p:nvPicPr>
          <p:cNvPr id="12" name="Graphic 21">
            <a:extLst>
              <a:ext uri="{FF2B5EF4-FFF2-40B4-BE49-F238E27FC236}">
                <a16:creationId xmlns:a16="http://schemas.microsoft.com/office/drawing/2014/main" id="{29AF3D31-5893-FB93-C207-A27011BAC3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8" y="3207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038348"/>
            <a:ext cx="7936992" cy="2619248"/>
          </a:xfrm>
          <a:prstGeom prst="rect">
            <a:avLst/>
          </a:prstGeom>
          <a:noFill/>
          <a:ln/>
        </p:spPr>
        <p:txBody>
          <a:bodyPr wrap="square" rtlCol="0" anchor="t"/>
          <a:lstStyle/>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Impact of Artificial Intelligence on Traditional Business Models</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Opportunities and Challenges of the Sharing Economy for Entrepreneurs</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Role of Sustainability in Entrepreneurship</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Cultural Factors and Their Influence on Entrepreneurial Behavior</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Entrepreneurial Ecosystems and Their Impact on Innovation and Growth</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Emotional Intelligence in Entrepreneurial Leadership</a:t>
            </a:r>
            <a:endParaRPr lang="en-US" sz="1450" dirty="0"/>
          </a:p>
          <a:p>
            <a:pPr marL="228600" indent="-228600">
              <a:lnSpc>
                <a:spcPct val="122000"/>
              </a:lnSpc>
              <a:spcAft>
                <a:spcPts val="800"/>
              </a:spcAft>
              <a:buSzPct val="100000"/>
              <a:buChar char="●"/>
            </a:pPr>
            <a:r>
              <a:rPr lang="en-US" sz="1450" dirty="0">
                <a:solidFill>
                  <a:srgbClr val="26313F"/>
                </a:solidFill>
                <a:latin typeface="Calibri" pitchFamily="34" charset="0"/>
                <a:ea typeface="Calibri" pitchFamily="34" charset="-122"/>
                <a:cs typeface="Calibri" pitchFamily="34" charset="-120"/>
              </a:rPr>
              <a:t>Relationship Between Entrepreneurial Mindset and Business Success</a:t>
            </a:r>
            <a:endParaRPr lang="en-US" sz="1450" dirty="0"/>
          </a:p>
        </p:txBody>
      </p:sp>
      <p:pic>
        <p:nvPicPr>
          <p:cNvPr id="11" name="Graphic 21">
            <a:extLst>
              <a:ext uri="{FF2B5EF4-FFF2-40B4-BE49-F238E27FC236}">
                <a16:creationId xmlns:a16="http://schemas.microsoft.com/office/drawing/2014/main" id="{14CD030F-6D66-662A-13B7-CB3FAB76AB7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32079"/>
            <a:ext cx="2305141" cy="1076343"/>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2766060"/>
            <a:ext cx="7936992" cy="345440"/>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Problems versus symptoms of problems:</a:t>
            </a:r>
            <a:endParaRPr lang="en-US" sz="1450" dirty="0"/>
          </a:p>
        </p:txBody>
      </p:sp>
      <p:sp>
        <p:nvSpPr>
          <p:cNvPr id="11" name="Text 7"/>
          <p:cNvSpPr/>
          <p:nvPr/>
        </p:nvSpPr>
        <p:spPr>
          <a:xfrm>
            <a:off x="3584448" y="3312668"/>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It is very important that symptoms of problems are not defined as the real problem. For instance, a manager might have tried to decrease employee turnover (the best people are leaving the organization) by increasing wages, but with little success.</a:t>
            </a:r>
            <a:endParaRPr lang="en-US" sz="1450" dirty="0"/>
          </a:p>
        </p:txBody>
      </p:sp>
      <p:sp>
        <p:nvSpPr>
          <p:cNvPr id="12" name="Text 8"/>
          <p:cNvSpPr/>
          <p:nvPr/>
        </p:nvSpPr>
        <p:spPr>
          <a:xfrm>
            <a:off x="3584448" y="4330700"/>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Here the real problem may be something else such as the low motivation of employees who feel they do not have enough control over their work.</a:t>
            </a:r>
            <a:endParaRPr lang="en-US" sz="1450" dirty="0"/>
          </a:p>
        </p:txBody>
      </p:sp>
      <p:sp>
        <p:nvSpPr>
          <p:cNvPr id="13" name="Text 9"/>
          <p:cNvSpPr/>
          <p:nvPr/>
        </p:nvSpPr>
        <p:spPr>
          <a:xfrm>
            <a:off x="3584448" y="511302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The high turnover rate may merely be a symptom of the deep‐rooted motivational problem. Under these conditions, in the long run, a higher salary will not affect employees ’ intentions to leave.</a:t>
            </a:r>
            <a:endParaRPr lang="en-US" sz="1450" dirty="0"/>
          </a:p>
        </p:txBody>
      </p:sp>
      <p:pic>
        <p:nvPicPr>
          <p:cNvPr id="14" name="Graphic 21">
            <a:extLst>
              <a:ext uri="{FF2B5EF4-FFF2-40B4-BE49-F238E27FC236}">
                <a16:creationId xmlns:a16="http://schemas.microsoft.com/office/drawing/2014/main" id="{0F8D217D-17A0-07BC-B946-386D2DC8B86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32079"/>
            <a:ext cx="2305141" cy="107634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15722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Thus, finding the “right” answer to the “wrong” problem definition will not help. Hence, it should be recognized that correct problem identification is extremely critical for finding solutions to vexing issues.</a:t>
            </a:r>
            <a:endParaRPr lang="en-US" sz="1450" dirty="0"/>
          </a:p>
        </p:txBody>
      </p:sp>
      <p:sp>
        <p:nvSpPr>
          <p:cNvPr id="11" name="Text 7"/>
          <p:cNvSpPr/>
          <p:nvPr/>
        </p:nvSpPr>
        <p:spPr>
          <a:xfrm>
            <a:off x="3584448" y="4175252"/>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Frequently, managers tend to describe the problem in terms of symptoms. Rather than accepting it as such, the researcher needs to identify the problem more accurately.</a:t>
            </a:r>
            <a:endParaRPr lang="en-US" sz="1450" dirty="0"/>
          </a:p>
        </p:txBody>
      </p:sp>
      <p:sp>
        <p:nvSpPr>
          <p:cNvPr id="12" name="Text 8"/>
          <p:cNvSpPr/>
          <p:nvPr/>
        </p:nvSpPr>
        <p:spPr>
          <a:xfrm>
            <a:off x="3584448" y="4957572"/>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One way of determining that the problem, rather than the symptom, is being addressed is a technique called “5 Whys” or “5 Times Why”.</a:t>
            </a:r>
            <a:endParaRPr lang="en-US" sz="1450" dirty="0"/>
          </a:p>
        </p:txBody>
      </p:sp>
      <p:pic>
        <p:nvPicPr>
          <p:cNvPr id="13" name="Graphic 21">
            <a:extLst>
              <a:ext uri="{FF2B5EF4-FFF2-40B4-BE49-F238E27FC236}">
                <a16:creationId xmlns:a16="http://schemas.microsoft.com/office/drawing/2014/main" id="{D9CD0372-F69E-F55F-BCC3-6F3FCEE6370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18224"/>
            <a:ext cx="2305141" cy="1076343"/>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821684"/>
            <a:ext cx="7936992" cy="1052576"/>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5 Whys is a fairly straightforward approach that will help researchers to get to the root cause (the most basic cause) of a problem (via preliminary research). Developed by the Japanese industrialist Sakichi Toyada, the idea is to keep asking “Why?” until the most basic cause is arrived at.</a:t>
            </a:r>
            <a:endParaRPr lang="en-US" sz="1450" dirty="0"/>
          </a:p>
        </p:txBody>
      </p:sp>
      <p:pic>
        <p:nvPicPr>
          <p:cNvPr id="11" name="Graphic 21">
            <a:extLst>
              <a:ext uri="{FF2B5EF4-FFF2-40B4-BE49-F238E27FC236}">
                <a16:creationId xmlns:a16="http://schemas.microsoft.com/office/drawing/2014/main" id="{9A4EE0D3-E7ED-3F1F-1B3A-1EEA9507EE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18224"/>
            <a:ext cx="2305141" cy="107634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2">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2993644"/>
            <a:ext cx="7936992" cy="345440"/>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Let’s go back to our example to illustrate this approach.</a:t>
            </a:r>
            <a:endParaRPr lang="en-US" sz="1450" dirty="0"/>
          </a:p>
        </p:txBody>
      </p:sp>
      <p:sp>
        <p:nvSpPr>
          <p:cNvPr id="11" name="Text 7"/>
          <p:cNvSpPr/>
          <p:nvPr/>
        </p:nvSpPr>
        <p:spPr>
          <a:xfrm>
            <a:off x="3584448" y="3540252"/>
            <a:ext cx="7936992" cy="2162048"/>
          </a:xfrm>
          <a:prstGeom prst="rect">
            <a:avLst/>
          </a:prstGeom>
          <a:noFill/>
          <a:ln/>
        </p:spPr>
        <p:txBody>
          <a:bodyPr wrap="square" rtlCol="0" anchor="t"/>
          <a:lstStyle/>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My best employees are leaving the organization.</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Why? Because they are not satisfied with their jobs.</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Why? Because they do not find a challenge in their jobs.</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Why? Because they do not have control over their work.</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Why? Because they do not have a lot of influence over planning, executing, and evaluating the work they do.</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Why? Because we have been reluctant to delegate.</a:t>
            </a:r>
            <a:endParaRPr lang="en-US" sz="1450" dirty="0"/>
          </a:p>
        </p:txBody>
      </p:sp>
      <p:pic>
        <p:nvPicPr>
          <p:cNvPr id="12" name="Graphic 21">
            <a:extLst>
              <a:ext uri="{FF2B5EF4-FFF2-40B4-BE49-F238E27FC236}">
                <a16:creationId xmlns:a16="http://schemas.microsoft.com/office/drawing/2014/main" id="{09D991F4-166E-6BE6-021D-546209DE91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9984" y="4369"/>
            <a:ext cx="2305141" cy="1076343"/>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3">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548380"/>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Note that the number five is a general guideline for the number of whys needed to get to the root cause level, but asking “Why?” five times versus three, four, or six times is not a strict requirement.</a:t>
            </a:r>
            <a:endParaRPr lang="en-US" sz="1450" dirty="0"/>
          </a:p>
        </p:txBody>
      </p:sp>
      <p:sp>
        <p:nvSpPr>
          <p:cNvPr id="11" name="Text 7"/>
          <p:cNvSpPr/>
          <p:nvPr/>
        </p:nvSpPr>
        <p:spPr>
          <a:xfrm>
            <a:off x="3584448" y="4566412"/>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What matters is that we investigate recurring problems by addressing true causes and not symptoms of these causes.</a:t>
            </a:r>
            <a:endParaRPr lang="en-US" sz="1450" dirty="0"/>
          </a:p>
        </p:txBody>
      </p:sp>
      <p:pic>
        <p:nvPicPr>
          <p:cNvPr id="12" name="Graphic 21">
            <a:extLst>
              <a:ext uri="{FF2B5EF4-FFF2-40B4-BE49-F238E27FC236}">
                <a16:creationId xmlns:a16="http://schemas.microsoft.com/office/drawing/2014/main" id="{63BD4561-18F7-AE68-2280-A823697B8F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18224"/>
            <a:ext cx="2305141" cy="1076343"/>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4">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430524"/>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There is a need to narrow down a broad research problem into a feasible topic for research. Preliminary research will help to make the necessary transformations.</a:t>
            </a:r>
            <a:endParaRPr lang="en-US" sz="1450" dirty="0"/>
          </a:p>
        </p:txBody>
      </p:sp>
      <p:sp>
        <p:nvSpPr>
          <p:cNvPr id="11" name="Text 7"/>
          <p:cNvSpPr/>
          <p:nvPr/>
        </p:nvSpPr>
        <p:spPr>
          <a:xfrm>
            <a:off x="3584448" y="4212844"/>
            <a:ext cx="7936992" cy="1052576"/>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Three initial stages of the research process and illustrates how we get from a broad research problem to a feasible topic for research. Note that this process is not linear; in the beginning of our project we will have to move back and forth between preliminary research and (re)defining the problem.</a:t>
            </a:r>
            <a:endParaRPr lang="en-US" sz="1450" dirty="0"/>
          </a:p>
        </p:txBody>
      </p:sp>
      <p:pic>
        <p:nvPicPr>
          <p:cNvPr id="12" name="Graphic 21">
            <a:extLst>
              <a:ext uri="{FF2B5EF4-FFF2-40B4-BE49-F238E27FC236}">
                <a16:creationId xmlns:a16="http://schemas.microsoft.com/office/drawing/2014/main" id="{6583F8B9-E67A-80C2-3A5D-FC0344203E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6129" y="32079"/>
            <a:ext cx="2305141" cy="1076343"/>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5">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814572"/>
            <a:ext cx="7936992" cy="1066800"/>
          </a:xfrm>
          <a:prstGeom prst="rect">
            <a:avLst/>
          </a:prstGeom>
          <a:noFill/>
          <a:ln/>
        </p:spPr>
        <p:txBody>
          <a:bodyPr wrap="square" rtlCol="0" anchor="t"/>
          <a:lstStyle/>
          <a:p>
            <a:pPr marL="0" indent="0">
              <a:lnSpc>
                <a:spcPct val="122000"/>
              </a:lnSpc>
              <a:spcAft>
                <a:spcPts val="600"/>
              </a:spcAft>
              <a:buNone/>
            </a:pPr>
            <a:r>
              <a:rPr lang="en-US" sz="1700" dirty="0">
                <a:solidFill>
                  <a:srgbClr val="26313F"/>
                </a:solidFill>
                <a:latin typeface="Calibri" pitchFamily="34" charset="0"/>
                <a:ea typeface="Calibri" pitchFamily="34" charset="-122"/>
                <a:cs typeface="Calibri" pitchFamily="34" charset="-120"/>
              </a:rPr>
              <a:t>1- Identification of the broad problem</a:t>
            </a:r>
            <a:endParaRPr lang="en-US" sz="1700" dirty="0"/>
          </a:p>
          <a:p>
            <a:pPr marL="0" indent="0">
              <a:lnSpc>
                <a:spcPct val="122000"/>
              </a:lnSpc>
              <a:spcAft>
                <a:spcPts val="600"/>
              </a:spcAft>
              <a:buNone/>
            </a:pPr>
            <a:r>
              <a:rPr lang="en-US" sz="1700" dirty="0">
                <a:solidFill>
                  <a:srgbClr val="26313F"/>
                </a:solidFill>
                <a:latin typeface="Calibri" pitchFamily="34" charset="0"/>
                <a:ea typeface="Calibri" pitchFamily="34" charset="-122"/>
                <a:cs typeface="Calibri" pitchFamily="34" charset="-120"/>
              </a:rPr>
              <a:t>2- Preliminary research</a:t>
            </a:r>
            <a:endParaRPr lang="en-US" sz="1700" dirty="0"/>
          </a:p>
          <a:p>
            <a:pPr marL="0" indent="0">
              <a:lnSpc>
                <a:spcPct val="122000"/>
              </a:lnSpc>
              <a:spcAft>
                <a:spcPts val="600"/>
              </a:spcAft>
              <a:buNone/>
            </a:pPr>
            <a:r>
              <a:rPr lang="en-US" sz="1700" dirty="0">
                <a:solidFill>
                  <a:srgbClr val="26313F"/>
                </a:solidFill>
                <a:latin typeface="Calibri" pitchFamily="34" charset="0"/>
                <a:ea typeface="Calibri" pitchFamily="34" charset="-122"/>
                <a:cs typeface="Calibri" pitchFamily="34" charset="-120"/>
              </a:rPr>
              <a:t>3- Definition of the research problem</a:t>
            </a:r>
            <a:endParaRPr lang="en-US" sz="1700" dirty="0"/>
          </a:p>
        </p:txBody>
      </p:sp>
      <p:pic>
        <p:nvPicPr>
          <p:cNvPr id="11" name="Graphic 21">
            <a:extLst>
              <a:ext uri="{FF2B5EF4-FFF2-40B4-BE49-F238E27FC236}">
                <a16:creationId xmlns:a16="http://schemas.microsoft.com/office/drawing/2014/main" id="{C26F03C3-C630-3D64-140F-7313EE46B00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32079"/>
            <a:ext cx="2305141" cy="1076343"/>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46">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039364"/>
            <a:ext cx="7936992" cy="816864"/>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Once we have identified the broad problem area preliminary research should help the researcher to gain a better understanding of the problem and to narrow the problem down to a researchable topic for study.</a:t>
            </a:r>
            <a:endParaRPr lang="en-US" sz="1450" dirty="0"/>
          </a:p>
        </p:txBody>
      </p:sp>
      <p:sp>
        <p:nvSpPr>
          <p:cNvPr id="11" name="Text 7"/>
          <p:cNvSpPr/>
          <p:nvPr/>
        </p:nvSpPr>
        <p:spPr>
          <a:xfrm>
            <a:off x="3584448" y="4057396"/>
            <a:ext cx="7936992" cy="1599184"/>
          </a:xfrm>
          <a:prstGeom prst="rect">
            <a:avLst/>
          </a:prstGeom>
          <a:noFill/>
          <a:ln/>
        </p:spPr>
        <p:txBody>
          <a:bodyPr wrap="square" rtlCol="0" anchor="t"/>
          <a:lstStyle/>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Preliminary research should help the researcher to find answers to questions such as:</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“What is the problem?”;</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“Why does the problem exist?”;</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“Is the problem important?”;</a:t>
            </a:r>
            <a:endParaRPr lang="en-US" sz="1450" dirty="0"/>
          </a:p>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and “What are the benefits of solving the problem?”</a:t>
            </a:r>
            <a:endParaRPr lang="en-US" sz="1450" dirty="0"/>
          </a:p>
        </p:txBody>
      </p:sp>
      <p:pic>
        <p:nvPicPr>
          <p:cNvPr id="12" name="Graphic 21">
            <a:extLst>
              <a:ext uri="{FF2B5EF4-FFF2-40B4-BE49-F238E27FC236}">
                <a16:creationId xmlns:a16="http://schemas.microsoft.com/office/drawing/2014/main" id="{5F897955-4349-A687-92D8-7F86872B50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274" y="32079"/>
            <a:ext cx="2305141" cy="1076343"/>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47">
    <p:bg>
      <p:bgPr>
        <a:solidFill>
          <a:srgbClr val="F2F3F4"/>
        </a:solidFill>
        <a:effectLst/>
      </p:bgPr>
    </p:bg>
    <p:spTree>
      <p:nvGrpSpPr>
        <p:cNvPr id="1" name=""/>
        <p:cNvGrpSpPr/>
        <p:nvPr/>
      </p:nvGrpSpPr>
      <p:grpSpPr>
        <a:xfrm>
          <a:off x="0" y="0"/>
          <a:ext cx="0" cy="0"/>
          <a:chOff x="0" y="0"/>
          <a:chExt cx="0" cy="0"/>
        </a:xfrm>
      </p:grpSpPr>
      <p:pic>
        <p:nvPicPr>
          <p:cNvPr id="2" name="Image 0" descr="assets/bg_composite.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3675888" y="658368"/>
            <a:ext cx="6382512" cy="0"/>
          </a:xfrm>
          <a:prstGeom prst="line">
            <a:avLst/>
          </a:prstGeom>
          <a:noFill/>
          <a:ln w="15875">
            <a:solidFill>
              <a:srgbClr val="1A1A1A"/>
            </a:solidFill>
            <a:prstDash val="solid"/>
          </a:ln>
        </p:spPr>
        <p:txBody>
          <a:bodyPr/>
          <a:lstStyle/>
          <a:p>
            <a:endParaRPr lang="en-US"/>
          </a:p>
        </p:txBody>
      </p:sp>
      <p:sp>
        <p:nvSpPr>
          <p:cNvPr id="6" name="Shape 2"/>
          <p:cNvSpPr/>
          <p:nvPr/>
        </p:nvSpPr>
        <p:spPr>
          <a:xfrm>
            <a:off x="3584448" y="1298448"/>
            <a:ext cx="1234440" cy="841248"/>
          </a:xfrm>
          <a:prstGeom prst="rect">
            <a:avLst/>
          </a:prstGeom>
          <a:solidFill>
            <a:srgbClr val="00B0F0"/>
          </a:solidFill>
          <a:ln/>
        </p:spPr>
        <p:txBody>
          <a:bodyPr/>
          <a:lstStyle/>
          <a:p>
            <a:endParaRPr lang="en-US"/>
          </a:p>
        </p:txBody>
      </p:sp>
      <p:sp>
        <p:nvSpPr>
          <p:cNvPr id="7" name="Text 3"/>
          <p:cNvSpPr/>
          <p:nvPr/>
        </p:nvSpPr>
        <p:spPr>
          <a:xfrm>
            <a:off x="3584448" y="1371600"/>
            <a:ext cx="1234440" cy="274320"/>
          </a:xfrm>
          <a:prstGeom prst="rect">
            <a:avLst/>
          </a:prstGeom>
          <a:noFill/>
          <a:ln/>
        </p:spPr>
        <p:txBody>
          <a:bodyPr wrap="square" rtlCol="0" anchor="ctr"/>
          <a:lstStyle/>
          <a:p>
            <a:pPr marL="0" indent="0" algn="ctr">
              <a:buNone/>
            </a:pPr>
            <a:r>
              <a:rPr lang="en-US" sz="1100" dirty="0">
                <a:solidFill>
                  <a:srgbClr val="FFFFFF"/>
                </a:solidFill>
                <a:latin typeface="Calibri" pitchFamily="34" charset="0"/>
                <a:ea typeface="Calibri" pitchFamily="34" charset="-122"/>
                <a:cs typeface="Calibri" pitchFamily="34" charset="-120"/>
              </a:rPr>
              <a:t>Chapter</a:t>
            </a:r>
            <a:endParaRPr lang="en-US" sz="1100" dirty="0"/>
          </a:p>
        </p:txBody>
      </p:sp>
      <p:sp>
        <p:nvSpPr>
          <p:cNvPr id="8" name="Text 4"/>
          <p:cNvSpPr/>
          <p:nvPr/>
        </p:nvSpPr>
        <p:spPr>
          <a:xfrm>
            <a:off x="3584448" y="1609344"/>
            <a:ext cx="1234440" cy="502920"/>
          </a:xfrm>
          <a:prstGeom prst="rect">
            <a:avLst/>
          </a:prstGeom>
          <a:noFill/>
          <a:ln/>
        </p:spPr>
        <p:txBody>
          <a:bodyPr wrap="square"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01</a:t>
            </a:r>
            <a:endParaRPr lang="en-US" sz="2600" dirty="0"/>
          </a:p>
        </p:txBody>
      </p:sp>
      <p:sp>
        <p:nvSpPr>
          <p:cNvPr id="9" name="Text 5"/>
          <p:cNvSpPr/>
          <p:nvPr/>
        </p:nvSpPr>
        <p:spPr>
          <a:xfrm>
            <a:off x="5074920" y="1298448"/>
            <a:ext cx="6446520" cy="841248"/>
          </a:xfrm>
          <a:prstGeom prst="rect">
            <a:avLst/>
          </a:prstGeom>
          <a:noFill/>
          <a:ln/>
        </p:spPr>
        <p:txBody>
          <a:bodyPr wrap="square" rtlCol="0" anchor="ctr"/>
          <a:lstStyle/>
          <a:p>
            <a:pPr marL="0" indent="0">
              <a:buNone/>
            </a:pPr>
            <a:r>
              <a:rPr lang="en-US" sz="2200" b="1" dirty="0">
                <a:solidFill>
                  <a:srgbClr val="0090CC"/>
                </a:solidFill>
                <a:latin typeface="Calibri" pitchFamily="34" charset="0"/>
                <a:ea typeface="Calibri" pitchFamily="34" charset="-122"/>
                <a:cs typeface="Calibri" pitchFamily="34" charset="-120"/>
              </a:rPr>
              <a:t>The research problem</a:t>
            </a:r>
            <a:endParaRPr lang="en-US" sz="2200" dirty="0"/>
          </a:p>
        </p:txBody>
      </p:sp>
      <p:sp>
        <p:nvSpPr>
          <p:cNvPr id="10" name="Text 6"/>
          <p:cNvSpPr/>
          <p:nvPr/>
        </p:nvSpPr>
        <p:spPr>
          <a:xfrm>
            <a:off x="3584448" y="3538220"/>
            <a:ext cx="7936992" cy="581152"/>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Although the exact nature of the information needed for this purpose depends on the type of problem one is addressing, it may be broadly classified under two headings:</a:t>
            </a:r>
            <a:endParaRPr lang="en-US" sz="1450" dirty="0"/>
          </a:p>
        </p:txBody>
      </p:sp>
      <p:sp>
        <p:nvSpPr>
          <p:cNvPr id="11" name="Text 7"/>
          <p:cNvSpPr/>
          <p:nvPr/>
        </p:nvSpPr>
        <p:spPr>
          <a:xfrm>
            <a:off x="3584448" y="4320540"/>
            <a:ext cx="7936992" cy="345440"/>
          </a:xfrm>
          <a:prstGeom prst="rect">
            <a:avLst/>
          </a:prstGeom>
          <a:noFill/>
          <a:ln/>
        </p:spPr>
        <p:txBody>
          <a:bodyPr wrap="square" rtlCol="0" anchor="t"/>
          <a:lstStyle/>
          <a:p>
            <a:pPr marL="0" indent="0">
              <a:lnSpc>
                <a:spcPct val="128000"/>
              </a:lnSpc>
              <a:buNone/>
            </a:pPr>
            <a:r>
              <a:rPr lang="en-US" sz="1450" dirty="0">
                <a:solidFill>
                  <a:srgbClr val="26313F"/>
                </a:solidFill>
                <a:latin typeface="Calibri" pitchFamily="34" charset="0"/>
                <a:ea typeface="Calibri" pitchFamily="34" charset="-122"/>
                <a:cs typeface="Calibri" pitchFamily="34" charset="-120"/>
              </a:rPr>
              <a:t>Information on the organization and its environment – that is, the contextual factors.</a:t>
            </a:r>
            <a:endParaRPr lang="en-US" sz="1450" dirty="0"/>
          </a:p>
        </p:txBody>
      </p:sp>
      <p:sp>
        <p:nvSpPr>
          <p:cNvPr id="12" name="Text 8"/>
          <p:cNvSpPr/>
          <p:nvPr/>
        </p:nvSpPr>
        <p:spPr>
          <a:xfrm>
            <a:off x="3584448" y="4867148"/>
            <a:ext cx="7936992" cy="290576"/>
          </a:xfrm>
          <a:prstGeom prst="rect">
            <a:avLst/>
          </a:prstGeom>
          <a:noFill/>
          <a:ln/>
        </p:spPr>
        <p:txBody>
          <a:bodyPr wrap="square" rtlCol="0" anchor="t"/>
          <a:lstStyle/>
          <a:p>
            <a:pPr marL="0" indent="0">
              <a:lnSpc>
                <a:spcPct val="122000"/>
              </a:lnSpc>
              <a:spcAft>
                <a:spcPts val="600"/>
              </a:spcAft>
              <a:buNone/>
            </a:pPr>
            <a:r>
              <a:rPr lang="en-US" sz="1450" dirty="0">
                <a:solidFill>
                  <a:srgbClr val="26313F"/>
                </a:solidFill>
                <a:latin typeface="Calibri" pitchFamily="34" charset="0"/>
                <a:ea typeface="Calibri" pitchFamily="34" charset="-122"/>
                <a:cs typeface="Calibri" pitchFamily="34" charset="-120"/>
              </a:rPr>
              <a:t>2.   Information on the topic of interest.</a:t>
            </a:r>
            <a:endParaRPr lang="en-US" sz="1450" dirty="0"/>
          </a:p>
        </p:txBody>
      </p:sp>
      <p:pic>
        <p:nvPicPr>
          <p:cNvPr id="13" name="Graphic 21">
            <a:extLst>
              <a:ext uri="{FF2B5EF4-FFF2-40B4-BE49-F238E27FC236}">
                <a16:creationId xmlns:a16="http://schemas.microsoft.com/office/drawing/2014/main" id="{3CB550D4-AF77-879A-87A2-D65B8AB967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02AF621-2B58-4101-8C61-A4C803A0328F}"/>
</file>

<file path=customXml/itemProps2.xml><?xml version="1.0" encoding="utf-8"?>
<ds:datastoreItem xmlns:ds="http://schemas.openxmlformats.org/officeDocument/2006/customXml" ds:itemID="{9456A45C-54A3-485A-8D5B-C9FC3151EC70}"/>
</file>

<file path=customXml/itemProps3.xml><?xml version="1.0" encoding="utf-8"?>
<ds:datastoreItem xmlns:ds="http://schemas.openxmlformats.org/officeDocument/2006/customXml" ds:itemID="{93369C43-2146-48BB-9D84-8141E970FF23}"/>
</file>

<file path=docProps/app.xml><?xml version="1.0" encoding="utf-8"?>
<Properties xmlns="http://schemas.openxmlformats.org/officeDocument/2006/extended-properties" xmlns:vt="http://schemas.openxmlformats.org/officeDocument/2006/docPropsVTypes">
  <TotalTime>16</TotalTime>
  <Words>3656</Words>
  <Application>Microsoft Office PowerPoint</Application>
  <PresentationFormat>Widescreen</PresentationFormat>
  <Paragraphs>314</Paragraphs>
  <Slides>48</Slides>
  <Notes>47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48</vt:i4>
      </vt:variant>
    </vt:vector>
  </HeadingPairs>
  <TitlesOfParts>
    <vt:vector size="52" baseType="lpstr">
      <vt:lpstr>Alexandria</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Dr. Ahmed Rageh</cp:lastModifiedBy>
  <cp:revision>32</cp:revision>
  <dcterms:created xsi:type="dcterms:W3CDTF">2026-09-05T04:55:24Z</dcterms:created>
  <dcterms:modified xsi:type="dcterms:W3CDTF">2026-09-10T12:18:29Z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