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271" r:id="rId6"/>
    <p:sldId id="313" r:id="rId7"/>
    <p:sldId id="350" r:id="rId8"/>
    <p:sldId id="402" r:id="rId9"/>
    <p:sldId id="403" r:id="rId10"/>
    <p:sldId id="404" r:id="rId11"/>
    <p:sldId id="405" r:id="rId12"/>
    <p:sldId id="406" r:id="rId13"/>
    <p:sldId id="437" r:id="rId14"/>
    <p:sldId id="418" r:id="rId15"/>
    <p:sldId id="419" r:id="rId16"/>
    <p:sldId id="420" r:id="rId17"/>
    <p:sldId id="421" r:id="rId18"/>
    <p:sldId id="422" r:id="rId19"/>
    <p:sldId id="407" r:id="rId20"/>
    <p:sldId id="408" r:id="rId21"/>
    <p:sldId id="409" r:id="rId22"/>
    <p:sldId id="410" r:id="rId23"/>
    <p:sldId id="411" r:id="rId24"/>
    <p:sldId id="412" r:id="rId25"/>
    <p:sldId id="413" r:id="rId26"/>
    <p:sldId id="414" r:id="rId27"/>
    <p:sldId id="415" r:id="rId28"/>
    <p:sldId id="416" r:id="rId29"/>
    <p:sldId id="423" r:id="rId30"/>
    <p:sldId id="424" r:id="rId31"/>
    <p:sldId id="425" r:id="rId32"/>
    <p:sldId id="426" r:id="rId33"/>
    <p:sldId id="436" r:id="rId34"/>
    <p:sldId id="427" r:id="rId35"/>
    <p:sldId id="428" r:id="rId36"/>
    <p:sldId id="429" r:id="rId37"/>
    <p:sldId id="430" r:id="rId38"/>
    <p:sldId id="431" r:id="rId39"/>
    <p:sldId id="432" r:id="rId40"/>
    <p:sldId id="433" r:id="rId41"/>
    <p:sldId id="434" r:id="rId42"/>
    <p:sldId id="37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02"/>
            <p14:sldId id="403"/>
            <p14:sldId id="404"/>
            <p14:sldId id="405"/>
            <p14:sldId id="406"/>
            <p14:sldId id="437"/>
            <p14:sldId id="418"/>
            <p14:sldId id="419"/>
            <p14:sldId id="420"/>
            <p14:sldId id="421"/>
            <p14:sldId id="422"/>
            <p14:sldId id="407"/>
            <p14:sldId id="408"/>
            <p14:sldId id="409"/>
            <p14:sldId id="410"/>
            <p14:sldId id="411"/>
            <p14:sldId id="412"/>
            <p14:sldId id="413"/>
            <p14:sldId id="414"/>
            <p14:sldId id="415"/>
            <p14:sldId id="416"/>
            <p14:sldId id="423"/>
            <p14:sldId id="424"/>
            <p14:sldId id="425"/>
            <p14:sldId id="426"/>
            <p14:sldId id="436"/>
            <p14:sldId id="427"/>
            <p14:sldId id="428"/>
            <p14:sldId id="429"/>
            <p14:sldId id="430"/>
            <p14:sldId id="431"/>
            <p14:sldId id="432"/>
            <p14:sldId id="433"/>
            <p14:sldId id="434"/>
            <p14:sldId id="37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3738" autoAdjust="0"/>
  </p:normalViewPr>
  <p:slideViewPr>
    <p:cSldViewPr snapToGrid="0">
      <p:cViewPr>
        <p:scale>
          <a:sx n="70" d="100"/>
          <a:sy n="70" d="100"/>
        </p:scale>
        <p:origin x="-636" y="-60"/>
      </p:cViewPr>
      <p:guideLst>
        <p:guide orient="horz" pos="2160"/>
        <p:guide pos="3840"/>
      </p:guideLst>
    </p:cSldViewPr>
  </p:slideViewPr>
  <p:notesTextViewPr>
    <p:cViewPr>
      <p:scale>
        <a:sx n="1" d="1"/>
        <a:sy n="1" d="1"/>
      </p:scale>
      <p:origin x="0" y="0"/>
    </p:cViewPr>
  </p:notesTextViewPr>
  <p:sorterViewPr>
    <p:cViewPr>
      <p:scale>
        <a:sx n="100" d="100"/>
        <a:sy n="100" d="100"/>
      </p:scale>
      <p:origin x="0" y="4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4.xml"/><Relationship Id="rId1" Type="http://schemas.openxmlformats.org/officeDocument/2006/relationships/slideLayout" Target="../slideLayouts/slideLayout14.xml"/><Relationship Id="rId6" Type="http://schemas.openxmlformats.org/officeDocument/2006/relationships/image" Target="../media/image12.jpg"/><Relationship Id="rId5" Type="http://schemas.openxmlformats.org/officeDocument/2006/relationships/image" Target="../media/image11.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a:t>
            </a:r>
            <a:r>
              <a:rPr lang="en-US" sz="2000" b="1" dirty="0" smtClean="0">
                <a:solidFill>
                  <a:schemeClr val="tx1"/>
                </a:solidFill>
                <a:latin typeface="Alexandria" charset="0"/>
                <a:cs typeface="Alexandria" charset="0"/>
              </a:rPr>
              <a:t>7</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821"/>
    </mc:Choice>
    <mc:Fallback xmlns="">
      <p:transition spd="slow" advTm="2182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897317"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28966" y="1214421"/>
            <a:ext cx="5163593" cy="646331"/>
          </a:xfrm>
          <a:prstGeom prst="rect">
            <a:avLst/>
          </a:prstGeom>
          <a:noFill/>
        </p:spPr>
        <p:txBody>
          <a:bodyPr wrap="none" rtlCol="0">
            <a:spAutoFit/>
          </a:bodyPr>
          <a:lstStyle/>
          <a:p>
            <a:pPr algn="ctr" rtl="1"/>
            <a:r>
              <a:rPr lang="ar-EG" b="1" dirty="0">
                <a:solidFill>
                  <a:srgbClr val="00B0F0"/>
                </a:solidFill>
                <a:latin typeface="Alexandria" charset="0"/>
                <a:cs typeface="Alexandria" charset="0"/>
              </a:rPr>
              <a:t>استراتيجية التسويق </a:t>
            </a:r>
            <a:r>
              <a:rPr lang="ar-EG" b="1" dirty="0" smtClean="0">
                <a:solidFill>
                  <a:srgbClr val="00B0F0"/>
                </a:solidFill>
                <a:latin typeface="Alexandria" charset="0"/>
                <a:cs typeface="Alexandria" charset="0"/>
              </a:rPr>
              <a:t>بالمحتوى</a:t>
            </a:r>
            <a:r>
              <a:rPr lang="en-US" b="1" dirty="0" smtClean="0">
                <a:solidFill>
                  <a:srgbClr val="00B0F0"/>
                </a:solidFill>
                <a:latin typeface="Alexandria" charset="0"/>
                <a:cs typeface="Alexandria" charset="0"/>
              </a:rPr>
              <a:t>Content Marketing</a:t>
            </a:r>
            <a:r>
              <a:rPr lang="en-US" b="1" dirty="0">
                <a:solidFill>
                  <a:srgbClr val="00B0F0"/>
                </a:solidFill>
                <a:latin typeface="Alexandria" charset="0"/>
                <a:cs typeface="Alexandria" charset="0"/>
              </a:rPr>
              <a:t>) </a:t>
            </a:r>
            <a:r>
              <a:rPr lang="ar-EG" b="1" dirty="0" smtClean="0">
                <a:solidFill>
                  <a:srgbClr val="00B0F0"/>
                </a:solidFill>
                <a:latin typeface="Alexandria" charset="0"/>
                <a:cs typeface="Alexandria" charset="0"/>
              </a:rPr>
              <a:t>)</a:t>
            </a:r>
          </a:p>
          <a:p>
            <a:pPr algn="ctr" rtl="1"/>
            <a:r>
              <a:rPr lang="ar-EG" b="1" dirty="0">
                <a:solidFill>
                  <a:srgbClr val="00B0F0"/>
                </a:solidFill>
                <a:latin typeface="Alexandria" charset="0"/>
                <a:cs typeface="Alexandria" charset="0"/>
              </a:rPr>
              <a:t>واستراتيجية التسويق </a:t>
            </a:r>
            <a:r>
              <a:rPr lang="ar-EG" b="1" dirty="0" smtClean="0">
                <a:solidFill>
                  <a:srgbClr val="00B0F0"/>
                </a:solidFill>
                <a:latin typeface="Alexandria" charset="0"/>
                <a:cs typeface="Alexandria" charset="0"/>
              </a:rPr>
              <a:t>بالمؤثرين</a:t>
            </a:r>
            <a:r>
              <a:rPr lang="en-US" b="1" dirty="0" smtClean="0">
                <a:solidFill>
                  <a:srgbClr val="00B0F0"/>
                </a:solidFill>
                <a:latin typeface="Alexandria" charset="0"/>
                <a:cs typeface="Alexandria" charset="0"/>
              </a:rPr>
              <a:t>(Influencer Marketing</a:t>
            </a:r>
            <a:r>
              <a:rPr lang="en-US" b="1" dirty="0">
                <a:solidFill>
                  <a:srgbClr val="00B0F0"/>
                </a:solidFill>
                <a:latin typeface="Alexandria" charset="0"/>
                <a:cs typeface="Alexandria" charset="0"/>
              </a:rPr>
              <a:t>) </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7173"/>
    </mc:Choice>
    <mc:Fallback xmlns="">
      <p:transition spd="slow" advTm="571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773638"/>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التسويق </a:t>
            </a:r>
            <a:r>
              <a:rPr lang="ar-EG" sz="2000" dirty="0" smtClean="0">
                <a:cs typeface="+mj-cs"/>
              </a:rPr>
              <a:t>بالمحتوى.</a:t>
            </a:r>
            <a:endParaRPr lang="ar-EG" sz="2000" dirty="0">
              <a:cs typeface="+mj-cs"/>
            </a:endParaRPr>
          </a:p>
          <a:p>
            <a:pPr marL="457200" indent="-457200" algn="r" rtl="1">
              <a:lnSpc>
                <a:spcPct val="150000"/>
              </a:lnSpc>
              <a:buFont typeface="+mj-lt"/>
              <a:buAutoNum type="arabicPeriod"/>
            </a:pPr>
            <a:r>
              <a:rPr lang="ar-EG" sz="2000" dirty="0">
                <a:cs typeface="+mj-cs"/>
              </a:rPr>
              <a:t>تاريخ ونشأة </a:t>
            </a:r>
            <a:r>
              <a:rPr lang="ar-EG" sz="2000" dirty="0" smtClean="0">
                <a:cs typeface="+mj-cs"/>
              </a:rPr>
              <a:t>استراتيجية </a:t>
            </a:r>
            <a:r>
              <a:rPr lang="ar-EG" sz="2000" dirty="0">
                <a:cs typeface="+mj-cs"/>
              </a:rPr>
              <a:t>التسويق </a:t>
            </a:r>
            <a:r>
              <a:rPr lang="ar-EG" sz="2000" dirty="0" smtClean="0">
                <a:cs typeface="+mj-cs"/>
              </a:rPr>
              <a:t>بالمحتوى. </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بالمحتوى. </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بالمحتوى. </a:t>
            </a:r>
            <a:endParaRPr lang="ar-EG" sz="2000" dirty="0">
              <a:cs typeface="+mj-cs"/>
            </a:endParaRPr>
          </a:p>
          <a:p>
            <a:pPr marL="457200" indent="-457200" algn="r" rtl="1">
              <a:lnSpc>
                <a:spcPct val="150000"/>
              </a:lnSpc>
              <a:buFont typeface="+mj-lt"/>
              <a:buAutoNum type="arabicPeriod"/>
            </a:pPr>
            <a:r>
              <a:rPr lang="ar-EG" sz="2000" dirty="0">
                <a:cs typeface="+mj-cs"/>
              </a:rPr>
              <a:t>ماهية مصطلح استراتيجية التسويق </a:t>
            </a:r>
            <a:r>
              <a:rPr lang="ar-EG" sz="2000" dirty="0" smtClean="0">
                <a:cs typeface="+mj-cs"/>
              </a:rPr>
              <a:t>بالمؤثرين. </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بالمؤثرين. </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بالمؤثرين. </a:t>
            </a: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58237"/>
    </mc:Choice>
    <mc:Fallback xmlns="">
      <p:transition spd="slow" advTm="5823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195671"/>
            <a:ext cx="8309245" cy="424731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dirty="0" smtClean="0">
                <a:latin typeface="Times New Roman" pitchFamily="18" charset="0"/>
                <a:cs typeface="Times New Roman" pitchFamily="18" charset="0"/>
              </a:rPr>
              <a:t>يُعد استراتيجية التسويق بالمحتوى </a:t>
            </a:r>
            <a:r>
              <a:rPr lang="ar-EG" dirty="0">
                <a:latin typeface="Times New Roman" pitchFamily="18" charset="0"/>
                <a:cs typeface="Times New Roman" pitchFamily="18" charset="0"/>
              </a:rPr>
              <a:t>هو نهج تسويقي استراتيجي يركز على إنشاء وتوزيع محتوى قيم وملائم ومتسق لجذب جمهور محدد بوضوح والاحتفاظ </a:t>
            </a:r>
            <a:r>
              <a:rPr lang="ar-EG" dirty="0" smtClean="0">
                <a:latin typeface="Times New Roman" pitchFamily="18" charset="0"/>
                <a:cs typeface="Times New Roman" pitchFamily="18" charset="0"/>
              </a:rPr>
              <a:t>به؛ حيث أن الهدف </a:t>
            </a:r>
            <a:r>
              <a:rPr lang="ar-EG" dirty="0">
                <a:latin typeface="Times New Roman" pitchFamily="18" charset="0"/>
                <a:cs typeface="Times New Roman" pitchFamily="18" charset="0"/>
              </a:rPr>
              <a:t>من تسويق المحتوى هو تحفيز عمل العملاء </a:t>
            </a:r>
            <a:r>
              <a:rPr lang="ar-EG" dirty="0" smtClean="0">
                <a:latin typeface="Times New Roman" pitchFamily="18" charset="0"/>
                <a:cs typeface="Times New Roman" pitchFamily="18" charset="0"/>
              </a:rPr>
              <a:t>من </a:t>
            </a:r>
            <a:r>
              <a:rPr lang="ar-EG" dirty="0">
                <a:latin typeface="Times New Roman" pitchFamily="18" charset="0"/>
                <a:cs typeface="Times New Roman" pitchFamily="18" charset="0"/>
              </a:rPr>
              <a:t>خلال توفير معلومات مفيدة وجذابة للجمهور </a:t>
            </a:r>
            <a:r>
              <a:rPr lang="ar-EG" dirty="0" smtClean="0">
                <a:latin typeface="Times New Roman" pitchFamily="18" charset="0"/>
                <a:cs typeface="Times New Roman" pitchFamily="18" charset="0"/>
              </a:rPr>
              <a:t>المستهدف؛ حيث يتضمن </a:t>
            </a:r>
            <a:r>
              <a:rPr lang="ar-EG" dirty="0">
                <a:latin typeface="Times New Roman" pitchFamily="18" charset="0"/>
                <a:cs typeface="Times New Roman" pitchFamily="18" charset="0"/>
              </a:rPr>
              <a:t>تسويق المحتوى إنشاء أنواع مختلفة من المحتوى مثل منشورات المدونات، ومقاطع الفيديو، والرسوم البيانية، ومنشورات وسائل التواصل الاجتماعي، والمزيد، بهدف بناء الوعي بالعلامة التجارية، وترسيخ المصداقية، وفي النهاية تعزيز مشاركة العملاء وولائهم</a:t>
            </a:r>
            <a:r>
              <a:rPr lang="ar-EG"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dirty="0">
                <a:latin typeface="Times New Roman" pitchFamily="18" charset="0"/>
                <a:cs typeface="Times New Roman" pitchFamily="18" charset="0"/>
              </a:rPr>
              <a:t>كما تُعد استراتيجية التسويق </a:t>
            </a:r>
            <a:r>
              <a:rPr lang="ar-EG" dirty="0" smtClean="0">
                <a:latin typeface="Times New Roman" pitchFamily="18" charset="0"/>
                <a:cs typeface="Times New Roman" pitchFamily="18" charset="0"/>
              </a:rPr>
              <a:t>بالمؤثرين </a:t>
            </a:r>
            <a:r>
              <a:rPr lang="ar-EG" dirty="0">
                <a:latin typeface="Times New Roman" pitchFamily="18" charset="0"/>
                <a:cs typeface="Times New Roman" pitchFamily="18" charset="0"/>
              </a:rPr>
              <a:t>هي نوع من التسويق الذي يركز على استخدام المؤثرين - الأفراد الذين لديهم عدد كبير من المتابعين والمصداقية في مجال </a:t>
            </a:r>
            <a:r>
              <a:rPr lang="ar-EG" dirty="0" smtClean="0">
                <a:latin typeface="Times New Roman" pitchFamily="18" charset="0"/>
                <a:cs typeface="Times New Roman" pitchFamily="18" charset="0"/>
              </a:rPr>
              <a:t>معين، </a:t>
            </a:r>
            <a:r>
              <a:rPr lang="ar-EG" dirty="0">
                <a:latin typeface="Times New Roman" pitchFamily="18" charset="0"/>
                <a:cs typeface="Times New Roman" pitchFamily="18" charset="0"/>
              </a:rPr>
              <a:t>للترويج لمنتجات أو خدمات العلامة التجارية. </a:t>
            </a:r>
            <a:r>
              <a:rPr lang="ar-EG" dirty="0" smtClean="0">
                <a:latin typeface="Times New Roman" pitchFamily="18" charset="0"/>
                <a:cs typeface="Times New Roman" pitchFamily="18" charset="0"/>
              </a:rPr>
              <a:t>حيث تعمل </a:t>
            </a:r>
            <a:r>
              <a:rPr lang="ar-EG" dirty="0">
                <a:latin typeface="Times New Roman" pitchFamily="18" charset="0"/>
                <a:cs typeface="Times New Roman" pitchFamily="18" charset="0"/>
              </a:rPr>
              <a:t>هذه الإستراتيجية على تعزيز تأثير هؤلاء الأفراد على جمهورهم لتعزيز المشاركة وبناء الوعي بالعلامة التجارية وزيادة المبيعات في نهاية المطاف</a:t>
            </a:r>
            <a:r>
              <a:rPr lang="ar-EG" dirty="0" smtClean="0">
                <a:latin typeface="Times New Roman" pitchFamily="18" charset="0"/>
                <a:cs typeface="Times New Roman" pitchFamily="18" charset="0"/>
              </a:rPr>
              <a:t>.</a:t>
            </a:r>
            <a:endParaRPr lang="ar-EG" dirty="0">
              <a:latin typeface="Times New Roman" pitchFamily="18" charset="0"/>
              <a:cs typeface="Times New Roman" pitchFamily="18" charset="0"/>
            </a:endParaRPr>
          </a:p>
        </p:txBody>
      </p:sp>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301798"/>
    </mc:Choice>
    <mc:Fallback xmlns="">
      <p:transition spd="slow" advTm="30179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745195"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بالمحتوى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30691"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351471830"/>
      </p:ext>
    </p:extLst>
  </p:cSld>
  <p:clrMapOvr>
    <a:masterClrMapping/>
  </p:clrMapOvr>
  <mc:AlternateContent xmlns:mc="http://schemas.openxmlformats.org/markup-compatibility/2006" xmlns:p14="http://schemas.microsoft.com/office/powerpoint/2010/main">
    <mc:Choice Requires="p14">
      <p:transition spd="slow" p14:dur="2000" advTm="13498"/>
    </mc:Choice>
    <mc:Fallback xmlns="">
      <p:transition spd="slow" advTm="134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 y="1335074"/>
            <a:ext cx="3385473" cy="185012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3912225"/>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تُعد استراتيجية </a:t>
            </a:r>
            <a:r>
              <a:rPr lang="ar-EG" sz="2100" dirty="0">
                <a:latin typeface="Times New Roman" pitchFamily="18" charset="0"/>
                <a:cs typeface="Times New Roman" pitchFamily="18" charset="0"/>
              </a:rPr>
              <a:t>تسويق المحتوى هي نهج استراتيجي لإنشاء ونشر وتوزيع محتوى قيم وملائم لجذب الجمهور المستهدف </a:t>
            </a:r>
            <a:r>
              <a:rPr lang="ar-EG" sz="2100" dirty="0" smtClean="0">
                <a:latin typeface="Times New Roman" pitchFamily="18" charset="0"/>
                <a:cs typeface="Times New Roman" pitchFamily="18" charset="0"/>
              </a:rPr>
              <a:t>وإشراكه؛ حيث أن الهدف </a:t>
            </a:r>
            <a:r>
              <a:rPr lang="ar-EG" sz="2100" dirty="0">
                <a:latin typeface="Times New Roman" pitchFamily="18" charset="0"/>
                <a:cs typeface="Times New Roman" pitchFamily="18" charset="0"/>
              </a:rPr>
              <a:t>من تسويق المحتوى هو تحفيز عمل العملاء المربح من خلال توفير المعلومات أو وسائل الترفيه ذات القيمة للجمهور، وبالتالي بناء الثقة والولاء للعلامة التجارية. </a:t>
            </a:r>
            <a:r>
              <a:rPr lang="ar-EG" sz="2100" dirty="0" smtClean="0">
                <a:latin typeface="Times New Roman" pitchFamily="18" charset="0"/>
                <a:cs typeface="Times New Roman" pitchFamily="18" charset="0"/>
              </a:rPr>
              <a:t>حيث تتضمن </a:t>
            </a:r>
            <a:r>
              <a:rPr lang="ar-EG" sz="2100" dirty="0">
                <a:latin typeface="Times New Roman" pitchFamily="18" charset="0"/>
                <a:cs typeface="Times New Roman" pitchFamily="18" charset="0"/>
              </a:rPr>
              <a:t>استراتيجية تسويق المحتوى عادةً تحديد الجمهور المستهدف، وتحديد أهداف واضحة، وإنشاء محتوى عالي الجودة يتوافق مع اهتمامات الجمهور واحتياجاته، وتوزيع المحتوى عبر قنوات مختلفة، وقياس فعالية المحتوى في الوصول إلى الجمهور وإشراكه. </a:t>
            </a:r>
            <a:r>
              <a:rPr lang="ar-EG" sz="2100" dirty="0" smtClean="0">
                <a:latin typeface="Times New Roman" pitchFamily="18" charset="0"/>
                <a:cs typeface="Times New Roman" pitchFamily="18" charset="0"/>
              </a:rPr>
              <a:t>حيث إنها </a:t>
            </a:r>
            <a:r>
              <a:rPr lang="ar-EG" sz="2100" dirty="0">
                <a:latin typeface="Times New Roman" pitchFamily="18" charset="0"/>
                <a:cs typeface="Times New Roman" pitchFamily="18" charset="0"/>
              </a:rPr>
              <a:t>استراتيجية طويلة المدى تركز على بناء العلاقات ورعاية الجمهور بدلاً من تقديم عروض مبيعات مباشرة.</a:t>
            </a:r>
          </a:p>
        </p:txBody>
      </p:sp>
      <p:sp>
        <p:nvSpPr>
          <p:cNvPr id="13" name="TextBox 12"/>
          <p:cNvSpPr txBox="1"/>
          <p:nvPr/>
        </p:nvSpPr>
        <p:spPr>
          <a:xfrm>
            <a:off x="3995515" y="135868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بالمحتوى </a:t>
            </a:r>
          </a:p>
        </p:txBody>
      </p:sp>
    </p:spTree>
    <p:extLst>
      <p:ext uri="{BB962C8B-B14F-4D97-AF65-F5344CB8AC3E}">
        <p14:creationId xmlns:p14="http://schemas.microsoft.com/office/powerpoint/2010/main" val="2933178117"/>
      </p:ext>
    </p:extLst>
  </p:cSld>
  <p:clrMapOvr>
    <a:masterClrMapping/>
  </p:clrMapOvr>
  <mc:AlternateContent xmlns:mc="http://schemas.openxmlformats.org/markup-compatibility/2006" xmlns:p14="http://schemas.microsoft.com/office/powerpoint/2010/main">
    <mc:Choice Requires="p14">
      <p:transition spd="slow" p14:dur="2000" advTm="198955"/>
    </mc:Choice>
    <mc:Fallback xmlns="">
      <p:transition spd="slow" advTm="19895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 y="1335074"/>
            <a:ext cx="3385473" cy="185012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أهم مكونات استراتيجية التسويق بالمحتوى تشمل</a:t>
            </a:r>
            <a:r>
              <a:rPr lang="ar-EG" sz="2100" u="sng"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u="sng" dirty="0">
                <a:latin typeface="Times New Roman" pitchFamily="18" charset="0"/>
                <a:cs typeface="Times New Roman" pitchFamily="18" charset="0"/>
              </a:rPr>
              <a:t>تحديد الهدف والجمهور المستهدف:</a:t>
            </a:r>
            <a:r>
              <a:rPr lang="ar-EG" sz="2100" dirty="0">
                <a:latin typeface="Times New Roman" pitchFamily="18" charset="0"/>
                <a:cs typeface="Times New Roman" pitchFamily="18" charset="0"/>
              </a:rPr>
              <a:t> تحديد أهداف التسويق وتحديد الجمهور المستهدف الذي ترغب في الوصول إليه</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u="sng" dirty="0">
                <a:latin typeface="Times New Roman" pitchFamily="18" charset="0"/>
                <a:cs typeface="Times New Roman" pitchFamily="18" charset="0"/>
              </a:rPr>
              <a:t>إنشاء محتوى قيم:</a:t>
            </a:r>
            <a:r>
              <a:rPr lang="ar-EG" sz="2100" dirty="0">
                <a:latin typeface="Times New Roman" pitchFamily="18" charset="0"/>
                <a:cs typeface="Times New Roman" pitchFamily="18" charset="0"/>
              </a:rPr>
              <a:t> إنشاء محتوى متنوع وجذاب يلبي احتياجات واهتمامات الجمهور المستهدف.</a:t>
            </a:r>
          </a:p>
        </p:txBody>
      </p:sp>
      <p:sp>
        <p:nvSpPr>
          <p:cNvPr id="14" name="TextBox 13"/>
          <p:cNvSpPr txBox="1"/>
          <p:nvPr/>
        </p:nvSpPr>
        <p:spPr>
          <a:xfrm>
            <a:off x="3995515" y="135868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بالمحتوى </a:t>
            </a:r>
          </a:p>
        </p:txBody>
      </p:sp>
    </p:spTree>
    <p:extLst>
      <p:ext uri="{BB962C8B-B14F-4D97-AF65-F5344CB8AC3E}">
        <p14:creationId xmlns:p14="http://schemas.microsoft.com/office/powerpoint/2010/main" val="2415599537"/>
      </p:ext>
    </p:extLst>
  </p:cSld>
  <p:clrMapOvr>
    <a:masterClrMapping/>
  </p:clrMapOvr>
  <mc:AlternateContent xmlns:mc="http://schemas.openxmlformats.org/markup-compatibility/2006" xmlns:p14="http://schemas.microsoft.com/office/powerpoint/2010/main">
    <mc:Choice Requires="p14">
      <p:transition spd="slow" p14:dur="2000" advTm="163052"/>
    </mc:Choice>
    <mc:Fallback xmlns="">
      <p:transition spd="slow" advTm="16305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 y="1335074"/>
            <a:ext cx="3385473" cy="185012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3485570"/>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توزيع المحتوى:</a:t>
            </a:r>
            <a:r>
              <a:rPr lang="ar-EG" sz="2100" dirty="0">
                <a:latin typeface="Times New Roman" pitchFamily="18" charset="0"/>
                <a:cs typeface="Times New Roman" pitchFamily="18" charset="0"/>
              </a:rPr>
              <a:t> استخدام مختلف القنوات ووسائل التواصل الاجتماعي لنشر المحتوى وزيادة وصوله</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تحليل وقياس الأداء:</a:t>
            </a:r>
            <a:r>
              <a:rPr lang="ar-EG" sz="2100" dirty="0">
                <a:latin typeface="Times New Roman" pitchFamily="18" charset="0"/>
                <a:cs typeface="Times New Roman" pitchFamily="18" charset="0"/>
              </a:rPr>
              <a:t> تتبع وتقييم أداء الحملة التسويقية بالمحتوى وقياس تأثيرها على الجمهور المستهدف</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التفاعل مع الجمهور:</a:t>
            </a:r>
            <a:r>
              <a:rPr lang="ar-EG" sz="2100" dirty="0">
                <a:latin typeface="Times New Roman" pitchFamily="18" charset="0"/>
                <a:cs typeface="Times New Roman" pitchFamily="18" charset="0"/>
              </a:rPr>
              <a:t> الاستماع إلى تفاعل الجمهور مع المحتوى والتفاعل معهم بشكل فعال.</a:t>
            </a:r>
          </a:p>
        </p:txBody>
      </p:sp>
      <p:sp>
        <p:nvSpPr>
          <p:cNvPr id="13" name="TextBox 12"/>
          <p:cNvSpPr txBox="1"/>
          <p:nvPr/>
        </p:nvSpPr>
        <p:spPr>
          <a:xfrm>
            <a:off x="3995515" y="135868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بالمحتوى </a:t>
            </a:r>
          </a:p>
        </p:txBody>
      </p:sp>
    </p:spTree>
    <p:extLst>
      <p:ext uri="{BB962C8B-B14F-4D97-AF65-F5344CB8AC3E}">
        <p14:creationId xmlns:p14="http://schemas.microsoft.com/office/powerpoint/2010/main" val="3100948679"/>
      </p:ext>
    </p:extLst>
  </p:cSld>
  <p:clrMapOvr>
    <a:masterClrMapping/>
  </p:clrMapOvr>
  <mc:AlternateContent xmlns:mc="http://schemas.openxmlformats.org/markup-compatibility/2006" xmlns:p14="http://schemas.microsoft.com/office/powerpoint/2010/main">
    <mc:Choice Requires="p14">
      <p:transition spd="slow" p14:dur="2000" advTm="255120"/>
    </mc:Choice>
    <mc:Fallback xmlns="">
      <p:transition spd="slow" advTm="25512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 y="1335074"/>
            <a:ext cx="3385473" cy="185012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2031325"/>
          </a:xfrm>
          <a:prstGeom prst="rect">
            <a:avLst/>
          </a:prstGeom>
          <a:noFill/>
        </p:spPr>
        <p:txBody>
          <a:bodyPr wrap="square" rtlCol="0">
            <a:spAutoFit/>
          </a:bodyPr>
          <a:lstStyle/>
          <a:p>
            <a:pPr marL="579437" indent="-457200" algn="just" rtl="1">
              <a:lnSpc>
                <a:spcPct val="150000"/>
              </a:lnSpc>
              <a:buFont typeface="Wingdings" pitchFamily="2" charset="2"/>
              <a:buChar char="Ø"/>
            </a:pPr>
            <a:r>
              <a:rPr lang="ar-EG" sz="2100" dirty="0">
                <a:latin typeface="Times New Roman" pitchFamily="18" charset="0"/>
                <a:cs typeface="Times New Roman" pitchFamily="18" charset="0"/>
              </a:rPr>
              <a:t>باستخدام استراتيجية التسويق بالمحتوى بشكل صحيح واحترافي، يمكن للشركات بناء علاقات أقوى مع </a:t>
            </a:r>
            <a:r>
              <a:rPr lang="ar-EG" sz="2100" dirty="0" smtClean="0">
                <a:latin typeface="Times New Roman" pitchFamily="18" charset="0"/>
                <a:cs typeface="Times New Roman" pitchFamily="18" charset="0"/>
              </a:rPr>
              <a:t>العملاء؛ لزيادة </a:t>
            </a:r>
            <a:r>
              <a:rPr lang="ar-EG" sz="2100" dirty="0">
                <a:latin typeface="Times New Roman" pitchFamily="18" charset="0"/>
                <a:cs typeface="Times New Roman" pitchFamily="18" charset="0"/>
              </a:rPr>
              <a:t>التفاعل والمشاركة، وتحقيق نتائج إيجابية على المدى الطويل.</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p:txBody>
      </p:sp>
      <p:sp>
        <p:nvSpPr>
          <p:cNvPr id="13" name="TextBox 12"/>
          <p:cNvSpPr txBox="1"/>
          <p:nvPr/>
        </p:nvSpPr>
        <p:spPr>
          <a:xfrm>
            <a:off x="3995515" y="135868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بالمحتوى </a:t>
            </a:r>
          </a:p>
        </p:txBody>
      </p:sp>
    </p:spTree>
    <p:extLst>
      <p:ext uri="{BB962C8B-B14F-4D97-AF65-F5344CB8AC3E}">
        <p14:creationId xmlns:p14="http://schemas.microsoft.com/office/powerpoint/2010/main" val="2745849495"/>
      </p:ext>
    </p:extLst>
  </p:cSld>
  <p:clrMapOvr>
    <a:masterClrMapping/>
  </p:clrMapOvr>
  <mc:AlternateContent xmlns:mc="http://schemas.openxmlformats.org/markup-compatibility/2006" xmlns:p14="http://schemas.microsoft.com/office/powerpoint/2010/main">
    <mc:Choice Requires="p14">
      <p:transition spd="slow" p14:dur="2000" advTm="85707"/>
    </mc:Choice>
    <mc:Fallback xmlns="">
      <p:transition spd="slow" advTm="8570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 y="1335074"/>
            <a:ext cx="3385473" cy="185012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1964791"/>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مثال عملي عن </a:t>
            </a:r>
            <a:r>
              <a:rPr lang="ar-EG" sz="2100" u="sng" dirty="0">
                <a:latin typeface="Times New Roman" pitchFamily="18" charset="0"/>
                <a:cs typeface="Times New Roman" pitchFamily="18" charset="0"/>
              </a:rPr>
              <a:t>استراتيجية التسويق </a:t>
            </a:r>
            <a:r>
              <a:rPr lang="ar-EG" sz="2100" u="sng" dirty="0" smtClean="0">
                <a:latin typeface="Times New Roman" pitchFamily="18" charset="0"/>
                <a:cs typeface="Times New Roman" pitchFamily="18" charset="0"/>
              </a:rPr>
              <a:t>بالمحتوى </a:t>
            </a:r>
            <a:r>
              <a:rPr lang="ar-EG" sz="2100" u="sng" dirty="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79287" y="2469412"/>
            <a:ext cx="4060498" cy="279798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5540622" y="5307787"/>
            <a:ext cx="3937828" cy="369332"/>
          </a:xfrm>
          <a:prstGeom prst="rect">
            <a:avLst/>
          </a:prstGeom>
          <a:noFill/>
        </p:spPr>
        <p:txBody>
          <a:bodyPr wrap="square" rtlCol="0">
            <a:spAutoFit/>
          </a:bodyPr>
          <a:lstStyle/>
          <a:p>
            <a:pPr algn="ctr" rtl="1"/>
            <a:r>
              <a:rPr lang="ar-EG" b="1" u="sng" dirty="0" smtClean="0"/>
              <a:t>استراتيجية التسويق بالمحتوى لشركة</a:t>
            </a:r>
            <a:r>
              <a:rPr lang="en-US" b="1" u="sng" dirty="0" smtClean="0"/>
              <a:t> </a:t>
            </a:r>
            <a:r>
              <a:rPr lang="en-US" b="1" u="sng" dirty="0" err="1" smtClean="0"/>
              <a:t>Todo</a:t>
            </a:r>
            <a:r>
              <a:rPr lang="en-US" b="1" u="sng" dirty="0" smtClean="0"/>
              <a:t> </a:t>
            </a:r>
            <a:endParaRPr lang="en-US" b="1" u="sng" dirty="0"/>
          </a:p>
        </p:txBody>
      </p:sp>
      <p:sp>
        <p:nvSpPr>
          <p:cNvPr id="20" name="TextBox 19"/>
          <p:cNvSpPr txBox="1"/>
          <p:nvPr/>
        </p:nvSpPr>
        <p:spPr>
          <a:xfrm>
            <a:off x="4577137" y="5645116"/>
            <a:ext cx="5995588" cy="584775"/>
          </a:xfrm>
          <a:prstGeom prst="rect">
            <a:avLst/>
          </a:prstGeom>
          <a:noFill/>
        </p:spPr>
        <p:txBody>
          <a:bodyPr wrap="square" rtlCol="0">
            <a:spAutoFit/>
          </a:bodyPr>
          <a:lstStyle/>
          <a:p>
            <a:pPr algn="ctr" rtl="1"/>
            <a:r>
              <a:rPr lang="en-US" sz="1600" b="1" dirty="0"/>
              <a:t>https://www.facebook.com/todohatozbot/posts/pfbid02oJwjZXLPnx3iefJQiYXkazckTEyjUds2oW3rtqjBvgCX3KuwiPNjj5ZDGAXdsprJl</a:t>
            </a:r>
          </a:p>
        </p:txBody>
      </p:sp>
      <p:sp>
        <p:nvSpPr>
          <p:cNvPr id="24" name="TextBox 23"/>
          <p:cNvSpPr txBox="1"/>
          <p:nvPr/>
        </p:nvSpPr>
        <p:spPr>
          <a:xfrm>
            <a:off x="3995515" y="135868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بالمحتوى </a:t>
            </a:r>
          </a:p>
        </p:txBody>
      </p:sp>
    </p:spTree>
    <p:extLst>
      <p:ext uri="{BB962C8B-B14F-4D97-AF65-F5344CB8AC3E}">
        <p14:creationId xmlns:p14="http://schemas.microsoft.com/office/powerpoint/2010/main" val="603804966"/>
      </p:ext>
    </p:extLst>
  </p:cSld>
  <p:clrMapOvr>
    <a:masterClrMapping/>
  </p:clrMapOvr>
  <mc:AlternateContent xmlns:mc="http://schemas.openxmlformats.org/markup-compatibility/2006" xmlns:p14="http://schemas.microsoft.com/office/powerpoint/2010/main">
    <mc:Choice Requires="p14">
      <p:transition spd="slow" p14:dur="2000" advTm="62348"/>
    </mc:Choice>
    <mc:Fallback xmlns="">
      <p:transition spd="slow" advTm="6234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745195" y="1159666"/>
            <a:ext cx="404025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تاريخ ونشأة استراتيجية التسويق بالمحتوى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30691"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894684118"/>
      </p:ext>
    </p:extLst>
  </p:cSld>
  <p:clrMapOvr>
    <a:masterClrMapping/>
  </p:clrMapOvr>
  <mc:AlternateContent xmlns:mc="http://schemas.openxmlformats.org/markup-compatibility/2006" xmlns:p14="http://schemas.microsoft.com/office/powerpoint/2010/main">
    <mc:Choice Requires="p14">
      <p:transition spd="slow" p14:dur="2000" advTm="24434"/>
    </mc:Choice>
    <mc:Fallback xmlns="">
      <p:transition spd="slow" advTm="244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14125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4455066"/>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تتمتع استراتيجية تسويق المحتوى بتاريخ طويل </a:t>
            </a:r>
            <a:r>
              <a:rPr lang="ar-EG" sz="2100" dirty="0" smtClean="0">
                <a:latin typeface="Times New Roman" pitchFamily="18" charset="0"/>
                <a:cs typeface="Times New Roman" pitchFamily="18" charset="0"/>
              </a:rPr>
              <a:t>حيث يعود </a:t>
            </a:r>
            <a:r>
              <a:rPr lang="ar-EG" sz="2100" dirty="0">
                <a:latin typeface="Times New Roman" pitchFamily="18" charset="0"/>
                <a:cs typeface="Times New Roman" pitchFamily="18" charset="0"/>
              </a:rPr>
              <a:t>إلى أواخر القرن التاسع عشر عندما بدأت الشركات في إنشاء المحتوى الخاص بها لجذب العملاء والتفاعل معهم. </a:t>
            </a:r>
            <a:r>
              <a:rPr lang="ar-EG" sz="2100" u="sng" dirty="0">
                <a:latin typeface="Times New Roman" pitchFamily="18" charset="0"/>
                <a:cs typeface="Times New Roman" pitchFamily="18" charset="0"/>
              </a:rPr>
              <a:t>فيما يلي نظرة عامة مختصرة عن تاريخ وأصول استراتيجية تسويق </a:t>
            </a:r>
            <a:r>
              <a:rPr lang="ar-EG" sz="2100" u="sng" dirty="0" smtClean="0">
                <a:latin typeface="Times New Roman" pitchFamily="18" charset="0"/>
                <a:cs typeface="Times New Roman" pitchFamily="18" charset="0"/>
              </a:rPr>
              <a:t>المحتوى</a:t>
            </a:r>
            <a:r>
              <a:rPr lang="ar-EG" sz="2100" dirty="0">
                <a:latin typeface="Times New Roman" pitchFamily="18" charset="0"/>
                <a:cs typeface="Times New Roman" pitchFamily="18" charset="0"/>
              </a:rPr>
              <a:t>:</a:t>
            </a:r>
            <a:endParaRPr lang="ar-EG" sz="2100" dirty="0" smtClean="0">
              <a:latin typeface="Times New Roman" pitchFamily="18" charset="0"/>
              <a:cs typeface="Times New Roman" pitchFamily="18" charset="0"/>
            </a:endParaRPr>
          </a:p>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القرن التاسع عشر - القرن العشرين: يمكن إرجاع الجذور المبكرة لتسويق المحتوى إلى أواخر القرن التاسع عشر عندما بدأت شركات مثل </a:t>
            </a:r>
            <a:r>
              <a:rPr lang="en-US" sz="2100" dirty="0">
                <a:latin typeface="Times New Roman" pitchFamily="18" charset="0"/>
                <a:cs typeface="Times New Roman" pitchFamily="18" charset="0"/>
              </a:rPr>
              <a:t>John </a:t>
            </a:r>
            <a:r>
              <a:rPr lang="en-US" sz="2100" dirty="0" smtClean="0">
                <a:latin typeface="Times New Roman" pitchFamily="18" charset="0"/>
                <a:cs typeface="Times New Roman" pitchFamily="18" charset="0"/>
              </a:rPr>
              <a:t>Deere</a:t>
            </a:r>
            <a:r>
              <a:rPr lang="ar-EG" sz="2100" dirty="0" smtClean="0">
                <a:latin typeface="Times New Roman" pitchFamily="18" charset="0"/>
                <a:cs typeface="Times New Roman" pitchFamily="18" charset="0"/>
              </a:rPr>
              <a:t> في </a:t>
            </a:r>
            <a:r>
              <a:rPr lang="ar-EG" sz="2100" dirty="0">
                <a:latin typeface="Times New Roman" pitchFamily="18" charset="0"/>
                <a:cs typeface="Times New Roman" pitchFamily="18" charset="0"/>
              </a:rPr>
              <a:t>إنشاء مجلات وأدلة للمزارعين لتزويدهم بمعلومات قيمة حول الممارسات الزراعية. </a:t>
            </a:r>
            <a:r>
              <a:rPr lang="ar-EG" sz="2100" dirty="0" smtClean="0">
                <a:latin typeface="Times New Roman" pitchFamily="18" charset="0"/>
                <a:cs typeface="Times New Roman" pitchFamily="18" charset="0"/>
              </a:rPr>
              <a:t>حيث لم </a:t>
            </a:r>
            <a:r>
              <a:rPr lang="ar-EG" sz="2100" dirty="0">
                <a:latin typeface="Times New Roman" pitchFamily="18" charset="0"/>
                <a:cs typeface="Times New Roman" pitchFamily="18" charset="0"/>
              </a:rPr>
              <a:t>يكن هذا النوع من المحتوى مرتبطًا بشكل مباشر بالترويج للمنتجات ولكنه يهدف إلى بناء الثقة والمصداقية لدى الجمهور.</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3" name="TextBox 12"/>
          <p:cNvSpPr txBox="1"/>
          <p:nvPr/>
        </p:nvSpPr>
        <p:spPr>
          <a:xfrm>
            <a:off x="4225382" y="1324794"/>
            <a:ext cx="404025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تاريخ ونشأة استراتيجية التسويق بالمحتوى </a:t>
            </a:r>
          </a:p>
        </p:txBody>
      </p:sp>
    </p:spTree>
    <p:extLst>
      <p:ext uri="{BB962C8B-B14F-4D97-AF65-F5344CB8AC3E}">
        <p14:creationId xmlns:p14="http://schemas.microsoft.com/office/powerpoint/2010/main" val="4220417702"/>
      </p:ext>
    </p:extLst>
  </p:cSld>
  <p:clrMapOvr>
    <a:masterClrMapping/>
  </p:clrMapOvr>
  <mc:AlternateContent xmlns:mc="http://schemas.openxmlformats.org/markup-compatibility/2006" xmlns:p14="http://schemas.microsoft.com/office/powerpoint/2010/main">
    <mc:Choice Requires="p14">
      <p:transition spd="slow" p14:dur="2000" advTm="99851"/>
    </mc:Choice>
    <mc:Fallback xmlns="">
      <p:transition spd="slow" advTm="9985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14125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858077"/>
            <a:ext cx="8309245" cy="1488484"/>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القرن العشرين: استمر تسويق المحتوى في التطور طوال القرن العشرين مع ظهور الإعلانات الإذاعية والتلفزيونية. </a:t>
            </a:r>
            <a:r>
              <a:rPr lang="ar-EG" sz="2100" dirty="0" smtClean="0">
                <a:latin typeface="Times New Roman" pitchFamily="18" charset="0"/>
                <a:cs typeface="Times New Roman" pitchFamily="18" charset="0"/>
              </a:rPr>
              <a:t>حيث بدأت </a:t>
            </a:r>
            <a:r>
              <a:rPr lang="ar-EG" sz="2100" dirty="0">
                <a:latin typeface="Times New Roman" pitchFamily="18" charset="0"/>
                <a:cs typeface="Times New Roman" pitchFamily="18" charset="0"/>
              </a:rPr>
              <a:t>العلامات التجارية في رعاية البرامج الإذاعية وإنشاء محتوى مدعوم للوصول إلى جمهورها المستهدف بطرق جديدة وجذابة</a:t>
            </a:r>
            <a:r>
              <a:rPr lang="ar-EG" sz="2100" dirty="0" smtClean="0">
                <a:latin typeface="Times New Roman" pitchFamily="18" charset="0"/>
                <a:cs typeface="Times New Roman" pitchFamily="18" charset="0"/>
              </a:rPr>
              <a:t>.</a:t>
            </a:r>
          </a:p>
        </p:txBody>
      </p:sp>
      <p:sp>
        <p:nvSpPr>
          <p:cNvPr id="13" name="TextBox 12"/>
          <p:cNvSpPr txBox="1"/>
          <p:nvPr/>
        </p:nvSpPr>
        <p:spPr>
          <a:xfrm>
            <a:off x="4225382" y="1324794"/>
            <a:ext cx="404025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تاريخ ونشأة استراتيجية التسويق بالمحتوى </a:t>
            </a:r>
          </a:p>
        </p:txBody>
      </p:sp>
    </p:spTree>
    <p:extLst>
      <p:ext uri="{BB962C8B-B14F-4D97-AF65-F5344CB8AC3E}">
        <p14:creationId xmlns:p14="http://schemas.microsoft.com/office/powerpoint/2010/main" val="1244334989"/>
      </p:ext>
    </p:extLst>
  </p:cSld>
  <p:clrMapOvr>
    <a:masterClrMapping/>
  </p:clrMapOvr>
  <mc:AlternateContent xmlns:mc="http://schemas.openxmlformats.org/markup-compatibility/2006" xmlns:p14="http://schemas.microsoft.com/office/powerpoint/2010/main">
    <mc:Choice Requires="p14">
      <p:transition spd="slow" p14:dur="2000" advTm="108952"/>
    </mc:Choice>
    <mc:Fallback xmlns="">
      <p:transition spd="slow" advTm="10895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14125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3970318"/>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الثورة الرقمية: أدى ظهور الإنترنت والتقنيات الرقمية في التسعينيات إلى إحداث ثورة في تسويق المحتوى.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للعلامات التجارية الآن الوصول إلى جمهور عالمي من خلال مواقع الويب والمدونات ومنصات التواصل الاجتماعي. </a:t>
            </a:r>
            <a:r>
              <a:rPr lang="ar-EG" sz="2100" dirty="0" smtClean="0">
                <a:latin typeface="Times New Roman" pitchFamily="18" charset="0"/>
                <a:cs typeface="Times New Roman" pitchFamily="18" charset="0"/>
              </a:rPr>
              <a:t>لذلك أصبح </a:t>
            </a:r>
            <a:r>
              <a:rPr lang="ar-EG" sz="2100" dirty="0">
                <a:latin typeface="Times New Roman" pitchFamily="18" charset="0"/>
                <a:cs typeface="Times New Roman" pitchFamily="18" charset="0"/>
              </a:rPr>
              <a:t>تسويق المحتوى أكثر تخصيصًا وتفاعلية وقابلية للقياس</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العصر الحديث: في أوائل العقد الأول من القرن الحادي والعشرين، ظهر تسويق المحتوى كاستراتيجية قوية للشركات للتفاعل مع جمهورها المستهدف وبناء الولاء للعلامة التجارية. </a:t>
            </a:r>
            <a:r>
              <a:rPr lang="ar-EG" sz="2100" dirty="0" smtClean="0">
                <a:latin typeface="Times New Roman" pitchFamily="18" charset="0"/>
                <a:cs typeface="Times New Roman" pitchFamily="18" charset="0"/>
              </a:rPr>
              <a:t>لذلك بدأت </a:t>
            </a:r>
            <a:r>
              <a:rPr lang="ar-EG" sz="2100" dirty="0">
                <a:latin typeface="Times New Roman" pitchFamily="18" charset="0"/>
                <a:cs typeface="Times New Roman" pitchFamily="18" charset="0"/>
              </a:rPr>
              <a:t>العلامات التجارية في التركيز على إنشاء محتوى عالي الجودة وقيم يقوم بتعليم المستهلكين وترفيههم وإلهامهم بدلاً من بيع المنتجات مباشرة.</a:t>
            </a:r>
          </a:p>
        </p:txBody>
      </p:sp>
      <p:sp>
        <p:nvSpPr>
          <p:cNvPr id="13" name="TextBox 12"/>
          <p:cNvSpPr txBox="1"/>
          <p:nvPr/>
        </p:nvSpPr>
        <p:spPr>
          <a:xfrm>
            <a:off x="4225382" y="1324794"/>
            <a:ext cx="404025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تاريخ ونشأة استراتيجية التسويق بالمحتوى </a:t>
            </a:r>
          </a:p>
        </p:txBody>
      </p:sp>
    </p:spTree>
    <p:extLst>
      <p:ext uri="{BB962C8B-B14F-4D97-AF65-F5344CB8AC3E}">
        <p14:creationId xmlns:p14="http://schemas.microsoft.com/office/powerpoint/2010/main" val="1047447520"/>
      </p:ext>
    </p:extLst>
  </p:cSld>
  <p:clrMapOvr>
    <a:masterClrMapping/>
  </p:clrMapOvr>
  <mc:AlternateContent xmlns:mc="http://schemas.openxmlformats.org/markup-compatibility/2006" xmlns:p14="http://schemas.microsoft.com/office/powerpoint/2010/main">
    <mc:Choice Requires="p14">
      <p:transition spd="slow" p14:dur="2000" advTm="260863"/>
    </mc:Choice>
    <mc:Fallback xmlns="">
      <p:transition spd="slow" advTm="26086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14125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اليوم، أصبح تسويق المحتوى جانبًا أساسيًا من </a:t>
            </a:r>
            <a:r>
              <a:rPr lang="ar-EG" sz="2100" dirty="0" smtClean="0">
                <a:latin typeface="Times New Roman" pitchFamily="18" charset="0"/>
                <a:cs typeface="Times New Roman" pitchFamily="18" charset="0"/>
              </a:rPr>
              <a:t>استراتيجيات التسويق، </a:t>
            </a:r>
            <a:r>
              <a:rPr lang="ar-EG" sz="2100" dirty="0">
                <a:latin typeface="Times New Roman" pitchFamily="18" charset="0"/>
                <a:cs typeface="Times New Roman" pitchFamily="18" charset="0"/>
              </a:rPr>
              <a:t>حيث تستثمر الشركات في أشكال مختلفة من المحتوى مثل منشورات المدونات </a:t>
            </a:r>
            <a:r>
              <a:rPr lang="ar-EG" sz="2100" dirty="0" smtClean="0">
                <a:latin typeface="Times New Roman" pitchFamily="18" charset="0"/>
                <a:cs typeface="Times New Roman" pitchFamily="18" charset="0"/>
              </a:rPr>
              <a:t>والبودكاست </a:t>
            </a:r>
            <a:r>
              <a:rPr lang="ar-EG" sz="2100" dirty="0">
                <a:latin typeface="Times New Roman" pitchFamily="18" charset="0"/>
                <a:cs typeface="Times New Roman" pitchFamily="18" charset="0"/>
              </a:rPr>
              <a:t>لجذب العملاء وإشراكهم والاحتفاظ بهم</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طوال تاريخه، تطور تسويق المحتوى من المنشورات المطبوعة التقليدية إلى إنشاء المحتوى الرقمي، والاستفادة من التكنولوجيا وتحليلات البيانات لتقديم محتوى مناسب وشخصي للمستهلكين. </a:t>
            </a:r>
            <a:r>
              <a:rPr lang="ar-EG" sz="2100" dirty="0" smtClean="0">
                <a:latin typeface="Times New Roman" pitchFamily="18" charset="0"/>
                <a:cs typeface="Times New Roman" pitchFamily="18" charset="0"/>
              </a:rPr>
              <a:t>حيث تظل </a:t>
            </a:r>
            <a:r>
              <a:rPr lang="ar-EG" sz="2100" dirty="0">
                <a:latin typeface="Times New Roman" pitchFamily="18" charset="0"/>
                <a:cs typeface="Times New Roman" pitchFamily="18" charset="0"/>
              </a:rPr>
              <a:t>المبادئ الأساسية لتوفير محتوى قيم وغني بالمعلومات وجذاب لبناء علاقات مع العملاء أساسية لاستراتيجية تسويق المحتوى.</a:t>
            </a:r>
          </a:p>
        </p:txBody>
      </p:sp>
      <p:sp>
        <p:nvSpPr>
          <p:cNvPr id="13" name="TextBox 12"/>
          <p:cNvSpPr txBox="1"/>
          <p:nvPr/>
        </p:nvSpPr>
        <p:spPr>
          <a:xfrm>
            <a:off x="4225382" y="1324794"/>
            <a:ext cx="404025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تاريخ ونشأة استراتيجية التسويق بالمحتوى </a:t>
            </a:r>
          </a:p>
        </p:txBody>
      </p:sp>
    </p:spTree>
    <p:extLst>
      <p:ext uri="{BB962C8B-B14F-4D97-AF65-F5344CB8AC3E}">
        <p14:creationId xmlns:p14="http://schemas.microsoft.com/office/powerpoint/2010/main" val="3756142881"/>
      </p:ext>
    </p:extLst>
  </p:cSld>
  <p:clrMapOvr>
    <a:masterClrMapping/>
  </p:clrMapOvr>
  <mc:AlternateContent xmlns:mc="http://schemas.openxmlformats.org/markup-compatibility/2006" xmlns:p14="http://schemas.microsoft.com/office/powerpoint/2010/main">
    <mc:Choice Requires="p14">
      <p:transition spd="slow" p14:dur="2000" advTm="139968"/>
    </mc:Choice>
    <mc:Fallback xmlns="">
      <p:transition spd="slow" advTm="13996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4664949" y="1159666"/>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بالمحتوى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30691"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487839003"/>
      </p:ext>
    </p:extLst>
  </p:cSld>
  <p:clrMapOvr>
    <a:masterClrMapping/>
  </p:clrMapOvr>
  <mc:AlternateContent xmlns:mc="http://schemas.openxmlformats.org/markup-compatibility/2006" xmlns:p14="http://schemas.microsoft.com/office/powerpoint/2010/main">
    <mc:Choice Requires="p14">
      <p:transition spd="slow" p14:dur="2000" advTm="8977"/>
    </mc:Choice>
    <mc:Fallback xmlns="">
      <p:transition spd="slow" advTm="89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14125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توفر استراتيجية تسويق المحتوى العديد من المزايا للشركات التي تتطلع إلى تعزيز تواجدها عبر الإنترنت والتفاعل مع جمهورها المستهدف بشكل فعال. تتضمن بعض المزايا الرئيسية لاستراتيجية تسويق المحتوى ما يلي</a:t>
            </a:r>
            <a:r>
              <a:rPr lang="ar-EG" sz="2100" u="sng"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u="sng" dirty="0">
                <a:latin typeface="Times New Roman" pitchFamily="18" charset="0"/>
                <a:cs typeface="Times New Roman" pitchFamily="18" charset="0"/>
              </a:rPr>
              <a:t>بناء الوعي بالعلامة التجارية:</a:t>
            </a:r>
            <a:r>
              <a:rPr lang="ar-EG" sz="2100" dirty="0">
                <a:latin typeface="Times New Roman" pitchFamily="18" charset="0"/>
                <a:cs typeface="Times New Roman" pitchFamily="18" charset="0"/>
              </a:rPr>
              <a:t> من خلال إنشاء محتوى معلوماتي قيم ومشاركته باستمرار، يمكن للشركات زيادة ظهور العلامة التجارية والوعي بها بين جمهورها المستهدف.</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
        <p:nvSpPr>
          <p:cNvPr id="13" name="TextBox 12"/>
          <p:cNvSpPr txBox="1"/>
          <p:nvPr/>
        </p:nvSpPr>
        <p:spPr>
          <a:xfrm>
            <a:off x="3981130" y="1415280"/>
            <a:ext cx="43238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بالمحتوى </a:t>
            </a:r>
          </a:p>
        </p:txBody>
      </p:sp>
    </p:spTree>
    <p:extLst>
      <p:ext uri="{BB962C8B-B14F-4D97-AF65-F5344CB8AC3E}">
        <p14:creationId xmlns:p14="http://schemas.microsoft.com/office/powerpoint/2010/main" val="115003700"/>
      </p:ext>
    </p:extLst>
  </p:cSld>
  <p:clrMapOvr>
    <a:masterClrMapping/>
  </p:clrMapOvr>
  <mc:AlternateContent xmlns:mc="http://schemas.openxmlformats.org/markup-compatibility/2006" xmlns:p14="http://schemas.microsoft.com/office/powerpoint/2010/main">
    <mc:Choice Requires="p14">
      <p:transition spd="slow" p14:dur="2000" advTm="105955"/>
    </mc:Choice>
    <mc:Fallback xmlns="">
      <p:transition spd="slow" advTm="10595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14125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3485570"/>
          </a:xfrm>
          <a:prstGeom prst="rect">
            <a:avLst/>
          </a:prstGeom>
          <a:noFill/>
        </p:spPr>
        <p:txBody>
          <a:bodyPr wrap="square" rtlCol="0">
            <a:spAutoFit/>
          </a:bodyPr>
          <a:lstStyle/>
          <a:p>
            <a:pPr marL="579437" indent="-457200" algn="just" rtl="1">
              <a:lnSpc>
                <a:spcPct val="150000"/>
              </a:lnSpc>
              <a:buFont typeface="+mj-lt"/>
              <a:buAutoNum type="arabicPeriod" startAt="2"/>
            </a:pPr>
            <a:r>
              <a:rPr lang="ar-EG" sz="2100" u="sng" dirty="0">
                <a:latin typeface="Times New Roman" pitchFamily="18" charset="0"/>
                <a:cs typeface="Times New Roman" pitchFamily="18" charset="0"/>
              </a:rPr>
              <a:t>إنشاء السلطة والمصداقية:</a:t>
            </a:r>
            <a:r>
              <a:rPr lang="ar-EG" sz="2100" dirty="0">
                <a:latin typeface="Times New Roman" pitchFamily="18" charset="0"/>
                <a:cs typeface="Times New Roman" pitchFamily="18" charset="0"/>
              </a:rPr>
              <a:t> يساعد توفير محتوى عالي الجودة وذي صلة في وضع الشركة كشركة رائدة في الصناعة وخبير في مجالها، مما يؤدي إلى زيادة المصداقية والثقة بين المستهلكين.</a:t>
            </a:r>
          </a:p>
          <a:p>
            <a:pPr marL="579437" indent="-457200" algn="just" rtl="1">
              <a:lnSpc>
                <a:spcPct val="150000"/>
              </a:lnSpc>
              <a:buFont typeface="+mj-lt"/>
              <a:buAutoNum type="arabicPeriod" startAt="2"/>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2"/>
            </a:pPr>
            <a:r>
              <a:rPr lang="ar-EG" sz="2100" u="sng" dirty="0">
                <a:latin typeface="Times New Roman" pitchFamily="18" charset="0"/>
                <a:cs typeface="Times New Roman" pitchFamily="18" charset="0"/>
              </a:rPr>
              <a:t>قيادة حركة </a:t>
            </a:r>
            <a:r>
              <a:rPr lang="ar-EG" sz="2100" u="sng" dirty="0" smtClean="0">
                <a:latin typeface="Times New Roman" pitchFamily="18" charset="0"/>
                <a:cs typeface="Times New Roman" pitchFamily="18" charset="0"/>
              </a:rPr>
              <a:t>المرور:</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يمكن أن يساعد إنشاء محتوى محسّن لتحسين محركات البحث </a:t>
            </a:r>
            <a:r>
              <a:rPr lang="ar-EG" sz="2100" dirty="0" smtClean="0">
                <a:latin typeface="Times New Roman" pitchFamily="18" charset="0"/>
                <a:cs typeface="Times New Roman" pitchFamily="18" charset="0"/>
              </a:rPr>
              <a:t>في </a:t>
            </a:r>
            <a:r>
              <a:rPr lang="ar-EG" sz="2100" dirty="0">
                <a:latin typeface="Times New Roman" pitchFamily="18" charset="0"/>
                <a:cs typeface="Times New Roman" pitchFamily="18" charset="0"/>
              </a:rPr>
              <a:t>تحسين تصنيفات محرك البحث لموقع الويب، مما يؤدي إلى زيادة حركة </a:t>
            </a:r>
            <a:r>
              <a:rPr lang="ar-EG" sz="2100" dirty="0" smtClean="0">
                <a:latin typeface="Times New Roman" pitchFamily="18" charset="0"/>
                <a:cs typeface="Times New Roman" pitchFamily="18" charset="0"/>
              </a:rPr>
              <a:t>المرور والظهور </a:t>
            </a:r>
            <a:r>
              <a:rPr lang="ar-EG" sz="2100" dirty="0">
                <a:latin typeface="Times New Roman" pitchFamily="18" charset="0"/>
                <a:cs typeface="Times New Roman" pitchFamily="18" charset="0"/>
              </a:rPr>
              <a:t>في صفحات نتائج محرك </a:t>
            </a:r>
            <a:r>
              <a:rPr lang="ar-EG" sz="2100" dirty="0" smtClean="0">
                <a:latin typeface="Times New Roman" pitchFamily="18" charset="0"/>
                <a:cs typeface="Times New Roman" pitchFamily="18" charset="0"/>
              </a:rPr>
              <a:t>البحث.</a:t>
            </a:r>
            <a:endParaRPr lang="ar-EG" sz="2100" dirty="0">
              <a:latin typeface="Times New Roman" pitchFamily="18" charset="0"/>
              <a:cs typeface="Times New Roman" pitchFamily="18" charset="0"/>
            </a:endParaRPr>
          </a:p>
        </p:txBody>
      </p:sp>
      <p:sp>
        <p:nvSpPr>
          <p:cNvPr id="13" name="TextBox 12"/>
          <p:cNvSpPr txBox="1"/>
          <p:nvPr/>
        </p:nvSpPr>
        <p:spPr>
          <a:xfrm>
            <a:off x="3981130" y="1415280"/>
            <a:ext cx="43238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بالمحتوى </a:t>
            </a:r>
          </a:p>
        </p:txBody>
      </p:sp>
    </p:spTree>
    <p:extLst>
      <p:ext uri="{BB962C8B-B14F-4D97-AF65-F5344CB8AC3E}">
        <p14:creationId xmlns:p14="http://schemas.microsoft.com/office/powerpoint/2010/main" val="1428653716"/>
      </p:ext>
    </p:extLst>
  </p:cSld>
  <p:clrMapOvr>
    <a:masterClrMapping/>
  </p:clrMapOvr>
  <mc:AlternateContent xmlns:mc="http://schemas.openxmlformats.org/markup-compatibility/2006" xmlns:p14="http://schemas.microsoft.com/office/powerpoint/2010/main">
    <mc:Choice Requires="p14">
      <p:transition spd="slow" p14:dur="2000" advTm="180963"/>
    </mc:Choice>
    <mc:Fallback xmlns="">
      <p:transition spd="slow" advTm="18096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14125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3000821"/>
          </a:xfrm>
          <a:prstGeom prst="rect">
            <a:avLst/>
          </a:prstGeom>
          <a:noFill/>
        </p:spPr>
        <p:txBody>
          <a:bodyPr wrap="square" rtlCol="0">
            <a:spAutoFit/>
          </a:bodyPr>
          <a:lstStyle/>
          <a:p>
            <a:pPr marL="579437" indent="-457200" algn="just" rtl="1">
              <a:lnSpc>
                <a:spcPct val="150000"/>
              </a:lnSpc>
              <a:buFont typeface="+mj-lt"/>
              <a:buAutoNum type="arabicPeriod" startAt="4"/>
            </a:pPr>
            <a:r>
              <a:rPr lang="ar-EG" sz="2100" u="sng" dirty="0">
                <a:latin typeface="Times New Roman" pitchFamily="18" charset="0"/>
                <a:cs typeface="Times New Roman" pitchFamily="18" charset="0"/>
              </a:rPr>
              <a:t>إشراك العملاء والاحتفاظ بهم:</a:t>
            </a:r>
            <a:r>
              <a:rPr lang="ar-EG" sz="2100" dirty="0">
                <a:latin typeface="Times New Roman" pitchFamily="18" charset="0"/>
                <a:cs typeface="Times New Roman" pitchFamily="18" charset="0"/>
              </a:rPr>
              <a:t> يمكن للمحتوى ذي الصلة والقيم أن يساعد الشركات على التفاعل مع جمهورها، وبناء العلاقات، والحفاظ على عودة العملاء للحصول على المزيد.</a:t>
            </a:r>
          </a:p>
          <a:p>
            <a:pPr marL="579437" indent="-457200" algn="just" rtl="1">
              <a:lnSpc>
                <a:spcPct val="150000"/>
              </a:lnSpc>
              <a:buFont typeface="+mj-lt"/>
              <a:buAutoNum type="arabicPeriod" startAt="4"/>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4"/>
            </a:pPr>
            <a:r>
              <a:rPr lang="ar-EG" sz="2100" u="sng" dirty="0">
                <a:latin typeface="Times New Roman" pitchFamily="18" charset="0"/>
                <a:cs typeface="Times New Roman" pitchFamily="18" charset="0"/>
              </a:rPr>
              <a:t>توليد العملاء </a:t>
            </a:r>
            <a:r>
              <a:rPr lang="ar-EG" sz="2100" u="sng" dirty="0" smtClean="0">
                <a:latin typeface="Times New Roman" pitchFamily="18" charset="0"/>
                <a:cs typeface="Times New Roman" pitchFamily="18" charset="0"/>
              </a:rPr>
              <a:t>المحتملين:</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يمكن لتسويق المحتوى أن يساعد الشركات على جذب العملاء المحتملين، ورعايتهم من خلال مسار تحويل المبيعات، وتحويلهم </a:t>
            </a:r>
            <a:r>
              <a:rPr lang="ar-EG" sz="2100" dirty="0" smtClean="0">
                <a:latin typeface="Times New Roman" pitchFamily="18" charset="0"/>
                <a:cs typeface="Times New Roman" pitchFamily="18" charset="0"/>
              </a:rPr>
              <a:t>من </a:t>
            </a:r>
            <a:r>
              <a:rPr lang="ar-EG" sz="2100" dirty="0">
                <a:latin typeface="Times New Roman" pitchFamily="18" charset="0"/>
                <a:cs typeface="Times New Roman" pitchFamily="18" charset="0"/>
              </a:rPr>
              <a:t>عملاء محتملين </a:t>
            </a:r>
            <a:r>
              <a:rPr lang="ar-EG" sz="2100" dirty="0" smtClean="0">
                <a:latin typeface="Times New Roman" pitchFamily="18" charset="0"/>
                <a:cs typeface="Times New Roman" pitchFamily="18" charset="0"/>
              </a:rPr>
              <a:t>إلى </a:t>
            </a:r>
            <a:r>
              <a:rPr lang="ar-EG" sz="2100" dirty="0">
                <a:latin typeface="Times New Roman" pitchFamily="18" charset="0"/>
                <a:cs typeface="Times New Roman" pitchFamily="18" charset="0"/>
              </a:rPr>
              <a:t>عملاء يدفعون.</a:t>
            </a:r>
          </a:p>
        </p:txBody>
      </p:sp>
      <p:sp>
        <p:nvSpPr>
          <p:cNvPr id="13" name="TextBox 12"/>
          <p:cNvSpPr txBox="1"/>
          <p:nvPr/>
        </p:nvSpPr>
        <p:spPr>
          <a:xfrm>
            <a:off x="3981130" y="1415280"/>
            <a:ext cx="43238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بالمحتوى </a:t>
            </a:r>
          </a:p>
        </p:txBody>
      </p:sp>
    </p:spTree>
    <p:extLst>
      <p:ext uri="{BB962C8B-B14F-4D97-AF65-F5344CB8AC3E}">
        <p14:creationId xmlns:p14="http://schemas.microsoft.com/office/powerpoint/2010/main" val="3845698396"/>
      </p:ext>
    </p:extLst>
  </p:cSld>
  <p:clrMapOvr>
    <a:masterClrMapping/>
  </p:clrMapOvr>
  <mc:AlternateContent xmlns:mc="http://schemas.openxmlformats.org/markup-compatibility/2006" xmlns:p14="http://schemas.microsoft.com/office/powerpoint/2010/main">
    <mc:Choice Requires="p14">
      <p:transition spd="slow" p14:dur="2000" advTm="141039"/>
    </mc:Choice>
    <mc:Fallback xmlns="">
      <p:transition spd="slow" advTm="14103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14125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3000821"/>
          </a:xfrm>
          <a:prstGeom prst="rect">
            <a:avLst/>
          </a:prstGeom>
          <a:noFill/>
        </p:spPr>
        <p:txBody>
          <a:bodyPr wrap="square" rtlCol="0">
            <a:spAutoFit/>
          </a:bodyPr>
          <a:lstStyle/>
          <a:p>
            <a:pPr marL="579437" indent="-457200" algn="just" rtl="1">
              <a:lnSpc>
                <a:spcPct val="150000"/>
              </a:lnSpc>
              <a:buFont typeface="+mj-lt"/>
              <a:buAutoNum type="arabicPeriod" startAt="6"/>
            </a:pPr>
            <a:r>
              <a:rPr lang="ar-EG" sz="2100" u="sng" dirty="0">
                <a:latin typeface="Times New Roman" pitchFamily="18" charset="0"/>
                <a:cs typeface="Times New Roman" pitchFamily="18" charset="0"/>
              </a:rPr>
              <a:t>التسويق الفعال من حيث التكلفة:</a:t>
            </a:r>
            <a:r>
              <a:rPr lang="ar-EG" sz="2100" dirty="0">
                <a:latin typeface="Times New Roman" pitchFamily="18" charset="0"/>
                <a:cs typeface="Times New Roman" pitchFamily="18" charset="0"/>
              </a:rPr>
              <a:t> بالمقارنة مع طرق الإعلان التقليدية، غالبًا ما يكون تسويق المحتوى أكثر فعالية من حيث التكلفة ويمكن أن يولد عائدًا أعلى على </a:t>
            </a:r>
            <a:r>
              <a:rPr lang="ar-EG" sz="2100" dirty="0" smtClean="0">
                <a:latin typeface="Times New Roman" pitchFamily="18" charset="0"/>
                <a:cs typeface="Times New Roman" pitchFamily="18" charset="0"/>
              </a:rPr>
              <a:t>الاستثمار</a:t>
            </a:r>
            <a:r>
              <a:rPr lang="en-US" sz="2100" dirty="0" smtClean="0">
                <a:latin typeface="Times New Roman" pitchFamily="18" charset="0"/>
                <a:cs typeface="Times New Roman" pitchFamily="18" charset="0"/>
              </a:rPr>
              <a:t>ROI)</a:t>
            </a:r>
            <a:r>
              <a:rPr lang="ar-EG" sz="2100" dirty="0" smtClean="0">
                <a:latin typeface="Times New Roman" pitchFamily="18" charset="0"/>
                <a:cs typeface="Times New Roman" pitchFamily="18" charset="0"/>
              </a:rPr>
              <a:t>)</a:t>
            </a:r>
            <a:r>
              <a:rPr lang="en-US"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بمرور الوقت.</a:t>
            </a:r>
          </a:p>
          <a:p>
            <a:pPr marL="579437" indent="-457200" algn="just" rtl="1">
              <a:lnSpc>
                <a:spcPct val="150000"/>
              </a:lnSpc>
              <a:buFont typeface="+mj-lt"/>
              <a:buAutoNum type="arabicPeriod" startAt="6"/>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6"/>
            </a:pPr>
            <a:r>
              <a:rPr lang="ar-EG" sz="2100" u="sng" dirty="0">
                <a:latin typeface="Times New Roman" pitchFamily="18" charset="0"/>
                <a:cs typeface="Times New Roman" pitchFamily="18" charset="0"/>
              </a:rPr>
              <a:t>تعزيز ولاء العملاء:</a:t>
            </a:r>
            <a:r>
              <a:rPr lang="ar-EG" sz="2100" dirty="0">
                <a:latin typeface="Times New Roman" pitchFamily="18" charset="0"/>
                <a:cs typeface="Times New Roman" pitchFamily="18" charset="0"/>
              </a:rPr>
              <a:t> من خلال توفير المحتوى القيم الذي يلبي احتياجات واهتمامات جمهورها باستمرار، يمكن للشركات تعزيز الولاء والعلاقات طويلة الأمد مع العملاء.</a:t>
            </a:r>
          </a:p>
        </p:txBody>
      </p:sp>
      <p:sp>
        <p:nvSpPr>
          <p:cNvPr id="13" name="TextBox 12"/>
          <p:cNvSpPr txBox="1"/>
          <p:nvPr/>
        </p:nvSpPr>
        <p:spPr>
          <a:xfrm>
            <a:off x="3981130" y="1415280"/>
            <a:ext cx="43238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بالمحتوى </a:t>
            </a:r>
          </a:p>
        </p:txBody>
      </p:sp>
    </p:spTree>
    <p:extLst>
      <p:ext uri="{BB962C8B-B14F-4D97-AF65-F5344CB8AC3E}">
        <p14:creationId xmlns:p14="http://schemas.microsoft.com/office/powerpoint/2010/main" val="761128190"/>
      </p:ext>
    </p:extLst>
  </p:cSld>
  <p:clrMapOvr>
    <a:masterClrMapping/>
  </p:clrMapOvr>
  <mc:AlternateContent xmlns:mc="http://schemas.openxmlformats.org/markup-compatibility/2006" xmlns:p14="http://schemas.microsoft.com/office/powerpoint/2010/main">
    <mc:Choice Requires="p14">
      <p:transition spd="slow" p14:dur="2000" advTm="112934"/>
    </mc:Choice>
    <mc:Fallback xmlns="">
      <p:transition spd="slow" advTm="11293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14125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885373"/>
            <a:ext cx="8309245" cy="1546577"/>
          </a:xfrm>
          <a:prstGeom prst="rect">
            <a:avLst/>
          </a:prstGeom>
          <a:noFill/>
        </p:spPr>
        <p:txBody>
          <a:bodyPr wrap="square" rtlCol="0">
            <a:spAutoFit/>
          </a:bodyPr>
          <a:lstStyle/>
          <a:p>
            <a:pPr marL="579437" indent="-457200" algn="just" rtl="1">
              <a:lnSpc>
                <a:spcPct val="150000"/>
              </a:lnSpc>
              <a:buFont typeface="+mj-lt"/>
              <a:buAutoNum type="arabicPeriod" startAt="8"/>
            </a:pPr>
            <a:r>
              <a:rPr lang="ar-EG" sz="2100" u="sng" dirty="0">
                <a:latin typeface="Times New Roman" pitchFamily="18" charset="0"/>
                <a:cs typeface="Times New Roman" pitchFamily="18" charset="0"/>
              </a:rPr>
              <a:t>نتائج قابلة للقياس:</a:t>
            </a:r>
            <a:r>
              <a:rPr lang="ar-EG" sz="2100" dirty="0">
                <a:latin typeface="Times New Roman" pitchFamily="18" charset="0"/>
                <a:cs typeface="Times New Roman" pitchFamily="18" charset="0"/>
              </a:rPr>
              <a:t> يسمح تسويق المحتوى للشركات بتتبع وتحليل أداء المحتوى الخاص بها من خلال مقاييس مختلفة، مثل حركة مرور موقع الويب، ومعدلات </a:t>
            </a:r>
            <a:r>
              <a:rPr lang="ar-EG" sz="2100" dirty="0" smtClean="0">
                <a:latin typeface="Times New Roman" pitchFamily="18" charset="0"/>
                <a:cs typeface="Times New Roman" pitchFamily="18" charset="0"/>
              </a:rPr>
              <a:t>المشاركة، والمزيد لاتخاذ </a:t>
            </a:r>
            <a:r>
              <a:rPr lang="ar-EG" sz="2100" dirty="0">
                <a:latin typeface="Times New Roman" pitchFamily="18" charset="0"/>
                <a:cs typeface="Times New Roman" pitchFamily="18" charset="0"/>
              </a:rPr>
              <a:t>قرارات تعتمد على البيانات وتحسين إستراتيجيتها.</a:t>
            </a:r>
          </a:p>
        </p:txBody>
      </p:sp>
      <p:sp>
        <p:nvSpPr>
          <p:cNvPr id="13" name="TextBox 12"/>
          <p:cNvSpPr txBox="1"/>
          <p:nvPr/>
        </p:nvSpPr>
        <p:spPr>
          <a:xfrm>
            <a:off x="3981130" y="1415280"/>
            <a:ext cx="43238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بالمحتوى </a:t>
            </a:r>
          </a:p>
        </p:txBody>
      </p:sp>
    </p:spTree>
    <p:extLst>
      <p:ext uri="{BB962C8B-B14F-4D97-AF65-F5344CB8AC3E}">
        <p14:creationId xmlns:p14="http://schemas.microsoft.com/office/powerpoint/2010/main" val="2383777744"/>
      </p:ext>
    </p:extLst>
  </p:cSld>
  <p:clrMapOvr>
    <a:masterClrMapping/>
  </p:clrMapOvr>
  <mc:AlternateContent xmlns:mc="http://schemas.openxmlformats.org/markup-compatibility/2006" xmlns:p14="http://schemas.microsoft.com/office/powerpoint/2010/main">
    <mc:Choice Requires="p14">
      <p:transition spd="slow" p14:dur="2000" advTm="79171"/>
    </mc:Choice>
    <mc:Fallback xmlns="">
      <p:transition spd="slow" advTm="7917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4664949" y="1159666"/>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بالمحتوى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30691"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961289721"/>
      </p:ext>
    </p:extLst>
  </p:cSld>
  <p:clrMapOvr>
    <a:masterClrMapping/>
  </p:clrMapOvr>
  <mc:AlternateContent xmlns:mc="http://schemas.openxmlformats.org/markup-compatibility/2006" xmlns:p14="http://schemas.microsoft.com/office/powerpoint/2010/main">
    <mc:Choice Requires="p14">
      <p:transition spd="slow" p14:dur="2000" advTm="24533"/>
    </mc:Choice>
    <mc:Fallback xmlns="">
      <p:transition spd="slow" advTm="245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8442"/>
            <a:ext cx="3386537" cy="209672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3970318"/>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عيوب استراتيجية تسويق المحتوى </a:t>
            </a:r>
            <a:r>
              <a:rPr lang="ar-EG" sz="2100" u="sng"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النتائج تستغرق وقتًا: يعد تسويق المحتوى استراتيجية طويلة المدى، وقد يستغرق الأمر بعض الوقت قبل أن تبدأ الشركات في رؤية نتائج مهمة. </a:t>
            </a:r>
            <a:r>
              <a:rPr lang="ar-EG" sz="2100" dirty="0" smtClean="0">
                <a:latin typeface="Times New Roman" pitchFamily="18" charset="0"/>
                <a:cs typeface="Times New Roman" pitchFamily="18" charset="0"/>
              </a:rPr>
              <a:t>لذلك يتطلب </a:t>
            </a:r>
            <a:r>
              <a:rPr lang="ar-EG" sz="2100" dirty="0">
                <a:latin typeface="Times New Roman" pitchFamily="18" charset="0"/>
                <a:cs typeface="Times New Roman" pitchFamily="18" charset="0"/>
              </a:rPr>
              <a:t>الصبر والتفاني لرؤية الفوائد</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a:pPr>
            <a:endParaRPr lang="ar-EG" sz="2100" dirty="0" smtClean="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المنافسة: المنافسة في مجال تسويق المحتوى شرسة، حيث تتنافس العديد من الشركات على جذب انتباه الجمهور نفسه. لذلك يمكن أن يكون التميز في المنافسة أمرًا صعبًا.</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
        <p:nvSpPr>
          <p:cNvPr id="13" name="TextBox 12"/>
          <p:cNvSpPr txBox="1"/>
          <p:nvPr/>
        </p:nvSpPr>
        <p:spPr>
          <a:xfrm>
            <a:off x="3981130" y="1338442"/>
            <a:ext cx="425081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بالمحتوى </a:t>
            </a:r>
          </a:p>
        </p:txBody>
      </p:sp>
    </p:spTree>
    <p:extLst>
      <p:ext uri="{BB962C8B-B14F-4D97-AF65-F5344CB8AC3E}">
        <p14:creationId xmlns:p14="http://schemas.microsoft.com/office/powerpoint/2010/main" val="2179011279"/>
      </p:ext>
    </p:extLst>
  </p:cSld>
  <p:clrMapOvr>
    <a:masterClrMapping/>
  </p:clrMapOvr>
  <mc:AlternateContent xmlns:mc="http://schemas.openxmlformats.org/markup-compatibility/2006" xmlns:p14="http://schemas.microsoft.com/office/powerpoint/2010/main">
    <mc:Choice Requires="p14">
      <p:transition spd="slow" p14:dur="2000" advTm="98472"/>
    </mc:Choice>
    <mc:Fallback xmlns="">
      <p:transition spd="slow" advTm="9847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8442"/>
            <a:ext cx="3386537" cy="209672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2516073"/>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dirty="0">
                <a:latin typeface="Times New Roman" pitchFamily="18" charset="0"/>
                <a:cs typeface="Times New Roman" pitchFamily="18" charset="0"/>
              </a:rPr>
              <a:t>تشبع المحتوى: مع الحجم الكبير للمحتوى الذي يتم إنتاجه عبر الإنترنت، قد يكون من الصعب جعل المحتوى الخاص بك مميزًا والوصول إلى جمهورك المستهدف بشكل فعال.</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dirty="0">
                <a:latin typeface="Times New Roman" pitchFamily="18" charset="0"/>
                <a:cs typeface="Times New Roman" pitchFamily="18" charset="0"/>
              </a:rPr>
              <a:t>مراقبة الجودة: قد يكون الحفاظ على جودة متسقة عبر جميع أجزاء المحتوى أمرًا صعبًا، خاصة عندما يشارك العديد من أعضاء الفريق في عملية إنشاء المحتوى.</a:t>
            </a:r>
          </a:p>
        </p:txBody>
      </p:sp>
      <p:sp>
        <p:nvSpPr>
          <p:cNvPr id="14" name="TextBox 13"/>
          <p:cNvSpPr txBox="1"/>
          <p:nvPr/>
        </p:nvSpPr>
        <p:spPr>
          <a:xfrm>
            <a:off x="3981130" y="1338442"/>
            <a:ext cx="425081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بالمحتوى </a:t>
            </a:r>
          </a:p>
        </p:txBody>
      </p:sp>
    </p:spTree>
    <p:extLst>
      <p:ext uri="{BB962C8B-B14F-4D97-AF65-F5344CB8AC3E}">
        <p14:creationId xmlns:p14="http://schemas.microsoft.com/office/powerpoint/2010/main" val="911882394"/>
      </p:ext>
    </p:extLst>
  </p:cSld>
  <p:clrMapOvr>
    <a:masterClrMapping/>
  </p:clrMapOvr>
  <mc:AlternateContent xmlns:mc="http://schemas.openxmlformats.org/markup-compatibility/2006" xmlns:p14="http://schemas.microsoft.com/office/powerpoint/2010/main">
    <mc:Choice Requires="p14">
      <p:transition spd="slow" p14:dur="2000" advTm="85857"/>
    </mc:Choice>
    <mc:Fallback xmlns="">
      <p:transition spd="slow" advTm="8585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8442"/>
            <a:ext cx="3386537" cy="209672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1546577"/>
          </a:xfrm>
          <a:prstGeom prst="rect">
            <a:avLst/>
          </a:prstGeom>
          <a:noFill/>
        </p:spPr>
        <p:txBody>
          <a:bodyPr wrap="square" rtlCol="0">
            <a:spAutoFit/>
          </a:bodyPr>
          <a:lstStyle/>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التكيف المستمر: يتطور المشهد الرقمي باستمرار، وتحتاج الشركات إلى مواكبة أحدث الاتجاهات والخوارزميات لضمان بقاء محتواها ملائمًا وفعالاً.</a:t>
            </a:r>
          </a:p>
          <a:p>
            <a:pPr marL="579437" indent="-457200" algn="just" rtl="1">
              <a:lnSpc>
                <a:spcPct val="150000"/>
              </a:lnSpc>
              <a:buFont typeface="+mj-lt"/>
              <a:buAutoNum type="arabicPeriod" startAt="5"/>
            </a:pPr>
            <a:endParaRPr lang="ar-EG" sz="2100" dirty="0">
              <a:latin typeface="Times New Roman" pitchFamily="18" charset="0"/>
              <a:cs typeface="Times New Roman" pitchFamily="18" charset="0"/>
            </a:endParaRPr>
          </a:p>
        </p:txBody>
      </p:sp>
      <p:sp>
        <p:nvSpPr>
          <p:cNvPr id="13" name="TextBox 12"/>
          <p:cNvSpPr txBox="1"/>
          <p:nvPr/>
        </p:nvSpPr>
        <p:spPr>
          <a:xfrm>
            <a:off x="3981130" y="1338442"/>
            <a:ext cx="425081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بالمحتوى </a:t>
            </a:r>
          </a:p>
        </p:txBody>
      </p:sp>
    </p:spTree>
    <p:extLst>
      <p:ext uri="{BB962C8B-B14F-4D97-AF65-F5344CB8AC3E}">
        <p14:creationId xmlns:p14="http://schemas.microsoft.com/office/powerpoint/2010/main" val="2918350430"/>
      </p:ext>
    </p:extLst>
  </p:cSld>
  <p:clrMapOvr>
    <a:masterClrMapping/>
  </p:clrMapOvr>
  <mc:AlternateContent xmlns:mc="http://schemas.openxmlformats.org/markup-compatibility/2006" xmlns:p14="http://schemas.microsoft.com/office/powerpoint/2010/main">
    <mc:Choice Requires="p14">
      <p:transition spd="slow" p14:dur="2000" advTm="75035"/>
    </mc:Choice>
    <mc:Fallback xmlns="">
      <p:transition spd="slow" advTm="7503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b="13643"/>
          <a:stretch/>
        </p:blipFill>
        <p:spPr>
          <a:xfrm>
            <a:off x="1127760" y="1117694"/>
            <a:ext cx="9931779" cy="4616355"/>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529821"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بالمؤثرين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30691"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851526876"/>
      </p:ext>
    </p:extLst>
  </p:cSld>
  <p:clrMapOvr>
    <a:masterClrMapping/>
  </p:clrMapOvr>
  <mc:AlternateContent xmlns:mc="http://schemas.openxmlformats.org/markup-compatibility/2006" xmlns:p14="http://schemas.microsoft.com/office/powerpoint/2010/main">
    <mc:Choice Requires="p14">
      <p:transition spd="slow" p14:dur="2000" advTm="21044"/>
    </mc:Choice>
    <mc:Fallback xmlns="">
      <p:transition spd="slow" advTm="210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b="23099"/>
          <a:stretch/>
        </p:blipFill>
        <p:spPr>
          <a:xfrm>
            <a:off x="-1" y="1335074"/>
            <a:ext cx="3385475" cy="16810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p:cNvSpPr txBox="1"/>
          <p:nvPr/>
        </p:nvSpPr>
        <p:spPr>
          <a:xfrm>
            <a:off x="3571578" y="2746608"/>
            <a:ext cx="8309245" cy="1973232"/>
          </a:xfrm>
          <a:prstGeom prst="rect">
            <a:avLst/>
          </a:prstGeom>
          <a:noFill/>
        </p:spPr>
        <p:txBody>
          <a:bodyPr wrap="square" rtlCol="0">
            <a:spAutoFit/>
          </a:bodyPr>
          <a:lstStyle/>
          <a:p>
            <a:pPr marL="579437" indent="-457200" algn="just" rtl="1">
              <a:lnSpc>
                <a:spcPct val="150000"/>
              </a:lnSpc>
              <a:buFont typeface="Wingdings" pitchFamily="2" charset="2"/>
              <a:buChar char="Ø"/>
            </a:pPr>
            <a:r>
              <a:rPr lang="ar-EG" sz="2100" dirty="0">
                <a:latin typeface="Times New Roman" pitchFamily="18" charset="0"/>
                <a:cs typeface="Times New Roman" pitchFamily="18" charset="0"/>
              </a:rPr>
              <a:t>التسويق عبر المؤثرين هو استراتيجية تتضمن التعاون مع الأفراد الذين لديهم عدد كبير ومتفاعل من المتابعين على منصات وسائل التواصل الاجتماعي، والمعروفين باسم </a:t>
            </a:r>
            <a:r>
              <a:rPr lang="ar-EG" sz="2100" dirty="0" smtClean="0">
                <a:latin typeface="Times New Roman" pitchFamily="18" charset="0"/>
                <a:cs typeface="Times New Roman" pitchFamily="18" charset="0"/>
              </a:rPr>
              <a:t>المؤثرين للترويج </a:t>
            </a:r>
            <a:r>
              <a:rPr lang="ar-EG" sz="2100" dirty="0">
                <a:latin typeface="Times New Roman" pitchFamily="18" charset="0"/>
                <a:cs typeface="Times New Roman" pitchFamily="18" charset="0"/>
              </a:rPr>
              <a:t>لمنتج أو خدمة. </a:t>
            </a:r>
            <a:r>
              <a:rPr lang="ar-EG" sz="2100" dirty="0" smtClean="0">
                <a:latin typeface="Times New Roman" pitchFamily="18" charset="0"/>
                <a:cs typeface="Times New Roman" pitchFamily="18" charset="0"/>
              </a:rPr>
              <a:t>حيث يتمتع </a:t>
            </a:r>
            <a:r>
              <a:rPr lang="ar-EG" sz="2100" dirty="0">
                <a:latin typeface="Times New Roman" pitchFamily="18" charset="0"/>
                <a:cs typeface="Times New Roman" pitchFamily="18" charset="0"/>
              </a:rPr>
              <a:t>هؤلاء المؤثرون بالقدرة على التأثير على قرارات الشراء لجمهورهم بناءً على خبرتهم أو سلطتهم أو علاقتهم مع متابعيهم</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5" name="TextBox 14"/>
          <p:cNvSpPr txBox="1"/>
          <p:nvPr/>
        </p:nvSpPr>
        <p:spPr>
          <a:xfrm>
            <a:off x="4577137" y="1329617"/>
            <a:ext cx="367975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بالمؤثرين </a:t>
            </a:r>
          </a:p>
        </p:txBody>
      </p:sp>
    </p:spTree>
    <p:extLst>
      <p:ext uri="{BB962C8B-B14F-4D97-AF65-F5344CB8AC3E}">
        <p14:creationId xmlns:p14="http://schemas.microsoft.com/office/powerpoint/2010/main" val="3245828173"/>
      </p:ext>
    </p:extLst>
  </p:cSld>
  <p:clrMapOvr>
    <a:masterClrMapping/>
  </p:clrMapOvr>
  <mc:AlternateContent xmlns:mc="http://schemas.openxmlformats.org/markup-compatibility/2006" xmlns:p14="http://schemas.microsoft.com/office/powerpoint/2010/main">
    <mc:Choice Requires="p14">
      <p:transition spd="slow" p14:dur="2000" advTm="157298"/>
    </mc:Choice>
    <mc:Fallback xmlns="">
      <p:transition spd="slow" advTm="15729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rotWithShape="1">
          <a:blip r:embed="rId3" cstate="print">
            <a:extLst>
              <a:ext uri="{28A0092B-C50C-407E-A947-70E740481C1C}">
                <a14:useLocalDpi xmlns:a14="http://schemas.microsoft.com/office/drawing/2010/main" val="0"/>
              </a:ext>
            </a:extLst>
          </a:blip>
          <a:srcRect b="23099"/>
          <a:stretch/>
        </p:blipFill>
        <p:spPr>
          <a:xfrm>
            <a:off x="-1" y="1335074"/>
            <a:ext cx="3385475" cy="16810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p:cNvSpPr txBox="1"/>
          <p:nvPr/>
        </p:nvSpPr>
        <p:spPr>
          <a:xfrm>
            <a:off x="3571578" y="2746608"/>
            <a:ext cx="8309245" cy="2516073"/>
          </a:xfrm>
          <a:prstGeom prst="rect">
            <a:avLst/>
          </a:prstGeom>
          <a:noFill/>
        </p:spPr>
        <p:txBody>
          <a:bodyPr wrap="square" rtlCol="0">
            <a:spAutoFit/>
          </a:bodyPr>
          <a:lstStyle/>
          <a:p>
            <a:pPr marL="579437" indent="-4572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تتضمن </a:t>
            </a:r>
            <a:r>
              <a:rPr lang="ar-EG" sz="2100" dirty="0">
                <a:latin typeface="Times New Roman" pitchFamily="18" charset="0"/>
                <a:cs typeface="Times New Roman" pitchFamily="18" charset="0"/>
              </a:rPr>
              <a:t>استراتيجية التسويق عبر المؤثرين عادةً تحديد المؤثرين ذوي الصلة في مجال معين، وإقامة شراكات معهم، وإنشاء محتوى مدعوم يتم مشاركته مع متابعيهم. </a:t>
            </a:r>
            <a:r>
              <a:rPr lang="ar-EG" sz="2100" dirty="0" smtClean="0">
                <a:latin typeface="Times New Roman" pitchFamily="18" charset="0"/>
                <a:cs typeface="Times New Roman" pitchFamily="18" charset="0"/>
              </a:rPr>
              <a:t>حيث يعد </a:t>
            </a:r>
            <a:r>
              <a:rPr lang="ar-EG" sz="2100" dirty="0">
                <a:latin typeface="Times New Roman" pitchFamily="18" charset="0"/>
                <a:cs typeface="Times New Roman" pitchFamily="18" charset="0"/>
              </a:rPr>
              <a:t>هذا النوع من التسويق فعالاً في الوصول إلى الجماهير المستهدفة، وبناء الوعي بالعلامة التجارية، وزيادة المشاركة والمبيعات بسبب الثقة والمصداقية التي </a:t>
            </a:r>
            <a:r>
              <a:rPr lang="ar-EG" sz="2100" dirty="0" smtClean="0">
                <a:latin typeface="Times New Roman" pitchFamily="18" charset="0"/>
                <a:cs typeface="Times New Roman" pitchFamily="18" charset="0"/>
              </a:rPr>
              <a:t>تبنوها </a:t>
            </a:r>
            <a:r>
              <a:rPr lang="ar-EG" sz="2100" dirty="0">
                <a:latin typeface="Times New Roman" pitchFamily="18" charset="0"/>
                <a:cs typeface="Times New Roman" pitchFamily="18" charset="0"/>
              </a:rPr>
              <a:t>المؤثرون مع متابعيهم.</a:t>
            </a:r>
          </a:p>
        </p:txBody>
      </p:sp>
      <p:sp>
        <p:nvSpPr>
          <p:cNvPr id="15" name="TextBox 14"/>
          <p:cNvSpPr txBox="1"/>
          <p:nvPr/>
        </p:nvSpPr>
        <p:spPr>
          <a:xfrm>
            <a:off x="4577137" y="1329617"/>
            <a:ext cx="367975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بالمؤثرين </a:t>
            </a:r>
          </a:p>
        </p:txBody>
      </p:sp>
    </p:spTree>
    <p:extLst>
      <p:ext uri="{BB962C8B-B14F-4D97-AF65-F5344CB8AC3E}">
        <p14:creationId xmlns:p14="http://schemas.microsoft.com/office/powerpoint/2010/main" val="567663969"/>
      </p:ext>
    </p:extLst>
  </p:cSld>
  <p:clrMapOvr>
    <a:masterClrMapping/>
  </p:clrMapOvr>
  <mc:AlternateContent xmlns:mc="http://schemas.openxmlformats.org/markup-compatibility/2006" xmlns:p14="http://schemas.microsoft.com/office/powerpoint/2010/main">
    <mc:Choice Requires="p14">
      <p:transition spd="slow" p14:dur="2000" advTm="75207"/>
    </mc:Choice>
    <mc:Fallback xmlns="">
      <p:transition spd="slow" advTm="7520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rotWithShape="1">
          <a:blip r:embed="rId3" cstate="print">
            <a:extLst>
              <a:ext uri="{28A0092B-C50C-407E-A947-70E740481C1C}">
                <a14:useLocalDpi xmlns:a14="http://schemas.microsoft.com/office/drawing/2010/main" val="0"/>
              </a:ext>
            </a:extLst>
          </a:blip>
          <a:srcRect b="23099"/>
          <a:stretch/>
        </p:blipFill>
        <p:spPr>
          <a:xfrm>
            <a:off x="-1" y="1335074"/>
            <a:ext cx="3385475" cy="16810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p:cNvSpPr txBox="1"/>
          <p:nvPr/>
        </p:nvSpPr>
        <p:spPr>
          <a:xfrm>
            <a:off x="3571578" y="2746608"/>
            <a:ext cx="8309245" cy="1973232"/>
          </a:xfrm>
          <a:prstGeom prst="rect">
            <a:avLst/>
          </a:prstGeom>
          <a:noFill/>
        </p:spPr>
        <p:txBody>
          <a:bodyPr wrap="square" rtlCol="0">
            <a:spAutoFit/>
          </a:bodyPr>
          <a:lstStyle/>
          <a:p>
            <a:pPr marL="579437" indent="-457200" algn="just" rtl="1">
              <a:lnSpc>
                <a:spcPct val="150000"/>
              </a:lnSpc>
              <a:buFont typeface="Wingdings" pitchFamily="2" charset="2"/>
              <a:buChar char="Ø"/>
            </a:pPr>
            <a:r>
              <a:rPr lang="ar-EG" sz="2100" dirty="0" smtClean="0">
                <a:latin typeface="Times New Roman" pitchFamily="18" charset="0"/>
                <a:cs typeface="Times New Roman" pitchFamily="18" charset="0"/>
              </a:rPr>
              <a:t>لذلك </a:t>
            </a:r>
            <a:r>
              <a:rPr lang="ar-EG" sz="2100" dirty="0">
                <a:latin typeface="Times New Roman" pitchFamily="18" charset="0"/>
                <a:cs typeface="Times New Roman" pitchFamily="18" charset="0"/>
              </a:rPr>
              <a:t>أ</a:t>
            </a:r>
            <a:r>
              <a:rPr lang="ar-EG" sz="2100" dirty="0" smtClean="0">
                <a:latin typeface="Times New Roman" pitchFamily="18" charset="0"/>
                <a:cs typeface="Times New Roman" pitchFamily="18" charset="0"/>
              </a:rPr>
              <a:t>صبحت هذه الاستراتيجية استراتيجية فعالة فى مجال التسويق بالنسبة لمديرى التسويق فى مختلف الشركات بهدف الاستفادة من جمهور هؤلاء المؤثرين لكسب ثقة وتأييد جمهورهم بالسلعة المعلن عنها أو الخدمة المراد الترويج لها بسهولة ويسر وبشكل مختلف وأسرع من مختلف الاستراتيجيات التسويقية الأخرى.</a:t>
            </a:r>
            <a:endParaRPr lang="ar-EG" sz="2100" dirty="0">
              <a:latin typeface="Times New Roman" pitchFamily="18" charset="0"/>
              <a:cs typeface="Times New Roman" pitchFamily="18" charset="0"/>
            </a:endParaRPr>
          </a:p>
        </p:txBody>
      </p:sp>
      <p:sp>
        <p:nvSpPr>
          <p:cNvPr id="15" name="TextBox 14"/>
          <p:cNvSpPr txBox="1"/>
          <p:nvPr/>
        </p:nvSpPr>
        <p:spPr>
          <a:xfrm>
            <a:off x="4577137" y="1329617"/>
            <a:ext cx="367975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بالمؤثرين </a:t>
            </a:r>
          </a:p>
        </p:txBody>
      </p:sp>
    </p:spTree>
    <p:extLst>
      <p:ext uri="{BB962C8B-B14F-4D97-AF65-F5344CB8AC3E}">
        <p14:creationId xmlns:p14="http://schemas.microsoft.com/office/powerpoint/2010/main" val="4027849321"/>
      </p:ext>
    </p:extLst>
  </p:cSld>
  <p:clrMapOvr>
    <a:masterClrMapping/>
  </p:clrMapOvr>
  <mc:AlternateContent xmlns:mc="http://schemas.openxmlformats.org/markup-compatibility/2006" xmlns:p14="http://schemas.microsoft.com/office/powerpoint/2010/main">
    <mc:Choice Requires="p14">
      <p:transition spd="slow" p14:dur="2000" advTm="82998"/>
    </mc:Choice>
    <mc:Fallback xmlns="">
      <p:transition spd="slow" advTm="8299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p:cNvPicPr>
            <a:picLocks noChangeAspect="1"/>
          </p:cNvPicPr>
          <p:nvPr/>
        </p:nvPicPr>
        <p:blipFill rotWithShape="1">
          <a:blip r:embed="rId3" cstate="print">
            <a:extLst>
              <a:ext uri="{28A0092B-C50C-407E-A947-70E740481C1C}">
                <a14:useLocalDpi xmlns:a14="http://schemas.microsoft.com/office/drawing/2010/main" val="0"/>
              </a:ext>
            </a:extLst>
          </a:blip>
          <a:srcRect b="23099"/>
          <a:stretch/>
        </p:blipFill>
        <p:spPr>
          <a:xfrm>
            <a:off x="-1" y="1335074"/>
            <a:ext cx="3385475" cy="16810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أمثلة عملية عن </a:t>
            </a:r>
            <a:r>
              <a:rPr lang="ar-EG" sz="2100" u="sng" dirty="0">
                <a:latin typeface="Times New Roman" pitchFamily="18" charset="0"/>
                <a:cs typeface="Times New Roman" pitchFamily="18" charset="0"/>
              </a:rPr>
              <a:t>استراتيجية التسويق بالمؤثرين :</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71581" y="3193576"/>
            <a:ext cx="3770916" cy="21444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0800000" flipH="1" flipV="1">
            <a:off x="7942998" y="3193576"/>
            <a:ext cx="3861627" cy="21444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7942998" y="5438408"/>
            <a:ext cx="3937828" cy="369332"/>
          </a:xfrm>
          <a:prstGeom prst="rect">
            <a:avLst/>
          </a:prstGeom>
          <a:noFill/>
        </p:spPr>
        <p:txBody>
          <a:bodyPr wrap="square" rtlCol="0">
            <a:spAutoFit/>
          </a:bodyPr>
          <a:lstStyle/>
          <a:p>
            <a:pPr algn="ctr" rtl="1"/>
            <a:r>
              <a:rPr lang="ar-EG" b="1" u="sng" dirty="0" smtClean="0"/>
              <a:t>استراتيجية التسويق بالمؤثرين لشركة</a:t>
            </a:r>
            <a:r>
              <a:rPr lang="en-US" b="1" u="sng" dirty="0" smtClean="0"/>
              <a:t> </a:t>
            </a:r>
            <a:r>
              <a:rPr lang="en-US" b="1" u="sng" dirty="0" err="1" smtClean="0"/>
              <a:t>Jumia</a:t>
            </a:r>
            <a:r>
              <a:rPr lang="en-US" b="1" u="sng" dirty="0" smtClean="0"/>
              <a:t> </a:t>
            </a:r>
            <a:endParaRPr lang="en-US" b="1" u="sng" dirty="0"/>
          </a:p>
        </p:txBody>
      </p:sp>
      <p:sp>
        <p:nvSpPr>
          <p:cNvPr id="18" name="TextBox 17"/>
          <p:cNvSpPr txBox="1"/>
          <p:nvPr/>
        </p:nvSpPr>
        <p:spPr>
          <a:xfrm>
            <a:off x="3437433" y="5438604"/>
            <a:ext cx="4083708" cy="369332"/>
          </a:xfrm>
          <a:prstGeom prst="rect">
            <a:avLst/>
          </a:prstGeom>
          <a:noFill/>
        </p:spPr>
        <p:txBody>
          <a:bodyPr wrap="square" rtlCol="0">
            <a:spAutoFit/>
          </a:bodyPr>
          <a:lstStyle/>
          <a:p>
            <a:pPr algn="ctr" rtl="1"/>
            <a:r>
              <a:rPr lang="ar-EG" b="1" u="sng" dirty="0"/>
              <a:t>استراتيجية التسويق بالمؤثرين </a:t>
            </a:r>
            <a:r>
              <a:rPr lang="ar-EG" b="1" u="sng" dirty="0" smtClean="0"/>
              <a:t>لتطبيق </a:t>
            </a:r>
            <a:r>
              <a:rPr lang="en-US" b="1" u="sng" dirty="0" err="1" smtClean="0"/>
              <a:t>Breadfast</a:t>
            </a:r>
            <a:endParaRPr lang="en-US" b="1" u="sng" dirty="0"/>
          </a:p>
        </p:txBody>
      </p:sp>
      <p:sp>
        <p:nvSpPr>
          <p:cNvPr id="20" name="TextBox 19"/>
          <p:cNvSpPr txBox="1"/>
          <p:nvPr/>
        </p:nvSpPr>
        <p:spPr>
          <a:xfrm>
            <a:off x="8283052" y="5707856"/>
            <a:ext cx="3521573" cy="584775"/>
          </a:xfrm>
          <a:prstGeom prst="rect">
            <a:avLst/>
          </a:prstGeom>
          <a:noFill/>
        </p:spPr>
        <p:txBody>
          <a:bodyPr wrap="square" rtlCol="0">
            <a:spAutoFit/>
          </a:bodyPr>
          <a:lstStyle/>
          <a:p>
            <a:pPr algn="ctr" rtl="1"/>
            <a:r>
              <a:rPr lang="en-US" sz="1600" b="1" dirty="0"/>
              <a:t>https://www.youtube.com/watch?v=BCv-VRt4OuI</a:t>
            </a:r>
          </a:p>
        </p:txBody>
      </p:sp>
      <p:sp>
        <p:nvSpPr>
          <p:cNvPr id="21" name="TextBox 20"/>
          <p:cNvSpPr txBox="1"/>
          <p:nvPr/>
        </p:nvSpPr>
        <p:spPr>
          <a:xfrm>
            <a:off x="3999568" y="5764720"/>
            <a:ext cx="3521573" cy="584775"/>
          </a:xfrm>
          <a:prstGeom prst="rect">
            <a:avLst/>
          </a:prstGeom>
          <a:noFill/>
        </p:spPr>
        <p:txBody>
          <a:bodyPr wrap="square" rtlCol="0">
            <a:spAutoFit/>
          </a:bodyPr>
          <a:lstStyle/>
          <a:p>
            <a:pPr algn="ctr" rtl="1"/>
            <a:r>
              <a:rPr lang="en-US" sz="1600" b="1" dirty="0"/>
              <a:t>https://www.youtube.com/watch?v=koUJoTolfRY</a:t>
            </a:r>
          </a:p>
        </p:txBody>
      </p:sp>
      <p:sp>
        <p:nvSpPr>
          <p:cNvPr id="22" name="TextBox 21"/>
          <p:cNvSpPr txBox="1"/>
          <p:nvPr/>
        </p:nvSpPr>
        <p:spPr>
          <a:xfrm>
            <a:off x="4577137" y="1329617"/>
            <a:ext cx="367975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بالمؤثرين </a:t>
            </a:r>
          </a:p>
        </p:txBody>
      </p:sp>
    </p:spTree>
    <p:extLst>
      <p:ext uri="{BB962C8B-B14F-4D97-AF65-F5344CB8AC3E}">
        <p14:creationId xmlns:p14="http://schemas.microsoft.com/office/powerpoint/2010/main" val="95204844"/>
      </p:ext>
    </p:extLst>
  </p:cSld>
  <p:clrMapOvr>
    <a:masterClrMapping/>
  </p:clrMapOvr>
  <mc:AlternateContent xmlns:mc="http://schemas.openxmlformats.org/markup-compatibility/2006" xmlns:p14="http://schemas.microsoft.com/office/powerpoint/2010/main">
    <mc:Choice Requires="p14">
      <p:transition spd="slow" p14:dur="2000" advTm="38328"/>
    </mc:Choice>
    <mc:Fallback xmlns="">
      <p:transition spd="slow" advTm="3832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b="13051"/>
          <a:stretch/>
        </p:blipFill>
        <p:spPr>
          <a:xfrm>
            <a:off x="1127760" y="1117694"/>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529821" y="1159666"/>
            <a:ext cx="41737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بالمؤثرين </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4" name="TextBox 13"/>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15" name="TextBox 14"/>
          <p:cNvSpPr txBox="1"/>
          <p:nvPr/>
        </p:nvSpPr>
        <p:spPr>
          <a:xfrm>
            <a:off x="5030691"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176932320"/>
      </p:ext>
    </p:extLst>
  </p:cSld>
  <p:clrMapOvr>
    <a:masterClrMapping/>
  </p:clrMapOvr>
  <mc:AlternateContent xmlns:mc="http://schemas.openxmlformats.org/markup-compatibility/2006" xmlns:p14="http://schemas.microsoft.com/office/powerpoint/2010/main">
    <mc:Choice Requires="p14">
      <p:transition spd="slow" p14:dur="2000" advTm="7890"/>
    </mc:Choice>
    <mc:Fallback xmlns="">
      <p:transition spd="slow" advTm="78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23099"/>
          <a:stretch/>
        </p:blipFill>
        <p:spPr>
          <a:xfrm>
            <a:off x="-1" y="1335074"/>
            <a:ext cx="3385475" cy="16810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توفر استراتيجية التسويق عبر المؤثرين العديد من المزايا للشركات التي تسعى إلى الترويج لمنتجاتها أو خدماتها، ومن بينها ما يلي:</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زيادة الوصول: يتمتع المؤثرون بمتابعة مخصصة ومتفاعلة، مما يسمح للشركات بالوصول إلى جمهور أكبر قد يكون من الصعب الوصول إليه من خلال طرق التسويق التقليدية</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a:pPr>
            <a:endParaRPr lang="ar-EG" sz="2100" dirty="0" smtClean="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تفاعل أعلى: يميل متابعو المؤثرين إلى الارتباط القوي بهم، مما يؤدي إلى ارتفاع معدلات المشاركة مقارنة بطرق الإعلان التقليدية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577138" y="1344332"/>
            <a:ext cx="3283972"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بالمؤثرين </a:t>
            </a:r>
          </a:p>
        </p:txBody>
      </p:sp>
    </p:spTree>
    <p:extLst>
      <p:ext uri="{BB962C8B-B14F-4D97-AF65-F5344CB8AC3E}">
        <p14:creationId xmlns:p14="http://schemas.microsoft.com/office/powerpoint/2010/main" val="381791000"/>
      </p:ext>
    </p:extLst>
  </p:cSld>
  <p:clrMapOvr>
    <a:masterClrMapping/>
  </p:clrMapOvr>
  <mc:AlternateContent xmlns:mc="http://schemas.openxmlformats.org/markup-compatibility/2006" xmlns:p14="http://schemas.microsoft.com/office/powerpoint/2010/main">
    <mc:Choice Requires="p14">
      <p:transition spd="slow" p14:dur="2000" advTm="94732"/>
    </mc:Choice>
    <mc:Fallback xmlns="">
      <p:transition spd="slow" advTm="94732"/>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23099"/>
          <a:stretch/>
        </p:blipFill>
        <p:spPr>
          <a:xfrm>
            <a:off x="-1" y="1335074"/>
            <a:ext cx="3385475" cy="16810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2457981"/>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dirty="0">
                <a:latin typeface="Times New Roman" pitchFamily="18" charset="0"/>
                <a:cs typeface="Times New Roman" pitchFamily="18" charset="0"/>
              </a:rPr>
              <a:t>المصداقية والثقة: يُنظر إلى المؤثرين على أنهم خبراء أو شخصيات موثوقة في مجال تخصصهم، لذلك عندما يوصون بمنتج أو خدمة، فمن المرجح أن يثق متابعوهم بآرائهم.</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dirty="0">
                <a:latin typeface="Times New Roman" pitchFamily="18" charset="0"/>
                <a:cs typeface="Times New Roman" pitchFamily="18" charset="0"/>
              </a:rPr>
              <a:t>التسويق المستهدف: يمكن للشركات التعاون مع المؤثرين الذين يتطابق جمهورهم مع التركيبة السكانية المستهدفة، مما يضمن وصول رسالتهم التسويقية إلى الأشخاص المناسبين.</a:t>
            </a:r>
          </a:p>
        </p:txBody>
      </p:sp>
      <p:sp>
        <p:nvSpPr>
          <p:cNvPr id="14" name="TextBox 13"/>
          <p:cNvSpPr txBox="1"/>
          <p:nvPr/>
        </p:nvSpPr>
        <p:spPr>
          <a:xfrm>
            <a:off x="4577138" y="1344332"/>
            <a:ext cx="3283972"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بالمؤثرين </a:t>
            </a:r>
          </a:p>
        </p:txBody>
      </p:sp>
    </p:spTree>
    <p:extLst>
      <p:ext uri="{BB962C8B-B14F-4D97-AF65-F5344CB8AC3E}">
        <p14:creationId xmlns:p14="http://schemas.microsoft.com/office/powerpoint/2010/main" val="652976244"/>
      </p:ext>
    </p:extLst>
  </p:cSld>
  <p:clrMapOvr>
    <a:masterClrMapping/>
  </p:clrMapOvr>
  <mc:AlternateContent xmlns:mc="http://schemas.openxmlformats.org/markup-compatibility/2006" xmlns:p14="http://schemas.microsoft.com/office/powerpoint/2010/main">
    <mc:Choice Requires="p14">
      <p:transition spd="slow" p14:dur="2000" advTm="114699"/>
    </mc:Choice>
    <mc:Fallback xmlns="">
      <p:transition spd="slow" advTm="11469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23099"/>
          <a:stretch/>
        </p:blipFill>
        <p:spPr>
          <a:xfrm>
            <a:off x="-1" y="1335074"/>
            <a:ext cx="3385475" cy="16810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3000821"/>
          </a:xfrm>
          <a:prstGeom prst="rect">
            <a:avLst/>
          </a:prstGeom>
          <a:noFill/>
        </p:spPr>
        <p:txBody>
          <a:bodyPr wrap="square" rtlCol="0">
            <a:spAutoFit/>
          </a:bodyPr>
          <a:lstStyle/>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المحتوى الأصيل: غالبًا ما ينشئ المؤثرون محتوى أصيلًا ويمكن الارتباط به ويلقى صدى لدى متابعيهم، مما يجعل الرسالة التسويقية أكثر طبيعية وأقل تدخلاً.</a:t>
            </a:r>
          </a:p>
          <a:p>
            <a:pPr marL="579437"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تحسين محركات البحث: يمكن أن يؤدي التعاون مع المؤثرين أيضًا إلى زيادة الإشارات إلى العلامة التجارية والروابط الخلفية، مما قد يؤثر بشكل إيجابي على جهود تحسين محركات </a:t>
            </a:r>
            <a:r>
              <a:rPr lang="ar-EG" sz="2100" dirty="0" smtClean="0">
                <a:latin typeface="Times New Roman" pitchFamily="18" charset="0"/>
                <a:cs typeface="Times New Roman" pitchFamily="18" charset="0"/>
              </a:rPr>
              <a:t>البحث (</a:t>
            </a:r>
            <a:r>
              <a:rPr lang="en-US" sz="2100" dirty="0" smtClean="0">
                <a:latin typeface="Times New Roman" pitchFamily="18" charset="0"/>
                <a:cs typeface="Times New Roman" pitchFamily="18" charset="0"/>
              </a:rPr>
              <a:t>SEO</a:t>
            </a:r>
            <a:r>
              <a:rPr lang="ar-EG" sz="2100" dirty="0" smtClean="0">
                <a:latin typeface="Times New Roman" pitchFamily="18" charset="0"/>
                <a:cs typeface="Times New Roman" pitchFamily="18" charset="0"/>
              </a:rPr>
              <a:t>).</a:t>
            </a:r>
            <a:endParaRPr lang="en-US" sz="2100" dirty="0">
              <a:latin typeface="Times New Roman" pitchFamily="18" charset="0"/>
              <a:cs typeface="Times New Roman" pitchFamily="18" charset="0"/>
            </a:endParaRPr>
          </a:p>
        </p:txBody>
      </p:sp>
      <p:sp>
        <p:nvSpPr>
          <p:cNvPr id="14" name="TextBox 13"/>
          <p:cNvSpPr txBox="1"/>
          <p:nvPr/>
        </p:nvSpPr>
        <p:spPr>
          <a:xfrm>
            <a:off x="4577138" y="1344332"/>
            <a:ext cx="3283972"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بالمؤثرين </a:t>
            </a:r>
          </a:p>
        </p:txBody>
      </p:sp>
    </p:spTree>
    <p:extLst>
      <p:ext uri="{BB962C8B-B14F-4D97-AF65-F5344CB8AC3E}">
        <p14:creationId xmlns:p14="http://schemas.microsoft.com/office/powerpoint/2010/main" val="3171878916"/>
      </p:ext>
    </p:extLst>
  </p:cSld>
  <p:clrMapOvr>
    <a:masterClrMapping/>
  </p:clrMapOvr>
  <mc:AlternateContent xmlns:mc="http://schemas.openxmlformats.org/markup-compatibility/2006" xmlns:p14="http://schemas.microsoft.com/office/powerpoint/2010/main">
    <mc:Choice Requires="p14">
      <p:transition spd="slow" p14:dur="2000" advTm="71750"/>
    </mc:Choice>
    <mc:Fallback xmlns="">
      <p:transition spd="slow" advTm="7175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23099"/>
          <a:stretch/>
        </p:blipFill>
        <p:spPr>
          <a:xfrm>
            <a:off x="-1" y="1335074"/>
            <a:ext cx="3385475" cy="16810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2942729"/>
          </a:xfrm>
          <a:prstGeom prst="rect">
            <a:avLst/>
          </a:prstGeom>
          <a:noFill/>
        </p:spPr>
        <p:txBody>
          <a:bodyPr wrap="square" rtlCol="0">
            <a:spAutoFit/>
          </a:bodyPr>
          <a:lstStyle/>
          <a:p>
            <a:pPr marL="579437" indent="-457200" algn="just" rtl="1">
              <a:lnSpc>
                <a:spcPct val="150000"/>
              </a:lnSpc>
              <a:buFont typeface="+mj-lt"/>
              <a:buAutoNum type="arabicPeriod" startAt="7"/>
            </a:pPr>
            <a:r>
              <a:rPr lang="ar-EG" sz="2100" dirty="0">
                <a:latin typeface="Times New Roman" pitchFamily="18" charset="0"/>
                <a:cs typeface="Times New Roman" pitchFamily="18" charset="0"/>
              </a:rPr>
              <a:t>فعالية التكلفة: يمكن أن يكون التسويق عبر المؤثرين أكثر فعالية من حيث التكلفة من طرق الإعلان التقليدية، خاصة بالنسبة للشركات ذات ميزانيات التسويق المحدودة.</a:t>
            </a:r>
          </a:p>
          <a:p>
            <a:pPr marL="579437" indent="-457200" algn="just" rtl="1">
              <a:lnSpc>
                <a:spcPct val="150000"/>
              </a:lnSpc>
              <a:buFont typeface="+mj-lt"/>
              <a:buAutoNum type="arabicPeriod" startAt="7"/>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7"/>
            </a:pPr>
            <a:r>
              <a:rPr lang="ar-EG" sz="2100" dirty="0">
                <a:latin typeface="Times New Roman" pitchFamily="18" charset="0"/>
                <a:cs typeface="Times New Roman" pitchFamily="18" charset="0"/>
              </a:rPr>
              <a:t>الوعي بالعلامة التجارية والاعتراف بها: يمكن أن تساعد الشراكة مع المؤثرين في زيادة الوعي بالعلامة التجارية والاعتراف بها، حيث يمكن أن تؤدي موافقاتهم إلى تقديم العلامة التجارية إلى جماهير جديدة.</a:t>
            </a:r>
          </a:p>
        </p:txBody>
      </p:sp>
      <p:sp>
        <p:nvSpPr>
          <p:cNvPr id="14" name="TextBox 13"/>
          <p:cNvSpPr txBox="1"/>
          <p:nvPr/>
        </p:nvSpPr>
        <p:spPr>
          <a:xfrm>
            <a:off x="4577138" y="1344332"/>
            <a:ext cx="3283972"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بالمؤثرين </a:t>
            </a:r>
          </a:p>
        </p:txBody>
      </p:sp>
    </p:spTree>
    <p:extLst>
      <p:ext uri="{BB962C8B-B14F-4D97-AF65-F5344CB8AC3E}">
        <p14:creationId xmlns:p14="http://schemas.microsoft.com/office/powerpoint/2010/main" val="1362625521"/>
      </p:ext>
    </p:extLst>
  </p:cSld>
  <p:clrMapOvr>
    <a:masterClrMapping/>
  </p:clrMapOvr>
  <mc:AlternateContent xmlns:mc="http://schemas.openxmlformats.org/markup-compatibility/2006" xmlns:p14="http://schemas.microsoft.com/office/powerpoint/2010/main">
    <mc:Choice Requires="p14">
      <p:transition spd="slow" p14:dur="2000" advTm="59329"/>
    </mc:Choice>
    <mc:Fallback xmlns="">
      <p:transition spd="slow" advTm="5932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b="13939"/>
          <a:stretch/>
        </p:blipFill>
        <p:spPr>
          <a:xfrm>
            <a:off x="1127760" y="1117694"/>
            <a:ext cx="9931780" cy="4616355"/>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529820" y="1159666"/>
            <a:ext cx="406455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بالمؤثرين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3" name="TextBox 1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14" name="TextBox 13"/>
          <p:cNvSpPr txBox="1"/>
          <p:nvPr/>
        </p:nvSpPr>
        <p:spPr>
          <a:xfrm>
            <a:off x="5030691"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572071066"/>
      </p:ext>
    </p:extLst>
  </p:cSld>
  <p:clrMapOvr>
    <a:masterClrMapping/>
  </p:clrMapOvr>
  <mc:AlternateContent xmlns:mc="http://schemas.openxmlformats.org/markup-compatibility/2006" xmlns:p14="http://schemas.microsoft.com/office/powerpoint/2010/main">
    <mc:Choice Requires="p14">
      <p:transition spd="slow" p14:dur="2000" advTm="10491"/>
    </mc:Choice>
    <mc:Fallback xmlns="">
      <p:transition spd="slow" advTm="104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23099"/>
          <a:stretch/>
        </p:blipFill>
        <p:spPr>
          <a:xfrm>
            <a:off x="-1" y="1335074"/>
            <a:ext cx="3385475" cy="16810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يمكن أن يكون التسويق عبر المؤثرين استراتيجية فعالة للوصول إلى الجمهور المستهدف والترويج للمنتجات أو الخدمات، ولكن له أيضًا بعض العيوب. </a:t>
            </a:r>
            <a:r>
              <a:rPr lang="ar-EG" sz="2100" u="sng" dirty="0" smtClean="0">
                <a:latin typeface="Times New Roman" pitchFamily="18" charset="0"/>
                <a:cs typeface="Times New Roman" pitchFamily="18" charset="0"/>
              </a:rPr>
              <a:t>حيث تشمل </a:t>
            </a:r>
            <a:r>
              <a:rPr lang="ar-EG" sz="2100" u="sng" dirty="0">
                <a:latin typeface="Times New Roman" pitchFamily="18" charset="0"/>
                <a:cs typeface="Times New Roman" pitchFamily="18" charset="0"/>
              </a:rPr>
              <a:t>بعض عيوب التسويق </a:t>
            </a:r>
            <a:r>
              <a:rPr lang="ar-EG" sz="2100" u="sng" dirty="0" smtClean="0">
                <a:latin typeface="Times New Roman" pitchFamily="18" charset="0"/>
                <a:cs typeface="Times New Roman" pitchFamily="18" charset="0"/>
              </a:rPr>
              <a:t>بالمؤثرين ما </a:t>
            </a:r>
            <a:r>
              <a:rPr lang="ar-EG" sz="2100" u="sng" dirty="0">
                <a:latin typeface="Times New Roman" pitchFamily="18" charset="0"/>
                <a:cs typeface="Times New Roman" pitchFamily="18" charset="0"/>
              </a:rPr>
              <a:t>يلي</a:t>
            </a:r>
            <a:r>
              <a:rPr lang="ar-EG" sz="2100" u="sng" dirty="0" smtClean="0">
                <a:latin typeface="Times New Roman" pitchFamily="18" charset="0"/>
                <a:cs typeface="Times New Roman" pitchFamily="18" charset="0"/>
              </a:rPr>
              <a:t>:</a:t>
            </a:r>
          </a:p>
          <a:p>
            <a:pPr marL="122237" algn="just" rtl="1">
              <a:lnSpc>
                <a:spcPct val="150000"/>
              </a:lnSpc>
            </a:pPr>
            <a:endParaRPr lang="ar-EG" sz="2100" u="sng"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مخاطر السمعة: إذا خضع سلوك أو تصرفات أحد الأشخاص المؤثرين </a:t>
            </a:r>
            <a:r>
              <a:rPr lang="ar-EG" sz="2100" dirty="0" smtClean="0">
                <a:latin typeface="Times New Roman" pitchFamily="18" charset="0"/>
                <a:cs typeface="Times New Roman" pitchFamily="18" charset="0"/>
              </a:rPr>
              <a:t>للجدل</a:t>
            </a:r>
            <a:r>
              <a:rPr lang="ar-EG" sz="2100" dirty="0">
                <a:latin typeface="Times New Roman" pitchFamily="18" charset="0"/>
                <a:cs typeface="Times New Roman" pitchFamily="18" charset="0"/>
              </a:rPr>
              <a:t>، فقد ينعكس ذلك سلبًا على العلامات التجارية المرتبطة به، مما قد يؤدي إلى الإضرار </a:t>
            </a:r>
            <a:r>
              <a:rPr lang="ar-EG" sz="2100" dirty="0" smtClean="0">
                <a:latin typeface="Times New Roman" pitchFamily="18" charset="0"/>
                <a:cs typeface="Times New Roman" pitchFamily="18" charset="0"/>
              </a:rPr>
              <a:t>بسمعتها.</a:t>
            </a:r>
            <a:endParaRPr lang="ar-EG" sz="2100" dirty="0">
              <a:latin typeface="Times New Roman" pitchFamily="18" charset="0"/>
              <a:cs typeface="Times New Roman" pitchFamily="18" charset="0"/>
            </a:endParaRPr>
          </a:p>
        </p:txBody>
      </p:sp>
      <p:sp>
        <p:nvSpPr>
          <p:cNvPr id="14" name="TextBox 13"/>
          <p:cNvSpPr txBox="1"/>
          <p:nvPr/>
        </p:nvSpPr>
        <p:spPr>
          <a:xfrm>
            <a:off x="4577137" y="1335074"/>
            <a:ext cx="314906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بالمؤثرين </a:t>
            </a:r>
          </a:p>
        </p:txBody>
      </p:sp>
    </p:spTree>
    <p:extLst>
      <p:ext uri="{BB962C8B-B14F-4D97-AF65-F5344CB8AC3E}">
        <p14:creationId xmlns:p14="http://schemas.microsoft.com/office/powerpoint/2010/main" val="3230748913"/>
      </p:ext>
    </p:extLst>
  </p:cSld>
  <p:clrMapOvr>
    <a:masterClrMapping/>
  </p:clrMapOvr>
  <mc:AlternateContent xmlns:mc="http://schemas.openxmlformats.org/markup-compatibility/2006" xmlns:p14="http://schemas.microsoft.com/office/powerpoint/2010/main">
    <mc:Choice Requires="p14">
      <p:transition spd="slow" p14:dur="2000" advTm="52830"/>
    </mc:Choice>
    <mc:Fallback xmlns="">
      <p:transition spd="slow" advTm="5283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23099"/>
          <a:stretch/>
        </p:blipFill>
        <p:spPr>
          <a:xfrm>
            <a:off x="-1" y="1335074"/>
            <a:ext cx="3385475" cy="16810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3016155"/>
            <a:ext cx="8309245" cy="1003736"/>
          </a:xfrm>
          <a:prstGeom prst="rect">
            <a:avLst/>
          </a:prstGeom>
          <a:noFill/>
        </p:spPr>
        <p:txBody>
          <a:bodyPr wrap="square" rtlCol="0">
            <a:spAutoFit/>
          </a:bodyPr>
          <a:lstStyle/>
          <a:p>
            <a:pPr marL="579437" indent="-457200" algn="just" rtl="1">
              <a:lnSpc>
                <a:spcPct val="150000"/>
              </a:lnSpc>
              <a:buFont typeface="+mj-lt"/>
              <a:buAutoNum type="arabicPeriod" startAt="2"/>
            </a:pPr>
            <a:r>
              <a:rPr lang="ar-EG" sz="2100" dirty="0" smtClean="0">
                <a:latin typeface="Times New Roman" pitchFamily="18" charset="0"/>
                <a:cs typeface="Times New Roman" pitchFamily="18" charset="0"/>
              </a:rPr>
              <a:t>الافتقار </a:t>
            </a:r>
            <a:r>
              <a:rPr lang="ar-EG" sz="2100" dirty="0">
                <a:latin typeface="Times New Roman" pitchFamily="18" charset="0"/>
                <a:cs typeface="Times New Roman" pitchFamily="18" charset="0"/>
              </a:rPr>
              <a:t>إلى السيطرة: قد يكون للعلامات التجارية سيطرة محدودة على عملية إنشاء المحتوى الخاص بالمؤثر، والرسائل، وطريقة تقديم منتجاتها أو خدماتها إلى الجمهور</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577137" y="1335074"/>
            <a:ext cx="314906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بالمؤثرين </a:t>
            </a:r>
          </a:p>
        </p:txBody>
      </p:sp>
    </p:spTree>
    <p:extLst>
      <p:ext uri="{BB962C8B-B14F-4D97-AF65-F5344CB8AC3E}">
        <p14:creationId xmlns:p14="http://schemas.microsoft.com/office/powerpoint/2010/main" val="2147028905"/>
      </p:ext>
    </p:extLst>
  </p:cSld>
  <p:clrMapOvr>
    <a:masterClrMapping/>
  </p:clrMapOvr>
  <mc:AlternateContent xmlns:mc="http://schemas.openxmlformats.org/markup-compatibility/2006" xmlns:p14="http://schemas.microsoft.com/office/powerpoint/2010/main">
    <mc:Choice Requires="p14">
      <p:transition spd="slow" p14:dur="2000" advTm="38174"/>
    </mc:Choice>
    <mc:Fallback xmlns="">
      <p:transition spd="slow" advTm="3817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4939814"/>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قدمت المحاضرة </a:t>
            </a:r>
            <a:r>
              <a:rPr lang="ar-EG" sz="2100" dirty="0" smtClean="0">
                <a:latin typeface="Times New Roman" pitchFamily="18" charset="0"/>
                <a:cs typeface="Times New Roman" pitchFamily="18" charset="0"/>
              </a:rPr>
              <a:t>شرحً تفصيلياً لماهية استراتيجية </a:t>
            </a:r>
            <a:r>
              <a:rPr lang="ar-EG" sz="2100" dirty="0">
                <a:latin typeface="Times New Roman" pitchFamily="18" charset="0"/>
                <a:cs typeface="Times New Roman" pitchFamily="18" charset="0"/>
              </a:rPr>
              <a:t>التسويق </a:t>
            </a:r>
            <a:r>
              <a:rPr lang="ar-EG" sz="2100" dirty="0" smtClean="0">
                <a:latin typeface="Times New Roman" pitchFamily="18" charset="0"/>
                <a:cs typeface="Times New Roman" pitchFamily="18" charset="0"/>
              </a:rPr>
              <a:t>بالمحتوى (</a:t>
            </a:r>
            <a:r>
              <a:rPr lang="en-US" sz="2100" dirty="0" smtClean="0">
                <a:latin typeface="Times New Roman" pitchFamily="18" charset="0"/>
                <a:cs typeface="Times New Roman" pitchFamily="18" charset="0"/>
              </a:rPr>
              <a:t>Content </a:t>
            </a:r>
            <a:r>
              <a:rPr lang="en-US" sz="2100" dirty="0">
                <a:latin typeface="Times New Roman" pitchFamily="18" charset="0"/>
                <a:cs typeface="Times New Roman" pitchFamily="18" charset="0"/>
              </a:rPr>
              <a:t>Marketing</a:t>
            </a:r>
            <a:r>
              <a:rPr lang="en-US" sz="2100" dirty="0" smtClean="0">
                <a:latin typeface="Times New Roman" pitchFamily="18" charset="0"/>
                <a:cs typeface="Times New Roman" pitchFamily="18" charset="0"/>
              </a:rPr>
              <a:t>)</a:t>
            </a:r>
            <a:r>
              <a:rPr lang="ar-EG" sz="2100" dirty="0" smtClean="0">
                <a:latin typeface="Times New Roman" pitchFamily="18" charset="0"/>
                <a:cs typeface="Times New Roman" pitchFamily="18" charset="0"/>
              </a:rPr>
              <a:t>، مع عرض مزايا وعيوب هذه الاستراتيجية التسويقية مع كيفية تأثيرها على الجمهور المستهدف المراد الوصول إليه.</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قدمت المحاضرة شرحً دقيقًا </a:t>
            </a:r>
            <a:r>
              <a:rPr lang="ar-EG" sz="2100" dirty="0">
                <a:latin typeface="Times New Roman" pitchFamily="18" charset="0"/>
                <a:cs typeface="Times New Roman" pitchFamily="18" charset="0"/>
              </a:rPr>
              <a:t>عن ماهية استراتيجية التسويق </a:t>
            </a:r>
            <a:r>
              <a:rPr lang="ar-EG" sz="2100" dirty="0" smtClean="0">
                <a:latin typeface="Times New Roman" pitchFamily="18" charset="0"/>
                <a:cs typeface="Times New Roman" pitchFamily="18" charset="0"/>
              </a:rPr>
              <a:t>بالمؤثرين (</a:t>
            </a:r>
            <a:r>
              <a:rPr lang="en-US" sz="2100" dirty="0">
                <a:latin typeface="Times New Roman" pitchFamily="18" charset="0"/>
                <a:cs typeface="Times New Roman" pitchFamily="18" charset="0"/>
              </a:rPr>
              <a:t>Influencer </a:t>
            </a:r>
            <a:r>
              <a:rPr lang="en-US" sz="2100" dirty="0" smtClean="0">
                <a:latin typeface="Times New Roman" pitchFamily="18" charset="0"/>
                <a:cs typeface="Times New Roman" pitchFamily="18" charset="0"/>
              </a:rPr>
              <a:t>Marketing)</a:t>
            </a:r>
            <a:r>
              <a:rPr lang="ar-EG" sz="2100" dirty="0" smtClean="0">
                <a:latin typeface="Times New Roman" pitchFamily="18" charset="0"/>
                <a:cs typeface="Times New Roman" pitchFamily="18" charset="0"/>
              </a:rPr>
              <a:t> مع عرض مزايا وعيوب الاستراتيجية لتوضيح مدى أثر هذه الاستراتيجية على الجمهور المستهدف المراد من الشركة المعلنة لشراء السلعة أو الخدمة المعلن عنها بمساعدة المؤثرين ومدى تأثيرهم على الانتشار وترويج السلعة. </a:t>
            </a:r>
            <a:endParaRPr lang="en-US"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48113"/>
    </mc:Choice>
    <mc:Fallback xmlns="">
      <p:transition spd="slow" advTm="4811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266"/>
    </mc:Choice>
    <mc:Fallback xmlns="">
      <p:transition spd="slow" advTm="18266"/>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1573</TotalTime>
  <Words>2052</Words>
  <Application>Microsoft Office PowerPoint</Application>
  <PresentationFormat>Custom</PresentationFormat>
  <Paragraphs>273</Paragraphs>
  <Slides>40</Slides>
  <Notes>31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121</cp:revision>
  <dcterms:created xsi:type="dcterms:W3CDTF">2023-04-29T09:08:00Z</dcterms:created>
  <dcterms:modified xsi:type="dcterms:W3CDTF">2024-05-25T22:12:08Z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