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6"/>
  </p:notesMasterIdLst>
  <p:sldIdLst>
    <p:sldId id="541" r:id="rId3"/>
    <p:sldId id="542" r:id="rId4"/>
    <p:sldId id="313" r:id="rId5"/>
    <p:sldId id="585" r:id="rId6"/>
    <p:sldId id="598" r:id="rId7"/>
    <p:sldId id="678" r:id="rId8"/>
    <p:sldId id="604" r:id="rId9"/>
    <p:sldId id="606" r:id="rId10"/>
    <p:sldId id="608" r:id="rId11"/>
    <p:sldId id="609" r:id="rId12"/>
    <p:sldId id="614" r:id="rId13"/>
    <p:sldId id="689" r:id="rId14"/>
    <p:sldId id="691" r:id="rId15"/>
    <p:sldId id="693" r:id="rId16"/>
    <p:sldId id="615" r:id="rId17"/>
    <p:sldId id="695" r:id="rId18"/>
    <p:sldId id="697" r:id="rId19"/>
    <p:sldId id="616" r:id="rId20"/>
    <p:sldId id="699" r:id="rId21"/>
    <p:sldId id="701" r:id="rId22"/>
    <p:sldId id="617" r:id="rId23"/>
    <p:sldId id="650" r:id="rId24"/>
    <p:sldId id="618" r:id="rId25"/>
    <p:sldId id="631" r:id="rId26"/>
    <p:sldId id="632" r:id="rId27"/>
    <p:sldId id="652" r:id="rId28"/>
    <p:sldId id="653" r:id="rId29"/>
    <p:sldId id="654" r:id="rId30"/>
    <p:sldId id="655" r:id="rId31"/>
    <p:sldId id="657" r:id="rId32"/>
    <p:sldId id="664" r:id="rId33"/>
    <p:sldId id="665" r:id="rId34"/>
    <p:sldId id="666" r:id="rId35"/>
    <p:sldId id="658" r:id="rId36"/>
    <p:sldId id="659" r:id="rId37"/>
    <p:sldId id="660" r:id="rId38"/>
    <p:sldId id="661" r:id="rId39"/>
    <p:sldId id="662" r:id="rId40"/>
    <p:sldId id="668" r:id="rId41"/>
    <p:sldId id="669" r:id="rId42"/>
    <p:sldId id="687" r:id="rId43"/>
    <p:sldId id="555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585"/>
            <p14:sldId id="598"/>
            <p14:sldId id="678"/>
            <p14:sldId id="604"/>
            <p14:sldId id="606"/>
            <p14:sldId id="608"/>
            <p14:sldId id="609"/>
            <p14:sldId id="614"/>
            <p14:sldId id="689"/>
            <p14:sldId id="691"/>
            <p14:sldId id="693"/>
            <p14:sldId id="615"/>
            <p14:sldId id="695"/>
            <p14:sldId id="697"/>
            <p14:sldId id="616"/>
            <p14:sldId id="699"/>
            <p14:sldId id="701"/>
            <p14:sldId id="617"/>
            <p14:sldId id="650"/>
            <p14:sldId id="618"/>
            <p14:sldId id="631"/>
            <p14:sldId id="632"/>
            <p14:sldId id="652"/>
            <p14:sldId id="653"/>
            <p14:sldId id="654"/>
            <p14:sldId id="655"/>
            <p14:sldId id="657"/>
            <p14:sldId id="664"/>
            <p14:sldId id="665"/>
            <p14:sldId id="666"/>
            <p14:sldId id="658"/>
            <p14:sldId id="659"/>
            <p14:sldId id="660"/>
            <p14:sldId id="661"/>
            <p14:sldId id="662"/>
            <p14:sldId id="668"/>
            <p14:sldId id="669"/>
            <p14:sldId id="687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3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customXml" Target="../customXml/item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E6C1A-18C5-B4F6-0EA6-BBFE6B6CD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FFBDA6-CB60-4587-2DFB-5747B640BC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66746-EDC3-4120-EF8C-904DAD2B7F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B0F79-B396-AE63-C3E7-EF88A11DCD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50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71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231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8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163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792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57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4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403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59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16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6469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999781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147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672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46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8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60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38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1785434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37651"/>
            <a:ext cx="2157607" cy="1084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30649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30648" y="8707"/>
            <a:ext cx="9023511" cy="54041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28737" y="3744074"/>
            <a:ext cx="6793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Contract Management in Projects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622987" y="436045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622987" y="492350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1121" y="59789"/>
            <a:ext cx="3833699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814463" flipV="1">
            <a:off x="-1683146" y="4108924"/>
            <a:ext cx="5573486" cy="221508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730026" y="828355"/>
            <a:ext cx="41138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407921" y="1799303"/>
            <a:ext cx="96802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the role of contract management in project success.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project contract life cycle.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Differentiate between contract administration and procurement.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contract risks.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Select appropriate contract types.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 supplier performance.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Handle contract changes and claims.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Close contracts successfully.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PMBOK practices to real projects.</a:t>
            </a: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072640" y="0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Contract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235395"/>
            <a:ext cx="12163969" cy="5270919"/>
          </a:xfrm>
        </p:spPr>
        <p:txBody>
          <a:bodyPr rtlCol="0">
            <a:normAutofit fontScale="85000" lnSpcReduction="20000"/>
          </a:bodyPr>
          <a:lstStyle/>
          <a:p>
            <a:pPr>
              <a:buNone/>
            </a:pPr>
            <a:r>
              <a:rPr lang="en-US" sz="3300" b="1" dirty="0">
                <a:solidFill>
                  <a:srgbClr val="00B0F0"/>
                </a:solidFill>
              </a:rPr>
              <a:t>Contract Management 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b="1" dirty="0"/>
              <a:t>The systematic process </a:t>
            </a:r>
            <a:r>
              <a:rPr lang="en-US" sz="3200" dirty="0"/>
              <a:t>of planning, creating, executing, monitoring, controlling,</a:t>
            </a:r>
          </a:p>
          <a:p>
            <a:pPr>
              <a:buNone/>
            </a:pPr>
            <a:r>
              <a:rPr lang="en-US" sz="3200" dirty="0"/>
              <a:t>   modifying, and closing contracts to ensure that both parties fulfill their</a:t>
            </a:r>
          </a:p>
          <a:p>
            <a:pPr>
              <a:buNone/>
            </a:pPr>
            <a:r>
              <a:rPr lang="en-US" sz="3200" dirty="0"/>
              <a:t>   contractual obligations.</a:t>
            </a:r>
          </a:p>
          <a:p>
            <a:pPr>
              <a:buNone/>
            </a:pP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b="1" dirty="0"/>
              <a:t>Effective contract management </a:t>
            </a:r>
            <a:r>
              <a:rPr lang="en-US" sz="3200" dirty="0"/>
              <a:t>requires balancing legal compliance, commercial objectives, and supplier relationships.</a:t>
            </a:r>
          </a:p>
          <a:p>
            <a:pPr>
              <a:buNone/>
            </a:pPr>
            <a:r>
              <a:rPr lang="en-US" sz="3200" b="1" dirty="0">
                <a:solidFill>
                  <a:srgbClr val="00B0F0"/>
                </a:solidFill>
              </a:rPr>
              <a:t>It ensures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Scope is delivered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Cost is controlled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Time commitments are met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Risks are minimized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/>
              <a:t>Legal obligations are fulfilled</a:t>
            </a:r>
          </a:p>
          <a:p>
            <a:pPr algn="just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7F1CBF-526C-4E03-AC85-FF034A0BA9A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FAD969-CF40-68E5-8F95-AE61ABF4EFD7}"/>
              </a:ext>
            </a:extLst>
          </p:cNvPr>
          <p:cNvSpPr/>
          <p:nvPr/>
        </p:nvSpPr>
        <p:spPr>
          <a:xfrm>
            <a:off x="12011568" y="1050878"/>
            <a:ext cx="116595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2AC0C39-2C31-71C1-65FA-E4ACB003F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33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00263" y="264489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management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54000" y="1452880"/>
            <a:ext cx="11572240" cy="5405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PMBOK Perspective</a:t>
            </a:r>
          </a:p>
          <a:p>
            <a:pPr>
              <a:buNone/>
            </a:pPr>
            <a:r>
              <a:rPr lang="en-US" b="1" dirty="0"/>
              <a:t>Within PMBOK, contract management belongs to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Project Procurement Management</a:t>
            </a:r>
          </a:p>
          <a:p>
            <a:pPr>
              <a:buNone/>
            </a:pPr>
            <a:r>
              <a:rPr lang="en-US" b="1" dirty="0"/>
              <a:t>Processes include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Plan Procurement Management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Conduct Procurements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Control Procurements </a:t>
            </a:r>
          </a:p>
          <a:p>
            <a:pPr>
              <a:buNone/>
            </a:pPr>
            <a:r>
              <a:rPr lang="en-US" dirty="0"/>
              <a:t>Contract Management mainly occurs during </a:t>
            </a:r>
            <a:r>
              <a:rPr lang="en-US" b="1" dirty="0"/>
              <a:t>Control Procurements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1030BA2-2A5C-4CC5-4178-9F7B2E5CF8C0}"/>
              </a:ext>
            </a:extLst>
          </p:cNvPr>
          <p:cNvSpPr/>
          <p:nvPr/>
        </p:nvSpPr>
        <p:spPr>
          <a:xfrm>
            <a:off x="11612880" y="1050878"/>
            <a:ext cx="1574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2505135-993B-DFC1-1AF1-D5E15C563C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5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0903" y="224726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management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80695" y="1520674"/>
            <a:ext cx="11272749" cy="5257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Why is Contract Management Important?</a:t>
            </a:r>
          </a:p>
          <a:p>
            <a:pPr>
              <a:buNone/>
            </a:pPr>
            <a:r>
              <a:rPr lang="en-US" b="1" dirty="0"/>
              <a:t>Poor contract management causes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overruns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Project delays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Claims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Litigation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disputes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Poor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Financial losses</a:t>
            </a:r>
          </a:p>
          <a:p>
            <a:pPr marL="0" indent="0" algn="just">
              <a:buNone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762B00F-BABF-077D-15B1-DF73EE33FF48}"/>
              </a:ext>
            </a:extLst>
          </p:cNvPr>
          <p:cNvSpPr/>
          <p:nvPr/>
        </p:nvSpPr>
        <p:spPr>
          <a:xfrm>
            <a:off x="11744960" y="1061038"/>
            <a:ext cx="15968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FC1CAC8-8A1E-C391-B5F8-1655EEB382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536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407" y="50792"/>
            <a:ext cx="8305800" cy="1022569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management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11175" y="1102095"/>
            <a:ext cx="11210265" cy="5532385"/>
          </a:xfrm>
        </p:spPr>
        <p:txBody>
          <a:bodyPr rtlCol="0">
            <a:normAutofit fontScale="85000" lnSpcReduction="20000"/>
          </a:bodyPr>
          <a:lstStyle/>
          <a:p>
            <a:pPr>
              <a:buNone/>
            </a:pPr>
            <a:r>
              <a:rPr lang="en-US" sz="3300" b="1" dirty="0">
                <a:solidFill>
                  <a:srgbClr val="00B0F0"/>
                </a:solidFill>
              </a:rPr>
              <a:t>Real Example</a:t>
            </a:r>
          </a:p>
          <a:p>
            <a:pPr>
              <a:buNone/>
            </a:pPr>
            <a:endParaRPr lang="en-US" sz="3300" b="1" dirty="0"/>
          </a:p>
          <a:p>
            <a:pPr>
              <a:buNone/>
            </a:pPr>
            <a:r>
              <a:rPr lang="en-US" sz="3300" b="1" dirty="0"/>
              <a:t>Construction Project</a:t>
            </a:r>
          </a:p>
          <a:p>
            <a:pPr>
              <a:buNone/>
            </a:pPr>
            <a:r>
              <a:rPr lang="en-US" sz="3300" dirty="0"/>
              <a:t>Contract Value</a:t>
            </a:r>
          </a:p>
          <a:p>
            <a:pPr>
              <a:buNone/>
            </a:pPr>
            <a:r>
              <a:rPr lang="en-US" sz="3300" dirty="0"/>
              <a:t>$100 Million</a:t>
            </a:r>
          </a:p>
          <a:p>
            <a:pPr>
              <a:buNone/>
            </a:pPr>
            <a:r>
              <a:rPr lang="en-US" sz="3300" b="1" dirty="0"/>
              <a:t>Because of poor contract administration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/>
              <a:t>Variation orders not documented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/>
              <a:t>Delayed approvals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/>
              <a:t>Supplier disputes </a:t>
            </a:r>
          </a:p>
          <a:p>
            <a:pPr>
              <a:buNone/>
            </a:pPr>
            <a:r>
              <a:rPr lang="en-US" sz="3300" b="1" dirty="0"/>
              <a:t>Final Cost</a:t>
            </a:r>
          </a:p>
          <a:p>
            <a:pPr>
              <a:buNone/>
            </a:pPr>
            <a:r>
              <a:rPr lang="en-US" sz="3300" dirty="0"/>
              <a:t>$127 Million</a:t>
            </a:r>
          </a:p>
          <a:p>
            <a:pPr>
              <a:buNone/>
            </a:pPr>
            <a:r>
              <a:rPr lang="en-US" sz="3300" b="1" dirty="0"/>
              <a:t>Lessons</a:t>
            </a:r>
          </a:p>
          <a:p>
            <a:pPr>
              <a:buNone/>
            </a:pPr>
            <a:r>
              <a:rPr lang="en-US" sz="3300" dirty="0"/>
              <a:t>Contract management protects project profitability.</a:t>
            </a:r>
          </a:p>
          <a:p>
            <a:pPr marL="0" indent="0" algn="just">
              <a:spcBef>
                <a:spcPct val="60000"/>
              </a:spcBef>
              <a:buNone/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07B2869-CBE2-4E90-B31E-5A03989D2722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6D1DC14-B4B9-C66A-5F1B-2612C99C970B}"/>
              </a:ext>
            </a:extLst>
          </p:cNvPr>
          <p:cNvSpPr/>
          <p:nvPr/>
        </p:nvSpPr>
        <p:spPr>
          <a:xfrm>
            <a:off x="11652183" y="1050878"/>
            <a:ext cx="155581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B142634-AF87-85FE-B383-6AB11E074C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8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03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64973"/>
            <a:ext cx="8382000" cy="838200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management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271871" y="1368274"/>
            <a:ext cx="11377863" cy="5410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Management in PMBOK</a:t>
            </a:r>
          </a:p>
          <a:p>
            <a:pPr>
              <a:buNone/>
            </a:pPr>
            <a:r>
              <a:rPr lang="en-US" b="1" dirty="0"/>
              <a:t>Project Procurement Management includes</a:t>
            </a:r>
          </a:p>
          <a:p>
            <a:pPr>
              <a:buNone/>
            </a:pPr>
            <a:r>
              <a:rPr lang="en-US" dirty="0"/>
              <a:t>Planning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Selecting suppliers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Awarding contracts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Managing contracts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Closing contracts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FD197E3-8FC2-430A-B5E6-EA945094758D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4AAB960-052B-DDED-BA25-373B14A57368}"/>
              </a:ext>
            </a:extLst>
          </p:cNvPr>
          <p:cNvSpPr/>
          <p:nvPr/>
        </p:nvSpPr>
        <p:spPr>
          <a:xfrm>
            <a:off x="11558295" y="1003173"/>
            <a:ext cx="15379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91B077F-B66E-7A89-19A7-13AE9A2877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04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73480" y="272831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Procurement vs Contract Management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9DDE1F8-6948-7ADF-B379-8FC86CFDC5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4468954"/>
              </p:ext>
            </p:extLst>
          </p:nvPr>
        </p:nvGraphicFramePr>
        <p:xfrm>
          <a:off x="386080" y="1950720"/>
          <a:ext cx="10685940" cy="3735228"/>
        </p:xfrm>
        <a:graphic>
          <a:graphicData uri="http://schemas.openxmlformats.org/drawingml/2006/table">
            <a:tbl>
              <a:tblPr/>
              <a:tblGrid>
                <a:gridCol w="5342970">
                  <a:extLst>
                    <a:ext uri="{9D8B030D-6E8A-4147-A177-3AD203B41FA5}">
                      <a16:colId xmlns:a16="http://schemas.microsoft.com/office/drawing/2014/main" val="671480556"/>
                    </a:ext>
                  </a:extLst>
                </a:gridCol>
                <a:gridCol w="5342970">
                  <a:extLst>
                    <a:ext uri="{9D8B030D-6E8A-4147-A177-3AD203B41FA5}">
                      <a16:colId xmlns:a16="http://schemas.microsoft.com/office/drawing/2014/main" val="988810503"/>
                    </a:ext>
                  </a:extLst>
                </a:gridCol>
              </a:tblGrid>
              <a:tr h="6225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Procurement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Contract Management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9706434"/>
                  </a:ext>
                </a:extLst>
              </a:tr>
              <a:tr h="62253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Selecting suppliers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Managing suppliers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7670588"/>
                  </a:ext>
                </a:extLst>
              </a:tr>
              <a:tr h="62253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Tendering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Contract execution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52875"/>
                  </a:ext>
                </a:extLst>
              </a:tr>
              <a:tr h="62253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Bid evaluation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Performance monitoring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6947949"/>
                  </a:ext>
                </a:extLst>
              </a:tr>
              <a:tr h="62253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Contract award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Claims management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6140634"/>
                  </a:ext>
                </a:extLst>
              </a:tr>
              <a:tr h="62253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Supplier selection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dirty="0"/>
                        <a:t>Contract closeout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4599951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1E89CC-3119-9128-3C9C-D8CA694B62BE}"/>
              </a:ext>
            </a:extLst>
          </p:cNvPr>
          <p:cNvSpPr/>
          <p:nvPr/>
        </p:nvSpPr>
        <p:spPr>
          <a:xfrm>
            <a:off x="11470640" y="1050878"/>
            <a:ext cx="18711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55A4098-AC27-7C23-EBAB-06E0A2A583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37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56157" y="-366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Typical Contract Life Cycle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6314" y="0"/>
            <a:ext cx="11347486" cy="42672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sz="1800" b="1" dirty="0"/>
              <a:t>Need Identification</a:t>
            </a:r>
          </a:p>
          <a:p>
            <a:pPr>
              <a:buNone/>
            </a:pPr>
            <a:r>
              <a:rPr lang="en-US" sz="1600" b="1" dirty="0"/>
              <a:t>↓</a:t>
            </a:r>
          </a:p>
          <a:p>
            <a:pPr>
              <a:buNone/>
            </a:pPr>
            <a:r>
              <a:rPr lang="en-US" sz="1800" b="1" dirty="0"/>
              <a:t>Planning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Tendering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Evaluation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Negotiation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Contract Award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Execution</a:t>
            </a:r>
          </a:p>
          <a:p>
            <a:pPr>
              <a:buNone/>
            </a:pPr>
            <a:r>
              <a:rPr lang="en-US" sz="1600" b="1" dirty="0"/>
              <a:t>↓</a:t>
            </a:r>
          </a:p>
          <a:p>
            <a:pPr>
              <a:buNone/>
            </a:pPr>
            <a:r>
              <a:rPr lang="en-US" sz="1800" b="1" dirty="0"/>
              <a:t>Monitoring</a:t>
            </a:r>
          </a:p>
          <a:p>
            <a:pPr>
              <a:buNone/>
            </a:pPr>
            <a:r>
              <a:rPr lang="en-US" sz="1600" b="1" dirty="0"/>
              <a:t>↓</a:t>
            </a:r>
          </a:p>
          <a:p>
            <a:pPr>
              <a:buNone/>
            </a:pPr>
            <a:r>
              <a:rPr lang="en-US" sz="1800" b="1" dirty="0"/>
              <a:t>Changes</a:t>
            </a:r>
          </a:p>
          <a:p>
            <a:pPr>
              <a:buNone/>
            </a:pPr>
            <a:r>
              <a:rPr lang="en-US" sz="1800" b="1" dirty="0"/>
              <a:t>↓</a:t>
            </a:r>
          </a:p>
          <a:p>
            <a:pPr>
              <a:buNone/>
            </a:pPr>
            <a:r>
              <a:rPr lang="en-US" sz="1800" b="1" dirty="0"/>
              <a:t>Closeout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EC3BA1-3687-4A47-982F-9FC9AF8BBDA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EE67BD6-06DF-7246-4F14-D07B856CF652}"/>
              </a:ext>
            </a:extLst>
          </p:cNvPr>
          <p:cNvSpPr/>
          <p:nvPr/>
        </p:nvSpPr>
        <p:spPr>
          <a:xfrm>
            <a:off x="11527917" y="1050878"/>
            <a:ext cx="164960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610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006600" y="79775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rgbClr val="00B0F0"/>
                </a:solidFill>
              </a:rPr>
              <a:t>Contract Types (PMBOK)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323872" y="652331"/>
            <a:ext cx="6219168" cy="463867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A. Fixed Price Contracts</a:t>
            </a:r>
          </a:p>
          <a:p>
            <a:pPr>
              <a:buNone/>
            </a:pPr>
            <a:r>
              <a:rPr lang="en-US" sz="2400" dirty="0"/>
              <a:t>Seller assumes most risk.</a:t>
            </a:r>
          </a:p>
          <a:p>
            <a:pPr>
              <a:buNone/>
            </a:pPr>
            <a:r>
              <a:rPr lang="en-US" sz="2400" b="1" dirty="0"/>
              <a:t>Examples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Lump Sum Contract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Firm Fixed Price (FFP)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Fixed Price Incentive Fee (FPIF)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Fixed Price with Economic Price Adjustment (FPEPA) </a:t>
            </a:r>
          </a:p>
          <a:p>
            <a:pPr>
              <a:buNone/>
            </a:pPr>
            <a:r>
              <a:rPr lang="en-US" sz="2400" b="1" dirty="0"/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Cost certainty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Easier budgeting </a:t>
            </a:r>
          </a:p>
          <a:p>
            <a:pPr>
              <a:buNone/>
            </a:pPr>
            <a:r>
              <a:rPr lang="en-US" sz="2400" b="1" dirty="0"/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Less flexibility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Supplier may increase price to cover risks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10A7E6-DAB3-4A26-A035-3805E074FF5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6390050-DF07-051A-F0D2-3FB60715FA1D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CBE1207-1F3B-796D-1E97-CF07DC63B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0566" y="0"/>
            <a:ext cx="2014129" cy="7766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527EE6-F993-03CA-E4FD-30EC1D5DA949}"/>
              </a:ext>
            </a:extLst>
          </p:cNvPr>
          <p:cNvSpPr txBox="1"/>
          <p:nvPr/>
        </p:nvSpPr>
        <p:spPr>
          <a:xfrm>
            <a:off x="6946900" y="1720384"/>
            <a:ext cx="6883400" cy="180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Building office furniture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Fixed Price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$200,000</a:t>
            </a:r>
          </a:p>
        </p:txBody>
      </p:sp>
    </p:spTree>
    <p:extLst>
      <p:ext uri="{BB962C8B-B14F-4D97-AF65-F5344CB8AC3E}">
        <p14:creationId xmlns:p14="http://schemas.microsoft.com/office/powerpoint/2010/main" val="447533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1F492-BA99-1CF0-1EA8-E3A8DEA36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2E36B81E-DA99-BDB9-BF11-4296C1705B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06600" y="79775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Real-World examples of Fixed Price Contracts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C01EA0C4-EFFB-49BB-00C3-F6C5C83720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0566" y="1168447"/>
            <a:ext cx="12641256" cy="463867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1. Boeing – Aircraft Component Manufacturing</a:t>
            </a:r>
          </a:p>
          <a:p>
            <a:pPr>
              <a:buNone/>
            </a:pPr>
            <a:r>
              <a:rPr lang="en-US" sz="2600" b="1" dirty="0"/>
              <a:t>Project</a:t>
            </a:r>
          </a:p>
          <a:p>
            <a:pPr>
              <a:buNone/>
            </a:pPr>
            <a:r>
              <a:rPr lang="en-US" sz="2600" dirty="0"/>
              <a:t>Manufacturing aircraft landing gear components.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Contract Type</a:t>
            </a:r>
          </a:p>
          <a:p>
            <a:pPr>
              <a:buNone/>
            </a:pPr>
            <a:r>
              <a:rPr lang="en-US" sz="2600" b="1" dirty="0"/>
              <a:t>Firm Fixed Price (FFP)</a:t>
            </a:r>
            <a:endParaRPr lang="en-US" sz="2600" dirty="0"/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sz="2500" dirty="0"/>
              <a:t>Boeing contracts a supplier to manufacture </a:t>
            </a:r>
            <a:r>
              <a:rPr lang="en-US" sz="2500" b="1" dirty="0"/>
              <a:t>100 landing gear assemblies</a:t>
            </a:r>
            <a:r>
              <a:rPr lang="en-US" sz="2500" dirty="0"/>
              <a:t> for the </a:t>
            </a:r>
            <a:r>
              <a:rPr lang="en-US" sz="2500" b="1" dirty="0"/>
              <a:t>Boeing 737</a:t>
            </a:r>
            <a:r>
              <a:rPr lang="en-US" sz="25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Contract Price: </a:t>
            </a:r>
            <a:r>
              <a:rPr lang="en-US" sz="2600" b="1" dirty="0"/>
              <a:t>$25 million</a:t>
            </a:r>
            <a:r>
              <a:rPr lang="en-US" sz="2600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Delivery: 12 months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Technical specifications are fully defined. </a:t>
            </a:r>
          </a:p>
          <a:p>
            <a:pPr>
              <a:buNone/>
            </a:pPr>
            <a:r>
              <a:rPr lang="en-US" sz="2400" b="1" dirty="0"/>
              <a:t>If steel prices increase or production costs rise, the supplier absorbs the additional costs.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4004A-1110-69D8-864B-844B6B49D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0A7E6-DAB3-4A26-A035-3805E074FF55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B9CA08C-552A-D954-6DEC-C29F5CA8019A}"/>
              </a:ext>
            </a:extLst>
          </p:cNvPr>
          <p:cNvSpPr/>
          <p:nvPr/>
        </p:nvSpPr>
        <p:spPr>
          <a:xfrm>
            <a:off x="12557760" y="1050878"/>
            <a:ext cx="11887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70B5BAE-94D7-3A04-A0EF-02216C70B6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0566" y="0"/>
            <a:ext cx="2014129" cy="105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77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16F3E-AF28-DD04-6638-16E02ADA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3745AA87-0432-F88D-632B-9B73C38EF5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06600" y="79775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Real-World examples of Fixed Price Contracts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088762D9-C747-1476-AE67-3AB7E5775B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9896" y="1521371"/>
            <a:ext cx="11492208" cy="463867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Why Fixed Price?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Specifications are well defined.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Quantities are known.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Manufacturing process is standardized.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Buyer wants cost certainty.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Risk Allocation</a:t>
            </a:r>
          </a:p>
          <a:p>
            <a:pPr>
              <a:buNone/>
            </a:pPr>
            <a:r>
              <a:rPr lang="en-US" dirty="0"/>
              <a:t>Buyer Risk → Low</a:t>
            </a:r>
          </a:p>
          <a:p>
            <a:pPr>
              <a:buNone/>
            </a:pPr>
            <a:r>
              <a:rPr lang="en-US" dirty="0"/>
              <a:t>Seller Risk → High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6281F-3A49-9566-62BC-0B47C15A9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0A7E6-DAB3-4A26-A035-3805E074FF55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EDE95B-9C00-CE1E-9D5B-E6840615BA6A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814C48D-C87E-1BB2-76EA-5E864BDA2A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0566" y="0"/>
            <a:ext cx="2014129" cy="105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008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81BCF-0C19-861F-B88E-93B7C4983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A1D60242-B006-8B41-00D5-ACA240F88A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06040" y="13936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Real-World examples of Fixed Price Contracts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57BFB672-C20C-D86F-792D-815CD982C2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8616" y="854813"/>
            <a:ext cx="11492208" cy="463867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2. Toyota – Automotive Parts Procurement</a:t>
            </a:r>
          </a:p>
          <a:p>
            <a:pPr>
              <a:buNone/>
            </a:pPr>
            <a:r>
              <a:rPr lang="en-US" b="1" dirty="0"/>
              <a:t>Project</a:t>
            </a:r>
          </a:p>
          <a:p>
            <a:pPr>
              <a:buNone/>
            </a:pPr>
            <a:r>
              <a:rPr lang="en-US" dirty="0"/>
              <a:t>Supplying brake systems for a new vehicle model.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Contract</a:t>
            </a:r>
          </a:p>
          <a:p>
            <a:pPr>
              <a:buNone/>
            </a:pPr>
            <a:r>
              <a:rPr lang="en-US" dirty="0"/>
              <a:t>Firm Fixed Price</a:t>
            </a:r>
          </a:p>
          <a:p>
            <a:pPr>
              <a:buNone/>
            </a:pPr>
            <a:r>
              <a:rPr lang="en-US" dirty="0"/>
              <a:t>Toyota signs a contract with a brake supplier to deliver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50,000 brake systems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Price: </a:t>
            </a:r>
            <a:r>
              <a:rPr lang="en-US" b="1" dirty="0"/>
              <a:t>$180 per unit</a:t>
            </a:r>
            <a:r>
              <a:rPr lang="en-US" dirty="0"/>
              <a:t> </a:t>
            </a:r>
          </a:p>
          <a:p>
            <a:pPr>
              <a:buNone/>
            </a:pPr>
            <a:r>
              <a:rPr lang="en-US" dirty="0"/>
              <a:t>Even if the supplier's manufacturing costs increase, Toyota pays the agreed</a:t>
            </a:r>
          </a:p>
          <a:p>
            <a:pPr>
              <a:buNone/>
            </a:pPr>
            <a:r>
              <a:rPr lang="en-US" dirty="0"/>
              <a:t>contract price.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Lesson</a:t>
            </a:r>
          </a:p>
          <a:p>
            <a:pPr>
              <a:buNone/>
            </a:pPr>
            <a:r>
              <a:rPr lang="en-US" dirty="0"/>
              <a:t>Stable production environments favor fixed-price contracts.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DD9B2-7822-DBBC-0329-590557EB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0A7E6-DAB3-4A26-A035-3805E074FF55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F70CE7-DA06-5B8F-EDE6-AF0215A33331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DD6C732-D387-6139-D728-BE92DA7197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0566" y="0"/>
            <a:ext cx="2014129" cy="105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95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82170" y="123789"/>
            <a:ext cx="8382000" cy="6858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Types (PMBOK)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310583" y="1095140"/>
            <a:ext cx="11570833" cy="505410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B. Cost Reimbursable Contracts</a:t>
            </a:r>
          </a:p>
          <a:p>
            <a:pPr>
              <a:buNone/>
            </a:pPr>
            <a:r>
              <a:rPr lang="en-US" dirty="0"/>
              <a:t>Buyer pays actual costs plus fee.</a:t>
            </a:r>
          </a:p>
          <a:p>
            <a:pPr>
              <a:buNone/>
            </a:pPr>
            <a:r>
              <a:rPr lang="en-US" b="1" dirty="0"/>
              <a:t>Examples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Plus Fixed Fee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Plus Incentive Fee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Plus Award Fee </a:t>
            </a:r>
          </a:p>
          <a:p>
            <a:pPr>
              <a:buNone/>
            </a:pPr>
            <a:r>
              <a:rPr lang="en-US" dirty="0"/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Flexible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Suitable for R&amp;D </a:t>
            </a:r>
          </a:p>
          <a:p>
            <a:pPr>
              <a:buNone/>
            </a:pPr>
            <a:r>
              <a:rPr lang="en-US" b="1" dirty="0"/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Buyer bears higher financial risk</a:t>
            </a:r>
          </a:p>
          <a:p>
            <a:pPr marL="457200" indent="-457200" algn="just">
              <a:spcBef>
                <a:spcPct val="100000"/>
              </a:spcBef>
            </a:pPr>
            <a:endParaRPr lang="en-US" altLang="en-US" sz="2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D3694D-13EF-4131-BF55-56C6DB7FDB9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58922B9-EA3E-83DC-E5BB-EA3D21F2092F}"/>
              </a:ext>
            </a:extLst>
          </p:cNvPr>
          <p:cNvSpPr/>
          <p:nvPr/>
        </p:nvSpPr>
        <p:spPr>
          <a:xfrm>
            <a:off x="11572240" y="1050878"/>
            <a:ext cx="15443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B4512F9-5A1B-A752-E7E2-8E1CCCD8A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288449" cy="97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50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F7C2F-15C4-01FD-9C2A-5D0AE6FB5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E70350C-8299-7906-2E57-580633189D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36800" y="268507"/>
            <a:ext cx="8818880" cy="68580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Real-World examples of Cost Reimbursable Contracts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8CC8EDD0-3CAD-F2D7-A120-06C1671EAC7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176082"/>
            <a:ext cx="11570833" cy="52768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Pfizer – Pharmaceutical Research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Project</a:t>
            </a:r>
          </a:p>
          <a:p>
            <a:pPr>
              <a:buNone/>
            </a:pPr>
            <a:r>
              <a:rPr lang="en-US" dirty="0"/>
              <a:t>Development of a new vaccine or medicine.</a:t>
            </a:r>
          </a:p>
          <a:p>
            <a:pPr>
              <a:buNone/>
            </a:pPr>
            <a:r>
              <a:rPr lang="en-US" dirty="0"/>
              <a:t>Research organizations and biotechnology partners often work under cost-reimbursable research agreements because: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Clinical trials may expand.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Research duration is uncertain.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Additional laboratory work may be required. </a:t>
            </a:r>
          </a:p>
          <a:p>
            <a:pPr>
              <a:buNone/>
            </a:pPr>
            <a:r>
              <a:rPr lang="en-US" dirty="0"/>
              <a:t>Actual research costs are reimbursed while performance incentives may be</a:t>
            </a:r>
          </a:p>
          <a:p>
            <a:pPr>
              <a:buNone/>
            </a:pPr>
            <a:r>
              <a:rPr lang="en-US" dirty="0"/>
              <a:t>added for meeting milestones.</a:t>
            </a:r>
          </a:p>
          <a:p>
            <a:pPr marL="457200" indent="-457200" algn="just">
              <a:spcBef>
                <a:spcPct val="100000"/>
              </a:spcBef>
            </a:pPr>
            <a:endParaRPr lang="en-US" altLang="en-US" sz="27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5931A-8D8A-DBC3-E304-EECDA516B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D3694D-13EF-4131-BF55-56C6DB7FDB9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ECC3882-7616-035F-2EA8-6B15018265F4}"/>
              </a:ext>
            </a:extLst>
          </p:cNvPr>
          <p:cNvSpPr/>
          <p:nvPr/>
        </p:nvSpPr>
        <p:spPr>
          <a:xfrm>
            <a:off x="11572240" y="1050878"/>
            <a:ext cx="15443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AC06C91-3FD9-35F1-7FE2-6B8FF2BC0E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064929" cy="97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24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9366E-9EBA-715A-82BF-7484949C79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88A7E16A-F5ED-5F41-9292-CB5C57EAA2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16200" y="222301"/>
            <a:ext cx="8778240" cy="68580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Real-World examples of Cost Reimbursable Contracts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83F477C1-E688-D3EA-ECDC-5528C938AD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422400"/>
            <a:ext cx="12011569" cy="51752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Boeing – New Aircraft Development</a:t>
            </a:r>
          </a:p>
          <a:p>
            <a:pPr>
              <a:buNone/>
            </a:pPr>
            <a:r>
              <a:rPr lang="en-US" sz="2700" dirty="0"/>
              <a:t>During the research and development phase of new military aircraft programs,</a:t>
            </a:r>
          </a:p>
          <a:p>
            <a:pPr>
              <a:buNone/>
            </a:pPr>
            <a:r>
              <a:rPr lang="en-US" sz="2700" dirty="0"/>
              <a:t>Boeing may work under cost-reimbursable contracts funded by government agencies.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Why?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Prototype design evolves continuously.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Engineering solutions are unknown.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Testing frequently results in redesign. </a:t>
            </a:r>
          </a:p>
          <a:p>
            <a:pPr>
              <a:buNone/>
            </a:pPr>
            <a:endParaRPr lang="en-US" sz="2600" b="1" dirty="0"/>
          </a:p>
          <a:p>
            <a:pPr>
              <a:buNone/>
            </a:pPr>
            <a:r>
              <a:rPr lang="en-US" sz="2600" b="1" dirty="0"/>
              <a:t>Once production begins, contracts often shift to Fixed Price.</a:t>
            </a:r>
          </a:p>
          <a:p>
            <a:pPr marL="457200" indent="-457200" algn="just">
              <a:spcBef>
                <a:spcPct val="100000"/>
              </a:spcBef>
            </a:pPr>
            <a:endParaRPr lang="en-US" altLang="en-US" sz="27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FAF84-3101-6BC1-0D02-AFC9B9723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D3694D-13EF-4131-BF55-56C6DB7FDB9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6834D2C-D139-A0C5-9C47-80AE3B451A1B}"/>
              </a:ext>
            </a:extLst>
          </p:cNvPr>
          <p:cNvSpPr/>
          <p:nvPr/>
        </p:nvSpPr>
        <p:spPr>
          <a:xfrm>
            <a:off x="12011569" y="908101"/>
            <a:ext cx="1229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F8B86D3-F1A4-CAA9-0E40-299BF91299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125889" cy="97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32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42663" y="79526"/>
            <a:ext cx="10515600" cy="849319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Contract Types (PMBOK)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87344" y="1036722"/>
            <a:ext cx="11826239" cy="460110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C. Time and Material Contracts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Combination of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Fixed labor rates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Variable quantities </a:t>
            </a:r>
          </a:p>
          <a:p>
            <a:pPr>
              <a:buNone/>
            </a:pPr>
            <a:r>
              <a:rPr lang="en-US" b="1" dirty="0"/>
              <a:t>Suitable for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Consulting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Maintenance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Support</a:t>
            </a:r>
          </a:p>
          <a:p>
            <a:pPr algn="just">
              <a:spcBef>
                <a:spcPct val="100000"/>
              </a:spcBef>
            </a:pPr>
            <a:r>
              <a:rPr lang="en-US" altLang="en-US" sz="2700" dirty="0"/>
              <a:t>Time and Material contracts are suitable when project scope is expected to evolve</a:t>
            </a:r>
            <a:r>
              <a:rPr lang="en-US" dirty="0"/>
              <a:t> and are not clearly defined</a:t>
            </a:r>
            <a:r>
              <a:rPr lang="en-US" altLang="en-US" sz="2700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734E38-09E3-4158-A9F3-CF2D357F221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3DB9CE5-4BB7-9799-F291-9B970FF8ADF4}"/>
              </a:ext>
            </a:extLst>
          </p:cNvPr>
          <p:cNvSpPr/>
          <p:nvPr/>
        </p:nvSpPr>
        <p:spPr>
          <a:xfrm>
            <a:off x="11633200" y="1036722"/>
            <a:ext cx="14528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99EE2D2-FCCD-1784-C275-62510682DB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5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196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51AC2-FDDE-1B43-377A-D754FBEC07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A07EF9A6-5080-3CF8-3D4E-C5778B1007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-45617"/>
            <a:ext cx="10515600" cy="849319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Real-World examples of </a:t>
            </a:r>
            <a:r>
              <a:rPr lang="en-US" sz="2800" b="1" dirty="0">
                <a:solidFill>
                  <a:srgbClr val="00B0F0"/>
                </a:solidFill>
              </a:rPr>
              <a:t>Time and Material Contracts</a:t>
            </a:r>
            <a:r>
              <a:rPr lang="en-US" altLang="en-US" sz="2800" b="1" dirty="0">
                <a:solidFill>
                  <a:srgbClr val="00B0F0"/>
                </a:solidFill>
              </a:rPr>
              <a:t> 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BB3267E8-718A-B6E0-6C3F-9C6388B5E3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979957"/>
            <a:ext cx="11026048" cy="460110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IBM – Cloud Migration Projects</a:t>
            </a:r>
          </a:p>
          <a:p>
            <a:pPr>
              <a:buNone/>
            </a:pPr>
            <a:r>
              <a:rPr lang="en-US" sz="2700" b="1" dirty="0"/>
              <a:t>Project</a:t>
            </a:r>
          </a:p>
          <a:p>
            <a:pPr>
              <a:buNone/>
            </a:pPr>
            <a:r>
              <a:rPr lang="en-US" sz="2700" dirty="0"/>
              <a:t>Migrating a company's data center to IBM Cloud.</a:t>
            </a:r>
          </a:p>
          <a:p>
            <a:pPr>
              <a:buNone/>
            </a:pPr>
            <a:r>
              <a:rPr lang="en-US" sz="2700" b="1" dirty="0"/>
              <a:t>Contract</a:t>
            </a:r>
          </a:p>
          <a:p>
            <a:pPr>
              <a:buNone/>
            </a:pPr>
            <a:r>
              <a:rPr lang="en-US" sz="2700" dirty="0"/>
              <a:t>Time and Material</a:t>
            </a:r>
          </a:p>
          <a:p>
            <a:pPr>
              <a:buNone/>
            </a:pPr>
            <a:r>
              <a:rPr lang="en-US" sz="2700" b="1" dirty="0"/>
              <a:t>IBM charges for: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Cloud engineers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Cybersecurity specialists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Database administrators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Travel expenses (if applicable) </a:t>
            </a:r>
          </a:p>
          <a:p>
            <a:pPr>
              <a:buNone/>
            </a:pPr>
            <a:r>
              <a:rPr lang="en-US" sz="2400" b="1" dirty="0"/>
              <a:t>Because migration complexity becomes clear only after work begins, billing is</a:t>
            </a:r>
          </a:p>
          <a:p>
            <a:pPr>
              <a:buNone/>
            </a:pPr>
            <a:r>
              <a:rPr lang="en-US" sz="2400" b="1" dirty="0"/>
              <a:t>based on actual effort.</a:t>
            </a:r>
          </a:p>
          <a:p>
            <a:pPr algn="just">
              <a:spcBef>
                <a:spcPct val="100000"/>
              </a:spcBef>
            </a:pPr>
            <a:endParaRPr lang="en-US" altLang="en-US" sz="27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300B9-38BA-2358-2F67-AA0802B25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34E38-09E3-4158-A9F3-CF2D357F221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CA656A2-7B4D-E147-FF85-29CADD01D005}"/>
              </a:ext>
            </a:extLst>
          </p:cNvPr>
          <p:cNvSpPr/>
          <p:nvPr/>
        </p:nvSpPr>
        <p:spPr>
          <a:xfrm>
            <a:off x="11206479" y="1050878"/>
            <a:ext cx="150368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3745044-51A3-EADD-9C31-FC15E941A5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0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754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1CB2E-97BB-8FAB-A9E3-40EEA8ED3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8D64FFCE-8946-7EA6-BAAD-ADB1B13912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38960" y="13378"/>
            <a:ext cx="10515600" cy="849319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Real-World examples of Time and Material Contracts 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E5022D21-6FC9-00C5-457C-69E6AA8387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0" y="920059"/>
            <a:ext cx="11696609" cy="460110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Microsoft – IT Consulting Services</a:t>
            </a:r>
          </a:p>
          <a:p>
            <a:pPr>
              <a:buNone/>
            </a:pPr>
            <a:r>
              <a:rPr lang="en-US" sz="2600" b="1" dirty="0"/>
              <a:t>Project</a:t>
            </a:r>
          </a:p>
          <a:p>
            <a:pPr>
              <a:buNone/>
            </a:pPr>
            <a:r>
              <a:rPr lang="en-US" sz="2600" dirty="0"/>
              <a:t>Implementation of Microsoft Dynamics 365 ERP.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Contract Type</a:t>
            </a:r>
          </a:p>
          <a:p>
            <a:pPr>
              <a:buNone/>
            </a:pPr>
            <a:r>
              <a:rPr lang="en-US" sz="2600" b="1" dirty="0"/>
              <a:t>Time and Material (T&amp;M)</a:t>
            </a:r>
            <a:endParaRPr lang="en-US" sz="2600" dirty="0"/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sz="2600" dirty="0"/>
              <a:t>A manufacturing company hires </a:t>
            </a:r>
            <a:r>
              <a:rPr lang="en-US" sz="2600" b="1" dirty="0"/>
              <a:t>Accenture</a:t>
            </a:r>
            <a:r>
              <a:rPr lang="en-US" sz="2600" dirty="0"/>
              <a:t> to implement Microsoft Dynamics 365.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ERP Consultant: </a:t>
            </a:r>
            <a:r>
              <a:rPr lang="en-US" sz="2600" b="1" dirty="0"/>
              <a:t>$180/hour</a:t>
            </a:r>
            <a:r>
              <a:rPr lang="en-US" sz="2600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Technical Architect: </a:t>
            </a:r>
            <a:r>
              <a:rPr lang="en-US" sz="2600" b="1" dirty="0"/>
              <a:t>$250/hour</a:t>
            </a:r>
            <a:r>
              <a:rPr lang="en-US" sz="2600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Actual software configuration hours billed monthly. </a:t>
            </a:r>
          </a:p>
          <a:p>
            <a:pPr>
              <a:buNone/>
            </a:pPr>
            <a:r>
              <a:rPr lang="en-US" sz="2600" dirty="0"/>
              <a:t>Since user requirements evolve during implementation, the total number of</a:t>
            </a:r>
          </a:p>
          <a:p>
            <a:pPr>
              <a:buNone/>
            </a:pPr>
            <a:r>
              <a:rPr lang="en-US" sz="2600" dirty="0"/>
              <a:t> consulting hours cannot be accurately estimated in advance.</a:t>
            </a:r>
          </a:p>
          <a:p>
            <a:pPr algn="just">
              <a:spcBef>
                <a:spcPct val="100000"/>
              </a:spcBef>
            </a:pPr>
            <a:endParaRPr lang="en-US" altLang="en-US" sz="27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722DB-0AC7-FABB-345B-724CEF10C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34E38-09E3-4158-A9F3-CF2D357F221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E8E7FBB-CD0F-CE56-A77B-CBE8290AAEBC}"/>
              </a:ext>
            </a:extLst>
          </p:cNvPr>
          <p:cNvSpPr/>
          <p:nvPr/>
        </p:nvSpPr>
        <p:spPr>
          <a:xfrm>
            <a:off x="11612880" y="1050878"/>
            <a:ext cx="1483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0AB4B0D-69EE-87D7-C09C-8944643948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7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554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838200" y="146577"/>
            <a:ext cx="10515600" cy="684967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Contract Risk Allocation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9ADC03E-64E0-C1D8-46B1-A9AD24BB36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4937084"/>
              </p:ext>
            </p:extLst>
          </p:nvPr>
        </p:nvGraphicFramePr>
        <p:xfrm>
          <a:off x="304800" y="2021840"/>
          <a:ext cx="11049000" cy="3383280"/>
        </p:xfrm>
        <a:graphic>
          <a:graphicData uri="http://schemas.openxmlformats.org/drawingml/2006/table">
            <a:tbl>
              <a:tblPr/>
              <a:tblGrid>
                <a:gridCol w="3683000">
                  <a:extLst>
                    <a:ext uri="{9D8B030D-6E8A-4147-A177-3AD203B41FA5}">
                      <a16:colId xmlns:a16="http://schemas.microsoft.com/office/drawing/2014/main" val="2999756077"/>
                    </a:ext>
                  </a:extLst>
                </a:gridCol>
                <a:gridCol w="3683000">
                  <a:extLst>
                    <a:ext uri="{9D8B030D-6E8A-4147-A177-3AD203B41FA5}">
                      <a16:colId xmlns:a16="http://schemas.microsoft.com/office/drawing/2014/main" val="1167234871"/>
                    </a:ext>
                  </a:extLst>
                </a:gridCol>
                <a:gridCol w="3683000">
                  <a:extLst>
                    <a:ext uri="{9D8B030D-6E8A-4147-A177-3AD203B41FA5}">
                      <a16:colId xmlns:a16="http://schemas.microsoft.com/office/drawing/2014/main" val="1716541626"/>
                    </a:ext>
                  </a:extLst>
                </a:gridCol>
              </a:tblGrid>
              <a:tr h="8458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Contract Type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Buyer Risk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Seller Risk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8285265"/>
                  </a:ext>
                </a:extLst>
              </a:tr>
              <a:tr h="8458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Fixed 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270839"/>
                  </a:ext>
                </a:extLst>
              </a:tr>
              <a:tr h="8458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Cost Reimbursable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67493"/>
                  </a:ext>
                </a:extLst>
              </a:tr>
              <a:tr h="8458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Time &amp; Material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0279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FD51004-9A70-4ED9-80E5-3BC1FA9FD86C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3855748-D2C2-55AB-EC94-83DB362C54FB}"/>
              </a:ext>
            </a:extLst>
          </p:cNvPr>
          <p:cNvSpPr/>
          <p:nvPr/>
        </p:nvSpPr>
        <p:spPr>
          <a:xfrm>
            <a:off x="11602720" y="1050878"/>
            <a:ext cx="1574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CC3CF3-C0C3-714A-72EA-4C5A89E6FE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5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Contract Administration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311175" y="1524000"/>
            <a:ext cx="11200105" cy="47686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Contract administration ensures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complies with contract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Deliverables meet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Milestones are achieved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Payments are justified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Risks are managed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E02889B-C09D-43EE-BC7C-E6C441A36E6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FD6A7F7-4A88-8610-E549-16EACF9F3325}"/>
              </a:ext>
            </a:extLst>
          </p:cNvPr>
          <p:cNvSpPr/>
          <p:nvPr/>
        </p:nvSpPr>
        <p:spPr>
          <a:xfrm>
            <a:off x="11643360" y="1050878"/>
            <a:ext cx="14630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407367B-B611-944E-1FCC-028E0747A9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7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8884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98473"/>
            <a:ext cx="8305800" cy="868362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Major Activities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279869" y="1784350"/>
            <a:ext cx="3013375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Monitor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Scope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Safety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Compliance </a:t>
            </a:r>
          </a:p>
          <a:p>
            <a:pPr algn="just">
              <a:spcBef>
                <a:spcPct val="50000"/>
              </a:spcBef>
            </a:pPr>
            <a:endParaRPr lang="en-US" altLang="en-US" b="1" dirty="0">
              <a:solidFill>
                <a:srgbClr val="00B0F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6902E9-4040-416A-AFC2-5B96C4DE0CD4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ABB028A-0E3D-E4BA-73D5-6573115D56AD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86462A-A319-65C3-EC9D-1C76EDE5AA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584423-1116-0342-F956-141C217CEC54}"/>
              </a:ext>
            </a:extLst>
          </p:cNvPr>
          <p:cNvSpPr txBox="1"/>
          <p:nvPr/>
        </p:nvSpPr>
        <p:spPr>
          <a:xfrm>
            <a:off x="3392683" y="1784350"/>
            <a:ext cx="3223260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Approve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Deliverables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Invoices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Variations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0DB9C3-D8D2-9149-DE98-02C5062DFE6F}"/>
              </a:ext>
            </a:extLst>
          </p:cNvPr>
          <p:cNvSpPr txBox="1"/>
          <p:nvPr/>
        </p:nvSpPr>
        <p:spPr>
          <a:xfrm>
            <a:off x="6852541" y="1784350"/>
            <a:ext cx="4117340" cy="2461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Document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Meetings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Correspondence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reports</a:t>
            </a:r>
          </a:p>
        </p:txBody>
      </p:sp>
    </p:spTree>
    <p:extLst>
      <p:ext uri="{BB962C8B-B14F-4D97-AF65-F5344CB8AC3E}">
        <p14:creationId xmlns:p14="http://schemas.microsoft.com/office/powerpoint/2010/main" val="18740438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328649" y="130763"/>
            <a:ext cx="7534701" cy="767688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0F0"/>
                </a:solidFill>
              </a:rPr>
              <a:t>Key Documents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501556"/>
            <a:ext cx="11889649" cy="479107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Contract Agreement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Statement of Work (SOW) (describes the work that the contractor must perform)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Performance Reports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Inspection Reports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Certificates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Change Orders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26CB88E-E6E7-E080-A3CA-3D88F46F4190}"/>
              </a:ext>
            </a:extLst>
          </p:cNvPr>
          <p:cNvSpPr/>
          <p:nvPr/>
        </p:nvSpPr>
        <p:spPr>
          <a:xfrm>
            <a:off x="12011569" y="1155869"/>
            <a:ext cx="11176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B7ED64-1B05-0FD6-1BA7-0B10E02FF2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EA3BE3-4766-FE16-792C-0FCF426D0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4773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22500" y="0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Monitoring Supplier Performance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51" y="717784"/>
            <a:ext cx="5844449" cy="377966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Key Performance Indicators (KPIs)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Cost Variance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Schedule Variance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Delivery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Quality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Defect Rate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Response 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Safety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Customer Satisfaction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98370FF-04EF-093E-2F9F-EDC8A8FD7000}"/>
              </a:ext>
            </a:extLst>
          </p:cNvPr>
          <p:cNvSpPr/>
          <p:nvPr/>
        </p:nvSpPr>
        <p:spPr>
          <a:xfrm>
            <a:off x="11582400" y="1050878"/>
            <a:ext cx="17594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12FF37C-2B87-FDA0-C2AE-E0B33B6A85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67945" y="-1"/>
            <a:ext cx="2305141" cy="71778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5F9EBF-0CB3-27D0-7D56-759C560F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5F660-7699-0E05-E0AF-D4C1BB83A5F0}"/>
              </a:ext>
            </a:extLst>
          </p:cNvPr>
          <p:cNvSpPr txBox="1"/>
          <p:nvPr/>
        </p:nvSpPr>
        <p:spPr>
          <a:xfrm>
            <a:off x="297089" y="4967883"/>
            <a:ext cx="689864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sz="2400" dirty="0"/>
              <a:t>Supplier promised</a:t>
            </a:r>
          </a:p>
          <a:p>
            <a:pPr>
              <a:buNone/>
            </a:pPr>
            <a:r>
              <a:rPr lang="en-US" sz="2400" dirty="0"/>
              <a:t>95% On-Time Delivery</a:t>
            </a:r>
          </a:p>
          <a:p>
            <a:pPr>
              <a:buNone/>
            </a:pPr>
            <a:r>
              <a:rPr lang="en-US" sz="2400" dirty="0"/>
              <a:t>Actual</a:t>
            </a:r>
          </a:p>
          <a:p>
            <a:pPr>
              <a:buNone/>
            </a:pPr>
            <a:r>
              <a:rPr lang="en-US" sz="2400" dirty="0"/>
              <a:t>81%</a:t>
            </a:r>
          </a:p>
        </p:txBody>
      </p:sp>
    </p:spTree>
    <p:extLst>
      <p:ext uri="{BB962C8B-B14F-4D97-AF65-F5344CB8AC3E}">
        <p14:creationId xmlns:p14="http://schemas.microsoft.com/office/powerpoint/2010/main" val="6254025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Performance Reviews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0854" y="1495339"/>
            <a:ext cx="10712425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Methods include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Site inspections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Audits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Progress meetings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Performance scorecards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Earned Value Management (EVM)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Dashboards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39B60FD-DDA9-C85A-42AF-30C4FD8BE2F1}"/>
              </a:ext>
            </a:extLst>
          </p:cNvPr>
          <p:cNvSpPr/>
          <p:nvPr/>
        </p:nvSpPr>
        <p:spPr>
          <a:xfrm>
            <a:off x="11490960" y="1050878"/>
            <a:ext cx="13716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01433B3-A7E1-E84B-92BC-522B19178B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BD1334-0269-78A4-F9E4-3375BAE13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0525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0F0"/>
                </a:solidFill>
              </a:rPr>
              <a:t>Contract Changes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281" y="1495339"/>
            <a:ext cx="13208000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Changes occur because of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Design modifications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Scope increase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New regulations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Client requests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Unforeseen conditions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PMBOK Principle</a:t>
            </a:r>
          </a:p>
          <a:p>
            <a:pPr>
              <a:buNone/>
            </a:pPr>
            <a:r>
              <a:rPr lang="en-US" dirty="0"/>
              <a:t>Every contract change must follow the formal change control process, supported by</a:t>
            </a:r>
          </a:p>
          <a:p>
            <a:pPr>
              <a:buNone/>
            </a:pPr>
            <a:r>
              <a:rPr lang="en-US" dirty="0"/>
              <a:t>formal documentation 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FC71DFE-9987-B80B-804D-BB13443E158E}"/>
              </a:ext>
            </a:extLst>
          </p:cNvPr>
          <p:cNvSpPr/>
          <p:nvPr/>
        </p:nvSpPr>
        <p:spPr>
          <a:xfrm>
            <a:off x="11694160" y="527443"/>
            <a:ext cx="1341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E522712-97EC-CC1C-4945-26F5F0631C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3BA04D6-3CE5-5EEC-53A2-AF05009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9066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Change Order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5066" y="1139859"/>
            <a:ext cx="11078185" cy="49523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Request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Evaluation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Impact Analysis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Approval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Contract Amendment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Implementation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3D4D26B-5FBC-A687-5691-7D3EE71CD42B}"/>
              </a:ext>
            </a:extLst>
          </p:cNvPr>
          <p:cNvSpPr/>
          <p:nvPr/>
        </p:nvSpPr>
        <p:spPr>
          <a:xfrm>
            <a:off x="11592560" y="1050878"/>
            <a:ext cx="15544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0E8357E-6385-5BA8-AB20-36DC2DF7C2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7135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1EE47D-F97D-BEF1-0A4B-55CC0D1DC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2842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Claims Management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2986" y="1225805"/>
            <a:ext cx="11684534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Claim</a:t>
            </a:r>
          </a:p>
          <a:p>
            <a:pPr>
              <a:buNone/>
            </a:pPr>
            <a:r>
              <a:rPr lang="en-US" dirty="0"/>
              <a:t>A formal request seeking compensation for additional cost, time, or other</a:t>
            </a:r>
          </a:p>
          <a:p>
            <a:pPr>
              <a:buNone/>
            </a:pPr>
            <a:r>
              <a:rPr lang="en-US" dirty="0"/>
              <a:t>contractual relief due to events affecting contract performance.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Common Claims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Delay claims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Acceleration claims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Scope changes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Design errors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Force majeure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disputes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FEC3E81-8BA0-9A28-82D7-3A86C4C20D7B}"/>
              </a:ext>
            </a:extLst>
          </p:cNvPr>
          <p:cNvSpPr/>
          <p:nvPr/>
        </p:nvSpPr>
        <p:spPr>
          <a:xfrm>
            <a:off x="11673840" y="1050878"/>
            <a:ext cx="15138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29303A-3960-AE99-19D2-73F28E837F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125889" cy="89583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2577DC-91B8-3A53-7FB4-0DA99D2DB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8279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0F0"/>
                </a:solidFill>
              </a:rPr>
              <a:t>Claims Process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9214" y="1050878"/>
            <a:ext cx="11269889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Identify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Notify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Document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Evaluate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Negotiate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Resolve</a:t>
            </a:r>
          </a:p>
          <a:p>
            <a:pPr marL="0" indent="0" algn="just">
              <a:buNone/>
            </a:pPr>
            <a:endParaRPr lang="en-US" altLang="en-US" dirty="0">
              <a:solidFill>
                <a:srgbClr val="00B0F0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FEE0717-8DE8-AD9E-3048-2ED2750CB25A}"/>
              </a:ext>
            </a:extLst>
          </p:cNvPr>
          <p:cNvSpPr/>
          <p:nvPr/>
        </p:nvSpPr>
        <p:spPr>
          <a:xfrm>
            <a:off x="11450320" y="1050878"/>
            <a:ext cx="16662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D8DE931-39B2-9A82-D17B-138B1D313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115729" cy="80680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3072F2-048B-6EA4-B0CD-6B359C380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797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82563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Contract Risks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63220" y="1219517"/>
            <a:ext cx="11465559" cy="5257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Supplier Bankruptcy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Late Delivery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Inflation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Currency Changes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Political Risks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Natural Disasters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Technology Failure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Poor Quality</a:t>
            </a:r>
          </a:p>
          <a:p>
            <a:pPr marL="0" indent="0">
              <a:buNone/>
            </a:pPr>
            <a:r>
              <a:rPr lang="en-US" b="1" dirty="0"/>
              <a:t>Contract risks should be identified and managed throughout the project life cycle.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C95DC9A-62BD-E727-3178-41B1935F4D9D}"/>
              </a:ext>
            </a:extLst>
          </p:cNvPr>
          <p:cNvSpPr/>
          <p:nvPr/>
        </p:nvSpPr>
        <p:spPr>
          <a:xfrm>
            <a:off x="11521440" y="1050878"/>
            <a:ext cx="1615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52598D9-B3E3-54EF-E0B4-10AE4801D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983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741720" y="197288"/>
            <a:ext cx="8305800" cy="8090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Risk Responses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325120" y="1629838"/>
            <a:ext cx="11138999" cy="4572000"/>
          </a:xfrm>
        </p:spPr>
        <p:txBody>
          <a:bodyPr rtlCol="0">
            <a:normAutofit/>
          </a:bodyPr>
          <a:lstStyle/>
          <a:p>
            <a:r>
              <a:rPr lang="en-US" dirty="0"/>
              <a:t>Avoid</a:t>
            </a:r>
          </a:p>
          <a:p>
            <a:r>
              <a:rPr lang="en-US" dirty="0"/>
              <a:t>Mitigate</a:t>
            </a:r>
          </a:p>
          <a:p>
            <a:r>
              <a:rPr lang="en-US" dirty="0"/>
              <a:t>Transfer</a:t>
            </a:r>
          </a:p>
          <a:p>
            <a:r>
              <a:rPr lang="en-US" dirty="0"/>
              <a:t>Accept</a:t>
            </a:r>
          </a:p>
          <a:p>
            <a:r>
              <a:rPr lang="en-US" dirty="0"/>
              <a:t>Example</a:t>
            </a:r>
          </a:p>
          <a:p>
            <a:r>
              <a:rPr lang="en-US" dirty="0"/>
              <a:t>Performance Bond</a:t>
            </a:r>
          </a:p>
          <a:p>
            <a:r>
              <a:rPr lang="en-US" dirty="0"/>
              <a:t>Transfers financial risk.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3BDCB1B-A373-4236-A0BB-21A60D3A263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A03F828-0B87-BDAA-4DF8-838A9704401D}"/>
              </a:ext>
            </a:extLst>
          </p:cNvPr>
          <p:cNvSpPr/>
          <p:nvPr/>
        </p:nvSpPr>
        <p:spPr>
          <a:xfrm>
            <a:off x="11464119" y="952845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91DFE42-8FB5-2375-C5DF-F61193C2E5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611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33768"/>
            <a:ext cx="10515600" cy="86911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Contract Disputes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80430" y="1564640"/>
            <a:ext cx="11351169" cy="4258787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Reasons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r>
              <a:rPr lang="en-US" dirty="0"/>
              <a:t>Ambiguous specifications</a:t>
            </a:r>
          </a:p>
          <a:p>
            <a:r>
              <a:rPr lang="en-US" dirty="0"/>
              <a:t>Late payments</a:t>
            </a:r>
          </a:p>
          <a:p>
            <a:r>
              <a:rPr lang="en-US" dirty="0"/>
              <a:t>Scope changes</a:t>
            </a:r>
          </a:p>
          <a:p>
            <a:r>
              <a:rPr lang="en-US" dirty="0"/>
              <a:t>Poor communication</a:t>
            </a:r>
          </a:p>
          <a:p>
            <a:r>
              <a:rPr lang="en-US" dirty="0"/>
              <a:t>Schedule delays</a:t>
            </a:r>
          </a:p>
          <a:p>
            <a:r>
              <a:rPr lang="en-US" dirty="0"/>
              <a:t>Poor documentation</a:t>
            </a:r>
          </a:p>
          <a:p>
            <a:pPr marL="457200" indent="-457200" algn="just"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421B447-DC46-4502-884F-F7626EADBAC2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4F13F9F-F388-ECB4-5FE4-7194C6C8E019}"/>
              </a:ext>
            </a:extLst>
          </p:cNvPr>
          <p:cNvSpPr/>
          <p:nvPr/>
        </p:nvSpPr>
        <p:spPr>
          <a:xfrm>
            <a:off x="11643360" y="1050878"/>
            <a:ext cx="16984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06C112B-3DE2-4903-9D34-65A374D174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854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93379" y="181984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Dispute Resolution Methods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565275"/>
            <a:ext cx="11320689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b="1" dirty="0"/>
              <a:t>Negotiation</a:t>
            </a:r>
          </a:p>
          <a:p>
            <a:pPr>
              <a:buNone/>
            </a:pPr>
            <a:r>
              <a:rPr lang="en-US" sz="3200" b="1" dirty="0"/>
              <a:t>↓</a:t>
            </a:r>
          </a:p>
          <a:p>
            <a:pPr>
              <a:buNone/>
            </a:pPr>
            <a:r>
              <a:rPr lang="en-US" sz="3200" b="1" dirty="0"/>
              <a:t>Mediation</a:t>
            </a:r>
          </a:p>
          <a:p>
            <a:pPr>
              <a:buNone/>
            </a:pPr>
            <a:r>
              <a:rPr lang="en-US" sz="3200" b="1" dirty="0"/>
              <a:t>↓</a:t>
            </a:r>
          </a:p>
          <a:p>
            <a:pPr>
              <a:buNone/>
            </a:pPr>
            <a:r>
              <a:rPr lang="en-US" sz="3200" b="1" dirty="0"/>
              <a:t>Arbitration</a:t>
            </a:r>
          </a:p>
          <a:p>
            <a:pPr>
              <a:buNone/>
            </a:pPr>
            <a:r>
              <a:rPr lang="en-US" sz="3200" b="1" dirty="0"/>
              <a:t>↓</a:t>
            </a:r>
          </a:p>
          <a:p>
            <a:pPr>
              <a:buNone/>
            </a:pPr>
            <a:r>
              <a:rPr lang="en-US" sz="3200" b="1" dirty="0"/>
              <a:t>Litigation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BFE7859-3FC2-35C3-B93B-3C615EC7A8D9}"/>
              </a:ext>
            </a:extLst>
          </p:cNvPr>
          <p:cNvSpPr/>
          <p:nvPr/>
        </p:nvSpPr>
        <p:spPr>
          <a:xfrm>
            <a:off x="11704320" y="1050878"/>
            <a:ext cx="14935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BCC9DFA-F3A1-400B-3097-41C8064E0C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20242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CC2224-27B6-7E80-6C74-4F7A2AB2E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8547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6099" y="1017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B0F0"/>
                </a:solidFill>
              </a:rPr>
              <a:t>Contract Closeout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7706" y="1212112"/>
            <a:ext cx="11122774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Activities</a:t>
            </a:r>
          </a:p>
          <a:p>
            <a:r>
              <a:rPr lang="en-US" dirty="0"/>
              <a:t>Confirm work completion</a:t>
            </a:r>
          </a:p>
          <a:p>
            <a:r>
              <a:rPr lang="en-US" dirty="0"/>
              <a:t>Final inspection</a:t>
            </a:r>
          </a:p>
          <a:p>
            <a:r>
              <a:rPr lang="en-US" dirty="0"/>
              <a:t>Final payment</a:t>
            </a:r>
          </a:p>
          <a:p>
            <a:r>
              <a:rPr lang="en-US" dirty="0"/>
              <a:t>Release retention</a:t>
            </a:r>
          </a:p>
          <a:p>
            <a:r>
              <a:rPr lang="en-US" dirty="0"/>
              <a:t>Archive documents</a:t>
            </a:r>
          </a:p>
          <a:p>
            <a:r>
              <a:rPr lang="en-US" dirty="0"/>
              <a:t>Lessons learned</a:t>
            </a:r>
          </a:p>
          <a:p>
            <a:r>
              <a:rPr lang="en-US" dirty="0"/>
              <a:t>Supplier evaluation</a:t>
            </a:r>
          </a:p>
          <a:p>
            <a:r>
              <a:rPr lang="en-US" dirty="0"/>
              <a:t>Formal acceptance</a:t>
            </a:r>
          </a:p>
          <a:p>
            <a:r>
              <a:rPr lang="en-US" dirty="0"/>
              <a:t>Contract closure certificate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A66D379-A1C9-67C8-F216-1F217C16BE6B}"/>
              </a:ext>
            </a:extLst>
          </p:cNvPr>
          <p:cNvSpPr/>
          <p:nvPr/>
        </p:nvSpPr>
        <p:spPr>
          <a:xfrm>
            <a:off x="11673840" y="1050878"/>
            <a:ext cx="16679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CEC5382-BA37-2E4F-0960-875CDC4731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137484-DE60-B9A2-D22E-6F9227428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066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39302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PMBOK Contract Closure Checklist</a:t>
            </a:r>
            <a:br>
              <a:rPr lang="en-GB" altLang="en-US" sz="2800" b="1" dirty="0">
                <a:solidFill>
                  <a:srgbClr val="00B0F0"/>
                </a:solidFill>
              </a:rPr>
            </a:br>
            <a:endParaRPr lang="en-GB" altLang="en-US" sz="2800" b="1" dirty="0">
              <a:solidFill>
                <a:srgbClr val="00B0F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4960" y="1501556"/>
            <a:ext cx="11226800" cy="479107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b="1" dirty="0"/>
          </a:p>
          <a:p>
            <a:pPr>
              <a:buNone/>
            </a:pPr>
            <a:r>
              <a:rPr lang="en-US" dirty="0"/>
              <a:t>✔ Deliverables accepted</a:t>
            </a:r>
          </a:p>
          <a:p>
            <a:pPr>
              <a:buNone/>
            </a:pPr>
            <a:r>
              <a:rPr lang="en-US" dirty="0"/>
              <a:t>✔ Final invoice approved</a:t>
            </a:r>
          </a:p>
          <a:p>
            <a:pPr>
              <a:buNone/>
            </a:pPr>
            <a:r>
              <a:rPr lang="en-US" dirty="0"/>
              <a:t>✔ Claims resolved</a:t>
            </a:r>
          </a:p>
          <a:p>
            <a:pPr>
              <a:buNone/>
            </a:pPr>
            <a:r>
              <a:rPr lang="en-US" dirty="0"/>
              <a:t>✔ Warranties documented</a:t>
            </a:r>
          </a:p>
          <a:p>
            <a:pPr>
              <a:buNone/>
            </a:pPr>
            <a:r>
              <a:rPr lang="en-US" dirty="0"/>
              <a:t>✔ Records archived</a:t>
            </a:r>
          </a:p>
          <a:p>
            <a:pPr>
              <a:buNone/>
            </a:pPr>
            <a:r>
              <a:rPr lang="en-US" dirty="0"/>
              <a:t>✔ Supplier evaluation completed</a:t>
            </a:r>
          </a:p>
          <a:p>
            <a:pPr>
              <a:buNone/>
            </a:pPr>
            <a:r>
              <a:rPr lang="en-US" dirty="0"/>
              <a:t>✔ Contract officially closed</a:t>
            </a:r>
          </a:p>
          <a:p>
            <a:pPr marL="0" indent="0" algn="just">
              <a:buNone/>
            </a:pPr>
            <a:endParaRPr lang="en-US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B83E20D-3636-104A-7C16-60CCB6CBA0EC}"/>
              </a:ext>
            </a:extLst>
          </p:cNvPr>
          <p:cNvSpPr/>
          <p:nvPr/>
        </p:nvSpPr>
        <p:spPr>
          <a:xfrm>
            <a:off x="11684000" y="1050878"/>
            <a:ext cx="14732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6572CD0-E5AF-A2D1-20AB-587FD3EAD5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186849" cy="103127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CBA8D05-0D44-3CEC-0E76-D6AD32B4B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4710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05139" y="136525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Real Company Examples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540379"/>
            <a:ext cx="11149305" cy="49523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Construction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Large EPC contractors use milestone-based payments tied to engineer-certified progress, with change orders managed through formal approval workflows.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Information Technology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Software implementation projects often use Time &amp; Material contracts during requirements discovery and Fixed Price contracts for well-defined deployment phases.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US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E328583-3C57-82D6-6E50-2827F27AA34E}"/>
              </a:ext>
            </a:extLst>
          </p:cNvPr>
          <p:cNvSpPr/>
          <p:nvPr/>
        </p:nvSpPr>
        <p:spPr>
          <a:xfrm>
            <a:off x="11541760" y="1067451"/>
            <a:ext cx="14067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573784C-66D2-0BFE-0EDA-FDF6F82EF6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0FBF25-A2DE-CD30-A71E-84287DFC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6423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157" y="217422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Real Company Examples</a:t>
            </a:r>
            <a:endParaRPr lang="en-GB" altLang="en-US" sz="3200" b="1" dirty="0">
              <a:solidFill>
                <a:srgbClr val="00B0F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701611"/>
            <a:ext cx="11382984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Oil &amp; Gas</a:t>
            </a:r>
          </a:p>
          <a:p>
            <a:r>
              <a:rPr lang="en-US" dirty="0"/>
              <a:t>Offshore engineering projects rely on rigorous claims management because weather delays, design revisions, and regulatory changes can significantly affect cost and schedule. 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Manufacturing</a:t>
            </a:r>
          </a:p>
          <a:p>
            <a:r>
              <a:rPr lang="en-US" dirty="0"/>
              <a:t>Automotive manufacturers monitor supplier performance using KPIs such as on-time delivery, defect rates (PPM), responsiveness, and corrective action effectiveness.</a:t>
            </a:r>
          </a:p>
          <a:p>
            <a:pPr marL="0" indent="0" algn="just">
              <a:buNone/>
            </a:pPr>
            <a:endParaRPr lang="en-US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BC81E70-1452-9073-D747-DBECDCEAA7FC}"/>
              </a:ext>
            </a:extLst>
          </p:cNvPr>
          <p:cNvSpPr/>
          <p:nvPr/>
        </p:nvSpPr>
        <p:spPr>
          <a:xfrm>
            <a:off x="11765280" y="1050878"/>
            <a:ext cx="15765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212B156-B2F3-464A-6B64-5FA3BDAF8E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CB3411-936A-F05C-102E-7D366C1BB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0347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157" y="165259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Common Causes of Contract Failure</a:t>
            </a:r>
            <a:endParaRPr lang="en-GB" altLang="en-US" sz="2800" b="1" dirty="0">
              <a:solidFill>
                <a:srgbClr val="00B0F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565275"/>
            <a:ext cx="11328400" cy="4791075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Poorly defined scope </a:t>
            </a:r>
          </a:p>
          <a:p>
            <a:pPr algn="just"/>
            <a:r>
              <a:rPr lang="en-US" dirty="0"/>
              <a:t>Weak specifications </a:t>
            </a:r>
          </a:p>
          <a:p>
            <a:pPr algn="just"/>
            <a:r>
              <a:rPr lang="en-US" dirty="0"/>
              <a:t>Inadequate risk allocation </a:t>
            </a:r>
          </a:p>
          <a:p>
            <a:pPr algn="just"/>
            <a:r>
              <a:rPr lang="en-US" dirty="0"/>
              <a:t>Poor communication </a:t>
            </a:r>
          </a:p>
          <a:p>
            <a:pPr algn="just"/>
            <a:r>
              <a:rPr lang="en-US" dirty="0"/>
              <a:t>Lack of documentation </a:t>
            </a:r>
          </a:p>
          <a:p>
            <a:pPr algn="just"/>
            <a:r>
              <a:rPr lang="en-US" dirty="0"/>
              <a:t>Ineffective change management </a:t>
            </a:r>
          </a:p>
          <a:p>
            <a:pPr algn="just"/>
            <a:r>
              <a:rPr lang="en-US" dirty="0"/>
              <a:t>Delayed decisions </a:t>
            </a:r>
          </a:p>
          <a:p>
            <a:pPr algn="just"/>
            <a:r>
              <a:rPr lang="en-US" dirty="0"/>
              <a:t>Failure to monitor supplier performance </a:t>
            </a:r>
          </a:p>
          <a:p>
            <a:pPr algn="just"/>
            <a:r>
              <a:rPr lang="en-US" dirty="0"/>
              <a:t>Unrealistic schedules Inadequate stakeholder involvement</a:t>
            </a:r>
            <a:endParaRPr lang="en-US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53CEE7A-9564-DD74-CFDE-E3B6BDCBFC89}"/>
              </a:ext>
            </a:extLst>
          </p:cNvPr>
          <p:cNvSpPr/>
          <p:nvPr/>
        </p:nvSpPr>
        <p:spPr>
          <a:xfrm>
            <a:off x="11653520" y="1050878"/>
            <a:ext cx="15443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A55CD26-B015-F1BC-AD72-E5E9B8B56D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71352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89609C-F283-64D8-5CB7-C8F4BCE40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7736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6099" y="249146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2800" b="1" dirty="0">
                <a:solidFill>
                  <a:srgbClr val="00B0F0"/>
                </a:solidFill>
              </a:rPr>
              <a:t>Best Practices (PMBOK-Aligned)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565275"/>
            <a:ext cx="10513124" cy="4791075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Develop clear Statements of Work (SOWs). </a:t>
            </a:r>
          </a:p>
          <a:p>
            <a:pPr algn="just"/>
            <a:r>
              <a:rPr lang="en-US" dirty="0"/>
              <a:t>Select the contract type that best aligns with project risk. </a:t>
            </a:r>
          </a:p>
          <a:p>
            <a:pPr algn="just"/>
            <a:r>
              <a:rPr lang="en-US" dirty="0"/>
              <a:t>Define measurable KPIs before contract award. </a:t>
            </a:r>
          </a:p>
          <a:p>
            <a:pPr algn="just"/>
            <a:r>
              <a:rPr lang="en-US" dirty="0"/>
              <a:t>Monitor performance continuously. </a:t>
            </a:r>
          </a:p>
          <a:p>
            <a:pPr algn="just"/>
            <a:r>
              <a:rPr lang="en-US" dirty="0"/>
              <a:t>Use formal change control for all contract modifications. </a:t>
            </a:r>
          </a:p>
          <a:p>
            <a:pPr algn="just"/>
            <a:r>
              <a:rPr lang="en-US" dirty="0"/>
              <a:t>Keep complete and accurate contract records. </a:t>
            </a:r>
          </a:p>
          <a:p>
            <a:pPr algn="just"/>
            <a:r>
              <a:rPr lang="en-US" dirty="0"/>
              <a:t>Address issues and claims promptly. </a:t>
            </a:r>
          </a:p>
          <a:p>
            <a:pPr algn="just"/>
            <a:r>
              <a:rPr lang="en-US" dirty="0"/>
              <a:t>Conduct regular supplier performance reviews. </a:t>
            </a:r>
          </a:p>
          <a:p>
            <a:pPr algn="just"/>
            <a:r>
              <a:rPr lang="en-US" dirty="0"/>
              <a:t>Capture lessons learned at contract closeout.</a:t>
            </a:r>
            <a:endParaRPr lang="en-US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767BC3E-5AD1-28FF-33EA-5ADCE5F26680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892F692-44DA-651E-244D-9876AE6A14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7"/>
            <a:ext cx="2135332" cy="971352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98A2B0-A1A1-FEF6-0319-3ED9E275A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3330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6E45E-773B-47C1-4282-8EEA7C5FF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F1D4E19-A388-336E-07FD-2AD4C2C9B9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1121" y="59789"/>
            <a:ext cx="3833699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3E21E46-FB6F-3B44-AA7D-C5F3D49CDFF6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C05E2D0-25C3-244D-29A6-D66C8EB69ABF}"/>
              </a:ext>
            </a:extLst>
          </p:cNvPr>
          <p:cNvSpPr/>
          <p:nvPr/>
        </p:nvSpPr>
        <p:spPr>
          <a:xfrm rot="15814463" flipV="1">
            <a:off x="-1683146" y="4108924"/>
            <a:ext cx="5573486" cy="221508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C9A940-C0B6-1D8B-A84B-6F94A3AE213A}"/>
              </a:ext>
            </a:extLst>
          </p:cNvPr>
          <p:cNvSpPr txBox="1"/>
          <p:nvPr/>
        </p:nvSpPr>
        <p:spPr>
          <a:xfrm>
            <a:off x="3342640" y="775619"/>
            <a:ext cx="60045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71138D-DAB1-ED93-DDA0-FA9C15F21A33}"/>
              </a:ext>
            </a:extLst>
          </p:cNvPr>
          <p:cNvSpPr txBox="1"/>
          <p:nvPr/>
        </p:nvSpPr>
        <p:spPr>
          <a:xfrm>
            <a:off x="2407921" y="1799303"/>
            <a:ext cx="96802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the role of contract management in project success.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project contract life cycle.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Differentiate between contract administration and procurement.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contract risks.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Select appropriate contract types.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 supplier performance.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Handle contract changes and claims.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Close contracts successfully.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PMBOK practices to real projects.</a:t>
            </a: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C7FAC3-77E9-7123-BDD7-1AB3ACC13CEB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D3C348B-9C86-A4C0-670A-1B5F21479E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00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0085"/>
            <a:ext cx="4128422" cy="54389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317826"/>
            <a:ext cx="11666129" cy="52963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Baily, P., Farmer, D., Crocker, B., Jessop, D., &amp; Jones, D. (2008). </a:t>
            </a:r>
            <a:r>
              <a:rPr lang="en-US" sz="2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Procurement principles and management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Education.</a:t>
            </a: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PMBOK® Guide (Project Management Body of Knowledge),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41172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95344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8769C0-875A-484D-B080-8E8348CB0238}"/>
</file>

<file path=customXml/itemProps2.xml><?xml version="1.0" encoding="utf-8"?>
<ds:datastoreItem xmlns:ds="http://schemas.openxmlformats.org/officeDocument/2006/customXml" ds:itemID="{5E548E09-A41C-4953-8B81-65BA3D072C00}"/>
</file>

<file path=customXml/itemProps3.xml><?xml version="1.0" encoding="utf-8"?>
<ds:datastoreItem xmlns:ds="http://schemas.openxmlformats.org/officeDocument/2006/customXml" ds:itemID="{5218564B-5D54-41A0-B116-0341425A6034}"/>
</file>

<file path=docProps/app.xml><?xml version="1.0" encoding="utf-8"?>
<Properties xmlns="http://schemas.openxmlformats.org/officeDocument/2006/extended-properties" xmlns:vt="http://schemas.openxmlformats.org/officeDocument/2006/docPropsVTypes">
  <TotalTime>13491</TotalTime>
  <Words>1706</Words>
  <Application>Microsoft Office PowerPoint</Application>
  <PresentationFormat>Widescreen</PresentationFormat>
  <Paragraphs>511</Paragraphs>
  <Slides>43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Contract management</vt:lpstr>
      <vt:lpstr>Contract management</vt:lpstr>
      <vt:lpstr>Contract management</vt:lpstr>
      <vt:lpstr>Contract management</vt:lpstr>
      <vt:lpstr>Contract management</vt:lpstr>
      <vt:lpstr>Procurement vs Contract Management</vt:lpstr>
      <vt:lpstr>Typical Contract Life Cycle</vt:lpstr>
      <vt:lpstr>Contract Types (PMBOK)</vt:lpstr>
      <vt:lpstr>Real-World examples of Fixed Price Contracts</vt:lpstr>
      <vt:lpstr>Real-World examples of Fixed Price Contracts</vt:lpstr>
      <vt:lpstr>Real-World examples of Fixed Price Contracts</vt:lpstr>
      <vt:lpstr>Contract Types (PMBOK)</vt:lpstr>
      <vt:lpstr>Real-World examples of Cost Reimbursable Contracts</vt:lpstr>
      <vt:lpstr>Real-World examples of Cost Reimbursable Contracts</vt:lpstr>
      <vt:lpstr>Contract Types (PMBOK)</vt:lpstr>
      <vt:lpstr>Real-World examples of Time and Material Contracts </vt:lpstr>
      <vt:lpstr>Real-World examples of Time and Material Contracts </vt:lpstr>
      <vt:lpstr>Contract Risk Allocation</vt:lpstr>
      <vt:lpstr>Contract Administration</vt:lpstr>
      <vt:lpstr>Major Activities</vt:lpstr>
      <vt:lpstr>Key Documents</vt:lpstr>
      <vt:lpstr>Monitoring Supplier Performance</vt:lpstr>
      <vt:lpstr>Performance Reviews</vt:lpstr>
      <vt:lpstr>Contract Changes</vt:lpstr>
      <vt:lpstr>Change Order Process</vt:lpstr>
      <vt:lpstr>Claims Management</vt:lpstr>
      <vt:lpstr>Claims Process</vt:lpstr>
      <vt:lpstr>Contract Risks</vt:lpstr>
      <vt:lpstr>Risk Responses</vt:lpstr>
      <vt:lpstr>Contract Disputes</vt:lpstr>
      <vt:lpstr>Dispute Resolution Methods</vt:lpstr>
      <vt:lpstr>Contract Closeout</vt:lpstr>
      <vt:lpstr>PMBOK Contract Closure Checklist </vt:lpstr>
      <vt:lpstr>Real Company Examples</vt:lpstr>
      <vt:lpstr>Real Company Examples</vt:lpstr>
      <vt:lpstr>Common Causes of Contract Failure</vt:lpstr>
      <vt:lpstr>Best Practices (PMBOK-Aligned)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220</cp:revision>
  <dcterms:created xsi:type="dcterms:W3CDTF">2023-04-29T09:08:23Z</dcterms:created>
  <dcterms:modified xsi:type="dcterms:W3CDTF">2026-07-27T19:32:45Z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