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1.xml" ContentType="application/vnd.openxmlformats-officedocument.presentationml.tags+xml"/>
  <Override PartName="/ppt/notesSlides/notesSlide1.xml" ContentType="application/vnd.openxmlformats-officedocument.presentationml.notesSlide+xml"/>
  <Override PartName="/ppt/tags/tag2.xml" ContentType="application/vnd.openxmlformats-officedocument.presentationml.tags+xml"/>
  <Override PartName="/ppt/theme/themeOverride1.xml" ContentType="application/vnd.openxmlformats-officedocument.themeOverride+xml"/>
  <Override PartName="/ppt/theme/themeOverride2.xml" ContentType="application/vnd.openxmlformats-officedocument.themeOverr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7"/>
  </p:notesMasterIdLst>
  <p:handoutMasterIdLst>
    <p:handoutMasterId r:id="rId48"/>
  </p:handoutMasterIdLst>
  <p:sldIdLst>
    <p:sldId id="256" r:id="rId2"/>
    <p:sldId id="327" r:id="rId3"/>
    <p:sldId id="258" r:id="rId4"/>
    <p:sldId id="464" r:id="rId5"/>
    <p:sldId id="301" r:id="rId6"/>
    <p:sldId id="298" r:id="rId7"/>
    <p:sldId id="361" r:id="rId8"/>
    <p:sldId id="471" r:id="rId9"/>
    <p:sldId id="472" r:id="rId10"/>
    <p:sldId id="481" r:id="rId11"/>
    <p:sldId id="465" r:id="rId12"/>
    <p:sldId id="479" r:id="rId13"/>
    <p:sldId id="480" r:id="rId14"/>
    <p:sldId id="302" r:id="rId15"/>
    <p:sldId id="373" r:id="rId16"/>
    <p:sldId id="323" r:id="rId17"/>
    <p:sldId id="331" r:id="rId18"/>
    <p:sldId id="334" r:id="rId19"/>
    <p:sldId id="473" r:id="rId20"/>
    <p:sldId id="474" r:id="rId21"/>
    <p:sldId id="343" r:id="rId22"/>
    <p:sldId id="329" r:id="rId23"/>
    <p:sldId id="475" r:id="rId24"/>
    <p:sldId id="341" r:id="rId25"/>
    <p:sldId id="354" r:id="rId26"/>
    <p:sldId id="355" r:id="rId27"/>
    <p:sldId id="374" r:id="rId28"/>
    <p:sldId id="330" r:id="rId29"/>
    <p:sldId id="338" r:id="rId30"/>
    <p:sldId id="339" r:id="rId31"/>
    <p:sldId id="340" r:id="rId32"/>
    <p:sldId id="477" r:id="rId33"/>
    <p:sldId id="476" r:id="rId34"/>
    <p:sldId id="303" r:id="rId35"/>
    <p:sldId id="322" r:id="rId36"/>
    <p:sldId id="347" r:id="rId37"/>
    <p:sldId id="357" r:id="rId38"/>
    <p:sldId id="478" r:id="rId39"/>
    <p:sldId id="351" r:id="rId40"/>
    <p:sldId id="371" r:id="rId41"/>
    <p:sldId id="356" r:id="rId42"/>
    <p:sldId id="359" r:id="rId43"/>
    <p:sldId id="352" r:id="rId44"/>
    <p:sldId id="353" r:id="rId45"/>
    <p:sldId id="358"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629C97A9-ACB2-4C0A-8DD6-4157C97EDAE1}">
          <p14:sldIdLst>
            <p14:sldId id="256"/>
            <p14:sldId id="327"/>
            <p14:sldId id="258"/>
            <p14:sldId id="464"/>
            <p14:sldId id="301"/>
            <p14:sldId id="298"/>
            <p14:sldId id="361"/>
            <p14:sldId id="471"/>
            <p14:sldId id="472"/>
            <p14:sldId id="481"/>
            <p14:sldId id="465"/>
            <p14:sldId id="479"/>
            <p14:sldId id="480"/>
            <p14:sldId id="302"/>
            <p14:sldId id="373"/>
            <p14:sldId id="323"/>
            <p14:sldId id="331"/>
            <p14:sldId id="334"/>
            <p14:sldId id="473"/>
            <p14:sldId id="474"/>
            <p14:sldId id="343"/>
            <p14:sldId id="329"/>
            <p14:sldId id="475"/>
            <p14:sldId id="341"/>
            <p14:sldId id="354"/>
            <p14:sldId id="355"/>
            <p14:sldId id="374"/>
            <p14:sldId id="330"/>
            <p14:sldId id="338"/>
            <p14:sldId id="339"/>
            <p14:sldId id="340"/>
            <p14:sldId id="477"/>
            <p14:sldId id="476"/>
            <p14:sldId id="303"/>
            <p14:sldId id="322"/>
            <p14:sldId id="347"/>
          </p14:sldIdLst>
        </p14:section>
        <p14:section name="Untitled Section" id="{B9AD5FFD-801D-49D2-8112-02B37E072B84}">
          <p14:sldIdLst>
            <p14:sldId id="357"/>
            <p14:sldId id="478"/>
            <p14:sldId id="351"/>
            <p14:sldId id="371"/>
            <p14:sldId id="356"/>
            <p14:sldId id="359"/>
            <p14:sldId id="352"/>
            <p14:sldId id="353"/>
            <p14:sldId id="358"/>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C3746"/>
    <a:srgbClr val="53728A"/>
    <a:srgbClr val="24A9E1"/>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011" autoAdjust="0"/>
    <p:restoredTop sz="94660"/>
  </p:normalViewPr>
  <p:slideViewPr>
    <p:cSldViewPr snapToGrid="0">
      <p:cViewPr varScale="1">
        <p:scale>
          <a:sx n="59" d="100"/>
          <a:sy n="59" d="100"/>
        </p:scale>
        <p:origin x="811"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handoutMaster" Target="handoutMasters/handout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_rels/data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g"/><Relationship Id="rId1" Type="http://schemas.openxmlformats.org/officeDocument/2006/relationships/image" Target="../media/image2.jpeg"/><Relationship Id="rId4" Type="http://schemas.openxmlformats.org/officeDocument/2006/relationships/image" Target="../media/image5.jpg"/></Relationships>
</file>

<file path=ppt/diagrams/_rels/drawing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g"/><Relationship Id="rId1" Type="http://schemas.openxmlformats.org/officeDocument/2006/relationships/image" Target="../media/image2.jpeg"/><Relationship Id="rId4" Type="http://schemas.openxmlformats.org/officeDocument/2006/relationships/image" Target="../media/image5.jp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01D994D-31A3-48B7-8178-D9B9D4D7B79B}" type="doc">
      <dgm:prSet loTypeId="urn:microsoft.com/office/officeart/2005/8/layout/hList7" loCatId="list" qsTypeId="urn:microsoft.com/office/officeart/2005/8/quickstyle/simple3" qsCatId="simple" csTypeId="urn:microsoft.com/office/officeart/2005/8/colors/accent1_2" csCatId="accent1" phldr="1"/>
      <dgm:spPr/>
      <dgm:t>
        <a:bodyPr/>
        <a:lstStyle/>
        <a:p>
          <a:endParaRPr lang="en-US"/>
        </a:p>
      </dgm:t>
    </dgm:pt>
    <dgm:pt modelId="{01CEBEF5-F328-4FEB-B1AD-5357889CAF93}">
      <dgm:prSet phldrT="[Text]" custT="1"/>
      <dgm:spPr/>
      <dgm:t>
        <a:bodyPr/>
        <a:lstStyle/>
        <a:p>
          <a:r>
            <a:rPr lang="en-US" sz="2400" b="1" u="sng" dirty="0">
              <a:solidFill>
                <a:schemeClr val="tx1"/>
              </a:solidFill>
              <a:ea typeface="+mj-ea"/>
              <a:cs typeface="+mj-cs"/>
            </a:rPr>
            <a:t>Introduction:</a:t>
          </a:r>
        </a:p>
        <a:p>
          <a:r>
            <a:rPr lang="en-US" sz="2000" b="1" u="sng" dirty="0">
              <a:solidFill>
                <a:schemeClr val="tx1"/>
              </a:solidFill>
              <a:ea typeface="+mj-ea"/>
              <a:cs typeface="+mj-cs"/>
            </a:rPr>
            <a:t>Lecture 1 </a:t>
          </a:r>
          <a:r>
            <a:rPr lang="en-US" sz="2000" b="1" dirty="0">
              <a:solidFill>
                <a:schemeClr val="tx1"/>
              </a:solidFill>
              <a:ea typeface="+mj-ea"/>
              <a:cs typeface="+mj-cs"/>
            </a:rPr>
            <a:t>Introduction to APM and Initial Project Strategy</a:t>
          </a:r>
        </a:p>
        <a:p>
          <a:r>
            <a:rPr lang="en-US" sz="2000" b="1" u="sng" dirty="0">
              <a:solidFill>
                <a:schemeClr val="tx1"/>
              </a:solidFill>
              <a:ea typeface="+mj-ea"/>
              <a:cs typeface="+mj-cs"/>
            </a:rPr>
            <a:t>Lecture 2   </a:t>
          </a:r>
          <a:r>
            <a:rPr lang="en-US" sz="2000" b="1" dirty="0">
              <a:solidFill>
                <a:schemeClr val="tx1"/>
              </a:solidFill>
              <a:ea typeface="+mj-ea"/>
              <a:cs typeface="+mj-cs"/>
            </a:rPr>
            <a:t>Project Quality Management</a:t>
          </a:r>
        </a:p>
        <a:p>
          <a:endParaRPr lang="en-US" sz="2000" b="1" dirty="0">
            <a:solidFill>
              <a:schemeClr val="tx1"/>
            </a:solidFill>
            <a:ea typeface="+mj-ea"/>
            <a:cs typeface="+mj-cs"/>
          </a:endParaRPr>
        </a:p>
        <a:p>
          <a:endParaRPr lang="en-US" sz="2000" b="1" dirty="0">
            <a:solidFill>
              <a:schemeClr val="tx1"/>
            </a:solidFill>
          </a:endParaRPr>
        </a:p>
      </dgm:t>
    </dgm:pt>
    <dgm:pt modelId="{5B1C686D-3C08-4901-9708-9316C7E85D74}" type="parTrans" cxnId="{6B5E5D9A-5CE7-4732-85C7-2DAE05A235EA}">
      <dgm:prSet/>
      <dgm:spPr/>
      <dgm:t>
        <a:bodyPr/>
        <a:lstStyle/>
        <a:p>
          <a:endParaRPr lang="en-US"/>
        </a:p>
      </dgm:t>
    </dgm:pt>
    <dgm:pt modelId="{7C1C4543-F1EA-4BD2-9279-8769955A617A}" type="sibTrans" cxnId="{6B5E5D9A-5CE7-4732-85C7-2DAE05A235EA}">
      <dgm:prSet/>
      <dgm:spPr/>
      <dgm:t>
        <a:bodyPr/>
        <a:lstStyle/>
        <a:p>
          <a:endParaRPr lang="en-US"/>
        </a:p>
      </dgm:t>
    </dgm:pt>
    <dgm:pt modelId="{933EF932-80A1-449A-9575-1E7CAF4B9BD4}">
      <dgm:prSet/>
      <dgm:spPr/>
      <dgm:t>
        <a:bodyPr/>
        <a:lstStyle/>
        <a:p>
          <a:endParaRPr lang="en-US" sz="900" dirty="0"/>
        </a:p>
      </dgm:t>
    </dgm:pt>
    <dgm:pt modelId="{DDCCDEC3-B870-418F-86C7-24AF101401F2}" type="parTrans" cxnId="{E4E3667B-29D4-4497-96B8-6A3F96386BBC}">
      <dgm:prSet/>
      <dgm:spPr/>
      <dgm:t>
        <a:bodyPr/>
        <a:lstStyle/>
        <a:p>
          <a:endParaRPr lang="en-US"/>
        </a:p>
      </dgm:t>
    </dgm:pt>
    <dgm:pt modelId="{744548C0-5AD9-4858-A13C-D5B32400525E}" type="sibTrans" cxnId="{E4E3667B-29D4-4497-96B8-6A3F96386BBC}">
      <dgm:prSet/>
      <dgm:spPr/>
      <dgm:t>
        <a:bodyPr/>
        <a:lstStyle/>
        <a:p>
          <a:endParaRPr lang="en-US"/>
        </a:p>
      </dgm:t>
    </dgm:pt>
    <dgm:pt modelId="{202A37BD-6B1F-4C0D-ADFB-65B306629B59}">
      <dgm:prSet custT="1"/>
      <dgm:spPr/>
      <dgm:t>
        <a:bodyPr/>
        <a:lstStyle/>
        <a:p>
          <a:pPr algn="ctr"/>
          <a:r>
            <a:rPr lang="en-US" sz="2400" b="1" u="sng" dirty="0"/>
            <a:t>Project planning</a:t>
          </a:r>
        </a:p>
        <a:p>
          <a:pPr algn="l"/>
          <a:r>
            <a:rPr lang="en-US" sz="2000" b="1" u="sng" dirty="0"/>
            <a:t>Lecture 6 </a:t>
          </a:r>
          <a:r>
            <a:rPr lang="en-US" sz="2000" b="1" dirty="0"/>
            <a:t>Initial project coordination and the project Charter</a:t>
          </a:r>
        </a:p>
        <a:p>
          <a:pPr algn="l"/>
          <a:r>
            <a:rPr lang="en-US" sz="2000" b="1" u="sng" dirty="0"/>
            <a:t>Lecture 7</a:t>
          </a:r>
          <a:r>
            <a:rPr lang="en-US" sz="2000" b="1" dirty="0"/>
            <a:t> Starting the project plan: The WBS</a:t>
          </a:r>
        </a:p>
        <a:p>
          <a:pPr algn="l"/>
          <a:r>
            <a:rPr lang="en-US" sz="2000" b="1" u="sng" dirty="0"/>
            <a:t>Lecture </a:t>
          </a:r>
          <a:r>
            <a:rPr lang="en-US" sz="2000" b="1" dirty="0"/>
            <a:t>8 Project risk management </a:t>
          </a:r>
        </a:p>
        <a:p>
          <a:pPr algn="l"/>
          <a:r>
            <a:rPr lang="en-US" sz="2000" b="1" u="sng" dirty="0"/>
            <a:t>Lecture 9 </a:t>
          </a:r>
          <a:r>
            <a:rPr lang="en-US" sz="2000" b="1" dirty="0"/>
            <a:t>Budgeting, Estimating costs and risks</a:t>
          </a:r>
        </a:p>
        <a:p>
          <a:pPr algn="ctr"/>
          <a:endParaRPr lang="en-US" sz="2000" b="1" dirty="0"/>
        </a:p>
      </dgm:t>
    </dgm:pt>
    <dgm:pt modelId="{6A23A51E-E651-4F0A-95FD-6970A821D878}" type="parTrans" cxnId="{8CE7AAC0-E670-48F7-831E-7EB749CD5DC9}">
      <dgm:prSet/>
      <dgm:spPr/>
      <dgm:t>
        <a:bodyPr/>
        <a:lstStyle/>
        <a:p>
          <a:endParaRPr lang="en-US"/>
        </a:p>
      </dgm:t>
    </dgm:pt>
    <dgm:pt modelId="{45AA9BA0-1E98-41F5-AF43-780227D97988}" type="sibTrans" cxnId="{8CE7AAC0-E670-48F7-831E-7EB749CD5DC9}">
      <dgm:prSet/>
      <dgm:spPr/>
      <dgm:t>
        <a:bodyPr/>
        <a:lstStyle/>
        <a:p>
          <a:endParaRPr lang="en-US"/>
        </a:p>
      </dgm:t>
    </dgm:pt>
    <dgm:pt modelId="{D367537C-793C-49CB-8931-1FDCB6465AC2}">
      <dgm:prSet custT="1"/>
      <dgm:spPr/>
      <dgm:t>
        <a:bodyPr/>
        <a:lstStyle/>
        <a:p>
          <a:pPr algn="ctr"/>
          <a:r>
            <a:rPr lang="en-US" sz="2400" b="1" u="sng" dirty="0">
              <a:solidFill>
                <a:schemeClr val="tx1"/>
              </a:solidFill>
            </a:rPr>
            <a:t>Project Initiation:</a:t>
          </a:r>
        </a:p>
        <a:p>
          <a:pPr algn="l"/>
          <a:r>
            <a:rPr lang="en-US" sz="2000" b="1" u="sng" dirty="0">
              <a:solidFill>
                <a:schemeClr val="tx1"/>
              </a:solidFill>
            </a:rPr>
            <a:t>Lecture 3 </a:t>
          </a:r>
          <a:r>
            <a:rPr lang="en-US" sz="2000" b="1" dirty="0">
              <a:solidFill>
                <a:schemeClr val="tx1"/>
              </a:solidFill>
            </a:rPr>
            <a:t>Project Communication and team Management</a:t>
          </a:r>
        </a:p>
        <a:p>
          <a:pPr algn="l"/>
          <a:r>
            <a:rPr lang="en-US" sz="2000" b="1" u="sng" dirty="0">
              <a:solidFill>
                <a:schemeClr val="tx1"/>
              </a:solidFill>
            </a:rPr>
            <a:t>Lecture 4 </a:t>
          </a:r>
          <a:r>
            <a:rPr lang="en-US" sz="2000" b="1" dirty="0">
              <a:solidFill>
                <a:schemeClr val="tx1"/>
              </a:solidFill>
            </a:rPr>
            <a:t>Managing conflicts and the art of communication</a:t>
          </a:r>
        </a:p>
        <a:p>
          <a:pPr algn="l"/>
          <a:r>
            <a:rPr lang="en-US" sz="2000" b="1" u="sng" dirty="0">
              <a:solidFill>
                <a:schemeClr val="tx1"/>
              </a:solidFill>
            </a:rPr>
            <a:t>Lecture 5</a:t>
          </a:r>
          <a:r>
            <a:rPr lang="en-US" sz="2000" b="1" dirty="0">
              <a:solidFill>
                <a:schemeClr val="tx1"/>
              </a:solidFill>
            </a:rPr>
            <a:t> Strategic Management and project selection</a:t>
          </a:r>
        </a:p>
        <a:p>
          <a:pPr algn="ctr"/>
          <a:endParaRPr lang="en-US" sz="2000" b="1" dirty="0">
            <a:solidFill>
              <a:schemeClr val="tx1"/>
            </a:solidFill>
          </a:endParaRPr>
        </a:p>
        <a:p>
          <a:pPr algn="ctr"/>
          <a:endParaRPr lang="en-US" sz="1200" b="1" dirty="0">
            <a:solidFill>
              <a:schemeClr val="bg1">
                <a:lumMod val="95000"/>
              </a:schemeClr>
            </a:solidFill>
          </a:endParaRPr>
        </a:p>
        <a:p>
          <a:pPr algn="ctr"/>
          <a:endParaRPr lang="en-US" sz="1200" dirty="0"/>
        </a:p>
      </dgm:t>
    </dgm:pt>
    <dgm:pt modelId="{17EFB113-1D04-4ABA-945C-72F4AB54C821}" type="parTrans" cxnId="{AA622213-DB06-43DE-A582-398D4FA961D5}">
      <dgm:prSet/>
      <dgm:spPr/>
      <dgm:t>
        <a:bodyPr/>
        <a:lstStyle/>
        <a:p>
          <a:endParaRPr lang="en-US"/>
        </a:p>
      </dgm:t>
    </dgm:pt>
    <dgm:pt modelId="{D0B43EFC-A2E1-4BD7-9629-78663EA546B5}" type="sibTrans" cxnId="{AA622213-DB06-43DE-A582-398D4FA961D5}">
      <dgm:prSet/>
      <dgm:spPr/>
      <dgm:t>
        <a:bodyPr/>
        <a:lstStyle/>
        <a:p>
          <a:endParaRPr lang="en-US"/>
        </a:p>
      </dgm:t>
    </dgm:pt>
    <dgm:pt modelId="{BF8A8659-732D-4B61-A4DE-5251BBCB9396}">
      <dgm:prSet custT="1"/>
      <dgm:spPr/>
      <dgm:t>
        <a:bodyPr/>
        <a:lstStyle/>
        <a:p>
          <a:pPr algn="ctr"/>
          <a:r>
            <a:rPr lang="en-US" sz="2400" b="1" u="sng" dirty="0"/>
            <a:t>Project Execution</a:t>
          </a:r>
        </a:p>
        <a:p>
          <a:pPr algn="l"/>
          <a:r>
            <a:rPr lang="en-US" sz="2000" b="1" u="sng" dirty="0"/>
            <a:t>Lecture 10  </a:t>
          </a:r>
          <a:r>
            <a:rPr lang="en-US" sz="2000" b="1" dirty="0"/>
            <a:t>Monitoring and information systems</a:t>
          </a:r>
        </a:p>
        <a:p>
          <a:pPr algn="l"/>
          <a:r>
            <a:rPr lang="en-US" sz="2000" b="1" u="sng" dirty="0"/>
            <a:t>Lecture 11 </a:t>
          </a:r>
          <a:r>
            <a:rPr lang="en-US" sz="2000" b="1" dirty="0"/>
            <a:t>Project Control</a:t>
          </a:r>
        </a:p>
        <a:p>
          <a:pPr algn="l"/>
          <a:r>
            <a:rPr lang="en-US" sz="2000" b="1" u="sng" dirty="0"/>
            <a:t>Lecture 12 </a:t>
          </a:r>
          <a:r>
            <a:rPr lang="en-US" sz="2000" b="1" dirty="0"/>
            <a:t>Project Auditing</a:t>
          </a:r>
        </a:p>
        <a:p>
          <a:pPr algn="l"/>
          <a:r>
            <a:rPr lang="en-US" sz="2000" b="1" u="sng" dirty="0"/>
            <a:t>Lecture 13 </a:t>
          </a:r>
          <a:r>
            <a:rPr lang="en-US" sz="2000" b="1" dirty="0"/>
            <a:t>Project termination</a:t>
          </a:r>
        </a:p>
        <a:p>
          <a:pPr algn="l"/>
          <a:endParaRPr lang="en-US" sz="2000" b="1" dirty="0"/>
        </a:p>
        <a:p>
          <a:pPr algn="l"/>
          <a:endParaRPr lang="en-US" sz="2000" b="1" dirty="0"/>
        </a:p>
      </dgm:t>
    </dgm:pt>
    <dgm:pt modelId="{D81BC3A9-1823-4E3A-AC2F-5629C7D96F46}" type="parTrans" cxnId="{86E1736B-193D-4F55-89A4-83AE58C86824}">
      <dgm:prSet/>
      <dgm:spPr/>
      <dgm:t>
        <a:bodyPr/>
        <a:lstStyle/>
        <a:p>
          <a:endParaRPr lang="en-US"/>
        </a:p>
      </dgm:t>
    </dgm:pt>
    <dgm:pt modelId="{43165FDB-83A8-4908-8169-5B1B20F4D407}" type="sibTrans" cxnId="{86E1736B-193D-4F55-89A4-83AE58C86824}">
      <dgm:prSet/>
      <dgm:spPr/>
      <dgm:t>
        <a:bodyPr/>
        <a:lstStyle/>
        <a:p>
          <a:endParaRPr lang="en-US"/>
        </a:p>
      </dgm:t>
    </dgm:pt>
    <dgm:pt modelId="{829859B4-2CC5-4B3C-939A-FCA3F32B48C7}" type="pres">
      <dgm:prSet presAssocID="{D01D994D-31A3-48B7-8178-D9B9D4D7B79B}" presName="Name0" presStyleCnt="0">
        <dgm:presLayoutVars>
          <dgm:dir/>
          <dgm:resizeHandles val="exact"/>
        </dgm:presLayoutVars>
      </dgm:prSet>
      <dgm:spPr/>
    </dgm:pt>
    <dgm:pt modelId="{F93221E7-ADF7-450D-BEBE-73F9EFE5D8C8}" type="pres">
      <dgm:prSet presAssocID="{D01D994D-31A3-48B7-8178-D9B9D4D7B79B}" presName="fgShape" presStyleLbl="fgShp" presStyleIdx="0" presStyleCnt="1" custLinFactNeighborX="-1568" custLinFactNeighborY="33333"/>
      <dgm:spPr/>
    </dgm:pt>
    <dgm:pt modelId="{F2523C57-9551-47F2-A58F-DEBF425D1C03}" type="pres">
      <dgm:prSet presAssocID="{D01D994D-31A3-48B7-8178-D9B9D4D7B79B}" presName="linComp" presStyleCnt="0"/>
      <dgm:spPr/>
    </dgm:pt>
    <dgm:pt modelId="{7602F0F6-405F-42F6-9F09-2E809530B7E8}" type="pres">
      <dgm:prSet presAssocID="{01CEBEF5-F328-4FEB-B1AD-5357889CAF93}" presName="compNode" presStyleCnt="0"/>
      <dgm:spPr/>
    </dgm:pt>
    <dgm:pt modelId="{595BC8A2-99A0-4988-A087-A08A76157E80}" type="pres">
      <dgm:prSet presAssocID="{01CEBEF5-F328-4FEB-B1AD-5357889CAF93}" presName="bkgdShape" presStyleLbl="node1" presStyleIdx="0" presStyleCnt="4" custLinFactNeighborX="1263" custLinFactNeighborY="0"/>
      <dgm:spPr/>
    </dgm:pt>
    <dgm:pt modelId="{F6013622-C9B0-4A12-A16B-93A6C5238F01}" type="pres">
      <dgm:prSet presAssocID="{01CEBEF5-F328-4FEB-B1AD-5357889CAF93}" presName="nodeTx" presStyleLbl="node1" presStyleIdx="0" presStyleCnt="4">
        <dgm:presLayoutVars>
          <dgm:bulletEnabled val="1"/>
        </dgm:presLayoutVars>
      </dgm:prSet>
      <dgm:spPr/>
    </dgm:pt>
    <dgm:pt modelId="{E4F12F3A-455A-4304-836A-19A7DF1156FA}" type="pres">
      <dgm:prSet presAssocID="{01CEBEF5-F328-4FEB-B1AD-5357889CAF93}" presName="invisiNode" presStyleLbl="node1" presStyleIdx="0" presStyleCnt="4"/>
      <dgm:spPr/>
    </dgm:pt>
    <dgm:pt modelId="{2D2B619C-80A8-4D2D-A219-B0663D1DA0DD}" type="pres">
      <dgm:prSet presAssocID="{01CEBEF5-F328-4FEB-B1AD-5357889CAF93}" presName="imagNode" presStyleLbl="fgImgPlace1" presStyleIdx="0" presStyleCnt="4" custScaleX="123881" custScaleY="68577" custLinFactNeighborX="5584" custLinFactNeighborY="-25699"/>
      <dgm:spPr>
        <a:blipFill>
          <a:blip xmlns:r="http://schemas.openxmlformats.org/officeDocument/2006/relationships" r:embed="rId1">
            <a:extLst>
              <a:ext uri="{28A0092B-C50C-407E-A947-70E740481C1C}">
                <a14:useLocalDpi xmlns:a14="http://schemas.microsoft.com/office/drawing/2010/main" val="0"/>
              </a:ext>
            </a:extLst>
          </a:blip>
          <a:srcRect/>
          <a:stretch>
            <a:fillRect/>
          </a:stretch>
        </a:blipFill>
      </dgm:spPr>
      <dgm:extLst>
        <a:ext uri="{E40237B7-FDA0-4F09-8148-C483321AD2D9}">
          <dgm14:cNvPr xmlns:dgm14="http://schemas.microsoft.com/office/drawing/2010/diagram" id="0" name="" descr="Man looking at wooden figure"/>
        </a:ext>
      </dgm:extLst>
    </dgm:pt>
    <dgm:pt modelId="{2C10A198-9A9D-40A6-976F-EB84F8BEEED8}" type="pres">
      <dgm:prSet presAssocID="{7C1C4543-F1EA-4BD2-9279-8769955A617A}" presName="sibTrans" presStyleLbl="sibTrans2D1" presStyleIdx="0" presStyleCnt="0"/>
      <dgm:spPr/>
    </dgm:pt>
    <dgm:pt modelId="{87B2D31F-9395-4BFE-91E1-AA694FC1C291}" type="pres">
      <dgm:prSet presAssocID="{D367537C-793C-49CB-8931-1FDCB6465AC2}" presName="compNode" presStyleCnt="0"/>
      <dgm:spPr/>
    </dgm:pt>
    <dgm:pt modelId="{F877A3F9-E8B9-4172-8615-1A9A0739D0EA}" type="pres">
      <dgm:prSet presAssocID="{D367537C-793C-49CB-8931-1FDCB6465AC2}" presName="bkgdShape" presStyleLbl="node1" presStyleIdx="1" presStyleCnt="4"/>
      <dgm:spPr/>
    </dgm:pt>
    <dgm:pt modelId="{206A3442-25CA-47E6-BB2F-672950FCA47A}" type="pres">
      <dgm:prSet presAssocID="{D367537C-793C-49CB-8931-1FDCB6465AC2}" presName="nodeTx" presStyleLbl="node1" presStyleIdx="1" presStyleCnt="4">
        <dgm:presLayoutVars>
          <dgm:bulletEnabled val="1"/>
        </dgm:presLayoutVars>
      </dgm:prSet>
      <dgm:spPr/>
    </dgm:pt>
    <dgm:pt modelId="{2277731A-3FB1-4676-B4B3-1483E78776AC}" type="pres">
      <dgm:prSet presAssocID="{D367537C-793C-49CB-8931-1FDCB6465AC2}" presName="invisiNode" presStyleLbl="node1" presStyleIdx="1" presStyleCnt="4"/>
      <dgm:spPr/>
    </dgm:pt>
    <dgm:pt modelId="{3D725055-D5CC-43E6-A80C-3BA3C33BA046}" type="pres">
      <dgm:prSet presAssocID="{D367537C-793C-49CB-8931-1FDCB6465AC2}" presName="imagNode" presStyleLbl="fgImgPlace1" presStyleIdx="1" presStyleCnt="4" custScaleX="115779" custScaleY="70736" custLinFactNeighborX="-2451" custLinFactNeighborY="-26521"/>
      <dgm:spPr>
        <a:blipFill>
          <a:blip xmlns:r="http://schemas.openxmlformats.org/officeDocument/2006/relationships" r:embed="rId2">
            <a:extLst>
              <a:ext uri="{28A0092B-C50C-407E-A947-70E740481C1C}">
                <a14:useLocalDpi xmlns:a14="http://schemas.microsoft.com/office/drawing/2010/main" val="0"/>
              </a:ext>
            </a:extLst>
          </a:blip>
          <a:srcRect/>
          <a:stretch>
            <a:fillRect t="-42000" b="-42000"/>
          </a:stretch>
        </a:blipFill>
      </dgm:spPr>
    </dgm:pt>
    <dgm:pt modelId="{7B0D2070-F493-4C8A-85B2-C504FA46329A}" type="pres">
      <dgm:prSet presAssocID="{D0B43EFC-A2E1-4BD7-9629-78663EA546B5}" presName="sibTrans" presStyleLbl="sibTrans2D1" presStyleIdx="0" presStyleCnt="0"/>
      <dgm:spPr/>
    </dgm:pt>
    <dgm:pt modelId="{2A1C9805-076B-4BC6-AD8A-786E1C680335}" type="pres">
      <dgm:prSet presAssocID="{202A37BD-6B1F-4C0D-ADFB-65B306629B59}" presName="compNode" presStyleCnt="0"/>
      <dgm:spPr/>
    </dgm:pt>
    <dgm:pt modelId="{307C6DEB-6A4B-4569-8DCE-F104918CF284}" type="pres">
      <dgm:prSet presAssocID="{202A37BD-6B1F-4C0D-ADFB-65B306629B59}" presName="bkgdShape" presStyleLbl="node1" presStyleIdx="2" presStyleCnt="4"/>
      <dgm:spPr/>
    </dgm:pt>
    <dgm:pt modelId="{97DE25ED-9EAC-487C-8052-C6B2B352C89A}" type="pres">
      <dgm:prSet presAssocID="{202A37BD-6B1F-4C0D-ADFB-65B306629B59}" presName="nodeTx" presStyleLbl="node1" presStyleIdx="2" presStyleCnt="4">
        <dgm:presLayoutVars>
          <dgm:bulletEnabled val="1"/>
        </dgm:presLayoutVars>
      </dgm:prSet>
      <dgm:spPr/>
    </dgm:pt>
    <dgm:pt modelId="{55C8BC0C-0203-4867-A714-732E65ECEB6B}" type="pres">
      <dgm:prSet presAssocID="{202A37BD-6B1F-4C0D-ADFB-65B306629B59}" presName="invisiNode" presStyleLbl="node1" presStyleIdx="2" presStyleCnt="4"/>
      <dgm:spPr/>
    </dgm:pt>
    <dgm:pt modelId="{C5C22D56-BED9-42EF-9C6C-04C5A9845FD2}" type="pres">
      <dgm:prSet presAssocID="{202A37BD-6B1F-4C0D-ADFB-65B306629B59}" presName="imagNode" presStyleLbl="fgImgPlace1" presStyleIdx="2" presStyleCnt="4" custScaleX="126000" custScaleY="63156" custLinFactNeighborX="-1791" custLinFactNeighborY="-34020"/>
      <dgm:spPr>
        <a:blipFill>
          <a:blip xmlns:r="http://schemas.openxmlformats.org/officeDocument/2006/relationships" r:embed="rId3">
            <a:extLst>
              <a:ext uri="{28A0092B-C50C-407E-A947-70E740481C1C}">
                <a14:useLocalDpi xmlns:a14="http://schemas.microsoft.com/office/drawing/2010/main" val="0"/>
              </a:ext>
            </a:extLst>
          </a:blip>
          <a:srcRect/>
          <a:stretch>
            <a:fillRect l="-14000" r="-14000"/>
          </a:stretch>
        </a:blipFill>
      </dgm:spPr>
    </dgm:pt>
    <dgm:pt modelId="{AEB09646-EE61-404D-9C7E-01E352844D63}" type="pres">
      <dgm:prSet presAssocID="{45AA9BA0-1E98-41F5-AF43-780227D97988}" presName="sibTrans" presStyleLbl="sibTrans2D1" presStyleIdx="0" presStyleCnt="0"/>
      <dgm:spPr/>
    </dgm:pt>
    <dgm:pt modelId="{A12A82F8-9D4F-4B41-B1E7-99C3AFF13A6E}" type="pres">
      <dgm:prSet presAssocID="{BF8A8659-732D-4B61-A4DE-5251BBCB9396}" presName="compNode" presStyleCnt="0"/>
      <dgm:spPr/>
    </dgm:pt>
    <dgm:pt modelId="{8E23EE5C-4097-48FD-B187-0834CBC52532}" type="pres">
      <dgm:prSet presAssocID="{BF8A8659-732D-4B61-A4DE-5251BBCB9396}" presName="bkgdShape" presStyleLbl="node1" presStyleIdx="3" presStyleCnt="4" custLinFactNeighborX="6412" custLinFactNeighborY="0"/>
      <dgm:spPr/>
    </dgm:pt>
    <dgm:pt modelId="{C1834E6F-3E7E-4427-976C-0C3E181CAE07}" type="pres">
      <dgm:prSet presAssocID="{BF8A8659-732D-4B61-A4DE-5251BBCB9396}" presName="nodeTx" presStyleLbl="node1" presStyleIdx="3" presStyleCnt="4">
        <dgm:presLayoutVars>
          <dgm:bulletEnabled val="1"/>
        </dgm:presLayoutVars>
      </dgm:prSet>
      <dgm:spPr/>
    </dgm:pt>
    <dgm:pt modelId="{C760EAE4-78FF-4345-9E2B-89ABAE3BD4BB}" type="pres">
      <dgm:prSet presAssocID="{BF8A8659-732D-4B61-A4DE-5251BBCB9396}" presName="invisiNode" presStyleLbl="node1" presStyleIdx="3" presStyleCnt="4"/>
      <dgm:spPr/>
    </dgm:pt>
    <dgm:pt modelId="{E2F03FD1-E211-426F-8054-E42269FE9C05}" type="pres">
      <dgm:prSet presAssocID="{BF8A8659-732D-4B61-A4DE-5251BBCB9396}" presName="imagNode" presStyleLbl="fgImgPlace1" presStyleIdx="3" presStyleCnt="4" custScaleX="120033" custScaleY="68027" custLinFactNeighborX="1973" custLinFactNeighborY="-34617"/>
      <dgm:spPr>
        <a:blipFill>
          <a:blip xmlns:r="http://schemas.openxmlformats.org/officeDocument/2006/relationships" r:embed="rId4">
            <a:extLst>
              <a:ext uri="{28A0092B-C50C-407E-A947-70E740481C1C}">
                <a14:useLocalDpi xmlns:a14="http://schemas.microsoft.com/office/drawing/2010/main" val="0"/>
              </a:ext>
            </a:extLst>
          </a:blip>
          <a:srcRect/>
          <a:stretch>
            <a:fillRect/>
          </a:stretch>
        </a:blipFill>
      </dgm:spPr>
    </dgm:pt>
  </dgm:ptLst>
  <dgm:cxnLst>
    <dgm:cxn modelId="{00CE8E08-DB35-46E7-90DF-A5892BC81729}" type="presOf" srcId="{202A37BD-6B1F-4C0D-ADFB-65B306629B59}" destId="{97DE25ED-9EAC-487C-8052-C6B2B352C89A}" srcOrd="1" destOrd="0" presId="urn:microsoft.com/office/officeart/2005/8/layout/hList7"/>
    <dgm:cxn modelId="{14169B0E-9BF1-4582-8A95-ACD390B791C5}" type="presOf" srcId="{D01D994D-31A3-48B7-8178-D9B9D4D7B79B}" destId="{829859B4-2CC5-4B3C-939A-FCA3F32B48C7}" srcOrd="0" destOrd="0" presId="urn:microsoft.com/office/officeart/2005/8/layout/hList7"/>
    <dgm:cxn modelId="{AA622213-DB06-43DE-A582-398D4FA961D5}" srcId="{D01D994D-31A3-48B7-8178-D9B9D4D7B79B}" destId="{D367537C-793C-49CB-8931-1FDCB6465AC2}" srcOrd="1" destOrd="0" parTransId="{17EFB113-1D04-4ABA-945C-72F4AB54C821}" sibTransId="{D0B43EFC-A2E1-4BD7-9629-78663EA546B5}"/>
    <dgm:cxn modelId="{9CAA2E14-2E28-468B-BDFC-B105F5CB8D19}" type="presOf" srcId="{202A37BD-6B1F-4C0D-ADFB-65B306629B59}" destId="{307C6DEB-6A4B-4569-8DCE-F104918CF284}" srcOrd="0" destOrd="0" presId="urn:microsoft.com/office/officeart/2005/8/layout/hList7"/>
    <dgm:cxn modelId="{02983A14-EC2B-413F-999D-1AFE42D31878}" type="presOf" srcId="{933EF932-80A1-449A-9575-1E7CAF4B9BD4}" destId="{F6013622-C9B0-4A12-A16B-93A6C5238F01}" srcOrd="1" destOrd="1" presId="urn:microsoft.com/office/officeart/2005/8/layout/hList7"/>
    <dgm:cxn modelId="{2EE6D51B-9B57-4B55-BB36-D6720A1E0C38}" type="presOf" srcId="{BF8A8659-732D-4B61-A4DE-5251BBCB9396}" destId="{8E23EE5C-4097-48FD-B187-0834CBC52532}" srcOrd="0" destOrd="0" presId="urn:microsoft.com/office/officeart/2005/8/layout/hList7"/>
    <dgm:cxn modelId="{BDB5A745-9FBE-45C2-BE36-C690330FBFF7}" type="presOf" srcId="{BF8A8659-732D-4B61-A4DE-5251BBCB9396}" destId="{C1834E6F-3E7E-4427-976C-0C3E181CAE07}" srcOrd="1" destOrd="0" presId="urn:microsoft.com/office/officeart/2005/8/layout/hList7"/>
    <dgm:cxn modelId="{47DDC04A-1252-4E2C-8C35-2F70E87F95B4}" type="presOf" srcId="{01CEBEF5-F328-4FEB-B1AD-5357889CAF93}" destId="{F6013622-C9B0-4A12-A16B-93A6C5238F01}" srcOrd="1" destOrd="0" presId="urn:microsoft.com/office/officeart/2005/8/layout/hList7"/>
    <dgm:cxn modelId="{86E1736B-193D-4F55-89A4-83AE58C86824}" srcId="{D01D994D-31A3-48B7-8178-D9B9D4D7B79B}" destId="{BF8A8659-732D-4B61-A4DE-5251BBCB9396}" srcOrd="3" destOrd="0" parTransId="{D81BC3A9-1823-4E3A-AC2F-5629C7D96F46}" sibTransId="{43165FDB-83A8-4908-8169-5B1B20F4D407}"/>
    <dgm:cxn modelId="{06E6F553-7E66-4818-9C6F-019A823927DE}" type="presOf" srcId="{D367537C-793C-49CB-8931-1FDCB6465AC2}" destId="{206A3442-25CA-47E6-BB2F-672950FCA47A}" srcOrd="1" destOrd="0" presId="urn:microsoft.com/office/officeart/2005/8/layout/hList7"/>
    <dgm:cxn modelId="{2DFEF958-FEE6-4C8A-A5A4-FE556088276A}" type="presOf" srcId="{933EF932-80A1-449A-9575-1E7CAF4B9BD4}" destId="{595BC8A2-99A0-4988-A087-A08A76157E80}" srcOrd="0" destOrd="1" presId="urn:microsoft.com/office/officeart/2005/8/layout/hList7"/>
    <dgm:cxn modelId="{E4E3667B-29D4-4497-96B8-6A3F96386BBC}" srcId="{01CEBEF5-F328-4FEB-B1AD-5357889CAF93}" destId="{933EF932-80A1-449A-9575-1E7CAF4B9BD4}" srcOrd="0" destOrd="0" parTransId="{DDCCDEC3-B870-418F-86C7-24AF101401F2}" sibTransId="{744548C0-5AD9-4858-A13C-D5B32400525E}"/>
    <dgm:cxn modelId="{F8004389-0B95-4619-9264-3BAB4E23F584}" type="presOf" srcId="{01CEBEF5-F328-4FEB-B1AD-5357889CAF93}" destId="{595BC8A2-99A0-4988-A087-A08A76157E80}" srcOrd="0" destOrd="0" presId="urn:microsoft.com/office/officeart/2005/8/layout/hList7"/>
    <dgm:cxn modelId="{6B5E5D9A-5CE7-4732-85C7-2DAE05A235EA}" srcId="{D01D994D-31A3-48B7-8178-D9B9D4D7B79B}" destId="{01CEBEF5-F328-4FEB-B1AD-5357889CAF93}" srcOrd="0" destOrd="0" parTransId="{5B1C686D-3C08-4901-9708-9316C7E85D74}" sibTransId="{7C1C4543-F1EA-4BD2-9279-8769955A617A}"/>
    <dgm:cxn modelId="{7942FF9A-9F94-417E-87E8-9FE2B6DE1A8C}" type="presOf" srcId="{D367537C-793C-49CB-8931-1FDCB6465AC2}" destId="{F877A3F9-E8B9-4172-8615-1A9A0739D0EA}" srcOrd="0" destOrd="0" presId="urn:microsoft.com/office/officeart/2005/8/layout/hList7"/>
    <dgm:cxn modelId="{1D9525BF-AFB7-482B-9953-38FA9B06F848}" type="presOf" srcId="{7C1C4543-F1EA-4BD2-9279-8769955A617A}" destId="{2C10A198-9A9D-40A6-976F-EB84F8BEEED8}" srcOrd="0" destOrd="0" presId="urn:microsoft.com/office/officeart/2005/8/layout/hList7"/>
    <dgm:cxn modelId="{8CE7AAC0-E670-48F7-831E-7EB749CD5DC9}" srcId="{D01D994D-31A3-48B7-8178-D9B9D4D7B79B}" destId="{202A37BD-6B1F-4C0D-ADFB-65B306629B59}" srcOrd="2" destOrd="0" parTransId="{6A23A51E-E651-4F0A-95FD-6970A821D878}" sibTransId="{45AA9BA0-1E98-41F5-AF43-780227D97988}"/>
    <dgm:cxn modelId="{B49587D2-1C5B-4C7B-ADA4-C8144A29A27F}" type="presOf" srcId="{D0B43EFC-A2E1-4BD7-9629-78663EA546B5}" destId="{7B0D2070-F493-4C8A-85B2-C504FA46329A}" srcOrd="0" destOrd="0" presId="urn:microsoft.com/office/officeart/2005/8/layout/hList7"/>
    <dgm:cxn modelId="{63E772FB-E1A8-4B51-A3BB-CC7CB7F09113}" type="presOf" srcId="{45AA9BA0-1E98-41F5-AF43-780227D97988}" destId="{AEB09646-EE61-404D-9C7E-01E352844D63}" srcOrd="0" destOrd="0" presId="urn:microsoft.com/office/officeart/2005/8/layout/hList7"/>
    <dgm:cxn modelId="{A090CD0F-AC49-4EDB-93FD-5A090E15785F}" type="presParOf" srcId="{829859B4-2CC5-4B3C-939A-FCA3F32B48C7}" destId="{F93221E7-ADF7-450D-BEBE-73F9EFE5D8C8}" srcOrd="0" destOrd="0" presId="urn:microsoft.com/office/officeart/2005/8/layout/hList7"/>
    <dgm:cxn modelId="{7759FC62-A0D2-4780-865C-7A24B45B467A}" type="presParOf" srcId="{829859B4-2CC5-4B3C-939A-FCA3F32B48C7}" destId="{F2523C57-9551-47F2-A58F-DEBF425D1C03}" srcOrd="1" destOrd="0" presId="urn:microsoft.com/office/officeart/2005/8/layout/hList7"/>
    <dgm:cxn modelId="{277CEC20-C131-466D-B0A6-6109C496C07F}" type="presParOf" srcId="{F2523C57-9551-47F2-A58F-DEBF425D1C03}" destId="{7602F0F6-405F-42F6-9F09-2E809530B7E8}" srcOrd="0" destOrd="0" presId="urn:microsoft.com/office/officeart/2005/8/layout/hList7"/>
    <dgm:cxn modelId="{59553E33-A93A-4A0C-94F1-C25898930CAB}" type="presParOf" srcId="{7602F0F6-405F-42F6-9F09-2E809530B7E8}" destId="{595BC8A2-99A0-4988-A087-A08A76157E80}" srcOrd="0" destOrd="0" presId="urn:microsoft.com/office/officeart/2005/8/layout/hList7"/>
    <dgm:cxn modelId="{D372CCA7-BA32-48C8-A308-283AA1B1D484}" type="presParOf" srcId="{7602F0F6-405F-42F6-9F09-2E809530B7E8}" destId="{F6013622-C9B0-4A12-A16B-93A6C5238F01}" srcOrd="1" destOrd="0" presId="urn:microsoft.com/office/officeart/2005/8/layout/hList7"/>
    <dgm:cxn modelId="{D8EF5F62-F7BE-4752-99FC-693535CCC7D6}" type="presParOf" srcId="{7602F0F6-405F-42F6-9F09-2E809530B7E8}" destId="{E4F12F3A-455A-4304-836A-19A7DF1156FA}" srcOrd="2" destOrd="0" presId="urn:microsoft.com/office/officeart/2005/8/layout/hList7"/>
    <dgm:cxn modelId="{7887C3B7-08D0-48D8-920F-AD9A1F2A8FF9}" type="presParOf" srcId="{7602F0F6-405F-42F6-9F09-2E809530B7E8}" destId="{2D2B619C-80A8-4D2D-A219-B0663D1DA0DD}" srcOrd="3" destOrd="0" presId="urn:microsoft.com/office/officeart/2005/8/layout/hList7"/>
    <dgm:cxn modelId="{33218AC8-F194-4BBA-A75E-602FE2BDBBD9}" type="presParOf" srcId="{F2523C57-9551-47F2-A58F-DEBF425D1C03}" destId="{2C10A198-9A9D-40A6-976F-EB84F8BEEED8}" srcOrd="1" destOrd="0" presId="urn:microsoft.com/office/officeart/2005/8/layout/hList7"/>
    <dgm:cxn modelId="{C21A12B9-2391-4C8F-83D5-344C3330F8F9}" type="presParOf" srcId="{F2523C57-9551-47F2-A58F-DEBF425D1C03}" destId="{87B2D31F-9395-4BFE-91E1-AA694FC1C291}" srcOrd="2" destOrd="0" presId="urn:microsoft.com/office/officeart/2005/8/layout/hList7"/>
    <dgm:cxn modelId="{62C76618-C844-41FD-AF44-993CDAD405C3}" type="presParOf" srcId="{87B2D31F-9395-4BFE-91E1-AA694FC1C291}" destId="{F877A3F9-E8B9-4172-8615-1A9A0739D0EA}" srcOrd="0" destOrd="0" presId="urn:microsoft.com/office/officeart/2005/8/layout/hList7"/>
    <dgm:cxn modelId="{E34C028D-92D0-4903-B33E-ADDA0C600907}" type="presParOf" srcId="{87B2D31F-9395-4BFE-91E1-AA694FC1C291}" destId="{206A3442-25CA-47E6-BB2F-672950FCA47A}" srcOrd="1" destOrd="0" presId="urn:microsoft.com/office/officeart/2005/8/layout/hList7"/>
    <dgm:cxn modelId="{2B8ACEE1-1065-4FC6-A57F-441EFD70DC6A}" type="presParOf" srcId="{87B2D31F-9395-4BFE-91E1-AA694FC1C291}" destId="{2277731A-3FB1-4676-B4B3-1483E78776AC}" srcOrd="2" destOrd="0" presId="urn:microsoft.com/office/officeart/2005/8/layout/hList7"/>
    <dgm:cxn modelId="{810AC745-6958-4EA7-A13E-CCEC951874C2}" type="presParOf" srcId="{87B2D31F-9395-4BFE-91E1-AA694FC1C291}" destId="{3D725055-D5CC-43E6-A80C-3BA3C33BA046}" srcOrd="3" destOrd="0" presId="urn:microsoft.com/office/officeart/2005/8/layout/hList7"/>
    <dgm:cxn modelId="{17AA9C9C-33B8-401B-BC4B-EA27F49E9E4D}" type="presParOf" srcId="{F2523C57-9551-47F2-A58F-DEBF425D1C03}" destId="{7B0D2070-F493-4C8A-85B2-C504FA46329A}" srcOrd="3" destOrd="0" presId="urn:microsoft.com/office/officeart/2005/8/layout/hList7"/>
    <dgm:cxn modelId="{9C94527C-08DC-45C7-98E3-2962946F6330}" type="presParOf" srcId="{F2523C57-9551-47F2-A58F-DEBF425D1C03}" destId="{2A1C9805-076B-4BC6-AD8A-786E1C680335}" srcOrd="4" destOrd="0" presId="urn:microsoft.com/office/officeart/2005/8/layout/hList7"/>
    <dgm:cxn modelId="{BA181B28-335E-4195-AC8E-A5255D77B1AF}" type="presParOf" srcId="{2A1C9805-076B-4BC6-AD8A-786E1C680335}" destId="{307C6DEB-6A4B-4569-8DCE-F104918CF284}" srcOrd="0" destOrd="0" presId="urn:microsoft.com/office/officeart/2005/8/layout/hList7"/>
    <dgm:cxn modelId="{D982E1B6-C98E-4174-9A78-67AB82957AF6}" type="presParOf" srcId="{2A1C9805-076B-4BC6-AD8A-786E1C680335}" destId="{97DE25ED-9EAC-487C-8052-C6B2B352C89A}" srcOrd="1" destOrd="0" presId="urn:microsoft.com/office/officeart/2005/8/layout/hList7"/>
    <dgm:cxn modelId="{37E91746-5E1A-4989-9474-494A5BF6C7FA}" type="presParOf" srcId="{2A1C9805-076B-4BC6-AD8A-786E1C680335}" destId="{55C8BC0C-0203-4867-A714-732E65ECEB6B}" srcOrd="2" destOrd="0" presId="urn:microsoft.com/office/officeart/2005/8/layout/hList7"/>
    <dgm:cxn modelId="{AA8B7D44-23AB-454C-9746-4AB15E63F5EC}" type="presParOf" srcId="{2A1C9805-076B-4BC6-AD8A-786E1C680335}" destId="{C5C22D56-BED9-42EF-9C6C-04C5A9845FD2}" srcOrd="3" destOrd="0" presId="urn:microsoft.com/office/officeart/2005/8/layout/hList7"/>
    <dgm:cxn modelId="{841D876A-F9D5-49DC-8E89-BEEC7B439596}" type="presParOf" srcId="{F2523C57-9551-47F2-A58F-DEBF425D1C03}" destId="{AEB09646-EE61-404D-9C7E-01E352844D63}" srcOrd="5" destOrd="0" presId="urn:microsoft.com/office/officeart/2005/8/layout/hList7"/>
    <dgm:cxn modelId="{7C039919-CCFD-4F91-8216-BE6DCA588E7A}" type="presParOf" srcId="{F2523C57-9551-47F2-A58F-DEBF425D1C03}" destId="{A12A82F8-9D4F-4B41-B1E7-99C3AFF13A6E}" srcOrd="6" destOrd="0" presId="urn:microsoft.com/office/officeart/2005/8/layout/hList7"/>
    <dgm:cxn modelId="{EE2D2815-1BD5-4BA1-BD43-694016020357}" type="presParOf" srcId="{A12A82F8-9D4F-4B41-B1E7-99C3AFF13A6E}" destId="{8E23EE5C-4097-48FD-B187-0834CBC52532}" srcOrd="0" destOrd="0" presId="urn:microsoft.com/office/officeart/2005/8/layout/hList7"/>
    <dgm:cxn modelId="{FB0AC51E-6666-4677-86F0-F1D2BD484D3F}" type="presParOf" srcId="{A12A82F8-9D4F-4B41-B1E7-99C3AFF13A6E}" destId="{C1834E6F-3E7E-4427-976C-0C3E181CAE07}" srcOrd="1" destOrd="0" presId="urn:microsoft.com/office/officeart/2005/8/layout/hList7"/>
    <dgm:cxn modelId="{92A92384-935F-497A-842D-9794B27E66E3}" type="presParOf" srcId="{A12A82F8-9D4F-4B41-B1E7-99C3AFF13A6E}" destId="{C760EAE4-78FF-4345-9E2B-89ABAE3BD4BB}" srcOrd="2" destOrd="0" presId="urn:microsoft.com/office/officeart/2005/8/layout/hList7"/>
    <dgm:cxn modelId="{A17199DA-0F20-48FF-8730-CEAA1E0E1027}" type="presParOf" srcId="{A12A82F8-9D4F-4B41-B1E7-99C3AFF13A6E}" destId="{E2F03FD1-E211-426F-8054-E42269FE9C05}" srcOrd="3" destOrd="0" presId="urn:microsoft.com/office/officeart/2005/8/layout/hList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45AC17B-7348-43EA-8F5C-6D4031A733AC}" type="doc">
      <dgm:prSet loTypeId="urn:microsoft.com/office/officeart/2008/layout/LinedList" loCatId="list" qsTypeId="urn:microsoft.com/office/officeart/2005/8/quickstyle/simple1" qsCatId="simple" csTypeId="urn:microsoft.com/office/officeart/2005/8/colors/colorful1" csCatId="colorful"/>
      <dgm:spPr/>
      <dgm:t>
        <a:bodyPr/>
        <a:lstStyle/>
        <a:p>
          <a:endParaRPr lang="en-US"/>
        </a:p>
      </dgm:t>
    </dgm:pt>
    <dgm:pt modelId="{B1413BC4-BB08-4C54-88DA-AA731E13CD66}">
      <dgm:prSet/>
      <dgm:spPr/>
      <dgm:t>
        <a:bodyPr/>
        <a:lstStyle/>
        <a:p>
          <a:r>
            <a:rPr lang="en-US" b="0" i="0"/>
            <a:t>Shop for shoes</a:t>
          </a:r>
          <a:endParaRPr lang="en-US"/>
        </a:p>
      </dgm:t>
    </dgm:pt>
    <dgm:pt modelId="{D684DB39-8738-43DA-8FD1-A2CD25791001}" type="parTrans" cxnId="{E3BE0472-0B6B-43EE-BD16-C53C3D1C98AB}">
      <dgm:prSet/>
      <dgm:spPr/>
      <dgm:t>
        <a:bodyPr/>
        <a:lstStyle/>
        <a:p>
          <a:endParaRPr lang="en-US"/>
        </a:p>
      </dgm:t>
    </dgm:pt>
    <dgm:pt modelId="{BB346257-5560-4BF9-82F3-21573BA01804}" type="sibTrans" cxnId="{E3BE0472-0B6B-43EE-BD16-C53C3D1C98AB}">
      <dgm:prSet/>
      <dgm:spPr/>
      <dgm:t>
        <a:bodyPr/>
        <a:lstStyle/>
        <a:p>
          <a:endParaRPr lang="en-US"/>
        </a:p>
      </dgm:t>
    </dgm:pt>
    <dgm:pt modelId="{65996BC5-8C3A-428C-A629-83C243CBC44D}">
      <dgm:prSet/>
      <dgm:spPr/>
      <dgm:t>
        <a:bodyPr/>
        <a:lstStyle/>
        <a:p>
          <a:r>
            <a:rPr lang="en-US" b="0" i="0"/>
            <a:t>Create guest list</a:t>
          </a:r>
          <a:endParaRPr lang="en-US"/>
        </a:p>
      </dgm:t>
    </dgm:pt>
    <dgm:pt modelId="{113AFD43-D6D3-4282-B71C-26BBA6474A60}" type="parTrans" cxnId="{987DDA6B-5F1C-404E-A734-2FF1222FCBAD}">
      <dgm:prSet/>
      <dgm:spPr/>
      <dgm:t>
        <a:bodyPr/>
        <a:lstStyle/>
        <a:p>
          <a:endParaRPr lang="en-US"/>
        </a:p>
      </dgm:t>
    </dgm:pt>
    <dgm:pt modelId="{7C8874DE-B23E-4E78-A3AC-447E6BE13437}" type="sibTrans" cxnId="{987DDA6B-5F1C-404E-A734-2FF1222FCBAD}">
      <dgm:prSet/>
      <dgm:spPr/>
      <dgm:t>
        <a:bodyPr/>
        <a:lstStyle/>
        <a:p>
          <a:endParaRPr lang="en-US"/>
        </a:p>
      </dgm:t>
    </dgm:pt>
    <dgm:pt modelId="{89372839-96F6-47D3-A3FF-70026AA3FEF8}">
      <dgm:prSet/>
      <dgm:spPr/>
      <dgm:t>
        <a:bodyPr/>
        <a:lstStyle/>
        <a:p>
          <a:r>
            <a:rPr lang="en-US" b="0" i="0"/>
            <a:t>Have the tailoring and fitting done</a:t>
          </a:r>
          <a:endParaRPr lang="en-US"/>
        </a:p>
      </dgm:t>
    </dgm:pt>
    <dgm:pt modelId="{E8149146-EF22-4339-BB94-D96AC05497FB}" type="parTrans" cxnId="{506C8C79-34F3-4CDC-A509-3076CFD3EBF5}">
      <dgm:prSet/>
      <dgm:spPr/>
      <dgm:t>
        <a:bodyPr/>
        <a:lstStyle/>
        <a:p>
          <a:endParaRPr lang="en-US"/>
        </a:p>
      </dgm:t>
    </dgm:pt>
    <dgm:pt modelId="{774F7D2F-3B78-43A1-B561-8D0B436F8C3A}" type="sibTrans" cxnId="{506C8C79-34F3-4CDC-A509-3076CFD3EBF5}">
      <dgm:prSet/>
      <dgm:spPr/>
      <dgm:t>
        <a:bodyPr/>
        <a:lstStyle/>
        <a:p>
          <a:endParaRPr lang="en-US"/>
        </a:p>
      </dgm:t>
    </dgm:pt>
    <dgm:pt modelId="{1AB91874-7616-4628-83DF-43E58A41D4B0}">
      <dgm:prSet/>
      <dgm:spPr/>
      <dgm:t>
        <a:bodyPr/>
        <a:lstStyle/>
        <a:p>
          <a:r>
            <a:rPr lang="en-US" b="0" i="0"/>
            <a:t>Shop for dress</a:t>
          </a:r>
          <a:endParaRPr lang="en-US"/>
        </a:p>
      </dgm:t>
    </dgm:pt>
    <dgm:pt modelId="{FBE07DDE-EB07-47FC-9759-851B0819BF22}" type="parTrans" cxnId="{5AD5143F-B4D9-4A40-B87F-A43761F3EBCE}">
      <dgm:prSet/>
      <dgm:spPr/>
      <dgm:t>
        <a:bodyPr/>
        <a:lstStyle/>
        <a:p>
          <a:endParaRPr lang="en-US"/>
        </a:p>
      </dgm:t>
    </dgm:pt>
    <dgm:pt modelId="{2CE964B8-D2A6-4AFE-B0E7-68DB0F93A5A6}" type="sibTrans" cxnId="{5AD5143F-B4D9-4A40-B87F-A43761F3EBCE}">
      <dgm:prSet/>
      <dgm:spPr/>
      <dgm:t>
        <a:bodyPr/>
        <a:lstStyle/>
        <a:p>
          <a:endParaRPr lang="en-US"/>
        </a:p>
      </dgm:t>
    </dgm:pt>
    <dgm:pt modelId="{2F36A4B6-5CC7-4C06-A531-5973AFB7BA8E}">
      <dgm:prSet/>
      <dgm:spPr/>
      <dgm:t>
        <a:bodyPr/>
        <a:lstStyle/>
        <a:p>
          <a:r>
            <a:rPr lang="en-US" b="0" i="0"/>
            <a:t>Find caterer</a:t>
          </a:r>
          <a:endParaRPr lang="en-US"/>
        </a:p>
      </dgm:t>
    </dgm:pt>
    <dgm:pt modelId="{B439AED5-69EF-4E7C-9973-287DFCEC8171}" type="parTrans" cxnId="{8E1E8F72-E4B9-43B5-9B2E-5D76A270B11D}">
      <dgm:prSet/>
      <dgm:spPr/>
      <dgm:t>
        <a:bodyPr/>
        <a:lstStyle/>
        <a:p>
          <a:endParaRPr lang="en-US"/>
        </a:p>
      </dgm:t>
    </dgm:pt>
    <dgm:pt modelId="{4896AF54-FD61-498A-A330-BC4524F0CC7C}" type="sibTrans" cxnId="{8E1E8F72-E4B9-43B5-9B2E-5D76A270B11D}">
      <dgm:prSet/>
      <dgm:spPr/>
      <dgm:t>
        <a:bodyPr/>
        <a:lstStyle/>
        <a:p>
          <a:endParaRPr lang="en-US"/>
        </a:p>
      </dgm:t>
    </dgm:pt>
    <dgm:pt modelId="{D9F80F37-E222-45EF-AA57-9AF0B8171B1E}">
      <dgm:prSet/>
      <dgm:spPr/>
      <dgm:t>
        <a:bodyPr/>
        <a:lstStyle/>
        <a:p>
          <a:r>
            <a:rPr lang="en-US" b="0" i="0"/>
            <a:t>Cater the wedding</a:t>
          </a:r>
          <a:endParaRPr lang="en-US"/>
        </a:p>
      </dgm:t>
    </dgm:pt>
    <dgm:pt modelId="{CDD837AE-B800-4CB5-9E83-1124F044DE3F}" type="parTrans" cxnId="{FEFF5DDF-2161-451B-8ECB-C952F1D017E6}">
      <dgm:prSet/>
      <dgm:spPr/>
      <dgm:t>
        <a:bodyPr/>
        <a:lstStyle/>
        <a:p>
          <a:endParaRPr lang="en-US"/>
        </a:p>
      </dgm:t>
    </dgm:pt>
    <dgm:pt modelId="{FF07A558-4E8F-4B78-88D9-62434B855723}" type="sibTrans" cxnId="{FEFF5DDF-2161-451B-8ECB-C952F1D017E6}">
      <dgm:prSet/>
      <dgm:spPr/>
      <dgm:t>
        <a:bodyPr/>
        <a:lstStyle/>
        <a:p>
          <a:endParaRPr lang="en-US"/>
        </a:p>
      </dgm:t>
    </dgm:pt>
    <dgm:pt modelId="{77C37A56-6BF0-4CFF-9AEB-C4E201572BC4}">
      <dgm:prSet/>
      <dgm:spPr/>
      <dgm:t>
        <a:bodyPr/>
        <a:lstStyle/>
        <a:p>
          <a:r>
            <a:rPr lang="en-US" b="0" i="0"/>
            <a:t>Wait for RSVPs</a:t>
          </a:r>
          <a:endParaRPr lang="en-US"/>
        </a:p>
      </dgm:t>
    </dgm:pt>
    <dgm:pt modelId="{6A35E139-819B-48A7-B4C3-FEDB13E5DA77}" type="parTrans" cxnId="{77B15786-055E-4D29-A1C2-88FFF24B7A04}">
      <dgm:prSet/>
      <dgm:spPr/>
      <dgm:t>
        <a:bodyPr/>
        <a:lstStyle/>
        <a:p>
          <a:endParaRPr lang="en-US"/>
        </a:p>
      </dgm:t>
    </dgm:pt>
    <dgm:pt modelId="{EE6418A5-5759-4A92-861D-BF77E2429E9A}" type="sibTrans" cxnId="{77B15786-055E-4D29-A1C2-88FFF24B7A04}">
      <dgm:prSet/>
      <dgm:spPr/>
      <dgm:t>
        <a:bodyPr/>
        <a:lstStyle/>
        <a:p>
          <a:endParaRPr lang="en-US"/>
        </a:p>
      </dgm:t>
    </dgm:pt>
    <dgm:pt modelId="{1B9FAD4C-3224-4845-92ED-603D1756C9BA}">
      <dgm:prSet/>
      <dgm:spPr/>
      <dgm:t>
        <a:bodyPr/>
        <a:lstStyle/>
        <a:p>
          <a:r>
            <a:rPr lang="en-US" b="0" i="0"/>
            <a:t>Mail the invitations</a:t>
          </a:r>
          <a:endParaRPr lang="en-US"/>
        </a:p>
      </dgm:t>
    </dgm:pt>
    <dgm:pt modelId="{BE0128DE-E34E-4F61-BF23-835C416DA2FE}" type="parTrans" cxnId="{764187D1-6D21-44F2-9CF9-C8D6504D877D}">
      <dgm:prSet/>
      <dgm:spPr/>
      <dgm:t>
        <a:bodyPr/>
        <a:lstStyle/>
        <a:p>
          <a:endParaRPr lang="en-US"/>
        </a:p>
      </dgm:t>
    </dgm:pt>
    <dgm:pt modelId="{BDCEBAC7-8D31-410F-8F13-5A1B56041286}" type="sibTrans" cxnId="{764187D1-6D21-44F2-9CF9-C8D6504D877D}">
      <dgm:prSet/>
      <dgm:spPr/>
      <dgm:t>
        <a:bodyPr/>
        <a:lstStyle/>
        <a:p>
          <a:endParaRPr lang="en-US"/>
        </a:p>
      </dgm:t>
    </dgm:pt>
    <dgm:pt modelId="{034C485D-50F8-48A4-9335-4F8B8412A85E}">
      <dgm:prSet/>
      <dgm:spPr/>
      <dgm:t>
        <a:bodyPr/>
        <a:lstStyle/>
        <a:p>
          <a:r>
            <a:rPr lang="en-US" b="0" i="0"/>
            <a:t>Finalize the menu</a:t>
          </a:r>
          <a:endParaRPr lang="en-US"/>
        </a:p>
      </dgm:t>
    </dgm:pt>
    <dgm:pt modelId="{14DE74F8-FDF3-4193-AF78-8361B5DC9C14}" type="parTrans" cxnId="{7B130661-DE76-4EA0-B27F-D09E610FFF0A}">
      <dgm:prSet/>
      <dgm:spPr/>
      <dgm:t>
        <a:bodyPr/>
        <a:lstStyle/>
        <a:p>
          <a:endParaRPr lang="en-US"/>
        </a:p>
      </dgm:t>
    </dgm:pt>
    <dgm:pt modelId="{180E74B9-CB50-4521-9343-A3D7D7CB0D99}" type="sibTrans" cxnId="{7B130661-DE76-4EA0-B27F-D09E610FFF0A}">
      <dgm:prSet/>
      <dgm:spPr/>
      <dgm:t>
        <a:bodyPr/>
        <a:lstStyle/>
        <a:p>
          <a:endParaRPr lang="en-US"/>
        </a:p>
      </dgm:t>
    </dgm:pt>
    <dgm:pt modelId="{81530CA4-EE61-41AF-B688-A610CE9616E0}">
      <dgm:prSet/>
      <dgm:spPr/>
      <dgm:t>
        <a:bodyPr/>
        <a:lstStyle/>
        <a:p>
          <a:r>
            <a:rPr lang="en-US" b="0" i="0"/>
            <a:t>Print the invitations</a:t>
          </a:r>
          <a:endParaRPr lang="en-US"/>
        </a:p>
      </dgm:t>
    </dgm:pt>
    <dgm:pt modelId="{AD94E8D9-A1F7-40DC-A151-B845EE271B87}" type="parTrans" cxnId="{6CC6FC07-3B39-40C3-8905-1ACF2D7E9BBE}">
      <dgm:prSet/>
      <dgm:spPr/>
      <dgm:t>
        <a:bodyPr/>
        <a:lstStyle/>
        <a:p>
          <a:endParaRPr lang="en-US"/>
        </a:p>
      </dgm:t>
    </dgm:pt>
    <dgm:pt modelId="{EEEE8634-E1E4-4912-84FB-4DE6506301C0}" type="sibTrans" cxnId="{6CC6FC07-3B39-40C3-8905-1ACF2D7E9BBE}">
      <dgm:prSet/>
      <dgm:spPr/>
      <dgm:t>
        <a:bodyPr/>
        <a:lstStyle/>
        <a:p>
          <a:endParaRPr lang="en-US"/>
        </a:p>
      </dgm:t>
    </dgm:pt>
    <dgm:pt modelId="{C964C94B-6C6F-4600-A311-F655A64B07C1}">
      <dgm:prSet/>
      <dgm:spPr/>
      <dgm:t>
        <a:bodyPr/>
        <a:lstStyle/>
        <a:p>
          <a:r>
            <a:rPr lang="en-US" b="0" i="0"/>
            <a:t>Choose the bouquet</a:t>
          </a:r>
          <a:endParaRPr lang="en-US"/>
        </a:p>
      </dgm:t>
    </dgm:pt>
    <dgm:pt modelId="{81BC7655-A0D0-4E97-8226-4D3311F8BA88}" type="parTrans" cxnId="{F4A5F054-522B-4431-99EB-33257CA639B0}">
      <dgm:prSet/>
      <dgm:spPr/>
      <dgm:t>
        <a:bodyPr/>
        <a:lstStyle/>
        <a:p>
          <a:endParaRPr lang="en-US"/>
        </a:p>
      </dgm:t>
    </dgm:pt>
    <dgm:pt modelId="{61E44A8C-456F-4B23-8B90-D8D6B60D3590}" type="sibTrans" cxnId="{F4A5F054-522B-4431-99EB-33257CA639B0}">
      <dgm:prSet/>
      <dgm:spPr/>
      <dgm:t>
        <a:bodyPr/>
        <a:lstStyle/>
        <a:p>
          <a:endParaRPr lang="en-US"/>
        </a:p>
      </dgm:t>
    </dgm:pt>
    <dgm:pt modelId="{34E497DF-2B3B-4519-8A9A-4E6E2E88FA75}" type="pres">
      <dgm:prSet presAssocID="{845AC17B-7348-43EA-8F5C-6D4031A733AC}" presName="vert0" presStyleCnt="0">
        <dgm:presLayoutVars>
          <dgm:dir/>
          <dgm:animOne val="branch"/>
          <dgm:animLvl val="lvl"/>
        </dgm:presLayoutVars>
      </dgm:prSet>
      <dgm:spPr/>
    </dgm:pt>
    <dgm:pt modelId="{D554E030-1ECE-4F6B-9483-6D10FDD7CB27}" type="pres">
      <dgm:prSet presAssocID="{B1413BC4-BB08-4C54-88DA-AA731E13CD66}" presName="thickLine" presStyleLbl="alignNode1" presStyleIdx="0" presStyleCnt="11"/>
      <dgm:spPr/>
    </dgm:pt>
    <dgm:pt modelId="{DB41A93E-E654-4B56-B871-AC9ED23C4280}" type="pres">
      <dgm:prSet presAssocID="{B1413BC4-BB08-4C54-88DA-AA731E13CD66}" presName="horz1" presStyleCnt="0"/>
      <dgm:spPr/>
    </dgm:pt>
    <dgm:pt modelId="{AC238180-EF87-434B-BE1D-04DC704C055D}" type="pres">
      <dgm:prSet presAssocID="{B1413BC4-BB08-4C54-88DA-AA731E13CD66}" presName="tx1" presStyleLbl="revTx" presStyleIdx="0" presStyleCnt="11"/>
      <dgm:spPr/>
    </dgm:pt>
    <dgm:pt modelId="{A3100DC4-A82E-4402-8155-637C49D015FC}" type="pres">
      <dgm:prSet presAssocID="{B1413BC4-BB08-4C54-88DA-AA731E13CD66}" presName="vert1" presStyleCnt="0"/>
      <dgm:spPr/>
    </dgm:pt>
    <dgm:pt modelId="{EEF219DA-87BC-4CE3-925E-AE44509E8323}" type="pres">
      <dgm:prSet presAssocID="{65996BC5-8C3A-428C-A629-83C243CBC44D}" presName="thickLine" presStyleLbl="alignNode1" presStyleIdx="1" presStyleCnt="11"/>
      <dgm:spPr/>
    </dgm:pt>
    <dgm:pt modelId="{0F9549E5-A112-45E5-B899-CE9DC3CA867C}" type="pres">
      <dgm:prSet presAssocID="{65996BC5-8C3A-428C-A629-83C243CBC44D}" presName="horz1" presStyleCnt="0"/>
      <dgm:spPr/>
    </dgm:pt>
    <dgm:pt modelId="{605D0CDA-4255-4883-BBEA-C0C42A9F27CF}" type="pres">
      <dgm:prSet presAssocID="{65996BC5-8C3A-428C-A629-83C243CBC44D}" presName="tx1" presStyleLbl="revTx" presStyleIdx="1" presStyleCnt="11"/>
      <dgm:spPr/>
    </dgm:pt>
    <dgm:pt modelId="{2FA2980D-0295-4084-8CD2-DAFB994FF969}" type="pres">
      <dgm:prSet presAssocID="{65996BC5-8C3A-428C-A629-83C243CBC44D}" presName="vert1" presStyleCnt="0"/>
      <dgm:spPr/>
    </dgm:pt>
    <dgm:pt modelId="{119FA138-E454-4E6F-B8B2-05FB977E2246}" type="pres">
      <dgm:prSet presAssocID="{89372839-96F6-47D3-A3FF-70026AA3FEF8}" presName="thickLine" presStyleLbl="alignNode1" presStyleIdx="2" presStyleCnt="11"/>
      <dgm:spPr/>
    </dgm:pt>
    <dgm:pt modelId="{AA8EE4A6-1AA1-42BF-AA9C-3515A9634D65}" type="pres">
      <dgm:prSet presAssocID="{89372839-96F6-47D3-A3FF-70026AA3FEF8}" presName="horz1" presStyleCnt="0"/>
      <dgm:spPr/>
    </dgm:pt>
    <dgm:pt modelId="{A8C0A4E3-5CF2-468B-802D-08AED837B992}" type="pres">
      <dgm:prSet presAssocID="{89372839-96F6-47D3-A3FF-70026AA3FEF8}" presName="tx1" presStyleLbl="revTx" presStyleIdx="2" presStyleCnt="11"/>
      <dgm:spPr/>
    </dgm:pt>
    <dgm:pt modelId="{93B97E28-5E50-46C2-9DAC-2FFBD85159A2}" type="pres">
      <dgm:prSet presAssocID="{89372839-96F6-47D3-A3FF-70026AA3FEF8}" presName="vert1" presStyleCnt="0"/>
      <dgm:spPr/>
    </dgm:pt>
    <dgm:pt modelId="{FDCB3C78-03E9-44D7-BD40-D6CB256B129B}" type="pres">
      <dgm:prSet presAssocID="{1AB91874-7616-4628-83DF-43E58A41D4B0}" presName="thickLine" presStyleLbl="alignNode1" presStyleIdx="3" presStyleCnt="11"/>
      <dgm:spPr/>
    </dgm:pt>
    <dgm:pt modelId="{9914B17B-AE2D-46E5-BC86-12B58644FD76}" type="pres">
      <dgm:prSet presAssocID="{1AB91874-7616-4628-83DF-43E58A41D4B0}" presName="horz1" presStyleCnt="0"/>
      <dgm:spPr/>
    </dgm:pt>
    <dgm:pt modelId="{4AE3C6AB-99C4-4416-BE78-7A5E499B1A2C}" type="pres">
      <dgm:prSet presAssocID="{1AB91874-7616-4628-83DF-43E58A41D4B0}" presName="tx1" presStyleLbl="revTx" presStyleIdx="3" presStyleCnt="11"/>
      <dgm:spPr/>
    </dgm:pt>
    <dgm:pt modelId="{231EC9AF-E016-42F2-A795-349612C0E1B0}" type="pres">
      <dgm:prSet presAssocID="{1AB91874-7616-4628-83DF-43E58A41D4B0}" presName="vert1" presStyleCnt="0"/>
      <dgm:spPr/>
    </dgm:pt>
    <dgm:pt modelId="{629C0ACB-D066-4C84-88B7-ACDB18BBEFD7}" type="pres">
      <dgm:prSet presAssocID="{2F36A4B6-5CC7-4C06-A531-5973AFB7BA8E}" presName="thickLine" presStyleLbl="alignNode1" presStyleIdx="4" presStyleCnt="11"/>
      <dgm:spPr/>
    </dgm:pt>
    <dgm:pt modelId="{7D8E5646-3EBD-40A1-80C8-6260052D5729}" type="pres">
      <dgm:prSet presAssocID="{2F36A4B6-5CC7-4C06-A531-5973AFB7BA8E}" presName="horz1" presStyleCnt="0"/>
      <dgm:spPr/>
    </dgm:pt>
    <dgm:pt modelId="{E6C8B08A-009A-4D07-B4BB-12ED3EDF3AF8}" type="pres">
      <dgm:prSet presAssocID="{2F36A4B6-5CC7-4C06-A531-5973AFB7BA8E}" presName="tx1" presStyleLbl="revTx" presStyleIdx="4" presStyleCnt="11"/>
      <dgm:spPr/>
    </dgm:pt>
    <dgm:pt modelId="{0F76FBA7-993B-4CDD-A31B-5F33D1A0F089}" type="pres">
      <dgm:prSet presAssocID="{2F36A4B6-5CC7-4C06-A531-5973AFB7BA8E}" presName="vert1" presStyleCnt="0"/>
      <dgm:spPr/>
    </dgm:pt>
    <dgm:pt modelId="{2CEA9C86-8FD2-4AA5-BDBD-E139552A060F}" type="pres">
      <dgm:prSet presAssocID="{D9F80F37-E222-45EF-AA57-9AF0B8171B1E}" presName="thickLine" presStyleLbl="alignNode1" presStyleIdx="5" presStyleCnt="11"/>
      <dgm:spPr/>
    </dgm:pt>
    <dgm:pt modelId="{807EA7A1-16BA-46EA-B941-D2F3019AAE75}" type="pres">
      <dgm:prSet presAssocID="{D9F80F37-E222-45EF-AA57-9AF0B8171B1E}" presName="horz1" presStyleCnt="0"/>
      <dgm:spPr/>
    </dgm:pt>
    <dgm:pt modelId="{6AE1B263-3FF9-442E-8311-74B33F3218FA}" type="pres">
      <dgm:prSet presAssocID="{D9F80F37-E222-45EF-AA57-9AF0B8171B1E}" presName="tx1" presStyleLbl="revTx" presStyleIdx="5" presStyleCnt="11"/>
      <dgm:spPr/>
    </dgm:pt>
    <dgm:pt modelId="{704C9F55-987B-48E8-A6BB-079E3A7AD973}" type="pres">
      <dgm:prSet presAssocID="{D9F80F37-E222-45EF-AA57-9AF0B8171B1E}" presName="vert1" presStyleCnt="0"/>
      <dgm:spPr/>
    </dgm:pt>
    <dgm:pt modelId="{EBD33535-6BD4-4F26-8C04-944C455B47DB}" type="pres">
      <dgm:prSet presAssocID="{77C37A56-6BF0-4CFF-9AEB-C4E201572BC4}" presName="thickLine" presStyleLbl="alignNode1" presStyleIdx="6" presStyleCnt="11"/>
      <dgm:spPr/>
    </dgm:pt>
    <dgm:pt modelId="{1B1DCFC8-66AD-40E3-9296-57B4ABA8D36A}" type="pres">
      <dgm:prSet presAssocID="{77C37A56-6BF0-4CFF-9AEB-C4E201572BC4}" presName="horz1" presStyleCnt="0"/>
      <dgm:spPr/>
    </dgm:pt>
    <dgm:pt modelId="{ED16C2C4-3F06-4DD2-852D-004913AFCAAC}" type="pres">
      <dgm:prSet presAssocID="{77C37A56-6BF0-4CFF-9AEB-C4E201572BC4}" presName="tx1" presStyleLbl="revTx" presStyleIdx="6" presStyleCnt="11"/>
      <dgm:spPr/>
    </dgm:pt>
    <dgm:pt modelId="{C35F5EAD-F56C-4BF1-AB54-A36BEAF4B407}" type="pres">
      <dgm:prSet presAssocID="{77C37A56-6BF0-4CFF-9AEB-C4E201572BC4}" presName="vert1" presStyleCnt="0"/>
      <dgm:spPr/>
    </dgm:pt>
    <dgm:pt modelId="{F80E8815-D7DF-4D86-915F-36B0E8F62755}" type="pres">
      <dgm:prSet presAssocID="{1B9FAD4C-3224-4845-92ED-603D1756C9BA}" presName="thickLine" presStyleLbl="alignNode1" presStyleIdx="7" presStyleCnt="11"/>
      <dgm:spPr/>
    </dgm:pt>
    <dgm:pt modelId="{BD259061-79D4-4BDC-BB31-BC3F32CE7CEA}" type="pres">
      <dgm:prSet presAssocID="{1B9FAD4C-3224-4845-92ED-603D1756C9BA}" presName="horz1" presStyleCnt="0"/>
      <dgm:spPr/>
    </dgm:pt>
    <dgm:pt modelId="{869861AE-9C7B-412F-836F-6E03F135B815}" type="pres">
      <dgm:prSet presAssocID="{1B9FAD4C-3224-4845-92ED-603D1756C9BA}" presName="tx1" presStyleLbl="revTx" presStyleIdx="7" presStyleCnt="11"/>
      <dgm:spPr/>
    </dgm:pt>
    <dgm:pt modelId="{177A142B-254D-4293-AEBA-0655F83CFD9F}" type="pres">
      <dgm:prSet presAssocID="{1B9FAD4C-3224-4845-92ED-603D1756C9BA}" presName="vert1" presStyleCnt="0"/>
      <dgm:spPr/>
    </dgm:pt>
    <dgm:pt modelId="{241633BC-069E-4218-A5BC-97E642B3BF65}" type="pres">
      <dgm:prSet presAssocID="{034C485D-50F8-48A4-9335-4F8B8412A85E}" presName="thickLine" presStyleLbl="alignNode1" presStyleIdx="8" presStyleCnt="11"/>
      <dgm:spPr/>
    </dgm:pt>
    <dgm:pt modelId="{6C77415B-40EA-4727-AC3F-F86DCD377161}" type="pres">
      <dgm:prSet presAssocID="{034C485D-50F8-48A4-9335-4F8B8412A85E}" presName="horz1" presStyleCnt="0"/>
      <dgm:spPr/>
    </dgm:pt>
    <dgm:pt modelId="{DF4F3B5E-5B3A-4ACB-86D3-21B8F571A38E}" type="pres">
      <dgm:prSet presAssocID="{034C485D-50F8-48A4-9335-4F8B8412A85E}" presName="tx1" presStyleLbl="revTx" presStyleIdx="8" presStyleCnt="11"/>
      <dgm:spPr/>
    </dgm:pt>
    <dgm:pt modelId="{6F2C4548-FC7E-4970-BB1B-92BF41ED276D}" type="pres">
      <dgm:prSet presAssocID="{034C485D-50F8-48A4-9335-4F8B8412A85E}" presName="vert1" presStyleCnt="0"/>
      <dgm:spPr/>
    </dgm:pt>
    <dgm:pt modelId="{DFA2C3C5-831A-401B-B482-7C800B3D9134}" type="pres">
      <dgm:prSet presAssocID="{81530CA4-EE61-41AF-B688-A610CE9616E0}" presName="thickLine" presStyleLbl="alignNode1" presStyleIdx="9" presStyleCnt="11"/>
      <dgm:spPr/>
    </dgm:pt>
    <dgm:pt modelId="{EBC795CE-3D6D-436C-BA17-C5B5581FC082}" type="pres">
      <dgm:prSet presAssocID="{81530CA4-EE61-41AF-B688-A610CE9616E0}" presName="horz1" presStyleCnt="0"/>
      <dgm:spPr/>
    </dgm:pt>
    <dgm:pt modelId="{CDB6C5DF-C66F-4840-9885-7D5E399758C5}" type="pres">
      <dgm:prSet presAssocID="{81530CA4-EE61-41AF-B688-A610CE9616E0}" presName="tx1" presStyleLbl="revTx" presStyleIdx="9" presStyleCnt="11"/>
      <dgm:spPr/>
    </dgm:pt>
    <dgm:pt modelId="{B38A54B9-10A8-4CA0-A1DB-59F7B1FDE708}" type="pres">
      <dgm:prSet presAssocID="{81530CA4-EE61-41AF-B688-A610CE9616E0}" presName="vert1" presStyleCnt="0"/>
      <dgm:spPr/>
    </dgm:pt>
    <dgm:pt modelId="{F034A8BA-27D2-48BB-9EDA-03FD42F428D2}" type="pres">
      <dgm:prSet presAssocID="{C964C94B-6C6F-4600-A311-F655A64B07C1}" presName="thickLine" presStyleLbl="alignNode1" presStyleIdx="10" presStyleCnt="11"/>
      <dgm:spPr/>
    </dgm:pt>
    <dgm:pt modelId="{4F516391-1AEF-4ADB-A338-0C3B9FC49D9D}" type="pres">
      <dgm:prSet presAssocID="{C964C94B-6C6F-4600-A311-F655A64B07C1}" presName="horz1" presStyleCnt="0"/>
      <dgm:spPr/>
    </dgm:pt>
    <dgm:pt modelId="{722C7D7F-1717-4674-8750-5CDC598986C6}" type="pres">
      <dgm:prSet presAssocID="{C964C94B-6C6F-4600-A311-F655A64B07C1}" presName="tx1" presStyleLbl="revTx" presStyleIdx="10" presStyleCnt="11"/>
      <dgm:spPr/>
    </dgm:pt>
    <dgm:pt modelId="{72955533-1692-44EE-B770-FD581F7C0FB5}" type="pres">
      <dgm:prSet presAssocID="{C964C94B-6C6F-4600-A311-F655A64B07C1}" presName="vert1" presStyleCnt="0"/>
      <dgm:spPr/>
    </dgm:pt>
  </dgm:ptLst>
  <dgm:cxnLst>
    <dgm:cxn modelId="{6CC6FC07-3B39-40C3-8905-1ACF2D7E9BBE}" srcId="{845AC17B-7348-43EA-8F5C-6D4031A733AC}" destId="{81530CA4-EE61-41AF-B688-A610CE9616E0}" srcOrd="9" destOrd="0" parTransId="{AD94E8D9-A1F7-40DC-A151-B845EE271B87}" sibTransId="{EEEE8634-E1E4-4912-84FB-4DE6506301C0}"/>
    <dgm:cxn modelId="{37141C10-A639-470A-B4D9-CEBFC9A5CF67}" type="presOf" srcId="{B1413BC4-BB08-4C54-88DA-AA731E13CD66}" destId="{AC238180-EF87-434B-BE1D-04DC704C055D}" srcOrd="0" destOrd="0" presId="urn:microsoft.com/office/officeart/2008/layout/LinedList"/>
    <dgm:cxn modelId="{0C352B1D-78D5-4070-BF38-953FA1306EC5}" type="presOf" srcId="{89372839-96F6-47D3-A3FF-70026AA3FEF8}" destId="{A8C0A4E3-5CF2-468B-802D-08AED837B992}" srcOrd="0" destOrd="0" presId="urn:microsoft.com/office/officeart/2008/layout/LinedList"/>
    <dgm:cxn modelId="{29046E25-7666-4B25-94E7-1509E08DE5D8}" type="presOf" srcId="{77C37A56-6BF0-4CFF-9AEB-C4E201572BC4}" destId="{ED16C2C4-3F06-4DD2-852D-004913AFCAAC}" srcOrd="0" destOrd="0" presId="urn:microsoft.com/office/officeart/2008/layout/LinedList"/>
    <dgm:cxn modelId="{5AD5143F-B4D9-4A40-B87F-A43761F3EBCE}" srcId="{845AC17B-7348-43EA-8F5C-6D4031A733AC}" destId="{1AB91874-7616-4628-83DF-43E58A41D4B0}" srcOrd="3" destOrd="0" parTransId="{FBE07DDE-EB07-47FC-9759-851B0819BF22}" sibTransId="{2CE964B8-D2A6-4AFE-B0E7-68DB0F93A5A6}"/>
    <dgm:cxn modelId="{7B130661-DE76-4EA0-B27F-D09E610FFF0A}" srcId="{845AC17B-7348-43EA-8F5C-6D4031A733AC}" destId="{034C485D-50F8-48A4-9335-4F8B8412A85E}" srcOrd="8" destOrd="0" parTransId="{14DE74F8-FDF3-4193-AF78-8361B5DC9C14}" sibTransId="{180E74B9-CB50-4521-9343-A3D7D7CB0D99}"/>
    <dgm:cxn modelId="{987DDA6B-5F1C-404E-A734-2FF1222FCBAD}" srcId="{845AC17B-7348-43EA-8F5C-6D4031A733AC}" destId="{65996BC5-8C3A-428C-A629-83C243CBC44D}" srcOrd="1" destOrd="0" parTransId="{113AFD43-D6D3-4282-B71C-26BBA6474A60}" sibTransId="{7C8874DE-B23E-4E78-A3AC-447E6BE13437}"/>
    <dgm:cxn modelId="{E3BE0472-0B6B-43EE-BD16-C53C3D1C98AB}" srcId="{845AC17B-7348-43EA-8F5C-6D4031A733AC}" destId="{B1413BC4-BB08-4C54-88DA-AA731E13CD66}" srcOrd="0" destOrd="0" parTransId="{D684DB39-8738-43DA-8FD1-A2CD25791001}" sibTransId="{BB346257-5560-4BF9-82F3-21573BA01804}"/>
    <dgm:cxn modelId="{8E1E8F72-E4B9-43B5-9B2E-5D76A270B11D}" srcId="{845AC17B-7348-43EA-8F5C-6D4031A733AC}" destId="{2F36A4B6-5CC7-4C06-A531-5973AFB7BA8E}" srcOrd="4" destOrd="0" parTransId="{B439AED5-69EF-4E7C-9973-287DFCEC8171}" sibTransId="{4896AF54-FD61-498A-A330-BC4524F0CC7C}"/>
    <dgm:cxn modelId="{F4A5F054-522B-4431-99EB-33257CA639B0}" srcId="{845AC17B-7348-43EA-8F5C-6D4031A733AC}" destId="{C964C94B-6C6F-4600-A311-F655A64B07C1}" srcOrd="10" destOrd="0" parTransId="{81BC7655-A0D0-4E97-8226-4D3311F8BA88}" sibTransId="{61E44A8C-456F-4B23-8B90-D8D6B60D3590}"/>
    <dgm:cxn modelId="{71339956-45D1-49C4-934E-9965D300C5D0}" type="presOf" srcId="{65996BC5-8C3A-428C-A629-83C243CBC44D}" destId="{605D0CDA-4255-4883-BBEA-C0C42A9F27CF}" srcOrd="0" destOrd="0" presId="urn:microsoft.com/office/officeart/2008/layout/LinedList"/>
    <dgm:cxn modelId="{506C8C79-34F3-4CDC-A509-3076CFD3EBF5}" srcId="{845AC17B-7348-43EA-8F5C-6D4031A733AC}" destId="{89372839-96F6-47D3-A3FF-70026AA3FEF8}" srcOrd="2" destOrd="0" parTransId="{E8149146-EF22-4339-BB94-D96AC05497FB}" sibTransId="{774F7D2F-3B78-43A1-B561-8D0B436F8C3A}"/>
    <dgm:cxn modelId="{29F64D7A-F197-41CD-B9EB-784EA1DDC1B2}" type="presOf" srcId="{845AC17B-7348-43EA-8F5C-6D4031A733AC}" destId="{34E497DF-2B3B-4519-8A9A-4E6E2E88FA75}" srcOrd="0" destOrd="0" presId="urn:microsoft.com/office/officeart/2008/layout/LinedList"/>
    <dgm:cxn modelId="{12A62982-8B70-4BF3-88A4-31425A0FDA78}" type="presOf" srcId="{1B9FAD4C-3224-4845-92ED-603D1756C9BA}" destId="{869861AE-9C7B-412F-836F-6E03F135B815}" srcOrd="0" destOrd="0" presId="urn:microsoft.com/office/officeart/2008/layout/LinedList"/>
    <dgm:cxn modelId="{AE87A284-71E1-4F85-B4BD-28CCAA462600}" type="presOf" srcId="{1AB91874-7616-4628-83DF-43E58A41D4B0}" destId="{4AE3C6AB-99C4-4416-BE78-7A5E499B1A2C}" srcOrd="0" destOrd="0" presId="urn:microsoft.com/office/officeart/2008/layout/LinedList"/>
    <dgm:cxn modelId="{77B15786-055E-4D29-A1C2-88FFF24B7A04}" srcId="{845AC17B-7348-43EA-8F5C-6D4031A733AC}" destId="{77C37A56-6BF0-4CFF-9AEB-C4E201572BC4}" srcOrd="6" destOrd="0" parTransId="{6A35E139-819B-48A7-B4C3-FEDB13E5DA77}" sibTransId="{EE6418A5-5759-4A92-861D-BF77E2429E9A}"/>
    <dgm:cxn modelId="{09E19996-FFE5-4284-9506-0AD9729406F0}" type="presOf" srcId="{2F36A4B6-5CC7-4C06-A531-5973AFB7BA8E}" destId="{E6C8B08A-009A-4D07-B4BB-12ED3EDF3AF8}" srcOrd="0" destOrd="0" presId="urn:microsoft.com/office/officeart/2008/layout/LinedList"/>
    <dgm:cxn modelId="{7F89409F-737F-421B-A3C9-275618BC1A7E}" type="presOf" srcId="{D9F80F37-E222-45EF-AA57-9AF0B8171B1E}" destId="{6AE1B263-3FF9-442E-8311-74B33F3218FA}" srcOrd="0" destOrd="0" presId="urn:microsoft.com/office/officeart/2008/layout/LinedList"/>
    <dgm:cxn modelId="{0D32689F-DD39-481B-899D-E4CFA700442D}" type="presOf" srcId="{034C485D-50F8-48A4-9335-4F8B8412A85E}" destId="{DF4F3B5E-5B3A-4ACB-86D3-21B8F571A38E}" srcOrd="0" destOrd="0" presId="urn:microsoft.com/office/officeart/2008/layout/LinedList"/>
    <dgm:cxn modelId="{A22A8FCE-B744-4673-902A-DD4E268F7AB9}" type="presOf" srcId="{C964C94B-6C6F-4600-A311-F655A64B07C1}" destId="{722C7D7F-1717-4674-8750-5CDC598986C6}" srcOrd="0" destOrd="0" presId="urn:microsoft.com/office/officeart/2008/layout/LinedList"/>
    <dgm:cxn modelId="{764187D1-6D21-44F2-9CF9-C8D6504D877D}" srcId="{845AC17B-7348-43EA-8F5C-6D4031A733AC}" destId="{1B9FAD4C-3224-4845-92ED-603D1756C9BA}" srcOrd="7" destOrd="0" parTransId="{BE0128DE-E34E-4F61-BF23-835C416DA2FE}" sibTransId="{BDCEBAC7-8D31-410F-8F13-5A1B56041286}"/>
    <dgm:cxn modelId="{FEFF5DDF-2161-451B-8ECB-C952F1D017E6}" srcId="{845AC17B-7348-43EA-8F5C-6D4031A733AC}" destId="{D9F80F37-E222-45EF-AA57-9AF0B8171B1E}" srcOrd="5" destOrd="0" parTransId="{CDD837AE-B800-4CB5-9E83-1124F044DE3F}" sibTransId="{FF07A558-4E8F-4B78-88D9-62434B855723}"/>
    <dgm:cxn modelId="{FD1927FA-DC3D-46CB-BDDC-5185D06BACE8}" type="presOf" srcId="{81530CA4-EE61-41AF-B688-A610CE9616E0}" destId="{CDB6C5DF-C66F-4840-9885-7D5E399758C5}" srcOrd="0" destOrd="0" presId="urn:microsoft.com/office/officeart/2008/layout/LinedList"/>
    <dgm:cxn modelId="{8A9223EB-91FD-4266-AF4D-FE6D219F7A08}" type="presParOf" srcId="{34E497DF-2B3B-4519-8A9A-4E6E2E88FA75}" destId="{D554E030-1ECE-4F6B-9483-6D10FDD7CB27}" srcOrd="0" destOrd="0" presId="urn:microsoft.com/office/officeart/2008/layout/LinedList"/>
    <dgm:cxn modelId="{AD380312-EFAD-4521-93B6-D8F75D56852A}" type="presParOf" srcId="{34E497DF-2B3B-4519-8A9A-4E6E2E88FA75}" destId="{DB41A93E-E654-4B56-B871-AC9ED23C4280}" srcOrd="1" destOrd="0" presId="urn:microsoft.com/office/officeart/2008/layout/LinedList"/>
    <dgm:cxn modelId="{DB65C9A8-5F36-4855-A254-D77C3B4F00B2}" type="presParOf" srcId="{DB41A93E-E654-4B56-B871-AC9ED23C4280}" destId="{AC238180-EF87-434B-BE1D-04DC704C055D}" srcOrd="0" destOrd="0" presId="urn:microsoft.com/office/officeart/2008/layout/LinedList"/>
    <dgm:cxn modelId="{45AC2892-26CD-4702-9BB2-76B9ACC37A28}" type="presParOf" srcId="{DB41A93E-E654-4B56-B871-AC9ED23C4280}" destId="{A3100DC4-A82E-4402-8155-637C49D015FC}" srcOrd="1" destOrd="0" presId="urn:microsoft.com/office/officeart/2008/layout/LinedList"/>
    <dgm:cxn modelId="{841E00F6-96B6-4FD0-8530-52247D21F73F}" type="presParOf" srcId="{34E497DF-2B3B-4519-8A9A-4E6E2E88FA75}" destId="{EEF219DA-87BC-4CE3-925E-AE44509E8323}" srcOrd="2" destOrd="0" presId="urn:microsoft.com/office/officeart/2008/layout/LinedList"/>
    <dgm:cxn modelId="{0F03E21A-81AA-49A4-B39D-4F1EC0D816F4}" type="presParOf" srcId="{34E497DF-2B3B-4519-8A9A-4E6E2E88FA75}" destId="{0F9549E5-A112-45E5-B899-CE9DC3CA867C}" srcOrd="3" destOrd="0" presId="urn:microsoft.com/office/officeart/2008/layout/LinedList"/>
    <dgm:cxn modelId="{B51AAA59-9651-414E-8AE1-E2D319401CA3}" type="presParOf" srcId="{0F9549E5-A112-45E5-B899-CE9DC3CA867C}" destId="{605D0CDA-4255-4883-BBEA-C0C42A9F27CF}" srcOrd="0" destOrd="0" presId="urn:microsoft.com/office/officeart/2008/layout/LinedList"/>
    <dgm:cxn modelId="{2D33F678-4464-41B2-BBEA-C5D956466DD2}" type="presParOf" srcId="{0F9549E5-A112-45E5-B899-CE9DC3CA867C}" destId="{2FA2980D-0295-4084-8CD2-DAFB994FF969}" srcOrd="1" destOrd="0" presId="urn:microsoft.com/office/officeart/2008/layout/LinedList"/>
    <dgm:cxn modelId="{54B219AF-4DEB-42DB-86D5-182D7AEAC71C}" type="presParOf" srcId="{34E497DF-2B3B-4519-8A9A-4E6E2E88FA75}" destId="{119FA138-E454-4E6F-B8B2-05FB977E2246}" srcOrd="4" destOrd="0" presId="urn:microsoft.com/office/officeart/2008/layout/LinedList"/>
    <dgm:cxn modelId="{1FDEC461-5E93-415D-85EB-18CCBDE06D05}" type="presParOf" srcId="{34E497DF-2B3B-4519-8A9A-4E6E2E88FA75}" destId="{AA8EE4A6-1AA1-42BF-AA9C-3515A9634D65}" srcOrd="5" destOrd="0" presId="urn:microsoft.com/office/officeart/2008/layout/LinedList"/>
    <dgm:cxn modelId="{8280A232-C3D0-4B33-A796-699E8678B1EB}" type="presParOf" srcId="{AA8EE4A6-1AA1-42BF-AA9C-3515A9634D65}" destId="{A8C0A4E3-5CF2-468B-802D-08AED837B992}" srcOrd="0" destOrd="0" presId="urn:microsoft.com/office/officeart/2008/layout/LinedList"/>
    <dgm:cxn modelId="{7F3DEE45-D6C9-4BD8-8ABC-8F323A409D19}" type="presParOf" srcId="{AA8EE4A6-1AA1-42BF-AA9C-3515A9634D65}" destId="{93B97E28-5E50-46C2-9DAC-2FFBD85159A2}" srcOrd="1" destOrd="0" presId="urn:microsoft.com/office/officeart/2008/layout/LinedList"/>
    <dgm:cxn modelId="{5C2269CC-A87C-4862-9A3C-A457510F91E8}" type="presParOf" srcId="{34E497DF-2B3B-4519-8A9A-4E6E2E88FA75}" destId="{FDCB3C78-03E9-44D7-BD40-D6CB256B129B}" srcOrd="6" destOrd="0" presId="urn:microsoft.com/office/officeart/2008/layout/LinedList"/>
    <dgm:cxn modelId="{55061DF2-2E08-4BCC-ABE9-32600F0DDE1C}" type="presParOf" srcId="{34E497DF-2B3B-4519-8A9A-4E6E2E88FA75}" destId="{9914B17B-AE2D-46E5-BC86-12B58644FD76}" srcOrd="7" destOrd="0" presId="urn:microsoft.com/office/officeart/2008/layout/LinedList"/>
    <dgm:cxn modelId="{294BB4AF-9C3E-49DB-8489-1F1954F423D8}" type="presParOf" srcId="{9914B17B-AE2D-46E5-BC86-12B58644FD76}" destId="{4AE3C6AB-99C4-4416-BE78-7A5E499B1A2C}" srcOrd="0" destOrd="0" presId="urn:microsoft.com/office/officeart/2008/layout/LinedList"/>
    <dgm:cxn modelId="{87076E2F-7F8D-4141-824E-DDD14C6AE0BC}" type="presParOf" srcId="{9914B17B-AE2D-46E5-BC86-12B58644FD76}" destId="{231EC9AF-E016-42F2-A795-349612C0E1B0}" srcOrd="1" destOrd="0" presId="urn:microsoft.com/office/officeart/2008/layout/LinedList"/>
    <dgm:cxn modelId="{8C581431-5A35-408C-8753-8DB80ABF60A7}" type="presParOf" srcId="{34E497DF-2B3B-4519-8A9A-4E6E2E88FA75}" destId="{629C0ACB-D066-4C84-88B7-ACDB18BBEFD7}" srcOrd="8" destOrd="0" presId="urn:microsoft.com/office/officeart/2008/layout/LinedList"/>
    <dgm:cxn modelId="{81A4DB68-5B51-4B70-8DE7-2B4A693828ED}" type="presParOf" srcId="{34E497DF-2B3B-4519-8A9A-4E6E2E88FA75}" destId="{7D8E5646-3EBD-40A1-80C8-6260052D5729}" srcOrd="9" destOrd="0" presId="urn:microsoft.com/office/officeart/2008/layout/LinedList"/>
    <dgm:cxn modelId="{39F81737-2D09-42D7-88CC-1FB1B01E6187}" type="presParOf" srcId="{7D8E5646-3EBD-40A1-80C8-6260052D5729}" destId="{E6C8B08A-009A-4D07-B4BB-12ED3EDF3AF8}" srcOrd="0" destOrd="0" presId="urn:microsoft.com/office/officeart/2008/layout/LinedList"/>
    <dgm:cxn modelId="{346E6684-49FF-4E9A-B309-B08841E8FFE5}" type="presParOf" srcId="{7D8E5646-3EBD-40A1-80C8-6260052D5729}" destId="{0F76FBA7-993B-4CDD-A31B-5F33D1A0F089}" srcOrd="1" destOrd="0" presId="urn:microsoft.com/office/officeart/2008/layout/LinedList"/>
    <dgm:cxn modelId="{F5EB4956-40FB-4463-9538-DD66B5B0CCD6}" type="presParOf" srcId="{34E497DF-2B3B-4519-8A9A-4E6E2E88FA75}" destId="{2CEA9C86-8FD2-4AA5-BDBD-E139552A060F}" srcOrd="10" destOrd="0" presId="urn:microsoft.com/office/officeart/2008/layout/LinedList"/>
    <dgm:cxn modelId="{A3158CE9-7492-4217-91E8-3BCF69611318}" type="presParOf" srcId="{34E497DF-2B3B-4519-8A9A-4E6E2E88FA75}" destId="{807EA7A1-16BA-46EA-B941-D2F3019AAE75}" srcOrd="11" destOrd="0" presId="urn:microsoft.com/office/officeart/2008/layout/LinedList"/>
    <dgm:cxn modelId="{9B3AB5C8-C048-4DDD-9196-B76ACF52C369}" type="presParOf" srcId="{807EA7A1-16BA-46EA-B941-D2F3019AAE75}" destId="{6AE1B263-3FF9-442E-8311-74B33F3218FA}" srcOrd="0" destOrd="0" presId="urn:microsoft.com/office/officeart/2008/layout/LinedList"/>
    <dgm:cxn modelId="{9C6F2369-AC7C-4DCE-92AD-F8E664B6ACCF}" type="presParOf" srcId="{807EA7A1-16BA-46EA-B941-D2F3019AAE75}" destId="{704C9F55-987B-48E8-A6BB-079E3A7AD973}" srcOrd="1" destOrd="0" presId="urn:microsoft.com/office/officeart/2008/layout/LinedList"/>
    <dgm:cxn modelId="{2BB0F7DF-424F-427F-8878-60BDA69ABC27}" type="presParOf" srcId="{34E497DF-2B3B-4519-8A9A-4E6E2E88FA75}" destId="{EBD33535-6BD4-4F26-8C04-944C455B47DB}" srcOrd="12" destOrd="0" presId="urn:microsoft.com/office/officeart/2008/layout/LinedList"/>
    <dgm:cxn modelId="{A7358F77-2B2A-49D4-99AE-82AEBA176253}" type="presParOf" srcId="{34E497DF-2B3B-4519-8A9A-4E6E2E88FA75}" destId="{1B1DCFC8-66AD-40E3-9296-57B4ABA8D36A}" srcOrd="13" destOrd="0" presId="urn:microsoft.com/office/officeart/2008/layout/LinedList"/>
    <dgm:cxn modelId="{B37FFBBB-8AE4-4A25-9C40-C366C75F2EA6}" type="presParOf" srcId="{1B1DCFC8-66AD-40E3-9296-57B4ABA8D36A}" destId="{ED16C2C4-3F06-4DD2-852D-004913AFCAAC}" srcOrd="0" destOrd="0" presId="urn:microsoft.com/office/officeart/2008/layout/LinedList"/>
    <dgm:cxn modelId="{4234DDBB-89CD-4F06-93EC-41A7FE016441}" type="presParOf" srcId="{1B1DCFC8-66AD-40E3-9296-57B4ABA8D36A}" destId="{C35F5EAD-F56C-4BF1-AB54-A36BEAF4B407}" srcOrd="1" destOrd="0" presId="urn:microsoft.com/office/officeart/2008/layout/LinedList"/>
    <dgm:cxn modelId="{A04A4181-5E21-4898-8E5C-80DD9FDB4FCD}" type="presParOf" srcId="{34E497DF-2B3B-4519-8A9A-4E6E2E88FA75}" destId="{F80E8815-D7DF-4D86-915F-36B0E8F62755}" srcOrd="14" destOrd="0" presId="urn:microsoft.com/office/officeart/2008/layout/LinedList"/>
    <dgm:cxn modelId="{870C9DA5-45C8-419A-AF18-027A6512C44D}" type="presParOf" srcId="{34E497DF-2B3B-4519-8A9A-4E6E2E88FA75}" destId="{BD259061-79D4-4BDC-BB31-BC3F32CE7CEA}" srcOrd="15" destOrd="0" presId="urn:microsoft.com/office/officeart/2008/layout/LinedList"/>
    <dgm:cxn modelId="{162B2677-CE80-468D-9934-A55CB7EE3CAB}" type="presParOf" srcId="{BD259061-79D4-4BDC-BB31-BC3F32CE7CEA}" destId="{869861AE-9C7B-412F-836F-6E03F135B815}" srcOrd="0" destOrd="0" presId="urn:microsoft.com/office/officeart/2008/layout/LinedList"/>
    <dgm:cxn modelId="{38F06B11-62E0-49E6-B687-F7F29FDEDAE4}" type="presParOf" srcId="{BD259061-79D4-4BDC-BB31-BC3F32CE7CEA}" destId="{177A142B-254D-4293-AEBA-0655F83CFD9F}" srcOrd="1" destOrd="0" presId="urn:microsoft.com/office/officeart/2008/layout/LinedList"/>
    <dgm:cxn modelId="{3F960190-AF28-495A-BFF6-D44CAB95A634}" type="presParOf" srcId="{34E497DF-2B3B-4519-8A9A-4E6E2E88FA75}" destId="{241633BC-069E-4218-A5BC-97E642B3BF65}" srcOrd="16" destOrd="0" presId="urn:microsoft.com/office/officeart/2008/layout/LinedList"/>
    <dgm:cxn modelId="{2CCADC73-DAE1-4C4B-8A7D-BD0DD1BA7313}" type="presParOf" srcId="{34E497DF-2B3B-4519-8A9A-4E6E2E88FA75}" destId="{6C77415B-40EA-4727-AC3F-F86DCD377161}" srcOrd="17" destOrd="0" presId="urn:microsoft.com/office/officeart/2008/layout/LinedList"/>
    <dgm:cxn modelId="{8DF0690D-292B-429B-83B4-ECAEC17CF2A0}" type="presParOf" srcId="{6C77415B-40EA-4727-AC3F-F86DCD377161}" destId="{DF4F3B5E-5B3A-4ACB-86D3-21B8F571A38E}" srcOrd="0" destOrd="0" presId="urn:microsoft.com/office/officeart/2008/layout/LinedList"/>
    <dgm:cxn modelId="{A2D8B0C5-757E-489B-9C2F-FE33643FA999}" type="presParOf" srcId="{6C77415B-40EA-4727-AC3F-F86DCD377161}" destId="{6F2C4548-FC7E-4970-BB1B-92BF41ED276D}" srcOrd="1" destOrd="0" presId="urn:microsoft.com/office/officeart/2008/layout/LinedList"/>
    <dgm:cxn modelId="{952E19A5-DD94-4116-9186-884AE6C22C76}" type="presParOf" srcId="{34E497DF-2B3B-4519-8A9A-4E6E2E88FA75}" destId="{DFA2C3C5-831A-401B-B482-7C800B3D9134}" srcOrd="18" destOrd="0" presId="urn:microsoft.com/office/officeart/2008/layout/LinedList"/>
    <dgm:cxn modelId="{35C5BC84-9AFF-4B74-864E-F6F214E4F906}" type="presParOf" srcId="{34E497DF-2B3B-4519-8A9A-4E6E2E88FA75}" destId="{EBC795CE-3D6D-436C-BA17-C5B5581FC082}" srcOrd="19" destOrd="0" presId="urn:microsoft.com/office/officeart/2008/layout/LinedList"/>
    <dgm:cxn modelId="{41B047E1-F803-4D8E-B6C2-20DAF2CC106A}" type="presParOf" srcId="{EBC795CE-3D6D-436C-BA17-C5B5581FC082}" destId="{CDB6C5DF-C66F-4840-9885-7D5E399758C5}" srcOrd="0" destOrd="0" presId="urn:microsoft.com/office/officeart/2008/layout/LinedList"/>
    <dgm:cxn modelId="{E63CCA43-1123-4C3A-A544-40B644C9E2FB}" type="presParOf" srcId="{EBC795CE-3D6D-436C-BA17-C5B5581FC082}" destId="{B38A54B9-10A8-4CA0-A1DB-59F7B1FDE708}" srcOrd="1" destOrd="0" presId="urn:microsoft.com/office/officeart/2008/layout/LinedList"/>
    <dgm:cxn modelId="{9EAFA9A1-3AA6-48E8-94EB-C06175920A93}" type="presParOf" srcId="{34E497DF-2B3B-4519-8A9A-4E6E2E88FA75}" destId="{F034A8BA-27D2-48BB-9EDA-03FD42F428D2}" srcOrd="20" destOrd="0" presId="urn:microsoft.com/office/officeart/2008/layout/LinedList"/>
    <dgm:cxn modelId="{C6AB0BCA-7B3E-4918-8499-C53241F67DD1}" type="presParOf" srcId="{34E497DF-2B3B-4519-8A9A-4E6E2E88FA75}" destId="{4F516391-1AEF-4ADB-A338-0C3B9FC49D9D}" srcOrd="21" destOrd="0" presId="urn:microsoft.com/office/officeart/2008/layout/LinedList"/>
    <dgm:cxn modelId="{C7232EDC-BF84-41E9-8148-836D83AE7485}" type="presParOf" srcId="{4F516391-1AEF-4ADB-A338-0C3B9FC49D9D}" destId="{722C7D7F-1717-4674-8750-5CDC598986C6}" srcOrd="0" destOrd="0" presId="urn:microsoft.com/office/officeart/2008/layout/LinedList"/>
    <dgm:cxn modelId="{E6753167-E128-48F2-A6EC-B533A4C28868}" type="presParOf" srcId="{4F516391-1AEF-4ADB-A338-0C3B9FC49D9D}" destId="{72955533-1692-44EE-B770-FD581F7C0FB5}"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95BC8A2-99A0-4988-A087-A08A76157E80}">
      <dsp:nvSpPr>
        <dsp:cNvPr id="0" name=""/>
        <dsp:cNvSpPr/>
      </dsp:nvSpPr>
      <dsp:spPr>
        <a:xfrm>
          <a:off x="39858" y="0"/>
          <a:ext cx="2934241" cy="6054811"/>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70688" tIns="170688" rIns="170688" bIns="170688" numCol="1" spcCol="1270" anchor="t" anchorCtr="1">
          <a:noAutofit/>
        </a:bodyPr>
        <a:lstStyle/>
        <a:p>
          <a:pPr marL="0" lvl="0" indent="0" algn="l" defTabSz="1066800">
            <a:lnSpc>
              <a:spcPct val="90000"/>
            </a:lnSpc>
            <a:spcBef>
              <a:spcPct val="0"/>
            </a:spcBef>
            <a:spcAft>
              <a:spcPct val="35000"/>
            </a:spcAft>
            <a:buNone/>
          </a:pPr>
          <a:r>
            <a:rPr lang="en-US" sz="2400" b="1" u="sng" kern="1200" dirty="0">
              <a:solidFill>
                <a:schemeClr val="tx1"/>
              </a:solidFill>
              <a:ea typeface="+mj-ea"/>
              <a:cs typeface="+mj-cs"/>
            </a:rPr>
            <a:t>Introduction:</a:t>
          </a:r>
        </a:p>
        <a:p>
          <a:pPr marL="0" lvl="0" indent="0" algn="l" defTabSz="1066800">
            <a:lnSpc>
              <a:spcPct val="90000"/>
            </a:lnSpc>
            <a:spcBef>
              <a:spcPct val="0"/>
            </a:spcBef>
            <a:spcAft>
              <a:spcPct val="35000"/>
            </a:spcAft>
            <a:buNone/>
          </a:pPr>
          <a:r>
            <a:rPr lang="en-US" sz="2000" b="1" u="sng" kern="1200" dirty="0">
              <a:solidFill>
                <a:schemeClr val="tx1"/>
              </a:solidFill>
              <a:ea typeface="+mj-ea"/>
              <a:cs typeface="+mj-cs"/>
            </a:rPr>
            <a:t>Lecture 1 </a:t>
          </a:r>
          <a:r>
            <a:rPr lang="en-US" sz="2000" b="1" kern="1200" dirty="0">
              <a:solidFill>
                <a:schemeClr val="tx1"/>
              </a:solidFill>
              <a:ea typeface="+mj-ea"/>
              <a:cs typeface="+mj-cs"/>
            </a:rPr>
            <a:t>Introduction to APM and Initial Project Strategy</a:t>
          </a:r>
        </a:p>
        <a:p>
          <a:pPr marL="0" lvl="0" indent="0" algn="l" defTabSz="1066800">
            <a:lnSpc>
              <a:spcPct val="90000"/>
            </a:lnSpc>
            <a:spcBef>
              <a:spcPct val="0"/>
            </a:spcBef>
            <a:spcAft>
              <a:spcPct val="35000"/>
            </a:spcAft>
            <a:buNone/>
          </a:pPr>
          <a:r>
            <a:rPr lang="en-US" sz="2000" b="1" u="sng" kern="1200" dirty="0">
              <a:solidFill>
                <a:schemeClr val="tx1"/>
              </a:solidFill>
              <a:ea typeface="+mj-ea"/>
              <a:cs typeface="+mj-cs"/>
            </a:rPr>
            <a:t>Lecture 2   </a:t>
          </a:r>
          <a:r>
            <a:rPr lang="en-US" sz="2000" b="1" kern="1200" dirty="0">
              <a:solidFill>
                <a:schemeClr val="tx1"/>
              </a:solidFill>
              <a:ea typeface="+mj-ea"/>
              <a:cs typeface="+mj-cs"/>
            </a:rPr>
            <a:t>Project Quality Management</a:t>
          </a:r>
        </a:p>
        <a:p>
          <a:pPr marL="0" lvl="0" indent="0" algn="l" defTabSz="1066800">
            <a:lnSpc>
              <a:spcPct val="90000"/>
            </a:lnSpc>
            <a:spcBef>
              <a:spcPct val="0"/>
            </a:spcBef>
            <a:spcAft>
              <a:spcPct val="35000"/>
            </a:spcAft>
            <a:buNone/>
          </a:pPr>
          <a:endParaRPr lang="en-US" sz="2000" b="1" kern="1200" dirty="0">
            <a:solidFill>
              <a:schemeClr val="tx1"/>
            </a:solidFill>
            <a:ea typeface="+mj-ea"/>
            <a:cs typeface="+mj-cs"/>
          </a:endParaRPr>
        </a:p>
        <a:p>
          <a:pPr marL="0" lvl="0" indent="0" algn="l" defTabSz="1066800">
            <a:lnSpc>
              <a:spcPct val="90000"/>
            </a:lnSpc>
            <a:spcBef>
              <a:spcPct val="0"/>
            </a:spcBef>
            <a:spcAft>
              <a:spcPct val="35000"/>
            </a:spcAft>
            <a:buNone/>
          </a:pPr>
          <a:endParaRPr lang="en-US" sz="2000" b="1" kern="1200" dirty="0">
            <a:solidFill>
              <a:schemeClr val="tx1"/>
            </a:solidFill>
          </a:endParaRPr>
        </a:p>
        <a:p>
          <a:pPr marL="57150" lvl="1" indent="-57150" algn="l" defTabSz="400050">
            <a:lnSpc>
              <a:spcPct val="90000"/>
            </a:lnSpc>
            <a:spcBef>
              <a:spcPct val="0"/>
            </a:spcBef>
            <a:spcAft>
              <a:spcPct val="15000"/>
            </a:spcAft>
            <a:buChar char="•"/>
          </a:pPr>
          <a:endParaRPr lang="en-US" sz="900" kern="1200" dirty="0"/>
        </a:p>
      </dsp:txBody>
      <dsp:txXfrm>
        <a:off x="39858" y="2421924"/>
        <a:ext cx="2934241" cy="2421924"/>
      </dsp:txXfrm>
    </dsp:sp>
    <dsp:sp modelId="{2D2B619C-80A8-4D2D-A219-B0663D1DA0DD}">
      <dsp:nvSpPr>
        <dsp:cNvPr id="0" name=""/>
        <dsp:cNvSpPr/>
      </dsp:nvSpPr>
      <dsp:spPr>
        <a:xfrm>
          <a:off x="333631" y="161915"/>
          <a:ext cx="2497753" cy="1382685"/>
        </a:xfrm>
        <a:prstGeom prst="ellipse">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a:stretch>
        </a:blipFill>
        <a:ln w="6350" cap="flat" cmpd="sng" algn="ctr">
          <a:solidFill>
            <a:schemeClr val="lt1">
              <a:hueOff val="0"/>
              <a:satOff val="0"/>
              <a:lumOff val="0"/>
              <a:alphaOff val="0"/>
            </a:schemeClr>
          </a:solidFill>
          <a:prstDash val="solid"/>
          <a:miter lim="800000"/>
        </a:ln>
        <a:effectLst/>
      </dsp:spPr>
      <dsp:style>
        <a:lnRef idx="1">
          <a:scrgbClr r="0" g="0" b="0"/>
        </a:lnRef>
        <a:fillRef idx="1">
          <a:scrgbClr r="0" g="0" b="0"/>
        </a:fillRef>
        <a:effectRef idx="1">
          <a:scrgbClr r="0" g="0" b="0"/>
        </a:effectRef>
        <a:fontRef idx="minor"/>
      </dsp:style>
    </dsp:sp>
    <dsp:sp modelId="{F877A3F9-E8B9-4172-8615-1A9A0739D0EA}">
      <dsp:nvSpPr>
        <dsp:cNvPr id="0" name=""/>
        <dsp:cNvSpPr/>
      </dsp:nvSpPr>
      <dsp:spPr>
        <a:xfrm>
          <a:off x="3025068" y="0"/>
          <a:ext cx="2934241" cy="6054811"/>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b="1" u="sng" kern="1200" dirty="0">
              <a:solidFill>
                <a:schemeClr val="tx1"/>
              </a:solidFill>
            </a:rPr>
            <a:t>Project Initiation:</a:t>
          </a:r>
        </a:p>
        <a:p>
          <a:pPr marL="0" lvl="0" indent="0" algn="l" defTabSz="1066800">
            <a:lnSpc>
              <a:spcPct val="90000"/>
            </a:lnSpc>
            <a:spcBef>
              <a:spcPct val="0"/>
            </a:spcBef>
            <a:spcAft>
              <a:spcPct val="35000"/>
            </a:spcAft>
            <a:buNone/>
          </a:pPr>
          <a:r>
            <a:rPr lang="en-US" sz="2000" b="1" u="sng" kern="1200" dirty="0">
              <a:solidFill>
                <a:schemeClr val="tx1"/>
              </a:solidFill>
            </a:rPr>
            <a:t>Lecture 3 </a:t>
          </a:r>
          <a:r>
            <a:rPr lang="en-US" sz="2000" b="1" kern="1200" dirty="0">
              <a:solidFill>
                <a:schemeClr val="tx1"/>
              </a:solidFill>
            </a:rPr>
            <a:t>Project Communication and team Management</a:t>
          </a:r>
        </a:p>
        <a:p>
          <a:pPr marL="0" lvl="0" indent="0" algn="l" defTabSz="1066800">
            <a:lnSpc>
              <a:spcPct val="90000"/>
            </a:lnSpc>
            <a:spcBef>
              <a:spcPct val="0"/>
            </a:spcBef>
            <a:spcAft>
              <a:spcPct val="35000"/>
            </a:spcAft>
            <a:buNone/>
          </a:pPr>
          <a:r>
            <a:rPr lang="en-US" sz="2000" b="1" u="sng" kern="1200" dirty="0">
              <a:solidFill>
                <a:schemeClr val="tx1"/>
              </a:solidFill>
            </a:rPr>
            <a:t>Lecture 4 </a:t>
          </a:r>
          <a:r>
            <a:rPr lang="en-US" sz="2000" b="1" kern="1200" dirty="0">
              <a:solidFill>
                <a:schemeClr val="tx1"/>
              </a:solidFill>
            </a:rPr>
            <a:t>Managing conflicts and the art of communication</a:t>
          </a:r>
        </a:p>
        <a:p>
          <a:pPr marL="0" lvl="0" indent="0" algn="l" defTabSz="1066800">
            <a:lnSpc>
              <a:spcPct val="90000"/>
            </a:lnSpc>
            <a:spcBef>
              <a:spcPct val="0"/>
            </a:spcBef>
            <a:spcAft>
              <a:spcPct val="35000"/>
            </a:spcAft>
            <a:buNone/>
          </a:pPr>
          <a:r>
            <a:rPr lang="en-US" sz="2000" b="1" u="sng" kern="1200" dirty="0">
              <a:solidFill>
                <a:schemeClr val="tx1"/>
              </a:solidFill>
            </a:rPr>
            <a:t>Lecture 5</a:t>
          </a:r>
          <a:r>
            <a:rPr lang="en-US" sz="2000" b="1" kern="1200" dirty="0">
              <a:solidFill>
                <a:schemeClr val="tx1"/>
              </a:solidFill>
            </a:rPr>
            <a:t> Strategic Management and project selection</a:t>
          </a:r>
        </a:p>
        <a:p>
          <a:pPr marL="0" lvl="0" indent="0" algn="ctr" defTabSz="1066800">
            <a:lnSpc>
              <a:spcPct val="90000"/>
            </a:lnSpc>
            <a:spcBef>
              <a:spcPct val="0"/>
            </a:spcBef>
            <a:spcAft>
              <a:spcPct val="35000"/>
            </a:spcAft>
            <a:buNone/>
          </a:pPr>
          <a:endParaRPr lang="en-US" sz="2000" b="1" kern="1200" dirty="0">
            <a:solidFill>
              <a:schemeClr val="tx1"/>
            </a:solidFill>
          </a:endParaRPr>
        </a:p>
        <a:p>
          <a:pPr marL="0" lvl="0" indent="0" algn="ctr" defTabSz="1066800">
            <a:lnSpc>
              <a:spcPct val="90000"/>
            </a:lnSpc>
            <a:spcBef>
              <a:spcPct val="0"/>
            </a:spcBef>
            <a:spcAft>
              <a:spcPct val="35000"/>
            </a:spcAft>
            <a:buNone/>
          </a:pPr>
          <a:endParaRPr lang="en-US" sz="1200" b="1" kern="1200" dirty="0">
            <a:solidFill>
              <a:schemeClr val="bg1">
                <a:lumMod val="95000"/>
              </a:schemeClr>
            </a:solidFill>
          </a:endParaRPr>
        </a:p>
        <a:p>
          <a:pPr marL="0" lvl="0" indent="0" algn="ctr" defTabSz="1066800">
            <a:lnSpc>
              <a:spcPct val="90000"/>
            </a:lnSpc>
            <a:spcBef>
              <a:spcPct val="0"/>
            </a:spcBef>
            <a:spcAft>
              <a:spcPct val="35000"/>
            </a:spcAft>
            <a:buNone/>
          </a:pPr>
          <a:endParaRPr lang="en-US" sz="1200" kern="1200" dirty="0"/>
        </a:p>
      </dsp:txBody>
      <dsp:txXfrm>
        <a:off x="3025068" y="2421924"/>
        <a:ext cx="2934241" cy="2421924"/>
      </dsp:txXfrm>
    </dsp:sp>
    <dsp:sp modelId="{3D725055-D5CC-43E6-A80C-3BA3C33BA046}">
      <dsp:nvSpPr>
        <dsp:cNvPr id="0" name=""/>
        <dsp:cNvSpPr/>
      </dsp:nvSpPr>
      <dsp:spPr>
        <a:xfrm>
          <a:off x="3275572" y="123576"/>
          <a:ext cx="2334396" cy="1426216"/>
        </a:xfrm>
        <a:prstGeom prst="ellipse">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t="-42000" b="-42000"/>
          </a:stretch>
        </a:blipFill>
        <a:ln w="6350" cap="flat" cmpd="sng" algn="ctr">
          <a:solidFill>
            <a:schemeClr val="lt1">
              <a:hueOff val="0"/>
              <a:satOff val="0"/>
              <a:lumOff val="0"/>
              <a:alphaOff val="0"/>
            </a:schemeClr>
          </a:solidFill>
          <a:prstDash val="solid"/>
          <a:miter lim="800000"/>
        </a:ln>
        <a:effectLst/>
      </dsp:spPr>
      <dsp:style>
        <a:lnRef idx="1">
          <a:scrgbClr r="0" g="0" b="0"/>
        </a:lnRef>
        <a:fillRef idx="1">
          <a:scrgbClr r="0" g="0" b="0"/>
        </a:fillRef>
        <a:effectRef idx="1">
          <a:scrgbClr r="0" g="0" b="0"/>
        </a:effectRef>
        <a:fontRef idx="minor"/>
      </dsp:style>
    </dsp:sp>
    <dsp:sp modelId="{307C6DEB-6A4B-4569-8DCE-F104918CF284}">
      <dsp:nvSpPr>
        <dsp:cNvPr id="0" name=""/>
        <dsp:cNvSpPr/>
      </dsp:nvSpPr>
      <dsp:spPr>
        <a:xfrm>
          <a:off x="6047337" y="0"/>
          <a:ext cx="2934241" cy="6054811"/>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b="1" u="sng" kern="1200" dirty="0"/>
            <a:t>Project planning</a:t>
          </a:r>
        </a:p>
        <a:p>
          <a:pPr marL="0" lvl="0" indent="0" algn="l" defTabSz="1066800">
            <a:lnSpc>
              <a:spcPct val="90000"/>
            </a:lnSpc>
            <a:spcBef>
              <a:spcPct val="0"/>
            </a:spcBef>
            <a:spcAft>
              <a:spcPct val="35000"/>
            </a:spcAft>
            <a:buNone/>
          </a:pPr>
          <a:r>
            <a:rPr lang="en-US" sz="2000" b="1" u="sng" kern="1200" dirty="0"/>
            <a:t>Lecture 6 </a:t>
          </a:r>
          <a:r>
            <a:rPr lang="en-US" sz="2000" b="1" kern="1200" dirty="0"/>
            <a:t>Initial project coordination and the project Charter</a:t>
          </a:r>
        </a:p>
        <a:p>
          <a:pPr marL="0" lvl="0" indent="0" algn="l" defTabSz="1066800">
            <a:lnSpc>
              <a:spcPct val="90000"/>
            </a:lnSpc>
            <a:spcBef>
              <a:spcPct val="0"/>
            </a:spcBef>
            <a:spcAft>
              <a:spcPct val="35000"/>
            </a:spcAft>
            <a:buNone/>
          </a:pPr>
          <a:r>
            <a:rPr lang="en-US" sz="2000" b="1" u="sng" kern="1200" dirty="0"/>
            <a:t>Lecture 7</a:t>
          </a:r>
          <a:r>
            <a:rPr lang="en-US" sz="2000" b="1" kern="1200" dirty="0"/>
            <a:t> Starting the project plan: The WBS</a:t>
          </a:r>
        </a:p>
        <a:p>
          <a:pPr marL="0" lvl="0" indent="0" algn="l" defTabSz="1066800">
            <a:lnSpc>
              <a:spcPct val="90000"/>
            </a:lnSpc>
            <a:spcBef>
              <a:spcPct val="0"/>
            </a:spcBef>
            <a:spcAft>
              <a:spcPct val="35000"/>
            </a:spcAft>
            <a:buNone/>
          </a:pPr>
          <a:r>
            <a:rPr lang="en-US" sz="2000" b="1" u="sng" kern="1200" dirty="0"/>
            <a:t>Lecture </a:t>
          </a:r>
          <a:r>
            <a:rPr lang="en-US" sz="2000" b="1" kern="1200" dirty="0"/>
            <a:t>8 Project risk management </a:t>
          </a:r>
        </a:p>
        <a:p>
          <a:pPr marL="0" lvl="0" indent="0" algn="l" defTabSz="1066800">
            <a:lnSpc>
              <a:spcPct val="90000"/>
            </a:lnSpc>
            <a:spcBef>
              <a:spcPct val="0"/>
            </a:spcBef>
            <a:spcAft>
              <a:spcPct val="35000"/>
            </a:spcAft>
            <a:buNone/>
          </a:pPr>
          <a:r>
            <a:rPr lang="en-US" sz="2000" b="1" u="sng" kern="1200" dirty="0"/>
            <a:t>Lecture 9 </a:t>
          </a:r>
          <a:r>
            <a:rPr lang="en-US" sz="2000" b="1" kern="1200" dirty="0"/>
            <a:t>Budgeting, Estimating costs and risks</a:t>
          </a:r>
        </a:p>
        <a:p>
          <a:pPr marL="0" lvl="0" indent="0" algn="ctr" defTabSz="1066800">
            <a:lnSpc>
              <a:spcPct val="90000"/>
            </a:lnSpc>
            <a:spcBef>
              <a:spcPct val="0"/>
            </a:spcBef>
            <a:spcAft>
              <a:spcPct val="35000"/>
            </a:spcAft>
            <a:buNone/>
          </a:pPr>
          <a:endParaRPr lang="en-US" sz="2000" b="1" kern="1200" dirty="0"/>
        </a:p>
      </dsp:txBody>
      <dsp:txXfrm>
        <a:off x="6047337" y="2421924"/>
        <a:ext cx="2934241" cy="2421924"/>
      </dsp:txXfrm>
    </dsp:sp>
    <dsp:sp modelId="{C5C22D56-BED9-42EF-9C6C-04C5A9845FD2}">
      <dsp:nvSpPr>
        <dsp:cNvPr id="0" name=""/>
        <dsp:cNvSpPr/>
      </dsp:nvSpPr>
      <dsp:spPr>
        <a:xfrm>
          <a:off x="6208108" y="48793"/>
          <a:ext cx="2540477" cy="1273384"/>
        </a:xfrm>
        <a:prstGeom prst="ellipse">
          <a:avLst/>
        </a:prstGeom>
        <a:blipFill>
          <a:blip xmlns:r="http://schemas.openxmlformats.org/officeDocument/2006/relationships" r:embed="rId3">
            <a:extLst>
              <a:ext uri="{28A0092B-C50C-407E-A947-70E740481C1C}">
                <a14:useLocalDpi xmlns:a14="http://schemas.microsoft.com/office/drawing/2010/main" val="0"/>
              </a:ext>
            </a:extLst>
          </a:blip>
          <a:srcRect/>
          <a:stretch>
            <a:fillRect l="-14000" r="-14000"/>
          </a:stretch>
        </a:blipFill>
        <a:ln w="6350" cap="flat" cmpd="sng" algn="ctr">
          <a:solidFill>
            <a:schemeClr val="lt1">
              <a:hueOff val="0"/>
              <a:satOff val="0"/>
              <a:lumOff val="0"/>
              <a:alphaOff val="0"/>
            </a:schemeClr>
          </a:solidFill>
          <a:prstDash val="solid"/>
          <a:miter lim="800000"/>
        </a:ln>
        <a:effectLst/>
      </dsp:spPr>
      <dsp:style>
        <a:lnRef idx="1">
          <a:scrgbClr r="0" g="0" b="0"/>
        </a:lnRef>
        <a:fillRef idx="1">
          <a:scrgbClr r="0" g="0" b="0"/>
        </a:fillRef>
        <a:effectRef idx="1">
          <a:scrgbClr r="0" g="0" b="0"/>
        </a:effectRef>
        <a:fontRef idx="minor"/>
      </dsp:style>
    </dsp:sp>
    <dsp:sp modelId="{8E23EE5C-4097-48FD-B187-0834CBC52532}">
      <dsp:nvSpPr>
        <dsp:cNvPr id="0" name=""/>
        <dsp:cNvSpPr/>
      </dsp:nvSpPr>
      <dsp:spPr>
        <a:xfrm>
          <a:off x="9072406" y="0"/>
          <a:ext cx="2934241" cy="6054811"/>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b="1" u="sng" kern="1200" dirty="0"/>
            <a:t>Project Execution</a:t>
          </a:r>
        </a:p>
        <a:p>
          <a:pPr marL="0" lvl="0" indent="0" algn="l" defTabSz="1066800">
            <a:lnSpc>
              <a:spcPct val="90000"/>
            </a:lnSpc>
            <a:spcBef>
              <a:spcPct val="0"/>
            </a:spcBef>
            <a:spcAft>
              <a:spcPct val="35000"/>
            </a:spcAft>
            <a:buNone/>
          </a:pPr>
          <a:r>
            <a:rPr lang="en-US" sz="2000" b="1" u="sng" kern="1200" dirty="0"/>
            <a:t>Lecture 10  </a:t>
          </a:r>
          <a:r>
            <a:rPr lang="en-US" sz="2000" b="1" kern="1200" dirty="0"/>
            <a:t>Monitoring and information systems</a:t>
          </a:r>
        </a:p>
        <a:p>
          <a:pPr marL="0" lvl="0" indent="0" algn="l" defTabSz="1066800">
            <a:lnSpc>
              <a:spcPct val="90000"/>
            </a:lnSpc>
            <a:spcBef>
              <a:spcPct val="0"/>
            </a:spcBef>
            <a:spcAft>
              <a:spcPct val="35000"/>
            </a:spcAft>
            <a:buNone/>
          </a:pPr>
          <a:r>
            <a:rPr lang="en-US" sz="2000" b="1" u="sng" kern="1200" dirty="0"/>
            <a:t>Lecture 11 </a:t>
          </a:r>
          <a:r>
            <a:rPr lang="en-US" sz="2000" b="1" kern="1200" dirty="0"/>
            <a:t>Project Control</a:t>
          </a:r>
        </a:p>
        <a:p>
          <a:pPr marL="0" lvl="0" indent="0" algn="l" defTabSz="1066800">
            <a:lnSpc>
              <a:spcPct val="90000"/>
            </a:lnSpc>
            <a:spcBef>
              <a:spcPct val="0"/>
            </a:spcBef>
            <a:spcAft>
              <a:spcPct val="35000"/>
            </a:spcAft>
            <a:buNone/>
          </a:pPr>
          <a:r>
            <a:rPr lang="en-US" sz="2000" b="1" u="sng" kern="1200" dirty="0"/>
            <a:t>Lecture 12 </a:t>
          </a:r>
          <a:r>
            <a:rPr lang="en-US" sz="2000" b="1" kern="1200" dirty="0"/>
            <a:t>Project Auditing</a:t>
          </a:r>
        </a:p>
        <a:p>
          <a:pPr marL="0" lvl="0" indent="0" algn="l" defTabSz="1066800">
            <a:lnSpc>
              <a:spcPct val="90000"/>
            </a:lnSpc>
            <a:spcBef>
              <a:spcPct val="0"/>
            </a:spcBef>
            <a:spcAft>
              <a:spcPct val="35000"/>
            </a:spcAft>
            <a:buNone/>
          </a:pPr>
          <a:r>
            <a:rPr lang="en-US" sz="2000" b="1" u="sng" kern="1200" dirty="0"/>
            <a:t>Lecture 13 </a:t>
          </a:r>
          <a:r>
            <a:rPr lang="en-US" sz="2000" b="1" kern="1200" dirty="0"/>
            <a:t>Project termination</a:t>
          </a:r>
        </a:p>
        <a:p>
          <a:pPr marL="0" lvl="0" indent="0" algn="l" defTabSz="1066800">
            <a:lnSpc>
              <a:spcPct val="90000"/>
            </a:lnSpc>
            <a:spcBef>
              <a:spcPct val="0"/>
            </a:spcBef>
            <a:spcAft>
              <a:spcPct val="35000"/>
            </a:spcAft>
            <a:buNone/>
          </a:pPr>
          <a:endParaRPr lang="en-US" sz="2000" b="1" kern="1200" dirty="0"/>
        </a:p>
        <a:p>
          <a:pPr marL="0" lvl="0" indent="0" algn="l" defTabSz="1066800">
            <a:lnSpc>
              <a:spcPct val="90000"/>
            </a:lnSpc>
            <a:spcBef>
              <a:spcPct val="0"/>
            </a:spcBef>
            <a:spcAft>
              <a:spcPct val="35000"/>
            </a:spcAft>
            <a:buNone/>
          </a:pPr>
          <a:endParaRPr lang="en-US" sz="2000" b="1" kern="1200" dirty="0"/>
        </a:p>
      </dsp:txBody>
      <dsp:txXfrm>
        <a:off x="9072406" y="2421924"/>
        <a:ext cx="2934241" cy="2421924"/>
      </dsp:txXfrm>
    </dsp:sp>
    <dsp:sp modelId="{E2F03FD1-E211-426F-8054-E42269FE9C05}">
      <dsp:nvSpPr>
        <dsp:cNvPr id="0" name=""/>
        <dsp:cNvSpPr/>
      </dsp:nvSpPr>
      <dsp:spPr>
        <a:xfrm>
          <a:off x="9366424" y="0"/>
          <a:ext cx="2420167" cy="1371595"/>
        </a:xfrm>
        <a:prstGeom prst="ellipse">
          <a:avLst/>
        </a:prstGeom>
        <a:blipFill>
          <a:blip xmlns:r="http://schemas.openxmlformats.org/officeDocument/2006/relationships" r:embed="rId4">
            <a:extLst>
              <a:ext uri="{28A0092B-C50C-407E-A947-70E740481C1C}">
                <a14:useLocalDpi xmlns:a14="http://schemas.microsoft.com/office/drawing/2010/main" val="0"/>
              </a:ext>
            </a:extLst>
          </a:blip>
          <a:srcRect/>
          <a:stretch>
            <a:fillRect/>
          </a:stretch>
        </a:blipFill>
        <a:ln w="6350" cap="flat" cmpd="sng" algn="ctr">
          <a:solidFill>
            <a:schemeClr val="lt1">
              <a:hueOff val="0"/>
              <a:satOff val="0"/>
              <a:lumOff val="0"/>
              <a:alphaOff val="0"/>
            </a:schemeClr>
          </a:solidFill>
          <a:prstDash val="solid"/>
          <a:miter lim="800000"/>
        </a:ln>
        <a:effectLst/>
      </dsp:spPr>
      <dsp:style>
        <a:lnRef idx="1">
          <a:scrgbClr r="0" g="0" b="0"/>
        </a:lnRef>
        <a:fillRef idx="1">
          <a:scrgbClr r="0" g="0" b="0"/>
        </a:fillRef>
        <a:effectRef idx="1">
          <a:scrgbClr r="0" g="0" b="0"/>
        </a:effectRef>
        <a:fontRef idx="minor"/>
      </dsp:style>
    </dsp:sp>
    <dsp:sp modelId="{F93221E7-ADF7-450D-BEBE-73F9EFE5D8C8}">
      <dsp:nvSpPr>
        <dsp:cNvPr id="0" name=""/>
        <dsp:cNvSpPr/>
      </dsp:nvSpPr>
      <dsp:spPr>
        <a:xfrm>
          <a:off x="307062" y="5146586"/>
          <a:ext cx="11046116" cy="908221"/>
        </a:xfrm>
        <a:prstGeom prst="leftRightArrow">
          <a:avLst/>
        </a:prstGeom>
        <a:gradFill rotWithShape="0">
          <a:gsLst>
            <a:gs pos="0">
              <a:schemeClr val="accent1">
                <a:tint val="60000"/>
                <a:hueOff val="0"/>
                <a:satOff val="0"/>
                <a:lumOff val="0"/>
                <a:alphaOff val="0"/>
                <a:lumMod val="110000"/>
                <a:satMod val="105000"/>
                <a:tint val="67000"/>
              </a:schemeClr>
            </a:gs>
            <a:gs pos="50000">
              <a:schemeClr val="accent1">
                <a:tint val="60000"/>
                <a:hueOff val="0"/>
                <a:satOff val="0"/>
                <a:lumOff val="0"/>
                <a:alphaOff val="0"/>
                <a:lumMod val="105000"/>
                <a:satMod val="103000"/>
                <a:tint val="73000"/>
              </a:schemeClr>
            </a:gs>
            <a:gs pos="100000">
              <a:schemeClr val="accent1">
                <a:tint val="60000"/>
                <a:hueOff val="0"/>
                <a:satOff val="0"/>
                <a:lumOff val="0"/>
                <a:alphaOff val="0"/>
                <a:lumMod val="105000"/>
                <a:satMod val="109000"/>
                <a:tint val="81000"/>
              </a:schemeClr>
            </a:gs>
          </a:gsLst>
          <a:lin ang="5400000" scaled="0"/>
        </a:gradFill>
        <a:ln w="6350" cap="flat" cmpd="sng" algn="ctr">
          <a:solidFill>
            <a:schemeClr val="lt1">
              <a:hueOff val="0"/>
              <a:satOff val="0"/>
              <a:lumOff val="0"/>
              <a:alphaOff val="0"/>
            </a:schemeClr>
          </a:solidFill>
          <a:prstDash val="solid"/>
          <a:miter lim="800000"/>
        </a:ln>
        <a:effectLst/>
        <a:scene3d>
          <a:camera prst="orthographicFront"/>
          <a:lightRig rig="flat" dir="t"/>
        </a:scene3d>
        <a:sp3d prstMaterial="dkEdge">
          <a:bevelT w="8200" h="38100"/>
        </a:sp3d>
      </dsp:spPr>
      <dsp:style>
        <a:lnRef idx="1">
          <a:scrgbClr r="0" g="0" b="0"/>
        </a:lnRef>
        <a:fillRef idx="2">
          <a:scrgbClr r="0" g="0" b="0"/>
        </a:fillRef>
        <a:effectRef idx="1">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554E030-1ECE-4F6B-9483-6D10FDD7CB27}">
      <dsp:nvSpPr>
        <dsp:cNvPr id="0" name=""/>
        <dsp:cNvSpPr/>
      </dsp:nvSpPr>
      <dsp:spPr>
        <a:xfrm>
          <a:off x="0" y="2703"/>
          <a:ext cx="6900512"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C238180-EF87-434B-BE1D-04DC704C055D}">
      <dsp:nvSpPr>
        <dsp:cNvPr id="0" name=""/>
        <dsp:cNvSpPr/>
      </dsp:nvSpPr>
      <dsp:spPr>
        <a:xfrm>
          <a:off x="0" y="2703"/>
          <a:ext cx="6900512" cy="5027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300" b="0" i="0" kern="1200"/>
            <a:t>Shop for shoes</a:t>
          </a:r>
          <a:endParaRPr lang="en-US" sz="2300" kern="1200"/>
        </a:p>
      </dsp:txBody>
      <dsp:txXfrm>
        <a:off x="0" y="2703"/>
        <a:ext cx="6900512" cy="502794"/>
      </dsp:txXfrm>
    </dsp:sp>
    <dsp:sp modelId="{EEF219DA-87BC-4CE3-925E-AE44509E8323}">
      <dsp:nvSpPr>
        <dsp:cNvPr id="0" name=""/>
        <dsp:cNvSpPr/>
      </dsp:nvSpPr>
      <dsp:spPr>
        <a:xfrm>
          <a:off x="0" y="505497"/>
          <a:ext cx="6900512"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05D0CDA-4255-4883-BBEA-C0C42A9F27CF}">
      <dsp:nvSpPr>
        <dsp:cNvPr id="0" name=""/>
        <dsp:cNvSpPr/>
      </dsp:nvSpPr>
      <dsp:spPr>
        <a:xfrm>
          <a:off x="0" y="505497"/>
          <a:ext cx="6900512" cy="5027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300" b="0" i="0" kern="1200"/>
            <a:t>Create guest list</a:t>
          </a:r>
          <a:endParaRPr lang="en-US" sz="2300" kern="1200"/>
        </a:p>
      </dsp:txBody>
      <dsp:txXfrm>
        <a:off x="0" y="505497"/>
        <a:ext cx="6900512" cy="502794"/>
      </dsp:txXfrm>
    </dsp:sp>
    <dsp:sp modelId="{119FA138-E454-4E6F-B8B2-05FB977E2246}">
      <dsp:nvSpPr>
        <dsp:cNvPr id="0" name=""/>
        <dsp:cNvSpPr/>
      </dsp:nvSpPr>
      <dsp:spPr>
        <a:xfrm>
          <a:off x="0" y="1008291"/>
          <a:ext cx="6900512"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8C0A4E3-5CF2-468B-802D-08AED837B992}">
      <dsp:nvSpPr>
        <dsp:cNvPr id="0" name=""/>
        <dsp:cNvSpPr/>
      </dsp:nvSpPr>
      <dsp:spPr>
        <a:xfrm>
          <a:off x="0" y="1008291"/>
          <a:ext cx="6900512" cy="5027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300" b="0" i="0" kern="1200"/>
            <a:t>Have the tailoring and fitting done</a:t>
          </a:r>
          <a:endParaRPr lang="en-US" sz="2300" kern="1200"/>
        </a:p>
      </dsp:txBody>
      <dsp:txXfrm>
        <a:off x="0" y="1008291"/>
        <a:ext cx="6900512" cy="502794"/>
      </dsp:txXfrm>
    </dsp:sp>
    <dsp:sp modelId="{FDCB3C78-03E9-44D7-BD40-D6CB256B129B}">
      <dsp:nvSpPr>
        <dsp:cNvPr id="0" name=""/>
        <dsp:cNvSpPr/>
      </dsp:nvSpPr>
      <dsp:spPr>
        <a:xfrm>
          <a:off x="0" y="1511085"/>
          <a:ext cx="6900512" cy="0"/>
        </a:xfrm>
        <a:prstGeom prst="line">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AE3C6AB-99C4-4416-BE78-7A5E499B1A2C}">
      <dsp:nvSpPr>
        <dsp:cNvPr id="0" name=""/>
        <dsp:cNvSpPr/>
      </dsp:nvSpPr>
      <dsp:spPr>
        <a:xfrm>
          <a:off x="0" y="1511085"/>
          <a:ext cx="6900512" cy="5027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300" b="0" i="0" kern="1200"/>
            <a:t>Shop for dress</a:t>
          </a:r>
          <a:endParaRPr lang="en-US" sz="2300" kern="1200"/>
        </a:p>
      </dsp:txBody>
      <dsp:txXfrm>
        <a:off x="0" y="1511085"/>
        <a:ext cx="6900512" cy="502794"/>
      </dsp:txXfrm>
    </dsp:sp>
    <dsp:sp modelId="{629C0ACB-D066-4C84-88B7-ACDB18BBEFD7}">
      <dsp:nvSpPr>
        <dsp:cNvPr id="0" name=""/>
        <dsp:cNvSpPr/>
      </dsp:nvSpPr>
      <dsp:spPr>
        <a:xfrm>
          <a:off x="0" y="2013879"/>
          <a:ext cx="6900512" cy="0"/>
        </a:xfrm>
        <a:prstGeom prst="line">
          <a:avLst/>
        </a:prstGeom>
        <a:solidFill>
          <a:schemeClr val="accent6">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6C8B08A-009A-4D07-B4BB-12ED3EDF3AF8}">
      <dsp:nvSpPr>
        <dsp:cNvPr id="0" name=""/>
        <dsp:cNvSpPr/>
      </dsp:nvSpPr>
      <dsp:spPr>
        <a:xfrm>
          <a:off x="0" y="2013879"/>
          <a:ext cx="6900512" cy="5027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300" b="0" i="0" kern="1200"/>
            <a:t>Find caterer</a:t>
          </a:r>
          <a:endParaRPr lang="en-US" sz="2300" kern="1200"/>
        </a:p>
      </dsp:txBody>
      <dsp:txXfrm>
        <a:off x="0" y="2013879"/>
        <a:ext cx="6900512" cy="502794"/>
      </dsp:txXfrm>
    </dsp:sp>
    <dsp:sp modelId="{2CEA9C86-8FD2-4AA5-BDBD-E139552A060F}">
      <dsp:nvSpPr>
        <dsp:cNvPr id="0" name=""/>
        <dsp:cNvSpPr/>
      </dsp:nvSpPr>
      <dsp:spPr>
        <a:xfrm>
          <a:off x="0" y="2516673"/>
          <a:ext cx="6900512"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AE1B263-3FF9-442E-8311-74B33F3218FA}">
      <dsp:nvSpPr>
        <dsp:cNvPr id="0" name=""/>
        <dsp:cNvSpPr/>
      </dsp:nvSpPr>
      <dsp:spPr>
        <a:xfrm>
          <a:off x="0" y="2516673"/>
          <a:ext cx="6900512" cy="5027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300" b="0" i="0" kern="1200"/>
            <a:t>Cater the wedding</a:t>
          </a:r>
          <a:endParaRPr lang="en-US" sz="2300" kern="1200"/>
        </a:p>
      </dsp:txBody>
      <dsp:txXfrm>
        <a:off x="0" y="2516673"/>
        <a:ext cx="6900512" cy="502794"/>
      </dsp:txXfrm>
    </dsp:sp>
    <dsp:sp modelId="{EBD33535-6BD4-4F26-8C04-944C455B47DB}">
      <dsp:nvSpPr>
        <dsp:cNvPr id="0" name=""/>
        <dsp:cNvSpPr/>
      </dsp:nvSpPr>
      <dsp:spPr>
        <a:xfrm>
          <a:off x="0" y="3019467"/>
          <a:ext cx="6900512"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D16C2C4-3F06-4DD2-852D-004913AFCAAC}">
      <dsp:nvSpPr>
        <dsp:cNvPr id="0" name=""/>
        <dsp:cNvSpPr/>
      </dsp:nvSpPr>
      <dsp:spPr>
        <a:xfrm>
          <a:off x="0" y="3019467"/>
          <a:ext cx="6900512" cy="5027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300" b="0" i="0" kern="1200"/>
            <a:t>Wait for RSVPs</a:t>
          </a:r>
          <a:endParaRPr lang="en-US" sz="2300" kern="1200"/>
        </a:p>
      </dsp:txBody>
      <dsp:txXfrm>
        <a:off x="0" y="3019467"/>
        <a:ext cx="6900512" cy="502794"/>
      </dsp:txXfrm>
    </dsp:sp>
    <dsp:sp modelId="{F80E8815-D7DF-4D86-915F-36B0E8F62755}">
      <dsp:nvSpPr>
        <dsp:cNvPr id="0" name=""/>
        <dsp:cNvSpPr/>
      </dsp:nvSpPr>
      <dsp:spPr>
        <a:xfrm>
          <a:off x="0" y="3522261"/>
          <a:ext cx="6900512"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69861AE-9C7B-412F-836F-6E03F135B815}">
      <dsp:nvSpPr>
        <dsp:cNvPr id="0" name=""/>
        <dsp:cNvSpPr/>
      </dsp:nvSpPr>
      <dsp:spPr>
        <a:xfrm>
          <a:off x="0" y="3522261"/>
          <a:ext cx="6900512" cy="5027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300" b="0" i="0" kern="1200"/>
            <a:t>Mail the invitations</a:t>
          </a:r>
          <a:endParaRPr lang="en-US" sz="2300" kern="1200"/>
        </a:p>
      </dsp:txBody>
      <dsp:txXfrm>
        <a:off x="0" y="3522261"/>
        <a:ext cx="6900512" cy="502794"/>
      </dsp:txXfrm>
    </dsp:sp>
    <dsp:sp modelId="{241633BC-069E-4218-A5BC-97E642B3BF65}">
      <dsp:nvSpPr>
        <dsp:cNvPr id="0" name=""/>
        <dsp:cNvSpPr/>
      </dsp:nvSpPr>
      <dsp:spPr>
        <a:xfrm>
          <a:off x="0" y="4025055"/>
          <a:ext cx="6900512" cy="0"/>
        </a:xfrm>
        <a:prstGeom prst="line">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F4F3B5E-5B3A-4ACB-86D3-21B8F571A38E}">
      <dsp:nvSpPr>
        <dsp:cNvPr id="0" name=""/>
        <dsp:cNvSpPr/>
      </dsp:nvSpPr>
      <dsp:spPr>
        <a:xfrm>
          <a:off x="0" y="4025055"/>
          <a:ext cx="6900512" cy="5027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300" b="0" i="0" kern="1200"/>
            <a:t>Finalize the menu</a:t>
          </a:r>
          <a:endParaRPr lang="en-US" sz="2300" kern="1200"/>
        </a:p>
      </dsp:txBody>
      <dsp:txXfrm>
        <a:off x="0" y="4025055"/>
        <a:ext cx="6900512" cy="502794"/>
      </dsp:txXfrm>
    </dsp:sp>
    <dsp:sp modelId="{DFA2C3C5-831A-401B-B482-7C800B3D9134}">
      <dsp:nvSpPr>
        <dsp:cNvPr id="0" name=""/>
        <dsp:cNvSpPr/>
      </dsp:nvSpPr>
      <dsp:spPr>
        <a:xfrm>
          <a:off x="0" y="4527849"/>
          <a:ext cx="6900512" cy="0"/>
        </a:xfrm>
        <a:prstGeom prst="line">
          <a:avLst/>
        </a:prstGeom>
        <a:solidFill>
          <a:schemeClr val="accent6">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DB6C5DF-C66F-4840-9885-7D5E399758C5}">
      <dsp:nvSpPr>
        <dsp:cNvPr id="0" name=""/>
        <dsp:cNvSpPr/>
      </dsp:nvSpPr>
      <dsp:spPr>
        <a:xfrm>
          <a:off x="0" y="4527849"/>
          <a:ext cx="6900512" cy="5027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300" b="0" i="0" kern="1200"/>
            <a:t>Print the invitations</a:t>
          </a:r>
          <a:endParaRPr lang="en-US" sz="2300" kern="1200"/>
        </a:p>
      </dsp:txBody>
      <dsp:txXfrm>
        <a:off x="0" y="4527849"/>
        <a:ext cx="6900512" cy="502794"/>
      </dsp:txXfrm>
    </dsp:sp>
    <dsp:sp modelId="{F034A8BA-27D2-48BB-9EDA-03FD42F428D2}">
      <dsp:nvSpPr>
        <dsp:cNvPr id="0" name=""/>
        <dsp:cNvSpPr/>
      </dsp:nvSpPr>
      <dsp:spPr>
        <a:xfrm>
          <a:off x="0" y="5030643"/>
          <a:ext cx="6900512"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22C7D7F-1717-4674-8750-5CDC598986C6}">
      <dsp:nvSpPr>
        <dsp:cNvPr id="0" name=""/>
        <dsp:cNvSpPr/>
      </dsp:nvSpPr>
      <dsp:spPr>
        <a:xfrm>
          <a:off x="0" y="5030643"/>
          <a:ext cx="6900512" cy="5027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300" b="0" i="0" kern="1200"/>
            <a:t>Choose the bouquet</a:t>
          </a:r>
          <a:endParaRPr lang="en-US" sz="2300" kern="1200"/>
        </a:p>
      </dsp:txBody>
      <dsp:txXfrm>
        <a:off x="0" y="5030643"/>
        <a:ext cx="6900512" cy="502794"/>
      </dsp:txXfrm>
    </dsp:sp>
  </dsp:spTree>
</dsp:drawing>
</file>

<file path=ppt/diagrams/layout1.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1B12E3E-77A0-4953-86C3-470F578083F8}"/>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B6D148D2-D2A7-4A92-8D0A-B09E6A440668}"/>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2637586-9A3A-4991-BD7F-26CB1FC6A396}" type="datetimeFigureOut">
              <a:rPr lang="en-US" smtClean="0"/>
              <a:t>3/8/2021</a:t>
            </a:fld>
            <a:endParaRPr lang="en-US"/>
          </a:p>
        </p:txBody>
      </p:sp>
      <p:sp>
        <p:nvSpPr>
          <p:cNvPr id="4" name="Footer Placeholder 3">
            <a:extLst>
              <a:ext uri="{FF2B5EF4-FFF2-40B4-BE49-F238E27FC236}">
                <a16:creationId xmlns:a16="http://schemas.microsoft.com/office/drawing/2014/main" id="{6F863104-6DC7-4253-B925-1CC9D12E524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73862A6B-DCC4-4A40-86C9-D814DFB6924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F0B5622-D44F-4C91-9CE4-FDFB33BF58CC}" type="slidenum">
              <a:rPr lang="en-US" smtClean="0"/>
              <a:t>‹#›</a:t>
            </a:fld>
            <a:endParaRPr lang="en-US"/>
          </a:p>
        </p:txBody>
      </p:sp>
    </p:spTree>
    <p:extLst>
      <p:ext uri="{BB962C8B-B14F-4D97-AF65-F5344CB8AC3E}">
        <p14:creationId xmlns:p14="http://schemas.microsoft.com/office/powerpoint/2010/main" val="3582451549"/>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5421EC-2394-4C64-8BD1-F912274A28F2}" type="datetimeFigureOut">
              <a:rPr lang="en-US" smtClean="0"/>
              <a:t>3/8/2021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E06C843-72DD-4C49-9F3A-F49F285D9F3C}" type="slidenum">
              <a:rPr lang="en-US" smtClean="0"/>
              <a:t>‹#›</a:t>
            </a:fld>
            <a:endParaRPr lang="en-US"/>
          </a:p>
        </p:txBody>
      </p:sp>
    </p:spTree>
    <p:extLst>
      <p:ext uri="{BB962C8B-B14F-4D97-AF65-F5344CB8AC3E}">
        <p14:creationId xmlns:p14="http://schemas.microsoft.com/office/powerpoint/2010/main" val="265792388"/>
      </p:ext>
    </p:extLst>
  </p:cSld>
  <p:clrMap bg1="lt1" tx1="dk1" bg2="lt2" tx2="dk2" accent1="accent1" accent2="accent2" accent3="accent3" accent4="accent4" accent5="accent5" accent6="accent6" hlink="hlink" folHlink="folHlink"/>
  <p:hf sldNum="0"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Hierarchical Planning A planning approach that breaks the planning task down into the activities that must be done at each managerial level. Typically, the upper level sets the objectives for the next lower level.</a:t>
            </a:r>
          </a:p>
          <a:p>
            <a:endParaRPr lang="en-US" dirty="0"/>
          </a:p>
        </p:txBody>
      </p:sp>
    </p:spTree>
    <p:extLst>
      <p:ext uri="{BB962C8B-B14F-4D97-AF65-F5344CB8AC3E}">
        <p14:creationId xmlns:p14="http://schemas.microsoft.com/office/powerpoint/2010/main" val="18181195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380016-F6CF-474F-B219-FC9B85A0E4B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879D928-6CE4-4979-829B-864D9303F73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1F4ECAF-7F2B-429F-AC2F-070674A609BA}"/>
              </a:ext>
            </a:extLst>
          </p:cNvPr>
          <p:cNvSpPr>
            <a:spLocks noGrp="1"/>
          </p:cNvSpPr>
          <p:nvPr>
            <p:ph type="dt" sz="half" idx="10"/>
          </p:nvPr>
        </p:nvSpPr>
        <p:spPr/>
        <p:txBody>
          <a:bodyPr/>
          <a:lstStyle/>
          <a:p>
            <a:fld id="{4158CB02-2ABE-45EB-85C1-E751D070EF5E}" type="datetime1">
              <a:rPr lang="en-US" smtClean="0"/>
              <a:t>3/8/2021</a:t>
            </a:fld>
            <a:endParaRPr lang="en-US"/>
          </a:p>
        </p:txBody>
      </p:sp>
      <p:sp>
        <p:nvSpPr>
          <p:cNvPr id="5" name="Footer Placeholder 4">
            <a:extLst>
              <a:ext uri="{FF2B5EF4-FFF2-40B4-BE49-F238E27FC236}">
                <a16:creationId xmlns:a16="http://schemas.microsoft.com/office/drawing/2014/main" id="{6E2EE017-2E88-43CA-A48A-D1C6BEA15723}"/>
              </a:ext>
            </a:extLst>
          </p:cNvPr>
          <p:cNvSpPr>
            <a:spLocks noGrp="1"/>
          </p:cNvSpPr>
          <p:nvPr>
            <p:ph type="ftr" sz="quarter" idx="11"/>
          </p:nvPr>
        </p:nvSpPr>
        <p:spPr/>
        <p:txBody>
          <a:bodyPr/>
          <a:lstStyle/>
          <a:p>
            <a:r>
              <a:rPr lang="en-US"/>
              <a:t>Business Champions School - Eng. Amaal Aburumman</a:t>
            </a:r>
          </a:p>
        </p:txBody>
      </p:sp>
      <p:sp>
        <p:nvSpPr>
          <p:cNvPr id="6" name="Slide Number Placeholder 5">
            <a:extLst>
              <a:ext uri="{FF2B5EF4-FFF2-40B4-BE49-F238E27FC236}">
                <a16:creationId xmlns:a16="http://schemas.microsoft.com/office/drawing/2014/main" id="{8A95734C-BB6C-4998-A8BB-7F5B6160B66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8845811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B476EB-1355-4B6B-BAB4-D8D74FBDEB0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E50380F-D3AE-4874-AF6D-0BB76620739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B33B2AD-86AA-4164-A176-B9A306099BEA}"/>
              </a:ext>
            </a:extLst>
          </p:cNvPr>
          <p:cNvSpPr>
            <a:spLocks noGrp="1"/>
          </p:cNvSpPr>
          <p:nvPr>
            <p:ph type="dt" sz="half" idx="10"/>
          </p:nvPr>
        </p:nvSpPr>
        <p:spPr/>
        <p:txBody>
          <a:bodyPr/>
          <a:lstStyle/>
          <a:p>
            <a:fld id="{DA62F76F-E5AD-44F6-A533-17101B86D266}" type="datetime1">
              <a:rPr lang="en-US" smtClean="0"/>
              <a:t>3/8/2021</a:t>
            </a:fld>
            <a:endParaRPr lang="en-US"/>
          </a:p>
        </p:txBody>
      </p:sp>
      <p:sp>
        <p:nvSpPr>
          <p:cNvPr id="5" name="Footer Placeholder 4">
            <a:extLst>
              <a:ext uri="{FF2B5EF4-FFF2-40B4-BE49-F238E27FC236}">
                <a16:creationId xmlns:a16="http://schemas.microsoft.com/office/drawing/2014/main" id="{682890EF-4AFE-4C01-838E-56677ECFF57E}"/>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883FB7BC-0A82-4370-8381-56BFF26CE98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2183221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7C2C4E-6914-486D-ACE5-A6D095E6FDD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65F9D91E-F449-482E-8418-0487EF4EDAF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0657F48-A08D-4E7C-A9B7-EE1C619E0186}"/>
              </a:ext>
            </a:extLst>
          </p:cNvPr>
          <p:cNvSpPr>
            <a:spLocks noGrp="1"/>
          </p:cNvSpPr>
          <p:nvPr>
            <p:ph type="dt" sz="half" idx="10"/>
          </p:nvPr>
        </p:nvSpPr>
        <p:spPr/>
        <p:txBody>
          <a:bodyPr/>
          <a:lstStyle/>
          <a:p>
            <a:fld id="{9151F5B2-8BB7-4532-A2CB-11A802ABDABF}" type="datetime1">
              <a:rPr lang="en-US" smtClean="0"/>
              <a:t>3/8/2021</a:t>
            </a:fld>
            <a:endParaRPr lang="en-US"/>
          </a:p>
        </p:txBody>
      </p:sp>
      <p:sp>
        <p:nvSpPr>
          <p:cNvPr id="5" name="Footer Placeholder 4">
            <a:extLst>
              <a:ext uri="{FF2B5EF4-FFF2-40B4-BE49-F238E27FC236}">
                <a16:creationId xmlns:a16="http://schemas.microsoft.com/office/drawing/2014/main" id="{61B9FD46-3234-443A-9D01-89520031F58B}"/>
              </a:ext>
            </a:extLst>
          </p:cNvPr>
          <p:cNvSpPr>
            <a:spLocks noGrp="1"/>
          </p:cNvSpPr>
          <p:nvPr>
            <p:ph type="ftr" sz="quarter" idx="11"/>
          </p:nvPr>
        </p:nvSpPr>
        <p:spPr/>
        <p:txBody>
          <a:bodyPr/>
          <a:lstStyle/>
          <a:p>
            <a:r>
              <a:rPr lang="en-US" b="1">
                <a:solidFill>
                  <a:srgbClr val="53728A"/>
                </a:solidFill>
              </a:rPr>
              <a:t>Business Champions School - Eng. Amaal Aburumman</a:t>
            </a:r>
            <a:endParaRPr lang="en-US" b="1" dirty="0">
              <a:solidFill>
                <a:srgbClr val="53728A"/>
              </a:solidFill>
            </a:endParaRPr>
          </a:p>
        </p:txBody>
      </p:sp>
      <p:sp>
        <p:nvSpPr>
          <p:cNvPr id="6" name="Slide Number Placeholder 5">
            <a:extLst>
              <a:ext uri="{FF2B5EF4-FFF2-40B4-BE49-F238E27FC236}">
                <a16:creationId xmlns:a16="http://schemas.microsoft.com/office/drawing/2014/main" id="{B566282A-1DC9-4DC6-9B19-06ABE74E9992}"/>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9751371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51BE38-3C19-4899-9557-93CAE0AB77C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D477C09-3EE9-467D-9521-761974FA6B2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7CE6601-614C-400B-8516-2365794B0DF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2C1119B-A48F-4299-A3C1-E7350591D8CE}"/>
              </a:ext>
            </a:extLst>
          </p:cNvPr>
          <p:cNvSpPr>
            <a:spLocks noGrp="1"/>
          </p:cNvSpPr>
          <p:nvPr>
            <p:ph type="dt" sz="half" idx="10"/>
          </p:nvPr>
        </p:nvSpPr>
        <p:spPr/>
        <p:txBody>
          <a:bodyPr/>
          <a:lstStyle/>
          <a:p>
            <a:fld id="{7A65E07A-986F-4E31-85EF-37FAC795314D}" type="datetime1">
              <a:rPr lang="en-US" smtClean="0"/>
              <a:t>3/8/2021</a:t>
            </a:fld>
            <a:endParaRPr lang="en-US"/>
          </a:p>
        </p:txBody>
      </p:sp>
      <p:sp>
        <p:nvSpPr>
          <p:cNvPr id="6" name="Footer Placeholder 5">
            <a:extLst>
              <a:ext uri="{FF2B5EF4-FFF2-40B4-BE49-F238E27FC236}">
                <a16:creationId xmlns:a16="http://schemas.microsoft.com/office/drawing/2014/main" id="{99A60ADF-F158-4F0D-B23A-04FB36F8412B}"/>
              </a:ext>
            </a:extLst>
          </p:cNvPr>
          <p:cNvSpPr>
            <a:spLocks noGrp="1"/>
          </p:cNvSpPr>
          <p:nvPr>
            <p:ph type="ftr" sz="quarter" idx="11"/>
          </p:nvPr>
        </p:nvSpPr>
        <p:spPr/>
        <p:txBody>
          <a:bodyPr/>
          <a:lstStyle/>
          <a:p>
            <a:r>
              <a:rPr lang="en-US" b="1">
                <a:solidFill>
                  <a:srgbClr val="53728A"/>
                </a:solidFill>
              </a:rPr>
              <a:t>Business Champions School - Eng. Amaal Aburumman</a:t>
            </a:r>
            <a:endParaRPr lang="en-US" dirty="0"/>
          </a:p>
        </p:txBody>
      </p:sp>
      <p:sp>
        <p:nvSpPr>
          <p:cNvPr id="7" name="Slide Number Placeholder 6">
            <a:extLst>
              <a:ext uri="{FF2B5EF4-FFF2-40B4-BE49-F238E27FC236}">
                <a16:creationId xmlns:a16="http://schemas.microsoft.com/office/drawing/2014/main" id="{C7B2FBB4-6760-43E0-8730-43753704115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888899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689FE3-AB87-4E18-A63A-CC600D6C8FE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CBBE197A-E923-4C03-84D1-C776937604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A551361-1C30-482D-836B-BBECA041620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E811D56-82EF-44D3-A89D-C767318EDA4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5EB94B3-752C-4DA8-AE4B-DD61B692871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1BF96B1-45EE-46B0-A45A-BF15329413CD}"/>
              </a:ext>
            </a:extLst>
          </p:cNvPr>
          <p:cNvSpPr>
            <a:spLocks noGrp="1"/>
          </p:cNvSpPr>
          <p:nvPr>
            <p:ph type="dt" sz="half" idx="10"/>
          </p:nvPr>
        </p:nvSpPr>
        <p:spPr/>
        <p:txBody>
          <a:bodyPr/>
          <a:lstStyle/>
          <a:p>
            <a:fld id="{D5D4C670-EA5A-45BE-839D-3DBD19C66C57}" type="datetime1">
              <a:rPr lang="en-US" smtClean="0"/>
              <a:t>3/8/2021</a:t>
            </a:fld>
            <a:endParaRPr lang="en-US"/>
          </a:p>
        </p:txBody>
      </p:sp>
      <p:sp>
        <p:nvSpPr>
          <p:cNvPr id="8" name="Footer Placeholder 7">
            <a:extLst>
              <a:ext uri="{FF2B5EF4-FFF2-40B4-BE49-F238E27FC236}">
                <a16:creationId xmlns:a16="http://schemas.microsoft.com/office/drawing/2014/main" id="{990C9D8E-8E32-4DBF-B89B-EA0448AE5205}"/>
              </a:ext>
            </a:extLst>
          </p:cNvPr>
          <p:cNvSpPr>
            <a:spLocks noGrp="1"/>
          </p:cNvSpPr>
          <p:nvPr>
            <p:ph type="ftr" sz="quarter" idx="11"/>
          </p:nvPr>
        </p:nvSpPr>
        <p:spPr/>
        <p:txBody>
          <a:bodyPr/>
          <a:lstStyle/>
          <a:p>
            <a:r>
              <a:rPr lang="en-US" b="1">
                <a:solidFill>
                  <a:srgbClr val="53728A"/>
                </a:solidFill>
              </a:rPr>
              <a:t>Business Champions School - Eng. Amaal Aburumman</a:t>
            </a:r>
            <a:endParaRPr lang="en-US" dirty="0"/>
          </a:p>
        </p:txBody>
      </p:sp>
      <p:sp>
        <p:nvSpPr>
          <p:cNvPr id="9" name="Slide Number Placeholder 8">
            <a:extLst>
              <a:ext uri="{FF2B5EF4-FFF2-40B4-BE49-F238E27FC236}">
                <a16:creationId xmlns:a16="http://schemas.microsoft.com/office/drawing/2014/main" id="{9BDD667C-E9EE-47F4-A14F-7C031C6C0FA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1502548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D88EF1-8A8C-43FB-AFD1-38AD30F48C5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97C5A830-4BE7-443E-BA7F-CBE5EF10DC32}"/>
              </a:ext>
            </a:extLst>
          </p:cNvPr>
          <p:cNvSpPr>
            <a:spLocks noGrp="1"/>
          </p:cNvSpPr>
          <p:nvPr>
            <p:ph type="dt" sz="half" idx="10"/>
          </p:nvPr>
        </p:nvSpPr>
        <p:spPr/>
        <p:txBody>
          <a:bodyPr/>
          <a:lstStyle/>
          <a:p>
            <a:fld id="{42E8F02F-54E4-4B71-8744-4616DB82A1B2}" type="datetime1">
              <a:rPr lang="en-US" smtClean="0"/>
              <a:t>3/8/2021</a:t>
            </a:fld>
            <a:endParaRPr lang="en-US"/>
          </a:p>
        </p:txBody>
      </p:sp>
      <p:sp>
        <p:nvSpPr>
          <p:cNvPr id="4" name="Footer Placeholder 3">
            <a:extLst>
              <a:ext uri="{FF2B5EF4-FFF2-40B4-BE49-F238E27FC236}">
                <a16:creationId xmlns:a16="http://schemas.microsoft.com/office/drawing/2014/main" id="{530EA6A3-7C31-423F-993A-E4AAD2018932}"/>
              </a:ext>
            </a:extLst>
          </p:cNvPr>
          <p:cNvSpPr>
            <a:spLocks noGrp="1"/>
          </p:cNvSpPr>
          <p:nvPr>
            <p:ph type="ftr" sz="quarter" idx="11"/>
          </p:nvPr>
        </p:nvSpPr>
        <p:spPr/>
        <p:txBody>
          <a:bodyPr/>
          <a:lstStyle/>
          <a:p>
            <a:r>
              <a:rPr lang="en-US" b="1">
                <a:solidFill>
                  <a:srgbClr val="53728A"/>
                </a:solidFill>
              </a:rPr>
              <a:t>Business Champions School - Eng. Amaal Aburumman</a:t>
            </a:r>
            <a:endParaRPr lang="en-US" dirty="0"/>
          </a:p>
        </p:txBody>
      </p:sp>
      <p:sp>
        <p:nvSpPr>
          <p:cNvPr id="5" name="Slide Number Placeholder 4">
            <a:extLst>
              <a:ext uri="{FF2B5EF4-FFF2-40B4-BE49-F238E27FC236}">
                <a16:creationId xmlns:a16="http://schemas.microsoft.com/office/drawing/2014/main" id="{1ED5ADD4-0B37-4742-8665-FBD31993F23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194038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45A76EC-6DA5-4F0D-9BB4-2B8EECCD3FEF}"/>
              </a:ext>
            </a:extLst>
          </p:cNvPr>
          <p:cNvSpPr>
            <a:spLocks noGrp="1"/>
          </p:cNvSpPr>
          <p:nvPr>
            <p:ph type="dt" sz="half" idx="10"/>
          </p:nvPr>
        </p:nvSpPr>
        <p:spPr/>
        <p:txBody>
          <a:bodyPr/>
          <a:lstStyle/>
          <a:p>
            <a:fld id="{65BBAF2A-8A9C-4CB6-929F-190C53C472B7}" type="datetime1">
              <a:rPr lang="en-US" smtClean="0"/>
              <a:t>3/8/2021</a:t>
            </a:fld>
            <a:endParaRPr lang="en-US"/>
          </a:p>
        </p:txBody>
      </p:sp>
      <p:sp>
        <p:nvSpPr>
          <p:cNvPr id="3" name="Footer Placeholder 2">
            <a:extLst>
              <a:ext uri="{FF2B5EF4-FFF2-40B4-BE49-F238E27FC236}">
                <a16:creationId xmlns:a16="http://schemas.microsoft.com/office/drawing/2014/main" id="{3B949424-003F-48B4-8FEA-8A6BFEAAA925}"/>
              </a:ext>
            </a:extLst>
          </p:cNvPr>
          <p:cNvSpPr>
            <a:spLocks noGrp="1"/>
          </p:cNvSpPr>
          <p:nvPr>
            <p:ph type="ftr" sz="quarter" idx="11"/>
          </p:nvPr>
        </p:nvSpPr>
        <p:spPr/>
        <p:txBody>
          <a:bodyPr/>
          <a:lstStyle/>
          <a:p>
            <a:r>
              <a:rPr lang="en-US" b="1">
                <a:solidFill>
                  <a:srgbClr val="53728A"/>
                </a:solidFill>
              </a:rPr>
              <a:t>Business Champions School - Eng. Amaal Aburumman</a:t>
            </a:r>
            <a:endParaRPr lang="en-US" dirty="0"/>
          </a:p>
        </p:txBody>
      </p:sp>
      <p:sp>
        <p:nvSpPr>
          <p:cNvPr id="4" name="Slide Number Placeholder 3">
            <a:extLst>
              <a:ext uri="{FF2B5EF4-FFF2-40B4-BE49-F238E27FC236}">
                <a16:creationId xmlns:a16="http://schemas.microsoft.com/office/drawing/2014/main" id="{9DD007D9-E50F-485A-A330-2874D323EC4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7712975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DB9D5E-76B9-448A-8E91-3A12816DA26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C0223B2-C352-4F0E-A0CF-6BB2DAFCA98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B736218-9046-4904-A478-29AD620CBCB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C291F3D-DB4C-4C43-8A00-782C7E74CAAD}"/>
              </a:ext>
            </a:extLst>
          </p:cNvPr>
          <p:cNvSpPr>
            <a:spLocks noGrp="1"/>
          </p:cNvSpPr>
          <p:nvPr>
            <p:ph type="dt" sz="half" idx="10"/>
          </p:nvPr>
        </p:nvSpPr>
        <p:spPr/>
        <p:txBody>
          <a:bodyPr/>
          <a:lstStyle/>
          <a:p>
            <a:fld id="{E9AD1B92-3496-4AC0-8B9A-9647B0F0B69A}" type="datetime1">
              <a:rPr lang="en-US" smtClean="0"/>
              <a:t>3/8/2021</a:t>
            </a:fld>
            <a:endParaRPr lang="en-US"/>
          </a:p>
        </p:txBody>
      </p:sp>
      <p:sp>
        <p:nvSpPr>
          <p:cNvPr id="6" name="Footer Placeholder 5">
            <a:extLst>
              <a:ext uri="{FF2B5EF4-FFF2-40B4-BE49-F238E27FC236}">
                <a16:creationId xmlns:a16="http://schemas.microsoft.com/office/drawing/2014/main" id="{688E78FD-C676-42DB-85CA-3EA9A8BB86EF}"/>
              </a:ext>
            </a:extLst>
          </p:cNvPr>
          <p:cNvSpPr>
            <a:spLocks noGrp="1"/>
          </p:cNvSpPr>
          <p:nvPr>
            <p:ph type="ftr" sz="quarter" idx="11"/>
          </p:nvPr>
        </p:nvSpPr>
        <p:spPr/>
        <p:txBody>
          <a:bodyPr/>
          <a:lstStyle/>
          <a:p>
            <a:r>
              <a:rPr lang="en-US" b="1">
                <a:solidFill>
                  <a:srgbClr val="53728A"/>
                </a:solidFill>
              </a:rPr>
              <a:t>Business Champions School - Eng. Amaal Aburumman</a:t>
            </a:r>
            <a:endParaRPr lang="en-US" dirty="0"/>
          </a:p>
        </p:txBody>
      </p:sp>
      <p:sp>
        <p:nvSpPr>
          <p:cNvPr id="7" name="Slide Number Placeholder 6">
            <a:extLst>
              <a:ext uri="{FF2B5EF4-FFF2-40B4-BE49-F238E27FC236}">
                <a16:creationId xmlns:a16="http://schemas.microsoft.com/office/drawing/2014/main" id="{7CA2F6C6-381A-443D-A3D6-4A06C0D2E03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5871754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7569E6-5C29-47A0-B5D7-A52D274813E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DB99370-6D33-4C13-A03A-AC0842D0C62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10FE90C-F565-40EB-84A9-9127B9EA6A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8489353-6A66-4B72-8D54-0E604356CB80}"/>
              </a:ext>
            </a:extLst>
          </p:cNvPr>
          <p:cNvSpPr>
            <a:spLocks noGrp="1"/>
          </p:cNvSpPr>
          <p:nvPr>
            <p:ph type="dt" sz="half" idx="10"/>
          </p:nvPr>
        </p:nvSpPr>
        <p:spPr/>
        <p:txBody>
          <a:bodyPr/>
          <a:lstStyle/>
          <a:p>
            <a:fld id="{FE2B9CED-E6FC-4CA5-BAB5-467BF9260862}" type="datetime1">
              <a:rPr lang="en-US" smtClean="0"/>
              <a:t>3/8/2021</a:t>
            </a:fld>
            <a:endParaRPr lang="en-US"/>
          </a:p>
        </p:txBody>
      </p:sp>
      <p:sp>
        <p:nvSpPr>
          <p:cNvPr id="6" name="Footer Placeholder 5">
            <a:extLst>
              <a:ext uri="{FF2B5EF4-FFF2-40B4-BE49-F238E27FC236}">
                <a16:creationId xmlns:a16="http://schemas.microsoft.com/office/drawing/2014/main" id="{0B60BF95-2765-4D16-8D1C-C8D081A06EBD}"/>
              </a:ext>
            </a:extLst>
          </p:cNvPr>
          <p:cNvSpPr>
            <a:spLocks noGrp="1"/>
          </p:cNvSpPr>
          <p:nvPr>
            <p:ph type="ftr" sz="quarter" idx="11"/>
          </p:nvPr>
        </p:nvSpPr>
        <p:spPr/>
        <p:txBody>
          <a:bodyPr/>
          <a:lstStyle/>
          <a:p>
            <a:r>
              <a:rPr lang="en-US" b="1">
                <a:solidFill>
                  <a:srgbClr val="53728A"/>
                </a:solidFill>
              </a:rPr>
              <a:t>Business Champions School - Eng. Amaal Aburumman</a:t>
            </a:r>
            <a:endParaRPr lang="en-US" dirty="0"/>
          </a:p>
        </p:txBody>
      </p:sp>
      <p:sp>
        <p:nvSpPr>
          <p:cNvPr id="7" name="Slide Number Placeholder 6">
            <a:extLst>
              <a:ext uri="{FF2B5EF4-FFF2-40B4-BE49-F238E27FC236}">
                <a16:creationId xmlns:a16="http://schemas.microsoft.com/office/drawing/2014/main" id="{9434A4CB-EFA1-4370-824F-54B992B050A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44620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A42D3D-38A2-46E1-8364-4B994B46F91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AB587A4-C5B9-4EDE-9449-6042C0B7A74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9247B2D-FAA4-4441-9C2A-F5A1138675BE}"/>
              </a:ext>
            </a:extLst>
          </p:cNvPr>
          <p:cNvSpPr>
            <a:spLocks noGrp="1"/>
          </p:cNvSpPr>
          <p:nvPr>
            <p:ph type="dt" sz="half" idx="10"/>
          </p:nvPr>
        </p:nvSpPr>
        <p:spPr/>
        <p:txBody>
          <a:bodyPr/>
          <a:lstStyle/>
          <a:p>
            <a:fld id="{F17A0E80-DA67-4E17-B26D-08900557118F}" type="datetime1">
              <a:rPr lang="en-US" smtClean="0"/>
              <a:t>3/8/2021</a:t>
            </a:fld>
            <a:endParaRPr lang="en-US"/>
          </a:p>
        </p:txBody>
      </p:sp>
      <p:sp>
        <p:nvSpPr>
          <p:cNvPr id="5" name="Footer Placeholder 4">
            <a:extLst>
              <a:ext uri="{FF2B5EF4-FFF2-40B4-BE49-F238E27FC236}">
                <a16:creationId xmlns:a16="http://schemas.microsoft.com/office/drawing/2014/main" id="{F9B039E6-9E52-428D-B425-93B9656E472A}"/>
              </a:ext>
            </a:extLst>
          </p:cNvPr>
          <p:cNvSpPr>
            <a:spLocks noGrp="1"/>
          </p:cNvSpPr>
          <p:nvPr>
            <p:ph type="ftr" sz="quarter" idx="11"/>
          </p:nvPr>
        </p:nvSpPr>
        <p:spPr/>
        <p:txBody>
          <a:bodyPr/>
          <a:lstStyle/>
          <a:p>
            <a:r>
              <a:rPr lang="en-US" b="1">
                <a:solidFill>
                  <a:srgbClr val="53728A"/>
                </a:solidFill>
              </a:rPr>
              <a:t>Business Champions School - Eng. Amaal Aburumman</a:t>
            </a:r>
            <a:endParaRPr lang="en-US" dirty="0"/>
          </a:p>
        </p:txBody>
      </p:sp>
      <p:sp>
        <p:nvSpPr>
          <p:cNvPr id="6" name="Slide Number Placeholder 5">
            <a:extLst>
              <a:ext uri="{FF2B5EF4-FFF2-40B4-BE49-F238E27FC236}">
                <a16:creationId xmlns:a16="http://schemas.microsoft.com/office/drawing/2014/main" id="{25A16C17-C040-4B3A-A7D0-49CD880785DF}"/>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490682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4EE0452-43F5-49EA-A2E5-7454497442E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9293091-1BE4-4E9E-9C9C-79BE85DCF96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0B8EE1C-8BD0-42FD-A7AA-E4BFBF835040}"/>
              </a:ext>
            </a:extLst>
          </p:cNvPr>
          <p:cNvSpPr>
            <a:spLocks noGrp="1"/>
          </p:cNvSpPr>
          <p:nvPr>
            <p:ph type="dt" sz="half" idx="10"/>
          </p:nvPr>
        </p:nvSpPr>
        <p:spPr/>
        <p:txBody>
          <a:bodyPr/>
          <a:lstStyle/>
          <a:p>
            <a:fld id="{9DE23FE5-DABE-4A58-8D32-6CA2575F4B25}" type="datetime1">
              <a:rPr lang="en-US" smtClean="0"/>
              <a:t>3/8/2021</a:t>
            </a:fld>
            <a:endParaRPr lang="en-US"/>
          </a:p>
        </p:txBody>
      </p:sp>
      <p:sp>
        <p:nvSpPr>
          <p:cNvPr id="5" name="Footer Placeholder 4">
            <a:extLst>
              <a:ext uri="{FF2B5EF4-FFF2-40B4-BE49-F238E27FC236}">
                <a16:creationId xmlns:a16="http://schemas.microsoft.com/office/drawing/2014/main" id="{0BE4D64A-328B-4942-8C01-AB57D08EABFF}"/>
              </a:ext>
            </a:extLst>
          </p:cNvPr>
          <p:cNvSpPr>
            <a:spLocks noGrp="1"/>
          </p:cNvSpPr>
          <p:nvPr>
            <p:ph type="ftr" sz="quarter" idx="11"/>
          </p:nvPr>
        </p:nvSpPr>
        <p:spPr/>
        <p:txBody>
          <a:bodyPr/>
          <a:lstStyle/>
          <a:p>
            <a:r>
              <a:rPr lang="en-US" b="1">
                <a:solidFill>
                  <a:srgbClr val="53728A"/>
                </a:solidFill>
              </a:rPr>
              <a:t>Business Champions School - Eng. Amaal Aburumman</a:t>
            </a:r>
            <a:endParaRPr lang="en-US" dirty="0"/>
          </a:p>
        </p:txBody>
      </p:sp>
      <p:sp>
        <p:nvSpPr>
          <p:cNvPr id="6" name="Slide Number Placeholder 5">
            <a:extLst>
              <a:ext uri="{FF2B5EF4-FFF2-40B4-BE49-F238E27FC236}">
                <a16:creationId xmlns:a16="http://schemas.microsoft.com/office/drawing/2014/main" id="{61635525-3115-4CE9-905D-65BFEDB566CC}"/>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0178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65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23433E4-C324-4DDE-A6BF-B2826CF0858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7A25399-0F28-4FA1-871B-C6AEB6FF145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F7058E9-D024-4C07-BCD3-EE75CC86B37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DA4E8EC-4075-4662-A6A1-28A679988CE9}" type="datetime1">
              <a:rPr lang="en-US" smtClean="0"/>
              <a:t>3/8/2021</a:t>
            </a:fld>
            <a:endParaRPr lang="en-US"/>
          </a:p>
        </p:txBody>
      </p:sp>
      <p:sp>
        <p:nvSpPr>
          <p:cNvPr id="5" name="Footer Placeholder 4">
            <a:extLst>
              <a:ext uri="{FF2B5EF4-FFF2-40B4-BE49-F238E27FC236}">
                <a16:creationId xmlns:a16="http://schemas.microsoft.com/office/drawing/2014/main" id="{6EEF40AE-35D1-45E1-9964-F10B8EE48FC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a:solidFill>
                  <a:srgbClr val="53728A"/>
                </a:solidFill>
              </a:rPr>
              <a:t>Business Champions School - Eng. Amaal Aburumman</a:t>
            </a:r>
            <a:endParaRPr lang="en-US" dirty="0"/>
          </a:p>
        </p:txBody>
      </p:sp>
      <p:sp>
        <p:nvSpPr>
          <p:cNvPr id="6" name="Slide Number Placeholder 5">
            <a:extLst>
              <a:ext uri="{FF2B5EF4-FFF2-40B4-BE49-F238E27FC236}">
                <a16:creationId xmlns:a16="http://schemas.microsoft.com/office/drawing/2014/main" id="{AFDFCE6D-87E2-464B-9727-7C3A2E02232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269182231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6.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Layout" Target="../slideLayouts/slideLayout2.xml"/><Relationship Id="rId1" Type="http://schemas.openxmlformats.org/officeDocument/2006/relationships/tags" Target="../tags/tag1.xml"/><Relationship Id="rId5" Type="http://schemas.openxmlformats.org/officeDocument/2006/relationships/image" Target="../media/image9.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slideLayout" Target="../slideLayouts/slideLayout2.xml"/><Relationship Id="rId1" Type="http://schemas.openxmlformats.org/officeDocument/2006/relationships/tags" Target="../tags/tag2.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slideLayout" Target="../slideLayouts/slideLayout7.xml"/><Relationship Id="rId1" Type="http://schemas.openxmlformats.org/officeDocument/2006/relationships/themeOverride" Target="../theme/themeOverride1.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em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20.e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22.e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23.em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7.xml"/><Relationship Id="rId4" Type="http://schemas.openxmlformats.org/officeDocument/2006/relationships/image" Target="../media/image24.png"/></Relationships>
</file>

<file path=ppt/slides/_rels/slide2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5.emf"/><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6.emf"/><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8.emf"/><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9.emf"/><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slideLayout" Target="../slideLayouts/slideLayout7.xml"/><Relationship Id="rId1" Type="http://schemas.openxmlformats.org/officeDocument/2006/relationships/themeOverride" Target="../theme/themeOverride2.xml"/><Relationship Id="rId4" Type="http://schemas.openxmlformats.org/officeDocument/2006/relationships/image" Target="../media/image40.emf"/></Relationships>
</file>

<file path=ppt/slides/_rels/slide36.xml.rels><?xml version="1.0" encoding="UTF-8" standalone="yes"?>
<Relationships xmlns="http://schemas.openxmlformats.org/package/2006/relationships"><Relationship Id="rId3" Type="http://schemas.openxmlformats.org/officeDocument/2006/relationships/image" Target="../media/image41.emf"/><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13.png"/><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3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4.emf"/><Relationship Id="rId1" Type="http://schemas.openxmlformats.org/officeDocument/2006/relationships/slideLayout" Target="../slideLayouts/slideLayout2.xml"/><Relationship Id="rId5" Type="http://schemas.openxmlformats.org/officeDocument/2006/relationships/image" Target="../media/image46.emf"/><Relationship Id="rId4" Type="http://schemas.openxmlformats.org/officeDocument/2006/relationships/image" Target="../media/image45.emf"/></Relationships>
</file>

<file path=ppt/slides/_rels/slide4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624263" y="878540"/>
            <a:ext cx="8567738" cy="3442447"/>
          </a:xfrm>
          <a:solidFill>
            <a:srgbClr val="53728A"/>
          </a:solidFill>
        </p:spPr>
        <p:txBody>
          <a:bodyPr lIns="274320" tIns="91440" rIns="182880" bIns="91440">
            <a:normAutofit fontScale="90000"/>
          </a:bodyPr>
          <a:lstStyle/>
          <a:p>
            <a:pPr algn="l"/>
            <a:br>
              <a:rPr lang="en-US" sz="5400" b="1" dirty="0">
                <a:solidFill>
                  <a:schemeClr val="bg1"/>
                </a:solidFill>
                <a:latin typeface="+mn-lt"/>
              </a:rPr>
            </a:br>
            <a:r>
              <a:rPr lang="en-US" sz="5400" b="1" dirty="0">
                <a:solidFill>
                  <a:schemeClr val="bg1"/>
                </a:solidFill>
                <a:ea typeface="+mj-ea"/>
                <a:cs typeface="+mj-cs"/>
              </a:rPr>
              <a:t>PMG 506</a:t>
            </a:r>
            <a:br>
              <a:rPr lang="en-US" sz="5400" b="1" dirty="0">
                <a:solidFill>
                  <a:schemeClr val="bg1"/>
                </a:solidFill>
                <a:latin typeface="+mn-lt"/>
              </a:rPr>
            </a:br>
            <a:r>
              <a:rPr lang="en-US" sz="5400" b="1" dirty="0">
                <a:solidFill>
                  <a:schemeClr val="bg1"/>
                </a:solidFill>
                <a:latin typeface="+mn-lt"/>
              </a:rPr>
              <a:t>Advanced Project Management</a:t>
            </a:r>
            <a:br>
              <a:rPr lang="en-US" b="1" dirty="0">
                <a:solidFill>
                  <a:schemeClr val="bg1"/>
                </a:solidFill>
                <a:latin typeface="+mn-lt"/>
              </a:rPr>
            </a:br>
            <a:r>
              <a:rPr lang="en-US" sz="5400" dirty="0">
                <a:solidFill>
                  <a:srgbClr val="FF0000"/>
                </a:solidFill>
                <a:latin typeface="+mn-lt"/>
              </a:rPr>
              <a:t>LECTURE 7</a:t>
            </a: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578542" y="4379932"/>
            <a:ext cx="8567738" cy="1917473"/>
          </a:xfrm>
          <a:solidFill>
            <a:schemeClr val="tx1">
              <a:lumMod val="65000"/>
              <a:lumOff val="35000"/>
            </a:schemeClr>
          </a:solidFill>
        </p:spPr>
        <p:txBody>
          <a:bodyPr lIns="274320" tIns="91440" rIns="182880" bIns="91440">
            <a:noAutofit/>
          </a:bodyPr>
          <a:lstStyle/>
          <a:p>
            <a:pPr lvl="0"/>
            <a:r>
              <a:rPr lang="en-US" sz="4000" b="1" dirty="0"/>
              <a:t>Starting the project plan: The WBS</a:t>
            </a:r>
            <a:endParaRPr lang="en-US" sz="3200" dirty="0"/>
          </a:p>
        </p:txBody>
      </p:sp>
      <p:sp>
        <p:nvSpPr>
          <p:cNvPr id="6" name="Rectangle 5">
            <a:extLst>
              <a:ext uri="{FF2B5EF4-FFF2-40B4-BE49-F238E27FC236}">
                <a16:creationId xmlns:a16="http://schemas.microsoft.com/office/drawing/2014/main" id="{6EFE6120-9984-43F1-A9C9-F16007E15EEB}"/>
              </a:ext>
            </a:extLst>
          </p:cNvPr>
          <p:cNvSpPr/>
          <p:nvPr/>
        </p:nvSpPr>
        <p:spPr>
          <a:xfrm>
            <a:off x="0" y="878540"/>
            <a:ext cx="3514951" cy="510091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3200" b="1" dirty="0"/>
          </a:p>
          <a:p>
            <a:endParaRPr lang="en-US" sz="3200" b="1" dirty="0"/>
          </a:p>
          <a:p>
            <a:r>
              <a:rPr lang="en-US" sz="3000" b="1" dirty="0">
                <a:solidFill>
                  <a:srgbClr val="53728A"/>
                </a:solidFill>
              </a:rPr>
              <a:t>Everyone’s Smart</a:t>
            </a:r>
            <a:br>
              <a:rPr lang="en-US" sz="3000" b="1" dirty="0">
                <a:solidFill>
                  <a:srgbClr val="53728A"/>
                </a:solidFill>
              </a:rPr>
            </a:br>
            <a:r>
              <a:rPr lang="en-US" sz="3000" b="1" dirty="0">
                <a:solidFill>
                  <a:srgbClr val="53728A"/>
                </a:solidFill>
              </a:rPr>
              <a:t>University</a:t>
            </a:r>
          </a:p>
        </p:txBody>
      </p:sp>
      <p:pic>
        <p:nvPicPr>
          <p:cNvPr id="9" name="Picture 8"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410204" y="1123406"/>
            <a:ext cx="2694542" cy="2286000"/>
          </a:xfrm>
          <a:prstGeom prst="rect">
            <a:avLst/>
          </a:prstGeom>
        </p:spPr>
      </p:pic>
      <p:sp>
        <p:nvSpPr>
          <p:cNvPr id="5" name="Footer Placeholder 4">
            <a:extLst>
              <a:ext uri="{FF2B5EF4-FFF2-40B4-BE49-F238E27FC236}">
                <a16:creationId xmlns:a16="http://schemas.microsoft.com/office/drawing/2014/main" id="{C2C4F7E2-2F8D-4321-AF53-9E7A12E3FA67}"/>
              </a:ext>
            </a:extLst>
          </p:cNvPr>
          <p:cNvSpPr>
            <a:spLocks noGrp="1"/>
          </p:cNvSpPr>
          <p:nvPr>
            <p:ph type="ftr" sz="quarter" idx="11"/>
          </p:nvPr>
        </p:nvSpPr>
        <p:spPr/>
        <p:txBody>
          <a:bodyPr/>
          <a:lstStyle/>
          <a:p>
            <a:r>
              <a:rPr lang="en-US"/>
              <a:t>Business Champions School - Eng. Amaal Aburumman</a:t>
            </a:r>
          </a:p>
        </p:txBody>
      </p:sp>
    </p:spTree>
    <p:extLst>
      <p:ext uri="{BB962C8B-B14F-4D97-AF65-F5344CB8AC3E}">
        <p14:creationId xmlns:p14="http://schemas.microsoft.com/office/powerpoint/2010/main" val="30275427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Content Placeholder 8">
            <a:extLst>
              <a:ext uri="{FF2B5EF4-FFF2-40B4-BE49-F238E27FC236}">
                <a16:creationId xmlns:a16="http://schemas.microsoft.com/office/drawing/2014/main" id="{013D7EEB-7322-4380-B106-D67A8664E01E}"/>
              </a:ext>
            </a:extLst>
          </p:cNvPr>
          <p:cNvGraphicFramePr>
            <a:graphicFrameLocks noGrp="1"/>
          </p:cNvGraphicFramePr>
          <p:nvPr>
            <p:ph idx="1"/>
            <p:extLst>
              <p:ext uri="{D42A27DB-BD31-4B8C-83A1-F6EECF244321}">
                <p14:modId xmlns:p14="http://schemas.microsoft.com/office/powerpoint/2010/main" val="324445069"/>
              </p:ext>
            </p:extLst>
          </p:nvPr>
        </p:nvGraphicFramePr>
        <p:xfrm>
          <a:off x="185352" y="803188"/>
          <a:ext cx="12006648" cy="605481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0" name="TextBox 9">
            <a:extLst>
              <a:ext uri="{FF2B5EF4-FFF2-40B4-BE49-F238E27FC236}">
                <a16:creationId xmlns:a16="http://schemas.microsoft.com/office/drawing/2014/main" id="{7B16D2EF-AD58-42EA-B22F-212DD97B273B}"/>
              </a:ext>
            </a:extLst>
          </p:cNvPr>
          <p:cNvSpPr txBox="1"/>
          <p:nvPr/>
        </p:nvSpPr>
        <p:spPr>
          <a:xfrm>
            <a:off x="2224217" y="117540"/>
            <a:ext cx="8155459" cy="523220"/>
          </a:xfrm>
          <a:prstGeom prst="rect">
            <a:avLst/>
          </a:prstGeom>
          <a:noFill/>
        </p:spPr>
        <p:txBody>
          <a:bodyPr wrap="square" rtlCol="0">
            <a:spAutoFit/>
          </a:bodyPr>
          <a:lstStyle/>
          <a:p>
            <a:r>
              <a:rPr lang="en-US" sz="2800" b="1" dirty="0"/>
              <a:t>PMG506 Advanced Project Management (APM)</a:t>
            </a:r>
            <a:endParaRPr lang="en-US" b="1" dirty="0"/>
          </a:p>
        </p:txBody>
      </p:sp>
      <p:pic>
        <p:nvPicPr>
          <p:cNvPr id="15" name="Picture 14">
            <a:extLst>
              <a:ext uri="{FF2B5EF4-FFF2-40B4-BE49-F238E27FC236}">
                <a16:creationId xmlns:a16="http://schemas.microsoft.com/office/drawing/2014/main" id="{F3BC91ED-CCAB-461D-8F1B-C21A306C20EF}"/>
              </a:ext>
            </a:extLst>
          </p:cNvPr>
          <p:cNvPicPr>
            <a:picLocks noChangeAspect="1"/>
          </p:cNvPicPr>
          <p:nvPr/>
        </p:nvPicPr>
        <p:blipFill>
          <a:blip r:embed="rId7"/>
          <a:stretch>
            <a:fillRect/>
          </a:stretch>
        </p:blipFill>
        <p:spPr>
          <a:xfrm>
            <a:off x="11060533" y="0"/>
            <a:ext cx="1131467" cy="1013254"/>
          </a:xfrm>
          <a:prstGeom prst="rect">
            <a:avLst/>
          </a:prstGeom>
        </p:spPr>
      </p:pic>
      <p:sp>
        <p:nvSpPr>
          <p:cNvPr id="2" name="Footer Placeholder 1">
            <a:extLst>
              <a:ext uri="{FF2B5EF4-FFF2-40B4-BE49-F238E27FC236}">
                <a16:creationId xmlns:a16="http://schemas.microsoft.com/office/drawing/2014/main" id="{9C6C3B1C-7054-4D57-9A65-A0544B3B3C0D}"/>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spTree>
    <p:extLst>
      <p:ext uri="{BB962C8B-B14F-4D97-AF65-F5344CB8AC3E}">
        <p14:creationId xmlns:p14="http://schemas.microsoft.com/office/powerpoint/2010/main" val="41105403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lumMod val="65000"/>
          </a:schemeClr>
        </a:solidFill>
        <a:effectLst/>
      </p:bgPr>
    </p:bg>
    <p:spTree>
      <p:nvGrpSpPr>
        <p:cNvPr id="1" name=""/>
        <p:cNvGrpSpPr/>
        <p:nvPr/>
      </p:nvGrpSpPr>
      <p:grpSpPr>
        <a:xfrm>
          <a:off x="0" y="0"/>
          <a:ext cx="0" cy="0"/>
          <a:chOff x="0" y="0"/>
          <a:chExt cx="0" cy="0"/>
        </a:xfrm>
      </p:grpSpPr>
      <p:sp useBgFill="1">
        <p:nvSpPr>
          <p:cNvPr id="90" name="Rectangle 89">
            <a:extLst>
              <a:ext uri="{FF2B5EF4-FFF2-40B4-BE49-F238E27FC236}">
                <a16:creationId xmlns:a16="http://schemas.microsoft.com/office/drawing/2014/main" id="{D2B783EE-0239-4717-BBEA-8C9EAC61C8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38201" y="345810"/>
            <a:ext cx="5120561" cy="1325563"/>
          </a:xfrm>
        </p:spPr>
        <p:txBody>
          <a:bodyPr>
            <a:normAutofit/>
          </a:bodyPr>
          <a:lstStyle/>
          <a:p>
            <a:r>
              <a:rPr lang="en-GB" altLang="en-US" dirty="0">
                <a:latin typeface="+mn-lt"/>
                <a:cs typeface="Times New Roman" panose="02020603050405020304" pitchFamily="18" charset="0"/>
              </a:rPr>
              <a:t>Learning Outcomes</a:t>
            </a:r>
            <a:endParaRPr lang="en-US" dirty="0">
              <a:latin typeface="+mn-lt"/>
              <a:cs typeface="Times New Roman" panose="02020603050405020304" pitchFamily="18" charset="0"/>
            </a:endParaRPr>
          </a:p>
        </p:txBody>
      </p:sp>
      <p:sp>
        <p:nvSpPr>
          <p:cNvPr id="3" name="Content Placeholder 2"/>
          <p:cNvSpPr>
            <a:spLocks noGrp="1"/>
          </p:cNvSpPr>
          <p:nvPr>
            <p:ph idx="1"/>
          </p:nvPr>
        </p:nvSpPr>
        <p:spPr>
          <a:xfrm>
            <a:off x="0" y="1825625"/>
            <a:ext cx="6361611" cy="4351338"/>
          </a:xfrm>
        </p:spPr>
        <p:txBody>
          <a:bodyPr>
            <a:normAutofit/>
          </a:bodyPr>
          <a:lstStyle/>
          <a:p>
            <a:pPr marL="457200" indent="-457200">
              <a:buNone/>
            </a:pPr>
            <a:r>
              <a:rPr lang="en-GB" altLang="en-US" sz="2400" b="1" dirty="0">
                <a:cs typeface="Times New Roman" panose="02020603050405020304" pitchFamily="18" charset="0"/>
              </a:rPr>
              <a:t>By the end of this lecture, you will be able to:</a:t>
            </a:r>
          </a:p>
          <a:p>
            <a:pPr>
              <a:buFont typeface="Wingdings" panose="05000000000000000000" pitchFamily="2" charset="2"/>
              <a:buChar char="Ø"/>
            </a:pPr>
            <a:r>
              <a:rPr lang="en-US" sz="2400" dirty="0"/>
              <a:t> </a:t>
            </a:r>
            <a:r>
              <a:rPr lang="en-GB" sz="2400" dirty="0"/>
              <a:t>Know what is a work breakdown structure ( WBS).</a:t>
            </a:r>
          </a:p>
          <a:p>
            <a:pPr>
              <a:buFont typeface="Wingdings" panose="05000000000000000000" pitchFamily="2" charset="2"/>
              <a:buChar char="Ø"/>
            </a:pPr>
            <a:r>
              <a:rPr lang="en-GB" sz="2400" dirty="0"/>
              <a:t> Explain the key components of the  WBS.</a:t>
            </a:r>
          </a:p>
          <a:p>
            <a:pPr>
              <a:buFont typeface="Wingdings" panose="05000000000000000000" pitchFamily="2" charset="2"/>
              <a:buChar char="Ø"/>
            </a:pPr>
            <a:r>
              <a:rPr lang="en-US" sz="2400" dirty="0"/>
              <a:t>Describe the importance, use and design approaches of a Work Breakdown Structure (WBS</a:t>
            </a:r>
            <a:r>
              <a:rPr lang="en-US" sz="1600" b="0" i="0" dirty="0">
                <a:solidFill>
                  <a:srgbClr val="000000"/>
                </a:solidFill>
                <a:effectLst/>
                <a:latin typeface="open sans"/>
              </a:rPr>
              <a:t>).</a:t>
            </a:r>
          </a:p>
          <a:p>
            <a:pPr>
              <a:buFont typeface="Wingdings" panose="05000000000000000000" pitchFamily="2" charset="2"/>
              <a:buChar char="Ø"/>
            </a:pPr>
            <a:r>
              <a:rPr lang="en-GB" sz="2400" dirty="0"/>
              <a:t>Assign  the  WBS  identification codes.</a:t>
            </a:r>
          </a:p>
          <a:p>
            <a:pPr>
              <a:buFont typeface="Wingdings" panose="05000000000000000000" pitchFamily="2" charset="2"/>
              <a:buChar char="Ø"/>
            </a:pPr>
            <a:r>
              <a:rPr lang="en-US" sz="2400" dirty="0"/>
              <a:t> Explain the “Responsibility Matrices”.</a:t>
            </a:r>
            <a:endParaRPr lang="en-GB" sz="2400" dirty="0"/>
          </a:p>
        </p:txBody>
      </p:sp>
      <p:sp>
        <p:nvSpPr>
          <p:cNvPr id="92" name="Oval 91">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20569" y="1364732"/>
            <a:ext cx="947488" cy="92178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pic>
        <p:nvPicPr>
          <p:cNvPr id="8" name="Picture 7">
            <a:extLst>
              <a:ext uri="{FF2B5EF4-FFF2-40B4-BE49-F238E27FC236}">
                <a16:creationId xmlns:a16="http://schemas.microsoft.com/office/drawing/2014/main" id="{6D051B1D-9BFC-4536-8E7F-46D2B2BDFECD}"/>
              </a:ext>
            </a:extLst>
          </p:cNvPr>
          <p:cNvPicPr>
            <a:picLocks noChangeAspect="1"/>
          </p:cNvPicPr>
          <p:nvPr/>
        </p:nvPicPr>
        <p:blipFill rotWithShape="1">
          <a:blip r:embed="rId3"/>
          <a:srcRect t="9015" b="25769"/>
          <a:stretch/>
        </p:blipFill>
        <p:spPr>
          <a:xfrm>
            <a:off x="7901259" y="2727729"/>
            <a:ext cx="4290741" cy="4130271"/>
          </a:xfrm>
          <a:custGeom>
            <a:avLst/>
            <a:gdLst/>
            <a:ahLst/>
            <a:cxnLst/>
            <a:rect l="l" t="t" r="r" b="b"/>
            <a:pathLst>
              <a:path w="4290741" h="4130271">
                <a:moveTo>
                  <a:pt x="2503809" y="0"/>
                </a:moveTo>
                <a:cubicBezTo>
                  <a:pt x="3157405" y="0"/>
                  <a:pt x="3752509" y="250434"/>
                  <a:pt x="4198398" y="660580"/>
                </a:cubicBezTo>
                <a:lnTo>
                  <a:pt x="4290741" y="751286"/>
                </a:lnTo>
                <a:lnTo>
                  <a:pt x="4290741" y="4130271"/>
                </a:lnTo>
                <a:lnTo>
                  <a:pt x="604508" y="4130271"/>
                </a:lnTo>
                <a:lnTo>
                  <a:pt x="461940" y="3953232"/>
                </a:lnTo>
                <a:cubicBezTo>
                  <a:pt x="171051" y="3544183"/>
                  <a:pt x="0" y="3043971"/>
                  <a:pt x="0" y="2503809"/>
                </a:cubicBezTo>
                <a:cubicBezTo>
                  <a:pt x="0" y="1120992"/>
                  <a:pt x="1120992" y="0"/>
                  <a:pt x="2503809" y="0"/>
                </a:cubicBezTo>
                <a:close/>
              </a:path>
            </a:pathLst>
          </a:custGeom>
        </p:spPr>
      </p:pic>
      <p:sp>
        <p:nvSpPr>
          <p:cNvPr id="94" name="Arc 93">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4759070" flipV="1">
            <a:off x="6034138" y="-673140"/>
            <a:ext cx="4021193" cy="4021193"/>
          </a:xfrm>
          <a:prstGeom prst="arc">
            <a:avLst>
              <a:gd name="adj1" fmla="val 16200000"/>
              <a:gd name="adj2" fmla="val 20093138"/>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pic>
        <p:nvPicPr>
          <p:cNvPr id="7" name="Picture 6">
            <a:extLst>
              <a:ext uri="{FF2B5EF4-FFF2-40B4-BE49-F238E27FC236}">
                <a16:creationId xmlns:a16="http://schemas.microsoft.com/office/drawing/2014/main" id="{2ACDDB42-8B76-4402-A061-780C8B56CC83}"/>
              </a:ext>
            </a:extLst>
          </p:cNvPr>
          <p:cNvPicPr>
            <a:picLocks noChangeAspect="1"/>
          </p:cNvPicPr>
          <p:nvPr/>
        </p:nvPicPr>
        <p:blipFill rotWithShape="1">
          <a:blip r:embed="rId4"/>
          <a:srcRect l="4225" r="4221" b="1"/>
          <a:stretch/>
        </p:blipFill>
        <p:spPr>
          <a:xfrm>
            <a:off x="6261607" y="1"/>
            <a:ext cx="3519312" cy="3007909"/>
          </a:xfrm>
          <a:custGeom>
            <a:avLst/>
            <a:gdLst/>
            <a:ahLst/>
            <a:cxnLst/>
            <a:rect l="l" t="t" r="r" b="b"/>
            <a:pathLst>
              <a:path w="3519312" h="3007909">
                <a:moveTo>
                  <a:pt x="519780" y="0"/>
                </a:moveTo>
                <a:lnTo>
                  <a:pt x="2999532" y="0"/>
                </a:lnTo>
                <a:lnTo>
                  <a:pt x="3003921" y="3989"/>
                </a:lnTo>
                <a:cubicBezTo>
                  <a:pt x="3322356" y="322424"/>
                  <a:pt x="3519312" y="762338"/>
                  <a:pt x="3519312" y="1248253"/>
                </a:cubicBezTo>
                <a:cubicBezTo>
                  <a:pt x="3519312" y="2220084"/>
                  <a:pt x="2731487" y="3007909"/>
                  <a:pt x="1759656" y="3007909"/>
                </a:cubicBezTo>
                <a:cubicBezTo>
                  <a:pt x="787826" y="3007909"/>
                  <a:pt x="0" y="2220084"/>
                  <a:pt x="0" y="1248253"/>
                </a:cubicBezTo>
                <a:cubicBezTo>
                  <a:pt x="0" y="762338"/>
                  <a:pt x="196957" y="322424"/>
                  <a:pt x="515392" y="3989"/>
                </a:cubicBezTo>
                <a:close/>
              </a:path>
            </a:pathLst>
          </a:custGeom>
        </p:spPr>
      </p:pic>
      <p:sp>
        <p:nvSpPr>
          <p:cNvPr id="6" name="Footer Placeholder 5">
            <a:extLst>
              <a:ext uri="{FF2B5EF4-FFF2-40B4-BE49-F238E27FC236}">
                <a16:creationId xmlns:a16="http://schemas.microsoft.com/office/drawing/2014/main" id="{6CB2D51A-0E2F-43EC-8EF5-926EDC12140E}"/>
              </a:ext>
            </a:extLst>
          </p:cNvPr>
          <p:cNvSpPr>
            <a:spLocks noGrp="1"/>
          </p:cNvSpPr>
          <p:nvPr>
            <p:ph type="ftr" sz="quarter" idx="11"/>
          </p:nvPr>
        </p:nvSpPr>
        <p:spPr>
          <a:xfrm>
            <a:off x="4038600" y="6356350"/>
            <a:ext cx="4114800" cy="365125"/>
          </a:xfrm>
        </p:spPr>
        <p:txBody>
          <a:bodyPr>
            <a:normAutofit/>
          </a:bodyPr>
          <a:lstStyle/>
          <a:p>
            <a:pPr>
              <a:spcAft>
                <a:spcPts val="600"/>
              </a:spcAft>
            </a:pPr>
            <a:r>
              <a:rPr lang="en-US" b="1"/>
              <a:t>Business Champions School - Eng. Amaal Aburumman</a:t>
            </a:r>
          </a:p>
        </p:txBody>
      </p:sp>
      <p:pic>
        <p:nvPicPr>
          <p:cNvPr id="4" name="Picture 3">
            <a:extLst>
              <a:ext uri="{FF2B5EF4-FFF2-40B4-BE49-F238E27FC236}">
                <a16:creationId xmlns:a16="http://schemas.microsoft.com/office/drawing/2014/main" id="{0209C7E9-A364-4889-9EAF-053B2891E3F0}"/>
              </a:ext>
            </a:extLst>
          </p:cNvPr>
          <p:cNvPicPr>
            <a:picLocks noChangeAspect="1"/>
          </p:cNvPicPr>
          <p:nvPr/>
        </p:nvPicPr>
        <p:blipFill>
          <a:blip r:embed="rId5"/>
          <a:stretch>
            <a:fillRect/>
          </a:stretch>
        </p:blipFill>
        <p:spPr>
          <a:xfrm>
            <a:off x="11058046" y="0"/>
            <a:ext cx="1133954" cy="1012024"/>
          </a:xfrm>
          <a:prstGeom prst="rect">
            <a:avLst/>
          </a:prstGeom>
        </p:spPr>
      </p:pic>
    </p:spTree>
    <p:custDataLst>
      <p:tags r:id="rId1"/>
    </p:custDataLst>
    <p:extLst>
      <p:ext uri="{BB962C8B-B14F-4D97-AF65-F5344CB8AC3E}">
        <p14:creationId xmlns:p14="http://schemas.microsoft.com/office/powerpoint/2010/main" val="31058776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8" name="Straight Connector 17">
            <a:extLst>
              <a:ext uri="{FF2B5EF4-FFF2-40B4-BE49-F238E27FC236}">
                <a16:creationId xmlns:a16="http://schemas.microsoft.com/office/drawing/2014/main" id="{DFDA47BC-3069-47F5-8257-24B3B1F76A0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129276" y="477749"/>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pic>
        <p:nvPicPr>
          <p:cNvPr id="6" name="Picture 5">
            <a:extLst>
              <a:ext uri="{FF2B5EF4-FFF2-40B4-BE49-F238E27FC236}">
                <a16:creationId xmlns:a16="http://schemas.microsoft.com/office/drawing/2014/main" id="{5C96D872-00B2-4A54-9B60-CE9FAF940385}"/>
              </a:ext>
            </a:extLst>
          </p:cNvPr>
          <p:cNvPicPr>
            <a:picLocks noChangeAspect="1"/>
          </p:cNvPicPr>
          <p:nvPr/>
        </p:nvPicPr>
        <p:blipFill rotWithShape="1">
          <a:blip r:embed="rId3"/>
          <a:srcRect l="1369" t="43782" r="36784" b="-14"/>
          <a:stretch/>
        </p:blipFill>
        <p:spPr>
          <a:xfrm>
            <a:off x="9223588" y="1771022"/>
            <a:ext cx="2648371" cy="2364327"/>
          </a:xfrm>
          <a:prstGeom prst="rect">
            <a:avLst/>
          </a:prstGeom>
        </p:spPr>
      </p:pic>
      <p:sp>
        <p:nvSpPr>
          <p:cNvPr id="20" name="Rectangle 19">
            <a:extLst>
              <a:ext uri="{FF2B5EF4-FFF2-40B4-BE49-F238E27FC236}">
                <a16:creationId xmlns:a16="http://schemas.microsoft.com/office/drawing/2014/main" id="{7AE95D8F-9825-4222-8846-E3461598CC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78068" y="4633546"/>
            <a:ext cx="11438793" cy="1844256"/>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B311912-4E6D-467C-A81A-DDEBDE8CFB3F}"/>
              </a:ext>
            </a:extLst>
          </p:cNvPr>
          <p:cNvSpPr>
            <a:spLocks noGrp="1"/>
          </p:cNvSpPr>
          <p:nvPr>
            <p:ph type="title"/>
          </p:nvPr>
        </p:nvSpPr>
        <p:spPr>
          <a:xfrm>
            <a:off x="527538" y="4756638"/>
            <a:ext cx="11139854" cy="930447"/>
          </a:xfrm>
        </p:spPr>
        <p:txBody>
          <a:bodyPr vert="horz" lIns="91440" tIns="45720" rIns="91440" bIns="45720" rtlCol="0" anchor="b">
            <a:normAutofit/>
          </a:bodyPr>
          <a:lstStyle/>
          <a:p>
            <a:pPr algn="ctr">
              <a:spcAft>
                <a:spcPts val="600"/>
              </a:spcAft>
            </a:pPr>
            <a:r>
              <a:rPr lang="en-US" sz="5400" b="1" dirty="0">
                <a:solidFill>
                  <a:srgbClr val="FFFFFF"/>
                </a:solidFill>
              </a:rPr>
              <a:t>Hierarchical planning process </a:t>
            </a:r>
          </a:p>
        </p:txBody>
      </p:sp>
      <p:pic>
        <p:nvPicPr>
          <p:cNvPr id="3" name="Picture 2">
            <a:extLst>
              <a:ext uri="{FF2B5EF4-FFF2-40B4-BE49-F238E27FC236}">
                <a16:creationId xmlns:a16="http://schemas.microsoft.com/office/drawing/2014/main" id="{26D044DD-88E0-4426-8ABD-D4C0211BCBFD}"/>
              </a:ext>
            </a:extLst>
          </p:cNvPr>
          <p:cNvPicPr>
            <a:picLocks noChangeAspect="1"/>
          </p:cNvPicPr>
          <p:nvPr/>
        </p:nvPicPr>
        <p:blipFill>
          <a:blip r:embed="rId4"/>
          <a:stretch>
            <a:fillRect/>
          </a:stretch>
        </p:blipFill>
        <p:spPr>
          <a:xfrm>
            <a:off x="320041" y="380198"/>
            <a:ext cx="2659472" cy="3878243"/>
          </a:xfrm>
          <a:prstGeom prst="rect">
            <a:avLst/>
          </a:prstGeom>
        </p:spPr>
      </p:pic>
      <p:pic>
        <p:nvPicPr>
          <p:cNvPr id="5" name="Picture 4">
            <a:extLst>
              <a:ext uri="{FF2B5EF4-FFF2-40B4-BE49-F238E27FC236}">
                <a16:creationId xmlns:a16="http://schemas.microsoft.com/office/drawing/2014/main" id="{10099A7C-923F-4FDB-A426-22BA1C8C00E2}"/>
              </a:ext>
            </a:extLst>
          </p:cNvPr>
          <p:cNvPicPr>
            <a:picLocks noChangeAspect="1"/>
          </p:cNvPicPr>
          <p:nvPr/>
        </p:nvPicPr>
        <p:blipFill rotWithShape="1">
          <a:blip r:embed="rId3"/>
          <a:srcRect l="60855" t="20354" b="39471"/>
          <a:stretch/>
        </p:blipFill>
        <p:spPr>
          <a:xfrm>
            <a:off x="6255178" y="1245474"/>
            <a:ext cx="2453674" cy="2477440"/>
          </a:xfrm>
          <a:prstGeom prst="rect">
            <a:avLst/>
          </a:prstGeom>
        </p:spPr>
      </p:pic>
      <p:cxnSp>
        <p:nvCxnSpPr>
          <p:cNvPr id="22" name="Straight Connector 21">
            <a:extLst>
              <a:ext uri="{FF2B5EF4-FFF2-40B4-BE49-F238E27FC236}">
                <a16:creationId xmlns:a16="http://schemas.microsoft.com/office/drawing/2014/main" id="{942B920A-73AD-402A-8EEF-B88E1A9398B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097686" y="477749"/>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00C9EB70-BC82-414A-BF8D-AD7FC672761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066096" y="477749"/>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pic>
        <p:nvPicPr>
          <p:cNvPr id="4" name="Content Placeholder 3">
            <a:extLst>
              <a:ext uri="{FF2B5EF4-FFF2-40B4-BE49-F238E27FC236}">
                <a16:creationId xmlns:a16="http://schemas.microsoft.com/office/drawing/2014/main" id="{81AF0272-3C71-4E13-8C01-2ED1C85B92FC}"/>
              </a:ext>
            </a:extLst>
          </p:cNvPr>
          <p:cNvPicPr>
            <a:picLocks noGrp="1" noChangeAspect="1"/>
          </p:cNvPicPr>
          <p:nvPr>
            <p:ph idx="1"/>
          </p:nvPr>
        </p:nvPicPr>
        <p:blipFill rotWithShape="1">
          <a:blip r:embed="rId5"/>
          <a:srcRect l="10535" t="3607" r="38794" b="56218"/>
          <a:stretch/>
        </p:blipFill>
        <p:spPr>
          <a:xfrm>
            <a:off x="3296179" y="594770"/>
            <a:ext cx="2540903" cy="2098520"/>
          </a:xfrm>
          <a:prstGeom prst="rect">
            <a:avLst/>
          </a:prstGeom>
        </p:spPr>
      </p:pic>
      <p:cxnSp>
        <p:nvCxnSpPr>
          <p:cNvPr id="26" name="Straight Connector 25">
            <a:extLst>
              <a:ext uri="{FF2B5EF4-FFF2-40B4-BE49-F238E27FC236}">
                <a16:creationId xmlns:a16="http://schemas.microsoft.com/office/drawing/2014/main" id="{3217665F-0036-444A-8D4A-33AF36A36A4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09800" y="5738691"/>
            <a:ext cx="77724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sp>
        <p:nvSpPr>
          <p:cNvPr id="10" name="TextBox 9">
            <a:extLst>
              <a:ext uri="{FF2B5EF4-FFF2-40B4-BE49-F238E27FC236}">
                <a16:creationId xmlns:a16="http://schemas.microsoft.com/office/drawing/2014/main" id="{744EBEBD-CAAE-4B75-B1FD-1D6B4154B420}"/>
              </a:ext>
            </a:extLst>
          </p:cNvPr>
          <p:cNvSpPr txBox="1"/>
          <p:nvPr/>
        </p:nvSpPr>
        <p:spPr>
          <a:xfrm>
            <a:off x="6733674" y="4079658"/>
            <a:ext cx="3027407" cy="523220"/>
          </a:xfrm>
          <a:prstGeom prst="rect">
            <a:avLst/>
          </a:prstGeom>
          <a:noFill/>
        </p:spPr>
        <p:txBody>
          <a:bodyPr wrap="square" rtlCol="0">
            <a:spAutoFit/>
          </a:bodyPr>
          <a:lstStyle/>
          <a:p>
            <a:pPr>
              <a:spcAft>
                <a:spcPts val="600"/>
              </a:spcAft>
            </a:pPr>
            <a:r>
              <a:rPr lang="en-US" sz="2800" b="1" dirty="0"/>
              <a:t>Level 2</a:t>
            </a:r>
          </a:p>
        </p:txBody>
      </p:sp>
      <p:sp>
        <p:nvSpPr>
          <p:cNvPr id="11" name="TextBox 10">
            <a:extLst>
              <a:ext uri="{FF2B5EF4-FFF2-40B4-BE49-F238E27FC236}">
                <a16:creationId xmlns:a16="http://schemas.microsoft.com/office/drawing/2014/main" id="{6AB98601-2FFB-4AEA-A1A4-EE3A218355ED}"/>
              </a:ext>
            </a:extLst>
          </p:cNvPr>
          <p:cNvSpPr txBox="1"/>
          <p:nvPr/>
        </p:nvSpPr>
        <p:spPr>
          <a:xfrm>
            <a:off x="3846879" y="4052888"/>
            <a:ext cx="2683663" cy="523220"/>
          </a:xfrm>
          <a:prstGeom prst="rect">
            <a:avLst/>
          </a:prstGeom>
          <a:noFill/>
        </p:spPr>
        <p:txBody>
          <a:bodyPr wrap="square" rtlCol="0">
            <a:spAutoFit/>
          </a:bodyPr>
          <a:lstStyle/>
          <a:p>
            <a:pPr>
              <a:spcAft>
                <a:spcPts val="600"/>
              </a:spcAft>
            </a:pPr>
            <a:r>
              <a:rPr lang="en-US" sz="2800" b="1" dirty="0"/>
              <a:t>Level 1</a:t>
            </a:r>
          </a:p>
        </p:txBody>
      </p:sp>
      <p:sp>
        <p:nvSpPr>
          <p:cNvPr id="12" name="TextBox 11">
            <a:extLst>
              <a:ext uri="{FF2B5EF4-FFF2-40B4-BE49-F238E27FC236}">
                <a16:creationId xmlns:a16="http://schemas.microsoft.com/office/drawing/2014/main" id="{A531C801-3460-49D9-8D65-B5E3B7EFF2D1}"/>
              </a:ext>
            </a:extLst>
          </p:cNvPr>
          <p:cNvSpPr txBox="1"/>
          <p:nvPr/>
        </p:nvSpPr>
        <p:spPr>
          <a:xfrm>
            <a:off x="9982200" y="4141005"/>
            <a:ext cx="1631529" cy="523220"/>
          </a:xfrm>
          <a:prstGeom prst="rect">
            <a:avLst/>
          </a:prstGeom>
          <a:noFill/>
        </p:spPr>
        <p:txBody>
          <a:bodyPr wrap="square" rtlCol="0">
            <a:spAutoFit/>
          </a:bodyPr>
          <a:lstStyle/>
          <a:p>
            <a:pPr>
              <a:spcAft>
                <a:spcPts val="600"/>
              </a:spcAft>
            </a:pPr>
            <a:r>
              <a:rPr lang="en-US" sz="2800" b="1" dirty="0"/>
              <a:t>Level 3</a:t>
            </a:r>
          </a:p>
        </p:txBody>
      </p:sp>
      <p:pic>
        <p:nvPicPr>
          <p:cNvPr id="13" name="Picture 12">
            <a:extLst>
              <a:ext uri="{FF2B5EF4-FFF2-40B4-BE49-F238E27FC236}">
                <a16:creationId xmlns:a16="http://schemas.microsoft.com/office/drawing/2014/main" id="{EAFC3AEE-6E7E-4237-A83A-E9C971854E9A}"/>
              </a:ext>
            </a:extLst>
          </p:cNvPr>
          <p:cNvPicPr>
            <a:picLocks noChangeAspect="1"/>
          </p:cNvPicPr>
          <p:nvPr/>
        </p:nvPicPr>
        <p:blipFill>
          <a:blip r:embed="rId6"/>
          <a:stretch>
            <a:fillRect/>
          </a:stretch>
        </p:blipFill>
        <p:spPr>
          <a:xfrm>
            <a:off x="10969471" y="0"/>
            <a:ext cx="1133954" cy="1012024"/>
          </a:xfrm>
          <a:prstGeom prst="rect">
            <a:avLst/>
          </a:prstGeom>
        </p:spPr>
      </p:pic>
    </p:spTree>
    <p:extLst>
      <p:ext uri="{BB962C8B-B14F-4D97-AF65-F5344CB8AC3E}">
        <p14:creationId xmlns:p14="http://schemas.microsoft.com/office/powerpoint/2010/main" val="6534633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down)">
                                      <p:cBhvr>
                                        <p:cTn id="14" dur="500"/>
                                        <p:tgtEl>
                                          <p:spTgt spid="5"/>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3" name="Rectangle 82">
            <a:extLst>
              <a:ext uri="{FF2B5EF4-FFF2-40B4-BE49-F238E27FC236}">
                <a16:creationId xmlns:a16="http://schemas.microsoft.com/office/drawing/2014/main" id="{42A5316D-ED2F-4F89-B4B4-8D9240B1A3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013557" cy="6858000"/>
          </a:xfrm>
          <a:prstGeom prst="rect">
            <a:avLst/>
          </a:prstGeom>
          <a:solidFill>
            <a:srgbClr val="4861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TextBox 6">
            <a:extLst>
              <a:ext uri="{FF2B5EF4-FFF2-40B4-BE49-F238E27FC236}">
                <a16:creationId xmlns:a16="http://schemas.microsoft.com/office/drawing/2014/main" id="{55FB7367-0EC7-4CD4-A403-00A0B52288C7}"/>
              </a:ext>
            </a:extLst>
          </p:cNvPr>
          <p:cNvSpPr txBox="1"/>
          <p:nvPr/>
        </p:nvSpPr>
        <p:spPr>
          <a:xfrm>
            <a:off x="694510" y="1487272"/>
            <a:ext cx="2743200" cy="2743200"/>
          </a:xfrm>
          <a:prstGeom prst="ellipse">
            <a:avLst/>
          </a:prstGeom>
          <a:solidFill>
            <a:srgbClr val="262626"/>
          </a:solidFill>
          <a:ln w="174625" cmpd="thinThick">
            <a:solidFill>
              <a:srgbClr val="262626"/>
            </a:solidFill>
          </a:ln>
        </p:spPr>
        <p:txBody>
          <a:bodyPr vert="horz" lIns="91440" tIns="45720" rIns="91440" bIns="45720" rtlCol="0" anchor="ctr">
            <a:normAutofit/>
          </a:bodyPr>
          <a:lstStyle/>
          <a:p>
            <a:pPr algn="ctr">
              <a:lnSpc>
                <a:spcPct val="90000"/>
              </a:lnSpc>
              <a:spcBef>
                <a:spcPct val="0"/>
              </a:spcBef>
              <a:spcAft>
                <a:spcPts val="600"/>
              </a:spcAft>
            </a:pPr>
            <a:r>
              <a:rPr lang="en-US" sz="2600" kern="1200">
                <a:solidFill>
                  <a:srgbClr val="FFFFFF"/>
                </a:solidFill>
                <a:latin typeface="+mj-lt"/>
                <a:ea typeface="+mj-ea"/>
                <a:cs typeface="+mj-cs"/>
              </a:rPr>
              <a:t>Introduction</a:t>
            </a:r>
          </a:p>
        </p:txBody>
      </p:sp>
      <p:pic>
        <p:nvPicPr>
          <p:cNvPr id="8" name="Picture 7">
            <a:extLst>
              <a:ext uri="{FF2B5EF4-FFF2-40B4-BE49-F238E27FC236}">
                <a16:creationId xmlns:a16="http://schemas.microsoft.com/office/drawing/2014/main" id="{11DFB804-F60E-4CBC-9871-2DC971522528}"/>
              </a:ext>
            </a:extLst>
          </p:cNvPr>
          <p:cNvPicPr>
            <a:picLocks noChangeAspect="1"/>
          </p:cNvPicPr>
          <p:nvPr/>
        </p:nvPicPr>
        <p:blipFill>
          <a:blip r:embed="rId3"/>
          <a:stretch>
            <a:fillRect/>
          </a:stretch>
        </p:blipFill>
        <p:spPr>
          <a:xfrm>
            <a:off x="3430723" y="96987"/>
            <a:ext cx="8374370" cy="3401525"/>
          </a:xfrm>
          <a:prstGeom prst="rect">
            <a:avLst/>
          </a:prstGeom>
        </p:spPr>
      </p:pic>
      <p:sp>
        <p:nvSpPr>
          <p:cNvPr id="12" name="TextBox 11">
            <a:extLst>
              <a:ext uri="{FF2B5EF4-FFF2-40B4-BE49-F238E27FC236}">
                <a16:creationId xmlns:a16="http://schemas.microsoft.com/office/drawing/2014/main" id="{CE1C2ED7-67F1-417F-8306-383D76A25E46}"/>
              </a:ext>
            </a:extLst>
          </p:cNvPr>
          <p:cNvSpPr txBox="1"/>
          <p:nvPr/>
        </p:nvSpPr>
        <p:spPr>
          <a:xfrm>
            <a:off x="3083729" y="3543366"/>
            <a:ext cx="9068359" cy="2639699"/>
          </a:xfrm>
          <a:prstGeom prst="rect">
            <a:avLst/>
          </a:prstGeom>
        </p:spPr>
        <p:txBody>
          <a:bodyPr vert="horz" lIns="91440" tIns="45720" rIns="91440" bIns="45720" rtlCol="0">
            <a:noAutofit/>
          </a:bodyPr>
          <a:lstStyle/>
          <a:p>
            <a:pPr algn="justLow">
              <a:lnSpc>
                <a:spcPct val="90000"/>
              </a:lnSpc>
              <a:spcAft>
                <a:spcPts val="600"/>
              </a:spcAft>
            </a:pPr>
            <a:r>
              <a:rPr lang="en-US" sz="2400" b="0" i="0" u="none" strike="noStrike" baseline="0" dirty="0"/>
              <a:t>Once the scope and deliverables have been identified, the work of the project can be successively subdivided into smaller and smaller work elements. The outcome of this hierarchical process is called the </a:t>
            </a:r>
            <a:r>
              <a:rPr lang="en-US" sz="2400" b="1" i="0" u="none" strike="noStrike" baseline="0" dirty="0"/>
              <a:t>work breakdown structure (WBS). </a:t>
            </a:r>
            <a:r>
              <a:rPr lang="en-US" sz="2400" b="0" i="0" u="none" strike="noStrike" baseline="0" dirty="0"/>
              <a:t>Use of a WBS helps to assure project managers that all products and work elements are identified, to integrate the project with the current organization, and to establish a basis for control. Basically, the WBS is an outline of the project with different levels of detail.</a:t>
            </a:r>
            <a:endParaRPr lang="en-US" sz="2400" dirty="0"/>
          </a:p>
        </p:txBody>
      </p:sp>
      <p:sp>
        <p:nvSpPr>
          <p:cNvPr id="4" name="Footer Placeholder 3">
            <a:extLst>
              <a:ext uri="{FF2B5EF4-FFF2-40B4-BE49-F238E27FC236}">
                <a16:creationId xmlns:a16="http://schemas.microsoft.com/office/drawing/2014/main" id="{E76948B9-28F1-493D-9F8F-5B0C49314D6C}"/>
              </a:ext>
            </a:extLst>
          </p:cNvPr>
          <p:cNvSpPr>
            <a:spLocks noGrp="1"/>
          </p:cNvSpPr>
          <p:nvPr>
            <p:ph type="ftr" sz="quarter" idx="11"/>
          </p:nvPr>
        </p:nvSpPr>
        <p:spPr>
          <a:xfrm>
            <a:off x="4038599" y="6356350"/>
            <a:ext cx="4847897" cy="365125"/>
          </a:xfrm>
        </p:spPr>
        <p:txBody>
          <a:bodyPr vert="horz" lIns="91440" tIns="45720" rIns="91440" bIns="45720" rtlCol="0" anchor="ctr">
            <a:normAutofit/>
          </a:bodyPr>
          <a:lstStyle/>
          <a:p>
            <a:pPr algn="l">
              <a:spcAft>
                <a:spcPts val="600"/>
              </a:spcAft>
              <a:defRPr/>
            </a:pPr>
            <a:r>
              <a:rPr lang="en-US" kern="1200">
                <a:solidFill>
                  <a:prstClr val="black">
                    <a:tint val="75000"/>
                  </a:prstClr>
                </a:solidFill>
                <a:latin typeface="+mn-lt"/>
                <a:ea typeface="+mn-ea"/>
                <a:cs typeface="+mn-cs"/>
              </a:rPr>
              <a:t>Business Champions School - Eng. Amaal Aburumman</a:t>
            </a:r>
          </a:p>
        </p:txBody>
      </p:sp>
      <p:sp>
        <p:nvSpPr>
          <p:cNvPr id="6" name="TextBox 5">
            <a:extLst>
              <a:ext uri="{FF2B5EF4-FFF2-40B4-BE49-F238E27FC236}">
                <a16:creationId xmlns:a16="http://schemas.microsoft.com/office/drawing/2014/main" id="{44F38F4C-A25C-49B4-81F3-7671368EDBC9}"/>
              </a:ext>
            </a:extLst>
          </p:cNvPr>
          <p:cNvSpPr txBox="1"/>
          <p:nvPr/>
        </p:nvSpPr>
        <p:spPr>
          <a:xfrm>
            <a:off x="2773398" y="100745"/>
            <a:ext cx="6752203" cy="1325563"/>
          </a:xfrm>
          <a:prstGeom prst="rect">
            <a:avLst/>
          </a:prstGeom>
        </p:spPr>
        <p:txBody>
          <a:bodyPr vert="horz" lIns="91440" tIns="45720" rIns="91440" bIns="45720" rtlCol="0" anchor="ctr">
            <a:normAutofit/>
          </a:bodyPr>
          <a:lstStyle/>
          <a:p>
            <a:pPr>
              <a:lnSpc>
                <a:spcPct val="90000"/>
              </a:lnSpc>
              <a:spcBef>
                <a:spcPct val="0"/>
              </a:spcBef>
              <a:spcAft>
                <a:spcPts val="600"/>
              </a:spcAft>
            </a:pPr>
            <a:endParaRPr lang="en-US" sz="4400" b="1" kern="1200" dirty="0">
              <a:solidFill>
                <a:schemeClr val="tx1"/>
              </a:solidFill>
              <a:latin typeface="+mj-lt"/>
              <a:ea typeface="+mj-ea"/>
              <a:cs typeface="+mj-cs"/>
            </a:endParaRPr>
          </a:p>
        </p:txBody>
      </p:sp>
      <p:pic>
        <p:nvPicPr>
          <p:cNvPr id="2" name="Picture 1">
            <a:extLst>
              <a:ext uri="{FF2B5EF4-FFF2-40B4-BE49-F238E27FC236}">
                <a16:creationId xmlns:a16="http://schemas.microsoft.com/office/drawing/2014/main" id="{F6E5BCA9-08A5-4028-8E08-30EB888FA928}"/>
              </a:ext>
            </a:extLst>
          </p:cNvPr>
          <p:cNvPicPr>
            <a:picLocks noChangeAspect="1"/>
          </p:cNvPicPr>
          <p:nvPr/>
        </p:nvPicPr>
        <p:blipFill>
          <a:blip r:embed="rId4"/>
          <a:stretch>
            <a:fillRect/>
          </a:stretch>
        </p:blipFill>
        <p:spPr>
          <a:xfrm>
            <a:off x="11018134" y="0"/>
            <a:ext cx="1133954" cy="1012024"/>
          </a:xfrm>
          <a:prstGeom prst="rect">
            <a:avLst/>
          </a:prstGeom>
        </p:spPr>
      </p:pic>
    </p:spTree>
    <p:custDataLst>
      <p:tags r:id="rId1"/>
    </p:custDataLst>
    <p:extLst>
      <p:ext uri="{BB962C8B-B14F-4D97-AF65-F5344CB8AC3E}">
        <p14:creationId xmlns:p14="http://schemas.microsoft.com/office/powerpoint/2010/main" val="11676684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lumMod val="65000"/>
          </a:schemeClr>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5E2010D-C115-4D85-9AD3-EE11557792A3}"/>
              </a:ext>
            </a:extLst>
          </p:cNvPr>
          <p:cNvSpPr txBox="1"/>
          <p:nvPr/>
        </p:nvSpPr>
        <p:spPr>
          <a:xfrm>
            <a:off x="415906" y="136525"/>
            <a:ext cx="4357499" cy="1494000"/>
          </a:xfrm>
          <a:prstGeom prst="rect">
            <a:avLst/>
          </a:prstGeom>
        </p:spPr>
        <p:txBody>
          <a:bodyPr vert="horz" lIns="91440" tIns="45720" rIns="91440" bIns="45720" rtlCol="0" anchor="t">
            <a:norm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US" sz="4400" b="1" i="0" u="none" strike="noStrike" kern="1200" cap="none" spc="0" normalizeH="0" baseline="0" noProof="0" dirty="0">
                <a:ln>
                  <a:noFill/>
                </a:ln>
                <a:solidFill>
                  <a:prstClr val="black"/>
                </a:solidFill>
                <a:effectLst/>
                <a:uLnTx/>
                <a:uFillTx/>
                <a:latin typeface="Calibri Light" panose="020F0302020204030204"/>
                <a:ea typeface="+mn-ea"/>
                <a:cs typeface="+mn-cs"/>
              </a:rPr>
              <a:t>What is a WBS ?</a:t>
            </a:r>
          </a:p>
        </p:txBody>
      </p:sp>
      <p:pic>
        <p:nvPicPr>
          <p:cNvPr id="6" name="Picture 5">
            <a:extLst>
              <a:ext uri="{FF2B5EF4-FFF2-40B4-BE49-F238E27FC236}">
                <a16:creationId xmlns:a16="http://schemas.microsoft.com/office/drawing/2014/main" id="{371C6A94-D969-4C1B-B797-E0AD179C7784}"/>
              </a:ext>
            </a:extLst>
          </p:cNvPr>
          <p:cNvPicPr>
            <a:picLocks noChangeAspect="1"/>
          </p:cNvPicPr>
          <p:nvPr/>
        </p:nvPicPr>
        <p:blipFill>
          <a:blip r:embed="rId3"/>
          <a:stretch>
            <a:fillRect/>
          </a:stretch>
        </p:blipFill>
        <p:spPr>
          <a:xfrm>
            <a:off x="7023151" y="1228777"/>
            <a:ext cx="5168849" cy="5045703"/>
          </a:xfrm>
          <a:prstGeom prst="rect">
            <a:avLst/>
          </a:prstGeom>
        </p:spPr>
      </p:pic>
      <p:sp>
        <p:nvSpPr>
          <p:cNvPr id="4" name="Footer Placeholder 3">
            <a:extLst>
              <a:ext uri="{FF2B5EF4-FFF2-40B4-BE49-F238E27FC236}">
                <a16:creationId xmlns:a16="http://schemas.microsoft.com/office/drawing/2014/main" id="{B753DEA9-73A6-4C07-AEFD-C8A24CFFB27B}"/>
              </a:ext>
            </a:extLst>
          </p:cNvPr>
          <p:cNvSpPr>
            <a:spLocks noGrp="1"/>
          </p:cNvSpPr>
          <p:nvPr>
            <p:ph type="ftr" sz="quarter" idx="11"/>
          </p:nvPr>
        </p:nvSpPr>
        <p:spPr>
          <a:xfrm>
            <a:off x="7975548" y="6474551"/>
            <a:ext cx="4114800" cy="365125"/>
          </a:xfrm>
        </p:spPr>
        <p:txBody>
          <a:bodyPr vert="horz" lIns="91440" tIns="45720" rIns="91440" bIns="45720" rtlCol="0" anchor="ctr">
            <a:normAutofit/>
          </a:body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200" b="0" i="0" u="none" strike="noStrike" kern="1200" cap="none" spc="0" normalizeH="0" baseline="0" noProof="0" dirty="0">
                <a:ln>
                  <a:noFill/>
                </a:ln>
                <a:solidFill>
                  <a:prstClr val="black">
                    <a:alpha val="60000"/>
                  </a:prstClr>
                </a:solidFill>
                <a:effectLst/>
                <a:uLnTx/>
                <a:uFillTx/>
                <a:latin typeface="Calibri" panose="020F0502020204030204"/>
                <a:ea typeface="+mn-ea"/>
                <a:cs typeface="+mn-cs"/>
              </a:rPr>
              <a:t>Business Champions School - Eng. </a:t>
            </a:r>
            <a:r>
              <a:rPr kumimoji="0" lang="en-US" sz="1200" b="0" i="0" u="none" strike="noStrike" kern="1200" cap="none" spc="0" normalizeH="0" baseline="0" noProof="0" dirty="0" err="1">
                <a:ln>
                  <a:noFill/>
                </a:ln>
                <a:solidFill>
                  <a:prstClr val="black">
                    <a:alpha val="60000"/>
                  </a:prstClr>
                </a:solidFill>
                <a:effectLst/>
                <a:uLnTx/>
                <a:uFillTx/>
                <a:latin typeface="Calibri" panose="020F0502020204030204"/>
                <a:ea typeface="+mn-ea"/>
                <a:cs typeface="+mn-cs"/>
              </a:rPr>
              <a:t>Amaal</a:t>
            </a:r>
            <a:r>
              <a:rPr kumimoji="0" lang="en-US" sz="1200" b="0" i="0" u="none" strike="noStrike" kern="1200" cap="none" spc="0" normalizeH="0" baseline="0" noProof="0" dirty="0">
                <a:ln>
                  <a:noFill/>
                </a:ln>
                <a:solidFill>
                  <a:prstClr val="black">
                    <a:alpha val="60000"/>
                  </a:prstClr>
                </a:solidFill>
                <a:effectLst/>
                <a:uLnTx/>
                <a:uFillTx/>
                <a:latin typeface="Calibri" panose="020F0502020204030204"/>
                <a:ea typeface="+mn-ea"/>
                <a:cs typeface="+mn-cs"/>
              </a:rPr>
              <a:t> Aburumman</a:t>
            </a:r>
          </a:p>
        </p:txBody>
      </p:sp>
      <p:sp>
        <p:nvSpPr>
          <p:cNvPr id="9" name="TextBox 8">
            <a:extLst>
              <a:ext uri="{FF2B5EF4-FFF2-40B4-BE49-F238E27FC236}">
                <a16:creationId xmlns:a16="http://schemas.microsoft.com/office/drawing/2014/main" id="{1E79532D-D82D-4DB1-9220-520A7E016E4A}"/>
              </a:ext>
            </a:extLst>
          </p:cNvPr>
          <p:cNvSpPr txBox="1"/>
          <p:nvPr/>
        </p:nvSpPr>
        <p:spPr>
          <a:xfrm>
            <a:off x="138897" y="238999"/>
            <a:ext cx="6682413" cy="653135"/>
          </a:xfrm>
          <a:prstGeom prst="rect">
            <a:avLst/>
          </a:prstGeom>
        </p:spPr>
        <p:txBody>
          <a:bodyPr vert="horz" lIns="91440" tIns="45720" rIns="91440" bIns="45720" rtlCol="0" anchor="ctr">
            <a:normAutofit fontScale="92500" lnSpcReduction="10000"/>
          </a:bodyPr>
          <a:lstStyle/>
          <a:p>
            <a:pPr marL="0" marR="0" lvl="0" indent="0" algn="l" defTabSz="914400" rtl="0" eaLnBrk="1" fontAlgn="auto" latinLnBrk="0" hangingPunct="1">
              <a:lnSpc>
                <a:spcPct val="90000"/>
              </a:lnSpc>
              <a:spcBef>
                <a:spcPct val="0"/>
              </a:spcBef>
              <a:spcAft>
                <a:spcPts val="600"/>
              </a:spcAft>
              <a:buClrTx/>
              <a:buSzTx/>
              <a:buFontTx/>
              <a:buNone/>
              <a:tabLst/>
              <a:defRPr/>
            </a:pPr>
            <a:endParaRPr kumimoji="0" lang="en-US" sz="4400" b="1" i="0" u="none" strike="noStrike" kern="1200" cap="none" spc="0" normalizeH="0" baseline="0" noProof="0" dirty="0">
              <a:ln>
                <a:noFill/>
              </a:ln>
              <a:solidFill>
                <a:prstClr val="black"/>
              </a:solidFill>
              <a:effectLst/>
              <a:uLnTx/>
              <a:uFillTx/>
              <a:latin typeface="Calibri Light" panose="020F0302020204030204"/>
              <a:ea typeface="+mn-ea"/>
              <a:cs typeface="+mn-cs"/>
            </a:endParaRPr>
          </a:p>
        </p:txBody>
      </p:sp>
      <p:pic>
        <p:nvPicPr>
          <p:cNvPr id="2" name="Picture 1">
            <a:extLst>
              <a:ext uri="{FF2B5EF4-FFF2-40B4-BE49-F238E27FC236}">
                <a16:creationId xmlns:a16="http://schemas.microsoft.com/office/drawing/2014/main" id="{1ABA2E5D-EB0F-44C8-9533-1B3AAB69FCB5}"/>
              </a:ext>
            </a:extLst>
          </p:cNvPr>
          <p:cNvPicPr>
            <a:picLocks noChangeAspect="1"/>
          </p:cNvPicPr>
          <p:nvPr/>
        </p:nvPicPr>
        <p:blipFill>
          <a:blip r:embed="rId4"/>
          <a:stretch>
            <a:fillRect/>
          </a:stretch>
        </p:blipFill>
        <p:spPr>
          <a:xfrm>
            <a:off x="10956395" y="16683"/>
            <a:ext cx="1133954" cy="1012024"/>
          </a:xfrm>
          <a:prstGeom prst="rect">
            <a:avLst/>
          </a:prstGeom>
        </p:spPr>
      </p:pic>
      <p:sp>
        <p:nvSpPr>
          <p:cNvPr id="13" name="TextBox 12">
            <a:extLst>
              <a:ext uri="{FF2B5EF4-FFF2-40B4-BE49-F238E27FC236}">
                <a16:creationId xmlns:a16="http://schemas.microsoft.com/office/drawing/2014/main" id="{60074C80-DCB7-4AE9-9D53-495A78EB67F2}"/>
              </a:ext>
            </a:extLst>
          </p:cNvPr>
          <p:cNvSpPr txBox="1"/>
          <p:nvPr/>
        </p:nvSpPr>
        <p:spPr>
          <a:xfrm>
            <a:off x="-1" y="3086011"/>
            <a:ext cx="7023151" cy="3539430"/>
          </a:xfrm>
          <a:prstGeom prst="rect">
            <a:avLst/>
          </a:prstGeom>
          <a:noFill/>
        </p:spPr>
        <p:txBody>
          <a:bodyPr wrap="square">
            <a:spAutoFit/>
          </a:bodyPr>
          <a:lstStyle/>
          <a:p>
            <a:pPr marL="457200" indent="-457200" algn="justLow">
              <a:buFont typeface="Wingdings" panose="05000000000000000000" pitchFamily="2" charset="2"/>
              <a:buChar char="ü"/>
            </a:pPr>
            <a:r>
              <a:rPr lang="en-US" sz="2800" dirty="0"/>
              <a:t>A work breakdown is a project management tool that </a:t>
            </a:r>
            <a:r>
              <a:rPr lang="en-US" sz="2800" u="sng" dirty="0">
                <a:solidFill>
                  <a:srgbClr val="0070C0"/>
                </a:solidFill>
              </a:rPr>
              <a:t>lays out everything a project must accomplish</a:t>
            </a:r>
            <a:r>
              <a:rPr lang="en-US" sz="2800" dirty="0"/>
              <a:t>, </a:t>
            </a:r>
            <a:r>
              <a:rPr lang="en-US" sz="2800" u="sng" dirty="0">
                <a:solidFill>
                  <a:srgbClr val="0070C0"/>
                </a:solidFill>
              </a:rPr>
              <a:t>organizes those tasks into multiple levels, and displays these elements graphically</a:t>
            </a:r>
            <a:r>
              <a:rPr lang="en-US" sz="2800" dirty="0"/>
              <a:t>. It’s a </a:t>
            </a:r>
            <a:r>
              <a:rPr lang="en-US" sz="2800" u="sng" dirty="0">
                <a:solidFill>
                  <a:srgbClr val="0070C0"/>
                </a:solidFill>
              </a:rPr>
              <a:t>deliverable-based approach</a:t>
            </a:r>
            <a:r>
              <a:rPr lang="en-US" sz="2800" dirty="0">
                <a:solidFill>
                  <a:srgbClr val="0070C0"/>
                </a:solidFill>
              </a:rPr>
              <a:t>,</a:t>
            </a:r>
            <a:r>
              <a:rPr lang="en-US" sz="2800" dirty="0"/>
              <a:t> meaning you’ll end up with a detailed project plan of the deliverables you must create to finish the job.</a:t>
            </a:r>
          </a:p>
        </p:txBody>
      </p:sp>
      <p:sp>
        <p:nvSpPr>
          <p:cNvPr id="14" name="TextBox 13">
            <a:extLst>
              <a:ext uri="{FF2B5EF4-FFF2-40B4-BE49-F238E27FC236}">
                <a16:creationId xmlns:a16="http://schemas.microsoft.com/office/drawing/2014/main" id="{9480B798-B03A-4B92-83E5-E1BDE01CA667}"/>
              </a:ext>
            </a:extLst>
          </p:cNvPr>
          <p:cNvSpPr txBox="1"/>
          <p:nvPr/>
        </p:nvSpPr>
        <p:spPr>
          <a:xfrm>
            <a:off x="0" y="844185"/>
            <a:ext cx="6821310" cy="2246769"/>
          </a:xfrm>
          <a:prstGeom prst="rect">
            <a:avLst/>
          </a:prstGeom>
          <a:noFill/>
        </p:spPr>
        <p:txBody>
          <a:bodyPr wrap="square">
            <a:spAutoFit/>
          </a:bodyPr>
          <a:lstStyle/>
          <a:p>
            <a:pPr marL="457200" indent="-457200" algn="justLow">
              <a:buFont typeface="Wingdings" panose="05000000000000000000" pitchFamily="2" charset="2"/>
              <a:buChar char="ü"/>
            </a:pPr>
            <a:r>
              <a:rPr lang="en-US" sz="2800" dirty="0"/>
              <a:t>A work breakdown structure ( WBS ) is </a:t>
            </a:r>
            <a:r>
              <a:rPr lang="en-US" sz="2800" u="sng" dirty="0">
                <a:solidFill>
                  <a:srgbClr val="0070C0"/>
                </a:solidFill>
              </a:rPr>
              <a:t>a chart or document</a:t>
            </a:r>
            <a:r>
              <a:rPr lang="en-US" sz="2800" dirty="0"/>
              <a:t> used to organize project work into a </a:t>
            </a:r>
            <a:r>
              <a:rPr lang="en-US" sz="2800" u="sng" dirty="0">
                <a:solidFill>
                  <a:srgbClr val="0070C0"/>
                </a:solidFill>
              </a:rPr>
              <a:t>list of work packages </a:t>
            </a:r>
            <a:r>
              <a:rPr lang="en-US" sz="2800" dirty="0"/>
              <a:t>( activities and tasks ) so that all </a:t>
            </a:r>
            <a:r>
              <a:rPr lang="en-US" sz="2800" u="sng" dirty="0">
                <a:solidFill>
                  <a:srgbClr val="0070C0"/>
                </a:solidFill>
              </a:rPr>
              <a:t>work stays on track</a:t>
            </a:r>
            <a:r>
              <a:rPr lang="en-US" sz="2800" u="sng" dirty="0"/>
              <a:t> </a:t>
            </a:r>
            <a:r>
              <a:rPr lang="en-US" sz="2800" dirty="0"/>
              <a:t>to meet project goals.</a:t>
            </a:r>
          </a:p>
        </p:txBody>
      </p:sp>
    </p:spTree>
    <p:extLst>
      <p:ext uri="{BB962C8B-B14F-4D97-AF65-F5344CB8AC3E}">
        <p14:creationId xmlns:p14="http://schemas.microsoft.com/office/powerpoint/2010/main" val="617634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lumMod val="65000"/>
          </a:schemeClr>
        </a:solidFill>
        <a:effectLst/>
      </p:bgPr>
    </p:bg>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23E60F1F-2A4E-4452-A288-A2169DA0B184}"/>
              </a:ext>
            </a:extLst>
          </p:cNvPr>
          <p:cNvSpPr>
            <a:spLocks noGrp="1"/>
          </p:cNvSpPr>
          <p:nvPr>
            <p:ph type="ftr" sz="quarter" idx="11"/>
          </p:nvPr>
        </p:nvSpPr>
        <p:spPr/>
        <p:txBody>
          <a:bodyPr vert="horz" lIns="91440" tIns="45720" rIns="91440" bIns="45720" rtlCol="0" anchor="ctr">
            <a:normAutofit/>
          </a:bodyPr>
          <a:lstStyle/>
          <a:p>
            <a:pPr>
              <a:spcAft>
                <a:spcPts val="600"/>
              </a:spcAft>
            </a:pPr>
            <a:r>
              <a:rPr lang="en-US" b="1" kern="1200">
                <a:solidFill>
                  <a:schemeClr val="tx1">
                    <a:alpha val="60000"/>
                  </a:schemeClr>
                </a:solidFill>
                <a:latin typeface="+mn-lt"/>
                <a:ea typeface="+mn-ea"/>
                <a:cs typeface="+mn-cs"/>
              </a:rPr>
              <a:t>Business Champions School - Eng. Amaal Aburumman</a:t>
            </a:r>
          </a:p>
        </p:txBody>
      </p:sp>
      <p:sp>
        <p:nvSpPr>
          <p:cNvPr id="2" name="Title 1">
            <a:extLst>
              <a:ext uri="{FF2B5EF4-FFF2-40B4-BE49-F238E27FC236}">
                <a16:creationId xmlns:a16="http://schemas.microsoft.com/office/drawing/2014/main" id="{3A72F83F-82B5-4A0E-ABC2-8DA631C2686A}"/>
              </a:ext>
            </a:extLst>
          </p:cNvPr>
          <p:cNvSpPr>
            <a:spLocks noGrp="1"/>
          </p:cNvSpPr>
          <p:nvPr>
            <p:ph type="title" idx="4294967295"/>
          </p:nvPr>
        </p:nvSpPr>
        <p:spPr>
          <a:xfrm>
            <a:off x="0" y="136525"/>
            <a:ext cx="9590088" cy="890588"/>
          </a:xfrm>
        </p:spPr>
        <p:txBody>
          <a:bodyPr vert="horz" lIns="91440" tIns="45720" rIns="91440" bIns="45720" rtlCol="0" anchor="t">
            <a:normAutofit fontScale="90000"/>
          </a:bodyPr>
          <a:lstStyle/>
          <a:p>
            <a:r>
              <a:rPr lang="en-US" sz="4000" b="1" i="0" u="none" strike="noStrike" baseline="0" dirty="0">
                <a:latin typeface="ProximaNovaCond-Bold"/>
              </a:rPr>
              <a:t>Major Groupings Found in a WBS</a:t>
            </a:r>
            <a:br>
              <a:rPr lang="en-US" sz="3700" b="1" kern="1200" dirty="0">
                <a:solidFill>
                  <a:schemeClr val="tx1"/>
                </a:solidFill>
                <a:latin typeface="+mj-lt"/>
                <a:ea typeface="+mj-ea"/>
                <a:cs typeface="+mj-cs"/>
              </a:rPr>
            </a:br>
            <a:endParaRPr lang="en-US" sz="3700" b="1" kern="1200" dirty="0">
              <a:solidFill>
                <a:schemeClr val="tx1"/>
              </a:solidFill>
              <a:latin typeface="+mj-lt"/>
              <a:ea typeface="+mj-ea"/>
              <a:cs typeface="+mj-cs"/>
            </a:endParaRPr>
          </a:p>
        </p:txBody>
      </p:sp>
      <p:pic>
        <p:nvPicPr>
          <p:cNvPr id="11" name="Picture 10">
            <a:extLst>
              <a:ext uri="{FF2B5EF4-FFF2-40B4-BE49-F238E27FC236}">
                <a16:creationId xmlns:a16="http://schemas.microsoft.com/office/drawing/2014/main" id="{8463DEED-818A-4F08-9748-FA921BE959DD}"/>
              </a:ext>
            </a:extLst>
          </p:cNvPr>
          <p:cNvPicPr>
            <a:picLocks noChangeAspect="1"/>
          </p:cNvPicPr>
          <p:nvPr/>
        </p:nvPicPr>
        <p:blipFill rotWithShape="1">
          <a:blip r:embed="rId2"/>
          <a:srcRect l="7017" t="4008" r="7694"/>
          <a:stretch/>
        </p:blipFill>
        <p:spPr>
          <a:xfrm>
            <a:off x="6779623" y="1027906"/>
            <a:ext cx="5412377" cy="5347773"/>
          </a:xfrm>
          <a:prstGeom prst="rect">
            <a:avLst/>
          </a:prstGeom>
        </p:spPr>
      </p:pic>
      <p:pic>
        <p:nvPicPr>
          <p:cNvPr id="5" name="Picture 4">
            <a:extLst>
              <a:ext uri="{FF2B5EF4-FFF2-40B4-BE49-F238E27FC236}">
                <a16:creationId xmlns:a16="http://schemas.microsoft.com/office/drawing/2014/main" id="{31FA9260-8C15-4764-AA2B-41291BF3E05B}"/>
              </a:ext>
            </a:extLst>
          </p:cNvPr>
          <p:cNvPicPr>
            <a:picLocks noChangeAspect="1"/>
          </p:cNvPicPr>
          <p:nvPr/>
        </p:nvPicPr>
        <p:blipFill>
          <a:blip r:embed="rId3"/>
          <a:stretch>
            <a:fillRect/>
          </a:stretch>
        </p:blipFill>
        <p:spPr>
          <a:xfrm>
            <a:off x="10923983" y="15882"/>
            <a:ext cx="1133954" cy="1012024"/>
          </a:xfrm>
          <a:prstGeom prst="rect">
            <a:avLst/>
          </a:prstGeom>
        </p:spPr>
      </p:pic>
      <p:sp>
        <p:nvSpPr>
          <p:cNvPr id="13" name="TextBox 12">
            <a:extLst>
              <a:ext uri="{FF2B5EF4-FFF2-40B4-BE49-F238E27FC236}">
                <a16:creationId xmlns:a16="http://schemas.microsoft.com/office/drawing/2014/main" id="{2D3F38C9-0B27-4E14-91F3-BF1697763CB5}"/>
              </a:ext>
            </a:extLst>
          </p:cNvPr>
          <p:cNvSpPr txBox="1"/>
          <p:nvPr/>
        </p:nvSpPr>
        <p:spPr>
          <a:xfrm>
            <a:off x="134063" y="1027906"/>
            <a:ext cx="6404849" cy="4154984"/>
          </a:xfrm>
          <a:prstGeom prst="rect">
            <a:avLst/>
          </a:prstGeom>
          <a:noFill/>
        </p:spPr>
        <p:txBody>
          <a:bodyPr wrap="square">
            <a:spAutoFit/>
          </a:bodyPr>
          <a:lstStyle/>
          <a:p>
            <a:pPr algn="justLow"/>
            <a:r>
              <a:rPr lang="en-US" sz="2000" dirty="0"/>
              <a:t>The WBS begins with the project as the final deliverable. Major project work deliverables/systems are identified first; then the sub deliverables necessary to accomplish the larger deliverables are defined. The process is repeated until the sub deliverable detail is </a:t>
            </a:r>
            <a:r>
              <a:rPr lang="en-US" sz="2000" b="1" u="sng" dirty="0">
                <a:solidFill>
                  <a:srgbClr val="FF0000"/>
                </a:solidFill>
              </a:rPr>
              <a:t>small enough to be manageable and where one person can be responsible</a:t>
            </a:r>
            <a:r>
              <a:rPr lang="en-US" sz="2000" dirty="0"/>
              <a:t>. This sub deliverable is further divided into work packages. Because the lowest sub deliverable usually includes several </a:t>
            </a:r>
            <a:r>
              <a:rPr lang="en-US" sz="2000" b="1" u="sng" dirty="0">
                <a:solidFill>
                  <a:srgbClr val="FF0000"/>
                </a:solidFill>
              </a:rPr>
              <a:t>work packages</a:t>
            </a:r>
            <a:r>
              <a:rPr lang="en-US" sz="2000" dirty="0"/>
              <a:t>, the work packages are grouped by type of work—for example, design and testing. These groupings within a sub deliverable are called </a:t>
            </a:r>
            <a:r>
              <a:rPr lang="en-US" sz="2000" b="1" u="sng" dirty="0">
                <a:solidFill>
                  <a:srgbClr val="FF0000"/>
                </a:solidFill>
              </a:rPr>
              <a:t>cost accounts</a:t>
            </a:r>
            <a:r>
              <a:rPr lang="en-US" sz="2000" dirty="0"/>
              <a:t>. This grouping facilitates a system for monitoring project progress by work, cost, and responsibility</a:t>
            </a:r>
            <a:r>
              <a:rPr lang="en-US" sz="2400" dirty="0"/>
              <a:t>.</a:t>
            </a:r>
          </a:p>
        </p:txBody>
      </p:sp>
    </p:spTree>
    <p:extLst>
      <p:ext uri="{BB962C8B-B14F-4D97-AF65-F5344CB8AC3E}">
        <p14:creationId xmlns:p14="http://schemas.microsoft.com/office/powerpoint/2010/main" val="420046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2E9D0F-737A-4D85-AC5D-5BBE01BA05FD}"/>
              </a:ext>
            </a:extLst>
          </p:cNvPr>
          <p:cNvSpPr>
            <a:spLocks noGrp="1"/>
          </p:cNvSpPr>
          <p:nvPr>
            <p:ph type="title"/>
          </p:nvPr>
        </p:nvSpPr>
        <p:spPr>
          <a:xfrm>
            <a:off x="158930" y="58148"/>
            <a:ext cx="10515600" cy="494973"/>
          </a:xfrm>
        </p:spPr>
        <p:txBody>
          <a:bodyPr>
            <a:normAutofit fontScale="90000"/>
          </a:bodyPr>
          <a:lstStyle/>
          <a:p>
            <a:r>
              <a:rPr lang="en-US" dirty="0"/>
              <a:t>Example:</a:t>
            </a:r>
          </a:p>
        </p:txBody>
      </p:sp>
      <p:sp>
        <p:nvSpPr>
          <p:cNvPr id="4" name="Footer Placeholder 3">
            <a:extLst>
              <a:ext uri="{FF2B5EF4-FFF2-40B4-BE49-F238E27FC236}">
                <a16:creationId xmlns:a16="http://schemas.microsoft.com/office/drawing/2014/main" id="{46ACBCEC-C891-46DB-8EF7-671AC5D531B0}"/>
              </a:ext>
            </a:extLst>
          </p:cNvPr>
          <p:cNvSpPr>
            <a:spLocks noGrp="1"/>
          </p:cNvSpPr>
          <p:nvPr>
            <p:ph type="ftr" sz="quarter" idx="11"/>
          </p:nvPr>
        </p:nvSpPr>
        <p:spPr>
          <a:xfrm>
            <a:off x="8077200" y="6492875"/>
            <a:ext cx="4114800" cy="365125"/>
          </a:xfrm>
        </p:spPr>
        <p:txBody>
          <a:bodyPr/>
          <a:lstStyle/>
          <a:p>
            <a:r>
              <a:rPr lang="en-US" b="1">
                <a:solidFill>
                  <a:srgbClr val="53728A"/>
                </a:solidFill>
              </a:rPr>
              <a:t>Business Champions School - Eng. Amaal Aburumman</a:t>
            </a:r>
            <a:endParaRPr lang="en-US" sz="1200" b="1" dirty="0">
              <a:solidFill>
                <a:srgbClr val="53728A"/>
              </a:solidFill>
            </a:endParaRPr>
          </a:p>
        </p:txBody>
      </p:sp>
      <p:pic>
        <p:nvPicPr>
          <p:cNvPr id="5" name="Picture 4">
            <a:extLst>
              <a:ext uri="{FF2B5EF4-FFF2-40B4-BE49-F238E27FC236}">
                <a16:creationId xmlns:a16="http://schemas.microsoft.com/office/drawing/2014/main" id="{F999D19C-EAF7-4B0A-97B1-95634F69AF10}"/>
              </a:ext>
            </a:extLst>
          </p:cNvPr>
          <p:cNvPicPr>
            <a:picLocks noChangeAspect="1"/>
          </p:cNvPicPr>
          <p:nvPr/>
        </p:nvPicPr>
        <p:blipFill>
          <a:blip r:embed="rId2"/>
          <a:stretch>
            <a:fillRect/>
          </a:stretch>
        </p:blipFill>
        <p:spPr>
          <a:xfrm>
            <a:off x="1" y="717676"/>
            <a:ext cx="7680959" cy="4429090"/>
          </a:xfrm>
          <a:prstGeom prst="rect">
            <a:avLst/>
          </a:prstGeom>
        </p:spPr>
      </p:pic>
      <p:sp>
        <p:nvSpPr>
          <p:cNvPr id="6" name="TextBox 5">
            <a:extLst>
              <a:ext uri="{FF2B5EF4-FFF2-40B4-BE49-F238E27FC236}">
                <a16:creationId xmlns:a16="http://schemas.microsoft.com/office/drawing/2014/main" id="{0B47D339-178B-4F1F-BF41-C6F477344212}"/>
              </a:ext>
            </a:extLst>
          </p:cNvPr>
          <p:cNvSpPr txBox="1"/>
          <p:nvPr/>
        </p:nvSpPr>
        <p:spPr>
          <a:xfrm>
            <a:off x="7680960" y="1224061"/>
            <a:ext cx="4389119" cy="3416320"/>
          </a:xfrm>
          <a:prstGeom prst="rect">
            <a:avLst/>
          </a:prstGeom>
          <a:noFill/>
        </p:spPr>
        <p:txBody>
          <a:bodyPr wrap="square" rtlCol="0">
            <a:spAutoFit/>
          </a:bodyPr>
          <a:lstStyle/>
          <a:p>
            <a:r>
              <a:rPr lang="en-US" sz="2400" dirty="0"/>
              <a:t>Work package:</a:t>
            </a:r>
          </a:p>
          <a:p>
            <a:pPr marL="342900" indent="-342900">
              <a:buFont typeface="Arial" panose="020B0604020202020204" pitchFamily="34" charset="0"/>
              <a:buChar char="•"/>
            </a:pPr>
            <a:r>
              <a:rPr lang="en-US" sz="2400" dirty="0"/>
              <a:t>Planned work is contained within </a:t>
            </a:r>
            <a:r>
              <a:rPr lang="en-US" sz="2400" b="1" u="sng" dirty="0">
                <a:solidFill>
                  <a:srgbClr val="FF0000"/>
                </a:solidFill>
              </a:rPr>
              <a:t>the lowest level</a:t>
            </a:r>
            <a:r>
              <a:rPr lang="en-US" sz="2400" dirty="0"/>
              <a:t> of WBS components.</a:t>
            </a:r>
          </a:p>
          <a:p>
            <a:pPr marL="342900" indent="-342900">
              <a:buFont typeface="Arial" panose="020B0604020202020204" pitchFamily="34" charset="0"/>
              <a:buChar char="•"/>
            </a:pPr>
            <a:r>
              <a:rPr lang="en-US" sz="2400" dirty="0"/>
              <a:t>A work package can be used to </a:t>
            </a:r>
            <a:r>
              <a:rPr lang="en-US" sz="2400" b="1" u="sng" dirty="0"/>
              <a:t>group the activities </a:t>
            </a:r>
            <a:r>
              <a:rPr lang="en-US" sz="2400" dirty="0"/>
              <a:t>where work is </a:t>
            </a:r>
            <a:r>
              <a:rPr lang="en-US" sz="2400" b="1" u="sng" dirty="0"/>
              <a:t>scheduled and estimated, monitored and controlled.</a:t>
            </a:r>
          </a:p>
        </p:txBody>
      </p:sp>
      <p:sp>
        <p:nvSpPr>
          <p:cNvPr id="8" name="TextBox 7">
            <a:extLst>
              <a:ext uri="{FF2B5EF4-FFF2-40B4-BE49-F238E27FC236}">
                <a16:creationId xmlns:a16="http://schemas.microsoft.com/office/drawing/2014/main" id="{216AFE9C-BFE7-41C1-BDCC-A1779CDD484A}"/>
              </a:ext>
            </a:extLst>
          </p:cNvPr>
          <p:cNvSpPr txBox="1"/>
          <p:nvPr/>
        </p:nvSpPr>
        <p:spPr>
          <a:xfrm>
            <a:off x="0" y="5432438"/>
            <a:ext cx="8449493" cy="707886"/>
          </a:xfrm>
          <a:prstGeom prst="rect">
            <a:avLst/>
          </a:prstGeom>
          <a:noFill/>
        </p:spPr>
        <p:txBody>
          <a:bodyPr wrap="square" rtlCol="0">
            <a:spAutoFit/>
          </a:bodyPr>
          <a:lstStyle/>
          <a:p>
            <a:r>
              <a:rPr lang="en-US" sz="4000" dirty="0"/>
              <a:t>How many work packages can you see ?</a:t>
            </a:r>
          </a:p>
        </p:txBody>
      </p:sp>
      <p:pic>
        <p:nvPicPr>
          <p:cNvPr id="3" name="Picture 2">
            <a:extLst>
              <a:ext uri="{FF2B5EF4-FFF2-40B4-BE49-F238E27FC236}">
                <a16:creationId xmlns:a16="http://schemas.microsoft.com/office/drawing/2014/main" id="{F08C0584-3E13-4AC3-8527-B0E49B1249E2}"/>
              </a:ext>
            </a:extLst>
          </p:cNvPr>
          <p:cNvPicPr>
            <a:picLocks noChangeAspect="1"/>
          </p:cNvPicPr>
          <p:nvPr/>
        </p:nvPicPr>
        <p:blipFill>
          <a:blip r:embed="rId3"/>
          <a:stretch>
            <a:fillRect/>
          </a:stretch>
        </p:blipFill>
        <p:spPr>
          <a:xfrm>
            <a:off x="11007054" y="35762"/>
            <a:ext cx="1133954" cy="1012024"/>
          </a:xfrm>
          <a:prstGeom prst="rect">
            <a:avLst/>
          </a:prstGeom>
        </p:spPr>
      </p:pic>
    </p:spTree>
    <p:extLst>
      <p:ext uri="{BB962C8B-B14F-4D97-AF65-F5344CB8AC3E}">
        <p14:creationId xmlns:p14="http://schemas.microsoft.com/office/powerpoint/2010/main" val="9064434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613096-3372-4053-BE5D-3D33902ED616}"/>
              </a:ext>
            </a:extLst>
          </p:cNvPr>
          <p:cNvSpPr>
            <a:spLocks noGrp="1"/>
          </p:cNvSpPr>
          <p:nvPr>
            <p:ph type="title"/>
          </p:nvPr>
        </p:nvSpPr>
        <p:spPr>
          <a:xfrm>
            <a:off x="158931" y="136525"/>
            <a:ext cx="10515600" cy="1325563"/>
          </a:xfrm>
        </p:spPr>
        <p:txBody>
          <a:bodyPr>
            <a:normAutofit/>
          </a:bodyPr>
          <a:lstStyle/>
          <a:p>
            <a:r>
              <a:rPr lang="en-US" sz="4000" b="1" dirty="0"/>
              <a:t>100 percent rule</a:t>
            </a:r>
          </a:p>
        </p:txBody>
      </p:sp>
      <p:pic>
        <p:nvPicPr>
          <p:cNvPr id="5" name="Content Placeholder 4">
            <a:extLst>
              <a:ext uri="{FF2B5EF4-FFF2-40B4-BE49-F238E27FC236}">
                <a16:creationId xmlns:a16="http://schemas.microsoft.com/office/drawing/2014/main" id="{EEF3B7BD-D50D-406F-82B3-8E7E1D9890D6}"/>
              </a:ext>
            </a:extLst>
          </p:cNvPr>
          <p:cNvPicPr>
            <a:picLocks noGrp="1" noChangeAspect="1"/>
          </p:cNvPicPr>
          <p:nvPr>
            <p:ph idx="1"/>
          </p:nvPr>
        </p:nvPicPr>
        <p:blipFill>
          <a:blip r:embed="rId2"/>
          <a:stretch>
            <a:fillRect/>
          </a:stretch>
        </p:blipFill>
        <p:spPr>
          <a:xfrm>
            <a:off x="548639" y="1293223"/>
            <a:ext cx="11260183" cy="4883740"/>
          </a:xfrm>
          <a:prstGeom prst="rect">
            <a:avLst/>
          </a:prstGeom>
        </p:spPr>
      </p:pic>
      <p:sp>
        <p:nvSpPr>
          <p:cNvPr id="4" name="Footer Placeholder 3">
            <a:extLst>
              <a:ext uri="{FF2B5EF4-FFF2-40B4-BE49-F238E27FC236}">
                <a16:creationId xmlns:a16="http://schemas.microsoft.com/office/drawing/2014/main" id="{177C7E63-202C-4E2F-886B-F8B7C05C74BC}"/>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pic>
        <p:nvPicPr>
          <p:cNvPr id="3" name="Picture 2">
            <a:extLst>
              <a:ext uri="{FF2B5EF4-FFF2-40B4-BE49-F238E27FC236}">
                <a16:creationId xmlns:a16="http://schemas.microsoft.com/office/drawing/2014/main" id="{C0CA8C6E-CFAB-4043-81CE-4D00909DF224}"/>
              </a:ext>
            </a:extLst>
          </p:cNvPr>
          <p:cNvPicPr>
            <a:picLocks noChangeAspect="1"/>
          </p:cNvPicPr>
          <p:nvPr/>
        </p:nvPicPr>
        <p:blipFill>
          <a:blip r:embed="rId3"/>
          <a:stretch>
            <a:fillRect/>
          </a:stretch>
        </p:blipFill>
        <p:spPr>
          <a:xfrm>
            <a:off x="10973138" y="0"/>
            <a:ext cx="1133954" cy="1012024"/>
          </a:xfrm>
          <a:prstGeom prst="rect">
            <a:avLst/>
          </a:prstGeom>
        </p:spPr>
      </p:pic>
    </p:spTree>
    <p:extLst>
      <p:ext uri="{BB962C8B-B14F-4D97-AF65-F5344CB8AC3E}">
        <p14:creationId xmlns:p14="http://schemas.microsoft.com/office/powerpoint/2010/main" val="10383256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60FAD4-E7F0-4087-AA65-692988D96C5A}"/>
              </a:ext>
            </a:extLst>
          </p:cNvPr>
          <p:cNvSpPr>
            <a:spLocks noGrp="1"/>
          </p:cNvSpPr>
          <p:nvPr>
            <p:ph type="title"/>
          </p:nvPr>
        </p:nvSpPr>
        <p:spPr>
          <a:xfrm>
            <a:off x="0" y="0"/>
            <a:ext cx="10515600" cy="1325563"/>
          </a:xfrm>
        </p:spPr>
        <p:txBody>
          <a:bodyPr/>
          <a:lstStyle/>
          <a:p>
            <a:r>
              <a:rPr lang="en-US" dirty="0"/>
              <a:t>Example: WBS Chart</a:t>
            </a:r>
          </a:p>
        </p:txBody>
      </p:sp>
      <p:pic>
        <p:nvPicPr>
          <p:cNvPr id="6" name="Content Placeholder 5">
            <a:extLst>
              <a:ext uri="{FF2B5EF4-FFF2-40B4-BE49-F238E27FC236}">
                <a16:creationId xmlns:a16="http://schemas.microsoft.com/office/drawing/2014/main" id="{C2AE6D88-47DC-400E-8C5B-95FD22DB087B}"/>
              </a:ext>
            </a:extLst>
          </p:cNvPr>
          <p:cNvPicPr>
            <a:picLocks noGrp="1" noChangeAspect="1"/>
          </p:cNvPicPr>
          <p:nvPr>
            <p:ph idx="1"/>
          </p:nvPr>
        </p:nvPicPr>
        <p:blipFill>
          <a:blip r:embed="rId2"/>
          <a:stretch>
            <a:fillRect/>
          </a:stretch>
        </p:blipFill>
        <p:spPr>
          <a:xfrm>
            <a:off x="953589" y="1593669"/>
            <a:ext cx="9980022" cy="4372538"/>
          </a:xfrm>
        </p:spPr>
      </p:pic>
      <p:sp>
        <p:nvSpPr>
          <p:cNvPr id="4" name="Footer Placeholder 3">
            <a:extLst>
              <a:ext uri="{FF2B5EF4-FFF2-40B4-BE49-F238E27FC236}">
                <a16:creationId xmlns:a16="http://schemas.microsoft.com/office/drawing/2014/main" id="{821A3467-0B42-4439-A4AA-6AF83F00A603}"/>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pic>
        <p:nvPicPr>
          <p:cNvPr id="7" name="Picture 6">
            <a:extLst>
              <a:ext uri="{FF2B5EF4-FFF2-40B4-BE49-F238E27FC236}">
                <a16:creationId xmlns:a16="http://schemas.microsoft.com/office/drawing/2014/main" id="{8C2C6F44-9AB1-43B7-A3F7-B232DCACD60A}"/>
              </a:ext>
            </a:extLst>
          </p:cNvPr>
          <p:cNvPicPr>
            <a:picLocks noChangeAspect="1"/>
          </p:cNvPicPr>
          <p:nvPr/>
        </p:nvPicPr>
        <p:blipFill>
          <a:blip r:embed="rId3"/>
          <a:stretch>
            <a:fillRect/>
          </a:stretch>
        </p:blipFill>
        <p:spPr>
          <a:xfrm>
            <a:off x="11058046" y="0"/>
            <a:ext cx="1133954" cy="1012024"/>
          </a:xfrm>
          <a:prstGeom prst="rect">
            <a:avLst/>
          </a:prstGeom>
        </p:spPr>
      </p:pic>
    </p:spTree>
    <p:extLst>
      <p:ext uri="{BB962C8B-B14F-4D97-AF65-F5344CB8AC3E}">
        <p14:creationId xmlns:p14="http://schemas.microsoft.com/office/powerpoint/2010/main" val="18346436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5DA35D-725F-4B7A-B5BD-2E5DE52998F5}"/>
              </a:ext>
            </a:extLst>
          </p:cNvPr>
          <p:cNvSpPr>
            <a:spLocks noGrp="1"/>
          </p:cNvSpPr>
          <p:nvPr>
            <p:ph type="title"/>
          </p:nvPr>
        </p:nvSpPr>
        <p:spPr>
          <a:xfrm>
            <a:off x="162229" y="136525"/>
            <a:ext cx="10515600" cy="898899"/>
          </a:xfrm>
        </p:spPr>
        <p:txBody>
          <a:bodyPr/>
          <a:lstStyle/>
          <a:p>
            <a:r>
              <a:rPr lang="en-US" dirty="0"/>
              <a:t>Example: WBS Chart</a:t>
            </a:r>
          </a:p>
        </p:txBody>
      </p:sp>
      <p:sp>
        <p:nvSpPr>
          <p:cNvPr id="4" name="Footer Placeholder 3">
            <a:extLst>
              <a:ext uri="{FF2B5EF4-FFF2-40B4-BE49-F238E27FC236}">
                <a16:creationId xmlns:a16="http://schemas.microsoft.com/office/drawing/2014/main" id="{796F0651-4873-4D57-BE60-E5D962C5B909}"/>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pic>
        <p:nvPicPr>
          <p:cNvPr id="5" name="Picture 4">
            <a:extLst>
              <a:ext uri="{FF2B5EF4-FFF2-40B4-BE49-F238E27FC236}">
                <a16:creationId xmlns:a16="http://schemas.microsoft.com/office/drawing/2014/main" id="{F7B47CD6-0565-4EAF-A092-0A8AE8C7E5F2}"/>
              </a:ext>
            </a:extLst>
          </p:cNvPr>
          <p:cNvPicPr>
            <a:picLocks noChangeAspect="1"/>
          </p:cNvPicPr>
          <p:nvPr/>
        </p:nvPicPr>
        <p:blipFill>
          <a:blip r:embed="rId2"/>
          <a:stretch>
            <a:fillRect/>
          </a:stretch>
        </p:blipFill>
        <p:spPr>
          <a:xfrm>
            <a:off x="81114" y="1243315"/>
            <a:ext cx="12029771" cy="5113035"/>
          </a:xfrm>
          <a:prstGeom prst="rect">
            <a:avLst/>
          </a:prstGeom>
        </p:spPr>
      </p:pic>
      <p:pic>
        <p:nvPicPr>
          <p:cNvPr id="3" name="Picture 2">
            <a:extLst>
              <a:ext uri="{FF2B5EF4-FFF2-40B4-BE49-F238E27FC236}">
                <a16:creationId xmlns:a16="http://schemas.microsoft.com/office/drawing/2014/main" id="{AAD2A6AA-9B5E-4497-B684-E8C7C444DF47}"/>
              </a:ext>
            </a:extLst>
          </p:cNvPr>
          <p:cNvPicPr>
            <a:picLocks noChangeAspect="1"/>
          </p:cNvPicPr>
          <p:nvPr/>
        </p:nvPicPr>
        <p:blipFill>
          <a:blip r:embed="rId3"/>
          <a:stretch>
            <a:fillRect/>
          </a:stretch>
        </p:blipFill>
        <p:spPr>
          <a:xfrm>
            <a:off x="10976931" y="23400"/>
            <a:ext cx="1133954" cy="1012024"/>
          </a:xfrm>
          <a:prstGeom prst="rect">
            <a:avLst/>
          </a:prstGeom>
        </p:spPr>
      </p:pic>
    </p:spTree>
    <p:extLst>
      <p:ext uri="{BB962C8B-B14F-4D97-AF65-F5344CB8AC3E}">
        <p14:creationId xmlns:p14="http://schemas.microsoft.com/office/powerpoint/2010/main" val="31423720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753B90-89C4-4F58-85DE-FB962E2B9339}"/>
              </a:ext>
            </a:extLst>
          </p:cNvPr>
          <p:cNvSpPr>
            <a:spLocks noGrp="1"/>
          </p:cNvSpPr>
          <p:nvPr>
            <p:ph type="title"/>
          </p:nvPr>
        </p:nvSpPr>
        <p:spPr>
          <a:xfrm>
            <a:off x="65314" y="136525"/>
            <a:ext cx="10515600" cy="1325563"/>
          </a:xfrm>
        </p:spPr>
        <p:txBody>
          <a:bodyPr/>
          <a:lstStyle/>
          <a:p>
            <a:r>
              <a:rPr lang="en-US" dirty="0"/>
              <a:t>Example:   WBS Table</a:t>
            </a:r>
          </a:p>
        </p:txBody>
      </p:sp>
      <p:pic>
        <p:nvPicPr>
          <p:cNvPr id="6" name="Content Placeholder 5">
            <a:extLst>
              <a:ext uri="{FF2B5EF4-FFF2-40B4-BE49-F238E27FC236}">
                <a16:creationId xmlns:a16="http://schemas.microsoft.com/office/drawing/2014/main" id="{C54DC097-70F2-4772-8EC7-8184E3B63A0E}"/>
              </a:ext>
            </a:extLst>
          </p:cNvPr>
          <p:cNvPicPr>
            <a:picLocks noGrp="1" noChangeAspect="1"/>
          </p:cNvPicPr>
          <p:nvPr>
            <p:ph idx="1"/>
          </p:nvPr>
        </p:nvPicPr>
        <p:blipFill>
          <a:blip r:embed="rId2"/>
          <a:stretch>
            <a:fillRect/>
          </a:stretch>
        </p:blipFill>
        <p:spPr>
          <a:xfrm>
            <a:off x="169817" y="1149532"/>
            <a:ext cx="11234057" cy="5027432"/>
          </a:xfrm>
        </p:spPr>
      </p:pic>
      <p:sp>
        <p:nvSpPr>
          <p:cNvPr id="4" name="Footer Placeholder 3">
            <a:extLst>
              <a:ext uri="{FF2B5EF4-FFF2-40B4-BE49-F238E27FC236}">
                <a16:creationId xmlns:a16="http://schemas.microsoft.com/office/drawing/2014/main" id="{A7F79DB8-0A51-4559-A533-FE485393FCF5}"/>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pic>
        <p:nvPicPr>
          <p:cNvPr id="7" name="Picture 6">
            <a:extLst>
              <a:ext uri="{FF2B5EF4-FFF2-40B4-BE49-F238E27FC236}">
                <a16:creationId xmlns:a16="http://schemas.microsoft.com/office/drawing/2014/main" id="{551306C4-9897-4F74-90AF-8F3D3825AA3D}"/>
              </a:ext>
            </a:extLst>
          </p:cNvPr>
          <p:cNvPicPr>
            <a:picLocks noChangeAspect="1"/>
          </p:cNvPicPr>
          <p:nvPr/>
        </p:nvPicPr>
        <p:blipFill>
          <a:blip r:embed="rId3"/>
          <a:stretch>
            <a:fillRect/>
          </a:stretch>
        </p:blipFill>
        <p:spPr>
          <a:xfrm>
            <a:off x="10992732" y="0"/>
            <a:ext cx="1133954" cy="1012024"/>
          </a:xfrm>
          <a:prstGeom prst="rect">
            <a:avLst/>
          </a:prstGeom>
        </p:spPr>
      </p:pic>
    </p:spTree>
    <p:extLst>
      <p:ext uri="{BB962C8B-B14F-4D97-AF65-F5344CB8AC3E}">
        <p14:creationId xmlns:p14="http://schemas.microsoft.com/office/powerpoint/2010/main" val="14665171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8D1F7A-DE09-4C1F-8C58-D2E89ED684A1}"/>
              </a:ext>
            </a:extLst>
          </p:cNvPr>
          <p:cNvSpPr>
            <a:spLocks noGrp="1"/>
          </p:cNvSpPr>
          <p:nvPr>
            <p:ph type="title"/>
          </p:nvPr>
        </p:nvSpPr>
        <p:spPr>
          <a:xfrm>
            <a:off x="93617" y="18255"/>
            <a:ext cx="10515600" cy="1325563"/>
          </a:xfrm>
        </p:spPr>
        <p:txBody>
          <a:bodyPr/>
          <a:lstStyle/>
          <a:p>
            <a:r>
              <a:rPr lang="en-US" dirty="0"/>
              <a:t>Example:   WBS Memo</a:t>
            </a:r>
          </a:p>
        </p:txBody>
      </p:sp>
      <p:pic>
        <p:nvPicPr>
          <p:cNvPr id="6" name="Content Placeholder 5">
            <a:extLst>
              <a:ext uri="{FF2B5EF4-FFF2-40B4-BE49-F238E27FC236}">
                <a16:creationId xmlns:a16="http://schemas.microsoft.com/office/drawing/2014/main" id="{24050F15-CAEB-4B8F-A9B6-AD5DBA1B2149}"/>
              </a:ext>
            </a:extLst>
          </p:cNvPr>
          <p:cNvPicPr>
            <a:picLocks noGrp="1" noChangeAspect="1"/>
          </p:cNvPicPr>
          <p:nvPr>
            <p:ph idx="1"/>
          </p:nvPr>
        </p:nvPicPr>
        <p:blipFill>
          <a:blip r:embed="rId2"/>
          <a:stretch>
            <a:fillRect/>
          </a:stretch>
        </p:blipFill>
        <p:spPr>
          <a:xfrm>
            <a:off x="692330" y="1084218"/>
            <a:ext cx="10620103" cy="5272132"/>
          </a:xfrm>
        </p:spPr>
      </p:pic>
      <p:sp>
        <p:nvSpPr>
          <p:cNvPr id="4" name="Footer Placeholder 3">
            <a:extLst>
              <a:ext uri="{FF2B5EF4-FFF2-40B4-BE49-F238E27FC236}">
                <a16:creationId xmlns:a16="http://schemas.microsoft.com/office/drawing/2014/main" id="{1063861B-F2A2-42CA-9A72-22829AB32D66}"/>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pic>
        <p:nvPicPr>
          <p:cNvPr id="7" name="Picture 6">
            <a:extLst>
              <a:ext uri="{FF2B5EF4-FFF2-40B4-BE49-F238E27FC236}">
                <a16:creationId xmlns:a16="http://schemas.microsoft.com/office/drawing/2014/main" id="{CE39D1D2-A5BA-472E-A003-F943B2DE4953}"/>
              </a:ext>
            </a:extLst>
          </p:cNvPr>
          <p:cNvPicPr>
            <a:picLocks noChangeAspect="1"/>
          </p:cNvPicPr>
          <p:nvPr/>
        </p:nvPicPr>
        <p:blipFill>
          <a:blip r:embed="rId3"/>
          <a:stretch>
            <a:fillRect/>
          </a:stretch>
        </p:blipFill>
        <p:spPr>
          <a:xfrm>
            <a:off x="11058046" y="-4362"/>
            <a:ext cx="1133954" cy="1012024"/>
          </a:xfrm>
          <a:prstGeom prst="rect">
            <a:avLst/>
          </a:prstGeom>
        </p:spPr>
      </p:pic>
    </p:spTree>
    <p:extLst>
      <p:ext uri="{BB962C8B-B14F-4D97-AF65-F5344CB8AC3E}">
        <p14:creationId xmlns:p14="http://schemas.microsoft.com/office/powerpoint/2010/main" val="79879958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36525"/>
            <a:ext cx="10398177" cy="1012025"/>
          </a:xfrm>
          <a:noFill/>
        </p:spPr>
        <p:txBody>
          <a:bodyPr>
            <a:normAutofit/>
          </a:bodyPr>
          <a:lstStyle/>
          <a:p>
            <a:r>
              <a:rPr lang="en-US" sz="3600" b="1" i="0" u="none" strike="noStrike" baseline="0" dirty="0">
                <a:latin typeface="ProximaNovaCond-Bold"/>
              </a:rPr>
              <a:t>How WBS Helps the Project Manager?</a:t>
            </a:r>
            <a:endParaRPr lang="en-US" sz="3600" b="1" dirty="0">
              <a:solidFill>
                <a:schemeClr val="tx1"/>
              </a:solidFill>
              <a:latin typeface="+mn-lt"/>
              <a:cs typeface="Times New Roman" panose="02020603050405020304" pitchFamily="18" charset="0"/>
            </a:endParaRPr>
          </a:p>
        </p:txBody>
      </p:sp>
      <p:pic>
        <p:nvPicPr>
          <p:cNvPr id="3" name="Picture 2">
            <a:extLst>
              <a:ext uri="{FF2B5EF4-FFF2-40B4-BE49-F238E27FC236}">
                <a16:creationId xmlns:a16="http://schemas.microsoft.com/office/drawing/2014/main" id="{DAFF29FB-9135-4BA6-B3FA-984652567D0E}"/>
              </a:ext>
            </a:extLst>
          </p:cNvPr>
          <p:cNvPicPr>
            <a:picLocks noChangeAspect="1"/>
          </p:cNvPicPr>
          <p:nvPr/>
        </p:nvPicPr>
        <p:blipFill>
          <a:blip r:embed="rId2"/>
          <a:stretch>
            <a:fillRect/>
          </a:stretch>
        </p:blipFill>
        <p:spPr>
          <a:xfrm>
            <a:off x="11064097" y="15882"/>
            <a:ext cx="1133954" cy="1012024"/>
          </a:xfrm>
          <a:prstGeom prst="rect">
            <a:avLst/>
          </a:prstGeom>
        </p:spPr>
      </p:pic>
      <p:sp>
        <p:nvSpPr>
          <p:cNvPr id="4" name="Footer Placeholder 3">
            <a:extLst>
              <a:ext uri="{FF2B5EF4-FFF2-40B4-BE49-F238E27FC236}">
                <a16:creationId xmlns:a16="http://schemas.microsoft.com/office/drawing/2014/main" id="{DC3F284F-82D8-4CDA-B726-24A9C26D22B8}"/>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sp>
        <p:nvSpPr>
          <p:cNvPr id="7" name="Content Placeholder 2">
            <a:extLst>
              <a:ext uri="{FF2B5EF4-FFF2-40B4-BE49-F238E27FC236}">
                <a16:creationId xmlns:a16="http://schemas.microsoft.com/office/drawing/2014/main" id="{C5313678-9483-47B2-A156-57D8AF169AB3}"/>
              </a:ext>
            </a:extLst>
          </p:cNvPr>
          <p:cNvSpPr txBox="1">
            <a:spLocks/>
          </p:cNvSpPr>
          <p:nvPr/>
        </p:nvSpPr>
        <p:spPr>
          <a:xfrm>
            <a:off x="98280" y="2607912"/>
            <a:ext cx="11532794" cy="324424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US" dirty="0"/>
          </a:p>
        </p:txBody>
      </p:sp>
      <p:sp>
        <p:nvSpPr>
          <p:cNvPr id="8" name="TextBox 7">
            <a:extLst>
              <a:ext uri="{FF2B5EF4-FFF2-40B4-BE49-F238E27FC236}">
                <a16:creationId xmlns:a16="http://schemas.microsoft.com/office/drawing/2014/main" id="{B78E377D-1E2B-4E76-8C7C-11C890864336}"/>
              </a:ext>
            </a:extLst>
          </p:cNvPr>
          <p:cNvSpPr txBox="1"/>
          <p:nvPr/>
        </p:nvSpPr>
        <p:spPr>
          <a:xfrm>
            <a:off x="0" y="1148550"/>
            <a:ext cx="11988346" cy="4832092"/>
          </a:xfrm>
          <a:prstGeom prst="rect">
            <a:avLst/>
          </a:prstGeom>
          <a:noFill/>
        </p:spPr>
        <p:txBody>
          <a:bodyPr wrap="square">
            <a:spAutoFit/>
          </a:bodyPr>
          <a:lstStyle/>
          <a:p>
            <a:pPr marL="457200" indent="-457200" algn="justLow">
              <a:buFont typeface="Wingdings" panose="05000000000000000000" pitchFamily="2" charset="2"/>
              <a:buChar char="Ø"/>
            </a:pPr>
            <a:r>
              <a:rPr lang="en-US" sz="2800" b="0" i="0" u="none" strike="noStrike" baseline="0" dirty="0"/>
              <a:t>The WBS defines all the elements of the project in a hierarchical framework and </a:t>
            </a:r>
            <a:r>
              <a:rPr lang="en-US" sz="2800" b="1" i="0" u="sng" strike="noStrike" baseline="0" dirty="0">
                <a:solidFill>
                  <a:srgbClr val="0070C0"/>
                </a:solidFill>
              </a:rPr>
              <a:t>establishes their relationships to the project end item(s). </a:t>
            </a:r>
          </a:p>
          <a:p>
            <a:pPr marL="457200" indent="-457200" algn="justLow">
              <a:buFont typeface="Wingdings" panose="05000000000000000000" pitchFamily="2" charset="2"/>
              <a:buChar char="Ø"/>
            </a:pPr>
            <a:r>
              <a:rPr lang="en-US" sz="2800" b="0" i="0" u="none" strike="noStrike" baseline="0" dirty="0"/>
              <a:t>Think of the project as a large work package that is </a:t>
            </a:r>
            <a:r>
              <a:rPr lang="en-US" sz="2800" b="1" i="0" u="sng" strike="noStrike" baseline="0" dirty="0">
                <a:solidFill>
                  <a:srgbClr val="0070C0"/>
                </a:solidFill>
              </a:rPr>
              <a:t>successively broken down into smaller work packages</a:t>
            </a:r>
            <a:r>
              <a:rPr lang="en-US" sz="2800" b="0" i="0" u="none" strike="noStrike" baseline="0" dirty="0"/>
              <a:t>; the total project is the summation of all the smaller work packages. </a:t>
            </a:r>
          </a:p>
          <a:p>
            <a:pPr marL="457200" indent="-457200" algn="justLow">
              <a:buFont typeface="Wingdings" panose="05000000000000000000" pitchFamily="2" charset="2"/>
              <a:buChar char="Ø"/>
            </a:pPr>
            <a:r>
              <a:rPr lang="en-US" sz="2800" b="0" i="0" u="none" strike="noStrike" baseline="0" dirty="0"/>
              <a:t>This hierarchical structure </a:t>
            </a:r>
            <a:r>
              <a:rPr lang="en-US" sz="2800" b="1" i="0" u="sng" strike="noStrike" baseline="0" dirty="0">
                <a:solidFill>
                  <a:srgbClr val="0070C0"/>
                </a:solidFill>
              </a:rPr>
              <a:t>facilitates evaluation of cost, time, and technical performance </a:t>
            </a:r>
            <a:r>
              <a:rPr lang="en-US" sz="2800" b="0" i="0" u="none" strike="noStrike" baseline="0" dirty="0"/>
              <a:t>at all levels in the organization over the life of the project. </a:t>
            </a:r>
          </a:p>
          <a:p>
            <a:pPr marL="457200" indent="-457200" algn="justLow">
              <a:buFont typeface="Wingdings" panose="05000000000000000000" pitchFamily="2" charset="2"/>
              <a:buChar char="Ø"/>
            </a:pPr>
            <a:r>
              <a:rPr lang="en-US" sz="2800" b="0" i="0" u="none" strike="noStrike" baseline="0" dirty="0"/>
              <a:t>The WBS also provides management with </a:t>
            </a:r>
            <a:r>
              <a:rPr lang="en-US" sz="2800" b="1" i="0" u="sng" strike="noStrike" baseline="0" dirty="0">
                <a:solidFill>
                  <a:srgbClr val="0070C0"/>
                </a:solidFill>
              </a:rPr>
              <a:t>information appropriate to each level</a:t>
            </a:r>
            <a:r>
              <a:rPr lang="en-US" sz="2800" b="0" i="0" u="none" strike="noStrike" baseline="0" dirty="0"/>
              <a:t>. For example, top management deals primarily with major deliverables, while first-line supervisors deal with smaller sub deliverables</a:t>
            </a:r>
            <a:r>
              <a:rPr lang="en-US" sz="2800" dirty="0"/>
              <a:t> </a:t>
            </a:r>
            <a:r>
              <a:rPr lang="en-US" sz="2800" b="0" i="0" u="none" strike="noStrike" baseline="0" dirty="0"/>
              <a:t>and work packages</a:t>
            </a:r>
            <a:r>
              <a:rPr lang="en-US" sz="2800" b="0" i="0" u="none" strike="noStrike" baseline="0" dirty="0">
                <a:latin typeface="STIXMathJax_Main-Regular"/>
              </a:rPr>
              <a:t>.</a:t>
            </a:r>
            <a:endParaRPr lang="en-US" sz="2800" dirty="0"/>
          </a:p>
        </p:txBody>
      </p:sp>
    </p:spTree>
    <p:extLst>
      <p:ext uri="{BB962C8B-B14F-4D97-AF65-F5344CB8AC3E}">
        <p14:creationId xmlns:p14="http://schemas.microsoft.com/office/powerpoint/2010/main" val="64595263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tx1">
            <a:lumMod val="65000"/>
          </a:schemeClr>
        </a:solidFill>
        <a:effectLst/>
      </p:bgPr>
    </p:bg>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FE91CE11-40E6-48DD-B0E8-E3507B44B5E9}"/>
              </a:ext>
            </a:extLst>
          </p:cNvPr>
          <p:cNvSpPr>
            <a:spLocks noGrp="1"/>
          </p:cNvSpPr>
          <p:nvPr>
            <p:ph type="ftr" sz="quarter" idx="11"/>
          </p:nvPr>
        </p:nvSpPr>
        <p:spPr/>
        <p:txBody>
          <a:bodyPr vert="horz" lIns="91440" tIns="45720" rIns="91440" bIns="45720" rtlCol="0" anchor="ctr">
            <a:normAutofit/>
          </a:bodyPr>
          <a:lstStyle/>
          <a:p>
            <a:pPr algn="r">
              <a:spcAft>
                <a:spcPts val="600"/>
              </a:spcAft>
              <a:defRPr/>
            </a:pPr>
            <a:r>
              <a:rPr lang="en-US" sz="1100" kern="1200" dirty="0">
                <a:solidFill>
                  <a:schemeClr val="tx1">
                    <a:alpha val="80000"/>
                  </a:schemeClr>
                </a:solidFill>
                <a:latin typeface="Calibri" panose="020F0502020204030204"/>
                <a:ea typeface="+mn-ea"/>
                <a:cs typeface="+mn-cs"/>
              </a:rPr>
              <a:t>Business Champions School - Eng. </a:t>
            </a:r>
            <a:r>
              <a:rPr lang="en-US" sz="1100" kern="1200" dirty="0" err="1">
                <a:solidFill>
                  <a:schemeClr val="tx1">
                    <a:alpha val="80000"/>
                  </a:schemeClr>
                </a:solidFill>
                <a:latin typeface="Calibri" panose="020F0502020204030204"/>
                <a:ea typeface="+mn-ea"/>
                <a:cs typeface="+mn-cs"/>
              </a:rPr>
              <a:t>Amaal</a:t>
            </a:r>
            <a:r>
              <a:rPr lang="en-US" sz="1100" kern="1200" dirty="0">
                <a:solidFill>
                  <a:schemeClr val="tx1">
                    <a:alpha val="80000"/>
                  </a:schemeClr>
                </a:solidFill>
                <a:latin typeface="Calibri" panose="020F0502020204030204"/>
                <a:ea typeface="+mn-ea"/>
                <a:cs typeface="+mn-cs"/>
              </a:rPr>
              <a:t> Aburumman</a:t>
            </a:r>
          </a:p>
        </p:txBody>
      </p:sp>
      <p:pic>
        <p:nvPicPr>
          <p:cNvPr id="7" name="Picture 6">
            <a:extLst>
              <a:ext uri="{FF2B5EF4-FFF2-40B4-BE49-F238E27FC236}">
                <a16:creationId xmlns:a16="http://schemas.microsoft.com/office/drawing/2014/main" id="{02303270-6CFF-44AD-806D-F053D1F089C8}"/>
              </a:ext>
            </a:extLst>
          </p:cNvPr>
          <p:cNvPicPr>
            <a:picLocks noChangeAspect="1"/>
          </p:cNvPicPr>
          <p:nvPr/>
        </p:nvPicPr>
        <p:blipFill>
          <a:blip r:embed="rId2"/>
          <a:stretch>
            <a:fillRect/>
          </a:stretch>
        </p:blipFill>
        <p:spPr>
          <a:xfrm>
            <a:off x="11018471" y="0"/>
            <a:ext cx="1140051" cy="1012024"/>
          </a:xfrm>
          <a:prstGeom prst="rect">
            <a:avLst/>
          </a:prstGeom>
        </p:spPr>
      </p:pic>
      <p:sp>
        <p:nvSpPr>
          <p:cNvPr id="13" name="TextBox 12">
            <a:extLst>
              <a:ext uri="{FF2B5EF4-FFF2-40B4-BE49-F238E27FC236}">
                <a16:creationId xmlns:a16="http://schemas.microsoft.com/office/drawing/2014/main" id="{EEEB87F6-FF40-484C-952D-9C9A89A40EE1}"/>
              </a:ext>
            </a:extLst>
          </p:cNvPr>
          <p:cNvSpPr txBox="1"/>
          <p:nvPr/>
        </p:nvSpPr>
        <p:spPr>
          <a:xfrm>
            <a:off x="33478" y="1012024"/>
            <a:ext cx="12145955" cy="4893647"/>
          </a:xfrm>
          <a:prstGeom prst="rect">
            <a:avLst/>
          </a:prstGeom>
          <a:noFill/>
        </p:spPr>
        <p:txBody>
          <a:bodyPr wrap="square">
            <a:spAutoFit/>
          </a:bodyPr>
          <a:lstStyle/>
          <a:p>
            <a:pPr marL="342900" indent="-342900" algn="l">
              <a:buFont typeface="Wingdings" panose="05000000000000000000" pitchFamily="2" charset="2"/>
              <a:buChar char="Ø"/>
            </a:pPr>
            <a:r>
              <a:rPr lang="en-US" sz="2400" b="0" i="0" u="none" strike="noStrike" baseline="0" dirty="0">
                <a:solidFill>
                  <a:schemeClr val="bg1"/>
                </a:solidFill>
              </a:rPr>
              <a:t>Each item in the WBS needs a time and cost estimate. With this information it is possible to </a:t>
            </a:r>
            <a:r>
              <a:rPr lang="en-US" sz="2400" b="1" i="0" u="sng" strike="noStrike" baseline="0" dirty="0">
                <a:solidFill>
                  <a:srgbClr val="0070C0"/>
                </a:solidFill>
              </a:rPr>
              <a:t>plan, schedule, and budget your project</a:t>
            </a:r>
            <a:r>
              <a:rPr lang="en-US" sz="2400" b="0" i="0" u="none" strike="noStrike" baseline="0" dirty="0">
                <a:solidFill>
                  <a:schemeClr val="bg1"/>
                </a:solidFill>
              </a:rPr>
              <a:t>. The WBS also serves as a framework for tracking cost and work performance.</a:t>
            </a:r>
          </a:p>
          <a:p>
            <a:pPr marL="342900" indent="-342900" algn="l">
              <a:buFont typeface="Wingdings" panose="05000000000000000000" pitchFamily="2" charset="2"/>
              <a:buChar char="Ø"/>
            </a:pPr>
            <a:r>
              <a:rPr lang="en-US" sz="2400" b="0" i="0" u="none" strike="noStrike" baseline="0" dirty="0">
                <a:solidFill>
                  <a:schemeClr val="bg1"/>
                </a:solidFill>
              </a:rPr>
              <a:t>As the WBS is developed, organizational units and individuals are assigned responsibility for executing work packages. </a:t>
            </a:r>
            <a:r>
              <a:rPr lang="en-US" sz="2400" b="1" i="0" u="sng" strike="noStrike" baseline="0" dirty="0">
                <a:solidFill>
                  <a:srgbClr val="0070C0"/>
                </a:solidFill>
              </a:rPr>
              <a:t>This integrates the work and the organization</a:t>
            </a:r>
            <a:r>
              <a:rPr lang="en-US" sz="2400" b="0" i="0" u="none" strike="noStrike" baseline="0" dirty="0">
                <a:solidFill>
                  <a:schemeClr val="bg1"/>
                </a:solidFill>
              </a:rPr>
              <a:t>. In practice, this process is sometimes called the organization breakdown structure (OBS).</a:t>
            </a:r>
          </a:p>
          <a:p>
            <a:pPr marL="342900" indent="-342900" algn="l">
              <a:buFont typeface="Wingdings" panose="05000000000000000000" pitchFamily="2" charset="2"/>
              <a:buChar char="Ø"/>
            </a:pPr>
            <a:r>
              <a:rPr lang="en-US" sz="2400" b="0" i="0" u="none" strike="noStrike" baseline="0" dirty="0">
                <a:solidFill>
                  <a:schemeClr val="bg1"/>
                </a:solidFill>
              </a:rPr>
              <a:t>Use of the WBS provides the opportunity to </a:t>
            </a:r>
            <a:r>
              <a:rPr lang="en-US" sz="2400" b="1" i="0" u="sng" strike="noStrike" baseline="0" dirty="0">
                <a:solidFill>
                  <a:srgbClr val="0070C0"/>
                </a:solidFill>
              </a:rPr>
              <a:t>“roll up” (sum) the budget and actual costs of the smaller work packages into larger work elements so that performance can be measured by organizational units and work accomplishment.</a:t>
            </a:r>
          </a:p>
          <a:p>
            <a:pPr marL="342900" indent="-342900" algn="l">
              <a:buFont typeface="Wingdings" panose="05000000000000000000" pitchFamily="2" charset="2"/>
              <a:buChar char="Ø"/>
            </a:pPr>
            <a:r>
              <a:rPr lang="en-US" sz="2400" b="0" i="0" u="none" strike="noStrike" baseline="0" dirty="0">
                <a:solidFill>
                  <a:schemeClr val="bg1"/>
                </a:solidFill>
              </a:rPr>
              <a:t>The WBS can also be used to </a:t>
            </a:r>
            <a:r>
              <a:rPr lang="en-US" sz="2400" b="1" i="0" u="sng" strike="noStrike" baseline="0" dirty="0">
                <a:solidFill>
                  <a:srgbClr val="0070C0"/>
                </a:solidFill>
              </a:rPr>
              <a:t>define communication channels </a:t>
            </a:r>
            <a:r>
              <a:rPr lang="en-US" sz="2400" b="0" i="0" u="none" strike="noStrike" baseline="0" dirty="0">
                <a:solidFill>
                  <a:schemeClr val="bg1"/>
                </a:solidFill>
              </a:rPr>
              <a:t>and assist in understanding and coordinating many parts of the project. The structure shows the work and organizational units responsible and suggests where written communication should be directed. Problems can be quickly addressed and coordinated because the structure integrates work and responsibility.</a:t>
            </a:r>
            <a:endParaRPr lang="en-US" sz="2400" dirty="0">
              <a:solidFill>
                <a:schemeClr val="bg1"/>
              </a:solidFill>
            </a:endParaRPr>
          </a:p>
        </p:txBody>
      </p:sp>
    </p:spTree>
    <p:extLst>
      <p:ext uri="{BB962C8B-B14F-4D97-AF65-F5344CB8AC3E}">
        <p14:creationId xmlns:p14="http://schemas.microsoft.com/office/powerpoint/2010/main" val="2034199046"/>
      </p:ext>
    </p:extLst>
  </p:cSld>
  <p:clrMapOvr>
    <a:overrideClrMapping bg1="dk1" tx1="lt1" bg2="dk2" tx2="lt2" accent1="accent1" accent2="accent2" accent3="accent3" accent4="accent4" accent5="accent5" accent6="accent6" hlink="hlink" folHlink="folHlink"/>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tx1">
            <a:lumMod val="65000"/>
          </a:schemeClr>
        </a:solidFill>
        <a:effectLst/>
      </p:bgPr>
    </p:bg>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3136A3C2-C569-4B31-A5FD-457AF9B8A7B3}"/>
              </a:ext>
            </a:extLst>
          </p:cNvPr>
          <p:cNvSpPr txBox="1"/>
          <p:nvPr/>
        </p:nvSpPr>
        <p:spPr>
          <a:xfrm>
            <a:off x="70448" y="-24459"/>
            <a:ext cx="5937697" cy="1012025"/>
          </a:xfrm>
          <a:prstGeom prst="rect">
            <a:avLst/>
          </a:prstGeom>
        </p:spPr>
        <p:txBody>
          <a:bodyPr vert="horz" lIns="91440" tIns="45720" rIns="91440" bIns="45720" rtlCol="0" anchor="ctr">
            <a:normAutofit/>
          </a:bodyPr>
          <a:lstStyle/>
          <a:p>
            <a:r>
              <a:rPr lang="en-US" sz="4000" b="1" i="0" u="none" strike="noStrike" baseline="0" dirty="0">
                <a:solidFill>
                  <a:schemeClr val="bg1"/>
                </a:solidFill>
                <a:latin typeface="ProximaNovaCond-Bold"/>
              </a:rPr>
              <a:t>WBS Development</a:t>
            </a:r>
            <a:endParaRPr lang="en-US" sz="4800" dirty="0">
              <a:solidFill>
                <a:schemeClr val="bg1"/>
              </a:solidFill>
            </a:endParaRPr>
          </a:p>
        </p:txBody>
      </p:sp>
      <p:sp>
        <p:nvSpPr>
          <p:cNvPr id="5" name="Footer Placeholder 4">
            <a:extLst>
              <a:ext uri="{FF2B5EF4-FFF2-40B4-BE49-F238E27FC236}">
                <a16:creationId xmlns:a16="http://schemas.microsoft.com/office/drawing/2014/main" id="{87536E56-51F6-43E8-B27B-09A0A492D847}"/>
              </a:ext>
            </a:extLst>
          </p:cNvPr>
          <p:cNvSpPr>
            <a:spLocks noGrp="1"/>
          </p:cNvSpPr>
          <p:nvPr>
            <p:ph type="ftr" sz="quarter" idx="11"/>
          </p:nvPr>
        </p:nvSpPr>
        <p:spPr>
          <a:xfrm>
            <a:off x="4173070" y="6483466"/>
            <a:ext cx="4114800" cy="365125"/>
          </a:xfrm>
        </p:spPr>
        <p:txBody>
          <a:bodyPr vert="horz" lIns="91440" tIns="45720" rIns="91440" bIns="45720" rtlCol="0" anchor="ctr">
            <a:normAutofit/>
          </a:bodyPr>
          <a:lstStyle/>
          <a:p>
            <a:pPr algn="r">
              <a:spcAft>
                <a:spcPts val="600"/>
              </a:spcAft>
            </a:pPr>
            <a:r>
              <a:rPr lang="en-US" sz="1100" b="1" kern="1200">
                <a:solidFill>
                  <a:schemeClr val="tx1">
                    <a:alpha val="80000"/>
                  </a:schemeClr>
                </a:solidFill>
                <a:latin typeface="+mn-lt"/>
                <a:ea typeface="+mn-ea"/>
                <a:cs typeface="+mn-cs"/>
              </a:rPr>
              <a:t>Business Champions School - Eng. Amaal Aburumman</a:t>
            </a:r>
          </a:p>
        </p:txBody>
      </p:sp>
      <p:sp>
        <p:nvSpPr>
          <p:cNvPr id="8" name="Content Placeholder 7">
            <a:extLst>
              <a:ext uri="{FF2B5EF4-FFF2-40B4-BE49-F238E27FC236}">
                <a16:creationId xmlns:a16="http://schemas.microsoft.com/office/drawing/2014/main" id="{763F6671-77C9-4E1D-B68C-48F5AE4830F6}"/>
              </a:ext>
            </a:extLst>
          </p:cNvPr>
          <p:cNvSpPr>
            <a:spLocks noGrp="1"/>
          </p:cNvSpPr>
          <p:nvPr>
            <p:ph idx="4294967295"/>
          </p:nvPr>
        </p:nvSpPr>
        <p:spPr>
          <a:xfrm>
            <a:off x="0" y="1167547"/>
            <a:ext cx="5217459" cy="4922839"/>
          </a:xfrm>
        </p:spPr>
        <p:txBody>
          <a:bodyPr vert="horz" lIns="91440" tIns="45720" rIns="91440" bIns="45720" rtlCol="0" anchor="t">
            <a:noAutofit/>
          </a:bodyPr>
          <a:lstStyle/>
          <a:p>
            <a:pPr marL="0" indent="0" algn="justLow">
              <a:buNone/>
            </a:pPr>
            <a:r>
              <a:rPr lang="en-US" sz="2400" b="0" i="0" u="none" strike="noStrike" baseline="0" dirty="0">
                <a:solidFill>
                  <a:schemeClr val="bg1"/>
                </a:solidFill>
              </a:rPr>
              <a:t>This figure shows a simplified WBS to develop a new prototype tablet computer. </a:t>
            </a:r>
          </a:p>
          <a:p>
            <a:pPr marL="0" indent="0" algn="justLow">
              <a:buNone/>
            </a:pPr>
            <a:r>
              <a:rPr lang="en-US" sz="2400" b="0" i="0" u="none" strike="noStrike" baseline="0" dirty="0">
                <a:solidFill>
                  <a:schemeClr val="bg1"/>
                </a:solidFill>
              </a:rPr>
              <a:t>At the top of the chart (level 1) is the project end item—the E-Slim Tablet x-13 Prototype. The sub deliverables levels (2–5) below level 1 represent further decomposition of work. The levels of the structure can also represent information for different levels of management. For example, level 1 information represents the total project objective and is useful to top management; levels 2, 3, and 4 are suitable for middle management; and level 5 is for first-line managers.</a:t>
            </a:r>
          </a:p>
          <a:p>
            <a:pPr marL="0" indent="0">
              <a:buNone/>
            </a:pPr>
            <a:endParaRPr lang="en-US" sz="2400" dirty="0">
              <a:solidFill>
                <a:schemeClr val="bg1"/>
              </a:solidFill>
            </a:endParaRPr>
          </a:p>
        </p:txBody>
      </p:sp>
      <p:pic>
        <p:nvPicPr>
          <p:cNvPr id="2" name="Picture 1">
            <a:extLst>
              <a:ext uri="{FF2B5EF4-FFF2-40B4-BE49-F238E27FC236}">
                <a16:creationId xmlns:a16="http://schemas.microsoft.com/office/drawing/2014/main" id="{2149CEA7-7E9C-4F22-B504-528C639B69C1}"/>
              </a:ext>
            </a:extLst>
          </p:cNvPr>
          <p:cNvPicPr>
            <a:picLocks noChangeAspect="1"/>
          </p:cNvPicPr>
          <p:nvPr/>
        </p:nvPicPr>
        <p:blipFill>
          <a:blip r:embed="rId2"/>
          <a:stretch>
            <a:fillRect/>
          </a:stretch>
        </p:blipFill>
        <p:spPr>
          <a:xfrm>
            <a:off x="10940266" y="15882"/>
            <a:ext cx="1133954" cy="1012024"/>
          </a:xfrm>
          <a:prstGeom prst="rect">
            <a:avLst/>
          </a:prstGeom>
        </p:spPr>
      </p:pic>
      <p:pic>
        <p:nvPicPr>
          <p:cNvPr id="3" name="Picture 2">
            <a:extLst>
              <a:ext uri="{FF2B5EF4-FFF2-40B4-BE49-F238E27FC236}">
                <a16:creationId xmlns:a16="http://schemas.microsoft.com/office/drawing/2014/main" id="{0D8E214A-8D37-4352-9E64-7654E95D4AC3}"/>
              </a:ext>
            </a:extLst>
          </p:cNvPr>
          <p:cNvPicPr>
            <a:picLocks noChangeAspect="1"/>
          </p:cNvPicPr>
          <p:nvPr/>
        </p:nvPicPr>
        <p:blipFill rotWithShape="1">
          <a:blip r:embed="rId3"/>
          <a:srcRect l="-4989" t="7504" r="4989" b="5061"/>
          <a:stretch/>
        </p:blipFill>
        <p:spPr>
          <a:xfrm>
            <a:off x="5002307" y="1027906"/>
            <a:ext cx="7189694" cy="5455560"/>
          </a:xfrm>
          <a:prstGeom prst="rect">
            <a:avLst/>
          </a:prstGeom>
        </p:spPr>
      </p:pic>
    </p:spTree>
    <p:extLst>
      <p:ext uri="{BB962C8B-B14F-4D97-AF65-F5344CB8AC3E}">
        <p14:creationId xmlns:p14="http://schemas.microsoft.com/office/powerpoint/2010/main" val="2814798922"/>
      </p:ext>
    </p:extLst>
  </p:cSld>
  <p:clrMapOvr>
    <a:overrideClrMapping bg1="dk1" tx1="lt1" bg2="dk2" tx2="lt2" accent1="accent1" accent2="accent2" accent3="accent3" accent4="accent4" accent5="accent5" accent6="accent6" hlink="hlink" folHlink="folHlink"/>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tx1">
            <a:lumMod val="65000"/>
          </a:schemeClr>
        </a:solidFill>
        <a:effectLst/>
      </p:bgPr>
    </p:bg>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139E1127-BD4F-4749-A485-99F26B6282E2}"/>
              </a:ext>
            </a:extLst>
          </p:cNvPr>
          <p:cNvSpPr>
            <a:spLocks noGrp="1"/>
          </p:cNvSpPr>
          <p:nvPr>
            <p:ph type="ftr" sz="quarter" idx="11"/>
          </p:nvPr>
        </p:nvSpPr>
        <p:spPr/>
        <p:txBody>
          <a:bodyPr vert="horz" lIns="91440" tIns="45720" rIns="91440" bIns="45720" rtlCol="0" anchor="ctr">
            <a:normAutofit/>
          </a:bodyPr>
          <a:lstStyle/>
          <a:p>
            <a:pPr algn="r">
              <a:spcAft>
                <a:spcPts val="600"/>
              </a:spcAft>
              <a:defRPr/>
            </a:pPr>
            <a:r>
              <a:rPr lang="en-US" sz="1100" kern="1200" dirty="0">
                <a:solidFill>
                  <a:schemeClr val="tx1">
                    <a:alpha val="80000"/>
                  </a:schemeClr>
                </a:solidFill>
                <a:latin typeface="Calibri" panose="020F0502020204030204"/>
                <a:ea typeface="+mn-ea"/>
                <a:cs typeface="+mn-cs"/>
              </a:rPr>
              <a:t>Business Champions School - Eng. </a:t>
            </a:r>
            <a:r>
              <a:rPr lang="en-US" sz="1100" kern="1200" dirty="0" err="1">
                <a:solidFill>
                  <a:schemeClr val="tx1">
                    <a:alpha val="80000"/>
                  </a:schemeClr>
                </a:solidFill>
                <a:latin typeface="Calibri" panose="020F0502020204030204"/>
                <a:ea typeface="+mn-ea"/>
                <a:cs typeface="+mn-cs"/>
              </a:rPr>
              <a:t>Amaal</a:t>
            </a:r>
            <a:r>
              <a:rPr lang="en-US" sz="1100" kern="1200" dirty="0">
                <a:solidFill>
                  <a:schemeClr val="tx1">
                    <a:alpha val="80000"/>
                  </a:schemeClr>
                </a:solidFill>
                <a:latin typeface="Calibri" panose="020F0502020204030204"/>
                <a:ea typeface="+mn-ea"/>
                <a:cs typeface="+mn-cs"/>
              </a:rPr>
              <a:t> Aburumman</a:t>
            </a:r>
          </a:p>
        </p:txBody>
      </p:sp>
      <p:sp>
        <p:nvSpPr>
          <p:cNvPr id="2" name="Title 1">
            <a:extLst>
              <a:ext uri="{FF2B5EF4-FFF2-40B4-BE49-F238E27FC236}">
                <a16:creationId xmlns:a16="http://schemas.microsoft.com/office/drawing/2014/main" id="{1D3F4911-10EC-4F87-B7D2-25AF5B0B617B}"/>
              </a:ext>
            </a:extLst>
          </p:cNvPr>
          <p:cNvSpPr>
            <a:spLocks noGrp="1"/>
          </p:cNvSpPr>
          <p:nvPr>
            <p:ph type="title" idx="4294967295"/>
          </p:nvPr>
        </p:nvSpPr>
        <p:spPr>
          <a:xfrm>
            <a:off x="6877050" y="803275"/>
            <a:ext cx="5314950" cy="1325563"/>
          </a:xfrm>
        </p:spPr>
        <p:txBody>
          <a:bodyPr vert="horz" lIns="91440" tIns="45720" rIns="91440" bIns="45720" rtlCol="0" anchor="ctr">
            <a:normAutofit/>
          </a:bodyPr>
          <a:lstStyle/>
          <a:p>
            <a:r>
              <a:rPr lang="en-US" dirty="0"/>
              <a:t> </a:t>
            </a:r>
            <a:endParaRPr lang="en-US" b="1" dirty="0"/>
          </a:p>
        </p:txBody>
      </p:sp>
      <p:sp>
        <p:nvSpPr>
          <p:cNvPr id="3" name="Content Placeholder 2">
            <a:extLst>
              <a:ext uri="{FF2B5EF4-FFF2-40B4-BE49-F238E27FC236}">
                <a16:creationId xmlns:a16="http://schemas.microsoft.com/office/drawing/2014/main" id="{AF6BAF81-6D1D-4226-883F-BE8DC8C215C3}"/>
              </a:ext>
            </a:extLst>
          </p:cNvPr>
          <p:cNvSpPr>
            <a:spLocks noGrp="1"/>
          </p:cNvSpPr>
          <p:nvPr>
            <p:ph idx="4294967295"/>
          </p:nvPr>
        </p:nvSpPr>
        <p:spPr>
          <a:xfrm>
            <a:off x="0" y="946150"/>
            <a:ext cx="5269379" cy="5410200"/>
          </a:xfrm>
        </p:spPr>
        <p:txBody>
          <a:bodyPr vert="horz" lIns="91440" tIns="45720" rIns="91440" bIns="45720" rtlCol="0" anchor="t">
            <a:noAutofit/>
          </a:bodyPr>
          <a:lstStyle/>
          <a:p>
            <a:pPr marL="0" indent="0" algn="justLow">
              <a:buNone/>
            </a:pPr>
            <a:r>
              <a:rPr lang="en-US" sz="2400" b="0" i="0" u="none" strike="noStrike" baseline="0" dirty="0">
                <a:solidFill>
                  <a:schemeClr val="bg1"/>
                </a:solidFill>
              </a:rPr>
              <a:t>level 2 indicates there are two major deliverables—Hardware and CPU, or central processing unit. At level 3, the CPU is connected to three deliverables—Power Supply, Flash ROM, and I/O Controller. The I/O Controller has three sub deliverables at level 4—USB Slots, Internet, and Touch Screen. The many sub deliverables for USB Slots and Internet have not been decomposed. The Touch Screen (shaded) has been decomposed down to level 5 and to the work package level.</a:t>
            </a:r>
            <a:endParaRPr lang="en-US" sz="2400" dirty="0">
              <a:solidFill>
                <a:schemeClr val="bg1"/>
              </a:solidFill>
            </a:endParaRPr>
          </a:p>
        </p:txBody>
      </p:sp>
      <p:pic>
        <p:nvPicPr>
          <p:cNvPr id="5" name="Picture 4">
            <a:extLst>
              <a:ext uri="{FF2B5EF4-FFF2-40B4-BE49-F238E27FC236}">
                <a16:creationId xmlns:a16="http://schemas.microsoft.com/office/drawing/2014/main" id="{970752C4-5D2C-49BD-9661-913E3C247BD2}"/>
              </a:ext>
            </a:extLst>
          </p:cNvPr>
          <p:cNvPicPr>
            <a:picLocks noChangeAspect="1"/>
          </p:cNvPicPr>
          <p:nvPr/>
        </p:nvPicPr>
        <p:blipFill>
          <a:blip r:embed="rId2"/>
          <a:stretch>
            <a:fillRect/>
          </a:stretch>
        </p:blipFill>
        <p:spPr>
          <a:xfrm>
            <a:off x="11058046" y="59129"/>
            <a:ext cx="1133954" cy="1012024"/>
          </a:xfrm>
          <a:prstGeom prst="rect">
            <a:avLst/>
          </a:prstGeom>
        </p:spPr>
      </p:pic>
      <p:pic>
        <p:nvPicPr>
          <p:cNvPr id="6" name="Picture 5">
            <a:extLst>
              <a:ext uri="{FF2B5EF4-FFF2-40B4-BE49-F238E27FC236}">
                <a16:creationId xmlns:a16="http://schemas.microsoft.com/office/drawing/2014/main" id="{93FC0361-890E-4048-8452-61EFB07EAA70}"/>
              </a:ext>
            </a:extLst>
          </p:cNvPr>
          <p:cNvPicPr>
            <a:picLocks noChangeAspect="1"/>
          </p:cNvPicPr>
          <p:nvPr/>
        </p:nvPicPr>
        <p:blipFill>
          <a:blip r:embed="rId3"/>
          <a:stretch>
            <a:fillRect/>
          </a:stretch>
        </p:blipFill>
        <p:spPr>
          <a:xfrm>
            <a:off x="5004193" y="797067"/>
            <a:ext cx="7187807" cy="5456393"/>
          </a:xfrm>
          <a:prstGeom prst="rect">
            <a:avLst/>
          </a:prstGeom>
        </p:spPr>
      </p:pic>
    </p:spTree>
    <p:extLst>
      <p:ext uri="{BB962C8B-B14F-4D97-AF65-F5344CB8AC3E}">
        <p14:creationId xmlns:p14="http://schemas.microsoft.com/office/powerpoint/2010/main" val="2306021435"/>
      </p:ext>
    </p:extLst>
  </p:cSld>
  <p:clrMapOvr>
    <a:overrideClrMapping bg1="dk1" tx1="lt1" bg2="dk2" tx2="lt2" accent1="accent1" accent2="accent2" accent3="accent3" accent4="accent4" accent5="accent5" accent6="accent6" hlink="hlink" folHlink="folHlink"/>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lumMod val="65000"/>
          </a:schemeClr>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8E20FA99-AAAC-4AF3-9FAE-707420324F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36008" cy="6858000"/>
          </a:xfrm>
          <a:prstGeom prst="rect">
            <a:avLst/>
          </a:prstGeom>
          <a:solidFill>
            <a:srgbClr val="4454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ounded Rectangle 9">
            <a:extLst>
              <a:ext uri="{FF2B5EF4-FFF2-40B4-BE49-F238E27FC236}">
                <a16:creationId xmlns:a16="http://schemas.microsoft.com/office/drawing/2014/main" id="{9573BE85-6043-4C3A-A7DD-483A0A5FB7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4632" y="559407"/>
            <a:ext cx="3666744"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6B1CE33E-78D9-4B47-9423-CAAD3FF646EF}"/>
              </a:ext>
            </a:extLst>
          </p:cNvPr>
          <p:cNvSpPr>
            <a:spLocks noGrp="1"/>
          </p:cNvSpPr>
          <p:nvPr>
            <p:ph idx="4294967295"/>
          </p:nvPr>
        </p:nvSpPr>
        <p:spPr>
          <a:xfrm>
            <a:off x="4710906" y="940527"/>
            <a:ext cx="7369068" cy="5917474"/>
          </a:xfrm>
        </p:spPr>
        <p:txBody>
          <a:bodyPr vert="horz" lIns="91440" tIns="45720" rIns="91440" bIns="45720" rtlCol="0">
            <a:noAutofit/>
          </a:bodyPr>
          <a:lstStyle/>
          <a:p>
            <a:pPr marL="0" indent="0">
              <a:buNone/>
            </a:pPr>
            <a:r>
              <a:rPr lang="en-US" sz="2400" b="0" i="0" u="none" strike="noStrike" baseline="0" dirty="0"/>
              <a:t>The lowest level of the WBS is called a </a:t>
            </a:r>
            <a:r>
              <a:rPr lang="en-US" sz="2400" b="1" i="0" u="none" strike="noStrike" baseline="0" dirty="0"/>
              <a:t>work package. </a:t>
            </a:r>
            <a:r>
              <a:rPr lang="en-US" sz="2400" b="0" i="0" u="none" strike="noStrike" baseline="0" dirty="0"/>
              <a:t>Work packages are short duration tasks that have a definite start and stop point, consume resources, and represent cost. Each work package is a control point. A work package manager is responsible for seeing that the package is completed on time, within budget, and according to technical specifications. Practice suggests a work package should not exceed 10 workdays or one reporting period. If a work package has a duration exceeding 10 days, check or monitoring points should be established within the duration, say, every three to five days, so progress and problems can be identified before too much time has passed. Each work package of the WBS should be as independent of other packages of the project as possible. No work package is described in more than one sub deliverable of the WBS.</a:t>
            </a:r>
          </a:p>
        </p:txBody>
      </p:sp>
      <p:sp>
        <p:nvSpPr>
          <p:cNvPr id="2" name="Footer Placeholder 1">
            <a:extLst>
              <a:ext uri="{FF2B5EF4-FFF2-40B4-BE49-F238E27FC236}">
                <a16:creationId xmlns:a16="http://schemas.microsoft.com/office/drawing/2014/main" id="{267F6507-9152-43B4-AA18-9783338750C1}"/>
              </a:ext>
            </a:extLst>
          </p:cNvPr>
          <p:cNvSpPr>
            <a:spLocks noGrp="1"/>
          </p:cNvSpPr>
          <p:nvPr>
            <p:ph type="ftr" sz="quarter" idx="11"/>
          </p:nvPr>
        </p:nvSpPr>
        <p:spPr>
          <a:xfrm>
            <a:off x="5214578" y="6356350"/>
            <a:ext cx="6361725" cy="365125"/>
          </a:xfrm>
        </p:spPr>
        <p:txBody>
          <a:bodyPr vert="horz" lIns="91440" tIns="45720" rIns="91440" bIns="45720" rtlCol="0" anchor="ctr">
            <a:normAutofit/>
          </a:bodyPr>
          <a:lstStyle/>
          <a:p>
            <a:pPr algn="r">
              <a:spcAft>
                <a:spcPts val="600"/>
              </a:spcAft>
            </a:pPr>
            <a:r>
              <a:rPr lang="en-US" b="1" kern="1200">
                <a:solidFill>
                  <a:srgbClr val="898989"/>
                </a:solidFill>
                <a:latin typeface="+mn-lt"/>
                <a:ea typeface="+mn-ea"/>
                <a:cs typeface="+mn-cs"/>
              </a:rPr>
              <a:t>Business Champions School - Eng. Amaal Aburumman</a:t>
            </a:r>
          </a:p>
        </p:txBody>
      </p:sp>
      <p:pic>
        <p:nvPicPr>
          <p:cNvPr id="9" name="Picture 8">
            <a:extLst>
              <a:ext uri="{FF2B5EF4-FFF2-40B4-BE49-F238E27FC236}">
                <a16:creationId xmlns:a16="http://schemas.microsoft.com/office/drawing/2014/main" id="{7252B293-19B8-4E6A-870E-E5142B902CD9}"/>
              </a:ext>
            </a:extLst>
          </p:cNvPr>
          <p:cNvPicPr>
            <a:picLocks noChangeAspect="1"/>
          </p:cNvPicPr>
          <p:nvPr/>
        </p:nvPicPr>
        <p:blipFill>
          <a:blip r:embed="rId2"/>
          <a:stretch>
            <a:fillRect/>
          </a:stretch>
        </p:blipFill>
        <p:spPr>
          <a:xfrm>
            <a:off x="11140391" y="-50193"/>
            <a:ext cx="1133954" cy="1012024"/>
          </a:xfrm>
          <a:prstGeom prst="rect">
            <a:avLst/>
          </a:prstGeom>
        </p:spPr>
      </p:pic>
      <p:pic>
        <p:nvPicPr>
          <p:cNvPr id="5" name="Picture 4">
            <a:extLst>
              <a:ext uri="{FF2B5EF4-FFF2-40B4-BE49-F238E27FC236}">
                <a16:creationId xmlns:a16="http://schemas.microsoft.com/office/drawing/2014/main" id="{CE8FB53A-B4C5-4AC5-863F-F5633E9164D9}"/>
              </a:ext>
            </a:extLst>
          </p:cNvPr>
          <p:cNvPicPr>
            <a:picLocks noChangeAspect="1"/>
          </p:cNvPicPr>
          <p:nvPr/>
        </p:nvPicPr>
        <p:blipFill>
          <a:blip r:embed="rId3"/>
          <a:stretch>
            <a:fillRect/>
          </a:stretch>
        </p:blipFill>
        <p:spPr>
          <a:xfrm>
            <a:off x="698210" y="1364735"/>
            <a:ext cx="3239588" cy="4128530"/>
          </a:xfrm>
          <a:prstGeom prst="rect">
            <a:avLst/>
          </a:prstGeom>
        </p:spPr>
      </p:pic>
    </p:spTree>
    <p:extLst>
      <p:ext uri="{BB962C8B-B14F-4D97-AF65-F5344CB8AC3E}">
        <p14:creationId xmlns:p14="http://schemas.microsoft.com/office/powerpoint/2010/main" val="126734561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F28A5D9F-EB3B-4858-83F2-BC49BE04FC71}"/>
              </a:ext>
            </a:extLst>
          </p:cNvPr>
          <p:cNvSpPr>
            <a:spLocks noGrp="1"/>
          </p:cNvSpPr>
          <p:nvPr>
            <p:ph type="ftr" sz="quarter" idx="11"/>
          </p:nvPr>
        </p:nvSpPr>
        <p:spPr/>
        <p:txBody>
          <a:bodyPr/>
          <a:lstStyle/>
          <a:p>
            <a:r>
              <a:rPr lang="en-US" b="1">
                <a:solidFill>
                  <a:srgbClr val="53728A"/>
                </a:solidFill>
              </a:rPr>
              <a:t>Business Champions School - Eng. Amaal Aburumman</a:t>
            </a:r>
            <a:endParaRPr lang="en-US" dirty="0"/>
          </a:p>
        </p:txBody>
      </p:sp>
      <p:sp>
        <p:nvSpPr>
          <p:cNvPr id="4" name="TextBox 3">
            <a:extLst>
              <a:ext uri="{FF2B5EF4-FFF2-40B4-BE49-F238E27FC236}">
                <a16:creationId xmlns:a16="http://schemas.microsoft.com/office/drawing/2014/main" id="{0F039456-10FE-441C-9224-953ADF1F2247}"/>
              </a:ext>
            </a:extLst>
          </p:cNvPr>
          <p:cNvSpPr txBox="1"/>
          <p:nvPr/>
        </p:nvSpPr>
        <p:spPr>
          <a:xfrm>
            <a:off x="0" y="933556"/>
            <a:ext cx="12110274" cy="1569660"/>
          </a:xfrm>
          <a:prstGeom prst="rect">
            <a:avLst/>
          </a:prstGeom>
          <a:noFill/>
        </p:spPr>
        <p:txBody>
          <a:bodyPr wrap="square">
            <a:spAutoFit/>
          </a:bodyPr>
          <a:lstStyle/>
          <a:p>
            <a:pPr algn="justLow"/>
            <a:r>
              <a:rPr lang="en-US" dirty="0"/>
              <a:t> </a:t>
            </a:r>
            <a:r>
              <a:rPr lang="en-US" sz="2400" b="1" u="sng" dirty="0">
                <a:solidFill>
                  <a:srgbClr val="0070C0"/>
                </a:solidFill>
              </a:rPr>
              <a:t>Work package: </a:t>
            </a:r>
            <a:r>
              <a:rPr lang="en-US" sz="2400" dirty="0"/>
              <a:t>is a group of related tasks within a project. Because they look like projects themselves, they are often thought of as sub-projects within a larger project. Work packages are the smallest unit of work that a project can be broken down to when creating your Work Breakdown Structure (WBS)</a:t>
            </a:r>
          </a:p>
        </p:txBody>
      </p:sp>
      <p:sp>
        <p:nvSpPr>
          <p:cNvPr id="6" name="TextBox 5">
            <a:extLst>
              <a:ext uri="{FF2B5EF4-FFF2-40B4-BE49-F238E27FC236}">
                <a16:creationId xmlns:a16="http://schemas.microsoft.com/office/drawing/2014/main" id="{8EC776CA-7D45-456E-A116-F9A32EEA9CE2}"/>
              </a:ext>
            </a:extLst>
          </p:cNvPr>
          <p:cNvSpPr txBox="1"/>
          <p:nvPr/>
        </p:nvSpPr>
        <p:spPr>
          <a:xfrm>
            <a:off x="81726" y="2473825"/>
            <a:ext cx="12028547" cy="2308324"/>
          </a:xfrm>
          <a:prstGeom prst="rect">
            <a:avLst/>
          </a:prstGeom>
          <a:noFill/>
        </p:spPr>
        <p:txBody>
          <a:bodyPr wrap="square">
            <a:spAutoFit/>
          </a:bodyPr>
          <a:lstStyle/>
          <a:p>
            <a:pPr algn="justLow"/>
            <a:r>
              <a:rPr lang="en-US" sz="2400" b="1" u="sng" dirty="0">
                <a:solidFill>
                  <a:srgbClr val="0070C0"/>
                </a:solidFill>
              </a:rPr>
              <a:t>Planning Package  </a:t>
            </a:r>
            <a:r>
              <a:rPr lang="en-US" sz="2400" dirty="0"/>
              <a:t>is a work breakdown structure component below the control account with known work content but without detailed schedule. A planning package may be converted to a work package when the lowest-level details of the work are defined, budgeted, and scheduled. a planning package stores future work until the work can be broken down into specific tasks and assigned to actual resources, when it becomes part of the Work Breakdown Structure (WBS) in the form of work breakdown packages</a:t>
            </a:r>
            <a:r>
              <a:rPr lang="en-US" dirty="0"/>
              <a:t>.</a:t>
            </a:r>
          </a:p>
        </p:txBody>
      </p:sp>
      <p:sp>
        <p:nvSpPr>
          <p:cNvPr id="10" name="TextBox 9">
            <a:extLst>
              <a:ext uri="{FF2B5EF4-FFF2-40B4-BE49-F238E27FC236}">
                <a16:creationId xmlns:a16="http://schemas.microsoft.com/office/drawing/2014/main" id="{51ABC724-22F7-46A0-B4BD-E97AB6B40B10}"/>
              </a:ext>
            </a:extLst>
          </p:cNvPr>
          <p:cNvSpPr txBox="1"/>
          <p:nvPr/>
        </p:nvSpPr>
        <p:spPr>
          <a:xfrm>
            <a:off x="81727" y="4686068"/>
            <a:ext cx="12028548" cy="1569660"/>
          </a:xfrm>
          <a:prstGeom prst="rect">
            <a:avLst/>
          </a:prstGeom>
          <a:noFill/>
        </p:spPr>
        <p:txBody>
          <a:bodyPr wrap="square">
            <a:spAutoFit/>
          </a:bodyPr>
          <a:lstStyle/>
          <a:p>
            <a:pPr algn="justLow"/>
            <a:r>
              <a:rPr lang="en-US" sz="2400" b="1" u="sng" dirty="0">
                <a:solidFill>
                  <a:srgbClr val="0070C0"/>
                </a:solidFill>
              </a:rPr>
              <a:t>Control Account </a:t>
            </a:r>
            <a:r>
              <a:rPr lang="en-US" sz="2400" dirty="0"/>
              <a:t>is a management control point where scope, cost, and schedule are integrated and compared to the earned value for performance measurement. Control Accounts are placed at selected management points in the WBS. Each Control Account is defined with a unique code or an accounting number which can be used to link to the performing account system</a:t>
            </a:r>
            <a:r>
              <a:rPr lang="en-US" dirty="0"/>
              <a:t>.</a:t>
            </a:r>
          </a:p>
        </p:txBody>
      </p:sp>
      <p:sp>
        <p:nvSpPr>
          <p:cNvPr id="12" name="TextBox 11">
            <a:extLst>
              <a:ext uri="{FF2B5EF4-FFF2-40B4-BE49-F238E27FC236}">
                <a16:creationId xmlns:a16="http://schemas.microsoft.com/office/drawing/2014/main" id="{D0CFDA15-AA2B-42A5-B48E-37384464B898}"/>
              </a:ext>
            </a:extLst>
          </p:cNvPr>
          <p:cNvSpPr txBox="1"/>
          <p:nvPr/>
        </p:nvSpPr>
        <p:spPr>
          <a:xfrm>
            <a:off x="-38100" y="85786"/>
            <a:ext cx="11264706" cy="707886"/>
          </a:xfrm>
          <a:prstGeom prst="rect">
            <a:avLst/>
          </a:prstGeom>
          <a:noFill/>
        </p:spPr>
        <p:txBody>
          <a:bodyPr wrap="square" rtlCol="0">
            <a:spAutoFit/>
          </a:bodyPr>
          <a:lstStyle/>
          <a:p>
            <a:r>
              <a:rPr lang="en-US" sz="4000" dirty="0"/>
              <a:t>Work package, Planning package and Control account</a:t>
            </a:r>
          </a:p>
        </p:txBody>
      </p:sp>
      <p:pic>
        <p:nvPicPr>
          <p:cNvPr id="13" name="Picture 12">
            <a:extLst>
              <a:ext uri="{FF2B5EF4-FFF2-40B4-BE49-F238E27FC236}">
                <a16:creationId xmlns:a16="http://schemas.microsoft.com/office/drawing/2014/main" id="{994F45E6-DF46-4E36-8E23-350A08AD18E2}"/>
              </a:ext>
            </a:extLst>
          </p:cNvPr>
          <p:cNvPicPr>
            <a:picLocks noChangeAspect="1"/>
          </p:cNvPicPr>
          <p:nvPr/>
        </p:nvPicPr>
        <p:blipFill>
          <a:blip r:embed="rId2"/>
          <a:stretch>
            <a:fillRect/>
          </a:stretch>
        </p:blipFill>
        <p:spPr>
          <a:xfrm>
            <a:off x="11051949" y="-25049"/>
            <a:ext cx="1140051" cy="1012024"/>
          </a:xfrm>
          <a:prstGeom prst="rect">
            <a:avLst/>
          </a:prstGeom>
        </p:spPr>
      </p:pic>
    </p:spTree>
    <p:extLst>
      <p:ext uri="{BB962C8B-B14F-4D97-AF65-F5344CB8AC3E}">
        <p14:creationId xmlns:p14="http://schemas.microsoft.com/office/powerpoint/2010/main" val="31672644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936B823A-8E86-47EF-8E9E-EE0C35FD4DF1}"/>
              </a:ext>
            </a:extLst>
          </p:cNvPr>
          <p:cNvSpPr>
            <a:spLocks noGrp="1"/>
          </p:cNvSpPr>
          <p:nvPr>
            <p:ph type="ftr" sz="quarter" idx="11"/>
          </p:nvPr>
        </p:nvSpPr>
        <p:spPr/>
        <p:txBody>
          <a:bodyPr/>
          <a:lstStyle/>
          <a:p>
            <a:r>
              <a:rPr lang="en-US" b="1">
                <a:solidFill>
                  <a:srgbClr val="53728A"/>
                </a:solidFill>
              </a:rPr>
              <a:t>Business Champions School - Eng. Amaal Aburumman</a:t>
            </a:r>
            <a:endParaRPr lang="en-US" dirty="0"/>
          </a:p>
        </p:txBody>
      </p:sp>
      <p:pic>
        <p:nvPicPr>
          <p:cNvPr id="3" name="Picture 2">
            <a:extLst>
              <a:ext uri="{FF2B5EF4-FFF2-40B4-BE49-F238E27FC236}">
                <a16:creationId xmlns:a16="http://schemas.microsoft.com/office/drawing/2014/main" id="{03AFE777-36A1-479B-B783-DE849CFB1741}"/>
              </a:ext>
            </a:extLst>
          </p:cNvPr>
          <p:cNvPicPr>
            <a:picLocks noChangeAspect="1"/>
          </p:cNvPicPr>
          <p:nvPr/>
        </p:nvPicPr>
        <p:blipFill>
          <a:blip r:embed="rId2"/>
          <a:stretch>
            <a:fillRect/>
          </a:stretch>
        </p:blipFill>
        <p:spPr>
          <a:xfrm>
            <a:off x="0" y="731520"/>
            <a:ext cx="12192000" cy="5624829"/>
          </a:xfrm>
          <a:prstGeom prst="rect">
            <a:avLst/>
          </a:prstGeom>
        </p:spPr>
      </p:pic>
      <p:pic>
        <p:nvPicPr>
          <p:cNvPr id="4" name="Picture 3">
            <a:extLst>
              <a:ext uri="{FF2B5EF4-FFF2-40B4-BE49-F238E27FC236}">
                <a16:creationId xmlns:a16="http://schemas.microsoft.com/office/drawing/2014/main" id="{1279FF49-A249-43FF-8EE5-57F019F05BAC}"/>
              </a:ext>
            </a:extLst>
          </p:cNvPr>
          <p:cNvPicPr>
            <a:picLocks noChangeAspect="1"/>
          </p:cNvPicPr>
          <p:nvPr/>
        </p:nvPicPr>
        <p:blipFill>
          <a:blip r:embed="rId3"/>
          <a:stretch>
            <a:fillRect/>
          </a:stretch>
        </p:blipFill>
        <p:spPr>
          <a:xfrm>
            <a:off x="300447" y="3147310"/>
            <a:ext cx="3200400" cy="1417377"/>
          </a:xfrm>
          <a:prstGeom prst="rect">
            <a:avLst/>
          </a:prstGeom>
        </p:spPr>
      </p:pic>
      <p:pic>
        <p:nvPicPr>
          <p:cNvPr id="5" name="Picture 4">
            <a:extLst>
              <a:ext uri="{FF2B5EF4-FFF2-40B4-BE49-F238E27FC236}">
                <a16:creationId xmlns:a16="http://schemas.microsoft.com/office/drawing/2014/main" id="{20C4C1AC-2669-4FA8-9A2F-61C2BA595ED8}"/>
              </a:ext>
            </a:extLst>
          </p:cNvPr>
          <p:cNvPicPr>
            <a:picLocks noChangeAspect="1"/>
          </p:cNvPicPr>
          <p:nvPr/>
        </p:nvPicPr>
        <p:blipFill>
          <a:blip r:embed="rId4"/>
          <a:stretch>
            <a:fillRect/>
          </a:stretch>
        </p:blipFill>
        <p:spPr>
          <a:xfrm>
            <a:off x="11051949" y="23110"/>
            <a:ext cx="1140051" cy="1012024"/>
          </a:xfrm>
          <a:prstGeom prst="rect">
            <a:avLst/>
          </a:prstGeom>
        </p:spPr>
      </p:pic>
    </p:spTree>
    <p:extLst>
      <p:ext uri="{BB962C8B-B14F-4D97-AF65-F5344CB8AC3E}">
        <p14:creationId xmlns:p14="http://schemas.microsoft.com/office/powerpoint/2010/main" val="214407432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lumMod val="65000"/>
          </a:schemeClr>
        </a:solidFill>
        <a:effectLst/>
      </p:bgPr>
    </p:bg>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F0823F0B-303D-4EC1-8FE3-62AC95EA15BD}"/>
              </a:ext>
            </a:extLst>
          </p:cNvPr>
          <p:cNvSpPr>
            <a:spLocks noGrp="1"/>
          </p:cNvSpPr>
          <p:nvPr>
            <p:ph type="ftr" sz="quarter" idx="11"/>
          </p:nvPr>
        </p:nvSpPr>
        <p:spPr/>
        <p:txBody>
          <a:bodyPr vert="horz" lIns="91440" tIns="45720" rIns="91440" bIns="45720" rtlCol="0" anchor="ctr">
            <a:normAutofit/>
          </a:bodyPr>
          <a:lstStyle/>
          <a:p>
            <a:pPr algn="l">
              <a:spcAft>
                <a:spcPts val="600"/>
              </a:spcAft>
            </a:pPr>
            <a:r>
              <a:rPr lang="en-US" b="1" kern="1200">
                <a:solidFill>
                  <a:srgbClr val="303030"/>
                </a:solidFill>
                <a:latin typeface="+mn-lt"/>
                <a:ea typeface="+mn-ea"/>
                <a:cs typeface="+mn-cs"/>
              </a:rPr>
              <a:t>Business Champions School - Eng. Amaal Aburumman</a:t>
            </a:r>
          </a:p>
        </p:txBody>
      </p:sp>
      <p:pic>
        <p:nvPicPr>
          <p:cNvPr id="7" name="Picture 6">
            <a:extLst>
              <a:ext uri="{FF2B5EF4-FFF2-40B4-BE49-F238E27FC236}">
                <a16:creationId xmlns:a16="http://schemas.microsoft.com/office/drawing/2014/main" id="{93794F0D-4195-4F30-B177-E44D016B09D2}"/>
              </a:ext>
            </a:extLst>
          </p:cNvPr>
          <p:cNvPicPr>
            <a:picLocks noChangeAspect="1"/>
          </p:cNvPicPr>
          <p:nvPr/>
        </p:nvPicPr>
        <p:blipFill>
          <a:blip r:embed="rId2"/>
          <a:stretch>
            <a:fillRect/>
          </a:stretch>
        </p:blipFill>
        <p:spPr>
          <a:xfrm>
            <a:off x="10786823" y="162966"/>
            <a:ext cx="1133954" cy="1012024"/>
          </a:xfrm>
          <a:prstGeom prst="rect">
            <a:avLst/>
          </a:prstGeom>
        </p:spPr>
      </p:pic>
      <p:sp>
        <p:nvSpPr>
          <p:cNvPr id="10" name="TextBox 9">
            <a:extLst>
              <a:ext uri="{FF2B5EF4-FFF2-40B4-BE49-F238E27FC236}">
                <a16:creationId xmlns:a16="http://schemas.microsoft.com/office/drawing/2014/main" id="{6F9D2CEC-16E3-45CC-9CCA-591C4D57BFF1}"/>
              </a:ext>
            </a:extLst>
          </p:cNvPr>
          <p:cNvSpPr txBox="1"/>
          <p:nvPr/>
        </p:nvSpPr>
        <p:spPr>
          <a:xfrm>
            <a:off x="271223" y="320457"/>
            <a:ext cx="10670580" cy="3108543"/>
          </a:xfrm>
          <a:prstGeom prst="rect">
            <a:avLst/>
          </a:prstGeom>
          <a:noFill/>
        </p:spPr>
        <p:txBody>
          <a:bodyPr wrap="square">
            <a:spAutoFit/>
          </a:bodyPr>
          <a:lstStyle/>
          <a:p>
            <a:pPr algn="l"/>
            <a:r>
              <a:rPr lang="en-US" sz="2800" b="0" i="0" u="none" strike="noStrike" baseline="0" dirty="0"/>
              <a:t>To review, each work package in the WBS</a:t>
            </a:r>
          </a:p>
          <a:p>
            <a:pPr algn="l"/>
            <a:r>
              <a:rPr lang="en-US" sz="2800" b="0" i="0" u="none" strike="noStrike" baseline="0" dirty="0"/>
              <a:t>1. Defines work (what).</a:t>
            </a:r>
          </a:p>
          <a:p>
            <a:pPr algn="l"/>
            <a:r>
              <a:rPr lang="en-US" sz="2800" b="0" i="0" u="none" strike="noStrike" baseline="0" dirty="0"/>
              <a:t>2. Identifies time to complete a work package (how long).</a:t>
            </a:r>
          </a:p>
          <a:p>
            <a:pPr algn="l"/>
            <a:r>
              <a:rPr lang="en-US" sz="2800" b="0" i="0" u="none" strike="noStrike" baseline="0" dirty="0"/>
              <a:t>3. Identifies a time-phased budget to complete a work package (cost).</a:t>
            </a:r>
          </a:p>
          <a:p>
            <a:pPr algn="l"/>
            <a:r>
              <a:rPr lang="en-US" sz="2800" b="0" i="0" u="none" strike="noStrike" baseline="0" dirty="0"/>
              <a:t>4. Identifies resources needed to complete a work package (how much).</a:t>
            </a:r>
          </a:p>
          <a:p>
            <a:pPr algn="l"/>
            <a:r>
              <a:rPr lang="en-US" sz="2800" b="0" i="0" u="none" strike="noStrike" baseline="0" dirty="0"/>
              <a:t>5. Identifies a single person responsible for units of work (who).</a:t>
            </a:r>
          </a:p>
          <a:p>
            <a:pPr algn="l"/>
            <a:r>
              <a:rPr lang="en-US" sz="2800" b="0" i="0" u="none" strike="noStrike" baseline="0" dirty="0"/>
              <a:t>6. Identifies monitoring points for measuring progress (how well).</a:t>
            </a:r>
            <a:endParaRPr lang="en-US" sz="2800" dirty="0"/>
          </a:p>
        </p:txBody>
      </p:sp>
    </p:spTree>
    <p:extLst>
      <p:ext uri="{BB962C8B-B14F-4D97-AF65-F5344CB8AC3E}">
        <p14:creationId xmlns:p14="http://schemas.microsoft.com/office/powerpoint/2010/main" val="376964283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lumMod val="65000"/>
          </a:schemeClr>
        </a:solidFill>
        <a:effectLst/>
      </p:bgPr>
    </p:bg>
    <p:spTree>
      <p:nvGrpSpPr>
        <p:cNvPr id="1" name=""/>
        <p:cNvGrpSpPr/>
        <p:nvPr/>
      </p:nvGrpSpPr>
      <p:grpSpPr>
        <a:xfrm>
          <a:off x="0" y="0"/>
          <a:ext cx="0" cy="0"/>
          <a:chOff x="0" y="0"/>
          <a:chExt cx="0" cy="0"/>
        </a:xfrm>
      </p:grpSpPr>
      <p:sp useBgFill="1">
        <p:nvSpPr>
          <p:cNvPr id="192" name="Rectangle 191">
            <a:extLst>
              <a:ext uri="{FF2B5EF4-FFF2-40B4-BE49-F238E27FC236}">
                <a16:creationId xmlns:a16="http://schemas.microsoft.com/office/drawing/2014/main" id="{1C574E90-1949-4924-B663-AEA13DB791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3" name="Rectangle 192">
            <a:extLst>
              <a:ext uri="{FF2B5EF4-FFF2-40B4-BE49-F238E27FC236}">
                <a16:creationId xmlns:a16="http://schemas.microsoft.com/office/drawing/2014/main" id="{3CD1EA40-7116-4FCB-9369-70F29FAA91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646960" cy="385466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itle 1">
            <a:extLst>
              <a:ext uri="{FF2B5EF4-FFF2-40B4-BE49-F238E27FC236}">
                <a16:creationId xmlns:a16="http://schemas.microsoft.com/office/drawing/2014/main" id="{409FBC0E-8882-4CAF-A750-082A2CFD0F50}"/>
              </a:ext>
            </a:extLst>
          </p:cNvPr>
          <p:cNvSpPr>
            <a:spLocks noGrp="1"/>
          </p:cNvSpPr>
          <p:nvPr>
            <p:ph type="title"/>
          </p:nvPr>
        </p:nvSpPr>
        <p:spPr>
          <a:xfrm>
            <a:off x="701344" y="710273"/>
            <a:ext cx="4352315" cy="2813320"/>
          </a:xfrm>
        </p:spPr>
        <p:txBody>
          <a:bodyPr vert="horz" lIns="91440" tIns="45720" rIns="91440" bIns="45720" rtlCol="0" anchor="ctr">
            <a:normAutofit/>
          </a:bodyPr>
          <a:lstStyle/>
          <a:p>
            <a:r>
              <a:rPr lang="en-US" kern="1200">
                <a:solidFill>
                  <a:schemeClr val="tx1"/>
                </a:solidFill>
                <a:latin typeface="+mj-lt"/>
                <a:ea typeface="+mj-ea"/>
                <a:cs typeface="+mj-cs"/>
              </a:rPr>
              <a:t>Remember!</a:t>
            </a:r>
          </a:p>
        </p:txBody>
      </p:sp>
      <p:sp>
        <p:nvSpPr>
          <p:cNvPr id="194" name="Rectangle 193">
            <a:extLst>
              <a:ext uri="{FF2B5EF4-FFF2-40B4-BE49-F238E27FC236}">
                <a16:creationId xmlns:a16="http://schemas.microsoft.com/office/drawing/2014/main" id="{D9F5512A-48E1-4C07-B75E-3CCC517B68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36484" cy="385466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95" name="Group 194">
            <a:extLst>
              <a:ext uri="{FF2B5EF4-FFF2-40B4-BE49-F238E27FC236}">
                <a16:creationId xmlns:a16="http://schemas.microsoft.com/office/drawing/2014/main" id="{9CF1CD8B-D430-49E7-8630-84152C414EA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95528" y="73152"/>
            <a:ext cx="1178966" cy="232963"/>
            <a:chOff x="7763256" y="73152"/>
            <a:chExt cx="1178966" cy="232963"/>
          </a:xfrm>
        </p:grpSpPr>
        <p:sp>
          <p:nvSpPr>
            <p:cNvPr id="196" name="Rectangle 64">
              <a:extLst>
                <a:ext uri="{FF2B5EF4-FFF2-40B4-BE49-F238E27FC236}">
                  <a16:creationId xmlns:a16="http://schemas.microsoft.com/office/drawing/2014/main" id="{1F5B8298-9AB4-45B4-B28E-C8C1A264407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263077"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7" name="Rectangle 66">
              <a:extLst>
                <a:ext uri="{FF2B5EF4-FFF2-40B4-BE49-F238E27FC236}">
                  <a16:creationId xmlns:a16="http://schemas.microsoft.com/office/drawing/2014/main" id="{100AEF19-4AE6-42BE-81E6-95700DB8536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263077"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8" name="Rectangle 64">
              <a:extLst>
                <a:ext uri="{FF2B5EF4-FFF2-40B4-BE49-F238E27FC236}">
                  <a16:creationId xmlns:a16="http://schemas.microsoft.com/office/drawing/2014/main" id="{1192B5C1-AE13-49EA-82FD-F3C3BC02ABB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138122"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9" name="Rectangle 66">
              <a:extLst>
                <a:ext uri="{FF2B5EF4-FFF2-40B4-BE49-F238E27FC236}">
                  <a16:creationId xmlns:a16="http://schemas.microsoft.com/office/drawing/2014/main" id="{713612B5-8E9D-4FEF-86B9-52A0FABD8AB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138122"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0" name="Rectangle 64">
              <a:extLst>
                <a:ext uri="{FF2B5EF4-FFF2-40B4-BE49-F238E27FC236}">
                  <a16:creationId xmlns:a16="http://schemas.microsoft.com/office/drawing/2014/main" id="{14FC746D-B820-44A3-B1B3-53B690BC2B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013167"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1" name="Rectangle 66">
              <a:extLst>
                <a:ext uri="{FF2B5EF4-FFF2-40B4-BE49-F238E27FC236}">
                  <a16:creationId xmlns:a16="http://schemas.microsoft.com/office/drawing/2014/main" id="{8778550A-567F-40F6-A77F-2E2B501759A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013167"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2" name="Rectangle 64">
              <a:extLst>
                <a:ext uri="{FF2B5EF4-FFF2-40B4-BE49-F238E27FC236}">
                  <a16:creationId xmlns:a16="http://schemas.microsoft.com/office/drawing/2014/main" id="{C28C989E-85FD-4D1C-AF77-82F4B985FD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888211"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3" name="Rectangle 66">
              <a:extLst>
                <a:ext uri="{FF2B5EF4-FFF2-40B4-BE49-F238E27FC236}">
                  <a16:creationId xmlns:a16="http://schemas.microsoft.com/office/drawing/2014/main" id="{58FDDCED-5FC6-4B14-A0E2-DF4310ED96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888211"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4" name="Rectangle 64">
              <a:extLst>
                <a:ext uri="{FF2B5EF4-FFF2-40B4-BE49-F238E27FC236}">
                  <a16:creationId xmlns:a16="http://schemas.microsoft.com/office/drawing/2014/main" id="{E80E854B-CCEB-4CEF-B465-561C4C872A8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763256"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5" name="Rectangle 66">
              <a:extLst>
                <a:ext uri="{FF2B5EF4-FFF2-40B4-BE49-F238E27FC236}">
                  <a16:creationId xmlns:a16="http://schemas.microsoft.com/office/drawing/2014/main" id="{02BED26F-9C32-4DF8-8739-D89F6F0591D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763256"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6" name="Rectangle 64">
              <a:extLst>
                <a:ext uri="{FF2B5EF4-FFF2-40B4-BE49-F238E27FC236}">
                  <a16:creationId xmlns:a16="http://schemas.microsoft.com/office/drawing/2014/main" id="{CE3B71C9-F500-46F1-8D17-C3EF4DA5FD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887854"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7" name="Rectangle 66">
              <a:extLst>
                <a:ext uri="{FF2B5EF4-FFF2-40B4-BE49-F238E27FC236}">
                  <a16:creationId xmlns:a16="http://schemas.microsoft.com/office/drawing/2014/main" id="{C14431D0-29B6-473C-B2FD-4661864DA4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887854"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8" name="Rectangle 64">
              <a:extLst>
                <a:ext uri="{FF2B5EF4-FFF2-40B4-BE49-F238E27FC236}">
                  <a16:creationId xmlns:a16="http://schemas.microsoft.com/office/drawing/2014/main" id="{D10457BA-9444-4642-861C-78120DD8D48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762899"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9" name="Rectangle 66">
              <a:extLst>
                <a:ext uri="{FF2B5EF4-FFF2-40B4-BE49-F238E27FC236}">
                  <a16:creationId xmlns:a16="http://schemas.microsoft.com/office/drawing/2014/main" id="{27C95C30-0364-4C32-B686-0C366086A4C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762899"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0" name="Rectangle 64">
              <a:extLst>
                <a:ext uri="{FF2B5EF4-FFF2-40B4-BE49-F238E27FC236}">
                  <a16:creationId xmlns:a16="http://schemas.microsoft.com/office/drawing/2014/main" id="{A0BDEDBA-CA15-41EE-B2C6-8A973B5E621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37944"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1" name="Rectangle 66">
              <a:extLst>
                <a:ext uri="{FF2B5EF4-FFF2-40B4-BE49-F238E27FC236}">
                  <a16:creationId xmlns:a16="http://schemas.microsoft.com/office/drawing/2014/main" id="{702B9007-982C-4F69-A443-B07F3BEFD6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37944"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2" name="Rectangle 64">
              <a:extLst>
                <a:ext uri="{FF2B5EF4-FFF2-40B4-BE49-F238E27FC236}">
                  <a16:creationId xmlns:a16="http://schemas.microsoft.com/office/drawing/2014/main" id="{28596B48-F33B-451E-8C2D-3525B338768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512988"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3" name="Rectangle 66">
              <a:extLst>
                <a:ext uri="{FF2B5EF4-FFF2-40B4-BE49-F238E27FC236}">
                  <a16:creationId xmlns:a16="http://schemas.microsoft.com/office/drawing/2014/main" id="{4B493BB9-A171-4B97-B05A-187E03FFAB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512988"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4" name="Rectangle 64">
              <a:extLst>
                <a:ext uri="{FF2B5EF4-FFF2-40B4-BE49-F238E27FC236}">
                  <a16:creationId xmlns:a16="http://schemas.microsoft.com/office/drawing/2014/main" id="{973B8111-A5EB-4EE8-9813-8495336F671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388033"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5" name="Rectangle 66">
              <a:extLst>
                <a:ext uri="{FF2B5EF4-FFF2-40B4-BE49-F238E27FC236}">
                  <a16:creationId xmlns:a16="http://schemas.microsoft.com/office/drawing/2014/main" id="{6A4F8D39-9886-490F-B7A9-3B2693299A1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388033"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026" name="Picture 2" descr="Pin on Vector Illustrations">
            <a:extLst>
              <a:ext uri="{FF2B5EF4-FFF2-40B4-BE49-F238E27FC236}">
                <a16:creationId xmlns:a16="http://schemas.microsoft.com/office/drawing/2014/main" id="{3FFCAD16-7377-40CF-A658-0DE6D7F1CF63}"/>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883128" y="202918"/>
            <a:ext cx="4096763" cy="3521185"/>
          </a:xfrm>
          <a:prstGeom prst="rect">
            <a:avLst/>
          </a:prstGeom>
          <a:noFill/>
          <a:extLst>
            <a:ext uri="{909E8E84-426E-40DD-AFC4-6F175D3DCCD1}">
              <a14:hiddenFill xmlns:a14="http://schemas.microsoft.com/office/drawing/2010/main">
                <a:solidFill>
                  <a:srgbClr val="FFFFFF"/>
                </a:solidFill>
              </a14:hiddenFill>
            </a:ext>
          </a:extLst>
        </p:spPr>
      </p:pic>
      <p:sp>
        <p:nvSpPr>
          <p:cNvPr id="1055" name="TextBox 11">
            <a:extLst>
              <a:ext uri="{FF2B5EF4-FFF2-40B4-BE49-F238E27FC236}">
                <a16:creationId xmlns:a16="http://schemas.microsoft.com/office/drawing/2014/main" id="{58961113-F6A0-4DC5-860D-27C591CA44EA}"/>
              </a:ext>
            </a:extLst>
          </p:cNvPr>
          <p:cNvSpPr txBox="1"/>
          <p:nvPr/>
        </p:nvSpPr>
        <p:spPr>
          <a:xfrm>
            <a:off x="731519" y="4099034"/>
            <a:ext cx="10785191" cy="2196771"/>
          </a:xfrm>
          <a:prstGeom prst="rect">
            <a:avLst/>
          </a:prstGeom>
        </p:spPr>
        <p:txBody>
          <a:bodyPr vert="horz" lIns="91440" tIns="45720" rIns="91440" bIns="45720" rtlCol="0" anchor="ctr">
            <a:normAutofit/>
          </a:bodyPr>
          <a:lstStyle/>
          <a:p>
            <a:pPr marL="457200" indent="-228600">
              <a:lnSpc>
                <a:spcPct val="90000"/>
              </a:lnSpc>
              <a:spcAft>
                <a:spcPts val="600"/>
              </a:spcAft>
              <a:buFont typeface="Arial" panose="020B0604020202020204" pitchFamily="34" charset="0"/>
              <a:buChar char="•"/>
            </a:pPr>
            <a:r>
              <a:rPr lang="en-US" sz="1700" b="0" i="0" u="none" strike="noStrike" baseline="0" dirty="0"/>
              <a:t>Project managers should take advantage of relevant examples from previous projects to begin the process. </a:t>
            </a:r>
          </a:p>
          <a:p>
            <a:pPr marL="457200" indent="-228600">
              <a:lnSpc>
                <a:spcPct val="90000"/>
              </a:lnSpc>
              <a:spcAft>
                <a:spcPts val="600"/>
              </a:spcAft>
              <a:buFont typeface="Arial" panose="020B0604020202020204" pitchFamily="34" charset="0"/>
              <a:buChar char="•"/>
            </a:pPr>
            <a:r>
              <a:rPr lang="en-US" sz="1700" b="0" i="0" u="none" strike="noStrike" baseline="0" dirty="0"/>
              <a:t>WBSs are products of group efforts. If the project is small, the entire project team may be involved breaking down the project into its components. For large, complex projects, the people responsible for the major deliverables are likely to meet to establish the first two levels of deliverables. In turn, further detail would be delegated to the people responsible for the specific work. Collectively this information would be gathered and integrated into a formal WBS by a project support person. </a:t>
            </a:r>
          </a:p>
          <a:p>
            <a:pPr marL="457200" indent="-228600">
              <a:lnSpc>
                <a:spcPct val="90000"/>
              </a:lnSpc>
              <a:spcAft>
                <a:spcPts val="600"/>
              </a:spcAft>
              <a:buFont typeface="Arial" panose="020B0604020202020204" pitchFamily="34" charset="0"/>
              <a:buChar char="•"/>
            </a:pPr>
            <a:r>
              <a:rPr lang="en-US" sz="1700" b="0" i="0" u="none" strike="noStrike" baseline="0" dirty="0"/>
              <a:t>The final version would be reviewed by the inner echelon of the project team. Relevant stakeholders (most notably customers) would be consulted to confirm agreement and revise when appropriate. </a:t>
            </a:r>
            <a:endParaRPr lang="en-US" sz="1700" dirty="0"/>
          </a:p>
        </p:txBody>
      </p:sp>
      <p:sp>
        <p:nvSpPr>
          <p:cNvPr id="216" name="Rectangle 215">
            <a:extLst>
              <a:ext uri="{FF2B5EF4-FFF2-40B4-BE49-F238E27FC236}">
                <a16:creationId xmlns:a16="http://schemas.microsoft.com/office/drawing/2014/main" id="{A5271697-90F1-4A23-8EF2-0179F2EAFA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6492875"/>
            <a:ext cx="12191999" cy="365124"/>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Footer Placeholder 3">
            <a:extLst>
              <a:ext uri="{FF2B5EF4-FFF2-40B4-BE49-F238E27FC236}">
                <a16:creationId xmlns:a16="http://schemas.microsoft.com/office/drawing/2014/main" id="{EB436F57-7919-4257-899B-C6741EE0889E}"/>
              </a:ext>
            </a:extLst>
          </p:cNvPr>
          <p:cNvSpPr>
            <a:spLocks noGrp="1"/>
          </p:cNvSpPr>
          <p:nvPr>
            <p:ph type="ftr" sz="quarter" idx="11"/>
          </p:nvPr>
        </p:nvSpPr>
        <p:spPr>
          <a:xfrm>
            <a:off x="4038600" y="6492874"/>
            <a:ext cx="4114800" cy="365125"/>
          </a:xfrm>
        </p:spPr>
        <p:txBody>
          <a:bodyPr vert="horz" lIns="91440" tIns="45720" rIns="91440" bIns="45720" rtlCol="0" anchor="ctr">
            <a:normAutofit/>
          </a:bodyPr>
          <a:lstStyle/>
          <a:p>
            <a:pPr>
              <a:spcAft>
                <a:spcPts val="600"/>
              </a:spcAft>
            </a:pPr>
            <a:r>
              <a:rPr lang="en-US" b="1" kern="1200">
                <a:solidFill>
                  <a:schemeClr val="bg1"/>
                </a:solidFill>
                <a:latin typeface="+mn-lt"/>
                <a:ea typeface="+mn-ea"/>
                <a:cs typeface="+mn-cs"/>
              </a:rPr>
              <a:t>Business Champions School - Eng. Amaal Aburumman</a:t>
            </a:r>
          </a:p>
        </p:txBody>
      </p:sp>
      <p:pic>
        <p:nvPicPr>
          <p:cNvPr id="3" name="Picture 2">
            <a:extLst>
              <a:ext uri="{FF2B5EF4-FFF2-40B4-BE49-F238E27FC236}">
                <a16:creationId xmlns:a16="http://schemas.microsoft.com/office/drawing/2014/main" id="{BDE29C87-2206-40F3-9FD0-3D09A3019B82}"/>
              </a:ext>
            </a:extLst>
          </p:cNvPr>
          <p:cNvPicPr>
            <a:picLocks noChangeAspect="1"/>
          </p:cNvPicPr>
          <p:nvPr/>
        </p:nvPicPr>
        <p:blipFill>
          <a:blip r:embed="rId3"/>
          <a:stretch>
            <a:fillRect/>
          </a:stretch>
        </p:blipFill>
        <p:spPr>
          <a:xfrm>
            <a:off x="10927741" y="177234"/>
            <a:ext cx="1133954" cy="1012024"/>
          </a:xfrm>
          <a:prstGeom prst="rect">
            <a:avLst/>
          </a:prstGeom>
        </p:spPr>
      </p:pic>
    </p:spTree>
    <p:extLst>
      <p:ext uri="{BB962C8B-B14F-4D97-AF65-F5344CB8AC3E}">
        <p14:creationId xmlns:p14="http://schemas.microsoft.com/office/powerpoint/2010/main" val="144638926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lumMod val="65000"/>
          </a:schemeClr>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1C574E90-1949-4924-B663-AEA13DB791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CD1EA40-7116-4FCB-9369-70F29FAA91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646960" cy="385466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9C07E1F-6C20-4F15-BD57-65DA70646D3D}"/>
              </a:ext>
            </a:extLst>
          </p:cNvPr>
          <p:cNvSpPr>
            <a:spLocks noGrp="1"/>
          </p:cNvSpPr>
          <p:nvPr>
            <p:ph type="title"/>
          </p:nvPr>
        </p:nvSpPr>
        <p:spPr>
          <a:xfrm>
            <a:off x="701344" y="710273"/>
            <a:ext cx="4352315" cy="2813320"/>
          </a:xfrm>
        </p:spPr>
        <p:txBody>
          <a:bodyPr>
            <a:normAutofit/>
          </a:bodyPr>
          <a:lstStyle/>
          <a:p>
            <a:r>
              <a:rPr lang="en-US" dirty="0"/>
              <a:t>Remember!</a:t>
            </a:r>
          </a:p>
        </p:txBody>
      </p:sp>
      <p:sp>
        <p:nvSpPr>
          <p:cNvPr id="16" name="Rectangle 15">
            <a:extLst>
              <a:ext uri="{FF2B5EF4-FFF2-40B4-BE49-F238E27FC236}">
                <a16:creationId xmlns:a16="http://schemas.microsoft.com/office/drawing/2014/main" id="{D9F5512A-48E1-4C07-B75E-3CCC517B68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36484" cy="385466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8" name="Group 17">
            <a:extLst>
              <a:ext uri="{FF2B5EF4-FFF2-40B4-BE49-F238E27FC236}">
                <a16:creationId xmlns:a16="http://schemas.microsoft.com/office/drawing/2014/main" id="{9CF1CD8B-D430-49E7-8630-84152C414EA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95528" y="73152"/>
            <a:ext cx="1178966" cy="232963"/>
            <a:chOff x="7763256" y="73152"/>
            <a:chExt cx="1178966" cy="232963"/>
          </a:xfrm>
        </p:grpSpPr>
        <p:sp>
          <p:nvSpPr>
            <p:cNvPr id="19" name="Rectangle 64">
              <a:extLst>
                <a:ext uri="{FF2B5EF4-FFF2-40B4-BE49-F238E27FC236}">
                  <a16:creationId xmlns:a16="http://schemas.microsoft.com/office/drawing/2014/main" id="{1F5B8298-9AB4-45B4-B28E-C8C1A264407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263077"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66">
              <a:extLst>
                <a:ext uri="{FF2B5EF4-FFF2-40B4-BE49-F238E27FC236}">
                  <a16:creationId xmlns:a16="http://schemas.microsoft.com/office/drawing/2014/main" id="{100AEF19-4AE6-42BE-81E6-95700DB8536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263077"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64">
              <a:extLst>
                <a:ext uri="{FF2B5EF4-FFF2-40B4-BE49-F238E27FC236}">
                  <a16:creationId xmlns:a16="http://schemas.microsoft.com/office/drawing/2014/main" id="{1192B5C1-AE13-49EA-82FD-F3C3BC02ABB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138122"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66">
              <a:extLst>
                <a:ext uri="{FF2B5EF4-FFF2-40B4-BE49-F238E27FC236}">
                  <a16:creationId xmlns:a16="http://schemas.microsoft.com/office/drawing/2014/main" id="{713612B5-8E9D-4FEF-86B9-52A0FABD8AB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138122"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64">
              <a:extLst>
                <a:ext uri="{FF2B5EF4-FFF2-40B4-BE49-F238E27FC236}">
                  <a16:creationId xmlns:a16="http://schemas.microsoft.com/office/drawing/2014/main" id="{14FC746D-B820-44A3-B1B3-53B690BC2B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013167"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66">
              <a:extLst>
                <a:ext uri="{FF2B5EF4-FFF2-40B4-BE49-F238E27FC236}">
                  <a16:creationId xmlns:a16="http://schemas.microsoft.com/office/drawing/2014/main" id="{8778550A-567F-40F6-A77F-2E2B501759A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013167"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64">
              <a:extLst>
                <a:ext uri="{FF2B5EF4-FFF2-40B4-BE49-F238E27FC236}">
                  <a16:creationId xmlns:a16="http://schemas.microsoft.com/office/drawing/2014/main" id="{C28C989E-85FD-4D1C-AF77-82F4B985FD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888211"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66">
              <a:extLst>
                <a:ext uri="{FF2B5EF4-FFF2-40B4-BE49-F238E27FC236}">
                  <a16:creationId xmlns:a16="http://schemas.microsoft.com/office/drawing/2014/main" id="{58FDDCED-5FC6-4B14-A0E2-DF4310ED96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888211"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64">
              <a:extLst>
                <a:ext uri="{FF2B5EF4-FFF2-40B4-BE49-F238E27FC236}">
                  <a16:creationId xmlns:a16="http://schemas.microsoft.com/office/drawing/2014/main" id="{E80E854B-CCEB-4CEF-B465-561C4C872A8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763256"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66">
              <a:extLst>
                <a:ext uri="{FF2B5EF4-FFF2-40B4-BE49-F238E27FC236}">
                  <a16:creationId xmlns:a16="http://schemas.microsoft.com/office/drawing/2014/main" id="{02BED26F-9C32-4DF8-8739-D89F6F0591D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763256"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64">
              <a:extLst>
                <a:ext uri="{FF2B5EF4-FFF2-40B4-BE49-F238E27FC236}">
                  <a16:creationId xmlns:a16="http://schemas.microsoft.com/office/drawing/2014/main" id="{CE3B71C9-F500-46F1-8D17-C3EF4DA5FD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887854"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66">
              <a:extLst>
                <a:ext uri="{FF2B5EF4-FFF2-40B4-BE49-F238E27FC236}">
                  <a16:creationId xmlns:a16="http://schemas.microsoft.com/office/drawing/2014/main" id="{C14431D0-29B6-473C-B2FD-4661864DA4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887854"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64">
              <a:extLst>
                <a:ext uri="{FF2B5EF4-FFF2-40B4-BE49-F238E27FC236}">
                  <a16:creationId xmlns:a16="http://schemas.microsoft.com/office/drawing/2014/main" id="{D10457BA-9444-4642-861C-78120DD8D48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762899"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66">
              <a:extLst>
                <a:ext uri="{FF2B5EF4-FFF2-40B4-BE49-F238E27FC236}">
                  <a16:creationId xmlns:a16="http://schemas.microsoft.com/office/drawing/2014/main" id="{27C95C30-0364-4C32-B686-0C366086A4C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762899"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64">
              <a:extLst>
                <a:ext uri="{FF2B5EF4-FFF2-40B4-BE49-F238E27FC236}">
                  <a16:creationId xmlns:a16="http://schemas.microsoft.com/office/drawing/2014/main" id="{A0BDEDBA-CA15-41EE-B2C6-8A973B5E621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37944"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66">
              <a:extLst>
                <a:ext uri="{FF2B5EF4-FFF2-40B4-BE49-F238E27FC236}">
                  <a16:creationId xmlns:a16="http://schemas.microsoft.com/office/drawing/2014/main" id="{702B9007-982C-4F69-A443-B07F3BEFD6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37944"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Rectangle 64">
              <a:extLst>
                <a:ext uri="{FF2B5EF4-FFF2-40B4-BE49-F238E27FC236}">
                  <a16:creationId xmlns:a16="http://schemas.microsoft.com/office/drawing/2014/main" id="{28596B48-F33B-451E-8C2D-3525B338768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512988"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Rectangle 66">
              <a:extLst>
                <a:ext uri="{FF2B5EF4-FFF2-40B4-BE49-F238E27FC236}">
                  <a16:creationId xmlns:a16="http://schemas.microsoft.com/office/drawing/2014/main" id="{4B493BB9-A171-4B97-B05A-187E03FFAB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512988"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64">
              <a:extLst>
                <a:ext uri="{FF2B5EF4-FFF2-40B4-BE49-F238E27FC236}">
                  <a16:creationId xmlns:a16="http://schemas.microsoft.com/office/drawing/2014/main" id="{973B8111-A5EB-4EE8-9813-8495336F671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388033"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Rectangle 66">
              <a:extLst>
                <a:ext uri="{FF2B5EF4-FFF2-40B4-BE49-F238E27FC236}">
                  <a16:creationId xmlns:a16="http://schemas.microsoft.com/office/drawing/2014/main" id="{6A4F8D39-9886-490F-B7A9-3B2693299A1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388033"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7" name="Picture 6">
            <a:extLst>
              <a:ext uri="{FF2B5EF4-FFF2-40B4-BE49-F238E27FC236}">
                <a16:creationId xmlns:a16="http://schemas.microsoft.com/office/drawing/2014/main" id="{C7D54332-8B21-4C63-ACDC-74DDD1973087}"/>
              </a:ext>
            </a:extLst>
          </p:cNvPr>
          <p:cNvPicPr>
            <a:picLocks noChangeAspect="1"/>
          </p:cNvPicPr>
          <p:nvPr/>
        </p:nvPicPr>
        <p:blipFill>
          <a:blip r:embed="rId2"/>
          <a:stretch>
            <a:fillRect/>
          </a:stretch>
        </p:blipFill>
        <p:spPr>
          <a:xfrm>
            <a:off x="7993994" y="202918"/>
            <a:ext cx="1875031" cy="3521185"/>
          </a:xfrm>
          <a:prstGeom prst="rect">
            <a:avLst/>
          </a:prstGeom>
        </p:spPr>
      </p:pic>
      <p:sp>
        <p:nvSpPr>
          <p:cNvPr id="3" name="Content Placeholder 2">
            <a:extLst>
              <a:ext uri="{FF2B5EF4-FFF2-40B4-BE49-F238E27FC236}">
                <a16:creationId xmlns:a16="http://schemas.microsoft.com/office/drawing/2014/main" id="{9911A0F6-9F83-4075-A680-1FA6C22C3AB1}"/>
              </a:ext>
            </a:extLst>
          </p:cNvPr>
          <p:cNvSpPr>
            <a:spLocks noGrp="1"/>
          </p:cNvSpPr>
          <p:nvPr>
            <p:ph idx="1"/>
          </p:nvPr>
        </p:nvSpPr>
        <p:spPr>
          <a:xfrm>
            <a:off x="-3047" y="3992455"/>
            <a:ext cx="12191999" cy="2457193"/>
          </a:xfrm>
        </p:spPr>
        <p:txBody>
          <a:bodyPr anchor="ctr">
            <a:noAutofit/>
          </a:bodyPr>
          <a:lstStyle/>
          <a:p>
            <a:pPr>
              <a:buFont typeface="Wingdings" panose="05000000000000000000" pitchFamily="2" charset="2"/>
              <a:buChar char="Ø"/>
            </a:pPr>
            <a:r>
              <a:rPr lang="en-US" sz="2000" dirty="0"/>
              <a:t>Project teams developing their first WBS frequently forget that the structure should be end-item, output oriented. </a:t>
            </a:r>
          </a:p>
          <a:p>
            <a:pPr>
              <a:buFont typeface="Wingdings" panose="05000000000000000000" pitchFamily="2" charset="2"/>
              <a:buChar char="Ø"/>
            </a:pPr>
            <a:r>
              <a:rPr lang="en-US" sz="2000" dirty="0"/>
              <a:t>First attempts often result in a WBS that follows the organization structure—design, marketing, production, finance. If a WBS follows the organization structure, the focus will be on the organization function and processes rather than the project output or deliverables.</a:t>
            </a:r>
          </a:p>
          <a:p>
            <a:pPr>
              <a:buFont typeface="Wingdings" panose="05000000000000000000" pitchFamily="2" charset="2"/>
              <a:buChar char="Ø"/>
            </a:pPr>
            <a:r>
              <a:rPr lang="en-US" sz="2000" dirty="0"/>
              <a:t> A WBS with a process focus will become an accounting tool that records costs by function rather than a tool for “output” management. </a:t>
            </a:r>
          </a:p>
          <a:p>
            <a:pPr>
              <a:buFont typeface="Wingdings" panose="05000000000000000000" pitchFamily="2" charset="2"/>
              <a:buChar char="Ø"/>
            </a:pPr>
            <a:r>
              <a:rPr lang="en-US" sz="2000" dirty="0"/>
              <a:t>Every effort should be made to develop a WBS that is output oriented in order to concentrate on concrete deliverables. </a:t>
            </a:r>
          </a:p>
        </p:txBody>
      </p:sp>
      <p:sp>
        <p:nvSpPr>
          <p:cNvPr id="40" name="Rectangle 39">
            <a:extLst>
              <a:ext uri="{FF2B5EF4-FFF2-40B4-BE49-F238E27FC236}">
                <a16:creationId xmlns:a16="http://schemas.microsoft.com/office/drawing/2014/main" id="{A5271697-90F1-4A23-8EF2-0179F2EAFA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6492875"/>
            <a:ext cx="12191999" cy="365124"/>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Footer Placeholder 3">
            <a:extLst>
              <a:ext uri="{FF2B5EF4-FFF2-40B4-BE49-F238E27FC236}">
                <a16:creationId xmlns:a16="http://schemas.microsoft.com/office/drawing/2014/main" id="{378551E9-6DE8-4D94-AD7C-B98361073FA8}"/>
              </a:ext>
            </a:extLst>
          </p:cNvPr>
          <p:cNvSpPr>
            <a:spLocks noGrp="1"/>
          </p:cNvSpPr>
          <p:nvPr>
            <p:ph type="ftr" sz="quarter" idx="11"/>
          </p:nvPr>
        </p:nvSpPr>
        <p:spPr>
          <a:xfrm>
            <a:off x="4038600" y="6492874"/>
            <a:ext cx="4114800" cy="365125"/>
          </a:xfrm>
        </p:spPr>
        <p:txBody>
          <a:bodyPr>
            <a:normAutofit/>
          </a:bodyPr>
          <a:lstStyle/>
          <a:p>
            <a:pPr>
              <a:spcAft>
                <a:spcPts val="600"/>
              </a:spcAft>
            </a:pPr>
            <a:r>
              <a:rPr lang="en-US" b="1">
                <a:solidFill>
                  <a:schemeClr val="bg1"/>
                </a:solidFill>
              </a:rPr>
              <a:t>Business Champions School - Eng. Amaal Aburumman</a:t>
            </a:r>
          </a:p>
        </p:txBody>
      </p:sp>
      <p:pic>
        <p:nvPicPr>
          <p:cNvPr id="8" name="Picture 7">
            <a:extLst>
              <a:ext uri="{FF2B5EF4-FFF2-40B4-BE49-F238E27FC236}">
                <a16:creationId xmlns:a16="http://schemas.microsoft.com/office/drawing/2014/main" id="{35E80A6C-FD40-4D32-A195-D39F362C02B9}"/>
              </a:ext>
            </a:extLst>
          </p:cNvPr>
          <p:cNvPicPr>
            <a:picLocks noChangeAspect="1"/>
          </p:cNvPicPr>
          <p:nvPr/>
        </p:nvPicPr>
        <p:blipFill>
          <a:blip r:embed="rId3"/>
          <a:stretch>
            <a:fillRect/>
          </a:stretch>
        </p:blipFill>
        <p:spPr>
          <a:xfrm>
            <a:off x="11008308" y="36681"/>
            <a:ext cx="1140051" cy="1012024"/>
          </a:xfrm>
          <a:prstGeom prst="rect">
            <a:avLst/>
          </a:prstGeom>
        </p:spPr>
      </p:pic>
    </p:spTree>
    <p:extLst>
      <p:ext uri="{BB962C8B-B14F-4D97-AF65-F5344CB8AC3E}">
        <p14:creationId xmlns:p14="http://schemas.microsoft.com/office/powerpoint/2010/main" val="56507030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17A37E-948D-4E10-B510-7BA9B2E386EA}"/>
              </a:ext>
            </a:extLst>
          </p:cNvPr>
          <p:cNvSpPr>
            <a:spLocks noGrp="1"/>
          </p:cNvSpPr>
          <p:nvPr>
            <p:ph type="title"/>
          </p:nvPr>
        </p:nvSpPr>
        <p:spPr/>
        <p:txBody>
          <a:bodyPr/>
          <a:lstStyle/>
          <a:p>
            <a:r>
              <a:rPr lang="en-US" sz="4400" b="1" dirty="0"/>
              <a:t>Learning Summary and Evaluation 1</a:t>
            </a:r>
            <a:endParaRPr lang="en-US" dirty="0"/>
          </a:p>
        </p:txBody>
      </p:sp>
      <p:sp>
        <p:nvSpPr>
          <p:cNvPr id="3" name="Content Placeholder 2">
            <a:extLst>
              <a:ext uri="{FF2B5EF4-FFF2-40B4-BE49-F238E27FC236}">
                <a16:creationId xmlns:a16="http://schemas.microsoft.com/office/drawing/2014/main" id="{EA245746-1834-4C8A-8F2D-F7DBD0B9474A}"/>
              </a:ext>
            </a:extLst>
          </p:cNvPr>
          <p:cNvSpPr>
            <a:spLocks noGrp="1"/>
          </p:cNvSpPr>
          <p:nvPr>
            <p:ph idx="1"/>
          </p:nvPr>
        </p:nvSpPr>
        <p:spPr>
          <a:xfrm>
            <a:off x="381965" y="1574157"/>
            <a:ext cx="7951807" cy="4602806"/>
          </a:xfrm>
        </p:spPr>
        <p:txBody>
          <a:bodyPr/>
          <a:lstStyle/>
          <a:p>
            <a:pPr algn="just"/>
            <a:r>
              <a:rPr lang="en-US" dirty="0"/>
              <a:t>The main idea I have learnt?</a:t>
            </a:r>
          </a:p>
          <a:p>
            <a:pPr marL="0" indent="0" algn="just">
              <a:buNone/>
            </a:pPr>
            <a:r>
              <a:rPr lang="en-US" dirty="0"/>
              <a:t>   </a:t>
            </a:r>
          </a:p>
          <a:p>
            <a:pPr algn="just"/>
            <a:r>
              <a:rPr lang="en-US" dirty="0"/>
              <a:t>A new word I have learnt today is?  It means……</a:t>
            </a:r>
          </a:p>
          <a:p>
            <a:pPr marL="0" indent="0" algn="just">
              <a:buNone/>
            </a:pPr>
            <a:endParaRPr lang="en-US" dirty="0"/>
          </a:p>
          <a:p>
            <a:pPr algn="just"/>
            <a:r>
              <a:rPr lang="en-US" dirty="0"/>
              <a:t>How could I apply these ideas towards my course studies and career aspiration?</a:t>
            </a:r>
          </a:p>
          <a:p>
            <a:pPr marL="0" indent="0">
              <a:buNone/>
            </a:pPr>
            <a:endParaRPr lang="en-US" dirty="0"/>
          </a:p>
        </p:txBody>
      </p:sp>
      <p:pic>
        <p:nvPicPr>
          <p:cNvPr id="4" name="Picture 3">
            <a:extLst>
              <a:ext uri="{FF2B5EF4-FFF2-40B4-BE49-F238E27FC236}">
                <a16:creationId xmlns:a16="http://schemas.microsoft.com/office/drawing/2014/main" id="{537AFA09-44FC-487C-AAC2-1C5982B5D59E}"/>
              </a:ext>
            </a:extLst>
          </p:cNvPr>
          <p:cNvPicPr>
            <a:picLocks noChangeAspect="1"/>
          </p:cNvPicPr>
          <p:nvPr/>
        </p:nvPicPr>
        <p:blipFill>
          <a:blip r:embed="rId2"/>
          <a:stretch>
            <a:fillRect/>
          </a:stretch>
        </p:blipFill>
        <p:spPr>
          <a:xfrm>
            <a:off x="10786823" y="175025"/>
            <a:ext cx="1133954" cy="1012024"/>
          </a:xfrm>
          <a:prstGeom prst="rect">
            <a:avLst/>
          </a:prstGeom>
        </p:spPr>
      </p:pic>
      <p:pic>
        <p:nvPicPr>
          <p:cNvPr id="5" name="Picture 4">
            <a:extLst>
              <a:ext uri="{FF2B5EF4-FFF2-40B4-BE49-F238E27FC236}">
                <a16:creationId xmlns:a16="http://schemas.microsoft.com/office/drawing/2014/main" id="{8EC30AD9-1F05-4792-9E62-96E28D33D890}"/>
              </a:ext>
            </a:extLst>
          </p:cNvPr>
          <p:cNvPicPr>
            <a:picLocks noChangeAspect="1"/>
          </p:cNvPicPr>
          <p:nvPr/>
        </p:nvPicPr>
        <p:blipFill>
          <a:blip r:embed="rId3"/>
          <a:stretch>
            <a:fillRect/>
          </a:stretch>
        </p:blipFill>
        <p:spPr>
          <a:xfrm>
            <a:off x="8610362" y="1757016"/>
            <a:ext cx="2743438" cy="4237087"/>
          </a:xfrm>
          <a:prstGeom prst="rect">
            <a:avLst/>
          </a:prstGeom>
        </p:spPr>
      </p:pic>
      <p:sp>
        <p:nvSpPr>
          <p:cNvPr id="6" name="Footer Placeholder 5">
            <a:extLst>
              <a:ext uri="{FF2B5EF4-FFF2-40B4-BE49-F238E27FC236}">
                <a16:creationId xmlns:a16="http://schemas.microsoft.com/office/drawing/2014/main" id="{2EA8969C-18B4-4D8E-A0A1-CA0D5B7E1F69}"/>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spTree>
    <p:extLst>
      <p:ext uri="{BB962C8B-B14F-4D97-AF65-F5344CB8AC3E}">
        <p14:creationId xmlns:p14="http://schemas.microsoft.com/office/powerpoint/2010/main" val="19765018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24F10C6D-1159-46B2-9E7B-DFAF477280D1}"/>
              </a:ext>
            </a:extLst>
          </p:cNvPr>
          <p:cNvSpPr txBox="1"/>
          <p:nvPr/>
        </p:nvSpPr>
        <p:spPr>
          <a:xfrm>
            <a:off x="354093" y="1773674"/>
            <a:ext cx="5473860" cy="523220"/>
          </a:xfrm>
          <a:prstGeom prst="rect">
            <a:avLst/>
          </a:prstGeom>
          <a:noFill/>
        </p:spPr>
        <p:txBody>
          <a:bodyPr wrap="square">
            <a:spAutoFit/>
          </a:bodyPr>
          <a:lstStyle/>
          <a:p>
            <a:r>
              <a:rPr lang="en-US" sz="2800" dirty="0"/>
              <a:t>1. What is a WBS?</a:t>
            </a:r>
            <a:endParaRPr lang="en-US" dirty="0"/>
          </a:p>
        </p:txBody>
      </p:sp>
      <p:sp>
        <p:nvSpPr>
          <p:cNvPr id="9" name="TextBox 8">
            <a:extLst>
              <a:ext uri="{FF2B5EF4-FFF2-40B4-BE49-F238E27FC236}">
                <a16:creationId xmlns:a16="http://schemas.microsoft.com/office/drawing/2014/main" id="{EB2E71F2-CDED-4C97-AEF0-AA7857022CA1}"/>
              </a:ext>
            </a:extLst>
          </p:cNvPr>
          <p:cNvSpPr txBox="1"/>
          <p:nvPr/>
        </p:nvSpPr>
        <p:spPr>
          <a:xfrm>
            <a:off x="139525" y="2218080"/>
            <a:ext cx="11638500" cy="1763560"/>
          </a:xfrm>
          <a:prstGeom prst="rect">
            <a:avLst/>
          </a:prstGeom>
          <a:noFill/>
        </p:spPr>
        <p:txBody>
          <a:bodyPr wrap="square">
            <a:spAutoFit/>
          </a:bodyPr>
          <a:lstStyle/>
          <a:p>
            <a:pPr algn="just">
              <a:lnSpc>
                <a:spcPct val="90000"/>
              </a:lnSpc>
              <a:spcAft>
                <a:spcPts val="600"/>
              </a:spcAft>
            </a:pPr>
            <a:r>
              <a:rPr lang="en-US" sz="2800" dirty="0"/>
              <a:t>A work breakdown structure ( WBS ) is </a:t>
            </a:r>
            <a:r>
              <a:rPr lang="en-US" sz="2800" u="sng" dirty="0">
                <a:solidFill>
                  <a:srgbClr val="0070C0"/>
                </a:solidFill>
              </a:rPr>
              <a:t>a chart or document</a:t>
            </a:r>
            <a:r>
              <a:rPr lang="en-US" sz="2800" dirty="0"/>
              <a:t> used to organize project work into a </a:t>
            </a:r>
            <a:r>
              <a:rPr lang="en-US" sz="2800" u="sng" dirty="0">
                <a:solidFill>
                  <a:srgbClr val="0070C0"/>
                </a:solidFill>
              </a:rPr>
              <a:t>list of work packages </a:t>
            </a:r>
            <a:r>
              <a:rPr lang="en-US" sz="2800" dirty="0"/>
              <a:t>( activities and tasks ) so that all </a:t>
            </a:r>
            <a:r>
              <a:rPr lang="en-US" sz="2800" u="sng" dirty="0">
                <a:solidFill>
                  <a:srgbClr val="0070C0"/>
                </a:solidFill>
              </a:rPr>
              <a:t>work stays on track</a:t>
            </a:r>
            <a:r>
              <a:rPr lang="en-US" sz="2800" u="sng" dirty="0"/>
              <a:t> </a:t>
            </a:r>
            <a:r>
              <a:rPr lang="en-US" sz="2800" dirty="0"/>
              <a:t>to meet project goals.</a:t>
            </a:r>
          </a:p>
          <a:p>
            <a:endParaRPr lang="en-US" sz="2800" dirty="0"/>
          </a:p>
        </p:txBody>
      </p:sp>
      <p:pic>
        <p:nvPicPr>
          <p:cNvPr id="10" name="Picture 9">
            <a:extLst>
              <a:ext uri="{FF2B5EF4-FFF2-40B4-BE49-F238E27FC236}">
                <a16:creationId xmlns:a16="http://schemas.microsoft.com/office/drawing/2014/main" id="{A0E74F72-CB47-4789-A46B-9D910D360824}"/>
              </a:ext>
            </a:extLst>
          </p:cNvPr>
          <p:cNvPicPr>
            <a:picLocks noChangeAspect="1"/>
          </p:cNvPicPr>
          <p:nvPr/>
        </p:nvPicPr>
        <p:blipFill>
          <a:blip r:embed="rId2"/>
          <a:stretch>
            <a:fillRect/>
          </a:stretch>
        </p:blipFill>
        <p:spPr>
          <a:xfrm>
            <a:off x="10876372" y="103515"/>
            <a:ext cx="1140051" cy="1012024"/>
          </a:xfrm>
          <a:prstGeom prst="rect">
            <a:avLst/>
          </a:prstGeom>
        </p:spPr>
      </p:pic>
      <p:pic>
        <p:nvPicPr>
          <p:cNvPr id="11" name="Picture 10">
            <a:extLst>
              <a:ext uri="{FF2B5EF4-FFF2-40B4-BE49-F238E27FC236}">
                <a16:creationId xmlns:a16="http://schemas.microsoft.com/office/drawing/2014/main" id="{9F3D3946-84BB-4F0F-B759-9891A7C3E6A3}"/>
              </a:ext>
            </a:extLst>
          </p:cNvPr>
          <p:cNvPicPr>
            <a:picLocks noChangeAspect="1"/>
          </p:cNvPicPr>
          <p:nvPr/>
        </p:nvPicPr>
        <p:blipFill>
          <a:blip r:embed="rId3"/>
          <a:stretch>
            <a:fillRect/>
          </a:stretch>
        </p:blipFill>
        <p:spPr>
          <a:xfrm>
            <a:off x="175577" y="152730"/>
            <a:ext cx="9493199" cy="1533229"/>
          </a:xfrm>
          <a:prstGeom prst="rect">
            <a:avLst/>
          </a:prstGeom>
        </p:spPr>
      </p:pic>
      <p:sp>
        <p:nvSpPr>
          <p:cNvPr id="2" name="Footer Placeholder 1">
            <a:extLst>
              <a:ext uri="{FF2B5EF4-FFF2-40B4-BE49-F238E27FC236}">
                <a16:creationId xmlns:a16="http://schemas.microsoft.com/office/drawing/2014/main" id="{38F1CF40-B68B-41E7-97DE-BE79175EB39C}"/>
              </a:ext>
            </a:extLst>
          </p:cNvPr>
          <p:cNvSpPr>
            <a:spLocks noGrp="1"/>
          </p:cNvSpPr>
          <p:nvPr>
            <p:ph type="ftr" sz="quarter" idx="11"/>
          </p:nvPr>
        </p:nvSpPr>
        <p:spPr/>
        <p:txBody>
          <a:bodyPr/>
          <a:lstStyle/>
          <a:p>
            <a:r>
              <a:rPr lang="en-US" b="1" dirty="0">
                <a:solidFill>
                  <a:srgbClr val="53728A"/>
                </a:solidFill>
              </a:rPr>
              <a:t>Business Champions School - Eng. </a:t>
            </a:r>
            <a:r>
              <a:rPr lang="en-US" b="1" dirty="0" err="1">
                <a:solidFill>
                  <a:srgbClr val="53728A"/>
                </a:solidFill>
              </a:rPr>
              <a:t>Amaal</a:t>
            </a:r>
            <a:r>
              <a:rPr lang="en-US" b="1" dirty="0">
                <a:solidFill>
                  <a:srgbClr val="53728A"/>
                </a:solidFill>
              </a:rPr>
              <a:t> Aburumman</a:t>
            </a:r>
            <a:endParaRPr lang="en-US" sz="1200" b="1" dirty="0">
              <a:solidFill>
                <a:srgbClr val="53728A"/>
              </a:solidFill>
            </a:endParaRPr>
          </a:p>
        </p:txBody>
      </p:sp>
    </p:spTree>
    <p:extLst>
      <p:ext uri="{BB962C8B-B14F-4D97-AF65-F5344CB8AC3E}">
        <p14:creationId xmlns:p14="http://schemas.microsoft.com/office/powerpoint/2010/main" val="21175745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A7A2C1-4A28-408D-A44B-97E86094F867}"/>
              </a:ext>
            </a:extLst>
          </p:cNvPr>
          <p:cNvSpPr>
            <a:spLocks noGrp="1"/>
          </p:cNvSpPr>
          <p:nvPr>
            <p:ph type="title"/>
          </p:nvPr>
        </p:nvSpPr>
        <p:spPr>
          <a:xfrm>
            <a:off x="0" y="0"/>
            <a:ext cx="7166919" cy="1325563"/>
          </a:xfrm>
          <a:solidFill>
            <a:schemeClr val="accent1">
              <a:lumMod val="40000"/>
              <a:lumOff val="60000"/>
            </a:schemeClr>
          </a:solidFill>
        </p:spPr>
        <p:txBody>
          <a:bodyPr/>
          <a:lstStyle/>
          <a:p>
            <a:r>
              <a:rPr kumimoji="0" lang="en-GB" sz="4000" b="0" i="0" u="none" strike="noStrike" kern="1200" cap="none" spc="0" normalizeH="0" baseline="0" noProof="0" dirty="0">
                <a:ln>
                  <a:noFill/>
                </a:ln>
                <a:solidFill>
                  <a:prstClr val="black"/>
                </a:solidFill>
                <a:effectLst/>
                <a:uLnTx/>
                <a:uFillTx/>
                <a:latin typeface="Berlin Sans FB Demi" pitchFamily="34" charset="0"/>
                <a:ea typeface="+mn-ea"/>
                <a:cs typeface="+mn-cs"/>
              </a:rPr>
              <a:t>Learning Check</a:t>
            </a:r>
            <a:endParaRPr lang="en-US" dirty="0"/>
          </a:p>
        </p:txBody>
      </p:sp>
      <p:sp>
        <p:nvSpPr>
          <p:cNvPr id="4" name="Rectangle 3">
            <a:extLst>
              <a:ext uri="{FF2B5EF4-FFF2-40B4-BE49-F238E27FC236}">
                <a16:creationId xmlns:a16="http://schemas.microsoft.com/office/drawing/2014/main" id="{E7653294-5CF4-4F4B-B803-D80E580ED944}"/>
              </a:ext>
            </a:extLst>
          </p:cNvPr>
          <p:cNvSpPr/>
          <p:nvPr/>
        </p:nvSpPr>
        <p:spPr>
          <a:xfrm>
            <a:off x="2479767" y="5518146"/>
            <a:ext cx="6912768" cy="461665"/>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en-GB" sz="2400" dirty="0">
                <a:solidFill>
                  <a:srgbClr val="FF0000"/>
                </a:solidFill>
                <a:latin typeface="Berlin Sans FB Demi" pitchFamily="34" charset="0"/>
              </a:rPr>
              <a:t>How many did you get right?</a:t>
            </a:r>
          </a:p>
        </p:txBody>
      </p:sp>
      <p:pic>
        <p:nvPicPr>
          <p:cNvPr id="12" name="Picture 11">
            <a:extLst>
              <a:ext uri="{FF2B5EF4-FFF2-40B4-BE49-F238E27FC236}">
                <a16:creationId xmlns:a16="http://schemas.microsoft.com/office/drawing/2014/main" id="{890800C0-B061-4C40-904C-4CFCCD7B7A12}"/>
              </a:ext>
            </a:extLst>
          </p:cNvPr>
          <p:cNvPicPr>
            <a:picLocks noChangeAspect="1"/>
          </p:cNvPicPr>
          <p:nvPr/>
        </p:nvPicPr>
        <p:blipFill>
          <a:blip r:embed="rId2"/>
          <a:stretch>
            <a:fillRect/>
          </a:stretch>
        </p:blipFill>
        <p:spPr>
          <a:xfrm>
            <a:off x="11051999" y="0"/>
            <a:ext cx="1133954" cy="1012024"/>
          </a:xfrm>
          <a:prstGeom prst="rect">
            <a:avLst/>
          </a:prstGeom>
        </p:spPr>
      </p:pic>
      <p:sp>
        <p:nvSpPr>
          <p:cNvPr id="14" name="Footer Placeholder 13">
            <a:extLst>
              <a:ext uri="{FF2B5EF4-FFF2-40B4-BE49-F238E27FC236}">
                <a16:creationId xmlns:a16="http://schemas.microsoft.com/office/drawing/2014/main" id="{A584113F-C7E9-44B3-84E7-CCA1039F2143}"/>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sp>
        <p:nvSpPr>
          <p:cNvPr id="25" name="TextBox 24">
            <a:extLst>
              <a:ext uri="{FF2B5EF4-FFF2-40B4-BE49-F238E27FC236}">
                <a16:creationId xmlns:a16="http://schemas.microsoft.com/office/drawing/2014/main" id="{AE7481D3-7968-4DE0-936E-8CA9B66D4B76}"/>
              </a:ext>
            </a:extLst>
          </p:cNvPr>
          <p:cNvSpPr txBox="1"/>
          <p:nvPr/>
        </p:nvSpPr>
        <p:spPr>
          <a:xfrm>
            <a:off x="497166" y="2492964"/>
            <a:ext cx="11292498" cy="400110"/>
          </a:xfrm>
          <a:prstGeom prst="rect">
            <a:avLst/>
          </a:prstGeom>
          <a:noFill/>
        </p:spPr>
        <p:txBody>
          <a:bodyPr wrap="square">
            <a:spAutoFit/>
          </a:bodyPr>
          <a:lstStyle/>
          <a:p>
            <a:r>
              <a:rPr lang="en-US" sz="2000" i="0" dirty="0">
                <a:effectLst/>
              </a:rPr>
              <a:t>1. </a:t>
            </a:r>
            <a:r>
              <a:rPr lang="en-US" sz="2000" dirty="0"/>
              <a:t>The lowest level of the WBS is called _______________.</a:t>
            </a:r>
          </a:p>
        </p:txBody>
      </p:sp>
      <p:sp>
        <p:nvSpPr>
          <p:cNvPr id="27" name="TextBox 26">
            <a:extLst>
              <a:ext uri="{FF2B5EF4-FFF2-40B4-BE49-F238E27FC236}">
                <a16:creationId xmlns:a16="http://schemas.microsoft.com/office/drawing/2014/main" id="{4C245CD1-30C4-410C-A9E8-DABBFD415FB2}"/>
              </a:ext>
            </a:extLst>
          </p:cNvPr>
          <p:cNvSpPr txBox="1"/>
          <p:nvPr/>
        </p:nvSpPr>
        <p:spPr>
          <a:xfrm>
            <a:off x="4214183" y="1934737"/>
            <a:ext cx="2633130" cy="400110"/>
          </a:xfrm>
          <a:prstGeom prst="rect">
            <a:avLst/>
          </a:prstGeom>
          <a:solidFill>
            <a:srgbClr val="FFFF00"/>
          </a:solidFill>
        </p:spPr>
        <p:txBody>
          <a:bodyPr wrap="square">
            <a:spAutoFit/>
          </a:bodyPr>
          <a:lstStyle/>
          <a:p>
            <a:r>
              <a:rPr lang="en-US" sz="2000" b="1" dirty="0"/>
              <a:t>Work package</a:t>
            </a:r>
          </a:p>
        </p:txBody>
      </p:sp>
      <p:sp>
        <p:nvSpPr>
          <p:cNvPr id="28" name="TextBox 27">
            <a:extLst>
              <a:ext uri="{FF2B5EF4-FFF2-40B4-BE49-F238E27FC236}">
                <a16:creationId xmlns:a16="http://schemas.microsoft.com/office/drawing/2014/main" id="{485AE70C-1BAF-4D4A-971C-F93602800E5A}"/>
              </a:ext>
            </a:extLst>
          </p:cNvPr>
          <p:cNvSpPr txBox="1"/>
          <p:nvPr/>
        </p:nvSpPr>
        <p:spPr>
          <a:xfrm>
            <a:off x="619086" y="3295193"/>
            <a:ext cx="10877970" cy="707886"/>
          </a:xfrm>
          <a:prstGeom prst="rect">
            <a:avLst/>
          </a:prstGeom>
          <a:noFill/>
        </p:spPr>
        <p:txBody>
          <a:bodyPr wrap="square">
            <a:spAutoFit/>
          </a:bodyPr>
          <a:lstStyle/>
          <a:p>
            <a:r>
              <a:rPr lang="en-US" sz="2000" dirty="0"/>
              <a:t>2. ______________ is a work breakdown structure component with  known work content but without detailed schedule.</a:t>
            </a:r>
          </a:p>
        </p:txBody>
      </p:sp>
      <p:sp>
        <p:nvSpPr>
          <p:cNvPr id="30" name="TextBox 29">
            <a:extLst>
              <a:ext uri="{FF2B5EF4-FFF2-40B4-BE49-F238E27FC236}">
                <a16:creationId xmlns:a16="http://schemas.microsoft.com/office/drawing/2014/main" id="{679C99C3-EB7F-4D03-A686-6D1D9EDE8DE9}"/>
              </a:ext>
            </a:extLst>
          </p:cNvPr>
          <p:cNvSpPr txBox="1"/>
          <p:nvPr/>
        </p:nvSpPr>
        <p:spPr>
          <a:xfrm>
            <a:off x="535095" y="4374014"/>
            <a:ext cx="11121810" cy="707886"/>
          </a:xfrm>
          <a:prstGeom prst="rect">
            <a:avLst/>
          </a:prstGeom>
          <a:noFill/>
        </p:spPr>
        <p:txBody>
          <a:bodyPr wrap="square">
            <a:spAutoFit/>
          </a:bodyPr>
          <a:lstStyle/>
          <a:p>
            <a:r>
              <a:rPr lang="en-US" sz="2000" dirty="0"/>
              <a:t>3. _____________ is a management control point where scope, cost, and schedule are integrated and compared to the earned value for performance measurement.</a:t>
            </a:r>
          </a:p>
        </p:txBody>
      </p:sp>
      <p:sp>
        <p:nvSpPr>
          <p:cNvPr id="32" name="TextBox 31">
            <a:extLst>
              <a:ext uri="{FF2B5EF4-FFF2-40B4-BE49-F238E27FC236}">
                <a16:creationId xmlns:a16="http://schemas.microsoft.com/office/drawing/2014/main" id="{85AF9BEA-1F05-407A-851D-08DD9A958E66}"/>
              </a:ext>
            </a:extLst>
          </p:cNvPr>
          <p:cNvSpPr txBox="1"/>
          <p:nvPr/>
        </p:nvSpPr>
        <p:spPr>
          <a:xfrm>
            <a:off x="620805" y="1893140"/>
            <a:ext cx="2962654" cy="400110"/>
          </a:xfrm>
          <a:prstGeom prst="rect">
            <a:avLst/>
          </a:prstGeom>
          <a:solidFill>
            <a:srgbClr val="FF0000"/>
          </a:solidFill>
        </p:spPr>
        <p:txBody>
          <a:bodyPr wrap="square">
            <a:spAutoFit/>
          </a:bodyPr>
          <a:lstStyle/>
          <a:p>
            <a:r>
              <a:rPr lang="en-US" sz="2000" b="1" dirty="0"/>
              <a:t>Planning package</a:t>
            </a:r>
          </a:p>
        </p:txBody>
      </p:sp>
      <p:sp>
        <p:nvSpPr>
          <p:cNvPr id="34" name="TextBox 33">
            <a:extLst>
              <a:ext uri="{FF2B5EF4-FFF2-40B4-BE49-F238E27FC236}">
                <a16:creationId xmlns:a16="http://schemas.microsoft.com/office/drawing/2014/main" id="{D1028CC1-31D6-48A0-A96D-96B12248949A}"/>
              </a:ext>
            </a:extLst>
          </p:cNvPr>
          <p:cNvSpPr txBox="1"/>
          <p:nvPr/>
        </p:nvSpPr>
        <p:spPr>
          <a:xfrm>
            <a:off x="7478037" y="1912005"/>
            <a:ext cx="3143670" cy="400110"/>
          </a:xfrm>
          <a:prstGeom prst="rect">
            <a:avLst/>
          </a:prstGeom>
          <a:solidFill>
            <a:srgbClr val="92D050"/>
          </a:solidFill>
        </p:spPr>
        <p:txBody>
          <a:bodyPr wrap="square">
            <a:spAutoFit/>
          </a:bodyPr>
          <a:lstStyle/>
          <a:p>
            <a:r>
              <a:rPr lang="en-US" sz="2000" b="1" dirty="0"/>
              <a:t>Control account</a:t>
            </a:r>
          </a:p>
        </p:txBody>
      </p:sp>
      <p:sp>
        <p:nvSpPr>
          <p:cNvPr id="36" name="TextBox 35">
            <a:extLst>
              <a:ext uri="{FF2B5EF4-FFF2-40B4-BE49-F238E27FC236}">
                <a16:creationId xmlns:a16="http://schemas.microsoft.com/office/drawing/2014/main" id="{04CF6B04-700C-4938-B3ED-73D5637BF978}"/>
              </a:ext>
            </a:extLst>
          </p:cNvPr>
          <p:cNvSpPr txBox="1"/>
          <p:nvPr/>
        </p:nvSpPr>
        <p:spPr>
          <a:xfrm>
            <a:off x="0" y="1292223"/>
            <a:ext cx="10877970" cy="461665"/>
          </a:xfrm>
          <a:prstGeom prst="rect">
            <a:avLst/>
          </a:prstGeom>
          <a:noFill/>
        </p:spPr>
        <p:txBody>
          <a:bodyPr wrap="square">
            <a:spAutoFit/>
          </a:bodyPr>
          <a:lstStyle/>
          <a:p>
            <a:r>
              <a:rPr lang="en-US" sz="2400" b="1" dirty="0"/>
              <a:t>Can you work out where you would put the following elements?</a:t>
            </a:r>
          </a:p>
        </p:txBody>
      </p:sp>
    </p:spTree>
    <p:extLst>
      <p:ext uri="{BB962C8B-B14F-4D97-AF65-F5344CB8AC3E}">
        <p14:creationId xmlns:p14="http://schemas.microsoft.com/office/powerpoint/2010/main" val="23242284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mph" presetSubtype="2" fill="hold" nodeType="clickEffect">
                                  <p:stCondLst>
                                    <p:cond delay="0"/>
                                  </p:stCondLst>
                                  <p:childTnLst>
                                    <p:animClr clrSpc="rgb" dir="cw">
                                      <p:cBhvr>
                                        <p:cTn id="6" dur="2000" fill="hold"/>
                                        <p:tgtEl>
                                          <p:spTgt spid="25"/>
                                        </p:tgtEl>
                                        <p:attrNameLst>
                                          <p:attrName>fillcolor</p:attrName>
                                        </p:attrNameLst>
                                      </p:cBhvr>
                                      <p:to>
                                        <a:srgbClr val="FFFF00"/>
                                      </p:to>
                                    </p:animClr>
                                    <p:set>
                                      <p:cBhvr>
                                        <p:cTn id="7" dur="2000" fill="hold"/>
                                        <p:tgtEl>
                                          <p:spTgt spid="25"/>
                                        </p:tgtEl>
                                        <p:attrNameLst>
                                          <p:attrName>fill.type</p:attrName>
                                        </p:attrNameLst>
                                      </p:cBhvr>
                                      <p:to>
                                        <p:strVal val="solid"/>
                                      </p:to>
                                    </p:set>
                                    <p:set>
                                      <p:cBhvr>
                                        <p:cTn id="8" dur="2000" fill="hold"/>
                                        <p:tgtEl>
                                          <p:spTgt spid="25"/>
                                        </p:tgtEl>
                                        <p:attrNameLst>
                                          <p:attrName>fill.on</p:attrName>
                                        </p:attrNameLst>
                                      </p:cBhvr>
                                      <p:to>
                                        <p:strVal val="true"/>
                                      </p:to>
                                    </p:set>
                                  </p:childTnLst>
                                </p:cTn>
                              </p:par>
                            </p:childTnLst>
                          </p:cTn>
                        </p:par>
                      </p:childTnLst>
                    </p:cTn>
                  </p:par>
                  <p:par>
                    <p:cTn id="9" fill="hold">
                      <p:stCondLst>
                        <p:cond delay="indefinite"/>
                      </p:stCondLst>
                      <p:childTnLst>
                        <p:par>
                          <p:cTn id="10" fill="hold">
                            <p:stCondLst>
                              <p:cond delay="0"/>
                            </p:stCondLst>
                            <p:childTnLst>
                              <p:par>
                                <p:cTn id="11" presetID="1" presetClass="emph" presetSubtype="2" fill="hold" nodeType="clickEffect">
                                  <p:stCondLst>
                                    <p:cond delay="0"/>
                                  </p:stCondLst>
                                  <p:childTnLst>
                                    <p:animClr clrSpc="rgb" dir="cw">
                                      <p:cBhvr>
                                        <p:cTn id="12" dur="2000" fill="hold"/>
                                        <p:tgtEl>
                                          <p:spTgt spid="28"/>
                                        </p:tgtEl>
                                        <p:attrNameLst>
                                          <p:attrName>fillcolor</p:attrName>
                                        </p:attrNameLst>
                                      </p:cBhvr>
                                      <p:to>
                                        <a:srgbClr val="FF0000"/>
                                      </p:to>
                                    </p:animClr>
                                    <p:set>
                                      <p:cBhvr>
                                        <p:cTn id="13" dur="2000" fill="hold"/>
                                        <p:tgtEl>
                                          <p:spTgt spid="28"/>
                                        </p:tgtEl>
                                        <p:attrNameLst>
                                          <p:attrName>fill.type</p:attrName>
                                        </p:attrNameLst>
                                      </p:cBhvr>
                                      <p:to>
                                        <p:strVal val="solid"/>
                                      </p:to>
                                    </p:set>
                                    <p:set>
                                      <p:cBhvr>
                                        <p:cTn id="14" dur="2000" fill="hold"/>
                                        <p:tgtEl>
                                          <p:spTgt spid="28"/>
                                        </p:tgtEl>
                                        <p:attrNameLst>
                                          <p:attrName>fill.on</p:attrName>
                                        </p:attrNameLst>
                                      </p:cBhvr>
                                      <p:to>
                                        <p:strVal val="true"/>
                                      </p:to>
                                    </p:set>
                                  </p:childTnLst>
                                </p:cTn>
                              </p:par>
                            </p:childTnLst>
                          </p:cTn>
                        </p:par>
                      </p:childTnLst>
                    </p:cTn>
                  </p:par>
                  <p:par>
                    <p:cTn id="15" fill="hold">
                      <p:stCondLst>
                        <p:cond delay="indefinite"/>
                      </p:stCondLst>
                      <p:childTnLst>
                        <p:par>
                          <p:cTn id="16" fill="hold">
                            <p:stCondLst>
                              <p:cond delay="0"/>
                            </p:stCondLst>
                            <p:childTnLst>
                              <p:par>
                                <p:cTn id="17" presetID="1" presetClass="emph" presetSubtype="2" fill="hold" nodeType="clickEffect">
                                  <p:stCondLst>
                                    <p:cond delay="0"/>
                                  </p:stCondLst>
                                  <p:childTnLst>
                                    <p:animClr clrSpc="rgb" dir="cw">
                                      <p:cBhvr>
                                        <p:cTn id="18" dur="2000" fill="hold"/>
                                        <p:tgtEl>
                                          <p:spTgt spid="30"/>
                                        </p:tgtEl>
                                        <p:attrNameLst>
                                          <p:attrName>fillcolor</p:attrName>
                                        </p:attrNameLst>
                                      </p:cBhvr>
                                      <p:to>
                                        <a:srgbClr val="92D050"/>
                                      </p:to>
                                    </p:animClr>
                                    <p:set>
                                      <p:cBhvr>
                                        <p:cTn id="19" dur="2000" fill="hold"/>
                                        <p:tgtEl>
                                          <p:spTgt spid="30"/>
                                        </p:tgtEl>
                                        <p:attrNameLst>
                                          <p:attrName>fill.type</p:attrName>
                                        </p:attrNameLst>
                                      </p:cBhvr>
                                      <p:to>
                                        <p:strVal val="solid"/>
                                      </p:to>
                                    </p:set>
                                    <p:set>
                                      <p:cBhvr>
                                        <p:cTn id="20" dur="2000" fill="hold"/>
                                        <p:tgtEl>
                                          <p:spTgt spid="30"/>
                                        </p:tgtEl>
                                        <p:attrNameLst>
                                          <p:attrName>fill.on</p:attrName>
                                        </p:attrNameLst>
                                      </p:cBhvr>
                                      <p:to>
                                        <p:strVal val="tru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lumMod val="65000"/>
          </a:schemeClr>
        </a:solidFill>
        <a:effectLst/>
      </p:bgPr>
    </p:bg>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4609B03C-65F3-4252-899D-80674A3B9EAC}"/>
              </a:ext>
            </a:extLst>
          </p:cNvPr>
          <p:cNvSpPr txBox="1"/>
          <p:nvPr/>
        </p:nvSpPr>
        <p:spPr>
          <a:xfrm>
            <a:off x="4800600" y="39747"/>
            <a:ext cx="6422849" cy="874654"/>
          </a:xfrm>
          <a:prstGeom prst="rect">
            <a:avLst/>
          </a:prstGeom>
        </p:spPr>
        <p:txBody>
          <a:bodyPr vert="horz" lIns="91440" tIns="45720" rIns="91440" bIns="45720" rtlCol="0" anchor="ctr">
            <a:normAutofit/>
          </a:bodyPr>
          <a:lstStyle/>
          <a:p>
            <a:pPr marL="0" marR="0" lvl="0" indent="0" fontAlgn="auto">
              <a:lnSpc>
                <a:spcPct val="90000"/>
              </a:lnSpc>
              <a:spcBef>
                <a:spcPct val="0"/>
              </a:spcBef>
              <a:spcAft>
                <a:spcPts val="600"/>
              </a:spcAft>
              <a:buClrTx/>
              <a:buSzTx/>
              <a:tabLst/>
              <a:defRPr/>
            </a:pPr>
            <a:r>
              <a:rPr lang="en-US" sz="4400" b="0" i="0" u="none" strike="noStrike" baseline="0" dirty="0">
                <a:latin typeface="+mj-lt"/>
                <a:ea typeface="+mj-ea"/>
                <a:cs typeface="+mj-cs"/>
              </a:rPr>
              <a:t>Coding the WBS</a:t>
            </a:r>
            <a:endParaRPr kumimoji="0" lang="en-US" sz="4400" b="1" i="0" u="none" strike="noStrike" cap="none" spc="0" normalizeH="0" baseline="0" noProof="0" dirty="0">
              <a:ln>
                <a:noFill/>
              </a:ln>
              <a:effectLst/>
              <a:uLnTx/>
              <a:uFillTx/>
              <a:latin typeface="+mj-lt"/>
              <a:ea typeface="+mj-ea"/>
              <a:cs typeface="+mj-cs"/>
            </a:endParaRPr>
          </a:p>
        </p:txBody>
      </p:sp>
      <p:sp>
        <p:nvSpPr>
          <p:cNvPr id="12" name="Rectangle 11">
            <a:extLst>
              <a:ext uri="{FF2B5EF4-FFF2-40B4-BE49-F238E27FC236}">
                <a16:creationId xmlns:a16="http://schemas.microsoft.com/office/drawing/2014/main" id="{8E20FA99-AAAC-4AF3-9FAE-707420324F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36008" cy="6858000"/>
          </a:xfrm>
          <a:prstGeom prst="rect">
            <a:avLst/>
          </a:prstGeom>
          <a:solidFill>
            <a:srgbClr val="6062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ounded Rectangle 9">
            <a:extLst>
              <a:ext uri="{FF2B5EF4-FFF2-40B4-BE49-F238E27FC236}">
                <a16:creationId xmlns:a16="http://schemas.microsoft.com/office/drawing/2014/main" id="{9573BE85-6043-4C3A-A7DD-483A0A5FB7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4632" y="559407"/>
            <a:ext cx="3666744"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D6A09BAD-1777-4874-93BC-779ED50C3DB6}"/>
              </a:ext>
            </a:extLst>
          </p:cNvPr>
          <p:cNvPicPr>
            <a:picLocks noChangeAspect="1"/>
          </p:cNvPicPr>
          <p:nvPr/>
        </p:nvPicPr>
        <p:blipFill rotWithShape="1">
          <a:blip r:embed="rId2"/>
          <a:srcRect l="2521" r="-1" b="-1"/>
          <a:stretch/>
        </p:blipFill>
        <p:spPr>
          <a:xfrm>
            <a:off x="649224" y="722376"/>
            <a:ext cx="3337560" cy="5413248"/>
          </a:xfrm>
          <a:prstGeom prst="rect">
            <a:avLst/>
          </a:prstGeom>
          <a:effectLst/>
        </p:spPr>
      </p:pic>
      <p:sp>
        <p:nvSpPr>
          <p:cNvPr id="6" name="Content Placeholder 5">
            <a:extLst>
              <a:ext uri="{FF2B5EF4-FFF2-40B4-BE49-F238E27FC236}">
                <a16:creationId xmlns:a16="http://schemas.microsoft.com/office/drawing/2014/main" id="{D4E6A40D-2044-409C-9AE6-B45418AEC339}"/>
              </a:ext>
            </a:extLst>
          </p:cNvPr>
          <p:cNvSpPr>
            <a:spLocks noGrp="1"/>
          </p:cNvSpPr>
          <p:nvPr>
            <p:ph idx="1"/>
          </p:nvPr>
        </p:nvSpPr>
        <p:spPr>
          <a:xfrm>
            <a:off x="4636008" y="1012024"/>
            <a:ext cx="7555991" cy="5246703"/>
          </a:xfrm>
        </p:spPr>
        <p:txBody>
          <a:bodyPr vert="horz" lIns="91440" tIns="45720" rIns="91440" bIns="45720" rtlCol="0">
            <a:noAutofit/>
          </a:bodyPr>
          <a:lstStyle/>
          <a:p>
            <a:pPr marL="0"/>
            <a:r>
              <a:rPr lang="en-US" sz="2400" b="0" i="0" u="none" strike="noStrike" baseline="0" dirty="0"/>
              <a:t>Gaining the maximum usefulness of a breakdown structure depends on a coding system.</a:t>
            </a:r>
          </a:p>
          <a:p>
            <a:pPr marL="0"/>
            <a:r>
              <a:rPr lang="en-US" sz="2400" b="0" i="0" u="none" strike="noStrike" baseline="0" dirty="0"/>
              <a:t>The codes are used to define levels and elements in the WBS, organization elements, work packages, and budget and cost information. </a:t>
            </a:r>
          </a:p>
          <a:p>
            <a:pPr marL="0"/>
            <a:r>
              <a:rPr lang="en-US" sz="2400" b="0" i="0" u="none" strike="noStrike" baseline="0" dirty="0"/>
              <a:t>The codes allow reports to be consolidated at any level in the structure. The most used scheme in practice is numeric indention. </a:t>
            </a:r>
            <a:r>
              <a:rPr lang="en-US" sz="2400" dirty="0"/>
              <a:t> </a:t>
            </a:r>
            <a:r>
              <a:rPr lang="en-US" sz="2400" b="0" i="0" u="none" strike="noStrike" baseline="0" dirty="0"/>
              <a:t>Note the project identification is 1.0. Each successive indention represents a lower element or work package. Ultimately the numeric scheme reaches down to the work package level, and all tasks and elements in the structure have an identification code. The “cost account” is the focal point because all budgets, work assignments, time, cost, and technical performance come together at this point.</a:t>
            </a:r>
            <a:endParaRPr lang="en-US" sz="2400" dirty="0"/>
          </a:p>
        </p:txBody>
      </p:sp>
      <p:sp>
        <p:nvSpPr>
          <p:cNvPr id="4" name="Footer Placeholder 3">
            <a:extLst>
              <a:ext uri="{FF2B5EF4-FFF2-40B4-BE49-F238E27FC236}">
                <a16:creationId xmlns:a16="http://schemas.microsoft.com/office/drawing/2014/main" id="{CABA31DE-FF94-4647-B042-697FFEB3843F}"/>
              </a:ext>
            </a:extLst>
          </p:cNvPr>
          <p:cNvSpPr>
            <a:spLocks noGrp="1"/>
          </p:cNvSpPr>
          <p:nvPr>
            <p:ph type="ftr" sz="quarter" idx="11"/>
          </p:nvPr>
        </p:nvSpPr>
        <p:spPr>
          <a:xfrm>
            <a:off x="5214578" y="6356350"/>
            <a:ext cx="6361725" cy="365125"/>
          </a:xfrm>
        </p:spPr>
        <p:txBody>
          <a:bodyPr vert="horz" lIns="91440" tIns="45720" rIns="91440" bIns="45720" rtlCol="0" anchor="ctr">
            <a:normAutofit/>
          </a:bodyPr>
          <a:lstStyle/>
          <a:p>
            <a:pPr algn="r">
              <a:spcAft>
                <a:spcPts val="600"/>
              </a:spcAft>
              <a:defRPr/>
            </a:pPr>
            <a:r>
              <a:rPr lang="en-US" kern="1200">
                <a:solidFill>
                  <a:srgbClr val="898989"/>
                </a:solidFill>
                <a:latin typeface="Calibri" panose="020F0502020204030204"/>
                <a:ea typeface="+mn-ea"/>
                <a:cs typeface="+mn-cs"/>
              </a:rPr>
              <a:t>Business Champions School - Eng. Amaal Aburumman</a:t>
            </a:r>
          </a:p>
        </p:txBody>
      </p:sp>
      <p:pic>
        <p:nvPicPr>
          <p:cNvPr id="5" name="Picture 4">
            <a:extLst>
              <a:ext uri="{FF2B5EF4-FFF2-40B4-BE49-F238E27FC236}">
                <a16:creationId xmlns:a16="http://schemas.microsoft.com/office/drawing/2014/main" id="{5DE1BB17-9D9A-437F-8092-DF528C997D4C}"/>
              </a:ext>
            </a:extLst>
          </p:cNvPr>
          <p:cNvPicPr>
            <a:picLocks noChangeAspect="1"/>
          </p:cNvPicPr>
          <p:nvPr/>
        </p:nvPicPr>
        <p:blipFill>
          <a:blip r:embed="rId3"/>
          <a:stretch>
            <a:fillRect/>
          </a:stretch>
        </p:blipFill>
        <p:spPr>
          <a:xfrm>
            <a:off x="11058046" y="0"/>
            <a:ext cx="1133954" cy="1012024"/>
          </a:xfrm>
          <a:prstGeom prst="rect">
            <a:avLst/>
          </a:prstGeom>
        </p:spPr>
      </p:pic>
    </p:spTree>
    <p:extLst>
      <p:ext uri="{BB962C8B-B14F-4D97-AF65-F5344CB8AC3E}">
        <p14:creationId xmlns:p14="http://schemas.microsoft.com/office/powerpoint/2010/main" val="405142424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6F51CC2-A035-4B02-87E7-F0E90987713D}"/>
              </a:ext>
            </a:extLst>
          </p:cNvPr>
          <p:cNvSpPr>
            <a:spLocks noGrp="1"/>
          </p:cNvSpPr>
          <p:nvPr>
            <p:ph idx="1"/>
          </p:nvPr>
        </p:nvSpPr>
        <p:spPr>
          <a:xfrm>
            <a:off x="267549" y="1335332"/>
            <a:ext cx="10791172" cy="3910784"/>
          </a:xfrm>
        </p:spPr>
        <p:txBody>
          <a:bodyPr>
            <a:noAutofit/>
          </a:bodyPr>
          <a:lstStyle/>
          <a:p>
            <a:pPr marL="0" indent="0" algn="l">
              <a:buNone/>
            </a:pPr>
            <a:r>
              <a:rPr lang="en-US" sz="2400" b="0" i="0" u="none" strike="noStrike" baseline="0" dirty="0">
                <a:ea typeface="STFangsong" panose="020B0503020204020204" pitchFamily="2" charset="-122"/>
              </a:rPr>
              <a:t>This coding system can be extended to cover large projects. Additional schemes can</a:t>
            </a:r>
          </a:p>
          <a:p>
            <a:pPr marL="0" indent="0" algn="l">
              <a:buNone/>
            </a:pPr>
            <a:r>
              <a:rPr lang="en-US" sz="2400" b="0" i="0" u="none" strike="noStrike" baseline="0" dirty="0">
                <a:ea typeface="STFangsong" panose="020B0503020204020204" pitchFamily="2" charset="-122"/>
              </a:rPr>
              <a:t>be added for special reports. For example, adding a “23” after the code could indicate</a:t>
            </a:r>
          </a:p>
          <a:p>
            <a:pPr marL="0" indent="0" algn="l">
              <a:buNone/>
            </a:pPr>
            <a:r>
              <a:rPr lang="en-US" sz="2400" b="0" i="0" u="none" strike="noStrike" baseline="0" dirty="0">
                <a:ea typeface="STFangsong" panose="020B0503020204020204" pitchFamily="2" charset="-122"/>
              </a:rPr>
              <a:t>a site location, an elevation, or a special account such as labor. Some letters can be used as special identifiers such as “M” for materials or “E” for engineers. You are not limited to only 10 subdivisions (0–9); you can extend each subdivision to large numbers—for example, .1−.99 or .1−.9999. If the project is small, you can use whole numbers</a:t>
            </a:r>
            <a:endParaRPr lang="en-US" sz="2400" dirty="0">
              <a:ea typeface="STFangsong" panose="020B0503020204020204" pitchFamily="2" charset="-122"/>
            </a:endParaRPr>
          </a:p>
        </p:txBody>
      </p:sp>
      <p:pic>
        <p:nvPicPr>
          <p:cNvPr id="4" name="Picture 3">
            <a:extLst>
              <a:ext uri="{FF2B5EF4-FFF2-40B4-BE49-F238E27FC236}">
                <a16:creationId xmlns:a16="http://schemas.microsoft.com/office/drawing/2014/main" id="{10173FEF-39A5-425C-9FA4-7EF58F79600B}"/>
              </a:ext>
            </a:extLst>
          </p:cNvPr>
          <p:cNvPicPr>
            <a:picLocks noChangeAspect="1"/>
          </p:cNvPicPr>
          <p:nvPr/>
        </p:nvPicPr>
        <p:blipFill>
          <a:blip r:embed="rId2"/>
          <a:stretch>
            <a:fillRect/>
          </a:stretch>
        </p:blipFill>
        <p:spPr>
          <a:xfrm>
            <a:off x="10924609" y="230188"/>
            <a:ext cx="1133954" cy="1012024"/>
          </a:xfrm>
          <a:prstGeom prst="rect">
            <a:avLst/>
          </a:prstGeom>
        </p:spPr>
      </p:pic>
      <p:sp>
        <p:nvSpPr>
          <p:cNvPr id="5" name="Footer Placeholder 4">
            <a:extLst>
              <a:ext uri="{FF2B5EF4-FFF2-40B4-BE49-F238E27FC236}">
                <a16:creationId xmlns:a16="http://schemas.microsoft.com/office/drawing/2014/main" id="{C6A8FD92-712A-479B-9F45-0D728CDCCA22}"/>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spTree>
    <p:extLst>
      <p:ext uri="{BB962C8B-B14F-4D97-AF65-F5344CB8AC3E}">
        <p14:creationId xmlns:p14="http://schemas.microsoft.com/office/powerpoint/2010/main" val="392448854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C28F312-3A5C-462C-BD94-CAEC2E99BD24}"/>
              </a:ext>
            </a:extLst>
          </p:cNvPr>
          <p:cNvPicPr>
            <a:picLocks noChangeAspect="1"/>
          </p:cNvPicPr>
          <p:nvPr/>
        </p:nvPicPr>
        <p:blipFill>
          <a:blip r:embed="rId2"/>
          <a:stretch>
            <a:fillRect/>
          </a:stretch>
        </p:blipFill>
        <p:spPr>
          <a:xfrm>
            <a:off x="10952793" y="175025"/>
            <a:ext cx="1133954" cy="1012024"/>
          </a:xfrm>
          <a:prstGeom prst="rect">
            <a:avLst/>
          </a:prstGeom>
        </p:spPr>
      </p:pic>
      <p:sp>
        <p:nvSpPr>
          <p:cNvPr id="5" name="Footer Placeholder 4">
            <a:extLst>
              <a:ext uri="{FF2B5EF4-FFF2-40B4-BE49-F238E27FC236}">
                <a16:creationId xmlns:a16="http://schemas.microsoft.com/office/drawing/2014/main" id="{B3BB29D7-9BD3-483F-9753-EC0DDA81A933}"/>
              </a:ext>
            </a:extLst>
          </p:cNvPr>
          <p:cNvSpPr>
            <a:spLocks noGrp="1"/>
          </p:cNvSpPr>
          <p:nvPr>
            <p:ph type="ftr" sz="quarter" idx="11"/>
          </p:nvPr>
        </p:nvSpPr>
        <p:spPr/>
        <p:txBody>
          <a:bodyPr/>
          <a:lstStyle/>
          <a:p>
            <a:r>
              <a:rPr lang="en-US" b="1" dirty="0">
                <a:solidFill>
                  <a:srgbClr val="53728A"/>
                </a:solidFill>
              </a:rPr>
              <a:t>Business Champions School - Eng. </a:t>
            </a:r>
            <a:r>
              <a:rPr lang="en-US" b="1" dirty="0" err="1">
                <a:solidFill>
                  <a:srgbClr val="53728A"/>
                </a:solidFill>
              </a:rPr>
              <a:t>Amaal</a:t>
            </a:r>
            <a:r>
              <a:rPr lang="en-US" b="1" dirty="0">
                <a:solidFill>
                  <a:srgbClr val="53728A"/>
                </a:solidFill>
              </a:rPr>
              <a:t> Aburumman</a:t>
            </a:r>
            <a:endParaRPr lang="en-US" sz="1200" b="1" dirty="0">
              <a:solidFill>
                <a:srgbClr val="53728A"/>
              </a:solidFill>
            </a:endParaRPr>
          </a:p>
        </p:txBody>
      </p:sp>
      <p:pic>
        <p:nvPicPr>
          <p:cNvPr id="11" name="Picture 10">
            <a:extLst>
              <a:ext uri="{FF2B5EF4-FFF2-40B4-BE49-F238E27FC236}">
                <a16:creationId xmlns:a16="http://schemas.microsoft.com/office/drawing/2014/main" id="{37FCAC26-8647-4D1C-90F9-1C6046CCE4CA}"/>
              </a:ext>
            </a:extLst>
          </p:cNvPr>
          <p:cNvPicPr>
            <a:picLocks noChangeAspect="1"/>
          </p:cNvPicPr>
          <p:nvPr/>
        </p:nvPicPr>
        <p:blipFill>
          <a:blip r:embed="rId3"/>
          <a:stretch>
            <a:fillRect/>
          </a:stretch>
        </p:blipFill>
        <p:spPr>
          <a:xfrm rot="5400000">
            <a:off x="2454116" y="-2774628"/>
            <a:ext cx="6721476" cy="12543783"/>
          </a:xfrm>
          <a:prstGeom prst="rect">
            <a:avLst/>
          </a:prstGeom>
        </p:spPr>
      </p:pic>
    </p:spTree>
    <p:extLst>
      <p:ext uri="{BB962C8B-B14F-4D97-AF65-F5344CB8AC3E}">
        <p14:creationId xmlns:p14="http://schemas.microsoft.com/office/powerpoint/2010/main" val="291045995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5EBD2F3-6EA4-4875-B071-270B8938CE72}"/>
              </a:ext>
            </a:extLst>
          </p:cNvPr>
          <p:cNvPicPr>
            <a:picLocks noChangeAspect="1"/>
          </p:cNvPicPr>
          <p:nvPr/>
        </p:nvPicPr>
        <p:blipFill>
          <a:blip r:embed="rId2"/>
          <a:stretch>
            <a:fillRect/>
          </a:stretch>
        </p:blipFill>
        <p:spPr>
          <a:xfrm>
            <a:off x="10952793" y="175025"/>
            <a:ext cx="1133954" cy="1012024"/>
          </a:xfrm>
          <a:prstGeom prst="rect">
            <a:avLst/>
          </a:prstGeom>
        </p:spPr>
      </p:pic>
      <p:sp>
        <p:nvSpPr>
          <p:cNvPr id="5" name="Footer Placeholder 4">
            <a:extLst>
              <a:ext uri="{FF2B5EF4-FFF2-40B4-BE49-F238E27FC236}">
                <a16:creationId xmlns:a16="http://schemas.microsoft.com/office/drawing/2014/main" id="{5E8DC01D-0719-42CA-8372-334EC555B248}"/>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pic>
        <p:nvPicPr>
          <p:cNvPr id="11" name="Picture 10">
            <a:extLst>
              <a:ext uri="{FF2B5EF4-FFF2-40B4-BE49-F238E27FC236}">
                <a16:creationId xmlns:a16="http://schemas.microsoft.com/office/drawing/2014/main" id="{3707D771-F0FF-4783-8C91-D6339D8024D3}"/>
              </a:ext>
            </a:extLst>
          </p:cNvPr>
          <p:cNvPicPr>
            <a:picLocks noChangeAspect="1"/>
          </p:cNvPicPr>
          <p:nvPr/>
        </p:nvPicPr>
        <p:blipFill rotWithShape="1">
          <a:blip r:embed="rId3"/>
          <a:srcRect l="22558" t="5179"/>
          <a:stretch/>
        </p:blipFill>
        <p:spPr>
          <a:xfrm>
            <a:off x="1353312" y="390144"/>
            <a:ext cx="8851392" cy="5820156"/>
          </a:xfrm>
          <a:prstGeom prst="rect">
            <a:avLst/>
          </a:prstGeom>
        </p:spPr>
      </p:pic>
    </p:spTree>
    <p:extLst>
      <p:ext uri="{BB962C8B-B14F-4D97-AF65-F5344CB8AC3E}">
        <p14:creationId xmlns:p14="http://schemas.microsoft.com/office/powerpoint/2010/main" val="327460689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lumMod val="65000"/>
          </a:schemeClr>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66E48AFA-8884-4F68-A44F-D2C1E8609C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7" name="Title 6">
            <a:extLst>
              <a:ext uri="{FF2B5EF4-FFF2-40B4-BE49-F238E27FC236}">
                <a16:creationId xmlns:a16="http://schemas.microsoft.com/office/drawing/2014/main" id="{62771DD2-25D6-4379-AF23-40B045621B33}"/>
              </a:ext>
            </a:extLst>
          </p:cNvPr>
          <p:cNvSpPr>
            <a:spLocks noGrp="1"/>
          </p:cNvSpPr>
          <p:nvPr>
            <p:ph type="title"/>
          </p:nvPr>
        </p:nvSpPr>
        <p:spPr>
          <a:xfrm>
            <a:off x="56164" y="3830167"/>
            <a:ext cx="3503900" cy="2216513"/>
          </a:xfrm>
        </p:spPr>
        <p:txBody>
          <a:bodyPr>
            <a:normAutofit/>
          </a:bodyPr>
          <a:lstStyle/>
          <a:p>
            <a:r>
              <a:rPr lang="en-US" b="0" i="0" u="none" strike="noStrike" baseline="0" dirty="0">
                <a:latin typeface="ProximaNovaCond-Regular"/>
              </a:rPr>
              <a:t>Responsibility Matrices</a:t>
            </a:r>
            <a:endParaRPr lang="en-US" dirty="0"/>
          </a:p>
        </p:txBody>
      </p:sp>
      <p:sp>
        <p:nvSpPr>
          <p:cNvPr id="14" name="Arc 13">
            <a:extLst>
              <a:ext uri="{FF2B5EF4-FFF2-40B4-BE49-F238E27FC236}">
                <a16:creationId xmlns:a16="http://schemas.microsoft.com/office/drawing/2014/main" id="{969D19A6-08CB-498C-93EC-3FFB021FC6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269068">
            <a:off x="8717845" y="3339275"/>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AC1BA0EA-5A38-4715-B367-DEBD084ADF67}"/>
              </a:ext>
            </a:extLst>
          </p:cNvPr>
          <p:cNvPicPr>
            <a:picLocks noChangeAspect="1"/>
          </p:cNvPicPr>
          <p:nvPr/>
        </p:nvPicPr>
        <p:blipFill>
          <a:blip r:embed="rId2"/>
          <a:stretch>
            <a:fillRect/>
          </a:stretch>
        </p:blipFill>
        <p:spPr>
          <a:xfrm>
            <a:off x="160077" y="304800"/>
            <a:ext cx="10706039" cy="3049749"/>
          </a:xfrm>
          <a:custGeom>
            <a:avLst/>
            <a:gdLst/>
            <a:ahLst/>
            <a:cxnLst/>
            <a:rect l="l" t="t" r="r" b="b"/>
            <a:pathLst>
              <a:path w="10580201" h="2957472">
                <a:moveTo>
                  <a:pt x="88961" y="0"/>
                </a:moveTo>
                <a:lnTo>
                  <a:pt x="10491240" y="0"/>
                </a:lnTo>
                <a:cubicBezTo>
                  <a:pt x="10540372" y="0"/>
                  <a:pt x="10580201" y="39829"/>
                  <a:pt x="10580201" y="88961"/>
                </a:cubicBezTo>
                <a:lnTo>
                  <a:pt x="10580201" y="2868511"/>
                </a:lnTo>
                <a:cubicBezTo>
                  <a:pt x="10580201" y="2917643"/>
                  <a:pt x="10540372" y="2957472"/>
                  <a:pt x="10491240" y="2957472"/>
                </a:cubicBezTo>
                <a:lnTo>
                  <a:pt x="88961" y="2957472"/>
                </a:lnTo>
                <a:cubicBezTo>
                  <a:pt x="39829" y="2957472"/>
                  <a:pt x="0" y="2917643"/>
                  <a:pt x="0" y="2868511"/>
                </a:cubicBezTo>
                <a:lnTo>
                  <a:pt x="0" y="88961"/>
                </a:lnTo>
                <a:cubicBezTo>
                  <a:pt x="0" y="39829"/>
                  <a:pt x="39829" y="0"/>
                  <a:pt x="88961" y="0"/>
                </a:cubicBezTo>
                <a:close/>
              </a:path>
            </a:pathLst>
          </a:custGeom>
        </p:spPr>
      </p:pic>
      <p:sp>
        <p:nvSpPr>
          <p:cNvPr id="3" name="Content Placeholder 2">
            <a:extLst>
              <a:ext uri="{FF2B5EF4-FFF2-40B4-BE49-F238E27FC236}">
                <a16:creationId xmlns:a16="http://schemas.microsoft.com/office/drawing/2014/main" id="{D7C19F5D-6C0B-40B5-87D6-73BA1AF2BC6F}"/>
              </a:ext>
            </a:extLst>
          </p:cNvPr>
          <p:cNvSpPr>
            <a:spLocks noGrp="1"/>
          </p:cNvSpPr>
          <p:nvPr>
            <p:ph idx="1"/>
          </p:nvPr>
        </p:nvSpPr>
        <p:spPr>
          <a:xfrm>
            <a:off x="3666222" y="3520498"/>
            <a:ext cx="7745489" cy="3337502"/>
          </a:xfrm>
        </p:spPr>
        <p:txBody>
          <a:bodyPr>
            <a:noAutofit/>
          </a:bodyPr>
          <a:lstStyle/>
          <a:p>
            <a:pPr marL="0" indent="0">
              <a:buNone/>
            </a:pPr>
            <a:r>
              <a:rPr lang="en-US" sz="2400" b="0" i="0" u="none" strike="noStrike" baseline="0" dirty="0"/>
              <a:t>One tool that is widely used by project managers is the </a:t>
            </a:r>
            <a:r>
              <a:rPr lang="en-US" sz="2400" b="1" i="0" u="none" strike="noStrike" baseline="0" dirty="0"/>
              <a:t>responsibility matrix </a:t>
            </a:r>
            <a:r>
              <a:rPr lang="en-US" sz="2400" b="0" i="0" u="none" strike="noStrike" baseline="0" dirty="0"/>
              <a:t>(RM). The RM (sometimes called a linear responsibility chart) </a:t>
            </a:r>
            <a:r>
              <a:rPr lang="en-US" sz="2400" b="0" i="0" u="sng" strike="noStrike" baseline="0" dirty="0"/>
              <a:t>summarizes the tasks </a:t>
            </a:r>
            <a:r>
              <a:rPr lang="en-US" sz="2400" b="0" i="0" u="none" strike="noStrike" baseline="0" dirty="0"/>
              <a:t>to be accomplished and </a:t>
            </a:r>
            <a:r>
              <a:rPr lang="en-US" sz="2400" b="0" i="0" u="sng" strike="noStrike" baseline="0" dirty="0"/>
              <a:t>who is responsible for what on a project. </a:t>
            </a:r>
            <a:r>
              <a:rPr lang="en-US" sz="2400" b="0" i="0" u="none" strike="noStrike" baseline="0" dirty="0"/>
              <a:t>In its simplest form an RM consists of a chart listing all the project activities and the participants responsible for each activity. </a:t>
            </a:r>
            <a:endParaRPr lang="en-US" sz="2400" dirty="0"/>
          </a:p>
        </p:txBody>
      </p:sp>
      <p:sp>
        <p:nvSpPr>
          <p:cNvPr id="5" name="Footer Placeholder 4">
            <a:extLst>
              <a:ext uri="{FF2B5EF4-FFF2-40B4-BE49-F238E27FC236}">
                <a16:creationId xmlns:a16="http://schemas.microsoft.com/office/drawing/2014/main" id="{5851539D-A3C9-451F-9BF8-215F6AF47823}"/>
              </a:ext>
            </a:extLst>
          </p:cNvPr>
          <p:cNvSpPr>
            <a:spLocks noGrp="1"/>
          </p:cNvSpPr>
          <p:nvPr>
            <p:ph type="ftr" sz="quarter" idx="11"/>
          </p:nvPr>
        </p:nvSpPr>
        <p:spPr>
          <a:xfrm>
            <a:off x="-143256" y="6522298"/>
            <a:ext cx="3943591" cy="289281"/>
          </a:xfrm>
        </p:spPr>
        <p:txBody>
          <a:bodyPr>
            <a:normAutofit/>
          </a:bodyPr>
          <a:lstStyle/>
          <a:p>
            <a:pPr>
              <a:spcAft>
                <a:spcPts val="600"/>
              </a:spcAft>
            </a:pPr>
            <a:r>
              <a:rPr lang="en-US" b="1"/>
              <a:t>Business Champions School - Eng. </a:t>
            </a:r>
            <a:r>
              <a:rPr lang="en-US" b="1" err="1"/>
              <a:t>Amaal</a:t>
            </a:r>
            <a:r>
              <a:rPr lang="en-US" b="1"/>
              <a:t> Aburumman</a:t>
            </a:r>
          </a:p>
        </p:txBody>
      </p:sp>
      <p:pic>
        <p:nvPicPr>
          <p:cNvPr id="4" name="Picture 3">
            <a:extLst>
              <a:ext uri="{FF2B5EF4-FFF2-40B4-BE49-F238E27FC236}">
                <a16:creationId xmlns:a16="http://schemas.microsoft.com/office/drawing/2014/main" id="{8B4B0A6A-D412-41AC-9017-839D5280B496}"/>
              </a:ext>
            </a:extLst>
          </p:cNvPr>
          <p:cNvPicPr>
            <a:picLocks noChangeAspect="1"/>
          </p:cNvPicPr>
          <p:nvPr/>
        </p:nvPicPr>
        <p:blipFill>
          <a:blip r:embed="rId3"/>
          <a:stretch>
            <a:fillRect/>
          </a:stretch>
        </p:blipFill>
        <p:spPr>
          <a:xfrm>
            <a:off x="11131197" y="-11488"/>
            <a:ext cx="1133954" cy="1012024"/>
          </a:xfrm>
          <a:prstGeom prst="rect">
            <a:avLst/>
          </a:prstGeom>
        </p:spPr>
      </p:pic>
    </p:spTree>
    <p:extLst>
      <p:ext uri="{BB962C8B-B14F-4D97-AF65-F5344CB8AC3E}">
        <p14:creationId xmlns:p14="http://schemas.microsoft.com/office/powerpoint/2010/main" val="383142954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2290AB-26E0-4F13-BDB8-F62CB51846C0}"/>
              </a:ext>
            </a:extLst>
          </p:cNvPr>
          <p:cNvSpPr>
            <a:spLocks noGrp="1"/>
          </p:cNvSpPr>
          <p:nvPr>
            <p:ph type="title"/>
          </p:nvPr>
        </p:nvSpPr>
        <p:spPr>
          <a:xfrm>
            <a:off x="170688" y="136525"/>
            <a:ext cx="10515600" cy="1325563"/>
          </a:xfrm>
        </p:spPr>
        <p:txBody>
          <a:bodyPr/>
          <a:lstStyle/>
          <a:p>
            <a:r>
              <a:rPr lang="en-US" dirty="0"/>
              <a:t>Why responsibility Matrices?</a:t>
            </a:r>
          </a:p>
        </p:txBody>
      </p:sp>
      <p:sp>
        <p:nvSpPr>
          <p:cNvPr id="3" name="Content Placeholder 2">
            <a:extLst>
              <a:ext uri="{FF2B5EF4-FFF2-40B4-BE49-F238E27FC236}">
                <a16:creationId xmlns:a16="http://schemas.microsoft.com/office/drawing/2014/main" id="{E7C52991-F34F-4C79-808A-CF908721E500}"/>
              </a:ext>
            </a:extLst>
          </p:cNvPr>
          <p:cNvSpPr>
            <a:spLocks noGrp="1"/>
          </p:cNvSpPr>
          <p:nvPr>
            <p:ph idx="1"/>
          </p:nvPr>
        </p:nvSpPr>
        <p:spPr>
          <a:xfrm>
            <a:off x="170688" y="1825625"/>
            <a:ext cx="11183112" cy="4351338"/>
          </a:xfrm>
        </p:spPr>
        <p:txBody>
          <a:bodyPr/>
          <a:lstStyle/>
          <a:p>
            <a:pPr>
              <a:buFont typeface="Wingdings" panose="05000000000000000000" pitchFamily="2" charset="2"/>
              <a:buChar char="Ø"/>
            </a:pPr>
            <a:r>
              <a:rPr lang="en-US" dirty="0"/>
              <a:t>Responsibility matrices provide a means for all participants in a project to view their responsibilities and agree on their assignments. </a:t>
            </a:r>
          </a:p>
          <a:p>
            <a:pPr>
              <a:buFont typeface="Wingdings" panose="05000000000000000000" pitchFamily="2" charset="2"/>
              <a:buChar char="Ø"/>
            </a:pPr>
            <a:r>
              <a:rPr lang="en-US" dirty="0"/>
              <a:t>They also help clarify the extent or type of authority exercised by each participant in performing an activity in which two or more parties have overlapping involvement. </a:t>
            </a:r>
          </a:p>
          <a:p>
            <a:pPr>
              <a:buFont typeface="Wingdings" panose="05000000000000000000" pitchFamily="2" charset="2"/>
              <a:buChar char="Ø"/>
            </a:pPr>
            <a:r>
              <a:rPr lang="en-US" dirty="0"/>
              <a:t>By using an RM and by defining authority, responsibility, and communications within its framework, the relationship between different organizational units and the work content of the project is made clear</a:t>
            </a:r>
          </a:p>
        </p:txBody>
      </p:sp>
      <p:sp>
        <p:nvSpPr>
          <p:cNvPr id="4" name="Footer Placeholder 3">
            <a:extLst>
              <a:ext uri="{FF2B5EF4-FFF2-40B4-BE49-F238E27FC236}">
                <a16:creationId xmlns:a16="http://schemas.microsoft.com/office/drawing/2014/main" id="{46DAF1EA-DAD5-4284-A60A-B44C83944B2C}"/>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pic>
        <p:nvPicPr>
          <p:cNvPr id="5" name="Picture 4">
            <a:extLst>
              <a:ext uri="{FF2B5EF4-FFF2-40B4-BE49-F238E27FC236}">
                <a16:creationId xmlns:a16="http://schemas.microsoft.com/office/drawing/2014/main" id="{1D17949F-1A15-4FF3-B31F-DDD51728871F}"/>
              </a:ext>
            </a:extLst>
          </p:cNvPr>
          <p:cNvPicPr>
            <a:picLocks noChangeAspect="1"/>
          </p:cNvPicPr>
          <p:nvPr/>
        </p:nvPicPr>
        <p:blipFill>
          <a:blip r:embed="rId2"/>
          <a:stretch>
            <a:fillRect/>
          </a:stretch>
        </p:blipFill>
        <p:spPr>
          <a:xfrm>
            <a:off x="11058046" y="0"/>
            <a:ext cx="1133954" cy="1012024"/>
          </a:xfrm>
          <a:prstGeom prst="rect">
            <a:avLst/>
          </a:prstGeom>
        </p:spPr>
      </p:pic>
    </p:spTree>
    <p:extLst>
      <p:ext uri="{BB962C8B-B14F-4D97-AF65-F5344CB8AC3E}">
        <p14:creationId xmlns:p14="http://schemas.microsoft.com/office/powerpoint/2010/main" val="244097247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36D30126-6314-4A93-B27E-5C66CF7819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9184" y="321732"/>
            <a:ext cx="7056669" cy="4102852"/>
          </a:xfrm>
          <a:prstGeom prst="rect">
            <a:avLst/>
          </a:prstGeom>
          <a:solidFill>
            <a:srgbClr val="7F7F7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B089C210-68AB-4E91-9DE6-783F6C60C0E6}"/>
              </a:ext>
            </a:extLst>
          </p:cNvPr>
          <p:cNvPicPr>
            <a:picLocks noChangeAspect="1"/>
          </p:cNvPicPr>
          <p:nvPr/>
        </p:nvPicPr>
        <p:blipFill>
          <a:blip r:embed="rId2"/>
          <a:stretch>
            <a:fillRect/>
          </a:stretch>
        </p:blipFill>
        <p:spPr>
          <a:xfrm>
            <a:off x="696219" y="549714"/>
            <a:ext cx="6320959" cy="3646887"/>
          </a:xfrm>
          <a:prstGeom prst="rect">
            <a:avLst/>
          </a:prstGeom>
        </p:spPr>
      </p:pic>
      <p:sp>
        <p:nvSpPr>
          <p:cNvPr id="13" name="Rectangle 12">
            <a:extLst>
              <a:ext uri="{FF2B5EF4-FFF2-40B4-BE49-F238E27FC236}">
                <a16:creationId xmlns:a16="http://schemas.microsoft.com/office/drawing/2014/main" id="{4038CB10-1F5C-4D54-9DF7-12586DE5B0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4570891"/>
            <a:ext cx="7058307" cy="196426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164B2DB8-A7A7-4B18-B88E-06AE16D3460E}"/>
              </a:ext>
            </a:extLst>
          </p:cNvPr>
          <p:cNvSpPr>
            <a:spLocks noGrp="1"/>
          </p:cNvSpPr>
          <p:nvPr>
            <p:ph type="title"/>
          </p:nvPr>
        </p:nvSpPr>
        <p:spPr>
          <a:xfrm>
            <a:off x="524256" y="4765963"/>
            <a:ext cx="6594189" cy="1625210"/>
          </a:xfrm>
        </p:spPr>
        <p:txBody>
          <a:bodyPr>
            <a:normAutofit/>
          </a:bodyPr>
          <a:lstStyle/>
          <a:p>
            <a:r>
              <a:rPr lang="en-US" dirty="0">
                <a:solidFill>
                  <a:srgbClr val="FFFFFF"/>
                </a:solidFill>
              </a:rPr>
              <a:t>Example 1</a:t>
            </a:r>
          </a:p>
        </p:txBody>
      </p:sp>
      <p:sp>
        <p:nvSpPr>
          <p:cNvPr id="4" name="Footer Placeholder 3">
            <a:extLst>
              <a:ext uri="{FF2B5EF4-FFF2-40B4-BE49-F238E27FC236}">
                <a16:creationId xmlns:a16="http://schemas.microsoft.com/office/drawing/2014/main" id="{CA5BA990-15E6-4F01-90C6-347F6EE338C1}"/>
              </a:ext>
            </a:extLst>
          </p:cNvPr>
          <p:cNvSpPr>
            <a:spLocks noGrp="1"/>
          </p:cNvSpPr>
          <p:nvPr>
            <p:ph type="ftr" sz="quarter" idx="11"/>
          </p:nvPr>
        </p:nvSpPr>
        <p:spPr>
          <a:xfrm>
            <a:off x="524256" y="6535157"/>
            <a:ext cx="6594189" cy="274320"/>
          </a:xfrm>
        </p:spPr>
        <p:txBody>
          <a:bodyPr>
            <a:normAutofit/>
          </a:bodyPr>
          <a:lstStyle/>
          <a:p>
            <a:pPr algn="l">
              <a:spcAft>
                <a:spcPts val="600"/>
              </a:spcAft>
            </a:pPr>
            <a:r>
              <a:rPr lang="en-US" sz="1050" b="1">
                <a:solidFill>
                  <a:schemeClr val="tx1">
                    <a:lumMod val="50000"/>
                    <a:lumOff val="50000"/>
                  </a:schemeClr>
                </a:solidFill>
              </a:rPr>
              <a:t>Business Champions School - Eng. Amaal Aburumman</a:t>
            </a:r>
          </a:p>
        </p:txBody>
      </p:sp>
      <p:sp>
        <p:nvSpPr>
          <p:cNvPr id="15" name="Rectangle 14">
            <a:extLst>
              <a:ext uri="{FF2B5EF4-FFF2-40B4-BE49-F238E27FC236}">
                <a16:creationId xmlns:a16="http://schemas.microsoft.com/office/drawing/2014/main" id="{73ED6512-6858-4552-B699-9A97FE9A4E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5" y="321732"/>
            <a:ext cx="4335613" cy="621453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910FCC9E-5090-4762-85A5-38BEB1C7A6A1}"/>
              </a:ext>
            </a:extLst>
          </p:cNvPr>
          <p:cNvSpPr>
            <a:spLocks noGrp="1"/>
          </p:cNvSpPr>
          <p:nvPr>
            <p:ph idx="1"/>
          </p:nvPr>
        </p:nvSpPr>
        <p:spPr>
          <a:xfrm>
            <a:off x="7582563" y="321732"/>
            <a:ext cx="4287705" cy="6213425"/>
          </a:xfrm>
        </p:spPr>
        <p:txBody>
          <a:bodyPr anchor="ctr">
            <a:noAutofit/>
          </a:bodyPr>
          <a:lstStyle/>
          <a:p>
            <a:r>
              <a:rPr lang="en-US" sz="2000" dirty="0">
                <a:solidFill>
                  <a:srgbClr val="FFFFFF"/>
                </a:solidFill>
              </a:rPr>
              <a:t>This figure illustrates a RM for a market research study.</a:t>
            </a:r>
          </a:p>
          <a:p>
            <a:r>
              <a:rPr lang="en-US" sz="2000" dirty="0">
                <a:solidFill>
                  <a:srgbClr val="FFFFFF"/>
                </a:solidFill>
              </a:rPr>
              <a:t> In this matrix the R is used to identify the committee member who is responsible for coordinating the efforts of other team members assigned to the task and making sure that the task is completed. </a:t>
            </a:r>
          </a:p>
          <a:p>
            <a:r>
              <a:rPr lang="en-US" sz="2000" dirty="0">
                <a:solidFill>
                  <a:srgbClr val="FFFFFF"/>
                </a:solidFill>
              </a:rPr>
              <a:t>The S is used to identify members of the five-person team who will support and/or assist the individual responsible. </a:t>
            </a:r>
          </a:p>
          <a:p>
            <a:r>
              <a:rPr lang="en-US" sz="2000" dirty="0">
                <a:solidFill>
                  <a:srgbClr val="FFFFFF"/>
                </a:solidFill>
              </a:rPr>
              <a:t>Simple RMs like this one are useful not only for organizing and assigning responsibilities for small projects but also for subprojects of large, more complex projects.</a:t>
            </a:r>
          </a:p>
        </p:txBody>
      </p:sp>
    </p:spTree>
    <p:extLst>
      <p:ext uri="{BB962C8B-B14F-4D97-AF65-F5344CB8AC3E}">
        <p14:creationId xmlns:p14="http://schemas.microsoft.com/office/powerpoint/2010/main" val="51828319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6D30126-6314-4A93-B27E-5C66CF7819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9184" y="321732"/>
            <a:ext cx="7056669" cy="4102852"/>
          </a:xfrm>
          <a:prstGeom prst="rect">
            <a:avLst/>
          </a:prstGeom>
          <a:solidFill>
            <a:srgbClr val="7F7F7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CF79CE13-8A7F-47C0-AAAC-3328F5CCBE6C}"/>
              </a:ext>
            </a:extLst>
          </p:cNvPr>
          <p:cNvPicPr>
            <a:picLocks noChangeAspect="1"/>
          </p:cNvPicPr>
          <p:nvPr/>
        </p:nvPicPr>
        <p:blipFill rotWithShape="1">
          <a:blip r:embed="rId2"/>
          <a:srcRect l="5622"/>
          <a:stretch/>
        </p:blipFill>
        <p:spPr>
          <a:xfrm rot="5400000">
            <a:off x="1900821" y="-1209251"/>
            <a:ext cx="4102852" cy="7164818"/>
          </a:xfrm>
          <a:prstGeom prst="rect">
            <a:avLst/>
          </a:prstGeom>
        </p:spPr>
      </p:pic>
      <p:sp>
        <p:nvSpPr>
          <p:cNvPr id="17" name="Rectangle 13">
            <a:extLst>
              <a:ext uri="{FF2B5EF4-FFF2-40B4-BE49-F238E27FC236}">
                <a16:creationId xmlns:a16="http://schemas.microsoft.com/office/drawing/2014/main" id="{4038CB10-1F5C-4D54-9DF7-12586DE5B0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4570891"/>
            <a:ext cx="7058307" cy="196426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 name="Footer Placeholder 3">
            <a:extLst>
              <a:ext uri="{FF2B5EF4-FFF2-40B4-BE49-F238E27FC236}">
                <a16:creationId xmlns:a16="http://schemas.microsoft.com/office/drawing/2014/main" id="{AF2AEA3F-8A82-4974-ACB5-00B78D86BDAF}"/>
              </a:ext>
            </a:extLst>
          </p:cNvPr>
          <p:cNvSpPr>
            <a:spLocks noGrp="1"/>
          </p:cNvSpPr>
          <p:nvPr>
            <p:ph type="ftr" sz="quarter" idx="11"/>
          </p:nvPr>
        </p:nvSpPr>
        <p:spPr>
          <a:xfrm>
            <a:off x="524256" y="6535157"/>
            <a:ext cx="6594189" cy="274320"/>
          </a:xfrm>
        </p:spPr>
        <p:txBody>
          <a:bodyPr vert="horz" lIns="91440" tIns="45720" rIns="91440" bIns="45720" rtlCol="0" anchor="ctr">
            <a:normAutofit/>
          </a:bodyPr>
          <a:lstStyle/>
          <a:p>
            <a:pPr algn="l">
              <a:spcAft>
                <a:spcPts val="600"/>
              </a:spcAft>
            </a:pPr>
            <a:r>
              <a:rPr lang="en-US" sz="1050" b="1" kern="1200">
                <a:solidFill>
                  <a:schemeClr val="tx1">
                    <a:lumMod val="50000"/>
                    <a:lumOff val="50000"/>
                  </a:schemeClr>
                </a:solidFill>
                <a:latin typeface="+mn-lt"/>
                <a:ea typeface="+mn-ea"/>
                <a:cs typeface="+mn-cs"/>
              </a:rPr>
              <a:t>Business Champions School - Eng. Amaal Aburumman</a:t>
            </a:r>
          </a:p>
        </p:txBody>
      </p:sp>
      <p:sp>
        <p:nvSpPr>
          <p:cNvPr id="16" name="Rectangle 15">
            <a:extLst>
              <a:ext uri="{FF2B5EF4-FFF2-40B4-BE49-F238E27FC236}">
                <a16:creationId xmlns:a16="http://schemas.microsoft.com/office/drawing/2014/main" id="{73ED6512-6858-4552-B699-9A97FE9A4E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5" y="321732"/>
            <a:ext cx="4335613" cy="621453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TextBox 6">
            <a:extLst>
              <a:ext uri="{FF2B5EF4-FFF2-40B4-BE49-F238E27FC236}">
                <a16:creationId xmlns:a16="http://schemas.microsoft.com/office/drawing/2014/main" id="{F3E6780F-3A37-4CC0-BC25-B1B42C3F8F36}"/>
              </a:ext>
            </a:extLst>
          </p:cNvPr>
          <p:cNvSpPr txBox="1"/>
          <p:nvPr/>
        </p:nvSpPr>
        <p:spPr>
          <a:xfrm>
            <a:off x="7582759" y="1149479"/>
            <a:ext cx="4239403" cy="4852362"/>
          </a:xfrm>
          <a:prstGeom prst="rect">
            <a:avLst/>
          </a:prstGeom>
        </p:spPr>
        <p:txBody>
          <a:bodyPr vert="horz" lIns="91440" tIns="45720" rIns="91440" bIns="45720" rtlCol="0" anchor="ctr">
            <a:normAutofit/>
          </a:bodyPr>
          <a:lstStyle/>
          <a:p>
            <a:pPr>
              <a:lnSpc>
                <a:spcPct val="90000"/>
              </a:lnSpc>
              <a:spcAft>
                <a:spcPts val="600"/>
              </a:spcAft>
            </a:pPr>
            <a:r>
              <a:rPr lang="en-US" sz="2000" b="0" i="0" u="none" strike="noStrike" baseline="0" dirty="0">
                <a:solidFill>
                  <a:srgbClr val="FFFFFF"/>
                </a:solidFill>
              </a:rPr>
              <a:t>More complex RMs not only identify individual responsibilities but also clarify critical interfaces between units and individuals that require coordination. </a:t>
            </a:r>
          </a:p>
          <a:p>
            <a:pPr>
              <a:lnSpc>
                <a:spcPct val="90000"/>
              </a:lnSpc>
              <a:spcAft>
                <a:spcPts val="600"/>
              </a:spcAft>
            </a:pPr>
            <a:r>
              <a:rPr lang="en-US" sz="2000" b="0" i="0" u="none" strike="noStrike" baseline="0" dirty="0">
                <a:solidFill>
                  <a:srgbClr val="FFFFFF"/>
                </a:solidFill>
              </a:rPr>
              <a:t>For example, This is  an RM for a larger, more complex project to develop a new piece of automated equipment. Notice that within each cell a numeric coding scheme is used to define the nature of involvement on that specific task. Such an RM extends the WBS/OBS and provides a clear and concise method for depicting responsibility, authority, and communication channels. </a:t>
            </a:r>
            <a:endParaRPr lang="en-US" sz="2000" dirty="0">
              <a:solidFill>
                <a:srgbClr val="FFFFFF"/>
              </a:solidFill>
            </a:endParaRPr>
          </a:p>
        </p:txBody>
      </p:sp>
      <p:pic>
        <p:nvPicPr>
          <p:cNvPr id="6" name="Picture 5">
            <a:extLst>
              <a:ext uri="{FF2B5EF4-FFF2-40B4-BE49-F238E27FC236}">
                <a16:creationId xmlns:a16="http://schemas.microsoft.com/office/drawing/2014/main" id="{E2C900C1-D9E4-4016-92B9-00A0F236AE60}"/>
              </a:ext>
            </a:extLst>
          </p:cNvPr>
          <p:cNvPicPr>
            <a:picLocks noChangeAspect="1"/>
          </p:cNvPicPr>
          <p:nvPr/>
        </p:nvPicPr>
        <p:blipFill>
          <a:blip r:embed="rId3"/>
          <a:stretch>
            <a:fillRect/>
          </a:stretch>
        </p:blipFill>
        <p:spPr>
          <a:xfrm>
            <a:off x="11058046" y="0"/>
            <a:ext cx="1133954" cy="1012024"/>
          </a:xfrm>
          <a:prstGeom prst="rect">
            <a:avLst/>
          </a:prstGeom>
        </p:spPr>
      </p:pic>
      <p:sp>
        <p:nvSpPr>
          <p:cNvPr id="5" name="TextBox 4">
            <a:extLst>
              <a:ext uri="{FF2B5EF4-FFF2-40B4-BE49-F238E27FC236}">
                <a16:creationId xmlns:a16="http://schemas.microsoft.com/office/drawing/2014/main" id="{89AD73D3-60BC-46E4-A808-9C24CE374451}"/>
              </a:ext>
            </a:extLst>
          </p:cNvPr>
          <p:cNvSpPr txBox="1"/>
          <p:nvPr/>
        </p:nvSpPr>
        <p:spPr>
          <a:xfrm>
            <a:off x="1016000" y="5232400"/>
            <a:ext cx="4686300" cy="769441"/>
          </a:xfrm>
          <a:prstGeom prst="rect">
            <a:avLst/>
          </a:prstGeom>
          <a:noFill/>
        </p:spPr>
        <p:txBody>
          <a:bodyPr wrap="square" rtlCol="0">
            <a:spAutoFit/>
          </a:bodyPr>
          <a:lstStyle/>
          <a:p>
            <a:r>
              <a:rPr lang="en-US" sz="4400" dirty="0"/>
              <a:t>Example 2</a:t>
            </a:r>
          </a:p>
        </p:txBody>
      </p:sp>
    </p:spTree>
    <p:extLst>
      <p:ext uri="{BB962C8B-B14F-4D97-AF65-F5344CB8AC3E}">
        <p14:creationId xmlns:p14="http://schemas.microsoft.com/office/powerpoint/2010/main" val="396809208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lumMod val="65000"/>
          </a:schemeClr>
        </a:solidFill>
        <a:effectLst/>
      </p:bgPr>
    </p:bg>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853075A3-2FF8-482C-8187-95E329C20B08}"/>
              </a:ext>
            </a:extLst>
          </p:cNvPr>
          <p:cNvSpPr>
            <a:spLocks noGrp="1"/>
          </p:cNvSpPr>
          <p:nvPr>
            <p:ph type="ftr" sz="quarter" idx="11"/>
          </p:nvPr>
        </p:nvSpPr>
        <p:spPr/>
        <p:txBody>
          <a:bodyPr>
            <a:normAutofit/>
          </a:bodyPr>
          <a:lstStyle/>
          <a:p>
            <a:pPr algn="l">
              <a:spcAft>
                <a:spcPts val="600"/>
              </a:spcAft>
            </a:pPr>
            <a:r>
              <a:rPr lang="en-US" sz="1050" b="1">
                <a:solidFill>
                  <a:schemeClr val="tx1">
                    <a:lumMod val="75000"/>
                    <a:lumOff val="25000"/>
                  </a:schemeClr>
                </a:solidFill>
              </a:rPr>
              <a:t>Business Champions School - Eng. Amaal Aburumman</a:t>
            </a:r>
          </a:p>
        </p:txBody>
      </p:sp>
      <p:sp>
        <p:nvSpPr>
          <p:cNvPr id="2" name="Title 1"/>
          <p:cNvSpPr>
            <a:spLocks noGrp="1"/>
          </p:cNvSpPr>
          <p:nvPr>
            <p:ph type="title" idx="4294967295"/>
          </p:nvPr>
        </p:nvSpPr>
        <p:spPr>
          <a:xfrm>
            <a:off x="0" y="627063"/>
            <a:ext cx="7473950" cy="1325562"/>
          </a:xfrm>
        </p:spPr>
        <p:txBody>
          <a:bodyPr>
            <a:normAutofit/>
          </a:bodyPr>
          <a:lstStyle/>
          <a:p>
            <a:r>
              <a:rPr lang="en-US" b="1">
                <a:latin typeface="Times New Roman" panose="02020603050405020304" pitchFamily="18" charset="0"/>
                <a:cs typeface="Times New Roman" panose="02020603050405020304" pitchFamily="18" charset="0"/>
              </a:rPr>
              <a:t> </a:t>
            </a:r>
          </a:p>
        </p:txBody>
      </p:sp>
      <p:pic>
        <p:nvPicPr>
          <p:cNvPr id="5" name="Picture 4">
            <a:extLst>
              <a:ext uri="{FF2B5EF4-FFF2-40B4-BE49-F238E27FC236}">
                <a16:creationId xmlns:a16="http://schemas.microsoft.com/office/drawing/2014/main" id="{2178D744-583C-4476-8B0D-5507A794E0CE}"/>
              </a:ext>
            </a:extLst>
          </p:cNvPr>
          <p:cNvPicPr>
            <a:picLocks noChangeAspect="1"/>
          </p:cNvPicPr>
          <p:nvPr/>
        </p:nvPicPr>
        <p:blipFill>
          <a:blip r:embed="rId3"/>
          <a:stretch>
            <a:fillRect/>
          </a:stretch>
        </p:blipFill>
        <p:spPr>
          <a:xfrm>
            <a:off x="11058046" y="0"/>
            <a:ext cx="1133954" cy="1012024"/>
          </a:xfrm>
          <a:prstGeom prst="rect">
            <a:avLst/>
          </a:prstGeom>
        </p:spPr>
      </p:pic>
      <p:pic>
        <p:nvPicPr>
          <p:cNvPr id="9" name="Picture 8">
            <a:extLst>
              <a:ext uri="{FF2B5EF4-FFF2-40B4-BE49-F238E27FC236}">
                <a16:creationId xmlns:a16="http://schemas.microsoft.com/office/drawing/2014/main" id="{259B47E9-9001-46D0-BCF0-D3099A2F07BC}"/>
              </a:ext>
            </a:extLst>
          </p:cNvPr>
          <p:cNvPicPr>
            <a:picLocks noChangeAspect="1"/>
          </p:cNvPicPr>
          <p:nvPr/>
        </p:nvPicPr>
        <p:blipFill rotWithShape="1">
          <a:blip r:embed="rId4"/>
          <a:srcRect b="8245"/>
          <a:stretch/>
        </p:blipFill>
        <p:spPr>
          <a:xfrm>
            <a:off x="443118" y="627063"/>
            <a:ext cx="10447044" cy="5512874"/>
          </a:xfrm>
          <a:prstGeom prst="rect">
            <a:avLst/>
          </a:prstGeom>
        </p:spPr>
      </p:pic>
    </p:spTree>
    <p:extLst>
      <p:ext uri="{BB962C8B-B14F-4D97-AF65-F5344CB8AC3E}">
        <p14:creationId xmlns:p14="http://schemas.microsoft.com/office/powerpoint/2010/main" val="251148201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78D228D-713E-4F7B-9027-D7350FD8A3F5}"/>
              </a:ext>
            </a:extLst>
          </p:cNvPr>
          <p:cNvPicPr>
            <a:picLocks noChangeAspect="1"/>
          </p:cNvPicPr>
          <p:nvPr/>
        </p:nvPicPr>
        <p:blipFill>
          <a:blip r:embed="rId2"/>
          <a:stretch>
            <a:fillRect/>
          </a:stretch>
        </p:blipFill>
        <p:spPr>
          <a:xfrm>
            <a:off x="11058046" y="0"/>
            <a:ext cx="1133954" cy="1012024"/>
          </a:xfrm>
          <a:prstGeom prst="rect">
            <a:avLst/>
          </a:prstGeom>
        </p:spPr>
      </p:pic>
      <p:sp>
        <p:nvSpPr>
          <p:cNvPr id="5" name="Footer Placeholder 4">
            <a:extLst>
              <a:ext uri="{FF2B5EF4-FFF2-40B4-BE49-F238E27FC236}">
                <a16:creationId xmlns:a16="http://schemas.microsoft.com/office/drawing/2014/main" id="{199E8343-0ABF-4723-82F4-E4220DBC531F}"/>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sp>
        <p:nvSpPr>
          <p:cNvPr id="6" name="Title 5">
            <a:extLst>
              <a:ext uri="{FF2B5EF4-FFF2-40B4-BE49-F238E27FC236}">
                <a16:creationId xmlns:a16="http://schemas.microsoft.com/office/drawing/2014/main" id="{7EF2E88F-D7AA-4DC8-B7B2-3886E2A4E236}"/>
              </a:ext>
            </a:extLst>
          </p:cNvPr>
          <p:cNvSpPr>
            <a:spLocks noGrp="1"/>
          </p:cNvSpPr>
          <p:nvPr>
            <p:ph type="title"/>
          </p:nvPr>
        </p:nvSpPr>
        <p:spPr/>
        <p:txBody>
          <a:bodyPr/>
          <a:lstStyle/>
          <a:p>
            <a:endParaRPr lang="en-US"/>
          </a:p>
        </p:txBody>
      </p:sp>
      <p:pic>
        <p:nvPicPr>
          <p:cNvPr id="9" name="Picture 8">
            <a:extLst>
              <a:ext uri="{FF2B5EF4-FFF2-40B4-BE49-F238E27FC236}">
                <a16:creationId xmlns:a16="http://schemas.microsoft.com/office/drawing/2014/main" id="{3B8A9B74-5CEA-40EF-922B-AB5A820105CB}"/>
              </a:ext>
            </a:extLst>
          </p:cNvPr>
          <p:cNvPicPr>
            <a:picLocks noChangeAspect="1"/>
          </p:cNvPicPr>
          <p:nvPr/>
        </p:nvPicPr>
        <p:blipFill>
          <a:blip r:embed="rId3"/>
          <a:stretch>
            <a:fillRect/>
          </a:stretch>
        </p:blipFill>
        <p:spPr>
          <a:xfrm>
            <a:off x="390144" y="633984"/>
            <a:ext cx="10823956" cy="5381044"/>
          </a:xfrm>
          <a:prstGeom prst="rect">
            <a:avLst/>
          </a:prstGeom>
        </p:spPr>
      </p:pic>
    </p:spTree>
    <p:extLst>
      <p:ext uri="{BB962C8B-B14F-4D97-AF65-F5344CB8AC3E}">
        <p14:creationId xmlns:p14="http://schemas.microsoft.com/office/powerpoint/2010/main" val="325819996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lumMod val="6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019E12-0184-4AB6-BFCF-7394B5F3EEE5}"/>
              </a:ext>
            </a:extLst>
          </p:cNvPr>
          <p:cNvSpPr>
            <a:spLocks noGrp="1"/>
          </p:cNvSpPr>
          <p:nvPr>
            <p:ph type="title"/>
          </p:nvPr>
        </p:nvSpPr>
        <p:spPr>
          <a:xfrm>
            <a:off x="0" y="248826"/>
            <a:ext cx="4639055" cy="1622321"/>
          </a:xfrm>
        </p:spPr>
        <p:txBody>
          <a:bodyPr vert="horz" lIns="91440" tIns="45720" rIns="91440" bIns="45720" rtlCol="0" anchor="ctr">
            <a:normAutofit/>
          </a:bodyPr>
          <a:lstStyle/>
          <a:p>
            <a:r>
              <a:rPr lang="en-US" sz="3700" b="1" kern="1200">
                <a:solidFill>
                  <a:schemeClr val="tx1"/>
                </a:solidFill>
                <a:latin typeface="+mj-lt"/>
                <a:ea typeface="+mj-ea"/>
                <a:cs typeface="+mj-cs"/>
              </a:rPr>
              <a:t> Case Study: Wedding Deliverables</a:t>
            </a:r>
          </a:p>
        </p:txBody>
      </p:sp>
      <p:sp>
        <p:nvSpPr>
          <p:cNvPr id="10" name="TextBox 9">
            <a:extLst>
              <a:ext uri="{FF2B5EF4-FFF2-40B4-BE49-F238E27FC236}">
                <a16:creationId xmlns:a16="http://schemas.microsoft.com/office/drawing/2014/main" id="{992D7E3F-C073-418A-8E8B-A5F031F65672}"/>
              </a:ext>
            </a:extLst>
          </p:cNvPr>
          <p:cNvSpPr txBox="1"/>
          <p:nvPr/>
        </p:nvSpPr>
        <p:spPr>
          <a:xfrm>
            <a:off x="0" y="2438400"/>
            <a:ext cx="4154425" cy="3785419"/>
          </a:xfrm>
          <a:prstGeom prst="rect">
            <a:avLst/>
          </a:prstGeom>
        </p:spPr>
        <p:txBody>
          <a:bodyPr vert="horz" lIns="91440" tIns="45720" rIns="91440" bIns="45720" rtlCol="0">
            <a:normAutofit/>
          </a:bodyPr>
          <a:lstStyle/>
          <a:p>
            <a:pPr indent="-228600">
              <a:lnSpc>
                <a:spcPct val="90000"/>
              </a:lnSpc>
              <a:spcAft>
                <a:spcPts val="600"/>
              </a:spcAft>
              <a:buFont typeface="Arial" panose="020B0604020202020204" pitchFamily="34" charset="0"/>
              <a:buChar char="•"/>
            </a:pPr>
            <a:r>
              <a:rPr lang="en-US" sz="3200" dirty="0"/>
              <a:t>Remember!</a:t>
            </a:r>
          </a:p>
          <a:p>
            <a:pPr>
              <a:lnSpc>
                <a:spcPct val="90000"/>
              </a:lnSpc>
              <a:spcAft>
                <a:spcPts val="600"/>
              </a:spcAft>
            </a:pPr>
            <a:r>
              <a:rPr lang="en-US" sz="3200" dirty="0"/>
              <a:t>WBS follows 100% rule</a:t>
            </a:r>
          </a:p>
        </p:txBody>
      </p:sp>
      <p:sp>
        <p:nvSpPr>
          <p:cNvPr id="54" name="Rectangle 53">
            <a:extLst>
              <a:ext uri="{FF2B5EF4-FFF2-40B4-BE49-F238E27FC236}">
                <a16:creationId xmlns:a16="http://schemas.microsoft.com/office/drawing/2014/main" id="{5E39A796-BE83-48B1-B33F-35C4A32AAB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Rounded Rectangle 9">
            <a:extLst>
              <a:ext uri="{FF2B5EF4-FFF2-40B4-BE49-F238E27FC236}">
                <a16:creationId xmlns:a16="http://schemas.microsoft.com/office/drawing/2014/main" id="{72F84B47-E267-4194-8194-831DB7B55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23688" y="557784"/>
            <a:ext cx="6584098"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40C9CF73-7A5D-43AE-A8C9-AF039C94310B}"/>
              </a:ext>
            </a:extLst>
          </p:cNvPr>
          <p:cNvPicPr>
            <a:picLocks noChangeAspect="1"/>
          </p:cNvPicPr>
          <p:nvPr/>
        </p:nvPicPr>
        <p:blipFill>
          <a:blip r:embed="rId2"/>
          <a:stretch>
            <a:fillRect/>
          </a:stretch>
        </p:blipFill>
        <p:spPr>
          <a:xfrm>
            <a:off x="5405862" y="1373280"/>
            <a:ext cx="6019331" cy="4108193"/>
          </a:xfrm>
          <a:prstGeom prst="rect">
            <a:avLst/>
          </a:prstGeom>
          <a:effectLst/>
        </p:spPr>
      </p:pic>
      <p:sp>
        <p:nvSpPr>
          <p:cNvPr id="6" name="Footer Placeholder 5">
            <a:extLst>
              <a:ext uri="{FF2B5EF4-FFF2-40B4-BE49-F238E27FC236}">
                <a16:creationId xmlns:a16="http://schemas.microsoft.com/office/drawing/2014/main" id="{328E1C04-7F88-4EB8-98D4-2EE356ED6921}"/>
              </a:ext>
            </a:extLst>
          </p:cNvPr>
          <p:cNvSpPr>
            <a:spLocks noGrp="1"/>
          </p:cNvSpPr>
          <p:nvPr>
            <p:ph type="ftr" sz="quarter" idx="11"/>
          </p:nvPr>
        </p:nvSpPr>
        <p:spPr>
          <a:xfrm>
            <a:off x="5123688" y="6356350"/>
            <a:ext cx="4114800" cy="365125"/>
          </a:xfrm>
        </p:spPr>
        <p:txBody>
          <a:bodyPr vert="horz" lIns="91440" tIns="45720" rIns="91440" bIns="45720" rtlCol="0" anchor="ctr">
            <a:normAutofit/>
          </a:bodyPr>
          <a:lstStyle/>
          <a:p>
            <a:pPr algn="l">
              <a:spcAft>
                <a:spcPts val="600"/>
              </a:spcAft>
            </a:pPr>
            <a:r>
              <a:rPr lang="en-US" b="1" kern="1200">
                <a:solidFill>
                  <a:srgbClr val="303030"/>
                </a:solidFill>
                <a:latin typeface="+mn-lt"/>
                <a:ea typeface="+mn-ea"/>
                <a:cs typeface="+mn-cs"/>
              </a:rPr>
              <a:t>Business Champions School - Eng. Amaal Aburumman</a:t>
            </a:r>
          </a:p>
        </p:txBody>
      </p:sp>
      <p:pic>
        <p:nvPicPr>
          <p:cNvPr id="22" name="Picture 21">
            <a:extLst>
              <a:ext uri="{FF2B5EF4-FFF2-40B4-BE49-F238E27FC236}">
                <a16:creationId xmlns:a16="http://schemas.microsoft.com/office/drawing/2014/main" id="{428A4397-5CA3-4984-91B6-4849B4A1D917}"/>
              </a:ext>
            </a:extLst>
          </p:cNvPr>
          <p:cNvPicPr>
            <a:picLocks noChangeAspect="1"/>
          </p:cNvPicPr>
          <p:nvPr/>
        </p:nvPicPr>
        <p:blipFill>
          <a:blip r:embed="rId3"/>
          <a:stretch>
            <a:fillRect/>
          </a:stretch>
        </p:blipFill>
        <p:spPr>
          <a:xfrm>
            <a:off x="11134126" y="0"/>
            <a:ext cx="1133954" cy="1012024"/>
          </a:xfrm>
          <a:prstGeom prst="rect">
            <a:avLst/>
          </a:prstGeom>
        </p:spPr>
      </p:pic>
    </p:spTree>
    <p:extLst>
      <p:ext uri="{BB962C8B-B14F-4D97-AF65-F5344CB8AC3E}">
        <p14:creationId xmlns:p14="http://schemas.microsoft.com/office/powerpoint/2010/main" val="246255317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lumMod val="65000"/>
          </a:schemeClr>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2E442304-DDBD-4F7B-8017-36BCC863FB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295C606-3318-42B4-9A25-F2879B6A1D9A}"/>
              </a:ext>
            </a:extLst>
          </p:cNvPr>
          <p:cNvSpPr>
            <a:spLocks noGrp="1"/>
          </p:cNvSpPr>
          <p:nvPr>
            <p:ph type="title"/>
          </p:nvPr>
        </p:nvSpPr>
        <p:spPr>
          <a:xfrm>
            <a:off x="635000" y="640823"/>
            <a:ext cx="3418659" cy="5583148"/>
          </a:xfrm>
        </p:spPr>
        <p:txBody>
          <a:bodyPr anchor="ctr">
            <a:normAutofit/>
          </a:bodyPr>
          <a:lstStyle/>
          <a:p>
            <a:r>
              <a:rPr lang="en-US" sz="5000"/>
              <a:t>Deliverables Decompose into Work Packages</a:t>
            </a:r>
          </a:p>
        </p:txBody>
      </p:sp>
      <p:sp>
        <p:nvSpPr>
          <p:cNvPr id="13" name="sketch line">
            <a:extLst>
              <a:ext uri="{FF2B5EF4-FFF2-40B4-BE49-F238E27FC236}">
                <a16:creationId xmlns:a16="http://schemas.microsoft.com/office/drawing/2014/main" id="{5E107275-3853-46FD-A241-DE4355A426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627450" y="3462719"/>
            <a:ext cx="5410200" cy="18288"/>
          </a:xfrm>
          <a:custGeom>
            <a:avLst/>
            <a:gdLst>
              <a:gd name="connsiteX0" fmla="*/ 0 w 5410200"/>
              <a:gd name="connsiteY0" fmla="*/ 0 h 18288"/>
              <a:gd name="connsiteX1" fmla="*/ 568071 w 5410200"/>
              <a:gd name="connsiteY1" fmla="*/ 0 h 18288"/>
              <a:gd name="connsiteX2" fmla="*/ 1298448 w 5410200"/>
              <a:gd name="connsiteY2" fmla="*/ 0 h 18288"/>
              <a:gd name="connsiteX3" fmla="*/ 1920621 w 5410200"/>
              <a:gd name="connsiteY3" fmla="*/ 0 h 18288"/>
              <a:gd name="connsiteX4" fmla="*/ 2488692 w 5410200"/>
              <a:gd name="connsiteY4" fmla="*/ 0 h 18288"/>
              <a:gd name="connsiteX5" fmla="*/ 3219069 w 5410200"/>
              <a:gd name="connsiteY5" fmla="*/ 0 h 18288"/>
              <a:gd name="connsiteX6" fmla="*/ 3895344 w 5410200"/>
              <a:gd name="connsiteY6" fmla="*/ 0 h 18288"/>
              <a:gd name="connsiteX7" fmla="*/ 4571619 w 5410200"/>
              <a:gd name="connsiteY7" fmla="*/ 0 h 18288"/>
              <a:gd name="connsiteX8" fmla="*/ 5410200 w 5410200"/>
              <a:gd name="connsiteY8" fmla="*/ 0 h 18288"/>
              <a:gd name="connsiteX9" fmla="*/ 5410200 w 5410200"/>
              <a:gd name="connsiteY9" fmla="*/ 18288 h 18288"/>
              <a:gd name="connsiteX10" fmla="*/ 4842129 w 5410200"/>
              <a:gd name="connsiteY10" fmla="*/ 18288 h 18288"/>
              <a:gd name="connsiteX11" fmla="*/ 4328160 w 5410200"/>
              <a:gd name="connsiteY11" fmla="*/ 18288 h 18288"/>
              <a:gd name="connsiteX12" fmla="*/ 3597783 w 5410200"/>
              <a:gd name="connsiteY12" fmla="*/ 18288 h 18288"/>
              <a:gd name="connsiteX13" fmla="*/ 3029712 w 5410200"/>
              <a:gd name="connsiteY13" fmla="*/ 18288 h 18288"/>
              <a:gd name="connsiteX14" fmla="*/ 2299335 w 5410200"/>
              <a:gd name="connsiteY14" fmla="*/ 18288 h 18288"/>
              <a:gd name="connsiteX15" fmla="*/ 1514856 w 5410200"/>
              <a:gd name="connsiteY15" fmla="*/ 18288 h 18288"/>
              <a:gd name="connsiteX16" fmla="*/ 892683 w 5410200"/>
              <a:gd name="connsiteY16" fmla="*/ 18288 h 18288"/>
              <a:gd name="connsiteX17" fmla="*/ 0 w 5410200"/>
              <a:gd name="connsiteY17" fmla="*/ 18288 h 18288"/>
              <a:gd name="connsiteX18" fmla="*/ 0 w 5410200"/>
              <a:gd name="connsiteY1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Footer Placeholder 3">
            <a:extLst>
              <a:ext uri="{FF2B5EF4-FFF2-40B4-BE49-F238E27FC236}">
                <a16:creationId xmlns:a16="http://schemas.microsoft.com/office/drawing/2014/main" id="{0DC1717E-A85A-477A-9B0D-66D563F74589}"/>
              </a:ext>
            </a:extLst>
          </p:cNvPr>
          <p:cNvSpPr>
            <a:spLocks noGrp="1"/>
          </p:cNvSpPr>
          <p:nvPr>
            <p:ph type="ftr" sz="quarter" idx="11"/>
          </p:nvPr>
        </p:nvSpPr>
        <p:spPr>
          <a:xfrm>
            <a:off x="4038600" y="6356350"/>
            <a:ext cx="4114800" cy="365125"/>
          </a:xfrm>
        </p:spPr>
        <p:txBody>
          <a:bodyPr>
            <a:normAutofit/>
          </a:bodyPr>
          <a:lstStyle/>
          <a:p>
            <a:pPr>
              <a:spcAft>
                <a:spcPts val="600"/>
              </a:spcAft>
            </a:pPr>
            <a:r>
              <a:rPr lang="en-US" b="1"/>
              <a:t>Business Champions School - Eng. Amaal Aburumman</a:t>
            </a:r>
          </a:p>
        </p:txBody>
      </p:sp>
      <p:graphicFrame>
        <p:nvGraphicFramePr>
          <p:cNvPr id="7" name="Content Placeholder 4">
            <a:extLst>
              <a:ext uri="{FF2B5EF4-FFF2-40B4-BE49-F238E27FC236}">
                <a16:creationId xmlns:a16="http://schemas.microsoft.com/office/drawing/2014/main" id="{50519DB7-2C1A-4FBA-B88D-AB40FF873BB6}"/>
              </a:ext>
            </a:extLst>
          </p:cNvPr>
          <p:cNvGraphicFramePr>
            <a:graphicFrameLocks noGrp="1"/>
          </p:cNvGraphicFramePr>
          <p:nvPr>
            <p:ph idx="1"/>
            <p:extLst>
              <p:ext uri="{D42A27DB-BD31-4B8C-83A1-F6EECF244321}">
                <p14:modId xmlns:p14="http://schemas.microsoft.com/office/powerpoint/2010/main" val="3857182714"/>
              </p:ext>
            </p:extLst>
          </p:nvPr>
        </p:nvGraphicFramePr>
        <p:xfrm>
          <a:off x="4648018" y="640822"/>
          <a:ext cx="6900512" cy="55361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Picture 5">
            <a:extLst>
              <a:ext uri="{FF2B5EF4-FFF2-40B4-BE49-F238E27FC236}">
                <a16:creationId xmlns:a16="http://schemas.microsoft.com/office/drawing/2014/main" id="{8796BD65-E5C5-4E8D-A9A9-5CE4CA2ECE8C}"/>
              </a:ext>
            </a:extLst>
          </p:cNvPr>
          <p:cNvPicPr>
            <a:picLocks noChangeAspect="1"/>
          </p:cNvPicPr>
          <p:nvPr/>
        </p:nvPicPr>
        <p:blipFill>
          <a:blip r:embed="rId7"/>
          <a:stretch>
            <a:fillRect/>
          </a:stretch>
        </p:blipFill>
        <p:spPr>
          <a:xfrm>
            <a:off x="11058046" y="-40215"/>
            <a:ext cx="1133954" cy="1012024"/>
          </a:xfrm>
          <a:prstGeom prst="rect">
            <a:avLst/>
          </a:prstGeom>
        </p:spPr>
      </p:pic>
    </p:spTree>
    <p:extLst>
      <p:ext uri="{BB962C8B-B14F-4D97-AF65-F5344CB8AC3E}">
        <p14:creationId xmlns:p14="http://schemas.microsoft.com/office/powerpoint/2010/main" val="185799608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5564EA-6871-4316-8908-A574C4E9A7C2}"/>
              </a:ext>
            </a:extLst>
          </p:cNvPr>
          <p:cNvSpPr>
            <a:spLocks noGrp="1"/>
          </p:cNvSpPr>
          <p:nvPr>
            <p:ph type="title"/>
          </p:nvPr>
        </p:nvSpPr>
        <p:spPr>
          <a:xfrm>
            <a:off x="0" y="113305"/>
            <a:ext cx="6096000" cy="1325563"/>
          </a:xfrm>
          <a:solidFill>
            <a:schemeClr val="accent5">
              <a:lumMod val="75000"/>
            </a:schemeClr>
          </a:solidFill>
        </p:spPr>
        <p:txBody>
          <a:bodyPr/>
          <a:lstStyle/>
          <a:p>
            <a:r>
              <a:rPr lang="en-US" b="1" dirty="0"/>
              <a:t>Summary</a:t>
            </a:r>
            <a:r>
              <a:rPr lang="en-US" dirty="0"/>
              <a:t> </a:t>
            </a:r>
          </a:p>
        </p:txBody>
      </p:sp>
      <p:sp>
        <p:nvSpPr>
          <p:cNvPr id="3" name="Content Placeholder 2">
            <a:extLst>
              <a:ext uri="{FF2B5EF4-FFF2-40B4-BE49-F238E27FC236}">
                <a16:creationId xmlns:a16="http://schemas.microsoft.com/office/drawing/2014/main" id="{3CD1DB9B-E134-4A2E-8AA4-6F53E4198FB3}"/>
              </a:ext>
            </a:extLst>
          </p:cNvPr>
          <p:cNvSpPr>
            <a:spLocks noGrp="1"/>
          </p:cNvSpPr>
          <p:nvPr>
            <p:ph idx="1"/>
          </p:nvPr>
        </p:nvSpPr>
        <p:spPr>
          <a:xfrm>
            <a:off x="262038" y="1471256"/>
            <a:ext cx="11544137" cy="1325564"/>
          </a:xfrm>
        </p:spPr>
        <p:txBody>
          <a:bodyPr>
            <a:noAutofit/>
          </a:bodyPr>
          <a:lstStyle/>
          <a:p>
            <a:pPr algn="l"/>
            <a:r>
              <a:rPr lang="en-US" sz="2400" b="0" i="0" u="none" strike="noStrike" baseline="0" dirty="0"/>
              <a:t>The scope definition provides focus and emphasis on the end item(s) of the project. Establishing project priorities allows managers to make appropriate trade-off decisions. The WBS structure </a:t>
            </a:r>
            <a:r>
              <a:rPr lang="en-US" sz="2400" b="0" i="0" u="sng" strike="noStrike" baseline="0" dirty="0"/>
              <a:t>helps ensure all tasks of the project are identified and provides two views of the project—one on deliverables and one on  organization responsibility</a:t>
            </a:r>
            <a:endParaRPr lang="en-US" sz="2400" b="0" i="0" u="sng" dirty="0">
              <a:effectLst/>
            </a:endParaRPr>
          </a:p>
        </p:txBody>
      </p:sp>
      <p:pic>
        <p:nvPicPr>
          <p:cNvPr id="4" name="Picture 3">
            <a:extLst>
              <a:ext uri="{FF2B5EF4-FFF2-40B4-BE49-F238E27FC236}">
                <a16:creationId xmlns:a16="http://schemas.microsoft.com/office/drawing/2014/main" id="{63F0B028-AFE7-4E86-9A0E-327D06A2E652}"/>
              </a:ext>
            </a:extLst>
          </p:cNvPr>
          <p:cNvPicPr>
            <a:picLocks noChangeAspect="1"/>
          </p:cNvPicPr>
          <p:nvPr/>
        </p:nvPicPr>
        <p:blipFill>
          <a:blip r:embed="rId2"/>
          <a:stretch>
            <a:fillRect/>
          </a:stretch>
        </p:blipFill>
        <p:spPr>
          <a:xfrm>
            <a:off x="10877636" y="175025"/>
            <a:ext cx="1133954" cy="1012024"/>
          </a:xfrm>
          <a:prstGeom prst="rect">
            <a:avLst/>
          </a:prstGeom>
        </p:spPr>
      </p:pic>
      <p:sp>
        <p:nvSpPr>
          <p:cNvPr id="6" name="TextBox 5">
            <a:extLst>
              <a:ext uri="{FF2B5EF4-FFF2-40B4-BE49-F238E27FC236}">
                <a16:creationId xmlns:a16="http://schemas.microsoft.com/office/drawing/2014/main" id="{C2BCE77B-CB91-4096-ADCD-8B403212F9D7}"/>
              </a:ext>
            </a:extLst>
          </p:cNvPr>
          <p:cNvSpPr txBox="1"/>
          <p:nvPr/>
        </p:nvSpPr>
        <p:spPr>
          <a:xfrm>
            <a:off x="183988" y="3028156"/>
            <a:ext cx="11700236" cy="2215991"/>
          </a:xfrm>
          <a:prstGeom prst="rect">
            <a:avLst/>
          </a:prstGeom>
          <a:noFill/>
        </p:spPr>
        <p:txBody>
          <a:bodyPr wrap="square">
            <a:spAutoFit/>
          </a:bodyPr>
          <a:lstStyle/>
          <a:p>
            <a:pPr marL="342900" indent="-342900" algn="l">
              <a:buFont typeface="Arial" panose="020B0604020202020204" pitchFamily="34" charset="0"/>
              <a:buChar char="•"/>
            </a:pPr>
            <a:r>
              <a:rPr lang="en-US" sz="2400" b="0" i="0" u="none" strike="noStrike" baseline="0" dirty="0"/>
              <a:t>The WBS avoids having the project driven by organization function or by a finance system. The structure forces attention to realistic requirements of personnel, hardware, and budgets. </a:t>
            </a:r>
          </a:p>
          <a:p>
            <a:pPr marL="342900" indent="-342900" algn="l">
              <a:buFont typeface="Arial" panose="020B0604020202020204" pitchFamily="34" charset="0"/>
              <a:buChar char="•"/>
            </a:pPr>
            <a:r>
              <a:rPr lang="en-US" sz="2400" b="0" i="0" u="none" strike="noStrike" baseline="0" dirty="0"/>
              <a:t>Use of the structure provides a powerful framework for project control that identifies deviations from plan, identifies responsibility, and spots areas for improved performance. </a:t>
            </a:r>
          </a:p>
          <a:p>
            <a:pPr algn="l"/>
            <a:endParaRPr lang="en-US" dirty="0"/>
          </a:p>
        </p:txBody>
      </p:sp>
      <p:sp>
        <p:nvSpPr>
          <p:cNvPr id="5" name="Footer Placeholder 4">
            <a:extLst>
              <a:ext uri="{FF2B5EF4-FFF2-40B4-BE49-F238E27FC236}">
                <a16:creationId xmlns:a16="http://schemas.microsoft.com/office/drawing/2014/main" id="{76AAB1E3-8BA4-4957-B62E-F0D6B6E8F8D1}"/>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spTree>
    <p:extLst>
      <p:ext uri="{BB962C8B-B14F-4D97-AF65-F5344CB8AC3E}">
        <p14:creationId xmlns:p14="http://schemas.microsoft.com/office/powerpoint/2010/main" val="281602491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0C7A0D5-D8E4-4D2F-A859-E7ABF1ECC030}"/>
              </a:ext>
            </a:extLst>
          </p:cNvPr>
          <p:cNvSpPr>
            <a:spLocks noGrp="1"/>
          </p:cNvSpPr>
          <p:nvPr>
            <p:ph idx="1"/>
          </p:nvPr>
        </p:nvSpPr>
        <p:spPr>
          <a:xfrm>
            <a:off x="420497" y="1233170"/>
            <a:ext cx="11351006" cy="5624830"/>
          </a:xfrm>
        </p:spPr>
        <p:txBody>
          <a:bodyPr>
            <a:noAutofit/>
          </a:bodyPr>
          <a:lstStyle/>
          <a:p>
            <a:r>
              <a:rPr lang="en-GB" sz="2400" dirty="0"/>
              <a:t>The greatest benefit of developing a work breakdown structure is providing a common understanding of all the work required to deliver the product or service.</a:t>
            </a:r>
          </a:p>
        </p:txBody>
      </p:sp>
      <p:sp>
        <p:nvSpPr>
          <p:cNvPr id="4" name="Footer Placeholder 3">
            <a:extLst>
              <a:ext uri="{FF2B5EF4-FFF2-40B4-BE49-F238E27FC236}">
                <a16:creationId xmlns:a16="http://schemas.microsoft.com/office/drawing/2014/main" id="{02E69517-DD1F-4ECD-BBF6-9C19D5717292}"/>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pic>
        <p:nvPicPr>
          <p:cNvPr id="5" name="Picture 4">
            <a:extLst>
              <a:ext uri="{FF2B5EF4-FFF2-40B4-BE49-F238E27FC236}">
                <a16:creationId xmlns:a16="http://schemas.microsoft.com/office/drawing/2014/main" id="{8EE0C8E1-C96B-43B0-9443-556880B97787}"/>
              </a:ext>
            </a:extLst>
          </p:cNvPr>
          <p:cNvPicPr>
            <a:picLocks noChangeAspect="1"/>
          </p:cNvPicPr>
          <p:nvPr/>
        </p:nvPicPr>
        <p:blipFill>
          <a:blip r:embed="rId2"/>
          <a:stretch>
            <a:fillRect/>
          </a:stretch>
        </p:blipFill>
        <p:spPr>
          <a:xfrm>
            <a:off x="11058046" y="0"/>
            <a:ext cx="1133954" cy="1012024"/>
          </a:xfrm>
          <a:prstGeom prst="rect">
            <a:avLst/>
          </a:prstGeom>
        </p:spPr>
      </p:pic>
      <p:sp>
        <p:nvSpPr>
          <p:cNvPr id="6" name="TextBox 5">
            <a:extLst>
              <a:ext uri="{FF2B5EF4-FFF2-40B4-BE49-F238E27FC236}">
                <a16:creationId xmlns:a16="http://schemas.microsoft.com/office/drawing/2014/main" id="{841276E1-123B-405D-9D2B-F6A199A59E2B}"/>
              </a:ext>
            </a:extLst>
          </p:cNvPr>
          <p:cNvSpPr txBox="1"/>
          <p:nvPr/>
        </p:nvSpPr>
        <p:spPr>
          <a:xfrm>
            <a:off x="420497" y="2229293"/>
            <a:ext cx="11618975" cy="2677656"/>
          </a:xfrm>
          <a:prstGeom prst="rect">
            <a:avLst/>
          </a:prstGeom>
          <a:noFill/>
        </p:spPr>
        <p:txBody>
          <a:bodyPr wrap="square">
            <a:spAutoFit/>
          </a:bodyPr>
          <a:lstStyle/>
          <a:p>
            <a:pPr marL="342900" indent="-342900">
              <a:buFont typeface="Arial" panose="020B0604020202020204" pitchFamily="34" charset="0"/>
              <a:buChar char="•"/>
            </a:pPr>
            <a:r>
              <a:rPr lang="en-US" sz="2400" dirty="0"/>
              <a:t>The hierarchical approach (level planning process) to project planning is most appropriate and can be aided by a tree diagram of project subsets, called a </a:t>
            </a:r>
            <a:r>
              <a:rPr lang="en-US" sz="2400" dirty="0" err="1"/>
              <a:t>Gozinto</a:t>
            </a:r>
            <a:r>
              <a:rPr lang="en-US" sz="2400" dirty="0"/>
              <a:t> chart, and a Work Breakdown Structure (WBS). </a:t>
            </a:r>
          </a:p>
          <a:p>
            <a:pPr marL="342900" indent="-342900">
              <a:buFont typeface="Arial" panose="020B0604020202020204" pitchFamily="34" charset="0"/>
              <a:buChar char="•"/>
            </a:pPr>
            <a:r>
              <a:rPr lang="en-US" sz="2400" dirty="0"/>
              <a:t>The WBS relates the details of each subtask to its task and provides the final basis for the project budget, schedule, personnel, and control.</a:t>
            </a:r>
          </a:p>
          <a:p>
            <a:pPr marL="342900" indent="-342900">
              <a:buFont typeface="Arial" panose="020B0604020202020204" pitchFamily="34" charset="0"/>
              <a:buChar char="•"/>
            </a:pPr>
            <a:r>
              <a:rPr lang="en-US" sz="2400" dirty="0"/>
              <a:t>  A linear responsibility chart is often helpful to illustrate the relationship of personnel to project tasks and to identify where coordination is necessary.</a:t>
            </a:r>
          </a:p>
        </p:txBody>
      </p:sp>
    </p:spTree>
    <p:extLst>
      <p:ext uri="{BB962C8B-B14F-4D97-AF65-F5344CB8AC3E}">
        <p14:creationId xmlns:p14="http://schemas.microsoft.com/office/powerpoint/2010/main" val="82316179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A1CE20-FDFC-48FF-A7B5-E5714766B544}"/>
              </a:ext>
            </a:extLst>
          </p:cNvPr>
          <p:cNvSpPr>
            <a:spLocks noGrp="1"/>
          </p:cNvSpPr>
          <p:nvPr>
            <p:ph type="title"/>
          </p:nvPr>
        </p:nvSpPr>
        <p:spPr>
          <a:xfrm>
            <a:off x="479854" y="150441"/>
            <a:ext cx="5439032" cy="1325563"/>
          </a:xfrm>
          <a:solidFill>
            <a:schemeClr val="accent5">
              <a:lumMod val="75000"/>
            </a:schemeClr>
          </a:solidFill>
        </p:spPr>
        <p:txBody>
          <a:bodyPr>
            <a:normAutofit fontScale="90000"/>
          </a:bodyPr>
          <a:lstStyle/>
          <a:p>
            <a:r>
              <a:rPr lang="en-US" sz="4800" b="1" dirty="0"/>
              <a:t>What is next?</a:t>
            </a:r>
            <a:br>
              <a:rPr lang="en-US" sz="4800" b="1" dirty="0"/>
            </a:br>
            <a:endParaRPr lang="en-US" sz="4800" b="1" dirty="0"/>
          </a:p>
        </p:txBody>
      </p:sp>
      <p:sp>
        <p:nvSpPr>
          <p:cNvPr id="3" name="Content Placeholder 2">
            <a:extLst>
              <a:ext uri="{FF2B5EF4-FFF2-40B4-BE49-F238E27FC236}">
                <a16:creationId xmlns:a16="http://schemas.microsoft.com/office/drawing/2014/main" id="{F3231941-0665-44C7-B7EC-7F00E152BAF7}"/>
              </a:ext>
            </a:extLst>
          </p:cNvPr>
          <p:cNvSpPr>
            <a:spLocks noGrp="1"/>
          </p:cNvSpPr>
          <p:nvPr>
            <p:ph idx="1"/>
          </p:nvPr>
        </p:nvSpPr>
        <p:spPr>
          <a:xfrm>
            <a:off x="298622" y="2087906"/>
            <a:ext cx="11448878" cy="2763494"/>
          </a:xfrm>
        </p:spPr>
        <p:txBody>
          <a:bodyPr>
            <a:noAutofit/>
          </a:bodyPr>
          <a:lstStyle/>
          <a:p>
            <a:pPr marL="0" indent="0" algn="l">
              <a:buNone/>
            </a:pPr>
            <a:r>
              <a:rPr lang="en-US" sz="3200" dirty="0"/>
              <a:t>In the next  lecture, we will we cover the knowledge area and discuss “Budgeting, Estimating costs and Project risk management”, the process of identifying, analyzing, and responding to project risk.</a:t>
            </a:r>
          </a:p>
          <a:p>
            <a:pPr marL="0" indent="0" algn="l">
              <a:buNone/>
            </a:pPr>
            <a:endParaRPr lang="en-US" sz="3200" dirty="0"/>
          </a:p>
        </p:txBody>
      </p:sp>
      <p:pic>
        <p:nvPicPr>
          <p:cNvPr id="4" name="Picture 3">
            <a:extLst>
              <a:ext uri="{FF2B5EF4-FFF2-40B4-BE49-F238E27FC236}">
                <a16:creationId xmlns:a16="http://schemas.microsoft.com/office/drawing/2014/main" id="{AAC29238-A292-4FEA-A991-8E36B8AFE4A8}"/>
              </a:ext>
            </a:extLst>
          </p:cNvPr>
          <p:cNvPicPr>
            <a:picLocks noChangeAspect="1"/>
          </p:cNvPicPr>
          <p:nvPr/>
        </p:nvPicPr>
        <p:blipFill>
          <a:blip r:embed="rId2"/>
          <a:stretch>
            <a:fillRect/>
          </a:stretch>
        </p:blipFill>
        <p:spPr>
          <a:xfrm>
            <a:off x="10786823" y="15882"/>
            <a:ext cx="1133954" cy="1012024"/>
          </a:xfrm>
          <a:prstGeom prst="rect">
            <a:avLst/>
          </a:prstGeom>
        </p:spPr>
      </p:pic>
      <p:sp>
        <p:nvSpPr>
          <p:cNvPr id="5" name="Footer Placeholder 4">
            <a:extLst>
              <a:ext uri="{FF2B5EF4-FFF2-40B4-BE49-F238E27FC236}">
                <a16:creationId xmlns:a16="http://schemas.microsoft.com/office/drawing/2014/main" id="{17DAA704-C6CE-4F1E-A684-3891593CCA36}"/>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spTree>
    <p:extLst>
      <p:ext uri="{BB962C8B-B14F-4D97-AF65-F5344CB8AC3E}">
        <p14:creationId xmlns:p14="http://schemas.microsoft.com/office/powerpoint/2010/main" val="328208735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7E931E-45B1-4B27-9EEF-052473C4B358}"/>
              </a:ext>
            </a:extLst>
          </p:cNvPr>
          <p:cNvSpPr>
            <a:spLocks noGrp="1"/>
          </p:cNvSpPr>
          <p:nvPr>
            <p:ph type="title"/>
          </p:nvPr>
        </p:nvSpPr>
        <p:spPr>
          <a:xfrm>
            <a:off x="398362" y="226230"/>
            <a:ext cx="7437699" cy="1229304"/>
          </a:xfrm>
          <a:solidFill>
            <a:schemeClr val="accent5">
              <a:lumMod val="75000"/>
            </a:schemeClr>
          </a:solidFill>
        </p:spPr>
        <p:txBody>
          <a:bodyPr/>
          <a:lstStyle/>
          <a:p>
            <a:r>
              <a:rPr lang="en-GB" b="1" dirty="0"/>
              <a:t>Glossary</a:t>
            </a:r>
            <a:endParaRPr lang="en-US" b="1" dirty="0"/>
          </a:p>
        </p:txBody>
      </p:sp>
      <p:sp>
        <p:nvSpPr>
          <p:cNvPr id="5" name="TextBox 4">
            <a:extLst>
              <a:ext uri="{FF2B5EF4-FFF2-40B4-BE49-F238E27FC236}">
                <a16:creationId xmlns:a16="http://schemas.microsoft.com/office/drawing/2014/main" id="{4D704AC0-EBEA-464A-94CB-8FCDFCC81D89}"/>
              </a:ext>
            </a:extLst>
          </p:cNvPr>
          <p:cNvSpPr txBox="1"/>
          <p:nvPr/>
        </p:nvSpPr>
        <p:spPr>
          <a:xfrm>
            <a:off x="398362" y="1798433"/>
            <a:ext cx="11318150" cy="4154984"/>
          </a:xfrm>
          <a:prstGeom prst="rect">
            <a:avLst/>
          </a:prstGeom>
          <a:noFill/>
        </p:spPr>
        <p:txBody>
          <a:bodyPr wrap="square">
            <a:spAutoFit/>
          </a:bodyPr>
          <a:lstStyle/>
          <a:p>
            <a:pPr marL="342900" indent="-342900">
              <a:buFont typeface="Arial" panose="020B0604020202020204" pitchFamily="34" charset="0"/>
              <a:buChar char="•"/>
            </a:pPr>
            <a:r>
              <a:rPr lang="en-US" sz="2400" b="1" u="sng" dirty="0">
                <a:cs typeface="Times New Roman" panose="02020603050405020304" pitchFamily="18" charset="0"/>
              </a:rPr>
              <a:t>Hierarchical Planning </a:t>
            </a:r>
            <a:r>
              <a:rPr lang="en-US" sz="2400" dirty="0">
                <a:cs typeface="Times New Roman" panose="02020603050405020304" pitchFamily="18" charset="0"/>
              </a:rPr>
              <a:t>A planning approach that breaks the planning task down into the activities that must be done at each managerial level. Typically, the upper level sets the objectives for the next lower level.</a:t>
            </a:r>
          </a:p>
          <a:p>
            <a:pPr marL="342900" indent="-342900">
              <a:buFont typeface="Arial" panose="020B0604020202020204" pitchFamily="34" charset="0"/>
              <a:buChar char="•"/>
            </a:pPr>
            <a:r>
              <a:rPr lang="en-US" sz="2400" b="1" u="sng" dirty="0">
                <a:cs typeface="Times New Roman" panose="02020603050405020304" pitchFamily="18" charset="0"/>
              </a:rPr>
              <a:t>Milestones </a:t>
            </a:r>
            <a:r>
              <a:rPr lang="en-US" sz="2400" dirty="0">
                <a:cs typeface="Times New Roman" panose="02020603050405020304" pitchFamily="18" charset="0"/>
              </a:rPr>
              <a:t>Natural subproject ending points where payments may occur, evaluations may be made, or progress may be reassessed.</a:t>
            </a:r>
          </a:p>
          <a:p>
            <a:pPr marL="342900" indent="-342900">
              <a:buFont typeface="Arial" panose="020B0604020202020204" pitchFamily="34" charset="0"/>
              <a:buChar char="•"/>
            </a:pPr>
            <a:r>
              <a:rPr lang="en-US" sz="2400" dirty="0">
                <a:cs typeface="Times New Roman" panose="02020603050405020304" pitchFamily="18" charset="0"/>
              </a:rPr>
              <a:t> </a:t>
            </a:r>
            <a:r>
              <a:rPr lang="en-US" sz="2400" b="1" u="sng" dirty="0">
                <a:cs typeface="Times New Roman" panose="02020603050405020304" pitchFamily="18" charset="0"/>
              </a:rPr>
              <a:t>Deliverables </a:t>
            </a:r>
            <a:r>
              <a:rPr lang="en-US" sz="2400" dirty="0">
                <a:cs typeface="Times New Roman" panose="02020603050405020304" pitchFamily="18" charset="0"/>
              </a:rPr>
              <a:t>The physical items to be delivered from a project. This typically includes reports and plans as well as physical objects.</a:t>
            </a:r>
          </a:p>
          <a:p>
            <a:pPr marL="342900" indent="-342900">
              <a:buFont typeface="Arial" panose="020B0604020202020204" pitchFamily="34" charset="0"/>
              <a:buChar char="•"/>
            </a:pPr>
            <a:r>
              <a:rPr lang="en-US" sz="2400" b="1" u="sng" dirty="0">
                <a:cs typeface="Times New Roman" panose="02020603050405020304" pitchFamily="18" charset="0"/>
              </a:rPr>
              <a:t>RACI matrix: </a:t>
            </a:r>
            <a:r>
              <a:rPr lang="en-US" sz="2400" dirty="0">
                <a:cs typeface="Times New Roman" panose="02020603050405020304" pitchFamily="18" charset="0"/>
              </a:rPr>
              <a:t>A table showing for each project task, who is responsible, accountable, who can be consulted, and who needs to be informed.( Also known as responsibility or assignment chart)</a:t>
            </a:r>
          </a:p>
          <a:p>
            <a:pPr marL="342900" indent="-342900">
              <a:buFont typeface="Arial" panose="020B0604020202020204" pitchFamily="34" charset="0"/>
              <a:buChar char="•"/>
            </a:pPr>
            <a:endParaRPr lang="en-US" sz="2400" dirty="0">
              <a:cs typeface="Times New Roman" panose="02020603050405020304" pitchFamily="18" charset="0"/>
            </a:endParaRPr>
          </a:p>
        </p:txBody>
      </p:sp>
      <p:pic>
        <p:nvPicPr>
          <p:cNvPr id="6" name="Picture 5">
            <a:extLst>
              <a:ext uri="{FF2B5EF4-FFF2-40B4-BE49-F238E27FC236}">
                <a16:creationId xmlns:a16="http://schemas.microsoft.com/office/drawing/2014/main" id="{5599EA61-10DE-4258-A9DE-1F815A3332A3}"/>
              </a:ext>
            </a:extLst>
          </p:cNvPr>
          <p:cNvPicPr>
            <a:picLocks noChangeAspect="1"/>
          </p:cNvPicPr>
          <p:nvPr/>
        </p:nvPicPr>
        <p:blipFill>
          <a:blip r:embed="rId2"/>
          <a:stretch>
            <a:fillRect/>
          </a:stretch>
        </p:blipFill>
        <p:spPr>
          <a:xfrm>
            <a:off x="10815604" y="87191"/>
            <a:ext cx="1140051" cy="1012024"/>
          </a:xfrm>
          <a:prstGeom prst="rect">
            <a:avLst/>
          </a:prstGeom>
        </p:spPr>
      </p:pic>
      <p:sp>
        <p:nvSpPr>
          <p:cNvPr id="7" name="Footer Placeholder 6">
            <a:extLst>
              <a:ext uri="{FF2B5EF4-FFF2-40B4-BE49-F238E27FC236}">
                <a16:creationId xmlns:a16="http://schemas.microsoft.com/office/drawing/2014/main" id="{260199D9-9EF5-4089-BAFB-3DFD40B88355}"/>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spTree>
    <p:extLst>
      <p:ext uri="{BB962C8B-B14F-4D97-AF65-F5344CB8AC3E}">
        <p14:creationId xmlns:p14="http://schemas.microsoft.com/office/powerpoint/2010/main" val="131439578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9D624C-E398-41AB-827D-F44E3793DFDB}"/>
              </a:ext>
            </a:extLst>
          </p:cNvPr>
          <p:cNvSpPr>
            <a:spLocks noGrp="1"/>
          </p:cNvSpPr>
          <p:nvPr>
            <p:ph type="title"/>
          </p:nvPr>
        </p:nvSpPr>
        <p:spPr>
          <a:xfrm>
            <a:off x="838200" y="365125"/>
            <a:ext cx="6810632" cy="1325563"/>
          </a:xfrm>
          <a:solidFill>
            <a:schemeClr val="accent5">
              <a:lumMod val="75000"/>
            </a:schemeClr>
          </a:solidFill>
        </p:spPr>
        <p:txBody>
          <a:bodyPr/>
          <a:lstStyle/>
          <a:p>
            <a:r>
              <a:rPr lang="en-US" dirty="0"/>
              <a:t>Discussion Questions</a:t>
            </a:r>
          </a:p>
        </p:txBody>
      </p:sp>
      <p:sp>
        <p:nvSpPr>
          <p:cNvPr id="3" name="Content Placeholder 2">
            <a:extLst>
              <a:ext uri="{FF2B5EF4-FFF2-40B4-BE49-F238E27FC236}">
                <a16:creationId xmlns:a16="http://schemas.microsoft.com/office/drawing/2014/main" id="{B6EAD417-C0AB-42B4-B24B-9214E5BAEA17}"/>
              </a:ext>
            </a:extLst>
          </p:cNvPr>
          <p:cNvSpPr>
            <a:spLocks noGrp="1"/>
          </p:cNvSpPr>
          <p:nvPr>
            <p:ph idx="1"/>
          </p:nvPr>
        </p:nvSpPr>
        <p:spPr>
          <a:xfrm>
            <a:off x="402336" y="1825625"/>
            <a:ext cx="10951464" cy="4351338"/>
          </a:xfrm>
        </p:spPr>
        <p:txBody>
          <a:bodyPr/>
          <a:lstStyle/>
          <a:p>
            <a:pPr>
              <a:buFont typeface="Wingdings" panose="05000000000000000000" pitchFamily="2" charset="2"/>
              <a:buChar char="Ø"/>
            </a:pPr>
            <a:r>
              <a:rPr lang="en-US" dirty="0"/>
              <a:t> Assignment Discussion.</a:t>
            </a:r>
          </a:p>
          <a:p>
            <a:pPr>
              <a:buFont typeface="Wingdings" panose="05000000000000000000" pitchFamily="2" charset="2"/>
              <a:buChar char="Ø"/>
            </a:pPr>
            <a:r>
              <a:rPr lang="en-US" dirty="0"/>
              <a:t>In what ways may the WBS be used as a key document to monitor and control a project?</a:t>
            </a:r>
          </a:p>
          <a:p>
            <a:pPr>
              <a:buFont typeface="Wingdings" panose="05000000000000000000" pitchFamily="2" charset="2"/>
              <a:buChar char="Ø"/>
            </a:pPr>
            <a:r>
              <a:rPr lang="en-US" dirty="0"/>
              <a:t> Describe the process of subdivision of activities and events that composes the Work Breakdown Structure. Why is the input of responsible managers and workers so important an aspect of this process?</a:t>
            </a:r>
          </a:p>
        </p:txBody>
      </p:sp>
      <p:pic>
        <p:nvPicPr>
          <p:cNvPr id="4" name="Picture 3">
            <a:extLst>
              <a:ext uri="{FF2B5EF4-FFF2-40B4-BE49-F238E27FC236}">
                <a16:creationId xmlns:a16="http://schemas.microsoft.com/office/drawing/2014/main" id="{57FC7F96-3F42-4139-B119-59E2D1AB5FDB}"/>
              </a:ext>
            </a:extLst>
          </p:cNvPr>
          <p:cNvPicPr>
            <a:picLocks noChangeAspect="1"/>
          </p:cNvPicPr>
          <p:nvPr/>
        </p:nvPicPr>
        <p:blipFill>
          <a:blip r:embed="rId2"/>
          <a:stretch>
            <a:fillRect/>
          </a:stretch>
        </p:blipFill>
        <p:spPr>
          <a:xfrm>
            <a:off x="11058046" y="15882"/>
            <a:ext cx="1133954" cy="1012024"/>
          </a:xfrm>
          <a:prstGeom prst="rect">
            <a:avLst/>
          </a:prstGeom>
        </p:spPr>
      </p:pic>
      <p:sp>
        <p:nvSpPr>
          <p:cNvPr id="5" name="Footer Placeholder 4">
            <a:extLst>
              <a:ext uri="{FF2B5EF4-FFF2-40B4-BE49-F238E27FC236}">
                <a16:creationId xmlns:a16="http://schemas.microsoft.com/office/drawing/2014/main" id="{68B6A758-49EE-4C70-8158-317ACD400942}"/>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spTree>
    <p:extLst>
      <p:ext uri="{BB962C8B-B14F-4D97-AF65-F5344CB8AC3E}">
        <p14:creationId xmlns:p14="http://schemas.microsoft.com/office/powerpoint/2010/main" val="162693389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247414-3928-4464-BC94-171D9B17E72D}"/>
              </a:ext>
            </a:extLst>
          </p:cNvPr>
          <p:cNvSpPr>
            <a:spLocks noGrp="1"/>
          </p:cNvSpPr>
          <p:nvPr>
            <p:ph type="title"/>
          </p:nvPr>
        </p:nvSpPr>
        <p:spPr>
          <a:xfrm>
            <a:off x="170796" y="153192"/>
            <a:ext cx="3559956" cy="1325563"/>
          </a:xfrm>
          <a:solidFill>
            <a:schemeClr val="accent5">
              <a:lumMod val="75000"/>
            </a:schemeClr>
          </a:solidFill>
        </p:spPr>
        <p:txBody>
          <a:bodyPr/>
          <a:lstStyle/>
          <a:p>
            <a:r>
              <a:rPr lang="en-US" dirty="0"/>
              <a:t>Resources</a:t>
            </a:r>
          </a:p>
        </p:txBody>
      </p:sp>
      <p:pic>
        <p:nvPicPr>
          <p:cNvPr id="6" name="Content Placeholder 5">
            <a:extLst>
              <a:ext uri="{FF2B5EF4-FFF2-40B4-BE49-F238E27FC236}">
                <a16:creationId xmlns:a16="http://schemas.microsoft.com/office/drawing/2014/main" id="{EC3A081B-8F9D-45F7-963E-80567EAA021E}"/>
              </a:ext>
            </a:extLst>
          </p:cNvPr>
          <p:cNvPicPr>
            <a:picLocks noGrp="1" noChangeAspect="1"/>
          </p:cNvPicPr>
          <p:nvPr>
            <p:ph idx="1"/>
          </p:nvPr>
        </p:nvPicPr>
        <p:blipFill>
          <a:blip r:embed="rId2"/>
          <a:stretch>
            <a:fillRect/>
          </a:stretch>
        </p:blipFill>
        <p:spPr>
          <a:xfrm>
            <a:off x="7793845" y="1690688"/>
            <a:ext cx="3601144" cy="4351338"/>
          </a:xfrm>
        </p:spPr>
      </p:pic>
      <p:pic>
        <p:nvPicPr>
          <p:cNvPr id="4" name="Picture 3">
            <a:extLst>
              <a:ext uri="{FF2B5EF4-FFF2-40B4-BE49-F238E27FC236}">
                <a16:creationId xmlns:a16="http://schemas.microsoft.com/office/drawing/2014/main" id="{B9D8DA1C-D48E-4E4B-B18B-3DCF79370115}"/>
              </a:ext>
            </a:extLst>
          </p:cNvPr>
          <p:cNvPicPr>
            <a:picLocks noChangeAspect="1"/>
          </p:cNvPicPr>
          <p:nvPr/>
        </p:nvPicPr>
        <p:blipFill>
          <a:blip r:embed="rId3"/>
          <a:stretch>
            <a:fillRect/>
          </a:stretch>
        </p:blipFill>
        <p:spPr>
          <a:xfrm>
            <a:off x="11058046" y="15882"/>
            <a:ext cx="1133954" cy="1012024"/>
          </a:xfrm>
          <a:prstGeom prst="rect">
            <a:avLst/>
          </a:prstGeom>
        </p:spPr>
      </p:pic>
      <p:pic>
        <p:nvPicPr>
          <p:cNvPr id="8" name="Picture 7">
            <a:extLst>
              <a:ext uri="{FF2B5EF4-FFF2-40B4-BE49-F238E27FC236}">
                <a16:creationId xmlns:a16="http://schemas.microsoft.com/office/drawing/2014/main" id="{A47554B2-68D5-417F-83BE-1693DDA6F722}"/>
              </a:ext>
            </a:extLst>
          </p:cNvPr>
          <p:cNvPicPr>
            <a:picLocks noChangeAspect="1"/>
          </p:cNvPicPr>
          <p:nvPr/>
        </p:nvPicPr>
        <p:blipFill>
          <a:blip r:embed="rId4"/>
          <a:stretch>
            <a:fillRect/>
          </a:stretch>
        </p:blipFill>
        <p:spPr>
          <a:xfrm>
            <a:off x="3913342" y="1690688"/>
            <a:ext cx="3416313" cy="4351338"/>
          </a:xfrm>
          <a:prstGeom prst="rect">
            <a:avLst/>
          </a:prstGeom>
        </p:spPr>
      </p:pic>
      <p:sp>
        <p:nvSpPr>
          <p:cNvPr id="3" name="Footer Placeholder 2">
            <a:extLst>
              <a:ext uri="{FF2B5EF4-FFF2-40B4-BE49-F238E27FC236}">
                <a16:creationId xmlns:a16="http://schemas.microsoft.com/office/drawing/2014/main" id="{49DC4BD6-89DC-464B-B9A0-01FFD336DF03}"/>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pic>
        <p:nvPicPr>
          <p:cNvPr id="7" name="Picture 6">
            <a:extLst>
              <a:ext uri="{FF2B5EF4-FFF2-40B4-BE49-F238E27FC236}">
                <a16:creationId xmlns:a16="http://schemas.microsoft.com/office/drawing/2014/main" id="{5F786DA8-6A11-4C3C-905B-7D6667ACA37D}"/>
              </a:ext>
            </a:extLst>
          </p:cNvPr>
          <p:cNvPicPr>
            <a:picLocks noChangeAspect="1"/>
          </p:cNvPicPr>
          <p:nvPr/>
        </p:nvPicPr>
        <p:blipFill>
          <a:blip r:embed="rId5"/>
          <a:stretch>
            <a:fillRect/>
          </a:stretch>
        </p:blipFill>
        <p:spPr>
          <a:xfrm>
            <a:off x="467498" y="1690688"/>
            <a:ext cx="3263254" cy="4351338"/>
          </a:xfrm>
          <a:prstGeom prst="rect">
            <a:avLst/>
          </a:prstGeom>
        </p:spPr>
      </p:pic>
    </p:spTree>
    <p:extLst>
      <p:ext uri="{BB962C8B-B14F-4D97-AF65-F5344CB8AC3E}">
        <p14:creationId xmlns:p14="http://schemas.microsoft.com/office/powerpoint/2010/main" val="422451760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3000"/>
                <a:satMod val="150000"/>
                <a:shade val="98000"/>
                <a:lumMod val="102000"/>
              </a:schemeClr>
            </a:gs>
            <a:gs pos="50000">
              <a:schemeClr val="bg1">
                <a:tint val="98000"/>
                <a:satMod val="130000"/>
                <a:shade val="90000"/>
                <a:lumMod val="103000"/>
              </a:schemeClr>
            </a:gs>
            <a:gs pos="100000">
              <a:schemeClr val="bg1">
                <a:shade val="63000"/>
                <a:satMod val="120000"/>
              </a:schemeClr>
            </a:gs>
          </a:gsLst>
          <a:lin ang="5400000" scaled="0"/>
        </a:gra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A2509F26-B5DC-4BA7-B476-4CB044237A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Impact" panose="020B0806030902050204"/>
              <a:ea typeface="+mn-ea"/>
              <a:cs typeface="+mn-cs"/>
            </a:endParaRPr>
          </a:p>
        </p:txBody>
      </p:sp>
      <p:sp>
        <p:nvSpPr>
          <p:cNvPr id="21" name="Rectangle 20">
            <a:extLst>
              <a:ext uri="{FF2B5EF4-FFF2-40B4-BE49-F238E27FC236}">
                <a16:creationId xmlns:a16="http://schemas.microsoft.com/office/drawing/2014/main" id="{DB103EB1-B135-4526-B883-33228FC27F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480000">
            <a:off x="815340" y="683404"/>
            <a:ext cx="10561320" cy="5404104"/>
          </a:xfrm>
          <a:prstGeom prst="rect">
            <a:avLst/>
          </a:prstGeom>
          <a:solidFill>
            <a:srgbClr val="FFFFFF"/>
          </a:solidFill>
          <a:ln w="3175" cap="sq" cmpd="thinThick">
            <a:solidFill>
              <a:srgbClr val="DDDDDD"/>
            </a:solidFill>
            <a:miter lim="800000"/>
          </a:ln>
          <a:effectLst>
            <a:outerShdw blurRad="2667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Impact" panose="020B0806030902050204"/>
              <a:ea typeface="+mn-ea"/>
              <a:cs typeface="+mn-cs"/>
            </a:endParaRPr>
          </a:p>
        </p:txBody>
      </p:sp>
      <p:pic>
        <p:nvPicPr>
          <p:cNvPr id="7" name="Picture 6">
            <a:extLst>
              <a:ext uri="{FF2B5EF4-FFF2-40B4-BE49-F238E27FC236}">
                <a16:creationId xmlns:a16="http://schemas.microsoft.com/office/drawing/2014/main" id="{CDBF7823-C344-49E0-B8AC-A710EDD310AC}"/>
              </a:ext>
            </a:extLst>
          </p:cNvPr>
          <p:cNvPicPr>
            <a:picLocks noChangeAspect="1"/>
          </p:cNvPicPr>
          <p:nvPr/>
        </p:nvPicPr>
        <p:blipFill rotWithShape="1">
          <a:blip r:embed="rId2"/>
          <a:srcRect r="1" b="521"/>
          <a:stretch/>
        </p:blipFill>
        <p:spPr>
          <a:xfrm rot="43080000">
            <a:off x="1137837" y="1003258"/>
            <a:ext cx="9916327" cy="4764396"/>
          </a:xfrm>
          <a:prstGeom prst="rect">
            <a:avLst/>
          </a:prstGeom>
        </p:spPr>
      </p:pic>
      <p:sp>
        <p:nvSpPr>
          <p:cNvPr id="8" name="Footer Placeholder 7">
            <a:extLst>
              <a:ext uri="{FF2B5EF4-FFF2-40B4-BE49-F238E27FC236}">
                <a16:creationId xmlns:a16="http://schemas.microsoft.com/office/drawing/2014/main" id="{4157A930-4562-4EFC-B5A0-9BDD71C29461}"/>
              </a:ext>
            </a:extLst>
          </p:cNvPr>
          <p:cNvSpPr>
            <a:spLocks noGrp="1"/>
          </p:cNvSpPr>
          <p:nvPr>
            <p:ph type="ftr" sz="quarter" idx="11"/>
          </p:nvPr>
        </p:nvSpPr>
        <p:spPr>
          <a:xfrm>
            <a:off x="4038600" y="6356350"/>
            <a:ext cx="4114800" cy="365125"/>
          </a:xfrm>
        </p:spPr>
        <p:txBody>
          <a:bodyPr vert="horz" lIns="91440" tIns="45720" rIns="91440" bIns="45720" rtlCol="0" anchor="ctr">
            <a:normAutofit/>
          </a:bodyPr>
          <a:lstStyle/>
          <a:p>
            <a:pPr>
              <a:spcAft>
                <a:spcPts val="600"/>
              </a:spcAft>
            </a:pPr>
            <a:r>
              <a:rPr lang="en-US" b="1" kern="1200">
                <a:solidFill>
                  <a:schemeClr val="tx1">
                    <a:tint val="75000"/>
                  </a:schemeClr>
                </a:solidFill>
                <a:latin typeface="+mn-lt"/>
                <a:ea typeface="+mn-ea"/>
                <a:cs typeface="+mn-cs"/>
              </a:rPr>
              <a:t>Business Champions School - Eng. Amaal Aburumman</a:t>
            </a:r>
          </a:p>
        </p:txBody>
      </p:sp>
      <p:pic>
        <p:nvPicPr>
          <p:cNvPr id="4" name="Picture 3">
            <a:extLst>
              <a:ext uri="{FF2B5EF4-FFF2-40B4-BE49-F238E27FC236}">
                <a16:creationId xmlns:a16="http://schemas.microsoft.com/office/drawing/2014/main" id="{C169ECA4-8E18-40A0-95EB-27219F7F19B4}"/>
              </a:ext>
            </a:extLst>
          </p:cNvPr>
          <p:cNvPicPr>
            <a:picLocks noChangeAspect="1"/>
          </p:cNvPicPr>
          <p:nvPr/>
        </p:nvPicPr>
        <p:blipFill>
          <a:blip r:embed="rId3"/>
          <a:stretch>
            <a:fillRect/>
          </a:stretch>
        </p:blipFill>
        <p:spPr>
          <a:xfrm>
            <a:off x="10958384" y="0"/>
            <a:ext cx="1133954" cy="1012024"/>
          </a:xfrm>
          <a:prstGeom prst="rect">
            <a:avLst/>
          </a:prstGeom>
        </p:spPr>
      </p:pic>
    </p:spTree>
    <p:extLst>
      <p:ext uri="{BB962C8B-B14F-4D97-AF65-F5344CB8AC3E}">
        <p14:creationId xmlns:p14="http://schemas.microsoft.com/office/powerpoint/2010/main" val="3227903622"/>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6.5|2.2|2.8|4.4|9.3|12|8.8"/>
</p:tagLst>
</file>

<file path=ppt/tags/tag2.xml><?xml version="1.0" encoding="utf-8"?>
<p:tagLst xmlns:a="http://schemas.openxmlformats.org/drawingml/2006/main" xmlns:r="http://schemas.openxmlformats.org/officeDocument/2006/relationships" xmlns:p="http://schemas.openxmlformats.org/presentationml/2006/main">
  <p:tag name="TIMING" val="|4.1"/>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3904</TotalTime>
  <Words>3478</Words>
  <Application>Microsoft Office PowerPoint</Application>
  <PresentationFormat>Widescreen</PresentationFormat>
  <Paragraphs>206</Paragraphs>
  <Slides>45</Slides>
  <Notes>1</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45</vt:i4>
      </vt:variant>
    </vt:vector>
  </HeadingPairs>
  <TitlesOfParts>
    <vt:vector size="57" baseType="lpstr">
      <vt:lpstr>Arial</vt:lpstr>
      <vt:lpstr>Berlin Sans FB Demi</vt:lpstr>
      <vt:lpstr>Calibri</vt:lpstr>
      <vt:lpstr>Calibri Light</vt:lpstr>
      <vt:lpstr>Impact</vt:lpstr>
      <vt:lpstr>open sans</vt:lpstr>
      <vt:lpstr>ProximaNovaCond-Bold</vt:lpstr>
      <vt:lpstr>ProximaNovaCond-Regular</vt:lpstr>
      <vt:lpstr>STIXMathJax_Main-Regular</vt:lpstr>
      <vt:lpstr>Times New Roman</vt:lpstr>
      <vt:lpstr>Wingdings</vt:lpstr>
      <vt:lpstr>Office Theme</vt:lpstr>
      <vt:lpstr> PMG 506 Advanced Project Management LECTURE 7</vt:lpstr>
      <vt:lpstr>PowerPoint Presentation</vt:lpstr>
      <vt:lpstr>Learning Outcomes</vt:lpstr>
      <vt:lpstr>Hierarchical planning process </vt:lpstr>
      <vt:lpstr>PowerPoint Presentation</vt:lpstr>
      <vt:lpstr>PowerPoint Presentation</vt:lpstr>
      <vt:lpstr>Major Groupings Found in a WBS </vt:lpstr>
      <vt:lpstr>Example:</vt:lpstr>
      <vt:lpstr>100 percent rule</vt:lpstr>
      <vt:lpstr>Example: WBS Chart</vt:lpstr>
      <vt:lpstr>Example: WBS Chart</vt:lpstr>
      <vt:lpstr>Example:   WBS Table</vt:lpstr>
      <vt:lpstr>Example:   WBS Memo</vt:lpstr>
      <vt:lpstr>How WBS Helps the Project Manager?</vt:lpstr>
      <vt:lpstr>PowerPoint Presentation</vt:lpstr>
      <vt:lpstr>PowerPoint Presentation</vt:lpstr>
      <vt:lpstr> </vt:lpstr>
      <vt:lpstr>PowerPoint Presentation</vt:lpstr>
      <vt:lpstr>PowerPoint Presentation</vt:lpstr>
      <vt:lpstr>PowerPoint Presentation</vt:lpstr>
      <vt:lpstr>PowerPoint Presentation</vt:lpstr>
      <vt:lpstr>Remember!</vt:lpstr>
      <vt:lpstr>Remember!</vt:lpstr>
      <vt:lpstr>Learning Summary and Evaluation 1</vt:lpstr>
      <vt:lpstr>PowerPoint Presentation</vt:lpstr>
      <vt:lpstr>Learning Check</vt:lpstr>
      <vt:lpstr>PowerPoint Presentation</vt:lpstr>
      <vt:lpstr>PowerPoint Presentation</vt:lpstr>
      <vt:lpstr>PowerPoint Presentation</vt:lpstr>
      <vt:lpstr>PowerPoint Presentation</vt:lpstr>
      <vt:lpstr>Responsibility Matrices</vt:lpstr>
      <vt:lpstr>Why responsibility Matrices?</vt:lpstr>
      <vt:lpstr>Example 1</vt:lpstr>
      <vt:lpstr>PowerPoint Presentation</vt:lpstr>
      <vt:lpstr> </vt:lpstr>
      <vt:lpstr>PowerPoint Presentation</vt:lpstr>
      <vt:lpstr> Case Study: Wedding Deliverables</vt:lpstr>
      <vt:lpstr>Deliverables Decompose into Work Packages</vt:lpstr>
      <vt:lpstr>Summary </vt:lpstr>
      <vt:lpstr>PowerPoint Presentation</vt:lpstr>
      <vt:lpstr>What is next? </vt:lpstr>
      <vt:lpstr>Glossary</vt:lpstr>
      <vt:lpstr>Discussion Questions</vt:lpstr>
      <vt:lpstr>Resources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Amal Aburumman</cp:lastModifiedBy>
  <cp:revision>215</cp:revision>
  <dcterms:created xsi:type="dcterms:W3CDTF">2020-10-15T07:04:09Z</dcterms:created>
  <dcterms:modified xsi:type="dcterms:W3CDTF">2021-03-08T07:38:54Z</dcterms:modified>
</cp:coreProperties>
</file>