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80" r:id="rId2"/>
    <p:sldId id="303" r:id="rId3"/>
    <p:sldId id="271" r:id="rId4"/>
    <p:sldId id="313" r:id="rId5"/>
    <p:sldId id="507" r:id="rId6"/>
    <p:sldId id="276" r:id="rId7"/>
    <p:sldId id="508" r:id="rId8"/>
    <p:sldId id="509" r:id="rId9"/>
    <p:sldId id="510" r:id="rId10"/>
    <p:sldId id="511" r:id="rId11"/>
    <p:sldId id="512" r:id="rId12"/>
    <p:sldId id="513" r:id="rId13"/>
    <p:sldId id="506" r:id="rId14"/>
    <p:sldId id="514" r:id="rId15"/>
    <p:sldId id="515" r:id="rId16"/>
    <p:sldId id="516" r:id="rId17"/>
    <p:sldId id="517" r:id="rId18"/>
    <p:sldId id="518" r:id="rId19"/>
    <p:sldId id="519" r:id="rId20"/>
    <p:sldId id="520" r:id="rId21"/>
    <p:sldId id="521" r:id="rId22"/>
    <p:sldId id="522" r:id="rId23"/>
    <p:sldId id="494" r:id="rId24"/>
    <p:sldId id="523" r:id="rId25"/>
    <p:sldId id="524" r:id="rId26"/>
    <p:sldId id="525" r:id="rId27"/>
    <p:sldId id="526" r:id="rId28"/>
    <p:sldId id="527" r:id="rId29"/>
    <p:sldId id="306" r:id="rId30"/>
    <p:sldId id="528" r:id="rId31"/>
    <p:sldId id="529" r:id="rId32"/>
    <p:sldId id="530" r:id="rId33"/>
    <p:sldId id="531" r:id="rId34"/>
    <p:sldId id="532" r:id="rId35"/>
    <p:sldId id="533" r:id="rId36"/>
    <p:sldId id="34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507"/>
            <p14:sldId id="276"/>
            <p14:sldId id="508"/>
            <p14:sldId id="509"/>
            <p14:sldId id="510"/>
            <p14:sldId id="511"/>
            <p14:sldId id="512"/>
            <p14:sldId id="513"/>
            <p14:sldId id="506"/>
            <p14:sldId id="514"/>
            <p14:sldId id="515"/>
            <p14:sldId id="516"/>
            <p14:sldId id="517"/>
            <p14:sldId id="518"/>
            <p14:sldId id="519"/>
            <p14:sldId id="520"/>
            <p14:sldId id="521"/>
            <p14:sldId id="522"/>
            <p14:sldId id="494"/>
            <p14:sldId id="523"/>
            <p14:sldId id="524"/>
            <p14:sldId id="525"/>
            <p14:sldId id="526"/>
            <p14:sldId id="527"/>
            <p14:sldId id="306"/>
            <p14:sldId id="528"/>
            <p14:sldId id="529"/>
            <p14:sldId id="530"/>
            <p14:sldId id="531"/>
            <p14:sldId id="532"/>
            <p14:sldId id="533"/>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3738" autoAdjust="0"/>
  </p:normalViewPr>
  <p:slideViewPr>
    <p:cSldViewPr snapToGrid="0">
      <p:cViewPr>
        <p:scale>
          <a:sx n="70" d="100"/>
          <a:sy n="70" d="100"/>
        </p:scale>
        <p:origin x="-69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dirty="0"/>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11/14/2023</a:t>
            </a:fld>
            <a:endParaRPr lang="en-US" dirty="0"/>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pic>
        <p:nvPicPr>
          <p:cNvPr id="7" name="Picture 6">
            <a:extLst>
              <a:ext uri="{FF2B5EF4-FFF2-40B4-BE49-F238E27FC236}">
                <a16:creationId xmlns:a16="http://schemas.microsoft.com/office/drawing/2014/main" xmlns="" id="{BF267E06-EB1E-9B34-38B9-64519A68A913}"/>
              </a:ext>
            </a:extLst>
          </p:cNvPr>
          <p:cNvPicPr>
            <a:picLocks noChangeAspect="1"/>
          </p:cNvPicPr>
          <p:nvPr userDrawn="1"/>
        </p:nvPicPr>
        <p:blipFill>
          <a:blip r:embed="rId21" cstate="print">
            <a:extLst>
              <a:ext uri="{28A0092B-C50C-407E-A947-70E740481C1C}">
                <a14:useLocalDpi xmlns:a14="http://schemas.microsoft.com/office/drawing/2010/main" val="0"/>
              </a:ext>
            </a:extLst>
          </a:blip>
          <a:srcRect/>
          <a:stretch/>
        </p:blipFill>
        <p:spPr>
          <a:xfrm>
            <a:off x="9691058" y="87721"/>
            <a:ext cx="2383737" cy="1125123"/>
          </a:xfrm>
          <a:prstGeom prst="rect">
            <a:avLst/>
          </a:prstGeom>
        </p:spPr>
      </p:pic>
      <p:sp>
        <p:nvSpPr>
          <p:cNvPr id="8" name="Rectangle 7">
            <a:extLst>
              <a:ext uri="{FF2B5EF4-FFF2-40B4-BE49-F238E27FC236}">
                <a16:creationId xmlns:a16="http://schemas.microsoft.com/office/drawing/2014/main" xmlns="" id="{ADB57316-93DF-55FF-871F-F7A63A9FF2F0}"/>
              </a:ext>
            </a:extLst>
          </p:cNvPr>
          <p:cNvSpPr/>
          <p:nvPr userDrawn="1"/>
        </p:nvSpPr>
        <p:spPr>
          <a:xfrm flipV="1">
            <a:off x="-124683"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556395" y="2424037"/>
            <a:ext cx="3430747" cy="1446550"/>
          </a:xfrm>
          <a:prstGeom prst="rect">
            <a:avLst/>
          </a:prstGeom>
          <a:noFill/>
        </p:spPr>
        <p:txBody>
          <a:bodyPr wrap="none" rtlCol="0">
            <a:spAutoFit/>
          </a:bodyPr>
          <a:lstStyle/>
          <a:p>
            <a:pPr algn="ctr"/>
            <a:r>
              <a:rPr lang="ar-EG" sz="4400" b="1" dirty="0">
                <a:solidFill>
                  <a:srgbClr val="00B0F0"/>
                </a:solidFill>
                <a:latin typeface="Times New Roman" panose="02020603050405020304" pitchFamily="18" charset="0"/>
                <a:cs typeface="Times New Roman" panose="02020603050405020304" pitchFamily="18" charset="0"/>
              </a:rPr>
              <a:t>التنظيم القانوني </a:t>
            </a:r>
          </a:p>
          <a:p>
            <a:pPr algn="ctr"/>
            <a:r>
              <a:rPr lang="ar-EG" sz="4400" b="1" dirty="0">
                <a:solidFill>
                  <a:srgbClr val="00B0F0"/>
                </a:solidFill>
                <a:latin typeface="Times New Roman" panose="02020603050405020304" pitchFamily="18" charset="0"/>
                <a:cs typeface="Times New Roman" panose="02020603050405020304" pitchFamily="18" charset="0"/>
              </a:rPr>
              <a:t>للذكاء الاصطناعي</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64592"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7</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xmlns="" id="{FA59789B-D841-DB76-25B9-1348B202C2B5}"/>
              </a:ext>
            </a:extLst>
          </p:cNvPr>
          <p:cNvSpPr txBox="1"/>
          <p:nvPr/>
        </p:nvSpPr>
        <p:spPr>
          <a:xfrm>
            <a:off x="329269" y="5104240"/>
            <a:ext cx="1133965" cy="400110"/>
          </a:xfrm>
          <a:prstGeom prst="rect">
            <a:avLst/>
          </a:prstGeom>
          <a:noFill/>
        </p:spPr>
        <p:txBody>
          <a:bodyPr wrap="none" rtlCol="0">
            <a:spAutoFit/>
          </a:bodyPr>
          <a:lstStyle/>
          <a:p>
            <a:r>
              <a:rPr lang="en-US" sz="2000" dirty="0" smtClean="0">
                <a:solidFill>
                  <a:schemeClr val="bg1"/>
                </a:solidFill>
                <a:latin typeface="Times New Roman" panose="02020603050405020304" pitchFamily="18" charset="0"/>
                <a:cs typeface="Times New Roman" panose="02020603050405020304" pitchFamily="18" charset="0"/>
              </a:rPr>
              <a:t>LAW626</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755649" y="2785710"/>
            <a:ext cx="3430747" cy="1446550"/>
          </a:xfrm>
          <a:prstGeom prst="rect">
            <a:avLst/>
          </a:prstGeom>
          <a:noFill/>
        </p:spPr>
        <p:txBody>
          <a:bodyPr wrap="none" rtlCol="0">
            <a:spAutoFit/>
          </a:bodyPr>
          <a:lstStyle/>
          <a:p>
            <a:pPr algn="ctr"/>
            <a:r>
              <a:rPr lang="ar-EG" sz="4400" b="1" dirty="0">
                <a:solidFill>
                  <a:srgbClr val="00B0F0"/>
                </a:solidFill>
                <a:latin typeface="Times New Roman" panose="02020603050405020304" pitchFamily="18" charset="0"/>
                <a:cs typeface="Times New Roman" panose="02020603050405020304" pitchFamily="18" charset="0"/>
              </a:rPr>
              <a:t>التنظيم القانوني </a:t>
            </a:r>
          </a:p>
          <a:p>
            <a:pPr algn="ctr"/>
            <a:r>
              <a:rPr lang="ar-EG" sz="4400" b="1" dirty="0">
                <a:solidFill>
                  <a:srgbClr val="00B0F0"/>
                </a:solidFill>
                <a:latin typeface="Times New Roman" panose="02020603050405020304" pitchFamily="18" charset="0"/>
                <a:cs typeface="Times New Roman" panose="02020603050405020304" pitchFamily="18" charset="0"/>
              </a:rPr>
              <a:t>للذكاء الاصطناعي</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7</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6370224" y="4802552"/>
            <a:ext cx="1189749"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LAW626</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5A075604-73CD-4507-8013-424F369DFDEB}"/>
              </a:ext>
            </a:extLst>
          </p:cNvPr>
          <p:cNvSpPr/>
          <p:nvPr/>
        </p:nvSpPr>
        <p:spPr>
          <a:xfrm>
            <a:off x="44172" y="672613"/>
            <a:ext cx="1562100"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34" name="Rectangle 33">
            <a:extLst>
              <a:ext uri="{FF2B5EF4-FFF2-40B4-BE49-F238E27FC236}">
                <a16:creationId xmlns:a16="http://schemas.microsoft.com/office/drawing/2014/main" xmlns="" id="{FFBC9732-D32E-DCF9-3982-D4B68F971747}"/>
              </a:ext>
            </a:extLst>
          </p:cNvPr>
          <p:cNvSpPr/>
          <p:nvPr/>
        </p:nvSpPr>
        <p:spPr>
          <a:xfrm>
            <a:off x="44172" y="2064989"/>
            <a:ext cx="12147828" cy="1938992"/>
          </a:xfrm>
          <a:prstGeom prst="rect">
            <a:avLst/>
          </a:prstGeom>
          <a:noFill/>
        </p:spPr>
        <p:txBody>
          <a:bodyPr wrap="square">
            <a:spAutoFit/>
          </a:bodyPr>
          <a:lstStyle/>
          <a:p>
            <a:pPr algn="r" rtl="1">
              <a:lnSpc>
                <a:spcPct val="120000"/>
              </a:lnSpc>
            </a:pPr>
            <a:r>
              <a:rPr lang="ar-EG" sz="2800" b="1" u="sng" dirty="0" smtClean="0">
                <a:solidFill>
                  <a:schemeClr val="bg1"/>
                </a:solidFill>
                <a:latin typeface="Times New Roman" panose="02020603050405020304" pitchFamily="18" charset="0"/>
              </a:rPr>
              <a:t>أهم المحاور الأساسية للمحاضرة:</a:t>
            </a:r>
          </a:p>
          <a:p>
            <a:pPr algn="r" rtl="1">
              <a:lnSpc>
                <a:spcPct val="120000"/>
              </a:lnSpc>
            </a:pPr>
            <a:r>
              <a:rPr lang="ar-EG" sz="2800" b="1" dirty="0" smtClean="0">
                <a:solidFill>
                  <a:schemeClr val="bg1"/>
                </a:solidFill>
                <a:latin typeface="Times New Roman" panose="02020603050405020304" pitchFamily="18" charset="0"/>
              </a:rPr>
              <a:t>1- المسئولية المدنية للذكاء </a:t>
            </a:r>
            <a:r>
              <a:rPr lang="ar-EG" sz="2800" b="1" dirty="0">
                <a:solidFill>
                  <a:schemeClr val="bg1"/>
                </a:solidFill>
                <a:latin typeface="Times New Roman" panose="02020603050405020304" pitchFamily="18" charset="0"/>
              </a:rPr>
              <a:t>الاصطناعي </a:t>
            </a:r>
            <a:r>
              <a:rPr lang="ar-EG" sz="2800" b="1" dirty="0" smtClean="0">
                <a:solidFill>
                  <a:schemeClr val="bg1"/>
                </a:solidFill>
                <a:latin typeface="Times New Roman" panose="02020603050405020304" pitchFamily="18" charset="0"/>
              </a:rPr>
              <a:t>القائمة على الاعتبار الشخصي.</a:t>
            </a:r>
          </a:p>
          <a:p>
            <a:pPr algn="r" rtl="1">
              <a:lnSpc>
                <a:spcPct val="120000"/>
              </a:lnSpc>
            </a:pPr>
            <a:r>
              <a:rPr lang="ar-EG" sz="2800" b="1" dirty="0" smtClean="0">
                <a:solidFill>
                  <a:schemeClr val="bg1"/>
                </a:solidFill>
                <a:latin typeface="Times New Roman" panose="02020603050405020304" pitchFamily="18" charset="0"/>
              </a:rPr>
              <a:t>2- المسئولية </a:t>
            </a:r>
            <a:r>
              <a:rPr lang="ar-EG" sz="2800" b="1" dirty="0">
                <a:solidFill>
                  <a:schemeClr val="bg1"/>
                </a:solidFill>
                <a:latin typeface="Times New Roman" panose="02020603050405020304" pitchFamily="18" charset="0"/>
              </a:rPr>
              <a:t>المدنية للذكاء الاصطناعي القائمة على الاعتبار </a:t>
            </a:r>
            <a:r>
              <a:rPr lang="ar-EG" sz="2800" b="1" dirty="0" smtClean="0">
                <a:solidFill>
                  <a:schemeClr val="bg1"/>
                </a:solidFill>
                <a:latin typeface="Times New Roman" panose="02020603050405020304" pitchFamily="18" charset="0"/>
              </a:rPr>
              <a:t>الموضوعي.</a:t>
            </a:r>
            <a:endParaRPr lang="ar-EG" sz="2800" b="1" dirty="0">
              <a:solidFill>
                <a:schemeClr val="bg1"/>
              </a:solidFill>
              <a:latin typeface="Times New Roman" panose="02020603050405020304" pitchFamily="18" charset="0"/>
            </a:endParaRPr>
          </a:p>
          <a:p>
            <a:pPr>
              <a:lnSpc>
                <a:spcPct val="120000"/>
              </a:lnSpc>
            </a:pP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2705779" y="658046"/>
            <a:ext cx="6152646" cy="523220"/>
          </a:xfrm>
          <a:prstGeom prst="rect">
            <a:avLst/>
          </a:prstGeom>
          <a:noFill/>
        </p:spPr>
        <p:txBody>
          <a:bodyPr wrap="none" rtlCol="0">
            <a:spAutoFit/>
          </a:bodyPr>
          <a:lstStyle/>
          <a:p>
            <a:pPr algn="r"/>
            <a:r>
              <a:rPr lang="ar-EG" sz="2800" b="1" dirty="0" smtClean="0">
                <a:solidFill>
                  <a:srgbClr val="00B0F0"/>
                </a:solidFill>
                <a:latin typeface="Times New Roman" panose="02020603050405020304" pitchFamily="18" charset="0"/>
                <a:cs typeface="Times New Roman" panose="02020603050405020304" pitchFamily="18" charset="0"/>
              </a:rPr>
              <a:t>قيام المسئولية المدنية عن أضرار الذكاء الاصطناعي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44172" y="658046"/>
            <a:ext cx="1224558"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185142" y="927973"/>
            <a:ext cx="94261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xmlns=""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630304" y="899652"/>
            <a:ext cx="6100128" cy="523220"/>
          </a:xfrm>
          <a:prstGeom prst="rect">
            <a:avLst/>
          </a:prstGeom>
          <a:noFill/>
        </p:spPr>
        <p:txBody>
          <a:bodyPr wrap="square" rtlCol="0">
            <a:spAutoFit/>
          </a:bodyPr>
          <a:lstStyle/>
          <a:p>
            <a:pPr algn="r"/>
            <a:r>
              <a:rPr lang="ar-EG" sz="2800" b="1" dirty="0">
                <a:solidFill>
                  <a:srgbClr val="00B0F0"/>
                </a:solidFill>
                <a:latin typeface="Times New Roman" panose="02020603050405020304" pitchFamily="18" charset="0"/>
                <a:cs typeface="Times New Roman" panose="02020603050405020304" pitchFamily="18" charset="0"/>
              </a:rPr>
              <a:t>قيام المسئولية المدنية عن أضرار الذكاء الاصطناعي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49795" y="2043588"/>
            <a:ext cx="12192000" cy="3194721"/>
          </a:xfrm>
          <a:prstGeom prst="rect">
            <a:avLst/>
          </a:prstGeom>
          <a:noFill/>
        </p:spPr>
        <p:txBody>
          <a:bodyPr wrap="square" rtlCol="0">
            <a:spAutoFit/>
          </a:bodyPr>
          <a:lstStyle/>
          <a:p>
            <a:pPr indent="-457200" algn="just" rtl="1">
              <a:lnSpc>
                <a:spcPct val="120000"/>
              </a:lnSpc>
              <a:buFont typeface="Wingdings" pitchFamily="2" charset="2"/>
              <a:buChar char="q"/>
            </a:pPr>
            <a:r>
              <a:rPr lang="ar-EG" sz="2400" b="1" dirty="0">
                <a:solidFill>
                  <a:schemeClr val="bg1"/>
                </a:solidFill>
                <a:latin typeface="Arial" pitchFamily="34" charset="0"/>
                <a:cs typeface="Arial" pitchFamily="34" charset="0"/>
              </a:rPr>
              <a:t>إذا كان يقصد تحمل الشخص لنتائج وعواقب الأفعال الصادرة عنه أو عمن يتولى رقابته والإشراف عليه، بمعنى أن المسؤولية ما هي إلا عبارة عن الالتزامات التي يتحملها الشخص نتيجة قيامه بارتكاب خطأ تسبب في ضرر للغير، فيتم مساءلته من خلال التعويض عن هذه الأضرار التي تسبب فيها للغير.</a:t>
            </a:r>
          </a:p>
          <a:p>
            <a:pPr indent="-457200" algn="just" rtl="1">
              <a:lnSpc>
                <a:spcPct val="120000"/>
              </a:lnSpc>
              <a:buFont typeface="Wingdings" pitchFamily="2" charset="2"/>
              <a:buChar char="q"/>
            </a:pPr>
            <a:r>
              <a:rPr lang="ar-EG" sz="2400" b="1" dirty="0">
                <a:solidFill>
                  <a:schemeClr val="bg1"/>
                </a:solidFill>
                <a:latin typeface="Arial" pitchFamily="34" charset="0"/>
                <a:cs typeface="Arial" pitchFamily="34" charset="0"/>
              </a:rPr>
              <a:t>وإذا علمنا أن تقنيات الذكاء الاصطناعي، أثناء استخدامها قامت بالدخول للبيانات الأشخاص الشخصية، وانتهاكها، وإفشائها للعموم للاطلاع عليها، بدون علم صاحبها أو بدون ما يعي ذلك، لكن الاستخدام السلبي لهذه التقنيات أدى للمساس بهذا الحق، بالإضافة إلى أن الحق في الخصوصية يعد من أبرز الحقوق، فيمكن لهذه التقنيات كما ذكرنا أن تتسبب فيها ويتم انتهاكها، ولم يعد هناك شيء اسمه الخصوصية سوى التسمية فقط.</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0" y="-365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49795" y="0"/>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185750" y="18248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630304" y="899652"/>
            <a:ext cx="6100128" cy="523220"/>
          </a:xfrm>
          <a:prstGeom prst="rect">
            <a:avLst/>
          </a:prstGeom>
          <a:noFill/>
        </p:spPr>
        <p:txBody>
          <a:bodyPr wrap="square" rtlCol="0">
            <a:spAutoFit/>
          </a:bodyPr>
          <a:lstStyle/>
          <a:p>
            <a:pPr algn="r"/>
            <a:r>
              <a:rPr lang="ar-EG" sz="2800" b="1" dirty="0">
                <a:solidFill>
                  <a:srgbClr val="00B0F0"/>
                </a:solidFill>
                <a:latin typeface="Times New Roman" panose="02020603050405020304" pitchFamily="18" charset="0"/>
                <a:cs typeface="Times New Roman" panose="02020603050405020304" pitchFamily="18" charset="0"/>
              </a:rPr>
              <a:t>قيام المسئولية المدنية عن أضرار الذكاء الاصطناعي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49795" y="2043588"/>
            <a:ext cx="12192000" cy="4081117"/>
          </a:xfrm>
          <a:prstGeom prst="rect">
            <a:avLst/>
          </a:prstGeom>
          <a:noFill/>
        </p:spPr>
        <p:txBody>
          <a:bodyPr wrap="square" rtlCol="0">
            <a:spAutoFit/>
          </a:bodyPr>
          <a:lstStyle/>
          <a:p>
            <a:pPr indent="-457200" algn="just" rtl="1">
              <a:lnSpc>
                <a:spcPct val="120000"/>
              </a:lnSpc>
              <a:buFont typeface="Wingdings" pitchFamily="2" charset="2"/>
              <a:buChar char="q"/>
            </a:pPr>
            <a:r>
              <a:rPr lang="ar-EG" sz="2400" b="1" dirty="0">
                <a:solidFill>
                  <a:schemeClr val="bg1"/>
                </a:solidFill>
                <a:latin typeface="Arial" pitchFamily="34" charset="0"/>
                <a:cs typeface="Arial" pitchFamily="34" charset="0"/>
              </a:rPr>
              <a:t>بل أكثر من هذا، أن تقنيات الذكاء الاصطناعي أحيانا يمكن أن تكون طرفا في العقد، ويمكن لها أن تبرم عقودا مدنية أو تجارية ... لكن قد لا تقوم بالتنفيذ إما لخطأ في البرمجة أو لعدم استطاعتها على التنفيذ.</a:t>
            </a:r>
          </a:p>
          <a:p>
            <a:pPr indent="-457200" algn="just" rtl="1">
              <a:lnSpc>
                <a:spcPct val="120000"/>
              </a:lnSpc>
              <a:buFont typeface="Wingdings" pitchFamily="2" charset="2"/>
              <a:buChar char="q"/>
            </a:pPr>
            <a:r>
              <a:rPr lang="ar-EG" sz="2400" b="1" dirty="0">
                <a:solidFill>
                  <a:schemeClr val="bg1"/>
                </a:solidFill>
                <a:latin typeface="Arial" pitchFamily="34" charset="0"/>
                <a:cs typeface="Arial" pitchFamily="34" charset="0"/>
              </a:rPr>
              <a:t>فكلها مسائل إجرائية، تخفي خلفها أضرارا يمكن أن تمس الفرد من هذه التقنيات، مما يعني أن المسؤولية المدنية هنا ينبغي أن تحل لمحاولة جبر الأضرار التي تلحق الغير من هذه الاستخدامات، فلا يعقل أن يتم انتهاك حقوق الأفراد، ونظل مكتوفي الأيدي بدون أن نحرك ساكنا، ولا نطرح مسألة التعويض عن الأضرار في ظل عدم وجود قواعد حمائية تنظم هذه التقنيات والانتهاكات التي تتسبب فيها.</a:t>
            </a:r>
          </a:p>
          <a:p>
            <a:pPr indent="-457200" algn="just" rtl="1">
              <a:lnSpc>
                <a:spcPct val="120000"/>
              </a:lnSpc>
              <a:buFont typeface="Wingdings" pitchFamily="2" charset="2"/>
              <a:buChar char="q"/>
            </a:pPr>
            <a:r>
              <a:rPr lang="ar-EG" sz="2400" b="1" dirty="0">
                <a:solidFill>
                  <a:schemeClr val="bg1"/>
                </a:solidFill>
                <a:latin typeface="Arial" pitchFamily="34" charset="0"/>
                <a:cs typeface="Arial" pitchFamily="34" charset="0"/>
              </a:rPr>
              <a:t>ونتيجة لهذا، فقد استدعى منا الأمر لمعرفة قيام المسؤولية المدنية من عدمه، أن نبحث في مدى قيامها بناء على نظرية الاعتبار الشخصي </a:t>
            </a:r>
            <a:r>
              <a:rPr lang="ar-EG" sz="2400" b="1" dirty="0" smtClean="0">
                <a:solidFill>
                  <a:schemeClr val="bg1"/>
                </a:solidFill>
                <a:latin typeface="Arial" pitchFamily="34" charset="0"/>
                <a:cs typeface="Arial" pitchFamily="34" charset="0"/>
              </a:rPr>
              <a:t>(المحور الأول)، </a:t>
            </a:r>
            <a:r>
              <a:rPr lang="ar-EG" sz="2400" b="1" dirty="0">
                <a:solidFill>
                  <a:schemeClr val="bg1"/>
                </a:solidFill>
                <a:latin typeface="Arial" pitchFamily="34" charset="0"/>
                <a:cs typeface="Arial" pitchFamily="34" charset="0"/>
              </a:rPr>
              <a:t>ثم مدى إمكانية قيامها بناء على نظرية الاعتبار الموضوعي </a:t>
            </a:r>
            <a:r>
              <a:rPr lang="ar-EG" sz="2400" b="1" dirty="0" smtClean="0">
                <a:solidFill>
                  <a:schemeClr val="bg1"/>
                </a:solidFill>
                <a:latin typeface="Arial" pitchFamily="34" charset="0"/>
                <a:cs typeface="Arial" pitchFamily="34" charset="0"/>
              </a:rPr>
              <a:t>(المحور الثاني). </a:t>
            </a:r>
            <a:r>
              <a:rPr lang="ar-EG" sz="2400" b="1" dirty="0">
                <a:solidFill>
                  <a:schemeClr val="bg1"/>
                </a:solidFill>
                <a:latin typeface="Arial" pitchFamily="34" charset="0"/>
                <a:cs typeface="Arial" pitchFamily="34" charset="0"/>
              </a:rPr>
              <a:t>بعبارة أخرى، إن أيا من هذه القواعد القانونية المنظمة لكل نظرية تصلح للتطبيق على تقنيات الذكاء الاصطناعي.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0" y="-365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49795" y="0"/>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185750" y="18248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813720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3785652"/>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 </a:t>
            </a:r>
            <a:r>
              <a:rPr lang="ar-EG" sz="2400" b="1" u="sng" dirty="0">
                <a:solidFill>
                  <a:srgbClr val="2D3956"/>
                </a:solidFill>
                <a:latin typeface="Times New Roman" panose="02020603050405020304" pitchFamily="18" charset="0"/>
              </a:rPr>
              <a:t>إن التحدي القانوني المطروح الآن يتعلق بالمسؤولية القانونية للذكاء الاصطناعي، </a:t>
            </a:r>
            <a:r>
              <a:rPr lang="ar-EG" sz="2400" dirty="0">
                <a:solidFill>
                  <a:srgbClr val="2D3956"/>
                </a:solidFill>
                <a:latin typeface="Times New Roman" panose="02020603050405020304" pitchFamily="18" charset="0"/>
              </a:rPr>
              <a:t>ذلك أن الذكاء الاصطناعي وصل إلى مرحلة اتخاذ قرارات مستقلة بعيدة تماما كل البعد عن إرادة البشر، مما جعله يقوم بمختلف التصرفات والإجراءات القانونية بنفسه، دون الحاجة لتدخل العنصر البشري، بل أكثر من هذا أن مسألة منحه الشخصية القانونية من عدمها والتي لا تزال موضوع نقاش كبير في أغلبية الدول قد تعطي للذكاء الاصطناعي العديد من الحقوق والالتزامات، بحيث سيصبح كالإنسان.</a:t>
            </a:r>
          </a:p>
          <a:p>
            <a:pPr algn="just" rtl="1"/>
            <a:r>
              <a:rPr lang="ar-EG" sz="2400" b="1" u="sng" dirty="0" smtClean="0">
                <a:solidFill>
                  <a:srgbClr val="2D3956"/>
                </a:solidFill>
                <a:latin typeface="Times New Roman" panose="02020603050405020304" pitchFamily="18" charset="0"/>
              </a:rPr>
              <a:t>- وهذا </a:t>
            </a:r>
            <a:r>
              <a:rPr lang="ar-EG" sz="2400" b="1" u="sng" dirty="0">
                <a:solidFill>
                  <a:srgbClr val="2D3956"/>
                </a:solidFill>
                <a:latin typeface="Times New Roman" panose="02020603050405020304" pitchFamily="18" charset="0"/>
              </a:rPr>
              <a:t>ما دفعنا للبحث عن المسؤولية المدنية للذكاء الاصطناعي القائمة على الاعتبار الشخصي بغية وصولنا لحقيقة واحدة، وهي هل فعلا الذكاء الاصطناعي سيتحقق فيه عنصر الإرادة من أجل أن نسائله شخصيا عن أفعاله كالشخص الطبيعي؟ أم أن المسؤولية الشخصية هنا لن تتحقق في مجال الذكاء الاصطناعي</a:t>
            </a:r>
            <a:r>
              <a:rPr lang="ar-EG" sz="2400" b="1" u="sng" dirty="0" smtClean="0">
                <a:solidFill>
                  <a:srgbClr val="2D3956"/>
                </a:solidFill>
                <a:latin typeface="Times New Roman" panose="02020603050405020304" pitchFamily="18" charset="0"/>
              </a:rPr>
              <a:t>؟</a:t>
            </a:r>
          </a:p>
          <a:p>
            <a:pPr algn="just" rtl="1"/>
            <a:r>
              <a:rPr lang="ar-EG" sz="2400" dirty="0" smtClean="0">
                <a:solidFill>
                  <a:srgbClr val="2D3956"/>
                </a:solidFill>
                <a:latin typeface="Times New Roman" panose="02020603050405020304" pitchFamily="18" charset="0"/>
              </a:rPr>
              <a:t>- هذه </a:t>
            </a:r>
            <a:r>
              <a:rPr lang="ar-EG" sz="2400" dirty="0">
                <a:solidFill>
                  <a:srgbClr val="2D3956"/>
                </a:solidFill>
                <a:latin typeface="Times New Roman" panose="02020603050405020304" pitchFamily="18" charset="0"/>
              </a:rPr>
              <a:t>التساؤلات وغيرها، جعلتنا نعمق البحث أكثر فأكثر في مختلف القوانين الوطنية والمقارنة، للبحث عن مدى تحقق المسؤولية العقدية للذكاء الاصطناعي (</a:t>
            </a:r>
            <a:r>
              <a:rPr lang="ar-EG" sz="2400" dirty="0" smtClean="0">
                <a:solidFill>
                  <a:srgbClr val="2D3956"/>
                </a:solidFill>
                <a:latin typeface="Times New Roman" panose="02020603050405020304" pitchFamily="18" charset="0"/>
              </a:rPr>
              <a:t>أولاً)، </a:t>
            </a:r>
            <a:r>
              <a:rPr lang="ar-EG" sz="2400" dirty="0">
                <a:solidFill>
                  <a:srgbClr val="2D3956"/>
                </a:solidFill>
                <a:latin typeface="Times New Roman" panose="02020603050405020304" pitchFamily="18" charset="0"/>
              </a:rPr>
              <a:t>ثم مدى تحقق المسؤولية التقصيرية للذكاء الاصطناعي (</a:t>
            </a:r>
            <a:r>
              <a:rPr lang="ar-EG" sz="2400" dirty="0" smtClean="0">
                <a:solidFill>
                  <a:srgbClr val="2D3956"/>
                </a:solidFill>
                <a:latin typeface="Times New Roman" panose="02020603050405020304" pitchFamily="18" charset="0"/>
              </a:rPr>
              <a:t>ثانياً).</a:t>
            </a:r>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3785652"/>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smtClean="0">
                <a:solidFill>
                  <a:srgbClr val="2D3956"/>
                </a:solidFill>
                <a:latin typeface="Times New Roman" panose="02020603050405020304" pitchFamily="18" charset="0"/>
              </a:rPr>
              <a:t>- تعتبر </a:t>
            </a:r>
            <a:r>
              <a:rPr lang="ar-EG" sz="2400" b="1" u="sng" dirty="0">
                <a:solidFill>
                  <a:srgbClr val="2D3956"/>
                </a:solidFill>
                <a:latin typeface="Times New Roman" panose="02020603050405020304" pitchFamily="18" charset="0"/>
              </a:rPr>
              <a:t>المسؤولية العقدية جزء لا يتجزأ عن المسؤولية المدنية عموما، فكلاهما يهدفان إلى تعويض الطرف المضرور عن الأضرار والخسائر التي لحقت به سواء كان ذلك </a:t>
            </a:r>
            <a:r>
              <a:rPr lang="ar-EG" sz="2400" b="1" u="sng" dirty="0" smtClean="0">
                <a:solidFill>
                  <a:srgbClr val="2D3956"/>
                </a:solidFill>
                <a:latin typeface="Times New Roman" panose="02020603050405020304" pitchFamily="18" charset="0"/>
              </a:rPr>
              <a:t>ناتجاً </a:t>
            </a:r>
            <a:r>
              <a:rPr lang="ar-EG" sz="2400" b="1" u="sng" dirty="0">
                <a:solidFill>
                  <a:srgbClr val="2D3956"/>
                </a:solidFill>
                <a:latin typeface="Times New Roman" panose="02020603050405020304" pitchFamily="18" charset="0"/>
              </a:rPr>
              <a:t>عن الإخلال ببنود العقد أو التأخر في تنفيذه، </a:t>
            </a:r>
            <a:r>
              <a:rPr lang="ar-EG" sz="2400" dirty="0">
                <a:solidFill>
                  <a:srgbClr val="2D3956"/>
                </a:solidFill>
                <a:latin typeface="Times New Roman" panose="02020603050405020304" pitchFamily="18" charset="0"/>
              </a:rPr>
              <a:t>أي أن المسؤولية العقدية لا تعد أن تكون سوى أثر من آثار الإخلال بالالتزامات التعاقدية، أو بعبارة أخرى جزاء من جزاءات عدم تنفيذ </a:t>
            </a:r>
            <a:r>
              <a:rPr lang="ar-EG" sz="2400" dirty="0" smtClean="0">
                <a:solidFill>
                  <a:srgbClr val="2D3956"/>
                </a:solidFill>
                <a:latin typeface="Times New Roman" panose="02020603050405020304" pitchFamily="18" charset="0"/>
              </a:rPr>
              <a:t>الالتزام. </a:t>
            </a:r>
            <a:endParaRPr lang="ar-EG" sz="2400" dirty="0">
              <a:solidFill>
                <a:srgbClr val="2D3956"/>
              </a:solidFill>
              <a:latin typeface="Times New Roman" panose="02020603050405020304" pitchFamily="18" charset="0"/>
            </a:endParaRPr>
          </a:p>
          <a:p>
            <a:pPr algn="just" rtl="1"/>
            <a:r>
              <a:rPr lang="ar-EG" sz="2400" dirty="0" smtClean="0">
                <a:solidFill>
                  <a:srgbClr val="2D3956"/>
                </a:solidFill>
                <a:latin typeface="Times New Roman" panose="02020603050405020304" pitchFamily="18" charset="0"/>
              </a:rPr>
              <a:t>- </a:t>
            </a:r>
            <a:r>
              <a:rPr lang="ar-EG" sz="2400" b="1" u="sng" dirty="0" smtClean="0">
                <a:solidFill>
                  <a:srgbClr val="2D3956"/>
                </a:solidFill>
                <a:latin typeface="Times New Roman" panose="02020603050405020304" pitchFamily="18" charset="0"/>
              </a:rPr>
              <a:t>وإذا </a:t>
            </a:r>
            <a:r>
              <a:rPr lang="ar-EG" sz="2400" b="1" u="sng" dirty="0">
                <a:solidFill>
                  <a:srgbClr val="2D3956"/>
                </a:solidFill>
                <a:latin typeface="Times New Roman" panose="02020603050405020304" pitchFamily="18" charset="0"/>
              </a:rPr>
              <a:t>ما تم استخدام الذكاء الاصطناعي على أساس رابطة عقدية، فإن المسؤولية العقدية ستقوم هنا على أساس إخلال أحد الأطراف بالتزام عقدي ناشئ عن العقد، مما يستلزم معه توفر مجموعة من الشروط</a:t>
            </a:r>
            <a:r>
              <a:rPr lang="ar-EG" sz="2400" dirty="0">
                <a:solidFill>
                  <a:srgbClr val="2D3956"/>
                </a:solidFill>
                <a:latin typeface="Times New Roman" panose="02020603050405020304" pitchFamily="18" charset="0"/>
              </a:rPr>
              <a:t>، حتى تنطبق المسؤولية العقدية للذكاء الاصطناعي، كأن يكون هذا العقد صحيحا، وأن يتم الإخلال بتنفيذه من جانب أحد المتعاقدين بالتزام عقدي، بالإضافة إلى توفر أركان المسؤولية العقدية التي تتمثل في الخطأ والضرر وعلاقة السببية.</a:t>
            </a: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869743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4524315"/>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a:solidFill>
                  <a:srgbClr val="2D3956"/>
                </a:solidFill>
                <a:latin typeface="Times New Roman" panose="02020603050405020304" pitchFamily="18" charset="0"/>
              </a:rPr>
              <a:t>- فالخطأ العقدي، يتخذ أكثر من مظهر قانوني، يختلف باختلاف نوعية الإخلال الذي ارتكبه المدين، </a:t>
            </a:r>
            <a:r>
              <a:rPr lang="ar-EG" sz="2400" dirty="0">
                <a:solidFill>
                  <a:srgbClr val="2D3956"/>
                </a:solidFill>
                <a:latin typeface="Times New Roman" panose="02020603050405020304" pitchFamily="18" charset="0"/>
              </a:rPr>
              <a:t>فهو قد يتمثل في امتناع أحد المتعاقدين عن الوفاء بالالتزامات التي تعهد بها، وقد يكون ذلك في شكل تأخر في التنفيذ، الأمر الذي يتسبب في إلحاق الضرر بالطرف </a:t>
            </a:r>
            <a:r>
              <a:rPr lang="ar-EG" sz="2400" dirty="0" smtClean="0">
                <a:solidFill>
                  <a:srgbClr val="2D3956"/>
                </a:solidFill>
                <a:latin typeface="Times New Roman" panose="02020603050405020304" pitchFamily="18" charset="0"/>
              </a:rPr>
              <a:t>الدائن. </a:t>
            </a:r>
            <a:endParaRPr lang="ar-EG" sz="2400" dirty="0">
              <a:solidFill>
                <a:srgbClr val="2D3956"/>
              </a:solidFill>
              <a:latin typeface="Times New Roman" panose="02020603050405020304" pitchFamily="18" charset="0"/>
            </a:endParaRPr>
          </a:p>
          <a:p>
            <a:pPr algn="just" rtl="1"/>
            <a:r>
              <a:rPr lang="ar-EG" sz="2400" dirty="0" smtClean="0">
                <a:solidFill>
                  <a:srgbClr val="2D3956"/>
                </a:solidFill>
                <a:latin typeface="Times New Roman" panose="02020603050405020304" pitchFamily="18" charset="0"/>
              </a:rPr>
              <a:t>- </a:t>
            </a:r>
            <a:r>
              <a:rPr lang="ar-EG" sz="2400" b="1" u="sng" dirty="0" smtClean="0">
                <a:solidFill>
                  <a:srgbClr val="2D3956"/>
                </a:solidFill>
                <a:latin typeface="Times New Roman" panose="02020603050405020304" pitchFamily="18" charset="0"/>
              </a:rPr>
              <a:t>من </a:t>
            </a:r>
            <a:r>
              <a:rPr lang="ar-EG" sz="2400" b="1" u="sng" dirty="0">
                <a:solidFill>
                  <a:srgbClr val="2D3956"/>
                </a:solidFill>
                <a:latin typeface="Times New Roman" panose="02020603050405020304" pitchFamily="18" charset="0"/>
              </a:rPr>
              <a:t>هنا، فإن الخطأ العقدي يكون </a:t>
            </a:r>
            <a:r>
              <a:rPr lang="ar-EG" sz="2400" b="1" u="sng" dirty="0" smtClean="0">
                <a:solidFill>
                  <a:srgbClr val="2D3956"/>
                </a:solidFill>
                <a:latin typeface="Times New Roman" panose="02020603050405020304" pitchFamily="18" charset="0"/>
              </a:rPr>
              <a:t>ناتجاً </a:t>
            </a:r>
            <a:r>
              <a:rPr lang="ar-EG" sz="2400" b="1" u="sng" dirty="0">
                <a:solidFill>
                  <a:srgbClr val="2D3956"/>
                </a:solidFill>
                <a:latin typeface="Times New Roman" panose="02020603050405020304" pitchFamily="18" charset="0"/>
              </a:rPr>
              <a:t>عن عدم تنفيذ الالتزام المتفق بشأنه، إما تنفيذا كليا أو جزئيا، </a:t>
            </a:r>
            <a:r>
              <a:rPr lang="ar-EG" sz="2400" dirty="0">
                <a:solidFill>
                  <a:srgbClr val="2D3956"/>
                </a:solidFill>
                <a:latin typeface="Times New Roman" panose="02020603050405020304" pitchFamily="18" charset="0"/>
              </a:rPr>
              <a:t>بل إنه لا يشترط حتى يتحقق الخطأ أن لا يتم تنفيذ الالتزام، وإنما في الغالب قد يكون هذا الالتزام تنفيذه معيبا أو متأخرا، مما يجعل معه الخطأ العقدي </a:t>
            </a:r>
            <a:r>
              <a:rPr lang="ar-EG" sz="2400" dirty="0" smtClean="0">
                <a:solidFill>
                  <a:srgbClr val="2D3956"/>
                </a:solidFill>
                <a:latin typeface="Times New Roman" panose="02020603050405020304" pitchFamily="18" charset="0"/>
              </a:rPr>
              <a:t>قائما. وهذا </a:t>
            </a:r>
            <a:r>
              <a:rPr lang="ar-EG" sz="2400" dirty="0">
                <a:solidFill>
                  <a:srgbClr val="2D3956"/>
                </a:solidFill>
                <a:latin typeface="Times New Roman" panose="02020603050405020304" pitchFamily="18" charset="0"/>
              </a:rPr>
              <a:t>يعني، أن أي فعل أو تصرف قانوني اتفق الأطراف على تنفيذه، لكنه وقع الإخلال به من أحد المتعاقدين ترك- ما كان يجب فعله فإنه يعد بالمنظور القانوني خطأ عقديا. </a:t>
            </a:r>
          </a:p>
          <a:p>
            <a:pPr algn="just" rtl="1"/>
            <a:r>
              <a:rPr lang="ar-EG" sz="2400" b="1" u="sng" dirty="0" smtClean="0">
                <a:solidFill>
                  <a:srgbClr val="2D3956"/>
                </a:solidFill>
                <a:latin typeface="Times New Roman" panose="02020603050405020304" pitchFamily="18" charset="0"/>
              </a:rPr>
              <a:t>- أما </a:t>
            </a:r>
            <a:r>
              <a:rPr lang="ar-EG" sz="2400" b="1" u="sng" dirty="0">
                <a:solidFill>
                  <a:srgbClr val="2D3956"/>
                </a:solidFill>
                <a:latin typeface="Times New Roman" panose="02020603050405020304" pitchFamily="18" charset="0"/>
              </a:rPr>
              <a:t>الضرر </a:t>
            </a:r>
            <a:r>
              <a:rPr lang="ar-EG" sz="2400" b="1" u="sng" dirty="0" smtClean="0">
                <a:solidFill>
                  <a:srgbClr val="2D3956"/>
                </a:solidFill>
                <a:latin typeface="Times New Roman" panose="02020603050405020304" pitchFamily="18" charset="0"/>
              </a:rPr>
              <a:t>العقدي فهو </a:t>
            </a:r>
            <a:r>
              <a:rPr lang="ar-EG" sz="2400" b="1" u="sng" dirty="0">
                <a:solidFill>
                  <a:srgbClr val="2D3956"/>
                </a:solidFill>
                <a:latin typeface="Times New Roman" panose="02020603050405020304" pitchFamily="18" charset="0"/>
              </a:rPr>
              <a:t>الصورة الملموسة التي تتمثل فيها نتائج الخطأ العقدي، </a:t>
            </a:r>
            <a:r>
              <a:rPr lang="ar-EG" sz="2400" dirty="0">
                <a:solidFill>
                  <a:srgbClr val="2D3956"/>
                </a:solidFill>
                <a:latin typeface="Times New Roman" panose="02020603050405020304" pitchFamily="18" charset="0"/>
              </a:rPr>
              <a:t>وهذا يعني أن الخطأ إذا لم يترتب عنه ضرر فإنه لا مجال لإعمال قواعد المسؤولية العقدية، </a:t>
            </a:r>
            <a:r>
              <a:rPr lang="ar-EG" sz="2400" dirty="0" smtClean="0">
                <a:solidFill>
                  <a:srgbClr val="2D3956"/>
                </a:solidFill>
                <a:latin typeface="Times New Roman" panose="02020603050405020304" pitchFamily="18" charset="0"/>
              </a:rPr>
              <a:t>والضرر هو </a:t>
            </a:r>
            <a:r>
              <a:rPr lang="ar-EG" sz="2400" dirty="0">
                <a:solidFill>
                  <a:srgbClr val="2D3956"/>
                </a:solidFill>
                <a:latin typeface="Times New Roman" panose="02020603050405020304" pitchFamily="18" charset="0"/>
              </a:rPr>
              <a:t>كل ما يلحق المتعاقد من خسارات مالية وتفويت الفرص الربح ، بشرط أن يتصل ذلك اتصالا مباشرا بالفعل الموجب لهذه </a:t>
            </a:r>
            <a:r>
              <a:rPr lang="ar-EG" sz="2400" dirty="0" smtClean="0">
                <a:solidFill>
                  <a:srgbClr val="2D3956"/>
                </a:solidFill>
                <a:latin typeface="Times New Roman" panose="02020603050405020304" pitchFamily="18" charset="0"/>
              </a:rPr>
              <a:t>المسؤولية.</a:t>
            </a:r>
            <a:endParaRPr lang="ar-EG" sz="2400" dirty="0">
              <a:solidFill>
                <a:srgbClr val="2D3956"/>
              </a:solidFill>
              <a:latin typeface="Times New Roman" panose="02020603050405020304" pitchFamily="18" charset="0"/>
            </a:endParaRP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618442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3785652"/>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a:solidFill>
                  <a:srgbClr val="2D3956"/>
                </a:solidFill>
                <a:latin typeface="Times New Roman" panose="02020603050405020304" pitchFamily="18" charset="0"/>
              </a:rPr>
              <a:t>- غير أنه، لا يكفي لتحقق المسؤولية العقدية أن يكون هنا ضرر وخطأ، وإنما يلزم إلى جانب ذلك، أن يكون هذا الخطأ هو الذي تسبب في وقوع هذا الضرر، </a:t>
            </a:r>
            <a:r>
              <a:rPr lang="ar-EG" sz="2400" dirty="0">
                <a:solidFill>
                  <a:srgbClr val="2D3956"/>
                </a:solidFill>
                <a:latin typeface="Times New Roman" panose="02020603050405020304" pitchFamily="18" charset="0"/>
              </a:rPr>
              <a:t>أي أن يكون الخطأ </a:t>
            </a:r>
            <a:r>
              <a:rPr lang="ar-EG" sz="2400" dirty="0" smtClean="0">
                <a:solidFill>
                  <a:srgbClr val="2D3956"/>
                </a:solidFill>
                <a:latin typeface="Times New Roman" panose="02020603050405020304" pitchFamily="18" charset="0"/>
              </a:rPr>
              <a:t>سبباً مباشراً </a:t>
            </a:r>
            <a:r>
              <a:rPr lang="ar-EG" sz="2400" dirty="0">
                <a:solidFill>
                  <a:srgbClr val="2D3956"/>
                </a:solidFill>
                <a:latin typeface="Times New Roman" panose="02020603050405020304" pitchFamily="18" charset="0"/>
              </a:rPr>
              <a:t>لحدوث الضرر، بحيث إن علاقة السببية بين الخطأ والضرر مسألة لا غنى عنها، وأن لا تكون هناك أسباب خارجية، مما يعني أن عبء إثبات هذه العلاقة يقع على الطرف المدعي أي الذي يطالب بالتعويض عن الأضرار التي لحقت عن عدم تنفيذ العقد، طبقا للقاعدة الفقهية المعروفة "البينة على من ادعى واليمين على من أنكر".</a:t>
            </a:r>
          </a:p>
          <a:p>
            <a:pPr algn="just" rtl="1"/>
            <a:r>
              <a:rPr lang="ar-EG" sz="2400" b="1" u="sng" dirty="0" smtClean="0">
                <a:solidFill>
                  <a:srgbClr val="2D3956"/>
                </a:solidFill>
                <a:latin typeface="Times New Roman" panose="02020603050405020304" pitchFamily="18" charset="0"/>
              </a:rPr>
              <a:t>- وبالتالي</a:t>
            </a:r>
            <a:r>
              <a:rPr lang="ar-EG" sz="2400" b="1" u="sng" dirty="0">
                <a:solidFill>
                  <a:srgbClr val="2D3956"/>
                </a:solidFill>
                <a:latin typeface="Times New Roman" panose="02020603050405020304" pitchFamily="18" charset="0"/>
              </a:rPr>
              <a:t>، فإن أركان المسؤولية العقدية تراعى في نازلة تعلقت بالإخلال بتنفيذ بنود العقد، </a:t>
            </a:r>
            <a:r>
              <a:rPr lang="ar-EG" sz="2400" dirty="0">
                <a:solidFill>
                  <a:srgbClr val="2D3956"/>
                </a:solidFill>
                <a:latin typeface="Times New Roman" panose="02020603050405020304" pitchFamily="18" charset="0"/>
              </a:rPr>
              <a:t>وهو نفس الأمر يمكننا تبيانه حول مدى إمكانية تطبيق هذه الأركان على الذكاء الاصطناعي، من أجل معرفة ثبوت مسؤوليته العقدية من عدمها؟ وهل القواعد القانونية المنظمة للمسؤولية العقدية يمكن تطبيقها في مواجهة تقنيات الذكاء الاصطناعي؟ أم لا؟</a:t>
            </a: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593356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3416320"/>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a:solidFill>
                  <a:srgbClr val="2D3956"/>
                </a:solidFill>
                <a:latin typeface="Times New Roman" panose="02020603050405020304" pitchFamily="18" charset="0"/>
              </a:rPr>
              <a:t>- ولذلك، إذا كانت المسؤولية العقدية تقوم عند الإخلال بالتزام عقدي يختلف باختلاف ما اشتمل عليه العقد من التزامات، فإن أحكامها الآن أمام تحديات قانونية كبيرة لا سيما في ظل ما وصل إليه الذكاء الاصطناعي من قدرات إدراكية هائلة، بحيث أنه قد يقوم بإبرام العقود </a:t>
            </a:r>
            <a:r>
              <a:rPr lang="ar-EG" sz="2400" b="1" u="sng" dirty="0" smtClean="0">
                <a:solidFill>
                  <a:srgbClr val="2D3956"/>
                </a:solidFill>
                <a:latin typeface="Times New Roman" panose="02020603050405020304" pitchFamily="18" charset="0"/>
              </a:rPr>
              <a:t>مع </a:t>
            </a:r>
            <a:r>
              <a:rPr lang="ar-EG" sz="2400" b="1" u="sng" dirty="0">
                <a:solidFill>
                  <a:srgbClr val="2D3956"/>
                </a:solidFill>
                <a:latin typeface="Times New Roman" panose="02020603050405020304" pitchFamily="18" charset="0"/>
              </a:rPr>
              <a:t>الزبائن أو العملاء، تنفيذا لعقد </a:t>
            </a:r>
            <a:r>
              <a:rPr lang="ar-EG" sz="2400" b="1" u="sng" dirty="0" smtClean="0">
                <a:solidFill>
                  <a:srgbClr val="2D3956"/>
                </a:solidFill>
                <a:latin typeface="Times New Roman" panose="02020603050405020304" pitchFamily="18" charset="0"/>
              </a:rPr>
              <a:t>الوساطة، </a:t>
            </a:r>
            <a:r>
              <a:rPr lang="ar-EG" sz="2400" b="1" u="sng" dirty="0">
                <a:solidFill>
                  <a:srgbClr val="2D3956"/>
                </a:solidFill>
                <a:latin typeface="Times New Roman" panose="02020603050405020304" pitchFamily="18" charset="0"/>
              </a:rPr>
              <a:t>فنكون أمام </a:t>
            </a:r>
            <a:r>
              <a:rPr lang="ar-EG" sz="2400" b="1" u="sng" dirty="0" smtClean="0">
                <a:solidFill>
                  <a:srgbClr val="2D3956"/>
                </a:solidFill>
                <a:latin typeface="Times New Roman" panose="02020603050405020304" pitchFamily="18" charset="0"/>
              </a:rPr>
              <a:t>احتمالين: </a:t>
            </a:r>
            <a:endParaRPr lang="ar-EG" sz="2400" b="1" u="sng" dirty="0">
              <a:solidFill>
                <a:srgbClr val="2D3956"/>
              </a:solidFill>
              <a:latin typeface="Times New Roman" panose="02020603050405020304" pitchFamily="18" charset="0"/>
            </a:endParaRPr>
          </a:p>
          <a:p>
            <a:pPr algn="just" rtl="1"/>
            <a:r>
              <a:rPr lang="ar-EG" sz="2400" b="1" u="sng" dirty="0" smtClean="0">
                <a:solidFill>
                  <a:srgbClr val="2D3956"/>
                </a:solidFill>
                <a:latin typeface="Times New Roman" panose="02020603050405020304" pitchFamily="18" charset="0"/>
              </a:rPr>
              <a:t>-إما </a:t>
            </a:r>
            <a:r>
              <a:rPr lang="ar-EG" sz="2400" b="1" u="sng" dirty="0">
                <a:solidFill>
                  <a:srgbClr val="2D3956"/>
                </a:solidFill>
                <a:latin typeface="Times New Roman" panose="02020603050405020304" pitchFamily="18" charset="0"/>
              </a:rPr>
              <a:t>أن الذكاء الاصطناعي بصفة عامة، أو الروبوت بصفة خاصة، هو شخص تم تشغيله من وسيط مالي مثلا، وتكون له في هذه الحالة ذمة مالية مستقلة تكتسب الحقوق وتتحمل الالتزامات، </a:t>
            </a:r>
            <a:r>
              <a:rPr lang="ar-EG" sz="2400" dirty="0">
                <a:solidFill>
                  <a:srgbClr val="2D3956"/>
                </a:solidFill>
                <a:latin typeface="Times New Roman" panose="02020603050405020304" pitchFamily="18" charset="0"/>
              </a:rPr>
              <a:t>وهنا يمكن لمن تضرر من نشاطه - الذكاء الاصطناعي - أن يرجع عليه أو على الوسيط، فتقوم بذلك المسؤولية العقدية على الوسيط المالي بمجرد الإخلال بالعقد على أساس مسؤولية المتبوع عن أعمال التابع.</a:t>
            </a: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356727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4893647"/>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smtClean="0">
                <a:solidFill>
                  <a:srgbClr val="2D3956"/>
                </a:solidFill>
                <a:latin typeface="Times New Roman" panose="02020603050405020304" pitchFamily="18" charset="0"/>
              </a:rPr>
              <a:t>- وإما </a:t>
            </a:r>
            <a:r>
              <a:rPr lang="ar-EG" sz="2400" b="1" u="sng" dirty="0">
                <a:solidFill>
                  <a:srgbClr val="2D3956"/>
                </a:solidFill>
                <a:latin typeface="Times New Roman" panose="02020603050405020304" pitchFamily="18" charset="0"/>
              </a:rPr>
              <a:t>أن نكون أمام ذكاء اصطناعي متمثل في شخص الروبوت مرخص له بعمل الوساطة المالية بصفة مستقلة، </a:t>
            </a:r>
            <a:r>
              <a:rPr lang="ar-EG" sz="2400" dirty="0">
                <a:solidFill>
                  <a:srgbClr val="2D3956"/>
                </a:solidFill>
                <a:latin typeface="Times New Roman" panose="02020603050405020304" pitchFamily="18" charset="0"/>
              </a:rPr>
              <a:t>ويكون </a:t>
            </a:r>
            <a:r>
              <a:rPr lang="ar-EG" sz="2400" dirty="0" smtClean="0">
                <a:solidFill>
                  <a:srgbClr val="2D3956"/>
                </a:solidFill>
                <a:latin typeface="Times New Roman" panose="02020603050405020304" pitchFamily="18" charset="0"/>
              </a:rPr>
              <a:t>مميزاً وقادراً </a:t>
            </a:r>
            <a:r>
              <a:rPr lang="ar-EG" sz="2400" dirty="0">
                <a:solidFill>
                  <a:srgbClr val="2D3956"/>
                </a:solidFill>
                <a:latin typeface="Times New Roman" panose="02020603050405020304" pitchFamily="18" charset="0"/>
              </a:rPr>
              <a:t>على الإدارة والحاصل على ترخيص لممارسة نشاط معين، وهنا سيكون هذا الإنسآلة وحيدا أمام المسؤولية العقدية عن عدم تنفيذ عقد الوساطة، لكن بالرغم من ذلك فإن المسؤولية العقدية هنا اعتبرها البعض بإمكانية الرجوع إلى المالك، لكن هذه الفكرة لن ترقى بالتأييد؛ لأن الشركات الضخمة المالكة للذكاء الاصطناعي ستعاني من ثقل التعويضات </a:t>
            </a:r>
            <a:r>
              <a:rPr lang="ar-EG" sz="2400" dirty="0" smtClean="0">
                <a:solidFill>
                  <a:srgbClr val="2D3956"/>
                </a:solidFill>
                <a:latin typeface="Times New Roman" panose="02020603050405020304" pitchFamily="18" charset="0"/>
              </a:rPr>
              <a:t>خصوصاً </a:t>
            </a:r>
            <a:r>
              <a:rPr lang="ar-EG" sz="2400" dirty="0">
                <a:solidFill>
                  <a:srgbClr val="2D3956"/>
                </a:solidFill>
                <a:latin typeface="Times New Roman" panose="02020603050405020304" pitchFamily="18" charset="0"/>
              </a:rPr>
              <a:t>في مجال الاستثمار، </a:t>
            </a:r>
            <a:r>
              <a:rPr lang="ar-EG" sz="2400" b="1" u="sng" dirty="0">
                <a:solidFill>
                  <a:srgbClr val="2D3956"/>
                </a:solidFill>
                <a:latin typeface="Times New Roman" panose="02020603050405020304" pitchFamily="18" charset="0"/>
              </a:rPr>
              <a:t>مما يمكن القول </a:t>
            </a:r>
            <a:r>
              <a:rPr lang="ar-EG" sz="2400" b="1" u="sng" dirty="0" smtClean="0">
                <a:solidFill>
                  <a:srgbClr val="2D3956"/>
                </a:solidFill>
                <a:latin typeface="Times New Roman" panose="02020603050405020304" pitchFamily="18" charset="0"/>
              </a:rPr>
              <a:t>بأن </a:t>
            </a:r>
            <a:r>
              <a:rPr lang="ar-EG" sz="2400" b="1" u="sng" dirty="0">
                <a:solidFill>
                  <a:srgbClr val="2D3956"/>
                </a:solidFill>
                <a:latin typeface="Times New Roman" panose="02020603050405020304" pitchFamily="18" charset="0"/>
              </a:rPr>
              <a:t>مسؤولية المالك لا يمكن إعمالها وحدها هنا، بل يمكن أن تكون مسؤولية مشتركة بين المالك لكون أن الروبوت مميز وأن الشركة المالكة مثلا لها سلطة الرقابة والتتبع ، بل حتى الروبوت ستثار مسؤوليته هنا.</a:t>
            </a:r>
          </a:p>
          <a:p>
            <a:pPr algn="just" rtl="1"/>
            <a:r>
              <a:rPr lang="ar-EG" sz="2400" dirty="0" smtClean="0">
                <a:solidFill>
                  <a:srgbClr val="2D3956"/>
                </a:solidFill>
                <a:latin typeface="Times New Roman" panose="02020603050405020304" pitchFamily="18" charset="0"/>
              </a:rPr>
              <a:t>- </a:t>
            </a:r>
            <a:r>
              <a:rPr lang="ar-EG" sz="2400" b="1" u="sng" dirty="0" smtClean="0">
                <a:solidFill>
                  <a:srgbClr val="2D3956"/>
                </a:solidFill>
                <a:latin typeface="Times New Roman" panose="02020603050405020304" pitchFamily="18" charset="0"/>
              </a:rPr>
              <a:t>ويتضح </a:t>
            </a:r>
            <a:r>
              <a:rPr lang="ar-EG" sz="2400" b="1" u="sng" dirty="0">
                <a:solidFill>
                  <a:srgbClr val="2D3956"/>
                </a:solidFill>
                <a:latin typeface="Times New Roman" panose="02020603050405020304" pitchFamily="18" charset="0"/>
              </a:rPr>
              <a:t>لنا، أن المسؤولية العقدية للذكاء الاصطناعي من الصعب إعمالها؛ لأنه في الغالب حتى وإن اعتبرنا أن الذكاء الاصطناعي فائق الذكاء ومتخذا لقراراته بصورة مستقلة، ستبقى مسألة من يقف وراءه للأشراف على أعماله؛ </a:t>
            </a:r>
            <a:r>
              <a:rPr lang="ar-EG" sz="2400" dirty="0">
                <a:solidFill>
                  <a:srgbClr val="2D3956"/>
                </a:solidFill>
                <a:latin typeface="Times New Roman" panose="02020603050405020304" pitchFamily="18" charset="0"/>
              </a:rPr>
              <a:t>مما يمكننا أن نؤيد الاحتمال الأول بكون أنه في حالة حدوث الضرر يمكن للمتضرر أن يعود على من عينه لإبرام هذا العقد.</a:t>
            </a: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039140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1261179" y="777699"/>
            <a:ext cx="8483321"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الشخصي: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Lecture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5837" y="2167025"/>
            <a:ext cx="11661840" cy="4154984"/>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 </a:t>
            </a:r>
            <a:r>
              <a:rPr lang="ar-EG" sz="2400" b="1" u="sng" dirty="0">
                <a:solidFill>
                  <a:srgbClr val="2D3956"/>
                </a:solidFill>
                <a:latin typeface="Times New Roman" panose="02020603050405020304" pitchFamily="18" charset="0"/>
              </a:rPr>
              <a:t>المسؤولية العقدية للذكاء </a:t>
            </a:r>
            <a:r>
              <a:rPr lang="ar-EG" sz="2400" b="1" u="sng" dirty="0" smtClean="0">
                <a:solidFill>
                  <a:srgbClr val="2D3956"/>
                </a:solidFill>
                <a:latin typeface="Times New Roman" panose="02020603050405020304" pitchFamily="18" charset="0"/>
              </a:rPr>
              <a:t>الاصطناعي:</a:t>
            </a:r>
          </a:p>
          <a:p>
            <a:pPr algn="just" rtl="1"/>
            <a:r>
              <a:rPr lang="ar-EG" sz="2400" b="1" u="sng" dirty="0">
                <a:solidFill>
                  <a:srgbClr val="2D3956"/>
                </a:solidFill>
                <a:latin typeface="Times New Roman" panose="02020603050405020304" pitchFamily="18" charset="0"/>
              </a:rPr>
              <a:t>- فتطبيق المسؤولية العقدية على الذكاء الاصطناعي، لم يكن كافيا لمواجهة الأضرار التي يحدثها، فضلا عن أنها توجه للشخص الطبيعي في حالة إخلاله بالعقد لا للذكاء الاصطناعي، </a:t>
            </a:r>
            <a:r>
              <a:rPr lang="ar-EG" sz="2400" dirty="0">
                <a:solidFill>
                  <a:srgbClr val="2D3956"/>
                </a:solidFill>
                <a:latin typeface="Times New Roman" panose="02020603050405020304" pitchFamily="18" charset="0"/>
              </a:rPr>
              <a:t>بمعنى أن هذا الأخير حتى وإن كان طرفا في العقد، لا يمكن أن نسائله مسؤولية عقدية، وحتى وإن افترضنا قيام الأطراف بإضافة بنود في العقد لوصف قدرة الذكاء الاصطناعي ومخاطرة، فإن العقد لا يولد هنا إلا " التزام ببذل عناية لا بتحقيق نتيجة ".</a:t>
            </a:r>
          </a:p>
          <a:p>
            <a:pPr algn="just" rtl="1"/>
            <a:r>
              <a:rPr lang="ar-EG" sz="2400" b="1" u="sng" dirty="0" smtClean="0">
                <a:solidFill>
                  <a:srgbClr val="2D3956"/>
                </a:solidFill>
                <a:latin typeface="Times New Roman" panose="02020603050405020304" pitchFamily="18" charset="0"/>
              </a:rPr>
              <a:t>- والجدير </a:t>
            </a:r>
            <a:r>
              <a:rPr lang="ar-EG" sz="2400" b="1" u="sng" dirty="0">
                <a:solidFill>
                  <a:srgbClr val="2D3956"/>
                </a:solidFill>
                <a:latin typeface="Times New Roman" panose="02020603050405020304" pitchFamily="18" charset="0"/>
              </a:rPr>
              <a:t>بالذكر أنه طبقا للقواعد العامة الواردة في القانون المدني، لا تكفي لإقامة المسؤولية العقدية نظرا لوجود خطأ من جانب المدين وأن يلحق الضرر بالدائن، بل لابد أن يكون هذا الخطأ هو سبب في </a:t>
            </a:r>
            <a:r>
              <a:rPr lang="ar-EG" sz="2400" b="1" u="sng" dirty="0" smtClean="0">
                <a:solidFill>
                  <a:srgbClr val="2D3956"/>
                </a:solidFill>
                <a:latin typeface="Times New Roman" panose="02020603050405020304" pitchFamily="18" charset="0"/>
              </a:rPr>
              <a:t>الضرر، </a:t>
            </a:r>
            <a:r>
              <a:rPr lang="ar-EG" sz="2400" dirty="0">
                <a:solidFill>
                  <a:srgbClr val="2D3956"/>
                </a:solidFill>
                <a:latin typeface="Times New Roman" panose="02020603050405020304" pitchFamily="18" charset="0"/>
              </a:rPr>
              <a:t>وإثبات العلاقة السببية بينهما تقع على عاتق من ادعى ذلك، مما يوحي تماما أن الذكاء الاصطناعي نفسه لن تثبت مسؤوليته، أي أن هذه القواعد القانونية التي خصها المشرع المدني للمسؤولية العقدية غير واضحة بالنسبة لتقنيات الذكاء الاصطناعي، لكونها توجه للشخص الطبيعي الذي قد يخل بالالتزامات الملقاة على عاتقه. </a:t>
            </a:r>
          </a:p>
          <a:p>
            <a:pPr algn="just" rtl="1"/>
            <a:endParaRPr lang="ar-EG"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051142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785652"/>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smtClean="0">
                <a:solidFill>
                  <a:srgbClr val="2D3956"/>
                </a:solidFill>
                <a:latin typeface="Times New Roman" panose="02020603050405020304" pitchFamily="18" charset="0"/>
              </a:rPr>
              <a:t>- إن </a:t>
            </a:r>
            <a:r>
              <a:rPr lang="ar-EG" sz="2400" b="1" u="sng" dirty="0">
                <a:solidFill>
                  <a:srgbClr val="2D3956"/>
                </a:solidFill>
                <a:latin typeface="Times New Roman" panose="02020603050405020304" pitchFamily="18" charset="0"/>
              </a:rPr>
              <a:t>المسؤولية التقصيرية الشخصية هي الجزاء المترتب عن الفعل الضار المرتكب من قبل شخص </a:t>
            </a:r>
            <a:r>
              <a:rPr lang="ar-EG" sz="2400" b="1" u="sng" dirty="0" smtClean="0">
                <a:solidFill>
                  <a:srgbClr val="2D3956"/>
                </a:solidFill>
                <a:latin typeface="Times New Roman" panose="02020603050405020304" pitchFamily="18" charset="0"/>
              </a:rPr>
              <a:t>ما، </a:t>
            </a:r>
            <a:r>
              <a:rPr lang="ar-EG" sz="2400" dirty="0">
                <a:solidFill>
                  <a:srgbClr val="2D3956"/>
                </a:solidFill>
                <a:latin typeface="Times New Roman" panose="02020603050405020304" pitchFamily="18" charset="0"/>
              </a:rPr>
              <a:t>فالأمر هنا لا يتعلق بمسؤولية عقدية تترتب بمجرد الإخلال بتنفيذ العقد، وإنما بمسؤولية تقصيرية قانونية تكون نابعة من إرادة الشخص. فحتى تحقق المسؤولية التقصيرية الشخصية، يجب توفر عناصرها.</a:t>
            </a:r>
          </a:p>
          <a:p>
            <a:pPr lvl="0" algn="just" rtl="1"/>
            <a:r>
              <a:rPr lang="ar-EG" sz="2400" b="1" u="sng" dirty="0" smtClean="0">
                <a:solidFill>
                  <a:srgbClr val="2D3956"/>
                </a:solidFill>
                <a:latin typeface="Times New Roman" panose="02020603050405020304" pitchFamily="18" charset="0"/>
              </a:rPr>
              <a:t>- فالخطأ </a:t>
            </a:r>
            <a:r>
              <a:rPr lang="ar-EG" sz="2400" b="1" u="sng" dirty="0">
                <a:solidFill>
                  <a:srgbClr val="2D3956"/>
                </a:solidFill>
                <a:latin typeface="Times New Roman" panose="02020603050405020304" pitchFamily="18" charset="0"/>
              </a:rPr>
              <a:t>التقصيري هو الانحراف عن السلوك المألوف للشخص العادي الذي يصدر منه عن تميز </a:t>
            </a:r>
            <a:r>
              <a:rPr lang="ar-EG" sz="2400" b="1" u="sng" dirty="0" smtClean="0">
                <a:solidFill>
                  <a:srgbClr val="2D3956"/>
                </a:solidFill>
                <a:latin typeface="Times New Roman" panose="02020603050405020304" pitchFamily="18" charset="0"/>
              </a:rPr>
              <a:t>وإدراك، </a:t>
            </a:r>
            <a:r>
              <a:rPr lang="ar-EG" sz="2400" dirty="0">
                <a:solidFill>
                  <a:srgbClr val="2D3956"/>
                </a:solidFill>
                <a:latin typeface="Times New Roman" panose="02020603050405020304" pitchFamily="18" charset="0"/>
              </a:rPr>
              <a:t>وهو </a:t>
            </a:r>
            <a:r>
              <a:rPr lang="ar-EG" sz="2400" dirty="0" smtClean="0">
                <a:solidFill>
                  <a:srgbClr val="2D3956"/>
                </a:solidFill>
                <a:latin typeface="Times New Roman" panose="02020603050405020304" pitchFamily="18" charset="0"/>
              </a:rPr>
              <a:t>ماقد عرفته بعض التشريعات </a:t>
            </a:r>
            <a:r>
              <a:rPr lang="ar-EG" sz="2400" dirty="0">
                <a:solidFill>
                  <a:srgbClr val="2D3956"/>
                </a:solidFill>
                <a:latin typeface="Times New Roman" panose="02020603050405020304" pitchFamily="18" charset="0"/>
              </a:rPr>
              <a:t>بأنه هو ترك ما كان يجب فعله أو فعل ما كان يجب الإمساك عنه، وذلك من غير قصد للإحداث الضرر، أما المشرع الفرنسي فلم يقم بتعريف الخطأ.</a:t>
            </a:r>
          </a:p>
          <a:p>
            <a:pPr lvl="0" algn="just" rtl="1"/>
            <a:r>
              <a:rPr lang="ar-EG" sz="2400" b="1" u="sng" dirty="0" smtClean="0">
                <a:solidFill>
                  <a:srgbClr val="2D3956"/>
                </a:solidFill>
                <a:latin typeface="Times New Roman" panose="02020603050405020304" pitchFamily="18" charset="0"/>
              </a:rPr>
              <a:t>- ويستشف </a:t>
            </a:r>
            <a:r>
              <a:rPr lang="ar-EG" sz="2400" b="1" u="sng" dirty="0">
                <a:solidFill>
                  <a:srgbClr val="2D3956"/>
                </a:solidFill>
                <a:latin typeface="Times New Roman" panose="02020603050405020304" pitchFamily="18" charset="0"/>
              </a:rPr>
              <a:t>من هذا، أن الخطأ التقصيري هنا يتحقق إذا كان الشخص مدركا لما يقوم به، </a:t>
            </a:r>
            <a:r>
              <a:rPr lang="ar-EG" sz="2400" dirty="0" smtClean="0">
                <a:solidFill>
                  <a:srgbClr val="2D3956"/>
                </a:solidFill>
                <a:latin typeface="Times New Roman" panose="02020603050405020304" pitchFamily="18" charset="0"/>
              </a:rPr>
              <a:t>وحرصاً </a:t>
            </a:r>
            <a:r>
              <a:rPr lang="ar-EG" sz="2400" dirty="0">
                <a:solidFill>
                  <a:srgbClr val="2D3956"/>
                </a:solidFill>
                <a:latin typeface="Times New Roman" panose="02020603050405020304" pitchFamily="18" charset="0"/>
              </a:rPr>
              <a:t>على الوصول للعمل الخاطئ، وعالما بفعل الاعتداء الذي يمارسه، مما يعني أن الخطأ التقصيري يتحقق بفعل الإدراك والتمييز ثم بالانحراف والتعدي.</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36863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4154984"/>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-وإلى جانب الخطأ نجد الضرر الذي يعد أساس المسؤولية المدنية عموما والمسؤولية التقصيرية على وجه الخصوص، </a:t>
            </a:r>
            <a:r>
              <a:rPr lang="ar-EG" sz="2400" dirty="0">
                <a:solidFill>
                  <a:srgbClr val="2D3956"/>
                </a:solidFill>
                <a:latin typeface="Times New Roman" panose="02020603050405020304" pitchFamily="18" charset="0"/>
              </a:rPr>
              <a:t>بل إنه يعتبر الركن الذي تتميز به المسؤولية المدنية عن المسؤولية الجنائية، على اعتبار أن هذه الأخير يكفي لقيامها مجرد ارتكاب الفعل المعاقب عليه في حين أن الأولى - المسؤولية المدنية - أساس قيامها هو حدوث الضرر، ولا يمكن قيامها بدون حصوله حتى ولو وجد خطأ </a:t>
            </a:r>
            <a:r>
              <a:rPr lang="ar-EG" sz="2400" dirty="0" smtClean="0">
                <a:solidFill>
                  <a:srgbClr val="2D3956"/>
                </a:solidFill>
                <a:latin typeface="Times New Roman" panose="02020603050405020304" pitchFamily="18" charset="0"/>
              </a:rPr>
              <a:t>مدني.</a:t>
            </a:r>
            <a:endParaRPr lang="ar-EG" sz="2400" dirty="0">
              <a:solidFill>
                <a:srgbClr val="2D3956"/>
              </a:solidFill>
              <a:latin typeface="Times New Roman" panose="02020603050405020304" pitchFamily="18" charset="0"/>
            </a:endParaRPr>
          </a:p>
          <a:p>
            <a:pPr lvl="0" algn="just" rtl="1"/>
            <a:r>
              <a:rPr lang="ar-EG" sz="2400" b="1" u="sng" dirty="0" smtClean="0">
                <a:solidFill>
                  <a:srgbClr val="2D3956"/>
                </a:solidFill>
                <a:latin typeface="Times New Roman" panose="02020603050405020304" pitchFamily="18" charset="0"/>
              </a:rPr>
              <a:t>- وخلافا </a:t>
            </a:r>
            <a:r>
              <a:rPr lang="ar-EG" sz="2400" b="1" u="sng" dirty="0">
                <a:solidFill>
                  <a:srgbClr val="2D3956"/>
                </a:solidFill>
                <a:latin typeface="Times New Roman" panose="02020603050405020304" pitchFamily="18" charset="0"/>
              </a:rPr>
              <a:t>للمشرع الفرنسي، الذي لم يضع لنا تعريفا مفصلا للضرر، فإن المشرع المغربي ذهب عكس هذا وخرج عن المألوف وقام بإعطاء تعريف </a:t>
            </a:r>
            <a:r>
              <a:rPr lang="ar-EG" sz="2400" b="1" u="sng" dirty="0" smtClean="0">
                <a:solidFill>
                  <a:srgbClr val="2D3956"/>
                </a:solidFill>
                <a:latin typeface="Times New Roman" panose="02020603050405020304" pitchFamily="18" charset="0"/>
              </a:rPr>
              <a:t>للضرر </a:t>
            </a:r>
            <a:r>
              <a:rPr lang="ar-EG" sz="2400" b="1" u="sng" dirty="0">
                <a:solidFill>
                  <a:srgbClr val="2D3956"/>
                </a:solidFill>
                <a:latin typeface="Times New Roman" panose="02020603050405020304" pitchFamily="18" charset="0"/>
              </a:rPr>
              <a:t>بكونه الخسارة التي لحقت المدعي فعلا والمصروفات التي اضطر أو سيضطر إلى إنفاقها لإصلاح نتائج الفعل الذي ارتكب إضرارا به.</a:t>
            </a:r>
          </a:p>
          <a:p>
            <a:pPr lvl="0" algn="just" rtl="1"/>
            <a:r>
              <a:rPr lang="ar-EG" sz="2400" dirty="0" smtClean="0">
                <a:solidFill>
                  <a:srgbClr val="2D3956"/>
                </a:solidFill>
                <a:latin typeface="Times New Roman" panose="02020603050405020304" pitchFamily="18" charset="0"/>
              </a:rPr>
              <a:t>- وبالتالي</a:t>
            </a:r>
            <a:r>
              <a:rPr lang="ar-EG" sz="2400" dirty="0">
                <a:solidFill>
                  <a:srgbClr val="2D3956"/>
                </a:solidFill>
                <a:latin typeface="Times New Roman" panose="02020603050405020304" pitchFamily="18" charset="0"/>
              </a:rPr>
              <a:t>، فإن أي شخص ارتكب خطأ تقصيريا تجاه شخص آخر فإنه سيكون مجبرا على جبر الضرر الذي ألحقه بهذا الطرف، مما يعني أن الضرر يكون قابلا للتعويض سواء ماديا أو </a:t>
            </a:r>
            <a:r>
              <a:rPr lang="ar-EG" sz="2400" dirty="0" smtClean="0">
                <a:solidFill>
                  <a:srgbClr val="2D3956"/>
                </a:solidFill>
                <a:latin typeface="Times New Roman" panose="02020603050405020304" pitchFamily="18" charset="0"/>
              </a:rPr>
              <a:t>معنوياً، </a:t>
            </a:r>
            <a:r>
              <a:rPr lang="ar-EG" sz="2400" dirty="0">
                <a:solidFill>
                  <a:srgbClr val="2D3956"/>
                </a:solidFill>
                <a:latin typeface="Times New Roman" panose="02020603050405020304" pitchFamily="18" charset="0"/>
              </a:rPr>
              <a:t>بشرط أن يكون الضرر مباشرا ، محققا، حالا، </a:t>
            </a:r>
            <a:r>
              <a:rPr lang="ar-EG" sz="2400" dirty="0" smtClean="0">
                <a:solidFill>
                  <a:srgbClr val="2D3956"/>
                </a:solidFill>
                <a:latin typeface="Times New Roman" panose="02020603050405020304" pitchFamily="18" charset="0"/>
              </a:rPr>
              <a:t>وشخصياً.</a:t>
            </a:r>
            <a:endParaRPr lang="ar-EG" sz="2400" dirty="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23235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4154984"/>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-ونفس الأمر بالنسبة للمسؤولية العقدية، بالإضافة إلى ركني الخطأ والضرر، فإنه يستلزم توفر علاقة السببية بينهما، وأن يكون ناتجا عن الخطأ المنسوب للشخص المسؤول </a:t>
            </a:r>
            <a:r>
              <a:rPr lang="ar-EG" sz="2400" b="1" u="sng" dirty="0" smtClean="0">
                <a:solidFill>
                  <a:srgbClr val="2D3956"/>
                </a:solidFill>
                <a:latin typeface="Times New Roman" panose="02020603050405020304" pitchFamily="18" charset="0"/>
              </a:rPr>
              <a:t>مباشرة.</a:t>
            </a:r>
            <a:endParaRPr lang="ar-EG" sz="2400" b="1" u="sng" dirty="0">
              <a:solidFill>
                <a:srgbClr val="2D3956"/>
              </a:solidFill>
              <a:latin typeface="Times New Roman" panose="02020603050405020304" pitchFamily="18" charset="0"/>
            </a:endParaRPr>
          </a:p>
          <a:p>
            <a:pPr lvl="0" algn="just" rtl="1"/>
            <a:r>
              <a:rPr lang="ar-EG" sz="2400" dirty="0" smtClean="0">
                <a:solidFill>
                  <a:srgbClr val="2D3956"/>
                </a:solidFill>
                <a:latin typeface="Times New Roman" panose="02020603050405020304" pitchFamily="18" charset="0"/>
              </a:rPr>
              <a:t>- وإذا </a:t>
            </a:r>
            <a:r>
              <a:rPr lang="ar-EG" sz="2400" dirty="0">
                <a:solidFill>
                  <a:srgbClr val="2D3956"/>
                </a:solidFill>
                <a:latin typeface="Times New Roman" panose="02020603050405020304" pitchFamily="18" charset="0"/>
              </a:rPr>
              <a:t>كانت هذه القواعد العامة هي الأساس في تحقق المسؤولية التقصيرية الشخصية للأشخاص الطبيعيين، فإن الذكاء الاصطناعي تطورت تطبيقاته ويمكن أن يقوم بارتكاب خطأ تقصيري شخصي، فهل يمكن إعمال هذه القواعد العامة في حقه؟ وهل يمكن فعلا القول بتحقق المسؤولية التقصيرية عن فعل الذكاء الاصطناعي؟ هذا ما سنحاول توضيحه هنا.</a:t>
            </a:r>
          </a:p>
          <a:p>
            <a:pPr lvl="0" algn="just" rtl="1"/>
            <a:r>
              <a:rPr lang="ar-EG" sz="2400" b="1" u="sng" dirty="0" smtClean="0">
                <a:solidFill>
                  <a:srgbClr val="2D3956"/>
                </a:solidFill>
                <a:latin typeface="Times New Roman" panose="02020603050405020304" pitchFamily="18" charset="0"/>
              </a:rPr>
              <a:t>- ويمكن </a:t>
            </a:r>
            <a:r>
              <a:rPr lang="ar-EG" sz="2400" b="1" u="sng" dirty="0">
                <a:solidFill>
                  <a:srgbClr val="2D3956"/>
                </a:solidFill>
                <a:latin typeface="Times New Roman" panose="02020603050405020304" pitchFamily="18" charset="0"/>
              </a:rPr>
              <a:t>أن نوضح أكثر المسؤولية التقصيرية بمثال مهم، ولنفترض أن الذكاء الاصطناعي يتمثل في سيارة ذاتية القيادة، لها القدرة الكاملة في أن تتحكم بنفسها وتقود بنفسها دون تدخل بشري، الأمر الذي سيجعل من هذه السيارة تتخذ قرارات تتعلق بوظائف القيادة دون الرجوع إلى من في المركبة - كان سائقا أو مالكا، </a:t>
            </a:r>
            <a:r>
              <a:rPr lang="ar-EG" sz="2400" dirty="0">
                <a:solidFill>
                  <a:srgbClr val="2D3956"/>
                </a:solidFill>
                <a:latin typeface="Times New Roman" panose="02020603050405020304" pitchFamily="18" charset="0"/>
              </a:rPr>
              <a:t>وهي ستكون معرضة بذلك للحوادث والتي بطبيعة الحال ستسبب بإتلاف الممتلكات والإصابات البشرية، فهل هذا الحادث المرتكب من قبل السيارة ذاتية القيادة، سينسب إلى السيارة ذاتها؟ أم إلى المالك؟.</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55372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785652"/>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-إن متطلبات المسؤولية التقصيرية الناشئة عن أفعال الذكاء الاصطناعي تواجه صعوبة في تحديد الشخص الاعتباري أو الطبيعي المسؤول عن الضرر الناجم عن تلك الأفعال، لاسيما في ظل الاستقلالية المتزايدة للذكاء الاصطناعي والتي تجعل من الصعب تقييم أساس المسؤولية، إن لم يكن مستحيلا ذلك في بعض الأحيان، </a:t>
            </a:r>
            <a:r>
              <a:rPr lang="ar-EG" sz="2400" dirty="0">
                <a:solidFill>
                  <a:srgbClr val="2D3956"/>
                </a:solidFill>
                <a:latin typeface="Times New Roman" panose="02020603050405020304" pitchFamily="18" charset="0"/>
              </a:rPr>
              <a:t>على اعتبار أن الذكاء الاصطناعي قد يتخذ قرارات مستقلة لا تكفي القواعد التقليدية لإقامة المسؤولية القانونية عن الضرر الذي أحدثه الروبوت، لأنها لا تساعد على تحديد الطرف الذي أحدث الضرر، وليس من الأمر اليسير إثبات الإخلال الواجب أو الخطأ المرتكب، بل حتى علاقة السببية بينهما - الخطأ والضرر - قد يصعب إثباتها </a:t>
            </a:r>
            <a:r>
              <a:rPr lang="ar-EG" sz="2400" dirty="0" smtClean="0">
                <a:solidFill>
                  <a:srgbClr val="2D3956"/>
                </a:solidFill>
                <a:latin typeface="Times New Roman" panose="02020603050405020304" pitchFamily="18" charset="0"/>
              </a:rPr>
              <a:t>هنا. </a:t>
            </a:r>
            <a:endParaRPr lang="ar-EG" sz="2400" dirty="0">
              <a:solidFill>
                <a:srgbClr val="2D3956"/>
              </a:solidFill>
              <a:latin typeface="Times New Roman" panose="02020603050405020304" pitchFamily="18" charset="0"/>
            </a:endParaRPr>
          </a:p>
          <a:p>
            <a:pPr lvl="0" algn="just" rtl="1"/>
            <a:r>
              <a:rPr lang="ar-EG" sz="2400" b="1" u="sng" dirty="0" smtClean="0">
                <a:solidFill>
                  <a:srgbClr val="2D3956"/>
                </a:solidFill>
                <a:latin typeface="Times New Roman" panose="02020603050405020304" pitchFamily="18" charset="0"/>
              </a:rPr>
              <a:t>- والواقع </a:t>
            </a:r>
            <a:r>
              <a:rPr lang="ar-EG" sz="2400" b="1" u="sng" dirty="0">
                <a:solidFill>
                  <a:srgbClr val="2D3956"/>
                </a:solidFill>
                <a:latin typeface="Times New Roman" panose="02020603050405020304" pitchFamily="18" charset="0"/>
              </a:rPr>
              <a:t>أن قواعد المسؤولية المدنية عن الخطأ الشخصي هي نظام غير ملائم على الإطلاق لجبر الأضرار المترتبة على عمل تقنيات الذكاء الاصطناعي بمعناه الفني الدقيق، </a:t>
            </a:r>
            <a:r>
              <a:rPr lang="ar-EG" sz="2400" dirty="0">
                <a:solidFill>
                  <a:srgbClr val="2D3956"/>
                </a:solidFill>
                <a:latin typeface="Times New Roman" panose="02020603050405020304" pitchFamily="18" charset="0"/>
              </a:rPr>
              <a:t>تلك التقنيات التي تأتي بأفعال مستقلة لا سيطرة لأحد عليها، وبالتالي لا تصور بخصوصها أي وجود لفكرة الخطأ البشري الذي لولاه لما حدث الضرر. </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85156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416320"/>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-وهو ما ذهب له القضاء الفرنسي لمحكمة الاستئناف الذي ألزم مشغل محرك </a:t>
            </a:r>
            <a:r>
              <a:rPr lang="en-US" sz="2400" b="1" u="sng" dirty="0">
                <a:solidFill>
                  <a:srgbClr val="2D3956"/>
                </a:solidFill>
                <a:latin typeface="Times New Roman" panose="02020603050405020304" pitchFamily="18" charset="0"/>
              </a:rPr>
              <a:t>Google </a:t>
            </a:r>
            <a:r>
              <a:rPr lang="ar-EG" sz="2400" b="1" u="sng" dirty="0">
                <a:solidFill>
                  <a:srgbClr val="2D3956"/>
                </a:solidFill>
                <a:latin typeface="Times New Roman" panose="02020603050405020304" pitchFamily="18" charset="0"/>
              </a:rPr>
              <a:t>بتعويض الأضرار التي لحقت ببعض مستعملي </a:t>
            </a:r>
            <a:r>
              <a:rPr lang="ar-EG" sz="2400" b="1" u="sng" dirty="0" smtClean="0">
                <a:solidFill>
                  <a:srgbClr val="2D3956"/>
                </a:solidFill>
                <a:latin typeface="Times New Roman" panose="02020603050405020304" pitchFamily="18" charset="0"/>
              </a:rPr>
              <a:t>الأنترنت استنادا </a:t>
            </a:r>
            <a:r>
              <a:rPr lang="ar-EG" sz="2400" b="1" u="sng" dirty="0">
                <a:solidFill>
                  <a:srgbClr val="2D3956"/>
                </a:solidFill>
                <a:latin typeface="Times New Roman" panose="02020603050405020304" pitchFamily="18" charset="0"/>
              </a:rPr>
              <a:t>إلى فكرة الخطأ الشخصي عن فعل الذكاء الاصطناعي، </a:t>
            </a:r>
            <a:r>
              <a:rPr lang="ar-EG" sz="2400" dirty="0">
                <a:solidFill>
                  <a:srgbClr val="2D3956"/>
                </a:solidFill>
                <a:latin typeface="Times New Roman" panose="02020603050405020304" pitchFamily="18" charset="0"/>
              </a:rPr>
              <a:t>غير أن محكمة النقض الفرنسية كانت لها قراءة مغايرة لمحكمة الاستئناف، بحيث قامت على الفور بنقض هذا الحكم وإلغائه، نافية تماما الخطأ الشخصي، ونفت إرادة لمشغل محرك البحث </a:t>
            </a:r>
            <a:r>
              <a:rPr lang="en-US" sz="2400" dirty="0">
                <a:solidFill>
                  <a:srgbClr val="2D3956"/>
                </a:solidFill>
                <a:latin typeface="Times New Roman" panose="02020603050405020304" pitchFamily="18" charset="0"/>
              </a:rPr>
              <a:t>Google </a:t>
            </a:r>
            <a:r>
              <a:rPr lang="ar-EG" sz="2400" dirty="0">
                <a:solidFill>
                  <a:srgbClr val="2D3956"/>
                </a:solidFill>
                <a:latin typeface="Times New Roman" panose="02020603050405020304" pitchFamily="18" charset="0"/>
              </a:rPr>
              <a:t>بإصدار التعبير أو اللفظ المتنازع عليه وأعفته تماما من </a:t>
            </a:r>
            <a:r>
              <a:rPr lang="ar-EG" sz="2400" dirty="0" smtClean="0">
                <a:solidFill>
                  <a:srgbClr val="2D3956"/>
                </a:solidFill>
                <a:latin typeface="Times New Roman" panose="02020603050405020304" pitchFamily="18" charset="0"/>
              </a:rPr>
              <a:t>المسؤولية.</a:t>
            </a:r>
            <a:endParaRPr lang="ar-EG" sz="2400" dirty="0">
              <a:solidFill>
                <a:srgbClr val="2D3956"/>
              </a:solidFill>
              <a:latin typeface="Times New Roman" panose="02020603050405020304" pitchFamily="18" charset="0"/>
            </a:endParaRPr>
          </a:p>
          <a:p>
            <a:pPr lvl="0" algn="just" rtl="1"/>
            <a:r>
              <a:rPr lang="ar-EG" sz="2400" b="1" u="sng" dirty="0" smtClean="0">
                <a:solidFill>
                  <a:srgbClr val="2D3956"/>
                </a:solidFill>
                <a:latin typeface="Times New Roman" panose="02020603050405020304" pitchFamily="18" charset="0"/>
              </a:rPr>
              <a:t>- وقد </a:t>
            </a:r>
            <a:r>
              <a:rPr lang="ar-EG" sz="2400" b="1" u="sng" dirty="0">
                <a:solidFill>
                  <a:srgbClr val="2D3956"/>
                </a:solidFill>
                <a:latin typeface="Times New Roman" panose="02020603050405020304" pitchFamily="18" charset="0"/>
              </a:rPr>
              <a:t>انتهت محكمة النقض الفرنسية أن محكمة الاستئناف بتقريرها بأن الظروف التي تنفذ فيها الخوارزميات هي نفسها، </a:t>
            </a:r>
            <a:r>
              <a:rPr lang="ar-EG" sz="2400" dirty="0">
                <a:solidFill>
                  <a:srgbClr val="2D3956"/>
                </a:solidFill>
                <a:latin typeface="Times New Roman" panose="02020603050405020304" pitchFamily="18" charset="0"/>
              </a:rPr>
              <a:t>وأن محركات البحث </a:t>
            </a:r>
            <a:r>
              <a:rPr lang="ar-EG" sz="2400" dirty="0" smtClean="0">
                <a:solidFill>
                  <a:srgbClr val="2D3956"/>
                </a:solidFill>
                <a:latin typeface="Times New Roman" panose="02020603050405020304" pitchFamily="18" charset="0"/>
              </a:rPr>
              <a:t>تم </a:t>
            </a:r>
            <a:r>
              <a:rPr lang="ar-EG" sz="2400" dirty="0">
                <a:solidFill>
                  <a:srgbClr val="2D3956"/>
                </a:solidFill>
                <a:latin typeface="Times New Roman" panose="02020603050405020304" pitchFamily="18" charset="0"/>
              </a:rPr>
              <a:t>تصميمها بطريقة تجنب ظهورها كان لديها </a:t>
            </a:r>
            <a:r>
              <a:rPr lang="en-US" sz="2400" dirty="0">
                <a:solidFill>
                  <a:srgbClr val="2D3956"/>
                </a:solidFill>
                <a:latin typeface="Times New Roman" panose="02020603050405020304" pitchFamily="18" charset="0"/>
              </a:rPr>
              <a:t>Google </a:t>
            </a:r>
            <a:r>
              <a:rPr lang="ar-EG" sz="2400" dirty="0">
                <a:solidFill>
                  <a:srgbClr val="2D3956"/>
                </a:solidFill>
                <a:latin typeface="Times New Roman" panose="02020603050405020304" pitchFamily="18" charset="0"/>
              </a:rPr>
              <a:t>كلمات أو عبارات معينة إباحية أو عنيفة تحرض على الكراهية وأن إمكانية التدخل في محتوى الطلبات تكون قد جردت حكمها من الأساس القانوني.</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38383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4524315"/>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-يبدو من هنا، أنه من العسير جدا تأسيس المسؤولية التقصيرية في مجال الذكاء الاصطناعي على فكرة الخطأ أو الإهمال الشخصي، </a:t>
            </a:r>
            <a:r>
              <a:rPr lang="ar-EG" sz="2400" dirty="0">
                <a:solidFill>
                  <a:srgbClr val="2D3956"/>
                </a:solidFill>
                <a:latin typeface="Times New Roman" panose="02020603050405020304" pitchFamily="18" charset="0"/>
              </a:rPr>
              <a:t>فصحيح أن أي برنامج ذكي به عيوب، ومن المحتمل أن ينتج عنه ضرر في بعض المواقف لكن ذلك ليس مدعاة لإخضاع برنامج الذكاء الاصطناعي لنفس المنطق، لأن تطبيقات هذا الذكاء الاصطناعي مختلفة جذريا عن كافة تطبيقات الكومبيوتر العادية، بالنظر لما تتمتع به من صفة الاستقلالية، فضلا عن أنها أكثر كفاءة من البشر أنفسهم في إنجاز </a:t>
            </a:r>
            <a:r>
              <a:rPr lang="ar-EG" sz="2400" dirty="0" smtClean="0">
                <a:solidFill>
                  <a:srgbClr val="2D3956"/>
                </a:solidFill>
                <a:latin typeface="Times New Roman" panose="02020603050405020304" pitchFamily="18" charset="0"/>
              </a:rPr>
              <a:t>المهام.</a:t>
            </a:r>
            <a:endParaRPr lang="ar-EG" sz="2400" dirty="0">
              <a:solidFill>
                <a:srgbClr val="2D3956"/>
              </a:solidFill>
              <a:latin typeface="Times New Roman" panose="02020603050405020304" pitchFamily="18" charset="0"/>
            </a:endParaRPr>
          </a:p>
          <a:p>
            <a:pPr lvl="0" algn="just" rtl="1"/>
            <a:r>
              <a:rPr lang="ar-EG" sz="2400" b="1" u="sng" dirty="0" smtClean="0">
                <a:solidFill>
                  <a:srgbClr val="2D3956"/>
                </a:solidFill>
                <a:latin typeface="Times New Roman" panose="02020603050405020304" pitchFamily="18" charset="0"/>
              </a:rPr>
              <a:t>- وعليه </a:t>
            </a:r>
            <a:r>
              <a:rPr lang="ar-EG" sz="2400" b="1" u="sng" dirty="0">
                <a:solidFill>
                  <a:srgbClr val="2D3956"/>
                </a:solidFill>
                <a:latin typeface="Times New Roman" panose="02020603050405020304" pitchFamily="18" charset="0"/>
              </a:rPr>
              <a:t>فإن طبيعة الذكاء الاصطناعي قد لا تتوافق معها المسؤولية الخطيئة، أي أنه ليس للمسؤولية القائمة على التمييز والوعي أي فائدة في التطبيق على فعل الذكاء الاصطناعي، بالرغم من استقلاله وقدراته </a:t>
            </a:r>
            <a:r>
              <a:rPr lang="ar-EG" sz="2400" b="1" u="sng" dirty="0" smtClean="0">
                <a:solidFill>
                  <a:srgbClr val="2D3956"/>
                </a:solidFill>
                <a:latin typeface="Times New Roman" panose="02020603050405020304" pitchFamily="18" charset="0"/>
              </a:rPr>
              <a:t>المعرفية.</a:t>
            </a:r>
            <a:endParaRPr lang="ar-EG" sz="2400" b="1" u="sng" dirty="0">
              <a:solidFill>
                <a:srgbClr val="2D3956"/>
              </a:solidFill>
              <a:latin typeface="Times New Roman" panose="02020603050405020304" pitchFamily="18" charset="0"/>
            </a:endParaRPr>
          </a:p>
          <a:p>
            <a:pPr lvl="0" algn="just" rtl="1"/>
            <a:r>
              <a:rPr lang="ar-EG" sz="2400" b="1" u="sng" dirty="0" smtClean="0">
                <a:solidFill>
                  <a:srgbClr val="2D3956"/>
                </a:solidFill>
                <a:latin typeface="Times New Roman" panose="02020603050405020304" pitchFamily="18" charset="0"/>
              </a:rPr>
              <a:t>- ولذلك </a:t>
            </a:r>
            <a:r>
              <a:rPr lang="ar-EG" sz="2400" b="1" u="sng" dirty="0">
                <a:solidFill>
                  <a:srgbClr val="2D3956"/>
                </a:solidFill>
                <a:latin typeface="Times New Roman" panose="02020603050405020304" pitchFamily="18" charset="0"/>
              </a:rPr>
              <a:t>فإن تقنيات الذكاء الاصطناعي، تبقى غالبا بمعزل عن إسقاط قواعد المسؤولية التقصيرية عن الأفعال الشخصية والتي لها محدودية في التطبيق، </a:t>
            </a:r>
            <a:r>
              <a:rPr lang="ar-EG" sz="2400" dirty="0">
                <a:solidFill>
                  <a:srgbClr val="2D3956"/>
                </a:solidFill>
                <a:latin typeface="Times New Roman" panose="02020603050405020304" pitchFamily="18" charset="0"/>
              </a:rPr>
              <a:t>ذلك أنه حتى وإن افترضنا حدوث ضرر مادي لحق الشخص في ذمته المالية، فإنه بالرجوع إلى أركان المسؤولية التقصيرية وجدنا على أنه يشترط للحصول على التعويض هو أن يكون الخطأ متعمد وأن الفاعل لابد من أن يكون عالما ومدركا، وله نية في إلحاق الضرر بالمتضرر.</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77007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785652"/>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a:solidFill>
                  <a:srgbClr val="2D3956"/>
                </a:solidFill>
                <a:latin typeface="Times New Roman" panose="02020603050405020304" pitchFamily="18" charset="0"/>
              </a:rPr>
              <a:t>-غير إن الذكاء الاصطناعي، حتى وإن كان متمتعا بشرط الاستقلالية، فكيف يمكن إثبات فعله </a:t>
            </a:r>
            <a:r>
              <a:rPr lang="ar-EG" sz="2400" b="1" u="sng" dirty="0" smtClean="0">
                <a:solidFill>
                  <a:srgbClr val="2D3956"/>
                </a:solidFill>
                <a:latin typeface="Times New Roman" panose="02020603050405020304" pitchFamily="18" charset="0"/>
              </a:rPr>
              <a:t>العمدي</a:t>
            </a:r>
            <a:r>
              <a:rPr lang="ar-EG" sz="2400" b="1" u="sng" dirty="0">
                <a:solidFill>
                  <a:srgbClr val="2D3956"/>
                </a:solidFill>
                <a:latin typeface="Times New Roman" panose="02020603050405020304" pitchFamily="18" charset="0"/>
              </a:rPr>
              <a:t>؟ </a:t>
            </a:r>
            <a:r>
              <a:rPr lang="ar-EG" sz="2400" dirty="0">
                <a:solidFill>
                  <a:srgbClr val="2D3956"/>
                </a:solidFill>
                <a:latin typeface="Times New Roman" panose="02020603050405020304" pitchFamily="18" charset="0"/>
              </a:rPr>
              <a:t>إذ إن شرط الإدراك والتمييز الذي يعد ركنا معنويا من الصعب جدا معرفته في الذكاء الاصطناعي، وهذا الركن يعتبر أساسيا في جبر الضرر والمطالبة بالتعويض، مما يمكن معه القول بأن إمكانية تطبيق المسؤولية التقصيرية للذكاء الاصطناعي لا يصلح هنا، للاعتبارات الواردة أعلاه.</a:t>
            </a:r>
          </a:p>
          <a:p>
            <a:pPr lvl="0" algn="just" rtl="1"/>
            <a:r>
              <a:rPr lang="ar-EG" sz="2400" b="1" u="sng" dirty="0" smtClean="0">
                <a:solidFill>
                  <a:srgbClr val="2D3956"/>
                </a:solidFill>
                <a:latin typeface="Times New Roman" panose="02020603050405020304" pitchFamily="18" charset="0"/>
              </a:rPr>
              <a:t>- صفوة </a:t>
            </a:r>
            <a:r>
              <a:rPr lang="ar-EG" sz="2400" b="1" u="sng" dirty="0">
                <a:solidFill>
                  <a:srgbClr val="2D3956"/>
                </a:solidFill>
                <a:latin typeface="Times New Roman" panose="02020603050405020304" pitchFamily="18" charset="0"/>
              </a:rPr>
              <a:t>القول إنه سواء تعلق الأمر بالمسؤولية العقدية أو التقصيرية، تبقى فكرة المسؤولية المدنية القائمة على الاعتبار الشخصي، تستند لفكرة مسؤولية الشخص عن أفعاله فيما يمكن وصفه بالمسؤولية المباشرة عن الفعل الشخصي التي تقوم على أساس الخطأ الشخصي المباشر أو غير المباشر، وإجابة على السؤال الذي وضعنا سابقا والمتعلق بمدى إمكانية مساءلة الذكاء الاصطناعي بناء على نظرية الاعتبار الشخصي؟ وهل النصوص المنظمة لهذه المسؤولية تصلح للتطبيق من عدمها؟</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65083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4524315"/>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smtClean="0">
                <a:solidFill>
                  <a:srgbClr val="2D3956"/>
                </a:solidFill>
                <a:latin typeface="Times New Roman" panose="02020603050405020304" pitchFamily="18" charset="0"/>
              </a:rPr>
              <a:t>- وبالعودة </a:t>
            </a:r>
            <a:r>
              <a:rPr lang="ar-EG" sz="2400" b="1" u="sng" dirty="0">
                <a:solidFill>
                  <a:srgbClr val="2D3956"/>
                </a:solidFill>
                <a:latin typeface="Times New Roman" panose="02020603050405020304" pitchFamily="18" charset="0"/>
              </a:rPr>
              <a:t>إلى المشرع </a:t>
            </a:r>
            <a:r>
              <a:rPr lang="ar-EG" sz="2400" b="1" u="sng" dirty="0" smtClean="0">
                <a:solidFill>
                  <a:srgbClr val="2D3956"/>
                </a:solidFill>
                <a:latin typeface="Times New Roman" panose="02020603050405020304" pitchFamily="18" charset="0"/>
              </a:rPr>
              <a:t>المصري، </a:t>
            </a:r>
            <a:r>
              <a:rPr lang="ar-EG" sz="2400" b="1" u="sng" dirty="0">
                <a:solidFill>
                  <a:srgbClr val="2D3956"/>
                </a:solidFill>
                <a:latin typeface="Times New Roman" panose="02020603050405020304" pitchFamily="18" charset="0"/>
              </a:rPr>
              <a:t>نجد على أنه هو الآخر تبنى نفس القاعدة في القانون المدني المصري، وبالتالي يتضح لنا أن أغلب التشريعات ذهبت إلى مسألة مهمة مفادها كل من قام بارتكاب أفعال ضارة بالغير يلزم بتعويضها، </a:t>
            </a:r>
            <a:r>
              <a:rPr lang="ar-EG" sz="2400" dirty="0">
                <a:solidFill>
                  <a:srgbClr val="2D3956"/>
                </a:solidFill>
                <a:latin typeface="Times New Roman" panose="02020603050405020304" pitchFamily="18" charset="0"/>
              </a:rPr>
              <a:t>وتثار مسؤوليته الشخصية عن هذه الأفعال طبقا للقاعدة الفقهية "لا ضرر ولا ضرار والضرر يزال".</a:t>
            </a:r>
          </a:p>
          <a:p>
            <a:pPr lvl="0" algn="just" rtl="1"/>
            <a:r>
              <a:rPr lang="ar-EG" sz="2400" dirty="0" smtClean="0">
                <a:solidFill>
                  <a:srgbClr val="2D3956"/>
                </a:solidFill>
                <a:latin typeface="Times New Roman" panose="02020603050405020304" pitchFamily="18" charset="0"/>
              </a:rPr>
              <a:t>- وإذا </a:t>
            </a:r>
            <a:r>
              <a:rPr lang="ar-EG" sz="2400" dirty="0">
                <a:solidFill>
                  <a:srgbClr val="2D3956"/>
                </a:solidFill>
                <a:latin typeface="Times New Roman" panose="02020603050405020304" pitchFamily="18" charset="0"/>
              </a:rPr>
              <a:t>كنا قد تحدثنا في البداية عن إمكانية منح الشخصية القانونية للذكاء الاصطناعي من عدمه، وخلصنا إلى أن الحاجة تقتضي منحه الشخصية القانونية والاعتراف به، </a:t>
            </a:r>
            <a:r>
              <a:rPr lang="ar-EG" sz="2400" b="1" u="sng" dirty="0">
                <a:solidFill>
                  <a:srgbClr val="2D3956"/>
                </a:solidFill>
                <a:latin typeface="Times New Roman" panose="02020603050405020304" pitchFamily="18" charset="0"/>
              </a:rPr>
              <a:t>فهل يعد هذا الشرط كافيا للمسؤولية؟ وإن لم يكن كذلك فما الغاية من هذا الربط بينهما؟</a:t>
            </a:r>
          </a:p>
          <a:p>
            <a:pPr lvl="0" algn="just" rtl="1"/>
            <a:r>
              <a:rPr lang="ar-EG" sz="2400" b="1" u="sng" dirty="0">
                <a:solidFill>
                  <a:srgbClr val="2D3956"/>
                </a:solidFill>
                <a:latin typeface="Times New Roman" panose="02020603050405020304" pitchFamily="18" charset="0"/>
              </a:rPr>
              <a:t>إذا كانت المسؤولية القانونية تقتضي الشخصية القانونية، فهل الشخصية القانونية تقتضي المسؤولية القانونية؟ </a:t>
            </a:r>
            <a:r>
              <a:rPr lang="ar-EG" sz="2400" dirty="0">
                <a:solidFill>
                  <a:srgbClr val="2D3956"/>
                </a:solidFill>
                <a:latin typeface="Times New Roman" panose="02020603050405020304" pitchFamily="18" charset="0"/>
              </a:rPr>
              <a:t>يعتقد </a:t>
            </a:r>
            <a:r>
              <a:rPr lang="ar-EG" sz="2400" dirty="0" smtClean="0">
                <a:solidFill>
                  <a:srgbClr val="2D3956"/>
                </a:solidFill>
                <a:latin typeface="Times New Roman" panose="02020603050405020304" pitchFamily="18" charset="0"/>
              </a:rPr>
              <a:t>البعض وإن </a:t>
            </a:r>
            <a:r>
              <a:rPr lang="ar-EG" sz="2400" dirty="0">
                <a:solidFill>
                  <a:srgbClr val="2D3956"/>
                </a:solidFill>
                <a:latin typeface="Times New Roman" panose="02020603050405020304" pitchFamily="18" charset="0"/>
              </a:rPr>
              <a:t>كان الأصل أن يقترنا </a:t>
            </a:r>
            <a:r>
              <a:rPr lang="ar-EG" sz="2400" dirty="0" smtClean="0">
                <a:solidFill>
                  <a:srgbClr val="2D3956"/>
                </a:solidFill>
                <a:latin typeface="Times New Roman" panose="02020603050405020304" pitchFamily="18" charset="0"/>
              </a:rPr>
              <a:t>معاً، </a:t>
            </a:r>
            <a:r>
              <a:rPr lang="ar-EG" sz="2400" dirty="0">
                <a:solidFill>
                  <a:srgbClr val="2D3956"/>
                </a:solidFill>
                <a:latin typeface="Times New Roman" panose="02020603050405020304" pitchFamily="18" charset="0"/>
              </a:rPr>
              <a:t>إلا أنه من الخطأ ربط المسؤولية القانونية بالشخصية القانونية، كون هذه الأخيرة منفصلة عن المسؤولية القانونية، وبذات الوقت يبقى العكس غير صحيح، فليس كل ما يتمتع بالشخصية القانونية يعد مسؤولا من الناحية </a:t>
            </a:r>
            <a:r>
              <a:rPr lang="ar-EG" sz="2400" dirty="0" smtClean="0">
                <a:solidFill>
                  <a:srgbClr val="2D3956"/>
                </a:solidFill>
                <a:latin typeface="Times New Roman" panose="02020603050405020304" pitchFamily="18" charset="0"/>
              </a:rPr>
              <a:t>القانونية عن </a:t>
            </a:r>
            <a:r>
              <a:rPr lang="ar-EG" sz="2400" dirty="0">
                <a:solidFill>
                  <a:srgbClr val="2D3956"/>
                </a:solidFill>
                <a:latin typeface="Times New Roman" panose="02020603050405020304" pitchFamily="18" charset="0"/>
              </a:rPr>
              <a:t>الأعمال التي يقوم بها، فالشخص غير العاقل المجنون -مثلا- يتمتع بالشخصية القانونية رغم أنه يفتقد للمسؤولية القانونية، في حين أن الشخص العاقل يتمتع بالشخصية والمسؤولية القانونية </a:t>
            </a:r>
            <a:r>
              <a:rPr lang="ar-EG" sz="2400" dirty="0" smtClean="0">
                <a:solidFill>
                  <a:srgbClr val="2D3956"/>
                </a:solidFill>
                <a:latin typeface="Times New Roman" panose="02020603050405020304" pitchFamily="18" charset="0"/>
              </a:rPr>
              <a:t>معاً.</a:t>
            </a:r>
            <a:endParaRPr lang="ar-EG" sz="2400" dirty="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0869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785652"/>
          </a:xfrm>
          <a:prstGeom prst="rect">
            <a:avLst/>
          </a:prstGeom>
          <a:noFill/>
        </p:spPr>
        <p:txBody>
          <a:bodyPr wrap="square" rtlCol="0">
            <a:spAutoFit/>
          </a:bodyPr>
          <a:lstStyle/>
          <a:p>
            <a:pPr lvl="0" algn="just" rtl="1"/>
            <a:r>
              <a:rPr lang="ar-EG" sz="2400" b="1" u="sng" dirty="0">
                <a:solidFill>
                  <a:srgbClr val="2D3956"/>
                </a:solidFill>
                <a:latin typeface="Times New Roman" panose="02020603050405020304" pitchFamily="18" charset="0"/>
              </a:rPr>
              <a:t>ثانياً: المسؤولية التقصيرية للذكاء </a:t>
            </a:r>
            <a:r>
              <a:rPr lang="ar-EG" sz="2400" b="1" u="sng" dirty="0" smtClean="0">
                <a:solidFill>
                  <a:srgbClr val="2D3956"/>
                </a:solidFill>
                <a:latin typeface="Times New Roman" panose="02020603050405020304" pitchFamily="18" charset="0"/>
              </a:rPr>
              <a:t>الاصطناعي:</a:t>
            </a:r>
          </a:p>
          <a:p>
            <a:pPr lvl="0" algn="just" rtl="1"/>
            <a:r>
              <a:rPr lang="ar-EG" sz="2400" b="1" u="sng" dirty="0" smtClean="0">
                <a:solidFill>
                  <a:srgbClr val="2D3956"/>
                </a:solidFill>
                <a:latin typeface="Times New Roman" panose="02020603050405020304" pitchFamily="18" charset="0"/>
              </a:rPr>
              <a:t>وترتيباً على ذلك يرى البعض أن </a:t>
            </a:r>
            <a:r>
              <a:rPr lang="ar-EG" sz="2400" b="1" u="sng" dirty="0">
                <a:solidFill>
                  <a:srgbClr val="2D3956"/>
                </a:solidFill>
                <a:latin typeface="Times New Roman" panose="02020603050405020304" pitchFamily="18" charset="0"/>
              </a:rPr>
              <a:t>الذكاء الاصطناعي حتى وإن تم منحه الشخصية القانونية </a:t>
            </a:r>
            <a:r>
              <a:rPr lang="ar-EG" sz="2400" b="1" u="sng" dirty="0" smtClean="0">
                <a:solidFill>
                  <a:srgbClr val="2D3956"/>
                </a:solidFill>
                <a:latin typeface="Times New Roman" panose="02020603050405020304" pitchFamily="18" charset="0"/>
              </a:rPr>
              <a:t>واعترف </a:t>
            </a:r>
            <a:r>
              <a:rPr lang="ar-EG" sz="2400" b="1" u="sng" dirty="0">
                <a:solidFill>
                  <a:srgbClr val="2D3956"/>
                </a:solidFill>
                <a:latin typeface="Times New Roman" panose="02020603050405020304" pitchFamily="18" charset="0"/>
              </a:rPr>
              <a:t>له بكافة حقوقه وواجباته، </a:t>
            </a:r>
            <a:r>
              <a:rPr lang="ar-EG" sz="2400" dirty="0">
                <a:solidFill>
                  <a:srgbClr val="2D3956"/>
                </a:solidFill>
                <a:latin typeface="Times New Roman" panose="02020603050405020304" pitchFamily="18" charset="0"/>
              </a:rPr>
              <a:t>فإنه سيظل من منظورنا الشخصي إنسانا غير عاقل، بالرغم من أن الذكاء الاصطناعي الفائق الذكاء أو القائم على نظام التعلم العميق، قد يتمتع بالإدراك والوعي، لكن عنصر الإرادة قد يغيب هنا وقد لا يكون مميزا في كثير من الأحيان، مما يستوجب معنا أن ننفي المسؤولية القانونية الشخصية له</a:t>
            </a:r>
            <a:r>
              <a:rPr lang="ar-EG" sz="2400" dirty="0" smtClean="0">
                <a:solidFill>
                  <a:srgbClr val="2D3956"/>
                </a:solidFill>
                <a:latin typeface="Times New Roman" panose="02020603050405020304" pitchFamily="18" charset="0"/>
              </a:rPr>
              <a:t>.</a:t>
            </a:r>
          </a:p>
          <a:p>
            <a:pPr lvl="0" algn="just" rtl="1"/>
            <a:r>
              <a:rPr lang="ar-EG" sz="2400" dirty="0" smtClean="0">
                <a:solidFill>
                  <a:srgbClr val="2D3956"/>
                </a:solidFill>
                <a:latin typeface="Times New Roman" panose="02020603050405020304" pitchFamily="18" charset="0"/>
              </a:rPr>
              <a:t>- وحتى </a:t>
            </a:r>
            <a:r>
              <a:rPr lang="ar-EG" sz="2400" dirty="0">
                <a:solidFill>
                  <a:srgbClr val="2D3956"/>
                </a:solidFill>
                <a:latin typeface="Times New Roman" panose="02020603050405020304" pitchFamily="18" charset="0"/>
              </a:rPr>
              <a:t>اعتراف المشرع الفرنسي بالشخصية القانونية للحيوان، فهذا لا يعني أنه فرض مسؤولية مدنية للحيوان عن تبعات الأضرار التي قد يتسبب فيها للغير، بل إن هذا الاعتراف يدل على </a:t>
            </a:r>
            <a:r>
              <a:rPr lang="ar-EG" sz="2400" dirty="0" smtClean="0">
                <a:solidFill>
                  <a:srgbClr val="2D3956"/>
                </a:solidFill>
                <a:latin typeface="Times New Roman" panose="02020603050405020304" pitchFamily="18" charset="0"/>
              </a:rPr>
              <a:t>تمتعه </a:t>
            </a:r>
            <a:r>
              <a:rPr lang="ar-EG" sz="2400" dirty="0">
                <a:solidFill>
                  <a:srgbClr val="2D3956"/>
                </a:solidFill>
                <a:latin typeface="Times New Roman" panose="02020603050405020304" pitchFamily="18" charset="0"/>
              </a:rPr>
              <a:t>بحقوقه ليس </a:t>
            </a:r>
            <a:r>
              <a:rPr lang="ar-EG" sz="2400" dirty="0" smtClean="0">
                <a:solidFill>
                  <a:srgbClr val="2D3956"/>
                </a:solidFill>
                <a:latin typeface="Times New Roman" panose="02020603050405020304" pitchFamily="18" charset="0"/>
              </a:rPr>
              <a:t>إلا، </a:t>
            </a:r>
            <a:r>
              <a:rPr lang="ar-EG" sz="2400" dirty="0">
                <a:solidFill>
                  <a:srgbClr val="2D3956"/>
                </a:solidFill>
                <a:latin typeface="Times New Roman" panose="02020603050405020304" pitchFamily="18" charset="0"/>
              </a:rPr>
              <a:t>وليس مسؤولا عن أفعاله، ونفس الأمر إذا ما أسقطناه على الذكاء الاصطناعي، في مقابل هذا لا يعني أن الشخص المتضرر سيسقط حقه في المطالبة بالتعويضات عن أضرار لحقته جراء استخدام تقنيات الذكاء الاصطناعي، وإنما حقه سيظل قائما مادام له ما يثبت أن هذه الأضرار التي لحقته تعود لتقنيات الذكاء الاصطناعي</a:t>
            </a:r>
            <a:r>
              <a:rPr lang="ar-EG" sz="2400" dirty="0" smtClean="0">
                <a:solidFill>
                  <a:srgbClr val="2D3956"/>
                </a:solidFill>
                <a:latin typeface="Times New Roman" panose="02020603050405020304" pitchFamily="18" charset="0"/>
              </a:rPr>
              <a:t>.</a:t>
            </a:r>
            <a:endParaRPr lang="ar-EG" sz="2400" dirty="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76634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203200" y="1964267"/>
            <a:ext cx="11650133"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203199" y="2005141"/>
            <a:ext cx="11650133" cy="3416320"/>
          </a:xfrm>
          <a:prstGeom prst="rect">
            <a:avLst/>
          </a:prstGeom>
          <a:noFill/>
        </p:spPr>
        <p:txBody>
          <a:bodyPr wrap="square" rtlCol="0">
            <a:spAutoFit/>
          </a:bodyPr>
          <a:lstStyle/>
          <a:p>
            <a:pPr lvl="0" algn="just" rtl="1"/>
            <a:r>
              <a:rPr lang="ar-EG" sz="2400" b="1" u="sng" dirty="0" smtClean="0">
                <a:solidFill>
                  <a:srgbClr val="2D3956"/>
                </a:solidFill>
                <a:latin typeface="Times New Roman" panose="02020603050405020304" pitchFamily="18" charset="0"/>
              </a:rPr>
              <a:t>وخلاصة القول إذن، أن </a:t>
            </a:r>
            <a:r>
              <a:rPr lang="ar-EG" sz="2400" b="1" u="sng" dirty="0">
                <a:solidFill>
                  <a:srgbClr val="2D3956"/>
                </a:solidFill>
                <a:latin typeface="Times New Roman" panose="02020603050405020304" pitchFamily="18" charset="0"/>
              </a:rPr>
              <a:t>الذكاء الاصطناعي في ظل نظرية الاعتبار الشخصي تبقى مسؤوليته المدنية غير ممكنة، </a:t>
            </a:r>
            <a:r>
              <a:rPr lang="ar-EG" sz="2400" dirty="0">
                <a:solidFill>
                  <a:srgbClr val="2D3956"/>
                </a:solidFill>
                <a:latin typeface="Times New Roman" panose="02020603050405020304" pitchFamily="18" charset="0"/>
              </a:rPr>
              <a:t>لصعوبة إسقاط القواعد العامة عليه، التي تخص فقط الكيان البشري دون الكيان الاصطناعي الذي فرضته العولمة، اللهم إذا تعلق الأمر في مستقبل الأيام بتغيير نصوص القانون المدني، وفرض مسؤولية شخصية للذكاء الاصطناعي آنذاك سنخرج عن هذا النقاش، وسنقر تماما بمسؤوليته بصريح القانون</a:t>
            </a:r>
            <a:r>
              <a:rPr lang="ar-EG" sz="2400" dirty="0" smtClean="0">
                <a:solidFill>
                  <a:srgbClr val="2D3956"/>
                </a:solidFill>
                <a:latin typeface="Times New Roman" panose="02020603050405020304" pitchFamily="18" charset="0"/>
              </a:rPr>
              <a:t>.</a:t>
            </a:r>
          </a:p>
          <a:p>
            <a:pPr lvl="0" algn="just" rtl="1"/>
            <a:r>
              <a:rPr lang="ar-EG" sz="2400" dirty="0" smtClean="0">
                <a:solidFill>
                  <a:srgbClr val="2D3956"/>
                </a:solidFill>
                <a:latin typeface="Times New Roman" panose="02020603050405020304" pitchFamily="18" charset="0"/>
              </a:rPr>
              <a:t>- غير </a:t>
            </a:r>
            <a:r>
              <a:rPr lang="ar-EG" sz="2400" dirty="0">
                <a:solidFill>
                  <a:srgbClr val="2D3956"/>
                </a:solidFill>
                <a:latin typeface="Times New Roman" panose="02020603050405020304" pitchFamily="18" charset="0"/>
              </a:rPr>
              <a:t>إنه في ظل القانون الحالي يصعب تطبيق هذه القواعد، وبما أنه تم الاتفاق على إبعاد المسؤولية المدنية القائمة على الاعتبار الشخصي للذكاء الاصطناعي، فإنه في مقابل هذا ينبغي علينا أن ننتقل للبحث في المسؤولية الموضوعية للذكاء الاصطناعي، فهل هي محققة في هذا المجال؟ </a:t>
            </a:r>
            <a:r>
              <a:rPr lang="ar-EG" sz="2400" dirty="0" smtClean="0">
                <a:solidFill>
                  <a:srgbClr val="2D3956"/>
                </a:solidFill>
                <a:latin typeface="Times New Roman" panose="02020603050405020304" pitchFamily="18" charset="0"/>
              </a:rPr>
              <a:t> وهل </a:t>
            </a:r>
            <a:r>
              <a:rPr lang="ar-EG" sz="2400" dirty="0">
                <a:solidFill>
                  <a:srgbClr val="2D3956"/>
                </a:solidFill>
                <a:latin typeface="Times New Roman" panose="02020603050405020304" pitchFamily="18" charset="0"/>
              </a:rPr>
              <a:t>قواعدها القانونية ممكنة للتطبيق على تقنيات الذكاء الاصطناعي؟ أم شأنها شأن المسؤولية الشخصية يمكن نفيها؟ </a:t>
            </a:r>
          </a:p>
          <a:p>
            <a:pPr lvl="0" algn="just" rtl="1"/>
            <a:endParaRPr lang="ar-EG" sz="2400" dirty="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261179" y="737893"/>
            <a:ext cx="848332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1- المسئولية المدنية للذكاء الاصطناعي القائمة على الاعتبار الشخصي:</a:t>
            </a: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37406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851359"/>
            <a:ext cx="10949153" cy="4154984"/>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 إن </a:t>
            </a:r>
            <a:r>
              <a:rPr lang="ar-EG" sz="2400" b="1" u="sng" dirty="0">
                <a:solidFill>
                  <a:srgbClr val="2D3956"/>
                </a:solidFill>
                <a:latin typeface="Times New Roman" panose="02020603050405020304" pitchFamily="18" charset="0"/>
              </a:rPr>
              <a:t>مسألة تحديد المسؤولية المدنية الناشئة عن تقنيات الذكاء الاصطناعي، من المسائل المهمة في الناحية العملية ومن المسائل المعقدة من الناحية القانونية، </a:t>
            </a:r>
            <a:r>
              <a:rPr lang="ar-EG" sz="2400" dirty="0">
                <a:solidFill>
                  <a:srgbClr val="2D3956"/>
                </a:solidFill>
                <a:latin typeface="Times New Roman" panose="02020603050405020304" pitchFamily="18" charset="0"/>
              </a:rPr>
              <a:t>فتحديد هذه المسؤولية يظل </a:t>
            </a:r>
            <a:r>
              <a:rPr lang="ar-EG" sz="2400" dirty="0" smtClean="0">
                <a:solidFill>
                  <a:srgbClr val="2D3956"/>
                </a:solidFill>
                <a:latin typeface="Times New Roman" panose="02020603050405020304" pitchFamily="18" charset="0"/>
              </a:rPr>
              <a:t>شاغلاً كبيراً </a:t>
            </a:r>
            <a:r>
              <a:rPr lang="ar-EG" sz="2400" dirty="0">
                <a:solidFill>
                  <a:srgbClr val="2D3956"/>
                </a:solidFill>
                <a:latin typeface="Times New Roman" panose="02020603050405020304" pitchFamily="18" charset="0"/>
              </a:rPr>
              <a:t>لأذهان المتعاملين مع هذه التقنيات، فالمسؤولية عموما هي بمثابة صمام الأمان الذي يضمن ويحمي حقوق كل شخص يضار من أي أمر يثير إعمال المسؤولية، بحيث أن ما يصعب التعرض للمسؤولية المدنية عن تقنيات الذكاء الاصطناعي، هو عدم وجود تنظيم تشريعي يحكم هذه المسألة، وإذا كانت المسؤولية المدنية القائمة على الاعتبار الشخصي غير قائمة لمحدودية قواعدها العامة، فإن الأمر اقتضى البحث عن المسؤولية الموضوعية للذكاء الاصطناعي.</a:t>
            </a:r>
          </a:p>
          <a:p>
            <a:pPr algn="just" rtl="1"/>
            <a:r>
              <a:rPr lang="ar-EG" sz="2400" b="1" u="sng" dirty="0" smtClean="0">
                <a:solidFill>
                  <a:srgbClr val="2D3956"/>
                </a:solidFill>
                <a:latin typeface="Times New Roman" panose="02020603050405020304" pitchFamily="18" charset="0"/>
              </a:rPr>
              <a:t>- إن </a:t>
            </a:r>
            <a:r>
              <a:rPr lang="ar-EG" sz="2400" b="1" u="sng" dirty="0">
                <a:solidFill>
                  <a:srgbClr val="2D3956"/>
                </a:solidFill>
                <a:latin typeface="Times New Roman" panose="02020603050405020304" pitchFamily="18" charset="0"/>
              </a:rPr>
              <a:t>الهدف من الحديث عن هذه النقطة، هو أن لا نكتفي فقط بالقول إن المسؤولية الشخصية للذكاء الاصطناعي مستبعدة، ونسلم القول بنفي المسؤولية المدنية، </a:t>
            </a:r>
            <a:r>
              <a:rPr lang="ar-EG" sz="2400" dirty="0">
                <a:solidFill>
                  <a:srgbClr val="2D3956"/>
                </a:solidFill>
                <a:latin typeface="Times New Roman" panose="02020603050405020304" pitchFamily="18" charset="0"/>
              </a:rPr>
              <a:t>بل إن الأمر دفعنا للبحث عن بديل لهذه المسؤولية، فلا يعقل أن المتضرر من استخدامات الذكاء الاصطناعي يبقى بمعزل عن حصوله على التعويضات عن الأضرار التي لحقت به.</a:t>
            </a:r>
          </a:p>
          <a:p>
            <a:pPr algn="just" rtl="1"/>
            <a:r>
              <a:rPr lang="ar-EG" sz="2400" b="1" u="sng" dirty="0" smtClean="0">
                <a:solidFill>
                  <a:srgbClr val="2D3956"/>
                </a:solidFill>
                <a:latin typeface="Times New Roman" panose="02020603050405020304" pitchFamily="18" charset="0"/>
              </a:rPr>
              <a:t>- وسوف نشير في هذا الصدد لما يلي:</a:t>
            </a:r>
            <a:endParaRPr lang="ar-EG" sz="2400" b="1" u="sng" dirty="0">
              <a:solidFill>
                <a:srgbClr val="2D3956"/>
              </a:solidFill>
              <a:latin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57744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709211"/>
            <a:ext cx="10949153" cy="4524315"/>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أولاً</a:t>
            </a:r>
            <a:r>
              <a:rPr lang="ar-EG" sz="2400" b="1" u="sng" dirty="0">
                <a:solidFill>
                  <a:srgbClr val="2D3956"/>
                </a:solidFill>
                <a:latin typeface="Times New Roman" panose="02020603050405020304" pitchFamily="18" charset="0"/>
              </a:rPr>
              <a:t>: </a:t>
            </a:r>
            <a:r>
              <a:rPr lang="ar-EG" sz="2400" b="1" u="sng" dirty="0" smtClean="0">
                <a:solidFill>
                  <a:srgbClr val="2D3956"/>
                </a:solidFill>
                <a:latin typeface="Times New Roman" panose="02020603050405020304" pitchFamily="18" charset="0"/>
              </a:rPr>
              <a:t>الذكاء </a:t>
            </a:r>
            <a:r>
              <a:rPr lang="ar-EG" sz="2400" b="1" u="sng" dirty="0">
                <a:solidFill>
                  <a:srgbClr val="2D3956"/>
                </a:solidFill>
                <a:latin typeface="Times New Roman" panose="02020603050405020304" pitchFamily="18" charset="0"/>
              </a:rPr>
              <a:t>الاصطناعي ومفهوم </a:t>
            </a:r>
            <a:r>
              <a:rPr lang="ar-EG" sz="2400" b="1" u="sng" dirty="0" smtClean="0">
                <a:solidFill>
                  <a:srgbClr val="2D3956"/>
                </a:solidFill>
                <a:latin typeface="Times New Roman" panose="02020603050405020304" pitchFamily="18" charset="0"/>
              </a:rPr>
              <a:t>الشيء: </a:t>
            </a:r>
          </a:p>
          <a:p>
            <a:pPr algn="just" rtl="1"/>
            <a:r>
              <a:rPr lang="ar-EG" sz="2400" b="1" u="sng" dirty="0" smtClean="0">
                <a:solidFill>
                  <a:srgbClr val="2D3956"/>
                </a:solidFill>
                <a:latin typeface="Times New Roman" panose="02020603050405020304" pitchFamily="18" charset="0"/>
              </a:rPr>
              <a:t>- مما </a:t>
            </a:r>
            <a:r>
              <a:rPr lang="ar-EG" sz="2400" b="1" u="sng" dirty="0">
                <a:solidFill>
                  <a:srgbClr val="2D3956"/>
                </a:solidFill>
                <a:latin typeface="Times New Roman" panose="02020603050405020304" pitchFamily="18" charset="0"/>
              </a:rPr>
              <a:t>لا شك فيه أن مفهوم الشيء بشكل عام يشمل جميع الأشياء، بغض النظر عما إذا كانت هذه الأشياء صلبة أو سائلة أو غازية أو منقولات أو </a:t>
            </a:r>
            <a:r>
              <a:rPr lang="ar-EG" sz="2400" b="1" u="sng" dirty="0" smtClean="0">
                <a:solidFill>
                  <a:srgbClr val="2D3956"/>
                </a:solidFill>
                <a:latin typeface="Times New Roman" panose="02020603050405020304" pitchFamily="18" charset="0"/>
              </a:rPr>
              <a:t>عقارات. ومع </a:t>
            </a:r>
            <a:r>
              <a:rPr lang="ar-EG" sz="2400" b="1" u="sng" dirty="0">
                <a:solidFill>
                  <a:srgbClr val="2D3956"/>
                </a:solidFill>
                <a:latin typeface="Times New Roman" panose="02020603050405020304" pitchFamily="18" charset="0"/>
              </a:rPr>
              <a:t>اتساع مجال استعمال الآلة كنتيجة للتطور التكنولوجي والصناعي، </a:t>
            </a:r>
            <a:r>
              <a:rPr lang="ar-EG" sz="2400" dirty="0">
                <a:solidFill>
                  <a:srgbClr val="2D3956"/>
                </a:solidFill>
                <a:latin typeface="Times New Roman" panose="02020603050405020304" pitchFamily="18" charset="0"/>
              </a:rPr>
              <a:t>أدى إلى ازدياد حجم الحوادث والمخاطر التي تلحق الإنسان في جسده أو ماله، الأمر الذي استوجب إصباغ الحماية القانونية على ضحايا هذه الحوادث، من خلال إضفاء الطابع الموضوعي للمسؤولية المدنية بخصوص الأضرار التي يحدثها الإنسان بفعل الأشياء التي تكون تحت حراسته، وإعفاء الضحايا من عبء إثبات خطأ في حراسة الشيء مصدر الضرر، إن هذا المنحى شكل بداية تحول المسؤولية المدنية التي لم تعد مسؤولية شخصية فقط، بل حتى مسؤولية موضوعية في ذات الوقت، ولا ينظر فيها إلى سلوك الشخص المسؤول، وإنما ترتكز على فكرة تحمل تبعت النشاط الضار دون استلزام </a:t>
            </a:r>
            <a:r>
              <a:rPr lang="ar-EG" sz="2400" dirty="0" smtClean="0">
                <a:solidFill>
                  <a:srgbClr val="2D3956"/>
                </a:solidFill>
                <a:latin typeface="Times New Roman" panose="02020603050405020304" pitchFamily="18" charset="0"/>
              </a:rPr>
              <a:t>للخطأ، </a:t>
            </a:r>
            <a:r>
              <a:rPr lang="ar-EG" sz="2400" dirty="0">
                <a:solidFill>
                  <a:srgbClr val="2D3956"/>
                </a:solidFill>
                <a:latin typeface="Times New Roman" panose="02020603050405020304" pitchFamily="18" charset="0"/>
              </a:rPr>
              <a:t>وبالتالي لم يعد الإنسان يسأل عن فعله الشخصي فقط، بل حتى عن فعل الأشياء التي تحت حراسته.</a:t>
            </a:r>
          </a:p>
          <a:p>
            <a:pPr algn="just" rtl="1"/>
            <a:r>
              <a:rPr lang="ar-EG" sz="2400" b="1" u="sng" dirty="0" smtClean="0">
                <a:solidFill>
                  <a:srgbClr val="2D3956"/>
                </a:solidFill>
                <a:latin typeface="Times New Roman" panose="02020603050405020304" pitchFamily="18" charset="0"/>
              </a:rPr>
              <a:t>- ولذلك</a:t>
            </a:r>
            <a:r>
              <a:rPr lang="ar-EG" sz="2400" b="1" u="sng" dirty="0">
                <a:solidFill>
                  <a:srgbClr val="2D3956"/>
                </a:solidFill>
                <a:latin typeface="Times New Roman" panose="02020603050405020304" pitchFamily="18" charset="0"/>
              </a:rPr>
              <a:t>، فإن المسؤولية المدنية الناجمة عن الأضرار التي تسببها الأشياء أصبحت لها أهمية كبيرة في ظل هذا التطور السريع </a:t>
            </a:r>
            <a:r>
              <a:rPr lang="ar-EG" sz="2400" b="1" u="sng" dirty="0" smtClean="0">
                <a:solidFill>
                  <a:srgbClr val="2D3956"/>
                </a:solidFill>
                <a:latin typeface="Times New Roman" panose="02020603050405020304" pitchFamily="18" charset="0"/>
              </a:rPr>
              <a:t>للآلة، </a:t>
            </a:r>
            <a:r>
              <a:rPr lang="ar-EG" sz="2400" dirty="0">
                <a:solidFill>
                  <a:srgbClr val="2D3956"/>
                </a:solidFill>
                <a:latin typeface="Times New Roman" panose="02020603050405020304" pitchFamily="18" charset="0"/>
              </a:rPr>
              <a:t>وقد حاولت أغلب التشريعات التنظير لمسؤولية الأشياء بمختلف النصوص القانونية</a:t>
            </a:r>
            <a:r>
              <a:rPr lang="ar-EG" sz="2400" dirty="0" smtClean="0">
                <a:solidFill>
                  <a:srgbClr val="2D3956"/>
                </a:solidFill>
                <a:latin typeface="Times New Roman" panose="02020603050405020304" pitchFamily="18" charset="0"/>
              </a:rPr>
              <a:t>.</a:t>
            </a:r>
            <a:endParaRPr lang="ar-EG" sz="2400" dirty="0">
              <a:solidFill>
                <a:srgbClr val="2D3956"/>
              </a:solidFill>
              <a:latin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41009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709211"/>
            <a:ext cx="10949153" cy="4524315"/>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 فالمشرع </a:t>
            </a:r>
            <a:r>
              <a:rPr lang="ar-EG" sz="2400" b="1" u="sng" dirty="0">
                <a:solidFill>
                  <a:srgbClr val="2D3956"/>
                </a:solidFill>
                <a:latin typeface="Times New Roman" panose="02020603050405020304" pitchFamily="18" charset="0"/>
              </a:rPr>
              <a:t>الفرنسي نص في المادة 1384 من القانون المدني الفرنسي على أنه</a:t>
            </a:r>
            <a:r>
              <a:rPr lang="ar-EG" sz="2400" dirty="0">
                <a:solidFill>
                  <a:srgbClr val="2D3956"/>
                </a:solidFill>
                <a:latin typeface="Times New Roman" panose="02020603050405020304" pitchFamily="18" charset="0"/>
              </a:rPr>
              <a:t>:" لا يسأل المرء عن الضرر الذي يحدثه بفعله الشخصي فحسب، وإنما يسأل كذلك عن الضرر الناجم عن فعل الأشياء التي هي بحراسته</a:t>
            </a:r>
            <a:r>
              <a:rPr lang="ar-EG" sz="2400" dirty="0" smtClean="0">
                <a:solidFill>
                  <a:srgbClr val="2D3956"/>
                </a:solidFill>
                <a:latin typeface="Times New Roman" panose="02020603050405020304" pitchFamily="18" charset="0"/>
              </a:rPr>
              <a:t>"، </a:t>
            </a:r>
            <a:r>
              <a:rPr lang="ar-EG" sz="2400" dirty="0">
                <a:solidFill>
                  <a:srgbClr val="2D3956"/>
                </a:solidFill>
                <a:latin typeface="Times New Roman" panose="02020603050405020304" pitchFamily="18" charset="0"/>
              </a:rPr>
              <a:t>وهذا يعني أن المشرع حمل المسؤولية المدنية للشخص المسؤول عن الأضرار التي تسببها الأشياء التي تدخل في حراسته، نفس التوجه تبناه المشرع المصري في القانون المدني المصري في المادة </a:t>
            </a:r>
            <a:r>
              <a:rPr lang="ar-EG" sz="2400" dirty="0" smtClean="0">
                <a:solidFill>
                  <a:srgbClr val="2D3956"/>
                </a:solidFill>
                <a:latin typeface="Times New Roman" panose="02020603050405020304" pitchFamily="18" charset="0"/>
              </a:rPr>
              <a:t>178.</a:t>
            </a:r>
          </a:p>
          <a:p>
            <a:pPr algn="just" rtl="1"/>
            <a:r>
              <a:rPr lang="ar-EG" sz="2400" dirty="0" smtClean="0">
                <a:solidFill>
                  <a:srgbClr val="2D3956"/>
                </a:solidFill>
                <a:latin typeface="Times New Roman" panose="02020603050405020304" pitchFamily="18" charset="0"/>
              </a:rPr>
              <a:t>- فقواعد </a:t>
            </a:r>
            <a:r>
              <a:rPr lang="ar-EG" sz="2400" dirty="0">
                <a:solidFill>
                  <a:srgbClr val="2D3956"/>
                </a:solidFill>
                <a:latin typeface="Times New Roman" panose="02020603050405020304" pitchFamily="18" charset="0"/>
              </a:rPr>
              <a:t>المسؤولية المدنية عن فعل الأشياء هي واضحة لا تحتاج إلى تأويل، وقد تم تنظيمها من قبل التشريعات الوطنية والمقارنة. </a:t>
            </a:r>
            <a:r>
              <a:rPr lang="ar-EG" sz="2400" b="1" u="sng" dirty="0">
                <a:solidFill>
                  <a:srgbClr val="2D3956"/>
                </a:solidFill>
                <a:latin typeface="Times New Roman" panose="02020603050405020304" pitchFamily="18" charset="0"/>
              </a:rPr>
              <a:t>لكن السؤال الذي نثيره في هذا الإطار هو هل يمكن اعتبار الذكاء الاصطناعي شيء، حتى نستطيع أن نسقط عليه قواعد حراسة الأشياء؟ </a:t>
            </a:r>
            <a:r>
              <a:rPr lang="ar-EG" sz="2400" dirty="0" smtClean="0">
                <a:solidFill>
                  <a:srgbClr val="2D3956"/>
                </a:solidFill>
                <a:latin typeface="Times New Roman" panose="02020603050405020304" pitchFamily="18" charset="0"/>
              </a:rPr>
              <a:t>إن </a:t>
            </a:r>
            <a:r>
              <a:rPr lang="ar-EG" sz="2400" dirty="0">
                <a:solidFill>
                  <a:srgbClr val="2D3956"/>
                </a:solidFill>
                <a:latin typeface="Times New Roman" panose="02020603050405020304" pitchFamily="18" charset="0"/>
              </a:rPr>
              <a:t>مفهوم الذكاء الاصطناعي بأصله الإنشائي ما هو إلا جملة من البرمجيات المحاكية للذكاء البشري، وربما المتفوقة عليه، فنحن نتكلم عن إبداع فكري بشري يدخل في إطار حقوق الملكية الفكرية المتعلقة بالجانب الأدبي، ما يبرز الاختلاف في تحديد كنه الذكاء الاصطناعي بين الحق والشيء باعتباره من الحقوق الشخصية ذات القيمة المالية، ما دفع جانبا </a:t>
            </a:r>
            <a:r>
              <a:rPr lang="ar-EG" sz="2400" dirty="0" smtClean="0">
                <a:solidFill>
                  <a:srgbClr val="2D3956"/>
                </a:solidFill>
                <a:latin typeface="Times New Roman" panose="02020603050405020304" pitchFamily="18" charset="0"/>
              </a:rPr>
              <a:t>كبيراً </a:t>
            </a:r>
            <a:r>
              <a:rPr lang="ar-EG" sz="2400" dirty="0">
                <a:solidFill>
                  <a:srgbClr val="2D3956"/>
                </a:solidFill>
                <a:latin typeface="Times New Roman" panose="02020603050405020304" pitchFamily="18" charset="0"/>
              </a:rPr>
              <a:t>من الفقه إلى انتقاد أي ربط للذكاء الاصطناعي بمفهوم الشيء، مؤكدين على أن برمجية رقمية قادرة على التعلم واكتساب المهارات، ومن ثم التصرف باستقلالية، ترتبط بالعالم الافتراضي لا </a:t>
            </a:r>
            <a:r>
              <a:rPr lang="ar-EG" sz="2400" dirty="0" smtClean="0">
                <a:solidFill>
                  <a:srgbClr val="2D3956"/>
                </a:solidFill>
                <a:latin typeface="Times New Roman" panose="02020603050405020304" pitchFamily="18" charset="0"/>
              </a:rPr>
              <a:t>الواقعي.</a:t>
            </a:r>
            <a:endParaRPr lang="ar-EG" sz="2400" dirty="0">
              <a:solidFill>
                <a:srgbClr val="2D3956"/>
              </a:solidFill>
              <a:latin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08844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709211"/>
            <a:ext cx="10949153" cy="3416320"/>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 </a:t>
            </a:r>
            <a:r>
              <a:rPr lang="ar-EG" sz="2400" b="1" u="sng" dirty="0">
                <a:solidFill>
                  <a:srgbClr val="2D3956"/>
                </a:solidFill>
                <a:latin typeface="Times New Roman" panose="02020603050405020304" pitchFamily="18" charset="0"/>
              </a:rPr>
              <a:t>وهناك جانب آخر ذهب إلى كون أنه مادام مفهوم الشيء تم تحديده بشكل واسع وهو يشمل جميع الأشياء الحية وغير الحية، فإن الروبوت - باعتباره ذكاء اصطناعي يمكن أن يعتبر </a:t>
            </a:r>
            <a:r>
              <a:rPr lang="ar-EG" sz="2400" b="1" u="sng" dirty="0" smtClean="0">
                <a:solidFill>
                  <a:srgbClr val="2D3956"/>
                </a:solidFill>
                <a:latin typeface="Times New Roman" panose="02020603050405020304" pitchFamily="18" charset="0"/>
              </a:rPr>
              <a:t>شيئا.</a:t>
            </a:r>
            <a:endParaRPr lang="ar-EG" sz="2400" b="1" u="sng" dirty="0">
              <a:solidFill>
                <a:srgbClr val="2D3956"/>
              </a:solidFill>
              <a:latin typeface="Times New Roman" panose="02020603050405020304" pitchFamily="18" charset="0"/>
            </a:endParaRPr>
          </a:p>
          <a:p>
            <a:pPr algn="just" rtl="1"/>
            <a:r>
              <a:rPr lang="ar-EG" sz="2400" b="1" u="sng" dirty="0" smtClean="0">
                <a:solidFill>
                  <a:srgbClr val="2D3956"/>
                </a:solidFill>
                <a:latin typeface="Times New Roman" panose="02020603050405020304" pitchFamily="18" charset="0"/>
              </a:rPr>
              <a:t>- يقع </a:t>
            </a:r>
            <a:r>
              <a:rPr lang="ar-EG" sz="2400" b="1" u="sng" dirty="0">
                <a:solidFill>
                  <a:srgbClr val="2D3956"/>
                </a:solidFill>
                <a:latin typeface="Times New Roman" panose="02020603050405020304" pitchFamily="18" charset="0"/>
              </a:rPr>
              <a:t>تحت تصرف المستخدم، كما يمكن لهذا الأخير أن يتمتع بكافة خصائص الروبوت عن طريق التحكم عن </a:t>
            </a:r>
            <a:r>
              <a:rPr lang="ar-EG" sz="2400" b="1" u="sng" dirty="0" smtClean="0">
                <a:solidFill>
                  <a:srgbClr val="2D3956"/>
                </a:solidFill>
                <a:latin typeface="Times New Roman" panose="02020603050405020304" pitchFamily="18" charset="0"/>
              </a:rPr>
              <a:t>بعد.</a:t>
            </a:r>
            <a:endParaRPr lang="ar-EG" sz="2400" b="1" u="sng" dirty="0">
              <a:solidFill>
                <a:srgbClr val="2D3956"/>
              </a:solidFill>
              <a:latin typeface="Times New Roman" panose="02020603050405020304" pitchFamily="18" charset="0"/>
            </a:endParaRPr>
          </a:p>
          <a:p>
            <a:pPr algn="just" rtl="1"/>
            <a:r>
              <a:rPr lang="ar-EG" sz="2400" b="1" u="sng" dirty="0" smtClean="0">
                <a:solidFill>
                  <a:srgbClr val="2D3956"/>
                </a:solidFill>
                <a:latin typeface="Times New Roman" panose="02020603050405020304" pitchFamily="18" charset="0"/>
              </a:rPr>
              <a:t>- وأمام </a:t>
            </a:r>
            <a:r>
              <a:rPr lang="ar-EG" sz="2400" b="1" u="sng" dirty="0">
                <a:solidFill>
                  <a:srgbClr val="2D3956"/>
                </a:solidFill>
                <a:latin typeface="Times New Roman" panose="02020603050405020304" pitchFamily="18" charset="0"/>
              </a:rPr>
              <a:t>هذا التذبذب في الآراء، فإن الذكاء الاصطناعي مادام ليس بشخص طبيعي، </a:t>
            </a:r>
            <a:r>
              <a:rPr lang="ar-EG" sz="2400" dirty="0">
                <a:solidFill>
                  <a:srgbClr val="2D3956"/>
                </a:solidFill>
                <a:latin typeface="Times New Roman" panose="02020603050405020304" pitchFamily="18" charset="0"/>
              </a:rPr>
              <a:t>فإنه لا يدخل في زمرة الأشخاص الطبيعيين، ومادام يمكن اعتبار المركبات بأشياء غير حية، فإن الذكاء الاصطناعي بمختلف تطبيقاته وأخص بالذكر - السيارات ذاتية القيادة، والسفن الذكية، والطائرات الذكية.... ألا يمكن اعتبارها أشياء؟ أما من وجهة نظرنا، فيمكن أن نعتبر هذه الأنظمة الذكية أشياء، بل حتى الروبوتات وإن تمتعت بقدرتها على الوعي، فإنها تعتبر أشياء ليس إلا. </a:t>
            </a: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26510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709211"/>
            <a:ext cx="10949153" cy="4524315"/>
          </a:xfrm>
          <a:prstGeom prst="rect">
            <a:avLst/>
          </a:prstGeom>
          <a:noFill/>
        </p:spPr>
        <p:txBody>
          <a:bodyPr wrap="square" rtlCol="0">
            <a:spAutoFit/>
          </a:bodyPr>
          <a:lstStyle/>
          <a:p>
            <a:pPr algn="just" rtl="1"/>
            <a:r>
              <a:rPr lang="ar-EG" sz="2400" b="1" u="sng" dirty="0" smtClean="0">
                <a:solidFill>
                  <a:srgbClr val="2D3956"/>
                </a:solidFill>
                <a:latin typeface="Times New Roman" panose="02020603050405020304" pitchFamily="18" charset="0"/>
              </a:rPr>
              <a:t>- وإذا </a:t>
            </a:r>
            <a:r>
              <a:rPr lang="ar-EG" sz="2400" b="1" u="sng" dirty="0">
                <a:solidFill>
                  <a:srgbClr val="2D3956"/>
                </a:solidFill>
                <a:latin typeface="Times New Roman" panose="02020603050405020304" pitchFamily="18" charset="0"/>
              </a:rPr>
              <a:t>ذهبنا في توجهنا هذا، ينبغي علينا أن نفترض إمكانية مساءلة استخدامات الذكاء الاصطناعي بناء على منظور قواعد حراسة </a:t>
            </a:r>
            <a:r>
              <a:rPr lang="ar-EG" sz="2400" b="1" u="sng" dirty="0" smtClean="0">
                <a:solidFill>
                  <a:srgbClr val="2D3956"/>
                </a:solidFill>
                <a:latin typeface="Times New Roman" panose="02020603050405020304" pitchFamily="18" charset="0"/>
              </a:rPr>
              <a:t>الأشياء. فالنصوص </a:t>
            </a:r>
            <a:r>
              <a:rPr lang="ar-EG" sz="2400" b="1" u="sng" dirty="0">
                <a:solidFill>
                  <a:srgbClr val="2D3956"/>
                </a:solidFill>
                <a:latin typeface="Times New Roman" panose="02020603050405020304" pitchFamily="18" charset="0"/>
              </a:rPr>
              <a:t>التشريعية حاليا تنص على أن كل الأشياء التي تدخل في حراسة الشخص؛ فإنه يكون مسؤولا عن الأضرار التي تحدثها للغير، والذكاء الاصطناعي حتى وإن أبعدنا عنه نظرية الخطأ المفترض فإن الضرر الذي يسببه هل يمكن إدراجه في قواعد الحراسة</a:t>
            </a:r>
            <a:r>
              <a:rPr lang="ar-EG" sz="2400" b="1" u="sng" dirty="0" smtClean="0">
                <a:solidFill>
                  <a:srgbClr val="2D3956"/>
                </a:solidFill>
                <a:latin typeface="Times New Roman" panose="02020603050405020304" pitchFamily="18" charset="0"/>
              </a:rPr>
              <a:t>؟</a:t>
            </a:r>
          </a:p>
          <a:p>
            <a:pPr algn="just" rtl="1"/>
            <a:r>
              <a:rPr lang="ar-EG" sz="2400" b="1" dirty="0">
                <a:solidFill>
                  <a:srgbClr val="2D3956"/>
                </a:solidFill>
                <a:latin typeface="Times New Roman" panose="02020603050405020304" pitchFamily="18" charset="0"/>
              </a:rPr>
              <a:t>- إ</a:t>
            </a:r>
            <a:r>
              <a:rPr lang="ar-EG" sz="2400" b="1" dirty="0" smtClean="0">
                <a:solidFill>
                  <a:srgbClr val="2D3956"/>
                </a:solidFill>
                <a:latin typeface="Times New Roman" panose="02020603050405020304" pitchFamily="18" charset="0"/>
              </a:rPr>
              <a:t>ذا </a:t>
            </a:r>
            <a:r>
              <a:rPr lang="ar-EG" sz="2400" b="1" dirty="0">
                <a:solidFill>
                  <a:srgbClr val="2D3956"/>
                </a:solidFill>
                <a:latin typeface="Times New Roman" panose="02020603050405020304" pitchFamily="18" charset="0"/>
              </a:rPr>
              <a:t>كان مفهوم الحراسة يتمثل بالدرجة الأولى في أن يكون للشخص سيطرة فعلية وصحيح عن هذه الأشياء من توجيه ورقابة وغيرها، فإنه في مجال الذكاء الاصطناعي لا تنطبق عليه. </a:t>
            </a:r>
            <a:r>
              <a:rPr lang="ar-EG" sz="2400" dirty="0">
                <a:solidFill>
                  <a:srgbClr val="2D3956"/>
                </a:solidFill>
                <a:latin typeface="Times New Roman" panose="02020603050405020304" pitchFamily="18" charset="0"/>
              </a:rPr>
              <a:t>أن سلطة الاستعمال، تكاد تنطبق على مجال الحراسة ومجال الذكاء الاصطناعي لكونها تعني الاستعمال المادي للشيء محل الحراسة فيما أعد له من أغراض، أما بخصوص سلطة الرقابة التي الهدف منها القيام بأعمال الصيانة والإصلاح واستبدال الأجزاء التالفة وغيرها... فإن تطبيق هذا المثال في مجال الذكاء الاصطناعي لا ينطبق بتاتا لكون أن المالك أو المستخدم هو ليس مؤهلا للقيام بهذه </a:t>
            </a:r>
            <a:r>
              <a:rPr lang="ar-EG" sz="2400" dirty="0" smtClean="0">
                <a:solidFill>
                  <a:srgbClr val="2D3956"/>
                </a:solidFill>
                <a:latin typeface="Times New Roman" panose="02020603050405020304" pitchFamily="18" charset="0"/>
              </a:rPr>
              <a:t>المهمة، </a:t>
            </a:r>
            <a:r>
              <a:rPr lang="ar-EG" sz="2400" dirty="0">
                <a:solidFill>
                  <a:srgbClr val="2D3956"/>
                </a:solidFill>
                <a:latin typeface="Times New Roman" panose="02020603050405020304" pitchFamily="18" charset="0"/>
              </a:rPr>
              <a:t>التي تدخل في اختصاص الشخص الذي قام بتصنيعه - المصنع- </a:t>
            </a:r>
            <a:r>
              <a:rPr lang="ar-EG" sz="2400" b="1" u="sng" dirty="0">
                <a:solidFill>
                  <a:srgbClr val="2D3956"/>
                </a:solidFill>
                <a:latin typeface="Times New Roman" panose="02020603050405020304" pitchFamily="18" charset="0"/>
              </a:rPr>
              <a:t>مما يأخذ بنا للقول على أن سلطة الرقابة هنا غير منطبقة على تقنيات الذكاء الاصطناعي لا يمكن أن نحمل المسؤولية المدنية للمالك أو المستخدم.</a:t>
            </a: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32757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4" y="1709211"/>
            <a:ext cx="10949153" cy="4524315"/>
          </a:xfrm>
          <a:prstGeom prst="rect">
            <a:avLst/>
          </a:prstGeom>
          <a:noFill/>
        </p:spPr>
        <p:txBody>
          <a:bodyPr wrap="square" rtlCol="0">
            <a:spAutoFit/>
          </a:bodyPr>
          <a:lstStyle/>
          <a:p>
            <a:pPr algn="just" rtl="1"/>
            <a:r>
              <a:rPr lang="ar-EG" sz="2400" dirty="0">
                <a:solidFill>
                  <a:srgbClr val="2D3956"/>
                </a:solidFill>
                <a:latin typeface="Times New Roman" panose="02020603050405020304" pitchFamily="18" charset="0"/>
              </a:rPr>
              <a:t>- ولذلك، فإن المسؤولية تقع على الشخص الذي تكون له سيطرة فعلية على الشيء محل حراسته، ومادام الذكاء الاصطناعي قد يعمل بصورة مستقلة </a:t>
            </a:r>
            <a:r>
              <a:rPr lang="ar-EG" sz="2400" dirty="0" smtClean="0">
                <a:solidFill>
                  <a:srgbClr val="2D3956"/>
                </a:solidFill>
                <a:latin typeface="Times New Roman" panose="02020603050405020304" pitchFamily="18" charset="0"/>
              </a:rPr>
              <a:t>بعيداً </a:t>
            </a:r>
            <a:r>
              <a:rPr lang="ar-EG" sz="2400" dirty="0">
                <a:solidFill>
                  <a:srgbClr val="2D3956"/>
                </a:solidFill>
                <a:latin typeface="Times New Roman" panose="02020603050405020304" pitchFamily="18" charset="0"/>
              </a:rPr>
              <a:t>عن إرادة الإنسان، من خلال التفاعل والتعلم، ولذلك فلا يعقل أن نسائل المالك أو المستخدم، عما يسببه الذكاء الاصطناعي من أضرار فيما يتعلق بالأخطاء المفترضة له على اعتبار أن هؤلاء أصلا لا يملكون من الناحية الواقعية سلطة فعلية </a:t>
            </a:r>
            <a:r>
              <a:rPr lang="ar-EG" sz="2400" dirty="0" smtClean="0">
                <a:solidFill>
                  <a:srgbClr val="2D3956"/>
                </a:solidFill>
                <a:latin typeface="Times New Roman" panose="02020603050405020304" pitchFamily="18" charset="0"/>
              </a:rPr>
              <a:t>عليه، </a:t>
            </a:r>
            <a:r>
              <a:rPr lang="ar-EG" sz="2400" dirty="0">
                <a:solidFill>
                  <a:srgbClr val="2D3956"/>
                </a:solidFill>
                <a:latin typeface="Times New Roman" panose="02020603050405020304" pitchFamily="18" charset="0"/>
              </a:rPr>
              <a:t>مما يجعل الذكاء الاصطناعي وقواعد الحراسة هما والعدم سواء. </a:t>
            </a:r>
          </a:p>
          <a:p>
            <a:pPr algn="just" rtl="1"/>
            <a:r>
              <a:rPr lang="ar-EG" sz="2400" dirty="0" smtClean="0">
                <a:solidFill>
                  <a:srgbClr val="2D3956"/>
                </a:solidFill>
                <a:latin typeface="Times New Roman" panose="02020603050405020304" pitchFamily="18" charset="0"/>
              </a:rPr>
              <a:t>وعليه </a:t>
            </a:r>
            <a:r>
              <a:rPr lang="ar-EG" sz="2400" dirty="0">
                <a:solidFill>
                  <a:srgbClr val="2D3956"/>
                </a:solidFill>
                <a:latin typeface="Times New Roman" panose="02020603050405020304" pitchFamily="18" charset="0"/>
              </a:rPr>
              <a:t>فإن الذكاء الاصطناعي يعد من أهم التقنيات الحديثة، الذي حتى وإن افترضنا فيه أنه يدخل في مفهوم الشيئية، وسلمنا على أنه شيء، إلا أن نظرية الخطأ المفترض فيه بناء على المسؤولية المدنية القائمة على الاعتبار الموضوعي، لا يمكن أن ندرجها في قواعد حراسة الأشياء، نظرا لكون أن هذه الأخيرة يشترط لقيامها أن يكون المالك أو المستخدم له سلطة فعلية عليه</a:t>
            </a:r>
            <a:r>
              <a:rPr lang="ar-EG" sz="2400" dirty="0" smtClean="0">
                <a:solidFill>
                  <a:srgbClr val="2D3956"/>
                </a:solidFill>
                <a:latin typeface="Times New Roman" panose="02020603050405020304" pitchFamily="18" charset="0"/>
              </a:rPr>
              <a:t>.</a:t>
            </a:r>
          </a:p>
          <a:p>
            <a:pPr algn="just" rtl="1"/>
            <a:r>
              <a:rPr lang="ar-EG" sz="2400" dirty="0" smtClean="0">
                <a:solidFill>
                  <a:srgbClr val="2D3956"/>
                </a:solidFill>
                <a:latin typeface="Times New Roman" panose="02020603050405020304" pitchFamily="18" charset="0"/>
              </a:rPr>
              <a:t>- وهو </a:t>
            </a:r>
            <a:r>
              <a:rPr lang="ar-EG" sz="2400" dirty="0">
                <a:solidFill>
                  <a:srgbClr val="2D3956"/>
                </a:solidFill>
                <a:latin typeface="Times New Roman" panose="02020603050405020304" pitchFamily="18" charset="0"/>
              </a:rPr>
              <a:t>ما لا نجده </a:t>
            </a:r>
            <a:r>
              <a:rPr lang="ar-EG" sz="2400" dirty="0" smtClean="0">
                <a:solidFill>
                  <a:srgbClr val="2D3956"/>
                </a:solidFill>
                <a:latin typeface="Times New Roman" panose="02020603050405020304" pitchFamily="18" charset="0"/>
              </a:rPr>
              <a:t>متوفراً </a:t>
            </a:r>
            <a:r>
              <a:rPr lang="ar-EG" sz="2400" dirty="0">
                <a:solidFill>
                  <a:srgbClr val="2D3956"/>
                </a:solidFill>
                <a:latin typeface="Times New Roman" panose="02020603050405020304" pitchFamily="18" charset="0"/>
              </a:rPr>
              <a:t>في الذكاء الاصطناعي الذي يتميز بخصوصية بالغة، مما يمكن معه إبعاد مسؤولية حارس الشيء عليه وقواعدها نظرا لمحدوديتها، وعدم رجوع الشخص المضرور على مالكه اللهم إذا تعلق الأمر بتغيير مفهوم حراسة الشيء بما يتماشى مع خوارزميات الذكاء </a:t>
            </a:r>
            <a:r>
              <a:rPr lang="ar-EG" sz="2400" dirty="0" smtClean="0">
                <a:solidFill>
                  <a:srgbClr val="2D3956"/>
                </a:solidFill>
                <a:latin typeface="Times New Roman" panose="02020603050405020304" pitchFamily="18" charset="0"/>
              </a:rPr>
              <a:t>الاصطناعي</a:t>
            </a:r>
            <a:r>
              <a:rPr lang="ar-EG" sz="2400" dirty="0">
                <a:solidFill>
                  <a:srgbClr val="2D3956"/>
                </a:solidFill>
                <a:latin typeface="Times New Roman" panose="02020603050405020304" pitchFamily="18" charset="0"/>
              </a:rPr>
              <a:t>.</a:t>
            </a: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F9A80F9F-74DB-1D57-04E8-E20E92A09B0A}"/>
              </a:ext>
            </a:extLst>
          </p:cNvPr>
          <p:cNvSpPr txBox="1"/>
          <p:nvPr/>
        </p:nvSpPr>
        <p:spPr>
          <a:xfrm>
            <a:off x="968991" y="707045"/>
            <a:ext cx="8898340" cy="523220"/>
          </a:xfrm>
          <a:prstGeom prst="rect">
            <a:avLst/>
          </a:prstGeom>
          <a:noFill/>
        </p:spPr>
        <p:txBody>
          <a:bodyPr wrap="square" rtlCol="0">
            <a:spAutoFit/>
          </a:bodyPr>
          <a:lstStyle/>
          <a:p>
            <a:pPr algn="r" rtl="1"/>
            <a:r>
              <a:rPr lang="ar-EG" sz="2800" b="1" dirty="0" smtClean="0">
                <a:solidFill>
                  <a:srgbClr val="00B0F0"/>
                </a:solidFill>
                <a:latin typeface="Times New Roman" panose="02020603050405020304" pitchFamily="18" charset="0"/>
                <a:cs typeface="Times New Roman" panose="02020603050405020304" pitchFamily="18" charset="0"/>
              </a:rPr>
              <a:t>2-المسئولية </a:t>
            </a:r>
            <a:r>
              <a:rPr lang="ar-EG" sz="2800" b="1" dirty="0">
                <a:solidFill>
                  <a:srgbClr val="00B0F0"/>
                </a:solidFill>
                <a:latin typeface="Times New Roman" panose="02020603050405020304" pitchFamily="18" charset="0"/>
                <a:cs typeface="Times New Roman" panose="02020603050405020304" pitchFamily="18" charset="0"/>
              </a:rPr>
              <a:t>المدنية للذكاء الاصطناعي القائمة على الاعتبار </a:t>
            </a:r>
            <a:r>
              <a:rPr lang="ar-EG" sz="2800" b="1" dirty="0" smtClean="0">
                <a:solidFill>
                  <a:srgbClr val="00B0F0"/>
                </a:solidFill>
                <a:latin typeface="Times New Roman" panose="02020603050405020304" pitchFamily="18" charset="0"/>
                <a:cs typeface="Times New Roman" panose="02020603050405020304" pitchFamily="18" charset="0"/>
              </a:rPr>
              <a:t>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0013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5115246"/>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ثانياً: الذكاء الاصطناعي ومفهوم المنتج:</a:t>
            </a:r>
          </a:p>
          <a:p>
            <a:pPr algn="just" rtl="1">
              <a:lnSpc>
                <a:spcPct val="120000"/>
              </a:lnSpc>
            </a:pPr>
            <a:r>
              <a:rPr lang="ar-EG" sz="2800" b="1" u="sng" dirty="0" smtClean="0">
                <a:solidFill>
                  <a:srgbClr val="000000"/>
                </a:solidFill>
                <a:latin typeface="Times New Roman" panose="02020603050405020304" pitchFamily="18" charset="0"/>
              </a:rPr>
              <a:t>- </a:t>
            </a:r>
            <a:r>
              <a:rPr lang="ar-EG" sz="2400" b="1" u="sng" dirty="0">
                <a:solidFill>
                  <a:srgbClr val="000000"/>
                </a:solidFill>
                <a:latin typeface="Times New Roman" panose="02020603050405020304" pitchFamily="18" charset="0"/>
              </a:rPr>
              <a:t>إن تحديد نطاق تطبيق المسؤولية عن المنتوجات المعيبة يستدعي الوقوف بداية عن مفهوم المنتج، </a:t>
            </a:r>
            <a:r>
              <a:rPr lang="ar-EG" sz="2400" dirty="0">
                <a:solidFill>
                  <a:srgbClr val="000000"/>
                </a:solidFill>
                <a:latin typeface="Times New Roman" panose="02020603050405020304" pitchFamily="18" charset="0"/>
              </a:rPr>
              <a:t>وبالرجوع إلى التشريع الفرنسي نجد المادة 1386.3 تنص على أنه: "يعد منتوجات كل مال منقول حتى وإن ارتبط بعقار بما في ذلك منتوجات الأرض وتربية المواشي والدواجن والصيد البحري، وتعتبر الكهرباء </a:t>
            </a:r>
            <a:r>
              <a:rPr lang="ar-EG" sz="2400" dirty="0" smtClean="0">
                <a:solidFill>
                  <a:srgbClr val="000000"/>
                </a:solidFill>
                <a:latin typeface="Times New Roman" panose="02020603050405020304" pitchFamily="18" charset="0"/>
              </a:rPr>
              <a:t>منتوجا.</a:t>
            </a:r>
            <a:endParaRPr lang="ar-EG" sz="2400" dirty="0">
              <a:solidFill>
                <a:srgbClr val="000000"/>
              </a:solidFill>
              <a:latin typeface="Times New Roman" panose="02020603050405020304" pitchFamily="18" charset="0"/>
            </a:endParaRPr>
          </a:p>
          <a:p>
            <a:pPr algn="just" rtl="1">
              <a:lnSpc>
                <a:spcPct val="120000"/>
              </a:lnSpc>
            </a:pPr>
            <a:r>
              <a:rPr lang="ar-EG" sz="2400" b="1" u="sng" dirty="0" smtClean="0">
                <a:solidFill>
                  <a:srgbClr val="000000"/>
                </a:solidFill>
                <a:latin typeface="Times New Roman" panose="02020603050405020304" pitchFamily="18" charset="0"/>
              </a:rPr>
              <a:t>الملاحظ </a:t>
            </a:r>
            <a:r>
              <a:rPr lang="ar-EG" sz="2400" b="1" u="sng" dirty="0">
                <a:solidFill>
                  <a:srgbClr val="000000"/>
                </a:solidFill>
                <a:latin typeface="Times New Roman" panose="02020603050405020304" pitchFamily="18" charset="0"/>
              </a:rPr>
              <a:t>من هذا التعريف، أن المشرع الفرنسي جعل مسؤولية المنتج عامة؛ بحيث لم يجعلها مقتصرة على المنقولات فقط، بل حتى العقارات والحيوانات </a:t>
            </a:r>
            <a:r>
              <a:rPr lang="ar-EG" sz="2400" b="1" u="sng" dirty="0" smtClean="0">
                <a:solidFill>
                  <a:srgbClr val="000000"/>
                </a:solidFill>
                <a:latin typeface="Times New Roman" panose="02020603050405020304" pitchFamily="18" charset="0"/>
              </a:rPr>
              <a:t>وغيرها. </a:t>
            </a:r>
            <a:r>
              <a:rPr lang="ar-EG" sz="2400" dirty="0" smtClean="0">
                <a:solidFill>
                  <a:srgbClr val="000000"/>
                </a:solidFill>
                <a:latin typeface="Times New Roman" panose="02020603050405020304" pitchFamily="18" charset="0"/>
              </a:rPr>
              <a:t>وبالتالي</a:t>
            </a:r>
            <a:r>
              <a:rPr lang="ar-EG" sz="2400" dirty="0">
                <a:solidFill>
                  <a:srgbClr val="000000"/>
                </a:solidFill>
                <a:latin typeface="Times New Roman" panose="02020603050405020304" pitchFamily="18" charset="0"/>
              </a:rPr>
              <a:t>، فإنه تعتبر المسؤولية عن مخاطر المنتوجات المعيبة من أهم المسؤوليات التي حظيت باهتمام كل من الفقه والتشريع، نظرا للتطور الحاصل في نمط الإنتاج والاستهلاك على حد السواء، وبالنظر كذلك إلى ارتفاع نسب الحوادث والأضرار الناشئة عن هذه المنتوجات؛ فإن معظم التشريعات قد رفعت من مستوى يقظتها وصرامتها إزاء الصناع والمنتجين والموزعين وباقي الحرفيين الذين لهم دور في وضع هذه المنتوجات المعيبة رهن إشارة المستعملين والمستهلكين، وإغراق الأسواق بالسلع والبضائع التي لها تأثير سلبي على صحة وسلامة الأشخاص والممتلكات</a:t>
            </a:r>
            <a:r>
              <a:rPr lang="ar-EG" sz="2400" dirty="0" smtClean="0">
                <a:solidFill>
                  <a:srgbClr val="000000"/>
                </a:solidFill>
                <a:latin typeface="Times New Roman" panose="02020603050405020304" pitchFamily="18" charset="0"/>
              </a:rPr>
              <a:t>(</a:t>
            </a:r>
            <a:endParaRPr lang="ar-EG"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207848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598182"/>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ثانياً: الذكاء الاصطناعي ومفهوم المنتج:</a:t>
            </a:r>
          </a:p>
          <a:p>
            <a:pPr algn="just" rtl="1">
              <a:lnSpc>
                <a:spcPct val="120000"/>
              </a:lnSpc>
            </a:pPr>
            <a:r>
              <a:rPr lang="ar-EG" sz="2800" dirty="0" smtClean="0">
                <a:solidFill>
                  <a:srgbClr val="000000"/>
                </a:solidFill>
                <a:latin typeface="Times New Roman" panose="02020603050405020304" pitchFamily="18" charset="0"/>
              </a:rPr>
              <a:t>- </a:t>
            </a:r>
            <a:r>
              <a:rPr lang="ar-EG" sz="2400" dirty="0">
                <a:solidFill>
                  <a:srgbClr val="000000"/>
                </a:solidFill>
                <a:latin typeface="Times New Roman" panose="02020603050405020304" pitchFamily="18" charset="0"/>
              </a:rPr>
              <a:t>تماشيا مع اعتبار العامل المادي للذكاء الاصطناعي منتجا لا يثير إشكالا، أما من الناحية المعنوية، فإن الذكاء الاصطناعي بنسبته للبشر يعتبر منتجا فكريا معنويا يرتبط بحق المؤلف، مما يمكن معه التحفظ لاعتباره منتجا، أي أن الذكاء الاصطناعي يجد مسعاه في بعده المعنوي، وبالتالي لا يمكن أن يعتبر منتجا إلا في حالة تجسيده في حامل مادي ملموس، مما يجعل المنتج ذات طبيعة مادية لا </a:t>
            </a:r>
            <a:r>
              <a:rPr lang="ar-EG" sz="2400" dirty="0" smtClean="0">
                <a:solidFill>
                  <a:srgbClr val="000000"/>
                </a:solidFill>
                <a:latin typeface="Times New Roman" panose="02020603050405020304" pitchFamily="18" charset="0"/>
              </a:rPr>
              <a:t>معنوية. </a:t>
            </a:r>
            <a:endParaRPr lang="ar-EG" sz="2400" dirty="0">
              <a:solidFill>
                <a:srgbClr val="000000"/>
              </a:solidFill>
              <a:latin typeface="Times New Roman" panose="02020603050405020304" pitchFamily="18" charset="0"/>
            </a:endParaRPr>
          </a:p>
          <a:p>
            <a:pPr algn="just" rtl="1">
              <a:lnSpc>
                <a:spcPct val="120000"/>
              </a:lnSpc>
            </a:pPr>
            <a:r>
              <a:rPr lang="ar-EG" sz="2400" dirty="0" smtClean="0">
                <a:solidFill>
                  <a:srgbClr val="000000"/>
                </a:solidFill>
                <a:latin typeface="Times New Roman" panose="02020603050405020304" pitchFamily="18" charset="0"/>
              </a:rPr>
              <a:t>- وبالرجوع </a:t>
            </a:r>
            <a:r>
              <a:rPr lang="ar-EG" sz="2400" dirty="0">
                <a:solidFill>
                  <a:srgbClr val="000000"/>
                </a:solidFill>
                <a:latin typeface="Times New Roman" panose="02020603050405020304" pitchFamily="18" charset="0"/>
              </a:rPr>
              <a:t>إلى مفهوم المنتج فهو الصانع النهائي </a:t>
            </a:r>
            <a:r>
              <a:rPr lang="ar-EG" sz="2400" dirty="0" smtClean="0">
                <a:solidFill>
                  <a:srgbClr val="000000"/>
                </a:solidFill>
                <a:latin typeface="Times New Roman" panose="02020603050405020304" pitchFamily="18" charset="0"/>
              </a:rPr>
              <a:t>للمنتج</a:t>
            </a:r>
            <a:r>
              <a:rPr lang="ar-EG" sz="2400" dirty="0">
                <a:solidFill>
                  <a:srgbClr val="000000"/>
                </a:solidFill>
                <a:latin typeface="Times New Roman" panose="02020603050405020304" pitchFamily="18" charset="0"/>
              </a:rPr>
              <a:t>، وكذلك هو المنتج للمواد الأولية، وصانع الجزء أو الأجزاء </a:t>
            </a:r>
            <a:r>
              <a:rPr lang="ar-EG" sz="2400" dirty="0" smtClean="0">
                <a:solidFill>
                  <a:srgbClr val="000000"/>
                </a:solidFill>
                <a:latin typeface="Times New Roman" panose="02020603050405020304" pitchFamily="18" charset="0"/>
              </a:rPr>
              <a:t>المركبة، </a:t>
            </a:r>
            <a:r>
              <a:rPr lang="ar-EG" sz="2400" dirty="0">
                <a:solidFill>
                  <a:srgbClr val="000000"/>
                </a:solidFill>
                <a:latin typeface="Times New Roman" panose="02020603050405020304" pitchFamily="18" charset="0"/>
              </a:rPr>
              <a:t>أما </a:t>
            </a:r>
            <a:r>
              <a:rPr lang="ar-EG" sz="2400" dirty="0" smtClean="0">
                <a:solidFill>
                  <a:srgbClr val="000000"/>
                </a:solidFill>
                <a:latin typeface="Times New Roman" panose="02020603050405020304" pitchFamily="18" charset="0"/>
              </a:rPr>
              <a:t>المنتج </a:t>
            </a:r>
            <a:r>
              <a:rPr lang="ar-EG" sz="2400" dirty="0">
                <a:solidFill>
                  <a:srgbClr val="000000"/>
                </a:solidFill>
                <a:latin typeface="Times New Roman" panose="02020603050405020304" pitchFamily="18" charset="0"/>
              </a:rPr>
              <a:t>فهو كل مال منقول حتى ولو كان مركبا في عقار، وبتطبيق هذه المفاهيم على تقنيات الذكاء الاصطناعي، نجد أن المنتج في هذا الشأن هو المصمم أو المصنع للذكاء الاصطناعي، سواء صنعه بصورة نهائية أو صنع أجزاءه التي يتكون منها، والمنتوج هو الآلة التقنية الذكية أو النظام الذكي الذي يتوصل إليه المصمم ويقوم بتصنيعه المصنع. </a:t>
            </a: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569834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154984"/>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ثانياً: الذكاء الاصطناعي ومفهوم المنتج:</a:t>
            </a:r>
          </a:p>
          <a:p>
            <a:pPr algn="just" rtl="1">
              <a:lnSpc>
                <a:spcPct val="120000"/>
              </a:lnSpc>
            </a:pPr>
            <a:r>
              <a:rPr lang="ar-EG" sz="2800" dirty="0" smtClean="0">
                <a:solidFill>
                  <a:srgbClr val="000000"/>
                </a:solidFill>
                <a:latin typeface="Times New Roman" panose="02020603050405020304" pitchFamily="18" charset="0"/>
              </a:rPr>
              <a:t>- </a:t>
            </a:r>
            <a:r>
              <a:rPr lang="ar-EG" sz="2400" dirty="0">
                <a:solidFill>
                  <a:srgbClr val="000000"/>
                </a:solidFill>
                <a:latin typeface="Times New Roman" panose="02020603050405020304" pitchFamily="18" charset="0"/>
              </a:rPr>
              <a:t>وبالرغم من أن مفهوم المنتوج ينصرف إلى الأشياء المادية، وكون أن تقنيات الذكاء الاصطناعي قد تعتبر أشياء غير مادية، إلا أن </a:t>
            </a:r>
            <a:r>
              <a:rPr lang="ar-EG" sz="2400" dirty="0" smtClean="0">
                <a:solidFill>
                  <a:srgbClr val="000000"/>
                </a:solidFill>
                <a:latin typeface="Times New Roman" panose="02020603050405020304" pitchFamily="18" charset="0"/>
              </a:rPr>
              <a:t>البعض يرى </a:t>
            </a:r>
            <a:r>
              <a:rPr lang="ar-EG" sz="2400" dirty="0">
                <a:solidFill>
                  <a:srgbClr val="000000"/>
                </a:solidFill>
                <a:latin typeface="Times New Roman" panose="02020603050405020304" pitchFamily="18" charset="0"/>
              </a:rPr>
              <a:t>إمكانية انطباق هذا التعريف على هذه التقنيات، باعتباره الأقرب إليها، خصوصا وأن هذه التقنيات تتضمن بعض الأشياء المادية كالتصميم النهائي المادي للروبوتات والشرائح التي توجد داخل الأنظمة الذكية.</a:t>
            </a:r>
          </a:p>
          <a:p>
            <a:pPr algn="just" rtl="1">
              <a:lnSpc>
                <a:spcPct val="120000"/>
              </a:lnSpc>
            </a:pPr>
            <a:r>
              <a:rPr lang="ar-EG" sz="2400" dirty="0" smtClean="0">
                <a:solidFill>
                  <a:srgbClr val="000000"/>
                </a:solidFill>
                <a:latin typeface="Times New Roman" panose="02020603050405020304" pitchFamily="18" charset="0"/>
              </a:rPr>
              <a:t>- وعليه</a:t>
            </a:r>
            <a:r>
              <a:rPr lang="ar-EG" sz="2400" dirty="0">
                <a:solidFill>
                  <a:srgbClr val="000000"/>
                </a:solidFill>
                <a:latin typeface="Times New Roman" panose="02020603050405020304" pitchFamily="18" charset="0"/>
              </a:rPr>
              <a:t>، في ظل هذا، فإن الذكاء الاصطناعي حتى وإن كان في الأصل من الناحية المعنوية يدخل في زمرة الحقوق التي تتعلق بالملكية الفكرية، إلا أنه من الناحية المادية يبقى عبارة عن منتوج، فكثيرة هي الحقوق المعنوية تعتبر منتوجات ليس إلا من الناحية الواقعية، مما يمكن معه أن نتبنى الرأي الأخير ونعتبر الذكاء الاصطناعي منتوجا بغض النظر عن حالته المعنوية. وإذا ذهبنا في هذا الطرح، فإننا سنحاول تسليط الضوء على مدى إمكانية تطبيق قواعد مسؤولية المنتجات المعيبة عليه، في حالة حدوث ضرر من قبل أو ألحقه بالغير؟</a:t>
            </a: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662147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598182"/>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ثانياً: الذكاء الاصطناعي ومفهوم المنتج:</a:t>
            </a:r>
          </a:p>
          <a:p>
            <a:pPr algn="just" rtl="1">
              <a:lnSpc>
                <a:spcPct val="120000"/>
              </a:lnSpc>
            </a:pPr>
            <a:r>
              <a:rPr lang="ar-EG" sz="2800" dirty="0" smtClean="0">
                <a:solidFill>
                  <a:srgbClr val="000000"/>
                </a:solidFill>
                <a:latin typeface="Times New Roman" panose="02020603050405020304" pitchFamily="18" charset="0"/>
              </a:rPr>
              <a:t>- </a:t>
            </a:r>
            <a:r>
              <a:rPr lang="ar-EG" sz="2400" dirty="0">
                <a:solidFill>
                  <a:srgbClr val="000000"/>
                </a:solidFill>
                <a:latin typeface="Times New Roman" panose="02020603050405020304" pitchFamily="18" charset="0"/>
              </a:rPr>
              <a:t>بالرجوع إلى القوانين المدنية، نجدها أغلبها أسست لمسؤولية المنتج عن منتجاته المعيبة، وحملته كامل مسؤوليته في حالة ما إذا وقع ضرر من قبلها، على أن يكون هذا الضرر يعود بالأساس إلى خطأ من المصنع أو </a:t>
            </a:r>
            <a:r>
              <a:rPr lang="ar-EG" sz="2400" dirty="0" smtClean="0">
                <a:solidFill>
                  <a:srgbClr val="000000"/>
                </a:solidFill>
                <a:latin typeface="Times New Roman" panose="02020603050405020304" pitchFamily="18" charset="0"/>
              </a:rPr>
              <a:t>المنتج.</a:t>
            </a:r>
            <a:endParaRPr lang="ar-EG" sz="2400" dirty="0">
              <a:solidFill>
                <a:srgbClr val="000000"/>
              </a:solidFill>
              <a:latin typeface="Times New Roman" panose="02020603050405020304" pitchFamily="18" charset="0"/>
            </a:endParaRPr>
          </a:p>
          <a:p>
            <a:pPr algn="just" rtl="1">
              <a:lnSpc>
                <a:spcPct val="120000"/>
              </a:lnSpc>
            </a:pPr>
            <a:r>
              <a:rPr lang="ar-EG" sz="2400" dirty="0">
                <a:solidFill>
                  <a:srgbClr val="000000"/>
                </a:solidFill>
                <a:latin typeface="Times New Roman" panose="02020603050405020304" pitchFamily="18" charset="0"/>
              </a:rPr>
              <a:t>إن التأسيس القانوني للتعويض عن المنتجات المعيبة، وبتصفح </a:t>
            </a:r>
            <a:r>
              <a:rPr lang="ar-EG" sz="2400" dirty="0" smtClean="0">
                <a:solidFill>
                  <a:srgbClr val="000000"/>
                </a:solidFill>
                <a:latin typeface="Times New Roman" panose="02020603050405020304" pitchFamily="18" charset="0"/>
              </a:rPr>
              <a:t>الشروط التي </a:t>
            </a:r>
            <a:r>
              <a:rPr lang="ar-EG" sz="2400" dirty="0">
                <a:solidFill>
                  <a:srgbClr val="000000"/>
                </a:solidFill>
                <a:latin typeface="Times New Roman" panose="02020603050405020304" pitchFamily="18" charset="0"/>
              </a:rPr>
              <a:t>ينبغي توفرها للقول بأن المنتج هو معيب ويستحق التعويض عليه، وبالنظر إلى تعريف المنتج والمُنتَج، نجد أنه جل هذه الأمور تصلح للتطبيق على تقنيات الذكاء الاصطناعي، وهذا ما نلاحظ دولة فرنسا قد ذهبت إليه، بحيث إن المعهد البرلماني الفرنسي للتقييم العلمي والتكنولوجي في تقريره الصادر في 15 مارس 2018، انتهى إلى أن عبء تعويض أضرار تقنيات الذكاء الاصطناعي يقع إما على مصمم نظام الذكاء الاصطناعي أو مصنعه على حسب الأحوال، وذلك وفقا للمبدأ العام، وهو نفس التوجه سبق أن أوصى به قرار البرلمان الأوربي الصادر في 17 فبراير 2017، والذي تضمن توصيات بشأن إعمال قواعد القانون المدني على </a:t>
            </a:r>
            <a:r>
              <a:rPr lang="ar-EG" sz="2400" dirty="0" smtClean="0">
                <a:solidFill>
                  <a:srgbClr val="000000"/>
                </a:solidFill>
                <a:latin typeface="Times New Roman" panose="02020603050405020304" pitchFamily="18" charset="0"/>
              </a:rPr>
              <a:t>الروبوتات.</a:t>
            </a:r>
            <a:endParaRPr lang="ar-EG"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691330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524315"/>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ثانياً: الذكاء الاصطناعي ومفهوم المنتج:</a:t>
            </a:r>
          </a:p>
          <a:p>
            <a:pPr algn="just" rtl="1">
              <a:lnSpc>
                <a:spcPct val="120000"/>
              </a:lnSpc>
            </a:pPr>
            <a:r>
              <a:rPr lang="ar-EG" sz="2400" dirty="0" smtClean="0">
                <a:solidFill>
                  <a:srgbClr val="000000"/>
                </a:solidFill>
                <a:latin typeface="Times New Roman" panose="02020603050405020304" pitchFamily="18" charset="0"/>
              </a:rPr>
              <a:t>ونظرا </a:t>
            </a:r>
            <a:r>
              <a:rPr lang="ar-EG" sz="2400" dirty="0">
                <a:solidFill>
                  <a:srgbClr val="000000"/>
                </a:solidFill>
                <a:latin typeface="Times New Roman" panose="02020603050405020304" pitchFamily="18" charset="0"/>
              </a:rPr>
              <a:t>لعدم الاتفاق على رأي موحد يمكننا القول إن الذكاء الاصطناعي مادام تتوفر فيه صفة المنتج فلا مانع من تطبيق قواعد مسؤولية المنتجات المعيبة عليه، إذ تعد الأقرب له لكن الأمر يتوقف هنا في الإثبات الذي يعد الأساس في هذا المجال الحساس، فلو أثبت المضرور أن الضرر ناتج عن عيب في النظام فإن المسؤولية المدنية ستكون قائمة، غير أن صعوبة إثبات العيب قد يأخذ إلى نفي هذه المسؤولية</a:t>
            </a:r>
            <a:r>
              <a:rPr lang="ar-EG" sz="2400" dirty="0" smtClean="0">
                <a:solidFill>
                  <a:srgbClr val="000000"/>
                </a:solidFill>
                <a:latin typeface="Times New Roman" panose="02020603050405020304" pitchFamily="18" charset="0"/>
              </a:rPr>
              <a:t>.</a:t>
            </a:r>
          </a:p>
          <a:p>
            <a:pPr algn="just" rtl="1">
              <a:lnSpc>
                <a:spcPct val="120000"/>
              </a:lnSpc>
            </a:pPr>
            <a:r>
              <a:rPr lang="ar-EG" sz="2400" dirty="0" smtClean="0">
                <a:solidFill>
                  <a:srgbClr val="000000"/>
                </a:solidFill>
                <a:latin typeface="Times New Roman" panose="02020603050405020304" pitchFamily="18" charset="0"/>
              </a:rPr>
              <a:t>- وعليه</a:t>
            </a:r>
            <a:r>
              <a:rPr lang="ar-EG" sz="2400" dirty="0">
                <a:solidFill>
                  <a:srgbClr val="000000"/>
                </a:solidFill>
                <a:latin typeface="Times New Roman" panose="02020603050405020304" pitchFamily="18" charset="0"/>
              </a:rPr>
              <a:t>، فإن مسؤولية المنتج على أعمال الذكاء الاصطناعي هي الأخرى تواجه عدة تحديات على اعتبار أن تطبيق المسؤولية الموضوعية في بعض الحالات على الذكاء الاصطناعي- التعلم الآلي- يصعب، ولا يمكن تحديد عيب المنتج في المواقف التي يحدث فيها الضرر نتيجة سلوك تعلمه النظام الذكي من البيئة التي يستخدم فيها، ومن ثم يصعب كذلك تحديد الخلل الذي أدى إلى وقوع الضرر </a:t>
            </a:r>
            <a:r>
              <a:rPr lang="ar-EG" sz="2400" dirty="0" smtClean="0">
                <a:solidFill>
                  <a:srgbClr val="000000"/>
                </a:solidFill>
                <a:latin typeface="Times New Roman" panose="02020603050405020304" pitchFamily="18" charset="0"/>
              </a:rPr>
              <a:t>بدقة. </a:t>
            </a:r>
            <a:r>
              <a:rPr lang="ar-EG" sz="2400" dirty="0">
                <a:solidFill>
                  <a:srgbClr val="000000"/>
                </a:solidFill>
                <a:latin typeface="Times New Roman" panose="02020603050405020304" pitchFamily="18" charset="0"/>
              </a:rPr>
              <a:t>كما أنه من الصعب على المدعى إثبات وجود عيوب في منتجات الذكاء الاصطناعي، لاسيما عندما تكون هذه العيوب موجودة فيها لحظة خروجها من يد مصنعها أو </a:t>
            </a:r>
            <a:r>
              <a:rPr lang="ar-EG" sz="2400" dirty="0" smtClean="0">
                <a:solidFill>
                  <a:srgbClr val="000000"/>
                </a:solidFill>
                <a:latin typeface="Times New Roman" panose="02020603050405020304" pitchFamily="18" charset="0"/>
              </a:rPr>
              <a:t>مطورها.</a:t>
            </a:r>
            <a:endParaRPr lang="ar-EG"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026126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524315"/>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ثالثاً</a:t>
            </a:r>
            <a:r>
              <a:rPr lang="ar-EG" sz="2400" b="1" u="sng" dirty="0">
                <a:solidFill>
                  <a:srgbClr val="000000"/>
                </a:solidFill>
                <a:latin typeface="Times New Roman" panose="02020603050405020304" pitchFamily="18" charset="0"/>
              </a:rPr>
              <a:t>: المسؤولية المدنية وفقا لنظرية النائب الإنساني:</a:t>
            </a:r>
            <a:endParaRPr lang="ar-EG" sz="2400" b="1" u="sng" dirty="0" smtClean="0">
              <a:solidFill>
                <a:srgbClr val="000000"/>
              </a:solidFill>
              <a:latin typeface="Times New Roman" panose="02020603050405020304" pitchFamily="18" charset="0"/>
            </a:endParaRPr>
          </a:p>
          <a:p>
            <a:pPr algn="just" rtl="1">
              <a:lnSpc>
                <a:spcPct val="120000"/>
              </a:lnSpc>
            </a:pPr>
            <a:r>
              <a:rPr lang="ar-EG" sz="2400" dirty="0" smtClean="0">
                <a:solidFill>
                  <a:srgbClr val="000000"/>
                </a:solidFill>
                <a:latin typeface="Times New Roman" panose="02020603050405020304" pitchFamily="18" charset="0"/>
              </a:rPr>
              <a:t>- لقد </a:t>
            </a:r>
            <a:r>
              <a:rPr lang="ar-EG" sz="2400" dirty="0">
                <a:solidFill>
                  <a:srgbClr val="000000"/>
                </a:solidFill>
                <a:latin typeface="Times New Roman" panose="02020603050405020304" pitchFamily="18" charset="0"/>
              </a:rPr>
              <a:t>ذهب الاتحاد الأوروبي حتى الآن إلى اتجاه تبني فلسفة أن الذكاء الاصطناعي مسخر لخدمة الإنسان، وطالما كان الروبوت صنيعة الذكاء المنسوب للآلة، فإن الذكاء الاصطناعي هو خادم مطيع للإنسان، ولكنه ليس شيئا أو كائنا جمادا لا يعقل، بل كان آلي بمنطق بشري مبتدئ قابل للتطور والتعقل، وذلك نتيجة التطبع بشيم العقل البشري من باب التقليد التكنولوجي، مما تم ابتكار نظرية "النائب الإنساني المسؤول"، حتى يكون بمقدورنا معرفة من المسؤول عن أفعال الروبوت </a:t>
            </a:r>
            <a:r>
              <a:rPr lang="ar-EG" sz="2400" dirty="0" smtClean="0">
                <a:solidFill>
                  <a:srgbClr val="000000"/>
                </a:solidFill>
                <a:latin typeface="Times New Roman" panose="02020603050405020304" pitchFamily="18" charset="0"/>
              </a:rPr>
              <a:t>الآلي.</a:t>
            </a:r>
            <a:endParaRPr lang="ar-EG" sz="2400" dirty="0">
              <a:solidFill>
                <a:srgbClr val="000000"/>
              </a:solidFill>
              <a:latin typeface="Times New Roman" panose="02020603050405020304" pitchFamily="18" charset="0"/>
            </a:endParaRPr>
          </a:p>
          <a:p>
            <a:pPr algn="just" rtl="1">
              <a:lnSpc>
                <a:spcPct val="120000"/>
              </a:lnSpc>
            </a:pPr>
            <a:r>
              <a:rPr lang="ar-EG" sz="2400" dirty="0" smtClean="0">
                <a:solidFill>
                  <a:srgbClr val="000000"/>
                </a:solidFill>
                <a:latin typeface="Times New Roman" panose="02020603050405020304" pitchFamily="18" charset="0"/>
              </a:rPr>
              <a:t>- ولذلك </a:t>
            </a:r>
            <a:r>
              <a:rPr lang="ar-EG" sz="2400" dirty="0">
                <a:solidFill>
                  <a:srgbClr val="000000"/>
                </a:solidFill>
                <a:latin typeface="Times New Roman" panose="02020603050405020304" pitchFamily="18" charset="0"/>
              </a:rPr>
              <a:t>فإن هذه النظرية لا يمكن اعتبارها ضمن مسؤولية الأشياء -بدليل وصف المشرع الأوروبي المسؤول عن الروبوت بالنائب وليس بالحارس، كما لا يمكن اعتبارها ضمن كفيل شخصي عن الروبوت، لأن الكفالة تتضمن تعهدا للدائن بوفاء الكفيل بالالتزام إذا لم يف به المدين نفسه، وذلك يتعارض مع انعدام وجود الاتفاق مع الدائن المتضرر من تشغيل الروبوت، كما أن نظرية النائب الإنساني تختلف عن فكرة النيابة </a:t>
            </a:r>
            <a:r>
              <a:rPr lang="ar-EG" sz="2400" dirty="0" smtClean="0">
                <a:solidFill>
                  <a:srgbClr val="000000"/>
                </a:solidFill>
                <a:latin typeface="Times New Roman" panose="02020603050405020304" pitchFamily="18" charset="0"/>
              </a:rPr>
              <a:t>القانونية.</a:t>
            </a:r>
            <a:endParaRPr lang="ar-EG"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083474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3" y="1617431"/>
            <a:ext cx="11779469" cy="4524315"/>
          </a:xfrm>
          <a:prstGeom prst="rect">
            <a:avLst/>
          </a:prstGeom>
        </p:spPr>
        <p:txBody>
          <a:bodyPr wrap="square">
            <a:spAutoFit/>
          </a:bodyPr>
          <a:lstStyle/>
          <a:p>
            <a:pPr algn="just" rtl="1">
              <a:lnSpc>
                <a:spcPct val="120000"/>
              </a:lnSpc>
            </a:pPr>
            <a:r>
              <a:rPr lang="ar-EG" sz="2400" b="1" u="sng" dirty="0" smtClean="0">
                <a:solidFill>
                  <a:srgbClr val="000000"/>
                </a:solidFill>
                <a:latin typeface="Times New Roman" panose="02020603050405020304" pitchFamily="18" charset="0"/>
              </a:rPr>
              <a:t>ثالثاً</a:t>
            </a:r>
            <a:r>
              <a:rPr lang="ar-EG" sz="2400" b="1" u="sng" dirty="0">
                <a:solidFill>
                  <a:srgbClr val="000000"/>
                </a:solidFill>
                <a:latin typeface="Times New Roman" panose="02020603050405020304" pitchFamily="18" charset="0"/>
              </a:rPr>
              <a:t>: المسؤولية المدنية وفقا لنظرية النائب الإنساني:</a:t>
            </a:r>
            <a:endParaRPr lang="ar-EG" sz="2400" b="1" u="sng" dirty="0" smtClean="0">
              <a:solidFill>
                <a:srgbClr val="000000"/>
              </a:solidFill>
              <a:latin typeface="Times New Roman" panose="02020603050405020304" pitchFamily="18" charset="0"/>
            </a:endParaRPr>
          </a:p>
          <a:p>
            <a:pPr algn="just" rtl="1">
              <a:lnSpc>
                <a:spcPct val="120000"/>
              </a:lnSpc>
            </a:pPr>
            <a:r>
              <a:rPr lang="ar-EG" sz="2400" dirty="0">
                <a:solidFill>
                  <a:srgbClr val="000000"/>
                </a:solidFill>
                <a:latin typeface="Times New Roman" panose="02020603050405020304" pitchFamily="18" charset="0"/>
              </a:rPr>
              <a:t>- كون أن النائب ينوب بقوة القانون عن شخص آخر بغية تمثيله وليس تحمل المسؤولية عنه، وأيضا وإن كانت هذه النظرية تشبه إلى حد كبير نظام التأمين ضد المسؤولية، إلا أنها تختلف عنه، فنظام التأمين يهدف إلى تحقيق مصلحة المتسبب في الضرر وتقوم به شركة مرخصة لذلك، في حين أن النظرية تهدف إلى تعويض المضرور عبر قواعد </a:t>
            </a:r>
            <a:r>
              <a:rPr lang="ar-EG" sz="2400" dirty="0" smtClean="0">
                <a:solidFill>
                  <a:srgbClr val="000000"/>
                </a:solidFill>
                <a:latin typeface="Times New Roman" panose="02020603050405020304" pitchFamily="18" charset="0"/>
              </a:rPr>
              <a:t>عادلة.</a:t>
            </a:r>
            <a:endParaRPr lang="ar-EG" sz="2400" dirty="0">
              <a:solidFill>
                <a:srgbClr val="000000"/>
              </a:solidFill>
              <a:latin typeface="Times New Roman" panose="02020603050405020304" pitchFamily="18" charset="0"/>
            </a:endParaRPr>
          </a:p>
          <a:p>
            <a:pPr algn="just" rtl="1">
              <a:lnSpc>
                <a:spcPct val="120000"/>
              </a:lnSpc>
            </a:pPr>
            <a:r>
              <a:rPr lang="ar-EG" sz="2400" b="1" u="sng" dirty="0" smtClean="0">
                <a:solidFill>
                  <a:srgbClr val="000000"/>
                </a:solidFill>
                <a:latin typeface="Times New Roman" panose="02020603050405020304" pitchFamily="18" charset="0"/>
              </a:rPr>
              <a:t>- والواقع</a:t>
            </a:r>
            <a:r>
              <a:rPr lang="ar-EG" sz="2400" b="1" u="sng" dirty="0">
                <a:solidFill>
                  <a:srgbClr val="000000"/>
                </a:solidFill>
                <a:latin typeface="Times New Roman" panose="02020603050405020304" pitchFamily="18" charset="0"/>
              </a:rPr>
              <a:t>، أننا بصدد نظام قانوني جديد ابتكره المشرع الأوروبي من أجل نقل المسؤولية من الذكاء الاصطناعي إلى الإنسان بقوة القانون في ظل محدودية القواعد العامة للمسؤولية للتطبيق عن هذا الكائن بحيث إن المسؤولية هنا تقوم على أساس الخطأ الثابت، </a:t>
            </a:r>
            <a:r>
              <a:rPr lang="ar-EG" sz="2400" dirty="0">
                <a:solidFill>
                  <a:srgbClr val="000000"/>
                </a:solidFill>
                <a:latin typeface="Times New Roman" panose="02020603050405020304" pitchFamily="18" charset="0"/>
              </a:rPr>
              <a:t>فيسأل النائب </a:t>
            </a:r>
            <a:r>
              <a:rPr lang="ar-EG" sz="2400" dirty="0" smtClean="0">
                <a:solidFill>
                  <a:srgbClr val="000000"/>
                </a:solidFill>
                <a:latin typeface="Times New Roman" panose="02020603050405020304" pitchFamily="18" charset="0"/>
              </a:rPr>
              <a:t>الإنساني، </a:t>
            </a:r>
            <a:r>
              <a:rPr lang="ar-EG" sz="2400" dirty="0">
                <a:solidFill>
                  <a:srgbClr val="000000"/>
                </a:solidFill>
                <a:latin typeface="Times New Roman" panose="02020603050405020304" pitchFamily="18" charset="0"/>
              </a:rPr>
              <a:t>وفقا للقانون الأوروبي عن الأضرار التي يسببها الروبوت بعد إثبات الخطأ والضرر وعلاقة السببية، وبالتالي ضرورة افتراض الخطأ بتشغيل الذكاء الاصطناعي وضرر هذا الغير، كما في مسؤولية حارس الأشياء الميكانيكية، حتى لا يتم نفي هذه المسؤولية إلا عبر إثبات وجود السبب الأجنبي القاهر، أما استقلال قرار الذكاء </a:t>
            </a:r>
            <a:r>
              <a:rPr lang="ar-EG" sz="2400">
                <a:solidFill>
                  <a:srgbClr val="000000"/>
                </a:solidFill>
                <a:latin typeface="Times New Roman" panose="02020603050405020304" pitchFamily="18" charset="0"/>
              </a:rPr>
              <a:t>الاصطناع </a:t>
            </a:r>
            <a:r>
              <a:rPr lang="ar-EG" sz="2400" smtClean="0">
                <a:solidFill>
                  <a:srgbClr val="000000"/>
                </a:solidFill>
                <a:latin typeface="Times New Roman" panose="02020603050405020304" pitchFamily="18" charset="0"/>
              </a:rPr>
              <a:t>عن </a:t>
            </a:r>
            <a:r>
              <a:rPr lang="ar-EG" sz="2400" dirty="0">
                <a:solidFill>
                  <a:srgbClr val="000000"/>
                </a:solidFill>
                <a:latin typeface="Times New Roman" panose="02020603050405020304" pitchFamily="18" charset="0"/>
              </a:rPr>
              <a:t>الإنسان عند التشغيل فيجب ألا يشكل أي عامل لنفي </a:t>
            </a:r>
            <a:r>
              <a:rPr lang="ar-EG" sz="2400" dirty="0" smtClean="0">
                <a:solidFill>
                  <a:srgbClr val="000000"/>
                </a:solidFill>
                <a:latin typeface="Times New Roman" panose="02020603050405020304" pitchFamily="18" charset="0"/>
              </a:rPr>
              <a:t>المسؤولية.</a:t>
            </a:r>
            <a:endParaRPr lang="ar-EG"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955054" y="692863"/>
            <a:ext cx="8753862" cy="523220"/>
          </a:xfrm>
          <a:prstGeom prst="rect">
            <a:avLst/>
          </a:prstGeom>
          <a:noFill/>
        </p:spPr>
        <p:txBody>
          <a:bodyPr wrap="square" rtlCol="0">
            <a:spAutoFit/>
          </a:bodyPr>
          <a:lstStyle/>
          <a:p>
            <a:pPr algn="r" rtl="1"/>
            <a:r>
              <a:rPr lang="ar-EG" sz="2800" b="1" dirty="0">
                <a:solidFill>
                  <a:srgbClr val="00B0F0"/>
                </a:solidFill>
                <a:latin typeface="Times New Roman" panose="02020603050405020304" pitchFamily="18" charset="0"/>
                <a:cs typeface="Times New Roman" panose="02020603050405020304" pitchFamily="18" charset="0"/>
              </a:rPr>
              <a:t>2-المسئولية المدنية للذكاء الاصطناعي القائمة على الاعتبار الموضوعي:</a:t>
            </a:r>
            <a:endParaRPr lang="ar-EG"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963642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5" y="656998"/>
            <a:ext cx="2758843" cy="753090"/>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7"/>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2140</TotalTime>
  <Words>5875</Words>
  <Application>Microsoft Office PowerPoint</Application>
  <PresentationFormat>Custom</PresentationFormat>
  <Paragraphs>251</Paragraphs>
  <Slides>36</Slides>
  <Notes>5</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oo</cp:lastModifiedBy>
  <cp:revision>461</cp:revision>
  <dcterms:created xsi:type="dcterms:W3CDTF">2023-04-29T09:08:23Z</dcterms:created>
  <dcterms:modified xsi:type="dcterms:W3CDTF">2023-11-14T19:37:49Z</dcterms:modified>
</cp:coreProperties>
</file>