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notesSlides/notesSlide2.xml" ContentType="application/vnd.openxmlformats-officedocument.presentationml.notesSlide+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ink/ink13.xml" ContentType="application/inkml+xml"/>
  <Override PartName="/ppt/ink/ink14.xml" ContentType="application/inkml+xml"/>
  <Override PartName="/ppt/notesSlides/notesSlide35.xml" ContentType="application/vnd.openxmlformats-officedocument.presentationml.notesSlide+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5"/>
  </p:notesMasterIdLst>
  <p:sldIdLst>
    <p:sldId id="480" r:id="rId2"/>
    <p:sldId id="482" r:id="rId3"/>
    <p:sldId id="276" r:id="rId4"/>
    <p:sldId id="602" r:id="rId5"/>
    <p:sldId id="580" r:id="rId6"/>
    <p:sldId id="583" r:id="rId7"/>
    <p:sldId id="584" r:id="rId8"/>
    <p:sldId id="585" r:id="rId9"/>
    <p:sldId id="586" r:id="rId10"/>
    <p:sldId id="587" r:id="rId11"/>
    <p:sldId id="588" r:id="rId12"/>
    <p:sldId id="589" r:id="rId13"/>
    <p:sldId id="590" r:id="rId14"/>
    <p:sldId id="591" r:id="rId15"/>
    <p:sldId id="592" r:id="rId16"/>
    <p:sldId id="593" r:id="rId17"/>
    <p:sldId id="594" r:id="rId18"/>
    <p:sldId id="595" r:id="rId19"/>
    <p:sldId id="596" r:id="rId20"/>
    <p:sldId id="597" r:id="rId21"/>
    <p:sldId id="598" r:id="rId22"/>
    <p:sldId id="599" r:id="rId23"/>
    <p:sldId id="600" r:id="rId24"/>
    <p:sldId id="601" r:id="rId25"/>
    <p:sldId id="613" r:id="rId26"/>
    <p:sldId id="603" r:id="rId27"/>
    <p:sldId id="604" r:id="rId28"/>
    <p:sldId id="605" r:id="rId29"/>
    <p:sldId id="606" r:id="rId30"/>
    <p:sldId id="607" r:id="rId31"/>
    <p:sldId id="608" r:id="rId32"/>
    <p:sldId id="609" r:id="rId33"/>
    <p:sldId id="610" r:id="rId34"/>
    <p:sldId id="611" r:id="rId35"/>
    <p:sldId id="612" r:id="rId36"/>
    <p:sldId id="614" r:id="rId37"/>
    <p:sldId id="615" r:id="rId38"/>
    <p:sldId id="616" r:id="rId39"/>
    <p:sldId id="617" r:id="rId40"/>
    <p:sldId id="619" r:id="rId41"/>
    <p:sldId id="620" r:id="rId42"/>
    <p:sldId id="621" r:id="rId43"/>
    <p:sldId id="622" r:id="rId44"/>
    <p:sldId id="623" r:id="rId45"/>
    <p:sldId id="637" r:id="rId46"/>
    <p:sldId id="624" r:id="rId47"/>
    <p:sldId id="625" r:id="rId48"/>
    <p:sldId id="626" r:id="rId49"/>
    <p:sldId id="627" r:id="rId50"/>
    <p:sldId id="628" r:id="rId51"/>
    <p:sldId id="629" r:id="rId52"/>
    <p:sldId id="630" r:id="rId53"/>
    <p:sldId id="631" r:id="rId54"/>
    <p:sldId id="632" r:id="rId55"/>
    <p:sldId id="633" r:id="rId56"/>
    <p:sldId id="634" r:id="rId57"/>
    <p:sldId id="635" r:id="rId58"/>
    <p:sldId id="638" r:id="rId59"/>
    <p:sldId id="643" r:id="rId60"/>
    <p:sldId id="670" r:id="rId61"/>
    <p:sldId id="671" r:id="rId62"/>
    <p:sldId id="672" r:id="rId63"/>
    <p:sldId id="673" r:id="rId64"/>
    <p:sldId id="674" r:id="rId65"/>
    <p:sldId id="675" r:id="rId66"/>
    <p:sldId id="676" r:id="rId67"/>
    <p:sldId id="677" r:id="rId68"/>
    <p:sldId id="678" r:id="rId69"/>
    <p:sldId id="679" r:id="rId70"/>
    <p:sldId id="680" r:id="rId71"/>
    <p:sldId id="681" r:id="rId72"/>
    <p:sldId id="682" r:id="rId73"/>
    <p:sldId id="683" r:id="rId74"/>
    <p:sldId id="684" r:id="rId75"/>
    <p:sldId id="685" r:id="rId76"/>
    <p:sldId id="686" r:id="rId77"/>
    <p:sldId id="644" r:id="rId78"/>
    <p:sldId id="645" r:id="rId79"/>
    <p:sldId id="646" r:id="rId80"/>
    <p:sldId id="647" r:id="rId81"/>
    <p:sldId id="648" r:id="rId82"/>
    <p:sldId id="649" r:id="rId83"/>
    <p:sldId id="687" r:id="rId84"/>
    <p:sldId id="688" r:id="rId85"/>
    <p:sldId id="689" r:id="rId86"/>
    <p:sldId id="691" r:id="rId87"/>
    <p:sldId id="690" r:id="rId88"/>
    <p:sldId id="692" r:id="rId89"/>
    <p:sldId id="650" r:id="rId90"/>
    <p:sldId id="639" r:id="rId91"/>
    <p:sldId id="640" r:id="rId92"/>
    <p:sldId id="641" r:id="rId93"/>
    <p:sldId id="642" r:id="rId9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276"/>
            <p14:sldId id="602"/>
            <p14:sldId id="580"/>
            <p14:sldId id="583"/>
            <p14:sldId id="584"/>
            <p14:sldId id="585"/>
            <p14:sldId id="586"/>
            <p14:sldId id="587"/>
            <p14:sldId id="588"/>
            <p14:sldId id="589"/>
            <p14:sldId id="590"/>
            <p14:sldId id="591"/>
            <p14:sldId id="592"/>
            <p14:sldId id="593"/>
            <p14:sldId id="594"/>
            <p14:sldId id="595"/>
            <p14:sldId id="596"/>
            <p14:sldId id="597"/>
            <p14:sldId id="598"/>
            <p14:sldId id="599"/>
            <p14:sldId id="600"/>
            <p14:sldId id="601"/>
            <p14:sldId id="613"/>
            <p14:sldId id="603"/>
            <p14:sldId id="604"/>
            <p14:sldId id="605"/>
            <p14:sldId id="606"/>
            <p14:sldId id="607"/>
            <p14:sldId id="608"/>
            <p14:sldId id="609"/>
            <p14:sldId id="610"/>
            <p14:sldId id="611"/>
            <p14:sldId id="612"/>
            <p14:sldId id="614"/>
            <p14:sldId id="615"/>
            <p14:sldId id="616"/>
            <p14:sldId id="617"/>
            <p14:sldId id="619"/>
            <p14:sldId id="620"/>
            <p14:sldId id="621"/>
            <p14:sldId id="622"/>
            <p14:sldId id="623"/>
            <p14:sldId id="637"/>
            <p14:sldId id="624"/>
            <p14:sldId id="625"/>
            <p14:sldId id="626"/>
            <p14:sldId id="627"/>
            <p14:sldId id="628"/>
            <p14:sldId id="629"/>
            <p14:sldId id="630"/>
            <p14:sldId id="631"/>
            <p14:sldId id="632"/>
            <p14:sldId id="633"/>
            <p14:sldId id="634"/>
            <p14:sldId id="635"/>
            <p14:sldId id="638"/>
            <p14:sldId id="643"/>
            <p14:sldId id="670"/>
            <p14:sldId id="671"/>
            <p14:sldId id="672"/>
            <p14:sldId id="673"/>
            <p14:sldId id="674"/>
            <p14:sldId id="675"/>
            <p14:sldId id="676"/>
            <p14:sldId id="677"/>
            <p14:sldId id="678"/>
            <p14:sldId id="679"/>
            <p14:sldId id="680"/>
            <p14:sldId id="681"/>
            <p14:sldId id="682"/>
            <p14:sldId id="683"/>
            <p14:sldId id="684"/>
            <p14:sldId id="685"/>
            <p14:sldId id="686"/>
            <p14:sldId id="644"/>
            <p14:sldId id="645"/>
            <p14:sldId id="646"/>
            <p14:sldId id="647"/>
            <p14:sldId id="648"/>
            <p14:sldId id="649"/>
            <p14:sldId id="687"/>
            <p14:sldId id="688"/>
            <p14:sldId id="689"/>
            <p14:sldId id="691"/>
            <p14:sldId id="690"/>
            <p14:sldId id="692"/>
            <p14:sldId id="650"/>
            <p14:sldId id="639"/>
            <p14:sldId id="640"/>
            <p14:sldId id="641"/>
            <p14:sldId id="642"/>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0037" autoAdjust="0"/>
  </p:normalViewPr>
  <p:slideViewPr>
    <p:cSldViewPr snapToGrid="0">
      <p:cViewPr varScale="1">
        <p:scale>
          <a:sx n="81" d="100"/>
          <a:sy n="81" d="100"/>
        </p:scale>
        <p:origin x="84" y="2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notesMaster" Target="notesMasters/notesMaster1.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theme" Target="theme/theme1.xml"/></Relationships>
</file>

<file path=ppt/ink/ink1.xml><?xml version="1.0" encoding="utf-8"?>
<inkml:ink xmlns:inkml="http://www.w3.org/2003/InkML">
  <inkml:definitions>
    <inkml:context xml:id="ctx0">
      <inkml:inkSource xml:id="inkSrc0">
        <inkml:traceFormat>
          <inkml:channel name="X" type="integer" min="-2.14748E9" max="2.14748E9" units="dev"/>
          <inkml:channel name="Y" type="integer" min="-2.14748E9" max="2.14748E9" units="dev"/>
          <inkml:channel name="F" type="integer" max="32767" units="dev"/>
        </inkml:traceFormat>
        <inkml:channelProperties>
          <inkml:channelProperty channel="X" name="resolution" value="1000" units="1/dev"/>
          <inkml:channelProperty channel="Y" name="resolution" value="1000" units="1/dev"/>
          <inkml:channelProperty channel="F" name="resolution" value="0" units="1/dev"/>
        </inkml:channelProperties>
      </inkml:inkSource>
      <inkml:timestamp xml:id="ts0" timeString="2024-02-11T02:21:11.316"/>
    </inkml:context>
    <inkml:brush xml:id="br0">
      <inkml:brushProperty name="width" value="0.035" units="cm"/>
      <inkml:brushProperty name="height" value="0.035" units="cm"/>
      <inkml:brushProperty name="color" value="#E71225"/>
      <inkml:brushProperty name="fitToCurve" value="1"/>
    </inkml:brush>
  </inkml:definitions>
  <inkml:trace contextRef="#ctx0" brushRef="#br0">1687 60823 24575,'1'-6'0,"4"-2"0,2-4 0,4 1 0,6 1 0,2 3 0,5 3 0,0 2 0,-3-6 0,2-2 0,-1 1 0,-4-7 0,-1 1 0,1 3 0,4 4 0,0 4 0,2 0 0,1 2 0,-4-1 0,0 1 0,-4-6 0,-2-2 0,2 1 0,2 3 0,3 1 0,-2 0 0,0 0 0,1 2 0,2 1 0,1 1 0,-2-7 0,-1-3 0,-1 2 0,1 1 0,3 4 0,1 1 0,-4-8 0,4-3 0,2 2 0,1 4 0,3 2 0,-4 2 0,-5 0 0,-1 2 0,6-1 0,0 1 0,2 1 0,-2-1 0,2 2 0,1 2 0,0-2 0,0-2 0,2 2 0,-5 10 0,-4 4 0,-1-2 0,-2-1 0,0-1 0,-1 4 0,1-1 0,-2-1 0,0-1 0,4-3 0,-2 3 0,-3 1 0,2-2 0,1-3 0,3-3 0,-1 2 0,-3-2 0,1-1 0,-2 0 0,7-2 0,-2 0 0,2-1 0,2-1 0,1 1 0,-1 1 0,0-1 0,-2-1 0,0 1 0,-1 1 0,3-1 0,0-1 0,2 1 0,-2 1 0,4-1 0,-3-1 0,-2 1 0,0 1 0,0-1 0,-1-1 0,0 1 0,0 1 0,2-1 0,-2-1 0,1 1 0,0 1 0,2-1 0,-1-1 0,0 1 0,0 1 0,0-1 0,0-1 0,-1 1 0,-1 1 0,1-1 0,6-1 0,1 1 0,-5-1 0,-2-2 0,-3 1 0,-1-1 0,1 0 0,-3-6 0,5-1 0,0 1 0,2 1 0,2 2 0,0 0 0,1 3 0,-3 1 0,0-1 0,-3 2 0,2 0 0,0 1 0,0 1 0,-1-1 0,-2 1 0,-1 2 0,-3-1 0,6 1 0,4 0 0,1 6 0,1 1 0,-1-1 0,1-3 0,-2-2 0,0-2 0,-2 3 0,0-2 0,0 8 0,0 3 0,-5 6 0,-4 0 0,-7 3 0,-5 2 0,-2 4 0,-10-5 0,-5-1 0,-1-4 0,0-1 0,1 1 0,-1 0 0,-5 2 0,-3-3 0,2 2 0,1-2 0,4-2 0,-7 4 0,-6 1 0,-2-6 0,4 4 0,1-2 0,1-4 0,-2-4 0,2-3 0,-3-1 0,1-2 0,3 6 0,0 1 0,3 1 0,2-1 0,-2 4 0,-1-1 0,-3-3 0,-1-3 0,-3-4 0,3 1 0,3 1 0,-2-1 0,-1-2 0,-2 1 0,2-2 0,-1 0 0,-1-1 0,-1-1 0,0 1 0,-2 1 0,2-1 0,0-1 0,0 1 0,-2 1 0,2-1 0,0-1 0,2 1 0,-3 1 0,-1-1 0,-1-1 0,2 1 0,-1 1 0,2-1 0,-4-1 0,-3 1 0,1-1 0,1-2 0,3 1 0,-1-1 0,1-7 0,1-1 0,0 2 0,2 1 0,-2 4 0,0-1 0,0 0 0,2 2 0,1 1 0,-4 1 0,2 1 0,-5 0 0,5-7 0,-1-2 0,3 1 0,-3 2 0,2 0 0,-1 2 0,0-1 0,6-3 0,0-3 0,2 2 0,-5 1 0,1 1 0,1 2 0,-1 1 0,1-5 0,-1-2 0,2 0 0,0 1 0,-1 2 0,0 1 0,-1 3 0,-1 3 0,-6 1 0,-3 1 0,1 3 0,6 0 0,-2-2 0,2 1 0,5 6 0,0 1 0,2-1 0,-3-4 0,-1 0 0,4-1 0,-2 1 0,0-1 0,-3 5 0,0 2 0,-3-2 0,0-2 0,0-2 0,3 0 0,3 0 0,-1-2 0,0-1 0,-1 6 0,-1 1 0,-2-2 0,0 9 0,-1 0 0,-1-2 0,1-4 0,4-2 0,2-2 0,-2-2 0,-1-2 0,-4 1 0,2-2 0,5 6 0,-1 2 0,0 0 0,-1-2 0,1-3 0,-3-1 0,-8 0 0,1-2 0,-2-1 0,2 0 0,1 0 0,4 0 0,5-7 0,-1-2 0,2-1 0,-2 2 0,-1 2 0,3-5 0,1-2 0,2-2 0,0 2 0,-1-3 0,0-2 0,4-3 0,7-1 0,0-3 0,2 0 0,5-1 0,2 1 0,-2-2 0,-1 0 0,7-2 0,4 1 0,-1 1 0,2 5 0,0 1 0,-3-1 0,2 1 0,-1 3 0,2 5 0,4 4 0,2-4 0,-1 0 0,4 2 0,1 2 0,4 3 0,-3 2-8191</inkml:trace>
</inkml:ink>
</file>

<file path=ppt/ink/ink2.xml><?xml version="1.0" encoding="utf-8"?>
<inkml:ink xmlns:inkml="http://www.w3.org/2003/InkML">
  <inkml:definitions>
    <inkml:context xml:id="ctx0">
      <inkml:inkSource xml:id="inkSrc0">
        <inkml:traceFormat>
          <inkml:channel name="X" type="integer" min="-2.14748E9" max="2.14748E9" units="dev"/>
          <inkml:channel name="Y" type="integer" min="-2.14748E9" max="2.14748E9" units="dev"/>
          <inkml:channel name="F" type="integer" max="32767" units="dev"/>
        </inkml:traceFormat>
        <inkml:channelProperties>
          <inkml:channelProperty channel="X" name="resolution" value="1000" units="1/dev"/>
          <inkml:channelProperty channel="Y" name="resolution" value="1000" units="1/dev"/>
          <inkml:channelProperty channel="F" name="resolution" value="0" units="1/dev"/>
        </inkml:channelProperties>
      </inkml:inkSource>
      <inkml:timestamp xml:id="ts0" timeString="2024-02-11T02:28:44.586"/>
    </inkml:context>
    <inkml:brush xml:id="br0">
      <inkml:brushProperty name="width" value="0.035" units="cm"/>
      <inkml:brushProperty name="height" value="0.035" units="cm"/>
      <inkml:brushProperty name="color" value="#E71225"/>
      <inkml:brushProperty name="fitToCurve" value="1"/>
    </inkml:brush>
  </inkml:definitions>
  <inkml:trace contextRef="#ctx0" brushRef="#br0">8707 134556 24575,'-8'-10'0,"-12"-16"0,-12-15 0,0-1 0,-1-2 0,4 5 0,6 4 0,0 5 0,1 6 0,-2 2 0,-2 1 0,0 6 0,4-4 0,1 3 0,-1 5 0,2 1 0,5-4 0,3 1 0,2 1 0,-1 1 0,2-4 0,1 0 0,0-5 0,-2-1 0,-6-9 0,2-3 0,2-5 0,1-1 0,4 4 0,-3 1 0,0 1 0,-1 5 0,1 6 0,3 0 0,-7 0 0,-8-5 0,-2-3 0,2 1 0,-3-2 0,3-3 0,-2 1 0,2-1 0,4 5 0,-2-1 0,-1 3 0,-3 7 0,4 0 0,5-1 0,6-2 0,-2 3 0,3 0 0,-2-1 0,1 0 0,2-3 0,3-8 0,-4 0 0,0-1 0,0 3 0,-3 7 0,2 1 0,1 2 0,4-2 0,-4-1 0,-1-3 0,3 0 0,1 0 0,2 0 0,1 0 0,1 1 0,5 5 0,3 0 0,-1 1 0,0-4 0,-7 8 0,-1 9 0,-7 7 0,-1 8 0,1 6 0,-1 7 0,1 2 0,0 2 0,3-1 0,1 2 0,2-2 0,1 4 0,1-2 0,1 2 0,0-2 0,0 0 0,0 6 0,0-12 0,0-16 0,0-12 0,0-11 0,0-5 0,0-6 0,0 2 0,0-4 0,0 3 0,0 0 0,0 2 0,0-2 0,4 4 0,3 5 0,4 4 0,1 0 0,-2-1 0,-4-5 0,3 3 0,-1-1 0,-1-1 0,-2 8 0,2 3 0,4 9 0,1 9 0,-2 7 0,5 8 0,3 1 0,-4 7 0,4-3 0,-4 0 0,-5-2 0,-2 1 0,-3-2 0,2-5 0,-2-8-8191</inkml:trace>
  <inkml:trace contextRef="#ctx0" brushRef="#br0">9571 134416 24575,'-3'-3'0,"-2"-8"0,0-5 0,0-5 0,4-2 0,1-6 0,0-6 0,0-3 0,5 0 0,1 2 0,8 7 0,0 0 0,3 4 0,0 4 0,-4-1 0,2 3 0,0 6 0,-1 3 0,2 4 0,3 1 0,1 0 0,7 2 0,-1 2 0,1 1 0,-3 1 0,3-1 0,-2-1 0,-5 4 0,1 0 0,-4 7 0,-2 3 0,-4 0 0,-4 5 0,7 0 0,-1-3 0,-4 5 0,-3 1 0,-1 2 0,-4 6 0,-1-1 0,-1 4 0,-8-4 0,-1-4 0,1-1 0,4-2 0,2 3 0,-1 1 0,1 0 0,1 0 0,-8-3 0,-1-1 0,0-3 0,1-2 0,2 2 0,-5-2 0,-1-1 0,3 4 0,5 2 0,0-4 0,1 1 0,-6 0 0,-1-3 0,2 5 0,1-1 0,2-3 0,-4-3 0,6-4 0,4-7 0,1-8 0,3-4 0,8-2 0,6-1 0,5-5 0,1-2 0,3 2 0,0 0 0,0 2 0,-3-5 0,-3 1 0,1 5 0,1 1 0,2 2 0,0 3 0,-5-2 0,2 2 0,-1 1 0,2 4 0,-1-4 0,-3-1 0,3 3 0,-4-5 0,1 1 0,-3 2-8191</inkml:trace>
  <inkml:trace contextRef="#ctx0" brushRef="#br0">3520 135474 24575,'1'-10'0,"-1"-5"0,-1-6 0,1-1 0,-6 2 0,-2-2 0,-3-1 0,0-2 0,-4 4 0,1 2 0,1-1 0,1 3 0,3 1 0,-3 2 0,-4 0 0,3-4 0,3 0 0,-3-4 0,1-5 0,3 1 0,3-3 0,0 5 0,0 3 0,2 0 0,1 1 0,0-3 0,2 0 0,1-4 0,0 2 0,0-1 0,0 0 0,-6 4 0,-3 0 0,1 2 0,-1 5 0,2-2 0,-7 3 0,-1-2 0,2-1 0,-4 0 0,-3 0 0,2-4 0,0 3 0,2 0 0,5-1 0,2 3 0,-6 4 0,-2 4 0,2 0 0,-2 0 0,2-3 0,0 1 0,-3 3 0,2-2 0,2 4 0,4 7 0,8 4 0,6 5 0,1 4 0,4 2 0,0 1 0,4-2 0,0-1 0,3 8 0,-3 3 0,3-2 0,0 0 0,-4-1 0,-3 3 0,-2-2 0,0 5 0,-1-6 0,-4-13 0,-5-16 0,-9 0 0,-4 0 0,1-5 0,0-3 0,1-1 0,1-2 0,3-4 0,-1 3 0,1-1 0,-3 2 0,0 0 0,5 0 0,-2 0 0,1-1 0,1-1 0,4-1 0,0-1 0,7 0 0,8 5 0,5 4 0,7 11 0,2 6 0,3 1 0,0 1 0,-1-2 0,0-1 0,0-2 0,0-2 0,-6 3 0,-1 2 0,-2 0 0,6 0 0,0-2 0,1-1 0,0-1 0,-5-1-8191</inkml:trace>
  <inkml:trace contextRef="#ctx0" brushRef="#br0">3732 136355 24575,'-1'-6'0,"1"-5"0,0-6 0,0-4 0,0-3 0,0-8 0,0 1 0,0-2 0,0 2 0,0-1 0,0 3 0,0 2 0,0 0 0,0 0 0,0 0 0,0 2 0,0-2 0,0 0 0,0 0 0,0 0 0,0 0 0,0 1 0,4 4 0,1 2 0,-1 5-8191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2-11T02:33:21.238"/>
    </inkml:context>
    <inkml:brush xml:id="br0">
      <inkml:brushProperty name="width" value="0.05" units="cm"/>
      <inkml:brushProperty name="height" value="0.05" units="cm"/>
      <inkml:brushProperty name="color" value="#E71224"/>
    </inkml:brush>
  </inkml:definitions>
  <inkml:trace contextRef="#ctx0" brushRef="#br0">2318 1 24575,'0'0'0,"0"0"0,0 0 0,0 0 0,0 0 0,-8 5 0,-13 8 0,0 0 0,-1-2 0,0 0 0,-46 13 0,-103 18 0,49-13 0,-482 118 0,-201 9 0,723-146 0,-1-4 0,-103-5 0,84-2 0,110 0 0,0 0 0,0 0 0,-1-1 0,1 0 0,9-3 0,7-3 0,36-8 0,0-4 0,-1-2 0,80-42 0,-114 49 0,-1-2 0,0-1 0,36-36 0,2-1 0,-61 54 0,0 0 0,0 1 0,0-1 0,0 0 0,0 1 0,0-1 0,0 1 0,0-1 0,0 1 0,0-1 0,0 1 0,0 0 0,0-1 0,1 1 0,-1 0 0,0 0 0,0 0 0,0 0 0,0 0 0,3 1 0,-14 8 0,-27 28 0,-8 9 0,-79 62 0,1-27 0,49-33 0,70-46 0,0 1 0,1 0 0,-1 0 0,0 0 0,1 1 0,0-1 0,-5 7 0,8-9 0,-1-1 0,1 1 0,0 0 0,-1 0 0,1 0 0,0 0 0,-1 0 0,1-1 0,0 1 0,0 0 0,0 0 0,0 0 0,0 0 0,0 0 0,0 0 0,0 0 0,0 0 0,0 0 0,1 0 0,-1 0 0,0-1 0,1 1 0,-1 0 0,0 0 0,1 0 0,-1 0 0,1-1 0,-1 1 0,1 0 0,0-1 0,-1 1 0,1 0 0,0-1 0,-1 1 0,1-1 0,0 1 0,0-1 0,0 1 0,-1-1 0,1 1 0,0-1 0,0 0 0,0 0 0,1 1 0,46 16 0,0-2 0,98 17 0,-59-15 0,-43-8 0,218 56 0,-252-62-136,0 0-1,0 1 1,0 0-1,-1 1 1,0 0-1,0 1 1,0 0-1,-1 0 0,8 8 1</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2-11T02:34:59.350"/>
    </inkml:context>
    <inkml:brush xml:id="br0">
      <inkml:brushProperty name="width" value="0.05" units="cm"/>
      <inkml:brushProperty name="height" value="0.05" units="cm"/>
      <inkml:brushProperty name="color" value="#E71224"/>
    </inkml:brush>
  </inkml:definitions>
  <inkml:trace contextRef="#ctx0" brushRef="#br0">3352 66 24575,'23'-10'0,"16"-10"0,-28 13 0,1 0 0,0 2 0,1-1 0,20-5 0,-71 37 0,-81 45 0,-150 63 0,-139 36 0,389-162 0,-1281 482 0,299-196 0,950-280 0,-222 80 0,272-94 0,1 0 0,-1 1 0,0-1 0,1 0 0,-1 1 0,0-1 0,0 0 0,0 0 0,1 1 0,-1-1 0,0 0 0,0 0 0,0 0 0,1 0 0,-1 0 0,0-1 0,-1 1 0,1 0 0,1-1 0,0 1 0,0-1 0,0 1 0,0 0 0,0-1 0,0 1 0,0 0 0,0-1 0,0 1 0,0-1 0,0 1 0,0 0 0,0-1 0,0 1 0,0 0 0,1-1 0,-1 1 0,0-1 0,0 1 0,0 0 0,1 0 0,-1-1 0,0 1 0,1-1 0,23-28 0,-20 24 0,94-109 0,257-280 0,-325 366 0,15-14 0,-71 75 0,-38 67 0,31-45 0,-343 468 0,358-505 0,14-15 0,1 0 0,-1 0 0,1 0 0,0 1 0,0-1 0,0 1 0,1-1 0,-1 1 0,1 0 0,-4 8 0,6-11 0,0 1 0,0-1 0,0 0 0,1 0 0,-1 0 0,0 1 0,1-1 0,-1 0 0,1 0 0,-1 0 0,1 0 0,-1 0 0,1 0 0,0 0 0,0 0 0,-1 0 0,1 0 0,0 0 0,0-1 0,0 1 0,0 0 0,0 0 0,0-1 0,0 1 0,0-1 0,0 1 0,2 0 0,36 12 0,-30-11 0,102 25 0,2-4 0,0-5 0,182 6 0,91-20-1365</inkml:trace>
</inkml:ink>
</file>

<file path=ppt/ink/ink5.xml><?xml version="1.0" encoding="utf-8"?>
<inkml:ink xmlns:inkml="http://www.w3.org/2003/InkML">
  <inkml:definitions>
    <inkml:context xml:id="ctx0">
      <inkml:inkSource xml:id="inkSrc0">
        <inkml:traceFormat>
          <inkml:channel name="X" type="integer" min="-2.14748E9" max="2.14748E9" units="dev"/>
          <inkml:channel name="Y" type="integer" min="-2.14748E9" max="2.14748E9" units="dev"/>
          <inkml:channel name="F" type="integer" max="32767" units="dev"/>
        </inkml:traceFormat>
        <inkml:channelProperties>
          <inkml:channelProperty channel="X" name="resolution" value="1000" units="1/dev"/>
          <inkml:channelProperty channel="Y" name="resolution" value="1000" units="1/dev"/>
          <inkml:channelProperty channel="F" name="resolution" value="0" units="1/dev"/>
        </inkml:channelProperties>
      </inkml:inkSource>
      <inkml:timestamp xml:id="ts0" timeString="2024-02-11T02:35:54.590"/>
    </inkml:context>
    <inkml:brush xml:id="br0">
      <inkml:brushProperty name="width" value="0.035" units="cm"/>
      <inkml:brushProperty name="height" value="0.035" units="cm"/>
      <inkml:brushProperty name="color" value="#E71225"/>
      <inkml:brushProperty name="fitToCurve" value="1"/>
    </inkml:brush>
  </inkml:definitions>
  <inkml:trace contextRef="#ctx0" brushRef="#br0">15019 239682 24575,'-3'1'0,"-6"-1"0,-7-7 0,-6-1 0,-1 0 0,-5-1 0,-7-5 0,-6-2 0,-4 2 0,-2 2 0,5-4 0,1 3 0,6 3 0,2 4 0,-2 0 0,1-7 0,-4 1 0,2-4 0,5-2 0,-4 2 0,-1-1 0,-1-2 0,-1 1 0,-3 2 0,-2-4 0,-3 1 0,0-6 0,-4-2 0,-2-1 0,2 1 0,6 6 0,3-1 0,1 1 0,-1-3 0,2 4 0,3 6 0,3 2 0,2-4 0,8-1 0,-1 2 0,-1 4 0,-4-1 0,-6-3 0,1-5 0,1-1 0,-13-13 0,-7-8 0,3-3 0,3 6 0,2 6 0,7 4 0,-4 4 0,2 0 0,-1 0 0,-1 0 0,-3 4 0,1 8 0,-1 5 0,1-3 0,1-1 0,5 1 0,0 1 0,-1 2 0,4 4 0,-2-5 0,0 0 0,5 0 0,-3 3 0,-2 1 0,-2 2 0,0 1 0,4 1 0,3 1 0,1 0 0,3 0 0,-2 0 0,-6-2 0,3-1 0,-2 2 0,-1-6 0,-4-4 0,3 2 0,2 1 0,-2 4 0,1 0 0,2 0 0,3-1 0,-3 3 0,-1 0 0,2 1 0,2 0 0,-3 1 0,1 1 0,-1-1 0,3-1 0,-1 1 0,3 1 0,-1-1 0,-3-1 0,2 1 0,-1 1 0,4-1 0,7 1 0,-1 1 0,-5 0 0,1 2 0,-3-1 0,5 6 0,1 1 0,0-1 0,3-2 0,1 0 0,5 5 0,-2 0 0,0-1 0,1-1 0,0-2 0,2 5 0,3 3 0,-1 3 0,1 5 0,1 1 0,3 1 0,4 1 0,1 6 0,1 0 0,1 1 0,-1-2 0,-1 1 0,1 2 0,-3 4 0,-2 5 0,0-3 0,-4-1 0,-1-6 0,1-3 0,4-4 0,3 2 0,-5-4 0,-1 1 0,3 0 0,0 2 0,-8-2 0,-2-1 0,2 4 0,0-1 0,2 4 0,-3-2 0,1-4 0,2 2 0,0-2 0,3-2 0,3-1 0,2 3 0,1-2 0,1 2 0,0 0 0,1 0 0,1-1 0,-1 4 0,-1 4 0,1 8 0,1 6 0,-1 2 0,-1-5 0,1 5 0,1-3 0,-1-2 0,-1-8 0,1-3 0,1-5 0,-1 1 0,-1-4 0,1 0 0,1 0 0,-1 0 0,-1 0 0,1 2 0,1 5 0,-1-1 0,-1 3 0,1 5 0,1 4 0,-1 6 0,-1 3 0,1 1 0,1 0 0,-1 2 0,-1-5 0,3-7 0,1-2 0,1 8 0,-2-3 0,-1-2 0,0 1 0,1-5 0,-1-4 0,1-5 0,-2 5 0,-2-1 0,2-2 0,2-2 0,-2-1 0,5 3 0,4 1 0,-1-3 0,-2 1 0,2-6 0,-3-5 0,0 3 0,-3 4 0,0-1 0,-1 4 0,0 3 0,-3-1 0,-1 2 0,0-7 0,0 2 0,2 0 0,2-1 0,8-4 0,7-6 0,4-2 0,-2 3 0,5 2 0,4 1 0,0-3 0,2-6 0,-1-2 0,-4 0 0,4-2 0,-1 1 0,4 0 0,-4-4 0,4-1 0,6 3 0,2-3 0,-1-1 0,-3 2 0,-5 2 0,-1-1 0,5-1 0,-6 1 0,4 2 0,0-1 0,-1-6 0,-1-3 0,-1-1 0,3 1 0,-1 1 0,2-1 0,-3-1 0,2 6 0,6 0 0,1 2 0,5-2 0,2-1 0,2 4 0,2 1 0,-6 0 0,-3-2 0,-6-3 0,-2-1 0,-2 0 0,-3-2 0,-2-1 0,0 0 0,-2 0 0,3 0 0,1 0 0,1-7 0,-2-6 0,-6-6 0,1-1 0,-2 4 0,2-2 0,6 5 0,0 0 0,2-3 0,-1 1 0,2-2 0,3-6 0,-1-3 0,1-5 0,1 4 0,2-1 0,2 1 0,-2-3 0,0 4 0,7-4 0,-1 4 0,1-3 0,-1 3 0,-5-4 0,-1-3 0,0 1 0,-5 1 0,1-2 0,-4 0 0,-1 1 0,3 0 0,0 8 0,-7-4 0,5-4 0,0-5 0,1 2 0,-1-1 0,3-1 0,2-3 0,-1 4 0,5 0 0,-4-2 0,2 2 0,2 0 0,-3-6 0,-8 1 0,0 2 0,-4 2 0,1 4 0,1 3 0,-7 2 0,-6 1 0,4 6 0,-1 4 0,-3-2 0,5 4 0,-2-2 0,-2-4 0,-4 3 0,-2-3 0,-3-3 0,6-3 0,1 0 0,2-1 0,0 1 0,-2 0 0,2-7 0,-1 2 0,1-3 0,4-1 0,-2-4 0,1 4 0,-4 0 0,2 3 0,-3 3 0,3 4 0,-2 0 0,-4-6 0,5-1 0,0 1 0,0 4 0,-2 4 0,2-4 0,-1-4 0,2 4 0,-2 5 0,1 6 0,-2-1 0,2 1 0,-1-3 0,2 0 0,2 4 0,0-3 0,1 1 0,0 3 0,-4-5 0,6 3 0,-2 3 0,0 3 0,-4-4 0,4 0 0,-2 1 0,-2 3 0,4 3 0,1 3 0,5 2 0,1 3 0,1 2 0,1-2 0,0-2 0,2 2 0,-2 2 0,-1-2 0,2-2 0,0 2 0,-4 2-8191</inkml:trace>
</inkml:ink>
</file>

<file path=ppt/ink/ink6.xml><?xml version="1.0" encoding="utf-8"?>
<inkml:ink xmlns:inkml="http://www.w3.org/2003/InkML">
  <inkml:definitions>
    <inkml:context xml:id="ctx0">
      <inkml:inkSource xml:id="inkSrc0">
        <inkml:traceFormat>
          <inkml:channel name="X" type="integer" min="-2.14748E9" max="2.14748E9" units="dev"/>
          <inkml:channel name="Y" type="integer" min="-2.14748E9" max="2.14748E9" units="dev"/>
        </inkml:traceFormat>
        <inkml:channelProperties>
          <inkml:channelProperty channel="X" name="resolution" value="1000" units="1/dev"/>
          <inkml:channelProperty channel="Y" name="resolution" value="1000" units="1/dev"/>
        </inkml:channelProperties>
      </inkml:inkSource>
      <inkml:timestamp xml:id="ts0" timeString="2024-02-11T02:36:22.642"/>
    </inkml:context>
    <inkml:brush xml:id="br0">
      <inkml:brushProperty name="width" value="0.035" units="cm"/>
      <inkml:brushProperty name="height" value="0.035" units="cm"/>
      <inkml:brushProperty name="color" value="#E71225"/>
    </inkml:brush>
  </inkml:definitions>
  <inkml:trace contextRef="#ctx0" brushRef="#br0">7402 236950,'-2116'1481</inkml:trace>
  <inkml:trace contextRef="#ctx0" brushRef="#br0">5541 238393,'-255'38,"378"-265</inkml:trace>
</inkml:ink>
</file>

<file path=ppt/ink/ink7.xml><?xml version="1.0" encoding="utf-8"?>
<inkml:ink xmlns:inkml="http://www.w3.org/2003/InkML">
  <inkml:definitions>
    <inkml:context xml:id="ctx0">
      <inkml:inkSource xml:id="inkSrc0">
        <inkml:traceFormat>
          <inkml:channel name="X" type="integer" min="-2.14748E9" max="2.14748E9" units="dev"/>
          <inkml:channel name="Y" type="integer" min="-2.14748E9" max="2.14748E9" units="dev"/>
          <inkml:channel name="F" type="integer" max="32767" units="dev"/>
        </inkml:traceFormat>
        <inkml:channelProperties>
          <inkml:channelProperty channel="X" name="resolution" value="1000" units="1/dev"/>
          <inkml:channelProperty channel="Y" name="resolution" value="1000" units="1/dev"/>
          <inkml:channelProperty channel="F" name="resolution" value="0" units="1/dev"/>
        </inkml:channelProperties>
      </inkml:inkSource>
      <inkml:timestamp xml:id="ts0" timeString="2024-02-11T02:44:35.041"/>
    </inkml:context>
    <inkml:brush xml:id="br0">
      <inkml:brushProperty name="width" value="0.035" units="cm"/>
      <inkml:brushProperty name="height" value="0.035" units="cm"/>
      <inkml:brushProperty name="color" value="#E71225"/>
      <inkml:brushProperty name="fitToCurve" value="1"/>
    </inkml:brush>
  </inkml:definitions>
  <inkml:trace contextRef="#ctx0" brushRef="#br0">4208 330980 24575,'1'1'0,"-10"10"0,-12 13 0,-12 26 0,-19 26 0,-14 19 0,-5 10 0,0 2 0,4-8 0,12-7 0,8-13 0,9-18 0,4-13 0,5-4 0,1-9 0,7-4 0,2-5 0,-3-6 0,3 0 0,3-3 0,4-3 0,-3 4 0,-1-1 0,2 5 0,-2 0 0,-2 5 0,-4-3 0,2 3 0,2-2 0,-3 1 0,4 2 0,2 1 0,4-2 0,4-6 0,1 1 0,4 0 0,0 0 0,-6 0 0,-4 3 0,1-1 0,1 1 0,2-8 0,4-13 0,4-5 0,2-8 0,0-5 0,2-6 0,-1-4 0,6 3 0,1 0 0,-2-1 0,-2-6 0,-2-5 0,1 6 0,-1 2 0,1 0 0,3 4 0,3 3 0,-2 0 0,-1-9 0,-4 0 0,0-2 0,-2 3 0,-2-2 0,-1-1 0,3 6 0,1 1 0,-3 3 0,-1 11 0,-8 6 0,-1 9 0,2 9 0,1 2 0,3 8 0,0 0 0,0 3 0,-2-3 0,2 2 0,1-2 0,1 2 0,0-4 0,-4 3 0,-3-2 0,1 1 0,2 2 0,0 1 0,4-11 0,2-12 0,1-13 0,6-5 0,0-4 0,4 2 0,0-2 0,4-2 0,-1-5 0,1 1 0,-2 3 0,1 4 0,8 5 0,2 3 0,-2-3 0,1 0 0,0 2 0,0 2 0,-1 2 0,4 3 0,1 1 0,-5 0-8191</inkml:trace>
</inkml:ink>
</file>

<file path=ppt/ink/ink8.xml><?xml version="1.0" encoding="utf-8"?>
<inkml:ink xmlns:inkml="http://www.w3.org/2003/InkML">
  <inkml:definitions>
    <inkml:context xml:id="ctx0">
      <inkml:inkSource xml:id="inkSrc0">
        <inkml:traceFormat>
          <inkml:channel name="X" type="integer" min="-2.14748E9" max="2.14748E9" units="dev"/>
          <inkml:channel name="Y" type="integer" min="-2.14748E9" max="2.14748E9" units="dev"/>
        </inkml:traceFormat>
        <inkml:channelProperties>
          <inkml:channelProperty channel="X" name="resolution" value="1000" units="1/dev"/>
          <inkml:channelProperty channel="Y" name="resolution" value="1000" units="1/dev"/>
        </inkml:channelProperties>
      </inkml:inkSource>
      <inkml:timestamp xml:id="ts0" timeString="2024-02-11T02:50:13.803"/>
    </inkml:context>
    <inkml:brush xml:id="br0">
      <inkml:brushProperty name="width" value="0.035" units="cm"/>
      <inkml:brushProperty name="height" value="0.035" units="cm"/>
      <inkml:brushProperty name="color" value="#E71225"/>
    </inkml:brush>
  </inkml:definitions>
  <inkml:trace contextRef="#ctx0" brushRef="#br0">7084 377672,'-1658'1444</inkml:trace>
  <inkml:trace contextRef="#ctx0" brushRef="#br0">5675 379052,'-249'64,"347"-302</inkml:trace>
</inkml:ink>
</file>

<file path=ppt/ink/ink9.xml><?xml version="1.0" encoding="utf-8"?>
<inkml:ink xmlns:inkml="http://www.w3.org/2003/InkML">
  <inkml:definitions>
    <inkml:context xml:id="ctx0">
      <inkml:inkSource xml:id="inkSrc0">
        <inkml:traceFormat>
          <inkml:channel name="X" type="integer" min="-2.14748E9" max="2.14748E9" units="dev"/>
          <inkml:channel name="Y" type="integer" min="-2.14748E9" max="2.14748E9" units="dev"/>
        </inkml:traceFormat>
        <inkml:channelProperties>
          <inkml:channelProperty channel="X" name="resolution" value="1000" units="1/dev"/>
          <inkml:channelProperty channel="Y" name="resolution" value="1000" units="1/dev"/>
        </inkml:channelProperties>
      </inkml:inkSource>
      <inkml:timestamp xml:id="ts0" timeString="2024-02-11T02:50:31.632"/>
    </inkml:context>
    <inkml:brush xml:id="br0">
      <inkml:brushProperty name="width" value="0.035" units="cm"/>
      <inkml:brushProperty name="height" value="0.035" units="cm"/>
      <inkml:brushProperty name="color" value="#E71225"/>
    </inkml:brush>
  </inkml:definitions>
  <inkml:trace contextRef="#ctx0" brushRef="#br0">22956 374655,'2470'2469</inkml:trace>
  <inkml:trace contextRef="#ctx0" brushRef="#br0">25344 376880,'82'244,"-327"-325</inkml:trace>
</inkml:ink>
</file>

<file path=ppt/ink/ink10.xml><?xml version="1.0" encoding="utf-8"?>
<inkml:ink xmlns:inkml="http://www.w3.org/2003/InkML">
  <inkml:definitions>
    <inkml:context xml:id="ctx0">
      <inkml:inkSource xml:id="inkSrc0">
        <inkml:traceFormat>
          <inkml:channel name="X" type="integer" min="-2.14748E9" max="2.14748E9" units="dev"/>
          <inkml:channel name="Y" type="integer" min="-2.14748E9" max="2.14748E9" units="dev"/>
        </inkml:traceFormat>
        <inkml:channelProperties>
          <inkml:channelProperty channel="X" name="resolution" value="1000" units="1/dev"/>
          <inkml:channelProperty channel="Y" name="resolution" value="1000" units="1/dev"/>
        </inkml:channelProperties>
      </inkml:inkSource>
      <inkml:timestamp xml:id="ts0" timeString="2024-02-11T02:51:29.979"/>
    </inkml:context>
    <inkml:brush xml:id="br0">
      <inkml:brushProperty name="width" value="0.035" units="cm"/>
      <inkml:brushProperty name="height" value="0.035" units="cm"/>
      <inkml:brushProperty name="color" value="#E71225"/>
    </inkml:brush>
  </inkml:definitions>
  <inkml:trace contextRef="#ctx0" brushRef="#br0">18388 389808,'-3688'3688</inkml:trace>
</inkml:ink>
</file>

<file path=ppt/ink/ink11.xml><?xml version="1.0" encoding="utf-8"?>
<inkml:ink xmlns:inkml="http://www.w3.org/2003/InkML">
  <inkml:definitions>
    <inkml:context xml:id="ctx0">
      <inkml:inkSource xml:id="inkSrc0">
        <inkml:traceFormat>
          <inkml:channel name="X" type="integer" min="-2.14748E9" max="2.14748E9" units="dev"/>
          <inkml:channel name="Y" type="integer" min="-2.14748E9" max="2.14748E9" units="dev"/>
        </inkml:traceFormat>
        <inkml:channelProperties>
          <inkml:channelProperty channel="X" name="resolution" value="1000" units="1/dev"/>
          <inkml:channelProperty channel="Y" name="resolution" value="1000" units="1/dev"/>
        </inkml:channelProperties>
      </inkml:inkSource>
      <inkml:timestamp xml:id="ts0" timeString="2024-02-11T02:53:33.116"/>
    </inkml:context>
    <inkml:brush xml:id="br0">
      <inkml:brushProperty name="width" value="0.035" units="cm"/>
      <inkml:brushProperty name="height" value="0.035" units="cm"/>
      <inkml:brushProperty name="color" value="#E71225"/>
    </inkml:brush>
  </inkml:definitions>
  <inkml:trace contextRef="#ctx0" brushRef="#br0">7084 403496,'-2134'1658</inkml:trace>
  <inkml:trace contextRef="#ctx0" brushRef="#br0">5203 405104,'-253'50,"364"-282</inkml:trace>
</inkml:ink>
</file>

<file path=ppt/ink/ink12.xml><?xml version="1.0" encoding="utf-8"?>
<inkml:ink xmlns:inkml="http://www.w3.org/2003/InkML">
  <inkml:definitions>
    <inkml:context xml:id="ctx0">
      <inkml:inkSource xml:id="inkSrc0">
        <inkml:traceFormat>
          <inkml:channel name="X" type="integer" min="-2.14748E9" max="2.14748E9" units="dev"/>
          <inkml:channel name="Y" type="integer" min="-2.14748E9" max="2.14748E9" units="dev"/>
          <inkml:channel name="F" type="integer" max="32767" units="dev"/>
        </inkml:traceFormat>
        <inkml:channelProperties>
          <inkml:channelProperty channel="X" name="resolution" value="1000" units="1/dev"/>
          <inkml:channelProperty channel="Y" name="resolution" value="1000" units="1/dev"/>
          <inkml:channelProperty channel="F" name="resolution" value="0" units="1/dev"/>
        </inkml:channelProperties>
      </inkml:inkSource>
      <inkml:timestamp xml:id="ts0" timeString="2024-02-11T02:57:33.021"/>
    </inkml:context>
    <inkml:brush xml:id="br0">
      <inkml:brushProperty name="width" value="0.035" units="cm"/>
      <inkml:brushProperty name="height" value="0.035" units="cm"/>
      <inkml:brushProperty name="color" value="#E71225"/>
      <inkml:brushProperty name="fitToCurve" value="1"/>
    </inkml:brush>
    <inkml:context xml:id="ctx1">
      <inkml:inkSource xml:id="inkSrc1">
        <inkml:traceFormat>
          <inkml:channel name="X" type="integer" min="-2.14748E9" max="2.14748E9" units="dev"/>
          <inkml:channel name="Y" type="integer" min="-2.14748E9" max="2.14748E9" units="dev"/>
        </inkml:traceFormat>
        <inkml:channelProperties>
          <inkml:channelProperty channel="X" name="resolution" value="1000" units="1/dev"/>
          <inkml:channelProperty channel="Y" name="resolution" value="1000" units="1/dev"/>
        </inkml:channelProperties>
      </inkml:inkSource>
      <inkml:timestamp xml:id="ts1" timeString="2024-02-11T02:57:33.021"/>
    </inkml:context>
    <inkml:brush xml:id="br1">
      <inkml:brushProperty name="width" value="0.035" units="cm"/>
      <inkml:brushProperty name="height" value="0.035" units="cm"/>
      <inkml:brushProperty name="color" value="#E71225"/>
    </inkml:brush>
  </inkml:definitions>
  <inkml:trace contextRef="#ctx0" brushRef="#br0">5467 448272 24575,'3'1'0,"2"5"0,-2 3 0,-1 6 0,8-2 0,0 5 0,2 0 0,-1-3 0,-2 6 0,-4 0 0,-2 4 0,-1 3 0,-2 0 0,-2-9 0,2-12 0,2-14 0,-2-9 0,-2-8 0,2-4 0,-1-3 0,-2 0 0,1 0 0,-1 3 0,-1-1 0,2 3 0,1-1 0,0 2 0,1-4 0,1 3 0,-1-1 0,-1 6 0,1 14 0,1 15 0,-1 7 0,-1 9 0,1 2 0,1 4 0,-1-1 0,-1 3 0,1-2 0,1 0 0,-1-3 0,-1 0 0,1-1 0,3-6 0,2-6-8191</inkml:trace>
  <inkml:trace contextRef="#ctx1" brushRef="#br1">14363 450028,'-576'576</inkml:trace>
  <inkml:trace contextRef="#ctx1" brushRef="#br1">13710 450063,'672'0</inkml:trace>
  <inkml:trace contextRef="#ctx0" brushRef="#br0">11228 450120 24575,'-9'1'0,"-2"4"0,-7 1 0,-2 3 0,1 2 0,-1-2 0,0 0 0,1 0 0,-2-1 0,3 3 0,3 2 0,-3-2 0,-4-4 0,3-1 0,-1 1 0,2 3 0,0 2 0,5 1 0,2 4 0,5 2 0,1 5 0,3 1 0,2 5 0,1-3 0,5-4 0,-1 0 0,4-3 0,7-6 0,8-6 0,0-4 0,4 1 0,-1-3 0,1-2 0,-1-1 0,4-1 0,-5-7 0,-5-2 0,-6-1 0,-4-6 0,-4-1 0,-4-4 0,-2-2 0,-3-2 0,-2 1 0,-10 7 0,-2 7 0,-6 4 0,-1 5 0,-4 3 0,1 1 0,-3-1 0,1-1 0,-2 1 0,5 9 0,-1 0 0,4 2 0,4-3-8191</inkml:trace>
  <inkml:trace contextRef="#ctx0" brushRef="#br0">2277 450566 24575,'3'1'0,"6"-1"0,9-1 0,0-6 0,3 0 0,0-3 0,6 3 0,-3 0 0,3 1 0,-2 1 0,5-1 0,-4 3 0,5 1 0,-6 3 0,-8 11 0,-6 3 0,-6 7 0,-3 6 0,-9-2 0,-6-8 0,0 0 0,4-2 0,-6 0 0,1 5 0,2-1 0,2 2 0,-10-4 0,1-2 0,-3 0 0,4-2 0,0 0 0,4 2 0,-4-2 0,-2-4 0,1 4 0,-1 0 0,4 7 0,0 0 0,2-4 0,9-3 0,9-6 0,11-1 0,9-5 0,1-1 0,0-1 0,2-1 0,3 1 0,1 1 0,0-1 0,-2-1 0,2 1 0,-4 1 0,3-1 0,-7-1-8191</inkml:trace>
  <inkml:trace contextRef="#ctx0" brushRef="#br0">1940 453549 24575,'3'-1'0,"9"1"0,5 1 0,-2 7 0,5-1 0,-2 5 0,0-1 0,3 0 0,1-3 0,-6 2 0,-8 4 0,-4 5 0,-11 2 0,-3 4 0,-3-3 0,1-2 0,-5-4 0,1-4 0,0 3 0,4 1 0,-2-3 0,2 4 0,-2 0 0,1-2 0,-4-3 0,10-3 0,9-2 0,9-5 0,2-3 0,2-3 0,6 2 0,1-1 0,0-7 0,1-2 0,-1 2 0,1 2 0,0 11 0,-8 5 0,-3 11 0,-6 2 0,-2 4 0,-2 2 0,-2 2 0,-1-1 0,-1 2 0,0-1 0,-7-7 0,-2 1 0,0-4 0,-7-4 0,-2-5 0,-7-3 0,3-4 0,-3 0 0,2 0 0,-3-2 0,1 0 0,-1-1 0,1-1 0,-4 1 0,6 1-8191</inkml:trace>
  <inkml:trace contextRef="#ctx0" brushRef="#br1">19035 453596 24524,'-813'265'0,"813"591"0,813-591 0,-310-958 0,-1006 0 0</inkml:trace>
  <inkml:trace contextRef="#ctx0" brushRef="#br0">10129 454503 24575,'1'8'0,"6"0"0,1 3 0,-2 6 0,-2 3 0,0 7 0,-8 0 0,-1 1 0,-1-1 0,-3-6 0,-1 0 0,-5-1 0,-2-3 0,0 4 0,4 0 0,6 4 0,7-11 0,7-6 0,10-7 0,0-4 0,4-3 0,2 1 0,1 0 0,1 2 0,4 1 0,5 0 0,-1 1 0,0 1 0,-5 1-8191</inkml:trace>
  <inkml:trace contextRef="#ctx1" brushRef="#br1">10352 454614,'0'672</inkml:trace>
  <inkml:trace contextRef="#ctx0" brushRef="#br0">10669 454950 24575,'0'0'0</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2-20T15:23:09.595"/>
    </inkml:context>
    <inkml:brush xml:id="br0">
      <inkml:brushProperty name="width" value="0.05" units="cm"/>
      <inkml:brushProperty name="height" value="0.05" units="cm"/>
      <inkml:brushProperty name="color" value="#E71224"/>
    </inkml:brush>
  </inkml:definitions>
  <inkml:trace contextRef="#ctx0" brushRef="#br0">0 0 24575,'0'0'-8191</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2-20T15:23:10.906"/>
    </inkml:context>
    <inkml:brush xml:id="br0">
      <inkml:brushProperty name="width" value="0.05" units="cm"/>
      <inkml:brushProperty name="height" value="0.05" units="cm"/>
      <inkml:brushProperty name="color" value="#E71224"/>
    </inkml:brush>
  </inkml:definitions>
  <inkml:trace contextRef="#ctx0" brushRef="#br0">1 0 24575,'0'0'-8191</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2-20T15:14:24.877"/>
    </inkml:context>
    <inkml:brush xml:id="br0">
      <inkml:brushProperty name="width" value="0.05" units="cm"/>
      <inkml:brushProperty name="height" value="0.05" units="cm"/>
      <inkml:brushProperty name="color" value="#E71224"/>
    </inkml:brush>
  </inkml:definitions>
  <inkml:trace contextRef="#ctx0" brushRef="#br0">2427 1 24575,'-18'5'0,"1"1"0,0 1 0,0 1 0,1 0 0,-17 12 0,-75 58 0,81-58 0,-125 99 0,5 7 0,6 5 0,-157 190 0,-531 802 0,650-878 0,-234 245 0,403-480 0,6-10 0,10-23 0,-5 20 0,90-251 0,42-146 0,-132 396 0,2-6 0,-1 0 0,0 1 0,0-2 0,-1 1 0,-1 0 0,1 0 0,-2-11 0,-11 76 0,-30 386 0,33-315 0,6-88 0,-2 20 0,2 0 0,7 91 0,-3-145 0,-1 0 0,1 0 0,-1 0 0,1-1 0,1 1 0,-1 0 0,0 0 0,1-1 0,0 1 0,3 5 0,-3-8 0,-1 1 0,1-1 0,-1 0 0,0 0 0,1 0 0,0 0 0,-1 0 0,1 0 0,0-1 0,-1 1 0,1 0 0,0-1 0,0 1 0,-1-1 0,1 0 0,0 0 0,0 0 0,0 0 0,0 0 0,0 0 0,-1 0 0,1 0 0,0-1 0,0 1 0,2-2 0,37-11 0,0-2 0,-1-2 0,65-38 0,-56 28 0,-14 8 86,147-74-1537,-127 67-5375</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2-20T15:14:27.250"/>
    </inkml:context>
    <inkml:brush xml:id="br0">
      <inkml:brushProperty name="width" value="0.05" units="cm"/>
      <inkml:brushProperty name="height" value="0.05" units="cm"/>
      <inkml:brushProperty name="color" value="#E71224"/>
    </inkml:brush>
  </inkml:definitions>
  <inkml:trace contextRef="#ctx0" brushRef="#br0">1 6200 24575,'71'-57'0,"131"-148"0,-13-17 0,-108 124 0,857-1094 0,-902 1144 0,1031-1364 0,-94 296 0,65 63 0,-914 932 0,286-295 0,-404 411 0,17-20 0,-22 24 0,-1 0 0,1 0 0,0 0 0,0 0 0,-1 0 0,1 0 0,-1 0 0,1 0 0,-1 0 0,1 0 0,-1 0 0,1-1 0,-1 1 0,0 0 0,0 0 0,0 0 0,0-1 0,0 1 0,0 0 0,0-2 0,0 3 0,-1-1 0,1 0 0,-1 1 0,1-1 0,-1 1 0,1-1 0,-1 1 0,0-1 0,1 1 0,-1-1 0,0 1 0,1 0 0,-1-1 0,0 1 0,1 0 0,-1 0 0,0-1 0,0 1 0,1 0 0,-1 0 0,0 0 0,0 0 0,0 0 0,-22 2 0,21-2 0,-39 8 0,1 1 0,-65 24 0,-73 42 0,160-67 0,-131 64 0,3 7 0,-155 112 0,265-169 0,34-23 0,7-5 0,54-46 0,564-427 0,-481 393 0,-112 70 0,0 2 0,59-19 0,-82 31 0,0 0 0,0 1 0,1-1 0,-1 1 0,1 1 0,-1-1 0,1 1 0,7 1 0,-13 0 0,-1-1 0,1 1 0,0-1 0,0 1 0,0 0 0,0-1 0,-1 1 0,1 0 0,0 0 0,-1 0 0,1 0 0,-1 1 0,1-1 0,-1 0 0,0 1 0,1-1 0,-1 1 0,0-1 0,0 1 0,0 0 0,0-1 0,0 1 0,0 0 0,-1 0 0,1-1 0,-1 1 0,1 0 0,-1 0 0,1 0 0,-1 0 0,0 0 0,0 0 0,0 0 0,0 0 0,-1 3 0,-5 52 0,-18 74 0,3-25 0,-23 303-1365,43-381-5461</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2-20T15:14:29.476"/>
    </inkml:context>
    <inkml:brush xml:id="br0">
      <inkml:brushProperty name="width" value="0.05" units="cm"/>
      <inkml:brushProperty name="height" value="0.05" units="cm"/>
      <inkml:brushProperty name="color" value="#E71224"/>
    </inkml:brush>
  </inkml:definitions>
  <inkml:trace contextRef="#ctx0" brushRef="#br0">1281 0 24575,'-5'2'0,"0"-1"0,0 1 0,-1 0 0,1 0 0,0 1 0,1 0 0,-1 0 0,1 0 0,-1 0 0,-3 5 0,2-4 0,-10 10 0,0 1 0,1 0 0,1 1 0,0 1 0,2 0 0,-1 1 0,2 0 0,-10 22 0,-63 165 0,81-195 0,-129 406 0,19 10 0,30-108 0,-314 1235 0,383-1488 0,-3 15 0,-3 0 0,-35 87 0,40-143 0,15-23 0,0-1 0,0 0 0,-1 0 0,1 1 0,0-1 0,0 0 0,-1 0 0,1 1 0,0-1 0,-1 0 0,1 0 0,0 0 0,-1 0 0,1 0 0,0 0 0,-1 1 0,1-1 0,0 0 0,-1 0 0,1 0 0,-1 0 0,1 0 0,0 0 0,-1 0 0,0-1 0,1 1 0,-1-1 0,0 1 0,1-1 0,-1 0 0,0 1 0,1-1 0,-1 0 0,1 1 0,-1-1 0,1 0 0,-1 0 0,1 0 0,0 1 0,-1-1 0,1-2 0,-12-38 0,3 0 0,-7-59 0,5 27 0,1 7 0,-4-22 0,-28-92 0,42 179 0,-13-37 0,7 30 0,4 27 0,35 523 0,-22-391 0,-11-148 0,0 0 0,1-1 0,-1 1 0,1 0 0,-1 0 0,1 0 0,0 0 0,2 2 0,-3-4 0,0-1 0,1 1 0,-1-1 0,1 1 0,-1-1 0,1 0 0,-1 1 0,1-1 0,-1 0 0,1 1 0,0-1 0,-1 0 0,1 0 0,-1 1 0,1-1 0,0 0 0,-1 0 0,1 0 0,0 0 0,-1 0 0,1 0 0,-1 0 0,1 0 0,0 0 0,-1 0 0,1 0 0,0 0 0,-1-1 0,1 1 0,-1 0 0,1 0 0,0-1 0,-1 1 0,1 0 0,-1-1 0,1 1 0,-1 0 0,1-1 0,-1 1 0,1-1 0,-1 1 0,1-2 0,20-15 0,0-1 0,-2-1 0,23-28 0,47-71 0,9-12 0,12 17-1365,-72 78-5461</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2-20T15:14:31.344"/>
    </inkml:context>
    <inkml:brush xml:id="br0">
      <inkml:brushProperty name="width" value="0.05" units="cm"/>
      <inkml:brushProperty name="height" value="0.05" units="cm"/>
      <inkml:brushProperty name="color" value="#E71224"/>
    </inkml:brush>
  </inkml:definitions>
  <inkml:trace contextRef="#ctx0" brushRef="#br0">0 3764 24575,'12'-11'0,"25"-26"0,50-65 0,24-51 0,-76 104 0,298-430 0,39-54 0,19 13 0,185-182 0,31 29 0,-478 541 0,266-212 0,-353 316 0,-799 236 0,726-198 0,0 0 0,-41 7 0,64-17 0,11-4 0,13-3 0,628-167 0,-624 170 0,-6 0 0,1 1 0,-1 1 0,1 0 0,-1 1 0,1 0 0,-1 1 0,25 3 0,-37-2 0,-1-1 0,1 1 0,-1-1 0,1 1 0,-1 0 0,1 0 0,-1 0 0,0 0 0,0 0 0,1 0 0,-1 0 0,0 0 0,0 0 0,0 0 0,0 1 0,0-1 0,0 0 0,0 1 0,-1-1 0,1 1 0,0-1 0,-1 1 0,1-1 0,-1 1 0,0-1 0,1 1 0,-1-1 0,0 1 0,0 0 0,0-1 0,0 1 0,0-1 0,0 1 0,-1 2 0,-2 8 0,1-1 0,-2 0 0,-7 21 0,4-16 0,-10 31 122,6-20-419,1 1-1,1 1 1,1-1-1,-7 54 1,14-49-6529</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2-20T15:14:33.480"/>
    </inkml:context>
    <inkml:brush xml:id="br0">
      <inkml:brushProperty name="width" value="0.05" units="cm"/>
      <inkml:brushProperty name="height" value="0.05" units="cm"/>
      <inkml:brushProperty name="color" value="#E71224"/>
    </inkml:brush>
  </inkml:definitions>
  <inkml:trace contextRef="#ctx0" brushRef="#br0">2529 0 24575,'0'0'0,"0"0"0,0 0 0,0 0 0,-24 12 0,9-3 0,2 0 0,-1 1 0,1 1 0,1 0 0,0 1 0,-11 14 0,-60 86 0,64-85 0,-451 711 0,35 23 0,8 39 0,212-389 0,92-188 0,-175 239 0,262-411 0,-117 148 0,153-199 0,-22 20 0,21-20 0,1 0 0,0 0 0,-1 0 0,1 0 0,0 1 0,-1-1 0,1 0 0,0 0 0,-1 0 0,1 0 0,-1 0 0,1 0 0,0 0 0,-1 0 0,1 0 0,-1 0 0,1 0 0,0 0 0,-1 0 0,1-1 0,0 1 0,-1 0 0,1 0 0,-1-1 0,0 1 0,1-1 0,-1 0 0,1 0 0,-1 0 0,1 1 0,-1-1 0,1 0 0,-1 0 0,1 0 0,0 0 0,-1 0 0,1 0 0,0 0 0,0-1 0,-3-34 0,2 0 0,2 1 0,1-1 0,9-47 0,-3 22 0,1-18 0,27-409 0,-37 468 0,1 20 0,0 0 0,0 0 0,0 0 0,0 0 0,0-1 0,0 1 0,0 0 0,-1 0 0,1 0 0,0 0 0,0 0 0,0 0 0,0 0 0,0 0 0,0 0 0,0 0 0,0 0 0,0-1 0,0 1 0,0 0 0,0 0 0,0 0 0,0 0 0,-1 0 0,1 0 0,0 0 0,0 0 0,0 0 0,0 0 0,0 0 0,0 0 0,0 0 0,0 0 0,0 0 0,-1 0 0,1 0 0,0 0 0,0 0 0,0 0 0,0 0 0,0 0 0,0 0 0,0 0 0,0 0 0,0 0 0,-1 0 0,1 0 0,0 0 0,0 0 0,0 0 0,0 0 0,0 1 0,0-1 0,0 0 0,0 0 0,0 0 0,0 0 0,0 0 0,0 0 0,0 0 0,0 0 0,0 0 0,0 0 0,-1 1 0,1-1 0,0 0 0,0 0 0,0 0 0,0 0 0,-12 33 0,9-24 0,-81 275 0,62-192 0,-13 109 0,34-193 0,-2 19 0,1 48 0,2-68 0,0-1 0,1 0 0,0 0 0,0 1 0,0-1 0,1 0 0,0 0 0,0 0 0,0-1 0,1 1 0,0 0 0,0-1 0,7 9 0,-7-12 15,0 1 0,-1-1-1,1 0 1,1 0 0,-1 0 0,0-1-1,0 1 1,1-1 0,-1 0 0,1 0-1,-1 0 1,1 0 0,-1 0 0,1-1-1,-1 0 1,1 0 0,0 0 0,-1 0-1,1 0 1,-1-1 0,1 1 0,5-3-1,7-1-349,0-1-1,0-1 0,21-11 1,-31 14-27,47-24-6464</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a:t>اجعله قابلاً للاستخدام بعد ذلك، يتعين علينا تغيير الكائن المحيط، وسيكون هذا هو نفس الشكل الخاص بك، لذا الآن بدلاً من الاضطرار إلى القيام بذلك مرة أخرى، يمكنك إعادة استخدام نفس الشكل، لذا انقر على الشكل واستخدم </a:t>
            </a:r>
            <a:r>
              <a:rPr lang="en-CA" dirty="0"/>
              <a:t>def </a:t>
            </a:r>
            <a:r>
              <a:rPr lang="ar-SA" dirty="0"/>
              <a:t>بتسميته شيئًا ما يمكنك إعادة الاستخدام، لذا دعنا نسميها كرة الآن على الكائن المحيط بك، فعندما تنقر نقرًا مزدوجًا، يمكنك النقر فوق "استخدام" لاستخدام هذا الشكل الذي أنشأناه للتو وهو في هذه الحالة كرة، وأخيرًا دعنا نضيف الفيزياء، لذا في هذه الحالة إنها مجرد فيزياء بسيطة يساعد في أشياء مثل الجاذبية، وكلما انتقلت إلى مشاريع أكثر تقدمًا، يمكنك تغيير هذا لميزات مختلفة</a:t>
            </a:r>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1389325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spcBef>
                <a:spcPts val="0"/>
              </a:spcBef>
              <a:spcAft>
                <a:spcPts val="0"/>
              </a:spcAft>
              <a:buFont typeface="+mj-lt"/>
              <a:buAutoNum type="arabicPeriod"/>
            </a:pPr>
            <a:r>
              <a:rPr lang="en-CA" sz="1400" b="0" i="0" dirty="0" err="1">
                <a:effectLst/>
                <a:latin typeface="Times New Roman" panose="02020603050405020304" pitchFamily="18" charset="0"/>
              </a:rPr>
              <a:t>ابدأ</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بعقدة</a:t>
            </a:r>
            <a:r>
              <a:rPr lang="en-CA" sz="1400" b="0" i="0" dirty="0">
                <a:effectLst/>
                <a:latin typeface="Times New Roman" panose="02020603050405020304" pitchFamily="18" charset="0"/>
              </a:rPr>
              <a:t> Solid:</a:t>
            </a:r>
          </a:p>
          <a:p>
            <a:pPr marL="742950" lvl="1" indent="-285750" algn="r" rtl="1">
              <a:spcBef>
                <a:spcPts val="0"/>
              </a:spcBef>
              <a:spcAft>
                <a:spcPts val="0"/>
              </a:spcAft>
              <a:buFont typeface="Arial" panose="020B0604020202020204" pitchFamily="34" charset="0"/>
              <a:buChar char="•"/>
            </a:pPr>
            <a:r>
              <a:rPr lang="en-CA" sz="1400" b="0" i="0" dirty="0" err="1">
                <a:effectLst/>
                <a:latin typeface="Times New Roman" panose="02020603050405020304" pitchFamily="18" charset="0"/>
              </a:rPr>
              <a:t>الخطوة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الأولى</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هي</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إنشاء</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عقدة</a:t>
            </a:r>
            <a:r>
              <a:rPr lang="en-CA" sz="1400" b="0" i="0" dirty="0">
                <a:effectLst/>
                <a:latin typeface="Times New Roman" panose="02020603050405020304" pitchFamily="18" charset="0"/>
              </a:rPr>
              <a:t> Solid، </a:t>
            </a:r>
            <a:r>
              <a:rPr lang="en-CA" sz="1400" b="0" i="0" dirty="0" err="1">
                <a:effectLst/>
                <a:latin typeface="Times New Roman" panose="02020603050405020304" pitchFamily="18" charset="0"/>
              </a:rPr>
              <a:t>التي</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تعمل</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كتمثيل</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لجسم</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صلب</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داخل</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بيئة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المحاكاة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يتم</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ذلك</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بالنقر</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على</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أيقونة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الزائد</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والتنقل</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إلى</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عقد</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أساسية</a:t>
            </a:r>
            <a:r>
              <a:rPr lang="en-CA" sz="1400" b="0" i="0" dirty="0">
                <a:effectLst/>
                <a:latin typeface="Times New Roman" panose="02020603050405020304" pitchFamily="18" charset="0"/>
              </a:rPr>
              <a:t>" &gt; "Solid" </a:t>
            </a:r>
            <a:r>
              <a:rPr lang="en-CA" sz="1400" b="0" i="0" dirty="0" err="1">
                <a:effectLst/>
                <a:latin typeface="Times New Roman" panose="02020603050405020304" pitchFamily="18" charset="0"/>
              </a:rPr>
              <a:t>لإضافة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عقدة</a:t>
            </a:r>
            <a:r>
              <a:rPr lang="en-CA" sz="1400" b="0" i="0" dirty="0">
                <a:effectLst/>
                <a:latin typeface="Times New Roman" panose="02020603050405020304" pitchFamily="18" charset="0"/>
              </a:rPr>
              <a:t> Solid.</a:t>
            </a:r>
          </a:p>
          <a:p>
            <a:pPr algn="r" rtl="1">
              <a:spcBef>
                <a:spcPts val="0"/>
              </a:spcBef>
              <a:spcAft>
                <a:spcPts val="0"/>
              </a:spcAft>
              <a:buFont typeface="+mj-lt"/>
              <a:buAutoNum type="arabicPeriod" startAt="2"/>
            </a:pPr>
            <a:r>
              <a:rPr lang="en-CA" sz="1400" b="0" i="0" dirty="0" err="1">
                <a:effectLst/>
                <a:latin typeface="Times New Roman" panose="02020603050405020304" pitchFamily="18" charset="0"/>
              </a:rPr>
              <a:t>أضف</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عقدة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فرعية</a:t>
            </a:r>
            <a:r>
              <a:rPr lang="en-CA" sz="1400" b="0" i="0" dirty="0">
                <a:effectLst/>
                <a:latin typeface="Times New Roman" panose="02020603050405020304" pitchFamily="18" charset="0"/>
              </a:rPr>
              <a:t> (Shape):</a:t>
            </a:r>
          </a:p>
          <a:p>
            <a:pPr marL="742950" lvl="1" indent="-285750" algn="r" rtl="1">
              <a:spcBef>
                <a:spcPts val="0"/>
              </a:spcBef>
              <a:spcAft>
                <a:spcPts val="0"/>
              </a:spcAft>
              <a:buFont typeface="Arial" panose="020B0604020202020204" pitchFamily="34" charset="0"/>
              <a:buChar char="•"/>
            </a:pPr>
            <a:r>
              <a:rPr lang="en-CA" sz="1400" b="0" i="0" dirty="0" err="1">
                <a:effectLst/>
                <a:latin typeface="Times New Roman" panose="02020603050405020304" pitchFamily="18" charset="0"/>
              </a:rPr>
              <a:t>داخل</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عقدة</a:t>
            </a:r>
            <a:r>
              <a:rPr lang="en-CA" sz="1400" b="0" i="0" dirty="0">
                <a:effectLst/>
                <a:latin typeface="Times New Roman" panose="02020603050405020304" pitchFamily="18" charset="0"/>
              </a:rPr>
              <a:t> Solid، </a:t>
            </a:r>
            <a:r>
              <a:rPr lang="en-CA" sz="1400" b="0" i="0" dirty="0" err="1">
                <a:effectLst/>
                <a:latin typeface="Times New Roman" panose="02020603050405020304" pitchFamily="18" charset="0"/>
              </a:rPr>
              <a:t>تُضاف</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عقدة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فرعية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لتحديد</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الشكل</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البصري</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والفيزيائي</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للجسم</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يتم</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ذلك</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بإضافة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عقدة</a:t>
            </a:r>
            <a:r>
              <a:rPr lang="en-CA" sz="1400" b="0" i="0" dirty="0">
                <a:effectLst/>
                <a:latin typeface="Times New Roman" panose="02020603050405020304" pitchFamily="18" charset="0"/>
              </a:rPr>
              <a:t> "Shape" </a:t>
            </a:r>
            <a:r>
              <a:rPr lang="en-CA" sz="1400" b="0" i="0" dirty="0" err="1">
                <a:effectLst/>
                <a:latin typeface="Times New Roman" panose="02020603050405020304" pitchFamily="18" charset="0"/>
              </a:rPr>
              <a:t>كعقدة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فرعية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لعقدة</a:t>
            </a:r>
            <a:r>
              <a:rPr lang="en-CA" sz="1400" b="0" i="0" dirty="0">
                <a:effectLst/>
                <a:latin typeface="Times New Roman" panose="02020603050405020304" pitchFamily="18" charset="0"/>
              </a:rPr>
              <a:t> Solid.</a:t>
            </a:r>
          </a:p>
          <a:p>
            <a:pPr algn="r" rtl="1">
              <a:spcBef>
                <a:spcPts val="0"/>
              </a:spcBef>
              <a:spcAft>
                <a:spcPts val="0"/>
              </a:spcAft>
              <a:buFont typeface="+mj-lt"/>
              <a:buAutoNum type="arabicPeriod"/>
            </a:pPr>
            <a:r>
              <a:rPr lang="en-CA" sz="1400" b="0" i="0" dirty="0" err="1">
                <a:effectLst/>
                <a:latin typeface="Times New Roman" panose="02020603050405020304" pitchFamily="18" charset="0"/>
              </a:rPr>
              <a:t>حدد</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الهندسة</a:t>
            </a:r>
            <a:r>
              <a:rPr lang="en-CA" sz="1400" b="0" i="0" dirty="0">
                <a:effectLst/>
                <a:latin typeface="Times New Roman" panose="02020603050405020304" pitchFamily="18" charset="0"/>
              </a:rPr>
              <a:t>:</a:t>
            </a:r>
          </a:p>
          <a:p>
            <a:pPr marL="742950" lvl="1" indent="-285750" algn="r" rtl="1">
              <a:spcBef>
                <a:spcPts val="0"/>
              </a:spcBef>
              <a:spcAft>
                <a:spcPts val="0"/>
              </a:spcAft>
              <a:buFont typeface="Arial" panose="020B0604020202020204" pitchFamily="34" charset="0"/>
              <a:buChar char="•"/>
            </a:pPr>
            <a:r>
              <a:rPr lang="en-CA" sz="1400" b="0" i="0" dirty="0" err="1">
                <a:effectLst/>
                <a:latin typeface="Times New Roman" panose="02020603050405020304" pitchFamily="18" charset="0"/>
              </a:rPr>
              <a:t>تحت</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عقدة</a:t>
            </a:r>
            <a:r>
              <a:rPr lang="en-CA" sz="1400" b="0" i="0" dirty="0">
                <a:effectLst/>
                <a:latin typeface="Times New Roman" panose="02020603050405020304" pitchFamily="18" charset="0"/>
              </a:rPr>
              <a:t> Shape، </a:t>
            </a:r>
            <a:r>
              <a:rPr lang="en-CA" sz="1400" b="0" i="0" dirty="0" err="1">
                <a:effectLst/>
                <a:latin typeface="Times New Roman" panose="02020603050405020304" pitchFamily="18" charset="0"/>
              </a:rPr>
              <a:t>يتم</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تحديد</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هندسة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الجسم</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إذا</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كنت</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تنشئ</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كرة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على</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سبيل</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المثال</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تختار</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هندسة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ثم</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تختار</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خيار</a:t>
            </a:r>
            <a:r>
              <a:rPr lang="en-CA" sz="1400" b="0" i="0" dirty="0">
                <a:effectLst/>
                <a:latin typeface="Times New Roman" panose="02020603050405020304" pitchFamily="18" charset="0"/>
              </a:rPr>
              <a:t> "Sphere". </a:t>
            </a:r>
            <a:r>
              <a:rPr lang="en-CA" sz="1400" b="0" i="0" dirty="0" err="1">
                <a:effectLst/>
                <a:latin typeface="Times New Roman" panose="02020603050405020304" pitchFamily="18" charset="0"/>
              </a:rPr>
              <a:t>يمكن</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تخصيص</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هذه</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الهندسة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أكثر</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من</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خلال</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تعديل</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المعلمات</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مثل</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نصف</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قطر</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الكرة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لتغيير</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حجمها</a:t>
            </a:r>
            <a:r>
              <a:rPr lang="en-CA" sz="1400" b="0" i="0" dirty="0">
                <a:effectLst/>
                <a:latin typeface="Times New Roman" panose="02020603050405020304" pitchFamily="18" charset="0"/>
              </a:rPr>
              <a:t>.</a:t>
            </a:r>
          </a:p>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8088280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spcBef>
                <a:spcPts val="0"/>
              </a:spcBef>
              <a:spcAft>
                <a:spcPts val="0"/>
              </a:spcAft>
              <a:buFont typeface="+mj-lt"/>
              <a:buAutoNum type="arabicPeriod"/>
            </a:pPr>
            <a:r>
              <a:rPr lang="en-CA" sz="1400" b="0" i="0" dirty="0" err="1">
                <a:effectLst/>
                <a:latin typeface="Times New Roman" panose="02020603050405020304" pitchFamily="18" charset="0"/>
              </a:rPr>
              <a:t>ضبط</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المظهر</a:t>
            </a:r>
            <a:r>
              <a:rPr lang="en-CA" sz="1400" b="0" i="0" dirty="0">
                <a:effectLst/>
                <a:latin typeface="Times New Roman" panose="02020603050405020304" pitchFamily="18" charset="0"/>
              </a:rPr>
              <a:t>:</a:t>
            </a:r>
          </a:p>
          <a:p>
            <a:pPr marL="742950" lvl="1" indent="-285750" algn="r" rtl="1">
              <a:spcBef>
                <a:spcPts val="0"/>
              </a:spcBef>
              <a:spcAft>
                <a:spcPts val="0"/>
              </a:spcAft>
              <a:buFont typeface="Arial" panose="020B0604020202020204" pitchFamily="34" charset="0"/>
              <a:buChar char="•"/>
            </a:pPr>
            <a:r>
              <a:rPr lang="en-CA" sz="1400" b="0" i="0" dirty="0" err="1">
                <a:effectLst/>
                <a:latin typeface="Times New Roman" panose="02020603050405020304" pitchFamily="18" charset="0"/>
              </a:rPr>
              <a:t>لتحديد</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الخصائص</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البصرية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للجسم</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تنقر</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على</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مظهر</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وتختار</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PBRAppearance</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كعقدة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أساسية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يتيح</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لك</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المظهر</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المبني</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على</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العرض</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الفيزيائي</a:t>
            </a:r>
            <a:r>
              <a:rPr lang="en-CA" sz="1400" b="0" i="0" dirty="0">
                <a:effectLst/>
                <a:latin typeface="Times New Roman" panose="02020603050405020304" pitchFamily="18" charset="0"/>
              </a:rPr>
              <a:t> (PBR) </a:t>
            </a:r>
            <a:r>
              <a:rPr lang="en-CA" sz="1400" b="0" i="0" dirty="0" err="1">
                <a:effectLst/>
                <a:latin typeface="Times New Roman" panose="02020603050405020304" pitchFamily="18" charset="0"/>
              </a:rPr>
              <a:t>ضبط</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خصائص</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بصرية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مثل</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اللون</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والخشونة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والمعدنية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للحصول</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على</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المظهر</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المرغوب</a:t>
            </a:r>
            <a:r>
              <a:rPr lang="en-CA" sz="1400" b="0" i="0" dirty="0">
                <a:effectLst/>
                <a:latin typeface="Times New Roman" panose="02020603050405020304" pitchFamily="18" charset="0"/>
              </a:rPr>
              <a:t>.</a:t>
            </a:r>
          </a:p>
          <a:p>
            <a:pPr algn="r" rtl="1">
              <a:spcBef>
                <a:spcPts val="0"/>
              </a:spcBef>
              <a:spcAft>
                <a:spcPts val="0"/>
              </a:spcAft>
              <a:buFont typeface="+mj-lt"/>
              <a:buAutoNum type="arabicPeriod"/>
            </a:pPr>
            <a:r>
              <a:rPr lang="en-CA" sz="1400" b="0" i="0" dirty="0" err="1">
                <a:effectLst/>
                <a:latin typeface="Times New Roman" panose="02020603050405020304" pitchFamily="18" charset="0"/>
              </a:rPr>
              <a:t>تحديد</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الجسم</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لإعادة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الاستخدام</a:t>
            </a:r>
            <a:r>
              <a:rPr lang="en-CA" sz="1400" b="0" i="0" dirty="0">
                <a:effectLst/>
                <a:latin typeface="Times New Roman" panose="02020603050405020304" pitchFamily="18" charset="0"/>
              </a:rPr>
              <a:t> (DEF):</a:t>
            </a:r>
          </a:p>
          <a:p>
            <a:pPr marL="742950" lvl="1" indent="-285750" algn="r" rtl="1">
              <a:spcBef>
                <a:spcPts val="0"/>
              </a:spcBef>
              <a:spcAft>
                <a:spcPts val="0"/>
              </a:spcAft>
              <a:buFont typeface="Arial" panose="020B0604020202020204" pitchFamily="34" charset="0"/>
              <a:buChar char="•"/>
            </a:pPr>
            <a:r>
              <a:rPr lang="en-CA" sz="1400" b="0" i="0" dirty="0" err="1">
                <a:effectLst/>
                <a:latin typeface="Times New Roman" panose="02020603050405020304" pitchFamily="18" charset="0"/>
              </a:rPr>
              <a:t>إذا</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كنت</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تنوي</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إعادة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استخدام</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الشكل</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ضمن</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محاكاتك</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يمكنك</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تحديده</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كجسم</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باستخدام</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كلمة</a:t>
            </a:r>
            <a:r>
              <a:rPr lang="en-CA" sz="1400" b="0" i="0" dirty="0">
                <a:effectLst/>
                <a:latin typeface="Times New Roman" panose="02020603050405020304" pitchFamily="18" charset="0"/>
              </a:rPr>
              <a:t> "DEF". </a:t>
            </a:r>
            <a:r>
              <a:rPr lang="en-CA" sz="1400" b="0" i="0" dirty="0" err="1">
                <a:effectLst/>
                <a:latin typeface="Times New Roman" panose="02020603050405020304" pitchFamily="18" charset="0"/>
              </a:rPr>
              <a:t>تتضمن</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هذه</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الخطوة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إعطاء</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اسم</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فريد</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لشكلك</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مما</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يتيح</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لك</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الإشارة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إليه</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وإعادة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استخدامه</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في</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أماكن</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أخرى</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ضمن</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محاكاتك</a:t>
            </a:r>
            <a:r>
              <a:rPr lang="en-CA" sz="1400" b="0" i="0" dirty="0">
                <a:effectLst/>
                <a:latin typeface="Times New Roman" panose="02020603050405020304" pitchFamily="18" charset="0"/>
              </a:rPr>
              <a:t>.</a:t>
            </a:r>
          </a:p>
          <a:p>
            <a:pPr algn="r" rtl="1">
              <a:spcBef>
                <a:spcPts val="0"/>
              </a:spcBef>
              <a:spcAft>
                <a:spcPts val="0"/>
              </a:spcAft>
              <a:buFont typeface="+mj-lt"/>
              <a:buAutoNum type="arabicPeriod"/>
            </a:pPr>
            <a:r>
              <a:rPr lang="en-CA" sz="1400" b="0" i="0" dirty="0" err="1">
                <a:effectLst/>
                <a:latin typeface="Times New Roman" panose="02020603050405020304" pitchFamily="18" charset="0"/>
              </a:rPr>
              <a:t>حدد</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الجسم</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الحدودي</a:t>
            </a:r>
            <a:r>
              <a:rPr lang="en-CA" sz="1400" b="0" i="0" dirty="0">
                <a:effectLst/>
                <a:latin typeface="Times New Roman" panose="02020603050405020304" pitchFamily="18" charset="0"/>
              </a:rPr>
              <a:t>:</a:t>
            </a:r>
          </a:p>
          <a:p>
            <a:pPr marL="742950" lvl="1" indent="-285750" algn="r" rtl="1">
              <a:spcBef>
                <a:spcPts val="0"/>
              </a:spcBef>
              <a:spcAft>
                <a:spcPts val="0"/>
              </a:spcAft>
              <a:buFont typeface="Arial" panose="020B0604020202020204" pitchFamily="34" charset="0"/>
              <a:buChar char="•"/>
            </a:pPr>
            <a:r>
              <a:rPr lang="en-CA" sz="1400" b="0" i="0" dirty="0" err="1">
                <a:effectLst/>
                <a:latin typeface="Times New Roman" panose="02020603050405020304" pitchFamily="18" charset="0"/>
              </a:rPr>
              <a:t>الجسم</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الحدودي</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ضروري</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لتحديد</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حدود</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التصادم</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لجسمك</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يمكنك</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ضبط</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عقدة</a:t>
            </a:r>
            <a:r>
              <a:rPr lang="en-CA" sz="1400" b="0" i="0" dirty="0">
                <a:effectLst/>
                <a:latin typeface="Times New Roman" panose="02020603050405020304" pitchFamily="18" charset="0"/>
              </a:rPr>
              <a:t> Shape </a:t>
            </a:r>
            <a:r>
              <a:rPr lang="en-CA" sz="1400" b="0" i="0" dirty="0" err="1">
                <a:effectLst/>
                <a:latin typeface="Times New Roman" panose="02020603050405020304" pitchFamily="18" charset="0"/>
              </a:rPr>
              <a:t>التي</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قمت</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بتعريفها</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بالفعل</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كجسم</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حدودي</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لضمان</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أن</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يعمل</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كشف</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التصادم</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كما</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هو</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متوقع</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ضمن</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بيئة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المحاكاة</a:t>
            </a:r>
            <a:r>
              <a:rPr lang="en-CA" sz="1400" b="0" i="0" dirty="0">
                <a:effectLst/>
                <a:latin typeface="Times New Roman" panose="02020603050405020304" pitchFamily="18" charset="0"/>
              </a:rPr>
              <a:t>.</a:t>
            </a:r>
          </a:p>
          <a:p>
            <a:pPr algn="r" rtl="1">
              <a:spcBef>
                <a:spcPts val="0"/>
              </a:spcBef>
              <a:spcAft>
                <a:spcPts val="0"/>
              </a:spcAft>
              <a:buFont typeface="+mj-lt"/>
              <a:buAutoNum type="arabicPeriod"/>
            </a:pPr>
            <a:r>
              <a:rPr lang="en-CA" sz="1400" b="0" i="0" dirty="0" err="1">
                <a:effectLst/>
                <a:latin typeface="Times New Roman" panose="02020603050405020304" pitchFamily="18" charset="0"/>
              </a:rPr>
              <a:t>أضف</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الفيزياء</a:t>
            </a:r>
            <a:r>
              <a:rPr lang="en-CA" sz="1400" b="0" i="0" dirty="0">
                <a:effectLst/>
                <a:latin typeface="Times New Roman" panose="02020603050405020304" pitchFamily="18" charset="0"/>
              </a:rPr>
              <a:t>:</a:t>
            </a:r>
          </a:p>
          <a:p>
            <a:pPr marL="742950" lvl="1" indent="-285750" algn="r" rtl="1">
              <a:spcBef>
                <a:spcPts val="0"/>
              </a:spcBef>
              <a:spcAft>
                <a:spcPts val="0"/>
              </a:spcAft>
              <a:buFont typeface="Arial" panose="020B0604020202020204" pitchFamily="34" charset="0"/>
              <a:buChar char="•"/>
            </a:pPr>
            <a:r>
              <a:rPr lang="en-CA" sz="1400" b="0" i="0" dirty="0" err="1">
                <a:effectLst/>
                <a:latin typeface="Times New Roman" panose="02020603050405020304" pitchFamily="18" charset="0"/>
              </a:rPr>
              <a:t>لجعل</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جسمك</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ديناميكيًا</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قادرًا</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على</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الحركة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والتفاعل</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مع</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الأجسام</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والبيئة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الأخرى</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تُضاف</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خصائص</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الفيزياء</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إليه</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يميز</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هذا</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الجسم</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عن</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العناصر</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الثابتة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في</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المحاكاة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مثل</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الساحة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المستطيلة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من</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خلال</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تمكينه</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من</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امتلاك</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سلوكيات</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فيزيائية</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مثل</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الارتداد</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الدوران</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أو</a:t>
            </a:r>
            <a:r>
              <a:rPr lang="en-CA" sz="1400" b="0" i="0" dirty="0">
                <a:effectLst/>
                <a:latin typeface="Times New Roman" panose="02020603050405020304" pitchFamily="18" charset="0"/>
              </a:rPr>
              <a:t> </a:t>
            </a:r>
            <a:r>
              <a:rPr lang="en-CA" sz="1400" b="0" i="0" dirty="0" err="1">
                <a:effectLst/>
                <a:latin typeface="Times New Roman" panose="02020603050405020304" pitchFamily="18" charset="0"/>
              </a:rPr>
              <a:t>التصادم</a:t>
            </a:r>
            <a:r>
              <a:rPr lang="en-CA" sz="1400" b="0" i="0" dirty="0">
                <a:effectLst/>
                <a:latin typeface="Times New Roman" panose="02020603050405020304" pitchFamily="18" charset="0"/>
              </a:rPr>
              <a:t>.</a:t>
            </a:r>
          </a:p>
          <a:p>
            <a:pPr marL="182880" marR="0" algn="r" rtl="1">
              <a:spcBef>
                <a:spcPts val="0"/>
              </a:spcBef>
              <a:spcAft>
                <a:spcPts val="0"/>
              </a:spcAft>
            </a:pPr>
            <a:r>
              <a:rPr lang="en-CA" sz="1400" dirty="0" err="1">
                <a:effectLst/>
                <a:latin typeface="Times New Roman" panose="02020603050405020304" pitchFamily="18" charset="0"/>
              </a:rPr>
              <a:t>من</a:t>
            </a:r>
            <a:r>
              <a:rPr lang="en-CA" sz="1400" dirty="0">
                <a:effectLst/>
                <a:latin typeface="Times New Roman" panose="02020603050405020304" pitchFamily="18" charset="0"/>
              </a:rPr>
              <a:t> </a:t>
            </a:r>
            <a:r>
              <a:rPr lang="en-CA" sz="1400" dirty="0" err="1">
                <a:effectLst/>
                <a:latin typeface="Times New Roman" panose="02020603050405020304" pitchFamily="18" charset="0"/>
              </a:rPr>
              <a:t>خلال</a:t>
            </a:r>
            <a:r>
              <a:rPr lang="en-CA" sz="1400" dirty="0">
                <a:effectLst/>
                <a:latin typeface="Times New Roman" panose="02020603050405020304" pitchFamily="18" charset="0"/>
              </a:rPr>
              <a:t> </a:t>
            </a:r>
            <a:r>
              <a:rPr lang="en-CA" sz="1400" dirty="0" err="1">
                <a:effectLst/>
                <a:latin typeface="Times New Roman" panose="02020603050405020304" pitchFamily="18" charset="0"/>
              </a:rPr>
              <a:t>هذه</a:t>
            </a:r>
            <a:r>
              <a:rPr lang="en-CA" sz="1400" dirty="0">
                <a:effectLst/>
                <a:latin typeface="Times New Roman" panose="02020603050405020304" pitchFamily="18" charset="0"/>
              </a:rPr>
              <a:t> </a:t>
            </a:r>
            <a:r>
              <a:rPr lang="en-CA" sz="1400" dirty="0" err="1">
                <a:effectLst/>
                <a:latin typeface="Times New Roman" panose="02020603050405020304" pitchFamily="18" charset="0"/>
              </a:rPr>
              <a:t>الخطوات</a:t>
            </a:r>
            <a:r>
              <a:rPr lang="en-CA" sz="1400" dirty="0">
                <a:effectLst/>
                <a:latin typeface="Times New Roman" panose="02020603050405020304" pitchFamily="18" charset="0"/>
              </a:rPr>
              <a:t>، </a:t>
            </a:r>
            <a:r>
              <a:rPr lang="en-CA" sz="1400" dirty="0" err="1">
                <a:effectLst/>
                <a:latin typeface="Times New Roman" panose="02020603050405020304" pitchFamily="18" charset="0"/>
              </a:rPr>
              <a:t>تصنع</a:t>
            </a:r>
            <a:r>
              <a:rPr lang="en-CA" sz="1400" dirty="0">
                <a:effectLst/>
                <a:latin typeface="Times New Roman" panose="02020603050405020304" pitchFamily="18" charset="0"/>
              </a:rPr>
              <a:t> </a:t>
            </a:r>
            <a:r>
              <a:rPr lang="en-CA" sz="1400" dirty="0" err="1">
                <a:effectLst/>
                <a:latin typeface="Times New Roman" panose="02020603050405020304" pitchFamily="18" charset="0"/>
              </a:rPr>
              <a:t>جسمًا</a:t>
            </a:r>
            <a:r>
              <a:rPr lang="en-CA" sz="1400" dirty="0">
                <a:effectLst/>
                <a:latin typeface="Times New Roman" panose="02020603050405020304" pitchFamily="18" charset="0"/>
              </a:rPr>
              <a:t> </a:t>
            </a:r>
            <a:r>
              <a:rPr lang="en-CA" sz="1400" dirty="0" err="1">
                <a:effectLst/>
                <a:latin typeface="Times New Roman" panose="02020603050405020304" pitchFamily="18" charset="0"/>
              </a:rPr>
              <a:t>ديناميكيًا</a:t>
            </a:r>
            <a:r>
              <a:rPr lang="en-CA" sz="1400" dirty="0">
                <a:effectLst/>
                <a:latin typeface="Times New Roman" panose="02020603050405020304" pitchFamily="18" charset="0"/>
              </a:rPr>
              <a:t> </a:t>
            </a:r>
            <a:r>
              <a:rPr lang="en-CA" sz="1400" dirty="0" err="1">
                <a:effectLst/>
                <a:latin typeface="Times New Roman" panose="02020603050405020304" pitchFamily="18" charset="0"/>
              </a:rPr>
              <a:t>في</a:t>
            </a:r>
            <a:r>
              <a:rPr lang="en-CA" sz="1400" dirty="0">
                <a:effectLst/>
                <a:latin typeface="Times New Roman" panose="02020603050405020304" pitchFamily="18" charset="0"/>
              </a:rPr>
              <a:t> </a:t>
            </a:r>
            <a:r>
              <a:rPr lang="en-CA" sz="1400" dirty="0" err="1">
                <a:effectLst/>
                <a:latin typeface="Times New Roman" panose="02020603050405020304" pitchFamily="18" charset="0"/>
              </a:rPr>
              <a:t>Webots</a:t>
            </a:r>
            <a:r>
              <a:rPr lang="en-CA" sz="1400" dirty="0">
                <a:effectLst/>
                <a:latin typeface="Times New Roman" panose="02020603050405020304" pitchFamily="18" charset="0"/>
              </a:rPr>
              <a:t>، </a:t>
            </a:r>
            <a:r>
              <a:rPr lang="en-CA" sz="1400" dirty="0" err="1">
                <a:effectLst/>
                <a:latin typeface="Times New Roman" panose="02020603050405020304" pitchFamily="18" charset="0"/>
              </a:rPr>
              <a:t>بدءًا</a:t>
            </a:r>
            <a:r>
              <a:rPr lang="en-CA" sz="1400" dirty="0">
                <a:effectLst/>
                <a:latin typeface="Times New Roman" panose="02020603050405020304" pitchFamily="18" charset="0"/>
              </a:rPr>
              <a:t> </a:t>
            </a:r>
            <a:r>
              <a:rPr lang="en-CA" sz="1400" dirty="0" err="1">
                <a:effectLst/>
                <a:latin typeface="Times New Roman" panose="02020603050405020304" pitchFamily="18" charset="0"/>
              </a:rPr>
              <a:t>من</a:t>
            </a:r>
            <a:r>
              <a:rPr lang="en-CA" sz="1400" dirty="0">
                <a:effectLst/>
                <a:latin typeface="Times New Roman" panose="02020603050405020304" pitchFamily="18" charset="0"/>
              </a:rPr>
              <a:t> </a:t>
            </a:r>
            <a:r>
              <a:rPr lang="en-CA" sz="1400" dirty="0" err="1">
                <a:effectLst/>
                <a:latin typeface="Times New Roman" panose="02020603050405020304" pitchFamily="18" charset="0"/>
              </a:rPr>
              <a:t>تعريف</a:t>
            </a:r>
            <a:r>
              <a:rPr lang="en-CA" sz="1400" dirty="0">
                <a:effectLst/>
                <a:latin typeface="Times New Roman" panose="02020603050405020304" pitchFamily="18" charset="0"/>
              </a:rPr>
              <a:t> </a:t>
            </a:r>
            <a:r>
              <a:rPr lang="en-CA" sz="1400" dirty="0" err="1">
                <a:effectLst/>
                <a:latin typeface="Times New Roman" panose="02020603050405020304" pitchFamily="18" charset="0"/>
              </a:rPr>
              <a:t>هيكله</a:t>
            </a:r>
            <a:r>
              <a:rPr lang="en-CA" sz="1400" dirty="0">
                <a:effectLst/>
                <a:latin typeface="Times New Roman" panose="02020603050405020304" pitchFamily="18" charset="0"/>
              </a:rPr>
              <a:t> </a:t>
            </a:r>
            <a:r>
              <a:rPr lang="en-CA" sz="1400" dirty="0" err="1">
                <a:effectLst/>
                <a:latin typeface="Times New Roman" panose="02020603050405020304" pitchFamily="18" charset="0"/>
              </a:rPr>
              <a:t>الأساسي</a:t>
            </a:r>
            <a:r>
              <a:rPr lang="en-CA" sz="1400" dirty="0">
                <a:effectLst/>
                <a:latin typeface="Times New Roman" panose="02020603050405020304" pitchFamily="18" charset="0"/>
              </a:rPr>
              <a:t> </a:t>
            </a:r>
            <a:r>
              <a:rPr lang="en-CA" sz="1400" dirty="0" err="1">
                <a:effectLst/>
                <a:latin typeface="Times New Roman" panose="02020603050405020304" pitchFamily="18" charset="0"/>
              </a:rPr>
              <a:t>إلى</a:t>
            </a:r>
            <a:r>
              <a:rPr lang="en-CA" sz="1400" dirty="0">
                <a:effectLst/>
                <a:latin typeface="Times New Roman" panose="02020603050405020304" pitchFamily="18" charset="0"/>
              </a:rPr>
              <a:t> </a:t>
            </a:r>
            <a:r>
              <a:rPr lang="en-CA" sz="1400" dirty="0" err="1">
                <a:effectLst/>
                <a:latin typeface="Times New Roman" panose="02020603050405020304" pitchFamily="18" charset="0"/>
              </a:rPr>
              <a:t>ضبط</a:t>
            </a:r>
            <a:r>
              <a:rPr lang="en-CA" sz="1400" dirty="0">
                <a:effectLst/>
                <a:latin typeface="Times New Roman" panose="02020603050405020304" pitchFamily="18" charset="0"/>
              </a:rPr>
              <a:t> </a:t>
            </a:r>
            <a:r>
              <a:rPr lang="en-CA" sz="1400" dirty="0" err="1">
                <a:effectLst/>
                <a:latin typeface="Times New Roman" panose="02020603050405020304" pitchFamily="18" charset="0"/>
              </a:rPr>
              <a:t>خصائصه</a:t>
            </a:r>
            <a:r>
              <a:rPr lang="en-CA" sz="1400" dirty="0">
                <a:effectLst/>
                <a:latin typeface="Times New Roman" panose="02020603050405020304" pitchFamily="18" charset="0"/>
              </a:rPr>
              <a:t> </a:t>
            </a:r>
            <a:r>
              <a:rPr lang="en-CA" sz="1400" dirty="0" err="1">
                <a:effectLst/>
                <a:latin typeface="Times New Roman" panose="02020603050405020304" pitchFamily="18" charset="0"/>
              </a:rPr>
              <a:t>الفيزيائية</a:t>
            </a:r>
            <a:r>
              <a:rPr lang="en-CA" sz="1400" dirty="0">
                <a:effectLst/>
                <a:latin typeface="Times New Roman" panose="02020603050405020304" pitchFamily="18" charset="0"/>
              </a:rPr>
              <a:t> </a:t>
            </a:r>
            <a:r>
              <a:rPr lang="en-CA" sz="1400" dirty="0" err="1">
                <a:effectLst/>
                <a:latin typeface="Times New Roman" panose="02020603050405020304" pitchFamily="18" charset="0"/>
              </a:rPr>
              <a:t>والبصرية</a:t>
            </a:r>
            <a:r>
              <a:rPr lang="en-CA" sz="1400" dirty="0">
                <a:effectLst/>
                <a:latin typeface="Times New Roman" panose="02020603050405020304" pitchFamily="18" charset="0"/>
              </a:rPr>
              <a:t> </a:t>
            </a:r>
            <a:r>
              <a:rPr lang="en-CA" sz="1400" dirty="0" err="1">
                <a:effectLst/>
                <a:latin typeface="Times New Roman" panose="02020603050405020304" pitchFamily="18" charset="0"/>
              </a:rPr>
              <a:t>للمحاكاة</a:t>
            </a:r>
            <a:r>
              <a:rPr lang="en-CA" sz="1400" dirty="0">
                <a:effectLst/>
                <a:latin typeface="Times New Roman" panose="02020603050405020304" pitchFamily="18" charset="0"/>
              </a:rPr>
              <a:t>. </a:t>
            </a:r>
            <a:r>
              <a:rPr lang="en-CA" sz="1400" dirty="0" err="1">
                <a:effectLst/>
                <a:latin typeface="Times New Roman" panose="02020603050405020304" pitchFamily="18" charset="0"/>
              </a:rPr>
              <a:t>تعرض</a:t>
            </a:r>
            <a:r>
              <a:rPr lang="en-CA" sz="1400" dirty="0">
                <a:effectLst/>
                <a:latin typeface="Times New Roman" panose="02020603050405020304" pitchFamily="18" charset="0"/>
              </a:rPr>
              <a:t> </a:t>
            </a:r>
            <a:r>
              <a:rPr lang="en-CA" sz="1400" dirty="0" err="1">
                <a:effectLst/>
                <a:latin typeface="Times New Roman" panose="02020603050405020304" pitchFamily="18" charset="0"/>
              </a:rPr>
              <a:t>هذه</a:t>
            </a:r>
            <a:r>
              <a:rPr lang="en-CA" sz="1400" dirty="0">
                <a:effectLst/>
                <a:latin typeface="Times New Roman" panose="02020603050405020304" pitchFamily="18" charset="0"/>
              </a:rPr>
              <a:t> </a:t>
            </a:r>
            <a:r>
              <a:rPr lang="en-CA" sz="1400" dirty="0" err="1">
                <a:effectLst/>
                <a:latin typeface="Times New Roman" panose="02020603050405020304" pitchFamily="18" charset="0"/>
              </a:rPr>
              <a:t>العملية</a:t>
            </a:r>
            <a:r>
              <a:rPr lang="en-CA" sz="1400" dirty="0">
                <a:effectLst/>
                <a:latin typeface="Times New Roman" panose="02020603050405020304" pitchFamily="18" charset="0"/>
              </a:rPr>
              <a:t> </a:t>
            </a:r>
            <a:r>
              <a:rPr lang="en-CA" sz="1400" dirty="0" err="1">
                <a:effectLst/>
                <a:latin typeface="Times New Roman" panose="02020603050405020304" pitchFamily="18" charset="0"/>
              </a:rPr>
              <a:t>عمق</a:t>
            </a:r>
            <a:r>
              <a:rPr lang="en-CA" sz="1400" dirty="0">
                <a:effectLst/>
                <a:latin typeface="Times New Roman" panose="02020603050405020304" pitchFamily="18" charset="0"/>
              </a:rPr>
              <a:t> </a:t>
            </a:r>
            <a:r>
              <a:rPr lang="en-CA" sz="1400" dirty="0" err="1">
                <a:effectLst/>
                <a:latin typeface="Times New Roman" panose="02020603050405020304" pitchFamily="18" charset="0"/>
              </a:rPr>
              <a:t>التخصيص</a:t>
            </a:r>
            <a:r>
              <a:rPr lang="en-CA" sz="1400" dirty="0">
                <a:effectLst/>
                <a:latin typeface="Times New Roman" panose="02020603050405020304" pitchFamily="18" charset="0"/>
              </a:rPr>
              <a:t> </a:t>
            </a:r>
            <a:r>
              <a:rPr lang="en-CA" sz="1400" dirty="0" err="1">
                <a:effectLst/>
                <a:latin typeface="Times New Roman" panose="02020603050405020304" pitchFamily="18" charset="0"/>
              </a:rPr>
              <a:t>المتاح</a:t>
            </a:r>
            <a:r>
              <a:rPr lang="en-CA" sz="1400" dirty="0">
                <a:effectLst/>
                <a:latin typeface="Times New Roman" panose="02020603050405020304" pitchFamily="18" charset="0"/>
              </a:rPr>
              <a:t> </a:t>
            </a:r>
            <a:r>
              <a:rPr lang="en-CA" sz="1400" dirty="0" err="1">
                <a:effectLst/>
                <a:latin typeface="Times New Roman" panose="02020603050405020304" pitchFamily="18" charset="0"/>
              </a:rPr>
              <a:t>في</a:t>
            </a:r>
            <a:r>
              <a:rPr lang="en-CA" sz="1400" dirty="0">
                <a:effectLst/>
                <a:latin typeface="Times New Roman" panose="02020603050405020304" pitchFamily="18" charset="0"/>
              </a:rPr>
              <a:t> </a:t>
            </a:r>
            <a:r>
              <a:rPr lang="en-CA" sz="1400" dirty="0" err="1">
                <a:effectLst/>
                <a:latin typeface="Times New Roman" panose="02020603050405020304" pitchFamily="18" charset="0"/>
              </a:rPr>
              <a:t>Webots</a:t>
            </a:r>
            <a:r>
              <a:rPr lang="en-CA" sz="1400" dirty="0">
                <a:effectLst/>
                <a:latin typeface="Times New Roman" panose="02020603050405020304" pitchFamily="18" charset="0"/>
              </a:rPr>
              <a:t> </a:t>
            </a:r>
            <a:r>
              <a:rPr lang="en-CA" sz="1400" dirty="0" err="1">
                <a:effectLst/>
                <a:latin typeface="Times New Roman" panose="02020603050405020304" pitchFamily="18" charset="0"/>
              </a:rPr>
              <a:t>لإنشاء</a:t>
            </a:r>
            <a:r>
              <a:rPr lang="en-CA" sz="1400" dirty="0">
                <a:effectLst/>
                <a:latin typeface="Times New Roman" panose="02020603050405020304" pitchFamily="18" charset="0"/>
              </a:rPr>
              <a:t> </a:t>
            </a:r>
            <a:r>
              <a:rPr lang="en-CA" sz="1400" dirty="0" err="1">
                <a:effectLst/>
                <a:latin typeface="Times New Roman" panose="02020603050405020304" pitchFamily="18" charset="0"/>
              </a:rPr>
              <a:t>ومعالجة</a:t>
            </a:r>
            <a:r>
              <a:rPr lang="en-CA" sz="1400" dirty="0">
                <a:effectLst/>
                <a:latin typeface="Times New Roman" panose="02020603050405020304" pitchFamily="18" charset="0"/>
              </a:rPr>
              <a:t> </a:t>
            </a:r>
            <a:r>
              <a:rPr lang="en-CA" sz="1400" dirty="0" err="1">
                <a:effectLst/>
                <a:latin typeface="Times New Roman" panose="02020603050405020304" pitchFamily="18" charset="0"/>
              </a:rPr>
              <a:t>الأجسام</a:t>
            </a:r>
            <a:r>
              <a:rPr lang="en-CA" sz="1400" dirty="0">
                <a:effectLst/>
                <a:latin typeface="Times New Roman" panose="02020603050405020304" pitchFamily="18" charset="0"/>
              </a:rPr>
              <a:t> </a:t>
            </a:r>
            <a:r>
              <a:rPr lang="en-CA" sz="1400" dirty="0" err="1">
                <a:effectLst/>
                <a:latin typeface="Times New Roman" panose="02020603050405020304" pitchFamily="18" charset="0"/>
              </a:rPr>
              <a:t>ضمن</a:t>
            </a:r>
            <a:r>
              <a:rPr lang="en-CA" sz="1400" dirty="0">
                <a:effectLst/>
                <a:latin typeface="Times New Roman" panose="02020603050405020304" pitchFamily="18" charset="0"/>
              </a:rPr>
              <a:t> </a:t>
            </a:r>
            <a:r>
              <a:rPr lang="en-CA" sz="1400" dirty="0" err="1">
                <a:effectLst/>
                <a:latin typeface="Times New Roman" panose="02020603050405020304" pitchFamily="18" charset="0"/>
              </a:rPr>
              <a:t>بيئة</a:t>
            </a:r>
            <a:r>
              <a:rPr lang="en-CA" sz="1400" dirty="0">
                <a:effectLst/>
                <a:latin typeface="Times New Roman" panose="02020603050405020304" pitchFamily="18" charset="0"/>
              </a:rPr>
              <a:t> </a:t>
            </a:r>
            <a:r>
              <a:rPr lang="en-CA" sz="1400" dirty="0" err="1">
                <a:effectLst/>
                <a:latin typeface="Times New Roman" panose="02020603050405020304" pitchFamily="18" charset="0"/>
              </a:rPr>
              <a:t>افتراضية</a:t>
            </a:r>
            <a:r>
              <a:rPr lang="en-CA" sz="1400" dirty="0">
                <a:effectLst/>
                <a:latin typeface="Times New Roman" panose="02020603050405020304" pitchFamily="18" charset="0"/>
              </a:rPr>
              <a:t> </a:t>
            </a:r>
            <a:r>
              <a:rPr lang="en-CA" sz="1400" dirty="0" err="1">
                <a:effectLst/>
                <a:latin typeface="Times New Roman" panose="02020603050405020304" pitchFamily="18" charset="0"/>
              </a:rPr>
              <a:t>للروبوتات</a:t>
            </a:r>
            <a:r>
              <a:rPr lang="en-CA" sz="1400" dirty="0">
                <a:effectLst/>
                <a:latin typeface="Times New Roman" panose="02020603050405020304" pitchFamily="18" charset="0"/>
              </a:rPr>
              <a:t> </a:t>
            </a:r>
            <a:r>
              <a:rPr lang="en-CA" sz="1400" dirty="0" err="1">
                <a:effectLst/>
                <a:latin typeface="Times New Roman" panose="02020603050405020304" pitchFamily="18" charset="0"/>
              </a:rPr>
              <a:t>والمحاكاة</a:t>
            </a:r>
            <a:r>
              <a:rPr lang="en-CA" sz="1400" dirty="0">
                <a:effectLst/>
                <a:latin typeface="Times New Roman" panose="02020603050405020304" pitchFamily="18" charset="0"/>
              </a:rPr>
              <a:t>.</a:t>
            </a:r>
          </a:p>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1153745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D729F8-91E8-CA74-C4DE-294EEC9A8D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40A127-028F-7F35-B492-2BDDB5FFFA8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1EE961-43A8-EDE0-5580-D3F24143A00A}"/>
              </a:ext>
            </a:extLst>
          </p:cNvPr>
          <p:cNvSpPr>
            <a:spLocks noGrp="1"/>
          </p:cNvSpPr>
          <p:nvPr>
            <p:ph type="body" idx="1"/>
          </p:nvPr>
        </p:nvSpPr>
        <p:spPr/>
        <p:txBody>
          <a:bodyPr/>
          <a:lstStyle/>
          <a:p>
            <a:r>
              <a:rPr lang="ar-SA" dirty="0"/>
              <a:t>الروبوتات الاجتماعية بأنها آلات مصممة للتعامل مع البشر بطريقة اجتماعية وتفاعلية</a:t>
            </a:r>
            <a:endParaRPr lang="en-CA" dirty="0"/>
          </a:p>
        </p:txBody>
      </p:sp>
      <p:sp>
        <p:nvSpPr>
          <p:cNvPr id="4" name="Slide Number Placeholder 3">
            <a:extLst>
              <a:ext uri="{FF2B5EF4-FFF2-40B4-BE49-F238E27FC236}">
                <a16:creationId xmlns:a16="http://schemas.microsoft.com/office/drawing/2014/main" id="{F2BEB40F-6D91-ED04-833C-6E9ADBF582EA}"/>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3642493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a:t>تعريف الروبوتات الاجتماعية بأنها آلات مصممة للتعامل مع البشر بطريقة اجتماعية وتفاعلية. مقدمة لمفهوم الروبوتات ليس فقط أداء المهام ولكن أيضًا تتعلق بالبشر على المستوى الاجتماعي.</a:t>
            </a:r>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3983940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a:t>كيف ترى الروبوتات الاجتماعية العالم؟</a:t>
            </a:r>
            <a:endParaRPr lang="en-US" dirty="0"/>
          </a:p>
          <a:p>
            <a:r>
              <a:rPr lang="ar-SA" dirty="0"/>
              <a:t>نظرة عامة على أجهزة الاستشعار وتقنيات الذكاء الاصطناعي التي تمكن الروبوتات الاجتماعية من إدراك وفهم المشاعر البشرية والنوايا والإشارات الاجتماعية.</a:t>
            </a:r>
            <a:endParaRPr lang="en-US" dirty="0"/>
          </a:p>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5886102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a:t>استكشاف كيفية استخدام الروبوتات الاجتماعية للذكاء الاصطناعي للتعرف على المشاعر البشرية والاستجابة لها، مع أمثلة مثل </a:t>
            </a:r>
            <a:r>
              <a:rPr lang="en-CA" dirty="0" err="1"/>
              <a:t>Jibo</a:t>
            </a:r>
            <a:r>
              <a:rPr lang="en-CA" dirty="0"/>
              <a:t> </a:t>
            </a:r>
            <a:r>
              <a:rPr lang="ar-SA" dirty="0"/>
              <a:t>و</a:t>
            </a:r>
            <a:r>
              <a:rPr lang="en-CA" dirty="0" err="1"/>
              <a:t>Zenbo</a:t>
            </a:r>
            <a:r>
              <a:rPr lang="en-CA" dirty="0"/>
              <a:t>.</a:t>
            </a:r>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4407081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a:t>التحديات التقنية والاجتماعية والأخلاقية في تطوير ودمج الروبوتات الاجتماعية في المجتمع.</a:t>
            </a:r>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13603108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a:t>الاعتبارات الاخلاقية</a:t>
            </a:r>
          </a:p>
          <a:p>
            <a:r>
              <a:rPr lang="ar-SA" dirty="0"/>
              <a:t>دراسة القضايا الأخلاقية، بما في ذلك الخصوصية والاستقلالية والتأثير على التوظيف. أسئلة التبعية ودور الروبوتات في المجتمع.</a:t>
            </a:r>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5007155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a:t>مخاوف الخصوصية: يمكن للروبوت المساعد المنزلي الذي يتعلم الإجراءات المنزلية والتفضيلات الشخصية أن يكشف عن غير قصد معلومات حساسة دون اتخاذ تدابير قوية لحماية البيانات.</a:t>
            </a:r>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8901846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a:t>الاستقلالية والوكالة الإنسانية: تقوم الروبوتات في أماكن رعاية المسنين باتخاذ خيارات للمقيمين بشأن الأنشطة اليومية، مما يقلل من استقلاليتهم وقدراتهم على اتخاذ القرار.</a:t>
            </a:r>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5077514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a:t>التأثير على التوظيف والهياكل الاجتماعية: يمكن أن يؤدي استخدام الروبوتات في أدوار التدريس أو تقديم الرعاية إلى تغيير فرص العمل في هذه القطاعات، مما يستلزم إعادة تقييم أدوار العمال البشريين وتنمية مهاراتهم في أسواق العمل المستقبلية.</a:t>
            </a:r>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30139942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5A34AB-7329-BC6E-6E80-5E012BB603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3C4D60-53E1-FC1E-B1EF-EDC3FD1081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FF0129E-988A-A94F-E57B-7B203C960114}"/>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770071FC-A816-3764-5FA4-95E93444EFE7}"/>
              </a:ext>
            </a:extLst>
          </p:cNvPr>
          <p:cNvSpPr>
            <a:spLocks noGrp="1"/>
          </p:cNvSpPr>
          <p:nvPr>
            <p:ph type="sldNum" sz="quarter" idx="5"/>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1395810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827F60-FFDD-A3DD-C271-5DB4DC28D3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0B3A9F-7594-BAB8-8A5A-51D285CEDBB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BC41FAC-D1B3-813E-5982-B76A6A715D7F}"/>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48049B7C-F1BC-2CE6-C1E6-A4DF2352F934}"/>
              </a:ext>
            </a:extLst>
          </p:cNvPr>
          <p:cNvSpPr>
            <a:spLocks noGrp="1"/>
          </p:cNvSpPr>
          <p:nvPr>
            <p:ph type="sldNum" sz="quarter" idx="5"/>
          </p:nvPr>
        </p:nvSpPr>
        <p:spPr/>
        <p:txBody>
          <a:bodyPr/>
          <a:lstStyle/>
          <a:p>
            <a:fld id="{E88088B5-5D3D-41C5-9929-9FAB3A249D9E}" type="slidenum">
              <a:rPr lang="en-US" smtClean="0"/>
              <a:t>59</a:t>
            </a:fld>
            <a:endParaRPr lang="en-US"/>
          </a:p>
        </p:txBody>
      </p:sp>
    </p:spTree>
    <p:extLst>
      <p:ext uri="{BB962C8B-B14F-4D97-AF65-F5344CB8AC3E}">
        <p14:creationId xmlns:p14="http://schemas.microsoft.com/office/powerpoint/2010/main" val="29009020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DA50D1-1C8A-4B05-853A-62515BF934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F0153D-39C0-DE7C-04CB-1C216C7B16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8970B9-A45D-F734-8B18-1F277BAB0CCE}"/>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9B4AB288-5272-3A9B-DD76-3D7F3822166E}"/>
              </a:ext>
            </a:extLst>
          </p:cNvPr>
          <p:cNvSpPr>
            <a:spLocks noGrp="1"/>
          </p:cNvSpPr>
          <p:nvPr>
            <p:ph type="sldNum" sz="quarter" idx="5"/>
          </p:nvPr>
        </p:nvSpPr>
        <p:spPr/>
        <p:txBody>
          <a:bodyPr/>
          <a:lstStyle/>
          <a:p>
            <a:fld id="{E88088B5-5D3D-41C5-9929-9FAB3A249D9E}" type="slidenum">
              <a:rPr lang="en-US" smtClean="0"/>
              <a:t>60</a:t>
            </a:fld>
            <a:endParaRPr lang="en-US"/>
          </a:p>
        </p:txBody>
      </p:sp>
    </p:spTree>
    <p:extLst>
      <p:ext uri="{BB962C8B-B14F-4D97-AF65-F5344CB8AC3E}">
        <p14:creationId xmlns:p14="http://schemas.microsoft.com/office/powerpoint/2010/main" val="40406000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7046CA-BDAF-AEBD-4D7B-50D5405B41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4D078A-2955-8E81-DA24-2E63B9AD1A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43A81D-5434-FB39-0938-C11A5ABD8C46}"/>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FEF51C21-201B-C766-960E-178ED09D9799}"/>
              </a:ext>
            </a:extLst>
          </p:cNvPr>
          <p:cNvSpPr>
            <a:spLocks noGrp="1"/>
          </p:cNvSpPr>
          <p:nvPr>
            <p:ph type="sldNum" sz="quarter" idx="5"/>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25158459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D2EDBB-4261-9EF6-19AA-ED4F1D93909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20643D-1906-F2B0-0C9B-E907621CB9C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A4B4F94-2E71-1D2F-424D-A92D06E63E79}"/>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E40CD321-4A05-B529-7579-D3303912049C}"/>
              </a:ext>
            </a:extLst>
          </p:cNvPr>
          <p:cNvSpPr>
            <a:spLocks noGrp="1"/>
          </p:cNvSpPr>
          <p:nvPr>
            <p:ph type="sldNum" sz="quarter" idx="5"/>
          </p:nvPr>
        </p:nvSpPr>
        <p:spPr/>
        <p:txBody>
          <a:bodyPr/>
          <a:lstStyle/>
          <a:p>
            <a:fld id="{E88088B5-5D3D-41C5-9929-9FAB3A249D9E}" type="slidenum">
              <a:rPr lang="en-US" smtClean="0"/>
              <a:t>62</a:t>
            </a:fld>
            <a:endParaRPr lang="en-US"/>
          </a:p>
        </p:txBody>
      </p:sp>
    </p:spTree>
    <p:extLst>
      <p:ext uri="{BB962C8B-B14F-4D97-AF65-F5344CB8AC3E}">
        <p14:creationId xmlns:p14="http://schemas.microsoft.com/office/powerpoint/2010/main" val="8473610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6BE2FB-4CA5-EF70-D692-FEB13FD3B2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408813-6596-943E-0354-4D6B8168E1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CBFD2D1-BA45-97E2-5F4A-E973A79CE47C}"/>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E68B53D4-3828-CACB-2055-18E6B958FE89}"/>
              </a:ext>
            </a:extLst>
          </p:cNvPr>
          <p:cNvSpPr>
            <a:spLocks noGrp="1"/>
          </p:cNvSpPr>
          <p:nvPr>
            <p:ph type="sldNum" sz="quarter" idx="5"/>
          </p:nvPr>
        </p:nvSpPr>
        <p:spPr/>
        <p:txBody>
          <a:bodyPr/>
          <a:lstStyle/>
          <a:p>
            <a:fld id="{E88088B5-5D3D-41C5-9929-9FAB3A249D9E}" type="slidenum">
              <a:rPr lang="en-US" smtClean="0"/>
              <a:t>63</a:t>
            </a:fld>
            <a:endParaRPr lang="en-US"/>
          </a:p>
        </p:txBody>
      </p:sp>
    </p:spTree>
    <p:extLst>
      <p:ext uri="{BB962C8B-B14F-4D97-AF65-F5344CB8AC3E}">
        <p14:creationId xmlns:p14="http://schemas.microsoft.com/office/powerpoint/2010/main" val="303350591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4F573D-3C3A-C15D-9B28-6B4B08076A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70916E-CE27-1024-22BD-AFD7E7F8FA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A5E1529-2244-6F6A-EC46-21127AD7D89C}"/>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61C61F1D-AE0F-4788-EF19-A9EC9EFCFC10}"/>
              </a:ext>
            </a:extLst>
          </p:cNvPr>
          <p:cNvSpPr>
            <a:spLocks noGrp="1"/>
          </p:cNvSpPr>
          <p:nvPr>
            <p:ph type="sldNum" sz="quarter" idx="5"/>
          </p:nvPr>
        </p:nvSpPr>
        <p:spPr/>
        <p:txBody>
          <a:bodyPr/>
          <a:lstStyle/>
          <a:p>
            <a:fld id="{E88088B5-5D3D-41C5-9929-9FAB3A249D9E}" type="slidenum">
              <a:rPr lang="en-US" smtClean="0"/>
              <a:t>64</a:t>
            </a:fld>
            <a:endParaRPr lang="en-US"/>
          </a:p>
        </p:txBody>
      </p:sp>
    </p:spTree>
    <p:extLst>
      <p:ext uri="{BB962C8B-B14F-4D97-AF65-F5344CB8AC3E}">
        <p14:creationId xmlns:p14="http://schemas.microsoft.com/office/powerpoint/2010/main" val="15084019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2B404E-78E4-03F4-7186-CF0F42F50E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D28A20-7E99-55B0-F5B7-E270BAECD1F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F25F92-F078-D0AE-1837-ED7910000A93}"/>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13BAC135-FE58-04B2-443B-5E3870E1B6EB}"/>
              </a:ext>
            </a:extLst>
          </p:cNvPr>
          <p:cNvSpPr>
            <a:spLocks noGrp="1"/>
          </p:cNvSpPr>
          <p:nvPr>
            <p:ph type="sldNum" sz="quarter" idx="5"/>
          </p:nvPr>
        </p:nvSpPr>
        <p:spPr/>
        <p:txBody>
          <a:bodyPr/>
          <a:lstStyle/>
          <a:p>
            <a:fld id="{E88088B5-5D3D-41C5-9929-9FAB3A249D9E}" type="slidenum">
              <a:rPr lang="en-US" smtClean="0"/>
              <a:t>65</a:t>
            </a:fld>
            <a:endParaRPr lang="en-US"/>
          </a:p>
        </p:txBody>
      </p:sp>
    </p:spTree>
    <p:extLst>
      <p:ext uri="{BB962C8B-B14F-4D97-AF65-F5344CB8AC3E}">
        <p14:creationId xmlns:p14="http://schemas.microsoft.com/office/powerpoint/2010/main" val="36343595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01D40C-3D64-43AC-19B7-0503B31CE1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DA27FC-A474-322C-FFA1-FC7C3E5BD2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396BAA-83A5-2BA6-B421-6DEA09B908C7}"/>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11DC4F04-3665-1617-3EB1-8F0C35B746CB}"/>
              </a:ext>
            </a:extLst>
          </p:cNvPr>
          <p:cNvSpPr>
            <a:spLocks noGrp="1"/>
          </p:cNvSpPr>
          <p:nvPr>
            <p:ph type="sldNum" sz="quarter" idx="5"/>
          </p:nvPr>
        </p:nvSpPr>
        <p:spPr/>
        <p:txBody>
          <a:bodyPr/>
          <a:lstStyle/>
          <a:p>
            <a:fld id="{E88088B5-5D3D-41C5-9929-9FAB3A249D9E}" type="slidenum">
              <a:rPr lang="en-US" smtClean="0"/>
              <a:t>66</a:t>
            </a:fld>
            <a:endParaRPr lang="en-US"/>
          </a:p>
        </p:txBody>
      </p:sp>
    </p:spTree>
    <p:extLst>
      <p:ext uri="{BB962C8B-B14F-4D97-AF65-F5344CB8AC3E}">
        <p14:creationId xmlns:p14="http://schemas.microsoft.com/office/powerpoint/2010/main" val="424593419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ABAA91-FA33-8435-F1BD-6B66480FA3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F7C917-D74B-AC11-EC1B-4DD8CAE8BB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32AD459-2D90-C147-9531-0346CA72B020}"/>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CA244075-4CDA-2B62-ECC2-CE2DD8C4F643}"/>
              </a:ext>
            </a:extLst>
          </p:cNvPr>
          <p:cNvSpPr>
            <a:spLocks noGrp="1"/>
          </p:cNvSpPr>
          <p:nvPr>
            <p:ph type="sldNum" sz="quarter" idx="5"/>
          </p:nvPr>
        </p:nvSpPr>
        <p:spPr/>
        <p:txBody>
          <a:bodyPr/>
          <a:lstStyle/>
          <a:p>
            <a:fld id="{E88088B5-5D3D-41C5-9929-9FAB3A249D9E}" type="slidenum">
              <a:rPr lang="en-US" smtClean="0"/>
              <a:t>67</a:t>
            </a:fld>
            <a:endParaRPr lang="en-US"/>
          </a:p>
        </p:txBody>
      </p:sp>
    </p:spTree>
    <p:extLst>
      <p:ext uri="{BB962C8B-B14F-4D97-AF65-F5344CB8AC3E}">
        <p14:creationId xmlns:p14="http://schemas.microsoft.com/office/powerpoint/2010/main" val="279663555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225535-4C63-8110-01FF-6FD1096734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2BAB5B-EE78-A96E-6A6F-8B9F4F18659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218EB17-FDBE-671C-D2A9-9715B625C8D4}"/>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037934BF-A32F-0892-C472-4AFDC5A09A1A}"/>
              </a:ext>
            </a:extLst>
          </p:cNvPr>
          <p:cNvSpPr>
            <a:spLocks noGrp="1"/>
          </p:cNvSpPr>
          <p:nvPr>
            <p:ph type="sldNum" sz="quarter" idx="5"/>
          </p:nvPr>
        </p:nvSpPr>
        <p:spPr/>
        <p:txBody>
          <a:bodyPr/>
          <a:lstStyle/>
          <a:p>
            <a:fld id="{E88088B5-5D3D-41C5-9929-9FAB3A249D9E}" type="slidenum">
              <a:rPr lang="en-US" smtClean="0"/>
              <a:t>68</a:t>
            </a:fld>
            <a:endParaRPr lang="en-US"/>
          </a:p>
        </p:txBody>
      </p:sp>
    </p:spTree>
    <p:extLst>
      <p:ext uri="{BB962C8B-B14F-4D97-AF65-F5344CB8AC3E}">
        <p14:creationId xmlns:p14="http://schemas.microsoft.com/office/powerpoint/2010/main" val="317096712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E7B546-D452-FF96-3D3F-7F93FC7FEE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C006E0-4D33-0B07-4DC3-EA518DD57E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B072E57-C413-95C6-A025-73AD2B5469A0}"/>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5CFD15F7-843E-78BC-0F2D-61DDD2B90D7F}"/>
              </a:ext>
            </a:extLst>
          </p:cNvPr>
          <p:cNvSpPr>
            <a:spLocks noGrp="1"/>
          </p:cNvSpPr>
          <p:nvPr>
            <p:ph type="sldNum" sz="quarter" idx="5"/>
          </p:nvPr>
        </p:nvSpPr>
        <p:spPr/>
        <p:txBody>
          <a:bodyPr/>
          <a:lstStyle/>
          <a:p>
            <a:fld id="{E88088B5-5D3D-41C5-9929-9FAB3A249D9E}" type="slidenum">
              <a:rPr lang="en-US" smtClean="0"/>
              <a:t>69</a:t>
            </a:fld>
            <a:endParaRPr lang="en-US"/>
          </a:p>
        </p:txBody>
      </p:sp>
    </p:spTree>
    <p:extLst>
      <p:ext uri="{BB962C8B-B14F-4D97-AF65-F5344CB8AC3E}">
        <p14:creationId xmlns:p14="http://schemas.microsoft.com/office/powerpoint/2010/main" val="251649823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448860-F93C-EE21-472F-6C1487E733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AFC07C-04CB-120F-D252-B27E821F87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05D3BF0-233D-5D53-DAC2-79E0DA9E25A4}"/>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CA3315EF-5D52-5B62-41E8-251E22648D8B}"/>
              </a:ext>
            </a:extLst>
          </p:cNvPr>
          <p:cNvSpPr>
            <a:spLocks noGrp="1"/>
          </p:cNvSpPr>
          <p:nvPr>
            <p:ph type="sldNum" sz="quarter" idx="5"/>
          </p:nvPr>
        </p:nvSpPr>
        <p:spPr/>
        <p:txBody>
          <a:bodyPr/>
          <a:lstStyle/>
          <a:p>
            <a:fld id="{E88088B5-5D3D-41C5-9929-9FAB3A249D9E}" type="slidenum">
              <a:rPr lang="en-US" smtClean="0"/>
              <a:t>70</a:t>
            </a:fld>
            <a:endParaRPr lang="en-US"/>
          </a:p>
        </p:txBody>
      </p:sp>
    </p:spTree>
    <p:extLst>
      <p:ext uri="{BB962C8B-B14F-4D97-AF65-F5344CB8AC3E}">
        <p14:creationId xmlns:p14="http://schemas.microsoft.com/office/powerpoint/2010/main" val="312209961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BD005F-09D6-8E60-6350-4855C9873D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73EB88-F2BB-96A6-2B28-C685A57BB1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BFA209-9E6D-6C84-6C59-5A542048DD54}"/>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1B6FE16B-222C-B5B0-8371-8CAB85588EED}"/>
              </a:ext>
            </a:extLst>
          </p:cNvPr>
          <p:cNvSpPr>
            <a:spLocks noGrp="1"/>
          </p:cNvSpPr>
          <p:nvPr>
            <p:ph type="sldNum" sz="quarter" idx="5"/>
          </p:nvPr>
        </p:nvSpPr>
        <p:spPr/>
        <p:txBody>
          <a:bodyPr/>
          <a:lstStyle/>
          <a:p>
            <a:fld id="{E88088B5-5D3D-41C5-9929-9FAB3A249D9E}" type="slidenum">
              <a:rPr lang="en-US" smtClean="0"/>
              <a:t>71</a:t>
            </a:fld>
            <a:endParaRPr lang="en-US"/>
          </a:p>
        </p:txBody>
      </p:sp>
    </p:spTree>
    <p:extLst>
      <p:ext uri="{BB962C8B-B14F-4D97-AF65-F5344CB8AC3E}">
        <p14:creationId xmlns:p14="http://schemas.microsoft.com/office/powerpoint/2010/main" val="347541461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73311F-C815-B3B5-F7DE-FD0C3CB7B2B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4D2E26-BB70-40D4-6677-9982DED5D2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3731519-066F-612D-D0B6-59AFF3A38C77}"/>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51B1481D-2066-D4E7-BEB6-78978CDD9B6C}"/>
              </a:ext>
            </a:extLst>
          </p:cNvPr>
          <p:cNvSpPr>
            <a:spLocks noGrp="1"/>
          </p:cNvSpPr>
          <p:nvPr>
            <p:ph type="sldNum" sz="quarter" idx="5"/>
          </p:nvPr>
        </p:nvSpPr>
        <p:spPr/>
        <p:txBody>
          <a:bodyPr/>
          <a:lstStyle/>
          <a:p>
            <a:fld id="{E88088B5-5D3D-41C5-9929-9FAB3A249D9E}" type="slidenum">
              <a:rPr lang="en-US" smtClean="0"/>
              <a:t>72</a:t>
            </a:fld>
            <a:endParaRPr lang="en-US"/>
          </a:p>
        </p:txBody>
      </p:sp>
    </p:spTree>
    <p:extLst>
      <p:ext uri="{BB962C8B-B14F-4D97-AF65-F5344CB8AC3E}">
        <p14:creationId xmlns:p14="http://schemas.microsoft.com/office/powerpoint/2010/main" val="106971848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55A9AB-2B0F-77AC-AB73-E16C64F436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527062-3739-EAAA-5DBF-0B2ECD6EAD3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2711B9-4ABD-308A-6E32-38F82D6BE833}"/>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03E9C3C4-2498-01AF-EC04-632C7D1385B9}"/>
              </a:ext>
            </a:extLst>
          </p:cNvPr>
          <p:cNvSpPr>
            <a:spLocks noGrp="1"/>
          </p:cNvSpPr>
          <p:nvPr>
            <p:ph type="sldNum" sz="quarter" idx="5"/>
          </p:nvPr>
        </p:nvSpPr>
        <p:spPr/>
        <p:txBody>
          <a:bodyPr/>
          <a:lstStyle/>
          <a:p>
            <a:fld id="{E88088B5-5D3D-41C5-9929-9FAB3A249D9E}" type="slidenum">
              <a:rPr lang="en-US" smtClean="0"/>
              <a:t>73</a:t>
            </a:fld>
            <a:endParaRPr lang="en-US"/>
          </a:p>
        </p:txBody>
      </p:sp>
    </p:spTree>
    <p:extLst>
      <p:ext uri="{BB962C8B-B14F-4D97-AF65-F5344CB8AC3E}">
        <p14:creationId xmlns:p14="http://schemas.microsoft.com/office/powerpoint/2010/main" val="266766377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077674-B051-3B30-96F2-702FCDC90E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1300FB-5696-D05C-5396-482B0E5785B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14F9BA-CB65-2B1B-A599-169283BAAB6D}"/>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62B7FC74-3D20-5332-58D7-C629B7343D06}"/>
              </a:ext>
            </a:extLst>
          </p:cNvPr>
          <p:cNvSpPr>
            <a:spLocks noGrp="1"/>
          </p:cNvSpPr>
          <p:nvPr>
            <p:ph type="sldNum" sz="quarter" idx="5"/>
          </p:nvPr>
        </p:nvSpPr>
        <p:spPr/>
        <p:txBody>
          <a:bodyPr/>
          <a:lstStyle/>
          <a:p>
            <a:fld id="{E88088B5-5D3D-41C5-9929-9FAB3A249D9E}" type="slidenum">
              <a:rPr lang="en-US" smtClean="0"/>
              <a:t>74</a:t>
            </a:fld>
            <a:endParaRPr lang="en-US"/>
          </a:p>
        </p:txBody>
      </p:sp>
    </p:spTree>
    <p:extLst>
      <p:ext uri="{BB962C8B-B14F-4D97-AF65-F5344CB8AC3E}">
        <p14:creationId xmlns:p14="http://schemas.microsoft.com/office/powerpoint/2010/main" val="241705945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89B8E8-CC61-9FDB-5600-EC769A2256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2B37AED-7E46-0203-7846-8BCF0D4C0C6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4FA8E5-EDFA-1D27-DBF2-97AFFAFEF4DF}"/>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D83CC1E0-82DD-02E2-A3DD-4F5CE98EA2BF}"/>
              </a:ext>
            </a:extLst>
          </p:cNvPr>
          <p:cNvSpPr>
            <a:spLocks noGrp="1"/>
          </p:cNvSpPr>
          <p:nvPr>
            <p:ph type="sldNum" sz="quarter" idx="5"/>
          </p:nvPr>
        </p:nvSpPr>
        <p:spPr/>
        <p:txBody>
          <a:bodyPr/>
          <a:lstStyle/>
          <a:p>
            <a:fld id="{E88088B5-5D3D-41C5-9929-9FAB3A249D9E}" type="slidenum">
              <a:rPr lang="en-US" smtClean="0"/>
              <a:t>75</a:t>
            </a:fld>
            <a:endParaRPr lang="en-US"/>
          </a:p>
        </p:txBody>
      </p:sp>
    </p:spTree>
    <p:extLst>
      <p:ext uri="{BB962C8B-B14F-4D97-AF65-F5344CB8AC3E}">
        <p14:creationId xmlns:p14="http://schemas.microsoft.com/office/powerpoint/2010/main" val="6104359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4F00C5-4A66-4EAC-7639-B805CF0822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E17D30-FADD-0B6B-40B0-E734D2AA62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0D2C505-5B92-AFC0-CF27-9FA92728CDFD}"/>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E46CD491-FFD0-3F58-FFD8-8EA54A0A7977}"/>
              </a:ext>
            </a:extLst>
          </p:cNvPr>
          <p:cNvSpPr>
            <a:spLocks noGrp="1"/>
          </p:cNvSpPr>
          <p:nvPr>
            <p:ph type="sldNum" sz="quarter" idx="5"/>
          </p:nvPr>
        </p:nvSpPr>
        <p:spPr/>
        <p:txBody>
          <a:bodyPr/>
          <a:lstStyle/>
          <a:p>
            <a:fld id="{E88088B5-5D3D-41C5-9929-9FAB3A249D9E}" type="slidenum">
              <a:rPr lang="en-US" smtClean="0"/>
              <a:t>76</a:t>
            </a:fld>
            <a:endParaRPr lang="en-US"/>
          </a:p>
        </p:txBody>
      </p:sp>
    </p:spTree>
    <p:extLst>
      <p:ext uri="{BB962C8B-B14F-4D97-AF65-F5344CB8AC3E}">
        <p14:creationId xmlns:p14="http://schemas.microsoft.com/office/powerpoint/2010/main" val="308788814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60ACA0-89CE-89E9-3F72-728969F78A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677029-9BFF-20D4-9C38-CA5E9F8D8CE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11D1D4-E538-3CAA-4DB5-08B65E7C33B3}"/>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42628D0F-4246-0CA8-165A-F2E3EBA3DA0A}"/>
              </a:ext>
            </a:extLst>
          </p:cNvPr>
          <p:cNvSpPr>
            <a:spLocks noGrp="1"/>
          </p:cNvSpPr>
          <p:nvPr>
            <p:ph type="sldNum" sz="quarter" idx="5"/>
          </p:nvPr>
        </p:nvSpPr>
        <p:spPr/>
        <p:txBody>
          <a:bodyPr/>
          <a:lstStyle/>
          <a:p>
            <a:fld id="{E88088B5-5D3D-41C5-9929-9FAB3A249D9E}" type="slidenum">
              <a:rPr lang="en-US" smtClean="0"/>
              <a:t>77</a:t>
            </a:fld>
            <a:endParaRPr lang="en-US"/>
          </a:p>
        </p:txBody>
      </p:sp>
    </p:spTree>
    <p:extLst>
      <p:ext uri="{BB962C8B-B14F-4D97-AF65-F5344CB8AC3E}">
        <p14:creationId xmlns:p14="http://schemas.microsoft.com/office/powerpoint/2010/main" val="240398246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C55D07-D230-20CF-2938-D6E8517E86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8566EE-56C4-B91A-E61B-02772814C9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A6C2A4-F580-6CFD-22C3-FEEEE3FE044C}"/>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BF5470AE-77EE-99C0-FE26-425FA624D215}"/>
              </a:ext>
            </a:extLst>
          </p:cNvPr>
          <p:cNvSpPr>
            <a:spLocks noGrp="1"/>
          </p:cNvSpPr>
          <p:nvPr>
            <p:ph type="sldNum" sz="quarter" idx="5"/>
          </p:nvPr>
        </p:nvSpPr>
        <p:spPr/>
        <p:txBody>
          <a:bodyPr/>
          <a:lstStyle/>
          <a:p>
            <a:fld id="{E88088B5-5D3D-41C5-9929-9FAB3A249D9E}" type="slidenum">
              <a:rPr lang="en-US" smtClean="0"/>
              <a:t>78</a:t>
            </a:fld>
            <a:endParaRPr lang="en-US"/>
          </a:p>
        </p:txBody>
      </p:sp>
    </p:spTree>
    <p:extLst>
      <p:ext uri="{BB962C8B-B14F-4D97-AF65-F5344CB8AC3E}">
        <p14:creationId xmlns:p14="http://schemas.microsoft.com/office/powerpoint/2010/main" val="365961004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387E60-A7A9-31E8-5E02-EBB58C34FE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4122C8-DF05-E810-B8EB-C69EC14DF6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1074C4-96FF-08D0-9F8B-E5E9F315ADA8}"/>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F16E21BB-DF4F-F67E-134F-312B846834AE}"/>
              </a:ext>
            </a:extLst>
          </p:cNvPr>
          <p:cNvSpPr>
            <a:spLocks noGrp="1"/>
          </p:cNvSpPr>
          <p:nvPr>
            <p:ph type="sldNum" sz="quarter" idx="5"/>
          </p:nvPr>
        </p:nvSpPr>
        <p:spPr/>
        <p:txBody>
          <a:bodyPr/>
          <a:lstStyle/>
          <a:p>
            <a:fld id="{E88088B5-5D3D-41C5-9929-9FAB3A249D9E}" type="slidenum">
              <a:rPr lang="en-US" smtClean="0"/>
              <a:t>79</a:t>
            </a:fld>
            <a:endParaRPr lang="en-US"/>
          </a:p>
        </p:txBody>
      </p:sp>
    </p:spTree>
    <p:extLst>
      <p:ext uri="{BB962C8B-B14F-4D97-AF65-F5344CB8AC3E}">
        <p14:creationId xmlns:p14="http://schemas.microsoft.com/office/powerpoint/2010/main" val="214469495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4C0D7E-9126-7C44-9848-0491F76481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9B1808-6562-5314-582E-50D11BD5252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93A4143-3247-3BB2-F470-516D332A5A71}"/>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E8992CF2-C348-7319-545F-F4D6D35E8C63}"/>
              </a:ext>
            </a:extLst>
          </p:cNvPr>
          <p:cNvSpPr>
            <a:spLocks noGrp="1"/>
          </p:cNvSpPr>
          <p:nvPr>
            <p:ph type="sldNum" sz="quarter" idx="5"/>
          </p:nvPr>
        </p:nvSpPr>
        <p:spPr/>
        <p:txBody>
          <a:bodyPr/>
          <a:lstStyle/>
          <a:p>
            <a:fld id="{E88088B5-5D3D-41C5-9929-9FAB3A249D9E}" type="slidenum">
              <a:rPr lang="en-US" smtClean="0"/>
              <a:t>80</a:t>
            </a:fld>
            <a:endParaRPr lang="en-US"/>
          </a:p>
        </p:txBody>
      </p:sp>
    </p:spTree>
    <p:extLst>
      <p:ext uri="{BB962C8B-B14F-4D97-AF65-F5344CB8AC3E}">
        <p14:creationId xmlns:p14="http://schemas.microsoft.com/office/powerpoint/2010/main" val="49496348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6F1BD7-6D99-26FD-E1F8-D59BF66083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FC2D444-BF2C-F9D1-3528-F5A2A991D0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0958F38-8DBE-8148-EA27-46111B1928A9}"/>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886398C4-1DFA-F436-0FBF-749C39F45D39}"/>
              </a:ext>
            </a:extLst>
          </p:cNvPr>
          <p:cNvSpPr>
            <a:spLocks noGrp="1"/>
          </p:cNvSpPr>
          <p:nvPr>
            <p:ph type="sldNum" sz="quarter" idx="5"/>
          </p:nvPr>
        </p:nvSpPr>
        <p:spPr/>
        <p:txBody>
          <a:bodyPr/>
          <a:lstStyle/>
          <a:p>
            <a:fld id="{E88088B5-5D3D-41C5-9929-9FAB3A249D9E}" type="slidenum">
              <a:rPr lang="en-US" smtClean="0"/>
              <a:t>81</a:t>
            </a:fld>
            <a:endParaRPr lang="en-US"/>
          </a:p>
        </p:txBody>
      </p:sp>
    </p:spTree>
    <p:extLst>
      <p:ext uri="{BB962C8B-B14F-4D97-AF65-F5344CB8AC3E}">
        <p14:creationId xmlns:p14="http://schemas.microsoft.com/office/powerpoint/2010/main" val="272511039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2E81ED-DE0A-3773-CFAF-9279DFCA72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282B91-991A-BFC9-8A7A-53A91610E3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CAD59C-EE7A-68BE-BE5A-3538AC7F09BD}"/>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AF4690B0-F561-B4BF-B1E9-CB2E340ACF1D}"/>
              </a:ext>
            </a:extLst>
          </p:cNvPr>
          <p:cNvSpPr>
            <a:spLocks noGrp="1"/>
          </p:cNvSpPr>
          <p:nvPr>
            <p:ph type="sldNum" sz="quarter" idx="5"/>
          </p:nvPr>
        </p:nvSpPr>
        <p:spPr/>
        <p:txBody>
          <a:bodyPr/>
          <a:lstStyle/>
          <a:p>
            <a:fld id="{E88088B5-5D3D-41C5-9929-9FAB3A249D9E}" type="slidenum">
              <a:rPr lang="en-US" smtClean="0"/>
              <a:t>82</a:t>
            </a:fld>
            <a:endParaRPr lang="en-US"/>
          </a:p>
        </p:txBody>
      </p:sp>
    </p:spTree>
    <p:extLst>
      <p:ext uri="{BB962C8B-B14F-4D97-AF65-F5344CB8AC3E}">
        <p14:creationId xmlns:p14="http://schemas.microsoft.com/office/powerpoint/2010/main" val="99330790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2120B3-1DEC-21E8-D1BB-B66BD7A24B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36E12A-AC68-199F-4E84-8C31858CAA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1326F9D-4341-A9AC-FD07-3B3496EBE66F}"/>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109750AD-2D24-E311-29A1-0820A43C435F}"/>
              </a:ext>
            </a:extLst>
          </p:cNvPr>
          <p:cNvSpPr>
            <a:spLocks noGrp="1"/>
          </p:cNvSpPr>
          <p:nvPr>
            <p:ph type="sldNum" sz="quarter" idx="5"/>
          </p:nvPr>
        </p:nvSpPr>
        <p:spPr/>
        <p:txBody>
          <a:bodyPr/>
          <a:lstStyle/>
          <a:p>
            <a:fld id="{E88088B5-5D3D-41C5-9929-9FAB3A249D9E}" type="slidenum">
              <a:rPr lang="en-US" smtClean="0"/>
              <a:t>83</a:t>
            </a:fld>
            <a:endParaRPr lang="en-US"/>
          </a:p>
        </p:txBody>
      </p:sp>
    </p:spTree>
    <p:extLst>
      <p:ext uri="{BB962C8B-B14F-4D97-AF65-F5344CB8AC3E}">
        <p14:creationId xmlns:p14="http://schemas.microsoft.com/office/powerpoint/2010/main" val="29133915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45CBF3-A013-A4D6-62F9-39E45B4BF4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2A1166-DF12-315D-CCB5-6F54CFA252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D9D12E-AB08-3ACA-349F-9599D30A9FFA}"/>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C32E4EB7-B8D3-4202-565E-B18D663024B7}"/>
              </a:ext>
            </a:extLst>
          </p:cNvPr>
          <p:cNvSpPr>
            <a:spLocks noGrp="1"/>
          </p:cNvSpPr>
          <p:nvPr>
            <p:ph type="sldNum" sz="quarter" idx="5"/>
          </p:nvPr>
        </p:nvSpPr>
        <p:spPr/>
        <p:txBody>
          <a:bodyPr/>
          <a:lstStyle/>
          <a:p>
            <a:fld id="{E88088B5-5D3D-41C5-9929-9FAB3A249D9E}" type="slidenum">
              <a:rPr lang="en-US" smtClean="0"/>
              <a:t>84</a:t>
            </a:fld>
            <a:endParaRPr lang="en-US"/>
          </a:p>
        </p:txBody>
      </p:sp>
    </p:spTree>
    <p:extLst>
      <p:ext uri="{BB962C8B-B14F-4D97-AF65-F5344CB8AC3E}">
        <p14:creationId xmlns:p14="http://schemas.microsoft.com/office/powerpoint/2010/main" val="175520972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1FE767-3579-091B-1499-77FE020296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96DAA3-6466-875E-57EE-0CF7D574AE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CD1AED-C1F8-0BFE-223A-361CB616DDE0}"/>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0F848FFF-3914-9B99-52EF-8B0DD2861DD9}"/>
              </a:ext>
            </a:extLst>
          </p:cNvPr>
          <p:cNvSpPr>
            <a:spLocks noGrp="1"/>
          </p:cNvSpPr>
          <p:nvPr>
            <p:ph type="sldNum" sz="quarter" idx="5"/>
          </p:nvPr>
        </p:nvSpPr>
        <p:spPr/>
        <p:txBody>
          <a:bodyPr/>
          <a:lstStyle/>
          <a:p>
            <a:fld id="{E88088B5-5D3D-41C5-9929-9FAB3A249D9E}" type="slidenum">
              <a:rPr lang="en-US" smtClean="0"/>
              <a:t>85</a:t>
            </a:fld>
            <a:endParaRPr lang="en-US"/>
          </a:p>
        </p:txBody>
      </p:sp>
    </p:spTree>
    <p:extLst>
      <p:ext uri="{BB962C8B-B14F-4D97-AF65-F5344CB8AC3E}">
        <p14:creationId xmlns:p14="http://schemas.microsoft.com/office/powerpoint/2010/main" val="427292880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9D0D80-66EA-2BC7-AFE2-0347637927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4BD739-2664-9F92-FD59-78E238B6251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D083FBA-36AF-2D5B-31FC-0C90151F5BF4}"/>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261B4ED4-BFA4-8265-3DF6-CEED2DFD46CF}"/>
              </a:ext>
            </a:extLst>
          </p:cNvPr>
          <p:cNvSpPr>
            <a:spLocks noGrp="1"/>
          </p:cNvSpPr>
          <p:nvPr>
            <p:ph type="sldNum" sz="quarter" idx="5"/>
          </p:nvPr>
        </p:nvSpPr>
        <p:spPr/>
        <p:txBody>
          <a:bodyPr/>
          <a:lstStyle/>
          <a:p>
            <a:fld id="{E88088B5-5D3D-41C5-9929-9FAB3A249D9E}" type="slidenum">
              <a:rPr lang="en-US" smtClean="0"/>
              <a:t>86</a:t>
            </a:fld>
            <a:endParaRPr lang="en-US"/>
          </a:p>
        </p:txBody>
      </p:sp>
    </p:spTree>
    <p:extLst>
      <p:ext uri="{BB962C8B-B14F-4D97-AF65-F5344CB8AC3E}">
        <p14:creationId xmlns:p14="http://schemas.microsoft.com/office/powerpoint/2010/main" val="402586534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2016CC-7E6A-EEF5-1711-99232B8AA0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48DB7B-8DF0-AC78-655D-CD46DD71D0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F03AB8C-02CB-6942-2379-6E810DE1C328}"/>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4C1DD533-F707-E997-7711-2B31F5E5C6B9}"/>
              </a:ext>
            </a:extLst>
          </p:cNvPr>
          <p:cNvSpPr>
            <a:spLocks noGrp="1"/>
          </p:cNvSpPr>
          <p:nvPr>
            <p:ph type="sldNum" sz="quarter" idx="5"/>
          </p:nvPr>
        </p:nvSpPr>
        <p:spPr/>
        <p:txBody>
          <a:bodyPr/>
          <a:lstStyle/>
          <a:p>
            <a:fld id="{E88088B5-5D3D-41C5-9929-9FAB3A249D9E}" type="slidenum">
              <a:rPr lang="en-US" smtClean="0"/>
              <a:t>87</a:t>
            </a:fld>
            <a:endParaRPr lang="en-US"/>
          </a:p>
        </p:txBody>
      </p:sp>
    </p:spTree>
    <p:extLst>
      <p:ext uri="{BB962C8B-B14F-4D97-AF65-F5344CB8AC3E}">
        <p14:creationId xmlns:p14="http://schemas.microsoft.com/office/powerpoint/2010/main" val="390575065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D52318-C866-192C-7792-2D3B70635E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7D251F-B963-AA31-7E8E-D0EE87B06B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D4E3C3-51C4-A19B-5362-6A89F95593AD}"/>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C41A0C15-30E0-768B-7F7F-9F993AD36ADE}"/>
              </a:ext>
            </a:extLst>
          </p:cNvPr>
          <p:cNvSpPr>
            <a:spLocks noGrp="1"/>
          </p:cNvSpPr>
          <p:nvPr>
            <p:ph type="sldNum" sz="quarter" idx="5"/>
          </p:nvPr>
        </p:nvSpPr>
        <p:spPr/>
        <p:txBody>
          <a:bodyPr/>
          <a:lstStyle/>
          <a:p>
            <a:fld id="{E88088B5-5D3D-41C5-9929-9FAB3A249D9E}" type="slidenum">
              <a:rPr lang="en-US" smtClean="0"/>
              <a:t>88</a:t>
            </a:fld>
            <a:endParaRPr lang="en-US"/>
          </a:p>
        </p:txBody>
      </p:sp>
    </p:spTree>
    <p:extLst>
      <p:ext uri="{BB962C8B-B14F-4D97-AF65-F5344CB8AC3E}">
        <p14:creationId xmlns:p14="http://schemas.microsoft.com/office/powerpoint/2010/main" val="59979651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D95716-C702-7A8D-3752-AD74C1D087B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6BDFB7-6D6E-6D8E-35CD-31A9A07554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A3DE761-1B6D-5DF0-7002-92CA5631C778}"/>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887E60FF-638D-56AC-2BF1-D8A39885C209}"/>
              </a:ext>
            </a:extLst>
          </p:cNvPr>
          <p:cNvSpPr>
            <a:spLocks noGrp="1"/>
          </p:cNvSpPr>
          <p:nvPr>
            <p:ph type="sldNum" sz="quarter" idx="5"/>
          </p:nvPr>
        </p:nvSpPr>
        <p:spPr/>
        <p:txBody>
          <a:bodyPr/>
          <a:lstStyle/>
          <a:p>
            <a:fld id="{E88088B5-5D3D-41C5-9929-9FAB3A249D9E}" type="slidenum">
              <a:rPr lang="en-US" smtClean="0"/>
              <a:t>89</a:t>
            </a:fld>
            <a:endParaRPr lang="en-US"/>
          </a:p>
        </p:txBody>
      </p:sp>
    </p:spTree>
    <p:extLst>
      <p:ext uri="{BB962C8B-B14F-4D97-AF65-F5344CB8AC3E}">
        <p14:creationId xmlns:p14="http://schemas.microsoft.com/office/powerpoint/2010/main" val="209874018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F687D2-0DEB-F5F0-40FD-372D2D89AD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358269-257E-D83D-31A1-AD5FB022E6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1CC9DE-F106-7ACD-3502-455DA1B4819B}"/>
              </a:ext>
            </a:extLst>
          </p:cNvPr>
          <p:cNvSpPr>
            <a:spLocks noGrp="1"/>
          </p:cNvSpPr>
          <p:nvPr>
            <p:ph type="body" idx="1"/>
          </p:nvPr>
        </p:nvSpPr>
        <p:spPr/>
        <p:txBody>
          <a:bodyPr/>
          <a:lstStyle/>
          <a:p>
            <a:pPr algn="r" rtl="1"/>
            <a:r>
              <a:rPr lang="ar-SA" dirty="0"/>
              <a:t>يتضمن تصميم نظام التفاعل الاستراتيجي بين الإنسان والروبوت (</a:t>
            </a:r>
            <a:r>
              <a:rPr lang="en-CA" dirty="0"/>
              <a:t>HRI) </a:t>
            </a:r>
            <a:r>
              <a:rPr lang="ar-SA" dirty="0"/>
              <a:t>نهجًا شاملاً لإنشاء أنظمة يتفاعل فيها البشر والروبوتات بطرق تتسم بالكفاءة والأمان وتعزز قدرات كليهما. يتطلب هذا النهج النظر في عوامل مختلفة، بما في ذلك تجربة المستخدم، ومستويات استقلالية الروبوت، وطرائق التفاعل، والسياق الذي يحدث فيه التفاعل.</a:t>
            </a:r>
            <a:endParaRPr lang="en-CA" dirty="0"/>
          </a:p>
        </p:txBody>
      </p:sp>
      <p:sp>
        <p:nvSpPr>
          <p:cNvPr id="4" name="Slide Number Placeholder 3">
            <a:extLst>
              <a:ext uri="{FF2B5EF4-FFF2-40B4-BE49-F238E27FC236}">
                <a16:creationId xmlns:a16="http://schemas.microsoft.com/office/drawing/2014/main" id="{A2E93716-EB67-C0A4-3B56-0F30C78D4183}"/>
              </a:ext>
            </a:extLst>
          </p:cNvPr>
          <p:cNvSpPr>
            <a:spLocks noGrp="1"/>
          </p:cNvSpPr>
          <p:nvPr>
            <p:ph type="sldNum" sz="quarter" idx="5"/>
          </p:nvPr>
        </p:nvSpPr>
        <p:spPr/>
        <p:txBody>
          <a:bodyPr/>
          <a:lstStyle/>
          <a:p>
            <a:fld id="{E88088B5-5D3D-41C5-9929-9FAB3A249D9E}" type="slidenum">
              <a:rPr lang="en-US" smtClean="0"/>
              <a:t>90</a:t>
            </a:fld>
            <a:endParaRPr lang="en-US"/>
          </a:p>
        </p:txBody>
      </p:sp>
    </p:spTree>
    <p:extLst>
      <p:ext uri="{BB962C8B-B14F-4D97-AF65-F5344CB8AC3E}">
        <p14:creationId xmlns:p14="http://schemas.microsoft.com/office/powerpoint/2010/main" val="27825645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F4DA33-4D15-3B48-A1C1-E56C49EB832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F1DA42B-AB31-748B-CA3C-9FD95506CD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F817B2-D6B2-D7C0-27B8-0BAECC849E42}"/>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5D722531-CCD3-FC37-C431-A5B0B855A5A0}"/>
              </a:ext>
            </a:extLst>
          </p:cNvPr>
          <p:cNvSpPr>
            <a:spLocks noGrp="1"/>
          </p:cNvSpPr>
          <p:nvPr>
            <p:ph type="sldNum" sz="quarter" idx="5"/>
          </p:nvPr>
        </p:nvSpPr>
        <p:spPr/>
        <p:txBody>
          <a:bodyPr/>
          <a:lstStyle/>
          <a:p>
            <a:fld id="{E88088B5-5D3D-41C5-9929-9FAB3A249D9E}" type="slidenum">
              <a:rPr lang="en-US" smtClean="0"/>
              <a:t>91</a:t>
            </a:fld>
            <a:endParaRPr lang="en-US"/>
          </a:p>
        </p:txBody>
      </p:sp>
    </p:spTree>
    <p:extLst>
      <p:ext uri="{BB962C8B-B14F-4D97-AF65-F5344CB8AC3E}">
        <p14:creationId xmlns:p14="http://schemas.microsoft.com/office/powerpoint/2010/main" val="213451778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876E18-9125-2664-F8EA-0B9B2C2CB0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C283A5-AABA-23E3-451F-1C5E97E70D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A9C89B0-EA15-73E6-06AB-81A596598FF1}"/>
              </a:ext>
            </a:extLst>
          </p:cNvPr>
          <p:cNvSpPr>
            <a:spLocks noGrp="1"/>
          </p:cNvSpPr>
          <p:nvPr>
            <p:ph type="body" idx="1"/>
          </p:nvPr>
        </p:nvSpPr>
        <p:spPr/>
        <p:txBody>
          <a:bodyPr/>
          <a:lstStyle/>
          <a:p>
            <a:pPr algn="r" rtl="1"/>
            <a:r>
              <a:rPr lang="ar-SA" dirty="0"/>
              <a:t>شرح التصميم الاستراتيجي لنظام </a:t>
            </a:r>
            <a:r>
              <a:rPr lang="en-CA" dirty="0"/>
              <a:t>HRI: </a:t>
            </a:r>
            <a:r>
              <a:rPr lang="ar-SA" dirty="0"/>
              <a:t>ابدأ بتعريف بسيط. على سبيل المثال، "التصميم الاستراتيجي لنظام </a:t>
            </a:r>
            <a:r>
              <a:rPr lang="en-CA" dirty="0"/>
              <a:t>HRI </a:t>
            </a:r>
            <a:r>
              <a:rPr lang="ar-SA" dirty="0"/>
              <a:t>هو التخطيط المدروس لكيفية تفاعل الروبوتات والبشر. إنه مثل إنشاء صداقة حيث يفهم كل من البشر والروبوتات ويساعدون بعضهم البعض.</a:t>
            </a:r>
            <a:endParaRPr lang="en-CA" dirty="0"/>
          </a:p>
          <a:p>
            <a:pPr algn="r" rtl="1"/>
            <a:r>
              <a:rPr lang="ar-SA" dirty="0"/>
              <a:t>لماذا هو مهم:</a:t>
            </a:r>
          </a:p>
          <a:p>
            <a:pPr algn="r" rtl="1"/>
            <a:r>
              <a:rPr lang="ar-SA" dirty="0"/>
              <a:t>الهدف هو جعل التفاعلات بين البشر والروبوتات سلسة ومفيدة قدر الإمكان.</a:t>
            </a:r>
          </a:p>
          <a:p>
            <a:pPr algn="r" rtl="1"/>
            <a:r>
              <a:rPr lang="ar-SA" dirty="0"/>
              <a:t>"فكر في الأمر على أنه تنظيم فريق حيث يعرف كل عضو، سواء كان إنسانًا أو روبوتًا، دوره بشكل مثالي ويعمل معًا بسلاسة."</a:t>
            </a:r>
            <a:endParaRPr lang="en-CA" dirty="0"/>
          </a:p>
        </p:txBody>
      </p:sp>
      <p:sp>
        <p:nvSpPr>
          <p:cNvPr id="4" name="Slide Number Placeholder 3">
            <a:extLst>
              <a:ext uri="{FF2B5EF4-FFF2-40B4-BE49-F238E27FC236}">
                <a16:creationId xmlns:a16="http://schemas.microsoft.com/office/drawing/2014/main" id="{01244B69-F3FF-1834-D407-F9818C7CBFAF}"/>
              </a:ext>
            </a:extLst>
          </p:cNvPr>
          <p:cNvSpPr>
            <a:spLocks noGrp="1"/>
          </p:cNvSpPr>
          <p:nvPr>
            <p:ph type="sldNum" sz="quarter" idx="5"/>
          </p:nvPr>
        </p:nvSpPr>
        <p:spPr/>
        <p:txBody>
          <a:bodyPr/>
          <a:lstStyle/>
          <a:p>
            <a:fld id="{E88088B5-5D3D-41C5-9929-9FAB3A249D9E}" type="slidenum">
              <a:rPr lang="en-US" smtClean="0"/>
              <a:t>92</a:t>
            </a:fld>
            <a:endParaRPr lang="en-US"/>
          </a:p>
        </p:txBody>
      </p:sp>
    </p:spTree>
    <p:extLst>
      <p:ext uri="{BB962C8B-B14F-4D97-AF65-F5344CB8AC3E}">
        <p14:creationId xmlns:p14="http://schemas.microsoft.com/office/powerpoint/2010/main" val="175949949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484BD5-1487-B757-2CF6-6B3621AC74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FA550FE-1EF5-252A-9D87-1007139705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1960D4-B79A-03E2-EF65-CCA56CFC3E23}"/>
              </a:ext>
            </a:extLst>
          </p:cNvPr>
          <p:cNvSpPr>
            <a:spLocks noGrp="1"/>
          </p:cNvSpPr>
          <p:nvPr>
            <p:ph type="body" idx="1"/>
          </p:nvPr>
        </p:nvSpPr>
        <p:spPr/>
        <p:txBody>
          <a:bodyPr/>
          <a:lstStyle/>
          <a:p>
            <a:pPr algn="r" rtl="1"/>
            <a:r>
              <a:rPr lang="ar-SA" dirty="0"/>
              <a:t>العناصر الأساسية للتصميم الاستراتيجي لـ </a:t>
            </a:r>
            <a:r>
              <a:rPr lang="en-CA" dirty="0"/>
              <a:t>HRI:</a:t>
            </a:r>
          </a:p>
          <a:p>
            <a:pPr algn="r" rtl="1"/>
            <a:endParaRPr lang="en-CA" dirty="0"/>
          </a:p>
          <a:p>
            <a:pPr algn="r" rtl="1"/>
            <a:r>
              <a:rPr lang="ar-SA" dirty="0"/>
              <a:t>تجربة المستخدم (</a:t>
            </a:r>
            <a:r>
              <a:rPr lang="en-CA" dirty="0"/>
              <a:t>UX): </a:t>
            </a:r>
            <a:r>
              <a:rPr lang="ar-SA" dirty="0"/>
              <a:t>اشرح تجربة المستخدم بعبارات بسيطة، مثل "كيف يشعر الأشخاص عندما يتفاعلون مع الروبوتات. هدفنا هو جعل هذه التجربة ممتعة وسهلة، تمامًا مثل استخدام تطبيقك المفضل."</a:t>
            </a:r>
          </a:p>
          <a:p>
            <a:pPr algn="r" rtl="1"/>
            <a:endParaRPr lang="ar-SA" dirty="0"/>
          </a:p>
          <a:p>
            <a:pPr algn="r" rtl="1"/>
            <a:r>
              <a:rPr lang="ar-SA" dirty="0"/>
              <a:t>الاستقلالية: قدم مفهوم استقلالية الروبوت مع شرح أساسي: "هذا هو مقدار الحرية التي يتمتع بها الروبوت في اتخاذ قراراته الخاصة. تحتاج بعض الروبوتات إلى مزيد من التوجيه، بينما يمكن للآخرين القيام بالمهام بمفردهم، على غرار الطريقة التي تتعلم بها القيام بها". أشياء جديدة مع الممارسة."</a:t>
            </a:r>
          </a:p>
          <a:p>
            <a:pPr algn="r" rtl="1"/>
            <a:endParaRPr lang="ar-SA" dirty="0"/>
          </a:p>
          <a:p>
            <a:pPr algn="r" rtl="1"/>
            <a:r>
              <a:rPr lang="ar-SA" dirty="0"/>
              <a:t>طرق التفاعل: وصف طرق التفاعل بلغة مباشرة: "هذه هي الطريقة التي نتواصل بها أو نتفاعل مع الروبوتات، سواء كان ذلك عن طريق التحدث أو استخدام الإيماءات أو حتى شاشات اللمس، تمامًا مثل الطريقة التي تختار بها التحدث أو إرسال الرسائل النصية أو مكالمات الفيديو مع أصدقائك."</a:t>
            </a:r>
          </a:p>
          <a:p>
            <a:pPr algn="r" rtl="1"/>
            <a:endParaRPr lang="ar-SA" dirty="0"/>
          </a:p>
          <a:p>
            <a:pPr algn="r" rtl="1"/>
            <a:r>
              <a:rPr lang="ar-SA" dirty="0"/>
              <a:t>التكيف مع السياق: تبسيط التكيف مع السياق: "تحتاج الروبوتات، مثلنا، إلى فهم المواقف المختلفة. على سبيل المثال، يحتاج الروبوت إلى معرفة ما إذا كان موجودًا في مكتبة أم لا، فيجب أن يكون هادئًا، تمامًا مثلما نغير سلوكنا بناءً على مكاننا ومكاننا. مع من نحن."</a:t>
            </a:r>
            <a:endParaRPr lang="en-CA" dirty="0"/>
          </a:p>
        </p:txBody>
      </p:sp>
      <p:sp>
        <p:nvSpPr>
          <p:cNvPr id="4" name="Slide Number Placeholder 3">
            <a:extLst>
              <a:ext uri="{FF2B5EF4-FFF2-40B4-BE49-F238E27FC236}">
                <a16:creationId xmlns:a16="http://schemas.microsoft.com/office/drawing/2014/main" id="{9F7A27FF-D195-8452-F382-CE7E7F83AEAD}"/>
              </a:ext>
            </a:extLst>
          </p:cNvPr>
          <p:cNvSpPr>
            <a:spLocks noGrp="1"/>
          </p:cNvSpPr>
          <p:nvPr>
            <p:ph type="sldNum" sz="quarter" idx="5"/>
          </p:nvPr>
        </p:nvSpPr>
        <p:spPr/>
        <p:txBody>
          <a:bodyPr/>
          <a:lstStyle/>
          <a:p>
            <a:fld id="{E88088B5-5D3D-41C5-9929-9FAB3A249D9E}" type="slidenum">
              <a:rPr lang="en-US" smtClean="0"/>
              <a:t>93</a:t>
            </a:fld>
            <a:endParaRPr lang="en-US"/>
          </a:p>
        </p:txBody>
      </p:sp>
    </p:spTree>
    <p:extLst>
      <p:ext uri="{BB962C8B-B14F-4D97-AF65-F5344CB8AC3E}">
        <p14:creationId xmlns:p14="http://schemas.microsoft.com/office/powerpoint/2010/main" val="18489319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79226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2/20/2024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4.xml"/><Relationship Id="rId5" Type="http://schemas.openxmlformats.org/officeDocument/2006/relationships/image" Target="../media/image15.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4.xml"/><Relationship Id="rId5" Type="http://schemas.openxmlformats.org/officeDocument/2006/relationships/image" Target="../media/image18.png"/><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53.png"/><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customXml" Target="../ink/ink1.xml"/><Relationship Id="rId5" Type="http://schemas.openxmlformats.org/officeDocument/2006/relationships/image" Target="../media/image21.png"/><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4.xml"/><Relationship Id="rId5" Type="http://schemas.openxmlformats.org/officeDocument/2006/relationships/image" Target="../media/image61.png"/><Relationship Id="rId4" Type="http://schemas.openxmlformats.org/officeDocument/2006/relationships/customXml" Target="../ink/ink2.xml"/></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png"/><Relationship Id="rId1" Type="http://schemas.openxmlformats.org/officeDocument/2006/relationships/slideLayout" Target="../slideLayouts/slideLayout14.xml"/><Relationship Id="rId5" Type="http://schemas.openxmlformats.org/officeDocument/2006/relationships/image" Target="../media/image68.png"/><Relationship Id="rId4" Type="http://schemas.openxmlformats.org/officeDocument/2006/relationships/customXml" Target="../ink/ink3.xml"/></Relationships>
</file>

<file path=ppt/slides/_rels/slide2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png"/><Relationship Id="rId1" Type="http://schemas.openxmlformats.org/officeDocument/2006/relationships/slideLayout" Target="../slideLayouts/slideLayout14.xml"/><Relationship Id="rId5" Type="http://schemas.openxmlformats.org/officeDocument/2006/relationships/image" Target="../media/image70.png"/><Relationship Id="rId4" Type="http://schemas.openxmlformats.org/officeDocument/2006/relationships/customXml" Target="../ink/ink4.xml"/></Relationships>
</file>

<file path=ppt/slides/_rels/slide25.xml.rels><?xml version="1.0" encoding="UTF-8" standalone="yes"?>
<Relationships xmlns="http://schemas.openxmlformats.org/package/2006/relationships"><Relationship Id="rId3" Type="http://schemas.openxmlformats.org/officeDocument/2006/relationships/image" Target="../media/image36.png"/><Relationship Id="rId7" Type="http://schemas.openxmlformats.org/officeDocument/2006/relationships/image" Target="../media/image73.png"/><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customXml" Target="../ink/ink6.xml"/><Relationship Id="rId5" Type="http://schemas.openxmlformats.org/officeDocument/2006/relationships/image" Target="../media/image72.png"/><Relationship Id="rId4" Type="http://schemas.openxmlformats.org/officeDocument/2006/relationships/customXml" Target="../ink/ink5.xml"/></Relationships>
</file>

<file path=ppt/slides/_rels/slide2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image" Target="../media/image80.png"/><Relationship Id="rId5" Type="http://schemas.openxmlformats.org/officeDocument/2006/relationships/customXml" Target="../ink/ink7.xml"/><Relationship Id="rId4" Type="http://schemas.openxmlformats.org/officeDocument/2006/relationships/image" Target="../media/image42.png"/></Relationships>
</file>

<file path=ppt/slides/_rels/slide3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44.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46.png"/></Relationships>
</file>

<file path=ppt/slides/_rels/slide34.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87.png"/><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customXml" Target="../ink/ink9.xml"/><Relationship Id="rId5" Type="http://schemas.openxmlformats.org/officeDocument/2006/relationships/image" Target="../media/image86.png"/><Relationship Id="rId4" Type="http://schemas.openxmlformats.org/officeDocument/2006/relationships/customXml" Target="../ink/ink8.xml"/></Relationships>
</file>

<file path=ppt/slides/_rels/slide3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3.png"/><Relationship Id="rId1" Type="http://schemas.openxmlformats.org/officeDocument/2006/relationships/slideLayout" Target="../slideLayouts/slideLayout14.xml"/><Relationship Id="rId5" Type="http://schemas.openxmlformats.org/officeDocument/2006/relationships/image" Target="../media/image89.png"/><Relationship Id="rId4" Type="http://schemas.openxmlformats.org/officeDocument/2006/relationships/customXml" Target="../ink/ink10.xml"/></Relationships>
</file>

<file path=ppt/slides/_rels/slide3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3.png"/><Relationship Id="rId1" Type="http://schemas.openxmlformats.org/officeDocument/2006/relationships/slideLayout" Target="../slideLayouts/slideLayout14.xml"/><Relationship Id="rId5" Type="http://schemas.openxmlformats.org/officeDocument/2006/relationships/image" Target="../media/image91.png"/><Relationship Id="rId4" Type="http://schemas.openxmlformats.org/officeDocument/2006/relationships/customXml" Target="../ink/ink11.xml"/></Relationships>
</file>

<file path=ppt/slides/_rels/slide3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3.png"/><Relationship Id="rId1" Type="http://schemas.openxmlformats.org/officeDocument/2006/relationships/slideLayout" Target="../slideLayouts/slideLayout14.xml"/><Relationship Id="rId5" Type="http://schemas.openxmlformats.org/officeDocument/2006/relationships/image" Target="../media/image95.png"/><Relationship Id="rId4" Type="http://schemas.openxmlformats.org/officeDocument/2006/relationships/customXml" Target="../ink/ink12.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55.png"/></Relationships>
</file>

<file path=ppt/slides/_rels/slide43.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58.png"/></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59.jpeg"/></Relationships>
</file>

<file path=ppt/slides/_rels/slide47.xml.rels><?xml version="1.0" encoding="UTF-8" standalone="yes"?>
<Relationships xmlns="http://schemas.openxmlformats.org/package/2006/relationships"><Relationship Id="rId3" Type="http://schemas.openxmlformats.org/officeDocument/2006/relationships/hyperlink" Target="https://www.aventine.org/robotics/history-of-robotics" TargetMode="External"/><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60.gif"/></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1.jpeg"/></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64.jpeg"/><Relationship Id="rId2" Type="http://schemas.openxmlformats.org/officeDocument/2006/relationships/notesSlide" Target="../notesSlides/notesSlide8.xml"/><Relationship Id="rId1" Type="http://schemas.openxmlformats.org/officeDocument/2006/relationships/slideLayout" Target="../slideLayouts/slideLayout14.xml"/><Relationship Id="rId6" Type="http://schemas.openxmlformats.org/officeDocument/2006/relationships/image" Target="../media/image63.jpeg"/><Relationship Id="rId5" Type="http://schemas.openxmlformats.org/officeDocument/2006/relationships/hyperlink" Target="https://robotsguide.com/robots/jibo" TargetMode="External"/><Relationship Id="rId4" Type="http://schemas.openxmlformats.org/officeDocument/2006/relationships/image" Target="../media/image62.jpeg"/></Relationships>
</file>

<file path=ppt/slides/_rels/slide50.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66.png"/></Relationships>
</file>

<file path=ppt/slides/_rels/slide51.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68.jpeg"/></Relationships>
</file>

<file path=ppt/slides/_rels/slide52.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70.jpeg"/></Relationships>
</file>

<file path=ppt/slides/_rels/slide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openxmlformats.org/officeDocument/2006/relationships/image" Target="../media/image72.jpeg"/><Relationship Id="rId4" Type="http://schemas.openxmlformats.org/officeDocument/2006/relationships/image" Target="../media/image71.jpeg"/></Relationships>
</file>

<file path=ppt/slides/_rels/slide5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73.jpeg"/></Relationships>
</file>

<file path=ppt/slides/_rels/slide5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74.png"/></Relationships>
</file>

<file path=ppt/slides/_rels/slide5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75.jpeg"/></Relationships>
</file>

<file path=ppt/slides/_rels/slide5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76.jpeg"/></Relationships>
</file>

<file path=ppt/slides/_rels/slide5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77.png"/></Relationships>
</file>

<file path=ppt/slides/_rels/slide5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78.jpeg"/></Relationships>
</file>

<file path=ppt/slides/_rels/slide6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79.png"/></Relationships>
</file>

<file path=ppt/slides/_rels/slide6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4.xml"/><Relationship Id="rId5" Type="http://schemas.openxmlformats.org/officeDocument/2006/relationships/image" Target="../media/image82.png"/><Relationship Id="rId4" Type="http://schemas.openxmlformats.org/officeDocument/2006/relationships/image" Target="../media/image81.png"/></Relationships>
</file>

<file path=ppt/slides/_rels/slide6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83.png"/></Relationships>
</file>

<file path=ppt/slides/_rels/slide6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84.png"/></Relationships>
</file>

<file path=ppt/slides/_rels/slide6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85.png"/></Relationships>
</file>

<file path=ppt/slides/_rels/slide6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88.png"/></Relationships>
</file>

<file path=ppt/slides/_rels/slide6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90.png"/></Relationships>
</file>

<file path=ppt/slides/_rels/slide6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92.png"/></Relationships>
</file>

<file path=ppt/slides/_rels/slide6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93.png"/></Relationships>
</file>

<file path=ppt/slides/_rels/slide6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94.png"/></Relationships>
</file>

<file path=ppt/slides/_rels/slide7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96.png"/></Relationships>
</file>

<file path=ppt/slides/_rels/slide7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97.png"/></Relationships>
</file>

<file path=ppt/slides/_rels/slide7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98.png"/></Relationships>
</file>

<file path=ppt/slides/_rels/slide7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99.png"/></Relationships>
</file>

<file path=ppt/slides/_rels/slide7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100.png"/></Relationships>
</file>

<file path=ppt/slides/_rels/slide7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101.png"/></Relationships>
</file>

<file path=ppt/slides/_rels/slide7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102.png"/></Relationships>
</file>

<file path=ppt/slides/_rels/slide7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7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14.xml"/><Relationship Id="rId6" Type="http://schemas.openxmlformats.org/officeDocument/2006/relationships/customXml" Target="../ink/ink14.xml"/><Relationship Id="rId5" Type="http://schemas.openxmlformats.org/officeDocument/2006/relationships/image" Target="../media/image107.png"/><Relationship Id="rId4" Type="http://schemas.openxmlformats.org/officeDocument/2006/relationships/customXml" Target="../ink/ink13.xml"/></Relationships>
</file>

<file path=ppt/slides/_rels/slide79.xml.rels><?xml version="1.0" encoding="UTF-8" standalone="yes"?>
<Relationships xmlns="http://schemas.openxmlformats.org/package/2006/relationships"><Relationship Id="rId8" Type="http://schemas.openxmlformats.org/officeDocument/2006/relationships/image" Target="../media/image108.png"/><Relationship Id="rId13" Type="http://schemas.openxmlformats.org/officeDocument/2006/relationships/image" Target="../media/image115.png"/><Relationship Id="rId18" Type="http://schemas.openxmlformats.org/officeDocument/2006/relationships/customXml" Target="../ink/ink19.xml"/><Relationship Id="rId3" Type="http://schemas.openxmlformats.org/officeDocument/2006/relationships/image" Target="../media/image3.png"/><Relationship Id="rId7" Type="http://schemas.openxmlformats.org/officeDocument/2006/relationships/image" Target="../media/image106.png"/><Relationship Id="rId12" Type="http://schemas.openxmlformats.org/officeDocument/2006/relationships/customXml" Target="../ink/ink16.xml"/><Relationship Id="rId17" Type="http://schemas.openxmlformats.org/officeDocument/2006/relationships/image" Target="../media/image117.png"/><Relationship Id="rId2" Type="http://schemas.openxmlformats.org/officeDocument/2006/relationships/notesSlide" Target="../notesSlides/notesSlide35.xml"/><Relationship Id="rId16" Type="http://schemas.openxmlformats.org/officeDocument/2006/relationships/customXml" Target="../ink/ink18.xml"/><Relationship Id="rId1" Type="http://schemas.openxmlformats.org/officeDocument/2006/relationships/slideLayout" Target="../slideLayouts/slideLayout14.xml"/><Relationship Id="rId6" Type="http://schemas.openxmlformats.org/officeDocument/2006/relationships/image" Target="../media/image105.png"/><Relationship Id="rId11" Type="http://schemas.openxmlformats.org/officeDocument/2006/relationships/image" Target="../media/image114.png"/><Relationship Id="rId5" Type="http://schemas.openxmlformats.org/officeDocument/2006/relationships/image" Target="../media/image104.png"/><Relationship Id="rId15" Type="http://schemas.openxmlformats.org/officeDocument/2006/relationships/image" Target="../media/image116.png"/><Relationship Id="rId10" Type="http://schemas.openxmlformats.org/officeDocument/2006/relationships/customXml" Target="../ink/ink15.xml"/><Relationship Id="rId19" Type="http://schemas.openxmlformats.org/officeDocument/2006/relationships/image" Target="../media/image118.png"/><Relationship Id="rId4" Type="http://schemas.openxmlformats.org/officeDocument/2006/relationships/image" Target="../media/image103.png"/><Relationship Id="rId9" Type="http://schemas.openxmlformats.org/officeDocument/2006/relationships/image" Target="../media/image109.png"/><Relationship Id="rId14" Type="http://schemas.openxmlformats.org/officeDocument/2006/relationships/customXml" Target="../ink/ink17.xml"/></Relationships>
</file>

<file path=ppt/slides/_rels/slide8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14.xml"/><Relationship Id="rId5" Type="http://schemas.openxmlformats.org/officeDocument/2006/relationships/image" Target="../media/image111.png"/><Relationship Id="rId4" Type="http://schemas.openxmlformats.org/officeDocument/2006/relationships/image" Target="../media/image110.png"/></Relationships>
</file>

<file path=ppt/slides/_rels/slide8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8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112.png"/></Relationships>
</file>

<file path=ppt/slides/_rels/slide8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8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8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8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2.xml"/><Relationship Id="rId1" Type="http://schemas.openxmlformats.org/officeDocument/2006/relationships/slideLayout" Target="../slideLayouts/slideLayout14.xml"/></Relationships>
</file>

<file path=ppt/slides/_rels/slide8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8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4.xml"/><Relationship Id="rId1" Type="http://schemas.openxmlformats.org/officeDocument/2006/relationships/slideLayout" Target="../slideLayouts/slideLayout14.xml"/></Relationships>
</file>

<file path=ppt/slides/_rels/slide8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5.xml"/><Relationship Id="rId1" Type="http://schemas.openxmlformats.org/officeDocument/2006/relationships/slideLayout" Target="../slideLayouts/slideLayout14.xml"/></Relationships>
</file>

<file path=ppt/slides/_rels/slide9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6.xml"/><Relationship Id="rId1" Type="http://schemas.openxmlformats.org/officeDocument/2006/relationships/slideLayout" Target="../slideLayouts/slideLayout14.xml"/></Relationships>
</file>

<file path=ppt/slides/_rels/slide9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7.xml"/><Relationship Id="rId1" Type="http://schemas.openxmlformats.org/officeDocument/2006/relationships/slideLayout" Target="../slideLayouts/slideLayout14.xml"/><Relationship Id="rId4" Type="http://schemas.openxmlformats.org/officeDocument/2006/relationships/image" Target="../media/image113.jpeg"/></Relationships>
</file>

<file path=ppt/slides/_rels/slide9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8.xml"/><Relationship Id="rId1" Type="http://schemas.openxmlformats.org/officeDocument/2006/relationships/slideLayout" Target="../slideLayouts/slideLayout14.xml"/></Relationships>
</file>

<file path=ppt/slides/_rels/slide9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9.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65830" y="5225807"/>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Khaled Eskaf</a:t>
            </a:r>
          </a:p>
        </p:txBody>
      </p:sp>
      <p:sp>
        <p:nvSpPr>
          <p:cNvPr id="31" name="TextBox 30">
            <a:extLst>
              <a:ext uri="{FF2B5EF4-FFF2-40B4-BE49-F238E27FC236}">
                <a16:creationId xmlns:a16="http://schemas.microsoft.com/office/drawing/2014/main" id="{16E4CC76-2D0D-6204-3FBC-B0856D8E8836}"/>
              </a:ext>
            </a:extLst>
          </p:cNvPr>
          <p:cNvSpPr txBox="1"/>
          <p:nvPr/>
        </p:nvSpPr>
        <p:spPr>
          <a:xfrm>
            <a:off x="56289" y="1401360"/>
            <a:ext cx="4996004" cy="2800767"/>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Human-Robot Interaction and Autonomous Systems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6288" y="587201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4</a:t>
            </a:r>
          </a:p>
        </p:txBody>
      </p:sp>
      <p:sp>
        <p:nvSpPr>
          <p:cNvPr id="46" name="TextBox 45">
            <a:extLst>
              <a:ext uri="{FF2B5EF4-FFF2-40B4-BE49-F238E27FC236}">
                <a16:creationId xmlns:a16="http://schemas.microsoft.com/office/drawing/2014/main" id="{FA59789B-D841-DB76-25B9-1348B202C2B5}"/>
              </a:ext>
            </a:extLst>
          </p:cNvPr>
          <p:cNvSpPr txBox="1"/>
          <p:nvPr/>
        </p:nvSpPr>
        <p:spPr>
          <a:xfrm>
            <a:off x="2134143" y="4131354"/>
            <a:ext cx="904415"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AI 616</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BD915862-A0FF-7927-C809-FBF15D05B163}"/>
              </a:ext>
            </a:extLst>
          </p:cNvPr>
          <p:cNvSpPr txBox="1"/>
          <p:nvPr/>
        </p:nvSpPr>
        <p:spPr>
          <a:xfrm>
            <a:off x="365128" y="4678753"/>
            <a:ext cx="4834799" cy="400110"/>
          </a:xfrm>
          <a:prstGeom prst="rect">
            <a:avLst/>
          </a:prstGeom>
          <a:noFill/>
        </p:spPr>
        <p:txBody>
          <a:bodyPr wrap="square">
            <a:spAutoFit/>
          </a:bodyPr>
          <a:lstStyle/>
          <a:p>
            <a:pPr algn="l" fontAlgn="base"/>
            <a:r>
              <a:rPr lang="en-US" sz="2000" b="1" i="0" dirty="0">
                <a:solidFill>
                  <a:srgbClr val="000000"/>
                </a:solidFill>
                <a:effectLst/>
                <a:latin typeface="Times New Roman" panose="02020603050405020304" pitchFamily="18" charset="0"/>
                <a:cs typeface="Times New Roman" panose="02020603050405020304" pitchFamily="18" charset="0"/>
              </a:rPr>
              <a:t>Master of Science in Artificial intelligence</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SU LMS">
            <a:extLst>
              <a:ext uri="{FF2B5EF4-FFF2-40B4-BE49-F238E27FC236}">
                <a16:creationId xmlns:a16="http://schemas.microsoft.com/office/drawing/2014/main" id="{321C3FD0-8C2D-DD48-9D0D-6862DE8333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1914"/>
            <a:ext cx="1480347" cy="15213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F9C0EC52-4922-7350-D18E-3C46D62B6C12}"/>
              </a:ext>
            </a:extLst>
          </p:cNvPr>
          <p:cNvPicPr>
            <a:picLocks noChangeAspect="1"/>
          </p:cNvPicPr>
          <p:nvPr/>
        </p:nvPicPr>
        <p:blipFill>
          <a:blip r:embed="rId3"/>
          <a:stretch>
            <a:fillRect/>
          </a:stretch>
        </p:blipFill>
        <p:spPr>
          <a:xfrm>
            <a:off x="2809613" y="19431"/>
            <a:ext cx="5995720" cy="6838569"/>
          </a:xfrm>
          <a:prstGeom prst="rect">
            <a:avLst/>
          </a:prstGeom>
        </p:spPr>
      </p:pic>
      <p:sp>
        <p:nvSpPr>
          <p:cNvPr id="2" name="TextBox 1">
            <a:extLst>
              <a:ext uri="{FF2B5EF4-FFF2-40B4-BE49-F238E27FC236}">
                <a16:creationId xmlns:a16="http://schemas.microsoft.com/office/drawing/2014/main" id="{8822FDDA-0E40-0640-2225-D9D135894C7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 name="Graphic 21" descr="A logo for a university&#10;&#10;Description automatically generated">
            <a:extLst>
              <a:ext uri="{FF2B5EF4-FFF2-40B4-BE49-F238E27FC236}">
                <a16:creationId xmlns:a16="http://schemas.microsoft.com/office/drawing/2014/main" id="{532B716F-BBBB-C587-9CD3-9C34B8CA92A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5460D678-6A56-98FB-6B9D-30786C563956}"/>
              </a:ext>
            </a:extLst>
          </p:cNvPr>
          <p:cNvSpPr/>
          <p:nvPr/>
        </p:nvSpPr>
        <p:spPr>
          <a:xfrm>
            <a:off x="2459421" y="2415185"/>
            <a:ext cx="6805204" cy="867103"/>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dirty="0"/>
          </a:p>
        </p:txBody>
      </p:sp>
    </p:spTree>
    <p:extLst>
      <p:ext uri="{BB962C8B-B14F-4D97-AF65-F5344CB8AC3E}">
        <p14:creationId xmlns:p14="http://schemas.microsoft.com/office/powerpoint/2010/main" val="17860065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2" descr="Revision: Reference list &lt;br/&gt;&lt;br/&gt; — PEER UK">
            <a:extLst>
              <a:ext uri="{FF2B5EF4-FFF2-40B4-BE49-F238E27FC236}">
                <a16:creationId xmlns:a16="http://schemas.microsoft.com/office/drawing/2014/main" id="{1F01EE3B-242E-D85A-4BDC-9E3581209E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86995" y="1857274"/>
            <a:ext cx="5073234" cy="31434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3A6D94-FED5-3CFC-2A84-573BC8D49B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6F2652-2749-4E15-2354-503792E31D8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3AD7AD8-2E00-9F4E-0B8F-2219284A1DE0}"/>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Week 3 Outlines</a:t>
            </a:r>
          </a:p>
        </p:txBody>
      </p:sp>
      <p:sp>
        <p:nvSpPr>
          <p:cNvPr id="5" name="Rectangle 4">
            <a:extLst>
              <a:ext uri="{FF2B5EF4-FFF2-40B4-BE49-F238E27FC236}">
                <a16:creationId xmlns:a16="http://schemas.microsoft.com/office/drawing/2014/main" id="{2484A5DC-95C5-01FC-A32F-D11FFB0241E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915089D-3103-BD67-4CF6-1A7CB1D8814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A7AC11D-6C68-5B97-13A4-B9FADD037C1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FD61361-5666-2B5F-3D16-3A137A0DCB1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9BD0A12-67D5-08E8-DA6C-D6F59ABD054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BFCC914E-6B2C-FAE4-A681-E20F66971C74}"/>
              </a:ext>
            </a:extLst>
          </p:cNvPr>
          <p:cNvPicPr>
            <a:picLocks noChangeAspect="1"/>
          </p:cNvPicPr>
          <p:nvPr/>
        </p:nvPicPr>
        <p:blipFill>
          <a:blip r:embed="rId3"/>
          <a:stretch>
            <a:fillRect/>
          </a:stretch>
        </p:blipFill>
        <p:spPr>
          <a:xfrm>
            <a:off x="1847724" y="2554454"/>
            <a:ext cx="8496551" cy="2285579"/>
          </a:xfrm>
          <a:prstGeom prst="rect">
            <a:avLst/>
          </a:prstGeom>
        </p:spPr>
      </p:pic>
    </p:spTree>
    <p:extLst>
      <p:ext uri="{BB962C8B-B14F-4D97-AF65-F5344CB8AC3E}">
        <p14:creationId xmlns:p14="http://schemas.microsoft.com/office/powerpoint/2010/main" val="41595301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70F59E-9952-60C8-DBA7-6186B3E497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83CD4B-E9E8-C940-97E6-61006195E5B1}"/>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40E59F7-F872-14BD-2FAD-463E67C3BDC2}"/>
              </a:ext>
            </a:extLst>
          </p:cNvPr>
          <p:cNvSpPr txBox="1"/>
          <p:nvPr/>
        </p:nvSpPr>
        <p:spPr>
          <a:xfrm>
            <a:off x="2473393" y="312721"/>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Introduction to </a:t>
            </a:r>
            <a:r>
              <a:rPr lang="en-US" sz="2800" b="1" dirty="0" err="1">
                <a:latin typeface="Times New Roman" panose="02020603050405020304" pitchFamily="18" charset="0"/>
                <a:cs typeface="Times New Roman" panose="02020603050405020304" pitchFamily="18" charset="0"/>
              </a:rPr>
              <a:t>Webots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075B90C1-19A2-2B8E-4425-3E2C01E98F57}"/>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CC1F424-64E9-3D86-DEBC-95D70DFA22A2}"/>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AF5027C-67E7-4CD9-C04D-2C5CE77D26E7}"/>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659673F-2D09-A9BF-37F6-53564FBB2F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B63A4B1-4209-D466-F4F5-C10ECC4A1AF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32191BC3-8BBD-BB88-F1C0-11CD39D1CAE5}"/>
              </a:ext>
            </a:extLst>
          </p:cNvPr>
          <p:cNvPicPr>
            <a:picLocks noChangeAspect="1"/>
          </p:cNvPicPr>
          <p:nvPr/>
        </p:nvPicPr>
        <p:blipFill>
          <a:blip r:embed="rId3"/>
          <a:stretch>
            <a:fillRect/>
          </a:stretch>
        </p:blipFill>
        <p:spPr>
          <a:xfrm>
            <a:off x="302087" y="1610557"/>
            <a:ext cx="5680402" cy="2898164"/>
          </a:xfrm>
          <a:prstGeom prst="rect">
            <a:avLst/>
          </a:prstGeom>
        </p:spPr>
      </p:pic>
      <p:pic>
        <p:nvPicPr>
          <p:cNvPr id="11" name="Picture 10">
            <a:extLst>
              <a:ext uri="{FF2B5EF4-FFF2-40B4-BE49-F238E27FC236}">
                <a16:creationId xmlns:a16="http://schemas.microsoft.com/office/drawing/2014/main" id="{6E50878F-126C-87AC-472E-DB7E98CA3E77}"/>
              </a:ext>
            </a:extLst>
          </p:cNvPr>
          <p:cNvPicPr>
            <a:picLocks noChangeAspect="1"/>
          </p:cNvPicPr>
          <p:nvPr/>
        </p:nvPicPr>
        <p:blipFill>
          <a:blip r:embed="rId4"/>
          <a:stretch>
            <a:fillRect/>
          </a:stretch>
        </p:blipFill>
        <p:spPr>
          <a:xfrm>
            <a:off x="6254360" y="1345306"/>
            <a:ext cx="5217508" cy="3242460"/>
          </a:xfrm>
          <a:prstGeom prst="rect">
            <a:avLst/>
          </a:prstGeom>
        </p:spPr>
      </p:pic>
    </p:spTree>
    <p:extLst>
      <p:ext uri="{BB962C8B-B14F-4D97-AF65-F5344CB8AC3E}">
        <p14:creationId xmlns:p14="http://schemas.microsoft.com/office/powerpoint/2010/main" val="14371025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9C9CF6-3DE4-E813-5C4C-39201767A80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6F55A6-595D-74AC-D0BC-017C53910F7A}"/>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2AEA57D-FF66-B85D-6135-4FAE6109FFD2}"/>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8A3469D-6D09-2BE9-95A1-3A7A576EE7AD}"/>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3F359A3-C33C-E1D9-AE26-8C94EC6790C4}"/>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2EBE5DE-01CE-AD51-9BB9-7A5F16EAF9F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805DAC8-D0BE-3204-D63D-04EF122ABC7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15597B3-3A28-570F-6F81-1D2715C0685E}"/>
              </a:ext>
            </a:extLst>
          </p:cNvPr>
          <p:cNvSpPr txBox="1"/>
          <p:nvPr/>
        </p:nvSpPr>
        <p:spPr>
          <a:xfrm>
            <a:off x="2473393" y="312721"/>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Introduction to </a:t>
            </a:r>
            <a:r>
              <a:rPr lang="en-US" sz="2800" b="1" dirty="0" err="1">
                <a:latin typeface="Times New Roman" panose="02020603050405020304" pitchFamily="18" charset="0"/>
                <a:cs typeface="Times New Roman" panose="02020603050405020304" pitchFamily="18" charset="0"/>
              </a:rPr>
              <a:t>Webots</a:t>
            </a:r>
            <a:endParaRPr lang="en-US" sz="2800" b="1" dirty="0">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C5A62665-B351-5CBE-57B8-B01715307063}"/>
              </a:ext>
            </a:extLst>
          </p:cNvPr>
          <p:cNvPicPr>
            <a:picLocks noChangeAspect="1"/>
          </p:cNvPicPr>
          <p:nvPr/>
        </p:nvPicPr>
        <p:blipFill>
          <a:blip r:embed="rId3"/>
          <a:stretch>
            <a:fillRect/>
          </a:stretch>
        </p:blipFill>
        <p:spPr>
          <a:xfrm>
            <a:off x="244366" y="1610557"/>
            <a:ext cx="5573110" cy="2494447"/>
          </a:xfrm>
          <a:prstGeom prst="rect">
            <a:avLst/>
          </a:prstGeom>
        </p:spPr>
      </p:pic>
      <p:pic>
        <p:nvPicPr>
          <p:cNvPr id="12" name="Picture 11">
            <a:extLst>
              <a:ext uri="{FF2B5EF4-FFF2-40B4-BE49-F238E27FC236}">
                <a16:creationId xmlns:a16="http://schemas.microsoft.com/office/drawing/2014/main" id="{A12B3315-46B3-18DA-7DD9-5745B6740BBB}"/>
              </a:ext>
            </a:extLst>
          </p:cNvPr>
          <p:cNvPicPr>
            <a:picLocks noChangeAspect="1"/>
          </p:cNvPicPr>
          <p:nvPr/>
        </p:nvPicPr>
        <p:blipFill>
          <a:blip r:embed="rId4"/>
          <a:stretch>
            <a:fillRect/>
          </a:stretch>
        </p:blipFill>
        <p:spPr>
          <a:xfrm>
            <a:off x="6838412" y="1610557"/>
            <a:ext cx="4654650" cy="2481066"/>
          </a:xfrm>
          <a:prstGeom prst="rect">
            <a:avLst/>
          </a:prstGeom>
        </p:spPr>
      </p:pic>
    </p:spTree>
    <p:extLst>
      <p:ext uri="{BB962C8B-B14F-4D97-AF65-F5344CB8AC3E}">
        <p14:creationId xmlns:p14="http://schemas.microsoft.com/office/powerpoint/2010/main" val="3088009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0FDB4C-0CD2-7BA3-4F1C-FF89A3F808E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52AAF58-FB16-C73E-F002-E41ACC609ACE}"/>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20278B5-3224-C2BD-6D37-137DD9945270}"/>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8F443C3-AD7A-90BE-DE9C-DB77C3B30788}"/>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B216F7A-9F6E-5020-D1DA-33590B2F246A}"/>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D9E293B-488A-39AC-EE55-F5162792B10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A2300FB-37F4-7DF2-22C1-6D802EB806B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AAB44F0-1029-9B58-543F-40B15B3D1DFB}"/>
              </a:ext>
            </a:extLst>
          </p:cNvPr>
          <p:cNvSpPr txBox="1"/>
          <p:nvPr/>
        </p:nvSpPr>
        <p:spPr>
          <a:xfrm>
            <a:off x="2517849" y="622468"/>
            <a:ext cx="4765820" cy="461665"/>
          </a:xfrm>
          <a:prstGeom prst="rect">
            <a:avLst/>
          </a:prstGeom>
          <a:noFill/>
        </p:spPr>
        <p:txBody>
          <a:bodyPr wrap="square">
            <a:spAutoFit/>
          </a:bodyPr>
          <a:lstStyle/>
          <a:p>
            <a:r>
              <a:rPr lang="en-CA" sz="2400" b="1" dirty="0" err="1">
                <a:solidFill>
                  <a:srgbClr val="2E75B5"/>
                </a:solidFill>
                <a:effectLst/>
                <a:latin typeface="Times New Roman" panose="02020603050405020304" pitchFamily="18" charset="0"/>
              </a:rPr>
              <a:t>Webots</a:t>
            </a:r>
            <a:r>
              <a:rPr lang="en-CA" sz="2400" b="1" dirty="0">
                <a:solidFill>
                  <a:srgbClr val="2E75B5"/>
                </a:solidFill>
                <a:effectLst/>
                <a:latin typeface="Times New Roman" panose="02020603050405020304" pitchFamily="18" charset="0"/>
              </a:rPr>
              <a:t> is Amazing Because:</a:t>
            </a:r>
            <a:endParaRPr lang="en-CA" sz="2400" dirty="0"/>
          </a:p>
        </p:txBody>
      </p:sp>
      <p:sp>
        <p:nvSpPr>
          <p:cNvPr id="11" name="TextBox 10">
            <a:extLst>
              <a:ext uri="{FF2B5EF4-FFF2-40B4-BE49-F238E27FC236}">
                <a16:creationId xmlns:a16="http://schemas.microsoft.com/office/drawing/2014/main" id="{83B21C34-DD27-0303-53E8-3F348E50F07C}"/>
              </a:ext>
            </a:extLst>
          </p:cNvPr>
          <p:cNvSpPr txBox="1"/>
          <p:nvPr/>
        </p:nvSpPr>
        <p:spPr>
          <a:xfrm>
            <a:off x="303621" y="1448771"/>
            <a:ext cx="11566205" cy="4524315"/>
          </a:xfrm>
          <a:prstGeom prst="rect">
            <a:avLst/>
          </a:prstGeom>
          <a:noFill/>
        </p:spPr>
        <p:txBody>
          <a:bodyPr wrap="square">
            <a:spAutoFit/>
          </a:bodyPr>
          <a:lstStyle/>
          <a:p>
            <a:pPr rtl="0" fontAlgn="ctr">
              <a:spcBef>
                <a:spcPts val="0"/>
              </a:spcBef>
              <a:spcAft>
                <a:spcPts val="0"/>
              </a:spcAft>
              <a:buFont typeface="Arial" panose="020B0604020202020204" pitchFamily="34" charset="0"/>
              <a:buChar char="•"/>
            </a:pPr>
            <a:r>
              <a:rPr lang="en-CA" sz="1800" b="1" dirty="0">
                <a:solidFill>
                  <a:srgbClr val="374151"/>
                </a:solidFill>
                <a:effectLst/>
                <a:latin typeface="Times New Roman" panose="02020603050405020304" pitchFamily="18" charset="0"/>
              </a:rPr>
              <a:t>Real Robots on Your Screen</a:t>
            </a:r>
            <a:r>
              <a:rPr lang="en-CA" sz="1800" dirty="0">
                <a:solidFill>
                  <a:srgbClr val="374151"/>
                </a:solidFill>
                <a:effectLst/>
                <a:latin typeface="Times New Roman" panose="02020603050405020304" pitchFamily="18" charset="0"/>
              </a:rPr>
              <a:t>: Your virtual robots in </a:t>
            </a:r>
            <a:r>
              <a:rPr lang="en-CA" sz="1800" dirty="0" err="1">
                <a:solidFill>
                  <a:srgbClr val="374151"/>
                </a:solidFill>
                <a:effectLst/>
                <a:latin typeface="Times New Roman" panose="02020603050405020304" pitchFamily="18" charset="0"/>
              </a:rPr>
              <a:t>Webots</a:t>
            </a:r>
            <a:r>
              <a:rPr lang="en-CA" sz="1800" dirty="0">
                <a:solidFill>
                  <a:srgbClr val="374151"/>
                </a:solidFill>
                <a:effectLst/>
                <a:latin typeface="Times New Roman" panose="02020603050405020304" pitchFamily="18" charset="0"/>
              </a:rPr>
              <a:t> move just like real ones. It’s like having a robot pal in your computer!</a:t>
            </a:r>
            <a:endParaRPr lang="en-CA" sz="1400" dirty="0">
              <a:solidFill>
                <a:srgbClr val="374151"/>
              </a:solidFill>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en-CA" sz="1800" b="1" dirty="0">
                <a:solidFill>
                  <a:srgbClr val="374151"/>
                </a:solidFill>
                <a:effectLst/>
                <a:latin typeface="Times New Roman" panose="02020603050405020304" pitchFamily="18" charset="0"/>
              </a:rPr>
              <a:t>Create Your Own Robot Places</a:t>
            </a:r>
            <a:r>
              <a:rPr lang="en-CA" sz="1800" dirty="0">
                <a:solidFill>
                  <a:srgbClr val="374151"/>
                </a:solidFill>
                <a:effectLst/>
                <a:latin typeface="Times New Roman" panose="02020603050405020304" pitchFamily="18" charset="0"/>
              </a:rPr>
              <a:t>: Make all sorts of places for your robots to explore, like cities, parks, or space stations!</a:t>
            </a:r>
            <a:endParaRPr lang="en-CA" sz="1400" dirty="0">
              <a:solidFill>
                <a:srgbClr val="374151"/>
              </a:solidFill>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en-CA" sz="1800" b="1" dirty="0">
                <a:solidFill>
                  <a:srgbClr val="374151"/>
                </a:solidFill>
                <a:effectLst/>
                <a:latin typeface="Times New Roman" panose="02020603050405020304" pitchFamily="18" charset="0"/>
              </a:rPr>
              <a:t>Loads of Ready-Made Robots</a:t>
            </a:r>
            <a:r>
              <a:rPr lang="en-CA" sz="1800" dirty="0">
                <a:solidFill>
                  <a:srgbClr val="374151"/>
                </a:solidFill>
                <a:effectLst/>
                <a:latin typeface="Times New Roman" panose="02020603050405020304" pitchFamily="18" charset="0"/>
              </a:rPr>
              <a:t>: Choose from many robots that are already built in </a:t>
            </a:r>
            <a:r>
              <a:rPr lang="en-CA" sz="1800" dirty="0" err="1">
                <a:solidFill>
                  <a:srgbClr val="374151"/>
                </a:solidFill>
                <a:effectLst/>
                <a:latin typeface="Times New Roman" panose="02020603050405020304" pitchFamily="18" charset="0"/>
              </a:rPr>
              <a:t>Webots</a:t>
            </a:r>
            <a:r>
              <a:rPr lang="en-CA" sz="1800" dirty="0">
                <a:solidFill>
                  <a:srgbClr val="374151"/>
                </a:solidFill>
                <a:effectLst/>
                <a:latin typeface="Times New Roman" panose="02020603050405020304" pitchFamily="18" charset="0"/>
              </a:rPr>
              <a:t>. Start playing and learning right away.</a:t>
            </a:r>
            <a:endParaRPr lang="en-CA" sz="1400" dirty="0">
              <a:solidFill>
                <a:srgbClr val="374151"/>
              </a:solidFill>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en-CA" sz="1800" b="1" dirty="0">
                <a:solidFill>
                  <a:srgbClr val="374151"/>
                </a:solidFill>
                <a:effectLst/>
                <a:latin typeface="Times New Roman" panose="02020603050405020304" pitchFamily="18" charset="0"/>
              </a:rPr>
              <a:t>Works on Any Computer</a:t>
            </a:r>
            <a:r>
              <a:rPr lang="en-CA" sz="1800" dirty="0">
                <a:solidFill>
                  <a:srgbClr val="374151"/>
                </a:solidFill>
                <a:effectLst/>
                <a:latin typeface="Times New Roman" panose="02020603050405020304" pitchFamily="18" charset="0"/>
              </a:rPr>
              <a:t>: You can use </a:t>
            </a:r>
            <a:r>
              <a:rPr lang="en-CA" sz="1800" dirty="0" err="1">
                <a:solidFill>
                  <a:srgbClr val="374151"/>
                </a:solidFill>
                <a:effectLst/>
                <a:latin typeface="Times New Roman" panose="02020603050405020304" pitchFamily="18" charset="0"/>
              </a:rPr>
              <a:t>Webots</a:t>
            </a:r>
            <a:r>
              <a:rPr lang="en-CA" sz="1800" dirty="0">
                <a:solidFill>
                  <a:srgbClr val="374151"/>
                </a:solidFill>
                <a:effectLst/>
                <a:latin typeface="Times New Roman" panose="02020603050405020304" pitchFamily="18" charset="0"/>
              </a:rPr>
              <a:t> on Windows, Mac, or Linux. It's super flexible!</a:t>
            </a:r>
            <a:endParaRPr lang="en-CA" sz="1400" dirty="0">
              <a:solidFill>
                <a:srgbClr val="374151"/>
              </a:solidFill>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en-CA" sz="1800" b="1" dirty="0">
                <a:solidFill>
                  <a:srgbClr val="374151"/>
                </a:solidFill>
                <a:effectLst/>
                <a:latin typeface="Times New Roman" panose="02020603050405020304" pitchFamily="18" charset="0"/>
              </a:rPr>
              <a:t>Easy Robot Coding with Python</a:t>
            </a:r>
            <a:r>
              <a:rPr lang="en-CA" sz="1800" dirty="0">
                <a:solidFill>
                  <a:srgbClr val="374151"/>
                </a:solidFill>
                <a:effectLst/>
                <a:latin typeface="Times New Roman" panose="02020603050405020304" pitchFamily="18" charset="0"/>
              </a:rPr>
              <a:t>: Use Python, a simple programming language, to tell your robots what to do. Perfect for beginners and experts!</a:t>
            </a:r>
            <a:endParaRPr lang="en-CA" sz="1400" dirty="0">
              <a:solidFill>
                <a:srgbClr val="374151"/>
              </a:solidFill>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en-CA" sz="1800" b="1" dirty="0">
                <a:solidFill>
                  <a:srgbClr val="374151"/>
                </a:solidFill>
                <a:effectLst/>
                <a:latin typeface="Times New Roman" panose="02020603050405020304" pitchFamily="18" charset="0"/>
              </a:rPr>
              <a:t>Teach Robots to Think</a:t>
            </a:r>
            <a:r>
              <a:rPr lang="en-CA" sz="1800" dirty="0">
                <a:solidFill>
                  <a:srgbClr val="374151"/>
                </a:solidFill>
                <a:effectLst/>
                <a:latin typeface="Times New Roman" panose="02020603050405020304" pitchFamily="18" charset="0"/>
              </a:rPr>
              <a:t>: Make your robots smart with Python. They can learn to solve problems by themselves, like real AI!</a:t>
            </a:r>
            <a:endParaRPr lang="en-CA" sz="1400" dirty="0">
              <a:solidFill>
                <a:srgbClr val="374151"/>
              </a:solidFill>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en-CA" sz="1800" b="1" dirty="0">
                <a:solidFill>
                  <a:srgbClr val="374151"/>
                </a:solidFill>
                <a:effectLst/>
                <a:latin typeface="Times New Roman" panose="02020603050405020304" pitchFamily="18" charset="0"/>
              </a:rPr>
              <a:t>Robots with Cool Parts</a:t>
            </a:r>
            <a:r>
              <a:rPr lang="en-CA" sz="1800" dirty="0">
                <a:solidFill>
                  <a:srgbClr val="374151"/>
                </a:solidFill>
                <a:effectLst/>
                <a:latin typeface="Times New Roman" panose="02020603050405020304" pitchFamily="18" charset="0"/>
              </a:rPr>
              <a:t>: Add neat parts to your robots, like cameras, hands, or sensors, so they can see, touch, and feel.</a:t>
            </a:r>
            <a:endParaRPr lang="en-CA" sz="1400" dirty="0">
              <a:solidFill>
                <a:srgbClr val="374151"/>
              </a:solidFill>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en-CA" sz="1800" b="1" dirty="0">
                <a:solidFill>
                  <a:srgbClr val="374151"/>
                </a:solidFill>
                <a:effectLst/>
                <a:latin typeface="Times New Roman" panose="02020603050405020304" pitchFamily="18" charset="0"/>
              </a:rPr>
              <a:t>All-in-One Robot Kit</a:t>
            </a:r>
            <a:r>
              <a:rPr lang="en-CA" sz="1800" dirty="0">
                <a:solidFill>
                  <a:srgbClr val="374151"/>
                </a:solidFill>
                <a:effectLst/>
                <a:latin typeface="Times New Roman" panose="02020603050405020304" pitchFamily="18" charset="0"/>
              </a:rPr>
              <a:t>: </a:t>
            </a:r>
            <a:r>
              <a:rPr lang="en-CA" sz="1800" dirty="0" err="1">
                <a:solidFill>
                  <a:srgbClr val="374151"/>
                </a:solidFill>
                <a:effectLst/>
                <a:latin typeface="Times New Roman" panose="02020603050405020304" pitchFamily="18" charset="0"/>
              </a:rPr>
              <a:t>Webots</a:t>
            </a:r>
            <a:r>
              <a:rPr lang="en-CA" sz="1800" dirty="0">
                <a:solidFill>
                  <a:srgbClr val="374151"/>
                </a:solidFill>
                <a:effectLst/>
                <a:latin typeface="Times New Roman" panose="02020603050405020304" pitchFamily="18" charset="0"/>
              </a:rPr>
              <a:t> has everything you need to create and control amazing robots.</a:t>
            </a:r>
            <a:endParaRPr lang="en-CA" sz="1400" dirty="0">
              <a:solidFill>
                <a:srgbClr val="374151"/>
              </a:solidFill>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en-CA" sz="1800" b="1" dirty="0">
                <a:solidFill>
                  <a:srgbClr val="374151"/>
                </a:solidFill>
                <a:effectLst/>
                <a:latin typeface="Times New Roman" panose="02020603050405020304" pitchFamily="18" charset="0"/>
              </a:rPr>
              <a:t>For School, Research, and Business</a:t>
            </a:r>
            <a:r>
              <a:rPr lang="en-CA" sz="1800" dirty="0">
                <a:solidFill>
                  <a:srgbClr val="374151"/>
                </a:solidFill>
                <a:effectLst/>
                <a:latin typeface="Times New Roman" panose="02020603050405020304" pitchFamily="18" charset="0"/>
              </a:rPr>
              <a:t>: You can play with </a:t>
            </a:r>
            <a:r>
              <a:rPr lang="en-CA" sz="1800" dirty="0" err="1">
                <a:solidFill>
                  <a:srgbClr val="374151"/>
                </a:solidFill>
                <a:effectLst/>
                <a:latin typeface="Times New Roman" panose="02020603050405020304" pitchFamily="18" charset="0"/>
              </a:rPr>
              <a:t>Webots</a:t>
            </a:r>
            <a:r>
              <a:rPr lang="en-CA" sz="1800" dirty="0">
                <a:solidFill>
                  <a:srgbClr val="374151"/>
                </a:solidFill>
                <a:effectLst/>
                <a:latin typeface="Times New Roman" panose="02020603050405020304" pitchFamily="18" charset="0"/>
              </a:rPr>
              <a:t> alone, use it in school, or even in big research projects and businesses.</a:t>
            </a:r>
            <a:endParaRPr lang="en-CA" sz="1400" dirty="0">
              <a:solidFill>
                <a:srgbClr val="374151"/>
              </a:solidFill>
              <a:effectLst/>
              <a:latin typeface="Calibri" panose="020F0502020204030204" pitchFamily="34" charset="0"/>
            </a:endParaRPr>
          </a:p>
          <a:p>
            <a:pPr rtl="0" fontAlgn="ctr">
              <a:spcBef>
                <a:spcPts val="0"/>
              </a:spcBef>
              <a:spcAft>
                <a:spcPts val="0"/>
              </a:spcAft>
              <a:buFont typeface="Arial" panose="020B0604020202020204" pitchFamily="34" charset="0"/>
              <a:buChar char="•"/>
            </a:pPr>
            <a:r>
              <a:rPr lang="en-CA" sz="1800" b="1" dirty="0">
                <a:solidFill>
                  <a:srgbClr val="374151"/>
                </a:solidFill>
                <a:effectLst/>
                <a:latin typeface="Times New Roman" panose="02020603050405020304" pitchFamily="18" charset="0"/>
              </a:rPr>
              <a:t>Used by Top Universities and Companies</a:t>
            </a:r>
            <a:r>
              <a:rPr lang="en-CA" sz="1800" dirty="0">
                <a:solidFill>
                  <a:srgbClr val="374151"/>
                </a:solidFill>
                <a:effectLst/>
                <a:latin typeface="Times New Roman" panose="02020603050405020304" pitchFamily="18" charset="0"/>
              </a:rPr>
              <a:t>: Many of the best universities and big companies in America use </a:t>
            </a:r>
            <a:r>
              <a:rPr lang="en-CA" sz="1800" dirty="0" err="1">
                <a:solidFill>
                  <a:srgbClr val="374151"/>
                </a:solidFill>
                <a:effectLst/>
                <a:latin typeface="Times New Roman" panose="02020603050405020304" pitchFamily="18" charset="0"/>
              </a:rPr>
              <a:t>Webots</a:t>
            </a:r>
            <a:r>
              <a:rPr lang="en-CA" sz="1800" dirty="0">
                <a:solidFill>
                  <a:srgbClr val="374151"/>
                </a:solidFill>
                <a:effectLst/>
                <a:latin typeface="Times New Roman" panose="02020603050405020304" pitchFamily="18" charset="0"/>
              </a:rPr>
              <a:t>. Places like MIT, Stanford, and tech giants in Silicon Valley trust </a:t>
            </a:r>
            <a:r>
              <a:rPr lang="en-CA" sz="1800" dirty="0" err="1">
                <a:solidFill>
                  <a:srgbClr val="374151"/>
                </a:solidFill>
                <a:effectLst/>
                <a:latin typeface="Times New Roman" panose="02020603050405020304" pitchFamily="18" charset="0"/>
              </a:rPr>
              <a:t>Webots</a:t>
            </a:r>
            <a:r>
              <a:rPr lang="en-CA" sz="1800" dirty="0">
                <a:solidFill>
                  <a:srgbClr val="374151"/>
                </a:solidFill>
                <a:effectLst/>
                <a:latin typeface="Times New Roman" panose="02020603050405020304" pitchFamily="18" charset="0"/>
              </a:rPr>
              <a:t> for their robot projects.</a:t>
            </a:r>
            <a:endParaRPr lang="en-CA" sz="1400" dirty="0">
              <a:solidFill>
                <a:srgbClr val="374151"/>
              </a:solidFill>
              <a:effectLst/>
              <a:latin typeface="Calibri" panose="020F0502020204030204" pitchFamily="34" charset="0"/>
            </a:endParaRPr>
          </a:p>
        </p:txBody>
      </p:sp>
    </p:spTree>
    <p:extLst>
      <p:ext uri="{BB962C8B-B14F-4D97-AF65-F5344CB8AC3E}">
        <p14:creationId xmlns:p14="http://schemas.microsoft.com/office/powerpoint/2010/main" val="40063280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8201B5-9873-06A8-6AB8-F9FEA773560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54A976-A3D6-1B8A-A88B-146FFC1BC497}"/>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1F32DBA-D03D-3B86-2F60-47A0D9DFA93A}"/>
              </a:ext>
            </a:extLst>
          </p:cNvPr>
          <p:cNvSpPr txBox="1"/>
          <p:nvPr/>
        </p:nvSpPr>
        <p:spPr>
          <a:xfrm>
            <a:off x="2473393" y="312721"/>
            <a:ext cx="3902032" cy="523220"/>
          </a:xfrm>
          <a:prstGeom prst="rect">
            <a:avLst/>
          </a:prstGeom>
          <a:noFill/>
        </p:spPr>
        <p:txBody>
          <a:bodyPr wrap="square" rtlCol="0">
            <a:spAutoFit/>
          </a:bodyPr>
          <a:lstStyle/>
          <a:p>
            <a:r>
              <a:rPr lang="en-US" sz="2800" b="1" dirty="0" err="1">
                <a:latin typeface="Times New Roman" panose="02020603050405020304" pitchFamily="18" charset="0"/>
                <a:cs typeface="Times New Roman" panose="02020603050405020304" pitchFamily="18" charset="0"/>
              </a:rPr>
              <a:t>WeBots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A2DC4C62-D266-6D71-D61B-8A07930FA79A}"/>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E0D85F0-5FB6-A4F9-246E-8B9CE0D7FED0}"/>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FFB2757-7235-20FD-FE70-0F772F5866ED}"/>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1F2AE90-603B-F9FE-81B8-21650E1C8C3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253CD0B-234A-490D-65E9-7C57A9DB742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64BBB360-69FD-8C77-7E08-8AB87261FD89}"/>
              </a:ext>
            </a:extLst>
          </p:cNvPr>
          <p:cNvPicPr>
            <a:picLocks noChangeAspect="1"/>
          </p:cNvPicPr>
          <p:nvPr/>
        </p:nvPicPr>
        <p:blipFill>
          <a:blip r:embed="rId3"/>
          <a:stretch>
            <a:fillRect/>
          </a:stretch>
        </p:blipFill>
        <p:spPr>
          <a:xfrm>
            <a:off x="718024" y="2394029"/>
            <a:ext cx="3893389" cy="3123461"/>
          </a:xfrm>
          <a:prstGeom prst="rect">
            <a:avLst/>
          </a:prstGeom>
        </p:spPr>
      </p:pic>
      <p:graphicFrame>
        <p:nvGraphicFramePr>
          <p:cNvPr id="9" name="Table 8">
            <a:extLst>
              <a:ext uri="{FF2B5EF4-FFF2-40B4-BE49-F238E27FC236}">
                <a16:creationId xmlns:a16="http://schemas.microsoft.com/office/drawing/2014/main" id="{198C9C5B-68BE-7F41-CD23-D9C33E7A8712}"/>
              </a:ext>
            </a:extLst>
          </p:cNvPr>
          <p:cNvGraphicFramePr>
            <a:graphicFrameLocks noGrp="1"/>
          </p:cNvGraphicFramePr>
          <p:nvPr>
            <p:extLst>
              <p:ext uri="{D42A27DB-BD31-4B8C-83A1-F6EECF244321}">
                <p14:modId xmlns:p14="http://schemas.microsoft.com/office/powerpoint/2010/main" val="2997987943"/>
              </p:ext>
            </p:extLst>
          </p:nvPr>
        </p:nvGraphicFramePr>
        <p:xfrm>
          <a:off x="6059214" y="2843239"/>
          <a:ext cx="4064000" cy="111252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137402208"/>
                    </a:ext>
                  </a:extLst>
                </a:gridCol>
              </a:tblGrid>
              <a:tr h="370840">
                <a:tc>
                  <a:txBody>
                    <a:bodyPr/>
                    <a:lstStyle/>
                    <a:p>
                      <a:r>
                        <a:rPr lang="en-US" dirty="0"/>
                        <a:t>Objective</a:t>
                      </a:r>
                      <a:endParaRPr lang="en-CA" dirty="0"/>
                    </a:p>
                  </a:txBody>
                  <a:tcPr/>
                </a:tc>
                <a:extLst>
                  <a:ext uri="{0D108BD9-81ED-4DB2-BD59-A6C34878D82A}">
                    <a16:rowId xmlns:a16="http://schemas.microsoft.com/office/drawing/2014/main" val="1030850588"/>
                  </a:ext>
                </a:extLst>
              </a:tr>
              <a:tr h="370840">
                <a:tc>
                  <a:txBody>
                    <a:bodyPr/>
                    <a:lstStyle/>
                    <a:p>
                      <a:r>
                        <a:rPr lang="en-US" dirty="0"/>
                        <a:t>User Interface (UI)</a:t>
                      </a:r>
                      <a:endParaRPr lang="en-CA" dirty="0"/>
                    </a:p>
                  </a:txBody>
                  <a:tcPr/>
                </a:tc>
                <a:extLst>
                  <a:ext uri="{0D108BD9-81ED-4DB2-BD59-A6C34878D82A}">
                    <a16:rowId xmlns:a16="http://schemas.microsoft.com/office/drawing/2014/main" val="3025375919"/>
                  </a:ext>
                </a:extLst>
              </a:tr>
              <a:tr h="370840">
                <a:tc>
                  <a:txBody>
                    <a:bodyPr/>
                    <a:lstStyle/>
                    <a:p>
                      <a:r>
                        <a:rPr lang="en-US" dirty="0"/>
                        <a:t>Create your first Project</a:t>
                      </a:r>
                      <a:endParaRPr lang="en-CA" dirty="0"/>
                    </a:p>
                  </a:txBody>
                  <a:tcPr/>
                </a:tc>
                <a:extLst>
                  <a:ext uri="{0D108BD9-81ED-4DB2-BD59-A6C34878D82A}">
                    <a16:rowId xmlns:a16="http://schemas.microsoft.com/office/drawing/2014/main" val="1723501193"/>
                  </a:ext>
                </a:extLst>
              </a:tr>
            </a:tbl>
          </a:graphicData>
        </a:graphic>
      </p:graphicFrame>
    </p:spTree>
    <p:extLst>
      <p:ext uri="{BB962C8B-B14F-4D97-AF65-F5344CB8AC3E}">
        <p14:creationId xmlns:p14="http://schemas.microsoft.com/office/powerpoint/2010/main" val="890440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2DED08-BE21-CFCA-1000-544C635C418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C64A02-BC8A-67D5-268C-BEF20BF65E2F}"/>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86E7E5C-182F-D2D2-796C-4807C37EE698}"/>
              </a:ext>
            </a:extLst>
          </p:cNvPr>
          <p:cNvSpPr txBox="1"/>
          <p:nvPr/>
        </p:nvSpPr>
        <p:spPr>
          <a:xfrm>
            <a:off x="2473393" y="312721"/>
            <a:ext cx="3902032" cy="523220"/>
          </a:xfrm>
          <a:prstGeom prst="rect">
            <a:avLst/>
          </a:prstGeom>
          <a:noFill/>
        </p:spPr>
        <p:txBody>
          <a:bodyPr wrap="square" rtlCol="0">
            <a:spAutoFit/>
          </a:bodyPr>
          <a:lstStyle/>
          <a:p>
            <a:r>
              <a:rPr lang="en-US" sz="2800" dirty="0"/>
              <a:t>User Interface (UI)</a:t>
            </a:r>
            <a:endParaRPr lang="en-CA" sz="2800" dirty="0"/>
          </a:p>
        </p:txBody>
      </p:sp>
      <p:sp>
        <p:nvSpPr>
          <p:cNvPr id="5" name="Rectangle 4">
            <a:extLst>
              <a:ext uri="{FF2B5EF4-FFF2-40B4-BE49-F238E27FC236}">
                <a16:creationId xmlns:a16="http://schemas.microsoft.com/office/drawing/2014/main" id="{D891CCE2-5719-855A-99CA-3784535213CA}"/>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A2786FB-BF28-8C42-2185-FBF1DF61AA9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4189A33-B6B0-0281-2D9B-99778867C3FF}"/>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B21520C-0477-025C-6307-B4A90FB511E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F27529D-339E-0405-1BDE-3B8E99FAE5C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A580E2AB-C766-8B02-48C8-1F0C05A917C8}"/>
              </a:ext>
            </a:extLst>
          </p:cNvPr>
          <p:cNvGraphicFramePr>
            <a:graphicFrameLocks noGrp="1"/>
          </p:cNvGraphicFramePr>
          <p:nvPr>
            <p:extLst>
              <p:ext uri="{D42A27DB-BD31-4B8C-83A1-F6EECF244321}">
                <p14:modId xmlns:p14="http://schemas.microsoft.com/office/powerpoint/2010/main" val="538857428"/>
              </p:ext>
            </p:extLst>
          </p:nvPr>
        </p:nvGraphicFramePr>
        <p:xfrm>
          <a:off x="4885504" y="3721488"/>
          <a:ext cx="7098487" cy="1183640"/>
        </p:xfrm>
        <a:graphic>
          <a:graphicData uri="http://schemas.openxmlformats.org/drawingml/2006/table">
            <a:tbl>
              <a:tblPr/>
              <a:tblGrid>
                <a:gridCol w="7098487">
                  <a:extLst>
                    <a:ext uri="{9D8B030D-6E8A-4147-A177-3AD203B41FA5}">
                      <a16:colId xmlns:a16="http://schemas.microsoft.com/office/drawing/2014/main" val="1985163581"/>
                    </a:ext>
                  </a:extLst>
                </a:gridCol>
              </a:tblGrid>
              <a:tr h="0">
                <a:tc>
                  <a:txBody>
                    <a:bodyPr/>
                    <a:lstStyle/>
                    <a:p>
                      <a:pPr marL="0" marR="0" fontAlgn="t">
                        <a:spcBef>
                          <a:spcPts val="0"/>
                        </a:spcBef>
                        <a:spcAft>
                          <a:spcPts val="0"/>
                        </a:spcAft>
                      </a:pPr>
                      <a:r>
                        <a:rPr lang="en-CA" sz="1100">
                          <a:effectLst/>
                          <a:latin typeface="Calibri" panose="020F0502020204030204" pitchFamily="34" charset="0"/>
                        </a:rPr>
                        <a:t>User Interface</a:t>
                      </a:r>
                    </a:p>
                  </a:txBody>
                  <a:tcPr marL="38100" marR="38100" marT="25400" marB="25400">
                    <a:lnL w="12700" cap="flat" cmpd="sng" algn="ctr">
                      <a:solidFill>
                        <a:srgbClr val="A3A3A3"/>
                      </a:solidFill>
                      <a:prstDash val="solid"/>
                      <a:round/>
                      <a:headEnd type="none" w="med" len="med"/>
                      <a:tailEnd type="none" w="med" len="med"/>
                    </a:lnL>
                    <a:lnR w="12700" cap="flat" cmpd="sng" algn="ctr">
                      <a:solidFill>
                        <a:srgbClr val="A3A3A3"/>
                      </a:solidFill>
                      <a:prstDash val="solid"/>
                      <a:round/>
                      <a:headEnd type="none" w="med" len="med"/>
                      <a:tailEnd type="none" w="med" len="med"/>
                    </a:lnR>
                    <a:lnT w="12700" cap="flat" cmpd="sng" algn="ctr">
                      <a:solidFill>
                        <a:srgbClr val="A3A3A3"/>
                      </a:solidFill>
                      <a:prstDash val="solid"/>
                      <a:round/>
                      <a:headEnd type="none" w="med" len="med"/>
                      <a:tailEnd type="none" w="med" len="med"/>
                    </a:lnT>
                    <a:lnB w="12700" cap="flat" cmpd="sng" algn="ctr">
                      <a:solidFill>
                        <a:srgbClr val="A3A3A3"/>
                      </a:solidFill>
                      <a:prstDash val="solid"/>
                      <a:round/>
                      <a:headEnd type="none" w="med" len="med"/>
                      <a:tailEnd type="none" w="med" len="med"/>
                    </a:lnB>
                    <a:noFill/>
                  </a:tcPr>
                </a:tc>
                <a:extLst>
                  <a:ext uri="{0D108BD9-81ED-4DB2-BD59-A6C34878D82A}">
                    <a16:rowId xmlns:a16="http://schemas.microsoft.com/office/drawing/2014/main" val="4238754623"/>
                  </a:ext>
                </a:extLst>
              </a:tr>
              <a:tr h="0">
                <a:tc>
                  <a:txBody>
                    <a:bodyPr/>
                    <a:lstStyle/>
                    <a:p>
                      <a:pPr marL="0" marR="0" fontAlgn="t">
                        <a:spcBef>
                          <a:spcPts val="0"/>
                        </a:spcBef>
                        <a:spcAft>
                          <a:spcPts val="0"/>
                        </a:spcAft>
                      </a:pPr>
                      <a:endParaRPr lang="en-CA" dirty="0">
                        <a:effectLst/>
                      </a:endParaRPr>
                    </a:p>
                    <a:p>
                      <a:pPr marL="0" marR="0" fontAlgn="t">
                        <a:spcBef>
                          <a:spcPts val="0"/>
                        </a:spcBef>
                        <a:spcAft>
                          <a:spcPts val="0"/>
                        </a:spcAft>
                      </a:pPr>
                      <a:r>
                        <a:rPr lang="en-CA" sz="1100" dirty="0">
                          <a:effectLst/>
                          <a:latin typeface="Calibri" panose="020F0502020204030204" pitchFamily="34" charset="0"/>
                        </a:rPr>
                        <a:t> </a:t>
                      </a:r>
                    </a:p>
                    <a:p>
                      <a:pPr fontAlgn="t"/>
                      <a:r>
                        <a:rPr lang="en-CA" sz="900" i="1" dirty="0">
                          <a:solidFill>
                            <a:srgbClr val="595959"/>
                          </a:solidFill>
                          <a:effectLst/>
                          <a:latin typeface="Calibri" panose="020F0502020204030204" pitchFamily="34" charset="0"/>
                        </a:rPr>
                        <a:t> </a:t>
                      </a:r>
                      <a:endParaRPr lang="en-CA" dirty="0">
                        <a:effectLst/>
                      </a:endParaRPr>
                    </a:p>
                    <a:p>
                      <a:pPr marL="0" marR="0" fontAlgn="t">
                        <a:spcBef>
                          <a:spcPts val="0"/>
                        </a:spcBef>
                        <a:spcAft>
                          <a:spcPts val="0"/>
                        </a:spcAft>
                      </a:pPr>
                      <a:r>
                        <a:rPr lang="en-CA" sz="1100" dirty="0">
                          <a:effectLst/>
                          <a:latin typeface="Calibri" panose="020F0502020204030204" pitchFamily="34" charset="0"/>
                        </a:rPr>
                        <a:t> </a:t>
                      </a:r>
                    </a:p>
                    <a:p>
                      <a:pPr marL="0" marR="0" fontAlgn="t">
                        <a:spcBef>
                          <a:spcPts val="0"/>
                        </a:spcBef>
                        <a:spcAft>
                          <a:spcPts val="0"/>
                        </a:spcAft>
                      </a:pPr>
                      <a:r>
                        <a:rPr lang="en-CA" sz="1100" dirty="0">
                          <a:effectLst/>
                          <a:latin typeface="Calibri" panose="020F0502020204030204" pitchFamily="34" charset="0"/>
                        </a:rPr>
                        <a:t> </a:t>
                      </a:r>
                    </a:p>
                  </a:txBody>
                  <a:tcPr marL="38100" marR="38100" marT="25400" marB="25400">
                    <a:lnL w="12700" cap="flat" cmpd="sng" algn="ctr">
                      <a:solidFill>
                        <a:srgbClr val="A3A3A3"/>
                      </a:solidFill>
                      <a:prstDash val="solid"/>
                      <a:round/>
                      <a:headEnd type="none" w="med" len="med"/>
                      <a:tailEnd type="none" w="med" len="med"/>
                    </a:lnL>
                    <a:lnR w="12700" cap="flat" cmpd="sng" algn="ctr">
                      <a:solidFill>
                        <a:srgbClr val="A3A3A3"/>
                      </a:solidFill>
                      <a:prstDash val="solid"/>
                      <a:round/>
                      <a:headEnd type="none" w="med" len="med"/>
                      <a:tailEnd type="none" w="med" len="med"/>
                    </a:lnR>
                    <a:lnT w="12700" cap="flat" cmpd="sng" algn="ctr">
                      <a:solidFill>
                        <a:srgbClr val="A3A3A3"/>
                      </a:solidFill>
                      <a:prstDash val="solid"/>
                      <a:round/>
                      <a:headEnd type="none" w="med" len="med"/>
                      <a:tailEnd type="none" w="med" len="med"/>
                    </a:lnT>
                    <a:lnB w="12700" cap="flat" cmpd="sng" algn="ctr">
                      <a:solidFill>
                        <a:srgbClr val="A3A3A3"/>
                      </a:solidFill>
                      <a:prstDash val="solid"/>
                      <a:round/>
                      <a:headEnd type="none" w="med" len="med"/>
                      <a:tailEnd type="none" w="med" len="med"/>
                    </a:lnB>
                    <a:noFill/>
                  </a:tcPr>
                </a:tc>
                <a:extLst>
                  <a:ext uri="{0D108BD9-81ED-4DB2-BD59-A6C34878D82A}">
                    <a16:rowId xmlns:a16="http://schemas.microsoft.com/office/drawing/2014/main" val="1322800411"/>
                  </a:ext>
                </a:extLst>
              </a:tr>
            </a:tbl>
          </a:graphicData>
        </a:graphic>
      </p:graphicFrame>
      <p:pic>
        <p:nvPicPr>
          <p:cNvPr id="1025" name="Picture 1">
            <a:extLst>
              <a:ext uri="{FF2B5EF4-FFF2-40B4-BE49-F238E27FC236}">
                <a16:creationId xmlns:a16="http://schemas.microsoft.com/office/drawing/2014/main" id="{7AAFEE93-E681-D1F5-1E91-157E4E40B9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85098" y="3721964"/>
            <a:ext cx="6867525" cy="208597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a:extLst>
              <a:ext uri="{FF2B5EF4-FFF2-40B4-BE49-F238E27FC236}">
                <a16:creationId xmlns:a16="http://schemas.microsoft.com/office/drawing/2014/main" id="{2A287688-83D4-8A28-7926-A470CCD5E3F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85098" y="3721964"/>
            <a:ext cx="6962775" cy="240982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3DF4D357-672A-28F5-EED8-C763D4E7DA23}"/>
              </a:ext>
            </a:extLst>
          </p:cNvPr>
          <p:cNvPicPr>
            <a:picLocks noChangeAspect="1"/>
          </p:cNvPicPr>
          <p:nvPr/>
        </p:nvPicPr>
        <p:blipFill>
          <a:blip r:embed="rId5"/>
          <a:stretch>
            <a:fillRect/>
          </a:stretch>
        </p:blipFill>
        <p:spPr>
          <a:xfrm>
            <a:off x="317766" y="1407744"/>
            <a:ext cx="7402677" cy="2251307"/>
          </a:xfrm>
          <a:prstGeom prst="rect">
            <a:avLst/>
          </a:prstGeom>
        </p:spPr>
      </p:pic>
    </p:spTree>
    <p:extLst>
      <p:ext uri="{BB962C8B-B14F-4D97-AF65-F5344CB8AC3E}">
        <p14:creationId xmlns:p14="http://schemas.microsoft.com/office/powerpoint/2010/main" val="2840744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350062-3DBA-C6B1-F574-4B3251E1A9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140AE74-0659-5AA5-C42F-4D7697DE0078}"/>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998FE98-C934-7747-6EF5-B61DADFF801A}"/>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C6F1B80-A7D4-D38C-A5BA-E417C09E5108}"/>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ED4282F-1974-EB4F-BDA2-56DEBB42657A}"/>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6377062-F358-DAEA-552E-0ED760E43B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09BBC72-5B20-4006-AC27-853335235DD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5F61043-1F25-2C02-BA07-261AE1B9D8FA}"/>
              </a:ext>
            </a:extLst>
          </p:cNvPr>
          <p:cNvSpPr txBox="1"/>
          <p:nvPr/>
        </p:nvSpPr>
        <p:spPr>
          <a:xfrm>
            <a:off x="2473393" y="312721"/>
            <a:ext cx="3902032" cy="461665"/>
          </a:xfrm>
          <a:prstGeom prst="rect">
            <a:avLst/>
          </a:prstGeom>
          <a:noFill/>
        </p:spPr>
        <p:txBody>
          <a:bodyPr wrap="square" rtlCol="0">
            <a:spAutoFit/>
          </a:bodyPr>
          <a:lstStyle/>
          <a:p>
            <a:r>
              <a:rPr lang="en-CA" sz="2400" dirty="0">
                <a:effectLst/>
                <a:latin typeface="Calibri" panose="020F0502020204030204" pitchFamily="34" charset="0"/>
              </a:rPr>
              <a:t>Create new Project</a:t>
            </a:r>
            <a:endParaRPr lang="en-CA" sz="3600" dirty="0"/>
          </a:p>
        </p:txBody>
      </p:sp>
      <p:pic>
        <p:nvPicPr>
          <p:cNvPr id="2050" name="Picture 2">
            <a:extLst>
              <a:ext uri="{FF2B5EF4-FFF2-40B4-BE49-F238E27FC236}">
                <a16:creationId xmlns:a16="http://schemas.microsoft.com/office/drawing/2014/main" id="{880F8F28-FA8A-EE2F-4280-594CE0BAED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8009" y="1293666"/>
            <a:ext cx="5648325" cy="2085975"/>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a:extLst>
              <a:ext uri="{FF2B5EF4-FFF2-40B4-BE49-F238E27FC236}">
                <a16:creationId xmlns:a16="http://schemas.microsoft.com/office/drawing/2014/main" id="{6C3E66E2-7FA6-5C7C-AB49-63BFA1171F3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1324323"/>
            <a:ext cx="3248025" cy="219075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277B727B-3D30-5537-42DF-CD472B2B079A}"/>
              </a:ext>
            </a:extLst>
          </p:cNvPr>
          <p:cNvPicPr>
            <a:picLocks noChangeAspect="1"/>
          </p:cNvPicPr>
          <p:nvPr/>
        </p:nvPicPr>
        <p:blipFill>
          <a:blip r:embed="rId5"/>
          <a:stretch>
            <a:fillRect/>
          </a:stretch>
        </p:blipFill>
        <p:spPr>
          <a:xfrm>
            <a:off x="1039685" y="3470231"/>
            <a:ext cx="3384724" cy="2679838"/>
          </a:xfrm>
          <a:prstGeom prst="rect">
            <a:avLst/>
          </a:prstGeom>
        </p:spPr>
      </p:pic>
    </p:spTree>
    <p:extLst>
      <p:ext uri="{BB962C8B-B14F-4D97-AF65-F5344CB8AC3E}">
        <p14:creationId xmlns:p14="http://schemas.microsoft.com/office/powerpoint/2010/main" val="41920651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32C28D-3F61-402F-B4C2-F584C31BACE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B0ADFF-4052-0977-A483-5A6B74604817}"/>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4B3BA8D-961F-D9F7-175B-E01168A45CF6}"/>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E00A5A1-35CE-2E24-4C0C-7F15461D906E}"/>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BA478ED-1489-76A6-093C-5A817E630751}"/>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011DD79-F526-3FE8-CED9-10F9A5A292C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C15903F-03C7-E0B5-AB94-41BF6DE3695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074" name="Picture 2">
            <a:extLst>
              <a:ext uri="{FF2B5EF4-FFF2-40B4-BE49-F238E27FC236}">
                <a16:creationId xmlns:a16="http://schemas.microsoft.com/office/drawing/2014/main" id="{C38B8B35-826F-683F-2A4D-56378B3642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6238" y="1498697"/>
            <a:ext cx="4905375" cy="1962151"/>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a:extLst>
              <a:ext uri="{FF2B5EF4-FFF2-40B4-BE49-F238E27FC236}">
                <a16:creationId xmlns:a16="http://schemas.microsoft.com/office/drawing/2014/main" id="{83FD0E75-448C-2E24-2379-67A0AA13792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4337" y="3702918"/>
            <a:ext cx="4829175" cy="187642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a:extLst>
              <a:ext uri="{FF2B5EF4-FFF2-40B4-BE49-F238E27FC236}">
                <a16:creationId xmlns:a16="http://schemas.microsoft.com/office/drawing/2014/main" id="{80AEC019-F601-B9F0-8214-8CCD29DA30C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96679" y="1448771"/>
            <a:ext cx="3524250" cy="2724151"/>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p14="http://schemas.microsoft.com/office/powerpoint/2010/main">
        <mc:Choice Requires="p14">
          <p:contentPart p14:bwMode="auto" r:id="rId6">
            <p14:nvContentPartPr>
              <p14:cNvPr id="2" name="Ink 1">
                <a:extLst>
                  <a:ext uri="{FF2B5EF4-FFF2-40B4-BE49-F238E27FC236}">
                    <a16:creationId xmlns:a16="http://schemas.microsoft.com/office/drawing/2014/main" id="{D8F59825-B3F8-B03A-96FE-7E70D4AFC9F9}"/>
                  </a:ext>
                </a:extLst>
              </p14:cNvPr>
              <p14:cNvContentPartPr/>
              <p14:nvPr/>
            </p14:nvContentPartPr>
            <p14:xfrm>
              <a:off x="6375425" y="2724863"/>
              <a:ext cx="1295400" cy="288925"/>
            </p14:xfrm>
          </p:contentPart>
        </mc:Choice>
        <mc:Fallback xmlns="">
          <p:pic>
            <p:nvPicPr>
              <p:cNvPr id="2" name="Ink 1">
                <a:extLst>
                  <a:ext uri="{FF2B5EF4-FFF2-40B4-BE49-F238E27FC236}">
                    <a16:creationId xmlns:a16="http://schemas.microsoft.com/office/drawing/2014/main" id="{D8F59825-B3F8-B03A-96FE-7E70D4AFC9F9}"/>
                  </a:ext>
                </a:extLst>
              </p:cNvPr>
              <p:cNvPicPr/>
              <p:nvPr/>
            </p:nvPicPr>
            <p:blipFill>
              <a:blip r:embed="rId7"/>
              <a:stretch>
                <a:fillRect/>
              </a:stretch>
            </p:blipFill>
            <p:spPr>
              <a:xfrm>
                <a:off x="6369306" y="2718746"/>
                <a:ext cx="1307638" cy="301158"/>
              </a:xfrm>
              <a:prstGeom prst="rect">
                <a:avLst/>
              </a:prstGeom>
            </p:spPr>
          </p:pic>
        </mc:Fallback>
      </mc:AlternateContent>
      <p:sp>
        <p:nvSpPr>
          <p:cNvPr id="8" name="TextBox 7">
            <a:extLst>
              <a:ext uri="{FF2B5EF4-FFF2-40B4-BE49-F238E27FC236}">
                <a16:creationId xmlns:a16="http://schemas.microsoft.com/office/drawing/2014/main" id="{92C5F54C-6DEA-79ED-7266-EBCF65EB278E}"/>
              </a:ext>
            </a:extLst>
          </p:cNvPr>
          <p:cNvSpPr txBox="1"/>
          <p:nvPr/>
        </p:nvSpPr>
        <p:spPr>
          <a:xfrm>
            <a:off x="2473393" y="312721"/>
            <a:ext cx="3902032" cy="461665"/>
          </a:xfrm>
          <a:prstGeom prst="rect">
            <a:avLst/>
          </a:prstGeom>
          <a:noFill/>
        </p:spPr>
        <p:txBody>
          <a:bodyPr wrap="square" rtlCol="0">
            <a:spAutoFit/>
          </a:bodyPr>
          <a:lstStyle/>
          <a:p>
            <a:r>
              <a:rPr lang="en-CA" sz="2400" dirty="0">
                <a:effectLst/>
                <a:latin typeface="Calibri" panose="020F0502020204030204" pitchFamily="34" charset="0"/>
              </a:rPr>
              <a:t>Create new Project</a:t>
            </a:r>
            <a:endParaRPr lang="en-CA" sz="3600" dirty="0"/>
          </a:p>
        </p:txBody>
      </p:sp>
    </p:spTree>
    <p:extLst>
      <p:ext uri="{BB962C8B-B14F-4D97-AF65-F5344CB8AC3E}">
        <p14:creationId xmlns:p14="http://schemas.microsoft.com/office/powerpoint/2010/main" val="19035471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E7A704-1420-C99C-8DE4-D70002D511D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87C0FA5-FB86-B52A-D82B-D55FF746D2D7}"/>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B8F669C-35ED-7615-53DD-7720322E4ACA}"/>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79D754D-65DD-5CA6-DE1F-F0B607023B4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AEF9C2D-57F6-3306-2F57-2A8BF98E077B}"/>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D50C760-97E4-3A5C-D387-4D51681E84B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9D2C451-DA2F-D8B9-50CC-9CC8D3257F3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0F04E860-A633-5463-0529-72A85B350A95}"/>
              </a:ext>
            </a:extLst>
          </p:cNvPr>
          <p:cNvPicPr>
            <a:picLocks noChangeAspect="1"/>
          </p:cNvPicPr>
          <p:nvPr/>
        </p:nvPicPr>
        <p:blipFill>
          <a:blip r:embed="rId3"/>
          <a:stretch>
            <a:fillRect/>
          </a:stretch>
        </p:blipFill>
        <p:spPr>
          <a:xfrm>
            <a:off x="377573" y="1650863"/>
            <a:ext cx="5524784" cy="3632387"/>
          </a:xfrm>
          <a:prstGeom prst="rect">
            <a:avLst/>
          </a:prstGeom>
        </p:spPr>
      </p:pic>
      <p:sp>
        <p:nvSpPr>
          <p:cNvPr id="9" name="TextBox 8">
            <a:extLst>
              <a:ext uri="{FF2B5EF4-FFF2-40B4-BE49-F238E27FC236}">
                <a16:creationId xmlns:a16="http://schemas.microsoft.com/office/drawing/2014/main" id="{64E391A6-E527-C69E-0668-919E7F4ED9AF}"/>
              </a:ext>
            </a:extLst>
          </p:cNvPr>
          <p:cNvSpPr txBox="1"/>
          <p:nvPr/>
        </p:nvSpPr>
        <p:spPr>
          <a:xfrm>
            <a:off x="2473393" y="312721"/>
            <a:ext cx="3902032" cy="461665"/>
          </a:xfrm>
          <a:prstGeom prst="rect">
            <a:avLst/>
          </a:prstGeom>
          <a:noFill/>
        </p:spPr>
        <p:txBody>
          <a:bodyPr wrap="square" rtlCol="0">
            <a:spAutoFit/>
          </a:bodyPr>
          <a:lstStyle/>
          <a:p>
            <a:r>
              <a:rPr lang="en-CA" sz="2400" dirty="0">
                <a:effectLst/>
                <a:latin typeface="Calibri" panose="020F0502020204030204" pitchFamily="34" charset="0"/>
              </a:rPr>
              <a:t>Create new Project</a:t>
            </a:r>
            <a:endParaRPr lang="en-CA" sz="3600" dirty="0"/>
          </a:p>
        </p:txBody>
      </p:sp>
      <p:sp>
        <p:nvSpPr>
          <p:cNvPr id="12" name="TextBox 11">
            <a:extLst>
              <a:ext uri="{FF2B5EF4-FFF2-40B4-BE49-F238E27FC236}">
                <a16:creationId xmlns:a16="http://schemas.microsoft.com/office/drawing/2014/main" id="{2C57D6B6-1A66-C52E-DBD7-4885DD25CC2D}"/>
              </a:ext>
            </a:extLst>
          </p:cNvPr>
          <p:cNvSpPr txBox="1"/>
          <p:nvPr/>
        </p:nvSpPr>
        <p:spPr>
          <a:xfrm>
            <a:off x="6289645" y="1953824"/>
            <a:ext cx="3801460" cy="646331"/>
          </a:xfrm>
          <a:prstGeom prst="rect">
            <a:avLst/>
          </a:prstGeom>
          <a:noFill/>
        </p:spPr>
        <p:txBody>
          <a:bodyPr wrap="square">
            <a:spAutoFit/>
          </a:bodyPr>
          <a:lstStyle/>
          <a:p>
            <a:r>
              <a:rPr lang="en-CA" sz="1800" dirty="0">
                <a:effectLst/>
                <a:latin typeface="Calibri" panose="020F0502020204030204" pitchFamily="34" charset="0"/>
              </a:rPr>
              <a:t>Loaded with a rectangular arena essentially a floor with four walls.</a:t>
            </a:r>
            <a:endParaRPr lang="en-CA" dirty="0"/>
          </a:p>
        </p:txBody>
      </p:sp>
    </p:spTree>
    <p:extLst>
      <p:ext uri="{BB962C8B-B14F-4D97-AF65-F5344CB8AC3E}">
        <p14:creationId xmlns:p14="http://schemas.microsoft.com/office/powerpoint/2010/main" val="2357094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2E2003-C521-6C9E-A52A-D55CB467649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75744A-51D8-A780-E08A-687BE1BC8D28}"/>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AB227E0-E2F4-AC1C-8D22-16C12FE60649}"/>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0A9D3A-03C0-911C-2A67-AB1052BAA12B}"/>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98DBB4C-8EB5-45CE-23A1-BBE28964A7A0}"/>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6742AA8-301C-F048-008A-C8F61C1AF8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E8A5667-B3F2-1557-D109-BD2F5968335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EBE5DB2-AD7C-09D3-D996-441D6917AE1E}"/>
              </a:ext>
            </a:extLst>
          </p:cNvPr>
          <p:cNvSpPr txBox="1"/>
          <p:nvPr/>
        </p:nvSpPr>
        <p:spPr>
          <a:xfrm>
            <a:off x="2473393" y="312721"/>
            <a:ext cx="3902032" cy="461665"/>
          </a:xfrm>
          <a:prstGeom prst="rect">
            <a:avLst/>
          </a:prstGeom>
          <a:noFill/>
        </p:spPr>
        <p:txBody>
          <a:bodyPr wrap="square" rtlCol="0">
            <a:spAutoFit/>
          </a:bodyPr>
          <a:lstStyle/>
          <a:p>
            <a:r>
              <a:rPr lang="en-CA" sz="2400" dirty="0">
                <a:effectLst/>
                <a:latin typeface="Calibri" panose="020F0502020204030204" pitchFamily="34" charset="0"/>
              </a:rPr>
              <a:t>Create new Project</a:t>
            </a:r>
            <a:endParaRPr lang="en-CA" sz="3600" dirty="0"/>
          </a:p>
        </p:txBody>
      </p:sp>
      <p:pic>
        <p:nvPicPr>
          <p:cNvPr id="9" name="Picture 8">
            <a:extLst>
              <a:ext uri="{FF2B5EF4-FFF2-40B4-BE49-F238E27FC236}">
                <a16:creationId xmlns:a16="http://schemas.microsoft.com/office/drawing/2014/main" id="{3F48581B-48C0-B076-5E5B-2EB9C570F571}"/>
              </a:ext>
            </a:extLst>
          </p:cNvPr>
          <p:cNvPicPr>
            <a:picLocks noChangeAspect="1"/>
          </p:cNvPicPr>
          <p:nvPr/>
        </p:nvPicPr>
        <p:blipFill>
          <a:blip r:embed="rId3"/>
          <a:stretch>
            <a:fillRect/>
          </a:stretch>
        </p:blipFill>
        <p:spPr>
          <a:xfrm>
            <a:off x="233193" y="1485392"/>
            <a:ext cx="8382431" cy="4572235"/>
          </a:xfrm>
          <a:prstGeom prst="rect">
            <a:avLst/>
          </a:prstGeom>
        </p:spPr>
      </p:pic>
      <p:sp>
        <p:nvSpPr>
          <p:cNvPr id="12" name="TextBox 11">
            <a:extLst>
              <a:ext uri="{FF2B5EF4-FFF2-40B4-BE49-F238E27FC236}">
                <a16:creationId xmlns:a16="http://schemas.microsoft.com/office/drawing/2014/main" id="{75799DB7-1FEB-DC98-43ED-93638996F0D0}"/>
              </a:ext>
            </a:extLst>
          </p:cNvPr>
          <p:cNvSpPr txBox="1"/>
          <p:nvPr/>
        </p:nvSpPr>
        <p:spPr>
          <a:xfrm>
            <a:off x="9109016" y="1676825"/>
            <a:ext cx="2451769" cy="1200329"/>
          </a:xfrm>
          <a:prstGeom prst="rect">
            <a:avLst/>
          </a:prstGeom>
          <a:noFill/>
        </p:spPr>
        <p:txBody>
          <a:bodyPr wrap="square">
            <a:spAutoFit/>
          </a:bodyPr>
          <a:lstStyle/>
          <a:p>
            <a:r>
              <a:rPr lang="en-CA" sz="1800" dirty="0">
                <a:effectLst/>
                <a:latin typeface="Calibri" panose="020F0502020204030204" pitchFamily="34" charset="0"/>
              </a:rPr>
              <a:t>learn how to zoom in and zoom out this is simply done by scrolling in and out</a:t>
            </a:r>
            <a:endParaRPr lang="en-CA" dirty="0"/>
          </a:p>
        </p:txBody>
      </p:sp>
    </p:spTree>
    <p:extLst>
      <p:ext uri="{BB962C8B-B14F-4D97-AF65-F5344CB8AC3E}">
        <p14:creationId xmlns:p14="http://schemas.microsoft.com/office/powerpoint/2010/main" val="2243658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1FA0BA-7B10-E069-5223-555CB20B90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58561EE-C754-2A45-6FD4-867392B8B190}"/>
              </a:ext>
            </a:extLst>
          </p:cNvPr>
          <p:cNvSpPr/>
          <p:nvPr/>
        </p:nvSpPr>
        <p:spPr>
          <a:xfrm>
            <a:off x="257094" y="1254370"/>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6424476-F271-1948-2548-D18905EF138C}"/>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D9EE35F-FB73-8CD9-BE18-0CDFC9D7B446}"/>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EDEFF57-B19D-3BD1-14E1-48A6573E9025}"/>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5FCFA1E-CA17-6F3C-C8E9-AEABAB9C911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FDFDA2D-1D89-83CC-22A3-2372CD38947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EF09734-FCC2-55A1-9A3D-78CE6FF21171}"/>
              </a:ext>
            </a:extLst>
          </p:cNvPr>
          <p:cNvSpPr txBox="1"/>
          <p:nvPr/>
        </p:nvSpPr>
        <p:spPr>
          <a:xfrm>
            <a:off x="2473393" y="312721"/>
            <a:ext cx="3902032" cy="461665"/>
          </a:xfrm>
          <a:prstGeom prst="rect">
            <a:avLst/>
          </a:prstGeom>
          <a:noFill/>
        </p:spPr>
        <p:txBody>
          <a:bodyPr wrap="square" rtlCol="0">
            <a:spAutoFit/>
          </a:bodyPr>
          <a:lstStyle/>
          <a:p>
            <a:r>
              <a:rPr lang="en-CA" sz="2400" dirty="0">
                <a:effectLst/>
                <a:latin typeface="Calibri" panose="020F0502020204030204" pitchFamily="34" charset="0"/>
              </a:rPr>
              <a:t>Create new Project</a:t>
            </a:r>
            <a:endParaRPr lang="en-CA" sz="3600" dirty="0"/>
          </a:p>
        </p:txBody>
      </p:sp>
      <p:pic>
        <p:nvPicPr>
          <p:cNvPr id="9" name="Picture 8">
            <a:extLst>
              <a:ext uri="{FF2B5EF4-FFF2-40B4-BE49-F238E27FC236}">
                <a16:creationId xmlns:a16="http://schemas.microsoft.com/office/drawing/2014/main" id="{4AFC75E6-F5C2-C997-0F99-5AAB3880075E}"/>
              </a:ext>
            </a:extLst>
          </p:cNvPr>
          <p:cNvPicPr>
            <a:picLocks noChangeAspect="1"/>
          </p:cNvPicPr>
          <p:nvPr/>
        </p:nvPicPr>
        <p:blipFill>
          <a:blip r:embed="rId3"/>
          <a:stretch>
            <a:fillRect/>
          </a:stretch>
        </p:blipFill>
        <p:spPr>
          <a:xfrm>
            <a:off x="344509" y="1691862"/>
            <a:ext cx="5512083" cy="2787793"/>
          </a:xfrm>
          <a:prstGeom prst="rect">
            <a:avLst/>
          </a:prstGeom>
        </p:spPr>
      </p:pic>
      <p:sp>
        <p:nvSpPr>
          <p:cNvPr id="12" name="TextBox 11">
            <a:extLst>
              <a:ext uri="{FF2B5EF4-FFF2-40B4-BE49-F238E27FC236}">
                <a16:creationId xmlns:a16="http://schemas.microsoft.com/office/drawing/2014/main" id="{33311A8F-0836-FB56-600D-9AC2F4AA3BFE}"/>
              </a:ext>
            </a:extLst>
          </p:cNvPr>
          <p:cNvSpPr txBox="1"/>
          <p:nvPr/>
        </p:nvSpPr>
        <p:spPr>
          <a:xfrm>
            <a:off x="6438243" y="2215083"/>
            <a:ext cx="4337488" cy="646331"/>
          </a:xfrm>
          <a:prstGeom prst="rect">
            <a:avLst/>
          </a:prstGeom>
          <a:noFill/>
        </p:spPr>
        <p:txBody>
          <a:bodyPr wrap="square">
            <a:spAutoFit/>
          </a:bodyPr>
          <a:lstStyle/>
          <a:p>
            <a:pPr marL="0" marR="0">
              <a:spcBef>
                <a:spcPts val="0"/>
              </a:spcBef>
              <a:spcAft>
                <a:spcPts val="0"/>
              </a:spcAft>
            </a:pPr>
            <a:r>
              <a:rPr lang="en-CA" sz="1800" dirty="0">
                <a:effectLst/>
                <a:latin typeface="Calibri" panose="020F0502020204030204" pitchFamily="34" charset="0"/>
              </a:rPr>
              <a:t>you can click on it and you can move it around to look at different views.</a:t>
            </a:r>
          </a:p>
        </p:txBody>
      </p:sp>
    </p:spTree>
    <p:extLst>
      <p:ext uri="{BB962C8B-B14F-4D97-AF65-F5344CB8AC3E}">
        <p14:creationId xmlns:p14="http://schemas.microsoft.com/office/powerpoint/2010/main" val="42269674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59C8B9-A73F-F7CF-B1FC-250FD079AD1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A3396C-C7DC-515C-20D4-58A282A5D8A1}"/>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D08E315-BB47-6EF6-D5FE-DC2BCBE193D5}"/>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48A9911-8176-E4D1-83CE-9149C75BA391}"/>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3E75B1F-4533-2EB8-BD4E-41D50E5AE4BC}"/>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6F6F2D0-D718-2190-B33B-2D7139E1E92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70DBA80-2E9A-859E-DC5C-407B183354E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4E4A866-0186-0AFB-A8D4-33337A03C20C}"/>
              </a:ext>
            </a:extLst>
          </p:cNvPr>
          <p:cNvSpPr txBox="1"/>
          <p:nvPr/>
        </p:nvSpPr>
        <p:spPr>
          <a:xfrm>
            <a:off x="2473393" y="312721"/>
            <a:ext cx="3902032" cy="461665"/>
          </a:xfrm>
          <a:prstGeom prst="rect">
            <a:avLst/>
          </a:prstGeom>
          <a:noFill/>
        </p:spPr>
        <p:txBody>
          <a:bodyPr wrap="square" rtlCol="0">
            <a:spAutoFit/>
          </a:bodyPr>
          <a:lstStyle/>
          <a:p>
            <a:r>
              <a:rPr lang="en-CA" sz="2400" dirty="0">
                <a:effectLst/>
                <a:latin typeface="Calibri" panose="020F0502020204030204" pitchFamily="34" charset="0"/>
              </a:rPr>
              <a:t>Create new Project</a:t>
            </a:r>
            <a:endParaRPr lang="en-CA" sz="3600" dirty="0"/>
          </a:p>
        </p:txBody>
      </p:sp>
      <p:pic>
        <p:nvPicPr>
          <p:cNvPr id="9" name="Picture 8">
            <a:extLst>
              <a:ext uri="{FF2B5EF4-FFF2-40B4-BE49-F238E27FC236}">
                <a16:creationId xmlns:a16="http://schemas.microsoft.com/office/drawing/2014/main" id="{EE8DEFBB-1F50-BF06-D084-2A8EAB0113C7}"/>
              </a:ext>
            </a:extLst>
          </p:cNvPr>
          <p:cNvPicPr>
            <a:picLocks noChangeAspect="1"/>
          </p:cNvPicPr>
          <p:nvPr/>
        </p:nvPicPr>
        <p:blipFill>
          <a:blip r:embed="rId3"/>
          <a:stretch>
            <a:fillRect/>
          </a:stretch>
        </p:blipFill>
        <p:spPr>
          <a:xfrm>
            <a:off x="440833" y="1570642"/>
            <a:ext cx="6375728" cy="3486329"/>
          </a:xfrm>
          <a:prstGeom prst="rect">
            <a:avLst/>
          </a:prstGeom>
        </p:spPr>
      </p:pic>
    </p:spTree>
    <p:extLst>
      <p:ext uri="{BB962C8B-B14F-4D97-AF65-F5344CB8AC3E}">
        <p14:creationId xmlns:p14="http://schemas.microsoft.com/office/powerpoint/2010/main" val="26487794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3CF6F5-D932-E9CE-4D47-D405679B903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19CBEC9-6A7A-0814-2D9B-097615275F3C}"/>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4318606-2EAB-9DCC-E4A3-458B8386B6BA}"/>
              </a:ext>
            </a:extLst>
          </p:cNvPr>
          <p:cNvSpPr txBox="1"/>
          <p:nvPr/>
        </p:nvSpPr>
        <p:spPr>
          <a:xfrm>
            <a:off x="2473393" y="312721"/>
            <a:ext cx="3902032" cy="461665"/>
          </a:xfrm>
          <a:prstGeom prst="rect">
            <a:avLst/>
          </a:prstGeom>
          <a:noFill/>
        </p:spPr>
        <p:txBody>
          <a:bodyPr wrap="square" rtlCol="0">
            <a:spAutoFit/>
          </a:bodyPr>
          <a:lstStyle/>
          <a:p>
            <a:r>
              <a:rPr lang="en-CA" sz="2400" dirty="0">
                <a:effectLst/>
                <a:latin typeface="Calibri" panose="020F0502020204030204" pitchFamily="34" charset="0"/>
              </a:rPr>
              <a:t>Change the Floor Size</a:t>
            </a:r>
            <a:endParaRPr lang="en-US" sz="36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7E3FEA02-F973-7879-CFE8-B0E876324FD0}"/>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F08A50B-4BE8-BDCA-339C-C2F25FE5ABDF}"/>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D568503-68BE-F11C-031D-E53AC78D917D}"/>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A38AE7C-251B-5EE3-AACA-71B422267D3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18650BD-7696-7DE0-33C9-8067DB155A5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4097" name="Picture 1">
            <a:extLst>
              <a:ext uri="{FF2B5EF4-FFF2-40B4-BE49-F238E27FC236}">
                <a16:creationId xmlns:a16="http://schemas.microsoft.com/office/drawing/2014/main" id="{5D64F981-D6D0-B6F0-7FA5-69F039AC27D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7170" y="1407359"/>
            <a:ext cx="5377249" cy="4501180"/>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a:extLst>
              <a:ext uri="{FF2B5EF4-FFF2-40B4-BE49-F238E27FC236}">
                <a16:creationId xmlns:a16="http://schemas.microsoft.com/office/drawing/2014/main" id="{28A843A4-2EF9-380D-D8D3-52B268F1005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12221" y="1407358"/>
            <a:ext cx="5980386" cy="44801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9798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AEB173-BB09-60BC-D744-F0DBE40EEBB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B53DEAF-DF65-2825-7631-AB750430F2B7}"/>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9C5AB8C-BB12-1C44-148D-B1DEE6D15835}"/>
              </a:ext>
            </a:extLst>
          </p:cNvPr>
          <p:cNvSpPr txBox="1"/>
          <p:nvPr/>
        </p:nvSpPr>
        <p:spPr>
          <a:xfrm>
            <a:off x="306566" y="2011409"/>
            <a:ext cx="3902032" cy="923330"/>
          </a:xfrm>
          <a:prstGeom prst="rect">
            <a:avLst/>
          </a:prstGeom>
          <a:noFill/>
        </p:spPr>
        <p:txBody>
          <a:bodyPr wrap="square" rtlCol="0">
            <a:spAutoFit/>
          </a:bodyPr>
          <a:lstStyle/>
          <a:p>
            <a:pPr marL="0" marR="0">
              <a:spcBef>
                <a:spcPts val="0"/>
              </a:spcBef>
              <a:spcAft>
                <a:spcPts val="0"/>
              </a:spcAft>
            </a:pPr>
            <a:r>
              <a:rPr lang="en-CA" sz="1800">
                <a:effectLst/>
                <a:latin typeface="Calibri" panose="020F0502020204030204" pitchFamily="34" charset="0"/>
              </a:rPr>
              <a:t>create an object of our own we will</a:t>
            </a:r>
          </a:p>
          <a:p>
            <a:pPr marL="0" marR="0">
              <a:spcBef>
                <a:spcPts val="0"/>
              </a:spcBef>
              <a:spcAft>
                <a:spcPts val="0"/>
              </a:spcAft>
            </a:pPr>
            <a:r>
              <a:rPr lang="en-CA" sz="1800">
                <a:effectLst/>
                <a:latin typeface="Calibri" panose="020F0502020204030204" pitchFamily="34" charset="0"/>
              </a:rPr>
              <a:t>first go over the steps to create an object</a:t>
            </a:r>
          </a:p>
        </p:txBody>
      </p:sp>
      <p:sp>
        <p:nvSpPr>
          <p:cNvPr id="5" name="Rectangle 4">
            <a:extLst>
              <a:ext uri="{FF2B5EF4-FFF2-40B4-BE49-F238E27FC236}">
                <a16:creationId xmlns:a16="http://schemas.microsoft.com/office/drawing/2014/main" id="{321A86AC-94AF-6940-4E8A-F8243C2FBD5B}"/>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0EFA1C5-27AB-43A9-C7C7-736814D2ACE5}"/>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0E6E515-06E9-FF27-E85F-99AE9B74339A}"/>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C729FF2-9012-6110-20D9-DEF2AF4755D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89A9FB2-7A66-A7FC-D9C5-484C98F4987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3D845877-4EE1-02EA-5363-FB4E0A65123F}"/>
              </a:ext>
            </a:extLst>
          </p:cNvPr>
          <p:cNvPicPr>
            <a:picLocks noChangeAspect="1"/>
          </p:cNvPicPr>
          <p:nvPr/>
        </p:nvPicPr>
        <p:blipFill>
          <a:blip r:embed="rId3"/>
          <a:stretch>
            <a:fillRect/>
          </a:stretch>
        </p:blipFill>
        <p:spPr>
          <a:xfrm>
            <a:off x="3992786" y="1333861"/>
            <a:ext cx="7888039" cy="4825556"/>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Ink 10">
                <a:extLst>
                  <a:ext uri="{FF2B5EF4-FFF2-40B4-BE49-F238E27FC236}">
                    <a16:creationId xmlns:a16="http://schemas.microsoft.com/office/drawing/2014/main" id="{9DD1354E-0372-8D2C-9856-51ACB9F0A29F}"/>
                  </a:ext>
                </a:extLst>
              </p14:cNvPr>
              <p14:cNvContentPartPr/>
              <p14:nvPr/>
            </p14:nvContentPartPr>
            <p14:xfrm>
              <a:off x="4424409" y="1767625"/>
              <a:ext cx="2651125" cy="1336675"/>
            </p14:xfrm>
          </p:contentPart>
        </mc:Choice>
        <mc:Fallback xmlns="">
          <p:pic>
            <p:nvPicPr>
              <p:cNvPr id="11" name="Ink 10">
                <a:extLst>
                  <a:ext uri="{FF2B5EF4-FFF2-40B4-BE49-F238E27FC236}">
                    <a16:creationId xmlns:a16="http://schemas.microsoft.com/office/drawing/2014/main" id="{9DD1354E-0372-8D2C-9856-51ACB9F0A29F}"/>
                  </a:ext>
                </a:extLst>
              </p:cNvPr>
              <p:cNvPicPr/>
              <p:nvPr/>
            </p:nvPicPr>
            <p:blipFill>
              <a:blip r:embed="rId5"/>
              <a:stretch>
                <a:fillRect/>
              </a:stretch>
            </p:blipFill>
            <p:spPr>
              <a:xfrm>
                <a:off x="4418289" y="1761503"/>
                <a:ext cx="2663365" cy="1348918"/>
              </a:xfrm>
              <a:prstGeom prst="rect">
                <a:avLst/>
              </a:prstGeom>
            </p:spPr>
          </p:pic>
        </mc:Fallback>
      </mc:AlternateContent>
    </p:spTree>
    <p:extLst>
      <p:ext uri="{BB962C8B-B14F-4D97-AF65-F5344CB8AC3E}">
        <p14:creationId xmlns:p14="http://schemas.microsoft.com/office/powerpoint/2010/main" val="19597401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1E4ED1-68F3-22C0-03F5-408AF3CDEA3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3900A7-A5EA-8589-224C-27989305B471}"/>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17D67BF-CA8A-3962-14EB-77A7DC64636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661ED70-6134-2AD8-0F48-FB46CF419EF5}"/>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AB58E85-31F6-6C7C-B15F-AC3799BFEBF8}"/>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D8F9B85-6F9A-508D-B364-5533A361AF5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1F8AACD-6B26-31A0-1468-7D9F7752024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0B49219A-7C44-D051-3094-5D61CC497A14}"/>
              </a:ext>
            </a:extLst>
          </p:cNvPr>
          <p:cNvPicPr>
            <a:picLocks noChangeAspect="1"/>
          </p:cNvPicPr>
          <p:nvPr/>
        </p:nvPicPr>
        <p:blipFill>
          <a:blip r:embed="rId3"/>
          <a:stretch>
            <a:fillRect/>
          </a:stretch>
        </p:blipFill>
        <p:spPr>
          <a:xfrm>
            <a:off x="352723" y="1570642"/>
            <a:ext cx="6891531" cy="4524335"/>
          </a:xfrm>
          <a:prstGeom prst="rect">
            <a:avLst/>
          </a:prstGeom>
        </p:spPr>
      </p:pic>
    </p:spTree>
    <p:extLst>
      <p:ext uri="{BB962C8B-B14F-4D97-AF65-F5344CB8AC3E}">
        <p14:creationId xmlns:p14="http://schemas.microsoft.com/office/powerpoint/2010/main" val="10290970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3A4960-9956-8320-1C52-BA4144A54CE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DCAFB4-66D8-BE8F-2264-3D8AB4B33488}"/>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D040229-00EC-05FB-85B9-37C5A0872F8E}"/>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6943777-5B16-1E5C-6E1C-8643645AE3EA}"/>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EE6A8E2-A5EB-A3DA-BC8D-F8AE0CDC127A}"/>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9945DDF-E554-F872-344C-A8F6AAC04CD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461E5AF-A7EF-8C35-FD87-2EF898994C0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763BB71F-DCE0-C700-7FAE-CD987F4EB5D9}"/>
              </a:ext>
            </a:extLst>
          </p:cNvPr>
          <p:cNvPicPr>
            <a:picLocks noChangeAspect="1"/>
          </p:cNvPicPr>
          <p:nvPr/>
        </p:nvPicPr>
        <p:blipFill>
          <a:blip r:embed="rId3"/>
          <a:stretch>
            <a:fillRect/>
          </a:stretch>
        </p:blipFill>
        <p:spPr>
          <a:xfrm>
            <a:off x="291112" y="1395047"/>
            <a:ext cx="10207686" cy="4191235"/>
          </a:xfrm>
          <a:prstGeom prst="rect">
            <a:avLst/>
          </a:prstGeom>
        </p:spPr>
      </p:pic>
    </p:spTree>
    <p:extLst>
      <p:ext uri="{BB962C8B-B14F-4D97-AF65-F5344CB8AC3E}">
        <p14:creationId xmlns:p14="http://schemas.microsoft.com/office/powerpoint/2010/main" val="39853775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614F87-F71C-A8A4-3DC0-71587D27220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3991CC-BCB3-79B9-B8C5-B87FCE7F5E32}"/>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2EA7AF1-5157-E1D6-B0CD-C225F32750D5}"/>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EAED38-29D1-9F6A-4A5A-6BEEBFE41DB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576CACF-60DF-0E0A-F178-3988DE8CB532}"/>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D0C0625-F4CD-B91E-5953-9A761D9F480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19F5796-2FBB-F704-707A-188AC590340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382C0954-FEBA-0A73-6F4C-C647EF112488}"/>
              </a:ext>
            </a:extLst>
          </p:cNvPr>
          <p:cNvPicPr>
            <a:picLocks noChangeAspect="1"/>
          </p:cNvPicPr>
          <p:nvPr/>
        </p:nvPicPr>
        <p:blipFill>
          <a:blip r:embed="rId3"/>
          <a:stretch>
            <a:fillRect/>
          </a:stretch>
        </p:blipFill>
        <p:spPr>
          <a:xfrm>
            <a:off x="670669" y="1448771"/>
            <a:ext cx="6920428" cy="4676662"/>
          </a:xfrm>
          <a:prstGeom prst="rect">
            <a:avLst/>
          </a:prstGeom>
        </p:spPr>
      </p:pic>
    </p:spTree>
    <p:extLst>
      <p:ext uri="{BB962C8B-B14F-4D97-AF65-F5344CB8AC3E}">
        <p14:creationId xmlns:p14="http://schemas.microsoft.com/office/powerpoint/2010/main" val="22116437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DA93CC-FBB1-DE8C-B82D-EB4C606E173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A17B85-CE81-7A57-2B0F-10484A7E463D}"/>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7E85621-FE06-C6D9-D83D-616168CD58B0}"/>
              </a:ext>
            </a:extLst>
          </p:cNvPr>
          <p:cNvSpPr txBox="1"/>
          <p:nvPr/>
        </p:nvSpPr>
        <p:spPr>
          <a:xfrm>
            <a:off x="2473393" y="312721"/>
            <a:ext cx="3902032" cy="523220"/>
          </a:xfrm>
          <a:prstGeom prst="rect">
            <a:avLst/>
          </a:prstGeom>
          <a:noFill/>
        </p:spPr>
        <p:txBody>
          <a:bodyPr wrap="square" rtlCol="0">
            <a:spAutoFit/>
          </a:bodyPr>
          <a:lstStyle/>
          <a:p>
            <a:r>
              <a:rPr lang="en-CA" sz="2800" b="1" dirty="0">
                <a:effectLst/>
                <a:latin typeface="Calibri" panose="020F0502020204030204" pitchFamily="34" charset="0"/>
              </a:rPr>
              <a:t>Create a NEW Object:</a:t>
            </a:r>
            <a:endParaRPr lang="en-US" sz="40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86C927AC-2319-27C0-18E1-D4C354A7E186}"/>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03FAB60-F145-EC3D-E50E-C0F4BE655855}"/>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21420D3-2915-C599-EE35-F4C43521D768}"/>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7844A2B-D6A3-143D-E92E-D7548984679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C5EFFC4-3028-C9E0-3512-69C90707B82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7B4562D0-28C2-A972-EF36-5800B4D88C85}"/>
              </a:ext>
            </a:extLst>
          </p:cNvPr>
          <p:cNvPicPr>
            <a:picLocks noChangeAspect="1"/>
          </p:cNvPicPr>
          <p:nvPr/>
        </p:nvPicPr>
        <p:blipFill>
          <a:blip r:embed="rId3"/>
          <a:stretch>
            <a:fillRect/>
          </a:stretch>
        </p:blipFill>
        <p:spPr>
          <a:xfrm>
            <a:off x="1339240" y="1767625"/>
            <a:ext cx="9513519" cy="3890922"/>
          </a:xfrm>
          <a:prstGeom prst="rect">
            <a:avLst/>
          </a:prstGeom>
        </p:spPr>
      </p:pic>
    </p:spTree>
    <p:extLst>
      <p:ext uri="{BB962C8B-B14F-4D97-AF65-F5344CB8AC3E}">
        <p14:creationId xmlns:p14="http://schemas.microsoft.com/office/powerpoint/2010/main" val="31609841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8A2C70-33AE-041B-533C-58AC7154890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D96965-77BB-2105-76A8-902A0C42E8C6}"/>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07CAC3D-6B26-F819-E4DD-D37FEB041340}"/>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EB11EF2-9B65-2610-3D05-C6C49B805CDB}"/>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2014036-89F1-2A74-D7A8-8B0C8746657B}"/>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EF56A77-92F6-AC4C-257D-6E04BA13C15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48CE389-5B39-D49A-E0C6-A85E52AE0FB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5B420567-4DDD-F233-ADF7-FCC32C530960}"/>
              </a:ext>
            </a:extLst>
          </p:cNvPr>
          <p:cNvPicPr>
            <a:picLocks noChangeAspect="1"/>
          </p:cNvPicPr>
          <p:nvPr/>
        </p:nvPicPr>
        <p:blipFill>
          <a:blip r:embed="rId3"/>
          <a:stretch>
            <a:fillRect/>
          </a:stretch>
        </p:blipFill>
        <p:spPr>
          <a:xfrm>
            <a:off x="731152" y="1429061"/>
            <a:ext cx="10856503" cy="4557268"/>
          </a:xfrm>
          <a:prstGeom prst="rect">
            <a:avLst/>
          </a:prstGeom>
        </p:spPr>
      </p:pic>
    </p:spTree>
    <p:extLst>
      <p:ext uri="{BB962C8B-B14F-4D97-AF65-F5344CB8AC3E}">
        <p14:creationId xmlns:p14="http://schemas.microsoft.com/office/powerpoint/2010/main" val="3221800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03652-E0A4-02BB-773D-ED582EC41F7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3136E9-B490-D53D-281A-BC9365198948}"/>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375D4CC-D06C-4A58-F399-70D46A812CEC}"/>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C0CD9C6-6DED-C617-B292-5E9E5514D86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D0A64E8-945D-9E39-B517-B4580325C8CC}"/>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F179A60-79B1-BB45-F55D-7EF4BC516FD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0B3BC51-33BB-E79E-F37C-B26C365C390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88C76898-7320-AC33-FEC0-19CFF96982B7}"/>
              </a:ext>
            </a:extLst>
          </p:cNvPr>
          <p:cNvPicPr>
            <a:picLocks noChangeAspect="1"/>
          </p:cNvPicPr>
          <p:nvPr/>
        </p:nvPicPr>
        <p:blipFill>
          <a:blip r:embed="rId3"/>
          <a:stretch>
            <a:fillRect/>
          </a:stretch>
        </p:blipFill>
        <p:spPr>
          <a:xfrm>
            <a:off x="384131" y="1420260"/>
            <a:ext cx="11405186" cy="4743694"/>
          </a:xfrm>
          <a:prstGeom prst="rect">
            <a:avLst/>
          </a:prstGeom>
        </p:spPr>
      </p:pic>
      <mc:AlternateContent xmlns:mc="http://schemas.openxmlformats.org/markup-compatibility/2006" xmlns:p14="http://schemas.microsoft.com/office/powerpoint/2010/main">
        <mc:Choice Requires="p14">
          <p:contentPart p14:bwMode="auto" r:id="rId4">
            <p14:nvContentPartPr>
              <p14:cNvPr id="9" name="Ink 8">
                <a:extLst>
                  <a:ext uri="{FF2B5EF4-FFF2-40B4-BE49-F238E27FC236}">
                    <a16:creationId xmlns:a16="http://schemas.microsoft.com/office/drawing/2014/main" id="{FD3AFAED-8DFA-73F9-9B10-584E3C768D83}"/>
                  </a:ext>
                </a:extLst>
              </p14:cNvPr>
              <p14:cNvContentPartPr/>
              <p14:nvPr/>
            </p14:nvContentPartPr>
            <p14:xfrm>
              <a:off x="4306618" y="3792107"/>
              <a:ext cx="834480" cy="275040"/>
            </p14:xfrm>
          </p:contentPart>
        </mc:Choice>
        <mc:Fallback xmlns="">
          <p:pic>
            <p:nvPicPr>
              <p:cNvPr id="9" name="Ink 8">
                <a:extLst>
                  <a:ext uri="{FF2B5EF4-FFF2-40B4-BE49-F238E27FC236}">
                    <a16:creationId xmlns:a16="http://schemas.microsoft.com/office/drawing/2014/main" id="{FD3AFAED-8DFA-73F9-9B10-584E3C768D83}"/>
                  </a:ext>
                </a:extLst>
              </p:cNvPr>
              <p:cNvPicPr/>
              <p:nvPr/>
            </p:nvPicPr>
            <p:blipFill>
              <a:blip r:embed="rId5"/>
              <a:stretch>
                <a:fillRect/>
              </a:stretch>
            </p:blipFill>
            <p:spPr>
              <a:xfrm>
                <a:off x="4297978" y="3783467"/>
                <a:ext cx="852120" cy="292680"/>
              </a:xfrm>
              <a:prstGeom prst="rect">
                <a:avLst/>
              </a:prstGeom>
            </p:spPr>
          </p:pic>
        </mc:Fallback>
      </mc:AlternateContent>
    </p:spTree>
    <p:extLst>
      <p:ext uri="{BB962C8B-B14F-4D97-AF65-F5344CB8AC3E}">
        <p14:creationId xmlns:p14="http://schemas.microsoft.com/office/powerpoint/2010/main" val="2844596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C8CC21-59D2-5C01-C08F-D8D0F68AE35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0DD821-435B-11E3-BEB0-EEB9F67A3F1B}"/>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07E8DEB-092D-BA63-A8A1-43B80AE41D8F}"/>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1957F47-33BD-D4EB-20B9-CD919439CA2D}"/>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20628E4-8E50-457A-C6CF-9164342B5AA0}"/>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26D62E5-2A52-B620-444B-D60C48AC09E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6ABD4D3-507A-15C7-6687-8AC4C0139D4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D7CAEAD4-B9BA-94C7-6BAE-1CA1BFCB145D}"/>
              </a:ext>
            </a:extLst>
          </p:cNvPr>
          <p:cNvPicPr>
            <a:picLocks noChangeAspect="1"/>
          </p:cNvPicPr>
          <p:nvPr/>
        </p:nvPicPr>
        <p:blipFill>
          <a:blip r:embed="rId3"/>
          <a:stretch>
            <a:fillRect/>
          </a:stretch>
        </p:blipFill>
        <p:spPr>
          <a:xfrm>
            <a:off x="291801" y="1385884"/>
            <a:ext cx="11608397" cy="4445228"/>
          </a:xfrm>
          <a:prstGeom prst="rect">
            <a:avLst/>
          </a:prstGeom>
        </p:spPr>
      </p:pic>
      <mc:AlternateContent xmlns:mc="http://schemas.openxmlformats.org/markup-compatibility/2006" xmlns:p14="http://schemas.microsoft.com/office/powerpoint/2010/main">
        <mc:Choice Requires="p14">
          <p:contentPart p14:bwMode="auto" r:id="rId4">
            <p14:nvContentPartPr>
              <p14:cNvPr id="9" name="Ink 8">
                <a:extLst>
                  <a:ext uri="{FF2B5EF4-FFF2-40B4-BE49-F238E27FC236}">
                    <a16:creationId xmlns:a16="http://schemas.microsoft.com/office/drawing/2014/main" id="{722DEEE5-D5D5-1CB5-823D-0FC4E4CED66E}"/>
                  </a:ext>
                </a:extLst>
              </p14:cNvPr>
              <p14:cNvContentPartPr/>
              <p14:nvPr/>
            </p14:nvContentPartPr>
            <p14:xfrm>
              <a:off x="1688102" y="1975879"/>
              <a:ext cx="1258200" cy="574200"/>
            </p14:xfrm>
          </p:contentPart>
        </mc:Choice>
        <mc:Fallback xmlns="">
          <p:pic>
            <p:nvPicPr>
              <p:cNvPr id="9" name="Ink 8">
                <a:extLst>
                  <a:ext uri="{FF2B5EF4-FFF2-40B4-BE49-F238E27FC236}">
                    <a16:creationId xmlns:a16="http://schemas.microsoft.com/office/drawing/2014/main" id="{722DEEE5-D5D5-1CB5-823D-0FC4E4CED66E}"/>
                  </a:ext>
                </a:extLst>
              </p:cNvPr>
              <p:cNvPicPr/>
              <p:nvPr/>
            </p:nvPicPr>
            <p:blipFill>
              <a:blip r:embed="rId5"/>
              <a:stretch>
                <a:fillRect/>
              </a:stretch>
            </p:blipFill>
            <p:spPr>
              <a:xfrm>
                <a:off x="1679462" y="1966879"/>
                <a:ext cx="1275840" cy="591840"/>
              </a:xfrm>
              <a:prstGeom prst="rect">
                <a:avLst/>
              </a:prstGeom>
            </p:spPr>
          </p:pic>
        </mc:Fallback>
      </mc:AlternateContent>
    </p:spTree>
    <p:extLst>
      <p:ext uri="{BB962C8B-B14F-4D97-AF65-F5344CB8AC3E}">
        <p14:creationId xmlns:p14="http://schemas.microsoft.com/office/powerpoint/2010/main" val="34038213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8B206E-C9BC-32B6-09F9-605C019C3E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7C75B6B-1E24-DC54-29F1-E9093D3D6A49}"/>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45A9106-E68B-4DC8-4831-545DCBA29A03}"/>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4260DF7-CEA3-44B5-5380-49814104CC2E}"/>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CB9E23B-CA6E-B2A4-677E-DCE0687D4FB1}"/>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F499227-6C08-DDAC-24DE-37C5003C87E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54FE1FE-F8B8-AF7A-18E9-4B73A88C8E6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ED0D61DF-E0A2-0577-5F43-918551C98C6A}"/>
              </a:ext>
            </a:extLst>
          </p:cNvPr>
          <p:cNvPicPr>
            <a:picLocks noChangeAspect="1"/>
          </p:cNvPicPr>
          <p:nvPr/>
        </p:nvPicPr>
        <p:blipFill>
          <a:blip r:embed="rId3"/>
          <a:stretch>
            <a:fillRect/>
          </a:stretch>
        </p:blipFill>
        <p:spPr>
          <a:xfrm>
            <a:off x="202575" y="1283728"/>
            <a:ext cx="11678250" cy="5016758"/>
          </a:xfrm>
          <a:prstGeom prst="rect">
            <a:avLst/>
          </a:prstGeom>
        </p:spPr>
      </p:pic>
      <mc:AlternateContent xmlns:mc="http://schemas.openxmlformats.org/markup-compatibility/2006" xmlns:p14="http://schemas.microsoft.com/office/powerpoint/2010/main">
        <mc:Choice Requires="p14">
          <p:contentPart p14:bwMode="auto" r:id="rId4">
            <p14:nvContentPartPr>
              <p14:cNvPr id="8" name="Ink 7">
                <a:extLst>
                  <a:ext uri="{FF2B5EF4-FFF2-40B4-BE49-F238E27FC236}">
                    <a16:creationId xmlns:a16="http://schemas.microsoft.com/office/drawing/2014/main" id="{9482DBDC-2406-B1AF-2A63-BC34A31A4D4D}"/>
                  </a:ext>
                </a:extLst>
              </p14:cNvPr>
              <p14:cNvContentPartPr/>
              <p14:nvPr/>
            </p14:nvContentPartPr>
            <p14:xfrm>
              <a:off x="3659626" y="3090432"/>
              <a:ext cx="1544637" cy="1403350"/>
            </p14:xfrm>
          </p:contentPart>
        </mc:Choice>
        <mc:Fallback xmlns="">
          <p:pic>
            <p:nvPicPr>
              <p:cNvPr id="8" name="Ink 7">
                <a:extLst>
                  <a:ext uri="{FF2B5EF4-FFF2-40B4-BE49-F238E27FC236}">
                    <a16:creationId xmlns:a16="http://schemas.microsoft.com/office/drawing/2014/main" id="{9482DBDC-2406-B1AF-2A63-BC34A31A4D4D}"/>
                  </a:ext>
                </a:extLst>
              </p:cNvPr>
              <p:cNvPicPr/>
              <p:nvPr/>
            </p:nvPicPr>
            <p:blipFill>
              <a:blip r:embed="rId5"/>
              <a:stretch>
                <a:fillRect/>
              </a:stretch>
            </p:blipFill>
            <p:spPr>
              <a:xfrm>
                <a:off x="3653505" y="3084313"/>
                <a:ext cx="1556879" cy="1415587"/>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9" name="Ink 8">
                <a:extLst>
                  <a:ext uri="{FF2B5EF4-FFF2-40B4-BE49-F238E27FC236}">
                    <a16:creationId xmlns:a16="http://schemas.microsoft.com/office/drawing/2014/main" id="{00137849-69FC-55AB-9F5D-CC949D1315BF}"/>
                  </a:ext>
                </a:extLst>
              </p14:cNvPr>
              <p14:cNvContentPartPr/>
              <p14:nvPr/>
            </p14:nvContentPartPr>
            <p14:xfrm>
              <a:off x="1657536" y="2557032"/>
              <a:ext cx="762000" cy="533400"/>
            </p14:xfrm>
          </p:contentPart>
        </mc:Choice>
        <mc:Fallback xmlns="">
          <p:pic>
            <p:nvPicPr>
              <p:cNvPr id="9" name="Ink 8">
                <a:extLst>
                  <a:ext uri="{FF2B5EF4-FFF2-40B4-BE49-F238E27FC236}">
                    <a16:creationId xmlns:a16="http://schemas.microsoft.com/office/drawing/2014/main" id="{00137849-69FC-55AB-9F5D-CC949D1315BF}"/>
                  </a:ext>
                </a:extLst>
              </p:cNvPr>
              <p:cNvPicPr/>
              <p:nvPr/>
            </p:nvPicPr>
            <p:blipFill>
              <a:blip r:embed="rId7"/>
              <a:stretch>
                <a:fillRect/>
              </a:stretch>
            </p:blipFill>
            <p:spPr>
              <a:xfrm>
                <a:off x="1651417" y="2550913"/>
                <a:ext cx="774238" cy="545637"/>
              </a:xfrm>
              <a:prstGeom prst="rect">
                <a:avLst/>
              </a:prstGeom>
            </p:spPr>
          </p:pic>
        </mc:Fallback>
      </mc:AlternateContent>
    </p:spTree>
    <p:extLst>
      <p:ext uri="{BB962C8B-B14F-4D97-AF65-F5344CB8AC3E}">
        <p14:creationId xmlns:p14="http://schemas.microsoft.com/office/powerpoint/2010/main" val="39422554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2C9155-6DF7-4788-0787-CBAC82D789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3CBE53-FC46-1D91-2D95-1A7109A87398}"/>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19E5A02-2C24-CC5F-992B-E0341D22A4DC}"/>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7D094A-F751-6413-BDE0-CD790DF91636}"/>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FFA94CF-DD6C-04E6-3E3A-D229AB89172E}"/>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4540EF6-C45A-AFFA-D173-C4F6D7E9CCD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FC00EBE-AC19-29C3-2702-06A0A942C39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7DC5992D-4BB8-951A-F7B0-C6837949CBEA}"/>
              </a:ext>
            </a:extLst>
          </p:cNvPr>
          <p:cNvPicPr>
            <a:picLocks noChangeAspect="1"/>
          </p:cNvPicPr>
          <p:nvPr/>
        </p:nvPicPr>
        <p:blipFill>
          <a:blip r:embed="rId3"/>
          <a:stretch>
            <a:fillRect/>
          </a:stretch>
        </p:blipFill>
        <p:spPr>
          <a:xfrm>
            <a:off x="208009" y="1301719"/>
            <a:ext cx="11729053" cy="4990911"/>
          </a:xfrm>
          <a:prstGeom prst="rect">
            <a:avLst/>
          </a:prstGeom>
        </p:spPr>
      </p:pic>
    </p:spTree>
    <p:extLst>
      <p:ext uri="{BB962C8B-B14F-4D97-AF65-F5344CB8AC3E}">
        <p14:creationId xmlns:p14="http://schemas.microsoft.com/office/powerpoint/2010/main" val="23216783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B195D6-4646-C064-BAB4-4D8654242A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EC99FEC-2E1F-AE35-F35F-1FC871D48D62}"/>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56B61DA-7911-3C13-2E33-4A329B0F0F8C}"/>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658B207-818B-3F75-45C9-9841E77F72F6}"/>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90F2877-3389-B89D-9977-74B2FB6C7EBB}"/>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7C4DDCB-9B86-766C-78D2-8D794B9028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3C51CA7-BF1F-87C2-090B-EA6E15270DE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5A188CC8-3EDB-2AB2-7272-5869FE5C108D}"/>
              </a:ext>
            </a:extLst>
          </p:cNvPr>
          <p:cNvPicPr>
            <a:picLocks noChangeAspect="1"/>
          </p:cNvPicPr>
          <p:nvPr/>
        </p:nvPicPr>
        <p:blipFill>
          <a:blip r:embed="rId3"/>
          <a:stretch>
            <a:fillRect/>
          </a:stretch>
        </p:blipFill>
        <p:spPr>
          <a:xfrm>
            <a:off x="358661" y="1345306"/>
            <a:ext cx="8699947" cy="4819898"/>
          </a:xfrm>
          <a:prstGeom prst="rect">
            <a:avLst/>
          </a:prstGeom>
        </p:spPr>
      </p:pic>
      <p:sp>
        <p:nvSpPr>
          <p:cNvPr id="9" name="TextBox 8">
            <a:extLst>
              <a:ext uri="{FF2B5EF4-FFF2-40B4-BE49-F238E27FC236}">
                <a16:creationId xmlns:a16="http://schemas.microsoft.com/office/drawing/2014/main" id="{239434FE-EC83-AE45-46A7-CCE718CD6B84}"/>
              </a:ext>
            </a:extLst>
          </p:cNvPr>
          <p:cNvSpPr txBox="1"/>
          <p:nvPr/>
        </p:nvSpPr>
        <p:spPr>
          <a:xfrm>
            <a:off x="9272379" y="2316905"/>
            <a:ext cx="2800350" cy="369332"/>
          </a:xfrm>
          <a:prstGeom prst="rect">
            <a:avLst/>
          </a:prstGeom>
          <a:noFill/>
        </p:spPr>
        <p:txBody>
          <a:bodyPr wrap="square">
            <a:spAutoFit/>
          </a:bodyPr>
          <a:lstStyle/>
          <a:p>
            <a:r>
              <a:rPr lang="en-CA" sz="1800" dirty="0">
                <a:effectLst/>
                <a:latin typeface="Calibri" panose="020F0502020204030204" pitchFamily="34" charset="0"/>
              </a:rPr>
              <a:t>All objects added at (0,0,0).</a:t>
            </a:r>
            <a:endParaRPr lang="en-CA" dirty="0"/>
          </a:p>
        </p:txBody>
      </p:sp>
    </p:spTree>
    <p:extLst>
      <p:ext uri="{BB962C8B-B14F-4D97-AF65-F5344CB8AC3E}">
        <p14:creationId xmlns:p14="http://schemas.microsoft.com/office/powerpoint/2010/main" val="17143814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C02FEA-51E8-2D34-581F-6BE723421F2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A14578-2AB3-050E-103B-0005D920E430}"/>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0FB9CA9-217E-671B-EE55-03F6B0AB089A}"/>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0389F0D-1547-66A2-F714-DC85D151419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1CEC00-E597-04B3-155F-51FB940361DA}"/>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63E6FC0-8747-11EE-71E0-1C0362741F3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D747124-52A9-F102-8492-00B1918BAF3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5EE7C8D4-90DA-D556-C0CA-2592253E196D}"/>
              </a:ext>
            </a:extLst>
          </p:cNvPr>
          <p:cNvPicPr>
            <a:picLocks noChangeAspect="1"/>
          </p:cNvPicPr>
          <p:nvPr/>
        </p:nvPicPr>
        <p:blipFill>
          <a:blip r:embed="rId3"/>
          <a:stretch>
            <a:fillRect/>
          </a:stretch>
        </p:blipFill>
        <p:spPr>
          <a:xfrm>
            <a:off x="275235" y="1345306"/>
            <a:ext cx="8661845" cy="4864350"/>
          </a:xfrm>
          <a:prstGeom prst="rect">
            <a:avLst/>
          </a:prstGeom>
        </p:spPr>
      </p:pic>
      <p:graphicFrame>
        <p:nvGraphicFramePr>
          <p:cNvPr id="8" name="Table 7">
            <a:extLst>
              <a:ext uri="{FF2B5EF4-FFF2-40B4-BE49-F238E27FC236}">
                <a16:creationId xmlns:a16="http://schemas.microsoft.com/office/drawing/2014/main" id="{4B3A9DB8-C84F-6516-8D1D-7C6E160E9789}"/>
              </a:ext>
            </a:extLst>
          </p:cNvPr>
          <p:cNvGraphicFramePr>
            <a:graphicFrameLocks noGrp="1"/>
          </p:cNvGraphicFramePr>
          <p:nvPr>
            <p:extLst>
              <p:ext uri="{D42A27DB-BD31-4B8C-83A1-F6EECF244321}">
                <p14:modId xmlns:p14="http://schemas.microsoft.com/office/powerpoint/2010/main" val="1902866823"/>
              </p:ext>
            </p:extLst>
          </p:nvPr>
        </p:nvGraphicFramePr>
        <p:xfrm>
          <a:off x="9132139" y="1688555"/>
          <a:ext cx="2748686" cy="1076960"/>
        </p:xfrm>
        <a:graphic>
          <a:graphicData uri="http://schemas.openxmlformats.org/drawingml/2006/table">
            <a:tbl>
              <a:tblPr/>
              <a:tblGrid>
                <a:gridCol w="2748686">
                  <a:extLst>
                    <a:ext uri="{9D8B030D-6E8A-4147-A177-3AD203B41FA5}">
                      <a16:colId xmlns:a16="http://schemas.microsoft.com/office/drawing/2014/main" val="4259678311"/>
                    </a:ext>
                  </a:extLst>
                </a:gridCol>
              </a:tblGrid>
              <a:tr h="0">
                <a:tc>
                  <a:txBody>
                    <a:bodyPr/>
                    <a:lstStyle/>
                    <a:p>
                      <a:pPr marL="0" marR="0" algn="ctr" fontAlgn="t">
                        <a:spcBef>
                          <a:spcPts val="0"/>
                        </a:spcBef>
                        <a:spcAft>
                          <a:spcPts val="0"/>
                        </a:spcAft>
                      </a:pPr>
                      <a:r>
                        <a:rPr lang="en-CA" sz="1600" dirty="0">
                          <a:effectLst/>
                          <a:latin typeface="Calibri" panose="020F0502020204030204" pitchFamily="34" charset="0"/>
                        </a:rPr>
                        <a:t>the dimensions so we could go from 0.1 to</a:t>
                      </a:r>
                    </a:p>
                    <a:p>
                      <a:pPr marL="0" marR="0" algn="ctr" fontAlgn="t">
                        <a:spcBef>
                          <a:spcPts val="0"/>
                        </a:spcBef>
                        <a:spcAft>
                          <a:spcPts val="0"/>
                        </a:spcAft>
                      </a:pPr>
                      <a:r>
                        <a:rPr lang="en-CA" sz="1600" dirty="0">
                          <a:effectLst/>
                          <a:latin typeface="Calibri" panose="020F0502020204030204" pitchFamily="34" charset="0"/>
                        </a:rPr>
                        <a:t>0.05 and you can see the sphere has reduced</a:t>
                      </a:r>
                    </a:p>
                  </a:txBody>
                  <a:tcPr marL="50800" marR="50800" marT="50800" marB="50800">
                    <a:lnL w="12700" cap="flat" cmpd="sng" algn="ctr">
                      <a:solidFill>
                        <a:srgbClr val="A3A3A3"/>
                      </a:solidFill>
                      <a:prstDash val="solid"/>
                      <a:round/>
                      <a:headEnd type="none" w="med" len="med"/>
                      <a:tailEnd type="none" w="med" len="med"/>
                    </a:lnL>
                    <a:lnR w="12700" cap="flat" cmpd="sng" algn="ctr">
                      <a:solidFill>
                        <a:srgbClr val="A3A3A3"/>
                      </a:solidFill>
                      <a:prstDash val="solid"/>
                      <a:round/>
                      <a:headEnd type="none" w="med" len="med"/>
                      <a:tailEnd type="none" w="med" len="med"/>
                    </a:lnR>
                    <a:lnT w="12700" cap="flat" cmpd="sng" algn="ctr">
                      <a:solidFill>
                        <a:srgbClr val="A3A3A3"/>
                      </a:solidFill>
                      <a:prstDash val="solid"/>
                      <a:round/>
                      <a:headEnd type="none" w="med" len="med"/>
                      <a:tailEnd type="none" w="med" len="med"/>
                    </a:lnT>
                    <a:lnB w="12700" cap="flat" cmpd="sng" algn="ctr">
                      <a:solidFill>
                        <a:srgbClr val="A3A3A3"/>
                      </a:solidFill>
                      <a:prstDash val="solid"/>
                      <a:round/>
                      <a:headEnd type="none" w="med" len="med"/>
                      <a:tailEnd type="none" w="med" len="med"/>
                    </a:lnB>
                    <a:noFill/>
                  </a:tcPr>
                </a:tc>
                <a:extLst>
                  <a:ext uri="{0D108BD9-81ED-4DB2-BD59-A6C34878D82A}">
                    <a16:rowId xmlns:a16="http://schemas.microsoft.com/office/drawing/2014/main" val="886614971"/>
                  </a:ext>
                </a:extLst>
              </a:tr>
            </a:tbl>
          </a:graphicData>
        </a:graphic>
      </p:graphicFrame>
    </p:spTree>
    <p:extLst>
      <p:ext uri="{BB962C8B-B14F-4D97-AF65-F5344CB8AC3E}">
        <p14:creationId xmlns:p14="http://schemas.microsoft.com/office/powerpoint/2010/main" val="19743913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421014-224E-7649-2B41-27DD8C7CFE7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C6209B9-F33C-7A1F-3DF3-CDEC1423D8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8D1C88F-9BE8-DEAE-FA24-7F2141E4B6A5}"/>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CFEA901-32B6-E27D-599E-16DEC645037B}"/>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96E4A05-0996-1AE7-9973-3AB70D7B072D}"/>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0D9F3F8-48D8-6658-A512-053E809D0FA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3F07D9D-E7E3-ED2E-B7D4-93331542BEE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353D221-2A8C-F9CD-390B-BDA0DC98A7EE}"/>
              </a:ext>
            </a:extLst>
          </p:cNvPr>
          <p:cNvSpPr txBox="1"/>
          <p:nvPr/>
        </p:nvSpPr>
        <p:spPr>
          <a:xfrm>
            <a:off x="2517849" y="437802"/>
            <a:ext cx="1691544" cy="369332"/>
          </a:xfrm>
          <a:prstGeom prst="rect">
            <a:avLst/>
          </a:prstGeom>
          <a:noFill/>
        </p:spPr>
        <p:txBody>
          <a:bodyPr wrap="square">
            <a:spAutoFit/>
          </a:bodyPr>
          <a:lstStyle/>
          <a:p>
            <a:r>
              <a:rPr lang="en-CA" sz="1800" dirty="0">
                <a:effectLst/>
                <a:latin typeface="Calibri" panose="020F0502020204030204" pitchFamily="34" charset="0"/>
              </a:rPr>
              <a:t>appearances</a:t>
            </a:r>
            <a:endParaRPr lang="en-CA" dirty="0"/>
          </a:p>
        </p:txBody>
      </p:sp>
      <p:pic>
        <p:nvPicPr>
          <p:cNvPr id="9" name="Picture 8">
            <a:extLst>
              <a:ext uri="{FF2B5EF4-FFF2-40B4-BE49-F238E27FC236}">
                <a16:creationId xmlns:a16="http://schemas.microsoft.com/office/drawing/2014/main" id="{DD317609-B196-1E5D-3E73-DE5B58A2C310}"/>
              </a:ext>
            </a:extLst>
          </p:cNvPr>
          <p:cNvPicPr>
            <a:picLocks noChangeAspect="1"/>
          </p:cNvPicPr>
          <p:nvPr/>
        </p:nvPicPr>
        <p:blipFill>
          <a:blip r:embed="rId3"/>
          <a:stretch>
            <a:fillRect/>
          </a:stretch>
        </p:blipFill>
        <p:spPr>
          <a:xfrm>
            <a:off x="1414072" y="1501352"/>
            <a:ext cx="9578029" cy="4229590"/>
          </a:xfrm>
          <a:prstGeom prst="rect">
            <a:avLst/>
          </a:prstGeom>
        </p:spPr>
      </p:pic>
    </p:spTree>
    <p:extLst>
      <p:ext uri="{BB962C8B-B14F-4D97-AF65-F5344CB8AC3E}">
        <p14:creationId xmlns:p14="http://schemas.microsoft.com/office/powerpoint/2010/main" val="1904622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DFAD8-A6E7-64A6-1376-A750BCE3B5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CB42CDB-050A-26A7-832C-036B434E134E}"/>
              </a:ext>
            </a:extLst>
          </p:cNvPr>
          <p:cNvSpPr/>
          <p:nvPr/>
        </p:nvSpPr>
        <p:spPr>
          <a:xfrm>
            <a:off x="231452" y="1090288"/>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3D6FD7C-DF50-3060-0D46-E19C348DA95C}"/>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6C4EF88-628D-511A-12F6-125562CF7E0A}"/>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FB79171-7CFE-BFD7-58D4-FFE5FD9FBDE4}"/>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BAF1724-C660-3551-620E-D74CC77B64B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CA14B18-1E5B-B2D4-0F8C-F110B461AA5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42B173C6-5426-34FF-C7AB-8AA5FBB1576F}"/>
              </a:ext>
            </a:extLst>
          </p:cNvPr>
          <p:cNvPicPr>
            <a:picLocks noChangeAspect="1"/>
          </p:cNvPicPr>
          <p:nvPr/>
        </p:nvPicPr>
        <p:blipFill>
          <a:blip r:embed="rId3"/>
          <a:stretch>
            <a:fillRect/>
          </a:stretch>
        </p:blipFill>
        <p:spPr>
          <a:xfrm>
            <a:off x="231452" y="1448771"/>
            <a:ext cx="4019757" cy="2825895"/>
          </a:xfrm>
          <a:prstGeom prst="rect">
            <a:avLst/>
          </a:prstGeom>
        </p:spPr>
      </p:pic>
      <p:sp>
        <p:nvSpPr>
          <p:cNvPr id="9" name="TextBox 8">
            <a:extLst>
              <a:ext uri="{FF2B5EF4-FFF2-40B4-BE49-F238E27FC236}">
                <a16:creationId xmlns:a16="http://schemas.microsoft.com/office/drawing/2014/main" id="{2D15C6AA-F44C-E8D0-2827-479724402298}"/>
              </a:ext>
            </a:extLst>
          </p:cNvPr>
          <p:cNvSpPr txBox="1"/>
          <p:nvPr/>
        </p:nvSpPr>
        <p:spPr>
          <a:xfrm>
            <a:off x="5397719" y="1448771"/>
            <a:ext cx="3296964" cy="369332"/>
          </a:xfrm>
          <a:prstGeom prst="rect">
            <a:avLst/>
          </a:prstGeom>
          <a:noFill/>
        </p:spPr>
        <p:txBody>
          <a:bodyPr wrap="square">
            <a:spAutoFit/>
          </a:bodyPr>
          <a:lstStyle/>
          <a:p>
            <a:r>
              <a:rPr lang="en-CA" sz="1800" i="1" dirty="0">
                <a:solidFill>
                  <a:srgbClr val="595959"/>
                </a:solidFill>
                <a:effectLst/>
                <a:latin typeface="Calibri" panose="020F0502020204030204" pitchFamily="34" charset="0"/>
              </a:rPr>
              <a:t>You have different options:</a:t>
            </a:r>
            <a:endParaRPr lang="en-CA" sz="2800" dirty="0">
              <a:effectLst/>
              <a:latin typeface="Calibri" panose="020F0502020204030204" pitchFamily="34" charset="0"/>
            </a:endParaRPr>
          </a:p>
        </p:txBody>
      </p:sp>
      <p:pic>
        <p:nvPicPr>
          <p:cNvPr id="12" name="Picture 11">
            <a:extLst>
              <a:ext uri="{FF2B5EF4-FFF2-40B4-BE49-F238E27FC236}">
                <a16:creationId xmlns:a16="http://schemas.microsoft.com/office/drawing/2014/main" id="{8454710A-A18C-8DE6-8BE1-4481A35CC361}"/>
              </a:ext>
            </a:extLst>
          </p:cNvPr>
          <p:cNvPicPr>
            <a:picLocks noChangeAspect="1"/>
          </p:cNvPicPr>
          <p:nvPr/>
        </p:nvPicPr>
        <p:blipFill>
          <a:blip r:embed="rId4"/>
          <a:stretch>
            <a:fillRect/>
          </a:stretch>
        </p:blipFill>
        <p:spPr>
          <a:xfrm>
            <a:off x="5185284" y="1905286"/>
            <a:ext cx="6798707" cy="4154348"/>
          </a:xfrm>
          <a:prstGeom prst="rect">
            <a:avLst/>
          </a:prstGeom>
        </p:spPr>
      </p:pic>
      <mc:AlternateContent xmlns:mc="http://schemas.openxmlformats.org/markup-compatibility/2006" xmlns:p14="http://schemas.microsoft.com/office/powerpoint/2010/main">
        <mc:Choice Requires="p14">
          <p:contentPart p14:bwMode="auto" r:id="rId5">
            <p14:nvContentPartPr>
              <p14:cNvPr id="13" name="Ink 12">
                <a:extLst>
                  <a:ext uri="{FF2B5EF4-FFF2-40B4-BE49-F238E27FC236}">
                    <a16:creationId xmlns:a16="http://schemas.microsoft.com/office/drawing/2014/main" id="{38058E46-2A8F-E7C2-FB96-5370C99D6D7E}"/>
                  </a:ext>
                </a:extLst>
              </p14:cNvPr>
              <p14:cNvContentPartPr/>
              <p14:nvPr/>
            </p14:nvContentPartPr>
            <p14:xfrm>
              <a:off x="6096000" y="4450255"/>
              <a:ext cx="360363" cy="558800"/>
            </p14:xfrm>
          </p:contentPart>
        </mc:Choice>
        <mc:Fallback xmlns="">
          <p:pic>
            <p:nvPicPr>
              <p:cNvPr id="13" name="Ink 12">
                <a:extLst>
                  <a:ext uri="{FF2B5EF4-FFF2-40B4-BE49-F238E27FC236}">
                    <a16:creationId xmlns:a16="http://schemas.microsoft.com/office/drawing/2014/main" id="{38058E46-2A8F-E7C2-FB96-5370C99D6D7E}"/>
                  </a:ext>
                </a:extLst>
              </p:cNvPr>
              <p:cNvPicPr/>
              <p:nvPr/>
            </p:nvPicPr>
            <p:blipFill>
              <a:blip r:embed="rId6"/>
              <a:stretch>
                <a:fillRect/>
              </a:stretch>
            </p:blipFill>
            <p:spPr>
              <a:xfrm>
                <a:off x="6089892" y="4444134"/>
                <a:ext cx="372579" cy="571042"/>
              </a:xfrm>
              <a:prstGeom prst="rect">
                <a:avLst/>
              </a:prstGeom>
            </p:spPr>
          </p:pic>
        </mc:Fallback>
      </mc:AlternateContent>
    </p:spTree>
    <p:extLst>
      <p:ext uri="{BB962C8B-B14F-4D97-AF65-F5344CB8AC3E}">
        <p14:creationId xmlns:p14="http://schemas.microsoft.com/office/powerpoint/2010/main" val="3209445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8350BB-E959-4309-05FB-58848ABAA57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E8F506D-8A83-25FD-962D-1252BCD50C26}"/>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0395242-2A57-6BBE-8CEC-7372B0D351B0}"/>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6621E5D-C7B1-5DE4-A2AB-B04EE61C3DE7}"/>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4D582C5-29C2-1681-BCD8-D7D5DF1526B9}"/>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4C16908-1B9F-D9BD-5C7C-9CE6C41F23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9889B14-EF04-8439-B432-E52EB054127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035BA536-DF94-C215-3A34-DDEAED4BD959}"/>
              </a:ext>
            </a:extLst>
          </p:cNvPr>
          <p:cNvPicPr>
            <a:picLocks noChangeAspect="1"/>
          </p:cNvPicPr>
          <p:nvPr/>
        </p:nvPicPr>
        <p:blipFill>
          <a:blip r:embed="rId3"/>
          <a:stretch>
            <a:fillRect/>
          </a:stretch>
        </p:blipFill>
        <p:spPr>
          <a:xfrm>
            <a:off x="241902" y="1435626"/>
            <a:ext cx="3797495" cy="3219615"/>
          </a:xfrm>
          <a:prstGeom prst="rect">
            <a:avLst/>
          </a:prstGeom>
        </p:spPr>
      </p:pic>
      <p:pic>
        <p:nvPicPr>
          <p:cNvPr id="9" name="Picture 8">
            <a:extLst>
              <a:ext uri="{FF2B5EF4-FFF2-40B4-BE49-F238E27FC236}">
                <a16:creationId xmlns:a16="http://schemas.microsoft.com/office/drawing/2014/main" id="{B73B5C8F-5F0E-F0A0-05D5-A040EAE32625}"/>
              </a:ext>
            </a:extLst>
          </p:cNvPr>
          <p:cNvPicPr>
            <a:picLocks noChangeAspect="1"/>
          </p:cNvPicPr>
          <p:nvPr/>
        </p:nvPicPr>
        <p:blipFill>
          <a:blip r:embed="rId4"/>
          <a:stretch>
            <a:fillRect/>
          </a:stretch>
        </p:blipFill>
        <p:spPr>
          <a:xfrm>
            <a:off x="4366138" y="1906996"/>
            <a:ext cx="7547363" cy="4217908"/>
          </a:xfrm>
          <a:prstGeom prst="rect">
            <a:avLst/>
          </a:prstGeom>
        </p:spPr>
      </p:pic>
    </p:spTree>
    <p:extLst>
      <p:ext uri="{BB962C8B-B14F-4D97-AF65-F5344CB8AC3E}">
        <p14:creationId xmlns:p14="http://schemas.microsoft.com/office/powerpoint/2010/main" val="2719671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9DFB84-355E-3E72-77CA-A7064E7B4D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35EC3E7-8FF8-FA6C-E5C9-C134516BA76C}"/>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FA039A6-B418-C761-FD5F-D69778BA9E47}"/>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227E4E3-AAFB-048C-E7EB-CCE478BF11D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92C73BA-64CF-3540-BD62-EFDF262734CE}"/>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FB9867D-D4B1-5C06-9EE1-93852D80ABD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32681D4-5C35-4B2C-C77F-42541022728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F3A5FD2-8B44-66FF-6280-12A3C7C15EB4}"/>
              </a:ext>
            </a:extLst>
          </p:cNvPr>
          <p:cNvSpPr txBox="1"/>
          <p:nvPr/>
        </p:nvSpPr>
        <p:spPr>
          <a:xfrm>
            <a:off x="137823" y="1448771"/>
            <a:ext cx="11623253" cy="3903954"/>
          </a:xfrm>
          <a:prstGeom prst="rect">
            <a:avLst/>
          </a:prstGeom>
          <a:noFill/>
        </p:spPr>
        <p:txBody>
          <a:bodyPr wrap="square">
            <a:spAutoFit/>
          </a:bodyPr>
          <a:lstStyle/>
          <a:p>
            <a:pPr marL="0" marR="0">
              <a:lnSpc>
                <a:spcPct val="150000"/>
              </a:lnSpc>
              <a:spcBef>
                <a:spcPts val="0"/>
              </a:spcBef>
              <a:spcAft>
                <a:spcPts val="0"/>
              </a:spcAft>
            </a:pPr>
            <a:r>
              <a:rPr lang="en-CA" sz="2400" dirty="0">
                <a:effectLst/>
                <a:latin typeface="Times New Roman" panose="02020603050405020304" pitchFamily="18" charset="0"/>
                <a:cs typeface="Times New Roman" panose="02020603050405020304" pitchFamily="18" charset="0"/>
              </a:rPr>
              <a:t>make it usable next we have to change the bounding object this is going to be the same  thing as your shape so now instead of having to do it all over again you can reuse the same shape so click on shape and using def name it something that you can reuse so let's call it ball now on your bounding object when you double click you can click on use to use  this shape that we just created which in this case is ball lastly let's add physics so in  this case it's just a simple physics this helps with things like gravity and as you go into more advanced projects you can change this for different features </a:t>
            </a:r>
          </a:p>
        </p:txBody>
      </p:sp>
    </p:spTree>
    <p:extLst>
      <p:ext uri="{BB962C8B-B14F-4D97-AF65-F5344CB8AC3E}">
        <p14:creationId xmlns:p14="http://schemas.microsoft.com/office/powerpoint/2010/main" val="38965474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3F37A2-E294-A245-856A-94437572E46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4CAEE4-B9CE-96F2-C4C2-8054887FE58A}"/>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ECE54E0-9366-7504-0275-DFD834F07C14}"/>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3EE0885-46EB-0915-90A4-DB195CBB5DF4}"/>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2801B5A-9533-6535-2CC3-9EC426DA0FD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A1B21C1-4E24-95BC-AF6C-5BFC0EFD5F2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B6673BA-BE06-DC1C-737F-A1E029E93A7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498930DF-ECFD-5AC8-EF3E-1250D2812EEC}"/>
              </a:ext>
            </a:extLst>
          </p:cNvPr>
          <p:cNvPicPr>
            <a:picLocks noChangeAspect="1"/>
          </p:cNvPicPr>
          <p:nvPr/>
        </p:nvPicPr>
        <p:blipFill>
          <a:blip r:embed="rId3"/>
          <a:stretch>
            <a:fillRect/>
          </a:stretch>
        </p:blipFill>
        <p:spPr>
          <a:xfrm>
            <a:off x="262630" y="1501352"/>
            <a:ext cx="6674198" cy="4205082"/>
          </a:xfrm>
          <a:prstGeom prst="rect">
            <a:avLst/>
          </a:prstGeom>
        </p:spPr>
      </p:pic>
      <p:graphicFrame>
        <p:nvGraphicFramePr>
          <p:cNvPr id="8" name="Table 7">
            <a:extLst>
              <a:ext uri="{FF2B5EF4-FFF2-40B4-BE49-F238E27FC236}">
                <a16:creationId xmlns:a16="http://schemas.microsoft.com/office/drawing/2014/main" id="{ADBE352A-BECC-CD8E-BD19-E977B9672BA1}"/>
              </a:ext>
            </a:extLst>
          </p:cNvPr>
          <p:cNvGraphicFramePr>
            <a:graphicFrameLocks noGrp="1"/>
          </p:cNvGraphicFramePr>
          <p:nvPr>
            <p:extLst>
              <p:ext uri="{D42A27DB-BD31-4B8C-83A1-F6EECF244321}">
                <p14:modId xmlns:p14="http://schemas.microsoft.com/office/powerpoint/2010/main" val="102558354"/>
              </p:ext>
            </p:extLst>
          </p:nvPr>
        </p:nvGraphicFramePr>
        <p:xfrm>
          <a:off x="7215140" y="1613956"/>
          <a:ext cx="4560724" cy="459209"/>
        </p:xfrm>
        <a:graphic>
          <a:graphicData uri="http://schemas.openxmlformats.org/drawingml/2006/table">
            <a:tbl>
              <a:tblPr/>
              <a:tblGrid>
                <a:gridCol w="4560724">
                  <a:extLst>
                    <a:ext uri="{9D8B030D-6E8A-4147-A177-3AD203B41FA5}">
                      <a16:colId xmlns:a16="http://schemas.microsoft.com/office/drawing/2014/main" val="824410857"/>
                    </a:ext>
                  </a:extLst>
                </a:gridCol>
              </a:tblGrid>
              <a:tr h="459209">
                <a:tc>
                  <a:txBody>
                    <a:bodyPr/>
                    <a:lstStyle/>
                    <a:p>
                      <a:pPr marL="0" marR="0" fontAlgn="t">
                        <a:spcBef>
                          <a:spcPts val="0"/>
                        </a:spcBef>
                        <a:spcAft>
                          <a:spcPts val="0"/>
                        </a:spcAft>
                      </a:pPr>
                      <a:r>
                        <a:rPr lang="en-CA" sz="1600" dirty="0">
                          <a:effectLst/>
                          <a:latin typeface="Calibri" panose="020F0502020204030204" pitchFamily="34" charset="0"/>
                        </a:rPr>
                        <a:t>"DEF" refers to a "</a:t>
                      </a:r>
                      <a:r>
                        <a:rPr lang="en-CA" sz="1600" dirty="0" err="1">
                          <a:effectLst/>
                          <a:latin typeface="Calibri" panose="020F0502020204030204" pitchFamily="34" charset="0"/>
                        </a:rPr>
                        <a:t>DEFinition</a:t>
                      </a:r>
                      <a:r>
                        <a:rPr lang="en-CA" sz="1600" dirty="0">
                          <a:effectLst/>
                          <a:latin typeface="Calibri" panose="020F0502020204030204" pitchFamily="34" charset="0"/>
                        </a:rPr>
                        <a:t>" statement</a:t>
                      </a:r>
                    </a:p>
                  </a:txBody>
                  <a:tcPr marL="38100" marR="38100" marT="25400" marB="25400">
                    <a:lnL w="12700" cap="flat" cmpd="sng" algn="ctr">
                      <a:solidFill>
                        <a:srgbClr val="A3A3A3"/>
                      </a:solidFill>
                      <a:prstDash val="solid"/>
                      <a:round/>
                      <a:headEnd type="none" w="med" len="med"/>
                      <a:tailEnd type="none" w="med" len="med"/>
                    </a:lnL>
                    <a:lnR w="12700" cap="flat" cmpd="sng" algn="ctr">
                      <a:solidFill>
                        <a:srgbClr val="A3A3A3"/>
                      </a:solidFill>
                      <a:prstDash val="solid"/>
                      <a:round/>
                      <a:headEnd type="none" w="med" len="med"/>
                      <a:tailEnd type="none" w="med" len="med"/>
                    </a:lnR>
                    <a:lnT w="12700" cap="flat" cmpd="sng" algn="ctr">
                      <a:solidFill>
                        <a:srgbClr val="A3A3A3"/>
                      </a:solidFill>
                      <a:prstDash val="solid"/>
                      <a:round/>
                      <a:headEnd type="none" w="med" len="med"/>
                      <a:tailEnd type="none" w="med" len="med"/>
                    </a:lnT>
                    <a:lnB w="12700" cap="flat" cmpd="sng" algn="ctr">
                      <a:solidFill>
                        <a:srgbClr val="A3A3A3"/>
                      </a:solidFill>
                      <a:prstDash val="solid"/>
                      <a:round/>
                      <a:headEnd type="none" w="med" len="med"/>
                      <a:tailEnd type="none" w="med" len="med"/>
                    </a:lnB>
                    <a:noFill/>
                  </a:tcPr>
                </a:tc>
                <a:extLst>
                  <a:ext uri="{0D108BD9-81ED-4DB2-BD59-A6C34878D82A}">
                    <a16:rowId xmlns:a16="http://schemas.microsoft.com/office/drawing/2014/main" val="3464752118"/>
                  </a:ext>
                </a:extLst>
              </a:tr>
            </a:tbl>
          </a:graphicData>
        </a:graphic>
      </p:graphicFrame>
      <p:pic>
        <p:nvPicPr>
          <p:cNvPr id="11" name="Picture 10">
            <a:extLst>
              <a:ext uri="{FF2B5EF4-FFF2-40B4-BE49-F238E27FC236}">
                <a16:creationId xmlns:a16="http://schemas.microsoft.com/office/drawing/2014/main" id="{95453D56-F307-623B-6F08-22B133C7E238}"/>
              </a:ext>
            </a:extLst>
          </p:cNvPr>
          <p:cNvPicPr>
            <a:picLocks noChangeAspect="1"/>
          </p:cNvPicPr>
          <p:nvPr/>
        </p:nvPicPr>
        <p:blipFill>
          <a:blip r:embed="rId4"/>
          <a:stretch>
            <a:fillRect/>
          </a:stretch>
        </p:blipFill>
        <p:spPr>
          <a:xfrm>
            <a:off x="7182456" y="2278900"/>
            <a:ext cx="4626092" cy="1725688"/>
          </a:xfrm>
          <a:prstGeom prst="rect">
            <a:avLst/>
          </a:prstGeom>
        </p:spPr>
      </p:pic>
    </p:spTree>
    <p:extLst>
      <p:ext uri="{BB962C8B-B14F-4D97-AF65-F5344CB8AC3E}">
        <p14:creationId xmlns:p14="http://schemas.microsoft.com/office/powerpoint/2010/main" val="1038033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71390F-284C-6D46-E47A-D563E0266D2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1A13923-F171-113B-E7D4-AFC2A18D50C7}"/>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0DE3BF8-3E26-842D-ED39-278B3C8DDD82}"/>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63ED439-E46A-F42C-C522-7C6E9D8884C2}"/>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0D36D14-E8C1-4A29-9933-C9B411F67AE2}"/>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D59647F-621C-F5F7-9D77-F9A9A74B617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B9CB877-4CA1-4536-1F01-C838CF66DDF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54703181-011D-CD04-D58D-D14561529D94}"/>
              </a:ext>
            </a:extLst>
          </p:cNvPr>
          <p:cNvPicPr>
            <a:picLocks noChangeAspect="1"/>
          </p:cNvPicPr>
          <p:nvPr/>
        </p:nvPicPr>
        <p:blipFill>
          <a:blip r:embed="rId3"/>
          <a:stretch>
            <a:fillRect/>
          </a:stretch>
        </p:blipFill>
        <p:spPr>
          <a:xfrm>
            <a:off x="259728" y="1236341"/>
            <a:ext cx="11762090" cy="4833383"/>
          </a:xfrm>
          <a:prstGeom prst="rect">
            <a:avLst/>
          </a:prstGeom>
        </p:spPr>
      </p:pic>
      <mc:AlternateContent xmlns:mc="http://schemas.openxmlformats.org/markup-compatibility/2006" xmlns:p14="http://schemas.microsoft.com/office/powerpoint/2010/main">
        <mc:Choice Requires="p14">
          <p:contentPart p14:bwMode="auto" r:id="rId4">
            <p14:nvContentPartPr>
              <p14:cNvPr id="8" name="Ink 7">
                <a:extLst>
                  <a:ext uri="{FF2B5EF4-FFF2-40B4-BE49-F238E27FC236}">
                    <a16:creationId xmlns:a16="http://schemas.microsoft.com/office/drawing/2014/main" id="{DDC38994-6B19-CDA1-4935-B51D53016815}"/>
                  </a:ext>
                </a:extLst>
              </p14:cNvPr>
              <p14:cNvContentPartPr/>
              <p14:nvPr/>
            </p14:nvContentPartPr>
            <p14:xfrm>
              <a:off x="1783639" y="2689084"/>
              <a:ext cx="598487" cy="520700"/>
            </p14:xfrm>
          </p:contentPart>
        </mc:Choice>
        <mc:Fallback xmlns="">
          <p:pic>
            <p:nvPicPr>
              <p:cNvPr id="8" name="Ink 7">
                <a:extLst>
                  <a:ext uri="{FF2B5EF4-FFF2-40B4-BE49-F238E27FC236}">
                    <a16:creationId xmlns:a16="http://schemas.microsoft.com/office/drawing/2014/main" id="{DDC38994-6B19-CDA1-4935-B51D53016815}"/>
                  </a:ext>
                </a:extLst>
              </p:cNvPr>
              <p:cNvPicPr/>
              <p:nvPr/>
            </p:nvPicPr>
            <p:blipFill>
              <a:blip r:embed="rId5"/>
              <a:stretch>
                <a:fillRect/>
              </a:stretch>
            </p:blipFill>
            <p:spPr>
              <a:xfrm>
                <a:off x="1777506" y="2682958"/>
                <a:ext cx="610753" cy="532952"/>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9" name="Ink 8">
                <a:extLst>
                  <a:ext uri="{FF2B5EF4-FFF2-40B4-BE49-F238E27FC236}">
                    <a16:creationId xmlns:a16="http://schemas.microsoft.com/office/drawing/2014/main" id="{1FEE97E9-21CE-E111-1E4F-8E50B2CEA4F4}"/>
                  </a:ext>
                </a:extLst>
              </p14:cNvPr>
              <p14:cNvContentPartPr/>
              <p14:nvPr/>
            </p14:nvContentPartPr>
            <p14:xfrm>
              <a:off x="8284341" y="1800084"/>
              <a:ext cx="889000" cy="889000"/>
            </p14:xfrm>
          </p:contentPart>
        </mc:Choice>
        <mc:Fallback xmlns="">
          <p:pic>
            <p:nvPicPr>
              <p:cNvPr id="9" name="Ink 8">
                <a:extLst>
                  <a:ext uri="{FF2B5EF4-FFF2-40B4-BE49-F238E27FC236}">
                    <a16:creationId xmlns:a16="http://schemas.microsoft.com/office/drawing/2014/main" id="{1FEE97E9-21CE-E111-1E4F-8E50B2CEA4F4}"/>
                  </a:ext>
                </a:extLst>
              </p:cNvPr>
              <p:cNvPicPr/>
              <p:nvPr/>
            </p:nvPicPr>
            <p:blipFill>
              <a:blip r:embed="rId7"/>
              <a:stretch>
                <a:fillRect/>
              </a:stretch>
            </p:blipFill>
            <p:spPr>
              <a:xfrm>
                <a:off x="8278225" y="1793965"/>
                <a:ext cx="901232" cy="901237"/>
              </a:xfrm>
              <a:prstGeom prst="rect">
                <a:avLst/>
              </a:prstGeom>
            </p:spPr>
          </p:pic>
        </mc:Fallback>
      </mc:AlternateContent>
    </p:spTree>
    <p:extLst>
      <p:ext uri="{BB962C8B-B14F-4D97-AF65-F5344CB8AC3E}">
        <p14:creationId xmlns:p14="http://schemas.microsoft.com/office/powerpoint/2010/main" val="16726460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5DB3D0-2FEC-3F6B-4BD6-2F615D93FB3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4C415F1-ACBD-AE53-A406-7E5E22E2D147}"/>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36E7521-6C60-749F-CB39-0FDD8FA94BFD}"/>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FA21B4F-FD07-9DD3-FCD5-363C09293B20}"/>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F86BDFC-862E-15D4-C216-7D03D9EC9C54}"/>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E7B653F-0261-61AA-4574-4274567BD9F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6E4AF63-96DE-A3E3-FE89-CCD2D83E235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67F51E79-9DC3-7DF3-5283-39BC9FCBD8BF}"/>
              </a:ext>
            </a:extLst>
          </p:cNvPr>
          <p:cNvPicPr>
            <a:picLocks noChangeAspect="1"/>
          </p:cNvPicPr>
          <p:nvPr/>
        </p:nvPicPr>
        <p:blipFill>
          <a:blip r:embed="rId3"/>
          <a:stretch>
            <a:fillRect/>
          </a:stretch>
        </p:blipFill>
        <p:spPr>
          <a:xfrm>
            <a:off x="296687" y="1244122"/>
            <a:ext cx="11392485" cy="5048509"/>
          </a:xfrm>
          <a:prstGeom prst="rect">
            <a:avLst/>
          </a:prstGeom>
        </p:spPr>
      </p:pic>
      <mc:AlternateContent xmlns:mc="http://schemas.openxmlformats.org/markup-compatibility/2006" xmlns:p14="http://schemas.microsoft.com/office/powerpoint/2010/main">
        <mc:Choice Requires="p14">
          <p:contentPart p14:bwMode="auto" r:id="rId4">
            <p14:nvContentPartPr>
              <p14:cNvPr id="8" name="Ink 7">
                <a:extLst>
                  <a:ext uri="{FF2B5EF4-FFF2-40B4-BE49-F238E27FC236}">
                    <a16:creationId xmlns:a16="http://schemas.microsoft.com/office/drawing/2014/main" id="{2CBFCE18-60A0-D282-3E11-9CF00B0291EC}"/>
                  </a:ext>
                </a:extLst>
              </p14:cNvPr>
              <p14:cNvContentPartPr/>
              <p14:nvPr/>
            </p14:nvContentPartPr>
            <p14:xfrm>
              <a:off x="5077701" y="2040211"/>
              <a:ext cx="1327150" cy="1328738"/>
            </p14:xfrm>
          </p:contentPart>
        </mc:Choice>
        <mc:Fallback xmlns="">
          <p:pic>
            <p:nvPicPr>
              <p:cNvPr id="8" name="Ink 7">
                <a:extLst>
                  <a:ext uri="{FF2B5EF4-FFF2-40B4-BE49-F238E27FC236}">
                    <a16:creationId xmlns:a16="http://schemas.microsoft.com/office/drawing/2014/main" id="{2CBFCE18-60A0-D282-3E11-9CF00B0291EC}"/>
                  </a:ext>
                </a:extLst>
              </p:cNvPr>
              <p:cNvPicPr/>
              <p:nvPr/>
            </p:nvPicPr>
            <p:blipFill>
              <a:blip r:embed="rId5"/>
              <a:stretch>
                <a:fillRect/>
              </a:stretch>
            </p:blipFill>
            <p:spPr>
              <a:xfrm>
                <a:off x="5071585" y="2034088"/>
                <a:ext cx="1339382" cy="1340984"/>
              </a:xfrm>
              <a:prstGeom prst="rect">
                <a:avLst/>
              </a:prstGeom>
            </p:spPr>
          </p:pic>
        </mc:Fallback>
      </mc:AlternateContent>
    </p:spTree>
    <p:extLst>
      <p:ext uri="{BB962C8B-B14F-4D97-AF65-F5344CB8AC3E}">
        <p14:creationId xmlns:p14="http://schemas.microsoft.com/office/powerpoint/2010/main" val="16431692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F1F7F3-7EB8-D829-4B04-F7C3E0D1AAD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1D7FF6-FDC0-B03F-0DD7-3FC05652DB93}"/>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65721CA-E552-C813-0B66-30A9580E5298}"/>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6EBF638-4BFE-B6E8-78C6-857562C501C9}"/>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7FFF286-F35F-7C38-E5B8-19AB851A9897}"/>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B54C8A7-5CBA-4DCE-223C-1E6C664B7F0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A4E7E14-8E30-B7B9-BF7F-49B4EB05D6D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2E5BF847-4058-DEA4-1147-4EF582AEE9A8}"/>
              </a:ext>
            </a:extLst>
          </p:cNvPr>
          <p:cNvGraphicFramePr>
            <a:graphicFrameLocks noGrp="1"/>
          </p:cNvGraphicFramePr>
          <p:nvPr>
            <p:extLst>
              <p:ext uri="{D42A27DB-BD31-4B8C-83A1-F6EECF244321}">
                <p14:modId xmlns:p14="http://schemas.microsoft.com/office/powerpoint/2010/main" val="3553636937"/>
              </p:ext>
            </p:extLst>
          </p:nvPr>
        </p:nvGraphicFramePr>
        <p:xfrm>
          <a:off x="2517849" y="445608"/>
          <a:ext cx="6531558" cy="345440"/>
        </p:xfrm>
        <a:graphic>
          <a:graphicData uri="http://schemas.openxmlformats.org/drawingml/2006/table">
            <a:tbl>
              <a:tblPr/>
              <a:tblGrid>
                <a:gridCol w="6531558">
                  <a:extLst>
                    <a:ext uri="{9D8B030D-6E8A-4147-A177-3AD203B41FA5}">
                      <a16:colId xmlns:a16="http://schemas.microsoft.com/office/drawing/2014/main" val="4247174405"/>
                    </a:ext>
                  </a:extLst>
                </a:gridCol>
              </a:tblGrid>
              <a:tr h="0">
                <a:tc>
                  <a:txBody>
                    <a:bodyPr/>
                    <a:lstStyle/>
                    <a:p>
                      <a:pPr marL="0" marR="0" fontAlgn="t">
                        <a:spcBef>
                          <a:spcPts val="0"/>
                        </a:spcBef>
                        <a:spcAft>
                          <a:spcPts val="0"/>
                        </a:spcAft>
                      </a:pPr>
                      <a:r>
                        <a:rPr lang="en-CA" sz="1600" dirty="0">
                          <a:effectLst/>
                          <a:latin typeface="Calibri" panose="020F0502020204030204" pitchFamily="34" charset="0"/>
                        </a:rPr>
                        <a:t>You can see the shape that you just create it</a:t>
                      </a:r>
                    </a:p>
                  </a:txBody>
                  <a:tcPr marL="50800" marR="50800" marT="50800" marB="50800">
                    <a:lnL w="12700" cap="flat" cmpd="sng" algn="ctr">
                      <a:solidFill>
                        <a:srgbClr val="A3A3A3"/>
                      </a:solidFill>
                      <a:prstDash val="solid"/>
                      <a:round/>
                      <a:headEnd type="none" w="med" len="med"/>
                      <a:tailEnd type="none" w="med" len="med"/>
                    </a:lnL>
                    <a:lnR w="12700" cap="flat" cmpd="sng" algn="ctr">
                      <a:solidFill>
                        <a:srgbClr val="A3A3A3"/>
                      </a:solidFill>
                      <a:prstDash val="solid"/>
                      <a:round/>
                      <a:headEnd type="none" w="med" len="med"/>
                      <a:tailEnd type="none" w="med" len="med"/>
                    </a:lnR>
                    <a:lnT w="12700" cap="flat" cmpd="sng" algn="ctr">
                      <a:solidFill>
                        <a:srgbClr val="A3A3A3"/>
                      </a:solidFill>
                      <a:prstDash val="solid"/>
                      <a:round/>
                      <a:headEnd type="none" w="med" len="med"/>
                      <a:tailEnd type="none" w="med" len="med"/>
                    </a:lnT>
                    <a:lnB w="12700" cap="flat" cmpd="sng" algn="ctr">
                      <a:solidFill>
                        <a:srgbClr val="A3A3A3"/>
                      </a:solidFill>
                      <a:prstDash val="solid"/>
                      <a:round/>
                      <a:headEnd type="none" w="med" len="med"/>
                      <a:tailEnd type="none" w="med" len="med"/>
                    </a:lnB>
                    <a:noFill/>
                  </a:tcPr>
                </a:tc>
                <a:extLst>
                  <a:ext uri="{0D108BD9-81ED-4DB2-BD59-A6C34878D82A}">
                    <a16:rowId xmlns:a16="http://schemas.microsoft.com/office/drawing/2014/main" val="3529214822"/>
                  </a:ext>
                </a:extLst>
              </a:tr>
            </a:tbl>
          </a:graphicData>
        </a:graphic>
      </p:graphicFrame>
      <p:pic>
        <p:nvPicPr>
          <p:cNvPr id="8" name="Picture 7">
            <a:extLst>
              <a:ext uri="{FF2B5EF4-FFF2-40B4-BE49-F238E27FC236}">
                <a16:creationId xmlns:a16="http://schemas.microsoft.com/office/drawing/2014/main" id="{E9D42F56-B203-F7AE-F3FB-60543D4E760F}"/>
              </a:ext>
            </a:extLst>
          </p:cNvPr>
          <p:cNvPicPr>
            <a:picLocks noChangeAspect="1"/>
          </p:cNvPicPr>
          <p:nvPr/>
        </p:nvPicPr>
        <p:blipFill>
          <a:blip r:embed="rId3"/>
          <a:stretch>
            <a:fillRect/>
          </a:stretch>
        </p:blipFill>
        <p:spPr>
          <a:xfrm>
            <a:off x="443590" y="1448771"/>
            <a:ext cx="6847962" cy="4565308"/>
          </a:xfrm>
          <a:prstGeom prst="rect">
            <a:avLst/>
          </a:prstGeom>
        </p:spPr>
      </p:pic>
      <mc:AlternateContent xmlns:mc="http://schemas.openxmlformats.org/markup-compatibility/2006" xmlns:p14="http://schemas.microsoft.com/office/powerpoint/2010/main">
        <mc:Choice Requires="p14">
          <p:contentPart p14:bwMode="auto" r:id="rId4">
            <p14:nvContentPartPr>
              <p14:cNvPr id="9" name="Ink 8">
                <a:extLst>
                  <a:ext uri="{FF2B5EF4-FFF2-40B4-BE49-F238E27FC236}">
                    <a16:creationId xmlns:a16="http://schemas.microsoft.com/office/drawing/2014/main" id="{DE25B6BD-E22B-8A77-3EC9-75201E58D329}"/>
                  </a:ext>
                </a:extLst>
              </p14:cNvPr>
              <p14:cNvContentPartPr/>
              <p14:nvPr/>
            </p14:nvContentPartPr>
            <p14:xfrm>
              <a:off x="2307008" y="1722732"/>
              <a:ext cx="768350" cy="598488"/>
            </p14:xfrm>
          </p:contentPart>
        </mc:Choice>
        <mc:Fallback xmlns="">
          <p:pic>
            <p:nvPicPr>
              <p:cNvPr id="9" name="Ink 8">
                <a:extLst>
                  <a:ext uri="{FF2B5EF4-FFF2-40B4-BE49-F238E27FC236}">
                    <a16:creationId xmlns:a16="http://schemas.microsoft.com/office/drawing/2014/main" id="{DE25B6BD-E22B-8A77-3EC9-75201E58D329}"/>
                  </a:ext>
                </a:extLst>
              </p:cNvPr>
              <p:cNvPicPr/>
              <p:nvPr/>
            </p:nvPicPr>
            <p:blipFill>
              <a:blip r:embed="rId5"/>
              <a:stretch>
                <a:fillRect/>
              </a:stretch>
            </p:blipFill>
            <p:spPr>
              <a:xfrm>
                <a:off x="2300890" y="1716599"/>
                <a:ext cx="780586" cy="610754"/>
              </a:xfrm>
              <a:prstGeom prst="rect">
                <a:avLst/>
              </a:prstGeom>
            </p:spPr>
          </p:pic>
        </mc:Fallback>
      </mc:AlternateContent>
    </p:spTree>
    <p:extLst>
      <p:ext uri="{BB962C8B-B14F-4D97-AF65-F5344CB8AC3E}">
        <p14:creationId xmlns:p14="http://schemas.microsoft.com/office/powerpoint/2010/main" val="34432187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3AB256-AD7E-87A1-F53F-9BBCF1B534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131D8AB-124C-7672-A588-7BD60A24D8DF}"/>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C371875-CB79-104B-5AC7-E045DB21A1CE}"/>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5C915F7-F430-7D34-1C7F-08B84D3D24ED}"/>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474CDE1-F40A-1E92-B3D0-3838F04CB6FF}"/>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F5F3EFC-D563-209B-88C6-BD88C85477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DBBDFEF-5084-5CFE-0D96-5B789B8A1C6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AD0B02ED-2216-00C4-45EE-877893DCFA91}"/>
              </a:ext>
            </a:extLst>
          </p:cNvPr>
          <p:cNvSpPr txBox="1"/>
          <p:nvPr/>
        </p:nvSpPr>
        <p:spPr>
          <a:xfrm>
            <a:off x="2420085" y="550471"/>
            <a:ext cx="6097314" cy="369332"/>
          </a:xfrm>
          <a:prstGeom prst="rect">
            <a:avLst/>
          </a:prstGeom>
          <a:noFill/>
        </p:spPr>
        <p:txBody>
          <a:bodyPr wrap="square">
            <a:spAutoFit/>
          </a:bodyPr>
          <a:lstStyle/>
          <a:p>
            <a:r>
              <a:rPr lang="en-CA" sz="1800" dirty="0">
                <a:effectLst/>
                <a:latin typeface="Calibri" panose="020F0502020204030204" pitchFamily="34" charset="0"/>
              </a:rPr>
              <a:t>ADD Physics</a:t>
            </a:r>
            <a:endParaRPr lang="en-CA" dirty="0"/>
          </a:p>
        </p:txBody>
      </p:sp>
      <p:pic>
        <p:nvPicPr>
          <p:cNvPr id="9" name="Picture 8">
            <a:extLst>
              <a:ext uri="{FF2B5EF4-FFF2-40B4-BE49-F238E27FC236}">
                <a16:creationId xmlns:a16="http://schemas.microsoft.com/office/drawing/2014/main" id="{856684ED-DE74-9348-E0A5-4025DD77579E}"/>
              </a:ext>
            </a:extLst>
          </p:cNvPr>
          <p:cNvPicPr>
            <a:picLocks noChangeAspect="1"/>
          </p:cNvPicPr>
          <p:nvPr/>
        </p:nvPicPr>
        <p:blipFill>
          <a:blip r:embed="rId3"/>
          <a:stretch>
            <a:fillRect/>
          </a:stretch>
        </p:blipFill>
        <p:spPr>
          <a:xfrm>
            <a:off x="247350" y="1288111"/>
            <a:ext cx="11442782" cy="5019418"/>
          </a:xfrm>
          <a:prstGeom prst="rect">
            <a:avLst/>
          </a:prstGeom>
        </p:spPr>
      </p:pic>
    </p:spTree>
    <p:extLst>
      <p:ext uri="{BB962C8B-B14F-4D97-AF65-F5344CB8AC3E}">
        <p14:creationId xmlns:p14="http://schemas.microsoft.com/office/powerpoint/2010/main" val="23416382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FDBFBD-0504-AC6D-3B24-E69B869A44B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105B9B-DEA4-4921-433D-CDBE1286949C}"/>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EAF08B3-5D1A-1407-B412-5CD544884A0F}"/>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2949083-96A1-EFDC-F1FD-24A085F91BF1}"/>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7EF4383-5A54-ED32-B7B2-A16B1277B169}"/>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F97B879-613F-E1D3-AC9F-6AECDE25FDB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26401B3-011A-493D-514A-FEAFF5ABACE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FC5B751-25BD-0A2F-A907-5A2D8F9CAD1F}"/>
              </a:ext>
            </a:extLst>
          </p:cNvPr>
          <p:cNvSpPr txBox="1"/>
          <p:nvPr/>
        </p:nvSpPr>
        <p:spPr>
          <a:xfrm>
            <a:off x="2578879" y="515627"/>
            <a:ext cx="6097314" cy="369332"/>
          </a:xfrm>
          <a:prstGeom prst="rect">
            <a:avLst/>
          </a:prstGeom>
          <a:noFill/>
        </p:spPr>
        <p:txBody>
          <a:bodyPr wrap="square">
            <a:spAutoFit/>
          </a:bodyPr>
          <a:lstStyle/>
          <a:p>
            <a:r>
              <a:rPr lang="en-CA" sz="1800" i="1" dirty="0">
                <a:solidFill>
                  <a:srgbClr val="595959"/>
                </a:solidFill>
                <a:effectLst/>
                <a:latin typeface="Calibri" panose="020F0502020204030204" pitchFamily="34" charset="0"/>
              </a:rPr>
              <a:t>Now we will add a simple physics:</a:t>
            </a:r>
            <a:endParaRPr lang="en-CA" sz="2800" dirty="0">
              <a:effectLst/>
              <a:latin typeface="Calibri" panose="020F0502020204030204" pitchFamily="34" charset="0"/>
            </a:endParaRPr>
          </a:p>
        </p:txBody>
      </p:sp>
      <p:pic>
        <p:nvPicPr>
          <p:cNvPr id="9" name="Picture 8">
            <a:extLst>
              <a:ext uri="{FF2B5EF4-FFF2-40B4-BE49-F238E27FC236}">
                <a16:creationId xmlns:a16="http://schemas.microsoft.com/office/drawing/2014/main" id="{870F0666-9F62-E96E-AECB-276589644B06}"/>
              </a:ext>
            </a:extLst>
          </p:cNvPr>
          <p:cNvPicPr>
            <a:picLocks noChangeAspect="1"/>
          </p:cNvPicPr>
          <p:nvPr/>
        </p:nvPicPr>
        <p:blipFill>
          <a:blip r:embed="rId3"/>
          <a:stretch>
            <a:fillRect/>
          </a:stretch>
        </p:blipFill>
        <p:spPr>
          <a:xfrm>
            <a:off x="654379" y="1512390"/>
            <a:ext cx="9167537" cy="4780363"/>
          </a:xfrm>
          <a:prstGeom prst="rect">
            <a:avLst/>
          </a:prstGeom>
        </p:spPr>
      </p:pic>
    </p:spTree>
    <p:extLst>
      <p:ext uri="{BB962C8B-B14F-4D97-AF65-F5344CB8AC3E}">
        <p14:creationId xmlns:p14="http://schemas.microsoft.com/office/powerpoint/2010/main" val="27454983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1BC5E7-EC31-B7DF-AF59-B81104B47D7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211753-D0AE-14C2-9261-15F888AE5E69}"/>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47CDC69-9F9D-D34C-EC85-AF65A9327E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85DA2CC-EDEE-E24B-07D4-FC62D44D3ABA}"/>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FEAE7ED-188E-DA2A-2ECD-2BF8930F3EF8}"/>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2755C03-5708-14D5-659F-885FDA24D76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AA5EF1A-CEF1-DB95-EA92-A2FBB186343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FCAD345-F6B2-82E2-FD51-BF1E2D70AA09}"/>
              </a:ext>
            </a:extLst>
          </p:cNvPr>
          <p:cNvSpPr txBox="1"/>
          <p:nvPr/>
        </p:nvSpPr>
        <p:spPr>
          <a:xfrm>
            <a:off x="2420085" y="515627"/>
            <a:ext cx="1655301" cy="461665"/>
          </a:xfrm>
          <a:prstGeom prst="rect">
            <a:avLst/>
          </a:prstGeom>
          <a:noFill/>
        </p:spPr>
        <p:txBody>
          <a:bodyPr wrap="square">
            <a:spAutoFit/>
          </a:bodyPr>
          <a:lstStyle/>
          <a:p>
            <a:r>
              <a:rPr lang="en-CA" sz="2400" dirty="0">
                <a:effectLst/>
                <a:latin typeface="Calibri" panose="020F0502020204030204" pitchFamily="34" charset="0"/>
              </a:rPr>
              <a:t>Summary</a:t>
            </a:r>
            <a:endParaRPr lang="en-CA" sz="2400" dirty="0"/>
          </a:p>
        </p:txBody>
      </p:sp>
      <p:pic>
        <p:nvPicPr>
          <p:cNvPr id="9" name="Picture 8">
            <a:extLst>
              <a:ext uri="{FF2B5EF4-FFF2-40B4-BE49-F238E27FC236}">
                <a16:creationId xmlns:a16="http://schemas.microsoft.com/office/drawing/2014/main" id="{4D3E30F0-B561-AAE0-3405-D00FC51B6B5E}"/>
              </a:ext>
            </a:extLst>
          </p:cNvPr>
          <p:cNvPicPr>
            <a:picLocks noChangeAspect="1"/>
          </p:cNvPicPr>
          <p:nvPr/>
        </p:nvPicPr>
        <p:blipFill>
          <a:blip r:embed="rId3"/>
          <a:stretch>
            <a:fillRect/>
          </a:stretch>
        </p:blipFill>
        <p:spPr>
          <a:xfrm>
            <a:off x="230601" y="1537212"/>
            <a:ext cx="11753390" cy="4193730"/>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Ink 10">
                <a:extLst>
                  <a:ext uri="{FF2B5EF4-FFF2-40B4-BE49-F238E27FC236}">
                    <a16:creationId xmlns:a16="http://schemas.microsoft.com/office/drawing/2014/main" id="{FBA22B8C-5988-825F-368D-19629FE8CBAF}"/>
                  </a:ext>
                </a:extLst>
              </p14:cNvPr>
              <p14:cNvContentPartPr/>
              <p14:nvPr/>
            </p14:nvContentPartPr>
            <p14:xfrm>
              <a:off x="480703" y="2010461"/>
              <a:ext cx="6377297" cy="2585844"/>
            </p14:xfrm>
          </p:contentPart>
        </mc:Choice>
        <mc:Fallback xmlns="">
          <p:pic>
            <p:nvPicPr>
              <p:cNvPr id="11" name="Ink 10">
                <a:extLst>
                  <a:ext uri="{FF2B5EF4-FFF2-40B4-BE49-F238E27FC236}">
                    <a16:creationId xmlns:a16="http://schemas.microsoft.com/office/drawing/2014/main" id="{FBA22B8C-5988-825F-368D-19629FE8CBAF}"/>
                  </a:ext>
                </a:extLst>
              </p:cNvPr>
              <p:cNvPicPr/>
              <p:nvPr/>
            </p:nvPicPr>
            <p:blipFill>
              <a:blip r:embed="rId5"/>
              <a:stretch>
                <a:fillRect/>
              </a:stretch>
            </p:blipFill>
            <p:spPr>
              <a:xfrm>
                <a:off x="474582" y="2004342"/>
                <a:ext cx="6389539" cy="2598082"/>
              </a:xfrm>
              <a:prstGeom prst="rect">
                <a:avLst/>
              </a:prstGeom>
            </p:spPr>
          </p:pic>
        </mc:Fallback>
      </mc:AlternateContent>
    </p:spTree>
    <p:extLst>
      <p:ext uri="{BB962C8B-B14F-4D97-AF65-F5344CB8AC3E}">
        <p14:creationId xmlns:p14="http://schemas.microsoft.com/office/powerpoint/2010/main" val="3119214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80DB3B-1835-5D80-D353-0BD15800BC7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18D071-4FFD-D11D-A922-DD57A797A4D7}"/>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0577AD7-FEAD-5841-51C7-8095DE57C95D}"/>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0F2737D-C9EB-FDD1-F361-D38A34AD7077}"/>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AC80F43-8053-338F-A66E-B7E00D07E357}"/>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F44E50C-9EF1-1BB7-2387-909265E1690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611D557-8105-A9E1-D642-7433B170C47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79134852-06AF-B0FB-4264-352736D15128}"/>
              </a:ext>
            </a:extLst>
          </p:cNvPr>
          <p:cNvSpPr txBox="1"/>
          <p:nvPr/>
        </p:nvSpPr>
        <p:spPr>
          <a:xfrm>
            <a:off x="278195" y="1554774"/>
            <a:ext cx="11775982" cy="3416320"/>
          </a:xfrm>
          <a:prstGeom prst="rect">
            <a:avLst/>
          </a:prstGeom>
          <a:noFill/>
        </p:spPr>
        <p:txBody>
          <a:bodyPr wrap="square">
            <a:spAutoFit/>
          </a:bodyPr>
          <a:lstStyle/>
          <a:p>
            <a:pPr algn="l"/>
            <a:r>
              <a:rPr lang="en-US" b="0" i="0" dirty="0">
                <a:solidFill>
                  <a:srgbClr val="0D0D0D"/>
                </a:solidFill>
                <a:effectLst/>
                <a:latin typeface="Söhne"/>
              </a:rPr>
              <a:t>Creating an object in </a:t>
            </a:r>
            <a:r>
              <a:rPr lang="en-US" b="0" i="0" dirty="0" err="1">
                <a:solidFill>
                  <a:srgbClr val="0D0D0D"/>
                </a:solidFill>
                <a:effectLst/>
                <a:latin typeface="Söhne"/>
              </a:rPr>
              <a:t>Webots</a:t>
            </a:r>
            <a:r>
              <a:rPr lang="en-US" b="0" i="0" dirty="0">
                <a:solidFill>
                  <a:srgbClr val="0D0D0D"/>
                </a:solidFill>
                <a:effectLst/>
                <a:latin typeface="Söhne"/>
              </a:rPr>
              <a:t> involves a series of steps within its graphical interface, focusing on hierarchical node management and property adjustments. Here's a concise overview of the process:</a:t>
            </a:r>
          </a:p>
          <a:p>
            <a:pPr algn="l">
              <a:buFont typeface="+mj-lt"/>
              <a:buAutoNum type="arabicPeriod"/>
            </a:pPr>
            <a:r>
              <a:rPr lang="en-US" b="1" i="0" dirty="0">
                <a:solidFill>
                  <a:srgbClr val="0D0D0D"/>
                </a:solidFill>
                <a:effectLst/>
                <a:latin typeface="Söhne"/>
              </a:rPr>
              <a:t>Start with a Solid Node</a:t>
            </a:r>
            <a:r>
              <a:rPr lang="en-US" b="0" i="0" dirty="0">
                <a:solidFill>
                  <a:srgbClr val="0D0D0D"/>
                </a:solidFill>
                <a:effectLst/>
                <a:latin typeface="Söhne"/>
              </a:rPr>
              <a:t>:</a:t>
            </a:r>
          </a:p>
          <a:p>
            <a:pPr marL="742950" lvl="1" indent="-285750" algn="l">
              <a:buFont typeface="+mj-lt"/>
              <a:buAutoNum type="arabicPeriod"/>
            </a:pPr>
            <a:r>
              <a:rPr lang="en-US" b="0" i="0" dirty="0">
                <a:solidFill>
                  <a:srgbClr val="0D0D0D"/>
                </a:solidFill>
                <a:effectLst/>
                <a:latin typeface="Söhne"/>
              </a:rPr>
              <a:t>The initial step is to create a Solid node, which acts as a representation of a rigid body within the simulation environment. This is done by clicking the plus icon and navigating to "Base Nodes" &gt; "Solid" to add a Solid node.</a:t>
            </a:r>
          </a:p>
          <a:p>
            <a:pPr algn="l">
              <a:buFont typeface="+mj-lt"/>
              <a:buAutoNum type="arabicPeriod"/>
            </a:pPr>
            <a:r>
              <a:rPr lang="en-US" b="1" i="0" dirty="0">
                <a:solidFill>
                  <a:srgbClr val="0D0D0D"/>
                </a:solidFill>
                <a:effectLst/>
                <a:latin typeface="Söhne"/>
              </a:rPr>
              <a:t>Add a Child Node (Shape)</a:t>
            </a:r>
            <a:r>
              <a:rPr lang="en-US" b="0" i="0" dirty="0">
                <a:solidFill>
                  <a:srgbClr val="0D0D0D"/>
                </a:solidFill>
                <a:effectLst/>
                <a:latin typeface="Söhne"/>
              </a:rPr>
              <a:t>:</a:t>
            </a:r>
          </a:p>
          <a:p>
            <a:pPr marL="742950" lvl="1" indent="-285750" algn="l">
              <a:buFont typeface="+mj-lt"/>
              <a:buAutoNum type="arabicPeriod"/>
            </a:pPr>
            <a:r>
              <a:rPr lang="en-US" b="0" i="0" dirty="0">
                <a:solidFill>
                  <a:srgbClr val="0D0D0D"/>
                </a:solidFill>
                <a:effectLst/>
                <a:latin typeface="Söhne"/>
              </a:rPr>
              <a:t>Within the Solid node, you add a child node to define the visual and physical form of your object. This is achieved by adding a "Shape" node as a child of the Solid node.</a:t>
            </a:r>
          </a:p>
          <a:p>
            <a:pPr algn="l">
              <a:buFont typeface="+mj-lt"/>
              <a:buAutoNum type="arabicPeriod"/>
            </a:pPr>
            <a:r>
              <a:rPr lang="en-US" b="1" i="0" dirty="0">
                <a:solidFill>
                  <a:srgbClr val="0D0D0D"/>
                </a:solidFill>
                <a:effectLst/>
                <a:latin typeface="Söhne"/>
              </a:rPr>
              <a:t>Define the Geometry</a:t>
            </a:r>
            <a:r>
              <a:rPr lang="en-US" b="0" i="0" dirty="0">
                <a:solidFill>
                  <a:srgbClr val="0D0D0D"/>
                </a:solidFill>
                <a:effectLst/>
                <a:latin typeface="Söhne"/>
              </a:rPr>
              <a:t>:</a:t>
            </a:r>
          </a:p>
          <a:p>
            <a:pPr marL="742950" lvl="1" indent="-285750" algn="l">
              <a:buFont typeface="+mj-lt"/>
              <a:buAutoNum type="arabicPeriod"/>
            </a:pPr>
            <a:r>
              <a:rPr lang="en-US" b="0" i="0" dirty="0">
                <a:solidFill>
                  <a:srgbClr val="0D0D0D"/>
                </a:solidFill>
                <a:effectLst/>
                <a:latin typeface="Söhne"/>
              </a:rPr>
              <a:t>Under the Shape node, you specify the object's geometry. If you're creating a sphere, for instance, you select "Geometry" and then choose the "Sphere" option. This geometry can be customized further by modifying parameters such as the sphere's radius to alter its size.</a:t>
            </a:r>
          </a:p>
        </p:txBody>
      </p:sp>
      <p:sp>
        <p:nvSpPr>
          <p:cNvPr id="9" name="TextBox 8">
            <a:extLst>
              <a:ext uri="{FF2B5EF4-FFF2-40B4-BE49-F238E27FC236}">
                <a16:creationId xmlns:a16="http://schemas.microsoft.com/office/drawing/2014/main" id="{BCF7EE41-E058-428E-FC4B-BAFDBC53B416}"/>
              </a:ext>
            </a:extLst>
          </p:cNvPr>
          <p:cNvSpPr txBox="1"/>
          <p:nvPr/>
        </p:nvSpPr>
        <p:spPr>
          <a:xfrm>
            <a:off x="2578879" y="365805"/>
            <a:ext cx="6097314" cy="369332"/>
          </a:xfrm>
          <a:prstGeom prst="rect">
            <a:avLst/>
          </a:prstGeom>
          <a:noFill/>
        </p:spPr>
        <p:txBody>
          <a:bodyPr wrap="square">
            <a:spAutoFit/>
          </a:bodyPr>
          <a:lstStyle/>
          <a:p>
            <a:pPr marL="0" marR="0">
              <a:spcBef>
                <a:spcPts val="0"/>
              </a:spcBef>
              <a:spcAft>
                <a:spcPts val="0"/>
              </a:spcAft>
            </a:pPr>
            <a:r>
              <a:rPr lang="en-CA" sz="1800" dirty="0">
                <a:effectLst/>
                <a:latin typeface="Times New Roman" panose="02020603050405020304" pitchFamily="18" charset="0"/>
                <a:cs typeface="Times New Roman" panose="02020603050405020304" pitchFamily="18" charset="0"/>
              </a:rPr>
              <a:t>Quick recap on how to create an object in </a:t>
            </a:r>
            <a:r>
              <a:rPr lang="en-CA" sz="1800" dirty="0" err="1">
                <a:effectLst/>
                <a:latin typeface="Times New Roman" panose="02020603050405020304" pitchFamily="18" charset="0"/>
                <a:cs typeface="Times New Roman" panose="02020603050405020304" pitchFamily="18" charset="0"/>
              </a:rPr>
              <a:t>Webots</a:t>
            </a:r>
            <a:r>
              <a:rPr lang="en-CA" sz="1800" dirty="0">
                <a:effectLst/>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4622220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B7E03D-BB9E-4753-9CD0-7682FB03E6E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57512E-2783-2787-9125-F19BF8DC00FF}"/>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FBB355D-9115-B76F-CD2C-B470EA429E35}"/>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BF8E42-7E6D-F0FD-D78C-6855B118B1BA}"/>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16A80A7-1254-E07F-5203-93AA6016B032}"/>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9F271E3-9AEB-41EC-B3AE-7B0F15C9757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E5AD852-96BC-B253-3A7D-9C95B5E6439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91AD890D-27A3-2A0E-7948-99510184B9B4}"/>
              </a:ext>
            </a:extLst>
          </p:cNvPr>
          <p:cNvSpPr txBox="1"/>
          <p:nvPr/>
        </p:nvSpPr>
        <p:spPr>
          <a:xfrm>
            <a:off x="226561" y="1417948"/>
            <a:ext cx="11846168" cy="4247317"/>
          </a:xfrm>
          <a:prstGeom prst="rect">
            <a:avLst/>
          </a:prstGeom>
          <a:noFill/>
        </p:spPr>
        <p:txBody>
          <a:bodyPr wrap="square">
            <a:spAutoFit/>
          </a:bodyPr>
          <a:lstStyle/>
          <a:p>
            <a:pPr marL="342900" indent="-342900" algn="l">
              <a:buFont typeface="+mj-lt"/>
              <a:buAutoNum type="arabicPeriod" startAt="4"/>
            </a:pPr>
            <a:r>
              <a:rPr lang="en-US" b="1" i="0" dirty="0">
                <a:solidFill>
                  <a:srgbClr val="0D0D0D"/>
                </a:solidFill>
                <a:effectLst/>
                <a:latin typeface="Söhne"/>
              </a:rPr>
              <a:t>Set the Appearance</a:t>
            </a:r>
            <a:r>
              <a:rPr lang="en-US" b="0" i="0" dirty="0">
                <a:solidFill>
                  <a:srgbClr val="0D0D0D"/>
                </a:solidFill>
                <a:effectLst/>
                <a:latin typeface="Söhne"/>
              </a:rPr>
              <a:t>:</a:t>
            </a:r>
          </a:p>
          <a:p>
            <a:pPr lvl="1" algn="l"/>
            <a:r>
              <a:rPr lang="en-US" b="0" i="0" dirty="0">
                <a:solidFill>
                  <a:srgbClr val="0D0D0D"/>
                </a:solidFill>
                <a:effectLst/>
                <a:latin typeface="Söhne"/>
              </a:rPr>
              <a:t>To define the object's visual characteristics, you click on "Appearance" and choose "</a:t>
            </a:r>
            <a:r>
              <a:rPr lang="en-US" b="0" i="0" dirty="0" err="1">
                <a:solidFill>
                  <a:srgbClr val="0D0D0D"/>
                </a:solidFill>
                <a:effectLst/>
                <a:latin typeface="Söhne"/>
              </a:rPr>
              <a:t>PBRAppearance</a:t>
            </a:r>
            <a:r>
              <a:rPr lang="en-US" b="0" i="0" dirty="0">
                <a:solidFill>
                  <a:srgbClr val="0D0D0D"/>
                </a:solidFill>
                <a:effectLst/>
                <a:latin typeface="Söhne"/>
              </a:rPr>
              <a:t>" as the base node. PBR (Physically Based Rendering) Appearance allows you to adjust visual properties like color, roughness, and </a:t>
            </a:r>
            <a:r>
              <a:rPr lang="en-US" b="0" i="0" dirty="0" err="1">
                <a:solidFill>
                  <a:srgbClr val="0D0D0D"/>
                </a:solidFill>
                <a:effectLst/>
                <a:latin typeface="Söhne"/>
              </a:rPr>
              <a:t>metalness</a:t>
            </a:r>
            <a:r>
              <a:rPr lang="en-US" b="0" i="0" dirty="0">
                <a:solidFill>
                  <a:srgbClr val="0D0D0D"/>
                </a:solidFill>
                <a:effectLst/>
                <a:latin typeface="Söhne"/>
              </a:rPr>
              <a:t> to achieve the desired look.</a:t>
            </a:r>
          </a:p>
          <a:p>
            <a:pPr marL="342900" indent="-342900" algn="l">
              <a:buFont typeface="+mj-lt"/>
              <a:buAutoNum type="arabicPeriod" startAt="4"/>
            </a:pPr>
            <a:r>
              <a:rPr lang="en-US" b="1" i="0" dirty="0">
                <a:solidFill>
                  <a:srgbClr val="0D0D0D"/>
                </a:solidFill>
                <a:effectLst/>
                <a:latin typeface="Söhne"/>
              </a:rPr>
              <a:t>Define the Object for Reuse (DEF)</a:t>
            </a:r>
            <a:r>
              <a:rPr lang="en-US" b="0" i="0" dirty="0">
                <a:solidFill>
                  <a:srgbClr val="0D0D0D"/>
                </a:solidFill>
                <a:effectLst/>
                <a:latin typeface="Söhne"/>
              </a:rPr>
              <a:t>:</a:t>
            </a:r>
          </a:p>
          <a:p>
            <a:pPr lvl="1" algn="l"/>
            <a:r>
              <a:rPr lang="en-US" b="0" i="0" dirty="0">
                <a:solidFill>
                  <a:srgbClr val="0D0D0D"/>
                </a:solidFill>
                <a:effectLst/>
                <a:latin typeface="Söhne"/>
              </a:rPr>
              <a:t>If you intend to reuse the shape within your simulation, you can define it as an object using the "DEF" keyword. This step involves giving a unique name to your shape, which allows you to reference and reuse it elsewhere in your simulation.</a:t>
            </a:r>
          </a:p>
          <a:p>
            <a:pPr marL="342900" indent="-342900" algn="l">
              <a:buFont typeface="+mj-lt"/>
              <a:buAutoNum type="arabicPeriod" startAt="4"/>
            </a:pPr>
            <a:r>
              <a:rPr lang="en-US" b="1" i="0" dirty="0">
                <a:solidFill>
                  <a:srgbClr val="0D0D0D"/>
                </a:solidFill>
                <a:effectLst/>
                <a:latin typeface="Söhne"/>
              </a:rPr>
              <a:t>Specify the Bounding Object</a:t>
            </a:r>
            <a:r>
              <a:rPr lang="en-US" b="0" i="0" dirty="0">
                <a:solidFill>
                  <a:srgbClr val="0D0D0D"/>
                </a:solidFill>
                <a:effectLst/>
                <a:latin typeface="Söhne"/>
              </a:rPr>
              <a:t>:</a:t>
            </a:r>
          </a:p>
          <a:p>
            <a:pPr lvl="1" algn="l"/>
            <a:r>
              <a:rPr lang="en-US" b="0" i="0" dirty="0">
                <a:solidFill>
                  <a:srgbClr val="0D0D0D"/>
                </a:solidFill>
                <a:effectLst/>
                <a:latin typeface="Söhne"/>
              </a:rPr>
              <a:t>The bounding object is crucial for defining the collision boundaries of your object. You can set the Shape node you've already defined as the bounding object to ensure that collision detection works as expected within the simulation environment.</a:t>
            </a:r>
          </a:p>
          <a:p>
            <a:pPr marL="342900" indent="-342900" algn="l">
              <a:buFont typeface="+mj-lt"/>
              <a:buAutoNum type="arabicPeriod" startAt="4"/>
            </a:pPr>
            <a:r>
              <a:rPr lang="en-US" b="1" i="0" dirty="0">
                <a:solidFill>
                  <a:srgbClr val="0D0D0D"/>
                </a:solidFill>
                <a:effectLst/>
                <a:latin typeface="Söhne"/>
              </a:rPr>
              <a:t>Add Physics</a:t>
            </a:r>
            <a:r>
              <a:rPr lang="en-US" b="0" i="0" dirty="0">
                <a:solidFill>
                  <a:srgbClr val="0D0D0D"/>
                </a:solidFill>
                <a:effectLst/>
                <a:latin typeface="Söhne"/>
              </a:rPr>
              <a:t>:</a:t>
            </a:r>
          </a:p>
          <a:p>
            <a:pPr lvl="1" algn="l"/>
            <a:r>
              <a:rPr lang="en-US" b="0" i="0" dirty="0">
                <a:solidFill>
                  <a:srgbClr val="0D0D0D"/>
                </a:solidFill>
                <a:effectLst/>
                <a:latin typeface="Söhne"/>
              </a:rPr>
              <a:t>To make your object dynamic (capable of moving and interacting with other objects and the environment), you add physics properties to it. This distinguishes it from static elements in the simulation, like a rectangular arena, by enabling it to have physical behaviors such as bouncing, rolling, or colliding.</a:t>
            </a:r>
          </a:p>
        </p:txBody>
      </p:sp>
    </p:spTree>
    <p:extLst>
      <p:ext uri="{BB962C8B-B14F-4D97-AF65-F5344CB8AC3E}">
        <p14:creationId xmlns:p14="http://schemas.microsoft.com/office/powerpoint/2010/main" val="521198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57390E-9B76-BADD-6341-0B60B8E15F8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F76F8A-C633-E78E-400B-8C0671306287}"/>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BCA1801-FF5E-3170-53B9-AA496F80B7A9}"/>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39A3374-DFD3-D95B-9108-D8CAA00F0231}"/>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4DEE48F-A624-4306-C607-DEFDC9428285}"/>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5DAB67B-5223-6FD7-A8DA-FC24344EECE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D7EBA54-13AE-7F24-2F3B-80427E5EDFF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AF2B0A5E-2D1E-3540-BDE0-E8941B68BFE8}"/>
              </a:ext>
            </a:extLst>
          </p:cNvPr>
          <p:cNvPicPr>
            <a:picLocks noChangeAspect="1"/>
          </p:cNvPicPr>
          <p:nvPr/>
        </p:nvPicPr>
        <p:blipFill>
          <a:blip r:embed="rId3"/>
          <a:stretch>
            <a:fillRect/>
          </a:stretch>
        </p:blipFill>
        <p:spPr>
          <a:xfrm>
            <a:off x="250688" y="1435627"/>
            <a:ext cx="6224721" cy="3033898"/>
          </a:xfrm>
          <a:prstGeom prst="rect">
            <a:avLst/>
          </a:prstGeom>
        </p:spPr>
      </p:pic>
      <p:pic>
        <p:nvPicPr>
          <p:cNvPr id="9" name="Picture 8">
            <a:extLst>
              <a:ext uri="{FF2B5EF4-FFF2-40B4-BE49-F238E27FC236}">
                <a16:creationId xmlns:a16="http://schemas.microsoft.com/office/drawing/2014/main" id="{83E14DF6-361A-0074-0157-596EB3668DF3}"/>
              </a:ext>
            </a:extLst>
          </p:cNvPr>
          <p:cNvPicPr>
            <a:picLocks noChangeAspect="1"/>
          </p:cNvPicPr>
          <p:nvPr/>
        </p:nvPicPr>
        <p:blipFill>
          <a:blip r:embed="rId4"/>
          <a:stretch>
            <a:fillRect/>
          </a:stretch>
        </p:blipFill>
        <p:spPr>
          <a:xfrm>
            <a:off x="6536439" y="1395048"/>
            <a:ext cx="5442230" cy="3314870"/>
          </a:xfrm>
          <a:prstGeom prst="rect">
            <a:avLst/>
          </a:prstGeom>
        </p:spPr>
      </p:pic>
    </p:spTree>
    <p:extLst>
      <p:ext uri="{BB962C8B-B14F-4D97-AF65-F5344CB8AC3E}">
        <p14:creationId xmlns:p14="http://schemas.microsoft.com/office/powerpoint/2010/main" val="2141683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6592F1-764C-8365-14B6-FE0310CC6E9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BECCBD-BDCF-89BD-D0F0-1E77F019BC37}"/>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DEFB5F0-05F0-C936-3DF3-BFE3D29C677B}"/>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7974DD6-DC5B-AB4F-9073-6041EF341162}"/>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2163F7D-20BC-2AB1-0774-B8C9E3743994}"/>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051064B-95FF-5320-5AC2-CA29D69F8BE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DB96003-CA5A-62B5-CE58-E7AA68A5A64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2E3B3EF3-3559-8581-135E-4E8B0536B042}"/>
              </a:ext>
            </a:extLst>
          </p:cNvPr>
          <p:cNvPicPr>
            <a:picLocks noChangeAspect="1"/>
          </p:cNvPicPr>
          <p:nvPr/>
        </p:nvPicPr>
        <p:blipFill>
          <a:blip r:embed="rId3"/>
          <a:stretch>
            <a:fillRect/>
          </a:stretch>
        </p:blipFill>
        <p:spPr>
          <a:xfrm>
            <a:off x="276310" y="1435626"/>
            <a:ext cx="6731461" cy="4369256"/>
          </a:xfrm>
          <a:prstGeom prst="rect">
            <a:avLst/>
          </a:prstGeom>
        </p:spPr>
      </p:pic>
    </p:spTree>
    <p:extLst>
      <p:ext uri="{BB962C8B-B14F-4D97-AF65-F5344CB8AC3E}">
        <p14:creationId xmlns:p14="http://schemas.microsoft.com/office/powerpoint/2010/main" val="4247963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C67DD6-7FDA-49AE-F571-AEB369C539E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26B978-7357-9BCD-91D0-78D87AC91398}"/>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9D48986-A3A5-062C-A252-8832263CF8AE}"/>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E15F607-6530-F8CD-47D0-1F1DE3A7B7C4}"/>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0968AAE-DBEF-729A-3353-3EFFF99C09AC}"/>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A1D8477-565D-C82F-743D-D9F0ECDB9B0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A977948-6DD3-8110-DB14-C551ABDF41F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44E2DADB-6547-F0E2-CD50-262A0286F4B6}"/>
              </a:ext>
            </a:extLst>
          </p:cNvPr>
          <p:cNvSpPr txBox="1"/>
          <p:nvPr/>
        </p:nvSpPr>
        <p:spPr>
          <a:xfrm>
            <a:off x="2578879" y="248442"/>
            <a:ext cx="6097314" cy="738664"/>
          </a:xfrm>
          <a:prstGeom prst="rect">
            <a:avLst/>
          </a:prstGeom>
          <a:noFill/>
        </p:spPr>
        <p:txBody>
          <a:bodyPr wrap="square">
            <a:spAutoFit/>
          </a:bodyPr>
          <a:lstStyle/>
          <a:p>
            <a:r>
              <a:rPr lang="en-CA" sz="2400" b="1" i="1" dirty="0">
                <a:solidFill>
                  <a:srgbClr val="595959"/>
                </a:solidFill>
                <a:effectLst/>
                <a:latin typeface="Calibri" panose="020F0502020204030204" pitchFamily="34" charset="0"/>
              </a:rPr>
              <a:t>RUN the simulation:</a:t>
            </a:r>
            <a:endParaRPr lang="en-CA" sz="1800" dirty="0">
              <a:effectLst/>
              <a:latin typeface="Calibri" panose="020F0502020204030204" pitchFamily="34" charset="0"/>
            </a:endParaRPr>
          </a:p>
          <a:p>
            <a:pPr marL="0" marR="0">
              <a:spcBef>
                <a:spcPts val="0"/>
              </a:spcBef>
              <a:spcAft>
                <a:spcPts val="0"/>
              </a:spcAft>
            </a:pPr>
            <a:r>
              <a:rPr lang="en-CA" sz="1800" dirty="0">
                <a:effectLst/>
                <a:latin typeface="Calibri" panose="020F0502020204030204" pitchFamily="34" charset="0"/>
              </a:rPr>
              <a:t>The ball will drop on the floor, because the flood is static</a:t>
            </a:r>
          </a:p>
        </p:txBody>
      </p:sp>
      <p:pic>
        <p:nvPicPr>
          <p:cNvPr id="9" name="Picture 8">
            <a:extLst>
              <a:ext uri="{FF2B5EF4-FFF2-40B4-BE49-F238E27FC236}">
                <a16:creationId xmlns:a16="http://schemas.microsoft.com/office/drawing/2014/main" id="{378FF2E2-D064-0C1D-42B5-D28B29C34F76}"/>
              </a:ext>
            </a:extLst>
          </p:cNvPr>
          <p:cNvPicPr>
            <a:picLocks noChangeAspect="1"/>
          </p:cNvPicPr>
          <p:nvPr/>
        </p:nvPicPr>
        <p:blipFill>
          <a:blip r:embed="rId3"/>
          <a:stretch>
            <a:fillRect/>
          </a:stretch>
        </p:blipFill>
        <p:spPr>
          <a:xfrm>
            <a:off x="2251818" y="1526201"/>
            <a:ext cx="7223258" cy="4667062"/>
          </a:xfrm>
          <a:prstGeom prst="rect">
            <a:avLst/>
          </a:prstGeom>
        </p:spPr>
      </p:pic>
    </p:spTree>
    <p:extLst>
      <p:ext uri="{BB962C8B-B14F-4D97-AF65-F5344CB8AC3E}">
        <p14:creationId xmlns:p14="http://schemas.microsoft.com/office/powerpoint/2010/main" val="3596430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82AB91-BC2A-60CF-AD05-667D7448FC4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5FED7FA-10F7-A573-977D-90F30D896F2F}"/>
              </a:ext>
            </a:extLst>
          </p:cNvPr>
          <p:cNvSpPr/>
          <p:nvPr/>
        </p:nvSpPr>
        <p:spPr>
          <a:xfrm>
            <a:off x="49085" y="1150905"/>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141328B-F26B-1885-3A06-F7C641CBEF08}"/>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19ED326-6FCD-C528-BD7C-98CE24F071D9}"/>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C8150B1-D0F4-5CEF-7FB8-037FFC78EE42}"/>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24D619B-6322-96A4-306A-C8DD3CC8D87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ABEC28B-0DE4-27C1-794D-5AEF329F773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C950C96B-6CC6-A51F-481C-19D91696CFCE}"/>
              </a:ext>
            </a:extLst>
          </p:cNvPr>
          <p:cNvSpPr txBox="1"/>
          <p:nvPr/>
        </p:nvSpPr>
        <p:spPr>
          <a:xfrm>
            <a:off x="2517849" y="515627"/>
            <a:ext cx="5908820" cy="646331"/>
          </a:xfrm>
          <a:prstGeom prst="rect">
            <a:avLst/>
          </a:prstGeom>
          <a:noFill/>
        </p:spPr>
        <p:txBody>
          <a:bodyPr wrap="square">
            <a:spAutoFit/>
          </a:bodyPr>
          <a:lstStyle/>
          <a:p>
            <a:pPr algn="l"/>
            <a:r>
              <a:rPr lang="en-CA" sz="3600" b="1" i="0" dirty="0">
                <a:solidFill>
                  <a:srgbClr val="0D0D0D"/>
                </a:solidFill>
                <a:effectLst/>
                <a:latin typeface="Times New Roman" panose="02020603050405020304" pitchFamily="18" charset="0"/>
                <a:cs typeface="Times New Roman" panose="02020603050405020304" pitchFamily="18" charset="0"/>
              </a:rPr>
              <a:t>What Are Social Robots?</a:t>
            </a:r>
          </a:p>
        </p:txBody>
      </p:sp>
      <p:pic>
        <p:nvPicPr>
          <p:cNvPr id="8" name="Picture 7">
            <a:extLst>
              <a:ext uri="{FF2B5EF4-FFF2-40B4-BE49-F238E27FC236}">
                <a16:creationId xmlns:a16="http://schemas.microsoft.com/office/drawing/2014/main" id="{0695A70E-F883-B8C5-3EE3-30BE07F8C7AF}"/>
              </a:ext>
            </a:extLst>
          </p:cNvPr>
          <p:cNvPicPr>
            <a:picLocks noChangeAspect="1"/>
          </p:cNvPicPr>
          <p:nvPr/>
        </p:nvPicPr>
        <p:blipFill>
          <a:blip r:embed="rId4"/>
          <a:stretch>
            <a:fillRect/>
          </a:stretch>
        </p:blipFill>
        <p:spPr>
          <a:xfrm>
            <a:off x="2378543" y="1917664"/>
            <a:ext cx="6507710" cy="3619261"/>
          </a:xfrm>
          <a:prstGeom prst="rect">
            <a:avLst/>
          </a:prstGeom>
          <a:ln>
            <a:noFill/>
          </a:ln>
          <a:effectLst>
            <a:softEdge rad="112500"/>
          </a:effectLst>
        </p:spPr>
      </p:pic>
    </p:spTree>
    <p:extLst>
      <p:ext uri="{BB962C8B-B14F-4D97-AF65-F5344CB8AC3E}">
        <p14:creationId xmlns:p14="http://schemas.microsoft.com/office/powerpoint/2010/main" val="1624801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853D4A-6254-8705-99B6-E8084E3E3BD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1B9BDB-9421-B0DA-C141-4FCC2592FF1B}"/>
              </a:ext>
            </a:extLst>
          </p:cNvPr>
          <p:cNvSpPr/>
          <p:nvPr/>
        </p:nvSpPr>
        <p:spPr>
          <a:xfrm>
            <a:off x="49085" y="1150905"/>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BDC7FD0-70E3-074E-E106-D60E71279CFC}"/>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6CE4614-4901-5E27-E6E0-A9DEB813895B}"/>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CB8789A-6206-9B33-AE94-15BB6A89077F}"/>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DA07B48-224C-DC5E-EDD8-33C39899D36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3CA3913-7619-8DB0-EB32-5F3AC77DB1A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93ACFED-469B-776F-DC15-E4C2C2F60EDC}"/>
              </a:ext>
            </a:extLst>
          </p:cNvPr>
          <p:cNvSpPr txBox="1"/>
          <p:nvPr/>
        </p:nvSpPr>
        <p:spPr>
          <a:xfrm>
            <a:off x="2517849" y="515627"/>
            <a:ext cx="2771482" cy="369332"/>
          </a:xfrm>
          <a:prstGeom prst="rect">
            <a:avLst/>
          </a:prstGeom>
          <a:noFill/>
        </p:spPr>
        <p:txBody>
          <a:bodyPr wrap="square">
            <a:spAutoFit/>
          </a:bodyPr>
          <a:lstStyle/>
          <a:p>
            <a:pPr algn="l"/>
            <a:r>
              <a:rPr lang="en-CA" b="1" i="0" dirty="0">
                <a:solidFill>
                  <a:srgbClr val="0D0D0D"/>
                </a:solidFill>
                <a:effectLst/>
                <a:latin typeface="Söhne"/>
              </a:rPr>
              <a:t>What Are Social Robots?</a:t>
            </a:r>
          </a:p>
        </p:txBody>
      </p:sp>
      <p:sp>
        <p:nvSpPr>
          <p:cNvPr id="9" name="TextBox 8">
            <a:extLst>
              <a:ext uri="{FF2B5EF4-FFF2-40B4-BE49-F238E27FC236}">
                <a16:creationId xmlns:a16="http://schemas.microsoft.com/office/drawing/2014/main" id="{124349F7-E7E2-B896-94D5-9E76FA153B21}"/>
              </a:ext>
            </a:extLst>
          </p:cNvPr>
          <p:cNvSpPr txBox="1"/>
          <p:nvPr/>
        </p:nvSpPr>
        <p:spPr>
          <a:xfrm>
            <a:off x="352753" y="1466197"/>
            <a:ext cx="2965888" cy="369332"/>
          </a:xfrm>
          <a:prstGeom prst="rect">
            <a:avLst/>
          </a:prstGeom>
          <a:noFill/>
        </p:spPr>
        <p:txBody>
          <a:bodyPr wrap="square">
            <a:spAutoFit/>
          </a:bodyPr>
          <a:lstStyle/>
          <a:p>
            <a:r>
              <a:rPr lang="en-CA" b="0" i="0" dirty="0">
                <a:solidFill>
                  <a:srgbClr val="0D0D0D"/>
                </a:solidFill>
                <a:effectLst/>
                <a:latin typeface="Söhne"/>
              </a:rPr>
              <a:t>Understanding Social Robots</a:t>
            </a:r>
            <a:endParaRPr lang="en-CA" dirty="0"/>
          </a:p>
        </p:txBody>
      </p:sp>
      <p:sp>
        <p:nvSpPr>
          <p:cNvPr id="12" name="TextBox 11">
            <a:extLst>
              <a:ext uri="{FF2B5EF4-FFF2-40B4-BE49-F238E27FC236}">
                <a16:creationId xmlns:a16="http://schemas.microsoft.com/office/drawing/2014/main" id="{3F5A1F03-4EEE-B208-C8C0-04E14B60E878}"/>
              </a:ext>
            </a:extLst>
          </p:cNvPr>
          <p:cNvSpPr txBox="1"/>
          <p:nvPr/>
        </p:nvSpPr>
        <p:spPr>
          <a:xfrm>
            <a:off x="269983" y="2228671"/>
            <a:ext cx="11610841" cy="646331"/>
          </a:xfrm>
          <a:prstGeom prst="rect">
            <a:avLst/>
          </a:prstGeom>
          <a:noFill/>
        </p:spPr>
        <p:txBody>
          <a:bodyPr wrap="square">
            <a:spAutoFit/>
          </a:bodyPr>
          <a:lstStyle/>
          <a:p>
            <a:r>
              <a:rPr lang="en-US" b="0" i="0" dirty="0">
                <a:solidFill>
                  <a:srgbClr val="0D0D0D"/>
                </a:solidFill>
                <a:effectLst/>
                <a:latin typeface="Söhne"/>
              </a:rPr>
              <a:t>Definition of social robots as machines designed to engage with humans in a social and interactive manner. Introduction to the concept of robots not just performing tasks but also relating to humans on a social level.</a:t>
            </a:r>
            <a:endParaRPr lang="en-CA" dirty="0"/>
          </a:p>
        </p:txBody>
      </p:sp>
      <p:pic>
        <p:nvPicPr>
          <p:cNvPr id="12290" name="Picture 2" descr="Human-like robot tricks people into thinking it has a mind of its own |  Live Science">
            <a:extLst>
              <a:ext uri="{FF2B5EF4-FFF2-40B4-BE49-F238E27FC236}">
                <a16:creationId xmlns:a16="http://schemas.microsoft.com/office/drawing/2014/main" id="{66133D72-CF91-53EB-20A7-C20609D8E9C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74953" y="3264508"/>
            <a:ext cx="4341812" cy="24425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6033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49293C-D1F3-3D13-B7D9-61079ADBD5C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D46C63A-5837-BABD-4F08-8716C31452A9}"/>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132995E-FC59-0B84-622C-3876B5BBF6BA}"/>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399F2A8-3A65-8138-982C-78BF03EF8889}"/>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3E74945-1361-9FFE-0EC3-D66C981C1891}"/>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58CF136-6292-E52B-FF13-243D1C55CCD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C8828D2-D200-9E5F-57A3-6BC62ED2545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40AB85F-B206-55EE-6A12-97CE7396B972}"/>
              </a:ext>
            </a:extLst>
          </p:cNvPr>
          <p:cNvSpPr txBox="1"/>
          <p:nvPr/>
        </p:nvSpPr>
        <p:spPr>
          <a:xfrm>
            <a:off x="2359055" y="437802"/>
            <a:ext cx="3316531" cy="369332"/>
          </a:xfrm>
          <a:prstGeom prst="rect">
            <a:avLst/>
          </a:prstGeom>
          <a:noFill/>
        </p:spPr>
        <p:txBody>
          <a:bodyPr wrap="square">
            <a:spAutoFit/>
          </a:bodyPr>
          <a:lstStyle/>
          <a:p>
            <a:pPr algn="l"/>
            <a:r>
              <a:rPr lang="en-US" b="1" i="0" dirty="0">
                <a:solidFill>
                  <a:srgbClr val="0D0D0D"/>
                </a:solidFill>
                <a:effectLst/>
                <a:latin typeface="Söhne"/>
              </a:rPr>
              <a:t>The Evolution of Social Robots</a:t>
            </a:r>
          </a:p>
        </p:txBody>
      </p:sp>
      <p:sp>
        <p:nvSpPr>
          <p:cNvPr id="9" name="TextBox 8">
            <a:extLst>
              <a:ext uri="{FF2B5EF4-FFF2-40B4-BE49-F238E27FC236}">
                <a16:creationId xmlns:a16="http://schemas.microsoft.com/office/drawing/2014/main" id="{AAC2341E-91A3-08ED-CFFD-42291CEC7321}"/>
              </a:ext>
            </a:extLst>
          </p:cNvPr>
          <p:cNvSpPr txBox="1"/>
          <p:nvPr/>
        </p:nvSpPr>
        <p:spPr>
          <a:xfrm>
            <a:off x="581354" y="1956737"/>
            <a:ext cx="6097314" cy="369332"/>
          </a:xfrm>
          <a:prstGeom prst="rect">
            <a:avLst/>
          </a:prstGeom>
          <a:noFill/>
        </p:spPr>
        <p:txBody>
          <a:bodyPr wrap="square">
            <a:spAutoFit/>
          </a:bodyPr>
          <a:lstStyle/>
          <a:p>
            <a:r>
              <a:rPr lang="en-CA" dirty="0">
                <a:hlinkClick r:id="rId3"/>
              </a:rPr>
              <a:t>https://www.aventine.org/robotics/history-of-robotics</a:t>
            </a:r>
            <a:endParaRPr lang="en-CA" dirty="0"/>
          </a:p>
        </p:txBody>
      </p:sp>
      <p:pic>
        <p:nvPicPr>
          <p:cNvPr id="13314" name="Picture 2" descr="Al-Jazari's Elephant Clock (1001 Inventions) on Make a GIF">
            <a:extLst>
              <a:ext uri="{FF2B5EF4-FFF2-40B4-BE49-F238E27FC236}">
                <a16:creationId xmlns:a16="http://schemas.microsoft.com/office/drawing/2014/main" id="{D4AFE93D-8A97-938A-D75E-0968BF3DD9B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6938" y="1610053"/>
            <a:ext cx="4256690" cy="23943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1082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A3F4B5-4E3E-82BA-17FC-A85D65CD9E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06F469-894A-7D3B-2A1F-176055699BCA}"/>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BE4CE16-627F-84A4-2BF0-0C4F50084E14}"/>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FF4F50A-1A83-24E0-5C76-BC3CEFABB880}"/>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2463FA6-0D18-A3D2-1B4E-AE8BB0E00E5E}"/>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5AC028A-8860-7D0C-62E3-94F380AE191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2FC267D-9F11-90AA-13F5-DFBA874F043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5556F42D-6240-98AE-4F7A-CE22214BE4A5}"/>
              </a:ext>
            </a:extLst>
          </p:cNvPr>
          <p:cNvSpPr txBox="1"/>
          <p:nvPr/>
        </p:nvSpPr>
        <p:spPr>
          <a:xfrm>
            <a:off x="2420085" y="365805"/>
            <a:ext cx="4518791" cy="369332"/>
          </a:xfrm>
          <a:prstGeom prst="rect">
            <a:avLst/>
          </a:prstGeom>
          <a:noFill/>
        </p:spPr>
        <p:txBody>
          <a:bodyPr wrap="square">
            <a:spAutoFit/>
          </a:bodyPr>
          <a:lstStyle/>
          <a:p>
            <a:pPr algn="l"/>
            <a:r>
              <a:rPr lang="en-US" b="1" i="0" dirty="0">
                <a:solidFill>
                  <a:srgbClr val="0D0D0D"/>
                </a:solidFill>
                <a:effectLst/>
                <a:latin typeface="Söhne"/>
              </a:rPr>
              <a:t>How Do Social Robots Perceive the World?</a:t>
            </a:r>
          </a:p>
        </p:txBody>
      </p:sp>
      <p:sp>
        <p:nvSpPr>
          <p:cNvPr id="9" name="TextBox 8">
            <a:extLst>
              <a:ext uri="{FF2B5EF4-FFF2-40B4-BE49-F238E27FC236}">
                <a16:creationId xmlns:a16="http://schemas.microsoft.com/office/drawing/2014/main" id="{0F12105C-1106-1C66-07AE-6737CF439533}"/>
              </a:ext>
            </a:extLst>
          </p:cNvPr>
          <p:cNvSpPr txBox="1"/>
          <p:nvPr/>
        </p:nvSpPr>
        <p:spPr>
          <a:xfrm>
            <a:off x="137823" y="1457125"/>
            <a:ext cx="11846168" cy="646331"/>
          </a:xfrm>
          <a:prstGeom prst="rect">
            <a:avLst/>
          </a:prstGeom>
          <a:noFill/>
        </p:spPr>
        <p:txBody>
          <a:bodyPr wrap="square">
            <a:spAutoFit/>
          </a:bodyPr>
          <a:lstStyle/>
          <a:p>
            <a:r>
              <a:rPr lang="en-US" b="0" i="0" dirty="0">
                <a:solidFill>
                  <a:srgbClr val="0D0D0D"/>
                </a:solidFill>
                <a:effectLst/>
                <a:latin typeface="Söhne"/>
              </a:rPr>
              <a:t>Overview of the sensors and AI technologies that enable social robots to perceive and understand human emotions, intentions, and social cues.</a:t>
            </a:r>
            <a:endParaRPr lang="en-CA" dirty="0"/>
          </a:p>
        </p:txBody>
      </p:sp>
      <p:pic>
        <p:nvPicPr>
          <p:cNvPr id="14338" name="Picture 2" descr="Artificial emotional intelligence could change senior users' perceptions of social  robots">
            <a:extLst>
              <a:ext uri="{FF2B5EF4-FFF2-40B4-BE49-F238E27FC236}">
                <a16:creationId xmlns:a16="http://schemas.microsoft.com/office/drawing/2014/main" id="{3E592739-C80C-5143-EB06-A244DB8D78E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12779" y="1761943"/>
            <a:ext cx="5872656" cy="42498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87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D27940-97EE-8BB0-A27E-3FDF9FCED16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1903CC-6824-4E54-AF99-D933498C2281}"/>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C452AAA-A92A-9B2B-73D2-98B29621730D}"/>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BC85AC6-3A94-6BED-EDF2-4552C50B56D9}"/>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AF064EA-0696-4E1A-08F9-8C91A48084AA}"/>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E7EEEB5-6B1E-72AB-0A9D-3C131AD79D3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E683D93-407D-5F29-BF75-B9D241BCA5A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B6E19CE-3253-4F4B-FF15-F3736BF21032}"/>
              </a:ext>
            </a:extLst>
          </p:cNvPr>
          <p:cNvSpPr txBox="1"/>
          <p:nvPr/>
        </p:nvSpPr>
        <p:spPr>
          <a:xfrm>
            <a:off x="2578879" y="638958"/>
            <a:ext cx="3344260" cy="369332"/>
          </a:xfrm>
          <a:prstGeom prst="rect">
            <a:avLst/>
          </a:prstGeom>
          <a:noFill/>
        </p:spPr>
        <p:txBody>
          <a:bodyPr wrap="square">
            <a:spAutoFit/>
          </a:bodyPr>
          <a:lstStyle/>
          <a:p>
            <a:pPr algn="l"/>
            <a:r>
              <a:rPr lang="en-CA" b="1" i="0" dirty="0">
                <a:solidFill>
                  <a:srgbClr val="0D0D0D"/>
                </a:solidFill>
                <a:effectLst/>
                <a:latin typeface="Söhne"/>
              </a:rPr>
              <a:t>Emotional Intelligence in Robots</a:t>
            </a:r>
          </a:p>
        </p:txBody>
      </p:sp>
      <p:pic>
        <p:nvPicPr>
          <p:cNvPr id="15362" name="Picture 2" descr="Jibo - ROBOTS: Your Guide to the World of Robotics">
            <a:extLst>
              <a:ext uri="{FF2B5EF4-FFF2-40B4-BE49-F238E27FC236}">
                <a16:creationId xmlns:a16="http://schemas.microsoft.com/office/drawing/2014/main" id="{CF9BF9CD-E653-B34E-1160-0E129AA5A11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63827" y="2389799"/>
            <a:ext cx="4358290" cy="2451538"/>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3B14582B-9304-828C-20B9-EB5E0C2701B8}"/>
              </a:ext>
            </a:extLst>
          </p:cNvPr>
          <p:cNvSpPr txBox="1"/>
          <p:nvPr/>
        </p:nvSpPr>
        <p:spPr>
          <a:xfrm>
            <a:off x="234513" y="1610557"/>
            <a:ext cx="11187604" cy="369332"/>
          </a:xfrm>
          <a:prstGeom prst="rect">
            <a:avLst/>
          </a:prstGeom>
          <a:noFill/>
        </p:spPr>
        <p:txBody>
          <a:bodyPr wrap="square">
            <a:spAutoFit/>
          </a:bodyPr>
          <a:lstStyle/>
          <a:p>
            <a:r>
              <a:rPr lang="en-US" b="0" i="0" dirty="0">
                <a:solidFill>
                  <a:srgbClr val="0D0D0D"/>
                </a:solidFill>
                <a:effectLst/>
                <a:latin typeface="Söhne"/>
              </a:rPr>
              <a:t>Exploring how social robots use AI to recognize and respond to human emotions, with examples like </a:t>
            </a:r>
            <a:r>
              <a:rPr lang="en-US" b="0" i="0" dirty="0" err="1">
                <a:solidFill>
                  <a:srgbClr val="0D0D0D"/>
                </a:solidFill>
                <a:effectLst/>
                <a:latin typeface="Söhne"/>
              </a:rPr>
              <a:t>Jibo</a:t>
            </a:r>
            <a:r>
              <a:rPr lang="en-US" b="0" i="0" dirty="0">
                <a:solidFill>
                  <a:srgbClr val="0D0D0D"/>
                </a:solidFill>
                <a:effectLst/>
                <a:latin typeface="Söhne"/>
              </a:rPr>
              <a:t> and </a:t>
            </a:r>
            <a:r>
              <a:rPr lang="en-US" b="0" i="0" dirty="0" err="1">
                <a:solidFill>
                  <a:srgbClr val="0D0D0D"/>
                </a:solidFill>
                <a:effectLst/>
                <a:latin typeface="Söhne"/>
              </a:rPr>
              <a:t>Zenbo</a:t>
            </a:r>
            <a:r>
              <a:rPr lang="en-US" b="0" i="0" dirty="0">
                <a:solidFill>
                  <a:srgbClr val="0D0D0D"/>
                </a:solidFill>
                <a:effectLst/>
                <a:latin typeface="Söhne"/>
              </a:rPr>
              <a:t>.</a:t>
            </a:r>
            <a:endParaRPr lang="en-CA" dirty="0"/>
          </a:p>
        </p:txBody>
      </p:sp>
      <p:sp>
        <p:nvSpPr>
          <p:cNvPr id="12" name="TextBox 11">
            <a:extLst>
              <a:ext uri="{FF2B5EF4-FFF2-40B4-BE49-F238E27FC236}">
                <a16:creationId xmlns:a16="http://schemas.microsoft.com/office/drawing/2014/main" id="{20EFE24E-1287-D45D-1C60-4DB8B06A9AE2}"/>
              </a:ext>
            </a:extLst>
          </p:cNvPr>
          <p:cNvSpPr txBox="1"/>
          <p:nvPr/>
        </p:nvSpPr>
        <p:spPr>
          <a:xfrm>
            <a:off x="8582354" y="4812727"/>
            <a:ext cx="1515460" cy="369332"/>
          </a:xfrm>
          <a:prstGeom prst="rect">
            <a:avLst/>
          </a:prstGeom>
          <a:noFill/>
        </p:spPr>
        <p:txBody>
          <a:bodyPr wrap="square">
            <a:spAutoFit/>
          </a:bodyPr>
          <a:lstStyle/>
          <a:p>
            <a:pPr algn="l"/>
            <a:r>
              <a:rPr lang="en-CA" b="0" i="0" u="none" strike="noStrike" dirty="0" err="1">
                <a:effectLst/>
                <a:latin typeface="Google Sans"/>
              </a:rPr>
              <a:t>Jibo</a:t>
            </a:r>
            <a:r>
              <a:rPr lang="en-CA" b="0" i="0" u="none" strike="noStrike" dirty="0">
                <a:effectLst/>
                <a:latin typeface="Google Sans"/>
              </a:rPr>
              <a:t> - ROBOTS</a:t>
            </a:r>
            <a:endParaRPr lang="en-CA" b="0" i="0" u="none" strike="noStrike" dirty="0">
              <a:effectLst/>
              <a:latin typeface="Google Sans"/>
              <a:hlinkClick r:id="rId5"/>
            </a:endParaRPr>
          </a:p>
        </p:txBody>
      </p:sp>
      <p:pic>
        <p:nvPicPr>
          <p:cNvPr id="15364" name="Picture 4" descr="ai robot for adults for Sale OFF 63%">
            <a:extLst>
              <a:ext uri="{FF2B5EF4-FFF2-40B4-BE49-F238E27FC236}">
                <a16:creationId xmlns:a16="http://schemas.microsoft.com/office/drawing/2014/main" id="{2C98B677-1C2D-39D6-EB1D-D3874D2DC78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84173" y="2252749"/>
            <a:ext cx="3162300" cy="1447800"/>
          </a:xfrm>
          <a:prstGeom prst="rect">
            <a:avLst/>
          </a:prstGeom>
          <a:noFill/>
          <a:extLst>
            <a:ext uri="{909E8E84-426E-40DD-AFC4-6F175D3DCCD1}">
              <a14:hiddenFill xmlns:a14="http://schemas.microsoft.com/office/drawing/2010/main">
                <a:solidFill>
                  <a:srgbClr val="FFFFFF"/>
                </a:solidFill>
              </a14:hiddenFill>
            </a:ext>
          </a:extLst>
        </p:spPr>
      </p:pic>
      <p:pic>
        <p:nvPicPr>
          <p:cNvPr id="15366" name="Picture 6" descr="The $599 ASUS Zenbo robot is just trying to help out around the house |  TechCrunch">
            <a:extLst>
              <a:ext uri="{FF2B5EF4-FFF2-40B4-BE49-F238E27FC236}">
                <a16:creationId xmlns:a16="http://schemas.microsoft.com/office/drawing/2014/main" id="{0C423F3A-87A2-0ED9-DB49-D84A3647394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307008" y="3948248"/>
            <a:ext cx="4284641" cy="2231871"/>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8C3AF5BE-6A88-708C-D681-381E1F266C32}"/>
              </a:ext>
            </a:extLst>
          </p:cNvPr>
          <p:cNvSpPr txBox="1"/>
          <p:nvPr/>
        </p:nvSpPr>
        <p:spPr>
          <a:xfrm>
            <a:off x="1453699" y="4878111"/>
            <a:ext cx="853309" cy="369332"/>
          </a:xfrm>
          <a:prstGeom prst="rect">
            <a:avLst/>
          </a:prstGeom>
          <a:noFill/>
        </p:spPr>
        <p:txBody>
          <a:bodyPr wrap="square">
            <a:spAutoFit/>
          </a:bodyPr>
          <a:lstStyle/>
          <a:p>
            <a:r>
              <a:rPr lang="en-US" b="0" i="0" dirty="0" err="1">
                <a:solidFill>
                  <a:srgbClr val="0D0D0D"/>
                </a:solidFill>
                <a:effectLst/>
                <a:latin typeface="Söhne"/>
              </a:rPr>
              <a:t>Zenbo</a:t>
            </a:r>
            <a:r>
              <a:rPr lang="en-US" b="0" i="0" dirty="0">
                <a:solidFill>
                  <a:srgbClr val="0D0D0D"/>
                </a:solidFill>
                <a:effectLst/>
                <a:latin typeface="Söhne"/>
              </a:rPr>
              <a:t>.</a:t>
            </a:r>
            <a:endParaRPr lang="en-CA" dirty="0"/>
          </a:p>
        </p:txBody>
      </p:sp>
    </p:spTree>
    <p:extLst>
      <p:ext uri="{BB962C8B-B14F-4D97-AF65-F5344CB8AC3E}">
        <p14:creationId xmlns:p14="http://schemas.microsoft.com/office/powerpoint/2010/main" val="3930003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B06344-BF35-B835-5759-C7155B7E9D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55A55BA-16D5-2345-FAC6-ADD063A6CCB7}"/>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B6215A8-80FB-7B5B-B79C-D60AA9612B7B}"/>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2A0B61D-93B1-0CA6-C2C3-86A36E6F715D}"/>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D28A932-F234-A576-349F-237304B7AFDC}"/>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66DD118-7090-2A9C-553D-3633E2C011E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2CE6046-5E26-9D78-D9F4-807271EAEED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5BB73C71-FF6E-642C-FB8A-B83AC3FC726E}"/>
              </a:ext>
            </a:extLst>
          </p:cNvPr>
          <p:cNvSpPr txBox="1"/>
          <p:nvPr/>
        </p:nvSpPr>
        <p:spPr>
          <a:xfrm>
            <a:off x="2359055" y="638958"/>
            <a:ext cx="2839764" cy="369332"/>
          </a:xfrm>
          <a:prstGeom prst="rect">
            <a:avLst/>
          </a:prstGeom>
          <a:noFill/>
        </p:spPr>
        <p:txBody>
          <a:bodyPr wrap="square">
            <a:spAutoFit/>
          </a:bodyPr>
          <a:lstStyle/>
          <a:p>
            <a:pPr algn="l"/>
            <a:r>
              <a:rPr lang="en-CA" b="1" i="0" dirty="0">
                <a:solidFill>
                  <a:srgbClr val="0D0D0D"/>
                </a:solidFill>
                <a:effectLst/>
                <a:latin typeface="Söhne"/>
              </a:rPr>
              <a:t>Social Robots in Healthcare</a:t>
            </a:r>
          </a:p>
        </p:txBody>
      </p:sp>
      <p:sp>
        <p:nvSpPr>
          <p:cNvPr id="9" name="TextBox 8">
            <a:extLst>
              <a:ext uri="{FF2B5EF4-FFF2-40B4-BE49-F238E27FC236}">
                <a16:creationId xmlns:a16="http://schemas.microsoft.com/office/drawing/2014/main" id="{F10E88C4-5C9F-98A4-09F3-08901353E1A2}"/>
              </a:ext>
            </a:extLst>
          </p:cNvPr>
          <p:cNvSpPr txBox="1"/>
          <p:nvPr/>
        </p:nvSpPr>
        <p:spPr>
          <a:xfrm>
            <a:off x="305457" y="1548795"/>
            <a:ext cx="11575368" cy="646331"/>
          </a:xfrm>
          <a:prstGeom prst="rect">
            <a:avLst/>
          </a:prstGeom>
          <a:noFill/>
        </p:spPr>
        <p:txBody>
          <a:bodyPr wrap="square">
            <a:spAutoFit/>
          </a:bodyPr>
          <a:lstStyle/>
          <a:p>
            <a:r>
              <a:rPr lang="en-US" b="0" i="0" dirty="0">
                <a:solidFill>
                  <a:srgbClr val="0D0D0D"/>
                </a:solidFill>
                <a:effectLst/>
                <a:latin typeface="Söhne"/>
              </a:rPr>
              <a:t>How social robots assist in healthcare settings, such as providing companionship to the elderly or support to children with autism. Example: PARO therapeutic robot.</a:t>
            </a:r>
            <a:endParaRPr lang="en-CA" dirty="0"/>
          </a:p>
        </p:txBody>
      </p:sp>
      <p:pic>
        <p:nvPicPr>
          <p:cNvPr id="16386" name="Picture 2" descr="Paro - ROBOTS: Your Guide to the World of Robotics">
            <a:extLst>
              <a:ext uri="{FF2B5EF4-FFF2-40B4-BE49-F238E27FC236}">
                <a16:creationId xmlns:a16="http://schemas.microsoft.com/office/drawing/2014/main" id="{FF18057B-9118-0408-7571-F8CE79DE56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3309" y="2348873"/>
            <a:ext cx="3329809" cy="2497357"/>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F0AB725C-0924-A718-E894-3C6E848C3E82}"/>
              </a:ext>
            </a:extLst>
          </p:cNvPr>
          <p:cNvSpPr txBox="1"/>
          <p:nvPr/>
        </p:nvSpPr>
        <p:spPr>
          <a:xfrm>
            <a:off x="328259" y="4899525"/>
            <a:ext cx="4061591" cy="923330"/>
          </a:xfrm>
          <a:prstGeom prst="rect">
            <a:avLst/>
          </a:prstGeom>
          <a:noFill/>
        </p:spPr>
        <p:txBody>
          <a:bodyPr wrap="square">
            <a:spAutoFit/>
          </a:bodyPr>
          <a:lstStyle/>
          <a:p>
            <a:r>
              <a:rPr lang="en-US" b="0" i="0" dirty="0">
                <a:effectLst/>
                <a:latin typeface="ABC Favorit Pro"/>
              </a:rPr>
              <a:t>Paro is a robotic baby harp seal designed as a therapeutic tool for use in hospitals and nursing homes.</a:t>
            </a:r>
            <a:endParaRPr lang="en-CA" dirty="0"/>
          </a:p>
        </p:txBody>
      </p:sp>
      <p:pic>
        <p:nvPicPr>
          <p:cNvPr id="16388" name="Picture 4" descr="Overcoming Social Isolation with PARO">
            <a:extLst>
              <a:ext uri="{FF2B5EF4-FFF2-40B4-BE49-F238E27FC236}">
                <a16:creationId xmlns:a16="http://schemas.microsoft.com/office/drawing/2014/main" id="{0B346D93-9146-4BCA-A300-338BA8DFAB7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54413" y="2316905"/>
            <a:ext cx="4730282" cy="2378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0272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E708BB-4425-46CC-8E23-012F333ECD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1327D6-E8A2-86F8-E5AC-71941B9BDCF5}"/>
              </a:ext>
            </a:extLst>
          </p:cNvPr>
          <p:cNvSpPr/>
          <p:nvPr/>
        </p:nvSpPr>
        <p:spPr>
          <a:xfrm>
            <a:off x="86710" y="1140774"/>
            <a:ext cx="12005442" cy="51917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CFE9DCB-96AA-7744-8ED3-B8CBEAB0CF6C}"/>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4F12064-0481-CC32-E9C6-A58469C873C3}"/>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94B6248-5AC6-BECA-0C0A-807A82C26BC2}"/>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32CF379-F089-D564-3CDC-DC6CCAC2B4D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B39C9C8-0F3E-C513-235C-B9689098C6B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77407A25-F46F-F5CC-DCB1-54E9FC8428C5}"/>
              </a:ext>
            </a:extLst>
          </p:cNvPr>
          <p:cNvSpPr txBox="1"/>
          <p:nvPr/>
        </p:nvSpPr>
        <p:spPr>
          <a:xfrm>
            <a:off x="2517849" y="515627"/>
            <a:ext cx="2855529" cy="369332"/>
          </a:xfrm>
          <a:prstGeom prst="rect">
            <a:avLst/>
          </a:prstGeom>
          <a:noFill/>
        </p:spPr>
        <p:txBody>
          <a:bodyPr wrap="square">
            <a:spAutoFit/>
          </a:bodyPr>
          <a:lstStyle/>
          <a:p>
            <a:pPr algn="l"/>
            <a:r>
              <a:rPr lang="en-CA" b="1" i="0" dirty="0">
                <a:solidFill>
                  <a:srgbClr val="0D0D0D"/>
                </a:solidFill>
                <a:effectLst/>
                <a:latin typeface="Söhne"/>
              </a:rPr>
              <a:t>Social Robots in Education</a:t>
            </a:r>
          </a:p>
        </p:txBody>
      </p:sp>
      <p:sp>
        <p:nvSpPr>
          <p:cNvPr id="9" name="TextBox 8">
            <a:extLst>
              <a:ext uri="{FF2B5EF4-FFF2-40B4-BE49-F238E27FC236}">
                <a16:creationId xmlns:a16="http://schemas.microsoft.com/office/drawing/2014/main" id="{8D23C47B-6963-0A50-E146-92ADAD16B01A}"/>
              </a:ext>
            </a:extLst>
          </p:cNvPr>
          <p:cNvSpPr txBox="1"/>
          <p:nvPr/>
        </p:nvSpPr>
        <p:spPr>
          <a:xfrm>
            <a:off x="234513" y="1570642"/>
            <a:ext cx="11749478" cy="646331"/>
          </a:xfrm>
          <a:prstGeom prst="rect">
            <a:avLst/>
          </a:prstGeom>
          <a:noFill/>
        </p:spPr>
        <p:txBody>
          <a:bodyPr wrap="square">
            <a:spAutoFit/>
          </a:bodyPr>
          <a:lstStyle/>
          <a:p>
            <a:r>
              <a:rPr lang="en-US" b="0" i="0" dirty="0">
                <a:solidFill>
                  <a:srgbClr val="0D0D0D"/>
                </a:solidFill>
                <a:effectLst/>
                <a:latin typeface="Söhne"/>
              </a:rPr>
              <a:t>Overview of the use of social robots in educational settings, from language tutoring to STEM education. Example: The use of robots like </a:t>
            </a:r>
            <a:r>
              <a:rPr lang="en-US" b="0" i="0" dirty="0" err="1">
                <a:solidFill>
                  <a:srgbClr val="0D0D0D"/>
                </a:solidFill>
                <a:effectLst/>
                <a:latin typeface="Söhne"/>
              </a:rPr>
              <a:t>Cozmo</a:t>
            </a:r>
            <a:r>
              <a:rPr lang="en-US" b="0" i="0" dirty="0">
                <a:solidFill>
                  <a:srgbClr val="0D0D0D"/>
                </a:solidFill>
                <a:effectLst/>
                <a:latin typeface="Söhne"/>
              </a:rPr>
              <a:t> in teaching coding.</a:t>
            </a:r>
            <a:endParaRPr lang="en-CA" dirty="0"/>
          </a:p>
        </p:txBody>
      </p:sp>
      <p:pic>
        <p:nvPicPr>
          <p:cNvPr id="17412" name="Picture 4" descr="Cozmo update makes it easy to write code for robots – East Bay Times">
            <a:extLst>
              <a:ext uri="{FF2B5EF4-FFF2-40B4-BE49-F238E27FC236}">
                <a16:creationId xmlns:a16="http://schemas.microsoft.com/office/drawing/2014/main" id="{6DC83A4A-9EA7-1935-B240-1497077E0E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1439" y="2216973"/>
            <a:ext cx="5001939" cy="3329512"/>
          </a:xfrm>
          <a:prstGeom prst="rect">
            <a:avLst/>
          </a:prstGeom>
          <a:noFill/>
          <a:extLst>
            <a:ext uri="{909E8E84-426E-40DD-AFC4-6F175D3DCCD1}">
              <a14:hiddenFill xmlns:a14="http://schemas.microsoft.com/office/drawing/2010/main">
                <a:solidFill>
                  <a:srgbClr val="FFFFFF"/>
                </a:solidFill>
              </a14:hiddenFill>
            </a:ext>
          </a:extLst>
        </p:spPr>
      </p:pic>
      <p:pic>
        <p:nvPicPr>
          <p:cNvPr id="17414" name="Picture 6">
            <a:extLst>
              <a:ext uri="{FF2B5EF4-FFF2-40B4-BE49-F238E27FC236}">
                <a16:creationId xmlns:a16="http://schemas.microsoft.com/office/drawing/2014/main" id="{D9A8D84D-BE35-9C00-2BAA-7B3888AB82B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80295" y="2216973"/>
            <a:ext cx="4943803" cy="32958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33877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A57AB5-4E23-6733-03E1-4BC1DED48E3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65709E-4CBB-81B0-4974-F21F6CEEA643}"/>
              </a:ext>
            </a:extLst>
          </p:cNvPr>
          <p:cNvSpPr/>
          <p:nvPr/>
        </p:nvSpPr>
        <p:spPr>
          <a:xfrm>
            <a:off x="119271" y="1140775"/>
            <a:ext cx="11934906" cy="52015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215C5D5-6EEA-828D-6906-96D77F18A447}"/>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28B38F2-AC34-173C-1779-3F65509D8B90}"/>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3B35ACE-7C83-C441-4264-C28172B41F15}"/>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2E11F52-FBEC-063B-6B9D-BB3E71EA36C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9BD2118-FB17-F4F4-887F-CD8A4CDA5F6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8703E366-662A-04E6-DCDE-2C1C9BC755F6}"/>
              </a:ext>
            </a:extLst>
          </p:cNvPr>
          <p:cNvSpPr txBox="1"/>
          <p:nvPr/>
        </p:nvSpPr>
        <p:spPr>
          <a:xfrm>
            <a:off x="2420085" y="515627"/>
            <a:ext cx="6097314" cy="369332"/>
          </a:xfrm>
          <a:prstGeom prst="rect">
            <a:avLst/>
          </a:prstGeom>
          <a:noFill/>
        </p:spPr>
        <p:txBody>
          <a:bodyPr wrap="square">
            <a:spAutoFit/>
          </a:bodyPr>
          <a:lstStyle/>
          <a:p>
            <a:pPr algn="l"/>
            <a:r>
              <a:rPr lang="en-US" b="1" i="0" dirty="0">
                <a:solidFill>
                  <a:srgbClr val="0D0D0D"/>
                </a:solidFill>
                <a:effectLst/>
                <a:latin typeface="Söhne"/>
              </a:rPr>
              <a:t>Social Robots in Customer Service</a:t>
            </a:r>
          </a:p>
        </p:txBody>
      </p:sp>
      <p:pic>
        <p:nvPicPr>
          <p:cNvPr id="18436" name="Picture 4" descr="How a Robot Concierge Transforms the Front Desk Experience - PROVEN Robotics">
            <a:extLst>
              <a:ext uri="{FF2B5EF4-FFF2-40B4-BE49-F238E27FC236}">
                <a16:creationId xmlns:a16="http://schemas.microsoft.com/office/drawing/2014/main" id="{47CEB55D-42D4-6928-5E0E-E810C1F86D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841" y="2573333"/>
            <a:ext cx="6096000" cy="3429000"/>
          </a:xfrm>
          <a:prstGeom prst="rect">
            <a:avLst/>
          </a:prstGeom>
          <a:noFill/>
          <a:extLst>
            <a:ext uri="{909E8E84-426E-40DD-AFC4-6F175D3DCCD1}">
              <a14:hiddenFill xmlns:a14="http://schemas.microsoft.com/office/drawing/2010/main">
                <a:solidFill>
                  <a:srgbClr val="FFFFFF"/>
                </a:solidFill>
              </a14:hiddenFill>
            </a:ext>
          </a:extLst>
        </p:spPr>
      </p:pic>
      <p:pic>
        <p:nvPicPr>
          <p:cNvPr id="18438" name="Picture 6" descr="Bellhops, busboys and butlers: the robots serving up high-tech hospitality  | CNN">
            <a:extLst>
              <a:ext uri="{FF2B5EF4-FFF2-40B4-BE49-F238E27FC236}">
                <a16:creationId xmlns:a16="http://schemas.microsoft.com/office/drawing/2014/main" id="{41685C89-02EB-6C4F-38E8-7D05A895ECE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72431" y="1756771"/>
            <a:ext cx="4529083" cy="3027331"/>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A850DC7D-57B8-08AF-83D3-E3D169004C58}"/>
              </a:ext>
            </a:extLst>
          </p:cNvPr>
          <p:cNvSpPr txBox="1"/>
          <p:nvPr/>
        </p:nvSpPr>
        <p:spPr>
          <a:xfrm>
            <a:off x="137823" y="1383445"/>
            <a:ext cx="6097314" cy="923330"/>
          </a:xfrm>
          <a:prstGeom prst="rect">
            <a:avLst/>
          </a:prstGeom>
          <a:noFill/>
        </p:spPr>
        <p:txBody>
          <a:bodyPr wrap="square">
            <a:spAutoFit/>
          </a:bodyPr>
          <a:lstStyle/>
          <a:p>
            <a:r>
              <a:rPr lang="en-US" b="0" i="0" dirty="0">
                <a:solidFill>
                  <a:srgbClr val="0D0D0D"/>
                </a:solidFill>
                <a:effectLst/>
                <a:latin typeface="Söhne"/>
              </a:rPr>
              <a:t>social robots in customer service and hospitality, such as greeting guests or providing information. Example: Robots in hotels and retail.</a:t>
            </a:r>
            <a:endParaRPr lang="en-CA" dirty="0"/>
          </a:p>
        </p:txBody>
      </p:sp>
    </p:spTree>
    <p:extLst>
      <p:ext uri="{BB962C8B-B14F-4D97-AF65-F5344CB8AC3E}">
        <p14:creationId xmlns:p14="http://schemas.microsoft.com/office/powerpoint/2010/main" val="26666320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C04192-C60D-70A6-1884-DCC7B8E759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1E63BE5-2672-8BB6-A7BB-A50127AFEED3}"/>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69D6D04-8CB2-734B-5257-A8FD09ACA83E}"/>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5DF350C-C96C-1D59-FA3A-39124BE3ED77}"/>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185BBFE-D4BF-AD2B-02BF-77B3B754BCE8}"/>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C0483A5-E7CB-BEF8-66CC-EA80A3125D0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A0F3A35-9E6D-1E62-421B-E14D55D8EA1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967D33E-209D-F0D4-041F-C0FF2FB99203}"/>
              </a:ext>
            </a:extLst>
          </p:cNvPr>
          <p:cNvSpPr txBox="1"/>
          <p:nvPr/>
        </p:nvSpPr>
        <p:spPr>
          <a:xfrm>
            <a:off x="2359055" y="550471"/>
            <a:ext cx="3047343" cy="369332"/>
          </a:xfrm>
          <a:prstGeom prst="rect">
            <a:avLst/>
          </a:prstGeom>
          <a:noFill/>
        </p:spPr>
        <p:txBody>
          <a:bodyPr wrap="square">
            <a:spAutoFit/>
          </a:bodyPr>
          <a:lstStyle/>
          <a:p>
            <a:pPr algn="l"/>
            <a:r>
              <a:rPr lang="en-CA" b="1" i="0" dirty="0">
                <a:solidFill>
                  <a:srgbClr val="0D0D0D"/>
                </a:solidFill>
                <a:effectLst/>
                <a:latin typeface="Söhne"/>
              </a:rPr>
              <a:t>Challenges in Social Robotics</a:t>
            </a:r>
          </a:p>
        </p:txBody>
      </p:sp>
      <p:sp>
        <p:nvSpPr>
          <p:cNvPr id="9" name="TextBox 8">
            <a:extLst>
              <a:ext uri="{FF2B5EF4-FFF2-40B4-BE49-F238E27FC236}">
                <a16:creationId xmlns:a16="http://schemas.microsoft.com/office/drawing/2014/main" id="{7E10A16E-614E-80F3-8939-461BF24ADBC4}"/>
              </a:ext>
            </a:extLst>
          </p:cNvPr>
          <p:cNvSpPr txBox="1"/>
          <p:nvPr/>
        </p:nvSpPr>
        <p:spPr>
          <a:xfrm>
            <a:off x="234511" y="1610557"/>
            <a:ext cx="11542329" cy="369332"/>
          </a:xfrm>
          <a:prstGeom prst="rect">
            <a:avLst/>
          </a:prstGeom>
          <a:noFill/>
        </p:spPr>
        <p:txBody>
          <a:bodyPr wrap="square">
            <a:spAutoFit/>
          </a:bodyPr>
          <a:lstStyle/>
          <a:p>
            <a:r>
              <a:rPr lang="en-US" b="0" i="0" dirty="0">
                <a:solidFill>
                  <a:srgbClr val="0D0D0D"/>
                </a:solidFill>
                <a:effectLst/>
                <a:latin typeface="Söhne"/>
              </a:rPr>
              <a:t>The technical, social, and ethical challenges in developing and integrating social robots into society.</a:t>
            </a:r>
            <a:endParaRPr lang="en-CA" dirty="0"/>
          </a:p>
        </p:txBody>
      </p:sp>
      <p:pic>
        <p:nvPicPr>
          <p:cNvPr id="19458" name="Picture 2" descr="Robots May Care For You In Old Age – And Your Children">
            <a:extLst>
              <a:ext uri="{FF2B5EF4-FFF2-40B4-BE49-F238E27FC236}">
                <a16:creationId xmlns:a16="http://schemas.microsoft.com/office/drawing/2014/main" id="{B65557B5-CFF4-31E3-0BF4-66EF9EC049B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5876" y="2353673"/>
            <a:ext cx="4251434" cy="2835673"/>
          </a:xfrm>
          <a:prstGeom prst="rect">
            <a:avLst/>
          </a:prstGeom>
          <a:noFill/>
          <a:extLst>
            <a:ext uri="{909E8E84-426E-40DD-AFC4-6F175D3DCCD1}">
              <a14:hiddenFill xmlns:a14="http://schemas.microsoft.com/office/drawing/2010/main">
                <a:solidFill>
                  <a:srgbClr val="FFFFFF"/>
                </a:solidFill>
              </a14:hiddenFill>
            </a:ext>
          </a:extLst>
        </p:spPr>
      </p:pic>
      <p:pic>
        <p:nvPicPr>
          <p:cNvPr id="19460" name="Picture 4" descr="Must do better: Japan eyes AI robots in class to boost English">
            <a:extLst>
              <a:ext uri="{FF2B5EF4-FFF2-40B4-BE49-F238E27FC236}">
                <a16:creationId xmlns:a16="http://schemas.microsoft.com/office/drawing/2014/main" id="{2806FF07-BE75-4CD0-418B-B322C7EC1E3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6000" y="2301139"/>
            <a:ext cx="4064876" cy="29692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4886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1879D9-F653-CF02-628A-ECA68DD4333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583BBFB-80CC-4E28-5943-0BA62C65B5A3}"/>
              </a:ext>
            </a:extLst>
          </p:cNvPr>
          <p:cNvSpPr/>
          <p:nvPr/>
        </p:nvSpPr>
        <p:spPr>
          <a:xfrm>
            <a:off x="137823" y="1098500"/>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7B462D2-F06C-4569-AE7A-5D98AE10F7FA}"/>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2955868-4D45-D177-4E84-1347E88499E1}"/>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2784475-F9B2-4D60-3617-2FDACE0DA3AB}"/>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9070C60-5C5C-6E6B-E0BC-257BBC6DFFD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4C74396-59C5-7AE0-0E68-0DA4C567DC3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AE6C0A1-9C77-AA1D-5206-6C13E4FA3A3C}"/>
              </a:ext>
            </a:extLst>
          </p:cNvPr>
          <p:cNvSpPr txBox="1"/>
          <p:nvPr/>
        </p:nvSpPr>
        <p:spPr>
          <a:xfrm>
            <a:off x="2473216" y="617774"/>
            <a:ext cx="2965888" cy="369332"/>
          </a:xfrm>
          <a:prstGeom prst="rect">
            <a:avLst/>
          </a:prstGeom>
          <a:noFill/>
        </p:spPr>
        <p:txBody>
          <a:bodyPr wrap="square">
            <a:spAutoFit/>
          </a:bodyPr>
          <a:lstStyle/>
          <a:p>
            <a:pPr algn="l"/>
            <a:r>
              <a:rPr lang="en-CA" b="1" i="0" dirty="0">
                <a:solidFill>
                  <a:srgbClr val="0D0D0D"/>
                </a:solidFill>
                <a:effectLst/>
                <a:latin typeface="Söhne"/>
              </a:rPr>
              <a:t>Ethical Considerations</a:t>
            </a:r>
          </a:p>
        </p:txBody>
      </p:sp>
      <p:sp>
        <p:nvSpPr>
          <p:cNvPr id="9" name="TextBox 8">
            <a:extLst>
              <a:ext uri="{FF2B5EF4-FFF2-40B4-BE49-F238E27FC236}">
                <a16:creationId xmlns:a16="http://schemas.microsoft.com/office/drawing/2014/main" id="{B0496619-F0C4-AF98-44CE-F04F01DEE87E}"/>
              </a:ext>
            </a:extLst>
          </p:cNvPr>
          <p:cNvSpPr txBox="1"/>
          <p:nvPr/>
        </p:nvSpPr>
        <p:spPr>
          <a:xfrm>
            <a:off x="137823" y="1662312"/>
            <a:ext cx="11615370" cy="646331"/>
          </a:xfrm>
          <a:prstGeom prst="rect">
            <a:avLst/>
          </a:prstGeom>
          <a:noFill/>
        </p:spPr>
        <p:txBody>
          <a:bodyPr wrap="square">
            <a:spAutoFit/>
          </a:bodyPr>
          <a:lstStyle/>
          <a:p>
            <a:r>
              <a:rPr lang="en-US" b="0" i="0" dirty="0">
                <a:solidFill>
                  <a:srgbClr val="0D0D0D"/>
                </a:solidFill>
                <a:effectLst/>
                <a:latin typeface="Söhne"/>
              </a:rPr>
              <a:t>Examination of ethical issues, including privacy, autonomy, and the impact on employment. Questions of dependency and the role of robots in society.</a:t>
            </a:r>
            <a:endParaRPr lang="en-CA" dirty="0"/>
          </a:p>
        </p:txBody>
      </p:sp>
      <p:sp>
        <p:nvSpPr>
          <p:cNvPr id="12" name="TextBox 11">
            <a:extLst>
              <a:ext uri="{FF2B5EF4-FFF2-40B4-BE49-F238E27FC236}">
                <a16:creationId xmlns:a16="http://schemas.microsoft.com/office/drawing/2014/main" id="{7EAC64F0-C418-54E6-FB74-B3B677DE214C}"/>
              </a:ext>
            </a:extLst>
          </p:cNvPr>
          <p:cNvSpPr txBox="1"/>
          <p:nvPr/>
        </p:nvSpPr>
        <p:spPr>
          <a:xfrm>
            <a:off x="452553" y="2723126"/>
            <a:ext cx="1862302" cy="369332"/>
          </a:xfrm>
          <a:prstGeom prst="rect">
            <a:avLst/>
          </a:prstGeom>
          <a:noFill/>
        </p:spPr>
        <p:txBody>
          <a:bodyPr wrap="square">
            <a:spAutoFit/>
          </a:bodyPr>
          <a:lstStyle/>
          <a:p>
            <a:r>
              <a:rPr lang="en-CA" b="1" i="0" dirty="0">
                <a:solidFill>
                  <a:srgbClr val="0D0D0D"/>
                </a:solidFill>
                <a:effectLst/>
                <a:latin typeface="Söhne"/>
              </a:rPr>
              <a:t>Privacy Concerns</a:t>
            </a:r>
            <a:r>
              <a:rPr lang="en-CA" b="0" i="0" dirty="0">
                <a:solidFill>
                  <a:srgbClr val="0D0D0D"/>
                </a:solidFill>
                <a:effectLst/>
                <a:latin typeface="Söhne"/>
              </a:rPr>
              <a:t>:</a:t>
            </a:r>
            <a:endParaRPr lang="en-CA" dirty="0"/>
          </a:p>
        </p:txBody>
      </p:sp>
      <p:sp>
        <p:nvSpPr>
          <p:cNvPr id="15" name="TextBox 14">
            <a:extLst>
              <a:ext uri="{FF2B5EF4-FFF2-40B4-BE49-F238E27FC236}">
                <a16:creationId xmlns:a16="http://schemas.microsoft.com/office/drawing/2014/main" id="{F776B2D7-DB8B-D00D-C967-8D66A4CA3671}"/>
              </a:ext>
            </a:extLst>
          </p:cNvPr>
          <p:cNvSpPr txBox="1"/>
          <p:nvPr/>
        </p:nvSpPr>
        <p:spPr>
          <a:xfrm>
            <a:off x="452553" y="3329219"/>
            <a:ext cx="3249667" cy="369332"/>
          </a:xfrm>
          <a:prstGeom prst="rect">
            <a:avLst/>
          </a:prstGeom>
          <a:noFill/>
        </p:spPr>
        <p:txBody>
          <a:bodyPr wrap="square">
            <a:spAutoFit/>
          </a:bodyPr>
          <a:lstStyle/>
          <a:p>
            <a:r>
              <a:rPr lang="en-CA" b="1" i="0" dirty="0">
                <a:solidFill>
                  <a:srgbClr val="0D0D0D"/>
                </a:solidFill>
                <a:effectLst/>
                <a:latin typeface="Söhne"/>
              </a:rPr>
              <a:t>Autonomy and Human Agency</a:t>
            </a:r>
            <a:r>
              <a:rPr lang="en-CA" b="0" i="0" dirty="0">
                <a:solidFill>
                  <a:srgbClr val="0D0D0D"/>
                </a:solidFill>
                <a:effectLst/>
                <a:latin typeface="Söhne"/>
              </a:rPr>
              <a:t>:</a:t>
            </a:r>
            <a:endParaRPr lang="en-CA" dirty="0"/>
          </a:p>
        </p:txBody>
      </p:sp>
      <p:sp>
        <p:nvSpPr>
          <p:cNvPr id="19" name="TextBox 18">
            <a:extLst>
              <a:ext uri="{FF2B5EF4-FFF2-40B4-BE49-F238E27FC236}">
                <a16:creationId xmlns:a16="http://schemas.microsoft.com/office/drawing/2014/main" id="{889115F1-C677-835F-BDDA-F8DDC988CF61}"/>
              </a:ext>
            </a:extLst>
          </p:cNvPr>
          <p:cNvSpPr txBox="1"/>
          <p:nvPr/>
        </p:nvSpPr>
        <p:spPr>
          <a:xfrm>
            <a:off x="452553" y="4158093"/>
            <a:ext cx="4986551" cy="369332"/>
          </a:xfrm>
          <a:prstGeom prst="rect">
            <a:avLst/>
          </a:prstGeom>
          <a:noFill/>
        </p:spPr>
        <p:txBody>
          <a:bodyPr wrap="square">
            <a:spAutoFit/>
          </a:bodyPr>
          <a:lstStyle/>
          <a:p>
            <a:r>
              <a:rPr lang="en-US" b="1" i="0" dirty="0">
                <a:solidFill>
                  <a:srgbClr val="0D0D0D"/>
                </a:solidFill>
                <a:effectLst/>
                <a:latin typeface="Söhne"/>
              </a:rPr>
              <a:t>Impact on Employment and Social Structures</a:t>
            </a:r>
            <a:r>
              <a:rPr lang="en-US" b="0" i="0" dirty="0">
                <a:solidFill>
                  <a:srgbClr val="0D0D0D"/>
                </a:solidFill>
                <a:effectLst/>
                <a:latin typeface="Söhne"/>
              </a:rPr>
              <a:t>:</a:t>
            </a:r>
            <a:endParaRPr lang="en-CA" dirty="0"/>
          </a:p>
        </p:txBody>
      </p:sp>
      <p:pic>
        <p:nvPicPr>
          <p:cNvPr id="20482" name="Picture 2" descr="Different scenarios in which robots are implicated by ethical... | Download  Scientific Diagram">
            <a:extLst>
              <a:ext uri="{FF2B5EF4-FFF2-40B4-BE49-F238E27FC236}">
                <a16:creationId xmlns:a16="http://schemas.microsoft.com/office/drawing/2014/main" id="{E3A8489E-636C-5276-7170-9E4ED3D0AC0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52898" y="2212249"/>
            <a:ext cx="4361815" cy="31610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96733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FC24B9-5E73-9C7D-BFAF-99BAF167C1D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5B2C42-063C-6230-B5AF-F9DF4854720B}"/>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19B979F-4484-D29D-2136-FFF12CE1A477}"/>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4E16ED3-1B88-909C-2E02-888D31CC9910}"/>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5B12658-95A2-3387-9D4C-40E67CA42D37}"/>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0D1FCE9-C7C8-0711-B42A-845CE80AE58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91B2408-D199-A85A-CFC1-968C2E0608E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CE070FE-311C-723D-305E-11CF63106087}"/>
              </a:ext>
            </a:extLst>
          </p:cNvPr>
          <p:cNvSpPr txBox="1"/>
          <p:nvPr/>
        </p:nvSpPr>
        <p:spPr>
          <a:xfrm>
            <a:off x="402652" y="1662969"/>
            <a:ext cx="1862302" cy="369332"/>
          </a:xfrm>
          <a:prstGeom prst="rect">
            <a:avLst/>
          </a:prstGeom>
          <a:noFill/>
        </p:spPr>
        <p:txBody>
          <a:bodyPr wrap="square">
            <a:spAutoFit/>
          </a:bodyPr>
          <a:lstStyle/>
          <a:p>
            <a:r>
              <a:rPr lang="en-CA" b="1" i="0" dirty="0">
                <a:solidFill>
                  <a:srgbClr val="0D0D0D"/>
                </a:solidFill>
                <a:effectLst/>
                <a:latin typeface="Söhne"/>
              </a:rPr>
              <a:t>Privacy Concerns</a:t>
            </a:r>
            <a:r>
              <a:rPr lang="en-CA" b="0" i="0" dirty="0">
                <a:solidFill>
                  <a:srgbClr val="0D0D0D"/>
                </a:solidFill>
                <a:effectLst/>
                <a:latin typeface="Söhne"/>
              </a:rPr>
              <a:t>:</a:t>
            </a:r>
            <a:endParaRPr lang="en-CA" dirty="0"/>
          </a:p>
        </p:txBody>
      </p:sp>
      <p:sp>
        <p:nvSpPr>
          <p:cNvPr id="8" name="TextBox 7">
            <a:extLst>
              <a:ext uri="{FF2B5EF4-FFF2-40B4-BE49-F238E27FC236}">
                <a16:creationId xmlns:a16="http://schemas.microsoft.com/office/drawing/2014/main" id="{C707D43F-9585-2C4B-FBE4-97A8943096D6}"/>
              </a:ext>
            </a:extLst>
          </p:cNvPr>
          <p:cNvSpPr txBox="1"/>
          <p:nvPr/>
        </p:nvSpPr>
        <p:spPr>
          <a:xfrm>
            <a:off x="321223" y="2198003"/>
            <a:ext cx="11662768" cy="646331"/>
          </a:xfrm>
          <a:prstGeom prst="rect">
            <a:avLst/>
          </a:prstGeom>
          <a:noFill/>
        </p:spPr>
        <p:txBody>
          <a:bodyPr wrap="square">
            <a:spAutoFit/>
          </a:bodyPr>
          <a:lstStyle/>
          <a:p>
            <a:r>
              <a:rPr lang="en-CA" dirty="0"/>
              <a:t>A home assistant robot that learns household routines and personal preferences could unintentionally expose sensitive information without robust data protection measures.</a:t>
            </a:r>
          </a:p>
        </p:txBody>
      </p:sp>
      <p:pic>
        <p:nvPicPr>
          <p:cNvPr id="21506" name="Picture 2" descr="Companionship How Social Robots are Transforming Lives">
            <a:extLst>
              <a:ext uri="{FF2B5EF4-FFF2-40B4-BE49-F238E27FC236}">
                <a16:creationId xmlns:a16="http://schemas.microsoft.com/office/drawing/2014/main" id="{485FAC80-D2B2-4E43-069D-034FD69F693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73917" y="2707844"/>
            <a:ext cx="3118945" cy="31189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22198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2BD5CE-166B-6FCA-97B4-815D61192A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6D5510-9C1B-3767-BCEC-8311923039BB}"/>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384B60D-D285-E133-EC34-4BE0B2F3F05E}"/>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09E5E66-5A5E-5BE9-6935-0B649CFBEC70}"/>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6878D69-4C78-089F-A085-D402D657138A}"/>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48BC146-145D-85B5-EB2F-2B757DF3736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52CA3AD-863B-32F9-5598-7744B8A17FA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3AEF461-0EE2-799D-0BBE-60936B5A8A19}"/>
              </a:ext>
            </a:extLst>
          </p:cNvPr>
          <p:cNvSpPr txBox="1"/>
          <p:nvPr/>
        </p:nvSpPr>
        <p:spPr>
          <a:xfrm>
            <a:off x="265934" y="1704586"/>
            <a:ext cx="3249667" cy="369332"/>
          </a:xfrm>
          <a:prstGeom prst="rect">
            <a:avLst/>
          </a:prstGeom>
          <a:noFill/>
        </p:spPr>
        <p:txBody>
          <a:bodyPr wrap="square">
            <a:spAutoFit/>
          </a:bodyPr>
          <a:lstStyle/>
          <a:p>
            <a:r>
              <a:rPr lang="en-CA" b="1" i="0" dirty="0">
                <a:solidFill>
                  <a:srgbClr val="0D0D0D"/>
                </a:solidFill>
                <a:effectLst/>
                <a:latin typeface="Söhne"/>
              </a:rPr>
              <a:t>Autonomy and Human Agency</a:t>
            </a:r>
            <a:r>
              <a:rPr lang="en-CA" b="0" i="0" dirty="0">
                <a:solidFill>
                  <a:srgbClr val="0D0D0D"/>
                </a:solidFill>
                <a:effectLst/>
                <a:latin typeface="Söhne"/>
              </a:rPr>
              <a:t>:</a:t>
            </a:r>
            <a:endParaRPr lang="en-CA" dirty="0"/>
          </a:p>
        </p:txBody>
      </p:sp>
      <p:sp>
        <p:nvSpPr>
          <p:cNvPr id="8" name="TextBox 7">
            <a:extLst>
              <a:ext uri="{FF2B5EF4-FFF2-40B4-BE49-F238E27FC236}">
                <a16:creationId xmlns:a16="http://schemas.microsoft.com/office/drawing/2014/main" id="{98755583-6F06-7D63-D12A-F40742FA5C7E}"/>
              </a:ext>
            </a:extLst>
          </p:cNvPr>
          <p:cNvSpPr txBox="1"/>
          <p:nvPr/>
        </p:nvSpPr>
        <p:spPr>
          <a:xfrm>
            <a:off x="305457" y="2185965"/>
            <a:ext cx="11575368" cy="646331"/>
          </a:xfrm>
          <a:prstGeom prst="rect">
            <a:avLst/>
          </a:prstGeom>
          <a:noFill/>
        </p:spPr>
        <p:txBody>
          <a:bodyPr wrap="square">
            <a:spAutoFit/>
          </a:bodyPr>
          <a:lstStyle/>
          <a:p>
            <a:r>
              <a:rPr lang="en-CA" dirty="0"/>
              <a:t>Robots in elderly care settings making choices for residents about daily activities, thereby reducing their independence and decision-making capabilities.</a:t>
            </a:r>
          </a:p>
        </p:txBody>
      </p:sp>
      <p:pic>
        <p:nvPicPr>
          <p:cNvPr id="22530" name="Picture 2" descr="there is a robot for Sale,Up To OFF 71%">
            <a:extLst>
              <a:ext uri="{FF2B5EF4-FFF2-40B4-BE49-F238E27FC236}">
                <a16:creationId xmlns:a16="http://schemas.microsoft.com/office/drawing/2014/main" id="{A7EF838C-ADEA-FAFE-EF2A-D01C224D94D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78317" y="3127671"/>
            <a:ext cx="6096000" cy="25296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3449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B938D-AA57-E529-9110-BB7CD804AE7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FBF653-7FB8-C4B2-3584-6F0D94E75899}"/>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0579BD7-FD8F-F124-B899-9467D84B8B8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53F9AFF-4BED-9650-49B7-97B3D0B1D9B4}"/>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6213E36-DBD8-ADDA-AF37-6E6A8071ADE0}"/>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2340D5C-7E76-CE85-D89A-42BD87B28EA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79AB8AE-9F95-FA29-5D05-3C18AFD07A3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3EBD3A1-8A3C-331F-6E09-7892EEA174B5}"/>
              </a:ext>
            </a:extLst>
          </p:cNvPr>
          <p:cNvSpPr txBox="1"/>
          <p:nvPr/>
        </p:nvSpPr>
        <p:spPr>
          <a:xfrm>
            <a:off x="525903" y="1570642"/>
            <a:ext cx="5646297" cy="369332"/>
          </a:xfrm>
          <a:prstGeom prst="rect">
            <a:avLst/>
          </a:prstGeom>
          <a:noFill/>
        </p:spPr>
        <p:txBody>
          <a:bodyPr wrap="square">
            <a:spAutoFit/>
          </a:bodyPr>
          <a:lstStyle/>
          <a:p>
            <a:r>
              <a:rPr lang="en-US" b="1" i="0" dirty="0">
                <a:solidFill>
                  <a:srgbClr val="0D0D0D"/>
                </a:solidFill>
                <a:effectLst/>
                <a:latin typeface="Söhne"/>
              </a:rPr>
              <a:t>Impact on Employment and Social Structures</a:t>
            </a:r>
            <a:r>
              <a:rPr lang="en-US" b="0" i="0" dirty="0">
                <a:solidFill>
                  <a:srgbClr val="0D0D0D"/>
                </a:solidFill>
                <a:effectLst/>
                <a:latin typeface="Söhne"/>
              </a:rPr>
              <a:t>:</a:t>
            </a:r>
            <a:endParaRPr lang="en-CA" dirty="0"/>
          </a:p>
        </p:txBody>
      </p:sp>
      <p:sp>
        <p:nvSpPr>
          <p:cNvPr id="8" name="TextBox 7">
            <a:extLst>
              <a:ext uri="{FF2B5EF4-FFF2-40B4-BE49-F238E27FC236}">
                <a16:creationId xmlns:a16="http://schemas.microsoft.com/office/drawing/2014/main" id="{3498819D-6FAC-3B5E-8EB7-2EA30ADCC683}"/>
              </a:ext>
            </a:extLst>
          </p:cNvPr>
          <p:cNvSpPr txBox="1"/>
          <p:nvPr/>
        </p:nvSpPr>
        <p:spPr>
          <a:xfrm>
            <a:off x="300393" y="2340680"/>
            <a:ext cx="11580431" cy="646331"/>
          </a:xfrm>
          <a:prstGeom prst="rect">
            <a:avLst/>
          </a:prstGeom>
          <a:noFill/>
        </p:spPr>
        <p:txBody>
          <a:bodyPr wrap="square">
            <a:spAutoFit/>
          </a:bodyPr>
          <a:lstStyle/>
          <a:p>
            <a:r>
              <a:rPr lang="en-CA" dirty="0"/>
              <a:t>The use of robots for teaching or caregiving roles could alter employment opportunities in these sectors, necessitating a re-evaluation of human workers' roles and skills development for future job markets.</a:t>
            </a:r>
          </a:p>
        </p:txBody>
      </p:sp>
      <p:pic>
        <p:nvPicPr>
          <p:cNvPr id="23554" name="Picture 2" descr="Robot ethics - tough questions in system design">
            <a:extLst>
              <a:ext uri="{FF2B5EF4-FFF2-40B4-BE49-F238E27FC236}">
                <a16:creationId xmlns:a16="http://schemas.microsoft.com/office/drawing/2014/main" id="{28D19D7F-95EB-11F8-22C5-D6F0A1FB263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49051" y="3162312"/>
            <a:ext cx="5063888" cy="29550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1533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51B07C-C342-4B28-EA08-799AF9BF976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EC10C7-0721-A025-9259-131E11AFF95F}"/>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9DF39F2-0F9F-C26D-000C-644936B866C8}"/>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9A36780-01AE-A790-9AFE-C13D8CEF1E37}"/>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35DD35E-7FF7-F86F-DF07-5F56FF213EA9}"/>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3D7C1B3-E361-3B24-A8EF-E4FC82B1BB5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2C56690-5262-00EF-1A40-9F086970286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EA2CC8A5-FB39-5385-5BDE-9153EB195564}"/>
              </a:ext>
            </a:extLst>
          </p:cNvPr>
          <p:cNvPicPr>
            <a:picLocks noChangeAspect="1"/>
          </p:cNvPicPr>
          <p:nvPr/>
        </p:nvPicPr>
        <p:blipFill>
          <a:blip r:embed="rId4"/>
          <a:stretch>
            <a:fillRect/>
          </a:stretch>
        </p:blipFill>
        <p:spPr>
          <a:xfrm>
            <a:off x="1404937" y="2705100"/>
            <a:ext cx="9382125" cy="1447800"/>
          </a:xfrm>
          <a:prstGeom prst="rect">
            <a:avLst/>
          </a:prstGeom>
        </p:spPr>
      </p:pic>
    </p:spTree>
    <p:extLst>
      <p:ext uri="{BB962C8B-B14F-4D97-AF65-F5344CB8AC3E}">
        <p14:creationId xmlns:p14="http://schemas.microsoft.com/office/powerpoint/2010/main" val="6082854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AB6155-D72B-44FB-CCF0-EB89838C2A3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5B29A8-C089-8085-66BC-F860D56C7445}"/>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854DF7C-2663-80AD-B628-A01E27F76D1D}"/>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5516DB-5231-7517-5FCB-5BF5AB825B4F}"/>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3AA598A-E8C6-522A-063B-809E814C9613}"/>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C6C4C98-8F05-8022-4672-9C815CA953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378DFEB-98F5-F607-1CD4-98E4CCD248E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EAF6F44F-0597-D1E8-A0D9-24218807FB4B}"/>
              </a:ext>
            </a:extLst>
          </p:cNvPr>
          <p:cNvSpPr txBox="1"/>
          <p:nvPr/>
        </p:nvSpPr>
        <p:spPr>
          <a:xfrm>
            <a:off x="3195801" y="665613"/>
            <a:ext cx="6097314" cy="369332"/>
          </a:xfrm>
          <a:prstGeom prst="rect">
            <a:avLst/>
          </a:prstGeom>
          <a:noFill/>
        </p:spPr>
        <p:txBody>
          <a:bodyPr wrap="square">
            <a:spAutoFit/>
          </a:bodyPr>
          <a:lstStyle/>
          <a:p>
            <a:r>
              <a:rPr lang="en-CA" sz="1800" b="1" dirty="0">
                <a:effectLst/>
                <a:latin typeface="Times New Roman" panose="02020603050405020304" pitchFamily="18" charset="0"/>
              </a:rPr>
              <a:t>NOW using Existing Objects and ROBOTS</a:t>
            </a:r>
            <a:endParaRPr lang="en-CA" dirty="0"/>
          </a:p>
        </p:txBody>
      </p:sp>
      <p:pic>
        <p:nvPicPr>
          <p:cNvPr id="2050" name="Picture 2" descr="Webots documentation: Tutorial 1: Your First Simulation in Webots (30  Minutes)">
            <a:extLst>
              <a:ext uri="{FF2B5EF4-FFF2-40B4-BE49-F238E27FC236}">
                <a16:creationId xmlns:a16="http://schemas.microsoft.com/office/drawing/2014/main" id="{25B5379C-E1D6-F303-6454-B11F3D044D3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72758" y="1596634"/>
            <a:ext cx="3810000" cy="2952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44728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C39C09-979B-CAA3-4FAD-48CDDCD865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B6EC96-0817-5A78-B2E5-9701A1CF4413}"/>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58FA8F7-E01C-BF1E-D610-95A71A80E8C3}"/>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D0D2DFE-EA2F-EAAE-AF8D-392F555D67F7}"/>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76944B1-DF58-3A43-AB3B-255131395DF5}"/>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B491E24-3403-7C6A-49A2-655121A7324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78AF1CF-C62C-F99B-38C0-E725BFCB205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C7310DF3-8FF1-5B69-AF23-106401A02676}"/>
              </a:ext>
            </a:extLst>
          </p:cNvPr>
          <p:cNvPicPr>
            <a:picLocks noChangeAspect="1"/>
          </p:cNvPicPr>
          <p:nvPr/>
        </p:nvPicPr>
        <p:blipFill>
          <a:blip r:embed="rId4"/>
          <a:stretch>
            <a:fillRect/>
          </a:stretch>
        </p:blipFill>
        <p:spPr>
          <a:xfrm>
            <a:off x="595731" y="1704586"/>
            <a:ext cx="7169518" cy="3054507"/>
          </a:xfrm>
          <a:prstGeom prst="rect">
            <a:avLst/>
          </a:prstGeom>
        </p:spPr>
      </p:pic>
    </p:spTree>
    <p:extLst>
      <p:ext uri="{BB962C8B-B14F-4D97-AF65-F5344CB8AC3E}">
        <p14:creationId xmlns:p14="http://schemas.microsoft.com/office/powerpoint/2010/main" val="1533057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317175-CA1B-0DD1-E6E2-97C7B4AA665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A68EDC9-B838-A559-DCB2-D31DC63AD737}"/>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A006FDB-18B3-4146-4AD1-B80C9DAB204E}"/>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8EE8075-9380-693B-DDAB-A392409C759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7B8FFF2-B501-6074-B990-3545BAE057BF}"/>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F31BB58-DAF1-BCE5-57FB-202E665F637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55557F3-36DC-B70A-68EF-B58A5FB320A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947F0CE-1F9C-644E-AAF2-AB7257F817AA}"/>
              </a:ext>
            </a:extLst>
          </p:cNvPr>
          <p:cNvSpPr txBox="1"/>
          <p:nvPr/>
        </p:nvSpPr>
        <p:spPr>
          <a:xfrm>
            <a:off x="2670285" y="160803"/>
            <a:ext cx="6097314" cy="646331"/>
          </a:xfrm>
          <a:prstGeom prst="rect">
            <a:avLst/>
          </a:prstGeom>
          <a:noFill/>
        </p:spPr>
        <p:txBody>
          <a:bodyPr wrap="square">
            <a:spAutoFit/>
          </a:bodyPr>
          <a:lstStyle/>
          <a:p>
            <a:pPr marL="0" marR="0">
              <a:spcBef>
                <a:spcPts val="0"/>
              </a:spcBef>
              <a:spcAft>
                <a:spcPts val="0"/>
              </a:spcAft>
            </a:pPr>
            <a:r>
              <a:rPr lang="en-CA" sz="1800" dirty="0">
                <a:solidFill>
                  <a:srgbClr val="2E75B5"/>
                </a:solidFill>
                <a:effectLst/>
                <a:latin typeface="Times New Roman" panose="02020603050405020304" pitchFamily="18" charset="0"/>
              </a:rPr>
              <a:t> </a:t>
            </a:r>
          </a:p>
          <a:p>
            <a:r>
              <a:rPr lang="en-CA" sz="1800" i="1" u="sng" dirty="0">
                <a:solidFill>
                  <a:srgbClr val="2E75B5"/>
                </a:solidFill>
                <a:effectLst/>
                <a:latin typeface="Times New Roman" panose="02020603050405020304" pitchFamily="18" charset="0"/>
              </a:rPr>
              <a:t>Follow the following selection sequences:</a:t>
            </a:r>
            <a:endParaRPr lang="en-CA" sz="1400" dirty="0">
              <a:effectLst/>
              <a:latin typeface="Calibri" panose="020F0502020204030204" pitchFamily="34" charset="0"/>
            </a:endParaRPr>
          </a:p>
        </p:txBody>
      </p:sp>
      <p:pic>
        <p:nvPicPr>
          <p:cNvPr id="15" name="Picture 14">
            <a:extLst>
              <a:ext uri="{FF2B5EF4-FFF2-40B4-BE49-F238E27FC236}">
                <a16:creationId xmlns:a16="http://schemas.microsoft.com/office/drawing/2014/main" id="{D558DAA5-5F8E-8A13-1CA9-7276E1A11E6F}"/>
              </a:ext>
            </a:extLst>
          </p:cNvPr>
          <p:cNvPicPr>
            <a:picLocks noChangeAspect="1"/>
          </p:cNvPicPr>
          <p:nvPr/>
        </p:nvPicPr>
        <p:blipFill>
          <a:blip r:embed="rId4"/>
          <a:stretch>
            <a:fillRect/>
          </a:stretch>
        </p:blipFill>
        <p:spPr>
          <a:xfrm>
            <a:off x="232212" y="1352918"/>
            <a:ext cx="9912897" cy="5047671"/>
          </a:xfrm>
          <a:prstGeom prst="rect">
            <a:avLst/>
          </a:prstGeom>
        </p:spPr>
      </p:pic>
      <p:pic>
        <p:nvPicPr>
          <p:cNvPr id="8" name="Picture 7">
            <a:extLst>
              <a:ext uri="{FF2B5EF4-FFF2-40B4-BE49-F238E27FC236}">
                <a16:creationId xmlns:a16="http://schemas.microsoft.com/office/drawing/2014/main" id="{CD1D57DB-33B3-A54F-1217-4ABD1EA10690}"/>
              </a:ext>
            </a:extLst>
          </p:cNvPr>
          <p:cNvPicPr>
            <a:picLocks noChangeAspect="1"/>
          </p:cNvPicPr>
          <p:nvPr/>
        </p:nvPicPr>
        <p:blipFill>
          <a:blip r:embed="rId5"/>
          <a:stretch>
            <a:fillRect/>
          </a:stretch>
        </p:blipFill>
        <p:spPr>
          <a:xfrm>
            <a:off x="9871615" y="1906995"/>
            <a:ext cx="2112376" cy="1459172"/>
          </a:xfrm>
          <a:prstGeom prst="rect">
            <a:avLst/>
          </a:prstGeom>
        </p:spPr>
      </p:pic>
    </p:spTree>
    <p:extLst>
      <p:ext uri="{BB962C8B-B14F-4D97-AF65-F5344CB8AC3E}">
        <p14:creationId xmlns:p14="http://schemas.microsoft.com/office/powerpoint/2010/main" val="22773312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0789F6-7D00-9EB0-3DBB-0D820431BCB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51DA33-3EDF-7479-0CFC-0C6B14713EED}"/>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D13053E-3D58-12BD-6C47-8E732B6FC5F9}"/>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7E88AD1-B510-EF1D-DA44-A29FD3560464}"/>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477BEFF-4B72-ED6F-AFC8-D16F4AD56E53}"/>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0C32728-0CDA-430E-FDDF-8366BB0D85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5C6D524-1966-3D0F-C538-6F477057026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FDB77FE0-1486-B3B9-2678-FD2BE9D58504}"/>
              </a:ext>
            </a:extLst>
          </p:cNvPr>
          <p:cNvPicPr>
            <a:picLocks noChangeAspect="1"/>
          </p:cNvPicPr>
          <p:nvPr/>
        </p:nvPicPr>
        <p:blipFill>
          <a:blip r:embed="rId4"/>
          <a:stretch>
            <a:fillRect/>
          </a:stretch>
        </p:blipFill>
        <p:spPr>
          <a:xfrm>
            <a:off x="375580" y="1395048"/>
            <a:ext cx="7641186" cy="4738720"/>
          </a:xfrm>
          <a:prstGeom prst="rect">
            <a:avLst/>
          </a:prstGeom>
        </p:spPr>
      </p:pic>
    </p:spTree>
    <p:extLst>
      <p:ext uri="{BB962C8B-B14F-4D97-AF65-F5344CB8AC3E}">
        <p14:creationId xmlns:p14="http://schemas.microsoft.com/office/powerpoint/2010/main" val="39827343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010A66-3813-DF43-58FC-14E974688DC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2C291C6-3C80-F412-22C2-DB8361E20FF5}"/>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C77D3FA-847E-DDDF-33FA-C8DF344BFBA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2DF60E0-B612-B396-9453-67027DE4E919}"/>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736ECA1-2DDF-9CE6-4DD1-888ED9AF4347}"/>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3712BD6-85FC-B9DA-ED99-0F67C14A492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EF74749-1A08-6AD9-32C9-EE4B56D35AA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BCBC379A-28CD-956D-A187-9341A60DE8B5}"/>
              </a:ext>
            </a:extLst>
          </p:cNvPr>
          <p:cNvPicPr>
            <a:picLocks noChangeAspect="1"/>
          </p:cNvPicPr>
          <p:nvPr/>
        </p:nvPicPr>
        <p:blipFill>
          <a:blip r:embed="rId4"/>
          <a:stretch>
            <a:fillRect/>
          </a:stretch>
        </p:blipFill>
        <p:spPr>
          <a:xfrm>
            <a:off x="182426" y="1321832"/>
            <a:ext cx="9082200" cy="4919145"/>
          </a:xfrm>
          <a:prstGeom prst="rect">
            <a:avLst/>
          </a:prstGeom>
        </p:spPr>
      </p:pic>
    </p:spTree>
    <p:extLst>
      <p:ext uri="{BB962C8B-B14F-4D97-AF65-F5344CB8AC3E}">
        <p14:creationId xmlns:p14="http://schemas.microsoft.com/office/powerpoint/2010/main" val="38134765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7137F7-75CD-62A7-CE9F-955783F92AB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76F7697-EF72-0224-9FBB-81D6E6A3DAF9}"/>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8CFA6E3-F104-901C-D241-2F944DC74ACC}"/>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25465A2-4E40-920E-AADA-A2AFF2C1C9BB}"/>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C44B56E-4DDC-5F80-C2D5-CADB70D8009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35DF333-036C-4976-8796-D9B398522B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9A45EEB-C03E-B75B-4F0D-B904B509306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5127963-11AF-7C69-F754-DFA74543BE2B}"/>
              </a:ext>
            </a:extLst>
          </p:cNvPr>
          <p:cNvSpPr txBox="1"/>
          <p:nvPr/>
        </p:nvSpPr>
        <p:spPr>
          <a:xfrm>
            <a:off x="2420085" y="454292"/>
            <a:ext cx="6905218" cy="369332"/>
          </a:xfrm>
          <a:prstGeom prst="rect">
            <a:avLst/>
          </a:prstGeom>
          <a:noFill/>
        </p:spPr>
        <p:txBody>
          <a:bodyPr wrap="square">
            <a:spAutoFit/>
          </a:bodyPr>
          <a:lstStyle/>
          <a:p>
            <a:r>
              <a:rPr lang="en-CA" sz="1800" b="1" u="sng" dirty="0">
                <a:effectLst/>
                <a:latin typeface="Times New Roman" panose="02020603050405020304" pitchFamily="18" charset="0"/>
              </a:rPr>
              <a:t>When start the simulation (RUN) the Robot continue to drive.</a:t>
            </a:r>
            <a:endParaRPr lang="en-CA" dirty="0"/>
          </a:p>
        </p:txBody>
      </p:sp>
      <p:pic>
        <p:nvPicPr>
          <p:cNvPr id="9" name="Picture 8">
            <a:extLst>
              <a:ext uri="{FF2B5EF4-FFF2-40B4-BE49-F238E27FC236}">
                <a16:creationId xmlns:a16="http://schemas.microsoft.com/office/drawing/2014/main" id="{F324C77F-A2D6-4528-82AD-CFEBF0780A93}"/>
              </a:ext>
            </a:extLst>
          </p:cNvPr>
          <p:cNvPicPr>
            <a:picLocks noChangeAspect="1"/>
          </p:cNvPicPr>
          <p:nvPr/>
        </p:nvPicPr>
        <p:blipFill>
          <a:blip r:embed="rId4"/>
          <a:stretch>
            <a:fillRect/>
          </a:stretch>
        </p:blipFill>
        <p:spPr>
          <a:xfrm>
            <a:off x="3352659" y="1523902"/>
            <a:ext cx="5486682" cy="3810196"/>
          </a:xfrm>
          <a:prstGeom prst="rect">
            <a:avLst/>
          </a:prstGeom>
        </p:spPr>
      </p:pic>
    </p:spTree>
    <p:extLst>
      <p:ext uri="{BB962C8B-B14F-4D97-AF65-F5344CB8AC3E}">
        <p14:creationId xmlns:p14="http://schemas.microsoft.com/office/powerpoint/2010/main" val="13143457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EC8FF7-D999-B25E-FD73-9236C16D0B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BD0F5B8-706F-B6C7-F5B2-378540CB1FBD}"/>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89F8461-E50A-3A04-A5E9-5847B2F27CEA}"/>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0B8A4B0-3F52-DC98-0391-CC50D03E604E}"/>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7121E85-2084-60A3-C9EB-5E53A1B098B7}"/>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611E203-1C81-79DF-894C-44BCAF0F116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E806143-2413-CFC9-1CAB-B6F5546176C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7F3AF0CE-6970-22BA-82E9-6FD074F3BBE4}"/>
              </a:ext>
            </a:extLst>
          </p:cNvPr>
          <p:cNvPicPr>
            <a:picLocks noChangeAspect="1"/>
          </p:cNvPicPr>
          <p:nvPr/>
        </p:nvPicPr>
        <p:blipFill>
          <a:blip r:embed="rId4"/>
          <a:stretch>
            <a:fillRect/>
          </a:stretch>
        </p:blipFill>
        <p:spPr>
          <a:xfrm>
            <a:off x="545815" y="1422374"/>
            <a:ext cx="9812130" cy="4619785"/>
          </a:xfrm>
          <a:prstGeom prst="rect">
            <a:avLst/>
          </a:prstGeom>
        </p:spPr>
      </p:pic>
    </p:spTree>
    <p:extLst>
      <p:ext uri="{BB962C8B-B14F-4D97-AF65-F5344CB8AC3E}">
        <p14:creationId xmlns:p14="http://schemas.microsoft.com/office/powerpoint/2010/main" val="13947993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E09217-3D57-849A-3406-2F17FC5474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53364F-F66C-B57A-875C-1ED2F5F3C0C9}"/>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2817B8B-A1E8-0897-9A9E-3DCFB817C57F}"/>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78CDBDE-1F36-2991-9EA3-17EE393F6367}"/>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C138AA1-766B-A2DA-B43C-5E2CBE136304}"/>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D0C9601-95C0-D8FE-7894-8DA49889321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0EFD11C-89C4-FB42-E614-B724525948A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B89FFC00-2CEC-3BB8-A154-7A36A8B4962C}"/>
              </a:ext>
            </a:extLst>
          </p:cNvPr>
          <p:cNvPicPr>
            <a:picLocks noChangeAspect="1"/>
          </p:cNvPicPr>
          <p:nvPr/>
        </p:nvPicPr>
        <p:blipFill>
          <a:blip r:embed="rId4"/>
          <a:stretch>
            <a:fillRect/>
          </a:stretch>
        </p:blipFill>
        <p:spPr>
          <a:xfrm>
            <a:off x="509013" y="1374381"/>
            <a:ext cx="9437851" cy="4744516"/>
          </a:xfrm>
          <a:prstGeom prst="rect">
            <a:avLst/>
          </a:prstGeom>
        </p:spPr>
      </p:pic>
    </p:spTree>
    <p:extLst>
      <p:ext uri="{BB962C8B-B14F-4D97-AF65-F5344CB8AC3E}">
        <p14:creationId xmlns:p14="http://schemas.microsoft.com/office/powerpoint/2010/main" val="31860809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4F68E6-76A7-0262-B751-8C5A89548D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0475200-2DBF-672B-57EF-B9F43808FD1D}"/>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7AEB563-85C0-3106-625D-AC8A9EDD4B7F}"/>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EFDDC13-B567-25FB-D9E7-26ABD34C0ED0}"/>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CC0CB8D-272A-3E57-D75C-106CB587E1AF}"/>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408310C-CCC0-144A-F9C0-BCB5C60979E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2C0AFB6-E090-456E-CDD9-C831BF67303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76F40B23-45B2-D4B0-1095-D9727CC59EFC}"/>
              </a:ext>
            </a:extLst>
          </p:cNvPr>
          <p:cNvPicPr>
            <a:picLocks noChangeAspect="1"/>
          </p:cNvPicPr>
          <p:nvPr/>
        </p:nvPicPr>
        <p:blipFill>
          <a:blip r:embed="rId4"/>
          <a:stretch>
            <a:fillRect/>
          </a:stretch>
        </p:blipFill>
        <p:spPr>
          <a:xfrm>
            <a:off x="701647" y="1448770"/>
            <a:ext cx="7062870" cy="4739119"/>
          </a:xfrm>
          <a:prstGeom prst="rect">
            <a:avLst/>
          </a:prstGeom>
        </p:spPr>
      </p:pic>
    </p:spTree>
    <p:extLst>
      <p:ext uri="{BB962C8B-B14F-4D97-AF65-F5344CB8AC3E}">
        <p14:creationId xmlns:p14="http://schemas.microsoft.com/office/powerpoint/2010/main" val="668273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7E8583-E188-5200-4E4A-03EFDE9295B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E7AA7A-1A6A-5F8B-CEF4-CE4A3A07A6B0}"/>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8CE89C3-224D-C761-1D17-DDABF3D3ABDC}"/>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2B6E2E-C891-8726-FA63-D18505286FB0}"/>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09AB4CA-7B4B-FAA3-EF5D-964F576C8BD2}"/>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6EDDBAC-7C80-BEC3-6681-C7E626032DB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F5257CE-29F6-3727-0D5E-A8D17A282B4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BAA75510-F26C-17D6-38FD-F26248ED7FF2}"/>
              </a:ext>
            </a:extLst>
          </p:cNvPr>
          <p:cNvPicPr>
            <a:picLocks noChangeAspect="1"/>
          </p:cNvPicPr>
          <p:nvPr/>
        </p:nvPicPr>
        <p:blipFill>
          <a:blip r:embed="rId4"/>
          <a:stretch>
            <a:fillRect/>
          </a:stretch>
        </p:blipFill>
        <p:spPr>
          <a:xfrm>
            <a:off x="3260579" y="1492150"/>
            <a:ext cx="5670841" cy="3873699"/>
          </a:xfrm>
          <a:prstGeom prst="rect">
            <a:avLst/>
          </a:prstGeom>
        </p:spPr>
      </p:pic>
    </p:spTree>
    <p:extLst>
      <p:ext uri="{BB962C8B-B14F-4D97-AF65-F5344CB8AC3E}">
        <p14:creationId xmlns:p14="http://schemas.microsoft.com/office/powerpoint/2010/main" val="8102478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E55B37-D002-6BC6-ADA5-975DF84305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8164308-8104-BA11-DE74-15677F6119E2}"/>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C3F5EFE-8AFA-C64B-0CB6-42EB2970C4D4}"/>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0A2299-EA24-F278-C8E1-E9E9DE36AB85}"/>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79B88D8-06C1-5EDF-357B-EDB0B5394997}"/>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D67CAA4-1B3E-36FA-E238-7C77CEB6B3A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B8F404F-1A0F-EF84-1462-27BCC45A886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739C0FAF-50D8-9479-42FE-1B28FFB6239F}"/>
              </a:ext>
            </a:extLst>
          </p:cNvPr>
          <p:cNvSpPr txBox="1"/>
          <p:nvPr/>
        </p:nvSpPr>
        <p:spPr>
          <a:xfrm>
            <a:off x="2517849" y="437802"/>
            <a:ext cx="6097314" cy="369332"/>
          </a:xfrm>
          <a:prstGeom prst="rect">
            <a:avLst/>
          </a:prstGeom>
          <a:noFill/>
        </p:spPr>
        <p:txBody>
          <a:bodyPr wrap="square">
            <a:spAutoFit/>
          </a:bodyPr>
          <a:lstStyle/>
          <a:p>
            <a:r>
              <a:rPr lang="en-CA" sz="1800" dirty="0">
                <a:effectLst/>
                <a:latin typeface="Calibri" panose="020F0502020204030204" pitchFamily="34" charset="0"/>
              </a:rPr>
              <a:t>Lets shift robot away from the original point (0,0,0):</a:t>
            </a:r>
            <a:endParaRPr lang="en-CA" dirty="0"/>
          </a:p>
        </p:txBody>
      </p:sp>
      <p:pic>
        <p:nvPicPr>
          <p:cNvPr id="9" name="Picture 8">
            <a:extLst>
              <a:ext uri="{FF2B5EF4-FFF2-40B4-BE49-F238E27FC236}">
                <a16:creationId xmlns:a16="http://schemas.microsoft.com/office/drawing/2014/main" id="{5C3204D9-0E87-0103-67F6-ED00DC3F62C6}"/>
              </a:ext>
            </a:extLst>
          </p:cNvPr>
          <p:cNvPicPr>
            <a:picLocks noChangeAspect="1"/>
          </p:cNvPicPr>
          <p:nvPr/>
        </p:nvPicPr>
        <p:blipFill>
          <a:blip r:embed="rId4"/>
          <a:stretch>
            <a:fillRect/>
          </a:stretch>
        </p:blipFill>
        <p:spPr>
          <a:xfrm>
            <a:off x="513875" y="1269523"/>
            <a:ext cx="8750750" cy="5023108"/>
          </a:xfrm>
          <a:prstGeom prst="rect">
            <a:avLst/>
          </a:prstGeom>
        </p:spPr>
      </p:pic>
    </p:spTree>
    <p:extLst>
      <p:ext uri="{BB962C8B-B14F-4D97-AF65-F5344CB8AC3E}">
        <p14:creationId xmlns:p14="http://schemas.microsoft.com/office/powerpoint/2010/main" val="3272016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18C920-9367-E344-2D39-7B1FDC9990B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0D95AD-D639-77E0-C279-10FD213B36FC}"/>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B338B80-33D4-04AD-4910-6DF61BD36FCA}"/>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194483C-4A60-FDDD-1E54-C01DE00ED2C7}"/>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E1018C3-0D35-CC4E-9E04-A8FA6B958D2F}"/>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A9AA3C6-CAE5-C289-3952-98623A41C54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12F2C8-DEC0-DED9-E353-BB4DFBD044B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DA5F33D6-5785-BFCA-1937-33D762F83FAB}"/>
              </a:ext>
            </a:extLst>
          </p:cNvPr>
          <p:cNvPicPr>
            <a:picLocks noChangeAspect="1"/>
          </p:cNvPicPr>
          <p:nvPr/>
        </p:nvPicPr>
        <p:blipFill>
          <a:blip r:embed="rId4"/>
          <a:stretch>
            <a:fillRect/>
          </a:stretch>
        </p:blipFill>
        <p:spPr>
          <a:xfrm>
            <a:off x="532522" y="1395048"/>
            <a:ext cx="8572941" cy="4711942"/>
          </a:xfrm>
          <a:prstGeom prst="rect">
            <a:avLst/>
          </a:prstGeom>
        </p:spPr>
      </p:pic>
    </p:spTree>
    <p:extLst>
      <p:ext uri="{BB962C8B-B14F-4D97-AF65-F5344CB8AC3E}">
        <p14:creationId xmlns:p14="http://schemas.microsoft.com/office/powerpoint/2010/main" val="31735408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F166D8-4778-418B-F076-9D226D1ADF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CBD980-09DB-AE44-86F4-68105C253AEA}"/>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7D504C4-F47D-B5CD-5F53-39D9668E8652}"/>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4AEEAD-3453-26FF-79E5-DD9663A535E8}"/>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F5CAD01-7E35-9507-03B6-AF8919A4C827}"/>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E8B5E35-4A5C-EFB7-C11F-4088DD3B3CC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6D59593-4444-679A-9087-88ACAFC49A5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CB69742E-0486-C983-B6C9-E7593553F8B1}"/>
              </a:ext>
            </a:extLst>
          </p:cNvPr>
          <p:cNvPicPr>
            <a:picLocks noChangeAspect="1"/>
          </p:cNvPicPr>
          <p:nvPr/>
        </p:nvPicPr>
        <p:blipFill>
          <a:blip r:embed="rId4"/>
          <a:stretch>
            <a:fillRect/>
          </a:stretch>
        </p:blipFill>
        <p:spPr>
          <a:xfrm>
            <a:off x="588572" y="1435626"/>
            <a:ext cx="8776151" cy="4476980"/>
          </a:xfrm>
          <a:prstGeom prst="rect">
            <a:avLst/>
          </a:prstGeom>
        </p:spPr>
      </p:pic>
    </p:spTree>
    <p:extLst>
      <p:ext uri="{BB962C8B-B14F-4D97-AF65-F5344CB8AC3E}">
        <p14:creationId xmlns:p14="http://schemas.microsoft.com/office/powerpoint/2010/main" val="34132409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F072A8-E67E-7852-EDCD-7DE9EB2303B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8B9D73-8A83-5F45-E218-F2897E8B801E}"/>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0B98876-D202-38CF-D972-3C9389FF2BC0}"/>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02EF3F4-6EEC-C660-DC28-C8691A98A145}"/>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E3669EB-EBB4-A320-D172-DEE134DD4D5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42C5C4B-45D3-5C41-F0A5-FFC60E9B7DB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0024952-63C3-F135-7926-272DB722995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461D71FF-9F27-B7EA-A980-8D8ACF0D16E9}"/>
              </a:ext>
            </a:extLst>
          </p:cNvPr>
          <p:cNvPicPr>
            <a:picLocks noChangeAspect="1"/>
          </p:cNvPicPr>
          <p:nvPr/>
        </p:nvPicPr>
        <p:blipFill>
          <a:blip r:embed="rId4"/>
          <a:stretch>
            <a:fillRect/>
          </a:stretch>
        </p:blipFill>
        <p:spPr>
          <a:xfrm>
            <a:off x="743872" y="1435626"/>
            <a:ext cx="6731346" cy="4623038"/>
          </a:xfrm>
          <a:prstGeom prst="rect">
            <a:avLst/>
          </a:prstGeom>
        </p:spPr>
      </p:pic>
    </p:spTree>
    <p:extLst>
      <p:ext uri="{BB962C8B-B14F-4D97-AF65-F5344CB8AC3E}">
        <p14:creationId xmlns:p14="http://schemas.microsoft.com/office/powerpoint/2010/main" val="1436822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AAB06E-B763-B87D-7C9E-10DF856604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257F46-04FD-3F84-7E01-5BF50010B71B}"/>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9F195DA-3BFA-82F9-4FCE-376317BE029E}"/>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AF09E6C-F2BB-3BAE-2120-F5EAA3FBB24B}"/>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88642A2-4B82-B1B5-271F-70DD46A8EF99}"/>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325B686-1CF4-342C-119E-E9B57DF4E0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C45A46E-3E99-45A4-C8F9-3476B97F82D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0B55349-4911-4028-0FC0-120782FB1B9E}"/>
              </a:ext>
            </a:extLst>
          </p:cNvPr>
          <p:cNvSpPr txBox="1"/>
          <p:nvPr/>
        </p:nvSpPr>
        <p:spPr>
          <a:xfrm>
            <a:off x="2359055" y="99295"/>
            <a:ext cx="8389226" cy="1231106"/>
          </a:xfrm>
          <a:prstGeom prst="rect">
            <a:avLst/>
          </a:prstGeom>
          <a:noFill/>
        </p:spPr>
        <p:txBody>
          <a:bodyPr wrap="square">
            <a:spAutoFit/>
          </a:bodyPr>
          <a:lstStyle/>
          <a:p>
            <a:r>
              <a:rPr lang="en-CA" sz="1800" i="1" dirty="0">
                <a:solidFill>
                  <a:srgbClr val="595959"/>
                </a:solidFill>
                <a:effectLst/>
                <a:latin typeface="Calibri" panose="020F0502020204030204" pitchFamily="34" charset="0"/>
              </a:rPr>
              <a:t>RUN the Simulation now: you will see the robot move ?</a:t>
            </a:r>
            <a:endParaRPr lang="en-CA" sz="2800" dirty="0">
              <a:effectLst/>
              <a:latin typeface="Calibri" panose="020F0502020204030204" pitchFamily="34" charset="0"/>
            </a:endParaRPr>
          </a:p>
          <a:p>
            <a:pPr marL="0" marR="0">
              <a:spcBef>
                <a:spcPts val="0"/>
              </a:spcBef>
              <a:spcAft>
                <a:spcPts val="0"/>
              </a:spcAft>
            </a:pPr>
            <a:r>
              <a:rPr lang="en-CA" sz="2800" dirty="0">
                <a:effectLst/>
                <a:latin typeface="Calibri" panose="020F0502020204030204" pitchFamily="34" charset="0"/>
              </a:rPr>
              <a:t>Why?</a:t>
            </a:r>
          </a:p>
          <a:p>
            <a:pPr marL="0" marR="0">
              <a:spcBef>
                <a:spcPts val="0"/>
              </a:spcBef>
              <a:spcAft>
                <a:spcPts val="0"/>
              </a:spcAft>
            </a:pPr>
            <a:r>
              <a:rPr lang="en-CA" sz="2800" dirty="0">
                <a:effectLst/>
                <a:latin typeface="Calibri" panose="020F0502020204030204" pitchFamily="34" charset="0"/>
              </a:rPr>
              <a:t>Because the robot comes with its controller.</a:t>
            </a:r>
          </a:p>
        </p:txBody>
      </p:sp>
      <p:pic>
        <p:nvPicPr>
          <p:cNvPr id="9" name="Picture 8">
            <a:extLst>
              <a:ext uri="{FF2B5EF4-FFF2-40B4-BE49-F238E27FC236}">
                <a16:creationId xmlns:a16="http://schemas.microsoft.com/office/drawing/2014/main" id="{5483B3A4-D51E-3122-30FC-CCC4064809AF}"/>
              </a:ext>
            </a:extLst>
          </p:cNvPr>
          <p:cNvPicPr>
            <a:picLocks noChangeAspect="1"/>
          </p:cNvPicPr>
          <p:nvPr/>
        </p:nvPicPr>
        <p:blipFill>
          <a:blip r:embed="rId4"/>
          <a:stretch>
            <a:fillRect/>
          </a:stretch>
        </p:blipFill>
        <p:spPr>
          <a:xfrm>
            <a:off x="3241528" y="1581055"/>
            <a:ext cx="5708943" cy="3695890"/>
          </a:xfrm>
          <a:prstGeom prst="rect">
            <a:avLst/>
          </a:prstGeom>
        </p:spPr>
      </p:pic>
    </p:spTree>
    <p:extLst>
      <p:ext uri="{BB962C8B-B14F-4D97-AF65-F5344CB8AC3E}">
        <p14:creationId xmlns:p14="http://schemas.microsoft.com/office/powerpoint/2010/main" val="32677228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930FDA-649C-36A7-511E-30DCC803AB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E177F8-ABEF-8984-5F14-70E50A1446CF}"/>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C53E539-7517-74D1-5D97-C00FC72A4779}"/>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F365D5-60F5-2287-17AB-A17D75F20367}"/>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B100FA5-9E45-4034-B445-6B5220378740}"/>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E8DE8C3-D95B-6E6C-1C9B-152D8E84D1F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5F589EC-8EA1-C4F2-975F-480576F1090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973B25EB-8AD6-E6EE-6488-4664448575C4}"/>
              </a:ext>
            </a:extLst>
          </p:cNvPr>
          <p:cNvSpPr txBox="1"/>
          <p:nvPr/>
        </p:nvSpPr>
        <p:spPr>
          <a:xfrm>
            <a:off x="2693933" y="515627"/>
            <a:ext cx="6097314" cy="369332"/>
          </a:xfrm>
          <a:prstGeom prst="rect">
            <a:avLst/>
          </a:prstGeom>
          <a:noFill/>
        </p:spPr>
        <p:txBody>
          <a:bodyPr wrap="square">
            <a:spAutoFit/>
          </a:bodyPr>
          <a:lstStyle/>
          <a:p>
            <a:r>
              <a:rPr lang="en-CA" sz="1800" b="1" i="1" u="sng" dirty="0">
                <a:solidFill>
                  <a:srgbClr val="595959"/>
                </a:solidFill>
                <a:effectLst/>
                <a:latin typeface="Times New Roman" panose="02020603050405020304" pitchFamily="18" charset="0"/>
              </a:rPr>
              <a:t>Lets check the robot Controller:</a:t>
            </a:r>
            <a:endParaRPr lang="en-CA" dirty="0"/>
          </a:p>
        </p:txBody>
      </p:sp>
      <p:pic>
        <p:nvPicPr>
          <p:cNvPr id="9" name="Picture 8">
            <a:extLst>
              <a:ext uri="{FF2B5EF4-FFF2-40B4-BE49-F238E27FC236}">
                <a16:creationId xmlns:a16="http://schemas.microsoft.com/office/drawing/2014/main" id="{D92DBC48-347D-4DEF-F6B3-9B8A1AB7BDA0}"/>
              </a:ext>
            </a:extLst>
          </p:cNvPr>
          <p:cNvPicPr>
            <a:picLocks noChangeAspect="1"/>
          </p:cNvPicPr>
          <p:nvPr/>
        </p:nvPicPr>
        <p:blipFill>
          <a:blip r:embed="rId4"/>
          <a:stretch>
            <a:fillRect/>
          </a:stretch>
        </p:blipFill>
        <p:spPr>
          <a:xfrm>
            <a:off x="902551" y="1610557"/>
            <a:ext cx="8524875" cy="4171950"/>
          </a:xfrm>
          <a:prstGeom prst="rect">
            <a:avLst/>
          </a:prstGeom>
        </p:spPr>
      </p:pic>
    </p:spTree>
    <p:extLst>
      <p:ext uri="{BB962C8B-B14F-4D97-AF65-F5344CB8AC3E}">
        <p14:creationId xmlns:p14="http://schemas.microsoft.com/office/powerpoint/2010/main" val="1646104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713B6F-8F9D-EDF0-F022-07954ECCAF8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D00E4B-CAAC-476C-E913-1C862D9BA908}"/>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DAAEE76-5E48-863E-F202-C669C73143A7}"/>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2599114-4A6F-995F-C7D1-EECA1EA0F106}"/>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92B61EF-8831-A056-ABA5-90CA4CC5F038}"/>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EB55516-9EF3-67DB-6F2D-FD8CFC96503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66B478B-34BF-A2F4-CAC5-8CDDE08585F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683C33B8-BC20-A56C-C32F-DF78F74D6679}"/>
              </a:ext>
            </a:extLst>
          </p:cNvPr>
          <p:cNvSpPr txBox="1"/>
          <p:nvPr/>
        </p:nvSpPr>
        <p:spPr>
          <a:xfrm>
            <a:off x="2578879" y="180807"/>
            <a:ext cx="6097314" cy="369332"/>
          </a:xfrm>
          <a:prstGeom prst="rect">
            <a:avLst/>
          </a:prstGeom>
          <a:noFill/>
        </p:spPr>
        <p:txBody>
          <a:bodyPr wrap="square">
            <a:spAutoFit/>
          </a:bodyPr>
          <a:lstStyle/>
          <a:p>
            <a:r>
              <a:rPr lang="en-CA" sz="1800" dirty="0">
                <a:effectLst/>
                <a:latin typeface="Calibri" panose="020F0502020204030204" pitchFamily="34" charset="0"/>
              </a:rPr>
              <a:t>Double click on the Controller:</a:t>
            </a:r>
            <a:endParaRPr lang="en-CA" dirty="0"/>
          </a:p>
        </p:txBody>
      </p:sp>
      <p:pic>
        <p:nvPicPr>
          <p:cNvPr id="9" name="Picture 8">
            <a:extLst>
              <a:ext uri="{FF2B5EF4-FFF2-40B4-BE49-F238E27FC236}">
                <a16:creationId xmlns:a16="http://schemas.microsoft.com/office/drawing/2014/main" id="{5A01C795-FED4-DAA5-1A7C-168EFFAB2B6A}"/>
              </a:ext>
            </a:extLst>
          </p:cNvPr>
          <p:cNvPicPr>
            <a:picLocks noChangeAspect="1"/>
          </p:cNvPicPr>
          <p:nvPr/>
        </p:nvPicPr>
        <p:blipFill>
          <a:blip r:embed="rId4"/>
          <a:stretch>
            <a:fillRect/>
          </a:stretch>
        </p:blipFill>
        <p:spPr>
          <a:xfrm>
            <a:off x="3396319" y="1253419"/>
            <a:ext cx="3690282" cy="5088954"/>
          </a:xfrm>
          <a:prstGeom prst="rect">
            <a:avLst/>
          </a:prstGeom>
        </p:spPr>
      </p:pic>
    </p:spTree>
    <p:extLst>
      <p:ext uri="{BB962C8B-B14F-4D97-AF65-F5344CB8AC3E}">
        <p14:creationId xmlns:p14="http://schemas.microsoft.com/office/powerpoint/2010/main" val="31052134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AA4ADB-9EAC-8DA7-EB85-53985234B72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4038DA-B15D-626C-5F8B-27E8AED4F3FB}"/>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981C29E-A8B7-3498-4FF3-F40E3990B4EC}"/>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5AB1550-D368-CD58-D774-65544353CFD5}"/>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BFFFC9C-0646-B423-D884-F3EF3C36B08A}"/>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BA3CC2F-955F-831F-064E-05D5A8A289A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F8DE736-61AE-D465-9ED0-5F8F22EDEF7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44245E00-23B0-0A0B-84A6-E4DA395821FD}"/>
              </a:ext>
            </a:extLst>
          </p:cNvPr>
          <p:cNvSpPr txBox="1"/>
          <p:nvPr/>
        </p:nvSpPr>
        <p:spPr>
          <a:xfrm>
            <a:off x="2517849" y="330961"/>
            <a:ext cx="6097314" cy="369332"/>
          </a:xfrm>
          <a:prstGeom prst="rect">
            <a:avLst/>
          </a:prstGeom>
          <a:noFill/>
        </p:spPr>
        <p:txBody>
          <a:bodyPr wrap="square">
            <a:spAutoFit/>
          </a:bodyPr>
          <a:lstStyle/>
          <a:p>
            <a:r>
              <a:rPr lang="en-CA" sz="1800" b="1" i="1" u="sng" dirty="0">
                <a:solidFill>
                  <a:srgbClr val="595959"/>
                </a:solidFill>
                <a:effectLst/>
                <a:latin typeface="Times New Roman" panose="02020603050405020304" pitchFamily="18" charset="0"/>
              </a:rPr>
              <a:t>NOW you can add your own code , Click on the EDIT:</a:t>
            </a:r>
            <a:endParaRPr lang="en-CA" sz="1400" dirty="0">
              <a:effectLst/>
              <a:latin typeface="Calibri" panose="020F0502020204030204" pitchFamily="34" charset="0"/>
            </a:endParaRPr>
          </a:p>
        </p:txBody>
      </p:sp>
      <p:pic>
        <p:nvPicPr>
          <p:cNvPr id="9" name="Picture 8">
            <a:extLst>
              <a:ext uri="{FF2B5EF4-FFF2-40B4-BE49-F238E27FC236}">
                <a16:creationId xmlns:a16="http://schemas.microsoft.com/office/drawing/2014/main" id="{5F9AF94A-9DE7-5FEA-3D6D-3554D8A1AF7B}"/>
              </a:ext>
            </a:extLst>
          </p:cNvPr>
          <p:cNvPicPr>
            <a:picLocks noChangeAspect="1"/>
          </p:cNvPicPr>
          <p:nvPr/>
        </p:nvPicPr>
        <p:blipFill>
          <a:blip r:embed="rId4"/>
          <a:stretch>
            <a:fillRect/>
          </a:stretch>
        </p:blipFill>
        <p:spPr>
          <a:xfrm>
            <a:off x="762820" y="1534682"/>
            <a:ext cx="9972675" cy="4514850"/>
          </a:xfrm>
          <a:prstGeom prst="rect">
            <a:avLst/>
          </a:prstGeom>
        </p:spPr>
      </p:pic>
      <p:sp>
        <p:nvSpPr>
          <p:cNvPr id="12" name="TextBox 11">
            <a:extLst>
              <a:ext uri="{FF2B5EF4-FFF2-40B4-BE49-F238E27FC236}">
                <a16:creationId xmlns:a16="http://schemas.microsoft.com/office/drawing/2014/main" id="{41FF8993-8C0E-4CB5-D988-ABC9F9801F7B}"/>
              </a:ext>
            </a:extLst>
          </p:cNvPr>
          <p:cNvSpPr txBox="1"/>
          <p:nvPr/>
        </p:nvSpPr>
        <p:spPr>
          <a:xfrm>
            <a:off x="2412521" y="786204"/>
            <a:ext cx="6097314" cy="369332"/>
          </a:xfrm>
          <a:prstGeom prst="rect">
            <a:avLst/>
          </a:prstGeom>
          <a:noFill/>
        </p:spPr>
        <p:txBody>
          <a:bodyPr wrap="square">
            <a:spAutoFit/>
          </a:bodyPr>
          <a:lstStyle/>
          <a:p>
            <a:r>
              <a:rPr lang="en-CA" sz="1800" b="1" dirty="0">
                <a:effectLst/>
                <a:latin typeface="Times New Roman" panose="02020603050405020304" pitchFamily="18" charset="0"/>
              </a:rPr>
              <a:t>The code is written in C++ but you can write Python code. </a:t>
            </a:r>
            <a:endParaRPr lang="en-CA" dirty="0"/>
          </a:p>
        </p:txBody>
      </p:sp>
    </p:spTree>
    <p:extLst>
      <p:ext uri="{BB962C8B-B14F-4D97-AF65-F5344CB8AC3E}">
        <p14:creationId xmlns:p14="http://schemas.microsoft.com/office/powerpoint/2010/main" val="1251464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A7476D-F582-8B23-7C3F-EBB8C54BE4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1416C4-4EBE-F212-83D3-DD277F03ED83}"/>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E2EB58E-8F44-A0F2-4120-ED0975642795}"/>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8215034-3D79-C70B-7C9F-8981A06D9DD0}"/>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6F1441E-A656-EF22-38A6-866B4B70BFFC}"/>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C5DAB38-DDC3-7EB6-0D88-B960E189BFB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4C09C48-87C1-F8C1-BF79-FA138B6D8AF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777D47B2-CF56-127A-9A3D-5CEDC861D29F}"/>
              </a:ext>
            </a:extLst>
          </p:cNvPr>
          <p:cNvSpPr txBox="1"/>
          <p:nvPr/>
        </p:nvSpPr>
        <p:spPr>
          <a:xfrm>
            <a:off x="3937000" y="365805"/>
            <a:ext cx="2709333" cy="369332"/>
          </a:xfrm>
          <a:prstGeom prst="rect">
            <a:avLst/>
          </a:prstGeom>
          <a:noFill/>
        </p:spPr>
        <p:txBody>
          <a:bodyPr wrap="square">
            <a:spAutoFit/>
          </a:bodyPr>
          <a:lstStyle/>
          <a:p>
            <a:pPr algn="l"/>
            <a:r>
              <a:rPr lang="en-CA" b="0" i="0" dirty="0">
                <a:solidFill>
                  <a:srgbClr val="0E6F8C"/>
                </a:solidFill>
                <a:effectLst/>
                <a:latin typeface="Roboto" panose="02000000000000000000" pitchFamily="2" charset="0"/>
              </a:rPr>
              <a:t>Create a New Controller</a:t>
            </a:r>
          </a:p>
        </p:txBody>
      </p:sp>
      <p:sp>
        <p:nvSpPr>
          <p:cNvPr id="8" name="Rectangle 1">
            <a:extLst>
              <a:ext uri="{FF2B5EF4-FFF2-40B4-BE49-F238E27FC236}">
                <a16:creationId xmlns:a16="http://schemas.microsoft.com/office/drawing/2014/main" id="{3EC2D29F-2CF1-E736-BABB-2017C9EAF32C}"/>
              </a:ext>
            </a:extLst>
          </p:cNvPr>
          <p:cNvSpPr>
            <a:spLocks noChangeArrowheads="1"/>
          </p:cNvSpPr>
          <p:nvPr/>
        </p:nvSpPr>
        <p:spPr bwMode="auto">
          <a:xfrm>
            <a:off x="237066" y="1254538"/>
            <a:ext cx="11643759" cy="4093428"/>
          </a:xfrm>
          <a:prstGeom prst="rect">
            <a:avLst/>
          </a:prstGeom>
          <a:noFill/>
          <a:ln>
            <a:no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Low"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We will now program a simple controller that will just make the robot </a:t>
            </a:r>
            <a:r>
              <a:rPr kumimoji="0" lang="en-US" altLang="en-US" sz="20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move forwards</a:t>
            </a: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a:t>
            </a:r>
            <a:endPar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Low"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000000"/>
                </a:solidFill>
                <a:effectLst/>
                <a:highlight>
                  <a:srgbClr val="FFFF00"/>
                </a:highlight>
                <a:latin typeface="Times New Roman" panose="02020603050405020304" pitchFamily="18" charset="0"/>
                <a:cs typeface="Times New Roman" panose="02020603050405020304" pitchFamily="18" charset="0"/>
              </a:rPr>
              <a:t>A </a:t>
            </a:r>
            <a:r>
              <a:rPr kumimoji="0" lang="en-US" altLang="en-US" sz="2000" b="1" i="0" u="none" strike="noStrike" cap="none" normalizeH="0" baseline="0" dirty="0">
                <a:ln>
                  <a:noFill/>
                </a:ln>
                <a:solidFill>
                  <a:srgbClr val="333333"/>
                </a:solidFill>
                <a:effectLst/>
                <a:highlight>
                  <a:srgbClr val="FFFF00"/>
                </a:highlight>
                <a:latin typeface="Times New Roman" panose="02020603050405020304" pitchFamily="18" charset="0"/>
                <a:cs typeface="Times New Roman" panose="02020603050405020304" pitchFamily="18" charset="0"/>
              </a:rPr>
              <a:t>controller</a:t>
            </a:r>
            <a:r>
              <a:rPr kumimoji="0" lang="en-US" altLang="en-US" sz="2000" b="0" i="0" u="none" strike="noStrike" cap="none" normalizeH="0" baseline="0" dirty="0">
                <a:ln>
                  <a:noFill/>
                </a:ln>
                <a:solidFill>
                  <a:srgbClr val="000000"/>
                </a:solidFill>
                <a:effectLst/>
                <a:highlight>
                  <a:srgbClr val="FFFF00"/>
                </a:highlight>
                <a:latin typeface="Times New Roman" panose="02020603050405020304" pitchFamily="18" charset="0"/>
                <a:cs typeface="Times New Roman" panose="02020603050405020304" pitchFamily="18" charset="0"/>
              </a:rPr>
              <a:t> is a program that defines the behavior of a robot. </a:t>
            </a:r>
          </a:p>
          <a:p>
            <a:pPr marL="0" marR="0" lvl="0" indent="0" algn="justLow" defTabSz="914400" rtl="0" eaLnBrk="0" fontAlgn="base" latinLnBrk="0" hangingPunct="0">
              <a:lnSpc>
                <a:spcPct val="100000"/>
              </a:lnSpc>
              <a:spcBef>
                <a:spcPct val="0"/>
              </a:spcBef>
              <a:spcAft>
                <a:spcPct val="0"/>
              </a:spcAft>
              <a:buClrTx/>
              <a:buSzTx/>
              <a:buFontTx/>
              <a:buNone/>
              <a:tabLst/>
            </a:pPr>
            <a:endParaRPr lang="en-US" altLang="en-US" sz="2000" dirty="0">
              <a:solidFill>
                <a:srgbClr val="000000"/>
              </a:solidFill>
              <a:latin typeface="Times New Roman" panose="02020603050405020304" pitchFamily="18" charset="0"/>
              <a:cs typeface="Times New Roman" panose="02020603050405020304" pitchFamily="18" charset="0"/>
            </a:endParaRPr>
          </a:p>
          <a:p>
            <a:pPr marL="0" marR="0" lvl="0" indent="0" algn="justLow"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err="1">
                <a:ln>
                  <a:noFill/>
                </a:ln>
                <a:solidFill>
                  <a:srgbClr val="000000"/>
                </a:solidFill>
                <a:effectLst/>
                <a:latin typeface="Times New Roman" panose="02020603050405020304" pitchFamily="18" charset="0"/>
                <a:cs typeface="Times New Roman" panose="02020603050405020304" pitchFamily="18" charset="0"/>
              </a:rPr>
              <a:t>Webots</a:t>
            </a: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 controllers can be written in the following programming languages: C, C++, Java, </a:t>
            </a:r>
            <a:r>
              <a:rPr kumimoji="0" lang="en-US" altLang="en-US" sz="2000" b="0" i="0" u="none" strike="noStrike" cap="none" normalizeH="0" baseline="0" dirty="0">
                <a:ln>
                  <a:noFill/>
                </a:ln>
                <a:solidFill>
                  <a:srgbClr val="000000"/>
                </a:solidFill>
                <a:effectLst/>
                <a:highlight>
                  <a:srgbClr val="FFFF00"/>
                </a:highlight>
                <a:latin typeface="Times New Roman" panose="02020603050405020304" pitchFamily="18" charset="0"/>
                <a:cs typeface="Times New Roman" panose="02020603050405020304" pitchFamily="18" charset="0"/>
              </a:rPr>
              <a:t>Python</a:t>
            </a: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 MATLAB, ROS, etc. C, C++ and Java controllers need to be compiled before they can be run as robot controllers. </a:t>
            </a:r>
            <a:endParaRPr lang="en-US" altLang="en-US" sz="2000" dirty="0">
              <a:solidFill>
                <a:srgbClr val="000000"/>
              </a:solidFill>
              <a:latin typeface="Times New Roman" panose="02020603050405020304" pitchFamily="18" charset="0"/>
              <a:cs typeface="Times New Roman" panose="02020603050405020304" pitchFamily="18" charset="0"/>
            </a:endParaRPr>
          </a:p>
          <a:p>
            <a:pPr marL="0" marR="0" lvl="0" indent="0" algn="justLow" defTabSz="914400" rtl="0" eaLnBrk="0" fontAlgn="base" latinLnBrk="0" hangingPunct="0">
              <a:lnSpc>
                <a:spcPct val="100000"/>
              </a:lnSpc>
              <a:spcBef>
                <a:spcPct val="0"/>
              </a:spcBef>
              <a:spcAft>
                <a:spcPct val="0"/>
              </a:spcAft>
              <a:buClrTx/>
              <a:buSzTx/>
              <a:buFontTx/>
              <a:buNone/>
              <a:tabLst/>
            </a:pPr>
            <a:endPar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endParaRPr>
          </a:p>
          <a:p>
            <a:pPr marL="0" marR="0" lvl="0" indent="0" algn="justLow"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Python and MATLAB controllers are interpreted languages so they will run without being compiled. </a:t>
            </a:r>
          </a:p>
          <a:p>
            <a:pPr marL="0" marR="0" lvl="0" indent="0" algn="justLow" defTabSz="914400" rtl="0" eaLnBrk="0" fontAlgn="base" latinLnBrk="0" hangingPunct="0">
              <a:lnSpc>
                <a:spcPct val="100000"/>
              </a:lnSpc>
              <a:spcBef>
                <a:spcPct val="0"/>
              </a:spcBef>
              <a:spcAft>
                <a:spcPct val="0"/>
              </a:spcAft>
              <a:buClrTx/>
              <a:buSzTx/>
              <a:buFontTx/>
              <a:buNone/>
              <a:tabLst/>
            </a:pPr>
            <a:endPar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endParaRPr>
          </a:p>
          <a:p>
            <a:pPr marL="0" marR="0" lvl="0" indent="0" algn="justLow"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The </a:t>
            </a:r>
            <a:r>
              <a:rPr kumimoji="0" lang="en-US" altLang="en-US" sz="2000" b="0" i="0" u="none" strike="noStrike" cap="none" normalizeH="0" baseline="0" dirty="0">
                <a:ln>
                  <a:noFill/>
                </a:ln>
                <a:solidFill>
                  <a:srgbClr val="222222"/>
                </a:solidFill>
                <a:effectLst/>
                <a:latin typeface="Times New Roman" panose="02020603050405020304" pitchFamily="18" charset="0"/>
                <a:cs typeface="Times New Roman" panose="02020603050405020304" pitchFamily="18" charset="0"/>
              </a:rPr>
              <a:t>controller</a:t>
            </a: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 field of a </a:t>
            </a:r>
            <a:r>
              <a:rPr kumimoji="0" lang="en-US" altLang="en-US" sz="2000" b="0" i="0" u="none" strike="noStrike" cap="none" normalizeH="0" baseline="0" dirty="0">
                <a:ln>
                  <a:noFill/>
                </a:ln>
                <a:solidFill>
                  <a:srgbClr val="222222"/>
                </a:solidFill>
                <a:effectLst/>
                <a:latin typeface="Times New Roman" panose="02020603050405020304" pitchFamily="18" charset="0"/>
                <a:cs typeface="Times New Roman" panose="02020603050405020304" pitchFamily="18" charset="0"/>
              </a:rPr>
              <a:t>Robot</a:t>
            </a: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 node specifies which controller is currently associated to the robot. Note that the same controller can be used by several robots, but a robot can only use one controller at a time. </a:t>
            </a:r>
          </a:p>
          <a:p>
            <a:pPr marL="0" marR="0" lvl="0" indent="0" algn="justLow" defTabSz="914400" rtl="0" eaLnBrk="0" fontAlgn="base" latinLnBrk="0" hangingPunct="0">
              <a:lnSpc>
                <a:spcPct val="100000"/>
              </a:lnSpc>
              <a:spcBef>
                <a:spcPct val="0"/>
              </a:spcBef>
              <a:spcAft>
                <a:spcPct val="0"/>
              </a:spcAft>
              <a:buClrTx/>
              <a:buSzTx/>
              <a:buFontTx/>
              <a:buNone/>
              <a:tabLst/>
            </a:pPr>
            <a:endParaRPr lang="en-US" altLang="en-US" sz="2000" dirty="0">
              <a:solidFill>
                <a:srgbClr val="000000"/>
              </a:solidFill>
              <a:latin typeface="Times New Roman" panose="02020603050405020304" pitchFamily="18" charset="0"/>
              <a:cs typeface="Times New Roman" panose="02020603050405020304" pitchFamily="18" charset="0"/>
            </a:endParaRPr>
          </a:p>
          <a:p>
            <a:pPr marL="0" marR="0" lvl="0" indent="0" algn="justLow"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Each controller is executed in a separate child process usually spawned by </a:t>
            </a:r>
            <a:r>
              <a:rPr kumimoji="0" lang="en-US" altLang="en-US" sz="2000" b="0" i="0" u="none" strike="noStrike" cap="none" normalizeH="0" baseline="0" dirty="0" err="1">
                <a:ln>
                  <a:noFill/>
                </a:ln>
                <a:solidFill>
                  <a:srgbClr val="000000"/>
                </a:solidFill>
                <a:effectLst/>
                <a:latin typeface="Times New Roman" panose="02020603050405020304" pitchFamily="18" charset="0"/>
                <a:cs typeface="Times New Roman" panose="02020603050405020304" pitchFamily="18" charset="0"/>
              </a:rPr>
              <a:t>Webots</a:t>
            </a: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 Because they are independent processes, controllers don't share the same address space, and may run on different processor cores.</a:t>
            </a:r>
            <a:endPar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08938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8E48EC-8659-D4F3-5B95-D47F0FB9A4B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F71DC74-90A2-3F5F-00E8-4438108A8D9A}"/>
              </a:ext>
            </a:extLst>
          </p:cNvPr>
          <p:cNvSpPr/>
          <p:nvPr/>
        </p:nvSpPr>
        <p:spPr>
          <a:xfrm>
            <a:off x="208009" y="1254370"/>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BBBFEC1-6FA3-6A12-D881-8821A07B53DF}"/>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96299CC-A9CD-C28A-A877-8A82DA36813B}"/>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102D58E-EF56-2E3B-9CD7-93879D96AB4A}"/>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956A5BE-3F12-1E6D-8DF2-4C75865E2E0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6E1AC86-0A7A-7BF0-7F7C-50AD3D5689C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ABF93939-1EB7-0973-2834-A5F8B5EECF11}"/>
              </a:ext>
            </a:extLst>
          </p:cNvPr>
          <p:cNvSpPr>
            <a:spLocks noChangeArrowheads="1"/>
          </p:cNvSpPr>
          <p:nvPr/>
        </p:nvSpPr>
        <p:spPr bwMode="auto">
          <a:xfrm>
            <a:off x="436609" y="1755009"/>
            <a:ext cx="11154258" cy="1015663"/>
          </a:xfrm>
          <a:prstGeom prst="rect">
            <a:avLst/>
          </a:prstGeom>
          <a:solidFill>
            <a:srgbClr val="DDDDD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Low"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rgbClr val="333333"/>
                </a:solidFill>
                <a:effectLst/>
                <a:latin typeface="Times New Roman" panose="02020603050405020304" pitchFamily="18" charset="0"/>
                <a:cs typeface="Times New Roman" panose="02020603050405020304" pitchFamily="18" charset="0"/>
              </a:rPr>
              <a:t>Hands-on #8</a:t>
            </a: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 Create a new Python</a:t>
            </a:r>
            <a:r>
              <a:rPr lang="en-US" altLang="en-US" sz="2000" dirty="0">
                <a:solidFill>
                  <a:srgbClr val="000000"/>
                </a:solidFill>
                <a:latin typeface="Times New Roman" panose="02020603050405020304" pitchFamily="18" charset="0"/>
                <a:cs typeface="Times New Roman" panose="02020603050405020304" pitchFamily="18" charset="0"/>
              </a:rPr>
              <a:t> </a:t>
            </a: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controller called </a:t>
            </a:r>
            <a:r>
              <a:rPr kumimoji="0" lang="en-US" altLang="en-US" b="0" i="0" u="none" strike="noStrike" cap="none" normalizeH="0" baseline="0" dirty="0" err="1">
                <a:ln>
                  <a:noFill/>
                </a:ln>
                <a:solidFill>
                  <a:srgbClr val="222222"/>
                </a:solidFill>
                <a:effectLst/>
                <a:latin typeface="Times New Roman" panose="02020603050405020304" pitchFamily="18" charset="0"/>
                <a:cs typeface="Times New Roman" panose="02020603050405020304" pitchFamily="18" charset="0"/>
              </a:rPr>
              <a:t>epuck_go_forward</a:t>
            </a: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 using the </a:t>
            </a:r>
            <a:r>
              <a:rPr kumimoji="0" lang="en-US" altLang="en-US" sz="2000" b="1" i="0" u="none" strike="noStrike" cap="none" normalizeH="0" baseline="0" dirty="0">
                <a:ln>
                  <a:noFill/>
                </a:ln>
                <a:solidFill>
                  <a:srgbClr val="333333"/>
                </a:solidFill>
                <a:effectLst/>
                <a:latin typeface="Times New Roman" panose="02020603050405020304" pitchFamily="18" charset="0"/>
                <a:cs typeface="Times New Roman" panose="02020603050405020304" pitchFamily="18" charset="0"/>
              </a:rPr>
              <a:t>File / New / New Robot Controller...</a:t>
            </a: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 menu item. This will create a new </a:t>
            </a:r>
            <a:r>
              <a:rPr kumimoji="0" lang="en-US" altLang="en-US" b="0" i="0" u="none" strike="noStrike" cap="none" normalizeH="0" baseline="0" dirty="0" err="1">
                <a:ln>
                  <a:noFill/>
                </a:ln>
                <a:solidFill>
                  <a:srgbClr val="222222"/>
                </a:solidFill>
                <a:effectLst/>
                <a:latin typeface="Times New Roman" panose="02020603050405020304" pitchFamily="18" charset="0"/>
                <a:cs typeface="Times New Roman" panose="02020603050405020304" pitchFamily="18" charset="0"/>
              </a:rPr>
              <a:t>epuck_go_forward</a:t>
            </a: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 (or </a:t>
            </a:r>
            <a:r>
              <a:rPr kumimoji="0" lang="en-US" altLang="en-US" b="0" i="0" u="none" strike="noStrike" cap="none" normalizeH="0" baseline="0" dirty="0" err="1">
                <a:ln>
                  <a:noFill/>
                </a:ln>
                <a:solidFill>
                  <a:srgbClr val="222222"/>
                </a:solidFill>
                <a:effectLst/>
                <a:latin typeface="Times New Roman" panose="02020603050405020304" pitchFamily="18" charset="0"/>
                <a:cs typeface="Times New Roman" panose="02020603050405020304" pitchFamily="18" charset="0"/>
              </a:rPr>
              <a:t>EPuckGoForward</a:t>
            </a: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 directory in </a:t>
            </a:r>
            <a:r>
              <a:rPr kumimoji="0" lang="en-US" altLang="en-US" b="0" i="0" u="none" strike="noStrike" cap="none" normalizeH="0" baseline="0" dirty="0" err="1">
                <a:ln>
                  <a:noFill/>
                </a:ln>
                <a:solidFill>
                  <a:srgbClr val="222222"/>
                </a:solidFill>
                <a:effectLst/>
                <a:latin typeface="Times New Roman" panose="02020603050405020304" pitchFamily="18" charset="0"/>
                <a:cs typeface="Times New Roman" panose="02020603050405020304" pitchFamily="18" charset="0"/>
              </a:rPr>
              <a:t>my_first_simulation</a:t>
            </a:r>
            <a:r>
              <a:rPr kumimoji="0" lang="en-US" altLang="en-US" b="0" i="0" u="none" strike="noStrike" cap="none" normalizeH="0" baseline="0" dirty="0">
                <a:ln>
                  <a:noFill/>
                </a:ln>
                <a:solidFill>
                  <a:srgbClr val="222222"/>
                </a:solidFill>
                <a:effectLst/>
                <a:latin typeface="Times New Roman" panose="02020603050405020304" pitchFamily="18" charset="0"/>
                <a:cs typeface="Times New Roman" panose="02020603050405020304" pitchFamily="18" charset="0"/>
              </a:rPr>
              <a:t>/controllers</a:t>
            </a: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 Select the option offering you to open the source file in the text editor.</a:t>
            </a:r>
            <a:r>
              <a:rPr kumimoji="0" lang="en-US" altLang="en-US" sz="1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endParaRPr kumimoji="0" lang="en-US" altLang="en-US" sz="3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mc:AlternateContent xmlns:mc="http://schemas.openxmlformats.org/markup-compatibility/2006" xmlns:p14="http://schemas.microsoft.com/office/powerpoint/2010/main">
        <mc:Choice Requires="p14">
          <p:contentPart p14:bwMode="auto" r:id="rId4">
            <p14:nvContentPartPr>
              <p14:cNvPr id="3" name="Ink 2">
                <a:extLst>
                  <a:ext uri="{FF2B5EF4-FFF2-40B4-BE49-F238E27FC236}">
                    <a16:creationId xmlns:a16="http://schemas.microsoft.com/office/drawing/2014/main" id="{9D8BC5B1-8438-5B0B-2C23-195C70B2884A}"/>
                  </a:ext>
                </a:extLst>
              </p14:cNvPr>
              <p14:cNvContentPartPr/>
              <p14:nvPr/>
            </p14:nvContentPartPr>
            <p14:xfrm>
              <a:off x="5503360" y="3750827"/>
              <a:ext cx="360" cy="360"/>
            </p14:xfrm>
          </p:contentPart>
        </mc:Choice>
        <mc:Fallback xmlns="">
          <p:pic>
            <p:nvPicPr>
              <p:cNvPr id="3" name="Ink 2">
                <a:extLst>
                  <a:ext uri="{FF2B5EF4-FFF2-40B4-BE49-F238E27FC236}">
                    <a16:creationId xmlns:a16="http://schemas.microsoft.com/office/drawing/2014/main" id="{9D8BC5B1-8438-5B0B-2C23-195C70B2884A}"/>
                  </a:ext>
                </a:extLst>
              </p:cNvPr>
              <p:cNvPicPr/>
              <p:nvPr/>
            </p:nvPicPr>
            <p:blipFill>
              <a:blip r:embed="rId5"/>
              <a:stretch>
                <a:fillRect/>
              </a:stretch>
            </p:blipFill>
            <p:spPr>
              <a:xfrm>
                <a:off x="5494360" y="3741827"/>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8" name="Ink 7">
                <a:extLst>
                  <a:ext uri="{FF2B5EF4-FFF2-40B4-BE49-F238E27FC236}">
                    <a16:creationId xmlns:a16="http://schemas.microsoft.com/office/drawing/2014/main" id="{126BEC2B-5C2C-BF67-84C5-A14EEA2DD69A}"/>
                  </a:ext>
                </a:extLst>
              </p14:cNvPr>
              <p14:cNvContentPartPr/>
              <p14:nvPr/>
            </p14:nvContentPartPr>
            <p14:xfrm>
              <a:off x="8212360" y="4038467"/>
              <a:ext cx="360" cy="360"/>
            </p14:xfrm>
          </p:contentPart>
        </mc:Choice>
        <mc:Fallback xmlns="">
          <p:pic>
            <p:nvPicPr>
              <p:cNvPr id="8" name="Ink 7">
                <a:extLst>
                  <a:ext uri="{FF2B5EF4-FFF2-40B4-BE49-F238E27FC236}">
                    <a16:creationId xmlns:a16="http://schemas.microsoft.com/office/drawing/2014/main" id="{126BEC2B-5C2C-BF67-84C5-A14EEA2DD69A}"/>
                  </a:ext>
                </a:extLst>
              </p:cNvPr>
              <p:cNvPicPr/>
              <p:nvPr/>
            </p:nvPicPr>
            <p:blipFill>
              <a:blip r:embed="rId5"/>
              <a:stretch>
                <a:fillRect/>
              </a:stretch>
            </p:blipFill>
            <p:spPr>
              <a:xfrm>
                <a:off x="8203720" y="4029467"/>
                <a:ext cx="18000" cy="18000"/>
              </a:xfrm>
              <a:prstGeom prst="rect">
                <a:avLst/>
              </a:prstGeom>
            </p:spPr>
          </p:pic>
        </mc:Fallback>
      </mc:AlternateContent>
    </p:spTree>
    <p:extLst>
      <p:ext uri="{BB962C8B-B14F-4D97-AF65-F5344CB8AC3E}">
        <p14:creationId xmlns:p14="http://schemas.microsoft.com/office/powerpoint/2010/main" val="14289576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BA96F9-C6C9-35AC-B5BF-C9568D31C8A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328ADCB-8D5E-8A1A-6E75-DDC25B07F21F}"/>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3F96701-38C1-51EB-34F9-990843C2CF0F}"/>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5536ABC-923F-41E6-FED3-7312305D2980}"/>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916818E-2A8B-8F62-49DF-54A9B5B6A36A}"/>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8CDE46D-1E22-78A8-DD4E-4B0CB3CD94A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F1D30E2-C178-5AF9-178A-F506B5A1B24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745EABA9-F63B-4617-CE42-E7DC99182D62}"/>
              </a:ext>
            </a:extLst>
          </p:cNvPr>
          <p:cNvPicPr>
            <a:picLocks noChangeAspect="1"/>
          </p:cNvPicPr>
          <p:nvPr/>
        </p:nvPicPr>
        <p:blipFill>
          <a:blip r:embed="rId4"/>
          <a:stretch>
            <a:fillRect/>
          </a:stretch>
        </p:blipFill>
        <p:spPr>
          <a:xfrm>
            <a:off x="280988" y="1448772"/>
            <a:ext cx="4028160" cy="2350452"/>
          </a:xfrm>
          <a:prstGeom prst="rect">
            <a:avLst/>
          </a:prstGeom>
        </p:spPr>
      </p:pic>
      <p:pic>
        <p:nvPicPr>
          <p:cNvPr id="9" name="Picture 8">
            <a:extLst>
              <a:ext uri="{FF2B5EF4-FFF2-40B4-BE49-F238E27FC236}">
                <a16:creationId xmlns:a16="http://schemas.microsoft.com/office/drawing/2014/main" id="{F3C36E25-6EBD-E065-D602-0BABA5CD4D67}"/>
              </a:ext>
            </a:extLst>
          </p:cNvPr>
          <p:cNvPicPr>
            <a:picLocks noChangeAspect="1"/>
          </p:cNvPicPr>
          <p:nvPr/>
        </p:nvPicPr>
        <p:blipFill>
          <a:blip r:embed="rId5"/>
          <a:stretch>
            <a:fillRect/>
          </a:stretch>
        </p:blipFill>
        <p:spPr>
          <a:xfrm>
            <a:off x="280988" y="4047349"/>
            <a:ext cx="2881883" cy="2038405"/>
          </a:xfrm>
          <a:prstGeom prst="rect">
            <a:avLst/>
          </a:prstGeom>
        </p:spPr>
      </p:pic>
      <p:pic>
        <p:nvPicPr>
          <p:cNvPr id="12" name="Picture 11">
            <a:extLst>
              <a:ext uri="{FF2B5EF4-FFF2-40B4-BE49-F238E27FC236}">
                <a16:creationId xmlns:a16="http://schemas.microsoft.com/office/drawing/2014/main" id="{6C125A87-DA90-86B2-B3DB-60EDCD71BBD8}"/>
              </a:ext>
            </a:extLst>
          </p:cNvPr>
          <p:cNvPicPr>
            <a:picLocks noChangeAspect="1"/>
          </p:cNvPicPr>
          <p:nvPr/>
        </p:nvPicPr>
        <p:blipFill>
          <a:blip r:embed="rId6"/>
          <a:stretch>
            <a:fillRect/>
          </a:stretch>
        </p:blipFill>
        <p:spPr>
          <a:xfrm>
            <a:off x="4604810" y="1448771"/>
            <a:ext cx="3037826" cy="2127638"/>
          </a:xfrm>
          <a:prstGeom prst="rect">
            <a:avLst/>
          </a:prstGeom>
        </p:spPr>
      </p:pic>
      <p:pic>
        <p:nvPicPr>
          <p:cNvPr id="14" name="Picture 13">
            <a:extLst>
              <a:ext uri="{FF2B5EF4-FFF2-40B4-BE49-F238E27FC236}">
                <a16:creationId xmlns:a16="http://schemas.microsoft.com/office/drawing/2014/main" id="{FFEFEA83-8284-0858-F139-87D44FCAA62A}"/>
              </a:ext>
            </a:extLst>
          </p:cNvPr>
          <p:cNvPicPr>
            <a:picLocks noChangeAspect="1"/>
          </p:cNvPicPr>
          <p:nvPr/>
        </p:nvPicPr>
        <p:blipFill>
          <a:blip r:embed="rId7"/>
          <a:stretch>
            <a:fillRect/>
          </a:stretch>
        </p:blipFill>
        <p:spPr>
          <a:xfrm>
            <a:off x="4505826" y="3771510"/>
            <a:ext cx="3180347" cy="2208742"/>
          </a:xfrm>
          <a:prstGeom prst="rect">
            <a:avLst/>
          </a:prstGeom>
        </p:spPr>
      </p:pic>
      <p:pic>
        <p:nvPicPr>
          <p:cNvPr id="18" name="Picture 17">
            <a:extLst>
              <a:ext uri="{FF2B5EF4-FFF2-40B4-BE49-F238E27FC236}">
                <a16:creationId xmlns:a16="http://schemas.microsoft.com/office/drawing/2014/main" id="{EA0CB665-3822-BAF5-F1B2-E6D2032B588E}"/>
              </a:ext>
            </a:extLst>
          </p:cNvPr>
          <p:cNvPicPr>
            <a:picLocks noChangeAspect="1"/>
          </p:cNvPicPr>
          <p:nvPr/>
        </p:nvPicPr>
        <p:blipFill>
          <a:blip r:embed="rId8"/>
          <a:stretch>
            <a:fillRect/>
          </a:stretch>
        </p:blipFill>
        <p:spPr>
          <a:xfrm>
            <a:off x="7990566" y="1402679"/>
            <a:ext cx="3670569" cy="2350452"/>
          </a:xfrm>
          <a:prstGeom prst="rect">
            <a:avLst/>
          </a:prstGeom>
        </p:spPr>
      </p:pic>
      <p:pic>
        <p:nvPicPr>
          <p:cNvPr id="20" name="Picture 19">
            <a:extLst>
              <a:ext uri="{FF2B5EF4-FFF2-40B4-BE49-F238E27FC236}">
                <a16:creationId xmlns:a16="http://schemas.microsoft.com/office/drawing/2014/main" id="{2FAE54F7-9520-B8D7-FAE7-E326461F3965}"/>
              </a:ext>
            </a:extLst>
          </p:cNvPr>
          <p:cNvPicPr>
            <a:picLocks noChangeAspect="1"/>
          </p:cNvPicPr>
          <p:nvPr/>
        </p:nvPicPr>
        <p:blipFill>
          <a:blip r:embed="rId9"/>
          <a:stretch>
            <a:fillRect/>
          </a:stretch>
        </p:blipFill>
        <p:spPr>
          <a:xfrm>
            <a:off x="7990566" y="3849847"/>
            <a:ext cx="3828902" cy="2210882"/>
          </a:xfrm>
          <a:prstGeom prst="rect">
            <a:avLst/>
          </a:prstGeom>
        </p:spPr>
      </p:pic>
      <p:grpSp>
        <p:nvGrpSpPr>
          <p:cNvPr id="26" name="Group 25">
            <a:extLst>
              <a:ext uri="{FF2B5EF4-FFF2-40B4-BE49-F238E27FC236}">
                <a16:creationId xmlns:a16="http://schemas.microsoft.com/office/drawing/2014/main" id="{0F86401E-9CA9-E13E-945B-64C581AF626F}"/>
              </a:ext>
            </a:extLst>
          </p:cNvPr>
          <p:cNvGrpSpPr/>
          <p:nvPr/>
        </p:nvGrpSpPr>
        <p:grpSpPr>
          <a:xfrm>
            <a:off x="2932240" y="2954867"/>
            <a:ext cx="3533040" cy="2368800"/>
            <a:chOff x="2932240" y="2954867"/>
            <a:chExt cx="3533040" cy="2368800"/>
          </a:xfrm>
        </p:grpSpPr>
        <mc:AlternateContent xmlns:mc="http://schemas.openxmlformats.org/markup-compatibility/2006" xmlns:p14="http://schemas.microsoft.com/office/powerpoint/2010/main">
          <mc:Choice Requires="p14">
            <p:contentPart p14:bwMode="auto" r:id="rId10">
              <p14:nvContentPartPr>
                <p14:cNvPr id="21" name="Ink 20">
                  <a:extLst>
                    <a:ext uri="{FF2B5EF4-FFF2-40B4-BE49-F238E27FC236}">
                      <a16:creationId xmlns:a16="http://schemas.microsoft.com/office/drawing/2014/main" id="{CDC88218-D6F6-18CC-4377-C6CDE7BEFF56}"/>
                    </a:ext>
                  </a:extLst>
                </p14:cNvPr>
                <p14:cNvContentPartPr/>
                <p14:nvPr/>
              </p14:nvContentPartPr>
              <p14:xfrm>
                <a:off x="2932240" y="3274547"/>
                <a:ext cx="873720" cy="1054440"/>
              </p14:xfrm>
            </p:contentPart>
          </mc:Choice>
          <mc:Fallback xmlns="">
            <p:pic>
              <p:nvPicPr>
                <p:cNvPr id="21" name="Ink 20">
                  <a:extLst>
                    <a:ext uri="{FF2B5EF4-FFF2-40B4-BE49-F238E27FC236}">
                      <a16:creationId xmlns:a16="http://schemas.microsoft.com/office/drawing/2014/main" id="{CDC88218-D6F6-18CC-4377-C6CDE7BEFF56}"/>
                    </a:ext>
                  </a:extLst>
                </p:cNvPr>
                <p:cNvPicPr/>
                <p:nvPr/>
              </p:nvPicPr>
              <p:blipFill>
                <a:blip r:embed="rId11"/>
                <a:stretch>
                  <a:fillRect/>
                </a:stretch>
              </p:blipFill>
              <p:spPr>
                <a:xfrm>
                  <a:off x="2923600" y="3265907"/>
                  <a:ext cx="891360" cy="107208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22" name="Ink 21">
                  <a:extLst>
                    <a:ext uri="{FF2B5EF4-FFF2-40B4-BE49-F238E27FC236}">
                      <a16:creationId xmlns:a16="http://schemas.microsoft.com/office/drawing/2014/main" id="{12A4E5E7-A584-1B39-D6F3-FABC56F39B09}"/>
                    </a:ext>
                  </a:extLst>
                </p14:cNvPr>
                <p14:cNvContentPartPr/>
                <p14:nvPr/>
              </p14:nvContentPartPr>
              <p14:xfrm>
                <a:off x="3117640" y="3091667"/>
                <a:ext cx="1872000" cy="2232000"/>
              </p14:xfrm>
            </p:contentPart>
          </mc:Choice>
          <mc:Fallback xmlns="">
            <p:pic>
              <p:nvPicPr>
                <p:cNvPr id="22" name="Ink 21">
                  <a:extLst>
                    <a:ext uri="{FF2B5EF4-FFF2-40B4-BE49-F238E27FC236}">
                      <a16:creationId xmlns:a16="http://schemas.microsoft.com/office/drawing/2014/main" id="{12A4E5E7-A584-1B39-D6F3-FABC56F39B09}"/>
                    </a:ext>
                  </a:extLst>
                </p:cNvPr>
                <p:cNvPicPr/>
                <p:nvPr/>
              </p:nvPicPr>
              <p:blipFill>
                <a:blip r:embed="rId13"/>
                <a:stretch>
                  <a:fillRect/>
                </a:stretch>
              </p:blipFill>
              <p:spPr>
                <a:xfrm>
                  <a:off x="3109000" y="3082667"/>
                  <a:ext cx="1889640" cy="224964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24" name="Ink 23">
                  <a:extLst>
                    <a:ext uri="{FF2B5EF4-FFF2-40B4-BE49-F238E27FC236}">
                      <a16:creationId xmlns:a16="http://schemas.microsoft.com/office/drawing/2014/main" id="{D72A59E4-E2FE-231A-E17D-D5E1DA94F4A1}"/>
                    </a:ext>
                  </a:extLst>
                </p14:cNvPr>
                <p14:cNvContentPartPr/>
                <p14:nvPr/>
              </p14:nvContentPartPr>
              <p14:xfrm>
                <a:off x="6003760" y="2954867"/>
                <a:ext cx="461520" cy="1314360"/>
              </p14:xfrm>
            </p:contentPart>
          </mc:Choice>
          <mc:Fallback xmlns="">
            <p:pic>
              <p:nvPicPr>
                <p:cNvPr id="24" name="Ink 23">
                  <a:extLst>
                    <a:ext uri="{FF2B5EF4-FFF2-40B4-BE49-F238E27FC236}">
                      <a16:creationId xmlns:a16="http://schemas.microsoft.com/office/drawing/2014/main" id="{D72A59E4-E2FE-231A-E17D-D5E1DA94F4A1}"/>
                    </a:ext>
                  </a:extLst>
                </p:cNvPr>
                <p:cNvPicPr/>
                <p:nvPr/>
              </p:nvPicPr>
              <p:blipFill>
                <a:blip r:embed="rId15"/>
                <a:stretch>
                  <a:fillRect/>
                </a:stretch>
              </p:blipFill>
              <p:spPr>
                <a:xfrm>
                  <a:off x="5995120" y="2945867"/>
                  <a:ext cx="479160" cy="133200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16">
            <p14:nvContentPartPr>
              <p14:cNvPr id="27" name="Ink 26">
                <a:extLst>
                  <a:ext uri="{FF2B5EF4-FFF2-40B4-BE49-F238E27FC236}">
                    <a16:creationId xmlns:a16="http://schemas.microsoft.com/office/drawing/2014/main" id="{8777C685-F8A0-BD4D-DDFF-EA01B0C1009F}"/>
                  </a:ext>
                </a:extLst>
              </p14:cNvPr>
              <p14:cNvContentPartPr/>
              <p14:nvPr/>
            </p14:nvContentPartPr>
            <p14:xfrm>
              <a:off x="7277080" y="2935787"/>
              <a:ext cx="1125720" cy="1355040"/>
            </p14:xfrm>
          </p:contentPart>
        </mc:Choice>
        <mc:Fallback xmlns="">
          <p:pic>
            <p:nvPicPr>
              <p:cNvPr id="27" name="Ink 26">
                <a:extLst>
                  <a:ext uri="{FF2B5EF4-FFF2-40B4-BE49-F238E27FC236}">
                    <a16:creationId xmlns:a16="http://schemas.microsoft.com/office/drawing/2014/main" id="{8777C685-F8A0-BD4D-DDFF-EA01B0C1009F}"/>
                  </a:ext>
                </a:extLst>
              </p:cNvPr>
              <p:cNvPicPr/>
              <p:nvPr/>
            </p:nvPicPr>
            <p:blipFill>
              <a:blip r:embed="rId17"/>
              <a:stretch>
                <a:fillRect/>
              </a:stretch>
            </p:blipFill>
            <p:spPr>
              <a:xfrm>
                <a:off x="7268080" y="2927147"/>
                <a:ext cx="1143360" cy="137268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8" name="Ink 27">
                <a:extLst>
                  <a:ext uri="{FF2B5EF4-FFF2-40B4-BE49-F238E27FC236}">
                    <a16:creationId xmlns:a16="http://schemas.microsoft.com/office/drawing/2014/main" id="{A5DB2925-1F1A-F3F4-0F08-991988D83A1F}"/>
                  </a:ext>
                </a:extLst>
              </p14:cNvPr>
              <p14:cNvContentPartPr/>
              <p14:nvPr/>
            </p14:nvContentPartPr>
            <p14:xfrm>
              <a:off x="9698080" y="2959187"/>
              <a:ext cx="910440" cy="1406160"/>
            </p14:xfrm>
          </p:contentPart>
        </mc:Choice>
        <mc:Fallback xmlns="">
          <p:pic>
            <p:nvPicPr>
              <p:cNvPr id="28" name="Ink 27">
                <a:extLst>
                  <a:ext uri="{FF2B5EF4-FFF2-40B4-BE49-F238E27FC236}">
                    <a16:creationId xmlns:a16="http://schemas.microsoft.com/office/drawing/2014/main" id="{A5DB2925-1F1A-F3F4-0F08-991988D83A1F}"/>
                  </a:ext>
                </a:extLst>
              </p:cNvPr>
              <p:cNvPicPr/>
              <p:nvPr/>
            </p:nvPicPr>
            <p:blipFill>
              <a:blip r:embed="rId19"/>
              <a:stretch>
                <a:fillRect/>
              </a:stretch>
            </p:blipFill>
            <p:spPr>
              <a:xfrm>
                <a:off x="9689440" y="2950187"/>
                <a:ext cx="928080" cy="1423800"/>
              </a:xfrm>
              <a:prstGeom prst="rect">
                <a:avLst/>
              </a:prstGeom>
            </p:spPr>
          </p:pic>
        </mc:Fallback>
      </mc:AlternateContent>
    </p:spTree>
    <p:extLst>
      <p:ext uri="{BB962C8B-B14F-4D97-AF65-F5344CB8AC3E}">
        <p14:creationId xmlns:p14="http://schemas.microsoft.com/office/powerpoint/2010/main" val="2730418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D2844A-A1E3-4FA1-D2E5-B4B9515DFFB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9D9CE0-328C-B350-C046-F289EA712BC0}"/>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17B4FBF-09F7-920F-7235-9A37F3BB8F6C}"/>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B84EAB-738E-1A5F-EE00-328BABC61EB5}"/>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7A1A763-F4E1-689A-BF6A-02F4F5285C1F}"/>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A6A3D45-507E-500F-7926-6DCBEDC1E4E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2A6E8F9-2B10-77BD-5961-158E0361D4A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9F1D4C33-CE9C-FE81-D509-FD3927F70F94}"/>
              </a:ext>
            </a:extLst>
          </p:cNvPr>
          <p:cNvSpPr>
            <a:spLocks noChangeArrowheads="1"/>
          </p:cNvSpPr>
          <p:nvPr/>
        </p:nvSpPr>
        <p:spPr bwMode="auto">
          <a:xfrm>
            <a:off x="137823" y="1296920"/>
            <a:ext cx="11520777" cy="707886"/>
          </a:xfrm>
          <a:prstGeom prst="rect">
            <a:avLst/>
          </a:prstGeom>
          <a:noFill/>
          <a:ln>
            <a:no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Low"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The new source file is displayed in </a:t>
            </a:r>
            <a:r>
              <a:rPr kumimoji="0" lang="en-US" altLang="en-US" sz="2000" b="0" i="0" u="none" strike="noStrike" cap="none" normalizeH="0" baseline="0" dirty="0" err="1">
                <a:ln>
                  <a:noFill/>
                </a:ln>
                <a:solidFill>
                  <a:srgbClr val="000000"/>
                </a:solidFill>
                <a:effectLst/>
                <a:latin typeface="Times New Roman" panose="02020603050405020304" pitchFamily="18" charset="0"/>
                <a:cs typeface="Times New Roman" panose="02020603050405020304" pitchFamily="18" charset="0"/>
              </a:rPr>
              <a:t>Webots</a:t>
            </a: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 text editor window. </a:t>
            </a:r>
            <a:r>
              <a:rPr kumimoji="0" lang="en-US" altLang="en-US" sz="2000" b="0" i="0" u="none" strike="noStrike" cap="none" normalizeH="0" baseline="0" dirty="0">
                <a:ln>
                  <a:noFill/>
                </a:ln>
                <a:solidFill>
                  <a:srgbClr val="000000"/>
                </a:solidFill>
                <a:effectLst/>
                <a:highlight>
                  <a:srgbClr val="FFFF00"/>
                </a:highlight>
                <a:latin typeface="Times New Roman" panose="02020603050405020304" pitchFamily="18" charset="0"/>
                <a:cs typeface="Times New Roman" panose="02020603050405020304" pitchFamily="18" charset="0"/>
              </a:rPr>
              <a:t>We will now associate new </a:t>
            </a:r>
            <a:r>
              <a:rPr kumimoji="0" lang="en-US" altLang="en-US" b="0" i="0" u="none" strike="noStrike" cap="none" normalizeH="0" baseline="0" dirty="0" err="1">
                <a:ln>
                  <a:noFill/>
                </a:ln>
                <a:solidFill>
                  <a:srgbClr val="222222"/>
                </a:solidFill>
                <a:effectLst/>
                <a:highlight>
                  <a:srgbClr val="FFFF00"/>
                </a:highlight>
                <a:latin typeface="Times New Roman" panose="02020603050405020304" pitchFamily="18" charset="0"/>
                <a:cs typeface="Times New Roman" panose="02020603050405020304" pitchFamily="18" charset="0"/>
              </a:rPr>
              <a:t>epuck_go_forward</a:t>
            </a:r>
            <a:r>
              <a:rPr kumimoji="0" lang="en-US" altLang="en-US" sz="2000" b="0" i="0" u="none" strike="noStrike" cap="none" normalizeH="0" baseline="0" dirty="0">
                <a:ln>
                  <a:noFill/>
                </a:ln>
                <a:solidFill>
                  <a:srgbClr val="000000"/>
                </a:solidFill>
                <a:effectLst/>
                <a:highlight>
                  <a:srgbClr val="FFFF00"/>
                </a:highlight>
                <a:latin typeface="Times New Roman" panose="02020603050405020304" pitchFamily="18" charset="0"/>
                <a:cs typeface="Times New Roman" panose="02020603050405020304" pitchFamily="18" charset="0"/>
              </a:rPr>
              <a:t> controller to the </a:t>
            </a:r>
            <a:r>
              <a:rPr kumimoji="0" lang="en-US" altLang="en-US" b="0" i="0" u="none" strike="noStrike" cap="none" normalizeH="0" baseline="0" dirty="0">
                <a:ln>
                  <a:noFill/>
                </a:ln>
                <a:solidFill>
                  <a:srgbClr val="222222"/>
                </a:solidFill>
                <a:effectLst/>
                <a:highlight>
                  <a:srgbClr val="FFFF00"/>
                </a:highlight>
                <a:latin typeface="Times New Roman" panose="02020603050405020304" pitchFamily="18" charset="0"/>
                <a:cs typeface="Times New Roman" panose="02020603050405020304" pitchFamily="18" charset="0"/>
              </a:rPr>
              <a:t>E-puck</a:t>
            </a:r>
            <a:r>
              <a:rPr kumimoji="0" lang="en-US" altLang="en-US" sz="2000" b="0" i="0" u="none" strike="noStrike" cap="none" normalizeH="0" baseline="0" dirty="0">
                <a:ln>
                  <a:noFill/>
                </a:ln>
                <a:solidFill>
                  <a:srgbClr val="000000"/>
                </a:solidFill>
                <a:effectLst/>
                <a:highlight>
                  <a:srgbClr val="FFFF00"/>
                </a:highlight>
                <a:latin typeface="Times New Roman" panose="02020603050405020304" pitchFamily="18" charset="0"/>
                <a:cs typeface="Times New Roman" panose="02020603050405020304" pitchFamily="18" charset="0"/>
              </a:rPr>
              <a:t> node.</a:t>
            </a:r>
            <a:r>
              <a:rPr kumimoji="0" lang="en-US" altLang="en-US" sz="1100" b="0" i="0" u="none" strike="noStrike" cap="none" normalizeH="0" baseline="0" dirty="0">
                <a:ln>
                  <a:noFill/>
                </a:ln>
                <a:solidFill>
                  <a:schemeClr val="tx1"/>
                </a:solidFill>
                <a:effectLst/>
                <a:highlight>
                  <a:srgbClr val="FFFF00"/>
                </a:highlight>
                <a:latin typeface="Times New Roman" panose="02020603050405020304" pitchFamily="18" charset="0"/>
                <a:cs typeface="Times New Roman" panose="02020603050405020304" pitchFamily="18" charset="0"/>
              </a:rPr>
              <a:t> </a:t>
            </a:r>
            <a:endParaRPr kumimoji="0" lang="en-US" altLang="en-US" sz="3200" b="0" i="0" u="none" strike="noStrike" cap="none" normalizeH="0" baseline="0" dirty="0">
              <a:ln>
                <a:noFill/>
              </a:ln>
              <a:solidFill>
                <a:schemeClr val="tx1"/>
              </a:solidFill>
              <a:effectLst/>
              <a:highlight>
                <a:srgbClr val="FFFF00"/>
              </a:highlight>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EB285BE3-F211-388F-19E4-DDAA64C1A0AA}"/>
              </a:ext>
            </a:extLst>
          </p:cNvPr>
          <p:cNvSpPr>
            <a:spLocks noChangeArrowheads="1"/>
          </p:cNvSpPr>
          <p:nvPr/>
        </p:nvSpPr>
        <p:spPr bwMode="auto">
          <a:xfrm>
            <a:off x="137823" y="2146025"/>
            <a:ext cx="11846168" cy="1323439"/>
          </a:xfrm>
          <a:prstGeom prst="rect">
            <a:avLst/>
          </a:prstGeom>
          <a:solidFill>
            <a:srgbClr val="DDDDD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Low"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In the scene tree view, select the </a:t>
            </a:r>
            <a:r>
              <a:rPr kumimoji="0" lang="en-US" altLang="en-US" b="0" i="0" u="none" strike="noStrike" cap="none" normalizeH="0" baseline="0" dirty="0">
                <a:ln>
                  <a:noFill/>
                </a:ln>
                <a:solidFill>
                  <a:srgbClr val="222222"/>
                </a:solidFill>
                <a:effectLst/>
                <a:latin typeface="Times New Roman" panose="02020603050405020304" pitchFamily="18" charset="0"/>
                <a:cs typeface="Times New Roman" panose="02020603050405020304" pitchFamily="18" charset="0"/>
              </a:rPr>
              <a:t>controller</a:t>
            </a: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 field of the </a:t>
            </a:r>
            <a:r>
              <a:rPr kumimoji="0" lang="en-US" altLang="en-US" b="0" i="0" u="none" strike="noStrike" cap="none" normalizeH="0" baseline="0" dirty="0">
                <a:ln>
                  <a:noFill/>
                </a:ln>
                <a:solidFill>
                  <a:srgbClr val="222222"/>
                </a:solidFill>
                <a:effectLst/>
                <a:latin typeface="Times New Roman" panose="02020603050405020304" pitchFamily="18" charset="0"/>
                <a:cs typeface="Times New Roman" panose="02020603050405020304" pitchFamily="18" charset="0"/>
              </a:rPr>
              <a:t>E-puck</a:t>
            </a: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 node, then use the field editor at the bottom of the Scene Tree view: press the </a:t>
            </a:r>
            <a:r>
              <a:rPr kumimoji="0" lang="en-US" altLang="en-US" b="0" i="0" u="none" strike="noStrike" cap="none" normalizeH="0" baseline="0" dirty="0">
                <a:ln>
                  <a:noFill/>
                </a:ln>
                <a:solidFill>
                  <a:srgbClr val="222222"/>
                </a:solidFill>
                <a:effectLst/>
                <a:latin typeface="Times New Roman" panose="02020603050405020304" pitchFamily="18" charset="0"/>
                <a:cs typeface="Times New Roman" panose="02020603050405020304" pitchFamily="18" charset="0"/>
              </a:rPr>
              <a:t>Select...</a:t>
            </a: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 button and then select </a:t>
            </a:r>
            <a:r>
              <a:rPr kumimoji="0" lang="en-US" altLang="en-US" b="0" i="0" u="none" strike="noStrike" cap="none" normalizeH="0" baseline="0" dirty="0" err="1">
                <a:ln>
                  <a:noFill/>
                </a:ln>
                <a:solidFill>
                  <a:srgbClr val="222222"/>
                </a:solidFill>
                <a:effectLst/>
                <a:latin typeface="Times New Roman" panose="02020603050405020304" pitchFamily="18" charset="0"/>
                <a:cs typeface="Times New Roman" panose="02020603050405020304" pitchFamily="18" charset="0"/>
              </a:rPr>
              <a:t>epuck_go_forward</a:t>
            </a: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 in the list. Once the controller is associated with the robot, save the world. Modify the program by getting the motor devices (</a:t>
            </a:r>
            <a:r>
              <a:rPr kumimoji="0" lang="en-US" altLang="en-US" b="0" i="0" u="none" strike="noStrike" cap="none" normalizeH="0" baseline="0" dirty="0" err="1">
                <a:ln>
                  <a:noFill/>
                </a:ln>
                <a:solidFill>
                  <a:srgbClr val="222222"/>
                </a:solidFill>
                <a:effectLst/>
                <a:latin typeface="Times New Roman" panose="02020603050405020304" pitchFamily="18" charset="0"/>
                <a:cs typeface="Times New Roman" panose="02020603050405020304" pitchFamily="18" charset="0"/>
              </a:rPr>
              <a:t>leftMotor</a:t>
            </a:r>
            <a:r>
              <a:rPr kumimoji="0" lang="en-US" altLang="en-US" b="0" i="0" u="none" strike="noStrike" cap="none" normalizeH="0" baseline="0" dirty="0">
                <a:ln>
                  <a:noFill/>
                </a:ln>
                <a:solidFill>
                  <a:srgbClr val="222222"/>
                </a:solidFill>
                <a:effectLst/>
                <a:latin typeface="Times New Roman" panose="02020603050405020304" pitchFamily="18" charset="0"/>
                <a:cs typeface="Times New Roman" panose="02020603050405020304" pitchFamily="18" charset="0"/>
              </a:rPr>
              <a:t> = </a:t>
            </a:r>
            <a:r>
              <a:rPr kumimoji="0" lang="en-US" altLang="en-US" b="0" i="0" u="none" strike="noStrike" cap="none" normalizeH="0" baseline="0" dirty="0" err="1">
                <a:ln>
                  <a:noFill/>
                </a:ln>
                <a:solidFill>
                  <a:srgbClr val="222222"/>
                </a:solidFill>
                <a:effectLst/>
                <a:latin typeface="Times New Roman" panose="02020603050405020304" pitchFamily="18" charset="0"/>
                <a:cs typeface="Times New Roman" panose="02020603050405020304" pitchFamily="18" charset="0"/>
              </a:rPr>
              <a:t>robot.getDevice</a:t>
            </a:r>
            <a:r>
              <a:rPr kumimoji="0" lang="en-US" altLang="en-US" b="0" i="0" u="none" strike="noStrike" cap="none" normalizeH="0" baseline="0" dirty="0">
                <a:ln>
                  <a:noFill/>
                </a:ln>
                <a:solidFill>
                  <a:srgbClr val="222222"/>
                </a:solidFill>
                <a:effectLst/>
                <a:latin typeface="Times New Roman" panose="02020603050405020304" pitchFamily="18" charset="0"/>
                <a:cs typeface="Times New Roman" panose="02020603050405020304" pitchFamily="18" charset="0"/>
              </a:rPr>
              <a:t>('left wheel motor')</a:t>
            </a: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 and by applying a motor command (</a:t>
            </a:r>
            <a:r>
              <a:rPr kumimoji="0" lang="en-US" altLang="en-US" b="0" i="0" u="none" strike="noStrike" cap="none" normalizeH="0" baseline="0" dirty="0" err="1">
                <a:ln>
                  <a:noFill/>
                </a:ln>
                <a:solidFill>
                  <a:srgbClr val="222222"/>
                </a:solidFill>
                <a:effectLst/>
                <a:latin typeface="Times New Roman" panose="02020603050405020304" pitchFamily="18" charset="0"/>
                <a:cs typeface="Times New Roman" panose="02020603050405020304" pitchFamily="18" charset="0"/>
              </a:rPr>
              <a:t>leftMotor.setPosition</a:t>
            </a:r>
            <a:r>
              <a:rPr kumimoji="0" lang="en-US" altLang="en-US" b="0" i="0" u="none" strike="noStrike" cap="none" normalizeH="0" baseline="0" dirty="0">
                <a:ln>
                  <a:noFill/>
                </a:ln>
                <a:solidFill>
                  <a:srgbClr val="222222"/>
                </a:solidFill>
                <a:effectLst/>
                <a:latin typeface="Times New Roman" panose="02020603050405020304" pitchFamily="18" charset="0"/>
                <a:cs typeface="Times New Roman" panose="02020603050405020304" pitchFamily="18" charset="0"/>
              </a:rPr>
              <a:t>(10.0)</a:t>
            </a:r>
            <a:r>
              <a:rPr kumimoji="0" lang="en-US" altLang="en-US" sz="20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a:t>
            </a:r>
            <a:r>
              <a:rPr kumimoji="0" lang="en-US" altLang="en-US" sz="1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endParaRPr kumimoji="0" lang="en-US" altLang="en-US" sz="3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89CF7E42-C029-37BC-4488-2B48FE0052A3}"/>
              </a:ext>
            </a:extLst>
          </p:cNvPr>
          <p:cNvPicPr>
            <a:picLocks noChangeAspect="1"/>
          </p:cNvPicPr>
          <p:nvPr/>
        </p:nvPicPr>
        <p:blipFill>
          <a:blip r:embed="rId4"/>
          <a:stretch>
            <a:fillRect/>
          </a:stretch>
        </p:blipFill>
        <p:spPr>
          <a:xfrm>
            <a:off x="3088746" y="3736195"/>
            <a:ext cx="2043646" cy="2289704"/>
          </a:xfrm>
          <a:prstGeom prst="rect">
            <a:avLst/>
          </a:prstGeom>
        </p:spPr>
      </p:pic>
      <p:pic>
        <p:nvPicPr>
          <p:cNvPr id="12" name="Picture 11">
            <a:extLst>
              <a:ext uri="{FF2B5EF4-FFF2-40B4-BE49-F238E27FC236}">
                <a16:creationId xmlns:a16="http://schemas.microsoft.com/office/drawing/2014/main" id="{D5D56DFE-D31D-8193-EDBC-B8A30E3AB72B}"/>
              </a:ext>
            </a:extLst>
          </p:cNvPr>
          <p:cNvPicPr>
            <a:picLocks noChangeAspect="1"/>
          </p:cNvPicPr>
          <p:nvPr/>
        </p:nvPicPr>
        <p:blipFill>
          <a:blip r:embed="rId5"/>
          <a:stretch>
            <a:fillRect/>
          </a:stretch>
        </p:blipFill>
        <p:spPr>
          <a:xfrm>
            <a:off x="216729" y="3807966"/>
            <a:ext cx="2630626" cy="1790287"/>
          </a:xfrm>
          <a:prstGeom prst="rect">
            <a:avLst/>
          </a:prstGeom>
        </p:spPr>
      </p:pic>
    </p:spTree>
    <p:extLst>
      <p:ext uri="{BB962C8B-B14F-4D97-AF65-F5344CB8AC3E}">
        <p14:creationId xmlns:p14="http://schemas.microsoft.com/office/powerpoint/2010/main" val="1149653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D0CE93-7E7F-53FE-9B6B-899C7195C3F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4952CC-0433-879D-DDE0-37DE13B513ED}"/>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F8405E1-1D42-DB48-90AA-3AF8075D83ED}"/>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EC4ABF6-48C4-4A3C-45C6-B59BFFCF3B7D}"/>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A6BBB95-4AE9-A7EA-E64E-A2174C614F9B}"/>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5BC2967-ED2A-AB41-3D64-38BDCEA8E55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0029F1B-7CE2-974E-9312-70ACE1D9155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A89F64C3-5560-C35A-55C7-D29CE1779DDE}"/>
              </a:ext>
            </a:extLst>
          </p:cNvPr>
          <p:cNvSpPr txBox="1"/>
          <p:nvPr/>
        </p:nvSpPr>
        <p:spPr>
          <a:xfrm>
            <a:off x="313266" y="1704586"/>
            <a:ext cx="11192933" cy="4247317"/>
          </a:xfrm>
          <a:prstGeom prst="rect">
            <a:avLst/>
          </a:prstGeom>
          <a:noFill/>
        </p:spPr>
        <p:txBody>
          <a:bodyPr wrap="square">
            <a:spAutoFit/>
          </a:bodyPr>
          <a:lstStyle/>
          <a:p>
            <a:r>
              <a:rPr lang="en-CA" b="1" i="0" dirty="0">
                <a:solidFill>
                  <a:srgbClr val="333333"/>
                </a:solidFill>
                <a:effectLst/>
                <a:latin typeface="Roboto Mono" panose="00000009000000000000" pitchFamily="49" charset="0"/>
              </a:rPr>
              <a:t>from</a:t>
            </a:r>
            <a:r>
              <a:rPr lang="en-CA" b="0" i="0" dirty="0">
                <a:solidFill>
                  <a:srgbClr val="333333"/>
                </a:solidFill>
                <a:effectLst/>
                <a:latin typeface="Roboto Mono" panose="00000009000000000000" pitchFamily="49" charset="0"/>
              </a:rPr>
              <a:t> controller </a:t>
            </a:r>
            <a:r>
              <a:rPr lang="en-CA" b="1" i="0" dirty="0">
                <a:solidFill>
                  <a:srgbClr val="333333"/>
                </a:solidFill>
                <a:effectLst/>
                <a:latin typeface="Roboto Mono" panose="00000009000000000000" pitchFamily="49" charset="0"/>
              </a:rPr>
              <a:t>import</a:t>
            </a:r>
            <a:r>
              <a:rPr lang="en-CA" b="0" i="0" dirty="0">
                <a:solidFill>
                  <a:srgbClr val="333333"/>
                </a:solidFill>
                <a:effectLst/>
                <a:latin typeface="Roboto Mono" panose="00000009000000000000" pitchFamily="49" charset="0"/>
              </a:rPr>
              <a:t> Robot, Motor </a:t>
            </a:r>
          </a:p>
          <a:p>
            <a:endParaRPr lang="en-CA" dirty="0">
              <a:solidFill>
                <a:srgbClr val="333333"/>
              </a:solidFill>
              <a:latin typeface="Roboto Mono" panose="00000009000000000000" pitchFamily="49" charset="0"/>
            </a:endParaRPr>
          </a:p>
          <a:p>
            <a:r>
              <a:rPr lang="en-CA" b="0" i="0" dirty="0">
                <a:solidFill>
                  <a:srgbClr val="333333"/>
                </a:solidFill>
                <a:effectLst/>
                <a:latin typeface="Roboto Mono" panose="00000009000000000000" pitchFamily="49" charset="0"/>
              </a:rPr>
              <a:t>TIME_STEP = </a:t>
            </a:r>
            <a:r>
              <a:rPr lang="en-CA" b="0" i="0" dirty="0">
                <a:solidFill>
                  <a:srgbClr val="880000"/>
                </a:solidFill>
                <a:effectLst/>
                <a:latin typeface="Roboto Mono" panose="00000009000000000000" pitchFamily="49" charset="0"/>
              </a:rPr>
              <a:t>64</a:t>
            </a:r>
            <a:r>
              <a:rPr lang="en-CA" b="0" i="0" dirty="0">
                <a:solidFill>
                  <a:srgbClr val="333333"/>
                </a:solidFill>
                <a:effectLst/>
                <a:latin typeface="Roboto Mono" panose="00000009000000000000" pitchFamily="49" charset="0"/>
              </a:rPr>
              <a:t> </a:t>
            </a:r>
          </a:p>
          <a:p>
            <a:endParaRPr lang="en-CA" dirty="0">
              <a:solidFill>
                <a:srgbClr val="333333"/>
              </a:solidFill>
              <a:latin typeface="Roboto Mono" panose="00000009000000000000" pitchFamily="49" charset="0"/>
            </a:endParaRPr>
          </a:p>
          <a:p>
            <a:r>
              <a:rPr lang="en-CA" b="0" i="0" dirty="0">
                <a:solidFill>
                  <a:srgbClr val="888888"/>
                </a:solidFill>
                <a:effectLst/>
                <a:latin typeface="Roboto Mono" panose="00000009000000000000" pitchFamily="49" charset="0"/>
              </a:rPr>
              <a:t># create the Robot instance.</a:t>
            </a:r>
            <a:r>
              <a:rPr lang="en-CA" b="0" i="0" dirty="0">
                <a:solidFill>
                  <a:srgbClr val="333333"/>
                </a:solidFill>
                <a:effectLst/>
                <a:latin typeface="Roboto Mono" panose="00000009000000000000" pitchFamily="49" charset="0"/>
              </a:rPr>
              <a:t> </a:t>
            </a:r>
            <a:endParaRPr lang="en-CA" dirty="0">
              <a:solidFill>
                <a:srgbClr val="333333"/>
              </a:solidFill>
              <a:latin typeface="Roboto Mono" panose="00000009000000000000" pitchFamily="49" charset="0"/>
            </a:endParaRPr>
          </a:p>
          <a:p>
            <a:r>
              <a:rPr lang="en-CA" b="0" i="0" dirty="0">
                <a:solidFill>
                  <a:srgbClr val="333333"/>
                </a:solidFill>
                <a:effectLst/>
                <a:latin typeface="Roboto Mono" panose="00000009000000000000" pitchFamily="49" charset="0"/>
              </a:rPr>
              <a:t>robot = Robot() </a:t>
            </a:r>
          </a:p>
          <a:p>
            <a:endParaRPr lang="en-CA" dirty="0">
              <a:solidFill>
                <a:srgbClr val="333333"/>
              </a:solidFill>
              <a:latin typeface="Roboto Mono" panose="00000009000000000000" pitchFamily="49" charset="0"/>
            </a:endParaRPr>
          </a:p>
          <a:p>
            <a:r>
              <a:rPr lang="en-CA" b="0" i="0" dirty="0">
                <a:solidFill>
                  <a:srgbClr val="888888"/>
                </a:solidFill>
                <a:effectLst/>
                <a:latin typeface="Roboto Mono" panose="00000009000000000000" pitchFamily="49" charset="0"/>
              </a:rPr>
              <a:t># get the motor devices</a:t>
            </a:r>
            <a:r>
              <a:rPr lang="en-CA" b="0" i="0" dirty="0">
                <a:solidFill>
                  <a:srgbClr val="333333"/>
                </a:solidFill>
                <a:effectLst/>
                <a:latin typeface="Roboto Mono" panose="00000009000000000000" pitchFamily="49" charset="0"/>
              </a:rPr>
              <a:t> </a:t>
            </a:r>
          </a:p>
          <a:p>
            <a:r>
              <a:rPr lang="en-CA" b="0" i="0" dirty="0" err="1">
                <a:solidFill>
                  <a:srgbClr val="333333"/>
                </a:solidFill>
                <a:effectLst/>
                <a:latin typeface="Roboto Mono" panose="00000009000000000000" pitchFamily="49" charset="0"/>
              </a:rPr>
              <a:t>leftMotor</a:t>
            </a:r>
            <a:r>
              <a:rPr lang="en-CA" b="0" i="0" dirty="0">
                <a:solidFill>
                  <a:srgbClr val="333333"/>
                </a:solidFill>
                <a:effectLst/>
                <a:latin typeface="Roboto Mono" panose="00000009000000000000" pitchFamily="49" charset="0"/>
              </a:rPr>
              <a:t> = </a:t>
            </a:r>
            <a:r>
              <a:rPr lang="en-CA" b="0" i="0" dirty="0" err="1">
                <a:solidFill>
                  <a:srgbClr val="333333"/>
                </a:solidFill>
                <a:effectLst/>
                <a:latin typeface="Roboto Mono" panose="00000009000000000000" pitchFamily="49" charset="0"/>
              </a:rPr>
              <a:t>robot.getDevice</a:t>
            </a:r>
            <a:r>
              <a:rPr lang="en-CA" b="0" i="0" dirty="0">
                <a:solidFill>
                  <a:srgbClr val="333333"/>
                </a:solidFill>
                <a:effectLst/>
                <a:latin typeface="Roboto Mono" panose="00000009000000000000" pitchFamily="49" charset="0"/>
              </a:rPr>
              <a:t>(</a:t>
            </a:r>
            <a:r>
              <a:rPr lang="en-CA" b="0" i="0" dirty="0">
                <a:solidFill>
                  <a:srgbClr val="880000"/>
                </a:solidFill>
                <a:effectLst/>
                <a:latin typeface="Roboto Mono" panose="00000009000000000000" pitchFamily="49" charset="0"/>
              </a:rPr>
              <a:t>'left wheel motor’</a:t>
            </a:r>
            <a:r>
              <a:rPr lang="en-CA" b="0" i="0" dirty="0">
                <a:solidFill>
                  <a:srgbClr val="333333"/>
                </a:solidFill>
                <a:effectLst/>
                <a:latin typeface="Roboto Mono" panose="00000009000000000000" pitchFamily="49" charset="0"/>
              </a:rPr>
              <a:t>) </a:t>
            </a:r>
          </a:p>
          <a:p>
            <a:r>
              <a:rPr lang="en-CA" b="0" i="0" dirty="0" err="1">
                <a:solidFill>
                  <a:srgbClr val="333333"/>
                </a:solidFill>
                <a:effectLst/>
                <a:latin typeface="Roboto Mono" panose="00000009000000000000" pitchFamily="49" charset="0"/>
              </a:rPr>
              <a:t>rightMotor</a:t>
            </a:r>
            <a:r>
              <a:rPr lang="en-CA" b="0" i="0" dirty="0">
                <a:solidFill>
                  <a:srgbClr val="333333"/>
                </a:solidFill>
                <a:effectLst/>
                <a:latin typeface="Roboto Mono" panose="00000009000000000000" pitchFamily="49" charset="0"/>
              </a:rPr>
              <a:t> = </a:t>
            </a:r>
            <a:r>
              <a:rPr lang="en-CA" b="0" i="0" dirty="0" err="1">
                <a:solidFill>
                  <a:srgbClr val="333333"/>
                </a:solidFill>
                <a:effectLst/>
                <a:latin typeface="Roboto Mono" panose="00000009000000000000" pitchFamily="49" charset="0"/>
              </a:rPr>
              <a:t>robot.getDevice</a:t>
            </a:r>
            <a:r>
              <a:rPr lang="en-CA" b="0" i="0" dirty="0">
                <a:solidFill>
                  <a:srgbClr val="333333"/>
                </a:solidFill>
                <a:effectLst/>
                <a:latin typeface="Roboto Mono" panose="00000009000000000000" pitchFamily="49" charset="0"/>
              </a:rPr>
              <a:t>(</a:t>
            </a:r>
            <a:r>
              <a:rPr lang="en-CA" b="0" i="0" dirty="0">
                <a:solidFill>
                  <a:srgbClr val="880000"/>
                </a:solidFill>
                <a:effectLst/>
                <a:latin typeface="Roboto Mono" panose="00000009000000000000" pitchFamily="49" charset="0"/>
              </a:rPr>
              <a:t>'right wheel motor’</a:t>
            </a:r>
            <a:r>
              <a:rPr lang="en-CA" b="0" i="0" dirty="0">
                <a:solidFill>
                  <a:srgbClr val="333333"/>
                </a:solidFill>
                <a:effectLst/>
                <a:latin typeface="Roboto Mono" panose="00000009000000000000" pitchFamily="49" charset="0"/>
              </a:rPr>
              <a:t>) </a:t>
            </a:r>
          </a:p>
          <a:p>
            <a:endParaRPr lang="en-CA" dirty="0">
              <a:solidFill>
                <a:srgbClr val="333333"/>
              </a:solidFill>
              <a:latin typeface="Roboto Mono" panose="00000009000000000000" pitchFamily="49" charset="0"/>
            </a:endParaRPr>
          </a:p>
          <a:p>
            <a:r>
              <a:rPr lang="en-CA" b="0" i="0" dirty="0">
                <a:solidFill>
                  <a:srgbClr val="888888"/>
                </a:solidFill>
                <a:effectLst/>
                <a:latin typeface="Roboto Mono" panose="00000009000000000000" pitchFamily="49" charset="0"/>
              </a:rPr>
              <a:t># set the target position of the motors</a:t>
            </a:r>
            <a:r>
              <a:rPr lang="en-CA" b="0" i="0" dirty="0">
                <a:solidFill>
                  <a:srgbClr val="333333"/>
                </a:solidFill>
                <a:effectLst/>
                <a:latin typeface="Roboto Mono" panose="00000009000000000000" pitchFamily="49" charset="0"/>
              </a:rPr>
              <a:t> </a:t>
            </a:r>
          </a:p>
          <a:p>
            <a:r>
              <a:rPr lang="en-CA" b="0" i="0" dirty="0" err="1">
                <a:solidFill>
                  <a:srgbClr val="333333"/>
                </a:solidFill>
                <a:effectLst/>
                <a:latin typeface="Roboto Mono" panose="00000009000000000000" pitchFamily="49" charset="0"/>
              </a:rPr>
              <a:t>leftMotor.setPosition</a:t>
            </a:r>
            <a:r>
              <a:rPr lang="en-CA" b="0" i="0" dirty="0">
                <a:solidFill>
                  <a:srgbClr val="333333"/>
                </a:solidFill>
                <a:effectLst/>
                <a:latin typeface="Roboto Mono" panose="00000009000000000000" pitchFamily="49" charset="0"/>
              </a:rPr>
              <a:t>(</a:t>
            </a:r>
            <a:r>
              <a:rPr lang="en-CA" b="0" i="0" dirty="0">
                <a:solidFill>
                  <a:srgbClr val="880000"/>
                </a:solidFill>
                <a:effectLst/>
                <a:latin typeface="Roboto Mono" panose="00000009000000000000" pitchFamily="49" charset="0"/>
              </a:rPr>
              <a:t>10.0</a:t>
            </a:r>
            <a:r>
              <a:rPr lang="en-CA" b="0" i="0" dirty="0">
                <a:solidFill>
                  <a:srgbClr val="333333"/>
                </a:solidFill>
                <a:effectLst/>
                <a:latin typeface="Roboto Mono" panose="00000009000000000000" pitchFamily="49" charset="0"/>
              </a:rPr>
              <a:t>) </a:t>
            </a:r>
          </a:p>
          <a:p>
            <a:r>
              <a:rPr lang="en-CA" b="0" i="0" dirty="0" err="1">
                <a:solidFill>
                  <a:srgbClr val="333333"/>
                </a:solidFill>
                <a:effectLst/>
                <a:latin typeface="Roboto Mono" panose="00000009000000000000" pitchFamily="49" charset="0"/>
              </a:rPr>
              <a:t>rightMotor.setPosition</a:t>
            </a:r>
            <a:r>
              <a:rPr lang="en-CA" b="0" i="0" dirty="0">
                <a:solidFill>
                  <a:srgbClr val="333333"/>
                </a:solidFill>
                <a:effectLst/>
                <a:latin typeface="Roboto Mono" panose="00000009000000000000" pitchFamily="49" charset="0"/>
              </a:rPr>
              <a:t>(</a:t>
            </a:r>
            <a:r>
              <a:rPr lang="en-CA" b="0" i="0" dirty="0">
                <a:solidFill>
                  <a:srgbClr val="880000"/>
                </a:solidFill>
                <a:effectLst/>
                <a:latin typeface="Roboto Mono" panose="00000009000000000000" pitchFamily="49" charset="0"/>
              </a:rPr>
              <a:t>10.0</a:t>
            </a:r>
            <a:r>
              <a:rPr lang="en-CA" b="0" i="0" dirty="0">
                <a:solidFill>
                  <a:srgbClr val="333333"/>
                </a:solidFill>
                <a:effectLst/>
                <a:latin typeface="Roboto Mono" panose="00000009000000000000" pitchFamily="49" charset="0"/>
              </a:rPr>
              <a:t>) </a:t>
            </a:r>
          </a:p>
          <a:p>
            <a:r>
              <a:rPr lang="en-CA" b="1" i="0" dirty="0">
                <a:solidFill>
                  <a:srgbClr val="333333"/>
                </a:solidFill>
                <a:effectLst/>
                <a:latin typeface="Roboto Mono" panose="00000009000000000000" pitchFamily="49" charset="0"/>
              </a:rPr>
              <a:t>while</a:t>
            </a:r>
            <a:r>
              <a:rPr lang="en-CA" b="0" i="0" dirty="0">
                <a:solidFill>
                  <a:srgbClr val="333333"/>
                </a:solidFill>
                <a:effectLst/>
                <a:latin typeface="Roboto Mono" panose="00000009000000000000" pitchFamily="49" charset="0"/>
              </a:rPr>
              <a:t> </a:t>
            </a:r>
            <a:r>
              <a:rPr lang="en-CA" b="0" i="0" dirty="0" err="1">
                <a:solidFill>
                  <a:srgbClr val="333333"/>
                </a:solidFill>
                <a:effectLst/>
                <a:latin typeface="Roboto Mono" panose="00000009000000000000" pitchFamily="49" charset="0"/>
              </a:rPr>
              <a:t>robot.step</a:t>
            </a:r>
            <a:r>
              <a:rPr lang="en-CA" b="0" i="0" dirty="0">
                <a:solidFill>
                  <a:srgbClr val="333333"/>
                </a:solidFill>
                <a:effectLst/>
                <a:latin typeface="Roboto Mono" panose="00000009000000000000" pitchFamily="49" charset="0"/>
              </a:rPr>
              <a:t>(TIME_STEP) != </a:t>
            </a:r>
            <a:r>
              <a:rPr lang="en-CA" b="0" i="0" dirty="0">
                <a:solidFill>
                  <a:srgbClr val="880000"/>
                </a:solidFill>
                <a:effectLst/>
                <a:latin typeface="Roboto Mono" panose="00000009000000000000" pitchFamily="49" charset="0"/>
              </a:rPr>
              <a:t>-1</a:t>
            </a:r>
            <a:r>
              <a:rPr lang="en-CA" b="0" i="0" dirty="0">
                <a:solidFill>
                  <a:srgbClr val="333333"/>
                </a:solidFill>
                <a:effectLst/>
                <a:latin typeface="Roboto Mono" panose="00000009000000000000" pitchFamily="49" charset="0"/>
              </a:rPr>
              <a:t>: </a:t>
            </a:r>
            <a:r>
              <a:rPr lang="en-CA" b="1" i="0" dirty="0">
                <a:solidFill>
                  <a:srgbClr val="333333"/>
                </a:solidFill>
                <a:effectLst/>
                <a:latin typeface="Roboto Mono" panose="00000009000000000000" pitchFamily="49" charset="0"/>
              </a:rPr>
              <a:t>pass</a:t>
            </a:r>
            <a:endParaRPr lang="en-CA" dirty="0"/>
          </a:p>
        </p:txBody>
      </p:sp>
    </p:spTree>
    <p:extLst>
      <p:ext uri="{BB962C8B-B14F-4D97-AF65-F5344CB8AC3E}">
        <p14:creationId xmlns:p14="http://schemas.microsoft.com/office/powerpoint/2010/main" val="3854971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A0490E-6A5B-52BB-8C2A-9EEB0BBD455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3923C6-7D03-82E1-59EA-2E20929C0BDA}"/>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93FFC74-41C5-C66D-A2B8-401506B2E2EC}"/>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4C54442-AC29-E575-7733-EEF167603665}"/>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BE9EEE1-AAE3-06D1-D9CE-D25AE495914A}"/>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9515D14-7D79-6381-97BB-7FEDA8D539F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B9D6D2B-53AC-42DE-1E96-C01636C8342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1D42A9DA-3996-BA7C-31E1-43E72228F90B}"/>
              </a:ext>
            </a:extLst>
          </p:cNvPr>
          <p:cNvPicPr>
            <a:picLocks noChangeAspect="1"/>
          </p:cNvPicPr>
          <p:nvPr/>
        </p:nvPicPr>
        <p:blipFill>
          <a:blip r:embed="rId4"/>
          <a:stretch>
            <a:fillRect/>
          </a:stretch>
        </p:blipFill>
        <p:spPr>
          <a:xfrm>
            <a:off x="442383" y="1704586"/>
            <a:ext cx="3924300" cy="4124325"/>
          </a:xfrm>
          <a:prstGeom prst="rect">
            <a:avLst/>
          </a:prstGeom>
        </p:spPr>
      </p:pic>
      <p:sp>
        <p:nvSpPr>
          <p:cNvPr id="9" name="TextBox 8">
            <a:extLst>
              <a:ext uri="{FF2B5EF4-FFF2-40B4-BE49-F238E27FC236}">
                <a16:creationId xmlns:a16="http://schemas.microsoft.com/office/drawing/2014/main" id="{EC8839AA-C000-9F85-9200-FBAA0F4C8B22}"/>
              </a:ext>
            </a:extLst>
          </p:cNvPr>
          <p:cNvSpPr txBox="1"/>
          <p:nvPr/>
        </p:nvSpPr>
        <p:spPr>
          <a:xfrm>
            <a:off x="5240867" y="2696401"/>
            <a:ext cx="6096000" cy="923330"/>
          </a:xfrm>
          <a:prstGeom prst="rect">
            <a:avLst/>
          </a:prstGeom>
          <a:noFill/>
        </p:spPr>
        <p:txBody>
          <a:bodyPr wrap="square">
            <a:spAutoFit/>
          </a:bodyPr>
          <a:lstStyle/>
          <a:p>
            <a:r>
              <a:rPr lang="en-US" b="0" i="0" dirty="0">
                <a:solidFill>
                  <a:srgbClr val="000000"/>
                </a:solidFill>
                <a:effectLst/>
                <a:latin typeface="Roboto" panose="02000000000000000000" pitchFamily="2" charset="0"/>
              </a:rPr>
              <a:t>robot should move forwards. The robot will move using its maximum speed for a while and then stop once the wheels have rotated of 10 radians.</a:t>
            </a:r>
            <a:endParaRPr lang="en-CA" dirty="0"/>
          </a:p>
        </p:txBody>
      </p:sp>
    </p:spTree>
    <p:extLst>
      <p:ext uri="{BB962C8B-B14F-4D97-AF65-F5344CB8AC3E}">
        <p14:creationId xmlns:p14="http://schemas.microsoft.com/office/powerpoint/2010/main" val="2001631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650F8C-B397-0984-880F-E776E41F18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1246667-0DF1-DB72-5A3C-8E400D4E2260}"/>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C43E63C-1BFE-7D9C-77A1-2AD178B7E08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EA2B212-06C1-C5D0-3A78-37BE13E98C64}"/>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C4E0E9E-87D1-3A41-7DAB-B05A85475D75}"/>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E9A6106-8599-F95C-0012-D6D71BD0CED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A67290B-56FA-8A0C-09C2-A87672291B0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8100873-0EC0-CFEA-C64E-DF35AC249B8C}"/>
              </a:ext>
            </a:extLst>
          </p:cNvPr>
          <p:cNvSpPr txBox="1"/>
          <p:nvPr/>
        </p:nvSpPr>
        <p:spPr>
          <a:xfrm>
            <a:off x="220134" y="1425891"/>
            <a:ext cx="3217333" cy="369332"/>
          </a:xfrm>
          <a:prstGeom prst="rect">
            <a:avLst/>
          </a:prstGeom>
          <a:noFill/>
        </p:spPr>
        <p:txBody>
          <a:bodyPr wrap="square">
            <a:spAutoFit/>
          </a:bodyPr>
          <a:lstStyle/>
          <a:p>
            <a:pPr algn="l"/>
            <a:r>
              <a:rPr lang="en-US" b="1" i="0" dirty="0">
                <a:solidFill>
                  <a:srgbClr val="0D0D0D"/>
                </a:solidFill>
                <a:effectLst/>
                <a:latin typeface="Söhne"/>
              </a:rPr>
              <a:t>Step 1: Import Required Classes</a:t>
            </a:r>
          </a:p>
        </p:txBody>
      </p:sp>
      <p:sp>
        <p:nvSpPr>
          <p:cNvPr id="9" name="TextBox 8">
            <a:extLst>
              <a:ext uri="{FF2B5EF4-FFF2-40B4-BE49-F238E27FC236}">
                <a16:creationId xmlns:a16="http://schemas.microsoft.com/office/drawing/2014/main" id="{11BD8AD8-9ADB-CBFB-3230-242EA7D02B62}"/>
              </a:ext>
            </a:extLst>
          </p:cNvPr>
          <p:cNvSpPr txBox="1"/>
          <p:nvPr/>
        </p:nvSpPr>
        <p:spPr>
          <a:xfrm>
            <a:off x="137823" y="1853067"/>
            <a:ext cx="3699933" cy="369332"/>
          </a:xfrm>
          <a:prstGeom prst="rect">
            <a:avLst/>
          </a:prstGeom>
          <a:noFill/>
        </p:spPr>
        <p:txBody>
          <a:bodyPr wrap="square">
            <a:spAutoFit/>
          </a:bodyPr>
          <a:lstStyle/>
          <a:p>
            <a:r>
              <a:rPr lang="en-US" b="0" i="0" dirty="0">
                <a:effectLst/>
                <a:highlight>
                  <a:srgbClr val="FFFF00"/>
                </a:highlight>
                <a:latin typeface="Söhne Mono"/>
              </a:rPr>
              <a:t>from controller import Robot, Motor</a:t>
            </a:r>
            <a:endParaRPr lang="en-CA" dirty="0">
              <a:highlight>
                <a:srgbClr val="FFFF00"/>
              </a:highlight>
            </a:endParaRPr>
          </a:p>
        </p:txBody>
      </p:sp>
      <p:sp>
        <p:nvSpPr>
          <p:cNvPr id="11" name="Rectangle 1">
            <a:extLst>
              <a:ext uri="{FF2B5EF4-FFF2-40B4-BE49-F238E27FC236}">
                <a16:creationId xmlns:a16="http://schemas.microsoft.com/office/drawing/2014/main" id="{CAB4CCD2-005A-0A33-8BE6-E0283B95AC34}"/>
              </a:ext>
            </a:extLst>
          </p:cNvPr>
          <p:cNvSpPr>
            <a:spLocks noChangeArrowheads="1"/>
          </p:cNvSpPr>
          <p:nvPr/>
        </p:nvSpPr>
        <p:spPr bwMode="auto">
          <a:xfrm>
            <a:off x="220134" y="2109947"/>
            <a:ext cx="4850662" cy="2370395"/>
          </a:xfrm>
          <a:prstGeom prst="rect">
            <a:avLst/>
          </a:prstGeom>
          <a:noFill/>
          <a:ln>
            <a:noFill/>
          </a:ln>
          <a:effectLst/>
        </p:spPr>
        <p:txBody>
          <a:bodyPr vert="horz" wrap="square" lIns="91440" tIns="198375" rIns="91440" bIns="198375"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This line imports the </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Robot</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and </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Motor</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classes from the </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controller</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module.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In </a:t>
            </a:r>
            <a:r>
              <a:rPr kumimoji="0" lang="en-US" altLang="en-US" sz="1600" b="0"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Webots</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the </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Robot</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class allows you to create a robot object to control your robot in the simulation. The </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Motor</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class is used to control the motors of the robot, such as wheel motors for moving.</a:t>
            </a:r>
            <a:r>
              <a:rPr kumimoji="0" lang="en-US" altLang="en-US" sz="1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endParaRPr kumimoji="0" lang="en-US" alt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cxnSp>
        <p:nvCxnSpPr>
          <p:cNvPr id="13" name="Straight Connector 12">
            <a:extLst>
              <a:ext uri="{FF2B5EF4-FFF2-40B4-BE49-F238E27FC236}">
                <a16:creationId xmlns:a16="http://schemas.microsoft.com/office/drawing/2014/main" id="{8CB41F96-F345-EC19-EF23-B453ADC9F2D9}"/>
              </a:ext>
            </a:extLst>
          </p:cNvPr>
          <p:cNvCxnSpPr>
            <a:stCxn id="25" idx="0"/>
            <a:endCxn id="25" idx="2"/>
          </p:cNvCxnSpPr>
          <p:nvPr/>
        </p:nvCxnSpPr>
        <p:spPr>
          <a:xfrm>
            <a:off x="6086724" y="1200647"/>
            <a:ext cx="0" cy="5141726"/>
          </a:xfrm>
          <a:prstGeom prst="line">
            <a:avLst/>
          </a:prstGeom>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B9CB8DB6-81EC-74A1-E127-5C9B2BD1A1DB}"/>
              </a:ext>
            </a:extLst>
          </p:cNvPr>
          <p:cNvSpPr txBox="1"/>
          <p:nvPr/>
        </p:nvSpPr>
        <p:spPr>
          <a:xfrm>
            <a:off x="6055760" y="1241225"/>
            <a:ext cx="3208865" cy="369332"/>
          </a:xfrm>
          <a:prstGeom prst="rect">
            <a:avLst/>
          </a:prstGeom>
          <a:noFill/>
        </p:spPr>
        <p:txBody>
          <a:bodyPr wrap="square">
            <a:spAutoFit/>
          </a:bodyPr>
          <a:lstStyle/>
          <a:p>
            <a:pPr algn="l"/>
            <a:r>
              <a:rPr lang="en-US" b="1" i="0" dirty="0">
                <a:solidFill>
                  <a:srgbClr val="0D0D0D"/>
                </a:solidFill>
                <a:effectLst/>
                <a:latin typeface="Söhne"/>
              </a:rPr>
              <a:t>Step 2: Define the Time Step</a:t>
            </a:r>
          </a:p>
        </p:txBody>
      </p:sp>
      <p:sp>
        <p:nvSpPr>
          <p:cNvPr id="17" name="TextBox 16">
            <a:extLst>
              <a:ext uri="{FF2B5EF4-FFF2-40B4-BE49-F238E27FC236}">
                <a16:creationId xmlns:a16="http://schemas.microsoft.com/office/drawing/2014/main" id="{8F7555CD-03DA-2C0E-37DA-D6E3D3593A37}"/>
              </a:ext>
            </a:extLst>
          </p:cNvPr>
          <p:cNvSpPr txBox="1"/>
          <p:nvPr/>
        </p:nvSpPr>
        <p:spPr>
          <a:xfrm>
            <a:off x="6167752" y="1601075"/>
            <a:ext cx="2123658" cy="369332"/>
          </a:xfrm>
          <a:prstGeom prst="rect">
            <a:avLst/>
          </a:prstGeom>
          <a:noFill/>
        </p:spPr>
        <p:txBody>
          <a:bodyPr wrap="square">
            <a:spAutoFit/>
          </a:bodyPr>
          <a:lstStyle/>
          <a:p>
            <a:r>
              <a:rPr lang="en-CA" dirty="0">
                <a:highlight>
                  <a:srgbClr val="FFFF00"/>
                </a:highlight>
              </a:rPr>
              <a:t>TIME_STEP = 64</a:t>
            </a:r>
          </a:p>
        </p:txBody>
      </p:sp>
      <p:sp>
        <p:nvSpPr>
          <p:cNvPr id="18" name="Rectangle 2">
            <a:extLst>
              <a:ext uri="{FF2B5EF4-FFF2-40B4-BE49-F238E27FC236}">
                <a16:creationId xmlns:a16="http://schemas.microsoft.com/office/drawing/2014/main" id="{51A63FAE-1F48-6B04-1E49-EA7CEEA1C78C}"/>
              </a:ext>
            </a:extLst>
          </p:cNvPr>
          <p:cNvSpPr>
            <a:spLocks noChangeArrowheads="1"/>
          </p:cNvSpPr>
          <p:nvPr/>
        </p:nvSpPr>
        <p:spPr bwMode="auto">
          <a:xfrm>
            <a:off x="6095930" y="2276990"/>
            <a:ext cx="5787919" cy="1785362"/>
          </a:xfrm>
          <a:prstGeom prst="rect">
            <a:avLst/>
          </a:prstGeom>
          <a:noFill/>
          <a:ln>
            <a:noFill/>
          </a:ln>
          <a:effectLst/>
        </p:spPr>
        <p:txBody>
          <a:bodyPr vert="horz" wrap="square" lIns="91440" tIns="45720" rIns="91440" bIns="198375"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a:ln>
                  <a:noFill/>
                </a:ln>
                <a:solidFill>
                  <a:srgbClr val="0D0D0D"/>
                </a:solidFill>
                <a:effectLst/>
                <a:latin typeface="Times New Roman" panose="02020603050405020304" pitchFamily="18" charset="0"/>
                <a:cs typeface="Times New Roman" panose="02020603050405020304" pitchFamily="18" charset="0"/>
              </a:rPr>
              <a:t>This sets the time step of the simulation loop in milliseconds. In Webots, simulations progress in discrete steps. Here, </a:t>
            </a:r>
            <a:r>
              <a:rPr kumimoji="0" lang="en-US" altLang="en-US" sz="2800" b="1" i="0" u="none" strike="noStrike" cap="none" normalizeH="0" baseline="0">
                <a:ln>
                  <a:noFill/>
                </a:ln>
                <a:solidFill>
                  <a:srgbClr val="0D0D0D"/>
                </a:solidFill>
                <a:effectLst/>
                <a:latin typeface="Times New Roman" panose="02020603050405020304" pitchFamily="18" charset="0"/>
                <a:cs typeface="Times New Roman" panose="02020603050405020304" pitchFamily="18" charset="0"/>
              </a:rPr>
              <a:t>64</a:t>
            </a:r>
            <a:r>
              <a:rPr kumimoji="0" lang="en-US" altLang="en-US" b="0" i="0" u="none" strike="noStrike" cap="none" normalizeH="0" baseline="0">
                <a:ln>
                  <a:noFill/>
                </a:ln>
                <a:solidFill>
                  <a:srgbClr val="0D0D0D"/>
                </a:solidFill>
                <a:effectLst/>
                <a:latin typeface="Times New Roman" panose="02020603050405020304" pitchFamily="18" charset="0"/>
                <a:cs typeface="Times New Roman" panose="02020603050405020304" pitchFamily="18" charset="0"/>
              </a:rPr>
              <a:t> milliseconds is chosen as the duration of each simulation step. This means that your simulation will update and execute your commands every 64 milliseconds.</a:t>
            </a:r>
            <a:r>
              <a:rPr kumimoji="0" lang="en-US" altLang="en-US" sz="105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 </a:t>
            </a:r>
            <a:endParaRPr kumimoji="0" lang="en-US" altLang="en-US" sz="28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77446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AB3049-E34D-4917-9BDD-28DFCCC160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D9F8DC-B212-EEFB-EB93-5B267DFCAF71}"/>
              </a:ext>
            </a:extLst>
          </p:cNvPr>
          <p:cNvSpPr/>
          <p:nvPr/>
        </p:nvSpPr>
        <p:spPr>
          <a:xfrm>
            <a:off x="49085" y="1297848"/>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B5AF95D-D0AD-9C5A-CCE7-5315BDEB7252}"/>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C4BA94D-8B3E-8C8B-5261-5EC431291623}"/>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2FE2916-A0C1-8F68-B4C1-ACAA3EDCF190}"/>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0262FF2-2966-0C21-5C4E-F96FE99DA8E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BB4236E-843C-F1E7-04AD-24380B02381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C42E8104-4A87-4EE2-8692-C268727F3262}"/>
              </a:ext>
            </a:extLst>
          </p:cNvPr>
          <p:cNvSpPr txBox="1"/>
          <p:nvPr/>
        </p:nvSpPr>
        <p:spPr>
          <a:xfrm>
            <a:off x="119271" y="1491226"/>
            <a:ext cx="3395133" cy="369332"/>
          </a:xfrm>
          <a:prstGeom prst="rect">
            <a:avLst/>
          </a:prstGeom>
          <a:noFill/>
        </p:spPr>
        <p:txBody>
          <a:bodyPr wrap="square">
            <a:spAutoFit/>
          </a:bodyPr>
          <a:lstStyle/>
          <a:p>
            <a:pPr algn="l"/>
            <a:r>
              <a:rPr lang="en-US" b="1" i="0" dirty="0">
                <a:solidFill>
                  <a:srgbClr val="0D0D0D"/>
                </a:solidFill>
                <a:effectLst/>
                <a:latin typeface="Söhne"/>
              </a:rPr>
              <a:t>Step 3: Create the Robot Instance</a:t>
            </a:r>
          </a:p>
        </p:txBody>
      </p:sp>
      <p:sp>
        <p:nvSpPr>
          <p:cNvPr id="9" name="TextBox 8">
            <a:extLst>
              <a:ext uri="{FF2B5EF4-FFF2-40B4-BE49-F238E27FC236}">
                <a16:creationId xmlns:a16="http://schemas.microsoft.com/office/drawing/2014/main" id="{8F091F5D-E9B4-8055-FD63-771C4A243D04}"/>
              </a:ext>
            </a:extLst>
          </p:cNvPr>
          <p:cNvSpPr txBox="1"/>
          <p:nvPr/>
        </p:nvSpPr>
        <p:spPr>
          <a:xfrm>
            <a:off x="137823" y="1904614"/>
            <a:ext cx="1684867" cy="369332"/>
          </a:xfrm>
          <a:prstGeom prst="rect">
            <a:avLst/>
          </a:prstGeom>
          <a:noFill/>
        </p:spPr>
        <p:txBody>
          <a:bodyPr wrap="square">
            <a:spAutoFit/>
          </a:bodyPr>
          <a:lstStyle/>
          <a:p>
            <a:r>
              <a:rPr lang="en-CA" dirty="0"/>
              <a:t>robot = Robot()</a:t>
            </a:r>
          </a:p>
        </p:txBody>
      </p:sp>
      <p:sp>
        <p:nvSpPr>
          <p:cNvPr id="11" name="Rectangle 1">
            <a:extLst>
              <a:ext uri="{FF2B5EF4-FFF2-40B4-BE49-F238E27FC236}">
                <a16:creationId xmlns:a16="http://schemas.microsoft.com/office/drawing/2014/main" id="{43CD05C8-8BC4-11C0-317F-730E18CCA45A}"/>
              </a:ext>
            </a:extLst>
          </p:cNvPr>
          <p:cNvSpPr>
            <a:spLocks noChangeArrowheads="1"/>
          </p:cNvSpPr>
          <p:nvPr/>
        </p:nvSpPr>
        <p:spPr bwMode="auto">
          <a:xfrm>
            <a:off x="119271" y="2297998"/>
            <a:ext cx="4994596" cy="1723806"/>
          </a:xfrm>
          <a:prstGeom prst="rect">
            <a:avLst/>
          </a:prstGeom>
          <a:noFill/>
          <a:ln>
            <a:noFill/>
          </a:ln>
          <a:effectLst/>
        </p:spPr>
        <p:txBody>
          <a:bodyPr vert="horz" wrap="square" lIns="91440" tIns="45720" rIns="91440" bIns="198375"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This line creates an instance of the </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Robot</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class. This instance, called </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robot</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represents your robot in the </a:t>
            </a:r>
            <a:r>
              <a:rPr kumimoji="0" lang="en-US" altLang="en-US" sz="1600" b="0"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Webots</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simulation. It is through this object that you can control the robot and access its sensors and actuators (like motors).</a:t>
            </a:r>
            <a:r>
              <a:rPr kumimoji="0" lang="en-US" altLang="en-US" sz="1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endParaRPr kumimoji="0" lang="en-US" alt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cxnSp>
        <p:nvCxnSpPr>
          <p:cNvPr id="13" name="Straight Connector 12">
            <a:extLst>
              <a:ext uri="{FF2B5EF4-FFF2-40B4-BE49-F238E27FC236}">
                <a16:creationId xmlns:a16="http://schemas.microsoft.com/office/drawing/2014/main" id="{561BAC99-5D20-B9FB-A10E-1D1F4EBF1191}"/>
              </a:ext>
            </a:extLst>
          </p:cNvPr>
          <p:cNvCxnSpPr>
            <a:stCxn id="25" idx="0"/>
            <a:endCxn id="25" idx="2"/>
          </p:cNvCxnSpPr>
          <p:nvPr/>
        </p:nvCxnSpPr>
        <p:spPr>
          <a:xfrm>
            <a:off x="6016538" y="1297848"/>
            <a:ext cx="0" cy="5141726"/>
          </a:xfrm>
          <a:prstGeom prst="line">
            <a:avLst/>
          </a:prstGeom>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C3EBA0EC-2107-6D1C-738B-FF05FB056688}"/>
              </a:ext>
            </a:extLst>
          </p:cNvPr>
          <p:cNvSpPr txBox="1"/>
          <p:nvPr/>
        </p:nvSpPr>
        <p:spPr>
          <a:xfrm>
            <a:off x="6016538" y="1345306"/>
            <a:ext cx="3085132" cy="369332"/>
          </a:xfrm>
          <a:prstGeom prst="rect">
            <a:avLst/>
          </a:prstGeom>
          <a:noFill/>
        </p:spPr>
        <p:txBody>
          <a:bodyPr wrap="square">
            <a:spAutoFit/>
          </a:bodyPr>
          <a:lstStyle/>
          <a:p>
            <a:pPr algn="l"/>
            <a:r>
              <a:rPr lang="en-US" b="1" i="0" dirty="0">
                <a:solidFill>
                  <a:srgbClr val="0D0D0D"/>
                </a:solidFill>
                <a:effectLst/>
                <a:latin typeface="Söhne"/>
              </a:rPr>
              <a:t>Step 4: Get the Motor Devices</a:t>
            </a:r>
          </a:p>
        </p:txBody>
      </p:sp>
      <p:sp>
        <p:nvSpPr>
          <p:cNvPr id="18" name="TextBox 17">
            <a:extLst>
              <a:ext uri="{FF2B5EF4-FFF2-40B4-BE49-F238E27FC236}">
                <a16:creationId xmlns:a16="http://schemas.microsoft.com/office/drawing/2014/main" id="{AF4B1276-D6AD-EF16-5E0F-3117C1061184}"/>
              </a:ext>
            </a:extLst>
          </p:cNvPr>
          <p:cNvSpPr txBox="1"/>
          <p:nvPr/>
        </p:nvSpPr>
        <p:spPr>
          <a:xfrm>
            <a:off x="6216625" y="1860558"/>
            <a:ext cx="6096000" cy="646331"/>
          </a:xfrm>
          <a:prstGeom prst="rect">
            <a:avLst/>
          </a:prstGeom>
          <a:noFill/>
        </p:spPr>
        <p:txBody>
          <a:bodyPr wrap="square">
            <a:spAutoFit/>
          </a:bodyPr>
          <a:lstStyle/>
          <a:p>
            <a:r>
              <a:rPr lang="en-CA" dirty="0" err="1"/>
              <a:t>leftMotor</a:t>
            </a:r>
            <a:r>
              <a:rPr lang="en-CA" dirty="0"/>
              <a:t> = </a:t>
            </a:r>
            <a:r>
              <a:rPr lang="en-CA" dirty="0" err="1"/>
              <a:t>robot.getDevice</a:t>
            </a:r>
            <a:r>
              <a:rPr lang="en-CA" dirty="0"/>
              <a:t>('left wheel motor')</a:t>
            </a:r>
          </a:p>
          <a:p>
            <a:r>
              <a:rPr lang="en-CA" dirty="0" err="1"/>
              <a:t>rightMotor</a:t>
            </a:r>
            <a:r>
              <a:rPr lang="en-CA" dirty="0"/>
              <a:t> = </a:t>
            </a:r>
            <a:r>
              <a:rPr lang="en-CA" dirty="0" err="1"/>
              <a:t>robot.getDevice</a:t>
            </a:r>
            <a:r>
              <a:rPr lang="en-CA" dirty="0"/>
              <a:t>('right wheel motor')</a:t>
            </a:r>
          </a:p>
        </p:txBody>
      </p:sp>
      <p:sp>
        <p:nvSpPr>
          <p:cNvPr id="19" name="Rectangle 2">
            <a:extLst>
              <a:ext uri="{FF2B5EF4-FFF2-40B4-BE49-F238E27FC236}">
                <a16:creationId xmlns:a16="http://schemas.microsoft.com/office/drawing/2014/main" id="{17AFB2E0-1674-65B3-D6F1-E3F6ED9DF906}"/>
              </a:ext>
            </a:extLst>
          </p:cNvPr>
          <p:cNvSpPr>
            <a:spLocks noChangeArrowheads="1"/>
          </p:cNvSpPr>
          <p:nvPr/>
        </p:nvSpPr>
        <p:spPr bwMode="auto">
          <a:xfrm>
            <a:off x="6096000" y="2599649"/>
            <a:ext cx="5687903" cy="2216249"/>
          </a:xfrm>
          <a:prstGeom prst="rect">
            <a:avLst/>
          </a:prstGeom>
          <a:noFill/>
          <a:ln>
            <a:noFill/>
          </a:ln>
          <a:effectLst/>
        </p:spPr>
        <p:txBody>
          <a:bodyPr vert="horz" wrap="square" lIns="91440" tIns="45720" rIns="91440" bIns="198375"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a:ln>
                  <a:noFill/>
                </a:ln>
                <a:solidFill>
                  <a:srgbClr val="0D0D0D"/>
                </a:solidFill>
                <a:effectLst/>
                <a:latin typeface="Times New Roman" panose="02020603050405020304" pitchFamily="18" charset="0"/>
                <a:cs typeface="Times New Roman" panose="02020603050405020304" pitchFamily="18" charset="0"/>
              </a:rPr>
              <a:t>These lines retrieve the motor devices attached to the robot. The </a:t>
            </a:r>
            <a:r>
              <a:rPr kumimoji="0" lang="en-US" altLang="en-US" sz="2400" b="1" i="0" u="none" strike="noStrike" cap="none" normalizeH="0" baseline="0">
                <a:ln>
                  <a:noFill/>
                </a:ln>
                <a:solidFill>
                  <a:srgbClr val="0D0D0D"/>
                </a:solidFill>
                <a:effectLst/>
                <a:latin typeface="Times New Roman" panose="02020603050405020304" pitchFamily="18" charset="0"/>
                <a:cs typeface="Times New Roman" panose="02020603050405020304" pitchFamily="18" charset="0"/>
              </a:rPr>
              <a:t>getDevice()</a:t>
            </a:r>
            <a:r>
              <a:rPr kumimoji="0" lang="en-US" altLang="en-US" sz="1600" b="0" i="0" u="none" strike="noStrike" cap="none" normalizeH="0" baseline="0">
                <a:ln>
                  <a:noFill/>
                </a:ln>
                <a:solidFill>
                  <a:srgbClr val="0D0D0D"/>
                </a:solidFill>
                <a:effectLst/>
                <a:latin typeface="Times New Roman" panose="02020603050405020304" pitchFamily="18" charset="0"/>
                <a:cs typeface="Times New Roman" panose="02020603050405020304" pitchFamily="18" charset="0"/>
              </a:rPr>
              <a:t> method is used with the name of the device you want to control, which should match the names given in the Webots world file. Here, it's assumed your robot has two motors named 'left wheel motor' and 'right wheel motor'. These motors are then stored in the </a:t>
            </a:r>
            <a:r>
              <a:rPr kumimoji="0" lang="en-US" altLang="en-US" sz="2400" b="1" i="0" u="none" strike="noStrike" cap="none" normalizeH="0" baseline="0">
                <a:ln>
                  <a:noFill/>
                </a:ln>
                <a:solidFill>
                  <a:srgbClr val="0D0D0D"/>
                </a:solidFill>
                <a:effectLst/>
                <a:latin typeface="Times New Roman" panose="02020603050405020304" pitchFamily="18" charset="0"/>
                <a:cs typeface="Times New Roman" panose="02020603050405020304" pitchFamily="18" charset="0"/>
              </a:rPr>
              <a:t>leftMotor</a:t>
            </a:r>
            <a:r>
              <a:rPr kumimoji="0" lang="en-US" altLang="en-US" sz="1600" b="0" i="0" u="none" strike="noStrike" cap="none" normalizeH="0" baseline="0">
                <a:ln>
                  <a:noFill/>
                </a:ln>
                <a:solidFill>
                  <a:srgbClr val="0D0D0D"/>
                </a:solidFill>
                <a:effectLst/>
                <a:latin typeface="Times New Roman" panose="02020603050405020304" pitchFamily="18" charset="0"/>
                <a:cs typeface="Times New Roman" panose="02020603050405020304" pitchFamily="18" charset="0"/>
              </a:rPr>
              <a:t> and </a:t>
            </a:r>
            <a:r>
              <a:rPr kumimoji="0" lang="en-US" altLang="en-US" sz="2400" b="1" i="0" u="none" strike="noStrike" cap="none" normalizeH="0" baseline="0">
                <a:ln>
                  <a:noFill/>
                </a:ln>
                <a:solidFill>
                  <a:srgbClr val="0D0D0D"/>
                </a:solidFill>
                <a:effectLst/>
                <a:latin typeface="Times New Roman" panose="02020603050405020304" pitchFamily="18" charset="0"/>
                <a:cs typeface="Times New Roman" panose="02020603050405020304" pitchFamily="18" charset="0"/>
              </a:rPr>
              <a:t>rightMotor</a:t>
            </a:r>
            <a:r>
              <a:rPr kumimoji="0" lang="en-US" altLang="en-US" sz="1600" b="0" i="0" u="none" strike="noStrike" cap="none" normalizeH="0" baseline="0">
                <a:ln>
                  <a:noFill/>
                </a:ln>
                <a:solidFill>
                  <a:srgbClr val="0D0D0D"/>
                </a:solidFill>
                <a:effectLst/>
                <a:latin typeface="Times New Roman" panose="02020603050405020304" pitchFamily="18" charset="0"/>
                <a:cs typeface="Times New Roman" panose="02020603050405020304" pitchFamily="18" charset="0"/>
              </a:rPr>
              <a:t> variables, respectively.</a:t>
            </a:r>
            <a:r>
              <a:rPr kumimoji="0" lang="en-US"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 </a:t>
            </a:r>
            <a:endParaRPr kumimoji="0" lang="en-US" altLang="en-US" sz="24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442567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6F6622-CCD3-6D0C-BF11-06922ABB0C9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95C878-0E8E-3EBC-D3E6-5EE10FE91902}"/>
              </a:ext>
            </a:extLst>
          </p:cNvPr>
          <p:cNvSpPr/>
          <p:nvPr/>
        </p:nvSpPr>
        <p:spPr>
          <a:xfrm>
            <a:off x="69664" y="1150905"/>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7AC04DD-3D42-CA9F-004F-98E94B1FF5AE}"/>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5CCED8-AADD-6B30-8501-5CF0231E7238}"/>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22DDD3E-1027-E858-766B-8772696B694C}"/>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0754BEA-9929-6A1B-27AB-8729FB1ED8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F687C28-75A0-63E2-173E-B20DA11D82B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cxnSp>
        <p:nvCxnSpPr>
          <p:cNvPr id="3" name="Straight Connector 2">
            <a:extLst>
              <a:ext uri="{FF2B5EF4-FFF2-40B4-BE49-F238E27FC236}">
                <a16:creationId xmlns:a16="http://schemas.microsoft.com/office/drawing/2014/main" id="{04580F3B-EF5A-5723-FD68-11D8B4DABC53}"/>
              </a:ext>
            </a:extLst>
          </p:cNvPr>
          <p:cNvCxnSpPr>
            <a:stCxn id="25" idx="0"/>
            <a:endCxn id="25" idx="2"/>
          </p:cNvCxnSpPr>
          <p:nvPr/>
        </p:nvCxnSpPr>
        <p:spPr>
          <a:xfrm>
            <a:off x="6037117" y="1150905"/>
            <a:ext cx="0" cy="5141726"/>
          </a:xfrm>
          <a:prstGeom prst="line">
            <a:avLst/>
          </a:prstGeom>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E27FB945-EC7B-81A3-5BA3-936ACA80F786}"/>
              </a:ext>
            </a:extLst>
          </p:cNvPr>
          <p:cNvSpPr txBox="1"/>
          <p:nvPr/>
        </p:nvSpPr>
        <p:spPr>
          <a:xfrm>
            <a:off x="238232" y="1519920"/>
            <a:ext cx="4512733" cy="369332"/>
          </a:xfrm>
          <a:prstGeom prst="rect">
            <a:avLst/>
          </a:prstGeom>
          <a:noFill/>
        </p:spPr>
        <p:txBody>
          <a:bodyPr wrap="square">
            <a:spAutoFit/>
          </a:bodyPr>
          <a:lstStyle/>
          <a:p>
            <a:pPr algn="l"/>
            <a:r>
              <a:rPr lang="en-US" b="1" i="0" dirty="0">
                <a:solidFill>
                  <a:srgbClr val="0D0D0D"/>
                </a:solidFill>
                <a:effectLst/>
                <a:latin typeface="Söhne"/>
              </a:rPr>
              <a:t>Step 5: Set the Target Position of the Motors</a:t>
            </a:r>
          </a:p>
        </p:txBody>
      </p:sp>
      <p:sp>
        <p:nvSpPr>
          <p:cNvPr id="12" name="TextBox 11">
            <a:extLst>
              <a:ext uri="{FF2B5EF4-FFF2-40B4-BE49-F238E27FC236}">
                <a16:creationId xmlns:a16="http://schemas.microsoft.com/office/drawing/2014/main" id="{DB5F9AD4-ED3E-3FA2-5C85-8E51701E7C6E}"/>
              </a:ext>
            </a:extLst>
          </p:cNvPr>
          <p:cNvSpPr txBox="1"/>
          <p:nvPr/>
        </p:nvSpPr>
        <p:spPr>
          <a:xfrm>
            <a:off x="238232" y="1953824"/>
            <a:ext cx="3293531" cy="646331"/>
          </a:xfrm>
          <a:prstGeom prst="rect">
            <a:avLst/>
          </a:prstGeom>
          <a:noFill/>
        </p:spPr>
        <p:txBody>
          <a:bodyPr wrap="square">
            <a:spAutoFit/>
          </a:bodyPr>
          <a:lstStyle/>
          <a:p>
            <a:r>
              <a:rPr lang="en-CA" dirty="0" err="1"/>
              <a:t>leftMotor.setPosition</a:t>
            </a:r>
            <a:r>
              <a:rPr lang="en-CA" dirty="0"/>
              <a:t>(10.0)</a:t>
            </a:r>
          </a:p>
          <a:p>
            <a:r>
              <a:rPr lang="en-CA" dirty="0" err="1"/>
              <a:t>rightMotor.setPosition</a:t>
            </a:r>
            <a:r>
              <a:rPr lang="en-CA" dirty="0"/>
              <a:t>(10.0)</a:t>
            </a:r>
          </a:p>
        </p:txBody>
      </p:sp>
      <p:sp>
        <p:nvSpPr>
          <p:cNvPr id="14" name="Rectangle 1">
            <a:extLst>
              <a:ext uri="{FF2B5EF4-FFF2-40B4-BE49-F238E27FC236}">
                <a16:creationId xmlns:a16="http://schemas.microsoft.com/office/drawing/2014/main" id="{44CF636E-C318-73AF-59B5-866AD5A36F5C}"/>
              </a:ext>
            </a:extLst>
          </p:cNvPr>
          <p:cNvSpPr>
            <a:spLocks noChangeArrowheads="1"/>
          </p:cNvSpPr>
          <p:nvPr/>
        </p:nvSpPr>
        <p:spPr bwMode="auto">
          <a:xfrm>
            <a:off x="238232" y="2734836"/>
            <a:ext cx="5317066" cy="1723806"/>
          </a:xfrm>
          <a:prstGeom prst="rect">
            <a:avLst/>
          </a:prstGeom>
          <a:noFill/>
          <a:ln>
            <a:noFill/>
          </a:ln>
          <a:effectLst/>
        </p:spPr>
        <p:txBody>
          <a:bodyPr vert="horz" wrap="square" lIns="91440" tIns="45720" rIns="91440" bIns="198375"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a:ln>
                  <a:noFill/>
                </a:ln>
                <a:solidFill>
                  <a:srgbClr val="0D0D0D"/>
                </a:solidFill>
                <a:effectLst/>
                <a:latin typeface="Times New Roman" panose="02020603050405020304" pitchFamily="18" charset="0"/>
                <a:cs typeface="Times New Roman" panose="02020603050405020304" pitchFamily="18" charset="0"/>
              </a:rPr>
              <a:t>These lines set the target position for both motors in radians. The </a:t>
            </a:r>
            <a:r>
              <a:rPr kumimoji="0" lang="en-US" altLang="en-US" sz="2400" b="1" i="0" u="none" strike="noStrike" cap="none" normalizeH="0" baseline="0">
                <a:ln>
                  <a:noFill/>
                </a:ln>
                <a:solidFill>
                  <a:srgbClr val="0D0D0D"/>
                </a:solidFill>
                <a:effectLst/>
                <a:latin typeface="Times New Roman" panose="02020603050405020304" pitchFamily="18" charset="0"/>
                <a:cs typeface="Times New Roman" panose="02020603050405020304" pitchFamily="18" charset="0"/>
              </a:rPr>
              <a:t>setPosition()</a:t>
            </a:r>
            <a:r>
              <a:rPr kumimoji="0" lang="en-US" altLang="en-US" sz="1600" b="0" i="0" u="none" strike="noStrike" cap="none" normalizeH="0" baseline="0">
                <a:ln>
                  <a:noFill/>
                </a:ln>
                <a:solidFill>
                  <a:srgbClr val="0D0D0D"/>
                </a:solidFill>
                <a:effectLst/>
                <a:latin typeface="Times New Roman" panose="02020603050405020304" pitchFamily="18" charset="0"/>
                <a:cs typeface="Times New Roman" panose="02020603050405020304" pitchFamily="18" charset="0"/>
              </a:rPr>
              <a:t> method is used to specify where you want the motor to move. Here, </a:t>
            </a:r>
            <a:r>
              <a:rPr kumimoji="0" lang="en-US" altLang="en-US" sz="2400" b="1" i="0" u="none" strike="noStrike" cap="none" normalizeH="0" baseline="0">
                <a:ln>
                  <a:noFill/>
                </a:ln>
                <a:solidFill>
                  <a:srgbClr val="0D0D0D"/>
                </a:solidFill>
                <a:effectLst/>
                <a:latin typeface="Times New Roman" panose="02020603050405020304" pitchFamily="18" charset="0"/>
                <a:cs typeface="Times New Roman" panose="02020603050405020304" pitchFamily="18" charset="0"/>
              </a:rPr>
              <a:t>10.0</a:t>
            </a:r>
            <a:r>
              <a:rPr kumimoji="0" lang="en-US" altLang="en-US" sz="1600" b="0" i="0" u="none" strike="noStrike" cap="none" normalizeH="0" baseline="0">
                <a:ln>
                  <a:noFill/>
                </a:ln>
                <a:solidFill>
                  <a:srgbClr val="0D0D0D"/>
                </a:solidFill>
                <a:effectLst/>
                <a:latin typeface="Times New Roman" panose="02020603050405020304" pitchFamily="18" charset="0"/>
                <a:cs typeface="Times New Roman" panose="02020603050405020304" pitchFamily="18" charset="0"/>
              </a:rPr>
              <a:t> radians is an arbitrary value, and setting the same value for both motors implies you want the robot to move straight ahead.</a:t>
            </a:r>
            <a:r>
              <a:rPr kumimoji="0" lang="en-US"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 </a:t>
            </a:r>
            <a:endParaRPr kumimoji="0" lang="en-US" altLang="en-US" sz="24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7FAB8791-E3F0-422E-110C-61E30D01DEF2}"/>
              </a:ext>
            </a:extLst>
          </p:cNvPr>
          <p:cNvSpPr txBox="1"/>
          <p:nvPr/>
        </p:nvSpPr>
        <p:spPr>
          <a:xfrm>
            <a:off x="6142959" y="1210382"/>
            <a:ext cx="3183464" cy="369332"/>
          </a:xfrm>
          <a:prstGeom prst="rect">
            <a:avLst/>
          </a:prstGeom>
          <a:noFill/>
        </p:spPr>
        <p:txBody>
          <a:bodyPr wrap="square">
            <a:spAutoFit/>
          </a:bodyPr>
          <a:lstStyle/>
          <a:p>
            <a:pPr algn="l"/>
            <a:r>
              <a:rPr lang="en-US" b="1" i="0" dirty="0">
                <a:solidFill>
                  <a:srgbClr val="0D0D0D"/>
                </a:solidFill>
                <a:effectLst/>
                <a:latin typeface="Söhne"/>
              </a:rPr>
              <a:t>Step 6: Main Simulation Loop</a:t>
            </a:r>
          </a:p>
        </p:txBody>
      </p:sp>
      <p:sp>
        <p:nvSpPr>
          <p:cNvPr id="18" name="TextBox 17">
            <a:extLst>
              <a:ext uri="{FF2B5EF4-FFF2-40B4-BE49-F238E27FC236}">
                <a16:creationId xmlns:a16="http://schemas.microsoft.com/office/drawing/2014/main" id="{77B0117A-02E4-6E53-A2FE-25ABF7287250}"/>
              </a:ext>
            </a:extLst>
          </p:cNvPr>
          <p:cNvSpPr txBox="1"/>
          <p:nvPr/>
        </p:nvSpPr>
        <p:spPr>
          <a:xfrm>
            <a:off x="6096000" y="1639191"/>
            <a:ext cx="3869265" cy="646331"/>
          </a:xfrm>
          <a:prstGeom prst="rect">
            <a:avLst/>
          </a:prstGeom>
          <a:noFill/>
        </p:spPr>
        <p:txBody>
          <a:bodyPr wrap="square">
            <a:spAutoFit/>
          </a:bodyPr>
          <a:lstStyle/>
          <a:p>
            <a:r>
              <a:rPr lang="en-CA" dirty="0"/>
              <a:t>while </a:t>
            </a:r>
            <a:r>
              <a:rPr lang="en-CA" dirty="0" err="1"/>
              <a:t>robot.step</a:t>
            </a:r>
            <a:r>
              <a:rPr lang="en-CA" dirty="0"/>
              <a:t>(TIME_STEP) != -1:</a:t>
            </a:r>
          </a:p>
          <a:p>
            <a:r>
              <a:rPr lang="en-CA" dirty="0"/>
              <a:t>   pass</a:t>
            </a:r>
          </a:p>
        </p:txBody>
      </p:sp>
      <p:sp>
        <p:nvSpPr>
          <p:cNvPr id="19" name="Rectangle 2">
            <a:extLst>
              <a:ext uri="{FF2B5EF4-FFF2-40B4-BE49-F238E27FC236}">
                <a16:creationId xmlns:a16="http://schemas.microsoft.com/office/drawing/2014/main" id="{F84DAABB-33A0-7D83-4A1D-23DA2506C414}"/>
              </a:ext>
            </a:extLst>
          </p:cNvPr>
          <p:cNvSpPr>
            <a:spLocks noChangeArrowheads="1"/>
          </p:cNvSpPr>
          <p:nvPr/>
        </p:nvSpPr>
        <p:spPr bwMode="auto">
          <a:xfrm>
            <a:off x="6037117" y="2996286"/>
            <a:ext cx="5096932" cy="2585581"/>
          </a:xfrm>
          <a:prstGeom prst="rect">
            <a:avLst/>
          </a:prstGeom>
          <a:noFill/>
          <a:ln>
            <a:noFill/>
          </a:ln>
          <a:effectLst/>
        </p:spPr>
        <p:txBody>
          <a:bodyPr vert="horz" wrap="square" lIns="91440" tIns="45720" rIns="91440" bIns="198375"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This is the main simulation loop where you would typically implement your robot's behavior. The </a:t>
            </a:r>
            <a:r>
              <a:rPr kumimoji="0" lang="en-US" altLang="en-US" sz="2400" b="1"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robot.step</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(TIME_STEP)</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method is called to advance the simulation by one time step (64 milliseconds in this case). This method also returns </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-1</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if the simulation is stopped, which is used here to continue the loop until the simulation is manually stopped. The </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pass</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statement is a placeholder indicating that no action is taken in the loop. </a:t>
            </a:r>
            <a:endParaRPr kumimoji="0" lang="en-US" alt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742326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7FCF8F-95F6-3FBD-8C40-7AB4238E2C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7E1EE19-58AF-DA1D-3159-21E1445D606E}"/>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EE21E55-EC1F-4752-81CC-D8FA39CAED4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747BC4E-E4A3-BA70-7439-D1BA38B9165B}"/>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21B2F0E-7F51-6644-94AE-EB0AE38E858D}"/>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D7A9B09-4871-51D6-3EA7-CE974004883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E3A07BE-F6D3-AE81-3D20-6AE40E3A455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CB7C9271-3FE9-B9E0-D488-486EC840C09D}"/>
              </a:ext>
            </a:extLst>
          </p:cNvPr>
          <p:cNvSpPr txBox="1"/>
          <p:nvPr/>
        </p:nvSpPr>
        <p:spPr>
          <a:xfrm>
            <a:off x="2760134" y="2163002"/>
            <a:ext cx="6096000" cy="1815882"/>
          </a:xfrm>
          <a:prstGeom prst="rect">
            <a:avLst/>
          </a:prstGeom>
          <a:noFill/>
        </p:spPr>
        <p:txBody>
          <a:bodyPr wrap="square">
            <a:spAutoFit/>
          </a:bodyPr>
          <a:lstStyle/>
          <a:p>
            <a:r>
              <a:rPr lang="en-US" sz="2800" b="0" i="0" dirty="0">
                <a:solidFill>
                  <a:srgbClr val="000000"/>
                </a:solidFill>
                <a:effectLst/>
                <a:latin typeface="Times New Roman" panose="02020603050405020304" pitchFamily="18" charset="0"/>
                <a:cs typeface="Times New Roman" panose="02020603050405020304" pitchFamily="18" charset="0"/>
              </a:rPr>
              <a:t>Robot should move forwards. The robot will move using its maximum speed for a while and then stop once the wheels have rotated of 10 radians.</a:t>
            </a:r>
            <a:endParaRPr lang="en-CA"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152272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AAE5E0-C332-0A93-1DCA-E5641BA79FB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82945C-083A-99C1-E957-AF36574FAAD0}"/>
              </a:ext>
            </a:extLst>
          </p:cNvPr>
          <p:cNvSpPr/>
          <p:nvPr/>
        </p:nvSpPr>
        <p:spPr>
          <a:xfrm>
            <a:off x="208009" y="1248106"/>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F23447A-F6C2-4AE3-8800-E9CC366FCD6E}"/>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2014B0F-7EE7-8A17-A342-6BBAB41422C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0E63C8D-5AAE-9379-9262-DBB7729F14F0}"/>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E9A7470-3396-83C9-C99B-106A96090CE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1BCC096-8FE9-881A-366B-D13D5568A95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C85D5A81-307C-9C6B-7A1A-14E0F3270D9E}"/>
              </a:ext>
            </a:extLst>
          </p:cNvPr>
          <p:cNvSpPr txBox="1"/>
          <p:nvPr/>
        </p:nvSpPr>
        <p:spPr>
          <a:xfrm>
            <a:off x="2887133" y="468168"/>
            <a:ext cx="4140200" cy="369332"/>
          </a:xfrm>
          <a:prstGeom prst="rect">
            <a:avLst/>
          </a:prstGeom>
          <a:noFill/>
        </p:spPr>
        <p:txBody>
          <a:bodyPr wrap="square">
            <a:spAutoFit/>
          </a:bodyPr>
          <a:lstStyle/>
          <a:p>
            <a:pPr algn="l"/>
            <a:r>
              <a:rPr lang="en-US" b="0" i="0" dirty="0">
                <a:solidFill>
                  <a:srgbClr val="0E6F8C"/>
                </a:solidFill>
                <a:effectLst/>
                <a:latin typeface="Roboto" panose="02000000000000000000" pitchFamily="2" charset="0"/>
              </a:rPr>
              <a:t>Extend the Controller to Speed Control</a:t>
            </a:r>
          </a:p>
        </p:txBody>
      </p:sp>
      <p:sp>
        <p:nvSpPr>
          <p:cNvPr id="9" name="TextBox 8">
            <a:extLst>
              <a:ext uri="{FF2B5EF4-FFF2-40B4-BE49-F238E27FC236}">
                <a16:creationId xmlns:a16="http://schemas.microsoft.com/office/drawing/2014/main" id="{9A2F2327-5BF0-1BC0-55EE-833B6D88F185}"/>
              </a:ext>
            </a:extLst>
          </p:cNvPr>
          <p:cNvSpPr txBox="1"/>
          <p:nvPr/>
        </p:nvSpPr>
        <p:spPr>
          <a:xfrm>
            <a:off x="389467" y="1649586"/>
            <a:ext cx="11594524" cy="1200329"/>
          </a:xfrm>
          <a:prstGeom prst="rect">
            <a:avLst/>
          </a:prstGeom>
          <a:noFill/>
        </p:spPr>
        <p:txBody>
          <a:bodyPr wrap="square">
            <a:spAutoFit/>
          </a:bodyPr>
          <a:lstStyle/>
          <a:p>
            <a:r>
              <a:rPr lang="en-US" sz="2400" b="0" i="0" dirty="0">
                <a:solidFill>
                  <a:srgbClr val="000000"/>
                </a:solidFill>
                <a:effectLst/>
                <a:latin typeface="Times New Roman" panose="02020603050405020304" pitchFamily="18" charset="0"/>
                <a:cs typeface="Times New Roman" panose="02020603050405020304" pitchFamily="18" charset="0"/>
              </a:rPr>
              <a:t>The robots wheels are often controlled using velocity, and not position like we did in the previous example. In order to control the motors of the wheels in speed you need to set the target position to the infinity and to set the desired speed:</a:t>
            </a:r>
            <a:endParaRPr lang="en-CA" sz="24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DCEFA904-CDB2-1D04-68EC-F892B7633072}"/>
              </a:ext>
            </a:extLst>
          </p:cNvPr>
          <p:cNvSpPr txBox="1"/>
          <p:nvPr/>
        </p:nvSpPr>
        <p:spPr>
          <a:xfrm>
            <a:off x="389467" y="3829058"/>
            <a:ext cx="10778066" cy="369332"/>
          </a:xfrm>
          <a:prstGeom prst="rect">
            <a:avLst/>
          </a:prstGeom>
          <a:noFill/>
        </p:spPr>
        <p:txBody>
          <a:bodyPr wrap="square">
            <a:spAutoFit/>
          </a:bodyPr>
          <a:lstStyle/>
          <a:p>
            <a:r>
              <a:rPr lang="en-US" b="0" i="0" dirty="0">
                <a:solidFill>
                  <a:srgbClr val="000000"/>
                </a:solidFill>
                <a:effectLst/>
                <a:latin typeface="Roboto" panose="02000000000000000000" pitchFamily="2" charset="0"/>
              </a:rPr>
              <a:t> Modify the controller program as shown below, recompile it and run it:</a:t>
            </a:r>
            <a:endParaRPr lang="en-CA" dirty="0"/>
          </a:p>
        </p:txBody>
      </p:sp>
    </p:spTree>
    <p:extLst>
      <p:ext uri="{BB962C8B-B14F-4D97-AF65-F5344CB8AC3E}">
        <p14:creationId xmlns:p14="http://schemas.microsoft.com/office/powerpoint/2010/main" val="10038972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4108F8-FE2F-DA01-0877-28C48ED055DA}"/>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76D370AE-20A8-8700-3EDE-CDBDE8614783}"/>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C48342F-D408-BA32-C1A2-197395258DB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7CD9D3A-1577-9030-432F-7BDD2EB25ED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3F7F7D4-A4CE-7301-9A2E-80CC4DC14620}"/>
              </a:ext>
            </a:extLst>
          </p:cNvPr>
          <p:cNvSpPr txBox="1"/>
          <p:nvPr/>
        </p:nvSpPr>
        <p:spPr>
          <a:xfrm>
            <a:off x="208009" y="335846"/>
            <a:ext cx="11672816" cy="5909310"/>
          </a:xfrm>
          <a:prstGeom prst="rect">
            <a:avLst/>
          </a:prstGeom>
          <a:noFill/>
        </p:spPr>
        <p:txBody>
          <a:bodyPr wrap="square">
            <a:spAutoFit/>
          </a:bodyPr>
          <a:lstStyle/>
          <a:p>
            <a:r>
              <a:rPr lang="en-CA" dirty="0"/>
              <a:t>from controller import Robot, Motor</a:t>
            </a:r>
          </a:p>
          <a:p>
            <a:endParaRPr lang="en-CA" dirty="0"/>
          </a:p>
          <a:p>
            <a:r>
              <a:rPr lang="en-CA" dirty="0"/>
              <a:t>TIME_STEP = 64</a:t>
            </a:r>
          </a:p>
          <a:p>
            <a:endParaRPr lang="en-CA" dirty="0"/>
          </a:p>
          <a:p>
            <a:r>
              <a:rPr lang="en-CA" dirty="0"/>
              <a:t>MAX_SPEED = 6.28</a:t>
            </a:r>
          </a:p>
          <a:p>
            <a:endParaRPr lang="en-CA" dirty="0"/>
          </a:p>
          <a:p>
            <a:r>
              <a:rPr lang="en-CA" dirty="0"/>
              <a:t># create the Robot instance.</a:t>
            </a:r>
          </a:p>
          <a:p>
            <a:r>
              <a:rPr lang="en-CA" dirty="0"/>
              <a:t>robot = Robot()</a:t>
            </a:r>
          </a:p>
          <a:p>
            <a:endParaRPr lang="en-CA" dirty="0"/>
          </a:p>
          <a:p>
            <a:r>
              <a:rPr lang="en-CA" dirty="0"/>
              <a:t># get a handler to the motors and set target position to infinity (speed control)</a:t>
            </a:r>
          </a:p>
          <a:p>
            <a:r>
              <a:rPr lang="en-CA" dirty="0" err="1"/>
              <a:t>leftMotor</a:t>
            </a:r>
            <a:r>
              <a:rPr lang="en-CA" dirty="0"/>
              <a:t> = </a:t>
            </a:r>
            <a:r>
              <a:rPr lang="en-CA" dirty="0" err="1"/>
              <a:t>robot.getDevice</a:t>
            </a:r>
            <a:r>
              <a:rPr lang="en-CA" dirty="0"/>
              <a:t>('left wheel motor')</a:t>
            </a:r>
          </a:p>
          <a:p>
            <a:r>
              <a:rPr lang="en-CA" dirty="0" err="1"/>
              <a:t>rightMotor</a:t>
            </a:r>
            <a:r>
              <a:rPr lang="en-CA" dirty="0"/>
              <a:t> = </a:t>
            </a:r>
            <a:r>
              <a:rPr lang="en-CA" dirty="0" err="1"/>
              <a:t>robot.getDevice</a:t>
            </a:r>
            <a:r>
              <a:rPr lang="en-CA" dirty="0"/>
              <a:t>('right wheel motor')</a:t>
            </a:r>
          </a:p>
          <a:p>
            <a:r>
              <a:rPr lang="en-CA" dirty="0" err="1"/>
              <a:t>leftMotor.setPosition</a:t>
            </a:r>
            <a:r>
              <a:rPr lang="en-CA" dirty="0"/>
              <a:t>(float('inf'))</a:t>
            </a:r>
          </a:p>
          <a:p>
            <a:r>
              <a:rPr lang="en-CA" dirty="0" err="1"/>
              <a:t>rightMotor.setPosition</a:t>
            </a:r>
            <a:r>
              <a:rPr lang="en-CA" dirty="0"/>
              <a:t>(float('inf'))</a:t>
            </a:r>
          </a:p>
          <a:p>
            <a:endParaRPr lang="en-CA" dirty="0"/>
          </a:p>
          <a:p>
            <a:r>
              <a:rPr lang="en-CA" dirty="0"/>
              <a:t># set up the motor speeds at 10% of the MAX_SPEED.</a:t>
            </a:r>
          </a:p>
          <a:p>
            <a:r>
              <a:rPr lang="en-CA" dirty="0" err="1"/>
              <a:t>leftMotor.setVelocity</a:t>
            </a:r>
            <a:r>
              <a:rPr lang="en-CA" dirty="0"/>
              <a:t>(0.1 * MAX_SPEED)</a:t>
            </a:r>
          </a:p>
          <a:p>
            <a:r>
              <a:rPr lang="en-CA" dirty="0" err="1"/>
              <a:t>rightMotor.setVelocity</a:t>
            </a:r>
            <a:r>
              <a:rPr lang="en-CA" dirty="0"/>
              <a:t>(0.1 * MAX_SPEED)</a:t>
            </a:r>
          </a:p>
          <a:p>
            <a:endParaRPr lang="en-CA" dirty="0"/>
          </a:p>
          <a:p>
            <a:r>
              <a:rPr lang="en-CA" dirty="0"/>
              <a:t>while </a:t>
            </a:r>
            <a:r>
              <a:rPr lang="en-CA" dirty="0" err="1"/>
              <a:t>robot.step</a:t>
            </a:r>
            <a:r>
              <a:rPr lang="en-CA" dirty="0"/>
              <a:t>(TIME_STEP) != -1:</a:t>
            </a:r>
          </a:p>
          <a:p>
            <a:r>
              <a:rPr lang="en-CA" dirty="0"/>
              <a:t>   pass</a:t>
            </a:r>
          </a:p>
        </p:txBody>
      </p:sp>
    </p:spTree>
    <p:extLst>
      <p:ext uri="{BB962C8B-B14F-4D97-AF65-F5344CB8AC3E}">
        <p14:creationId xmlns:p14="http://schemas.microsoft.com/office/powerpoint/2010/main" val="17595901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60DF6D-1E31-011E-7D00-24F886C8251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E90B60-74BF-5628-14D6-BE2D82882BB5}"/>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DFECE33-DEBC-4B79-8AD0-C0EE4DCA612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91A9B2F-8BD3-50C8-DF5A-F8C9BD42CF64}"/>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69BBE99-D443-A5B1-BBC1-312DDD04B2A5}"/>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3D5D2FC-633E-E32B-9AE5-5EDDF617330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27A011B-BE82-76D6-D96B-C300191B54B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A2D487F-8CBF-7AFB-52CE-4E2F90DD941B}"/>
              </a:ext>
            </a:extLst>
          </p:cNvPr>
          <p:cNvSpPr txBox="1"/>
          <p:nvPr/>
        </p:nvSpPr>
        <p:spPr>
          <a:xfrm>
            <a:off x="186108" y="1610557"/>
            <a:ext cx="4241800" cy="369332"/>
          </a:xfrm>
          <a:prstGeom prst="rect">
            <a:avLst/>
          </a:prstGeom>
          <a:noFill/>
        </p:spPr>
        <p:txBody>
          <a:bodyPr wrap="square">
            <a:spAutoFit/>
          </a:bodyPr>
          <a:lstStyle/>
          <a:p>
            <a:pPr algn="l"/>
            <a:r>
              <a:rPr lang="en-US" b="1" i="0" dirty="0">
                <a:solidFill>
                  <a:srgbClr val="0D0D0D"/>
                </a:solidFill>
                <a:effectLst/>
                <a:latin typeface="Söhne"/>
              </a:rPr>
              <a:t>Step 4: Initialize Motors for Speed Control</a:t>
            </a:r>
          </a:p>
        </p:txBody>
      </p:sp>
      <p:sp>
        <p:nvSpPr>
          <p:cNvPr id="9" name="TextBox 8">
            <a:extLst>
              <a:ext uri="{FF2B5EF4-FFF2-40B4-BE49-F238E27FC236}">
                <a16:creationId xmlns:a16="http://schemas.microsoft.com/office/drawing/2014/main" id="{BA16B57F-5C58-49C1-8002-A73D97B49FC8}"/>
              </a:ext>
            </a:extLst>
          </p:cNvPr>
          <p:cNvSpPr txBox="1"/>
          <p:nvPr/>
        </p:nvSpPr>
        <p:spPr>
          <a:xfrm>
            <a:off x="245534" y="2195398"/>
            <a:ext cx="6096000" cy="1200329"/>
          </a:xfrm>
          <a:prstGeom prst="rect">
            <a:avLst/>
          </a:prstGeom>
          <a:noFill/>
        </p:spPr>
        <p:txBody>
          <a:bodyPr wrap="square">
            <a:spAutoFit/>
          </a:bodyPr>
          <a:lstStyle/>
          <a:p>
            <a:r>
              <a:rPr lang="en-CA" dirty="0" err="1"/>
              <a:t>leftMotor</a:t>
            </a:r>
            <a:r>
              <a:rPr lang="en-CA" dirty="0"/>
              <a:t> = </a:t>
            </a:r>
            <a:r>
              <a:rPr lang="en-CA" dirty="0" err="1"/>
              <a:t>robot.getDevice</a:t>
            </a:r>
            <a:r>
              <a:rPr lang="en-CA" dirty="0"/>
              <a:t>('left wheel motor')</a:t>
            </a:r>
          </a:p>
          <a:p>
            <a:r>
              <a:rPr lang="en-CA" dirty="0" err="1"/>
              <a:t>rightMotor</a:t>
            </a:r>
            <a:r>
              <a:rPr lang="en-CA" dirty="0"/>
              <a:t> = </a:t>
            </a:r>
            <a:r>
              <a:rPr lang="en-CA" dirty="0" err="1"/>
              <a:t>robot.getDevice</a:t>
            </a:r>
            <a:r>
              <a:rPr lang="en-CA" dirty="0"/>
              <a:t>('right wheel motor')</a:t>
            </a:r>
          </a:p>
          <a:p>
            <a:r>
              <a:rPr lang="en-CA" dirty="0" err="1"/>
              <a:t>leftMotor.setPosition</a:t>
            </a:r>
            <a:r>
              <a:rPr lang="en-CA" dirty="0"/>
              <a:t>(float('inf'))</a:t>
            </a:r>
          </a:p>
          <a:p>
            <a:r>
              <a:rPr lang="en-CA" dirty="0" err="1"/>
              <a:t>rightMotor.setPosition</a:t>
            </a:r>
            <a:r>
              <a:rPr lang="en-CA" dirty="0"/>
              <a:t>(float('inf'))</a:t>
            </a:r>
          </a:p>
        </p:txBody>
      </p:sp>
      <p:cxnSp>
        <p:nvCxnSpPr>
          <p:cNvPr id="12" name="Straight Connector 11">
            <a:extLst>
              <a:ext uri="{FF2B5EF4-FFF2-40B4-BE49-F238E27FC236}">
                <a16:creationId xmlns:a16="http://schemas.microsoft.com/office/drawing/2014/main" id="{B142BFF7-EACC-097C-5B9E-856C88E3FF6B}"/>
              </a:ext>
            </a:extLst>
          </p:cNvPr>
          <p:cNvCxnSpPr>
            <a:stCxn id="25" idx="0"/>
            <a:endCxn id="25" idx="2"/>
          </p:cNvCxnSpPr>
          <p:nvPr/>
        </p:nvCxnSpPr>
        <p:spPr>
          <a:xfrm>
            <a:off x="6086724" y="1200647"/>
            <a:ext cx="0" cy="5141726"/>
          </a:xfrm>
          <a:prstGeom prst="line">
            <a:avLst/>
          </a:prstGeom>
        </p:spPr>
        <p:style>
          <a:lnRef idx="1">
            <a:schemeClr val="accent1"/>
          </a:lnRef>
          <a:fillRef idx="0">
            <a:schemeClr val="accent1"/>
          </a:fillRef>
          <a:effectRef idx="0">
            <a:schemeClr val="accent1"/>
          </a:effectRef>
          <a:fontRef idx="minor">
            <a:schemeClr val="tx1"/>
          </a:fontRef>
        </p:style>
      </p:cxnSp>
      <p:sp>
        <p:nvSpPr>
          <p:cNvPr id="13" name="Rectangle 1">
            <a:extLst>
              <a:ext uri="{FF2B5EF4-FFF2-40B4-BE49-F238E27FC236}">
                <a16:creationId xmlns:a16="http://schemas.microsoft.com/office/drawing/2014/main" id="{28060088-ED15-EF05-A9A1-12043D86C58B}"/>
              </a:ext>
            </a:extLst>
          </p:cNvPr>
          <p:cNvSpPr>
            <a:spLocks noChangeArrowheads="1"/>
          </p:cNvSpPr>
          <p:nvPr/>
        </p:nvSpPr>
        <p:spPr bwMode="auto">
          <a:xfrm>
            <a:off x="167003" y="4011279"/>
            <a:ext cx="5723462" cy="1508620"/>
          </a:xfrm>
          <a:prstGeom prst="rect">
            <a:avLst/>
          </a:prstGeom>
          <a:noFill/>
          <a:ln>
            <a:noFill/>
          </a:ln>
          <a:effectLst/>
        </p:spPr>
        <p:txBody>
          <a:bodyPr vert="horz" wrap="square" lIns="0" tIns="198375" rIns="0" bIns="198375"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Get Motor Handlers:</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Retrieves references to the robot's left and right wheel motors using their names defined in the simulation world.</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Set Position to Infinity:</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Configures the motors for speed control by setting their target positions to infinity (</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float('inf')</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t>
            </a:r>
            <a:endParaRPr kumimoji="0" lang="en-US" alt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9CFE25B7-83D2-CB7F-DB3D-35EF5D4FD837}"/>
              </a:ext>
            </a:extLst>
          </p:cNvPr>
          <p:cNvSpPr txBox="1"/>
          <p:nvPr/>
        </p:nvSpPr>
        <p:spPr>
          <a:xfrm>
            <a:off x="6216625" y="1241225"/>
            <a:ext cx="3048000" cy="369332"/>
          </a:xfrm>
          <a:prstGeom prst="rect">
            <a:avLst/>
          </a:prstGeom>
          <a:noFill/>
        </p:spPr>
        <p:txBody>
          <a:bodyPr wrap="square">
            <a:spAutoFit/>
          </a:bodyPr>
          <a:lstStyle/>
          <a:p>
            <a:pPr algn="l"/>
            <a:r>
              <a:rPr lang="en-US" b="1" i="0" dirty="0">
                <a:solidFill>
                  <a:srgbClr val="0D0D0D"/>
                </a:solidFill>
                <a:effectLst/>
                <a:latin typeface="Söhne"/>
              </a:rPr>
              <a:t>Step 5: Set Motor Speeds</a:t>
            </a:r>
          </a:p>
        </p:txBody>
      </p:sp>
      <p:sp>
        <p:nvSpPr>
          <p:cNvPr id="17" name="TextBox 16">
            <a:extLst>
              <a:ext uri="{FF2B5EF4-FFF2-40B4-BE49-F238E27FC236}">
                <a16:creationId xmlns:a16="http://schemas.microsoft.com/office/drawing/2014/main" id="{F7697000-0577-CD4B-8FDA-702FD6EC3183}"/>
              </a:ext>
            </a:extLst>
          </p:cNvPr>
          <p:cNvSpPr txBox="1"/>
          <p:nvPr/>
        </p:nvSpPr>
        <p:spPr>
          <a:xfrm>
            <a:off x="6277260" y="1583594"/>
            <a:ext cx="6096000" cy="646331"/>
          </a:xfrm>
          <a:prstGeom prst="rect">
            <a:avLst/>
          </a:prstGeom>
          <a:noFill/>
        </p:spPr>
        <p:txBody>
          <a:bodyPr wrap="square">
            <a:spAutoFit/>
          </a:bodyPr>
          <a:lstStyle/>
          <a:p>
            <a:r>
              <a:rPr lang="en-CA" dirty="0" err="1"/>
              <a:t>leftMotor.setVelocity</a:t>
            </a:r>
            <a:r>
              <a:rPr lang="en-CA" dirty="0"/>
              <a:t>(0.1 * MAX_SPEED)</a:t>
            </a:r>
          </a:p>
          <a:p>
            <a:r>
              <a:rPr lang="en-CA" dirty="0" err="1"/>
              <a:t>rightMotor.setVelocity</a:t>
            </a:r>
            <a:r>
              <a:rPr lang="en-CA" dirty="0"/>
              <a:t>(0.1 * MAX_SPEED)</a:t>
            </a:r>
          </a:p>
        </p:txBody>
      </p:sp>
      <p:sp>
        <p:nvSpPr>
          <p:cNvPr id="18" name="Rectangle 2">
            <a:extLst>
              <a:ext uri="{FF2B5EF4-FFF2-40B4-BE49-F238E27FC236}">
                <a16:creationId xmlns:a16="http://schemas.microsoft.com/office/drawing/2014/main" id="{6DD82348-F3B7-FB80-EB0A-E91FAC41C7F5}"/>
              </a:ext>
            </a:extLst>
          </p:cNvPr>
          <p:cNvSpPr>
            <a:spLocks noChangeArrowheads="1"/>
          </p:cNvSpPr>
          <p:nvPr/>
        </p:nvSpPr>
        <p:spPr bwMode="auto">
          <a:xfrm>
            <a:off x="6146799" y="2672260"/>
            <a:ext cx="5799667" cy="1877952"/>
          </a:xfrm>
          <a:prstGeom prst="rect">
            <a:avLst/>
          </a:prstGeom>
          <a:noFill/>
          <a:ln>
            <a:noFill/>
          </a:ln>
          <a:effectLst/>
        </p:spPr>
        <p:txBody>
          <a:bodyPr vert="horz" wrap="square" lIns="91440" tIns="198375" rIns="91440" bIns="198375"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1" i="0" u="none" strike="noStrike" cap="none" normalizeH="0" baseline="0">
                <a:ln>
                  <a:noFill/>
                </a:ln>
                <a:solidFill>
                  <a:srgbClr val="0D0D0D"/>
                </a:solidFill>
                <a:effectLst/>
                <a:latin typeface="Times New Roman" panose="02020603050405020304" pitchFamily="18" charset="0"/>
                <a:cs typeface="Times New Roman" panose="02020603050405020304" pitchFamily="18" charset="0"/>
              </a:rPr>
              <a:t>Purpose:</a:t>
            </a:r>
            <a:r>
              <a:rPr kumimoji="0" lang="en-US" altLang="en-US" sz="1600" b="0" i="0" u="none" strike="noStrike" cap="none" normalizeH="0" baseline="0">
                <a:ln>
                  <a:noFill/>
                </a:ln>
                <a:solidFill>
                  <a:srgbClr val="0D0D0D"/>
                </a:solidFill>
                <a:effectLst/>
                <a:latin typeface="Times New Roman" panose="02020603050405020304" pitchFamily="18" charset="0"/>
                <a:cs typeface="Times New Roman" panose="02020603050405020304" pitchFamily="18" charset="0"/>
              </a:rPr>
              <a:t> Determines the initial speed of the motors as a fraction of </a:t>
            </a:r>
            <a:r>
              <a:rPr kumimoji="0" lang="en-US" altLang="en-US" sz="2400" b="1" i="0" u="none" strike="noStrike" cap="none" normalizeH="0" baseline="0">
                <a:ln>
                  <a:noFill/>
                </a:ln>
                <a:solidFill>
                  <a:srgbClr val="0D0D0D"/>
                </a:solidFill>
                <a:effectLst/>
                <a:latin typeface="Times New Roman" panose="02020603050405020304" pitchFamily="18" charset="0"/>
                <a:cs typeface="Times New Roman" panose="02020603050405020304" pitchFamily="18" charset="0"/>
              </a:rPr>
              <a:t>MAX_SPEED</a:t>
            </a:r>
            <a:r>
              <a:rPr kumimoji="0" lang="en-US" altLang="en-US" sz="1600" b="0" i="0" u="none" strike="noStrike" cap="none" normalizeH="0" baseline="0">
                <a:ln>
                  <a:noFill/>
                </a:ln>
                <a:solidFill>
                  <a:srgbClr val="0D0D0D"/>
                </a:solidFill>
                <a:effectLst/>
                <a:latin typeface="Times New Roman" panose="02020603050405020304" pitchFamily="18" charset="0"/>
                <a:cs typeface="Times New Roman" panose="02020603050405020304" pitchFamily="18" charset="0"/>
              </a:rPr>
              <a:t>. Setting both motors to </a:t>
            </a:r>
            <a:r>
              <a:rPr kumimoji="0" lang="en-US" altLang="en-US" sz="2400" b="1" i="0" u="none" strike="noStrike" cap="none" normalizeH="0" baseline="0">
                <a:ln>
                  <a:noFill/>
                </a:ln>
                <a:solidFill>
                  <a:srgbClr val="0D0D0D"/>
                </a:solidFill>
                <a:effectLst/>
                <a:latin typeface="Times New Roman" panose="02020603050405020304" pitchFamily="18" charset="0"/>
                <a:cs typeface="Times New Roman" panose="02020603050405020304" pitchFamily="18" charset="0"/>
              </a:rPr>
              <a:t>0.1 * MAX_SPEED</a:t>
            </a:r>
            <a:r>
              <a:rPr kumimoji="0" lang="en-US" altLang="en-US" sz="1600" b="0" i="0" u="none" strike="noStrike" cap="none" normalizeH="0" baseline="0">
                <a:ln>
                  <a:noFill/>
                </a:ln>
                <a:solidFill>
                  <a:srgbClr val="0D0D0D"/>
                </a:solidFill>
                <a:effectLst/>
                <a:latin typeface="Times New Roman" panose="02020603050405020304" pitchFamily="18" charset="0"/>
                <a:cs typeface="Times New Roman" panose="02020603050405020304" pitchFamily="18" charset="0"/>
              </a:rPr>
              <a:t> means the robot will start moving forward at 10% of its maximum speed capability. This is a way to control the robot's speed directly, offering flexibility in how the robot moves.</a:t>
            </a:r>
            <a:r>
              <a:rPr kumimoji="0" lang="en-US" altLang="en-US" sz="10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 </a:t>
            </a:r>
            <a:endParaRPr kumimoji="0" lang="en-US" altLang="en-US" sz="24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9270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4B2B89-467D-E1D3-6101-5E21A2A78F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2A6D0E-36BF-92CD-CCE0-ECFFF3B128CC}"/>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27BEA7A-6F81-27FD-0293-167301127EBB}"/>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69A1DC5-023E-3209-7F8F-5804E6B4FC98}"/>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CB194B7-8ECD-F3CD-011B-6600AA9A512D}"/>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3ED1B44-63AA-AFEE-1825-CC0FCEEC1B1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6EECD86-B21A-AD8C-0B71-7696D464F21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9B43F95-F7CD-BA49-705D-DBD0DD8E91E1}"/>
              </a:ext>
            </a:extLst>
          </p:cNvPr>
          <p:cNvSpPr txBox="1"/>
          <p:nvPr/>
        </p:nvSpPr>
        <p:spPr>
          <a:xfrm>
            <a:off x="226629" y="1852560"/>
            <a:ext cx="11654196" cy="1200329"/>
          </a:xfrm>
          <a:prstGeom prst="rect">
            <a:avLst/>
          </a:prstGeom>
          <a:noFill/>
        </p:spPr>
        <p:txBody>
          <a:bodyPr wrap="square">
            <a:spAutoFit/>
          </a:bodyPr>
          <a:lstStyle/>
          <a:p>
            <a:r>
              <a:rPr lang="en-US" b="0" i="0" dirty="0">
                <a:solidFill>
                  <a:srgbClr val="0D0D0D"/>
                </a:solidFill>
                <a:effectLst/>
                <a:latin typeface="Söhne"/>
              </a:rPr>
              <a:t>Strategic Human-Robot Interaction (HRI) system design involves a comprehensive approach to creating systems where humans and robots interact in ways that are efficient, safe, and enhance the capabilities of both. This approach requires consideration of various factors, including user experience, robot autonomy levels, interaction modalities, and the context in which the interaction occurs</a:t>
            </a:r>
            <a:endParaRPr lang="en-CA" dirty="0"/>
          </a:p>
        </p:txBody>
      </p:sp>
      <p:sp>
        <p:nvSpPr>
          <p:cNvPr id="9" name="TextBox 8">
            <a:extLst>
              <a:ext uri="{FF2B5EF4-FFF2-40B4-BE49-F238E27FC236}">
                <a16:creationId xmlns:a16="http://schemas.microsoft.com/office/drawing/2014/main" id="{C43F44DE-FB52-3F32-7A49-BAA2F884F350}"/>
              </a:ext>
            </a:extLst>
          </p:cNvPr>
          <p:cNvSpPr txBox="1"/>
          <p:nvPr/>
        </p:nvSpPr>
        <p:spPr>
          <a:xfrm>
            <a:off x="3005070" y="550471"/>
            <a:ext cx="6097314" cy="369332"/>
          </a:xfrm>
          <a:prstGeom prst="rect">
            <a:avLst/>
          </a:prstGeom>
          <a:noFill/>
        </p:spPr>
        <p:txBody>
          <a:bodyPr wrap="square">
            <a:spAutoFit/>
          </a:bodyPr>
          <a:lstStyle/>
          <a:p>
            <a:r>
              <a:rPr lang="en-US" b="0" i="0" dirty="0">
                <a:solidFill>
                  <a:srgbClr val="0D0D0D"/>
                </a:solidFill>
                <a:effectLst/>
                <a:latin typeface="Söhne"/>
              </a:rPr>
              <a:t>Strategic Human-Robot Interaction (HRI) system design </a:t>
            </a:r>
            <a:endParaRPr lang="en-CA" dirty="0"/>
          </a:p>
        </p:txBody>
      </p:sp>
    </p:spTree>
    <p:extLst>
      <p:ext uri="{BB962C8B-B14F-4D97-AF65-F5344CB8AC3E}">
        <p14:creationId xmlns:p14="http://schemas.microsoft.com/office/powerpoint/2010/main" val="1390427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16DC0F-08FE-DE61-B97A-1819188AF53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4D9179-A020-1DC1-09D7-9384C447C9CF}"/>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96F8571-6A60-EEA9-74A4-1DC886E569B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BEDF04C-62C5-2E64-5B2C-8D8E30146AC4}"/>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D23A0AE-ED86-FA41-A3C8-E0FCC2512174}"/>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CCCF68B-C892-CB4D-9F8D-B8393FD9BDF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7CF10D9-1DDA-C9EE-77E9-7C2ABB9ED69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848EC832-7D8A-F3AE-7A1C-B07FC7C7BB1A}"/>
              </a:ext>
            </a:extLst>
          </p:cNvPr>
          <p:cNvSpPr txBox="1"/>
          <p:nvPr/>
        </p:nvSpPr>
        <p:spPr>
          <a:xfrm>
            <a:off x="2517849" y="550471"/>
            <a:ext cx="6097314" cy="369332"/>
          </a:xfrm>
          <a:prstGeom prst="rect">
            <a:avLst/>
          </a:prstGeom>
          <a:noFill/>
        </p:spPr>
        <p:txBody>
          <a:bodyPr wrap="square">
            <a:spAutoFit/>
          </a:bodyPr>
          <a:lstStyle/>
          <a:p>
            <a:r>
              <a:rPr lang="en-US" b="0" i="0" dirty="0">
                <a:solidFill>
                  <a:srgbClr val="0D0D0D"/>
                </a:solidFill>
                <a:effectLst/>
                <a:latin typeface="Söhne"/>
              </a:rPr>
              <a:t>Foundations of Strategic HRI System Design</a:t>
            </a:r>
            <a:endParaRPr lang="en-CA" dirty="0"/>
          </a:p>
        </p:txBody>
      </p:sp>
      <p:pic>
        <p:nvPicPr>
          <p:cNvPr id="1026" name="Picture 2" descr="Multimodal Human–Robot Interaction for Human‐Centric Smart Manufacturing: A  Survey - Wang - Advanced Intelligent Systems - Wiley Online Library">
            <a:extLst>
              <a:ext uri="{FF2B5EF4-FFF2-40B4-BE49-F238E27FC236}">
                <a16:creationId xmlns:a16="http://schemas.microsoft.com/office/drawing/2014/main" id="{ABA5DEE9-9383-C4D7-CF7F-EE70BAA903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07008" y="1345306"/>
            <a:ext cx="6985930" cy="45873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26449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94F712-38DD-721A-4B9D-C9639B87FE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A1F7DC-EDF3-878F-D17C-79D15B8A7D57}"/>
              </a:ext>
            </a:extLst>
          </p:cNvPr>
          <p:cNvSpPr/>
          <p:nvPr/>
        </p:nvSpPr>
        <p:spPr>
          <a:xfrm>
            <a:off x="128547" y="1146115"/>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39AD5A9-020C-C781-525A-A717ECEFEFFA}"/>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CDD9A24-75A3-8277-9427-87C6776DC0C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30D693F-C2E8-0222-03DD-6154A34F7F41}"/>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56DE7D1-0B1B-CC6E-B002-B52F288D4D1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4E64392-4777-FEDC-D832-352F73AA820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48328C8-41BA-76F1-9A04-0A2B3996220B}"/>
              </a:ext>
            </a:extLst>
          </p:cNvPr>
          <p:cNvSpPr txBox="1"/>
          <p:nvPr/>
        </p:nvSpPr>
        <p:spPr>
          <a:xfrm>
            <a:off x="2517849" y="550471"/>
            <a:ext cx="6097314" cy="369332"/>
          </a:xfrm>
          <a:prstGeom prst="rect">
            <a:avLst/>
          </a:prstGeom>
          <a:noFill/>
        </p:spPr>
        <p:txBody>
          <a:bodyPr wrap="square">
            <a:spAutoFit/>
          </a:bodyPr>
          <a:lstStyle/>
          <a:p>
            <a:r>
              <a:rPr lang="en-US" b="0" i="0" dirty="0">
                <a:solidFill>
                  <a:srgbClr val="0D0D0D"/>
                </a:solidFill>
                <a:effectLst/>
                <a:latin typeface="Söhne"/>
              </a:rPr>
              <a:t>Foundations of Strategic HRI System Design</a:t>
            </a:r>
            <a:endParaRPr lang="en-CA" dirty="0"/>
          </a:p>
        </p:txBody>
      </p:sp>
      <p:sp>
        <p:nvSpPr>
          <p:cNvPr id="11" name="TextBox 10">
            <a:extLst>
              <a:ext uri="{FF2B5EF4-FFF2-40B4-BE49-F238E27FC236}">
                <a16:creationId xmlns:a16="http://schemas.microsoft.com/office/drawing/2014/main" id="{82C2E81E-CF42-3C6D-01B3-9EE45AE48BC6}"/>
              </a:ext>
            </a:extLst>
          </p:cNvPr>
          <p:cNvSpPr txBox="1"/>
          <p:nvPr/>
        </p:nvSpPr>
        <p:spPr>
          <a:xfrm>
            <a:off x="128547" y="1581165"/>
            <a:ext cx="11752278" cy="923330"/>
          </a:xfrm>
          <a:prstGeom prst="rect">
            <a:avLst/>
          </a:prstGeom>
          <a:noFill/>
        </p:spPr>
        <p:txBody>
          <a:bodyPr wrap="square">
            <a:spAutoFit/>
          </a:bodyPr>
          <a:lstStyle/>
          <a:p>
            <a:r>
              <a:rPr lang="en-US" b="1" i="0" dirty="0">
                <a:solidFill>
                  <a:srgbClr val="0D0D0D"/>
                </a:solidFill>
                <a:effectLst/>
                <a:latin typeface="Söhne"/>
              </a:rPr>
              <a:t>Strategic HRI System Design Explained</a:t>
            </a:r>
            <a:r>
              <a:rPr lang="en-US" b="0" i="0" dirty="0">
                <a:solidFill>
                  <a:srgbClr val="0D0D0D"/>
                </a:solidFill>
                <a:effectLst/>
                <a:latin typeface="Söhne"/>
              </a:rPr>
              <a:t>: Begin with a simple definition. For example, "Strategic HRI System Design is the thoughtful planning of how robots and humans interact. It's like creating a friendship where both humans and robots understand and help each other."</a:t>
            </a:r>
            <a:endParaRPr lang="en-CA" dirty="0"/>
          </a:p>
        </p:txBody>
      </p:sp>
      <p:sp>
        <p:nvSpPr>
          <p:cNvPr id="13" name="TextBox 12">
            <a:extLst>
              <a:ext uri="{FF2B5EF4-FFF2-40B4-BE49-F238E27FC236}">
                <a16:creationId xmlns:a16="http://schemas.microsoft.com/office/drawing/2014/main" id="{CB344E78-EFC8-D313-117B-A0FC9B1EB568}"/>
              </a:ext>
            </a:extLst>
          </p:cNvPr>
          <p:cNvSpPr txBox="1"/>
          <p:nvPr/>
        </p:nvSpPr>
        <p:spPr>
          <a:xfrm>
            <a:off x="128547" y="3480873"/>
            <a:ext cx="11855444" cy="1200329"/>
          </a:xfrm>
          <a:prstGeom prst="rect">
            <a:avLst/>
          </a:prstGeom>
          <a:noFill/>
        </p:spPr>
        <p:txBody>
          <a:bodyPr wrap="square">
            <a:spAutoFit/>
          </a:bodyPr>
          <a:lstStyle/>
          <a:p>
            <a:pPr algn="l"/>
            <a:r>
              <a:rPr lang="en-US" b="1" i="0" dirty="0">
                <a:solidFill>
                  <a:srgbClr val="0D0D0D"/>
                </a:solidFill>
                <a:effectLst/>
                <a:latin typeface="Söhne"/>
              </a:rPr>
              <a:t>Why It's Important</a:t>
            </a:r>
            <a:r>
              <a:rPr lang="en-US" b="0" i="0" dirty="0">
                <a:solidFill>
                  <a:srgbClr val="0D0D0D"/>
                </a:solidFill>
                <a:effectLst/>
                <a:latin typeface="Söhne"/>
              </a:rPr>
              <a:t>:</a:t>
            </a:r>
          </a:p>
          <a:p>
            <a:pPr algn="l">
              <a:buFont typeface="Arial" panose="020B0604020202020204" pitchFamily="34" charset="0"/>
              <a:buChar char="•"/>
            </a:pPr>
            <a:r>
              <a:rPr lang="en-US" b="0" i="0" dirty="0">
                <a:solidFill>
                  <a:srgbClr val="0D0D0D"/>
                </a:solidFill>
                <a:effectLst/>
                <a:latin typeface="Söhne"/>
              </a:rPr>
              <a:t>The goal of making interactions between humans and robots as smooth and beneficial as possible.</a:t>
            </a:r>
          </a:p>
          <a:p>
            <a:pPr algn="l">
              <a:buFont typeface="Arial" panose="020B0604020202020204" pitchFamily="34" charset="0"/>
              <a:buChar char="•"/>
            </a:pPr>
            <a:r>
              <a:rPr lang="en-US" b="0" i="0" dirty="0">
                <a:solidFill>
                  <a:srgbClr val="0D0D0D"/>
                </a:solidFill>
                <a:effectLst/>
                <a:latin typeface="Söhne"/>
              </a:rPr>
              <a:t>"Think of it as organizing a team where each member, human or robot, knows their role perfectly and works together seamlessly."</a:t>
            </a:r>
          </a:p>
        </p:txBody>
      </p:sp>
    </p:spTree>
    <p:extLst>
      <p:ext uri="{BB962C8B-B14F-4D97-AF65-F5344CB8AC3E}">
        <p14:creationId xmlns:p14="http://schemas.microsoft.com/office/powerpoint/2010/main" val="590144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511214-FE1C-AAA6-7794-B169B5D8922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1E9C8F-A4DF-A177-93B9-29E33A090BC7}"/>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A396202-244E-04B5-8B46-A3AD39F39C3B}"/>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D41D300-F803-F159-E2DD-A26D71E5D8A2}"/>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AFEC25A-5B48-F9E3-E770-02757EFE25F7}"/>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E3A1259-09BF-5D3B-1C3D-8308995214C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E4AE143-0554-9F3A-E365-190DE9C5F88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3947F88C-1FFB-3E39-3954-2A4A6A549E38}"/>
              </a:ext>
            </a:extLst>
          </p:cNvPr>
          <p:cNvSpPr txBox="1"/>
          <p:nvPr/>
        </p:nvSpPr>
        <p:spPr>
          <a:xfrm>
            <a:off x="202981" y="1654586"/>
            <a:ext cx="11851196" cy="4524315"/>
          </a:xfrm>
          <a:prstGeom prst="rect">
            <a:avLst/>
          </a:prstGeom>
          <a:noFill/>
        </p:spPr>
        <p:txBody>
          <a:bodyPr wrap="square">
            <a:spAutoFit/>
          </a:bodyPr>
          <a:lstStyle/>
          <a:p>
            <a:pPr algn="l"/>
            <a:r>
              <a:rPr lang="en-US" b="1" i="0" dirty="0">
                <a:solidFill>
                  <a:srgbClr val="0D0D0D"/>
                </a:solidFill>
                <a:effectLst/>
                <a:latin typeface="Söhne"/>
              </a:rPr>
              <a:t>Core Elements of Strategic HRI Design</a:t>
            </a:r>
            <a:r>
              <a:rPr lang="en-US" b="0" i="0" dirty="0">
                <a:solidFill>
                  <a:srgbClr val="0D0D0D"/>
                </a:solidFill>
                <a:effectLst/>
                <a:latin typeface="Söhne"/>
              </a:rPr>
              <a:t>:</a:t>
            </a:r>
          </a:p>
          <a:p>
            <a:pPr algn="l"/>
            <a:endParaRPr lang="en-US" b="0" i="0" dirty="0">
              <a:solidFill>
                <a:srgbClr val="0D0D0D"/>
              </a:solidFill>
              <a:effectLst/>
              <a:latin typeface="Söhne"/>
            </a:endParaRPr>
          </a:p>
          <a:p>
            <a:pPr algn="l">
              <a:buFont typeface="Arial" panose="020B0604020202020204" pitchFamily="34" charset="0"/>
              <a:buChar char="•"/>
            </a:pPr>
            <a:r>
              <a:rPr lang="en-US" b="1" i="0" dirty="0">
                <a:solidFill>
                  <a:srgbClr val="0D0D0D"/>
                </a:solidFill>
                <a:effectLst/>
                <a:latin typeface="Söhne"/>
              </a:rPr>
              <a:t>User Experience (UX)</a:t>
            </a:r>
            <a:r>
              <a:rPr lang="en-US" b="0" i="0" dirty="0">
                <a:solidFill>
                  <a:srgbClr val="0D0D0D"/>
                </a:solidFill>
                <a:effectLst/>
                <a:latin typeface="Söhne"/>
              </a:rPr>
              <a:t>: Explain UX in simple terms, such as "how people feel when they interact with robots. Our goal is to make this experience enjoyable and easy, just like using your favorite app.“</a:t>
            </a:r>
          </a:p>
          <a:p>
            <a:pPr algn="l">
              <a:buFont typeface="Arial" panose="020B0604020202020204" pitchFamily="34" charset="0"/>
              <a:buChar char="•"/>
            </a:pPr>
            <a:endParaRPr lang="en-US" b="0" i="0" dirty="0">
              <a:solidFill>
                <a:srgbClr val="0D0D0D"/>
              </a:solidFill>
              <a:effectLst/>
              <a:latin typeface="Söhne"/>
            </a:endParaRPr>
          </a:p>
          <a:p>
            <a:pPr algn="l">
              <a:buFont typeface="Arial" panose="020B0604020202020204" pitchFamily="34" charset="0"/>
              <a:buChar char="•"/>
            </a:pPr>
            <a:r>
              <a:rPr lang="en-US" b="1" i="0" dirty="0">
                <a:solidFill>
                  <a:srgbClr val="0D0D0D"/>
                </a:solidFill>
                <a:effectLst/>
                <a:latin typeface="Söhne"/>
              </a:rPr>
              <a:t>Autonomy</a:t>
            </a:r>
            <a:r>
              <a:rPr lang="en-US" b="0" i="0" dirty="0">
                <a:solidFill>
                  <a:srgbClr val="0D0D0D"/>
                </a:solidFill>
                <a:effectLst/>
                <a:latin typeface="Söhne"/>
              </a:rPr>
              <a:t>: Introduce the concept of robot autonomy with a basic explanation: "This is how much freedom a robot has to make its own decisions. Some robots need more guidance, while others can do tasks on their own, similar to how you learn to do new things with practice.“</a:t>
            </a:r>
          </a:p>
          <a:p>
            <a:pPr algn="l">
              <a:buFont typeface="Arial" panose="020B0604020202020204" pitchFamily="34" charset="0"/>
              <a:buChar char="•"/>
            </a:pPr>
            <a:endParaRPr lang="en-US" b="0" i="0" dirty="0">
              <a:solidFill>
                <a:srgbClr val="0D0D0D"/>
              </a:solidFill>
              <a:effectLst/>
              <a:latin typeface="Söhne"/>
            </a:endParaRPr>
          </a:p>
          <a:p>
            <a:pPr algn="l">
              <a:buFont typeface="Arial" panose="020B0604020202020204" pitchFamily="34" charset="0"/>
              <a:buChar char="•"/>
            </a:pPr>
            <a:r>
              <a:rPr lang="en-US" b="1" i="0" dirty="0">
                <a:solidFill>
                  <a:srgbClr val="0D0D0D"/>
                </a:solidFill>
                <a:effectLst/>
                <a:latin typeface="Söhne"/>
              </a:rPr>
              <a:t>Interaction Modalities</a:t>
            </a:r>
            <a:r>
              <a:rPr lang="en-US" b="0" i="0" dirty="0">
                <a:solidFill>
                  <a:srgbClr val="0D0D0D"/>
                </a:solidFill>
                <a:effectLst/>
                <a:latin typeface="Söhne"/>
              </a:rPr>
              <a:t>: Describe interaction modalities in straightforward language: "This is how we communicate or interact with robots, whether it's talking, using gestures, or even touch screens, much like how you choose to talk, text, or video call your friends.“</a:t>
            </a:r>
          </a:p>
          <a:p>
            <a:pPr algn="l">
              <a:buFont typeface="Arial" panose="020B0604020202020204" pitchFamily="34" charset="0"/>
              <a:buChar char="•"/>
            </a:pPr>
            <a:endParaRPr lang="en-US" b="0" i="0" dirty="0">
              <a:solidFill>
                <a:srgbClr val="0D0D0D"/>
              </a:solidFill>
              <a:effectLst/>
              <a:latin typeface="Söhne"/>
            </a:endParaRPr>
          </a:p>
          <a:p>
            <a:pPr algn="l">
              <a:buFont typeface="Arial" panose="020B0604020202020204" pitchFamily="34" charset="0"/>
              <a:buChar char="•"/>
            </a:pPr>
            <a:r>
              <a:rPr lang="en-US" b="1" i="0" dirty="0">
                <a:solidFill>
                  <a:srgbClr val="0D0D0D"/>
                </a:solidFill>
                <a:effectLst/>
                <a:latin typeface="Söhne"/>
              </a:rPr>
              <a:t>Contextual Adaptation</a:t>
            </a:r>
            <a:r>
              <a:rPr lang="en-US" b="0" i="0" dirty="0">
                <a:solidFill>
                  <a:srgbClr val="0D0D0D"/>
                </a:solidFill>
                <a:effectLst/>
                <a:latin typeface="Söhne"/>
              </a:rPr>
              <a:t>: Simplify contextual adaptation: "Robots, like us, need to understand different situations. For example, a robot needs to know if it's in a library, it should be quiet, just like we change our behavior based on where we are and who we're with."</a:t>
            </a:r>
          </a:p>
        </p:txBody>
      </p:sp>
    </p:spTree>
    <p:extLst>
      <p:ext uri="{BB962C8B-B14F-4D97-AF65-F5344CB8AC3E}">
        <p14:creationId xmlns:p14="http://schemas.microsoft.com/office/powerpoint/2010/main" val="2755299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8648</TotalTime>
  <Words>4921</Words>
  <Application>Microsoft Office PowerPoint</Application>
  <PresentationFormat>Widescreen</PresentationFormat>
  <Paragraphs>584</Paragraphs>
  <Slides>93</Slides>
  <Notes>49</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93</vt:i4>
      </vt:variant>
    </vt:vector>
  </HeadingPairs>
  <TitlesOfParts>
    <vt:vector size="105" baseType="lpstr">
      <vt:lpstr>ABC Favorit Pro</vt:lpstr>
      <vt:lpstr>Arial</vt:lpstr>
      <vt:lpstr>Calibri</vt:lpstr>
      <vt:lpstr>Calibri Light</vt:lpstr>
      <vt:lpstr>Google Sans</vt:lpstr>
      <vt:lpstr>Roboto</vt:lpstr>
      <vt:lpstr>Roboto Light</vt:lpstr>
      <vt:lpstr>Roboto Mono</vt:lpstr>
      <vt:lpstr>Söhne</vt:lpstr>
      <vt:lpstr>Söhne Mono</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Dr.Khalid Eskaf</cp:lastModifiedBy>
  <cp:revision>180</cp:revision>
  <dcterms:created xsi:type="dcterms:W3CDTF">2023-04-29T09:08:23Z</dcterms:created>
  <dcterms:modified xsi:type="dcterms:W3CDTF">2024-02-20T17:12:57Z</dcterms:modified>
</cp:coreProperties>
</file>