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1"/>
  </p:notesMasterIdLst>
  <p:sldIdLst>
    <p:sldId id="480" r:id="rId2"/>
    <p:sldId id="313" r:id="rId3"/>
    <p:sldId id="563" r:id="rId4"/>
    <p:sldId id="482" r:id="rId5"/>
    <p:sldId id="564" r:id="rId6"/>
    <p:sldId id="483" r:id="rId7"/>
    <p:sldId id="484" r:id="rId8"/>
    <p:sldId id="485" r:id="rId9"/>
    <p:sldId id="487" r:id="rId10"/>
    <p:sldId id="565" r:id="rId11"/>
    <p:sldId id="566" r:id="rId12"/>
    <p:sldId id="567" r:id="rId13"/>
    <p:sldId id="568" r:id="rId14"/>
    <p:sldId id="569" r:id="rId15"/>
    <p:sldId id="570" r:id="rId16"/>
    <p:sldId id="488" r:id="rId17"/>
    <p:sldId id="489" r:id="rId18"/>
    <p:sldId id="571" r:id="rId19"/>
    <p:sldId id="572" r:id="rId20"/>
    <p:sldId id="491" r:id="rId21"/>
    <p:sldId id="573" r:id="rId22"/>
    <p:sldId id="575" r:id="rId23"/>
    <p:sldId id="492" r:id="rId24"/>
    <p:sldId id="528" r:id="rId25"/>
    <p:sldId id="576" r:id="rId26"/>
    <p:sldId id="577" r:id="rId27"/>
    <p:sldId id="578" r:id="rId28"/>
    <p:sldId id="579" r:id="rId29"/>
    <p:sldId id="493" r:id="rId30"/>
    <p:sldId id="580" r:id="rId31"/>
    <p:sldId id="581" r:id="rId32"/>
    <p:sldId id="582" r:id="rId33"/>
    <p:sldId id="494" r:id="rId34"/>
    <p:sldId id="583" r:id="rId35"/>
    <p:sldId id="584" r:id="rId36"/>
    <p:sldId id="495" r:id="rId37"/>
    <p:sldId id="585" r:id="rId38"/>
    <p:sldId id="586" r:id="rId39"/>
    <p:sldId id="587" r:id="rId40"/>
    <p:sldId id="588" r:id="rId41"/>
    <p:sldId id="497" r:id="rId42"/>
    <p:sldId id="589" r:id="rId43"/>
    <p:sldId id="590" r:id="rId44"/>
    <p:sldId id="591" r:id="rId45"/>
    <p:sldId id="499" r:id="rId46"/>
    <p:sldId id="498" r:id="rId47"/>
    <p:sldId id="592" r:id="rId48"/>
    <p:sldId id="593" r:id="rId49"/>
    <p:sldId id="594" r:id="rId50"/>
    <p:sldId id="502" r:id="rId51"/>
    <p:sldId id="595" r:id="rId52"/>
    <p:sldId id="596" r:id="rId53"/>
    <p:sldId id="597" r:id="rId54"/>
    <p:sldId id="598" r:id="rId55"/>
    <p:sldId id="599" r:id="rId56"/>
    <p:sldId id="505" r:id="rId57"/>
    <p:sldId id="600" r:id="rId58"/>
    <p:sldId id="601" r:id="rId59"/>
    <p:sldId id="602" r:id="rId60"/>
    <p:sldId id="529" r:id="rId61"/>
    <p:sldId id="603" r:id="rId62"/>
    <p:sldId id="604" r:id="rId63"/>
    <p:sldId id="605" r:id="rId64"/>
    <p:sldId id="606" r:id="rId65"/>
    <p:sldId id="607" r:id="rId66"/>
    <p:sldId id="608" r:id="rId67"/>
    <p:sldId id="610" r:id="rId68"/>
    <p:sldId id="609" r:id="rId69"/>
    <p:sldId id="611" r:id="rId70"/>
    <p:sldId id="612" r:id="rId71"/>
    <p:sldId id="613" r:id="rId72"/>
    <p:sldId id="530" r:id="rId73"/>
    <p:sldId id="506" r:id="rId74"/>
    <p:sldId id="508" r:id="rId75"/>
    <p:sldId id="614" r:id="rId76"/>
    <p:sldId id="615" r:id="rId77"/>
    <p:sldId id="616" r:id="rId78"/>
    <p:sldId id="617" r:id="rId79"/>
    <p:sldId id="618" r:id="rId80"/>
    <p:sldId id="619" r:id="rId81"/>
    <p:sldId id="620" r:id="rId82"/>
    <p:sldId id="621" r:id="rId83"/>
    <p:sldId id="622" r:id="rId84"/>
    <p:sldId id="623" r:id="rId85"/>
    <p:sldId id="624" r:id="rId86"/>
    <p:sldId id="625" r:id="rId87"/>
    <p:sldId id="626" r:id="rId88"/>
    <p:sldId id="627" r:id="rId89"/>
    <p:sldId id="628" r:id="rId90"/>
    <p:sldId id="629" r:id="rId91"/>
    <p:sldId id="630" r:id="rId92"/>
    <p:sldId id="631" r:id="rId93"/>
    <p:sldId id="632" r:id="rId94"/>
    <p:sldId id="633" r:id="rId95"/>
    <p:sldId id="634" r:id="rId96"/>
    <p:sldId id="635" r:id="rId97"/>
    <p:sldId id="636" r:id="rId98"/>
    <p:sldId id="637" r:id="rId99"/>
    <p:sldId id="349" r:id="rId10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13"/>
            <p14:sldId id="563"/>
            <p14:sldId id="482"/>
            <p14:sldId id="564"/>
            <p14:sldId id="483"/>
            <p14:sldId id="484"/>
            <p14:sldId id="485"/>
            <p14:sldId id="487"/>
            <p14:sldId id="565"/>
            <p14:sldId id="566"/>
            <p14:sldId id="567"/>
            <p14:sldId id="568"/>
            <p14:sldId id="569"/>
            <p14:sldId id="570"/>
            <p14:sldId id="488"/>
            <p14:sldId id="489"/>
            <p14:sldId id="571"/>
            <p14:sldId id="572"/>
            <p14:sldId id="491"/>
            <p14:sldId id="573"/>
            <p14:sldId id="575"/>
            <p14:sldId id="492"/>
            <p14:sldId id="528"/>
            <p14:sldId id="576"/>
            <p14:sldId id="577"/>
            <p14:sldId id="578"/>
            <p14:sldId id="579"/>
            <p14:sldId id="493"/>
            <p14:sldId id="580"/>
            <p14:sldId id="581"/>
            <p14:sldId id="582"/>
            <p14:sldId id="494"/>
            <p14:sldId id="583"/>
            <p14:sldId id="584"/>
            <p14:sldId id="495"/>
            <p14:sldId id="585"/>
            <p14:sldId id="586"/>
            <p14:sldId id="587"/>
            <p14:sldId id="588"/>
            <p14:sldId id="497"/>
            <p14:sldId id="589"/>
            <p14:sldId id="590"/>
            <p14:sldId id="591"/>
            <p14:sldId id="499"/>
            <p14:sldId id="498"/>
            <p14:sldId id="592"/>
            <p14:sldId id="593"/>
            <p14:sldId id="594"/>
            <p14:sldId id="502"/>
            <p14:sldId id="595"/>
            <p14:sldId id="596"/>
            <p14:sldId id="597"/>
            <p14:sldId id="598"/>
            <p14:sldId id="599"/>
            <p14:sldId id="505"/>
            <p14:sldId id="600"/>
            <p14:sldId id="601"/>
            <p14:sldId id="602"/>
            <p14:sldId id="529"/>
            <p14:sldId id="603"/>
            <p14:sldId id="604"/>
            <p14:sldId id="605"/>
            <p14:sldId id="606"/>
            <p14:sldId id="607"/>
            <p14:sldId id="608"/>
            <p14:sldId id="610"/>
            <p14:sldId id="609"/>
            <p14:sldId id="611"/>
            <p14:sldId id="612"/>
            <p14:sldId id="613"/>
            <p14:sldId id="530"/>
            <p14:sldId id="506"/>
            <p14:sldId id="508"/>
            <p14:sldId id="614"/>
            <p14:sldId id="615"/>
            <p14:sldId id="616"/>
            <p14:sldId id="617"/>
            <p14:sldId id="618"/>
            <p14:sldId id="619"/>
            <p14:sldId id="620"/>
            <p14:sldId id="621"/>
            <p14:sldId id="622"/>
            <p14:sldId id="623"/>
            <p14:sldId id="624"/>
            <p14:sldId id="625"/>
            <p14:sldId id="626"/>
            <p14:sldId id="627"/>
            <p14:sldId id="628"/>
            <p14:sldId id="629"/>
            <p14:sldId id="630"/>
            <p14:sldId id="631"/>
            <p14:sldId id="632"/>
            <p14:sldId id="633"/>
            <p14:sldId id="634"/>
            <p14:sldId id="635"/>
            <p14:sldId id="636"/>
            <p14:sldId id="63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969" autoAdjust="0"/>
  </p:normalViewPr>
  <p:slideViewPr>
    <p:cSldViewPr snapToGrid="0">
      <p:cViewPr varScale="1">
        <p:scale>
          <a:sx n="64" d="100"/>
          <a:sy n="64" d="100"/>
        </p:scale>
        <p:origin x="95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presProps" Target="pres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3086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048898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98932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2533107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4080413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6507757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787099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1377379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5542024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20692479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11240471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021924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13978996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911979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1744469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5962590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10119530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10015350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0900421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21552251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42311317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34658161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562524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7746804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11334585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29396135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16208271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1420213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18864261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24120208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22203363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6236733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18828145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19584894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394316994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156420122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49531868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a:t>
            </a:r>
          </a:p>
        </p:txBody>
      </p:sp>
      <p:sp>
        <p:nvSpPr>
          <p:cNvPr id="4" name="Slide Number Placeholder 3"/>
          <p:cNvSpPr>
            <a:spLocks noGrp="1"/>
          </p:cNvSpPr>
          <p:nvPr>
            <p:ph type="sldNum" sz="quarter" idx="5"/>
          </p:nvPr>
        </p:nvSpPr>
        <p:spPr/>
        <p:txBody>
          <a:bodyPr/>
          <a:lstStyle/>
          <a:p>
            <a:fld id="{E88088B5-5D3D-41C5-9929-9FAB3A249D9E}" type="slidenum">
              <a:rPr lang="en-US" smtClean="0"/>
              <a:t>50</a:t>
            </a:fld>
            <a:endParaRPr lang="en-US"/>
          </a:p>
        </p:txBody>
      </p:sp>
    </p:spTree>
    <p:extLst>
      <p:ext uri="{BB962C8B-B14F-4D97-AF65-F5344CB8AC3E}">
        <p14:creationId xmlns:p14="http://schemas.microsoft.com/office/powerpoint/2010/main" val="37926851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a:t>
            </a:r>
          </a:p>
        </p:txBody>
      </p:sp>
      <p:sp>
        <p:nvSpPr>
          <p:cNvPr id="4" name="Slide Number Placeholder 3"/>
          <p:cNvSpPr>
            <a:spLocks noGrp="1"/>
          </p:cNvSpPr>
          <p:nvPr>
            <p:ph type="sldNum" sz="quarter" idx="5"/>
          </p:nvPr>
        </p:nvSpPr>
        <p:spPr/>
        <p:txBody>
          <a:bodyPr/>
          <a:lstStyle/>
          <a:p>
            <a:fld id="{E88088B5-5D3D-41C5-9929-9FAB3A249D9E}" type="slidenum">
              <a:rPr lang="en-US" smtClean="0"/>
              <a:t>51</a:t>
            </a:fld>
            <a:endParaRPr lang="en-US"/>
          </a:p>
        </p:txBody>
      </p:sp>
    </p:spTree>
    <p:extLst>
      <p:ext uri="{BB962C8B-B14F-4D97-AF65-F5344CB8AC3E}">
        <p14:creationId xmlns:p14="http://schemas.microsoft.com/office/powerpoint/2010/main" val="296560830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a:t>
            </a:r>
          </a:p>
        </p:txBody>
      </p:sp>
      <p:sp>
        <p:nvSpPr>
          <p:cNvPr id="4" name="Slide Number Placeholder 3"/>
          <p:cNvSpPr>
            <a:spLocks noGrp="1"/>
          </p:cNvSpPr>
          <p:nvPr>
            <p:ph type="sldNum" sz="quarter" idx="5"/>
          </p:nvPr>
        </p:nvSpPr>
        <p:spPr/>
        <p:txBody>
          <a:bodyPr/>
          <a:lstStyle/>
          <a:p>
            <a:fld id="{E88088B5-5D3D-41C5-9929-9FAB3A249D9E}" type="slidenum">
              <a:rPr lang="en-US" smtClean="0"/>
              <a:t>52</a:t>
            </a:fld>
            <a:endParaRPr lang="en-US"/>
          </a:p>
        </p:txBody>
      </p:sp>
    </p:spTree>
    <p:extLst>
      <p:ext uri="{BB962C8B-B14F-4D97-AF65-F5344CB8AC3E}">
        <p14:creationId xmlns:p14="http://schemas.microsoft.com/office/powerpoint/2010/main" val="48265634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a:t>
            </a:r>
          </a:p>
        </p:txBody>
      </p:sp>
      <p:sp>
        <p:nvSpPr>
          <p:cNvPr id="4" name="Slide Number Placeholder 3"/>
          <p:cNvSpPr>
            <a:spLocks noGrp="1"/>
          </p:cNvSpPr>
          <p:nvPr>
            <p:ph type="sldNum" sz="quarter" idx="5"/>
          </p:nvPr>
        </p:nvSpPr>
        <p:spPr/>
        <p:txBody>
          <a:bodyPr/>
          <a:lstStyle/>
          <a:p>
            <a:fld id="{E88088B5-5D3D-41C5-9929-9FAB3A249D9E}" type="slidenum">
              <a:rPr lang="en-US" smtClean="0"/>
              <a:t>53</a:t>
            </a:fld>
            <a:endParaRPr lang="en-US"/>
          </a:p>
        </p:txBody>
      </p:sp>
    </p:spTree>
    <p:extLst>
      <p:ext uri="{BB962C8B-B14F-4D97-AF65-F5344CB8AC3E}">
        <p14:creationId xmlns:p14="http://schemas.microsoft.com/office/powerpoint/2010/main" val="309438717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a:t>
            </a:r>
          </a:p>
        </p:txBody>
      </p:sp>
      <p:sp>
        <p:nvSpPr>
          <p:cNvPr id="4" name="Slide Number Placeholder 3"/>
          <p:cNvSpPr>
            <a:spLocks noGrp="1"/>
          </p:cNvSpPr>
          <p:nvPr>
            <p:ph type="sldNum" sz="quarter" idx="5"/>
          </p:nvPr>
        </p:nvSpPr>
        <p:spPr/>
        <p:txBody>
          <a:bodyPr/>
          <a:lstStyle/>
          <a:p>
            <a:fld id="{E88088B5-5D3D-41C5-9929-9FAB3A249D9E}" type="slidenum">
              <a:rPr lang="en-US" smtClean="0"/>
              <a:t>54</a:t>
            </a:fld>
            <a:endParaRPr lang="en-US"/>
          </a:p>
        </p:txBody>
      </p:sp>
    </p:spTree>
    <p:extLst>
      <p:ext uri="{BB962C8B-B14F-4D97-AF65-F5344CB8AC3E}">
        <p14:creationId xmlns:p14="http://schemas.microsoft.com/office/powerpoint/2010/main" val="1640482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56</a:t>
            </a:fld>
            <a:endParaRPr lang="en-US"/>
          </a:p>
        </p:txBody>
      </p:sp>
    </p:spTree>
    <p:extLst>
      <p:ext uri="{BB962C8B-B14F-4D97-AF65-F5344CB8AC3E}">
        <p14:creationId xmlns:p14="http://schemas.microsoft.com/office/powerpoint/2010/main" val="374759378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57</a:t>
            </a:fld>
            <a:endParaRPr lang="en-US"/>
          </a:p>
        </p:txBody>
      </p:sp>
    </p:spTree>
    <p:extLst>
      <p:ext uri="{BB962C8B-B14F-4D97-AF65-F5344CB8AC3E}">
        <p14:creationId xmlns:p14="http://schemas.microsoft.com/office/powerpoint/2010/main" val="75179091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58</a:t>
            </a:fld>
            <a:endParaRPr lang="en-US"/>
          </a:p>
        </p:txBody>
      </p:sp>
    </p:spTree>
    <p:extLst>
      <p:ext uri="{BB962C8B-B14F-4D97-AF65-F5344CB8AC3E}">
        <p14:creationId xmlns:p14="http://schemas.microsoft.com/office/powerpoint/2010/main" val="79646222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59</a:t>
            </a:fld>
            <a:endParaRPr lang="en-US"/>
          </a:p>
        </p:txBody>
      </p:sp>
    </p:spTree>
    <p:extLst>
      <p:ext uri="{BB962C8B-B14F-4D97-AF65-F5344CB8AC3E}">
        <p14:creationId xmlns:p14="http://schemas.microsoft.com/office/powerpoint/2010/main" val="261779971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60</a:t>
            </a:fld>
            <a:endParaRPr lang="en-US"/>
          </a:p>
        </p:txBody>
      </p:sp>
    </p:spTree>
    <p:extLst>
      <p:ext uri="{BB962C8B-B14F-4D97-AF65-F5344CB8AC3E}">
        <p14:creationId xmlns:p14="http://schemas.microsoft.com/office/powerpoint/2010/main" val="310686469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62</a:t>
            </a:fld>
            <a:endParaRPr lang="en-US"/>
          </a:p>
        </p:txBody>
      </p:sp>
    </p:spTree>
    <p:extLst>
      <p:ext uri="{BB962C8B-B14F-4D97-AF65-F5344CB8AC3E}">
        <p14:creationId xmlns:p14="http://schemas.microsoft.com/office/powerpoint/2010/main" val="13657768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63</a:t>
            </a:fld>
            <a:endParaRPr lang="en-US"/>
          </a:p>
        </p:txBody>
      </p:sp>
    </p:spTree>
    <p:extLst>
      <p:ext uri="{BB962C8B-B14F-4D97-AF65-F5344CB8AC3E}">
        <p14:creationId xmlns:p14="http://schemas.microsoft.com/office/powerpoint/2010/main" val="406650560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64</a:t>
            </a:fld>
            <a:endParaRPr lang="en-US"/>
          </a:p>
        </p:txBody>
      </p:sp>
    </p:spTree>
    <p:extLst>
      <p:ext uri="{BB962C8B-B14F-4D97-AF65-F5344CB8AC3E}">
        <p14:creationId xmlns:p14="http://schemas.microsoft.com/office/powerpoint/2010/main" val="113649503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65</a:t>
            </a:fld>
            <a:endParaRPr lang="en-US"/>
          </a:p>
        </p:txBody>
      </p:sp>
    </p:spTree>
    <p:extLst>
      <p:ext uri="{BB962C8B-B14F-4D97-AF65-F5344CB8AC3E}">
        <p14:creationId xmlns:p14="http://schemas.microsoft.com/office/powerpoint/2010/main" val="403720558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67</a:t>
            </a:fld>
            <a:endParaRPr lang="en-US"/>
          </a:p>
        </p:txBody>
      </p:sp>
    </p:spTree>
    <p:extLst>
      <p:ext uri="{BB962C8B-B14F-4D97-AF65-F5344CB8AC3E}">
        <p14:creationId xmlns:p14="http://schemas.microsoft.com/office/powerpoint/2010/main" val="72847198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68</a:t>
            </a:fld>
            <a:endParaRPr lang="en-US"/>
          </a:p>
        </p:txBody>
      </p:sp>
    </p:spTree>
    <p:extLst>
      <p:ext uri="{BB962C8B-B14F-4D97-AF65-F5344CB8AC3E}">
        <p14:creationId xmlns:p14="http://schemas.microsoft.com/office/powerpoint/2010/main" val="289480334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69</a:t>
            </a:fld>
            <a:endParaRPr lang="en-US"/>
          </a:p>
        </p:txBody>
      </p:sp>
    </p:spTree>
    <p:extLst>
      <p:ext uri="{BB962C8B-B14F-4D97-AF65-F5344CB8AC3E}">
        <p14:creationId xmlns:p14="http://schemas.microsoft.com/office/powerpoint/2010/main" val="116637916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70</a:t>
            </a:fld>
            <a:endParaRPr lang="en-US"/>
          </a:p>
        </p:txBody>
      </p:sp>
    </p:spTree>
    <p:extLst>
      <p:ext uri="{BB962C8B-B14F-4D97-AF65-F5344CB8AC3E}">
        <p14:creationId xmlns:p14="http://schemas.microsoft.com/office/powerpoint/2010/main" val="188436194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71</a:t>
            </a:fld>
            <a:endParaRPr lang="en-US"/>
          </a:p>
        </p:txBody>
      </p:sp>
    </p:spTree>
    <p:extLst>
      <p:ext uri="{BB962C8B-B14F-4D97-AF65-F5344CB8AC3E}">
        <p14:creationId xmlns:p14="http://schemas.microsoft.com/office/powerpoint/2010/main" val="168892332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72</a:t>
            </a:fld>
            <a:endParaRPr lang="en-US"/>
          </a:p>
        </p:txBody>
      </p:sp>
    </p:spTree>
    <p:extLst>
      <p:ext uri="{BB962C8B-B14F-4D97-AF65-F5344CB8AC3E}">
        <p14:creationId xmlns:p14="http://schemas.microsoft.com/office/powerpoint/2010/main" val="387803318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74</a:t>
            </a:fld>
            <a:endParaRPr lang="en-US"/>
          </a:p>
        </p:txBody>
      </p:sp>
    </p:spTree>
    <p:extLst>
      <p:ext uri="{BB962C8B-B14F-4D97-AF65-F5344CB8AC3E}">
        <p14:creationId xmlns:p14="http://schemas.microsoft.com/office/powerpoint/2010/main" val="307817203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75</a:t>
            </a:fld>
            <a:endParaRPr lang="en-US"/>
          </a:p>
        </p:txBody>
      </p:sp>
    </p:spTree>
    <p:extLst>
      <p:ext uri="{BB962C8B-B14F-4D97-AF65-F5344CB8AC3E}">
        <p14:creationId xmlns:p14="http://schemas.microsoft.com/office/powerpoint/2010/main" val="232904486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76</a:t>
            </a:fld>
            <a:endParaRPr lang="en-US"/>
          </a:p>
        </p:txBody>
      </p:sp>
    </p:spTree>
    <p:extLst>
      <p:ext uri="{BB962C8B-B14F-4D97-AF65-F5344CB8AC3E}">
        <p14:creationId xmlns:p14="http://schemas.microsoft.com/office/powerpoint/2010/main" val="426779425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77</a:t>
            </a:fld>
            <a:endParaRPr lang="en-US"/>
          </a:p>
        </p:txBody>
      </p:sp>
    </p:spTree>
    <p:extLst>
      <p:ext uri="{BB962C8B-B14F-4D97-AF65-F5344CB8AC3E}">
        <p14:creationId xmlns:p14="http://schemas.microsoft.com/office/powerpoint/2010/main" val="32323527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78</a:t>
            </a:fld>
            <a:endParaRPr lang="en-US"/>
          </a:p>
        </p:txBody>
      </p:sp>
    </p:spTree>
    <p:extLst>
      <p:ext uri="{BB962C8B-B14F-4D97-AF65-F5344CB8AC3E}">
        <p14:creationId xmlns:p14="http://schemas.microsoft.com/office/powerpoint/2010/main" val="28050959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79</a:t>
            </a:fld>
            <a:endParaRPr lang="en-US"/>
          </a:p>
        </p:txBody>
      </p:sp>
    </p:spTree>
    <p:extLst>
      <p:ext uri="{BB962C8B-B14F-4D97-AF65-F5344CB8AC3E}">
        <p14:creationId xmlns:p14="http://schemas.microsoft.com/office/powerpoint/2010/main" val="20372128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80</a:t>
            </a:fld>
            <a:endParaRPr lang="en-US"/>
          </a:p>
        </p:txBody>
      </p:sp>
    </p:spTree>
    <p:extLst>
      <p:ext uri="{BB962C8B-B14F-4D97-AF65-F5344CB8AC3E}">
        <p14:creationId xmlns:p14="http://schemas.microsoft.com/office/powerpoint/2010/main" val="174558983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81</a:t>
            </a:fld>
            <a:endParaRPr lang="en-US"/>
          </a:p>
        </p:txBody>
      </p:sp>
    </p:spTree>
    <p:extLst>
      <p:ext uri="{BB962C8B-B14F-4D97-AF65-F5344CB8AC3E}">
        <p14:creationId xmlns:p14="http://schemas.microsoft.com/office/powerpoint/2010/main" val="123755189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83</a:t>
            </a:fld>
            <a:endParaRPr lang="en-US"/>
          </a:p>
        </p:txBody>
      </p:sp>
    </p:spTree>
    <p:extLst>
      <p:ext uri="{BB962C8B-B14F-4D97-AF65-F5344CB8AC3E}">
        <p14:creationId xmlns:p14="http://schemas.microsoft.com/office/powerpoint/2010/main" val="363238577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84</a:t>
            </a:fld>
            <a:endParaRPr lang="en-US"/>
          </a:p>
        </p:txBody>
      </p:sp>
    </p:spTree>
    <p:extLst>
      <p:ext uri="{BB962C8B-B14F-4D97-AF65-F5344CB8AC3E}">
        <p14:creationId xmlns:p14="http://schemas.microsoft.com/office/powerpoint/2010/main" val="37352460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85</a:t>
            </a:fld>
            <a:endParaRPr lang="en-US"/>
          </a:p>
        </p:txBody>
      </p:sp>
    </p:spTree>
    <p:extLst>
      <p:ext uri="{BB962C8B-B14F-4D97-AF65-F5344CB8AC3E}">
        <p14:creationId xmlns:p14="http://schemas.microsoft.com/office/powerpoint/2010/main" val="2886477030"/>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86</a:t>
            </a:fld>
            <a:endParaRPr lang="en-US"/>
          </a:p>
        </p:txBody>
      </p:sp>
    </p:spTree>
    <p:extLst>
      <p:ext uri="{BB962C8B-B14F-4D97-AF65-F5344CB8AC3E}">
        <p14:creationId xmlns:p14="http://schemas.microsoft.com/office/powerpoint/2010/main" val="250505098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87</a:t>
            </a:fld>
            <a:endParaRPr lang="en-US"/>
          </a:p>
        </p:txBody>
      </p:sp>
    </p:spTree>
    <p:extLst>
      <p:ext uri="{BB962C8B-B14F-4D97-AF65-F5344CB8AC3E}">
        <p14:creationId xmlns:p14="http://schemas.microsoft.com/office/powerpoint/2010/main" val="240854744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88</a:t>
            </a:fld>
            <a:endParaRPr lang="en-US"/>
          </a:p>
        </p:txBody>
      </p:sp>
    </p:spTree>
    <p:extLst>
      <p:ext uri="{BB962C8B-B14F-4D97-AF65-F5344CB8AC3E}">
        <p14:creationId xmlns:p14="http://schemas.microsoft.com/office/powerpoint/2010/main" val="118279105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89</a:t>
            </a:fld>
            <a:endParaRPr lang="en-US"/>
          </a:p>
        </p:txBody>
      </p:sp>
    </p:spTree>
    <p:extLst>
      <p:ext uri="{BB962C8B-B14F-4D97-AF65-F5344CB8AC3E}">
        <p14:creationId xmlns:p14="http://schemas.microsoft.com/office/powerpoint/2010/main" val="166464476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90</a:t>
            </a:fld>
            <a:endParaRPr lang="en-US"/>
          </a:p>
        </p:txBody>
      </p:sp>
    </p:spTree>
    <p:extLst>
      <p:ext uri="{BB962C8B-B14F-4D97-AF65-F5344CB8AC3E}">
        <p14:creationId xmlns:p14="http://schemas.microsoft.com/office/powerpoint/2010/main" val="3357036156"/>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91</a:t>
            </a:fld>
            <a:endParaRPr lang="en-US"/>
          </a:p>
        </p:txBody>
      </p:sp>
    </p:spTree>
    <p:extLst>
      <p:ext uri="{BB962C8B-B14F-4D97-AF65-F5344CB8AC3E}">
        <p14:creationId xmlns:p14="http://schemas.microsoft.com/office/powerpoint/2010/main" val="52366142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92</a:t>
            </a:fld>
            <a:endParaRPr lang="en-US"/>
          </a:p>
        </p:txBody>
      </p:sp>
    </p:spTree>
    <p:extLst>
      <p:ext uri="{BB962C8B-B14F-4D97-AF65-F5344CB8AC3E}">
        <p14:creationId xmlns:p14="http://schemas.microsoft.com/office/powerpoint/2010/main" val="311868037"/>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93</a:t>
            </a:fld>
            <a:endParaRPr lang="en-US"/>
          </a:p>
        </p:txBody>
      </p:sp>
    </p:spTree>
    <p:extLst>
      <p:ext uri="{BB962C8B-B14F-4D97-AF65-F5344CB8AC3E}">
        <p14:creationId xmlns:p14="http://schemas.microsoft.com/office/powerpoint/2010/main" val="2289479218"/>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94</a:t>
            </a:fld>
            <a:endParaRPr lang="en-US"/>
          </a:p>
        </p:txBody>
      </p:sp>
    </p:spTree>
    <p:extLst>
      <p:ext uri="{BB962C8B-B14F-4D97-AF65-F5344CB8AC3E}">
        <p14:creationId xmlns:p14="http://schemas.microsoft.com/office/powerpoint/2010/main" val="1158725518"/>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95</a:t>
            </a:fld>
            <a:endParaRPr lang="en-US"/>
          </a:p>
        </p:txBody>
      </p:sp>
    </p:spTree>
    <p:extLst>
      <p:ext uri="{BB962C8B-B14F-4D97-AF65-F5344CB8AC3E}">
        <p14:creationId xmlns:p14="http://schemas.microsoft.com/office/powerpoint/2010/main" val="2943094953"/>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96</a:t>
            </a:fld>
            <a:endParaRPr lang="en-US"/>
          </a:p>
        </p:txBody>
      </p:sp>
    </p:spTree>
    <p:extLst>
      <p:ext uri="{BB962C8B-B14F-4D97-AF65-F5344CB8AC3E}">
        <p14:creationId xmlns:p14="http://schemas.microsoft.com/office/powerpoint/2010/main" val="328537413"/>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99</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10/16/2023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10/16/2023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10/16/2023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10/16/2023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10/16/2023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10/16/2023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10/16/2023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10/16/2023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10/16/2023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10/16/2023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10/16/2023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10/16/2023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13.xml"/><Relationship Id="rId5" Type="http://schemas.openxmlformats.org/officeDocument/2006/relationships/image" Target="../media/image8.emf"/><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1.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2.xml"/><Relationship Id="rId1" Type="http://schemas.openxmlformats.org/officeDocument/2006/relationships/slideLayout" Target="../slideLayouts/slideLayout13.xml"/><Relationship Id="rId5" Type="http://schemas.openxmlformats.org/officeDocument/2006/relationships/image" Target="../media/image9.emf"/><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3.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4.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6.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7.xml"/><Relationship Id="rId1" Type="http://schemas.openxmlformats.org/officeDocument/2006/relationships/slideLayout" Target="../slideLayouts/slideLayout13.xml"/><Relationship Id="rId5" Type="http://schemas.openxmlformats.org/officeDocument/2006/relationships/image" Target="../media/image11.emf"/><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8.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0.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1.xml"/><Relationship Id="rId1" Type="http://schemas.openxmlformats.org/officeDocument/2006/relationships/slideLayout" Target="../slideLayouts/slideLayout13.xml"/><Relationship Id="rId5" Type="http://schemas.openxmlformats.org/officeDocument/2006/relationships/image" Target="../media/image15.emf"/><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2.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3.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4.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5.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6.xml"/><Relationship Id="rId1" Type="http://schemas.openxmlformats.org/officeDocument/2006/relationships/slideLayout" Target="../slideLayouts/slideLayout13.xml"/><Relationship Id="rId5" Type="http://schemas.openxmlformats.org/officeDocument/2006/relationships/image" Target="../media/image16.png"/><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7.xml"/><Relationship Id="rId1" Type="http://schemas.openxmlformats.org/officeDocument/2006/relationships/slideLayout" Target="../slideLayouts/slideLayout13.xml"/><Relationship Id="rId6" Type="http://schemas.openxmlformats.org/officeDocument/2006/relationships/image" Target="../media/image18.emf"/><Relationship Id="rId5" Type="http://schemas.openxmlformats.org/officeDocument/2006/relationships/image" Target="../media/image16.png"/><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8.xml"/><Relationship Id="rId1" Type="http://schemas.openxmlformats.org/officeDocument/2006/relationships/slideLayout" Target="../slideLayouts/slideLayout13.xml"/><Relationship Id="rId5" Type="http://schemas.openxmlformats.org/officeDocument/2006/relationships/image" Target="../media/image20.emf"/><Relationship Id="rId4" Type="http://schemas.openxmlformats.org/officeDocument/2006/relationships/image" Target="../media/image2.png"/></Relationships>
</file>

<file path=ppt/slides/_rels/slide4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9.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47.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0.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5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1.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5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2.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5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3.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5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4.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55.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5.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5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6.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5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7.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5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8.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6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9.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61.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0.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6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1.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6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2.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6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3.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66.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4.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6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5.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6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6.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7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7.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7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8.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7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9.xml"/><Relationship Id="rId1" Type="http://schemas.openxmlformats.org/officeDocument/2006/relationships/slideLayout" Target="../slideLayouts/slideLayout13.xml"/><Relationship Id="rId5" Type="http://schemas.openxmlformats.org/officeDocument/2006/relationships/image" Target="../media/image27.emf"/><Relationship Id="rId4" Type="http://schemas.openxmlformats.org/officeDocument/2006/relationships/image" Target="../media/image2.png"/></Relationships>
</file>

<file path=ppt/slides/_rels/slide73.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0.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7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1.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7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2.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7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3.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7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4.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7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5.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8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6.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8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7.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82.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13.xml"/></Relationships>
</file>

<file path=ppt/slides/_rels/slide8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8.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8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9.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8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0.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8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1.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8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2.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8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3.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8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4.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9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5.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9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6.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9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7.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9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8.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9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9.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9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0.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9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1.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97.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13.xml"/></Relationships>
</file>

<file path=ppt/slides/_rels/slide98.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13.xml"/></Relationships>
</file>

<file path=ppt/slides/_rels/slide99.xml.rels><?xml version="1.0" encoding="UTF-8" standalone="yes"?>
<Relationships xmlns="http://schemas.openxmlformats.org/package/2006/relationships"><Relationship Id="rId8" Type="http://schemas.openxmlformats.org/officeDocument/2006/relationships/image" Target="../media/image36.jpg"/><Relationship Id="rId3" Type="http://schemas.openxmlformats.org/officeDocument/2006/relationships/image" Target="../media/image32.png"/><Relationship Id="rId7" Type="http://schemas.openxmlformats.org/officeDocument/2006/relationships/image" Target="../media/image2.png"/><Relationship Id="rId2" Type="http://schemas.openxmlformats.org/officeDocument/2006/relationships/notesSlide" Target="../notesSlides/notesSlide82.xml"/><Relationship Id="rId1" Type="http://schemas.openxmlformats.org/officeDocument/2006/relationships/slideLayout" Target="../slideLayouts/slideLayout14.xml"/><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0" y="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830997"/>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Associate Professor. Ahmed Rageh Ismail</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3</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912703" cy="707886"/>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ENT 636</a:t>
            </a:r>
          </a:p>
          <a:p>
            <a:r>
              <a:rPr lang="en-US" sz="2000" dirty="0">
                <a:solidFill>
                  <a:schemeClr val="bg1"/>
                </a:solidFill>
                <a:latin typeface="Times New Roman" panose="02020603050405020304" pitchFamily="18" charset="0"/>
                <a:cs typeface="Times New Roman" panose="02020603050405020304" pitchFamily="18" charset="0"/>
              </a:rPr>
              <a:t>Research Project</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69361" y="1608216"/>
            <a:ext cx="8927614" cy="2123658"/>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Critically reviewing the literature and understanding research philosophy</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Learning outcomes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13350" y="2539833"/>
            <a:ext cx="11467475" cy="3046988"/>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By the end of this chapter you should:</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 understand what is meant by being critical when reviewing the literature, its purpose, the content and possible ways to structure it;</a:t>
            </a:r>
          </a:p>
          <a:p>
            <a:r>
              <a:rPr lang="en-US" sz="2400" dirty="0">
                <a:solidFill>
                  <a:schemeClr val="bg1"/>
                </a:solidFill>
                <a:latin typeface="Times New Roman" panose="02020603050405020304" pitchFamily="18" charset="0"/>
                <a:cs typeface="Times New Roman" panose="02020603050405020304" pitchFamily="18" charset="0"/>
              </a:rPr>
              <a:t>• be aware of types of literature available;</a:t>
            </a:r>
          </a:p>
          <a:p>
            <a:r>
              <a:rPr lang="en-US" sz="2400" dirty="0">
                <a:solidFill>
                  <a:schemeClr val="bg1"/>
                </a:solidFill>
                <a:latin typeface="Times New Roman" panose="02020603050405020304" pitchFamily="18" charset="0"/>
                <a:cs typeface="Times New Roman" panose="02020603050405020304" pitchFamily="18" charset="0"/>
              </a:rPr>
              <a:t>• define ontology, epistemology and axiology, and explain their relevance</a:t>
            </a:r>
          </a:p>
          <a:p>
            <a:r>
              <a:rPr lang="en-US" sz="2400" dirty="0">
                <a:solidFill>
                  <a:schemeClr val="bg1"/>
                </a:solidFill>
                <a:latin typeface="Times New Roman" panose="02020603050405020304" pitchFamily="18" charset="0"/>
                <a:cs typeface="Times New Roman" panose="02020603050405020304" pitchFamily="18" charset="0"/>
              </a:rPr>
              <a:t>to entrepreneurship and innovation research;</a:t>
            </a:r>
          </a:p>
          <a:p>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69408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Learning outcomes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599607" y="2824812"/>
            <a:ext cx="11467475" cy="1938992"/>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 understand the main research paradigms that are significant for entrepreneurship research;</a:t>
            </a:r>
          </a:p>
          <a:p>
            <a:r>
              <a:rPr lang="en-US" sz="2400" dirty="0">
                <a:solidFill>
                  <a:schemeClr val="bg1"/>
                </a:solidFill>
                <a:latin typeface="Times New Roman" panose="02020603050405020304" pitchFamily="18" charset="0"/>
                <a:cs typeface="Times New Roman" panose="02020603050405020304" pitchFamily="18" charset="0"/>
              </a:rPr>
              <a:t>• explain the relevance for business research of philosophical positions</a:t>
            </a:r>
          </a:p>
          <a:p>
            <a:r>
              <a:rPr lang="en-US" sz="2400" dirty="0">
                <a:solidFill>
                  <a:schemeClr val="bg1"/>
                </a:solidFill>
                <a:latin typeface="Times New Roman" panose="02020603050405020304" pitchFamily="18" charset="0"/>
                <a:cs typeface="Times New Roman" panose="02020603050405020304" pitchFamily="18" charset="0"/>
              </a:rPr>
              <a:t>such as positivism, critical realism, interpretivism, postmodernism and</a:t>
            </a:r>
          </a:p>
          <a:p>
            <a:r>
              <a:rPr lang="en-US" sz="2400" dirty="0">
                <a:solidFill>
                  <a:schemeClr val="bg1"/>
                </a:solidFill>
                <a:latin typeface="Times New Roman" panose="02020603050405020304" pitchFamily="18" charset="0"/>
                <a:cs typeface="Times New Roman" panose="02020603050405020304" pitchFamily="18" charset="0"/>
              </a:rPr>
              <a:t>pragmatism;</a:t>
            </a:r>
          </a:p>
          <a:p>
            <a:r>
              <a:rPr lang="en-US" sz="2400" dirty="0">
                <a:solidFill>
                  <a:schemeClr val="bg1"/>
                </a:solidFill>
                <a:latin typeface="Times New Roman" panose="02020603050405020304" pitchFamily="18" charset="0"/>
                <a:cs typeface="Times New Roman" panose="02020603050405020304" pitchFamily="18" charset="0"/>
              </a:rPr>
              <a:t>• distinguish between deductive</a:t>
            </a:r>
            <a:r>
              <a:rPr lang="en-US" sz="2400">
                <a:solidFill>
                  <a:schemeClr val="bg1"/>
                </a:solidFill>
                <a:latin typeface="Times New Roman" panose="02020603050405020304" pitchFamily="18" charset="0"/>
                <a:cs typeface="Times New Roman" panose="02020603050405020304" pitchFamily="18" charset="0"/>
              </a:rPr>
              <a:t>, inductive and abductive approaches </a:t>
            </a:r>
            <a:r>
              <a:rPr lang="en-US" sz="2400" dirty="0">
                <a:solidFill>
                  <a:schemeClr val="bg1"/>
                </a:solidFill>
                <a:latin typeface="Times New Roman" panose="02020603050405020304" pitchFamily="18" charset="0"/>
                <a:cs typeface="Times New Roman" panose="02020603050405020304" pitchFamily="18" charset="0"/>
              </a:rPr>
              <a:t>to theory development.</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339697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Introduction</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73653" y="2764845"/>
            <a:ext cx="11407172" cy="1938992"/>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For most research projects, the process of reviewing the literature and starting to draft</a:t>
            </a:r>
          </a:p>
          <a:p>
            <a:r>
              <a:rPr lang="en-US" sz="2400" dirty="0">
                <a:solidFill>
                  <a:schemeClr val="bg1"/>
                </a:solidFill>
                <a:latin typeface="Times New Roman" panose="02020603050405020304" pitchFamily="18" charset="0"/>
                <a:cs typeface="Times New Roman" panose="02020603050405020304" pitchFamily="18" charset="0"/>
              </a:rPr>
              <a:t>your review will be an early activity. Despite this early start, it is usually necessary to</a:t>
            </a:r>
          </a:p>
          <a:p>
            <a:r>
              <a:rPr lang="en-US" sz="2400" dirty="0">
                <a:solidFill>
                  <a:schemeClr val="bg1"/>
                </a:solidFill>
                <a:latin typeface="Times New Roman" panose="02020603050405020304" pitchFamily="18" charset="0"/>
                <a:cs typeface="Times New Roman" panose="02020603050405020304" pitchFamily="18" charset="0"/>
              </a:rPr>
              <a:t>continue refining your review throughout your project’s life. The process can be likened</a:t>
            </a:r>
          </a:p>
          <a:p>
            <a:r>
              <a:rPr lang="en-US" sz="2400" dirty="0">
                <a:solidFill>
                  <a:schemeClr val="bg1"/>
                </a:solidFill>
                <a:latin typeface="Times New Roman" panose="02020603050405020304" pitchFamily="18" charset="0"/>
                <a:cs typeface="Times New Roman" panose="02020603050405020304" pitchFamily="18" charset="0"/>
              </a:rPr>
              <a:t>to an upward spiral, culminating in the finished product, a written critical literature</a:t>
            </a:r>
          </a:p>
          <a:p>
            <a:r>
              <a:rPr lang="en-US" sz="2400" dirty="0">
                <a:solidFill>
                  <a:schemeClr val="bg1"/>
                </a:solidFill>
                <a:latin typeface="Times New Roman" panose="02020603050405020304" pitchFamily="18" charset="0"/>
                <a:cs typeface="Times New Roman" panose="02020603050405020304" pitchFamily="18" charset="0"/>
              </a:rPr>
              <a:t>review of the literature.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3782042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82D777A-76EA-BBB2-3BB5-089ECA2CC175}"/>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B14C91C4-8728-15E2-E43A-FF0897DFE295}"/>
              </a:ext>
            </a:extLst>
          </p:cNvPr>
          <p:cNvPicPr>
            <a:picLocks noChangeAspect="1"/>
          </p:cNvPicPr>
          <p:nvPr/>
        </p:nvPicPr>
        <p:blipFill>
          <a:blip r:embed="rId2"/>
          <a:stretch>
            <a:fillRect/>
          </a:stretch>
        </p:blipFill>
        <p:spPr>
          <a:xfrm>
            <a:off x="3398067" y="387035"/>
            <a:ext cx="5395865" cy="6083929"/>
          </a:xfrm>
          <a:prstGeom prst="rect">
            <a:avLst/>
          </a:prstGeom>
        </p:spPr>
      </p:pic>
    </p:spTree>
    <p:extLst>
      <p:ext uri="{BB962C8B-B14F-4D97-AF65-F5344CB8AC3E}">
        <p14:creationId xmlns:p14="http://schemas.microsoft.com/office/powerpoint/2010/main" val="3124039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Introduction</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273111"/>
            <a:ext cx="11415964" cy="3785652"/>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Unlike some academic disciplines, entrepreneurship research makes use of a</a:t>
            </a:r>
          </a:p>
          <a:p>
            <a:r>
              <a:rPr lang="en-US" sz="2400" dirty="0">
                <a:solidFill>
                  <a:schemeClr val="bg1"/>
                </a:solidFill>
                <a:latin typeface="Times New Roman" panose="02020603050405020304" pitchFamily="18" charset="0"/>
                <a:cs typeface="Times New Roman" panose="02020603050405020304" pitchFamily="18" charset="0"/>
              </a:rPr>
              <a:t>wide range of literature. While your review is likely to include specific business disciplines</a:t>
            </a:r>
          </a:p>
          <a:p>
            <a:r>
              <a:rPr lang="en-US" sz="2400" dirty="0">
                <a:solidFill>
                  <a:schemeClr val="bg1"/>
                </a:solidFill>
                <a:latin typeface="Times New Roman" panose="02020603050405020304" pitchFamily="18" charset="0"/>
                <a:cs typeface="Times New Roman" panose="02020603050405020304" pitchFamily="18" charset="0"/>
              </a:rPr>
              <a:t>such as accounting, finance, operations, strategy, marketing and human resource management, it is also likely to include other disciplines such as psychology, sociology, education and many more.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Given this, and the importance of the review to your research, it is vital for you to be aware of what a critical literature review is and the range of literature available before you start the reviewing process. We therefore start this chapter by outlining what is meant by being</a:t>
            </a:r>
          </a:p>
          <a:p>
            <a:r>
              <a:rPr lang="en-US" sz="2400" dirty="0">
                <a:solidFill>
                  <a:schemeClr val="bg1"/>
                </a:solidFill>
                <a:latin typeface="Times New Roman" panose="02020603050405020304" pitchFamily="18" charset="0"/>
                <a:cs typeface="Times New Roman" panose="02020603050405020304" pitchFamily="18" charset="0"/>
              </a:rPr>
              <a:t>critical, and the various purposes and forms a critical review of the literature can have</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647372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50562"/>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7191566"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Being ‘critical’ and the purposes and forms of</a:t>
            </a:r>
          </a:p>
          <a:p>
            <a:r>
              <a:rPr lang="en-US" sz="2800" b="1" dirty="0">
                <a:solidFill>
                  <a:srgbClr val="00B0F0"/>
                </a:solidFill>
                <a:latin typeface="Times New Roman" panose="02020603050405020304" pitchFamily="18" charset="0"/>
                <a:cs typeface="Times New Roman" panose="02020603050405020304" pitchFamily="18" charset="0"/>
              </a:rPr>
              <a:t>review</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367060"/>
            <a:ext cx="11415964" cy="452431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Your critical literature review should be a constructively critical analysis that develops a</a:t>
            </a:r>
          </a:p>
          <a:p>
            <a:r>
              <a:rPr lang="en-US" sz="2400" dirty="0">
                <a:solidFill>
                  <a:schemeClr val="bg1"/>
                </a:solidFill>
                <a:latin typeface="Times New Roman" panose="02020603050405020304" pitchFamily="18" charset="0"/>
                <a:cs typeface="Times New Roman" panose="02020603050405020304" pitchFamily="18" charset="0"/>
              </a:rPr>
              <a:t>clear argument about what the published literature indicates is known and not known about</a:t>
            </a:r>
          </a:p>
          <a:p>
            <a:r>
              <a:rPr lang="en-US" sz="2400" dirty="0">
                <a:solidFill>
                  <a:schemeClr val="bg1"/>
                </a:solidFill>
                <a:latin typeface="Times New Roman" panose="02020603050405020304" pitchFamily="18" charset="0"/>
                <a:cs typeface="Times New Roman" panose="02020603050405020304" pitchFamily="18" charset="0"/>
              </a:rPr>
              <a:t>your research question (Wallace and Wray 2016).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This means that your literature review is not just a series of paragraphs, each describing and</a:t>
            </a:r>
          </a:p>
          <a:p>
            <a:r>
              <a:rPr lang="en-US" sz="2400" dirty="0" err="1">
                <a:solidFill>
                  <a:schemeClr val="bg1"/>
                </a:solidFill>
                <a:latin typeface="Times New Roman" panose="02020603050405020304" pitchFamily="18" charset="0"/>
                <a:cs typeface="Times New Roman" panose="02020603050405020304" pitchFamily="18" charset="0"/>
              </a:rPr>
              <a:t>summarising</a:t>
            </a:r>
            <a:r>
              <a:rPr lang="en-US" sz="2400" dirty="0">
                <a:solidFill>
                  <a:schemeClr val="bg1"/>
                </a:solidFill>
                <a:latin typeface="Times New Roman" panose="02020603050405020304" pitchFamily="18" charset="0"/>
                <a:cs typeface="Times New Roman" panose="02020603050405020304" pitchFamily="18" charset="0"/>
              </a:rPr>
              <a:t> a book or journal article. Rather, you will need to assess what is significant</a:t>
            </a:r>
          </a:p>
          <a:p>
            <a:r>
              <a:rPr lang="en-US" sz="2400" dirty="0">
                <a:solidFill>
                  <a:schemeClr val="bg1"/>
                </a:solidFill>
                <a:latin typeface="Times New Roman" panose="02020603050405020304" pitchFamily="18" charset="0"/>
                <a:cs typeface="Times New Roman" panose="02020603050405020304" pitchFamily="18" charset="0"/>
              </a:rPr>
              <a:t>to your research and, on this basis, decide whether or not to include it.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If you think the concepts, theories, arguments or empirical research findings reported and discussed in an article are unclear, biased or inconsistent with other work and need to be researched further, you will need to justify why. This is not easy and requires careful thought.</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05469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608448"/>
            <a:ext cx="11415964" cy="3416320"/>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Being ‘critical’</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There are four aspects of a critical approach that should be fostered by management education:</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 critique of rhetoric;</a:t>
            </a:r>
          </a:p>
          <a:p>
            <a:r>
              <a:rPr lang="en-US" sz="2400" dirty="0">
                <a:solidFill>
                  <a:schemeClr val="bg1"/>
                </a:solidFill>
                <a:latin typeface="Times New Roman" panose="02020603050405020304" pitchFamily="18" charset="0"/>
                <a:cs typeface="Times New Roman" panose="02020603050405020304" pitchFamily="18" charset="0"/>
              </a:rPr>
              <a:t>• critique of tradition;</a:t>
            </a:r>
          </a:p>
          <a:p>
            <a:r>
              <a:rPr lang="en-US" sz="2400" dirty="0">
                <a:solidFill>
                  <a:schemeClr val="bg1"/>
                </a:solidFill>
                <a:latin typeface="Times New Roman" panose="02020603050405020304" pitchFamily="18" charset="0"/>
                <a:cs typeface="Times New Roman" panose="02020603050405020304" pitchFamily="18" charset="0"/>
              </a:rPr>
              <a:t>• critique of authority;</a:t>
            </a:r>
          </a:p>
          <a:p>
            <a:r>
              <a:rPr lang="en-US" sz="2400" dirty="0">
                <a:solidFill>
                  <a:schemeClr val="bg1"/>
                </a:solidFill>
                <a:latin typeface="Times New Roman" panose="02020603050405020304" pitchFamily="18" charset="0"/>
                <a:cs typeface="Times New Roman" panose="02020603050405020304" pitchFamily="18" charset="0"/>
              </a:rPr>
              <a:t>• critique of objectivity.</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3" name="Picture 2">
            <a:extLst>
              <a:ext uri="{FF2B5EF4-FFF2-40B4-BE49-F238E27FC236}">
                <a16:creationId xmlns:a16="http://schemas.microsoft.com/office/drawing/2014/main" id="{8D148C16-0357-5728-F24D-F0F4FEEF9170}"/>
              </a:ext>
            </a:extLst>
          </p:cNvPr>
          <p:cNvPicPr>
            <a:picLocks noChangeAspect="1"/>
          </p:cNvPicPr>
          <p:nvPr/>
        </p:nvPicPr>
        <p:blipFill>
          <a:blip r:embed="rId5"/>
          <a:stretch>
            <a:fillRect/>
          </a:stretch>
        </p:blipFill>
        <p:spPr>
          <a:xfrm>
            <a:off x="4602185" y="1217184"/>
            <a:ext cx="7370703" cy="1182727"/>
          </a:xfrm>
          <a:prstGeom prst="rect">
            <a:avLst/>
          </a:prstGeom>
        </p:spPr>
      </p:pic>
    </p:spTree>
    <p:extLst>
      <p:ext uri="{BB962C8B-B14F-4D97-AF65-F5344CB8AC3E}">
        <p14:creationId xmlns:p14="http://schemas.microsoft.com/office/powerpoint/2010/main" val="603316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235445"/>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65531" y="2190839"/>
            <a:ext cx="11656580" cy="452431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The first of these, the ‘critique of rhetoric’, means appraising or evaluating a problem with</a:t>
            </a:r>
          </a:p>
          <a:p>
            <a:r>
              <a:rPr lang="en-US" sz="2400" dirty="0">
                <a:solidFill>
                  <a:schemeClr val="bg1"/>
                </a:solidFill>
                <a:latin typeface="Times New Roman" panose="02020603050405020304" pitchFamily="18" charset="0"/>
                <a:cs typeface="Times New Roman" panose="02020603050405020304" pitchFamily="18" charset="0"/>
              </a:rPr>
              <a:t>effective use of language. In the context of your critical literature review, this </a:t>
            </a:r>
            <a:r>
              <a:rPr lang="en-US" sz="2400" dirty="0" err="1">
                <a:solidFill>
                  <a:schemeClr val="bg1"/>
                </a:solidFill>
                <a:latin typeface="Times New Roman" panose="02020603050405020304" pitchFamily="18" charset="0"/>
                <a:cs typeface="Times New Roman" panose="02020603050405020304" pitchFamily="18" charset="0"/>
              </a:rPr>
              <a:t>emphasises</a:t>
            </a:r>
            <a:r>
              <a:rPr lang="en-US" sz="2400" dirty="0">
                <a:solidFill>
                  <a:schemeClr val="bg1"/>
                </a:solidFill>
                <a:latin typeface="Times New Roman" panose="02020603050405020304" pitchFamily="18" charset="0"/>
                <a:cs typeface="Times New Roman" panose="02020603050405020304" pitchFamily="18" charset="0"/>
              </a:rPr>
              <a:t> the need for you, as the reviewer, to use your skills to make reasoned judgements and to argue effectively in writing.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The other three aspects also have implications for being critical when reading and writing about the work of others. This includes using other literature sources to question, where justification exists to do so, the conventional wisdom, the ‘critique</a:t>
            </a:r>
            <a:r>
              <a:rPr lang="ar-EG" sz="2400" dirty="0">
                <a:solidFill>
                  <a:schemeClr val="bg1"/>
                </a:solidFill>
                <a:latin typeface="Times New Roman" panose="02020603050405020304" pitchFamily="18" charset="0"/>
                <a:cs typeface="Times New Roman" panose="02020603050405020304" pitchFamily="18" charset="0"/>
              </a:rPr>
              <a:t> </a:t>
            </a:r>
            <a:r>
              <a:rPr lang="en-US" sz="2400" dirty="0">
                <a:solidFill>
                  <a:schemeClr val="bg1"/>
                </a:solidFill>
                <a:latin typeface="Times New Roman" panose="02020603050405020304" pitchFamily="18" charset="0"/>
                <a:cs typeface="Times New Roman" panose="02020603050405020304" pitchFamily="18" charset="0"/>
              </a:rPr>
              <a:t>of tradition’ and the dominant view portrayed in the literature you are reading, the ‘critique of authority’.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Finally, it is likely also to include </a:t>
            </a:r>
            <a:r>
              <a:rPr lang="en-US" sz="2400" dirty="0" err="1">
                <a:solidFill>
                  <a:schemeClr val="bg1"/>
                </a:solidFill>
                <a:latin typeface="Times New Roman" panose="02020603050405020304" pitchFamily="18" charset="0"/>
                <a:cs typeface="Times New Roman" panose="02020603050405020304" pitchFamily="18" charset="0"/>
              </a:rPr>
              <a:t>recognising</a:t>
            </a:r>
            <a:r>
              <a:rPr lang="en-US" sz="2400" dirty="0">
                <a:solidFill>
                  <a:schemeClr val="bg1"/>
                </a:solidFill>
                <a:latin typeface="Times New Roman" panose="02020603050405020304" pitchFamily="18" charset="0"/>
                <a:cs typeface="Times New Roman" panose="02020603050405020304" pitchFamily="18" charset="0"/>
              </a:rPr>
              <a:t> in your review that the knowledge and</a:t>
            </a:r>
          </a:p>
          <a:p>
            <a:r>
              <a:rPr lang="en-US" sz="2400" dirty="0">
                <a:solidFill>
                  <a:schemeClr val="bg1"/>
                </a:solidFill>
                <a:latin typeface="Times New Roman" panose="02020603050405020304" pitchFamily="18" charset="0"/>
                <a:cs typeface="Times New Roman" panose="02020603050405020304" pitchFamily="18" charset="0"/>
              </a:rPr>
              <a:t>information you are discussing are not value-free, the ‘critique of objectivity’.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3" name="Picture 2">
            <a:extLst>
              <a:ext uri="{FF2B5EF4-FFF2-40B4-BE49-F238E27FC236}">
                <a16:creationId xmlns:a16="http://schemas.microsoft.com/office/drawing/2014/main" id="{2B5878BD-65BA-0891-1E6E-2AA5CD76869E}"/>
              </a:ext>
            </a:extLst>
          </p:cNvPr>
          <p:cNvPicPr>
            <a:picLocks noChangeAspect="1"/>
          </p:cNvPicPr>
          <p:nvPr/>
        </p:nvPicPr>
        <p:blipFill>
          <a:blip r:embed="rId5"/>
          <a:stretch>
            <a:fillRect/>
          </a:stretch>
        </p:blipFill>
        <p:spPr>
          <a:xfrm>
            <a:off x="4628033" y="1222946"/>
            <a:ext cx="7370703" cy="1182727"/>
          </a:xfrm>
          <a:prstGeom prst="rect">
            <a:avLst/>
          </a:prstGeom>
        </p:spPr>
      </p:pic>
    </p:spTree>
    <p:extLst>
      <p:ext uri="{BB962C8B-B14F-4D97-AF65-F5344CB8AC3E}">
        <p14:creationId xmlns:p14="http://schemas.microsoft.com/office/powerpoint/2010/main" val="1418908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235445"/>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65531" y="2190839"/>
            <a:ext cx="11656580" cy="452431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Being critical in reviewing the literature is, therefore, a combination of your skills and the</a:t>
            </a:r>
          </a:p>
          <a:p>
            <a:r>
              <a:rPr lang="en-US" sz="2400" dirty="0">
                <a:solidFill>
                  <a:schemeClr val="bg1"/>
                </a:solidFill>
                <a:latin typeface="Times New Roman" panose="02020603050405020304" pitchFamily="18" charset="0"/>
                <a:cs typeface="Times New Roman" panose="02020603050405020304" pitchFamily="18" charset="0"/>
              </a:rPr>
              <a:t>attitude with which you read and your ability to write cogently. In critically reviewing the</a:t>
            </a:r>
          </a:p>
          <a:p>
            <a:r>
              <a:rPr lang="en-US" sz="2400" dirty="0">
                <a:solidFill>
                  <a:schemeClr val="bg1"/>
                </a:solidFill>
                <a:latin typeface="Times New Roman" panose="02020603050405020304" pitchFamily="18" charset="0"/>
                <a:cs typeface="Times New Roman" panose="02020603050405020304" pitchFamily="18" charset="0"/>
              </a:rPr>
              <a:t>literature, you need to read the literature about your research topic with some </a:t>
            </a:r>
            <a:r>
              <a:rPr lang="en-US" sz="2400" dirty="0" err="1">
                <a:solidFill>
                  <a:schemeClr val="bg1"/>
                </a:solidFill>
                <a:latin typeface="Times New Roman" panose="02020603050405020304" pitchFamily="18" charset="0"/>
                <a:cs typeface="Times New Roman" panose="02020603050405020304" pitchFamily="18" charset="0"/>
              </a:rPr>
              <a:t>scepticism</a:t>
            </a:r>
            <a:r>
              <a:rPr lang="en-US" sz="2400" dirty="0">
                <a:solidFill>
                  <a:schemeClr val="bg1"/>
                </a:solidFill>
                <a:latin typeface="Times New Roman" panose="02020603050405020304" pitchFamily="18" charset="0"/>
                <a:cs typeface="Times New Roman" panose="02020603050405020304" pitchFamily="18" charset="0"/>
              </a:rPr>
              <a:t> and</a:t>
            </a:r>
          </a:p>
          <a:p>
            <a:r>
              <a:rPr lang="en-US" sz="2400" dirty="0">
                <a:solidFill>
                  <a:schemeClr val="bg1"/>
                </a:solidFill>
                <a:latin typeface="Times New Roman" panose="02020603050405020304" pitchFamily="18" charset="0"/>
                <a:cs typeface="Times New Roman" panose="02020603050405020304" pitchFamily="18" charset="0"/>
              </a:rPr>
              <a:t>be willing to question what you read; the term critical referring to the judgement you exercise.</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This means as you write your review you need to be constantly considering and justifying</a:t>
            </a:r>
          </a:p>
          <a:p>
            <a:r>
              <a:rPr lang="en-US" sz="2400" dirty="0">
                <a:solidFill>
                  <a:schemeClr val="bg1"/>
                </a:solidFill>
                <a:latin typeface="Times New Roman" panose="02020603050405020304" pitchFamily="18" charset="0"/>
                <a:cs typeface="Times New Roman" panose="02020603050405020304" pitchFamily="18" charset="0"/>
              </a:rPr>
              <a:t>your own critical stance with clear arguments and references to the literature rather than just</a:t>
            </a:r>
          </a:p>
          <a:p>
            <a:r>
              <a:rPr lang="en-US" sz="2400" dirty="0">
                <a:solidFill>
                  <a:schemeClr val="bg1"/>
                </a:solidFill>
                <a:latin typeface="Times New Roman" panose="02020603050405020304" pitchFamily="18" charset="0"/>
                <a:cs typeface="Times New Roman" panose="02020603050405020304" pitchFamily="18" charset="0"/>
              </a:rPr>
              <a:t>giving your own opinion. As you review the literature, your existing views and opinions are</a:t>
            </a:r>
          </a:p>
          <a:p>
            <a:r>
              <a:rPr lang="en-US" sz="2400" dirty="0">
                <a:solidFill>
                  <a:schemeClr val="bg1"/>
                </a:solidFill>
                <a:latin typeface="Times New Roman" panose="02020603050405020304" pitchFamily="18" charset="0"/>
                <a:cs typeface="Times New Roman" panose="02020603050405020304" pitchFamily="18" charset="0"/>
              </a:rPr>
              <a:t>likely to be challenged by what you read. You should welcome these challenges and </a:t>
            </a:r>
            <a:r>
              <a:rPr lang="en-US" sz="2400" dirty="0" err="1">
                <a:solidFill>
                  <a:schemeClr val="bg1"/>
                </a:solidFill>
                <a:latin typeface="Times New Roman" panose="02020603050405020304" pitchFamily="18" charset="0"/>
                <a:cs typeface="Times New Roman" panose="02020603050405020304" pitchFamily="18" charset="0"/>
              </a:rPr>
              <a:t>recognise</a:t>
            </a:r>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that through thinking critically about what you are reading, your views and opinions may</a:t>
            </a:r>
          </a:p>
          <a:p>
            <a:r>
              <a:rPr lang="en-US" sz="2400" dirty="0">
                <a:solidFill>
                  <a:schemeClr val="bg1"/>
                </a:solidFill>
                <a:latin typeface="Times New Roman" panose="02020603050405020304" pitchFamily="18" charset="0"/>
                <a:cs typeface="Times New Roman" panose="02020603050405020304" pitchFamily="18" charset="0"/>
              </a:rPr>
              <a:t>alter.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3" name="Picture 2">
            <a:extLst>
              <a:ext uri="{FF2B5EF4-FFF2-40B4-BE49-F238E27FC236}">
                <a16:creationId xmlns:a16="http://schemas.microsoft.com/office/drawing/2014/main" id="{2B5878BD-65BA-0891-1E6E-2AA5CD76869E}"/>
              </a:ext>
            </a:extLst>
          </p:cNvPr>
          <p:cNvPicPr>
            <a:picLocks noChangeAspect="1"/>
          </p:cNvPicPr>
          <p:nvPr/>
        </p:nvPicPr>
        <p:blipFill>
          <a:blip r:embed="rId5"/>
          <a:stretch>
            <a:fillRect/>
          </a:stretch>
        </p:blipFill>
        <p:spPr>
          <a:xfrm>
            <a:off x="4628033" y="1222946"/>
            <a:ext cx="7370703" cy="1182727"/>
          </a:xfrm>
          <a:prstGeom prst="rect">
            <a:avLst/>
          </a:prstGeom>
        </p:spPr>
      </p:pic>
    </p:spTree>
    <p:extLst>
      <p:ext uri="{BB962C8B-B14F-4D97-AF65-F5344CB8AC3E}">
        <p14:creationId xmlns:p14="http://schemas.microsoft.com/office/powerpoint/2010/main" val="2232109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235445"/>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42156" y="2957287"/>
            <a:ext cx="11656580" cy="2677656"/>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Critically reviewing the literature for your research project, therefore, requires you to</a:t>
            </a:r>
          </a:p>
          <a:p>
            <a:r>
              <a:rPr lang="en-US" sz="2400" dirty="0">
                <a:solidFill>
                  <a:schemeClr val="bg1"/>
                </a:solidFill>
                <a:latin typeface="Times New Roman" panose="02020603050405020304" pitchFamily="18" charset="0"/>
                <a:cs typeface="Times New Roman" panose="02020603050405020304" pitchFamily="18" charset="0"/>
              </a:rPr>
              <a:t>have gained topic-based background knowledge, understanding, the ability to reflect upon</a:t>
            </a:r>
          </a:p>
          <a:p>
            <a:r>
              <a:rPr lang="en-US" sz="2400" dirty="0">
                <a:solidFill>
                  <a:schemeClr val="bg1"/>
                </a:solidFill>
                <a:latin typeface="Times New Roman" panose="02020603050405020304" pitchFamily="18" charset="0"/>
                <a:cs typeface="Times New Roman" panose="02020603050405020304" pitchFamily="18" charset="0"/>
              </a:rPr>
              <a:t>and to </a:t>
            </a:r>
            <a:r>
              <a:rPr lang="en-US" sz="2400" dirty="0" err="1">
                <a:solidFill>
                  <a:schemeClr val="bg1"/>
                </a:solidFill>
                <a:latin typeface="Times New Roman" panose="02020603050405020304" pitchFamily="18" charset="0"/>
                <a:cs typeface="Times New Roman" panose="02020603050405020304" pitchFamily="18" charset="0"/>
              </a:rPr>
              <a:t>analyse</a:t>
            </a:r>
            <a:r>
              <a:rPr lang="en-US" sz="2400" dirty="0">
                <a:solidFill>
                  <a:schemeClr val="bg1"/>
                </a:solidFill>
                <a:latin typeface="Times New Roman" panose="02020603050405020304" pitchFamily="18" charset="0"/>
                <a:cs typeface="Times New Roman" panose="02020603050405020304" pitchFamily="18" charset="0"/>
              </a:rPr>
              <a:t> the literature and, based on this, to make reasoned judgements that are argued</a:t>
            </a:r>
          </a:p>
          <a:p>
            <a:r>
              <a:rPr lang="en-US" sz="2400" dirty="0">
                <a:solidFill>
                  <a:schemeClr val="bg1"/>
                </a:solidFill>
                <a:latin typeface="Times New Roman" panose="02020603050405020304" pitchFamily="18" charset="0"/>
                <a:cs typeface="Times New Roman" panose="02020603050405020304" pitchFamily="18" charset="0"/>
              </a:rPr>
              <a:t>effectively in writing.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Your written review provides a detailed and justified analysis of, and commentary on, the merits and faults of the key literature within your chosen area.</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3" name="Picture 2">
            <a:extLst>
              <a:ext uri="{FF2B5EF4-FFF2-40B4-BE49-F238E27FC236}">
                <a16:creationId xmlns:a16="http://schemas.microsoft.com/office/drawing/2014/main" id="{2B5878BD-65BA-0891-1E6E-2AA5CD76869E}"/>
              </a:ext>
            </a:extLst>
          </p:cNvPr>
          <p:cNvPicPr>
            <a:picLocks noChangeAspect="1"/>
          </p:cNvPicPr>
          <p:nvPr/>
        </p:nvPicPr>
        <p:blipFill>
          <a:blip r:embed="rId5"/>
          <a:stretch>
            <a:fillRect/>
          </a:stretch>
        </p:blipFill>
        <p:spPr>
          <a:xfrm>
            <a:off x="4628033" y="1222946"/>
            <a:ext cx="7370703" cy="1182727"/>
          </a:xfrm>
          <a:prstGeom prst="rect">
            <a:avLst/>
          </a:prstGeom>
        </p:spPr>
      </p:pic>
    </p:spTree>
    <p:extLst>
      <p:ext uri="{BB962C8B-B14F-4D97-AF65-F5344CB8AC3E}">
        <p14:creationId xmlns:p14="http://schemas.microsoft.com/office/powerpoint/2010/main" val="1872601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235445"/>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42156" y="2543252"/>
            <a:ext cx="11656580" cy="3416320"/>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Part of your critical judgement will involve you in identifying those theories and research</a:t>
            </a:r>
          </a:p>
          <a:p>
            <a:r>
              <a:rPr lang="en-US" sz="2400" dirty="0">
                <a:solidFill>
                  <a:schemeClr val="bg1"/>
                </a:solidFill>
                <a:latin typeface="Times New Roman" panose="02020603050405020304" pitchFamily="18" charset="0"/>
                <a:cs typeface="Times New Roman" panose="02020603050405020304" pitchFamily="18" charset="0"/>
              </a:rPr>
              <a:t>findings that are most relevant to your research aims and objectives. This is not as easy as</a:t>
            </a:r>
          </a:p>
          <a:p>
            <a:r>
              <a:rPr lang="en-US" sz="2400" dirty="0">
                <a:solidFill>
                  <a:schemeClr val="bg1"/>
                </a:solidFill>
                <a:latin typeface="Times New Roman" panose="02020603050405020304" pitchFamily="18" charset="0"/>
                <a:cs typeface="Times New Roman" panose="02020603050405020304" pitchFamily="18" charset="0"/>
              </a:rPr>
              <a:t>it seems and will invariably involve you in reading and evaluating literature that you subsequently judge is not relevant to your review.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For some research topics, as you begin to review the literature you will observe that a certain theory and set of ideas provide the theoretical base for much of the research reported. This theory is likely to be considered by researchers as seminal, in other words it has been of great importance or had great influence.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3" name="Picture 2">
            <a:extLst>
              <a:ext uri="{FF2B5EF4-FFF2-40B4-BE49-F238E27FC236}">
                <a16:creationId xmlns:a16="http://schemas.microsoft.com/office/drawing/2014/main" id="{2B5878BD-65BA-0891-1E6E-2AA5CD76869E}"/>
              </a:ext>
            </a:extLst>
          </p:cNvPr>
          <p:cNvPicPr>
            <a:picLocks noChangeAspect="1"/>
          </p:cNvPicPr>
          <p:nvPr/>
        </p:nvPicPr>
        <p:blipFill>
          <a:blip r:embed="rId5"/>
          <a:stretch>
            <a:fillRect/>
          </a:stretch>
        </p:blipFill>
        <p:spPr>
          <a:xfrm>
            <a:off x="4628033" y="1222946"/>
            <a:ext cx="7370703" cy="1182727"/>
          </a:xfrm>
          <a:prstGeom prst="rect">
            <a:avLst/>
          </a:prstGeom>
        </p:spPr>
      </p:pic>
    </p:spTree>
    <p:extLst>
      <p:ext uri="{BB962C8B-B14F-4D97-AF65-F5344CB8AC3E}">
        <p14:creationId xmlns:p14="http://schemas.microsoft.com/office/powerpoint/2010/main" val="706859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235445"/>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42156" y="2637478"/>
            <a:ext cx="11656580" cy="3046988"/>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Seminal theories will often also be discussed in textbooks on your research area,</a:t>
            </a:r>
          </a:p>
          <a:p>
            <a:r>
              <a:rPr lang="en-US" sz="2400" dirty="0">
                <a:solidFill>
                  <a:schemeClr val="bg1"/>
                </a:solidFill>
                <a:latin typeface="Times New Roman" panose="02020603050405020304" pitchFamily="18" charset="0"/>
                <a:cs typeface="Times New Roman" panose="02020603050405020304" pitchFamily="18" charset="0"/>
              </a:rPr>
              <a:t>the associated articles being frequently cited. At the same time, you will begin to </a:t>
            </a:r>
            <a:r>
              <a:rPr lang="en-US" sz="2400" dirty="0" err="1">
                <a:solidFill>
                  <a:schemeClr val="bg1"/>
                </a:solidFill>
                <a:latin typeface="Times New Roman" panose="02020603050405020304" pitchFamily="18" charset="0"/>
                <a:cs typeface="Times New Roman" panose="02020603050405020304" pitchFamily="18" charset="0"/>
              </a:rPr>
              <a:t>recognise</a:t>
            </a:r>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those researchers whose work is seminal and has been most influential in relation to your</a:t>
            </a:r>
          </a:p>
          <a:p>
            <a:r>
              <a:rPr lang="en-US" sz="2400" dirty="0">
                <a:solidFill>
                  <a:schemeClr val="bg1"/>
                </a:solidFill>
                <a:latin typeface="Times New Roman" panose="02020603050405020304" pitchFamily="18" charset="0"/>
                <a:cs typeface="Times New Roman" panose="02020603050405020304" pitchFamily="18" charset="0"/>
              </a:rPr>
              <a:t>topic.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The work of these researchers’ is likely to be discussed more widely in journal articles</a:t>
            </a:r>
          </a:p>
          <a:p>
            <a:r>
              <a:rPr lang="en-US" sz="2400" dirty="0">
                <a:solidFill>
                  <a:schemeClr val="bg1"/>
                </a:solidFill>
                <a:latin typeface="Times New Roman" panose="02020603050405020304" pitchFamily="18" charset="0"/>
                <a:cs typeface="Times New Roman" panose="02020603050405020304" pitchFamily="18" charset="0"/>
              </a:rPr>
              <a:t>and they may also be referred to by name in textbooks. These researchers are likely</a:t>
            </a:r>
          </a:p>
          <a:p>
            <a:r>
              <a:rPr lang="en-US" sz="2400" dirty="0">
                <a:solidFill>
                  <a:schemeClr val="bg1"/>
                </a:solidFill>
                <a:latin typeface="Times New Roman" panose="02020603050405020304" pitchFamily="18" charset="0"/>
                <a:cs typeface="Times New Roman" panose="02020603050405020304" pitchFamily="18" charset="0"/>
              </a:rPr>
              <a:t>to be </a:t>
            </a:r>
            <a:r>
              <a:rPr lang="en-US" sz="2400" dirty="0" err="1">
                <a:solidFill>
                  <a:schemeClr val="bg1"/>
                </a:solidFill>
                <a:latin typeface="Times New Roman" panose="02020603050405020304" pitchFamily="18" charset="0"/>
                <a:cs typeface="Times New Roman" panose="02020603050405020304" pitchFamily="18" charset="0"/>
              </a:rPr>
              <a:t>recognised</a:t>
            </a:r>
            <a:r>
              <a:rPr lang="en-US" sz="2400" dirty="0">
                <a:solidFill>
                  <a:schemeClr val="bg1"/>
                </a:solidFill>
                <a:latin typeface="Times New Roman" panose="02020603050405020304" pitchFamily="18" charset="0"/>
                <a:cs typeface="Times New Roman" panose="02020603050405020304" pitchFamily="18" charset="0"/>
              </a:rPr>
              <a:t> as the experts in your research area.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3" name="Picture 2">
            <a:extLst>
              <a:ext uri="{FF2B5EF4-FFF2-40B4-BE49-F238E27FC236}">
                <a16:creationId xmlns:a16="http://schemas.microsoft.com/office/drawing/2014/main" id="{2B5878BD-65BA-0891-1E6E-2AA5CD76869E}"/>
              </a:ext>
            </a:extLst>
          </p:cNvPr>
          <p:cNvPicPr>
            <a:picLocks noChangeAspect="1"/>
          </p:cNvPicPr>
          <p:nvPr/>
        </p:nvPicPr>
        <p:blipFill>
          <a:blip r:embed="rId5"/>
          <a:stretch>
            <a:fillRect/>
          </a:stretch>
        </p:blipFill>
        <p:spPr>
          <a:xfrm>
            <a:off x="4628033" y="1222946"/>
            <a:ext cx="7370703" cy="1182727"/>
          </a:xfrm>
          <a:prstGeom prst="rect">
            <a:avLst/>
          </a:prstGeom>
        </p:spPr>
      </p:pic>
    </p:spTree>
    <p:extLst>
      <p:ext uri="{BB962C8B-B14F-4D97-AF65-F5344CB8AC3E}">
        <p14:creationId xmlns:p14="http://schemas.microsoft.com/office/powerpoint/2010/main" val="1950270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235445"/>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42156" y="2543252"/>
            <a:ext cx="11656580" cy="3416320"/>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However, although others consider a particular theory seminal and </a:t>
            </a:r>
            <a:r>
              <a:rPr lang="en-US" sz="2400" dirty="0" err="1">
                <a:solidFill>
                  <a:schemeClr val="bg1"/>
                </a:solidFill>
                <a:latin typeface="Times New Roman" panose="02020603050405020304" pitchFamily="18" charset="0"/>
                <a:cs typeface="Times New Roman" panose="02020603050405020304" pitchFamily="18" charset="0"/>
              </a:rPr>
              <a:t>recognise</a:t>
            </a:r>
            <a:r>
              <a:rPr lang="en-US" sz="2400" dirty="0">
                <a:solidFill>
                  <a:schemeClr val="bg1"/>
                </a:solidFill>
                <a:latin typeface="Times New Roman" panose="02020603050405020304" pitchFamily="18" charset="0"/>
                <a:cs typeface="Times New Roman" panose="02020603050405020304" pitchFamily="18" charset="0"/>
              </a:rPr>
              <a:t> particular researchers as experts for your topic, this does not mean that you should ignore alternative theories and other researchers.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These will also need to be considered in relation to your own research in your critical review.</a:t>
            </a:r>
          </a:p>
          <a:p>
            <a:r>
              <a:rPr lang="en-US" sz="2400" dirty="0">
                <a:solidFill>
                  <a:schemeClr val="bg1"/>
                </a:solidFill>
                <a:latin typeface="Times New Roman" panose="02020603050405020304" pitchFamily="18" charset="0"/>
                <a:cs typeface="Times New Roman" panose="02020603050405020304" pitchFamily="18" charset="0"/>
              </a:rPr>
              <a:t>For other research topics you will need to integrate a number of different theoretical</a:t>
            </a:r>
          </a:p>
          <a:p>
            <a:r>
              <a:rPr lang="en-US" sz="2400" dirty="0">
                <a:solidFill>
                  <a:schemeClr val="bg1"/>
                </a:solidFill>
                <a:latin typeface="Times New Roman" panose="02020603050405020304" pitchFamily="18" charset="0"/>
                <a:cs typeface="Times New Roman" panose="02020603050405020304" pitchFamily="18" charset="0"/>
              </a:rPr>
              <a:t>strands to develop your understanding. You may through your reading discover that there</a:t>
            </a:r>
          </a:p>
          <a:p>
            <a:r>
              <a:rPr lang="en-US" sz="2400" dirty="0">
                <a:solidFill>
                  <a:schemeClr val="bg1"/>
                </a:solidFill>
                <a:latin typeface="Times New Roman" panose="02020603050405020304" pitchFamily="18" charset="0"/>
                <a:cs typeface="Times New Roman" panose="02020603050405020304" pitchFamily="18" charset="0"/>
              </a:rPr>
              <a:t>are contrasting theoretical perspectives on the same topic, or it may be that your research</a:t>
            </a:r>
          </a:p>
          <a:p>
            <a:r>
              <a:rPr lang="en-US" sz="2400" dirty="0">
                <a:solidFill>
                  <a:schemeClr val="bg1"/>
                </a:solidFill>
                <a:latin typeface="Times New Roman" panose="02020603050405020304" pitchFamily="18" charset="0"/>
                <a:cs typeface="Times New Roman" panose="02020603050405020304" pitchFamily="18" charset="0"/>
              </a:rPr>
              <a:t>needs to integrate two or more theories from different subject areas. This means you should:</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3" name="Picture 2">
            <a:extLst>
              <a:ext uri="{FF2B5EF4-FFF2-40B4-BE49-F238E27FC236}">
                <a16:creationId xmlns:a16="http://schemas.microsoft.com/office/drawing/2014/main" id="{2B5878BD-65BA-0891-1E6E-2AA5CD76869E}"/>
              </a:ext>
            </a:extLst>
          </p:cNvPr>
          <p:cNvPicPr>
            <a:picLocks noChangeAspect="1"/>
          </p:cNvPicPr>
          <p:nvPr/>
        </p:nvPicPr>
        <p:blipFill>
          <a:blip r:embed="rId5"/>
          <a:stretch>
            <a:fillRect/>
          </a:stretch>
        </p:blipFill>
        <p:spPr>
          <a:xfrm>
            <a:off x="4628033" y="1222946"/>
            <a:ext cx="7370703" cy="1182727"/>
          </a:xfrm>
          <a:prstGeom prst="rect">
            <a:avLst/>
          </a:prstGeom>
        </p:spPr>
      </p:pic>
    </p:spTree>
    <p:extLst>
      <p:ext uri="{BB962C8B-B14F-4D97-AF65-F5344CB8AC3E}">
        <p14:creationId xmlns:p14="http://schemas.microsoft.com/office/powerpoint/2010/main" val="26390090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235445"/>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4872" y="2543252"/>
            <a:ext cx="11997128" cy="3416320"/>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 refer to and assess research by those </a:t>
            </a:r>
            <a:r>
              <a:rPr lang="en-US" sz="2400" dirty="0" err="1">
                <a:solidFill>
                  <a:schemeClr val="bg1"/>
                </a:solidFill>
                <a:latin typeface="Times New Roman" panose="02020603050405020304" pitchFamily="18" charset="0"/>
                <a:cs typeface="Times New Roman" panose="02020603050405020304" pitchFamily="18" charset="0"/>
              </a:rPr>
              <a:t>recognised</a:t>
            </a:r>
            <a:r>
              <a:rPr lang="en-US" sz="2400" dirty="0">
                <a:solidFill>
                  <a:schemeClr val="bg1"/>
                </a:solidFill>
                <a:latin typeface="Times New Roman" panose="02020603050405020304" pitchFamily="18" charset="0"/>
                <a:cs typeface="Times New Roman" panose="02020603050405020304" pitchFamily="18" charset="0"/>
              </a:rPr>
              <a:t> as experts in your chosen area</a:t>
            </a:r>
          </a:p>
          <a:p>
            <a:r>
              <a:rPr lang="en-US" sz="2400" dirty="0">
                <a:solidFill>
                  <a:schemeClr val="bg1"/>
                </a:solidFill>
                <a:latin typeface="Times New Roman" panose="02020603050405020304" pitchFamily="18" charset="0"/>
                <a:cs typeface="Times New Roman" panose="02020603050405020304" pitchFamily="18" charset="0"/>
              </a:rPr>
              <a:t>accurately;</a:t>
            </a:r>
          </a:p>
          <a:p>
            <a:r>
              <a:rPr lang="en-US" sz="2400" dirty="0">
                <a:solidFill>
                  <a:schemeClr val="bg1"/>
                </a:solidFill>
                <a:latin typeface="Times New Roman" panose="02020603050405020304" pitchFamily="18" charset="0"/>
                <a:cs typeface="Times New Roman" panose="02020603050405020304" pitchFamily="18" charset="0"/>
              </a:rPr>
              <a:t>• consider, discuss and evaluate research that offers both similar and differing perspectives</a:t>
            </a:r>
          </a:p>
          <a:p>
            <a:r>
              <a:rPr lang="en-US" sz="2400" dirty="0">
                <a:solidFill>
                  <a:schemeClr val="bg1"/>
                </a:solidFill>
                <a:latin typeface="Times New Roman" panose="02020603050405020304" pitchFamily="18" charset="0"/>
                <a:cs typeface="Times New Roman" panose="02020603050405020304" pitchFamily="18" charset="0"/>
              </a:rPr>
              <a:t>on your chosen area;</a:t>
            </a:r>
          </a:p>
          <a:p>
            <a:r>
              <a:rPr lang="en-US" sz="2400" dirty="0">
                <a:solidFill>
                  <a:schemeClr val="bg1"/>
                </a:solidFill>
                <a:latin typeface="Times New Roman" panose="02020603050405020304" pitchFamily="18" charset="0"/>
                <a:cs typeface="Times New Roman" panose="02020603050405020304" pitchFamily="18" charset="0"/>
              </a:rPr>
              <a:t>• explain your evaluation regarding the value of this research, showing clearly how it</a:t>
            </a:r>
          </a:p>
          <a:p>
            <a:r>
              <a:rPr lang="en-US" sz="2400" dirty="0">
                <a:solidFill>
                  <a:schemeClr val="bg1"/>
                </a:solidFill>
                <a:latin typeface="Times New Roman" panose="02020603050405020304" pitchFamily="18" charset="0"/>
                <a:cs typeface="Times New Roman" panose="02020603050405020304" pitchFamily="18" charset="0"/>
              </a:rPr>
              <a:t>relates to your research and acknowledging key work;</a:t>
            </a:r>
          </a:p>
          <a:p>
            <a:r>
              <a:rPr lang="en-US" sz="2400" dirty="0">
                <a:solidFill>
                  <a:schemeClr val="bg1"/>
                </a:solidFill>
                <a:latin typeface="Times New Roman" panose="02020603050405020304" pitchFamily="18" charset="0"/>
                <a:cs typeface="Times New Roman" panose="02020603050405020304" pitchFamily="18" charset="0"/>
              </a:rPr>
              <a:t>• justify your arguments clearly in a logical manner;</a:t>
            </a:r>
          </a:p>
          <a:p>
            <a:r>
              <a:rPr lang="en-US" sz="2400" dirty="0">
                <a:solidFill>
                  <a:schemeClr val="bg1"/>
                </a:solidFill>
                <a:latin typeface="Times New Roman" panose="02020603050405020304" pitchFamily="18" charset="0"/>
                <a:cs typeface="Times New Roman" panose="02020603050405020304" pitchFamily="18" charset="0"/>
              </a:rPr>
              <a:t>• distinguish clearly between research findings and researchers’ opinions;</a:t>
            </a:r>
          </a:p>
          <a:p>
            <a:r>
              <a:rPr lang="en-US" sz="2400" dirty="0">
                <a:solidFill>
                  <a:schemeClr val="bg1"/>
                </a:solidFill>
                <a:latin typeface="Times New Roman" panose="02020603050405020304" pitchFamily="18" charset="0"/>
                <a:cs typeface="Times New Roman" panose="02020603050405020304" pitchFamily="18" charset="0"/>
              </a:rPr>
              <a:t>• ensure your references are completely accurate.</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3" name="Picture 2">
            <a:extLst>
              <a:ext uri="{FF2B5EF4-FFF2-40B4-BE49-F238E27FC236}">
                <a16:creationId xmlns:a16="http://schemas.microsoft.com/office/drawing/2014/main" id="{2B5878BD-65BA-0891-1E6E-2AA5CD76869E}"/>
              </a:ext>
            </a:extLst>
          </p:cNvPr>
          <p:cNvPicPr>
            <a:picLocks noChangeAspect="1"/>
          </p:cNvPicPr>
          <p:nvPr/>
        </p:nvPicPr>
        <p:blipFill>
          <a:blip r:embed="rId5"/>
          <a:stretch>
            <a:fillRect/>
          </a:stretch>
        </p:blipFill>
        <p:spPr>
          <a:xfrm>
            <a:off x="4628033" y="1222946"/>
            <a:ext cx="7370703" cy="1182727"/>
          </a:xfrm>
          <a:prstGeom prst="rect">
            <a:avLst/>
          </a:prstGeom>
        </p:spPr>
      </p:pic>
    </p:spTree>
    <p:extLst>
      <p:ext uri="{BB962C8B-B14F-4D97-AF65-F5344CB8AC3E}">
        <p14:creationId xmlns:p14="http://schemas.microsoft.com/office/powerpoint/2010/main" val="42528290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a:extLst>
              <a:ext uri="{FF2B5EF4-FFF2-40B4-BE49-F238E27FC236}">
                <a16:creationId xmlns:a16="http://schemas.microsoft.com/office/drawing/2014/main" id="{EA969DA8-BCE3-72A1-CB6D-E4A148A7C3A9}"/>
              </a:ext>
            </a:extLst>
          </p:cNvPr>
          <p:cNvPicPr>
            <a:picLocks noChangeAspect="1"/>
          </p:cNvPicPr>
          <p:nvPr/>
        </p:nvPicPr>
        <p:blipFill>
          <a:blip r:embed="rId5"/>
          <a:stretch>
            <a:fillRect/>
          </a:stretch>
        </p:blipFill>
        <p:spPr>
          <a:xfrm>
            <a:off x="2166796" y="1647697"/>
            <a:ext cx="7858408" cy="4753069"/>
          </a:xfrm>
          <a:prstGeom prst="rect">
            <a:avLst/>
          </a:prstGeom>
        </p:spPr>
      </p:pic>
    </p:spTree>
    <p:extLst>
      <p:ext uri="{BB962C8B-B14F-4D97-AF65-F5344CB8AC3E}">
        <p14:creationId xmlns:p14="http://schemas.microsoft.com/office/powerpoint/2010/main" val="669423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6718256"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Purpose of critical review</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04737" y="2435067"/>
            <a:ext cx="11415964" cy="3785652"/>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 the historical background to your research;</a:t>
            </a:r>
          </a:p>
          <a:p>
            <a:r>
              <a:rPr lang="en-US" sz="2400" dirty="0">
                <a:solidFill>
                  <a:schemeClr val="bg1"/>
                </a:solidFill>
                <a:latin typeface="Times New Roman" panose="02020603050405020304" pitchFamily="18" charset="0"/>
                <a:cs typeface="Times New Roman" panose="02020603050405020304" pitchFamily="18" charset="0"/>
              </a:rPr>
              <a:t>• an overview of your research’s context by locating it in the associated contemporary</a:t>
            </a:r>
          </a:p>
          <a:p>
            <a:r>
              <a:rPr lang="en-US" sz="2400" dirty="0">
                <a:solidFill>
                  <a:schemeClr val="bg1"/>
                </a:solidFill>
                <a:latin typeface="Times New Roman" panose="02020603050405020304" pitchFamily="18" charset="0"/>
                <a:cs typeface="Times New Roman" panose="02020603050405020304" pitchFamily="18" charset="0"/>
              </a:rPr>
              <a:t>debates, issues and questions provided by existing literature;</a:t>
            </a:r>
          </a:p>
          <a:p>
            <a:r>
              <a:rPr lang="en-US" sz="2400" dirty="0">
                <a:solidFill>
                  <a:schemeClr val="bg1"/>
                </a:solidFill>
                <a:latin typeface="Times New Roman" panose="02020603050405020304" pitchFamily="18" charset="0"/>
                <a:cs typeface="Times New Roman" panose="02020603050405020304" pitchFamily="18" charset="0"/>
              </a:rPr>
              <a:t>• resolution to conflicts amongst apparently contradictory previous research;</a:t>
            </a:r>
          </a:p>
          <a:p>
            <a:r>
              <a:rPr lang="en-US" sz="2400" dirty="0">
                <a:solidFill>
                  <a:schemeClr val="bg1"/>
                </a:solidFill>
                <a:latin typeface="Times New Roman" panose="02020603050405020304" pitchFamily="18" charset="0"/>
                <a:cs typeface="Times New Roman" panose="02020603050405020304" pitchFamily="18" charset="0"/>
              </a:rPr>
              <a:t>• a discussion of the relevant theories and concepts that underpin your research;</a:t>
            </a:r>
          </a:p>
          <a:p>
            <a:r>
              <a:rPr lang="en-US" sz="2400" dirty="0">
                <a:solidFill>
                  <a:schemeClr val="bg1"/>
                </a:solidFill>
                <a:latin typeface="Times New Roman" panose="02020603050405020304" pitchFamily="18" charset="0"/>
                <a:cs typeface="Times New Roman" panose="02020603050405020304" pitchFamily="18" charset="0"/>
              </a:rPr>
              <a:t>• definitions and clarifications regarding how relevant terms are being used in your</a:t>
            </a:r>
          </a:p>
          <a:p>
            <a:r>
              <a:rPr lang="en-US" sz="2400" dirty="0">
                <a:solidFill>
                  <a:schemeClr val="bg1"/>
                </a:solidFill>
                <a:latin typeface="Times New Roman" panose="02020603050405020304" pitchFamily="18" charset="0"/>
                <a:cs typeface="Times New Roman" panose="02020603050405020304" pitchFamily="18" charset="0"/>
              </a:rPr>
              <a:t>research;</a:t>
            </a:r>
          </a:p>
          <a:p>
            <a:r>
              <a:rPr lang="en-US" sz="2400" dirty="0">
                <a:solidFill>
                  <a:schemeClr val="bg1"/>
                </a:solidFill>
                <a:latin typeface="Times New Roman" panose="02020603050405020304" pitchFamily="18" charset="0"/>
                <a:cs typeface="Times New Roman" panose="02020603050405020304" pitchFamily="18" charset="0"/>
              </a:rPr>
              <a:t>• insights into related research that your own work is designed to extend or challenge;</a:t>
            </a:r>
          </a:p>
          <a:p>
            <a:r>
              <a:rPr lang="en-US" sz="2400" dirty="0">
                <a:solidFill>
                  <a:schemeClr val="bg1"/>
                </a:solidFill>
                <a:latin typeface="Times New Roman" panose="02020603050405020304" pitchFamily="18" charset="0"/>
                <a:cs typeface="Times New Roman" panose="02020603050405020304" pitchFamily="18" charset="0"/>
              </a:rPr>
              <a:t>• supporting evidence that your research questions and aims are worth researching, in</a:t>
            </a:r>
          </a:p>
          <a:p>
            <a:r>
              <a:rPr lang="en-US" sz="2400" dirty="0">
                <a:solidFill>
                  <a:schemeClr val="bg1"/>
                </a:solidFill>
                <a:latin typeface="Times New Roman" panose="02020603050405020304" pitchFamily="18" charset="0"/>
                <a:cs typeface="Times New Roman" panose="02020603050405020304" pitchFamily="18" charset="0"/>
              </a:rPr>
              <a:t>other words their significance.</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672017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6718256"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Purpose of critical review</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04737" y="2435067"/>
            <a:ext cx="11415964" cy="3416320"/>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For some research projects researcher will use the literature to help him to identify theories and ideas that he/she will subsequently test with data. This is known as a deductive approach in which you use the literature to develop a theoretical or conceptual framework for subsequent testing.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For other research projects, the literature review, whilst outlining what is known, will reveal an aspect about which very little is known or for which there is no clear theoretical explanation. This can be likened to the literature revealing a black box within which the researcher do not know what is happening.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926504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6718256"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Purpose of critical review</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64861" y="2481724"/>
            <a:ext cx="11415964" cy="3416320"/>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In such instances, the literature review will provide the context and justification for finding out what is going on inside the black box. Researcher will then use data to explore what is going on inside the black box and from these insights develop a theory or conceptual framework.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This is known as an inductive approach and, although the research still has a clearly defined aim with research question(s) and objectives, researcher needs to first use data to either get a clearer feeling of what is going on, or better understand the nature of the problem in order to create a conceptual framework or develop a theory.</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7443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14308" y="153287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Forms of critical review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22420" y="2318694"/>
            <a:ext cx="12069580" cy="4154984"/>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The form of critical review will depend on research question and aim.</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The most widely used forms of review, along with their overall function, include:</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Integrative review, which critiques and </a:t>
            </a:r>
            <a:r>
              <a:rPr lang="en-US" sz="2400" dirty="0" err="1">
                <a:solidFill>
                  <a:schemeClr val="bg1"/>
                </a:solidFill>
                <a:latin typeface="Times New Roman" panose="02020603050405020304" pitchFamily="18" charset="0"/>
                <a:cs typeface="Times New Roman" panose="02020603050405020304" pitchFamily="18" charset="0"/>
              </a:rPr>
              <a:t>synthesises</a:t>
            </a:r>
            <a:r>
              <a:rPr lang="en-US" sz="2400" dirty="0">
                <a:solidFill>
                  <a:schemeClr val="bg1"/>
                </a:solidFill>
                <a:latin typeface="Times New Roman" panose="02020603050405020304" pitchFamily="18" charset="0"/>
                <a:cs typeface="Times New Roman" panose="02020603050405020304" pitchFamily="18" charset="0"/>
              </a:rPr>
              <a:t> representative literature on a topic in an integrative way to either generate new frameworks and perspectives on a topic for testing or, alternatively, reveal an area where it is unclear what is happening (a black box).</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Theoretical review, which examines the body of theory that has accumulated in regard to an issue, concept, theory or phenomenon. Theoretical reviews are often used to establish what theories exist and the relationships between them. They are also used</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69447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14308" y="153287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Forms of critical review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239533" y="2754128"/>
            <a:ext cx="11949659" cy="3046988"/>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to reveal a lack of appropriate theories or that current theories are inadequate for explaining new or emerging research problems. They can therefore be used as the basis for developing new theory to be tested, or revealing an area where it is unclear what is happening (a black box).</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Historical review, which examines the evolution of research on a particular topic over</a:t>
            </a:r>
          </a:p>
          <a:p>
            <a:r>
              <a:rPr lang="en-US" sz="2400" dirty="0">
                <a:solidFill>
                  <a:schemeClr val="bg1"/>
                </a:solidFill>
                <a:latin typeface="Times New Roman" panose="02020603050405020304" pitchFamily="18" charset="0"/>
                <a:cs typeface="Times New Roman" panose="02020603050405020304" pitchFamily="18" charset="0"/>
              </a:rPr>
              <a:t>a period of time to place it in an historical context.</a:t>
            </a:r>
          </a:p>
          <a:p>
            <a:endParaRPr lang="en-US" sz="2400" dirty="0">
              <a:solidFill>
                <a:schemeClr val="bg1"/>
              </a:solidFill>
              <a:latin typeface="Times New Roman" panose="02020603050405020304" pitchFamily="18" charset="0"/>
              <a:cs typeface="Times New Roman" panose="02020603050405020304" pitchFamily="18" charset="0"/>
            </a:endParaRPr>
          </a:p>
          <a:p>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1838406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14308" y="153287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Forms of critical review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08150" y="2714234"/>
            <a:ext cx="11868991" cy="3785652"/>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Methodological review, which focuses on research approaches, strategies, data collection techniques or analysis procedures, rather than the research findings. Methodological reviews are often used to provide a framework for understanding a method or methodology and to enable researchers to draw on a wide body of methodological knowledge.</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Systematic Review, which uses a comprehensive pre-planned strategy for locating,</a:t>
            </a:r>
          </a:p>
          <a:p>
            <a:r>
              <a:rPr lang="en-US" sz="2400" dirty="0">
                <a:solidFill>
                  <a:schemeClr val="bg1"/>
                </a:solidFill>
                <a:latin typeface="Times New Roman" panose="02020603050405020304" pitchFamily="18" charset="0"/>
                <a:cs typeface="Times New Roman" panose="02020603050405020304" pitchFamily="18" charset="0"/>
              </a:rPr>
              <a:t>critically appraising, </a:t>
            </a:r>
            <a:r>
              <a:rPr lang="en-US" sz="2400" dirty="0" err="1">
                <a:solidFill>
                  <a:schemeClr val="bg1"/>
                </a:solidFill>
                <a:latin typeface="Times New Roman" panose="02020603050405020304" pitchFamily="18" charset="0"/>
                <a:cs typeface="Times New Roman" panose="02020603050405020304" pitchFamily="18" charset="0"/>
              </a:rPr>
              <a:t>analysing</a:t>
            </a:r>
            <a:r>
              <a:rPr lang="en-US" sz="2400" dirty="0">
                <a:solidFill>
                  <a:schemeClr val="bg1"/>
                </a:solidFill>
                <a:latin typeface="Times New Roman" panose="02020603050405020304" pitchFamily="18" charset="0"/>
                <a:cs typeface="Times New Roman" panose="02020603050405020304" pitchFamily="18" charset="0"/>
              </a:rPr>
              <a:t> and </a:t>
            </a:r>
            <a:r>
              <a:rPr lang="en-US" sz="2400" dirty="0" err="1">
                <a:solidFill>
                  <a:schemeClr val="bg1"/>
                </a:solidFill>
                <a:latin typeface="Times New Roman" panose="02020603050405020304" pitchFamily="18" charset="0"/>
                <a:cs typeface="Times New Roman" panose="02020603050405020304" pitchFamily="18" charset="0"/>
              </a:rPr>
              <a:t>synthesising</a:t>
            </a:r>
            <a:r>
              <a:rPr lang="en-US" sz="2400" dirty="0">
                <a:solidFill>
                  <a:schemeClr val="bg1"/>
                </a:solidFill>
                <a:latin typeface="Times New Roman" panose="02020603050405020304" pitchFamily="18" charset="0"/>
                <a:cs typeface="Times New Roman" panose="02020603050405020304" pitchFamily="18" charset="0"/>
              </a:rPr>
              <a:t> existing research that is pertinent to</a:t>
            </a:r>
          </a:p>
          <a:p>
            <a:r>
              <a:rPr lang="en-US" sz="2400" dirty="0">
                <a:solidFill>
                  <a:schemeClr val="bg1"/>
                </a:solidFill>
                <a:latin typeface="Times New Roman" panose="02020603050405020304" pitchFamily="18" charset="0"/>
                <a:cs typeface="Times New Roman" panose="02020603050405020304" pitchFamily="18" charset="0"/>
              </a:rPr>
              <a:t>a clearly formulated research question to allow conclusions to be reached about what</a:t>
            </a:r>
          </a:p>
          <a:p>
            <a:r>
              <a:rPr lang="en-US" sz="2400" dirty="0">
                <a:solidFill>
                  <a:schemeClr val="bg1"/>
                </a:solidFill>
                <a:latin typeface="Times New Roman" panose="02020603050405020304" pitchFamily="18" charset="0"/>
                <a:cs typeface="Times New Roman" panose="02020603050405020304" pitchFamily="18" charset="0"/>
              </a:rPr>
              <a:t>is known.</a:t>
            </a:r>
          </a:p>
          <a:p>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344150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content and structure of a critical review</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a:extLst>
              <a:ext uri="{FF2B5EF4-FFF2-40B4-BE49-F238E27FC236}">
                <a16:creationId xmlns:a16="http://schemas.microsoft.com/office/drawing/2014/main" id="{2D9FB126-B5A3-3311-8EAC-7700E620F9EF}"/>
              </a:ext>
            </a:extLst>
          </p:cNvPr>
          <p:cNvPicPr>
            <a:picLocks noChangeAspect="1"/>
          </p:cNvPicPr>
          <p:nvPr/>
        </p:nvPicPr>
        <p:blipFill>
          <a:blip r:embed="rId5"/>
          <a:stretch>
            <a:fillRect/>
          </a:stretch>
        </p:blipFill>
        <p:spPr>
          <a:xfrm>
            <a:off x="2231968" y="2959379"/>
            <a:ext cx="8039477" cy="3150189"/>
          </a:xfrm>
          <a:prstGeom prst="rect">
            <a:avLst/>
          </a:prstGeom>
        </p:spPr>
      </p:pic>
    </p:spTree>
    <p:extLst>
      <p:ext uri="{BB962C8B-B14F-4D97-AF65-F5344CB8AC3E}">
        <p14:creationId xmlns:p14="http://schemas.microsoft.com/office/powerpoint/2010/main" val="39476060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712950" y="1412953"/>
            <a:ext cx="726419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content and structure of a critical review</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04737" y="2584965"/>
            <a:ext cx="11415964" cy="2677656"/>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In considering the content of your critical review, you will therefore need:</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 to include the key academic theories within your chosen area of research that are pertinent</a:t>
            </a:r>
          </a:p>
          <a:p>
            <a:r>
              <a:rPr lang="en-US" sz="2400" dirty="0">
                <a:solidFill>
                  <a:schemeClr val="bg1"/>
                </a:solidFill>
                <a:latin typeface="Times New Roman" panose="02020603050405020304" pitchFamily="18" charset="0"/>
                <a:cs typeface="Times New Roman" panose="02020603050405020304" pitchFamily="18" charset="0"/>
              </a:rPr>
              <a:t>to, or </a:t>
            </a:r>
            <a:r>
              <a:rPr lang="en-US" sz="2400" dirty="0" err="1">
                <a:solidFill>
                  <a:schemeClr val="bg1"/>
                </a:solidFill>
                <a:latin typeface="Times New Roman" panose="02020603050405020304" pitchFamily="18" charset="0"/>
                <a:cs typeface="Times New Roman" panose="02020603050405020304" pitchFamily="18" charset="0"/>
              </a:rPr>
              <a:t>contextualise</a:t>
            </a:r>
            <a:r>
              <a:rPr lang="en-US" sz="2400" dirty="0">
                <a:solidFill>
                  <a:schemeClr val="bg1"/>
                </a:solidFill>
                <a:latin typeface="Times New Roman" panose="02020603050405020304" pitchFamily="18" charset="0"/>
                <a:cs typeface="Times New Roman" panose="02020603050405020304" pitchFamily="18" charset="0"/>
              </a:rPr>
              <a:t>, your research question;</a:t>
            </a:r>
          </a:p>
          <a:p>
            <a:r>
              <a:rPr lang="en-US" sz="2400" dirty="0">
                <a:solidFill>
                  <a:schemeClr val="bg1"/>
                </a:solidFill>
                <a:latin typeface="Times New Roman" panose="02020603050405020304" pitchFamily="18" charset="0"/>
                <a:cs typeface="Times New Roman" panose="02020603050405020304" pitchFamily="18" charset="0"/>
              </a:rPr>
              <a:t>• to demonstrate that your knowledge of your chosen area is up to date;</a:t>
            </a:r>
          </a:p>
          <a:p>
            <a:r>
              <a:rPr lang="en-US" sz="2400" dirty="0">
                <a:solidFill>
                  <a:schemeClr val="bg1"/>
                </a:solidFill>
                <a:latin typeface="Times New Roman" panose="02020603050405020304" pitchFamily="18" charset="0"/>
                <a:cs typeface="Times New Roman" panose="02020603050405020304" pitchFamily="18" charset="0"/>
              </a:rPr>
              <a:t>• to enable those reading your project report to find the original publications which you</a:t>
            </a:r>
          </a:p>
          <a:p>
            <a:r>
              <a:rPr lang="en-US" sz="2400" dirty="0">
                <a:solidFill>
                  <a:schemeClr val="bg1"/>
                </a:solidFill>
                <a:latin typeface="Times New Roman" panose="02020603050405020304" pitchFamily="18" charset="0"/>
                <a:cs typeface="Times New Roman" panose="02020603050405020304" pitchFamily="18" charset="0"/>
              </a:rPr>
              <a:t>cite through clear complete referencing.</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924319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712950" y="1412953"/>
            <a:ext cx="726419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content and structure of a critical review</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04737" y="2584965"/>
            <a:ext cx="11415964" cy="3416320"/>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Possible structures for a critical review</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The precise structure of the critical review is usually your choice, although you should</a:t>
            </a:r>
          </a:p>
          <a:p>
            <a:r>
              <a:rPr lang="en-US" sz="2400" dirty="0">
                <a:solidFill>
                  <a:schemeClr val="bg1"/>
                </a:solidFill>
                <a:latin typeface="Times New Roman" panose="02020603050405020304" pitchFamily="18" charset="0"/>
                <a:cs typeface="Times New Roman" panose="02020603050405020304" pitchFamily="18" charset="0"/>
              </a:rPr>
              <a:t>check, as it may be specified in the assessment criteria. Three common structures are:</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 a single chapter;</a:t>
            </a:r>
          </a:p>
          <a:p>
            <a:r>
              <a:rPr lang="en-US" sz="2400" dirty="0">
                <a:solidFill>
                  <a:schemeClr val="bg1"/>
                </a:solidFill>
                <a:latin typeface="Times New Roman" panose="02020603050405020304" pitchFamily="18" charset="0"/>
                <a:cs typeface="Times New Roman" panose="02020603050405020304" pitchFamily="18" charset="0"/>
              </a:rPr>
              <a:t>• a series of chapters (for example in a larger research project);</a:t>
            </a:r>
          </a:p>
          <a:p>
            <a:r>
              <a:rPr lang="en-US" sz="2400" dirty="0">
                <a:solidFill>
                  <a:schemeClr val="bg1"/>
                </a:solidFill>
                <a:latin typeface="Times New Roman" panose="02020603050405020304" pitchFamily="18" charset="0"/>
                <a:cs typeface="Times New Roman" panose="02020603050405020304" pitchFamily="18" charset="0"/>
              </a:rPr>
              <a:t>• occurring throughout the project report as you tackle various issues (for example where</a:t>
            </a:r>
          </a:p>
          <a:p>
            <a:r>
              <a:rPr lang="en-US" sz="2400" dirty="0">
                <a:solidFill>
                  <a:schemeClr val="bg1"/>
                </a:solidFill>
                <a:latin typeface="Times New Roman" panose="02020603050405020304" pitchFamily="18" charset="0"/>
                <a:cs typeface="Times New Roman" panose="02020603050405020304" pitchFamily="18" charset="0"/>
              </a:rPr>
              <a:t>your research project is conducted inductively).</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9086659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36AC4BD-5846-B1D0-BCA6-DD889D4B562F}"/>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E32AA7D3-2F2A-A881-FABA-C8D7627DF605}"/>
              </a:ext>
            </a:extLst>
          </p:cNvPr>
          <p:cNvPicPr>
            <a:picLocks noChangeAspect="1"/>
          </p:cNvPicPr>
          <p:nvPr/>
        </p:nvPicPr>
        <p:blipFill>
          <a:blip r:embed="rId2"/>
          <a:stretch>
            <a:fillRect/>
          </a:stretch>
        </p:blipFill>
        <p:spPr>
          <a:xfrm>
            <a:off x="2058296" y="1019332"/>
            <a:ext cx="8015094" cy="4781862"/>
          </a:xfrm>
          <a:prstGeom prst="rect">
            <a:avLst/>
          </a:prstGeom>
        </p:spPr>
      </p:pic>
    </p:spTree>
    <p:extLst>
      <p:ext uri="{BB962C8B-B14F-4D97-AF65-F5344CB8AC3E}">
        <p14:creationId xmlns:p14="http://schemas.microsoft.com/office/powerpoint/2010/main" val="40282058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712950" y="1412953"/>
            <a:ext cx="726419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content and structure of a critical review</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150254"/>
            <a:ext cx="12189191" cy="4154984"/>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Although there is no single structure that your critical review should take, students have found it useful to think of the review as a funnel in which you:</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1 start at a more general level before narrowing down to your specific research question(s)</a:t>
            </a:r>
          </a:p>
          <a:p>
            <a:r>
              <a:rPr lang="en-US" sz="2400" dirty="0">
                <a:solidFill>
                  <a:schemeClr val="bg1"/>
                </a:solidFill>
                <a:latin typeface="Times New Roman" panose="02020603050405020304" pitchFamily="18" charset="0"/>
                <a:cs typeface="Times New Roman" panose="02020603050405020304" pitchFamily="18" charset="0"/>
              </a:rPr>
              <a:t>and objectives;</a:t>
            </a:r>
          </a:p>
          <a:p>
            <a:r>
              <a:rPr lang="en-US" sz="2400" dirty="0">
                <a:solidFill>
                  <a:schemeClr val="bg1"/>
                </a:solidFill>
                <a:latin typeface="Times New Roman" panose="02020603050405020304" pitchFamily="18" charset="0"/>
                <a:cs typeface="Times New Roman" panose="02020603050405020304" pitchFamily="18" charset="0"/>
              </a:rPr>
              <a:t>2 provide a brief overview of key ideas and themes;</a:t>
            </a:r>
          </a:p>
          <a:p>
            <a:r>
              <a:rPr lang="en-US" sz="2400" dirty="0">
                <a:solidFill>
                  <a:schemeClr val="bg1"/>
                </a:solidFill>
                <a:latin typeface="Times New Roman" panose="02020603050405020304" pitchFamily="18" charset="0"/>
                <a:cs typeface="Times New Roman" panose="02020603050405020304" pitchFamily="18" charset="0"/>
              </a:rPr>
              <a:t>3 </a:t>
            </a:r>
            <a:r>
              <a:rPr lang="en-US" sz="2400" dirty="0" err="1">
                <a:solidFill>
                  <a:schemeClr val="bg1"/>
                </a:solidFill>
                <a:latin typeface="Times New Roman" panose="02020603050405020304" pitchFamily="18" charset="0"/>
                <a:cs typeface="Times New Roman" panose="02020603050405020304" pitchFamily="18" charset="0"/>
              </a:rPr>
              <a:t>summarise</a:t>
            </a:r>
            <a:r>
              <a:rPr lang="en-US" sz="2400" dirty="0">
                <a:solidFill>
                  <a:schemeClr val="bg1"/>
                </a:solidFill>
                <a:latin typeface="Times New Roman" panose="02020603050405020304" pitchFamily="18" charset="0"/>
                <a:cs typeface="Times New Roman" panose="02020603050405020304" pitchFamily="18" charset="0"/>
              </a:rPr>
              <a:t>, compare and contrast the research of the key authors;</a:t>
            </a:r>
          </a:p>
          <a:p>
            <a:r>
              <a:rPr lang="en-US" sz="2400" dirty="0">
                <a:solidFill>
                  <a:schemeClr val="bg1"/>
                </a:solidFill>
                <a:latin typeface="Times New Roman" panose="02020603050405020304" pitchFamily="18" charset="0"/>
                <a:cs typeface="Times New Roman" panose="02020603050405020304" pitchFamily="18" charset="0"/>
              </a:rPr>
              <a:t>4 narrow down to highlight previous research work most relevant to your own research;</a:t>
            </a:r>
          </a:p>
          <a:p>
            <a:r>
              <a:rPr lang="en-US" sz="2400" dirty="0">
                <a:solidFill>
                  <a:schemeClr val="bg1"/>
                </a:solidFill>
                <a:latin typeface="Times New Roman" panose="02020603050405020304" pitchFamily="18" charset="0"/>
                <a:cs typeface="Times New Roman" panose="02020603050405020304" pitchFamily="18" charset="0"/>
              </a:rPr>
              <a:t>5 provide a detailed account of the findings of this research and show how they are related;</a:t>
            </a:r>
          </a:p>
          <a:p>
            <a:r>
              <a:rPr lang="en-US" sz="2400" dirty="0">
                <a:solidFill>
                  <a:schemeClr val="bg1"/>
                </a:solidFill>
                <a:latin typeface="Times New Roman" panose="02020603050405020304" pitchFamily="18" charset="0"/>
                <a:cs typeface="Times New Roman" panose="02020603050405020304" pitchFamily="18" charset="0"/>
              </a:rPr>
              <a:t>6 highlight those aspects where your own research will provide fresh insights;</a:t>
            </a:r>
          </a:p>
          <a:p>
            <a:r>
              <a:rPr lang="en-US" sz="2400" dirty="0">
                <a:solidFill>
                  <a:schemeClr val="bg1"/>
                </a:solidFill>
                <a:latin typeface="Times New Roman" panose="02020603050405020304" pitchFamily="18" charset="0"/>
                <a:cs typeface="Times New Roman" panose="02020603050405020304" pitchFamily="18" charset="0"/>
              </a:rPr>
              <a:t>7 lead the reader into subsequent sections of your project report, which explore these issues.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260650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712950" y="1412953"/>
            <a:ext cx="726419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Literature sources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345124"/>
            <a:ext cx="12189191" cy="4154984"/>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The literature sources you are likely to make most use of are often referred to as:</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 secondary literature sources, these being formally published items such as journals and books;</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 grey (or primary) literature sources, these being items produced by all levels of government,</a:t>
            </a:r>
          </a:p>
          <a:p>
            <a:r>
              <a:rPr lang="en-US" sz="2400" dirty="0">
                <a:solidFill>
                  <a:schemeClr val="bg1"/>
                </a:solidFill>
                <a:latin typeface="Times New Roman" panose="02020603050405020304" pitchFamily="18" charset="0"/>
                <a:cs typeface="Times New Roman" panose="02020603050405020304" pitchFamily="18" charset="0"/>
              </a:rPr>
              <a:t>academics, business and industry in print and electronic formats, but which are not controlled by commercial publishers; including materials such as reports and conference proceedings.</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The main secondary and primary literature sources that you are likely to use are outlined</a:t>
            </a:r>
          </a:p>
          <a:p>
            <a:r>
              <a:rPr lang="en-US" sz="2400" dirty="0">
                <a:solidFill>
                  <a:schemeClr val="bg1"/>
                </a:solidFill>
                <a:latin typeface="Times New Roman" panose="02020603050405020304" pitchFamily="18" charset="0"/>
                <a:cs typeface="Times New Roman" panose="02020603050405020304" pitchFamily="18" charset="0"/>
              </a:rPr>
              <a:t>in the table below:</a:t>
            </a:r>
          </a:p>
          <a:p>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909368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0" name="Picture 9">
            <a:extLst>
              <a:ext uri="{FF2B5EF4-FFF2-40B4-BE49-F238E27FC236}">
                <a16:creationId xmlns:a16="http://schemas.microsoft.com/office/drawing/2014/main" id="{E73DF26D-E607-E4B4-3558-0DA495A5836B}"/>
              </a:ext>
            </a:extLst>
          </p:cNvPr>
          <p:cNvPicPr>
            <a:picLocks noChangeAspect="1"/>
          </p:cNvPicPr>
          <p:nvPr/>
        </p:nvPicPr>
        <p:blipFill>
          <a:blip r:embed="rId5"/>
          <a:stretch>
            <a:fillRect/>
          </a:stretch>
        </p:blipFill>
        <p:spPr>
          <a:xfrm>
            <a:off x="2738309" y="0"/>
            <a:ext cx="6518050" cy="6857999"/>
          </a:xfrm>
          <a:prstGeom prst="rect">
            <a:avLst/>
          </a:prstGeom>
        </p:spPr>
      </p:pic>
    </p:spTree>
    <p:extLst>
      <p:ext uri="{BB962C8B-B14F-4D97-AF65-F5344CB8AC3E}">
        <p14:creationId xmlns:p14="http://schemas.microsoft.com/office/powerpoint/2010/main" val="9934507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13D01-769F-DAD5-E1D8-2F8E7C22E260}"/>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6AF8A9ED-5AC2-256F-7898-F1020FF565D5}"/>
              </a:ext>
            </a:extLst>
          </p:cNvPr>
          <p:cNvPicPr>
            <a:picLocks noChangeAspect="1"/>
          </p:cNvPicPr>
          <p:nvPr/>
        </p:nvPicPr>
        <p:blipFill>
          <a:blip r:embed="rId2"/>
          <a:stretch>
            <a:fillRect/>
          </a:stretch>
        </p:blipFill>
        <p:spPr>
          <a:xfrm>
            <a:off x="2814443" y="0"/>
            <a:ext cx="6563114" cy="6858000"/>
          </a:xfrm>
          <a:prstGeom prst="rect">
            <a:avLst/>
          </a:prstGeom>
        </p:spPr>
      </p:pic>
    </p:spTree>
    <p:extLst>
      <p:ext uri="{BB962C8B-B14F-4D97-AF65-F5344CB8AC3E}">
        <p14:creationId xmlns:p14="http://schemas.microsoft.com/office/powerpoint/2010/main" val="9620260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C0B0556-6E13-61C9-C94A-BFDB3A6A529D}"/>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6BDFC0F9-19BE-6298-F248-7218CD309FD8}"/>
              </a:ext>
            </a:extLst>
          </p:cNvPr>
          <p:cNvPicPr>
            <a:picLocks noChangeAspect="1"/>
          </p:cNvPicPr>
          <p:nvPr/>
        </p:nvPicPr>
        <p:blipFill>
          <a:blip r:embed="rId2"/>
          <a:stretch>
            <a:fillRect/>
          </a:stretch>
        </p:blipFill>
        <p:spPr>
          <a:xfrm>
            <a:off x="3468776" y="0"/>
            <a:ext cx="5254447" cy="6858000"/>
          </a:xfrm>
          <a:prstGeom prst="rect">
            <a:avLst/>
          </a:prstGeom>
        </p:spPr>
      </p:pic>
    </p:spTree>
    <p:extLst>
      <p:ext uri="{BB962C8B-B14F-4D97-AF65-F5344CB8AC3E}">
        <p14:creationId xmlns:p14="http://schemas.microsoft.com/office/powerpoint/2010/main" val="30449975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6F3DEFC-3F1D-B6F2-AF97-CF9CF6B523BD}"/>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8DC89B74-FD22-C67B-7883-201D81377453}"/>
              </a:ext>
            </a:extLst>
          </p:cNvPr>
          <p:cNvPicPr>
            <a:picLocks noChangeAspect="1"/>
          </p:cNvPicPr>
          <p:nvPr/>
        </p:nvPicPr>
        <p:blipFill>
          <a:blip r:embed="rId2"/>
          <a:stretch>
            <a:fillRect/>
          </a:stretch>
        </p:blipFill>
        <p:spPr>
          <a:xfrm>
            <a:off x="2441799" y="0"/>
            <a:ext cx="7308401" cy="6858000"/>
          </a:xfrm>
          <a:prstGeom prst="rect">
            <a:avLst/>
          </a:prstGeom>
        </p:spPr>
      </p:pic>
    </p:spTree>
    <p:extLst>
      <p:ext uri="{BB962C8B-B14F-4D97-AF65-F5344CB8AC3E}">
        <p14:creationId xmlns:p14="http://schemas.microsoft.com/office/powerpoint/2010/main" val="41557035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Planning your literature 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126095"/>
            <a:ext cx="12189192" cy="4154984"/>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Before commencing your literature search, it is suggested that you undertake further planning by writing down your search strategy and, if possible, discussing it with your project supervisor. This should include:</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 the parameters of your search;</a:t>
            </a:r>
          </a:p>
          <a:p>
            <a:r>
              <a:rPr lang="en-US" sz="2400" dirty="0">
                <a:solidFill>
                  <a:schemeClr val="bg1"/>
                </a:solidFill>
                <a:latin typeface="Times New Roman" panose="02020603050405020304" pitchFamily="18" charset="0"/>
                <a:cs typeface="Times New Roman" panose="02020603050405020304" pitchFamily="18" charset="0"/>
              </a:rPr>
              <a:t>• the search terms and phrases you intend to use;</a:t>
            </a:r>
          </a:p>
          <a:p>
            <a:r>
              <a:rPr lang="en-US" sz="2400" dirty="0">
                <a:solidFill>
                  <a:schemeClr val="bg1"/>
                </a:solidFill>
                <a:latin typeface="Times New Roman" panose="02020603050405020304" pitchFamily="18" charset="0"/>
                <a:cs typeface="Times New Roman" panose="02020603050405020304" pitchFamily="18" charset="0"/>
              </a:rPr>
              <a:t>• the online databases and search engines you intend to use;</a:t>
            </a:r>
          </a:p>
          <a:p>
            <a:r>
              <a:rPr lang="en-US" sz="2400" dirty="0">
                <a:solidFill>
                  <a:schemeClr val="bg1"/>
                </a:solidFill>
                <a:latin typeface="Times New Roman" panose="02020603050405020304" pitchFamily="18" charset="0"/>
                <a:cs typeface="Times New Roman" panose="02020603050405020304" pitchFamily="18" charset="0"/>
              </a:rPr>
              <a:t>• the criteria you intend to use to select the relevant and useful studies from all the items you find.</a:t>
            </a:r>
          </a:p>
          <a:p>
            <a:r>
              <a:rPr lang="en-US" sz="2400" dirty="0">
                <a:solidFill>
                  <a:schemeClr val="bg1"/>
                </a:solidFill>
                <a:latin typeface="Times New Roman" panose="02020603050405020304" pitchFamily="18" charset="0"/>
                <a:cs typeface="Times New Roman" panose="02020603050405020304" pitchFamily="18" charset="0"/>
              </a:rPr>
              <a:t>While it is inevitable that your search strategy will be refined as your literature search progresses, we believe that such a planned approach is important as it forces you to think carefully about your research strategy and justify, at least to yourself, why you are doing what you are doing.</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037355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Planning your literature 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171065"/>
            <a:ext cx="12189192" cy="452431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Defining the parameters of your search</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For most research questions and objectives, you will have a good idea of which subject matter is going to be relevant. You will, however, be less clear about the parameters within which you need to search. In particular, you need to be clear about the following:</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 language of publication (e.g. English);</a:t>
            </a:r>
          </a:p>
          <a:p>
            <a:r>
              <a:rPr lang="en-US" sz="2400" dirty="0">
                <a:solidFill>
                  <a:schemeClr val="bg1"/>
                </a:solidFill>
                <a:latin typeface="Times New Roman" panose="02020603050405020304" pitchFamily="18" charset="0"/>
                <a:cs typeface="Times New Roman" panose="02020603050405020304" pitchFamily="18" charset="0"/>
              </a:rPr>
              <a:t>• subject area (e.g. entrepreneurship);</a:t>
            </a:r>
          </a:p>
          <a:p>
            <a:r>
              <a:rPr lang="en-US" sz="2400" dirty="0">
                <a:solidFill>
                  <a:schemeClr val="bg1"/>
                </a:solidFill>
                <a:latin typeface="Times New Roman" panose="02020603050405020304" pitchFamily="18" charset="0"/>
                <a:cs typeface="Times New Roman" panose="02020603050405020304" pitchFamily="18" charset="0"/>
              </a:rPr>
              <a:t>• business sector (e.g. Technology);</a:t>
            </a:r>
          </a:p>
          <a:p>
            <a:r>
              <a:rPr lang="en-US" sz="2400" dirty="0">
                <a:solidFill>
                  <a:schemeClr val="bg1"/>
                </a:solidFill>
                <a:latin typeface="Times New Roman" panose="02020603050405020304" pitchFamily="18" charset="0"/>
                <a:cs typeface="Times New Roman" panose="02020603050405020304" pitchFamily="18" charset="0"/>
              </a:rPr>
              <a:t>• geographical area (e.g. Middle East);</a:t>
            </a:r>
          </a:p>
          <a:p>
            <a:r>
              <a:rPr lang="en-US" sz="2400" dirty="0">
                <a:solidFill>
                  <a:schemeClr val="bg1"/>
                </a:solidFill>
                <a:latin typeface="Times New Roman" panose="02020603050405020304" pitchFamily="18" charset="0"/>
                <a:cs typeface="Times New Roman" panose="02020603050405020304" pitchFamily="18" charset="0"/>
              </a:rPr>
              <a:t>• publication period (e.g. the last 10 years);</a:t>
            </a:r>
          </a:p>
          <a:p>
            <a:r>
              <a:rPr lang="en-US" sz="2400" dirty="0">
                <a:solidFill>
                  <a:schemeClr val="bg1"/>
                </a:solidFill>
                <a:latin typeface="Times New Roman" panose="02020603050405020304" pitchFamily="18" charset="0"/>
                <a:cs typeface="Times New Roman" panose="02020603050405020304" pitchFamily="18" charset="0"/>
              </a:rPr>
              <a:t>• literature type (e.g. refereed journals and books).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743383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Planning your literature 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126095"/>
            <a:ext cx="12189192" cy="452431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Generating your search terms</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It is important at this stage to read both articles by key authors and recent review articles in the area of your research. This will help you to define your subject matter and to suggest appropriate search terms and phrases.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Recent review articles in your research area are often helpful here, as they discuss the current state of research for a particular topic and can help you to refine your search terms. In addition, they will probably contain references to other work that is pertinent to your research question(s) and objectives. If you are unsure about review articles, your project supervisor should be able to point you in the right direction. Another potentially useful source of references are dissertations and</a:t>
            </a:r>
          </a:p>
          <a:p>
            <a:r>
              <a:rPr lang="en-US" sz="2400" dirty="0">
                <a:solidFill>
                  <a:schemeClr val="bg1"/>
                </a:solidFill>
                <a:latin typeface="Times New Roman" panose="02020603050405020304" pitchFamily="18" charset="0"/>
                <a:cs typeface="Times New Roman" panose="02020603050405020304" pitchFamily="18" charset="0"/>
              </a:rPr>
              <a:t>theses in your university’s library.</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0144488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0" name="Picture 9">
            <a:extLst>
              <a:ext uri="{FF2B5EF4-FFF2-40B4-BE49-F238E27FC236}">
                <a16:creationId xmlns:a16="http://schemas.microsoft.com/office/drawing/2014/main" id="{4813A19B-FDE9-7F80-5823-DF2CF411AB98}"/>
              </a:ext>
            </a:extLst>
          </p:cNvPr>
          <p:cNvPicPr>
            <a:picLocks noChangeAspect="1"/>
          </p:cNvPicPr>
          <p:nvPr/>
        </p:nvPicPr>
        <p:blipFill>
          <a:blip r:embed="rId5"/>
          <a:stretch>
            <a:fillRect/>
          </a:stretch>
        </p:blipFill>
        <p:spPr>
          <a:xfrm>
            <a:off x="2166796" y="2247079"/>
            <a:ext cx="7858408" cy="3413156"/>
          </a:xfrm>
          <a:prstGeom prst="rect">
            <a:avLst/>
          </a:prstGeom>
        </p:spPr>
      </p:pic>
    </p:spTree>
    <p:extLst>
      <p:ext uri="{BB962C8B-B14F-4D97-AF65-F5344CB8AC3E}">
        <p14:creationId xmlns:p14="http://schemas.microsoft.com/office/powerpoint/2010/main" val="29799379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Conducting literature 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530827"/>
            <a:ext cx="12441836" cy="3785652"/>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literature search will probably be conducted using a variety of approaches:</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 searching using online databases;</a:t>
            </a:r>
          </a:p>
          <a:p>
            <a:r>
              <a:rPr lang="en-US" sz="2400" dirty="0">
                <a:solidFill>
                  <a:schemeClr val="bg1"/>
                </a:solidFill>
                <a:latin typeface="Times New Roman" panose="02020603050405020304" pitchFamily="18" charset="0"/>
                <a:cs typeface="Times New Roman" panose="02020603050405020304" pitchFamily="18" charset="0"/>
              </a:rPr>
              <a:t>• obtaining relevant literature referenced in books and journal articles you have already read;</a:t>
            </a:r>
          </a:p>
          <a:p>
            <a:r>
              <a:rPr lang="en-US" sz="2400" dirty="0">
                <a:solidFill>
                  <a:schemeClr val="bg1"/>
                </a:solidFill>
                <a:latin typeface="Times New Roman" panose="02020603050405020304" pitchFamily="18" charset="0"/>
                <a:cs typeface="Times New Roman" panose="02020603050405020304" pitchFamily="18" charset="0"/>
              </a:rPr>
              <a:t>• browsing and scanning secondary literature in library;</a:t>
            </a:r>
          </a:p>
          <a:p>
            <a:r>
              <a:rPr lang="en-US" sz="2400" dirty="0">
                <a:solidFill>
                  <a:schemeClr val="bg1"/>
                </a:solidFill>
                <a:latin typeface="Times New Roman" panose="02020603050405020304" pitchFamily="18" charset="0"/>
                <a:cs typeface="Times New Roman" panose="02020603050405020304" pitchFamily="18" charset="0"/>
              </a:rPr>
              <a:t>• general online searching.</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Eventually it is likely you will be using a variety of these in combination. However, it is </a:t>
            </a:r>
          </a:p>
          <a:p>
            <a:r>
              <a:rPr lang="en-US" sz="2400" dirty="0">
                <a:solidFill>
                  <a:schemeClr val="bg1"/>
                </a:solidFill>
                <a:latin typeface="Times New Roman" panose="02020603050405020304" pitchFamily="18" charset="0"/>
                <a:cs typeface="Times New Roman" panose="02020603050405020304" pitchFamily="18" charset="0"/>
              </a:rPr>
              <a:t>suggested that you start your search by obtaining relevant literature that has been referenced</a:t>
            </a:r>
          </a:p>
          <a:p>
            <a:r>
              <a:rPr lang="en-US" sz="2400" dirty="0">
                <a:solidFill>
                  <a:schemeClr val="bg1"/>
                </a:solidFill>
                <a:latin typeface="Times New Roman" panose="02020603050405020304" pitchFamily="18" charset="0"/>
                <a:cs typeface="Times New Roman" panose="02020603050405020304" pitchFamily="18" charset="0"/>
              </a:rPr>
              <a:t>in books and articles you have already read.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234593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Conducting literature 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530827"/>
            <a:ext cx="12441836" cy="3046988"/>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Searching using databases</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It is very tempting with easy access to the Internet to start your literature search with a</a:t>
            </a:r>
          </a:p>
          <a:p>
            <a:r>
              <a:rPr lang="en-US" sz="2400" dirty="0">
                <a:solidFill>
                  <a:schemeClr val="bg1"/>
                </a:solidFill>
                <a:latin typeface="Times New Roman" panose="02020603050405020304" pitchFamily="18" charset="0"/>
                <a:cs typeface="Times New Roman" panose="02020603050405020304" pitchFamily="18" charset="0"/>
              </a:rPr>
              <a:t>general search engine such as Google. While this can retrieve some useful information,</a:t>
            </a:r>
          </a:p>
          <a:p>
            <a:r>
              <a:rPr lang="en-US" sz="2400" dirty="0">
                <a:solidFill>
                  <a:schemeClr val="bg1"/>
                </a:solidFill>
                <a:latin typeface="Times New Roman" panose="02020603050405020304" pitchFamily="18" charset="0"/>
                <a:cs typeface="Times New Roman" panose="02020603050405020304" pitchFamily="18" charset="0"/>
              </a:rPr>
              <a:t>it must be treated with care. Your project report is expected to be an academic piece</a:t>
            </a:r>
          </a:p>
          <a:p>
            <a:r>
              <a:rPr lang="en-US" sz="2400" dirty="0">
                <a:solidFill>
                  <a:schemeClr val="bg1"/>
                </a:solidFill>
                <a:latin typeface="Times New Roman" panose="02020603050405020304" pitchFamily="18" charset="0"/>
                <a:cs typeface="Times New Roman" panose="02020603050405020304" pitchFamily="18" charset="0"/>
              </a:rPr>
              <a:t>of work and hence must use academic sources. Therefore it is essential that you use online</a:t>
            </a:r>
          </a:p>
          <a:p>
            <a:r>
              <a:rPr lang="en-US" sz="2400" dirty="0">
                <a:solidFill>
                  <a:schemeClr val="bg1"/>
                </a:solidFill>
                <a:latin typeface="Times New Roman" panose="02020603050405020304" pitchFamily="18" charset="0"/>
                <a:cs typeface="Times New Roman" panose="02020603050405020304" pitchFamily="18" charset="0"/>
              </a:rPr>
              <a:t>literature sources which provide access to academic literature. These consist of three types</a:t>
            </a:r>
          </a:p>
          <a:p>
            <a:r>
              <a:rPr lang="en-US" sz="2400" dirty="0">
                <a:solidFill>
                  <a:schemeClr val="bg1"/>
                </a:solidFill>
                <a:latin typeface="Times New Roman" panose="02020603050405020304" pitchFamily="18" charset="0"/>
                <a:cs typeface="Times New Roman" panose="02020603050405020304" pitchFamily="18" charset="0"/>
              </a:rPr>
              <a:t>of online databases and are listed in order of likely importance to your search:</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6613913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Conducting literature 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720664"/>
            <a:ext cx="12441836" cy="3785652"/>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1 Full-text (online) databases that index and provide abstracts and full-text of articles from a range of journals (and sometimes books, chapters from books, reports, theses and conferences), as well as the full text of articles.</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2 Abstracts that only include an index of the abstracts of articles from a range of journals (and sometimes books, chapters from books, reports, theses and conferences), hence the name abstract.</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3 Indexes that, as the name suggests, only index articles from a range of journals (and</a:t>
            </a:r>
          </a:p>
          <a:p>
            <a:r>
              <a:rPr lang="en-US" sz="2400" dirty="0">
                <a:solidFill>
                  <a:schemeClr val="bg1"/>
                </a:solidFill>
                <a:latin typeface="Times New Roman" panose="02020603050405020304" pitchFamily="18" charset="0"/>
                <a:cs typeface="Times New Roman" panose="02020603050405020304" pitchFamily="18" charset="0"/>
              </a:rPr>
              <a:t>sometimes books, chapters from books, reports, theses and conferences).</a:t>
            </a:r>
          </a:p>
          <a:p>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4880160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Conducting literature 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720664"/>
            <a:ext cx="12441836" cy="3416320"/>
          </a:xfrm>
          <a:prstGeom prst="rect">
            <a:avLst/>
          </a:prstGeom>
          <a:noFill/>
        </p:spPr>
        <p:txBody>
          <a:bodyPr wrap="square" rtlCol="0">
            <a:spAutoFit/>
          </a:bodyPr>
          <a:lstStyle/>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Within all of these, the information provided will be sufficient to locate the item – for</a:t>
            </a:r>
          </a:p>
          <a:p>
            <a:r>
              <a:rPr lang="en-US" sz="2400" dirty="0">
                <a:solidFill>
                  <a:schemeClr val="bg1"/>
                </a:solidFill>
                <a:latin typeface="Times New Roman" panose="02020603050405020304" pitchFamily="18" charset="0"/>
                <a:cs typeface="Times New Roman" panose="02020603050405020304" pitchFamily="18" charset="0"/>
              </a:rPr>
              <a:t>example, for journal articles:</a:t>
            </a:r>
          </a:p>
          <a:p>
            <a:r>
              <a:rPr lang="en-US" sz="2400" dirty="0">
                <a:solidFill>
                  <a:schemeClr val="bg1"/>
                </a:solidFill>
                <a:latin typeface="Times New Roman" panose="02020603050405020304" pitchFamily="18" charset="0"/>
                <a:cs typeface="Times New Roman" panose="02020603050405020304" pitchFamily="18" charset="0"/>
              </a:rPr>
              <a:t>• author or authors of the article;</a:t>
            </a:r>
          </a:p>
          <a:p>
            <a:r>
              <a:rPr lang="en-US" sz="2400" dirty="0">
                <a:solidFill>
                  <a:schemeClr val="bg1"/>
                </a:solidFill>
                <a:latin typeface="Times New Roman" panose="02020603050405020304" pitchFamily="18" charset="0"/>
                <a:cs typeface="Times New Roman" panose="02020603050405020304" pitchFamily="18" charset="0"/>
              </a:rPr>
              <a:t>• date of publication;</a:t>
            </a:r>
          </a:p>
          <a:p>
            <a:r>
              <a:rPr lang="en-US" sz="2400" dirty="0">
                <a:solidFill>
                  <a:schemeClr val="bg1"/>
                </a:solidFill>
                <a:latin typeface="Times New Roman" panose="02020603050405020304" pitchFamily="18" charset="0"/>
                <a:cs typeface="Times New Roman" panose="02020603050405020304" pitchFamily="18" charset="0"/>
              </a:rPr>
              <a:t>• title of the article;</a:t>
            </a:r>
          </a:p>
          <a:p>
            <a:r>
              <a:rPr lang="en-US" sz="2400" dirty="0">
                <a:solidFill>
                  <a:schemeClr val="bg1"/>
                </a:solidFill>
                <a:latin typeface="Times New Roman" panose="02020603050405020304" pitchFamily="18" charset="0"/>
                <a:cs typeface="Times New Roman" panose="02020603050405020304" pitchFamily="18" charset="0"/>
              </a:rPr>
              <a:t>• title of the journal;</a:t>
            </a:r>
          </a:p>
          <a:p>
            <a:r>
              <a:rPr lang="en-US" sz="2400" dirty="0">
                <a:solidFill>
                  <a:schemeClr val="bg1"/>
                </a:solidFill>
                <a:latin typeface="Times New Roman" panose="02020603050405020304" pitchFamily="18" charset="0"/>
                <a:cs typeface="Times New Roman" panose="02020603050405020304" pitchFamily="18" charset="0"/>
              </a:rPr>
              <a:t>• volume (and part number) of the journal issue;</a:t>
            </a:r>
          </a:p>
          <a:p>
            <a:r>
              <a:rPr lang="en-US" sz="2400" dirty="0">
                <a:solidFill>
                  <a:schemeClr val="bg1"/>
                </a:solidFill>
                <a:latin typeface="Times New Roman" panose="02020603050405020304" pitchFamily="18" charset="0"/>
                <a:cs typeface="Times New Roman" panose="02020603050405020304" pitchFamily="18" charset="0"/>
              </a:rPr>
              <a:t>• page numbers of the article.</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300111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28057" y="2304478"/>
            <a:ext cx="11861135" cy="4154984"/>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Once your search terms have been identified, searching using databases is a relatively</a:t>
            </a:r>
          </a:p>
          <a:p>
            <a:r>
              <a:rPr lang="en-US" sz="2400" dirty="0">
                <a:solidFill>
                  <a:schemeClr val="bg1"/>
                </a:solidFill>
                <a:latin typeface="Times New Roman" panose="02020603050405020304" pitchFamily="18" charset="0"/>
                <a:cs typeface="Times New Roman" panose="02020603050405020304" pitchFamily="18" charset="0"/>
              </a:rPr>
              <a:t>straightforward process. You need to:</a:t>
            </a:r>
          </a:p>
          <a:p>
            <a:r>
              <a:rPr lang="en-US" sz="2400" dirty="0">
                <a:solidFill>
                  <a:schemeClr val="bg1"/>
                </a:solidFill>
                <a:latin typeface="Times New Roman" panose="02020603050405020304" pitchFamily="18" charset="0"/>
                <a:cs typeface="Times New Roman" panose="02020603050405020304" pitchFamily="18" charset="0"/>
              </a:rPr>
              <a:t>1 make a list of the search terms that describe your research question(s) and objectives;</a:t>
            </a:r>
          </a:p>
          <a:p>
            <a:r>
              <a:rPr lang="en-US" sz="2400" dirty="0">
                <a:solidFill>
                  <a:schemeClr val="bg1"/>
                </a:solidFill>
                <a:latin typeface="Times New Roman" panose="02020603050405020304" pitchFamily="18" charset="0"/>
                <a:cs typeface="Times New Roman" panose="02020603050405020304" pitchFamily="18" charset="0"/>
              </a:rPr>
              <a:t>2 search appropriate online databases;</a:t>
            </a:r>
          </a:p>
          <a:p>
            <a:r>
              <a:rPr lang="en-US" sz="2400" dirty="0">
                <a:solidFill>
                  <a:schemeClr val="bg1"/>
                </a:solidFill>
                <a:latin typeface="Times New Roman" panose="02020603050405020304" pitchFamily="18" charset="0"/>
                <a:cs typeface="Times New Roman" panose="02020603050405020304" pitchFamily="18" charset="0"/>
              </a:rPr>
              <a:t>3 note precise details, including the search strings used, of the actual searches you have</a:t>
            </a:r>
          </a:p>
          <a:p>
            <a:r>
              <a:rPr lang="en-US" sz="2400" dirty="0">
                <a:solidFill>
                  <a:schemeClr val="bg1"/>
                </a:solidFill>
                <a:latin typeface="Times New Roman" panose="02020603050405020304" pitchFamily="18" charset="0"/>
                <a:cs typeface="Times New Roman" panose="02020603050405020304" pitchFamily="18" charset="0"/>
              </a:rPr>
              <a:t>undertaken for each database;</a:t>
            </a:r>
          </a:p>
          <a:p>
            <a:r>
              <a:rPr lang="en-US" sz="2400" dirty="0">
                <a:solidFill>
                  <a:schemeClr val="bg1"/>
                </a:solidFill>
                <a:latin typeface="Times New Roman" panose="02020603050405020304" pitchFamily="18" charset="0"/>
                <a:cs typeface="Times New Roman" panose="02020603050405020304" pitchFamily="18" charset="0"/>
              </a:rPr>
              <a:t>4 note the full reference of each item found; this can normally be done by importing the</a:t>
            </a:r>
          </a:p>
          <a:p>
            <a:r>
              <a:rPr lang="en-US" sz="2400" dirty="0">
                <a:solidFill>
                  <a:schemeClr val="bg1"/>
                </a:solidFill>
                <a:latin typeface="Times New Roman" panose="02020603050405020304" pitchFamily="18" charset="0"/>
                <a:cs typeface="Times New Roman" panose="02020603050405020304" pitchFamily="18" charset="0"/>
              </a:rPr>
              <a:t>references into software for managing bibliographies, such as Endnote™ or Reference</a:t>
            </a:r>
          </a:p>
          <a:p>
            <a:r>
              <a:rPr lang="en-US" sz="2400" dirty="0">
                <a:solidFill>
                  <a:schemeClr val="bg1"/>
                </a:solidFill>
                <a:latin typeface="Times New Roman" panose="02020603050405020304" pitchFamily="18" charset="0"/>
                <a:cs typeface="Times New Roman" panose="02020603050405020304" pitchFamily="18" charset="0"/>
              </a:rPr>
              <a:t>Manager™ or research tools such as ‘Mendeley’ or ‘Zotero’.</a:t>
            </a:r>
          </a:p>
          <a:p>
            <a:r>
              <a:rPr lang="en-US" sz="2400" dirty="0">
                <a:solidFill>
                  <a:schemeClr val="bg1"/>
                </a:solidFill>
                <a:latin typeface="Times New Roman" panose="02020603050405020304" pitchFamily="18" charset="0"/>
                <a:cs typeface="Times New Roman" panose="02020603050405020304" pitchFamily="18" charset="0"/>
              </a:rPr>
              <a:t>5 Wherever possible import the article into your bibliography or research tool or, alternatively, download it in PDF format and save it on your device.</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3" name="Picture 2">
            <a:extLst>
              <a:ext uri="{FF2B5EF4-FFF2-40B4-BE49-F238E27FC236}">
                <a16:creationId xmlns:a16="http://schemas.microsoft.com/office/drawing/2014/main" id="{454A92FF-26EE-6138-2C1D-2D3E9B8570CB}"/>
              </a:ext>
            </a:extLst>
          </p:cNvPr>
          <p:cNvPicPr>
            <a:picLocks noChangeAspect="1"/>
          </p:cNvPicPr>
          <p:nvPr/>
        </p:nvPicPr>
        <p:blipFill>
          <a:blip r:embed="rId5"/>
          <a:stretch>
            <a:fillRect/>
          </a:stretch>
        </p:blipFill>
        <p:spPr>
          <a:xfrm>
            <a:off x="4577137" y="1380676"/>
            <a:ext cx="7486537" cy="755970"/>
          </a:xfrm>
          <a:prstGeom prst="rect">
            <a:avLst/>
          </a:prstGeom>
        </p:spPr>
      </p:pic>
    </p:spTree>
    <p:extLst>
      <p:ext uri="{BB962C8B-B14F-4D97-AF65-F5344CB8AC3E}">
        <p14:creationId xmlns:p14="http://schemas.microsoft.com/office/powerpoint/2010/main" val="3505191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9550701-3D7E-B428-F777-EE22DA6FE44C}"/>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22A4F88F-FAD6-3B48-638F-AEFD410285E0}"/>
              </a:ext>
            </a:extLst>
          </p:cNvPr>
          <p:cNvPicPr>
            <a:picLocks noChangeAspect="1"/>
          </p:cNvPicPr>
          <p:nvPr/>
        </p:nvPicPr>
        <p:blipFill>
          <a:blip r:embed="rId2"/>
          <a:stretch>
            <a:fillRect/>
          </a:stretch>
        </p:blipFill>
        <p:spPr>
          <a:xfrm>
            <a:off x="1828800" y="974361"/>
            <a:ext cx="8799225" cy="4811841"/>
          </a:xfrm>
          <a:prstGeom prst="rect">
            <a:avLst/>
          </a:prstGeom>
        </p:spPr>
      </p:pic>
    </p:spTree>
    <p:extLst>
      <p:ext uri="{BB962C8B-B14F-4D97-AF65-F5344CB8AC3E}">
        <p14:creationId xmlns:p14="http://schemas.microsoft.com/office/powerpoint/2010/main" val="10496740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28057" y="2304478"/>
            <a:ext cx="11861135" cy="1846659"/>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Searches normally use a combination of search terms linked using Boolean logic . These</a:t>
            </a:r>
          </a:p>
          <a:p>
            <a:r>
              <a:rPr lang="en-US" sz="2400" dirty="0">
                <a:solidFill>
                  <a:schemeClr val="bg1"/>
                </a:solidFill>
                <a:latin typeface="Times New Roman" panose="02020603050405020304" pitchFamily="18" charset="0"/>
                <a:cs typeface="Times New Roman" panose="02020603050405020304" pitchFamily="18" charset="0"/>
              </a:rPr>
              <a:t>are known as search strings and enable you to combine, limit or widen the variety of</a:t>
            </a:r>
          </a:p>
          <a:p>
            <a:r>
              <a:rPr lang="en-US" sz="2400" dirty="0">
                <a:solidFill>
                  <a:schemeClr val="bg1"/>
                </a:solidFill>
                <a:latin typeface="Times New Roman" panose="02020603050405020304" pitchFamily="18" charset="0"/>
                <a:cs typeface="Times New Roman" panose="02020603050405020304" pitchFamily="18" charset="0"/>
              </a:rPr>
              <a:t>items found using ‘link terms’ </a:t>
            </a:r>
          </a:p>
          <a:p>
            <a:endParaRPr lang="en-US" sz="2400"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3" name="Picture 2">
            <a:extLst>
              <a:ext uri="{FF2B5EF4-FFF2-40B4-BE49-F238E27FC236}">
                <a16:creationId xmlns:a16="http://schemas.microsoft.com/office/drawing/2014/main" id="{454A92FF-26EE-6138-2C1D-2D3E9B8570CB}"/>
              </a:ext>
            </a:extLst>
          </p:cNvPr>
          <p:cNvPicPr>
            <a:picLocks noChangeAspect="1"/>
          </p:cNvPicPr>
          <p:nvPr/>
        </p:nvPicPr>
        <p:blipFill>
          <a:blip r:embed="rId5"/>
          <a:stretch>
            <a:fillRect/>
          </a:stretch>
        </p:blipFill>
        <p:spPr>
          <a:xfrm>
            <a:off x="4577137" y="1380676"/>
            <a:ext cx="7486537" cy="755970"/>
          </a:xfrm>
          <a:prstGeom prst="rect">
            <a:avLst/>
          </a:prstGeom>
        </p:spPr>
      </p:pic>
      <p:pic>
        <p:nvPicPr>
          <p:cNvPr id="10" name="Picture 9">
            <a:extLst>
              <a:ext uri="{FF2B5EF4-FFF2-40B4-BE49-F238E27FC236}">
                <a16:creationId xmlns:a16="http://schemas.microsoft.com/office/drawing/2014/main" id="{6FE4D2BC-FB81-DC5E-E93C-0B1FD21FB521}"/>
              </a:ext>
            </a:extLst>
          </p:cNvPr>
          <p:cNvPicPr>
            <a:picLocks noChangeAspect="1"/>
          </p:cNvPicPr>
          <p:nvPr/>
        </p:nvPicPr>
        <p:blipFill>
          <a:blip r:embed="rId6"/>
          <a:stretch>
            <a:fillRect/>
          </a:stretch>
        </p:blipFill>
        <p:spPr>
          <a:xfrm>
            <a:off x="1528997" y="3658601"/>
            <a:ext cx="8769245" cy="2587475"/>
          </a:xfrm>
          <a:prstGeom prst="rect">
            <a:avLst/>
          </a:prstGeom>
        </p:spPr>
      </p:pic>
    </p:spTree>
    <p:extLst>
      <p:ext uri="{BB962C8B-B14F-4D97-AF65-F5344CB8AC3E}">
        <p14:creationId xmlns:p14="http://schemas.microsoft.com/office/powerpoint/2010/main" val="8800303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D299E1E-EFD2-BC59-E17F-5F9A3B1831F1}"/>
              </a:ext>
            </a:extLst>
          </p:cNvPr>
          <p:cNvSpPr>
            <a:spLocks noGrp="1"/>
          </p:cNvSpPr>
          <p:nvPr>
            <p:ph type="pic" sz="quarter" idx="10"/>
          </p:nvPr>
        </p:nvSpPr>
        <p:spPr/>
        <p:txBody>
          <a:bodyPr/>
          <a:lstStyle/>
          <a:p>
            <a:endParaRPr lang="en-US"/>
          </a:p>
        </p:txBody>
      </p:sp>
      <p:pic>
        <p:nvPicPr>
          <p:cNvPr id="6" name="Picture 5">
            <a:extLst>
              <a:ext uri="{FF2B5EF4-FFF2-40B4-BE49-F238E27FC236}">
                <a16:creationId xmlns:a16="http://schemas.microsoft.com/office/drawing/2014/main" id="{57C2AEC8-AF52-AFB7-8002-BEC5BBBD09F8}"/>
              </a:ext>
            </a:extLst>
          </p:cNvPr>
          <p:cNvPicPr>
            <a:picLocks noChangeAspect="1"/>
          </p:cNvPicPr>
          <p:nvPr/>
        </p:nvPicPr>
        <p:blipFill>
          <a:blip r:embed="rId2"/>
          <a:stretch>
            <a:fillRect/>
          </a:stretch>
        </p:blipFill>
        <p:spPr>
          <a:xfrm>
            <a:off x="1903751" y="1064302"/>
            <a:ext cx="8484433" cy="4751881"/>
          </a:xfrm>
          <a:prstGeom prst="rect">
            <a:avLst/>
          </a:prstGeom>
        </p:spPr>
      </p:pic>
    </p:spTree>
    <p:extLst>
      <p:ext uri="{BB962C8B-B14F-4D97-AF65-F5344CB8AC3E}">
        <p14:creationId xmlns:p14="http://schemas.microsoft.com/office/powerpoint/2010/main" val="33367620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2414582" y="664600"/>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Reading critically and evaluating the literature</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a:extLst>
              <a:ext uri="{FF2B5EF4-FFF2-40B4-BE49-F238E27FC236}">
                <a16:creationId xmlns:a16="http://schemas.microsoft.com/office/drawing/2014/main" id="{FD4B41D7-2C0C-3759-DB2A-A57D5E97CD79}"/>
              </a:ext>
            </a:extLst>
          </p:cNvPr>
          <p:cNvPicPr>
            <a:picLocks noChangeAspect="1"/>
          </p:cNvPicPr>
          <p:nvPr/>
        </p:nvPicPr>
        <p:blipFill>
          <a:blip r:embed="rId5"/>
          <a:stretch>
            <a:fillRect/>
          </a:stretch>
        </p:blipFill>
        <p:spPr>
          <a:xfrm>
            <a:off x="2818645" y="1212844"/>
            <a:ext cx="6554709" cy="5314384"/>
          </a:xfrm>
          <a:prstGeom prst="rect">
            <a:avLst/>
          </a:prstGeom>
        </p:spPr>
      </p:pic>
    </p:spTree>
    <p:extLst>
      <p:ext uri="{BB962C8B-B14F-4D97-AF65-F5344CB8AC3E}">
        <p14:creationId xmlns:p14="http://schemas.microsoft.com/office/powerpoint/2010/main" val="32830305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Bibliographic details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64861" y="2695715"/>
            <a:ext cx="11415964" cy="3046988"/>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For some project reports you will be required to include a bibliography . Convention dictates that this should include all the relevant items you consulted for your project, including those not directly referred to in the text.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For the majority, you will be asked to include only a list of references for those items referred to directly in the text. The bibliographic details contained in both need to be sufficient to enable readers to find the original items. These details are </a:t>
            </a:r>
            <a:r>
              <a:rPr lang="en-US" sz="2400" dirty="0" err="1">
                <a:solidFill>
                  <a:schemeClr val="bg1"/>
                </a:solidFill>
                <a:latin typeface="Times New Roman" panose="02020603050405020304" pitchFamily="18" charset="0"/>
                <a:cs typeface="Times New Roman" panose="02020603050405020304" pitchFamily="18" charset="0"/>
              </a:rPr>
              <a:t>summarised</a:t>
            </a:r>
            <a:r>
              <a:rPr lang="en-US" sz="2400" dirty="0">
                <a:solidFill>
                  <a:schemeClr val="bg1"/>
                </a:solidFill>
                <a:latin typeface="Times New Roman" panose="02020603050405020304" pitchFamily="18" charset="0"/>
                <a:cs typeface="Times New Roman" panose="02020603050405020304" pitchFamily="18" charset="0"/>
              </a:rPr>
              <a:t> in table below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641064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B1D5BC3-C1DF-4B54-8E0E-C0E1B386B962}"/>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9DE29A9A-2F74-D91F-562A-1F6DE0EADCB3}"/>
              </a:ext>
            </a:extLst>
          </p:cNvPr>
          <p:cNvPicPr>
            <a:picLocks noChangeAspect="1"/>
          </p:cNvPicPr>
          <p:nvPr/>
        </p:nvPicPr>
        <p:blipFill>
          <a:blip r:embed="rId2"/>
          <a:stretch>
            <a:fillRect/>
          </a:stretch>
        </p:blipFill>
        <p:spPr>
          <a:xfrm>
            <a:off x="1134938" y="989351"/>
            <a:ext cx="9927800" cy="4586990"/>
          </a:xfrm>
          <a:prstGeom prst="rect">
            <a:avLst/>
          </a:prstGeom>
        </p:spPr>
      </p:pic>
    </p:spTree>
    <p:extLst>
      <p:ext uri="{BB962C8B-B14F-4D97-AF65-F5344CB8AC3E}">
        <p14:creationId xmlns:p14="http://schemas.microsoft.com/office/powerpoint/2010/main" val="20999243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9FC6970-EAAB-9DB1-C50C-1B60D991381B}"/>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E5284DEE-A975-58D6-080B-E537514BA76B}"/>
              </a:ext>
            </a:extLst>
          </p:cNvPr>
          <p:cNvPicPr>
            <a:picLocks noChangeAspect="1"/>
          </p:cNvPicPr>
          <p:nvPr/>
        </p:nvPicPr>
        <p:blipFill>
          <a:blip r:embed="rId2"/>
          <a:stretch>
            <a:fillRect/>
          </a:stretch>
        </p:blipFill>
        <p:spPr>
          <a:xfrm>
            <a:off x="1798820" y="727915"/>
            <a:ext cx="8469442" cy="5163219"/>
          </a:xfrm>
          <a:prstGeom prst="rect">
            <a:avLst/>
          </a:prstGeom>
        </p:spPr>
      </p:pic>
    </p:spTree>
    <p:extLst>
      <p:ext uri="{BB962C8B-B14F-4D97-AF65-F5344CB8AC3E}">
        <p14:creationId xmlns:p14="http://schemas.microsoft.com/office/powerpoint/2010/main" val="109703607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B0BFAD9-78D5-A75A-2617-E5AE77C11426}"/>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95B456E3-52EE-C8DF-B55D-19F1BA4D7973}"/>
              </a:ext>
            </a:extLst>
          </p:cNvPr>
          <p:cNvPicPr>
            <a:picLocks noChangeAspect="1"/>
          </p:cNvPicPr>
          <p:nvPr/>
        </p:nvPicPr>
        <p:blipFill>
          <a:blip r:embed="rId2"/>
          <a:stretch>
            <a:fillRect/>
          </a:stretch>
        </p:blipFill>
        <p:spPr>
          <a:xfrm>
            <a:off x="1753849" y="299803"/>
            <a:ext cx="8049344" cy="6145967"/>
          </a:xfrm>
          <a:prstGeom prst="rect">
            <a:avLst/>
          </a:prstGeom>
        </p:spPr>
      </p:pic>
    </p:spTree>
    <p:extLst>
      <p:ext uri="{BB962C8B-B14F-4D97-AF65-F5344CB8AC3E}">
        <p14:creationId xmlns:p14="http://schemas.microsoft.com/office/powerpoint/2010/main" val="31644790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philosophical underpinnings</a:t>
            </a:r>
          </a:p>
          <a:p>
            <a:r>
              <a:rPr lang="en-US" sz="2800" b="1" dirty="0">
                <a:solidFill>
                  <a:srgbClr val="00B0F0"/>
                </a:solidFill>
                <a:latin typeface="Times New Roman" panose="02020603050405020304" pitchFamily="18" charset="0"/>
                <a:cs typeface="Times New Roman" panose="02020603050405020304" pitchFamily="18" charset="0"/>
              </a:rPr>
              <a:t>of entrepreneurship research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394418"/>
            <a:ext cx="11415964" cy="3416320"/>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What is research philosophy?</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The term research philosophy refers to a system of beliefs and assumptions about the</a:t>
            </a:r>
          </a:p>
          <a:p>
            <a:r>
              <a:rPr lang="en-US" sz="2400" dirty="0">
                <a:solidFill>
                  <a:schemeClr val="bg1"/>
                </a:solidFill>
                <a:latin typeface="Times New Roman" panose="02020603050405020304" pitchFamily="18" charset="0"/>
                <a:cs typeface="Times New Roman" panose="02020603050405020304" pitchFamily="18" charset="0"/>
              </a:rPr>
              <a:t>development of knowledge. Although this sounds rather profound, it is precisely what you</a:t>
            </a:r>
          </a:p>
          <a:p>
            <a:r>
              <a:rPr lang="en-US" sz="2400" dirty="0">
                <a:solidFill>
                  <a:schemeClr val="bg1"/>
                </a:solidFill>
                <a:latin typeface="Times New Roman" panose="02020603050405020304" pitchFamily="18" charset="0"/>
                <a:cs typeface="Times New Roman" panose="02020603050405020304" pitchFamily="18" charset="0"/>
              </a:rPr>
              <a:t>are doing when embarking on research: developing knowledge in a particular field.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The knowledge development you are embarking upon may not be as dramatic as a new theory of human motivation, but even addressing a specific problem in a particular organization you are, nonetheless, developing new knowledge.</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972497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philosophical underpinnings</a:t>
            </a:r>
          </a:p>
          <a:p>
            <a:r>
              <a:rPr lang="en-US" sz="2800" b="1" dirty="0">
                <a:solidFill>
                  <a:srgbClr val="00B0F0"/>
                </a:solidFill>
                <a:latin typeface="Times New Roman" panose="02020603050405020304" pitchFamily="18" charset="0"/>
                <a:cs typeface="Times New Roman" panose="02020603050405020304" pitchFamily="18" charset="0"/>
              </a:rPr>
              <a:t>of entrepreneurship research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3263846"/>
            <a:ext cx="11415964" cy="2677656"/>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Whether you are consciously aware of them or not, at every stage in your research you</a:t>
            </a:r>
          </a:p>
          <a:p>
            <a:r>
              <a:rPr lang="en-US" sz="2400" dirty="0">
                <a:solidFill>
                  <a:schemeClr val="bg1"/>
                </a:solidFill>
                <a:latin typeface="Times New Roman" panose="02020603050405020304" pitchFamily="18" charset="0"/>
                <a:cs typeface="Times New Roman" panose="02020603050405020304" pitchFamily="18" charset="0"/>
              </a:rPr>
              <a:t>will make a number of types of assumptions. These include (but are not limited to) assumptions about the realities you encounter in your research (ontological assumptions), about human knowledge (epistemological assumptions), and about the extent and ways your own values influence your research process (axiological assumptions). These assumptions inevitably shape how you understand your research questions, the methods you use and how you interpret your findings.</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10286789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philosophical underpinnings</a:t>
            </a:r>
          </a:p>
          <a:p>
            <a:r>
              <a:rPr lang="en-US" sz="2800" b="1" dirty="0">
                <a:solidFill>
                  <a:srgbClr val="00B0F0"/>
                </a:solidFill>
                <a:latin typeface="Times New Roman" panose="02020603050405020304" pitchFamily="18" charset="0"/>
                <a:cs typeface="Times New Roman" panose="02020603050405020304" pitchFamily="18" charset="0"/>
              </a:rPr>
              <a:t>of entrepreneurship research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570356"/>
            <a:ext cx="11415964" cy="3785652"/>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A well-thought-out and consistent set of assumptions will constitute a credible research</a:t>
            </a:r>
          </a:p>
          <a:p>
            <a:r>
              <a:rPr lang="en-US" sz="2400" dirty="0">
                <a:solidFill>
                  <a:schemeClr val="bg1"/>
                </a:solidFill>
                <a:latin typeface="Times New Roman" panose="02020603050405020304" pitchFamily="18" charset="0"/>
                <a:cs typeface="Times New Roman" panose="02020603050405020304" pitchFamily="18" charset="0"/>
              </a:rPr>
              <a:t>philosophy, which will underpin your methodological choice, research strategy and data collection techniques and analysis procedures.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This will allow you to design a coherent research project, in which all elements of research fit together.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In entrepreneurship, researchers need to be aware of the philosophical commitments they make through their choice of research strategy, since this will have a significant impact on what they do and how they understand what it is they are investigating.</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9879022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philosophical underpinnings</a:t>
            </a:r>
          </a:p>
          <a:p>
            <a:r>
              <a:rPr lang="en-US" sz="2800" b="1" dirty="0">
                <a:solidFill>
                  <a:srgbClr val="00B0F0"/>
                </a:solidFill>
                <a:latin typeface="Times New Roman" panose="02020603050405020304" pitchFamily="18" charset="0"/>
                <a:cs typeface="Times New Roman" panose="02020603050405020304" pitchFamily="18" charset="0"/>
              </a:rPr>
              <a:t>of entrepreneurship research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570356"/>
            <a:ext cx="11415964" cy="2308324"/>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There are two things that you can do to start making a more active and informed philosophical choice:</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 begin asking yourself questions about your research beliefs and assumptions;</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 </a:t>
            </a:r>
            <a:r>
              <a:rPr lang="en-US" sz="2400" dirty="0" err="1">
                <a:solidFill>
                  <a:schemeClr val="bg1"/>
                </a:solidFill>
                <a:latin typeface="Times New Roman" panose="02020603050405020304" pitchFamily="18" charset="0"/>
                <a:cs typeface="Times New Roman" panose="02020603050405020304" pitchFamily="18" charset="0"/>
              </a:rPr>
              <a:t>familiarise</a:t>
            </a:r>
            <a:r>
              <a:rPr lang="en-US" sz="2400" dirty="0">
                <a:solidFill>
                  <a:schemeClr val="bg1"/>
                </a:solidFill>
                <a:latin typeface="Times New Roman" panose="02020603050405020304" pitchFamily="18" charset="0"/>
                <a:cs typeface="Times New Roman" panose="02020603050405020304" pitchFamily="18" charset="0"/>
              </a:rPr>
              <a:t> yourself with major research philosophies within entrepreneurship </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13863613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philosophical underpinnings</a:t>
            </a:r>
          </a:p>
          <a:p>
            <a:r>
              <a:rPr lang="en-US" sz="2800" b="1" dirty="0">
                <a:solidFill>
                  <a:srgbClr val="00B0F0"/>
                </a:solidFill>
                <a:latin typeface="Times New Roman" panose="02020603050405020304" pitchFamily="18" charset="0"/>
                <a:cs typeface="Times New Roman" panose="02020603050405020304" pitchFamily="18" charset="0"/>
              </a:rPr>
              <a:t>of entrepreneurship research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570356"/>
            <a:ext cx="11415964" cy="3785652"/>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Is there a best philosophy for entrepreneurship research?</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You may be wondering at this stage whether you could take a shortcut, and simply adopt</a:t>
            </a:r>
          </a:p>
          <a:p>
            <a:r>
              <a:rPr lang="en-US" sz="2400" dirty="0">
                <a:solidFill>
                  <a:schemeClr val="bg1"/>
                </a:solidFill>
                <a:latin typeface="Times New Roman" panose="02020603050405020304" pitchFamily="18" charset="0"/>
                <a:cs typeface="Times New Roman" panose="02020603050405020304" pitchFamily="18" charset="0"/>
              </a:rPr>
              <a:t>‘the best’ philosophy for entrepreneurship research.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One problem with such a shortcut would be the possibility of discovering a clash between ‘the best’ philosophy and your own beliefs and assumptions.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Another problem would be that entrepreneurship researchers do not agree about one best philosophy.</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6173820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9FB9EBE-D79F-41EC-8497-15A5846415FA}"/>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42B8DD52-CD75-0344-E2AA-4ED19C351D1B}"/>
              </a:ext>
            </a:extLst>
          </p:cNvPr>
          <p:cNvPicPr>
            <a:picLocks noChangeAspect="1"/>
          </p:cNvPicPr>
          <p:nvPr/>
        </p:nvPicPr>
        <p:blipFill>
          <a:blip r:embed="rId2"/>
          <a:stretch>
            <a:fillRect/>
          </a:stretch>
        </p:blipFill>
        <p:spPr>
          <a:xfrm>
            <a:off x="2428407" y="440310"/>
            <a:ext cx="7240248" cy="5990470"/>
          </a:xfrm>
          <a:prstGeom prst="rect">
            <a:avLst/>
          </a:prstGeom>
        </p:spPr>
      </p:pic>
    </p:spTree>
    <p:extLst>
      <p:ext uri="{BB962C8B-B14F-4D97-AF65-F5344CB8AC3E}">
        <p14:creationId xmlns:p14="http://schemas.microsoft.com/office/powerpoint/2010/main" val="36952203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Ontological, epistemological and axiological</a:t>
            </a:r>
          </a:p>
          <a:p>
            <a:r>
              <a:rPr lang="en-US" sz="2800" b="1" dirty="0">
                <a:solidFill>
                  <a:srgbClr val="00B0F0"/>
                </a:solidFill>
                <a:latin typeface="Times New Roman" panose="02020603050405020304" pitchFamily="18" charset="0"/>
                <a:cs typeface="Times New Roman" panose="02020603050405020304" pitchFamily="18" charset="0"/>
              </a:rPr>
              <a:t>assumptions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424400"/>
            <a:ext cx="11415964" cy="3323987"/>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Ontology refers to assumptions about the nature of reality. Although this</a:t>
            </a:r>
          </a:p>
          <a:p>
            <a:r>
              <a:rPr lang="en-US" sz="2400" dirty="0">
                <a:solidFill>
                  <a:schemeClr val="bg1"/>
                </a:solidFill>
                <a:latin typeface="Times New Roman" panose="02020603050405020304" pitchFamily="18" charset="0"/>
                <a:cs typeface="Times New Roman" panose="02020603050405020304" pitchFamily="18" charset="0"/>
              </a:rPr>
              <a:t>may seem abstract and far removed from your intended research project, your ontological</a:t>
            </a:r>
          </a:p>
          <a:p>
            <a:r>
              <a:rPr lang="en-US" sz="2400" dirty="0">
                <a:solidFill>
                  <a:schemeClr val="bg1"/>
                </a:solidFill>
                <a:latin typeface="Times New Roman" panose="02020603050405020304" pitchFamily="18" charset="0"/>
                <a:cs typeface="Times New Roman" panose="02020603050405020304" pitchFamily="18" charset="0"/>
              </a:rPr>
              <a:t>assumptions shape the way in which you see and study your research objects.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In entrepreneurship these objects include </a:t>
            </a:r>
            <a:r>
              <a:rPr lang="en-US" sz="2400" dirty="0" err="1">
                <a:solidFill>
                  <a:schemeClr val="bg1"/>
                </a:solidFill>
                <a:latin typeface="Times New Roman" panose="02020603050405020304" pitchFamily="18" charset="0"/>
                <a:cs typeface="Times New Roman" panose="02020603050405020304" pitchFamily="18" charset="0"/>
              </a:rPr>
              <a:t>organisations</a:t>
            </a:r>
            <a:r>
              <a:rPr lang="en-US" sz="2400" dirty="0">
                <a:solidFill>
                  <a:schemeClr val="bg1"/>
                </a:solidFill>
                <a:latin typeface="Times New Roman" panose="02020603050405020304" pitchFamily="18" charset="0"/>
                <a:cs typeface="Times New Roman" panose="02020603050405020304" pitchFamily="18" charset="0"/>
              </a:rPr>
              <a:t>, management, individuals’ working</a:t>
            </a:r>
          </a:p>
          <a:p>
            <a:r>
              <a:rPr lang="en-US" sz="2400" dirty="0">
                <a:solidFill>
                  <a:schemeClr val="bg1"/>
                </a:solidFill>
                <a:latin typeface="Times New Roman" panose="02020603050405020304" pitchFamily="18" charset="0"/>
                <a:cs typeface="Times New Roman" panose="02020603050405020304" pitchFamily="18" charset="0"/>
              </a:rPr>
              <a:t>lives and </a:t>
            </a:r>
            <a:r>
              <a:rPr lang="en-US" sz="2400" dirty="0" err="1">
                <a:solidFill>
                  <a:schemeClr val="bg1"/>
                </a:solidFill>
                <a:latin typeface="Times New Roman" panose="02020603050405020304" pitchFamily="18" charset="0"/>
                <a:cs typeface="Times New Roman" panose="02020603050405020304" pitchFamily="18" charset="0"/>
              </a:rPr>
              <a:t>organisational</a:t>
            </a:r>
            <a:r>
              <a:rPr lang="en-US" sz="2400" dirty="0">
                <a:solidFill>
                  <a:schemeClr val="bg1"/>
                </a:solidFill>
                <a:latin typeface="Times New Roman" panose="02020603050405020304" pitchFamily="18" charset="0"/>
                <a:cs typeface="Times New Roman" panose="02020603050405020304" pitchFamily="18" charset="0"/>
              </a:rPr>
              <a:t> events and artefacts. Your ontology therefore determines how you</a:t>
            </a:r>
          </a:p>
          <a:p>
            <a:r>
              <a:rPr lang="en-US" sz="2400" dirty="0">
                <a:solidFill>
                  <a:schemeClr val="bg1"/>
                </a:solidFill>
                <a:latin typeface="Times New Roman" panose="02020603050405020304" pitchFamily="18" charset="0"/>
                <a:cs typeface="Times New Roman" panose="02020603050405020304" pitchFamily="18" charset="0"/>
              </a:rPr>
              <a:t>see the world of entrepreneurship and, therefore, your choice of what to research</a:t>
            </a:r>
          </a:p>
          <a:p>
            <a:r>
              <a:rPr lang="en-US" sz="2400" dirty="0">
                <a:solidFill>
                  <a:schemeClr val="bg1"/>
                </a:solidFill>
                <a:latin typeface="Times New Roman" panose="02020603050405020304" pitchFamily="18" charset="0"/>
                <a:cs typeface="Times New Roman" panose="02020603050405020304" pitchFamily="18" charset="0"/>
              </a:rPr>
              <a:t>for your research project.</a:t>
            </a:r>
          </a:p>
          <a:p>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62877655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Ontological, epistemological and axiological</a:t>
            </a:r>
          </a:p>
          <a:p>
            <a:r>
              <a:rPr lang="en-US" sz="2800" b="1" dirty="0">
                <a:solidFill>
                  <a:srgbClr val="00B0F0"/>
                </a:solidFill>
                <a:latin typeface="Times New Roman" panose="02020603050405020304" pitchFamily="18" charset="0"/>
                <a:cs typeface="Times New Roman" panose="02020603050405020304" pitchFamily="18" charset="0"/>
              </a:rPr>
              <a:t>assumptions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424400"/>
            <a:ext cx="11415964" cy="4062651"/>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Epistemology refers to assumptions about knowledge, what constitutes acceptable,</a:t>
            </a:r>
          </a:p>
          <a:p>
            <a:r>
              <a:rPr lang="en-US" sz="2400" dirty="0">
                <a:solidFill>
                  <a:schemeClr val="bg1"/>
                </a:solidFill>
                <a:latin typeface="Times New Roman" panose="02020603050405020304" pitchFamily="18" charset="0"/>
                <a:cs typeface="Times New Roman" panose="02020603050405020304" pitchFamily="18" charset="0"/>
              </a:rPr>
              <a:t>valid and legitimate knowledge, and how we can communicate knowledge to others.</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The multidisciplinary context of business and management means that different types of</a:t>
            </a:r>
          </a:p>
          <a:p>
            <a:r>
              <a:rPr lang="en-US" sz="2400" dirty="0">
                <a:solidFill>
                  <a:schemeClr val="bg1"/>
                </a:solidFill>
                <a:latin typeface="Times New Roman" panose="02020603050405020304" pitchFamily="18" charset="0"/>
                <a:cs typeface="Times New Roman" panose="02020603050405020304" pitchFamily="18" charset="0"/>
              </a:rPr>
              <a:t>knowledge – ranging from numerical data to textual and visual data, from facts to opinions,</a:t>
            </a:r>
          </a:p>
          <a:p>
            <a:r>
              <a:rPr lang="en-US" sz="2400" dirty="0">
                <a:solidFill>
                  <a:schemeClr val="bg1"/>
                </a:solidFill>
                <a:latin typeface="Times New Roman" panose="02020603050405020304" pitchFamily="18" charset="0"/>
                <a:cs typeface="Times New Roman" panose="02020603050405020304" pitchFamily="18" charset="0"/>
              </a:rPr>
              <a:t>and including narratives and stories – can all be considered legitimate. Consequently,</a:t>
            </a:r>
          </a:p>
          <a:p>
            <a:r>
              <a:rPr lang="en-US" sz="2400" dirty="0">
                <a:solidFill>
                  <a:schemeClr val="bg1"/>
                </a:solidFill>
                <a:latin typeface="Times New Roman" panose="02020603050405020304" pitchFamily="18" charset="0"/>
                <a:cs typeface="Times New Roman" panose="02020603050405020304" pitchFamily="18" charset="0"/>
              </a:rPr>
              <a:t>different business and management researchers adopt different epistemologies in their</a:t>
            </a:r>
          </a:p>
          <a:p>
            <a:r>
              <a:rPr lang="en-US" sz="2400" dirty="0">
                <a:solidFill>
                  <a:schemeClr val="bg1"/>
                </a:solidFill>
                <a:latin typeface="Times New Roman" panose="02020603050405020304" pitchFamily="18" charset="0"/>
                <a:cs typeface="Times New Roman" panose="02020603050405020304" pitchFamily="18" charset="0"/>
              </a:rPr>
              <a:t>research, including projects based on archival research, autobiographical accounts, and narratives.</a:t>
            </a:r>
          </a:p>
          <a:p>
            <a:endParaRPr lang="en-US" sz="2400"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76247541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Ontological, epistemological and axiological</a:t>
            </a:r>
          </a:p>
          <a:p>
            <a:r>
              <a:rPr lang="en-US" sz="2800" b="1" dirty="0">
                <a:solidFill>
                  <a:srgbClr val="00B0F0"/>
                </a:solidFill>
                <a:latin typeface="Times New Roman" panose="02020603050405020304" pitchFamily="18" charset="0"/>
                <a:cs typeface="Times New Roman" panose="02020603050405020304" pitchFamily="18" charset="0"/>
              </a:rPr>
              <a:t>assumptions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469370"/>
            <a:ext cx="11415964" cy="3693319"/>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Axiology refers to the role of values and ethics. One of the key axiological choices that you will face as a researcher is the extent to which you wish to view the impact of your own values and beliefs on your research as a positive thing.</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Consequently, you will need to decide how you deal with both your own values and those</a:t>
            </a:r>
          </a:p>
          <a:p>
            <a:r>
              <a:rPr lang="en-US" sz="2400" dirty="0">
                <a:solidFill>
                  <a:schemeClr val="bg1"/>
                </a:solidFill>
                <a:latin typeface="Times New Roman" panose="02020603050405020304" pitchFamily="18" charset="0"/>
                <a:cs typeface="Times New Roman" panose="02020603050405020304" pitchFamily="18" charset="0"/>
              </a:rPr>
              <a:t>of the people you are researching. For example, you may believe, that our values are the guiding reason for all human action, and that while it is inevitable that you will incorporate your values during the process, it is crucially important that you explicitly </a:t>
            </a:r>
            <a:r>
              <a:rPr lang="en-US" sz="2400" dirty="0" err="1">
                <a:solidFill>
                  <a:schemeClr val="bg1"/>
                </a:solidFill>
                <a:latin typeface="Times New Roman" panose="02020603050405020304" pitchFamily="18" charset="0"/>
                <a:cs typeface="Times New Roman" panose="02020603050405020304" pitchFamily="18" charset="0"/>
              </a:rPr>
              <a:t>recognise</a:t>
            </a:r>
            <a:r>
              <a:rPr lang="en-US" sz="2400" dirty="0">
                <a:solidFill>
                  <a:schemeClr val="bg1"/>
                </a:solidFill>
                <a:latin typeface="Times New Roman" panose="02020603050405020304" pitchFamily="18" charset="0"/>
                <a:cs typeface="Times New Roman" panose="02020603050405020304" pitchFamily="18" charset="0"/>
              </a:rPr>
              <a:t> and reflect on these as you conduct and write up your research. </a:t>
            </a:r>
          </a:p>
          <a:p>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5387564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Ontological, epistemological and axiological</a:t>
            </a:r>
          </a:p>
          <a:p>
            <a:r>
              <a:rPr lang="en-US" sz="2800" b="1" dirty="0">
                <a:solidFill>
                  <a:srgbClr val="00B0F0"/>
                </a:solidFill>
                <a:latin typeface="Times New Roman" panose="02020603050405020304" pitchFamily="18" charset="0"/>
                <a:cs typeface="Times New Roman" panose="02020603050405020304" pitchFamily="18" charset="0"/>
              </a:rPr>
              <a:t>assumptions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424400"/>
            <a:ext cx="11415964" cy="3693319"/>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Choosing one topic rather than another suggests that you think one of the topics is more important. Your research philosophy is a reflection of your values, as is your choice of data collection techniques.</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 For example, conducting a study where you place greatest importance on data collected using face-to-face interviews or ethnography as a research strategy suggests you value data collected through personal interaction with your participants more highly than views expressed through responses to an anonymous</a:t>
            </a:r>
          </a:p>
          <a:p>
            <a:r>
              <a:rPr lang="en-US" sz="2400" dirty="0">
                <a:solidFill>
                  <a:schemeClr val="bg1"/>
                </a:solidFill>
                <a:latin typeface="Times New Roman" panose="02020603050405020304" pitchFamily="18" charset="0"/>
                <a:cs typeface="Times New Roman" panose="02020603050405020304" pitchFamily="18" charset="0"/>
              </a:rPr>
              <a:t>questionnaire </a:t>
            </a:r>
          </a:p>
          <a:p>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2865877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269823" y="2499350"/>
            <a:ext cx="11691175" cy="3785652"/>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Now you are familiar with some types of assumptions that research philosophies make,</a:t>
            </a:r>
          </a:p>
          <a:p>
            <a:r>
              <a:rPr lang="en-US" sz="2400" dirty="0">
                <a:solidFill>
                  <a:schemeClr val="bg1"/>
                </a:solidFill>
                <a:latin typeface="Times New Roman" panose="02020603050405020304" pitchFamily="18" charset="0"/>
                <a:cs typeface="Times New Roman" panose="02020603050405020304" pitchFamily="18" charset="0"/>
              </a:rPr>
              <a:t>you need to be able to distinguish between them. Earlier we discussed the emergence of entrepreneurship as a discipline and how it absorbed a range of philosophies from natural sciences, social sciences and arts and humanities.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Although this offers philosophical and methodological choice, it also means that entrepreneurship research philosophies are scattered along a multidimensional set of continua between two opposing extremes. The table below </a:t>
            </a:r>
            <a:r>
              <a:rPr lang="en-US" sz="2400" dirty="0" err="1">
                <a:solidFill>
                  <a:schemeClr val="bg1"/>
                </a:solidFill>
                <a:latin typeface="Times New Roman" panose="02020603050405020304" pitchFamily="18" charset="0"/>
                <a:cs typeface="Times New Roman" panose="02020603050405020304" pitchFamily="18" charset="0"/>
              </a:rPr>
              <a:t>summarises</a:t>
            </a:r>
            <a:r>
              <a:rPr lang="en-US" sz="2400" dirty="0">
                <a:solidFill>
                  <a:schemeClr val="bg1"/>
                </a:solidFill>
                <a:latin typeface="Times New Roman" panose="02020603050405020304" pitchFamily="18" charset="0"/>
                <a:cs typeface="Times New Roman" panose="02020603050405020304" pitchFamily="18" charset="0"/>
              </a:rPr>
              <a:t> the continua and their objectivist and subjectivist extremes in relation to the three types of philosophical assumptions that we have just discussed.</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5276246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3582536-3EAC-D702-B4F4-F6634A33E324}"/>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AD71AE3F-CABF-78D1-D811-56298CC0C316}"/>
              </a:ext>
            </a:extLst>
          </p:cNvPr>
          <p:cNvPicPr>
            <a:picLocks noChangeAspect="1"/>
          </p:cNvPicPr>
          <p:nvPr/>
        </p:nvPicPr>
        <p:blipFill>
          <a:blip r:embed="rId2"/>
          <a:stretch>
            <a:fillRect/>
          </a:stretch>
        </p:blipFill>
        <p:spPr>
          <a:xfrm>
            <a:off x="2443908" y="0"/>
            <a:ext cx="7304183" cy="6858000"/>
          </a:xfrm>
          <a:prstGeom prst="rect">
            <a:avLst/>
          </a:prstGeom>
        </p:spPr>
      </p:pic>
    </p:spTree>
    <p:extLst>
      <p:ext uri="{BB962C8B-B14F-4D97-AF65-F5344CB8AC3E}">
        <p14:creationId xmlns:p14="http://schemas.microsoft.com/office/powerpoint/2010/main" val="423577982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92979" y="2304645"/>
            <a:ext cx="11691175" cy="4154984"/>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Objectivism incorporates the assumptions of the natural sciences, arguing that the</a:t>
            </a:r>
          </a:p>
          <a:p>
            <a:r>
              <a:rPr lang="en-US" sz="2400" dirty="0">
                <a:solidFill>
                  <a:schemeClr val="bg1"/>
                </a:solidFill>
                <a:latin typeface="Times New Roman" panose="02020603050405020304" pitchFamily="18" charset="0"/>
                <a:cs typeface="Times New Roman" panose="02020603050405020304" pitchFamily="18" charset="0"/>
              </a:rPr>
              <a:t>social reality that we research is external to us and others (referred to as social actors). This means that, ontologically, objectivism embraces realism, which, in its most extreme form, considers social entities to be like physical entities of the natural world, in so far as they exist independently of how we think of them, label them, or even of our awareness of them.</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Because the interpretations and experiences of social actors do not influence the existence of the social world according to this view, an objectivist in the most extreme form believes that there is only one true social reality experienced by all social actors. This social world is made up of solid, granular and relatively unchanging ‘things’, including major social structures such as family, religion and the economy into which individuals are born.</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5283845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92979" y="2304645"/>
            <a:ext cx="11691175" cy="4893647"/>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From an objectivist viewpoint, social and physical phenomena exist independently of</a:t>
            </a:r>
          </a:p>
          <a:p>
            <a:r>
              <a:rPr lang="en-US" sz="2400" dirty="0">
                <a:solidFill>
                  <a:schemeClr val="bg1"/>
                </a:solidFill>
                <a:latin typeface="Times New Roman" panose="02020603050405020304" pitchFamily="18" charset="0"/>
                <a:cs typeface="Times New Roman" panose="02020603050405020304" pitchFamily="18" charset="0"/>
              </a:rPr>
              <a:t>individuals’ views of them and tend to be universal and enduring in character. Consequently, it makes sense to study them in the same way as a natural scientist would study nature.</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Epistemologically, objectivists seek to discover ‘the truth’ about the social world, through the medium of observable, measurable facts, from which law-like </a:t>
            </a:r>
            <a:r>
              <a:rPr lang="en-US" sz="2400" dirty="0" err="1">
                <a:solidFill>
                  <a:schemeClr val="bg1"/>
                </a:solidFill>
                <a:latin typeface="Times New Roman" panose="02020603050405020304" pitchFamily="18" charset="0"/>
                <a:cs typeface="Times New Roman" panose="02020603050405020304" pitchFamily="18" charset="0"/>
              </a:rPr>
              <a:t>generalisations</a:t>
            </a:r>
            <a:r>
              <a:rPr lang="en-US" sz="2400" dirty="0">
                <a:solidFill>
                  <a:schemeClr val="bg1"/>
                </a:solidFill>
                <a:latin typeface="Times New Roman" panose="02020603050405020304" pitchFamily="18" charset="0"/>
                <a:cs typeface="Times New Roman" panose="02020603050405020304" pitchFamily="18" charset="0"/>
              </a:rPr>
              <a:t> can be drawn about the universal social reality.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Axiologically, since the social entities and social actors exist independently of each other, objectivists strive to keep their research free of values, which they believe could bias their findings. They therefore also try to remain detached from their own values and beliefs throughout a rigorous scientific</a:t>
            </a:r>
          </a:p>
          <a:p>
            <a:r>
              <a:rPr lang="en-US" sz="2400" dirty="0">
                <a:solidFill>
                  <a:schemeClr val="bg1"/>
                </a:solidFill>
                <a:latin typeface="Times New Roman" panose="02020603050405020304" pitchFamily="18" charset="0"/>
                <a:cs typeface="Times New Roman" panose="02020603050405020304" pitchFamily="18" charset="0"/>
              </a:rPr>
              <a:t>research process.</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03630436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89650" y="2669324"/>
            <a:ext cx="11691175" cy="3416320"/>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The social phenomenon of management can be researched in an objectivist way. You may argue that management is an objective entity and decide to adopt an objectivist stance to the study of particular aspects of management in a specific </a:t>
            </a:r>
            <a:r>
              <a:rPr lang="en-US" sz="2400" dirty="0" err="1">
                <a:solidFill>
                  <a:schemeClr val="bg1"/>
                </a:solidFill>
                <a:latin typeface="Times New Roman" panose="02020603050405020304" pitchFamily="18" charset="0"/>
                <a:cs typeface="Times New Roman" panose="02020603050405020304" pitchFamily="18" charset="0"/>
              </a:rPr>
              <a:t>organisation</a:t>
            </a:r>
            <a:r>
              <a:rPr lang="en-US" sz="2400" dirty="0">
                <a:solidFill>
                  <a:schemeClr val="bg1"/>
                </a:solidFill>
                <a:latin typeface="Times New Roman" panose="02020603050405020304" pitchFamily="18" charset="0"/>
                <a:cs typeface="Times New Roman" panose="02020603050405020304" pitchFamily="18" charset="0"/>
              </a:rPr>
              <a:t>.</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In order to justify this, you would say that the managers in your </a:t>
            </a:r>
            <a:r>
              <a:rPr lang="en-US" sz="2400" dirty="0" err="1">
                <a:solidFill>
                  <a:schemeClr val="bg1"/>
                </a:solidFill>
                <a:latin typeface="Times New Roman" panose="02020603050405020304" pitchFamily="18" charset="0"/>
                <a:cs typeface="Times New Roman" panose="02020603050405020304" pitchFamily="18" charset="0"/>
              </a:rPr>
              <a:t>organisation</a:t>
            </a:r>
            <a:r>
              <a:rPr lang="en-US" sz="2400" dirty="0">
                <a:solidFill>
                  <a:schemeClr val="bg1"/>
                </a:solidFill>
                <a:latin typeface="Times New Roman" panose="02020603050405020304" pitchFamily="18" charset="0"/>
                <a:cs typeface="Times New Roman" panose="02020603050405020304" pitchFamily="18" charset="0"/>
              </a:rPr>
              <a:t> have job descriptions which prescribe their duties, there are operating procedures to which they</a:t>
            </a:r>
          </a:p>
          <a:p>
            <a:r>
              <a:rPr lang="en-US" sz="2400" dirty="0">
                <a:solidFill>
                  <a:schemeClr val="bg1"/>
                </a:solidFill>
                <a:latin typeface="Times New Roman" panose="02020603050405020304" pitchFamily="18" charset="0"/>
                <a:cs typeface="Times New Roman" panose="02020603050405020304" pitchFamily="18" charset="0"/>
              </a:rPr>
              <a:t>are supposed to adhere, they are part of a formal structure which locates them in a hierarchy</a:t>
            </a:r>
          </a:p>
          <a:p>
            <a:r>
              <a:rPr lang="en-US" sz="2400" dirty="0">
                <a:solidFill>
                  <a:schemeClr val="bg1"/>
                </a:solidFill>
                <a:latin typeface="Times New Roman" panose="02020603050405020304" pitchFamily="18" charset="0"/>
                <a:cs typeface="Times New Roman" panose="02020603050405020304" pitchFamily="18" charset="0"/>
              </a:rPr>
              <a:t>with people reporting to them and they in turn report to more senior managers. </a:t>
            </a:r>
          </a:p>
          <a:p>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2566012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04931" y="2076506"/>
            <a:ext cx="12087069" cy="4893647"/>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This view </a:t>
            </a:r>
            <a:r>
              <a:rPr lang="en-US" sz="2400" dirty="0" err="1">
                <a:solidFill>
                  <a:schemeClr val="bg1"/>
                </a:solidFill>
                <a:latin typeface="Times New Roman" panose="02020603050405020304" pitchFamily="18" charset="0"/>
                <a:cs typeface="Times New Roman" panose="02020603050405020304" pitchFamily="18" charset="0"/>
              </a:rPr>
              <a:t>emphasises</a:t>
            </a:r>
            <a:r>
              <a:rPr lang="en-US" sz="2400" dirty="0">
                <a:solidFill>
                  <a:schemeClr val="bg1"/>
                </a:solidFill>
                <a:latin typeface="Times New Roman" panose="02020603050405020304" pitchFamily="18" charset="0"/>
                <a:cs typeface="Times New Roman" panose="02020603050405020304" pitchFamily="18" charset="0"/>
              </a:rPr>
              <a:t> the structural aspects of management and assumes that management is</a:t>
            </a:r>
          </a:p>
          <a:p>
            <a:r>
              <a:rPr lang="en-US" sz="2400" dirty="0">
                <a:solidFill>
                  <a:schemeClr val="bg1"/>
                </a:solidFill>
                <a:latin typeface="Times New Roman" panose="02020603050405020304" pitchFamily="18" charset="0"/>
                <a:cs typeface="Times New Roman" panose="02020603050405020304" pitchFamily="18" charset="0"/>
              </a:rPr>
              <a:t>similar in all </a:t>
            </a:r>
            <a:r>
              <a:rPr lang="en-US" sz="2400" dirty="0" err="1">
                <a:solidFill>
                  <a:schemeClr val="bg1"/>
                </a:solidFill>
                <a:latin typeface="Times New Roman" panose="02020603050405020304" pitchFamily="18" charset="0"/>
                <a:cs typeface="Times New Roman" panose="02020603050405020304" pitchFamily="18" charset="0"/>
              </a:rPr>
              <a:t>organisations</a:t>
            </a:r>
            <a:r>
              <a:rPr lang="en-US" sz="2400" dirty="0">
                <a:solidFill>
                  <a:schemeClr val="bg1"/>
                </a:solidFill>
                <a:latin typeface="Times New Roman" panose="02020603050405020304" pitchFamily="18" charset="0"/>
                <a:cs typeface="Times New Roman" panose="02020603050405020304" pitchFamily="18" charset="0"/>
              </a:rPr>
              <a:t>. Aspects of the structure in which management operates may differ, but the essence of the function is very much the same in all </a:t>
            </a:r>
            <a:r>
              <a:rPr lang="en-US" sz="2400" dirty="0" err="1">
                <a:solidFill>
                  <a:schemeClr val="bg1"/>
                </a:solidFill>
                <a:latin typeface="Times New Roman" panose="02020603050405020304" pitchFamily="18" charset="0"/>
                <a:cs typeface="Times New Roman" panose="02020603050405020304" pitchFamily="18" charset="0"/>
              </a:rPr>
              <a:t>organisations</a:t>
            </a:r>
            <a:r>
              <a:rPr lang="en-US" sz="2400" dirty="0">
                <a:solidFill>
                  <a:schemeClr val="bg1"/>
                </a:solidFill>
                <a:latin typeface="Times New Roman" panose="02020603050405020304" pitchFamily="18" charset="0"/>
                <a:cs typeface="Times New Roman" panose="02020603050405020304" pitchFamily="18" charset="0"/>
              </a:rPr>
              <a:t>.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If you took this ontological stance, the aim of your research would be to discover the laws that</a:t>
            </a:r>
          </a:p>
          <a:p>
            <a:r>
              <a:rPr lang="en-US" sz="2400" dirty="0">
                <a:solidFill>
                  <a:schemeClr val="bg1"/>
                </a:solidFill>
                <a:latin typeface="Times New Roman" panose="02020603050405020304" pitchFamily="18" charset="0"/>
                <a:cs typeface="Times New Roman" panose="02020603050405020304" pitchFamily="18" charset="0"/>
              </a:rPr>
              <a:t>govern management </a:t>
            </a:r>
            <a:r>
              <a:rPr lang="en-US" sz="2400" dirty="0" err="1">
                <a:solidFill>
                  <a:schemeClr val="bg1"/>
                </a:solidFill>
                <a:latin typeface="Times New Roman" panose="02020603050405020304" pitchFamily="18" charset="0"/>
                <a:cs typeface="Times New Roman" panose="02020603050405020304" pitchFamily="18" charset="0"/>
              </a:rPr>
              <a:t>behaviour</a:t>
            </a:r>
            <a:r>
              <a:rPr lang="en-US" sz="2400" dirty="0">
                <a:solidFill>
                  <a:schemeClr val="bg1"/>
                </a:solidFill>
                <a:latin typeface="Times New Roman" panose="02020603050405020304" pitchFamily="18" charset="0"/>
                <a:cs typeface="Times New Roman" panose="02020603050405020304" pitchFamily="18" charset="0"/>
              </a:rPr>
              <a:t> to predict how management would act in the future. You would also attempt to lay aside any beliefs you may have developed from interacting with individual managers in the past, in order to avoid these experiences </a:t>
            </a:r>
            <a:r>
              <a:rPr lang="en-US" sz="2400" dirty="0" err="1">
                <a:solidFill>
                  <a:schemeClr val="bg1"/>
                </a:solidFill>
                <a:latin typeface="Times New Roman" panose="02020603050405020304" pitchFamily="18" charset="0"/>
                <a:cs typeface="Times New Roman" panose="02020603050405020304" pitchFamily="18" charset="0"/>
              </a:rPr>
              <a:t>colouring</a:t>
            </a:r>
            <a:r>
              <a:rPr lang="en-US" sz="2400" dirty="0">
                <a:solidFill>
                  <a:schemeClr val="bg1"/>
                </a:solidFill>
                <a:latin typeface="Times New Roman" panose="02020603050405020304" pitchFamily="18" charset="0"/>
                <a:cs typeface="Times New Roman" panose="02020603050405020304" pitchFamily="18" charset="0"/>
              </a:rPr>
              <a:t> your conclusions about management in general.</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Alternatively, you may prefer to consider the objective aspects of management as less important than the way in which managers attach their own individual meanings to their jobs and the way they think that those jobs should be performed. This approach would be much more subjectivist..</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1305635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B75B153-D939-24D4-0C17-CB15D18F9645}"/>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1CC89915-B807-4089-EE70-50EA25263CED}"/>
              </a:ext>
            </a:extLst>
          </p:cNvPr>
          <p:cNvPicPr>
            <a:picLocks noChangeAspect="1"/>
          </p:cNvPicPr>
          <p:nvPr/>
        </p:nvPicPr>
        <p:blipFill>
          <a:blip r:embed="rId2"/>
          <a:stretch>
            <a:fillRect/>
          </a:stretch>
        </p:blipFill>
        <p:spPr>
          <a:xfrm>
            <a:off x="2184903" y="509257"/>
            <a:ext cx="7822194" cy="5839485"/>
          </a:xfrm>
          <a:prstGeom prst="rect">
            <a:avLst/>
          </a:prstGeom>
        </p:spPr>
      </p:pic>
    </p:spTree>
    <p:extLst>
      <p:ext uri="{BB962C8B-B14F-4D97-AF65-F5344CB8AC3E}">
        <p14:creationId xmlns:p14="http://schemas.microsoft.com/office/powerpoint/2010/main" val="73403466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02123" y="2998597"/>
            <a:ext cx="12087069" cy="3416320"/>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Subjectivism incorporates assumptions of the arts and humanities, asserting that social reality is made from the perceptions and consequent actions of social actors (people). Ontologically, subjectivism embraces nominalism (also sometimes called conventionalism).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Nominalism, in its most extreme form, considers that the order and structures of social phenomena we study (and the phenomena themselves) are created by us as researchers and by other social actors through use of language, conceptual categories, perceptions and consequent actions.</a:t>
            </a:r>
          </a:p>
          <a:p>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9182729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52465" y="2672557"/>
            <a:ext cx="12087069" cy="3046988"/>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For nominalists, there is no underlying reality to the social world beyond what people (social actors) attribute to it, and, because each person experiences and perceives reality differently, it makes more sense to talk about multiple realities rather than a single reality that is the same for everyone.</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A less extreme version of this is social constructionism. This puts forward that reality is constructed through social interaction in which social actors create partially shared meanings and realities, in other words reality is constructed intersubjectively.</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22774986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151844"/>
            <a:ext cx="12087069" cy="452431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As social interactions between actors are a continual process, social phenomena are in a constant state of flux and revision. This means it is necessary as a researcher to study a situation in detail, including historical, geographical and socio-cultural contexts in order to understand what is happening or how realities are being experienced.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Unlike an objectivist researcher who seeks to discover universal facts and laws governing social</a:t>
            </a:r>
          </a:p>
          <a:p>
            <a:r>
              <a:rPr lang="en-US" sz="2400" dirty="0" err="1">
                <a:solidFill>
                  <a:schemeClr val="bg1"/>
                </a:solidFill>
                <a:latin typeface="Times New Roman" panose="02020603050405020304" pitchFamily="18" charset="0"/>
                <a:cs typeface="Times New Roman" panose="02020603050405020304" pitchFamily="18" charset="0"/>
              </a:rPr>
              <a:t>behaviour</a:t>
            </a:r>
            <a:r>
              <a:rPr lang="en-US" sz="2400" dirty="0">
                <a:solidFill>
                  <a:schemeClr val="bg1"/>
                </a:solidFill>
                <a:latin typeface="Times New Roman" panose="02020603050405020304" pitchFamily="18" charset="0"/>
                <a:cs typeface="Times New Roman" panose="02020603050405020304" pitchFamily="18" charset="0"/>
              </a:rPr>
              <a:t>, the subjectivist researcher is interested in different opinions and narratives that can help to account for different social realities of different social actors.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Subjectivists believe that as they actively use these data they cannot detach themselves from their</a:t>
            </a:r>
          </a:p>
          <a:p>
            <a:r>
              <a:rPr lang="en-US" sz="2400" dirty="0">
                <a:solidFill>
                  <a:schemeClr val="bg1"/>
                </a:solidFill>
                <a:latin typeface="Times New Roman" panose="02020603050405020304" pitchFamily="18" charset="0"/>
                <a:cs typeface="Times New Roman" panose="02020603050405020304" pitchFamily="18" charset="0"/>
              </a:rPr>
              <a:t>own values. They therefore openly acknowledge and actively reflect on and question their own values calls this ‘radical reflexivity’) and incorporate these within their research.</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9374341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151844"/>
            <a:ext cx="12087069" cy="3785652"/>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Let us suppose that you have decided to research the portrayal of entrepreneurs by</a:t>
            </a:r>
          </a:p>
          <a:p>
            <a:r>
              <a:rPr lang="en-US" sz="2400" dirty="0">
                <a:solidFill>
                  <a:schemeClr val="bg1"/>
                </a:solidFill>
                <a:latin typeface="Times New Roman" panose="02020603050405020304" pitchFamily="18" charset="0"/>
                <a:cs typeface="Times New Roman" panose="02020603050405020304" pitchFamily="18" charset="0"/>
              </a:rPr>
              <a:t>the media. Media producers, like other social actors, may interpret the situations which</a:t>
            </a:r>
          </a:p>
          <a:p>
            <a:r>
              <a:rPr lang="en-US" sz="2400" dirty="0">
                <a:solidFill>
                  <a:schemeClr val="bg1"/>
                </a:solidFill>
                <a:latin typeface="Times New Roman" panose="02020603050405020304" pitchFamily="18" charset="0"/>
                <a:cs typeface="Times New Roman" panose="02020603050405020304" pitchFamily="18" charset="0"/>
              </a:rPr>
              <a:t>they are filming differently as a consequence of their own view of the world.</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Their different interpretations are likely to affect their actions and the nature of the films and</a:t>
            </a:r>
          </a:p>
          <a:p>
            <a:r>
              <a:rPr lang="en-US" sz="2400" dirty="0">
                <a:solidFill>
                  <a:schemeClr val="bg1"/>
                </a:solidFill>
                <a:latin typeface="Times New Roman" panose="02020603050405020304" pitchFamily="18" charset="0"/>
                <a:cs typeface="Times New Roman" panose="02020603050405020304" pitchFamily="18" charset="0"/>
              </a:rPr>
              <a:t>television </a:t>
            </a:r>
            <a:r>
              <a:rPr lang="en-US" sz="2400" dirty="0" err="1">
                <a:solidFill>
                  <a:schemeClr val="bg1"/>
                </a:solidFill>
                <a:latin typeface="Times New Roman" panose="02020603050405020304" pitchFamily="18" charset="0"/>
                <a:cs typeface="Times New Roman" panose="02020603050405020304" pitchFamily="18" charset="0"/>
              </a:rPr>
              <a:t>programmes</a:t>
            </a:r>
            <a:r>
              <a:rPr lang="en-US" sz="2400" dirty="0">
                <a:solidFill>
                  <a:schemeClr val="bg1"/>
                </a:solidFill>
                <a:latin typeface="Times New Roman" panose="02020603050405020304" pitchFamily="18" charset="0"/>
                <a:cs typeface="Times New Roman" panose="02020603050405020304" pitchFamily="18" charset="0"/>
              </a:rPr>
              <a:t> they produce. From a subjectivist view, the media producers’ portrayals you are studying are a product of these producers’ interaction with their environments and their seeking to make sense of it through their interpretation of events and the meanings that they draw from these events. </a:t>
            </a:r>
          </a:p>
          <a:p>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8427818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323527"/>
            <a:ext cx="12087069" cy="452431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As a subjectivist researcher, it is your role to seek to understand the different realities of the media producers in order to be able to make sense of and understand their portrayals of entrepreneurs in a way that is meaningful.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All this is some way from the objectivist position that being an entrepreneur has a reality that is separate from the media producers who perceive that reality. The subjectivist view is that the portrayal of entrepreneurship is constructed through the social interactions between media producers and entrepreneurs and is continually being revised as a result of this.</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In other words, at no time is there a definitive entity called ‘entrepreneur’. Entrepreneurs are experienced differently by different media producers and, as an aggregate, the resultant portrayal is likely to be constantly changing.</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12929626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12560" y="126472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
        <p:nvSpPr>
          <p:cNvPr id="32" name="Rectangle 31">
            <a:extLst>
              <a:ext uri="{FF2B5EF4-FFF2-40B4-BE49-F238E27FC236}">
                <a16:creationId xmlns:a16="http://schemas.microsoft.com/office/drawing/2014/main" id="{6FE380F3-A68B-26EA-9084-2C15BB9E43F9}"/>
              </a:ext>
            </a:extLst>
          </p:cNvPr>
          <p:cNvSpPr/>
          <p:nvPr/>
        </p:nvSpPr>
        <p:spPr>
          <a:xfrm>
            <a:off x="3408011" y="112836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27302" y="1135018"/>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284512"/>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a:extLst>
              <a:ext uri="{FF2B5EF4-FFF2-40B4-BE49-F238E27FC236}">
                <a16:creationId xmlns:a16="http://schemas.microsoft.com/office/drawing/2014/main" id="{CB87CFC4-04FB-B5E8-41F2-7BF700F916D2}"/>
              </a:ext>
            </a:extLst>
          </p:cNvPr>
          <p:cNvPicPr>
            <a:picLocks noChangeAspect="1"/>
          </p:cNvPicPr>
          <p:nvPr/>
        </p:nvPicPr>
        <p:blipFill>
          <a:blip r:embed="rId5"/>
          <a:stretch>
            <a:fillRect/>
          </a:stretch>
        </p:blipFill>
        <p:spPr>
          <a:xfrm>
            <a:off x="2146920" y="1839830"/>
            <a:ext cx="8003263" cy="4979406"/>
          </a:xfrm>
          <a:prstGeom prst="rect">
            <a:avLst/>
          </a:prstGeom>
        </p:spPr>
      </p:pic>
    </p:spTree>
    <p:extLst>
      <p:ext uri="{BB962C8B-B14F-4D97-AF65-F5344CB8AC3E}">
        <p14:creationId xmlns:p14="http://schemas.microsoft.com/office/powerpoint/2010/main" val="383314021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BE0EA15-C79E-4E77-D38D-401B4ACB8F36}"/>
              </a:ext>
            </a:extLst>
          </p:cNvPr>
          <p:cNvSpPr>
            <a:spLocks noGrp="1"/>
          </p:cNvSpPr>
          <p:nvPr>
            <p:ph type="pic" sz="quarter" idx="10"/>
          </p:nvPr>
        </p:nvSpPr>
        <p:spPr/>
        <p:txBody>
          <a:bodyPr/>
          <a:lstStyle/>
          <a:p>
            <a:endParaRPr lang="en-US"/>
          </a:p>
        </p:txBody>
      </p:sp>
      <p:pic>
        <p:nvPicPr>
          <p:cNvPr id="6" name="Picture 5">
            <a:extLst>
              <a:ext uri="{FF2B5EF4-FFF2-40B4-BE49-F238E27FC236}">
                <a16:creationId xmlns:a16="http://schemas.microsoft.com/office/drawing/2014/main" id="{A7884B14-A3C1-4C8C-8AC0-C5F0D56C7E5A}"/>
              </a:ext>
            </a:extLst>
          </p:cNvPr>
          <p:cNvPicPr>
            <a:picLocks noChangeAspect="1"/>
          </p:cNvPicPr>
          <p:nvPr/>
        </p:nvPicPr>
        <p:blipFill>
          <a:blip r:embed="rId2"/>
          <a:stretch>
            <a:fillRect/>
          </a:stretch>
        </p:blipFill>
        <p:spPr>
          <a:xfrm>
            <a:off x="2835160" y="0"/>
            <a:ext cx="6521680" cy="6858000"/>
          </a:xfrm>
          <a:prstGeom prst="rect">
            <a:avLst/>
          </a:prstGeom>
        </p:spPr>
      </p:pic>
    </p:spTree>
    <p:extLst>
      <p:ext uri="{BB962C8B-B14F-4D97-AF65-F5344CB8AC3E}">
        <p14:creationId xmlns:p14="http://schemas.microsoft.com/office/powerpoint/2010/main" val="194236517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293837"/>
            <a:ext cx="11415964" cy="4154984"/>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Positivism</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Positivism relates to the philosophical stance of the natural scientist and entails working with an observable social reality to produce law-like </a:t>
            </a:r>
            <a:r>
              <a:rPr lang="en-US" sz="2400" dirty="0" err="1">
                <a:solidFill>
                  <a:schemeClr val="bg1"/>
                </a:solidFill>
                <a:latin typeface="Times New Roman" panose="02020603050405020304" pitchFamily="18" charset="0"/>
                <a:cs typeface="Times New Roman" panose="02020603050405020304" pitchFamily="18" charset="0"/>
              </a:rPr>
              <a:t>generalisations</a:t>
            </a:r>
            <a:r>
              <a:rPr lang="en-US" sz="2400" dirty="0">
                <a:solidFill>
                  <a:schemeClr val="bg1"/>
                </a:solidFill>
                <a:latin typeface="Times New Roman" panose="02020603050405020304" pitchFamily="18" charset="0"/>
                <a:cs typeface="Times New Roman" panose="02020603050405020304" pitchFamily="18" charset="0"/>
              </a:rPr>
              <a:t>. It promises unambiguous and accurate knowledge and originates in the works of Francis Bacon, Auguste Comte and the early twentieth-century group of philosophers and scientists known as the Vienna Circle.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The label positivism refers to the importance of what is ‘posited’ –i.e. ‘given’. This </a:t>
            </a:r>
            <a:r>
              <a:rPr lang="en-US" sz="2400" dirty="0" err="1">
                <a:solidFill>
                  <a:schemeClr val="bg1"/>
                </a:solidFill>
                <a:latin typeface="Times New Roman" panose="02020603050405020304" pitchFamily="18" charset="0"/>
                <a:cs typeface="Times New Roman" panose="02020603050405020304" pitchFamily="18" charset="0"/>
              </a:rPr>
              <a:t>emphasises</a:t>
            </a:r>
            <a:r>
              <a:rPr lang="en-US" sz="2400" dirty="0">
                <a:solidFill>
                  <a:schemeClr val="bg1"/>
                </a:solidFill>
                <a:latin typeface="Times New Roman" panose="02020603050405020304" pitchFamily="18" charset="0"/>
                <a:cs typeface="Times New Roman" panose="02020603050405020304" pitchFamily="18" charset="0"/>
              </a:rPr>
              <a:t> the positivist focus on strictly scientific empiricist method designed to yield pure data and facts uninfluenced by human interpretation or bias.</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408999156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203897"/>
            <a:ext cx="11664073" cy="4154984"/>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If you were to adopt an extreme positivist position, you would see </a:t>
            </a:r>
            <a:r>
              <a:rPr lang="en-US" sz="2400" dirty="0" err="1">
                <a:solidFill>
                  <a:schemeClr val="bg1"/>
                </a:solidFill>
                <a:latin typeface="Times New Roman" panose="02020603050405020304" pitchFamily="18" charset="0"/>
                <a:cs typeface="Times New Roman" panose="02020603050405020304" pitchFamily="18" charset="0"/>
              </a:rPr>
              <a:t>organisations</a:t>
            </a:r>
            <a:r>
              <a:rPr lang="en-US" sz="2400" dirty="0">
                <a:solidFill>
                  <a:schemeClr val="bg1"/>
                </a:solidFill>
                <a:latin typeface="Times New Roman" panose="02020603050405020304" pitchFamily="18" charset="0"/>
                <a:cs typeface="Times New Roman" panose="02020603050405020304" pitchFamily="18" charset="0"/>
              </a:rPr>
              <a:t> and</a:t>
            </a:r>
          </a:p>
          <a:p>
            <a:r>
              <a:rPr lang="en-US" sz="2400" dirty="0">
                <a:solidFill>
                  <a:schemeClr val="bg1"/>
                </a:solidFill>
                <a:latin typeface="Times New Roman" panose="02020603050405020304" pitchFamily="18" charset="0"/>
                <a:cs typeface="Times New Roman" panose="02020603050405020304" pitchFamily="18" charset="0"/>
              </a:rPr>
              <a:t>other social entities as real in the same way as physical objects and natural phenomena</a:t>
            </a:r>
          </a:p>
          <a:p>
            <a:r>
              <a:rPr lang="en-US" sz="2400" dirty="0">
                <a:solidFill>
                  <a:schemeClr val="bg1"/>
                </a:solidFill>
                <a:latin typeface="Times New Roman" panose="02020603050405020304" pitchFamily="18" charset="0"/>
                <a:cs typeface="Times New Roman" panose="02020603050405020304" pitchFamily="18" charset="0"/>
              </a:rPr>
              <a:t>are real.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Epistemologically you would focus on discovering observable and measurable</a:t>
            </a:r>
          </a:p>
          <a:p>
            <a:r>
              <a:rPr lang="en-US" sz="2400" dirty="0">
                <a:solidFill>
                  <a:schemeClr val="bg1"/>
                </a:solidFill>
                <a:latin typeface="Times New Roman" panose="02020603050405020304" pitchFamily="18" charset="0"/>
                <a:cs typeface="Times New Roman" panose="02020603050405020304" pitchFamily="18" charset="0"/>
              </a:rPr>
              <a:t>facts and regularities, and only phenomena that you can observe and measure would lead</a:t>
            </a:r>
          </a:p>
          <a:p>
            <a:r>
              <a:rPr lang="en-US" sz="2400" dirty="0">
                <a:solidFill>
                  <a:schemeClr val="bg1"/>
                </a:solidFill>
                <a:latin typeface="Times New Roman" panose="02020603050405020304" pitchFamily="18" charset="0"/>
                <a:cs typeface="Times New Roman" panose="02020603050405020304" pitchFamily="18" charset="0"/>
              </a:rPr>
              <a:t>to the production of credible and meaningful data.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You would look for causal relationships in your data to create law-like </a:t>
            </a:r>
            <a:r>
              <a:rPr lang="en-US" sz="2400" dirty="0" err="1">
                <a:solidFill>
                  <a:schemeClr val="bg1"/>
                </a:solidFill>
                <a:latin typeface="Times New Roman" panose="02020603050405020304" pitchFamily="18" charset="0"/>
                <a:cs typeface="Times New Roman" panose="02020603050405020304" pitchFamily="18" charset="0"/>
              </a:rPr>
              <a:t>generalisations</a:t>
            </a:r>
            <a:r>
              <a:rPr lang="en-US" sz="2400" dirty="0">
                <a:solidFill>
                  <a:schemeClr val="bg1"/>
                </a:solidFill>
                <a:latin typeface="Times New Roman" panose="02020603050405020304" pitchFamily="18" charset="0"/>
                <a:cs typeface="Times New Roman" panose="02020603050405020304" pitchFamily="18" charset="0"/>
              </a:rPr>
              <a:t> like those produced by scientists. You would use these universal rules and laws to help you to explain and predict </a:t>
            </a:r>
            <a:r>
              <a:rPr lang="en-US" sz="2400" dirty="0" err="1">
                <a:solidFill>
                  <a:schemeClr val="bg1"/>
                </a:solidFill>
                <a:latin typeface="Times New Roman" panose="02020603050405020304" pitchFamily="18" charset="0"/>
                <a:cs typeface="Times New Roman" panose="02020603050405020304" pitchFamily="18" charset="0"/>
              </a:rPr>
              <a:t>behaviour</a:t>
            </a:r>
            <a:r>
              <a:rPr lang="en-US" sz="2400" dirty="0">
                <a:solidFill>
                  <a:schemeClr val="bg1"/>
                </a:solidFill>
                <a:latin typeface="Times New Roman" panose="02020603050405020304" pitchFamily="18" charset="0"/>
                <a:cs typeface="Times New Roman" panose="02020603050405020304" pitchFamily="18" charset="0"/>
              </a:rPr>
              <a:t> and events in </a:t>
            </a:r>
            <a:r>
              <a:rPr lang="en-US" sz="2400" dirty="0" err="1">
                <a:solidFill>
                  <a:schemeClr val="bg1"/>
                </a:solidFill>
                <a:latin typeface="Times New Roman" panose="02020603050405020304" pitchFamily="18" charset="0"/>
                <a:cs typeface="Times New Roman" panose="02020603050405020304" pitchFamily="18" charset="0"/>
              </a:rPr>
              <a:t>organisations</a:t>
            </a:r>
            <a:r>
              <a:rPr lang="en-US" sz="2400" dirty="0">
                <a:solidFill>
                  <a:schemeClr val="bg1"/>
                </a:solidFill>
                <a:latin typeface="Times New Roman" panose="02020603050405020304" pitchFamily="18" charset="0"/>
                <a:cs typeface="Times New Roman" panose="02020603050405020304" pitchFamily="18" charset="0"/>
              </a:rPr>
              <a:t>.</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301484412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201330"/>
            <a:ext cx="11858944" cy="452431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As a positivist researcher you might use existing theory to develop hypotheses. These</a:t>
            </a:r>
          </a:p>
          <a:p>
            <a:r>
              <a:rPr lang="en-US" sz="2400" dirty="0">
                <a:solidFill>
                  <a:schemeClr val="bg1"/>
                </a:solidFill>
                <a:latin typeface="Times New Roman" panose="02020603050405020304" pitchFamily="18" charset="0"/>
                <a:cs typeface="Times New Roman" panose="02020603050405020304" pitchFamily="18" charset="0"/>
              </a:rPr>
              <a:t>statements provide hypothetical explanations that can be tested and confirmed, in whole</a:t>
            </a:r>
          </a:p>
          <a:p>
            <a:r>
              <a:rPr lang="en-US" sz="2400" dirty="0">
                <a:solidFill>
                  <a:schemeClr val="bg1"/>
                </a:solidFill>
                <a:latin typeface="Times New Roman" panose="02020603050405020304" pitchFamily="18" charset="0"/>
                <a:cs typeface="Times New Roman" panose="02020603050405020304" pitchFamily="18" charset="0"/>
              </a:rPr>
              <a:t>or part, or refuted, leading to the further development of theory which then may be tested</a:t>
            </a:r>
          </a:p>
          <a:p>
            <a:r>
              <a:rPr lang="en-US" sz="2400" dirty="0">
                <a:solidFill>
                  <a:schemeClr val="bg1"/>
                </a:solidFill>
                <a:latin typeface="Times New Roman" panose="02020603050405020304" pitchFamily="18" charset="0"/>
                <a:cs typeface="Times New Roman" panose="02020603050405020304" pitchFamily="18" charset="0"/>
              </a:rPr>
              <a:t>by further research. However, this does not mean that, as a positivist, you necessarily have to start with existing theory. All natural sciences have developed from an engagement with the world in which data were collected and observations made prior to hypotheses being formulated and tested.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In fact, the original positivists </a:t>
            </a:r>
            <a:r>
              <a:rPr lang="en-US" sz="2400" dirty="0" err="1">
                <a:solidFill>
                  <a:schemeClr val="bg1"/>
                </a:solidFill>
                <a:latin typeface="Times New Roman" panose="02020603050405020304" pitchFamily="18" charset="0"/>
                <a:cs typeface="Times New Roman" panose="02020603050405020304" pitchFamily="18" charset="0"/>
              </a:rPr>
              <a:t>emphasised</a:t>
            </a:r>
            <a:r>
              <a:rPr lang="en-US" sz="2400" dirty="0">
                <a:solidFill>
                  <a:schemeClr val="bg1"/>
                </a:solidFill>
                <a:latin typeface="Times New Roman" panose="02020603050405020304" pitchFamily="18" charset="0"/>
                <a:cs typeface="Times New Roman" panose="02020603050405020304" pitchFamily="18" charset="0"/>
              </a:rPr>
              <a:t> the importance of inductive research due to the importance of empirical data, even though nowadays positivist research tends to be deductive. The hypotheses developed, as in Box 4.5 , would lead to the gathering of facts (rather than impressions) that would provide the basis for subsequent hypothesis testing.</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378187923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051430"/>
            <a:ext cx="11858944" cy="452431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Critical realism</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It is important not to confuse the philosophy of critical realism with the more extreme</a:t>
            </a:r>
          </a:p>
          <a:p>
            <a:r>
              <a:rPr lang="en-US" sz="2400" dirty="0">
                <a:solidFill>
                  <a:schemeClr val="bg1"/>
                </a:solidFill>
                <a:latin typeface="Times New Roman" panose="02020603050405020304" pitchFamily="18" charset="0"/>
                <a:cs typeface="Times New Roman" panose="02020603050405020304" pitchFamily="18" charset="0"/>
              </a:rPr>
              <a:t>form of realism underpinning the positivist philosophy. The latter, sometimes known as</a:t>
            </a:r>
          </a:p>
          <a:p>
            <a:r>
              <a:rPr lang="en-US" sz="2400" dirty="0">
                <a:solidFill>
                  <a:schemeClr val="bg1"/>
                </a:solidFill>
                <a:latin typeface="Times New Roman" panose="02020603050405020304" pitchFamily="18" charset="0"/>
                <a:cs typeface="Times New Roman" panose="02020603050405020304" pitchFamily="18" charset="0"/>
              </a:rPr>
              <a:t>direct realism (or naïve empirical scientific realism), says that what you see is what you</a:t>
            </a:r>
          </a:p>
          <a:p>
            <a:r>
              <a:rPr lang="en-US" sz="2400" dirty="0">
                <a:solidFill>
                  <a:schemeClr val="bg1"/>
                </a:solidFill>
                <a:latin typeface="Times New Roman" panose="02020603050405020304" pitchFamily="18" charset="0"/>
                <a:cs typeface="Times New Roman" panose="02020603050405020304" pitchFamily="18" charset="0"/>
              </a:rPr>
              <a:t>get: what we experience through our senses portrays the world accurately.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By contrast, the philosophy of critical realism focuses on explaining what we see and experience, in terms of the underlying structures of reality that shape the observable events. Critical realism originated in the late twentieth century in the work of Roy Bhaskar, as a response to both positivist direct realism and postmodernist nominalism (discussed later), and</a:t>
            </a:r>
          </a:p>
          <a:p>
            <a:r>
              <a:rPr lang="en-US" sz="2400" dirty="0">
                <a:solidFill>
                  <a:schemeClr val="bg1"/>
                </a:solidFill>
                <a:latin typeface="Times New Roman" panose="02020603050405020304" pitchFamily="18" charset="0"/>
                <a:cs typeface="Times New Roman" panose="02020603050405020304" pitchFamily="18" charset="0"/>
              </a:rPr>
              <a:t>occupies a middle ground between these two positions. </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417162374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216320"/>
            <a:ext cx="11858944" cy="452431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For critical realists, reality is the most important philosophical consideration, a structured</a:t>
            </a:r>
          </a:p>
          <a:p>
            <a:r>
              <a:rPr lang="en-US" sz="2400" dirty="0">
                <a:solidFill>
                  <a:schemeClr val="bg1"/>
                </a:solidFill>
                <a:latin typeface="Times New Roman" panose="02020603050405020304" pitchFamily="18" charset="0"/>
                <a:cs typeface="Times New Roman" panose="02020603050405020304" pitchFamily="18" charset="0"/>
              </a:rPr>
              <a:t>and layered ontology being crucial. Critical realists see reality as external and independent, but not directly accessible through our observation and knowledge of it. Rather, what we experience is ‘the empirical’, in other words sensations, which are some of the manifestations of the things in the real world, rather than the actual things.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Critical realism claims there are two steps to understanding the world. First, there are</a:t>
            </a:r>
          </a:p>
          <a:p>
            <a:r>
              <a:rPr lang="en-US" sz="2400" dirty="0">
                <a:solidFill>
                  <a:schemeClr val="bg1"/>
                </a:solidFill>
                <a:latin typeface="Times New Roman" panose="02020603050405020304" pitchFamily="18" charset="0"/>
                <a:cs typeface="Times New Roman" panose="02020603050405020304" pitchFamily="18" charset="0"/>
              </a:rPr>
              <a:t>the sensations and events we experience. Second, there is the mental processing that goes</a:t>
            </a:r>
          </a:p>
          <a:p>
            <a:r>
              <a:rPr lang="en-US" sz="2400" dirty="0">
                <a:solidFill>
                  <a:schemeClr val="bg1"/>
                </a:solidFill>
                <a:latin typeface="Times New Roman" panose="02020603050405020304" pitchFamily="18" charset="0"/>
                <a:cs typeface="Times New Roman" panose="02020603050405020304" pitchFamily="18" charset="0"/>
              </a:rPr>
              <a:t>on sometime after the experience, when we ‘reason backwards’ from our experiences to</a:t>
            </a:r>
          </a:p>
          <a:p>
            <a:r>
              <a:rPr lang="en-US" sz="2400" dirty="0">
                <a:solidFill>
                  <a:schemeClr val="bg1"/>
                </a:solidFill>
                <a:latin typeface="Times New Roman" panose="02020603050405020304" pitchFamily="18" charset="0"/>
                <a:cs typeface="Times New Roman" panose="02020603050405020304" pitchFamily="18" charset="0"/>
              </a:rPr>
              <a:t>the underlying reality that might have caused them (this reasoning backwards is essentially</a:t>
            </a:r>
          </a:p>
          <a:p>
            <a:r>
              <a:rPr lang="en-US" sz="2400" dirty="0">
                <a:solidFill>
                  <a:schemeClr val="bg1"/>
                </a:solidFill>
                <a:latin typeface="Times New Roman" panose="02020603050405020304" pitchFamily="18" charset="0"/>
                <a:cs typeface="Times New Roman" panose="02020603050405020304" pitchFamily="18" charset="0"/>
              </a:rPr>
              <a:t>abductive, but is often called ‘</a:t>
            </a:r>
            <a:r>
              <a:rPr lang="en-US" sz="2400" dirty="0" err="1">
                <a:solidFill>
                  <a:schemeClr val="bg1"/>
                </a:solidFill>
                <a:latin typeface="Times New Roman" panose="02020603050405020304" pitchFamily="18" charset="0"/>
                <a:cs typeface="Times New Roman" panose="02020603050405020304" pitchFamily="18" charset="0"/>
              </a:rPr>
              <a:t>retroduction</a:t>
            </a:r>
            <a:r>
              <a:rPr lang="en-US" sz="2400" dirty="0">
                <a:solidFill>
                  <a:schemeClr val="bg1"/>
                </a:solidFill>
                <a:latin typeface="Times New Roman" panose="02020603050405020304" pitchFamily="18" charset="0"/>
                <a:cs typeface="Times New Roman" panose="02020603050405020304" pitchFamily="18" charset="0"/>
              </a:rPr>
              <a:t>’ by critical realists. Direct realism says that the first step is enough. </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1143301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216320"/>
            <a:ext cx="11858944" cy="452431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If you believe that, as researchers, we need to look for the bigger picture of which we</a:t>
            </a:r>
          </a:p>
          <a:p>
            <a:r>
              <a:rPr lang="en-US" sz="2400" dirty="0">
                <a:solidFill>
                  <a:schemeClr val="bg1"/>
                </a:solidFill>
                <a:latin typeface="Times New Roman" panose="02020603050405020304" pitchFamily="18" charset="0"/>
                <a:cs typeface="Times New Roman" panose="02020603050405020304" pitchFamily="18" charset="0"/>
              </a:rPr>
              <a:t>see only a small part, you may be leaning towards the critical realist philosophy. Bhaskar(2011) argues that we will only be able to understand what is going on in the social world</a:t>
            </a:r>
          </a:p>
          <a:p>
            <a:r>
              <a:rPr lang="en-US" sz="2400" dirty="0">
                <a:solidFill>
                  <a:schemeClr val="bg1"/>
                </a:solidFill>
                <a:latin typeface="Times New Roman" panose="02020603050405020304" pitchFamily="18" charset="0"/>
                <a:cs typeface="Times New Roman" panose="02020603050405020304" pitchFamily="18" charset="0"/>
              </a:rPr>
              <a:t>if we understand the social structures that have given rise to the phenomena that we are</a:t>
            </a:r>
          </a:p>
          <a:p>
            <a:r>
              <a:rPr lang="en-US" sz="2400" dirty="0">
                <a:solidFill>
                  <a:schemeClr val="bg1"/>
                </a:solidFill>
                <a:latin typeface="Times New Roman" panose="02020603050405020304" pitchFamily="18" charset="0"/>
                <a:cs typeface="Times New Roman" panose="02020603050405020304" pitchFamily="18" charset="0"/>
              </a:rPr>
              <a:t>trying to understand.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He writes that we can identify what we do not see through the practical and theoretical processes of the social sciences. Critical realist research therefore focuses on providing an explanation for observable events by looking for the underlying causes and mechanisms through which deep social structures shape everyday Entrepreneurial </a:t>
            </a:r>
            <a:r>
              <a:rPr lang="en-US" sz="2400" dirty="0" err="1">
                <a:solidFill>
                  <a:schemeClr val="bg1"/>
                </a:solidFill>
                <a:latin typeface="Times New Roman" panose="02020603050405020304" pitchFamily="18" charset="0"/>
                <a:cs typeface="Times New Roman" panose="02020603050405020304" pitchFamily="18" charset="0"/>
              </a:rPr>
              <a:t>lifee</a:t>
            </a:r>
            <a:r>
              <a:rPr lang="en-US" sz="2400" dirty="0">
                <a:solidFill>
                  <a:schemeClr val="bg1"/>
                </a:solidFill>
                <a:latin typeface="Times New Roman" panose="02020603050405020304" pitchFamily="18" charset="0"/>
                <a:cs typeface="Times New Roman" panose="02020603050405020304" pitchFamily="18" charset="0"/>
              </a:rPr>
              <a:t>. Due to this focus, much of critical realist research takes the form of in-depth historical analysis of social and </a:t>
            </a:r>
            <a:r>
              <a:rPr lang="en-US" sz="2400" dirty="0" err="1">
                <a:solidFill>
                  <a:schemeClr val="bg1"/>
                </a:solidFill>
                <a:latin typeface="Times New Roman" panose="02020603050405020304" pitchFamily="18" charset="0"/>
                <a:cs typeface="Times New Roman" panose="02020603050405020304" pitchFamily="18" charset="0"/>
              </a:rPr>
              <a:t>organisational</a:t>
            </a:r>
            <a:r>
              <a:rPr lang="en-US" sz="2400" dirty="0">
                <a:solidFill>
                  <a:schemeClr val="bg1"/>
                </a:solidFill>
                <a:latin typeface="Times New Roman" panose="02020603050405020304" pitchFamily="18" charset="0"/>
                <a:cs typeface="Times New Roman" panose="02020603050405020304" pitchFamily="18" charset="0"/>
              </a:rPr>
              <a:t> structures, and how they have changed over time (Reed 2005). </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290793975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216320"/>
            <a:ext cx="11858944" cy="3416320"/>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Within their focus on the historical analysis of structures, critical realists embrace epistemological relativism, a (mildly) subjectivist approach to knowledge.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Epistemological relativism </a:t>
            </a:r>
            <a:r>
              <a:rPr lang="en-US" sz="2400" dirty="0" err="1">
                <a:solidFill>
                  <a:schemeClr val="bg1"/>
                </a:solidFill>
                <a:latin typeface="Times New Roman" panose="02020603050405020304" pitchFamily="18" charset="0"/>
                <a:cs typeface="Times New Roman" panose="02020603050405020304" pitchFamily="18" charset="0"/>
              </a:rPr>
              <a:t>recognises</a:t>
            </a:r>
            <a:r>
              <a:rPr lang="en-US" sz="2400" dirty="0">
                <a:solidFill>
                  <a:schemeClr val="bg1"/>
                </a:solidFill>
                <a:latin typeface="Times New Roman" panose="02020603050405020304" pitchFamily="18" charset="0"/>
                <a:cs typeface="Times New Roman" panose="02020603050405020304" pitchFamily="18" charset="0"/>
              </a:rPr>
              <a:t> that knowledge is historically situated (in other words, it is a product of its time and is specific to it), and that social facts are social constructions agreed</a:t>
            </a:r>
          </a:p>
          <a:p>
            <a:r>
              <a:rPr lang="en-US" sz="2400" dirty="0">
                <a:solidFill>
                  <a:schemeClr val="bg1"/>
                </a:solidFill>
                <a:latin typeface="Times New Roman" panose="02020603050405020304" pitchFamily="18" charset="0"/>
                <a:cs typeface="Times New Roman" panose="02020603050405020304" pitchFamily="18" charset="0"/>
              </a:rPr>
              <a:t>on by people rather than existing independently (Bhaskar 2008).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This implies that critical realist notions of causality cannot be reduced to statistical correlations and quantitative methods, and that a range of methods is acceptable..</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51389743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425316"/>
            <a:ext cx="11858944" cy="2677656"/>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A critical realist’s axiological position follows from the recognition that our knowledge of reality is a result of social conditioning and cannot be understood independently of the social</a:t>
            </a:r>
          </a:p>
          <a:p>
            <a:r>
              <a:rPr lang="en-US" sz="2400" dirty="0">
                <a:solidFill>
                  <a:schemeClr val="bg1"/>
                </a:solidFill>
                <a:latin typeface="Times New Roman" panose="02020603050405020304" pitchFamily="18" charset="0"/>
                <a:cs typeface="Times New Roman" panose="02020603050405020304" pitchFamily="18" charset="0"/>
              </a:rPr>
              <a:t>actors involved.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This means that, as a critical realist researcher, you would strive to be aware of the ways in which your socio-cultural background and experiences might influence your research, and would seek to </a:t>
            </a:r>
            <a:r>
              <a:rPr lang="en-US" sz="2400" dirty="0" err="1">
                <a:solidFill>
                  <a:schemeClr val="bg1"/>
                </a:solidFill>
                <a:latin typeface="Times New Roman" panose="02020603050405020304" pitchFamily="18" charset="0"/>
                <a:cs typeface="Times New Roman" panose="02020603050405020304" pitchFamily="18" charset="0"/>
              </a:rPr>
              <a:t>minimise</a:t>
            </a:r>
            <a:r>
              <a:rPr lang="en-US" sz="2400" dirty="0">
                <a:solidFill>
                  <a:schemeClr val="bg1"/>
                </a:solidFill>
                <a:latin typeface="Times New Roman" panose="02020603050405020304" pitchFamily="18" charset="0"/>
                <a:cs typeface="Times New Roman" panose="02020603050405020304" pitchFamily="18" charset="0"/>
              </a:rPr>
              <a:t> such biases and be as objective as possible.</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124971525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B5C92AD-CC4A-898A-6391-8811F4BD0A22}"/>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9C1A0BC0-73BC-6214-E3C5-971A0FECB94A}"/>
              </a:ext>
            </a:extLst>
          </p:cNvPr>
          <p:cNvPicPr>
            <a:picLocks noChangeAspect="1"/>
          </p:cNvPicPr>
          <p:nvPr/>
        </p:nvPicPr>
        <p:blipFill>
          <a:blip r:embed="rId2"/>
          <a:stretch>
            <a:fillRect/>
          </a:stretch>
        </p:blipFill>
        <p:spPr>
          <a:xfrm>
            <a:off x="2402186" y="1124263"/>
            <a:ext cx="7387628" cy="4287186"/>
          </a:xfrm>
          <a:prstGeom prst="rect">
            <a:avLst/>
          </a:prstGeom>
        </p:spPr>
      </p:pic>
    </p:spTree>
    <p:extLst>
      <p:ext uri="{BB962C8B-B14F-4D97-AF65-F5344CB8AC3E}">
        <p14:creationId xmlns:p14="http://schemas.microsoft.com/office/powerpoint/2010/main" val="32272742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289656"/>
            <a:ext cx="11858944" cy="452431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Interpretivism</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Interpretivism, like critical realism, developed as a critique of positivism but from a subjectivist</a:t>
            </a:r>
          </a:p>
          <a:p>
            <a:r>
              <a:rPr lang="en-US" sz="2400" dirty="0">
                <a:solidFill>
                  <a:schemeClr val="bg1"/>
                </a:solidFill>
                <a:latin typeface="Times New Roman" panose="02020603050405020304" pitchFamily="18" charset="0"/>
                <a:cs typeface="Times New Roman" panose="02020603050405020304" pitchFamily="18" charset="0"/>
              </a:rPr>
              <a:t>perspective. Interpretivism </a:t>
            </a:r>
            <a:r>
              <a:rPr lang="en-US" sz="2400" dirty="0" err="1">
                <a:solidFill>
                  <a:schemeClr val="bg1"/>
                </a:solidFill>
                <a:latin typeface="Times New Roman" panose="02020603050405020304" pitchFamily="18" charset="0"/>
                <a:cs typeface="Times New Roman" panose="02020603050405020304" pitchFamily="18" charset="0"/>
              </a:rPr>
              <a:t>emphasises</a:t>
            </a:r>
            <a:r>
              <a:rPr lang="en-US" sz="2400" dirty="0">
                <a:solidFill>
                  <a:schemeClr val="bg1"/>
                </a:solidFill>
                <a:latin typeface="Times New Roman" panose="02020603050405020304" pitchFamily="18" charset="0"/>
                <a:cs typeface="Times New Roman" panose="02020603050405020304" pitchFamily="18" charset="0"/>
              </a:rPr>
              <a:t> that humans are different from physical phenomena because they create meanings. Interpretivists study these meanings.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Interpretivism emerged in early- and mid-twentieth-century Europe, in the work of German,</a:t>
            </a:r>
          </a:p>
          <a:p>
            <a:r>
              <a:rPr lang="en-US" sz="2400" dirty="0">
                <a:solidFill>
                  <a:schemeClr val="bg1"/>
                </a:solidFill>
                <a:latin typeface="Times New Roman" panose="02020603050405020304" pitchFamily="18" charset="0"/>
                <a:cs typeface="Times New Roman" panose="02020603050405020304" pitchFamily="18" charset="0"/>
              </a:rPr>
              <a:t>French and occasionally English thinkers, and is formed of several strands, most notably</a:t>
            </a:r>
          </a:p>
          <a:p>
            <a:r>
              <a:rPr lang="en-US" sz="2400" dirty="0">
                <a:solidFill>
                  <a:schemeClr val="bg1"/>
                </a:solidFill>
                <a:latin typeface="Times New Roman" panose="02020603050405020304" pitchFamily="18" charset="0"/>
                <a:cs typeface="Times New Roman" panose="02020603050405020304" pitchFamily="18" charset="0"/>
              </a:rPr>
              <a:t>hermeneutics, phenomenology and symbolic interactionism.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Interpretivism argues that human beings and their social worlds cannot be studied in the same way as</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355982789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66528" y="2160749"/>
            <a:ext cx="11858944" cy="452431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Interpretivism argues that human beings and their social worlds cannot be studied in the same way as physical phenomena, and that therefore social sciences research needs to be different from natural sciences research rather than trying to emulate the latter.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As different people of different cultural backgrounds, under different circumstances and at different times make different meanings, and so create and experience different social realities,</a:t>
            </a:r>
          </a:p>
          <a:p>
            <a:r>
              <a:rPr lang="en-US" sz="2400" dirty="0">
                <a:solidFill>
                  <a:schemeClr val="bg1"/>
                </a:solidFill>
                <a:latin typeface="Times New Roman" panose="02020603050405020304" pitchFamily="18" charset="0"/>
                <a:cs typeface="Times New Roman" panose="02020603050405020304" pitchFamily="18" charset="0"/>
              </a:rPr>
              <a:t>interpretivists are critical of the positivist attempts to discover definite, universal ‘laws’</a:t>
            </a:r>
          </a:p>
          <a:p>
            <a:r>
              <a:rPr lang="en-US" sz="2400" dirty="0">
                <a:solidFill>
                  <a:schemeClr val="bg1"/>
                </a:solidFill>
                <a:latin typeface="Times New Roman" panose="02020603050405020304" pitchFamily="18" charset="0"/>
                <a:cs typeface="Times New Roman" panose="02020603050405020304" pitchFamily="18" charset="0"/>
              </a:rPr>
              <a:t>that apply to everybody.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Rather they believe that rich insights into humanity are lost if such complexity is reduced entirely to a series of law-like </a:t>
            </a:r>
            <a:r>
              <a:rPr lang="en-US" sz="2400" dirty="0" err="1">
                <a:solidFill>
                  <a:schemeClr val="bg1"/>
                </a:solidFill>
                <a:latin typeface="Times New Roman" panose="02020603050405020304" pitchFamily="18" charset="0"/>
                <a:cs typeface="Times New Roman" panose="02020603050405020304" pitchFamily="18" charset="0"/>
              </a:rPr>
              <a:t>generalisations</a:t>
            </a:r>
            <a:r>
              <a:rPr lang="en-US" sz="2400" dirty="0">
                <a:solidFill>
                  <a:schemeClr val="bg1"/>
                </a:solidFill>
                <a:latin typeface="Times New Roman" panose="02020603050405020304" pitchFamily="18" charset="0"/>
                <a:cs typeface="Times New Roman" panose="02020603050405020304" pitchFamily="18" charset="0"/>
              </a:rPr>
              <a:t>. The purpose of interpretivist research is to create new, richer understandings and interpretations of social worlds and contexts.</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53309310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39874" y="2659295"/>
            <a:ext cx="11858944" cy="3785652"/>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For entrepreneurship researchers, this means looking, for example, at </a:t>
            </a:r>
            <a:r>
              <a:rPr lang="en-US" sz="2400" dirty="0" err="1">
                <a:solidFill>
                  <a:schemeClr val="bg1"/>
                </a:solidFill>
                <a:latin typeface="Times New Roman" panose="02020603050405020304" pitchFamily="18" charset="0"/>
                <a:cs typeface="Times New Roman" panose="02020603050405020304" pitchFamily="18" charset="0"/>
              </a:rPr>
              <a:t>organisations</a:t>
            </a:r>
            <a:r>
              <a:rPr lang="en-US" sz="2400" dirty="0">
                <a:solidFill>
                  <a:schemeClr val="bg1"/>
                </a:solidFill>
                <a:latin typeface="Times New Roman" panose="02020603050405020304" pitchFamily="18" charset="0"/>
                <a:cs typeface="Times New Roman" panose="02020603050405020304" pitchFamily="18" charset="0"/>
              </a:rPr>
              <a:t> from the perspectives of different groups of people. They would argue, for example, that the ways in which the CEO, board directors, managers, shop assistants, cleaners and customers see and experience a large retail company are different, so much so that they could arguably be seen as experiencing different workplace</a:t>
            </a:r>
          </a:p>
          <a:p>
            <a:r>
              <a:rPr lang="en-US" sz="2400" dirty="0">
                <a:solidFill>
                  <a:schemeClr val="bg1"/>
                </a:solidFill>
                <a:latin typeface="Times New Roman" panose="02020603050405020304" pitchFamily="18" charset="0"/>
                <a:cs typeface="Times New Roman" panose="02020603050405020304" pitchFamily="18" charset="0"/>
              </a:rPr>
              <a:t>realities.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If research focuses on the experiences that are common to all at all times, much of the richness of the differences between them and their individual circumstances will be lost, and the understanding of the </a:t>
            </a:r>
            <a:r>
              <a:rPr lang="en-US" sz="2400" dirty="0" err="1">
                <a:solidFill>
                  <a:schemeClr val="bg1"/>
                </a:solidFill>
                <a:latin typeface="Times New Roman" panose="02020603050405020304" pitchFamily="18" charset="0"/>
                <a:cs typeface="Times New Roman" panose="02020603050405020304" pitchFamily="18" charset="0"/>
              </a:rPr>
              <a:t>organisation</a:t>
            </a:r>
            <a:r>
              <a:rPr lang="en-US" sz="2400" dirty="0">
                <a:solidFill>
                  <a:schemeClr val="bg1"/>
                </a:solidFill>
                <a:latin typeface="Times New Roman" panose="02020603050405020304" pitchFamily="18" charset="0"/>
                <a:cs typeface="Times New Roman" panose="02020603050405020304" pitchFamily="18" charset="0"/>
              </a:rPr>
              <a:t> that the research delivers will reflect this. </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181761772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0" y="2057876"/>
            <a:ext cx="12192000" cy="4893647"/>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Interpretivist researchers try to take account of this complexity by collecting what is meaningful to their research participants. Different strands of interpretivism place slightly different emphasis on how to do this in practice,</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so phenomenologists, who study existence, focus on participants’ lived experience; that is, the participants’ recollections and interpretations of those experiences.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Hermeneuticists focus on the study of cultural artefacts such as texts, symbols, stories, and images.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Symbolic interactionists, whose tradition derives from pragmatist thinking (discussed later) and who see meaning as something that emerges out of interactions between people, focus on the observation and analysis of social interaction such as conversations, meetings, and teamwork. </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255721624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0" y="2638500"/>
            <a:ext cx="12192000" cy="3416320"/>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With its focus on complexity, richness, multiple interpretations and meaning-making,</a:t>
            </a:r>
          </a:p>
          <a:p>
            <a:r>
              <a:rPr lang="en-US" sz="2400" dirty="0">
                <a:solidFill>
                  <a:schemeClr val="bg1"/>
                </a:solidFill>
                <a:latin typeface="Times New Roman" panose="02020603050405020304" pitchFamily="18" charset="0"/>
                <a:cs typeface="Times New Roman" panose="02020603050405020304" pitchFamily="18" charset="0"/>
              </a:rPr>
              <a:t>interpretivism is explicitly subjectivist. An axiological implication of this is that interpretivists</a:t>
            </a:r>
          </a:p>
          <a:p>
            <a:r>
              <a:rPr lang="en-US" sz="2400" dirty="0" err="1">
                <a:solidFill>
                  <a:schemeClr val="bg1"/>
                </a:solidFill>
                <a:latin typeface="Times New Roman" panose="02020603050405020304" pitchFamily="18" charset="0"/>
                <a:cs typeface="Times New Roman" panose="02020603050405020304" pitchFamily="18" charset="0"/>
              </a:rPr>
              <a:t>recognise</a:t>
            </a:r>
            <a:r>
              <a:rPr lang="en-US" sz="2400" dirty="0">
                <a:solidFill>
                  <a:schemeClr val="bg1"/>
                </a:solidFill>
                <a:latin typeface="Times New Roman" panose="02020603050405020304" pitchFamily="18" charset="0"/>
                <a:cs typeface="Times New Roman" panose="02020603050405020304" pitchFamily="18" charset="0"/>
              </a:rPr>
              <a:t> that their interpretation of research materials and data, and thus their own values</a:t>
            </a:r>
          </a:p>
          <a:p>
            <a:r>
              <a:rPr lang="en-US" sz="2400" dirty="0">
                <a:solidFill>
                  <a:schemeClr val="bg1"/>
                </a:solidFill>
                <a:latin typeface="Times New Roman" panose="02020603050405020304" pitchFamily="18" charset="0"/>
                <a:cs typeface="Times New Roman" panose="02020603050405020304" pitchFamily="18" charset="0"/>
              </a:rPr>
              <a:t>and beliefs, play an important role in the research process.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Crucial to the interpretivist philosophy is that the researcher has to adopt an empathetic stance. The challenge for the interpretivist is to enter the social world of the research participants and understand that world from their point of view. Some would argue the interpretivist perspective is highly appropriate in the case of entrepreneurship research..</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160430425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0" y="2312398"/>
            <a:ext cx="12192000" cy="4154984"/>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Postmodernism</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Postmodernism (not to be confused with postmodernity, which denotes a particular historical</a:t>
            </a:r>
          </a:p>
          <a:p>
            <a:r>
              <a:rPr lang="en-US" sz="2400" dirty="0">
                <a:solidFill>
                  <a:schemeClr val="bg1"/>
                </a:solidFill>
                <a:latin typeface="Times New Roman" panose="02020603050405020304" pitchFamily="18" charset="0"/>
                <a:cs typeface="Times New Roman" panose="02020603050405020304" pitchFamily="18" charset="0"/>
              </a:rPr>
              <a:t>era) </a:t>
            </a:r>
            <a:r>
              <a:rPr lang="en-US" sz="2400" dirty="0" err="1">
                <a:solidFill>
                  <a:schemeClr val="bg1"/>
                </a:solidFill>
                <a:latin typeface="Times New Roman" panose="02020603050405020304" pitchFamily="18" charset="0"/>
                <a:cs typeface="Times New Roman" panose="02020603050405020304" pitchFamily="18" charset="0"/>
              </a:rPr>
              <a:t>emphasises</a:t>
            </a:r>
            <a:r>
              <a:rPr lang="en-US" sz="2400" dirty="0">
                <a:solidFill>
                  <a:schemeClr val="bg1"/>
                </a:solidFill>
                <a:latin typeface="Times New Roman" panose="02020603050405020304" pitchFamily="18" charset="0"/>
                <a:cs typeface="Times New Roman" panose="02020603050405020304" pitchFamily="18" charset="0"/>
              </a:rPr>
              <a:t> the role of language and of power relations, seeking to question accepted ways of thinking and give voice to alternative </a:t>
            </a:r>
            <a:r>
              <a:rPr lang="en-US" sz="2400" dirty="0" err="1">
                <a:solidFill>
                  <a:schemeClr val="bg1"/>
                </a:solidFill>
                <a:latin typeface="Times New Roman" panose="02020603050405020304" pitchFamily="18" charset="0"/>
                <a:cs typeface="Times New Roman" panose="02020603050405020304" pitchFamily="18" charset="0"/>
              </a:rPr>
              <a:t>marginalised</a:t>
            </a:r>
            <a:r>
              <a:rPr lang="en-US" sz="2400" dirty="0">
                <a:solidFill>
                  <a:schemeClr val="bg1"/>
                </a:solidFill>
                <a:latin typeface="Times New Roman" panose="02020603050405020304" pitchFamily="18" charset="0"/>
                <a:cs typeface="Times New Roman" panose="02020603050405020304" pitchFamily="18" charset="0"/>
              </a:rPr>
              <a:t> views. It emerged in the late twentieth century and has been most closely associated with the work of French philosophers Jean-François Lyotard, Jacques Derrida, Michel Foucault, Gilles Deleuze, Félix </a:t>
            </a:r>
            <a:r>
              <a:rPr lang="en-US" sz="2400" dirty="0" err="1">
                <a:solidFill>
                  <a:schemeClr val="bg1"/>
                </a:solidFill>
                <a:latin typeface="Times New Roman" panose="02020603050405020304" pitchFamily="18" charset="0"/>
                <a:cs typeface="Times New Roman" panose="02020603050405020304" pitchFamily="18" charset="0"/>
              </a:rPr>
              <a:t>Guattari</a:t>
            </a:r>
            <a:r>
              <a:rPr lang="en-US" sz="2400" dirty="0">
                <a:solidFill>
                  <a:schemeClr val="bg1"/>
                </a:solidFill>
                <a:latin typeface="Times New Roman" panose="02020603050405020304" pitchFamily="18" charset="0"/>
                <a:cs typeface="Times New Roman" panose="02020603050405020304" pitchFamily="18" charset="0"/>
              </a:rPr>
              <a:t> and Jean Baudrillard.</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Postmodernism is historically entangled with the intellectual movement of poststructuralism. As the differences in focus between postmodernism and poststructuralism are subtle and have become less discernible over time.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145747607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0" y="2312398"/>
            <a:ext cx="12192000" cy="2677656"/>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Postmodernists go even further than interpretivists in their critique of positivism and</a:t>
            </a:r>
          </a:p>
          <a:p>
            <a:r>
              <a:rPr lang="en-US" sz="2400" dirty="0">
                <a:solidFill>
                  <a:schemeClr val="bg1"/>
                </a:solidFill>
                <a:latin typeface="Times New Roman" panose="02020603050405020304" pitchFamily="18" charset="0"/>
                <a:cs typeface="Times New Roman" panose="02020603050405020304" pitchFamily="18" charset="0"/>
              </a:rPr>
              <a:t>objectivism, attributing even more importance to the role of language. They reject</a:t>
            </a:r>
          </a:p>
          <a:p>
            <a:r>
              <a:rPr lang="en-US" sz="2400" dirty="0">
                <a:solidFill>
                  <a:schemeClr val="bg1"/>
                </a:solidFill>
                <a:latin typeface="Times New Roman" panose="02020603050405020304" pitchFamily="18" charset="0"/>
                <a:cs typeface="Times New Roman" panose="02020603050405020304" pitchFamily="18" charset="0"/>
              </a:rPr>
              <a:t>the modern objectivist, realist ontology of things, and instead </a:t>
            </a:r>
            <a:r>
              <a:rPr lang="en-US" sz="2400" dirty="0" err="1">
                <a:solidFill>
                  <a:schemeClr val="bg1"/>
                </a:solidFill>
                <a:latin typeface="Times New Roman" panose="02020603050405020304" pitchFamily="18" charset="0"/>
                <a:cs typeface="Times New Roman" panose="02020603050405020304" pitchFamily="18" charset="0"/>
              </a:rPr>
              <a:t>emphasise</a:t>
            </a:r>
            <a:r>
              <a:rPr lang="en-US" sz="2400" dirty="0">
                <a:solidFill>
                  <a:schemeClr val="bg1"/>
                </a:solidFill>
                <a:latin typeface="Times New Roman" panose="02020603050405020304" pitchFamily="18" charset="0"/>
                <a:cs typeface="Times New Roman" panose="02020603050405020304" pitchFamily="18" charset="0"/>
              </a:rPr>
              <a:t> the chaotic primacy</a:t>
            </a:r>
          </a:p>
          <a:p>
            <a:r>
              <a:rPr lang="en-US" sz="2400" dirty="0">
                <a:solidFill>
                  <a:schemeClr val="bg1"/>
                </a:solidFill>
                <a:latin typeface="Times New Roman" panose="02020603050405020304" pitchFamily="18" charset="0"/>
                <a:cs typeface="Times New Roman" panose="02020603050405020304" pitchFamily="18" charset="0"/>
              </a:rPr>
              <a:t>of flux, movement, fluidity and change. They believe that any sense of order is provisional</a:t>
            </a:r>
          </a:p>
          <a:p>
            <a:r>
              <a:rPr lang="en-US" sz="2400" dirty="0">
                <a:solidFill>
                  <a:schemeClr val="bg1"/>
                </a:solidFill>
                <a:latin typeface="Times New Roman" panose="02020603050405020304" pitchFamily="18" charset="0"/>
                <a:cs typeface="Times New Roman" panose="02020603050405020304" pitchFamily="18" charset="0"/>
              </a:rPr>
              <a:t>and foundationless, and can only be brought about through our language with its categories</a:t>
            </a:r>
          </a:p>
          <a:p>
            <a:r>
              <a:rPr lang="en-US" sz="2400" dirty="0">
                <a:solidFill>
                  <a:schemeClr val="bg1"/>
                </a:solidFill>
                <a:latin typeface="Times New Roman" panose="02020603050405020304" pitchFamily="18" charset="0"/>
                <a:cs typeface="Times New Roman" panose="02020603050405020304" pitchFamily="18" charset="0"/>
              </a:rPr>
              <a:t>and classifications. </a:t>
            </a:r>
          </a:p>
          <a:p>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156079572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0" y="2091282"/>
            <a:ext cx="12192000" cy="452431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At the same time they </a:t>
            </a:r>
            <a:r>
              <a:rPr lang="en-US" sz="2400" dirty="0" err="1">
                <a:solidFill>
                  <a:schemeClr val="bg1"/>
                </a:solidFill>
                <a:latin typeface="Times New Roman" panose="02020603050405020304" pitchFamily="18" charset="0"/>
                <a:cs typeface="Times New Roman" panose="02020603050405020304" pitchFamily="18" charset="0"/>
              </a:rPr>
              <a:t>recognise</a:t>
            </a:r>
            <a:r>
              <a:rPr lang="en-US" sz="2400" dirty="0">
                <a:solidFill>
                  <a:schemeClr val="bg1"/>
                </a:solidFill>
                <a:latin typeface="Times New Roman" panose="02020603050405020304" pitchFamily="18" charset="0"/>
                <a:cs typeface="Times New Roman" panose="02020603050405020304" pitchFamily="18" charset="0"/>
              </a:rPr>
              <a:t> that language is always partial and inadequate. In particular, it always </a:t>
            </a:r>
            <a:r>
              <a:rPr lang="en-US" sz="2400" dirty="0" err="1">
                <a:solidFill>
                  <a:schemeClr val="bg1"/>
                </a:solidFill>
                <a:latin typeface="Times New Roman" panose="02020603050405020304" pitchFamily="18" charset="0"/>
                <a:cs typeface="Times New Roman" panose="02020603050405020304" pitchFamily="18" charset="0"/>
              </a:rPr>
              <a:t>marginalises</a:t>
            </a:r>
            <a:r>
              <a:rPr lang="en-US" sz="2400" dirty="0">
                <a:solidFill>
                  <a:schemeClr val="bg1"/>
                </a:solidFill>
                <a:latin typeface="Times New Roman" panose="02020603050405020304" pitchFamily="18" charset="0"/>
                <a:cs typeface="Times New Roman" panose="02020603050405020304" pitchFamily="18" charset="0"/>
              </a:rPr>
              <a:t>, suppresses and excludes aspects of what it claims to describe, while privileging and </a:t>
            </a:r>
            <a:r>
              <a:rPr lang="en-US" sz="2400" dirty="0" err="1">
                <a:solidFill>
                  <a:schemeClr val="bg1"/>
                </a:solidFill>
                <a:latin typeface="Times New Roman" panose="02020603050405020304" pitchFamily="18" charset="0"/>
                <a:cs typeface="Times New Roman" panose="02020603050405020304" pitchFamily="18" charset="0"/>
              </a:rPr>
              <a:t>emphasising</a:t>
            </a:r>
            <a:r>
              <a:rPr lang="en-US" sz="2400" dirty="0">
                <a:solidFill>
                  <a:schemeClr val="bg1"/>
                </a:solidFill>
                <a:latin typeface="Times New Roman" panose="02020603050405020304" pitchFamily="18" charset="0"/>
                <a:cs typeface="Times New Roman" panose="02020603050405020304" pitchFamily="18" charset="0"/>
              </a:rPr>
              <a:t> other aspects.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As there is no order to the social world beyond that which we give to it through language, there is no abstract way of determining the ‘right’ or the ‘true’ way to describe the world. Instead, what</a:t>
            </a:r>
          </a:p>
          <a:p>
            <a:r>
              <a:rPr lang="en-US" sz="2400" dirty="0">
                <a:solidFill>
                  <a:schemeClr val="bg1"/>
                </a:solidFill>
                <a:latin typeface="Times New Roman" panose="02020603050405020304" pitchFamily="18" charset="0"/>
                <a:cs typeface="Times New Roman" panose="02020603050405020304" pitchFamily="18" charset="0"/>
              </a:rPr>
              <a:t>is generally considered to be ‘right’ and ‘true’ is decided collectively. These collective</a:t>
            </a:r>
          </a:p>
          <a:p>
            <a:r>
              <a:rPr lang="en-US" sz="2400" dirty="0">
                <a:solidFill>
                  <a:schemeClr val="bg1"/>
                </a:solidFill>
                <a:latin typeface="Times New Roman" panose="02020603050405020304" pitchFamily="18" charset="0"/>
                <a:cs typeface="Times New Roman" panose="02020603050405020304" pitchFamily="18" charset="0"/>
              </a:rPr>
              <a:t>‘choices’, in turn, are shaped by the power relations and by the ideologies that dominate</a:t>
            </a:r>
          </a:p>
          <a:p>
            <a:r>
              <a:rPr lang="en-US" sz="2400" dirty="0">
                <a:solidFill>
                  <a:schemeClr val="bg1"/>
                </a:solidFill>
                <a:latin typeface="Times New Roman" panose="02020603050405020304" pitchFamily="18" charset="0"/>
                <a:cs typeface="Times New Roman" panose="02020603050405020304" pitchFamily="18" charset="0"/>
              </a:rPr>
              <a:t>particular contexts. This does not mean that the dominant ways of thinking are necessarily the ‘best’ – only that they are seen as such at a particular point in time by particular groups of people. Other perspectives that are suppressed are potentially just as valuable and have the power to create alternative worlds and truths.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132410371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0" y="2323527"/>
            <a:ext cx="12192000" cy="452431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Postmodernist researchers seek to expose and question the power relations that sustain dominant realities. This takes the form of ‘deconstructing’ (taking apart) these realities, as if they were texts, to search for instabilities within their widely accepted truths, and for what has not been discussed – absences and silences created in the shadow of such truths.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Postmodernists strive to make what has been left out or excluded more visible by the deconstruction of what counts as ‘reality’ into ideologies and power relations that underpin it, as you would dismantle an old building into the bricks and mortar that make it up.</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The goal of postmodern research is therefore to challenge radically the established ways of thinking and knowing and to give voice and legitimacy to the suppressed and </a:t>
            </a:r>
            <a:r>
              <a:rPr lang="en-US" sz="2400" dirty="0" err="1">
                <a:solidFill>
                  <a:schemeClr val="bg1"/>
                </a:solidFill>
                <a:latin typeface="Times New Roman" panose="02020603050405020304" pitchFamily="18" charset="0"/>
                <a:cs typeface="Times New Roman" panose="02020603050405020304" pitchFamily="18" charset="0"/>
              </a:rPr>
              <a:t>marginalised</a:t>
            </a:r>
            <a:r>
              <a:rPr lang="en-US" sz="2400" dirty="0">
                <a:solidFill>
                  <a:schemeClr val="bg1"/>
                </a:solidFill>
                <a:latin typeface="Times New Roman" panose="02020603050405020304" pitchFamily="18" charset="0"/>
                <a:cs typeface="Times New Roman" panose="02020603050405020304" pitchFamily="18" charset="0"/>
              </a:rPr>
              <a:t> ways of seeing and knowing that have been previously excluded.</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264636357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2808" y="2084502"/>
            <a:ext cx="12192000" cy="4893647"/>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As a postmodernist researcher, you would, instead of approaching the organizational world as constituted by things and entities such as ‘management’, ‘performance’ and ‘resources’, focus on the ongoing processes of </a:t>
            </a:r>
            <a:r>
              <a:rPr lang="en-US" sz="2400" dirty="0" err="1">
                <a:solidFill>
                  <a:schemeClr val="bg1"/>
                </a:solidFill>
                <a:latin typeface="Times New Roman" panose="02020603050405020304" pitchFamily="18" charset="0"/>
                <a:cs typeface="Times New Roman" panose="02020603050405020304" pitchFamily="18" charset="0"/>
              </a:rPr>
              <a:t>organising</a:t>
            </a:r>
            <a:r>
              <a:rPr lang="en-US" sz="2400" dirty="0">
                <a:solidFill>
                  <a:schemeClr val="bg1"/>
                </a:solidFill>
                <a:latin typeface="Times New Roman" panose="02020603050405020304" pitchFamily="18" charset="0"/>
                <a:cs typeface="Times New Roman" panose="02020603050405020304" pitchFamily="18" charset="0"/>
              </a:rPr>
              <a:t>, managing and ordering that constitute such entities. You would challenge </a:t>
            </a:r>
            <a:r>
              <a:rPr lang="en-US" sz="2400" dirty="0" err="1">
                <a:solidFill>
                  <a:schemeClr val="bg1"/>
                </a:solidFill>
                <a:latin typeface="Times New Roman" panose="02020603050405020304" pitchFamily="18" charset="0"/>
                <a:cs typeface="Times New Roman" panose="02020603050405020304" pitchFamily="18" charset="0"/>
              </a:rPr>
              <a:t>organisational</a:t>
            </a:r>
            <a:r>
              <a:rPr lang="en-US" sz="2400" dirty="0">
                <a:solidFill>
                  <a:schemeClr val="bg1"/>
                </a:solidFill>
                <a:latin typeface="Times New Roman" panose="02020603050405020304" pitchFamily="18" charset="0"/>
                <a:cs typeface="Times New Roman" panose="02020603050405020304" pitchFamily="18" charset="0"/>
              </a:rPr>
              <a:t> concepts and theories, and seek to demonstrate what perspectives and realities they exclude and leave silent and whose interests they serve.</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 You would be open to the deconstruction of any forms of data – texts, images, conversations, voices and numbers. Like interpretivists, you would be undertaking in-depth investigations of phenomena. Fundamental to postmodernist research is the recognition that power relations between the researcher and research subjects shape the knowledge created as part of the research process. As power relations cannot be avoided, it is crucial for researchers to be open about their moral and ethical positions, and thus you would strive to be radically reflexive about your own thinking and writing.</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220214792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2808" y="2084502"/>
            <a:ext cx="12192000" cy="4154984"/>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Pragmatism</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By now you may be thinking: do these differences in assumptions really matter? The proponents</a:t>
            </a:r>
          </a:p>
          <a:p>
            <a:r>
              <a:rPr lang="en-US" sz="2400" dirty="0">
                <a:solidFill>
                  <a:schemeClr val="bg1"/>
                </a:solidFill>
                <a:latin typeface="Times New Roman" panose="02020603050405020304" pitchFamily="18" charset="0"/>
                <a:cs typeface="Times New Roman" panose="02020603050405020304" pitchFamily="18" charset="0"/>
              </a:rPr>
              <a:t>of the philosophies discussed above would say that they do, as they delineate fundamentally different ways of seeing the world and carrying out research. However, you may be feeling differently. If you are becoming impatient with the battle of ontological, epistemological and axiological assumptions between the different philosophies, if you are questioning their relevance, and if you would rather get on with research that would focus on making a difference to entrepreneurial practice, you may be leaning towards the philosophy of pragmatism. However, you need to be sure that you are not treating pragmatism as an escape route from the challenge of understanding other philosophies!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42951620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2808" y="2084502"/>
            <a:ext cx="12192000" cy="4154984"/>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Pragmatism</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By now you may be thinking: do these differences in assumptions really matter? The proponents</a:t>
            </a:r>
          </a:p>
          <a:p>
            <a:r>
              <a:rPr lang="en-US" sz="2400" dirty="0">
                <a:solidFill>
                  <a:schemeClr val="bg1"/>
                </a:solidFill>
                <a:latin typeface="Times New Roman" panose="02020603050405020304" pitchFamily="18" charset="0"/>
                <a:cs typeface="Times New Roman" panose="02020603050405020304" pitchFamily="18" charset="0"/>
              </a:rPr>
              <a:t>of the philosophies discussed above would say that they do, as they delineate fundamentally different ways of seeing the world and carrying out research. However, you may be feeling differently. If you are becoming impatient with the battle of ontological, epistemological and axiological assumptions between the different philosophies, if you are questioning their relevance, and if you would rather get on with research that would focus on making a difference to entrepreneurial practice, you may be leaning towards the philosophy of pragmatism. However, you need to be sure that you are not treating pragmatism as an escape route from the challenge of understanding other philosophies!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412302124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59822" y="2449585"/>
            <a:ext cx="12192000" cy="3785652"/>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Pragmatism asserts that concepts are only relevant where they support action. Pragmatism originated in the late-nineteenth–early-twentieth-century USA in the work of philosophers Charles Pierce, William James and John Dewey. It strives to reconcile both objectivism and subjectivism, facts and values, accurate and rigorous knowledge and different </a:t>
            </a:r>
            <a:r>
              <a:rPr lang="en-US" sz="2400" dirty="0" err="1">
                <a:solidFill>
                  <a:schemeClr val="bg1"/>
                </a:solidFill>
                <a:latin typeface="Times New Roman" panose="02020603050405020304" pitchFamily="18" charset="0"/>
                <a:cs typeface="Times New Roman" panose="02020603050405020304" pitchFamily="18" charset="0"/>
              </a:rPr>
              <a:t>contextualised</a:t>
            </a:r>
            <a:r>
              <a:rPr lang="en-US" sz="2400" dirty="0">
                <a:solidFill>
                  <a:schemeClr val="bg1"/>
                </a:solidFill>
                <a:latin typeface="Times New Roman" panose="02020603050405020304" pitchFamily="18" charset="0"/>
                <a:cs typeface="Times New Roman" panose="02020603050405020304" pitchFamily="18" charset="0"/>
              </a:rPr>
              <a:t> experiences.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It does this by considering theories, concepts, ideas, hypotheses and research findings not in an abstract form, but in terms of the roles they play as instruments of thought and action, and in terms of their practical consequences in specific contexts. Reality matters to pragmatists as practical effects of ideas, and knowledge is valued for enabling actions to be carried out successfully.</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189750550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59822" y="2449585"/>
            <a:ext cx="12192000" cy="3785652"/>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If your research starts with theory, often developed from your reading of the academic literature, and you design a research strategy to test the theory, you are using a deductive approach.</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Conversely, if your research starts by collecting data to explore a phenomenon and you generate or build theory (often in the form of a conceptual framework), then you are using an inductive approach.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Where you are collecting data to explore a phenomenon, identify themes and explain patterns, to generate a new or modify an existing theory which you subsequently test through additional data collection, you are using an abductive approach.</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Approaches to theory development</a:t>
            </a:r>
          </a:p>
        </p:txBody>
      </p:sp>
    </p:spTree>
    <p:extLst>
      <p:ext uri="{BB962C8B-B14F-4D97-AF65-F5344CB8AC3E}">
        <p14:creationId xmlns:p14="http://schemas.microsoft.com/office/powerpoint/2010/main" val="74593937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9C84278-75CA-19D2-95ED-AC30902296D0}"/>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A8EFDA10-08FA-2262-90D4-CD1CD310B935}"/>
              </a:ext>
            </a:extLst>
          </p:cNvPr>
          <p:cNvPicPr>
            <a:picLocks noChangeAspect="1"/>
          </p:cNvPicPr>
          <p:nvPr/>
        </p:nvPicPr>
        <p:blipFill>
          <a:blip r:embed="rId2"/>
          <a:stretch>
            <a:fillRect/>
          </a:stretch>
        </p:blipFill>
        <p:spPr>
          <a:xfrm>
            <a:off x="1985726" y="1188267"/>
            <a:ext cx="8220547" cy="4481465"/>
          </a:xfrm>
          <a:prstGeom prst="rect">
            <a:avLst/>
          </a:prstGeom>
        </p:spPr>
      </p:pic>
    </p:spTree>
    <p:extLst>
      <p:ext uri="{BB962C8B-B14F-4D97-AF65-F5344CB8AC3E}">
        <p14:creationId xmlns:p14="http://schemas.microsoft.com/office/powerpoint/2010/main" val="304448750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B5F39C9-3A3B-07E2-9ECE-52DEB264A168}"/>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E55A1571-9E59-96D9-0C3A-1B88428A7F19}"/>
              </a:ext>
            </a:extLst>
          </p:cNvPr>
          <p:cNvPicPr>
            <a:picLocks noChangeAspect="1"/>
          </p:cNvPicPr>
          <p:nvPr/>
        </p:nvPicPr>
        <p:blipFill>
          <a:blip r:embed="rId2"/>
          <a:stretch>
            <a:fillRect/>
          </a:stretch>
        </p:blipFill>
        <p:spPr>
          <a:xfrm>
            <a:off x="2076261" y="169752"/>
            <a:ext cx="8039477" cy="6518495"/>
          </a:xfrm>
          <a:prstGeom prst="rect">
            <a:avLst/>
          </a:prstGeom>
        </p:spPr>
      </p:pic>
    </p:spTree>
    <p:extLst>
      <p:ext uri="{BB962C8B-B14F-4D97-AF65-F5344CB8AC3E}">
        <p14:creationId xmlns:p14="http://schemas.microsoft.com/office/powerpoint/2010/main" val="187800227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3605</TotalTime>
  <Words>9006</Words>
  <Application>Microsoft Office PowerPoint</Application>
  <PresentationFormat>Widescreen</PresentationFormat>
  <Paragraphs>857</Paragraphs>
  <Slides>99</Slides>
  <Notes>82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99</vt:i4>
      </vt:variant>
    </vt:vector>
  </HeadingPairs>
  <TitlesOfParts>
    <vt:vector size="104"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Ahmed  Rageh</cp:lastModifiedBy>
  <cp:revision>237</cp:revision>
  <dcterms:created xsi:type="dcterms:W3CDTF">2023-04-29T09:08:23Z</dcterms:created>
  <dcterms:modified xsi:type="dcterms:W3CDTF">2023-10-16T09:55:42Z</dcterms:modified>
</cp:coreProperties>
</file>