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wmf" ContentType="image/x-wmf"/>
  <Default Extension="xml" ContentType="application/xml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41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3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0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Slides/notesSlide5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1.xml" ContentType="application/vnd.openxmlformats-officedocument.theme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Masters/notesMaster1.xml" ContentType="application/vnd.openxmlformats-officedocument.presentationml.notesMaster+xml"/>
  <Override PartName="/ppt/media/image14.jpg" ContentType="image/jpg"/>
  <Override PartName="/ppt/media/image13.jpg" ContentType="image/jpg"/>
  <Override PartName="/ppt/theme/theme2.xml" ContentType="application/vnd.openxmlformats-officedocument.theme+xml"/>
  <Override PartName="/ppt/media/image10.jpg" ContentType="image/jpg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3"/>
  </p:notesMasterIdLst>
  <p:sldIdLst>
    <p:sldId id="480" r:id="rId2"/>
    <p:sldId id="303" r:id="rId3"/>
    <p:sldId id="494" r:id="rId4"/>
    <p:sldId id="589" r:id="rId5"/>
    <p:sldId id="590" r:id="rId6"/>
    <p:sldId id="591" r:id="rId7"/>
    <p:sldId id="594" r:id="rId8"/>
    <p:sldId id="604" r:id="rId9"/>
    <p:sldId id="603" r:id="rId10"/>
    <p:sldId id="605" r:id="rId11"/>
    <p:sldId id="606" r:id="rId12"/>
    <p:sldId id="607" r:id="rId13"/>
    <p:sldId id="532" r:id="rId14"/>
    <p:sldId id="538" r:id="rId15"/>
    <p:sldId id="609" r:id="rId16"/>
    <p:sldId id="610" r:id="rId17"/>
    <p:sldId id="541" r:id="rId18"/>
    <p:sldId id="542" r:id="rId19"/>
    <p:sldId id="543" r:id="rId20"/>
    <p:sldId id="611" r:id="rId21"/>
    <p:sldId id="545" r:id="rId22"/>
    <p:sldId id="546" r:id="rId23"/>
    <p:sldId id="612" r:id="rId24"/>
    <p:sldId id="548" r:id="rId25"/>
    <p:sldId id="549" r:id="rId26"/>
    <p:sldId id="550" r:id="rId27"/>
    <p:sldId id="551" r:id="rId28"/>
    <p:sldId id="553" r:id="rId29"/>
    <p:sldId id="554" r:id="rId30"/>
    <p:sldId id="588" r:id="rId31"/>
    <p:sldId id="555" r:id="rId32"/>
    <p:sldId id="556" r:id="rId33"/>
    <p:sldId id="557" r:id="rId34"/>
    <p:sldId id="558" r:id="rId35"/>
    <p:sldId id="559" r:id="rId36"/>
    <p:sldId id="560" r:id="rId37"/>
    <p:sldId id="561" r:id="rId38"/>
    <p:sldId id="562" r:id="rId39"/>
    <p:sldId id="584" r:id="rId40"/>
    <p:sldId id="583" r:id="rId41"/>
    <p:sldId id="608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94"/>
            <p14:sldId id="589"/>
            <p14:sldId id="590"/>
            <p14:sldId id="591"/>
            <p14:sldId id="594"/>
            <p14:sldId id="604"/>
            <p14:sldId id="603"/>
            <p14:sldId id="605"/>
            <p14:sldId id="606"/>
            <p14:sldId id="607"/>
            <p14:sldId id="532"/>
            <p14:sldId id="538"/>
            <p14:sldId id="609"/>
            <p14:sldId id="610"/>
            <p14:sldId id="541"/>
            <p14:sldId id="542"/>
            <p14:sldId id="543"/>
            <p14:sldId id="611"/>
            <p14:sldId id="545"/>
            <p14:sldId id="546"/>
            <p14:sldId id="612"/>
            <p14:sldId id="548"/>
            <p14:sldId id="549"/>
            <p14:sldId id="550"/>
            <p14:sldId id="551"/>
            <p14:sldId id="553"/>
            <p14:sldId id="554"/>
            <p14:sldId id="588"/>
            <p14:sldId id="555"/>
            <p14:sldId id="556"/>
            <p14:sldId id="557"/>
            <p14:sldId id="558"/>
            <p14:sldId id="559"/>
            <p14:sldId id="560"/>
            <p14:sldId id="561"/>
            <p14:sldId id="562"/>
            <p14:sldId id="584"/>
            <p14:sldId id="583"/>
            <p14:sldId id="608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99" autoAdjust="0"/>
    <p:restoredTop sz="93738" autoAdjust="0"/>
  </p:normalViewPr>
  <p:slideViewPr>
    <p:cSldViewPr snapToGrid="0">
      <p:cViewPr varScale="1">
        <p:scale>
          <a:sx n="82" d="100"/>
          <a:sy n="82" d="100"/>
        </p:scale>
        <p:origin x="715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1F4355-8F44-47FA-AE58-54411A32815F}" type="doc">
      <dgm:prSet loTypeId="urn:microsoft.com/office/officeart/2005/8/layout/pyramid1" loCatId="pyramid" qsTypeId="urn:microsoft.com/office/officeart/2005/8/quickstyle/simple1" qsCatId="simple" csTypeId="urn:microsoft.com/office/officeart/2005/8/colors/accent3_5" csCatId="accent3" phldr="1"/>
      <dgm:spPr/>
    </dgm:pt>
    <dgm:pt modelId="{F17B3259-8808-4142-B57E-623A2A9AAD75}">
      <dgm:prSet phldrT="[Text]" custT="1"/>
      <dgm:spPr>
        <a:solidFill>
          <a:srgbClr val="00B050">
            <a:alpha val="90000"/>
          </a:srgbClr>
        </a:solidFill>
      </dgm:spPr>
      <dgm:t>
        <a:bodyPr/>
        <a:lstStyle/>
        <a:p>
          <a:r>
            <a:rPr lang="en-US" sz="1600" b="1" dirty="0">
              <a:solidFill>
                <a:srgbClr val="0070C0"/>
              </a:solidFill>
              <a:latin typeface="Alexandria" pitchFamily="2" charset="-78"/>
              <a:cs typeface="Alexandria" pitchFamily="2" charset="-78"/>
            </a:rPr>
            <a:t>CCNA</a:t>
          </a:r>
          <a:r>
            <a:rPr lang="en-US" sz="1600" b="1" dirty="0">
              <a:solidFill>
                <a:schemeClr val="bg2"/>
              </a:solidFill>
              <a:latin typeface="Alexandria" pitchFamily="2" charset="-78"/>
              <a:cs typeface="Alexandria" pitchFamily="2" charset="-78"/>
            </a:rPr>
            <a:t> Cisco Certified Network Associate</a:t>
          </a:r>
        </a:p>
      </dgm:t>
    </dgm:pt>
    <dgm:pt modelId="{4BCA37DA-2F29-42ED-BCCF-E1ABF9C45F65}" type="parTrans" cxnId="{9D361C53-928D-4B0E-93B3-365318FBC391}">
      <dgm:prSet/>
      <dgm:spPr/>
      <dgm:t>
        <a:bodyPr/>
        <a:lstStyle/>
        <a:p>
          <a:endParaRPr lang="en-US" sz="1800" b="1">
            <a:solidFill>
              <a:schemeClr val="bg2"/>
            </a:solidFill>
          </a:endParaRPr>
        </a:p>
      </dgm:t>
    </dgm:pt>
    <dgm:pt modelId="{3E43556F-BBC1-45E0-8175-7865BD7D74B7}" type="sibTrans" cxnId="{9D361C53-928D-4B0E-93B3-365318FBC391}">
      <dgm:prSet/>
      <dgm:spPr/>
      <dgm:t>
        <a:bodyPr/>
        <a:lstStyle/>
        <a:p>
          <a:endParaRPr lang="en-US" sz="1800" b="1">
            <a:solidFill>
              <a:schemeClr val="bg2"/>
            </a:solidFill>
          </a:endParaRPr>
        </a:p>
      </dgm:t>
    </dgm:pt>
    <dgm:pt modelId="{C9B00684-67EC-4E86-81AE-2060AE8B1D1B}">
      <dgm:prSet custT="1"/>
      <dgm:spPr>
        <a:solidFill>
          <a:srgbClr val="E0FFC1">
            <a:alpha val="70000"/>
          </a:srgbClr>
        </a:solidFill>
      </dgm:spPr>
      <dgm:t>
        <a:bodyPr/>
        <a:lstStyle/>
        <a:p>
          <a:r>
            <a:rPr lang="en-US" sz="1600" b="1" dirty="0">
              <a:solidFill>
                <a:schemeClr val="accent5">
                  <a:lumMod val="75000"/>
                </a:schemeClr>
              </a:solidFill>
              <a:latin typeface="Alexandria" pitchFamily="2" charset="-78"/>
              <a:cs typeface="Alexandria" pitchFamily="2" charset="-78"/>
            </a:rPr>
            <a:t>CCNP                              </a:t>
          </a:r>
          <a:endParaRPr lang="en-US" sz="1600" b="1" dirty="0" smtClean="0">
            <a:solidFill>
              <a:schemeClr val="accent5">
                <a:lumMod val="75000"/>
              </a:schemeClr>
            </a:solidFill>
            <a:latin typeface="Alexandria" pitchFamily="2" charset="-78"/>
            <a:cs typeface="Alexandria" pitchFamily="2" charset="-78"/>
          </a:endParaRPr>
        </a:p>
        <a:p>
          <a:r>
            <a:rPr lang="en-US" sz="1600" b="1" dirty="0" smtClean="0">
              <a:solidFill>
                <a:schemeClr val="accent5">
                  <a:lumMod val="75000"/>
                </a:schemeClr>
              </a:solidFill>
              <a:latin typeface="Alexandria" pitchFamily="2" charset="-78"/>
              <a:cs typeface="Alexandria" pitchFamily="2" charset="-78"/>
            </a:rPr>
            <a:t>   </a:t>
          </a:r>
          <a:r>
            <a:rPr lang="en-US" sz="1600" b="1" dirty="0">
              <a:solidFill>
                <a:schemeClr val="accent5">
                  <a:lumMod val="75000"/>
                </a:schemeClr>
              </a:solidFill>
              <a:latin typeface="Alexandria" pitchFamily="2" charset="-78"/>
              <a:cs typeface="Alexandria" pitchFamily="2" charset="-78"/>
            </a:rPr>
            <a:t>Cisco Certified Network Professional</a:t>
          </a:r>
        </a:p>
      </dgm:t>
    </dgm:pt>
    <dgm:pt modelId="{A171E184-6352-4E26-BD62-F8B0FCDFBDC1}" type="parTrans" cxnId="{2EF0FAA4-C5B8-42D6-A5C5-B3E6DA350C51}">
      <dgm:prSet/>
      <dgm:spPr/>
      <dgm:t>
        <a:bodyPr/>
        <a:lstStyle/>
        <a:p>
          <a:endParaRPr lang="en-US" sz="1800" b="1">
            <a:solidFill>
              <a:schemeClr val="bg2"/>
            </a:solidFill>
          </a:endParaRPr>
        </a:p>
      </dgm:t>
    </dgm:pt>
    <dgm:pt modelId="{C66F0D7D-6CB8-400C-A794-C26B1490AB94}" type="sibTrans" cxnId="{2EF0FAA4-C5B8-42D6-A5C5-B3E6DA350C51}">
      <dgm:prSet/>
      <dgm:spPr/>
      <dgm:t>
        <a:bodyPr/>
        <a:lstStyle/>
        <a:p>
          <a:endParaRPr lang="en-US" sz="1800" b="1">
            <a:solidFill>
              <a:schemeClr val="bg2"/>
            </a:solidFill>
          </a:endParaRPr>
        </a:p>
      </dgm:t>
    </dgm:pt>
    <dgm:pt modelId="{531F5680-DC9A-4EFE-996A-87F306F7DCFF}">
      <dgm:prSet custT="1"/>
      <dgm:spPr>
        <a:solidFill>
          <a:srgbClr val="00B050">
            <a:alpha val="50000"/>
          </a:srgbClr>
        </a:solidFill>
      </dgm:spPr>
      <dgm:t>
        <a:bodyPr/>
        <a:lstStyle/>
        <a:p>
          <a:r>
            <a:rPr lang="en-US" sz="1600" b="1" dirty="0">
              <a:solidFill>
                <a:schemeClr val="bg2"/>
              </a:solidFill>
              <a:latin typeface="Alexandria" pitchFamily="2" charset="-78"/>
              <a:cs typeface="Alexandria" pitchFamily="2" charset="-78"/>
            </a:rPr>
            <a:t> </a:t>
          </a:r>
          <a:r>
            <a:rPr lang="en-US" sz="1600" b="1" dirty="0">
              <a:solidFill>
                <a:srgbClr val="0070C0"/>
              </a:solidFill>
              <a:latin typeface="Alexandria" pitchFamily="2" charset="-78"/>
              <a:cs typeface="Alexandria" pitchFamily="2" charset="-78"/>
            </a:rPr>
            <a:t>CCIE </a:t>
          </a:r>
          <a:r>
            <a:rPr lang="en-US" sz="1600" b="1" dirty="0">
              <a:solidFill>
                <a:schemeClr val="bg2"/>
              </a:solidFill>
              <a:latin typeface="Alexandria" pitchFamily="2" charset="-78"/>
              <a:cs typeface="Alexandria" pitchFamily="2" charset="-78"/>
            </a:rPr>
            <a:t>                                                  </a:t>
          </a:r>
          <a:r>
            <a:rPr lang="en-US" sz="1600" b="1" dirty="0">
              <a:solidFill>
                <a:schemeClr val="accent5">
                  <a:lumMod val="75000"/>
                </a:schemeClr>
              </a:solidFill>
              <a:latin typeface="Alexandria" pitchFamily="2" charset="-78"/>
              <a:cs typeface="Alexandria" pitchFamily="2" charset="-78"/>
            </a:rPr>
            <a:t>Cisco Certified Internetwork Expert</a:t>
          </a:r>
        </a:p>
      </dgm:t>
    </dgm:pt>
    <dgm:pt modelId="{D50CE0EE-820B-4C09-BAAB-A175153D649F}" type="parTrans" cxnId="{9D5FA66F-FF88-45F5-A777-96F824A1DDDA}">
      <dgm:prSet/>
      <dgm:spPr/>
      <dgm:t>
        <a:bodyPr/>
        <a:lstStyle/>
        <a:p>
          <a:endParaRPr lang="en-US" sz="1800" b="1">
            <a:solidFill>
              <a:schemeClr val="bg2"/>
            </a:solidFill>
          </a:endParaRPr>
        </a:p>
      </dgm:t>
    </dgm:pt>
    <dgm:pt modelId="{CFB436B4-2D23-4217-AD62-4DF4497264BC}" type="sibTrans" cxnId="{9D5FA66F-FF88-45F5-A777-96F824A1DDDA}">
      <dgm:prSet/>
      <dgm:spPr/>
      <dgm:t>
        <a:bodyPr/>
        <a:lstStyle/>
        <a:p>
          <a:endParaRPr lang="en-US" sz="1800" b="1">
            <a:solidFill>
              <a:schemeClr val="bg2"/>
            </a:solidFill>
          </a:endParaRPr>
        </a:p>
      </dgm:t>
    </dgm:pt>
    <dgm:pt modelId="{FA3ED236-306E-4653-B8BD-E74445E067D6}">
      <dgm:prSet phldrT="[Text]" custT="1"/>
      <dgm:spPr>
        <a:solidFill>
          <a:srgbClr val="00B050">
            <a:alpha val="90000"/>
          </a:srgbClr>
        </a:solidFill>
      </dgm:spPr>
      <dgm:t>
        <a:bodyPr/>
        <a:lstStyle/>
        <a:p>
          <a:endParaRPr lang="en-US" sz="1800" b="1" dirty="0">
            <a:solidFill>
              <a:schemeClr val="bg2"/>
            </a:solidFill>
          </a:endParaRPr>
        </a:p>
      </dgm:t>
    </dgm:pt>
    <dgm:pt modelId="{5EFC2162-FE8C-4EF7-817E-A9EFE6B652D8}" type="parTrans" cxnId="{5DEA4024-10D5-474B-9DAF-D69ED76E3146}">
      <dgm:prSet/>
      <dgm:spPr/>
      <dgm:t>
        <a:bodyPr/>
        <a:lstStyle/>
        <a:p>
          <a:endParaRPr lang="en-US" sz="1800" b="1"/>
        </a:p>
      </dgm:t>
    </dgm:pt>
    <dgm:pt modelId="{4A3A2BEF-7362-4BA3-A64D-BF879D59B245}" type="sibTrans" cxnId="{5DEA4024-10D5-474B-9DAF-D69ED76E3146}">
      <dgm:prSet/>
      <dgm:spPr/>
      <dgm:t>
        <a:bodyPr/>
        <a:lstStyle/>
        <a:p>
          <a:endParaRPr lang="en-US" sz="1800" b="1"/>
        </a:p>
      </dgm:t>
    </dgm:pt>
    <dgm:pt modelId="{B9B6C4E9-E07D-47CB-829C-4BF5F8892629}" type="pres">
      <dgm:prSet presAssocID="{8A1F4355-8F44-47FA-AE58-54411A32815F}" presName="Name0" presStyleCnt="0">
        <dgm:presLayoutVars>
          <dgm:dir/>
          <dgm:animLvl val="lvl"/>
          <dgm:resizeHandles val="exact"/>
        </dgm:presLayoutVars>
      </dgm:prSet>
      <dgm:spPr/>
    </dgm:pt>
    <dgm:pt modelId="{579292E0-8FC4-4995-9A59-93772B368BFA}" type="pres">
      <dgm:prSet presAssocID="{FA3ED236-306E-4653-B8BD-E74445E067D6}" presName="Name8" presStyleCnt="0"/>
      <dgm:spPr/>
    </dgm:pt>
    <dgm:pt modelId="{6A5AD01E-1393-4133-A392-1F46A8D34E64}" type="pres">
      <dgm:prSet presAssocID="{FA3ED236-306E-4653-B8BD-E74445E067D6}" presName="level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8B1536-F518-403F-847C-EE05777EE440}" type="pres">
      <dgm:prSet presAssocID="{FA3ED236-306E-4653-B8BD-E74445E067D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CA4D0B-9CE2-4B90-B6FE-81D7F609A936}" type="pres">
      <dgm:prSet presAssocID="{531F5680-DC9A-4EFE-996A-87F306F7DCFF}" presName="Name8" presStyleCnt="0"/>
      <dgm:spPr/>
    </dgm:pt>
    <dgm:pt modelId="{6543B2E7-E52A-48C8-9A64-B9802D0B12F0}" type="pres">
      <dgm:prSet presAssocID="{531F5680-DC9A-4EFE-996A-87F306F7DCFF}" presName="level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7AE6A7-4048-455D-8F92-AEDC6418A3E3}" type="pres">
      <dgm:prSet presAssocID="{531F5680-DC9A-4EFE-996A-87F306F7DCF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5B12E9-6625-4EBC-B95D-8061DF37F639}" type="pres">
      <dgm:prSet presAssocID="{C9B00684-67EC-4E86-81AE-2060AE8B1D1B}" presName="Name8" presStyleCnt="0"/>
      <dgm:spPr/>
    </dgm:pt>
    <dgm:pt modelId="{00235C00-ECEA-49A2-9A77-F1DF4B783448}" type="pres">
      <dgm:prSet presAssocID="{C9B00684-67EC-4E86-81AE-2060AE8B1D1B}" presName="level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4C40A5-0FE1-45EE-BF86-73FA23EBB22B}" type="pres">
      <dgm:prSet presAssocID="{C9B00684-67EC-4E86-81AE-2060AE8B1D1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A610A6-FC03-4E08-A522-6468A9083397}" type="pres">
      <dgm:prSet presAssocID="{F17B3259-8808-4142-B57E-623A2A9AAD75}" presName="Name8" presStyleCnt="0"/>
      <dgm:spPr/>
    </dgm:pt>
    <dgm:pt modelId="{E0C30775-098F-49C7-84BB-CF16C8119B31}" type="pres">
      <dgm:prSet presAssocID="{F17B3259-8808-4142-B57E-623A2A9AAD75}" presName="level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20FE8D-6A9E-4E0C-899F-A434D1CFF642}" type="pres">
      <dgm:prSet presAssocID="{F17B3259-8808-4142-B57E-623A2A9AAD7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7A530AF-4D81-47E4-8C08-7B094060AA47}" type="presOf" srcId="{F17B3259-8808-4142-B57E-623A2A9AAD75}" destId="{C320FE8D-6A9E-4E0C-899F-A434D1CFF642}" srcOrd="1" destOrd="0" presId="urn:microsoft.com/office/officeart/2005/8/layout/pyramid1"/>
    <dgm:cxn modelId="{95C1DD3B-91FF-43F1-BA10-16E07AB7B1DA}" type="presOf" srcId="{C9B00684-67EC-4E86-81AE-2060AE8B1D1B}" destId="{D14C40A5-0FE1-45EE-BF86-73FA23EBB22B}" srcOrd="1" destOrd="0" presId="urn:microsoft.com/office/officeart/2005/8/layout/pyramid1"/>
    <dgm:cxn modelId="{5DEA4024-10D5-474B-9DAF-D69ED76E3146}" srcId="{8A1F4355-8F44-47FA-AE58-54411A32815F}" destId="{FA3ED236-306E-4653-B8BD-E74445E067D6}" srcOrd="0" destOrd="0" parTransId="{5EFC2162-FE8C-4EF7-817E-A9EFE6B652D8}" sibTransId="{4A3A2BEF-7362-4BA3-A64D-BF879D59B245}"/>
    <dgm:cxn modelId="{9D361C53-928D-4B0E-93B3-365318FBC391}" srcId="{8A1F4355-8F44-47FA-AE58-54411A32815F}" destId="{F17B3259-8808-4142-B57E-623A2A9AAD75}" srcOrd="3" destOrd="0" parTransId="{4BCA37DA-2F29-42ED-BCCF-E1ABF9C45F65}" sibTransId="{3E43556F-BBC1-45E0-8175-7865BD7D74B7}"/>
    <dgm:cxn modelId="{9D5FA66F-FF88-45F5-A777-96F824A1DDDA}" srcId="{8A1F4355-8F44-47FA-AE58-54411A32815F}" destId="{531F5680-DC9A-4EFE-996A-87F306F7DCFF}" srcOrd="1" destOrd="0" parTransId="{D50CE0EE-820B-4C09-BAAB-A175153D649F}" sibTransId="{CFB436B4-2D23-4217-AD62-4DF4497264BC}"/>
    <dgm:cxn modelId="{16778C36-26F5-4B36-8255-8BDCDD261CFE}" type="presOf" srcId="{531F5680-DC9A-4EFE-996A-87F306F7DCFF}" destId="{177AE6A7-4048-455D-8F92-AEDC6418A3E3}" srcOrd="1" destOrd="0" presId="urn:microsoft.com/office/officeart/2005/8/layout/pyramid1"/>
    <dgm:cxn modelId="{FBDF1C57-45AB-4BF1-B647-E46AB9B785C4}" type="presOf" srcId="{8A1F4355-8F44-47FA-AE58-54411A32815F}" destId="{B9B6C4E9-E07D-47CB-829C-4BF5F8892629}" srcOrd="0" destOrd="0" presId="urn:microsoft.com/office/officeart/2005/8/layout/pyramid1"/>
    <dgm:cxn modelId="{EBE70D71-ABDE-4E06-8DA4-E11B5727BA38}" type="presOf" srcId="{FA3ED236-306E-4653-B8BD-E74445E067D6}" destId="{6A5AD01E-1393-4133-A392-1F46A8D34E64}" srcOrd="0" destOrd="0" presId="urn:microsoft.com/office/officeart/2005/8/layout/pyramid1"/>
    <dgm:cxn modelId="{023ED15D-012F-4056-8D7A-A74AB5855BBA}" type="presOf" srcId="{FA3ED236-306E-4653-B8BD-E74445E067D6}" destId="{1A8B1536-F518-403F-847C-EE05777EE440}" srcOrd="1" destOrd="0" presId="urn:microsoft.com/office/officeart/2005/8/layout/pyramid1"/>
    <dgm:cxn modelId="{4C0907EE-A0CA-48B0-BCD0-948E8DC14E5A}" type="presOf" srcId="{531F5680-DC9A-4EFE-996A-87F306F7DCFF}" destId="{6543B2E7-E52A-48C8-9A64-B9802D0B12F0}" srcOrd="0" destOrd="0" presId="urn:microsoft.com/office/officeart/2005/8/layout/pyramid1"/>
    <dgm:cxn modelId="{2EF0FAA4-C5B8-42D6-A5C5-B3E6DA350C51}" srcId="{8A1F4355-8F44-47FA-AE58-54411A32815F}" destId="{C9B00684-67EC-4E86-81AE-2060AE8B1D1B}" srcOrd="2" destOrd="0" parTransId="{A171E184-6352-4E26-BD62-F8B0FCDFBDC1}" sibTransId="{C66F0D7D-6CB8-400C-A794-C26B1490AB94}"/>
    <dgm:cxn modelId="{63E1AEC3-4B25-42F8-92E1-96A8B422E9BE}" type="presOf" srcId="{F17B3259-8808-4142-B57E-623A2A9AAD75}" destId="{E0C30775-098F-49C7-84BB-CF16C8119B31}" srcOrd="0" destOrd="0" presId="urn:microsoft.com/office/officeart/2005/8/layout/pyramid1"/>
    <dgm:cxn modelId="{4E0073FA-8F76-4D39-9EB0-D28DC1CFE611}" type="presOf" srcId="{C9B00684-67EC-4E86-81AE-2060AE8B1D1B}" destId="{00235C00-ECEA-49A2-9A77-F1DF4B783448}" srcOrd="0" destOrd="0" presId="urn:microsoft.com/office/officeart/2005/8/layout/pyramid1"/>
    <dgm:cxn modelId="{30011F7A-93EF-46F2-8D54-1CC2F776696F}" type="presParOf" srcId="{B9B6C4E9-E07D-47CB-829C-4BF5F8892629}" destId="{579292E0-8FC4-4995-9A59-93772B368BFA}" srcOrd="0" destOrd="0" presId="urn:microsoft.com/office/officeart/2005/8/layout/pyramid1"/>
    <dgm:cxn modelId="{D892B9D0-8C36-48C9-8A4B-02DE033F93D9}" type="presParOf" srcId="{579292E0-8FC4-4995-9A59-93772B368BFA}" destId="{6A5AD01E-1393-4133-A392-1F46A8D34E64}" srcOrd="0" destOrd="0" presId="urn:microsoft.com/office/officeart/2005/8/layout/pyramid1"/>
    <dgm:cxn modelId="{CD500152-3403-44E4-B8FE-2CC421302FE4}" type="presParOf" srcId="{579292E0-8FC4-4995-9A59-93772B368BFA}" destId="{1A8B1536-F518-403F-847C-EE05777EE440}" srcOrd="1" destOrd="0" presId="urn:microsoft.com/office/officeart/2005/8/layout/pyramid1"/>
    <dgm:cxn modelId="{A84CCFF8-9FCE-4416-A13B-592D7E4BB577}" type="presParOf" srcId="{B9B6C4E9-E07D-47CB-829C-4BF5F8892629}" destId="{13CA4D0B-9CE2-4B90-B6FE-81D7F609A936}" srcOrd="1" destOrd="0" presId="urn:microsoft.com/office/officeart/2005/8/layout/pyramid1"/>
    <dgm:cxn modelId="{C4453F71-987C-448D-AA1D-1EA3EA765619}" type="presParOf" srcId="{13CA4D0B-9CE2-4B90-B6FE-81D7F609A936}" destId="{6543B2E7-E52A-48C8-9A64-B9802D0B12F0}" srcOrd="0" destOrd="0" presId="urn:microsoft.com/office/officeart/2005/8/layout/pyramid1"/>
    <dgm:cxn modelId="{48A04907-E376-4743-8C38-0E1E1CE5291A}" type="presParOf" srcId="{13CA4D0B-9CE2-4B90-B6FE-81D7F609A936}" destId="{177AE6A7-4048-455D-8F92-AEDC6418A3E3}" srcOrd="1" destOrd="0" presId="urn:microsoft.com/office/officeart/2005/8/layout/pyramid1"/>
    <dgm:cxn modelId="{CA072D4B-0C50-4ED1-BCBB-A656ECA861DD}" type="presParOf" srcId="{B9B6C4E9-E07D-47CB-829C-4BF5F8892629}" destId="{835B12E9-6625-4EBC-B95D-8061DF37F639}" srcOrd="2" destOrd="0" presId="urn:microsoft.com/office/officeart/2005/8/layout/pyramid1"/>
    <dgm:cxn modelId="{556136C4-D973-4EFD-A63B-E569480BFDDF}" type="presParOf" srcId="{835B12E9-6625-4EBC-B95D-8061DF37F639}" destId="{00235C00-ECEA-49A2-9A77-F1DF4B783448}" srcOrd="0" destOrd="0" presId="urn:microsoft.com/office/officeart/2005/8/layout/pyramid1"/>
    <dgm:cxn modelId="{A4CBF6C6-5AAD-4223-9B78-D20905832A06}" type="presParOf" srcId="{835B12E9-6625-4EBC-B95D-8061DF37F639}" destId="{D14C40A5-0FE1-45EE-BF86-73FA23EBB22B}" srcOrd="1" destOrd="0" presId="urn:microsoft.com/office/officeart/2005/8/layout/pyramid1"/>
    <dgm:cxn modelId="{4F17648A-5753-4800-AC2E-C6C2F9452135}" type="presParOf" srcId="{B9B6C4E9-E07D-47CB-829C-4BF5F8892629}" destId="{AEA610A6-FC03-4E08-A522-6468A9083397}" srcOrd="3" destOrd="0" presId="urn:microsoft.com/office/officeart/2005/8/layout/pyramid1"/>
    <dgm:cxn modelId="{11FB93EC-BC05-4BBE-8570-CED5D999D74D}" type="presParOf" srcId="{AEA610A6-FC03-4E08-A522-6468A9083397}" destId="{E0C30775-098F-49C7-84BB-CF16C8119B31}" srcOrd="0" destOrd="0" presId="urn:microsoft.com/office/officeart/2005/8/layout/pyramid1"/>
    <dgm:cxn modelId="{6DA37973-E3FD-4F3D-8DF7-D196C9FDB393}" type="presParOf" srcId="{AEA610A6-FC03-4E08-A522-6468A9083397}" destId="{C320FE8D-6A9E-4E0C-899F-A434D1CFF642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5AD01E-1393-4133-A392-1F46A8D34E64}">
      <dsp:nvSpPr>
        <dsp:cNvPr id="0" name=""/>
        <dsp:cNvSpPr/>
      </dsp:nvSpPr>
      <dsp:spPr>
        <a:xfrm>
          <a:off x="2600325" y="0"/>
          <a:ext cx="1733550" cy="1181099"/>
        </a:xfrm>
        <a:prstGeom prst="trapezoid">
          <a:avLst>
            <a:gd name="adj" fmla="val 73387"/>
          </a:avLst>
        </a:prstGeom>
        <a:solidFill>
          <a:srgbClr val="00B050">
            <a:alpha val="9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 dirty="0">
            <a:solidFill>
              <a:schemeClr val="bg2"/>
            </a:solidFill>
          </a:endParaRPr>
        </a:p>
      </dsp:txBody>
      <dsp:txXfrm>
        <a:off x="2600325" y="0"/>
        <a:ext cx="1733550" cy="1181099"/>
      </dsp:txXfrm>
    </dsp:sp>
    <dsp:sp modelId="{6543B2E7-E52A-48C8-9A64-B9802D0B12F0}">
      <dsp:nvSpPr>
        <dsp:cNvPr id="0" name=""/>
        <dsp:cNvSpPr/>
      </dsp:nvSpPr>
      <dsp:spPr>
        <a:xfrm>
          <a:off x="1733550" y="1181099"/>
          <a:ext cx="3467100" cy="1181099"/>
        </a:xfrm>
        <a:prstGeom prst="trapezoid">
          <a:avLst>
            <a:gd name="adj" fmla="val 73387"/>
          </a:avLst>
        </a:prstGeom>
        <a:solidFill>
          <a:srgbClr val="00B050">
            <a:alpha val="5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solidFill>
                <a:schemeClr val="bg2"/>
              </a:solidFill>
              <a:latin typeface="Alexandria" pitchFamily="2" charset="-78"/>
              <a:cs typeface="Alexandria" pitchFamily="2" charset="-78"/>
            </a:rPr>
            <a:t> </a:t>
          </a:r>
          <a:r>
            <a:rPr lang="en-US" sz="1600" b="1" kern="1200" dirty="0">
              <a:solidFill>
                <a:srgbClr val="0070C0"/>
              </a:solidFill>
              <a:latin typeface="Alexandria" pitchFamily="2" charset="-78"/>
              <a:cs typeface="Alexandria" pitchFamily="2" charset="-78"/>
            </a:rPr>
            <a:t>CCIE </a:t>
          </a:r>
          <a:r>
            <a:rPr lang="en-US" sz="1600" b="1" kern="1200" dirty="0">
              <a:solidFill>
                <a:schemeClr val="bg2"/>
              </a:solidFill>
              <a:latin typeface="Alexandria" pitchFamily="2" charset="-78"/>
              <a:cs typeface="Alexandria" pitchFamily="2" charset="-78"/>
            </a:rPr>
            <a:t>                                                  </a:t>
          </a:r>
          <a:r>
            <a:rPr lang="en-US" sz="1600" b="1" kern="1200" dirty="0">
              <a:solidFill>
                <a:schemeClr val="accent5">
                  <a:lumMod val="75000"/>
                </a:schemeClr>
              </a:solidFill>
              <a:latin typeface="Alexandria" pitchFamily="2" charset="-78"/>
              <a:cs typeface="Alexandria" pitchFamily="2" charset="-78"/>
            </a:rPr>
            <a:t>Cisco Certified Internetwork Expert</a:t>
          </a:r>
        </a:p>
      </dsp:txBody>
      <dsp:txXfrm>
        <a:off x="2340292" y="1181099"/>
        <a:ext cx="2253615" cy="1181099"/>
      </dsp:txXfrm>
    </dsp:sp>
    <dsp:sp modelId="{00235C00-ECEA-49A2-9A77-F1DF4B783448}">
      <dsp:nvSpPr>
        <dsp:cNvPr id="0" name=""/>
        <dsp:cNvSpPr/>
      </dsp:nvSpPr>
      <dsp:spPr>
        <a:xfrm>
          <a:off x="866775" y="2362199"/>
          <a:ext cx="5200650" cy="1181099"/>
        </a:xfrm>
        <a:prstGeom prst="trapezoid">
          <a:avLst>
            <a:gd name="adj" fmla="val 73387"/>
          </a:avLst>
        </a:prstGeom>
        <a:solidFill>
          <a:srgbClr val="E0FFC1">
            <a:alpha val="7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solidFill>
                <a:schemeClr val="accent5">
                  <a:lumMod val="75000"/>
                </a:schemeClr>
              </a:solidFill>
              <a:latin typeface="Alexandria" pitchFamily="2" charset="-78"/>
              <a:cs typeface="Alexandria" pitchFamily="2" charset="-78"/>
            </a:rPr>
            <a:t>CCNP                              </a:t>
          </a:r>
          <a:endParaRPr lang="en-US" sz="1600" b="1" kern="1200" dirty="0" smtClean="0">
            <a:solidFill>
              <a:schemeClr val="accent5">
                <a:lumMod val="75000"/>
              </a:schemeClr>
            </a:solidFill>
            <a:latin typeface="Alexandria" pitchFamily="2" charset="-78"/>
            <a:cs typeface="Alexandria" pitchFamily="2" charset="-78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chemeClr val="accent5">
                  <a:lumMod val="75000"/>
                </a:schemeClr>
              </a:solidFill>
              <a:latin typeface="Alexandria" pitchFamily="2" charset="-78"/>
              <a:cs typeface="Alexandria" pitchFamily="2" charset="-78"/>
            </a:rPr>
            <a:t>   </a:t>
          </a:r>
          <a:r>
            <a:rPr lang="en-US" sz="1600" b="1" kern="1200" dirty="0">
              <a:solidFill>
                <a:schemeClr val="accent5">
                  <a:lumMod val="75000"/>
                </a:schemeClr>
              </a:solidFill>
              <a:latin typeface="Alexandria" pitchFamily="2" charset="-78"/>
              <a:cs typeface="Alexandria" pitchFamily="2" charset="-78"/>
            </a:rPr>
            <a:t>Cisco Certified Network Professional</a:t>
          </a:r>
        </a:p>
      </dsp:txBody>
      <dsp:txXfrm>
        <a:off x="1776888" y="2362199"/>
        <a:ext cx="3380422" cy="1181099"/>
      </dsp:txXfrm>
    </dsp:sp>
    <dsp:sp modelId="{E0C30775-098F-49C7-84BB-CF16C8119B31}">
      <dsp:nvSpPr>
        <dsp:cNvPr id="0" name=""/>
        <dsp:cNvSpPr/>
      </dsp:nvSpPr>
      <dsp:spPr>
        <a:xfrm>
          <a:off x="0" y="3543299"/>
          <a:ext cx="6934200" cy="1181099"/>
        </a:xfrm>
        <a:prstGeom prst="trapezoid">
          <a:avLst>
            <a:gd name="adj" fmla="val 73387"/>
          </a:avLst>
        </a:prstGeom>
        <a:solidFill>
          <a:srgbClr val="00B050">
            <a:alpha val="9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solidFill>
                <a:srgbClr val="0070C0"/>
              </a:solidFill>
              <a:latin typeface="Alexandria" pitchFamily="2" charset="-78"/>
              <a:cs typeface="Alexandria" pitchFamily="2" charset="-78"/>
            </a:rPr>
            <a:t>CCNA</a:t>
          </a:r>
          <a:r>
            <a:rPr lang="en-US" sz="1600" b="1" kern="1200" dirty="0">
              <a:solidFill>
                <a:schemeClr val="bg2"/>
              </a:solidFill>
              <a:latin typeface="Alexandria" pitchFamily="2" charset="-78"/>
              <a:cs typeface="Alexandria" pitchFamily="2" charset="-78"/>
            </a:rPr>
            <a:t> Cisco Certified Network Associate</a:t>
          </a:r>
        </a:p>
      </dsp:txBody>
      <dsp:txXfrm>
        <a:off x="1213484" y="3543299"/>
        <a:ext cx="4507230" cy="11810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8823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3405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4AB3B6A-FC57-4E56-B3E8-0A071AE44358}" type="slidenum">
              <a:rPr lang="en-US"/>
              <a:pPr>
                <a:defRPr/>
              </a:pPr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402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44255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4" r:id="rId15"/>
    <p:sldLayoutId id="2147483666" r:id="rId16"/>
    <p:sldLayoutId id="214748366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3.jpg"/><Relationship Id="rId7" Type="http://schemas.openxmlformats.org/officeDocument/2006/relationships/image" Target="../media/image26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18.png"/><Relationship Id="rId4" Type="http://schemas.openxmlformats.org/officeDocument/2006/relationships/image" Target="../media/image24.gi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microsoft.com/office/2007/relationships/hdphoto" Target="../media/hdphoto1.wdp"/><Relationship Id="rId4" Type="http://schemas.openxmlformats.org/officeDocument/2006/relationships/image" Target="../media/image29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7.png"/><Relationship Id="rId7" Type="http://schemas.openxmlformats.org/officeDocument/2006/relationships/image" Target="../media/image39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9" Type="http://schemas.openxmlformats.org/officeDocument/2006/relationships/image" Target="../media/image41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7.png"/><Relationship Id="rId7" Type="http://schemas.openxmlformats.org/officeDocument/2006/relationships/image" Target="../media/image39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70.sv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png"/><Relationship Id="rId5" Type="http://schemas.openxmlformats.org/officeDocument/2006/relationships/image" Target="../media/image45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240923" y="377444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Prepared by Dr. </a:t>
            </a:r>
            <a:r>
              <a:rPr lang="en-US" sz="2400" dirty="0" smtClean="0">
                <a:latin typeface="Alexandria" pitchFamily="2" charset="-78"/>
                <a:cs typeface="Alexandria" pitchFamily="2" charset="-78"/>
              </a:rPr>
              <a:t>Diaa Salama</a:t>
            </a:r>
            <a:endParaRPr lang="en-US" sz="24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35910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Cybersecurity </a:t>
            </a:r>
            <a:endParaRPr lang="ar-EG" sz="3600" b="1" dirty="0" smtClean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Concepts</a:t>
            </a:r>
            <a:endParaRPr lang="en-US" sz="36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102149" y="587985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Lecture </a:t>
            </a:r>
            <a:r>
              <a:rPr lang="en-US" sz="2400" b="1" dirty="0" smtClean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1</a:t>
            </a:r>
            <a:endParaRPr lang="en-US" sz="2400" b="1" dirty="0">
              <a:solidFill>
                <a:schemeClr val="bg1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8053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FNT625</a:t>
            </a:r>
            <a:r>
              <a:rPr lang="ar-EG" sz="1600" dirty="0" smtClean="0">
                <a:latin typeface="Alexandria" pitchFamily="2" charset="-78"/>
                <a:cs typeface="Alexandria" pitchFamily="2" charset="-78"/>
              </a:rPr>
              <a:t> </a:t>
            </a:r>
          </a:p>
          <a:p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Network Basics 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895"/>
    </mc:Choice>
    <mc:Fallback xmlns="">
      <p:transition spd="slow" advTm="158895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3591048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Cybersecurity </a:t>
            </a:r>
            <a:endParaRPr lang="ar-EG" sz="36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pPr lvl="0"/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Concepts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Lecture </a:t>
            </a:r>
            <a:r>
              <a:rPr lang="en-US" sz="2400" b="1" dirty="0" smtClean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1</a:t>
            </a:r>
            <a:endParaRPr lang="en-US" sz="2400" b="1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78591" y="4846425"/>
            <a:ext cx="18053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Alexandria" pitchFamily="2" charset="-78"/>
                <a:cs typeface="Alexandria" pitchFamily="2" charset="-78"/>
              </a:rPr>
              <a:t>FNT625 </a:t>
            </a:r>
          </a:p>
          <a:p>
            <a:r>
              <a:rPr lang="en-US" sz="1600" dirty="0">
                <a:latin typeface="Alexandria" pitchFamily="2" charset="-78"/>
                <a:cs typeface="Alexandria" pitchFamily="2" charset="-78"/>
              </a:rPr>
              <a:t>Network Basics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Diaa Salama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135"/>
    </mc:Choice>
    <mc:Fallback xmlns="">
      <p:transition spd="slow" advTm="33135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Rectangle 6"/>
          <p:cNvSpPr/>
          <p:nvPr/>
        </p:nvSpPr>
        <p:spPr>
          <a:xfrm>
            <a:off x="6338815" y="4672227"/>
            <a:ext cx="5277797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1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One of the top 2% Scientists worldwide 2023 by Stanford university ranking. </a:t>
            </a:r>
            <a:endParaRPr lang="ar-EG" sz="1100" dirty="0" smtClean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20000"/>
              </a:lnSpc>
            </a:pPr>
            <a:endParaRPr lang="ar-EG" sz="1100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20000"/>
              </a:lnSpc>
            </a:pPr>
            <a:endParaRPr lang="en-US" sz="1100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429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Dr.Diaa</a:t>
            </a:r>
            <a:r>
              <a:rPr lang="en-US" sz="2400" b="1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 Salama </a:t>
            </a:r>
            <a:r>
              <a:rPr lang="en-US" sz="2400" b="1" dirty="0" err="1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Ph.D</a:t>
            </a:r>
            <a:endParaRPr lang="en-US" sz="2400" b="1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1639002"/>
              </p:ext>
            </p:extLst>
          </p:nvPr>
        </p:nvGraphicFramePr>
        <p:xfrm>
          <a:off x="1178081" y="1406173"/>
          <a:ext cx="4867135" cy="5212080"/>
        </p:xfrm>
        <a:graphic>
          <a:graphicData uri="http://schemas.openxmlformats.org/drawingml/2006/table">
            <a:tbl>
              <a:tblPr firstRow="1" firstCol="1" bandRow="1"/>
              <a:tblGrid>
                <a:gridCol w="4867135">
                  <a:extLst>
                    <a:ext uri="{9D8B030D-6E8A-4147-A177-3AD203B41FA5}">
                      <a16:colId xmlns:a16="http://schemas.microsoft.com/office/drawing/2014/main" val="3806471446"/>
                    </a:ext>
                  </a:extLst>
                </a:gridCol>
              </a:tblGrid>
              <a:tr h="929381">
                <a:tc>
                  <a:txBody>
                    <a:bodyPr/>
                    <a:lstStyle/>
                    <a:p>
                      <a:pPr marL="171450" marR="0" lvl="0" indent="-171450" algn="just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9BBB59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rgbClr val="53813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Associate  Professor, Data Science Department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, Faculty of Computers Science , </a:t>
                      </a:r>
                      <a:r>
                        <a:rPr lang="en-US" sz="1200" b="1" dirty="0" err="1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Misr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 International University, </a:t>
                      </a:r>
                      <a:r>
                        <a:rPr lang="en-US" sz="1200" b="1" dirty="0">
                          <a:solidFill>
                            <a:srgbClr val="5B9BD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On Leave from Faculty of Computers &amp; Artificial Intelligence, </a:t>
                      </a:r>
                      <a:r>
                        <a:rPr lang="en-US" sz="1200" b="1" dirty="0" err="1">
                          <a:solidFill>
                            <a:srgbClr val="5B9BD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Banha</a:t>
                      </a:r>
                      <a:r>
                        <a:rPr lang="en-US" sz="1200" b="1" dirty="0">
                          <a:solidFill>
                            <a:srgbClr val="5B9BD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 University, </a:t>
                      </a:r>
                      <a:r>
                        <a:rPr lang="en-US" sz="1200" b="1" dirty="0" err="1">
                          <a:solidFill>
                            <a:srgbClr val="5B9BD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Banha</a:t>
                      </a:r>
                      <a:r>
                        <a:rPr lang="en-US" sz="1200" b="1" dirty="0">
                          <a:solidFill>
                            <a:srgbClr val="5B9BD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, Egypt.</a:t>
                      </a:r>
                      <a:endParaRPr lang="en-US" sz="2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0127241"/>
                  </a:ext>
                </a:extLst>
              </a:tr>
              <a:tr h="697036">
                <a:tc>
                  <a:txBody>
                    <a:bodyPr/>
                    <a:lstStyle/>
                    <a:p>
                      <a:pPr marL="171450" marR="0" lvl="0" indent="-171450" algn="just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9BBB59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rgbClr val="53813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Member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, National Committee of Communications and Information Technology, Academy of Scientific Research &amp; Technology, CAIRO, Egypt.</a:t>
                      </a:r>
                      <a:endParaRPr lang="en-US" sz="2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5839910"/>
                  </a:ext>
                </a:extLst>
              </a:tr>
              <a:tr h="464691">
                <a:tc>
                  <a:txBody>
                    <a:bodyPr/>
                    <a:lstStyle/>
                    <a:p>
                      <a:pPr marL="171450" marR="0" lvl="0" indent="-171450" algn="just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9BBB59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US" sz="1200" b="1">
                          <a:solidFill>
                            <a:srgbClr val="53813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Member</a:t>
                      </a:r>
                      <a:r>
                        <a:rPr lang="en-US" sz="1200" b="1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, International Telecommunication Union (ITU), United Nations (UN)</a:t>
                      </a:r>
                      <a:endParaRPr lang="en-US" sz="240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9813688"/>
                  </a:ext>
                </a:extLst>
              </a:tr>
              <a:tr h="464691">
                <a:tc>
                  <a:txBody>
                    <a:bodyPr/>
                    <a:lstStyle/>
                    <a:p>
                      <a:pPr marL="171450" marR="0" lvl="0" indent="-171450" algn="just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9BBB59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rgbClr val="53813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Member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, International Federation for Information Processing - IFIP</a:t>
                      </a:r>
                      <a:endParaRPr lang="en-US" sz="2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6692615"/>
                  </a:ext>
                </a:extLst>
              </a:tr>
              <a:tr h="697036">
                <a:tc>
                  <a:txBody>
                    <a:bodyPr/>
                    <a:lstStyle/>
                    <a:p>
                      <a:pPr marL="171450" marR="0" lvl="0" indent="-171450" algn="just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Winner of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 the Arab Republic of </a:t>
                      </a: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Egypt Encouragement Award 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for Advanced Science and Technology in the Field of Engineering Sciences </a:t>
                      </a: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2021</a:t>
                      </a:r>
                      <a:endParaRPr lang="en-US" sz="2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7645908"/>
                  </a:ext>
                </a:extLst>
              </a:tr>
              <a:tr h="697036">
                <a:tc>
                  <a:txBody>
                    <a:bodyPr/>
                    <a:lstStyle/>
                    <a:p>
                      <a:pPr marL="171450" marR="0" lvl="0" indent="-171450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Winner of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 the </a:t>
                      </a: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Benha University Encouragement Award 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for Advanced Science and Technology in the Field of </a:t>
                      </a:r>
                      <a:r>
                        <a:rPr lang="en-US" sz="1200" b="1" dirty="0" smtClean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Engineering 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Sciences </a:t>
                      </a: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2019</a:t>
                      </a:r>
                      <a:endParaRPr lang="en-US" sz="2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7880189"/>
                  </a:ext>
                </a:extLst>
              </a:tr>
              <a:tr h="464691">
                <a:tc>
                  <a:txBody>
                    <a:bodyPr/>
                    <a:lstStyle/>
                    <a:p>
                      <a:pPr marL="171450" marR="0" lvl="0" indent="-171450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Winner 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of the DELL EMC AWARD for the academic year 2015/2016, 2016/2017, and  2017/2018       </a:t>
                      </a:r>
                      <a:endParaRPr lang="en-US" sz="2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9224233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0021" y="1035731"/>
            <a:ext cx="2849007" cy="2849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132242"/>
      </p:ext>
    </p:extLst>
  </p:cSld>
  <p:clrMapOvr>
    <a:masterClrMapping/>
  </p:clrMapOvr>
  <p:transition spd="slow" advTm="102427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Course Info 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9391633"/>
              </p:ext>
            </p:extLst>
          </p:nvPr>
        </p:nvGraphicFramePr>
        <p:xfrm>
          <a:off x="1324947" y="2141974"/>
          <a:ext cx="9233725" cy="37223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88562">
                  <a:extLst>
                    <a:ext uri="{9D8B030D-6E8A-4147-A177-3AD203B41FA5}">
                      <a16:colId xmlns:a16="http://schemas.microsoft.com/office/drawing/2014/main" val="1422698430"/>
                    </a:ext>
                  </a:extLst>
                </a:gridCol>
                <a:gridCol w="4845163">
                  <a:extLst>
                    <a:ext uri="{9D8B030D-6E8A-4147-A177-3AD203B41FA5}">
                      <a16:colId xmlns:a16="http://schemas.microsoft.com/office/drawing/2014/main" val="697483062"/>
                    </a:ext>
                  </a:extLst>
                </a:gridCol>
              </a:tblGrid>
              <a:tr h="333065"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Instructor:</a:t>
                      </a:r>
                      <a:endParaRPr lang="en-US" sz="160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US" sz="1400" b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Associate Professor : Diaa Salama </a:t>
                      </a:r>
                      <a:endParaRPr lang="en-US" sz="1600" b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3848846704"/>
                  </a:ext>
                </a:extLst>
              </a:tr>
              <a:tr h="333065"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Subject Name:</a:t>
                      </a:r>
                      <a:endParaRPr lang="en-US" sz="160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Cybersecurity Concepts</a:t>
                      </a:r>
                      <a:endParaRPr lang="en-US" sz="1600" b="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403928687"/>
                  </a:ext>
                </a:extLst>
              </a:tr>
              <a:tr h="333065"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Subject Code:</a:t>
                      </a:r>
                      <a:endParaRPr lang="en-US" sz="160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FNT625</a:t>
                      </a:r>
                      <a:endParaRPr lang="en-US" sz="1600" b="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1297747530"/>
                  </a:ext>
                </a:extLst>
              </a:tr>
              <a:tr h="333065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Program name:</a:t>
                      </a:r>
                      <a:endParaRPr lang="en-US" sz="105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 b="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Master of Financial Technology</a:t>
                      </a:r>
                      <a:endParaRPr lang="en-US" sz="1050" b="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788170067"/>
                  </a:ext>
                </a:extLst>
              </a:tr>
              <a:tr h="333065"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University Name:</a:t>
                      </a:r>
                      <a:endParaRPr lang="en-US" sz="160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 err="1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Midocean</a:t>
                      </a:r>
                      <a:endParaRPr lang="en-US" sz="1600" b="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44815145"/>
                  </a:ext>
                </a:extLst>
              </a:tr>
              <a:tr h="333065"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Faculty</a:t>
                      </a:r>
                      <a:endParaRPr lang="en-US" sz="160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Faculty of Humanities</a:t>
                      </a:r>
                      <a:endParaRPr lang="en-US" sz="1600" b="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3007333281"/>
                  </a:ext>
                </a:extLst>
              </a:tr>
              <a:tr h="333065"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Department</a:t>
                      </a:r>
                      <a:endParaRPr lang="en-US" sz="160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Financial Technology</a:t>
                      </a:r>
                      <a:endParaRPr lang="en-US" sz="1600" b="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2571472108"/>
                  </a:ext>
                </a:extLst>
              </a:tr>
              <a:tr h="333065"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Academic Year</a:t>
                      </a:r>
                      <a:endParaRPr lang="en-US" sz="160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2024</a:t>
                      </a:r>
                      <a:endParaRPr lang="en-US" sz="1600" b="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3091436110"/>
                  </a:ext>
                </a:extLst>
              </a:tr>
              <a:tr h="432876"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Teaching Language</a:t>
                      </a:r>
                      <a:endParaRPr lang="en-US" sz="160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English </a:t>
                      </a:r>
                      <a:endParaRPr lang="en-US" sz="1600" b="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490701517"/>
                  </a:ext>
                </a:extLst>
              </a:tr>
              <a:tr h="624904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Date of establishment of the curriculum plan/Date of review of the curriculum plan.</a:t>
                      </a:r>
                      <a:endParaRPr lang="en-US" sz="105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 smtClean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2024</a:t>
                      </a:r>
                      <a:endParaRPr lang="en-US" sz="1600" b="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/>
                </a:tc>
                <a:extLst>
                  <a:ext uri="{0D108BD9-81ED-4DB2-BD59-A6C34878D82A}">
                    <a16:rowId xmlns:a16="http://schemas.microsoft.com/office/drawing/2014/main" val="19500891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194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779"/>
    </mc:Choice>
    <mc:Fallback xmlns="">
      <p:transition advTm="27779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9529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Basics Terminology </a:t>
            </a:r>
            <a:endParaRPr lang="en-US" sz="32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4099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Lets Start our Course 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54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21"/>
    </mc:Choice>
    <mc:Fallback xmlns="">
      <p:transition spd="slow" advTm="236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58660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62351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What is </a:t>
            </a:r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Cyber Security (Network Security) !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object 9"/>
          <p:cNvSpPr txBox="1"/>
          <p:nvPr/>
        </p:nvSpPr>
        <p:spPr>
          <a:xfrm>
            <a:off x="942308" y="2502636"/>
            <a:ext cx="10077145" cy="1513876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568325" marR="596265" indent="-285750">
              <a:lnSpc>
                <a:spcPct val="150000"/>
              </a:lnSpc>
              <a:spcBef>
                <a:spcPts val="85"/>
              </a:spcBef>
              <a:buFont typeface="Arial" panose="020B0604020202020204" pitchFamily="34" charset="0"/>
              <a:buChar char="•"/>
            </a:pPr>
            <a:r>
              <a:rPr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 network </a:t>
            </a:r>
            <a:r>
              <a:rPr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simply two or more computers linked  together to share data, information or resources</a:t>
            </a:r>
            <a:r>
              <a:rPr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  <a:endParaRPr lang="en-US" sz="16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568325" marR="596265" indent="-285750">
              <a:lnSpc>
                <a:spcPct val="150000"/>
              </a:lnSpc>
              <a:spcBef>
                <a:spcPts val="85"/>
              </a:spcBef>
              <a:buFont typeface="Arial" panose="020B0604020202020204" pitchFamily="34" charset="0"/>
              <a:buChar char="•"/>
            </a:pPr>
            <a:r>
              <a:rPr lang="en-US" sz="1600" b="1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Security</a:t>
            </a: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: prevention of system Crash </a:t>
            </a:r>
          </a:p>
          <a:p>
            <a:pPr marL="568325" marR="596265" indent="-285750">
              <a:lnSpc>
                <a:spcPct val="150000"/>
              </a:lnSpc>
              <a:spcBef>
                <a:spcPts val="85"/>
              </a:spcBef>
              <a:buFont typeface="Arial" panose="020B0604020202020204" pitchFamily="34" charset="0"/>
              <a:buChar char="•"/>
            </a:pPr>
            <a:endParaRPr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5120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7761"/>
    </mc:Choice>
    <mc:Fallback xmlns="">
      <p:transition advTm="247761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58660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62351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Basic Terminologies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object 9"/>
          <p:cNvSpPr txBox="1"/>
          <p:nvPr/>
        </p:nvSpPr>
        <p:spPr>
          <a:xfrm>
            <a:off x="942308" y="2502636"/>
            <a:ext cx="10021161" cy="2332049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450215" marR="528955" indent="-438150">
              <a:lnSpc>
                <a:spcPct val="150000"/>
              </a:lnSpc>
              <a:spcBef>
                <a:spcPts val="100"/>
              </a:spcBef>
              <a:buFont typeface="Wingdings"/>
              <a:buChar char=""/>
              <a:tabLst>
                <a:tab pos="451484" algn="l"/>
              </a:tabLst>
            </a:pPr>
            <a:r>
              <a:rPr lang="en-US" sz="1600" b="1" dirty="0">
                <a:latin typeface="Alexandria Black" pitchFamily="2" charset="-78"/>
                <a:cs typeface="Alexandria Black" pitchFamily="2" charset="-78"/>
              </a:rPr>
              <a:t>Computer Security </a:t>
            </a: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- </a:t>
            </a:r>
            <a:r>
              <a:rPr lang="en-US" sz="1400" dirty="0">
                <a:latin typeface="Alexandria" pitchFamily="2" charset="-78"/>
                <a:cs typeface="Alexandria" pitchFamily="2" charset="-78"/>
              </a:rPr>
              <a:t>generic name for </a:t>
            </a:r>
            <a:r>
              <a:rPr lang="en-US" sz="1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the collection of tools designed to protect data</a:t>
            </a:r>
          </a:p>
          <a:p>
            <a:pPr marL="450215" marR="5080" indent="-438150">
              <a:lnSpc>
                <a:spcPct val="150000"/>
              </a:lnSpc>
              <a:spcBef>
                <a:spcPts val="865"/>
              </a:spcBef>
              <a:buFont typeface="Wingdings"/>
              <a:buChar char=""/>
              <a:tabLst>
                <a:tab pos="451484" algn="l"/>
              </a:tabLst>
            </a:pPr>
            <a:r>
              <a:rPr lang="en-US" sz="1600" b="1" dirty="0">
                <a:latin typeface="Alexandria Black" pitchFamily="2" charset="-78"/>
                <a:cs typeface="Alexandria Black" pitchFamily="2" charset="-78"/>
              </a:rPr>
              <a:t>Network Security </a:t>
            </a: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- </a:t>
            </a:r>
            <a:r>
              <a:rPr lang="en-US" sz="1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measures to protect data during their transmission</a:t>
            </a:r>
          </a:p>
          <a:p>
            <a:pPr marL="450215" marR="5080" indent="-438150">
              <a:lnSpc>
                <a:spcPct val="150000"/>
              </a:lnSpc>
              <a:spcBef>
                <a:spcPts val="865"/>
              </a:spcBef>
              <a:buFont typeface="Wingdings"/>
              <a:buChar char=""/>
              <a:tabLst>
                <a:tab pos="451484" algn="l"/>
              </a:tabLst>
            </a:pPr>
            <a:r>
              <a:rPr lang="en-US" sz="1600" b="1" dirty="0" smtClean="0">
                <a:latin typeface="Alexandria Black" pitchFamily="2" charset="-78"/>
                <a:cs typeface="Alexandria Black" pitchFamily="2" charset="-78"/>
              </a:rPr>
              <a:t>Internet </a:t>
            </a:r>
            <a:r>
              <a:rPr lang="en-US" sz="1600" b="1" dirty="0">
                <a:latin typeface="Alexandria Black" pitchFamily="2" charset="-78"/>
                <a:cs typeface="Alexandria Black" pitchFamily="2" charset="-78"/>
              </a:rPr>
              <a:t>Security </a:t>
            </a: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- </a:t>
            </a:r>
            <a:r>
              <a:rPr lang="en-US" sz="14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measures to protect data during their transmission over a collection of interconnected networks</a:t>
            </a:r>
          </a:p>
          <a:p>
            <a:pPr marL="568325" marR="596265" indent="-285750">
              <a:lnSpc>
                <a:spcPct val="150000"/>
              </a:lnSpc>
              <a:spcBef>
                <a:spcPts val="85"/>
              </a:spcBef>
              <a:buFont typeface="Arial" panose="020B0604020202020204" pitchFamily="34" charset="0"/>
              <a:buChar char="•"/>
            </a:pPr>
            <a:endParaRPr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40692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7761"/>
    </mc:Choice>
    <mc:Fallback xmlns="">
      <p:transition advTm="24776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58660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62351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Cryptography</a:t>
            </a: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object 9"/>
          <p:cNvSpPr txBox="1"/>
          <p:nvPr/>
        </p:nvSpPr>
        <p:spPr>
          <a:xfrm>
            <a:off x="942309" y="2502636"/>
            <a:ext cx="6064982" cy="2813591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451484" marR="5080" lvl="0" indent="-439420" algn="just">
              <a:lnSpc>
                <a:spcPct val="200000"/>
              </a:lnSpc>
              <a:spcBef>
                <a:spcPts val="105"/>
              </a:spcBef>
              <a:buFont typeface="Wingdings"/>
              <a:buChar char=""/>
              <a:tabLst>
                <a:tab pos="451484" algn="l"/>
              </a:tabLst>
            </a:pPr>
            <a:r>
              <a:rPr lang="en-US" sz="1600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Cryptography</a:t>
            </a:r>
            <a:r>
              <a:rPr 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the science of secret writing and is an ancient art; the first documented use of cryptography  in  writing  dates back  to  1900  B.C.  when  an Egyptian  scribe  used  non- standard  hieroglyphs  in  an inscription (handwriting).</a:t>
            </a:r>
          </a:p>
          <a:p>
            <a:pPr marL="450215" marR="528955" indent="-438150">
              <a:lnSpc>
                <a:spcPct val="150000"/>
              </a:lnSpc>
              <a:spcBef>
                <a:spcPts val="100"/>
              </a:spcBef>
              <a:buFont typeface="Wingdings"/>
              <a:buChar char=""/>
              <a:tabLst>
                <a:tab pos="451484" algn="l"/>
              </a:tabLst>
            </a:pPr>
            <a:endParaRPr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1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389903" y="2332129"/>
            <a:ext cx="3749444" cy="3148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237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7761"/>
    </mc:Choice>
    <mc:Fallback xmlns="">
      <p:transition advTm="247761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98621" y="1735494"/>
            <a:ext cx="11148622" cy="51225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0955" y="1081404"/>
            <a:ext cx="62351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Basic Terminologies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object 9"/>
          <p:cNvSpPr txBox="1"/>
          <p:nvPr/>
        </p:nvSpPr>
        <p:spPr>
          <a:xfrm>
            <a:off x="854439" y="2216644"/>
            <a:ext cx="5688715" cy="4176143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450215" marR="528955" indent="-438150" algn="just">
              <a:lnSpc>
                <a:spcPct val="150000"/>
              </a:lnSpc>
              <a:spcBef>
                <a:spcPts val="100"/>
              </a:spcBef>
              <a:buFont typeface="Wingdings"/>
              <a:buChar char=""/>
              <a:tabLst>
                <a:tab pos="451484" algn="l"/>
              </a:tabLst>
            </a:pPr>
            <a:endParaRPr lang="en-US" sz="1400" dirty="0" smtClean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marL="450215" marR="528955" indent="-438150" algn="just">
              <a:lnSpc>
                <a:spcPct val="200000"/>
              </a:lnSpc>
              <a:spcBef>
                <a:spcPts val="100"/>
              </a:spcBef>
              <a:buFont typeface="Wingdings"/>
              <a:buChar char=""/>
              <a:tabLst>
                <a:tab pos="451484" algn="l"/>
              </a:tabLst>
            </a:pPr>
            <a:r>
              <a:rPr lang="en-US" sz="1600" b="1" dirty="0" smtClean="0"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sz="1600" b="1" dirty="0">
                <a:latin typeface="Alexandria" pitchFamily="2" charset="-78"/>
                <a:cs typeface="Alexandria" pitchFamily="2" charset="-78"/>
              </a:rPr>
              <a:t>protection afforded 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to an automated information system in order to attain the applicable </a:t>
            </a:r>
            <a:r>
              <a:rPr lang="en-US" sz="1600" b="1" dirty="0">
                <a:latin typeface="Alexandria" pitchFamily="2" charset="-78"/>
                <a:cs typeface="Alexandria" pitchFamily="2" charset="-78"/>
              </a:rPr>
              <a:t>objectives of preserving </a:t>
            </a:r>
            <a:r>
              <a:rPr lang="en-US" sz="1600" b="1" dirty="0" smtClean="0"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sz="1600" b="1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integrity, and confidentiality 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of information system </a:t>
            </a:r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resources includes hardware, software, firmware, information/data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, and telecommunications)</a:t>
            </a:r>
          </a:p>
          <a:p>
            <a:pPr marL="568325" marR="596265" indent="-285750" algn="just">
              <a:lnSpc>
                <a:spcPct val="150000"/>
              </a:lnSpc>
              <a:spcBef>
                <a:spcPts val="85"/>
              </a:spcBef>
              <a:buFont typeface="Arial" panose="020B0604020202020204" pitchFamily="34" charset="0"/>
              <a:buChar char="•"/>
            </a:pPr>
            <a:endParaRPr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6543154" y="1767677"/>
            <a:ext cx="4760595" cy="5096264"/>
            <a:chOff x="3713666" y="821351"/>
            <a:chExt cx="4760595" cy="5096264"/>
          </a:xfrm>
        </p:grpSpPr>
        <p:grpSp>
          <p:nvGrpSpPr>
            <p:cNvPr id="16" name="object 6"/>
            <p:cNvGrpSpPr/>
            <p:nvPr/>
          </p:nvGrpSpPr>
          <p:grpSpPr>
            <a:xfrm>
              <a:off x="5657088" y="4725923"/>
              <a:ext cx="876300" cy="570230"/>
              <a:chOff x="5657088" y="4725923"/>
              <a:chExt cx="876300" cy="570230"/>
            </a:xfrm>
          </p:grpSpPr>
          <p:sp>
            <p:nvSpPr>
              <p:cNvPr id="24" name="object 7"/>
              <p:cNvSpPr/>
              <p:nvPr/>
            </p:nvSpPr>
            <p:spPr>
              <a:xfrm>
                <a:off x="5670042" y="4738877"/>
                <a:ext cx="850900" cy="544195"/>
              </a:xfrm>
              <a:custGeom>
                <a:avLst/>
                <a:gdLst/>
                <a:ahLst/>
                <a:cxnLst/>
                <a:rect l="l" t="t" r="r" b="b"/>
                <a:pathLst>
                  <a:path w="850900" h="544195">
                    <a:moveTo>
                      <a:pt x="637794" y="0"/>
                    </a:moveTo>
                    <a:lnTo>
                      <a:pt x="212598" y="0"/>
                    </a:lnTo>
                    <a:lnTo>
                      <a:pt x="212598" y="272034"/>
                    </a:lnTo>
                    <a:lnTo>
                      <a:pt x="0" y="272034"/>
                    </a:lnTo>
                    <a:lnTo>
                      <a:pt x="425196" y="544068"/>
                    </a:lnTo>
                    <a:lnTo>
                      <a:pt x="850391" y="272034"/>
                    </a:lnTo>
                    <a:lnTo>
                      <a:pt x="637794" y="272034"/>
                    </a:lnTo>
                    <a:lnTo>
                      <a:pt x="637794" y="0"/>
                    </a:lnTo>
                    <a:close/>
                  </a:path>
                </a:pathLst>
              </a:custGeom>
              <a:solidFill>
                <a:srgbClr val="ABB0BE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6" name="object 8"/>
              <p:cNvSpPr/>
              <p:nvPr/>
            </p:nvSpPr>
            <p:spPr>
              <a:xfrm>
                <a:off x="5670042" y="4738877"/>
                <a:ext cx="850900" cy="544195"/>
              </a:xfrm>
              <a:custGeom>
                <a:avLst/>
                <a:gdLst/>
                <a:ahLst/>
                <a:cxnLst/>
                <a:rect l="l" t="t" r="r" b="b"/>
                <a:pathLst>
                  <a:path w="850900" h="544195">
                    <a:moveTo>
                      <a:pt x="0" y="272034"/>
                    </a:moveTo>
                    <a:lnTo>
                      <a:pt x="212598" y="272034"/>
                    </a:lnTo>
                    <a:lnTo>
                      <a:pt x="212598" y="0"/>
                    </a:lnTo>
                    <a:lnTo>
                      <a:pt x="637794" y="0"/>
                    </a:lnTo>
                    <a:lnTo>
                      <a:pt x="637794" y="272034"/>
                    </a:lnTo>
                    <a:lnTo>
                      <a:pt x="850391" y="272034"/>
                    </a:lnTo>
                    <a:lnTo>
                      <a:pt x="425196" y="544068"/>
                    </a:lnTo>
                    <a:lnTo>
                      <a:pt x="0" y="272034"/>
                    </a:lnTo>
                    <a:close/>
                  </a:path>
                </a:pathLst>
              </a:custGeom>
              <a:ln w="25908">
                <a:solidFill>
                  <a:srgbClr val="EDEBE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17" name="object 9"/>
            <p:cNvSpPr txBox="1"/>
            <p:nvPr/>
          </p:nvSpPr>
          <p:spPr>
            <a:xfrm>
              <a:off x="5257038" y="5342940"/>
              <a:ext cx="1676400" cy="574675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sz="3600" b="1" dirty="0">
                  <a:latin typeface="Calibri"/>
                  <a:cs typeface="Calibri"/>
                </a:rPr>
                <a:t>CIA </a:t>
              </a:r>
              <a:r>
                <a:rPr sz="3600" b="1" spc="-10" dirty="0">
                  <a:latin typeface="Calibri"/>
                  <a:cs typeface="Calibri"/>
                </a:rPr>
                <a:t>triad</a:t>
              </a:r>
              <a:endParaRPr sz="3600" dirty="0">
                <a:latin typeface="Calibri"/>
                <a:cs typeface="Calibri"/>
              </a:endParaRPr>
            </a:p>
          </p:txBody>
        </p:sp>
        <p:pic>
          <p:nvPicPr>
            <p:cNvPr id="18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893820" y="1008888"/>
              <a:ext cx="4387596" cy="3183636"/>
            </a:xfrm>
            <a:prstGeom prst="rect">
              <a:avLst/>
            </a:prstGeom>
          </p:spPr>
        </p:pic>
        <p:sp>
          <p:nvSpPr>
            <p:cNvPr id="19" name="object 11"/>
            <p:cNvSpPr txBox="1"/>
            <p:nvPr/>
          </p:nvSpPr>
          <p:spPr>
            <a:xfrm>
              <a:off x="5737605" y="3284347"/>
              <a:ext cx="1033780" cy="223520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95"/>
                </a:spcBef>
              </a:pPr>
              <a:r>
                <a:rPr sz="1300" b="1" spc="-10" dirty="0">
                  <a:solidFill>
                    <a:srgbClr val="FFFFFF"/>
                  </a:solidFill>
                  <a:latin typeface="Calibri"/>
                  <a:cs typeface="Calibri"/>
                </a:rPr>
                <a:t>Confidentiality</a:t>
              </a:r>
              <a:endParaRPr sz="1300">
                <a:latin typeface="Calibri"/>
                <a:cs typeface="Calibri"/>
              </a:endParaRPr>
            </a:p>
          </p:txBody>
        </p:sp>
        <p:sp>
          <p:nvSpPr>
            <p:cNvPr id="20" name="object 12"/>
            <p:cNvSpPr txBox="1"/>
            <p:nvPr/>
          </p:nvSpPr>
          <p:spPr>
            <a:xfrm>
              <a:off x="4857369" y="1766061"/>
              <a:ext cx="2259965" cy="593090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486535">
                <a:lnSpc>
                  <a:spcPct val="100000"/>
                </a:lnSpc>
                <a:spcBef>
                  <a:spcPts val="95"/>
                </a:spcBef>
              </a:pPr>
              <a:r>
                <a:rPr sz="1300" b="1" spc="-10" dirty="0">
                  <a:solidFill>
                    <a:srgbClr val="FFFFFF"/>
                  </a:solidFill>
                  <a:latin typeface="Calibri"/>
                  <a:cs typeface="Calibri"/>
                </a:rPr>
                <a:t>Availability</a:t>
              </a:r>
              <a:endParaRPr sz="1300" dirty="0">
                <a:latin typeface="Calibri"/>
                <a:cs typeface="Calibri"/>
              </a:endParaRPr>
            </a:p>
            <a:p>
              <a:pPr marL="12700">
                <a:lnSpc>
                  <a:spcPct val="100000"/>
                </a:lnSpc>
                <a:spcBef>
                  <a:spcPts val="1355"/>
                </a:spcBef>
              </a:pPr>
              <a:r>
                <a:rPr sz="1300" b="1" spc="-10" dirty="0">
                  <a:solidFill>
                    <a:srgbClr val="FFFFFF"/>
                  </a:solidFill>
                  <a:latin typeface="Calibri"/>
                  <a:cs typeface="Calibri"/>
                </a:rPr>
                <a:t>Integrity</a:t>
              </a:r>
              <a:endParaRPr sz="1300" dirty="0">
                <a:latin typeface="Calibri"/>
                <a:cs typeface="Calibri"/>
              </a:endParaRPr>
            </a:p>
          </p:txBody>
        </p:sp>
        <p:grpSp>
          <p:nvGrpSpPr>
            <p:cNvPr id="21" name="object 13"/>
            <p:cNvGrpSpPr/>
            <p:nvPr/>
          </p:nvGrpSpPr>
          <p:grpSpPr>
            <a:xfrm>
              <a:off x="3713666" y="821351"/>
              <a:ext cx="4760595" cy="3808729"/>
              <a:chOff x="3713666" y="821351"/>
              <a:chExt cx="4760595" cy="3808729"/>
            </a:xfrm>
          </p:grpSpPr>
          <p:sp>
            <p:nvSpPr>
              <p:cNvPr id="22" name="object 14"/>
              <p:cNvSpPr/>
              <p:nvPr/>
            </p:nvSpPr>
            <p:spPr>
              <a:xfrm>
                <a:off x="3713666" y="832551"/>
                <a:ext cx="4760595" cy="3797300"/>
              </a:xfrm>
              <a:custGeom>
                <a:avLst/>
                <a:gdLst/>
                <a:ahLst/>
                <a:cxnLst/>
                <a:rect l="l" t="t" r="r" b="b"/>
                <a:pathLst>
                  <a:path w="4760595" h="3797300">
                    <a:moveTo>
                      <a:pt x="3095158" y="38100"/>
                    </a:moveTo>
                    <a:lnTo>
                      <a:pt x="1652283" y="38100"/>
                    </a:lnTo>
                    <a:lnTo>
                      <a:pt x="1526563" y="63500"/>
                    </a:lnTo>
                    <a:lnTo>
                      <a:pt x="1465055" y="63500"/>
                    </a:lnTo>
                    <a:lnTo>
                      <a:pt x="1228569" y="114300"/>
                    </a:lnTo>
                    <a:lnTo>
                      <a:pt x="1008433" y="165100"/>
                    </a:lnTo>
                    <a:lnTo>
                      <a:pt x="956123" y="190500"/>
                    </a:lnTo>
                    <a:lnTo>
                      <a:pt x="806089" y="228600"/>
                    </a:lnTo>
                    <a:lnTo>
                      <a:pt x="758452" y="254000"/>
                    </a:lnTo>
                    <a:lnTo>
                      <a:pt x="712040" y="266700"/>
                    </a:lnTo>
                    <a:lnTo>
                      <a:pt x="666874" y="292100"/>
                    </a:lnTo>
                    <a:lnTo>
                      <a:pt x="622979" y="304800"/>
                    </a:lnTo>
                    <a:lnTo>
                      <a:pt x="580375" y="330200"/>
                    </a:lnTo>
                    <a:lnTo>
                      <a:pt x="539086" y="342900"/>
                    </a:lnTo>
                    <a:lnTo>
                      <a:pt x="499134" y="368300"/>
                    </a:lnTo>
                    <a:lnTo>
                      <a:pt x="460542" y="381000"/>
                    </a:lnTo>
                    <a:lnTo>
                      <a:pt x="423333" y="406400"/>
                    </a:lnTo>
                    <a:lnTo>
                      <a:pt x="387528" y="431800"/>
                    </a:lnTo>
                    <a:lnTo>
                      <a:pt x="353150" y="444500"/>
                    </a:lnTo>
                    <a:lnTo>
                      <a:pt x="320222" y="469900"/>
                    </a:lnTo>
                    <a:lnTo>
                      <a:pt x="288766" y="495300"/>
                    </a:lnTo>
                    <a:lnTo>
                      <a:pt x="258805" y="520700"/>
                    </a:lnTo>
                    <a:lnTo>
                      <a:pt x="230362" y="533400"/>
                    </a:lnTo>
                    <a:lnTo>
                      <a:pt x="178117" y="584200"/>
                    </a:lnTo>
                    <a:lnTo>
                      <a:pt x="132211" y="635000"/>
                    </a:lnTo>
                    <a:lnTo>
                      <a:pt x="92826" y="685800"/>
                    </a:lnTo>
                    <a:lnTo>
                      <a:pt x="60140" y="736600"/>
                    </a:lnTo>
                    <a:lnTo>
                      <a:pt x="34334" y="787400"/>
                    </a:lnTo>
                    <a:lnTo>
                      <a:pt x="15589" y="838200"/>
                    </a:lnTo>
                    <a:lnTo>
                      <a:pt x="4084" y="889000"/>
                    </a:lnTo>
                    <a:lnTo>
                      <a:pt x="0" y="939800"/>
                    </a:lnTo>
                    <a:lnTo>
                      <a:pt x="796" y="965200"/>
                    </a:lnTo>
                    <a:lnTo>
                      <a:pt x="3516" y="1003300"/>
                    </a:lnTo>
                    <a:lnTo>
                      <a:pt x="14813" y="1054100"/>
                    </a:lnTo>
                    <a:lnTo>
                      <a:pt x="1791529" y="3594100"/>
                    </a:lnTo>
                    <a:lnTo>
                      <a:pt x="1804238" y="3619500"/>
                    </a:lnTo>
                    <a:lnTo>
                      <a:pt x="1849289" y="3670300"/>
                    </a:lnTo>
                    <a:lnTo>
                      <a:pt x="1880843" y="3695700"/>
                    </a:lnTo>
                    <a:lnTo>
                      <a:pt x="1917893" y="3721100"/>
                    </a:lnTo>
                    <a:lnTo>
                      <a:pt x="1960042" y="3733800"/>
                    </a:lnTo>
                    <a:lnTo>
                      <a:pt x="2006899" y="3746500"/>
                    </a:lnTo>
                    <a:lnTo>
                      <a:pt x="2058069" y="3771900"/>
                    </a:lnTo>
                    <a:lnTo>
                      <a:pt x="2113159" y="3784600"/>
                    </a:lnTo>
                    <a:lnTo>
                      <a:pt x="2171774" y="3784600"/>
                    </a:lnTo>
                    <a:lnTo>
                      <a:pt x="2233521" y="3797300"/>
                    </a:lnTo>
                    <a:lnTo>
                      <a:pt x="2548779" y="3797300"/>
                    </a:lnTo>
                    <a:lnTo>
                      <a:pt x="2606756" y="3784600"/>
                    </a:lnTo>
                    <a:lnTo>
                      <a:pt x="2662028" y="3771900"/>
                    </a:lnTo>
                    <a:lnTo>
                      <a:pt x="2714184" y="3759200"/>
                    </a:lnTo>
                    <a:lnTo>
                      <a:pt x="2762814" y="3746500"/>
                    </a:lnTo>
                    <a:lnTo>
                      <a:pt x="2807509" y="3733800"/>
                    </a:lnTo>
                    <a:lnTo>
                      <a:pt x="2847859" y="3708400"/>
                    </a:lnTo>
                    <a:lnTo>
                      <a:pt x="2883454" y="3695700"/>
                    </a:lnTo>
                    <a:lnTo>
                      <a:pt x="2913884" y="3670300"/>
                    </a:lnTo>
                    <a:lnTo>
                      <a:pt x="2938740" y="3644900"/>
                    </a:lnTo>
                    <a:lnTo>
                      <a:pt x="2957612" y="3619500"/>
                    </a:lnTo>
                    <a:lnTo>
                      <a:pt x="2970089" y="3594100"/>
                    </a:lnTo>
                    <a:lnTo>
                      <a:pt x="4291695" y="1714500"/>
                    </a:lnTo>
                    <a:lnTo>
                      <a:pt x="2312594" y="1714500"/>
                    </a:lnTo>
                    <a:lnTo>
                      <a:pt x="2244898" y="1701800"/>
                    </a:lnTo>
                    <a:lnTo>
                      <a:pt x="1979914" y="1701800"/>
                    </a:lnTo>
                    <a:lnTo>
                      <a:pt x="1915269" y="1689100"/>
                    </a:lnTo>
                    <a:lnTo>
                      <a:pt x="1851326" y="1689100"/>
                    </a:lnTo>
                    <a:lnTo>
                      <a:pt x="1788113" y="1676400"/>
                    </a:lnTo>
                    <a:lnTo>
                      <a:pt x="1725663" y="1676400"/>
                    </a:lnTo>
                    <a:lnTo>
                      <a:pt x="1664005" y="1663700"/>
                    </a:lnTo>
                    <a:lnTo>
                      <a:pt x="1603168" y="1663700"/>
                    </a:lnTo>
                    <a:lnTo>
                      <a:pt x="1484084" y="1638300"/>
                    </a:lnTo>
                    <a:lnTo>
                      <a:pt x="1425897" y="1638300"/>
                    </a:lnTo>
                    <a:lnTo>
                      <a:pt x="1202884" y="1587500"/>
                    </a:lnTo>
                    <a:lnTo>
                      <a:pt x="1046697" y="1549400"/>
                    </a:lnTo>
                    <a:lnTo>
                      <a:pt x="900910" y="1511300"/>
                    </a:lnTo>
                    <a:lnTo>
                      <a:pt x="854766" y="1498600"/>
                    </a:lnTo>
                    <a:lnTo>
                      <a:pt x="809899" y="1473200"/>
                    </a:lnTo>
                    <a:lnTo>
                      <a:pt x="724117" y="1447800"/>
                    </a:lnTo>
                    <a:lnTo>
                      <a:pt x="683262" y="1422400"/>
                    </a:lnTo>
                    <a:lnTo>
                      <a:pt x="643804" y="1409700"/>
                    </a:lnTo>
                    <a:lnTo>
                      <a:pt x="605775" y="1397000"/>
                    </a:lnTo>
                    <a:lnTo>
                      <a:pt x="569204" y="1371600"/>
                    </a:lnTo>
                    <a:lnTo>
                      <a:pt x="534122" y="1358900"/>
                    </a:lnTo>
                    <a:lnTo>
                      <a:pt x="500558" y="1333500"/>
                    </a:lnTo>
                    <a:lnTo>
                      <a:pt x="468544" y="1320800"/>
                    </a:lnTo>
                    <a:lnTo>
                      <a:pt x="438110" y="1295400"/>
                    </a:lnTo>
                    <a:lnTo>
                      <a:pt x="409285" y="1282700"/>
                    </a:lnTo>
                    <a:lnTo>
                      <a:pt x="382101" y="1257300"/>
                    </a:lnTo>
                    <a:lnTo>
                      <a:pt x="356587" y="1244600"/>
                    </a:lnTo>
                    <a:lnTo>
                      <a:pt x="332774" y="1219200"/>
                    </a:lnTo>
                    <a:lnTo>
                      <a:pt x="310691" y="1193800"/>
                    </a:lnTo>
                    <a:lnTo>
                      <a:pt x="290370" y="1181100"/>
                    </a:lnTo>
                    <a:lnTo>
                      <a:pt x="271841" y="1155700"/>
                    </a:lnTo>
                    <a:lnTo>
                      <a:pt x="255133" y="1130300"/>
                    </a:lnTo>
                    <a:lnTo>
                      <a:pt x="240278" y="1104900"/>
                    </a:lnTo>
                    <a:lnTo>
                      <a:pt x="227305" y="1092200"/>
                    </a:lnTo>
                    <a:lnTo>
                      <a:pt x="207127" y="1041400"/>
                    </a:lnTo>
                    <a:lnTo>
                      <a:pt x="194843" y="990600"/>
                    </a:lnTo>
                    <a:lnTo>
                      <a:pt x="190694" y="952500"/>
                    </a:lnTo>
                    <a:lnTo>
                      <a:pt x="191737" y="927100"/>
                    </a:lnTo>
                    <a:lnTo>
                      <a:pt x="199983" y="876300"/>
                    </a:lnTo>
                    <a:lnTo>
                      <a:pt x="216244" y="825500"/>
                    </a:lnTo>
                    <a:lnTo>
                      <a:pt x="227305" y="812800"/>
                    </a:lnTo>
                    <a:lnTo>
                      <a:pt x="240278" y="787400"/>
                    </a:lnTo>
                    <a:lnTo>
                      <a:pt x="255133" y="762000"/>
                    </a:lnTo>
                    <a:lnTo>
                      <a:pt x="271841" y="736600"/>
                    </a:lnTo>
                    <a:lnTo>
                      <a:pt x="290370" y="723900"/>
                    </a:lnTo>
                    <a:lnTo>
                      <a:pt x="310691" y="698500"/>
                    </a:lnTo>
                    <a:lnTo>
                      <a:pt x="332774" y="673100"/>
                    </a:lnTo>
                    <a:lnTo>
                      <a:pt x="356587" y="660400"/>
                    </a:lnTo>
                    <a:lnTo>
                      <a:pt x="382101" y="635000"/>
                    </a:lnTo>
                    <a:lnTo>
                      <a:pt x="409285" y="609600"/>
                    </a:lnTo>
                    <a:lnTo>
                      <a:pt x="438110" y="596900"/>
                    </a:lnTo>
                    <a:lnTo>
                      <a:pt x="468544" y="571500"/>
                    </a:lnTo>
                    <a:lnTo>
                      <a:pt x="500558" y="558800"/>
                    </a:lnTo>
                    <a:lnTo>
                      <a:pt x="534122" y="533400"/>
                    </a:lnTo>
                    <a:lnTo>
                      <a:pt x="569204" y="520700"/>
                    </a:lnTo>
                    <a:lnTo>
                      <a:pt x="605775" y="495300"/>
                    </a:lnTo>
                    <a:lnTo>
                      <a:pt x="643804" y="482600"/>
                    </a:lnTo>
                    <a:lnTo>
                      <a:pt x="683262" y="469900"/>
                    </a:lnTo>
                    <a:lnTo>
                      <a:pt x="724117" y="444500"/>
                    </a:lnTo>
                    <a:lnTo>
                      <a:pt x="809899" y="419100"/>
                    </a:lnTo>
                    <a:lnTo>
                      <a:pt x="854766" y="406400"/>
                    </a:lnTo>
                    <a:lnTo>
                      <a:pt x="900910" y="381000"/>
                    </a:lnTo>
                    <a:lnTo>
                      <a:pt x="1046697" y="342900"/>
                    </a:lnTo>
                    <a:lnTo>
                      <a:pt x="1257116" y="292100"/>
                    </a:lnTo>
                    <a:lnTo>
                      <a:pt x="1368653" y="266700"/>
                    </a:lnTo>
                    <a:lnTo>
                      <a:pt x="1425897" y="266700"/>
                    </a:lnTo>
                    <a:lnTo>
                      <a:pt x="1543185" y="241300"/>
                    </a:lnTo>
                    <a:lnTo>
                      <a:pt x="1603168" y="241300"/>
                    </a:lnTo>
                    <a:lnTo>
                      <a:pt x="1725663" y="215900"/>
                    </a:lnTo>
                    <a:lnTo>
                      <a:pt x="1788113" y="215900"/>
                    </a:lnTo>
                    <a:lnTo>
                      <a:pt x="1851326" y="203200"/>
                    </a:lnTo>
                    <a:lnTo>
                      <a:pt x="1979914" y="203200"/>
                    </a:lnTo>
                    <a:lnTo>
                      <a:pt x="2045229" y="190500"/>
                    </a:lnTo>
                    <a:lnTo>
                      <a:pt x="3837264" y="190500"/>
                    </a:lnTo>
                    <a:lnTo>
                      <a:pt x="3640595" y="139700"/>
                    </a:lnTo>
                    <a:lnTo>
                      <a:pt x="3376563" y="76200"/>
                    </a:lnTo>
                    <a:lnTo>
                      <a:pt x="3321575" y="76200"/>
                    </a:lnTo>
                    <a:lnTo>
                      <a:pt x="3209610" y="50800"/>
                    </a:lnTo>
                    <a:lnTo>
                      <a:pt x="3152683" y="50800"/>
                    </a:lnTo>
                    <a:lnTo>
                      <a:pt x="3095158" y="38100"/>
                    </a:lnTo>
                    <a:close/>
                  </a:path>
                  <a:path w="4760595" h="3797300">
                    <a:moveTo>
                      <a:pt x="3837264" y="190500"/>
                    </a:moveTo>
                    <a:lnTo>
                      <a:pt x="2716389" y="190500"/>
                    </a:lnTo>
                    <a:lnTo>
                      <a:pt x="2781705" y="203200"/>
                    </a:lnTo>
                    <a:lnTo>
                      <a:pt x="2910293" y="203200"/>
                    </a:lnTo>
                    <a:lnTo>
                      <a:pt x="2973505" y="215900"/>
                    </a:lnTo>
                    <a:lnTo>
                      <a:pt x="3035956" y="215900"/>
                    </a:lnTo>
                    <a:lnTo>
                      <a:pt x="3158450" y="241300"/>
                    </a:lnTo>
                    <a:lnTo>
                      <a:pt x="3218434" y="241300"/>
                    </a:lnTo>
                    <a:lnTo>
                      <a:pt x="3335722" y="266700"/>
                    </a:lnTo>
                    <a:lnTo>
                      <a:pt x="3392966" y="266700"/>
                    </a:lnTo>
                    <a:lnTo>
                      <a:pt x="3504503" y="292100"/>
                    </a:lnTo>
                    <a:lnTo>
                      <a:pt x="3714921" y="342900"/>
                    </a:lnTo>
                    <a:lnTo>
                      <a:pt x="3860709" y="381000"/>
                    </a:lnTo>
                    <a:lnTo>
                      <a:pt x="3906852" y="406400"/>
                    </a:lnTo>
                    <a:lnTo>
                      <a:pt x="3951719" y="419100"/>
                    </a:lnTo>
                    <a:lnTo>
                      <a:pt x="4037502" y="444500"/>
                    </a:lnTo>
                    <a:lnTo>
                      <a:pt x="4078357" y="469900"/>
                    </a:lnTo>
                    <a:lnTo>
                      <a:pt x="4117815" y="482600"/>
                    </a:lnTo>
                    <a:lnTo>
                      <a:pt x="4155844" y="495300"/>
                    </a:lnTo>
                    <a:lnTo>
                      <a:pt x="4192415" y="520700"/>
                    </a:lnTo>
                    <a:lnTo>
                      <a:pt x="4227497" y="533400"/>
                    </a:lnTo>
                    <a:lnTo>
                      <a:pt x="4261060" y="558800"/>
                    </a:lnTo>
                    <a:lnTo>
                      <a:pt x="4293074" y="571500"/>
                    </a:lnTo>
                    <a:lnTo>
                      <a:pt x="4323509" y="596900"/>
                    </a:lnTo>
                    <a:lnTo>
                      <a:pt x="4352333" y="609600"/>
                    </a:lnTo>
                    <a:lnTo>
                      <a:pt x="4379518" y="635000"/>
                    </a:lnTo>
                    <a:lnTo>
                      <a:pt x="4405032" y="660400"/>
                    </a:lnTo>
                    <a:lnTo>
                      <a:pt x="4428845" y="673100"/>
                    </a:lnTo>
                    <a:lnTo>
                      <a:pt x="4450928" y="698500"/>
                    </a:lnTo>
                    <a:lnTo>
                      <a:pt x="4471249" y="723900"/>
                    </a:lnTo>
                    <a:lnTo>
                      <a:pt x="4489778" y="736600"/>
                    </a:lnTo>
                    <a:lnTo>
                      <a:pt x="4506486" y="762000"/>
                    </a:lnTo>
                    <a:lnTo>
                      <a:pt x="4521341" y="787400"/>
                    </a:lnTo>
                    <a:lnTo>
                      <a:pt x="4534314" y="812800"/>
                    </a:lnTo>
                    <a:lnTo>
                      <a:pt x="4545374" y="825500"/>
                    </a:lnTo>
                    <a:lnTo>
                      <a:pt x="4561635" y="876300"/>
                    </a:lnTo>
                    <a:lnTo>
                      <a:pt x="4569882" y="927100"/>
                    </a:lnTo>
                    <a:lnTo>
                      <a:pt x="4570924" y="952500"/>
                    </a:lnTo>
                    <a:lnTo>
                      <a:pt x="4569882" y="965200"/>
                    </a:lnTo>
                    <a:lnTo>
                      <a:pt x="4561635" y="1016000"/>
                    </a:lnTo>
                    <a:lnTo>
                      <a:pt x="4545374" y="1066800"/>
                    </a:lnTo>
                    <a:lnTo>
                      <a:pt x="4521341" y="1104900"/>
                    </a:lnTo>
                    <a:lnTo>
                      <a:pt x="4506486" y="1130300"/>
                    </a:lnTo>
                    <a:lnTo>
                      <a:pt x="4489778" y="1155700"/>
                    </a:lnTo>
                    <a:lnTo>
                      <a:pt x="4471249" y="1181100"/>
                    </a:lnTo>
                    <a:lnTo>
                      <a:pt x="4450928" y="1193800"/>
                    </a:lnTo>
                    <a:lnTo>
                      <a:pt x="4428845" y="1219200"/>
                    </a:lnTo>
                    <a:lnTo>
                      <a:pt x="4405032" y="1244600"/>
                    </a:lnTo>
                    <a:lnTo>
                      <a:pt x="4379518" y="1257300"/>
                    </a:lnTo>
                    <a:lnTo>
                      <a:pt x="4352333" y="1282700"/>
                    </a:lnTo>
                    <a:lnTo>
                      <a:pt x="4323509" y="1295400"/>
                    </a:lnTo>
                    <a:lnTo>
                      <a:pt x="4293074" y="1320800"/>
                    </a:lnTo>
                    <a:lnTo>
                      <a:pt x="4261060" y="1333500"/>
                    </a:lnTo>
                    <a:lnTo>
                      <a:pt x="4227497" y="1358900"/>
                    </a:lnTo>
                    <a:lnTo>
                      <a:pt x="4192415" y="1371600"/>
                    </a:lnTo>
                    <a:lnTo>
                      <a:pt x="4155844" y="1397000"/>
                    </a:lnTo>
                    <a:lnTo>
                      <a:pt x="4117815" y="1409700"/>
                    </a:lnTo>
                    <a:lnTo>
                      <a:pt x="4078357" y="1422400"/>
                    </a:lnTo>
                    <a:lnTo>
                      <a:pt x="4037502" y="1447800"/>
                    </a:lnTo>
                    <a:lnTo>
                      <a:pt x="3951719" y="1473200"/>
                    </a:lnTo>
                    <a:lnTo>
                      <a:pt x="3906852" y="1498600"/>
                    </a:lnTo>
                    <a:lnTo>
                      <a:pt x="3860709" y="1511300"/>
                    </a:lnTo>
                    <a:lnTo>
                      <a:pt x="3714921" y="1549400"/>
                    </a:lnTo>
                    <a:lnTo>
                      <a:pt x="3558734" y="1587500"/>
                    </a:lnTo>
                    <a:lnTo>
                      <a:pt x="3335722" y="1638300"/>
                    </a:lnTo>
                    <a:lnTo>
                      <a:pt x="3277534" y="1638300"/>
                    </a:lnTo>
                    <a:lnTo>
                      <a:pt x="3158450" y="1663700"/>
                    </a:lnTo>
                    <a:lnTo>
                      <a:pt x="3097614" y="1663700"/>
                    </a:lnTo>
                    <a:lnTo>
                      <a:pt x="3035956" y="1676400"/>
                    </a:lnTo>
                    <a:lnTo>
                      <a:pt x="2973505" y="1676400"/>
                    </a:lnTo>
                    <a:lnTo>
                      <a:pt x="2910293" y="1689100"/>
                    </a:lnTo>
                    <a:lnTo>
                      <a:pt x="2846350" y="1689100"/>
                    </a:lnTo>
                    <a:lnTo>
                      <a:pt x="2781705" y="1701800"/>
                    </a:lnTo>
                    <a:lnTo>
                      <a:pt x="2516721" y="1701800"/>
                    </a:lnTo>
                    <a:lnTo>
                      <a:pt x="2449025" y="1714500"/>
                    </a:lnTo>
                    <a:lnTo>
                      <a:pt x="4291695" y="1714500"/>
                    </a:lnTo>
                    <a:lnTo>
                      <a:pt x="4738183" y="1079500"/>
                    </a:lnTo>
                    <a:lnTo>
                      <a:pt x="4752997" y="1028700"/>
                    </a:lnTo>
                    <a:lnTo>
                      <a:pt x="4760403" y="977900"/>
                    </a:lnTo>
                    <a:lnTo>
                      <a:pt x="4760403" y="927100"/>
                    </a:lnTo>
                    <a:lnTo>
                      <a:pt x="4752997" y="863600"/>
                    </a:lnTo>
                    <a:lnTo>
                      <a:pt x="4738183" y="812800"/>
                    </a:lnTo>
                    <a:lnTo>
                      <a:pt x="4716923" y="762000"/>
                    </a:lnTo>
                    <a:lnTo>
                      <a:pt x="4689275" y="711200"/>
                    </a:lnTo>
                    <a:lnTo>
                      <a:pt x="4655434" y="660400"/>
                    </a:lnTo>
                    <a:lnTo>
                      <a:pt x="4636252" y="647700"/>
                    </a:lnTo>
                    <a:lnTo>
                      <a:pt x="4615594" y="622300"/>
                    </a:lnTo>
                    <a:lnTo>
                      <a:pt x="4593486" y="596900"/>
                    </a:lnTo>
                    <a:lnTo>
                      <a:pt x="4569951" y="571500"/>
                    </a:lnTo>
                    <a:lnTo>
                      <a:pt x="4545015" y="546100"/>
                    </a:lnTo>
                    <a:lnTo>
                      <a:pt x="4518701" y="533400"/>
                    </a:lnTo>
                    <a:lnTo>
                      <a:pt x="4491033" y="508000"/>
                    </a:lnTo>
                    <a:lnTo>
                      <a:pt x="4462037" y="482600"/>
                    </a:lnTo>
                    <a:lnTo>
                      <a:pt x="4431736" y="457200"/>
                    </a:lnTo>
                    <a:lnTo>
                      <a:pt x="4400155" y="444500"/>
                    </a:lnTo>
                    <a:lnTo>
                      <a:pt x="4367318" y="419100"/>
                    </a:lnTo>
                    <a:lnTo>
                      <a:pt x="4333250" y="406400"/>
                    </a:lnTo>
                    <a:lnTo>
                      <a:pt x="4297975" y="381000"/>
                    </a:lnTo>
                    <a:lnTo>
                      <a:pt x="4261517" y="368300"/>
                    </a:lnTo>
                    <a:lnTo>
                      <a:pt x="4223902" y="342900"/>
                    </a:lnTo>
                    <a:lnTo>
                      <a:pt x="4185152" y="330200"/>
                    </a:lnTo>
                    <a:lnTo>
                      <a:pt x="4145293" y="304800"/>
                    </a:lnTo>
                    <a:lnTo>
                      <a:pt x="4062344" y="279400"/>
                    </a:lnTo>
                    <a:lnTo>
                      <a:pt x="4019303" y="254000"/>
                    </a:lnTo>
                    <a:lnTo>
                      <a:pt x="3930210" y="228600"/>
                    </a:lnTo>
                    <a:lnTo>
                      <a:pt x="3884207" y="203200"/>
                    </a:lnTo>
                    <a:lnTo>
                      <a:pt x="3837264" y="190500"/>
                    </a:lnTo>
                    <a:close/>
                  </a:path>
                  <a:path w="4760595" h="3797300">
                    <a:moveTo>
                      <a:pt x="2978414" y="25400"/>
                    </a:moveTo>
                    <a:lnTo>
                      <a:pt x="1781461" y="25400"/>
                    </a:lnTo>
                    <a:lnTo>
                      <a:pt x="1716451" y="38100"/>
                    </a:lnTo>
                    <a:lnTo>
                      <a:pt x="3037061" y="38100"/>
                    </a:lnTo>
                    <a:lnTo>
                      <a:pt x="2978414" y="25400"/>
                    </a:lnTo>
                    <a:close/>
                  </a:path>
                  <a:path w="4760595" h="3797300">
                    <a:moveTo>
                      <a:pt x="2859574" y="12700"/>
                    </a:moveTo>
                    <a:lnTo>
                      <a:pt x="1913915" y="12700"/>
                    </a:lnTo>
                    <a:lnTo>
                      <a:pt x="1847289" y="25400"/>
                    </a:lnTo>
                    <a:lnTo>
                      <a:pt x="2919244" y="25400"/>
                    </a:lnTo>
                    <a:lnTo>
                      <a:pt x="2859574" y="12700"/>
                    </a:lnTo>
                    <a:close/>
                  </a:path>
                  <a:path w="4760595" h="3797300">
                    <a:moveTo>
                      <a:pt x="2738831" y="0"/>
                    </a:moveTo>
                    <a:lnTo>
                      <a:pt x="2049466" y="0"/>
                    </a:lnTo>
                    <a:lnTo>
                      <a:pt x="1981315" y="12700"/>
                    </a:lnTo>
                    <a:lnTo>
                      <a:pt x="2799428" y="12700"/>
                    </a:lnTo>
                    <a:lnTo>
                      <a:pt x="2738831" y="0"/>
                    </a:lnTo>
                    <a:close/>
                  </a:path>
                </a:pathLst>
              </a:custGeom>
              <a:solidFill>
                <a:srgbClr val="EDEBE0">
                  <a:alpha val="39999"/>
                </a:srgbClr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3" name="object 15"/>
              <p:cNvSpPr/>
              <p:nvPr/>
            </p:nvSpPr>
            <p:spPr>
              <a:xfrm>
                <a:off x="3713666" y="821351"/>
                <a:ext cx="4760595" cy="3808729"/>
              </a:xfrm>
              <a:custGeom>
                <a:avLst/>
                <a:gdLst/>
                <a:ahLst/>
                <a:cxnLst/>
                <a:rect l="l" t="t" r="r" b="b"/>
                <a:pathLst>
                  <a:path w="4760595" h="3808729">
                    <a:moveTo>
                      <a:pt x="23435" y="1084664"/>
                    </a:moveTo>
                    <a:lnTo>
                      <a:pt x="8180" y="1030015"/>
                    </a:lnTo>
                    <a:lnTo>
                      <a:pt x="796" y="975751"/>
                    </a:lnTo>
                    <a:lnTo>
                      <a:pt x="0" y="948793"/>
                    </a:lnTo>
                    <a:lnTo>
                      <a:pt x="1103" y="921968"/>
                    </a:lnTo>
                    <a:lnTo>
                      <a:pt x="8920" y="868762"/>
                    </a:lnTo>
                    <a:lnTo>
                      <a:pt x="24068" y="816228"/>
                    </a:lnTo>
                    <a:lnTo>
                      <a:pt x="46366" y="764463"/>
                    </a:lnTo>
                    <a:lnTo>
                      <a:pt x="75634" y="713561"/>
                    </a:lnTo>
                    <a:lnTo>
                      <a:pt x="111692" y="663619"/>
                    </a:lnTo>
                    <a:lnTo>
                      <a:pt x="154360" y="614732"/>
                    </a:lnTo>
                    <a:lnTo>
                      <a:pt x="203458" y="566996"/>
                    </a:lnTo>
                    <a:lnTo>
                      <a:pt x="258805" y="520506"/>
                    </a:lnTo>
                    <a:lnTo>
                      <a:pt x="320222" y="475359"/>
                    </a:lnTo>
                    <a:lnTo>
                      <a:pt x="353150" y="453318"/>
                    </a:lnTo>
                    <a:lnTo>
                      <a:pt x="387528" y="431649"/>
                    </a:lnTo>
                    <a:lnTo>
                      <a:pt x="423333" y="410363"/>
                    </a:lnTo>
                    <a:lnTo>
                      <a:pt x="460542" y="389473"/>
                    </a:lnTo>
                    <a:lnTo>
                      <a:pt x="499134" y="368989"/>
                    </a:lnTo>
                    <a:lnTo>
                      <a:pt x="539086" y="348925"/>
                    </a:lnTo>
                    <a:lnTo>
                      <a:pt x="580375" y="329293"/>
                    </a:lnTo>
                    <a:lnTo>
                      <a:pt x="622979" y="310103"/>
                    </a:lnTo>
                    <a:lnTo>
                      <a:pt x="666874" y="291368"/>
                    </a:lnTo>
                    <a:lnTo>
                      <a:pt x="712040" y="273101"/>
                    </a:lnTo>
                    <a:lnTo>
                      <a:pt x="758452" y="255312"/>
                    </a:lnTo>
                    <a:lnTo>
                      <a:pt x="806089" y="238015"/>
                    </a:lnTo>
                    <a:lnTo>
                      <a:pt x="854928" y="221220"/>
                    </a:lnTo>
                    <a:lnTo>
                      <a:pt x="904947" y="204940"/>
                    </a:lnTo>
                    <a:lnTo>
                      <a:pt x="956123" y="189187"/>
                    </a:lnTo>
                    <a:lnTo>
                      <a:pt x="1008433" y="173973"/>
                    </a:lnTo>
                    <a:lnTo>
                      <a:pt x="1061855" y="159310"/>
                    </a:lnTo>
                    <a:lnTo>
                      <a:pt x="1116367" y="145209"/>
                    </a:lnTo>
                    <a:lnTo>
                      <a:pt x="1171946" y="131683"/>
                    </a:lnTo>
                    <a:lnTo>
                      <a:pt x="1228569" y="118744"/>
                    </a:lnTo>
                    <a:lnTo>
                      <a:pt x="1286214" y="106403"/>
                    </a:lnTo>
                    <a:lnTo>
                      <a:pt x="1344858" y="94673"/>
                    </a:lnTo>
                    <a:lnTo>
                      <a:pt x="1404479" y="83565"/>
                    </a:lnTo>
                    <a:lnTo>
                      <a:pt x="1465055" y="73092"/>
                    </a:lnTo>
                    <a:lnTo>
                      <a:pt x="1526563" y="63265"/>
                    </a:lnTo>
                    <a:lnTo>
                      <a:pt x="1588979" y="54096"/>
                    </a:lnTo>
                    <a:lnTo>
                      <a:pt x="1652283" y="45598"/>
                    </a:lnTo>
                    <a:lnTo>
                      <a:pt x="1716451" y="37782"/>
                    </a:lnTo>
                    <a:lnTo>
                      <a:pt x="1781461" y="30661"/>
                    </a:lnTo>
                    <a:lnTo>
                      <a:pt x="1847289" y="24245"/>
                    </a:lnTo>
                    <a:lnTo>
                      <a:pt x="1913915" y="18548"/>
                    </a:lnTo>
                    <a:lnTo>
                      <a:pt x="1981315" y="13581"/>
                    </a:lnTo>
                    <a:lnTo>
                      <a:pt x="2049466" y="9355"/>
                    </a:lnTo>
                    <a:lnTo>
                      <a:pt x="2113416" y="6108"/>
                    </a:lnTo>
                    <a:lnTo>
                      <a:pt x="2177183" y="3556"/>
                    </a:lnTo>
                    <a:lnTo>
                      <a:pt x="2240742" y="1692"/>
                    </a:lnTo>
                    <a:lnTo>
                      <a:pt x="2304070" y="509"/>
                    </a:lnTo>
                    <a:lnTo>
                      <a:pt x="2367142" y="0"/>
                    </a:lnTo>
                    <a:lnTo>
                      <a:pt x="2429933" y="156"/>
                    </a:lnTo>
                    <a:lnTo>
                      <a:pt x="2492420" y="971"/>
                    </a:lnTo>
                    <a:lnTo>
                      <a:pt x="2554577" y="2438"/>
                    </a:lnTo>
                    <a:lnTo>
                      <a:pt x="2616381" y="4549"/>
                    </a:lnTo>
                    <a:lnTo>
                      <a:pt x="2677807" y="7296"/>
                    </a:lnTo>
                    <a:lnTo>
                      <a:pt x="2738831" y="10673"/>
                    </a:lnTo>
                    <a:lnTo>
                      <a:pt x="2799428" y="14672"/>
                    </a:lnTo>
                    <a:lnTo>
                      <a:pt x="2859574" y="19286"/>
                    </a:lnTo>
                    <a:lnTo>
                      <a:pt x="2919244" y="24507"/>
                    </a:lnTo>
                    <a:lnTo>
                      <a:pt x="2978414" y="30328"/>
                    </a:lnTo>
                    <a:lnTo>
                      <a:pt x="3037061" y="36742"/>
                    </a:lnTo>
                    <a:lnTo>
                      <a:pt x="3095158" y="43741"/>
                    </a:lnTo>
                    <a:lnTo>
                      <a:pt x="3152683" y="51318"/>
                    </a:lnTo>
                    <a:lnTo>
                      <a:pt x="3209610" y="59466"/>
                    </a:lnTo>
                    <a:lnTo>
                      <a:pt x="3265915" y="68177"/>
                    </a:lnTo>
                    <a:lnTo>
                      <a:pt x="3321575" y="77444"/>
                    </a:lnTo>
                    <a:lnTo>
                      <a:pt x="3376563" y="87260"/>
                    </a:lnTo>
                    <a:lnTo>
                      <a:pt x="3430857" y="97617"/>
                    </a:lnTo>
                    <a:lnTo>
                      <a:pt x="3484432" y="108508"/>
                    </a:lnTo>
                    <a:lnTo>
                      <a:pt x="3537262" y="119925"/>
                    </a:lnTo>
                    <a:lnTo>
                      <a:pt x="3589325" y="131862"/>
                    </a:lnTo>
                    <a:lnTo>
                      <a:pt x="3640595" y="144311"/>
                    </a:lnTo>
                    <a:lnTo>
                      <a:pt x="3691049" y="157264"/>
                    </a:lnTo>
                    <a:lnTo>
                      <a:pt x="3740661" y="170715"/>
                    </a:lnTo>
                    <a:lnTo>
                      <a:pt x="3789408" y="184655"/>
                    </a:lnTo>
                    <a:lnTo>
                      <a:pt x="3837264" y="199078"/>
                    </a:lnTo>
                    <a:lnTo>
                      <a:pt x="3884207" y="213976"/>
                    </a:lnTo>
                    <a:lnTo>
                      <a:pt x="3930210" y="229343"/>
                    </a:lnTo>
                    <a:lnTo>
                      <a:pt x="3975250" y="245169"/>
                    </a:lnTo>
                    <a:lnTo>
                      <a:pt x="4019303" y="261449"/>
                    </a:lnTo>
                    <a:lnTo>
                      <a:pt x="4062344" y="278175"/>
                    </a:lnTo>
                    <a:lnTo>
                      <a:pt x="4104349" y="295339"/>
                    </a:lnTo>
                    <a:lnTo>
                      <a:pt x="4145293" y="312934"/>
                    </a:lnTo>
                    <a:lnTo>
                      <a:pt x="4185152" y="330954"/>
                    </a:lnTo>
                    <a:lnTo>
                      <a:pt x="4223902" y="349389"/>
                    </a:lnTo>
                    <a:lnTo>
                      <a:pt x="4261517" y="368234"/>
                    </a:lnTo>
                    <a:lnTo>
                      <a:pt x="4297975" y="387481"/>
                    </a:lnTo>
                    <a:lnTo>
                      <a:pt x="4333250" y="407122"/>
                    </a:lnTo>
                    <a:lnTo>
                      <a:pt x="4367318" y="427150"/>
                    </a:lnTo>
                    <a:lnTo>
                      <a:pt x="4400155" y="447558"/>
                    </a:lnTo>
                    <a:lnTo>
                      <a:pt x="4462037" y="489484"/>
                    </a:lnTo>
                    <a:lnTo>
                      <a:pt x="4518701" y="532840"/>
                    </a:lnTo>
                    <a:lnTo>
                      <a:pt x="4569951" y="577569"/>
                    </a:lnTo>
                    <a:lnTo>
                      <a:pt x="4615594" y="623612"/>
                    </a:lnTo>
                    <a:lnTo>
                      <a:pt x="4655434" y="670909"/>
                    </a:lnTo>
                    <a:lnTo>
                      <a:pt x="4689275" y="719403"/>
                    </a:lnTo>
                    <a:lnTo>
                      <a:pt x="4716923" y="769033"/>
                    </a:lnTo>
                    <a:lnTo>
                      <a:pt x="4738183" y="819742"/>
                    </a:lnTo>
                    <a:lnTo>
                      <a:pt x="4752997" y="872605"/>
                    </a:lnTo>
                    <a:lnTo>
                      <a:pt x="4760403" y="925650"/>
                    </a:lnTo>
                    <a:lnTo>
                      <a:pt x="4760403" y="978757"/>
                    </a:lnTo>
                    <a:lnTo>
                      <a:pt x="4752997" y="1031802"/>
                    </a:lnTo>
                    <a:lnTo>
                      <a:pt x="4738183" y="1084664"/>
                    </a:lnTo>
                    <a:lnTo>
                      <a:pt x="2970089" y="3603709"/>
                    </a:lnTo>
                    <a:lnTo>
                      <a:pt x="2957612" y="3629197"/>
                    </a:lnTo>
                    <a:lnTo>
                      <a:pt x="2913884" y="3676519"/>
                    </a:lnTo>
                    <a:lnTo>
                      <a:pt x="2847859" y="3718146"/>
                    </a:lnTo>
                    <a:lnTo>
                      <a:pt x="2807509" y="3736515"/>
                    </a:lnTo>
                    <a:lnTo>
                      <a:pt x="2762814" y="3753090"/>
                    </a:lnTo>
                    <a:lnTo>
                      <a:pt x="2714184" y="3767747"/>
                    </a:lnTo>
                    <a:lnTo>
                      <a:pt x="2662028" y="3780362"/>
                    </a:lnTo>
                    <a:lnTo>
                      <a:pt x="2606756" y="3790813"/>
                    </a:lnTo>
                    <a:lnTo>
                      <a:pt x="2548779" y="3798976"/>
                    </a:lnTo>
                    <a:lnTo>
                      <a:pt x="2488505" y="3804727"/>
                    </a:lnTo>
                    <a:lnTo>
                      <a:pt x="2426345" y="3807943"/>
                    </a:lnTo>
                    <a:lnTo>
                      <a:pt x="2362709" y="3808500"/>
                    </a:lnTo>
                    <a:lnTo>
                      <a:pt x="2298005" y="3806274"/>
                    </a:lnTo>
                    <a:lnTo>
                      <a:pt x="2233521" y="3801176"/>
                    </a:lnTo>
                    <a:lnTo>
                      <a:pt x="2171774" y="3793413"/>
                    </a:lnTo>
                    <a:lnTo>
                      <a:pt x="2113159" y="3783143"/>
                    </a:lnTo>
                    <a:lnTo>
                      <a:pt x="2058069" y="3770522"/>
                    </a:lnTo>
                    <a:lnTo>
                      <a:pt x="2006899" y="3755706"/>
                    </a:lnTo>
                    <a:lnTo>
                      <a:pt x="1960042" y="3738853"/>
                    </a:lnTo>
                    <a:lnTo>
                      <a:pt x="1917893" y="3720119"/>
                    </a:lnTo>
                    <a:lnTo>
                      <a:pt x="1880843" y="3699660"/>
                    </a:lnTo>
                    <a:lnTo>
                      <a:pt x="1849289" y="3677633"/>
                    </a:lnTo>
                    <a:lnTo>
                      <a:pt x="1804238" y="3629501"/>
                    </a:lnTo>
                    <a:lnTo>
                      <a:pt x="1791529" y="3603709"/>
                    </a:lnTo>
                    <a:lnTo>
                      <a:pt x="23435" y="1084664"/>
                    </a:lnTo>
                    <a:close/>
                  </a:path>
                  <a:path w="4760595" h="3808729">
                    <a:moveTo>
                      <a:pt x="190694" y="952203"/>
                    </a:moveTo>
                    <a:lnTo>
                      <a:pt x="194843" y="999468"/>
                    </a:lnTo>
                    <a:lnTo>
                      <a:pt x="207127" y="1045968"/>
                    </a:lnTo>
                    <a:lnTo>
                      <a:pt x="227305" y="1091621"/>
                    </a:lnTo>
                    <a:lnTo>
                      <a:pt x="255133" y="1136341"/>
                    </a:lnTo>
                    <a:lnTo>
                      <a:pt x="290370" y="1180044"/>
                    </a:lnTo>
                    <a:lnTo>
                      <a:pt x="332774" y="1222647"/>
                    </a:lnTo>
                    <a:lnTo>
                      <a:pt x="382101" y="1264064"/>
                    </a:lnTo>
                    <a:lnTo>
                      <a:pt x="438110" y="1304212"/>
                    </a:lnTo>
                    <a:lnTo>
                      <a:pt x="500558" y="1343005"/>
                    </a:lnTo>
                    <a:lnTo>
                      <a:pt x="534122" y="1361868"/>
                    </a:lnTo>
                    <a:lnTo>
                      <a:pt x="569204" y="1380360"/>
                    </a:lnTo>
                    <a:lnTo>
                      <a:pt x="605775" y="1398472"/>
                    </a:lnTo>
                    <a:lnTo>
                      <a:pt x="643804" y="1416192"/>
                    </a:lnTo>
                    <a:lnTo>
                      <a:pt x="683262" y="1433511"/>
                    </a:lnTo>
                    <a:lnTo>
                      <a:pt x="724117" y="1450418"/>
                    </a:lnTo>
                    <a:lnTo>
                      <a:pt x="766339" y="1466901"/>
                    </a:lnTo>
                    <a:lnTo>
                      <a:pt x="809899" y="1482951"/>
                    </a:lnTo>
                    <a:lnTo>
                      <a:pt x="854766" y="1498557"/>
                    </a:lnTo>
                    <a:lnTo>
                      <a:pt x="900910" y="1513709"/>
                    </a:lnTo>
                    <a:lnTo>
                      <a:pt x="948300" y="1528396"/>
                    </a:lnTo>
                    <a:lnTo>
                      <a:pt x="996906" y="1542607"/>
                    </a:lnTo>
                    <a:lnTo>
                      <a:pt x="1046697" y="1556332"/>
                    </a:lnTo>
                    <a:lnTo>
                      <a:pt x="1097645" y="1569560"/>
                    </a:lnTo>
                    <a:lnTo>
                      <a:pt x="1149717" y="1582281"/>
                    </a:lnTo>
                    <a:lnTo>
                      <a:pt x="1202884" y="1594484"/>
                    </a:lnTo>
                    <a:lnTo>
                      <a:pt x="1257116" y="1606159"/>
                    </a:lnTo>
                    <a:lnTo>
                      <a:pt x="1312382" y="1617295"/>
                    </a:lnTo>
                    <a:lnTo>
                      <a:pt x="1368653" y="1627882"/>
                    </a:lnTo>
                    <a:lnTo>
                      <a:pt x="1425897" y="1637909"/>
                    </a:lnTo>
                    <a:lnTo>
                      <a:pt x="1484084" y="1647365"/>
                    </a:lnTo>
                    <a:lnTo>
                      <a:pt x="1543185" y="1656241"/>
                    </a:lnTo>
                    <a:lnTo>
                      <a:pt x="1603168" y="1664524"/>
                    </a:lnTo>
                    <a:lnTo>
                      <a:pt x="1664005" y="1672206"/>
                    </a:lnTo>
                    <a:lnTo>
                      <a:pt x="1725663" y="1679275"/>
                    </a:lnTo>
                    <a:lnTo>
                      <a:pt x="1788113" y="1685721"/>
                    </a:lnTo>
                    <a:lnTo>
                      <a:pt x="1851326" y="1691533"/>
                    </a:lnTo>
                    <a:lnTo>
                      <a:pt x="1915269" y="1696701"/>
                    </a:lnTo>
                    <a:lnTo>
                      <a:pt x="1979914" y="1701214"/>
                    </a:lnTo>
                    <a:lnTo>
                      <a:pt x="2045229" y="1705061"/>
                    </a:lnTo>
                    <a:lnTo>
                      <a:pt x="2111185" y="1708233"/>
                    </a:lnTo>
                    <a:lnTo>
                      <a:pt x="2177752" y="1710718"/>
                    </a:lnTo>
                    <a:lnTo>
                      <a:pt x="2244898" y="1712506"/>
                    </a:lnTo>
                    <a:lnTo>
                      <a:pt x="2312594" y="1713587"/>
                    </a:lnTo>
                    <a:lnTo>
                      <a:pt x="2380809" y="1713949"/>
                    </a:lnTo>
                    <a:lnTo>
                      <a:pt x="2449025" y="1713587"/>
                    </a:lnTo>
                    <a:lnTo>
                      <a:pt x="2516721" y="1712506"/>
                    </a:lnTo>
                    <a:lnTo>
                      <a:pt x="2583867" y="1710718"/>
                    </a:lnTo>
                    <a:lnTo>
                      <a:pt x="2650433" y="1708233"/>
                    </a:lnTo>
                    <a:lnTo>
                      <a:pt x="2716389" y="1705061"/>
                    </a:lnTo>
                    <a:lnTo>
                      <a:pt x="2781705" y="1701214"/>
                    </a:lnTo>
                    <a:lnTo>
                      <a:pt x="2846350" y="1696701"/>
                    </a:lnTo>
                    <a:lnTo>
                      <a:pt x="2910293" y="1691533"/>
                    </a:lnTo>
                    <a:lnTo>
                      <a:pt x="2973505" y="1685721"/>
                    </a:lnTo>
                    <a:lnTo>
                      <a:pt x="3035956" y="1679275"/>
                    </a:lnTo>
                    <a:lnTo>
                      <a:pt x="3097614" y="1672206"/>
                    </a:lnTo>
                    <a:lnTo>
                      <a:pt x="3158450" y="1664524"/>
                    </a:lnTo>
                    <a:lnTo>
                      <a:pt x="3218434" y="1656241"/>
                    </a:lnTo>
                    <a:lnTo>
                      <a:pt x="3277534" y="1647365"/>
                    </a:lnTo>
                    <a:lnTo>
                      <a:pt x="3335722" y="1637909"/>
                    </a:lnTo>
                    <a:lnTo>
                      <a:pt x="3392966" y="1627882"/>
                    </a:lnTo>
                    <a:lnTo>
                      <a:pt x="3449236" y="1617295"/>
                    </a:lnTo>
                    <a:lnTo>
                      <a:pt x="3504503" y="1606159"/>
                    </a:lnTo>
                    <a:lnTo>
                      <a:pt x="3558734" y="1594484"/>
                    </a:lnTo>
                    <a:lnTo>
                      <a:pt x="3611902" y="1582281"/>
                    </a:lnTo>
                    <a:lnTo>
                      <a:pt x="3663974" y="1569560"/>
                    </a:lnTo>
                    <a:lnTo>
                      <a:pt x="3714921" y="1556332"/>
                    </a:lnTo>
                    <a:lnTo>
                      <a:pt x="3764713" y="1542607"/>
                    </a:lnTo>
                    <a:lnTo>
                      <a:pt x="3813319" y="1528396"/>
                    </a:lnTo>
                    <a:lnTo>
                      <a:pt x="3860709" y="1513709"/>
                    </a:lnTo>
                    <a:lnTo>
                      <a:pt x="3906852" y="1498557"/>
                    </a:lnTo>
                    <a:lnTo>
                      <a:pt x="3951719" y="1482951"/>
                    </a:lnTo>
                    <a:lnTo>
                      <a:pt x="3995279" y="1466901"/>
                    </a:lnTo>
                    <a:lnTo>
                      <a:pt x="4037502" y="1450418"/>
                    </a:lnTo>
                    <a:lnTo>
                      <a:pt x="4078357" y="1433511"/>
                    </a:lnTo>
                    <a:lnTo>
                      <a:pt x="4117815" y="1416192"/>
                    </a:lnTo>
                    <a:lnTo>
                      <a:pt x="4155844" y="1398472"/>
                    </a:lnTo>
                    <a:lnTo>
                      <a:pt x="4192415" y="1380360"/>
                    </a:lnTo>
                    <a:lnTo>
                      <a:pt x="4227497" y="1361868"/>
                    </a:lnTo>
                    <a:lnTo>
                      <a:pt x="4261060" y="1343005"/>
                    </a:lnTo>
                    <a:lnTo>
                      <a:pt x="4323509" y="1304212"/>
                    </a:lnTo>
                    <a:lnTo>
                      <a:pt x="4379518" y="1264064"/>
                    </a:lnTo>
                    <a:lnTo>
                      <a:pt x="4428845" y="1222647"/>
                    </a:lnTo>
                    <a:lnTo>
                      <a:pt x="4471249" y="1180044"/>
                    </a:lnTo>
                    <a:lnTo>
                      <a:pt x="4506486" y="1136341"/>
                    </a:lnTo>
                    <a:lnTo>
                      <a:pt x="4534314" y="1091621"/>
                    </a:lnTo>
                    <a:lnTo>
                      <a:pt x="4554492" y="1045968"/>
                    </a:lnTo>
                    <a:lnTo>
                      <a:pt x="4566776" y="999468"/>
                    </a:lnTo>
                    <a:lnTo>
                      <a:pt x="4570924" y="952203"/>
                    </a:lnTo>
                    <a:lnTo>
                      <a:pt x="4569882" y="928481"/>
                    </a:lnTo>
                    <a:lnTo>
                      <a:pt x="4561635" y="881588"/>
                    </a:lnTo>
                    <a:lnTo>
                      <a:pt x="4545374" y="835501"/>
                    </a:lnTo>
                    <a:lnTo>
                      <a:pt x="4521341" y="790304"/>
                    </a:lnTo>
                    <a:lnTo>
                      <a:pt x="4489778" y="746082"/>
                    </a:lnTo>
                    <a:lnTo>
                      <a:pt x="4450928" y="702918"/>
                    </a:lnTo>
                    <a:lnTo>
                      <a:pt x="4405032" y="660898"/>
                    </a:lnTo>
                    <a:lnTo>
                      <a:pt x="4352333" y="620105"/>
                    </a:lnTo>
                    <a:lnTo>
                      <a:pt x="4293074" y="580624"/>
                    </a:lnTo>
                    <a:lnTo>
                      <a:pt x="4227497" y="542539"/>
                    </a:lnTo>
                    <a:lnTo>
                      <a:pt x="4192415" y="524047"/>
                    </a:lnTo>
                    <a:lnTo>
                      <a:pt x="4155844" y="505935"/>
                    </a:lnTo>
                    <a:lnTo>
                      <a:pt x="4117815" y="488215"/>
                    </a:lnTo>
                    <a:lnTo>
                      <a:pt x="4078357" y="470896"/>
                    </a:lnTo>
                    <a:lnTo>
                      <a:pt x="4037502" y="453989"/>
                    </a:lnTo>
                    <a:lnTo>
                      <a:pt x="3995279" y="437506"/>
                    </a:lnTo>
                    <a:lnTo>
                      <a:pt x="3951719" y="421456"/>
                    </a:lnTo>
                    <a:lnTo>
                      <a:pt x="3906852" y="405849"/>
                    </a:lnTo>
                    <a:lnTo>
                      <a:pt x="3860709" y="390698"/>
                    </a:lnTo>
                    <a:lnTo>
                      <a:pt x="3813319" y="376011"/>
                    </a:lnTo>
                    <a:lnTo>
                      <a:pt x="3764713" y="361800"/>
                    </a:lnTo>
                    <a:lnTo>
                      <a:pt x="3714921" y="348075"/>
                    </a:lnTo>
                    <a:lnTo>
                      <a:pt x="3663974" y="334847"/>
                    </a:lnTo>
                    <a:lnTo>
                      <a:pt x="3611902" y="322126"/>
                    </a:lnTo>
                    <a:lnTo>
                      <a:pt x="3558734" y="309923"/>
                    </a:lnTo>
                    <a:lnTo>
                      <a:pt x="3504503" y="298248"/>
                    </a:lnTo>
                    <a:lnTo>
                      <a:pt x="3449236" y="287111"/>
                    </a:lnTo>
                    <a:lnTo>
                      <a:pt x="3392966" y="276525"/>
                    </a:lnTo>
                    <a:lnTo>
                      <a:pt x="3335722" y="266498"/>
                    </a:lnTo>
                    <a:lnTo>
                      <a:pt x="3277534" y="257042"/>
                    </a:lnTo>
                    <a:lnTo>
                      <a:pt x="3218434" y="248166"/>
                    </a:lnTo>
                    <a:lnTo>
                      <a:pt x="3158450" y="239882"/>
                    </a:lnTo>
                    <a:lnTo>
                      <a:pt x="3097614" y="232201"/>
                    </a:lnTo>
                    <a:lnTo>
                      <a:pt x="3035956" y="225132"/>
                    </a:lnTo>
                    <a:lnTo>
                      <a:pt x="2973505" y="218686"/>
                    </a:lnTo>
                    <a:lnTo>
                      <a:pt x="2910293" y="212874"/>
                    </a:lnTo>
                    <a:lnTo>
                      <a:pt x="2846350" y="207706"/>
                    </a:lnTo>
                    <a:lnTo>
                      <a:pt x="2781705" y="203193"/>
                    </a:lnTo>
                    <a:lnTo>
                      <a:pt x="2716389" y="199346"/>
                    </a:lnTo>
                    <a:lnTo>
                      <a:pt x="2650433" y="196174"/>
                    </a:lnTo>
                    <a:lnTo>
                      <a:pt x="2583867" y="193689"/>
                    </a:lnTo>
                    <a:lnTo>
                      <a:pt x="2516721" y="191901"/>
                    </a:lnTo>
                    <a:lnTo>
                      <a:pt x="2449025" y="190820"/>
                    </a:lnTo>
                    <a:lnTo>
                      <a:pt x="2380809" y="190457"/>
                    </a:lnTo>
                    <a:lnTo>
                      <a:pt x="2312594" y="190820"/>
                    </a:lnTo>
                    <a:lnTo>
                      <a:pt x="2244898" y="191901"/>
                    </a:lnTo>
                    <a:lnTo>
                      <a:pt x="2177752" y="193689"/>
                    </a:lnTo>
                    <a:lnTo>
                      <a:pt x="2111185" y="196174"/>
                    </a:lnTo>
                    <a:lnTo>
                      <a:pt x="2045229" y="199346"/>
                    </a:lnTo>
                    <a:lnTo>
                      <a:pt x="1979914" y="203193"/>
                    </a:lnTo>
                    <a:lnTo>
                      <a:pt x="1915269" y="207706"/>
                    </a:lnTo>
                    <a:lnTo>
                      <a:pt x="1851326" y="212874"/>
                    </a:lnTo>
                    <a:lnTo>
                      <a:pt x="1788113" y="218686"/>
                    </a:lnTo>
                    <a:lnTo>
                      <a:pt x="1725663" y="225132"/>
                    </a:lnTo>
                    <a:lnTo>
                      <a:pt x="1664005" y="232201"/>
                    </a:lnTo>
                    <a:lnTo>
                      <a:pt x="1603168" y="239882"/>
                    </a:lnTo>
                    <a:lnTo>
                      <a:pt x="1543185" y="248166"/>
                    </a:lnTo>
                    <a:lnTo>
                      <a:pt x="1484084" y="257042"/>
                    </a:lnTo>
                    <a:lnTo>
                      <a:pt x="1425897" y="266498"/>
                    </a:lnTo>
                    <a:lnTo>
                      <a:pt x="1368653" y="276525"/>
                    </a:lnTo>
                    <a:lnTo>
                      <a:pt x="1312382" y="287111"/>
                    </a:lnTo>
                    <a:lnTo>
                      <a:pt x="1257116" y="298248"/>
                    </a:lnTo>
                    <a:lnTo>
                      <a:pt x="1202884" y="309923"/>
                    </a:lnTo>
                    <a:lnTo>
                      <a:pt x="1149717" y="322126"/>
                    </a:lnTo>
                    <a:lnTo>
                      <a:pt x="1097645" y="334847"/>
                    </a:lnTo>
                    <a:lnTo>
                      <a:pt x="1046697" y="348075"/>
                    </a:lnTo>
                    <a:lnTo>
                      <a:pt x="996906" y="361800"/>
                    </a:lnTo>
                    <a:lnTo>
                      <a:pt x="948300" y="376011"/>
                    </a:lnTo>
                    <a:lnTo>
                      <a:pt x="900910" y="390698"/>
                    </a:lnTo>
                    <a:lnTo>
                      <a:pt x="854766" y="405849"/>
                    </a:lnTo>
                    <a:lnTo>
                      <a:pt x="809899" y="421456"/>
                    </a:lnTo>
                    <a:lnTo>
                      <a:pt x="766339" y="437506"/>
                    </a:lnTo>
                    <a:lnTo>
                      <a:pt x="724117" y="453989"/>
                    </a:lnTo>
                    <a:lnTo>
                      <a:pt x="683262" y="470896"/>
                    </a:lnTo>
                    <a:lnTo>
                      <a:pt x="643804" y="488215"/>
                    </a:lnTo>
                    <a:lnTo>
                      <a:pt x="605775" y="505935"/>
                    </a:lnTo>
                    <a:lnTo>
                      <a:pt x="569204" y="524047"/>
                    </a:lnTo>
                    <a:lnTo>
                      <a:pt x="534122" y="542539"/>
                    </a:lnTo>
                    <a:lnTo>
                      <a:pt x="500558" y="561402"/>
                    </a:lnTo>
                    <a:lnTo>
                      <a:pt x="438110" y="600195"/>
                    </a:lnTo>
                    <a:lnTo>
                      <a:pt x="382101" y="640343"/>
                    </a:lnTo>
                    <a:lnTo>
                      <a:pt x="332774" y="681760"/>
                    </a:lnTo>
                    <a:lnTo>
                      <a:pt x="290370" y="724362"/>
                    </a:lnTo>
                    <a:lnTo>
                      <a:pt x="255133" y="768066"/>
                    </a:lnTo>
                    <a:lnTo>
                      <a:pt x="227305" y="812786"/>
                    </a:lnTo>
                    <a:lnTo>
                      <a:pt x="207127" y="858439"/>
                    </a:lnTo>
                    <a:lnTo>
                      <a:pt x="194843" y="904939"/>
                    </a:lnTo>
                    <a:lnTo>
                      <a:pt x="190694" y="952203"/>
                    </a:lnTo>
                    <a:close/>
                  </a:path>
                </a:pathLst>
              </a:custGeom>
              <a:ln w="9144">
                <a:solidFill>
                  <a:srgbClr val="1F487C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5676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7761"/>
    </mc:Choice>
    <mc:Fallback xmlns="">
      <p:transition advTm="247761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58659" y="1777324"/>
            <a:ext cx="11624483" cy="45153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6235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latin typeface="Alexandria Black" pitchFamily="2" charset="-78"/>
                <a:cs typeface="Alexandria Black" pitchFamily="2" charset="-78"/>
              </a:rPr>
              <a:t>confidentiality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object 9"/>
          <p:cNvSpPr txBox="1"/>
          <p:nvPr/>
        </p:nvSpPr>
        <p:spPr>
          <a:xfrm>
            <a:off x="942309" y="2502636"/>
            <a:ext cx="6064982" cy="381130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451484" marR="5080" lvl="0" indent="-439420" algn="just">
              <a:lnSpc>
                <a:spcPct val="200000"/>
              </a:lnSpc>
              <a:spcBef>
                <a:spcPts val="105"/>
              </a:spcBef>
              <a:buFont typeface="Wingdings"/>
              <a:buChar char=""/>
              <a:tabLst>
                <a:tab pos="451484" algn="l"/>
              </a:tabLst>
            </a:pPr>
            <a:r>
              <a:rPr lang="en-US" sz="1600" b="1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Ensuring </a:t>
            </a:r>
            <a:r>
              <a:rPr 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that no one can read the message except the intended receiver.</a:t>
            </a:r>
          </a:p>
          <a:p>
            <a:pPr marL="451484" marR="5080" lvl="0" indent="-439420" algn="just">
              <a:lnSpc>
                <a:spcPct val="200000"/>
              </a:lnSpc>
              <a:spcBef>
                <a:spcPts val="105"/>
              </a:spcBef>
              <a:buFont typeface="Wingdings"/>
              <a:buChar char=""/>
              <a:tabLst>
                <a:tab pos="451484" algn="l"/>
              </a:tabLst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Preserving authorized restrictions on information access 	and disclosure (detection), including means for protecting 	personal privacy and proprietary information. </a:t>
            </a:r>
            <a:r>
              <a:rPr 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loss of 	confidentiality  is  the  unauthorized  disclosure  of 	information.</a:t>
            </a:r>
          </a:p>
          <a:p>
            <a:pPr marL="450215" marR="528955" indent="-438150">
              <a:lnSpc>
                <a:spcPct val="150000"/>
              </a:lnSpc>
              <a:spcBef>
                <a:spcPts val="100"/>
              </a:spcBef>
              <a:buFont typeface="Wingdings"/>
              <a:buChar char=""/>
              <a:tabLst>
                <a:tab pos="451484" algn="l"/>
              </a:tabLst>
            </a:pPr>
            <a:endParaRPr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2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58306" y="1891441"/>
            <a:ext cx="4725685" cy="3962642"/>
          </a:xfrm>
          <a:prstGeom prst="rect">
            <a:avLst/>
          </a:prstGeom>
        </p:spPr>
      </p:pic>
      <p:sp>
        <p:nvSpPr>
          <p:cNvPr id="13" name="object 4"/>
          <p:cNvSpPr txBox="1">
            <a:spLocks/>
          </p:cNvSpPr>
          <p:nvPr/>
        </p:nvSpPr>
        <p:spPr>
          <a:xfrm>
            <a:off x="8136294" y="3012196"/>
            <a:ext cx="328437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pt-BR" sz="2400" dirty="0" smtClean="0">
                <a:solidFill>
                  <a:srgbClr val="000000"/>
                </a:solidFill>
                <a:latin typeface="Courier New"/>
                <a:cs typeface="Courier New"/>
              </a:rPr>
              <a:t>I</a:t>
            </a:r>
            <a:r>
              <a:rPr lang="pt-BR" sz="2400" spc="-5" dirty="0" smtClean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lang="pt-BR" sz="2400" dirty="0" smtClean="0">
                <a:solidFill>
                  <a:srgbClr val="000000"/>
                </a:solidFill>
                <a:latin typeface="Courier New"/>
                <a:cs typeface="Courier New"/>
              </a:rPr>
              <a:t>O</a:t>
            </a:r>
            <a:r>
              <a:rPr lang="pt-BR" sz="2400" spc="-5" dirty="0" smtClean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lang="pt-BR" sz="2400" dirty="0" smtClean="0">
                <a:solidFill>
                  <a:srgbClr val="000000"/>
                </a:solidFill>
                <a:latin typeface="Courier New"/>
                <a:cs typeface="Courier New"/>
              </a:rPr>
              <a:t>D</a:t>
            </a:r>
            <a:r>
              <a:rPr lang="pt-BR" sz="2400" spc="-5" dirty="0" smtClean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lang="pt-BR" sz="2400" dirty="0" smtClean="0">
                <a:solidFill>
                  <a:srgbClr val="000000"/>
                </a:solidFill>
                <a:latin typeface="Courier New"/>
                <a:cs typeface="Courier New"/>
              </a:rPr>
              <a:t>Q</a:t>
            </a:r>
            <a:r>
              <a:rPr lang="pt-BR" sz="2400" spc="-25" dirty="0" smtClean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lang="pt-BR" sz="2400" dirty="0" smtClean="0">
                <a:solidFill>
                  <a:srgbClr val="000000"/>
                </a:solidFill>
                <a:latin typeface="Courier New"/>
                <a:cs typeface="Courier New"/>
              </a:rPr>
              <a:t>N</a:t>
            </a:r>
            <a:r>
              <a:rPr lang="pt-BR" sz="2400" spc="-5" dirty="0" smtClean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lang="pt-BR" sz="2400" dirty="0" smtClean="0">
                <a:solidFill>
                  <a:srgbClr val="000000"/>
                </a:solidFill>
                <a:latin typeface="Courier New"/>
                <a:cs typeface="Courier New"/>
              </a:rPr>
              <a:t>H</a:t>
            </a:r>
            <a:r>
              <a:rPr lang="pt-BR" sz="2400" spc="-5" dirty="0" smtClean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lang="pt-BR" sz="2400" dirty="0" smtClean="0">
                <a:solidFill>
                  <a:srgbClr val="000000"/>
                </a:solidFill>
                <a:latin typeface="Courier New"/>
                <a:cs typeface="Courier New"/>
              </a:rPr>
              <a:t>D</a:t>
            </a:r>
            <a:r>
              <a:rPr lang="pt-BR" sz="2400" spc="-5" dirty="0" smtClean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lang="pt-BR" sz="2400" dirty="0" smtClean="0">
                <a:solidFill>
                  <a:srgbClr val="000000"/>
                </a:solidFill>
                <a:latin typeface="Courier New"/>
                <a:cs typeface="Courier New"/>
              </a:rPr>
              <a:t>V</a:t>
            </a:r>
            <a:r>
              <a:rPr lang="pt-BR" sz="2400" spc="-25" dirty="0" smtClean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lang="pt-BR" sz="2400" spc="-50" dirty="0" smtClean="0">
                <a:solidFill>
                  <a:srgbClr val="000000"/>
                </a:solidFill>
                <a:latin typeface="Courier New"/>
                <a:cs typeface="Courier New"/>
              </a:rPr>
              <a:t>W</a:t>
            </a:r>
            <a:endParaRPr lang="pt-BR" sz="2400" dirty="0">
              <a:latin typeface="Courier New"/>
              <a:cs typeface="Courier New"/>
            </a:endParaRPr>
          </a:p>
        </p:txBody>
      </p:sp>
      <p:sp>
        <p:nvSpPr>
          <p:cNvPr id="14" name="object 5"/>
          <p:cNvSpPr txBox="1"/>
          <p:nvPr/>
        </p:nvSpPr>
        <p:spPr>
          <a:xfrm>
            <a:off x="7641771" y="3743969"/>
            <a:ext cx="4239054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Courier New"/>
                <a:cs typeface="Courier New"/>
              </a:rPr>
              <a:t>D</a:t>
            </a:r>
            <a:r>
              <a:rPr sz="2400" b="1" spc="-5" dirty="0">
                <a:latin typeface="Courier New"/>
                <a:cs typeface="Courier New"/>
              </a:rPr>
              <a:t> </a:t>
            </a:r>
            <a:r>
              <a:rPr sz="2400" b="1" dirty="0">
                <a:latin typeface="Courier New"/>
                <a:cs typeface="Courier New"/>
              </a:rPr>
              <a:t>W</a:t>
            </a:r>
            <a:r>
              <a:rPr sz="2400" b="1" spc="-5" dirty="0">
                <a:latin typeface="Courier New"/>
                <a:cs typeface="Courier New"/>
              </a:rPr>
              <a:t> </a:t>
            </a:r>
            <a:r>
              <a:rPr sz="2400" b="1" dirty="0">
                <a:latin typeface="Courier New"/>
                <a:cs typeface="Courier New"/>
              </a:rPr>
              <a:t>W</a:t>
            </a:r>
            <a:r>
              <a:rPr sz="2400" b="1" spc="-5" dirty="0">
                <a:latin typeface="Courier New"/>
                <a:cs typeface="Courier New"/>
              </a:rPr>
              <a:t> </a:t>
            </a:r>
            <a:r>
              <a:rPr sz="2400" b="1" dirty="0">
                <a:latin typeface="Courier New"/>
                <a:cs typeface="Courier New"/>
              </a:rPr>
              <a:t>D</a:t>
            </a:r>
            <a:r>
              <a:rPr sz="2400" b="1" spc="-25" dirty="0">
                <a:latin typeface="Courier New"/>
                <a:cs typeface="Courier New"/>
              </a:rPr>
              <a:t> </a:t>
            </a:r>
            <a:r>
              <a:rPr sz="2400" b="1" dirty="0">
                <a:latin typeface="Courier New"/>
                <a:cs typeface="Courier New"/>
              </a:rPr>
              <a:t>F</a:t>
            </a:r>
            <a:r>
              <a:rPr sz="2400" b="1" spc="-5" dirty="0">
                <a:latin typeface="Courier New"/>
                <a:cs typeface="Courier New"/>
              </a:rPr>
              <a:t> </a:t>
            </a:r>
            <a:r>
              <a:rPr sz="2400" b="1" dirty="0">
                <a:latin typeface="Courier New"/>
                <a:cs typeface="Courier New"/>
              </a:rPr>
              <a:t>N</a:t>
            </a:r>
            <a:r>
              <a:rPr sz="2400" b="1" spc="-5" dirty="0">
                <a:latin typeface="Courier New"/>
                <a:cs typeface="Courier New"/>
              </a:rPr>
              <a:t> </a:t>
            </a:r>
            <a:r>
              <a:rPr sz="2400" b="1" dirty="0">
                <a:latin typeface="Courier New"/>
                <a:cs typeface="Courier New"/>
              </a:rPr>
              <a:t>D</a:t>
            </a:r>
            <a:r>
              <a:rPr sz="2400" b="1" spc="-5" dirty="0">
                <a:latin typeface="Courier New"/>
                <a:cs typeface="Courier New"/>
              </a:rPr>
              <a:t> </a:t>
            </a:r>
            <a:r>
              <a:rPr sz="2400" b="1" dirty="0">
                <a:latin typeface="Courier New"/>
                <a:cs typeface="Courier New"/>
              </a:rPr>
              <a:t>W</a:t>
            </a:r>
            <a:r>
              <a:rPr sz="2400" b="1" spc="-25" dirty="0">
                <a:latin typeface="Courier New"/>
                <a:cs typeface="Courier New"/>
              </a:rPr>
              <a:t> </a:t>
            </a:r>
            <a:r>
              <a:rPr sz="2400" b="1" dirty="0">
                <a:latin typeface="Courier New"/>
                <a:cs typeface="Courier New"/>
              </a:rPr>
              <a:t>G</a:t>
            </a:r>
            <a:r>
              <a:rPr sz="2400" b="1" spc="-5" dirty="0">
                <a:latin typeface="Courier New"/>
                <a:cs typeface="Courier New"/>
              </a:rPr>
              <a:t> </a:t>
            </a:r>
            <a:r>
              <a:rPr sz="2400" b="1" dirty="0">
                <a:latin typeface="Courier New"/>
                <a:cs typeface="Courier New"/>
              </a:rPr>
              <a:t>D</a:t>
            </a:r>
            <a:r>
              <a:rPr sz="2400" b="1" spc="-5" dirty="0">
                <a:latin typeface="Courier New"/>
                <a:cs typeface="Courier New"/>
              </a:rPr>
              <a:t> </a:t>
            </a:r>
            <a:r>
              <a:rPr sz="2400" b="1" dirty="0">
                <a:latin typeface="Courier New"/>
                <a:cs typeface="Courier New"/>
              </a:rPr>
              <a:t>Z</a:t>
            </a:r>
            <a:r>
              <a:rPr sz="2400" b="1" spc="-5" dirty="0">
                <a:latin typeface="Courier New"/>
                <a:cs typeface="Courier New"/>
              </a:rPr>
              <a:t> </a:t>
            </a:r>
            <a:r>
              <a:rPr sz="2400" b="1" spc="-50" dirty="0">
                <a:latin typeface="Courier New"/>
                <a:cs typeface="Courier New"/>
              </a:rPr>
              <a:t>Q</a:t>
            </a:r>
            <a:endParaRPr sz="2400" dirty="0">
              <a:latin typeface="Courier New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534206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7761"/>
    </mc:Choice>
    <mc:Fallback xmlns="">
      <p:transition advTm="247761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58660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62351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integrity</a:t>
            </a: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object 9"/>
          <p:cNvSpPr txBox="1"/>
          <p:nvPr/>
        </p:nvSpPr>
        <p:spPr>
          <a:xfrm>
            <a:off x="942309" y="2502636"/>
            <a:ext cx="6064982" cy="3852978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451484" marR="5080" lvl="0" indent="-439420" algn="just">
              <a:lnSpc>
                <a:spcPct val="200000"/>
              </a:lnSpc>
              <a:spcBef>
                <a:spcPts val="105"/>
              </a:spcBef>
              <a:buFont typeface="Wingdings"/>
              <a:buChar char=""/>
              <a:tabLst>
                <a:tab pos="451484" algn="l"/>
              </a:tabLst>
            </a:pPr>
            <a:r>
              <a:rPr lang="en-US" sz="1600" b="1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Assuring </a:t>
            </a:r>
            <a:r>
              <a:rPr 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the receiver that the received message has not 	been altered in any way from the original.</a:t>
            </a:r>
          </a:p>
          <a:p>
            <a:pPr marL="451484" marR="5080" lvl="0" indent="-439420" algn="just">
              <a:lnSpc>
                <a:spcPct val="200000"/>
              </a:lnSpc>
              <a:spcBef>
                <a:spcPts val="105"/>
              </a:spcBef>
              <a:buFont typeface="Wingdings"/>
              <a:buChar char=""/>
              <a:tabLst>
                <a:tab pos="451484" algn="l"/>
              </a:tabLst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Guarding against improper information modification or 	destruction, including ensuring information nonrepudiation 	and authenticity. A loss of integrity is the unauthorized 	modification or destruction of information.</a:t>
            </a:r>
          </a:p>
          <a:p>
            <a:pPr marL="450215" marR="528955" indent="-438150">
              <a:lnSpc>
                <a:spcPct val="150000"/>
              </a:lnSpc>
              <a:spcBef>
                <a:spcPts val="100"/>
              </a:spcBef>
              <a:buFont typeface="Wingdings"/>
              <a:buChar char=""/>
              <a:tabLst>
                <a:tab pos="451484" algn="l"/>
              </a:tabLst>
            </a:pPr>
            <a:endParaRPr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2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12562" y="2502636"/>
            <a:ext cx="3881535" cy="309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7761"/>
    </mc:Choice>
    <mc:Fallback xmlns="">
      <p:transition advTm="247761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58660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62351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availability</a:t>
            </a: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object 9"/>
          <p:cNvSpPr txBox="1"/>
          <p:nvPr/>
        </p:nvSpPr>
        <p:spPr>
          <a:xfrm>
            <a:off x="942309" y="2502636"/>
            <a:ext cx="6064982" cy="2413481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451484" marR="5080" lvl="0" indent="-439420" algn="just">
              <a:lnSpc>
                <a:spcPct val="200000"/>
              </a:lnSpc>
              <a:spcBef>
                <a:spcPts val="105"/>
              </a:spcBef>
              <a:buFont typeface="Wingdings"/>
              <a:buChar char=""/>
              <a:tabLst>
                <a:tab pos="451484" algn="l"/>
              </a:tabLst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Ensuring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timely and reliable access to and use of information. </a:t>
            </a:r>
            <a:endParaRPr lang="en-US" sz="16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451484" marR="5080" lvl="0" indent="-439420" algn="just">
              <a:lnSpc>
                <a:spcPct val="200000"/>
              </a:lnSpc>
              <a:spcBef>
                <a:spcPts val="105"/>
              </a:spcBef>
              <a:buFont typeface="Wingdings"/>
              <a:buChar char=""/>
              <a:tabLst>
                <a:tab pos="451484" algn="l"/>
              </a:tabLst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loss of availability is the disruption (confusion) of access to or use of information or an information system.</a:t>
            </a:r>
            <a:endParaRPr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1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490940" y="2502636"/>
            <a:ext cx="3276600" cy="3000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297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7761"/>
    </mc:Choice>
    <mc:Fallback xmlns="">
      <p:transition advTm="247761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3145972" y="2177631"/>
            <a:ext cx="5410200" cy="3719315"/>
            <a:chOff x="3276600" y="2481263"/>
            <a:chExt cx="5410200" cy="3386138"/>
          </a:xfrm>
        </p:grpSpPr>
        <p:grpSp>
          <p:nvGrpSpPr>
            <p:cNvPr id="12" name="Group 3"/>
            <p:cNvGrpSpPr>
              <a:grpSpLocks/>
            </p:cNvGrpSpPr>
            <p:nvPr/>
          </p:nvGrpSpPr>
          <p:grpSpPr bwMode="auto">
            <a:xfrm>
              <a:off x="3276600" y="2481263"/>
              <a:ext cx="762000" cy="665163"/>
              <a:chOff x="1110" y="2656"/>
              <a:chExt cx="1549" cy="1351"/>
            </a:xfrm>
            <a:solidFill>
              <a:srgbClr val="00B050"/>
            </a:solidFill>
          </p:grpSpPr>
          <p:sp>
            <p:nvSpPr>
              <p:cNvPr id="38" name="AutoShape 4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" name="AutoShape 5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" name="AutoShape 6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3" name="Group 7"/>
            <p:cNvGrpSpPr>
              <a:grpSpLocks/>
            </p:cNvGrpSpPr>
            <p:nvPr/>
          </p:nvGrpSpPr>
          <p:grpSpPr bwMode="auto">
            <a:xfrm>
              <a:off x="3276600" y="3395663"/>
              <a:ext cx="762000" cy="665163"/>
              <a:chOff x="3174" y="2656"/>
              <a:chExt cx="1549" cy="1351"/>
            </a:xfrm>
            <a:solidFill>
              <a:srgbClr val="00B050"/>
            </a:solidFill>
          </p:grpSpPr>
          <p:sp>
            <p:nvSpPr>
              <p:cNvPr id="35" name="AutoShape 8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tx2"/>
                  </a:solidFill>
                </a:endParaRPr>
              </a:p>
            </p:txBody>
          </p:sp>
          <p:sp>
            <p:nvSpPr>
              <p:cNvPr id="36" name="AutoShape 9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tx2"/>
                  </a:solidFill>
                </a:endParaRPr>
              </a:p>
            </p:txBody>
          </p:sp>
          <p:sp>
            <p:nvSpPr>
              <p:cNvPr id="37" name="AutoShape 10"/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tx2"/>
                  </a:solidFill>
                </a:endParaRPr>
              </a:p>
            </p:txBody>
          </p:sp>
        </p:grpSp>
        <p:sp>
          <p:nvSpPr>
            <p:cNvPr id="14" name="Line 11"/>
            <p:cNvSpPr>
              <a:spLocks noChangeShapeType="1"/>
            </p:cNvSpPr>
            <p:nvPr/>
          </p:nvSpPr>
          <p:spPr bwMode="auto">
            <a:xfrm>
              <a:off x="3886200" y="3090862"/>
              <a:ext cx="4800600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Text Box 12"/>
            <p:cNvSpPr txBox="1">
              <a:spLocks noChangeArrowheads="1"/>
            </p:cNvSpPr>
            <p:nvPr/>
          </p:nvSpPr>
          <p:spPr bwMode="auto">
            <a:xfrm>
              <a:off x="4356163" y="2627779"/>
              <a:ext cx="1930337" cy="308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en-US" sz="1600" dirty="0">
                  <a:solidFill>
                    <a:srgbClr val="000000"/>
                  </a:solidFill>
                  <a:latin typeface="Alexandria" pitchFamily="2" charset="-78"/>
                  <a:cs typeface="Alexandria" pitchFamily="2" charset="-78"/>
                </a:rPr>
                <a:t>CISCO Company </a:t>
              </a:r>
            </a:p>
          </p:txBody>
        </p:sp>
        <p:sp>
          <p:nvSpPr>
            <p:cNvPr id="16" name="Text Box 13"/>
            <p:cNvSpPr txBox="1">
              <a:spLocks noChangeArrowheads="1"/>
            </p:cNvSpPr>
            <p:nvPr/>
          </p:nvSpPr>
          <p:spPr bwMode="gray">
            <a:xfrm>
              <a:off x="3480379" y="2579688"/>
              <a:ext cx="340157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sz="2400" b="1" dirty="0">
                  <a:solidFill>
                    <a:schemeClr val="tx2"/>
                  </a:solidFill>
                </a:rPr>
                <a:t>1</a:t>
              </a:r>
            </a:p>
          </p:txBody>
        </p:sp>
        <p:sp>
          <p:nvSpPr>
            <p:cNvPr id="17" name="Line 14"/>
            <p:cNvSpPr>
              <a:spLocks noChangeShapeType="1"/>
            </p:cNvSpPr>
            <p:nvPr/>
          </p:nvSpPr>
          <p:spPr bwMode="auto">
            <a:xfrm>
              <a:off x="3886200" y="4005262"/>
              <a:ext cx="4800600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Text Box 15"/>
            <p:cNvSpPr txBox="1">
              <a:spLocks noChangeArrowheads="1"/>
            </p:cNvSpPr>
            <p:nvPr/>
          </p:nvSpPr>
          <p:spPr bwMode="auto">
            <a:xfrm>
              <a:off x="4211612" y="3524500"/>
              <a:ext cx="2392001" cy="308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en-US" sz="1600" dirty="0">
                  <a:solidFill>
                    <a:srgbClr val="000000"/>
                  </a:solidFill>
                  <a:latin typeface="Alexandria" pitchFamily="2" charset="-78"/>
                  <a:cs typeface="Alexandria" pitchFamily="2" charset="-78"/>
                </a:rPr>
                <a:t>Introduction to CCNA</a:t>
              </a:r>
            </a:p>
          </p:txBody>
        </p:sp>
        <p:sp>
          <p:nvSpPr>
            <p:cNvPr id="19" name="Text Box 16"/>
            <p:cNvSpPr txBox="1">
              <a:spLocks noChangeArrowheads="1"/>
            </p:cNvSpPr>
            <p:nvPr/>
          </p:nvSpPr>
          <p:spPr bwMode="gray">
            <a:xfrm>
              <a:off x="3480379" y="3494088"/>
              <a:ext cx="340157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sz="2400" b="1" dirty="0">
                  <a:solidFill>
                    <a:schemeClr val="tx2"/>
                  </a:solidFill>
                </a:rPr>
                <a:t>2</a:t>
              </a:r>
            </a:p>
          </p:txBody>
        </p:sp>
        <p:grpSp>
          <p:nvGrpSpPr>
            <p:cNvPr id="20" name="Group 17"/>
            <p:cNvGrpSpPr>
              <a:grpSpLocks/>
            </p:cNvGrpSpPr>
            <p:nvPr/>
          </p:nvGrpSpPr>
          <p:grpSpPr bwMode="auto">
            <a:xfrm>
              <a:off x="3276600" y="4287838"/>
              <a:ext cx="762000" cy="665163"/>
              <a:chOff x="1110" y="2656"/>
              <a:chExt cx="1549" cy="1351"/>
            </a:xfrm>
            <a:solidFill>
              <a:srgbClr val="00B050"/>
            </a:solidFill>
          </p:grpSpPr>
          <p:sp>
            <p:nvSpPr>
              <p:cNvPr id="32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1" name="Group 21"/>
            <p:cNvGrpSpPr>
              <a:grpSpLocks/>
            </p:cNvGrpSpPr>
            <p:nvPr/>
          </p:nvGrpSpPr>
          <p:grpSpPr bwMode="auto">
            <a:xfrm>
              <a:off x="3276600" y="5202238"/>
              <a:ext cx="762000" cy="665163"/>
              <a:chOff x="3174" y="2656"/>
              <a:chExt cx="1549" cy="1351"/>
            </a:xfrm>
            <a:solidFill>
              <a:srgbClr val="00B050"/>
            </a:solidFill>
          </p:grpSpPr>
          <p:sp>
            <p:nvSpPr>
              <p:cNvPr id="29" name="AutoShape 22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0" name="AutoShape 23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1" name="AutoShape 24"/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2" name="Line 25"/>
            <p:cNvSpPr>
              <a:spLocks noChangeShapeType="1"/>
            </p:cNvSpPr>
            <p:nvPr/>
          </p:nvSpPr>
          <p:spPr bwMode="auto">
            <a:xfrm>
              <a:off x="3886200" y="4897437"/>
              <a:ext cx="4800600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" name="Text Box 26"/>
            <p:cNvSpPr txBox="1">
              <a:spLocks noChangeArrowheads="1"/>
            </p:cNvSpPr>
            <p:nvPr/>
          </p:nvSpPr>
          <p:spPr bwMode="auto">
            <a:xfrm>
              <a:off x="4114801" y="4422656"/>
              <a:ext cx="3868367" cy="308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en-US" sz="1600" dirty="0">
                  <a:solidFill>
                    <a:srgbClr val="000000"/>
                  </a:solidFill>
                  <a:latin typeface="Alexandria" pitchFamily="2" charset="-78"/>
                  <a:cs typeface="Alexandria" pitchFamily="2" charset="-78"/>
                </a:rPr>
                <a:t>Introduction to Computer Networks</a:t>
              </a:r>
            </a:p>
          </p:txBody>
        </p:sp>
        <p:sp>
          <p:nvSpPr>
            <p:cNvPr id="24" name="Text Box 27"/>
            <p:cNvSpPr txBox="1">
              <a:spLocks noChangeArrowheads="1"/>
            </p:cNvSpPr>
            <p:nvPr/>
          </p:nvSpPr>
          <p:spPr bwMode="gray">
            <a:xfrm>
              <a:off x="3480379" y="4386263"/>
              <a:ext cx="340157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sz="2400" b="1" dirty="0">
                  <a:solidFill>
                    <a:schemeClr val="tx2"/>
                  </a:solidFill>
                </a:rPr>
                <a:t>3</a:t>
              </a:r>
            </a:p>
          </p:txBody>
        </p:sp>
        <p:sp>
          <p:nvSpPr>
            <p:cNvPr id="26" name="Line 28"/>
            <p:cNvSpPr>
              <a:spLocks noChangeShapeType="1"/>
            </p:cNvSpPr>
            <p:nvPr/>
          </p:nvSpPr>
          <p:spPr bwMode="auto">
            <a:xfrm>
              <a:off x="3886200" y="5811837"/>
              <a:ext cx="4800600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27" name="Text Box 29"/>
            <p:cNvSpPr txBox="1">
              <a:spLocks noChangeArrowheads="1"/>
            </p:cNvSpPr>
            <p:nvPr/>
          </p:nvSpPr>
          <p:spPr bwMode="auto">
            <a:xfrm>
              <a:off x="4191710" y="5337055"/>
              <a:ext cx="2241319" cy="308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en-US" sz="1600" dirty="0">
                  <a:solidFill>
                    <a:srgbClr val="000000"/>
                  </a:solidFill>
                  <a:latin typeface="Alexandria" pitchFamily="2" charset="-78"/>
                  <a:cs typeface="Alexandria" pitchFamily="2" charset="-78"/>
                </a:rPr>
                <a:t>How to Setup a LAN</a:t>
              </a:r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gray">
            <a:xfrm>
              <a:off x="3480379" y="5300663"/>
              <a:ext cx="340157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sz="2400" b="1" dirty="0">
                  <a:solidFill>
                    <a:schemeClr val="tx2"/>
                  </a:solidFill>
                </a:rPr>
                <a:t>4</a:t>
              </a: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2466497" y="975974"/>
            <a:ext cx="62351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Network Basics 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806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779"/>
    </mc:Choice>
    <mc:Fallback xmlns="">
      <p:transition advTm="27779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eform 3"/>
          <p:cNvSpPr>
            <a:spLocks noEditPoints="1"/>
          </p:cNvSpPr>
          <p:nvPr/>
        </p:nvSpPr>
        <p:spPr bwMode="gray">
          <a:xfrm>
            <a:off x="2209800" y="2362200"/>
            <a:ext cx="5943600" cy="4038600"/>
          </a:xfrm>
          <a:custGeom>
            <a:avLst/>
            <a:gdLst>
              <a:gd name="T0" fmla="*/ 1092 w 2820"/>
              <a:gd name="T1" fmla="*/ 50 h 2912"/>
              <a:gd name="T2" fmla="*/ 822 w 2820"/>
              <a:gd name="T3" fmla="*/ 168 h 2912"/>
              <a:gd name="T4" fmla="*/ 594 w 2820"/>
              <a:gd name="T5" fmla="*/ 300 h 2912"/>
              <a:gd name="T6" fmla="*/ 406 w 2820"/>
              <a:gd name="T7" fmla="*/ 446 h 2912"/>
              <a:gd name="T8" fmla="*/ 254 w 2820"/>
              <a:gd name="T9" fmla="*/ 604 h 2912"/>
              <a:gd name="T10" fmla="*/ 140 w 2820"/>
              <a:gd name="T11" fmla="*/ 772 h 2912"/>
              <a:gd name="T12" fmla="*/ 60 w 2820"/>
              <a:gd name="T13" fmla="*/ 944 h 2912"/>
              <a:gd name="T14" fmla="*/ 14 w 2820"/>
              <a:gd name="T15" fmla="*/ 1122 h 2912"/>
              <a:gd name="T16" fmla="*/ 0 w 2820"/>
              <a:gd name="T17" fmla="*/ 1300 h 2912"/>
              <a:gd name="T18" fmla="*/ 18 w 2820"/>
              <a:gd name="T19" fmla="*/ 1476 h 2912"/>
              <a:gd name="T20" fmla="*/ 64 w 2820"/>
              <a:gd name="T21" fmla="*/ 1650 h 2912"/>
              <a:gd name="T22" fmla="*/ 138 w 2820"/>
              <a:gd name="T23" fmla="*/ 1818 h 2912"/>
              <a:gd name="T24" fmla="*/ 238 w 2820"/>
              <a:gd name="T25" fmla="*/ 1978 h 2912"/>
              <a:gd name="T26" fmla="*/ 364 w 2820"/>
              <a:gd name="T27" fmla="*/ 2126 h 2912"/>
              <a:gd name="T28" fmla="*/ 512 w 2820"/>
              <a:gd name="T29" fmla="*/ 2262 h 2912"/>
              <a:gd name="T30" fmla="*/ 684 w 2820"/>
              <a:gd name="T31" fmla="*/ 2382 h 2912"/>
              <a:gd name="T32" fmla="*/ 874 w 2820"/>
              <a:gd name="T33" fmla="*/ 2484 h 2912"/>
              <a:gd name="T34" fmla="*/ 1086 w 2820"/>
              <a:gd name="T35" fmla="*/ 2564 h 2912"/>
              <a:gd name="T36" fmla="*/ 1314 w 2820"/>
              <a:gd name="T37" fmla="*/ 2622 h 2912"/>
              <a:gd name="T38" fmla="*/ 1558 w 2820"/>
              <a:gd name="T39" fmla="*/ 2654 h 2912"/>
              <a:gd name="T40" fmla="*/ 1818 w 2820"/>
              <a:gd name="T41" fmla="*/ 2658 h 2912"/>
              <a:gd name="T42" fmla="*/ 2090 w 2820"/>
              <a:gd name="T43" fmla="*/ 2632 h 2912"/>
              <a:gd name="T44" fmla="*/ 2374 w 2820"/>
              <a:gd name="T45" fmla="*/ 2574 h 2912"/>
              <a:gd name="T46" fmla="*/ 2544 w 2820"/>
              <a:gd name="T47" fmla="*/ 2912 h 2912"/>
              <a:gd name="T48" fmla="*/ 1868 w 2820"/>
              <a:gd name="T49" fmla="*/ 1552 h 2912"/>
              <a:gd name="T50" fmla="*/ 1956 w 2820"/>
              <a:gd name="T51" fmla="*/ 1914 h 2912"/>
              <a:gd name="T52" fmla="*/ 1788 w 2820"/>
              <a:gd name="T53" fmla="*/ 1936 h 2912"/>
              <a:gd name="T54" fmla="*/ 1616 w 2820"/>
              <a:gd name="T55" fmla="*/ 1934 h 2912"/>
              <a:gd name="T56" fmla="*/ 1442 w 2820"/>
              <a:gd name="T57" fmla="*/ 1912 h 2912"/>
              <a:gd name="T58" fmla="*/ 1272 w 2820"/>
              <a:gd name="T59" fmla="*/ 1872 h 2912"/>
              <a:gd name="T60" fmla="*/ 1108 w 2820"/>
              <a:gd name="T61" fmla="*/ 1812 h 2912"/>
              <a:gd name="T62" fmla="*/ 952 w 2820"/>
              <a:gd name="T63" fmla="*/ 1736 h 2912"/>
              <a:gd name="T64" fmla="*/ 810 w 2820"/>
              <a:gd name="T65" fmla="*/ 1646 h 2912"/>
              <a:gd name="T66" fmla="*/ 684 w 2820"/>
              <a:gd name="T67" fmla="*/ 1542 h 2912"/>
              <a:gd name="T68" fmla="*/ 578 w 2820"/>
              <a:gd name="T69" fmla="*/ 1428 h 2912"/>
              <a:gd name="T70" fmla="*/ 494 w 2820"/>
              <a:gd name="T71" fmla="*/ 1304 h 2912"/>
              <a:gd name="T72" fmla="*/ 438 w 2820"/>
              <a:gd name="T73" fmla="*/ 1170 h 2912"/>
              <a:gd name="T74" fmla="*/ 410 w 2820"/>
              <a:gd name="T75" fmla="*/ 1032 h 2912"/>
              <a:gd name="T76" fmla="*/ 416 w 2820"/>
              <a:gd name="T77" fmla="*/ 888 h 2912"/>
              <a:gd name="T78" fmla="*/ 460 w 2820"/>
              <a:gd name="T79" fmla="*/ 742 h 2912"/>
              <a:gd name="T80" fmla="*/ 544 w 2820"/>
              <a:gd name="T81" fmla="*/ 592 h 2912"/>
              <a:gd name="T82" fmla="*/ 670 w 2820"/>
              <a:gd name="T83" fmla="*/ 444 h 2912"/>
              <a:gd name="T84" fmla="*/ 844 w 2820"/>
              <a:gd name="T85" fmla="*/ 298 h 2912"/>
              <a:gd name="T86" fmla="*/ 1070 w 2820"/>
              <a:gd name="T87" fmla="*/ 154 h 2912"/>
              <a:gd name="T88" fmla="*/ 1348 w 2820"/>
              <a:gd name="T89" fmla="*/ 16 h 2912"/>
              <a:gd name="T90" fmla="*/ 1244 w 2820"/>
              <a:gd name="T91" fmla="*/ 0 h 2912"/>
              <a:gd name="T92" fmla="*/ 2820 w 2820"/>
              <a:gd name="T93" fmla="*/ 1934 h 2912"/>
              <a:gd name="T94" fmla="*/ 2820 w 2820"/>
              <a:gd name="T95" fmla="*/ 1934 h 2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rgbClr val="00B050"/>
              </a:gs>
              <a:gs pos="100000">
                <a:srgbClr val="00B050"/>
              </a:gs>
            </a:gsLst>
            <a:lin ang="5400000" scaled="1"/>
          </a:gradFill>
          <a:ln>
            <a:noFill/>
          </a:ln>
          <a:effectLst>
            <a:outerShdw dist="206741" dir="8249373" algn="ctr" rotWithShape="0">
              <a:srgbClr val="C1D1D3">
                <a:alpha val="5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7" name="Text Box 32"/>
          <p:cNvSpPr txBox="1">
            <a:spLocks noChangeArrowheads="1"/>
          </p:cNvSpPr>
          <p:nvPr/>
        </p:nvSpPr>
        <p:spPr bwMode="auto">
          <a:xfrm>
            <a:off x="3886200" y="3969120"/>
            <a:ext cx="40386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Company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120" y="2540792"/>
            <a:ext cx="2708760" cy="15236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4075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58660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6235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CISCO Company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object 9"/>
          <p:cNvSpPr txBox="1"/>
          <p:nvPr/>
        </p:nvSpPr>
        <p:spPr>
          <a:xfrm>
            <a:off x="942309" y="2502636"/>
            <a:ext cx="6064982" cy="355841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 is an </a:t>
            </a:r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American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600" dirty="0">
                <a:solidFill>
                  <a:srgbClr val="0033CC"/>
                </a:solidFill>
                <a:latin typeface="Alexandria" pitchFamily="2" charset="-78"/>
                <a:cs typeface="Alexandria" pitchFamily="2" charset="-78"/>
              </a:rPr>
              <a:t>multi-national corporation technology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company headquartered in </a:t>
            </a:r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San Jose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California.</a:t>
            </a:r>
          </a:p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The </a:t>
            </a:r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company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600" dirty="0">
                <a:solidFill>
                  <a:srgbClr val="0033CC"/>
                </a:solidFill>
                <a:latin typeface="Alexandria" pitchFamily="2" charset="-78"/>
                <a:cs typeface="Alexandria" pitchFamily="2" charset="-78"/>
              </a:rPr>
              <a:t>designs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</a:t>
            </a:r>
            <a:r>
              <a:rPr lang="en-US" altLang="en-US" sz="1600" dirty="0">
                <a:solidFill>
                  <a:srgbClr val="0033CC"/>
                </a:solidFill>
                <a:latin typeface="Alexandria" pitchFamily="2" charset="-78"/>
                <a:cs typeface="Alexandria" pitchFamily="2" charset="-78"/>
              </a:rPr>
              <a:t>manufactures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and </a:t>
            </a:r>
            <a:r>
              <a:rPr lang="en-US" altLang="en-US" sz="1600" dirty="0">
                <a:solidFill>
                  <a:srgbClr val="0033CC"/>
                </a:solidFill>
                <a:latin typeface="Alexandria" pitchFamily="2" charset="-78"/>
                <a:cs typeface="Alexandria" pitchFamily="2" charset="-78"/>
              </a:rPr>
              <a:t>sells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networking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equipment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worldwide (such as switches, routers,….).</a:t>
            </a:r>
          </a:p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It is the </a:t>
            </a:r>
            <a:r>
              <a:rPr lang="en-US" altLang="en-US" sz="1600" dirty="0">
                <a:solidFill>
                  <a:srgbClr val="0033CC"/>
                </a:solidFill>
                <a:latin typeface="Alexandria" pitchFamily="2" charset="-78"/>
                <a:cs typeface="Alexandria" pitchFamily="2" charset="-78"/>
              </a:rPr>
              <a:t>largest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networking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company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in the world.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Cisco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Systems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was </a:t>
            </a:r>
            <a:r>
              <a:rPr lang="en-US" sz="1600" dirty="0">
                <a:solidFill>
                  <a:srgbClr val="0033CC"/>
                </a:solidFill>
                <a:latin typeface="Alexandria" pitchFamily="2" charset="-78"/>
                <a:cs typeface="Alexandria" pitchFamily="2" charset="-78"/>
              </a:rPr>
              <a:t>founded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in </a:t>
            </a:r>
            <a:r>
              <a:rPr lang="en-US" sz="1600" dirty="0">
                <a:solidFill>
                  <a:srgbClr val="0033CC"/>
                </a:solidFill>
                <a:latin typeface="Alexandria" pitchFamily="2" charset="-78"/>
                <a:cs typeface="Alexandria" pitchFamily="2" charset="-78"/>
              </a:rPr>
              <a:t>December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1600" dirty="0">
                <a:solidFill>
                  <a:srgbClr val="0033CC"/>
                </a:solidFill>
                <a:latin typeface="Alexandria" pitchFamily="2" charset="-78"/>
                <a:cs typeface="Alexandria" pitchFamily="2" charset="-78"/>
              </a:rPr>
              <a:t>1984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by </a:t>
            </a:r>
            <a:r>
              <a:rPr 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Leonard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1600" dirty="0" err="1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Bosack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450215" marR="528955" indent="-438150">
              <a:lnSpc>
                <a:spcPct val="150000"/>
              </a:lnSpc>
              <a:spcBef>
                <a:spcPts val="100"/>
              </a:spcBef>
              <a:buFont typeface="Wingdings"/>
              <a:buChar char=""/>
              <a:tabLst>
                <a:tab pos="451484" algn="l"/>
              </a:tabLst>
            </a:pPr>
            <a:endParaRPr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0940" y="3023263"/>
            <a:ext cx="3317293" cy="1865978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31499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7761"/>
    </mc:Choice>
    <mc:Fallback xmlns="">
      <p:transition advTm="247761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58660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6235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CISCO Company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object 9"/>
          <p:cNvSpPr txBox="1"/>
          <p:nvPr/>
        </p:nvSpPr>
        <p:spPr>
          <a:xfrm>
            <a:off x="816513" y="2332129"/>
            <a:ext cx="6064982" cy="4060086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228600" lvl="0" indent="-228600" algn="just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Leonard </a:t>
            </a:r>
            <a:r>
              <a:rPr lang="en-US" sz="1600" dirty="0" err="1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Bosack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was in charge of the </a:t>
            </a:r>
            <a:r>
              <a:rPr lang="en-US" sz="1600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Stanford University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computer science department's computers.</a:t>
            </a:r>
          </a:p>
          <a:p>
            <a:pPr marL="228600" lvl="0" indent="-228600" algn="just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His wife </a:t>
            </a:r>
            <a:r>
              <a:rPr 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Sandy Lerner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who managed the Graduate School of Business' computers.</a:t>
            </a:r>
          </a:p>
          <a:p>
            <a:pPr marL="228600" lvl="0" indent="-228600" algn="just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name "</a:t>
            </a:r>
            <a:r>
              <a:rPr 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cisco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" was derived from the </a:t>
            </a:r>
            <a:r>
              <a:rPr lang="en-US" sz="1600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city name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San Fran</a:t>
            </a:r>
            <a:r>
              <a:rPr 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cisco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which is why the company's engineers insisted on using the lower case "</a:t>
            </a:r>
            <a:r>
              <a:rPr 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cisco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" in its early years.</a:t>
            </a:r>
          </a:p>
          <a:p>
            <a:pPr marL="228600" lvl="0" indent="-228600" algn="just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The </a:t>
            </a:r>
            <a:r>
              <a:rPr 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logo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is intended to depict the </a:t>
            </a:r>
            <a:r>
              <a:rPr lang="en-US" sz="1600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two towers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of the </a:t>
            </a:r>
            <a:r>
              <a:rPr 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Golden Gate Bridge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450215" marR="528955" indent="-438150">
              <a:lnSpc>
                <a:spcPct val="150000"/>
              </a:lnSpc>
              <a:spcBef>
                <a:spcPts val="100"/>
              </a:spcBef>
              <a:buFont typeface="Wingdings"/>
              <a:buChar char=""/>
              <a:tabLst>
                <a:tab pos="451484" algn="l"/>
              </a:tabLst>
            </a:pPr>
            <a:endParaRPr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0940" y="3023263"/>
            <a:ext cx="3317293" cy="1865978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4118255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7761"/>
    </mc:Choice>
    <mc:Fallback xmlns="">
      <p:transition advTm="247761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>
                <a:solidFill>
                  <a:prstClr val="black"/>
                </a:solidFill>
                <a:latin typeface="Alexandria Black" pitchFamily="2" charset="-78"/>
                <a:cs typeface="Alexandria Black" pitchFamily="2" charset="-78"/>
              </a:rPr>
              <a:t>CISCO Company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295401"/>
            <a:ext cx="9144000" cy="5147343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6324602"/>
            <a:ext cx="9144000" cy="5333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latin typeface="Alexandria" pitchFamily="2" charset="-78"/>
                <a:cs typeface="Alexandria" pitchFamily="2" charset="-78"/>
              </a:rPr>
              <a:t>The two towers of the Golden Gate Bridge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800" y="1511633"/>
            <a:ext cx="4191000" cy="2357439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8702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eform 3"/>
          <p:cNvSpPr>
            <a:spLocks noEditPoints="1"/>
          </p:cNvSpPr>
          <p:nvPr/>
        </p:nvSpPr>
        <p:spPr bwMode="gray">
          <a:xfrm>
            <a:off x="2209800" y="2362200"/>
            <a:ext cx="5943600" cy="4038600"/>
          </a:xfrm>
          <a:custGeom>
            <a:avLst/>
            <a:gdLst>
              <a:gd name="T0" fmla="*/ 1092 w 2820"/>
              <a:gd name="T1" fmla="*/ 50 h 2912"/>
              <a:gd name="T2" fmla="*/ 822 w 2820"/>
              <a:gd name="T3" fmla="*/ 168 h 2912"/>
              <a:gd name="T4" fmla="*/ 594 w 2820"/>
              <a:gd name="T5" fmla="*/ 300 h 2912"/>
              <a:gd name="T6" fmla="*/ 406 w 2820"/>
              <a:gd name="T7" fmla="*/ 446 h 2912"/>
              <a:gd name="T8" fmla="*/ 254 w 2820"/>
              <a:gd name="T9" fmla="*/ 604 h 2912"/>
              <a:gd name="T10" fmla="*/ 140 w 2820"/>
              <a:gd name="T11" fmla="*/ 772 h 2912"/>
              <a:gd name="T12" fmla="*/ 60 w 2820"/>
              <a:gd name="T13" fmla="*/ 944 h 2912"/>
              <a:gd name="T14" fmla="*/ 14 w 2820"/>
              <a:gd name="T15" fmla="*/ 1122 h 2912"/>
              <a:gd name="T16" fmla="*/ 0 w 2820"/>
              <a:gd name="T17" fmla="*/ 1300 h 2912"/>
              <a:gd name="T18" fmla="*/ 18 w 2820"/>
              <a:gd name="T19" fmla="*/ 1476 h 2912"/>
              <a:gd name="T20" fmla="*/ 64 w 2820"/>
              <a:gd name="T21" fmla="*/ 1650 h 2912"/>
              <a:gd name="T22" fmla="*/ 138 w 2820"/>
              <a:gd name="T23" fmla="*/ 1818 h 2912"/>
              <a:gd name="T24" fmla="*/ 238 w 2820"/>
              <a:gd name="T25" fmla="*/ 1978 h 2912"/>
              <a:gd name="T26" fmla="*/ 364 w 2820"/>
              <a:gd name="T27" fmla="*/ 2126 h 2912"/>
              <a:gd name="T28" fmla="*/ 512 w 2820"/>
              <a:gd name="T29" fmla="*/ 2262 h 2912"/>
              <a:gd name="T30" fmla="*/ 684 w 2820"/>
              <a:gd name="T31" fmla="*/ 2382 h 2912"/>
              <a:gd name="T32" fmla="*/ 874 w 2820"/>
              <a:gd name="T33" fmla="*/ 2484 h 2912"/>
              <a:gd name="T34" fmla="*/ 1086 w 2820"/>
              <a:gd name="T35" fmla="*/ 2564 h 2912"/>
              <a:gd name="T36" fmla="*/ 1314 w 2820"/>
              <a:gd name="T37" fmla="*/ 2622 h 2912"/>
              <a:gd name="T38" fmla="*/ 1558 w 2820"/>
              <a:gd name="T39" fmla="*/ 2654 h 2912"/>
              <a:gd name="T40" fmla="*/ 1818 w 2820"/>
              <a:gd name="T41" fmla="*/ 2658 h 2912"/>
              <a:gd name="T42" fmla="*/ 2090 w 2820"/>
              <a:gd name="T43" fmla="*/ 2632 h 2912"/>
              <a:gd name="T44" fmla="*/ 2374 w 2820"/>
              <a:gd name="T45" fmla="*/ 2574 h 2912"/>
              <a:gd name="T46" fmla="*/ 2544 w 2820"/>
              <a:gd name="T47" fmla="*/ 2912 h 2912"/>
              <a:gd name="T48" fmla="*/ 1868 w 2820"/>
              <a:gd name="T49" fmla="*/ 1552 h 2912"/>
              <a:gd name="T50" fmla="*/ 1956 w 2820"/>
              <a:gd name="T51" fmla="*/ 1914 h 2912"/>
              <a:gd name="T52" fmla="*/ 1788 w 2820"/>
              <a:gd name="T53" fmla="*/ 1936 h 2912"/>
              <a:gd name="T54" fmla="*/ 1616 w 2820"/>
              <a:gd name="T55" fmla="*/ 1934 h 2912"/>
              <a:gd name="T56" fmla="*/ 1442 w 2820"/>
              <a:gd name="T57" fmla="*/ 1912 h 2912"/>
              <a:gd name="T58" fmla="*/ 1272 w 2820"/>
              <a:gd name="T59" fmla="*/ 1872 h 2912"/>
              <a:gd name="T60" fmla="*/ 1108 w 2820"/>
              <a:gd name="T61" fmla="*/ 1812 h 2912"/>
              <a:gd name="T62" fmla="*/ 952 w 2820"/>
              <a:gd name="T63" fmla="*/ 1736 h 2912"/>
              <a:gd name="T64" fmla="*/ 810 w 2820"/>
              <a:gd name="T65" fmla="*/ 1646 h 2912"/>
              <a:gd name="T66" fmla="*/ 684 w 2820"/>
              <a:gd name="T67" fmla="*/ 1542 h 2912"/>
              <a:gd name="T68" fmla="*/ 578 w 2820"/>
              <a:gd name="T69" fmla="*/ 1428 h 2912"/>
              <a:gd name="T70" fmla="*/ 494 w 2820"/>
              <a:gd name="T71" fmla="*/ 1304 h 2912"/>
              <a:gd name="T72" fmla="*/ 438 w 2820"/>
              <a:gd name="T73" fmla="*/ 1170 h 2912"/>
              <a:gd name="T74" fmla="*/ 410 w 2820"/>
              <a:gd name="T75" fmla="*/ 1032 h 2912"/>
              <a:gd name="T76" fmla="*/ 416 w 2820"/>
              <a:gd name="T77" fmla="*/ 888 h 2912"/>
              <a:gd name="T78" fmla="*/ 460 w 2820"/>
              <a:gd name="T79" fmla="*/ 742 h 2912"/>
              <a:gd name="T80" fmla="*/ 544 w 2820"/>
              <a:gd name="T81" fmla="*/ 592 h 2912"/>
              <a:gd name="T82" fmla="*/ 670 w 2820"/>
              <a:gd name="T83" fmla="*/ 444 h 2912"/>
              <a:gd name="T84" fmla="*/ 844 w 2820"/>
              <a:gd name="T85" fmla="*/ 298 h 2912"/>
              <a:gd name="T86" fmla="*/ 1070 w 2820"/>
              <a:gd name="T87" fmla="*/ 154 h 2912"/>
              <a:gd name="T88" fmla="*/ 1348 w 2820"/>
              <a:gd name="T89" fmla="*/ 16 h 2912"/>
              <a:gd name="T90" fmla="*/ 1244 w 2820"/>
              <a:gd name="T91" fmla="*/ 0 h 2912"/>
              <a:gd name="T92" fmla="*/ 2820 w 2820"/>
              <a:gd name="T93" fmla="*/ 1934 h 2912"/>
              <a:gd name="T94" fmla="*/ 2820 w 2820"/>
              <a:gd name="T95" fmla="*/ 1934 h 2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rgbClr val="00B050"/>
              </a:gs>
              <a:gs pos="100000">
                <a:srgbClr val="00B050"/>
              </a:gs>
            </a:gsLst>
            <a:lin ang="5400000" scaled="1"/>
          </a:gradFill>
          <a:ln>
            <a:noFill/>
          </a:ln>
          <a:effectLst>
            <a:outerShdw dist="206741" dir="8249373" algn="ctr" rotWithShape="0">
              <a:srgbClr val="C1D1D3">
                <a:alpha val="5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7" name="Text Box 32"/>
          <p:cNvSpPr txBox="1">
            <a:spLocks noChangeArrowheads="1"/>
          </p:cNvSpPr>
          <p:nvPr/>
        </p:nvSpPr>
        <p:spPr bwMode="auto">
          <a:xfrm>
            <a:off x="3886200" y="3429000"/>
            <a:ext cx="40386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lexandria Black" pitchFamily="2" charset="-78"/>
                <a:cs typeface="Alexandria Black" pitchFamily="2" charset="-78"/>
              </a:rPr>
              <a:t>Introduction to CCNA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3497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Cisco Courses</a:t>
            </a:r>
            <a:endParaRPr lang="en-US" altLang="en-US" sz="2000" dirty="0">
              <a:latin typeface="Alexandria Black" pitchFamily="2" charset="-78"/>
              <a:cs typeface="Alexandria Black" pitchFamily="2" charset="-78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1676401" y="1524000"/>
            <a:ext cx="8802141" cy="3946588"/>
            <a:chOff x="189459" y="1143000"/>
            <a:chExt cx="8802141" cy="3946588"/>
          </a:xfrm>
        </p:grpSpPr>
        <p:sp>
          <p:nvSpPr>
            <p:cNvPr id="60" name="Freeform 9"/>
            <p:cNvSpPr>
              <a:spLocks/>
            </p:cNvSpPr>
            <p:nvPr/>
          </p:nvSpPr>
          <p:spPr bwMode="gray">
            <a:xfrm rot="3984833" flipH="1">
              <a:off x="3810525" y="2691200"/>
              <a:ext cx="1246477" cy="1241425"/>
            </a:xfrm>
            <a:custGeom>
              <a:avLst/>
              <a:gdLst>
                <a:gd name="T0" fmla="*/ 580 w 580"/>
                <a:gd name="T1" fmla="*/ 0 h 798"/>
                <a:gd name="T2" fmla="*/ 578 w 580"/>
                <a:gd name="T3" fmla="*/ 90 h 798"/>
                <a:gd name="T4" fmla="*/ 568 w 580"/>
                <a:gd name="T5" fmla="*/ 174 h 798"/>
                <a:gd name="T6" fmla="*/ 552 w 580"/>
                <a:gd name="T7" fmla="*/ 252 h 798"/>
                <a:gd name="T8" fmla="*/ 526 w 580"/>
                <a:gd name="T9" fmla="*/ 324 h 798"/>
                <a:gd name="T10" fmla="*/ 494 w 580"/>
                <a:gd name="T11" fmla="*/ 390 h 798"/>
                <a:gd name="T12" fmla="*/ 452 w 580"/>
                <a:gd name="T13" fmla="*/ 450 h 798"/>
                <a:gd name="T14" fmla="*/ 402 w 580"/>
                <a:gd name="T15" fmla="*/ 508 h 798"/>
                <a:gd name="T16" fmla="*/ 342 w 580"/>
                <a:gd name="T17" fmla="*/ 560 h 798"/>
                <a:gd name="T18" fmla="*/ 270 w 580"/>
                <a:gd name="T19" fmla="*/ 610 h 798"/>
                <a:gd name="T20" fmla="*/ 188 w 580"/>
                <a:gd name="T21" fmla="*/ 656 h 798"/>
                <a:gd name="T22" fmla="*/ 188 w 580"/>
                <a:gd name="T23" fmla="*/ 798 h 798"/>
                <a:gd name="T24" fmla="*/ 0 w 580"/>
                <a:gd name="T25" fmla="*/ 514 h 798"/>
                <a:gd name="T26" fmla="*/ 188 w 580"/>
                <a:gd name="T27" fmla="*/ 230 h 798"/>
                <a:gd name="T28" fmla="*/ 188 w 580"/>
                <a:gd name="T29" fmla="*/ 372 h 798"/>
                <a:gd name="T30" fmla="*/ 224 w 580"/>
                <a:gd name="T31" fmla="*/ 368 h 798"/>
                <a:gd name="T32" fmla="*/ 264 w 580"/>
                <a:gd name="T33" fmla="*/ 356 h 798"/>
                <a:gd name="T34" fmla="*/ 306 w 580"/>
                <a:gd name="T35" fmla="*/ 336 h 798"/>
                <a:gd name="T36" fmla="*/ 348 w 580"/>
                <a:gd name="T37" fmla="*/ 310 h 798"/>
                <a:gd name="T38" fmla="*/ 392 w 580"/>
                <a:gd name="T39" fmla="*/ 280 h 798"/>
                <a:gd name="T40" fmla="*/ 432 w 580"/>
                <a:gd name="T41" fmla="*/ 246 h 798"/>
                <a:gd name="T42" fmla="*/ 472 w 580"/>
                <a:gd name="T43" fmla="*/ 208 h 798"/>
                <a:gd name="T44" fmla="*/ 506 w 580"/>
                <a:gd name="T45" fmla="*/ 166 h 798"/>
                <a:gd name="T46" fmla="*/ 536 w 580"/>
                <a:gd name="T47" fmla="*/ 124 h 798"/>
                <a:gd name="T48" fmla="*/ 558 w 580"/>
                <a:gd name="T49" fmla="*/ 82 h 798"/>
                <a:gd name="T50" fmla="*/ 574 w 580"/>
                <a:gd name="T51" fmla="*/ 40 h 798"/>
                <a:gd name="T52" fmla="*/ 578 w 580"/>
                <a:gd name="T53" fmla="*/ 0 h 798"/>
                <a:gd name="T54" fmla="*/ 580 w 580"/>
                <a:gd name="T55" fmla="*/ 0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B050"/>
                </a:gs>
                <a:gs pos="100000">
                  <a:srgbClr val="99FF33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A06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61" name="Group 60"/>
            <p:cNvGrpSpPr/>
            <p:nvPr/>
          </p:nvGrpSpPr>
          <p:grpSpPr>
            <a:xfrm>
              <a:off x="189459" y="1143000"/>
              <a:ext cx="8802141" cy="3946588"/>
              <a:chOff x="189459" y="1143000"/>
              <a:chExt cx="8802141" cy="3946588"/>
            </a:xfrm>
          </p:grpSpPr>
          <p:grpSp>
            <p:nvGrpSpPr>
              <p:cNvPr id="62" name="Group 61"/>
              <p:cNvGrpSpPr/>
              <p:nvPr/>
            </p:nvGrpSpPr>
            <p:grpSpPr>
              <a:xfrm>
                <a:off x="189459" y="1143000"/>
                <a:ext cx="8802141" cy="3946588"/>
                <a:chOff x="215682" y="1628775"/>
                <a:chExt cx="8802141" cy="3946588"/>
              </a:xfrm>
            </p:grpSpPr>
            <p:sp>
              <p:nvSpPr>
                <p:cNvPr id="66" name="AutoShape 3"/>
                <p:cNvSpPr>
                  <a:spLocks noChangeArrowheads="1"/>
                </p:cNvSpPr>
                <p:nvPr/>
              </p:nvSpPr>
              <p:spPr bwMode="auto">
                <a:xfrm>
                  <a:off x="6392098" y="3914774"/>
                  <a:ext cx="2625725" cy="1660589"/>
                </a:xfrm>
                <a:prstGeom prst="roundRect">
                  <a:avLst>
                    <a:gd name="adj" fmla="val 16667"/>
                  </a:avLst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gradFill rotWithShape="1">
                        <a:gsLst>
                          <a:gs pos="0">
                            <a:srgbClr val="99CCFF"/>
                          </a:gs>
                          <a:gs pos="100000">
                            <a:srgbClr val="99CCFF">
                              <a:gamma/>
                              <a:tint val="27451"/>
                              <a:invGamma/>
                            </a:srgbClr>
                          </a:gs>
                        </a:gsLst>
                        <a:lin ang="5400000" scaled="1"/>
                      </a:gra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0" hangingPunct="0"/>
                  <a:endParaRPr lang="en-US" altLang="en-US">
                    <a:latin typeface="Verdana" panose="020B0604030504040204" pitchFamily="34" charset="0"/>
                  </a:endParaRPr>
                </a:p>
              </p:txBody>
            </p:sp>
            <p:sp>
              <p:nvSpPr>
                <p:cNvPr id="67" name="AutoShape 5"/>
                <p:cNvSpPr>
                  <a:spLocks noChangeArrowheads="1"/>
                </p:cNvSpPr>
                <p:nvPr/>
              </p:nvSpPr>
              <p:spPr bwMode="auto">
                <a:xfrm>
                  <a:off x="215682" y="3985706"/>
                  <a:ext cx="2286000" cy="1541126"/>
                </a:xfrm>
                <a:prstGeom prst="roundRect">
                  <a:avLst>
                    <a:gd name="adj" fmla="val 16667"/>
                  </a:avLst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gradFill rotWithShape="1">
                        <a:gsLst>
                          <a:gs pos="0">
                            <a:srgbClr val="99CCFF"/>
                          </a:gs>
                          <a:gs pos="100000">
                            <a:srgbClr val="99CCFF">
                              <a:gamma/>
                              <a:tint val="27451"/>
                              <a:invGamma/>
                            </a:srgbClr>
                          </a:gs>
                        </a:gsLst>
                        <a:lin ang="5400000" scaled="1"/>
                      </a:gra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0" hangingPunct="0"/>
                  <a:endParaRPr lang="en-US" altLang="en-US">
                    <a:latin typeface="Verdana" panose="020B0604030504040204" pitchFamily="34" charset="0"/>
                  </a:endParaRPr>
                </a:p>
              </p:txBody>
            </p:sp>
            <p:sp>
              <p:nvSpPr>
                <p:cNvPr id="68" name="Text Box 6"/>
                <p:cNvSpPr txBox="1">
                  <a:spLocks noChangeArrowheads="1"/>
                </p:cNvSpPr>
                <p:nvPr/>
              </p:nvSpPr>
              <p:spPr bwMode="auto">
                <a:xfrm>
                  <a:off x="310932" y="3980944"/>
                  <a:ext cx="2038350" cy="135421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ctr" eaLnBrk="0" hangingPunct="0"/>
                  <a:r>
                    <a:rPr lang="en-US" altLang="en-US" b="1" dirty="0">
                      <a:solidFill>
                        <a:srgbClr val="FF0000"/>
                      </a:solidFill>
                      <a:latin typeface="Alexandria" pitchFamily="2" charset="-78"/>
                      <a:cs typeface="Alexandria" pitchFamily="2" charset="-78"/>
                    </a:rPr>
                    <a:t>Voice</a:t>
                  </a:r>
                </a:p>
                <a:p>
                  <a:pPr algn="ctr" eaLnBrk="0" hangingPunct="0"/>
                  <a:r>
                    <a:rPr lang="en-US" altLang="en-US" sz="1600" b="1" dirty="0">
                      <a:solidFill>
                        <a:srgbClr val="0070C0"/>
                      </a:solidFill>
                      <a:latin typeface="Alexandria" pitchFamily="2" charset="-78"/>
                      <a:cs typeface="Alexandria" pitchFamily="2" charset="-78"/>
                    </a:rPr>
                    <a:t>Telephone over IP &amp; Communication Lines</a:t>
                  </a:r>
                </a:p>
              </p:txBody>
            </p:sp>
            <p:sp>
              <p:nvSpPr>
                <p:cNvPr id="69" name="Freeform 7"/>
                <p:cNvSpPr>
                  <a:spLocks/>
                </p:cNvSpPr>
                <p:nvPr/>
              </p:nvSpPr>
              <p:spPr bwMode="gray">
                <a:xfrm>
                  <a:off x="2295307" y="2845882"/>
                  <a:ext cx="903288" cy="1241425"/>
                </a:xfrm>
                <a:custGeom>
                  <a:avLst/>
                  <a:gdLst>
                    <a:gd name="T0" fmla="*/ 580 w 580"/>
                    <a:gd name="T1" fmla="*/ 0 h 798"/>
                    <a:gd name="T2" fmla="*/ 578 w 580"/>
                    <a:gd name="T3" fmla="*/ 90 h 798"/>
                    <a:gd name="T4" fmla="*/ 568 w 580"/>
                    <a:gd name="T5" fmla="*/ 174 h 798"/>
                    <a:gd name="T6" fmla="*/ 552 w 580"/>
                    <a:gd name="T7" fmla="*/ 252 h 798"/>
                    <a:gd name="T8" fmla="*/ 526 w 580"/>
                    <a:gd name="T9" fmla="*/ 324 h 798"/>
                    <a:gd name="T10" fmla="*/ 494 w 580"/>
                    <a:gd name="T11" fmla="*/ 390 h 798"/>
                    <a:gd name="T12" fmla="*/ 452 w 580"/>
                    <a:gd name="T13" fmla="*/ 450 h 798"/>
                    <a:gd name="T14" fmla="*/ 402 w 580"/>
                    <a:gd name="T15" fmla="*/ 508 h 798"/>
                    <a:gd name="T16" fmla="*/ 342 w 580"/>
                    <a:gd name="T17" fmla="*/ 560 h 798"/>
                    <a:gd name="T18" fmla="*/ 270 w 580"/>
                    <a:gd name="T19" fmla="*/ 610 h 798"/>
                    <a:gd name="T20" fmla="*/ 188 w 580"/>
                    <a:gd name="T21" fmla="*/ 656 h 798"/>
                    <a:gd name="T22" fmla="*/ 188 w 580"/>
                    <a:gd name="T23" fmla="*/ 798 h 798"/>
                    <a:gd name="T24" fmla="*/ 0 w 580"/>
                    <a:gd name="T25" fmla="*/ 514 h 798"/>
                    <a:gd name="T26" fmla="*/ 188 w 580"/>
                    <a:gd name="T27" fmla="*/ 230 h 798"/>
                    <a:gd name="T28" fmla="*/ 188 w 580"/>
                    <a:gd name="T29" fmla="*/ 372 h 798"/>
                    <a:gd name="T30" fmla="*/ 224 w 580"/>
                    <a:gd name="T31" fmla="*/ 368 h 798"/>
                    <a:gd name="T32" fmla="*/ 264 w 580"/>
                    <a:gd name="T33" fmla="*/ 356 h 798"/>
                    <a:gd name="T34" fmla="*/ 306 w 580"/>
                    <a:gd name="T35" fmla="*/ 336 h 798"/>
                    <a:gd name="T36" fmla="*/ 348 w 580"/>
                    <a:gd name="T37" fmla="*/ 310 h 798"/>
                    <a:gd name="T38" fmla="*/ 392 w 580"/>
                    <a:gd name="T39" fmla="*/ 280 h 798"/>
                    <a:gd name="T40" fmla="*/ 432 w 580"/>
                    <a:gd name="T41" fmla="*/ 246 h 798"/>
                    <a:gd name="T42" fmla="*/ 472 w 580"/>
                    <a:gd name="T43" fmla="*/ 208 h 798"/>
                    <a:gd name="T44" fmla="*/ 506 w 580"/>
                    <a:gd name="T45" fmla="*/ 166 h 798"/>
                    <a:gd name="T46" fmla="*/ 536 w 580"/>
                    <a:gd name="T47" fmla="*/ 124 h 798"/>
                    <a:gd name="T48" fmla="*/ 558 w 580"/>
                    <a:gd name="T49" fmla="*/ 82 h 798"/>
                    <a:gd name="T50" fmla="*/ 574 w 580"/>
                    <a:gd name="T51" fmla="*/ 40 h 798"/>
                    <a:gd name="T52" fmla="*/ 578 w 580"/>
                    <a:gd name="T53" fmla="*/ 0 h 798"/>
                    <a:gd name="T54" fmla="*/ 580 w 580"/>
                    <a:gd name="T55" fmla="*/ 0 h 7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580" h="798">
                      <a:moveTo>
                        <a:pt x="580" y="0"/>
                      </a:moveTo>
                      <a:lnTo>
                        <a:pt x="578" y="90"/>
                      </a:lnTo>
                      <a:lnTo>
                        <a:pt x="568" y="174"/>
                      </a:lnTo>
                      <a:lnTo>
                        <a:pt x="552" y="252"/>
                      </a:lnTo>
                      <a:lnTo>
                        <a:pt x="526" y="324"/>
                      </a:lnTo>
                      <a:lnTo>
                        <a:pt x="494" y="390"/>
                      </a:lnTo>
                      <a:lnTo>
                        <a:pt x="452" y="450"/>
                      </a:lnTo>
                      <a:lnTo>
                        <a:pt x="402" y="508"/>
                      </a:lnTo>
                      <a:lnTo>
                        <a:pt x="342" y="560"/>
                      </a:lnTo>
                      <a:lnTo>
                        <a:pt x="270" y="610"/>
                      </a:lnTo>
                      <a:lnTo>
                        <a:pt x="188" y="656"/>
                      </a:lnTo>
                      <a:lnTo>
                        <a:pt x="188" y="798"/>
                      </a:lnTo>
                      <a:lnTo>
                        <a:pt x="0" y="514"/>
                      </a:lnTo>
                      <a:lnTo>
                        <a:pt x="188" y="230"/>
                      </a:lnTo>
                      <a:lnTo>
                        <a:pt x="188" y="372"/>
                      </a:lnTo>
                      <a:lnTo>
                        <a:pt x="224" y="368"/>
                      </a:lnTo>
                      <a:lnTo>
                        <a:pt x="264" y="356"/>
                      </a:lnTo>
                      <a:lnTo>
                        <a:pt x="306" y="336"/>
                      </a:lnTo>
                      <a:lnTo>
                        <a:pt x="348" y="310"/>
                      </a:lnTo>
                      <a:lnTo>
                        <a:pt x="392" y="280"/>
                      </a:lnTo>
                      <a:lnTo>
                        <a:pt x="432" y="246"/>
                      </a:lnTo>
                      <a:lnTo>
                        <a:pt x="472" y="208"/>
                      </a:lnTo>
                      <a:lnTo>
                        <a:pt x="506" y="166"/>
                      </a:lnTo>
                      <a:lnTo>
                        <a:pt x="536" y="124"/>
                      </a:lnTo>
                      <a:lnTo>
                        <a:pt x="558" y="82"/>
                      </a:lnTo>
                      <a:lnTo>
                        <a:pt x="574" y="40"/>
                      </a:lnTo>
                      <a:lnTo>
                        <a:pt x="578" y="0"/>
                      </a:lnTo>
                      <a:lnTo>
                        <a:pt x="58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B050"/>
                    </a:gs>
                    <a:gs pos="100000">
                      <a:srgbClr val="CCFF99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A06C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0" name="AutoShape 8"/>
                <p:cNvSpPr>
                  <a:spLocks noChangeAspect="1" noChangeArrowheads="1" noTextEdit="1"/>
                </p:cNvSpPr>
                <p:nvPr/>
              </p:nvSpPr>
              <p:spPr bwMode="gray">
                <a:xfrm flipH="1">
                  <a:off x="4868863" y="3252788"/>
                  <a:ext cx="909637" cy="12446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1" name="Freeform 9"/>
                <p:cNvSpPr>
                  <a:spLocks/>
                </p:cNvSpPr>
                <p:nvPr/>
              </p:nvSpPr>
              <p:spPr bwMode="gray">
                <a:xfrm flipH="1">
                  <a:off x="6044436" y="2774951"/>
                  <a:ext cx="903287" cy="1241425"/>
                </a:xfrm>
                <a:custGeom>
                  <a:avLst/>
                  <a:gdLst>
                    <a:gd name="T0" fmla="*/ 580 w 580"/>
                    <a:gd name="T1" fmla="*/ 0 h 798"/>
                    <a:gd name="T2" fmla="*/ 578 w 580"/>
                    <a:gd name="T3" fmla="*/ 90 h 798"/>
                    <a:gd name="T4" fmla="*/ 568 w 580"/>
                    <a:gd name="T5" fmla="*/ 174 h 798"/>
                    <a:gd name="T6" fmla="*/ 552 w 580"/>
                    <a:gd name="T7" fmla="*/ 252 h 798"/>
                    <a:gd name="T8" fmla="*/ 526 w 580"/>
                    <a:gd name="T9" fmla="*/ 324 h 798"/>
                    <a:gd name="T10" fmla="*/ 494 w 580"/>
                    <a:gd name="T11" fmla="*/ 390 h 798"/>
                    <a:gd name="T12" fmla="*/ 452 w 580"/>
                    <a:gd name="T13" fmla="*/ 450 h 798"/>
                    <a:gd name="T14" fmla="*/ 402 w 580"/>
                    <a:gd name="T15" fmla="*/ 508 h 798"/>
                    <a:gd name="T16" fmla="*/ 342 w 580"/>
                    <a:gd name="T17" fmla="*/ 560 h 798"/>
                    <a:gd name="T18" fmla="*/ 270 w 580"/>
                    <a:gd name="T19" fmla="*/ 610 h 798"/>
                    <a:gd name="T20" fmla="*/ 188 w 580"/>
                    <a:gd name="T21" fmla="*/ 656 h 798"/>
                    <a:gd name="T22" fmla="*/ 188 w 580"/>
                    <a:gd name="T23" fmla="*/ 798 h 798"/>
                    <a:gd name="T24" fmla="*/ 0 w 580"/>
                    <a:gd name="T25" fmla="*/ 514 h 798"/>
                    <a:gd name="T26" fmla="*/ 188 w 580"/>
                    <a:gd name="T27" fmla="*/ 230 h 798"/>
                    <a:gd name="T28" fmla="*/ 188 w 580"/>
                    <a:gd name="T29" fmla="*/ 372 h 798"/>
                    <a:gd name="T30" fmla="*/ 224 w 580"/>
                    <a:gd name="T31" fmla="*/ 368 h 798"/>
                    <a:gd name="T32" fmla="*/ 264 w 580"/>
                    <a:gd name="T33" fmla="*/ 356 h 798"/>
                    <a:gd name="T34" fmla="*/ 306 w 580"/>
                    <a:gd name="T35" fmla="*/ 336 h 798"/>
                    <a:gd name="T36" fmla="*/ 348 w 580"/>
                    <a:gd name="T37" fmla="*/ 310 h 798"/>
                    <a:gd name="T38" fmla="*/ 392 w 580"/>
                    <a:gd name="T39" fmla="*/ 280 h 798"/>
                    <a:gd name="T40" fmla="*/ 432 w 580"/>
                    <a:gd name="T41" fmla="*/ 246 h 798"/>
                    <a:gd name="T42" fmla="*/ 472 w 580"/>
                    <a:gd name="T43" fmla="*/ 208 h 798"/>
                    <a:gd name="T44" fmla="*/ 506 w 580"/>
                    <a:gd name="T45" fmla="*/ 166 h 798"/>
                    <a:gd name="T46" fmla="*/ 536 w 580"/>
                    <a:gd name="T47" fmla="*/ 124 h 798"/>
                    <a:gd name="T48" fmla="*/ 558 w 580"/>
                    <a:gd name="T49" fmla="*/ 82 h 798"/>
                    <a:gd name="T50" fmla="*/ 574 w 580"/>
                    <a:gd name="T51" fmla="*/ 40 h 798"/>
                    <a:gd name="T52" fmla="*/ 578 w 580"/>
                    <a:gd name="T53" fmla="*/ 0 h 798"/>
                    <a:gd name="T54" fmla="*/ 580 w 580"/>
                    <a:gd name="T55" fmla="*/ 0 h 7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580" h="798">
                      <a:moveTo>
                        <a:pt x="580" y="0"/>
                      </a:moveTo>
                      <a:lnTo>
                        <a:pt x="578" y="90"/>
                      </a:lnTo>
                      <a:lnTo>
                        <a:pt x="568" y="174"/>
                      </a:lnTo>
                      <a:lnTo>
                        <a:pt x="552" y="252"/>
                      </a:lnTo>
                      <a:lnTo>
                        <a:pt x="526" y="324"/>
                      </a:lnTo>
                      <a:lnTo>
                        <a:pt x="494" y="390"/>
                      </a:lnTo>
                      <a:lnTo>
                        <a:pt x="452" y="450"/>
                      </a:lnTo>
                      <a:lnTo>
                        <a:pt x="402" y="508"/>
                      </a:lnTo>
                      <a:lnTo>
                        <a:pt x="342" y="560"/>
                      </a:lnTo>
                      <a:lnTo>
                        <a:pt x="270" y="610"/>
                      </a:lnTo>
                      <a:lnTo>
                        <a:pt x="188" y="656"/>
                      </a:lnTo>
                      <a:lnTo>
                        <a:pt x="188" y="798"/>
                      </a:lnTo>
                      <a:lnTo>
                        <a:pt x="0" y="514"/>
                      </a:lnTo>
                      <a:lnTo>
                        <a:pt x="188" y="230"/>
                      </a:lnTo>
                      <a:lnTo>
                        <a:pt x="188" y="372"/>
                      </a:lnTo>
                      <a:lnTo>
                        <a:pt x="224" y="368"/>
                      </a:lnTo>
                      <a:lnTo>
                        <a:pt x="264" y="356"/>
                      </a:lnTo>
                      <a:lnTo>
                        <a:pt x="306" y="336"/>
                      </a:lnTo>
                      <a:lnTo>
                        <a:pt x="348" y="310"/>
                      </a:lnTo>
                      <a:lnTo>
                        <a:pt x="392" y="280"/>
                      </a:lnTo>
                      <a:lnTo>
                        <a:pt x="432" y="246"/>
                      </a:lnTo>
                      <a:lnTo>
                        <a:pt x="472" y="208"/>
                      </a:lnTo>
                      <a:lnTo>
                        <a:pt x="506" y="166"/>
                      </a:lnTo>
                      <a:lnTo>
                        <a:pt x="536" y="124"/>
                      </a:lnTo>
                      <a:lnTo>
                        <a:pt x="558" y="82"/>
                      </a:lnTo>
                      <a:lnTo>
                        <a:pt x="574" y="40"/>
                      </a:lnTo>
                      <a:lnTo>
                        <a:pt x="578" y="0"/>
                      </a:lnTo>
                      <a:lnTo>
                        <a:pt x="58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F26D"/>
                    </a:gs>
                    <a:gs pos="100000">
                      <a:srgbClr val="00B050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A06C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72" name="Group 10"/>
                <p:cNvGrpSpPr>
                  <a:grpSpLocks/>
                </p:cNvGrpSpPr>
                <p:nvPr/>
              </p:nvGrpSpPr>
              <p:grpSpPr bwMode="auto">
                <a:xfrm>
                  <a:off x="3048000" y="1628775"/>
                  <a:ext cx="2998788" cy="1601788"/>
                  <a:chOff x="1997" y="1314"/>
                  <a:chExt cx="1889" cy="1009"/>
                </a:xfrm>
              </p:grpSpPr>
              <p:grpSp>
                <p:nvGrpSpPr>
                  <p:cNvPr id="75" name="Group 11"/>
                  <p:cNvGrpSpPr>
                    <a:grpSpLocks/>
                  </p:cNvGrpSpPr>
                  <p:nvPr/>
                </p:nvGrpSpPr>
                <p:grpSpPr bwMode="auto">
                  <a:xfrm>
                    <a:off x="1997" y="1404"/>
                    <a:ext cx="1889" cy="919"/>
                    <a:chOff x="1973" y="1027"/>
                    <a:chExt cx="1926" cy="937"/>
                  </a:xfrm>
                </p:grpSpPr>
                <p:sp>
                  <p:nvSpPr>
                    <p:cNvPr id="80" name="Oval 1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94" y="1057"/>
                      <a:ext cx="1905" cy="907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hlink"/>
                        </a:gs>
                        <a:gs pos="100000">
                          <a:schemeClr val="hlink">
                            <a:gamma/>
                            <a:shade val="48627"/>
                            <a:invGamma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81" name="Oval 1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73" y="1027"/>
                      <a:ext cx="1905" cy="907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hlink">
                            <a:gamma/>
                            <a:tint val="44314"/>
                            <a:invGamma/>
                          </a:schemeClr>
                        </a:gs>
                        <a:gs pos="100000">
                          <a:srgbClr val="92D050"/>
                        </a:gs>
                      </a:gsLst>
                      <a:lin ang="27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76" name="Oval 14"/>
                  <p:cNvSpPr>
                    <a:spLocks noChangeArrowheads="1"/>
                  </p:cNvSpPr>
                  <p:nvPr/>
                </p:nvSpPr>
                <p:spPr bwMode="gray">
                  <a:xfrm>
                    <a:off x="2086" y="1314"/>
                    <a:ext cx="1691" cy="8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1">
                          <a:gamma/>
                          <a:shade val="46275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7" name="Oval 15"/>
                  <p:cNvSpPr>
                    <a:spLocks noChangeArrowheads="1"/>
                  </p:cNvSpPr>
                  <p:nvPr/>
                </p:nvSpPr>
                <p:spPr bwMode="gray">
                  <a:xfrm>
                    <a:off x="2108" y="1319"/>
                    <a:ext cx="1650" cy="82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1">
                          <a:alpha val="0"/>
                        </a:schemeClr>
                      </a:gs>
                      <a:gs pos="100000">
                        <a:schemeClr val="accent1">
                          <a:gamma/>
                          <a:tint val="34902"/>
                          <a:invGamma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8" name="Oval 16"/>
                  <p:cNvSpPr>
                    <a:spLocks noChangeArrowheads="1"/>
                  </p:cNvSpPr>
                  <p:nvPr/>
                </p:nvSpPr>
                <p:spPr bwMode="gray">
                  <a:xfrm>
                    <a:off x="2125" y="1327"/>
                    <a:ext cx="1570" cy="77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B050"/>
                      </a:gs>
                      <a:gs pos="100000">
                        <a:schemeClr val="accent1">
                          <a:alpha val="48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9" name="Oval 17"/>
                  <p:cNvSpPr>
                    <a:spLocks noChangeArrowheads="1"/>
                  </p:cNvSpPr>
                  <p:nvPr/>
                </p:nvSpPr>
                <p:spPr bwMode="gray">
                  <a:xfrm>
                    <a:off x="2208" y="1344"/>
                    <a:ext cx="1382" cy="62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E0FFC1"/>
                      </a:gs>
                      <a:gs pos="100000">
                        <a:schemeClr val="accent1">
                          <a:alpha val="38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73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3542863" y="1956891"/>
                  <a:ext cx="1909048" cy="46166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en-US" altLang="en-US" sz="2400" b="1" dirty="0">
                      <a:solidFill>
                        <a:srgbClr val="000000"/>
                      </a:solidFill>
                    </a:rPr>
                    <a:t>Cisco Courses</a:t>
                  </a:r>
                </a:p>
              </p:txBody>
            </p:sp>
            <p:sp>
              <p:nvSpPr>
                <p:cNvPr id="74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6559332" y="4018727"/>
                  <a:ext cx="2315820" cy="135421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>
                  <a:spAutoFit/>
                </a:bodyPr>
                <a:lstStyle/>
                <a:p>
                  <a:pPr algn="ctr" eaLnBrk="0" hangingPunct="0"/>
                  <a:r>
                    <a:rPr lang="en-US" altLang="en-US" b="1" dirty="0">
                      <a:solidFill>
                        <a:srgbClr val="FF0000"/>
                      </a:solidFill>
                      <a:latin typeface="Alexandria" pitchFamily="2" charset="-78"/>
                      <a:cs typeface="Alexandria" pitchFamily="2" charset="-78"/>
                    </a:rPr>
                    <a:t>Security</a:t>
                  </a:r>
                </a:p>
                <a:p>
                  <a:pPr algn="ctr" eaLnBrk="0" hangingPunct="0"/>
                  <a:r>
                    <a:rPr lang="en-US" altLang="en-US" sz="1600" b="1" dirty="0">
                      <a:solidFill>
                        <a:srgbClr val="0070C0"/>
                      </a:solidFill>
                      <a:latin typeface="Alexandria" pitchFamily="2" charset="-78"/>
                      <a:cs typeface="Alexandria" pitchFamily="2" charset="-78"/>
                    </a:rPr>
                    <a:t>Hardware/Software </a:t>
                  </a:r>
                </a:p>
                <a:p>
                  <a:pPr algn="ctr" eaLnBrk="0" hangingPunct="0"/>
                  <a:r>
                    <a:rPr lang="en-US" altLang="en-US" sz="1600" b="1" dirty="0">
                      <a:solidFill>
                        <a:srgbClr val="0070C0"/>
                      </a:solidFill>
                      <a:latin typeface="Alexandria" pitchFamily="2" charset="-78"/>
                      <a:cs typeface="Alexandria" pitchFamily="2" charset="-78"/>
                    </a:rPr>
                    <a:t>How to secure network infrastructure</a:t>
                  </a:r>
                </a:p>
              </p:txBody>
            </p:sp>
          </p:grpSp>
          <p:grpSp>
            <p:nvGrpSpPr>
              <p:cNvPr id="63" name="Group 62"/>
              <p:cNvGrpSpPr/>
              <p:nvPr/>
            </p:nvGrpSpPr>
            <p:grpSpPr>
              <a:xfrm>
                <a:off x="3313659" y="3962400"/>
                <a:ext cx="2286000" cy="1019175"/>
                <a:chOff x="3542259" y="4241185"/>
                <a:chExt cx="2286000" cy="1019175"/>
              </a:xfrm>
            </p:grpSpPr>
            <p:sp>
              <p:nvSpPr>
                <p:cNvPr id="64" name="AutoShape 5"/>
                <p:cNvSpPr>
                  <a:spLocks noChangeArrowheads="1"/>
                </p:cNvSpPr>
                <p:nvPr/>
              </p:nvSpPr>
              <p:spPr bwMode="auto">
                <a:xfrm>
                  <a:off x="3542259" y="4245947"/>
                  <a:ext cx="2286000" cy="1014413"/>
                </a:xfrm>
                <a:prstGeom prst="roundRect">
                  <a:avLst>
                    <a:gd name="adj" fmla="val 16667"/>
                  </a:avLst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gradFill rotWithShape="1">
                        <a:gsLst>
                          <a:gs pos="0">
                            <a:srgbClr val="99CCFF"/>
                          </a:gs>
                          <a:gs pos="100000">
                            <a:srgbClr val="99CCFF">
                              <a:gamma/>
                              <a:tint val="27451"/>
                              <a:invGamma/>
                            </a:srgbClr>
                          </a:gs>
                        </a:gsLst>
                        <a:lin ang="5400000" scaled="1"/>
                      </a:gra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0" hangingPunct="0"/>
                  <a:endParaRPr lang="en-US" altLang="en-US">
                    <a:latin typeface="Verdana" panose="020B0604030504040204" pitchFamily="34" charset="0"/>
                  </a:endParaRPr>
                </a:p>
              </p:txBody>
            </p:sp>
            <p:sp>
              <p:nvSpPr>
                <p:cNvPr id="65" name="Text Box 6"/>
                <p:cNvSpPr txBox="1">
                  <a:spLocks noChangeArrowheads="1"/>
                </p:cNvSpPr>
                <p:nvPr/>
              </p:nvSpPr>
              <p:spPr bwMode="auto">
                <a:xfrm>
                  <a:off x="3637509" y="4241185"/>
                  <a:ext cx="2190750" cy="86177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>
                  <a:spAutoFit/>
                </a:bodyPr>
                <a:lstStyle/>
                <a:p>
                  <a:pPr algn="ctr" eaLnBrk="0" hangingPunct="0"/>
                  <a:r>
                    <a:rPr lang="en-US" altLang="en-US" b="1" dirty="0">
                      <a:solidFill>
                        <a:srgbClr val="FF0000"/>
                      </a:solidFill>
                      <a:latin typeface="Alexandria" pitchFamily="2" charset="-78"/>
                      <a:cs typeface="Alexandria" pitchFamily="2" charset="-78"/>
                    </a:rPr>
                    <a:t>R&amp;S</a:t>
                  </a:r>
                </a:p>
                <a:p>
                  <a:pPr algn="ctr" eaLnBrk="0" hangingPunct="0"/>
                  <a:r>
                    <a:rPr lang="en-US" altLang="en-US" sz="1600" b="1" dirty="0">
                      <a:solidFill>
                        <a:srgbClr val="0070C0"/>
                      </a:solidFill>
                      <a:latin typeface="Alexandria" pitchFamily="2" charset="-78"/>
                      <a:cs typeface="Alexandria" pitchFamily="2" charset="-78"/>
                    </a:rPr>
                    <a:t>Routing and Switching</a:t>
                  </a:r>
                </a:p>
              </p:txBody>
            </p:sp>
          </p:grpSp>
        </p:grpSp>
      </p:grpSp>
      <p:sp>
        <p:nvSpPr>
          <p:cNvPr id="26" name="TextBox 2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8340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Cisco Courses</a:t>
            </a:r>
            <a:endParaRPr lang="en-US" altLang="en-US" sz="2000" dirty="0">
              <a:latin typeface="Alexandria Black" pitchFamily="2" charset="-78"/>
              <a:cs typeface="Alexandria Black" pitchFamily="2" charset="-78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1676401" y="1524000"/>
            <a:ext cx="8802141" cy="3946588"/>
            <a:chOff x="189459" y="1143000"/>
            <a:chExt cx="8802141" cy="3946588"/>
          </a:xfrm>
        </p:grpSpPr>
        <p:sp>
          <p:nvSpPr>
            <p:cNvPr id="60" name="Freeform 9"/>
            <p:cNvSpPr>
              <a:spLocks/>
            </p:cNvSpPr>
            <p:nvPr/>
          </p:nvSpPr>
          <p:spPr bwMode="gray">
            <a:xfrm rot="3984833" flipH="1">
              <a:off x="3810525" y="2691200"/>
              <a:ext cx="1246477" cy="1241425"/>
            </a:xfrm>
            <a:custGeom>
              <a:avLst/>
              <a:gdLst>
                <a:gd name="T0" fmla="*/ 580 w 580"/>
                <a:gd name="T1" fmla="*/ 0 h 798"/>
                <a:gd name="T2" fmla="*/ 578 w 580"/>
                <a:gd name="T3" fmla="*/ 90 h 798"/>
                <a:gd name="T4" fmla="*/ 568 w 580"/>
                <a:gd name="T5" fmla="*/ 174 h 798"/>
                <a:gd name="T6" fmla="*/ 552 w 580"/>
                <a:gd name="T7" fmla="*/ 252 h 798"/>
                <a:gd name="T8" fmla="*/ 526 w 580"/>
                <a:gd name="T9" fmla="*/ 324 h 798"/>
                <a:gd name="T10" fmla="*/ 494 w 580"/>
                <a:gd name="T11" fmla="*/ 390 h 798"/>
                <a:gd name="T12" fmla="*/ 452 w 580"/>
                <a:gd name="T13" fmla="*/ 450 h 798"/>
                <a:gd name="T14" fmla="*/ 402 w 580"/>
                <a:gd name="T15" fmla="*/ 508 h 798"/>
                <a:gd name="T16" fmla="*/ 342 w 580"/>
                <a:gd name="T17" fmla="*/ 560 h 798"/>
                <a:gd name="T18" fmla="*/ 270 w 580"/>
                <a:gd name="T19" fmla="*/ 610 h 798"/>
                <a:gd name="T20" fmla="*/ 188 w 580"/>
                <a:gd name="T21" fmla="*/ 656 h 798"/>
                <a:gd name="T22" fmla="*/ 188 w 580"/>
                <a:gd name="T23" fmla="*/ 798 h 798"/>
                <a:gd name="T24" fmla="*/ 0 w 580"/>
                <a:gd name="T25" fmla="*/ 514 h 798"/>
                <a:gd name="T26" fmla="*/ 188 w 580"/>
                <a:gd name="T27" fmla="*/ 230 h 798"/>
                <a:gd name="T28" fmla="*/ 188 w 580"/>
                <a:gd name="T29" fmla="*/ 372 h 798"/>
                <a:gd name="T30" fmla="*/ 224 w 580"/>
                <a:gd name="T31" fmla="*/ 368 h 798"/>
                <a:gd name="T32" fmla="*/ 264 w 580"/>
                <a:gd name="T33" fmla="*/ 356 h 798"/>
                <a:gd name="T34" fmla="*/ 306 w 580"/>
                <a:gd name="T35" fmla="*/ 336 h 798"/>
                <a:gd name="T36" fmla="*/ 348 w 580"/>
                <a:gd name="T37" fmla="*/ 310 h 798"/>
                <a:gd name="T38" fmla="*/ 392 w 580"/>
                <a:gd name="T39" fmla="*/ 280 h 798"/>
                <a:gd name="T40" fmla="*/ 432 w 580"/>
                <a:gd name="T41" fmla="*/ 246 h 798"/>
                <a:gd name="T42" fmla="*/ 472 w 580"/>
                <a:gd name="T43" fmla="*/ 208 h 798"/>
                <a:gd name="T44" fmla="*/ 506 w 580"/>
                <a:gd name="T45" fmla="*/ 166 h 798"/>
                <a:gd name="T46" fmla="*/ 536 w 580"/>
                <a:gd name="T47" fmla="*/ 124 h 798"/>
                <a:gd name="T48" fmla="*/ 558 w 580"/>
                <a:gd name="T49" fmla="*/ 82 h 798"/>
                <a:gd name="T50" fmla="*/ 574 w 580"/>
                <a:gd name="T51" fmla="*/ 40 h 798"/>
                <a:gd name="T52" fmla="*/ 578 w 580"/>
                <a:gd name="T53" fmla="*/ 0 h 798"/>
                <a:gd name="T54" fmla="*/ 580 w 580"/>
                <a:gd name="T55" fmla="*/ 0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B050"/>
                </a:gs>
                <a:gs pos="100000">
                  <a:srgbClr val="99FF33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A06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61" name="Group 60"/>
            <p:cNvGrpSpPr/>
            <p:nvPr/>
          </p:nvGrpSpPr>
          <p:grpSpPr>
            <a:xfrm>
              <a:off x="189459" y="1143000"/>
              <a:ext cx="8802141" cy="3946588"/>
              <a:chOff x="189459" y="1143000"/>
              <a:chExt cx="8802141" cy="3946588"/>
            </a:xfrm>
          </p:grpSpPr>
          <p:grpSp>
            <p:nvGrpSpPr>
              <p:cNvPr id="62" name="Group 61"/>
              <p:cNvGrpSpPr/>
              <p:nvPr/>
            </p:nvGrpSpPr>
            <p:grpSpPr>
              <a:xfrm>
                <a:off x="189459" y="1143000"/>
                <a:ext cx="8802141" cy="3946588"/>
                <a:chOff x="215682" y="1628775"/>
                <a:chExt cx="8802141" cy="3946588"/>
              </a:xfrm>
            </p:grpSpPr>
            <p:sp>
              <p:nvSpPr>
                <p:cNvPr id="66" name="AutoShape 3"/>
                <p:cNvSpPr>
                  <a:spLocks noChangeArrowheads="1"/>
                </p:cNvSpPr>
                <p:nvPr/>
              </p:nvSpPr>
              <p:spPr bwMode="auto">
                <a:xfrm>
                  <a:off x="6392098" y="3914774"/>
                  <a:ext cx="2625725" cy="1660589"/>
                </a:xfrm>
                <a:prstGeom prst="roundRect">
                  <a:avLst>
                    <a:gd name="adj" fmla="val 16667"/>
                  </a:avLst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gradFill rotWithShape="1">
                        <a:gsLst>
                          <a:gs pos="0">
                            <a:srgbClr val="99CCFF"/>
                          </a:gs>
                          <a:gs pos="100000">
                            <a:srgbClr val="99CCFF">
                              <a:gamma/>
                              <a:tint val="27451"/>
                              <a:invGamma/>
                            </a:srgbClr>
                          </a:gs>
                        </a:gsLst>
                        <a:lin ang="5400000" scaled="1"/>
                      </a:gra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0" hangingPunct="0"/>
                  <a:endParaRPr lang="en-US" altLang="en-US">
                    <a:latin typeface="Verdana" panose="020B0604030504040204" pitchFamily="34" charset="0"/>
                  </a:endParaRPr>
                </a:p>
              </p:txBody>
            </p:sp>
            <p:sp>
              <p:nvSpPr>
                <p:cNvPr id="67" name="AutoShape 5"/>
                <p:cNvSpPr>
                  <a:spLocks noChangeArrowheads="1"/>
                </p:cNvSpPr>
                <p:nvPr/>
              </p:nvSpPr>
              <p:spPr bwMode="auto">
                <a:xfrm>
                  <a:off x="215682" y="3985706"/>
                  <a:ext cx="2286000" cy="1541126"/>
                </a:xfrm>
                <a:prstGeom prst="roundRect">
                  <a:avLst>
                    <a:gd name="adj" fmla="val 16667"/>
                  </a:avLst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gradFill rotWithShape="1">
                        <a:gsLst>
                          <a:gs pos="0">
                            <a:srgbClr val="99CCFF"/>
                          </a:gs>
                          <a:gs pos="100000">
                            <a:srgbClr val="99CCFF">
                              <a:gamma/>
                              <a:tint val="27451"/>
                              <a:invGamma/>
                            </a:srgbClr>
                          </a:gs>
                        </a:gsLst>
                        <a:lin ang="5400000" scaled="1"/>
                      </a:gra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0" hangingPunct="0"/>
                  <a:endParaRPr lang="en-US" altLang="en-US">
                    <a:latin typeface="Verdana" panose="020B0604030504040204" pitchFamily="34" charset="0"/>
                  </a:endParaRPr>
                </a:p>
              </p:txBody>
            </p:sp>
            <p:sp>
              <p:nvSpPr>
                <p:cNvPr id="68" name="Text Box 6"/>
                <p:cNvSpPr txBox="1">
                  <a:spLocks noChangeArrowheads="1"/>
                </p:cNvSpPr>
                <p:nvPr/>
              </p:nvSpPr>
              <p:spPr bwMode="auto">
                <a:xfrm>
                  <a:off x="310932" y="3980944"/>
                  <a:ext cx="2038350" cy="135421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ctr" eaLnBrk="0" hangingPunct="0"/>
                  <a:r>
                    <a:rPr lang="en-US" altLang="en-US" b="1" dirty="0">
                      <a:solidFill>
                        <a:srgbClr val="FF0000"/>
                      </a:solidFill>
                      <a:latin typeface="Alexandria" pitchFamily="2" charset="-78"/>
                      <a:cs typeface="Alexandria" pitchFamily="2" charset="-78"/>
                    </a:rPr>
                    <a:t>Voice</a:t>
                  </a:r>
                </a:p>
                <a:p>
                  <a:pPr algn="ctr" eaLnBrk="0" hangingPunct="0"/>
                  <a:r>
                    <a:rPr lang="en-US" altLang="en-US" sz="1600" b="1" dirty="0">
                      <a:solidFill>
                        <a:srgbClr val="0070C0"/>
                      </a:solidFill>
                      <a:latin typeface="Alexandria" pitchFamily="2" charset="-78"/>
                      <a:cs typeface="Alexandria" pitchFamily="2" charset="-78"/>
                    </a:rPr>
                    <a:t>Telephone over IP &amp; Communication Lines</a:t>
                  </a:r>
                </a:p>
              </p:txBody>
            </p:sp>
            <p:sp>
              <p:nvSpPr>
                <p:cNvPr id="69" name="Freeform 7"/>
                <p:cNvSpPr>
                  <a:spLocks/>
                </p:cNvSpPr>
                <p:nvPr/>
              </p:nvSpPr>
              <p:spPr bwMode="gray">
                <a:xfrm>
                  <a:off x="2295307" y="2845882"/>
                  <a:ext cx="903288" cy="1241425"/>
                </a:xfrm>
                <a:custGeom>
                  <a:avLst/>
                  <a:gdLst>
                    <a:gd name="T0" fmla="*/ 580 w 580"/>
                    <a:gd name="T1" fmla="*/ 0 h 798"/>
                    <a:gd name="T2" fmla="*/ 578 w 580"/>
                    <a:gd name="T3" fmla="*/ 90 h 798"/>
                    <a:gd name="T4" fmla="*/ 568 w 580"/>
                    <a:gd name="T5" fmla="*/ 174 h 798"/>
                    <a:gd name="T6" fmla="*/ 552 w 580"/>
                    <a:gd name="T7" fmla="*/ 252 h 798"/>
                    <a:gd name="T8" fmla="*/ 526 w 580"/>
                    <a:gd name="T9" fmla="*/ 324 h 798"/>
                    <a:gd name="T10" fmla="*/ 494 w 580"/>
                    <a:gd name="T11" fmla="*/ 390 h 798"/>
                    <a:gd name="T12" fmla="*/ 452 w 580"/>
                    <a:gd name="T13" fmla="*/ 450 h 798"/>
                    <a:gd name="T14" fmla="*/ 402 w 580"/>
                    <a:gd name="T15" fmla="*/ 508 h 798"/>
                    <a:gd name="T16" fmla="*/ 342 w 580"/>
                    <a:gd name="T17" fmla="*/ 560 h 798"/>
                    <a:gd name="T18" fmla="*/ 270 w 580"/>
                    <a:gd name="T19" fmla="*/ 610 h 798"/>
                    <a:gd name="T20" fmla="*/ 188 w 580"/>
                    <a:gd name="T21" fmla="*/ 656 h 798"/>
                    <a:gd name="T22" fmla="*/ 188 w 580"/>
                    <a:gd name="T23" fmla="*/ 798 h 798"/>
                    <a:gd name="T24" fmla="*/ 0 w 580"/>
                    <a:gd name="T25" fmla="*/ 514 h 798"/>
                    <a:gd name="T26" fmla="*/ 188 w 580"/>
                    <a:gd name="T27" fmla="*/ 230 h 798"/>
                    <a:gd name="T28" fmla="*/ 188 w 580"/>
                    <a:gd name="T29" fmla="*/ 372 h 798"/>
                    <a:gd name="T30" fmla="*/ 224 w 580"/>
                    <a:gd name="T31" fmla="*/ 368 h 798"/>
                    <a:gd name="T32" fmla="*/ 264 w 580"/>
                    <a:gd name="T33" fmla="*/ 356 h 798"/>
                    <a:gd name="T34" fmla="*/ 306 w 580"/>
                    <a:gd name="T35" fmla="*/ 336 h 798"/>
                    <a:gd name="T36" fmla="*/ 348 w 580"/>
                    <a:gd name="T37" fmla="*/ 310 h 798"/>
                    <a:gd name="T38" fmla="*/ 392 w 580"/>
                    <a:gd name="T39" fmla="*/ 280 h 798"/>
                    <a:gd name="T40" fmla="*/ 432 w 580"/>
                    <a:gd name="T41" fmla="*/ 246 h 798"/>
                    <a:gd name="T42" fmla="*/ 472 w 580"/>
                    <a:gd name="T43" fmla="*/ 208 h 798"/>
                    <a:gd name="T44" fmla="*/ 506 w 580"/>
                    <a:gd name="T45" fmla="*/ 166 h 798"/>
                    <a:gd name="T46" fmla="*/ 536 w 580"/>
                    <a:gd name="T47" fmla="*/ 124 h 798"/>
                    <a:gd name="T48" fmla="*/ 558 w 580"/>
                    <a:gd name="T49" fmla="*/ 82 h 798"/>
                    <a:gd name="T50" fmla="*/ 574 w 580"/>
                    <a:gd name="T51" fmla="*/ 40 h 798"/>
                    <a:gd name="T52" fmla="*/ 578 w 580"/>
                    <a:gd name="T53" fmla="*/ 0 h 798"/>
                    <a:gd name="T54" fmla="*/ 580 w 580"/>
                    <a:gd name="T55" fmla="*/ 0 h 7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580" h="798">
                      <a:moveTo>
                        <a:pt x="580" y="0"/>
                      </a:moveTo>
                      <a:lnTo>
                        <a:pt x="578" y="90"/>
                      </a:lnTo>
                      <a:lnTo>
                        <a:pt x="568" y="174"/>
                      </a:lnTo>
                      <a:lnTo>
                        <a:pt x="552" y="252"/>
                      </a:lnTo>
                      <a:lnTo>
                        <a:pt x="526" y="324"/>
                      </a:lnTo>
                      <a:lnTo>
                        <a:pt x="494" y="390"/>
                      </a:lnTo>
                      <a:lnTo>
                        <a:pt x="452" y="450"/>
                      </a:lnTo>
                      <a:lnTo>
                        <a:pt x="402" y="508"/>
                      </a:lnTo>
                      <a:lnTo>
                        <a:pt x="342" y="560"/>
                      </a:lnTo>
                      <a:lnTo>
                        <a:pt x="270" y="610"/>
                      </a:lnTo>
                      <a:lnTo>
                        <a:pt x="188" y="656"/>
                      </a:lnTo>
                      <a:lnTo>
                        <a:pt x="188" y="798"/>
                      </a:lnTo>
                      <a:lnTo>
                        <a:pt x="0" y="514"/>
                      </a:lnTo>
                      <a:lnTo>
                        <a:pt x="188" y="230"/>
                      </a:lnTo>
                      <a:lnTo>
                        <a:pt x="188" y="372"/>
                      </a:lnTo>
                      <a:lnTo>
                        <a:pt x="224" y="368"/>
                      </a:lnTo>
                      <a:lnTo>
                        <a:pt x="264" y="356"/>
                      </a:lnTo>
                      <a:lnTo>
                        <a:pt x="306" y="336"/>
                      </a:lnTo>
                      <a:lnTo>
                        <a:pt x="348" y="310"/>
                      </a:lnTo>
                      <a:lnTo>
                        <a:pt x="392" y="280"/>
                      </a:lnTo>
                      <a:lnTo>
                        <a:pt x="432" y="246"/>
                      </a:lnTo>
                      <a:lnTo>
                        <a:pt x="472" y="208"/>
                      </a:lnTo>
                      <a:lnTo>
                        <a:pt x="506" y="166"/>
                      </a:lnTo>
                      <a:lnTo>
                        <a:pt x="536" y="124"/>
                      </a:lnTo>
                      <a:lnTo>
                        <a:pt x="558" y="82"/>
                      </a:lnTo>
                      <a:lnTo>
                        <a:pt x="574" y="40"/>
                      </a:lnTo>
                      <a:lnTo>
                        <a:pt x="578" y="0"/>
                      </a:lnTo>
                      <a:lnTo>
                        <a:pt x="58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B050"/>
                    </a:gs>
                    <a:gs pos="100000">
                      <a:srgbClr val="CCFF99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A06C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0" name="AutoShape 8"/>
                <p:cNvSpPr>
                  <a:spLocks noChangeAspect="1" noChangeArrowheads="1" noTextEdit="1"/>
                </p:cNvSpPr>
                <p:nvPr/>
              </p:nvSpPr>
              <p:spPr bwMode="gray">
                <a:xfrm flipH="1">
                  <a:off x="4868863" y="3252788"/>
                  <a:ext cx="909637" cy="12446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1" name="Freeform 9"/>
                <p:cNvSpPr>
                  <a:spLocks/>
                </p:cNvSpPr>
                <p:nvPr/>
              </p:nvSpPr>
              <p:spPr bwMode="gray">
                <a:xfrm flipH="1">
                  <a:off x="6044436" y="2774951"/>
                  <a:ext cx="903287" cy="1241425"/>
                </a:xfrm>
                <a:custGeom>
                  <a:avLst/>
                  <a:gdLst>
                    <a:gd name="T0" fmla="*/ 580 w 580"/>
                    <a:gd name="T1" fmla="*/ 0 h 798"/>
                    <a:gd name="T2" fmla="*/ 578 w 580"/>
                    <a:gd name="T3" fmla="*/ 90 h 798"/>
                    <a:gd name="T4" fmla="*/ 568 w 580"/>
                    <a:gd name="T5" fmla="*/ 174 h 798"/>
                    <a:gd name="T6" fmla="*/ 552 w 580"/>
                    <a:gd name="T7" fmla="*/ 252 h 798"/>
                    <a:gd name="T8" fmla="*/ 526 w 580"/>
                    <a:gd name="T9" fmla="*/ 324 h 798"/>
                    <a:gd name="T10" fmla="*/ 494 w 580"/>
                    <a:gd name="T11" fmla="*/ 390 h 798"/>
                    <a:gd name="T12" fmla="*/ 452 w 580"/>
                    <a:gd name="T13" fmla="*/ 450 h 798"/>
                    <a:gd name="T14" fmla="*/ 402 w 580"/>
                    <a:gd name="T15" fmla="*/ 508 h 798"/>
                    <a:gd name="T16" fmla="*/ 342 w 580"/>
                    <a:gd name="T17" fmla="*/ 560 h 798"/>
                    <a:gd name="T18" fmla="*/ 270 w 580"/>
                    <a:gd name="T19" fmla="*/ 610 h 798"/>
                    <a:gd name="T20" fmla="*/ 188 w 580"/>
                    <a:gd name="T21" fmla="*/ 656 h 798"/>
                    <a:gd name="T22" fmla="*/ 188 w 580"/>
                    <a:gd name="T23" fmla="*/ 798 h 798"/>
                    <a:gd name="T24" fmla="*/ 0 w 580"/>
                    <a:gd name="T25" fmla="*/ 514 h 798"/>
                    <a:gd name="T26" fmla="*/ 188 w 580"/>
                    <a:gd name="T27" fmla="*/ 230 h 798"/>
                    <a:gd name="T28" fmla="*/ 188 w 580"/>
                    <a:gd name="T29" fmla="*/ 372 h 798"/>
                    <a:gd name="T30" fmla="*/ 224 w 580"/>
                    <a:gd name="T31" fmla="*/ 368 h 798"/>
                    <a:gd name="T32" fmla="*/ 264 w 580"/>
                    <a:gd name="T33" fmla="*/ 356 h 798"/>
                    <a:gd name="T34" fmla="*/ 306 w 580"/>
                    <a:gd name="T35" fmla="*/ 336 h 798"/>
                    <a:gd name="T36" fmla="*/ 348 w 580"/>
                    <a:gd name="T37" fmla="*/ 310 h 798"/>
                    <a:gd name="T38" fmla="*/ 392 w 580"/>
                    <a:gd name="T39" fmla="*/ 280 h 798"/>
                    <a:gd name="T40" fmla="*/ 432 w 580"/>
                    <a:gd name="T41" fmla="*/ 246 h 798"/>
                    <a:gd name="T42" fmla="*/ 472 w 580"/>
                    <a:gd name="T43" fmla="*/ 208 h 798"/>
                    <a:gd name="T44" fmla="*/ 506 w 580"/>
                    <a:gd name="T45" fmla="*/ 166 h 798"/>
                    <a:gd name="T46" fmla="*/ 536 w 580"/>
                    <a:gd name="T47" fmla="*/ 124 h 798"/>
                    <a:gd name="T48" fmla="*/ 558 w 580"/>
                    <a:gd name="T49" fmla="*/ 82 h 798"/>
                    <a:gd name="T50" fmla="*/ 574 w 580"/>
                    <a:gd name="T51" fmla="*/ 40 h 798"/>
                    <a:gd name="T52" fmla="*/ 578 w 580"/>
                    <a:gd name="T53" fmla="*/ 0 h 798"/>
                    <a:gd name="T54" fmla="*/ 580 w 580"/>
                    <a:gd name="T55" fmla="*/ 0 h 7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580" h="798">
                      <a:moveTo>
                        <a:pt x="580" y="0"/>
                      </a:moveTo>
                      <a:lnTo>
                        <a:pt x="578" y="90"/>
                      </a:lnTo>
                      <a:lnTo>
                        <a:pt x="568" y="174"/>
                      </a:lnTo>
                      <a:lnTo>
                        <a:pt x="552" y="252"/>
                      </a:lnTo>
                      <a:lnTo>
                        <a:pt x="526" y="324"/>
                      </a:lnTo>
                      <a:lnTo>
                        <a:pt x="494" y="390"/>
                      </a:lnTo>
                      <a:lnTo>
                        <a:pt x="452" y="450"/>
                      </a:lnTo>
                      <a:lnTo>
                        <a:pt x="402" y="508"/>
                      </a:lnTo>
                      <a:lnTo>
                        <a:pt x="342" y="560"/>
                      </a:lnTo>
                      <a:lnTo>
                        <a:pt x="270" y="610"/>
                      </a:lnTo>
                      <a:lnTo>
                        <a:pt x="188" y="656"/>
                      </a:lnTo>
                      <a:lnTo>
                        <a:pt x="188" y="798"/>
                      </a:lnTo>
                      <a:lnTo>
                        <a:pt x="0" y="514"/>
                      </a:lnTo>
                      <a:lnTo>
                        <a:pt x="188" y="230"/>
                      </a:lnTo>
                      <a:lnTo>
                        <a:pt x="188" y="372"/>
                      </a:lnTo>
                      <a:lnTo>
                        <a:pt x="224" y="368"/>
                      </a:lnTo>
                      <a:lnTo>
                        <a:pt x="264" y="356"/>
                      </a:lnTo>
                      <a:lnTo>
                        <a:pt x="306" y="336"/>
                      </a:lnTo>
                      <a:lnTo>
                        <a:pt x="348" y="310"/>
                      </a:lnTo>
                      <a:lnTo>
                        <a:pt x="392" y="280"/>
                      </a:lnTo>
                      <a:lnTo>
                        <a:pt x="432" y="246"/>
                      </a:lnTo>
                      <a:lnTo>
                        <a:pt x="472" y="208"/>
                      </a:lnTo>
                      <a:lnTo>
                        <a:pt x="506" y="166"/>
                      </a:lnTo>
                      <a:lnTo>
                        <a:pt x="536" y="124"/>
                      </a:lnTo>
                      <a:lnTo>
                        <a:pt x="558" y="82"/>
                      </a:lnTo>
                      <a:lnTo>
                        <a:pt x="574" y="40"/>
                      </a:lnTo>
                      <a:lnTo>
                        <a:pt x="578" y="0"/>
                      </a:lnTo>
                      <a:lnTo>
                        <a:pt x="58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F26D"/>
                    </a:gs>
                    <a:gs pos="100000">
                      <a:srgbClr val="00B050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A06C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72" name="Group 10"/>
                <p:cNvGrpSpPr>
                  <a:grpSpLocks/>
                </p:cNvGrpSpPr>
                <p:nvPr/>
              </p:nvGrpSpPr>
              <p:grpSpPr bwMode="auto">
                <a:xfrm>
                  <a:off x="3048000" y="1628775"/>
                  <a:ext cx="2998788" cy="1601788"/>
                  <a:chOff x="1997" y="1314"/>
                  <a:chExt cx="1889" cy="1009"/>
                </a:xfrm>
              </p:grpSpPr>
              <p:grpSp>
                <p:nvGrpSpPr>
                  <p:cNvPr id="75" name="Group 11"/>
                  <p:cNvGrpSpPr>
                    <a:grpSpLocks/>
                  </p:cNvGrpSpPr>
                  <p:nvPr/>
                </p:nvGrpSpPr>
                <p:grpSpPr bwMode="auto">
                  <a:xfrm>
                    <a:off x="1997" y="1404"/>
                    <a:ext cx="1889" cy="919"/>
                    <a:chOff x="1973" y="1027"/>
                    <a:chExt cx="1926" cy="937"/>
                  </a:xfrm>
                </p:grpSpPr>
                <p:sp>
                  <p:nvSpPr>
                    <p:cNvPr id="80" name="Oval 1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94" y="1057"/>
                      <a:ext cx="1905" cy="907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hlink"/>
                        </a:gs>
                        <a:gs pos="100000">
                          <a:schemeClr val="hlink">
                            <a:gamma/>
                            <a:shade val="48627"/>
                            <a:invGamma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81" name="Oval 1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73" y="1027"/>
                      <a:ext cx="1905" cy="907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hlink">
                            <a:gamma/>
                            <a:tint val="44314"/>
                            <a:invGamma/>
                          </a:schemeClr>
                        </a:gs>
                        <a:gs pos="100000">
                          <a:srgbClr val="92D050"/>
                        </a:gs>
                      </a:gsLst>
                      <a:lin ang="27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76" name="Oval 14"/>
                  <p:cNvSpPr>
                    <a:spLocks noChangeArrowheads="1"/>
                  </p:cNvSpPr>
                  <p:nvPr/>
                </p:nvSpPr>
                <p:spPr bwMode="gray">
                  <a:xfrm>
                    <a:off x="2086" y="1314"/>
                    <a:ext cx="1691" cy="8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1">
                          <a:gamma/>
                          <a:shade val="46275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7" name="Oval 15"/>
                  <p:cNvSpPr>
                    <a:spLocks noChangeArrowheads="1"/>
                  </p:cNvSpPr>
                  <p:nvPr/>
                </p:nvSpPr>
                <p:spPr bwMode="gray">
                  <a:xfrm>
                    <a:off x="2108" y="1319"/>
                    <a:ext cx="1650" cy="82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1">
                          <a:alpha val="0"/>
                        </a:schemeClr>
                      </a:gs>
                      <a:gs pos="100000">
                        <a:schemeClr val="accent1">
                          <a:gamma/>
                          <a:tint val="34902"/>
                          <a:invGamma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8" name="Oval 16"/>
                  <p:cNvSpPr>
                    <a:spLocks noChangeArrowheads="1"/>
                  </p:cNvSpPr>
                  <p:nvPr/>
                </p:nvSpPr>
                <p:spPr bwMode="gray">
                  <a:xfrm>
                    <a:off x="2125" y="1327"/>
                    <a:ext cx="1570" cy="77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B050"/>
                      </a:gs>
                      <a:gs pos="100000">
                        <a:schemeClr val="accent1">
                          <a:alpha val="48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9" name="Oval 17"/>
                  <p:cNvSpPr>
                    <a:spLocks noChangeArrowheads="1"/>
                  </p:cNvSpPr>
                  <p:nvPr/>
                </p:nvSpPr>
                <p:spPr bwMode="gray">
                  <a:xfrm>
                    <a:off x="2208" y="1344"/>
                    <a:ext cx="1382" cy="62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E0FFC1"/>
                      </a:gs>
                      <a:gs pos="100000">
                        <a:schemeClr val="accent1">
                          <a:alpha val="38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73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3542863" y="1956891"/>
                  <a:ext cx="1909048" cy="46166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en-US" altLang="en-US" sz="2400" b="1" dirty="0">
                      <a:solidFill>
                        <a:srgbClr val="000000"/>
                      </a:solidFill>
                    </a:rPr>
                    <a:t>Cisco Courses</a:t>
                  </a:r>
                </a:p>
              </p:txBody>
            </p:sp>
            <p:sp>
              <p:nvSpPr>
                <p:cNvPr id="74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6559332" y="4018727"/>
                  <a:ext cx="2315820" cy="135421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>
                  <a:spAutoFit/>
                </a:bodyPr>
                <a:lstStyle/>
                <a:p>
                  <a:pPr algn="ctr" eaLnBrk="0" hangingPunct="0"/>
                  <a:r>
                    <a:rPr lang="en-US" altLang="en-US" b="1" dirty="0">
                      <a:solidFill>
                        <a:srgbClr val="FF0000"/>
                      </a:solidFill>
                      <a:latin typeface="Alexandria" pitchFamily="2" charset="-78"/>
                      <a:cs typeface="Alexandria" pitchFamily="2" charset="-78"/>
                    </a:rPr>
                    <a:t>Security</a:t>
                  </a:r>
                </a:p>
                <a:p>
                  <a:pPr algn="ctr" eaLnBrk="0" hangingPunct="0"/>
                  <a:r>
                    <a:rPr lang="en-US" altLang="en-US" sz="1600" b="1" dirty="0">
                      <a:solidFill>
                        <a:srgbClr val="0070C0"/>
                      </a:solidFill>
                      <a:latin typeface="Alexandria" pitchFamily="2" charset="-78"/>
                      <a:cs typeface="Alexandria" pitchFamily="2" charset="-78"/>
                    </a:rPr>
                    <a:t>Hardware/Software </a:t>
                  </a:r>
                </a:p>
                <a:p>
                  <a:pPr algn="ctr" eaLnBrk="0" hangingPunct="0"/>
                  <a:r>
                    <a:rPr lang="en-US" altLang="en-US" sz="1600" b="1" dirty="0">
                      <a:solidFill>
                        <a:srgbClr val="0070C0"/>
                      </a:solidFill>
                      <a:latin typeface="Alexandria" pitchFamily="2" charset="-78"/>
                      <a:cs typeface="Alexandria" pitchFamily="2" charset="-78"/>
                    </a:rPr>
                    <a:t>How to secure network infrastructure</a:t>
                  </a:r>
                </a:p>
              </p:txBody>
            </p:sp>
          </p:grpSp>
          <p:grpSp>
            <p:nvGrpSpPr>
              <p:cNvPr id="63" name="Group 62"/>
              <p:cNvGrpSpPr/>
              <p:nvPr/>
            </p:nvGrpSpPr>
            <p:grpSpPr>
              <a:xfrm>
                <a:off x="3313659" y="3962400"/>
                <a:ext cx="2286000" cy="1019175"/>
                <a:chOff x="3542259" y="4241185"/>
                <a:chExt cx="2286000" cy="1019175"/>
              </a:xfrm>
            </p:grpSpPr>
            <p:sp>
              <p:nvSpPr>
                <p:cNvPr id="64" name="AutoShape 5"/>
                <p:cNvSpPr>
                  <a:spLocks noChangeArrowheads="1"/>
                </p:cNvSpPr>
                <p:nvPr/>
              </p:nvSpPr>
              <p:spPr bwMode="auto">
                <a:xfrm>
                  <a:off x="3542259" y="4245947"/>
                  <a:ext cx="2286000" cy="1014413"/>
                </a:xfrm>
                <a:prstGeom prst="roundRect">
                  <a:avLst>
                    <a:gd name="adj" fmla="val 16667"/>
                  </a:avLst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gradFill rotWithShape="1">
                        <a:gsLst>
                          <a:gs pos="0">
                            <a:srgbClr val="99CCFF"/>
                          </a:gs>
                          <a:gs pos="100000">
                            <a:srgbClr val="99CCFF">
                              <a:gamma/>
                              <a:tint val="27451"/>
                              <a:invGamma/>
                            </a:srgbClr>
                          </a:gs>
                        </a:gsLst>
                        <a:lin ang="5400000" scaled="1"/>
                      </a:gra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0" hangingPunct="0"/>
                  <a:endParaRPr lang="en-US" altLang="en-US">
                    <a:latin typeface="Verdana" panose="020B0604030504040204" pitchFamily="34" charset="0"/>
                  </a:endParaRPr>
                </a:p>
              </p:txBody>
            </p:sp>
            <p:sp>
              <p:nvSpPr>
                <p:cNvPr id="65" name="Text Box 6"/>
                <p:cNvSpPr txBox="1">
                  <a:spLocks noChangeArrowheads="1"/>
                </p:cNvSpPr>
                <p:nvPr/>
              </p:nvSpPr>
              <p:spPr bwMode="auto">
                <a:xfrm>
                  <a:off x="3637509" y="4241185"/>
                  <a:ext cx="2190750" cy="86177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>
                  <a:spAutoFit/>
                </a:bodyPr>
                <a:lstStyle/>
                <a:p>
                  <a:pPr algn="ctr" eaLnBrk="0" hangingPunct="0"/>
                  <a:r>
                    <a:rPr lang="en-US" altLang="en-US" b="1" dirty="0">
                      <a:solidFill>
                        <a:srgbClr val="FF0000"/>
                      </a:solidFill>
                      <a:latin typeface="Alexandria" pitchFamily="2" charset="-78"/>
                      <a:cs typeface="Alexandria" pitchFamily="2" charset="-78"/>
                    </a:rPr>
                    <a:t>R&amp;S</a:t>
                  </a:r>
                </a:p>
                <a:p>
                  <a:pPr algn="ctr" eaLnBrk="0" hangingPunct="0"/>
                  <a:r>
                    <a:rPr lang="en-US" altLang="en-US" sz="1600" b="1" dirty="0">
                      <a:solidFill>
                        <a:srgbClr val="0070C0"/>
                      </a:solidFill>
                      <a:latin typeface="Alexandria" pitchFamily="2" charset="-78"/>
                      <a:cs typeface="Alexandria" pitchFamily="2" charset="-78"/>
                    </a:rPr>
                    <a:t>Routing and Switching</a:t>
                  </a:r>
                </a:p>
              </p:txBody>
            </p:sp>
          </p:grpSp>
        </p:grpSp>
      </p:grpSp>
      <p:sp>
        <p:nvSpPr>
          <p:cNvPr id="26" name="TextBox 2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4109">
            <a:off x="5795859" y="5299115"/>
            <a:ext cx="457200" cy="577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855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/>
          <a:lstStyle/>
          <a:p>
            <a:r>
              <a:rPr lang="en-US" sz="3200" dirty="0"/>
              <a:t>List of Acronyms</a:t>
            </a:r>
            <a:endParaRPr lang="en-US" altLang="en-US" sz="3200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15582649"/>
              </p:ext>
            </p:extLst>
          </p:nvPr>
        </p:nvGraphicFramePr>
        <p:xfrm>
          <a:off x="2514600" y="1600200"/>
          <a:ext cx="6934200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4" name="Straight Arrow Connector 3"/>
          <p:cNvCxnSpPr/>
          <p:nvPr/>
        </p:nvCxnSpPr>
        <p:spPr>
          <a:xfrm flipV="1">
            <a:off x="2133600" y="2438400"/>
            <a:ext cx="0" cy="37338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6172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800" b="1" dirty="0">
                <a:latin typeface="Alexandria Black" pitchFamily="2" charset="-78"/>
                <a:cs typeface="Alexandria Black" pitchFamily="2" charset="-78"/>
              </a:rPr>
              <a:t>Cisco Certificates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67116"/>
          </a:xfrm>
        </p:spPr>
        <p:txBody>
          <a:bodyPr>
            <a:normAutofit/>
          </a:bodyPr>
          <a:lstStyle/>
          <a:p>
            <a:r>
              <a:rPr lang="en-US" altLang="en-US" sz="1900" b="1" dirty="0">
                <a:latin typeface="Alexandria Medium" pitchFamily="2" charset="-78"/>
                <a:cs typeface="Alexandria Medium" pitchFamily="2" charset="-78"/>
              </a:rPr>
              <a:t>Cisco Voice Certificates Levels:</a:t>
            </a:r>
          </a:p>
          <a:p>
            <a:pPr lvl="1"/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CCNA Voice.</a:t>
            </a:r>
          </a:p>
          <a:p>
            <a:pPr lvl="1"/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CCNP Voice. </a:t>
            </a:r>
          </a:p>
          <a:p>
            <a:pPr lvl="1"/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CCIE Voice. </a:t>
            </a:r>
            <a:endParaRPr lang="en-US" altLang="en-US" sz="1600" dirty="0" smtClean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marL="457200" lvl="1" indent="0">
              <a:buNone/>
            </a:pPr>
            <a:endParaRPr lang="en-US" altLang="en-US" sz="1600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r>
              <a:rPr lang="en-US" altLang="en-US" sz="1900" b="1" dirty="0">
                <a:latin typeface="Alexandria Medium" pitchFamily="2" charset="-78"/>
                <a:cs typeface="Alexandria Medium" pitchFamily="2" charset="-78"/>
              </a:rPr>
              <a:t>Cisco R&amp;S Certificates Levels:</a:t>
            </a:r>
          </a:p>
          <a:p>
            <a:pPr lvl="1"/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CCNA R&amp;S.</a:t>
            </a:r>
          </a:p>
          <a:p>
            <a:pPr lvl="1"/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CCNP R&amp;S. </a:t>
            </a:r>
          </a:p>
          <a:p>
            <a:pPr lvl="1"/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CCIE R&amp;S. </a:t>
            </a:r>
            <a:endParaRPr lang="en-US" altLang="en-US" sz="1600" dirty="0" smtClean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lvl="1"/>
            <a:endParaRPr lang="en-US" altLang="en-US" sz="1600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r>
              <a:rPr lang="en-US" altLang="en-US" sz="1900" b="1" dirty="0">
                <a:latin typeface="Alexandria Medium" pitchFamily="2" charset="-78"/>
                <a:cs typeface="Alexandria Medium" pitchFamily="2" charset="-78"/>
              </a:rPr>
              <a:t>Cisco Security Certificates Levels:</a:t>
            </a:r>
          </a:p>
          <a:p>
            <a:pPr lvl="1"/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CCNA Security.</a:t>
            </a:r>
          </a:p>
          <a:p>
            <a:pPr lvl="1"/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CCNP Security. </a:t>
            </a:r>
          </a:p>
          <a:p>
            <a:pPr lvl="1"/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CCIE Security. </a:t>
            </a:r>
          </a:p>
          <a:p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0666" y="1779526"/>
            <a:ext cx="1593756" cy="10867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0666" y="3362936"/>
            <a:ext cx="1593756" cy="108671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1102" y="4993571"/>
            <a:ext cx="1593756" cy="108671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1737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800" b="1" dirty="0">
                <a:latin typeface="Alexandria Black" pitchFamily="2" charset="-78"/>
                <a:cs typeface="Alexandria Black" pitchFamily="2" charset="-78"/>
              </a:rPr>
              <a:t>Cisco Certificates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67116"/>
          </a:xfrm>
        </p:spPr>
        <p:txBody>
          <a:bodyPr>
            <a:normAutofit/>
          </a:bodyPr>
          <a:lstStyle/>
          <a:p>
            <a:r>
              <a:rPr lang="en-US" altLang="en-US" sz="1900" b="1" dirty="0">
                <a:latin typeface="Alexandria Medium" pitchFamily="2" charset="-78"/>
                <a:cs typeface="Alexandria Medium" pitchFamily="2" charset="-78"/>
              </a:rPr>
              <a:t>Cisco Voice Certificates Levels:</a:t>
            </a:r>
          </a:p>
          <a:p>
            <a:pPr lvl="1"/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CCNA Voice.</a:t>
            </a:r>
          </a:p>
          <a:p>
            <a:pPr lvl="1"/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CCNP Voice. </a:t>
            </a:r>
          </a:p>
          <a:p>
            <a:pPr lvl="1"/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CCIE Voice. </a:t>
            </a:r>
            <a:endParaRPr lang="en-US" altLang="en-US" sz="1600" dirty="0" smtClean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marL="457200" lvl="1" indent="0">
              <a:buNone/>
            </a:pPr>
            <a:endParaRPr lang="en-US" altLang="en-US" sz="1600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r>
              <a:rPr lang="en-US" altLang="en-US" sz="1900" b="1" dirty="0">
                <a:latin typeface="Alexandria Medium" pitchFamily="2" charset="-78"/>
                <a:cs typeface="Alexandria Medium" pitchFamily="2" charset="-78"/>
              </a:rPr>
              <a:t>Cisco R&amp;S Certificates Levels:</a:t>
            </a:r>
          </a:p>
          <a:p>
            <a:pPr lvl="1"/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CCNA R&amp;S.</a:t>
            </a:r>
          </a:p>
          <a:p>
            <a:pPr lvl="1"/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CCNP R&amp;S. </a:t>
            </a:r>
          </a:p>
          <a:p>
            <a:pPr lvl="1"/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CCIE R&amp;S. </a:t>
            </a:r>
            <a:endParaRPr lang="en-US" altLang="en-US" sz="1600" dirty="0" smtClean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lvl="1"/>
            <a:endParaRPr lang="en-US" altLang="en-US" sz="1600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r>
              <a:rPr lang="en-US" altLang="en-US" sz="1900" b="1" dirty="0">
                <a:latin typeface="Alexandria Medium" pitchFamily="2" charset="-78"/>
                <a:cs typeface="Alexandria Medium" pitchFamily="2" charset="-78"/>
              </a:rPr>
              <a:t>Cisco Security Certificates Levels:</a:t>
            </a:r>
          </a:p>
          <a:p>
            <a:pPr lvl="1"/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CCNA Security.</a:t>
            </a:r>
          </a:p>
          <a:p>
            <a:pPr lvl="1"/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CCNP Security. </a:t>
            </a:r>
          </a:p>
          <a:p>
            <a:pPr lvl="1"/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CCIE Security. </a:t>
            </a:r>
          </a:p>
          <a:p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0666" y="1779526"/>
            <a:ext cx="1593756" cy="10867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0666" y="3362936"/>
            <a:ext cx="1593756" cy="108671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1102" y="4993571"/>
            <a:ext cx="1593756" cy="108671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113453" y="3542523"/>
            <a:ext cx="2209800" cy="457200"/>
          </a:xfrm>
          <a:prstGeom prst="rect">
            <a:avLst/>
          </a:prstGeom>
          <a:noFill/>
          <a:ln w="38100">
            <a:solidFill>
              <a:srgbClr val="0033CC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0278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Cisco CCNA R&amp;S Certificates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3788788" y="2349137"/>
            <a:ext cx="4456236" cy="2927670"/>
            <a:chOff x="5023562" y="1522802"/>
            <a:chExt cx="3386148" cy="2213386"/>
          </a:xfrm>
        </p:grpSpPr>
        <p:grpSp>
          <p:nvGrpSpPr>
            <p:cNvPr id="4" name="Group 3"/>
            <p:cNvGrpSpPr/>
            <p:nvPr/>
          </p:nvGrpSpPr>
          <p:grpSpPr>
            <a:xfrm>
              <a:off x="5023562" y="1522802"/>
              <a:ext cx="3280225" cy="2213386"/>
              <a:chOff x="5023562" y="1522802"/>
              <a:chExt cx="3280225" cy="2213386"/>
            </a:xfrm>
          </p:grpSpPr>
          <p:sp>
            <p:nvSpPr>
              <p:cNvPr id="5" name="Left Brace 4"/>
              <p:cNvSpPr/>
              <p:nvPr/>
            </p:nvSpPr>
            <p:spPr>
              <a:xfrm rot="5400000">
                <a:off x="5923462" y="1398649"/>
                <a:ext cx="1302330" cy="2481254"/>
              </a:xfrm>
              <a:prstGeom prst="leftBrace">
                <a:avLst>
                  <a:gd name="adj1" fmla="val 6941"/>
                  <a:gd name="adj2" fmla="val 49175"/>
                </a:avLst>
              </a:prstGeom>
              <a:noFill/>
              <a:ln w="38100">
                <a:solidFill>
                  <a:srgbClr val="FF0000"/>
                </a:solidFill>
                <a:headEnd type="arrow" w="med" len="med"/>
                <a:tailEnd type="arrow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5023562" y="3294085"/>
                <a:ext cx="858983" cy="44210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en-US" sz="1600" dirty="0">
                    <a:solidFill>
                      <a:srgbClr val="000000"/>
                    </a:solidFill>
                    <a:latin typeface="Alexandria" pitchFamily="2" charset="-78"/>
                    <a:cs typeface="Alexandria" pitchFamily="2" charset="-78"/>
                  </a:rPr>
                  <a:t>ICND 1</a:t>
                </a:r>
              </a:p>
              <a:p>
                <a:pPr algn="ctr"/>
                <a:r>
                  <a:rPr lang="en-US" altLang="en-US" sz="1600" dirty="0">
                    <a:solidFill>
                      <a:srgbClr val="000000"/>
                    </a:solidFill>
                    <a:latin typeface="Alexandria" pitchFamily="2" charset="-78"/>
                    <a:cs typeface="Alexandria" pitchFamily="2" charset="-78"/>
                  </a:rPr>
                  <a:t>(100-105)</a:t>
                </a:r>
                <a:endParaRPr lang="en-US" sz="1600" dirty="0">
                  <a:solidFill>
                    <a:srgbClr val="000000"/>
                  </a:solidFill>
                  <a:latin typeface="Alexandria" pitchFamily="2" charset="-78"/>
                  <a:cs typeface="Alexandria" pitchFamily="2" charset="-78"/>
                </a:endParaRP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7433841" y="3224406"/>
                <a:ext cx="869946" cy="44210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en-US" sz="1600" dirty="0">
                    <a:solidFill>
                      <a:srgbClr val="000000"/>
                    </a:solidFill>
                    <a:latin typeface="Alexandria" pitchFamily="2" charset="-78"/>
                    <a:cs typeface="Alexandria" pitchFamily="2" charset="-78"/>
                  </a:rPr>
                  <a:t>ICND 2</a:t>
                </a:r>
              </a:p>
              <a:p>
                <a:pPr algn="ctr"/>
                <a:r>
                  <a:rPr lang="en-US" altLang="en-US" sz="1600" dirty="0">
                    <a:solidFill>
                      <a:srgbClr val="000000"/>
                    </a:solidFill>
                    <a:latin typeface="Alexandria" pitchFamily="2" charset="-78"/>
                    <a:cs typeface="Alexandria" pitchFamily="2" charset="-78"/>
                  </a:rPr>
                  <a:t>(200-105)</a:t>
                </a:r>
                <a:endParaRPr lang="en-US" sz="1600" dirty="0">
                  <a:solidFill>
                    <a:srgbClr val="000000"/>
                  </a:solidFill>
                  <a:latin typeface="Alexandria" pitchFamily="2" charset="-78"/>
                  <a:cs typeface="Alexandria" pitchFamily="2" charset="-78"/>
                </a:endParaRPr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5453054" y="1522802"/>
                <a:ext cx="2796914" cy="2792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en-US" b="1" dirty="0">
                    <a:solidFill>
                      <a:srgbClr val="000000"/>
                    </a:solidFill>
                    <a:latin typeface="Alexandria Medium" pitchFamily="2" charset="-78"/>
                    <a:cs typeface="Alexandria Medium" pitchFamily="2" charset="-78"/>
                  </a:rPr>
                  <a:t>CCNA    (200-125)</a:t>
                </a:r>
                <a:endParaRPr lang="en-US" b="1" dirty="0">
                  <a:solidFill>
                    <a:srgbClr val="000000"/>
                  </a:solidFill>
                  <a:latin typeface="Alexandria Medium" pitchFamily="2" charset="-78"/>
                  <a:cs typeface="Alexandria Medium" pitchFamily="2" charset="-78"/>
                </a:endParaRPr>
              </a:p>
            </p:txBody>
          </p:sp>
        </p:grpSp>
        <p:sp>
          <p:nvSpPr>
            <p:cNvPr id="10" name="Rectangle 9"/>
            <p:cNvSpPr/>
            <p:nvPr/>
          </p:nvSpPr>
          <p:spPr>
            <a:xfrm>
              <a:off x="5340930" y="1524000"/>
              <a:ext cx="3068780" cy="457200"/>
            </a:xfrm>
            <a:prstGeom prst="rect">
              <a:avLst/>
            </a:prstGeom>
            <a:noFill/>
            <a:ln w="38100">
              <a:solidFill>
                <a:srgbClr val="0033CC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0959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eform 3"/>
          <p:cNvSpPr>
            <a:spLocks noEditPoints="1"/>
          </p:cNvSpPr>
          <p:nvPr/>
        </p:nvSpPr>
        <p:spPr bwMode="gray">
          <a:xfrm>
            <a:off x="2209800" y="2362200"/>
            <a:ext cx="5943600" cy="4038600"/>
          </a:xfrm>
          <a:custGeom>
            <a:avLst/>
            <a:gdLst>
              <a:gd name="T0" fmla="*/ 1092 w 2820"/>
              <a:gd name="T1" fmla="*/ 50 h 2912"/>
              <a:gd name="T2" fmla="*/ 822 w 2820"/>
              <a:gd name="T3" fmla="*/ 168 h 2912"/>
              <a:gd name="T4" fmla="*/ 594 w 2820"/>
              <a:gd name="T5" fmla="*/ 300 h 2912"/>
              <a:gd name="T6" fmla="*/ 406 w 2820"/>
              <a:gd name="T7" fmla="*/ 446 h 2912"/>
              <a:gd name="T8" fmla="*/ 254 w 2820"/>
              <a:gd name="T9" fmla="*/ 604 h 2912"/>
              <a:gd name="T10" fmla="*/ 140 w 2820"/>
              <a:gd name="T11" fmla="*/ 772 h 2912"/>
              <a:gd name="T12" fmla="*/ 60 w 2820"/>
              <a:gd name="T13" fmla="*/ 944 h 2912"/>
              <a:gd name="T14" fmla="*/ 14 w 2820"/>
              <a:gd name="T15" fmla="*/ 1122 h 2912"/>
              <a:gd name="T16" fmla="*/ 0 w 2820"/>
              <a:gd name="T17" fmla="*/ 1300 h 2912"/>
              <a:gd name="T18" fmla="*/ 18 w 2820"/>
              <a:gd name="T19" fmla="*/ 1476 h 2912"/>
              <a:gd name="T20" fmla="*/ 64 w 2820"/>
              <a:gd name="T21" fmla="*/ 1650 h 2912"/>
              <a:gd name="T22" fmla="*/ 138 w 2820"/>
              <a:gd name="T23" fmla="*/ 1818 h 2912"/>
              <a:gd name="T24" fmla="*/ 238 w 2820"/>
              <a:gd name="T25" fmla="*/ 1978 h 2912"/>
              <a:gd name="T26" fmla="*/ 364 w 2820"/>
              <a:gd name="T27" fmla="*/ 2126 h 2912"/>
              <a:gd name="T28" fmla="*/ 512 w 2820"/>
              <a:gd name="T29" fmla="*/ 2262 h 2912"/>
              <a:gd name="T30" fmla="*/ 684 w 2820"/>
              <a:gd name="T31" fmla="*/ 2382 h 2912"/>
              <a:gd name="T32" fmla="*/ 874 w 2820"/>
              <a:gd name="T33" fmla="*/ 2484 h 2912"/>
              <a:gd name="T34" fmla="*/ 1086 w 2820"/>
              <a:gd name="T35" fmla="*/ 2564 h 2912"/>
              <a:gd name="T36" fmla="*/ 1314 w 2820"/>
              <a:gd name="T37" fmla="*/ 2622 h 2912"/>
              <a:gd name="T38" fmla="*/ 1558 w 2820"/>
              <a:gd name="T39" fmla="*/ 2654 h 2912"/>
              <a:gd name="T40" fmla="*/ 1818 w 2820"/>
              <a:gd name="T41" fmla="*/ 2658 h 2912"/>
              <a:gd name="T42" fmla="*/ 2090 w 2820"/>
              <a:gd name="T43" fmla="*/ 2632 h 2912"/>
              <a:gd name="T44" fmla="*/ 2374 w 2820"/>
              <a:gd name="T45" fmla="*/ 2574 h 2912"/>
              <a:gd name="T46" fmla="*/ 2544 w 2820"/>
              <a:gd name="T47" fmla="*/ 2912 h 2912"/>
              <a:gd name="T48" fmla="*/ 1868 w 2820"/>
              <a:gd name="T49" fmla="*/ 1552 h 2912"/>
              <a:gd name="T50" fmla="*/ 1956 w 2820"/>
              <a:gd name="T51" fmla="*/ 1914 h 2912"/>
              <a:gd name="T52" fmla="*/ 1788 w 2820"/>
              <a:gd name="T53" fmla="*/ 1936 h 2912"/>
              <a:gd name="T54" fmla="*/ 1616 w 2820"/>
              <a:gd name="T55" fmla="*/ 1934 h 2912"/>
              <a:gd name="T56" fmla="*/ 1442 w 2820"/>
              <a:gd name="T57" fmla="*/ 1912 h 2912"/>
              <a:gd name="T58" fmla="*/ 1272 w 2820"/>
              <a:gd name="T59" fmla="*/ 1872 h 2912"/>
              <a:gd name="T60" fmla="*/ 1108 w 2820"/>
              <a:gd name="T61" fmla="*/ 1812 h 2912"/>
              <a:gd name="T62" fmla="*/ 952 w 2820"/>
              <a:gd name="T63" fmla="*/ 1736 h 2912"/>
              <a:gd name="T64" fmla="*/ 810 w 2820"/>
              <a:gd name="T65" fmla="*/ 1646 h 2912"/>
              <a:gd name="T66" fmla="*/ 684 w 2820"/>
              <a:gd name="T67" fmla="*/ 1542 h 2912"/>
              <a:gd name="T68" fmla="*/ 578 w 2820"/>
              <a:gd name="T69" fmla="*/ 1428 h 2912"/>
              <a:gd name="T70" fmla="*/ 494 w 2820"/>
              <a:gd name="T71" fmla="*/ 1304 h 2912"/>
              <a:gd name="T72" fmla="*/ 438 w 2820"/>
              <a:gd name="T73" fmla="*/ 1170 h 2912"/>
              <a:gd name="T74" fmla="*/ 410 w 2820"/>
              <a:gd name="T75" fmla="*/ 1032 h 2912"/>
              <a:gd name="T76" fmla="*/ 416 w 2820"/>
              <a:gd name="T77" fmla="*/ 888 h 2912"/>
              <a:gd name="T78" fmla="*/ 460 w 2820"/>
              <a:gd name="T79" fmla="*/ 742 h 2912"/>
              <a:gd name="T80" fmla="*/ 544 w 2820"/>
              <a:gd name="T81" fmla="*/ 592 h 2912"/>
              <a:gd name="T82" fmla="*/ 670 w 2820"/>
              <a:gd name="T83" fmla="*/ 444 h 2912"/>
              <a:gd name="T84" fmla="*/ 844 w 2820"/>
              <a:gd name="T85" fmla="*/ 298 h 2912"/>
              <a:gd name="T86" fmla="*/ 1070 w 2820"/>
              <a:gd name="T87" fmla="*/ 154 h 2912"/>
              <a:gd name="T88" fmla="*/ 1348 w 2820"/>
              <a:gd name="T89" fmla="*/ 16 h 2912"/>
              <a:gd name="T90" fmla="*/ 1244 w 2820"/>
              <a:gd name="T91" fmla="*/ 0 h 2912"/>
              <a:gd name="T92" fmla="*/ 2820 w 2820"/>
              <a:gd name="T93" fmla="*/ 1934 h 2912"/>
              <a:gd name="T94" fmla="*/ 2820 w 2820"/>
              <a:gd name="T95" fmla="*/ 1934 h 2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rgbClr val="00B050"/>
              </a:gs>
              <a:gs pos="100000">
                <a:srgbClr val="00B050"/>
              </a:gs>
            </a:gsLst>
            <a:lin ang="5400000" scaled="1"/>
          </a:gradFill>
          <a:ln>
            <a:noFill/>
          </a:ln>
          <a:effectLst>
            <a:outerShdw dist="206741" dir="8249373" algn="ctr" rotWithShape="0">
              <a:srgbClr val="C1D1D3">
                <a:alpha val="5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7" name="Text Box 32"/>
          <p:cNvSpPr txBox="1">
            <a:spLocks noChangeArrowheads="1"/>
          </p:cNvSpPr>
          <p:nvPr/>
        </p:nvSpPr>
        <p:spPr bwMode="auto">
          <a:xfrm>
            <a:off x="3886200" y="3429001"/>
            <a:ext cx="4038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lexandria Black" pitchFamily="2" charset="-78"/>
                <a:cs typeface="Alexandria Black" pitchFamily="2" charset="-78"/>
              </a:rPr>
              <a:t>Introduction to Computer Networks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5975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Introduction to Computer Networks</a:t>
            </a:r>
          </a:p>
        </p:txBody>
      </p:sp>
      <p:sp>
        <p:nvSpPr>
          <p:cNvPr id="29" name="Content Placeholder 2"/>
          <p:cNvSpPr txBox="1">
            <a:spLocks/>
          </p:cNvSpPr>
          <p:nvPr/>
        </p:nvSpPr>
        <p:spPr bwMode="auto">
          <a:xfrm>
            <a:off x="1648408" y="223469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None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45720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Courier New" panose="02070309020205020404" pitchFamily="49" charset="0"/>
              <a:buNone/>
              <a:defRPr sz="1800">
                <a:solidFill>
                  <a:srgbClr val="000000"/>
                </a:solidFill>
                <a:latin typeface="+mn-lt"/>
              </a:defRPr>
            </a:lvl2pPr>
            <a:lvl3pPr marL="9144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600">
                <a:solidFill>
                  <a:srgbClr val="000000"/>
                </a:solidFill>
                <a:latin typeface="+mn-lt"/>
              </a:defRPr>
            </a:lvl3pPr>
            <a:lvl4pPr marL="13716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4pPr>
            <a:lvl5pPr marL="18288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5pPr>
            <a:lvl6pPr marL="22860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6pPr>
            <a:lvl7pPr marL="27432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7pPr>
            <a:lvl8pPr marL="32004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8pPr>
            <a:lvl9pPr marL="36576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altLang="en-US" sz="1600" kern="0" dirty="0">
                <a:latin typeface="Alexandria" pitchFamily="2" charset="-78"/>
                <a:cs typeface="Alexandria" pitchFamily="2" charset="-78"/>
              </a:rPr>
              <a:t>How to communicate each point to another point or points.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3840" y="5578838"/>
            <a:ext cx="2117235" cy="12791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820194"/>
            <a:ext cx="6858000" cy="3810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2186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1" y="3720"/>
            <a:ext cx="8229600" cy="685798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Introduction to Computer Networks</a:t>
            </a:r>
          </a:p>
        </p:txBody>
      </p:sp>
      <p:grpSp>
        <p:nvGrpSpPr>
          <p:cNvPr id="59" name="Group 58"/>
          <p:cNvGrpSpPr/>
          <p:nvPr/>
        </p:nvGrpSpPr>
        <p:grpSpPr>
          <a:xfrm>
            <a:off x="1676401" y="685801"/>
            <a:ext cx="8802141" cy="3527287"/>
            <a:chOff x="189459" y="1143000"/>
            <a:chExt cx="8802141" cy="3527287"/>
          </a:xfrm>
        </p:grpSpPr>
        <p:sp>
          <p:nvSpPr>
            <p:cNvPr id="60" name="Freeform 9"/>
            <p:cNvSpPr>
              <a:spLocks/>
            </p:cNvSpPr>
            <p:nvPr/>
          </p:nvSpPr>
          <p:spPr bwMode="gray">
            <a:xfrm rot="3984833" flipH="1">
              <a:off x="3810525" y="2691200"/>
              <a:ext cx="1246477" cy="1241425"/>
            </a:xfrm>
            <a:custGeom>
              <a:avLst/>
              <a:gdLst>
                <a:gd name="T0" fmla="*/ 580 w 580"/>
                <a:gd name="T1" fmla="*/ 0 h 798"/>
                <a:gd name="T2" fmla="*/ 578 w 580"/>
                <a:gd name="T3" fmla="*/ 90 h 798"/>
                <a:gd name="T4" fmla="*/ 568 w 580"/>
                <a:gd name="T5" fmla="*/ 174 h 798"/>
                <a:gd name="T6" fmla="*/ 552 w 580"/>
                <a:gd name="T7" fmla="*/ 252 h 798"/>
                <a:gd name="T8" fmla="*/ 526 w 580"/>
                <a:gd name="T9" fmla="*/ 324 h 798"/>
                <a:gd name="T10" fmla="*/ 494 w 580"/>
                <a:gd name="T11" fmla="*/ 390 h 798"/>
                <a:gd name="T12" fmla="*/ 452 w 580"/>
                <a:gd name="T13" fmla="*/ 450 h 798"/>
                <a:gd name="T14" fmla="*/ 402 w 580"/>
                <a:gd name="T15" fmla="*/ 508 h 798"/>
                <a:gd name="T16" fmla="*/ 342 w 580"/>
                <a:gd name="T17" fmla="*/ 560 h 798"/>
                <a:gd name="T18" fmla="*/ 270 w 580"/>
                <a:gd name="T19" fmla="*/ 610 h 798"/>
                <a:gd name="T20" fmla="*/ 188 w 580"/>
                <a:gd name="T21" fmla="*/ 656 h 798"/>
                <a:gd name="T22" fmla="*/ 188 w 580"/>
                <a:gd name="T23" fmla="*/ 798 h 798"/>
                <a:gd name="T24" fmla="*/ 0 w 580"/>
                <a:gd name="T25" fmla="*/ 514 h 798"/>
                <a:gd name="T26" fmla="*/ 188 w 580"/>
                <a:gd name="T27" fmla="*/ 230 h 798"/>
                <a:gd name="T28" fmla="*/ 188 w 580"/>
                <a:gd name="T29" fmla="*/ 372 h 798"/>
                <a:gd name="T30" fmla="*/ 224 w 580"/>
                <a:gd name="T31" fmla="*/ 368 h 798"/>
                <a:gd name="T32" fmla="*/ 264 w 580"/>
                <a:gd name="T33" fmla="*/ 356 h 798"/>
                <a:gd name="T34" fmla="*/ 306 w 580"/>
                <a:gd name="T35" fmla="*/ 336 h 798"/>
                <a:gd name="T36" fmla="*/ 348 w 580"/>
                <a:gd name="T37" fmla="*/ 310 h 798"/>
                <a:gd name="T38" fmla="*/ 392 w 580"/>
                <a:gd name="T39" fmla="*/ 280 h 798"/>
                <a:gd name="T40" fmla="*/ 432 w 580"/>
                <a:gd name="T41" fmla="*/ 246 h 798"/>
                <a:gd name="T42" fmla="*/ 472 w 580"/>
                <a:gd name="T43" fmla="*/ 208 h 798"/>
                <a:gd name="T44" fmla="*/ 506 w 580"/>
                <a:gd name="T45" fmla="*/ 166 h 798"/>
                <a:gd name="T46" fmla="*/ 536 w 580"/>
                <a:gd name="T47" fmla="*/ 124 h 798"/>
                <a:gd name="T48" fmla="*/ 558 w 580"/>
                <a:gd name="T49" fmla="*/ 82 h 798"/>
                <a:gd name="T50" fmla="*/ 574 w 580"/>
                <a:gd name="T51" fmla="*/ 40 h 798"/>
                <a:gd name="T52" fmla="*/ 578 w 580"/>
                <a:gd name="T53" fmla="*/ 0 h 798"/>
                <a:gd name="T54" fmla="*/ 580 w 580"/>
                <a:gd name="T55" fmla="*/ 0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B050"/>
                </a:gs>
                <a:gs pos="100000">
                  <a:srgbClr val="99FF33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A06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61" name="Group 60"/>
            <p:cNvGrpSpPr/>
            <p:nvPr/>
          </p:nvGrpSpPr>
          <p:grpSpPr>
            <a:xfrm>
              <a:off x="189459" y="1143000"/>
              <a:ext cx="8802141" cy="3527287"/>
              <a:chOff x="189459" y="1143000"/>
              <a:chExt cx="8802141" cy="3527287"/>
            </a:xfrm>
          </p:grpSpPr>
          <p:grpSp>
            <p:nvGrpSpPr>
              <p:cNvPr id="62" name="Group 61"/>
              <p:cNvGrpSpPr/>
              <p:nvPr/>
            </p:nvGrpSpPr>
            <p:grpSpPr>
              <a:xfrm>
                <a:off x="189459" y="1143000"/>
                <a:ext cx="8802141" cy="3115592"/>
                <a:chOff x="215682" y="1628775"/>
                <a:chExt cx="8802141" cy="3115592"/>
              </a:xfrm>
            </p:grpSpPr>
            <p:sp>
              <p:nvSpPr>
                <p:cNvPr id="66" name="AutoShape 3"/>
                <p:cNvSpPr>
                  <a:spLocks noChangeArrowheads="1"/>
                </p:cNvSpPr>
                <p:nvPr/>
              </p:nvSpPr>
              <p:spPr bwMode="auto">
                <a:xfrm>
                  <a:off x="6560409" y="3914775"/>
                  <a:ext cx="2457414" cy="702450"/>
                </a:xfrm>
                <a:prstGeom prst="roundRect">
                  <a:avLst>
                    <a:gd name="adj" fmla="val 16667"/>
                  </a:avLst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gradFill rotWithShape="1">
                        <a:gsLst>
                          <a:gs pos="0">
                            <a:srgbClr val="99CCFF"/>
                          </a:gs>
                          <a:gs pos="100000">
                            <a:srgbClr val="99CCFF">
                              <a:gamma/>
                              <a:tint val="27451"/>
                              <a:invGamma/>
                            </a:srgbClr>
                          </a:gs>
                        </a:gsLst>
                        <a:lin ang="5400000" scaled="1"/>
                      </a:gra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0" hangingPunct="0"/>
                  <a:endParaRPr lang="en-US" altLang="en-US">
                    <a:latin typeface="Verdana" panose="020B0604030504040204" pitchFamily="34" charset="0"/>
                  </a:endParaRPr>
                </a:p>
              </p:txBody>
            </p:sp>
            <p:sp>
              <p:nvSpPr>
                <p:cNvPr id="67" name="AutoShape 5"/>
                <p:cNvSpPr>
                  <a:spLocks noChangeArrowheads="1"/>
                </p:cNvSpPr>
                <p:nvPr/>
              </p:nvSpPr>
              <p:spPr bwMode="auto">
                <a:xfrm>
                  <a:off x="215682" y="3985706"/>
                  <a:ext cx="2286000" cy="758661"/>
                </a:xfrm>
                <a:prstGeom prst="roundRect">
                  <a:avLst>
                    <a:gd name="adj" fmla="val 16667"/>
                  </a:avLst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gradFill rotWithShape="1">
                        <a:gsLst>
                          <a:gs pos="0">
                            <a:srgbClr val="99CCFF"/>
                          </a:gs>
                          <a:gs pos="100000">
                            <a:srgbClr val="99CCFF">
                              <a:gamma/>
                              <a:tint val="27451"/>
                              <a:invGamma/>
                            </a:srgbClr>
                          </a:gs>
                        </a:gsLst>
                        <a:lin ang="5400000" scaled="1"/>
                      </a:gra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0" hangingPunct="0"/>
                  <a:endParaRPr lang="en-US" altLang="en-US">
                    <a:latin typeface="Verdana" panose="020B0604030504040204" pitchFamily="34" charset="0"/>
                  </a:endParaRPr>
                </a:p>
              </p:txBody>
            </p:sp>
            <p:sp>
              <p:nvSpPr>
                <p:cNvPr id="68" name="Text Box 6"/>
                <p:cNvSpPr txBox="1">
                  <a:spLocks noChangeArrowheads="1"/>
                </p:cNvSpPr>
                <p:nvPr/>
              </p:nvSpPr>
              <p:spPr bwMode="auto">
                <a:xfrm>
                  <a:off x="310932" y="3980944"/>
                  <a:ext cx="2038350" cy="584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ctr" eaLnBrk="0" hangingPunct="0"/>
                  <a:r>
                    <a:rPr lang="en-US" altLang="en-US" sz="1600" b="1" dirty="0">
                      <a:solidFill>
                        <a:srgbClr val="0070C0"/>
                      </a:solidFill>
                      <a:latin typeface="Alexandria" pitchFamily="2" charset="-78"/>
                      <a:cs typeface="Alexandria" pitchFamily="2" charset="-78"/>
                    </a:rPr>
                    <a:t>Drainage networks</a:t>
                  </a:r>
                </a:p>
              </p:txBody>
            </p:sp>
            <p:sp>
              <p:nvSpPr>
                <p:cNvPr id="69" name="Freeform 7"/>
                <p:cNvSpPr>
                  <a:spLocks/>
                </p:cNvSpPr>
                <p:nvPr/>
              </p:nvSpPr>
              <p:spPr bwMode="gray">
                <a:xfrm>
                  <a:off x="2295307" y="2845882"/>
                  <a:ext cx="903288" cy="1241425"/>
                </a:xfrm>
                <a:custGeom>
                  <a:avLst/>
                  <a:gdLst>
                    <a:gd name="T0" fmla="*/ 580 w 580"/>
                    <a:gd name="T1" fmla="*/ 0 h 798"/>
                    <a:gd name="T2" fmla="*/ 578 w 580"/>
                    <a:gd name="T3" fmla="*/ 90 h 798"/>
                    <a:gd name="T4" fmla="*/ 568 w 580"/>
                    <a:gd name="T5" fmla="*/ 174 h 798"/>
                    <a:gd name="T6" fmla="*/ 552 w 580"/>
                    <a:gd name="T7" fmla="*/ 252 h 798"/>
                    <a:gd name="T8" fmla="*/ 526 w 580"/>
                    <a:gd name="T9" fmla="*/ 324 h 798"/>
                    <a:gd name="T10" fmla="*/ 494 w 580"/>
                    <a:gd name="T11" fmla="*/ 390 h 798"/>
                    <a:gd name="T12" fmla="*/ 452 w 580"/>
                    <a:gd name="T13" fmla="*/ 450 h 798"/>
                    <a:gd name="T14" fmla="*/ 402 w 580"/>
                    <a:gd name="T15" fmla="*/ 508 h 798"/>
                    <a:gd name="T16" fmla="*/ 342 w 580"/>
                    <a:gd name="T17" fmla="*/ 560 h 798"/>
                    <a:gd name="T18" fmla="*/ 270 w 580"/>
                    <a:gd name="T19" fmla="*/ 610 h 798"/>
                    <a:gd name="T20" fmla="*/ 188 w 580"/>
                    <a:gd name="T21" fmla="*/ 656 h 798"/>
                    <a:gd name="T22" fmla="*/ 188 w 580"/>
                    <a:gd name="T23" fmla="*/ 798 h 798"/>
                    <a:gd name="T24" fmla="*/ 0 w 580"/>
                    <a:gd name="T25" fmla="*/ 514 h 798"/>
                    <a:gd name="T26" fmla="*/ 188 w 580"/>
                    <a:gd name="T27" fmla="*/ 230 h 798"/>
                    <a:gd name="T28" fmla="*/ 188 w 580"/>
                    <a:gd name="T29" fmla="*/ 372 h 798"/>
                    <a:gd name="T30" fmla="*/ 224 w 580"/>
                    <a:gd name="T31" fmla="*/ 368 h 798"/>
                    <a:gd name="T32" fmla="*/ 264 w 580"/>
                    <a:gd name="T33" fmla="*/ 356 h 798"/>
                    <a:gd name="T34" fmla="*/ 306 w 580"/>
                    <a:gd name="T35" fmla="*/ 336 h 798"/>
                    <a:gd name="T36" fmla="*/ 348 w 580"/>
                    <a:gd name="T37" fmla="*/ 310 h 798"/>
                    <a:gd name="T38" fmla="*/ 392 w 580"/>
                    <a:gd name="T39" fmla="*/ 280 h 798"/>
                    <a:gd name="T40" fmla="*/ 432 w 580"/>
                    <a:gd name="T41" fmla="*/ 246 h 798"/>
                    <a:gd name="T42" fmla="*/ 472 w 580"/>
                    <a:gd name="T43" fmla="*/ 208 h 798"/>
                    <a:gd name="T44" fmla="*/ 506 w 580"/>
                    <a:gd name="T45" fmla="*/ 166 h 798"/>
                    <a:gd name="T46" fmla="*/ 536 w 580"/>
                    <a:gd name="T47" fmla="*/ 124 h 798"/>
                    <a:gd name="T48" fmla="*/ 558 w 580"/>
                    <a:gd name="T49" fmla="*/ 82 h 798"/>
                    <a:gd name="T50" fmla="*/ 574 w 580"/>
                    <a:gd name="T51" fmla="*/ 40 h 798"/>
                    <a:gd name="T52" fmla="*/ 578 w 580"/>
                    <a:gd name="T53" fmla="*/ 0 h 798"/>
                    <a:gd name="T54" fmla="*/ 580 w 580"/>
                    <a:gd name="T55" fmla="*/ 0 h 7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580" h="798">
                      <a:moveTo>
                        <a:pt x="580" y="0"/>
                      </a:moveTo>
                      <a:lnTo>
                        <a:pt x="578" y="90"/>
                      </a:lnTo>
                      <a:lnTo>
                        <a:pt x="568" y="174"/>
                      </a:lnTo>
                      <a:lnTo>
                        <a:pt x="552" y="252"/>
                      </a:lnTo>
                      <a:lnTo>
                        <a:pt x="526" y="324"/>
                      </a:lnTo>
                      <a:lnTo>
                        <a:pt x="494" y="390"/>
                      </a:lnTo>
                      <a:lnTo>
                        <a:pt x="452" y="450"/>
                      </a:lnTo>
                      <a:lnTo>
                        <a:pt x="402" y="508"/>
                      </a:lnTo>
                      <a:lnTo>
                        <a:pt x="342" y="560"/>
                      </a:lnTo>
                      <a:lnTo>
                        <a:pt x="270" y="610"/>
                      </a:lnTo>
                      <a:lnTo>
                        <a:pt x="188" y="656"/>
                      </a:lnTo>
                      <a:lnTo>
                        <a:pt x="188" y="798"/>
                      </a:lnTo>
                      <a:lnTo>
                        <a:pt x="0" y="514"/>
                      </a:lnTo>
                      <a:lnTo>
                        <a:pt x="188" y="230"/>
                      </a:lnTo>
                      <a:lnTo>
                        <a:pt x="188" y="372"/>
                      </a:lnTo>
                      <a:lnTo>
                        <a:pt x="224" y="368"/>
                      </a:lnTo>
                      <a:lnTo>
                        <a:pt x="264" y="356"/>
                      </a:lnTo>
                      <a:lnTo>
                        <a:pt x="306" y="336"/>
                      </a:lnTo>
                      <a:lnTo>
                        <a:pt x="348" y="310"/>
                      </a:lnTo>
                      <a:lnTo>
                        <a:pt x="392" y="280"/>
                      </a:lnTo>
                      <a:lnTo>
                        <a:pt x="432" y="246"/>
                      </a:lnTo>
                      <a:lnTo>
                        <a:pt x="472" y="208"/>
                      </a:lnTo>
                      <a:lnTo>
                        <a:pt x="506" y="166"/>
                      </a:lnTo>
                      <a:lnTo>
                        <a:pt x="536" y="124"/>
                      </a:lnTo>
                      <a:lnTo>
                        <a:pt x="558" y="82"/>
                      </a:lnTo>
                      <a:lnTo>
                        <a:pt x="574" y="40"/>
                      </a:lnTo>
                      <a:lnTo>
                        <a:pt x="578" y="0"/>
                      </a:lnTo>
                      <a:lnTo>
                        <a:pt x="58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B050"/>
                    </a:gs>
                    <a:gs pos="100000">
                      <a:srgbClr val="CCFF99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A06C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0" name="AutoShape 8"/>
                <p:cNvSpPr>
                  <a:spLocks noChangeAspect="1" noChangeArrowheads="1" noTextEdit="1"/>
                </p:cNvSpPr>
                <p:nvPr/>
              </p:nvSpPr>
              <p:spPr bwMode="gray">
                <a:xfrm flipH="1">
                  <a:off x="4868863" y="3252788"/>
                  <a:ext cx="909637" cy="12446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1" name="Freeform 9"/>
                <p:cNvSpPr>
                  <a:spLocks/>
                </p:cNvSpPr>
                <p:nvPr/>
              </p:nvSpPr>
              <p:spPr bwMode="gray">
                <a:xfrm flipH="1">
                  <a:off x="6044436" y="2774951"/>
                  <a:ext cx="903287" cy="1241425"/>
                </a:xfrm>
                <a:custGeom>
                  <a:avLst/>
                  <a:gdLst>
                    <a:gd name="T0" fmla="*/ 580 w 580"/>
                    <a:gd name="T1" fmla="*/ 0 h 798"/>
                    <a:gd name="T2" fmla="*/ 578 w 580"/>
                    <a:gd name="T3" fmla="*/ 90 h 798"/>
                    <a:gd name="T4" fmla="*/ 568 w 580"/>
                    <a:gd name="T5" fmla="*/ 174 h 798"/>
                    <a:gd name="T6" fmla="*/ 552 w 580"/>
                    <a:gd name="T7" fmla="*/ 252 h 798"/>
                    <a:gd name="T8" fmla="*/ 526 w 580"/>
                    <a:gd name="T9" fmla="*/ 324 h 798"/>
                    <a:gd name="T10" fmla="*/ 494 w 580"/>
                    <a:gd name="T11" fmla="*/ 390 h 798"/>
                    <a:gd name="T12" fmla="*/ 452 w 580"/>
                    <a:gd name="T13" fmla="*/ 450 h 798"/>
                    <a:gd name="T14" fmla="*/ 402 w 580"/>
                    <a:gd name="T15" fmla="*/ 508 h 798"/>
                    <a:gd name="T16" fmla="*/ 342 w 580"/>
                    <a:gd name="T17" fmla="*/ 560 h 798"/>
                    <a:gd name="T18" fmla="*/ 270 w 580"/>
                    <a:gd name="T19" fmla="*/ 610 h 798"/>
                    <a:gd name="T20" fmla="*/ 188 w 580"/>
                    <a:gd name="T21" fmla="*/ 656 h 798"/>
                    <a:gd name="T22" fmla="*/ 188 w 580"/>
                    <a:gd name="T23" fmla="*/ 798 h 798"/>
                    <a:gd name="T24" fmla="*/ 0 w 580"/>
                    <a:gd name="T25" fmla="*/ 514 h 798"/>
                    <a:gd name="T26" fmla="*/ 188 w 580"/>
                    <a:gd name="T27" fmla="*/ 230 h 798"/>
                    <a:gd name="T28" fmla="*/ 188 w 580"/>
                    <a:gd name="T29" fmla="*/ 372 h 798"/>
                    <a:gd name="T30" fmla="*/ 224 w 580"/>
                    <a:gd name="T31" fmla="*/ 368 h 798"/>
                    <a:gd name="T32" fmla="*/ 264 w 580"/>
                    <a:gd name="T33" fmla="*/ 356 h 798"/>
                    <a:gd name="T34" fmla="*/ 306 w 580"/>
                    <a:gd name="T35" fmla="*/ 336 h 798"/>
                    <a:gd name="T36" fmla="*/ 348 w 580"/>
                    <a:gd name="T37" fmla="*/ 310 h 798"/>
                    <a:gd name="T38" fmla="*/ 392 w 580"/>
                    <a:gd name="T39" fmla="*/ 280 h 798"/>
                    <a:gd name="T40" fmla="*/ 432 w 580"/>
                    <a:gd name="T41" fmla="*/ 246 h 798"/>
                    <a:gd name="T42" fmla="*/ 472 w 580"/>
                    <a:gd name="T43" fmla="*/ 208 h 798"/>
                    <a:gd name="T44" fmla="*/ 506 w 580"/>
                    <a:gd name="T45" fmla="*/ 166 h 798"/>
                    <a:gd name="T46" fmla="*/ 536 w 580"/>
                    <a:gd name="T47" fmla="*/ 124 h 798"/>
                    <a:gd name="T48" fmla="*/ 558 w 580"/>
                    <a:gd name="T49" fmla="*/ 82 h 798"/>
                    <a:gd name="T50" fmla="*/ 574 w 580"/>
                    <a:gd name="T51" fmla="*/ 40 h 798"/>
                    <a:gd name="T52" fmla="*/ 578 w 580"/>
                    <a:gd name="T53" fmla="*/ 0 h 798"/>
                    <a:gd name="T54" fmla="*/ 580 w 580"/>
                    <a:gd name="T55" fmla="*/ 0 h 7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580" h="798">
                      <a:moveTo>
                        <a:pt x="580" y="0"/>
                      </a:moveTo>
                      <a:lnTo>
                        <a:pt x="578" y="90"/>
                      </a:lnTo>
                      <a:lnTo>
                        <a:pt x="568" y="174"/>
                      </a:lnTo>
                      <a:lnTo>
                        <a:pt x="552" y="252"/>
                      </a:lnTo>
                      <a:lnTo>
                        <a:pt x="526" y="324"/>
                      </a:lnTo>
                      <a:lnTo>
                        <a:pt x="494" y="390"/>
                      </a:lnTo>
                      <a:lnTo>
                        <a:pt x="452" y="450"/>
                      </a:lnTo>
                      <a:lnTo>
                        <a:pt x="402" y="508"/>
                      </a:lnTo>
                      <a:lnTo>
                        <a:pt x="342" y="560"/>
                      </a:lnTo>
                      <a:lnTo>
                        <a:pt x="270" y="610"/>
                      </a:lnTo>
                      <a:lnTo>
                        <a:pt x="188" y="656"/>
                      </a:lnTo>
                      <a:lnTo>
                        <a:pt x="188" y="798"/>
                      </a:lnTo>
                      <a:lnTo>
                        <a:pt x="0" y="514"/>
                      </a:lnTo>
                      <a:lnTo>
                        <a:pt x="188" y="230"/>
                      </a:lnTo>
                      <a:lnTo>
                        <a:pt x="188" y="372"/>
                      </a:lnTo>
                      <a:lnTo>
                        <a:pt x="224" y="368"/>
                      </a:lnTo>
                      <a:lnTo>
                        <a:pt x="264" y="356"/>
                      </a:lnTo>
                      <a:lnTo>
                        <a:pt x="306" y="336"/>
                      </a:lnTo>
                      <a:lnTo>
                        <a:pt x="348" y="310"/>
                      </a:lnTo>
                      <a:lnTo>
                        <a:pt x="392" y="280"/>
                      </a:lnTo>
                      <a:lnTo>
                        <a:pt x="432" y="246"/>
                      </a:lnTo>
                      <a:lnTo>
                        <a:pt x="472" y="208"/>
                      </a:lnTo>
                      <a:lnTo>
                        <a:pt x="506" y="166"/>
                      </a:lnTo>
                      <a:lnTo>
                        <a:pt x="536" y="124"/>
                      </a:lnTo>
                      <a:lnTo>
                        <a:pt x="558" y="82"/>
                      </a:lnTo>
                      <a:lnTo>
                        <a:pt x="574" y="40"/>
                      </a:lnTo>
                      <a:lnTo>
                        <a:pt x="578" y="0"/>
                      </a:lnTo>
                      <a:lnTo>
                        <a:pt x="58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F26D"/>
                    </a:gs>
                    <a:gs pos="100000">
                      <a:srgbClr val="00B050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A06C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72" name="Group 10"/>
                <p:cNvGrpSpPr>
                  <a:grpSpLocks/>
                </p:cNvGrpSpPr>
                <p:nvPr/>
              </p:nvGrpSpPr>
              <p:grpSpPr bwMode="auto">
                <a:xfrm>
                  <a:off x="3048000" y="1628775"/>
                  <a:ext cx="2998788" cy="1601788"/>
                  <a:chOff x="1997" y="1314"/>
                  <a:chExt cx="1889" cy="1009"/>
                </a:xfrm>
              </p:grpSpPr>
              <p:grpSp>
                <p:nvGrpSpPr>
                  <p:cNvPr id="75" name="Group 11"/>
                  <p:cNvGrpSpPr>
                    <a:grpSpLocks/>
                  </p:cNvGrpSpPr>
                  <p:nvPr/>
                </p:nvGrpSpPr>
                <p:grpSpPr bwMode="auto">
                  <a:xfrm>
                    <a:off x="1997" y="1404"/>
                    <a:ext cx="1889" cy="919"/>
                    <a:chOff x="1973" y="1027"/>
                    <a:chExt cx="1926" cy="937"/>
                  </a:xfrm>
                </p:grpSpPr>
                <p:sp>
                  <p:nvSpPr>
                    <p:cNvPr id="80" name="Oval 1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94" y="1057"/>
                      <a:ext cx="1905" cy="907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hlink"/>
                        </a:gs>
                        <a:gs pos="100000">
                          <a:schemeClr val="hlink">
                            <a:gamma/>
                            <a:shade val="48627"/>
                            <a:invGamma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81" name="Oval 1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73" y="1027"/>
                      <a:ext cx="1905" cy="907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hlink">
                            <a:gamma/>
                            <a:tint val="44314"/>
                            <a:invGamma/>
                          </a:schemeClr>
                        </a:gs>
                        <a:gs pos="100000">
                          <a:srgbClr val="92D050"/>
                        </a:gs>
                      </a:gsLst>
                      <a:lin ang="27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76" name="Oval 14"/>
                  <p:cNvSpPr>
                    <a:spLocks noChangeArrowheads="1"/>
                  </p:cNvSpPr>
                  <p:nvPr/>
                </p:nvSpPr>
                <p:spPr bwMode="gray">
                  <a:xfrm>
                    <a:off x="2086" y="1314"/>
                    <a:ext cx="1691" cy="8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1">
                          <a:gamma/>
                          <a:shade val="46275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7" name="Oval 15"/>
                  <p:cNvSpPr>
                    <a:spLocks noChangeArrowheads="1"/>
                  </p:cNvSpPr>
                  <p:nvPr/>
                </p:nvSpPr>
                <p:spPr bwMode="gray">
                  <a:xfrm>
                    <a:off x="2108" y="1319"/>
                    <a:ext cx="1650" cy="82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1">
                          <a:alpha val="0"/>
                        </a:schemeClr>
                      </a:gs>
                      <a:gs pos="100000">
                        <a:schemeClr val="accent1">
                          <a:gamma/>
                          <a:tint val="34902"/>
                          <a:invGamma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8" name="Oval 16"/>
                  <p:cNvSpPr>
                    <a:spLocks noChangeArrowheads="1"/>
                  </p:cNvSpPr>
                  <p:nvPr/>
                </p:nvSpPr>
                <p:spPr bwMode="gray">
                  <a:xfrm>
                    <a:off x="2125" y="1327"/>
                    <a:ext cx="1570" cy="77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B050"/>
                      </a:gs>
                      <a:gs pos="100000">
                        <a:schemeClr val="accent1">
                          <a:alpha val="48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9" name="Oval 17"/>
                  <p:cNvSpPr>
                    <a:spLocks noChangeArrowheads="1"/>
                  </p:cNvSpPr>
                  <p:nvPr/>
                </p:nvSpPr>
                <p:spPr bwMode="gray">
                  <a:xfrm>
                    <a:off x="2208" y="1344"/>
                    <a:ext cx="1382" cy="62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E0FFC1"/>
                      </a:gs>
                      <a:gs pos="100000">
                        <a:schemeClr val="accent1">
                          <a:alpha val="38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73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3765457" y="1956891"/>
                  <a:ext cx="1463862" cy="40011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en-US" altLang="en-US" sz="2000" b="1" dirty="0">
                      <a:solidFill>
                        <a:srgbClr val="000000"/>
                      </a:solidFill>
                      <a:latin typeface="Alexandria" pitchFamily="2" charset="-78"/>
                      <a:cs typeface="Alexandria" pitchFamily="2" charset="-78"/>
                    </a:rPr>
                    <a:t>Networks</a:t>
                  </a:r>
                </a:p>
              </p:txBody>
            </p:sp>
            <p:sp>
              <p:nvSpPr>
                <p:cNvPr id="74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6625804" y="3928630"/>
                  <a:ext cx="2315820" cy="584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>
                  <a:spAutoFit/>
                </a:bodyPr>
                <a:lstStyle/>
                <a:p>
                  <a:pPr algn="ctr" eaLnBrk="0" hangingPunct="0"/>
                  <a:r>
                    <a:rPr lang="en-US" altLang="en-US" sz="1600" b="1" dirty="0">
                      <a:solidFill>
                        <a:srgbClr val="0070C0"/>
                      </a:solidFill>
                      <a:latin typeface="Alexandria" pitchFamily="2" charset="-78"/>
                      <a:cs typeface="Alexandria" pitchFamily="2" charset="-78"/>
                    </a:rPr>
                    <a:t>Telephone networks</a:t>
                  </a:r>
                </a:p>
              </p:txBody>
            </p:sp>
          </p:grpSp>
          <p:grpSp>
            <p:nvGrpSpPr>
              <p:cNvPr id="63" name="Group 62"/>
              <p:cNvGrpSpPr/>
              <p:nvPr/>
            </p:nvGrpSpPr>
            <p:grpSpPr>
              <a:xfrm>
                <a:off x="3313659" y="3962400"/>
                <a:ext cx="2286000" cy="707887"/>
                <a:chOff x="3542259" y="4241185"/>
                <a:chExt cx="2286000" cy="707887"/>
              </a:xfrm>
            </p:grpSpPr>
            <p:sp>
              <p:nvSpPr>
                <p:cNvPr id="64" name="AutoShape 5"/>
                <p:cNvSpPr>
                  <a:spLocks noChangeArrowheads="1"/>
                </p:cNvSpPr>
                <p:nvPr/>
              </p:nvSpPr>
              <p:spPr bwMode="auto">
                <a:xfrm>
                  <a:off x="3542259" y="4245948"/>
                  <a:ext cx="2286000" cy="703124"/>
                </a:xfrm>
                <a:prstGeom prst="roundRect">
                  <a:avLst>
                    <a:gd name="adj" fmla="val 16667"/>
                  </a:avLst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gradFill rotWithShape="1">
                        <a:gsLst>
                          <a:gs pos="0">
                            <a:srgbClr val="99CCFF"/>
                          </a:gs>
                          <a:gs pos="100000">
                            <a:srgbClr val="99CCFF">
                              <a:gamma/>
                              <a:tint val="27451"/>
                              <a:invGamma/>
                            </a:srgbClr>
                          </a:gs>
                        </a:gsLst>
                        <a:lin ang="5400000" scaled="1"/>
                      </a:gra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 eaLnBrk="0" hangingPunct="0"/>
                  <a:endParaRPr lang="en-US" altLang="en-US">
                    <a:latin typeface="Verdana" panose="020B0604030504040204" pitchFamily="34" charset="0"/>
                  </a:endParaRPr>
                </a:p>
              </p:txBody>
            </p:sp>
            <p:sp>
              <p:nvSpPr>
                <p:cNvPr id="65" name="Text Box 6"/>
                <p:cNvSpPr txBox="1">
                  <a:spLocks noChangeArrowheads="1"/>
                </p:cNvSpPr>
                <p:nvPr/>
              </p:nvSpPr>
              <p:spPr bwMode="auto">
                <a:xfrm>
                  <a:off x="3637509" y="4241185"/>
                  <a:ext cx="2190750" cy="584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>
                  <a:spAutoFit/>
                </a:bodyPr>
                <a:lstStyle/>
                <a:p>
                  <a:pPr algn="ctr" eaLnBrk="0" hangingPunct="0"/>
                  <a:r>
                    <a:rPr lang="en-US" altLang="en-US" sz="1600" b="1" dirty="0">
                      <a:solidFill>
                        <a:srgbClr val="0070C0"/>
                      </a:solidFill>
                      <a:latin typeface="Alexandria" pitchFamily="2" charset="-78"/>
                      <a:cs typeface="Alexandria" pitchFamily="2" charset="-78"/>
                    </a:rPr>
                    <a:t>Electricity networks</a:t>
                  </a:r>
                </a:p>
              </p:txBody>
            </p:sp>
          </p:grpSp>
        </p:grpSp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43" b="2718"/>
          <a:stretch/>
        </p:blipFill>
        <p:spPr>
          <a:xfrm>
            <a:off x="1554964" y="3923664"/>
            <a:ext cx="2643852" cy="17021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4" t="5734" r="5294" b="3048"/>
          <a:stretch/>
        </p:blipFill>
        <p:spPr>
          <a:xfrm>
            <a:off x="4779819" y="4419600"/>
            <a:ext cx="2636949" cy="1752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770" y="3715814"/>
            <a:ext cx="2574857" cy="17359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142" y="4992636"/>
            <a:ext cx="457200" cy="5777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400" y="5568098"/>
            <a:ext cx="360000" cy="36000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716" y="5992200"/>
            <a:ext cx="360000" cy="36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771650" y="5928098"/>
            <a:ext cx="321273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1600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Difficult for data transmission</a:t>
            </a:r>
            <a:endParaRPr lang="en-US" sz="1600" dirty="0">
              <a:solidFill>
                <a:srgbClr val="0070C0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6982" y="5556552"/>
            <a:ext cx="2995356" cy="1285760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6" name="Graphic 21"/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7306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eform 3"/>
          <p:cNvSpPr>
            <a:spLocks noEditPoints="1"/>
          </p:cNvSpPr>
          <p:nvPr/>
        </p:nvSpPr>
        <p:spPr bwMode="gray">
          <a:xfrm>
            <a:off x="2209800" y="2362200"/>
            <a:ext cx="5943600" cy="4038600"/>
          </a:xfrm>
          <a:custGeom>
            <a:avLst/>
            <a:gdLst>
              <a:gd name="T0" fmla="*/ 1092 w 2820"/>
              <a:gd name="T1" fmla="*/ 50 h 2912"/>
              <a:gd name="T2" fmla="*/ 822 w 2820"/>
              <a:gd name="T3" fmla="*/ 168 h 2912"/>
              <a:gd name="T4" fmla="*/ 594 w 2820"/>
              <a:gd name="T5" fmla="*/ 300 h 2912"/>
              <a:gd name="T6" fmla="*/ 406 w 2820"/>
              <a:gd name="T7" fmla="*/ 446 h 2912"/>
              <a:gd name="T8" fmla="*/ 254 w 2820"/>
              <a:gd name="T9" fmla="*/ 604 h 2912"/>
              <a:gd name="T10" fmla="*/ 140 w 2820"/>
              <a:gd name="T11" fmla="*/ 772 h 2912"/>
              <a:gd name="T12" fmla="*/ 60 w 2820"/>
              <a:gd name="T13" fmla="*/ 944 h 2912"/>
              <a:gd name="T14" fmla="*/ 14 w 2820"/>
              <a:gd name="T15" fmla="*/ 1122 h 2912"/>
              <a:gd name="T16" fmla="*/ 0 w 2820"/>
              <a:gd name="T17" fmla="*/ 1300 h 2912"/>
              <a:gd name="T18" fmla="*/ 18 w 2820"/>
              <a:gd name="T19" fmla="*/ 1476 h 2912"/>
              <a:gd name="T20" fmla="*/ 64 w 2820"/>
              <a:gd name="T21" fmla="*/ 1650 h 2912"/>
              <a:gd name="T22" fmla="*/ 138 w 2820"/>
              <a:gd name="T23" fmla="*/ 1818 h 2912"/>
              <a:gd name="T24" fmla="*/ 238 w 2820"/>
              <a:gd name="T25" fmla="*/ 1978 h 2912"/>
              <a:gd name="T26" fmla="*/ 364 w 2820"/>
              <a:gd name="T27" fmla="*/ 2126 h 2912"/>
              <a:gd name="T28" fmla="*/ 512 w 2820"/>
              <a:gd name="T29" fmla="*/ 2262 h 2912"/>
              <a:gd name="T30" fmla="*/ 684 w 2820"/>
              <a:gd name="T31" fmla="*/ 2382 h 2912"/>
              <a:gd name="T32" fmla="*/ 874 w 2820"/>
              <a:gd name="T33" fmla="*/ 2484 h 2912"/>
              <a:gd name="T34" fmla="*/ 1086 w 2820"/>
              <a:gd name="T35" fmla="*/ 2564 h 2912"/>
              <a:gd name="T36" fmla="*/ 1314 w 2820"/>
              <a:gd name="T37" fmla="*/ 2622 h 2912"/>
              <a:gd name="T38" fmla="*/ 1558 w 2820"/>
              <a:gd name="T39" fmla="*/ 2654 h 2912"/>
              <a:gd name="T40" fmla="*/ 1818 w 2820"/>
              <a:gd name="T41" fmla="*/ 2658 h 2912"/>
              <a:gd name="T42" fmla="*/ 2090 w 2820"/>
              <a:gd name="T43" fmla="*/ 2632 h 2912"/>
              <a:gd name="T44" fmla="*/ 2374 w 2820"/>
              <a:gd name="T45" fmla="*/ 2574 h 2912"/>
              <a:gd name="T46" fmla="*/ 2544 w 2820"/>
              <a:gd name="T47" fmla="*/ 2912 h 2912"/>
              <a:gd name="T48" fmla="*/ 1868 w 2820"/>
              <a:gd name="T49" fmla="*/ 1552 h 2912"/>
              <a:gd name="T50" fmla="*/ 1956 w 2820"/>
              <a:gd name="T51" fmla="*/ 1914 h 2912"/>
              <a:gd name="T52" fmla="*/ 1788 w 2820"/>
              <a:gd name="T53" fmla="*/ 1936 h 2912"/>
              <a:gd name="T54" fmla="*/ 1616 w 2820"/>
              <a:gd name="T55" fmla="*/ 1934 h 2912"/>
              <a:gd name="T56" fmla="*/ 1442 w 2820"/>
              <a:gd name="T57" fmla="*/ 1912 h 2912"/>
              <a:gd name="T58" fmla="*/ 1272 w 2820"/>
              <a:gd name="T59" fmla="*/ 1872 h 2912"/>
              <a:gd name="T60" fmla="*/ 1108 w 2820"/>
              <a:gd name="T61" fmla="*/ 1812 h 2912"/>
              <a:gd name="T62" fmla="*/ 952 w 2820"/>
              <a:gd name="T63" fmla="*/ 1736 h 2912"/>
              <a:gd name="T64" fmla="*/ 810 w 2820"/>
              <a:gd name="T65" fmla="*/ 1646 h 2912"/>
              <a:gd name="T66" fmla="*/ 684 w 2820"/>
              <a:gd name="T67" fmla="*/ 1542 h 2912"/>
              <a:gd name="T68" fmla="*/ 578 w 2820"/>
              <a:gd name="T69" fmla="*/ 1428 h 2912"/>
              <a:gd name="T70" fmla="*/ 494 w 2820"/>
              <a:gd name="T71" fmla="*/ 1304 h 2912"/>
              <a:gd name="T72" fmla="*/ 438 w 2820"/>
              <a:gd name="T73" fmla="*/ 1170 h 2912"/>
              <a:gd name="T74" fmla="*/ 410 w 2820"/>
              <a:gd name="T75" fmla="*/ 1032 h 2912"/>
              <a:gd name="T76" fmla="*/ 416 w 2820"/>
              <a:gd name="T77" fmla="*/ 888 h 2912"/>
              <a:gd name="T78" fmla="*/ 460 w 2820"/>
              <a:gd name="T79" fmla="*/ 742 h 2912"/>
              <a:gd name="T80" fmla="*/ 544 w 2820"/>
              <a:gd name="T81" fmla="*/ 592 h 2912"/>
              <a:gd name="T82" fmla="*/ 670 w 2820"/>
              <a:gd name="T83" fmla="*/ 444 h 2912"/>
              <a:gd name="T84" fmla="*/ 844 w 2820"/>
              <a:gd name="T85" fmla="*/ 298 h 2912"/>
              <a:gd name="T86" fmla="*/ 1070 w 2820"/>
              <a:gd name="T87" fmla="*/ 154 h 2912"/>
              <a:gd name="T88" fmla="*/ 1348 w 2820"/>
              <a:gd name="T89" fmla="*/ 16 h 2912"/>
              <a:gd name="T90" fmla="*/ 1244 w 2820"/>
              <a:gd name="T91" fmla="*/ 0 h 2912"/>
              <a:gd name="T92" fmla="*/ 2820 w 2820"/>
              <a:gd name="T93" fmla="*/ 1934 h 2912"/>
              <a:gd name="T94" fmla="*/ 2820 w 2820"/>
              <a:gd name="T95" fmla="*/ 1934 h 2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rgbClr val="00B050"/>
              </a:gs>
              <a:gs pos="100000">
                <a:srgbClr val="00B050"/>
              </a:gs>
            </a:gsLst>
            <a:lin ang="5400000" scaled="1"/>
          </a:gradFill>
          <a:ln>
            <a:noFill/>
          </a:ln>
          <a:effectLst>
            <a:outerShdw dist="206741" dir="8249373" algn="ctr" rotWithShape="0">
              <a:srgbClr val="C1D1D3">
                <a:alpha val="5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7" name="Text Box 32"/>
          <p:cNvSpPr txBox="1">
            <a:spLocks noChangeArrowheads="1"/>
          </p:cNvSpPr>
          <p:nvPr/>
        </p:nvSpPr>
        <p:spPr bwMode="auto">
          <a:xfrm>
            <a:off x="3774233" y="3550503"/>
            <a:ext cx="4038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lexandria Black" pitchFamily="2" charset="-78"/>
                <a:cs typeface="Alexandria Black" pitchFamily="2" charset="-78"/>
              </a:rPr>
              <a:t>Types of Computer Networks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8813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09661" y="160628"/>
            <a:ext cx="8229600" cy="601661"/>
          </a:xfrm>
        </p:spPr>
        <p:txBody>
          <a:bodyPr>
            <a:normAutofit fontScale="90000"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Types of Computer Networks</a:t>
            </a:r>
            <a:br>
              <a:rPr lang="en-US" sz="2000" dirty="0">
                <a:latin typeface="Alexandria Black" pitchFamily="2" charset="-78"/>
                <a:cs typeface="Alexandria Black" pitchFamily="2" charset="-78"/>
              </a:rPr>
            </a:br>
            <a:endParaRPr lang="en-US" sz="2000" dirty="0">
              <a:latin typeface="Alexandria Black" pitchFamily="2" charset="-78"/>
              <a:cs typeface="Alexandria Black" pitchFamily="2" charset="-78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676401" y="685801"/>
            <a:ext cx="8802141" cy="3885981"/>
            <a:chOff x="152400" y="685800"/>
            <a:chExt cx="8802141" cy="3885981"/>
          </a:xfrm>
        </p:grpSpPr>
        <p:grpSp>
          <p:nvGrpSpPr>
            <p:cNvPr id="59" name="Group 58"/>
            <p:cNvGrpSpPr/>
            <p:nvPr/>
          </p:nvGrpSpPr>
          <p:grpSpPr>
            <a:xfrm>
              <a:off x="152400" y="685800"/>
              <a:ext cx="8802141" cy="3527287"/>
              <a:chOff x="189459" y="1143000"/>
              <a:chExt cx="8802141" cy="3527287"/>
            </a:xfrm>
          </p:grpSpPr>
          <p:sp>
            <p:nvSpPr>
              <p:cNvPr id="60" name="Freeform 9"/>
              <p:cNvSpPr>
                <a:spLocks/>
              </p:cNvSpPr>
              <p:nvPr/>
            </p:nvSpPr>
            <p:spPr bwMode="gray">
              <a:xfrm rot="3984833" flipH="1">
                <a:off x="3810525" y="2691200"/>
                <a:ext cx="1246477" cy="1241425"/>
              </a:xfrm>
              <a:custGeom>
                <a:avLst/>
                <a:gdLst>
                  <a:gd name="T0" fmla="*/ 580 w 580"/>
                  <a:gd name="T1" fmla="*/ 0 h 798"/>
                  <a:gd name="T2" fmla="*/ 578 w 580"/>
                  <a:gd name="T3" fmla="*/ 90 h 798"/>
                  <a:gd name="T4" fmla="*/ 568 w 580"/>
                  <a:gd name="T5" fmla="*/ 174 h 798"/>
                  <a:gd name="T6" fmla="*/ 552 w 580"/>
                  <a:gd name="T7" fmla="*/ 252 h 798"/>
                  <a:gd name="T8" fmla="*/ 526 w 580"/>
                  <a:gd name="T9" fmla="*/ 324 h 798"/>
                  <a:gd name="T10" fmla="*/ 494 w 580"/>
                  <a:gd name="T11" fmla="*/ 390 h 798"/>
                  <a:gd name="T12" fmla="*/ 452 w 580"/>
                  <a:gd name="T13" fmla="*/ 450 h 798"/>
                  <a:gd name="T14" fmla="*/ 402 w 580"/>
                  <a:gd name="T15" fmla="*/ 508 h 798"/>
                  <a:gd name="T16" fmla="*/ 342 w 580"/>
                  <a:gd name="T17" fmla="*/ 560 h 798"/>
                  <a:gd name="T18" fmla="*/ 270 w 580"/>
                  <a:gd name="T19" fmla="*/ 610 h 798"/>
                  <a:gd name="T20" fmla="*/ 188 w 580"/>
                  <a:gd name="T21" fmla="*/ 656 h 798"/>
                  <a:gd name="T22" fmla="*/ 188 w 580"/>
                  <a:gd name="T23" fmla="*/ 798 h 798"/>
                  <a:gd name="T24" fmla="*/ 0 w 580"/>
                  <a:gd name="T25" fmla="*/ 514 h 798"/>
                  <a:gd name="T26" fmla="*/ 188 w 580"/>
                  <a:gd name="T27" fmla="*/ 230 h 798"/>
                  <a:gd name="T28" fmla="*/ 188 w 580"/>
                  <a:gd name="T29" fmla="*/ 372 h 798"/>
                  <a:gd name="T30" fmla="*/ 224 w 580"/>
                  <a:gd name="T31" fmla="*/ 368 h 798"/>
                  <a:gd name="T32" fmla="*/ 264 w 580"/>
                  <a:gd name="T33" fmla="*/ 356 h 798"/>
                  <a:gd name="T34" fmla="*/ 306 w 580"/>
                  <a:gd name="T35" fmla="*/ 336 h 798"/>
                  <a:gd name="T36" fmla="*/ 348 w 580"/>
                  <a:gd name="T37" fmla="*/ 310 h 798"/>
                  <a:gd name="T38" fmla="*/ 392 w 580"/>
                  <a:gd name="T39" fmla="*/ 280 h 798"/>
                  <a:gd name="T40" fmla="*/ 432 w 580"/>
                  <a:gd name="T41" fmla="*/ 246 h 798"/>
                  <a:gd name="T42" fmla="*/ 472 w 580"/>
                  <a:gd name="T43" fmla="*/ 208 h 798"/>
                  <a:gd name="T44" fmla="*/ 506 w 580"/>
                  <a:gd name="T45" fmla="*/ 166 h 798"/>
                  <a:gd name="T46" fmla="*/ 536 w 580"/>
                  <a:gd name="T47" fmla="*/ 124 h 798"/>
                  <a:gd name="T48" fmla="*/ 558 w 580"/>
                  <a:gd name="T49" fmla="*/ 82 h 798"/>
                  <a:gd name="T50" fmla="*/ 574 w 580"/>
                  <a:gd name="T51" fmla="*/ 40 h 798"/>
                  <a:gd name="T52" fmla="*/ 578 w 580"/>
                  <a:gd name="T53" fmla="*/ 0 h 798"/>
                  <a:gd name="T54" fmla="*/ 580 w 580"/>
                  <a:gd name="T55" fmla="*/ 0 h 7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80" h="798">
                    <a:moveTo>
                      <a:pt x="580" y="0"/>
                    </a:moveTo>
                    <a:lnTo>
                      <a:pt x="578" y="90"/>
                    </a:lnTo>
                    <a:lnTo>
                      <a:pt x="568" y="174"/>
                    </a:lnTo>
                    <a:lnTo>
                      <a:pt x="552" y="252"/>
                    </a:lnTo>
                    <a:lnTo>
                      <a:pt x="526" y="324"/>
                    </a:lnTo>
                    <a:lnTo>
                      <a:pt x="494" y="390"/>
                    </a:lnTo>
                    <a:lnTo>
                      <a:pt x="452" y="450"/>
                    </a:lnTo>
                    <a:lnTo>
                      <a:pt x="402" y="508"/>
                    </a:lnTo>
                    <a:lnTo>
                      <a:pt x="342" y="560"/>
                    </a:lnTo>
                    <a:lnTo>
                      <a:pt x="270" y="610"/>
                    </a:lnTo>
                    <a:lnTo>
                      <a:pt x="188" y="656"/>
                    </a:lnTo>
                    <a:lnTo>
                      <a:pt x="188" y="798"/>
                    </a:lnTo>
                    <a:lnTo>
                      <a:pt x="0" y="514"/>
                    </a:lnTo>
                    <a:lnTo>
                      <a:pt x="188" y="230"/>
                    </a:lnTo>
                    <a:lnTo>
                      <a:pt x="188" y="372"/>
                    </a:lnTo>
                    <a:lnTo>
                      <a:pt x="224" y="368"/>
                    </a:lnTo>
                    <a:lnTo>
                      <a:pt x="264" y="356"/>
                    </a:lnTo>
                    <a:lnTo>
                      <a:pt x="306" y="336"/>
                    </a:lnTo>
                    <a:lnTo>
                      <a:pt x="348" y="310"/>
                    </a:lnTo>
                    <a:lnTo>
                      <a:pt x="392" y="280"/>
                    </a:lnTo>
                    <a:lnTo>
                      <a:pt x="432" y="246"/>
                    </a:lnTo>
                    <a:lnTo>
                      <a:pt x="472" y="208"/>
                    </a:lnTo>
                    <a:lnTo>
                      <a:pt x="506" y="166"/>
                    </a:lnTo>
                    <a:lnTo>
                      <a:pt x="536" y="124"/>
                    </a:lnTo>
                    <a:lnTo>
                      <a:pt x="558" y="82"/>
                    </a:lnTo>
                    <a:lnTo>
                      <a:pt x="574" y="40"/>
                    </a:lnTo>
                    <a:lnTo>
                      <a:pt x="578" y="0"/>
                    </a:lnTo>
                    <a:lnTo>
                      <a:pt x="58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B050"/>
                  </a:gs>
                  <a:gs pos="100000">
                    <a:srgbClr val="99FF33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A06C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61" name="Group 60"/>
              <p:cNvGrpSpPr/>
              <p:nvPr/>
            </p:nvGrpSpPr>
            <p:grpSpPr>
              <a:xfrm>
                <a:off x="189459" y="1143000"/>
                <a:ext cx="8802141" cy="3527287"/>
                <a:chOff x="189459" y="1143000"/>
                <a:chExt cx="8802141" cy="3527287"/>
              </a:xfrm>
            </p:grpSpPr>
            <p:grpSp>
              <p:nvGrpSpPr>
                <p:cNvPr id="62" name="Group 61"/>
                <p:cNvGrpSpPr/>
                <p:nvPr/>
              </p:nvGrpSpPr>
              <p:grpSpPr>
                <a:xfrm>
                  <a:off x="189459" y="1143000"/>
                  <a:ext cx="8802141" cy="3115592"/>
                  <a:chOff x="215682" y="1628775"/>
                  <a:chExt cx="8802141" cy="3115592"/>
                </a:xfrm>
              </p:grpSpPr>
              <p:sp>
                <p:nvSpPr>
                  <p:cNvPr id="66" name="AutoShape 3"/>
                  <p:cNvSpPr>
                    <a:spLocks noChangeArrowheads="1"/>
                  </p:cNvSpPr>
                  <p:nvPr/>
                </p:nvSpPr>
                <p:spPr bwMode="auto">
                  <a:xfrm>
                    <a:off x="6392098" y="3914775"/>
                    <a:ext cx="2625725" cy="702450"/>
                  </a:xfrm>
                  <a:prstGeom prst="roundRect">
                    <a:avLst>
                      <a:gd name="adj" fmla="val 16667"/>
                    </a:avLst>
                  </a:prstGeom>
                  <a:noFill/>
                  <a:ln w="3810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gradFill rotWithShape="1">
                          <a:gsLst>
                            <a:gs pos="0">
                              <a:srgbClr val="99CCFF"/>
                            </a:gs>
                            <a:gs pos="100000">
                              <a:srgbClr val="99CCFF">
                                <a:gamma/>
                                <a:tint val="27451"/>
                                <a:invGamma/>
                              </a:srgbClr>
                            </a:gs>
                          </a:gsLst>
                          <a:lin ang="5400000" scaled="1"/>
                        </a:gra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 eaLnBrk="0" hangingPunct="0"/>
                    <a:endParaRPr lang="en-US" altLang="en-US">
                      <a:latin typeface="Verdana" panose="020B0604030504040204" pitchFamily="34" charset="0"/>
                    </a:endParaRPr>
                  </a:p>
                </p:txBody>
              </p:sp>
              <p:sp>
                <p:nvSpPr>
                  <p:cNvPr id="67" name="AutoShape 5"/>
                  <p:cNvSpPr>
                    <a:spLocks noChangeArrowheads="1"/>
                  </p:cNvSpPr>
                  <p:nvPr/>
                </p:nvSpPr>
                <p:spPr bwMode="auto">
                  <a:xfrm>
                    <a:off x="215682" y="3985706"/>
                    <a:ext cx="2522416" cy="758661"/>
                  </a:xfrm>
                  <a:prstGeom prst="roundRect">
                    <a:avLst>
                      <a:gd name="adj" fmla="val 16667"/>
                    </a:avLst>
                  </a:prstGeom>
                  <a:noFill/>
                  <a:ln w="3810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gradFill rotWithShape="1">
                          <a:gsLst>
                            <a:gs pos="0">
                              <a:srgbClr val="99CCFF"/>
                            </a:gs>
                            <a:gs pos="100000">
                              <a:srgbClr val="99CCFF">
                                <a:gamma/>
                                <a:tint val="27451"/>
                                <a:invGamma/>
                              </a:srgbClr>
                            </a:gs>
                          </a:gsLst>
                          <a:lin ang="5400000" scaled="1"/>
                        </a:gra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 eaLnBrk="0" hangingPunct="0"/>
                    <a:endParaRPr lang="en-US" altLang="en-US">
                      <a:latin typeface="Verdana" panose="020B0604030504040204" pitchFamily="34" charset="0"/>
                    </a:endParaRPr>
                  </a:p>
                </p:txBody>
              </p:sp>
              <p:sp>
                <p:nvSpPr>
                  <p:cNvPr id="68" name="Text Box 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19898" y="3980944"/>
                    <a:ext cx="2547720" cy="584775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>
                    <a:spAutoFit/>
                  </a:bodyPr>
                  <a:lstStyle/>
                  <a:p>
                    <a:pPr algn="ctr" eaLnBrk="0" hangingPunct="0"/>
                    <a:r>
                      <a:rPr lang="en-US" altLang="en-US" sz="1600" b="1" dirty="0">
                        <a:solidFill>
                          <a:srgbClr val="0070C0"/>
                        </a:solidFill>
                        <a:latin typeface="Alexandria" pitchFamily="2" charset="-78"/>
                        <a:cs typeface="Alexandria" pitchFamily="2" charset="-78"/>
                      </a:rPr>
                      <a:t>LAN</a:t>
                    </a:r>
                  </a:p>
                  <a:p>
                    <a:pPr algn="ctr" eaLnBrk="0" hangingPunct="0"/>
                    <a:r>
                      <a:rPr lang="en-US" altLang="en-US" sz="1600" b="1" dirty="0">
                        <a:solidFill>
                          <a:srgbClr val="0070C0"/>
                        </a:solidFill>
                        <a:latin typeface="Alexandria" pitchFamily="2" charset="-78"/>
                        <a:cs typeface="Alexandria" pitchFamily="2" charset="-78"/>
                      </a:rPr>
                      <a:t>Local Area Network</a:t>
                    </a:r>
                  </a:p>
                </p:txBody>
              </p:sp>
              <p:sp>
                <p:nvSpPr>
                  <p:cNvPr id="69" name="Freeform 7"/>
                  <p:cNvSpPr>
                    <a:spLocks/>
                  </p:cNvSpPr>
                  <p:nvPr/>
                </p:nvSpPr>
                <p:spPr bwMode="gray">
                  <a:xfrm>
                    <a:off x="2295307" y="2845882"/>
                    <a:ext cx="903288" cy="1241425"/>
                  </a:xfrm>
                  <a:custGeom>
                    <a:avLst/>
                    <a:gdLst>
                      <a:gd name="T0" fmla="*/ 580 w 580"/>
                      <a:gd name="T1" fmla="*/ 0 h 798"/>
                      <a:gd name="T2" fmla="*/ 578 w 580"/>
                      <a:gd name="T3" fmla="*/ 90 h 798"/>
                      <a:gd name="T4" fmla="*/ 568 w 580"/>
                      <a:gd name="T5" fmla="*/ 174 h 798"/>
                      <a:gd name="T6" fmla="*/ 552 w 580"/>
                      <a:gd name="T7" fmla="*/ 252 h 798"/>
                      <a:gd name="T8" fmla="*/ 526 w 580"/>
                      <a:gd name="T9" fmla="*/ 324 h 798"/>
                      <a:gd name="T10" fmla="*/ 494 w 580"/>
                      <a:gd name="T11" fmla="*/ 390 h 798"/>
                      <a:gd name="T12" fmla="*/ 452 w 580"/>
                      <a:gd name="T13" fmla="*/ 450 h 798"/>
                      <a:gd name="T14" fmla="*/ 402 w 580"/>
                      <a:gd name="T15" fmla="*/ 508 h 798"/>
                      <a:gd name="T16" fmla="*/ 342 w 580"/>
                      <a:gd name="T17" fmla="*/ 560 h 798"/>
                      <a:gd name="T18" fmla="*/ 270 w 580"/>
                      <a:gd name="T19" fmla="*/ 610 h 798"/>
                      <a:gd name="T20" fmla="*/ 188 w 580"/>
                      <a:gd name="T21" fmla="*/ 656 h 798"/>
                      <a:gd name="T22" fmla="*/ 188 w 580"/>
                      <a:gd name="T23" fmla="*/ 798 h 798"/>
                      <a:gd name="T24" fmla="*/ 0 w 580"/>
                      <a:gd name="T25" fmla="*/ 514 h 798"/>
                      <a:gd name="T26" fmla="*/ 188 w 580"/>
                      <a:gd name="T27" fmla="*/ 230 h 798"/>
                      <a:gd name="T28" fmla="*/ 188 w 580"/>
                      <a:gd name="T29" fmla="*/ 372 h 798"/>
                      <a:gd name="T30" fmla="*/ 224 w 580"/>
                      <a:gd name="T31" fmla="*/ 368 h 798"/>
                      <a:gd name="T32" fmla="*/ 264 w 580"/>
                      <a:gd name="T33" fmla="*/ 356 h 798"/>
                      <a:gd name="T34" fmla="*/ 306 w 580"/>
                      <a:gd name="T35" fmla="*/ 336 h 798"/>
                      <a:gd name="T36" fmla="*/ 348 w 580"/>
                      <a:gd name="T37" fmla="*/ 310 h 798"/>
                      <a:gd name="T38" fmla="*/ 392 w 580"/>
                      <a:gd name="T39" fmla="*/ 280 h 798"/>
                      <a:gd name="T40" fmla="*/ 432 w 580"/>
                      <a:gd name="T41" fmla="*/ 246 h 798"/>
                      <a:gd name="T42" fmla="*/ 472 w 580"/>
                      <a:gd name="T43" fmla="*/ 208 h 798"/>
                      <a:gd name="T44" fmla="*/ 506 w 580"/>
                      <a:gd name="T45" fmla="*/ 166 h 798"/>
                      <a:gd name="T46" fmla="*/ 536 w 580"/>
                      <a:gd name="T47" fmla="*/ 124 h 798"/>
                      <a:gd name="T48" fmla="*/ 558 w 580"/>
                      <a:gd name="T49" fmla="*/ 82 h 798"/>
                      <a:gd name="T50" fmla="*/ 574 w 580"/>
                      <a:gd name="T51" fmla="*/ 40 h 798"/>
                      <a:gd name="T52" fmla="*/ 578 w 580"/>
                      <a:gd name="T53" fmla="*/ 0 h 798"/>
                      <a:gd name="T54" fmla="*/ 580 w 580"/>
                      <a:gd name="T55" fmla="*/ 0 h 7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</a:cxnLst>
                    <a:rect l="0" t="0" r="r" b="b"/>
                    <a:pathLst>
                      <a:path w="580" h="798">
                        <a:moveTo>
                          <a:pt x="580" y="0"/>
                        </a:moveTo>
                        <a:lnTo>
                          <a:pt x="578" y="90"/>
                        </a:lnTo>
                        <a:lnTo>
                          <a:pt x="568" y="174"/>
                        </a:lnTo>
                        <a:lnTo>
                          <a:pt x="552" y="252"/>
                        </a:lnTo>
                        <a:lnTo>
                          <a:pt x="526" y="324"/>
                        </a:lnTo>
                        <a:lnTo>
                          <a:pt x="494" y="390"/>
                        </a:lnTo>
                        <a:lnTo>
                          <a:pt x="452" y="450"/>
                        </a:lnTo>
                        <a:lnTo>
                          <a:pt x="402" y="508"/>
                        </a:lnTo>
                        <a:lnTo>
                          <a:pt x="342" y="560"/>
                        </a:lnTo>
                        <a:lnTo>
                          <a:pt x="270" y="610"/>
                        </a:lnTo>
                        <a:lnTo>
                          <a:pt x="188" y="656"/>
                        </a:lnTo>
                        <a:lnTo>
                          <a:pt x="188" y="798"/>
                        </a:lnTo>
                        <a:lnTo>
                          <a:pt x="0" y="514"/>
                        </a:lnTo>
                        <a:lnTo>
                          <a:pt x="188" y="230"/>
                        </a:lnTo>
                        <a:lnTo>
                          <a:pt x="188" y="372"/>
                        </a:lnTo>
                        <a:lnTo>
                          <a:pt x="224" y="368"/>
                        </a:lnTo>
                        <a:lnTo>
                          <a:pt x="264" y="356"/>
                        </a:lnTo>
                        <a:lnTo>
                          <a:pt x="306" y="336"/>
                        </a:lnTo>
                        <a:lnTo>
                          <a:pt x="348" y="310"/>
                        </a:lnTo>
                        <a:lnTo>
                          <a:pt x="392" y="280"/>
                        </a:lnTo>
                        <a:lnTo>
                          <a:pt x="432" y="246"/>
                        </a:lnTo>
                        <a:lnTo>
                          <a:pt x="472" y="208"/>
                        </a:lnTo>
                        <a:lnTo>
                          <a:pt x="506" y="166"/>
                        </a:lnTo>
                        <a:lnTo>
                          <a:pt x="536" y="124"/>
                        </a:lnTo>
                        <a:lnTo>
                          <a:pt x="558" y="82"/>
                        </a:lnTo>
                        <a:lnTo>
                          <a:pt x="574" y="40"/>
                        </a:lnTo>
                        <a:lnTo>
                          <a:pt x="578" y="0"/>
                        </a:lnTo>
                        <a:lnTo>
                          <a:pt x="58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B050"/>
                      </a:gs>
                      <a:gs pos="100000">
                        <a:srgbClr val="CCFF99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00A06C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0" name="AutoShape 8"/>
                  <p:cNvSpPr>
                    <a:spLocks noChangeAspect="1" noChangeArrowheads="1" noTextEdit="1"/>
                  </p:cNvSpPr>
                  <p:nvPr/>
                </p:nvSpPr>
                <p:spPr bwMode="gray">
                  <a:xfrm flipH="1">
                    <a:off x="4868863" y="3252788"/>
                    <a:ext cx="909637" cy="124460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1" name="Freeform 9"/>
                  <p:cNvSpPr>
                    <a:spLocks/>
                  </p:cNvSpPr>
                  <p:nvPr/>
                </p:nvSpPr>
                <p:spPr bwMode="gray">
                  <a:xfrm flipH="1">
                    <a:off x="6044436" y="2774951"/>
                    <a:ext cx="903287" cy="1241425"/>
                  </a:xfrm>
                  <a:custGeom>
                    <a:avLst/>
                    <a:gdLst>
                      <a:gd name="T0" fmla="*/ 580 w 580"/>
                      <a:gd name="T1" fmla="*/ 0 h 798"/>
                      <a:gd name="T2" fmla="*/ 578 w 580"/>
                      <a:gd name="T3" fmla="*/ 90 h 798"/>
                      <a:gd name="T4" fmla="*/ 568 w 580"/>
                      <a:gd name="T5" fmla="*/ 174 h 798"/>
                      <a:gd name="T6" fmla="*/ 552 w 580"/>
                      <a:gd name="T7" fmla="*/ 252 h 798"/>
                      <a:gd name="T8" fmla="*/ 526 w 580"/>
                      <a:gd name="T9" fmla="*/ 324 h 798"/>
                      <a:gd name="T10" fmla="*/ 494 w 580"/>
                      <a:gd name="T11" fmla="*/ 390 h 798"/>
                      <a:gd name="T12" fmla="*/ 452 w 580"/>
                      <a:gd name="T13" fmla="*/ 450 h 798"/>
                      <a:gd name="T14" fmla="*/ 402 w 580"/>
                      <a:gd name="T15" fmla="*/ 508 h 798"/>
                      <a:gd name="T16" fmla="*/ 342 w 580"/>
                      <a:gd name="T17" fmla="*/ 560 h 798"/>
                      <a:gd name="T18" fmla="*/ 270 w 580"/>
                      <a:gd name="T19" fmla="*/ 610 h 798"/>
                      <a:gd name="T20" fmla="*/ 188 w 580"/>
                      <a:gd name="T21" fmla="*/ 656 h 798"/>
                      <a:gd name="T22" fmla="*/ 188 w 580"/>
                      <a:gd name="T23" fmla="*/ 798 h 798"/>
                      <a:gd name="T24" fmla="*/ 0 w 580"/>
                      <a:gd name="T25" fmla="*/ 514 h 798"/>
                      <a:gd name="T26" fmla="*/ 188 w 580"/>
                      <a:gd name="T27" fmla="*/ 230 h 798"/>
                      <a:gd name="T28" fmla="*/ 188 w 580"/>
                      <a:gd name="T29" fmla="*/ 372 h 798"/>
                      <a:gd name="T30" fmla="*/ 224 w 580"/>
                      <a:gd name="T31" fmla="*/ 368 h 798"/>
                      <a:gd name="T32" fmla="*/ 264 w 580"/>
                      <a:gd name="T33" fmla="*/ 356 h 798"/>
                      <a:gd name="T34" fmla="*/ 306 w 580"/>
                      <a:gd name="T35" fmla="*/ 336 h 798"/>
                      <a:gd name="T36" fmla="*/ 348 w 580"/>
                      <a:gd name="T37" fmla="*/ 310 h 798"/>
                      <a:gd name="T38" fmla="*/ 392 w 580"/>
                      <a:gd name="T39" fmla="*/ 280 h 798"/>
                      <a:gd name="T40" fmla="*/ 432 w 580"/>
                      <a:gd name="T41" fmla="*/ 246 h 798"/>
                      <a:gd name="T42" fmla="*/ 472 w 580"/>
                      <a:gd name="T43" fmla="*/ 208 h 798"/>
                      <a:gd name="T44" fmla="*/ 506 w 580"/>
                      <a:gd name="T45" fmla="*/ 166 h 798"/>
                      <a:gd name="T46" fmla="*/ 536 w 580"/>
                      <a:gd name="T47" fmla="*/ 124 h 798"/>
                      <a:gd name="T48" fmla="*/ 558 w 580"/>
                      <a:gd name="T49" fmla="*/ 82 h 798"/>
                      <a:gd name="T50" fmla="*/ 574 w 580"/>
                      <a:gd name="T51" fmla="*/ 40 h 798"/>
                      <a:gd name="T52" fmla="*/ 578 w 580"/>
                      <a:gd name="T53" fmla="*/ 0 h 798"/>
                      <a:gd name="T54" fmla="*/ 580 w 580"/>
                      <a:gd name="T55" fmla="*/ 0 h 7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</a:cxnLst>
                    <a:rect l="0" t="0" r="r" b="b"/>
                    <a:pathLst>
                      <a:path w="580" h="798">
                        <a:moveTo>
                          <a:pt x="580" y="0"/>
                        </a:moveTo>
                        <a:lnTo>
                          <a:pt x="578" y="90"/>
                        </a:lnTo>
                        <a:lnTo>
                          <a:pt x="568" y="174"/>
                        </a:lnTo>
                        <a:lnTo>
                          <a:pt x="552" y="252"/>
                        </a:lnTo>
                        <a:lnTo>
                          <a:pt x="526" y="324"/>
                        </a:lnTo>
                        <a:lnTo>
                          <a:pt x="494" y="390"/>
                        </a:lnTo>
                        <a:lnTo>
                          <a:pt x="452" y="450"/>
                        </a:lnTo>
                        <a:lnTo>
                          <a:pt x="402" y="508"/>
                        </a:lnTo>
                        <a:lnTo>
                          <a:pt x="342" y="560"/>
                        </a:lnTo>
                        <a:lnTo>
                          <a:pt x="270" y="610"/>
                        </a:lnTo>
                        <a:lnTo>
                          <a:pt x="188" y="656"/>
                        </a:lnTo>
                        <a:lnTo>
                          <a:pt x="188" y="798"/>
                        </a:lnTo>
                        <a:lnTo>
                          <a:pt x="0" y="514"/>
                        </a:lnTo>
                        <a:lnTo>
                          <a:pt x="188" y="230"/>
                        </a:lnTo>
                        <a:lnTo>
                          <a:pt x="188" y="372"/>
                        </a:lnTo>
                        <a:lnTo>
                          <a:pt x="224" y="368"/>
                        </a:lnTo>
                        <a:lnTo>
                          <a:pt x="264" y="356"/>
                        </a:lnTo>
                        <a:lnTo>
                          <a:pt x="306" y="336"/>
                        </a:lnTo>
                        <a:lnTo>
                          <a:pt x="348" y="310"/>
                        </a:lnTo>
                        <a:lnTo>
                          <a:pt x="392" y="280"/>
                        </a:lnTo>
                        <a:lnTo>
                          <a:pt x="432" y="246"/>
                        </a:lnTo>
                        <a:lnTo>
                          <a:pt x="472" y="208"/>
                        </a:lnTo>
                        <a:lnTo>
                          <a:pt x="506" y="166"/>
                        </a:lnTo>
                        <a:lnTo>
                          <a:pt x="536" y="124"/>
                        </a:lnTo>
                        <a:lnTo>
                          <a:pt x="558" y="82"/>
                        </a:lnTo>
                        <a:lnTo>
                          <a:pt x="574" y="40"/>
                        </a:lnTo>
                        <a:lnTo>
                          <a:pt x="578" y="0"/>
                        </a:lnTo>
                        <a:lnTo>
                          <a:pt x="58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F26D"/>
                      </a:gs>
                      <a:gs pos="100000">
                        <a:srgbClr val="00B050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00A06C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grpSp>
                <p:nvGrpSpPr>
                  <p:cNvPr id="72" name="Group 10"/>
                  <p:cNvGrpSpPr>
                    <a:grpSpLocks/>
                  </p:cNvGrpSpPr>
                  <p:nvPr/>
                </p:nvGrpSpPr>
                <p:grpSpPr bwMode="auto">
                  <a:xfrm>
                    <a:off x="3048000" y="1628775"/>
                    <a:ext cx="2998788" cy="1601788"/>
                    <a:chOff x="1997" y="1314"/>
                    <a:chExt cx="1889" cy="1009"/>
                  </a:xfrm>
                </p:grpSpPr>
                <p:grpSp>
                  <p:nvGrpSpPr>
                    <p:cNvPr id="75" name="Group 1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997" y="1404"/>
                      <a:ext cx="1889" cy="919"/>
                      <a:chOff x="1973" y="1027"/>
                      <a:chExt cx="1926" cy="937"/>
                    </a:xfrm>
                  </p:grpSpPr>
                  <p:sp>
                    <p:nvSpPr>
                      <p:cNvPr id="80" name="Oval 12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94" y="1057"/>
                        <a:ext cx="1905" cy="907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chemeClr val="hlink"/>
                          </a:gs>
                          <a:gs pos="100000">
                            <a:schemeClr val="hlink">
                              <a:gamma/>
                              <a:shade val="48627"/>
                              <a:invGamma/>
                            </a:schemeClr>
                          </a:gs>
                        </a:gsLst>
                        <a:lin ang="2700000" scaled="1"/>
                      </a:gra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81" name="Oval 13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73" y="1027"/>
                        <a:ext cx="1905" cy="907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chemeClr val="hlink">
                              <a:gamma/>
                              <a:tint val="44314"/>
                              <a:invGamma/>
                            </a:schemeClr>
                          </a:gs>
                          <a:gs pos="100000">
                            <a:srgbClr val="92D050"/>
                          </a:gs>
                        </a:gsLst>
                        <a:lin ang="2700000" scaled="1"/>
                      </a:gra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sp>
                  <p:nvSpPr>
                    <p:cNvPr id="76" name="Oval 1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86" y="1314"/>
                      <a:ext cx="1691" cy="845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accent1">
                            <a:gamma/>
                            <a:shade val="46275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27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algn="ctr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vert="eaVert"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7" name="Oval 1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108" y="1319"/>
                      <a:ext cx="1650" cy="824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accent1">
                            <a:alpha val="0"/>
                          </a:schemeClr>
                        </a:gs>
                        <a:gs pos="100000">
                          <a:schemeClr val="accent1">
                            <a:gamma/>
                            <a:tint val="34902"/>
                            <a:invGamma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algn="ctr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vert="eaVert"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8" name="Oval 1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125" y="1327"/>
                      <a:ext cx="1570" cy="770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00B050"/>
                        </a:gs>
                        <a:gs pos="100000">
                          <a:schemeClr val="accent1">
                            <a:alpha val="48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algn="ctr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vert="eaVert"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79" name="Oval 1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208" y="1344"/>
                      <a:ext cx="1382" cy="624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E0FFC1"/>
                        </a:gs>
                        <a:gs pos="100000">
                          <a:schemeClr val="accent1">
                            <a:alpha val="38000"/>
                          </a:schemeClr>
                        </a:gs>
                      </a:gsLst>
                      <a:lin ang="27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algn="ctr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vert="eaVert" wrap="none" anchor="ctr"/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73" name="Text Box 1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511382" y="1956891"/>
                    <a:ext cx="1972015" cy="369332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/>
                  <a:p>
                    <a:pPr algn="ctr" eaLnBrk="0" hangingPunct="0"/>
                    <a:r>
                      <a:rPr lang="en-US" altLang="en-US" b="1" dirty="0">
                        <a:solidFill>
                          <a:srgbClr val="000000"/>
                        </a:solidFill>
                        <a:latin typeface="Alexandria" pitchFamily="2" charset="-78"/>
                        <a:cs typeface="Alexandria" pitchFamily="2" charset="-78"/>
                      </a:rPr>
                      <a:t>Network Types</a:t>
                    </a:r>
                  </a:p>
                </p:txBody>
              </p:sp>
              <p:sp>
                <p:nvSpPr>
                  <p:cNvPr id="74" name="Text Box 1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392098" y="3900920"/>
                    <a:ext cx="2549526" cy="64633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>
                    <a:spAutoFit/>
                  </a:bodyPr>
                  <a:lstStyle/>
                  <a:p>
                    <a:pPr algn="ctr" eaLnBrk="0" hangingPunct="0"/>
                    <a:r>
                      <a:rPr lang="en-US" altLang="en-US" sz="1600" b="1" dirty="0">
                        <a:solidFill>
                          <a:srgbClr val="0070C0"/>
                        </a:solidFill>
                        <a:latin typeface="Alexandria" pitchFamily="2" charset="-78"/>
                        <a:cs typeface="Alexandria" pitchFamily="2" charset="-78"/>
                      </a:rPr>
                      <a:t>WAN</a:t>
                    </a:r>
                    <a:r>
                      <a:rPr lang="en-US" altLang="en-US" sz="2000" b="1" dirty="0">
                        <a:solidFill>
                          <a:srgbClr val="0070C0"/>
                        </a:solidFill>
                      </a:rPr>
                      <a:t> </a:t>
                    </a:r>
                  </a:p>
                  <a:p>
                    <a:pPr algn="ctr" eaLnBrk="0" hangingPunct="0"/>
                    <a:r>
                      <a:rPr lang="en-US" altLang="en-US" sz="1600" b="1" dirty="0">
                        <a:solidFill>
                          <a:srgbClr val="0070C0"/>
                        </a:solidFill>
                        <a:latin typeface="Alexandria" pitchFamily="2" charset="-78"/>
                        <a:cs typeface="Alexandria" pitchFamily="2" charset="-78"/>
                      </a:rPr>
                      <a:t>Wide Area Network</a:t>
                    </a:r>
                  </a:p>
                </p:txBody>
              </p:sp>
            </p:grpSp>
            <p:grpSp>
              <p:nvGrpSpPr>
                <p:cNvPr id="63" name="Group 62"/>
                <p:cNvGrpSpPr/>
                <p:nvPr/>
              </p:nvGrpSpPr>
              <p:grpSpPr>
                <a:xfrm>
                  <a:off x="3313659" y="3967163"/>
                  <a:ext cx="2286000" cy="703124"/>
                  <a:chOff x="3542259" y="4245948"/>
                  <a:chExt cx="2286000" cy="703124"/>
                </a:xfrm>
              </p:grpSpPr>
              <p:sp>
                <p:nvSpPr>
                  <p:cNvPr id="64" name="AutoShape 5"/>
                  <p:cNvSpPr>
                    <a:spLocks noChangeArrowheads="1"/>
                  </p:cNvSpPr>
                  <p:nvPr/>
                </p:nvSpPr>
                <p:spPr bwMode="auto">
                  <a:xfrm>
                    <a:off x="3542259" y="4245948"/>
                    <a:ext cx="2286000" cy="703124"/>
                  </a:xfrm>
                  <a:prstGeom prst="roundRect">
                    <a:avLst>
                      <a:gd name="adj" fmla="val 16667"/>
                    </a:avLst>
                  </a:prstGeom>
                  <a:noFill/>
                  <a:ln w="3810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gradFill rotWithShape="1">
                          <a:gsLst>
                            <a:gs pos="0">
                              <a:srgbClr val="99CCFF"/>
                            </a:gs>
                            <a:gs pos="100000">
                              <a:srgbClr val="99CCFF">
                                <a:gamma/>
                                <a:tint val="27451"/>
                                <a:invGamma/>
                              </a:srgbClr>
                            </a:gs>
                          </a:gsLst>
                          <a:lin ang="5400000" scaled="1"/>
                        </a:gra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 eaLnBrk="0" hangingPunct="0"/>
                    <a:endParaRPr lang="en-US" altLang="en-US">
                      <a:latin typeface="Verdana" panose="020B0604030504040204" pitchFamily="34" charset="0"/>
                    </a:endParaRPr>
                  </a:p>
                </p:txBody>
              </p:sp>
              <p:sp>
                <p:nvSpPr>
                  <p:cNvPr id="65" name="Text Box 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637509" y="4393585"/>
                    <a:ext cx="2190750" cy="33855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>
                    <a:spAutoFit/>
                  </a:bodyPr>
                  <a:lstStyle/>
                  <a:p>
                    <a:pPr algn="ctr" eaLnBrk="0" hangingPunct="0"/>
                    <a:r>
                      <a:rPr lang="en-US" altLang="en-US" sz="1600" b="1" dirty="0">
                        <a:solidFill>
                          <a:srgbClr val="0070C0"/>
                        </a:solidFill>
                        <a:latin typeface="Alexandria" pitchFamily="2" charset="-78"/>
                        <a:cs typeface="Alexandria" pitchFamily="2" charset="-78"/>
                      </a:rPr>
                      <a:t>MAN</a:t>
                    </a:r>
                  </a:p>
                </p:txBody>
              </p:sp>
            </p:grpSp>
          </p:grpSp>
        </p:grpSp>
        <p:sp>
          <p:nvSpPr>
            <p:cNvPr id="34" name="Rectangle 33"/>
            <p:cNvSpPr/>
            <p:nvPr/>
          </p:nvSpPr>
          <p:spPr>
            <a:xfrm>
              <a:off x="539847" y="3987006"/>
              <a:ext cx="2050561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00" kern="0" dirty="0">
                  <a:solidFill>
                    <a:srgbClr val="FF0000"/>
                  </a:solidFill>
                  <a:latin typeface="Alexandria" pitchFamily="2" charset="-78"/>
                  <a:cs typeface="Alexandria" pitchFamily="2" charset="-78"/>
                </a:rPr>
                <a:t>Internal network </a:t>
              </a:r>
            </a:p>
            <a:p>
              <a:r>
                <a:rPr lang="en-US" sz="1600" kern="0" dirty="0">
                  <a:solidFill>
                    <a:srgbClr val="FF0000"/>
                  </a:solidFill>
                  <a:latin typeface="Alexandria" pitchFamily="2" charset="-78"/>
                  <a:cs typeface="Alexandria" pitchFamily="2" charset="-78"/>
                </a:rPr>
                <a:t>not small network</a:t>
              </a:r>
              <a:endParaRPr 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6798729" y="3801392"/>
              <a:ext cx="2058577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00" kern="0" dirty="0">
                  <a:solidFill>
                    <a:srgbClr val="FF0000"/>
                  </a:solidFill>
                  <a:latin typeface="Alexandria" pitchFamily="2" charset="-78"/>
                  <a:cs typeface="Alexandria" pitchFamily="2" charset="-78"/>
                </a:rPr>
                <a:t>External network </a:t>
              </a:r>
            </a:p>
            <a:p>
              <a:r>
                <a:rPr lang="en-US" sz="1600" kern="0" dirty="0">
                  <a:solidFill>
                    <a:srgbClr val="FF0000"/>
                  </a:solidFill>
                  <a:latin typeface="Alexandria" pitchFamily="2" charset="-78"/>
                  <a:cs typeface="Alexandria" pitchFamily="2" charset="-78"/>
                </a:rPr>
                <a:t>not Large network</a:t>
              </a:r>
              <a:endParaRPr 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endParaRPr>
            </a:p>
          </p:txBody>
        </p:sp>
      </p:grpSp>
      <p:sp>
        <p:nvSpPr>
          <p:cNvPr id="37" name="AutoShape 5"/>
          <p:cNvSpPr>
            <a:spLocks noChangeArrowheads="1"/>
          </p:cNvSpPr>
          <p:nvPr/>
        </p:nvSpPr>
        <p:spPr bwMode="auto">
          <a:xfrm>
            <a:off x="1676400" y="4729764"/>
            <a:ext cx="2667000" cy="1975837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381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en-US" altLang="en-US" u="sng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Hardware: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Cables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Switch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Pc with NIC [network 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interface card] </a:t>
            </a:r>
          </a:p>
        </p:txBody>
      </p:sp>
      <p:sp>
        <p:nvSpPr>
          <p:cNvPr id="38" name="AutoShape 5"/>
          <p:cNvSpPr>
            <a:spLocks noChangeArrowheads="1"/>
          </p:cNvSpPr>
          <p:nvPr/>
        </p:nvSpPr>
        <p:spPr bwMode="auto">
          <a:xfrm>
            <a:off x="7848600" y="4724401"/>
            <a:ext cx="2667000" cy="1975837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381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en-US" altLang="en-US" u="sng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Hardware: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Cables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Switch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Pc with NIC [network 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interface card] 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Router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3396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59789"/>
            <a:ext cx="8229600" cy="11430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Introduction to Computer Networks</a:t>
            </a:r>
          </a:p>
        </p:txBody>
      </p:sp>
      <p:sp>
        <p:nvSpPr>
          <p:cNvPr id="34" name="Content Placeholder 2"/>
          <p:cNvSpPr txBox="1">
            <a:spLocks/>
          </p:cNvSpPr>
          <p:nvPr/>
        </p:nvSpPr>
        <p:spPr bwMode="auto">
          <a:xfrm>
            <a:off x="1524000" y="1600200"/>
            <a:ext cx="9144000" cy="4572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None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45720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Courier New" panose="02070309020205020404" pitchFamily="49" charset="0"/>
              <a:buNone/>
              <a:defRPr sz="1800">
                <a:solidFill>
                  <a:srgbClr val="000000"/>
                </a:solidFill>
                <a:latin typeface="+mn-lt"/>
              </a:defRPr>
            </a:lvl2pPr>
            <a:lvl3pPr marL="9144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600">
                <a:solidFill>
                  <a:srgbClr val="000000"/>
                </a:solidFill>
                <a:latin typeface="+mn-lt"/>
              </a:defRPr>
            </a:lvl3pPr>
            <a:lvl4pPr marL="13716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4pPr>
            <a:lvl5pPr marL="18288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5pPr>
            <a:lvl6pPr marL="22860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6pPr>
            <a:lvl7pPr marL="27432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7pPr>
            <a:lvl8pPr marL="32004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8pPr>
            <a:lvl9pPr marL="36576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altLang="en-US" sz="1800" kern="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Connecting</a:t>
            </a:r>
            <a:r>
              <a:rPr lang="en-US" altLang="en-US" sz="1800" kern="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800" kern="0" dirty="0">
                <a:solidFill>
                  <a:srgbClr val="0033CC"/>
                </a:solidFill>
                <a:latin typeface="Alexandria" pitchFamily="2" charset="-78"/>
                <a:cs typeface="Alexandria" pitchFamily="2" charset="-78"/>
              </a:rPr>
              <a:t>two</a:t>
            </a:r>
            <a:r>
              <a:rPr lang="en-US" altLang="en-US" sz="1800" kern="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800" kern="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Computers</a:t>
            </a:r>
            <a:r>
              <a:rPr lang="en-US" altLang="en-US" sz="1800" kern="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800" kern="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on</a:t>
            </a:r>
            <a:r>
              <a:rPr lang="en-US" altLang="en-US" sz="1800" kern="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800" kern="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</a:t>
            </a:r>
            <a:r>
              <a:rPr lang="en-US" altLang="en-US" sz="1800" kern="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800" kern="0" dirty="0">
                <a:solidFill>
                  <a:srgbClr val="0033CC"/>
                </a:solidFill>
                <a:latin typeface="Alexandria" pitchFamily="2" charset="-78"/>
                <a:cs typeface="Alexandria" pitchFamily="2" charset="-78"/>
              </a:rPr>
              <a:t>same</a:t>
            </a:r>
            <a:r>
              <a:rPr lang="en-US" altLang="en-US" sz="1800" kern="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800" kern="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location</a:t>
            </a:r>
            <a:r>
              <a:rPr lang="en-US" altLang="en-US" sz="1800" kern="0" dirty="0">
                <a:latin typeface="Alexandria" pitchFamily="2" charset="-78"/>
                <a:cs typeface="Alexandria" pitchFamily="2" charset="-78"/>
              </a:rPr>
              <a:t> (e.g. in Lab).</a:t>
            </a:r>
          </a:p>
        </p:txBody>
      </p:sp>
      <p:sp>
        <p:nvSpPr>
          <p:cNvPr id="36" name="Content Placeholder 2"/>
          <p:cNvSpPr txBox="1">
            <a:spLocks/>
          </p:cNvSpPr>
          <p:nvPr/>
        </p:nvSpPr>
        <p:spPr bwMode="auto">
          <a:xfrm>
            <a:off x="1524000" y="4038600"/>
            <a:ext cx="9296400" cy="4572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None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45720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Courier New" panose="02070309020205020404" pitchFamily="49" charset="0"/>
              <a:buNone/>
              <a:defRPr sz="1800">
                <a:solidFill>
                  <a:srgbClr val="000000"/>
                </a:solidFill>
                <a:latin typeface="+mn-lt"/>
              </a:defRPr>
            </a:lvl2pPr>
            <a:lvl3pPr marL="9144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600">
                <a:solidFill>
                  <a:srgbClr val="000000"/>
                </a:solidFill>
                <a:latin typeface="+mn-lt"/>
              </a:defRPr>
            </a:lvl3pPr>
            <a:lvl4pPr marL="13716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4pPr>
            <a:lvl5pPr marL="18288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5pPr>
            <a:lvl6pPr marL="22860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6pPr>
            <a:lvl7pPr marL="27432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7pPr>
            <a:lvl8pPr marL="32004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8pPr>
            <a:lvl9pPr marL="365760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rgbClr val="000000"/>
                </a:solidFill>
                <a:latin typeface="+mn-lt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altLang="en-US" sz="1800" kern="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Connecting</a:t>
            </a:r>
            <a:r>
              <a:rPr lang="en-US" altLang="en-US" sz="1800" kern="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800" kern="0" dirty="0">
                <a:solidFill>
                  <a:srgbClr val="0033CC"/>
                </a:solidFill>
                <a:latin typeface="Alexandria" pitchFamily="2" charset="-78"/>
                <a:cs typeface="Alexandria" pitchFamily="2" charset="-78"/>
              </a:rPr>
              <a:t>two</a:t>
            </a:r>
            <a:r>
              <a:rPr lang="en-US" altLang="en-US" sz="1800" kern="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800" kern="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Computers</a:t>
            </a:r>
            <a:r>
              <a:rPr lang="en-US" altLang="en-US" sz="1800" kern="0" dirty="0">
                <a:latin typeface="Alexandria" pitchFamily="2" charset="-78"/>
                <a:cs typeface="Alexandria" pitchFamily="2" charset="-78"/>
              </a:rPr>
              <a:t> on </a:t>
            </a:r>
            <a:r>
              <a:rPr lang="en-US" altLang="en-US" sz="1800" kern="0" dirty="0">
                <a:solidFill>
                  <a:srgbClr val="0033CC"/>
                </a:solidFill>
                <a:latin typeface="Alexandria" pitchFamily="2" charset="-78"/>
                <a:cs typeface="Alexandria" pitchFamily="2" charset="-78"/>
              </a:rPr>
              <a:t>different</a:t>
            </a:r>
            <a:r>
              <a:rPr lang="en-US" altLang="en-US" sz="1800" kern="0" dirty="0">
                <a:latin typeface="Alexandria" pitchFamily="2" charset="-78"/>
                <a:cs typeface="Alexandria" pitchFamily="2" charset="-78"/>
              </a:rPr>
              <a:t> and </a:t>
            </a:r>
            <a:r>
              <a:rPr lang="en-US" altLang="en-US" sz="1800" kern="0" dirty="0">
                <a:solidFill>
                  <a:srgbClr val="0033CC"/>
                </a:solidFill>
                <a:latin typeface="Alexandria" pitchFamily="2" charset="-78"/>
                <a:cs typeface="Alexandria" pitchFamily="2" charset="-78"/>
              </a:rPr>
              <a:t>distant</a:t>
            </a:r>
            <a:r>
              <a:rPr lang="en-US" altLang="en-US" sz="1800" kern="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800" kern="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locations</a:t>
            </a:r>
            <a:r>
              <a:rPr lang="en-US" altLang="en-US" sz="1800" kern="0" dirty="0"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4733608"/>
            <a:ext cx="7391400" cy="1971993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703158" y="2286000"/>
            <a:ext cx="9049054" cy="1562028"/>
            <a:chOff x="179158" y="2286000"/>
            <a:chExt cx="9049054" cy="1562028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158" y="2286000"/>
              <a:ext cx="8812442" cy="1562028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3281" b="81250" l="2344" r="9687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500" b="24223"/>
            <a:stretch/>
          </p:blipFill>
          <p:spPr>
            <a:xfrm rot="16200000" flipH="1">
              <a:off x="8527543" y="2537268"/>
              <a:ext cx="692725" cy="708612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3281" b="81250" l="2344" r="9687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500" b="24223"/>
            <a:stretch/>
          </p:blipFill>
          <p:spPr>
            <a:xfrm rot="16200000" flipH="1">
              <a:off x="1234072" y="2562082"/>
              <a:ext cx="692725" cy="708612"/>
            </a:xfrm>
            <a:prstGeom prst="rect">
              <a:avLst/>
            </a:prstGeom>
          </p:spPr>
        </p:pic>
      </p:grpSp>
      <p:sp>
        <p:nvSpPr>
          <p:cNvPr id="12" name="TextBox 1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96029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eform 3"/>
          <p:cNvSpPr>
            <a:spLocks noEditPoints="1"/>
          </p:cNvSpPr>
          <p:nvPr/>
        </p:nvSpPr>
        <p:spPr bwMode="gray">
          <a:xfrm>
            <a:off x="2209800" y="2362200"/>
            <a:ext cx="5943600" cy="4038600"/>
          </a:xfrm>
          <a:custGeom>
            <a:avLst/>
            <a:gdLst>
              <a:gd name="T0" fmla="*/ 1092 w 2820"/>
              <a:gd name="T1" fmla="*/ 50 h 2912"/>
              <a:gd name="T2" fmla="*/ 822 w 2820"/>
              <a:gd name="T3" fmla="*/ 168 h 2912"/>
              <a:gd name="T4" fmla="*/ 594 w 2820"/>
              <a:gd name="T5" fmla="*/ 300 h 2912"/>
              <a:gd name="T6" fmla="*/ 406 w 2820"/>
              <a:gd name="T7" fmla="*/ 446 h 2912"/>
              <a:gd name="T8" fmla="*/ 254 w 2820"/>
              <a:gd name="T9" fmla="*/ 604 h 2912"/>
              <a:gd name="T10" fmla="*/ 140 w 2820"/>
              <a:gd name="T11" fmla="*/ 772 h 2912"/>
              <a:gd name="T12" fmla="*/ 60 w 2820"/>
              <a:gd name="T13" fmla="*/ 944 h 2912"/>
              <a:gd name="T14" fmla="*/ 14 w 2820"/>
              <a:gd name="T15" fmla="*/ 1122 h 2912"/>
              <a:gd name="T16" fmla="*/ 0 w 2820"/>
              <a:gd name="T17" fmla="*/ 1300 h 2912"/>
              <a:gd name="T18" fmla="*/ 18 w 2820"/>
              <a:gd name="T19" fmla="*/ 1476 h 2912"/>
              <a:gd name="T20" fmla="*/ 64 w 2820"/>
              <a:gd name="T21" fmla="*/ 1650 h 2912"/>
              <a:gd name="T22" fmla="*/ 138 w 2820"/>
              <a:gd name="T23" fmla="*/ 1818 h 2912"/>
              <a:gd name="T24" fmla="*/ 238 w 2820"/>
              <a:gd name="T25" fmla="*/ 1978 h 2912"/>
              <a:gd name="T26" fmla="*/ 364 w 2820"/>
              <a:gd name="T27" fmla="*/ 2126 h 2912"/>
              <a:gd name="T28" fmla="*/ 512 w 2820"/>
              <a:gd name="T29" fmla="*/ 2262 h 2912"/>
              <a:gd name="T30" fmla="*/ 684 w 2820"/>
              <a:gd name="T31" fmla="*/ 2382 h 2912"/>
              <a:gd name="T32" fmla="*/ 874 w 2820"/>
              <a:gd name="T33" fmla="*/ 2484 h 2912"/>
              <a:gd name="T34" fmla="*/ 1086 w 2820"/>
              <a:gd name="T35" fmla="*/ 2564 h 2912"/>
              <a:gd name="T36" fmla="*/ 1314 w 2820"/>
              <a:gd name="T37" fmla="*/ 2622 h 2912"/>
              <a:gd name="T38" fmla="*/ 1558 w 2820"/>
              <a:gd name="T39" fmla="*/ 2654 h 2912"/>
              <a:gd name="T40" fmla="*/ 1818 w 2820"/>
              <a:gd name="T41" fmla="*/ 2658 h 2912"/>
              <a:gd name="T42" fmla="*/ 2090 w 2820"/>
              <a:gd name="T43" fmla="*/ 2632 h 2912"/>
              <a:gd name="T44" fmla="*/ 2374 w 2820"/>
              <a:gd name="T45" fmla="*/ 2574 h 2912"/>
              <a:gd name="T46" fmla="*/ 2544 w 2820"/>
              <a:gd name="T47" fmla="*/ 2912 h 2912"/>
              <a:gd name="T48" fmla="*/ 1868 w 2820"/>
              <a:gd name="T49" fmla="*/ 1552 h 2912"/>
              <a:gd name="T50" fmla="*/ 1956 w 2820"/>
              <a:gd name="T51" fmla="*/ 1914 h 2912"/>
              <a:gd name="T52" fmla="*/ 1788 w 2820"/>
              <a:gd name="T53" fmla="*/ 1936 h 2912"/>
              <a:gd name="T54" fmla="*/ 1616 w 2820"/>
              <a:gd name="T55" fmla="*/ 1934 h 2912"/>
              <a:gd name="T56" fmla="*/ 1442 w 2820"/>
              <a:gd name="T57" fmla="*/ 1912 h 2912"/>
              <a:gd name="T58" fmla="*/ 1272 w 2820"/>
              <a:gd name="T59" fmla="*/ 1872 h 2912"/>
              <a:gd name="T60" fmla="*/ 1108 w 2820"/>
              <a:gd name="T61" fmla="*/ 1812 h 2912"/>
              <a:gd name="T62" fmla="*/ 952 w 2820"/>
              <a:gd name="T63" fmla="*/ 1736 h 2912"/>
              <a:gd name="T64" fmla="*/ 810 w 2820"/>
              <a:gd name="T65" fmla="*/ 1646 h 2912"/>
              <a:gd name="T66" fmla="*/ 684 w 2820"/>
              <a:gd name="T67" fmla="*/ 1542 h 2912"/>
              <a:gd name="T68" fmla="*/ 578 w 2820"/>
              <a:gd name="T69" fmla="*/ 1428 h 2912"/>
              <a:gd name="T70" fmla="*/ 494 w 2820"/>
              <a:gd name="T71" fmla="*/ 1304 h 2912"/>
              <a:gd name="T72" fmla="*/ 438 w 2820"/>
              <a:gd name="T73" fmla="*/ 1170 h 2912"/>
              <a:gd name="T74" fmla="*/ 410 w 2820"/>
              <a:gd name="T75" fmla="*/ 1032 h 2912"/>
              <a:gd name="T76" fmla="*/ 416 w 2820"/>
              <a:gd name="T77" fmla="*/ 888 h 2912"/>
              <a:gd name="T78" fmla="*/ 460 w 2820"/>
              <a:gd name="T79" fmla="*/ 742 h 2912"/>
              <a:gd name="T80" fmla="*/ 544 w 2820"/>
              <a:gd name="T81" fmla="*/ 592 h 2912"/>
              <a:gd name="T82" fmla="*/ 670 w 2820"/>
              <a:gd name="T83" fmla="*/ 444 h 2912"/>
              <a:gd name="T84" fmla="*/ 844 w 2820"/>
              <a:gd name="T85" fmla="*/ 298 h 2912"/>
              <a:gd name="T86" fmla="*/ 1070 w 2820"/>
              <a:gd name="T87" fmla="*/ 154 h 2912"/>
              <a:gd name="T88" fmla="*/ 1348 w 2820"/>
              <a:gd name="T89" fmla="*/ 16 h 2912"/>
              <a:gd name="T90" fmla="*/ 1244 w 2820"/>
              <a:gd name="T91" fmla="*/ 0 h 2912"/>
              <a:gd name="T92" fmla="*/ 2820 w 2820"/>
              <a:gd name="T93" fmla="*/ 1934 h 2912"/>
              <a:gd name="T94" fmla="*/ 2820 w 2820"/>
              <a:gd name="T95" fmla="*/ 1934 h 2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rgbClr val="00B050"/>
              </a:gs>
              <a:gs pos="100000">
                <a:srgbClr val="00B050"/>
              </a:gs>
            </a:gsLst>
            <a:lin ang="5400000" scaled="1"/>
          </a:gradFill>
          <a:ln>
            <a:noFill/>
          </a:ln>
          <a:effectLst>
            <a:outerShdw dist="206741" dir="8249373" algn="ctr" rotWithShape="0">
              <a:srgbClr val="C1D1D3">
                <a:alpha val="5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7" name="Text Box 32"/>
          <p:cNvSpPr txBox="1">
            <a:spLocks noChangeArrowheads="1"/>
          </p:cNvSpPr>
          <p:nvPr/>
        </p:nvSpPr>
        <p:spPr bwMode="auto">
          <a:xfrm>
            <a:off x="3886200" y="3429000"/>
            <a:ext cx="40386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lexandria Black" pitchFamily="2" charset="-78"/>
                <a:cs typeface="Alexandria Black" pitchFamily="2" charset="-78"/>
              </a:rPr>
              <a:t>How to Setup a LAN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7191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>
            <a:no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How to Setup a LAN</a:t>
            </a:r>
            <a:br>
              <a:rPr lang="en-US" sz="2000" dirty="0">
                <a:latin typeface="Alexandria Black" pitchFamily="2" charset="-78"/>
                <a:cs typeface="Alexandria Black" pitchFamily="2" charset="-78"/>
              </a:rPr>
            </a:br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/>
            </a:r>
            <a:br>
              <a:rPr lang="en-US" sz="2000" dirty="0">
                <a:latin typeface="Alexandria Black" pitchFamily="2" charset="-78"/>
                <a:cs typeface="Alexandria Black" pitchFamily="2" charset="-78"/>
              </a:rPr>
            </a:br>
            <a:endParaRPr lang="en-US" sz="2000" dirty="0">
              <a:latin typeface="Alexandria Black" pitchFamily="2" charset="-78"/>
              <a:cs typeface="Alexandria Black" pitchFamily="2" charset="-78"/>
            </a:endParaRPr>
          </a:p>
        </p:txBody>
      </p:sp>
      <p:grpSp>
        <p:nvGrpSpPr>
          <p:cNvPr id="62" name="Group 61"/>
          <p:cNvGrpSpPr/>
          <p:nvPr/>
        </p:nvGrpSpPr>
        <p:grpSpPr>
          <a:xfrm>
            <a:off x="1676401" y="685800"/>
            <a:ext cx="8802141" cy="3115592"/>
            <a:chOff x="215682" y="1628775"/>
            <a:chExt cx="8802141" cy="3115592"/>
          </a:xfrm>
        </p:grpSpPr>
        <p:sp>
          <p:nvSpPr>
            <p:cNvPr id="66" name="AutoShape 3"/>
            <p:cNvSpPr>
              <a:spLocks noChangeArrowheads="1"/>
            </p:cNvSpPr>
            <p:nvPr/>
          </p:nvSpPr>
          <p:spPr bwMode="auto">
            <a:xfrm>
              <a:off x="6392098" y="3914775"/>
              <a:ext cx="2625725" cy="702450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99CCFF"/>
                      </a:gs>
                      <a:gs pos="100000">
                        <a:srgbClr val="99CCFF">
                          <a:gamma/>
                          <a:tint val="27451"/>
                          <a:invGamma/>
                        </a:srgbClr>
                      </a:gs>
                    </a:gsLst>
                    <a:lin ang="540000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altLang="en-US">
                <a:latin typeface="Verdana" panose="020B0604030504040204" pitchFamily="34" charset="0"/>
              </a:endParaRPr>
            </a:p>
          </p:txBody>
        </p:sp>
        <p:sp>
          <p:nvSpPr>
            <p:cNvPr id="67" name="AutoShape 5"/>
            <p:cNvSpPr>
              <a:spLocks noChangeArrowheads="1"/>
            </p:cNvSpPr>
            <p:nvPr/>
          </p:nvSpPr>
          <p:spPr bwMode="auto">
            <a:xfrm>
              <a:off x="215682" y="3985706"/>
              <a:ext cx="2522416" cy="758661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rgbClr val="99CCFF"/>
                      </a:gs>
                      <a:gs pos="100000">
                        <a:srgbClr val="99CCFF">
                          <a:gamma/>
                          <a:tint val="27451"/>
                          <a:invGamma/>
                        </a:srgbClr>
                      </a:gs>
                    </a:gsLst>
                    <a:lin ang="540000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altLang="en-US">
                <a:latin typeface="Verdana" panose="020B0604030504040204" pitchFamily="34" charset="0"/>
              </a:endParaRPr>
            </a:p>
          </p:txBody>
        </p:sp>
        <p:sp>
          <p:nvSpPr>
            <p:cNvPr id="68" name="Text Box 6"/>
            <p:cNvSpPr txBox="1">
              <a:spLocks noChangeArrowheads="1"/>
            </p:cNvSpPr>
            <p:nvPr/>
          </p:nvSpPr>
          <p:spPr bwMode="auto">
            <a:xfrm>
              <a:off x="219898" y="4147199"/>
              <a:ext cx="2547720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altLang="en-US" b="1" dirty="0">
                  <a:solidFill>
                    <a:srgbClr val="FF0000"/>
                  </a:solidFill>
                  <a:latin typeface="Alexandria" pitchFamily="2" charset="-78"/>
                  <a:cs typeface="Alexandria" pitchFamily="2" charset="-78"/>
                </a:rPr>
                <a:t>Hardware</a:t>
              </a:r>
            </a:p>
          </p:txBody>
        </p:sp>
        <p:sp>
          <p:nvSpPr>
            <p:cNvPr id="69" name="Freeform 7"/>
            <p:cNvSpPr>
              <a:spLocks/>
            </p:cNvSpPr>
            <p:nvPr/>
          </p:nvSpPr>
          <p:spPr bwMode="gray">
            <a:xfrm>
              <a:off x="2295307" y="2845882"/>
              <a:ext cx="903288" cy="1241425"/>
            </a:xfrm>
            <a:custGeom>
              <a:avLst/>
              <a:gdLst>
                <a:gd name="T0" fmla="*/ 580 w 580"/>
                <a:gd name="T1" fmla="*/ 0 h 798"/>
                <a:gd name="T2" fmla="*/ 578 w 580"/>
                <a:gd name="T3" fmla="*/ 90 h 798"/>
                <a:gd name="T4" fmla="*/ 568 w 580"/>
                <a:gd name="T5" fmla="*/ 174 h 798"/>
                <a:gd name="T6" fmla="*/ 552 w 580"/>
                <a:gd name="T7" fmla="*/ 252 h 798"/>
                <a:gd name="T8" fmla="*/ 526 w 580"/>
                <a:gd name="T9" fmla="*/ 324 h 798"/>
                <a:gd name="T10" fmla="*/ 494 w 580"/>
                <a:gd name="T11" fmla="*/ 390 h 798"/>
                <a:gd name="T12" fmla="*/ 452 w 580"/>
                <a:gd name="T13" fmla="*/ 450 h 798"/>
                <a:gd name="T14" fmla="*/ 402 w 580"/>
                <a:gd name="T15" fmla="*/ 508 h 798"/>
                <a:gd name="T16" fmla="*/ 342 w 580"/>
                <a:gd name="T17" fmla="*/ 560 h 798"/>
                <a:gd name="T18" fmla="*/ 270 w 580"/>
                <a:gd name="T19" fmla="*/ 610 h 798"/>
                <a:gd name="T20" fmla="*/ 188 w 580"/>
                <a:gd name="T21" fmla="*/ 656 h 798"/>
                <a:gd name="T22" fmla="*/ 188 w 580"/>
                <a:gd name="T23" fmla="*/ 798 h 798"/>
                <a:gd name="T24" fmla="*/ 0 w 580"/>
                <a:gd name="T25" fmla="*/ 514 h 798"/>
                <a:gd name="T26" fmla="*/ 188 w 580"/>
                <a:gd name="T27" fmla="*/ 230 h 798"/>
                <a:gd name="T28" fmla="*/ 188 w 580"/>
                <a:gd name="T29" fmla="*/ 372 h 798"/>
                <a:gd name="T30" fmla="*/ 224 w 580"/>
                <a:gd name="T31" fmla="*/ 368 h 798"/>
                <a:gd name="T32" fmla="*/ 264 w 580"/>
                <a:gd name="T33" fmla="*/ 356 h 798"/>
                <a:gd name="T34" fmla="*/ 306 w 580"/>
                <a:gd name="T35" fmla="*/ 336 h 798"/>
                <a:gd name="T36" fmla="*/ 348 w 580"/>
                <a:gd name="T37" fmla="*/ 310 h 798"/>
                <a:gd name="T38" fmla="*/ 392 w 580"/>
                <a:gd name="T39" fmla="*/ 280 h 798"/>
                <a:gd name="T40" fmla="*/ 432 w 580"/>
                <a:gd name="T41" fmla="*/ 246 h 798"/>
                <a:gd name="T42" fmla="*/ 472 w 580"/>
                <a:gd name="T43" fmla="*/ 208 h 798"/>
                <a:gd name="T44" fmla="*/ 506 w 580"/>
                <a:gd name="T45" fmla="*/ 166 h 798"/>
                <a:gd name="T46" fmla="*/ 536 w 580"/>
                <a:gd name="T47" fmla="*/ 124 h 798"/>
                <a:gd name="T48" fmla="*/ 558 w 580"/>
                <a:gd name="T49" fmla="*/ 82 h 798"/>
                <a:gd name="T50" fmla="*/ 574 w 580"/>
                <a:gd name="T51" fmla="*/ 40 h 798"/>
                <a:gd name="T52" fmla="*/ 578 w 580"/>
                <a:gd name="T53" fmla="*/ 0 h 798"/>
                <a:gd name="T54" fmla="*/ 580 w 580"/>
                <a:gd name="T55" fmla="*/ 0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B050"/>
                </a:gs>
                <a:gs pos="100000">
                  <a:srgbClr val="CCFF99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A06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" name="AutoShape 8"/>
            <p:cNvSpPr>
              <a:spLocks noChangeAspect="1" noChangeArrowheads="1" noTextEdit="1"/>
            </p:cNvSpPr>
            <p:nvPr/>
          </p:nvSpPr>
          <p:spPr bwMode="gray">
            <a:xfrm flipH="1">
              <a:off x="4868863" y="3252788"/>
              <a:ext cx="909637" cy="1244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Freeform 9"/>
            <p:cNvSpPr>
              <a:spLocks/>
            </p:cNvSpPr>
            <p:nvPr/>
          </p:nvSpPr>
          <p:spPr bwMode="gray">
            <a:xfrm flipH="1">
              <a:off x="6044436" y="2774951"/>
              <a:ext cx="903287" cy="1241425"/>
            </a:xfrm>
            <a:custGeom>
              <a:avLst/>
              <a:gdLst>
                <a:gd name="T0" fmla="*/ 580 w 580"/>
                <a:gd name="T1" fmla="*/ 0 h 798"/>
                <a:gd name="T2" fmla="*/ 578 w 580"/>
                <a:gd name="T3" fmla="*/ 90 h 798"/>
                <a:gd name="T4" fmla="*/ 568 w 580"/>
                <a:gd name="T5" fmla="*/ 174 h 798"/>
                <a:gd name="T6" fmla="*/ 552 w 580"/>
                <a:gd name="T7" fmla="*/ 252 h 798"/>
                <a:gd name="T8" fmla="*/ 526 w 580"/>
                <a:gd name="T9" fmla="*/ 324 h 798"/>
                <a:gd name="T10" fmla="*/ 494 w 580"/>
                <a:gd name="T11" fmla="*/ 390 h 798"/>
                <a:gd name="T12" fmla="*/ 452 w 580"/>
                <a:gd name="T13" fmla="*/ 450 h 798"/>
                <a:gd name="T14" fmla="*/ 402 w 580"/>
                <a:gd name="T15" fmla="*/ 508 h 798"/>
                <a:gd name="T16" fmla="*/ 342 w 580"/>
                <a:gd name="T17" fmla="*/ 560 h 798"/>
                <a:gd name="T18" fmla="*/ 270 w 580"/>
                <a:gd name="T19" fmla="*/ 610 h 798"/>
                <a:gd name="T20" fmla="*/ 188 w 580"/>
                <a:gd name="T21" fmla="*/ 656 h 798"/>
                <a:gd name="T22" fmla="*/ 188 w 580"/>
                <a:gd name="T23" fmla="*/ 798 h 798"/>
                <a:gd name="T24" fmla="*/ 0 w 580"/>
                <a:gd name="T25" fmla="*/ 514 h 798"/>
                <a:gd name="T26" fmla="*/ 188 w 580"/>
                <a:gd name="T27" fmla="*/ 230 h 798"/>
                <a:gd name="T28" fmla="*/ 188 w 580"/>
                <a:gd name="T29" fmla="*/ 372 h 798"/>
                <a:gd name="T30" fmla="*/ 224 w 580"/>
                <a:gd name="T31" fmla="*/ 368 h 798"/>
                <a:gd name="T32" fmla="*/ 264 w 580"/>
                <a:gd name="T33" fmla="*/ 356 h 798"/>
                <a:gd name="T34" fmla="*/ 306 w 580"/>
                <a:gd name="T35" fmla="*/ 336 h 798"/>
                <a:gd name="T36" fmla="*/ 348 w 580"/>
                <a:gd name="T37" fmla="*/ 310 h 798"/>
                <a:gd name="T38" fmla="*/ 392 w 580"/>
                <a:gd name="T39" fmla="*/ 280 h 798"/>
                <a:gd name="T40" fmla="*/ 432 w 580"/>
                <a:gd name="T41" fmla="*/ 246 h 798"/>
                <a:gd name="T42" fmla="*/ 472 w 580"/>
                <a:gd name="T43" fmla="*/ 208 h 798"/>
                <a:gd name="T44" fmla="*/ 506 w 580"/>
                <a:gd name="T45" fmla="*/ 166 h 798"/>
                <a:gd name="T46" fmla="*/ 536 w 580"/>
                <a:gd name="T47" fmla="*/ 124 h 798"/>
                <a:gd name="T48" fmla="*/ 558 w 580"/>
                <a:gd name="T49" fmla="*/ 82 h 798"/>
                <a:gd name="T50" fmla="*/ 574 w 580"/>
                <a:gd name="T51" fmla="*/ 40 h 798"/>
                <a:gd name="T52" fmla="*/ 578 w 580"/>
                <a:gd name="T53" fmla="*/ 0 h 798"/>
                <a:gd name="T54" fmla="*/ 580 w 580"/>
                <a:gd name="T55" fmla="*/ 0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F26D"/>
                </a:gs>
                <a:gs pos="100000">
                  <a:srgbClr val="00B05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A06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72" name="Group 10"/>
            <p:cNvGrpSpPr>
              <a:grpSpLocks/>
            </p:cNvGrpSpPr>
            <p:nvPr/>
          </p:nvGrpSpPr>
          <p:grpSpPr bwMode="auto">
            <a:xfrm>
              <a:off x="3048000" y="1628775"/>
              <a:ext cx="2998788" cy="1601788"/>
              <a:chOff x="1997" y="1314"/>
              <a:chExt cx="1889" cy="1009"/>
            </a:xfrm>
          </p:grpSpPr>
          <p:grpSp>
            <p:nvGrpSpPr>
              <p:cNvPr id="75" name="Group 11"/>
              <p:cNvGrpSpPr>
                <a:grpSpLocks/>
              </p:cNvGrpSpPr>
              <p:nvPr/>
            </p:nvGrpSpPr>
            <p:grpSpPr bwMode="auto">
              <a:xfrm>
                <a:off x="1997" y="1404"/>
                <a:ext cx="1889" cy="919"/>
                <a:chOff x="1973" y="1027"/>
                <a:chExt cx="1926" cy="937"/>
              </a:xfrm>
            </p:grpSpPr>
            <p:sp>
              <p:nvSpPr>
                <p:cNvPr id="80" name="Oval 12"/>
                <p:cNvSpPr>
                  <a:spLocks noChangeArrowheads="1"/>
                </p:cNvSpPr>
                <p:nvPr/>
              </p:nvSpPr>
              <p:spPr bwMode="gray">
                <a:xfrm>
                  <a:off x="1994" y="105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48627"/>
                        <a:invGamma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1" name="Oval 13"/>
                <p:cNvSpPr>
                  <a:spLocks noChangeArrowheads="1"/>
                </p:cNvSpPr>
                <p:nvPr/>
              </p:nvSpPr>
              <p:spPr bwMode="gray">
                <a:xfrm>
                  <a:off x="1973" y="102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tint val="44314"/>
                        <a:invGamma/>
                      </a:schemeClr>
                    </a:gs>
                    <a:gs pos="100000">
                      <a:srgbClr val="92D050"/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76" name="Oval 14"/>
              <p:cNvSpPr>
                <a:spLocks noChangeArrowheads="1"/>
              </p:cNvSpPr>
              <p:nvPr/>
            </p:nvSpPr>
            <p:spPr bwMode="gray">
              <a:xfrm>
                <a:off x="2086" y="1314"/>
                <a:ext cx="1691" cy="845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7" name="Oval 15"/>
              <p:cNvSpPr>
                <a:spLocks noChangeArrowheads="1"/>
              </p:cNvSpPr>
              <p:nvPr/>
            </p:nvSpPr>
            <p:spPr bwMode="gray">
              <a:xfrm>
                <a:off x="2108" y="1319"/>
                <a:ext cx="1650" cy="824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34902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8" name="Oval 16"/>
              <p:cNvSpPr>
                <a:spLocks noChangeArrowheads="1"/>
              </p:cNvSpPr>
              <p:nvPr/>
            </p:nvSpPr>
            <p:spPr bwMode="gray">
              <a:xfrm>
                <a:off x="2125" y="1327"/>
                <a:ext cx="1570" cy="770"/>
              </a:xfrm>
              <a:prstGeom prst="ellipse">
                <a:avLst/>
              </a:prstGeom>
              <a:gradFill rotWithShape="1">
                <a:gsLst>
                  <a:gs pos="0">
                    <a:srgbClr val="00B050"/>
                  </a:gs>
                  <a:gs pos="100000">
                    <a:schemeClr val="accent1">
                      <a:alpha val="48000"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9" name="Oval 17"/>
              <p:cNvSpPr>
                <a:spLocks noChangeArrowheads="1"/>
              </p:cNvSpPr>
              <p:nvPr/>
            </p:nvSpPr>
            <p:spPr bwMode="gray">
              <a:xfrm>
                <a:off x="2208" y="1344"/>
                <a:ext cx="1382" cy="624"/>
              </a:xfrm>
              <a:prstGeom prst="ellipse">
                <a:avLst/>
              </a:prstGeom>
              <a:gradFill rotWithShape="1">
                <a:gsLst>
                  <a:gs pos="0">
                    <a:srgbClr val="E0FFC1"/>
                  </a:gs>
                  <a:gs pos="100000">
                    <a:schemeClr val="accent1">
                      <a:alpha val="38000"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3" name="Text Box 18"/>
            <p:cNvSpPr txBox="1">
              <a:spLocks noChangeArrowheads="1"/>
            </p:cNvSpPr>
            <p:nvPr/>
          </p:nvSpPr>
          <p:spPr bwMode="auto">
            <a:xfrm>
              <a:off x="3732299" y="1704975"/>
              <a:ext cx="1588897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b="1" dirty="0">
                  <a:solidFill>
                    <a:srgbClr val="000000"/>
                  </a:solidFill>
                  <a:latin typeface="Alexandria" pitchFamily="2" charset="-78"/>
                  <a:cs typeface="Alexandria" pitchFamily="2" charset="-78"/>
                </a:rPr>
                <a:t>LAN </a:t>
              </a:r>
            </a:p>
            <a:p>
              <a:pPr algn="ctr" eaLnBrk="0" hangingPunct="0"/>
              <a:r>
                <a:rPr lang="en-US" altLang="en-US" b="1" dirty="0">
                  <a:solidFill>
                    <a:srgbClr val="000000"/>
                  </a:solidFill>
                  <a:latin typeface="Alexandria" pitchFamily="2" charset="-78"/>
                  <a:cs typeface="Alexandria" pitchFamily="2" charset="-78"/>
                </a:rPr>
                <a:t>Component</a:t>
              </a:r>
            </a:p>
          </p:txBody>
        </p:sp>
        <p:sp>
          <p:nvSpPr>
            <p:cNvPr id="74" name="Text Box 19"/>
            <p:cNvSpPr txBox="1">
              <a:spLocks noChangeArrowheads="1"/>
            </p:cNvSpPr>
            <p:nvPr/>
          </p:nvSpPr>
          <p:spPr bwMode="auto">
            <a:xfrm>
              <a:off x="6392098" y="4067175"/>
              <a:ext cx="2549526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altLang="en-US" b="1" dirty="0">
                  <a:solidFill>
                    <a:srgbClr val="FF0000"/>
                  </a:solidFill>
                  <a:latin typeface="Alexandria" pitchFamily="2" charset="-78"/>
                  <a:cs typeface="Alexandria" pitchFamily="2" charset="-78"/>
                </a:rPr>
                <a:t>Software</a:t>
              </a:r>
            </a:p>
          </p:txBody>
        </p:sp>
      </p:grpSp>
      <p:sp>
        <p:nvSpPr>
          <p:cNvPr id="37" name="AutoShape 5"/>
          <p:cNvSpPr>
            <a:spLocks noChangeArrowheads="1"/>
          </p:cNvSpPr>
          <p:nvPr/>
        </p:nvSpPr>
        <p:spPr bwMode="auto">
          <a:xfrm>
            <a:off x="1676400" y="4729764"/>
            <a:ext cx="2667000" cy="1975837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381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en-US" altLang="en-US" u="sng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Hardware: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Cables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Switch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Pc with 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NIC [network </a:t>
            </a:r>
          </a:p>
          <a:p>
            <a:pPr algn="ctr" eaLnBrk="0" hangingPunct="0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interface card</a:t>
            </a:r>
            <a:r>
              <a:rPr lang="en-US" altLang="en-US" dirty="0">
                <a:solidFill>
                  <a:srgbClr val="000000"/>
                </a:solidFill>
                <a:latin typeface="Verdana" panose="020B0604030504040204" pitchFamily="34" charset="0"/>
              </a:rPr>
              <a:t>]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5964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eform 3"/>
          <p:cNvSpPr>
            <a:spLocks noEditPoints="1"/>
          </p:cNvSpPr>
          <p:nvPr/>
        </p:nvSpPr>
        <p:spPr bwMode="gray">
          <a:xfrm>
            <a:off x="2209800" y="2362200"/>
            <a:ext cx="5943600" cy="4038600"/>
          </a:xfrm>
          <a:custGeom>
            <a:avLst/>
            <a:gdLst>
              <a:gd name="T0" fmla="*/ 1092 w 2820"/>
              <a:gd name="T1" fmla="*/ 50 h 2912"/>
              <a:gd name="T2" fmla="*/ 822 w 2820"/>
              <a:gd name="T3" fmla="*/ 168 h 2912"/>
              <a:gd name="T4" fmla="*/ 594 w 2820"/>
              <a:gd name="T5" fmla="*/ 300 h 2912"/>
              <a:gd name="T6" fmla="*/ 406 w 2820"/>
              <a:gd name="T7" fmla="*/ 446 h 2912"/>
              <a:gd name="T8" fmla="*/ 254 w 2820"/>
              <a:gd name="T9" fmla="*/ 604 h 2912"/>
              <a:gd name="T10" fmla="*/ 140 w 2820"/>
              <a:gd name="T11" fmla="*/ 772 h 2912"/>
              <a:gd name="T12" fmla="*/ 60 w 2820"/>
              <a:gd name="T13" fmla="*/ 944 h 2912"/>
              <a:gd name="T14" fmla="*/ 14 w 2820"/>
              <a:gd name="T15" fmla="*/ 1122 h 2912"/>
              <a:gd name="T16" fmla="*/ 0 w 2820"/>
              <a:gd name="T17" fmla="*/ 1300 h 2912"/>
              <a:gd name="T18" fmla="*/ 18 w 2820"/>
              <a:gd name="T19" fmla="*/ 1476 h 2912"/>
              <a:gd name="T20" fmla="*/ 64 w 2820"/>
              <a:gd name="T21" fmla="*/ 1650 h 2912"/>
              <a:gd name="T22" fmla="*/ 138 w 2820"/>
              <a:gd name="T23" fmla="*/ 1818 h 2912"/>
              <a:gd name="T24" fmla="*/ 238 w 2820"/>
              <a:gd name="T25" fmla="*/ 1978 h 2912"/>
              <a:gd name="T26" fmla="*/ 364 w 2820"/>
              <a:gd name="T27" fmla="*/ 2126 h 2912"/>
              <a:gd name="T28" fmla="*/ 512 w 2820"/>
              <a:gd name="T29" fmla="*/ 2262 h 2912"/>
              <a:gd name="T30" fmla="*/ 684 w 2820"/>
              <a:gd name="T31" fmla="*/ 2382 h 2912"/>
              <a:gd name="T32" fmla="*/ 874 w 2820"/>
              <a:gd name="T33" fmla="*/ 2484 h 2912"/>
              <a:gd name="T34" fmla="*/ 1086 w 2820"/>
              <a:gd name="T35" fmla="*/ 2564 h 2912"/>
              <a:gd name="T36" fmla="*/ 1314 w 2820"/>
              <a:gd name="T37" fmla="*/ 2622 h 2912"/>
              <a:gd name="T38" fmla="*/ 1558 w 2820"/>
              <a:gd name="T39" fmla="*/ 2654 h 2912"/>
              <a:gd name="T40" fmla="*/ 1818 w 2820"/>
              <a:gd name="T41" fmla="*/ 2658 h 2912"/>
              <a:gd name="T42" fmla="*/ 2090 w 2820"/>
              <a:gd name="T43" fmla="*/ 2632 h 2912"/>
              <a:gd name="T44" fmla="*/ 2374 w 2820"/>
              <a:gd name="T45" fmla="*/ 2574 h 2912"/>
              <a:gd name="T46" fmla="*/ 2544 w 2820"/>
              <a:gd name="T47" fmla="*/ 2912 h 2912"/>
              <a:gd name="T48" fmla="*/ 1868 w 2820"/>
              <a:gd name="T49" fmla="*/ 1552 h 2912"/>
              <a:gd name="T50" fmla="*/ 1956 w 2820"/>
              <a:gd name="T51" fmla="*/ 1914 h 2912"/>
              <a:gd name="T52" fmla="*/ 1788 w 2820"/>
              <a:gd name="T53" fmla="*/ 1936 h 2912"/>
              <a:gd name="T54" fmla="*/ 1616 w 2820"/>
              <a:gd name="T55" fmla="*/ 1934 h 2912"/>
              <a:gd name="T56" fmla="*/ 1442 w 2820"/>
              <a:gd name="T57" fmla="*/ 1912 h 2912"/>
              <a:gd name="T58" fmla="*/ 1272 w 2820"/>
              <a:gd name="T59" fmla="*/ 1872 h 2912"/>
              <a:gd name="T60" fmla="*/ 1108 w 2820"/>
              <a:gd name="T61" fmla="*/ 1812 h 2912"/>
              <a:gd name="T62" fmla="*/ 952 w 2820"/>
              <a:gd name="T63" fmla="*/ 1736 h 2912"/>
              <a:gd name="T64" fmla="*/ 810 w 2820"/>
              <a:gd name="T65" fmla="*/ 1646 h 2912"/>
              <a:gd name="T66" fmla="*/ 684 w 2820"/>
              <a:gd name="T67" fmla="*/ 1542 h 2912"/>
              <a:gd name="T68" fmla="*/ 578 w 2820"/>
              <a:gd name="T69" fmla="*/ 1428 h 2912"/>
              <a:gd name="T70" fmla="*/ 494 w 2820"/>
              <a:gd name="T71" fmla="*/ 1304 h 2912"/>
              <a:gd name="T72" fmla="*/ 438 w 2820"/>
              <a:gd name="T73" fmla="*/ 1170 h 2912"/>
              <a:gd name="T74" fmla="*/ 410 w 2820"/>
              <a:gd name="T75" fmla="*/ 1032 h 2912"/>
              <a:gd name="T76" fmla="*/ 416 w 2820"/>
              <a:gd name="T77" fmla="*/ 888 h 2912"/>
              <a:gd name="T78" fmla="*/ 460 w 2820"/>
              <a:gd name="T79" fmla="*/ 742 h 2912"/>
              <a:gd name="T80" fmla="*/ 544 w 2820"/>
              <a:gd name="T81" fmla="*/ 592 h 2912"/>
              <a:gd name="T82" fmla="*/ 670 w 2820"/>
              <a:gd name="T83" fmla="*/ 444 h 2912"/>
              <a:gd name="T84" fmla="*/ 844 w 2820"/>
              <a:gd name="T85" fmla="*/ 298 h 2912"/>
              <a:gd name="T86" fmla="*/ 1070 w 2820"/>
              <a:gd name="T87" fmla="*/ 154 h 2912"/>
              <a:gd name="T88" fmla="*/ 1348 w 2820"/>
              <a:gd name="T89" fmla="*/ 16 h 2912"/>
              <a:gd name="T90" fmla="*/ 1244 w 2820"/>
              <a:gd name="T91" fmla="*/ 0 h 2912"/>
              <a:gd name="T92" fmla="*/ 2820 w 2820"/>
              <a:gd name="T93" fmla="*/ 1934 h 2912"/>
              <a:gd name="T94" fmla="*/ 2820 w 2820"/>
              <a:gd name="T95" fmla="*/ 1934 h 2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rgbClr val="00B050"/>
              </a:gs>
              <a:gs pos="100000">
                <a:srgbClr val="00B050"/>
              </a:gs>
            </a:gsLst>
            <a:lin ang="5400000" scaled="1"/>
          </a:gradFill>
          <a:ln>
            <a:noFill/>
          </a:ln>
          <a:effectLst>
            <a:outerShdw dist="206741" dir="8249373" algn="ctr" rotWithShape="0">
              <a:srgbClr val="C1D1D3">
                <a:alpha val="5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7" name="Text Box 32"/>
          <p:cNvSpPr txBox="1">
            <a:spLocks noChangeArrowheads="1"/>
          </p:cNvSpPr>
          <p:nvPr/>
        </p:nvSpPr>
        <p:spPr bwMode="auto">
          <a:xfrm>
            <a:off x="3886200" y="3429000"/>
            <a:ext cx="40386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lexandria Black" pitchFamily="2" charset="-78"/>
                <a:cs typeface="Alexandria Black" pitchFamily="2" charset="-78"/>
              </a:rPr>
              <a:t>1- Cables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96878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/>
          <a:lstStyle/>
          <a:p>
            <a:r>
              <a:rPr lang="en-US" sz="3200" dirty="0"/>
              <a:t>Cables</a:t>
            </a:r>
            <a:endParaRPr lang="en-US" altLang="en-US" sz="32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1524001" y="838200"/>
          <a:ext cx="9144001" cy="475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7389">
                  <a:extLst>
                    <a:ext uri="{9D8B030D-6E8A-4147-A177-3AD203B41FA5}">
                      <a16:colId xmlns:a16="http://schemas.microsoft.com/office/drawing/2014/main" val="2195512752"/>
                    </a:ext>
                  </a:extLst>
                </a:gridCol>
                <a:gridCol w="4029560">
                  <a:extLst>
                    <a:ext uri="{9D8B030D-6E8A-4147-A177-3AD203B41FA5}">
                      <a16:colId xmlns:a16="http://schemas.microsoft.com/office/drawing/2014/main" val="2677636718"/>
                    </a:ext>
                  </a:extLst>
                </a:gridCol>
                <a:gridCol w="1239866">
                  <a:extLst>
                    <a:ext uri="{9D8B030D-6E8A-4147-A177-3AD203B41FA5}">
                      <a16:colId xmlns:a16="http://schemas.microsoft.com/office/drawing/2014/main" val="2668051986"/>
                    </a:ext>
                  </a:extLst>
                </a:gridCol>
                <a:gridCol w="2867186">
                  <a:extLst>
                    <a:ext uri="{9D8B030D-6E8A-4147-A177-3AD203B41FA5}">
                      <a16:colId xmlns:a16="http://schemas.microsoft.com/office/drawing/2014/main" val="403778214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Scientific 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Speed/distance Data transfer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Comments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20993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Coaxial</a:t>
                      </a:r>
                      <a:r>
                        <a:rPr lang="en-US" baseline="0" dirty="0"/>
                        <a:t> Cable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Thin 10 base 2 (20 </a:t>
                      </a:r>
                      <a:r>
                        <a:rPr lang="en-US" dirty="0" err="1"/>
                        <a:t>milli</a:t>
                      </a:r>
                      <a:r>
                        <a:rPr lang="en-US" dirty="0"/>
                        <a:t>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/>
                        <a:t>(Megabit/s)</a:t>
                      </a:r>
                    </a:p>
                    <a:p>
                      <a:r>
                        <a:rPr lang="en-US" dirty="0"/>
                        <a:t>Thick 10 </a:t>
                      </a:r>
                      <a:r>
                        <a:rPr lang="en-US" noProof="0" dirty="0"/>
                        <a:t>base</a:t>
                      </a:r>
                      <a:r>
                        <a:rPr lang="en-US" baseline="0" dirty="0"/>
                        <a:t> 5</a:t>
                      </a:r>
                      <a:r>
                        <a:rPr lang="ar-EG" baseline="0" dirty="0"/>
                        <a:t>  </a:t>
                      </a:r>
                      <a:r>
                        <a:rPr lang="en-US" baseline="0" dirty="0"/>
                        <a:t> (50 </a:t>
                      </a:r>
                      <a:r>
                        <a:rPr lang="en-US" baseline="0" dirty="0" err="1"/>
                        <a:t>milli</a:t>
                      </a:r>
                      <a:r>
                        <a:rPr lang="en-US" baseline="0" dirty="0"/>
                        <a:t>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/>
                        <a:t>(Megabit/s)</a:t>
                      </a:r>
                    </a:p>
                    <a:p>
                      <a:r>
                        <a:rPr lang="en-US" dirty="0"/>
                        <a:t>Thick 100 </a:t>
                      </a:r>
                      <a:r>
                        <a:rPr lang="en-US" noProof="0" dirty="0"/>
                        <a:t>base</a:t>
                      </a:r>
                      <a:r>
                        <a:rPr lang="en-US" baseline="0" dirty="0"/>
                        <a:t> 5</a:t>
                      </a:r>
                      <a:r>
                        <a:rPr lang="ar-EG" baseline="0" dirty="0"/>
                        <a:t> </a:t>
                      </a:r>
                      <a:r>
                        <a:rPr lang="en-US" baseline="0" dirty="0"/>
                        <a:t>(Megabit/s)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Thick 1000 </a:t>
                      </a:r>
                      <a:r>
                        <a:rPr lang="en-US" noProof="0" dirty="0"/>
                        <a:t>base</a:t>
                      </a:r>
                      <a:r>
                        <a:rPr lang="en-US" baseline="0" dirty="0"/>
                        <a:t> 5</a:t>
                      </a:r>
                      <a:r>
                        <a:rPr lang="ar-EG" baseline="0" dirty="0"/>
                        <a:t> </a:t>
                      </a:r>
                      <a:r>
                        <a:rPr lang="en-US" baseline="0" dirty="0"/>
                        <a:t>(1000 Megabit/s)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/>
                        <a:t>100 </a:t>
                      </a:r>
                      <a:r>
                        <a:rPr lang="en-US" dirty="0"/>
                        <a:t>m (long distance need repeater).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500 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Cable is</a:t>
                      </a:r>
                      <a:r>
                        <a:rPr lang="en-US" baseline="0" dirty="0"/>
                        <a:t> not elastic so it is not practical for long distance.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/>
                        <a:t>It uses BNC connector for terminals so it needs a converter to connect to a switch or router device 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/>
                        <a:t>It is expensive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35272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UTP unshielded twisted pair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 base</a:t>
                      </a:r>
                      <a:r>
                        <a:rPr lang="en-US" baseline="0" dirty="0"/>
                        <a:t> T (Twisted Pair).</a:t>
                      </a:r>
                    </a:p>
                    <a:p>
                      <a:r>
                        <a:rPr lang="en-US" baseline="0" dirty="0"/>
                        <a:t>In market it is famous with </a:t>
                      </a:r>
                    </a:p>
                    <a:p>
                      <a:r>
                        <a:rPr lang="en-US" baseline="0" dirty="0"/>
                        <a:t>Cat 5 (max speed 10 Megabit/s)</a:t>
                      </a:r>
                    </a:p>
                    <a:p>
                      <a:r>
                        <a:rPr lang="en-US" baseline="0" dirty="0"/>
                        <a:t>Cat 5 e (enhanced max) max speed 100 Megabit/s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/>
                        <a:t>Cat 6 (max speed 1000 Megabit/s</a:t>
                      </a:r>
                    </a:p>
                    <a:p>
                      <a:r>
                        <a:rPr lang="en-US" baseline="0" dirty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100 m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Connector RJ45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It is not expensive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It is connected directly to switch</a:t>
                      </a:r>
                      <a:r>
                        <a:rPr lang="en-US" baseline="0" dirty="0"/>
                        <a:t> or router.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7581761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3221185" y="2057400"/>
            <a:ext cx="304800" cy="304800"/>
          </a:xfrm>
          <a:prstGeom prst="rect">
            <a:avLst/>
          </a:prstGeom>
          <a:noFill/>
          <a:ln w="38100">
            <a:solidFill>
              <a:srgbClr val="FFFF00"/>
            </a:solidFill>
            <a:prstDash val="dash"/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038600" y="2057400"/>
            <a:ext cx="304800" cy="304800"/>
          </a:xfrm>
          <a:prstGeom prst="rect">
            <a:avLst/>
          </a:prstGeom>
          <a:noFill/>
          <a:ln w="38100">
            <a:solidFill>
              <a:srgbClr val="FFFF00"/>
            </a:solidFill>
            <a:prstDash val="dash"/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2095875" y="2180007"/>
            <a:ext cx="1247338" cy="408937"/>
          </a:xfrm>
          <a:prstGeom prst="straightConnector1">
            <a:avLst/>
          </a:prstGeom>
          <a:noFill/>
          <a:ln w="38100">
            <a:solidFill>
              <a:srgbClr val="FF0000"/>
            </a:solidFill>
            <a:prstDash val="dash"/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4401942" y="1694224"/>
            <a:ext cx="917192" cy="363177"/>
          </a:xfrm>
          <a:prstGeom prst="straightConnector1">
            <a:avLst/>
          </a:prstGeom>
          <a:noFill/>
          <a:ln w="38100">
            <a:solidFill>
              <a:srgbClr val="FF0000"/>
            </a:solidFill>
            <a:prstDash val="dash"/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4" name="Rectangle 13"/>
          <p:cNvSpPr/>
          <p:nvPr/>
        </p:nvSpPr>
        <p:spPr>
          <a:xfrm>
            <a:off x="1530627" y="2265778"/>
            <a:ext cx="7649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>
                <a:solidFill>
                  <a:schemeClr val="tx2"/>
                </a:solidFill>
              </a:rPr>
              <a:t>Max </a:t>
            </a:r>
          </a:p>
          <a:p>
            <a:pPr algn="ctr"/>
            <a:r>
              <a:rPr lang="en-US" dirty="0">
                <a:solidFill>
                  <a:schemeClr val="tx2"/>
                </a:solidFill>
              </a:rPr>
              <a:t>Speed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319135" y="1582003"/>
            <a:ext cx="10903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Thickness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489364" y="5888180"/>
            <a:ext cx="91786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>
                <a:solidFill>
                  <a:srgbClr val="000000"/>
                </a:solidFill>
              </a:rPr>
              <a:t>If cable speed is 10 means 10 Mega bits/second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>
                <a:solidFill>
                  <a:srgbClr val="000000"/>
                </a:solidFill>
              </a:rPr>
              <a:t>Network speed is measured by bit.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>
                <a:solidFill>
                  <a:srgbClr val="000000"/>
                </a:solidFill>
              </a:rPr>
              <a:t>While storing data is measured by byte.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Rectangle 2"/>
          <p:cNvSpPr txBox="1">
            <a:spLocks noChangeArrowheads="1"/>
          </p:cNvSpPr>
          <p:nvPr/>
        </p:nvSpPr>
        <p:spPr>
          <a:xfrm>
            <a:off x="1749516" y="227945"/>
            <a:ext cx="8229600" cy="52095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smtClean="0">
                <a:latin typeface="Alexandria Black" pitchFamily="2" charset="-78"/>
                <a:cs typeface="Alexandria Black" pitchFamily="2" charset="-78"/>
              </a:rPr>
              <a:t>Cables</a:t>
            </a:r>
            <a:endParaRPr lang="en-US" altLang="en-US" sz="2000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9743182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774440"/>
            <a:ext cx="8229600" cy="520959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Cables</a:t>
            </a:r>
            <a:endParaRPr lang="en-US" altLang="en-US" sz="2000" dirty="0">
              <a:latin typeface="Alexandria Black" pitchFamily="2" charset="-78"/>
              <a:cs typeface="Alexandria Black" pitchFamily="2" charset="-78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1237004"/>
              </p:ext>
            </p:extLst>
          </p:nvPr>
        </p:nvGraphicFramePr>
        <p:xfrm>
          <a:off x="1730830" y="1714508"/>
          <a:ext cx="8991599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>
                  <a:extLst>
                    <a:ext uri="{9D8B030D-6E8A-4147-A177-3AD203B41FA5}">
                      <a16:colId xmlns:a16="http://schemas.microsoft.com/office/drawing/2014/main" val="2195512752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677636718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2668051986"/>
                    </a:ext>
                  </a:extLst>
                </a:gridCol>
                <a:gridCol w="2819399">
                  <a:extLst>
                    <a:ext uri="{9D8B030D-6E8A-4147-A177-3AD203B41FA5}">
                      <a16:colId xmlns:a16="http://schemas.microsoft.com/office/drawing/2014/main" val="403778214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Scientific 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Speed/distance (Data transfer)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Comments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20993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STP shielded twisted pair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 base</a:t>
                      </a:r>
                      <a:r>
                        <a:rPr lang="en-US" baseline="0" dirty="0"/>
                        <a:t> T (Twisted Pair).</a:t>
                      </a:r>
                    </a:p>
                    <a:p>
                      <a:r>
                        <a:rPr lang="en-US" baseline="0" dirty="0"/>
                        <a:t>In market it is famous with </a:t>
                      </a:r>
                    </a:p>
                    <a:p>
                      <a:r>
                        <a:rPr lang="en-US" baseline="0" dirty="0"/>
                        <a:t>Cat 5 (max speed 10 Megabit/s)</a:t>
                      </a:r>
                    </a:p>
                    <a:p>
                      <a:r>
                        <a:rPr lang="en-US" baseline="0" dirty="0"/>
                        <a:t>Cat 5 e (enhanced max) max speed 100 Megabit/s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/>
                        <a:t>Cat 6 (max speed 1000 Megabit/s)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100 m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Connector RJ45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It is expensive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It is connected directly to switch</a:t>
                      </a:r>
                      <a:r>
                        <a:rPr lang="en-US" baseline="0" dirty="0"/>
                        <a:t> or router.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35272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Fiber Optics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 base 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300 km/s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aseline="0" dirty="0"/>
                    </a:p>
                    <a:p>
                      <a:endParaRPr lang="en-US" baseline="0" dirty="0"/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7581761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33691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Coaxial Cable</a:t>
            </a:r>
            <a:endParaRPr lang="en-US" altLang="en-US" sz="2000" dirty="0">
              <a:latin typeface="Alexandria Black" pitchFamily="2" charset="-78"/>
              <a:cs typeface="Alexandria Black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593" b="34815"/>
          <a:stretch/>
        </p:blipFill>
        <p:spPr>
          <a:xfrm>
            <a:off x="1323392" y="1692769"/>
            <a:ext cx="9144000" cy="1676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026" name="Picture 2" descr="BNC connector - Wikipedi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996" y="3541085"/>
            <a:ext cx="3250007" cy="2437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257660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Unshielded Twisted Pair (UTP) VS (STP)</a:t>
            </a:r>
            <a:endParaRPr lang="en-US" altLang="en-US" sz="2000" dirty="0">
              <a:latin typeface="Alexandria Black" pitchFamily="2" charset="-78"/>
              <a:cs typeface="Alexandria Black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19" y="3136741"/>
            <a:ext cx="8964706" cy="3556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97688" y="1420214"/>
            <a:ext cx="2350073" cy="2568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17675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Fiber Optics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65" y="891478"/>
            <a:ext cx="8458200" cy="140142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9782999" y="1082054"/>
            <a:ext cx="2514600" cy="5264655"/>
            <a:chOff x="6096000" y="755145"/>
            <a:chExt cx="2514600" cy="5264655"/>
          </a:xfrm>
        </p:grpSpPr>
        <p:pic>
          <p:nvPicPr>
            <p:cNvPr id="7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>
            <a:xfrm>
              <a:off x="6367367" y="2564418"/>
              <a:ext cx="1748790" cy="1258738"/>
            </a:xfrm>
            <a:prstGeom prst="rect">
              <a:avLst/>
            </a:prstGeom>
            <a:noFill/>
            <a:ln/>
          </p:spPr>
        </p:pic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543217" y="755145"/>
              <a:ext cx="1345505" cy="12367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6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736652" y="4281634"/>
              <a:ext cx="1295400" cy="1483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0" name="Text Box 8"/>
            <p:cNvSpPr txBox="1">
              <a:spLocks noChangeArrowheads="1"/>
            </p:cNvSpPr>
            <p:nvPr/>
          </p:nvSpPr>
          <p:spPr bwMode="auto">
            <a:xfrm>
              <a:off x="6400800" y="5804356"/>
              <a:ext cx="2057400" cy="215444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 type="none" w="lg" len="med"/>
            </a:ln>
            <a:effectLst/>
          </p:spPr>
          <p:txBody>
            <a:bodyPr wrap="square" lIns="0" tIns="0" rIns="0" bIns="0">
              <a:spAutoFit/>
            </a:bodyPr>
            <a:lstStyle/>
            <a:p>
              <a:pPr marL="354013" indent="-354013" algn="ctr" defTabSz="941388"/>
              <a:r>
                <a:rPr lang="en-US" sz="1400" dirty="0">
                  <a:latin typeface="Calibri" pitchFamily="34" charset="0"/>
                </a:rPr>
                <a:t>Straight Tip Connector</a:t>
              </a:r>
            </a:p>
          </p:txBody>
        </p:sp>
        <p:sp>
          <p:nvSpPr>
            <p:cNvPr id="11" name="Text Box 9"/>
            <p:cNvSpPr txBox="1">
              <a:spLocks noChangeArrowheads="1"/>
            </p:cNvSpPr>
            <p:nvPr/>
          </p:nvSpPr>
          <p:spPr bwMode="auto">
            <a:xfrm>
              <a:off x="6096000" y="3823156"/>
              <a:ext cx="2514600" cy="215444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 type="none" w="lg" len="med"/>
            </a:ln>
            <a:effectLst/>
          </p:spPr>
          <p:txBody>
            <a:bodyPr wrap="square" lIns="0" tIns="0" rIns="0" bIns="0">
              <a:spAutoFit/>
            </a:bodyPr>
            <a:lstStyle/>
            <a:p>
              <a:pPr marL="354013" indent="-354013" algn="ctr" defTabSz="941388"/>
              <a:r>
                <a:rPr lang="en-US" sz="1400" dirty="0" smtClean="0">
                  <a:latin typeface="Calibri" pitchFamily="34" charset="0"/>
                  <a:cs typeface="Calibri" pitchFamily="34" charset="0"/>
                </a:rPr>
                <a:t>Lucent Connector</a:t>
              </a:r>
              <a:endParaRPr lang="en-US" sz="1400" dirty="0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6237458" y="1970911"/>
              <a:ext cx="2167982" cy="215444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 type="none" w="lg" len="med"/>
            </a:ln>
            <a:effectLst/>
          </p:spPr>
          <p:txBody>
            <a:bodyPr wrap="square" lIns="0" tIns="0" rIns="0" bIns="0">
              <a:spAutoFit/>
            </a:bodyPr>
            <a:lstStyle/>
            <a:p>
              <a:pPr marL="354013" indent="-354013" algn="ctr" defTabSz="941388"/>
              <a:r>
                <a:rPr lang="en-US" sz="1400" dirty="0">
                  <a:latin typeface="Calibri" pitchFamily="34" charset="0"/>
                </a:rPr>
                <a:t>Standard Connector</a:t>
              </a:r>
            </a:p>
          </p:txBody>
        </p:sp>
      </p:grpSp>
      <p:pic>
        <p:nvPicPr>
          <p:cNvPr id="2050" name="Picture 2" descr="Fiber optic cables under the ocean in transmission technolog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999" y="1888980"/>
            <a:ext cx="5238750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Viettel Invests $50m in Fiber-Optic Internet Sea Cable - Saigoneer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701" y="4427463"/>
            <a:ext cx="8510684" cy="2430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The Most Vulnerable Place on the Internet | WIRED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701" y="1887107"/>
            <a:ext cx="3252298" cy="2540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774233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lexandria Black" pitchFamily="2" charset="-78"/>
                <a:cs typeface="Alexandria Black" pitchFamily="2" charset="-78"/>
              </a:rPr>
              <a:t>Fiber optics Cables</a:t>
            </a:r>
          </a:p>
        </p:txBody>
      </p:sp>
      <p:sp>
        <p:nvSpPr>
          <p:cNvPr id="24579" name="Content Placeholder 6"/>
          <p:cNvSpPr>
            <a:spLocks noGrp="1"/>
          </p:cNvSpPr>
          <p:nvPr>
            <p:ph idx="1"/>
          </p:nvPr>
        </p:nvSpPr>
        <p:spPr>
          <a:xfrm>
            <a:off x="1474237" y="1881812"/>
            <a:ext cx="8534400" cy="550506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lexandria Medium" pitchFamily="2" charset="-78"/>
                <a:cs typeface="Alexandria Medium" pitchFamily="2" charset="-78"/>
              </a:rPr>
              <a:t>Two types of optical cables: single-mode and multimode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Module 5: Fibre Channel Storage Area Network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7B632CC-64B2-420A-A31C-97A036EAC6EC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0531575"/>
              </p:ext>
            </p:extLst>
          </p:nvPr>
        </p:nvGraphicFramePr>
        <p:xfrm>
          <a:off x="2024750" y="3186542"/>
          <a:ext cx="457200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57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2314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Alexandria" pitchFamily="2" charset="-78"/>
                          <a:cs typeface="Alexandria" pitchFamily="2" charset="-78"/>
                        </a:rPr>
                        <a:t>Single-mode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Alexandria" pitchFamily="2" charset="-78"/>
                          <a:cs typeface="Alexandria" pitchFamily="2" charset="-78"/>
                        </a:rPr>
                        <a:t>Multimode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7917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Carries single beam of light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Can carry multiple beams of light simultaneously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95769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Distance up to 10km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Used for short distance 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(Modal dispersion  weakens signal </a:t>
                      </a:r>
                      <a:r>
                        <a:rPr lang="en-US" sz="1600" dirty="0" smtClean="0">
                          <a:latin typeface="Alexandria" pitchFamily="2" charset="-78"/>
                          <a:cs typeface="Alexandria" pitchFamily="2" charset="-78"/>
                        </a:rPr>
                        <a:t>strength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after certain distance 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9" name="Picture 8" descr="Fig 5-04.wmf"/>
          <p:cNvPicPr>
            <a:picLocks noChangeAspect="1"/>
          </p:cNvPicPr>
          <p:nvPr/>
        </p:nvPicPr>
        <p:blipFill>
          <a:blip r:embed="rId3" cstate="print"/>
          <a:srcRect l="1959" t="9734" r="52010" b="21137"/>
          <a:stretch>
            <a:fillRect/>
          </a:stretch>
        </p:blipFill>
        <p:spPr>
          <a:xfrm>
            <a:off x="6836232" y="4677881"/>
            <a:ext cx="3581400" cy="990600"/>
          </a:xfrm>
          <a:prstGeom prst="rect">
            <a:avLst/>
          </a:prstGeom>
        </p:spPr>
      </p:pic>
      <p:sp>
        <p:nvSpPr>
          <p:cNvPr id="391" name="TextBox 390"/>
          <p:cNvSpPr txBox="1"/>
          <p:nvPr/>
        </p:nvSpPr>
        <p:spPr>
          <a:xfrm>
            <a:off x="8055432" y="5635824"/>
            <a:ext cx="16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alibri" pitchFamily="34" charset="0"/>
                <a:cs typeface="Calibri" pitchFamily="34" charset="0"/>
              </a:rPr>
              <a:t>Multimode Fiber</a:t>
            </a:r>
          </a:p>
        </p:txBody>
      </p:sp>
      <p:pic>
        <p:nvPicPr>
          <p:cNvPr id="392" name="Picture 391" descr="Fig 5-04.wmf"/>
          <p:cNvPicPr>
            <a:picLocks noChangeAspect="1"/>
          </p:cNvPicPr>
          <p:nvPr/>
        </p:nvPicPr>
        <p:blipFill>
          <a:blip r:embed="rId3" cstate="print"/>
          <a:srcRect l="52325" t="5313" r="2665" b="20311"/>
          <a:stretch>
            <a:fillRect/>
          </a:stretch>
        </p:blipFill>
        <p:spPr>
          <a:xfrm>
            <a:off x="6836232" y="3001481"/>
            <a:ext cx="3505200" cy="1066800"/>
          </a:xfrm>
          <a:prstGeom prst="rect">
            <a:avLst/>
          </a:prstGeom>
        </p:spPr>
      </p:pic>
      <p:sp>
        <p:nvSpPr>
          <p:cNvPr id="393" name="TextBox 392"/>
          <p:cNvSpPr txBox="1"/>
          <p:nvPr/>
        </p:nvSpPr>
        <p:spPr>
          <a:xfrm>
            <a:off x="8066316" y="4035626"/>
            <a:ext cx="16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alibri" pitchFamily="34" charset="0"/>
                <a:cs typeface="Calibri" pitchFamily="34" charset="0"/>
              </a:rPr>
              <a:t>Single-mode Fiber</a:t>
            </a:r>
          </a:p>
        </p:txBody>
      </p:sp>
    </p:spTree>
    <p:extLst>
      <p:ext uri="{BB962C8B-B14F-4D97-AF65-F5344CB8AC3E}">
        <p14:creationId xmlns:p14="http://schemas.microsoft.com/office/powerpoint/2010/main" val="2674128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91" grpId="0"/>
      <p:bldP spid="39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8229600" cy="11430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lexandria Black" pitchFamily="2" charset="-78"/>
                <a:cs typeface="Alexandria Black" pitchFamily="2" charset="-78"/>
              </a:rPr>
              <a:t>Fiber Optics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65" y="891478"/>
            <a:ext cx="8458200" cy="140142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9782999" y="1082054"/>
            <a:ext cx="2514600" cy="5264655"/>
            <a:chOff x="6096000" y="755145"/>
            <a:chExt cx="2514600" cy="5264655"/>
          </a:xfrm>
        </p:grpSpPr>
        <p:pic>
          <p:nvPicPr>
            <p:cNvPr id="7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>
            <a:xfrm>
              <a:off x="6367367" y="2564418"/>
              <a:ext cx="1748790" cy="1258738"/>
            </a:xfrm>
            <a:prstGeom prst="rect">
              <a:avLst/>
            </a:prstGeom>
            <a:noFill/>
            <a:ln/>
          </p:spPr>
        </p:pic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543217" y="755145"/>
              <a:ext cx="1345505" cy="12367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6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736652" y="4281634"/>
              <a:ext cx="1295400" cy="1483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0" name="Text Box 8"/>
            <p:cNvSpPr txBox="1">
              <a:spLocks noChangeArrowheads="1"/>
            </p:cNvSpPr>
            <p:nvPr/>
          </p:nvSpPr>
          <p:spPr bwMode="auto">
            <a:xfrm>
              <a:off x="6400800" y="5804356"/>
              <a:ext cx="2057400" cy="215444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 type="none" w="lg" len="med"/>
            </a:ln>
            <a:effectLst/>
          </p:spPr>
          <p:txBody>
            <a:bodyPr wrap="square" lIns="0" tIns="0" rIns="0" bIns="0">
              <a:spAutoFit/>
            </a:bodyPr>
            <a:lstStyle/>
            <a:p>
              <a:pPr marL="354013" indent="-354013" algn="ctr" defTabSz="941388"/>
              <a:r>
                <a:rPr lang="en-US" sz="1400" dirty="0">
                  <a:latin typeface="Calibri" pitchFamily="34" charset="0"/>
                </a:rPr>
                <a:t>Straight Tip Connector</a:t>
              </a:r>
            </a:p>
          </p:txBody>
        </p:sp>
        <p:sp>
          <p:nvSpPr>
            <p:cNvPr id="11" name="Text Box 9"/>
            <p:cNvSpPr txBox="1">
              <a:spLocks noChangeArrowheads="1"/>
            </p:cNvSpPr>
            <p:nvPr/>
          </p:nvSpPr>
          <p:spPr bwMode="auto">
            <a:xfrm>
              <a:off x="6096000" y="3823156"/>
              <a:ext cx="2514600" cy="215444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 type="none" w="lg" len="med"/>
            </a:ln>
            <a:effectLst/>
          </p:spPr>
          <p:txBody>
            <a:bodyPr wrap="square" lIns="0" tIns="0" rIns="0" bIns="0">
              <a:spAutoFit/>
            </a:bodyPr>
            <a:lstStyle/>
            <a:p>
              <a:pPr marL="354013" indent="-354013" algn="ctr" defTabSz="941388"/>
              <a:r>
                <a:rPr lang="en-US" sz="1400" dirty="0" smtClean="0">
                  <a:latin typeface="Calibri" pitchFamily="34" charset="0"/>
                  <a:cs typeface="Calibri" pitchFamily="34" charset="0"/>
                </a:rPr>
                <a:t>Lucent Connector</a:t>
              </a:r>
              <a:endParaRPr lang="en-US" sz="1400" dirty="0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6237458" y="1970911"/>
              <a:ext cx="2167982" cy="215444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 type="none" w="lg" len="med"/>
            </a:ln>
            <a:effectLst/>
          </p:spPr>
          <p:txBody>
            <a:bodyPr wrap="square" lIns="0" tIns="0" rIns="0" bIns="0">
              <a:spAutoFit/>
            </a:bodyPr>
            <a:lstStyle/>
            <a:p>
              <a:pPr marL="354013" indent="-354013" algn="ctr" defTabSz="941388"/>
              <a:r>
                <a:rPr lang="en-US" sz="1400" dirty="0">
                  <a:latin typeface="Calibri" pitchFamily="34" charset="0"/>
                </a:rPr>
                <a:t>Standard Connector</a:t>
              </a:r>
            </a:p>
          </p:txBody>
        </p:sp>
      </p:grpSp>
      <p:pic>
        <p:nvPicPr>
          <p:cNvPr id="2050" name="Picture 2" descr="Fiber optic cables under the ocean in transmission technolog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999" y="1888980"/>
            <a:ext cx="5238750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Viettel Invests $50m in Fiber-Optic Internet Sea Cable - Saigoneer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857" y="4427463"/>
            <a:ext cx="6759528" cy="2430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180513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13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90"/>
    </mc:Choice>
    <mc:Fallback xmlns="">
      <p:transition spd="slow" advTm="4509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b69ce7a49db56c7ed276051354650032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7f54842b1d4dd5996fa5a2e205f42e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461F954-B547-458D-8532-0CA4FB5C7465}"/>
</file>

<file path=customXml/itemProps2.xml><?xml version="1.0" encoding="utf-8"?>
<ds:datastoreItem xmlns:ds="http://schemas.openxmlformats.org/officeDocument/2006/customXml" ds:itemID="{6297DEB2-58D2-485E-9F61-D1912218B032}"/>
</file>

<file path=customXml/itemProps3.xml><?xml version="1.0" encoding="utf-8"?>
<ds:datastoreItem xmlns:ds="http://schemas.openxmlformats.org/officeDocument/2006/customXml" ds:itemID="{1AEB0141-118C-418C-9553-065CB6A1A80D}"/>
</file>

<file path=docProps/app.xml><?xml version="1.0" encoding="utf-8"?>
<Properties xmlns="http://schemas.openxmlformats.org/officeDocument/2006/extended-properties" xmlns:vt="http://schemas.openxmlformats.org/officeDocument/2006/docPropsVTypes">
  <TotalTime>1982</TotalTime>
  <Words>1393</Words>
  <Application>Microsoft Office PowerPoint</Application>
  <PresentationFormat>Widescreen</PresentationFormat>
  <Paragraphs>356</Paragraphs>
  <Slides>41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3" baseType="lpstr">
      <vt:lpstr>Alexandria</vt:lpstr>
      <vt:lpstr>Alexandria Black</vt:lpstr>
      <vt:lpstr>Alexandria Medium</vt:lpstr>
      <vt:lpstr>Arial</vt:lpstr>
      <vt:lpstr>Calibri</vt:lpstr>
      <vt:lpstr>Calibri Light</vt:lpstr>
      <vt:lpstr>Courier New</vt:lpstr>
      <vt:lpstr>Roboto Light</vt:lpstr>
      <vt:lpstr>Times New Roman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CISCO Company </vt:lpstr>
      <vt:lpstr>PowerPoint Presentation</vt:lpstr>
      <vt:lpstr>Cisco Courses</vt:lpstr>
      <vt:lpstr>Cisco Courses</vt:lpstr>
      <vt:lpstr>List of Acronyms</vt:lpstr>
      <vt:lpstr>Cisco Certificates</vt:lpstr>
      <vt:lpstr>Cisco Certificates</vt:lpstr>
      <vt:lpstr>Cisco CCNA R&amp;S Certificates</vt:lpstr>
      <vt:lpstr>PowerPoint Presentation</vt:lpstr>
      <vt:lpstr>Introduction to Computer Networks</vt:lpstr>
      <vt:lpstr>Introduction to Computer Networks</vt:lpstr>
      <vt:lpstr>PowerPoint Presentation</vt:lpstr>
      <vt:lpstr>Types of Computer Networks </vt:lpstr>
      <vt:lpstr>Introduction to Computer Networks</vt:lpstr>
      <vt:lpstr>PowerPoint Presentation</vt:lpstr>
      <vt:lpstr>How to Setup a LAN  </vt:lpstr>
      <vt:lpstr>PowerPoint Presentation</vt:lpstr>
      <vt:lpstr>Cables</vt:lpstr>
      <vt:lpstr>Cables</vt:lpstr>
      <vt:lpstr>Coaxial Cable</vt:lpstr>
      <vt:lpstr>Unshielded Twisted Pair (UTP) VS (STP)</vt:lpstr>
      <vt:lpstr>Fiber Optics</vt:lpstr>
      <vt:lpstr>Fiber optics Cables</vt:lpstr>
      <vt:lpstr>Fiber Optics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Diaa Salama</cp:lastModifiedBy>
  <cp:revision>72</cp:revision>
  <dcterms:created xsi:type="dcterms:W3CDTF">2023-04-29T09:08:00Z</dcterms:created>
  <dcterms:modified xsi:type="dcterms:W3CDTF">2024-01-31T01:04:25Z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