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5"/>
  </p:notesMasterIdLst>
  <p:sldIdLst>
    <p:sldId id="794" r:id="rId5"/>
    <p:sldId id="795" r:id="rId6"/>
    <p:sldId id="747" r:id="rId7"/>
    <p:sldId id="797" r:id="rId8"/>
    <p:sldId id="798" r:id="rId9"/>
    <p:sldId id="799" r:id="rId10"/>
    <p:sldId id="783" r:id="rId11"/>
    <p:sldId id="550" r:id="rId12"/>
    <p:sldId id="784" r:id="rId13"/>
    <p:sldId id="707" r:id="rId14"/>
    <p:sldId id="785" r:id="rId15"/>
    <p:sldId id="708" r:id="rId16"/>
    <p:sldId id="753" r:id="rId17"/>
    <p:sldId id="677" r:id="rId18"/>
    <p:sldId id="709" r:id="rId19"/>
    <p:sldId id="755" r:id="rId20"/>
    <p:sldId id="756" r:id="rId21"/>
    <p:sldId id="800" r:id="rId22"/>
    <p:sldId id="710" r:id="rId23"/>
    <p:sldId id="786" r:id="rId24"/>
    <p:sldId id="686" r:id="rId25"/>
    <p:sldId id="683" r:id="rId26"/>
    <p:sldId id="736" r:id="rId27"/>
    <p:sldId id="790" r:id="rId28"/>
    <p:sldId id="737" r:id="rId29"/>
    <p:sldId id="738" r:id="rId30"/>
    <p:sldId id="757" r:id="rId31"/>
    <p:sldId id="758" r:id="rId32"/>
    <p:sldId id="759" r:id="rId33"/>
    <p:sldId id="791" r:id="rId34"/>
    <p:sldId id="760" r:id="rId35"/>
    <p:sldId id="761" r:id="rId36"/>
    <p:sldId id="762" r:id="rId37"/>
    <p:sldId id="792" r:id="rId38"/>
    <p:sldId id="763" r:id="rId39"/>
    <p:sldId id="764" r:id="rId40"/>
    <p:sldId id="793" r:id="rId41"/>
    <p:sldId id="788" r:id="rId42"/>
    <p:sldId id="766" r:id="rId43"/>
    <p:sldId id="7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94"/>
            <p14:sldId id="795"/>
            <p14:sldId id="747"/>
            <p14:sldId id="797"/>
            <p14:sldId id="798"/>
            <p14:sldId id="799"/>
            <p14:sldId id="783"/>
            <p14:sldId id="550"/>
            <p14:sldId id="784"/>
            <p14:sldId id="707"/>
            <p14:sldId id="785"/>
            <p14:sldId id="708"/>
            <p14:sldId id="753"/>
            <p14:sldId id="677"/>
            <p14:sldId id="709"/>
            <p14:sldId id="755"/>
            <p14:sldId id="756"/>
            <p14:sldId id="800"/>
            <p14:sldId id="710"/>
            <p14:sldId id="786"/>
            <p14:sldId id="686"/>
            <p14:sldId id="683"/>
            <p14:sldId id="736"/>
            <p14:sldId id="790"/>
            <p14:sldId id="737"/>
            <p14:sldId id="738"/>
            <p14:sldId id="757"/>
            <p14:sldId id="758"/>
            <p14:sldId id="759"/>
            <p14:sldId id="791"/>
            <p14:sldId id="760"/>
            <p14:sldId id="761"/>
            <p14:sldId id="762"/>
            <p14:sldId id="792"/>
            <p14:sldId id="763"/>
            <p14:sldId id="764"/>
            <p14:sldId id="793"/>
            <p14:sldId id="788"/>
            <p14:sldId id="766"/>
            <p14:sldId id="796"/>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52" d="100"/>
          <a:sy n="52" d="100"/>
        </p:scale>
        <p:origin x="-1843" y="-7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7295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0686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43793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0526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3853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81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4384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498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4258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690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1999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7679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1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148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28559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4241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808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2144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28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6365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17739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5293926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2" r:id="rId18"/>
    <p:sldLayoutId id="2147483665" r:id="rId19"/>
    <p:sldLayoutId id="2147483666" r:id="rId20"/>
    <p:sldLayoutId id="2147483667" r:id="rId21"/>
    <p:sldLayoutId id="214748368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centerforgov.gitbooks.io/changing-culture/content/Diagnostic.html" TargetMode="Externa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intellihr.com/wp-content/uploads/2021/10/intelliHR-sentiment-analysis.png" TargetMode="Externa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cultureamp.com/company"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erceptyx.com/" TargetMode="Externa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6.png"/><Relationship Id="rId7"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2.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smtClean="0">
                <a:solidFill>
                  <a:schemeClr val="bg2">
                    <a:lumMod val="25000"/>
                  </a:schemeClr>
                </a:solidFill>
                <a:latin typeface="Alexandria" charset="0"/>
                <a:cs typeface="Alexandria" charset="0"/>
              </a:rPr>
              <a:t>Ranya</a:t>
            </a:r>
            <a:r>
              <a:rPr lang="en-US" sz="2400" b="1" dirty="0" smtClean="0">
                <a:solidFill>
                  <a:schemeClr val="bg2">
                    <a:lumMod val="25000"/>
                  </a:schemeClr>
                </a:solidFill>
                <a:latin typeface="Alexandria" charset="0"/>
                <a:cs typeface="Alexandria" charset="0"/>
              </a:rPr>
              <a:t> Mahfouz</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44128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229843" y="3091929"/>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625890" y="4064470"/>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7</a:t>
            </a:r>
            <a:endParaRPr lang="ar-EG" sz="2800" b="1" dirty="0" smtClean="0">
              <a:solidFill>
                <a:srgbClr val="000000"/>
              </a:solidFill>
              <a:latin typeface="Times New Roman" panose="02020603050405020304" pitchFamily="18" charset="0"/>
              <a:cs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Cultural change </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647538" y="5285069"/>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Mahfouz</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100142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637071" y="1997968"/>
            <a:ext cx="9202218" cy="3046988"/>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2">
                    <a:lumMod val="25000"/>
                  </a:schemeClr>
                </a:solidFill>
                <a:latin typeface="Times New Roman" pitchFamily="18" charset="0"/>
                <a:cs typeface="Times New Roman" pitchFamily="18" charset="0"/>
              </a:rPr>
              <a:t>Introduction</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definition </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trigger for a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importance of measuring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techniques of measuring culture change</a:t>
            </a:r>
          </a:p>
          <a:p>
            <a:endParaRPr lang="en-US" sz="3200" dirty="0">
              <a:solidFill>
                <a:schemeClr val="bg2">
                  <a:lumMod val="25000"/>
                </a:schemeClr>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7131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1194400864"/>
      </p:ext>
    </p:extLst>
  </p:cSld>
  <p:clrMapOvr>
    <a:masterClrMapping/>
  </p:clrMapOvr>
  <mc:AlternateContent xmlns:mc="http://schemas.openxmlformats.org/markup-compatibility/2006" xmlns:p14="http://schemas.microsoft.com/office/powerpoint/2010/main">
    <mc:Choice Requires="p14">
      <p:transition spd="slow" p14:dur="2000" advTm="98458"/>
    </mc:Choice>
    <mc:Fallback xmlns="">
      <p:transition spd="slow" advTm="984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5306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931008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540751"/>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Introduction</a:t>
            </a:r>
          </a:p>
          <a:p>
            <a:pPr marL="457200" indent="-457200">
              <a:buFont typeface="Wingdings" panose="05000000000000000000" pitchFamily="2" charset="2"/>
              <a:buChar char="Ø"/>
            </a:pPr>
            <a:r>
              <a:rPr lang="en-US" sz="3200" b="1" dirty="0">
                <a:solidFill>
                  <a:schemeClr val="bg2">
                    <a:lumMod val="25000"/>
                  </a:schemeClr>
                </a:solidFill>
                <a:latin typeface="Times New Roman" pitchFamily="18" charset="0"/>
                <a:cs typeface="Times New Roman" pitchFamily="18" charset="0"/>
              </a:rPr>
              <a:t>Culture change definition </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trigger for a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importance of measuring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techniques of measuring culture change</a:t>
            </a:r>
          </a:p>
          <a:p>
            <a:endParaRPr lang="en-US" sz="3200" dirty="0">
              <a:solidFill>
                <a:schemeClr val="bg1">
                  <a:lumMod val="50000"/>
                </a:schemeClr>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88911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smtClean="0">
                <a:solidFill>
                  <a:schemeClr val="bg2">
                    <a:lumMod val="25000"/>
                  </a:schemeClr>
                </a:solidFill>
                <a:effectLst>
                  <a:outerShdw blurRad="38100" dist="38100" dir="2700000" algn="tl">
                    <a:srgbClr val="000000">
                      <a:alpha val="43137"/>
                    </a:srgbClr>
                  </a:outerShdw>
                </a:effectLst>
              </a:rPr>
              <a:t>Culture change definition</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pPr marL="457200" indent="-457200" algn="just">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also referred to as cultural transformation, is a set of activities an organization undertakes to change the behaviors and mindsets of employees to achieve strategic goals. A culture change is usually a gradual process that can be observed over a medium to a long period of time.</a:t>
            </a:r>
          </a:p>
          <a:p>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546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383625" y="1540751"/>
            <a:ext cx="9902228" cy="2554545"/>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Introduction</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definition </a:t>
            </a:r>
          </a:p>
          <a:p>
            <a:pPr marL="457200" indent="-457200">
              <a:buFont typeface="Wingdings" panose="05000000000000000000" pitchFamily="2" charset="2"/>
              <a:buChar char="Ø"/>
            </a:pPr>
            <a:r>
              <a:rPr lang="en-US" sz="3200" b="1" dirty="0">
                <a:solidFill>
                  <a:schemeClr val="bg2">
                    <a:lumMod val="25000"/>
                  </a:schemeClr>
                </a:solidFill>
                <a:latin typeface="Times New Roman" pitchFamily="18" charset="0"/>
                <a:cs typeface="Times New Roman" pitchFamily="18" charset="0"/>
              </a:rPr>
              <a:t>The trigger for a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importance of measuring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techniques of measuring culture </a:t>
            </a:r>
            <a:r>
              <a:rPr lang="en-US" sz="3200" dirty="0" smtClean="0">
                <a:solidFill>
                  <a:schemeClr val="bg2">
                    <a:lumMod val="25000"/>
                  </a:schemeClr>
                </a:solidFill>
                <a:latin typeface="Times New Roman" pitchFamily="18" charset="0"/>
                <a:cs typeface="Times New Roman" pitchFamily="18" charset="0"/>
              </a:rPr>
              <a:t>change</a:t>
            </a:r>
            <a:endParaRPr lang="en-US" sz="3200" dirty="0">
              <a:solidFill>
                <a:schemeClr val="bg2">
                  <a:lumMod val="25000"/>
                </a:schemeClr>
              </a:solidFill>
              <a:latin typeface="Times New Roman" pitchFamily="18" charset="0"/>
              <a:cs typeface="Times New Roman" pitchFamily="18" charset="0"/>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200803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046988"/>
          </a:xfrm>
          <a:prstGeom prst="rect">
            <a:avLst/>
          </a:prstGeom>
          <a:noFill/>
        </p:spPr>
        <p:txBody>
          <a:bodyPr wrap="square" rtlCol="0">
            <a:spAutoFit/>
          </a:bodyPr>
          <a:lstStyle/>
          <a:p>
            <a:pPr marL="457200" indent="-457200" algn="just">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trigger for a culture change is when the current culture of the business doesn’t align with its vision, mission, core values, and strategic objectives. This misalignment indicates to the leadership that the culture has become a barrier to achieving the organization’s goals.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trigger for a culture change</a:t>
            </a: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50611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Introduction</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definition </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trigger for a culture change</a:t>
            </a:r>
          </a:p>
          <a:p>
            <a:pPr marL="457200" indent="-457200">
              <a:buFont typeface="Wingdings" panose="05000000000000000000" pitchFamily="2" charset="2"/>
              <a:buChar char="Ø"/>
            </a:pPr>
            <a:r>
              <a:rPr lang="en-US" sz="3200" b="1" dirty="0">
                <a:solidFill>
                  <a:schemeClr val="bg2">
                    <a:lumMod val="25000"/>
                  </a:schemeClr>
                </a:solidFill>
                <a:latin typeface="Times New Roman" pitchFamily="18" charset="0"/>
                <a:cs typeface="Times New Roman" pitchFamily="18" charset="0"/>
              </a:rPr>
              <a:t>The importance of measuring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75573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pPr marL="457200" indent="-457200" algn="just">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is a big undertaking, which requires a lot of effort and big investments in terms of resources. It requires a focused effort of leadership, management, and employees over a long period. If done correctly, it can have a monumental outcome for your employee experience and the business results.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2" y="1599946"/>
            <a:ext cx="7387537"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importance of measuring culture change</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376509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250729" y="2369387"/>
            <a:ext cx="8630096" cy="4031873"/>
          </a:xfrm>
          <a:prstGeom prst="rect">
            <a:avLst/>
          </a:prstGeom>
          <a:noFill/>
        </p:spPr>
        <p:txBody>
          <a:bodyPr wrap="square" rtlCol="0">
            <a:spAutoFit/>
          </a:bodyPr>
          <a:lstStyle/>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For this reason, measuring culture change is necessary to know how the business is progressing and what impact the transformation has on the business. </a:t>
            </a:r>
          </a:p>
          <a:p>
            <a:pPr marL="457200" indent="-457200">
              <a:buFont typeface="Wingdings" panose="05000000000000000000" pitchFamily="2" charset="2"/>
              <a:buChar char="Ø"/>
            </a:pPr>
            <a:r>
              <a:rPr lang="en-US" sz="3200" dirty="0" smtClean="0">
                <a:solidFill>
                  <a:schemeClr val="bg2">
                    <a:lumMod val="25000"/>
                  </a:schemeClr>
                </a:solidFill>
                <a:latin typeface="Times New Roman" pitchFamily="18" charset="0"/>
                <a:cs typeface="Times New Roman" pitchFamily="18" charset="0"/>
              </a:rPr>
              <a:t>Measuring </a:t>
            </a:r>
            <a:r>
              <a:rPr lang="en-US" sz="3200" dirty="0">
                <a:solidFill>
                  <a:schemeClr val="bg2">
                    <a:lumMod val="25000"/>
                  </a:schemeClr>
                </a:solidFill>
                <a:latin typeface="Times New Roman" pitchFamily="18" charset="0"/>
                <a:cs typeface="Times New Roman" pitchFamily="18" charset="0"/>
              </a:rPr>
              <a:t>culture change requires a mixture of quantitative metrics and qualitative techniques. By measuring culture change, it's able to the following:</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3" y="1599946"/>
            <a:ext cx="7109042"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a:t>
            </a:r>
            <a:r>
              <a:rPr lang="en-US" sz="2800" b="1" dirty="0" smtClean="0">
                <a:solidFill>
                  <a:schemeClr val="bg2">
                    <a:lumMod val="25000"/>
                  </a:schemeClr>
                </a:solidFill>
                <a:effectLst>
                  <a:outerShdw blurRad="38100" dist="38100" dir="2700000" algn="tl">
                    <a:srgbClr val="000000">
                      <a:alpha val="43137"/>
                    </a:srgbClr>
                  </a:outerShdw>
                </a:effectLst>
              </a:rPr>
              <a:t>he </a:t>
            </a:r>
            <a:r>
              <a:rPr lang="en-US" sz="2800" b="1" dirty="0">
                <a:solidFill>
                  <a:schemeClr val="bg2">
                    <a:lumMod val="25000"/>
                  </a:schemeClr>
                </a:solidFill>
                <a:effectLst>
                  <a:outerShdw blurRad="38100" dist="38100" dir="2700000" algn="tl">
                    <a:srgbClr val="000000">
                      <a:alpha val="43137"/>
                    </a:srgbClr>
                  </a:outerShdw>
                </a:effectLst>
              </a:rPr>
              <a:t>importance of measuring culture change</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856950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Evaluating the success of </a:t>
            </a:r>
            <a:r>
              <a:rPr lang="en-US" sz="2800" b="1" dirty="0" smtClean="0">
                <a:solidFill>
                  <a:schemeClr val="tx1"/>
                </a:solidFill>
              </a:rPr>
              <a:t>the initiatives</a:t>
            </a:r>
          </a:p>
          <a:p>
            <a:endParaRPr lang="en-US" sz="2800" b="1" dirty="0" smtClean="0">
              <a:solidFill>
                <a:schemeClr val="tx1"/>
              </a:solidFill>
            </a:endParaRPr>
          </a:p>
          <a:p>
            <a:r>
              <a:rPr lang="en-US" sz="2800" dirty="0" smtClean="0">
                <a:solidFill>
                  <a:schemeClr val="tx1"/>
                </a:solidFill>
              </a:rPr>
              <a:t>It could assess </a:t>
            </a:r>
            <a:r>
              <a:rPr lang="en-US" sz="2800" dirty="0">
                <a:solidFill>
                  <a:schemeClr val="tx1"/>
                </a:solidFill>
              </a:rPr>
              <a:t>if the culture change initiative has the desired impact. As you’re investing a lot of resources and effort into creating culture change, you need to understand if it’s bringing you the results you expected, and if not, why not</a:t>
            </a:r>
            <a:r>
              <a:rPr lang="en-US" sz="2800" dirty="0" smtClean="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smtClean="0">
              <a:solidFill>
                <a:schemeClr val="tx1"/>
              </a:solidFill>
              <a:latin typeface="Times New Roman" panose="02020603050405020304" pitchFamily="18" charset="0"/>
              <a:cs typeface="Times New Roman" panose="02020603050405020304" pitchFamily="18" charset="0"/>
            </a:endParaRP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smtClean="0">
                <a:solidFill>
                  <a:schemeClr val="bg2">
                    <a:lumMod val="25000"/>
                  </a:schemeClr>
                </a:solidFill>
              </a:rPr>
              <a:t>The </a:t>
            </a:r>
            <a:r>
              <a:rPr lang="en-US" sz="2800" b="1" dirty="0">
                <a:solidFill>
                  <a:schemeClr val="bg2">
                    <a:lumMod val="25000"/>
                  </a:schemeClr>
                </a:solidFill>
              </a:rPr>
              <a:t>importance of measuring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5840294" y="4447791"/>
            <a:ext cx="4620270" cy="1616075"/>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a:p>
            <a:r>
              <a:rPr lang="en-US" sz="2800" dirty="0">
                <a:solidFill>
                  <a:schemeClr val="tx1"/>
                </a:solidFill>
              </a:rPr>
              <a:t>It could show the impact the culture change has on your business in a measurable way, which helps you speak the business leadership language. Cultural change requires a time and money investment, so showing the outcome and results is essential. </a:t>
            </a: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404100" y="4481458"/>
            <a:ext cx="3928669" cy="1328790"/>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EG" sz="2800" b="1" dirty="0" smtClean="0">
              <a:solidFill>
                <a:schemeClr val="tx1"/>
              </a:solidFill>
            </a:endParaRPr>
          </a:p>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r>
              <a:rPr lang="en-US" sz="2400" dirty="0">
                <a:solidFill>
                  <a:schemeClr val="tx1"/>
                </a:solidFill>
              </a:rPr>
              <a:t>Alongside organizational structural changes, Microsoft’s CEO </a:t>
            </a:r>
            <a:r>
              <a:rPr lang="en-US" sz="2400" dirty="0" err="1">
                <a:solidFill>
                  <a:schemeClr val="tx1"/>
                </a:solidFill>
              </a:rPr>
              <a:t>Satya</a:t>
            </a:r>
            <a:r>
              <a:rPr lang="en-US" sz="2400" dirty="0">
                <a:solidFill>
                  <a:schemeClr val="tx1"/>
                </a:solidFill>
              </a:rPr>
              <a:t> </a:t>
            </a:r>
            <a:r>
              <a:rPr lang="en-US" sz="2400" dirty="0" err="1">
                <a:solidFill>
                  <a:schemeClr val="tx1"/>
                </a:solidFill>
              </a:rPr>
              <a:t>Nadella</a:t>
            </a:r>
            <a:r>
              <a:rPr lang="en-US" sz="2400" dirty="0">
                <a:solidFill>
                  <a:schemeClr val="tx1"/>
                </a:solidFill>
              </a:rPr>
              <a:t> had the goal to transform the culture to ensure they reach their goals. A new Microsoft vision was developed, which was “to empower every person and every organization on the planet to achieve more.” </a:t>
            </a:r>
            <a:endParaRPr lang="ar-EG" sz="2400" dirty="0" smtClean="0">
              <a:solidFill>
                <a:schemeClr val="tx1"/>
              </a:solidFill>
            </a:endParaRPr>
          </a:p>
          <a:p>
            <a:endParaRPr lang="en-US" sz="2400" dirty="0">
              <a:solidFill>
                <a:schemeClr val="tx1"/>
              </a:solidFill>
            </a:endParaRPr>
          </a:p>
          <a:p>
            <a:r>
              <a:rPr lang="en-US" sz="2400" dirty="0" smtClean="0">
                <a:solidFill>
                  <a:schemeClr val="tx1"/>
                </a:solidFill>
              </a:rPr>
              <a:t>Prior </a:t>
            </a:r>
            <a:r>
              <a:rPr lang="en-US" sz="2400" dirty="0">
                <a:solidFill>
                  <a:schemeClr val="tx1"/>
                </a:solidFill>
              </a:rPr>
              <a:t>to the restructure, employees lacked a sense of purpose, and engagement scores were quite low. Through various culture initiatives and realignment of their purpose, Microsoft was able to get back on track. One of the outcomes was notable stock price growth:</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583651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a:t>
            </a:r>
            <a:r>
              <a:rPr lang="en-US" sz="2800" b="1" dirty="0" smtClean="0">
                <a:solidFill>
                  <a:schemeClr val="tx1"/>
                </a:solidFill>
              </a:rPr>
              <a:t>results</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45578" y="2561791"/>
            <a:ext cx="11744346" cy="3666545"/>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188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EG" sz="2800" b="1" dirty="0" smtClean="0">
              <a:solidFill>
                <a:schemeClr val="tx1"/>
              </a:solidFill>
            </a:endParaRPr>
          </a:p>
          <a:p>
            <a:endParaRPr lang="ar-EG" sz="2800" b="1" dirty="0">
              <a:solidFill>
                <a:schemeClr val="tx1"/>
              </a:solidFill>
            </a:endParaRPr>
          </a:p>
          <a:p>
            <a:endParaRPr lang="ar-EG" sz="2800" b="1" dirty="0" smtClean="0">
              <a:solidFill>
                <a:schemeClr val="tx1"/>
              </a:solidFill>
            </a:endParaRPr>
          </a:p>
          <a:p>
            <a:endParaRPr lang="ar-EG" sz="2800" b="1" dirty="0">
              <a:solidFill>
                <a:schemeClr val="tx1"/>
              </a:solidFill>
            </a:endParaRPr>
          </a:p>
          <a:p>
            <a:endParaRPr lang="ar-EG" sz="2800" dirty="0">
              <a:solidFill>
                <a:schemeClr val="tx1"/>
              </a:solidFill>
            </a:endParaRPr>
          </a:p>
          <a:p>
            <a:endParaRPr lang="ar-EG" sz="2800" b="1" dirty="0">
              <a:solidFill>
                <a:schemeClr val="tx1"/>
              </a:solidFill>
            </a:endParaRPr>
          </a:p>
          <a:p>
            <a:r>
              <a:rPr lang="en-US" sz="2800" b="1" dirty="0" smtClean="0">
                <a:solidFill>
                  <a:schemeClr val="tx1"/>
                </a:solidFill>
              </a:rPr>
              <a:t>2- </a:t>
            </a:r>
            <a:r>
              <a:rPr lang="en-US" sz="2800" b="1" dirty="0">
                <a:solidFill>
                  <a:schemeClr val="tx1"/>
                </a:solidFill>
              </a:rPr>
              <a:t>Showcasing the </a:t>
            </a:r>
            <a:r>
              <a:rPr lang="en-US" sz="2800" b="1" dirty="0" smtClean="0">
                <a:solidFill>
                  <a:schemeClr val="tx1"/>
                </a:solidFill>
              </a:rPr>
              <a:t>results</a:t>
            </a:r>
          </a:p>
          <a:p>
            <a:r>
              <a:rPr lang="en-US" sz="2800" b="1" dirty="0">
                <a:solidFill>
                  <a:srgbClr val="FF0000"/>
                </a:solidFill>
              </a:rPr>
              <a:t>Microsoft’s Financial Highlights in 2025 </a:t>
            </a:r>
            <a:r>
              <a:rPr lang="en-US" sz="2000" dirty="0">
                <a:solidFill>
                  <a:schemeClr val="tx1"/>
                </a:solidFill>
              </a:rPr>
              <a:t>— </a:t>
            </a:r>
            <a:endParaRPr lang="ar-EG" sz="2000" dirty="0">
              <a:solidFill>
                <a:schemeClr val="tx1"/>
              </a:solidFill>
            </a:endParaRPr>
          </a:p>
          <a:p>
            <a:r>
              <a:rPr lang="en-US" sz="2400" dirty="0" smtClean="0">
                <a:solidFill>
                  <a:schemeClr val="tx1"/>
                </a:solidFill>
              </a:rPr>
              <a:t>Microsoft </a:t>
            </a:r>
            <a:r>
              <a:rPr lang="en-US" sz="2400" dirty="0">
                <a:solidFill>
                  <a:schemeClr val="tx1"/>
                </a:solidFill>
              </a:rPr>
              <a:t>experienced substantial financial growth throughout 2025, driven by strong performance in cloud computing and artificial intelligence. The key financial metrics for the year were as follows:</a:t>
            </a:r>
          </a:p>
          <a:p>
            <a:r>
              <a:rPr lang="en-US" sz="2400" b="1" dirty="0">
                <a:solidFill>
                  <a:schemeClr val="tx1"/>
                </a:solidFill>
              </a:rPr>
              <a:t>Annual Revenue</a:t>
            </a:r>
            <a:r>
              <a:rPr lang="en-US" sz="2400" dirty="0">
                <a:solidFill>
                  <a:schemeClr val="tx1"/>
                </a:solidFill>
              </a:rPr>
              <a:t>: $245.12 billion</a:t>
            </a:r>
          </a:p>
          <a:p>
            <a:r>
              <a:rPr lang="en-US" sz="2400" b="1" dirty="0">
                <a:solidFill>
                  <a:schemeClr val="tx1"/>
                </a:solidFill>
              </a:rPr>
              <a:t>Annual Net Income</a:t>
            </a:r>
            <a:r>
              <a:rPr lang="en-US" sz="2400" dirty="0">
                <a:solidFill>
                  <a:schemeClr val="tx1"/>
                </a:solidFill>
              </a:rPr>
              <a:t>: $88.14 billion</a:t>
            </a:r>
          </a:p>
          <a:p>
            <a:r>
              <a:rPr lang="en-US" sz="2400" b="1" dirty="0">
                <a:solidFill>
                  <a:schemeClr val="tx1"/>
                </a:solidFill>
              </a:rPr>
              <a:t>Earnings Per Share (EPS) for the 12-month period</a:t>
            </a:r>
            <a:r>
              <a:rPr lang="en-US" sz="2400" dirty="0">
                <a:solidFill>
                  <a:schemeClr val="tx1"/>
                </a:solidFill>
              </a:rPr>
              <a:t>: $13.00 USD</a:t>
            </a:r>
          </a:p>
          <a:p>
            <a:r>
              <a:rPr lang="en-US" sz="2400" b="1" dirty="0">
                <a:solidFill>
                  <a:schemeClr val="tx1"/>
                </a:solidFill>
              </a:rPr>
              <a:t>Highest Share Price through July 2025</a:t>
            </a:r>
            <a:r>
              <a:rPr lang="en-US" sz="2400" dirty="0">
                <a:solidFill>
                  <a:schemeClr val="tx1"/>
                </a:solidFill>
              </a:rPr>
              <a:t>: $506.78 USD</a:t>
            </a:r>
          </a:p>
          <a:p>
            <a:r>
              <a:rPr lang="en-US" sz="2400" dirty="0" smtClean="0">
                <a:solidFill>
                  <a:schemeClr val="tx1"/>
                </a:solidFill>
              </a:rPr>
              <a:t>Total </a:t>
            </a:r>
            <a:r>
              <a:rPr lang="en-US" sz="2400" dirty="0">
                <a:solidFill>
                  <a:schemeClr val="tx1"/>
                </a:solidFill>
              </a:rPr>
              <a:t>Employees: 228,000 (representing a 3.1% year-over-year increase)</a:t>
            </a: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11433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96767" y="1464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31065" y="24478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061852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Uncovering points of </a:t>
            </a:r>
            <a:r>
              <a:rPr lang="en-US" sz="2800" b="1" dirty="0" smtClean="0">
                <a:solidFill>
                  <a:schemeClr val="tx1"/>
                </a:solidFill>
              </a:rPr>
              <a:t>improvement</a:t>
            </a:r>
            <a:endParaRPr lang="en-US" sz="2800" dirty="0">
              <a:solidFill>
                <a:schemeClr val="tx1"/>
              </a:solidFill>
            </a:endParaRPr>
          </a:p>
          <a:p>
            <a:endParaRPr lang="en-US" sz="2800" dirty="0" smtClean="0">
              <a:solidFill>
                <a:schemeClr val="tx1"/>
              </a:solidFill>
            </a:endParaRPr>
          </a:p>
          <a:p>
            <a:r>
              <a:rPr lang="en-US" sz="2800" dirty="0">
                <a:solidFill>
                  <a:schemeClr val="tx1"/>
                </a:solidFill>
              </a:rPr>
              <a:t> If the desired results aren’t there, you can use data to look into what I could improve and how to cement the culture change further. By understanding how your transformation is progressing, it can uncover obstacles in the internal and external environment.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427870" y="1614494"/>
            <a:ext cx="9902228" cy="3046988"/>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Introduction</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Culture change definition </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trigger for a culture change</a:t>
            </a:r>
          </a:p>
          <a:p>
            <a:pPr marL="457200" indent="-457200">
              <a:buFont typeface="Wingdings" panose="05000000000000000000" pitchFamily="2" charset="2"/>
              <a:buChar char="Ø"/>
            </a:pPr>
            <a:r>
              <a:rPr lang="en-US" sz="3200" dirty="0">
                <a:solidFill>
                  <a:schemeClr val="bg2">
                    <a:lumMod val="25000"/>
                  </a:schemeClr>
                </a:solidFill>
                <a:latin typeface="Times New Roman" pitchFamily="18" charset="0"/>
                <a:cs typeface="Times New Roman" pitchFamily="18" charset="0"/>
              </a:rPr>
              <a:t>The importance of measuring culture change</a:t>
            </a:r>
          </a:p>
          <a:p>
            <a:pPr marL="457200" indent="-457200">
              <a:buFont typeface="Wingdings" panose="05000000000000000000" pitchFamily="2" charset="2"/>
              <a:buChar char="Ø"/>
            </a:pPr>
            <a:r>
              <a:rPr lang="en-US" sz="3200" b="1" dirty="0">
                <a:solidFill>
                  <a:schemeClr val="bg2">
                    <a:lumMod val="25000"/>
                  </a:schemeClr>
                </a:solidFill>
                <a:latin typeface="Times New Roman" pitchFamily="18" charset="0"/>
                <a:cs typeface="Times New Roman" pitchFamily="18" charset="0"/>
              </a:rPr>
              <a:t>The techniques of measuring culture change</a:t>
            </a: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364228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solidFill>
                  <a:schemeClr val="bg2">
                    <a:lumMod val="25000"/>
                  </a:schemeClr>
                </a:solidFill>
              </a:rPr>
              <a:t>Measuring company culture, as well as measuring culture change, is not easy. </a:t>
            </a:r>
            <a:r>
              <a:rPr lang="en-US" sz="2800" dirty="0" smtClean="0">
                <a:solidFill>
                  <a:schemeClr val="bg2">
                    <a:lumMod val="25000"/>
                  </a:schemeClr>
                </a:solidFill>
              </a:rPr>
              <a:t>It has </a:t>
            </a:r>
            <a:r>
              <a:rPr lang="en-US" sz="2800" dirty="0">
                <a:solidFill>
                  <a:schemeClr val="bg2">
                    <a:lumMod val="25000"/>
                  </a:schemeClr>
                </a:solidFill>
              </a:rPr>
              <a:t>to identify how to translate the culture into measurable elements, and </a:t>
            </a:r>
            <a:r>
              <a:rPr lang="en-US" sz="2800" dirty="0" smtClean="0">
                <a:solidFill>
                  <a:schemeClr val="bg2">
                    <a:lumMod val="25000"/>
                  </a:schemeClr>
                </a:solidFill>
              </a:rPr>
              <a:t>if there is a need to </a:t>
            </a:r>
            <a:r>
              <a:rPr lang="en-US" sz="2800" dirty="0">
                <a:solidFill>
                  <a:schemeClr val="bg2">
                    <a:lumMod val="25000"/>
                  </a:schemeClr>
                </a:solidFill>
              </a:rPr>
              <a:t>measure the outcomes of the change. Here are some ways to measure culture change: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756872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Identify KPIs relevant to your culture change goals</a:t>
            </a:r>
          </a:p>
          <a:p>
            <a:endParaRPr lang="en-US" sz="2800" dirty="0" smtClean="0">
              <a:solidFill>
                <a:schemeClr val="tx1"/>
              </a:solidFill>
            </a:endParaRPr>
          </a:p>
          <a:p>
            <a:r>
              <a:rPr lang="en-US" sz="2800" dirty="0" smtClean="0">
                <a:solidFill>
                  <a:schemeClr val="tx1"/>
                </a:solidFill>
              </a:rPr>
              <a:t>Rome </a:t>
            </a:r>
            <a:r>
              <a:rPr lang="en-US" sz="2800" dirty="0">
                <a:solidFill>
                  <a:schemeClr val="tx1"/>
                </a:solidFill>
              </a:rPr>
              <a:t>was not built in a day, and so too changing corporate culture is not a quick fix. A KPI (key performance indicator) provides a quantifiable measure of your culture change over a period of time. It indicates the milestones along the way to let you know you’re on track and acts as a benchmark to provide insights to make better decisions in the future.</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2"/>
          <a:stretch>
            <a:fillRect/>
          </a:stretch>
        </p:blipFill>
        <p:spPr>
          <a:xfrm>
            <a:off x="8689339" y="1789572"/>
            <a:ext cx="2927451" cy="132217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2</a:t>
            </a:r>
            <a:r>
              <a:rPr lang="en-US" sz="2800" b="1" dirty="0">
                <a:solidFill>
                  <a:schemeClr val="tx1"/>
                </a:solidFill>
              </a:rPr>
              <a:t>.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The Organizational Culture Assessment Instrument helps you identify what your company culture is like and how it differs from your desired organizational culture. You can also use the assessment to measure culture change over time by comparing the before and after results.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Developed by Kim Cameron and Robert Quinn, the tool identifies four types of company culture. The company culture exists “along with a competing values framework,” which </a:t>
            </a:r>
            <a:r>
              <a:rPr lang="en-US" sz="2400" dirty="0">
                <a:solidFill>
                  <a:schemeClr val="tx1"/>
                </a:solidFill>
                <a:hlinkClick r:id="rId2"/>
              </a:rPr>
              <a:t>are</a:t>
            </a:r>
            <a:r>
              <a:rPr lang="en-US" sz="2400" dirty="0">
                <a:solidFill>
                  <a:schemeClr val="tx1"/>
                </a:solidFill>
              </a:rPr>
              <a:t>:</a:t>
            </a:r>
          </a:p>
          <a:p>
            <a:r>
              <a:rPr lang="en-US" sz="2400" dirty="0">
                <a:solidFill>
                  <a:schemeClr val="tx1"/>
                </a:solidFill>
              </a:rPr>
              <a:t>Flexibility &amp; Discretion vs. Stability &amp; Control</a:t>
            </a:r>
          </a:p>
          <a:p>
            <a:r>
              <a:rPr lang="en-US" sz="2400" dirty="0">
                <a:solidFill>
                  <a:schemeClr val="tx1"/>
                </a:solidFill>
              </a:rPr>
              <a:t>Internal Focus &amp; Integration vs. External Focus &amp; Differentiation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77525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Use the Organizational Culture Inventory</a:t>
            </a:r>
          </a:p>
          <a:p>
            <a:r>
              <a:rPr lang="en-US" sz="2800" dirty="0">
                <a:solidFill>
                  <a:schemeClr val="tx1"/>
                </a:solidFill>
              </a:rPr>
              <a:t>The Organizational Culture Inventory (OCI) is another diagnostic tool that enables you to measure culture change. It uses over 35 years of research and measures the attributes of company culture relayed to the behavior and performance of employees. After completing a survey, it reveals the collective beliefs in the organization, behavioral norms, and thus the foundations for culture change. </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ratings</a:t>
            </a:r>
          </a:p>
          <a:p>
            <a:r>
              <a:rPr lang="en-US" sz="2400" dirty="0" smtClean="0">
                <a:solidFill>
                  <a:schemeClr val="tx1"/>
                </a:solidFill>
              </a:rPr>
              <a:t>It could see </a:t>
            </a:r>
            <a:r>
              <a:rPr lang="en-US" sz="2400" dirty="0">
                <a:solidFill>
                  <a:schemeClr val="tx1"/>
                </a:solidFill>
              </a:rPr>
              <a:t>how </a:t>
            </a:r>
            <a:r>
              <a:rPr lang="en-US" sz="2400" dirty="0" smtClean="0">
                <a:solidFill>
                  <a:schemeClr val="tx1"/>
                </a:solidFill>
              </a:rPr>
              <a:t>the </a:t>
            </a:r>
            <a:r>
              <a:rPr lang="en-US" sz="2400" dirty="0">
                <a:solidFill>
                  <a:schemeClr val="tx1"/>
                </a:solidFill>
              </a:rPr>
              <a:t>Culture &amp; Values rating is developing on </a:t>
            </a:r>
            <a:r>
              <a:rPr lang="en-US" sz="2400" dirty="0" err="1">
                <a:solidFill>
                  <a:schemeClr val="tx1"/>
                </a:solidFill>
              </a:rPr>
              <a:t>Glassdoor</a:t>
            </a:r>
            <a:r>
              <a:rPr lang="en-US" sz="2400" dirty="0">
                <a:solidFill>
                  <a:schemeClr val="tx1"/>
                </a:solidFill>
              </a:rPr>
              <a:t> throughout a specific period of time. This indicates how </a:t>
            </a:r>
            <a:r>
              <a:rPr lang="en-US" sz="2400" dirty="0" smtClean="0">
                <a:solidFill>
                  <a:schemeClr val="tx1"/>
                </a:solidFill>
              </a:rPr>
              <a:t>the </a:t>
            </a:r>
            <a:r>
              <a:rPr lang="en-US" sz="2400" dirty="0">
                <a:solidFill>
                  <a:schemeClr val="tx1"/>
                </a:solidFill>
              </a:rPr>
              <a:t>employees’ perception of </a:t>
            </a:r>
            <a:r>
              <a:rPr lang="en-US" sz="2400" dirty="0" smtClean="0">
                <a:solidFill>
                  <a:schemeClr val="tx1"/>
                </a:solidFill>
              </a:rPr>
              <a:t>the company’s </a:t>
            </a:r>
            <a:r>
              <a:rPr lang="en-US" sz="2400" dirty="0">
                <a:solidFill>
                  <a:schemeClr val="tx1"/>
                </a:solidFill>
              </a:rPr>
              <a:t>culture is changing.</a:t>
            </a:r>
          </a:p>
          <a:p>
            <a:r>
              <a:rPr lang="en-US" sz="2400" dirty="0">
                <a:solidFill>
                  <a:schemeClr val="tx1"/>
                </a:solidFill>
              </a:rPr>
              <a:t>The company ratings on </a:t>
            </a:r>
            <a:r>
              <a:rPr lang="en-US" sz="2400" dirty="0" err="1">
                <a:solidFill>
                  <a:schemeClr val="tx1"/>
                </a:solidFill>
              </a:rPr>
              <a:t>Glassdoor</a:t>
            </a:r>
            <a:r>
              <a:rPr lang="en-US" sz="2400" dirty="0">
                <a:solidFill>
                  <a:schemeClr val="tx1"/>
                </a:solidFill>
              </a:rPr>
              <a:t> are based on recent employee feedback, which is calculated through a proprietary rating algorithm. The more recent the review, the heavier its weight on your company’s rating. So, it’s a good measure to understand if any recent culture initiatives have shifted your ranking.</a:t>
            </a:r>
          </a:p>
          <a:p>
            <a:r>
              <a:rPr lang="en-US" sz="2400" dirty="0">
                <a:solidFill>
                  <a:schemeClr val="tx1"/>
                </a:solidFill>
              </a:rPr>
              <a:t>A </a:t>
            </a:r>
            <a:r>
              <a:rPr lang="en-US" sz="2400" dirty="0" err="1">
                <a:solidFill>
                  <a:schemeClr val="tx1"/>
                </a:solidFill>
              </a:rPr>
              <a:t>Glassdoor</a:t>
            </a:r>
            <a:r>
              <a:rPr lang="en-US" sz="2400" dirty="0">
                <a:solidFill>
                  <a:schemeClr val="tx1"/>
                </a:solidFill>
              </a:rPr>
              <a:t> ranking looks something like this: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745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a:t>
            </a:r>
            <a:r>
              <a:rPr lang="en-US" sz="2800" b="1" dirty="0" smtClean="0">
                <a:solidFill>
                  <a:schemeClr val="tx1"/>
                </a:solidFill>
              </a:rPr>
              <a:t>ratings</a:t>
            </a:r>
          </a:p>
          <a:p>
            <a:endParaRPr lang="en-US" sz="2800" b="1" dirty="0">
              <a:solidFill>
                <a:schemeClr val="tx1"/>
              </a:solidFill>
            </a:endParaRPr>
          </a:p>
          <a:p>
            <a:endParaRPr lang="en-US" sz="2400" b="1" dirty="0" smtClean="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50376" y="2634050"/>
            <a:ext cx="11273051" cy="3872584"/>
          </a:xfrm>
          <a:prstGeom prst="rect">
            <a:avLst/>
          </a:prstGeom>
        </p:spPr>
      </p:pic>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05592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is increasingly used in HR to understand what employees are thinking. A variety of text-based data like onboarding and </a:t>
            </a:r>
            <a:r>
              <a:rPr lang="en-US" sz="2400" dirty="0" err="1">
                <a:solidFill>
                  <a:schemeClr val="tx1"/>
                </a:solidFill>
              </a:rPr>
              <a:t>offboarding</a:t>
            </a:r>
            <a:r>
              <a:rPr lang="en-US" sz="2400" dirty="0">
                <a:solidFill>
                  <a:schemeClr val="tx1"/>
                </a:solidFill>
              </a:rPr>
              <a:t> feedback, performance reviews, etc., is analyzed through dedicated software. It can help you see how employees perceive your organization’s culture. </a:t>
            </a:r>
            <a:endParaRPr lang="en-US" sz="2400" dirty="0" smtClean="0">
              <a:solidFill>
                <a:schemeClr val="tx1"/>
              </a:solidFill>
            </a:endParaRPr>
          </a:p>
          <a:p>
            <a:endParaRPr lang="en-US" sz="2400" dirty="0" smtClean="0">
              <a:solidFill>
                <a:schemeClr val="tx1"/>
              </a:solidFill>
            </a:endParaRPr>
          </a:p>
          <a:p>
            <a:r>
              <a:rPr lang="en-US" sz="2400" dirty="0">
                <a:solidFill>
                  <a:schemeClr val="tx1"/>
                </a:solidFill>
              </a:rPr>
              <a:t>For example, suppose the goal of your culture change is to promote the feeling of belonging with the ultimate goal of retaining a diverse workforce. In that case, you can analyze the sentiment around this (next to your retention data).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55053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26212" y="17734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software analyses a variety of qualitative sources: </a:t>
            </a:r>
          </a:p>
          <a:p>
            <a:r>
              <a:rPr lang="en-US" sz="2400" dirty="0">
                <a:solidFill>
                  <a:schemeClr val="tx1"/>
                </a:solidFill>
              </a:rPr>
              <a:t>Diary notes / comments</a:t>
            </a:r>
          </a:p>
          <a:p>
            <a:r>
              <a:rPr lang="en-US" sz="2400" dirty="0">
                <a:solidFill>
                  <a:schemeClr val="tx1"/>
                </a:solidFill>
              </a:rPr>
              <a:t>Performance feedback check-ins</a:t>
            </a:r>
          </a:p>
          <a:p>
            <a:r>
              <a:rPr lang="en-US" sz="2400" dirty="0" err="1">
                <a:solidFill>
                  <a:schemeClr val="tx1"/>
                </a:solidFill>
              </a:rPr>
              <a:t>Offboarding</a:t>
            </a:r>
            <a:r>
              <a:rPr lang="en-US" sz="2400" dirty="0">
                <a:solidFill>
                  <a:schemeClr val="tx1"/>
                </a:solidFill>
              </a:rPr>
              <a:t> data</a:t>
            </a:r>
          </a:p>
          <a:p>
            <a:r>
              <a:rPr lang="en-US" sz="2400" dirty="0">
                <a:solidFill>
                  <a:schemeClr val="tx1"/>
                </a:solidFill>
              </a:rPr>
              <a:t>Compliance policies</a:t>
            </a:r>
          </a:p>
          <a:p>
            <a:r>
              <a:rPr lang="en-US" sz="2400" dirty="0">
                <a:solidFill>
                  <a:schemeClr val="tx1"/>
                </a:solidFill>
              </a:rPr>
              <a:t>Policy updates</a:t>
            </a:r>
          </a:p>
          <a:p>
            <a:r>
              <a:rPr lang="en-US" sz="2400" dirty="0">
                <a:solidFill>
                  <a:schemeClr val="tx1"/>
                </a:solidFill>
              </a:rPr>
              <a:t>Client feedback</a:t>
            </a:r>
          </a:p>
          <a:p>
            <a:r>
              <a:rPr lang="en-US" sz="2400" dirty="0">
                <a:solidFill>
                  <a:schemeClr val="tx1"/>
                </a:solidFill>
              </a:rPr>
              <a:t>Any textual records</a:t>
            </a:r>
          </a:p>
          <a:p>
            <a:r>
              <a:rPr lang="en-US" sz="2400" dirty="0">
                <a:solidFill>
                  <a:schemeClr val="tx1"/>
                </a:solidFill>
              </a:rPr>
              <a:t>Employee survey </a:t>
            </a:r>
            <a:r>
              <a:rPr lang="en-US" sz="2400" dirty="0" smtClean="0">
                <a:solidFill>
                  <a:schemeClr val="tx1"/>
                </a:solidFill>
              </a:rPr>
              <a:t>feedback</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8340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t>
            </a:r>
            <a:r>
              <a:rPr lang="en-US" sz="2800" b="1" dirty="0" smtClean="0">
                <a:solidFill>
                  <a:schemeClr val="tx1"/>
                </a:solidFill>
              </a:rPr>
              <a:t>analysis</a:t>
            </a:r>
          </a:p>
          <a:p>
            <a:endParaRPr lang="en-US" sz="2800" b="1" dirty="0">
              <a:solidFill>
                <a:schemeClr val="tx1"/>
              </a:solidFill>
            </a:endParaRPr>
          </a:p>
          <a:p>
            <a:r>
              <a:rPr lang="en-US" sz="2000" dirty="0" smtClean="0">
                <a:solidFill>
                  <a:schemeClr val="tx1"/>
                </a:solidFill>
              </a:rPr>
              <a:t>Through </a:t>
            </a:r>
            <a:r>
              <a:rPr lang="en-US" sz="2000" dirty="0">
                <a:solidFill>
                  <a:schemeClr val="tx1"/>
                </a:solidFill>
              </a:rPr>
              <a:t>the use of Natural Language Processing (NLP), the combinations of phrases and words from the above sources are classified into positive, negative, or neutral and scored on a scale from -1.0 to +1.0. Here is an </a:t>
            </a:r>
            <a:r>
              <a:rPr lang="en-US" sz="2000" dirty="0">
                <a:solidFill>
                  <a:schemeClr val="tx1"/>
                </a:solidFill>
                <a:hlinkClick r:id="rId2"/>
              </a:rPr>
              <a:t>example from </a:t>
            </a:r>
            <a:r>
              <a:rPr lang="en-US" sz="2000" dirty="0" err="1">
                <a:solidFill>
                  <a:schemeClr val="tx1"/>
                </a:solidFill>
                <a:hlinkClick r:id="rId2"/>
              </a:rPr>
              <a:t>intelliHR</a:t>
            </a:r>
            <a:r>
              <a:rPr lang="en-US" sz="2000" dirty="0">
                <a:solidFill>
                  <a:schemeClr val="tx1"/>
                </a:solidFill>
              </a:rPr>
              <a:t>: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51293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2"/>
          <a:stretch>
            <a:fillRect/>
          </a:stretch>
        </p:blipFill>
        <p:spPr>
          <a:xfrm>
            <a:off x="300252" y="2905218"/>
            <a:ext cx="11232106" cy="3895658"/>
          </a:xfrm>
          <a:prstGeom prst="rect">
            <a:avLst/>
          </a:prstGeom>
        </p:spPr>
      </p:pic>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64010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400" b="1" dirty="0">
              <a:solidFill>
                <a:schemeClr val="tx1"/>
              </a:solidFill>
            </a:endParaRPr>
          </a:p>
          <a:p>
            <a:r>
              <a:rPr lang="en-US" sz="2400" dirty="0">
                <a:solidFill>
                  <a:schemeClr val="tx1"/>
                </a:solidFill>
              </a:rPr>
              <a:t>An employee focus group is an effective way to have a moderated discussion to gather specific feedback on your company culture. To measure whether there has been any culture change through your focus group, conduct them periodically and note any changes. You would be able to notice the changes through the analysis of your focus group’s results (identify key trends; analyze actual quotes from the focus group; develop a formal report). Some examples you might ask include: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7924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a:t>
            </a:r>
            <a:r>
              <a:rPr lang="en-US" sz="2800" b="1" dirty="0" smtClean="0">
                <a:solidFill>
                  <a:schemeClr val="tx1"/>
                </a:solidFill>
              </a:rPr>
              <a:t>group</a:t>
            </a:r>
          </a:p>
          <a:p>
            <a:endParaRPr lang="en-US" sz="2800" b="1" dirty="0">
              <a:solidFill>
                <a:schemeClr val="tx1"/>
              </a:solidFill>
            </a:endParaRPr>
          </a:p>
          <a:p>
            <a:r>
              <a:rPr lang="en-US" sz="2400" dirty="0">
                <a:solidFill>
                  <a:schemeClr val="tx1"/>
                </a:solidFill>
              </a:rPr>
              <a:t>What company culture shifts have you noticed in the past quarter? </a:t>
            </a:r>
          </a:p>
          <a:p>
            <a:r>
              <a:rPr lang="en-US" sz="2400" dirty="0">
                <a:solidFill>
                  <a:schemeClr val="tx1"/>
                </a:solidFill>
              </a:rPr>
              <a:t>How would you describe internal communication in this company? (If your goal has been to improve internal communication)</a:t>
            </a:r>
          </a:p>
          <a:p>
            <a:r>
              <a:rPr lang="en-US" sz="2400" dirty="0">
                <a:solidFill>
                  <a:schemeClr val="tx1"/>
                </a:solidFill>
              </a:rPr>
              <a:t>How does the company help you with your professional development? (If your goal is to improve the learning culture</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91193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000" dirty="0" smtClean="0">
              <a:solidFill>
                <a:schemeClr val="tx1"/>
              </a:solidFill>
            </a:endParaRPr>
          </a:p>
          <a:p>
            <a:r>
              <a:rPr lang="en-US" sz="2400" dirty="0" smtClean="0">
                <a:solidFill>
                  <a:schemeClr val="tx1"/>
                </a:solidFill>
              </a:rPr>
              <a:t>How </a:t>
            </a:r>
            <a:r>
              <a:rPr lang="en-US" sz="2400" dirty="0">
                <a:solidFill>
                  <a:schemeClr val="tx1"/>
                </a:solidFill>
              </a:rPr>
              <a:t>would you define the leadership in the company? </a:t>
            </a:r>
          </a:p>
          <a:p>
            <a:r>
              <a:rPr lang="en-US" sz="2400" dirty="0">
                <a:solidFill>
                  <a:schemeClr val="tx1"/>
                </a:solidFill>
              </a:rPr>
              <a:t>How do you believe the company defines success? </a:t>
            </a:r>
          </a:p>
          <a:p>
            <a:r>
              <a:rPr lang="en-US" sz="2400" dirty="0">
                <a:solidFill>
                  <a:schemeClr val="tx1"/>
                </a:solidFill>
              </a:rPr>
              <a:t>Do you feel the company is committed to diversity and inclusion? </a:t>
            </a:r>
          </a:p>
          <a:p>
            <a:r>
              <a:rPr lang="en-US" sz="2400" dirty="0">
                <a:solidFill>
                  <a:schemeClr val="tx1"/>
                </a:solidFill>
              </a:rPr>
              <a:t>You should formulate the questions based on the culture change you want to observe. And the same questions should be asked again after a defined period of time so that you can compare results and measure culture change.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1418973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7. Measure your </a:t>
            </a:r>
            <a:r>
              <a:rPr lang="en-US" sz="2800" b="1" dirty="0" err="1">
                <a:solidFill>
                  <a:schemeClr val="tx1"/>
                </a:solidFill>
              </a:rPr>
              <a:t>eNPS</a:t>
            </a:r>
            <a:endParaRPr lang="en-US" sz="2800" b="1" dirty="0">
              <a:solidFill>
                <a:schemeClr val="tx1"/>
              </a:solidFill>
            </a:endParaRPr>
          </a:p>
          <a:p>
            <a:endParaRPr lang="en-US" sz="2000" b="1" dirty="0">
              <a:solidFill>
                <a:schemeClr val="tx1"/>
              </a:solidFill>
            </a:endParaRPr>
          </a:p>
          <a:p>
            <a:r>
              <a:rPr lang="en-US" sz="2400" dirty="0">
                <a:solidFill>
                  <a:schemeClr val="tx1"/>
                </a:solidFill>
              </a:rPr>
              <a:t>Employee net promoter score (</a:t>
            </a:r>
            <a:r>
              <a:rPr lang="en-US" sz="2400" dirty="0" err="1">
                <a:solidFill>
                  <a:schemeClr val="tx1"/>
                </a:solidFill>
              </a:rPr>
              <a:t>eNPS</a:t>
            </a:r>
            <a:r>
              <a:rPr lang="en-US" sz="2400" dirty="0">
                <a:solidFill>
                  <a:schemeClr val="tx1"/>
                </a:solidFill>
              </a:rPr>
              <a:t>) is frequently used to measure employee engagement in a survey. Employees answer the question “On a scale from 1-10, how likely are you to recommend this organization as a place to work?” or “Based on your experience, how likely are you to recommend our organization to a friend or colleague?”</a:t>
            </a:r>
          </a:p>
          <a:p>
            <a:r>
              <a:rPr lang="en-US" sz="2400" dirty="0">
                <a:solidFill>
                  <a:schemeClr val="tx1"/>
                </a:solidFill>
              </a:rPr>
              <a:t>Improvements in your </a:t>
            </a:r>
            <a:r>
              <a:rPr lang="en-US" sz="2400" dirty="0" err="1">
                <a:solidFill>
                  <a:schemeClr val="tx1"/>
                </a:solidFill>
              </a:rPr>
              <a:t>eNPS</a:t>
            </a:r>
            <a:r>
              <a:rPr lang="en-US" sz="2400" dirty="0">
                <a:solidFill>
                  <a:schemeClr val="tx1"/>
                </a:solidFill>
              </a:rPr>
              <a:t> might be a good indicator of the success of your culture change efforts</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7005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a:solidFill>
                  <a:schemeClr val="tx1"/>
                </a:solidFill>
              </a:rPr>
              <a:t>Dedicate culture measurement tools are also useful when measuring culture change at your organization. Some of them include: </a:t>
            </a:r>
          </a:p>
          <a:p>
            <a:r>
              <a:rPr lang="en-US" sz="2400" dirty="0" err="1">
                <a:solidFill>
                  <a:schemeClr val="tx1"/>
                </a:solidFill>
                <a:hlinkClick r:id="rId2"/>
              </a:rPr>
              <a:t>CultureAmp</a:t>
            </a:r>
            <a:r>
              <a:rPr lang="en-US" sz="2400" dirty="0">
                <a:solidFill>
                  <a:schemeClr val="tx1"/>
                </a:solidFill>
              </a:rPr>
              <a:t> is a powerful platform that uses continuous listening, feedback, and various development tools to improve employee engagement and performance over time. The various metrics provided by </a:t>
            </a:r>
            <a:r>
              <a:rPr lang="en-US" sz="2400" dirty="0" err="1">
                <a:solidFill>
                  <a:schemeClr val="tx1"/>
                </a:solidFill>
              </a:rPr>
              <a:t>CultureAmp</a:t>
            </a:r>
            <a:r>
              <a:rPr lang="en-US" sz="2400" dirty="0">
                <a:solidFill>
                  <a:schemeClr val="tx1"/>
                </a:solidFill>
              </a:rPr>
              <a:t> can measure the success of your culture efforts over time. </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44138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err="1" smtClean="0">
                <a:solidFill>
                  <a:schemeClr val="tx1"/>
                </a:solidFill>
                <a:hlinkClick r:id="rId2"/>
              </a:rPr>
              <a:t>Perceptyx</a:t>
            </a:r>
            <a:r>
              <a:rPr lang="en-US" sz="2400" dirty="0">
                <a:solidFill>
                  <a:schemeClr val="tx1"/>
                </a:solidFill>
              </a:rPr>
              <a:t> uses employee surveys, social listening, and people analytics to gather insights within the organization. It is a useful tool to turn your culture data into insights and measure change over time.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3747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2"/>
          <a:stretch>
            <a:fillRect/>
          </a:stretch>
        </p:blipFill>
        <p:spPr>
          <a:xfrm>
            <a:off x="1214179" y="2204149"/>
            <a:ext cx="9458369" cy="3705742"/>
          </a:xfrm>
          <a:prstGeom prst="rect">
            <a:avLst/>
          </a:prstGeom>
        </p:spPr>
      </p:pic>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26397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The ways you choose to measure culture change will depend on the goals you’ve set for the transformation. Combining several methods of measuring culture change will give you an excellent insight into the impact your change initiatives have had.</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9301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7"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
        <p:nvSpPr>
          <p:cNvPr id="9" name="TextBox 8"/>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spTree>
    <p:extLst>
      <p:ext uri="{BB962C8B-B14F-4D97-AF65-F5344CB8AC3E}">
        <p14:creationId xmlns:p14="http://schemas.microsoft.com/office/powerpoint/2010/main" val="423189920"/>
      </p:ext>
    </p:extLst>
  </p:cSld>
  <p:clrMapOvr>
    <a:masterClrMapping/>
  </p:clrMapOvr>
  <mc:AlternateContent xmlns:mc="http://schemas.openxmlformats.org/markup-compatibility/2006" xmlns:p14="http://schemas.microsoft.com/office/powerpoint/2010/main">
    <mc:Choice Requires="p14">
      <p:transition spd="slow" p14:dur="2000" advTm="13660"/>
    </mc:Choice>
    <mc:Fallback xmlns="">
      <p:transition spd="slow" advTm="13660"/>
    </mc:Fallback>
  </mc:AlternateContent>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5A525DE-50D4-4297-9DE4-3817EC649CDE}">
  <ds:schemaRefs>
    <ds:schemaRef ds:uri="http://schemas.microsoft.com/sharepoint/v3/contenttype/forms"/>
  </ds:schemaRefs>
</ds:datastoreItem>
</file>

<file path=customXml/itemProps2.xml><?xml version="1.0" encoding="utf-8"?>
<ds:datastoreItem xmlns:ds="http://schemas.openxmlformats.org/officeDocument/2006/customXml" ds:itemID="{019E8BA8-A86C-4B75-B6B8-CA3D3032D3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AE4C0FB-E1F2-4086-B759-667CBDFE6848}">
  <ds:schemaRefs>
    <ds:schemaRef ds:uri="http://schemas.microsoft.com/office/2006/documentManagement/types"/>
    <ds:schemaRef ds:uri="http://purl.org/dc/dcmitype/"/>
    <ds:schemaRef ds:uri="d13aca44-ef33-4cf4-9980-7f0b00e6eeb9"/>
    <ds:schemaRef ds:uri="http://schemas.microsoft.com/office/2006/metadata/properties"/>
    <ds:schemaRef ds:uri="http://purl.org/dc/terms/"/>
    <ds:schemaRef ds:uri="http://purl.org/dc/elements/1.1/"/>
    <ds:schemaRef ds:uri="http://www.w3.org/XML/1998/namespace"/>
    <ds:schemaRef ds:uri="49100919-8a76-4266-be0c-7dc583902cb4"/>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
  <TotalTime>6087</TotalTime>
  <Words>1889</Words>
  <Application>Microsoft Office PowerPoint</Application>
  <PresentationFormat>Custom</PresentationFormat>
  <Paragraphs>291</Paragraphs>
  <Slides>40</Slides>
  <Notes>11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Zanaty</cp:lastModifiedBy>
  <cp:revision>240</cp:revision>
  <dcterms:created xsi:type="dcterms:W3CDTF">2023-04-29T09:08:23Z</dcterms:created>
  <dcterms:modified xsi:type="dcterms:W3CDTF">2025-07-18T21:13:10Z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