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303" r:id="rId2"/>
    <p:sldId id="351" r:id="rId3"/>
    <p:sldId id="360" r:id="rId4"/>
    <p:sldId id="361" r:id="rId5"/>
    <p:sldId id="364" r:id="rId6"/>
    <p:sldId id="359" r:id="rId7"/>
    <p:sldId id="365" r:id="rId8"/>
    <p:sldId id="276" r:id="rId9"/>
    <p:sldId id="362" r:id="rId10"/>
    <p:sldId id="353" r:id="rId11"/>
    <p:sldId id="366" r:id="rId12"/>
    <p:sldId id="367" r:id="rId13"/>
    <p:sldId id="368" r:id="rId14"/>
    <p:sldId id="369" r:id="rId15"/>
    <p:sldId id="370" r:id="rId16"/>
    <p:sldId id="3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51"/>
            <p14:sldId id="360"/>
            <p14:sldId id="361"/>
            <p14:sldId id="364"/>
            <p14:sldId id="359"/>
            <p14:sldId id="365"/>
            <p14:sldId id="276"/>
            <p14:sldId id="362"/>
            <p14:sldId id="353"/>
            <p14:sldId id="366"/>
            <p14:sldId id="367"/>
            <p14:sldId id="368"/>
            <p14:sldId id="369"/>
            <p14:sldId id="370"/>
            <p14:sldId id="349"/>
          </p14:sldIdLst>
        </p14:section>
        <p14:section name="Untitled Section" id="{2F6AD2C2-46A9-4BC4-94FF-3A698A8E8EFB}">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6" d="100"/>
          <a:sy n="86" d="100"/>
        </p:scale>
        <p:origin x="-63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5/29/2023</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10.svg"/></Relationships>
</file>

<file path=ppt/slides/_rels/slide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8.png"/><Relationship Id="rId7"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4.xml"/><Relationship Id="rId6" Type="http://schemas.openxmlformats.org/officeDocument/2006/relationships/image" Target="../media/image10.svg"/><Relationship Id="rId5" Type="http://schemas.openxmlformats.org/officeDocument/2006/relationships/image" Target="../media/image5.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482303" y="2606857"/>
            <a:ext cx="5416868" cy="1323439"/>
          </a:xfrm>
          <a:prstGeom prst="rect">
            <a:avLst/>
          </a:prstGeom>
          <a:noFill/>
        </p:spPr>
        <p:txBody>
          <a:bodyPr wrap="none" rtlCol="0">
            <a:spAutoFit/>
          </a:bodyPr>
          <a:lstStyle/>
          <a:p>
            <a:r>
              <a:rPr lang="en-US" sz="4000" b="1" dirty="0" smtClean="0">
                <a:solidFill>
                  <a:schemeClr val="bg1"/>
                </a:solidFill>
                <a:latin typeface="Tajawal Medium" panose="00000600000000000000" pitchFamily="2" charset="-78"/>
                <a:cs typeface="Tajawal Medium" panose="00000600000000000000" pitchFamily="2" charset="-78"/>
              </a:rPr>
              <a:t>Managing People </a:t>
            </a:r>
          </a:p>
          <a:p>
            <a:r>
              <a:rPr lang="en-US" sz="4000" b="1" dirty="0" smtClean="0">
                <a:solidFill>
                  <a:schemeClr val="bg1"/>
                </a:solidFill>
                <a:latin typeface="Tajawal Medium" panose="00000600000000000000" pitchFamily="2" charset="-78"/>
                <a:cs typeface="Tajawal Medium" panose="00000600000000000000" pitchFamily="2" charset="-78"/>
              </a:rPr>
              <a:t>and Organizations</a:t>
            </a:r>
            <a:endParaRPr lang="en-US" sz="4000" b="1" dirty="0">
              <a:solidFill>
                <a:schemeClr val="bg1"/>
              </a:solidFill>
              <a:latin typeface="Tajawal Medium" panose="00000600000000000000" pitchFamily="2" charset="-78"/>
              <a:cs typeface="Tajawal Medium" panose="00000600000000000000" pitchFamily="2" charset="-78"/>
            </a:endParaRP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3930296"/>
            <a:ext cx="3516608" cy="83113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669BBC"/>
                </a:solidFill>
                <a:latin typeface="Tajawal Medium" panose="00000600000000000000" pitchFamily="2" charset="-78"/>
                <a:cs typeface="Tajawal Medium" panose="00000600000000000000" pitchFamily="2" charset="-78"/>
              </a:rPr>
              <a:t>Orientation Lecture</a:t>
            </a:r>
            <a:endParaRPr lang="en-US" sz="2800" b="1" dirty="0">
              <a:solidFill>
                <a:srgbClr val="669BBC"/>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10308971" y="4068657"/>
            <a:ext cx="1107996" cy="400110"/>
          </a:xfrm>
          <a:prstGeom prst="rect">
            <a:avLst/>
          </a:prstGeom>
          <a:noFill/>
        </p:spPr>
        <p:txBody>
          <a:bodyPr wrap="none" rtlCol="0">
            <a:spAutoFit/>
          </a:bodyPr>
          <a:lstStyle/>
          <a:p>
            <a:r>
              <a:rPr lang="en-US" sz="2000" dirty="0" smtClean="0">
                <a:solidFill>
                  <a:srgbClr val="FAC748"/>
                </a:solidFill>
                <a:latin typeface="Tajawal Medium" panose="00000600000000000000" pitchFamily="2" charset="-78"/>
                <a:cs typeface="Tajawal Medium" panose="00000600000000000000" pitchFamily="2" charset="-78"/>
              </a:rPr>
              <a:t>MGM603</a:t>
            </a:r>
            <a:endParaRPr lang="en-US" sz="2000" dirty="0">
              <a:solidFill>
                <a:srgbClr val="FAC74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a:t>
            </a:r>
            <a:r>
              <a:rPr lang="en-US" sz="2800" b="1" dirty="0" smtClean="0">
                <a:solidFill>
                  <a:srgbClr val="2D3956"/>
                </a:solidFill>
                <a:latin typeface="Tajawal Medium" panose="00000600000000000000" pitchFamily="2" charset="-78"/>
                <a:cs typeface="Tajawal Medium" panose="00000600000000000000" pitchFamily="2" charset="-78"/>
              </a:rPr>
              <a:t>Usama Al-Fendi</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About the Instructor </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90"/>
            <a:ext cx="8417320" cy="3785652"/>
          </a:xfrm>
          <a:prstGeom prst="rect">
            <a:avLst/>
          </a:prstGeom>
          <a:noFill/>
        </p:spPr>
        <p:txBody>
          <a:bodyPr wrap="square" rtlCol="0">
            <a:spAutoFit/>
          </a:bodyPr>
          <a:lstStyle/>
          <a:p>
            <a:pPr>
              <a:lnSpc>
                <a:spcPct val="150000"/>
              </a:lnSpc>
            </a:pPr>
            <a:r>
              <a:rPr lang="en-US" sz="2000" b="1" dirty="0" smtClean="0">
                <a:solidFill>
                  <a:srgbClr val="2D3956"/>
                </a:solidFill>
                <a:latin typeface="Times New Roman" panose="02020603050405020304" pitchFamily="18" charset="0"/>
                <a:cs typeface="Times New Roman" panose="02020603050405020304" pitchFamily="18" charset="0"/>
              </a:rPr>
              <a:t>Education</a:t>
            </a:r>
            <a:endParaRPr lang="en-US" sz="2000" b="1" dirty="0">
              <a:solidFill>
                <a:srgbClr val="2D3956"/>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Ph</a:t>
            </a:r>
            <a:r>
              <a:rPr lang="en-US" sz="2000" dirty="0">
                <a:solidFill>
                  <a:srgbClr val="2D3956"/>
                </a:solidFill>
                <a:latin typeface="Times New Roman" panose="02020603050405020304" pitchFamily="18" charset="0"/>
                <a:cs typeface="Times New Roman" panose="02020603050405020304" pitchFamily="18" charset="0"/>
              </a:rPr>
              <a:t>. D. in Business Economics/Financial Economics (Assessment: Excellent); University of Jordan, April 2014.</a:t>
            </a: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MBA</a:t>
            </a:r>
            <a:r>
              <a:rPr lang="en-US" sz="2000" dirty="0">
                <a:solidFill>
                  <a:srgbClr val="2D3956"/>
                </a:solidFill>
                <a:latin typeface="Times New Roman" panose="02020603050405020304" pitchFamily="18" charset="0"/>
                <a:cs typeface="Times New Roman" panose="02020603050405020304" pitchFamily="18" charset="0"/>
              </a:rPr>
              <a:t>, Concentration in Finance, (Assessment: Very Good) University of Jordan, 2008.</a:t>
            </a: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B.Sc</a:t>
            </a:r>
            <a:r>
              <a:rPr lang="en-US" sz="2000" dirty="0">
                <a:solidFill>
                  <a:srgbClr val="2D3956"/>
                </a:solidFill>
                <a:latin typeface="Times New Roman" panose="02020603050405020304" pitchFamily="18" charset="0"/>
                <a:cs typeface="Times New Roman" panose="02020603050405020304" pitchFamily="18" charset="0"/>
              </a:rPr>
              <a:t>. in Economics and administrative sciences, major in accounting and minor in banking and finance, (Assessment: Excellent); Yarmouk University, 2005.</a:t>
            </a:r>
          </a:p>
        </p:txBody>
      </p:sp>
    </p:spTree>
    <p:extLst>
      <p:ext uri="{BB962C8B-B14F-4D97-AF65-F5344CB8AC3E}">
        <p14:creationId xmlns:p14="http://schemas.microsoft.com/office/powerpoint/2010/main" val="4056503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About the Instructor </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90"/>
            <a:ext cx="8417320" cy="2862322"/>
          </a:xfrm>
          <a:prstGeom prst="rect">
            <a:avLst/>
          </a:prstGeom>
          <a:noFill/>
        </p:spPr>
        <p:txBody>
          <a:bodyPr wrap="square" rtlCol="0">
            <a:spAutoFit/>
          </a:bodyPr>
          <a:lstStyle/>
          <a:p>
            <a:pPr>
              <a:lnSpc>
                <a:spcPct val="150000"/>
              </a:lnSpc>
            </a:pPr>
            <a:r>
              <a:rPr lang="en-US" sz="2000" b="1" dirty="0" smtClean="0">
                <a:solidFill>
                  <a:srgbClr val="2D3956"/>
                </a:solidFill>
                <a:latin typeface="Times New Roman" panose="02020603050405020304" pitchFamily="18" charset="0"/>
                <a:cs typeface="Times New Roman" panose="02020603050405020304" pitchFamily="18" charset="0"/>
              </a:rPr>
              <a:t>Experience</a:t>
            </a:r>
            <a:endParaRPr lang="en-US" sz="2000" b="1" dirty="0">
              <a:solidFill>
                <a:srgbClr val="2D3956"/>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Assistant </a:t>
            </a:r>
            <a:r>
              <a:rPr lang="en-US" sz="2000" dirty="0">
                <a:solidFill>
                  <a:srgbClr val="2D3956"/>
                </a:solidFill>
                <a:latin typeface="Times New Roman" panose="02020603050405020304" pitchFamily="18" charset="0"/>
                <a:cs typeface="Times New Roman" panose="02020603050405020304" pitchFamily="18" charset="0"/>
              </a:rPr>
              <a:t>Professor of Risk Management in Faculty of Business and Finance, at American University of Madaba. Sep. 15th 2015 until present. </a:t>
            </a:r>
            <a:endParaRPr lang="en-US" sz="2000" dirty="0" smtClean="0">
              <a:solidFill>
                <a:srgbClr val="2D3956"/>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Head </a:t>
            </a:r>
            <a:r>
              <a:rPr lang="en-US" sz="2000" dirty="0">
                <a:solidFill>
                  <a:srgbClr val="2D3956"/>
                </a:solidFill>
                <a:latin typeface="Times New Roman" panose="02020603050405020304" pitchFamily="18" charset="0"/>
                <a:cs typeface="Times New Roman" panose="02020603050405020304" pitchFamily="18" charset="0"/>
              </a:rPr>
              <a:t>of Insurance and Risk Management Department - Jordan Deposit Insurance Corporation (JODIC), working for JODIC for more than 10 years (November 2005 – March 2016</a:t>
            </a:r>
            <a:r>
              <a:rPr lang="en-US" sz="2000" dirty="0" smtClean="0">
                <a:solidFill>
                  <a:srgbClr val="2D3956"/>
                </a:solidFill>
                <a:latin typeface="Times New Roman" panose="02020603050405020304" pitchFamily="18" charset="0"/>
                <a:cs typeface="Times New Roman" panose="02020603050405020304" pitchFamily="18" charset="0"/>
              </a:rPr>
              <a:t>).</a:t>
            </a:r>
            <a:endParaRPr lang="en-US" sz="20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4679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About the Instructor </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90"/>
            <a:ext cx="8417320" cy="3323987"/>
          </a:xfrm>
          <a:prstGeom prst="rect">
            <a:avLst/>
          </a:prstGeom>
          <a:noFill/>
        </p:spPr>
        <p:txBody>
          <a:bodyPr wrap="square" rtlCol="0">
            <a:spAutoFit/>
          </a:bodyPr>
          <a:lstStyle/>
          <a:p>
            <a:pPr>
              <a:lnSpc>
                <a:spcPct val="150000"/>
              </a:lnSpc>
            </a:pPr>
            <a:r>
              <a:rPr lang="en-US" sz="2000" b="1" dirty="0" smtClean="0">
                <a:solidFill>
                  <a:srgbClr val="2D3956"/>
                </a:solidFill>
                <a:latin typeface="Times New Roman" panose="02020603050405020304" pitchFamily="18" charset="0"/>
                <a:cs typeface="Times New Roman" panose="02020603050405020304" pitchFamily="18" charset="0"/>
              </a:rPr>
              <a:t>Consultations and Training</a:t>
            </a:r>
            <a:endParaRPr lang="en-US" sz="2000" b="1" dirty="0">
              <a:solidFill>
                <a:srgbClr val="2D3956"/>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a:solidFill>
                  <a:srgbClr val="2D3956"/>
                </a:solidFill>
                <a:latin typeface="Times New Roman" panose="02020603050405020304" pitchFamily="18" charset="0"/>
                <a:cs typeface="Times New Roman" panose="02020603050405020304" pitchFamily="18" charset="0"/>
              </a:rPr>
              <a:t>Developing </a:t>
            </a:r>
            <a:r>
              <a:rPr lang="en-US" sz="2000" dirty="0" smtClean="0">
                <a:solidFill>
                  <a:srgbClr val="2D3956"/>
                </a:solidFill>
                <a:latin typeface="Times New Roman" panose="02020603050405020304" pitchFamily="18" charset="0"/>
                <a:cs typeface="Times New Roman" panose="02020603050405020304" pitchFamily="18" charset="0"/>
              </a:rPr>
              <a:t>business </a:t>
            </a:r>
            <a:r>
              <a:rPr lang="en-US" sz="2000" dirty="0">
                <a:solidFill>
                  <a:srgbClr val="2D3956"/>
                </a:solidFill>
                <a:latin typeface="Times New Roman" panose="02020603050405020304" pitchFamily="18" charset="0"/>
                <a:cs typeface="Times New Roman" panose="02020603050405020304" pitchFamily="18" charset="0"/>
              </a:rPr>
              <a:t>model for </a:t>
            </a:r>
            <a:r>
              <a:rPr lang="en-US" sz="2000" dirty="0" smtClean="0">
                <a:solidFill>
                  <a:srgbClr val="2D3956"/>
                </a:solidFill>
                <a:latin typeface="Times New Roman" panose="02020603050405020304" pitchFamily="18" charset="0"/>
                <a:cs typeface="Times New Roman" panose="02020603050405020304" pitchFamily="18" charset="0"/>
              </a:rPr>
              <a:t>emerging banks which includes </a:t>
            </a:r>
            <a:r>
              <a:rPr lang="en-US" sz="2000" dirty="0">
                <a:solidFill>
                  <a:srgbClr val="2D3956"/>
                </a:solidFill>
                <a:latin typeface="Times New Roman" panose="02020603050405020304" pitchFamily="18" charset="0"/>
                <a:cs typeface="Times New Roman" panose="02020603050405020304" pitchFamily="18" charset="0"/>
              </a:rPr>
              <a:t>establishing risk management department, building the theoretical and practical frame works, setting policy and procedure's guidance, and train the employees on the implementation stage through shadow management Project</a:t>
            </a:r>
            <a:r>
              <a:rPr lang="en-US" sz="2000" dirty="0" smtClean="0">
                <a:solidFill>
                  <a:srgbClr val="2D3956"/>
                </a:solidFill>
                <a:latin typeface="Times New Roman" panose="02020603050405020304" pitchFamily="18" charset="0"/>
                <a:cs typeface="Times New Roman" panose="02020603050405020304" pitchFamily="18" charset="0"/>
              </a:rPr>
              <a:t>.</a:t>
            </a:r>
          </a:p>
          <a:p>
            <a:pPr marL="342900" indent="-342900">
              <a:lnSpc>
                <a:spcPct val="150000"/>
              </a:lnSpc>
              <a:buFont typeface="Arial" panose="020B0604020202020204" pitchFamily="34" charset="0"/>
              <a:buChar char="•"/>
            </a:pPr>
            <a:r>
              <a:rPr lang="en-US" sz="2000" dirty="0" smtClean="0">
                <a:solidFill>
                  <a:srgbClr val="2D3956"/>
                </a:solidFill>
                <a:latin typeface="Times New Roman" panose="02020603050405020304" pitchFamily="18" charset="0"/>
                <a:cs typeface="Times New Roman" panose="02020603050405020304" pitchFamily="18" charset="0"/>
              </a:rPr>
              <a:t>Provided tenths of training courses in the field of risk management, Basel accord, internal control systems, internal auditing and governance.</a:t>
            </a:r>
            <a:endParaRPr lang="en-US" sz="20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5724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Course Description</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90"/>
            <a:ext cx="8417320" cy="3323987"/>
          </a:xfrm>
          <a:prstGeom prst="rect">
            <a:avLst/>
          </a:prstGeom>
          <a:noFill/>
        </p:spPr>
        <p:txBody>
          <a:bodyPr wrap="square" rtlCol="0">
            <a:spAutoFit/>
          </a:bodyPr>
          <a:lstStyle/>
          <a:p>
            <a:pPr algn="just">
              <a:lnSpc>
                <a:spcPct val="150000"/>
              </a:lnSpc>
            </a:pPr>
            <a:r>
              <a:rPr lang="en-US" sz="2000" dirty="0">
                <a:solidFill>
                  <a:srgbClr val="2D3956"/>
                </a:solidFill>
                <a:latin typeface="Times New Roman" panose="02020603050405020304" pitchFamily="18" charset="0"/>
                <a:cs typeface="Times New Roman" panose="02020603050405020304" pitchFamily="18" charset="0"/>
              </a:rPr>
              <a:t>The course will be providing students with existing theoretical concepts of organizational behavior and human aspect in it. Students will gain a better basis for understanding, evaluating, and managing complex organizations. It is intended that student become more perceptive and knowledgeable about a way in which organizational system work and why they may not work; more conscious of the consequences of the choices one makes as a manager, and more confident that they possess the skills required to succeed in a corporate setting. </a:t>
            </a:r>
          </a:p>
        </p:txBody>
      </p:sp>
    </p:spTree>
    <p:extLst>
      <p:ext uri="{BB962C8B-B14F-4D97-AF65-F5344CB8AC3E}">
        <p14:creationId xmlns:p14="http://schemas.microsoft.com/office/powerpoint/2010/main" val="2458746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Course Description</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90"/>
            <a:ext cx="8417320" cy="1938992"/>
          </a:xfrm>
          <a:prstGeom prst="rect">
            <a:avLst/>
          </a:prstGeom>
          <a:noFill/>
        </p:spPr>
        <p:txBody>
          <a:bodyPr wrap="square" rtlCol="0">
            <a:spAutoFit/>
          </a:bodyPr>
          <a:lstStyle/>
          <a:p>
            <a:pPr algn="just">
              <a:lnSpc>
                <a:spcPct val="150000"/>
              </a:lnSpc>
            </a:pPr>
            <a:r>
              <a:rPr lang="en-US" sz="2000" dirty="0" smtClean="0">
                <a:solidFill>
                  <a:srgbClr val="2D3956"/>
                </a:solidFill>
                <a:latin typeface="Times New Roman" panose="02020603050405020304" pitchFamily="18" charset="0"/>
                <a:cs typeface="Times New Roman" panose="02020603050405020304" pitchFamily="18" charset="0"/>
              </a:rPr>
              <a:t> </a:t>
            </a:r>
            <a:r>
              <a:rPr lang="en-US" sz="2000" dirty="0">
                <a:solidFill>
                  <a:srgbClr val="2D3956"/>
                </a:solidFill>
                <a:latin typeface="Times New Roman" panose="02020603050405020304" pitchFamily="18" charset="0"/>
                <a:cs typeface="Times New Roman" panose="02020603050405020304" pitchFamily="18" charset="0"/>
              </a:rPr>
              <a:t>Among learning outcomes related to managing people and organizations, students can develop their research skills; </a:t>
            </a:r>
            <a:r>
              <a:rPr lang="en-US" sz="2000" dirty="0" smtClean="0">
                <a:solidFill>
                  <a:srgbClr val="2D3956"/>
                </a:solidFill>
                <a:latin typeface="Times New Roman" panose="02020603050405020304" pitchFamily="18" charset="0"/>
                <a:cs typeface="Times New Roman" panose="02020603050405020304" pitchFamily="18" charset="0"/>
              </a:rPr>
              <a:t>team working </a:t>
            </a:r>
            <a:r>
              <a:rPr lang="en-US" sz="2000" dirty="0">
                <a:solidFill>
                  <a:srgbClr val="2D3956"/>
                </a:solidFill>
                <a:latin typeface="Times New Roman" panose="02020603050405020304" pitchFamily="18" charset="0"/>
                <a:cs typeface="Times New Roman" panose="02020603050405020304" pitchFamily="18" charset="0"/>
              </a:rPr>
              <a:t>skills; communication and collaboration skills; critical thinking; problem-solving; and presentation skills. </a:t>
            </a:r>
          </a:p>
        </p:txBody>
      </p:sp>
    </p:spTree>
    <p:extLst>
      <p:ext uri="{BB962C8B-B14F-4D97-AF65-F5344CB8AC3E}">
        <p14:creationId xmlns:p14="http://schemas.microsoft.com/office/powerpoint/2010/main" val="3122850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Course Description</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86138" y="2019689"/>
            <a:ext cx="8417320" cy="3268652"/>
          </a:xfrm>
          <a:prstGeom prst="rect">
            <a:avLst/>
          </a:prstGeom>
          <a:noFill/>
        </p:spPr>
        <p:txBody>
          <a:bodyPr wrap="square" rtlCol="0">
            <a:spAutoFit/>
          </a:bodyPr>
          <a:lstStyle/>
          <a:p>
            <a:pPr algn="just">
              <a:lnSpc>
                <a:spcPct val="150000"/>
              </a:lnSpc>
            </a:pPr>
            <a:r>
              <a:rPr lang="en-US" sz="2000" dirty="0">
                <a:solidFill>
                  <a:srgbClr val="2D3956"/>
                </a:solidFill>
                <a:latin typeface="Times New Roman" panose="02020603050405020304" pitchFamily="18" charset="0"/>
                <a:cs typeface="Times New Roman" panose="02020603050405020304" pitchFamily="18" charset="0"/>
              </a:rPr>
              <a:t>Major theories of organizational behavior and the emergence of strategic human resource management as a mechanism for managing people at work in organizations. Concepts of personality, motivation, communication, interpersonal relations, leadership, problem solving, organizational culture and structure, managing change. Processes and practices involved in implementing human resource strategy, such as recruitment, selection, training, and performance management. Practical skills associated with managerial success.</a:t>
            </a:r>
          </a:p>
        </p:txBody>
      </p:sp>
    </p:spTree>
    <p:extLst>
      <p:ext uri="{BB962C8B-B14F-4D97-AF65-F5344CB8AC3E}">
        <p14:creationId xmlns:p14="http://schemas.microsoft.com/office/powerpoint/2010/main" val="41498612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Course Outline</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378565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An overview of organizational behavior </a:t>
            </a:r>
            <a:endParaRPr lang="en-US" sz="3200" dirty="0" smtClean="0">
              <a:solidFill>
                <a:srgbClr val="2D3956"/>
              </a:solidFill>
              <a:latin typeface="Arabic Typesetting" panose="03020402040406030203" pitchFamily="66" charset="-78"/>
              <a:cs typeface="Arabic Typesetting" panose="03020402040406030203" pitchFamily="66" charset="-78"/>
            </a:endParaRP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The changing environment of </a:t>
            </a:r>
            <a:r>
              <a:rPr lang="en-US" sz="3200" dirty="0" smtClean="0">
                <a:solidFill>
                  <a:srgbClr val="2D3956"/>
                </a:solidFill>
                <a:latin typeface="Arabic Typesetting" panose="03020402040406030203" pitchFamily="66" charset="-78"/>
                <a:cs typeface="Arabic Typesetting" panose="03020402040406030203" pitchFamily="66" charset="-78"/>
              </a:rPr>
              <a:t>organizations</a:t>
            </a: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Individual </a:t>
            </a:r>
            <a:r>
              <a:rPr lang="en-US" sz="3200" dirty="0" smtClean="0">
                <a:solidFill>
                  <a:srgbClr val="2D3956"/>
                </a:solidFill>
                <a:latin typeface="Arabic Typesetting" panose="03020402040406030203" pitchFamily="66" charset="-78"/>
                <a:cs typeface="Arabic Typesetting" panose="03020402040406030203" pitchFamily="66" charset="-78"/>
              </a:rPr>
              <a:t>characteristics</a:t>
            </a: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Individual values, perceptions, and </a:t>
            </a:r>
            <a:r>
              <a:rPr lang="en-US" sz="3200" dirty="0" smtClean="0">
                <a:solidFill>
                  <a:srgbClr val="2D3956"/>
                </a:solidFill>
                <a:latin typeface="Arabic Typesetting" panose="03020402040406030203" pitchFamily="66" charset="-78"/>
                <a:cs typeface="Arabic Typesetting" panose="03020402040406030203" pitchFamily="66" charset="-78"/>
              </a:rPr>
              <a:t>reactions</a:t>
            </a:r>
          </a:p>
          <a:p>
            <a:pPr>
              <a:lnSpc>
                <a:spcPct val="200000"/>
              </a:lnSpc>
            </a:pPr>
            <a:endParaRPr lang="en-US" sz="2400" dirty="0">
              <a:solidFill>
                <a:srgbClr val="2D3956"/>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Course Outline</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378565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3200" dirty="0" smtClean="0">
                <a:solidFill>
                  <a:srgbClr val="2D3956"/>
                </a:solidFill>
                <a:latin typeface="Arabic Typesetting" panose="03020402040406030203" pitchFamily="66" charset="-78"/>
                <a:cs typeface="Arabic Typesetting" panose="03020402040406030203" pitchFamily="66" charset="-78"/>
              </a:rPr>
              <a:t>Motivating </a:t>
            </a:r>
            <a:r>
              <a:rPr lang="en-US" sz="3200" dirty="0">
                <a:solidFill>
                  <a:srgbClr val="2D3956"/>
                </a:solidFill>
                <a:latin typeface="Arabic Typesetting" panose="03020402040406030203" pitchFamily="66" charset="-78"/>
                <a:cs typeface="Arabic Typesetting" panose="03020402040406030203" pitchFamily="66" charset="-78"/>
              </a:rPr>
              <a:t>behavior part </a:t>
            </a:r>
            <a:endParaRPr lang="en-US" sz="3200" dirty="0" smtClean="0">
              <a:solidFill>
                <a:srgbClr val="2D3956"/>
              </a:solidFill>
              <a:latin typeface="Arabic Typesetting" panose="03020402040406030203" pitchFamily="66" charset="-78"/>
              <a:cs typeface="Arabic Typesetting" panose="03020402040406030203" pitchFamily="66" charset="-78"/>
            </a:endParaRP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Motivating behavior with work and rewards part </a:t>
            </a:r>
            <a:endParaRPr lang="en-US" sz="3200" dirty="0" smtClean="0">
              <a:solidFill>
                <a:srgbClr val="2D3956"/>
              </a:solidFill>
              <a:latin typeface="Arabic Typesetting" panose="03020402040406030203" pitchFamily="66" charset="-78"/>
              <a:cs typeface="Arabic Typesetting" panose="03020402040406030203" pitchFamily="66" charset="-78"/>
            </a:endParaRP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Groups and </a:t>
            </a:r>
            <a:r>
              <a:rPr lang="en-US" sz="3200" dirty="0" smtClean="0">
                <a:solidFill>
                  <a:srgbClr val="2D3956"/>
                </a:solidFill>
                <a:latin typeface="Arabic Typesetting" panose="03020402040406030203" pitchFamily="66" charset="-78"/>
                <a:cs typeface="Arabic Typesetting" panose="03020402040406030203" pitchFamily="66" charset="-78"/>
              </a:rPr>
              <a:t>teams</a:t>
            </a:r>
          </a:p>
          <a:p>
            <a:pPr marL="342900" indent="-342900">
              <a:lnSpc>
                <a:spcPct val="150000"/>
              </a:lnSpc>
              <a:buFont typeface="Arial" panose="020B0604020202020204" pitchFamily="34" charset="0"/>
              <a:buChar char="•"/>
            </a:pPr>
            <a:r>
              <a:rPr lang="en-US" sz="3200" dirty="0">
                <a:solidFill>
                  <a:srgbClr val="2D3956"/>
                </a:solidFill>
                <a:latin typeface="Arabic Typesetting" panose="03020402040406030203" pitchFamily="66" charset="-78"/>
                <a:cs typeface="Arabic Typesetting" panose="03020402040406030203" pitchFamily="66" charset="-78"/>
              </a:rPr>
              <a:t>Decision making and problem solving</a:t>
            </a:r>
            <a:endParaRPr lang="en-US" sz="3200" dirty="0" smtClean="0">
              <a:solidFill>
                <a:srgbClr val="2D3956"/>
              </a:solidFill>
              <a:latin typeface="Arabic Typesetting" panose="03020402040406030203" pitchFamily="66" charset="-78"/>
              <a:cs typeface="Arabic Typesetting" panose="03020402040406030203" pitchFamily="66" charset="-78"/>
            </a:endParaRPr>
          </a:p>
          <a:p>
            <a:pPr>
              <a:lnSpc>
                <a:spcPct val="200000"/>
              </a:lnSpc>
            </a:pPr>
            <a:endParaRPr lang="en-US" sz="2400" dirty="0">
              <a:solidFill>
                <a:srgbClr val="2D3956"/>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7046311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954107"/>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Definitions for Organizational Behavior</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2195794"/>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A </a:t>
            </a:r>
            <a:r>
              <a:rPr lang="en-US" sz="2400" dirty="0">
                <a:solidFill>
                  <a:srgbClr val="2D3956"/>
                </a:solidFill>
                <a:latin typeface="Times New Roman" panose="02020603050405020304" pitchFamily="18" charset="0"/>
                <a:cs typeface="Times New Roman" panose="02020603050405020304" pitchFamily="18" charset="0"/>
              </a:rPr>
              <a:t>discipline that deals with the study </a:t>
            </a:r>
            <a:r>
              <a:rPr lang="en-US" sz="2400" dirty="0" smtClean="0">
                <a:solidFill>
                  <a:srgbClr val="2D3956"/>
                </a:solidFill>
                <a:latin typeface="Times New Roman" panose="02020603050405020304" pitchFamily="18" charset="0"/>
                <a:cs typeface="Times New Roman" panose="02020603050405020304" pitchFamily="18" charset="0"/>
              </a:rPr>
              <a:t>and application </a:t>
            </a:r>
            <a:r>
              <a:rPr lang="en-US" sz="2400" dirty="0">
                <a:solidFill>
                  <a:srgbClr val="2D3956"/>
                </a:solidFill>
                <a:latin typeface="Times New Roman" panose="02020603050405020304" pitchFamily="18" charset="0"/>
                <a:cs typeface="Times New Roman" panose="02020603050405020304" pitchFamily="18" charset="0"/>
              </a:rPr>
              <a:t>of knowledge about how people as individual and as group act within </a:t>
            </a:r>
            <a:r>
              <a:rPr lang="en-US" sz="2400" dirty="0" smtClean="0">
                <a:solidFill>
                  <a:srgbClr val="2D3956"/>
                </a:solidFill>
                <a:latin typeface="Times New Roman" panose="02020603050405020304" pitchFamily="18" charset="0"/>
                <a:cs typeface="Times New Roman" panose="02020603050405020304" pitchFamily="18" charset="0"/>
              </a:rPr>
              <a:t>organizations</a:t>
            </a:r>
          </a:p>
        </p:txBody>
      </p:sp>
    </p:spTree>
    <p:extLst>
      <p:ext uri="{BB962C8B-B14F-4D97-AF65-F5344CB8AC3E}">
        <p14:creationId xmlns:p14="http://schemas.microsoft.com/office/powerpoint/2010/main" val="944740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954107"/>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Definitions for Organizational Behavior</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3785652"/>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A </a:t>
            </a:r>
            <a:r>
              <a:rPr lang="en-US" sz="2400" dirty="0">
                <a:solidFill>
                  <a:srgbClr val="2D3956"/>
                </a:solidFill>
                <a:latin typeface="Times New Roman" panose="02020603050405020304" pitchFamily="18" charset="0"/>
                <a:cs typeface="Times New Roman" panose="02020603050405020304" pitchFamily="18" charset="0"/>
              </a:rPr>
              <a:t>field of study that investigates the impact that individuals, groups and organizational structure have on </a:t>
            </a:r>
            <a:r>
              <a:rPr lang="en-US" sz="2400" dirty="0" smtClean="0">
                <a:solidFill>
                  <a:srgbClr val="2D3956"/>
                </a:solidFill>
                <a:latin typeface="Times New Roman" panose="02020603050405020304" pitchFamily="18" charset="0"/>
                <a:cs typeface="Times New Roman" panose="02020603050405020304" pitchFamily="18" charset="0"/>
              </a:rPr>
              <a:t>behavior </a:t>
            </a:r>
            <a:r>
              <a:rPr lang="en-US" sz="2400" dirty="0">
                <a:solidFill>
                  <a:srgbClr val="2D3956"/>
                </a:solidFill>
                <a:latin typeface="Times New Roman" panose="02020603050405020304" pitchFamily="18" charset="0"/>
                <a:cs typeface="Times New Roman" panose="02020603050405020304" pitchFamily="18" charset="0"/>
              </a:rPr>
              <a:t>within the organization, for the purpose of applying such knowledge towards improving an organizational effectiveness”.</a:t>
            </a:r>
          </a:p>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Stephen </a:t>
            </a:r>
            <a:r>
              <a:rPr lang="en-US" sz="2400" dirty="0">
                <a:solidFill>
                  <a:srgbClr val="2D3956"/>
                </a:solidFill>
                <a:latin typeface="Times New Roman" panose="02020603050405020304" pitchFamily="18" charset="0"/>
                <a:cs typeface="Times New Roman" panose="02020603050405020304" pitchFamily="18" charset="0"/>
              </a:rPr>
              <a:t>P Robins</a:t>
            </a:r>
            <a:endParaRPr lang="en-US" sz="2400" dirty="0" smtClean="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0768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954107"/>
          </a:xfrm>
          <a:prstGeom prst="rect">
            <a:avLst/>
          </a:prstGeom>
          <a:noFill/>
        </p:spPr>
        <p:txBody>
          <a:bodyPr wrap="square" rtlCol="0">
            <a:spAutoFit/>
          </a:bodyPr>
          <a:lstStyle/>
          <a:p>
            <a:pPr algn="ctr"/>
            <a:r>
              <a:rPr lang="en-US" sz="2800" b="1" dirty="0" smtClean="0">
                <a:solidFill>
                  <a:schemeClr val="bg1"/>
                </a:solidFill>
                <a:latin typeface="Tajawal Medium" panose="00000600000000000000" pitchFamily="2" charset="-78"/>
                <a:cs typeface="Tajawal Medium" panose="00000600000000000000" pitchFamily="2" charset="-78"/>
              </a:rPr>
              <a:t>Definitions for Organizational Behavior</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2195794"/>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“Organizational </a:t>
            </a:r>
            <a:r>
              <a:rPr lang="en-US" sz="2400" dirty="0">
                <a:solidFill>
                  <a:srgbClr val="2D3956"/>
                </a:solidFill>
                <a:latin typeface="Times New Roman" panose="02020603050405020304" pitchFamily="18" charset="0"/>
                <a:cs typeface="Times New Roman" panose="02020603050405020304" pitchFamily="18" charset="0"/>
              </a:rPr>
              <a:t>behavior is to understand, predicting and controlling human behavior at work”</a:t>
            </a:r>
          </a:p>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 </a:t>
            </a:r>
            <a:r>
              <a:rPr lang="en-US" sz="2400" dirty="0">
                <a:solidFill>
                  <a:srgbClr val="2D3956"/>
                </a:solidFill>
                <a:latin typeface="Times New Roman" panose="02020603050405020304" pitchFamily="18" charset="0"/>
                <a:cs typeface="Times New Roman" panose="02020603050405020304" pitchFamily="18" charset="0"/>
              </a:rPr>
              <a:t>Fred </a:t>
            </a:r>
            <a:r>
              <a:rPr lang="en-US" sz="2400" dirty="0" err="1">
                <a:solidFill>
                  <a:srgbClr val="2D3956"/>
                </a:solidFill>
                <a:latin typeface="Times New Roman" panose="02020603050405020304" pitchFamily="18" charset="0"/>
                <a:cs typeface="Times New Roman" panose="02020603050405020304" pitchFamily="18" charset="0"/>
              </a:rPr>
              <a:t>Luthans</a:t>
            </a:r>
            <a:endParaRPr lang="en-US" sz="2400" dirty="0" smtClean="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3857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Importance of </a:t>
            </a:r>
            <a:r>
              <a:rPr lang="en-US" sz="2800" b="1" dirty="0" smtClean="0">
                <a:solidFill>
                  <a:schemeClr val="bg1"/>
                </a:solidFill>
                <a:latin typeface="Tajawal Medium" panose="00000600000000000000" pitchFamily="2" charset="-78"/>
                <a:cs typeface="Tajawal Medium" panose="00000600000000000000" pitchFamily="2" charset="-78"/>
              </a:rPr>
              <a:t>OB</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2308324"/>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To learn about yourself and others</a:t>
            </a:r>
          </a:p>
          <a:p>
            <a:pPr marL="285750" lvl="0" indent="-285750" algn="just">
              <a:lnSpc>
                <a:spcPct val="200000"/>
              </a:lnSpc>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Help you to retain the people who came up with the good ideas</a:t>
            </a:r>
          </a:p>
          <a:p>
            <a:pPr marL="285750" lvl="0" indent="-285750" algn="just">
              <a:lnSpc>
                <a:spcPct val="200000"/>
              </a:lnSpc>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Solve new problems and adapt to new </a:t>
            </a:r>
            <a:r>
              <a:rPr lang="en-US" sz="2400" dirty="0" smtClean="0">
                <a:solidFill>
                  <a:srgbClr val="2D3956"/>
                </a:solidFill>
                <a:latin typeface="Times New Roman" panose="02020603050405020304" pitchFamily="18" charset="0"/>
                <a:cs typeface="Times New Roman" panose="02020603050405020304" pitchFamily="18" charset="0"/>
              </a:rPr>
              <a:t>situations</a:t>
            </a:r>
            <a:endParaRPr lang="en-US" sz="24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6884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Importance of </a:t>
            </a:r>
            <a:r>
              <a:rPr lang="en-US" sz="2800" b="1" dirty="0" smtClean="0">
                <a:solidFill>
                  <a:schemeClr val="bg1"/>
                </a:solidFill>
                <a:latin typeface="Tajawal Medium" panose="00000600000000000000" pitchFamily="2" charset="-78"/>
                <a:cs typeface="Tajawal Medium" panose="00000600000000000000" pitchFamily="2" charset="-78"/>
              </a:rPr>
              <a:t>OB</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2195794"/>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OB </a:t>
            </a:r>
            <a:r>
              <a:rPr lang="en-US" sz="2400" dirty="0">
                <a:solidFill>
                  <a:srgbClr val="2D3956"/>
                </a:solidFill>
                <a:latin typeface="Times New Roman" panose="02020603050405020304" pitchFamily="18" charset="0"/>
                <a:cs typeface="Times New Roman" panose="02020603050405020304" pitchFamily="18" charset="0"/>
              </a:rPr>
              <a:t>focuses on improving productivity, reducing absenteeism and turnover, and increasing employee job satisfaction and organizational </a:t>
            </a:r>
            <a:r>
              <a:rPr lang="en-US" sz="2400" dirty="0" smtClean="0">
                <a:solidFill>
                  <a:srgbClr val="2D3956"/>
                </a:solidFill>
                <a:latin typeface="Times New Roman" panose="02020603050405020304" pitchFamily="18" charset="0"/>
                <a:cs typeface="Times New Roman" panose="02020603050405020304" pitchFamily="18" charset="0"/>
              </a:rPr>
              <a:t>commitment</a:t>
            </a:r>
            <a:endParaRPr lang="en-US" sz="24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71039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8D6FEC8-BEE1-472C-B140-88A9A17FC355}"/>
              </a:ext>
            </a:extLst>
          </p:cNvPr>
          <p:cNvSpPr/>
          <p:nvPr/>
        </p:nvSpPr>
        <p:spPr>
          <a:xfrm>
            <a:off x="1960706" y="2"/>
            <a:ext cx="10231295" cy="1519510"/>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 xmlns:a16="http://schemas.microsoft.com/office/drawing/2014/main" id="{2BC869EB-5623-4AA1-9123-4AF9DF916049}"/>
              </a:ext>
            </a:extLst>
          </p:cNvPr>
          <p:cNvSpPr/>
          <p:nvPr/>
        </p:nvSpPr>
        <p:spPr>
          <a:xfrm>
            <a:off x="1423125" y="1685495"/>
            <a:ext cx="9345750" cy="4138530"/>
          </a:xfrm>
          <a:prstGeom prst="roundRect">
            <a:avLst>
              <a:gd name="adj" fmla="val 5784"/>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86093" y="498147"/>
            <a:ext cx="5653527"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Importance of </a:t>
            </a:r>
            <a:r>
              <a:rPr lang="en-US" sz="2800" b="1" dirty="0" smtClean="0">
                <a:solidFill>
                  <a:schemeClr val="bg1"/>
                </a:solidFill>
                <a:latin typeface="Tajawal Medium" panose="00000600000000000000" pitchFamily="2" charset="-78"/>
                <a:cs typeface="Tajawal Medium" panose="00000600000000000000" pitchFamily="2" charset="-78"/>
              </a:rPr>
              <a:t>OB</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ea typeface="Roboto Light" panose="02000000000000000000" pitchFamily="2" charset="0"/>
              </a:rPr>
              <a:t>Orientation Lecture</a:t>
            </a:r>
            <a:endParaRPr lang="en-US" dirty="0">
              <a:ea typeface="Roboto Light" panose="02000000000000000000" pitchFamily="2"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280308" y="1223830"/>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a:extLst>
              <a:ext uri="{FF2B5EF4-FFF2-40B4-BE49-F238E27FC236}">
                <a16:creationId xmlns="" xmlns:a16="http://schemas.microsoft.com/office/drawing/2014/main" id="{050976E4-0CF2-BA00-34CA-2F9419409B9E}"/>
              </a:ext>
            </a:extLst>
          </p:cNvPr>
          <p:cNvSpPr txBox="1"/>
          <p:nvPr/>
        </p:nvSpPr>
        <p:spPr>
          <a:xfrm>
            <a:off x="1960706" y="1787065"/>
            <a:ext cx="8417320" cy="2195794"/>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2400" dirty="0" smtClean="0">
                <a:solidFill>
                  <a:srgbClr val="2D3956"/>
                </a:solidFill>
                <a:latin typeface="Times New Roman" panose="02020603050405020304" pitchFamily="18" charset="0"/>
                <a:cs typeface="Times New Roman" panose="02020603050405020304" pitchFamily="18" charset="0"/>
              </a:rPr>
              <a:t>OB </a:t>
            </a:r>
            <a:r>
              <a:rPr lang="en-US" sz="2400" dirty="0">
                <a:solidFill>
                  <a:srgbClr val="2D3956"/>
                </a:solidFill>
                <a:latin typeface="Times New Roman" panose="02020603050405020304" pitchFamily="18" charset="0"/>
                <a:cs typeface="Times New Roman" panose="02020603050405020304" pitchFamily="18" charset="0"/>
              </a:rPr>
              <a:t>focuses on improving productivity, reducing absenteeism and turnover, and increasing employee job satisfaction and organizational </a:t>
            </a:r>
            <a:r>
              <a:rPr lang="en-US" sz="2400" dirty="0" smtClean="0">
                <a:solidFill>
                  <a:srgbClr val="2D3956"/>
                </a:solidFill>
                <a:latin typeface="Times New Roman" panose="02020603050405020304" pitchFamily="18" charset="0"/>
                <a:cs typeface="Times New Roman" panose="02020603050405020304" pitchFamily="18" charset="0"/>
              </a:rPr>
              <a:t>commitment</a:t>
            </a:r>
            <a:endParaRPr lang="en-US" sz="24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5100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671</Words>
  <Application>Microsoft Office PowerPoint</Application>
  <PresentationFormat>Custom</PresentationFormat>
  <Paragraphs>81</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Dr-Osama</cp:lastModifiedBy>
  <cp:revision>31</cp:revision>
  <dcterms:created xsi:type="dcterms:W3CDTF">2023-04-29T09:08:23Z</dcterms:created>
  <dcterms:modified xsi:type="dcterms:W3CDTF">2023-05-29T13:02:58Z</dcterms:modified>
</cp:coreProperties>
</file>