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480" r:id="rId2"/>
    <p:sldId id="271" r:id="rId3"/>
    <p:sldId id="313" r:id="rId4"/>
    <p:sldId id="276" r:id="rId5"/>
    <p:sldId id="494" r:id="rId6"/>
    <p:sldId id="510" r:id="rId7"/>
    <p:sldId id="495" r:id="rId8"/>
    <p:sldId id="559" r:id="rId9"/>
    <p:sldId id="560" r:id="rId10"/>
    <p:sldId id="561" r:id="rId11"/>
    <p:sldId id="562" r:id="rId12"/>
    <p:sldId id="564" r:id="rId13"/>
    <p:sldId id="565" r:id="rId14"/>
    <p:sldId id="566" r:id="rId15"/>
    <p:sldId id="567" r:id="rId16"/>
    <p:sldId id="568" r:id="rId17"/>
    <p:sldId id="553"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510"/>
            <p14:sldId id="495"/>
            <p14:sldId id="559"/>
            <p14:sldId id="560"/>
            <p14:sldId id="561"/>
            <p14:sldId id="562"/>
            <p14:sldId id="564"/>
            <p14:sldId id="565"/>
            <p14:sldId id="566"/>
            <p14:sldId id="567"/>
            <p14:sldId id="568"/>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954"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C56EBF7C-366D-4CE4-BC49-95B90411D70F}"/>
    <pc:docChg chg="custSel modSld">
      <pc:chgData name="Hala Elalfy" userId="d5bab2a35992e3a3" providerId="LiveId" clId="{C56EBF7C-366D-4CE4-BC49-95B90411D70F}" dt="2024-05-21T03:51:51.291" v="971" actId="1076"/>
      <pc:docMkLst>
        <pc:docMk/>
      </pc:docMkLst>
      <pc:sldChg chg="modSp mod">
        <pc:chgData name="Hala Elalfy" userId="d5bab2a35992e3a3" providerId="LiveId" clId="{C56EBF7C-366D-4CE4-BC49-95B90411D70F}" dt="2024-05-21T03:51:51.291" v="971" actId="1076"/>
        <pc:sldMkLst>
          <pc:docMk/>
          <pc:sldMk cId="0" sldId="276"/>
        </pc:sldMkLst>
        <pc:picChg chg="mod">
          <ac:chgData name="Hala Elalfy" userId="d5bab2a35992e3a3" providerId="LiveId" clId="{C56EBF7C-366D-4CE4-BC49-95B90411D70F}" dt="2024-05-21T03:51:51.291" v="971" actId="1076"/>
          <ac:picMkLst>
            <pc:docMk/>
            <pc:sldMk cId="0" sldId="276"/>
            <ac:picMk id="2" creationId="{6374586C-3052-8CEA-39F3-07A4929D0B52}"/>
          </ac:picMkLst>
        </pc:picChg>
      </pc:sldChg>
      <pc:sldChg chg="modSp mod">
        <pc:chgData name="Hala Elalfy" userId="d5bab2a35992e3a3" providerId="LiveId" clId="{C56EBF7C-366D-4CE4-BC49-95B90411D70F}" dt="2024-05-21T03:51:42.454" v="969" actId="20577"/>
        <pc:sldMkLst>
          <pc:docMk/>
          <pc:sldMk cId="0" sldId="313"/>
        </pc:sldMkLst>
        <pc:spChg chg="mod">
          <ac:chgData name="Hala Elalfy" userId="d5bab2a35992e3a3" providerId="LiveId" clId="{C56EBF7C-366D-4CE4-BC49-95B90411D70F}" dt="2024-05-21T03:51:42.454" v="969" actId="20577"/>
          <ac:spMkLst>
            <pc:docMk/>
            <pc:sldMk cId="0" sldId="313"/>
            <ac:spMk id="34" creationId="{00000000-0000-0000-0000-000000000000}"/>
          </ac:spMkLst>
        </pc:spChg>
      </pc:sldChg>
      <pc:sldChg chg="modSp mod">
        <pc:chgData name="Hala Elalfy" userId="d5bab2a35992e3a3" providerId="LiveId" clId="{C56EBF7C-366D-4CE4-BC49-95B90411D70F}" dt="2024-05-21T03:16:49.973" v="21" actId="113"/>
        <pc:sldMkLst>
          <pc:docMk/>
          <pc:sldMk cId="1027788196" sldId="495"/>
        </pc:sldMkLst>
        <pc:spChg chg="mod">
          <ac:chgData name="Hala Elalfy" userId="d5bab2a35992e3a3" providerId="LiveId" clId="{C56EBF7C-366D-4CE4-BC49-95B90411D70F}" dt="2024-05-21T03:15:55.367" v="16" actId="20577"/>
          <ac:spMkLst>
            <pc:docMk/>
            <pc:sldMk cId="1027788196" sldId="495"/>
            <ac:spMk id="3" creationId="{00000000-0000-0000-0000-000000000000}"/>
          </ac:spMkLst>
        </pc:spChg>
        <pc:spChg chg="mod">
          <ac:chgData name="Hala Elalfy" userId="d5bab2a35992e3a3" providerId="LiveId" clId="{C56EBF7C-366D-4CE4-BC49-95B90411D70F}" dt="2024-05-21T03:16:49.973" v="21" actId="113"/>
          <ac:spMkLst>
            <pc:docMk/>
            <pc:sldMk cId="1027788196" sldId="495"/>
            <ac:spMk id="48" creationId="{00000000-0000-0000-0000-000000000000}"/>
          </ac:spMkLst>
        </pc:spChg>
      </pc:sldChg>
      <pc:sldChg chg="modSp mod">
        <pc:chgData name="Hala Elalfy" userId="d5bab2a35992e3a3" providerId="LiveId" clId="{C56EBF7C-366D-4CE4-BC49-95B90411D70F}" dt="2024-05-21T03:40:26.149" v="968" actId="14100"/>
        <pc:sldMkLst>
          <pc:docMk/>
          <pc:sldMk cId="2639812436" sldId="553"/>
        </pc:sldMkLst>
        <pc:picChg chg="mod">
          <ac:chgData name="Hala Elalfy" userId="d5bab2a35992e3a3" providerId="LiveId" clId="{C56EBF7C-366D-4CE4-BC49-95B90411D70F}" dt="2024-05-21T03:40:26.149" v="968" actId="14100"/>
          <ac:picMkLst>
            <pc:docMk/>
            <pc:sldMk cId="2639812436" sldId="553"/>
            <ac:picMk id="8" creationId="{171E2916-D088-DB18-E219-61CE577D8AEA}"/>
          </ac:picMkLst>
        </pc:picChg>
      </pc:sldChg>
      <pc:sldChg chg="modSp mod">
        <pc:chgData name="Hala Elalfy" userId="d5bab2a35992e3a3" providerId="LiveId" clId="{C56EBF7C-366D-4CE4-BC49-95B90411D70F}" dt="2024-05-21T03:16:58.828" v="37" actId="20577"/>
        <pc:sldMkLst>
          <pc:docMk/>
          <pc:sldMk cId="1976296780" sldId="559"/>
        </pc:sldMkLst>
        <pc:spChg chg="mod">
          <ac:chgData name="Hala Elalfy" userId="d5bab2a35992e3a3" providerId="LiveId" clId="{C56EBF7C-366D-4CE4-BC49-95B90411D70F}" dt="2024-05-21T03:16:58.828" v="37" actId="20577"/>
          <ac:spMkLst>
            <pc:docMk/>
            <pc:sldMk cId="1976296780" sldId="559"/>
            <ac:spMk id="3" creationId="{00000000-0000-0000-0000-000000000000}"/>
          </ac:spMkLst>
        </pc:spChg>
        <pc:spChg chg="mod">
          <ac:chgData name="Hala Elalfy" userId="d5bab2a35992e3a3" providerId="LiveId" clId="{C56EBF7C-366D-4CE4-BC49-95B90411D70F}" dt="2024-05-21T03:16:36.811" v="19" actId="255"/>
          <ac:spMkLst>
            <pc:docMk/>
            <pc:sldMk cId="1976296780" sldId="559"/>
            <ac:spMk id="48" creationId="{00000000-0000-0000-0000-000000000000}"/>
          </ac:spMkLst>
        </pc:spChg>
      </pc:sldChg>
      <pc:sldChg chg="modSp mod">
        <pc:chgData name="Hala Elalfy" userId="d5bab2a35992e3a3" providerId="LiveId" clId="{C56EBF7C-366D-4CE4-BC49-95B90411D70F}" dt="2024-05-21T03:20:31.423" v="149" actId="255"/>
        <pc:sldMkLst>
          <pc:docMk/>
          <pc:sldMk cId="1396764406" sldId="560"/>
        </pc:sldMkLst>
        <pc:spChg chg="mod">
          <ac:chgData name="Hala Elalfy" userId="d5bab2a35992e3a3" providerId="LiveId" clId="{C56EBF7C-366D-4CE4-BC49-95B90411D70F}" dt="2024-05-21T03:17:05.985" v="53" actId="20577"/>
          <ac:spMkLst>
            <pc:docMk/>
            <pc:sldMk cId="1396764406" sldId="560"/>
            <ac:spMk id="3" creationId="{00000000-0000-0000-0000-000000000000}"/>
          </ac:spMkLst>
        </pc:spChg>
        <pc:spChg chg="mod">
          <ac:chgData name="Hala Elalfy" userId="d5bab2a35992e3a3" providerId="LiveId" clId="{C56EBF7C-366D-4CE4-BC49-95B90411D70F}" dt="2024-05-21T03:20:31.423" v="149" actId="255"/>
          <ac:spMkLst>
            <pc:docMk/>
            <pc:sldMk cId="1396764406" sldId="560"/>
            <ac:spMk id="48" creationId="{00000000-0000-0000-0000-000000000000}"/>
          </ac:spMkLst>
        </pc:spChg>
      </pc:sldChg>
      <pc:sldChg chg="modSp mod">
        <pc:chgData name="Hala Elalfy" userId="d5bab2a35992e3a3" providerId="LiveId" clId="{C56EBF7C-366D-4CE4-BC49-95B90411D70F}" dt="2024-05-21T03:22:52.996" v="305" actId="20577"/>
        <pc:sldMkLst>
          <pc:docMk/>
          <pc:sldMk cId="1777790622" sldId="561"/>
        </pc:sldMkLst>
        <pc:spChg chg="mod">
          <ac:chgData name="Hala Elalfy" userId="d5bab2a35992e3a3" providerId="LiveId" clId="{C56EBF7C-366D-4CE4-BC49-95B90411D70F}" dt="2024-05-21T03:20:40.313" v="165" actId="20577"/>
          <ac:spMkLst>
            <pc:docMk/>
            <pc:sldMk cId="1777790622" sldId="561"/>
            <ac:spMk id="3" creationId="{00000000-0000-0000-0000-000000000000}"/>
          </ac:spMkLst>
        </pc:spChg>
        <pc:spChg chg="mod">
          <ac:chgData name="Hala Elalfy" userId="d5bab2a35992e3a3" providerId="LiveId" clId="{C56EBF7C-366D-4CE4-BC49-95B90411D70F}" dt="2024-05-21T03:22:52.996" v="305" actId="20577"/>
          <ac:spMkLst>
            <pc:docMk/>
            <pc:sldMk cId="1777790622" sldId="561"/>
            <ac:spMk id="48" creationId="{00000000-0000-0000-0000-000000000000}"/>
          </ac:spMkLst>
        </pc:spChg>
      </pc:sldChg>
      <pc:sldChg chg="modSp mod">
        <pc:chgData name="Hala Elalfy" userId="d5bab2a35992e3a3" providerId="LiveId" clId="{C56EBF7C-366D-4CE4-BC49-95B90411D70F}" dt="2024-05-21T03:26:08.606" v="463" actId="20577"/>
        <pc:sldMkLst>
          <pc:docMk/>
          <pc:sldMk cId="1749152891" sldId="562"/>
        </pc:sldMkLst>
        <pc:spChg chg="mod">
          <ac:chgData name="Hala Elalfy" userId="d5bab2a35992e3a3" providerId="LiveId" clId="{C56EBF7C-366D-4CE4-BC49-95B90411D70F}" dt="2024-05-21T03:23:23.750" v="321" actId="20577"/>
          <ac:spMkLst>
            <pc:docMk/>
            <pc:sldMk cId="1749152891" sldId="562"/>
            <ac:spMk id="3" creationId="{00000000-0000-0000-0000-000000000000}"/>
          </ac:spMkLst>
        </pc:spChg>
        <pc:spChg chg="mod">
          <ac:chgData name="Hala Elalfy" userId="d5bab2a35992e3a3" providerId="LiveId" clId="{C56EBF7C-366D-4CE4-BC49-95B90411D70F}" dt="2024-05-21T03:26:08.606" v="463" actId="20577"/>
          <ac:spMkLst>
            <pc:docMk/>
            <pc:sldMk cId="1749152891" sldId="562"/>
            <ac:spMk id="48" creationId="{00000000-0000-0000-0000-000000000000}"/>
          </ac:spMkLst>
        </pc:spChg>
      </pc:sldChg>
      <pc:sldChg chg="modSp mod">
        <pc:chgData name="Hala Elalfy" userId="d5bab2a35992e3a3" providerId="LiveId" clId="{C56EBF7C-366D-4CE4-BC49-95B90411D70F}" dt="2024-05-21T03:29:01.830" v="634" actId="20577"/>
        <pc:sldMkLst>
          <pc:docMk/>
          <pc:sldMk cId="1439819254" sldId="564"/>
        </pc:sldMkLst>
        <pc:spChg chg="mod">
          <ac:chgData name="Hala Elalfy" userId="d5bab2a35992e3a3" providerId="LiveId" clId="{C56EBF7C-366D-4CE4-BC49-95B90411D70F}" dt="2024-05-21T03:26:31.484" v="479" actId="20577"/>
          <ac:spMkLst>
            <pc:docMk/>
            <pc:sldMk cId="1439819254" sldId="564"/>
            <ac:spMk id="3" creationId="{00000000-0000-0000-0000-000000000000}"/>
          </ac:spMkLst>
        </pc:spChg>
        <pc:spChg chg="mod">
          <ac:chgData name="Hala Elalfy" userId="d5bab2a35992e3a3" providerId="LiveId" clId="{C56EBF7C-366D-4CE4-BC49-95B90411D70F}" dt="2024-05-21T03:29:01.830" v="634" actId="20577"/>
          <ac:spMkLst>
            <pc:docMk/>
            <pc:sldMk cId="1439819254" sldId="564"/>
            <ac:spMk id="48" creationId="{00000000-0000-0000-0000-000000000000}"/>
          </ac:spMkLst>
        </pc:spChg>
      </pc:sldChg>
      <pc:sldChg chg="modSp mod">
        <pc:chgData name="Hala Elalfy" userId="d5bab2a35992e3a3" providerId="LiveId" clId="{C56EBF7C-366D-4CE4-BC49-95B90411D70F}" dt="2024-05-21T03:29:41.147" v="657" actId="20577"/>
        <pc:sldMkLst>
          <pc:docMk/>
          <pc:sldMk cId="1484685290" sldId="565"/>
        </pc:sldMkLst>
        <pc:spChg chg="mod">
          <ac:chgData name="Hala Elalfy" userId="d5bab2a35992e3a3" providerId="LiveId" clId="{C56EBF7C-366D-4CE4-BC49-95B90411D70F}" dt="2024-05-21T03:29:24.282" v="652" actId="20577"/>
          <ac:spMkLst>
            <pc:docMk/>
            <pc:sldMk cId="1484685290" sldId="565"/>
            <ac:spMk id="3" creationId="{00000000-0000-0000-0000-000000000000}"/>
          </ac:spMkLst>
        </pc:spChg>
        <pc:spChg chg="mod">
          <ac:chgData name="Hala Elalfy" userId="d5bab2a35992e3a3" providerId="LiveId" clId="{C56EBF7C-366D-4CE4-BC49-95B90411D70F}" dt="2024-05-21T03:29:41.147" v="657" actId="20577"/>
          <ac:spMkLst>
            <pc:docMk/>
            <pc:sldMk cId="1484685290" sldId="565"/>
            <ac:spMk id="48" creationId="{00000000-0000-0000-0000-000000000000}"/>
          </ac:spMkLst>
        </pc:spChg>
      </pc:sldChg>
      <pc:sldChg chg="modSp mod">
        <pc:chgData name="Hala Elalfy" userId="d5bab2a35992e3a3" providerId="LiveId" clId="{C56EBF7C-366D-4CE4-BC49-95B90411D70F}" dt="2024-05-21T03:33:21.109" v="743" actId="20577"/>
        <pc:sldMkLst>
          <pc:docMk/>
          <pc:sldMk cId="2296747674" sldId="566"/>
        </pc:sldMkLst>
        <pc:spChg chg="mod">
          <ac:chgData name="Hala Elalfy" userId="d5bab2a35992e3a3" providerId="LiveId" clId="{C56EBF7C-366D-4CE4-BC49-95B90411D70F}" dt="2024-05-21T03:31:06.305" v="675" actId="20577"/>
          <ac:spMkLst>
            <pc:docMk/>
            <pc:sldMk cId="2296747674" sldId="566"/>
            <ac:spMk id="3" creationId="{00000000-0000-0000-0000-000000000000}"/>
          </ac:spMkLst>
        </pc:spChg>
        <pc:spChg chg="mod">
          <ac:chgData name="Hala Elalfy" userId="d5bab2a35992e3a3" providerId="LiveId" clId="{C56EBF7C-366D-4CE4-BC49-95B90411D70F}" dt="2024-05-21T03:33:21.109" v="743" actId="20577"/>
          <ac:spMkLst>
            <pc:docMk/>
            <pc:sldMk cId="2296747674" sldId="566"/>
            <ac:spMk id="48" creationId="{00000000-0000-0000-0000-000000000000}"/>
          </ac:spMkLst>
        </pc:spChg>
      </pc:sldChg>
      <pc:sldChg chg="modSp mod">
        <pc:chgData name="Hala Elalfy" userId="d5bab2a35992e3a3" providerId="LiveId" clId="{C56EBF7C-366D-4CE4-BC49-95B90411D70F}" dt="2024-05-21T03:36:14.800" v="803" actId="20577"/>
        <pc:sldMkLst>
          <pc:docMk/>
          <pc:sldMk cId="4282369338" sldId="567"/>
        </pc:sldMkLst>
        <pc:spChg chg="mod">
          <ac:chgData name="Hala Elalfy" userId="d5bab2a35992e3a3" providerId="LiveId" clId="{C56EBF7C-366D-4CE4-BC49-95B90411D70F}" dt="2024-05-21T03:34:59.286" v="759" actId="20577"/>
          <ac:spMkLst>
            <pc:docMk/>
            <pc:sldMk cId="4282369338" sldId="567"/>
            <ac:spMk id="3" creationId="{00000000-0000-0000-0000-000000000000}"/>
          </ac:spMkLst>
        </pc:spChg>
        <pc:spChg chg="mod">
          <ac:chgData name="Hala Elalfy" userId="d5bab2a35992e3a3" providerId="LiveId" clId="{C56EBF7C-366D-4CE4-BC49-95B90411D70F}" dt="2024-05-21T03:36:14.800" v="803" actId="20577"/>
          <ac:spMkLst>
            <pc:docMk/>
            <pc:sldMk cId="4282369338" sldId="567"/>
            <ac:spMk id="48" creationId="{00000000-0000-0000-0000-000000000000}"/>
          </ac:spMkLst>
        </pc:spChg>
      </pc:sldChg>
      <pc:sldChg chg="modSp mod">
        <pc:chgData name="Hala Elalfy" userId="d5bab2a35992e3a3" providerId="LiveId" clId="{C56EBF7C-366D-4CE4-BC49-95B90411D70F}" dt="2024-05-21T03:39:52.375" v="967" actId="20577"/>
        <pc:sldMkLst>
          <pc:docMk/>
          <pc:sldMk cId="1541480809" sldId="568"/>
        </pc:sldMkLst>
        <pc:spChg chg="mod">
          <ac:chgData name="Hala Elalfy" userId="d5bab2a35992e3a3" providerId="LiveId" clId="{C56EBF7C-366D-4CE4-BC49-95B90411D70F}" dt="2024-05-21T03:36:30.755" v="819" actId="20577"/>
          <ac:spMkLst>
            <pc:docMk/>
            <pc:sldMk cId="1541480809" sldId="568"/>
            <ac:spMk id="3" creationId="{00000000-0000-0000-0000-000000000000}"/>
          </ac:spMkLst>
        </pc:spChg>
        <pc:spChg chg="mod">
          <ac:chgData name="Hala Elalfy" userId="d5bab2a35992e3a3" providerId="LiveId" clId="{C56EBF7C-366D-4CE4-BC49-95B90411D70F}" dt="2024-05-21T03:39:52.375" v="967" actId="20577"/>
          <ac:spMkLst>
            <pc:docMk/>
            <pc:sldMk cId="1541480809" sldId="568"/>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svg"/><Relationship Id="rId2" Type="http://schemas.openxmlformats.org/officeDocument/2006/relationships/image" Target="../media/image20.jpeg"/><Relationship Id="rId1" Type="http://schemas.openxmlformats.org/officeDocument/2006/relationships/slideLayout" Target="../slideLayouts/slideLayout1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44750" y="2360751"/>
            <a:ext cx="4886463"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1729678" y="357786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التعريفية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30178"/>
            <a:ext cx="8417320" cy="2932341"/>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وصف المقرر.</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أهداف المقرر.</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محتوى المقرر.</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النشاطات والاستراتيجيات التدريسية.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a:latin typeface="Alexandria" pitchFamily="2" charset="-78"/>
                <a:cs typeface="Alexandria" pitchFamily="2" charset="-78"/>
              </a:rPr>
              <a:t>وصف مقرر الاتصالات التنظيمية</a:t>
            </a:r>
            <a:endParaRPr lang="ar-EG"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1668405"/>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يهدف هذا المساق إلى إكساب الدارسين المهارات والمعارف الأساسية المرتبطة بالاتصال التنظيمي، حيث يتناول الاتصال في العلاقات العامة بشكل عام ثم مفهوم الاتصال التنظيمي وأهميته وأهدافه وأنواعه ومكوناته وخصائصه، ووسائله ومبادئه ونماذجه ومعوقاته، كما يتناول عدد من النظريات الإدارية والسلوك التنظيمي واستراتيجيات الاتصال الفعال ومهارات الاتصال الشخصي الفعال.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374586C-3052-8CEA-39F3-07A4929D0B52}"/>
              </a:ext>
            </a:extLst>
          </p:cNvPr>
          <p:cNvPicPr>
            <a:picLocks noChangeAspect="1"/>
          </p:cNvPicPr>
          <p:nvPr/>
        </p:nvPicPr>
        <p:blipFill>
          <a:blip r:embed="rId3"/>
          <a:stretch>
            <a:fillRect/>
          </a:stretch>
        </p:blipFill>
        <p:spPr>
          <a:xfrm>
            <a:off x="3276085" y="3904592"/>
            <a:ext cx="5077473" cy="290141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36190" y="986249"/>
            <a:ext cx="568787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		أهداف تدريس المادة ونتاجات تعلمها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654" y="1918980"/>
            <a:ext cx="10360692" cy="3903441"/>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تطوير قدرات ومهارات واتجاهات الدراسين فيما يتعلق بالاتصال التنظيمي من خلال زيادة قدراتهم على التحليل والتركيب والاستقراء والاستنتاج، والتطبيق، والتقويم، والنقد.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إظهار المعرفة الكافية بكافة المفاهيم وثيقة الصلة بالاتصال التنظيمي، وأهدافه، ومبادئه، ووظائفه.</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التعرف على النظريات والنماذج والخصائص الخاصة بالاتصال التنظيمي.</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التعرف على معوقات الاتصال التنظيمي وأساليب التغلب عليها.</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تمكين الدارسين من اقتراح استراتيجيات ونماذج تتلاءم مع الاتصال التنظيمي في المنظمات المختلفة. </a:t>
            </a:r>
            <a:endParaRPr lang="ar-EG" sz="1400" b="1"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400" b="1" dirty="0">
                <a:latin typeface="Alexandria" pitchFamily="2" charset="-78"/>
                <a:cs typeface="Alexandria" pitchFamily="2" charset="-78"/>
              </a:rPr>
              <a:t>القدرة على تحليل جمهور المؤسسات والمنظمات المختلفة وفق ما يتناسب مع مبادئ الاتصال التنظيمي.</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تطبيق المعارف المختلفة ذات الصلة بالاتصال التنظيمي في إدارة العمليات الاتصالية بين المنظمة والجمهور الداخلي والخارجي.</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زيادة قدرة الدارس على التواصل بشكل فعال مع الجمهور الداخلي للمؤسسات بما يتوافق مع المؤسسات الإدارية المختلفة.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امتلاك المهارات وثيقة الصلة بالاتصال التنظيمي وثقافة العمل الجماعي وغيرها من المفاهيم.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00;p58">
            <a:extLst>
              <a:ext uri="{FF2B5EF4-FFF2-40B4-BE49-F238E27FC236}">
                <a16:creationId xmlns:a16="http://schemas.microsoft.com/office/drawing/2014/main" id="{38A53218-1998-9C9B-1C4A-8A20E54ADA79}"/>
              </a:ext>
            </a:extLst>
          </p:cNvPr>
          <p:cNvSpPr/>
          <p:nvPr/>
        </p:nvSpPr>
        <p:spPr>
          <a:xfrm>
            <a:off x="1153149" y="2976750"/>
            <a:ext cx="2050421" cy="1783730"/>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محتوى المقرر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55BCA58-FD2A-BC99-6C01-E4436B75BD0C}"/>
              </a:ext>
            </a:extLst>
          </p:cNvPr>
          <p:cNvPicPr>
            <a:picLocks noChangeAspect="1"/>
          </p:cNvPicPr>
          <p:nvPr/>
        </p:nvPicPr>
        <p:blipFill>
          <a:blip r:embed="rId3"/>
          <a:stretch>
            <a:fillRect/>
          </a:stretch>
        </p:blipFill>
        <p:spPr>
          <a:xfrm>
            <a:off x="4138693" y="1913394"/>
            <a:ext cx="3914614" cy="3914614"/>
          </a:xfrm>
          <a:prstGeom prst="rect">
            <a:avLst/>
          </a:prstGeom>
        </p:spPr>
      </p:pic>
    </p:spTree>
    <p:extLst>
      <p:ext uri="{BB962C8B-B14F-4D97-AF65-F5344CB8AC3E}">
        <p14:creationId xmlns:p14="http://schemas.microsoft.com/office/powerpoint/2010/main" val="31691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الأولى</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3410998"/>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مقدمة.</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الاتصال بصفة عامة  والاتصال التنظيمي بصفة خاصة.</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الفرق بين الاتصال والإعلام.</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نشأة وتطور الاتصال التنظيمي واندماجه مع الذكاء الاصطناعي </a:t>
            </a:r>
            <a:r>
              <a:rPr lang="ar-EG" sz="1600" dirty="0" err="1">
                <a:latin typeface="Alexandria" pitchFamily="2" charset="-78"/>
                <a:cs typeface="Alexandria" pitchFamily="2" charset="-78"/>
              </a:rPr>
              <a:t>والميتافيرس</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والهولوجرام</a:t>
            </a:r>
            <a:r>
              <a:rPr lang="ar-EG" sz="1600" b="1" dirty="0">
                <a:latin typeface="Alexandria" pitchFamily="2" charset="-78"/>
                <a:cs typeface="Alexandria" pitchFamily="2" charset="-78"/>
              </a:rPr>
              <a:t>.</a:t>
            </a:r>
          </a:p>
          <a:p>
            <a:pPr marL="520700" indent="-409575" algn="just" rtl="1">
              <a:lnSpc>
                <a:spcPct val="200000"/>
              </a:lnSpc>
            </a:pPr>
            <a:endParaRPr lang="ar-EG" sz="1600" b="1" dirty="0">
              <a:latin typeface="Alexandria" pitchFamily="2" charset="-78"/>
              <a:cs typeface="Alexandria" pitchFamily="2" charset="-78"/>
            </a:endParaRPr>
          </a:p>
          <a:p>
            <a:pPr marL="520700" indent="-409575"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A0A8B12-2023-B7A7-43B9-1E1C76399178}"/>
              </a:ext>
            </a:extLst>
          </p:cNvPr>
          <p:cNvPicPr>
            <a:picLocks noChangeAspect="1"/>
          </p:cNvPicPr>
          <p:nvPr/>
        </p:nvPicPr>
        <p:blipFill>
          <a:blip r:embed="rId3"/>
          <a:stretch>
            <a:fillRect/>
          </a:stretch>
        </p:blipFill>
        <p:spPr>
          <a:xfrm>
            <a:off x="617280" y="2271278"/>
            <a:ext cx="3198845" cy="3198845"/>
          </a:xfrm>
          <a:prstGeom prst="rect">
            <a:avLst/>
          </a:prstGeom>
        </p:spPr>
      </p:pic>
    </p:spTree>
    <p:extLst>
      <p:ext uri="{BB962C8B-B14F-4D97-AF65-F5344CB8AC3E}">
        <p14:creationId xmlns:p14="http://schemas.microsoft.com/office/powerpoint/2010/main" val="10277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الثانية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3955442"/>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600" dirty="0">
                <a:latin typeface="Alexandria" pitchFamily="2" charset="-78"/>
                <a:cs typeface="Alexandria" pitchFamily="2" charset="-78"/>
              </a:rPr>
              <a:t>تحديات الاستفادة من الذكاء الاصطناعي </a:t>
            </a:r>
            <a:r>
              <a:rPr lang="ar-EG" sz="1600" dirty="0" err="1">
                <a:latin typeface="Alexandria" pitchFamily="2" charset="-78"/>
                <a:cs typeface="Alexandria" pitchFamily="2" charset="-78"/>
              </a:rPr>
              <a:t>والميتافيرس</a:t>
            </a:r>
            <a:r>
              <a:rPr lang="ar-EG" sz="1600" dirty="0">
                <a:latin typeface="Alexandria" pitchFamily="2" charset="-78"/>
                <a:cs typeface="Alexandria" pitchFamily="2" charset="-78"/>
              </a:rPr>
              <a:t> وتقنية الهولوجرام وغيرها في الاتصال التنظيمي.</a:t>
            </a:r>
          </a:p>
          <a:p>
            <a:pPr marL="520700" indent="-409575" algn="just" rtl="1">
              <a:lnSpc>
                <a:spcPct val="200000"/>
              </a:lnSpc>
            </a:pPr>
            <a:r>
              <a:rPr lang="ar-EG" sz="1600" dirty="0">
                <a:latin typeface="Alexandria" pitchFamily="2" charset="-78"/>
                <a:cs typeface="Alexandria" pitchFamily="2" charset="-78"/>
              </a:rPr>
              <a:t>مكونات الاتصال.</a:t>
            </a:r>
          </a:p>
          <a:p>
            <a:pPr marL="520700" indent="-409575" algn="just" rtl="1">
              <a:lnSpc>
                <a:spcPct val="200000"/>
              </a:lnSpc>
            </a:pPr>
            <a:r>
              <a:rPr lang="ar-EG" sz="1600" dirty="0">
                <a:latin typeface="Alexandria" pitchFamily="2" charset="-78"/>
                <a:cs typeface="Alexandria" pitchFamily="2" charset="-78"/>
              </a:rPr>
              <a:t>أهداف الاتصال في العلاقات العامة.</a:t>
            </a:r>
          </a:p>
          <a:p>
            <a:pPr marL="520700" indent="-409575" algn="just" rtl="1">
              <a:lnSpc>
                <a:spcPct val="200000"/>
              </a:lnSpc>
            </a:pPr>
            <a:r>
              <a:rPr lang="ar-EG" sz="1600" dirty="0">
                <a:latin typeface="Alexandria" pitchFamily="2" charset="-78"/>
                <a:cs typeface="Alexandria" pitchFamily="2" charset="-78"/>
              </a:rPr>
              <a:t>أهداف الاتصال التنظيمي.</a:t>
            </a:r>
          </a:p>
          <a:p>
            <a:pPr marL="520700" indent="-409575" algn="just" rtl="1">
              <a:lnSpc>
                <a:spcPct val="200000"/>
              </a:lnSpc>
            </a:pPr>
            <a:r>
              <a:rPr lang="ar-EG" sz="1600" dirty="0">
                <a:latin typeface="Alexandria" pitchFamily="2" charset="-78"/>
                <a:cs typeface="Alexandria" pitchFamily="2" charset="-78"/>
              </a:rPr>
              <a:t>أهمية الاتصال التنظيمي داخل بيئة العمل.</a:t>
            </a:r>
          </a:p>
          <a:p>
            <a:pPr marL="520700" indent="-409575" algn="just" rtl="1">
              <a:lnSpc>
                <a:spcPct val="200000"/>
              </a:lnSpc>
            </a:pPr>
            <a:r>
              <a:rPr lang="ar-EG" sz="1600" dirty="0">
                <a:latin typeface="Alexandria" pitchFamily="2" charset="-78"/>
                <a:cs typeface="Alexandria" pitchFamily="2" charset="-78"/>
              </a:rPr>
              <a:t>وظائف الاتصال التنظيمي في بيئة الأعمال.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DACCEE8-E37E-D593-ADA7-0EC489285702}"/>
              </a:ext>
            </a:extLst>
          </p:cNvPr>
          <p:cNvPicPr>
            <a:picLocks noChangeAspect="1"/>
          </p:cNvPicPr>
          <p:nvPr/>
        </p:nvPicPr>
        <p:blipFill>
          <a:blip r:embed="rId3"/>
          <a:stretch>
            <a:fillRect/>
          </a:stretch>
        </p:blipFill>
        <p:spPr>
          <a:xfrm>
            <a:off x="673011" y="2414322"/>
            <a:ext cx="3029919" cy="3029919"/>
          </a:xfrm>
          <a:prstGeom prst="rect">
            <a:avLst/>
          </a:prstGeom>
        </p:spPr>
      </p:pic>
    </p:spTree>
    <p:extLst>
      <p:ext uri="{BB962C8B-B14F-4D97-AF65-F5344CB8AC3E}">
        <p14:creationId xmlns:p14="http://schemas.microsoft.com/office/powerpoint/2010/main" val="1976296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الثالثة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3462999"/>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600" dirty="0">
                <a:latin typeface="Alexandria" pitchFamily="2" charset="-78"/>
                <a:cs typeface="Alexandria" pitchFamily="2" charset="-78"/>
              </a:rPr>
              <a:t>مكونات الاتصال التنظيمي، وتشتمل على:</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 الأهداف.</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 الأفراد.</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المهمة.</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الوسائل التكنولوجية.</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 الهيكل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D8F06E1-BFB1-EAE6-CB5D-84C16653959E}"/>
              </a:ext>
            </a:extLst>
          </p:cNvPr>
          <p:cNvPicPr>
            <a:picLocks noChangeAspect="1"/>
          </p:cNvPicPr>
          <p:nvPr/>
        </p:nvPicPr>
        <p:blipFill>
          <a:blip r:embed="rId3"/>
          <a:stretch>
            <a:fillRect/>
          </a:stretch>
        </p:blipFill>
        <p:spPr>
          <a:xfrm>
            <a:off x="617280" y="2357211"/>
            <a:ext cx="3563319" cy="3563319"/>
          </a:xfrm>
          <a:prstGeom prst="rect">
            <a:avLst/>
          </a:prstGeom>
        </p:spPr>
      </p:pic>
    </p:spTree>
    <p:extLst>
      <p:ext uri="{BB962C8B-B14F-4D97-AF65-F5344CB8AC3E}">
        <p14:creationId xmlns:p14="http://schemas.microsoft.com/office/powerpoint/2010/main" val="139676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الرابعة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1810560"/>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دور الاتصال التنظيمي في بناء الرأي العام.</a:t>
            </a:r>
          </a:p>
          <a:p>
            <a:pPr marL="520700" indent="-409575" algn="just" rtl="1">
              <a:lnSpc>
                <a:spcPct val="200000"/>
              </a:lnSpc>
            </a:pPr>
            <a:r>
              <a:rPr lang="ar-EG" sz="1400" dirty="0">
                <a:latin typeface="Alexandria" pitchFamily="2" charset="-78"/>
                <a:cs typeface="Alexandria" pitchFamily="2" charset="-78"/>
              </a:rPr>
              <a:t>الفرق بين الرأي العام والجمهور والحشد.</a:t>
            </a:r>
          </a:p>
          <a:p>
            <a:pPr marL="520700" indent="-409575" algn="just" rtl="1">
              <a:lnSpc>
                <a:spcPct val="200000"/>
              </a:lnSpc>
            </a:pPr>
            <a:r>
              <a:rPr lang="ar-EG" sz="1400" dirty="0">
                <a:latin typeface="Alexandria" pitchFamily="2" charset="-78"/>
                <a:cs typeface="Alexandria" pitchFamily="2" charset="-78"/>
              </a:rPr>
              <a:t>أدوات الذكاء الاصطناعي وتطبيقاته التي يمكن الاعتماد عليها في مخاطبة الجمهور وتحليل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55988-3EF4-27E5-FC94-6CD9614AC65E}"/>
              </a:ext>
            </a:extLst>
          </p:cNvPr>
          <p:cNvPicPr>
            <a:picLocks noChangeAspect="1"/>
          </p:cNvPicPr>
          <p:nvPr/>
        </p:nvPicPr>
        <p:blipFill>
          <a:blip r:embed="rId3"/>
          <a:stretch>
            <a:fillRect/>
          </a:stretch>
        </p:blipFill>
        <p:spPr>
          <a:xfrm>
            <a:off x="655829" y="2155119"/>
            <a:ext cx="3930560" cy="3930560"/>
          </a:xfrm>
          <a:prstGeom prst="rect">
            <a:avLst/>
          </a:prstGeom>
        </p:spPr>
      </p:pic>
    </p:spTree>
    <p:extLst>
      <p:ext uri="{BB962C8B-B14F-4D97-AF65-F5344CB8AC3E}">
        <p14:creationId xmlns:p14="http://schemas.microsoft.com/office/powerpoint/2010/main" val="1777790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الخامسة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1810560"/>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مبادئ الاتصال التنظيمي. (الوظيفة – التخصص- التنسيق- وحدة الهدف- نطاق الاشراف).</a:t>
            </a:r>
          </a:p>
          <a:p>
            <a:pPr marL="520700" indent="-409575" algn="just" rtl="1">
              <a:lnSpc>
                <a:spcPct val="200000"/>
              </a:lnSpc>
            </a:pPr>
            <a:r>
              <a:rPr lang="ar-EG" sz="1400" dirty="0">
                <a:latin typeface="Alexandria" pitchFamily="2" charset="-78"/>
                <a:cs typeface="Alexandria" pitchFamily="2" charset="-78"/>
              </a:rPr>
              <a:t>المفاهيم ذات الصلة بمبادئ الاتصال التنظيمي: (السلطة- المسئولية- النفوذ- تفويض السلطة- تنظيم المصفوفة).</a:t>
            </a:r>
          </a:p>
          <a:p>
            <a:pPr marL="520700" indent="-409575" algn="just" rtl="1">
              <a:lnSpc>
                <a:spcPct val="200000"/>
              </a:lnSpc>
            </a:pPr>
            <a:r>
              <a:rPr lang="ar-EG" sz="1400" dirty="0">
                <a:latin typeface="Alexandria" pitchFamily="2" charset="-78"/>
                <a:cs typeface="Alexandria" pitchFamily="2" charset="-78"/>
              </a:rPr>
              <a:t>نصائح لتحقيق تنظيم إداري سليم.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36A2661-3BAC-5859-55AE-793242E961A1}"/>
              </a:ext>
            </a:extLst>
          </p:cNvPr>
          <p:cNvPicPr>
            <a:picLocks noChangeAspect="1"/>
          </p:cNvPicPr>
          <p:nvPr/>
        </p:nvPicPr>
        <p:blipFill>
          <a:blip r:embed="rId3"/>
          <a:stretch>
            <a:fillRect/>
          </a:stretch>
        </p:blipFill>
        <p:spPr>
          <a:xfrm>
            <a:off x="762000" y="2514953"/>
            <a:ext cx="3429000" cy="3429000"/>
          </a:xfrm>
          <a:prstGeom prst="rect">
            <a:avLst/>
          </a:prstGeom>
        </p:spPr>
      </p:pic>
    </p:spTree>
    <p:extLst>
      <p:ext uri="{BB962C8B-B14F-4D97-AF65-F5344CB8AC3E}">
        <p14:creationId xmlns:p14="http://schemas.microsoft.com/office/powerpoint/2010/main" val="1749152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السادسة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4395883"/>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خطط النشر ودورها في إدارة سمعة المؤسسة، وتحقيق رؤيتها وأهدافها على المستوى الداخلي والخارجي، وتتضمن:</a:t>
            </a:r>
          </a:p>
          <a:p>
            <a:pPr marL="520700" indent="-409575" algn="just" rtl="1">
              <a:lnSpc>
                <a:spcPct val="200000"/>
              </a:lnSpc>
            </a:pPr>
            <a:r>
              <a:rPr lang="ar-EG" sz="1400" dirty="0">
                <a:latin typeface="Alexandria" pitchFamily="2" charset="-78"/>
                <a:cs typeface="Alexandria" pitchFamily="2" charset="-78"/>
              </a:rPr>
              <a:t>مفهوم السمعة، وإدارة السمعة.</a:t>
            </a:r>
          </a:p>
          <a:p>
            <a:pPr marL="520700" indent="-409575" algn="just" rtl="1">
              <a:lnSpc>
                <a:spcPct val="200000"/>
              </a:lnSpc>
            </a:pPr>
            <a:r>
              <a:rPr lang="ar-EG" sz="1400" dirty="0">
                <a:latin typeface="Alexandria" pitchFamily="2" charset="-78"/>
                <a:cs typeface="Alexandria" pitchFamily="2" charset="-78"/>
              </a:rPr>
              <a:t>مفهوم الصورة الذهنية.</a:t>
            </a:r>
          </a:p>
          <a:p>
            <a:pPr marL="520700" indent="-409575" algn="just" rtl="1">
              <a:lnSpc>
                <a:spcPct val="200000"/>
              </a:lnSpc>
            </a:pPr>
            <a:r>
              <a:rPr lang="ar-EG" sz="1400" dirty="0">
                <a:latin typeface="Alexandria" pitchFamily="2" charset="-78"/>
                <a:cs typeface="Alexandria" pitchFamily="2" charset="-78"/>
              </a:rPr>
              <a:t>خطوات بناء السمعة الجيدة للمنظمة.</a:t>
            </a:r>
          </a:p>
          <a:p>
            <a:pPr marL="520700" indent="-409575" algn="just" rtl="1">
              <a:lnSpc>
                <a:spcPct val="200000"/>
              </a:lnSpc>
            </a:pPr>
            <a:r>
              <a:rPr lang="ar-EG" sz="1400" dirty="0">
                <a:latin typeface="Alexandria" pitchFamily="2" charset="-78"/>
                <a:cs typeface="Alexandria" pitchFamily="2" charset="-78"/>
              </a:rPr>
              <a:t>أبعاد السمعة.</a:t>
            </a:r>
          </a:p>
          <a:p>
            <a:pPr marL="520700" indent="-409575" algn="just" rtl="1">
              <a:lnSpc>
                <a:spcPct val="200000"/>
              </a:lnSpc>
            </a:pPr>
            <a:r>
              <a:rPr lang="ar-EG" sz="1400" dirty="0">
                <a:latin typeface="Alexandria" pitchFamily="2" charset="-78"/>
                <a:cs typeface="Alexandria" pitchFamily="2" charset="-78"/>
              </a:rPr>
              <a:t>أهمية إدارة السمعة الإلكترونية وأساليب إدارتها.</a:t>
            </a:r>
          </a:p>
          <a:p>
            <a:pPr marL="520700" indent="-409575" algn="just" rtl="1">
              <a:lnSpc>
                <a:spcPct val="200000"/>
              </a:lnSpc>
            </a:pPr>
            <a:r>
              <a:rPr lang="ar-EG" sz="1400" dirty="0">
                <a:latin typeface="Alexandria" pitchFamily="2" charset="-78"/>
                <a:cs typeface="Alexandria" pitchFamily="2" charset="-78"/>
              </a:rPr>
              <a:t>خطط النشر المطلوبة لبناء السمعة.</a:t>
            </a:r>
          </a:p>
          <a:p>
            <a:pPr marL="520700" indent="-409575"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6B0AA4-4577-F5F1-D666-9D074223283D}"/>
              </a:ext>
            </a:extLst>
          </p:cNvPr>
          <p:cNvPicPr>
            <a:picLocks noChangeAspect="1"/>
          </p:cNvPicPr>
          <p:nvPr/>
        </p:nvPicPr>
        <p:blipFill>
          <a:blip r:embed="rId3"/>
          <a:stretch>
            <a:fillRect/>
          </a:stretch>
        </p:blipFill>
        <p:spPr>
          <a:xfrm>
            <a:off x="825103" y="2215365"/>
            <a:ext cx="3780295" cy="3780295"/>
          </a:xfrm>
          <a:prstGeom prst="rect">
            <a:avLst/>
          </a:prstGeom>
        </p:spPr>
      </p:pic>
    </p:spTree>
    <p:extLst>
      <p:ext uri="{BB962C8B-B14F-4D97-AF65-F5344CB8AC3E}">
        <p14:creationId xmlns:p14="http://schemas.microsoft.com/office/powerpoint/2010/main" val="1439819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السابعة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3534109"/>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أنواع الاتصال والفرق بينها :</a:t>
            </a:r>
          </a:p>
          <a:p>
            <a:pPr marL="520700" indent="-409575" algn="just" rtl="1">
              <a:lnSpc>
                <a:spcPct val="200000"/>
              </a:lnSpc>
            </a:pPr>
            <a:r>
              <a:rPr lang="ar-EG" sz="1400" dirty="0">
                <a:latin typeface="Alexandria" pitchFamily="2" charset="-78"/>
                <a:cs typeface="Alexandria" pitchFamily="2" charset="-78"/>
              </a:rPr>
              <a:t>أولًا: الاتصال وفقًا للغة المستخدمة.</a:t>
            </a:r>
          </a:p>
          <a:p>
            <a:pPr marL="520700" indent="-409575" algn="just" rtl="1">
              <a:lnSpc>
                <a:spcPct val="200000"/>
              </a:lnSpc>
            </a:pPr>
            <a:r>
              <a:rPr lang="ar-EG" sz="1400" dirty="0">
                <a:latin typeface="Alexandria" pitchFamily="2" charset="-78"/>
                <a:cs typeface="Alexandria" pitchFamily="2" charset="-78"/>
              </a:rPr>
              <a:t>ثانيًا: الاتصال وفقًا للاتجاه.</a:t>
            </a:r>
          </a:p>
          <a:p>
            <a:pPr marL="520700" indent="-409575" algn="just" rtl="1">
              <a:lnSpc>
                <a:spcPct val="200000"/>
              </a:lnSpc>
            </a:pPr>
            <a:r>
              <a:rPr lang="ar-EG" sz="1400" dirty="0">
                <a:latin typeface="Alexandria" pitchFamily="2" charset="-78"/>
                <a:cs typeface="Alexandria" pitchFamily="2" charset="-78"/>
              </a:rPr>
              <a:t>ثالثًا: الاتصال وفقًا لدرجة التأثير.</a:t>
            </a:r>
          </a:p>
          <a:p>
            <a:pPr marL="520700" indent="-409575" algn="just" rtl="1">
              <a:lnSpc>
                <a:spcPct val="200000"/>
              </a:lnSpc>
            </a:pPr>
            <a:r>
              <a:rPr lang="ar-EG" sz="1400" dirty="0">
                <a:latin typeface="Alexandria" pitchFamily="2" charset="-78"/>
                <a:cs typeface="Alexandria" pitchFamily="2" charset="-78"/>
              </a:rPr>
              <a:t>رابعًا: الاتصال وفقًا لمصدر الاتصال.</a:t>
            </a:r>
          </a:p>
          <a:p>
            <a:pPr marL="520700" indent="-409575" algn="just" rtl="1">
              <a:lnSpc>
                <a:spcPct val="200000"/>
              </a:lnSpc>
            </a:pPr>
            <a:r>
              <a:rPr lang="ar-EG" sz="1400" dirty="0">
                <a:latin typeface="Alexandria" pitchFamily="2" charset="-78"/>
                <a:cs typeface="Alexandria" pitchFamily="2" charset="-78"/>
              </a:rPr>
              <a:t>خامسًا: الاتصال وفقًا لنطاق الاتصال.</a:t>
            </a:r>
          </a:p>
          <a:p>
            <a:pPr marL="520700" indent="-409575" algn="just" rtl="1">
              <a:lnSpc>
                <a:spcPct val="200000"/>
              </a:lnSpc>
            </a:pPr>
            <a:r>
              <a:rPr lang="ar-EG" sz="1400" dirty="0">
                <a:latin typeface="Alexandria" pitchFamily="2" charset="-78"/>
                <a:cs typeface="Alexandria" pitchFamily="2" charset="-78"/>
              </a:rPr>
              <a:t>سادسًا: الاتصال وفقًا لمدى السيطرة على عملية سريان المعلومات.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2458EB1-B422-AFA7-E82A-5D35787AE053}"/>
              </a:ext>
            </a:extLst>
          </p:cNvPr>
          <p:cNvPicPr>
            <a:picLocks noChangeAspect="1"/>
          </p:cNvPicPr>
          <p:nvPr/>
        </p:nvPicPr>
        <p:blipFill>
          <a:blip r:embed="rId3"/>
          <a:stretch>
            <a:fillRect/>
          </a:stretch>
        </p:blipFill>
        <p:spPr>
          <a:xfrm>
            <a:off x="617280" y="2125171"/>
            <a:ext cx="4198749" cy="4198749"/>
          </a:xfrm>
          <a:prstGeom prst="rect">
            <a:avLst/>
          </a:prstGeom>
        </p:spPr>
      </p:pic>
    </p:spTree>
    <p:extLst>
      <p:ext uri="{BB962C8B-B14F-4D97-AF65-F5344CB8AC3E}">
        <p14:creationId xmlns:p14="http://schemas.microsoft.com/office/powerpoint/2010/main" val="148468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الثامنة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72647" y="2095405"/>
            <a:ext cx="6717405" cy="1810560"/>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أنواع وأساليب الاتصال بالجمهور.</a:t>
            </a:r>
          </a:p>
          <a:p>
            <a:pPr marL="520700" indent="-409575" algn="just" rtl="1">
              <a:lnSpc>
                <a:spcPct val="200000"/>
              </a:lnSpc>
              <a:buAutoNum type="arabic1Minus"/>
            </a:pPr>
            <a:r>
              <a:rPr lang="ar-EG" sz="1400" dirty="0">
                <a:latin typeface="Alexandria" pitchFamily="2" charset="-78"/>
                <a:cs typeface="Alexandria" pitchFamily="2" charset="-78"/>
              </a:rPr>
              <a:t>الاتصال الشفهي.</a:t>
            </a:r>
          </a:p>
          <a:p>
            <a:pPr marL="520700" indent="-409575" algn="just" rtl="1">
              <a:lnSpc>
                <a:spcPct val="200000"/>
              </a:lnSpc>
              <a:buAutoNum type="arabic1Minus"/>
            </a:pPr>
            <a:r>
              <a:rPr lang="ar-EG" sz="1400" dirty="0">
                <a:latin typeface="Alexandria" pitchFamily="2" charset="-78"/>
                <a:cs typeface="Alexandria" pitchFamily="2" charset="-78"/>
              </a:rPr>
              <a:t>الاتصال غير الشفهي.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E2A4C98-31B4-C8A0-1F54-600E0E61A4FE}"/>
              </a:ext>
            </a:extLst>
          </p:cNvPr>
          <p:cNvPicPr>
            <a:picLocks noChangeAspect="1"/>
          </p:cNvPicPr>
          <p:nvPr/>
        </p:nvPicPr>
        <p:blipFill>
          <a:blip r:embed="rId3"/>
          <a:stretch>
            <a:fillRect/>
          </a:stretch>
        </p:blipFill>
        <p:spPr>
          <a:xfrm>
            <a:off x="761999" y="2140377"/>
            <a:ext cx="3947513" cy="3947513"/>
          </a:xfrm>
          <a:prstGeom prst="rect">
            <a:avLst/>
          </a:prstGeom>
        </p:spPr>
      </p:pic>
    </p:spTree>
    <p:extLst>
      <p:ext uri="{BB962C8B-B14F-4D97-AF65-F5344CB8AC3E}">
        <p14:creationId xmlns:p14="http://schemas.microsoft.com/office/powerpoint/2010/main" val="2296747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التاسعة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2241447"/>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أساليب الاتصال الشخصي الفعال:</a:t>
            </a:r>
          </a:p>
          <a:p>
            <a:pPr marL="520700" indent="-409575" algn="just" rtl="1">
              <a:lnSpc>
                <a:spcPct val="200000"/>
              </a:lnSpc>
            </a:pPr>
            <a:r>
              <a:rPr lang="ar-EG" sz="1400" dirty="0">
                <a:latin typeface="Alexandria" pitchFamily="2" charset="-78"/>
                <a:cs typeface="Alexandria" pitchFamily="2" charset="-78"/>
              </a:rPr>
              <a:t>المهارات اللغوية في الاتصال الشخصي الفعال.</a:t>
            </a:r>
          </a:p>
          <a:p>
            <a:pPr marL="520700" indent="-409575" algn="just" rtl="1">
              <a:lnSpc>
                <a:spcPct val="200000"/>
              </a:lnSpc>
            </a:pPr>
            <a:r>
              <a:rPr lang="ar-EG" sz="1400" dirty="0">
                <a:latin typeface="Alexandria" pitchFamily="2" charset="-78"/>
                <a:cs typeface="Alexandria" pitchFamily="2" charset="-78"/>
              </a:rPr>
              <a:t>المهارات غير اللغوية في الاتصال الشخصي الفعال.</a:t>
            </a:r>
          </a:p>
          <a:p>
            <a:pPr marL="520700" indent="-409575" algn="just" rtl="1">
              <a:lnSpc>
                <a:spcPct val="200000"/>
              </a:lnSpc>
            </a:pPr>
            <a:r>
              <a:rPr lang="ar-EG" sz="1400" dirty="0">
                <a:latin typeface="Alexandria" pitchFamily="2" charset="-78"/>
                <a:cs typeface="Alexandria" pitchFamily="2" charset="-78"/>
              </a:rPr>
              <a:t>المهارات الشخصية.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EC628B4-C2AC-86ED-9728-411C71DF2BD3}"/>
              </a:ext>
            </a:extLst>
          </p:cNvPr>
          <p:cNvPicPr>
            <a:picLocks noChangeAspect="1"/>
          </p:cNvPicPr>
          <p:nvPr/>
        </p:nvPicPr>
        <p:blipFill>
          <a:blip r:embed="rId3"/>
          <a:stretch>
            <a:fillRect/>
          </a:stretch>
        </p:blipFill>
        <p:spPr>
          <a:xfrm>
            <a:off x="481739" y="2156167"/>
            <a:ext cx="4167753" cy="4167753"/>
          </a:xfrm>
          <a:prstGeom prst="rect">
            <a:avLst/>
          </a:prstGeom>
        </p:spPr>
      </p:pic>
    </p:spTree>
    <p:extLst>
      <p:ext uri="{BB962C8B-B14F-4D97-AF65-F5344CB8AC3E}">
        <p14:creationId xmlns:p14="http://schemas.microsoft.com/office/powerpoint/2010/main" val="4282369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العاشرة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49492" y="1953508"/>
            <a:ext cx="6717405" cy="2241447"/>
          </a:xfrm>
          <a:prstGeom prst="rect">
            <a:avLst/>
          </a:prstGeom>
          <a:noFill/>
        </p:spPr>
        <p:txBody>
          <a:bodyPr wrap="square" rtlCol="0">
            <a:spAutoFit/>
          </a:bodyPr>
          <a:lstStyle/>
          <a:p>
            <a:pPr marL="520700" indent="-409575" algn="just" rtl="1">
              <a:lnSpc>
                <a:spcPct val="200000"/>
              </a:lnSpc>
            </a:pPr>
            <a:r>
              <a:rPr lang="ar-EG" sz="1600" b="1" dirty="0">
                <a:latin typeface="Alexandria" pitchFamily="2" charset="-78"/>
                <a:cs typeface="Alexandria" pitchFamily="2" charset="-78"/>
              </a:rPr>
              <a:t>نتناول خلال المحاضرة:</a:t>
            </a:r>
          </a:p>
          <a:p>
            <a:pPr marL="520700" indent="-409575" algn="just" rtl="1">
              <a:lnSpc>
                <a:spcPct val="200000"/>
              </a:lnSpc>
            </a:pPr>
            <a:r>
              <a:rPr lang="ar-EG" sz="1400" dirty="0">
                <a:latin typeface="Alexandria" pitchFamily="2" charset="-78"/>
                <a:cs typeface="Alexandria" pitchFamily="2" charset="-78"/>
              </a:rPr>
              <a:t>نماذج ونظريات الاتصال:</a:t>
            </a:r>
          </a:p>
          <a:p>
            <a:pPr marL="520700" indent="-409575" algn="just" rtl="1">
              <a:lnSpc>
                <a:spcPct val="200000"/>
              </a:lnSpc>
            </a:pPr>
            <a:r>
              <a:rPr lang="ar-EG" sz="1400" dirty="0">
                <a:latin typeface="Alexandria" pitchFamily="2" charset="-78"/>
                <a:cs typeface="Alexandria" pitchFamily="2" charset="-78"/>
              </a:rPr>
              <a:t>الفرق بين النموذج والنظرية.</a:t>
            </a:r>
          </a:p>
          <a:p>
            <a:pPr marL="520700" indent="-409575" algn="just" rtl="1">
              <a:lnSpc>
                <a:spcPct val="200000"/>
              </a:lnSpc>
            </a:pPr>
            <a:r>
              <a:rPr lang="ar-EG" sz="1400" dirty="0">
                <a:latin typeface="Alexandria" pitchFamily="2" charset="-78"/>
                <a:cs typeface="Alexandria" pitchFamily="2" charset="-78"/>
              </a:rPr>
              <a:t>أهم النماذج والنظريات التي يمكن توظيفها في مجال الاتصال التنظيمي.</a:t>
            </a:r>
          </a:p>
          <a:p>
            <a:pPr marL="520700" indent="-409575" algn="just" rtl="1">
              <a:lnSpc>
                <a:spcPct val="200000"/>
              </a:lnSpc>
            </a:pPr>
            <a:r>
              <a:rPr lang="ar-EG" sz="1400" dirty="0">
                <a:latin typeface="Alexandria" pitchFamily="2" charset="-78"/>
                <a:cs typeface="Alexandria" pitchFamily="2" charset="-78"/>
              </a:rPr>
              <a:t>معوقات الاتصال التنظيمي وأساليب التغلب عليها.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17D75C7-CF2E-CE88-3665-9B3983564532}"/>
              </a:ext>
            </a:extLst>
          </p:cNvPr>
          <p:cNvPicPr>
            <a:picLocks noChangeAspect="1"/>
          </p:cNvPicPr>
          <p:nvPr/>
        </p:nvPicPr>
        <p:blipFill>
          <a:blip r:embed="rId3"/>
          <a:stretch>
            <a:fillRect/>
          </a:stretch>
        </p:blipFill>
        <p:spPr>
          <a:xfrm>
            <a:off x="762000" y="2095405"/>
            <a:ext cx="3562027" cy="3562027"/>
          </a:xfrm>
          <a:prstGeom prst="rect">
            <a:avLst/>
          </a:prstGeom>
        </p:spPr>
      </p:pic>
    </p:spTree>
    <p:extLst>
      <p:ext uri="{BB962C8B-B14F-4D97-AF65-F5344CB8AC3E}">
        <p14:creationId xmlns:p14="http://schemas.microsoft.com/office/powerpoint/2010/main" val="1541480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النشاطات والاستراتيجيات التدريسية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55119"/>
            <a:ext cx="10604897" cy="2222403"/>
          </a:xfrm>
          <a:prstGeom prst="rect">
            <a:avLst/>
          </a:prstGeom>
          <a:noFill/>
        </p:spPr>
        <p:txBody>
          <a:bodyPr wrap="square" rtlCol="0">
            <a:spAutoFit/>
          </a:bodyPr>
          <a:lstStyle/>
          <a:p>
            <a:pPr marL="520700" indent="-409575" algn="just" rtl="1">
              <a:lnSpc>
                <a:spcPct val="200000"/>
              </a:lnSpc>
              <a:buFont typeface="Wingdings" panose="05000000000000000000" pitchFamily="2" charset="2"/>
              <a:buChar char="ü"/>
            </a:pPr>
            <a:r>
              <a:rPr lang="ar-EG"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marL="520700" indent="-409575" algn="just" rtl="1">
              <a:lnSpc>
                <a:spcPct val="200000"/>
              </a:lnSpc>
              <a:buFont typeface="Wingdings" panose="05000000000000000000" pitchFamily="2" charset="2"/>
              <a:buChar char="ü"/>
            </a:pPr>
            <a:r>
              <a:rPr lang="ar-EG" dirty="0">
                <a:latin typeface="Alexandria" pitchFamily="2" charset="-78"/>
                <a:cs typeface="Alexandria" pitchFamily="2" charset="-78"/>
              </a:rPr>
              <a:t>المحاضرات. </a:t>
            </a:r>
          </a:p>
          <a:p>
            <a:pPr marL="520700" indent="-409575" algn="just" rtl="1">
              <a:lnSpc>
                <a:spcPct val="200000"/>
              </a:lnSpc>
              <a:buFont typeface="Wingdings" panose="05000000000000000000" pitchFamily="2" charset="2"/>
              <a:buChar char="ü"/>
            </a:pPr>
            <a:r>
              <a:rPr lang="ar-EG" dirty="0">
                <a:latin typeface="Alexandria" pitchFamily="2" charset="-78"/>
                <a:cs typeface="Alexandria" pitchFamily="2" charset="-78"/>
              </a:rPr>
              <a:t>اختبارات قصيرة. </a:t>
            </a:r>
          </a:p>
          <a:p>
            <a:pPr marL="520700" indent="-409575" algn="just" rtl="1">
              <a:lnSpc>
                <a:spcPct val="200000"/>
              </a:lnSpc>
              <a:buFont typeface="Wingdings" panose="05000000000000000000" pitchFamily="2" charset="2"/>
              <a:buChar char="ü"/>
            </a:pPr>
            <a:r>
              <a:rPr lang="ar-EG" dirty="0">
                <a:latin typeface="Alexandria" pitchFamily="2" charset="-78"/>
                <a:cs typeface="Alexandria" pitchFamily="2" charset="-78"/>
              </a:rPr>
              <a:t>الامتحان النهائي.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71E2916-D088-DB18-E219-61CE577D8AEA}"/>
              </a:ext>
            </a:extLst>
          </p:cNvPr>
          <p:cNvPicPr>
            <a:picLocks noChangeAspect="1"/>
          </p:cNvPicPr>
          <p:nvPr/>
        </p:nvPicPr>
        <p:blipFill>
          <a:blip r:embed="rId3"/>
          <a:stretch>
            <a:fillRect/>
          </a:stretch>
        </p:blipFill>
        <p:spPr>
          <a:xfrm>
            <a:off x="280261" y="2514953"/>
            <a:ext cx="3805942" cy="3805942"/>
          </a:xfrm>
          <a:prstGeom prst="rect">
            <a:avLst/>
          </a:prstGeom>
        </p:spPr>
      </p:pic>
    </p:spTree>
    <p:extLst>
      <p:ext uri="{BB962C8B-B14F-4D97-AF65-F5344CB8AC3E}">
        <p14:creationId xmlns:p14="http://schemas.microsoft.com/office/powerpoint/2010/main" val="263981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7013AF-82D5-47E0-B343-494EFA24A8D5}"/>
</file>

<file path=customXml/itemProps2.xml><?xml version="1.0" encoding="utf-8"?>
<ds:datastoreItem xmlns:ds="http://schemas.openxmlformats.org/officeDocument/2006/customXml" ds:itemID="{A651AD5B-8C28-47ED-8B31-ADAC20F6DA71}"/>
</file>

<file path=docProps/app.xml><?xml version="1.0" encoding="utf-8"?>
<Properties xmlns="http://schemas.openxmlformats.org/officeDocument/2006/extended-properties" xmlns:vt="http://schemas.openxmlformats.org/officeDocument/2006/docPropsVTypes">
  <Template/>
  <TotalTime>637</TotalTime>
  <Words>750</Words>
  <Application>Microsoft Office PowerPoint</Application>
  <PresentationFormat>Widescreen</PresentationFormat>
  <Paragraphs>147</Paragraphs>
  <Slides>18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41</cp:revision>
  <dcterms:created xsi:type="dcterms:W3CDTF">2023-04-29T09:08:00Z</dcterms:created>
  <dcterms:modified xsi:type="dcterms:W3CDTF">2024-05-21T03:52:05Z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