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96" r:id="rId5"/>
    <p:sldId id="543" r:id="rId6"/>
    <p:sldId id="612" r:id="rId7"/>
    <p:sldId id="635" r:id="rId8"/>
    <p:sldId id="660" r:id="rId9"/>
    <p:sldId id="630" r:id="rId10"/>
    <p:sldId id="636" r:id="rId11"/>
    <p:sldId id="629" r:id="rId12"/>
    <p:sldId id="661" r:id="rId13"/>
    <p:sldId id="662" r:id="rId14"/>
    <p:sldId id="639" r:id="rId15"/>
    <p:sldId id="640" r:id="rId16"/>
    <p:sldId id="641" r:id="rId17"/>
    <p:sldId id="642" r:id="rId18"/>
    <p:sldId id="643" r:id="rId19"/>
    <p:sldId id="644" r:id="rId20"/>
    <p:sldId id="645" r:id="rId21"/>
    <p:sldId id="627" r:id="rId22"/>
    <p:sldId id="646" r:id="rId23"/>
    <p:sldId id="628" r:id="rId24"/>
    <p:sldId id="647" r:id="rId25"/>
    <p:sldId id="648" r:id="rId26"/>
    <p:sldId id="649" r:id="rId27"/>
    <p:sldId id="650" r:id="rId28"/>
    <p:sldId id="651" r:id="rId29"/>
    <p:sldId id="617" r:id="rId30"/>
    <p:sldId id="631" r:id="rId31"/>
    <p:sldId id="656" r:id="rId32"/>
    <p:sldId id="666" r:id="rId33"/>
    <p:sldId id="665" r:id="rId34"/>
    <p:sldId id="657" r:id="rId35"/>
    <p:sldId id="655" r:id="rId36"/>
    <p:sldId id="618" r:id="rId37"/>
    <p:sldId id="658" r:id="rId38"/>
    <p:sldId id="664" r:id="rId39"/>
    <p:sldId id="663" r:id="rId40"/>
    <p:sldId id="667" r:id="rId41"/>
    <p:sldId id="668" r:id="rId42"/>
    <p:sldId id="669" r:id="rId43"/>
    <p:sldId id="625" r:id="rId44"/>
    <p:sldId id="670" r:id="rId45"/>
    <p:sldId id="671" r:id="rId46"/>
    <p:sldId id="659" r:id="rId47"/>
    <p:sldId id="67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Lst>
        </p14:section>
        <p14:section name="Default Section" id="{79E6292B-3D45-4379-B373-29226DC8764D}">
          <p14:sldIdLst>
            <p14:sldId id="543"/>
            <p14:sldId id="612"/>
            <p14:sldId id="635"/>
            <p14:sldId id="660"/>
            <p14:sldId id="630"/>
            <p14:sldId id="636"/>
            <p14:sldId id="629"/>
            <p14:sldId id="661"/>
            <p14:sldId id="662"/>
            <p14:sldId id="639"/>
            <p14:sldId id="640"/>
            <p14:sldId id="641"/>
            <p14:sldId id="642"/>
            <p14:sldId id="643"/>
            <p14:sldId id="644"/>
            <p14:sldId id="645"/>
            <p14:sldId id="627"/>
            <p14:sldId id="646"/>
            <p14:sldId id="628"/>
            <p14:sldId id="647"/>
            <p14:sldId id="648"/>
            <p14:sldId id="649"/>
            <p14:sldId id="650"/>
            <p14:sldId id="651"/>
            <p14:sldId id="617"/>
            <p14:sldId id="631"/>
            <p14:sldId id="656"/>
            <p14:sldId id="666"/>
            <p14:sldId id="665"/>
            <p14:sldId id="657"/>
            <p14:sldId id="655"/>
            <p14:sldId id="618"/>
            <p14:sldId id="658"/>
            <p14:sldId id="664"/>
            <p14:sldId id="663"/>
            <p14:sldId id="667"/>
            <p14:sldId id="668"/>
            <p14:sldId id="669"/>
            <p14:sldId id="625"/>
            <p14:sldId id="670"/>
            <p14:sldId id="671"/>
            <p14:sldId id="659"/>
            <p14:sldId id="6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9" d="100"/>
          <a:sy n="89" d="100"/>
        </p:scale>
        <p:origin x="34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hyperlink" Target="http://kotelnikov.biz/coach/achiever_focused.html" TargetMode="External"/><Relationship Id="rId7" Type="http://schemas.openxmlformats.org/officeDocument/2006/relationships/image" Target="../media/image4.png"/><Relationship Id="rId2" Type="http://schemas.openxmlformats.org/officeDocument/2006/relationships/hyperlink" Target="http://1000ventures.com/business_guide/crosscuttings/vision_shared_develop.html" TargetMode="External"/><Relationship Id="rId1" Type="http://schemas.openxmlformats.org/officeDocument/2006/relationships/slideLayout" Target="../slideLayouts/slideLayout1.xml"/><Relationship Id="rId6" Type="http://schemas.openxmlformats.org/officeDocument/2006/relationships/hyperlink" Target="http://1000ventures.com/business_guide/crosscuttings/thinking_design_strategic.html" TargetMode="External"/><Relationship Id="rId5" Type="http://schemas.openxmlformats.org/officeDocument/2006/relationships/hyperlink" Target="http://kotelnikov.biz/coach/loving_creator.html" TargetMode="External"/><Relationship Id="rId4" Type="http://schemas.openxmlformats.org/officeDocument/2006/relationships/hyperlink" Target="http://www.1000ventures.com/doc/glossary-thinking_holistic.html"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en.wikipedia.org/wiki/Product_recall" TargetMode="Externa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4.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26479" y="2704497"/>
            <a:ext cx="5617243" cy="1384995"/>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8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2800" dirty="0">
                <a:solidFill>
                  <a:srgbClr val="23232D"/>
                </a:solidFill>
                <a:latin typeface="Times New Roman" panose="02020603050405020304" pitchFamily="18" charset="0"/>
                <a:ea typeface="Calibri" panose="020F0502020204030204" pitchFamily="34" charset="0"/>
                <a:cs typeface="Arial" panose="020B0604020202020204" pitchFamily="34" charset="0"/>
              </a:rPr>
              <a:t>Negotiation Strategies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5578077"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8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endParaRPr lang="en-US" b="1" u="sng" dirty="0"/>
          </a:p>
          <a:p>
            <a:pPr marL="0" indent="0">
              <a:buNone/>
            </a:pPr>
            <a:r>
              <a:rPr lang="en-US" b="1" u="sng" dirty="0"/>
              <a:t>The main points:</a:t>
            </a:r>
          </a:p>
          <a:p>
            <a:pPr marL="0" indent="0">
              <a:buNone/>
            </a:pPr>
            <a:endParaRPr lang="en-US" b="1" u="sng" dirty="0"/>
          </a:p>
          <a:p>
            <a:pPr algn="l"/>
            <a:r>
              <a:rPr lang="en-US" b="0" i="0" dirty="0">
                <a:solidFill>
                  <a:srgbClr val="050E17"/>
                </a:solidFill>
                <a:effectLst/>
                <a:latin typeface="-apple-system"/>
              </a:rPr>
              <a:t>The negotiation Strategies</a:t>
            </a:r>
          </a:p>
          <a:p>
            <a:pPr algn="l"/>
            <a:r>
              <a:rPr lang="en-US" b="0" i="0" dirty="0">
                <a:solidFill>
                  <a:srgbClr val="050E17"/>
                </a:solidFill>
                <a:effectLst/>
                <a:latin typeface="-apple-system"/>
              </a:rPr>
              <a:t>Difference of each strategy through asking ourselves ( how and when we can use these strategies ).</a:t>
            </a:r>
          </a:p>
          <a:p>
            <a:pPr algn="l"/>
            <a:r>
              <a:rPr lang="en-US" b="0" i="0" dirty="0">
                <a:solidFill>
                  <a:srgbClr val="050E17"/>
                </a:solidFill>
                <a:effectLst/>
                <a:latin typeface="-apple-system"/>
              </a:rPr>
              <a:t>Case studies</a:t>
            </a:r>
          </a:p>
          <a:p>
            <a:pPr algn="l"/>
            <a:endParaRPr lang="en-US" dirty="0">
              <a:solidFill>
                <a:srgbClr val="050E17"/>
              </a:solidFill>
              <a:latin typeface="-apple-system"/>
            </a:endParaRPr>
          </a:p>
          <a:p>
            <a:pPr algn="l"/>
            <a:endParaRPr lang="en-US" b="0" i="0" dirty="0">
              <a:solidFill>
                <a:srgbClr val="050E17"/>
              </a:solidFill>
              <a:effectLst/>
              <a:latin typeface="-apple-system"/>
            </a:endParaRPr>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6CA5AA7-E1D2-937A-FA12-B18617F24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49642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783786" cy="954107"/>
          </a:xfrm>
          <a:prstGeom prst="rect">
            <a:avLst/>
          </a:prstGeom>
          <a:noFill/>
        </p:spPr>
        <p:txBody>
          <a:bodyPr wrap="square" rtlCol="0">
            <a:spAutoFit/>
          </a:bodyPr>
          <a:lstStyle/>
          <a:p>
            <a:pPr algn="ctr"/>
            <a:r>
              <a:rPr lang="en-US" sz="2800" b="1" dirty="0">
                <a:solidFill>
                  <a:schemeClr val="bg1"/>
                </a:solidFill>
                <a:latin typeface="Tajawal ExtraBold" panose="00000800000000000000" pitchFamily="2" charset="-78"/>
                <a:cs typeface="Tajawal ExtraBold" panose="00000800000000000000" pitchFamily="2" charset="-78"/>
              </a:rPr>
              <a:t>Difference between Tactics and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82207" y="2262168"/>
            <a:ext cx="8908724" cy="2246769"/>
          </a:xfrm>
          <a:prstGeom prst="rect">
            <a:avLst/>
          </a:prstGeom>
          <a:noFill/>
        </p:spPr>
        <p:txBody>
          <a:bodyPr wrap="square" rtlCol="0">
            <a:spAutoFit/>
          </a:bodyPr>
          <a:lstStyle/>
          <a:p>
            <a:pPr algn="just"/>
            <a:r>
              <a:rPr lang="en-US" sz="2800" b="0" i="0" dirty="0">
                <a:solidFill>
                  <a:srgbClr val="040C28"/>
                </a:solidFill>
                <a:effectLst/>
                <a:latin typeface="Google Sans"/>
              </a:rPr>
              <a:t>While strategy is the action plan that takes you where you want to go, the tactics are the individual steps and actions that will get you there</a:t>
            </a:r>
            <a:r>
              <a:rPr lang="en-US" sz="2800" b="0" i="0" dirty="0">
                <a:solidFill>
                  <a:srgbClr val="202124"/>
                </a:solidFill>
                <a:effectLst/>
                <a:latin typeface="Google Sans"/>
              </a:rPr>
              <a:t>. In a business context, this means the specific actions teams take to implement the initiatives outlined in the strategy</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B8E50063-9539-8123-0E27-5BB001E8F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93200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a:extLst>
              <a:ext uri="{FF2B5EF4-FFF2-40B4-BE49-F238E27FC236}">
                <a16:creationId xmlns:a16="http://schemas.microsoft.com/office/drawing/2014/main" id="{26F6AF3B-1FD2-D0CB-D6DC-6018508ACA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1062" y="1285192"/>
            <a:ext cx="9345750" cy="4287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Graphic 21">
            <a:extLst>
              <a:ext uri="{FF2B5EF4-FFF2-40B4-BE49-F238E27FC236}">
                <a16:creationId xmlns:a16="http://schemas.microsoft.com/office/drawing/2014/main" id="{A6AD7341-E7AD-9F62-8B02-21D9E25225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4785" y="59789"/>
            <a:ext cx="2305141" cy="1076343"/>
          </a:xfrm>
          <a:prstGeom prst="rect">
            <a:avLst/>
          </a:prstGeom>
        </p:spPr>
      </p:pic>
    </p:spTree>
    <p:extLst>
      <p:ext uri="{BB962C8B-B14F-4D97-AF65-F5344CB8AC3E}">
        <p14:creationId xmlns:p14="http://schemas.microsoft.com/office/powerpoint/2010/main" val="4227376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5" y="2"/>
            <a:ext cx="880960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32589" y="350275"/>
            <a:ext cx="6783786" cy="954107"/>
          </a:xfrm>
          <a:prstGeom prst="rect">
            <a:avLst/>
          </a:prstGeom>
          <a:noFill/>
        </p:spPr>
        <p:txBody>
          <a:bodyPr wrap="square" rtlCol="0">
            <a:spAutoFit/>
          </a:bodyPr>
          <a:lstStyle/>
          <a:p>
            <a:pPr algn="ctr"/>
            <a:r>
              <a:rPr lang="en-US" sz="2800" b="0" i="0" dirty="0">
                <a:solidFill>
                  <a:schemeClr val="bg1"/>
                </a:solidFill>
                <a:effectLst/>
              </a:rPr>
              <a:t>Looking at the Strategy Matrix, you will notice the varying negotiation styles.</a:t>
            </a:r>
            <a:endParaRPr lang="en-US" sz="2800" b="1" dirty="0">
              <a:solidFill>
                <a:schemeClr val="bg1"/>
              </a:solidFill>
              <a:cs typeface="Tajawal ExtraBold" panose="000008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DA2E22B7-4667-334F-0F1F-C42A2DF89C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901" y="1424374"/>
            <a:ext cx="10329706" cy="45177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Graphic 21">
            <a:extLst>
              <a:ext uri="{FF2B5EF4-FFF2-40B4-BE49-F238E27FC236}">
                <a16:creationId xmlns:a16="http://schemas.microsoft.com/office/drawing/2014/main" id="{E436EAD1-BC71-7BA4-0859-849342470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2547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5" y="2"/>
            <a:ext cx="860091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32589" y="350275"/>
            <a:ext cx="6783786" cy="954107"/>
          </a:xfrm>
          <a:prstGeom prst="rect">
            <a:avLst/>
          </a:prstGeom>
          <a:noFill/>
        </p:spPr>
        <p:txBody>
          <a:bodyPr wrap="square" rtlCol="0">
            <a:spAutoFit/>
          </a:bodyPr>
          <a:lstStyle/>
          <a:p>
            <a:pPr algn="ctr"/>
            <a:r>
              <a:rPr lang="en-US" sz="2800" b="0" i="0" dirty="0">
                <a:solidFill>
                  <a:schemeClr val="bg1"/>
                </a:solidFill>
                <a:effectLst/>
              </a:rPr>
              <a:t>Looking at the Strategy Matrix, you will notice the varying negotiation styles.</a:t>
            </a:r>
            <a:endParaRPr lang="en-US" sz="2800" b="1" dirty="0">
              <a:solidFill>
                <a:schemeClr val="bg1"/>
              </a:solidFill>
              <a:cs typeface="Tajawal ExtraBold" panose="000008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E08A6338-9BAE-616B-C8DF-C760268C88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626" y="1534501"/>
            <a:ext cx="10329706" cy="449954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Graphic 21">
            <a:extLst>
              <a:ext uri="{FF2B5EF4-FFF2-40B4-BE49-F238E27FC236}">
                <a16:creationId xmlns:a16="http://schemas.microsoft.com/office/drawing/2014/main" id="{4CC6A7AA-8963-67DA-67CB-071DD3C2E2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795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6287" y="2134003"/>
            <a:ext cx="4578350" cy="1912383"/>
          </a:xfrm>
          <a:prstGeom prst="rect">
            <a:avLst/>
          </a:prstGeom>
        </p:spPr>
        <p:txBody>
          <a:bodyPr wrap="square">
            <a:spAutoFit/>
          </a:bodyPr>
          <a:lstStyle/>
          <a:p>
            <a:pPr>
              <a:lnSpc>
                <a:spcPct val="120000"/>
              </a:lnSpc>
            </a:pPr>
            <a:r>
              <a:rPr lang="en-US" sz="2000" b="1" dirty="0">
                <a:solidFill>
                  <a:schemeClr val="bg1"/>
                </a:solidFill>
                <a:latin typeface="Tajawal ExtraBold" panose="00000800000000000000" pitchFamily="2" charset="-78"/>
                <a:cs typeface="Tajawal ExtraBold" panose="00000800000000000000" pitchFamily="2" charset="-78"/>
              </a:rPr>
              <a:t>definition</a:t>
            </a:r>
          </a:p>
          <a:p>
            <a:pPr algn="ctr">
              <a:lnSpc>
                <a:spcPct val="120000"/>
              </a:lnSpc>
            </a:pPr>
            <a:endParaRPr lang="en-US" sz="2000" dirty="0">
              <a:solidFill>
                <a:schemeClr val="bg1"/>
              </a:solidFill>
              <a:latin typeface="Tajawal ExtraBold" panose="00000800000000000000" pitchFamily="2" charset="-78"/>
              <a:cs typeface="Tajawal ExtraBold" panose="00000800000000000000" pitchFamily="2" charset="-78"/>
            </a:endParaRPr>
          </a:p>
          <a:p>
            <a:pPr algn="ctr">
              <a:lnSpc>
                <a:spcPct val="120000"/>
              </a:lnSpc>
            </a:pPr>
            <a:r>
              <a:rPr lang="en-US" sz="2000" dirty="0">
                <a:solidFill>
                  <a:schemeClr val="bg1"/>
                </a:solidFill>
                <a:latin typeface="Tajawal ExtraBold" panose="00000800000000000000" pitchFamily="2" charset="-78"/>
                <a:cs typeface="Tajawal ExtraBold" panose="00000800000000000000" pitchFamily="2" charset="-78"/>
              </a:rPr>
              <a:t>A situation where both parties gain from a transaction or a deal, or where all possible outcomes are favorable</a:t>
            </a:r>
            <a:endParaRPr lang="en-US" sz="2000"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2793442" y="6180625"/>
            <a:ext cx="4600510"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Win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280308" y="93383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C91FBE-9D9F-EC3F-ECD0-C4F4CE781D2E}"/>
              </a:ext>
            </a:extLst>
          </p:cNvPr>
          <p:cNvSpPr txBox="1"/>
          <p:nvPr/>
        </p:nvSpPr>
        <p:spPr>
          <a:xfrm>
            <a:off x="518080" y="1013407"/>
            <a:ext cx="609219" cy="646331"/>
          </a:xfrm>
          <a:prstGeom prst="rect">
            <a:avLst/>
          </a:prstGeom>
          <a:noFill/>
        </p:spPr>
        <p:txBody>
          <a:bodyPr wrap="square" rtlCol="0">
            <a:spAutoFit/>
          </a:bodyPr>
          <a:lstStyle/>
          <a:p>
            <a:pPr algn="ctr"/>
            <a:r>
              <a:rPr lang="en-US" sz="3600" b="1" dirty="0">
                <a:solidFill>
                  <a:schemeClr val="accent4">
                    <a:lumMod val="60000"/>
                    <a:lumOff val="40000"/>
                  </a:schemeClr>
                </a:solidFill>
                <a:latin typeface="Tajawal Medium" panose="00000600000000000000" pitchFamily="2" charset="-78"/>
                <a:cs typeface="Tajawal Medium" panose="00000600000000000000" pitchFamily="2" charset="-78"/>
              </a:rPr>
              <a:t>1</a:t>
            </a:r>
          </a:p>
        </p:txBody>
      </p:sp>
      <p:sp>
        <p:nvSpPr>
          <p:cNvPr id="25" name="Picture Placeholder 24">
            <a:extLst>
              <a:ext uri="{FF2B5EF4-FFF2-40B4-BE49-F238E27FC236}">
                <a16:creationId xmlns:a16="http://schemas.microsoft.com/office/drawing/2014/main" id="{BBB142DC-A2C6-0155-F29E-CCDD0A95602B}"/>
              </a:ext>
            </a:extLst>
          </p:cNvPr>
          <p:cNvSpPr>
            <a:spLocks noGrp="1"/>
          </p:cNvSpPr>
          <p:nvPr>
            <p:ph type="pic" sz="quarter" idx="10"/>
          </p:nvPr>
        </p:nvSpPr>
        <p:spPr/>
      </p:sp>
      <p:pic>
        <p:nvPicPr>
          <p:cNvPr id="26" name="Picture 25">
            <a:extLst>
              <a:ext uri="{FF2B5EF4-FFF2-40B4-BE49-F238E27FC236}">
                <a16:creationId xmlns:a16="http://schemas.microsoft.com/office/drawing/2014/main" id="{EB452E26-6C55-984F-E510-02E8259A5C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9445" y="747887"/>
            <a:ext cx="5497433" cy="5306165"/>
          </a:xfrm>
          <a:prstGeom prst="rect">
            <a:avLst/>
          </a:prstGeom>
        </p:spPr>
      </p:pic>
      <p:pic>
        <p:nvPicPr>
          <p:cNvPr id="4" name="Graphic 21">
            <a:extLst>
              <a:ext uri="{FF2B5EF4-FFF2-40B4-BE49-F238E27FC236}">
                <a16:creationId xmlns:a16="http://schemas.microsoft.com/office/drawing/2014/main" id="{8B4D7AE6-BC8C-65C0-4AB3-0D81DEF3C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9339" y="59789"/>
            <a:ext cx="2305141" cy="1076343"/>
          </a:xfrm>
          <a:prstGeom prst="rect">
            <a:avLst/>
          </a:prstGeom>
        </p:spPr>
      </p:pic>
    </p:spTree>
    <p:extLst>
      <p:ext uri="{BB962C8B-B14F-4D97-AF65-F5344CB8AC3E}">
        <p14:creationId xmlns:p14="http://schemas.microsoft.com/office/powerpoint/2010/main" val="347425084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67510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82207" y="2262168"/>
            <a:ext cx="8908724" cy="2308324"/>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The situation by which a cooperation, compromise or group participation leads to all participants benefiting</a:t>
            </a:r>
          </a:p>
          <a:p>
            <a:pPr marL="457200" indent="-457200" algn="just">
              <a:buFont typeface="Arial" panose="020B0604020202020204" pitchFamily="34" charset="0"/>
              <a:buChar char="•"/>
            </a:pPr>
            <a:r>
              <a:rPr lang="en-US" sz="2400" i="0" dirty="0">
                <a:effectLst/>
                <a:latin typeface="Google Sans"/>
              </a:rPr>
              <a:t>the result of a mutual-gains approach to negotiation in which parties work together to meet interests and maximize value creation.</a:t>
            </a:r>
          </a:p>
          <a:p>
            <a:pPr marL="457200" indent="-457200" algn="just">
              <a:buFont typeface="Arial" panose="020B0604020202020204" pitchFamily="34" charset="0"/>
              <a:buChar char="•"/>
            </a:pPr>
            <a:r>
              <a:rPr lang="en-US" sz="2400" i="0" dirty="0">
                <a:effectLst/>
                <a:latin typeface="Google Sans"/>
              </a:rPr>
              <a:t>when both sides are satisfied with their agreement</a:t>
            </a:r>
            <a:r>
              <a:rPr lang="en-US" sz="2400" i="0" dirty="0">
                <a:effectLst/>
                <a:latin typeface="Google Sans"/>
                <a:cs typeface="Tajawal ExtraBold" panose="00000800000000000000" pitchFamily="2" charset="-78"/>
              </a:rPr>
              <a:t>.</a:t>
            </a:r>
            <a:endParaRPr lang="en-US" sz="2400" i="0" dirty="0">
              <a:effectLst/>
              <a:latin typeface="Google Sans"/>
            </a:endParaRPr>
          </a:p>
        </p:txBody>
      </p:sp>
      <p:sp>
        <p:nvSpPr>
          <p:cNvPr id="4" name="TextBox 3">
            <a:extLst>
              <a:ext uri="{FF2B5EF4-FFF2-40B4-BE49-F238E27FC236}">
                <a16:creationId xmlns:a16="http://schemas.microsoft.com/office/drawing/2014/main" id="{335C71C5-2665-2C68-7D39-3EE55E497732}"/>
              </a:ext>
            </a:extLst>
          </p:cNvPr>
          <p:cNvSpPr txBox="1"/>
          <p:nvPr/>
        </p:nvSpPr>
        <p:spPr>
          <a:xfrm>
            <a:off x="2027064" y="890592"/>
            <a:ext cx="6094324" cy="402546"/>
          </a:xfrm>
          <a:prstGeom prst="rect">
            <a:avLst/>
          </a:prstGeom>
          <a:noFill/>
        </p:spPr>
        <p:txBody>
          <a:bodyPr wrap="square">
            <a:spAutoFit/>
          </a:bodyPr>
          <a:lstStyle/>
          <a:p>
            <a:pPr>
              <a:lnSpc>
                <a:spcPct val="120000"/>
              </a:lnSpc>
            </a:pPr>
            <a:r>
              <a:rPr lang="en-US" sz="1800" b="1" dirty="0">
                <a:solidFill>
                  <a:schemeClr val="bg1"/>
                </a:solidFill>
                <a:cs typeface="Segoe UI Light" panose="020B0502040204020203" pitchFamily="34" charset="0"/>
              </a:rPr>
              <a:t>Win – Win Strategy</a:t>
            </a:r>
          </a:p>
        </p:txBody>
      </p:sp>
      <p:pic>
        <p:nvPicPr>
          <p:cNvPr id="3" name="Graphic 21">
            <a:extLst>
              <a:ext uri="{FF2B5EF4-FFF2-40B4-BE49-F238E27FC236}">
                <a16:creationId xmlns:a16="http://schemas.microsoft.com/office/drawing/2014/main" id="{4A239645-193D-A551-1711-4AA84465FE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35621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5" y="2"/>
            <a:ext cx="8790716"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2D7B5B98-62F2-4E65-BD7C-91AE25FB3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5851" y="1424375"/>
            <a:ext cx="9550883" cy="41203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F58E99D-6F36-AB3A-A30D-B8CA0DB4F337}"/>
              </a:ext>
            </a:extLst>
          </p:cNvPr>
          <p:cNvSpPr txBox="1"/>
          <p:nvPr/>
        </p:nvSpPr>
        <p:spPr>
          <a:xfrm>
            <a:off x="2793442" y="6180625"/>
            <a:ext cx="4600510"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Win Strategy</a:t>
            </a:r>
          </a:p>
        </p:txBody>
      </p:sp>
      <p:pic>
        <p:nvPicPr>
          <p:cNvPr id="6" name="Graphic 21">
            <a:extLst>
              <a:ext uri="{FF2B5EF4-FFF2-40B4-BE49-F238E27FC236}">
                <a16:creationId xmlns:a16="http://schemas.microsoft.com/office/drawing/2014/main" id="{6BA3EC71-4A2D-C1A7-871A-63F60A9537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9654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67510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A3A551F8-DB49-F00D-BC29-FF8D23249D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043" y="1424375"/>
            <a:ext cx="9345750" cy="412866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8D7CE5-208F-1E7D-3B9B-2F14A02F1650}"/>
              </a:ext>
            </a:extLst>
          </p:cNvPr>
          <p:cNvSpPr txBox="1"/>
          <p:nvPr/>
        </p:nvSpPr>
        <p:spPr>
          <a:xfrm>
            <a:off x="2793442" y="6190673"/>
            <a:ext cx="4600510"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Win Strategy</a:t>
            </a:r>
          </a:p>
        </p:txBody>
      </p:sp>
      <p:pic>
        <p:nvPicPr>
          <p:cNvPr id="3" name="Graphic 21">
            <a:extLst>
              <a:ext uri="{FF2B5EF4-FFF2-40B4-BE49-F238E27FC236}">
                <a16:creationId xmlns:a16="http://schemas.microsoft.com/office/drawing/2014/main" id="{85E1193A-8FEA-670F-A801-8E1C67B85C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66326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94975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556" y="1746141"/>
            <a:ext cx="8908724" cy="3477875"/>
          </a:xfrm>
          <a:prstGeom prst="rect">
            <a:avLst/>
          </a:prstGeom>
          <a:noFill/>
        </p:spPr>
        <p:txBody>
          <a:bodyPr wrap="square" rtlCol="0">
            <a:spAutoFit/>
          </a:bodyPr>
          <a:lstStyle/>
          <a:p>
            <a:pPr algn="l"/>
            <a:r>
              <a:rPr lang="en-US" sz="2400" b="1" i="0" dirty="0">
                <a:solidFill>
                  <a:srgbClr val="2D2D2D"/>
                </a:solidFill>
                <a:effectLst/>
                <a:latin typeface="Noto Sans" panose="020B0502040504020204" pitchFamily="34" charset="0"/>
              </a:rPr>
              <a:t>1. Remember the other person's goals</a:t>
            </a:r>
          </a:p>
          <a:p>
            <a:pPr algn="l"/>
            <a:r>
              <a:rPr lang="en-US" sz="2400" b="0" i="0" dirty="0">
                <a:solidFill>
                  <a:srgbClr val="2D2D2D"/>
                </a:solidFill>
                <a:effectLst/>
                <a:latin typeface="Noto Sans" panose="020B0502040504020204" pitchFamily="34" charset="0"/>
              </a:rPr>
              <a:t>When negotiating with someone, it's helpful to remember what the other person might want out of this situation.</a:t>
            </a:r>
          </a:p>
          <a:p>
            <a:pPr algn="l"/>
            <a:endParaRPr lang="en-US" sz="2400" dirty="0">
              <a:solidFill>
                <a:srgbClr val="2D2D2D"/>
              </a:solidFill>
              <a:latin typeface="Noto Sans" panose="020B0502040504020204" pitchFamily="34" charset="0"/>
            </a:endParaRPr>
          </a:p>
          <a:p>
            <a:pPr algn="l"/>
            <a:endParaRPr lang="en-US" sz="2400" dirty="0">
              <a:solidFill>
                <a:srgbClr val="2D2D2D"/>
              </a:solidFill>
              <a:latin typeface="Noto Sans" panose="020B0502040504020204" pitchFamily="34" charset="0"/>
            </a:endParaRPr>
          </a:p>
          <a:p>
            <a:pPr algn="l"/>
            <a:r>
              <a:rPr lang="en-US" sz="2000" b="0" i="0" dirty="0">
                <a:solidFill>
                  <a:srgbClr val="2D2D2D"/>
                </a:solidFill>
                <a:effectLst/>
                <a:latin typeface="Noto Sans" panose="020B0502040504020204" pitchFamily="34" charset="0"/>
              </a:rPr>
              <a:t>Ex: If negotiating a pay raise, you might keep in mind your employer's need to stay within a certain budget, which might be outside of their control. </a:t>
            </a:r>
          </a:p>
          <a:p>
            <a:pPr algn="l"/>
            <a:r>
              <a:rPr lang="en-US" sz="2000" dirty="0">
                <a:solidFill>
                  <a:srgbClr val="2D2D2D"/>
                </a:solidFill>
                <a:latin typeface="Noto Sans" panose="020B0502040504020204" pitchFamily="34" charset="0"/>
              </a:rPr>
              <a:t>Ex: </a:t>
            </a:r>
            <a:r>
              <a:rPr lang="en-US" sz="2000" b="0" i="0" dirty="0">
                <a:solidFill>
                  <a:srgbClr val="2D2D2D"/>
                </a:solidFill>
                <a:effectLst/>
                <a:latin typeface="Noto Sans" panose="020B0502040504020204" pitchFamily="34" charset="0"/>
              </a:rPr>
              <a:t>When negotiating with a contractor, remember that both their time and resources have value reflected in the payment they receive.</a:t>
            </a: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F1945147-7428-E572-475F-5E91F20403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5549" y="59789"/>
            <a:ext cx="2305141" cy="1076343"/>
          </a:xfrm>
          <a:prstGeom prst="rect">
            <a:avLst/>
          </a:prstGeom>
        </p:spPr>
      </p:pic>
    </p:spTree>
    <p:extLst>
      <p:ext uri="{BB962C8B-B14F-4D97-AF65-F5344CB8AC3E}">
        <p14:creationId xmlns:p14="http://schemas.microsoft.com/office/powerpoint/2010/main" val="3459690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69612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556" y="1746141"/>
            <a:ext cx="8908724" cy="3477875"/>
          </a:xfrm>
          <a:prstGeom prst="rect">
            <a:avLst/>
          </a:prstGeom>
          <a:noFill/>
        </p:spPr>
        <p:txBody>
          <a:bodyPr wrap="square" rtlCol="0">
            <a:spAutoFit/>
          </a:bodyPr>
          <a:lstStyle/>
          <a:p>
            <a:pPr algn="l"/>
            <a:r>
              <a:rPr lang="en-US" sz="2000" b="1" i="0" dirty="0">
                <a:solidFill>
                  <a:srgbClr val="2D2D2D"/>
                </a:solidFill>
                <a:effectLst/>
                <a:latin typeface="Noto Sans" panose="020B0502040504020204" pitchFamily="34" charset="0"/>
              </a:rPr>
              <a:t>2. Evaluate your expectations</a:t>
            </a:r>
          </a:p>
          <a:p>
            <a:pPr algn="l"/>
            <a:r>
              <a:rPr lang="en-US" sz="2000" b="0" i="0" dirty="0">
                <a:solidFill>
                  <a:srgbClr val="2D2D2D"/>
                </a:solidFill>
                <a:effectLst/>
                <a:latin typeface="Noto Sans" panose="020B0502040504020204" pitchFamily="34" charset="0"/>
              </a:rPr>
              <a:t>Since a win-win resolution means that both sides think the outcome is beneficial, it's important to make sure that what you expect from the other party is fair to them. </a:t>
            </a:r>
          </a:p>
          <a:p>
            <a:pPr algn="l"/>
            <a:endParaRPr lang="en-US" sz="2000" dirty="0">
              <a:solidFill>
                <a:srgbClr val="2D2D2D"/>
              </a:solidFill>
              <a:latin typeface="Noto Sans" panose="020B0502040504020204" pitchFamily="34" charset="0"/>
            </a:endParaRPr>
          </a:p>
          <a:p>
            <a:pPr algn="l"/>
            <a:r>
              <a:rPr lang="en-US" sz="2000" b="0" i="0" dirty="0">
                <a:solidFill>
                  <a:srgbClr val="2D2D2D"/>
                </a:solidFill>
                <a:effectLst/>
                <a:latin typeface="Noto Sans" panose="020B0502040504020204" pitchFamily="34" charset="0"/>
              </a:rPr>
              <a:t>Ex: If an employee wishes to negotiate a pay raise, it's helpful to remember the work expected of them and evaluate whether the pay reflects the value of that work to you. In the contractor example, consider whether you expect something beyond their original estimate and make adjustments</a:t>
            </a:r>
          </a:p>
          <a:p>
            <a:pPr algn="l"/>
            <a:endParaRPr lang="en-US" sz="2000" b="0" i="0" dirty="0">
              <a:solidFill>
                <a:srgbClr val="2D2D2D"/>
              </a:solidFill>
              <a:effectLst/>
              <a:latin typeface="Noto Sans" panose="020B0502040504020204" pitchFamily="34" charset="0"/>
            </a:endParaRP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B36D2735-3E34-3324-65A4-82BAD84FD3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4341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94975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556" y="1746141"/>
            <a:ext cx="8908724" cy="2862322"/>
          </a:xfrm>
          <a:prstGeom prst="rect">
            <a:avLst/>
          </a:prstGeom>
          <a:noFill/>
        </p:spPr>
        <p:txBody>
          <a:bodyPr wrap="square" rtlCol="0">
            <a:spAutoFit/>
          </a:bodyPr>
          <a:lstStyle/>
          <a:p>
            <a:pPr algn="l"/>
            <a:r>
              <a:rPr lang="en-US" sz="2000" b="1" i="0" dirty="0">
                <a:solidFill>
                  <a:srgbClr val="2D2D2D"/>
                </a:solidFill>
                <a:effectLst/>
                <a:latin typeface="Noto Sans" panose="020B0502040504020204" pitchFamily="34" charset="0"/>
              </a:rPr>
              <a:t>3. Create mutually beneficial opportunities</a:t>
            </a:r>
          </a:p>
          <a:p>
            <a:pPr algn="l"/>
            <a:endParaRPr lang="en-US" sz="2000" b="1" i="0" dirty="0">
              <a:solidFill>
                <a:srgbClr val="2D2D2D"/>
              </a:solidFill>
              <a:effectLst/>
              <a:latin typeface="Noto Sans" panose="020B0502040504020204" pitchFamily="34" charset="0"/>
            </a:endParaRPr>
          </a:p>
          <a:p>
            <a:pPr algn="l"/>
            <a:r>
              <a:rPr lang="en-US" sz="2000" b="0" i="0" dirty="0">
                <a:solidFill>
                  <a:srgbClr val="2D2D2D"/>
                </a:solidFill>
                <a:effectLst/>
                <a:latin typeface="Noto Sans" panose="020B0502040504020204" pitchFamily="34" charset="0"/>
              </a:rPr>
              <a:t>If the negotiations don't seem to include a way of reaching a win-win situation, it's sometimes possible to create a new situation that does. In a business negotiation, this can mean creating a path to promotion for a hard-working employee who desires more pay that can't currently fit into the company budget. This can help you protect the budget in the short-term while providing an opportunity to improve business by giving an excellent employee more responsibility for more pay later on.</a:t>
            </a: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C8CA3C03-3A01-DE30-795B-29FAABE8C7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5549" y="59789"/>
            <a:ext cx="2305141" cy="1076343"/>
          </a:xfrm>
          <a:prstGeom prst="rect">
            <a:avLst/>
          </a:prstGeom>
        </p:spPr>
      </p:pic>
    </p:spTree>
    <p:extLst>
      <p:ext uri="{BB962C8B-B14F-4D97-AF65-F5344CB8AC3E}">
        <p14:creationId xmlns:p14="http://schemas.microsoft.com/office/powerpoint/2010/main" val="371067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14843" y="0"/>
            <a:ext cx="8908725"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1638" y="1603140"/>
            <a:ext cx="8908724" cy="3785652"/>
          </a:xfrm>
          <a:prstGeom prst="rect">
            <a:avLst/>
          </a:prstGeom>
          <a:noFill/>
        </p:spPr>
        <p:txBody>
          <a:bodyPr wrap="square" rtlCol="0">
            <a:spAutoFit/>
          </a:bodyPr>
          <a:lstStyle/>
          <a:p>
            <a:pPr algn="l"/>
            <a:r>
              <a:rPr lang="en-US" sz="2000" b="1" i="0" dirty="0">
                <a:solidFill>
                  <a:srgbClr val="2D2D2D"/>
                </a:solidFill>
                <a:effectLst/>
                <a:latin typeface="Noto Sans" panose="020B0502040504020204" pitchFamily="34" charset="0"/>
              </a:rPr>
              <a:t>4. Remain objective</a:t>
            </a:r>
          </a:p>
          <a:p>
            <a:pPr algn="l"/>
            <a:endParaRPr lang="en-US" sz="2000" b="1" i="0" dirty="0">
              <a:solidFill>
                <a:srgbClr val="2D2D2D"/>
              </a:solidFill>
              <a:effectLst/>
              <a:latin typeface="Noto Sans" panose="020B0502040504020204" pitchFamily="34" charset="0"/>
            </a:endParaRPr>
          </a:p>
          <a:p>
            <a:pPr algn="l"/>
            <a:r>
              <a:rPr lang="en-US" sz="2000" b="0" i="0" dirty="0">
                <a:solidFill>
                  <a:srgbClr val="2D2D2D"/>
                </a:solidFill>
                <a:effectLst/>
                <a:latin typeface="Noto Sans" panose="020B0502040504020204" pitchFamily="34" charset="0"/>
              </a:rPr>
              <a:t>During negotiations, it's best to keep a focus on the objective facts of that specific situation instead of the potential outcome. These facts might include things such as:</a:t>
            </a:r>
          </a:p>
          <a:p>
            <a:pPr marL="342900" indent="-342900" algn="l">
              <a:buFont typeface="Arial" panose="020B0604020202020204" pitchFamily="34" charset="0"/>
              <a:buChar char="•"/>
            </a:pPr>
            <a:r>
              <a:rPr lang="en-US" sz="2000" b="0" i="0" dirty="0">
                <a:solidFill>
                  <a:srgbClr val="2D2D2D"/>
                </a:solidFill>
                <a:effectLst/>
                <a:latin typeface="Noto Sans" panose="020B0502040504020204" pitchFamily="34" charset="0"/>
              </a:rPr>
              <a:t>The actual work completed and its success</a:t>
            </a:r>
          </a:p>
          <a:p>
            <a:pPr marL="342900" indent="-342900" algn="l">
              <a:buFont typeface="Arial" panose="020B0604020202020204" pitchFamily="34" charset="0"/>
              <a:buChar char="•"/>
            </a:pPr>
            <a:r>
              <a:rPr lang="en-US" sz="2000" b="0" i="0" dirty="0">
                <a:solidFill>
                  <a:srgbClr val="2D2D2D"/>
                </a:solidFill>
                <a:effectLst/>
                <a:latin typeface="Noto Sans" panose="020B0502040504020204" pitchFamily="34" charset="0"/>
              </a:rPr>
              <a:t>The established pay rate</a:t>
            </a:r>
          </a:p>
          <a:p>
            <a:pPr marL="342900" indent="-342900" algn="l">
              <a:buFont typeface="Arial" panose="020B0604020202020204" pitchFamily="34" charset="0"/>
              <a:buChar char="•"/>
            </a:pPr>
            <a:r>
              <a:rPr lang="en-US" sz="2000" b="0" i="0" dirty="0">
                <a:solidFill>
                  <a:srgbClr val="2D2D2D"/>
                </a:solidFill>
                <a:effectLst/>
                <a:latin typeface="Noto Sans" panose="020B0502040504020204" pitchFamily="34" charset="0"/>
              </a:rPr>
              <a:t>Work completed beyond an employee's job description</a:t>
            </a:r>
          </a:p>
          <a:p>
            <a:pPr marL="342900" indent="-342900" algn="l">
              <a:buFont typeface="Arial" panose="020B0604020202020204" pitchFamily="34" charset="0"/>
              <a:buChar char="•"/>
            </a:pPr>
            <a:r>
              <a:rPr lang="en-US" sz="2000" b="0" i="0" dirty="0">
                <a:solidFill>
                  <a:srgbClr val="2D2D2D"/>
                </a:solidFill>
                <a:effectLst/>
                <a:latin typeface="Noto Sans" panose="020B0502040504020204" pitchFamily="34" charset="0"/>
              </a:rPr>
              <a:t>Any previous estimates or unwritten agreements</a:t>
            </a:r>
          </a:p>
          <a:p>
            <a:pPr algn="l"/>
            <a:endParaRPr lang="en-US" sz="2000" b="0" i="0" dirty="0">
              <a:solidFill>
                <a:srgbClr val="2D2D2D"/>
              </a:solidFill>
              <a:effectLst/>
              <a:latin typeface="Noto Sans" panose="020B0502040504020204" pitchFamily="34" charset="0"/>
            </a:endParaRPr>
          </a:p>
          <a:p>
            <a:pPr algn="l"/>
            <a:r>
              <a:rPr lang="en-US" sz="2000" b="0" i="0" dirty="0">
                <a:solidFill>
                  <a:srgbClr val="2D2D2D"/>
                </a:solidFill>
                <a:effectLst/>
                <a:latin typeface="Noto Sans" panose="020B0502040504020204" pitchFamily="34" charset="0"/>
              </a:rPr>
              <a:t>Consider whether the resolution isn't just fair to the parties involved but that it's fair when accounting for the objective facts.</a:t>
            </a: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C81C0F4C-6AFE-A4B8-7E66-42CFEF2801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2025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5" y="2"/>
            <a:ext cx="883275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556" y="1746141"/>
            <a:ext cx="8908724" cy="3170099"/>
          </a:xfrm>
          <a:prstGeom prst="rect">
            <a:avLst/>
          </a:prstGeom>
          <a:noFill/>
        </p:spPr>
        <p:txBody>
          <a:bodyPr wrap="square" rtlCol="0">
            <a:spAutoFit/>
          </a:bodyPr>
          <a:lstStyle/>
          <a:p>
            <a:pPr algn="l"/>
            <a:r>
              <a:rPr lang="en-US" sz="2000" b="1" i="0" dirty="0">
                <a:solidFill>
                  <a:srgbClr val="2D2D2D"/>
                </a:solidFill>
                <a:effectLst/>
                <a:latin typeface="Noto Sans" panose="020B0502040504020204" pitchFamily="34" charset="0"/>
              </a:rPr>
              <a:t>5. Determine your best alternative</a:t>
            </a:r>
          </a:p>
          <a:p>
            <a:pPr algn="l"/>
            <a:endParaRPr lang="en-US" sz="2000" b="1" i="0" dirty="0">
              <a:solidFill>
                <a:srgbClr val="2D2D2D"/>
              </a:solidFill>
              <a:effectLst/>
              <a:latin typeface="Noto Sans" panose="020B0502040504020204" pitchFamily="34" charset="0"/>
            </a:endParaRPr>
          </a:p>
          <a:p>
            <a:pPr algn="l"/>
            <a:r>
              <a:rPr lang="en-US" sz="2000" b="0" i="0" dirty="0">
                <a:solidFill>
                  <a:srgbClr val="2D2D2D"/>
                </a:solidFill>
                <a:effectLst/>
                <a:latin typeface="Noto Sans" panose="020B0502040504020204" pitchFamily="34" charset="0"/>
              </a:rPr>
              <a:t>Instead of focusing on your most desirable outcome, it's helpful to determine which alternative outcome might have benefits for you. During the negotiation process, consider creating a list of alternative outcomes that still work well for you. Deciding which of these you feel is a positive resolution can give you something to negotiate toward if it's clear your most desirable resolution isn't likely to happen. By determining this beforehand, you can still feel you have something to win once the optimal outcome is no longer a factor</a:t>
            </a: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02AB8F3B-C67F-5041-071D-D249469C4A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4529" y="59789"/>
            <a:ext cx="2305141" cy="1076343"/>
          </a:xfrm>
          <a:prstGeom prst="rect">
            <a:avLst/>
          </a:prstGeom>
        </p:spPr>
      </p:pic>
    </p:spTree>
    <p:extLst>
      <p:ext uri="{BB962C8B-B14F-4D97-AF65-F5344CB8AC3E}">
        <p14:creationId xmlns:p14="http://schemas.microsoft.com/office/powerpoint/2010/main" val="3272881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68561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556" y="1746141"/>
            <a:ext cx="8908724" cy="2554545"/>
          </a:xfrm>
          <a:prstGeom prst="rect">
            <a:avLst/>
          </a:prstGeom>
          <a:noFill/>
        </p:spPr>
        <p:txBody>
          <a:bodyPr wrap="square" rtlCol="0">
            <a:spAutoFit/>
          </a:bodyPr>
          <a:lstStyle/>
          <a:p>
            <a:pPr algn="l"/>
            <a:r>
              <a:rPr lang="en-US" sz="2000" b="1" i="0" dirty="0">
                <a:solidFill>
                  <a:srgbClr val="2D2D2D"/>
                </a:solidFill>
                <a:effectLst/>
                <a:latin typeface="Noto Sans" panose="020B0502040504020204" pitchFamily="34" charset="0"/>
              </a:rPr>
              <a:t>6. Work together toward a common goal</a:t>
            </a:r>
          </a:p>
          <a:p>
            <a:pPr algn="l"/>
            <a:r>
              <a:rPr lang="en-US" sz="2000" b="0" i="0" dirty="0">
                <a:solidFill>
                  <a:srgbClr val="2D2D2D"/>
                </a:solidFill>
                <a:effectLst/>
                <a:latin typeface="Noto Sans" panose="020B0502040504020204" pitchFamily="34" charset="0"/>
              </a:rPr>
              <a:t>It's sometimes helpful to work together with the other party to determine which outcomes you both want. By doing this, the negotiations can involve figuring out what it takes to meet both goals. When working together this way, it's helpful to keep consistent communication about what works, what doesn't and why. Through this communication, you can determine together what specific tactics work best to bring about a mutually beneficial solution.</a:t>
            </a: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48AD9807-F587-BDED-BDEF-3FB0E7D549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068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809605"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556" y="1746141"/>
            <a:ext cx="8908724" cy="2554545"/>
          </a:xfrm>
          <a:prstGeom prst="rect">
            <a:avLst/>
          </a:prstGeom>
          <a:noFill/>
        </p:spPr>
        <p:txBody>
          <a:bodyPr wrap="square" rtlCol="0">
            <a:spAutoFit/>
          </a:bodyPr>
          <a:lstStyle/>
          <a:p>
            <a:pPr algn="l"/>
            <a:r>
              <a:rPr lang="en-US" sz="2000" b="1" i="0" dirty="0">
                <a:solidFill>
                  <a:srgbClr val="2D2D2D"/>
                </a:solidFill>
                <a:effectLst/>
                <a:latin typeface="Noto Sans" panose="020B0502040504020204" pitchFamily="34" charset="0"/>
              </a:rPr>
              <a:t>7. Be honest about any potential issues</a:t>
            </a:r>
          </a:p>
          <a:p>
            <a:pPr algn="l"/>
            <a:endParaRPr lang="en-US" sz="2000" b="1" i="0" dirty="0">
              <a:solidFill>
                <a:srgbClr val="2D2D2D"/>
              </a:solidFill>
              <a:effectLst/>
              <a:latin typeface="Noto Sans" panose="020B0502040504020204" pitchFamily="34" charset="0"/>
            </a:endParaRPr>
          </a:p>
          <a:p>
            <a:pPr algn="l"/>
            <a:r>
              <a:rPr lang="en-US" sz="2000" b="0" i="0" dirty="0">
                <a:solidFill>
                  <a:srgbClr val="2D2D2D"/>
                </a:solidFill>
                <a:effectLst/>
                <a:latin typeface="Noto Sans" panose="020B0502040504020204" pitchFamily="34" charset="0"/>
              </a:rPr>
              <a:t>In negotiations like these, it's helpful to remain honest about the things that conflict with your desired goal. This lets both parties either work around those potential conflicts or resolve the issues themselves. Consider doing the same for the other party's conflicts. If these issues can get resolved, it might help your negotiations reach win-win solution more easily.</a:t>
            </a:r>
          </a:p>
        </p:txBody>
      </p:sp>
      <p:sp>
        <p:nvSpPr>
          <p:cNvPr id="4" name="TextBox 3">
            <a:extLst>
              <a:ext uri="{FF2B5EF4-FFF2-40B4-BE49-F238E27FC236}">
                <a16:creationId xmlns:a16="http://schemas.microsoft.com/office/drawing/2014/main" id="{A57DDB1A-5C52-1D01-4FA3-1B7A33FF2D45}"/>
              </a:ext>
            </a:extLst>
          </p:cNvPr>
          <p:cNvSpPr txBox="1"/>
          <p:nvPr/>
        </p:nvSpPr>
        <p:spPr>
          <a:xfrm>
            <a:off x="2713266" y="642239"/>
            <a:ext cx="6094324" cy="461665"/>
          </a:xfrm>
          <a:prstGeom prst="rect">
            <a:avLst/>
          </a:prstGeom>
          <a:noFill/>
        </p:spPr>
        <p:txBody>
          <a:bodyPr wrap="square">
            <a:spAutoFit/>
          </a:bodyPr>
          <a:lstStyle/>
          <a:p>
            <a:pPr algn="l"/>
            <a:r>
              <a:rPr lang="en-US" sz="2400" b="1" i="0" dirty="0">
                <a:solidFill>
                  <a:schemeClr val="bg1"/>
                </a:solidFill>
                <a:effectLst/>
                <a:latin typeface="Noto Sans" panose="020B0502040204020203" pitchFamily="34" charset="0"/>
              </a:rPr>
              <a:t>How to negotiate a win-win situation</a:t>
            </a:r>
          </a:p>
        </p:txBody>
      </p:sp>
      <p:pic>
        <p:nvPicPr>
          <p:cNvPr id="3" name="Graphic 21">
            <a:extLst>
              <a:ext uri="{FF2B5EF4-FFF2-40B4-BE49-F238E27FC236}">
                <a16:creationId xmlns:a16="http://schemas.microsoft.com/office/drawing/2014/main" id="{53CACF58-315F-40F8-0F9C-9CE78455D0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7493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0"/>
            <a:ext cx="871714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052" name="Picture 4" descr="Win-Win Negotiation guidelines, Strategic Negotiations tips by Vadim Kotelnikov">
            <a:extLst>
              <a:ext uri="{FF2B5EF4-FFF2-40B4-BE49-F238E27FC236}">
                <a16:creationId xmlns:a16="http://schemas.microsoft.com/office/drawing/2014/main" id="{08712840-2EC0-4F07-DA25-38C7B5E6B7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043" y="1507253"/>
            <a:ext cx="9345750" cy="4037425"/>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31C83F18-5673-B177-1814-DAB8586D5D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0049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7" y="1285192"/>
            <a:ext cx="1128839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mj-lt"/>
              <a:buAutoNum type="arabicPeriod"/>
            </a:pPr>
            <a:r>
              <a:rPr lang="en-US" sz="1600" b="1" i="0" u="sng" dirty="0">
                <a:solidFill>
                  <a:schemeClr val="tx1"/>
                </a:solidFill>
                <a:effectLst/>
              </a:rPr>
              <a:t>Start with defining a </a:t>
            </a:r>
            <a:r>
              <a:rPr lang="en-US" sz="1600" b="1" i="0" u="sng" dirty="0">
                <a:solidFill>
                  <a:schemeClr val="tx1"/>
                </a:solidFill>
                <a:effectLst/>
                <a:hlinkClick r:id="rId2">
                  <a:extLst>
                    <a:ext uri="{A12FA001-AC4F-418D-AE19-62706E023703}">
                      <ahyp:hlinkClr xmlns:ahyp="http://schemas.microsoft.com/office/drawing/2018/hyperlinkcolor" val="tx"/>
                    </a:ext>
                  </a:extLst>
                </a:hlinkClick>
              </a:rPr>
              <a:t>shared vision</a:t>
            </a:r>
            <a:r>
              <a:rPr lang="en-US" sz="1600" b="1" i="0" u="sng" dirty="0">
                <a:solidFill>
                  <a:schemeClr val="tx1"/>
                </a:solidFill>
                <a:effectLst/>
              </a:rPr>
              <a:t> </a:t>
            </a:r>
            <a:r>
              <a:rPr lang="en-US" sz="1600" b="0" i="0" dirty="0">
                <a:solidFill>
                  <a:srgbClr val="000000"/>
                </a:solidFill>
                <a:effectLst/>
              </a:rPr>
              <a:t>of a desired future you want to achieve.</a:t>
            </a:r>
          </a:p>
          <a:p>
            <a:pPr marL="342900" indent="-342900" algn="just">
              <a:buFont typeface="+mj-lt"/>
              <a:buAutoNum type="arabicPeriod"/>
            </a:pPr>
            <a:r>
              <a:rPr lang="en-US" sz="1600" b="1" i="0" u="sng" strike="noStrike" dirty="0">
                <a:solidFill>
                  <a:schemeClr val="tx1"/>
                </a:solidFill>
                <a:effectLst/>
                <a:hlinkClick r:id="rId3">
                  <a:extLst>
                    <a:ext uri="{A12FA001-AC4F-418D-AE19-62706E023703}">
                      <ahyp:hlinkClr xmlns:ahyp="http://schemas.microsoft.com/office/drawing/2018/hyperlinkcolor" val="tx"/>
                    </a:ext>
                  </a:extLst>
                </a:hlinkClick>
              </a:rPr>
              <a:t>Focus</a:t>
            </a:r>
            <a:r>
              <a:rPr lang="en-US" sz="1600" b="1" i="0" u="sng" dirty="0">
                <a:solidFill>
                  <a:schemeClr val="tx1"/>
                </a:solidFill>
                <a:effectLst/>
              </a:rPr>
              <a:t> on long-term mutual gain </a:t>
            </a:r>
            <a:r>
              <a:rPr lang="en-US" sz="1600" b="0" i="0" dirty="0">
                <a:solidFill>
                  <a:srgbClr val="000000"/>
                </a:solidFill>
                <a:effectLst/>
              </a:rPr>
              <a:t>and be ready to make short-term tactical changes in your plan if they help to achieve strategic success.</a:t>
            </a:r>
          </a:p>
          <a:p>
            <a:pPr marL="342900" indent="-342900" algn="just">
              <a:buFont typeface="+mj-lt"/>
              <a:buAutoNum type="arabicPeriod"/>
            </a:pPr>
            <a:r>
              <a:rPr lang="en-US" sz="1600" b="1" i="0" u="none" strike="noStrike" dirty="0">
                <a:solidFill>
                  <a:schemeClr val="tx1"/>
                </a:solidFill>
                <a:effectLst/>
                <a:hlinkClick r:id="rId4">
                  <a:extLst>
                    <a:ext uri="{A12FA001-AC4F-418D-AE19-62706E023703}">
                      <ahyp:hlinkClr xmlns:ahyp="http://schemas.microsoft.com/office/drawing/2018/hyperlinkcolor" val="tx"/>
                    </a:ext>
                  </a:extLst>
                </a:hlinkClick>
              </a:rPr>
              <a:t>Think holistically</a:t>
            </a:r>
            <a:r>
              <a:rPr lang="en-US" sz="1600" b="0" i="0" dirty="0">
                <a:solidFill>
                  <a:srgbClr val="000000"/>
                </a:solidFill>
                <a:effectLst/>
              </a:rPr>
              <a:t>, keep the big picture of the desired future in mind and always remember that there are not just one, but many ways to draw it.</a:t>
            </a:r>
          </a:p>
          <a:p>
            <a:pPr marL="342900" indent="-342900" algn="just">
              <a:buFont typeface="+mj-lt"/>
              <a:buAutoNum type="arabicPeriod"/>
            </a:pPr>
            <a:r>
              <a:rPr lang="en-US" sz="1600" b="1" i="0" u="sng" dirty="0">
                <a:solidFill>
                  <a:srgbClr val="000000"/>
                </a:solidFill>
                <a:effectLst/>
              </a:rPr>
              <a:t>See yourselves not as bargainers</a:t>
            </a:r>
            <a:r>
              <a:rPr lang="en-US" sz="1600" b="0" i="0" dirty="0">
                <a:solidFill>
                  <a:srgbClr val="000000"/>
                </a:solidFill>
                <a:effectLst/>
              </a:rPr>
              <a:t>, but as </a:t>
            </a:r>
            <a:r>
              <a:rPr lang="en-US" sz="1600" b="0" i="0" dirty="0">
                <a:solidFill>
                  <a:srgbClr val="000000"/>
                </a:solidFill>
                <a:effectLst/>
                <a:hlinkClick r:id="rId5"/>
              </a:rPr>
              <a:t>creators</a:t>
            </a:r>
            <a:r>
              <a:rPr lang="en-US" sz="1600" b="0" i="0" dirty="0">
                <a:solidFill>
                  <a:srgbClr val="000000"/>
                </a:solidFill>
                <a:effectLst/>
              </a:rPr>
              <a:t> and </a:t>
            </a:r>
            <a:r>
              <a:rPr lang="en-US" sz="1600" b="0" i="0" dirty="0">
                <a:solidFill>
                  <a:srgbClr val="000000"/>
                </a:solidFill>
                <a:effectLst/>
                <a:hlinkClick r:id="rId6"/>
              </a:rPr>
              <a:t>strategic design thinkers</a:t>
            </a:r>
            <a:r>
              <a:rPr lang="en-US" sz="1600" b="0" i="0" dirty="0">
                <a:solidFill>
                  <a:srgbClr val="000000"/>
                </a:solidFill>
                <a:effectLst/>
              </a:rPr>
              <a:t> who design a better future jointly.</a:t>
            </a:r>
          </a:p>
          <a:p>
            <a:pPr marL="342900" indent="-342900" algn="just">
              <a:buFont typeface="+mj-lt"/>
              <a:buAutoNum type="arabicPeriod"/>
            </a:pPr>
            <a:r>
              <a:rPr lang="en-US" sz="1600" b="1" i="0" u="sng" dirty="0">
                <a:solidFill>
                  <a:srgbClr val="000000"/>
                </a:solidFill>
                <a:effectLst/>
              </a:rPr>
              <a:t>Be strategically flexible</a:t>
            </a:r>
            <a:r>
              <a:rPr lang="en-US" sz="1600" b="0" i="0" dirty="0">
                <a:solidFill>
                  <a:srgbClr val="000000"/>
                </a:solidFill>
                <a:effectLst/>
              </a:rPr>
              <a:t>. Keep your mind open to emerging strategic opportunities when you face a major road block in negotiations. Be ready to adapt your strategies accordingly to achieve a Win-Win solution</a:t>
            </a:r>
            <a:endParaRPr lang="en-US" sz="1600" b="1" dirty="0">
              <a:solidFill>
                <a:srgbClr val="2D2D2D"/>
              </a:solidFill>
            </a:endParaRPr>
          </a:p>
          <a:p>
            <a:pPr marL="342900" indent="-342900" algn="just">
              <a:buFont typeface="+mj-lt"/>
              <a:buAutoNum type="arabicPeriod"/>
            </a:pPr>
            <a:r>
              <a:rPr lang="en-US" sz="1600" b="1" i="0" u="sng" dirty="0">
                <a:solidFill>
                  <a:srgbClr val="2D2D2D"/>
                </a:solidFill>
                <a:effectLst/>
              </a:rPr>
              <a:t>Stay calm</a:t>
            </a:r>
            <a:r>
              <a:rPr lang="en-US" sz="1600" b="1" i="0" dirty="0">
                <a:solidFill>
                  <a:srgbClr val="2D2D2D"/>
                </a:solidFill>
                <a:effectLst/>
              </a:rPr>
              <a:t>,</a:t>
            </a:r>
            <a:r>
              <a:rPr lang="en-US" sz="1600" b="0" i="0" dirty="0">
                <a:solidFill>
                  <a:srgbClr val="2D2D2D"/>
                </a:solidFill>
                <a:effectLst/>
              </a:rPr>
              <a:t> it's helpful to stay calm and make sure your actions work toward a win for both sides. </a:t>
            </a:r>
            <a:r>
              <a:rPr lang="en-US" sz="1600" dirty="0">
                <a:solidFill>
                  <a:srgbClr val="2D2D2D"/>
                </a:solidFill>
              </a:rPr>
              <a:t>And to </a:t>
            </a:r>
            <a:r>
              <a:rPr lang="en-US" sz="1600" b="0" i="0" dirty="0">
                <a:solidFill>
                  <a:srgbClr val="2D2D2D"/>
                </a:solidFill>
                <a:effectLst/>
              </a:rPr>
              <a:t>take a moment to breathe and collect your thoughts before responding to a proposed solution you find less than desirable.</a:t>
            </a:r>
          </a:p>
          <a:p>
            <a:pPr marL="342900" indent="-342900" algn="just">
              <a:buFont typeface="+mj-lt"/>
              <a:buAutoNum type="arabicPeriod"/>
            </a:pPr>
            <a:r>
              <a:rPr lang="en-US" sz="1600" b="1" i="0" u="sng" dirty="0">
                <a:solidFill>
                  <a:srgbClr val="2D2D2D"/>
                </a:solidFill>
                <a:effectLst/>
              </a:rPr>
              <a:t>Remain positive</a:t>
            </a:r>
            <a:r>
              <a:rPr lang="en-US" sz="1600" b="1" i="0" dirty="0">
                <a:solidFill>
                  <a:srgbClr val="2D2D2D"/>
                </a:solidFill>
                <a:effectLst/>
              </a:rPr>
              <a:t>, </a:t>
            </a:r>
            <a:r>
              <a:rPr lang="en-US" sz="1600" b="0" i="0" dirty="0">
                <a:solidFill>
                  <a:srgbClr val="2D2D2D"/>
                </a:solidFill>
                <a:effectLst/>
              </a:rPr>
              <a:t>Though it's not always certain that you can get everything you want, remaining positive can remind you that there's often still a resolution that can benefit the both of you. A positive attitude can also prime the atmosphere for the negotiations, helping the entire process take on a more positive tone.</a:t>
            </a:r>
          </a:p>
          <a:p>
            <a:pPr marL="342900" indent="-342900" algn="just">
              <a:buFont typeface="+mj-lt"/>
              <a:buAutoNum type="arabicPeriod"/>
            </a:pPr>
            <a:r>
              <a:rPr lang="en-US" sz="1600" b="1" i="0" u="sng" dirty="0">
                <a:solidFill>
                  <a:srgbClr val="2D2D2D"/>
                </a:solidFill>
                <a:effectLst/>
              </a:rPr>
              <a:t>Be respectful</a:t>
            </a:r>
            <a:r>
              <a:rPr lang="en-US" sz="1600" b="1" i="0" dirty="0">
                <a:solidFill>
                  <a:srgbClr val="2D2D2D"/>
                </a:solidFill>
                <a:effectLst/>
              </a:rPr>
              <a:t>, </a:t>
            </a:r>
            <a:r>
              <a:rPr lang="en-US" sz="1600" b="0" i="0" dirty="0">
                <a:solidFill>
                  <a:srgbClr val="2D2D2D"/>
                </a:solidFill>
                <a:effectLst/>
              </a:rPr>
              <a:t>Try to keep in mind that the other side of a negotiation is trying to get what they think is fair. Be respectful of other people's time, opinions and requests to help negotiations run smoothly.</a:t>
            </a:r>
          </a:p>
        </p:txBody>
      </p:sp>
      <p:sp>
        <p:nvSpPr>
          <p:cNvPr id="4" name="TextBox 3">
            <a:extLst>
              <a:ext uri="{FF2B5EF4-FFF2-40B4-BE49-F238E27FC236}">
                <a16:creationId xmlns:a16="http://schemas.microsoft.com/office/drawing/2014/main" id="{C90E8366-AD37-DDDB-3FB1-B63D1F5E7B24}"/>
              </a:ext>
            </a:extLst>
          </p:cNvPr>
          <p:cNvSpPr txBox="1"/>
          <p:nvPr/>
        </p:nvSpPr>
        <p:spPr>
          <a:xfrm>
            <a:off x="2147298" y="685073"/>
            <a:ext cx="6143946" cy="461665"/>
          </a:xfrm>
          <a:prstGeom prst="rect">
            <a:avLst/>
          </a:prstGeom>
          <a:noFill/>
        </p:spPr>
        <p:txBody>
          <a:bodyPr wrap="square">
            <a:spAutoFit/>
          </a:bodyPr>
          <a:lstStyle/>
          <a:p>
            <a:pPr algn="ctr"/>
            <a:r>
              <a:rPr lang="en-US" sz="2400" b="1" i="0" dirty="0">
                <a:solidFill>
                  <a:srgbClr val="C00000"/>
                </a:solidFill>
                <a:effectLst/>
                <a:latin typeface="Noto Sans" panose="020B0502040504020204" pitchFamily="34" charset="0"/>
              </a:rPr>
              <a:t>Tips for reaching a win-win situation</a:t>
            </a:r>
          </a:p>
        </p:txBody>
      </p:sp>
      <p:pic>
        <p:nvPicPr>
          <p:cNvPr id="2" name="Graphic 21">
            <a:extLst>
              <a:ext uri="{FF2B5EF4-FFF2-40B4-BE49-F238E27FC236}">
                <a16:creationId xmlns:a16="http://schemas.microsoft.com/office/drawing/2014/main" id="{3348105B-17E8-14F0-CE05-17833AC212E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94" y="59789"/>
            <a:ext cx="2305141" cy="1076343"/>
          </a:xfrm>
          <a:prstGeom prst="rect">
            <a:avLst/>
          </a:prstGeom>
        </p:spPr>
      </p:pic>
    </p:spTree>
    <p:extLst>
      <p:ext uri="{BB962C8B-B14F-4D97-AF65-F5344CB8AC3E}">
        <p14:creationId xmlns:p14="http://schemas.microsoft.com/office/powerpoint/2010/main" val="2131283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02254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1482207" y="1642859"/>
            <a:ext cx="9048466" cy="3046988"/>
          </a:xfrm>
          <a:prstGeom prst="rect">
            <a:avLst/>
          </a:prstGeom>
          <a:noFill/>
        </p:spPr>
        <p:txBody>
          <a:bodyPr wrap="square">
            <a:spAutoFit/>
          </a:bodyPr>
          <a:lstStyle/>
          <a:p>
            <a:pPr algn="just"/>
            <a:r>
              <a:rPr lang="en-US" sz="2400" b="0" i="0" dirty="0">
                <a:solidFill>
                  <a:srgbClr val="000000"/>
                </a:solidFill>
                <a:effectLst/>
                <a:latin typeface="Calibri" panose="020F0502020204030204" pitchFamily="34" charset="0"/>
              </a:rPr>
              <a:t>Company A is a large manufacturer of electronics products, and Company B is a small retailer specializing in selling these products to consumers. Both companies recognize the potential for collaboration to increase their profits and market reach.</a:t>
            </a:r>
          </a:p>
          <a:p>
            <a:pPr algn="just"/>
            <a:endParaRPr lang="en-US" sz="2400" dirty="0">
              <a:solidFill>
                <a:srgbClr val="000000"/>
              </a:solidFill>
              <a:latin typeface="Calibri" panose="020F0502020204030204" pitchFamily="34" charset="0"/>
            </a:endParaRPr>
          </a:p>
          <a:p>
            <a:pPr algn="just"/>
            <a:r>
              <a:rPr lang="en-US" sz="2400" b="1" i="0" dirty="0" err="1">
                <a:solidFill>
                  <a:srgbClr val="000000"/>
                </a:solidFill>
                <a:effectLst/>
                <a:latin typeface="Calibri" panose="020F0502020204030204" pitchFamily="34" charset="0"/>
              </a:rPr>
              <a:t>Objective</a:t>
            </a:r>
            <a:r>
              <a:rPr lang="en-US" sz="2400" b="0" i="0" dirty="0" err="1">
                <a:solidFill>
                  <a:srgbClr val="000000"/>
                </a:solidFill>
                <a:effectLst/>
                <a:latin typeface="Calibri" panose="020F0502020204030204" pitchFamily="34" charset="0"/>
              </a:rPr>
              <a:t>:The</a:t>
            </a:r>
            <a:r>
              <a:rPr lang="en-US" sz="2400" b="0" i="0" dirty="0">
                <a:solidFill>
                  <a:srgbClr val="000000"/>
                </a:solidFill>
                <a:effectLst/>
                <a:latin typeface="Calibri" panose="020F0502020204030204" pitchFamily="34" charset="0"/>
              </a:rPr>
              <a:t> objective of this collaboration is to create a win-win situation where both Company A and Company B can achieve their business goals through mutual cooperation.</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Win case study</a:t>
            </a:r>
            <a:endParaRPr lang="en-US" sz="2400" b="0" i="0" dirty="0">
              <a:solidFill>
                <a:schemeClr val="bg1"/>
              </a:solidFill>
              <a:effectLst/>
              <a:latin typeface="Calibri" panose="020F0502020204030204" pitchFamily="34" charset="0"/>
            </a:endParaRPr>
          </a:p>
        </p:txBody>
      </p:sp>
      <p:pic>
        <p:nvPicPr>
          <p:cNvPr id="3" name="Graphic 21">
            <a:extLst>
              <a:ext uri="{FF2B5EF4-FFF2-40B4-BE49-F238E27FC236}">
                <a16:creationId xmlns:a16="http://schemas.microsoft.com/office/drawing/2014/main" id="{02C30046-CCE8-FA25-F333-425511FBDC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9850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4"/>
            <a:ext cx="820166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2949" y="1406148"/>
            <a:ext cx="10902462"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676589" y="1642859"/>
            <a:ext cx="9854084" cy="3139321"/>
          </a:xfrm>
          <a:prstGeom prst="rect">
            <a:avLst/>
          </a:prstGeom>
          <a:noFill/>
        </p:spPr>
        <p:txBody>
          <a:bodyPr wrap="square">
            <a:spAutoFit/>
          </a:bodyPr>
          <a:lstStyle/>
          <a:p>
            <a:pPr marL="457200" indent="-457200" algn="just">
              <a:buFont typeface="+mj-lt"/>
              <a:buAutoNum type="arabicPeriod"/>
            </a:pPr>
            <a:r>
              <a:rPr lang="en-US" sz="2200" b="1" i="0" dirty="0">
                <a:solidFill>
                  <a:srgbClr val="000000"/>
                </a:solidFill>
                <a:effectLst/>
                <a:latin typeface="Calibri" panose="020F0502020204030204" pitchFamily="34" charset="0"/>
              </a:rPr>
              <a:t>Identifying Complementary Strengths</a:t>
            </a:r>
            <a:r>
              <a:rPr lang="en-US" sz="2200" b="0" i="0" dirty="0">
                <a:solidFill>
                  <a:srgbClr val="000000"/>
                </a:solidFill>
                <a:effectLst/>
                <a:latin typeface="Calibri" panose="020F0502020204030204" pitchFamily="34" charset="0"/>
              </a:rPr>
              <a:t>: Both companies identified their respective strengths and weaknesses. Company A excelled in manufacturing and had a vast production capacity, while Company B had a strong local market presence and knowledge of consumer preferences.</a:t>
            </a:r>
          </a:p>
          <a:p>
            <a:pPr marL="457200" indent="-457200" algn="just">
              <a:buFont typeface="+mj-lt"/>
              <a:buAutoNum type="arabicPeriod"/>
            </a:pPr>
            <a:r>
              <a:rPr lang="en-US" sz="2200" b="1" i="0" dirty="0">
                <a:solidFill>
                  <a:srgbClr val="000000"/>
                </a:solidFill>
                <a:effectLst/>
                <a:latin typeface="Calibri" panose="020F0502020204030204" pitchFamily="34" charset="0"/>
              </a:rPr>
              <a:t>Resource Sharing</a:t>
            </a:r>
            <a:r>
              <a:rPr lang="en-US" sz="2200" b="0" i="0" dirty="0">
                <a:solidFill>
                  <a:srgbClr val="000000"/>
                </a:solidFill>
                <a:effectLst/>
                <a:latin typeface="Calibri" panose="020F0502020204030204" pitchFamily="34" charset="0"/>
              </a:rPr>
              <a:t>: To create a win-win situation, both companies agreed to share resources. Company A offered a discount on bulk purchases to Company B, enabling the retailer to access products at a lower cost. In return, Company B agreed to provide valuable market insights and feedback on product performance.</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Win case study</a:t>
            </a:r>
            <a:endParaRPr lang="en-US" sz="2400" b="0" i="0" dirty="0">
              <a:solidFill>
                <a:schemeClr val="bg1"/>
              </a:solidFill>
              <a:effectLst/>
              <a:latin typeface="Calibri" panose="020F0502020204030204" pitchFamily="34" charset="0"/>
            </a:endParaRPr>
          </a:p>
        </p:txBody>
      </p:sp>
      <p:sp>
        <p:nvSpPr>
          <p:cNvPr id="6" name="TextBox 5">
            <a:extLst>
              <a:ext uri="{FF2B5EF4-FFF2-40B4-BE49-F238E27FC236}">
                <a16:creationId xmlns:a16="http://schemas.microsoft.com/office/drawing/2014/main" id="{44AC49C5-51DF-5692-6A68-A35C8331C570}"/>
              </a:ext>
            </a:extLst>
          </p:cNvPr>
          <p:cNvSpPr txBox="1"/>
          <p:nvPr/>
        </p:nvSpPr>
        <p:spPr>
          <a:xfrm>
            <a:off x="2039468" y="901155"/>
            <a:ext cx="1404457" cy="523220"/>
          </a:xfrm>
          <a:prstGeom prst="rect">
            <a:avLst/>
          </a:prstGeom>
          <a:noFill/>
        </p:spPr>
        <p:txBody>
          <a:bodyPr wrap="square">
            <a:spAutoFit/>
          </a:bodyPr>
          <a:lstStyle/>
          <a:p>
            <a:pPr algn="just"/>
            <a:r>
              <a:rPr lang="en-US" sz="2800" b="1" i="0" dirty="0">
                <a:solidFill>
                  <a:schemeClr val="bg1"/>
                </a:solidFill>
                <a:effectLst/>
                <a:latin typeface="Calibri" panose="020F0502020204030204" pitchFamily="34" charset="0"/>
              </a:rPr>
              <a:t>Actions</a:t>
            </a:r>
          </a:p>
        </p:txBody>
      </p:sp>
      <p:pic>
        <p:nvPicPr>
          <p:cNvPr id="3" name="Graphic 21">
            <a:extLst>
              <a:ext uri="{FF2B5EF4-FFF2-40B4-BE49-F238E27FC236}">
                <a16:creationId xmlns:a16="http://schemas.microsoft.com/office/drawing/2014/main" id="{787DC31F-20D9-0C8D-BA69-B19F6831DC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17306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4"/>
            <a:ext cx="801295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2949" y="1406148"/>
            <a:ext cx="10902462"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676589" y="1642859"/>
            <a:ext cx="9854084" cy="3477875"/>
          </a:xfrm>
          <a:prstGeom prst="rect">
            <a:avLst/>
          </a:prstGeom>
          <a:noFill/>
        </p:spPr>
        <p:txBody>
          <a:bodyPr wrap="square">
            <a:spAutoFit/>
          </a:bodyPr>
          <a:lstStyle/>
          <a:p>
            <a:pPr algn="just"/>
            <a:r>
              <a:rPr lang="en-US" sz="2200" b="1" i="0" dirty="0">
                <a:solidFill>
                  <a:srgbClr val="000000"/>
                </a:solidFill>
                <a:effectLst/>
                <a:latin typeface="Calibri" panose="020F0502020204030204" pitchFamily="34" charset="0"/>
              </a:rPr>
              <a:t>3. Marketing Collaboration</a:t>
            </a:r>
            <a:r>
              <a:rPr lang="en-US" sz="2200" b="0" i="0" dirty="0">
                <a:solidFill>
                  <a:srgbClr val="000000"/>
                </a:solidFill>
                <a:effectLst/>
                <a:latin typeface="Calibri" panose="020F0502020204030204" pitchFamily="34" charset="0"/>
              </a:rPr>
              <a:t>: Company A and Company B collaborated in marketing efforts. Company B utilized its local market knowledge and customer relationships to promote Company A's products effectively. This resulted in increased sales for Company A and a boost to Company B's revenue through increased customer traffic.</a:t>
            </a:r>
          </a:p>
          <a:p>
            <a:pPr algn="just"/>
            <a:endParaRPr lang="en-US" sz="2200" dirty="0">
              <a:solidFill>
                <a:srgbClr val="000000"/>
              </a:solidFill>
              <a:latin typeface="Calibri" panose="020F0502020204030204" pitchFamily="34" charset="0"/>
            </a:endParaRPr>
          </a:p>
          <a:p>
            <a:pPr algn="just"/>
            <a:endParaRPr lang="en-US" sz="2200" b="1" i="0" dirty="0">
              <a:solidFill>
                <a:srgbClr val="000000"/>
              </a:solidFill>
              <a:effectLst/>
              <a:latin typeface="Calibri" panose="020F0502020204030204" pitchFamily="34" charset="0"/>
            </a:endParaRPr>
          </a:p>
          <a:p>
            <a:pPr algn="just"/>
            <a:r>
              <a:rPr lang="en-US" sz="2200" b="1" dirty="0">
                <a:solidFill>
                  <a:srgbClr val="000000"/>
                </a:solidFill>
                <a:latin typeface="Calibri" panose="020F0502020204030204" pitchFamily="34" charset="0"/>
              </a:rPr>
              <a:t>4. </a:t>
            </a:r>
            <a:r>
              <a:rPr lang="en-US" sz="2200" b="1" i="0" dirty="0">
                <a:solidFill>
                  <a:srgbClr val="000000"/>
                </a:solidFill>
                <a:effectLst/>
                <a:latin typeface="Calibri" panose="020F0502020204030204" pitchFamily="34" charset="0"/>
              </a:rPr>
              <a:t>Customer Support Collaboration</a:t>
            </a:r>
            <a:r>
              <a:rPr lang="en-US" sz="2200" b="0" i="0" dirty="0">
                <a:solidFill>
                  <a:srgbClr val="000000"/>
                </a:solidFill>
                <a:effectLst/>
                <a:latin typeface="Calibri" panose="020F0502020204030204" pitchFamily="34" charset="0"/>
              </a:rPr>
              <a:t>: Company B provided pre and post-sales customer support on behalf of Company A. This arrangement helped both companies significantly. Company B expanded its service offerings, attracting more customers, and Company A reduced its operational costs by outsourcing customer support.</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Win case study</a:t>
            </a:r>
            <a:endParaRPr lang="en-US" sz="2400" b="0" i="0" dirty="0">
              <a:solidFill>
                <a:schemeClr val="bg1"/>
              </a:solidFill>
              <a:effectLst/>
              <a:latin typeface="Calibri" panose="020F0502020204030204" pitchFamily="34" charset="0"/>
            </a:endParaRPr>
          </a:p>
        </p:txBody>
      </p:sp>
      <p:sp>
        <p:nvSpPr>
          <p:cNvPr id="6" name="TextBox 5">
            <a:extLst>
              <a:ext uri="{FF2B5EF4-FFF2-40B4-BE49-F238E27FC236}">
                <a16:creationId xmlns:a16="http://schemas.microsoft.com/office/drawing/2014/main" id="{44AC49C5-51DF-5692-6A68-A35C8331C570}"/>
              </a:ext>
            </a:extLst>
          </p:cNvPr>
          <p:cNvSpPr txBox="1"/>
          <p:nvPr/>
        </p:nvSpPr>
        <p:spPr>
          <a:xfrm>
            <a:off x="2039468" y="901155"/>
            <a:ext cx="1404457" cy="523220"/>
          </a:xfrm>
          <a:prstGeom prst="rect">
            <a:avLst/>
          </a:prstGeom>
          <a:noFill/>
        </p:spPr>
        <p:txBody>
          <a:bodyPr wrap="square">
            <a:spAutoFit/>
          </a:bodyPr>
          <a:lstStyle/>
          <a:p>
            <a:pPr algn="just"/>
            <a:r>
              <a:rPr lang="en-US" sz="2800" b="1" i="0" dirty="0">
                <a:solidFill>
                  <a:schemeClr val="bg1"/>
                </a:solidFill>
                <a:effectLst/>
                <a:latin typeface="Calibri" panose="020F0502020204030204" pitchFamily="34" charset="0"/>
              </a:rPr>
              <a:t>Actions</a:t>
            </a:r>
          </a:p>
        </p:txBody>
      </p:sp>
      <p:pic>
        <p:nvPicPr>
          <p:cNvPr id="3" name="Graphic 21">
            <a:extLst>
              <a:ext uri="{FF2B5EF4-FFF2-40B4-BE49-F238E27FC236}">
                <a16:creationId xmlns:a16="http://schemas.microsoft.com/office/drawing/2014/main" id="{EE390454-B3FC-19D7-DA5A-00A4BFCF47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551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4"/>
            <a:ext cx="881173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2949" y="1406148"/>
            <a:ext cx="10902462"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676589" y="1642859"/>
            <a:ext cx="9854084" cy="3477875"/>
          </a:xfrm>
          <a:prstGeom prst="rect">
            <a:avLst/>
          </a:prstGeom>
          <a:noFill/>
        </p:spPr>
        <p:txBody>
          <a:bodyPr wrap="square">
            <a:spAutoFit/>
          </a:bodyPr>
          <a:lstStyle/>
          <a:p>
            <a:pPr marL="457200" indent="-457200" algn="just">
              <a:buFont typeface="+mj-lt"/>
              <a:buAutoNum type="arabicPeriod"/>
            </a:pPr>
            <a:r>
              <a:rPr lang="en-US" sz="2000" b="1" i="0" dirty="0">
                <a:solidFill>
                  <a:srgbClr val="000000"/>
                </a:solidFill>
                <a:effectLst/>
                <a:latin typeface="Calibri" panose="020F0502020204030204" pitchFamily="34" charset="0"/>
              </a:rPr>
              <a:t>Increased Sales and Profits</a:t>
            </a:r>
            <a:r>
              <a:rPr lang="en-US" sz="2000" b="0" i="0" dirty="0">
                <a:solidFill>
                  <a:srgbClr val="000000"/>
                </a:solidFill>
                <a:effectLst/>
                <a:latin typeface="Calibri" panose="020F0502020204030204" pitchFamily="34" charset="0"/>
              </a:rPr>
              <a:t>: The collaboration resulted in increased sales for both companies. Company A's products gained wider visibility through the retailer's marketing efforts, leading to a surge in demand. Company B saw an increase in revenue due to access to discounted products and increased foot traffic.</a:t>
            </a:r>
          </a:p>
          <a:p>
            <a:pPr marL="457200" indent="-457200" algn="just">
              <a:buFont typeface="+mj-lt"/>
              <a:buAutoNum type="arabicPeriod"/>
            </a:pPr>
            <a:r>
              <a:rPr lang="en-US" sz="2000" b="1" i="0" dirty="0">
                <a:solidFill>
                  <a:srgbClr val="000000"/>
                </a:solidFill>
                <a:effectLst/>
                <a:latin typeface="Calibri" panose="020F0502020204030204" pitchFamily="34" charset="0"/>
              </a:rPr>
              <a:t>Market Expansion</a:t>
            </a:r>
            <a:r>
              <a:rPr lang="en-US" sz="2000" b="0" i="0" dirty="0">
                <a:solidFill>
                  <a:srgbClr val="000000"/>
                </a:solidFill>
                <a:effectLst/>
                <a:latin typeface="Calibri" panose="020F0502020204030204" pitchFamily="34" charset="0"/>
              </a:rPr>
              <a:t>: Through collaboration, Company A was able to penetrate new markets, leveraging Company B's established distribution channels. This resulted in increased product exposure and improved accessibility for customers.</a:t>
            </a:r>
          </a:p>
          <a:p>
            <a:pPr marL="457200" indent="-457200" algn="just">
              <a:buFont typeface="+mj-lt"/>
              <a:buAutoNum type="arabicPeriod"/>
            </a:pPr>
            <a:r>
              <a:rPr lang="en-US" sz="2000" b="1" i="0" dirty="0">
                <a:solidFill>
                  <a:srgbClr val="000000"/>
                </a:solidFill>
                <a:effectLst/>
                <a:latin typeface="Calibri" panose="020F0502020204030204" pitchFamily="34" charset="0"/>
              </a:rPr>
              <a:t>Improved Efficiency</a:t>
            </a:r>
            <a:r>
              <a:rPr lang="en-US" sz="2000" b="0" i="0" dirty="0">
                <a:solidFill>
                  <a:srgbClr val="000000"/>
                </a:solidFill>
                <a:effectLst/>
                <a:latin typeface="Calibri" panose="020F0502020204030204" pitchFamily="34" charset="0"/>
              </a:rPr>
              <a:t>: The collaboration allowed Company A to focus on its core competency of manufacturing, while Company B handled customer support and marketing. This specialization improved operational efficiency for both companies, ultimately leading to cost savings and improved overall performance.</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Win case study</a:t>
            </a:r>
            <a:endParaRPr lang="en-US" sz="2400" b="0" i="0" dirty="0">
              <a:solidFill>
                <a:schemeClr val="bg1"/>
              </a:solidFill>
              <a:effectLst/>
              <a:latin typeface="Calibri" panose="020F0502020204030204" pitchFamily="34" charset="0"/>
            </a:endParaRPr>
          </a:p>
        </p:txBody>
      </p:sp>
      <p:sp>
        <p:nvSpPr>
          <p:cNvPr id="6" name="TextBox 5">
            <a:extLst>
              <a:ext uri="{FF2B5EF4-FFF2-40B4-BE49-F238E27FC236}">
                <a16:creationId xmlns:a16="http://schemas.microsoft.com/office/drawing/2014/main" id="{44AC49C5-51DF-5692-6A68-A35C8331C570}"/>
              </a:ext>
            </a:extLst>
          </p:cNvPr>
          <p:cNvSpPr txBox="1"/>
          <p:nvPr/>
        </p:nvSpPr>
        <p:spPr>
          <a:xfrm>
            <a:off x="2039468" y="901155"/>
            <a:ext cx="1404457" cy="523220"/>
          </a:xfrm>
          <a:prstGeom prst="rect">
            <a:avLst/>
          </a:prstGeom>
          <a:noFill/>
        </p:spPr>
        <p:txBody>
          <a:bodyPr wrap="square">
            <a:spAutoFit/>
          </a:bodyPr>
          <a:lstStyle/>
          <a:p>
            <a:pPr algn="just"/>
            <a:r>
              <a:rPr lang="en-US" sz="2800" b="1" i="0" dirty="0">
                <a:solidFill>
                  <a:schemeClr val="bg1"/>
                </a:solidFill>
                <a:effectLst/>
                <a:latin typeface="Calibri" panose="020F0502020204030204" pitchFamily="34" charset="0"/>
              </a:rPr>
              <a:t>Results</a:t>
            </a:r>
          </a:p>
        </p:txBody>
      </p:sp>
      <p:pic>
        <p:nvPicPr>
          <p:cNvPr id="3" name="Graphic 21">
            <a:extLst>
              <a:ext uri="{FF2B5EF4-FFF2-40B4-BE49-F238E27FC236}">
                <a16:creationId xmlns:a16="http://schemas.microsoft.com/office/drawing/2014/main" id="{4CA0C6B9-5D8F-8C66-E3CA-CE01D3ED98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2625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40194"/>
            <a:ext cx="8647715"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2949" y="1406148"/>
            <a:ext cx="10902462"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710431" y="2044883"/>
            <a:ext cx="9854084" cy="2677656"/>
          </a:xfrm>
          <a:prstGeom prst="rect">
            <a:avLst/>
          </a:prstGeom>
          <a:noFill/>
        </p:spPr>
        <p:txBody>
          <a:bodyPr wrap="square">
            <a:spAutoFit/>
          </a:bodyPr>
          <a:lstStyle/>
          <a:p>
            <a:pPr algn="ctr"/>
            <a:r>
              <a:rPr lang="en-US" sz="2400" b="0" i="0" dirty="0">
                <a:solidFill>
                  <a:srgbClr val="000000"/>
                </a:solidFill>
                <a:effectLst/>
                <a:latin typeface="Calibri" panose="020F0502020204030204" pitchFamily="34" charset="0"/>
              </a:rPr>
              <a:t>This case study demonstrates how a win-win situation can be achieved through collaboration and resource sharing. By identifying complementary strengths and aligning their objectives, Company A and Company B were able to benefit from each other's capabilities, resulting in increased sales, market expansion, and improved efficiency. Such win-win partnerships build sustainable relationships and contribute to the long-term growth and success of businesses involved.</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Win case study</a:t>
            </a:r>
            <a:endParaRPr lang="en-US" sz="2400" b="0" i="0" dirty="0">
              <a:solidFill>
                <a:schemeClr val="bg1"/>
              </a:solidFill>
              <a:effectLst/>
              <a:latin typeface="Calibri" panose="020F0502020204030204" pitchFamily="34" charset="0"/>
            </a:endParaRPr>
          </a:p>
        </p:txBody>
      </p:sp>
      <p:sp>
        <p:nvSpPr>
          <p:cNvPr id="6" name="TextBox 5">
            <a:extLst>
              <a:ext uri="{FF2B5EF4-FFF2-40B4-BE49-F238E27FC236}">
                <a16:creationId xmlns:a16="http://schemas.microsoft.com/office/drawing/2014/main" id="{44AC49C5-51DF-5692-6A68-A35C8331C570}"/>
              </a:ext>
            </a:extLst>
          </p:cNvPr>
          <p:cNvSpPr txBox="1"/>
          <p:nvPr/>
        </p:nvSpPr>
        <p:spPr>
          <a:xfrm>
            <a:off x="2039468" y="901155"/>
            <a:ext cx="2341613" cy="523220"/>
          </a:xfrm>
          <a:prstGeom prst="rect">
            <a:avLst/>
          </a:prstGeom>
          <a:noFill/>
        </p:spPr>
        <p:txBody>
          <a:bodyPr wrap="square">
            <a:spAutoFit/>
          </a:bodyPr>
          <a:lstStyle/>
          <a:p>
            <a:pPr algn="just"/>
            <a:r>
              <a:rPr lang="en-US" sz="2800" b="1" i="0" dirty="0">
                <a:solidFill>
                  <a:schemeClr val="bg1"/>
                </a:solidFill>
                <a:effectLst/>
                <a:latin typeface="Calibri" panose="020F0502020204030204" pitchFamily="34" charset="0"/>
              </a:rPr>
              <a:t>Conclusion</a:t>
            </a:r>
          </a:p>
        </p:txBody>
      </p:sp>
      <p:pic>
        <p:nvPicPr>
          <p:cNvPr id="3" name="Graphic 21">
            <a:extLst>
              <a:ext uri="{FF2B5EF4-FFF2-40B4-BE49-F238E27FC236}">
                <a16:creationId xmlns:a16="http://schemas.microsoft.com/office/drawing/2014/main" id="{66520556-BC68-8BAD-4128-484AF653BD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74119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470908" y="1505827"/>
            <a:ext cx="4578350" cy="3241528"/>
          </a:xfrm>
          <a:prstGeom prst="rect">
            <a:avLst/>
          </a:prstGeom>
        </p:spPr>
        <p:txBody>
          <a:bodyPr wrap="square">
            <a:spAutoFit/>
          </a:bodyPr>
          <a:lstStyle/>
          <a:p>
            <a:pPr>
              <a:lnSpc>
                <a:spcPct val="120000"/>
              </a:lnSpc>
            </a:pPr>
            <a:r>
              <a:rPr lang="en-US" sz="2000" b="1" dirty="0">
                <a:solidFill>
                  <a:schemeClr val="bg1"/>
                </a:solidFill>
                <a:latin typeface="Tajawal ExtraBold" panose="00000800000000000000" pitchFamily="2" charset="-78"/>
                <a:cs typeface="Tajawal ExtraBold" panose="00000800000000000000" pitchFamily="2" charset="-78"/>
              </a:rPr>
              <a:t>Definition</a:t>
            </a:r>
          </a:p>
          <a:p>
            <a:pPr>
              <a:lnSpc>
                <a:spcPct val="120000"/>
              </a:lnSpc>
            </a:pPr>
            <a:endParaRPr lang="en-US" sz="2000" b="1" dirty="0">
              <a:solidFill>
                <a:schemeClr val="bg1"/>
              </a:solidFill>
              <a:latin typeface="Tajawal ExtraBold" panose="00000800000000000000" pitchFamily="2" charset="-78"/>
              <a:cs typeface="Tajawal ExtraBold" panose="00000800000000000000" pitchFamily="2" charset="-78"/>
            </a:endParaRPr>
          </a:p>
          <a:p>
            <a:pPr algn="ctr">
              <a:lnSpc>
                <a:spcPct val="120000"/>
              </a:lnSpc>
            </a:pPr>
            <a:r>
              <a:rPr lang="en-US" sz="2200" i="0" dirty="0">
                <a:solidFill>
                  <a:schemeClr val="bg1"/>
                </a:solidFill>
                <a:effectLst/>
              </a:rPr>
              <a:t>refers to a distributive negotiation where one negotiator’s gain the other negotiator’s loss. Both negotiators are typically competing to take away or claim the most value from their negotiation. </a:t>
            </a:r>
            <a:endParaRPr lang="en-US" sz="2200" dirty="0">
              <a:solidFill>
                <a:schemeClr val="bg1"/>
              </a:solidFill>
              <a:cs typeface="Tajawal ExtraBold" panose="00000800000000000000"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3705794" y="6014473"/>
            <a:ext cx="4767301"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Lose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280308" y="93383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C91FBE-9D9F-EC3F-ECD0-C4F4CE781D2E}"/>
              </a:ext>
            </a:extLst>
          </p:cNvPr>
          <p:cNvSpPr txBox="1"/>
          <p:nvPr/>
        </p:nvSpPr>
        <p:spPr>
          <a:xfrm>
            <a:off x="518080" y="1013407"/>
            <a:ext cx="609219" cy="646331"/>
          </a:xfrm>
          <a:prstGeom prst="rect">
            <a:avLst/>
          </a:prstGeom>
          <a:noFill/>
        </p:spPr>
        <p:txBody>
          <a:bodyPr wrap="square" rtlCol="0">
            <a:spAutoFit/>
          </a:bodyPr>
          <a:lstStyle/>
          <a:p>
            <a:pPr algn="ctr"/>
            <a:r>
              <a:rPr lang="en-US" sz="3600" b="1" dirty="0">
                <a:solidFill>
                  <a:schemeClr val="accent4">
                    <a:lumMod val="60000"/>
                    <a:lumOff val="40000"/>
                  </a:schemeClr>
                </a:solidFill>
                <a:latin typeface="Tajawal Medium" panose="00000600000000000000" pitchFamily="2" charset="-78"/>
                <a:cs typeface="Tajawal Medium" panose="00000600000000000000" pitchFamily="2" charset="-78"/>
              </a:rPr>
              <a:t>2</a:t>
            </a:r>
          </a:p>
        </p:txBody>
      </p:sp>
      <p:pic>
        <p:nvPicPr>
          <p:cNvPr id="5" name="Picture Placeholder 4">
            <a:extLst>
              <a:ext uri="{FF2B5EF4-FFF2-40B4-BE49-F238E27FC236}">
                <a16:creationId xmlns:a16="http://schemas.microsoft.com/office/drawing/2014/main" id="{2574E6BA-45EF-41A3-20E8-8FBC59AC566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7468" r="7468"/>
          <a:stretch>
            <a:fillRect/>
          </a:stretch>
        </p:blipFill>
        <p:spPr>
          <a:xfrm>
            <a:off x="6096000" y="933449"/>
            <a:ext cx="4962146" cy="3748077"/>
          </a:xfrm>
        </p:spPr>
      </p:pic>
      <p:pic>
        <p:nvPicPr>
          <p:cNvPr id="4" name="Graphic 21">
            <a:extLst>
              <a:ext uri="{FF2B5EF4-FFF2-40B4-BE49-F238E27FC236}">
                <a16:creationId xmlns:a16="http://schemas.microsoft.com/office/drawing/2014/main" id="{2C7E2E11-3679-EC49-6F91-0DFFCFAE10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150859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391698"/>
          </a:xfrm>
          <a:prstGeom prst="rect">
            <a:avLst/>
          </a:prstGeom>
        </p:spPr>
        <p:txBody>
          <a:bodyPr wrap="square">
            <a:spAutoFit/>
          </a:bodyPr>
          <a:lstStyle/>
          <a:p>
            <a:pPr>
              <a:lnSpc>
                <a:spcPct val="120000"/>
              </a:lnSpc>
            </a:pPr>
            <a:endParaRPr lang="en-US" sz="2000" dirty="0">
              <a:solidFill>
                <a:schemeClr val="bg1"/>
              </a:solidFill>
              <a:cs typeface="Segoe UI Light" panose="020B0502040204020203" pitchFamily="34" charset="0"/>
            </a:endParaRPr>
          </a:p>
          <a:p>
            <a:pPr algn="just">
              <a:lnSpc>
                <a:spcPct val="120000"/>
              </a:lnSpc>
            </a:pPr>
            <a:r>
              <a:rPr lang="en-US" sz="2000" dirty="0">
                <a:solidFill>
                  <a:schemeClr val="bg1"/>
                </a:solidFill>
                <a:cs typeface="Segoe UI Light" panose="020B0502040204020203" pitchFamily="34" charset="0"/>
              </a:rPr>
              <a:t>This term refers to a distributive negotiation whereby  one party’s gain is another party’s loss.</a:t>
            </a:r>
          </a:p>
          <a:p>
            <a:pPr algn="just">
              <a:lnSpc>
                <a:spcPct val="120000"/>
              </a:lnSpc>
            </a:pPr>
            <a:endParaRPr lang="en-US" sz="2000" dirty="0">
              <a:solidFill>
                <a:schemeClr val="bg1"/>
              </a:solidFill>
              <a:cs typeface="Segoe UI Light" panose="020B0502040204020203" pitchFamily="34" charset="0"/>
            </a:endParaRPr>
          </a:p>
          <a:p>
            <a:pPr algn="just">
              <a:lnSpc>
                <a:spcPct val="120000"/>
              </a:lnSpc>
            </a:pPr>
            <a:r>
              <a:rPr lang="en-US" sz="2000" dirty="0">
                <a:solidFill>
                  <a:schemeClr val="bg1"/>
                </a:solidFill>
                <a:cs typeface="Segoe UI Light" panose="020B0502040204020203" pitchFamily="34" charset="0"/>
              </a:rPr>
              <a:t>Both parties are competing to get the most value from the negotiation</a:t>
            </a:r>
          </a:p>
          <a:p>
            <a:pPr algn="just">
              <a:lnSpc>
                <a:spcPct val="120000"/>
              </a:lnSpc>
            </a:pPr>
            <a:endParaRPr lang="en-US" sz="2000" dirty="0">
              <a:solidFill>
                <a:schemeClr val="bg1"/>
              </a:solidFill>
              <a:cs typeface="Segoe UI Light" panose="020B0502040204020203" pitchFamily="34" charset="0"/>
            </a:endParaRPr>
          </a:p>
          <a:p>
            <a:pPr algn="just">
              <a:lnSpc>
                <a:spcPct val="120000"/>
              </a:lnSpc>
            </a:pPr>
            <a:r>
              <a:rPr lang="en-US" sz="2000" i="0" dirty="0">
                <a:solidFill>
                  <a:schemeClr val="bg1"/>
                </a:solidFill>
                <a:effectLst/>
              </a:rPr>
              <a:t>Also called the ‘fixed-pie’ scenario.</a:t>
            </a:r>
            <a:r>
              <a:rPr lang="en-US" sz="2000" dirty="0">
                <a:solidFill>
                  <a:schemeClr val="bg1"/>
                </a:solidFill>
                <a:cs typeface="Segoe UI Light" panose="020B0502040204020203" pitchFamily="34" charset="0"/>
              </a:rPr>
              <a:t> </a:t>
            </a:r>
          </a:p>
        </p:txBody>
      </p:sp>
      <p:sp>
        <p:nvSpPr>
          <p:cNvPr id="18" name="Rectangle 17">
            <a:extLst>
              <a:ext uri="{FF2B5EF4-FFF2-40B4-BE49-F238E27FC236}">
                <a16:creationId xmlns:a16="http://schemas.microsoft.com/office/drawing/2014/main" id="{9BFC32B8-BDEE-2CBC-DFF5-CD482608568C}"/>
              </a:ext>
            </a:extLst>
          </p:cNvPr>
          <p:cNvSpPr/>
          <p:nvPr/>
        </p:nvSpPr>
        <p:spPr>
          <a:xfrm>
            <a:off x="499496" y="9945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accent4">
                    <a:lumMod val="40000"/>
                    <a:lumOff val="60000"/>
                  </a:schemeClr>
                </a:solidFill>
                <a:ea typeface="Roboto Light" panose="02000000000000000000" pitchFamily="2" charset="0"/>
              </a:rPr>
              <a:t>2</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Placeholder 10">
            <a:extLst>
              <a:ext uri="{FF2B5EF4-FFF2-40B4-BE49-F238E27FC236}">
                <a16:creationId xmlns:a16="http://schemas.microsoft.com/office/drawing/2014/main" id="{719C7F73-F8A0-F727-EAD5-D6B11C24023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8958" b="18958"/>
          <a:stretch>
            <a:fillRect/>
          </a:stretch>
        </p:blipFill>
        <p:spPr>
          <a:xfrm>
            <a:off x="6096000" y="933450"/>
            <a:ext cx="5596504" cy="3397390"/>
          </a:xfrm>
        </p:spPr>
      </p:pic>
      <p:sp>
        <p:nvSpPr>
          <p:cNvPr id="3" name="TextBox 2">
            <a:extLst>
              <a:ext uri="{FF2B5EF4-FFF2-40B4-BE49-F238E27FC236}">
                <a16:creationId xmlns:a16="http://schemas.microsoft.com/office/drawing/2014/main" id="{044F0F25-1A41-5658-A28D-3690250082E6}"/>
              </a:ext>
            </a:extLst>
          </p:cNvPr>
          <p:cNvSpPr txBox="1"/>
          <p:nvPr/>
        </p:nvSpPr>
        <p:spPr>
          <a:xfrm>
            <a:off x="3611649" y="6125795"/>
            <a:ext cx="446722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Lose Strategy</a:t>
            </a:r>
          </a:p>
        </p:txBody>
      </p:sp>
      <p:pic>
        <p:nvPicPr>
          <p:cNvPr id="4" name="Graphic 21">
            <a:extLst>
              <a:ext uri="{FF2B5EF4-FFF2-40B4-BE49-F238E27FC236}">
                <a16:creationId xmlns:a16="http://schemas.microsoft.com/office/drawing/2014/main" id="{82C167D8-5942-1298-09F2-98B0238335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5399785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446059" y="1986986"/>
            <a:ext cx="4222539" cy="2012859"/>
          </a:xfrm>
          <a:prstGeom prst="rect">
            <a:avLst/>
          </a:prstGeom>
        </p:spPr>
        <p:txBody>
          <a:bodyPr wrap="square">
            <a:spAutoFit/>
          </a:bodyPr>
          <a:lstStyle/>
          <a:p>
            <a:pPr>
              <a:lnSpc>
                <a:spcPct val="120000"/>
              </a:lnSpc>
            </a:pPr>
            <a:endParaRPr lang="en-US" sz="2400" dirty="0">
              <a:solidFill>
                <a:schemeClr val="bg1"/>
              </a:solidFill>
              <a:cs typeface="Segoe UI Light" panose="020B0502040204020203" pitchFamily="34" charset="0"/>
            </a:endParaRPr>
          </a:p>
          <a:p>
            <a:pPr algn="ctr" fontAlgn="auto"/>
            <a:r>
              <a:rPr lang="en-US" sz="2400" b="0" i="0" dirty="0">
                <a:solidFill>
                  <a:schemeClr val="bg1"/>
                </a:solidFill>
                <a:effectLst/>
                <a:latin typeface="Open Sans" panose="020B0606030504020204" pitchFamily="34" charset="0"/>
              </a:rPr>
              <a:t>with Win-Lose, you are looking to claim as much of the existing value as possible. </a:t>
            </a:r>
          </a:p>
        </p:txBody>
      </p:sp>
      <p:sp>
        <p:nvSpPr>
          <p:cNvPr id="18" name="Rectangle 17">
            <a:extLst>
              <a:ext uri="{FF2B5EF4-FFF2-40B4-BE49-F238E27FC236}">
                <a16:creationId xmlns:a16="http://schemas.microsoft.com/office/drawing/2014/main" id="{9BFC32B8-BDEE-2CBC-DFF5-CD482608568C}"/>
              </a:ext>
            </a:extLst>
          </p:cNvPr>
          <p:cNvSpPr/>
          <p:nvPr/>
        </p:nvSpPr>
        <p:spPr>
          <a:xfrm>
            <a:off x="406335" y="95685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4">
                    <a:lumMod val="40000"/>
                    <a:lumOff val="60000"/>
                  </a:schemeClr>
                </a:solidFill>
                <a:ea typeface="Roboto Light" panose="02000000000000000000" pitchFamily="2" charset="0"/>
              </a:rPr>
              <a:t>2</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6">
            <a:extLst>
              <a:ext uri="{FF2B5EF4-FFF2-40B4-BE49-F238E27FC236}">
                <a16:creationId xmlns:a16="http://schemas.microsoft.com/office/drawing/2014/main" id="{810C6057-3090-4FF4-1CFF-8A0674BF96A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316" r="2316"/>
          <a:stretch>
            <a:fillRect/>
          </a:stretch>
        </p:blipFill>
        <p:spPr>
          <a:xfrm>
            <a:off x="6095999" y="933449"/>
            <a:ext cx="5349073" cy="3010027"/>
          </a:xfrm>
        </p:spPr>
      </p:pic>
      <p:sp>
        <p:nvSpPr>
          <p:cNvPr id="3" name="TextBox 2">
            <a:extLst>
              <a:ext uri="{FF2B5EF4-FFF2-40B4-BE49-F238E27FC236}">
                <a16:creationId xmlns:a16="http://schemas.microsoft.com/office/drawing/2014/main" id="{51A1BFC7-941C-310A-5D51-69788C8A875E}"/>
              </a:ext>
            </a:extLst>
          </p:cNvPr>
          <p:cNvSpPr txBox="1"/>
          <p:nvPr/>
        </p:nvSpPr>
        <p:spPr>
          <a:xfrm>
            <a:off x="3611649" y="6112355"/>
            <a:ext cx="47083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Lose Strategy</a:t>
            </a:r>
          </a:p>
        </p:txBody>
      </p:sp>
      <p:pic>
        <p:nvPicPr>
          <p:cNvPr id="4" name="Graphic 21">
            <a:extLst>
              <a:ext uri="{FF2B5EF4-FFF2-40B4-BE49-F238E27FC236}">
                <a16:creationId xmlns:a16="http://schemas.microsoft.com/office/drawing/2014/main" id="{A9660B41-F331-AAB4-E5DF-C4E48EDA82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022786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20097"/>
            <a:ext cx="848591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414F3E92-C51E-3F05-4F16-89F41786D9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66" y="1513918"/>
            <a:ext cx="11218607" cy="421364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847838-0E09-4E1A-B1F0-BF20CF533E75}"/>
              </a:ext>
            </a:extLst>
          </p:cNvPr>
          <p:cNvSpPr txBox="1"/>
          <p:nvPr/>
        </p:nvSpPr>
        <p:spPr>
          <a:xfrm>
            <a:off x="3611649" y="6112355"/>
            <a:ext cx="47083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Lose Strategy</a:t>
            </a:r>
          </a:p>
        </p:txBody>
      </p:sp>
      <p:pic>
        <p:nvPicPr>
          <p:cNvPr id="4" name="Graphic 21">
            <a:extLst>
              <a:ext uri="{FF2B5EF4-FFF2-40B4-BE49-F238E27FC236}">
                <a16:creationId xmlns:a16="http://schemas.microsoft.com/office/drawing/2014/main" id="{3128563B-5CAA-4AB3-A885-5A13CB8F49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5697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20097"/>
            <a:ext cx="859102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C1B1AF87-B391-FD9B-E178-DA29BA01F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66" y="1557494"/>
            <a:ext cx="11348912" cy="4230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18D2A8F-B8D7-CE09-7494-CDE4E3C6D4CF}"/>
              </a:ext>
            </a:extLst>
          </p:cNvPr>
          <p:cNvSpPr txBox="1"/>
          <p:nvPr/>
        </p:nvSpPr>
        <p:spPr>
          <a:xfrm>
            <a:off x="3611649" y="6112355"/>
            <a:ext cx="47083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Win- You Lose Strategy</a:t>
            </a:r>
          </a:p>
        </p:txBody>
      </p:sp>
      <p:pic>
        <p:nvPicPr>
          <p:cNvPr id="3" name="Graphic 21">
            <a:extLst>
              <a:ext uri="{FF2B5EF4-FFF2-40B4-BE49-F238E27FC236}">
                <a16:creationId xmlns:a16="http://schemas.microsoft.com/office/drawing/2014/main" id="{CFD0BAF7-792B-AB3E-BD30-5C7B0E8CB1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0578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885310"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1482207" y="1642859"/>
            <a:ext cx="9048466" cy="3046988"/>
          </a:xfrm>
          <a:prstGeom prst="rect">
            <a:avLst/>
          </a:prstGeom>
          <a:noFill/>
        </p:spPr>
        <p:txBody>
          <a:bodyPr wrap="square">
            <a:spAutoFit/>
          </a:bodyPr>
          <a:lstStyle/>
          <a:p>
            <a:pPr algn="just"/>
            <a:r>
              <a:rPr lang="en-US" sz="2400" b="0" i="0" dirty="0">
                <a:solidFill>
                  <a:srgbClr val="000000"/>
                </a:solidFill>
                <a:effectLst/>
                <a:latin typeface="Calibri" panose="020F0502020204030204" pitchFamily="34" charset="0"/>
              </a:rPr>
              <a:t> the negotiation between a company and its labor union during contract renewal. </a:t>
            </a:r>
          </a:p>
          <a:p>
            <a:pPr algn="just"/>
            <a:r>
              <a:rPr lang="en-US" sz="2400" b="0" i="0" dirty="0">
                <a:solidFill>
                  <a:srgbClr val="000000"/>
                </a:solidFill>
                <a:effectLst/>
                <a:latin typeface="Calibri" panose="020F0502020204030204" pitchFamily="34" charset="0"/>
              </a:rPr>
              <a:t>Let's say Company X, a manufacturing firm, is negotiating a new contract with its labor union representing the workers.</a:t>
            </a:r>
          </a:p>
          <a:p>
            <a:pPr algn="just"/>
            <a:endParaRPr lang="en-US" sz="2400" dirty="0">
              <a:solidFill>
                <a:srgbClr val="000000"/>
              </a:solidFill>
              <a:latin typeface="Calibri" panose="020F0502020204030204" pitchFamily="34" charset="0"/>
            </a:endParaRPr>
          </a:p>
          <a:p>
            <a:pPr algn="just"/>
            <a:r>
              <a:rPr lang="en-US" sz="2400" b="0" i="0" dirty="0">
                <a:solidFill>
                  <a:srgbClr val="000000"/>
                </a:solidFill>
                <a:effectLst/>
                <a:latin typeface="Calibri" panose="020F0502020204030204" pitchFamily="34" charset="0"/>
              </a:rPr>
              <a:t>The workers are demanding higher wages and improved working conditions, while the company wants to keep labor costs low to remain competitive in the market.</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Lose case study</a:t>
            </a:r>
            <a:endParaRPr lang="en-US" sz="2400" b="0" i="0" dirty="0">
              <a:solidFill>
                <a:schemeClr val="bg1"/>
              </a:solidFill>
              <a:effectLst/>
              <a:latin typeface="Calibri" panose="020F0502020204030204" pitchFamily="34" charset="0"/>
            </a:endParaRPr>
          </a:p>
        </p:txBody>
      </p:sp>
      <p:pic>
        <p:nvPicPr>
          <p:cNvPr id="3" name="Graphic 21">
            <a:extLst>
              <a:ext uri="{FF2B5EF4-FFF2-40B4-BE49-F238E27FC236}">
                <a16:creationId xmlns:a16="http://schemas.microsoft.com/office/drawing/2014/main" id="{815EB0E3-2435-D70C-0444-5BC246B99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5652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81173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1451329" y="1389694"/>
            <a:ext cx="9048466" cy="3785652"/>
          </a:xfrm>
          <a:prstGeom prst="rect">
            <a:avLst/>
          </a:prstGeom>
          <a:noFill/>
        </p:spPr>
        <p:txBody>
          <a:bodyPr wrap="square">
            <a:spAutoFit/>
          </a:bodyPr>
          <a:lstStyle/>
          <a:p>
            <a:pPr algn="just"/>
            <a:r>
              <a:rPr lang="en-US" sz="2400" b="0" i="0" dirty="0">
                <a:solidFill>
                  <a:srgbClr val="000000"/>
                </a:solidFill>
                <a:effectLst/>
                <a:latin typeface="Calibri" panose="020F0502020204030204" pitchFamily="34" charset="0"/>
              </a:rPr>
              <a:t>In this situation, if the labor union is successful in negotiating higher wages and better working conditions, the workers will be considered the winners. They will enjoy improved pay and working conditions, potentially leading to higher job satisfaction and productivity. </a:t>
            </a:r>
          </a:p>
          <a:p>
            <a:pPr algn="just"/>
            <a:endParaRPr lang="en-US" sz="2400" dirty="0">
              <a:solidFill>
                <a:srgbClr val="000000"/>
              </a:solidFill>
              <a:latin typeface="Calibri" panose="020F0502020204030204" pitchFamily="34" charset="0"/>
            </a:endParaRPr>
          </a:p>
          <a:p>
            <a:pPr algn="just"/>
            <a:r>
              <a:rPr lang="en-US" sz="2400" b="0" i="0" dirty="0">
                <a:solidFill>
                  <a:srgbClr val="000000"/>
                </a:solidFill>
                <a:effectLst/>
                <a:latin typeface="Calibri" panose="020F0502020204030204" pitchFamily="34" charset="0"/>
              </a:rPr>
              <a:t>However, if the company is unable to meet the union's demands, they will be considered the losers. They may have to cut costs in other areas, reduce labor force, or face strikes and disruptions in operations. This could negatively impact the profitability and competitiveness of the company. </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a:t>
            </a:r>
            <a:r>
              <a:rPr lang="en-US" sz="2400" b="1" dirty="0">
                <a:solidFill>
                  <a:schemeClr val="bg1"/>
                </a:solidFill>
                <a:latin typeface="Calibri" panose="020F0502020204030204" pitchFamily="34" charset="0"/>
              </a:rPr>
              <a:t>Lose</a:t>
            </a:r>
            <a:r>
              <a:rPr lang="en-US" sz="2400" b="1" i="0" dirty="0">
                <a:solidFill>
                  <a:schemeClr val="bg1"/>
                </a:solidFill>
                <a:effectLst/>
                <a:latin typeface="Calibri" panose="020F0502020204030204" pitchFamily="34" charset="0"/>
              </a:rPr>
              <a:t> case study</a:t>
            </a:r>
            <a:endParaRPr lang="en-US" sz="2400" b="0" i="0" dirty="0">
              <a:solidFill>
                <a:schemeClr val="bg1"/>
              </a:solidFill>
              <a:effectLst/>
              <a:latin typeface="Calibri" panose="020F0502020204030204" pitchFamily="34" charset="0"/>
            </a:endParaRPr>
          </a:p>
        </p:txBody>
      </p:sp>
      <p:pic>
        <p:nvPicPr>
          <p:cNvPr id="3" name="Graphic 21">
            <a:extLst>
              <a:ext uri="{FF2B5EF4-FFF2-40B4-BE49-F238E27FC236}">
                <a16:creationId xmlns:a16="http://schemas.microsoft.com/office/drawing/2014/main" id="{D8283573-C35E-690F-72B9-2C637ADA0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3019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50693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1512685" y="2403988"/>
            <a:ext cx="9048466" cy="1384995"/>
          </a:xfrm>
          <a:prstGeom prst="rect">
            <a:avLst/>
          </a:prstGeom>
          <a:noFill/>
        </p:spPr>
        <p:txBody>
          <a:bodyPr wrap="square">
            <a:spAutoFit/>
          </a:bodyPr>
          <a:lstStyle/>
          <a:p>
            <a:pPr algn="ctr"/>
            <a:r>
              <a:rPr lang="en-US" sz="2800" b="0" i="0" dirty="0">
                <a:solidFill>
                  <a:srgbClr val="000000"/>
                </a:solidFill>
                <a:effectLst/>
                <a:latin typeface="Calibri" panose="020F0502020204030204" pitchFamily="34" charset="0"/>
              </a:rPr>
              <a:t>Ultimately, this negotiation illustrates a win-lose situation as the outcome favors one side (the workers or the company) at the expense of the other.</a:t>
            </a: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Win – Lose case study</a:t>
            </a:r>
            <a:endParaRPr lang="en-US" sz="2400" b="0" i="0" dirty="0">
              <a:solidFill>
                <a:schemeClr val="bg1"/>
              </a:solidFill>
              <a:effectLst/>
              <a:latin typeface="Calibri" panose="020F0502020204030204" pitchFamily="34" charset="0"/>
            </a:endParaRPr>
          </a:p>
        </p:txBody>
      </p:sp>
      <p:sp>
        <p:nvSpPr>
          <p:cNvPr id="3" name="TextBox 2">
            <a:extLst>
              <a:ext uri="{FF2B5EF4-FFF2-40B4-BE49-F238E27FC236}">
                <a16:creationId xmlns:a16="http://schemas.microsoft.com/office/drawing/2014/main" id="{06E41765-60E6-B0B9-1678-DE93F3CC556A}"/>
              </a:ext>
            </a:extLst>
          </p:cNvPr>
          <p:cNvSpPr txBox="1"/>
          <p:nvPr/>
        </p:nvSpPr>
        <p:spPr>
          <a:xfrm>
            <a:off x="2039468" y="901155"/>
            <a:ext cx="2341613" cy="523220"/>
          </a:xfrm>
          <a:prstGeom prst="rect">
            <a:avLst/>
          </a:prstGeom>
          <a:noFill/>
        </p:spPr>
        <p:txBody>
          <a:bodyPr wrap="square">
            <a:spAutoFit/>
          </a:bodyPr>
          <a:lstStyle/>
          <a:p>
            <a:pPr algn="just"/>
            <a:r>
              <a:rPr lang="en-US" sz="2800" b="1" i="0" dirty="0">
                <a:solidFill>
                  <a:schemeClr val="bg1"/>
                </a:solidFill>
                <a:effectLst/>
                <a:latin typeface="Calibri" panose="020F0502020204030204" pitchFamily="34" charset="0"/>
              </a:rPr>
              <a:t>Conclusion</a:t>
            </a:r>
          </a:p>
        </p:txBody>
      </p:sp>
      <p:pic>
        <p:nvPicPr>
          <p:cNvPr id="6" name="Graphic 21">
            <a:extLst>
              <a:ext uri="{FF2B5EF4-FFF2-40B4-BE49-F238E27FC236}">
                <a16:creationId xmlns:a16="http://schemas.microsoft.com/office/drawing/2014/main" id="{683CFFE9-16E6-C3CC-D2CD-549F9654C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380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400588"/>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6" name="Rectangle 5">
            <a:extLst>
              <a:ext uri="{FF2B5EF4-FFF2-40B4-BE49-F238E27FC236}">
                <a16:creationId xmlns:a16="http://schemas.microsoft.com/office/drawing/2014/main" id="{0AC2650A-C51A-9ACB-723B-68D89C868D01}"/>
              </a:ext>
            </a:extLst>
          </p:cNvPr>
          <p:cNvSpPr/>
          <p:nvPr/>
        </p:nvSpPr>
        <p:spPr>
          <a:xfrm>
            <a:off x="1500379" y="1847629"/>
            <a:ext cx="4222539" cy="3165162"/>
          </a:xfrm>
          <a:prstGeom prst="rect">
            <a:avLst/>
          </a:prstGeom>
        </p:spPr>
        <p:txBody>
          <a:bodyPr wrap="square">
            <a:spAutoFit/>
          </a:bodyPr>
          <a:lstStyle/>
          <a:p>
            <a:pPr>
              <a:lnSpc>
                <a:spcPct val="120000"/>
              </a:lnSpc>
            </a:pPr>
            <a:r>
              <a:rPr lang="en-US" sz="2400" b="1" dirty="0">
                <a:solidFill>
                  <a:schemeClr val="bg1"/>
                </a:solidFill>
                <a:cs typeface="Segoe UI Light" panose="020B0502040204020203" pitchFamily="34" charset="0"/>
              </a:rPr>
              <a:t>Definition</a:t>
            </a:r>
            <a:endParaRPr lang="en-US" sz="2000" b="1" dirty="0">
              <a:solidFill>
                <a:schemeClr val="bg1"/>
              </a:solidFill>
              <a:cs typeface="Segoe UI Light" panose="020B0502040204020203" pitchFamily="34" charset="0"/>
            </a:endParaRPr>
          </a:p>
          <a:p>
            <a:pPr algn="ctr">
              <a:lnSpc>
                <a:spcPct val="120000"/>
              </a:lnSpc>
            </a:pPr>
            <a:endParaRPr lang="en-US" sz="2400" dirty="0">
              <a:solidFill>
                <a:schemeClr val="bg1"/>
              </a:solidFill>
              <a:cs typeface="Segoe UI Light" panose="020B0502040204020203" pitchFamily="34" charset="0"/>
            </a:endParaRPr>
          </a:p>
          <a:p>
            <a:pPr algn="ctr">
              <a:lnSpc>
                <a:spcPct val="120000"/>
              </a:lnSpc>
            </a:pPr>
            <a:r>
              <a:rPr lang="en-US" sz="2400" dirty="0">
                <a:solidFill>
                  <a:schemeClr val="bg1"/>
                </a:solidFill>
                <a:cs typeface="Segoe UI Light" panose="020B0502040204020203" pitchFamily="34" charset="0"/>
              </a:rPr>
              <a:t>Is a basic negotiation process in which both parties give up something that they want in order to get something else they want more.</a:t>
            </a:r>
          </a:p>
        </p:txBody>
      </p:sp>
      <p:sp>
        <p:nvSpPr>
          <p:cNvPr id="18" name="Rectangle 17">
            <a:extLst>
              <a:ext uri="{FF2B5EF4-FFF2-40B4-BE49-F238E27FC236}">
                <a16:creationId xmlns:a16="http://schemas.microsoft.com/office/drawing/2014/main" id="{9BFC32B8-BDEE-2CBC-DFF5-CD482608568C}"/>
              </a:ext>
            </a:extLst>
          </p:cNvPr>
          <p:cNvSpPr/>
          <p:nvPr/>
        </p:nvSpPr>
        <p:spPr>
          <a:xfrm>
            <a:off x="239305" y="93345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accent4">
                    <a:lumMod val="40000"/>
                    <a:lumOff val="60000"/>
                  </a:schemeClr>
                </a:solidFill>
                <a:ea typeface="Roboto Light" panose="02000000000000000000" pitchFamily="2" charset="0"/>
              </a:rPr>
              <a:t>3</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E2FD781-5643-0E51-E5EC-12349C6CF5C5}"/>
              </a:ext>
            </a:extLst>
          </p:cNvPr>
          <p:cNvSpPr txBox="1"/>
          <p:nvPr/>
        </p:nvSpPr>
        <p:spPr>
          <a:xfrm>
            <a:off x="3476729" y="6186132"/>
            <a:ext cx="4740309" cy="505972"/>
          </a:xfrm>
          <a:prstGeom prst="rect">
            <a:avLst/>
          </a:prstGeom>
          <a:noFill/>
        </p:spPr>
        <p:txBody>
          <a:bodyPr wrap="square">
            <a:spAutoFit/>
          </a:bodyPr>
          <a:lstStyle/>
          <a:p>
            <a:pPr algn="ctr">
              <a:lnSpc>
                <a:spcPct val="120000"/>
              </a:lnSpc>
            </a:pPr>
            <a:r>
              <a:rPr lang="en-US" sz="2400" b="1" dirty="0">
                <a:cs typeface="Segoe UI Light" panose="020B0502040204020203" pitchFamily="34" charset="0"/>
              </a:rPr>
              <a:t>Compromise Strategy</a:t>
            </a:r>
          </a:p>
        </p:txBody>
      </p:sp>
      <p:pic>
        <p:nvPicPr>
          <p:cNvPr id="20" name="Picture Placeholder 19">
            <a:extLst>
              <a:ext uri="{FF2B5EF4-FFF2-40B4-BE49-F238E27FC236}">
                <a16:creationId xmlns:a16="http://schemas.microsoft.com/office/drawing/2014/main" id="{C1743881-966D-EFFC-A6C8-00E4FF3372C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404" r="12404"/>
          <a:stretch>
            <a:fillRect/>
          </a:stretch>
        </p:blipFill>
        <p:spPr>
          <a:xfrm>
            <a:off x="6096000" y="933450"/>
            <a:ext cx="4962146" cy="3126084"/>
          </a:xfrm>
        </p:spPr>
      </p:pic>
      <p:pic>
        <p:nvPicPr>
          <p:cNvPr id="3" name="Graphic 21">
            <a:extLst>
              <a:ext uri="{FF2B5EF4-FFF2-40B4-BE49-F238E27FC236}">
                <a16:creationId xmlns:a16="http://schemas.microsoft.com/office/drawing/2014/main" id="{B6F515C4-325C-DE32-1F97-80B81C9E74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071936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50693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DB8DF586-0E93-D28D-26D7-E71315603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393" y="1464891"/>
            <a:ext cx="9815491" cy="41385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DBC9536-9A59-B834-53F0-BC63A0133DC0}"/>
              </a:ext>
            </a:extLst>
          </p:cNvPr>
          <p:cNvSpPr txBox="1"/>
          <p:nvPr/>
        </p:nvSpPr>
        <p:spPr>
          <a:xfrm>
            <a:off x="3476729" y="6186132"/>
            <a:ext cx="4740309" cy="505972"/>
          </a:xfrm>
          <a:prstGeom prst="rect">
            <a:avLst/>
          </a:prstGeom>
          <a:noFill/>
        </p:spPr>
        <p:txBody>
          <a:bodyPr wrap="square">
            <a:spAutoFit/>
          </a:bodyPr>
          <a:lstStyle/>
          <a:p>
            <a:pPr algn="ctr">
              <a:lnSpc>
                <a:spcPct val="120000"/>
              </a:lnSpc>
            </a:pPr>
            <a:r>
              <a:rPr lang="en-US" sz="2400" b="1" dirty="0">
                <a:cs typeface="Segoe UI Light" panose="020B0502040204020203" pitchFamily="34" charset="0"/>
              </a:rPr>
              <a:t>Compromise Strategy</a:t>
            </a:r>
          </a:p>
        </p:txBody>
      </p:sp>
      <p:pic>
        <p:nvPicPr>
          <p:cNvPr id="4" name="Graphic 21">
            <a:extLst>
              <a:ext uri="{FF2B5EF4-FFF2-40B4-BE49-F238E27FC236}">
                <a16:creationId xmlns:a16="http://schemas.microsoft.com/office/drawing/2014/main" id="{E39A6434-D7DB-7656-CB6F-DFDB945675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8886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20166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167325E2-D0DE-6942-9171-85ABC279F2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0760" y="1424375"/>
            <a:ext cx="10490479" cy="42228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0907940-E2A3-E212-06B3-8117384F6984}"/>
              </a:ext>
            </a:extLst>
          </p:cNvPr>
          <p:cNvSpPr txBox="1"/>
          <p:nvPr/>
        </p:nvSpPr>
        <p:spPr>
          <a:xfrm>
            <a:off x="3476729" y="6186132"/>
            <a:ext cx="4740309" cy="505972"/>
          </a:xfrm>
          <a:prstGeom prst="rect">
            <a:avLst/>
          </a:prstGeom>
          <a:noFill/>
        </p:spPr>
        <p:txBody>
          <a:bodyPr wrap="square">
            <a:spAutoFit/>
          </a:bodyPr>
          <a:lstStyle/>
          <a:p>
            <a:pPr algn="ctr">
              <a:lnSpc>
                <a:spcPct val="120000"/>
              </a:lnSpc>
            </a:pPr>
            <a:r>
              <a:rPr lang="en-US" sz="2400" b="1" dirty="0">
                <a:cs typeface="Segoe UI Light" panose="020B0502040204020203" pitchFamily="34" charset="0"/>
              </a:rPr>
              <a:t>Compromise Strategy</a:t>
            </a:r>
          </a:p>
        </p:txBody>
      </p:sp>
      <p:pic>
        <p:nvPicPr>
          <p:cNvPr id="3" name="Graphic 21">
            <a:extLst>
              <a:ext uri="{FF2B5EF4-FFF2-40B4-BE49-F238E27FC236}">
                <a16:creationId xmlns:a16="http://schemas.microsoft.com/office/drawing/2014/main" id="{E6E67E34-3D1D-F67F-413E-E2E12C5E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3511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275710"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1451329" y="1478326"/>
            <a:ext cx="9048466" cy="4127925"/>
          </a:xfrm>
          <a:prstGeom prst="rect">
            <a:avLst/>
          </a:prstGeom>
          <a:noFill/>
        </p:spPr>
        <p:txBody>
          <a:bodyPr wrap="square">
            <a:spAutoFit/>
          </a:bodyPr>
          <a:lstStyle/>
          <a:p>
            <a:pPr>
              <a:lnSpc>
                <a:spcPct val="120000"/>
              </a:lnSpc>
            </a:pPr>
            <a:r>
              <a:rPr lang="en-US" sz="2200" dirty="0">
                <a:cs typeface="Segoe UI Light" panose="020B0502040204020203" pitchFamily="34" charset="0"/>
              </a:rPr>
              <a:t>Joy and Antony want to buy a house that is on the market for 200000$.</a:t>
            </a:r>
          </a:p>
          <a:p>
            <a:pPr>
              <a:lnSpc>
                <a:spcPct val="120000"/>
              </a:lnSpc>
            </a:pPr>
            <a:r>
              <a:rPr lang="en-US" sz="2200" dirty="0">
                <a:cs typeface="Segoe UI Light" panose="020B0502040204020203" pitchFamily="34" charset="0"/>
              </a:rPr>
              <a:t>However, they don’t want to pay that much, so they make an offer of 160000$.</a:t>
            </a:r>
          </a:p>
          <a:p>
            <a:pPr>
              <a:lnSpc>
                <a:spcPct val="120000"/>
              </a:lnSpc>
            </a:pPr>
            <a:r>
              <a:rPr lang="en-US" sz="2200" dirty="0">
                <a:cs typeface="Segoe UI Light" panose="020B0502040204020203" pitchFamily="34" charset="0"/>
              </a:rPr>
              <a:t>Bob the seller doesn't want to go that low, but does want to sell the house soon, so he offers to sell for 180000$.</a:t>
            </a:r>
          </a:p>
          <a:p>
            <a:pPr>
              <a:lnSpc>
                <a:spcPct val="120000"/>
              </a:lnSpc>
            </a:pPr>
            <a:r>
              <a:rPr lang="en-US" sz="2200" dirty="0">
                <a:cs typeface="Segoe UI Light" panose="020B0502040204020203" pitchFamily="34" charset="0"/>
              </a:rPr>
              <a:t>Joy and Antony accept the deal and the house is sold.</a:t>
            </a:r>
          </a:p>
          <a:p>
            <a:pPr>
              <a:lnSpc>
                <a:spcPct val="120000"/>
              </a:lnSpc>
            </a:pPr>
            <a:endParaRPr lang="en-US" sz="2200" dirty="0">
              <a:cs typeface="Segoe UI Light" panose="020B0502040204020203" pitchFamily="34" charset="0"/>
            </a:endParaRPr>
          </a:p>
          <a:p>
            <a:pPr>
              <a:lnSpc>
                <a:spcPct val="120000"/>
              </a:lnSpc>
            </a:pPr>
            <a:r>
              <a:rPr lang="en-US" sz="2200" b="1" dirty="0">
                <a:cs typeface="Segoe UI Light" panose="020B0502040204020203" pitchFamily="34" charset="0"/>
              </a:rPr>
              <a:t>In this case</a:t>
            </a:r>
            <a:r>
              <a:rPr lang="en-US" sz="2200" dirty="0">
                <a:cs typeface="Segoe UI Light" panose="020B0502040204020203" pitchFamily="34" charset="0"/>
              </a:rPr>
              <a:t>, Joy and Antony paid 20000$ more than they wanted to and Bob sold for 20000$ less, but the house was exchanged, which was the main goal of both parties</a:t>
            </a:r>
            <a:endParaRPr lang="en-US" sz="2200" b="0" i="0" dirty="0">
              <a:effectLst/>
              <a:latin typeface="Calibri" panose="020F0502020204030204" pitchFamily="34" charset="0"/>
            </a:endParaRP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Compromise case study</a:t>
            </a:r>
            <a:endParaRPr lang="en-US" sz="2400" b="0" i="0" dirty="0">
              <a:solidFill>
                <a:schemeClr val="bg1"/>
              </a:solidFill>
              <a:effectLst/>
              <a:latin typeface="Calibri" panose="020F0502020204030204" pitchFamily="34" charset="0"/>
            </a:endParaRPr>
          </a:p>
        </p:txBody>
      </p:sp>
      <p:pic>
        <p:nvPicPr>
          <p:cNvPr id="3" name="Graphic 21">
            <a:extLst>
              <a:ext uri="{FF2B5EF4-FFF2-40B4-BE49-F238E27FC236}">
                <a16:creationId xmlns:a16="http://schemas.microsoft.com/office/drawing/2014/main" id="{76A59929-4D13-4F4C-9836-CC4A43DF6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3864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71946" y="1549486"/>
            <a:ext cx="3958891" cy="4536627"/>
          </a:xfrm>
          <a:prstGeom prst="rect">
            <a:avLst/>
          </a:prstGeom>
        </p:spPr>
        <p:txBody>
          <a:bodyPr wrap="square">
            <a:spAutoFit/>
          </a:bodyPr>
          <a:lstStyle/>
          <a:p>
            <a:pPr>
              <a:lnSpc>
                <a:spcPct val="120000"/>
              </a:lnSpc>
            </a:pPr>
            <a:r>
              <a:rPr lang="en-US" sz="2400" b="1" dirty="0">
                <a:solidFill>
                  <a:schemeClr val="bg1"/>
                </a:solidFill>
                <a:cs typeface="Segoe UI Light" panose="020B0502040204020203" pitchFamily="34" charset="0"/>
              </a:rPr>
              <a:t>Definition</a:t>
            </a:r>
            <a:endParaRPr lang="en-US" sz="2000" b="1" dirty="0">
              <a:solidFill>
                <a:schemeClr val="bg1"/>
              </a:solidFill>
              <a:cs typeface="Segoe UI Light" panose="020B0502040204020203" pitchFamily="34" charset="0"/>
            </a:endParaRPr>
          </a:p>
          <a:p>
            <a:pPr>
              <a:lnSpc>
                <a:spcPct val="120000"/>
              </a:lnSpc>
            </a:pPr>
            <a:endParaRPr lang="en-US" sz="2200" dirty="0">
              <a:solidFill>
                <a:schemeClr val="bg1"/>
              </a:solidFill>
              <a:cs typeface="Segoe UI Light" panose="020B0502040204020203" pitchFamily="34" charset="0"/>
            </a:endParaRPr>
          </a:p>
          <a:p>
            <a:pPr algn="ctr">
              <a:lnSpc>
                <a:spcPct val="120000"/>
              </a:lnSpc>
            </a:pPr>
            <a:r>
              <a:rPr lang="en-US" sz="2200" i="0" dirty="0">
                <a:solidFill>
                  <a:schemeClr val="bg1"/>
                </a:solidFill>
                <a:effectLst/>
                <a:latin typeface="Google Sans"/>
              </a:rPr>
              <a:t> is a strategy where one party gives in to the wishes or demands of another. They're being cooperative but not assertive. This may appear to be a gracious way to give in when one figures out s/he has been wrong about an argument.</a:t>
            </a:r>
            <a:endParaRPr lang="en-US" sz="2200" dirty="0">
              <a:solidFill>
                <a:schemeClr val="bg1"/>
              </a:solidFill>
              <a:cs typeface="Segoe UI Light" panose="020B0502040204020203" pitchFamily="34" charset="0"/>
            </a:endParaRPr>
          </a:p>
          <a:p>
            <a:pPr>
              <a:lnSpc>
                <a:spcPct val="120000"/>
              </a:lnSpc>
            </a:pPr>
            <a:endParaRPr lang="en-US" sz="2000" b="1"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3331629" y="6140082"/>
            <a:ext cx="496214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Lose – You Win Situation</a:t>
            </a:r>
          </a:p>
        </p:txBody>
      </p:sp>
      <p:sp>
        <p:nvSpPr>
          <p:cNvPr id="18" name="Rectangle 17">
            <a:extLst>
              <a:ext uri="{FF2B5EF4-FFF2-40B4-BE49-F238E27FC236}">
                <a16:creationId xmlns:a16="http://schemas.microsoft.com/office/drawing/2014/main" id="{9BFC32B8-BDEE-2CBC-DFF5-CD482608568C}"/>
              </a:ext>
            </a:extLst>
          </p:cNvPr>
          <p:cNvSpPr/>
          <p:nvPr/>
        </p:nvSpPr>
        <p:spPr>
          <a:xfrm>
            <a:off x="245860" y="90345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accent4">
                    <a:lumMod val="60000"/>
                    <a:lumOff val="40000"/>
                  </a:schemeClr>
                </a:solidFill>
                <a:ea typeface="Roboto Light" panose="02000000000000000000" pitchFamily="2" charset="0"/>
              </a:rPr>
              <a:t>4</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FEDC1738-818F-3D4C-C04F-C8E19C1B32D4}"/>
              </a:ext>
            </a:extLst>
          </p:cNvPr>
          <p:cNvSpPr>
            <a:spLocks noGrp="1"/>
          </p:cNvSpPr>
          <p:nvPr>
            <p:ph type="pic" sz="quarter" idx="10"/>
          </p:nvPr>
        </p:nvSpPr>
        <p:spPr/>
      </p:sp>
      <p:pic>
        <p:nvPicPr>
          <p:cNvPr id="2050" name="Picture 2" descr="For agencies, losing is the best way to win">
            <a:extLst>
              <a:ext uri="{FF2B5EF4-FFF2-40B4-BE49-F238E27FC236}">
                <a16:creationId xmlns:a16="http://schemas.microsoft.com/office/drawing/2014/main" id="{12B59011-4098-E8DA-7A51-53D44F830AE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9445" y="732885"/>
            <a:ext cx="5526451" cy="3663532"/>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EC85F2F4-5B44-DA16-C360-AE23DA4C1A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9263691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809606"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950EF45-C81E-7D4E-915B-DF9784229E89}"/>
              </a:ext>
            </a:extLst>
          </p:cNvPr>
          <p:cNvSpPr txBox="1"/>
          <p:nvPr/>
        </p:nvSpPr>
        <p:spPr>
          <a:xfrm>
            <a:off x="3034601" y="6108911"/>
            <a:ext cx="5369357" cy="461665"/>
          </a:xfrm>
          <a:prstGeom prst="rect">
            <a:avLst/>
          </a:prstGeom>
          <a:noFill/>
        </p:spPr>
        <p:txBody>
          <a:bodyPr wrap="square">
            <a:spAutoFit/>
          </a:bodyPr>
          <a:lstStyle/>
          <a:p>
            <a:pPr algn="ctr"/>
            <a:r>
              <a:rPr lang="en-US" sz="2400" b="1" dirty="0">
                <a:latin typeface="Calibri" panose="020F0502020204030204" pitchFamily="34" charset="0"/>
              </a:rPr>
              <a:t>I</a:t>
            </a:r>
            <a:r>
              <a:rPr lang="en-US" sz="2400" b="1" i="0" dirty="0">
                <a:effectLst/>
                <a:latin typeface="Calibri" panose="020F0502020204030204" pitchFamily="34" charset="0"/>
              </a:rPr>
              <a:t> lose – you win Strategy</a:t>
            </a:r>
            <a:endParaRPr lang="en-US" sz="2400" b="0" i="0" dirty="0">
              <a:effectLst/>
              <a:latin typeface="Calibri" panose="020F0502020204030204" pitchFamily="34" charset="0"/>
            </a:endParaRPr>
          </a:p>
        </p:txBody>
      </p:sp>
      <p:pic>
        <p:nvPicPr>
          <p:cNvPr id="3" name="Picture 2">
            <a:extLst>
              <a:ext uri="{FF2B5EF4-FFF2-40B4-BE49-F238E27FC236}">
                <a16:creationId xmlns:a16="http://schemas.microsoft.com/office/drawing/2014/main" id="{7875CAE0-775D-4AED-F782-FF3A1BAE2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66" y="1513918"/>
            <a:ext cx="11218607" cy="431412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Graphic 21">
            <a:extLst>
              <a:ext uri="{FF2B5EF4-FFF2-40B4-BE49-F238E27FC236}">
                <a16:creationId xmlns:a16="http://schemas.microsoft.com/office/drawing/2014/main" id="{A8A0B555-E2CE-9F31-506F-96DF3D4593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5683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20166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E4000D1F-C098-09DA-C00D-26FBEEEE8E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70" y="1683114"/>
            <a:ext cx="11621924" cy="41750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AD67C1B3-C028-9A55-AF9E-3FCD5F3DB312}"/>
              </a:ext>
            </a:extLst>
          </p:cNvPr>
          <p:cNvSpPr txBox="1"/>
          <p:nvPr/>
        </p:nvSpPr>
        <p:spPr>
          <a:xfrm>
            <a:off x="3034601" y="6108911"/>
            <a:ext cx="5369357" cy="461665"/>
          </a:xfrm>
          <a:prstGeom prst="rect">
            <a:avLst/>
          </a:prstGeom>
          <a:noFill/>
        </p:spPr>
        <p:txBody>
          <a:bodyPr wrap="square">
            <a:spAutoFit/>
          </a:bodyPr>
          <a:lstStyle/>
          <a:p>
            <a:pPr algn="ctr"/>
            <a:r>
              <a:rPr lang="en-US" sz="2400" b="1" dirty="0">
                <a:latin typeface="Calibri" panose="020F0502020204030204" pitchFamily="34" charset="0"/>
              </a:rPr>
              <a:t>I</a:t>
            </a:r>
            <a:r>
              <a:rPr lang="en-US" sz="2400" b="1" i="0" dirty="0">
                <a:effectLst/>
                <a:latin typeface="Calibri" panose="020F0502020204030204" pitchFamily="34" charset="0"/>
              </a:rPr>
              <a:t> lose – you win Strategy</a:t>
            </a:r>
            <a:endParaRPr lang="en-US" sz="2400" b="0" i="0" dirty="0">
              <a:effectLst/>
              <a:latin typeface="Calibri" panose="020F0502020204030204" pitchFamily="34" charset="0"/>
            </a:endParaRPr>
          </a:p>
        </p:txBody>
      </p:sp>
      <p:pic>
        <p:nvPicPr>
          <p:cNvPr id="3" name="Graphic 21">
            <a:extLst>
              <a:ext uri="{FF2B5EF4-FFF2-40B4-BE49-F238E27FC236}">
                <a16:creationId xmlns:a16="http://schemas.microsoft.com/office/drawing/2014/main" id="{AE42D730-E8A0-338B-CCFC-6BAD104F17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02612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71946" y="1549486"/>
            <a:ext cx="3958891" cy="1912383"/>
          </a:xfrm>
          <a:prstGeom prst="rect">
            <a:avLst/>
          </a:prstGeom>
        </p:spPr>
        <p:txBody>
          <a:bodyPr wrap="square">
            <a:spAutoFit/>
          </a:bodyPr>
          <a:lstStyle/>
          <a:p>
            <a:pPr>
              <a:lnSpc>
                <a:spcPct val="120000"/>
              </a:lnSpc>
            </a:pPr>
            <a:r>
              <a:rPr lang="en-US" sz="2000" b="1" dirty="0">
                <a:solidFill>
                  <a:schemeClr val="bg1"/>
                </a:solidFill>
                <a:cs typeface="Segoe UI Light" panose="020B0502040204020203" pitchFamily="34" charset="0"/>
              </a:rPr>
              <a:t>Definition</a:t>
            </a:r>
          </a:p>
          <a:p>
            <a:pPr>
              <a:lnSpc>
                <a:spcPct val="120000"/>
              </a:lnSpc>
            </a:pPr>
            <a:endParaRPr lang="en-US" sz="2000" b="1" dirty="0">
              <a:solidFill>
                <a:schemeClr val="bg1"/>
              </a:solidFill>
              <a:cs typeface="Segoe UI Light" panose="020B0502040204020203" pitchFamily="34" charset="0"/>
            </a:endParaRPr>
          </a:p>
          <a:p>
            <a:pPr>
              <a:lnSpc>
                <a:spcPct val="120000"/>
              </a:lnSpc>
            </a:pPr>
            <a:r>
              <a:rPr lang="en-US" sz="2000" b="1" dirty="0">
                <a:solidFill>
                  <a:schemeClr val="bg1"/>
                </a:solidFill>
                <a:cs typeface="Segoe UI Light" panose="020B0502040204020203" pitchFamily="34" charset="0"/>
              </a:rPr>
              <a:t>Is called too no win situation, </a:t>
            </a:r>
            <a:r>
              <a:rPr lang="en-US" sz="2000" b="0" i="0" dirty="0">
                <a:solidFill>
                  <a:schemeClr val="bg1"/>
                </a:solidFill>
                <a:effectLst/>
                <a:latin typeface="Arial" panose="020B0604020202020204" pitchFamily="34" charset="0"/>
              </a:rPr>
              <a:t>is one where a person has choices, but no choice leads to a net gain</a:t>
            </a:r>
            <a:endParaRPr lang="en-US" sz="2000" b="1"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4179877" y="6112355"/>
            <a:ext cx="5155042"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Lose – You Lose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245860" y="90345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accent4">
                    <a:lumMod val="60000"/>
                    <a:lumOff val="40000"/>
                  </a:schemeClr>
                </a:solidFill>
                <a:ea typeface="Roboto Light" panose="02000000000000000000" pitchFamily="2" charset="0"/>
              </a:rPr>
              <a:t>5</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6">
            <a:extLst>
              <a:ext uri="{FF2B5EF4-FFF2-40B4-BE49-F238E27FC236}">
                <a16:creationId xmlns:a16="http://schemas.microsoft.com/office/drawing/2014/main" id="{54AE941E-7DBB-2E30-FA5C-851F24BA2C4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6493" r="6493"/>
          <a:stretch>
            <a:fillRect/>
          </a:stretch>
        </p:blipFill>
        <p:spPr>
          <a:xfrm>
            <a:off x="6096000" y="933450"/>
            <a:ext cx="4962146" cy="3286858"/>
          </a:xfrm>
        </p:spPr>
      </p:pic>
      <p:pic>
        <p:nvPicPr>
          <p:cNvPr id="3" name="Graphic 21">
            <a:extLst>
              <a:ext uri="{FF2B5EF4-FFF2-40B4-BE49-F238E27FC236}">
                <a16:creationId xmlns:a16="http://schemas.microsoft.com/office/drawing/2014/main" id="{23233AA4-C8EA-7F6C-E289-05180323F0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5587339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361526"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1D80DA84-0E9D-223A-85E6-74C13724A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66" y="1597689"/>
            <a:ext cx="11218607" cy="424040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13385768-7A5A-DFA3-9AEF-2CC98A344224}"/>
              </a:ext>
            </a:extLst>
          </p:cNvPr>
          <p:cNvSpPr txBox="1"/>
          <p:nvPr/>
        </p:nvSpPr>
        <p:spPr>
          <a:xfrm>
            <a:off x="4179877" y="6112355"/>
            <a:ext cx="5155042"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Lose – You Lose Strategy</a:t>
            </a:r>
          </a:p>
        </p:txBody>
      </p:sp>
      <p:pic>
        <p:nvPicPr>
          <p:cNvPr id="4" name="Graphic 21">
            <a:extLst>
              <a:ext uri="{FF2B5EF4-FFF2-40B4-BE49-F238E27FC236}">
                <a16:creationId xmlns:a16="http://schemas.microsoft.com/office/drawing/2014/main" id="{56D380D2-8658-5D1C-B9EC-1A1AB650E3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375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20097"/>
            <a:ext cx="8727655"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057C3053-BD6C-67E5-4595-AFF108258C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66" y="1607736"/>
            <a:ext cx="11435328" cy="393895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C1B8B6D1-F844-B570-026E-4D6918C2C1E2}"/>
              </a:ext>
            </a:extLst>
          </p:cNvPr>
          <p:cNvSpPr txBox="1"/>
          <p:nvPr/>
        </p:nvSpPr>
        <p:spPr>
          <a:xfrm>
            <a:off x="4179877" y="6112355"/>
            <a:ext cx="5155042"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 Lose – You Lose Strategy</a:t>
            </a:r>
          </a:p>
        </p:txBody>
      </p:sp>
      <p:pic>
        <p:nvPicPr>
          <p:cNvPr id="3" name="Graphic 21">
            <a:extLst>
              <a:ext uri="{FF2B5EF4-FFF2-40B4-BE49-F238E27FC236}">
                <a16:creationId xmlns:a16="http://schemas.microsoft.com/office/drawing/2014/main" id="{9637C091-9A85-EF32-D5DB-3B2564C889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2179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20097"/>
            <a:ext cx="8538469"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061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5A58A2C-E1C5-0741-058A-143686E5CCBD}"/>
              </a:ext>
            </a:extLst>
          </p:cNvPr>
          <p:cNvSpPr txBox="1"/>
          <p:nvPr/>
        </p:nvSpPr>
        <p:spPr>
          <a:xfrm>
            <a:off x="1512685" y="2084313"/>
            <a:ext cx="9048466" cy="1833194"/>
          </a:xfrm>
          <a:prstGeom prst="rect">
            <a:avLst/>
          </a:prstGeom>
          <a:noFill/>
        </p:spPr>
        <p:txBody>
          <a:bodyPr wrap="square">
            <a:spAutoFit/>
          </a:bodyPr>
          <a:lstStyle/>
          <a:p>
            <a:pPr>
              <a:lnSpc>
                <a:spcPct val="120000"/>
              </a:lnSpc>
            </a:pPr>
            <a:r>
              <a:rPr lang="en-US" sz="2400" b="0" i="0" dirty="0">
                <a:solidFill>
                  <a:srgbClr val="202122"/>
                </a:solidFill>
                <a:effectLst/>
                <a:latin typeface="Arial" panose="020B0604020202020204" pitchFamily="34" charset="0"/>
              </a:rPr>
              <a:t>For example, if a company finds a dangerous fault in one of its products, they can either issue a </a:t>
            </a:r>
            <a:r>
              <a:rPr lang="en-US" sz="2400" b="0" i="0" u="none" strike="noStrike" dirty="0">
                <a:solidFill>
                  <a:srgbClr val="3366CC"/>
                </a:solidFill>
                <a:effectLst/>
                <a:latin typeface="Arial" panose="020B0604020202020204" pitchFamily="34" charset="0"/>
                <a:hlinkClick r:id="rId2" tooltip="Product recall"/>
              </a:rPr>
              <a:t>product recall</a:t>
            </a:r>
            <a:r>
              <a:rPr lang="en-US" sz="2400" b="0" i="0" dirty="0">
                <a:solidFill>
                  <a:srgbClr val="202122"/>
                </a:solidFill>
                <a:effectLst/>
                <a:latin typeface="Arial" panose="020B0604020202020204" pitchFamily="34" charset="0"/>
              </a:rPr>
              <a:t> and take some reputational damage, or allow the product to harm people: the company is in a no-win situation.</a:t>
            </a:r>
            <a:endParaRPr lang="en-US" sz="2200" b="0" i="0" dirty="0">
              <a:effectLst/>
              <a:latin typeface="Calibri" panose="020F0502020204030204" pitchFamily="34" charset="0"/>
            </a:endParaRP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Lose </a:t>
            </a:r>
            <a:r>
              <a:rPr lang="en-US" sz="2400" b="1" i="0" dirty="0" err="1">
                <a:solidFill>
                  <a:schemeClr val="bg1"/>
                </a:solidFill>
                <a:effectLst/>
                <a:latin typeface="Calibri" panose="020F0502020204030204" pitchFamily="34" charset="0"/>
              </a:rPr>
              <a:t>Lose</a:t>
            </a:r>
            <a:r>
              <a:rPr lang="en-US" sz="2400" b="1" i="0" dirty="0">
                <a:solidFill>
                  <a:schemeClr val="bg1"/>
                </a:solidFill>
                <a:effectLst/>
                <a:latin typeface="Calibri" panose="020F0502020204030204" pitchFamily="34" charset="0"/>
              </a:rPr>
              <a:t> case study</a:t>
            </a:r>
            <a:endParaRPr lang="en-US" sz="2400" b="0" i="0" dirty="0">
              <a:solidFill>
                <a:schemeClr val="bg1"/>
              </a:solidFill>
              <a:effectLst/>
              <a:latin typeface="Calibri" panose="020F0502020204030204" pitchFamily="34" charset="0"/>
            </a:endParaRPr>
          </a:p>
        </p:txBody>
      </p:sp>
      <p:pic>
        <p:nvPicPr>
          <p:cNvPr id="3" name="Graphic 21">
            <a:extLst>
              <a:ext uri="{FF2B5EF4-FFF2-40B4-BE49-F238E27FC236}">
                <a16:creationId xmlns:a16="http://schemas.microsoft.com/office/drawing/2014/main" id="{9E157983-3CA4-4E50-FD78-03738E00F7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02985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0097"/>
            <a:ext cx="881173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950EF45-C81E-7D4E-915B-DF9784229E89}"/>
              </a:ext>
            </a:extLst>
          </p:cNvPr>
          <p:cNvSpPr txBox="1"/>
          <p:nvPr/>
        </p:nvSpPr>
        <p:spPr>
          <a:xfrm>
            <a:off x="2570892" y="516078"/>
            <a:ext cx="6094324" cy="461665"/>
          </a:xfrm>
          <a:prstGeom prst="rect">
            <a:avLst/>
          </a:prstGeom>
          <a:noFill/>
        </p:spPr>
        <p:txBody>
          <a:bodyPr wrap="square">
            <a:spAutoFit/>
          </a:bodyPr>
          <a:lstStyle/>
          <a:p>
            <a:pPr algn="ctr"/>
            <a:r>
              <a:rPr lang="en-US" sz="2400" b="1" i="0" dirty="0">
                <a:solidFill>
                  <a:schemeClr val="bg1"/>
                </a:solidFill>
                <a:effectLst/>
                <a:latin typeface="Calibri" panose="020F0502020204030204" pitchFamily="34" charset="0"/>
              </a:rPr>
              <a:t>Lecture Conclusion</a:t>
            </a:r>
            <a:endParaRPr lang="en-US" sz="2400" b="0" i="0" dirty="0">
              <a:solidFill>
                <a:schemeClr val="bg1"/>
              </a:solidFill>
              <a:effectLst/>
              <a:latin typeface="Calibri" panose="020F0502020204030204" pitchFamily="34" charset="0"/>
            </a:endParaRPr>
          </a:p>
        </p:txBody>
      </p:sp>
      <p:pic>
        <p:nvPicPr>
          <p:cNvPr id="8" name="Picture 7">
            <a:extLst>
              <a:ext uri="{FF2B5EF4-FFF2-40B4-BE49-F238E27FC236}">
                <a16:creationId xmlns:a16="http://schemas.microsoft.com/office/drawing/2014/main" id="{D1CF1ABE-EED2-3F0D-2265-B5E399F2D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6278" y="1242304"/>
            <a:ext cx="8278380" cy="47917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 name="Graphic 21">
            <a:extLst>
              <a:ext uri="{FF2B5EF4-FFF2-40B4-BE49-F238E27FC236}">
                <a16:creationId xmlns:a16="http://schemas.microsoft.com/office/drawing/2014/main" id="{0113A7CE-34A8-D36E-DDB2-2D3101B21F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439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8FDB57-E71C-4714-81E4-B5B6BF30784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2264</Words>
  <Application>Microsoft Office PowerPoint</Application>
  <PresentationFormat>Widescreen</PresentationFormat>
  <Paragraphs>167</Paragraphs>
  <Slides>45</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Alexandria</vt:lpstr>
      <vt:lpstr>-apple-system</vt:lpstr>
      <vt:lpstr>Arial</vt:lpstr>
      <vt:lpstr>Calibri</vt:lpstr>
      <vt:lpstr>Calibri Light</vt:lpstr>
      <vt:lpstr>Google Sans</vt:lpstr>
      <vt:lpstr>Noto Sans</vt:lpstr>
      <vt:lpstr>Open Sans</vt:lpstr>
      <vt:lpstr>Roboto Light</vt:lpstr>
      <vt:lpstr>Segoe UI Light</vt:lpstr>
      <vt:lpstr>Tajawal ExtraBold</vt:lpstr>
      <vt:lpstr>Tajawal Medium</vt:lpstr>
      <vt:lpstr>Times New Roman</vt:lpstr>
      <vt:lpstr>Office Theme</vt:lpstr>
      <vt:lpstr>PowerPoint Presentation</vt:lpstr>
      <vt:lpstr>Lec. 8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7</cp:revision>
  <dcterms:created xsi:type="dcterms:W3CDTF">2023-04-29T09:08:00Z</dcterms:created>
  <dcterms:modified xsi:type="dcterms:W3CDTF">2025-03-05T00:37:01Z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