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532" r:id="rId5"/>
    <p:sldId id="533" r:id="rId6"/>
    <p:sldId id="480" r:id="rId7"/>
    <p:sldId id="313" r:id="rId8"/>
    <p:sldId id="546" r:id="rId9"/>
    <p:sldId id="568" r:id="rId10"/>
    <p:sldId id="567" r:id="rId11"/>
    <p:sldId id="566" r:id="rId12"/>
    <p:sldId id="565" r:id="rId13"/>
    <p:sldId id="564" r:id="rId14"/>
    <p:sldId id="496" r:id="rId15"/>
    <p:sldId id="276" r:id="rId16"/>
    <p:sldId id="497" r:id="rId17"/>
    <p:sldId id="547" r:id="rId18"/>
    <p:sldId id="539" r:id="rId19"/>
    <p:sldId id="500" r:id="rId20"/>
    <p:sldId id="502" r:id="rId21"/>
    <p:sldId id="536" r:id="rId22"/>
    <p:sldId id="537" r:id="rId23"/>
    <p:sldId id="541" r:id="rId24"/>
    <p:sldId id="555" r:id="rId25"/>
    <p:sldId id="503" r:id="rId26"/>
    <p:sldId id="505" r:id="rId27"/>
    <p:sldId id="562" r:id="rId28"/>
    <p:sldId id="560" r:id="rId29"/>
    <p:sldId id="527" r:id="rId30"/>
    <p:sldId id="558" r:id="rId31"/>
    <p:sldId id="570" r:id="rId32"/>
    <p:sldId id="571" r:id="rId33"/>
    <p:sldId id="559" r:id="rId34"/>
    <p:sldId id="561" r:id="rId35"/>
    <p:sldId id="521" r:id="rId36"/>
    <p:sldId id="506" r:id="rId37"/>
    <p:sldId id="569" r:id="rId38"/>
    <p:sldId id="549" r:id="rId39"/>
    <p:sldId id="548" r:id="rId40"/>
    <p:sldId id="550" r:id="rId41"/>
    <p:sldId id="551" r:id="rId42"/>
    <p:sldId id="523" r:id="rId43"/>
    <p:sldId id="525" r:id="rId44"/>
    <p:sldId id="56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568"/>
            <p14:sldId id="567"/>
            <p14:sldId id="566"/>
            <p14:sldId id="565"/>
            <p14:sldId id="564"/>
            <p14:sldId id="496"/>
            <p14:sldId id="276"/>
            <p14:sldId id="497"/>
            <p14:sldId id="547"/>
            <p14:sldId id="539"/>
            <p14:sldId id="500"/>
            <p14:sldId id="502"/>
            <p14:sldId id="536"/>
            <p14:sldId id="537"/>
            <p14:sldId id="541"/>
            <p14:sldId id="555"/>
            <p14:sldId id="503"/>
            <p14:sldId id="505"/>
            <p14:sldId id="562"/>
            <p14:sldId id="560"/>
            <p14:sldId id="527"/>
            <p14:sldId id="558"/>
            <p14:sldId id="570"/>
            <p14:sldId id="571"/>
            <p14:sldId id="559"/>
            <p14:sldId id="561"/>
            <p14:sldId id="521"/>
            <p14:sldId id="506"/>
            <p14:sldId id="569"/>
            <p14:sldId id="549"/>
            <p14:sldId id="548"/>
            <p14:sldId id="550"/>
            <p14:sldId id="551"/>
            <p14:sldId id="523"/>
            <p14:sldId id="525"/>
            <p14:sldId id="5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55" autoAdjust="0"/>
    <p:restoredTop sz="93673" autoAdjust="0"/>
  </p:normalViewPr>
  <p:slideViewPr>
    <p:cSldViewPr snapToGrid="0">
      <p:cViewPr varScale="1">
        <p:scale>
          <a:sx n="66" d="100"/>
          <a:sy n="66" d="100"/>
        </p:scale>
        <p:origin x="232" y="48"/>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6B9C2E-FF96-B441-841B-7EF7498BBE44}" type="doc">
      <dgm:prSet loTypeId="urn:microsoft.com/office/officeart/2005/8/layout/default" loCatId="" qsTypeId="urn:microsoft.com/office/officeart/2005/8/quickstyle/simple4" qsCatId="simple" csTypeId="urn:microsoft.com/office/officeart/2005/8/colors/accent1_2" csCatId="accent1" phldr="1"/>
      <dgm:spPr/>
      <dgm:t>
        <a:bodyPr/>
        <a:lstStyle/>
        <a:p>
          <a:endParaRPr lang="en-US"/>
        </a:p>
      </dgm:t>
    </dgm:pt>
    <dgm:pt modelId="{4A7187E3-F2E6-1B40-B3AB-C1086861B3E2}">
      <dgm:prSet phldrT="[Text]"/>
      <dgm:spPr/>
      <dgm:t>
        <a:bodyPr/>
        <a:lstStyle/>
        <a:p>
          <a:r>
            <a:rPr lang="ar-SA" b="1" dirty="0"/>
            <a:t>تحسين محركات البحث </a:t>
          </a:r>
        </a:p>
        <a:p>
          <a:r>
            <a:rPr lang="ar-SA" b="1" dirty="0"/>
            <a:t>SEO</a:t>
          </a:r>
          <a:endParaRPr lang="ar-SA" dirty="0"/>
        </a:p>
        <a:p>
          <a:pPr rtl="1"/>
          <a:r>
            <a:rPr lang="ar-SA" dirty="0"/>
            <a:t>رفع ترتيب الموقع في نتائج البحث لزيادة الزيارات.</a:t>
          </a:r>
          <a:endParaRPr lang="en-US" dirty="0"/>
        </a:p>
      </dgm:t>
    </dgm:pt>
    <dgm:pt modelId="{CF1EF947-3817-7646-BB72-BDC3F328FE81}" type="parTrans" cxnId="{AF34CC6E-93EF-6848-9BDC-1EE5A78E5B40}">
      <dgm:prSet/>
      <dgm:spPr/>
      <dgm:t>
        <a:bodyPr/>
        <a:lstStyle/>
        <a:p>
          <a:endParaRPr lang="en-US"/>
        </a:p>
      </dgm:t>
    </dgm:pt>
    <dgm:pt modelId="{4D5FA2FA-08C3-804B-8965-A977F1F4D096}" type="sibTrans" cxnId="{AF34CC6E-93EF-6848-9BDC-1EE5A78E5B40}">
      <dgm:prSet/>
      <dgm:spPr/>
      <dgm:t>
        <a:bodyPr/>
        <a:lstStyle/>
        <a:p>
          <a:endParaRPr lang="en-US"/>
        </a:p>
      </dgm:t>
    </dgm:pt>
    <dgm:pt modelId="{ECD6FFD2-B12B-E347-9C3E-C60E76728DFB}">
      <dgm:prSet phldrT="[Text]"/>
      <dgm:spPr/>
      <dgm:t>
        <a:bodyPr/>
        <a:lstStyle/>
        <a:p>
          <a:r>
            <a:rPr lang="ar-SA" b="1" dirty="0"/>
            <a:t>الإعلانات الرقمية المدفوعة</a:t>
          </a:r>
          <a:endParaRPr lang="ar-SA" dirty="0"/>
        </a:p>
        <a:p>
          <a:pPr rtl="1"/>
          <a:r>
            <a:rPr lang="ar-SA" dirty="0"/>
            <a:t>إعلانات </a:t>
          </a:r>
          <a:r>
            <a:rPr lang="ar-SA" dirty="0" err="1"/>
            <a:t>Google</a:t>
          </a:r>
          <a:r>
            <a:rPr lang="ar-SA" dirty="0"/>
            <a:t>، </a:t>
          </a:r>
          <a:r>
            <a:rPr lang="ar-SA" dirty="0" err="1"/>
            <a:t>Facebook</a:t>
          </a:r>
          <a:r>
            <a:rPr lang="ar-SA" dirty="0"/>
            <a:t>، </a:t>
          </a:r>
          <a:r>
            <a:rPr lang="ar-SA" dirty="0" err="1"/>
            <a:t>Instagram</a:t>
          </a:r>
          <a:r>
            <a:rPr lang="ar-SA" dirty="0"/>
            <a:t>، </a:t>
          </a:r>
          <a:r>
            <a:rPr lang="ar-SA" dirty="0" err="1"/>
            <a:t>TikTok</a:t>
          </a:r>
          <a:r>
            <a:rPr lang="ar-SA" dirty="0"/>
            <a:t>.</a:t>
          </a:r>
        </a:p>
        <a:p>
          <a:pPr rtl="1"/>
          <a:r>
            <a:rPr lang="ar-SA" dirty="0"/>
            <a:t>تتميز بدقة الاستهداف وقدرتها على الوصول السريع.</a:t>
          </a:r>
          <a:endParaRPr lang="en-US" dirty="0"/>
        </a:p>
      </dgm:t>
    </dgm:pt>
    <dgm:pt modelId="{7CFBE04C-00C6-214C-A4DD-53BB061BBFE0}" type="parTrans" cxnId="{3C871D01-5FBA-504B-9ADD-F53EEA9814BE}">
      <dgm:prSet/>
      <dgm:spPr/>
      <dgm:t>
        <a:bodyPr/>
        <a:lstStyle/>
        <a:p>
          <a:endParaRPr lang="en-US"/>
        </a:p>
      </dgm:t>
    </dgm:pt>
    <dgm:pt modelId="{97689EAE-516C-374F-B227-8DE8A1E5ECC5}" type="sibTrans" cxnId="{3C871D01-5FBA-504B-9ADD-F53EEA9814BE}">
      <dgm:prSet/>
      <dgm:spPr/>
      <dgm:t>
        <a:bodyPr/>
        <a:lstStyle/>
        <a:p>
          <a:endParaRPr lang="en-US"/>
        </a:p>
      </dgm:t>
    </dgm:pt>
    <dgm:pt modelId="{4C7838CE-C729-D24B-B89F-D6A386DD5B44}">
      <dgm:prSet phldrT="[Text]"/>
      <dgm:spPr/>
      <dgm:t>
        <a:bodyPr/>
        <a:lstStyle/>
        <a:p>
          <a:r>
            <a:rPr lang="ar-SA" b="1" dirty="0"/>
            <a:t>التسويق عبر المحتوى</a:t>
          </a:r>
        </a:p>
        <a:p>
          <a:r>
            <a:rPr lang="ar-SA" b="1" dirty="0" err="1"/>
            <a:t>Content</a:t>
          </a:r>
          <a:r>
            <a:rPr lang="ar-SA" b="1" dirty="0"/>
            <a:t> </a:t>
          </a:r>
          <a:r>
            <a:rPr lang="ar-SA" b="1" dirty="0" err="1"/>
            <a:t>Marketing</a:t>
          </a:r>
          <a:endParaRPr lang="ar-SA" b="1" dirty="0"/>
        </a:p>
        <a:p>
          <a:r>
            <a:rPr lang="ar-SA" dirty="0"/>
            <a:t> نشر محتوى قيم يجذب الجمهور مثل المقالات، الفيديوهات، </a:t>
          </a:r>
          <a:r>
            <a:rPr lang="ar-SA" dirty="0" err="1"/>
            <a:t>البودكاست</a:t>
          </a:r>
          <a:r>
            <a:rPr lang="ar-SA" dirty="0"/>
            <a:t>، </a:t>
          </a:r>
          <a:r>
            <a:rPr lang="ar-SA" dirty="0" err="1"/>
            <a:t>الإنفوغرافيك</a:t>
          </a:r>
          <a:r>
            <a:rPr lang="ar-SA" dirty="0"/>
            <a:t>.</a:t>
          </a:r>
        </a:p>
        <a:p>
          <a:pPr rtl="1"/>
          <a:r>
            <a:rPr lang="ar-SA" dirty="0"/>
            <a:t>يساعد في بناء الثقة والولاء.</a:t>
          </a:r>
          <a:endParaRPr lang="en-US" dirty="0"/>
        </a:p>
      </dgm:t>
    </dgm:pt>
    <dgm:pt modelId="{88A620B7-FED5-754A-9E7C-1F35E6C4ACAE}" type="parTrans" cxnId="{83481808-030C-2444-B89E-74B8C71EE6EE}">
      <dgm:prSet/>
      <dgm:spPr/>
      <dgm:t>
        <a:bodyPr/>
        <a:lstStyle/>
        <a:p>
          <a:endParaRPr lang="en-US"/>
        </a:p>
      </dgm:t>
    </dgm:pt>
    <dgm:pt modelId="{167C7661-67FB-6944-B7F6-3CD05AC1DBA4}" type="sibTrans" cxnId="{83481808-030C-2444-B89E-74B8C71EE6EE}">
      <dgm:prSet/>
      <dgm:spPr/>
      <dgm:t>
        <a:bodyPr/>
        <a:lstStyle/>
        <a:p>
          <a:endParaRPr lang="en-US"/>
        </a:p>
      </dgm:t>
    </dgm:pt>
    <dgm:pt modelId="{73ED92FD-EF13-0244-AE6F-7ADAE0ECA1A2}">
      <dgm:prSet phldrT="[Text]"/>
      <dgm:spPr/>
      <dgm:t>
        <a:bodyPr/>
        <a:lstStyle/>
        <a:p>
          <a:r>
            <a:rPr lang="ar-SA" b="1" dirty="0"/>
            <a:t>التسويق عبر المؤثرين</a:t>
          </a:r>
          <a:endParaRPr lang="ar-SA" dirty="0"/>
        </a:p>
        <a:p>
          <a:pPr rtl="1"/>
          <a:r>
            <a:rPr lang="ar-SA" dirty="0"/>
            <a:t>التعاون مع مؤثرين لزيادة الانتشار بشكل أسرع.</a:t>
          </a:r>
          <a:endParaRPr lang="en-US" dirty="0"/>
        </a:p>
      </dgm:t>
    </dgm:pt>
    <dgm:pt modelId="{14664806-B088-194C-8509-329724E57721}" type="parTrans" cxnId="{91A2254A-107E-234D-9E70-EDB96173DFDD}">
      <dgm:prSet/>
      <dgm:spPr/>
      <dgm:t>
        <a:bodyPr/>
        <a:lstStyle/>
        <a:p>
          <a:endParaRPr lang="en-US"/>
        </a:p>
      </dgm:t>
    </dgm:pt>
    <dgm:pt modelId="{D2EC071F-3EF5-2349-BB97-CCA7D9805A3D}" type="sibTrans" cxnId="{91A2254A-107E-234D-9E70-EDB96173DFDD}">
      <dgm:prSet/>
      <dgm:spPr/>
      <dgm:t>
        <a:bodyPr/>
        <a:lstStyle/>
        <a:p>
          <a:endParaRPr lang="en-US"/>
        </a:p>
      </dgm:t>
    </dgm:pt>
    <dgm:pt modelId="{DACA0260-9EA4-7048-9ED7-9D7AA655B56F}">
      <dgm:prSet phldrT="[Text]"/>
      <dgm:spPr/>
      <dgm:t>
        <a:bodyPr/>
        <a:lstStyle/>
        <a:p>
          <a:r>
            <a:rPr lang="ar-SA" b="1" dirty="0"/>
            <a:t>التسويق عبر منصات التواصل</a:t>
          </a:r>
        </a:p>
        <a:p>
          <a:r>
            <a:rPr lang="ar-SA" b="1" dirty="0" err="1"/>
            <a:t>Social</a:t>
          </a:r>
          <a:r>
            <a:rPr lang="ar-SA" b="1" dirty="0"/>
            <a:t> </a:t>
          </a:r>
          <a:r>
            <a:rPr lang="ar-SA" b="1" dirty="0" err="1"/>
            <a:t>Media</a:t>
          </a:r>
          <a:r>
            <a:rPr lang="ar-SA" b="1" dirty="0"/>
            <a:t> </a:t>
          </a:r>
          <a:r>
            <a:rPr lang="ar-SA" b="1" dirty="0" err="1"/>
            <a:t>Marketing</a:t>
          </a:r>
          <a:endParaRPr lang="ar-SA" dirty="0"/>
        </a:p>
        <a:p>
          <a:pPr rtl="1"/>
          <a:r>
            <a:rPr lang="ar-SA" dirty="0"/>
            <a:t>إدارة حملات الترويج عبر </a:t>
          </a:r>
          <a:r>
            <a:rPr lang="ar-SA" dirty="0" err="1"/>
            <a:t>Facebook</a:t>
          </a:r>
          <a:r>
            <a:rPr lang="ar-SA" dirty="0"/>
            <a:t>, </a:t>
          </a:r>
          <a:r>
            <a:rPr lang="ar-SA" dirty="0" err="1"/>
            <a:t>TikTok</a:t>
          </a:r>
          <a:r>
            <a:rPr lang="ar-SA" dirty="0"/>
            <a:t>, </a:t>
          </a:r>
          <a:r>
            <a:rPr lang="ar-SA" dirty="0" err="1"/>
            <a:t>LinkedIn</a:t>
          </a:r>
          <a:r>
            <a:rPr lang="ar-SA" dirty="0"/>
            <a:t>, </a:t>
          </a:r>
          <a:r>
            <a:rPr lang="ar-SA" dirty="0" err="1"/>
            <a:t>Twitter</a:t>
          </a:r>
          <a:r>
            <a:rPr lang="ar-SA" dirty="0"/>
            <a:t>…</a:t>
          </a:r>
        </a:p>
        <a:p>
          <a:pPr rtl="1"/>
          <a:r>
            <a:rPr lang="ar-SA" dirty="0"/>
            <a:t>يعتمد على صنع محتوى جذّاب وتحليل التفاعل.</a:t>
          </a:r>
          <a:endParaRPr lang="en-US" dirty="0"/>
        </a:p>
      </dgm:t>
    </dgm:pt>
    <dgm:pt modelId="{A5DBD715-5890-B440-B763-4ADAE3DECC5F}" type="parTrans" cxnId="{92775304-DA58-F84B-A913-D771923363EC}">
      <dgm:prSet/>
      <dgm:spPr/>
      <dgm:t>
        <a:bodyPr/>
        <a:lstStyle/>
        <a:p>
          <a:endParaRPr lang="en-US"/>
        </a:p>
      </dgm:t>
    </dgm:pt>
    <dgm:pt modelId="{B1D22456-21BB-6C4A-AECD-3464C43CA984}" type="sibTrans" cxnId="{92775304-DA58-F84B-A913-D771923363EC}">
      <dgm:prSet/>
      <dgm:spPr/>
      <dgm:t>
        <a:bodyPr/>
        <a:lstStyle/>
        <a:p>
          <a:pPr rtl="1"/>
          <a:endParaRPr lang="en-US"/>
        </a:p>
      </dgm:t>
    </dgm:pt>
    <dgm:pt modelId="{54E98852-0AEE-3443-92DD-A63360941CEF}" type="pres">
      <dgm:prSet presAssocID="{4B6B9C2E-FF96-B441-841B-7EF7498BBE44}" presName="diagram" presStyleCnt="0">
        <dgm:presLayoutVars>
          <dgm:dir/>
          <dgm:resizeHandles val="exact"/>
        </dgm:presLayoutVars>
      </dgm:prSet>
      <dgm:spPr/>
    </dgm:pt>
    <dgm:pt modelId="{6C5E9E14-D19D-324E-B0B2-68A9F75589E3}" type="pres">
      <dgm:prSet presAssocID="{4A7187E3-F2E6-1B40-B3AB-C1086861B3E2}" presName="node" presStyleLbl="node1" presStyleIdx="0" presStyleCnt="5">
        <dgm:presLayoutVars>
          <dgm:bulletEnabled val="1"/>
        </dgm:presLayoutVars>
      </dgm:prSet>
      <dgm:spPr/>
    </dgm:pt>
    <dgm:pt modelId="{4B754C76-3768-8842-8407-15975782047A}" type="pres">
      <dgm:prSet presAssocID="{4D5FA2FA-08C3-804B-8965-A977F1F4D096}" presName="sibTrans" presStyleCnt="0"/>
      <dgm:spPr/>
    </dgm:pt>
    <dgm:pt modelId="{F71B7A87-41B7-904E-920E-90B7A43D6E30}" type="pres">
      <dgm:prSet presAssocID="{ECD6FFD2-B12B-E347-9C3E-C60E76728DFB}" presName="node" presStyleLbl="node1" presStyleIdx="1" presStyleCnt="5">
        <dgm:presLayoutVars>
          <dgm:bulletEnabled val="1"/>
        </dgm:presLayoutVars>
      </dgm:prSet>
      <dgm:spPr/>
    </dgm:pt>
    <dgm:pt modelId="{19539612-2385-2644-B0B2-2B6C08483972}" type="pres">
      <dgm:prSet presAssocID="{97689EAE-516C-374F-B227-8DE8A1E5ECC5}" presName="sibTrans" presStyleCnt="0"/>
      <dgm:spPr/>
    </dgm:pt>
    <dgm:pt modelId="{9DE3462A-5522-1141-A9FF-B82F41E745EA}" type="pres">
      <dgm:prSet presAssocID="{4C7838CE-C729-D24B-B89F-D6A386DD5B44}" presName="node" presStyleLbl="node1" presStyleIdx="2" presStyleCnt="5">
        <dgm:presLayoutVars>
          <dgm:bulletEnabled val="1"/>
        </dgm:presLayoutVars>
      </dgm:prSet>
      <dgm:spPr/>
    </dgm:pt>
    <dgm:pt modelId="{4AEB4EC3-070F-5C44-8716-1B9FFF4CD4AD}" type="pres">
      <dgm:prSet presAssocID="{167C7661-67FB-6944-B7F6-3CD05AC1DBA4}" presName="sibTrans" presStyleCnt="0"/>
      <dgm:spPr/>
    </dgm:pt>
    <dgm:pt modelId="{8F52D411-A419-D240-99A2-B5CB47B0C6C0}" type="pres">
      <dgm:prSet presAssocID="{73ED92FD-EF13-0244-AE6F-7ADAE0ECA1A2}" presName="node" presStyleLbl="node1" presStyleIdx="3" presStyleCnt="5">
        <dgm:presLayoutVars>
          <dgm:bulletEnabled val="1"/>
        </dgm:presLayoutVars>
      </dgm:prSet>
      <dgm:spPr/>
    </dgm:pt>
    <dgm:pt modelId="{9785F4C6-F7EF-4646-9A2D-3290542610FD}" type="pres">
      <dgm:prSet presAssocID="{D2EC071F-3EF5-2349-BB97-CCA7D9805A3D}" presName="sibTrans" presStyleCnt="0"/>
      <dgm:spPr/>
    </dgm:pt>
    <dgm:pt modelId="{5F367435-6133-2041-9DD3-E3D2F320221D}" type="pres">
      <dgm:prSet presAssocID="{DACA0260-9EA4-7048-9ED7-9D7AA655B56F}" presName="node" presStyleLbl="node1" presStyleIdx="4" presStyleCnt="5">
        <dgm:presLayoutVars>
          <dgm:bulletEnabled val="1"/>
        </dgm:presLayoutVars>
      </dgm:prSet>
      <dgm:spPr/>
    </dgm:pt>
  </dgm:ptLst>
  <dgm:cxnLst>
    <dgm:cxn modelId="{3C871D01-5FBA-504B-9ADD-F53EEA9814BE}" srcId="{4B6B9C2E-FF96-B441-841B-7EF7498BBE44}" destId="{ECD6FFD2-B12B-E347-9C3E-C60E76728DFB}" srcOrd="1" destOrd="0" parTransId="{7CFBE04C-00C6-214C-A4DD-53BB061BBFE0}" sibTransId="{97689EAE-516C-374F-B227-8DE8A1E5ECC5}"/>
    <dgm:cxn modelId="{92775304-DA58-F84B-A913-D771923363EC}" srcId="{4B6B9C2E-FF96-B441-841B-7EF7498BBE44}" destId="{DACA0260-9EA4-7048-9ED7-9D7AA655B56F}" srcOrd="4" destOrd="0" parTransId="{A5DBD715-5890-B440-B763-4ADAE3DECC5F}" sibTransId="{B1D22456-21BB-6C4A-AECD-3464C43CA984}"/>
    <dgm:cxn modelId="{83481808-030C-2444-B89E-74B8C71EE6EE}" srcId="{4B6B9C2E-FF96-B441-841B-7EF7498BBE44}" destId="{4C7838CE-C729-D24B-B89F-D6A386DD5B44}" srcOrd="2" destOrd="0" parTransId="{88A620B7-FED5-754A-9E7C-1F35E6C4ACAE}" sibTransId="{167C7661-67FB-6944-B7F6-3CD05AC1DBA4}"/>
    <dgm:cxn modelId="{91A2254A-107E-234D-9E70-EDB96173DFDD}" srcId="{4B6B9C2E-FF96-B441-841B-7EF7498BBE44}" destId="{73ED92FD-EF13-0244-AE6F-7ADAE0ECA1A2}" srcOrd="3" destOrd="0" parTransId="{14664806-B088-194C-8509-329724E57721}" sibTransId="{D2EC071F-3EF5-2349-BB97-CCA7D9805A3D}"/>
    <dgm:cxn modelId="{AF34CC6E-93EF-6848-9BDC-1EE5A78E5B40}" srcId="{4B6B9C2E-FF96-B441-841B-7EF7498BBE44}" destId="{4A7187E3-F2E6-1B40-B3AB-C1086861B3E2}" srcOrd="0" destOrd="0" parTransId="{CF1EF947-3817-7646-BB72-BDC3F328FE81}" sibTransId="{4D5FA2FA-08C3-804B-8965-A977F1F4D096}"/>
    <dgm:cxn modelId="{1452217E-0BB5-654D-B09F-5E92D2A24FF3}" type="presOf" srcId="{ECD6FFD2-B12B-E347-9C3E-C60E76728DFB}" destId="{F71B7A87-41B7-904E-920E-90B7A43D6E30}" srcOrd="0" destOrd="0" presId="urn:microsoft.com/office/officeart/2005/8/layout/default"/>
    <dgm:cxn modelId="{7A512496-291E-2047-80E3-E3FD3E9B57C4}" type="presOf" srcId="{DACA0260-9EA4-7048-9ED7-9D7AA655B56F}" destId="{5F367435-6133-2041-9DD3-E3D2F320221D}" srcOrd="0" destOrd="0" presId="urn:microsoft.com/office/officeart/2005/8/layout/default"/>
    <dgm:cxn modelId="{00EFCB96-2CE9-2043-A5D7-F451C14A35CC}" type="presOf" srcId="{73ED92FD-EF13-0244-AE6F-7ADAE0ECA1A2}" destId="{8F52D411-A419-D240-99A2-B5CB47B0C6C0}" srcOrd="0" destOrd="0" presId="urn:microsoft.com/office/officeart/2005/8/layout/default"/>
    <dgm:cxn modelId="{968226B7-A595-1142-8EFF-FF6F141D5AA3}" type="presOf" srcId="{4B6B9C2E-FF96-B441-841B-7EF7498BBE44}" destId="{54E98852-0AEE-3443-92DD-A63360941CEF}" srcOrd="0" destOrd="0" presId="urn:microsoft.com/office/officeart/2005/8/layout/default"/>
    <dgm:cxn modelId="{6618EEE3-8BDF-8F4E-8DFE-5E5201C65BC4}" type="presOf" srcId="{4A7187E3-F2E6-1B40-B3AB-C1086861B3E2}" destId="{6C5E9E14-D19D-324E-B0B2-68A9F75589E3}" srcOrd="0" destOrd="0" presId="urn:microsoft.com/office/officeart/2005/8/layout/default"/>
    <dgm:cxn modelId="{8E8F92EE-7B81-6743-86A1-9353CAB0D7E2}" type="presOf" srcId="{4C7838CE-C729-D24B-B89F-D6A386DD5B44}" destId="{9DE3462A-5522-1141-A9FF-B82F41E745EA}" srcOrd="0" destOrd="0" presId="urn:microsoft.com/office/officeart/2005/8/layout/default"/>
    <dgm:cxn modelId="{63F6987C-0099-CB49-8ABF-E8B4B2A80E9F}" type="presParOf" srcId="{54E98852-0AEE-3443-92DD-A63360941CEF}" destId="{6C5E9E14-D19D-324E-B0B2-68A9F75589E3}" srcOrd="0" destOrd="0" presId="urn:microsoft.com/office/officeart/2005/8/layout/default"/>
    <dgm:cxn modelId="{04754639-B46F-E543-B612-F80A3C0E7F33}" type="presParOf" srcId="{54E98852-0AEE-3443-92DD-A63360941CEF}" destId="{4B754C76-3768-8842-8407-15975782047A}" srcOrd="1" destOrd="0" presId="urn:microsoft.com/office/officeart/2005/8/layout/default"/>
    <dgm:cxn modelId="{DFA109BE-521B-CE4E-9244-26E0B7ADEBA7}" type="presParOf" srcId="{54E98852-0AEE-3443-92DD-A63360941CEF}" destId="{F71B7A87-41B7-904E-920E-90B7A43D6E30}" srcOrd="2" destOrd="0" presId="urn:microsoft.com/office/officeart/2005/8/layout/default"/>
    <dgm:cxn modelId="{8BD5B27D-F8C7-0F4C-A9C5-EB028C91FE1F}" type="presParOf" srcId="{54E98852-0AEE-3443-92DD-A63360941CEF}" destId="{19539612-2385-2644-B0B2-2B6C08483972}" srcOrd="3" destOrd="0" presId="urn:microsoft.com/office/officeart/2005/8/layout/default"/>
    <dgm:cxn modelId="{89CBC44B-5A7F-5D4C-8947-5FA821221606}" type="presParOf" srcId="{54E98852-0AEE-3443-92DD-A63360941CEF}" destId="{9DE3462A-5522-1141-A9FF-B82F41E745EA}" srcOrd="4" destOrd="0" presId="urn:microsoft.com/office/officeart/2005/8/layout/default"/>
    <dgm:cxn modelId="{66C9610E-EFB1-764C-8D7B-87B0310BA77F}" type="presParOf" srcId="{54E98852-0AEE-3443-92DD-A63360941CEF}" destId="{4AEB4EC3-070F-5C44-8716-1B9FFF4CD4AD}" srcOrd="5" destOrd="0" presId="urn:microsoft.com/office/officeart/2005/8/layout/default"/>
    <dgm:cxn modelId="{CB44D567-5392-8043-A8AA-B158EE28BBE0}" type="presParOf" srcId="{54E98852-0AEE-3443-92DD-A63360941CEF}" destId="{8F52D411-A419-D240-99A2-B5CB47B0C6C0}" srcOrd="6" destOrd="0" presId="urn:microsoft.com/office/officeart/2005/8/layout/default"/>
    <dgm:cxn modelId="{905149D4-2CA9-444D-B4EE-6A19859356B1}" type="presParOf" srcId="{54E98852-0AEE-3443-92DD-A63360941CEF}" destId="{9785F4C6-F7EF-4646-9A2D-3290542610FD}" srcOrd="7" destOrd="0" presId="urn:microsoft.com/office/officeart/2005/8/layout/default"/>
    <dgm:cxn modelId="{F33760B2-74E0-3F42-B65C-76092FAC68AB}" type="presParOf" srcId="{54E98852-0AEE-3443-92DD-A63360941CEF}" destId="{5F367435-6133-2041-9DD3-E3D2F320221D}"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A4BF59-BDE6-7E4B-A732-DAD52D91E71C}" type="doc">
      <dgm:prSet loTypeId="urn:microsoft.com/office/officeart/2005/8/layout/default" loCatId="" qsTypeId="urn:microsoft.com/office/officeart/2005/8/quickstyle/simple4" qsCatId="simple" csTypeId="urn:microsoft.com/office/officeart/2005/8/colors/accent1_2" csCatId="accent1" phldr="1"/>
      <dgm:spPr/>
      <dgm:t>
        <a:bodyPr/>
        <a:lstStyle/>
        <a:p>
          <a:endParaRPr lang="en-US"/>
        </a:p>
      </dgm:t>
    </dgm:pt>
    <dgm:pt modelId="{72A455F1-393A-CE4E-BCDD-6DCF457B8E72}">
      <dgm:prSet phldrT="[Text]" custT="1"/>
      <dgm:spPr/>
      <dgm:t>
        <a:bodyPr/>
        <a:lstStyle/>
        <a:p>
          <a:r>
            <a:rPr lang="ar-SA" sz="2000" b="1" dirty="0"/>
            <a:t>تحسين جودة الخدمة</a:t>
          </a:r>
          <a:br>
            <a:rPr lang="ar-SA" sz="2000" dirty="0"/>
          </a:br>
          <a:r>
            <a:rPr lang="ar-SA" sz="2000" dirty="0"/>
            <a:t>يظهر سلوكًا إيجابيًا مع العملاء.</a:t>
          </a:r>
          <a:endParaRPr lang="en-US" sz="2000" dirty="0"/>
        </a:p>
      </dgm:t>
    </dgm:pt>
    <dgm:pt modelId="{22D07CD5-444C-3642-8C51-93C5F3E28345}" type="parTrans" cxnId="{97B2A731-0496-184C-9A8B-EDBA3174F772}">
      <dgm:prSet/>
      <dgm:spPr/>
      <dgm:t>
        <a:bodyPr/>
        <a:lstStyle/>
        <a:p>
          <a:endParaRPr lang="en-US"/>
        </a:p>
      </dgm:t>
    </dgm:pt>
    <dgm:pt modelId="{053B8D6E-1AFE-BA4E-ADBB-CA0B8B85BD43}" type="sibTrans" cxnId="{97B2A731-0496-184C-9A8B-EDBA3174F772}">
      <dgm:prSet/>
      <dgm:spPr/>
      <dgm:t>
        <a:bodyPr/>
        <a:lstStyle/>
        <a:p>
          <a:endParaRPr lang="en-US"/>
        </a:p>
      </dgm:t>
    </dgm:pt>
    <dgm:pt modelId="{F51C2E51-9566-F242-98F5-CC8ADD8FB4AE}">
      <dgm:prSet phldrT="[Text]" custT="1"/>
      <dgm:spPr/>
      <dgm:t>
        <a:bodyPr/>
        <a:lstStyle/>
        <a:p>
          <a:r>
            <a:rPr lang="ar-SA" sz="2000" b="1" dirty="0"/>
            <a:t>رفع الإنتاجية</a:t>
          </a:r>
          <a:br>
            <a:rPr lang="ar-SA" sz="2000" dirty="0"/>
          </a:br>
          <a:r>
            <a:rPr lang="ar-SA" sz="2000" dirty="0"/>
            <a:t>الموظف المرتبط ينجز أكثر وبجودة أعلى.</a:t>
          </a:r>
          <a:endParaRPr lang="en-US" sz="2000" dirty="0"/>
        </a:p>
      </dgm:t>
    </dgm:pt>
    <dgm:pt modelId="{F2C66EF6-C075-7248-A897-75781583E3FB}" type="parTrans" cxnId="{6679C4A5-03AF-694A-B4ED-AE4365D936AA}">
      <dgm:prSet/>
      <dgm:spPr/>
      <dgm:t>
        <a:bodyPr/>
        <a:lstStyle/>
        <a:p>
          <a:endParaRPr lang="en-US"/>
        </a:p>
      </dgm:t>
    </dgm:pt>
    <dgm:pt modelId="{4AE843C3-46D8-874C-8F6D-D3812032747E}" type="sibTrans" cxnId="{6679C4A5-03AF-694A-B4ED-AE4365D936AA}">
      <dgm:prSet/>
      <dgm:spPr/>
      <dgm:t>
        <a:bodyPr/>
        <a:lstStyle/>
        <a:p>
          <a:endParaRPr lang="en-US"/>
        </a:p>
      </dgm:t>
    </dgm:pt>
    <dgm:pt modelId="{CDEB1DED-37EF-1D40-96E2-75B03FB7527F}">
      <dgm:prSet phldrT="[Text]" custT="1"/>
      <dgm:spPr/>
      <dgm:t>
        <a:bodyPr/>
        <a:lstStyle/>
        <a:p>
          <a:r>
            <a:rPr lang="ar-SA" sz="2000" b="1" dirty="0"/>
            <a:t>تعزيز الإبداع</a:t>
          </a:r>
          <a:br>
            <a:rPr lang="ar-SA" sz="2000" dirty="0"/>
          </a:br>
          <a:r>
            <a:rPr lang="ar-SA" sz="2000" dirty="0"/>
            <a:t>الموظفون المرتبطون يقدمون أفكارًا جديدة ويحلون المشكلات بفعالية.</a:t>
          </a:r>
          <a:endParaRPr lang="en-US" sz="2000" dirty="0"/>
        </a:p>
      </dgm:t>
    </dgm:pt>
    <dgm:pt modelId="{C615A454-7CA8-B747-A16B-DF3647C4E136}" type="parTrans" cxnId="{306528C0-AAB0-D649-AA35-6D77CD919163}">
      <dgm:prSet/>
      <dgm:spPr/>
      <dgm:t>
        <a:bodyPr/>
        <a:lstStyle/>
        <a:p>
          <a:endParaRPr lang="en-US"/>
        </a:p>
      </dgm:t>
    </dgm:pt>
    <dgm:pt modelId="{F90BF837-D972-7149-AE5F-8DF14E3047B0}" type="sibTrans" cxnId="{306528C0-AAB0-D649-AA35-6D77CD919163}">
      <dgm:prSet/>
      <dgm:spPr/>
      <dgm:t>
        <a:bodyPr/>
        <a:lstStyle/>
        <a:p>
          <a:endParaRPr lang="en-US"/>
        </a:p>
      </dgm:t>
    </dgm:pt>
    <dgm:pt modelId="{8BD271C5-723D-F644-80E6-FD5F186D0803}">
      <dgm:prSet phldrT="[Text]" custT="1"/>
      <dgm:spPr/>
      <dgm:t>
        <a:bodyPr/>
        <a:lstStyle/>
        <a:p>
          <a:r>
            <a:rPr lang="ar-SA" sz="2000" b="1" dirty="0"/>
            <a:t>خفض الدوران الوظيفي</a:t>
          </a:r>
          <a:br>
            <a:rPr lang="ar-SA" sz="2000" dirty="0"/>
          </a:br>
          <a:r>
            <a:rPr lang="ar-SA" sz="2000" dirty="0"/>
            <a:t>كلما ارتفع الارتباط، قلّ احتمال ترك الموظف للعمل.</a:t>
          </a:r>
          <a:endParaRPr lang="en-US" sz="2000" dirty="0"/>
        </a:p>
      </dgm:t>
    </dgm:pt>
    <dgm:pt modelId="{77D6E7B8-04C5-8C4B-8C18-17825152841A}" type="parTrans" cxnId="{D0027BFE-C9DE-3F46-8AB1-B86C346D6FD3}">
      <dgm:prSet/>
      <dgm:spPr/>
      <dgm:t>
        <a:bodyPr/>
        <a:lstStyle/>
        <a:p>
          <a:endParaRPr lang="en-US"/>
        </a:p>
      </dgm:t>
    </dgm:pt>
    <dgm:pt modelId="{1EF9C11D-F34D-154F-B991-D429438FD3D2}" type="sibTrans" cxnId="{D0027BFE-C9DE-3F46-8AB1-B86C346D6FD3}">
      <dgm:prSet/>
      <dgm:spPr/>
      <dgm:t>
        <a:bodyPr/>
        <a:lstStyle/>
        <a:p>
          <a:endParaRPr lang="en-US"/>
        </a:p>
      </dgm:t>
    </dgm:pt>
    <dgm:pt modelId="{ADAA88C7-B3AE-DC42-9EAE-F338D97AF718}">
      <dgm:prSet phldrT="[Text]" custT="1"/>
      <dgm:spPr/>
      <dgm:t>
        <a:bodyPr/>
        <a:lstStyle/>
        <a:p>
          <a:r>
            <a:rPr lang="ar-SA" sz="2000" b="1" dirty="0"/>
            <a:t>دعم الثقافة المؤسسية</a:t>
          </a:r>
          <a:br>
            <a:rPr lang="ar-SA" sz="2000" dirty="0"/>
          </a:br>
          <a:r>
            <a:rPr lang="ar-SA" sz="2000" dirty="0"/>
            <a:t>يصبح الموظف سفيرًا إيجابيًا للمؤسسة.</a:t>
          </a:r>
          <a:endParaRPr lang="en-US" sz="2000" dirty="0"/>
        </a:p>
      </dgm:t>
    </dgm:pt>
    <dgm:pt modelId="{C003F9F8-DC32-F941-97F9-A2E12851F74E}" type="parTrans" cxnId="{5B55E267-4FC3-EF47-B1A7-D815C9FFFAC0}">
      <dgm:prSet/>
      <dgm:spPr/>
      <dgm:t>
        <a:bodyPr/>
        <a:lstStyle/>
        <a:p>
          <a:endParaRPr lang="en-US"/>
        </a:p>
      </dgm:t>
    </dgm:pt>
    <dgm:pt modelId="{38BC6D57-8660-0F4D-B1C3-B44B145669AB}" type="sibTrans" cxnId="{5B55E267-4FC3-EF47-B1A7-D815C9FFFAC0}">
      <dgm:prSet/>
      <dgm:spPr/>
      <dgm:t>
        <a:bodyPr/>
        <a:lstStyle/>
        <a:p>
          <a:pPr rtl="0"/>
          <a:endParaRPr lang="en-US"/>
        </a:p>
      </dgm:t>
    </dgm:pt>
    <dgm:pt modelId="{83C5405D-7FDD-3247-A893-B75094B23B7C}" type="pres">
      <dgm:prSet presAssocID="{F5A4BF59-BDE6-7E4B-A732-DAD52D91E71C}" presName="diagram" presStyleCnt="0">
        <dgm:presLayoutVars>
          <dgm:dir/>
          <dgm:resizeHandles val="exact"/>
        </dgm:presLayoutVars>
      </dgm:prSet>
      <dgm:spPr/>
    </dgm:pt>
    <dgm:pt modelId="{5C883FA8-443D-0B40-82CF-ABF4000F9C72}" type="pres">
      <dgm:prSet presAssocID="{72A455F1-393A-CE4E-BCDD-6DCF457B8E72}" presName="node" presStyleLbl="node1" presStyleIdx="0" presStyleCnt="5">
        <dgm:presLayoutVars>
          <dgm:bulletEnabled val="1"/>
        </dgm:presLayoutVars>
      </dgm:prSet>
      <dgm:spPr/>
    </dgm:pt>
    <dgm:pt modelId="{AD0269C1-BE3F-0549-916F-2DE6B5F5DC3C}" type="pres">
      <dgm:prSet presAssocID="{053B8D6E-1AFE-BA4E-ADBB-CA0B8B85BD43}" presName="sibTrans" presStyleCnt="0"/>
      <dgm:spPr/>
    </dgm:pt>
    <dgm:pt modelId="{589F0438-3B0D-0C48-908F-6C4B81E5A017}" type="pres">
      <dgm:prSet presAssocID="{F51C2E51-9566-F242-98F5-CC8ADD8FB4AE}" presName="node" presStyleLbl="node1" presStyleIdx="1" presStyleCnt="5">
        <dgm:presLayoutVars>
          <dgm:bulletEnabled val="1"/>
        </dgm:presLayoutVars>
      </dgm:prSet>
      <dgm:spPr/>
    </dgm:pt>
    <dgm:pt modelId="{F4DCC63A-E93E-BB47-973F-B9196B58F243}" type="pres">
      <dgm:prSet presAssocID="{4AE843C3-46D8-874C-8F6D-D3812032747E}" presName="sibTrans" presStyleCnt="0"/>
      <dgm:spPr/>
    </dgm:pt>
    <dgm:pt modelId="{B4D75946-3DCC-5441-9370-CEFACF00B10B}" type="pres">
      <dgm:prSet presAssocID="{CDEB1DED-37EF-1D40-96E2-75B03FB7527F}" presName="node" presStyleLbl="node1" presStyleIdx="2" presStyleCnt="5">
        <dgm:presLayoutVars>
          <dgm:bulletEnabled val="1"/>
        </dgm:presLayoutVars>
      </dgm:prSet>
      <dgm:spPr/>
    </dgm:pt>
    <dgm:pt modelId="{DCB9992A-5E21-3441-BFE3-6EB3C994CE85}" type="pres">
      <dgm:prSet presAssocID="{F90BF837-D972-7149-AE5F-8DF14E3047B0}" presName="sibTrans" presStyleCnt="0"/>
      <dgm:spPr/>
    </dgm:pt>
    <dgm:pt modelId="{755A056E-3827-2E47-806B-2EEB4E999EE6}" type="pres">
      <dgm:prSet presAssocID="{8BD271C5-723D-F644-80E6-FD5F186D0803}" presName="node" presStyleLbl="node1" presStyleIdx="3" presStyleCnt="5">
        <dgm:presLayoutVars>
          <dgm:bulletEnabled val="1"/>
        </dgm:presLayoutVars>
      </dgm:prSet>
      <dgm:spPr/>
    </dgm:pt>
    <dgm:pt modelId="{E35F9824-3C6D-3648-9D0B-8C580E88E404}" type="pres">
      <dgm:prSet presAssocID="{1EF9C11D-F34D-154F-B991-D429438FD3D2}" presName="sibTrans" presStyleCnt="0"/>
      <dgm:spPr/>
    </dgm:pt>
    <dgm:pt modelId="{BF1BA349-A0B1-F64C-9291-BB99D1B30A70}" type="pres">
      <dgm:prSet presAssocID="{ADAA88C7-B3AE-DC42-9EAE-F338D97AF718}" presName="node" presStyleLbl="node1" presStyleIdx="4" presStyleCnt="5">
        <dgm:presLayoutVars>
          <dgm:bulletEnabled val="1"/>
        </dgm:presLayoutVars>
      </dgm:prSet>
      <dgm:spPr/>
    </dgm:pt>
  </dgm:ptLst>
  <dgm:cxnLst>
    <dgm:cxn modelId="{E14D6F09-99B5-CD4B-AFFF-B97E2D3D12FA}" type="presOf" srcId="{72A455F1-393A-CE4E-BCDD-6DCF457B8E72}" destId="{5C883FA8-443D-0B40-82CF-ABF4000F9C72}" srcOrd="0" destOrd="0" presId="urn:microsoft.com/office/officeart/2005/8/layout/default"/>
    <dgm:cxn modelId="{97B2A731-0496-184C-9A8B-EDBA3174F772}" srcId="{F5A4BF59-BDE6-7E4B-A732-DAD52D91E71C}" destId="{72A455F1-393A-CE4E-BCDD-6DCF457B8E72}" srcOrd="0" destOrd="0" parTransId="{22D07CD5-444C-3642-8C51-93C5F3E28345}" sibTransId="{053B8D6E-1AFE-BA4E-ADBB-CA0B8B85BD43}"/>
    <dgm:cxn modelId="{0B415245-E152-454F-8308-7E3957F23222}" type="presOf" srcId="{8BD271C5-723D-F644-80E6-FD5F186D0803}" destId="{755A056E-3827-2E47-806B-2EEB4E999EE6}" srcOrd="0" destOrd="0" presId="urn:microsoft.com/office/officeart/2005/8/layout/default"/>
    <dgm:cxn modelId="{5B55E267-4FC3-EF47-B1A7-D815C9FFFAC0}" srcId="{F5A4BF59-BDE6-7E4B-A732-DAD52D91E71C}" destId="{ADAA88C7-B3AE-DC42-9EAE-F338D97AF718}" srcOrd="4" destOrd="0" parTransId="{C003F9F8-DC32-F941-97F9-A2E12851F74E}" sibTransId="{38BC6D57-8660-0F4D-B1C3-B44B145669AB}"/>
    <dgm:cxn modelId="{49EF1F9B-B520-8B4B-82A3-AC00F5C497BA}" type="presOf" srcId="{F51C2E51-9566-F242-98F5-CC8ADD8FB4AE}" destId="{589F0438-3B0D-0C48-908F-6C4B81E5A017}" srcOrd="0" destOrd="0" presId="urn:microsoft.com/office/officeart/2005/8/layout/default"/>
    <dgm:cxn modelId="{6679C4A5-03AF-694A-B4ED-AE4365D936AA}" srcId="{F5A4BF59-BDE6-7E4B-A732-DAD52D91E71C}" destId="{F51C2E51-9566-F242-98F5-CC8ADD8FB4AE}" srcOrd="1" destOrd="0" parTransId="{F2C66EF6-C075-7248-A897-75781583E3FB}" sibTransId="{4AE843C3-46D8-874C-8F6D-D3812032747E}"/>
    <dgm:cxn modelId="{DA269DB5-A4AA-D843-B5EC-AE9C11A78859}" type="presOf" srcId="{F5A4BF59-BDE6-7E4B-A732-DAD52D91E71C}" destId="{83C5405D-7FDD-3247-A893-B75094B23B7C}" srcOrd="0" destOrd="0" presId="urn:microsoft.com/office/officeart/2005/8/layout/default"/>
    <dgm:cxn modelId="{67FB44BA-5AC9-3045-B29B-FD040E9FF70E}" type="presOf" srcId="{CDEB1DED-37EF-1D40-96E2-75B03FB7527F}" destId="{B4D75946-3DCC-5441-9370-CEFACF00B10B}" srcOrd="0" destOrd="0" presId="urn:microsoft.com/office/officeart/2005/8/layout/default"/>
    <dgm:cxn modelId="{306528C0-AAB0-D649-AA35-6D77CD919163}" srcId="{F5A4BF59-BDE6-7E4B-A732-DAD52D91E71C}" destId="{CDEB1DED-37EF-1D40-96E2-75B03FB7527F}" srcOrd="2" destOrd="0" parTransId="{C615A454-7CA8-B747-A16B-DF3647C4E136}" sibTransId="{F90BF837-D972-7149-AE5F-8DF14E3047B0}"/>
    <dgm:cxn modelId="{96E1C5D6-718E-4940-AF19-11D6978D8A6D}" type="presOf" srcId="{ADAA88C7-B3AE-DC42-9EAE-F338D97AF718}" destId="{BF1BA349-A0B1-F64C-9291-BB99D1B30A70}" srcOrd="0" destOrd="0" presId="urn:microsoft.com/office/officeart/2005/8/layout/default"/>
    <dgm:cxn modelId="{D0027BFE-C9DE-3F46-8AB1-B86C346D6FD3}" srcId="{F5A4BF59-BDE6-7E4B-A732-DAD52D91E71C}" destId="{8BD271C5-723D-F644-80E6-FD5F186D0803}" srcOrd="3" destOrd="0" parTransId="{77D6E7B8-04C5-8C4B-8C18-17825152841A}" sibTransId="{1EF9C11D-F34D-154F-B991-D429438FD3D2}"/>
    <dgm:cxn modelId="{5F42EB8E-97F1-8143-97A2-59CB68411D1C}" type="presParOf" srcId="{83C5405D-7FDD-3247-A893-B75094B23B7C}" destId="{5C883FA8-443D-0B40-82CF-ABF4000F9C72}" srcOrd="0" destOrd="0" presId="urn:microsoft.com/office/officeart/2005/8/layout/default"/>
    <dgm:cxn modelId="{273F13CA-1508-484C-8AB0-1788EC3642B3}" type="presParOf" srcId="{83C5405D-7FDD-3247-A893-B75094B23B7C}" destId="{AD0269C1-BE3F-0549-916F-2DE6B5F5DC3C}" srcOrd="1" destOrd="0" presId="urn:microsoft.com/office/officeart/2005/8/layout/default"/>
    <dgm:cxn modelId="{F2CEAA8A-CF2F-114C-8DD7-CA107BCA80E9}" type="presParOf" srcId="{83C5405D-7FDD-3247-A893-B75094B23B7C}" destId="{589F0438-3B0D-0C48-908F-6C4B81E5A017}" srcOrd="2" destOrd="0" presId="urn:microsoft.com/office/officeart/2005/8/layout/default"/>
    <dgm:cxn modelId="{439093FC-80CA-8344-8444-C0E2D5FBDCAE}" type="presParOf" srcId="{83C5405D-7FDD-3247-A893-B75094B23B7C}" destId="{F4DCC63A-E93E-BB47-973F-B9196B58F243}" srcOrd="3" destOrd="0" presId="urn:microsoft.com/office/officeart/2005/8/layout/default"/>
    <dgm:cxn modelId="{F65802FE-D865-484E-BE49-23737C5A27A8}" type="presParOf" srcId="{83C5405D-7FDD-3247-A893-B75094B23B7C}" destId="{B4D75946-3DCC-5441-9370-CEFACF00B10B}" srcOrd="4" destOrd="0" presId="urn:microsoft.com/office/officeart/2005/8/layout/default"/>
    <dgm:cxn modelId="{6A3A9904-9B98-0244-AABE-98EE779AFDDF}" type="presParOf" srcId="{83C5405D-7FDD-3247-A893-B75094B23B7C}" destId="{DCB9992A-5E21-3441-BFE3-6EB3C994CE85}" srcOrd="5" destOrd="0" presId="urn:microsoft.com/office/officeart/2005/8/layout/default"/>
    <dgm:cxn modelId="{62797E9D-D350-CD47-8BD0-37647251CEF7}" type="presParOf" srcId="{83C5405D-7FDD-3247-A893-B75094B23B7C}" destId="{755A056E-3827-2E47-806B-2EEB4E999EE6}" srcOrd="6" destOrd="0" presId="urn:microsoft.com/office/officeart/2005/8/layout/default"/>
    <dgm:cxn modelId="{10067A0B-077C-F546-B558-DD7F68F56ECA}" type="presParOf" srcId="{83C5405D-7FDD-3247-A893-B75094B23B7C}" destId="{E35F9824-3C6D-3648-9D0B-8C580E88E404}" srcOrd="7" destOrd="0" presId="urn:microsoft.com/office/officeart/2005/8/layout/default"/>
    <dgm:cxn modelId="{B3D94955-80D5-7F4C-8D34-9101C9A0F3D3}" type="presParOf" srcId="{83C5405D-7FDD-3247-A893-B75094B23B7C}" destId="{BF1BA349-A0B1-F64C-9291-BB99D1B30A70}"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5E9E14-D19D-324E-B0B2-68A9F75589E3}">
      <dsp:nvSpPr>
        <dsp:cNvPr id="0" name=""/>
        <dsp:cNvSpPr/>
      </dsp:nvSpPr>
      <dsp:spPr>
        <a:xfrm>
          <a:off x="0" y="196689"/>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SA" sz="1500" b="1" kern="1200" dirty="0"/>
            <a:t>تحسين محركات البحث </a:t>
          </a:r>
        </a:p>
        <a:p>
          <a:pPr marL="0" lvl="0" indent="0" algn="ctr" defTabSz="666750">
            <a:lnSpc>
              <a:spcPct val="90000"/>
            </a:lnSpc>
            <a:spcBef>
              <a:spcPct val="0"/>
            </a:spcBef>
            <a:spcAft>
              <a:spcPct val="35000"/>
            </a:spcAft>
            <a:buNone/>
          </a:pPr>
          <a:r>
            <a:rPr lang="ar-SA" sz="1500" b="1" kern="1200" dirty="0"/>
            <a:t>SEO</a:t>
          </a:r>
          <a:endParaRPr lang="ar-SA" sz="1500" kern="1200" dirty="0"/>
        </a:p>
        <a:p>
          <a:pPr marL="0" lvl="0" indent="0" algn="ctr" defTabSz="666750" rtl="1">
            <a:lnSpc>
              <a:spcPct val="90000"/>
            </a:lnSpc>
            <a:spcBef>
              <a:spcPct val="0"/>
            </a:spcBef>
            <a:spcAft>
              <a:spcPct val="35000"/>
            </a:spcAft>
            <a:buNone/>
          </a:pPr>
          <a:r>
            <a:rPr lang="ar-SA" sz="1500" kern="1200" dirty="0"/>
            <a:t>رفع ترتيب الموقع في نتائج البحث لزيادة الزيارات.</a:t>
          </a:r>
          <a:endParaRPr lang="en-US" sz="1500" kern="1200" dirty="0"/>
        </a:p>
      </dsp:txBody>
      <dsp:txXfrm>
        <a:off x="0" y="196689"/>
        <a:ext cx="3088484" cy="1853090"/>
      </dsp:txXfrm>
    </dsp:sp>
    <dsp:sp modelId="{F71B7A87-41B7-904E-920E-90B7A43D6E30}">
      <dsp:nvSpPr>
        <dsp:cNvPr id="0" name=""/>
        <dsp:cNvSpPr/>
      </dsp:nvSpPr>
      <dsp:spPr>
        <a:xfrm>
          <a:off x="3397333" y="196689"/>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SA" sz="1500" b="1" kern="1200" dirty="0"/>
            <a:t>الإعلانات الرقمية المدفوعة</a:t>
          </a:r>
          <a:endParaRPr lang="ar-SA" sz="1500" kern="1200" dirty="0"/>
        </a:p>
        <a:p>
          <a:pPr marL="0" lvl="0" indent="0" algn="ctr" defTabSz="666750" rtl="1">
            <a:lnSpc>
              <a:spcPct val="90000"/>
            </a:lnSpc>
            <a:spcBef>
              <a:spcPct val="0"/>
            </a:spcBef>
            <a:spcAft>
              <a:spcPct val="35000"/>
            </a:spcAft>
            <a:buNone/>
          </a:pPr>
          <a:r>
            <a:rPr lang="ar-SA" sz="1500" kern="1200" dirty="0"/>
            <a:t>إعلانات </a:t>
          </a:r>
          <a:r>
            <a:rPr lang="ar-SA" sz="1500" kern="1200" dirty="0" err="1"/>
            <a:t>Google</a:t>
          </a:r>
          <a:r>
            <a:rPr lang="ar-SA" sz="1500" kern="1200" dirty="0"/>
            <a:t>، </a:t>
          </a:r>
          <a:r>
            <a:rPr lang="ar-SA" sz="1500" kern="1200" dirty="0" err="1"/>
            <a:t>Facebook</a:t>
          </a:r>
          <a:r>
            <a:rPr lang="ar-SA" sz="1500" kern="1200" dirty="0"/>
            <a:t>، </a:t>
          </a:r>
          <a:r>
            <a:rPr lang="ar-SA" sz="1500" kern="1200" dirty="0" err="1"/>
            <a:t>Instagram</a:t>
          </a:r>
          <a:r>
            <a:rPr lang="ar-SA" sz="1500" kern="1200" dirty="0"/>
            <a:t>، </a:t>
          </a:r>
          <a:r>
            <a:rPr lang="ar-SA" sz="1500" kern="1200" dirty="0" err="1"/>
            <a:t>TikTok</a:t>
          </a:r>
          <a:r>
            <a:rPr lang="ar-SA" sz="1500" kern="1200" dirty="0"/>
            <a:t>.</a:t>
          </a:r>
        </a:p>
        <a:p>
          <a:pPr marL="0" lvl="0" indent="0" algn="ctr" defTabSz="666750" rtl="1">
            <a:lnSpc>
              <a:spcPct val="90000"/>
            </a:lnSpc>
            <a:spcBef>
              <a:spcPct val="0"/>
            </a:spcBef>
            <a:spcAft>
              <a:spcPct val="35000"/>
            </a:spcAft>
            <a:buNone/>
          </a:pPr>
          <a:r>
            <a:rPr lang="ar-SA" sz="1500" kern="1200" dirty="0"/>
            <a:t>تتميز بدقة الاستهداف وقدرتها على الوصول السريع.</a:t>
          </a:r>
          <a:endParaRPr lang="en-US" sz="1500" kern="1200" dirty="0"/>
        </a:p>
      </dsp:txBody>
      <dsp:txXfrm>
        <a:off x="3397333" y="196689"/>
        <a:ext cx="3088484" cy="1853090"/>
      </dsp:txXfrm>
    </dsp:sp>
    <dsp:sp modelId="{9DE3462A-5522-1141-A9FF-B82F41E745EA}">
      <dsp:nvSpPr>
        <dsp:cNvPr id="0" name=""/>
        <dsp:cNvSpPr/>
      </dsp:nvSpPr>
      <dsp:spPr>
        <a:xfrm>
          <a:off x="6794666" y="196689"/>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SA" sz="1500" b="1" kern="1200" dirty="0"/>
            <a:t>التسويق عبر المحتوى</a:t>
          </a:r>
        </a:p>
        <a:p>
          <a:pPr marL="0" lvl="0" indent="0" algn="ctr" defTabSz="666750">
            <a:lnSpc>
              <a:spcPct val="90000"/>
            </a:lnSpc>
            <a:spcBef>
              <a:spcPct val="0"/>
            </a:spcBef>
            <a:spcAft>
              <a:spcPct val="35000"/>
            </a:spcAft>
            <a:buNone/>
          </a:pPr>
          <a:r>
            <a:rPr lang="ar-SA" sz="1500" b="1" kern="1200" dirty="0" err="1"/>
            <a:t>Content</a:t>
          </a:r>
          <a:r>
            <a:rPr lang="ar-SA" sz="1500" b="1" kern="1200" dirty="0"/>
            <a:t> </a:t>
          </a:r>
          <a:r>
            <a:rPr lang="ar-SA" sz="1500" b="1" kern="1200" dirty="0" err="1"/>
            <a:t>Marketing</a:t>
          </a:r>
          <a:endParaRPr lang="ar-SA" sz="1500" b="1" kern="1200" dirty="0"/>
        </a:p>
        <a:p>
          <a:pPr marL="0" lvl="0" indent="0" algn="ctr" defTabSz="666750">
            <a:lnSpc>
              <a:spcPct val="90000"/>
            </a:lnSpc>
            <a:spcBef>
              <a:spcPct val="0"/>
            </a:spcBef>
            <a:spcAft>
              <a:spcPct val="35000"/>
            </a:spcAft>
            <a:buNone/>
          </a:pPr>
          <a:r>
            <a:rPr lang="ar-SA" sz="1500" kern="1200" dirty="0"/>
            <a:t> نشر محتوى قيم يجذب الجمهور مثل المقالات، الفيديوهات، </a:t>
          </a:r>
          <a:r>
            <a:rPr lang="ar-SA" sz="1500" kern="1200" dirty="0" err="1"/>
            <a:t>البودكاست</a:t>
          </a:r>
          <a:r>
            <a:rPr lang="ar-SA" sz="1500" kern="1200" dirty="0"/>
            <a:t>، </a:t>
          </a:r>
          <a:r>
            <a:rPr lang="ar-SA" sz="1500" kern="1200" dirty="0" err="1"/>
            <a:t>الإنفوغرافيك</a:t>
          </a:r>
          <a:r>
            <a:rPr lang="ar-SA" sz="1500" kern="1200" dirty="0"/>
            <a:t>.</a:t>
          </a:r>
        </a:p>
        <a:p>
          <a:pPr marL="0" lvl="0" indent="0" algn="ctr" defTabSz="666750" rtl="1">
            <a:lnSpc>
              <a:spcPct val="90000"/>
            </a:lnSpc>
            <a:spcBef>
              <a:spcPct val="0"/>
            </a:spcBef>
            <a:spcAft>
              <a:spcPct val="35000"/>
            </a:spcAft>
            <a:buNone/>
          </a:pPr>
          <a:r>
            <a:rPr lang="ar-SA" sz="1500" kern="1200" dirty="0"/>
            <a:t>يساعد في بناء الثقة والولاء.</a:t>
          </a:r>
          <a:endParaRPr lang="en-US" sz="1500" kern="1200" dirty="0"/>
        </a:p>
      </dsp:txBody>
      <dsp:txXfrm>
        <a:off x="6794666" y="196689"/>
        <a:ext cx="3088484" cy="1853090"/>
      </dsp:txXfrm>
    </dsp:sp>
    <dsp:sp modelId="{8F52D411-A419-D240-99A2-B5CB47B0C6C0}">
      <dsp:nvSpPr>
        <dsp:cNvPr id="0" name=""/>
        <dsp:cNvSpPr/>
      </dsp:nvSpPr>
      <dsp:spPr>
        <a:xfrm>
          <a:off x="1698666" y="2358628"/>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SA" sz="1500" b="1" kern="1200" dirty="0"/>
            <a:t>التسويق عبر المؤثرين</a:t>
          </a:r>
          <a:endParaRPr lang="ar-SA" sz="1500" kern="1200" dirty="0"/>
        </a:p>
        <a:p>
          <a:pPr marL="0" lvl="0" indent="0" algn="ctr" defTabSz="666750" rtl="1">
            <a:lnSpc>
              <a:spcPct val="90000"/>
            </a:lnSpc>
            <a:spcBef>
              <a:spcPct val="0"/>
            </a:spcBef>
            <a:spcAft>
              <a:spcPct val="35000"/>
            </a:spcAft>
            <a:buNone/>
          </a:pPr>
          <a:r>
            <a:rPr lang="ar-SA" sz="1500" kern="1200" dirty="0"/>
            <a:t>التعاون مع مؤثرين لزيادة الانتشار بشكل أسرع.</a:t>
          </a:r>
          <a:endParaRPr lang="en-US" sz="1500" kern="1200" dirty="0"/>
        </a:p>
      </dsp:txBody>
      <dsp:txXfrm>
        <a:off x="1698666" y="2358628"/>
        <a:ext cx="3088484" cy="1853090"/>
      </dsp:txXfrm>
    </dsp:sp>
    <dsp:sp modelId="{5F367435-6133-2041-9DD3-E3D2F320221D}">
      <dsp:nvSpPr>
        <dsp:cNvPr id="0" name=""/>
        <dsp:cNvSpPr/>
      </dsp:nvSpPr>
      <dsp:spPr>
        <a:xfrm>
          <a:off x="5095999" y="2358628"/>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SA" sz="1500" b="1" kern="1200" dirty="0"/>
            <a:t>التسويق عبر منصات التواصل</a:t>
          </a:r>
        </a:p>
        <a:p>
          <a:pPr marL="0" lvl="0" indent="0" algn="ctr" defTabSz="666750">
            <a:lnSpc>
              <a:spcPct val="90000"/>
            </a:lnSpc>
            <a:spcBef>
              <a:spcPct val="0"/>
            </a:spcBef>
            <a:spcAft>
              <a:spcPct val="35000"/>
            </a:spcAft>
            <a:buNone/>
          </a:pPr>
          <a:r>
            <a:rPr lang="ar-SA" sz="1500" b="1" kern="1200" dirty="0" err="1"/>
            <a:t>Social</a:t>
          </a:r>
          <a:r>
            <a:rPr lang="ar-SA" sz="1500" b="1" kern="1200" dirty="0"/>
            <a:t> </a:t>
          </a:r>
          <a:r>
            <a:rPr lang="ar-SA" sz="1500" b="1" kern="1200" dirty="0" err="1"/>
            <a:t>Media</a:t>
          </a:r>
          <a:r>
            <a:rPr lang="ar-SA" sz="1500" b="1" kern="1200" dirty="0"/>
            <a:t> </a:t>
          </a:r>
          <a:r>
            <a:rPr lang="ar-SA" sz="1500" b="1" kern="1200" dirty="0" err="1"/>
            <a:t>Marketing</a:t>
          </a:r>
          <a:endParaRPr lang="ar-SA" sz="1500" kern="1200" dirty="0"/>
        </a:p>
        <a:p>
          <a:pPr marL="0" lvl="0" indent="0" algn="ctr" defTabSz="666750" rtl="1">
            <a:lnSpc>
              <a:spcPct val="90000"/>
            </a:lnSpc>
            <a:spcBef>
              <a:spcPct val="0"/>
            </a:spcBef>
            <a:spcAft>
              <a:spcPct val="35000"/>
            </a:spcAft>
            <a:buNone/>
          </a:pPr>
          <a:r>
            <a:rPr lang="ar-SA" sz="1500" kern="1200" dirty="0"/>
            <a:t>إدارة حملات الترويج عبر </a:t>
          </a:r>
          <a:r>
            <a:rPr lang="ar-SA" sz="1500" kern="1200" dirty="0" err="1"/>
            <a:t>Facebook</a:t>
          </a:r>
          <a:r>
            <a:rPr lang="ar-SA" sz="1500" kern="1200" dirty="0"/>
            <a:t>, </a:t>
          </a:r>
          <a:r>
            <a:rPr lang="ar-SA" sz="1500" kern="1200" dirty="0" err="1"/>
            <a:t>TikTok</a:t>
          </a:r>
          <a:r>
            <a:rPr lang="ar-SA" sz="1500" kern="1200" dirty="0"/>
            <a:t>, </a:t>
          </a:r>
          <a:r>
            <a:rPr lang="ar-SA" sz="1500" kern="1200" dirty="0" err="1"/>
            <a:t>LinkedIn</a:t>
          </a:r>
          <a:r>
            <a:rPr lang="ar-SA" sz="1500" kern="1200" dirty="0"/>
            <a:t>, </a:t>
          </a:r>
          <a:r>
            <a:rPr lang="ar-SA" sz="1500" kern="1200" dirty="0" err="1"/>
            <a:t>Twitter</a:t>
          </a:r>
          <a:r>
            <a:rPr lang="ar-SA" sz="1500" kern="1200" dirty="0"/>
            <a:t>…</a:t>
          </a:r>
        </a:p>
        <a:p>
          <a:pPr marL="0" lvl="0" indent="0" algn="ctr" defTabSz="666750" rtl="1">
            <a:lnSpc>
              <a:spcPct val="90000"/>
            </a:lnSpc>
            <a:spcBef>
              <a:spcPct val="0"/>
            </a:spcBef>
            <a:spcAft>
              <a:spcPct val="35000"/>
            </a:spcAft>
            <a:buNone/>
          </a:pPr>
          <a:r>
            <a:rPr lang="ar-SA" sz="1500" kern="1200" dirty="0"/>
            <a:t>يعتمد على صنع محتوى جذّاب وتحليل التفاعل.</a:t>
          </a:r>
          <a:endParaRPr lang="en-US" sz="1500" kern="1200" dirty="0"/>
        </a:p>
      </dsp:txBody>
      <dsp:txXfrm>
        <a:off x="5095999" y="2358628"/>
        <a:ext cx="3088484" cy="18530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883FA8-443D-0B40-82CF-ABF4000F9C72}">
      <dsp:nvSpPr>
        <dsp:cNvPr id="0" name=""/>
        <dsp:cNvSpPr/>
      </dsp:nvSpPr>
      <dsp:spPr>
        <a:xfrm>
          <a:off x="0" y="330376"/>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تحسين جودة الخدمة</a:t>
          </a:r>
          <a:br>
            <a:rPr lang="ar-SA" sz="2000" kern="1200" dirty="0"/>
          </a:br>
          <a:r>
            <a:rPr lang="ar-SA" sz="2000" kern="1200" dirty="0"/>
            <a:t>يظهر سلوكًا إيجابيًا مع العملاء.</a:t>
          </a:r>
          <a:endParaRPr lang="en-US" sz="2000" kern="1200" dirty="0"/>
        </a:p>
      </dsp:txBody>
      <dsp:txXfrm>
        <a:off x="0" y="330376"/>
        <a:ext cx="2774156" cy="1664493"/>
      </dsp:txXfrm>
    </dsp:sp>
    <dsp:sp modelId="{589F0438-3B0D-0C48-908F-6C4B81E5A017}">
      <dsp:nvSpPr>
        <dsp:cNvPr id="0" name=""/>
        <dsp:cNvSpPr/>
      </dsp:nvSpPr>
      <dsp:spPr>
        <a:xfrm>
          <a:off x="3051571" y="330376"/>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رفع الإنتاجية</a:t>
          </a:r>
          <a:br>
            <a:rPr lang="ar-SA" sz="2000" kern="1200" dirty="0"/>
          </a:br>
          <a:r>
            <a:rPr lang="ar-SA" sz="2000" kern="1200" dirty="0"/>
            <a:t>الموظف المرتبط ينجز أكثر وبجودة أعلى.</a:t>
          </a:r>
          <a:endParaRPr lang="en-US" sz="2000" kern="1200" dirty="0"/>
        </a:p>
      </dsp:txBody>
      <dsp:txXfrm>
        <a:off x="3051571" y="330376"/>
        <a:ext cx="2774156" cy="1664493"/>
      </dsp:txXfrm>
    </dsp:sp>
    <dsp:sp modelId="{B4D75946-3DCC-5441-9370-CEFACF00B10B}">
      <dsp:nvSpPr>
        <dsp:cNvPr id="0" name=""/>
        <dsp:cNvSpPr/>
      </dsp:nvSpPr>
      <dsp:spPr>
        <a:xfrm>
          <a:off x="6103143" y="330376"/>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تعزيز الإبداع</a:t>
          </a:r>
          <a:br>
            <a:rPr lang="ar-SA" sz="2000" kern="1200" dirty="0"/>
          </a:br>
          <a:r>
            <a:rPr lang="ar-SA" sz="2000" kern="1200" dirty="0"/>
            <a:t>الموظفون المرتبطون يقدمون أفكارًا جديدة ويحلون المشكلات بفعالية.</a:t>
          </a:r>
          <a:endParaRPr lang="en-US" sz="2000" kern="1200" dirty="0"/>
        </a:p>
      </dsp:txBody>
      <dsp:txXfrm>
        <a:off x="6103143" y="330376"/>
        <a:ext cx="2774156" cy="1664493"/>
      </dsp:txXfrm>
    </dsp:sp>
    <dsp:sp modelId="{755A056E-3827-2E47-806B-2EEB4E999EE6}">
      <dsp:nvSpPr>
        <dsp:cNvPr id="0" name=""/>
        <dsp:cNvSpPr/>
      </dsp:nvSpPr>
      <dsp:spPr>
        <a:xfrm>
          <a:off x="1525785" y="2272285"/>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خفض الدوران الوظيفي</a:t>
          </a:r>
          <a:br>
            <a:rPr lang="ar-SA" sz="2000" kern="1200" dirty="0"/>
          </a:br>
          <a:r>
            <a:rPr lang="ar-SA" sz="2000" kern="1200" dirty="0"/>
            <a:t>كلما ارتفع الارتباط، قلّ احتمال ترك الموظف للعمل.</a:t>
          </a:r>
          <a:endParaRPr lang="en-US" sz="2000" kern="1200" dirty="0"/>
        </a:p>
      </dsp:txBody>
      <dsp:txXfrm>
        <a:off x="1525785" y="2272285"/>
        <a:ext cx="2774156" cy="1664493"/>
      </dsp:txXfrm>
    </dsp:sp>
    <dsp:sp modelId="{BF1BA349-A0B1-F64C-9291-BB99D1B30A70}">
      <dsp:nvSpPr>
        <dsp:cNvPr id="0" name=""/>
        <dsp:cNvSpPr/>
      </dsp:nvSpPr>
      <dsp:spPr>
        <a:xfrm>
          <a:off x="4577357" y="2272285"/>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dirty="0"/>
            <a:t>دعم الثقافة المؤسسية</a:t>
          </a:r>
          <a:br>
            <a:rPr lang="ar-SA" sz="2000" kern="1200" dirty="0"/>
          </a:br>
          <a:r>
            <a:rPr lang="ar-SA" sz="2000" kern="1200" dirty="0"/>
            <a:t>يصبح الموظف سفيرًا إيجابيًا للمؤسسة.</a:t>
          </a:r>
          <a:endParaRPr lang="en-US" sz="2000" kern="1200" dirty="0"/>
        </a:p>
      </dsp:txBody>
      <dsp:txXfrm>
        <a:off x="4577357" y="2272285"/>
        <a:ext cx="2774156" cy="166449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jpeg"/><Relationship Id="rId1" Type="http://schemas.openxmlformats.org/officeDocument/2006/relationships/slideLayout" Target="../slideLayouts/slideLayout15.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22477" y="3545547"/>
            <a:ext cx="3287734"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596114" y="5706533"/>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العاشر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049743" y="4540714"/>
            <a:ext cx="3033203"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r>
              <a:rPr lang="ar-JO" sz="2000" b="1" dirty="0">
                <a:latin typeface="Alexandria"/>
                <a:cs typeface="Alexandria" charset="0"/>
              </a:rPr>
              <a:t> </a:t>
            </a: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9743" y="586482"/>
            <a:ext cx="2954655" cy="1379622"/>
          </a:xfrm>
          <a:prstGeom prst="rect">
            <a:avLst/>
          </a:prstGeom>
        </p:spPr>
      </p:pic>
    </p:spTree>
    <p:extLst>
      <p:ext uri="{BB962C8B-B14F-4D97-AF65-F5344CB8AC3E}">
        <p14:creationId xmlns:p14="http://schemas.microsoft.com/office/powerpoint/2010/main" val="1472921410"/>
      </p:ext>
    </p:extLst>
  </p:cSld>
  <p:clrMapOvr>
    <a:masterClrMapping/>
  </p:clrMapOvr>
  <mc:AlternateContent xmlns:mc="http://schemas.openxmlformats.org/markup-compatibility/2006" xmlns:p14="http://schemas.microsoft.com/office/powerpoint/2010/main">
    <mc:Choice Requires="p14">
      <p:transition spd="slow" p14:dur="2000" advTm="67586"/>
    </mc:Choice>
    <mc:Fallback xmlns="">
      <p:transition spd="slow" advTm="675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الاستراتيجيه</a:t>
            </a:r>
            <a:endParaRPr lang="en-US" sz="36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العاشره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mc:AlternateContent xmlns:mc="http://schemas.openxmlformats.org/markup-compatibility/2006" xmlns:p14="http://schemas.microsoft.com/office/powerpoint/2010/main">
    <mc:Choice Requires="p14">
      <p:transition spd="slow" p14:dur="2000" advTm="1254"/>
    </mc:Choice>
    <mc:Fallback xmlns="">
      <p:transition spd="slow" advTm="12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63374" y="4577776"/>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457617"/>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10</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29"/>
    </mc:Choice>
    <mc:Fallback xmlns="">
      <p:transition spd="slow" advTm="43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5076826" cy="510043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361558" y="3149480"/>
            <a:ext cx="4516643" cy="29003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QA" sz="2400" b="1" dirty="0"/>
              <a:t>الاتصال الاستراتيجي</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42235" y="2442121"/>
            <a:ext cx="8551467" cy="3374642"/>
          </a:xfrm>
          <a:prstGeom prst="rect">
            <a:avLst/>
          </a:prstGeom>
          <a:noFill/>
        </p:spPr>
        <p:txBody>
          <a:bodyPr wrap="square" rtlCol="0">
            <a:spAutoFit/>
          </a:bodyPr>
          <a:lstStyle/>
          <a:p>
            <a:pPr algn="just" rtl="1">
              <a:lnSpc>
                <a:spcPct val="150000"/>
              </a:lnSpc>
            </a:pPr>
            <a:r>
              <a:rPr lang="ar-JO" b="1" dirty="0"/>
              <a:t>يدور التواصل الاستراتيجي حول استخدام القنوات المناسبة لتوصيل الرسالة الفعلية ومع ذلك، من الضروري أيضًا وضع الأهداف التنظيمية في الاعتبار لجعلها أكثر فعالية كثيرًا ما نسمع مصطلح "إستراتيجي" عندما تتم مناقشة موضوعات مثل الإدارة وقرارات العمل التواصل الاستراتيجي بمعناه الحقيقي هو الاستخدام الفعال للاتصالات من قبل الشركة لتحقيق المهام وتنميتها وتحقيقها.</a:t>
            </a:r>
          </a:p>
          <a:p>
            <a:pPr algn="just" rtl="1">
              <a:lnSpc>
                <a:spcPct val="150000"/>
              </a:lnSpc>
            </a:pPr>
            <a:endParaRPr lang="ar-JO" b="1" dirty="0"/>
          </a:p>
          <a:p>
            <a:pPr algn="just" rtl="1">
              <a:lnSpc>
                <a:spcPct val="150000"/>
              </a:lnSpc>
            </a:pPr>
            <a:r>
              <a:rPr lang="ar-QA" b="1" dirty="0"/>
              <a:t>إن استراتيجية الاتصال غير السليمة لا تؤدي إلا إلى نقل رسائل متضاربة وهذا بلا شك هو آخر شيء تريده الشركة والذي يمكن أن يؤدي إلى كارثة كبيرة للشركة لكننا ندعمك؛ سنتحدث عن التواصل الاستراتيجي وأهميته في إدارة الأعمال بسلاسة</a:t>
            </a:r>
            <a:endParaRPr lang="en-US" b="1" dirty="0"/>
          </a:p>
        </p:txBody>
      </p:sp>
      <p:sp>
        <p:nvSpPr>
          <p:cNvPr id="32" name="Rectangle 31"/>
          <p:cNvSpPr/>
          <p:nvPr/>
        </p:nvSpPr>
        <p:spPr>
          <a:xfrm>
            <a:off x="3653272" y="141285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636529" y="1412860"/>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839022" y="1634602"/>
            <a:ext cx="819100"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61501"/>
    </mc:Choice>
    <mc:Fallback xmlns="">
      <p:transition spd="slow" advTm="116150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98872" y="1017819"/>
            <a:ext cx="4995954" cy="523220"/>
          </a:xfrm>
          <a:prstGeom prst="rect">
            <a:avLst/>
          </a:prstGeom>
          <a:noFill/>
        </p:spPr>
        <p:txBody>
          <a:bodyPr wrap="square" rtlCol="0">
            <a:spAutoFit/>
          </a:bodyPr>
          <a:lstStyle/>
          <a:p>
            <a:pPr algn="ctr"/>
            <a:r>
              <a:rPr lang="ar-QA" sz="2800" dirty="0"/>
              <a:t>ما هو الاتصال الاستراتيجي</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5" y="1826358"/>
            <a:ext cx="10038399" cy="4401205"/>
          </a:xfrm>
          <a:prstGeom prst="rect">
            <a:avLst/>
          </a:prstGeom>
          <a:noFill/>
        </p:spPr>
        <p:txBody>
          <a:bodyPr wrap="square" rtlCol="0">
            <a:spAutoFit/>
          </a:bodyPr>
          <a:lstStyle/>
          <a:p>
            <a:pPr algn="r" rtl="1"/>
            <a:r>
              <a:rPr lang="ar-JO" dirty="0"/>
              <a:t>هي فن تسییر، انسجام، ووضع مختلف أشكال الاتصال في المؤسسة في انسجام من أجل تلبیة الأهداف ذات المصلحة العامة، وتحقیقها یمر عبر تطویر أو تنمیة علاقات إنسانیة واجتماعیة بین الأشخاص وبین هؤلاء والمؤسسة.</a:t>
            </a:r>
          </a:p>
          <a:p>
            <a:pPr algn="r" rtl="1"/>
            <a:endParaRPr lang="ar-JO" dirty="0"/>
          </a:p>
          <a:p>
            <a:pPr algn="r" rtl="1"/>
            <a:r>
              <a:rPr lang="ar-JO" dirty="0"/>
              <a:t>يدور التواصل الاستراتيجي حول استخدام القنوات المناسبة لتوصيل الرسالة الفعلية. ومع ذلك، من الضروري أيضًا وضع الأهداف التنظيمية في الاعتبار لجعلها أكثر فعالية. كثيرًا ما نسمع مصطلح "إستراتيجي" عندما تتم مناقشة موضوعات مثل الإدارة وقرارات العمل. التواصل الاستراتيجي بمعناه الحقيقي هو الاستخدام الفعال للاتصالات من قبل الشركة لتحقيق المهام وتنميتها وتحقيقها.</a:t>
            </a:r>
          </a:p>
          <a:p>
            <a:pPr algn="r" rtl="1"/>
            <a:endParaRPr lang="ar-JO" dirty="0"/>
          </a:p>
          <a:p>
            <a:pPr algn="r" rtl="1"/>
            <a:r>
              <a:rPr lang="ar-JO" dirty="0"/>
              <a:t>في مصطلحات الشخص العادي، إنه ببساطة الفرق بين القيام بالتواصل والقيام بالتواصل الهادف.</a:t>
            </a:r>
          </a:p>
          <a:p>
            <a:pPr marL="285750" indent="-285750" algn="r" rtl="1">
              <a:buFont typeface="Arial" panose="020B0604020202020204" pitchFamily="34" charset="0"/>
              <a:buChar char="•"/>
            </a:pPr>
            <a:endParaRPr lang="ar-JO" dirty="0"/>
          </a:p>
          <a:p>
            <a:pPr algn="r" rtl="1"/>
            <a:r>
              <a:rPr lang="ar-JO" dirty="0"/>
              <a:t>يربط التواصل الاستراتيجي أهداف العمل بقيمه الأساسية مما يؤدي إلى زيادة الدافع الشخصي ومشاركة أفضل للموظفين. وهذا بدوره يضيف المصداقية ويبني سمعة تجارية قوية. ويغطي المفاهيم الأساسية التالية:</a:t>
            </a:r>
          </a:p>
          <a:p>
            <a:pPr marL="285750" indent="-285750" algn="r" rtl="1">
              <a:buFont typeface="Arial" panose="020B0604020202020204" pitchFamily="34" charset="0"/>
              <a:buChar char="•"/>
            </a:pPr>
            <a:endParaRPr lang="ar-JO" dirty="0"/>
          </a:p>
          <a:p>
            <a:pPr marL="742950" lvl="1" indent="-285750" algn="r" rtl="1">
              <a:buFont typeface="Arial" panose="020B0604020202020204" pitchFamily="34" charset="0"/>
              <a:buChar char="•"/>
            </a:pPr>
            <a:r>
              <a:rPr lang="ar-JO" dirty="0"/>
              <a:t> تحديد الأهداف</a:t>
            </a:r>
          </a:p>
          <a:p>
            <a:pPr marL="742950" lvl="1" indent="-285750" algn="r" rtl="1">
              <a:buFont typeface="Arial" panose="020B0604020202020204" pitchFamily="34" charset="0"/>
              <a:buChar char="•"/>
            </a:pPr>
            <a:r>
              <a:rPr lang="ar-JO" dirty="0"/>
              <a:t> استراتيجية الرسالة</a:t>
            </a:r>
          </a:p>
          <a:p>
            <a:pPr marL="742950" lvl="1" indent="-285750" algn="r" rtl="1">
              <a:buFont typeface="Arial" panose="020B0604020202020204" pitchFamily="34" charset="0"/>
              <a:buChar char="•"/>
            </a:pPr>
            <a:r>
              <a:rPr lang="ar-JO" dirty="0"/>
              <a:t>تحليل الجمهور</a:t>
            </a:r>
            <a:endParaRPr lang="en-US" sz="1600"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advTm="221711"/>
    </mc:Choice>
    <mc:Fallback xmlns="">
      <p:transition advTm="2217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535377" y="770412"/>
            <a:ext cx="6729248" cy="954107"/>
          </a:xfrm>
          <a:prstGeom prst="rect">
            <a:avLst/>
          </a:prstGeom>
          <a:noFill/>
        </p:spPr>
        <p:txBody>
          <a:bodyPr wrap="square" rtlCol="0">
            <a:spAutoFit/>
          </a:bodyPr>
          <a:lstStyle/>
          <a:p>
            <a:pPr algn="ctr"/>
            <a:r>
              <a:rPr lang="ar-SA" sz="2800" dirty="0"/>
              <a:t>مفهوم العلاقات العامة والاتصال الاستراتيجي  في العصر الحديث</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5" y="1826358"/>
            <a:ext cx="10038399" cy="4247317"/>
          </a:xfrm>
          <a:prstGeom prst="rect">
            <a:avLst/>
          </a:prstGeom>
          <a:noFill/>
        </p:spPr>
        <p:txBody>
          <a:bodyPr wrap="square" rtlCol="0">
            <a:spAutoFit/>
          </a:bodyPr>
          <a:lstStyle/>
          <a:p>
            <a:pPr algn="r" rtl="1">
              <a:lnSpc>
                <a:spcPct val="150000"/>
              </a:lnSpc>
            </a:pPr>
            <a:r>
              <a:rPr lang="ar-SA" dirty="0"/>
              <a:t>العلاقات العامة في العصر الحديث لم تعُد مجرد نشر أخبار أو تحسين صورة المؤسسة فقط، بل أصبحت وظيفة استراتيجية متكاملة تُعنى بإدارة التواصل بين المؤسسة وجمهورها الداخلي والخارجي بشكل علمي وتكنولوجي متطور.</a:t>
            </a:r>
          </a:p>
          <a:p>
            <a:pPr algn="r" rtl="1">
              <a:lnSpc>
                <a:spcPct val="150000"/>
              </a:lnSpc>
            </a:pPr>
            <a:r>
              <a:rPr lang="ar-SA" b="1" dirty="0"/>
              <a:t>تطوّر مفهوم العلاقات العامة من مجرد إصدار بيانات صحفية وتنظيم فعاليات إلى وظيفة استراتيجية متقدمة تقوم على:</a:t>
            </a:r>
          </a:p>
          <a:p>
            <a:pPr marL="285750" indent="-285750" algn="r" rtl="1">
              <a:lnSpc>
                <a:spcPct val="150000"/>
              </a:lnSpc>
              <a:buFont typeface="Arial" charset="0"/>
              <a:buChar char="•"/>
            </a:pPr>
            <a:r>
              <a:rPr lang="ar-SA" dirty="0"/>
              <a:t>إدارة السمعة</a:t>
            </a:r>
          </a:p>
          <a:p>
            <a:pPr marL="285750" indent="-285750" algn="r" rtl="1">
              <a:lnSpc>
                <a:spcPct val="150000"/>
              </a:lnSpc>
              <a:buFont typeface="Arial" charset="0"/>
              <a:buChar char="•"/>
            </a:pPr>
            <a:r>
              <a:rPr lang="ar-SA" dirty="0"/>
              <a:t>بناء العلاقات المستدامة</a:t>
            </a:r>
          </a:p>
          <a:p>
            <a:pPr marL="285750" indent="-285750" algn="r" rtl="1">
              <a:lnSpc>
                <a:spcPct val="150000"/>
              </a:lnSpc>
              <a:buFont typeface="Arial" charset="0"/>
              <a:buChar char="•"/>
            </a:pPr>
            <a:r>
              <a:rPr lang="ar-SA" dirty="0"/>
              <a:t>إدارة الأزمات</a:t>
            </a:r>
          </a:p>
          <a:p>
            <a:pPr marL="285750" indent="-285750" algn="r" rtl="1">
              <a:lnSpc>
                <a:spcPct val="150000"/>
              </a:lnSpc>
              <a:buFont typeface="Arial" charset="0"/>
              <a:buChar char="•"/>
            </a:pPr>
            <a:r>
              <a:rPr lang="ar-SA" dirty="0"/>
              <a:t>التأثير في الرأي العام</a:t>
            </a:r>
          </a:p>
          <a:p>
            <a:pPr marL="285750" indent="-285750" algn="r" rtl="1">
              <a:lnSpc>
                <a:spcPct val="150000"/>
              </a:lnSpc>
              <a:buFont typeface="Arial" charset="0"/>
              <a:buChar char="•"/>
            </a:pPr>
            <a:r>
              <a:rPr lang="ar-SA" dirty="0"/>
              <a:t>التواصل الرقمي والتفاعل</a:t>
            </a:r>
          </a:p>
          <a:p>
            <a:pPr marL="285750" indent="-285750" algn="r" rtl="1">
              <a:lnSpc>
                <a:spcPct val="150000"/>
              </a:lnSpc>
              <a:buFont typeface="Arial" charset="0"/>
              <a:buChar char="•"/>
            </a:pPr>
            <a:r>
              <a:rPr lang="ar-SA" dirty="0"/>
              <a:t>دعم اتخاذ القرار داخل المؤسسة</a:t>
            </a:r>
          </a:p>
          <a:p>
            <a:pPr algn="ctr" rtl="1">
              <a:lnSpc>
                <a:spcPct val="150000"/>
              </a:lnSpc>
            </a:pPr>
            <a:r>
              <a:rPr lang="ar-SA" b="1" dirty="0"/>
              <a:t>العلاقات العامة اليوم أصبحت وظيفة إدارية – استراتيجية – رقمية، وليست مجرد نشاط إعلامي.</a:t>
            </a:r>
          </a:p>
        </p:txBody>
      </p:sp>
    </p:spTree>
    <p:extLst>
      <p:ext uri="{BB962C8B-B14F-4D97-AF65-F5344CB8AC3E}">
        <p14:creationId xmlns:p14="http://schemas.microsoft.com/office/powerpoint/2010/main" val="336413120"/>
      </p:ext>
    </p:extLst>
  </p:cSld>
  <p:clrMapOvr>
    <a:masterClrMapping/>
  </p:clrMapOvr>
  <mc:AlternateContent xmlns:mc="http://schemas.openxmlformats.org/markup-compatibility/2006" xmlns:p14="http://schemas.microsoft.com/office/powerpoint/2010/main">
    <mc:Choice Requires="p14">
      <p:transition p14:dur="10" advTm="330151"/>
    </mc:Choice>
    <mc:Fallback xmlns="">
      <p:transition advTm="33015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98872" y="1017819"/>
            <a:ext cx="5802228" cy="523220"/>
          </a:xfrm>
          <a:prstGeom prst="rect">
            <a:avLst/>
          </a:prstGeom>
          <a:noFill/>
        </p:spPr>
        <p:txBody>
          <a:bodyPr wrap="square" rtlCol="0">
            <a:spAutoFit/>
          </a:bodyPr>
          <a:lstStyle/>
          <a:p>
            <a:pPr algn="ctr"/>
            <a:r>
              <a:rPr lang="ar-SA" sz="2800"/>
              <a:t>خصائص العلاقات العامة في العصر الحديث</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4218528060"/>
              </p:ext>
            </p:extLst>
          </p:nvPr>
        </p:nvGraphicFramePr>
        <p:xfrm>
          <a:off x="1498600" y="1917976"/>
          <a:ext cx="9537700" cy="4420876"/>
        </p:xfrm>
        <a:graphic>
          <a:graphicData uri="http://schemas.openxmlformats.org/drawingml/2006/table">
            <a:tbl>
              <a:tblPr firstRow="1" bandRow="1">
                <a:tableStyleId>{5C22544A-7EE6-4342-B048-85BDC9FD1C3A}</a:tableStyleId>
              </a:tblPr>
              <a:tblGrid>
                <a:gridCol w="4768850">
                  <a:extLst>
                    <a:ext uri="{9D8B030D-6E8A-4147-A177-3AD203B41FA5}">
                      <a16:colId xmlns:a16="http://schemas.microsoft.com/office/drawing/2014/main" val="20000"/>
                    </a:ext>
                  </a:extLst>
                </a:gridCol>
                <a:gridCol w="4768850">
                  <a:extLst>
                    <a:ext uri="{9D8B030D-6E8A-4147-A177-3AD203B41FA5}">
                      <a16:colId xmlns:a16="http://schemas.microsoft.com/office/drawing/2014/main" val="20001"/>
                    </a:ext>
                  </a:extLst>
                </a:gridCol>
              </a:tblGrid>
              <a:tr h="2114268">
                <a:tc>
                  <a:txBody>
                    <a:bodyPr/>
                    <a:lstStyle/>
                    <a:p>
                      <a:pPr algn="ctr" rtl="1"/>
                      <a:r>
                        <a:rPr lang="ar-SA" b="1" dirty="0"/>
                        <a:t>رقمية بالكامل</a:t>
                      </a:r>
                    </a:p>
                    <a:p>
                      <a:pPr algn="r" rtl="1"/>
                      <a:r>
                        <a:rPr lang="ar-SA" dirty="0"/>
                        <a:t>ظهور وسائل التواصل الاجتماعي غيّر جذريًا المجال.</a:t>
                      </a:r>
                      <a:br>
                        <a:rPr lang="ar-SA" dirty="0"/>
                      </a:br>
                      <a:r>
                        <a:rPr lang="ar-SA" dirty="0"/>
                        <a:t>اليوم تستخدم العلاقات العامة:</a:t>
                      </a:r>
                    </a:p>
                    <a:p>
                      <a:pPr marL="285750" indent="-285750" algn="r" rtl="1">
                        <a:buFont typeface="Arial" charset="0"/>
                        <a:buChar char="•"/>
                      </a:pPr>
                      <a:r>
                        <a:rPr lang="ar-SA" dirty="0"/>
                        <a:t>المنصات الرقمية (X، فيسبوك، </a:t>
                      </a:r>
                      <a:r>
                        <a:rPr lang="ar-SA" dirty="0" err="1"/>
                        <a:t>إنستغرام</a:t>
                      </a:r>
                      <a:r>
                        <a:rPr lang="ar-SA" dirty="0"/>
                        <a:t>، </a:t>
                      </a:r>
                      <a:r>
                        <a:rPr lang="ar-SA" dirty="0" err="1"/>
                        <a:t>لينكدإن</a:t>
                      </a:r>
                      <a:r>
                        <a:rPr lang="ar-SA" dirty="0"/>
                        <a:t>)</a:t>
                      </a:r>
                    </a:p>
                    <a:p>
                      <a:pPr marL="285750" indent="-285750" algn="r" rtl="1">
                        <a:buFont typeface="Arial" charset="0"/>
                        <a:buChar char="•"/>
                      </a:pPr>
                      <a:r>
                        <a:rPr lang="ar-SA" dirty="0"/>
                        <a:t>الذكاء الاصطناعي في تحليل الجمهور</a:t>
                      </a:r>
                    </a:p>
                    <a:p>
                      <a:pPr marL="285750" indent="-285750" algn="r" rtl="1">
                        <a:buFont typeface="Arial" charset="0"/>
                        <a:buChar char="•"/>
                      </a:pPr>
                      <a:r>
                        <a:rPr lang="ar-SA" dirty="0"/>
                        <a:t>إدارة المحتوى الرقمي</a:t>
                      </a:r>
                    </a:p>
                    <a:p>
                      <a:pPr marL="285750" indent="-285750" algn="r" rtl="1">
                        <a:buFont typeface="Arial" charset="0"/>
                        <a:buChar char="•"/>
                      </a:pPr>
                      <a:r>
                        <a:rPr lang="ar-SA" dirty="0"/>
                        <a:t>الرصد الإعلامي الإلكتروني</a:t>
                      </a:r>
                    </a:p>
                  </a:txBody>
                  <a:tcPr/>
                </a:tc>
                <a:tc>
                  <a:txBody>
                    <a:bodyPr/>
                    <a:lstStyle/>
                    <a:p>
                      <a:pPr algn="ctr" rtl="1"/>
                      <a:r>
                        <a:rPr lang="ar-SA" b="1" dirty="0"/>
                        <a:t>تعتمد على الاتصال الاستراتيجي</a:t>
                      </a:r>
                    </a:p>
                    <a:p>
                      <a:pPr algn="r" rtl="1"/>
                      <a:r>
                        <a:rPr lang="ar-SA" dirty="0"/>
                        <a:t>لم يعد التواصل عشوائيًا، بل قائمًا على خطط دقيقة تعتمد على:</a:t>
                      </a:r>
                    </a:p>
                    <a:p>
                      <a:pPr marL="285750" indent="-285750" algn="r" rtl="1">
                        <a:buFont typeface="Arial" charset="0"/>
                        <a:buChar char="•"/>
                      </a:pPr>
                      <a:r>
                        <a:rPr lang="ar-SA" dirty="0"/>
                        <a:t>تحليل الجمهور</a:t>
                      </a:r>
                    </a:p>
                    <a:p>
                      <a:pPr marL="285750" indent="-285750" algn="r" rtl="1">
                        <a:buFont typeface="Arial" charset="0"/>
                        <a:buChar char="•"/>
                      </a:pPr>
                      <a:r>
                        <a:rPr lang="ar-SA" dirty="0"/>
                        <a:t>تحديد الرسائل</a:t>
                      </a:r>
                    </a:p>
                    <a:p>
                      <a:pPr marL="285750" indent="-285750" algn="r" rtl="1">
                        <a:buFont typeface="Arial" charset="0"/>
                        <a:buChar char="•"/>
                      </a:pPr>
                      <a:r>
                        <a:rPr lang="ar-SA" dirty="0"/>
                        <a:t>اختيار القنوات المناسبة</a:t>
                      </a:r>
                    </a:p>
                    <a:p>
                      <a:pPr marL="285750" indent="-285750" algn="r" rtl="1">
                        <a:buFont typeface="Arial" charset="0"/>
                        <a:buChar char="•"/>
                      </a:pPr>
                      <a:r>
                        <a:rPr lang="ar-SA" dirty="0"/>
                        <a:t>قياس التأثير</a:t>
                      </a:r>
                    </a:p>
                  </a:txBody>
                  <a:tcPr/>
                </a:tc>
                <a:extLst>
                  <a:ext uri="{0D108BD9-81ED-4DB2-BD59-A6C34878D82A}">
                    <a16:rowId xmlns:a16="http://schemas.microsoft.com/office/drawing/2014/main" val="10000"/>
                  </a:ext>
                </a:extLst>
              </a:tr>
              <a:tr h="1860556">
                <a:tc>
                  <a:txBody>
                    <a:bodyPr/>
                    <a:lstStyle/>
                    <a:p>
                      <a:pPr algn="ctr" rtl="1"/>
                      <a:r>
                        <a:rPr lang="ar-SA" b="1" dirty="0"/>
                        <a:t>تركّز على السمعة المؤسسية</a:t>
                      </a:r>
                    </a:p>
                    <a:p>
                      <a:pPr algn="r" rtl="1"/>
                      <a:r>
                        <a:rPr lang="ar-SA" dirty="0"/>
                        <a:t>السمعة هي الأصل الأكبر في العصر الحديث، والعلاقات العامة مسؤولة عن:</a:t>
                      </a:r>
                    </a:p>
                    <a:p>
                      <a:pPr marL="285750" indent="-285750" algn="r" rtl="1">
                        <a:buFont typeface="Arial" charset="0"/>
                        <a:buChar char="•"/>
                      </a:pPr>
                      <a:r>
                        <a:rPr lang="ar-SA" dirty="0"/>
                        <a:t>مراقبتها</a:t>
                      </a:r>
                    </a:p>
                    <a:p>
                      <a:pPr marL="285750" indent="-285750" algn="r" rtl="1">
                        <a:buFont typeface="Arial" charset="0"/>
                        <a:buChar char="•"/>
                      </a:pPr>
                      <a:r>
                        <a:rPr lang="ar-SA" dirty="0"/>
                        <a:t>تعزيزها</a:t>
                      </a:r>
                    </a:p>
                    <a:p>
                      <a:pPr marL="285750" indent="-285750" algn="r" rtl="1">
                        <a:buFont typeface="Arial" charset="0"/>
                        <a:buChar char="•"/>
                      </a:pPr>
                      <a:r>
                        <a:rPr lang="ar-SA" dirty="0"/>
                        <a:t>حمايتها أثناء الأزمات</a:t>
                      </a:r>
                    </a:p>
                  </a:txBody>
                  <a:tcPr/>
                </a:tc>
                <a:tc>
                  <a:txBody>
                    <a:bodyPr/>
                    <a:lstStyle/>
                    <a:p>
                      <a:pPr algn="ctr" rtl="1"/>
                      <a:r>
                        <a:rPr lang="ar-SA" b="1" dirty="0"/>
                        <a:t>تفاعلية وليست أحادية الاتجاه</a:t>
                      </a:r>
                    </a:p>
                    <a:p>
                      <a:pPr algn="r" rtl="1"/>
                      <a:r>
                        <a:rPr lang="ar-SA" dirty="0"/>
                        <a:t>لم يعد الجمهور "مستقبِلًا" فقط، بل أصبح شريكًا في الاتصال.</a:t>
                      </a:r>
                      <a:br>
                        <a:rPr lang="ar-SA" dirty="0"/>
                      </a:br>
                      <a:r>
                        <a:rPr lang="ar-SA" dirty="0"/>
                        <a:t>المنظمات الآن تتحاور، تستمع، وترد باستمرار.</a:t>
                      </a:r>
                    </a:p>
                    <a:p>
                      <a:pPr marL="0" algn="r" defTabSz="914400" rtl="1" eaLnBrk="1" latinLnBrk="0" hangingPunct="1"/>
                      <a:endParaRPr lang="en-US"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61919947"/>
      </p:ext>
    </p:extLst>
  </p:cSld>
  <p:clrMapOvr>
    <a:masterClrMapping/>
  </p:clrMapOvr>
  <mc:AlternateContent xmlns:mc="http://schemas.openxmlformats.org/markup-compatibility/2006" xmlns:p14="http://schemas.microsoft.com/office/powerpoint/2010/main">
    <mc:Choice Requires="p14">
      <p:transition p14:dur="10" advTm="347619"/>
    </mc:Choice>
    <mc:Fallback xmlns="">
      <p:transition advTm="34761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6103"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03179" y="619223"/>
            <a:ext cx="4995954" cy="523220"/>
          </a:xfrm>
          <a:prstGeom prst="rect">
            <a:avLst/>
          </a:prstGeom>
          <a:noFill/>
        </p:spPr>
        <p:txBody>
          <a:bodyPr wrap="square" rtlCol="0">
            <a:spAutoFit/>
          </a:bodyPr>
          <a:lstStyle/>
          <a:p>
            <a:pPr algn="ctr"/>
            <a:r>
              <a:rPr lang="ar-SA" sz="2800" dirty="0"/>
              <a:t>اتجاهات العلاقات العامة في العصر الحديث</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4" y="2042258"/>
            <a:ext cx="10038399" cy="1477328"/>
          </a:xfrm>
          <a:prstGeom prst="rect">
            <a:avLst/>
          </a:prstGeom>
          <a:noFill/>
        </p:spPr>
        <p:txBody>
          <a:bodyPr wrap="square" rtlCol="0">
            <a:spAutoFit/>
          </a:bodyPr>
          <a:lstStyle/>
          <a:p>
            <a:pPr algn="just" rtl="1"/>
            <a:r>
              <a:rPr lang="ar-SA" dirty="0"/>
              <a:t>تشهد العلاقات العامة تحولات كبيرة بفعل التكنولوجيا، وسلوك الجمهور، وتطور أدوات الاتصال. لم تعد العلاقات العامة مجرد نشر أخبار أو إدارة إعلام، بل أصبحت </a:t>
            </a:r>
            <a:r>
              <a:rPr lang="ar-SA" b="1" dirty="0"/>
              <a:t>عملية استراتيجية متكاملة</a:t>
            </a:r>
            <a:r>
              <a:rPr lang="ar-SA" dirty="0"/>
              <a:t> ترتكز على البيانات، التفاعل الرقمي، وإدارة السمعة والهوية المؤسسية بشكل ديناميكي.</a:t>
            </a:r>
          </a:p>
          <a:p>
            <a:endParaRPr lang="ar-SA" dirty="0"/>
          </a:p>
          <a:p>
            <a:endParaRPr lang="ar-SA" dirty="0"/>
          </a:p>
        </p:txBody>
      </p:sp>
      <p:graphicFrame>
        <p:nvGraphicFramePr>
          <p:cNvPr id="8" name="Table 7"/>
          <p:cNvGraphicFramePr>
            <a:graphicFrameLocks noGrp="1"/>
          </p:cNvGraphicFramePr>
          <p:nvPr>
            <p:extLst>
              <p:ext uri="{D42A27DB-BD31-4B8C-83A1-F6EECF244321}">
                <p14:modId xmlns:p14="http://schemas.microsoft.com/office/powerpoint/2010/main" val="1427259081"/>
              </p:ext>
            </p:extLst>
          </p:nvPr>
        </p:nvGraphicFramePr>
        <p:xfrm>
          <a:off x="1962816" y="3303686"/>
          <a:ext cx="9023296" cy="2834640"/>
        </p:xfrm>
        <a:graphic>
          <a:graphicData uri="http://schemas.openxmlformats.org/drawingml/2006/table">
            <a:tbl>
              <a:tblPr firstRow="1" bandRow="1">
                <a:tableStyleId>{5C22544A-7EE6-4342-B048-85BDC9FD1C3A}</a:tableStyleId>
              </a:tblPr>
              <a:tblGrid>
                <a:gridCol w="4511648">
                  <a:extLst>
                    <a:ext uri="{9D8B030D-6E8A-4147-A177-3AD203B41FA5}">
                      <a16:colId xmlns:a16="http://schemas.microsoft.com/office/drawing/2014/main" val="20000"/>
                    </a:ext>
                  </a:extLst>
                </a:gridCol>
                <a:gridCol w="4511648">
                  <a:extLst>
                    <a:ext uri="{9D8B030D-6E8A-4147-A177-3AD203B41FA5}">
                      <a16:colId xmlns:a16="http://schemas.microsoft.com/office/drawing/2014/main" val="20001"/>
                    </a:ext>
                  </a:extLst>
                </a:gridCol>
              </a:tblGrid>
              <a:tr h="370840">
                <a:tc>
                  <a:txBody>
                    <a:bodyPr/>
                    <a:lstStyle/>
                    <a:p>
                      <a:pPr marL="0" algn="ctr" defTabSz="914400" rtl="1" eaLnBrk="1" latinLnBrk="0" hangingPunct="1"/>
                      <a:r>
                        <a:rPr lang="ar-SA" u="sng" dirty="0"/>
                        <a:t>العلاقات العامة المبنية على البيانات:</a:t>
                      </a:r>
                    </a:p>
                    <a:p>
                      <a:pPr marL="0" algn="r" defTabSz="914400" rtl="1" eaLnBrk="1" latinLnBrk="0" hangingPunct="1"/>
                      <a:endParaRPr lang="ar-SA" dirty="0"/>
                    </a:p>
                    <a:p>
                      <a:pPr algn="r" rtl="1"/>
                      <a:r>
                        <a:rPr lang="ar-SA" dirty="0"/>
                        <a:t>لم يعد اتخاذ القرار يعتمد على الحدس فقط، بل على:</a:t>
                      </a:r>
                    </a:p>
                    <a:p>
                      <a:pPr algn="r" rtl="1"/>
                      <a:endParaRPr lang="ar-SA" dirty="0"/>
                    </a:p>
                    <a:p>
                      <a:pPr marL="285750" indent="-285750" algn="r" rtl="1">
                        <a:buFont typeface="Arial" charset="0"/>
                        <a:buChar char="•"/>
                      </a:pPr>
                      <a:r>
                        <a:rPr lang="ar-SA" dirty="0"/>
                        <a:t>قياس التفاعل</a:t>
                      </a:r>
                    </a:p>
                    <a:p>
                      <a:pPr marL="285750" indent="-285750" algn="r" rtl="1">
                        <a:buFont typeface="Arial" charset="0"/>
                        <a:buChar char="•"/>
                      </a:pPr>
                      <a:r>
                        <a:rPr lang="ar-SA" dirty="0"/>
                        <a:t>تحليل سلوك الجمهور</a:t>
                      </a:r>
                    </a:p>
                    <a:p>
                      <a:pPr marL="285750" indent="-285750" algn="r" rtl="1">
                        <a:buFont typeface="Arial" charset="0"/>
                        <a:buChar char="•"/>
                      </a:pPr>
                      <a:r>
                        <a:rPr lang="ar-SA" dirty="0"/>
                        <a:t>الاستماع الرقمي</a:t>
                      </a:r>
                    </a:p>
                    <a:p>
                      <a:pPr marL="285750" indent="-285750" algn="r" rtl="1">
                        <a:buFont typeface="Arial" charset="0"/>
                        <a:buChar char="•"/>
                      </a:pPr>
                      <a:r>
                        <a:rPr lang="ar-SA" dirty="0"/>
                        <a:t>أدوات التحليل الذكية</a:t>
                      </a:r>
                    </a:p>
                    <a:p>
                      <a:pPr marL="0" algn="r" defTabSz="914400" rtl="1" eaLnBrk="1" latinLnBrk="0" hangingPunct="1"/>
                      <a:endParaRPr lang="en-US" dirty="0"/>
                    </a:p>
                  </a:txBody>
                  <a:tcPr/>
                </a:tc>
                <a:tc>
                  <a:txBody>
                    <a:bodyPr/>
                    <a:lstStyle/>
                    <a:p>
                      <a:pPr marL="0" algn="ctr" defTabSz="914400" rtl="1" eaLnBrk="1" latinLnBrk="0" hangingPunct="1"/>
                      <a:r>
                        <a:rPr lang="ar-SA" u="sng" dirty="0"/>
                        <a:t>التحول الرقمي الكامل:</a:t>
                      </a:r>
                    </a:p>
                    <a:p>
                      <a:pPr marL="0" algn="r" defTabSz="914400" rtl="1" eaLnBrk="1" latinLnBrk="0" hangingPunct="1"/>
                      <a:endParaRPr lang="ar-SA" dirty="0"/>
                    </a:p>
                    <a:p>
                      <a:pPr marL="0" marR="0" indent="0" algn="r" defTabSz="914400" rtl="1" eaLnBrk="1" fontAlgn="auto" latinLnBrk="0" hangingPunct="1">
                        <a:lnSpc>
                          <a:spcPct val="100000"/>
                        </a:lnSpc>
                        <a:spcBef>
                          <a:spcPts val="0"/>
                        </a:spcBef>
                        <a:spcAft>
                          <a:spcPts val="0"/>
                        </a:spcAft>
                        <a:buClrTx/>
                        <a:buSzTx/>
                        <a:buFontTx/>
                        <a:buNone/>
                        <a:tabLst/>
                        <a:defRPr/>
                      </a:pPr>
                      <a:r>
                        <a:rPr lang="ar-SA" dirty="0"/>
                        <a:t>أصبحت العلاقات العامة تعتمد بشكل أكبر على الأدوات الرقمية، مثل:</a:t>
                      </a:r>
                    </a:p>
                    <a:p>
                      <a:pPr marL="0" algn="r" defTabSz="914400" rtl="1" eaLnBrk="1" latinLnBrk="0" hangingPunct="1"/>
                      <a:endParaRPr lang="ar-SA" dirty="0"/>
                    </a:p>
                    <a:p>
                      <a:pPr marL="285750" indent="-285750" algn="r" rtl="1">
                        <a:buFont typeface="Arial" charset="0"/>
                        <a:buChar char="•"/>
                      </a:pPr>
                      <a:r>
                        <a:rPr lang="ar-SA" dirty="0"/>
                        <a:t>وسائل التواصل الاجتماعي</a:t>
                      </a:r>
                    </a:p>
                    <a:p>
                      <a:pPr marL="285750" indent="-285750" algn="r" rtl="1">
                        <a:buFont typeface="Arial" charset="0"/>
                        <a:buChar char="•"/>
                      </a:pPr>
                      <a:r>
                        <a:rPr lang="ar-SA" dirty="0"/>
                        <a:t>المحتوى الرقمي</a:t>
                      </a:r>
                    </a:p>
                    <a:p>
                      <a:pPr marL="285750" indent="-285750" algn="r" rtl="1">
                        <a:buFont typeface="Arial" charset="0"/>
                        <a:buChar char="•"/>
                      </a:pPr>
                      <a:r>
                        <a:rPr lang="ar-SA" dirty="0"/>
                        <a:t>المدونات</a:t>
                      </a:r>
                    </a:p>
                    <a:p>
                      <a:pPr marL="285750" indent="-285750" algn="r" rtl="1">
                        <a:buFont typeface="Arial" charset="0"/>
                        <a:buChar char="•"/>
                      </a:pPr>
                      <a:r>
                        <a:rPr lang="ar-SA" dirty="0"/>
                        <a:t>التحليلات الرقمية</a:t>
                      </a:r>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565920653"/>
      </p:ext>
    </p:extLst>
  </p:cSld>
  <p:clrMapOvr>
    <a:masterClrMapping/>
  </p:clrMapOvr>
  <mc:AlternateContent xmlns:mc="http://schemas.openxmlformats.org/markup-compatibility/2006" xmlns:p14="http://schemas.microsoft.com/office/powerpoint/2010/main">
    <mc:Choice Requires="p14">
      <p:transition p14:dur="10" advTm="279343"/>
    </mc:Choice>
    <mc:Fallback xmlns="">
      <p:transition advTm="2793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733058" y="545524"/>
            <a:ext cx="5916528" cy="523220"/>
          </a:xfrm>
          <a:prstGeom prst="rect">
            <a:avLst/>
          </a:prstGeom>
          <a:noFill/>
        </p:spPr>
        <p:txBody>
          <a:bodyPr wrap="square" rtlCol="0">
            <a:spAutoFit/>
          </a:bodyPr>
          <a:lstStyle/>
          <a:p>
            <a:pPr algn="ctr"/>
            <a:r>
              <a:rPr lang="ar-SA" sz="2800" dirty="0"/>
              <a:t>كيف اختلفت العلاقات العامة بين الماضي والحاضر</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3" name="Picture 22"/>
          <p:cNvPicPr>
            <a:picLocks noChangeAspect="1"/>
          </p:cNvPicPr>
          <p:nvPr/>
        </p:nvPicPr>
        <p:blipFill>
          <a:blip r:embed="rId3"/>
          <a:stretch>
            <a:fillRect/>
          </a:stretch>
        </p:blipFill>
        <p:spPr>
          <a:xfrm>
            <a:off x="2546350" y="1979409"/>
            <a:ext cx="7454900" cy="3911600"/>
          </a:xfrm>
          <a:prstGeom prst="rect">
            <a:avLst/>
          </a:prstGeom>
        </p:spPr>
      </p:pic>
    </p:spTree>
    <p:extLst>
      <p:ext uri="{BB962C8B-B14F-4D97-AF65-F5344CB8AC3E}">
        <p14:creationId xmlns:p14="http://schemas.microsoft.com/office/powerpoint/2010/main" val="344382720"/>
      </p:ext>
    </p:extLst>
  </p:cSld>
  <p:clrMapOvr>
    <a:masterClrMapping/>
  </p:clrMapOvr>
  <mc:AlternateContent xmlns:mc="http://schemas.openxmlformats.org/markup-compatibility/2006" xmlns:p14="http://schemas.microsoft.com/office/powerpoint/2010/main">
    <mc:Choice Requires="p14">
      <p:transition p14:dur="10" advTm="323129"/>
    </mc:Choice>
    <mc:Fallback xmlns="">
      <p:transition advTm="3231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871282" y="863291"/>
            <a:ext cx="4995954" cy="523220"/>
          </a:xfrm>
          <a:prstGeom prst="rect">
            <a:avLst/>
          </a:prstGeom>
          <a:noFill/>
        </p:spPr>
        <p:txBody>
          <a:bodyPr wrap="square" rtlCol="0">
            <a:spAutoFit/>
          </a:bodyPr>
          <a:lstStyle/>
          <a:p>
            <a:pPr algn="ctr"/>
            <a:r>
              <a:rPr lang="ar-SA" sz="2800" dirty="0"/>
              <a:t>العلاقات العامة الحكومية الجديدة </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5" y="1826358"/>
            <a:ext cx="10038399" cy="4247317"/>
          </a:xfrm>
          <a:prstGeom prst="rect">
            <a:avLst/>
          </a:prstGeom>
          <a:noFill/>
        </p:spPr>
        <p:txBody>
          <a:bodyPr wrap="square" rtlCol="0">
            <a:spAutoFit/>
          </a:bodyPr>
          <a:lstStyle/>
          <a:p>
            <a:pPr algn="just" rtl="1">
              <a:lnSpc>
                <a:spcPct val="150000"/>
              </a:lnSpc>
            </a:pPr>
            <a:r>
              <a:rPr lang="ar-SA" dirty="0"/>
              <a:t>العلاقات العامة الحكومية الجديدة تشير إلى الأساليب الحديثة التي تعتمدها الحكومات للتواصل مع المواطنين وأصحاب المصلحة عبر أدوات رقمية، تفاعلية، وشفافة، تهدف إلى تعزيز الثقة، المشاركة، والشفافية. وهي تختلف عن العلاقات الحكومية التقليدية التي كانت تركّز فقط على نشر التوجيهات الرسمية.</a:t>
            </a:r>
          </a:p>
          <a:p>
            <a:pPr algn="r" rtl="1">
              <a:lnSpc>
                <a:spcPct val="150000"/>
              </a:lnSpc>
            </a:pPr>
            <a:endParaRPr lang="ar-SA" dirty="0"/>
          </a:p>
          <a:p>
            <a:pPr algn="r" rtl="1">
              <a:lnSpc>
                <a:spcPct val="150000"/>
              </a:lnSpc>
            </a:pPr>
            <a:r>
              <a:rPr lang="ar-SA" b="1" dirty="0"/>
              <a:t>الحكومات أصبحت تعتمد العلاقات العامة الحديثة من أجل:</a:t>
            </a:r>
          </a:p>
          <a:p>
            <a:pPr marL="285750" indent="-285750" algn="r" rtl="1">
              <a:lnSpc>
                <a:spcPct val="150000"/>
              </a:lnSpc>
              <a:buFont typeface="Arial" charset="0"/>
              <a:buChar char="•"/>
            </a:pPr>
            <a:r>
              <a:rPr lang="ar-SA" dirty="0"/>
              <a:t>بناء الثقة مع المواطنين</a:t>
            </a:r>
          </a:p>
          <a:p>
            <a:pPr marL="285750" indent="-285750" algn="r" rtl="1">
              <a:lnSpc>
                <a:spcPct val="150000"/>
              </a:lnSpc>
              <a:buFont typeface="Arial" charset="0"/>
              <a:buChar char="•"/>
            </a:pPr>
            <a:r>
              <a:rPr lang="ar-SA" dirty="0"/>
              <a:t>إدارة الحملات الوطنية</a:t>
            </a:r>
          </a:p>
          <a:p>
            <a:pPr marL="285750" indent="-285750" algn="r" rtl="1">
              <a:lnSpc>
                <a:spcPct val="150000"/>
              </a:lnSpc>
              <a:buFont typeface="Arial" charset="0"/>
              <a:buChar char="•"/>
            </a:pPr>
            <a:r>
              <a:rPr lang="ar-SA" dirty="0"/>
              <a:t>مكافحة الشائعات</a:t>
            </a:r>
          </a:p>
          <a:p>
            <a:pPr marL="285750" indent="-285750" algn="r" rtl="1">
              <a:lnSpc>
                <a:spcPct val="150000"/>
              </a:lnSpc>
              <a:buFont typeface="Arial" charset="0"/>
              <a:buChar char="•"/>
            </a:pPr>
            <a:r>
              <a:rPr lang="ar-SA" dirty="0"/>
              <a:t>دعم التحول الرقمي</a:t>
            </a:r>
          </a:p>
          <a:p>
            <a:pPr marL="285750" indent="-285750" algn="r" rtl="1">
              <a:lnSpc>
                <a:spcPct val="150000"/>
              </a:lnSpc>
              <a:buFont typeface="Arial" charset="0"/>
              <a:buChar char="•"/>
            </a:pPr>
            <a:r>
              <a:rPr lang="ar-SA" dirty="0"/>
              <a:t>التواصل في حالات الطوارئ والكوارث</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5742" y="3441700"/>
            <a:ext cx="3606800" cy="2247900"/>
          </a:xfrm>
          <a:prstGeom prst="rect">
            <a:avLst/>
          </a:prstGeom>
        </p:spPr>
      </p:pic>
    </p:spTree>
    <p:extLst>
      <p:ext uri="{BB962C8B-B14F-4D97-AF65-F5344CB8AC3E}">
        <p14:creationId xmlns:p14="http://schemas.microsoft.com/office/powerpoint/2010/main" val="887844640"/>
      </p:ext>
    </p:extLst>
  </p:cSld>
  <p:clrMapOvr>
    <a:masterClrMapping/>
  </p:clrMapOvr>
  <mc:AlternateContent xmlns:mc="http://schemas.openxmlformats.org/markup-compatibility/2006" xmlns:p14="http://schemas.microsoft.com/office/powerpoint/2010/main">
    <mc:Choice Requires="p14">
      <p:transition p14:dur="10" advTm="126010"/>
    </mc:Choice>
    <mc:Fallback xmlns="">
      <p:transition advTm="12601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165742" y="801510"/>
            <a:ext cx="6967474" cy="523220"/>
          </a:xfrm>
          <a:prstGeom prst="rect">
            <a:avLst/>
          </a:prstGeom>
          <a:noFill/>
        </p:spPr>
        <p:txBody>
          <a:bodyPr wrap="square" rtlCol="0">
            <a:spAutoFit/>
          </a:bodyPr>
          <a:lstStyle/>
          <a:p>
            <a:pPr algn="ctr"/>
            <a:r>
              <a:rPr lang="ar-QA" sz="2800" dirty="0"/>
              <a:t>أهمية التواصل الاستراتيجي في الأعمال</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17976"/>
            <a:ext cx="10377889" cy="3524042"/>
          </a:xfrm>
          <a:prstGeom prst="rect">
            <a:avLst/>
          </a:prstGeom>
          <a:noFill/>
        </p:spPr>
        <p:txBody>
          <a:bodyPr wrap="square" rtlCol="0">
            <a:spAutoFit/>
          </a:bodyPr>
          <a:lstStyle/>
          <a:p>
            <a:pPr algn="just" rtl="1">
              <a:spcBef>
                <a:spcPts val="0"/>
              </a:spcBef>
              <a:spcAft>
                <a:spcPts val="500"/>
              </a:spcAft>
            </a:pPr>
            <a:r>
              <a:rPr lang="ar-QA" dirty="0">
                <a:solidFill>
                  <a:srgbClr val="2F2F00"/>
                </a:solidFill>
                <a:latin typeface="Times New Roman" panose="02020603050405020304" pitchFamily="18" charset="0"/>
              </a:rPr>
              <a:t>يعد التواصل الاستراتيجي خطوة أساسية في رحلة نجاح الأعمال، يمكن لأي شخص أن يبدأ مشروعًا تجاريًا، لكن الاستقرار والبقاء في العمل ليس بالأمر السهل على الجميع.</a:t>
            </a:r>
          </a:p>
          <a:p>
            <a:pPr algn="just" rtl="1">
              <a:spcBef>
                <a:spcPts val="0"/>
              </a:spcBef>
              <a:spcAft>
                <a:spcPts val="500"/>
              </a:spcAft>
            </a:pPr>
            <a:endParaRPr lang="ar-QA" dirty="0">
              <a:solidFill>
                <a:srgbClr val="2F2F00"/>
              </a:solidFill>
              <a:latin typeface="Times New Roman" panose="02020603050405020304" pitchFamily="18" charset="0"/>
            </a:endParaRPr>
          </a:p>
          <a:p>
            <a:pPr algn="just" rtl="1">
              <a:spcBef>
                <a:spcPts val="0"/>
              </a:spcBef>
              <a:spcAft>
                <a:spcPts val="500"/>
              </a:spcAft>
            </a:pPr>
            <a:r>
              <a:rPr lang="ar-QA" dirty="0">
                <a:solidFill>
                  <a:srgbClr val="2F2F00"/>
                </a:solidFill>
                <a:latin typeface="Times New Roman" panose="02020603050405020304" pitchFamily="18" charset="0"/>
              </a:rPr>
              <a:t>تعد خريطة الطريق الواضحة والرؤية الموجهة نحو الهدف أمرًا ضروريًا لمعرفة المكان الذي يجب أن تتجه إليه الأعمال. في أيام الهواة، كان هدف كل عمل هو البقاء. وإذا فعلوا ذلك، فإن الخطوة التالية ستكون صياغة خطط للمستقبل من أجل النمو على المدى الطويل، تقوم الشركات بتعيين محترفين لوضع خطط الاتصال الاستراتيجية وتحديد الأهداف والغايات وإيجاد التكتيكات للوصول إلى التغيير المنشود.</a:t>
            </a:r>
          </a:p>
          <a:p>
            <a:pPr algn="just" rtl="1">
              <a:spcBef>
                <a:spcPts val="0"/>
              </a:spcBef>
              <a:spcAft>
                <a:spcPts val="500"/>
              </a:spcAft>
            </a:pPr>
            <a:endParaRPr lang="ar-QA" dirty="0">
              <a:solidFill>
                <a:srgbClr val="2F2F00"/>
              </a:solidFill>
              <a:latin typeface="Times New Roman" panose="02020603050405020304" pitchFamily="18" charset="0"/>
            </a:endParaRPr>
          </a:p>
          <a:p>
            <a:pPr algn="just" rtl="1">
              <a:spcBef>
                <a:spcPts val="0"/>
              </a:spcBef>
              <a:spcAft>
                <a:spcPts val="500"/>
              </a:spcAft>
            </a:pPr>
            <a:r>
              <a:rPr lang="ar-QA" dirty="0">
                <a:solidFill>
                  <a:srgbClr val="2F2F00"/>
                </a:solidFill>
                <a:latin typeface="Times New Roman" panose="02020603050405020304" pitchFamily="18" charset="0"/>
              </a:rPr>
              <a:t>ولجعل الاتصال الاستراتيجي فعالاً، يجب أن تكون القيادة العليا متصلة عبر المنظمة لبناء فهم لمهارات الاتصال ورسائل الشركة الأساسية.</a:t>
            </a:r>
          </a:p>
          <a:p>
            <a:pPr algn="just" rtl="1">
              <a:spcBef>
                <a:spcPts val="0"/>
              </a:spcBef>
              <a:spcAft>
                <a:spcPts val="500"/>
              </a:spcAft>
            </a:pPr>
            <a:endParaRPr lang="ar-QA" dirty="0">
              <a:solidFill>
                <a:srgbClr val="2F2F00"/>
              </a:solidFill>
              <a:latin typeface="Times New Roman" panose="02020603050405020304" pitchFamily="18" charset="0"/>
            </a:endParaRPr>
          </a:p>
          <a:p>
            <a:pPr algn="just" rtl="1">
              <a:spcBef>
                <a:spcPts val="0"/>
              </a:spcBef>
              <a:spcAft>
                <a:spcPts val="500"/>
              </a:spcAft>
            </a:pPr>
            <a:r>
              <a:rPr lang="ar-QA" dirty="0">
                <a:solidFill>
                  <a:srgbClr val="2F2F00"/>
                </a:solidFill>
                <a:latin typeface="Times New Roman" panose="02020603050405020304" pitchFamily="18" charset="0"/>
              </a:rPr>
              <a:t>إن تطوير واستثمار الجهود في التواصل الاستراتيجي يمنح مساحة أكبر للعمل على أهداف العلامة التجارية وتخصيص الموارد بكفاءة لتحقيق الأهداف المرجوة.</a:t>
            </a:r>
            <a:endParaRPr lang="ar-QA" i="0" dirty="0">
              <a:solidFill>
                <a:srgbClr val="181818"/>
              </a:solidFill>
              <a:effectLst/>
              <a:latin typeface="cairo"/>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advTm="301863"/>
    </mc:Choice>
    <mc:Fallback xmlns="">
      <p:transition advTm="30186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pPr algn="ctr" rtl="1"/>
            <a:r>
              <a:rPr lang="ar-QA" sz="2800" dirty="0"/>
              <a:t>كيف يتم توصيل الرسالة</a:t>
            </a:r>
            <a:endParaRPr lang="en-US" sz="2800"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946103" y="1850015"/>
            <a:ext cx="10273440" cy="3005375"/>
          </a:xfrm>
          <a:prstGeom prst="rect">
            <a:avLst/>
          </a:prstGeom>
          <a:noFill/>
        </p:spPr>
        <p:txBody>
          <a:bodyPr wrap="square" rtlCol="0">
            <a:spAutoFit/>
          </a:bodyPr>
          <a:lstStyle/>
          <a:p>
            <a:pPr algn="just" rtl="1">
              <a:lnSpc>
                <a:spcPct val="150000"/>
              </a:lnSpc>
            </a:pPr>
            <a:r>
              <a:rPr lang="ar-QA" dirty="0"/>
              <a:t>في العصر الحديث، حيث أصبحت كل الأعمال التجارية رقمية، أصبح دور وسائل التواصل الاجتماعي مهمًا جدًا بحيث لا يمكن تجاهله. إن الحصول على الإعجابات والمزيد من المتابعين لا يفعل أي شيء إذا لم يساهموا في تحقيق أهداف العمل.</a:t>
            </a:r>
          </a:p>
          <a:p>
            <a:pPr algn="just" rtl="1">
              <a:lnSpc>
                <a:spcPct val="150000"/>
              </a:lnSpc>
            </a:pPr>
            <a:endParaRPr lang="ar-QA" dirty="0"/>
          </a:p>
          <a:p>
            <a:pPr algn="just" rtl="1">
              <a:lnSpc>
                <a:spcPct val="150000"/>
              </a:lnSpc>
            </a:pPr>
            <a:r>
              <a:rPr lang="ar-QA" dirty="0"/>
              <a:t>يوفر الاتصال الاستراتيجي إرشادات واضحة للأنشطة التجارية. يتضمن ذلك الرسالة التي يجب توصيلها عبر وسائل التواصل الاجتماعي </a:t>
            </a:r>
            <a:r>
              <a:rPr lang="en-US" dirty="0" err="1"/>
              <a:t>Instagram</a:t>
            </a:r>
            <a:r>
              <a:rPr lang="en-US" dirty="0"/>
              <a:t> Facebook LinkedIn، </a:t>
            </a:r>
            <a:r>
              <a:rPr lang="ar-QA" dirty="0"/>
              <a:t>والتسويق عبر البريد الإلكتروني، والمدونات، والمحتوى على </a:t>
            </a:r>
            <a:r>
              <a:rPr lang="en-US" dirty="0"/>
              <a:t>YouTube، </a:t>
            </a:r>
            <a:r>
              <a:rPr lang="ar-QA" dirty="0"/>
              <a:t>وما إلى ذلك. وفقًا للعديد من المتخصصين، كلما كانت العلامة التجارية أكثر شفافية ودقة في رسائلها، كلما كان ذلك أفضل. فرص جذب انتباه الناس وزيادة مشاركة الموظفين.</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5474" y="4790336"/>
            <a:ext cx="4012240" cy="137228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86980"/>
    </mc:Choice>
    <mc:Fallback xmlns="">
      <p:transition advTm="8698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rtl="1"/>
            <a:r>
              <a:rPr lang="ar-SA" sz="2800" dirty="0"/>
              <a:t>دور العلاقات العامة في الأزمات والتعافي الاقتصادي</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08880" y="2260124"/>
            <a:ext cx="10429520" cy="3268652"/>
          </a:xfrm>
          <a:prstGeom prst="rect">
            <a:avLst/>
          </a:prstGeom>
          <a:noFill/>
        </p:spPr>
        <p:txBody>
          <a:bodyPr wrap="square" rtlCol="0">
            <a:spAutoFit/>
          </a:bodyPr>
          <a:lstStyle/>
          <a:p>
            <a:pPr algn="just" rtl="1">
              <a:lnSpc>
                <a:spcPct val="150000"/>
              </a:lnSpc>
            </a:pPr>
            <a:r>
              <a:rPr lang="ar-SA" sz="2000" dirty="0"/>
              <a:t>في قطاع الاتصالات أظهر أن تطبيق استراتيجيات علاقات عامة بفعالية أثناء الأزمات (من خلال تواصل شفاف مع الجمهور الداخلي والخارجي، تقييم الأداء، مشاركة العملاء) يساعد المؤسسات على التعافي الاقتصادي.</a:t>
            </a:r>
          </a:p>
          <a:p>
            <a:pPr algn="just" rtl="1">
              <a:lnSpc>
                <a:spcPct val="150000"/>
              </a:lnSpc>
            </a:pPr>
            <a:endParaRPr lang="ar-SA" sz="2000" dirty="0"/>
          </a:p>
          <a:p>
            <a:pPr algn="just" rtl="1">
              <a:lnSpc>
                <a:spcPct val="150000"/>
              </a:lnSpc>
            </a:pPr>
            <a:r>
              <a:rPr lang="ar-SA" sz="2000" dirty="0"/>
              <a:t>هذا يعكس انتقالا من دور العلاقات العامة في “التجميل الإعلامي” إلى “وظيفة استراتيجية إصلاحية / وقائية / تنموية”</a:t>
            </a:r>
            <a:endParaRPr lang="en-US" sz="2000" dirty="0"/>
          </a:p>
          <a:p>
            <a:pPr algn="just" rtl="1">
              <a:lnSpc>
                <a:spcPct val="150000"/>
              </a:lnSpc>
            </a:pPr>
            <a:endParaRPr lang="en-US" sz="2000" dirty="0"/>
          </a:p>
          <a:p>
            <a:pPr algn="just" rtl="1">
              <a:lnSpc>
                <a:spcPct val="150000"/>
              </a:lnSpc>
            </a:pPr>
            <a:r>
              <a:rPr lang="ar-SA" sz="2000" dirty="0"/>
              <a:t>علاقات العامة ليست مجرد أداة للتواصل، بل هي عنصر استراتيجي في </a:t>
            </a:r>
            <a:r>
              <a:rPr lang="ar-SA" sz="2000" b="1" dirty="0"/>
              <a:t>السيطرة على الأزمات</a:t>
            </a:r>
            <a:r>
              <a:rPr lang="ar-SA" sz="2000" dirty="0"/>
              <a:t> و</a:t>
            </a:r>
            <a:r>
              <a:rPr lang="ar-SA" sz="2000" b="1" dirty="0"/>
              <a:t>قيادة التعافي الاقتصادي</a:t>
            </a:r>
            <a:r>
              <a:rPr lang="ar-SA" sz="2000" dirty="0"/>
              <a:t>. نجاح المؤسسة في الأزمات يعتمد على قدرتها على إيصال رسائل واضحة، وبناء الثقة، ثم تحويل الأزمة إلى فرصة للنمو</a:t>
            </a:r>
            <a:r>
              <a:rPr lang="en-US" sz="2000" dirty="0"/>
              <a:t>.</a:t>
            </a:r>
            <a:endParaRPr lang="ar-QA" sz="2000" dirty="0"/>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advTm="140247"/>
    </mc:Choice>
    <mc:Fallback xmlns="">
      <p:transition advTm="14024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49300" y="1775180"/>
            <a:ext cx="10210799" cy="4517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b="1" dirty="0">
                <a:solidFill>
                  <a:schemeClr val="tx1"/>
                </a:solidFill>
              </a:rPr>
              <a:t>عادة بناء الصورة الذهنية للمؤسسة</a:t>
            </a:r>
            <a:endParaRPr lang="ar-SA" dirty="0">
              <a:solidFill>
                <a:schemeClr val="tx1"/>
              </a:solidFill>
            </a:endParaRPr>
          </a:p>
          <a:p>
            <a:pPr lvl="1" algn="r" rtl="1"/>
            <a:r>
              <a:rPr lang="ar-SA" dirty="0">
                <a:solidFill>
                  <a:schemeClr val="tx1"/>
                </a:solidFill>
              </a:rPr>
              <a:t>حملات إعلامية تُبرز جهود المؤسسة في تجاوز الأزمة.</a:t>
            </a:r>
          </a:p>
          <a:p>
            <a:pPr lvl="1" algn="r" rtl="1"/>
            <a:r>
              <a:rPr lang="ar-SA" dirty="0">
                <a:solidFill>
                  <a:schemeClr val="tx1"/>
                </a:solidFill>
              </a:rPr>
              <a:t>تسليط الضوء على الإنجازات والتحسينات الجديدة.</a:t>
            </a:r>
          </a:p>
          <a:p>
            <a:pPr algn="r" rtl="1"/>
            <a:r>
              <a:rPr lang="ar-SA" b="1" dirty="0">
                <a:solidFill>
                  <a:schemeClr val="tx1"/>
                </a:solidFill>
              </a:rPr>
              <a:t>تعزيز الثقة لدى المستثمرين والعملاء</a:t>
            </a:r>
            <a:endParaRPr lang="ar-SA" dirty="0">
              <a:solidFill>
                <a:schemeClr val="tx1"/>
              </a:solidFill>
            </a:endParaRPr>
          </a:p>
          <a:p>
            <a:pPr lvl="1" algn="r" rtl="1"/>
            <a:r>
              <a:rPr lang="ar-SA" dirty="0">
                <a:solidFill>
                  <a:schemeClr val="tx1"/>
                </a:solidFill>
              </a:rPr>
              <a:t>نشر تقارير شفافة حول الأداء المالي وخطط التعافي.</a:t>
            </a:r>
          </a:p>
          <a:p>
            <a:pPr lvl="1" algn="r" rtl="1"/>
            <a:r>
              <a:rPr lang="ar-SA" dirty="0">
                <a:solidFill>
                  <a:schemeClr val="tx1"/>
                </a:solidFill>
              </a:rPr>
              <a:t>عقد اجتماعات وفعاليات مع أصحاب المصلحة.</a:t>
            </a:r>
          </a:p>
          <a:p>
            <a:pPr algn="r" rtl="1"/>
            <a:r>
              <a:rPr lang="ar-SA" b="1" dirty="0">
                <a:solidFill>
                  <a:schemeClr val="tx1"/>
                </a:solidFill>
              </a:rPr>
              <a:t>دعم الخطط الاقتصادية الجديدة</a:t>
            </a:r>
            <a:endParaRPr lang="ar-SA" dirty="0">
              <a:solidFill>
                <a:schemeClr val="tx1"/>
              </a:solidFill>
            </a:endParaRPr>
          </a:p>
          <a:p>
            <a:pPr lvl="1" algn="r" rtl="1"/>
            <a:r>
              <a:rPr lang="ar-SA" dirty="0">
                <a:solidFill>
                  <a:schemeClr val="tx1"/>
                </a:solidFill>
              </a:rPr>
              <a:t>توضيح استراتيجية المؤسسة للتعافي والنمو.</a:t>
            </a:r>
          </a:p>
          <a:p>
            <a:pPr lvl="1" algn="r" rtl="1"/>
            <a:r>
              <a:rPr lang="ar-SA" dirty="0">
                <a:solidFill>
                  <a:schemeClr val="tx1"/>
                </a:solidFill>
              </a:rPr>
              <a:t>التواصل حول المبادرات الاقتصادية والتحولات الاستراتيجية.</a:t>
            </a:r>
          </a:p>
          <a:p>
            <a:pPr algn="r" rtl="1"/>
            <a:r>
              <a:rPr lang="ar-SA" b="1" dirty="0">
                <a:solidFill>
                  <a:schemeClr val="tx1"/>
                </a:solidFill>
              </a:rPr>
              <a:t>تحفيز السوق والطلب</a:t>
            </a:r>
            <a:endParaRPr lang="ar-SA" dirty="0">
              <a:solidFill>
                <a:schemeClr val="tx1"/>
              </a:solidFill>
            </a:endParaRPr>
          </a:p>
          <a:p>
            <a:pPr lvl="1" algn="r" rtl="1"/>
            <a:r>
              <a:rPr lang="ar-SA" dirty="0">
                <a:solidFill>
                  <a:schemeClr val="tx1"/>
                </a:solidFill>
              </a:rPr>
              <a:t>حملات تسويقية مدروسة لإعادة جذب العملاء.</a:t>
            </a:r>
          </a:p>
          <a:p>
            <a:pPr lvl="1" algn="r" rtl="1"/>
            <a:r>
              <a:rPr lang="ar-SA" dirty="0">
                <a:solidFill>
                  <a:schemeClr val="tx1"/>
                </a:solidFill>
              </a:rPr>
              <a:t>استخدام قصص النجاح لإحياء الثقة في المنتجات أو الخدمات.</a:t>
            </a:r>
          </a:p>
          <a:p>
            <a:pPr algn="r" rtl="1"/>
            <a:r>
              <a:rPr lang="ar-SA" b="1" dirty="0">
                <a:solidFill>
                  <a:schemeClr val="tx1"/>
                </a:solidFill>
              </a:rPr>
              <a:t>إدارة السمعة طويلة المدى</a:t>
            </a:r>
            <a:endParaRPr lang="ar-SA" dirty="0">
              <a:solidFill>
                <a:schemeClr val="tx1"/>
              </a:solidFill>
            </a:endParaRPr>
          </a:p>
          <a:p>
            <a:pPr lvl="1" algn="r" rtl="1"/>
            <a:r>
              <a:rPr lang="ar-SA" dirty="0">
                <a:solidFill>
                  <a:schemeClr val="tx1"/>
                </a:solidFill>
              </a:rPr>
              <a:t>مراقبة الرأي العام والاستجابة السريعة للملاحظات.</a:t>
            </a:r>
          </a:p>
          <a:p>
            <a:pPr lvl="1" algn="r" rtl="1"/>
            <a:r>
              <a:rPr lang="ar-SA" dirty="0">
                <a:solidFill>
                  <a:schemeClr val="tx1"/>
                </a:solidFill>
              </a:rPr>
              <a:t>بناء شبكة علاقات قوية مع الإعلام والمجتمع.</a:t>
            </a:r>
          </a:p>
          <a:p>
            <a:pPr lvl="0" algn="r" rtl="1"/>
            <a:endParaRPr lang="en-US" dirty="0">
              <a:solidFill>
                <a:schemeClr val="tx1"/>
              </a:solidFill>
            </a:endParaRPr>
          </a:p>
        </p:txBody>
      </p:sp>
      <p:sp>
        <p:nvSpPr>
          <p:cNvPr id="3" name="TextBox 2"/>
          <p:cNvSpPr txBox="1"/>
          <p:nvPr/>
        </p:nvSpPr>
        <p:spPr>
          <a:xfrm>
            <a:off x="2687962" y="814194"/>
            <a:ext cx="5710450" cy="523220"/>
          </a:xfrm>
          <a:prstGeom prst="rect">
            <a:avLst/>
          </a:prstGeom>
          <a:noFill/>
        </p:spPr>
        <p:txBody>
          <a:bodyPr wrap="square" rtlCol="0">
            <a:spAutoFit/>
          </a:bodyPr>
          <a:lstStyle/>
          <a:p>
            <a:pPr algn="ctr" rtl="1"/>
            <a:r>
              <a:rPr lang="ar-SA" sz="2800" dirty="0"/>
              <a:t>دور العلاقات العامة في مرحلة التعافي الاقتصادي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7145" y="2743200"/>
            <a:ext cx="3810000" cy="2133600"/>
          </a:xfrm>
          <a:prstGeom prst="rect">
            <a:avLst/>
          </a:prstGeom>
        </p:spPr>
      </p:pic>
    </p:spTree>
    <p:extLst>
      <p:ext uri="{BB962C8B-B14F-4D97-AF65-F5344CB8AC3E}">
        <p14:creationId xmlns:p14="http://schemas.microsoft.com/office/powerpoint/2010/main" val="1691607166"/>
      </p:ext>
    </p:extLst>
  </p:cSld>
  <p:clrMapOvr>
    <a:masterClrMapping/>
  </p:clrMapOvr>
  <mc:AlternateContent xmlns:mc="http://schemas.openxmlformats.org/markup-compatibility/2006" xmlns:p14="http://schemas.microsoft.com/office/powerpoint/2010/main">
    <mc:Choice Requires="p14">
      <p:transition p14:dur="10" advTm="123423"/>
    </mc:Choice>
    <mc:Fallback xmlns="">
      <p:transition advTm="12342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375945" cy="461665"/>
          </a:xfrm>
          <a:prstGeom prst="rect">
            <a:avLst/>
          </a:prstGeom>
          <a:noFill/>
        </p:spPr>
        <p:txBody>
          <a:bodyPr wrap="square" rtlCol="0">
            <a:spAutoFit/>
          </a:bodyPr>
          <a:lstStyle/>
          <a:p>
            <a:pPr algn="ctr"/>
            <a:r>
              <a:rPr lang="ar-SA" sz="2400" dirty="0"/>
              <a:t>الاتصالات الرقمية والتسويق الرقمي كجزء من الاستراتيجية</a:t>
            </a:r>
            <a:endParaRPr lang="ar-QA" sz="24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22602" y="1759660"/>
            <a:ext cx="9906661" cy="4524315"/>
          </a:xfrm>
          <a:prstGeom prst="rect">
            <a:avLst/>
          </a:prstGeom>
          <a:noFill/>
        </p:spPr>
        <p:txBody>
          <a:bodyPr wrap="square" rtlCol="0">
            <a:spAutoFit/>
          </a:bodyPr>
          <a:lstStyle/>
          <a:p>
            <a:pPr algn="r" rtl="1"/>
            <a:r>
              <a:rPr lang="ar-SA" b="1" dirty="0"/>
              <a:t>ما هي الاتصالات الرقمية؟</a:t>
            </a:r>
          </a:p>
          <a:p>
            <a:pPr algn="r" rtl="1"/>
            <a:r>
              <a:rPr lang="ar-SA" dirty="0"/>
              <a:t>الاتصالات الرقمية هي جميع الأنشطة التي تهدف إلى </a:t>
            </a:r>
            <a:r>
              <a:rPr lang="ar-SA" b="1" dirty="0"/>
              <a:t>نقل المعلومات وبناء العلاقات</a:t>
            </a:r>
            <a:r>
              <a:rPr lang="ar-SA" dirty="0"/>
              <a:t> عبر الوسائط الإلكترونية، مثل المواقع الإلكترونية، شبكات التواصل الاجتماعي، البريد الإلكتروني، المنصات التفاعلية، والتطبيقات.</a:t>
            </a:r>
          </a:p>
          <a:p>
            <a:pPr algn="r" rtl="1"/>
            <a:r>
              <a:rPr lang="ar-SA" dirty="0"/>
              <a:t>هناك “طفرة ملحوظة” في أبحاث الاتصالات التسويقية الرقمية، مع اعتماد واسع على وسائل التواصل الاجتماعي كأدوات رئيسية للتفاعل والتواصل.</a:t>
            </a:r>
          </a:p>
          <a:p>
            <a:pPr algn="r" rtl="1"/>
            <a:endParaRPr lang="ar-SA" dirty="0"/>
          </a:p>
          <a:p>
            <a:pPr algn="r" rtl="1"/>
            <a:r>
              <a:rPr lang="ar-SA" b="1" dirty="0"/>
              <a:t>دور الاتصالات الرقمية داخل الاستراتيجية الكبرى للمؤسسة</a:t>
            </a:r>
          </a:p>
          <a:p>
            <a:pPr algn="r" rtl="1"/>
            <a:r>
              <a:rPr lang="ar-SA" b="1" dirty="0"/>
              <a:t>تعزيز الهوية المؤسسية</a:t>
            </a:r>
            <a:endParaRPr lang="ar-SA" dirty="0"/>
          </a:p>
          <a:p>
            <a:pPr lvl="1" algn="r" rtl="1"/>
            <a:r>
              <a:rPr lang="ar-SA" dirty="0"/>
              <a:t>تستخدم المؤسسات الاتصالات الرقمية لتأكيد قيمها ورؤيتها ورسائلها الأساسية عبر الإنترنت.</a:t>
            </a:r>
          </a:p>
          <a:p>
            <a:pPr lvl="1" algn="r" rtl="1"/>
            <a:r>
              <a:rPr lang="ar-SA" dirty="0"/>
              <a:t>توحيد اللغة والصور والرسائل يعزز صورة المؤسسة في ذهن الجمهور.</a:t>
            </a:r>
          </a:p>
          <a:p>
            <a:pPr algn="r" rtl="1"/>
            <a:r>
              <a:rPr lang="ar-SA" b="1" dirty="0"/>
              <a:t>التواصل المباشر والفوري مع الجمهور</a:t>
            </a:r>
            <a:endParaRPr lang="ar-SA" dirty="0"/>
          </a:p>
          <a:p>
            <a:pPr lvl="1" algn="r" rtl="1"/>
            <a:r>
              <a:rPr lang="ar-SA" dirty="0"/>
              <a:t>تمكّن القنوات الرقمية المؤسسة من التفاعل لحظيًا مع العملاء، المواطنين، أو المستفيدين.</a:t>
            </a:r>
          </a:p>
          <a:p>
            <a:pPr lvl="1" algn="r" rtl="1"/>
            <a:r>
              <a:rPr lang="ar-SA" dirty="0"/>
              <a:t>يسمح ذلك بإدارة السمعة وبناء الثقة بسرعة.</a:t>
            </a:r>
          </a:p>
          <a:p>
            <a:pPr algn="r" rtl="1"/>
            <a:r>
              <a:rPr lang="ar-SA" b="1" dirty="0"/>
              <a:t>إدارة الأزمات عبر الفضاء الرقمي</a:t>
            </a:r>
            <a:endParaRPr lang="ar-SA" dirty="0"/>
          </a:p>
          <a:p>
            <a:pPr lvl="1" algn="r" rtl="1"/>
            <a:r>
              <a:rPr lang="ar-SA" dirty="0"/>
              <a:t>تستخدم المؤسسات المنصات الرقمية لتقديم المعلومات الصحيحة عند حدوث أزمة.</a:t>
            </a:r>
          </a:p>
          <a:p>
            <a:pPr lvl="1" algn="r" rtl="1"/>
            <a:r>
              <a:rPr lang="ar-SA" dirty="0"/>
              <a:t>سرعة النشر والقدرة على تصحيح المعلومات الخاطئة تقلل التأثير السلبي للأزمة.</a:t>
            </a:r>
          </a:p>
        </p:txBody>
      </p:sp>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advTm="194702"/>
    </mc:Choice>
    <mc:Fallback xmlns="">
      <p:transition advTm="19470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3488"/>
            <a:ext cx="6750236" cy="461665"/>
          </a:xfrm>
          <a:prstGeom prst="rect">
            <a:avLst/>
          </a:prstGeom>
          <a:noFill/>
        </p:spPr>
        <p:txBody>
          <a:bodyPr wrap="square" rtlCol="0">
            <a:spAutoFit/>
          </a:bodyPr>
          <a:lstStyle/>
          <a:p>
            <a:pPr algn="ctr"/>
            <a:r>
              <a:rPr lang="ar-SA" sz="2400" dirty="0"/>
              <a:t>الاتصالات الرقمية والتسويق الرقمي كجزء من الاستراتيجية</a:t>
            </a:r>
            <a:endParaRPr lang="ar-QA" sz="24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3782061"/>
          </a:xfrm>
          <a:prstGeom prst="rect">
            <a:avLst/>
          </a:prstGeom>
          <a:noFill/>
        </p:spPr>
        <p:txBody>
          <a:bodyPr wrap="square" rtlCol="0">
            <a:spAutoFit/>
          </a:bodyPr>
          <a:lstStyle/>
          <a:p>
            <a:pPr algn="r" rtl="1">
              <a:lnSpc>
                <a:spcPct val="150000"/>
              </a:lnSpc>
            </a:pPr>
            <a:r>
              <a:rPr lang="ar-SA" b="1" dirty="0"/>
              <a:t>التسويق الرقمي؟</a:t>
            </a:r>
          </a:p>
          <a:p>
            <a:pPr algn="r" rtl="1">
              <a:lnSpc>
                <a:spcPct val="150000"/>
              </a:lnSpc>
            </a:pPr>
            <a:r>
              <a:rPr lang="ar-SA" dirty="0"/>
              <a:t>هو مجموعة الأنشطة التي تهدف إلى </a:t>
            </a:r>
            <a:r>
              <a:rPr lang="ar-SA" b="1" dirty="0"/>
              <a:t>الترويج للعلامة التجارية والمنتجات والخدمات عبر الأنترنت</a:t>
            </a:r>
            <a:r>
              <a:rPr lang="ar-SA" dirty="0"/>
              <a:t> باستخدام استراتيجيات مدعومة بالبيانات.</a:t>
            </a:r>
          </a:p>
          <a:p>
            <a:pPr algn="r" rtl="1">
              <a:lnSpc>
                <a:spcPct val="150000"/>
              </a:lnSpc>
            </a:pPr>
            <a:r>
              <a:rPr lang="ar-SA" b="1" dirty="0"/>
              <a:t>الأهداف الرئيسية للتسويق الرقمي</a:t>
            </a:r>
          </a:p>
          <a:p>
            <a:pPr algn="r" rtl="1">
              <a:lnSpc>
                <a:spcPct val="150000"/>
              </a:lnSpc>
            </a:pPr>
            <a:r>
              <a:rPr lang="ar-SA" dirty="0"/>
              <a:t>رفع الوعي بالعلامة التجارية.</a:t>
            </a:r>
          </a:p>
          <a:p>
            <a:pPr algn="r" rtl="1">
              <a:lnSpc>
                <a:spcPct val="150000"/>
              </a:lnSpc>
            </a:pPr>
            <a:r>
              <a:rPr lang="ar-SA" dirty="0"/>
              <a:t>جذب العملاء الجدد.</a:t>
            </a:r>
          </a:p>
          <a:p>
            <a:pPr algn="r" rtl="1">
              <a:lnSpc>
                <a:spcPct val="150000"/>
              </a:lnSpc>
            </a:pPr>
            <a:r>
              <a:rPr lang="ar-SA" dirty="0"/>
              <a:t>زيادة المبيعات.</a:t>
            </a:r>
          </a:p>
          <a:p>
            <a:pPr algn="r" rtl="1">
              <a:lnSpc>
                <a:spcPct val="150000"/>
              </a:lnSpc>
            </a:pPr>
            <a:r>
              <a:rPr lang="ar-SA" dirty="0"/>
              <a:t>الحفاظ على العملاء الحاليين.</a:t>
            </a:r>
          </a:p>
          <a:p>
            <a:pPr algn="r" rtl="1">
              <a:lnSpc>
                <a:spcPct val="150000"/>
              </a:lnSpc>
            </a:pPr>
            <a:r>
              <a:rPr lang="ar-SA" dirty="0"/>
              <a:t>دعم المنافسة في السوق.</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1940" y="2983485"/>
            <a:ext cx="4711700" cy="2650331"/>
          </a:xfrm>
          <a:prstGeom prst="rect">
            <a:avLst/>
          </a:prstGeom>
        </p:spPr>
      </p:pic>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advTm="188610"/>
    </mc:Choice>
    <mc:Fallback xmlns="">
      <p:transition advTm="18861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rtl="1"/>
            <a:r>
              <a:rPr lang="ar-SA" sz="2800" dirty="0"/>
              <a:t>أدوات التسويق الرقمي داخل الاستراتيجية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9" name="Diagram 8"/>
          <p:cNvGraphicFramePr/>
          <p:nvPr>
            <p:extLst>
              <p:ext uri="{D42A27DB-BD31-4B8C-83A1-F6EECF244321}">
                <p14:modId xmlns:p14="http://schemas.microsoft.com/office/powerpoint/2010/main" val="114196814"/>
              </p:ext>
            </p:extLst>
          </p:nvPr>
        </p:nvGraphicFramePr>
        <p:xfrm>
          <a:off x="1153149" y="1729924"/>
          <a:ext cx="9883151" cy="44084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advTm="279088"/>
    </mc:Choice>
    <mc:Fallback xmlns="">
      <p:transition advTm="27908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SA" sz="2800" dirty="0"/>
              <a:t>العلاقة بين الاتصالات الرقمية والتسويق الرقمي</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68331" y="1775180"/>
            <a:ext cx="10164126" cy="4197559"/>
          </a:xfrm>
          <a:prstGeom prst="rect">
            <a:avLst/>
          </a:prstGeom>
          <a:noFill/>
        </p:spPr>
        <p:txBody>
          <a:bodyPr wrap="square" rtlCol="0">
            <a:spAutoFit/>
          </a:bodyPr>
          <a:lstStyle/>
          <a:p>
            <a:pPr algn="r" rtl="1">
              <a:lnSpc>
                <a:spcPct val="150000"/>
              </a:lnSpc>
            </a:pPr>
            <a:r>
              <a:rPr lang="ar-SA" dirty="0"/>
              <a:t>على الرغم من اختلافهما، إلا أنهما يعملان في استراتيجية واحدة ويكمّلان بعضهما:</a:t>
            </a:r>
          </a:p>
          <a:p>
            <a:pPr algn="r" rtl="1">
              <a:lnSpc>
                <a:spcPct val="150000"/>
              </a:lnSpc>
            </a:pPr>
            <a:r>
              <a:rPr lang="ar-SA" b="1" dirty="0"/>
              <a:t>1. الاتصالات الرقمية = بناء الثقة + إدارة السمعة</a:t>
            </a:r>
          </a:p>
          <a:p>
            <a:pPr algn="r" rtl="1">
              <a:lnSpc>
                <a:spcPct val="150000"/>
              </a:lnSpc>
            </a:pPr>
            <a:r>
              <a:rPr lang="ar-SA" b="1" dirty="0"/>
              <a:t>2. التسويق الرقمي = تحقيق المبيعات + رفع الوعي</a:t>
            </a:r>
          </a:p>
          <a:p>
            <a:pPr algn="r" rtl="1">
              <a:lnSpc>
                <a:spcPct val="150000"/>
              </a:lnSpc>
            </a:pPr>
            <a:r>
              <a:rPr lang="ar-SA" b="1" dirty="0"/>
              <a:t>كيف يتكاملان؟</a:t>
            </a:r>
          </a:p>
          <a:p>
            <a:pPr algn="r" rtl="1">
              <a:lnSpc>
                <a:spcPct val="150000"/>
              </a:lnSpc>
            </a:pPr>
            <a:r>
              <a:rPr lang="ar-SA" dirty="0"/>
              <a:t>الاتصالات الرقمية تحدد الرسائل الأساسية للمؤسسة.</a:t>
            </a:r>
          </a:p>
          <a:p>
            <a:pPr algn="r" rtl="1">
              <a:lnSpc>
                <a:spcPct val="150000"/>
              </a:lnSpc>
            </a:pPr>
            <a:r>
              <a:rPr lang="ar-SA" dirty="0"/>
              <a:t>التسويق الرقمي يروّج هذه الرسائل لجمهور واسع ومستهدف.</a:t>
            </a:r>
          </a:p>
          <a:p>
            <a:pPr algn="r" rtl="1">
              <a:lnSpc>
                <a:spcPct val="150000"/>
              </a:lnSpc>
            </a:pPr>
            <a:r>
              <a:rPr lang="ar-SA" dirty="0"/>
              <a:t>الاتصالات الرقمية تتابع ردود الجمهور.</a:t>
            </a:r>
          </a:p>
          <a:p>
            <a:pPr algn="r" rtl="1">
              <a:lnSpc>
                <a:spcPct val="150000"/>
              </a:lnSpc>
            </a:pPr>
            <a:r>
              <a:rPr lang="ar-SA" dirty="0"/>
              <a:t>التسويق الرقمي يستخدم البيانات لتحسين الحملات.</a:t>
            </a:r>
          </a:p>
          <a:p>
            <a:pPr algn="r" rtl="1">
              <a:lnSpc>
                <a:spcPct val="150000"/>
              </a:lnSpc>
            </a:pPr>
            <a:r>
              <a:rPr lang="ar-SA" b="1" dirty="0"/>
              <a:t>النتيجة:</a:t>
            </a:r>
            <a:br>
              <a:rPr lang="ar-SA" dirty="0"/>
            </a:br>
            <a:r>
              <a:rPr lang="ar-SA" dirty="0"/>
              <a:t>استراتيجية رقمية شاملة تحقق حضورًا قويًا للمؤسسة وتحسن أدائها وسمعتها.</a:t>
            </a:r>
          </a:p>
        </p:txBody>
      </p:sp>
      <p:sp>
        <p:nvSpPr>
          <p:cNvPr id="8" name="AutoShape 2" descr="لتسويق الرقمي بعد عام 2025: التنقل في المشهد المتطور"/>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4" descr="لتسويق الرقمي بعد عام 2025: التنقل في المشهد المتطور"/>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p:cNvPicPr>
            <a:picLocks noChangeAspect="1"/>
          </p:cNvPicPr>
          <p:nvPr/>
        </p:nvPicPr>
        <p:blipFill>
          <a:blip r:embed="rId3"/>
          <a:stretch>
            <a:fillRect/>
          </a:stretch>
        </p:blipFill>
        <p:spPr>
          <a:xfrm>
            <a:off x="968331" y="2484425"/>
            <a:ext cx="4775200" cy="2921299"/>
          </a:xfrm>
          <a:prstGeom prst="rect">
            <a:avLst/>
          </a:prstGeom>
        </p:spPr>
      </p:pic>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advTm="58230"/>
    </mc:Choice>
    <mc:Fallback xmlns="">
      <p:transition advTm="582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8261"/>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SA" sz="2800" dirty="0"/>
              <a:t>الاتصالات الرقمية والتسويق الرقمي</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617280" y="1598261"/>
            <a:ext cx="10426700" cy="1289071"/>
          </a:xfrm>
          <a:prstGeom prst="rect">
            <a:avLst/>
          </a:prstGeom>
          <a:noFill/>
        </p:spPr>
        <p:txBody>
          <a:bodyPr wrap="square" rtlCol="0">
            <a:spAutoFit/>
          </a:bodyPr>
          <a:lstStyle/>
          <a:p>
            <a:pPr lvl="1" algn="ctr" rtl="1">
              <a:lnSpc>
                <a:spcPct val="150000"/>
              </a:lnSpc>
            </a:pPr>
            <a:r>
              <a:rPr lang="ar-SA" b="1" dirty="0"/>
              <a:t>لماذا من الضروري دمج الاتصالات الرقمية والتسويق الرقمي في الاستراتيجية العامة؟</a:t>
            </a:r>
          </a:p>
          <a:p>
            <a:pPr marL="0" lvl="1" algn="r" rtl="1">
              <a:lnSpc>
                <a:spcPct val="150000"/>
              </a:lnSpc>
            </a:pPr>
            <a:r>
              <a:rPr lang="ar-SA" dirty="0"/>
              <a:t>يعد دمج الاتصالات الرقمية والتسويق الرقمي في الاستراتيجية العامة للمؤسسة ضرورة وليست خيارًا، وذلك لعدة أسباب تتعلق بالتطور التكنولوجي، وتغير سلوك الجمهور، والقدرة على المنافسة في سوق رقمي متسارع.</a:t>
            </a:r>
          </a:p>
        </p:txBody>
      </p:sp>
      <p:graphicFrame>
        <p:nvGraphicFramePr>
          <p:cNvPr id="8" name="Table 7"/>
          <p:cNvGraphicFramePr>
            <a:graphicFrameLocks noGrp="1"/>
          </p:cNvGraphicFramePr>
          <p:nvPr>
            <p:extLst>
              <p:ext uri="{D42A27DB-BD31-4B8C-83A1-F6EECF244321}">
                <p14:modId xmlns:p14="http://schemas.microsoft.com/office/powerpoint/2010/main" val="188989369"/>
              </p:ext>
            </p:extLst>
          </p:nvPr>
        </p:nvGraphicFramePr>
        <p:xfrm>
          <a:off x="1363708" y="3040653"/>
          <a:ext cx="9592317" cy="4159822"/>
        </p:xfrm>
        <a:graphic>
          <a:graphicData uri="http://schemas.openxmlformats.org/drawingml/2006/table">
            <a:tbl>
              <a:tblPr firstRow="1" bandRow="1">
                <a:tableStyleId>{5C22544A-7EE6-4342-B048-85BDC9FD1C3A}</a:tableStyleId>
              </a:tblPr>
              <a:tblGrid>
                <a:gridCol w="3197439">
                  <a:extLst>
                    <a:ext uri="{9D8B030D-6E8A-4147-A177-3AD203B41FA5}">
                      <a16:colId xmlns:a16="http://schemas.microsoft.com/office/drawing/2014/main" val="20000"/>
                    </a:ext>
                  </a:extLst>
                </a:gridCol>
                <a:gridCol w="3197439">
                  <a:extLst>
                    <a:ext uri="{9D8B030D-6E8A-4147-A177-3AD203B41FA5}">
                      <a16:colId xmlns:a16="http://schemas.microsoft.com/office/drawing/2014/main" val="20001"/>
                    </a:ext>
                  </a:extLst>
                </a:gridCol>
                <a:gridCol w="3197439">
                  <a:extLst>
                    <a:ext uri="{9D8B030D-6E8A-4147-A177-3AD203B41FA5}">
                      <a16:colId xmlns:a16="http://schemas.microsoft.com/office/drawing/2014/main" val="20002"/>
                    </a:ext>
                  </a:extLst>
                </a:gridCol>
              </a:tblGrid>
              <a:tr h="2991131">
                <a:tc>
                  <a:txBody>
                    <a:bodyPr/>
                    <a:lstStyle/>
                    <a:p>
                      <a:pPr marL="285750" indent="-285750" algn="r" rtl="1">
                        <a:lnSpc>
                          <a:spcPct val="150000"/>
                        </a:lnSpc>
                        <a:buFont typeface="Arial" charset="0"/>
                        <a:buChar char="•"/>
                      </a:pPr>
                      <a:r>
                        <a:rPr lang="ar-SA" b="1" dirty="0">
                          <a:solidFill>
                            <a:schemeClr val="tx1"/>
                          </a:solidFill>
                        </a:rPr>
                        <a:t>رفع مستوى القدرة التنافسية</a:t>
                      </a:r>
                    </a:p>
                    <a:p>
                      <a:pPr algn="r" rtl="1">
                        <a:lnSpc>
                          <a:spcPct val="150000"/>
                        </a:lnSpc>
                      </a:pPr>
                      <a:r>
                        <a:rPr lang="ar-SA" dirty="0"/>
                        <a:t>المؤسسات التي تمتلك وجودًا رقميًا قويًا تكون </a:t>
                      </a:r>
                      <a:r>
                        <a:rPr lang="ar-SA" b="1" dirty="0"/>
                        <a:t>أكثر قدرة على المنافسة</a:t>
                      </a:r>
                      <a:r>
                        <a:rPr lang="ar-SA" dirty="0"/>
                        <a:t> من نظيراتها التي تعتمد وسائل تقليدية.</a:t>
                      </a:r>
                    </a:p>
                    <a:p>
                      <a:pPr algn="r" rtl="1">
                        <a:lnSpc>
                          <a:spcPct val="150000"/>
                        </a:lnSpc>
                      </a:pPr>
                      <a:r>
                        <a:rPr lang="ar-SA" dirty="0"/>
                        <a:t>التسويق الرقمي يمكن أن يصل إلى جمهور أكبر بتكلفة أقل وبنتائج أسرع.</a:t>
                      </a:r>
                    </a:p>
                  </a:txBody>
                  <a:tcPr/>
                </a:tc>
                <a:tc>
                  <a:txBody>
                    <a:bodyPr/>
                    <a:lstStyle/>
                    <a:p>
                      <a:pPr marL="285750" indent="-285750" algn="r" rtl="1">
                        <a:lnSpc>
                          <a:spcPct val="150000"/>
                        </a:lnSpc>
                        <a:buFont typeface="Arial" charset="0"/>
                        <a:buChar char="•"/>
                      </a:pPr>
                      <a:r>
                        <a:rPr lang="ar-SA" b="1" dirty="0">
                          <a:solidFill>
                            <a:schemeClr val="tx1"/>
                          </a:solidFill>
                        </a:rPr>
                        <a:t>زيادة القدرة على التفاعل الفوري</a:t>
                      </a:r>
                    </a:p>
                    <a:p>
                      <a:pPr algn="r" rtl="1">
                        <a:lnSpc>
                          <a:spcPct val="150000"/>
                        </a:lnSpc>
                      </a:pPr>
                      <a:r>
                        <a:rPr lang="ar-SA" dirty="0"/>
                        <a:t>القنوات الرقمية تسمح بردود فورية على المشاكل أو الاستفسارات.</a:t>
                      </a:r>
                    </a:p>
                    <a:p>
                      <a:pPr algn="r" rtl="1">
                        <a:lnSpc>
                          <a:spcPct val="150000"/>
                        </a:lnSpc>
                      </a:pPr>
                      <a:r>
                        <a:rPr lang="ar-SA" dirty="0"/>
                        <a:t>هذا الأمر يعزز رضا الجمهور ويقلل المخاطر في حالات الأزمات</a:t>
                      </a:r>
                      <a:endParaRPr lang="en-US" dirty="0"/>
                    </a:p>
                  </a:txBody>
                  <a:tcPr/>
                </a:tc>
                <a:tc>
                  <a:txBody>
                    <a:bodyPr/>
                    <a:lstStyle/>
                    <a:p>
                      <a:pPr marL="285750" indent="-285750" algn="r" rtl="1">
                        <a:lnSpc>
                          <a:spcPct val="150000"/>
                        </a:lnSpc>
                        <a:buFont typeface="Arial" charset="0"/>
                        <a:buChar char="•"/>
                      </a:pPr>
                      <a:r>
                        <a:rPr lang="ar-SA" b="1" dirty="0">
                          <a:solidFill>
                            <a:schemeClr val="tx1"/>
                          </a:solidFill>
                        </a:rPr>
                        <a:t>استجابة للتغيير في سلوك الجمهور</a:t>
                      </a:r>
                    </a:p>
                    <a:p>
                      <a:pPr algn="r" rtl="1">
                        <a:lnSpc>
                          <a:spcPct val="150000"/>
                        </a:lnSpc>
                      </a:pPr>
                      <a:r>
                        <a:rPr lang="ar-SA" dirty="0"/>
                        <a:t>معظم الجمهور اليوم يبحث عن المعلومات، يتواصل، ويتخذ قرارات الشراء </a:t>
                      </a:r>
                      <a:r>
                        <a:rPr lang="ar-SA" b="1" dirty="0"/>
                        <a:t>عبر القنوات الرقمية</a:t>
                      </a:r>
                      <a:r>
                        <a:rPr lang="ar-SA" dirty="0"/>
                        <a:t>.</a:t>
                      </a:r>
                    </a:p>
                    <a:p>
                      <a:pPr algn="r" rtl="1">
                        <a:lnSpc>
                          <a:spcPct val="150000"/>
                        </a:lnSpc>
                      </a:pPr>
                      <a:r>
                        <a:rPr lang="ar-SA" dirty="0"/>
                        <a:t>وجود المؤسسة في البيئة الرقمية يجعلها أقرب إلى جمهورها وأكثر قدرة على التأثير فيه.</a:t>
                      </a:r>
                      <a:endParaRPr lang="ar-SA" sz="1600" dirty="0"/>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advTm="115459"/>
    </mc:Choice>
    <mc:Fallback xmlns="">
      <p:transition advTm="11545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38439" cy="523220"/>
          </a:xfrm>
          <a:prstGeom prst="rect">
            <a:avLst/>
          </a:prstGeom>
          <a:noFill/>
        </p:spPr>
        <p:txBody>
          <a:bodyPr wrap="square" rtlCol="0">
            <a:spAutoFit/>
          </a:bodyPr>
          <a:lstStyle/>
          <a:p>
            <a:pPr algn="ctr"/>
            <a:r>
              <a:rPr lang="ar-SA" sz="2800"/>
              <a:t>الاتصال المؤسسي الداخلي والارتباط الوظيفي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1799118"/>
            <a:ext cx="10021243" cy="4247317"/>
          </a:xfrm>
          <a:prstGeom prst="rect">
            <a:avLst/>
          </a:prstGeom>
          <a:noFill/>
        </p:spPr>
        <p:txBody>
          <a:bodyPr wrap="square" rtlCol="0">
            <a:spAutoFit/>
          </a:bodyPr>
          <a:lstStyle/>
          <a:p>
            <a:pPr algn="r" rtl="1">
              <a:lnSpc>
                <a:spcPct val="150000"/>
              </a:lnSpc>
            </a:pPr>
            <a:r>
              <a:rPr lang="ar-SA" sz="2000" dirty="0"/>
              <a:t>هي جميع أنشطة التواصل التي تُدار داخل المؤسسة بين الإدارة والموظفين، وبين الموظفين أنفسهم، بهدف تبادل المعلومات، وبناء ثقافة عمل إيجابية، وتحقيق الانسجام التنظيمي.</a:t>
            </a:r>
          </a:p>
          <a:p>
            <a:pPr algn="r" rtl="1">
              <a:lnSpc>
                <a:spcPct val="150000"/>
              </a:lnSpc>
            </a:pPr>
            <a:r>
              <a:rPr lang="ar-SA" sz="2000" b="1" u="sng" dirty="0"/>
              <a:t>أهمية الاتصال الداخلي للمؤسسة</a:t>
            </a:r>
          </a:p>
          <a:p>
            <a:pPr marL="342900" indent="-342900" algn="r" rtl="1">
              <a:lnSpc>
                <a:spcPct val="150000"/>
              </a:lnSpc>
              <a:buFont typeface="Arial" charset="0"/>
              <a:buChar char="•"/>
            </a:pPr>
            <a:r>
              <a:rPr lang="ar-SA" sz="2000" b="1" dirty="0"/>
              <a:t>توضيح الرسائل والسياسات المؤسسية</a:t>
            </a:r>
            <a:br>
              <a:rPr lang="ar-SA" sz="2000" dirty="0"/>
            </a:br>
            <a:r>
              <a:rPr lang="ar-SA" sz="2000" dirty="0"/>
              <a:t>يساعد الموظفين على فهم رؤية المؤسسة ورسالتها وأهدافها الاستراتيجية.</a:t>
            </a:r>
          </a:p>
          <a:p>
            <a:pPr marL="342900" indent="-342900" algn="r" rtl="1">
              <a:lnSpc>
                <a:spcPct val="150000"/>
              </a:lnSpc>
              <a:buFont typeface="Arial" charset="0"/>
              <a:buChar char="•"/>
            </a:pPr>
            <a:r>
              <a:rPr lang="ar-SA" sz="2000" b="1" dirty="0"/>
              <a:t>تعزيز تدفق المعلومات</a:t>
            </a:r>
            <a:br>
              <a:rPr lang="ar-SA" sz="2000" dirty="0"/>
            </a:br>
            <a:r>
              <a:rPr lang="ar-SA" sz="2000" dirty="0"/>
              <a:t>يقلل الشائعات ويضمن أن الموظفين يحصلون على معلومات صحيحة وفي الوقت المناسب.</a:t>
            </a:r>
          </a:p>
          <a:p>
            <a:pPr marL="342900" indent="-342900" algn="r" rtl="1">
              <a:lnSpc>
                <a:spcPct val="150000"/>
              </a:lnSpc>
              <a:buFont typeface="Arial" charset="0"/>
              <a:buChar char="•"/>
            </a:pPr>
            <a:r>
              <a:rPr lang="ar-SA" sz="2000" b="1" dirty="0"/>
              <a:t>رفع مستوى الشفافية والثقة</a:t>
            </a:r>
            <a:br>
              <a:rPr lang="ar-SA" sz="2000" dirty="0"/>
            </a:br>
            <a:r>
              <a:rPr lang="ar-SA" sz="2000" dirty="0"/>
              <a:t>عندما يشعر الموظفون بأن القيادة تتواصل بوضوح، يزداد مستوى الثقة والانتماء.</a:t>
            </a:r>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advTm="135908"/>
    </mc:Choice>
    <mc:Fallback xmlns="">
      <p:transition advTm="13590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04215"/>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SA" sz="2800" dirty="0"/>
              <a:t>مفهوم الارتباط الوظيفي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848390" y="1773498"/>
            <a:ext cx="10350499" cy="4478149"/>
          </a:xfrm>
          <a:prstGeom prst="rect">
            <a:avLst/>
          </a:prstGeom>
          <a:noFill/>
        </p:spPr>
        <p:txBody>
          <a:bodyPr wrap="square" rtlCol="0">
            <a:spAutoFit/>
          </a:bodyPr>
          <a:lstStyle/>
          <a:p>
            <a:pPr algn="r" rtl="1"/>
            <a:r>
              <a:rPr lang="ar-SA" sz="1900" b="1" dirty="0"/>
              <a:t>الارتباط الوظيفي هو مدى الحماس، الالتزام، الانتماء، والدافعية التي يُظهرها الموظف تجاه عمله ومؤسسته، ومدى استعداده لبذل جهد إضافي لتحقيق أهدافها.</a:t>
            </a:r>
            <a:r>
              <a:rPr lang="en-US" sz="1900" b="1" dirty="0"/>
              <a:t> </a:t>
            </a:r>
            <a:r>
              <a:rPr lang="ar-SA" sz="1900" b="1" dirty="0"/>
              <a:t>وهو حالة نفسية وسلوكية تجعل الموظف منغمسًا في عمله، راضيًا عنه، ومتحمسًا للإنجاز.</a:t>
            </a:r>
            <a:endParaRPr lang="en-US" sz="1900" b="1" dirty="0"/>
          </a:p>
          <a:p>
            <a:pPr algn="r" rtl="1"/>
            <a:endParaRPr lang="en-US" sz="1900" dirty="0"/>
          </a:p>
          <a:p>
            <a:pPr algn="r" rtl="1"/>
            <a:r>
              <a:rPr lang="ar-SA" sz="1900" b="1" dirty="0"/>
              <a:t>أبعاد الارتباط الوظيفي</a:t>
            </a:r>
            <a:endParaRPr lang="en-US" sz="1900" b="1" dirty="0"/>
          </a:p>
          <a:p>
            <a:pPr algn="r" rtl="1"/>
            <a:endParaRPr lang="ar-SA" sz="1900" b="1" dirty="0"/>
          </a:p>
          <a:p>
            <a:pPr algn="r" rtl="1"/>
            <a:r>
              <a:rPr lang="ar-SA" sz="1900" dirty="0"/>
              <a:t>الارتباط الوظيفي له ثلاثة أبعاد رئيسية:</a:t>
            </a:r>
          </a:p>
          <a:p>
            <a:pPr algn="r" rtl="1"/>
            <a:r>
              <a:rPr lang="ar-SA" sz="1900" b="1" dirty="0"/>
              <a:t>1. الارتباط العاطفي (</a:t>
            </a:r>
            <a:r>
              <a:rPr lang="ar-SA" sz="1900" b="1" dirty="0" err="1"/>
              <a:t>Emotional</a:t>
            </a:r>
            <a:r>
              <a:rPr lang="ar-SA" sz="1900" b="1" dirty="0"/>
              <a:t> </a:t>
            </a:r>
            <a:r>
              <a:rPr lang="ar-SA" sz="1900" b="1" dirty="0" err="1"/>
              <a:t>Engagement</a:t>
            </a:r>
            <a:r>
              <a:rPr lang="ar-SA" sz="1900" b="1" dirty="0"/>
              <a:t>)</a:t>
            </a:r>
          </a:p>
          <a:p>
            <a:pPr algn="r" rtl="1"/>
            <a:r>
              <a:rPr lang="ar-SA" sz="1900" dirty="0"/>
              <a:t>يشعر الموظف بأنه جزء من المؤسسة، ويكون لديه انتماء وولاء.</a:t>
            </a:r>
            <a:endParaRPr lang="en-US" sz="1900" dirty="0"/>
          </a:p>
          <a:p>
            <a:pPr algn="r" rtl="1"/>
            <a:endParaRPr lang="ar-SA" sz="1900" dirty="0"/>
          </a:p>
          <a:p>
            <a:pPr algn="r" rtl="1"/>
            <a:r>
              <a:rPr lang="ar-SA" sz="1900" b="1" dirty="0"/>
              <a:t>2. الارتباط السلوكي (</a:t>
            </a:r>
            <a:r>
              <a:rPr lang="ar-SA" sz="1900" b="1" dirty="0" err="1"/>
              <a:t>Behavioral</a:t>
            </a:r>
            <a:r>
              <a:rPr lang="ar-SA" sz="1900" b="1" dirty="0"/>
              <a:t> </a:t>
            </a:r>
            <a:r>
              <a:rPr lang="ar-SA" sz="1900" b="1" dirty="0" err="1"/>
              <a:t>Engagement</a:t>
            </a:r>
            <a:r>
              <a:rPr lang="ar-SA" sz="1900" b="1" dirty="0"/>
              <a:t>)</a:t>
            </a:r>
          </a:p>
          <a:p>
            <a:pPr algn="r" rtl="1"/>
            <a:r>
              <a:rPr lang="ar-SA" sz="1900" dirty="0"/>
              <a:t>يظهر في شكل مبادرات، إبداع، وبذل جهد إضافي يفوق الحد الأدنى المطلوب.</a:t>
            </a:r>
            <a:endParaRPr lang="en-US" sz="1900" dirty="0"/>
          </a:p>
          <a:p>
            <a:pPr algn="r" rtl="1"/>
            <a:endParaRPr lang="ar-SA" sz="1900" dirty="0"/>
          </a:p>
          <a:p>
            <a:pPr algn="r" rtl="1"/>
            <a:r>
              <a:rPr lang="ar-SA" sz="1900" b="1" dirty="0"/>
              <a:t>3. الارتباط الإدراكي (</a:t>
            </a:r>
            <a:r>
              <a:rPr lang="ar-SA" sz="1900" b="1" dirty="0" err="1"/>
              <a:t>Cognitive</a:t>
            </a:r>
            <a:r>
              <a:rPr lang="ar-SA" sz="1900" b="1" dirty="0"/>
              <a:t> </a:t>
            </a:r>
            <a:r>
              <a:rPr lang="ar-SA" sz="1900" b="1" dirty="0" err="1"/>
              <a:t>Engagement</a:t>
            </a:r>
            <a:r>
              <a:rPr lang="ar-SA" sz="1900" b="1" dirty="0"/>
              <a:t>)</a:t>
            </a:r>
          </a:p>
          <a:p>
            <a:pPr algn="r" rtl="1"/>
            <a:r>
              <a:rPr lang="ar-SA" sz="1900" dirty="0"/>
              <a:t>يتعلق بمدى تركيز الموظف واندماجه الذهني في أداء مهامه وفهمه أهداف المؤسسة.</a:t>
            </a:r>
          </a:p>
          <a:p>
            <a:pPr algn="r" rtl="1"/>
            <a:endParaRPr lang="en-US" sz="1900" u="sng" dirty="0"/>
          </a:p>
        </p:txBody>
      </p:sp>
    </p:spTree>
    <p:extLst>
      <p:ext uri="{BB962C8B-B14F-4D97-AF65-F5344CB8AC3E}">
        <p14:creationId xmlns:p14="http://schemas.microsoft.com/office/powerpoint/2010/main" val="386012821"/>
      </p:ext>
    </p:extLst>
  </p:cSld>
  <p:clrMapOvr>
    <a:masterClrMapping/>
  </p:clrMapOvr>
  <mc:AlternateContent xmlns:mc="http://schemas.openxmlformats.org/markup-compatibility/2006" xmlns:p14="http://schemas.microsoft.com/office/powerpoint/2010/main">
    <mc:Choice Requires="p14">
      <p:transition p14:dur="10" advTm="114106"/>
    </mc:Choice>
    <mc:Fallback xmlns="">
      <p:transition advTm="11410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68331" y="1637523"/>
            <a:ext cx="10812720" cy="4604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a:r>
              <a:rPr lang="ar-SA" sz="2800" dirty="0"/>
              <a:t>أهمية الارتباط الوظيفي للمؤسسة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8" name="Diagram 7"/>
          <p:cNvGraphicFramePr/>
          <p:nvPr>
            <p:extLst>
              <p:ext uri="{D42A27DB-BD31-4B8C-83A1-F6EECF244321}">
                <p14:modId xmlns:p14="http://schemas.microsoft.com/office/powerpoint/2010/main" val="1948964430"/>
              </p:ext>
            </p:extLst>
          </p:nvPr>
        </p:nvGraphicFramePr>
        <p:xfrm>
          <a:off x="1695425" y="2029752"/>
          <a:ext cx="8877300" cy="4267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advTm="76379"/>
    </mc:Choice>
    <mc:Fallback xmlns="">
      <p:transition advTm="7637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802050" cy="523220"/>
          </a:xfrm>
          <a:prstGeom prst="rect">
            <a:avLst/>
          </a:prstGeom>
          <a:noFill/>
        </p:spPr>
        <p:txBody>
          <a:bodyPr wrap="square" rtlCol="0">
            <a:spAutoFit/>
          </a:bodyPr>
          <a:lstStyle/>
          <a:p>
            <a:pPr algn="ctr"/>
            <a:r>
              <a:rPr lang="ar-SA" sz="2800" dirty="0"/>
              <a:t>العوامل المؤثرة في الارتباط الوظيفي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389397701"/>
              </p:ext>
            </p:extLst>
          </p:nvPr>
        </p:nvGraphicFramePr>
        <p:xfrm>
          <a:off x="1670559" y="2157090"/>
          <a:ext cx="8543260" cy="4572000"/>
        </p:xfrm>
        <a:graphic>
          <a:graphicData uri="http://schemas.openxmlformats.org/drawingml/2006/table">
            <a:tbl>
              <a:tblPr firstRow="1" bandRow="1">
                <a:tableStyleId>{5C22544A-7EE6-4342-B048-85BDC9FD1C3A}</a:tableStyleId>
              </a:tblPr>
              <a:tblGrid>
                <a:gridCol w="4271630">
                  <a:extLst>
                    <a:ext uri="{9D8B030D-6E8A-4147-A177-3AD203B41FA5}">
                      <a16:colId xmlns:a16="http://schemas.microsoft.com/office/drawing/2014/main" val="20000"/>
                    </a:ext>
                  </a:extLst>
                </a:gridCol>
                <a:gridCol w="4271630">
                  <a:extLst>
                    <a:ext uri="{9D8B030D-6E8A-4147-A177-3AD203B41FA5}">
                      <a16:colId xmlns:a16="http://schemas.microsoft.com/office/drawing/2014/main" val="20001"/>
                    </a:ext>
                  </a:extLst>
                </a:gridCol>
              </a:tblGrid>
              <a:tr h="370840">
                <a:tc>
                  <a:txBody>
                    <a:bodyPr/>
                    <a:lstStyle/>
                    <a:p>
                      <a:pPr marL="0" algn="ctr" defTabSz="914400" rtl="1" eaLnBrk="1" latinLnBrk="0" hangingPunct="1"/>
                      <a:r>
                        <a:rPr lang="ar-SA" b="1" dirty="0"/>
                        <a:t>الاتصال الداخلي الفعال</a:t>
                      </a:r>
                    </a:p>
                    <a:p>
                      <a:pPr marL="285750" indent="-285750" algn="r" defTabSz="914400" rtl="1" eaLnBrk="1" latinLnBrk="0" hangingPunct="1">
                        <a:buFont typeface="Arial" charset="0"/>
                        <a:buChar char="•"/>
                      </a:pPr>
                      <a:endParaRPr lang="ar-SA" dirty="0"/>
                    </a:p>
                    <a:p>
                      <a:pPr marL="285750" indent="-285750" algn="r" rtl="1">
                        <a:buFont typeface="Arial" charset="0"/>
                        <a:buChar char="•"/>
                      </a:pPr>
                      <a:r>
                        <a:rPr lang="ar-SA" dirty="0"/>
                        <a:t>يضمن حصول الموظفين على المعلومات الصحيحة في الوقت المناسب.</a:t>
                      </a:r>
                    </a:p>
                    <a:p>
                      <a:pPr marL="285750" indent="-285750" algn="r" rtl="1">
                        <a:buFont typeface="Arial" charset="0"/>
                        <a:buChar char="•"/>
                      </a:pPr>
                      <a:r>
                        <a:rPr lang="ar-SA" dirty="0"/>
                        <a:t>يقلل القلق والغموض، ويزيد وضوح الأهداف.</a:t>
                      </a:r>
                    </a:p>
                    <a:p>
                      <a:pPr marL="285750" indent="-285750" algn="r" rtl="1">
                        <a:buFont typeface="Arial" charset="0"/>
                        <a:buChar char="•"/>
                      </a:pPr>
                      <a:r>
                        <a:rPr lang="ar-SA" dirty="0"/>
                        <a:t>يشجع المشاركة والتفاعل</a:t>
                      </a:r>
                    </a:p>
                  </a:txBody>
                  <a:tcPr/>
                </a:tc>
                <a:tc>
                  <a:txBody>
                    <a:bodyPr/>
                    <a:lstStyle/>
                    <a:p>
                      <a:pPr marL="0" algn="ctr" defTabSz="914400" rtl="1" eaLnBrk="1" latinLnBrk="0" hangingPunct="1"/>
                      <a:r>
                        <a:rPr lang="ar-SA" dirty="0"/>
                        <a:t>أسلوب القيادة</a:t>
                      </a:r>
                    </a:p>
                    <a:p>
                      <a:pPr marL="0" algn="r" defTabSz="914400" rtl="1" eaLnBrk="1" latinLnBrk="0" hangingPunct="1"/>
                      <a:endParaRPr lang="ar-SA" dirty="0"/>
                    </a:p>
                    <a:p>
                      <a:pPr marL="285750" indent="-285750" algn="r" rtl="1">
                        <a:buFont typeface="Arial" charset="0"/>
                        <a:buChar char="•"/>
                      </a:pPr>
                      <a:r>
                        <a:rPr lang="ar-SA" dirty="0"/>
                        <a:t>القيادة الداعمة تعزز الثقة بين الموظفين والإدارة.</a:t>
                      </a:r>
                    </a:p>
                    <a:p>
                      <a:pPr marL="285750" indent="-285750" algn="r" rtl="1">
                        <a:buFont typeface="Arial" charset="0"/>
                        <a:buChar char="•"/>
                      </a:pPr>
                      <a:r>
                        <a:rPr lang="ar-SA" dirty="0"/>
                        <a:t>المدير الذي يستمع، يوجه، ويحفز يخلق ارتباطًا قويًا لدى الموظف.</a:t>
                      </a:r>
                    </a:p>
                    <a:p>
                      <a:pPr marL="285750" indent="-285750" algn="r" rtl="1">
                        <a:buFont typeface="Arial" charset="0"/>
                        <a:buChar char="•"/>
                      </a:pPr>
                      <a:r>
                        <a:rPr lang="ar-SA" dirty="0"/>
                        <a:t>القيادة الاستبدادية أو الغامضة تؤدي إلى انخفاض الارتباط.</a:t>
                      </a:r>
                    </a:p>
                  </a:txBody>
                  <a:tcPr/>
                </a:tc>
                <a:extLst>
                  <a:ext uri="{0D108BD9-81ED-4DB2-BD59-A6C34878D82A}">
                    <a16:rowId xmlns:a16="http://schemas.microsoft.com/office/drawing/2014/main" val="10000"/>
                  </a:ext>
                </a:extLst>
              </a:tr>
              <a:tr h="370840">
                <a:tc>
                  <a:txBody>
                    <a:bodyPr/>
                    <a:lstStyle/>
                    <a:p>
                      <a:pPr marL="0" algn="ctr" defTabSz="914400" rtl="1" eaLnBrk="1" latinLnBrk="0" hangingPunct="1"/>
                      <a:r>
                        <a:rPr lang="ar-SA" b="1" dirty="0"/>
                        <a:t>الثقافة المؤسسية</a:t>
                      </a:r>
                    </a:p>
                    <a:p>
                      <a:pPr marL="285750" indent="-285750" algn="r" defTabSz="914400" rtl="1" eaLnBrk="1" latinLnBrk="0" hangingPunct="1">
                        <a:buFont typeface="Arial" charset="0"/>
                        <a:buChar char="•"/>
                      </a:pPr>
                      <a:endParaRPr lang="ar-SA" dirty="0"/>
                    </a:p>
                    <a:p>
                      <a:pPr marL="285750" indent="-285750" algn="r" rtl="1">
                        <a:buFont typeface="Arial" charset="0"/>
                        <a:buChar char="•"/>
                      </a:pPr>
                      <a:r>
                        <a:rPr lang="ar-SA" dirty="0"/>
                        <a:t>ثقافة قائمة على التعاون تولّد ارتباطًا قويًا.</a:t>
                      </a:r>
                    </a:p>
                    <a:p>
                      <a:pPr marL="285750" indent="-285750" algn="r" rtl="1">
                        <a:buFont typeface="Arial" charset="0"/>
                        <a:buChar char="•"/>
                      </a:pPr>
                      <a:r>
                        <a:rPr lang="ar-SA" dirty="0"/>
                        <a:t>الثقافة القائمة على الخوف أو العقاب تقلّل الدافعية.</a:t>
                      </a:r>
                    </a:p>
                    <a:p>
                      <a:pPr marL="285750" indent="-285750" algn="r" rtl="1">
                        <a:buFont typeface="Arial" charset="0"/>
                        <a:buChar char="•"/>
                      </a:pPr>
                      <a:r>
                        <a:rPr lang="ar-SA" dirty="0"/>
                        <a:t>القيم المشتركة تقوي الروابط بين الموظف والمؤسسة.</a:t>
                      </a:r>
                    </a:p>
                  </a:txBody>
                  <a:tcPr/>
                </a:tc>
                <a:tc>
                  <a:txBody>
                    <a:bodyPr/>
                    <a:lstStyle/>
                    <a:p>
                      <a:pPr marL="0" algn="ctr" defTabSz="914400" rtl="1" eaLnBrk="1" latinLnBrk="0" hangingPunct="1"/>
                      <a:r>
                        <a:rPr lang="ar-SA" b="1" dirty="0"/>
                        <a:t>بيئة العمل</a:t>
                      </a:r>
                    </a:p>
                    <a:p>
                      <a:pPr marL="285750" indent="-285750" algn="r" defTabSz="914400" rtl="1" eaLnBrk="1" latinLnBrk="0" hangingPunct="1">
                        <a:buFont typeface="Arial" charset="0"/>
                        <a:buChar char="•"/>
                      </a:pPr>
                      <a:endParaRPr lang="ar-SA" dirty="0"/>
                    </a:p>
                    <a:p>
                      <a:pPr marL="285750" indent="-285750" algn="r" rtl="1">
                        <a:buFont typeface="Arial" charset="0"/>
                        <a:buChar char="•"/>
                      </a:pPr>
                      <a:r>
                        <a:rPr lang="ar-SA" dirty="0"/>
                        <a:t>توفر الأمان الوظيفي.</a:t>
                      </a:r>
                    </a:p>
                    <a:p>
                      <a:pPr marL="285750" indent="-285750" algn="r" rtl="1">
                        <a:buFont typeface="Arial" charset="0"/>
                        <a:buChar char="•"/>
                      </a:pPr>
                      <a:r>
                        <a:rPr lang="ar-SA" dirty="0"/>
                        <a:t>العلاقات بين الزملاء.</a:t>
                      </a:r>
                    </a:p>
                    <a:p>
                      <a:pPr marL="285750" indent="-285750" algn="r" rtl="1">
                        <a:buFont typeface="Arial" charset="0"/>
                        <a:buChar char="•"/>
                      </a:pPr>
                      <a:r>
                        <a:rPr lang="ar-SA" dirty="0"/>
                        <a:t>احترام الحقوق والكرامة</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advTm="121925"/>
    </mc:Choice>
    <mc:Fallback xmlns="">
      <p:transition advTm="12192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00110"/>
          </a:xfrm>
          <a:prstGeom prst="rect">
            <a:avLst/>
          </a:prstGeom>
          <a:noFill/>
        </p:spPr>
        <p:txBody>
          <a:bodyPr wrap="square" rtlCol="0">
            <a:spAutoFit/>
          </a:bodyPr>
          <a:lstStyle/>
          <a:p>
            <a:pPr algn="ctr"/>
            <a:r>
              <a:rPr lang="ar-SA" sz="2000" b="1" dirty="0"/>
              <a:t>أهم أدوات الاتصال الداخلي المؤثرة في الارتباط الوظيفي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623498722"/>
              </p:ext>
            </p:extLst>
          </p:nvPr>
        </p:nvGraphicFramePr>
        <p:xfrm>
          <a:off x="1959639" y="2381524"/>
          <a:ext cx="8128000" cy="40233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370840">
                <a:tc>
                  <a:txBody>
                    <a:bodyPr/>
                    <a:lstStyle/>
                    <a:p>
                      <a:pPr algn="ctr" rtl="1"/>
                      <a:r>
                        <a:rPr lang="ar-SA" b="1" dirty="0"/>
                        <a:t>القنوات غير الرسمية</a:t>
                      </a:r>
                      <a:endParaRPr lang="en-US" b="1" dirty="0"/>
                    </a:p>
                    <a:p>
                      <a:pPr algn="r" rtl="1"/>
                      <a:endParaRPr lang="ar-SA" b="1" dirty="0"/>
                    </a:p>
                    <a:p>
                      <a:pPr marL="342900" indent="-342900" algn="r" rtl="1">
                        <a:buFont typeface="+mj-lt"/>
                        <a:buAutoNum type="arabicPeriod"/>
                      </a:pPr>
                      <a:r>
                        <a:rPr lang="ar-SA" dirty="0"/>
                        <a:t>الاجتماعات الدورية</a:t>
                      </a:r>
                    </a:p>
                    <a:p>
                      <a:pPr marL="342900" indent="-342900" algn="r" rtl="1">
                        <a:buFont typeface="+mj-lt"/>
                        <a:buAutoNum type="arabicPeriod"/>
                      </a:pPr>
                      <a:r>
                        <a:rPr lang="ar-SA" dirty="0"/>
                        <a:t>لقاءات الحوار المفتوح (</a:t>
                      </a:r>
                      <a:r>
                        <a:rPr lang="ar-SA" dirty="0" err="1"/>
                        <a:t>Open</a:t>
                      </a:r>
                      <a:r>
                        <a:rPr lang="ar-SA" dirty="0"/>
                        <a:t> </a:t>
                      </a:r>
                      <a:r>
                        <a:rPr lang="ar-SA" dirty="0" err="1"/>
                        <a:t>Dialogue</a:t>
                      </a:r>
                      <a:r>
                        <a:rPr lang="ar-SA" dirty="0"/>
                        <a:t>)</a:t>
                      </a:r>
                    </a:p>
                    <a:p>
                      <a:pPr marL="342900" indent="-342900" algn="r" rtl="1">
                        <a:buFont typeface="+mj-lt"/>
                        <a:buAutoNum type="arabicPeriod"/>
                      </a:pPr>
                      <a:r>
                        <a:rPr lang="ar-SA" dirty="0"/>
                        <a:t>ثقافة الباب المفتوح (</a:t>
                      </a:r>
                      <a:r>
                        <a:rPr lang="ar-SA" dirty="0" err="1"/>
                        <a:t>Open-door</a:t>
                      </a:r>
                      <a:r>
                        <a:rPr lang="ar-SA" dirty="0"/>
                        <a:t> </a:t>
                      </a:r>
                      <a:r>
                        <a:rPr lang="ar-SA" dirty="0" err="1"/>
                        <a:t>Policy</a:t>
                      </a:r>
                      <a:r>
                        <a:rPr lang="ar-SA" dirty="0"/>
                        <a:t>)</a:t>
                      </a:r>
                      <a:endParaRPr lang="en-US" dirty="0"/>
                    </a:p>
                  </a:txBody>
                  <a:tcPr/>
                </a:tc>
                <a:tc>
                  <a:txBody>
                    <a:bodyPr/>
                    <a:lstStyle/>
                    <a:p>
                      <a:pPr algn="ctr" rtl="1"/>
                      <a:r>
                        <a:rPr lang="ar-SA" b="1" dirty="0"/>
                        <a:t>القنوات الرسمية</a:t>
                      </a:r>
                      <a:endParaRPr lang="en-US" b="1" dirty="0"/>
                    </a:p>
                    <a:p>
                      <a:pPr algn="r" rtl="1"/>
                      <a:endParaRPr lang="ar-SA" b="1" dirty="0"/>
                    </a:p>
                    <a:p>
                      <a:pPr marL="342900" indent="-342900" algn="r" rtl="1">
                        <a:buFont typeface="+mj-lt"/>
                        <a:buAutoNum type="arabicPeriod"/>
                      </a:pPr>
                      <a:r>
                        <a:rPr lang="ar-SA" dirty="0"/>
                        <a:t>نشرات داخلية</a:t>
                      </a:r>
                    </a:p>
                    <a:p>
                      <a:pPr marL="342900" indent="-342900" algn="r" rtl="1">
                        <a:buFont typeface="+mj-lt"/>
                        <a:buAutoNum type="arabicPeriod"/>
                      </a:pPr>
                      <a:r>
                        <a:rPr lang="ar-SA" dirty="0"/>
                        <a:t>بوابات إلكترونية</a:t>
                      </a:r>
                    </a:p>
                    <a:p>
                      <a:pPr marL="342900" indent="-342900" algn="r" rtl="1">
                        <a:buFont typeface="+mj-lt"/>
                        <a:buAutoNum type="arabicPeriod"/>
                      </a:pPr>
                      <a:r>
                        <a:rPr lang="ar-SA" dirty="0"/>
                        <a:t>رسائل إدارية</a:t>
                      </a:r>
                    </a:p>
                    <a:p>
                      <a:pPr algn="r" rtl="1"/>
                      <a:endParaRPr lang="en-US" dirty="0"/>
                    </a:p>
                  </a:txBody>
                  <a:tcPr/>
                </a:tc>
                <a:extLst>
                  <a:ext uri="{0D108BD9-81ED-4DB2-BD59-A6C34878D82A}">
                    <a16:rowId xmlns:a16="http://schemas.microsoft.com/office/drawing/2014/main" val="10000"/>
                  </a:ext>
                </a:extLst>
              </a:tr>
              <a:tr h="370840">
                <a:tc>
                  <a:txBody>
                    <a:bodyPr/>
                    <a:lstStyle/>
                    <a:p>
                      <a:pPr algn="ctr" rtl="1"/>
                      <a:r>
                        <a:rPr lang="ar-SA" b="1" dirty="0"/>
                        <a:t>الاتصال القيادي</a:t>
                      </a:r>
                      <a:endParaRPr lang="en-US" b="1" dirty="0"/>
                    </a:p>
                    <a:p>
                      <a:pPr algn="r" rtl="1"/>
                      <a:endParaRPr lang="ar-SA" b="1" dirty="0"/>
                    </a:p>
                    <a:p>
                      <a:pPr marL="342900" indent="-342900" algn="r" rtl="1">
                        <a:buFont typeface="+mj-lt"/>
                        <a:buAutoNum type="arabicPeriod"/>
                      </a:pPr>
                      <a:r>
                        <a:rPr lang="ar-SA" dirty="0"/>
                        <a:t>قدرة القادة على التواصل بفاعلية</a:t>
                      </a:r>
                    </a:p>
                    <a:p>
                      <a:pPr marL="342900" indent="-342900" algn="r" rtl="1">
                        <a:buFont typeface="+mj-lt"/>
                        <a:buAutoNum type="arabicPeriod"/>
                      </a:pPr>
                      <a:r>
                        <a:rPr lang="ar-SA" dirty="0"/>
                        <a:t>التفاعل المباشر مع الموظفين</a:t>
                      </a:r>
                    </a:p>
                    <a:p>
                      <a:pPr marL="342900" indent="-342900" algn="r" rtl="1">
                        <a:buFont typeface="+mj-lt"/>
                        <a:buAutoNum type="arabicPeriod"/>
                      </a:pPr>
                      <a:r>
                        <a:rPr lang="ar-SA" dirty="0"/>
                        <a:t>نقل الرؤية والأهداف</a:t>
                      </a:r>
                    </a:p>
                    <a:p>
                      <a:pPr algn="r" rtl="1"/>
                      <a:endParaRPr lang="en-US" dirty="0"/>
                    </a:p>
                  </a:txBody>
                  <a:tcPr/>
                </a:tc>
                <a:tc>
                  <a:txBody>
                    <a:bodyPr/>
                    <a:lstStyle/>
                    <a:p>
                      <a:pPr algn="ctr" rtl="1"/>
                      <a:r>
                        <a:rPr lang="ar-SA" b="1" dirty="0"/>
                        <a:t>القنوات غير الرسمية</a:t>
                      </a:r>
                      <a:endParaRPr lang="en-US" b="1" dirty="0"/>
                    </a:p>
                    <a:p>
                      <a:pPr algn="r" rtl="1"/>
                      <a:endParaRPr lang="ar-SA" b="1" dirty="0"/>
                    </a:p>
                    <a:p>
                      <a:pPr algn="r" rtl="1"/>
                      <a:r>
                        <a:rPr lang="ar-SA" dirty="0"/>
                        <a:t>الاجتماعات الدورية</a:t>
                      </a:r>
                    </a:p>
                    <a:p>
                      <a:pPr marL="342900" indent="-342900" algn="r" rtl="1">
                        <a:buFont typeface="+mj-lt"/>
                        <a:buAutoNum type="arabicPeriod"/>
                      </a:pPr>
                      <a:r>
                        <a:rPr lang="ar-SA" dirty="0"/>
                        <a:t>لقاءات الحوار المفتوح (</a:t>
                      </a:r>
                      <a:r>
                        <a:rPr lang="ar-SA" dirty="0" err="1"/>
                        <a:t>Open</a:t>
                      </a:r>
                      <a:r>
                        <a:rPr lang="ar-SA" dirty="0"/>
                        <a:t> </a:t>
                      </a:r>
                      <a:r>
                        <a:rPr lang="ar-SA" dirty="0" err="1"/>
                        <a:t>Dialogue</a:t>
                      </a:r>
                      <a:r>
                        <a:rPr lang="ar-SA" dirty="0"/>
                        <a:t>)</a:t>
                      </a:r>
                    </a:p>
                    <a:p>
                      <a:pPr marL="342900" indent="-342900" algn="r" rtl="1">
                        <a:buFont typeface="+mj-lt"/>
                        <a:buAutoNum type="arabicPeriod"/>
                      </a:pPr>
                      <a:r>
                        <a:rPr lang="ar-SA" dirty="0"/>
                        <a:t>ثقافة الباب المفتوح (</a:t>
                      </a:r>
                      <a:r>
                        <a:rPr lang="ar-SA" dirty="0" err="1"/>
                        <a:t>Open-door</a:t>
                      </a:r>
                      <a:r>
                        <a:rPr lang="ar-SA" dirty="0"/>
                        <a:t> </a:t>
                      </a:r>
                      <a:r>
                        <a:rPr lang="ar-SA" dirty="0" err="1"/>
                        <a:t>Policy</a:t>
                      </a:r>
                      <a:r>
                        <a:rPr lang="ar-SA" dirty="0"/>
                        <a:t>)</a:t>
                      </a:r>
                      <a:endParaRPr lang="en-US"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1361046"/>
      </p:ext>
    </p:extLst>
  </p:cSld>
  <p:clrMapOvr>
    <a:masterClrMapping/>
  </p:clrMapOvr>
  <mc:AlternateContent xmlns:mc="http://schemas.openxmlformats.org/markup-compatibility/2006" xmlns:p14="http://schemas.microsoft.com/office/powerpoint/2010/main">
    <mc:Choice Requires="p14">
      <p:transition p14:dur="10" advTm="38985"/>
    </mc:Choice>
    <mc:Fallback xmlns="">
      <p:transition advTm="389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954107"/>
          </a:xfrm>
          <a:prstGeom prst="rect">
            <a:avLst/>
          </a:prstGeom>
          <a:noFill/>
        </p:spPr>
        <p:txBody>
          <a:bodyPr wrap="square" rtlCol="0">
            <a:spAutoFit/>
          </a:bodyPr>
          <a:lstStyle/>
          <a:p>
            <a:pPr algn="ctr"/>
            <a:r>
              <a:rPr lang="ar-QA" sz="2800" dirty="0"/>
              <a:t>أنواع الاتصال الداخلي</a:t>
            </a:r>
          </a:p>
          <a:p>
            <a:pPr algn="ct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582433"/>
            <a:ext cx="9952651" cy="4247317"/>
          </a:xfrm>
          <a:prstGeom prst="rect">
            <a:avLst/>
          </a:prstGeom>
          <a:noFill/>
        </p:spPr>
        <p:txBody>
          <a:bodyPr wrap="square" rtlCol="0">
            <a:spAutoFit/>
          </a:bodyPr>
          <a:lstStyle/>
          <a:p>
            <a:pPr algn="ctr" rtl="1">
              <a:lnSpc>
                <a:spcPct val="150000"/>
              </a:lnSpc>
            </a:pPr>
            <a:r>
              <a:rPr lang="ar-QA" dirty="0"/>
              <a:t>تبرز أهمية الاتصال الداخلي بالحفاظ على التواصل بين عناصر المؤسسة دون التأثر بتغيير الموظفين باستخدام قنوات التواصل المختلفة سواء كان التواصل شفهيًا أو عن طريق رسائل البريد الإلكتروني أو حتى ورقيًا، وفيما يلي عناصر الاتصال الداخلي ومصادرها:</a:t>
            </a:r>
          </a:p>
          <a:p>
            <a:pPr algn="ctr" rtl="1">
              <a:lnSpc>
                <a:spcPct val="150000"/>
              </a:lnSpc>
            </a:pPr>
            <a:endParaRPr lang="ar-JO" dirty="0"/>
          </a:p>
          <a:p>
            <a:pPr algn="just" rtl="1">
              <a:lnSpc>
                <a:spcPct val="150000"/>
              </a:lnSpc>
            </a:pPr>
            <a:r>
              <a:rPr lang="ar-QA" b="1" dirty="0"/>
              <a:t>الإدارة: </a:t>
            </a:r>
            <a:r>
              <a:rPr lang="ar-QA" dirty="0"/>
              <a:t>هم الذين يرسلون المعلومات المهمة المختلفة لباقي الشركة سواء أكانت معلومات داخلية أو خارجية.</a:t>
            </a:r>
            <a:endParaRPr lang="ar-JO" dirty="0"/>
          </a:p>
          <a:p>
            <a:pPr algn="just" rtl="1">
              <a:lnSpc>
                <a:spcPct val="150000"/>
              </a:lnSpc>
            </a:pPr>
            <a:r>
              <a:rPr lang="ar-QA" b="1" dirty="0"/>
              <a:t> الفريق: </a:t>
            </a:r>
            <a:r>
              <a:rPr lang="ar-QA" dirty="0"/>
              <a:t>مجموعة من الموظفين الذين يعملون على نفس الهدف.</a:t>
            </a:r>
            <a:endParaRPr lang="ar-JO" dirty="0"/>
          </a:p>
          <a:p>
            <a:pPr algn="just" rtl="1">
              <a:lnSpc>
                <a:spcPct val="150000"/>
              </a:lnSpc>
            </a:pPr>
            <a:r>
              <a:rPr lang="ar-QA" b="1" dirty="0"/>
              <a:t> وجهًا لوجه</a:t>
            </a:r>
            <a:r>
              <a:rPr lang="ar-QA" dirty="0"/>
              <a:t>: وذلك بالقيام بتوجيه المهام للموظفين مباشرة دون وسيلة. </a:t>
            </a:r>
            <a:endParaRPr lang="ar-JO" dirty="0"/>
          </a:p>
          <a:p>
            <a:pPr algn="just" rtl="1">
              <a:lnSpc>
                <a:spcPct val="150000"/>
              </a:lnSpc>
            </a:pPr>
            <a:r>
              <a:rPr lang="ar-QA" b="1" dirty="0"/>
              <a:t>نظير: </a:t>
            </a:r>
            <a:r>
              <a:rPr lang="ar-QA" dirty="0"/>
              <a:t>هي محادثات غير رسمية بين الموظفين بهدف مشاركة المعلومات وتبادلها.</a:t>
            </a:r>
            <a:endParaRPr lang="ar-JO" dirty="0"/>
          </a:p>
          <a:p>
            <a:pPr algn="just" rtl="1">
              <a:lnSpc>
                <a:spcPct val="150000"/>
              </a:lnSpc>
            </a:pPr>
            <a:r>
              <a:rPr lang="ar-QA" b="1" dirty="0"/>
              <a:t> الموارد: </a:t>
            </a:r>
            <a:r>
              <a:rPr lang="ar-QA" dirty="0"/>
              <a:t>هي الوسائل المستخدمة في التواصل مثل المكالمات الهاتفية أو مكالمات الفيديو أو رسائل البريد الإلكتروني وغيرها من الوسائل المتاحة</a:t>
            </a:r>
          </a:p>
          <a:p>
            <a:pPr algn="just" rtl="1">
              <a:lnSpc>
                <a:spcPct val="150000"/>
              </a:lnSpc>
            </a:pPr>
            <a:endParaRPr lang="ar-QA" dirty="0"/>
          </a:p>
        </p:txBody>
      </p:sp>
    </p:spTree>
    <p:extLst>
      <p:ext uri="{BB962C8B-B14F-4D97-AF65-F5344CB8AC3E}">
        <p14:creationId xmlns:p14="http://schemas.microsoft.com/office/powerpoint/2010/main" val="419951687"/>
      </p:ext>
    </p:extLst>
  </p:cSld>
  <p:clrMapOvr>
    <a:masterClrMapping/>
  </p:clrMapOvr>
  <mc:AlternateContent xmlns:mc="http://schemas.openxmlformats.org/markup-compatibility/2006" xmlns:p14="http://schemas.microsoft.com/office/powerpoint/2010/main">
    <mc:Choice Requires="p14">
      <p:transition p14:dur="10" advTm="39663"/>
    </mc:Choice>
    <mc:Fallback xmlns="">
      <p:transition advTm="3966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838" y="504131"/>
            <a:ext cx="6048492" cy="523220"/>
          </a:xfrm>
          <a:prstGeom prst="rect">
            <a:avLst/>
          </a:prstGeom>
          <a:noFill/>
        </p:spPr>
        <p:txBody>
          <a:bodyPr wrap="square" rtlCol="0">
            <a:spAutoFit/>
          </a:bodyPr>
          <a:lstStyle/>
          <a:p>
            <a:pPr algn="ctr"/>
            <a:r>
              <a:rPr lang="ar-QA" sz="2800" dirty="0"/>
              <a:t>اتجاهات الاتصال الداخلي في المؤسسة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775180"/>
            <a:ext cx="10226183" cy="3782061"/>
          </a:xfrm>
          <a:prstGeom prst="rect">
            <a:avLst/>
          </a:prstGeom>
          <a:noFill/>
        </p:spPr>
        <p:txBody>
          <a:bodyPr wrap="square" rtlCol="0">
            <a:spAutoFit/>
          </a:bodyPr>
          <a:lstStyle/>
          <a:p>
            <a:pPr algn="just" rtl="1">
              <a:lnSpc>
                <a:spcPct val="150000"/>
              </a:lnSpc>
            </a:pPr>
            <a:r>
              <a:rPr lang="ar-QA" b="1" dirty="0"/>
              <a:t>الاتصال النازل (الهابط):</a:t>
            </a:r>
            <a:r>
              <a:rPr lang="ar-QA" dirty="0"/>
              <a:t>و هو أكثر أنواع الاتصال شيوعا و الشكل الغالب في معظم المؤسسات و تتجه فيه الرسالة الاتصالية من أعلى الهرم الإداري إلى المستويات التنظيمية الأقل تبعا للتسلسل الإداري للسلطة : إدارة السلوك التنظيمي نظرة معاصرة لسلوك الناس في العمل و يمكن حصر أنواع الاتصال النازل في 5 أشكال أساسية هي:</a:t>
            </a:r>
          </a:p>
          <a:p>
            <a:pPr lvl="1" algn="just" rtl="1">
              <a:lnSpc>
                <a:spcPct val="150000"/>
              </a:lnSpc>
            </a:pPr>
            <a:endParaRPr lang="ar-QA" dirty="0"/>
          </a:p>
          <a:p>
            <a:pPr lvl="1" algn="just" rtl="1">
              <a:lnSpc>
                <a:spcPct val="150000"/>
              </a:lnSpc>
            </a:pPr>
            <a:r>
              <a:rPr lang="ar-QA" dirty="0"/>
              <a:t>1- تعليمات محددة تتعلق بالمهمات المحددة وذلك لتنفيذ الخطط والاستراتيجيات وتحقيق الاهداف.</a:t>
            </a:r>
          </a:p>
          <a:p>
            <a:pPr lvl="1" algn="just" rtl="1">
              <a:lnSpc>
                <a:spcPct val="150000"/>
              </a:lnSpc>
            </a:pPr>
            <a:r>
              <a:rPr lang="ar-QA" dirty="0"/>
              <a:t>2- معلومات تهدف إلى تطوير درجة عالية من الفهم للمهام و علاقتها بالمهام الأخرى في التنظيم.</a:t>
            </a:r>
          </a:p>
          <a:p>
            <a:pPr lvl="1" algn="just" rtl="1">
              <a:lnSpc>
                <a:spcPct val="150000"/>
              </a:lnSpc>
            </a:pPr>
            <a:r>
              <a:rPr lang="ar-QA" dirty="0"/>
              <a:t>3- معلومات حول الإجراءات و الممارسة التنظيمية.</a:t>
            </a:r>
          </a:p>
          <a:p>
            <a:pPr lvl="1" algn="just" rtl="1">
              <a:lnSpc>
                <a:spcPct val="150000"/>
              </a:lnSpc>
            </a:pPr>
            <a:r>
              <a:rPr lang="ar-QA" dirty="0"/>
              <a:t>4- معلومات ترجع للمرؤوس فيما يتعلق بمستوى الأداء المتحقق</a:t>
            </a:r>
            <a:endParaRPr lang="ar-JO" dirty="0"/>
          </a:p>
          <a:p>
            <a:pPr lvl="1" algn="just" rtl="1">
              <a:lnSpc>
                <a:spcPct val="150000"/>
              </a:lnSpc>
            </a:pPr>
            <a:r>
              <a:rPr lang="ar-QA" dirty="0">
                <a:latin typeface="Alexandria" charset="0"/>
                <a:cs typeface="Alexandria" charset="0"/>
              </a:rPr>
              <a:t>5- معلومات ذات طبيعة إيديولوجية غايتها إحداث تماثل بين العاملين و أهداف التنظي</a:t>
            </a:r>
            <a:r>
              <a:rPr lang="ar-JO" dirty="0">
                <a:latin typeface="Alexandria" charset="0"/>
                <a:cs typeface="Alexandria" charset="0"/>
              </a:rPr>
              <a:t>م</a:t>
            </a:r>
            <a:endParaRPr lang="en-US"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advTm="65301"/>
    </mc:Choice>
    <mc:Fallback xmlns="">
      <p:transition advTm="6530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5787" y="519520"/>
            <a:ext cx="6048492" cy="523220"/>
          </a:xfrm>
          <a:prstGeom prst="rect">
            <a:avLst/>
          </a:prstGeom>
          <a:noFill/>
        </p:spPr>
        <p:txBody>
          <a:bodyPr wrap="square" rtlCol="0">
            <a:spAutoFit/>
          </a:bodyPr>
          <a:lstStyle/>
          <a:p>
            <a:pPr algn="ctr"/>
            <a:r>
              <a:rPr lang="ar-QA" sz="2800" dirty="0"/>
              <a:t>اتجاهات الاتصال الداخلي في المؤسسة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775180"/>
            <a:ext cx="10226183" cy="3000821"/>
          </a:xfrm>
          <a:prstGeom prst="rect">
            <a:avLst/>
          </a:prstGeom>
          <a:noFill/>
        </p:spPr>
        <p:txBody>
          <a:bodyPr wrap="square" rtlCol="0">
            <a:spAutoFit/>
          </a:bodyPr>
          <a:lstStyle/>
          <a:p>
            <a:pPr algn="just" rtl="1">
              <a:lnSpc>
                <a:spcPct val="150000"/>
              </a:lnSpc>
            </a:pPr>
            <a:r>
              <a:rPr lang="ar-QA" b="1" dirty="0"/>
              <a:t>الاتصال الصاعد</a:t>
            </a:r>
            <a:r>
              <a:rPr lang="ar-QA" dirty="0"/>
              <a:t>:</a:t>
            </a:r>
            <a:r>
              <a:rPr lang="ar-JO" dirty="0"/>
              <a:t> </a:t>
            </a:r>
            <a:r>
              <a:rPr lang="ar-QA" dirty="0"/>
              <a:t>الاتصالات الصاعدة تنطوي على نقل الرسائل و المعاني بأشكالها و أنواعها المختلفة من قاعدة الهرم أو السلم الإداري إلى القمة ضمن الهيكل التنظيمي المفتوح و المرن ، الذي يتيح للمستويات الإدارية الأدنى حرية الاتصال و التواصل مع المستويات الإدارية</a:t>
            </a:r>
          </a:p>
          <a:p>
            <a:pPr algn="just" rtl="1">
              <a:lnSpc>
                <a:spcPct val="150000"/>
              </a:lnSpc>
            </a:pPr>
            <a:r>
              <a:rPr lang="ar-QA" dirty="0"/>
              <a:t>و عموما يمكن للمعلومات التي يتم نقلها عن طريق الاتصال الصاعد أن تكون:</a:t>
            </a:r>
          </a:p>
          <a:p>
            <a:pPr lvl="1" algn="just" rtl="1">
              <a:lnSpc>
                <a:spcPct val="150000"/>
              </a:lnSpc>
            </a:pPr>
            <a:r>
              <a:rPr lang="ar-QA" dirty="0"/>
              <a:t>1-    معلومات عن العامل نفسه و أدائه و مشاكله.</a:t>
            </a:r>
          </a:p>
          <a:p>
            <a:pPr lvl="1" algn="just" rtl="1">
              <a:lnSpc>
                <a:spcPct val="150000"/>
              </a:lnSpc>
            </a:pPr>
            <a:r>
              <a:rPr lang="ar-QA" dirty="0"/>
              <a:t>2-   معلومات عن الآخرين و مشاكلهم.</a:t>
            </a:r>
          </a:p>
          <a:p>
            <a:pPr lvl="1" algn="just" rtl="1">
              <a:lnSpc>
                <a:spcPct val="150000"/>
              </a:lnSpc>
            </a:pPr>
            <a:r>
              <a:rPr lang="ar-QA" dirty="0"/>
              <a:t>3-    معلومات حول السياسات و الإجراءات التنظيمية.</a:t>
            </a:r>
          </a:p>
          <a:p>
            <a:pPr lvl="1" algn="just" rtl="1">
              <a:lnSpc>
                <a:spcPct val="150000"/>
              </a:lnSpc>
            </a:pPr>
            <a:r>
              <a:rPr lang="ar-QA" dirty="0"/>
              <a:t>4-    معلومات حول ما ينبغي القيام به و كيف يمكن أن يتم ذلك. 7(حسين حريم:السلوك التنظيمي: سلوك الافراد في المنظمات</a:t>
            </a:r>
            <a:endParaRPr lang="en-US" b="1" dirty="0">
              <a:latin typeface="Alexandria" charset="0"/>
              <a:cs typeface="Alexandria" charset="0"/>
            </a:endParaRPr>
          </a:p>
        </p:txBody>
      </p:sp>
    </p:spTree>
    <p:extLst>
      <p:ext uri="{BB962C8B-B14F-4D97-AF65-F5344CB8AC3E}">
        <p14:creationId xmlns:p14="http://schemas.microsoft.com/office/powerpoint/2010/main" val="4255112107"/>
      </p:ext>
    </p:extLst>
  </p:cSld>
  <p:clrMapOvr>
    <a:masterClrMapping/>
  </p:clrMapOvr>
  <mc:AlternateContent xmlns:mc="http://schemas.openxmlformats.org/markup-compatibility/2006" xmlns:p14="http://schemas.microsoft.com/office/powerpoint/2010/main">
    <mc:Choice Requires="p14">
      <p:transition p14:dur="10" advTm="34401"/>
    </mc:Choice>
    <mc:Fallback xmlns="">
      <p:transition advTm="3440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5787" y="519520"/>
            <a:ext cx="6048492" cy="523220"/>
          </a:xfrm>
          <a:prstGeom prst="rect">
            <a:avLst/>
          </a:prstGeom>
          <a:noFill/>
        </p:spPr>
        <p:txBody>
          <a:bodyPr wrap="square" rtlCol="0">
            <a:spAutoFit/>
          </a:bodyPr>
          <a:lstStyle/>
          <a:p>
            <a:pPr algn="ctr"/>
            <a:r>
              <a:rPr lang="ar-JO" sz="2800" dirty="0"/>
              <a:t>الاتصالات الاستراتيجية والذكاء الاصطناعي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775180"/>
            <a:ext cx="10226183" cy="3416320"/>
          </a:xfrm>
          <a:prstGeom prst="rect">
            <a:avLst/>
          </a:prstGeom>
          <a:noFill/>
        </p:spPr>
        <p:txBody>
          <a:bodyPr wrap="square" rtlCol="0">
            <a:spAutoFit/>
          </a:bodyPr>
          <a:lstStyle/>
          <a:p>
            <a:pPr algn="r" rtl="1"/>
            <a:r>
              <a:rPr lang="ar-JO" dirty="0"/>
              <a:t>هي عملية تخطيط وتنفيذ الرسائل الاتصالية بشكل مدروس لتحقيق أهداف محددة للمؤسسة، مثل بناء السمعة، إدارة الأزمات، أو التأثير على الجمهور المستهدف. تعتمد على تحليل البيئة الداخلية والخارجية، وتحديد الجمهور، واختيار القنوات المناسبة.</a:t>
            </a:r>
          </a:p>
          <a:p>
            <a:pPr algn="r" rtl="1"/>
            <a:endParaRPr lang="ar-JO" dirty="0"/>
          </a:p>
          <a:p>
            <a:pPr algn="r" rtl="1"/>
            <a:r>
              <a:rPr lang="ar-JO" b="1" dirty="0"/>
              <a:t>دور الذكاء الاصطناعي في الاتصالات الاستراتيجية</a:t>
            </a:r>
            <a:endParaRPr lang="ar-JO" dirty="0"/>
          </a:p>
          <a:p>
            <a:pPr algn="r" rtl="1"/>
            <a:r>
              <a:rPr lang="ar-JO" b="1" dirty="0"/>
              <a:t>تحليل البيانات الضخمة (</a:t>
            </a:r>
            <a:r>
              <a:rPr lang="en-US" b="1" dirty="0"/>
              <a:t>Big Data)</a:t>
            </a:r>
            <a:br>
              <a:rPr lang="en-US" dirty="0"/>
            </a:br>
            <a:r>
              <a:rPr lang="ar-JO" dirty="0"/>
              <a:t>يساعد الذكاء الاصطناعي في تحليل كميات هائلة من البيانات لفهم سلوك الجمهور واتجاهاته، مما يمكن المؤسسات من اتخاذ قرارات أكثر دقة. </a:t>
            </a:r>
          </a:p>
          <a:p>
            <a:pPr algn="r" rtl="1"/>
            <a:r>
              <a:rPr lang="ar-JO" b="1" dirty="0"/>
              <a:t>التخصيص (</a:t>
            </a:r>
            <a:r>
              <a:rPr lang="en-US" b="1" dirty="0"/>
              <a:t>Personalization)</a:t>
            </a:r>
            <a:br>
              <a:rPr lang="en-US" dirty="0"/>
            </a:br>
            <a:r>
              <a:rPr lang="ar-JO" dirty="0"/>
              <a:t>يمكن للذكاء الاصطناعي تصميم رسائل مخصصة لكل فئة من الجمهور، مما يزيد من فعالية الاتصال وتأثيره. </a:t>
            </a:r>
          </a:p>
          <a:p>
            <a:pPr algn="r" rtl="1"/>
            <a:r>
              <a:rPr lang="ar-JO" b="1" dirty="0"/>
              <a:t>أتمتة الاتصال (</a:t>
            </a:r>
            <a:r>
              <a:rPr lang="en-US" b="1" dirty="0"/>
              <a:t>Automation)</a:t>
            </a:r>
            <a:br>
              <a:rPr lang="en-US" dirty="0"/>
            </a:br>
            <a:r>
              <a:rPr lang="ar-JO" dirty="0"/>
              <a:t>مثل استخدام روبوتات الدردشة (</a:t>
            </a:r>
            <a:r>
              <a:rPr lang="en-US" dirty="0"/>
              <a:t>Chatbots) </a:t>
            </a:r>
            <a:r>
              <a:rPr lang="ar-JO" dirty="0"/>
              <a:t>للرد على استفسارات العملاء بشكل فوري وعلى مدار الساعة. </a:t>
            </a:r>
          </a:p>
          <a:p>
            <a:pPr algn="r" rtl="1"/>
            <a:r>
              <a:rPr lang="ar-JO" b="1" dirty="0"/>
              <a:t>تحليل المشاعر (</a:t>
            </a:r>
            <a:r>
              <a:rPr lang="en-US" b="1" dirty="0"/>
              <a:t>Sentiment Analysis)</a:t>
            </a:r>
            <a:endParaRPr lang="en-US" dirty="0"/>
          </a:p>
        </p:txBody>
      </p:sp>
    </p:spTree>
    <p:extLst>
      <p:ext uri="{BB962C8B-B14F-4D97-AF65-F5344CB8AC3E}">
        <p14:creationId xmlns:p14="http://schemas.microsoft.com/office/powerpoint/2010/main" val="3494382474"/>
      </p:ext>
    </p:extLst>
  </p:cSld>
  <p:clrMapOvr>
    <a:masterClrMapping/>
  </p:clrMapOvr>
  <mc:AlternateContent xmlns:mc="http://schemas.openxmlformats.org/markup-compatibility/2006" xmlns:p14="http://schemas.microsoft.com/office/powerpoint/2010/main">
    <mc:Choice Requires="p14">
      <p:transition p14:dur="10" advTm="87808"/>
    </mc:Choice>
    <mc:Fallback xmlns="">
      <p:transition advTm="878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5787" y="519520"/>
            <a:ext cx="6048492" cy="523220"/>
          </a:xfrm>
          <a:prstGeom prst="rect">
            <a:avLst/>
          </a:prstGeom>
          <a:noFill/>
        </p:spPr>
        <p:txBody>
          <a:bodyPr wrap="square" rtlCol="0">
            <a:spAutoFit/>
          </a:bodyPr>
          <a:lstStyle/>
          <a:p>
            <a:pPr algn="ctr"/>
            <a:r>
              <a:rPr lang="ar-JO" sz="2800" dirty="0"/>
              <a:t>الاتصالات الاستراتيجية والذكاء الاصطناعي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775180"/>
            <a:ext cx="10226183" cy="3693319"/>
          </a:xfrm>
          <a:prstGeom prst="rect">
            <a:avLst/>
          </a:prstGeom>
          <a:noFill/>
        </p:spPr>
        <p:txBody>
          <a:bodyPr wrap="square" rtlCol="0">
            <a:spAutoFit/>
          </a:bodyPr>
          <a:lstStyle/>
          <a:p>
            <a:pPr algn="r" rtl="1"/>
            <a:r>
              <a:rPr lang="ar-JO" b="1" dirty="0"/>
              <a:t>تطبيقات عملية</a:t>
            </a:r>
            <a:endParaRPr lang="ar-JO" dirty="0"/>
          </a:p>
          <a:p>
            <a:pPr algn="r" rtl="1"/>
            <a:r>
              <a:rPr lang="ar-JO" dirty="0"/>
              <a:t>إدارة الحملات الإعلامية الرقمية </a:t>
            </a:r>
          </a:p>
          <a:p>
            <a:pPr algn="r" rtl="1"/>
            <a:r>
              <a:rPr lang="ar-JO" dirty="0"/>
              <a:t>تحسين تجربة العملاء </a:t>
            </a:r>
          </a:p>
          <a:p>
            <a:pPr algn="r" rtl="1"/>
            <a:r>
              <a:rPr lang="ar-JO" dirty="0"/>
              <a:t>إدارة السمعة المؤسسية </a:t>
            </a:r>
          </a:p>
          <a:p>
            <a:pPr algn="r" rtl="1"/>
            <a:r>
              <a:rPr lang="ar-JO" dirty="0"/>
              <a:t>دعم الاتصال أثناء الأزمات </a:t>
            </a:r>
          </a:p>
          <a:p>
            <a:pPr algn="r" rtl="1"/>
            <a:endParaRPr lang="ar-JO" dirty="0"/>
          </a:p>
          <a:p>
            <a:pPr algn="r" rtl="1"/>
            <a:r>
              <a:rPr lang="ar-JO" b="1" dirty="0"/>
              <a:t>رابعاً: التحديات</a:t>
            </a:r>
            <a:endParaRPr lang="ar-JO" dirty="0"/>
          </a:p>
          <a:p>
            <a:pPr algn="r" rtl="1"/>
            <a:r>
              <a:rPr lang="ar-JO" dirty="0"/>
              <a:t>قضايا الخصوصية وحماية البيانات </a:t>
            </a:r>
          </a:p>
          <a:p>
            <a:pPr algn="r" rtl="1"/>
            <a:r>
              <a:rPr lang="ar-JO" dirty="0"/>
              <a:t>الاعتماد الزائد على التكنولوجيا </a:t>
            </a:r>
          </a:p>
          <a:p>
            <a:pPr algn="r" rtl="1"/>
            <a:r>
              <a:rPr lang="ar-JO" dirty="0"/>
              <a:t>الحاجة إلى مهارات بشرية لتحليل النتائج بشكل نقدي </a:t>
            </a:r>
          </a:p>
          <a:p>
            <a:pPr algn="r" rtl="1"/>
            <a:r>
              <a:rPr lang="ar-JO" dirty="0"/>
              <a:t>احتمالية التحيز في الخوارزميات </a:t>
            </a:r>
          </a:p>
          <a:p>
            <a:pPr algn="r" rtl="1"/>
            <a:r>
              <a:rPr lang="ar-JO" b="1" dirty="0"/>
              <a:t>خامساً: التكامل بين الإنسان والذكاء الاصطناعي</a:t>
            </a:r>
            <a:br>
              <a:rPr lang="ar-JO" dirty="0"/>
            </a:br>
            <a:r>
              <a:rPr lang="ar-JO" dirty="0"/>
              <a:t>رغم قوة الذكاء الاصطناعي، إلا أن العنصر البشري يبقى أساسياً في صياغة الرسائل، فهم السياق الثقافي، واتخاذ القرارات الأخلاقية.</a:t>
            </a:r>
          </a:p>
        </p:txBody>
      </p:sp>
      <p:pic>
        <p:nvPicPr>
          <p:cNvPr id="9" name="Picture 8">
            <a:extLst>
              <a:ext uri="{FF2B5EF4-FFF2-40B4-BE49-F238E27FC236}">
                <a16:creationId xmlns:a16="http://schemas.microsoft.com/office/drawing/2014/main" id="{3BF99B53-92E0-A171-7A65-B20D7FDC88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58" y="1841269"/>
            <a:ext cx="4870907" cy="2727708"/>
          </a:xfrm>
          <a:prstGeom prst="rect">
            <a:avLst/>
          </a:prstGeom>
        </p:spPr>
      </p:pic>
    </p:spTree>
    <p:extLst>
      <p:ext uri="{BB962C8B-B14F-4D97-AF65-F5344CB8AC3E}">
        <p14:creationId xmlns:p14="http://schemas.microsoft.com/office/powerpoint/2010/main" val="621811136"/>
      </p:ext>
    </p:extLst>
  </p:cSld>
  <p:clrMapOvr>
    <a:masterClrMapping/>
  </p:clrMapOvr>
  <mc:AlternateContent xmlns:mc="http://schemas.openxmlformats.org/markup-compatibility/2006" xmlns:p14="http://schemas.microsoft.com/office/powerpoint/2010/main">
    <mc:Choice Requires="p14">
      <p:transition p14:dur="10" advTm="72136"/>
    </mc:Choice>
    <mc:Fallback xmlns="">
      <p:transition advTm="7213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5787" y="419927"/>
            <a:ext cx="6048492" cy="523220"/>
          </a:xfrm>
          <a:prstGeom prst="rect">
            <a:avLst/>
          </a:prstGeom>
          <a:noFill/>
        </p:spPr>
        <p:txBody>
          <a:bodyPr wrap="square" rtlCol="0">
            <a:spAutoFit/>
          </a:bodyPr>
          <a:lstStyle/>
          <a:p>
            <a:pPr algn="ctr"/>
            <a:r>
              <a:rPr lang="ar-QA" sz="2800" dirty="0"/>
              <a:t>اتجاهات الاتصال الداخلي في المؤسسة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685521" y="1745421"/>
            <a:ext cx="10676238" cy="3831818"/>
          </a:xfrm>
          <a:prstGeom prst="rect">
            <a:avLst/>
          </a:prstGeom>
          <a:noFill/>
        </p:spPr>
        <p:txBody>
          <a:bodyPr wrap="square" rtlCol="0">
            <a:spAutoFit/>
          </a:bodyPr>
          <a:lstStyle/>
          <a:p>
            <a:pPr algn="just" rtl="1">
              <a:lnSpc>
                <a:spcPct val="150000"/>
              </a:lnSpc>
            </a:pPr>
            <a:r>
              <a:rPr lang="ar-QA" b="1" dirty="0"/>
              <a:t>اتصال الأفقي</a:t>
            </a:r>
            <a:r>
              <a:rPr lang="ar-QA" dirty="0"/>
              <a:t>:</a:t>
            </a:r>
            <a:r>
              <a:rPr lang="ar-JO" dirty="0"/>
              <a:t> </a:t>
            </a:r>
            <a:r>
              <a:rPr lang="ar-QA" dirty="0"/>
              <a:t>ينطوي هذا النوع من الاتصالات على حالات التفاعل و تبادل المعاني و المعلومات، و الآراء  و وجهات النظر بين العاملين في الإدارة أو الأقسام التي تقع على نفس المستوى الإداري في الهيكل التنظيمي ، و غالبا ما تشجع الإدارة هذا النوع من الاتصال لقناعتها بإسهامه الكبير في تنسيق الأعمال و حل المشكلات و تعزيز الفهم المشترك للمهام و الواجبات المطلوب تنفيذها و الحد من الصراعات و غيرها من مشاكل العمل و إفرازاته، و مما لاشك فيه أن الاتصال الأفقي يعلب دورا حاسما في تثمين علاقات التعاون و المؤازرة بين العاملين و إدارات و أقسام المنظمة. </a:t>
            </a:r>
          </a:p>
          <a:p>
            <a:pPr algn="just" rtl="1">
              <a:lnSpc>
                <a:spcPct val="150000"/>
              </a:lnSpc>
            </a:pPr>
            <a:r>
              <a:rPr lang="ar-QA" dirty="0"/>
              <a:t>و ينظر </a:t>
            </a:r>
            <a:r>
              <a:rPr lang="en-US" dirty="0" err="1"/>
              <a:t>Luthans</a:t>
            </a:r>
            <a:r>
              <a:rPr lang="en-US" dirty="0"/>
              <a:t> </a:t>
            </a:r>
            <a:r>
              <a:rPr lang="ar-QA" dirty="0"/>
              <a:t>إلى الاتصالات الأفقية على أنها تفاعلات تبادلية لما لها من علاقة بالأفراد و سلوكهم ويحصر أهدافه فيما يلي:</a:t>
            </a:r>
          </a:p>
          <a:p>
            <a:pPr algn="just" rtl="1">
              <a:lnSpc>
                <a:spcPct val="150000"/>
              </a:lnSpc>
            </a:pPr>
            <a:endParaRPr lang="ar-QA" dirty="0"/>
          </a:p>
          <a:p>
            <a:pPr lvl="1" algn="just" rtl="1">
              <a:lnSpc>
                <a:spcPct val="150000"/>
              </a:lnSpc>
            </a:pPr>
            <a:r>
              <a:rPr lang="ar-QA" dirty="0"/>
              <a:t>1-      تنسيق الواجبات: من خلال توحيد الجهود و الأفكار لتحقيق الأهداف المنشودة.</a:t>
            </a:r>
          </a:p>
          <a:p>
            <a:pPr lvl="1" algn="just" rtl="1">
              <a:lnSpc>
                <a:spcPct val="150000"/>
              </a:lnSpc>
            </a:pPr>
            <a:r>
              <a:rPr lang="ar-QA" dirty="0"/>
              <a:t>2-      حل المشكلات و النزاعات: و ذلك تم بمناقشة المشاكل و اقتراح حلول لحلها و يتم على مستوى الإدارة العليا.</a:t>
            </a:r>
          </a:p>
          <a:p>
            <a:pPr lvl="1" algn="just" rtl="1">
              <a:lnSpc>
                <a:spcPct val="150000"/>
              </a:lnSpc>
            </a:pPr>
            <a:r>
              <a:rPr lang="ar-QA" dirty="0"/>
              <a:t>3-      مشاركة المعلومات: و ذلك بين المستويات الإدارية التي تعمل على أداء مهام مشتركة.</a:t>
            </a:r>
          </a:p>
        </p:txBody>
      </p:sp>
    </p:spTree>
    <p:extLst>
      <p:ext uri="{BB962C8B-B14F-4D97-AF65-F5344CB8AC3E}">
        <p14:creationId xmlns:p14="http://schemas.microsoft.com/office/powerpoint/2010/main" val="1348445848"/>
      </p:ext>
    </p:extLst>
  </p:cSld>
  <p:clrMapOvr>
    <a:masterClrMapping/>
  </p:clrMapOvr>
  <mc:AlternateContent xmlns:mc="http://schemas.openxmlformats.org/markup-compatibility/2006" xmlns:p14="http://schemas.microsoft.com/office/powerpoint/2010/main">
    <mc:Choice Requires="p14">
      <p:transition p14:dur="10" advTm="46934"/>
    </mc:Choice>
    <mc:Fallback xmlns="">
      <p:transition advTm="4693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954107"/>
          </a:xfrm>
          <a:prstGeom prst="rect">
            <a:avLst/>
          </a:prstGeom>
          <a:noFill/>
        </p:spPr>
        <p:txBody>
          <a:bodyPr wrap="square" rtlCol="0">
            <a:spAutoFit/>
          </a:bodyPr>
          <a:lstStyle/>
          <a:p>
            <a:pPr algn="ctr"/>
            <a:r>
              <a:rPr lang="ar-QA" sz="2800" dirty="0"/>
              <a:t>أهمية الاتصال الداخلي للمؤسسات</a:t>
            </a:r>
          </a:p>
          <a:p>
            <a:pPr algn="ct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17528" y="1729924"/>
            <a:ext cx="10676238" cy="2951064"/>
          </a:xfrm>
          <a:prstGeom prst="rect">
            <a:avLst/>
          </a:prstGeom>
          <a:noFill/>
        </p:spPr>
        <p:txBody>
          <a:bodyPr wrap="square" rtlCol="0">
            <a:spAutoFit/>
          </a:bodyPr>
          <a:lstStyle/>
          <a:p>
            <a:pPr algn="just" rtl="1">
              <a:lnSpc>
                <a:spcPct val="150000"/>
              </a:lnSpc>
            </a:pPr>
            <a:r>
              <a:rPr lang="ar-QA" dirty="0"/>
              <a:t>تكمن أهمية الاتصال الداخلي لما لها من دور فعال في تحقيق أهداف الشركة وسير العمل فيها، وفيما يلي أبرز الفوائد للاتصال الداخلي:</a:t>
            </a:r>
            <a:endParaRPr lang="ar-JO" dirty="0"/>
          </a:p>
          <a:p>
            <a:pPr marL="800100" lvl="1" indent="-342900" algn="just" rtl="1">
              <a:lnSpc>
                <a:spcPct val="150000"/>
              </a:lnSpc>
              <a:buFont typeface="Arial" panose="020B0604020202020204" pitchFamily="34" charset="0"/>
              <a:buChar char="•"/>
            </a:pPr>
            <a:r>
              <a:rPr lang="ar-QA" dirty="0"/>
              <a:t>زيادة إنتاجية الموظفين.</a:t>
            </a:r>
            <a:endParaRPr lang="ar-JO" dirty="0"/>
          </a:p>
          <a:p>
            <a:pPr marL="800100" lvl="1" indent="-342900" algn="just" rtl="1">
              <a:lnSpc>
                <a:spcPct val="150000"/>
              </a:lnSpc>
              <a:buFont typeface="Arial" panose="020B0604020202020204" pitchFamily="34" charset="0"/>
              <a:buChar char="•"/>
            </a:pPr>
            <a:r>
              <a:rPr lang="ar-QA" dirty="0"/>
              <a:t> توفير المعلومات الصحيحة.</a:t>
            </a:r>
            <a:endParaRPr lang="ar-JO" dirty="0"/>
          </a:p>
          <a:p>
            <a:pPr marL="800100" lvl="1" indent="-342900" algn="just" rtl="1">
              <a:lnSpc>
                <a:spcPct val="150000"/>
              </a:lnSpc>
              <a:buFont typeface="Arial" panose="020B0604020202020204" pitchFamily="34" charset="0"/>
              <a:buChar char="•"/>
            </a:pPr>
            <a:r>
              <a:rPr lang="ar-QA" dirty="0"/>
              <a:t> رفع كفاءة الموظف وزيادة خبرته.</a:t>
            </a:r>
            <a:endParaRPr lang="ar-JO" dirty="0"/>
          </a:p>
          <a:p>
            <a:pPr marL="800100" lvl="1" indent="-342900" algn="just" rtl="1">
              <a:lnSpc>
                <a:spcPct val="150000"/>
              </a:lnSpc>
              <a:buFont typeface="Arial" panose="020B0604020202020204" pitchFamily="34" charset="0"/>
              <a:buChar char="•"/>
            </a:pPr>
            <a:r>
              <a:rPr lang="ar-QA" dirty="0"/>
              <a:t> وضوح الأهداف وغايات الشركة.</a:t>
            </a:r>
            <a:endParaRPr lang="ar-JO" dirty="0"/>
          </a:p>
          <a:p>
            <a:pPr marL="800100" lvl="1" indent="-342900" algn="just" rtl="1">
              <a:lnSpc>
                <a:spcPct val="150000"/>
              </a:lnSpc>
              <a:buFont typeface="Arial" panose="020B0604020202020204" pitchFamily="34" charset="0"/>
              <a:buChar char="•"/>
            </a:pPr>
            <a:r>
              <a:rPr lang="ar-QA" dirty="0"/>
              <a:t> التحفيز على العمل. السيطرة على زمام الأمور في الأوقات الصعبة.</a:t>
            </a:r>
            <a:endParaRPr lang="ar-JO" dirty="0"/>
          </a:p>
          <a:p>
            <a:pPr marL="800100" lvl="1" indent="-342900" algn="just" rtl="1">
              <a:lnSpc>
                <a:spcPct val="150000"/>
              </a:lnSpc>
              <a:buFont typeface="Arial" panose="020B0604020202020204" pitchFamily="34" charset="0"/>
              <a:buChar char="•"/>
            </a:pPr>
            <a:r>
              <a:rPr lang="ar-QA" dirty="0"/>
              <a:t> إمكانية التغيير والتطور المستمر</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8331" y="3223998"/>
            <a:ext cx="4000500" cy="2395460"/>
          </a:xfrm>
          <a:prstGeom prst="rect">
            <a:avLst/>
          </a:prstGeom>
        </p:spPr>
      </p:pic>
    </p:spTree>
    <p:extLst>
      <p:ext uri="{BB962C8B-B14F-4D97-AF65-F5344CB8AC3E}">
        <p14:creationId xmlns:p14="http://schemas.microsoft.com/office/powerpoint/2010/main" val="729712116"/>
      </p:ext>
    </p:extLst>
  </p:cSld>
  <p:clrMapOvr>
    <a:masterClrMapping/>
  </p:clrMapOvr>
  <mc:AlternateContent xmlns:mc="http://schemas.openxmlformats.org/markup-compatibility/2006" xmlns:p14="http://schemas.microsoft.com/office/powerpoint/2010/main">
    <mc:Choice Requires="p14">
      <p:transition p14:dur="10" advTm="21289"/>
    </mc:Choice>
    <mc:Fallback xmlns="">
      <p:transition advTm="2128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523220"/>
          </a:xfrm>
          <a:prstGeom prst="rect">
            <a:avLst/>
          </a:prstGeom>
          <a:noFill/>
        </p:spPr>
        <p:txBody>
          <a:bodyPr wrap="square" rtlCol="0">
            <a:spAutoFit/>
          </a:bodyPr>
          <a:lstStyle/>
          <a:p>
            <a:pPr algn="ctr"/>
            <a:r>
              <a:rPr lang="ar-QA" sz="2800" dirty="0"/>
              <a:t>مراحل وضع الإستراتیجیة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14442"/>
            <a:ext cx="10124077" cy="383181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b="1" u="sng" dirty="0"/>
              <a:t>اولا : </a:t>
            </a:r>
            <a:r>
              <a:rPr lang="ar-QA" b="1" u="sng" dirty="0"/>
              <a:t>:تحدید الأهداف</a:t>
            </a:r>
          </a:p>
          <a:p>
            <a:pPr marL="285750" indent="-285750" algn="just" rtl="1">
              <a:lnSpc>
                <a:spcPct val="150000"/>
              </a:lnSpc>
              <a:buFont typeface="Arial" panose="020B0604020202020204" pitchFamily="34" charset="0"/>
              <a:buChar char="•"/>
            </a:pPr>
            <a:endParaRPr lang="ar-QA" b="1" dirty="0"/>
          </a:p>
          <a:p>
            <a:pPr algn="just" rtl="1">
              <a:lnSpc>
                <a:spcPct val="150000"/>
              </a:lnSpc>
            </a:pPr>
            <a:r>
              <a:rPr lang="ar-QA" dirty="0"/>
              <a:t>إن أول مرحلة لوضع الإستراتیجیة هي مرحلة وضع الأهداف وأهداف إستراتیجیة</a:t>
            </a:r>
            <a:r>
              <a:rPr lang="ar-JO" dirty="0"/>
              <a:t> </a:t>
            </a:r>
            <a:r>
              <a:rPr lang="ar-QA" dirty="0"/>
              <a:t>الاتصال تنتج مباشرة من الإستراتیجیة العامة للمؤسسة، وتترجم النظر الإستراتیجیة</a:t>
            </a:r>
            <a:r>
              <a:rPr lang="ar-JO" dirty="0"/>
              <a:t> </a:t>
            </a:r>
            <a:r>
              <a:rPr lang="ar-QA" dirty="0"/>
              <a:t>للمسیر وهذه العملیة تأخذ وقت یطول أو یقصر حسب أهمیة القرار ودرجة تأثیره في</a:t>
            </a:r>
            <a:r>
              <a:rPr lang="ar-JO" dirty="0"/>
              <a:t> </a:t>
            </a:r>
            <a:r>
              <a:rPr lang="ar-QA" dirty="0"/>
              <a:t>المؤسسة والأطراف فیها وقد ذكرنا سابقا مختلف أغراض الاتصا</a:t>
            </a:r>
            <a:r>
              <a:rPr lang="ar-JO" dirty="0"/>
              <a:t>ل.</a:t>
            </a:r>
          </a:p>
          <a:p>
            <a:pPr algn="just" rtl="1">
              <a:lnSpc>
                <a:spcPct val="150000"/>
              </a:lnSpc>
            </a:pPr>
            <a:endParaRPr lang="ar-JO" dirty="0"/>
          </a:p>
          <a:p>
            <a:pPr algn="just" rtl="1">
              <a:lnSpc>
                <a:spcPct val="150000"/>
              </a:lnSpc>
            </a:pPr>
            <a:r>
              <a:rPr lang="ar-QA" dirty="0"/>
              <a:t>والإتصال كعملیة تعتبر مستمرة،دینامیكیة ومتغیرة،فبانطلاقها وتطبیقها في المؤسسة لا یمكن تركها،ولهذا فیجب توجیهها ومراقبتها بوضع عملیة التغذیة المرتدة،بتوفیر وسائل استقطاب تصعد معها المعلومات نحو متغذي القر ار في المستویات الإداریة المتوسطة والعلیا المعنیة ،وتقییم وتفسیر هذه المعلومات ثم رد فعل المقررین علیها </a:t>
            </a:r>
            <a:endParaRPr lang="en-US"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advTm="1241"/>
    </mc:Choice>
    <mc:Fallback xmlns="">
      <p:transition advTm="12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19672" y="783488"/>
            <a:ext cx="6048492" cy="523220"/>
          </a:xfrm>
          <a:prstGeom prst="rect">
            <a:avLst/>
          </a:prstGeom>
          <a:noFill/>
        </p:spPr>
        <p:txBody>
          <a:bodyPr wrap="square" rtlCol="0">
            <a:spAutoFit/>
          </a:bodyPr>
          <a:lstStyle/>
          <a:p>
            <a:pPr algn="ctr"/>
            <a:r>
              <a:rPr lang="ar-JO" sz="2000" dirty="0"/>
              <a:t> </a:t>
            </a:r>
            <a:r>
              <a:rPr lang="ar-QA" sz="2800" dirty="0"/>
              <a:t>مراحل وضع الإستراتیجیة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4101" y="1871177"/>
            <a:ext cx="10239077" cy="4293483"/>
          </a:xfrm>
          <a:prstGeom prst="rect">
            <a:avLst/>
          </a:prstGeom>
          <a:noFill/>
        </p:spPr>
        <p:txBody>
          <a:bodyPr wrap="square" rtlCol="0">
            <a:spAutoFit/>
          </a:bodyPr>
          <a:lstStyle/>
          <a:p>
            <a:pPr algn="just" rtl="1">
              <a:lnSpc>
                <a:spcPct val="150000"/>
              </a:lnSpc>
            </a:pPr>
            <a:r>
              <a:rPr lang="ar-JO" b="1" u="sng" dirty="0"/>
              <a:t>ثانيا دراسة المحیط الإجتماعي والثقافي للمؤسسة </a:t>
            </a:r>
            <a:endParaRPr lang="ar-QA" b="1" u="sng" dirty="0"/>
          </a:p>
          <a:p>
            <a:pPr algn="just" rtl="1">
              <a:lnSpc>
                <a:spcPct val="150000"/>
              </a:lnSpc>
            </a:pPr>
            <a:endParaRPr lang="ar-QA" dirty="0"/>
          </a:p>
          <a:p>
            <a:pPr algn="just" rtl="1">
              <a:lnSpc>
                <a:spcPct val="150000"/>
              </a:lnSpc>
            </a:pPr>
            <a:r>
              <a:rPr lang="ar-QA" dirty="0"/>
              <a:t>في هذه الخطوة تقوم المؤسسة وصورتها : وهویة المؤسسة تعبر عن إسمنت</a:t>
            </a:r>
            <a:r>
              <a:rPr lang="ar-JO" dirty="0"/>
              <a:t> </a:t>
            </a:r>
            <a:r>
              <a:rPr lang="ar-QA" dirty="0"/>
              <a:t>المؤسسة ،فالهویة القویة للمؤسسة تسمح بتحقیق الإنسجام،وهذا فكل عمل إتصال</a:t>
            </a:r>
            <a:r>
              <a:rPr lang="ar-JO" dirty="0"/>
              <a:t> </a:t>
            </a:r>
            <a:r>
              <a:rPr lang="ar-QA" dirty="0"/>
              <a:t>یرتبط بهویة المؤسسة یدعم هذا الإنسجام.</a:t>
            </a:r>
            <a:endParaRPr lang="ar-JO" dirty="0"/>
          </a:p>
          <a:p>
            <a:pPr algn="just" rtl="1">
              <a:lnSpc>
                <a:spcPct val="150000"/>
              </a:lnSpc>
            </a:pPr>
            <a:endParaRPr lang="ar-QA" dirty="0"/>
          </a:p>
          <a:p>
            <a:pPr algn="just" rtl="1">
              <a:lnSpc>
                <a:spcPct val="150000"/>
              </a:lnSpc>
            </a:pPr>
            <a:r>
              <a:rPr lang="ar-QA" dirty="0"/>
              <a:t>المؤسسة كشخص معنوي مثل الشخص الحقیقي،لها هویة تحدد من خلال عدد من</a:t>
            </a:r>
            <a:r>
              <a:rPr lang="ar-JO" dirty="0"/>
              <a:t> </a:t>
            </a:r>
            <a:r>
              <a:rPr lang="ar-QA" dirty="0"/>
              <a:t>العوامل ،منها هیاكلها،أنظمتها ،تاریخها،المجموعات الثقافیة</a:t>
            </a:r>
            <a:endParaRPr lang="ar-JO" dirty="0"/>
          </a:p>
          <a:p>
            <a:pPr algn="just" rtl="1">
              <a:lnSpc>
                <a:spcPct val="150000"/>
              </a:lnSpc>
            </a:pPr>
            <a:r>
              <a:rPr lang="ar-QA" dirty="0"/>
              <a:t>وصورة المؤسسة تنتج أو هي إنعكاس للهویة وتقیم من خلال المكونات الأساسیة : التأسیسیة،المهنیة،العلائقیة والشعوریة ، وعادة ما یكون الحدیث عن صورة المؤسسة الخارجیة وهي تقدم من خلال عملیات التسویق </a:t>
            </a:r>
            <a:r>
              <a:rPr lang="en-US" dirty="0"/>
              <a:t>Marketing </a:t>
            </a:r>
            <a:r>
              <a:rPr lang="ar-JO" dirty="0"/>
              <a:t> </a:t>
            </a:r>
            <a:r>
              <a:rPr lang="ar-QA" dirty="0"/>
              <a:t>أما الصورة الداخلیة فتنتج عن إدراك أو معرفة الهویة في الداخل ،وللصورة الخارجیة كما تدرك داخل المؤسسة</a:t>
            </a:r>
            <a:r>
              <a:rPr lang="ar-JO" dirty="0"/>
              <a:t>.</a:t>
            </a:r>
            <a:endParaRPr lang="ar-JO" dirty="0">
              <a:latin typeface="Alexandria" charset="0"/>
              <a:cs typeface="Alexandria" charset="0"/>
            </a:endParaRPr>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advTm="13731"/>
    </mc:Choice>
    <mc:Fallback xmlns="">
      <p:transition advTm="137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QA" sz="2800" dirty="0"/>
              <a:t>مراحل وضع الإستراتیجیة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956808"/>
            <a:ext cx="9710928" cy="341632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SA" b="1" u="sng" dirty="0"/>
              <a:t>ثالثا </a:t>
            </a:r>
            <a:r>
              <a:rPr lang="ar-JO" b="1" u="sng" dirty="0"/>
              <a:t>: </a:t>
            </a:r>
            <a:r>
              <a:rPr lang="ar-QA" b="1" u="sng" dirty="0"/>
              <a:t>إختیار الأدوار والوسطاء </a:t>
            </a:r>
            <a:endParaRPr lang="en-US" u="sng" dirty="0"/>
          </a:p>
          <a:p>
            <a:pPr algn="just" rtl="1">
              <a:lnSpc>
                <a:spcPct val="200000"/>
              </a:lnSpc>
            </a:pPr>
            <a:r>
              <a:rPr lang="ar-JO" dirty="0"/>
              <a:t>طرق </a:t>
            </a:r>
            <a:r>
              <a:rPr lang="ar-QA" dirty="0"/>
              <a:t>اختیار وسیلة الاتصال المناسبة</a:t>
            </a:r>
            <a:r>
              <a:rPr lang="ar-JO" dirty="0"/>
              <a:t>:</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ونوعیة الموضوع الذي یرید الاتصال بشأنه.</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 الجمهور الذي یرید الاتصال به</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 محتوى الرسالة المراد توصیلها</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الوسیلة نفسها وخصائصها</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445" y="2972324"/>
            <a:ext cx="4972563" cy="2720089"/>
          </a:xfrm>
          <a:prstGeom prst="rect">
            <a:avLst/>
          </a:prstGeom>
        </p:spPr>
      </p:pic>
    </p:spTree>
    <p:extLst>
      <p:ext uri="{BB962C8B-B14F-4D97-AF65-F5344CB8AC3E}">
        <p14:creationId xmlns:p14="http://schemas.microsoft.com/office/powerpoint/2010/main" val="464758399"/>
      </p:ext>
    </p:extLst>
  </p:cSld>
  <p:clrMapOvr>
    <a:masterClrMapping/>
  </p:clrMapOvr>
  <mc:AlternateContent xmlns:mc="http://schemas.openxmlformats.org/markup-compatibility/2006" xmlns:p14="http://schemas.microsoft.com/office/powerpoint/2010/main">
    <mc:Choice Requires="p14">
      <p:transition p14:dur="10" advTm="17833"/>
    </mc:Choice>
    <mc:Fallback xmlns="">
      <p:transition advTm="1783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a:r>
              <a:rPr lang="ar-JO" sz="2800" dirty="0"/>
              <a:t>ا</a:t>
            </a:r>
            <a:r>
              <a:rPr lang="ar-QA" sz="2800" dirty="0"/>
              <a:t>لعلاقات العامة </a:t>
            </a:r>
            <a:r>
              <a:rPr lang="ar-JO" sz="2800" dirty="0"/>
              <a:t>و </a:t>
            </a:r>
            <a:r>
              <a:rPr lang="ar-QA" sz="2800" dirty="0"/>
              <a:t>الاتصال الإستراتيجي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07160" y="1925398"/>
            <a:ext cx="10230129" cy="4190314"/>
          </a:xfrm>
          <a:prstGeom prst="rect">
            <a:avLst/>
          </a:prstGeom>
          <a:noFill/>
        </p:spPr>
        <p:txBody>
          <a:bodyPr wrap="square" rtlCol="0">
            <a:spAutoFit/>
          </a:bodyPr>
          <a:lstStyle/>
          <a:p>
            <a:pPr algn="just" rtl="1">
              <a:lnSpc>
                <a:spcPct val="150000"/>
              </a:lnSpc>
            </a:pPr>
            <a:r>
              <a:rPr lang="ar-JO" dirty="0"/>
              <a:t>أصبحت القدرة على توصيل الأفكار والرسائل عبر وسائل الإعلام المختلفة مفتاحًا لممارسة الأعمال في القرن الحادي والعشرين. يمكن لحملة إعلانية إبداعية أن تدفع بمنتج جديد إلى قمة السوق، ويمكن لحملة علاقات عامة قوية أن تحدث ضجة في المجتمع، أو أن تجلب المزيد من التأييد والإشادة لقضية ما، ويمكن أن يكون للرسائل المنقولة من خلال البيان الصحفي، أو منشور عبر وسائل التواصل الاجتماعي، أو إعلان تليفزيوني، أو تسويق فيروسي.. إلخ، تأثير إيجابي لا يصدق على المنظمات، ويمكن أن يكون لها أيضًا تأثير سلبي إذا تمت معالجتها بشكل سيء.</a:t>
            </a:r>
          </a:p>
          <a:p>
            <a:pPr algn="just" rtl="1">
              <a:lnSpc>
                <a:spcPct val="150000"/>
              </a:lnSpc>
            </a:pPr>
            <a:endParaRPr lang="ar-JO" dirty="0"/>
          </a:p>
          <a:p>
            <a:pPr algn="just" rtl="1">
              <a:lnSpc>
                <a:spcPct val="150000"/>
              </a:lnSpc>
            </a:pPr>
            <a:r>
              <a:rPr lang="ar-JO" dirty="0"/>
              <a:t>فالطريقة التي تنقل بها المنظمات رسائلها وصورتها للجمهور لها تأثير هائل على نجاحها، لذلك، تحتاج المنظمات إلى اختيار المسؤولين عن اتصالاتها بعناية، وتعمل العديد من المهن على تحقيق هذا النجاح من خلال هذه القنوات، وفي مقدمتها العلاقات العامة.</a:t>
            </a:r>
          </a:p>
        </p:txBody>
      </p:sp>
    </p:spTree>
    <p:extLst>
      <p:ext uri="{BB962C8B-B14F-4D97-AF65-F5344CB8AC3E}">
        <p14:creationId xmlns:p14="http://schemas.microsoft.com/office/powerpoint/2010/main" val="1912606749"/>
      </p:ext>
    </p:extLst>
  </p:cSld>
  <p:clrMapOvr>
    <a:masterClrMapping/>
  </p:clrMapOvr>
  <mc:AlternateContent xmlns:mc="http://schemas.openxmlformats.org/markup-compatibility/2006" xmlns:p14="http://schemas.microsoft.com/office/powerpoint/2010/main">
    <mc:Choice Requires="p14">
      <p:transition p14:dur="10" advTm="93964"/>
    </mc:Choice>
    <mc:Fallback xmlns="">
      <p:transition advTm="9396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46520" y="657113"/>
            <a:ext cx="4754238" cy="523220"/>
          </a:xfrm>
          <a:prstGeom prst="rect">
            <a:avLst/>
          </a:prstGeom>
          <a:noFill/>
        </p:spPr>
        <p:txBody>
          <a:bodyPr wrap="square" rtlCol="0">
            <a:spAutoFit/>
          </a:bodyPr>
          <a:lstStyle/>
          <a:p>
            <a:pPr algn="ctr"/>
            <a:r>
              <a:rPr lang="ar-JO" sz="2800" dirty="0"/>
              <a:t>الاتصال المؤسسي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44010"/>
            <a:ext cx="10230129" cy="3782061"/>
          </a:xfrm>
          <a:prstGeom prst="rect">
            <a:avLst/>
          </a:prstGeom>
          <a:noFill/>
        </p:spPr>
        <p:txBody>
          <a:bodyPr wrap="square" rtlCol="0">
            <a:spAutoFit/>
          </a:bodyPr>
          <a:lstStyle/>
          <a:p>
            <a:pPr algn="just" rtl="1">
              <a:lnSpc>
                <a:spcPct val="150000"/>
              </a:lnSpc>
            </a:pPr>
            <a:r>
              <a:rPr lang="ar-JO" dirty="0"/>
              <a:t>الاتصال المؤسسي، والذي يستخدم بدلا من العلاقات العامة في العديد من منظمات العمل العالمية والعربية، وينظر إليه على أنه تطوير لمفهوم العلاقات العامة. ويستمد الاتصال المؤسسي جذوره من الكلمة اللاتينية </a:t>
            </a:r>
            <a:r>
              <a:rPr lang="en-US" dirty="0"/>
              <a:t>corpus</a:t>
            </a:r>
            <a:r>
              <a:rPr lang="ar-JO" dirty="0"/>
              <a:t>والتي تعني «الجسم كله».</a:t>
            </a:r>
          </a:p>
          <a:p>
            <a:pPr algn="just" rtl="1">
              <a:lnSpc>
                <a:spcPct val="150000"/>
              </a:lnSpc>
            </a:pPr>
            <a:endParaRPr lang="ar-JO" dirty="0"/>
          </a:p>
          <a:p>
            <a:pPr algn="just" rtl="1">
              <a:lnSpc>
                <a:spcPct val="150000"/>
              </a:lnSpc>
            </a:pPr>
            <a:r>
              <a:rPr lang="ar-JO" dirty="0"/>
              <a:t>ويفترض الاتصال المؤسسي أنه من الممكن ومن المرغوب فيه أن تتواصل المنظمة من خلال كيان أو حدة واحدة، مدعيا وجود منظور إستراتيجي وإداري غائب عن العلاقات العامة يقود عملية الترابط المتبادل بين أداء المنظمة وهوية وسمعة الشركة من ناحية، كما يؤدي لتنسيق الاتصالات من ناحية أخرى، كما يرى منظروه أنه فقط القادر على دمج العلاقات العامة والتسويق والاتصال التنظيمي ضمن منظور إداري إستراتيجي واحد، وفي النهاية تؤكد هذه التسميات المختلفة أهمية الوظيفة الاتصالية في العصر الحاضر، وأن مهنة مستقلة تعدى عمرها قرنا من الزمان تتوارى لتكون مجالا فرعيا ضمن مجال ناشئ شامل، وسواء اختلفنا أو اتفقنا مع هذه التغييرات فلابد أن نكون على دراية بهذه المسميات وأبعادها.</a:t>
            </a:r>
          </a:p>
        </p:txBody>
      </p:sp>
    </p:spTree>
    <p:extLst>
      <p:ext uri="{BB962C8B-B14F-4D97-AF65-F5344CB8AC3E}">
        <p14:creationId xmlns:p14="http://schemas.microsoft.com/office/powerpoint/2010/main" val="468285062"/>
      </p:ext>
    </p:extLst>
  </p:cSld>
  <p:clrMapOvr>
    <a:masterClrMapping/>
  </p:clrMapOvr>
  <mc:AlternateContent xmlns:mc="http://schemas.openxmlformats.org/markup-compatibility/2006" xmlns:p14="http://schemas.microsoft.com/office/powerpoint/2010/main">
    <mc:Choice Requires="p14">
      <p:transition p14:dur="10" advTm="46486"/>
    </mc:Choice>
    <mc:Fallback xmlns="">
      <p:transition advTm="4648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10595" y="565369"/>
            <a:ext cx="4754238" cy="523220"/>
          </a:xfrm>
          <a:prstGeom prst="rect">
            <a:avLst/>
          </a:prstGeom>
          <a:noFill/>
        </p:spPr>
        <p:txBody>
          <a:bodyPr wrap="square" rtlCol="0">
            <a:spAutoFit/>
          </a:bodyPr>
          <a:lstStyle/>
          <a:p>
            <a:pPr algn="ctr"/>
            <a:r>
              <a:rPr lang="ar-JO" sz="2800" dirty="0"/>
              <a:t>الاتصال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72650" y="2177072"/>
            <a:ext cx="10230129" cy="3369449"/>
          </a:xfrm>
          <a:prstGeom prst="rect">
            <a:avLst/>
          </a:prstGeom>
          <a:noFill/>
        </p:spPr>
        <p:txBody>
          <a:bodyPr wrap="square" rtlCol="0">
            <a:spAutoFit/>
          </a:bodyPr>
          <a:lstStyle/>
          <a:p>
            <a:pPr algn="just" rtl="1">
              <a:lnSpc>
                <a:spcPct val="150000"/>
              </a:lnSpc>
            </a:pPr>
            <a:r>
              <a:rPr lang="ar-JO" dirty="0"/>
              <a:t>ويشير الاتصال الاستراتيجي إلى الاستخدام المتعمد والمخطط للاتصالات لتحقيق أهداف أو أهداف محددة. وينطوي على تطوير وتنفيذ استراتيجيات الاتصال التي تتوافق مع الأهداف العامة للمنظمة ومصممة للوصول إلى الجماهير المستهدفة.</a:t>
            </a:r>
          </a:p>
          <a:p>
            <a:pPr algn="just" rtl="1">
              <a:lnSpc>
                <a:spcPct val="150000"/>
              </a:lnSpc>
            </a:pPr>
            <a:endParaRPr lang="ar-JO" dirty="0"/>
          </a:p>
          <a:p>
            <a:pPr algn="just" rtl="1">
              <a:lnSpc>
                <a:spcPct val="150000"/>
              </a:lnSpc>
            </a:pPr>
            <a:r>
              <a:rPr lang="ar-JO" dirty="0"/>
              <a:t>شمل بعض مزايا الاتصال الاستراتيجي زيادة الوعي بالعلامة التجارية وتحسين السمعة والمصداقية وتعزيز مشاركة العملاء وزيادة المبيعات والإيرادات. من خلال تطوير وتنفيذ استراتيجيات اتصال فعالة ، يمكن للمنظمات بناء علاقات أقوى مع عملائها وموظفيها وأصحاب المصلحة الآخرين ، وتحقيق نجاح أكبر في عملياتها في نهاية المطاف.</a:t>
            </a:r>
          </a:p>
        </p:txBody>
      </p:sp>
    </p:spTree>
    <p:extLst>
      <p:ext uri="{BB962C8B-B14F-4D97-AF65-F5344CB8AC3E}">
        <p14:creationId xmlns:p14="http://schemas.microsoft.com/office/powerpoint/2010/main" val="2982767973"/>
      </p:ext>
    </p:extLst>
  </p:cSld>
  <p:clrMapOvr>
    <a:masterClrMapping/>
  </p:clrMapOvr>
  <mc:AlternateContent xmlns:mc="http://schemas.openxmlformats.org/markup-compatibility/2006" xmlns:p14="http://schemas.microsoft.com/office/powerpoint/2010/main">
    <mc:Choice Requires="p14">
      <p:transition p14:dur="10" advTm="11765"/>
    </mc:Choice>
    <mc:Fallback xmlns="">
      <p:transition advTm="1176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QA" b="0" i="0" dirty="0">
              <a:solidFill>
                <a:srgbClr val="383838"/>
              </a:solidFill>
              <a:effectLst/>
              <a:latin typeface="Noto Serif"/>
            </a:endParaRPr>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مكونات الاتصال الاستراتيجي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08575" y="1637523"/>
            <a:ext cx="10422571" cy="3366563"/>
          </a:xfrm>
          <a:prstGeom prst="rect">
            <a:avLst/>
          </a:prstGeom>
          <a:noFill/>
        </p:spPr>
        <p:txBody>
          <a:bodyPr wrap="square" rtlCol="0">
            <a:spAutoFit/>
          </a:bodyPr>
          <a:lstStyle/>
          <a:p>
            <a:pPr algn="just" rtl="1">
              <a:lnSpc>
                <a:spcPct val="150000"/>
              </a:lnSpc>
            </a:pPr>
            <a:r>
              <a:rPr lang="ar-JO" dirty="0"/>
              <a:t>يوظف الاتصال الاستراتيجي: العلاقات العامة، والتسويق، والإعلان، والعلوم السلوكية، وتحليل البيانات، ووسائل الإعلام، والاستماع الاجتماعي لزيادة وعي وفهم الجمهور المستهدف للتأثير على تصوراته ومواقفه. ويتكون من:</a:t>
            </a:r>
          </a:p>
          <a:p>
            <a:pPr algn="just" rtl="1">
              <a:lnSpc>
                <a:spcPct val="150000"/>
              </a:lnSpc>
            </a:pPr>
            <a:r>
              <a:rPr lang="ar-JO" b="1" dirty="0"/>
              <a:t>  تحليل الجمهور    صياغة الرسالة الاتصالي     اختيار القناة أو المنصة       التوقيت المناسب       التأثير المطلوب</a:t>
            </a:r>
          </a:p>
          <a:p>
            <a:pPr algn="just" rtl="1">
              <a:lnSpc>
                <a:spcPct val="150000"/>
              </a:lnSpc>
            </a:pPr>
            <a:endParaRPr lang="ar-JO" b="1" dirty="0"/>
          </a:p>
          <a:p>
            <a:pPr algn="just" rtl="1">
              <a:lnSpc>
                <a:spcPct val="150000"/>
              </a:lnSpc>
            </a:pPr>
            <a:r>
              <a:rPr lang="ar-JO" dirty="0"/>
              <a:t>يتضمن الاتصال الاستراتيجي الفعال فهمًا عميقًا لأهداف المنظمة وقيمها وأهدافها ، فضلاً عن فهم احتياجات وتفضيلات الجمهور المستهدف. يتطلب التخطيط والتنفيذ الدقيقين لضمان تنسيق أنشطة الاتصال بشكل جيد ونقل الرسالة المرغوبة بوضوح وثبات. ويتخذ الاتصال الاستراتيجي أشكالًا عدة، بما في ذلك الإعلان، والعلاقات العامة، ووسائل التواصل الاجتماعي، وتسويق المحتوى، والاتصالات الداخلية. بغض النظر عن التكتيكات المحددة المستخدمة، فإن مفتاح الاتصال الاستراتيجي الناجح هو تطوير رسالة واضحة ومقنعة يتردد صداها مع الجمهور المستهدف</a:t>
            </a:r>
          </a:p>
        </p:txBody>
      </p:sp>
    </p:spTree>
    <p:extLst>
      <p:ext uri="{BB962C8B-B14F-4D97-AF65-F5344CB8AC3E}">
        <p14:creationId xmlns:p14="http://schemas.microsoft.com/office/powerpoint/2010/main" val="1574790654"/>
      </p:ext>
    </p:extLst>
  </p:cSld>
  <p:clrMapOvr>
    <a:masterClrMapping/>
  </p:clrMapOvr>
  <mc:AlternateContent xmlns:mc="http://schemas.openxmlformats.org/markup-compatibility/2006" xmlns:p14="http://schemas.microsoft.com/office/powerpoint/2010/main">
    <mc:Choice Requires="p14">
      <p:transition p14:dur="10" advTm="29489"/>
    </mc:Choice>
    <mc:Fallback xmlns="">
      <p:transition advTm="294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00318" y="849028"/>
            <a:ext cx="6486961" cy="523220"/>
          </a:xfrm>
          <a:prstGeom prst="rect">
            <a:avLst/>
          </a:prstGeom>
          <a:noFill/>
        </p:spPr>
        <p:txBody>
          <a:bodyPr wrap="square" rtlCol="0">
            <a:spAutoFit/>
          </a:bodyPr>
          <a:lstStyle/>
          <a:p>
            <a:pPr algn="ctr"/>
            <a:r>
              <a:rPr lang="ar-QA" sz="2800" dirty="0"/>
              <a:t>الخصائص الرئيسة للاتصال الاستراتيجي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4016" y="1628906"/>
            <a:ext cx="10239247" cy="3782061"/>
          </a:xfrm>
          <a:prstGeom prst="rect">
            <a:avLst/>
          </a:prstGeom>
          <a:noFill/>
        </p:spPr>
        <p:txBody>
          <a:bodyPr wrap="square" rtlCol="0">
            <a:spAutoFit/>
          </a:bodyPr>
          <a:lstStyle/>
          <a:p>
            <a:pPr algn="just" rtl="1">
              <a:lnSpc>
                <a:spcPct val="150000"/>
              </a:lnSpc>
            </a:pPr>
            <a:r>
              <a:rPr lang="ar-QA" dirty="0"/>
              <a:t>1. أهداف واضحة: يركز الاتصال الاستراتيجي على تحقيق أهداف محددة ، مثل زيادة الوعي بالعلامة التجارية ، أو تحسين مشاركة العملاء ، أو زيادة المبيعات. يجب أن تكون هذه الأهداف محددة بوضوح وقابلة للقياس.</a:t>
            </a:r>
          </a:p>
          <a:p>
            <a:pPr algn="just" rtl="1">
              <a:lnSpc>
                <a:spcPct val="150000"/>
              </a:lnSpc>
            </a:pPr>
            <a:r>
              <a:rPr lang="ar-QA" dirty="0"/>
              <a:t>2. التركيز على الجمهور: تم تصميم الاتصال الاستراتيجي للوصول إلى جمهور مستهدف محدد ، برسائل مصممة وفقًا لاحتياجاتهم واهتماماتهم.</a:t>
            </a:r>
          </a:p>
          <a:p>
            <a:pPr algn="just" rtl="1">
              <a:lnSpc>
                <a:spcPct val="150000"/>
              </a:lnSpc>
            </a:pPr>
            <a:r>
              <a:rPr lang="ar-QA" dirty="0"/>
              <a:t>3. نهج متكامل: يتضمن الاتصال الاستراتيجي نهجا متكاملا ، مع رسائل متسقة عبر قنوات ومنصات متعددة.</a:t>
            </a:r>
          </a:p>
          <a:p>
            <a:pPr algn="just" rtl="1">
              <a:lnSpc>
                <a:spcPct val="150000"/>
              </a:lnSpc>
            </a:pPr>
            <a:r>
              <a:rPr lang="ar-QA" dirty="0"/>
              <a:t>4. اتصال ثنائي الاتجاه: يتضمن الاتصال الاستراتيجي اتصالًا ثنائي الاتجاه ، مع التركيز على الاستماع إلى الجمهور المستهدف والتفاعل معه.</a:t>
            </a:r>
          </a:p>
          <a:p>
            <a:pPr algn="just" rtl="1">
              <a:lnSpc>
                <a:spcPct val="150000"/>
              </a:lnSpc>
            </a:pPr>
            <a:r>
              <a:rPr lang="ar-QA" dirty="0"/>
              <a:t>5. التقييم: يشمل الاتصال الاستراتيجي التقييم المستمر وقياس فعالية جهود الاتصال ، مع التركيز على التحسين المستمر</a:t>
            </a:r>
          </a:p>
          <a:p>
            <a:pPr algn="just" rtl="1">
              <a:lnSpc>
                <a:spcPct val="150000"/>
              </a:lnSpc>
            </a:pPr>
            <a:r>
              <a:rPr lang="ar-QA" dirty="0"/>
              <a:t>6. البحث: يتضمن الاتصال الاستراتيجي إجراء البحوث لاكتساب فهم أعمق للجمهور المستهدف وتحديد قنوات الاتصال والرسائل الأكثر فاعلية.</a:t>
            </a:r>
            <a:endParaRPr lang="ar-JO"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advTm="24885"/>
    </mc:Choice>
    <mc:Fallback xmlns="">
      <p:transition advTm="2488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95716" y="607563"/>
            <a:ext cx="5560498" cy="523220"/>
          </a:xfrm>
          <a:prstGeom prst="rect">
            <a:avLst/>
          </a:prstGeom>
          <a:noFill/>
        </p:spPr>
        <p:txBody>
          <a:bodyPr wrap="square" rtlCol="0">
            <a:spAutoFit/>
          </a:bodyPr>
          <a:lstStyle/>
          <a:p>
            <a:pPr algn="ctr"/>
            <a:r>
              <a:rPr lang="ar-QA" sz="2800" dirty="0"/>
              <a:t>لتطوير الرسائل الاستراتيجية هناك عدة خطوات</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28631" y="1697179"/>
            <a:ext cx="10288674" cy="4619854"/>
          </a:xfrm>
          <a:prstGeom prst="rect">
            <a:avLst/>
          </a:prstGeom>
          <a:noFill/>
        </p:spPr>
        <p:txBody>
          <a:bodyPr wrap="square" rtlCol="0">
            <a:spAutoFit/>
          </a:bodyPr>
          <a:lstStyle/>
          <a:p>
            <a:pPr marL="342900" indent="-342900" algn="r" rtl="1">
              <a:lnSpc>
                <a:spcPct val="150000"/>
              </a:lnSpc>
              <a:buAutoNum type="arabicPeriod"/>
            </a:pPr>
            <a:r>
              <a:rPr lang="ar-QA" dirty="0"/>
              <a:t>تطوير رسالة استراتيجية هي تحديد أهدافك. ما الذي تريد تحقيقه من خلال رسالتك؟ ما الإجراء الذي تريد أن يتخذه جمهورك المستهدف؟</a:t>
            </a:r>
          </a:p>
          <a:p>
            <a:pPr marL="342900" indent="-342900" algn="r" rtl="1">
              <a:lnSpc>
                <a:spcPct val="150000"/>
              </a:lnSpc>
              <a:buAutoNum type="arabicPeriod"/>
            </a:pPr>
            <a:endParaRPr lang="ar-QA" dirty="0"/>
          </a:p>
          <a:p>
            <a:pPr marL="342900" indent="-342900" algn="r" rtl="1">
              <a:lnSpc>
                <a:spcPct val="150000"/>
              </a:lnSpc>
              <a:buFont typeface="+mj-lt"/>
              <a:buAutoNum type="arabicPeriod"/>
            </a:pPr>
            <a:r>
              <a:rPr lang="ar-QA" dirty="0"/>
              <a:t>تحديد جمهورك المستهدف. لمن تريد أن تصل؟ ما هي احتياجاتهم واهتماماتهم؟ ما هي أفضل طريقة للوصول إليهم؟</a:t>
            </a:r>
          </a:p>
          <a:p>
            <a:pPr marL="342900" indent="-342900" algn="r" rtl="1">
              <a:lnSpc>
                <a:spcPct val="150000"/>
              </a:lnSpc>
              <a:buFont typeface="+mj-lt"/>
              <a:buAutoNum type="arabicPeriod"/>
            </a:pPr>
            <a:endParaRPr lang="ar-QA" dirty="0"/>
          </a:p>
          <a:p>
            <a:pPr marL="342900" indent="-342900" algn="r" rtl="1">
              <a:lnSpc>
                <a:spcPct val="150000"/>
              </a:lnSpc>
              <a:buFont typeface="+mj-lt"/>
              <a:buAutoNum type="arabicPeriod"/>
            </a:pPr>
            <a:r>
              <a:rPr lang="ar-QA" dirty="0"/>
              <a:t>تطوير الرسائل الرئيسية: بمجرد تحديد أهدافك وتحديد جمهورك المستهدف ، فإن الخطوة التالية هي تطوير الرسائل الرئيسية التي سيكون لها صدى لدى هذا الجمهور. يجب أن تكون هذه الرسائل واضحة وموجزة ومركزة على الفوائد التي يمكن أن تقدمها مؤسستك للجمهور.</a:t>
            </a:r>
          </a:p>
          <a:p>
            <a:pPr marL="342900" indent="-342900" algn="r" rtl="1">
              <a:lnSpc>
                <a:spcPct val="150000"/>
              </a:lnSpc>
              <a:buFont typeface="+mj-lt"/>
              <a:buAutoNum type="arabicPeriod"/>
            </a:pPr>
            <a:r>
              <a:rPr lang="ar-QA" dirty="0"/>
              <a:t>اختر قنوات الاتصال الخاصة بك: هناك العديد من قنوات الاتصال المختلفة التي يمكنك استخدامها للوصول إلى جمهورك المستهدف ، بما في ذلك وسائل التواصل الاجتماعي والبريد الإلكتروني والإعلان والعلاقات العامة والأحداث. يعتمد اختيار القنوات على الجمهور المستهدف والرسالة وميزانيتك ومواردك.</a:t>
            </a:r>
            <a:endParaRPr lang="ar-JO"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advTm="12422"/>
    </mc:Choice>
    <mc:Fallback xmlns="">
      <p:transition advTm="1242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6608" y="1598600"/>
            <a:ext cx="10812720" cy="447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99784" y="776596"/>
            <a:ext cx="5968380" cy="507831"/>
          </a:xfrm>
          <a:prstGeom prst="rect">
            <a:avLst/>
          </a:prstGeom>
          <a:noFill/>
        </p:spPr>
        <p:txBody>
          <a:bodyPr wrap="square" rtlCol="0">
            <a:spAutoFit/>
          </a:bodyPr>
          <a:lstStyle/>
          <a:p>
            <a:pPr algn="ctr"/>
            <a:r>
              <a:rPr lang="ar-SA" sz="2700" dirty="0"/>
              <a:t>فوائد تطبيق الاتصال الاستراتيجي في العلاقات العامة</a:t>
            </a:r>
            <a:endParaRPr lang="en-US" sz="2700" b="1" dirty="0">
              <a:latin typeface="Alexandria" charset="0"/>
              <a:cs typeface="Alexandria" charset="0"/>
            </a:endParaRPr>
          </a:p>
        </p:txBody>
      </p:sp>
      <p:sp>
        <p:nvSpPr>
          <p:cNvPr id="5" name="Rectangle 4"/>
          <p:cNvSpPr/>
          <p:nvPr/>
        </p:nvSpPr>
        <p:spPr>
          <a:xfrm>
            <a:off x="968330" y="519636"/>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28631" y="1697179"/>
            <a:ext cx="10288674" cy="3831818"/>
          </a:xfrm>
          <a:prstGeom prst="rect">
            <a:avLst/>
          </a:prstGeom>
          <a:noFill/>
        </p:spPr>
        <p:txBody>
          <a:bodyPr wrap="square" rtlCol="0">
            <a:spAutoFit/>
          </a:bodyPr>
          <a:lstStyle/>
          <a:p>
            <a:pPr algn="r" rtl="1">
              <a:lnSpc>
                <a:spcPct val="150000"/>
              </a:lnSpc>
            </a:pPr>
            <a:r>
              <a:rPr lang="ar-SA" dirty="0"/>
              <a:t>عندما تخطط المؤسسة لاتصالها بشكل استراتيجي، تصبح رسائلها متناسقة وفعّالة، مما يعزز سمعتها وثقة الجمهور بها.</a:t>
            </a:r>
            <a:br>
              <a:rPr lang="ar-SA" dirty="0"/>
            </a:br>
            <a:r>
              <a:rPr lang="ar-SA" dirty="0"/>
              <a:t>يساعد ذلك على بناء صورة إيجابية مستقرة على المدى الطويل</a:t>
            </a:r>
          </a:p>
          <a:p>
            <a:pPr algn="r" rtl="1">
              <a:lnSpc>
                <a:spcPct val="150000"/>
              </a:lnSpc>
            </a:pPr>
            <a:endParaRPr lang="ar-SA" dirty="0"/>
          </a:p>
          <a:p>
            <a:pPr marL="285750" indent="-285750" algn="r" rtl="1">
              <a:lnSpc>
                <a:spcPct val="150000"/>
              </a:lnSpc>
              <a:buFont typeface="Arial" charset="0"/>
              <a:buChar char="•"/>
            </a:pPr>
            <a:r>
              <a:rPr lang="ar-SA" dirty="0"/>
              <a:t>تحسين العلاقة مع الجمهور</a:t>
            </a:r>
          </a:p>
          <a:p>
            <a:pPr marL="285750" indent="-285750" algn="r" rtl="1">
              <a:lnSpc>
                <a:spcPct val="150000"/>
              </a:lnSpc>
              <a:buFont typeface="Arial" charset="0"/>
              <a:buChar char="•"/>
            </a:pPr>
            <a:r>
              <a:rPr lang="ar-SA" dirty="0"/>
              <a:t>رفع السمعة والصورة الذهنية</a:t>
            </a:r>
          </a:p>
          <a:p>
            <a:pPr marL="285750" indent="-285750" algn="r" rtl="1">
              <a:lnSpc>
                <a:spcPct val="150000"/>
              </a:lnSpc>
              <a:buFont typeface="Arial" charset="0"/>
              <a:buChar char="•"/>
            </a:pPr>
            <a:r>
              <a:rPr lang="ar-SA" dirty="0"/>
              <a:t>تعزيز الثقة داخل المؤسسة وخارجها</a:t>
            </a:r>
          </a:p>
          <a:p>
            <a:pPr marL="285750" indent="-285750" algn="r" rtl="1">
              <a:lnSpc>
                <a:spcPct val="150000"/>
              </a:lnSpc>
              <a:buFont typeface="Arial" charset="0"/>
              <a:buChar char="•"/>
            </a:pPr>
            <a:r>
              <a:rPr lang="ar-SA" dirty="0"/>
              <a:t>زيادة الارتباط الوظيفي وثقافة التواصل الداخلي</a:t>
            </a:r>
          </a:p>
          <a:p>
            <a:pPr marL="285750" indent="-285750" algn="r" rtl="1">
              <a:lnSpc>
                <a:spcPct val="150000"/>
              </a:lnSpc>
              <a:buFont typeface="Arial" charset="0"/>
              <a:buChar char="•"/>
            </a:pPr>
            <a:r>
              <a:rPr lang="ar-SA" dirty="0"/>
              <a:t>نجاح الحملات الإعلامية</a:t>
            </a:r>
          </a:p>
          <a:p>
            <a:pPr marL="342900" indent="-342900" algn="r" rtl="1">
              <a:lnSpc>
                <a:spcPct val="150000"/>
              </a:lnSpc>
              <a:buAutoNum type="arabicPeriod"/>
            </a:pPr>
            <a:endParaRPr lang="ar-JO" dirty="0"/>
          </a:p>
        </p:txBody>
      </p:sp>
    </p:spTree>
    <p:extLst>
      <p:ext uri="{BB962C8B-B14F-4D97-AF65-F5344CB8AC3E}">
        <p14:creationId xmlns:p14="http://schemas.microsoft.com/office/powerpoint/2010/main" val="1347104771"/>
      </p:ext>
    </p:extLst>
  </p:cSld>
  <p:clrMapOvr>
    <a:masterClrMapping/>
  </p:clrMapOvr>
  <mc:AlternateContent xmlns:mc="http://schemas.openxmlformats.org/markup-compatibility/2006" xmlns:p14="http://schemas.microsoft.com/office/powerpoint/2010/main">
    <mc:Choice Requires="p14">
      <p:transition p14:dur="10" advTm="13804"/>
    </mc:Choice>
    <mc:Fallback xmlns="">
      <p:transition advTm="1380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866211" y="2985275"/>
            <a:ext cx="3704899" cy="111096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3158"/>
    </mc:Choice>
    <mc:Fallback xmlns="">
      <p:transition spd="slow" advTm="14315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5DA4519C-1A8D-46B7-9CDE-EB4746CDDF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26104</TotalTime>
  <Words>4360</Words>
  <Application>Microsoft Office PowerPoint</Application>
  <PresentationFormat>Widescreen</PresentationFormat>
  <Paragraphs>499</Paragraphs>
  <Slides>42</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cairo</vt:lpstr>
      <vt:lpstr>Calibri</vt:lpstr>
      <vt:lpstr>Noto Serif</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206</cp:revision>
  <dcterms:created xsi:type="dcterms:W3CDTF">2023-04-29T09:08:00Z</dcterms:created>
  <dcterms:modified xsi:type="dcterms:W3CDTF">2026-04-18T14:33:38Z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