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5"/>
  </p:notesMasterIdLst>
  <p:sldIdLst>
    <p:sldId id="480" r:id="rId3"/>
    <p:sldId id="303" r:id="rId4"/>
    <p:sldId id="313" r:id="rId5"/>
    <p:sldId id="543" r:id="rId6"/>
    <p:sldId id="271" r:id="rId7"/>
    <p:sldId id="483" r:id="rId8"/>
    <p:sldId id="494" r:id="rId9"/>
    <p:sldId id="276" r:id="rId10"/>
    <p:sldId id="541" r:id="rId11"/>
    <p:sldId id="542" r:id="rId12"/>
    <p:sldId id="496" r:id="rId13"/>
    <p:sldId id="539" r:id="rId14"/>
    <p:sldId id="306" r:id="rId15"/>
    <p:sldId id="495" r:id="rId16"/>
    <p:sldId id="540" r:id="rId17"/>
    <p:sldId id="493" r:id="rId18"/>
    <p:sldId id="500" r:id="rId19"/>
    <p:sldId id="498" r:id="rId20"/>
    <p:sldId id="535" r:id="rId21"/>
    <p:sldId id="499" r:id="rId22"/>
    <p:sldId id="497" r:id="rId23"/>
    <p:sldId id="506" r:id="rId24"/>
    <p:sldId id="534" r:id="rId25"/>
    <p:sldId id="527" r:id="rId26"/>
    <p:sldId id="507" r:id="rId27"/>
    <p:sldId id="508" r:id="rId28"/>
    <p:sldId id="512" r:id="rId29"/>
    <p:sldId id="504" r:id="rId30"/>
    <p:sldId id="515" r:id="rId31"/>
    <p:sldId id="531" r:id="rId32"/>
    <p:sldId id="537" r:id="rId33"/>
    <p:sldId id="536" r:id="rId34"/>
    <p:sldId id="544" r:id="rId35"/>
    <p:sldId id="545" r:id="rId36"/>
    <p:sldId id="547" r:id="rId37"/>
    <p:sldId id="548" r:id="rId38"/>
    <p:sldId id="546" r:id="rId39"/>
    <p:sldId id="549" r:id="rId40"/>
    <p:sldId id="526" r:id="rId41"/>
    <p:sldId id="501" r:id="rId42"/>
    <p:sldId id="538" r:id="rId43"/>
    <p:sldId id="52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43"/>
            <p14:sldId id="271"/>
            <p14:sldId id="483"/>
            <p14:sldId id="494"/>
            <p14:sldId id="276"/>
            <p14:sldId id="541"/>
            <p14:sldId id="542"/>
            <p14:sldId id="496"/>
            <p14:sldId id="539"/>
            <p14:sldId id="306"/>
            <p14:sldId id="495"/>
            <p14:sldId id="540"/>
            <p14:sldId id="493"/>
            <p14:sldId id="500"/>
            <p14:sldId id="498"/>
            <p14:sldId id="535"/>
            <p14:sldId id="499"/>
            <p14:sldId id="497"/>
            <p14:sldId id="506"/>
            <p14:sldId id="534"/>
            <p14:sldId id="527"/>
            <p14:sldId id="507"/>
            <p14:sldId id="508"/>
            <p14:sldId id="512"/>
            <p14:sldId id="504"/>
            <p14:sldId id="515"/>
            <p14:sldId id="531"/>
            <p14:sldId id="537"/>
            <p14:sldId id="536"/>
            <p14:sldId id="544"/>
            <p14:sldId id="545"/>
            <p14:sldId id="547"/>
            <p14:sldId id="548"/>
            <p14:sldId id="546"/>
            <p14:sldId id="549"/>
            <p14:sldId id="526"/>
            <p14:sldId id="501"/>
            <p14:sldId id="538"/>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5" d="100"/>
          <a:sy n="75" d="100"/>
        </p:scale>
        <p:origin x="51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57723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6.png"/><Relationship Id="rId7" Type="http://schemas.openxmlformats.org/officeDocument/2006/relationships/image" Target="../media/image8.sv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8.png"/><Relationship Id="rId4" Type="http://schemas.openxmlformats.org/officeDocument/2006/relationships/image" Target="../media/image17.sv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a:t>
            </a:r>
            <a:r>
              <a:rPr lang="ar-SA" b="1" dirty="0">
                <a:solidFill>
                  <a:schemeClr val="bg1"/>
                </a:solidFill>
                <a:latin typeface="Alexandria" pitchFamily="2" charset="-78"/>
                <a:cs typeface="Alexandria" pitchFamily="2" charset="-78"/>
              </a:rPr>
              <a:t>الثاني</a:t>
            </a:r>
            <a:r>
              <a:rPr lang="ar-EG" b="1" dirty="0">
                <a:solidFill>
                  <a:schemeClr val="bg1"/>
                </a:solidFill>
                <a:latin typeface="Alexandria" pitchFamily="2" charset="-78"/>
                <a:cs typeface="Alexandria" pitchFamily="2" charset="-78"/>
              </a:rPr>
              <a:t>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45"/>
    </mc:Choice>
    <mc:Fallback xmlns="">
      <p:transition spd="slow" advTm="45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a:t>
            </a:r>
            <a:r>
              <a:rPr lang="ar-SA" sz="1600" b="1" dirty="0">
                <a:solidFill>
                  <a:schemeClr val="tx1"/>
                </a:solidFill>
                <a:latin typeface="Alexandria" pitchFamily="2" charset="-78"/>
                <a:cs typeface="Alexandria" pitchFamily="2" charset="-78"/>
              </a:rPr>
              <a:t>الثاني</a:t>
            </a:r>
            <a:r>
              <a:rPr lang="ar-EG" sz="1600" b="1" dirty="0">
                <a:solidFill>
                  <a:schemeClr val="tx1"/>
                </a:solidFill>
                <a:latin typeface="Alexandria" pitchFamily="2" charset="-78"/>
                <a:cs typeface="Alexandria" pitchFamily="2" charset="-78"/>
              </a:rPr>
              <a:t> </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56"/>
    </mc:Choice>
    <mc:Fallback xmlns="">
      <p:transition spd="slow" advTm="129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443228"/>
            <a:ext cx="8274015" cy="3867084"/>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السابقة؛ ماهية العلاقات العامة (1):</a:t>
            </a:r>
          </a:p>
          <a:p>
            <a:pPr indent="108000" algn="justLow" rtl="1">
              <a:lnSpc>
                <a:spcPct val="150000"/>
              </a:lnSpc>
              <a:spcBef>
                <a:spcPts val="1800"/>
              </a:spcBef>
              <a:spcAft>
                <a:spcPts val="600"/>
              </a:spcAft>
              <a:defRPr/>
            </a:pPr>
            <a:r>
              <a:rPr lang="ar-SA" sz="1600" dirty="0">
                <a:latin typeface="Alexandria" pitchFamily="2" charset="-78"/>
                <a:cs typeface="Alexandria" pitchFamily="2" charset="-78"/>
              </a:rPr>
              <a:t> - نشأة العلاقات العامة وتطورها.</a:t>
            </a:r>
          </a:p>
          <a:p>
            <a:pPr indent="108000" algn="justLow" rtl="1">
              <a:lnSpc>
                <a:spcPct val="150000"/>
              </a:lnSpc>
              <a:spcAft>
                <a:spcPts val="600"/>
              </a:spcAft>
            </a:pPr>
            <a:r>
              <a:rPr lang="ar-SA" sz="1600" dirty="0">
                <a:latin typeface="Alexandria" pitchFamily="2" charset="-78"/>
                <a:cs typeface="Alexandria" pitchFamily="2" charset="-78"/>
              </a:rPr>
              <a:t> - </a:t>
            </a:r>
            <a:r>
              <a:rPr lang="ar-EG" sz="1600" dirty="0">
                <a:latin typeface="Alexandria" pitchFamily="2" charset="-78"/>
                <a:cs typeface="Alexandria" pitchFamily="2" charset="-78"/>
              </a:rPr>
              <a:t>دوافع </a:t>
            </a:r>
            <a:r>
              <a:rPr lang="ar-EG" sz="1600" dirty="0" err="1">
                <a:latin typeface="Alexandria" pitchFamily="2" charset="-78"/>
                <a:cs typeface="Alexandria" pitchFamily="2" charset="-78"/>
              </a:rPr>
              <a:t>وأ</a:t>
            </a:r>
            <a:r>
              <a:rPr lang="ar-SA" sz="1600" dirty="0">
                <a:latin typeface="Alexandria" pitchFamily="2" charset="-78"/>
                <a:cs typeface="Alexandria" pitchFamily="2" charset="-78"/>
              </a:rPr>
              <a:t>سباب </a:t>
            </a:r>
            <a:r>
              <a:rPr lang="ar-EG" sz="1600" dirty="0">
                <a:latin typeface="Alexandria" pitchFamily="2" charset="-78"/>
                <a:cs typeface="Alexandria" pitchFamily="2" charset="-78"/>
              </a:rPr>
              <a:t>الاهتمام بالعلاقات العامة</a:t>
            </a:r>
            <a:r>
              <a:rPr lang="ar-SA" sz="1600" dirty="0">
                <a:latin typeface="Alexandria" pitchFamily="2" charset="-78"/>
                <a:cs typeface="Alexandria" pitchFamily="2" charset="-78"/>
              </a:rPr>
              <a:t>.</a:t>
            </a:r>
          </a:p>
          <a:p>
            <a:pPr indent="108000" algn="justLow" rtl="1">
              <a:lnSpc>
                <a:spcPct val="150000"/>
              </a:lnSpc>
              <a:spcAft>
                <a:spcPts val="600"/>
              </a:spcAft>
            </a:pPr>
            <a:r>
              <a:rPr lang="ar-SA" sz="1600" dirty="0">
                <a:latin typeface="Alexandria" pitchFamily="2" charset="-78"/>
                <a:cs typeface="Alexandria" pitchFamily="2" charset="-78"/>
              </a:rPr>
              <a:t> - </a:t>
            </a:r>
            <a:r>
              <a:rPr lang="ar-EG" sz="1600" dirty="0">
                <a:latin typeface="Alexandria" pitchFamily="2" charset="-78"/>
                <a:cs typeface="Alexandria" pitchFamily="2" charset="-78"/>
              </a:rPr>
              <a:t>الرواد الأوائل للعلاقات العامة</a:t>
            </a:r>
            <a:r>
              <a:rPr lang="ar-SA" sz="1600" dirty="0">
                <a:latin typeface="Alexandria" pitchFamily="2" charset="-78"/>
                <a:cs typeface="Alexandria" pitchFamily="2" charset="-78"/>
              </a:rPr>
              <a:t>.</a:t>
            </a:r>
          </a:p>
          <a:p>
            <a:pPr indent="108000" algn="justLow" rtl="1">
              <a:lnSpc>
                <a:spcPct val="150000"/>
              </a:lnSpc>
              <a:spcAft>
                <a:spcPts val="600"/>
              </a:spcAft>
            </a:pPr>
            <a:r>
              <a:rPr lang="ar-SA" sz="1600" dirty="0">
                <a:latin typeface="Alexandria" pitchFamily="2" charset="-78"/>
                <a:cs typeface="Alexandria" pitchFamily="2" charset="-78"/>
              </a:rPr>
              <a:t> - مفهوم العلاقات العامة.</a:t>
            </a:r>
          </a:p>
          <a:p>
            <a:pPr indent="108000" algn="justLow" rtl="1">
              <a:lnSpc>
                <a:spcPct val="150000"/>
              </a:lnSpc>
              <a:spcAft>
                <a:spcPts val="600"/>
              </a:spcAft>
            </a:pPr>
            <a:r>
              <a:rPr lang="ar-SA" sz="1600" dirty="0">
                <a:latin typeface="Alexandria" pitchFamily="2" charset="-78"/>
                <a:cs typeface="Alexandria" pitchFamily="2" charset="-78"/>
              </a:rPr>
              <a:t> - أهمية العلاقات العامة.</a:t>
            </a:r>
          </a:p>
          <a:p>
            <a:pPr indent="108000" algn="justLow" rtl="1">
              <a:lnSpc>
                <a:spcPct val="150000"/>
              </a:lnSpc>
              <a:spcAft>
                <a:spcPts val="600"/>
              </a:spcAft>
            </a:pPr>
            <a:r>
              <a:rPr lang="ar-SA" sz="1600" dirty="0">
                <a:latin typeface="Alexandria" pitchFamily="2" charset="-78"/>
                <a:cs typeface="Alexandria" pitchFamily="2" charset="-78"/>
              </a:rPr>
              <a:t> - </a:t>
            </a:r>
            <a:r>
              <a:rPr lang="ar-EG" sz="1600" dirty="0">
                <a:latin typeface="Alexandria" pitchFamily="2" charset="-78"/>
                <a:cs typeface="Alexandria" pitchFamily="2" charset="-78"/>
              </a:rPr>
              <a:t>أدوات العلاقات العامة</a:t>
            </a:r>
            <a:r>
              <a:rPr lang="ar-SA" sz="1600" dirty="0">
                <a:latin typeface="Alexandria" pitchFamily="2" charset="-78"/>
                <a:cs typeface="Alexandria" pitchFamily="2" charset="-78"/>
              </a:rPr>
              <a:t>.</a:t>
            </a:r>
          </a:p>
          <a:p>
            <a:pPr indent="108000" algn="justLow" rtl="1">
              <a:lnSpc>
                <a:spcPct val="150000"/>
              </a:lnSpc>
              <a:spcAft>
                <a:spcPts val="600"/>
              </a:spcAft>
            </a:pPr>
            <a:r>
              <a:rPr lang="ar-SA" sz="1600" dirty="0">
                <a:latin typeface="Alexandria" pitchFamily="2" charset="-78"/>
                <a:cs typeface="Alexandria" pitchFamily="2" charset="-78"/>
              </a:rPr>
              <a:t> - أهداف العلاقات العامة.</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443228"/>
            <a:ext cx="8274015" cy="3867084"/>
          </a:xfrm>
          <a:prstGeom prst="rect">
            <a:avLst/>
          </a:prstGeom>
          <a:noFill/>
        </p:spPr>
        <p:txBody>
          <a:bodyPr wrap="square" rtlCol="0">
            <a:spAutoFit/>
          </a:bodyPr>
          <a:lstStyle/>
          <a:p>
            <a:pPr indent="108000" algn="justLow" rtl="1">
              <a:lnSpc>
                <a:spcPct val="150000"/>
              </a:lnSpc>
              <a:spcAft>
                <a:spcPts val="600"/>
              </a:spcAft>
              <a:defRPr/>
            </a:pPr>
            <a:r>
              <a:rPr lang="ar-EG" b="1" dirty="0">
                <a:latin typeface="Alexandria" pitchFamily="2" charset="-78"/>
                <a:cs typeface="Alexandria" pitchFamily="2" charset="-78"/>
              </a:rPr>
              <a:t>أهداف </a:t>
            </a:r>
            <a:r>
              <a:rPr lang="ar-SA" b="1" dirty="0">
                <a:latin typeface="Alexandria" pitchFamily="2" charset="-78"/>
                <a:cs typeface="Alexandria" pitchFamily="2" charset="-78"/>
              </a:rPr>
              <a:t>المحاضرة </a:t>
            </a:r>
            <a:r>
              <a:rPr lang="ar-EG" b="1" dirty="0">
                <a:latin typeface="Alexandria" pitchFamily="2" charset="-78"/>
                <a:cs typeface="Alexandria" pitchFamily="2" charset="-78"/>
              </a:rPr>
              <a:t>الحالية؛</a:t>
            </a:r>
            <a:r>
              <a:rPr lang="ar-SA" b="1" dirty="0">
                <a:latin typeface="Alexandria" pitchFamily="2" charset="-78"/>
                <a:cs typeface="Alexandria" pitchFamily="2" charset="-78"/>
              </a:rPr>
              <a:t> ماهية العلاقات العامة (</a:t>
            </a:r>
            <a:r>
              <a:rPr lang="ar-EG" b="1" dirty="0">
                <a:latin typeface="Alexandria" pitchFamily="2" charset="-78"/>
                <a:cs typeface="Alexandria" pitchFamily="2" charset="-78"/>
              </a:rPr>
              <a:t>2</a:t>
            </a:r>
            <a:r>
              <a:rPr lang="ar-SA" b="1" dirty="0">
                <a:latin typeface="Alexandria" pitchFamily="2" charset="-78"/>
                <a:cs typeface="Alexandria" pitchFamily="2" charset="-78"/>
              </a:rPr>
              <a:t>):</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تسعى</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الحالية</a:t>
            </a:r>
            <a:r>
              <a:rPr lang="ar-EG" sz="1600" dirty="0">
                <a:latin typeface="Alexandria" pitchFamily="2" charset="-78"/>
                <a:cs typeface="Alexandria" pitchFamily="2" charset="-78"/>
              </a:rPr>
              <a:t> إلى استعراض النقاط الآتية</a:t>
            </a:r>
            <a:r>
              <a:rPr lang="ar-SA" sz="1600" dirty="0">
                <a:latin typeface="Alexandria" pitchFamily="2" charset="-78"/>
                <a:cs typeface="Alexandria" pitchFamily="2" charset="-78"/>
              </a:rPr>
              <a:t>:</a:t>
            </a:r>
          </a:p>
          <a:p>
            <a:pPr indent="108000" algn="justLow" rtl="1">
              <a:lnSpc>
                <a:spcPct val="150000"/>
              </a:lnSpc>
              <a:spcBef>
                <a:spcPts val="1800"/>
              </a:spcBef>
              <a:spcAft>
                <a:spcPts val="600"/>
              </a:spcAft>
              <a:defRPr/>
            </a:pPr>
            <a:r>
              <a:rPr lang="ar-SA" sz="1600" dirty="0">
                <a:latin typeface="Alexandria" pitchFamily="2" charset="-78"/>
                <a:cs typeface="Alexandria" pitchFamily="2" charset="-78"/>
              </a:rPr>
              <a:t>-</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مجالات إدارة العلاقات العامة.</a:t>
            </a:r>
          </a:p>
          <a:p>
            <a:pPr marL="144145" indent="-144145" algn="justLow" rtl="1">
              <a:lnSpc>
                <a:spcPct val="150000"/>
              </a:lnSpc>
              <a:spcAft>
                <a:spcPts val="600"/>
              </a:spcAft>
            </a:pPr>
            <a:r>
              <a:rPr lang="ar-SA" sz="1600" dirty="0">
                <a:latin typeface="Alexandria" pitchFamily="2" charset="-78"/>
                <a:cs typeface="Alexandria" pitchFamily="2" charset="-78"/>
              </a:rPr>
              <a:t> - </a:t>
            </a:r>
            <a:r>
              <a:rPr lang="ar-EG" sz="1600" dirty="0">
                <a:effectLst/>
                <a:latin typeface="Alexandria" pitchFamily="2" charset="-78"/>
                <a:ea typeface="Calibri" panose="020F0502020204030204" pitchFamily="34" charset="0"/>
                <a:cs typeface="Alexandria" pitchFamily="2" charset="-78"/>
              </a:rPr>
              <a:t>الجمهور في العلاقات العامة.</a:t>
            </a:r>
            <a:endParaRPr lang="en-US" sz="1600" dirty="0">
              <a:effectLst/>
              <a:latin typeface="Alexandria" pitchFamily="2" charset="-78"/>
              <a:ea typeface="Calibri" panose="020F0502020204030204" pitchFamily="34" charset="0"/>
              <a:cs typeface="Alexandria" pitchFamily="2" charset="-78"/>
            </a:endParaRPr>
          </a:p>
          <a:p>
            <a:pPr marL="144145" indent="-144145"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 أنواع رسائل إدارة العلاقات العامة.</a:t>
            </a:r>
            <a:endParaRPr lang="en-US" sz="1600" dirty="0">
              <a:effectLst/>
              <a:latin typeface="Alexandria" pitchFamily="2" charset="-78"/>
              <a:ea typeface="Calibri" panose="020F0502020204030204" pitchFamily="34" charset="0"/>
              <a:cs typeface="Alexandria" pitchFamily="2" charset="-78"/>
            </a:endParaRPr>
          </a:p>
          <a:p>
            <a:pPr marL="144145" indent="-144145"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 </a:t>
            </a:r>
            <a:r>
              <a:rPr lang="ar-SA" sz="1600" dirty="0">
                <a:effectLst/>
                <a:latin typeface="Alexandria" pitchFamily="2" charset="-78"/>
                <a:ea typeface="Calibri" panose="020F0502020204030204" pitchFamily="34" charset="0"/>
                <a:cs typeface="Alexandria" pitchFamily="2" charset="-78"/>
              </a:rPr>
              <a:t>أخلاقيات إدارة العلاقات العامة.</a:t>
            </a:r>
            <a:endParaRPr lang="en-US" sz="1600" dirty="0">
              <a:effectLst/>
              <a:latin typeface="Alexandria" pitchFamily="2" charset="-78"/>
              <a:ea typeface="Calibri" panose="020F0502020204030204" pitchFamily="34" charset="0"/>
              <a:cs typeface="Alexandria" pitchFamily="2" charset="-78"/>
            </a:endParaRPr>
          </a:p>
          <a:p>
            <a:pPr marL="144145" indent="-144145"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 مصطلحات إعلامية.</a:t>
            </a:r>
            <a:endParaRPr lang="ar-SA"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 - سمات </a:t>
            </a:r>
            <a:r>
              <a:rPr lang="ar-EG" sz="1600" dirty="0">
                <a:latin typeface="Alexandria" pitchFamily="2" charset="-78"/>
                <a:cs typeface="Alexandria" pitchFamily="2" charset="-78"/>
              </a:rPr>
              <a:t>وخصائص </a:t>
            </a:r>
            <a:r>
              <a:rPr lang="ar-SA" sz="1600" dirty="0">
                <a:latin typeface="Alexandria" pitchFamily="2" charset="-78"/>
                <a:cs typeface="Alexandria" pitchFamily="2" charset="-78"/>
              </a:rPr>
              <a:t>العلاقات العامة الممتازة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69702" y="4729841"/>
            <a:ext cx="5452492" cy="1943481"/>
          </a:xfrm>
          <a:prstGeom prst="rect">
            <a:avLst/>
          </a:prstGeom>
          <a:noFill/>
        </p:spPr>
        <p:txBody>
          <a:bodyPr wrap="square">
            <a:spAutoFit/>
          </a:bodyPr>
          <a:lstStyle/>
          <a:p>
            <a:pPr indent="108000" algn="justLow" rtl="1">
              <a:lnSpc>
                <a:spcPct val="150000"/>
              </a:lnSpc>
            </a:pPr>
            <a:r>
              <a:rPr lang="ar-SA" b="1" dirty="0">
                <a:latin typeface="Alexandria" pitchFamily="2" charset="-78"/>
                <a:cs typeface="Alexandria" pitchFamily="2" charset="-78"/>
              </a:rPr>
              <a:t>مجالات إدارة العلاقات العامة:</a:t>
            </a:r>
          </a:p>
          <a:p>
            <a:pPr indent="108000" algn="justLow" rtl="1">
              <a:lnSpc>
                <a:spcPct val="150000"/>
              </a:lnSpc>
            </a:pPr>
            <a:r>
              <a:rPr lang="ar-SA" sz="1600" dirty="0">
                <a:latin typeface="Alexandria" pitchFamily="2" charset="-78"/>
                <a:cs typeface="Alexandria" pitchFamily="2" charset="-78"/>
              </a:rPr>
              <a:t>تتعدد مجالات عمل إدارة العلاقات العامة، حيث تعمل في مجموعة واسعة من قطاعات الأعمال المختلفة، مثل الترفيه والتكنولوجيا والموسيقى والطعام والإلكترونيات والاتصالات والسلع الاستهلاكية وغيرها. </a:t>
            </a:r>
          </a:p>
        </p:txBody>
      </p:sp>
      <p:sp>
        <p:nvSpPr>
          <p:cNvPr id="41" name="TextBox 40"/>
          <p:cNvSpPr txBox="1"/>
          <p:nvPr/>
        </p:nvSpPr>
        <p:spPr>
          <a:xfrm>
            <a:off x="6288639" y="1284791"/>
            <a:ext cx="4038285"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ماهية إدارة العلاقات العامة (</a:t>
            </a:r>
            <a:r>
              <a:rPr lang="ar-SA" sz="2000" b="1" dirty="0">
                <a:solidFill>
                  <a:srgbClr val="00B0F0"/>
                </a:solidFill>
                <a:latin typeface="Alexandria" pitchFamily="2" charset="-78"/>
                <a:cs typeface="Alexandria" pitchFamily="2" charset="-78"/>
              </a:rPr>
              <a:t>2</a:t>
            </a:r>
            <a:r>
              <a:rPr lang="ar-EG" sz="2000" b="1" dirty="0">
                <a:solidFill>
                  <a:srgbClr val="00B0F0"/>
                </a:solidFill>
                <a:latin typeface="Alexandria" pitchFamily="2" charset="-78"/>
                <a:cs typeface="Alexandria" pitchFamily="2" charset="-78"/>
              </a:rPr>
              <a:t>)</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SA" sz="1600" b="1" dirty="0">
                <a:solidFill>
                  <a:schemeClr val="bg1"/>
                </a:solidFill>
                <a:latin typeface="Alexandria" pitchFamily="2" charset="-78"/>
                <a:cs typeface="Alexandria" pitchFamily="2" charset="-78"/>
              </a:rPr>
              <a:t>02</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956"/>
    </mc:Choice>
    <mc:Fallback xmlns="">
      <p:transition spd="slow" advTm="44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86934"/>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727700" y="1729644"/>
            <a:ext cx="5114504" cy="3374642"/>
          </a:xfrm>
          <a:prstGeom prst="rect">
            <a:avLst/>
          </a:prstGeom>
          <a:noFill/>
        </p:spPr>
        <p:txBody>
          <a:bodyPr wrap="square" rtlCol="0">
            <a:spAutoFit/>
          </a:bodyPr>
          <a:lstStyle/>
          <a:p>
            <a:pPr indent="108000" algn="justLow" rtl="1">
              <a:lnSpc>
                <a:spcPct val="150000"/>
              </a:lnSpc>
              <a:spcAft>
                <a:spcPts val="600"/>
              </a:spcAft>
            </a:pPr>
            <a:r>
              <a:rPr lang="ar-SA" sz="1600" dirty="0">
                <a:latin typeface="Alexandria" pitchFamily="2" charset="-78"/>
                <a:cs typeface="Alexandria" pitchFamily="2" charset="-78"/>
              </a:rPr>
              <a:t>ويركز مجال عمل إدارة العلاقات العامة عادةً في تقديم وجهة نظر الفرد أو المنظمة أو الدولة وآرائها حول القضايا ذات الصلة، وتوضيح أهدافها وسياساتها وكل ما يتعلق بها، في المقام الأول لوسائل الإعلام، ثم باقي الجماهير المتعددة المتنوعة؛ حيث تساهم إدارة العلاقات العامة في الطريقة التي يُنظر بها إلى المنظمة من خلال التأثير على وسائل الإعلام، والحفاظ على العلاقات مع أصحاب المصلحة (المستثمرين، والممولين، الموردين... إلخ). </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spd="slow" p14:dur="2000" advTm="158798"/>
    </mc:Choice>
    <mc:Fallback xmlns="">
      <p:transition spd="slow" advTm="1587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735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845056"/>
            <a:ext cx="9021613" cy="3390031"/>
          </a:xfrm>
          <a:prstGeom prst="rect">
            <a:avLst/>
          </a:prstGeom>
          <a:noFill/>
        </p:spPr>
        <p:txBody>
          <a:bodyPr wrap="square" rtlCol="0">
            <a:spAutoFit/>
          </a:bodyPr>
          <a:lstStyle/>
          <a:p>
            <a:pPr indent="108000" algn="justLow" rtl="1">
              <a:lnSpc>
                <a:spcPct val="150000"/>
              </a:lnSpc>
              <a:spcAft>
                <a:spcPts val="600"/>
              </a:spcAft>
            </a:pPr>
            <a:r>
              <a:rPr lang="ar-SA" sz="1600" b="1"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وتتنوع مجالات إدارة العلاقات العامة، فمن هذه المجالات:</a:t>
            </a:r>
          </a:p>
          <a:p>
            <a:pPr marL="252000" indent="-180000" algn="justLow" rtl="1">
              <a:lnSpc>
                <a:spcPct val="150000"/>
              </a:lnSpc>
              <a:spcAft>
                <a:spcPts val="600"/>
              </a:spcAft>
              <a:buFont typeface="Arial" panose="020B0604020202020204" pitchFamily="34" charset="0"/>
              <a:buChar char="•"/>
            </a:pPr>
            <a:r>
              <a:rPr lang="ar-EG" sz="1600" b="1" dirty="0">
                <a:solidFill>
                  <a:srgbClr val="2D3956"/>
                </a:solidFill>
                <a:latin typeface="Alexandria" pitchFamily="2" charset="-78"/>
                <a:cs typeface="Alexandria" pitchFamily="2" charset="-78"/>
              </a:rPr>
              <a:t>العلاقات العامة المالية؛ </a:t>
            </a:r>
            <a:r>
              <a:rPr lang="ar-EG" sz="1600" dirty="0">
                <a:solidFill>
                  <a:srgbClr val="2D3956"/>
                </a:solidFill>
                <a:latin typeface="Alexandria" pitchFamily="2" charset="-78"/>
                <a:cs typeface="Alexandria" pitchFamily="2" charset="-78"/>
              </a:rPr>
              <a:t>التي تتعامل مع المعلومات والنتائج المالية واستراتيجية العمل </a:t>
            </a:r>
            <a:r>
              <a:rPr lang="ar-SA"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المالي.</a:t>
            </a:r>
          </a:p>
          <a:p>
            <a:pPr marL="252000" indent="-180000" algn="justLow" rtl="1">
              <a:lnSpc>
                <a:spcPct val="150000"/>
              </a:lnSpc>
              <a:spcAft>
                <a:spcPts val="600"/>
              </a:spcAft>
              <a:buFont typeface="Arial" panose="020B0604020202020204" pitchFamily="34" charset="0"/>
              <a:buChar char="•"/>
            </a:pPr>
            <a:r>
              <a:rPr lang="ar-EG" sz="1600" b="1" dirty="0">
                <a:solidFill>
                  <a:srgbClr val="2D3956"/>
                </a:solidFill>
                <a:latin typeface="Alexandria" pitchFamily="2" charset="-78"/>
                <a:cs typeface="Alexandria" pitchFamily="2" charset="-78"/>
              </a:rPr>
              <a:t>العلاقات العامة المتعلقة بالمستهلك/نمط الحياة؛ </a:t>
            </a:r>
            <a:r>
              <a:rPr lang="ar-EG" sz="1600" dirty="0">
                <a:solidFill>
                  <a:srgbClr val="2D3956"/>
                </a:solidFill>
                <a:latin typeface="Alexandria" pitchFamily="2" charset="-78"/>
                <a:cs typeface="Alexandria" pitchFamily="2" charset="-78"/>
              </a:rPr>
              <a:t>التي تعمل على تقديم دعاية لمنتج</a:t>
            </a:r>
            <a:r>
              <a:rPr lang="ar-SA"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(سلعة، خدمة، فكرة) معينة.</a:t>
            </a:r>
          </a:p>
          <a:p>
            <a:pPr marL="252000" indent="-180000" algn="justLow" rtl="1">
              <a:lnSpc>
                <a:spcPct val="150000"/>
              </a:lnSpc>
              <a:spcAft>
                <a:spcPts val="600"/>
              </a:spcAft>
            </a:pPr>
            <a:r>
              <a:rPr lang="ar-SA" sz="1600" b="1"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العلاقات العامة المتعلقة بالأزمات؛ </a:t>
            </a:r>
            <a:r>
              <a:rPr lang="ar-EG" sz="1600" dirty="0">
                <a:solidFill>
                  <a:srgbClr val="2D3956"/>
                </a:solidFill>
                <a:latin typeface="Alexandria" pitchFamily="2" charset="-78"/>
                <a:cs typeface="Alexandria" pitchFamily="2" charset="-78"/>
              </a:rPr>
              <a:t>التي تتواصل مع الجماهير في أثناء الأزمات.  </a:t>
            </a:r>
          </a:p>
          <a:p>
            <a:pPr marL="252000" indent="-180000" algn="justLow" rtl="1">
              <a:lnSpc>
                <a:spcPct val="150000"/>
              </a:lnSpc>
              <a:spcAft>
                <a:spcPts val="600"/>
              </a:spcAft>
            </a:pPr>
            <a:r>
              <a:rPr lang="ar-SA" sz="1600" b="1"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العلاقات العامة الداخلية؛ </a:t>
            </a:r>
            <a:r>
              <a:rPr lang="ar-EG" sz="1600" dirty="0">
                <a:solidFill>
                  <a:srgbClr val="2D3956"/>
                </a:solidFill>
                <a:latin typeface="Alexandria" pitchFamily="2" charset="-78"/>
                <a:cs typeface="Alexandria" pitchFamily="2" charset="-78"/>
              </a:rPr>
              <a:t>التي تهتم بالاتصال والتواصل مع الجماهير الداخلية (داخل المنظمة</a:t>
            </a:r>
            <a:r>
              <a:rPr lang="ar-SA"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نفسها).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905001" y="2304774"/>
            <a:ext cx="8763000" cy="2697020"/>
          </a:xfrm>
          <a:prstGeom prst="rect">
            <a:avLst/>
          </a:prstGeom>
          <a:noFill/>
        </p:spPr>
        <p:txBody>
          <a:bodyPr wrap="square" rtlCol="0">
            <a:spAutoFit/>
          </a:bodyPr>
          <a:lstStyle/>
          <a:p>
            <a:pPr indent="107950" algn="justLow" rtl="1">
              <a:lnSpc>
                <a:spcPct val="150000"/>
              </a:lnSpc>
              <a:spcAft>
                <a:spcPts val="600"/>
              </a:spcAft>
            </a:pPr>
            <a:r>
              <a:rPr lang="ar-SA" sz="1800" b="1" dirty="0">
                <a:effectLst/>
                <a:latin typeface="Alexandria" pitchFamily="2" charset="-78"/>
                <a:ea typeface="Times New Roman" panose="02020603050405020304" pitchFamily="18" charset="0"/>
                <a:cs typeface="Alexandria" pitchFamily="2" charset="-78"/>
              </a:rPr>
              <a:t>وكذلك مجالات:</a:t>
            </a:r>
            <a:endParaRPr lang="en-US" sz="1800" b="1" dirty="0">
              <a:effectLst/>
              <a:latin typeface="Alexandria" pitchFamily="2" charset="-78"/>
              <a:ea typeface="Times New Roman" panose="02020603050405020304" pitchFamily="18" charset="0"/>
              <a:cs typeface="Alexandria" pitchFamily="2" charset="-78"/>
            </a:endParaRPr>
          </a:p>
          <a:p>
            <a:pPr marL="252000" lvl="0" indent="-216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العلاقات الحكومية؛ </a:t>
            </a:r>
            <a:r>
              <a:rPr lang="ar-SA" sz="1600" dirty="0">
                <a:effectLst/>
                <a:latin typeface="Alexandria" pitchFamily="2" charset="-78"/>
                <a:ea typeface="Times New Roman" panose="02020603050405020304" pitchFamily="18" charset="0"/>
                <a:cs typeface="Alexandria" pitchFamily="2" charset="-78"/>
              </a:rPr>
              <a:t>التي تتواصل مع الإدارات الحكومية للتأثير على السياسة العامة.</a:t>
            </a:r>
            <a:endParaRPr lang="en-US" sz="1600" dirty="0">
              <a:effectLst/>
              <a:latin typeface="Alexandria" pitchFamily="2" charset="-78"/>
              <a:ea typeface="Times New Roman" panose="02020603050405020304" pitchFamily="18" charset="0"/>
              <a:cs typeface="Alexandria" pitchFamily="2" charset="-78"/>
            </a:endParaRPr>
          </a:p>
          <a:p>
            <a:pPr marL="252000" lvl="0" indent="-216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العلاقات الإعلامية؛ </a:t>
            </a:r>
            <a:r>
              <a:rPr lang="ar-SA" sz="1600" dirty="0">
                <a:effectLst/>
                <a:latin typeface="Alexandria" pitchFamily="2" charset="-78"/>
                <a:ea typeface="Times New Roman" panose="02020603050405020304" pitchFamily="18" charset="0"/>
                <a:cs typeface="Alexandria" pitchFamily="2" charset="-78"/>
              </a:rPr>
              <a:t>التي تتضمن بناء علاقات وثيقة مع وسائل الإعلام المختلفة والحفاظ عليها.</a:t>
            </a:r>
            <a:endParaRPr lang="ar-SA" sz="1600" dirty="0">
              <a:latin typeface="Alexandria" pitchFamily="2" charset="-78"/>
              <a:ea typeface="Times New Roman" panose="02020603050405020304" pitchFamily="18" charset="0"/>
              <a:cs typeface="Alexandria" pitchFamily="2" charset="-78"/>
            </a:endParaRPr>
          </a:p>
          <a:p>
            <a:pPr marL="252000" lvl="0" indent="-216000" algn="justLow" rtl="1">
              <a:lnSpc>
                <a:spcPct val="150000"/>
              </a:lnSpc>
              <a:spcAft>
                <a:spcPts val="600"/>
              </a:spcAft>
              <a:buFont typeface="Symbol" panose="05050102010706020507" pitchFamily="18" charset="2"/>
              <a:buChar char=""/>
            </a:pPr>
            <a:r>
              <a:rPr lang="ar-SA" sz="1600" b="1" dirty="0">
                <a:effectLst/>
                <a:latin typeface="Times New Roman" panose="02020603050405020304" pitchFamily="18" charset="0"/>
                <a:ea typeface="Times New Roman" panose="02020603050405020304" pitchFamily="18" charset="0"/>
                <a:cs typeface="Alexandria" pitchFamily="2" charset="-78"/>
              </a:rPr>
              <a:t>شبكات التواصل الاجتماعي؛ </a:t>
            </a:r>
            <a:r>
              <a:rPr lang="ar-SA" sz="1600" dirty="0">
                <a:effectLst/>
                <a:latin typeface="Times New Roman" panose="02020603050405020304" pitchFamily="18" charset="0"/>
                <a:ea typeface="Times New Roman" panose="02020603050405020304" pitchFamily="18" charset="0"/>
                <a:cs typeface="Alexandria" pitchFamily="2" charset="-78"/>
              </a:rPr>
              <a:t>حيث يستفيد ممارسو العلاقات العامة اليوم من التسويق عبر </a:t>
            </a:r>
          </a:p>
          <a:p>
            <a:pPr marL="252000" lvl="0" indent="-216000" algn="justLow" rtl="1">
              <a:lnSpc>
                <a:spcPct val="150000"/>
              </a:lnSpc>
              <a:spcAft>
                <a:spcPts val="600"/>
              </a:spcAft>
            </a:pPr>
            <a:r>
              <a:rPr lang="ar-SA" sz="1600" dirty="0">
                <a:latin typeface="Times New Roman" panose="02020603050405020304" pitchFamily="18" charset="0"/>
                <a:ea typeface="Times New Roman" panose="02020603050405020304" pitchFamily="18" charset="0"/>
                <a:cs typeface="Alexandria" pitchFamily="2" charset="-78"/>
              </a:rPr>
              <a:t> </a:t>
            </a:r>
            <a:r>
              <a:rPr lang="ar-SA" sz="1600" dirty="0">
                <a:effectLst/>
                <a:latin typeface="Times New Roman" panose="02020603050405020304" pitchFamily="18" charset="0"/>
                <a:ea typeface="Times New Roman" panose="02020603050405020304" pitchFamily="18" charset="0"/>
                <a:cs typeface="Alexandria" pitchFamily="2" charset="-78"/>
              </a:rPr>
              <a:t>وسائل التواصل الاجتماعي، لتوزيع الرسائل لعملائهم في الأسواق المستهدفة.</a:t>
            </a:r>
            <a:endParaRPr lang="en-US" sz="16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69737"/>
    </mc:Choice>
    <mc:Fallback xmlns="">
      <p:transition advTm="36973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905001" y="2304774"/>
            <a:ext cx="8763000" cy="3082254"/>
          </a:xfrm>
          <a:prstGeom prst="rect">
            <a:avLst/>
          </a:prstGeom>
          <a:noFill/>
        </p:spPr>
        <p:txBody>
          <a:bodyPr wrap="square" rtlCol="0">
            <a:spAutoFit/>
          </a:bodyPr>
          <a:lstStyle/>
          <a:p>
            <a:pPr indent="108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العلاقات العامة التسويق</a:t>
            </a:r>
            <a:r>
              <a:rPr lang="ar-SA" sz="1600" b="1" dirty="0" err="1">
                <a:latin typeface="Alexandria" pitchFamily="2" charset="-78"/>
                <a:ea typeface="Times New Roman" panose="02020603050405020304" pitchFamily="18" charset="0"/>
                <a:cs typeface="Alexandria" pitchFamily="2" charset="-78"/>
              </a:rPr>
              <a:t>ي</a:t>
            </a:r>
            <a:r>
              <a:rPr lang="ar-SA" sz="1600" b="1" dirty="0" err="1">
                <a:effectLst/>
                <a:latin typeface="Alexandria" pitchFamily="2" charset="-78"/>
                <a:ea typeface="Times New Roman" panose="02020603050405020304" pitchFamily="18" charset="0"/>
                <a:cs typeface="Alexandria" pitchFamily="2" charset="-78"/>
              </a:rPr>
              <a:t>ة</a:t>
            </a:r>
            <a:r>
              <a:rPr lang="ar-EG" sz="1600" b="1" dirty="0">
                <a:effectLst/>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مما لا شك فيه أن العلاقات العامة والتسويق يرتبطان ببعضها بشكل كبير، وليس من المقبول أن يتم الفصل بينهما أو إدراكهما على أنهما نشاطين منفصلين عن بعضهما البعض، فهذا الاعتقاد ينطوي على قصور واضح في التحليل يفتقد إلى عمق النظرة، ويشير البعض في ثنايا حديثهم عن العلاقات العامة وعلاقتها بالتسويق أن العلاقات العامة تعمل على تدعيم النشاط التسويقي للمؤسسة، باعتبارها أحد أنشطة الترويج، وهو الأمر الذي يتطلب قيام العلاقات العامة بموازنة الأمور والتفكير بنظرة أكثر اتساعًا وشمولية، آخذة في اعتبارها أعمال المنظمة وأنشطتها وكيفية ممارستها والأهداف التي تطمح في تحقيقها</a:t>
            </a:r>
            <a:r>
              <a:rPr lang="ar-SA" sz="1600" dirty="0">
                <a:effectLst/>
                <a:latin typeface="Alexandria" pitchFamily="2" charset="-78"/>
                <a:ea typeface="Times New Roman" panose="02020603050405020304" pitchFamily="18" charset="0"/>
                <a:cs typeface="Alexandria" pitchFamily="2" charset="-78"/>
              </a:rPr>
              <a:t> </a:t>
            </a:r>
            <a:r>
              <a:rPr lang="ar-SA" sz="1200" dirty="0">
                <a:effectLst/>
                <a:latin typeface="Alexandria" pitchFamily="2" charset="-78"/>
                <a:ea typeface="Times New Roman" panose="02020603050405020304" pitchFamily="18" charset="0"/>
                <a:cs typeface="Alexandria" pitchFamily="2" charset="-78"/>
              </a:rPr>
              <a:t>(سامي عبدالعزيز، 2014)</a:t>
            </a:r>
            <a:r>
              <a:rPr lang="ar-SA" sz="1600" b="1"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4562907"/>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727200" y="1923774"/>
            <a:ext cx="8737600" cy="3897862"/>
          </a:xfrm>
          <a:prstGeom prst="rect">
            <a:avLst/>
          </a:prstGeom>
          <a:noFill/>
        </p:spPr>
        <p:txBody>
          <a:bodyPr wrap="square" rtlCol="0">
            <a:spAutoFit/>
          </a:bodyPr>
          <a:lstStyle/>
          <a:p>
            <a:pPr indent="108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العلاقات العامة </a:t>
            </a:r>
            <a:r>
              <a:rPr lang="ar-SA" sz="1600" b="1" dirty="0">
                <a:effectLst/>
                <a:latin typeface="Alexandria" pitchFamily="2" charset="-78"/>
                <a:ea typeface="Times New Roman" panose="02020603050405020304" pitchFamily="18" charset="0"/>
                <a:cs typeface="Alexandria" pitchFamily="2" charset="-78"/>
              </a:rPr>
              <a:t>الدولية</a:t>
            </a:r>
            <a:r>
              <a:rPr lang="ar-EG" sz="1600" b="1" dirty="0">
                <a:effectLst/>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ذكر بعض الباحثين أن بداية العلاقات العامة الدولية كمجال متخصص كانت في الخمسينيات، كأداة تسويقية في أوروبا وأمريكا اللاتينية، وفي ظل هذه الانعكاسات ظهرت في عام 1955م جمعية العلاقات العامة الدولية</a:t>
            </a:r>
            <a:r>
              <a:rPr lang="ar-EG" sz="1600" dirty="0">
                <a:effectLst/>
                <a:latin typeface="Alexandria" pitchFamily="2" charset="-78"/>
                <a:ea typeface="Times New Roman" panose="02020603050405020304" pitchFamily="18" charset="0"/>
                <a:cs typeface="Alexandria" pitchFamily="2" charset="-78"/>
              </a:rPr>
              <a:t> (الأمريكية)</a:t>
            </a:r>
            <a:r>
              <a:rPr lang="ar-IQ" sz="1600" dirty="0">
                <a:effectLst/>
                <a:latin typeface="Alexandria" pitchFamily="2" charset="-78"/>
                <a:ea typeface="Times New Roman" panose="02020603050405020304" pitchFamily="18" charset="0"/>
                <a:cs typeface="Alexandria" pitchFamily="2" charset="-78"/>
              </a:rPr>
              <a:t>، حيث كان لهذه الجمعية الدور الكبير في تطوير وتبادل المعلومات بين مختلف دول العالم.</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en-US"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أما فيما يتعلق بتعريف العلاقات العامة الدولية ذاتها فتتشابه التعريفات التي وُضعت لمفهوم العلاقات العامة الدولية مع التعريفات المعتمدة لمفهوم العلاقات العامة كمفهوم عام</a:t>
            </a:r>
            <a:r>
              <a:rPr lang="ar-SA" sz="1600" dirty="0">
                <a:effectLst/>
                <a:latin typeface="Alexandria" pitchFamily="2" charset="-78"/>
                <a:ea typeface="Times New Roman" panose="02020603050405020304" pitchFamily="18" charset="0"/>
                <a:cs typeface="Alexandria" pitchFamily="2" charset="-78"/>
              </a:rPr>
              <a:t>،</a:t>
            </a:r>
            <a:r>
              <a:rPr lang="ar-IQ" sz="1600" dirty="0">
                <a:effectLst/>
                <a:latin typeface="Alexandria" pitchFamily="2" charset="-78"/>
                <a:ea typeface="Times New Roman" panose="02020603050405020304" pitchFamily="18" charset="0"/>
                <a:cs typeface="Alexandria" pitchFamily="2" charset="-78"/>
              </a:rPr>
              <a:t> ولكن الاختلاف ي</a:t>
            </a:r>
            <a:r>
              <a:rPr lang="ar-SA" sz="1600" dirty="0">
                <a:effectLst/>
                <a:latin typeface="Alexandria" pitchFamily="2" charset="-78"/>
                <a:ea typeface="Times New Roman" panose="02020603050405020304" pitchFamily="18" charset="0"/>
                <a:cs typeface="Alexandria" pitchFamily="2" charset="-78"/>
              </a:rPr>
              <a:t>ُ</a:t>
            </a:r>
            <a:r>
              <a:rPr lang="ar-IQ" sz="1600" dirty="0">
                <a:effectLst/>
                <a:latin typeface="Alexandria" pitchFamily="2" charset="-78"/>
                <a:ea typeface="Times New Roman" panose="02020603050405020304" pitchFamily="18" charset="0"/>
                <a:cs typeface="Alexandria" pitchFamily="2" charset="-78"/>
              </a:rPr>
              <a:t>سجل في الإقرار بأهمية الأبعاد والأطر الثقافية في ممارسة العلاقات العامة الدولية</a:t>
            </a:r>
            <a:r>
              <a:rPr lang="ar-SA"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لتعريفها</a:t>
            </a:r>
            <a:r>
              <a:rPr lang="ar-SA" sz="1600" dirty="0">
                <a:effectLst/>
                <a:latin typeface="Alexandria" pitchFamily="2" charset="-78"/>
                <a:ea typeface="Times New Roman" panose="02020603050405020304" pitchFamily="18" charset="0"/>
                <a:cs typeface="Alexandria" pitchFamily="2" charset="-78"/>
              </a:rPr>
              <a:t>، ومن هذه التعريفات</a:t>
            </a:r>
            <a:r>
              <a:rPr lang="ar-EG" sz="1600" dirty="0">
                <a:effectLst/>
                <a:latin typeface="Alexandria" pitchFamily="2" charset="-78"/>
                <a:ea typeface="Times New Roman" panose="02020603050405020304" pitchFamily="18" charset="0"/>
                <a:cs typeface="Alexandria" pitchFamily="2" charset="-78"/>
              </a:rPr>
              <a:t> أنها الجهود المخططة التي تستهدف إيجاد تفاهم مشترك بين جهة ما وجماهيرها المستهدفة من خلال تجاوز الفجوات الجغرافية واللغوية والثقافية</a:t>
            </a:r>
            <a:r>
              <a:rPr lang="ar-SA"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Tm="275043"/>
    </mc:Choice>
    <mc:Fallback xmlns="">
      <p:transition advTm="275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51093"/>
          </a:xfrm>
          <a:prstGeom prst="rect">
            <a:avLst/>
          </a:prstGeom>
          <a:noFill/>
        </p:spPr>
        <p:txBody>
          <a:bodyPr wrap="square">
            <a:spAutoFit/>
          </a:bodyPr>
          <a:lstStyle/>
          <a:p>
            <a:pPr indent="108000" algn="justLow" rtl="1">
              <a:lnSpc>
                <a:spcPct val="150000"/>
              </a:lnSpc>
              <a:spcBef>
                <a:spcPts val="600"/>
              </a:spcBef>
            </a:pPr>
            <a:r>
              <a:rPr lang="ar-EG" b="1" dirty="0">
                <a:latin typeface="Alexandria" pitchFamily="2" charset="-78"/>
                <a:cs typeface="Alexandria" pitchFamily="2" charset="-78"/>
              </a:rPr>
              <a:t>الجمهور في العلاقات العامة:</a:t>
            </a:r>
          </a:p>
          <a:p>
            <a:pPr indent="108000" algn="justLow" rtl="1">
              <a:lnSpc>
                <a:spcPct val="150000"/>
              </a:lnSpc>
              <a:spcBef>
                <a:spcPts val="600"/>
              </a:spcBef>
            </a:pPr>
            <a:r>
              <a:rPr lang="ar-EG" sz="1600" dirty="0">
                <a:latin typeface="Alexandria" pitchFamily="2" charset="-78"/>
                <a:cs typeface="Alexandria" pitchFamily="2" charset="-78"/>
              </a:rPr>
              <a:t>الجمهور هو أي مجموعة يكون لأعضائها مصلحة مشتركة في موضوع معين، مثل الأحزاب السياسية والأندية وغيرها</a:t>
            </a:r>
            <a:r>
              <a:rPr lang="ar-SA" sz="1600" dirty="0">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spd="slow" p14:dur="2000" advTm="120241"/>
    </mc:Choice>
    <mc:Fallback xmlns="">
      <p:transition spd="slow" advTm="120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098545" cy="31565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1178816" y="1556816"/>
            <a:ext cx="4003500" cy="2635978"/>
          </a:xfrm>
          <a:prstGeom prst="rect">
            <a:avLst/>
          </a:prstGeom>
        </p:spPr>
        <p:txBody>
          <a:bodyPr wrap="square">
            <a:spAutoFit/>
          </a:bodyPr>
          <a:lstStyle/>
          <a:p>
            <a:pPr indent="108000" algn="justLow" rtl="1">
              <a:lnSpc>
                <a:spcPct val="150000"/>
              </a:lnSpc>
            </a:pPr>
            <a:r>
              <a:rPr lang="ar-EG" sz="1600" b="1" dirty="0">
                <a:latin typeface="Alexandria" pitchFamily="2" charset="-78"/>
                <a:cs typeface="Alexandria" pitchFamily="2" charset="-78"/>
              </a:rPr>
              <a:t>ويتمثل الجمهور (الجماهير) في العلاقات العامة في:</a:t>
            </a:r>
          </a:p>
          <a:p>
            <a:pPr marL="180000" indent="-216000" algn="justLow" rtl="1">
              <a:lnSpc>
                <a:spcPct val="150000"/>
              </a:lnSpc>
            </a:pPr>
            <a:r>
              <a:rPr lang="ar-EG"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ar-EG" sz="1600" b="1" dirty="0">
                <a:latin typeface="Alexandria" pitchFamily="2" charset="-78"/>
                <a:cs typeface="Alexandria" pitchFamily="2" charset="-78"/>
              </a:rPr>
              <a:t>الجمهور التقليدي </a:t>
            </a:r>
            <a:r>
              <a:rPr lang="ar-EG" sz="1600" dirty="0">
                <a:latin typeface="Alexandria" pitchFamily="2" charset="-78"/>
                <a:cs typeface="Alexandria" pitchFamily="2" charset="-78"/>
              </a:rPr>
              <a:t>(الجماهير التقليدية)</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هم الأفراد الذين يرتبطون بالمنظمة بعلاقة مستمرة وطويلة الأمد، وقد يشمل ذلك؛ الموظفين ووسائل الإعلام والحكومات والمستثمرين والعملاء.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p:transition spd="slow" advTm="8461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098545" cy="32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1159254" y="1607616"/>
            <a:ext cx="4003500" cy="2635978"/>
          </a:xfrm>
          <a:prstGeom prst="rect">
            <a:avLst/>
          </a:prstGeom>
        </p:spPr>
        <p:txBody>
          <a:bodyPr wrap="square">
            <a:spAutoFit/>
          </a:bodyPr>
          <a:lstStyle/>
          <a:p>
            <a:pPr marL="180000" indent="-216000" algn="justLow" rtl="1">
              <a:lnSpc>
                <a:spcPct val="150000"/>
              </a:lnSpc>
            </a:pPr>
            <a:r>
              <a:rPr lang="ar-EG"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ar-EG" sz="1600" b="1" dirty="0">
                <a:latin typeface="Alexandria" pitchFamily="2" charset="-78"/>
                <a:cs typeface="Alexandria" pitchFamily="2" charset="-78"/>
              </a:rPr>
              <a:t>الجمهور غير التقليدي: </a:t>
            </a:r>
            <a:r>
              <a:rPr lang="ar-EG" sz="1600" dirty="0">
                <a:latin typeface="Alexandria" pitchFamily="2" charset="-78"/>
                <a:cs typeface="Alexandria" pitchFamily="2" charset="-78"/>
              </a:rPr>
              <a:t>هم الأفراد الذين يكونون عادة غير متآلفين مع المنظمة، ولا يكون للفرد علاقة بها، ولكن هذه المجموعات قد تصبح جماهير تقليدية، بسبب التغيرات في المنظمة أو في المجتمع أو في حالة وقوع حدث يغير المجموعة.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82024">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368799" y="1976740"/>
            <a:ext cx="6680201" cy="2343590"/>
          </a:xfrm>
          <a:prstGeom prst="rect">
            <a:avLst/>
          </a:prstGeom>
          <a:noFill/>
        </p:spPr>
        <p:txBody>
          <a:bodyPr wrap="square" rtlCol="0">
            <a:spAutoFit/>
          </a:bodyPr>
          <a:lstStyle/>
          <a:p>
            <a:pPr marL="180000" indent="-216000" algn="justLow" rtl="1">
              <a:lnSpc>
                <a:spcPct val="150000"/>
              </a:lnSpc>
              <a:spcAft>
                <a:spcPts val="600"/>
              </a:spcAft>
              <a:buFont typeface="Wingdings" panose="05000000000000000000" pitchFamily="2" charset="2"/>
              <a:buChar char="§"/>
            </a:pPr>
            <a:r>
              <a:rPr lang="ar-EG" sz="1600" b="1" dirty="0">
                <a:latin typeface="Alexandria" pitchFamily="2" charset="-78"/>
                <a:cs typeface="Alexandria" pitchFamily="2" charset="-78"/>
              </a:rPr>
              <a:t>الجمهور الكامن: </a:t>
            </a:r>
            <a:r>
              <a:rPr lang="ar-EG" sz="1600" dirty="0">
                <a:latin typeface="Alexandria" pitchFamily="2" charset="-78"/>
                <a:cs typeface="Alexandria" pitchFamily="2" charset="-78"/>
              </a:rPr>
              <a:t>هم الأفراد الذين تلاقت قيمهم مع قيم المنظمة، ولكنهم لم يدركوا ذلك بعد، فأفراد هذا الجمهور ليسوا على علم بهذه العلاقة بعد.</a:t>
            </a:r>
          </a:p>
          <a:p>
            <a:pPr marL="180000" lvl="0" indent="-216000" algn="justLow" rtl="1">
              <a:lnSpc>
                <a:spcPct val="150000"/>
              </a:lnSpc>
              <a:spcAft>
                <a:spcPts val="600"/>
              </a:spcAft>
              <a:buFont typeface="Wingdings" panose="05000000000000000000" pitchFamily="2"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المدرك:</a:t>
            </a:r>
            <a:r>
              <a:rPr lang="ar-SA" sz="1600" dirty="0">
                <a:solidFill>
                  <a:srgbClr val="000000"/>
                </a:solidFill>
                <a:effectLst/>
                <a:latin typeface="Alexandria" pitchFamily="2" charset="-78"/>
                <a:ea typeface="Calibri" panose="020F0502020204030204" pitchFamily="34" charset="0"/>
                <a:cs typeface="Alexandria" pitchFamily="2" charset="-78"/>
              </a:rPr>
              <a:t> هم مجموعة من الأفراد الذين يدركون بالفعل وجود قواسم مشتركة في القيم أو المصالح مع المنظمة، ولكنهم لم ينظموا أو يحاولوا الاستجابة لهذا القواسم المشتركة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spd="slow" p14:dur="2000" advTm="164571"/>
    </mc:Choice>
    <mc:Fallback xmlns="">
      <p:transition spd="slow" advTm="1645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443187" y="1875140"/>
            <a:ext cx="6516914" cy="3082254"/>
          </a:xfrm>
          <a:prstGeom prst="rect">
            <a:avLst/>
          </a:prstGeom>
          <a:noFill/>
        </p:spPr>
        <p:txBody>
          <a:bodyPr wrap="square" rtlCol="0">
            <a:spAutoFit/>
          </a:bodyPr>
          <a:lstStyle/>
          <a:p>
            <a:pPr marL="180000" lvl="0" indent="-216000" algn="justLow" rtl="1">
              <a:lnSpc>
                <a:spcPct val="150000"/>
              </a:lnSpc>
              <a:spcAft>
                <a:spcPts val="600"/>
              </a:spcAft>
              <a:buFont typeface="Wingdings" panose="05000000000000000000" pitchFamily="2" charset="2"/>
              <a:buChar char="§"/>
              <a:tabLst>
                <a:tab pos="150495" algn="l"/>
              </a:tabLst>
            </a:pPr>
            <a:r>
              <a:rPr lang="ar-SA" sz="1600" b="1" dirty="0">
                <a:effectLst/>
                <a:latin typeface="Alexandria" pitchFamily="2" charset="-78"/>
                <a:ea typeface="Calibri" panose="020F0502020204030204" pitchFamily="34" charset="0"/>
                <a:cs typeface="Alexandria" pitchFamily="2" charset="-78"/>
              </a:rPr>
              <a:t>الجمهور المتداخل (الوسيط):</a:t>
            </a:r>
            <a:r>
              <a:rPr lang="ar-SA" sz="1600" dirty="0">
                <a:effectLst/>
                <a:latin typeface="Alexandria" pitchFamily="2" charset="-78"/>
                <a:ea typeface="Calibri" panose="020F0502020204030204" pitchFamily="34" charset="0"/>
                <a:cs typeface="Alexandria" pitchFamily="2" charset="-78"/>
              </a:rPr>
              <a:t> هم الذين يساعدون الأفراد على إرسال رسالة إلى جمهور آخر، ويمكن أن يكون هذا الجمهور وسائل الإعلام أو شخصًا ذا مكانة</a:t>
            </a:r>
            <a:r>
              <a:rPr lang="en-US" sz="1600" dirty="0">
                <a:effectLst/>
                <a:latin typeface="Alexandria" pitchFamily="2" charset="-78"/>
                <a:ea typeface="Calibri" panose="020F0502020204030204" pitchFamily="34" charset="0"/>
                <a:cs typeface="Alexandria" pitchFamily="2" charset="-78"/>
              </a:rPr>
              <a:t>.</a:t>
            </a:r>
          </a:p>
          <a:p>
            <a:pPr marL="180000" lvl="0" indent="-216000" algn="justLow" rtl="1">
              <a:lnSpc>
                <a:spcPct val="150000"/>
              </a:lnSpc>
              <a:spcAft>
                <a:spcPts val="600"/>
              </a:spcAft>
              <a:buFont typeface="Wingdings" panose="05000000000000000000" pitchFamily="2"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الأساسي (الأولي):</a:t>
            </a:r>
            <a:r>
              <a:rPr lang="ar-SA" sz="1600" dirty="0">
                <a:solidFill>
                  <a:srgbClr val="000000"/>
                </a:solidFill>
                <a:effectLst/>
                <a:latin typeface="Alexandria" pitchFamily="2" charset="-78"/>
                <a:ea typeface="Calibri" panose="020F0502020204030204" pitchFamily="34" charset="0"/>
                <a:cs typeface="Alexandria" pitchFamily="2" charset="-78"/>
              </a:rPr>
              <a:t> إذا كان الجمهور يتأثر (ويؤثر) بشكل مباشر بسعي المنظمة لتحقيق أهدافها، القائمة على القيم، فهو جمهور أساسي، ويشمل هذا الجمهور وسائل الإعلام والموظفين والحكومة والمساهمين والمؤسسات المالية والمجتمع المحيط بالمنظمة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1587769"/>
      </p:ext>
    </p:extLst>
  </p:cSld>
  <p:clrMapOvr>
    <a:masterClrMapping/>
  </p:clrMapOvr>
  <mc:AlternateContent xmlns:mc="http://schemas.openxmlformats.org/markup-compatibility/2006" xmlns:p14="http://schemas.microsoft.com/office/powerpoint/2010/main">
    <mc:Choice Requires="p14">
      <p:transition spd="slow" p14:dur="2000" advTm="141949"/>
    </mc:Choice>
    <mc:Fallback xmlns="">
      <p:transition spd="slow" advTm="14194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2979" y="500900"/>
            <a:ext cx="9667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34391"/>
            <a:ext cx="8083563" cy="4618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0" y="1532031"/>
            <a:ext cx="7772438" cy="3685111"/>
          </a:xfrm>
          <a:prstGeom prst="rect">
            <a:avLst/>
          </a:prstGeom>
          <a:noFill/>
        </p:spPr>
        <p:txBody>
          <a:bodyPr wrap="square" rtlCol="0">
            <a:spAutoFit/>
          </a:bodyPr>
          <a:lstStyle/>
          <a:p>
            <a:pPr marL="180000" lvl="0" indent="-180000" algn="justLow" rtl="1">
              <a:lnSpc>
                <a:spcPct val="150000"/>
              </a:lnSpc>
              <a:spcAft>
                <a:spcPts val="600"/>
              </a:spcAft>
              <a:buFont typeface="Symbol" panose="05050102010706020507" pitchFamily="18"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الثانوي:</a:t>
            </a:r>
            <a:r>
              <a:rPr lang="ar-SA" sz="1600" dirty="0">
                <a:solidFill>
                  <a:srgbClr val="000000"/>
                </a:solidFill>
                <a:effectLst/>
                <a:latin typeface="Alexandria" pitchFamily="2" charset="-78"/>
                <a:ea typeface="Calibri" panose="020F0502020204030204" pitchFamily="34" charset="0"/>
                <a:cs typeface="Alexandria" pitchFamily="2" charset="-78"/>
              </a:rPr>
              <a:t> هم من لديهم اهتمام كبير بالمنظمة، مثل الجمهور الأساسي، ولكنهم لن يتأثروا بشكل مباشر بقرارات المنظمة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80000" lvl="0" indent="-180000" algn="justLow" rtl="1">
              <a:lnSpc>
                <a:spcPct val="150000"/>
              </a:lnSpc>
              <a:spcAft>
                <a:spcPts val="600"/>
              </a:spcAft>
              <a:buFont typeface="Symbol" panose="05050102010706020507" pitchFamily="18"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الداخلي: </a:t>
            </a:r>
            <a:r>
              <a:rPr lang="ar-SA" sz="1600" dirty="0">
                <a:solidFill>
                  <a:srgbClr val="000000"/>
                </a:solidFill>
                <a:effectLst/>
                <a:latin typeface="Alexandria" pitchFamily="2" charset="-78"/>
                <a:ea typeface="Calibri" panose="020F0502020204030204" pitchFamily="34" charset="0"/>
                <a:cs typeface="Alexandria" pitchFamily="2" charset="-78"/>
              </a:rPr>
              <a:t>هم</a:t>
            </a:r>
            <a:r>
              <a:rPr lang="ar-SA" sz="1600" b="1"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الأفراد الموجودون داخل المنظمة، العاملون بالمنظمة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80000" lvl="0" indent="-180000" algn="justLow" rtl="1">
              <a:lnSpc>
                <a:spcPct val="150000"/>
              </a:lnSpc>
              <a:spcAft>
                <a:spcPts val="600"/>
              </a:spcAft>
              <a:buFont typeface="Symbol" panose="05050102010706020507" pitchFamily="18"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الخارجي:</a:t>
            </a:r>
            <a:r>
              <a:rPr lang="ar-SA" sz="1600" dirty="0">
                <a:solidFill>
                  <a:srgbClr val="000000"/>
                </a:solidFill>
                <a:effectLst/>
                <a:latin typeface="Alexandria" pitchFamily="2" charset="-78"/>
                <a:ea typeface="Calibri" panose="020F0502020204030204" pitchFamily="34" charset="0"/>
                <a:cs typeface="Alexandria" pitchFamily="2" charset="-78"/>
              </a:rPr>
              <a:t> هم</a:t>
            </a:r>
            <a:r>
              <a:rPr lang="ar-SA" sz="1600" b="1"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الأناس الموجودون خارج المنظمة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80000" lvl="0" indent="-180000" algn="justLow" rtl="1">
              <a:lnSpc>
                <a:spcPct val="150000"/>
              </a:lnSpc>
              <a:spcAft>
                <a:spcPts val="600"/>
              </a:spcAft>
              <a:buFont typeface="Symbol" panose="05050102010706020507" pitchFamily="18"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المحلي: </a:t>
            </a:r>
            <a:r>
              <a:rPr lang="ar-SA" sz="1600" dirty="0">
                <a:solidFill>
                  <a:srgbClr val="000000"/>
                </a:solidFill>
                <a:effectLst/>
                <a:latin typeface="Alexandria" pitchFamily="2" charset="-78"/>
                <a:ea typeface="Calibri" panose="020F0502020204030204" pitchFamily="34" charset="0"/>
                <a:cs typeface="Alexandria" pitchFamily="2" charset="-78"/>
              </a:rPr>
              <a:t>هم</a:t>
            </a:r>
            <a:r>
              <a:rPr lang="ar-SA" sz="1600" b="1"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الأشخاص الموجودون داخل الدولة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80000" lvl="0" indent="-180000" algn="justLow" rtl="1">
              <a:lnSpc>
                <a:spcPct val="150000"/>
              </a:lnSpc>
              <a:spcAft>
                <a:spcPts val="600"/>
              </a:spcAft>
              <a:buFont typeface="Symbol" panose="05050102010706020507" pitchFamily="18" charset="2"/>
              <a:buChar char=""/>
            </a:pPr>
            <a:r>
              <a:rPr lang="ar-SA" sz="1600" b="1" dirty="0">
                <a:solidFill>
                  <a:srgbClr val="000000"/>
                </a:solidFill>
                <a:effectLst/>
                <a:latin typeface="Alexandria" pitchFamily="2" charset="-78"/>
                <a:ea typeface="Calibri" panose="020F0502020204030204" pitchFamily="34" charset="0"/>
                <a:cs typeface="Alexandria" pitchFamily="2" charset="-78"/>
              </a:rPr>
              <a:t>الجمهور الدولي: </a:t>
            </a:r>
            <a:r>
              <a:rPr lang="ar-SA" sz="1600" dirty="0">
                <a:solidFill>
                  <a:srgbClr val="000000"/>
                </a:solidFill>
                <a:effectLst/>
                <a:latin typeface="Alexandria" pitchFamily="2" charset="-78"/>
                <a:ea typeface="Calibri" panose="020F0502020204030204" pitchFamily="34" charset="0"/>
                <a:cs typeface="Alexandria" pitchFamily="2" charset="-78"/>
              </a:rPr>
              <a:t>هم</a:t>
            </a:r>
            <a:r>
              <a:rPr lang="ar-SA" sz="1600" b="1"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الأفراد الموجودون خارج البلاد، وعند التواصل مع هؤلاء الأفراد، يجب على ممارسي العلاقات العامة أن يكونوا حذرين بشأن الثقافة والمعتقدات والقيم والأخلاق وغيرها من الاختلافات الثقافية القيمة، حتى لا يسيئوا إلى أي شخص</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7194382"/>
      </p:ext>
    </p:extLst>
  </p:cSld>
  <p:clrMapOvr>
    <a:masterClrMapping/>
  </p:clrMapOvr>
  <mc:AlternateContent xmlns:mc="http://schemas.openxmlformats.org/markup-compatibility/2006" xmlns:p14="http://schemas.microsoft.com/office/powerpoint/2010/main">
    <mc:Choice Requires="p14">
      <p:transition spd="slow" p14:dur="2000" advTm="205949"/>
    </mc:Choice>
    <mc:Fallback xmlns="">
      <p:transition spd="slow" advTm="20594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8560" y="4950037"/>
            <a:ext cx="4747323" cy="1204817"/>
          </a:xfrm>
          <a:prstGeom prst="rect">
            <a:avLst/>
          </a:prstGeom>
          <a:noFill/>
        </p:spPr>
        <p:txBody>
          <a:bodyPr wrap="square">
            <a:spAutoFit/>
          </a:bodyPr>
          <a:lstStyle/>
          <a:p>
            <a:pPr algn="justLow" rtl="1">
              <a:lnSpc>
                <a:spcPct val="150000"/>
              </a:lnSpc>
            </a:pPr>
            <a:r>
              <a:rPr lang="ar-EG" b="1" dirty="0">
                <a:latin typeface="Alexandria" pitchFamily="2" charset="-78"/>
                <a:cs typeface="Alexandria" pitchFamily="2" charset="-78"/>
              </a:rPr>
              <a:t>أنواع رسائل إدارة العلاقات العامة:</a:t>
            </a:r>
          </a:p>
          <a:p>
            <a:pPr algn="justLow" rtl="1">
              <a:lnSpc>
                <a:spcPct val="150000"/>
              </a:lnSpc>
            </a:pPr>
            <a:r>
              <a:rPr lang="ar-EG" sz="1600" dirty="0">
                <a:latin typeface="Alexandria" pitchFamily="2" charset="-78"/>
                <a:cs typeface="Alexandria" pitchFamily="2" charset="-78"/>
              </a:rPr>
              <a:t>تتعدد رسائل إدارة العلاقات العامة، ومن أبرز أنواع هذه الرسائل: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spd="slow" p14:dur="2000" advTm="82181"/>
    </mc:Choice>
    <mc:Fallback xmlns="">
      <p:transition spd="slow" advTm="82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0835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556536"/>
            <a:ext cx="7969225" cy="3082254"/>
          </a:xfrm>
          <a:prstGeom prst="rect">
            <a:avLst/>
          </a:prstGeom>
          <a:noFill/>
        </p:spPr>
        <p:txBody>
          <a:bodyPr wrap="square" rtlCol="0">
            <a:spAutoFit/>
          </a:bodyPr>
          <a:lstStyle/>
          <a:p>
            <a:pPr marL="180000" lvl="0" indent="-180000" algn="justLow" rtl="1">
              <a:lnSpc>
                <a:spcPct val="150000"/>
              </a:lnSpc>
              <a:spcAft>
                <a:spcPts val="600"/>
              </a:spcAft>
              <a:buFont typeface="Symbol" panose="05050102010706020507" pitchFamily="18" charset="2"/>
              <a:buChar char=""/>
            </a:pPr>
            <a:r>
              <a:rPr lang="ar-SA" sz="1600" b="0" dirty="0">
                <a:effectLst/>
                <a:latin typeface="Alexandria" pitchFamily="2" charset="-78"/>
                <a:ea typeface="Times New Roman" panose="02020603050405020304" pitchFamily="18" charset="0"/>
                <a:cs typeface="Alexandria" pitchFamily="2" charset="-78"/>
              </a:rPr>
              <a:t>ر</a:t>
            </a:r>
            <a:r>
              <a:rPr lang="ar-SA" sz="1600" b="1" dirty="0">
                <a:effectLst/>
                <a:latin typeface="Alexandria" pitchFamily="2" charset="-78"/>
                <a:ea typeface="Times New Roman" panose="02020603050405020304" pitchFamily="18" charset="0"/>
                <a:cs typeface="Alexandria" pitchFamily="2" charset="-78"/>
              </a:rPr>
              <a:t>سائل العلاقات العامة الداخلية؛</a:t>
            </a:r>
            <a:r>
              <a:rPr lang="ar-SA" sz="1600" b="0" dirty="0">
                <a:effectLst/>
                <a:latin typeface="Alexandria" pitchFamily="2" charset="-78"/>
                <a:ea typeface="Times New Roman" panose="02020603050405020304" pitchFamily="18" charset="0"/>
                <a:cs typeface="Alexandria" pitchFamily="2" charset="-78"/>
              </a:rPr>
              <a:t> وتشمل النشـرات الإخبارية للمنظمة، وخطط إدارة الأزمات، والتقارير السنوية، والتقارير المعلوماتية للمنظمة، وأشكال الاتصال الأخرى المخصصة للجمهور الداخلي، سواء الموظفين أو المسؤولين، وهي رسائل غنية بالمعلومات.</a:t>
            </a:r>
            <a:endParaRPr lang="en-US" sz="1600" b="1" dirty="0">
              <a:effectLst/>
              <a:latin typeface="Alexandria" pitchFamily="2" charset="-78"/>
              <a:ea typeface="Times New Roman" panose="02020603050405020304" pitchFamily="18" charset="0"/>
              <a:cs typeface="Alexandria" pitchFamily="2" charset="-78"/>
            </a:endParaRPr>
          </a:p>
          <a:p>
            <a:pPr marL="180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النشـرة الإخبارية؛</a:t>
            </a:r>
            <a:r>
              <a:rPr lang="ar-SA" sz="1600" b="0" dirty="0">
                <a:effectLst/>
                <a:latin typeface="Alexandria" pitchFamily="2" charset="-78"/>
                <a:ea typeface="Times New Roman" panose="02020603050405020304" pitchFamily="18" charset="0"/>
                <a:cs typeface="Alexandria" pitchFamily="2" charset="-78"/>
              </a:rPr>
              <a:t> وهي يتم إرسالها إلى وسائل الإعلام المختلفة، من خلال ممارسي العلاقات العامة؛ لإثارة الاهتمام لدى عملائهم أو إدارات منظمتهم، ويتم إعدادها وتجهيزها كقصة إخبارية بسيطة، وهي تشترك في العديد من الخصائص المعلوماتية التي تتمتع بها التقارير الإخبارية.</a:t>
            </a:r>
            <a:endParaRPr lang="en-US" sz="1600" b="1"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270001" y="1834874"/>
            <a:ext cx="9067799" cy="3451586"/>
          </a:xfrm>
          <a:prstGeom prst="rect">
            <a:avLst/>
          </a:prstGeom>
          <a:noFill/>
        </p:spPr>
        <p:txBody>
          <a:bodyPr wrap="square" rtlCol="0">
            <a:spAutoFit/>
          </a:bodyPr>
          <a:lstStyle/>
          <a:p>
            <a:pPr marL="3429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النشـرة الإخبارية المذاعة؛</a:t>
            </a:r>
            <a:r>
              <a:rPr lang="ar-SA" sz="1600" b="0" dirty="0">
                <a:effectLst/>
                <a:latin typeface="Alexandria" pitchFamily="2" charset="-78"/>
                <a:ea typeface="Times New Roman" panose="02020603050405020304" pitchFamily="18" charset="0"/>
                <a:cs typeface="Alexandria" pitchFamily="2" charset="-78"/>
              </a:rPr>
              <a:t> وهي بيان إخباري على شكل قصة إخبارية مذاعة، يتم تسليمها إلى أية محطة بث أو محطة كابل ترغب في استخدام المادة، ويتم تصميم البيان الصحفي الصوتي للتشغيل من خلال الراديو، وقد يكون المقطع الصوتي بمثابة مقطع صوتي بسيط أو قصة إخبارية يسجلها أحد ممارسي العلاقات العامة بأسلوب المذيع الإذاعي، وعادة ما تكون مصحوبة ببيان صحفي مطبوع.</a:t>
            </a:r>
            <a:endParaRPr lang="en-US" sz="1600" b="1" dirty="0">
              <a:effectLst/>
              <a:latin typeface="Alexandria" pitchFamily="2" charset="-78"/>
              <a:ea typeface="Times New Roman" panose="02020603050405020304" pitchFamily="18" charset="0"/>
              <a:cs typeface="Alexandria" pitchFamily="2" charset="-78"/>
            </a:endParaRPr>
          </a:p>
          <a:p>
            <a:pPr marL="3429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مجموعة وسائط</a:t>
            </a:r>
            <a:r>
              <a:rPr lang="ar-SA" sz="1600" b="0" dirty="0">
                <a:effectLst/>
                <a:latin typeface="Alexandria" pitchFamily="2" charset="-78"/>
                <a:ea typeface="Times New Roman" panose="02020603050405020304" pitchFamily="18" charset="0"/>
                <a:cs typeface="Alexandria" pitchFamily="2" charset="-78"/>
              </a:rPr>
              <a:t>؛ وهي تتكون من صحيفة حقائق حول العميل أو الحدث، ورسوم تخطيطية للسيرة الذاتية للأشخاص الأساسيين المعنيين، وقصة إخبارية مباشرة، ومواد إخبارية في أعمدة، وصور فوتوجرافية، وأشرطة فيديو، أو أقراص مضغوطة أو صوت أو صوت وصور متحركة على الإنترنت.</a:t>
            </a:r>
            <a:endParaRPr lang="en-US" sz="1600" b="1"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Tm="161671"/>
    </mc:Choice>
    <mc:Fallback xmlns="">
      <p:transition advTm="1616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27500" y="1861545"/>
            <a:ext cx="7048500" cy="3451586"/>
          </a:xfrm>
          <a:prstGeom prst="rect">
            <a:avLst/>
          </a:prstGeom>
          <a:noFill/>
        </p:spPr>
        <p:txBody>
          <a:bodyPr wrap="square" rtlCol="0">
            <a:spAutoFit/>
          </a:bodyPr>
          <a:lstStyle/>
          <a:p>
            <a:pPr marL="216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جلسة المعلومات الأساسية المتعمقة؛</a:t>
            </a:r>
            <a:r>
              <a:rPr lang="ar-SA" sz="1600" b="0" dirty="0">
                <a:effectLst/>
                <a:latin typeface="Alexandria" pitchFamily="2" charset="-78"/>
                <a:ea typeface="Times New Roman" panose="02020603050405020304" pitchFamily="18" charset="0"/>
                <a:cs typeface="Alexandria" pitchFamily="2" charset="-78"/>
              </a:rPr>
              <a:t> يقدم ممارسو العلاقات العامة معلومات متعمقة، وبخلفيات معلوماتية متعددة، حول قضية أو حدث للصحفيين والإعلاميين.</a:t>
            </a:r>
            <a:endParaRPr lang="en-US" sz="1600" b="1" dirty="0">
              <a:effectLst/>
              <a:latin typeface="Alexandria" pitchFamily="2" charset="-78"/>
              <a:ea typeface="Times New Roman" panose="02020603050405020304" pitchFamily="18" charset="0"/>
              <a:cs typeface="Alexandria" pitchFamily="2" charset="-78"/>
            </a:endParaRPr>
          </a:p>
          <a:p>
            <a:pPr marL="216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المؤتمرات الصحفية</a:t>
            </a:r>
            <a:r>
              <a:rPr lang="ar-SA" sz="1600" b="0" dirty="0">
                <a:effectLst/>
                <a:latin typeface="Alexandria" pitchFamily="2" charset="-78"/>
                <a:ea typeface="Times New Roman" panose="02020603050405020304" pitchFamily="18" charset="0"/>
                <a:cs typeface="Alexandria" pitchFamily="2" charset="-78"/>
              </a:rPr>
              <a:t>؛ هناك نوعان من المؤتمرات الصحفية، هما: المعلوماتية والشخصية، وعادةً ما تكون المعلومات هي الدافع لعقد هذه المؤتمرات؛ رغبة في جذب اهتمام وسائل الإعلام لتصـريحات ما أو حدث عاجل أو تحديثات لهذا الحدث أو الخبر. وفي المقابل، يتم عقد المؤتمرات الصحفية الشخصية للوصول إلى شخص مشهور أو سيصبح مشهورًا في القريب العاجل أو في دائرة الضوء.</a:t>
            </a:r>
            <a:r>
              <a:rPr lang="ar-SA" sz="1600" b="1" dirty="0">
                <a:effectLst/>
                <a:latin typeface="Alexandria" pitchFamily="2" charset="-78"/>
                <a:ea typeface="Times New Roman" panose="02020603050405020304" pitchFamily="18" charset="0"/>
                <a:cs typeface="Alexandria" pitchFamily="2" charset="-78"/>
              </a:rPr>
              <a:t> </a:t>
            </a:r>
            <a:endParaRPr lang="en-US" sz="1600" b="1"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spd="slow" p14:dur="2000" advTm="147591"/>
    </mc:Choice>
    <mc:Fallback xmlns="">
      <p:transition spd="slow" advTm="14759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620573"/>
            <a:ext cx="8344324" cy="3158685"/>
          </a:xfrm>
          <a:prstGeom prst="rect">
            <a:avLst/>
          </a:prstGeom>
          <a:noFill/>
        </p:spPr>
        <p:txBody>
          <a:bodyPr wrap="square" rtlCol="0">
            <a:spAutoFit/>
          </a:bodyPr>
          <a:lstStyle/>
          <a:p>
            <a:pPr marL="252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الجولة الإعلامية؛ </a:t>
            </a:r>
            <a:r>
              <a:rPr lang="ar-SA" sz="1600" b="0" dirty="0">
                <a:effectLst/>
                <a:latin typeface="Alexandria" pitchFamily="2" charset="-78"/>
                <a:ea typeface="Times New Roman" panose="02020603050405020304" pitchFamily="18" charset="0"/>
                <a:cs typeface="Alexandria" pitchFamily="2" charset="-78"/>
              </a:rPr>
              <a:t>والغرض منها هو توفير معلومات متعمقة للصحفيين، مثل جلسة المعلومات الأساسية المتعمقة، لكن تتميز الجولة الإعلامية عنها بأن شكل الاجتماعات التي تُعقد فيه غالبًا ما تكون تفاعليًة جدًّا، والمعلومات تكون أقل آنية وحداثة.</a:t>
            </a:r>
            <a:endParaRPr lang="en-US" sz="1600" b="1" dirty="0">
              <a:effectLst/>
              <a:latin typeface="Alexandria" pitchFamily="2" charset="-78"/>
              <a:ea typeface="Times New Roman" panose="02020603050405020304" pitchFamily="18" charset="0"/>
              <a:cs typeface="Alexandria" pitchFamily="2" charset="-78"/>
            </a:endParaRPr>
          </a:p>
          <a:p>
            <a:pPr marL="252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مناسبات خاصة؛</a:t>
            </a:r>
            <a:r>
              <a:rPr lang="ar-SA" sz="1600" b="0" dirty="0">
                <a:effectLst/>
                <a:latin typeface="Alexandria" pitchFamily="2" charset="-78"/>
                <a:ea typeface="Times New Roman" panose="02020603050405020304" pitchFamily="18" charset="0"/>
                <a:cs typeface="Alexandria" pitchFamily="2" charset="-78"/>
              </a:rPr>
              <a:t> حيث يقوم إخصائيو العلاقات العامة بإعداد مناسبات خاصة للعملاء، الذين يرغبون في جذب انتباه وسائل الإعلام لحدث أو قضية ما.</a:t>
            </a:r>
            <a:endParaRPr lang="en-US" sz="1600" b="1" dirty="0">
              <a:effectLst/>
              <a:latin typeface="Alexandria" pitchFamily="2" charset="-78"/>
              <a:ea typeface="Times New Roman" panose="02020603050405020304" pitchFamily="18" charset="0"/>
              <a:cs typeface="Alexandria" pitchFamily="2" charset="-78"/>
            </a:endParaRPr>
          </a:p>
          <a:p>
            <a:pPr marL="252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الردود على استفسارات وسائل الإعلام</a:t>
            </a:r>
            <a:r>
              <a:rPr lang="ar-SA" sz="1600" b="0" dirty="0">
                <a:effectLst/>
                <a:latin typeface="Alexandria" pitchFamily="2" charset="-78"/>
                <a:ea typeface="Times New Roman" panose="02020603050405020304" pitchFamily="18" charset="0"/>
                <a:cs typeface="Alexandria" pitchFamily="2" charset="-78"/>
              </a:rPr>
              <a:t>؛ حيث إن هناك حالات قد لا تقوم فيها المؤسسة بإرسال بيان صحفي أو عقد مؤتمر صحفي بشكل استباقي، ولكن قد تتلقى المؤسسة استفسارات من وسائل الإعلام للإجابة عليها من خلالها. </a:t>
            </a:r>
            <a:endParaRPr lang="en-US" sz="1600" b="1"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spd="slow" p14:dur="2000" advTm="178991"/>
    </mc:Choice>
    <mc:Fallback xmlns="">
      <p:transition spd="slow" advTm="1789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899"/>
            <a:ext cx="8905422"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68240" cy="1653786"/>
          </a:xfrm>
          <a:prstGeom prst="rect">
            <a:avLst/>
          </a:prstGeom>
          <a:noFill/>
        </p:spPr>
        <p:txBody>
          <a:bodyPr wrap="square">
            <a:spAutoFit/>
          </a:bodyPr>
          <a:lstStyle/>
          <a:p>
            <a:pPr algn="justLow" rtl="1">
              <a:lnSpc>
                <a:spcPct val="150000"/>
              </a:lnSpc>
              <a:spcAft>
                <a:spcPts val="600"/>
              </a:spcAft>
            </a:pPr>
            <a:r>
              <a:rPr lang="ar-SA" sz="1800" b="1" dirty="0">
                <a:solidFill>
                  <a:srgbClr val="000000"/>
                </a:solidFill>
                <a:effectLst/>
                <a:latin typeface="Calibri" panose="020F0502020204030204" pitchFamily="34" charset="0"/>
                <a:ea typeface="Calibri" panose="020F0502020204030204" pitchFamily="34" charset="0"/>
                <a:cs typeface="Alexandria" pitchFamily="2" charset="-78"/>
              </a:rPr>
              <a:t>أخلاقيات إدارة العلاقات العامة: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600"/>
              </a:spcAft>
            </a:pP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يخدم ممارسو العلاقات العامة المصلحة العامة والمصالح الخاصة للشـركات والجمعيات والمنظمات غير الربحية والحكومات.</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493744"/>
      </p:ext>
    </p:extLst>
  </p:cSld>
  <p:clrMapOvr>
    <a:masterClrMapping/>
  </p:clrMapOvr>
  <mc:AlternateContent xmlns:mc="http://schemas.openxmlformats.org/markup-compatibility/2006" xmlns:p14="http://schemas.microsoft.com/office/powerpoint/2010/main">
    <mc:Choice Requires="p14">
      <p:transition spd="slow" p14:dur="2000" advTm="79203"/>
    </mc:Choice>
    <mc:Fallback xmlns="">
      <p:transition spd="slow" advTm="79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1300" y="1675839"/>
            <a:ext cx="8648700" cy="3159198"/>
          </a:xfrm>
          <a:prstGeom prst="rect">
            <a:avLst/>
          </a:prstGeom>
          <a:noFill/>
        </p:spPr>
        <p:txBody>
          <a:bodyPr wrap="square" rtlCol="0">
            <a:spAutoFit/>
          </a:bodyPr>
          <a:lstStyle/>
          <a:p>
            <a:pPr indent="108000" algn="justLow" rtl="1">
              <a:lnSpc>
                <a:spcPct val="150000"/>
              </a:lnSpc>
              <a:spcAft>
                <a:spcPts val="600"/>
              </a:spcAft>
            </a:pPr>
            <a:r>
              <a:rPr lang="ar-SA" sz="1600" dirty="0">
                <a:solidFill>
                  <a:srgbClr val="000000"/>
                </a:solidFill>
                <a:effectLst/>
                <a:latin typeface="Alexandria" pitchFamily="2" charset="-78"/>
                <a:ea typeface="Calibri" panose="020F0502020204030204" pitchFamily="34" charset="0"/>
                <a:cs typeface="Alexandria" pitchFamily="2" charset="-78"/>
              </a:rPr>
              <a:t>وبالتالي أدى هذا الالتزام المزدوج إلى مناقشات حادة بين علماء هذا التخصص والممارسين حول قيمه الأساسية، ويمثل هذا الصراع المأزق الأخلاقي الرئيس للعلاقات العامة.</a:t>
            </a:r>
          </a:p>
          <a:p>
            <a:pPr algn="justLow" rtl="1">
              <a:lnSpc>
                <a:spcPct val="150000"/>
              </a:lnSpc>
              <a:spcAft>
                <a:spcPts val="600"/>
              </a:spcAft>
            </a:pPr>
            <a:r>
              <a:rPr lang="ar-SA" sz="1600" dirty="0">
                <a:solidFill>
                  <a:srgbClr val="000000"/>
                </a:solidFill>
                <a:effectLst/>
                <a:latin typeface="Alexandria" pitchFamily="2" charset="-78"/>
                <a:ea typeface="Calibri" panose="020F0502020204030204" pitchFamily="34" charset="0"/>
                <a:cs typeface="Alexandria" pitchFamily="2" charset="-78"/>
              </a:rPr>
              <a:t>أي أن مجال العلاقات العامة بشكل عام غير منظم إلى حد كبير، لكن العديد من المهنيين يلتزمون طواعية بمدونة قواعد السلوك لواحدة أو أكثر من الهيئات المهنية، لتجنب التعرض للانتهاكات الأخلاقية، ومن بين هذه الهيئات التي نشـرت مدونات أخلاقية معهد تشارترد للعلاقات العامة، وجمعية العلاقات العامة الأمريكية وغيرها.</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SA" sz="1600" dirty="0">
                <a:solidFill>
                  <a:srgbClr val="000000"/>
                </a:solidFill>
                <a:effectLst/>
                <a:latin typeface="Alexandria" pitchFamily="2" charset="-78"/>
                <a:ea typeface="Calibri" panose="020F0502020204030204" pitchFamily="34" charset="0"/>
                <a:cs typeface="Alexandria" pitchFamily="2" charset="-78"/>
              </a:rPr>
              <a:t>وهناك مجموعة من المبادئ التوجيهية الأساسية التي يجب على الأشخاص العاملين في مهن العلاقات العامة ممارستها واستخدامها في أعمالهم، ومن هذه القيم والمبادئ:</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spd="slow" p14:dur="2000" advTm="237949"/>
    </mc:Choice>
    <mc:Fallback xmlns="">
      <p:transition spd="slow" advTm="23794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700008"/>
            <a:ext cx="4098545" cy="3915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850098"/>
            <a:ext cx="4003500" cy="3451586"/>
          </a:xfrm>
          <a:prstGeom prst="rect">
            <a:avLst/>
          </a:prstGeom>
        </p:spPr>
        <p:txBody>
          <a:bodyPr wrap="square">
            <a:spAutoFit/>
          </a:bodyPr>
          <a:lstStyle/>
          <a:p>
            <a:pPr marL="252000" indent="-180000" algn="justLow" rtl="1">
              <a:lnSpc>
                <a:spcPct val="150000"/>
              </a:lnSpc>
              <a:spcAft>
                <a:spcPts val="600"/>
              </a:spcAft>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الدفاع</a:t>
            </a:r>
            <a:r>
              <a:rPr lang="ar-SA" sz="1600" dirty="0">
                <a:latin typeface="Alexandria" pitchFamily="2" charset="-78"/>
                <a:cs typeface="Alexandria" pitchFamily="2" charset="-78"/>
              </a:rPr>
              <a:t>: خدمة المصلحة العامة من خلال العمل كمدافعين عن العملاء، ويمكن أن يحدث ذلك من خلال عرض الأفكار والحقائق ووجهات النظر للمساعدة في إجراء نقاش عام مستنير.</a:t>
            </a:r>
          </a:p>
          <a:p>
            <a:pPr marL="252000" indent="-180000" algn="justLow" rtl="1">
              <a:lnSpc>
                <a:spcPct val="150000"/>
              </a:lnSpc>
              <a:spcAft>
                <a:spcPts val="600"/>
              </a:spcAft>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الصدق</a:t>
            </a:r>
            <a:r>
              <a:rPr lang="ar-SA" sz="1600" dirty="0">
                <a:latin typeface="Alexandria" pitchFamily="2" charset="-78"/>
                <a:cs typeface="Alexandria" pitchFamily="2" charset="-78"/>
              </a:rPr>
              <a:t>: الوقوف إلى جانب الحقيقة والدقة في جميع الوقائع والقضايا، وتقديم الت</a:t>
            </a:r>
            <a:r>
              <a:rPr lang="ar-EG" sz="1600" dirty="0">
                <a:latin typeface="Alexandria" pitchFamily="2" charset="-78"/>
                <a:cs typeface="Alexandria" pitchFamily="2" charset="-78"/>
              </a:rPr>
              <a:t>صـر</a:t>
            </a:r>
            <a:r>
              <a:rPr lang="ar-SA" sz="1600" dirty="0">
                <a:latin typeface="Alexandria" pitchFamily="2" charset="-78"/>
                <a:cs typeface="Alexandria" pitchFamily="2" charset="-78"/>
              </a:rPr>
              <a:t>يحات الصحيحة والدقيقة للجمهور.</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p:transition spd="slow" advTm="105168">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4101" y="2006726"/>
            <a:ext cx="6188299" cy="1976951"/>
          </a:xfrm>
          <a:prstGeom prst="rect">
            <a:avLst/>
          </a:prstGeom>
          <a:noFill/>
        </p:spPr>
        <p:txBody>
          <a:bodyPr wrap="square" rtlCol="0">
            <a:spAutoFit/>
          </a:bodyPr>
          <a:lstStyle/>
          <a:p>
            <a:pPr marL="252000" indent="-180000" algn="justLow" rtl="1">
              <a:lnSpc>
                <a:spcPct val="150000"/>
              </a:lnSpc>
              <a:spcAft>
                <a:spcPts val="600"/>
              </a:spcAft>
              <a:buFont typeface="Arial" panose="020B0604020202020204" pitchFamily="34" charset="0"/>
              <a:buChar char="•"/>
            </a:pPr>
            <a:r>
              <a:rPr lang="ar-SA" sz="1600" b="1" dirty="0">
                <a:latin typeface="Alexandria" pitchFamily="2" charset="-78"/>
                <a:cs typeface="Alexandria" pitchFamily="2" charset="-78"/>
              </a:rPr>
              <a:t>الخبرة: </a:t>
            </a:r>
            <a:r>
              <a:rPr lang="ar-SA" sz="1600" dirty="0">
                <a:latin typeface="Alexandria" pitchFamily="2" charset="-78"/>
                <a:cs typeface="Alexandria" pitchFamily="2" charset="-78"/>
              </a:rPr>
              <a:t>البقاء على علم بالمعلومات المتخصصة اللازمة في مجال العلاقات العامة، وتحسين المجال من خلال التطوير والبحث والتعليم. </a:t>
            </a:r>
          </a:p>
          <a:p>
            <a:pPr marL="252000" indent="-180000" algn="justLow" rtl="1">
              <a:lnSpc>
                <a:spcPct val="150000"/>
              </a:lnSpc>
              <a:spcAft>
                <a:spcPts val="600"/>
              </a:spcAft>
              <a:buFont typeface="Arial" panose="020B0604020202020204" pitchFamily="34" charset="0"/>
              <a:buChar char="•"/>
            </a:pPr>
            <a:r>
              <a:rPr lang="ar-SA" sz="1600" b="1" dirty="0">
                <a:solidFill>
                  <a:srgbClr val="000000"/>
                </a:solidFill>
                <a:effectLst/>
                <a:latin typeface="Calibri" panose="020F0502020204030204" pitchFamily="34" charset="0"/>
                <a:ea typeface="Calibri" panose="020F0502020204030204" pitchFamily="34" charset="0"/>
                <a:cs typeface="Alexandria" pitchFamily="2" charset="-78"/>
              </a:rPr>
              <a:t>الاستقلال:</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تقديم خدمات وأعمال غير متحيزة، للذين يتم تمثيلهم والعمل معهم، مع تحمل المسؤولية عن جميع الإجراءات.</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740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8601" y="1962578"/>
            <a:ext cx="7366000" cy="1974258"/>
          </a:xfrm>
          <a:prstGeom prst="rect">
            <a:avLst/>
          </a:prstGeom>
          <a:noFill/>
        </p:spPr>
        <p:txBody>
          <a:bodyPr wrap="square" rtlCol="0">
            <a:spAutoFit/>
          </a:bodyPr>
          <a:lstStyle/>
          <a:p>
            <a:pPr marL="252000" indent="-180000" algn="justLow" rtl="1">
              <a:lnSpc>
                <a:spcPct val="150000"/>
              </a:lnSpc>
              <a:spcAft>
                <a:spcPts val="600"/>
              </a:spcAft>
              <a:buFont typeface="Arial" panose="020B0604020202020204" pitchFamily="34" charset="0"/>
              <a:buChar char="•"/>
            </a:pPr>
            <a:r>
              <a:rPr lang="ar-EG" sz="1600" b="1" dirty="0">
                <a:latin typeface="Alexandria" pitchFamily="2" charset="-78"/>
                <a:cs typeface="Alexandria" pitchFamily="2" charset="-78"/>
              </a:rPr>
              <a:t>الولاء: </a:t>
            </a:r>
            <a:r>
              <a:rPr lang="ar-EG" sz="1600" dirty="0">
                <a:latin typeface="Alexandria" pitchFamily="2" charset="-78"/>
                <a:cs typeface="Alexandria" pitchFamily="2" charset="-78"/>
              </a:rPr>
              <a:t>أن يكون ممارسو العلاقات العامة مخلصين للعملاء، وأن يتذكروا أن هناك واجبًا يتمثل في الاستمرار في خدمة المصلحة العامة.</a:t>
            </a:r>
          </a:p>
          <a:p>
            <a:pPr marL="252000" indent="-180000" algn="justLow" rtl="1">
              <a:lnSpc>
                <a:spcPct val="150000"/>
              </a:lnSpc>
              <a:spcAft>
                <a:spcPts val="600"/>
              </a:spcAft>
              <a:buFont typeface="Arial" panose="020B0604020202020204" pitchFamily="34" charset="0"/>
              <a:buChar char="•"/>
            </a:pPr>
            <a:r>
              <a:rPr lang="ar-EG" sz="1600" b="1" dirty="0">
                <a:latin typeface="Alexandria" pitchFamily="2" charset="-78"/>
                <a:cs typeface="Alexandria" pitchFamily="2" charset="-78"/>
              </a:rPr>
              <a:t>النزاهة: </a:t>
            </a:r>
            <a:r>
              <a:rPr lang="ar-EG" sz="1600" dirty="0">
                <a:latin typeface="Alexandria" pitchFamily="2" charset="-78"/>
                <a:cs typeface="Alexandria" pitchFamily="2" charset="-78"/>
              </a:rPr>
              <a:t>التعامل بشـرف مع جميع العملاء وأصحاب العمل والمنافسين والأقران والبائعين ووسائل الإعلام وعامة الناس، واحترام كافة الآراء وحق حرية التعبير.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43673" y="500900"/>
            <a:ext cx="96396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42832" y="4818562"/>
            <a:ext cx="4960683" cy="1284454"/>
          </a:xfrm>
          <a:prstGeom prst="rect">
            <a:avLst/>
          </a:prstGeom>
          <a:noFill/>
        </p:spPr>
        <p:txBody>
          <a:bodyPr wrap="square">
            <a:spAutoFit/>
          </a:bodyPr>
          <a:lstStyle/>
          <a:p>
            <a:pPr algn="justLow" rtl="1">
              <a:lnSpc>
                <a:spcPct val="150000"/>
              </a:lnSpc>
              <a:spcAft>
                <a:spcPts val="600"/>
              </a:spcAft>
            </a:pPr>
            <a:r>
              <a:rPr lang="ar-EG" sz="1800" b="1" dirty="0">
                <a:solidFill>
                  <a:srgbClr val="000000"/>
                </a:solidFill>
                <a:effectLst/>
                <a:latin typeface="Calibri" panose="020F0502020204030204" pitchFamily="34" charset="0"/>
                <a:ea typeface="Calibri" panose="020F0502020204030204" pitchFamily="34" charset="0"/>
                <a:cs typeface="Alexandria" pitchFamily="2" charset="-78"/>
              </a:rPr>
              <a:t>مصطلحات إعلامية: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600"/>
              </a:spcAft>
            </a:pP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يختلف مفهوم العلاقات العام عن المفاهيم الإعلامية المشابهة الأخرى، ومن هذه المصطلحات:</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3483935"/>
      </p:ext>
    </p:extLst>
  </p:cSld>
  <p:clrMapOvr>
    <a:masterClrMapping/>
  </p:clrMapOvr>
  <mc:AlternateContent xmlns:mc="http://schemas.openxmlformats.org/markup-compatibility/2006" xmlns:p14="http://schemas.microsoft.com/office/powerpoint/2010/main">
    <mc:Choice Requires="p14">
      <p:transition spd="slow" p14:dur="2000" advTm="48535"/>
    </mc:Choice>
    <mc:Fallback xmlns="">
      <p:transition spd="slow" advTm="48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4451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67839"/>
            <a:ext cx="9073129" cy="3974806"/>
          </a:xfrm>
          <a:prstGeom prst="rect">
            <a:avLst/>
          </a:prstGeom>
          <a:noFill/>
        </p:spPr>
        <p:txBody>
          <a:bodyPr wrap="square" rtlCol="0">
            <a:spAutoFit/>
          </a:bodyPr>
          <a:lstStyle/>
          <a:p>
            <a:pPr marL="36000" lvl="1" indent="-180000" algn="justLow" rtl="1">
              <a:lnSpc>
                <a:spcPct val="150000"/>
              </a:lnSpc>
              <a:spcAft>
                <a:spcPts val="600"/>
              </a:spcAft>
              <a:buFont typeface="Symbol" panose="05050102010706020507" pitchFamily="18" charset="2"/>
              <a:buChar char=""/>
            </a:pPr>
            <a:r>
              <a:rPr lang="ar-EG" sz="1600" b="1" dirty="0">
                <a:effectLst/>
                <a:latin typeface="Alexandria" pitchFamily="2" charset="-78"/>
                <a:ea typeface="Times New Roman" panose="02020603050405020304" pitchFamily="18" charset="0"/>
                <a:cs typeface="Alexandria" pitchFamily="2" charset="-78"/>
              </a:rPr>
              <a:t>الإعلام:</a:t>
            </a:r>
            <a:endParaRPr lang="en-US" sz="1600" dirty="0">
              <a:effectLst/>
              <a:latin typeface="Alexandria" pitchFamily="2" charset="-78"/>
              <a:ea typeface="Times New Roman" panose="02020603050405020304" pitchFamily="18" charset="0"/>
              <a:cs typeface="Alexandria" pitchFamily="2" charset="-78"/>
            </a:endParaRPr>
          </a:p>
          <a:p>
            <a:pPr marL="36000" indent="-180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يُقصد بالإعلام نقل الأخبار والمعلومات الجديدة التي تهم الجمهور في وقت معين، فإذا لم يكن الخبر مستكملًا لعناصره الفنية، من حيث الدقة والأهمية فإنه يفقد قيمته الإعلامية (</a:t>
            </a:r>
            <a:r>
              <a:rPr lang="ar-JO" sz="1600" dirty="0">
                <a:effectLst/>
                <a:latin typeface="Alexandria" pitchFamily="2" charset="-78"/>
                <a:ea typeface="Calibri" panose="020F0502020204030204" pitchFamily="34" charset="0"/>
                <a:cs typeface="Alexandria" pitchFamily="2" charset="-78"/>
              </a:rPr>
              <a:t>علي عجوة، 2008</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marL="36000" indent="-180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وتُعَد وظيفة الإعلام أو الإخبار من أهم وظائف الاتصال، حتى أن كلمة "الإعلام" قد أصبحت مرادفًا لكلمة "الاتصال" عند غير المتخصصين، وأضحى مصطلح "وسائل الإعلام" أشهر وأعم من مصطلح "وسائل الاتصال"، ليس فقط للتعبير عن القنوات والوسائل التي تذيع الأخبار والمعلومات، ولكن كمرادف لكلمة "وسائل الاتصال" بشكل عام. </a:t>
            </a:r>
            <a:endParaRPr lang="ar-SA" sz="1600" dirty="0">
              <a:effectLst/>
              <a:latin typeface="Alexandria" pitchFamily="2" charset="-78"/>
              <a:ea typeface="Calibri" panose="020F0502020204030204" pitchFamily="34" charset="0"/>
              <a:cs typeface="Alexandria" pitchFamily="2" charset="-78"/>
            </a:endParaRPr>
          </a:p>
          <a:p>
            <a:pPr marL="36000" indent="-180000" algn="justLow" rtl="1">
              <a:lnSpc>
                <a:spcPct val="150000"/>
              </a:lnSpc>
              <a:spcAft>
                <a:spcPts val="600"/>
              </a:spcAft>
            </a:pPr>
            <a:r>
              <a:rPr lang="ar-SA" sz="1600" dirty="0">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وتعني هذه الوظيفة قيام وسائل الاتصال بنقل الأخبار والأحداث والقضايا المهمة إلى الجماهير المختلفة، ومتابعة هذه الأخبار وتلك الأحداث وتطوراتها وتبعاتها وانعكاساتها على الفرد والمجتمع </a:t>
            </a:r>
            <a:r>
              <a:rPr lang="ar-EG" sz="1200" dirty="0">
                <a:effectLst/>
                <a:latin typeface="Alexandria" pitchFamily="2" charset="-78"/>
                <a:ea typeface="Calibri" panose="020F0502020204030204" pitchFamily="34" charset="0"/>
                <a:cs typeface="Alexandria" pitchFamily="2" charset="-78"/>
              </a:rPr>
              <a:t>(السيد عبدالرحمن، 2020)</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10638237"/>
      </p:ext>
    </p:extLst>
  </p:cSld>
  <p:clrMapOvr>
    <a:masterClrMapping/>
  </p:clrMapOvr>
  <mc:AlternateContent xmlns:mc="http://schemas.openxmlformats.org/markup-compatibility/2006" xmlns:p14="http://schemas.microsoft.com/office/powerpoint/2010/main">
    <mc:Choice Requires="p14">
      <p:transition spd="slow" p14:dur="2000" advTm="149368"/>
    </mc:Choice>
    <mc:Fallback xmlns="">
      <p:transition spd="slow" advTm="1493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118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10452" y="1836831"/>
            <a:ext cx="8417320" cy="2926250"/>
          </a:xfrm>
          <a:prstGeom prst="rect">
            <a:avLst/>
          </a:prstGeom>
          <a:noFill/>
        </p:spPr>
        <p:txBody>
          <a:bodyPr wrap="square" rtlCol="0">
            <a:spAutoFit/>
          </a:bodyPr>
          <a:lstStyle/>
          <a:p>
            <a:pPr marL="36000" lvl="0" indent="-180000" algn="justLow" rtl="1">
              <a:lnSpc>
                <a:spcPct val="150000"/>
              </a:lnSpc>
              <a:spcAft>
                <a:spcPts val="600"/>
              </a:spcAft>
              <a:buFont typeface="Symbol" panose="05050102010706020507" pitchFamily="18" charset="2"/>
              <a:buChar char=""/>
            </a:pPr>
            <a:r>
              <a:rPr lang="ar-EG" sz="1600" b="1" dirty="0">
                <a:effectLst/>
                <a:latin typeface="Alexandria" pitchFamily="2" charset="-78"/>
                <a:ea typeface="Calibri" panose="020F0502020204030204" pitchFamily="34" charset="0"/>
                <a:cs typeface="Alexandria" pitchFamily="2" charset="-78"/>
              </a:rPr>
              <a:t>الإعلان:</a:t>
            </a:r>
            <a:endParaRPr lang="en-US" sz="1600" dirty="0">
              <a:effectLst/>
              <a:latin typeface="Alexandria" pitchFamily="2" charset="-78"/>
              <a:ea typeface="Calibri" panose="020F0502020204030204" pitchFamily="34" charset="0"/>
              <a:cs typeface="Alexandria" pitchFamily="2" charset="-78"/>
            </a:endParaRPr>
          </a:p>
          <a:p>
            <a:pPr marL="36000" indent="-180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الإعلان هو الجهود غير الشخصية التي يُدفع عنها مقابل بواسطة ممول معين، لعرض الأفكار أو السلع أو الخدمات، وترويجها، ويُستخدم أيضًا لنقل وجهات النظر، وعرض الأفكار، وتفسير السياسات والأحداث، وتقديم التوجيهات المفيدة للجمهور </a:t>
            </a:r>
            <a:r>
              <a:rPr lang="ar-EG" sz="1200" dirty="0">
                <a:effectLst/>
                <a:latin typeface="Calibri" panose="020F0502020204030204" pitchFamily="34" charset="0"/>
                <a:ea typeface="Calibri" panose="020F0502020204030204" pitchFamily="34" charset="0"/>
                <a:cs typeface="Alexandria" pitchFamily="2" charset="-78"/>
              </a:rPr>
              <a:t>(</a:t>
            </a:r>
            <a:r>
              <a:rPr lang="ar-JO" sz="1200" dirty="0">
                <a:effectLst/>
                <a:latin typeface="Calibri" panose="020F0502020204030204" pitchFamily="34" charset="0"/>
                <a:ea typeface="Calibri" panose="020F0502020204030204" pitchFamily="34" charset="0"/>
                <a:cs typeface="Alexandria" pitchFamily="2" charset="-78"/>
              </a:rPr>
              <a:t>علي عجوة، 2008</a:t>
            </a:r>
            <a:r>
              <a:rPr lang="ar-EG" sz="1200" dirty="0">
                <a:effectLst/>
                <a:latin typeface="Calibri" panose="020F0502020204030204" pitchFamily="34" charset="0"/>
                <a:ea typeface="Calibri" panose="020F0502020204030204" pitchFamily="34" charset="0"/>
                <a:cs typeface="Alexandria" pitchFamily="2" charset="-78"/>
              </a:rPr>
              <a:t>)</a:t>
            </a:r>
            <a:r>
              <a:rPr lang="ar-EG" sz="1800" dirty="0">
                <a:effectLst/>
                <a:latin typeface="Calibri" panose="020F0502020204030204" pitchFamily="34" charset="0"/>
                <a:ea typeface="Calibri" panose="020F0502020204030204" pitchFamily="34" charset="0"/>
                <a:cs typeface="Alexandria" pitchFamily="2"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6000" indent="-180000" algn="justLow" rtl="1">
              <a:lnSpc>
                <a:spcPct val="150000"/>
              </a:lnSpc>
              <a:spcAft>
                <a:spcPts val="600"/>
              </a:spcAft>
            </a:pPr>
            <a:r>
              <a:rPr lang="ar-SA" sz="1800" dirty="0">
                <a:effectLst/>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والإعلان أيضًا اتصال غير شخصي بين المنتج والعملاء، مقابل أجر مدفوع، بهدف تقديم وتعريف العملاء بالمنتجات، وحثهم على شراء السلع أو الخدمات، أو قبول الأفكار الحسنة عن الأشخاص أو المنشآت المعلن عنها </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هشام البحيري، 2018</a:t>
            </a:r>
            <a:r>
              <a:rPr lang="ar-EG" sz="1200" dirty="0">
                <a:effectLst/>
                <a:latin typeface="Calibri" panose="020F0502020204030204" pitchFamily="34" charset="0"/>
                <a:ea typeface="Calibri" panose="020F0502020204030204" pitchFamily="34" charset="0"/>
                <a:cs typeface="Alexandria" pitchFamily="2" charset="-78"/>
              </a:rPr>
              <a:t>)</a:t>
            </a:r>
            <a:r>
              <a:rPr lang="en-US" sz="1800" dirty="0">
                <a:effectLst/>
                <a:latin typeface="Alexandria" pitchFamily="2" charset="-78"/>
                <a:ea typeface="Calibri" panose="020F0502020204030204" pitchFamily="34"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8647737"/>
      </p:ext>
    </p:extLst>
  </p:cSld>
  <p:clrMapOvr>
    <a:masterClrMapping/>
  </p:clrMapOvr>
  <mc:AlternateContent xmlns:mc="http://schemas.openxmlformats.org/markup-compatibility/2006" xmlns:p14="http://schemas.microsoft.com/office/powerpoint/2010/main">
    <mc:Choice Requires="p14">
      <p:transition spd="slow" p14:dur="2000" advTm="105926"/>
    </mc:Choice>
    <mc:Fallback xmlns="">
      <p:transition spd="slow" advTm="10592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8379" y="500900"/>
            <a:ext cx="95531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9375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21971" y="2000119"/>
            <a:ext cx="7115630" cy="2756973"/>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والإعلان كذلك شكل من أشكال الاتصال غير الشخصي، يتم عبر أجهزة الإعلام، من تليفزيون وراديو وصحف... إلخ؛ لإقناع المستهلك بش</a:t>
            </a:r>
            <a:r>
              <a:rPr lang="ar-SA" sz="1600" dirty="0">
                <a:effectLst/>
                <a:latin typeface="Calibri" panose="020F0502020204030204" pitchFamily="34" charset="0"/>
                <a:ea typeface="Calibri" panose="020F0502020204030204" pitchFamily="34" charset="0"/>
                <a:cs typeface="Alexandria" pitchFamily="2" charset="-78"/>
              </a:rPr>
              <a:t>ـر</a:t>
            </a:r>
            <a:r>
              <a:rPr lang="ar-EG" sz="1600" dirty="0" err="1">
                <a:effectLst/>
                <a:latin typeface="Calibri" panose="020F0502020204030204" pitchFamily="34" charset="0"/>
                <a:ea typeface="Calibri" panose="020F0502020204030204" pitchFamily="34" charset="0"/>
                <a:cs typeface="Alexandria" pitchFamily="2" charset="-78"/>
              </a:rPr>
              <a:t>اء</a:t>
            </a:r>
            <a:r>
              <a:rPr lang="ar-EG" sz="1600" dirty="0">
                <a:effectLst/>
                <a:latin typeface="Calibri" panose="020F0502020204030204" pitchFamily="34" charset="0"/>
                <a:ea typeface="Calibri" panose="020F0502020204030204" pitchFamily="34" charset="0"/>
                <a:cs typeface="Alexandria" pitchFamily="2" charset="-78"/>
              </a:rPr>
              <a:t> السلع والمنتجات، وتقوم به المنظمات، سواء تلك التي تهدف إلى الربح أو لا تهدف إليه، لتحقيق العديد من الأهداف. </a:t>
            </a:r>
            <a:endParaRPr lang="ar-SA" sz="1600" dirty="0">
              <a:effectLst/>
              <a:latin typeface="Calibri" panose="020F0502020204030204" pitchFamily="34" charset="0"/>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والإعلان شكل من أشكال الاتصال غير الشخصي؛ فهو وسيلة غير شخصية لتقديم السلع والخدمات بواسطة جهة معلومة مقابل أجر مدفوع، ويكون موجهًا إلى الجماهير عامة </a:t>
            </a:r>
            <a:r>
              <a:rPr lang="ar-EG" sz="1200" dirty="0">
                <a:effectLst/>
                <a:latin typeface="Calibri" panose="020F0502020204030204" pitchFamily="34" charset="0"/>
                <a:ea typeface="Calibri" panose="020F0502020204030204" pitchFamily="34" charset="0"/>
                <a:cs typeface="Alexandria" pitchFamily="2" charset="-78"/>
              </a:rPr>
              <a:t>(علي فلاح الزعبي، 2010)</a:t>
            </a:r>
            <a:r>
              <a:rPr lang="ar-EG" sz="1800"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307149"/>
      </p:ext>
    </p:extLst>
  </p:cSld>
  <p:clrMapOvr>
    <a:masterClrMapping/>
  </p:clrMapOvr>
  <mc:AlternateContent xmlns:mc="http://schemas.openxmlformats.org/markup-compatibility/2006" xmlns:p14="http://schemas.microsoft.com/office/powerpoint/2010/main">
    <mc:Choice Requires="p14">
      <p:transition spd="slow" p14:dur="2000" advTm="75807"/>
    </mc:Choice>
    <mc:Fallback xmlns="">
      <p:transition spd="slow" advTm="758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700008"/>
            <a:ext cx="4098545" cy="3915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850098"/>
            <a:ext cx="4003500" cy="2712922"/>
          </a:xfrm>
          <a:prstGeom prst="rect">
            <a:avLst/>
          </a:prstGeom>
        </p:spPr>
        <p:txBody>
          <a:bodyPr wrap="square">
            <a:spAutoFit/>
          </a:bodyPr>
          <a:lstStyle/>
          <a:p>
            <a:pPr marL="72000" lvl="1" indent="-180000" algn="justLow" rtl="1">
              <a:lnSpc>
                <a:spcPct val="150000"/>
              </a:lnSpc>
              <a:spcAft>
                <a:spcPts val="600"/>
              </a:spcAft>
              <a:buFont typeface="Symbol" panose="05050102010706020507" pitchFamily="18" charset="2"/>
              <a:buChar char=""/>
            </a:pPr>
            <a:r>
              <a:rPr lang="ar-EG" sz="1600" b="1" dirty="0">
                <a:effectLst/>
                <a:latin typeface="Alexandria" pitchFamily="2" charset="-78"/>
                <a:ea typeface="Times New Roman" panose="02020603050405020304" pitchFamily="18" charset="0"/>
                <a:cs typeface="Alexandria" pitchFamily="2" charset="-78"/>
              </a:rPr>
              <a:t>الدعاية:</a:t>
            </a:r>
            <a:endParaRPr lang="en-US" sz="1600" dirty="0">
              <a:effectLst/>
              <a:latin typeface="Alexandria" pitchFamily="2" charset="-78"/>
              <a:ea typeface="Times New Roman" panose="02020603050405020304" pitchFamily="18" charset="0"/>
              <a:cs typeface="Alexandria" pitchFamily="2" charset="-78"/>
            </a:endParaRPr>
          </a:p>
          <a:p>
            <a:pPr marL="72000" indent="-180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الدعاية هي تلك الجهود المقصودة للتأثير في الغير؛ لإقناعه بفكرة أو رأي أو كسب تأييده لقضية أو شخص أو منظمة أو تغيير الآراء والاتجاهات السائدة نحو قضية معينة أو شخص أو منظمة، بهدف تغيير سلوك الأفراد.</a:t>
            </a:r>
            <a:endParaRPr lang="ar-SA"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1305209"/>
      </p:ext>
    </p:extLst>
  </p:cSld>
  <p:clrMapOvr>
    <a:masterClrMapping/>
  </p:clrMapOvr>
  <p:transition spd="slow" advTm="61283">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270001" y="1834874"/>
            <a:ext cx="9067799" cy="3603359"/>
          </a:xfrm>
          <a:prstGeom prst="rect">
            <a:avLst/>
          </a:prstGeom>
          <a:noFill/>
        </p:spPr>
        <p:txBody>
          <a:bodyPr wrap="square" rtlCol="0">
            <a:spAutoFit/>
          </a:bodyPr>
          <a:lstStyle/>
          <a:p>
            <a:pPr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أنواع الدعاية: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88000" lvl="0" indent="-180000" algn="justLow" rtl="1">
              <a:lnSpc>
                <a:spcPct val="150000"/>
              </a:lnSpc>
              <a:spcAft>
                <a:spcPts val="600"/>
              </a:spcAft>
              <a:buFont typeface="Simplified Arabic" panose="02020603050405020304" pitchFamily="18" charset="-78"/>
              <a:buChar char="-"/>
            </a:pPr>
            <a:r>
              <a:rPr lang="ar-EG" sz="1800" b="1" dirty="0">
                <a:effectLst/>
                <a:latin typeface="Calibri" panose="020F0502020204030204" pitchFamily="34" charset="0"/>
                <a:ea typeface="Times New Roman" panose="02020603050405020304" pitchFamily="18" charset="0"/>
                <a:cs typeface="Alexandria" pitchFamily="2" charset="-78"/>
              </a:rPr>
              <a:t>الدعاية البيضاء: </a:t>
            </a:r>
            <a:r>
              <a:rPr lang="ar-EG" sz="1800" dirty="0">
                <a:effectLst/>
                <a:latin typeface="Calibri" panose="020F0502020204030204" pitchFamily="34" charset="0"/>
                <a:ea typeface="Times New Roman" panose="02020603050405020304" pitchFamily="18" charset="0"/>
                <a:cs typeface="Alexandria" pitchFamily="2" charset="-78"/>
              </a:rPr>
              <a:t>هي الدعاية التي تخاطب العقل والعواطف السامية، وتعتمد على المنطق في عرض الحقائق.</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marL="288000" lvl="0" indent="-180000" algn="justLow" rtl="1">
              <a:lnSpc>
                <a:spcPct val="150000"/>
              </a:lnSpc>
              <a:spcAft>
                <a:spcPts val="600"/>
              </a:spcAft>
              <a:buFont typeface="Simplified Arabic" panose="02020603050405020304" pitchFamily="18" charset="-78"/>
              <a:buChar char="-"/>
            </a:pPr>
            <a:r>
              <a:rPr lang="ar-EG" sz="1800" b="1" dirty="0">
                <a:effectLst/>
                <a:latin typeface="Calibri" panose="020F0502020204030204" pitchFamily="34" charset="0"/>
                <a:ea typeface="Times New Roman" panose="02020603050405020304" pitchFamily="18" charset="0"/>
                <a:cs typeface="Alexandria" pitchFamily="2" charset="-78"/>
              </a:rPr>
              <a:t>الدعاية السوداء:</a:t>
            </a:r>
            <a:r>
              <a:rPr lang="ar-EG" sz="1800" dirty="0">
                <a:effectLst/>
                <a:latin typeface="Calibri" panose="020F0502020204030204" pitchFamily="34" charset="0"/>
                <a:ea typeface="Times New Roman" panose="02020603050405020304" pitchFamily="18" charset="0"/>
                <a:cs typeface="Alexandria" pitchFamily="2" charset="-78"/>
              </a:rPr>
              <a:t> تلجأ الدعاية السوداء إلى مخاطبة الغرائز والانفعالات وحشد الأكاذيب، دون أن تكشف عن مصدرها.</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a:p>
            <a:pPr marL="288000" lvl="0" indent="-180000" algn="justLow" rtl="1">
              <a:lnSpc>
                <a:spcPct val="150000"/>
              </a:lnSpc>
              <a:spcAft>
                <a:spcPts val="600"/>
              </a:spcAft>
              <a:buFont typeface="Simplified Arabic" panose="02020603050405020304" pitchFamily="18" charset="-78"/>
              <a:buChar char="-"/>
            </a:pPr>
            <a:r>
              <a:rPr lang="ar-EG" sz="1800" b="1" dirty="0">
                <a:effectLst/>
                <a:latin typeface="Calibri" panose="020F0502020204030204" pitchFamily="34" charset="0"/>
                <a:ea typeface="Times New Roman" panose="02020603050405020304" pitchFamily="18" charset="0"/>
                <a:cs typeface="Alexandria" pitchFamily="2" charset="-78"/>
              </a:rPr>
              <a:t>الدعاية الرمادية: </a:t>
            </a:r>
            <a:r>
              <a:rPr lang="ar-EG" sz="1800" dirty="0">
                <a:effectLst/>
                <a:latin typeface="Calibri" panose="020F0502020204030204" pitchFamily="34" charset="0"/>
                <a:ea typeface="Times New Roman" panose="02020603050405020304" pitchFamily="18" charset="0"/>
                <a:cs typeface="Alexandria" pitchFamily="2" charset="-78"/>
              </a:rPr>
              <a:t>هي أكثر ذكاء من الدعاية السوداء، وأكثر منها خطرًا؛ لأنها تستند إلى بعض الحقائق، التي لا يمكن إنكارها، وتضيف بعض الأكاذيب بحرص شديد، مع ترتيبها ترتيبًا مغرضًا </a:t>
            </a:r>
            <a:r>
              <a:rPr lang="ar-EG" sz="1200" dirty="0">
                <a:effectLst/>
                <a:latin typeface="Calibri" panose="020F0502020204030204" pitchFamily="34" charset="0"/>
                <a:ea typeface="Times New Roman" panose="02020603050405020304" pitchFamily="18" charset="0"/>
                <a:cs typeface="Alexandria" pitchFamily="2" charset="-78"/>
              </a:rPr>
              <a:t>(</a:t>
            </a:r>
            <a:r>
              <a:rPr lang="ar-JO" sz="1200" dirty="0">
                <a:effectLst/>
                <a:latin typeface="Calibri" panose="020F0502020204030204" pitchFamily="34" charset="0"/>
                <a:ea typeface="Times New Roman" panose="02020603050405020304" pitchFamily="18" charset="0"/>
                <a:cs typeface="Alexandria" pitchFamily="2" charset="-78"/>
              </a:rPr>
              <a:t>علي عجوة، 2008</a:t>
            </a:r>
            <a:r>
              <a:rPr lang="ar-EG" sz="1200" dirty="0">
                <a:effectLst/>
                <a:latin typeface="Calibri" panose="020F0502020204030204" pitchFamily="34" charset="0"/>
                <a:ea typeface="Times New Roman" panose="02020603050405020304" pitchFamily="18" charset="0"/>
                <a:cs typeface="Alexandria" pitchFamily="2" charset="-78"/>
              </a:rPr>
              <a:t>)</a:t>
            </a:r>
            <a:r>
              <a:rPr lang="ar-EG" sz="1800" dirty="0">
                <a:effectLst/>
                <a:latin typeface="Calibri" panose="020F0502020204030204" pitchFamily="34" charset="0"/>
                <a:ea typeface="Times New Roman" panose="02020603050405020304" pitchFamily="18" charset="0"/>
                <a:cs typeface="Alexandria" pitchFamily="2" charset="-78"/>
              </a:rPr>
              <a:t>.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8134660"/>
      </p:ext>
    </p:extLst>
  </p:cSld>
  <p:clrMapOvr>
    <a:masterClrMapping/>
  </p:clrMapOvr>
  <mc:AlternateContent xmlns:mc="http://schemas.openxmlformats.org/markup-compatibility/2006" xmlns:p14="http://schemas.microsoft.com/office/powerpoint/2010/main">
    <mc:Choice Requires="p14">
      <p:transition p14:dur="10" advTm="208796"/>
    </mc:Choice>
    <mc:Fallback xmlns="">
      <p:transition advTm="20879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43673" y="500900"/>
            <a:ext cx="96396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42832" y="5072562"/>
            <a:ext cx="4960683" cy="464038"/>
          </a:xfrm>
          <a:prstGeom prst="rect">
            <a:avLst/>
          </a:prstGeom>
          <a:noFill/>
        </p:spPr>
        <p:txBody>
          <a:bodyPr wrap="square">
            <a:spAutoFit/>
          </a:bodyPr>
          <a:lstStyle/>
          <a:p>
            <a:pPr algn="justLow" rtl="1">
              <a:lnSpc>
                <a:spcPct val="150000"/>
              </a:lnSpc>
              <a:spcAft>
                <a:spcPts val="600"/>
              </a:spcAft>
            </a:pPr>
            <a:r>
              <a:rPr lang="ar-EG" sz="1800" b="1" dirty="0">
                <a:solidFill>
                  <a:srgbClr val="000000"/>
                </a:solidFill>
                <a:effectLst/>
                <a:latin typeface="Calibri" panose="020F0502020204030204" pitchFamily="34" charset="0"/>
                <a:ea typeface="Calibri" panose="020F0502020204030204" pitchFamily="34" charset="0"/>
                <a:cs typeface="Alexandria" pitchFamily="2" charset="-78"/>
              </a:rPr>
              <a:t>سمات وخصائص العلاقات العامة الممتازة: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759760"/>
      </p:ext>
    </p:extLst>
  </p:cSld>
  <p:clrMapOvr>
    <a:masterClrMapping/>
  </p:clrMapOvr>
  <mc:AlternateContent xmlns:mc="http://schemas.openxmlformats.org/markup-compatibility/2006" xmlns:p14="http://schemas.microsoft.com/office/powerpoint/2010/main">
    <mc:Choice Requires="p14">
      <p:transition spd="slow" p14:dur="2000" advTm="48535"/>
    </mc:Choice>
    <mc:Fallback xmlns="">
      <p:transition spd="slow" advTm="48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8379" y="500900"/>
            <a:ext cx="95531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0120136" y="952845"/>
            <a:ext cx="2616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5531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339719"/>
            <a:ext cx="9232900" cy="4267194"/>
          </a:xfrm>
          <a:prstGeom prst="rect">
            <a:avLst/>
          </a:prstGeom>
          <a:noFill/>
        </p:spPr>
        <p:txBody>
          <a:bodyPr wrap="square" rtlCol="0">
            <a:spAutoFit/>
          </a:bodyPr>
          <a:lstStyle/>
          <a:p>
            <a:pPr indent="10795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1- دمج العلاقات العامة في الإدارة الإستراتيجية:</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غالبًا ما تضع المنظمات الناجحة خططًا إستراتيجية طويلة المدى تمكنها من بناء مهمة محددة، ووضع أهداف إستراتيجية تتناسب مع بيئتها، ويجب أن تدخل عملية تخطيط إستراتيجيات العلاقات العامة في صلب عملية التخطيط الإستراتيجي هذه.</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وعندما تُمارس العلاقات العامة على مستوى إستراتيجي فإنها تدعم بصورة مباشرة مهمة المنظمة وأهدافها الإستراتيجية بما يضمن استقلاليتها في العمل، ويحد أو يقلل من التهديدات التي تمثلها بيئتها على استقلاليتها. وتساعد العلاقات العامة الإستراتيجية المنظمات في توفير موارد المنظمة من خلال تخفيض تكاليف الخصومات والدعاوى القضائية التي قد تُقام ضدها.. وحملات الضغط أو المقاطعة التي تنجم عن وجود علاقات سيئة مع الجماهير الإستراتيجية التي قد تتحول إلى جماعات ناشطة وضاغطة على المنظمة، وتساعد المنظمة أيضًا في الحصول على موارد مالية من خلال تنمية العلاقات مع الجهات المانحة والمستهلكين وحملة الأسهم والمشرعين.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4998167"/>
      </p:ext>
    </p:extLst>
  </p:cSld>
  <p:clrMapOvr>
    <a:masterClrMapping/>
  </p:clrMapOvr>
  <mc:AlternateContent xmlns:mc="http://schemas.openxmlformats.org/markup-compatibility/2006" xmlns:p14="http://schemas.microsoft.com/office/powerpoint/2010/main">
    <mc:Choice Requires="p14">
      <p:transition spd="slow" p14:dur="2000" advTm="75807"/>
    </mc:Choice>
    <mc:Fallback xmlns="">
      <p:transition spd="slow" advTm="7580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86011"/>
            <a:ext cx="10812720" cy="476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965201" y="1530074"/>
            <a:ext cx="10058399" cy="4344138"/>
          </a:xfrm>
          <a:prstGeom prst="rect">
            <a:avLst/>
          </a:prstGeom>
          <a:noFill/>
        </p:spPr>
        <p:txBody>
          <a:bodyPr wrap="square" rtlCol="0">
            <a:spAutoFit/>
          </a:bodyPr>
          <a:lstStyle/>
          <a:p>
            <a:pPr indent="10795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2- تمكين العلاقات العامة من أن تكون ضمن الائتلاف المسيطر في المنظمة أو أن يكون لها علاقة مباشرة بالإدارة العليا:</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يجب أن تُمكن إدارات العلاقات العامة في المنظمات من أن تُمارس العلاقات العامة طبقًا للقواعد المهنية السليمة بدلًا من أن تُمارس طبقًا للأفكار الخاطئة للإدارة العليا التي تأتي من مجالات وظيفية خارج العلاقات العامة؛ ومن ثم يجب أن يكون مدير العلاقات العامة عضوًا في الائتلاف المسيطر في المنظمة، الذي يضم كبار المديرين الذين يتخذون القرارات الإستراتيجية في المنظمة.</a:t>
            </a:r>
          </a:p>
          <a:p>
            <a:pPr marL="180340" indent="-18034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3</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تكامل وظيفة العلاقات العامة</a:t>
            </a:r>
            <a:r>
              <a:rPr lang="en-US" sz="1600" b="1" dirty="0">
                <a:effectLst/>
                <a:latin typeface="Alexandria" pitchFamily="2" charset="-78"/>
                <a:ea typeface="Calibri" panose="020F0502020204030204" pitchFamily="34" charset="0"/>
                <a:cs typeface="Alexandria" pitchFamily="2" charset="-78"/>
              </a:rPr>
              <a:t>:</a:t>
            </a:r>
          </a:p>
          <a:p>
            <a:pPr marL="180340" indent="-18034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يقيم كثير من المنظمات عدة وحدات للعلاقات العامة لأسباب تاريخية وليس لأسباب إستراتيجية، فقد تقيم وحدة للعلاقات العامة داخل إدارة التسويق أو إدارة الموارد البش</a:t>
            </a:r>
            <a:r>
              <a:rPr lang="ar-EG" sz="1600" dirty="0">
                <a:latin typeface="Alexandria" pitchFamily="2" charset="-78"/>
                <a:ea typeface="Calibri" panose="020F0502020204030204" pitchFamily="34" charset="0"/>
                <a:cs typeface="Alexandria" pitchFamily="2" charset="-78"/>
              </a:rPr>
              <a:t>ـر</a:t>
            </a:r>
            <a:r>
              <a:rPr lang="ar-EG" sz="1600" dirty="0">
                <a:effectLst/>
                <a:latin typeface="Alexandria" pitchFamily="2" charset="-78"/>
                <a:ea typeface="Calibri" panose="020F0502020204030204" pitchFamily="34" charset="0"/>
                <a:cs typeface="Alexandria" pitchFamily="2" charset="-78"/>
              </a:rPr>
              <a:t>ية.. والإدارة الإستراتيجية الممتازة هي التي تدمج كل وظائف العلاقات العامة في إدارة واحدة أو تنشئ آلية للتنسيق بين وحدات العلاقات العامة في المنظمة</a:t>
            </a:r>
            <a:r>
              <a:rPr lang="en-US" sz="1600" dirty="0">
                <a:effectLst/>
                <a:latin typeface="Alexandria" pitchFamily="2" charset="-78"/>
                <a:ea typeface="Calibri" panose="020F0502020204030204" pitchFamily="34" charset="0"/>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2659056"/>
      </p:ext>
    </p:extLst>
  </p:cSld>
  <p:clrMapOvr>
    <a:masterClrMapping/>
  </p:clrMapOvr>
  <mc:AlternateContent xmlns:mc="http://schemas.openxmlformats.org/markup-compatibility/2006" xmlns:p14="http://schemas.microsoft.com/office/powerpoint/2010/main">
    <mc:Choice Requires="p14">
      <p:transition p14:dur="10" advTm="208796"/>
    </mc:Choice>
    <mc:Fallback xmlns="">
      <p:transition advTm="20879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86011"/>
            <a:ext cx="10812720" cy="476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965201" y="1530074"/>
            <a:ext cx="10058399" cy="4344138"/>
          </a:xfrm>
          <a:prstGeom prst="rect">
            <a:avLst/>
          </a:prstGeom>
          <a:noFill/>
        </p:spPr>
        <p:txBody>
          <a:bodyPr wrap="square" rtlCol="0">
            <a:spAutoFit/>
          </a:bodyPr>
          <a:lstStyle/>
          <a:p>
            <a:pPr marL="180340" indent="-18034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4</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اعتبار العلاقات العامة وظيفة إدارية مستقلة عن الوظائف الأخرى</a:t>
            </a:r>
            <a:r>
              <a:rPr lang="en-US" sz="1600" b="1" dirty="0">
                <a:effectLst/>
                <a:latin typeface="Alexandria" pitchFamily="2" charset="-78"/>
                <a:ea typeface="Calibri" panose="020F0502020204030204" pitchFamily="34" charset="0"/>
                <a:cs typeface="Alexandria" pitchFamily="2" charset="-78"/>
              </a:rPr>
              <a:t>:</a:t>
            </a:r>
          </a:p>
          <a:p>
            <a:pPr marL="180340" indent="-18034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تجزئ كثير من المنظمات وظيفة العلاقات العامة بجعلها أداة مساعدة للإدارات الأخرى، مثل: إدارة التسويق وإدارة الموارد البشـرية والإدارة القانونية والإدارة المالية، وعندما تُلحق وظيفة العلاقات العامة بالوظائف الأخرى لا يمكن إدارتها على مستوى إستراتيجي؛ لأنه لن يمكن في هذه الحالة تحريك موارد الاتصال المخصصة للاتصال بجمهور معين إلى برامج الاتصال الموجهة إلى جمهور آخر، وهو ما </a:t>
            </a:r>
            <a:r>
              <a:rPr lang="ar-EG" sz="1600" dirty="0" err="1">
                <a:effectLst/>
                <a:latin typeface="Calibri" panose="020F0502020204030204" pitchFamily="34" charset="0"/>
                <a:ea typeface="Calibri" panose="020F0502020204030204" pitchFamily="34" charset="0"/>
                <a:cs typeface="Alexandria" pitchFamily="2" charset="-78"/>
              </a:rPr>
              <a:t>تستطيعه</a:t>
            </a:r>
            <a:r>
              <a:rPr lang="ar-EG" sz="1600" dirty="0">
                <a:effectLst/>
                <a:latin typeface="Calibri" panose="020F0502020204030204" pitchFamily="34" charset="0"/>
                <a:ea typeface="Calibri" panose="020F0502020204030204" pitchFamily="34" charset="0"/>
                <a:cs typeface="Alexandria" pitchFamily="2" charset="-78"/>
              </a:rPr>
              <a:t> وظيفة العلاقات العامة المتكاملة</a:t>
            </a:r>
            <a:r>
              <a:rPr lang="en-US" sz="1600" dirty="0">
                <a:effectLst/>
                <a:latin typeface="Alexandria" pitchFamily="2" charset="-78"/>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وتختلط وظيفة العلاقات العامة بوظيفة التسويق في كثير من المنظمات، وهو ما يضـر بوظيفة العلاقات العامة؛ فممارسو العلاقات العامة يمارسون الأنشطة الاتصالية مع جماهير تمثل تهديدًا لاستقلالية المنظمة، أو توفر فرصًا لتوسيع وتعزيز هذه الاستقلالية. وعلى العكس من ذلك يسعى رجال التسويق بأنشطتهم الاتصالية وراء الجماهير التي تستخدم أو تستهلك منتجات المنظمة أو خدماتها</a:t>
            </a:r>
            <a:r>
              <a:rPr lang="en-US" sz="1600" dirty="0">
                <a:effectLst/>
                <a:latin typeface="Alexandria" pitchFamily="2" charset="-78"/>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indent="107950" algn="justLow" rtl="1">
              <a:lnSpc>
                <a:spcPct val="150000"/>
              </a:lnSpc>
              <a:spcAft>
                <a:spcPts val="600"/>
              </a:spcAft>
            </a:pP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2466785"/>
      </p:ext>
    </p:extLst>
  </p:cSld>
  <p:clrMapOvr>
    <a:masterClrMapping/>
  </p:clrMapOvr>
  <mc:AlternateContent xmlns:mc="http://schemas.openxmlformats.org/markup-compatibility/2006" xmlns:p14="http://schemas.microsoft.com/office/powerpoint/2010/main">
    <mc:Choice Requires="p14">
      <p:transition p14:dur="10" advTm="208796"/>
    </mc:Choice>
    <mc:Fallback xmlns="">
      <p:transition advTm="2087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8379" y="500900"/>
            <a:ext cx="95531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9375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8900" y="1263519"/>
            <a:ext cx="7658100" cy="4344138"/>
          </a:xfrm>
          <a:prstGeom prst="rect">
            <a:avLst/>
          </a:prstGeom>
          <a:noFill/>
        </p:spPr>
        <p:txBody>
          <a:bodyPr wrap="square" rtlCol="0">
            <a:spAutoFit/>
          </a:bodyPr>
          <a:lstStyle/>
          <a:p>
            <a:pPr marL="180340" indent="-18034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5- دور ممارسي العلاقات العامة:</a:t>
            </a:r>
          </a:p>
          <a:p>
            <a:pPr marL="180340" indent="-180340" algn="justLow" rtl="1">
              <a:lnSpc>
                <a:spcPct val="150000"/>
              </a:lnSpc>
              <a:spcAft>
                <a:spcPts val="600"/>
              </a:spcAft>
            </a:pPr>
            <a:r>
              <a:rPr lang="ar-EG" sz="1600">
                <a:effectLst/>
                <a:latin typeface="Calibri" panose="020F0502020204030204" pitchFamily="34" charset="0"/>
                <a:ea typeface="Calibri" panose="020F0502020204030204" pitchFamily="34" charset="0"/>
                <a:cs typeface="Alexandria" pitchFamily="2" charset="-78"/>
              </a:rPr>
              <a:t>     يقوم </a:t>
            </a:r>
            <a:r>
              <a:rPr lang="ar-EG" sz="1600" dirty="0">
                <a:effectLst/>
                <a:latin typeface="Calibri" panose="020F0502020204030204" pitchFamily="34" charset="0"/>
                <a:ea typeface="Calibri" panose="020F0502020204030204" pitchFamily="34" charset="0"/>
                <a:cs typeface="Alexandria" pitchFamily="2" charset="-78"/>
              </a:rPr>
              <a:t>ممارسو العلاقات العامة بأداء دورين في المنظمة، دور إداري يتولى تخطيط وتنسيق البرامج على المستوى الإستراتيجي، ودور الفني الذي يتولى كتابة وتحرير وإنتاج المواد الإعلامية المستخدمة في العلاقات العامة أو تنفيذ برامجها الاتصالية الأخرى. وبدون وجود مدير يتولى تنسيق أنشطة العلاقات العامة لا يمكن لوحدات العلاقات العامة أن تكون جزءًا من الإدارة الإستراتيجية في المنظمة... ويجب أن يكون لوحدات العلاقات العامة الممتازة مدير للاتصال يتولى بناء فلسفات العلاقات العامة وإستراتيجياتها وتوجيه برامج العلاقات الاتصالية. </a:t>
            </a:r>
          </a:p>
          <a:p>
            <a:pPr marL="180340" indent="-18034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6- استخدام نموذج الاتصال المتوازن في اتجاهين:</a:t>
            </a:r>
          </a:p>
          <a:p>
            <a:pPr marL="180340" indent="-18034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تمارس إدارة العلاقات العامة الممتازة برامجها الاتصالية بناء على النموذج المتوازن في اتجاهين أكثر مما تمارسها من خلال النماذج الأخرى.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50416867"/>
      </p:ext>
    </p:extLst>
  </p:cSld>
  <p:clrMapOvr>
    <a:masterClrMapping/>
  </p:clrMapOvr>
  <mc:AlternateContent xmlns:mc="http://schemas.openxmlformats.org/markup-compatibility/2006" xmlns:p14="http://schemas.microsoft.com/office/powerpoint/2010/main">
    <mc:Choice Requires="p14">
      <p:transition spd="slow" p14:dur="2000" advTm="75807"/>
    </mc:Choice>
    <mc:Fallback xmlns="">
      <p:transition spd="slow" advTm="7580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8379" y="500900"/>
            <a:ext cx="95531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10248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263519"/>
            <a:ext cx="9982200" cy="4233338"/>
          </a:xfrm>
          <a:prstGeom prst="rect">
            <a:avLst/>
          </a:prstGeom>
          <a:noFill/>
        </p:spPr>
        <p:txBody>
          <a:bodyPr wrap="square" rtlCol="0">
            <a:spAutoFit/>
          </a:bodyPr>
          <a:lstStyle/>
          <a:p>
            <a:pPr marL="72000" indent="-180000" algn="justLow" rtl="1">
              <a:lnSpc>
                <a:spcPct val="140000"/>
              </a:lnSpc>
              <a:spcAft>
                <a:spcPts val="600"/>
              </a:spcAft>
            </a:pPr>
            <a:r>
              <a:rPr lang="ar-EG" sz="1600" b="1" dirty="0">
                <a:effectLst/>
                <a:latin typeface="Alexandria" pitchFamily="2" charset="-78"/>
                <a:ea typeface="Calibri" panose="020F0502020204030204" pitchFamily="34" charset="0"/>
                <a:cs typeface="Alexandria" pitchFamily="2" charset="-78"/>
              </a:rPr>
              <a:t> 7</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استخدام نموذج الاتصال المتوازن في اتجاهين في الاتصال الداخلي</a:t>
            </a:r>
            <a:r>
              <a:rPr lang="en-US" sz="1600" b="1" dirty="0">
                <a:effectLst/>
                <a:latin typeface="Alexandria" pitchFamily="2" charset="-78"/>
                <a:ea typeface="Calibri" panose="020F0502020204030204" pitchFamily="34" charset="0"/>
                <a:cs typeface="Alexandria" pitchFamily="2" charset="-78"/>
              </a:rPr>
              <a:t>:</a:t>
            </a:r>
          </a:p>
          <a:p>
            <a:pPr marL="72000" indent="-180000" algn="justLow" rtl="1">
              <a:lnSpc>
                <a:spcPct val="140000"/>
              </a:lnSpc>
              <a:spcAft>
                <a:spcPts val="600"/>
              </a:spcAft>
            </a:pPr>
            <a:r>
              <a:rPr lang="ar-EG" sz="1600" dirty="0">
                <a:effectLst/>
                <a:latin typeface="Alexandria" pitchFamily="2" charset="-78"/>
                <a:ea typeface="Calibri" panose="020F0502020204030204" pitchFamily="34" charset="0"/>
                <a:cs typeface="Alexandria" pitchFamily="2" charset="-78"/>
              </a:rPr>
              <a:t>   يُعتبر الاتصال داخل المنظمات أمرًّا حساسًا بالنسبة للإدارة الفعالة. وتقوم الإدارة الممتازة باتباع أسلوب لا مركزي في بناء الهياكل الإدارية توفر استقلالية للعاملين، وتتبع نظمًا متوازنة في الاتصال الداخلي تسمح بمشاركة العاملين في حوار مع الإدارة، وهو ما يزيد من مستوى الرضا الوظيفي لديهم</a:t>
            </a:r>
            <a:r>
              <a:rPr lang="en-US" sz="1600" dirty="0">
                <a:effectLst/>
                <a:latin typeface="Alexandria" pitchFamily="2" charset="-78"/>
                <a:ea typeface="Calibri" panose="020F0502020204030204" pitchFamily="34" charset="0"/>
                <a:cs typeface="Alexandria" pitchFamily="2" charset="-78"/>
              </a:rPr>
              <a:t>.</a:t>
            </a:r>
          </a:p>
          <a:p>
            <a:pPr marL="72000" indent="-180000" algn="justLow" rtl="1">
              <a:lnSpc>
                <a:spcPct val="140000"/>
              </a:lnSpc>
              <a:spcAft>
                <a:spcPts val="600"/>
              </a:spcAft>
            </a:pPr>
            <a:r>
              <a:rPr lang="ar-EG" sz="1600" b="1" dirty="0">
                <a:effectLst/>
                <a:latin typeface="Alexandria" pitchFamily="2" charset="-78"/>
                <a:ea typeface="Calibri" panose="020F0502020204030204" pitchFamily="34" charset="0"/>
                <a:cs typeface="Alexandria" pitchFamily="2" charset="-78"/>
              </a:rPr>
              <a:t>8</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إدراك الإمكانات التي توفرها المعرفة لدور الإدارة والعلاقات العامة المتوازنة</a:t>
            </a:r>
            <a:r>
              <a:rPr lang="en-US" sz="1600" b="1" dirty="0">
                <a:effectLst/>
                <a:latin typeface="Alexandria" pitchFamily="2" charset="-78"/>
                <a:ea typeface="Calibri" panose="020F0502020204030204" pitchFamily="34" charset="0"/>
                <a:cs typeface="Alexandria" pitchFamily="2" charset="-78"/>
              </a:rPr>
              <a:t>:</a:t>
            </a:r>
          </a:p>
          <a:p>
            <a:pPr marL="72000" indent="-180000" algn="justLow" rtl="1">
              <a:lnSpc>
                <a:spcPct val="140000"/>
              </a:lnSpc>
              <a:spcAft>
                <a:spcPts val="600"/>
              </a:spcAft>
            </a:pPr>
            <a:r>
              <a:rPr lang="ar-EG" sz="1600" dirty="0">
                <a:effectLst/>
                <a:latin typeface="Alexandria" pitchFamily="2" charset="-78"/>
                <a:ea typeface="Calibri" panose="020F0502020204030204" pitchFamily="34" charset="0"/>
                <a:cs typeface="Alexandria" pitchFamily="2" charset="-78"/>
              </a:rPr>
              <a:t>   تتطلب إدارة العلاقات العامة الممتازة من ممارسيها الإحاطة بجوانب المعرفة النظرية في العلاقات العامة التي توفرها الدراسة الأكاديمية أو </a:t>
            </a:r>
            <a:r>
              <a:rPr lang="ar-EG" sz="1600">
                <a:effectLst/>
                <a:latin typeface="Alexandria" pitchFamily="2" charset="-78"/>
                <a:ea typeface="Calibri" panose="020F0502020204030204" pitchFamily="34" charset="0"/>
                <a:cs typeface="Alexandria" pitchFamily="2" charset="-78"/>
              </a:rPr>
              <a:t>الدراسة الذاتية.</a:t>
            </a:r>
            <a:r>
              <a:rPr lang="en-US" sz="160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marL="72000" indent="-180000" algn="justLow" rtl="1">
              <a:lnSpc>
                <a:spcPct val="140000"/>
              </a:lnSpc>
              <a:spcAft>
                <a:spcPts val="600"/>
              </a:spcAft>
            </a:pPr>
            <a:r>
              <a:rPr lang="ar-EG" sz="1600" b="1" dirty="0">
                <a:effectLst/>
                <a:latin typeface="Alexandria" pitchFamily="2" charset="-78"/>
                <a:ea typeface="Calibri" panose="020F0502020204030204" pitchFamily="34" charset="0"/>
                <a:cs typeface="Alexandria" pitchFamily="2" charset="-78"/>
              </a:rPr>
              <a:t>9</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تضمين التنوع في كل الأدوار</a:t>
            </a:r>
            <a:r>
              <a:rPr lang="en-US" sz="1600" b="1" dirty="0">
                <a:effectLst/>
                <a:latin typeface="Alexandria" pitchFamily="2" charset="-78"/>
                <a:ea typeface="Calibri" panose="020F0502020204030204" pitchFamily="34" charset="0"/>
                <a:cs typeface="Alexandria" pitchFamily="2" charset="-78"/>
              </a:rPr>
              <a:t>:</a:t>
            </a:r>
          </a:p>
          <a:p>
            <a:pPr marL="72000" indent="-180000" algn="justLow" rtl="1">
              <a:lnSpc>
                <a:spcPct val="140000"/>
              </a:lnSpc>
              <a:spcAft>
                <a:spcPts val="600"/>
              </a:spcAft>
            </a:pPr>
            <a:r>
              <a:rPr lang="ar-EG" sz="1600" dirty="0">
                <a:effectLst/>
                <a:latin typeface="Alexandria" pitchFamily="2" charset="-78"/>
                <a:ea typeface="Calibri" panose="020F0502020204030204" pitchFamily="34" charset="0"/>
                <a:cs typeface="Alexandria" pitchFamily="2" charset="-78"/>
              </a:rPr>
              <a:t>   تحتوي البيئات التي تعمل فيها المنظمات على أشكال كثيرة من التنوع الثقافي،؛ وبالتالي يجب أن تضم إدارات العلاقات العامة رجالًا ونساء يمارسون الأدوار الإدارية والبحثية والتخطيطية والفنية، إلى جانب ممارسين من ذوي الخلفيات العرقية والثقافية المختلفة (راسم الجمال، 2002).</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2607455"/>
      </p:ext>
    </p:extLst>
  </p:cSld>
  <p:clrMapOvr>
    <a:masterClrMapping/>
  </p:clrMapOvr>
  <mc:AlternateContent xmlns:mc="http://schemas.openxmlformats.org/markup-compatibility/2006" xmlns:p14="http://schemas.microsoft.com/office/powerpoint/2010/main">
    <mc:Choice Requires="p14">
      <p:transition spd="slow" p14:dur="2000" advTm="75807"/>
    </mc:Choice>
    <mc:Fallback xmlns="">
      <p:transition spd="slow" advTm="7580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816627"/>
            <a:ext cx="6855670" cy="1779783"/>
          </a:xfrm>
          <a:prstGeom prst="rect">
            <a:avLst/>
          </a:prstGeom>
          <a:noFill/>
        </p:spPr>
        <p:txBody>
          <a:bodyPr wrap="square" rtlCol="0">
            <a:spAutoFit/>
          </a:bodyPr>
          <a:lstStyle/>
          <a:p>
            <a:pPr indent="107950" algn="justLow" rtl="1">
              <a:lnSpc>
                <a:spcPct val="150000"/>
              </a:lnSpc>
              <a:spcBef>
                <a:spcPts val="300"/>
              </a:spcBef>
            </a:pPr>
            <a:r>
              <a:rPr lang="ar-SA" sz="1600" b="1" dirty="0">
                <a:latin typeface="Alexandria" pitchFamily="2" charset="-78"/>
                <a:ea typeface="Times New Roman" panose="02020603050405020304" pitchFamily="18" charset="0"/>
                <a:cs typeface="Alexandria" pitchFamily="2" charset="-78"/>
              </a:rPr>
              <a:t>المحاضرة القادمة</a:t>
            </a:r>
            <a:r>
              <a:rPr lang="ar-EG" sz="1600" b="1" dirty="0">
                <a:latin typeface="Alexandria" pitchFamily="2" charset="-78"/>
                <a:ea typeface="Times New Roman" panose="02020603050405020304" pitchFamily="18" charset="0"/>
                <a:cs typeface="Alexandria" pitchFamily="2" charset="-78"/>
              </a:rPr>
              <a:t>: </a:t>
            </a:r>
          </a:p>
          <a:p>
            <a:pPr indent="107950" algn="justLow" rtl="1">
              <a:lnSpc>
                <a:spcPct val="150000"/>
              </a:lnSpc>
              <a:spcBef>
                <a:spcPts val="300"/>
              </a:spcBef>
            </a:pPr>
            <a:r>
              <a:rPr lang="ar-SA" sz="1600" dirty="0">
                <a:latin typeface="Alexandria" pitchFamily="2" charset="-78"/>
                <a:cs typeface="Alexandria" pitchFamily="2" charset="-78"/>
              </a:rPr>
              <a:t> </a:t>
            </a:r>
            <a:r>
              <a:rPr lang="ar-SA" sz="1800" b="1" dirty="0">
                <a:effectLst/>
                <a:latin typeface="Calibri" panose="020F0502020204030204" pitchFamily="34" charset="0"/>
                <a:ea typeface="Calibri" panose="020F0502020204030204" pitchFamily="34" charset="0"/>
                <a:cs typeface="Alexandria" pitchFamily="2" charset="-78"/>
              </a:rPr>
              <a:t>تنظيم إدارة العلاقات العامة: </a:t>
            </a:r>
          </a:p>
          <a:p>
            <a:pPr indent="107950" algn="justLow" rtl="1">
              <a:lnSpc>
                <a:spcPct val="150000"/>
              </a:lnSpc>
              <a:spcBef>
                <a:spcPts val="300"/>
              </a:spcBef>
            </a:pPr>
            <a:r>
              <a:rPr lang="ar-SA" sz="1800" dirty="0">
                <a:effectLst/>
                <a:latin typeface="Calibri" panose="020F0502020204030204" pitchFamily="34" charset="0"/>
                <a:ea typeface="Calibri" panose="020F0502020204030204" pitchFamily="34" charset="0"/>
                <a:cs typeface="Alexandria" pitchFamily="2" charset="-78"/>
              </a:rPr>
              <a:t>- مفهوم الإدارة والعملية الإدارية وعناصرها.</a:t>
            </a:r>
          </a:p>
          <a:p>
            <a:pPr indent="107950" algn="justLow" rtl="1">
              <a:lnSpc>
                <a:spcPct val="150000"/>
              </a:lnSpc>
              <a:spcBef>
                <a:spcPts val="300"/>
              </a:spcBef>
            </a:pPr>
            <a:r>
              <a:rPr lang="ar-SA" dirty="0">
                <a:latin typeface="Calibri" panose="020F0502020204030204" pitchFamily="34" charset="0"/>
                <a:ea typeface="Calibri" panose="020F0502020204030204" pitchFamily="34" charset="0"/>
                <a:cs typeface="Alexandria" pitchFamily="2" charset="-78"/>
              </a:rPr>
              <a:t>- </a:t>
            </a:r>
            <a:r>
              <a:rPr lang="ar-SA" sz="1800" dirty="0">
                <a:effectLst/>
                <a:latin typeface="Calibri" panose="020F0502020204030204" pitchFamily="34" charset="0"/>
                <a:ea typeface="Calibri" panose="020F0502020204030204" pitchFamily="34" charset="0"/>
                <a:cs typeface="Alexandria" pitchFamily="2" charset="-78"/>
              </a:rPr>
              <a:t>فوائد الوظيفة التنظيمية لإدارة العلاقات العامة،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8178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45688"/>
    </mc:Choice>
    <mc:Fallback xmlns="">
      <p:transition spd="slow" advTm="4568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2898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6608" y="2100627"/>
            <a:ext cx="5775292" cy="1758815"/>
          </a:xfrm>
          <a:prstGeom prst="rect">
            <a:avLst/>
          </a:prstGeom>
          <a:noFill/>
        </p:spPr>
        <p:txBody>
          <a:bodyPr wrap="square" rtlCol="0">
            <a:spAutoFit/>
          </a:bodyPr>
          <a:lstStyle/>
          <a:p>
            <a:pPr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 تنظيم إدارة العلاقات العامة</a:t>
            </a:r>
            <a:r>
              <a:rPr lang="ar-SA" sz="1600" dirty="0">
                <a:latin typeface="Calibri" panose="020F0502020204030204" pitchFamily="34" charset="0"/>
                <a:ea typeface="Calibri" panose="020F0502020204030204" pitchFamily="34" charset="0"/>
                <a:cs typeface="Alexandria" pitchFamily="2" charset="-78"/>
              </a:rPr>
              <a:t>.</a:t>
            </a:r>
          </a:p>
          <a:p>
            <a:pPr algn="justLow" rtl="1">
              <a:lnSpc>
                <a:spcPct val="150000"/>
              </a:lnSpc>
              <a:spcAft>
                <a:spcPts val="600"/>
              </a:spcAft>
            </a:pPr>
            <a:r>
              <a:rPr lang="ar-SA" sz="1600" dirty="0">
                <a:latin typeface="Calibri" panose="020F0502020204030204" pitchFamily="34" charset="0"/>
                <a:ea typeface="Calibri" panose="020F0502020204030204" pitchFamily="34" charset="0"/>
                <a:cs typeface="Alexandria" pitchFamily="2" charset="-78"/>
              </a:rPr>
              <a:t>-</a:t>
            </a:r>
            <a:r>
              <a:rPr lang="ar-SA" sz="1600" dirty="0">
                <a:effectLst/>
                <a:latin typeface="Calibri" panose="020F0502020204030204" pitchFamily="34" charset="0"/>
                <a:ea typeface="Calibri" panose="020F0502020204030204" pitchFamily="34" charset="0"/>
                <a:cs typeface="Alexandria" pitchFamily="2" charset="-78"/>
              </a:rPr>
              <a:t> أساليب إدارة العلاقات العامة.</a:t>
            </a:r>
          </a:p>
          <a:p>
            <a:pPr algn="justLow" rtl="1">
              <a:lnSpc>
                <a:spcPct val="150000"/>
              </a:lnSpc>
              <a:spcAft>
                <a:spcPts val="600"/>
              </a:spcAft>
            </a:pPr>
            <a:r>
              <a:rPr lang="ar-SA" sz="1600" dirty="0">
                <a:latin typeface="Calibri" panose="020F0502020204030204" pitchFamily="34" charset="0"/>
                <a:ea typeface="Calibri" panose="020F0502020204030204" pitchFamily="34" charset="0"/>
                <a:cs typeface="Alexandria" pitchFamily="2" charset="-78"/>
              </a:rPr>
              <a:t>-</a:t>
            </a:r>
            <a:r>
              <a:rPr lang="ar-SA" sz="1600" dirty="0">
                <a:effectLst/>
                <a:latin typeface="Calibri" panose="020F0502020204030204" pitchFamily="34" charset="0"/>
                <a:ea typeface="Calibri" panose="020F0502020204030204" pitchFamily="34" charset="0"/>
                <a:cs typeface="Alexandria" pitchFamily="2" charset="-78"/>
              </a:rPr>
              <a:t> المستشار الخارجي لإدارة العلاقات العامة.</a:t>
            </a:r>
          </a:p>
          <a:p>
            <a:pPr algn="justLow" rtl="1">
              <a:lnSpc>
                <a:spcPct val="150000"/>
              </a:lnSpc>
              <a:spcAft>
                <a:spcPts val="600"/>
              </a:spcAft>
            </a:pPr>
            <a:r>
              <a:rPr lang="ar-SA" sz="1600" dirty="0">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المهارات الأساسية للعاملين </a:t>
            </a:r>
            <a:r>
              <a:rPr lang="ar-EG" sz="1600" dirty="0">
                <a:effectLst/>
                <a:latin typeface="Calibri" panose="020F0502020204030204" pitchFamily="34" charset="0"/>
                <a:ea typeface="Calibri" panose="020F0502020204030204" pitchFamily="34" charset="0"/>
                <a:cs typeface="Alexandria" pitchFamily="2" charset="-78"/>
              </a:rPr>
              <a:t>ب</a:t>
            </a:r>
            <a:r>
              <a:rPr lang="ar-SA" sz="1600" dirty="0">
                <a:effectLst/>
                <a:latin typeface="Calibri" panose="020F0502020204030204" pitchFamily="34" charset="0"/>
                <a:ea typeface="Calibri" panose="020F0502020204030204" pitchFamily="34" charset="0"/>
                <a:cs typeface="Alexandria" pitchFamily="2" charset="-78"/>
              </a:rPr>
              <a:t>إدارة العلاقات العامة.</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49640800"/>
      </p:ext>
    </p:extLst>
  </p:cSld>
  <p:clrMapOvr>
    <a:masterClrMapping/>
  </p:clrMapOvr>
  <mc:AlternateContent xmlns:mc="http://schemas.openxmlformats.org/markup-compatibility/2006" xmlns:p14="http://schemas.microsoft.com/office/powerpoint/2010/main">
    <mc:Choice Requires="p14">
      <p:transition spd="slow" p14:dur="2000" advTm="47986"/>
    </mc:Choice>
    <mc:Fallback xmlns="">
      <p:transition spd="slow" advTm="479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399" y="1325927"/>
            <a:ext cx="9278523" cy="4211794"/>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 (المراجع):</a:t>
            </a:r>
            <a:r>
              <a:rPr lang="ar-EG" sz="1600" b="1" dirty="0">
                <a:effectLst/>
                <a:latin typeface="Alexandria" pitchFamily="2" charset="-78"/>
                <a:ea typeface="Calibri" panose="020F0502020204030204" pitchFamily="34" charset="0"/>
                <a:cs typeface="Alexandria" pitchFamily="2" charset="-78"/>
              </a:rPr>
              <a:t>	</a:t>
            </a:r>
            <a:endParaRPr lang="ar-EG" sz="1600" dirty="0">
              <a:latin typeface="Alexandria" pitchFamily="2" charset="-78"/>
              <a:cs typeface="Alexandria" pitchFamily="2" charset="-78"/>
            </a:endParaRPr>
          </a:p>
          <a:p>
            <a:pPr marL="72000" indent="-180000" algn="justLow" rtl="1">
              <a:lnSpc>
                <a:spcPct val="130000"/>
              </a:lnSpc>
              <a:spcAft>
                <a:spcPts val="600"/>
              </a:spcAft>
            </a:pPr>
            <a:r>
              <a:rPr lang="ar-EG" sz="1400" dirty="0">
                <a:latin typeface="Alexandria" pitchFamily="2" charset="-78"/>
                <a:cs typeface="Alexandria" pitchFamily="2" charset="-78"/>
              </a:rPr>
              <a:t>-</a:t>
            </a:r>
            <a:r>
              <a:rPr lang="ar-EG"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السيد عبدالرحمن علي، </a:t>
            </a:r>
            <a:r>
              <a:rPr lang="ar-EG" sz="1600" b="1" dirty="0">
                <a:latin typeface="Alexandria" pitchFamily="2" charset="-78"/>
                <a:cs typeface="Alexandria" pitchFamily="2" charset="-78"/>
              </a:rPr>
              <a:t>مدخل إلى الاتصال البصـري </a:t>
            </a:r>
            <a:r>
              <a:rPr lang="ar-EG" sz="1600" dirty="0">
                <a:latin typeface="Alexandria" pitchFamily="2" charset="-78"/>
                <a:cs typeface="Alexandria" pitchFamily="2" charset="-78"/>
              </a:rPr>
              <a:t>(القاهرة: الوكالة العربية للعلاقات العامة، 2020).</a:t>
            </a:r>
          </a:p>
          <a:p>
            <a:pPr marL="72000" indent="-180000" algn="justLow" rtl="1">
              <a:lnSpc>
                <a:spcPct val="130000"/>
              </a:lnSpc>
              <a:spcAft>
                <a:spcPts val="600"/>
              </a:spcAft>
            </a:pPr>
            <a:r>
              <a:rPr lang="ar-EG" sz="1600" dirty="0">
                <a:latin typeface="Alexandria" pitchFamily="2" charset="-78"/>
                <a:cs typeface="Alexandria" pitchFamily="2" charset="-78"/>
              </a:rPr>
              <a:t>-</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السيد عبدالرحمن علي، </a:t>
            </a:r>
            <a:r>
              <a:rPr lang="ar-EG" sz="1600" b="1" dirty="0">
                <a:latin typeface="Alexandria" pitchFamily="2" charset="-78"/>
                <a:cs typeface="Alexandria" pitchFamily="2" charset="-78"/>
              </a:rPr>
              <a:t>مدخل إلى الاتصالات التسويقية المتكاملة </a:t>
            </a:r>
            <a:r>
              <a:rPr lang="ar-EG" sz="1600" dirty="0">
                <a:latin typeface="Alexandria" pitchFamily="2" charset="-78"/>
                <a:cs typeface="Alexandria" pitchFamily="2" charset="-78"/>
              </a:rPr>
              <a:t>(القاهرة: الوكالة العربية للعلاقات العامة، 2020).</a:t>
            </a:r>
          </a:p>
          <a:p>
            <a:pPr marL="72000" indent="-180000" algn="justLow" rtl="1">
              <a:lnSpc>
                <a:spcPct val="130000"/>
              </a:lnSpc>
              <a:spcAft>
                <a:spcPts val="600"/>
              </a:spcAft>
            </a:pPr>
            <a:r>
              <a:rPr lang="ar-EG" sz="1800" dirty="0">
                <a:effectLst/>
                <a:latin typeface="Calibri" panose="020F0502020204030204" pitchFamily="34" charset="0"/>
                <a:ea typeface="Times New Roman" panose="02020603050405020304" pitchFamily="18" charset="0"/>
                <a:cs typeface="Alexandria" pitchFamily="2" charset="-78"/>
              </a:rPr>
              <a:t>- راسم الجمال، العلاقات العامة الدولية والاتصال بين الثقافات (القاهرة: عالم الكتب، 2002).</a:t>
            </a:r>
            <a:endParaRPr lang="ar-SA" sz="1600" dirty="0">
              <a:latin typeface="Alexandria" pitchFamily="2" charset="-78"/>
              <a:cs typeface="Alexandria" pitchFamily="2" charset="-78"/>
            </a:endParaRPr>
          </a:p>
          <a:p>
            <a:pPr marL="72000" indent="-180000" algn="justLow" rtl="1">
              <a:lnSpc>
                <a:spcPct val="130000"/>
              </a:lnSpc>
              <a:spcAft>
                <a:spcPts val="600"/>
              </a:spcAft>
            </a:pPr>
            <a:r>
              <a:rPr lang="ar-SA" sz="1600" dirty="0">
                <a:latin typeface="Alexandria" pitchFamily="2" charset="-78"/>
                <a:cs typeface="Alexandria" pitchFamily="2" charset="-78"/>
              </a:rPr>
              <a:t>- سامي عبدالعزيز، </a:t>
            </a:r>
            <a:r>
              <a:rPr lang="ar-SA" sz="1600" b="1" dirty="0">
                <a:latin typeface="Alexandria" pitchFamily="2" charset="-78"/>
                <a:cs typeface="Alexandria" pitchFamily="2" charset="-78"/>
              </a:rPr>
              <a:t>الاتصالات التسويقية المتكاملة</a:t>
            </a:r>
            <a:r>
              <a:rPr lang="ar-SA" sz="1600" dirty="0">
                <a:latin typeface="Alexandria" pitchFamily="2" charset="-78"/>
                <a:cs typeface="Alexandria" pitchFamily="2" charset="-78"/>
              </a:rPr>
              <a:t>، ط 3 (القاهرة: دار النهضة العربية، 2014).</a:t>
            </a:r>
          </a:p>
          <a:p>
            <a:pPr marL="72000" indent="-180000" algn="justLow" rtl="1">
              <a:lnSpc>
                <a:spcPct val="130000"/>
              </a:lnSpc>
              <a:spcAft>
                <a:spcPts val="600"/>
              </a:spcAft>
            </a:pPr>
            <a:r>
              <a:rPr lang="ar-EG" sz="1600" dirty="0">
                <a:latin typeface="Alexandria" pitchFamily="2" charset="-78"/>
                <a:cs typeface="Alexandria" pitchFamily="2" charset="-78"/>
              </a:rPr>
              <a:t>-</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علي عجوة، </a:t>
            </a:r>
            <a:r>
              <a:rPr lang="ar-EG" sz="1600" b="1" dirty="0">
                <a:latin typeface="Alexandria" pitchFamily="2" charset="-78"/>
                <a:cs typeface="Alexandria" pitchFamily="2" charset="-78"/>
              </a:rPr>
              <a:t>الأسس العلمية للعلاقات العامة</a:t>
            </a:r>
            <a:r>
              <a:rPr lang="ar-EG" sz="1600" dirty="0">
                <a:latin typeface="Alexandria" pitchFamily="2" charset="-78"/>
                <a:cs typeface="Alexandria" pitchFamily="2" charset="-78"/>
              </a:rPr>
              <a:t>، ط5 (القاهرة: عالم الكتب، 2008). </a:t>
            </a:r>
          </a:p>
          <a:p>
            <a:pPr marL="72000" indent="-180000" algn="justLow" rtl="1">
              <a:lnSpc>
                <a:spcPct val="130000"/>
              </a:lnSpc>
              <a:spcAft>
                <a:spcPts val="600"/>
              </a:spcAft>
            </a:pPr>
            <a:r>
              <a:rPr lang="ar-EG" sz="1600" dirty="0">
                <a:latin typeface="Alexandria" pitchFamily="2" charset="-78"/>
                <a:cs typeface="Alexandria" pitchFamily="2" charset="-78"/>
              </a:rPr>
              <a:t>-</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علي فلاح الزعبي، </a:t>
            </a:r>
            <a:r>
              <a:rPr lang="ar-EG" sz="1600" b="1" dirty="0">
                <a:latin typeface="Alexandria" pitchFamily="2" charset="-78"/>
                <a:cs typeface="Alexandria" pitchFamily="2" charset="-78"/>
              </a:rPr>
              <a:t>الاتصالات التسويقية: مدخل منهجي ــ تطبيقي</a:t>
            </a:r>
            <a:r>
              <a:rPr lang="ar-EG" sz="1600" dirty="0">
                <a:latin typeface="Alexandria" pitchFamily="2" charset="-78"/>
                <a:cs typeface="Alexandria" pitchFamily="2" charset="-78"/>
              </a:rPr>
              <a:t>، ط1 (عمان: دار المسيرة للنشر والتوزيع، 2010).</a:t>
            </a:r>
          </a:p>
          <a:p>
            <a:pPr marL="72000" indent="-180000" algn="justLow" rtl="1">
              <a:lnSpc>
                <a:spcPct val="130000"/>
              </a:lnSpc>
              <a:spcAft>
                <a:spcPts val="600"/>
              </a:spcAft>
            </a:pPr>
            <a:r>
              <a:rPr lang="ar-EG" sz="1600" dirty="0">
                <a:latin typeface="Alexandria" pitchFamily="2" charset="-78"/>
                <a:cs typeface="Alexandria" pitchFamily="2" charset="-78"/>
              </a:rPr>
              <a:t>-</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هشام البحيري، </a:t>
            </a:r>
            <a:r>
              <a:rPr lang="ar-EG" sz="1600" b="1" dirty="0">
                <a:latin typeface="Alexandria" pitchFamily="2" charset="-78"/>
                <a:cs typeface="Alexandria" pitchFamily="2" charset="-78"/>
              </a:rPr>
              <a:t>الاتصالات التسويقية المتكاملة </a:t>
            </a:r>
            <a:r>
              <a:rPr lang="ar-EG" sz="1600" dirty="0">
                <a:latin typeface="Alexandria" pitchFamily="2" charset="-78"/>
                <a:cs typeface="Alexandria" pitchFamily="2" charset="-78"/>
              </a:rPr>
              <a:t>(القاهرة: د. ن.، 2018).</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spd="slow" p14:dur="2000" advTm="21629"/>
    </mc:Choice>
    <mc:Fallback xmlns="">
      <p:transition spd="slow" advTm="2162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8"/>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9"/>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spd="slow" p14:dur="2000" advTm="19173"/>
    </mc:Choice>
    <mc:Fallback xmlns="">
      <p:transition spd="slow" advTm="1917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FF0240-032E-488F-A2F4-99D8FDE38E2B}"/>
</file>

<file path=customXml/itemProps2.xml><?xml version="1.0" encoding="utf-8"?>
<ds:datastoreItem xmlns:ds="http://schemas.openxmlformats.org/officeDocument/2006/customXml" ds:itemID="{2AE0C538-D839-45A1-99D2-1EF566CAA32B}"/>
</file>

<file path=customXml/itemProps3.xml><?xml version="1.0" encoding="utf-8"?>
<ds:datastoreItem xmlns:ds="http://schemas.openxmlformats.org/officeDocument/2006/customXml" ds:itemID="{71021484-1436-4A73-A7E1-6135A01692EE}"/>
</file>

<file path=docProps/app.xml><?xml version="1.0" encoding="utf-8"?>
<Properties xmlns="http://schemas.openxmlformats.org/officeDocument/2006/extended-properties" xmlns:vt="http://schemas.openxmlformats.org/officeDocument/2006/docPropsVTypes">
  <TotalTime>2717</TotalTime>
  <Words>3187</Words>
  <Application>Microsoft Office PowerPoint</Application>
  <PresentationFormat>شاشة عريضة</PresentationFormat>
  <Paragraphs>189</Paragraphs>
  <Slides>42</Slides>
  <Notes>7</Notes>
  <HiddenSlides>0</HiddenSlides>
  <MMClips>0</MMClips>
  <ScaleCrop>false</ScaleCrop>
  <HeadingPairs>
    <vt:vector size="6" baseType="variant">
      <vt:variant>
        <vt:lpstr>الخطوط المستخدمة</vt:lpstr>
      </vt:variant>
      <vt:variant>
        <vt:i4>9</vt:i4>
      </vt:variant>
      <vt:variant>
        <vt:lpstr>نسق</vt:lpstr>
      </vt:variant>
      <vt:variant>
        <vt:i4>2</vt:i4>
      </vt:variant>
      <vt:variant>
        <vt:lpstr>عناوين الشرائح</vt:lpstr>
      </vt:variant>
      <vt:variant>
        <vt:i4>42</vt:i4>
      </vt:variant>
    </vt:vector>
  </HeadingPairs>
  <TitlesOfParts>
    <vt:vector size="53" baseType="lpstr">
      <vt:lpstr>Alexandria</vt:lpstr>
      <vt:lpstr>Arial</vt:lpstr>
      <vt:lpstr>Calibri</vt:lpstr>
      <vt:lpstr>Calibri Light</vt:lpstr>
      <vt:lpstr>Roboto Light</vt:lpstr>
      <vt:lpstr>Simplified Arabic</vt:lpstr>
      <vt:lpstr>Symbol</vt:lpstr>
      <vt:lpstr>Times New Roman</vt:lpstr>
      <vt:lpstr>Wingdings</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ElSayed</cp:lastModifiedBy>
  <cp:revision>357</cp:revision>
  <dcterms:created xsi:type="dcterms:W3CDTF">2023-04-29T09:08:00Z</dcterms:created>
  <dcterms:modified xsi:type="dcterms:W3CDTF">2024-02-06T08:47:14Z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