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1"/>
  </p:notesMasterIdLst>
  <p:handoutMasterIdLst>
    <p:handoutMasterId r:id="rId52"/>
  </p:handoutMasterIdLst>
  <p:sldIdLst>
    <p:sldId id="480" r:id="rId7"/>
    <p:sldId id="556" r:id="rId8"/>
    <p:sldId id="557" r:id="rId9"/>
    <p:sldId id="609" r:id="rId10"/>
    <p:sldId id="641" r:id="rId11"/>
    <p:sldId id="642" r:id="rId12"/>
    <p:sldId id="610" r:id="rId13"/>
    <p:sldId id="611" r:id="rId14"/>
    <p:sldId id="643" r:id="rId15"/>
    <p:sldId id="612" r:id="rId16"/>
    <p:sldId id="613" r:id="rId17"/>
    <p:sldId id="644" r:id="rId18"/>
    <p:sldId id="614" r:id="rId19"/>
    <p:sldId id="616" r:id="rId20"/>
    <p:sldId id="617" r:id="rId21"/>
    <p:sldId id="618" r:id="rId22"/>
    <p:sldId id="619" r:id="rId23"/>
    <p:sldId id="620" r:id="rId24"/>
    <p:sldId id="621" r:id="rId25"/>
    <p:sldId id="645" r:id="rId26"/>
    <p:sldId id="646" r:id="rId27"/>
    <p:sldId id="622" r:id="rId28"/>
    <p:sldId id="623" r:id="rId29"/>
    <p:sldId id="647" r:id="rId30"/>
    <p:sldId id="624" r:id="rId31"/>
    <p:sldId id="625" r:id="rId32"/>
    <p:sldId id="648" r:id="rId33"/>
    <p:sldId id="626" r:id="rId34"/>
    <p:sldId id="649" r:id="rId35"/>
    <p:sldId id="627" r:id="rId36"/>
    <p:sldId id="628" r:id="rId37"/>
    <p:sldId id="629" r:id="rId38"/>
    <p:sldId id="630" r:id="rId39"/>
    <p:sldId id="632" r:id="rId40"/>
    <p:sldId id="631" r:id="rId41"/>
    <p:sldId id="633" r:id="rId42"/>
    <p:sldId id="634" r:id="rId43"/>
    <p:sldId id="635" r:id="rId44"/>
    <p:sldId id="636" r:id="rId45"/>
    <p:sldId id="637" r:id="rId46"/>
    <p:sldId id="638" r:id="rId47"/>
    <p:sldId id="639" r:id="rId48"/>
    <p:sldId id="640" r:id="rId49"/>
    <p:sldId id="559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86" autoAdjust="0"/>
    <p:restoredTop sz="94019" autoAdjust="0"/>
  </p:normalViewPr>
  <p:slideViewPr>
    <p:cSldViewPr snapToGrid="0">
      <p:cViewPr varScale="1">
        <p:scale>
          <a:sx n="97" d="100"/>
          <a:sy n="97" d="100"/>
        </p:scale>
        <p:origin x="824" y="1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09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2035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9530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075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5716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9346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17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118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8221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5340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46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498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2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0314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3564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2879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4451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6666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978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625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069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359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8468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0595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4852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365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7347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362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0458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687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258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3906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0420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55646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306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59168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7157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95264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8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17947" y="2303396"/>
            <a:ext cx="43684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Data Mining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#01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Introduction to Data Mining</a:t>
            </a: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395444" y="179238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4192589"/>
              </p:ext>
            </p:extLst>
          </p:nvPr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Data Mining?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4F129DB-1681-A7FC-39AB-A243B9483DEF}"/>
              </a:ext>
            </a:extLst>
          </p:cNvPr>
          <p:cNvSpPr txBox="1">
            <a:spLocks noChangeArrowheads="1"/>
          </p:cNvSpPr>
          <p:nvPr/>
        </p:nvSpPr>
        <p:spPr>
          <a:xfrm>
            <a:off x="2287349" y="1317836"/>
            <a:ext cx="9593475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b="1" dirty="0"/>
              <a:t>The Explosive Growth of Data: from terabytes to petabytes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JO" b="1" dirty="0"/>
              <a:t>Data collection and data availability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/>
              <a:t>Automated data collection tools, database systems, Web, computerized society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JO" b="1" dirty="0"/>
              <a:t>Major sources of abundant data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>
                <a:solidFill>
                  <a:srgbClr val="4489DC"/>
                </a:solidFill>
              </a:rPr>
              <a:t>Business</a:t>
            </a:r>
            <a:r>
              <a:rPr lang="en-US" altLang="en-JO" sz="2400" dirty="0"/>
              <a:t>: Web, e-commerce, transactions, stocks, … 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>
                <a:solidFill>
                  <a:srgbClr val="4489DC"/>
                </a:solidFill>
              </a:rPr>
              <a:t>Science</a:t>
            </a:r>
            <a:r>
              <a:rPr lang="en-US" altLang="en-JO" sz="2400" dirty="0"/>
              <a:t>: Remote sensing, bioinformatics, scientific simulation, … 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>
                <a:solidFill>
                  <a:srgbClr val="4489DC"/>
                </a:solidFill>
              </a:rPr>
              <a:t>Society and everyone</a:t>
            </a:r>
            <a:r>
              <a:rPr lang="en-US" altLang="en-JO" sz="2400" dirty="0"/>
              <a:t>: news, digital cameras, YouTube  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b="1" u="sng" dirty="0"/>
              <a:t>We are drowning in data, but starving for knowledge!</a:t>
            </a:r>
            <a:r>
              <a:rPr lang="en-US" altLang="en-JO" sz="2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/>
              <a:t>“Necessity is the mother of invention”</a:t>
            </a:r>
            <a:r>
              <a:rPr lang="en-US" altLang="en-JO" sz="2400" dirty="0">
                <a:cs typeface="Tahoma" panose="020B0604030504040204" pitchFamily="34" charset="0"/>
              </a:rPr>
              <a:t>—</a:t>
            </a:r>
            <a:r>
              <a:rPr lang="en-US" altLang="en-JO" sz="2400" dirty="0">
                <a:solidFill>
                  <a:srgbClr val="FF0000"/>
                </a:solidFill>
              </a:rPr>
              <a:t>Data mining</a:t>
            </a:r>
            <a:r>
              <a:rPr lang="en-US" altLang="en-JO" sz="2400" dirty="0">
                <a:cs typeface="Tahoma" panose="020B0604030504040204" pitchFamily="34" charset="0"/>
              </a:rPr>
              <a:t>—</a:t>
            </a:r>
            <a:r>
              <a:rPr lang="en-US" altLang="en-JO" sz="2400" dirty="0"/>
              <a:t>Automated analysis of massive data sets</a:t>
            </a: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Data Mining?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267871A-0E3C-6574-0D17-F1339D57C9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4540" y="1210713"/>
            <a:ext cx="6109252" cy="508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79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Data Mining?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649A0DC-D457-B38A-81BC-8A12ACD81C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4137" y="1492243"/>
            <a:ext cx="5180488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3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647236" y="2186199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2972767"/>
              </p:ext>
            </p:extLst>
          </p:nvPr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080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Mining?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2193472"/>
              </p:ext>
            </p:extLst>
          </p:nvPr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0A161C85-DFEE-43CC-1059-7B07B4AA5517}"/>
              </a:ext>
            </a:extLst>
          </p:cNvPr>
          <p:cNvSpPr txBox="1">
            <a:spLocks noChangeArrowheads="1"/>
          </p:cNvSpPr>
          <p:nvPr/>
        </p:nvSpPr>
        <p:spPr>
          <a:xfrm>
            <a:off x="2419324" y="1320901"/>
            <a:ext cx="9392757" cy="491721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Data mining (knowledge discovery from data)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Extraction of interesting </a:t>
            </a:r>
            <a:r>
              <a:rPr lang="en-US" altLang="en-JO" sz="1600" dirty="0"/>
              <a:t>(</a:t>
            </a:r>
            <a:r>
              <a:rPr lang="en-GB" altLang="en-JO" sz="2000" u="sng" dirty="0">
                <a:solidFill>
                  <a:srgbClr val="FF0000"/>
                </a:solidFill>
              </a:rPr>
              <a:t>non-trivial</a:t>
            </a:r>
            <a:r>
              <a:rPr lang="en-GB" altLang="en-JO" sz="2000" u="sng" dirty="0"/>
              <a:t>,</a:t>
            </a:r>
            <a:r>
              <a:rPr lang="en-GB" altLang="en-JO" sz="2000" dirty="0"/>
              <a:t> </a:t>
            </a:r>
            <a:r>
              <a:rPr lang="en-GB" altLang="en-JO" sz="2000" u="sng" dirty="0">
                <a:solidFill>
                  <a:srgbClr val="FF0000"/>
                </a:solidFill>
              </a:rPr>
              <a:t>implicit</a:t>
            </a:r>
            <a:r>
              <a:rPr lang="en-GB" altLang="en-JO" sz="2000" dirty="0"/>
              <a:t>, </a:t>
            </a:r>
            <a:r>
              <a:rPr lang="en-GB" altLang="en-JO" sz="2000" u="sng" dirty="0">
                <a:solidFill>
                  <a:srgbClr val="FF0000"/>
                </a:solidFill>
              </a:rPr>
              <a:t>previously unknown</a:t>
            </a:r>
            <a:r>
              <a:rPr lang="en-GB" altLang="en-JO" sz="2000" dirty="0"/>
              <a:t> </a:t>
            </a:r>
            <a:r>
              <a:rPr lang="en-GB" altLang="en-JO" sz="2000" dirty="0">
                <a:solidFill>
                  <a:srgbClr val="FF0000"/>
                </a:solidFill>
              </a:rPr>
              <a:t>and </a:t>
            </a:r>
            <a:r>
              <a:rPr lang="en-GB" altLang="en-JO" sz="2000" u="sng" dirty="0">
                <a:solidFill>
                  <a:srgbClr val="FF0000"/>
                </a:solidFill>
              </a:rPr>
              <a:t>potentially useful</a:t>
            </a:r>
            <a:r>
              <a:rPr lang="en-GB" altLang="en-JO" sz="2000" u="sng" dirty="0"/>
              <a:t>)</a:t>
            </a:r>
            <a:r>
              <a:rPr lang="en-GB" altLang="en-JO" sz="2800" dirty="0"/>
              <a:t> </a:t>
            </a:r>
            <a:r>
              <a:rPr lang="en-GB" altLang="en-JO" sz="2000" dirty="0"/>
              <a:t>patterns or knowledge from huge amount of data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Data mining: a misnomer?</a:t>
            </a:r>
            <a:endParaRPr lang="en-GB" altLang="en-JO" sz="1600" dirty="0"/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Alternative names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Knowledge discovery (mining) in databases (KDD), knowledge extraction, data/pattern analysis, data archeology, data dredging, information harvesting, business intelligence, etc.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Watch out: Is everything “data mining”?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Simple search and query processing  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(Deductive) expert systems</a:t>
            </a:r>
          </a:p>
        </p:txBody>
      </p:sp>
    </p:spTree>
    <p:extLst>
      <p:ext uri="{BB962C8B-B14F-4D97-AF65-F5344CB8AC3E}">
        <p14:creationId xmlns:p14="http://schemas.microsoft.com/office/powerpoint/2010/main" val="244214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Mining?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B12287-B71B-17E2-D1A9-3EA1E46456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2365" y="1381292"/>
            <a:ext cx="5372100" cy="468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3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Knowledge Discovery (KDD)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4644372"/>
              </p:ext>
            </p:extLst>
          </p:nvPr>
        </p:nvGraphicFramePr>
        <p:xfrm>
          <a:off x="284025" y="4192108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025" y="4192108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2051">
            <a:extLst>
              <a:ext uri="{FF2B5EF4-FFF2-40B4-BE49-F238E27FC236}">
                <a16:creationId xmlns:a16="http://schemas.microsoft.com/office/drawing/2014/main" id="{34D2B227-9A8C-09C9-5D21-F87636033BD7}"/>
              </a:ext>
            </a:extLst>
          </p:cNvPr>
          <p:cNvSpPr txBox="1">
            <a:spLocks noChangeArrowheads="1"/>
          </p:cNvSpPr>
          <p:nvPr/>
        </p:nvSpPr>
        <p:spPr>
          <a:xfrm>
            <a:off x="2169975" y="1299827"/>
            <a:ext cx="4419600" cy="1752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dirty="0"/>
              <a:t>This is a view from typical database systems and data warehousing communities</a:t>
            </a:r>
          </a:p>
          <a:p>
            <a:r>
              <a:rPr lang="en-US" altLang="en-JO" sz="2000" dirty="0"/>
              <a:t>Data mining plays an essential role in the knowledge discovery process</a:t>
            </a:r>
            <a:endParaRPr lang="en-US" altLang="en-JO" sz="2000" b="1" dirty="0"/>
          </a:p>
        </p:txBody>
      </p:sp>
      <p:sp>
        <p:nvSpPr>
          <p:cNvPr id="14" name="Line 2052">
            <a:extLst>
              <a:ext uri="{FF2B5EF4-FFF2-40B4-BE49-F238E27FC236}">
                <a16:creationId xmlns:a16="http://schemas.microsoft.com/office/drawing/2014/main" id="{1E013861-C99D-D8E9-DBCA-4C6FCBF983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2850" y="4936989"/>
            <a:ext cx="9906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" name="Line 2053">
            <a:extLst>
              <a:ext uri="{FF2B5EF4-FFF2-40B4-BE49-F238E27FC236}">
                <a16:creationId xmlns:a16="http://schemas.microsoft.com/office/drawing/2014/main" id="{47DCFB17-0BFA-777D-CCA4-7A48E318380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45450" y="1548855"/>
            <a:ext cx="800366" cy="49253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8" name="Line 2054">
            <a:extLst>
              <a:ext uri="{FF2B5EF4-FFF2-40B4-BE49-F238E27FC236}">
                <a16:creationId xmlns:a16="http://schemas.microsoft.com/office/drawing/2014/main" id="{D8C3FB96-85DC-0B32-A1E4-34B5C00A9AE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69050" y="2498589"/>
            <a:ext cx="9906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9" name="Line 2055">
            <a:extLst>
              <a:ext uri="{FF2B5EF4-FFF2-40B4-BE49-F238E27FC236}">
                <a16:creationId xmlns:a16="http://schemas.microsoft.com/office/drawing/2014/main" id="{0078A8FE-68A9-3CA2-44FF-28D6E4A58FF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40250" y="3565389"/>
            <a:ext cx="9906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Oval 2056">
            <a:extLst>
              <a:ext uri="{FF2B5EF4-FFF2-40B4-BE49-F238E27FC236}">
                <a16:creationId xmlns:a16="http://schemas.microsoft.com/office/drawing/2014/main" id="{34F6685E-E925-E03C-D805-42BA956F4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250" y="53941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1" name="Rectangle 2057">
            <a:extLst>
              <a:ext uri="{FF2B5EF4-FFF2-40B4-BE49-F238E27FC236}">
                <a16:creationId xmlns:a16="http://schemas.microsoft.com/office/drawing/2014/main" id="{D22A28C3-1D69-ABF6-1BCD-1A7E59CB2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250" y="5470389"/>
            <a:ext cx="685800" cy="406400"/>
          </a:xfrm>
          <a:prstGeom prst="rect">
            <a:avLst/>
          </a:prstGeom>
          <a:solidFill>
            <a:srgbClr val="00CC66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2" name="Oval 2058">
            <a:extLst>
              <a:ext uri="{FF2B5EF4-FFF2-40B4-BE49-F238E27FC236}">
                <a16:creationId xmlns:a16="http://schemas.microsoft.com/office/drawing/2014/main" id="{0B3CAD61-9FC1-CC27-3EAE-7945F2F130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250" y="57751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3" name="Oval 2059">
            <a:extLst>
              <a:ext uri="{FF2B5EF4-FFF2-40B4-BE49-F238E27FC236}">
                <a16:creationId xmlns:a16="http://schemas.microsoft.com/office/drawing/2014/main" id="{E8C904D4-7C5D-7763-20C2-513ACDF5F4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250" y="57751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4" name="Rectangle 2060">
            <a:extLst>
              <a:ext uri="{FF2B5EF4-FFF2-40B4-BE49-F238E27FC236}">
                <a16:creationId xmlns:a16="http://schemas.microsoft.com/office/drawing/2014/main" id="{ECF619B8-80C4-FE4F-5B33-A58C58081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250" y="5851389"/>
            <a:ext cx="685800" cy="406400"/>
          </a:xfrm>
          <a:prstGeom prst="rect">
            <a:avLst/>
          </a:prstGeom>
          <a:solidFill>
            <a:srgbClr val="00CC66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6" name="Oval 2061">
            <a:extLst>
              <a:ext uri="{FF2B5EF4-FFF2-40B4-BE49-F238E27FC236}">
                <a16:creationId xmlns:a16="http://schemas.microsoft.com/office/drawing/2014/main" id="{D0375DD4-9F85-2FE7-D153-61336891E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250" y="61561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7" name="Oval 2062">
            <a:extLst>
              <a:ext uri="{FF2B5EF4-FFF2-40B4-BE49-F238E27FC236}">
                <a16:creationId xmlns:a16="http://schemas.microsoft.com/office/drawing/2014/main" id="{8472D9EA-ED70-67FA-2FFB-914093FDF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050" y="55465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8" name="Rectangle 2063">
            <a:extLst>
              <a:ext uri="{FF2B5EF4-FFF2-40B4-BE49-F238E27FC236}">
                <a16:creationId xmlns:a16="http://schemas.microsoft.com/office/drawing/2014/main" id="{9EC3C895-6DC2-C81E-CC50-ABF74F502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050" y="5622789"/>
            <a:ext cx="685800" cy="406400"/>
          </a:xfrm>
          <a:prstGeom prst="rect">
            <a:avLst/>
          </a:prstGeom>
          <a:solidFill>
            <a:srgbClr val="00CC66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9" name="Oval 2064">
            <a:extLst>
              <a:ext uri="{FF2B5EF4-FFF2-40B4-BE49-F238E27FC236}">
                <a16:creationId xmlns:a16="http://schemas.microsoft.com/office/drawing/2014/main" id="{03A6A365-5CC5-FA3F-3477-96C3CE9FB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050" y="59275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0" name="Text Box 2065">
            <a:extLst>
              <a:ext uri="{FF2B5EF4-FFF2-40B4-BE49-F238E27FC236}">
                <a16:creationId xmlns:a16="http://schemas.microsoft.com/office/drawing/2014/main" id="{020EEE28-21BC-8E12-5B16-89C7ABCA8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450" y="4708389"/>
            <a:ext cx="1743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latin typeface="Times New Roman" panose="02020603050405020304" pitchFamily="18" charset="0"/>
              </a:rPr>
              <a:t>Data Cleaning</a:t>
            </a:r>
            <a:endParaRPr lang="en-US" altLang="en-JO" sz="1800">
              <a:latin typeface="Times New Roman" panose="02020603050405020304" pitchFamily="18" charset="0"/>
            </a:endParaRPr>
          </a:p>
        </p:txBody>
      </p:sp>
      <p:sp>
        <p:nvSpPr>
          <p:cNvPr id="31" name="Text Box 2066">
            <a:extLst>
              <a:ext uri="{FF2B5EF4-FFF2-40B4-BE49-F238E27FC236}">
                <a16:creationId xmlns:a16="http://schemas.microsoft.com/office/drawing/2014/main" id="{0C2D1B77-EA69-ABEF-95F8-E8CB56F4E2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3850" y="5241789"/>
            <a:ext cx="19954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latin typeface="Times New Roman" panose="02020603050405020304" pitchFamily="18" charset="0"/>
              </a:rPr>
              <a:t>Data Integration</a:t>
            </a:r>
            <a:endParaRPr lang="en-US" altLang="en-JO" sz="1800">
              <a:latin typeface="Times New Roman" panose="02020603050405020304" pitchFamily="18" charset="0"/>
            </a:endParaRPr>
          </a:p>
        </p:txBody>
      </p:sp>
      <p:sp>
        <p:nvSpPr>
          <p:cNvPr id="32" name="Text Box 2068">
            <a:extLst>
              <a:ext uri="{FF2B5EF4-FFF2-40B4-BE49-F238E27FC236}">
                <a16:creationId xmlns:a16="http://schemas.microsoft.com/office/drawing/2014/main" id="{9B211FB6-1E2C-EB6E-D4D1-0C7BE100B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0450" y="3946389"/>
            <a:ext cx="1997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solidFill>
                  <a:srgbClr val="000099"/>
                </a:solidFill>
                <a:latin typeface="Times New Roman" panose="02020603050405020304" pitchFamily="18" charset="0"/>
              </a:rPr>
              <a:t>Data Warehouse</a:t>
            </a:r>
          </a:p>
        </p:txBody>
      </p:sp>
      <p:sp>
        <p:nvSpPr>
          <p:cNvPr id="33" name="Rectangle 2069">
            <a:extLst>
              <a:ext uri="{FF2B5EF4-FFF2-40B4-BE49-F238E27FC236}">
                <a16:creationId xmlns:a16="http://schemas.microsoft.com/office/drawing/2014/main" id="{D099F354-1D3B-AEC4-1F92-A95E7DAE6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5850" y="4403589"/>
            <a:ext cx="685800" cy="6858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4" name="Rectangle 2070">
            <a:extLst>
              <a:ext uri="{FF2B5EF4-FFF2-40B4-BE49-F238E27FC236}">
                <a16:creationId xmlns:a16="http://schemas.microsoft.com/office/drawing/2014/main" id="{6F632B6B-BAF7-24B4-B0C8-5729F958B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3250" y="3260589"/>
            <a:ext cx="457200" cy="4572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5" name="Rectangle 2071">
            <a:extLst>
              <a:ext uri="{FF2B5EF4-FFF2-40B4-BE49-F238E27FC236}">
                <a16:creationId xmlns:a16="http://schemas.microsoft.com/office/drawing/2014/main" id="{EB85DAAF-9BA4-A0E8-6190-B2F139D498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40650" y="1812789"/>
            <a:ext cx="76200" cy="6096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6" name="Rectangle 2072">
            <a:extLst>
              <a:ext uri="{FF2B5EF4-FFF2-40B4-BE49-F238E27FC236}">
                <a16:creationId xmlns:a16="http://schemas.microsoft.com/office/drawing/2014/main" id="{BF4768BE-F81C-5748-4C23-9D9D90217A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850" y="2041389"/>
            <a:ext cx="76200" cy="3810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7" name="Rectangle 2073">
            <a:extLst>
              <a:ext uri="{FF2B5EF4-FFF2-40B4-BE49-F238E27FC236}">
                <a16:creationId xmlns:a16="http://schemas.microsoft.com/office/drawing/2014/main" id="{E301C7AC-C9A8-74D8-4090-AB50884B3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4450" y="1965189"/>
            <a:ext cx="76200" cy="4572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8" name="Rectangle 2074">
            <a:extLst>
              <a:ext uri="{FF2B5EF4-FFF2-40B4-BE49-F238E27FC236}">
                <a16:creationId xmlns:a16="http://schemas.microsoft.com/office/drawing/2014/main" id="{EF34FC79-FA04-F292-FD46-6464417BE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3050" y="2193789"/>
            <a:ext cx="76200" cy="2286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9" name="Rectangle 2075">
            <a:extLst>
              <a:ext uri="{FF2B5EF4-FFF2-40B4-BE49-F238E27FC236}">
                <a16:creationId xmlns:a16="http://schemas.microsoft.com/office/drawing/2014/main" id="{9BDB56AB-09D1-96CB-EF3E-C154D04C1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5850" y="2422389"/>
            <a:ext cx="685800" cy="762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40" name="Rectangle 2076">
            <a:extLst>
              <a:ext uri="{FF2B5EF4-FFF2-40B4-BE49-F238E27FC236}">
                <a16:creationId xmlns:a16="http://schemas.microsoft.com/office/drawing/2014/main" id="{D6AFC577-2F76-5E6A-10F9-A0D16A92D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2050" y="2193789"/>
            <a:ext cx="152400" cy="228600"/>
          </a:xfrm>
          <a:prstGeom prst="rect">
            <a:avLst/>
          </a:prstGeom>
          <a:solidFill>
            <a:srgbClr val="FF99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41" name="WordArt 2077">
            <a:extLst>
              <a:ext uri="{FF2B5EF4-FFF2-40B4-BE49-F238E27FC236}">
                <a16:creationId xmlns:a16="http://schemas.microsoft.com/office/drawing/2014/main" id="{5D1F02EE-2C48-054E-8E92-1D120EE9CC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000404" y="1193623"/>
            <a:ext cx="1295400" cy="463861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US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Knowledge</a:t>
            </a:r>
            <a:endParaRPr lang="en-JO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 panose="020B0806030902050204" pitchFamily="34" charset="0"/>
            </a:endParaRPr>
          </a:p>
        </p:txBody>
      </p:sp>
      <p:sp>
        <p:nvSpPr>
          <p:cNvPr id="42" name="Text Box 2078">
            <a:extLst>
              <a:ext uri="{FF2B5EF4-FFF2-40B4-BE49-F238E27FC236}">
                <a16:creationId xmlns:a16="http://schemas.microsoft.com/office/drawing/2014/main" id="{30A0B6F9-47EC-4883-432C-40788E8AE0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8250" y="3108189"/>
            <a:ext cx="22780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solidFill>
                  <a:srgbClr val="000099"/>
                </a:solidFill>
                <a:latin typeface="Times New Roman" panose="02020603050405020304" pitchFamily="18" charset="0"/>
              </a:rPr>
              <a:t>Task-relevant Data</a:t>
            </a:r>
          </a:p>
        </p:txBody>
      </p:sp>
      <p:sp>
        <p:nvSpPr>
          <p:cNvPr id="43" name="Text Box 2079">
            <a:extLst>
              <a:ext uri="{FF2B5EF4-FFF2-40B4-BE49-F238E27FC236}">
                <a16:creationId xmlns:a16="http://schemas.microsoft.com/office/drawing/2014/main" id="{88C3C6DA-6F97-5948-5887-B60D29D69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5375" y="3884477"/>
            <a:ext cx="1155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latin typeface="Times New Roman" panose="02020603050405020304" pitchFamily="18" charset="0"/>
              </a:rPr>
              <a:t>Selection</a:t>
            </a:r>
          </a:p>
        </p:txBody>
      </p:sp>
      <p:sp>
        <p:nvSpPr>
          <p:cNvPr id="44" name="Text Box 2080">
            <a:extLst>
              <a:ext uri="{FF2B5EF4-FFF2-40B4-BE49-F238E27FC236}">
                <a16:creationId xmlns:a16="http://schemas.microsoft.com/office/drawing/2014/main" id="{FB78BEAF-84D4-F391-1D22-0862BD828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0850" y="2422389"/>
            <a:ext cx="15589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solidFill>
                  <a:schemeClr val="hlink"/>
                </a:solidFill>
                <a:latin typeface="Times New Roman" panose="02020603050405020304" pitchFamily="18" charset="0"/>
              </a:rPr>
              <a:t>Data Mining</a:t>
            </a:r>
          </a:p>
        </p:txBody>
      </p:sp>
      <p:sp>
        <p:nvSpPr>
          <p:cNvPr id="45" name="Text Box 2081">
            <a:extLst>
              <a:ext uri="{FF2B5EF4-FFF2-40B4-BE49-F238E27FC236}">
                <a16:creationId xmlns:a16="http://schemas.microsoft.com/office/drawing/2014/main" id="{2BDB62A9-BB1C-872C-6157-BE41028DE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1450" y="1507989"/>
            <a:ext cx="22494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latin typeface="Times New Roman" panose="02020603050405020304" pitchFamily="18" charset="0"/>
              </a:rPr>
              <a:t>Pattern Evaluation</a:t>
            </a:r>
          </a:p>
        </p:txBody>
      </p:sp>
      <p:sp>
        <p:nvSpPr>
          <p:cNvPr id="46" name="Line 2082">
            <a:extLst>
              <a:ext uri="{FF2B5EF4-FFF2-40B4-BE49-F238E27FC236}">
                <a16:creationId xmlns:a16="http://schemas.microsoft.com/office/drawing/2014/main" id="{E2CD5367-7D66-4842-9C93-ACE82A3DA01C}"/>
              </a:ext>
            </a:extLst>
          </p:cNvPr>
          <p:cNvSpPr>
            <a:spLocks noChangeShapeType="1"/>
          </p:cNvSpPr>
          <p:nvPr/>
        </p:nvSpPr>
        <p:spPr bwMode="auto">
          <a:xfrm>
            <a:off x="8002450" y="2955789"/>
            <a:ext cx="0" cy="2133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7" name="Line 2083">
            <a:extLst>
              <a:ext uri="{FF2B5EF4-FFF2-40B4-BE49-F238E27FC236}">
                <a16:creationId xmlns:a16="http://schemas.microsoft.com/office/drawing/2014/main" id="{A8E6B314-8EC8-D5BD-4EDD-0B65AE2DF586}"/>
              </a:ext>
            </a:extLst>
          </p:cNvPr>
          <p:cNvSpPr>
            <a:spLocks noChangeShapeType="1"/>
          </p:cNvSpPr>
          <p:nvPr/>
        </p:nvSpPr>
        <p:spPr bwMode="auto">
          <a:xfrm>
            <a:off x="9678850" y="1888989"/>
            <a:ext cx="0" cy="3200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8" name="Line 2084">
            <a:extLst>
              <a:ext uri="{FF2B5EF4-FFF2-40B4-BE49-F238E27FC236}">
                <a16:creationId xmlns:a16="http://schemas.microsoft.com/office/drawing/2014/main" id="{1C11C531-D8AE-6625-7061-BCCBB0ED996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326050" y="5089389"/>
            <a:ext cx="3352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9" name="Line 2085">
            <a:extLst>
              <a:ext uri="{FF2B5EF4-FFF2-40B4-BE49-F238E27FC236}">
                <a16:creationId xmlns:a16="http://schemas.microsoft.com/office/drawing/2014/main" id="{19433590-9465-BC24-9699-B58097F5305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326050" y="4174989"/>
            <a:ext cx="0" cy="91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0" name="Line 2086">
            <a:extLst>
              <a:ext uri="{FF2B5EF4-FFF2-40B4-BE49-F238E27FC236}">
                <a16:creationId xmlns:a16="http://schemas.microsoft.com/office/drawing/2014/main" id="{0475824F-3006-CEEB-0657-5BCB4EB423E0}"/>
              </a:ext>
            </a:extLst>
          </p:cNvPr>
          <p:cNvSpPr>
            <a:spLocks noChangeShapeType="1"/>
          </p:cNvSpPr>
          <p:nvPr/>
        </p:nvSpPr>
        <p:spPr bwMode="auto">
          <a:xfrm>
            <a:off x="9678850" y="5089389"/>
            <a:ext cx="0" cy="8382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1" name="Line 2087">
            <a:extLst>
              <a:ext uri="{FF2B5EF4-FFF2-40B4-BE49-F238E27FC236}">
                <a16:creationId xmlns:a16="http://schemas.microsoft.com/office/drawing/2014/main" id="{7673414E-ACEF-6F0B-E024-97632F46ABF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649650" y="5927589"/>
            <a:ext cx="50292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2" name="Line 2088">
            <a:extLst>
              <a:ext uri="{FF2B5EF4-FFF2-40B4-BE49-F238E27FC236}">
                <a16:creationId xmlns:a16="http://schemas.microsoft.com/office/drawing/2014/main" id="{02513110-C9D9-FC37-A743-205F7DC6A29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268650" y="5241789"/>
            <a:ext cx="381000" cy="6858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3" name="Line 2089">
            <a:extLst>
              <a:ext uri="{FF2B5EF4-FFF2-40B4-BE49-F238E27FC236}">
                <a16:creationId xmlns:a16="http://schemas.microsoft.com/office/drawing/2014/main" id="{31F471DE-539D-818E-C980-A73DD2EE4242}"/>
              </a:ext>
            </a:extLst>
          </p:cNvPr>
          <p:cNvSpPr>
            <a:spLocks noChangeShapeType="1"/>
          </p:cNvSpPr>
          <p:nvPr/>
        </p:nvSpPr>
        <p:spPr bwMode="auto">
          <a:xfrm>
            <a:off x="4421050" y="5241789"/>
            <a:ext cx="1600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54" name="Line 2090">
            <a:extLst>
              <a:ext uri="{FF2B5EF4-FFF2-40B4-BE49-F238E27FC236}">
                <a16:creationId xmlns:a16="http://schemas.microsoft.com/office/drawing/2014/main" id="{1F441B99-9F0A-8ABA-B9A1-9683679F389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21250" y="4022589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55" name="Text Box 2067">
            <a:extLst>
              <a:ext uri="{FF2B5EF4-FFF2-40B4-BE49-F238E27FC236}">
                <a16:creationId xmlns:a16="http://schemas.microsoft.com/office/drawing/2014/main" id="{1FEEC151-232F-41D0-52E0-D8A2B710F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5750" y="6027545"/>
            <a:ext cx="1447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Databases</a:t>
            </a:r>
          </a:p>
        </p:txBody>
      </p:sp>
    </p:spTree>
    <p:extLst>
      <p:ext uri="{BB962C8B-B14F-4D97-AF65-F5344CB8AC3E}">
        <p14:creationId xmlns:p14="http://schemas.microsoft.com/office/powerpoint/2010/main" val="135694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B4B8DD2-5E95-D591-A8D2-00F8546D4BFF}"/>
              </a:ext>
            </a:extLst>
          </p:cNvPr>
          <p:cNvSpPr txBox="1">
            <a:spLocks noChangeArrowheads="1"/>
          </p:cNvSpPr>
          <p:nvPr/>
        </p:nvSpPr>
        <p:spPr>
          <a:xfrm>
            <a:off x="2363053" y="1299999"/>
            <a:ext cx="9449029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cleaning </a:t>
            </a:r>
            <a:r>
              <a:rPr lang="en-US" sz="2200" dirty="0"/>
              <a:t>(to remove noise and inconsistent data)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integration</a:t>
            </a:r>
            <a:r>
              <a:rPr lang="en-US" sz="2200" dirty="0"/>
              <a:t> (where multiple data sources may be combined)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selection </a:t>
            </a:r>
            <a:r>
              <a:rPr lang="en-US" sz="2200" dirty="0"/>
              <a:t>(where data relevant to the analysis task are retrieved from the database)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transformation </a:t>
            </a:r>
            <a:r>
              <a:rPr lang="en-US" sz="2200" dirty="0"/>
              <a:t>(where data are transformed and consolidated into forms appropriate for mining by performing summary or aggregation operations)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mining </a:t>
            </a:r>
            <a:r>
              <a:rPr lang="en-US" sz="2200" dirty="0"/>
              <a:t>(</a:t>
            </a:r>
            <a:r>
              <a:rPr lang="en-US" sz="2200" dirty="0">
                <a:solidFill>
                  <a:srgbClr val="FF0000"/>
                </a:solidFill>
              </a:rPr>
              <a:t>an essential process where intelligent methods are applied to extract data patterns</a:t>
            </a:r>
            <a:r>
              <a:rPr lang="en-US" sz="2200" dirty="0"/>
              <a:t>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Pattern evaluation </a:t>
            </a:r>
            <a:r>
              <a:rPr lang="en-US" sz="2200" dirty="0"/>
              <a:t>(to identify the truly interesting patterns representing knowledge based on interestingness measures)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Knowledge presentation </a:t>
            </a:r>
            <a:r>
              <a:rPr lang="en-US" sz="2200" dirty="0"/>
              <a:t>(where visualization and knowledge representation techniques are used to present mined knowledge to users)</a:t>
            </a:r>
          </a:p>
          <a:p>
            <a:pPr>
              <a:lnSpc>
                <a:spcPct val="110000"/>
              </a:lnSpc>
            </a:pPr>
            <a:endParaRPr lang="en-US" altLang="en-JO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051A13-DA9D-151A-6EC6-15DABA0BB27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Knowledge Discovery (KDD)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89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Example: A Web Mining Framework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B4B8DD2-5E95-D591-A8D2-00F8546D4BFF}"/>
              </a:ext>
            </a:extLst>
          </p:cNvPr>
          <p:cNvSpPr txBox="1">
            <a:spLocks noChangeArrowheads="1"/>
          </p:cNvSpPr>
          <p:nvPr/>
        </p:nvSpPr>
        <p:spPr>
          <a:xfrm>
            <a:off x="2234338" y="1315563"/>
            <a:ext cx="9577744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b="1" dirty="0"/>
              <a:t>Web mining usually involves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cleaning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integration from multiple sources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Warehousing the data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cube construction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selection for data mining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mining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Presentation of the mining results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Patterns and knowledge to be used or stored into knowledge-base</a:t>
            </a:r>
          </a:p>
        </p:txBody>
      </p:sp>
    </p:spTree>
    <p:extLst>
      <p:ext uri="{BB962C8B-B14F-4D97-AF65-F5344CB8AC3E}">
        <p14:creationId xmlns:p14="http://schemas.microsoft.com/office/powerpoint/2010/main" val="3795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in Business Intelligence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AutoShape 3">
            <a:extLst>
              <a:ext uri="{FF2B5EF4-FFF2-40B4-BE49-F238E27FC236}">
                <a16:creationId xmlns:a16="http://schemas.microsoft.com/office/drawing/2014/main" id="{4411E624-E34B-8128-4F04-6F43399DC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2105" y="1252192"/>
            <a:ext cx="7467600" cy="5029200"/>
          </a:xfrm>
          <a:prstGeom prst="flowChartExtra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endParaRPr lang="en-JO" altLang="en-JO" sz="2400">
              <a:latin typeface="Times New Roman" panose="02020603050405020304" pitchFamily="18" charset="0"/>
            </a:endParaRPr>
          </a:p>
        </p:txBody>
      </p:sp>
      <p:sp>
        <p:nvSpPr>
          <p:cNvPr id="16" name="Line 4">
            <a:extLst>
              <a:ext uri="{FF2B5EF4-FFF2-40B4-BE49-F238E27FC236}">
                <a16:creationId xmlns:a16="http://schemas.microsoft.com/office/drawing/2014/main" id="{FB4DF7C3-E690-5EEE-67A3-7E1110E86752}"/>
              </a:ext>
            </a:extLst>
          </p:cNvPr>
          <p:cNvSpPr>
            <a:spLocks noChangeShapeType="1"/>
          </p:cNvSpPr>
          <p:nvPr/>
        </p:nvSpPr>
        <p:spPr bwMode="auto">
          <a:xfrm>
            <a:off x="3379305" y="5671792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72FC419F-848D-AF63-C949-E017A15BB486}"/>
              </a:ext>
            </a:extLst>
          </p:cNvPr>
          <p:cNvSpPr>
            <a:spLocks noChangeShapeType="1"/>
          </p:cNvSpPr>
          <p:nvPr/>
        </p:nvSpPr>
        <p:spPr bwMode="auto">
          <a:xfrm>
            <a:off x="3836505" y="5062192"/>
            <a:ext cx="563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8" name="Line 6">
            <a:extLst>
              <a:ext uri="{FF2B5EF4-FFF2-40B4-BE49-F238E27FC236}">
                <a16:creationId xmlns:a16="http://schemas.microsoft.com/office/drawing/2014/main" id="{AC09FF94-68A5-9B47-C58B-B4E6F65F05CA}"/>
              </a:ext>
            </a:extLst>
          </p:cNvPr>
          <p:cNvSpPr>
            <a:spLocks noChangeShapeType="1"/>
          </p:cNvSpPr>
          <p:nvPr/>
        </p:nvSpPr>
        <p:spPr bwMode="auto">
          <a:xfrm>
            <a:off x="4369905" y="4300192"/>
            <a:ext cx="457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9" name="Line 7">
            <a:extLst>
              <a:ext uri="{FF2B5EF4-FFF2-40B4-BE49-F238E27FC236}">
                <a16:creationId xmlns:a16="http://schemas.microsoft.com/office/drawing/2014/main" id="{5F2D48AE-E7B4-02D2-C033-B501BE9188C5}"/>
              </a:ext>
            </a:extLst>
          </p:cNvPr>
          <p:cNvSpPr>
            <a:spLocks noChangeShapeType="1"/>
          </p:cNvSpPr>
          <p:nvPr/>
        </p:nvSpPr>
        <p:spPr bwMode="auto">
          <a:xfrm>
            <a:off x="4979505" y="3538192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Line 8">
            <a:extLst>
              <a:ext uri="{FF2B5EF4-FFF2-40B4-BE49-F238E27FC236}">
                <a16:creationId xmlns:a16="http://schemas.microsoft.com/office/drawing/2014/main" id="{2C6ACC14-D9CD-A1B8-00BC-8E0F0C013B10}"/>
              </a:ext>
            </a:extLst>
          </p:cNvPr>
          <p:cNvSpPr>
            <a:spLocks noChangeShapeType="1"/>
          </p:cNvSpPr>
          <p:nvPr/>
        </p:nvSpPr>
        <p:spPr bwMode="auto">
          <a:xfrm>
            <a:off x="5589105" y="2699992"/>
            <a:ext cx="213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1" name="Line 9">
            <a:extLst>
              <a:ext uri="{FF2B5EF4-FFF2-40B4-BE49-F238E27FC236}">
                <a16:creationId xmlns:a16="http://schemas.microsoft.com/office/drawing/2014/main" id="{DB97574F-4DDE-C7A5-4114-47ACF4F36C5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93505" y="1252192"/>
            <a:ext cx="0" cy="502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2" name="Line 10">
            <a:extLst>
              <a:ext uri="{FF2B5EF4-FFF2-40B4-BE49-F238E27FC236}">
                <a16:creationId xmlns:a16="http://schemas.microsoft.com/office/drawing/2014/main" id="{36D36F64-45BF-0286-C0F0-C093F4DF41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999305" y="1252192"/>
            <a:ext cx="0" cy="502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3" name="Text Box 11">
            <a:extLst>
              <a:ext uri="{FF2B5EF4-FFF2-40B4-BE49-F238E27FC236}">
                <a16:creationId xmlns:a16="http://schemas.microsoft.com/office/drawing/2014/main" id="{61CC82B0-BF34-D0EE-CDDE-BC4FBE789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3830" y="1314105"/>
            <a:ext cx="19208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600" b="1">
                <a:latin typeface="Times New Roman" panose="02020603050405020304" pitchFamily="18" charset="0"/>
              </a:rPr>
              <a:t>Increasing potential</a:t>
            </a:r>
          </a:p>
          <a:p>
            <a:r>
              <a:rPr lang="en-US" altLang="en-JO" sz="1600" b="1">
                <a:latin typeface="Times New Roman" panose="02020603050405020304" pitchFamily="18" charset="0"/>
              </a:rPr>
              <a:t>to support</a:t>
            </a:r>
          </a:p>
          <a:p>
            <a:r>
              <a:rPr lang="en-US" altLang="en-JO" sz="1600" b="1">
                <a:latin typeface="Times New Roman" panose="02020603050405020304" pitchFamily="18" charset="0"/>
              </a:rPr>
              <a:t>business decisions</a:t>
            </a:r>
          </a:p>
        </p:txBody>
      </p:sp>
      <p:sp>
        <p:nvSpPr>
          <p:cNvPr id="24" name="Text Box 12">
            <a:extLst>
              <a:ext uri="{FF2B5EF4-FFF2-40B4-BE49-F238E27FC236}">
                <a16:creationId xmlns:a16="http://schemas.microsoft.com/office/drawing/2014/main" id="{40F33B00-F97A-ECDA-15B9-57466E2D0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8693" y="1760192"/>
            <a:ext cx="10017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End User</a:t>
            </a:r>
            <a:endParaRPr lang="en-US" altLang="en-JO" sz="1600">
              <a:latin typeface="Times New Roman" panose="02020603050405020304" pitchFamily="18" charset="0"/>
            </a:endParaRPr>
          </a:p>
        </p:txBody>
      </p:sp>
      <p:sp>
        <p:nvSpPr>
          <p:cNvPr id="26" name="Text Box 13">
            <a:extLst>
              <a:ext uri="{FF2B5EF4-FFF2-40B4-BE49-F238E27FC236}">
                <a16:creationId xmlns:a16="http://schemas.microsoft.com/office/drawing/2014/main" id="{24F2C4CD-1B03-B166-CE11-692CC8F1F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1868" y="2750792"/>
            <a:ext cx="9525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Business</a:t>
            </a:r>
          </a:p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  Analyst</a:t>
            </a:r>
          </a:p>
        </p:txBody>
      </p:sp>
      <p:sp>
        <p:nvSpPr>
          <p:cNvPr id="27" name="Text Box 14">
            <a:extLst>
              <a:ext uri="{FF2B5EF4-FFF2-40B4-BE49-F238E27FC236}">
                <a16:creationId xmlns:a16="http://schemas.microsoft.com/office/drawing/2014/main" id="{8100CCF1-F761-5FC2-08A9-27DC955654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0768" y="3588992"/>
            <a:ext cx="8556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     Data</a:t>
            </a:r>
          </a:p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Analyst</a:t>
            </a:r>
          </a:p>
        </p:txBody>
      </p:sp>
      <p:sp>
        <p:nvSpPr>
          <p:cNvPr id="28" name="Text Box 15">
            <a:extLst>
              <a:ext uri="{FF2B5EF4-FFF2-40B4-BE49-F238E27FC236}">
                <a16:creationId xmlns:a16="http://schemas.microsoft.com/office/drawing/2014/main" id="{B07587B8-536B-2D08-D53F-7BD79D012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2705" y="5493992"/>
            <a:ext cx="6111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DBA</a:t>
            </a: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7DFD36E7-1BC2-6CFB-138B-B01E4C250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6305" y="1982442"/>
            <a:ext cx="1219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1800" b="1"/>
              <a:t>Decision</a:t>
            </a:r>
            <a:r>
              <a:rPr lang="en-US" altLang="en-JO" sz="1800"/>
              <a:t> </a:t>
            </a:r>
            <a:r>
              <a:rPr lang="en-US" altLang="en-JO" sz="1800" b="1"/>
              <a:t>Making</a:t>
            </a:r>
          </a:p>
        </p:txBody>
      </p:sp>
      <p:sp>
        <p:nvSpPr>
          <p:cNvPr id="30" name="Text Box 17">
            <a:extLst>
              <a:ext uri="{FF2B5EF4-FFF2-40B4-BE49-F238E27FC236}">
                <a16:creationId xmlns:a16="http://schemas.microsoft.com/office/drawing/2014/main" id="{7F2A171F-9D00-878B-1DAF-D304E97A1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2905" y="2796830"/>
            <a:ext cx="226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/>
              <a:t>Data Presentation</a:t>
            </a:r>
          </a:p>
        </p:txBody>
      </p:sp>
      <p:sp>
        <p:nvSpPr>
          <p:cNvPr id="31" name="Text Box 18">
            <a:extLst>
              <a:ext uri="{FF2B5EF4-FFF2-40B4-BE49-F238E27FC236}">
                <a16:creationId xmlns:a16="http://schemas.microsoft.com/office/drawing/2014/main" id="{5915FA3E-7A43-37AD-8CA2-70C457B74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6705" y="3157192"/>
            <a:ext cx="2578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 i="1">
                <a:latin typeface="Times New Roman" panose="02020603050405020304" pitchFamily="18" charset="0"/>
              </a:rPr>
              <a:t>Visualization Techniques</a:t>
            </a:r>
          </a:p>
        </p:txBody>
      </p:sp>
      <p:sp>
        <p:nvSpPr>
          <p:cNvPr id="32" name="Text Box 19">
            <a:extLst>
              <a:ext uri="{FF2B5EF4-FFF2-40B4-BE49-F238E27FC236}">
                <a16:creationId xmlns:a16="http://schemas.microsoft.com/office/drawing/2014/main" id="{2F892E07-4E08-2EF1-3944-5F966509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7705" y="3569942"/>
            <a:ext cx="1782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/>
              <a:t>Data Mining</a:t>
            </a:r>
            <a:endParaRPr lang="en-US" altLang="en-JO" sz="1800" b="1">
              <a:solidFill>
                <a:schemeClr val="bg1"/>
              </a:solidFill>
            </a:endParaRPr>
          </a:p>
        </p:txBody>
      </p:sp>
      <p:sp>
        <p:nvSpPr>
          <p:cNvPr id="33" name="Text Box 20">
            <a:extLst>
              <a:ext uri="{FF2B5EF4-FFF2-40B4-BE49-F238E27FC236}">
                <a16:creationId xmlns:a16="http://schemas.microsoft.com/office/drawing/2014/main" id="{1FE1601C-8003-0CB7-A6FB-0305FB29B2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1505" y="3842992"/>
            <a:ext cx="2324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 i="1">
                <a:latin typeface="Times New Roman" panose="02020603050405020304" pitchFamily="18" charset="0"/>
              </a:rPr>
              <a:t>Information Discovery</a:t>
            </a:r>
          </a:p>
        </p:txBody>
      </p:sp>
      <p:sp>
        <p:nvSpPr>
          <p:cNvPr id="34" name="Text Box 21">
            <a:extLst>
              <a:ext uri="{FF2B5EF4-FFF2-40B4-BE49-F238E27FC236}">
                <a16:creationId xmlns:a16="http://schemas.microsoft.com/office/drawing/2014/main" id="{B5E7E3E0-1B59-5287-F68A-E64C0FCE7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8780" y="4376392"/>
            <a:ext cx="2346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1800" b="1"/>
              <a:t>Data Exploration</a:t>
            </a:r>
          </a:p>
        </p:txBody>
      </p:sp>
      <p:sp>
        <p:nvSpPr>
          <p:cNvPr id="35" name="Text Box 23">
            <a:extLst>
              <a:ext uri="{FF2B5EF4-FFF2-40B4-BE49-F238E27FC236}">
                <a16:creationId xmlns:a16="http://schemas.microsoft.com/office/drawing/2014/main" id="{85F0333B-7180-8084-C561-A4E75ABF2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3705" y="4681192"/>
            <a:ext cx="4572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 i="1">
                <a:latin typeface="Times New Roman" panose="02020603050405020304" pitchFamily="18" charset="0"/>
              </a:rPr>
              <a:t>Statistical Summary, Querying, and Reporting</a:t>
            </a:r>
            <a:endParaRPr lang="en-US" altLang="en-JO" sz="1800" b="1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" name="Text Box 24">
            <a:extLst>
              <a:ext uri="{FF2B5EF4-FFF2-40B4-BE49-F238E27FC236}">
                <a16:creationId xmlns:a16="http://schemas.microsoft.com/office/drawing/2014/main" id="{EE6D7619-F2FF-34A7-CA87-8D437CEAD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0305" y="5214592"/>
            <a:ext cx="60213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/>
              <a:t>Data Preprocessing/Integration, Data Warehouses</a:t>
            </a:r>
          </a:p>
        </p:txBody>
      </p:sp>
      <p:sp>
        <p:nvSpPr>
          <p:cNvPr id="37" name="Text Box 25">
            <a:extLst>
              <a:ext uri="{FF2B5EF4-FFF2-40B4-BE49-F238E27FC236}">
                <a16:creationId xmlns:a16="http://schemas.microsoft.com/office/drawing/2014/main" id="{17C6DD36-E10D-9961-E4B7-F8641F2C9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1505" y="5595592"/>
            <a:ext cx="16970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/>
              <a:t>Data Sources</a:t>
            </a:r>
            <a:endParaRPr lang="en-US" altLang="en-JO" sz="1800" b="1">
              <a:solidFill>
                <a:schemeClr val="bg1"/>
              </a:solidFill>
            </a:endParaRPr>
          </a:p>
        </p:txBody>
      </p:sp>
      <p:sp>
        <p:nvSpPr>
          <p:cNvPr id="38" name="Text Box 26">
            <a:extLst>
              <a:ext uri="{FF2B5EF4-FFF2-40B4-BE49-F238E27FC236}">
                <a16:creationId xmlns:a16="http://schemas.microsoft.com/office/drawing/2014/main" id="{DA108239-F55B-94CF-9456-C7A6BC3D1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6905" y="5900392"/>
            <a:ext cx="7118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 i="1">
                <a:latin typeface="Times New Roman" panose="02020603050405020304" pitchFamily="18" charset="0"/>
              </a:rPr>
              <a:t>Paper, Files, Web documents, Scientific experiments, Database Systems</a:t>
            </a:r>
          </a:p>
        </p:txBody>
      </p:sp>
      <p:sp>
        <p:nvSpPr>
          <p:cNvPr id="39" name="Line 27">
            <a:extLst>
              <a:ext uri="{FF2B5EF4-FFF2-40B4-BE49-F238E27FC236}">
                <a16:creationId xmlns:a16="http://schemas.microsoft.com/office/drawing/2014/main" id="{E9DC43D3-9100-541A-4667-D4A4A1D0592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17305" y="6281392"/>
            <a:ext cx="838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93899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47236"/>
            <a:ext cx="6431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28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KDD</a:t>
            </a:r>
            <a:r>
              <a:rPr lang="en-US" altLang="en-JO" sz="2800" dirty="0"/>
              <a:t> </a:t>
            </a:r>
            <a:r>
              <a:rPr lang="en-US" altLang="en-JO" sz="28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Process: A Typical View from ML and Statistics</a:t>
            </a:r>
            <a:endParaRPr lang="en-US" sz="28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Line 4">
            <a:extLst>
              <a:ext uri="{FF2B5EF4-FFF2-40B4-BE49-F238E27FC236}">
                <a16:creationId xmlns:a16="http://schemas.microsoft.com/office/drawing/2014/main" id="{A993A04D-CD00-65C2-5E91-601266CD073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93466" y="2174607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" name="Line 5">
            <a:extLst>
              <a:ext uri="{FF2B5EF4-FFF2-40B4-BE49-F238E27FC236}">
                <a16:creationId xmlns:a16="http://schemas.microsoft.com/office/drawing/2014/main" id="{BCA42F58-69D1-C6F8-B3A1-D5F61CF7777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22666" y="2174607"/>
            <a:ext cx="45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" name="Rectangle 21">
            <a:extLst>
              <a:ext uri="{FF2B5EF4-FFF2-40B4-BE49-F238E27FC236}">
                <a16:creationId xmlns:a16="http://schemas.microsoft.com/office/drawing/2014/main" id="{21BDA699-D2C8-7E14-A453-A89F70A43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0666" y="1793607"/>
            <a:ext cx="914400" cy="10668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18" name="Rectangle 22">
            <a:extLst>
              <a:ext uri="{FF2B5EF4-FFF2-40B4-BE49-F238E27FC236}">
                <a16:creationId xmlns:a16="http://schemas.microsoft.com/office/drawing/2014/main" id="{B06C39C6-BD7C-7AB5-B007-C3FCB27BF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066" y="1793607"/>
            <a:ext cx="914400" cy="10668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19" name="WordArt 29">
            <a:extLst>
              <a:ext uri="{FF2B5EF4-FFF2-40B4-BE49-F238E27FC236}">
                <a16:creationId xmlns:a16="http://schemas.microsoft.com/office/drawing/2014/main" id="{BA499E39-204A-27F9-864A-919953B5A22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823813">
            <a:off x="9556066" y="1488807"/>
            <a:ext cx="1743075" cy="1295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US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560000" scaled="1"/>
                </a:gradFill>
                <a:latin typeface="Impact" panose="020B0806030902050204" pitchFamily="34" charset="0"/>
              </a:rPr>
              <a:t>Pattern</a:t>
            </a:r>
          </a:p>
          <a:p>
            <a:pPr algn="ctr"/>
            <a:r>
              <a:rPr lang="en-US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560000" scaled="1"/>
                </a:gradFill>
                <a:latin typeface="Impact" panose="020B0806030902050204" pitchFamily="34" charset="0"/>
              </a:rPr>
              <a:t>Information</a:t>
            </a:r>
          </a:p>
          <a:p>
            <a:pPr algn="ctr"/>
            <a:r>
              <a:rPr lang="en-US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560000" scaled="1"/>
                </a:gradFill>
                <a:latin typeface="Impact" panose="020B0806030902050204" pitchFamily="34" charset="0"/>
              </a:rPr>
              <a:t>Knowledge</a:t>
            </a:r>
            <a:endParaRPr lang="en-JO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4560000" scaled="1"/>
              </a:gradFill>
              <a:latin typeface="Impact" panose="020B0806030902050204" pitchFamily="34" charset="0"/>
            </a:endParaRPr>
          </a:p>
        </p:txBody>
      </p:sp>
      <p:sp>
        <p:nvSpPr>
          <p:cNvPr id="20" name="Text Box 32">
            <a:extLst>
              <a:ext uri="{FF2B5EF4-FFF2-40B4-BE49-F238E27FC236}">
                <a16:creationId xmlns:a16="http://schemas.microsoft.com/office/drawing/2014/main" id="{BC55969E-A11A-1586-F998-50BFFA3B61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4666" y="1869807"/>
            <a:ext cx="1295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altLang="en-JO" sz="2000" b="1">
                <a:solidFill>
                  <a:schemeClr val="hlink"/>
                </a:solidFill>
              </a:rPr>
              <a:t>Data Mining</a:t>
            </a:r>
          </a:p>
        </p:txBody>
      </p:sp>
      <p:sp>
        <p:nvSpPr>
          <p:cNvPr id="21" name="Text Box 44">
            <a:extLst>
              <a:ext uri="{FF2B5EF4-FFF2-40B4-BE49-F238E27FC236}">
                <a16:creationId xmlns:a16="http://schemas.microsoft.com/office/drawing/2014/main" id="{288002EE-E203-62D5-EF2B-EA6FA6620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066" y="1961882"/>
            <a:ext cx="14478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JO" sz="1400" b="1"/>
              <a:t>Data Pre-Processing</a:t>
            </a:r>
          </a:p>
        </p:txBody>
      </p:sp>
      <p:sp>
        <p:nvSpPr>
          <p:cNvPr id="22" name="Line 45">
            <a:extLst>
              <a:ext uri="{FF2B5EF4-FFF2-40B4-BE49-F238E27FC236}">
                <a16:creationId xmlns:a16="http://schemas.microsoft.com/office/drawing/2014/main" id="{009AC956-EBCF-E574-D439-1B3645BA98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93666" y="2174607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3" name="Line 46">
            <a:extLst>
              <a:ext uri="{FF2B5EF4-FFF2-40B4-BE49-F238E27FC236}">
                <a16:creationId xmlns:a16="http://schemas.microsoft.com/office/drawing/2014/main" id="{43EEDF4C-301C-C7C8-00B1-82C87172934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46266" y="2174607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4" name="Rectangle 47">
            <a:extLst>
              <a:ext uri="{FF2B5EF4-FFF2-40B4-BE49-F238E27FC236}">
                <a16:creationId xmlns:a16="http://schemas.microsoft.com/office/drawing/2014/main" id="{9CD021D3-80A6-70E4-2CA2-8E3C0B4F74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9666" y="1793607"/>
            <a:ext cx="990600" cy="10668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6" name="Text Box 48">
            <a:extLst>
              <a:ext uri="{FF2B5EF4-FFF2-40B4-BE49-F238E27FC236}">
                <a16:creationId xmlns:a16="http://schemas.microsoft.com/office/drawing/2014/main" id="{8C776499-FA5A-5A6F-273F-1A7E9E28E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3466" y="1898382"/>
            <a:ext cx="1295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altLang="en-JO" sz="1600" b="1"/>
              <a:t>Post-Processing</a:t>
            </a:r>
          </a:p>
        </p:txBody>
      </p:sp>
      <p:sp>
        <p:nvSpPr>
          <p:cNvPr id="27" name="Rectangle 49">
            <a:extLst>
              <a:ext uri="{FF2B5EF4-FFF2-40B4-BE49-F238E27FC236}">
                <a16:creationId xmlns:a16="http://schemas.microsoft.com/office/drawing/2014/main" id="{CDBF74D1-2CC1-1995-1270-EDD996ECF75F}"/>
              </a:ext>
            </a:extLst>
          </p:cNvPr>
          <p:cNvSpPr txBox="1">
            <a:spLocks noChangeArrowheads="1"/>
          </p:cNvSpPr>
          <p:nvPr/>
        </p:nvSpPr>
        <p:spPr>
          <a:xfrm>
            <a:off x="2840941" y="5603607"/>
            <a:ext cx="8153400" cy="457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1800" dirty="0"/>
              <a:t>This is a view from typical machine learning and statistics communities</a:t>
            </a:r>
          </a:p>
        </p:txBody>
      </p:sp>
      <p:grpSp>
        <p:nvGrpSpPr>
          <p:cNvPr id="28" name="Group 52">
            <a:extLst>
              <a:ext uri="{FF2B5EF4-FFF2-40B4-BE49-F238E27FC236}">
                <a16:creationId xmlns:a16="http://schemas.microsoft.com/office/drawing/2014/main" id="{778A6861-7391-3A17-11BF-CF6AD60F548D}"/>
              </a:ext>
            </a:extLst>
          </p:cNvPr>
          <p:cNvGrpSpPr>
            <a:grpSpLocks/>
          </p:cNvGrpSpPr>
          <p:nvPr/>
        </p:nvGrpSpPr>
        <p:grpSpPr bwMode="auto">
          <a:xfrm>
            <a:off x="3002866" y="3698607"/>
            <a:ext cx="2362200" cy="1143000"/>
            <a:chOff x="288" y="2880"/>
            <a:chExt cx="1488" cy="720"/>
          </a:xfrm>
        </p:grpSpPr>
        <p:sp>
          <p:nvSpPr>
            <p:cNvPr id="29" name="Rectangle 50">
              <a:extLst>
                <a:ext uri="{FF2B5EF4-FFF2-40B4-BE49-F238E27FC236}">
                  <a16:creationId xmlns:a16="http://schemas.microsoft.com/office/drawing/2014/main" id="{CD30FD5B-2F06-2918-A291-6C75A39F1C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2880"/>
              <a:ext cx="1344" cy="72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30" name="Text Box 51">
              <a:extLst>
                <a:ext uri="{FF2B5EF4-FFF2-40B4-BE49-F238E27FC236}">
                  <a16:creationId xmlns:a16="http://schemas.microsoft.com/office/drawing/2014/main" id="{A1915A44-5851-723D-D066-C94B960493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2943"/>
              <a:ext cx="1488" cy="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Data integration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Normalization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Feature selection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Dimension reduction</a:t>
              </a:r>
            </a:p>
          </p:txBody>
        </p:sp>
      </p:grpSp>
      <p:sp>
        <p:nvSpPr>
          <p:cNvPr id="31" name="Rectangle 54">
            <a:extLst>
              <a:ext uri="{FF2B5EF4-FFF2-40B4-BE49-F238E27FC236}">
                <a16:creationId xmlns:a16="http://schemas.microsoft.com/office/drawing/2014/main" id="{C290D872-86C4-3A31-E8FD-385B70319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7466" y="3698607"/>
            <a:ext cx="2362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2" name="Text Box 55">
            <a:extLst>
              <a:ext uri="{FF2B5EF4-FFF2-40B4-BE49-F238E27FC236}">
                <a16:creationId xmlns:a16="http://schemas.microsoft.com/office/drawing/2014/main" id="{CC292242-1A3E-B543-E213-7982F1175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7466" y="3774807"/>
            <a:ext cx="2438400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Pattern discovery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Association &amp; correlation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Classification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Clustering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Outlier analysis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… … … …</a:t>
            </a:r>
          </a:p>
        </p:txBody>
      </p:sp>
      <p:grpSp>
        <p:nvGrpSpPr>
          <p:cNvPr id="33" name="Group 56">
            <a:extLst>
              <a:ext uri="{FF2B5EF4-FFF2-40B4-BE49-F238E27FC236}">
                <a16:creationId xmlns:a16="http://schemas.microsoft.com/office/drawing/2014/main" id="{F5348EAD-BF56-886F-437C-ECFD761B3966}"/>
              </a:ext>
            </a:extLst>
          </p:cNvPr>
          <p:cNvGrpSpPr>
            <a:grpSpLocks/>
          </p:cNvGrpSpPr>
          <p:nvPr/>
        </p:nvGrpSpPr>
        <p:grpSpPr bwMode="auto">
          <a:xfrm>
            <a:off x="8336866" y="3698607"/>
            <a:ext cx="2362200" cy="1143000"/>
            <a:chOff x="288" y="2880"/>
            <a:chExt cx="1488" cy="720"/>
          </a:xfrm>
        </p:grpSpPr>
        <p:sp>
          <p:nvSpPr>
            <p:cNvPr id="34" name="Rectangle 57">
              <a:extLst>
                <a:ext uri="{FF2B5EF4-FFF2-40B4-BE49-F238E27FC236}">
                  <a16:creationId xmlns:a16="http://schemas.microsoft.com/office/drawing/2014/main" id="{501F3D4A-5F66-F9C8-7077-B2DEE7585F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2880"/>
              <a:ext cx="1344" cy="72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35" name="Text Box 58">
              <a:extLst>
                <a:ext uri="{FF2B5EF4-FFF2-40B4-BE49-F238E27FC236}">
                  <a16:creationId xmlns:a16="http://schemas.microsoft.com/office/drawing/2014/main" id="{44DE5B1C-7D71-EEEA-C698-C862175F79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2943"/>
              <a:ext cx="1488" cy="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Pattern evaluation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Pattern selection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Pattern interpretation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Pattern visualization</a:t>
              </a:r>
            </a:p>
          </p:txBody>
        </p:sp>
      </p:grpSp>
      <p:sp>
        <p:nvSpPr>
          <p:cNvPr id="36" name="AutoShape 62">
            <a:extLst>
              <a:ext uri="{FF2B5EF4-FFF2-40B4-BE49-F238E27FC236}">
                <a16:creationId xmlns:a16="http://schemas.microsoft.com/office/drawing/2014/main" id="{07310211-A086-E441-2669-468772D2EE73}"/>
              </a:ext>
            </a:extLst>
          </p:cNvPr>
          <p:cNvSpPr>
            <a:spLocks noChangeArrowheads="1"/>
          </p:cNvSpPr>
          <p:nvPr/>
        </p:nvSpPr>
        <p:spPr bwMode="auto">
          <a:xfrm rot="11343990">
            <a:off x="4298266" y="2631807"/>
            <a:ext cx="304800" cy="990600"/>
          </a:xfrm>
          <a:prstGeom prst="curvedLeftArrow">
            <a:avLst>
              <a:gd name="adj1" fmla="val 65000"/>
              <a:gd name="adj2" fmla="val 13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7" name="AutoShape 63">
            <a:extLst>
              <a:ext uri="{FF2B5EF4-FFF2-40B4-BE49-F238E27FC236}">
                <a16:creationId xmlns:a16="http://schemas.microsoft.com/office/drawing/2014/main" id="{2B35A458-BD00-79F1-0EDC-163C8ECCBDE1}"/>
              </a:ext>
            </a:extLst>
          </p:cNvPr>
          <p:cNvSpPr>
            <a:spLocks noChangeArrowheads="1"/>
          </p:cNvSpPr>
          <p:nvPr/>
        </p:nvSpPr>
        <p:spPr bwMode="auto">
          <a:xfrm rot="11343990">
            <a:off x="6127066" y="2631807"/>
            <a:ext cx="304800" cy="990600"/>
          </a:xfrm>
          <a:prstGeom prst="curvedLeftArrow">
            <a:avLst>
              <a:gd name="adj1" fmla="val 65000"/>
              <a:gd name="adj2" fmla="val 13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8" name="AutoShape 64">
            <a:extLst>
              <a:ext uri="{FF2B5EF4-FFF2-40B4-BE49-F238E27FC236}">
                <a16:creationId xmlns:a16="http://schemas.microsoft.com/office/drawing/2014/main" id="{628E81F6-CB2C-3E06-0D77-C3E4F6E55F76}"/>
              </a:ext>
            </a:extLst>
          </p:cNvPr>
          <p:cNvSpPr>
            <a:spLocks noChangeArrowheads="1"/>
          </p:cNvSpPr>
          <p:nvPr/>
        </p:nvSpPr>
        <p:spPr bwMode="auto">
          <a:xfrm rot="11343990">
            <a:off x="8260666" y="2631807"/>
            <a:ext cx="304800" cy="990600"/>
          </a:xfrm>
          <a:prstGeom prst="curvedLeftArrow">
            <a:avLst>
              <a:gd name="adj1" fmla="val 65000"/>
              <a:gd name="adj2" fmla="val 13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9" name="Text Box 17">
            <a:extLst>
              <a:ext uri="{FF2B5EF4-FFF2-40B4-BE49-F238E27FC236}">
                <a16:creationId xmlns:a16="http://schemas.microsoft.com/office/drawing/2014/main" id="{A269B861-F804-934C-07C9-34A7B45494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7997" y="1952984"/>
            <a:ext cx="14351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1800" b="1" dirty="0"/>
              <a:t>Input Data</a:t>
            </a:r>
            <a:endParaRPr lang="en-US" altLang="en-JO" sz="1600" dirty="0"/>
          </a:p>
        </p:txBody>
      </p:sp>
    </p:spTree>
    <p:extLst>
      <p:ext uri="{BB962C8B-B14F-4D97-AF65-F5344CB8AC3E}">
        <p14:creationId xmlns:p14="http://schemas.microsoft.com/office/powerpoint/2010/main" val="146236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Example: Medical Data Mining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EFAB423-1DEC-4CCC-F003-00BA0AD49CBA}"/>
              </a:ext>
            </a:extLst>
          </p:cNvPr>
          <p:cNvSpPr txBox="1">
            <a:spLocks noChangeArrowheads="1"/>
          </p:cNvSpPr>
          <p:nvPr/>
        </p:nvSpPr>
        <p:spPr>
          <a:xfrm>
            <a:off x="2224320" y="1354460"/>
            <a:ext cx="9587762" cy="43362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dirty="0"/>
              <a:t>Health care &amp; medical data mining – often adopted such a view in statistics and machine learning</a:t>
            </a:r>
          </a:p>
          <a:p>
            <a:pPr>
              <a:lnSpc>
                <a:spcPct val="120000"/>
              </a:lnSpc>
            </a:pPr>
            <a:r>
              <a:rPr lang="en-US" altLang="en-JO" dirty="0"/>
              <a:t>Preprocessing of the data (including feature extraction and dimension reduction)</a:t>
            </a:r>
          </a:p>
          <a:p>
            <a:pPr>
              <a:lnSpc>
                <a:spcPct val="120000"/>
              </a:lnSpc>
            </a:pPr>
            <a:r>
              <a:rPr lang="en-US" altLang="en-JO" dirty="0"/>
              <a:t>Classification or/and clustering processes</a:t>
            </a:r>
          </a:p>
          <a:p>
            <a:pPr>
              <a:lnSpc>
                <a:spcPct val="120000"/>
              </a:lnSpc>
            </a:pPr>
            <a:r>
              <a:rPr lang="en-US" altLang="en-JO" dirty="0"/>
              <a:t>Post-processing for presentation</a:t>
            </a:r>
          </a:p>
        </p:txBody>
      </p:sp>
    </p:spTree>
    <p:extLst>
      <p:ext uri="{BB962C8B-B14F-4D97-AF65-F5344CB8AC3E}">
        <p14:creationId xmlns:p14="http://schemas.microsoft.com/office/powerpoint/2010/main" val="296221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199681" y="2545139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143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Multi-Dimensional View of Data Mining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0C0D02C-36A7-44D6-E2BC-451BD1786316}"/>
              </a:ext>
            </a:extLst>
          </p:cNvPr>
          <p:cNvSpPr txBox="1">
            <a:spLocks noChangeArrowheads="1"/>
          </p:cNvSpPr>
          <p:nvPr/>
        </p:nvSpPr>
        <p:spPr>
          <a:xfrm>
            <a:off x="2349260" y="1271448"/>
            <a:ext cx="9568837" cy="50915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b="1" u="sng" dirty="0"/>
              <a:t>Data to be mined</a:t>
            </a:r>
            <a:endParaRPr lang="en-US" altLang="en-JO" sz="2000" dirty="0"/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Database data (extended-relational, object-oriented, heterogeneous, legacy), data warehouse, transactional data, stream, spatiotemporal, time-series, sequence, text and web, multi-media, graphs &amp; social and information networks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b="1" u="sng" dirty="0"/>
              <a:t>Knowledge to be mined (or: Data mining functions)</a:t>
            </a:r>
            <a:endParaRPr lang="en-US" altLang="en-JO" sz="2000" dirty="0"/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Characterization, discrimination, association, classification, clustering, trend/deviation, outlier analysis, etc.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Descriptive vs. predictive data mining 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Multiple/integrated functions and mining at multiple levels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b="1" u="sng" dirty="0"/>
              <a:t>Techniques utilized</a:t>
            </a:r>
            <a:endParaRPr lang="en-US" altLang="en-JO" sz="2000" b="1" dirty="0"/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Data-intensive, data warehouse (OLAP), machine learning, statistics, pattern recognition, visualization, high-performance, etc.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b="1" u="sng" dirty="0"/>
              <a:t>Applications adapted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Retail, telecommunication, banking, fraud analysis, bio-data mining, stock market analysis, text mining, Web mining, etc.</a:t>
            </a:r>
          </a:p>
        </p:txBody>
      </p:sp>
    </p:spTree>
    <p:extLst>
      <p:ext uri="{BB962C8B-B14F-4D97-AF65-F5344CB8AC3E}">
        <p14:creationId xmlns:p14="http://schemas.microsoft.com/office/powerpoint/2010/main" val="71114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258658" y="3066020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004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Mining: On What Kinds of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6F6535B-569C-EEAB-2C76-31781AC1B07B}"/>
              </a:ext>
            </a:extLst>
          </p:cNvPr>
          <p:cNvSpPr txBox="1">
            <a:spLocks noChangeArrowheads="1"/>
          </p:cNvSpPr>
          <p:nvPr/>
        </p:nvSpPr>
        <p:spPr>
          <a:xfrm>
            <a:off x="2355317" y="1253396"/>
            <a:ext cx="9658028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en-US" altLang="en-JO" sz="2200" b="1" dirty="0"/>
              <a:t>Database-oriented data sets and applications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altLang="en-JO" sz="2200" dirty="0"/>
              <a:t>Relational database, data warehouse, transactional database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en-US" altLang="en-JO" sz="2200" b="1" dirty="0"/>
              <a:t>Advanced data sets and advanced applications 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Data streams and sensor data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Time-series data, temporal data, sequence data (incl. bio-sequences) 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Structure data, graphs, social networks and multi-linked data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Object-relational databases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Heterogeneous databases and legacy databases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Spatial data and spatiotemporal data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Multimedia database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Text databases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The World-Wide Web</a:t>
            </a:r>
          </a:p>
        </p:txBody>
      </p:sp>
    </p:spTree>
    <p:extLst>
      <p:ext uri="{BB962C8B-B14F-4D97-AF65-F5344CB8AC3E}">
        <p14:creationId xmlns:p14="http://schemas.microsoft.com/office/powerpoint/2010/main" val="10244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Mining: On What Kinds of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6F6535B-569C-EEAB-2C76-31781AC1B07B}"/>
              </a:ext>
            </a:extLst>
          </p:cNvPr>
          <p:cNvSpPr txBox="1">
            <a:spLocks noChangeArrowheads="1"/>
          </p:cNvSpPr>
          <p:nvPr/>
        </p:nvSpPr>
        <p:spPr>
          <a:xfrm>
            <a:off x="2355317" y="1253396"/>
            <a:ext cx="9658028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sz="2200" b="1" dirty="0"/>
              <a:t>A data warehouse </a:t>
            </a:r>
            <a:r>
              <a:rPr lang="en-US" sz="2200" dirty="0"/>
              <a:t>is a repository of information collected from multiple sources, stored under a unified schema, and usually residing at a single site. Data warehouses are constructed via a process of data cleaning, data integration, data transformation, data loading, and periodic data refreshing.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94E8D30-7B92-853C-1718-D1DB2CE3DA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19425" y="2984964"/>
            <a:ext cx="73533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60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Mining: On What Kinds of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6F6535B-569C-EEAB-2C76-31781AC1B07B}"/>
              </a:ext>
            </a:extLst>
          </p:cNvPr>
          <p:cNvSpPr txBox="1">
            <a:spLocks noChangeArrowheads="1"/>
          </p:cNvSpPr>
          <p:nvPr/>
        </p:nvSpPr>
        <p:spPr>
          <a:xfrm>
            <a:off x="2355317" y="1253396"/>
            <a:ext cx="9525508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 dirty="0"/>
              <a:t>A data warehouse </a:t>
            </a:r>
            <a:r>
              <a:rPr lang="en-US" sz="2200" dirty="0"/>
              <a:t>is usually modeled by a multidimensional data structure, called a data cube, in which each dimension corresponds to an attribute or a set of attributes in the schema, and each cell stores the value of some aggregate measure such as count </a:t>
            </a:r>
            <a:r>
              <a:rPr lang="en-US" sz="1600" i="1" dirty="0">
                <a:effectLst/>
                <a:latin typeface="Helvetica" pitchFamily="2" charset="0"/>
              </a:rPr>
              <a:t>or sum(sales amount). </a:t>
            </a:r>
          </a:p>
          <a:p>
            <a:pPr algn="just"/>
            <a:r>
              <a:rPr lang="en-US" sz="2200" b="1" dirty="0"/>
              <a:t>A data cube </a:t>
            </a:r>
            <a:r>
              <a:rPr lang="en-US" sz="2200" dirty="0"/>
              <a:t>provides a multidimensional view of data and allows the precomputation and fast access of summarized data.</a:t>
            </a:r>
          </a:p>
          <a:p>
            <a:pPr algn="just">
              <a:lnSpc>
                <a:spcPct val="120000"/>
              </a:lnSpc>
            </a:pPr>
            <a:endParaRPr lang="en-US" sz="2200" dirty="0"/>
          </a:p>
          <a:p>
            <a:pPr marL="0" indent="0" algn="just">
              <a:lnSpc>
                <a:spcPct val="120000"/>
              </a:lnSpc>
              <a:buNone/>
            </a:pPr>
            <a:endParaRPr lang="en-US" sz="22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C28EA13-A799-7D8F-0E36-EA09A57AF02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3464892"/>
            <a:ext cx="3459025" cy="279952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A9D7C4-D764-85D4-122F-256C7877C0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72326" y="3320222"/>
            <a:ext cx="4508500" cy="290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52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788959" y="339828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38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</a:t>
            </a:r>
            <a:r>
              <a:rPr lang="en-US" altLang="en-JO" sz="32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Mining Function: (1) Generalization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0D6497A-D1CC-2A65-3907-0C774551C4FA}"/>
              </a:ext>
            </a:extLst>
          </p:cNvPr>
          <p:cNvSpPr txBox="1">
            <a:spLocks noChangeArrowheads="1"/>
          </p:cNvSpPr>
          <p:nvPr/>
        </p:nvSpPr>
        <p:spPr>
          <a:xfrm>
            <a:off x="2525620" y="1278598"/>
            <a:ext cx="9286462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Information integration and data warehouse construction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cleaning, transformation, integration, and multidimensional data model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Data cube technology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Scalable methods for computing (i.e., materializing) multidimensional aggregates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OLAP (online analytical processing)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Multidimensional concept description: Characterization and discrimination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Generalize, summarize, and contrast data characteristics, e.g., dry vs. wet region</a:t>
            </a:r>
          </a:p>
        </p:txBody>
      </p:sp>
    </p:spTree>
    <p:extLst>
      <p:ext uri="{BB962C8B-B14F-4D97-AF65-F5344CB8AC3E}">
        <p14:creationId xmlns:p14="http://schemas.microsoft.com/office/powerpoint/2010/main" val="107154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</a:t>
            </a:r>
            <a:r>
              <a:rPr lang="en-US" altLang="en-JO" sz="32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Mining Function: (1) Generalization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0D6497A-D1CC-2A65-3907-0C774551C4FA}"/>
              </a:ext>
            </a:extLst>
          </p:cNvPr>
          <p:cNvSpPr txBox="1">
            <a:spLocks noChangeArrowheads="1"/>
          </p:cNvSpPr>
          <p:nvPr/>
        </p:nvSpPr>
        <p:spPr>
          <a:xfrm>
            <a:off x="2525620" y="1278598"/>
            <a:ext cx="9286462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</a:pPr>
            <a:r>
              <a:rPr lang="en-US" sz="2000" b="1" dirty="0"/>
              <a:t>Data characterization </a:t>
            </a:r>
            <a:r>
              <a:rPr lang="en-US" sz="2000" dirty="0"/>
              <a:t>is a summarization of the general characteristics or features of a target class of data.  The data corresponding to the user-specified class are typically collected by a query. </a:t>
            </a:r>
          </a:p>
          <a:p>
            <a:pPr algn="just">
              <a:lnSpc>
                <a:spcPct val="110000"/>
              </a:lnSpc>
            </a:pPr>
            <a:r>
              <a:rPr lang="en-US" sz="2000" b="1" dirty="0"/>
              <a:t>For example</a:t>
            </a:r>
            <a:r>
              <a:rPr lang="en-US" sz="2000" dirty="0"/>
              <a:t>, to study the characteristics of software products with sales that increased by 10% in the previous year, the data related to such products can be collected by executing an SQL query on the sales database.</a:t>
            </a:r>
          </a:p>
          <a:p>
            <a:pPr algn="just">
              <a:lnSpc>
                <a:spcPct val="110000"/>
              </a:lnSpc>
            </a:pPr>
            <a:r>
              <a:rPr lang="en-US" sz="2000" b="1" dirty="0"/>
              <a:t>Data discrimination </a:t>
            </a:r>
            <a:r>
              <a:rPr lang="en-US" sz="2000" dirty="0"/>
              <a:t>is a comparison of the general features of the target class data objects against the general features of objects from one or multiple contrasting classes.</a:t>
            </a:r>
          </a:p>
          <a:p>
            <a:pPr algn="just">
              <a:lnSpc>
                <a:spcPct val="110000"/>
              </a:lnSpc>
            </a:pPr>
            <a:r>
              <a:rPr lang="en-US" sz="2000" b="1" dirty="0"/>
              <a:t>For example, </a:t>
            </a:r>
            <a:r>
              <a:rPr lang="en-US" sz="2000" dirty="0"/>
              <a:t>a user may want to compare the general features of software products with sales that increased by 10% last year against those with sales that decreased by at least 30% during the same period.</a:t>
            </a:r>
          </a:p>
          <a:p>
            <a:pPr algn="just">
              <a:lnSpc>
                <a:spcPct val="110000"/>
              </a:lnSpc>
            </a:pPr>
            <a:endParaRPr lang="en-US" sz="2000" dirty="0"/>
          </a:p>
          <a:p>
            <a:pPr algn="just">
              <a:lnSpc>
                <a:spcPct val="11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9137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43092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(2) Association and Correlation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D2B494C-862C-98AE-5B3D-60F0564988A8}"/>
              </a:ext>
            </a:extLst>
          </p:cNvPr>
          <p:cNvSpPr txBox="1">
            <a:spLocks noChangeArrowheads="1"/>
          </p:cNvSpPr>
          <p:nvPr/>
        </p:nvSpPr>
        <p:spPr>
          <a:xfrm>
            <a:off x="2485927" y="1308918"/>
            <a:ext cx="9175986" cy="4849754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b="1" dirty="0"/>
              <a:t>Frequent patterns (or frequent </a:t>
            </a:r>
            <a:r>
              <a:rPr lang="en-US" altLang="en-JO" sz="2000" b="1" dirty="0" err="1"/>
              <a:t>itemsets</a:t>
            </a:r>
            <a:r>
              <a:rPr lang="en-US" altLang="en-JO" sz="2000" b="1" dirty="0"/>
              <a:t>)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What items are frequently purchased together in your Walmart?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Association, correlation vs. causality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A typical association rule</a:t>
            </a:r>
          </a:p>
          <a:p>
            <a:pPr marL="457200" indent="0">
              <a:buNone/>
            </a:pPr>
            <a:r>
              <a:rPr lang="en-US" sz="2000" dirty="0">
                <a:solidFill>
                  <a:srgbClr val="FF0000"/>
                </a:solidFill>
                <a:effectLst/>
                <a:latin typeface="Helvetica" pitchFamily="2" charset="0"/>
              </a:rPr>
              <a:t>Buys(X, “computer”) </a:t>
            </a:r>
            <a:r>
              <a:rPr lang="en-US" sz="2000" dirty="0">
                <a:solidFill>
                  <a:srgbClr val="FF0000"/>
                </a:solidFill>
                <a:effectLst/>
                <a:latin typeface="Helvetica" pitchFamily="2" charset="0"/>
                <a:sym typeface="Wingdings" pitchFamily="2" charset="2"/>
              </a:rPr>
              <a:t> </a:t>
            </a:r>
            <a:r>
              <a:rPr lang="en-US" sz="2000" dirty="0">
                <a:solidFill>
                  <a:srgbClr val="FF0000"/>
                </a:solidFill>
                <a:effectLst/>
                <a:latin typeface="Helvetica" pitchFamily="2" charset="0"/>
              </a:rPr>
              <a:t>buys(X, “software”)  [support=1%, confidence= 50%]</a:t>
            </a:r>
          </a:p>
          <a:p>
            <a:pPr lvl="1">
              <a:lnSpc>
                <a:spcPct val="110000"/>
              </a:lnSpc>
            </a:pPr>
            <a:r>
              <a:rPr lang="en-US" sz="2000" dirty="0"/>
              <a:t>where X is a variable representing a customer. A confidence, or certainty, of 50% means that if a customer buys a computer, there is a 50% chance that she will buy software as well. A 1% support means that 1% of all the transactions under analysis show that computer and software are purchased together</a:t>
            </a:r>
            <a:endParaRPr lang="en-US" altLang="en-JO" sz="2000" dirty="0"/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Are strongly associated items also strongly correlated?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How to mine such patterns and rules efficiently in large datasets?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How to use such patterns for classification, clustering, and other applications?</a:t>
            </a:r>
          </a:p>
        </p:txBody>
      </p:sp>
    </p:spTree>
    <p:extLst>
      <p:ext uri="{BB962C8B-B14F-4D97-AF65-F5344CB8AC3E}">
        <p14:creationId xmlns:p14="http://schemas.microsoft.com/office/powerpoint/2010/main" val="388908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(3) Classification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D6B2C9BD-6A6F-581B-0DA9-7890B55C2E8C}"/>
              </a:ext>
            </a:extLst>
          </p:cNvPr>
          <p:cNvSpPr txBox="1">
            <a:spLocks noChangeArrowheads="1"/>
          </p:cNvSpPr>
          <p:nvPr/>
        </p:nvSpPr>
        <p:spPr>
          <a:xfrm>
            <a:off x="2373220" y="1262785"/>
            <a:ext cx="9438862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b="1" dirty="0"/>
              <a:t>Classification and label prediction 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Construct models (functions) based on some training examples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Describe and distinguish classes or concepts for future prediction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E.g., classify countries based on (climate), or classify cars based on (gas mileage)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Predict some unknown class labels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Typical methods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Decision trees, naïve Bayesian classification, support vector machines, neural networks, rule-based classification, pattern-based classification, logistic regression, …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Typical applications: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Credit card fraud detection, direct marketing, classifying stars, diseases,  web-pages, …</a:t>
            </a:r>
          </a:p>
        </p:txBody>
      </p:sp>
    </p:spTree>
    <p:extLst>
      <p:ext uri="{BB962C8B-B14F-4D97-AF65-F5344CB8AC3E}">
        <p14:creationId xmlns:p14="http://schemas.microsoft.com/office/powerpoint/2010/main" val="267811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(3) Classification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A80C7C5-D22F-8537-9F18-0E9E3C41F4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1510" y="1432938"/>
            <a:ext cx="7340600" cy="487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70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(4) Cluster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49013A21-3618-6523-CD13-AAE874F3BD70}"/>
              </a:ext>
            </a:extLst>
          </p:cNvPr>
          <p:cNvSpPr txBox="1">
            <a:spLocks noChangeArrowheads="1"/>
          </p:cNvSpPr>
          <p:nvPr/>
        </p:nvSpPr>
        <p:spPr>
          <a:xfrm>
            <a:off x="2464904" y="1402872"/>
            <a:ext cx="9347177" cy="4906407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b="1" dirty="0"/>
              <a:t>Unsupervised learning </a:t>
            </a:r>
            <a:r>
              <a:rPr lang="en-US" altLang="en-JO" dirty="0"/>
              <a:t>(i.e., Class label is unknown)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Group data to form new categories (i.e., clusters), e.g., cluster houses to find distribution patterns</a:t>
            </a:r>
          </a:p>
          <a:p>
            <a:pPr>
              <a:lnSpc>
                <a:spcPct val="110000"/>
              </a:lnSpc>
            </a:pPr>
            <a:r>
              <a:rPr lang="en-US" altLang="en-JO" b="1" dirty="0"/>
              <a:t>Principle</a:t>
            </a:r>
            <a:r>
              <a:rPr lang="en-US" altLang="en-JO" dirty="0"/>
              <a:t>: Maximizing intra-class similarity &amp; minimizing interclass similarity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Many methods and applications</a:t>
            </a:r>
          </a:p>
        </p:txBody>
      </p:sp>
    </p:spTree>
    <p:extLst>
      <p:ext uri="{BB962C8B-B14F-4D97-AF65-F5344CB8AC3E}">
        <p14:creationId xmlns:p14="http://schemas.microsoft.com/office/powerpoint/2010/main" val="215588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(4) Cluster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168DF4-711D-F97C-6EC6-3D1B3923E06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6016" y="1432820"/>
            <a:ext cx="7226300" cy="487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(5) Outlier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4C582AE0-D9BE-E077-2A57-AF0D369BA812}"/>
              </a:ext>
            </a:extLst>
          </p:cNvPr>
          <p:cNvSpPr txBox="1">
            <a:spLocks noChangeArrowheads="1"/>
          </p:cNvSpPr>
          <p:nvPr/>
        </p:nvSpPr>
        <p:spPr>
          <a:xfrm>
            <a:off x="2404934" y="1335835"/>
            <a:ext cx="9407147" cy="502713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b="1" dirty="0"/>
              <a:t>Outlier analysis</a:t>
            </a:r>
          </a:p>
          <a:p>
            <a:pPr lvl="1">
              <a:lnSpc>
                <a:spcPct val="110000"/>
              </a:lnSpc>
            </a:pPr>
            <a:r>
              <a:rPr lang="en-US" altLang="en-JO" sz="2800" b="1" dirty="0"/>
              <a:t>Outlier</a:t>
            </a:r>
            <a:r>
              <a:rPr lang="en-US" altLang="en-JO" sz="2800" dirty="0"/>
              <a:t>: A data object that does not comply with the general behavior of the data</a:t>
            </a:r>
          </a:p>
          <a:p>
            <a:pPr lvl="1">
              <a:lnSpc>
                <a:spcPct val="110000"/>
              </a:lnSpc>
            </a:pPr>
            <a:r>
              <a:rPr lang="en-US" altLang="en-JO" sz="2800" dirty="0"/>
              <a:t>Noise or exception? </a:t>
            </a:r>
            <a:r>
              <a:rPr lang="en-US" altLang="en-JO" sz="2800" dirty="0">
                <a:cs typeface="Tahoma" panose="020B0604030504040204" pitchFamily="34" charset="0"/>
              </a:rPr>
              <a:t>― One person’s garbage could be another person’s treasure</a:t>
            </a:r>
          </a:p>
          <a:p>
            <a:pPr lvl="1">
              <a:lnSpc>
                <a:spcPct val="110000"/>
              </a:lnSpc>
            </a:pPr>
            <a:r>
              <a:rPr lang="en-US" altLang="en-JO" sz="2800" b="1" dirty="0"/>
              <a:t>Methods</a:t>
            </a:r>
            <a:r>
              <a:rPr lang="en-US" altLang="en-JO" sz="2800" dirty="0"/>
              <a:t>: by product of clustering or regression analysis, …</a:t>
            </a:r>
          </a:p>
          <a:p>
            <a:pPr lvl="1">
              <a:lnSpc>
                <a:spcPct val="110000"/>
              </a:lnSpc>
            </a:pPr>
            <a:r>
              <a:rPr lang="en-US" altLang="en-JO" sz="2800" dirty="0"/>
              <a:t>Useful in fraud detection, rare events analysis</a:t>
            </a:r>
          </a:p>
        </p:txBody>
      </p:sp>
    </p:spTree>
    <p:extLst>
      <p:ext uri="{BB962C8B-B14F-4D97-AF65-F5344CB8AC3E}">
        <p14:creationId xmlns:p14="http://schemas.microsoft.com/office/powerpoint/2010/main" val="386940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80364" y="-4357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Time and Ordering: Sequential Pattern, Trend and Evolution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90B7441-9F2E-4BA8-3951-F763E3F965BE}"/>
              </a:ext>
            </a:extLst>
          </p:cNvPr>
          <p:cNvSpPr txBox="1">
            <a:spLocks noChangeArrowheads="1"/>
          </p:cNvSpPr>
          <p:nvPr/>
        </p:nvSpPr>
        <p:spPr>
          <a:xfrm>
            <a:off x="2504660" y="1358057"/>
            <a:ext cx="9307421" cy="49530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400" b="1" dirty="0"/>
              <a:t>Sequence, trend and evolution analysis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Trend, time-series, and deviation analysis: e.g., regression and value prediction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Sequential pattern mining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e.g., first buy digital camera, then buy </a:t>
            </a:r>
            <a:r>
              <a:rPr lang="en-US" altLang="en-JO" dirty="0">
                <a:sym typeface="Wingdings" pitchFamily="2" charset="2"/>
              </a:rPr>
              <a:t>large SD memory cards</a:t>
            </a:r>
            <a:endParaRPr lang="en-US" altLang="en-JO" dirty="0"/>
          </a:p>
          <a:p>
            <a:pPr lvl="1">
              <a:lnSpc>
                <a:spcPct val="100000"/>
              </a:lnSpc>
            </a:pPr>
            <a:r>
              <a:rPr lang="en-US" altLang="en-JO" dirty="0"/>
              <a:t>Periodicity analysis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Motifs and biological sequence analysis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Approximate and consecutive motifs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Similarity-based analysis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Mining data streams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Ordered, time-varying, potentially infinite, data streams</a:t>
            </a:r>
          </a:p>
        </p:txBody>
      </p:sp>
    </p:spTree>
    <p:extLst>
      <p:ext uri="{BB962C8B-B14F-4D97-AF65-F5344CB8AC3E}">
        <p14:creationId xmlns:p14="http://schemas.microsoft.com/office/powerpoint/2010/main" val="362397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Structure and Network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4E4467E-E394-71A9-FA8D-0D921944D637}"/>
              </a:ext>
            </a:extLst>
          </p:cNvPr>
          <p:cNvSpPr txBox="1">
            <a:spLocks noChangeArrowheads="1"/>
          </p:cNvSpPr>
          <p:nvPr/>
        </p:nvSpPr>
        <p:spPr>
          <a:xfrm>
            <a:off x="2421132" y="1283292"/>
            <a:ext cx="9390949" cy="5029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000" b="1" dirty="0"/>
              <a:t>Graph mining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Finding frequent subgraphs (e.g., chemical compounds), trees (XML), substructures (web fragments)</a:t>
            </a:r>
          </a:p>
          <a:p>
            <a:pPr>
              <a:lnSpc>
                <a:spcPct val="100000"/>
              </a:lnSpc>
            </a:pPr>
            <a:r>
              <a:rPr lang="en-US" altLang="en-JO" sz="2000" b="1" dirty="0"/>
              <a:t>Information network analysis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Social networks: actors (objects, nodes) and relationships (edges)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e.g., author networks in CS, terrorist networks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Multiple heterogeneous networks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A person could be multiple information networks: friends, family, classmates, 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Links carry a lot of semantic information: Link mining</a:t>
            </a:r>
          </a:p>
          <a:p>
            <a:pPr>
              <a:lnSpc>
                <a:spcPct val="100000"/>
              </a:lnSpc>
            </a:pPr>
            <a:r>
              <a:rPr lang="en-US" altLang="en-JO" sz="2000" b="1" dirty="0"/>
              <a:t>Web mining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Web is a big information network: from PageRank to Google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Analysis of Web information networks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Web community discovery, opinion mining, usage mining, …</a:t>
            </a:r>
          </a:p>
        </p:txBody>
      </p:sp>
    </p:spTree>
    <p:extLst>
      <p:ext uri="{BB962C8B-B14F-4D97-AF65-F5344CB8AC3E}">
        <p14:creationId xmlns:p14="http://schemas.microsoft.com/office/powerpoint/2010/main" val="241145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Evaluation of Knowledge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294C710-AFD1-9C9E-0268-19DB0544334A}"/>
              </a:ext>
            </a:extLst>
          </p:cNvPr>
          <p:cNvSpPr txBox="1">
            <a:spLocks noChangeArrowheads="1"/>
          </p:cNvSpPr>
          <p:nvPr/>
        </p:nvSpPr>
        <p:spPr>
          <a:xfrm>
            <a:off x="2447636" y="1239363"/>
            <a:ext cx="9364445" cy="50289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b="1" dirty="0"/>
              <a:t>Are all mined knowledge interesting?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One can mine tremendous amount of “patterns” and knowledge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Some may fit only certain dimension space (time, location, …)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Some may not be representative, may be transient, …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Evaluation of mined knowledge </a:t>
            </a: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→ directly mine only interesting knowledge?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Descriptive vs. predictive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Coverage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Typicality vs. novelty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Accuracy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Timeliness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12882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482273" y="3906520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1344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574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Mining: Confluence of Multiple Disciplines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val 19">
            <a:extLst>
              <a:ext uri="{FF2B5EF4-FFF2-40B4-BE49-F238E27FC236}">
                <a16:creationId xmlns:a16="http://schemas.microsoft.com/office/drawing/2014/main" id="{157E3956-6015-4E94-F1A2-252B53D9B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8810" y="3137459"/>
            <a:ext cx="2286000" cy="10668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altLang="en-JO" b="1"/>
              <a:t>Data Mining</a:t>
            </a:r>
          </a:p>
        </p:txBody>
      </p:sp>
      <p:sp>
        <p:nvSpPr>
          <p:cNvPr id="16" name="Line 13">
            <a:extLst>
              <a:ext uri="{FF2B5EF4-FFF2-40B4-BE49-F238E27FC236}">
                <a16:creationId xmlns:a16="http://schemas.microsoft.com/office/drawing/2014/main" id="{D7C9B04E-C151-DB31-A56B-0CA928D8DEB7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2010" y="3594659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7" name="Line 14">
            <a:extLst>
              <a:ext uri="{FF2B5EF4-FFF2-40B4-BE49-F238E27FC236}">
                <a16:creationId xmlns:a16="http://schemas.microsoft.com/office/drawing/2014/main" id="{26A0ACEE-4B67-4878-9343-3886B34263D1}"/>
              </a:ext>
            </a:extLst>
          </p:cNvPr>
          <p:cNvSpPr>
            <a:spLocks noChangeShapeType="1"/>
          </p:cNvSpPr>
          <p:nvPr/>
        </p:nvSpPr>
        <p:spPr bwMode="auto">
          <a:xfrm>
            <a:off x="4795810" y="2375459"/>
            <a:ext cx="19050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8" name="Line 15">
            <a:extLst>
              <a:ext uri="{FF2B5EF4-FFF2-40B4-BE49-F238E27FC236}">
                <a16:creationId xmlns:a16="http://schemas.microsoft.com/office/drawing/2014/main" id="{F4392D81-BB86-F52F-AD12-30453158AFE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86610" y="2299259"/>
            <a:ext cx="1905000" cy="8382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9" name="Line 16">
            <a:extLst>
              <a:ext uri="{FF2B5EF4-FFF2-40B4-BE49-F238E27FC236}">
                <a16:creationId xmlns:a16="http://schemas.microsoft.com/office/drawing/2014/main" id="{C8A097DF-8F86-61F0-9F11-24BBB8C522C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224810" y="3594659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20" name="Line 17">
            <a:extLst>
              <a:ext uri="{FF2B5EF4-FFF2-40B4-BE49-F238E27FC236}">
                <a16:creationId xmlns:a16="http://schemas.microsoft.com/office/drawing/2014/main" id="{C3BEF6DC-4E47-DBCB-8ED5-7E9C654E541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539010" y="4128059"/>
            <a:ext cx="19812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21" name="Line 18">
            <a:extLst>
              <a:ext uri="{FF2B5EF4-FFF2-40B4-BE49-F238E27FC236}">
                <a16:creationId xmlns:a16="http://schemas.microsoft.com/office/drawing/2014/main" id="{A839039F-F179-F5BD-F924-33A4732565B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948210" y="4128059"/>
            <a:ext cx="16002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15C30C9-2FA0-311C-F465-52C8414F0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6610" y="15372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altLang="en-JO" sz="2400" dirty="0"/>
              <a:t>Machine</a:t>
            </a:r>
          </a:p>
          <a:p>
            <a:pPr algn="ctr" eaLnBrk="1" hangingPunct="1"/>
            <a:r>
              <a:rPr lang="en-US" altLang="en-JO" sz="2400" dirty="0"/>
              <a:t>Learning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7073B32-7644-24C9-2F5F-F4037236C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7210" y="1537259"/>
            <a:ext cx="2057400" cy="762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/>
              <a:t>Statistics</a:t>
            </a:r>
            <a:endParaRPr lang="en-US" altLang="en-JO" sz="240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ACD8940-CCFA-F307-649C-89CBA5BEE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4610" y="32136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 dirty="0"/>
              <a:t>Applications</a:t>
            </a:r>
          </a:p>
        </p:txBody>
      </p:sp>
      <p:sp>
        <p:nvSpPr>
          <p:cNvPr id="26" name="Oval 24">
            <a:extLst>
              <a:ext uri="{FF2B5EF4-FFF2-40B4-BE49-F238E27FC236}">
                <a16:creationId xmlns:a16="http://schemas.microsoft.com/office/drawing/2014/main" id="{892B2D0B-6559-5C46-0141-D2CFB50656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3210" y="46614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 dirty="0"/>
              <a:t>Algorithm</a:t>
            </a:r>
          </a:p>
        </p:txBody>
      </p:sp>
      <p:sp>
        <p:nvSpPr>
          <p:cNvPr id="27" name="Oval 25">
            <a:extLst>
              <a:ext uri="{FF2B5EF4-FFF2-40B4-BE49-F238E27FC236}">
                <a16:creationId xmlns:a16="http://schemas.microsoft.com/office/drawing/2014/main" id="{FDCA770D-67D4-E7A3-193E-6A6C685FC2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5010" y="15372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 dirty="0"/>
              <a:t>Pattern</a:t>
            </a:r>
          </a:p>
          <a:p>
            <a:pPr algn="ctr"/>
            <a:r>
              <a:rPr lang="en-US" altLang="en-JO" sz="2400" dirty="0"/>
              <a:t>Recognition</a:t>
            </a:r>
          </a:p>
        </p:txBody>
      </p:sp>
      <p:sp>
        <p:nvSpPr>
          <p:cNvPr id="28" name="Oval 26">
            <a:extLst>
              <a:ext uri="{FF2B5EF4-FFF2-40B4-BE49-F238E27FC236}">
                <a16:creationId xmlns:a16="http://schemas.microsoft.com/office/drawing/2014/main" id="{886990BD-C662-650F-4904-0896B4C12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0610" y="48138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000" dirty="0"/>
              <a:t>High-Performance</a:t>
            </a:r>
          </a:p>
          <a:p>
            <a:pPr algn="ctr"/>
            <a:r>
              <a:rPr lang="en-US" altLang="en-JO" sz="2000" dirty="0"/>
              <a:t>Computing</a:t>
            </a:r>
          </a:p>
        </p:txBody>
      </p:sp>
      <p:sp>
        <p:nvSpPr>
          <p:cNvPr id="29" name="Oval 27">
            <a:extLst>
              <a:ext uri="{FF2B5EF4-FFF2-40B4-BE49-F238E27FC236}">
                <a16:creationId xmlns:a16="http://schemas.microsoft.com/office/drawing/2014/main" id="{CB7D08F7-F05C-4672-43D5-BF27FCB6E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1610" y="31374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 dirty="0"/>
              <a:t>Visualization</a:t>
            </a:r>
          </a:p>
        </p:txBody>
      </p:sp>
      <p:sp>
        <p:nvSpPr>
          <p:cNvPr id="30" name="Line 28">
            <a:extLst>
              <a:ext uri="{FF2B5EF4-FFF2-40B4-BE49-F238E27FC236}">
                <a16:creationId xmlns:a16="http://schemas.microsoft.com/office/drawing/2014/main" id="{B14C9A50-49D3-A0E3-D9E0-541143C4BDF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005610" y="4204259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2183C54-F5BB-B2BA-EA14-FEEF6AA62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5010" y="47376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/>
              <a:t>Database </a:t>
            </a:r>
          </a:p>
          <a:p>
            <a:pPr algn="ctr"/>
            <a:r>
              <a:rPr lang="en-US" altLang="en-JO" sz="2400"/>
              <a:t>Technology</a:t>
            </a:r>
          </a:p>
        </p:txBody>
      </p:sp>
      <p:sp>
        <p:nvSpPr>
          <p:cNvPr id="32" name="Line 31">
            <a:extLst>
              <a:ext uri="{FF2B5EF4-FFF2-40B4-BE49-F238E27FC236}">
                <a16:creationId xmlns:a16="http://schemas.microsoft.com/office/drawing/2014/main" id="{525C2F8E-9EBE-6BEF-3B75-C881F7B9E228}"/>
              </a:ext>
            </a:extLst>
          </p:cNvPr>
          <p:cNvSpPr>
            <a:spLocks noChangeShapeType="1"/>
          </p:cNvSpPr>
          <p:nvPr/>
        </p:nvSpPr>
        <p:spPr bwMode="auto">
          <a:xfrm>
            <a:off x="7005610" y="2375459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258245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Confluence of Multiple Disciplines?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455D353B-DEF4-8FF2-2531-063E25D46CFB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0" y="1268907"/>
            <a:ext cx="9294731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400" b="1" dirty="0"/>
              <a:t>Tremendous amount of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Algorithms must be highly scalable to handle such as tera-bytes of data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High-dimensionality of data 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Micro-array may have tens of thousands of dimensions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High complexity of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Data streams and sensor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Time-series data, temporal data, sequence data 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Structure data, graphs, social networks and multi-linked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Heterogeneous databases and legacy databases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Spatial, spatiotemporal, multimedia, text and Web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Software programs, scientific simulations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New and sophisticated applications</a:t>
            </a:r>
          </a:p>
        </p:txBody>
      </p:sp>
    </p:spTree>
    <p:extLst>
      <p:ext uri="{BB962C8B-B14F-4D97-AF65-F5344CB8AC3E}">
        <p14:creationId xmlns:p14="http://schemas.microsoft.com/office/powerpoint/2010/main" val="264002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017123" y="4285833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696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Applications of Data Mining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DE62879-96D0-3067-4A42-91144FDE2A50}"/>
              </a:ext>
            </a:extLst>
          </p:cNvPr>
          <p:cNvSpPr txBox="1">
            <a:spLocks noChangeArrowheads="1"/>
          </p:cNvSpPr>
          <p:nvPr/>
        </p:nvSpPr>
        <p:spPr>
          <a:xfrm>
            <a:off x="2509994" y="1311605"/>
            <a:ext cx="924892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400" b="1" dirty="0"/>
              <a:t>Web page analysis</a:t>
            </a:r>
            <a:r>
              <a:rPr lang="en-US" altLang="en-JO" sz="2400" dirty="0"/>
              <a:t>: from web page classification, clustering to PageRank &amp; HITS algorithms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Collaborative analysis &amp; recommender systems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Basket data analysis to targeted marketing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Biological and medical data analysis</a:t>
            </a:r>
            <a:r>
              <a:rPr lang="en-US" altLang="en-JO" sz="2400" dirty="0"/>
              <a:t>: classification, cluster analysis (microarray data analysis),  biological sequence analysis, biological network analysis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Data mining and software engineering </a:t>
            </a:r>
            <a:r>
              <a:rPr lang="en-US" altLang="en-JO" sz="2400" dirty="0"/>
              <a:t>(e.g., IEEE Computer, Aug. 2009 issue)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From major dedicated data mining systems/tools </a:t>
            </a:r>
            <a:r>
              <a:rPr lang="en-US" altLang="en-JO" sz="2400" dirty="0"/>
              <a:t>(e.g., SAS, MS SQL-Server Analysis Manager, Oracle Data Mining Tools) to invisible data mining</a:t>
            </a:r>
          </a:p>
        </p:txBody>
      </p:sp>
    </p:spTree>
    <p:extLst>
      <p:ext uri="{BB962C8B-B14F-4D97-AF65-F5344CB8AC3E}">
        <p14:creationId xmlns:p14="http://schemas.microsoft.com/office/powerpoint/2010/main" val="274890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482273" y="476291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409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Major Issues in Data Mining (1)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7219D53-9DF2-9A0C-27AA-192FB6C5C019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280079"/>
            <a:ext cx="9362662" cy="5029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200" b="1" dirty="0"/>
              <a:t>Mining Methodology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Mining various and new kinds of knowledge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Mining knowledge in multi-dimensional space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Data mining: An interdisciplinary effort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Boosting the power of discovery in a networked environment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Handling noise, uncertainty, and incompleteness of data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Pattern evaluation and pattern- or constraint-guided mining</a:t>
            </a:r>
          </a:p>
          <a:p>
            <a:pPr>
              <a:lnSpc>
                <a:spcPct val="120000"/>
              </a:lnSpc>
            </a:pPr>
            <a:r>
              <a:rPr lang="en-US" altLang="en-JO" sz="2200" b="1" dirty="0"/>
              <a:t>User Interaction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Interactive mining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Incorporation of background knowledge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Presentation and visualization of data mining results</a:t>
            </a:r>
          </a:p>
        </p:txBody>
      </p:sp>
    </p:spTree>
    <p:extLst>
      <p:ext uri="{BB962C8B-B14F-4D97-AF65-F5344CB8AC3E}">
        <p14:creationId xmlns:p14="http://schemas.microsoft.com/office/powerpoint/2010/main" val="405558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Major Issues in Data Mining (2)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C3CDBF8-4634-D9F8-C587-04DC1D7D750D}"/>
              </a:ext>
            </a:extLst>
          </p:cNvPr>
          <p:cNvSpPr txBox="1">
            <a:spLocks noChangeArrowheads="1"/>
          </p:cNvSpPr>
          <p:nvPr/>
        </p:nvSpPr>
        <p:spPr>
          <a:xfrm>
            <a:off x="2472078" y="1283291"/>
            <a:ext cx="9340004" cy="4906407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b="1" dirty="0"/>
              <a:t>Efficiency and Scalability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Efficiency and scalability of data mining algorithms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Parallel, distributed, stream, and incremental mining methods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Diversity of data types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Handling complex types of data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Mining dynamic, networked, and global data repositories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Data mining and society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Social impacts of data mining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Privacy-preserving data mining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Invisible data mining</a:t>
            </a:r>
          </a:p>
        </p:txBody>
      </p:sp>
    </p:spTree>
    <p:extLst>
      <p:ext uri="{BB962C8B-B14F-4D97-AF65-F5344CB8AC3E}">
        <p14:creationId xmlns:p14="http://schemas.microsoft.com/office/powerpoint/2010/main" val="301548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235876" y="515073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5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E4C171B-3E3D-676D-4AD1-5BE0232E298A}"/>
              </a:ext>
            </a:extLst>
          </p:cNvPr>
          <p:cNvSpPr txBox="1">
            <a:spLocks noChangeArrowheads="1"/>
          </p:cNvSpPr>
          <p:nvPr/>
        </p:nvSpPr>
        <p:spPr>
          <a:xfrm>
            <a:off x="2412907" y="1197838"/>
            <a:ext cx="8418513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200" b="1" dirty="0"/>
              <a:t>Data mining</a:t>
            </a:r>
            <a:r>
              <a:rPr lang="en-US" altLang="en-JO" sz="2200" dirty="0"/>
              <a:t>: Discovering interesting patterns and knowledge from massive amount of data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A natural evolution of database technology, in great demand, with wide applications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A </a:t>
            </a:r>
            <a:r>
              <a:rPr lang="en-US" altLang="en-JO" sz="2200" b="1" dirty="0"/>
              <a:t>KDD process </a:t>
            </a:r>
            <a:r>
              <a:rPr lang="en-US" altLang="en-JO" sz="2200" dirty="0"/>
              <a:t>includes data cleaning, data integration, data selection, transformation, data mining, pattern evaluation, and knowledge presentation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Mining can be performed in a variety of data</a:t>
            </a:r>
          </a:p>
          <a:p>
            <a:pPr>
              <a:lnSpc>
                <a:spcPct val="100000"/>
              </a:lnSpc>
            </a:pPr>
            <a:r>
              <a:rPr lang="en-US" altLang="en-JO" sz="2200" b="1" dirty="0"/>
              <a:t>Data mining functionalities</a:t>
            </a:r>
            <a:r>
              <a:rPr lang="en-US" altLang="en-JO" sz="2200" dirty="0"/>
              <a:t>: characterization, discrimination, association, classification, clustering, outlier and trend analysis, etc.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Data mining technologies and applications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Major issues in data mining</a:t>
            </a:r>
          </a:p>
        </p:txBody>
      </p:sp>
    </p:spTree>
    <p:extLst>
      <p:ext uri="{BB962C8B-B14F-4D97-AF65-F5344CB8AC3E}">
        <p14:creationId xmlns:p14="http://schemas.microsoft.com/office/powerpoint/2010/main" val="122186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FA81F4F-E853-4609-8F4C-EB7BDD0EBF76}"/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6626</TotalTime>
  <Words>3199</Words>
  <Application>Microsoft Macintosh PowerPoint</Application>
  <PresentationFormat>Widescreen</PresentationFormat>
  <Paragraphs>597</Paragraphs>
  <Slides>44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61" baseType="lpstr">
      <vt:lpstr>Agency FB</vt:lpstr>
      <vt:lpstr>Andalus</vt:lpstr>
      <vt:lpstr>Arial</vt:lpstr>
      <vt:lpstr>Calibri</vt:lpstr>
      <vt:lpstr>Calibri Light</vt:lpstr>
      <vt:lpstr>Helvetica</vt:lpstr>
      <vt:lpstr>Impact</vt:lpstr>
      <vt:lpstr>Majalla UI</vt:lpstr>
      <vt:lpstr>Roboto Light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998</cp:revision>
  <dcterms:created xsi:type="dcterms:W3CDTF">2020-09-29T10:23:33Z</dcterms:created>
  <dcterms:modified xsi:type="dcterms:W3CDTF">2026-01-22T15:50:05Z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