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480" r:id="rId2"/>
    <p:sldId id="303" r:id="rId3"/>
    <p:sldId id="271" r:id="rId4"/>
    <p:sldId id="313" r:id="rId5"/>
    <p:sldId id="276" r:id="rId6"/>
    <p:sldId id="481" r:id="rId7"/>
    <p:sldId id="482" r:id="rId8"/>
    <p:sldId id="306" r:id="rId9"/>
    <p:sldId id="483" r:id="rId10"/>
    <p:sldId id="484" r:id="rId11"/>
    <p:sldId id="486" r:id="rId12"/>
    <p:sldId id="487" r:id="rId13"/>
    <p:sldId id="488" r:id="rId14"/>
    <p:sldId id="490" r:id="rId15"/>
    <p:sldId id="492" r:id="rId16"/>
    <p:sldId id="491"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306"/>
            <p14:sldId id="483"/>
            <p14:sldId id="484"/>
            <p14:sldId id="486"/>
            <p14:sldId id="487"/>
            <p14:sldId id="488"/>
            <p14:sldId id="490"/>
            <p14:sldId id="492"/>
            <p14:sldId id="49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420"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6.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8.pn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jpe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hyperlink" Target="mailto:magdy@esu.ac.ae"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8.png"/><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2.jpg"/><Relationship Id="rId1" Type="http://schemas.openxmlformats.org/officeDocument/2006/relationships/slideLayout" Target="../slideLayouts/slideLayout18.xml"/><Relationship Id="rId6" Type="http://schemas.openxmlformats.org/officeDocument/2006/relationships/image" Target="../media/image8.png"/><Relationship Id="rId5" Type="http://schemas.openxmlformats.org/officeDocument/2006/relationships/image" Target="../media/image17.svg"/><Relationship Id="rId4" Type="http://schemas.openxmlformats.org/officeDocument/2006/relationships/image" Target="../media/image13.png"/><Relationship Id="rId9"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4.png"/><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6.emf"/><Relationship Id="rId7" Type="http://schemas.openxmlformats.org/officeDocument/2006/relationships/image" Target="../media/image13.svg"/><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18.emf"/></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8.emf"/><Relationship Id="rId7" Type="http://schemas.openxmlformats.org/officeDocument/2006/relationships/image" Target="../media/image13.svg"/><Relationship Id="rId2" Type="http://schemas.openxmlformats.org/officeDocument/2006/relationships/image" Target="../media/image16.emf"/><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18.emf"/><Relationship Id="rId9" Type="http://schemas.openxmlformats.org/officeDocument/2006/relationships/image" Target="../media/image20.pn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18.emf"/><Relationship Id="rId9"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18.emf"/><Relationship Id="rId7" Type="http://schemas.openxmlformats.org/officeDocument/2006/relationships/image" Target="../media/image13.svg"/><Relationship Id="rId2" Type="http://schemas.openxmlformats.org/officeDocument/2006/relationships/image" Target="../media/image16.emf"/><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3.png"/><Relationship Id="rId7" Type="http://schemas.openxmlformats.org/officeDocument/2006/relationships/image" Target="../media/image4.png"/><Relationship Id="rId2" Type="http://schemas.openxmlformats.org/officeDocument/2006/relationships/image" Target="../media/image22.jpeg"/><Relationship Id="rId1" Type="http://schemas.openxmlformats.org/officeDocument/2006/relationships/slideLayout" Target="../slideLayouts/slideLayout17.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89087" y="5229547"/>
            <a:ext cx="5478966" cy="461665"/>
          </a:xfrm>
          <a:prstGeom prst="rect">
            <a:avLst/>
          </a:prstGeom>
          <a:noFill/>
          <a:ln>
            <a:solidFill>
              <a:srgbClr val="FF0000"/>
            </a:solidFill>
          </a:ln>
        </p:spPr>
        <p:txBody>
          <a:bodyPr wrap="square" rtlCol="0">
            <a:spAutoFit/>
          </a:bodyPr>
          <a:lstStyle/>
          <a:p>
            <a:r>
              <a:rPr lang="en-US" sz="2400" b="1" dirty="0">
                <a:latin typeface="Georgia" panose="02040502050405020303" pitchFamily="18" charset="0"/>
                <a:cs typeface="Tajawal Medium" panose="00000600000000000000" pitchFamily="2" charset="-78"/>
              </a:rPr>
              <a:t>Prepared by Dr. </a:t>
            </a:r>
            <a:r>
              <a:rPr lang="en-US" sz="2400" b="1" dirty="0" smtClean="0">
                <a:latin typeface="Georgia" panose="02040502050405020303" pitchFamily="18" charset="0"/>
                <a:cs typeface="Tajawal Medium" panose="00000600000000000000" pitchFamily="2" charset="-78"/>
              </a:rPr>
              <a:t>Magdy Al-haj</a:t>
            </a:r>
            <a:endParaRPr lang="en-US" sz="2400" b="1" dirty="0">
              <a:latin typeface="Georgia" panose="02040502050405020303" pitchFamily="18" charset="0"/>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13" name="Title 1"/>
          <p:cNvSpPr txBox="1">
            <a:spLocks/>
          </p:cNvSpPr>
          <p:nvPr/>
        </p:nvSpPr>
        <p:spPr>
          <a:xfrm>
            <a:off x="4889591" y="1528139"/>
            <a:ext cx="7216958" cy="3434575"/>
          </a:xfrm>
          <a:prstGeom prst="rect">
            <a:avLst/>
          </a:prstGeom>
          <a:ln>
            <a:solidFill>
              <a:schemeClr val="bg2">
                <a:lumMod val="75000"/>
              </a:schemeClr>
            </a:solidFill>
          </a:ln>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en-US" b="1" dirty="0" smtClean="0"/>
              <a:t/>
            </a:r>
            <a:br>
              <a:rPr lang="en-US" b="1" dirty="0" smtClean="0"/>
            </a:br>
            <a:r>
              <a:rPr lang="en-US" sz="5400" b="1" u="sng" dirty="0" smtClean="0"/>
              <a:t>principle of management</a:t>
            </a:r>
            <a:r>
              <a:rPr lang="en-US" b="1" dirty="0" smtClean="0"/>
              <a:t/>
            </a:r>
            <a:br>
              <a:rPr lang="en-US" b="1" dirty="0" smtClean="0"/>
            </a:br>
            <a:r>
              <a:rPr lang="en-US" b="1" dirty="0" smtClean="0"/>
              <a:t>Bachelor of Management</a:t>
            </a:r>
            <a:br>
              <a:rPr lang="en-US" b="1" dirty="0" smtClean="0"/>
            </a:br>
            <a:r>
              <a:rPr lang="en-US" sz="1800" b="1" dirty="0" smtClean="0"/>
              <a:t/>
            </a:r>
            <a:br>
              <a:rPr lang="en-US" sz="1800" b="1" dirty="0" smtClean="0"/>
            </a:br>
            <a:r>
              <a:rPr lang="en-US" sz="2800" b="1" dirty="0" smtClean="0"/>
              <a:t/>
            </a:r>
            <a:br>
              <a:rPr lang="en-US" sz="2800" b="1" dirty="0" smtClean="0"/>
            </a:br>
            <a:r>
              <a:rPr lang="en-US" sz="2400" b="1" dirty="0" smtClean="0">
                <a:solidFill>
                  <a:srgbClr val="FFC000"/>
                </a:solidFill>
                <a:effectLst>
                  <a:outerShdw blurRad="38100" dist="38100" dir="2700000" algn="tl">
                    <a:srgbClr val="000000">
                      <a:alpha val="43137"/>
                    </a:srgbClr>
                  </a:outerShdw>
                </a:effectLst>
              </a:rPr>
              <a:t>Orientation show</a:t>
            </a:r>
            <a:br>
              <a:rPr lang="en-US" sz="2400" b="1" dirty="0" smtClean="0">
                <a:solidFill>
                  <a:srgbClr val="FFC000"/>
                </a:solidFill>
                <a:effectLst>
                  <a:outerShdw blurRad="38100" dist="38100" dir="2700000" algn="tl">
                    <a:srgbClr val="000000">
                      <a:alpha val="43137"/>
                    </a:srgbClr>
                  </a:outerShdw>
                </a:effectLst>
              </a:rPr>
            </a:br>
            <a:r>
              <a:rPr lang="ar-YE" sz="2400" b="1" dirty="0" smtClean="0">
                <a:solidFill>
                  <a:srgbClr val="FFC000"/>
                </a:solidFill>
                <a:effectLst>
                  <a:outerShdw blurRad="38100" dist="38100" dir="2700000" algn="tl">
                    <a:srgbClr val="000000">
                      <a:alpha val="43137"/>
                    </a:srgbClr>
                  </a:outerShdw>
                </a:effectLst>
              </a:rPr>
              <a:t>عرض توجيهي</a:t>
            </a:r>
            <a:r>
              <a:rPr lang="en-US" sz="2400" b="1" dirty="0" smtClean="0">
                <a:solidFill>
                  <a:srgbClr val="FFC000"/>
                </a:solidFill>
                <a:effectLst>
                  <a:outerShdw blurRad="38100" dist="38100" dir="2700000" algn="tl">
                    <a:srgbClr val="000000">
                      <a:alpha val="43137"/>
                    </a:srgbClr>
                  </a:outerShdw>
                </a:effectLst>
              </a:rPr>
              <a:t> </a:t>
            </a:r>
            <a:endParaRPr lang="en-US" b="1"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284108" y="2808863"/>
            <a:ext cx="6064352" cy="769441"/>
          </a:xfrm>
          <a:prstGeom prst="rect">
            <a:avLst/>
          </a:prstGeom>
          <a:noFill/>
        </p:spPr>
        <p:txBody>
          <a:bodyPr wrap="none" rtlCol="0">
            <a:spAutoFit/>
          </a:bodyPr>
          <a:lstStyle/>
          <a:p>
            <a:r>
              <a:rPr lang="en-US" sz="4400" b="1" dirty="0"/>
              <a:t>principle of management</a:t>
            </a:r>
            <a:endParaRPr lang="en-US" sz="4400" b="1" dirty="0">
              <a:solidFill>
                <a:schemeClr val="bg1"/>
              </a:solidFill>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effectLst>
                  <a:outerShdw blurRad="38100" dist="38100" dir="2700000" algn="tl">
                    <a:srgbClr val="000000">
                      <a:alpha val="43137"/>
                    </a:srgbClr>
                  </a:outerShdw>
                </a:effectLst>
              </a:rPr>
              <a:t>Orientation show</a:t>
            </a:r>
            <a:endParaRPr lang="en-US" sz="2800" b="1" dirty="0">
              <a:solidFill>
                <a:srgbClr val="669BBC"/>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713163" y="4807197"/>
            <a:ext cx="3724096" cy="707886"/>
          </a:xfrm>
          <a:prstGeom prst="rect">
            <a:avLst/>
          </a:prstGeom>
          <a:noFill/>
        </p:spPr>
        <p:txBody>
          <a:bodyPr wrap="none" rtlCol="0">
            <a:spAutoFit/>
          </a:bodyPr>
          <a:lstStyle/>
          <a:p>
            <a:r>
              <a:rPr lang="en-US" sz="2000" dirty="0" smtClean="0">
                <a:solidFill>
                  <a:srgbClr val="FAC748"/>
                </a:solidFill>
                <a:latin typeface="Tajawal Medium" panose="00000600000000000000" pitchFamily="2" charset="-78"/>
                <a:cs typeface="Tajawal Medium" panose="00000600000000000000" pitchFamily="2" charset="-78"/>
              </a:rPr>
              <a:t>MGM 111</a:t>
            </a:r>
            <a:endParaRPr lang="en-US" sz="2000" dirty="0">
              <a:solidFill>
                <a:srgbClr val="FAC748"/>
              </a:solidFill>
              <a:latin typeface="Tajawal Medium" panose="00000600000000000000" pitchFamily="2" charset="-78"/>
              <a:cs typeface="Tajawal Medium" panose="00000600000000000000" pitchFamily="2" charset="-78"/>
            </a:endParaRPr>
          </a:p>
          <a:p>
            <a:r>
              <a:rPr lang="en-US" sz="2000" dirty="0">
                <a:solidFill>
                  <a:srgbClr val="FAC748"/>
                </a:solidFill>
                <a:latin typeface="Tajawal Medium" panose="00000600000000000000" pitchFamily="2" charset="-78"/>
                <a:cs typeface="Tajawal Medium" panose="00000600000000000000" pitchFamily="2" charset="-78"/>
              </a:rPr>
              <a:t>principle of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a:ln>
            <a:solidFill>
              <a:schemeClr val="accent1"/>
            </a:solidFill>
          </a:ln>
        </p:spPr>
        <p:txBody>
          <a:bodyPr wrap="square" rtlCol="0">
            <a:spAutoFit/>
          </a:bodyPr>
          <a:lstStyle/>
          <a:p>
            <a:r>
              <a:rPr lang="en-US" sz="2800" b="1" dirty="0">
                <a:solidFill>
                  <a:srgbClr val="2D3956"/>
                </a:solidFill>
                <a:latin typeface="Rockwell Extra Bold" panose="02060903040505020403" pitchFamily="18" charset="0"/>
                <a:cs typeface="Tajawal Medium" panose="00000600000000000000" pitchFamily="2" charset="-78"/>
              </a:rPr>
              <a:t>Dr. </a:t>
            </a:r>
            <a:r>
              <a:rPr lang="en-US" sz="2800" b="1" dirty="0" smtClean="0">
                <a:solidFill>
                  <a:srgbClr val="2D3956"/>
                </a:solidFill>
                <a:latin typeface="Rockwell Extra Bold" panose="02060903040505020403" pitchFamily="18" charset="0"/>
                <a:cs typeface="Tajawal Medium" panose="00000600000000000000" pitchFamily="2" charset="-78"/>
              </a:rPr>
              <a:t>Magdy Al-haj </a:t>
            </a:r>
            <a:endParaRPr lang="en-US" sz="2800" b="1" dirty="0">
              <a:solidFill>
                <a:srgbClr val="2D3956"/>
              </a:solidFill>
              <a:latin typeface="Rockwell Extra Bold" panose="02060903040505020403" pitchFamily="18" charset="0"/>
              <a:cs typeface="Tajawal Medium" panose="00000600000000000000"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Rockwell" panose="02060603020205020403" pitchFamily="18" charset="0"/>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sp>
        <p:nvSpPr>
          <p:cNvPr id="18" name="TextBox 17"/>
          <p:cNvSpPr txBox="1"/>
          <p:nvPr/>
        </p:nvSpPr>
        <p:spPr>
          <a:xfrm>
            <a:off x="3733800" y="566351"/>
            <a:ext cx="2300630" cy="646331"/>
          </a:xfrm>
          <a:prstGeom prst="rect">
            <a:avLst/>
          </a:prstGeom>
          <a:noFill/>
          <a:ln>
            <a:solidFill>
              <a:schemeClr val="accent1"/>
            </a:solidFill>
          </a:ln>
        </p:spPr>
        <p:txBody>
          <a:bodyPr wrap="none" rtlCol="0">
            <a:spAutoFit/>
          </a:bodyPr>
          <a:lstStyle>
            <a:defPPr>
              <a:defRPr lang="en-US"/>
            </a:defPPr>
            <a:lvl1pPr>
              <a:defRPr sz="3200" b="1">
                <a:solidFill>
                  <a:schemeClr val="bg1"/>
                </a:solidFill>
              </a:defRPr>
            </a:lvl1pPr>
          </a:lstStyle>
          <a:p>
            <a:r>
              <a:rPr lang="en-US" sz="3600" dirty="0">
                <a:solidFill>
                  <a:schemeClr val="tx1"/>
                </a:solidFill>
              </a:rPr>
              <a:t>Who Am I?</a:t>
            </a:r>
          </a:p>
        </p:txBody>
      </p:sp>
      <p:sp>
        <p:nvSpPr>
          <p:cNvPr id="19" name="TextBox 6"/>
          <p:cNvSpPr txBox="1">
            <a:spLocks noChangeArrowheads="1"/>
          </p:cNvSpPr>
          <p:nvPr/>
        </p:nvSpPr>
        <p:spPr bwMode="auto">
          <a:xfrm>
            <a:off x="177243" y="1605698"/>
            <a:ext cx="8529698" cy="3785652"/>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rtl="1"/>
            <a:r>
              <a:rPr lang="en-US" sz="3200" b="1" dirty="0" smtClean="0">
                <a:solidFill>
                  <a:srgbClr val="FF0000"/>
                </a:solidFill>
              </a:rPr>
              <a:t>DR. Magdy </a:t>
            </a:r>
            <a:r>
              <a:rPr lang="en-US" sz="3200" b="1" dirty="0">
                <a:solidFill>
                  <a:srgbClr val="FF0000"/>
                </a:solidFill>
              </a:rPr>
              <a:t>Ahmed Al-Haj </a:t>
            </a:r>
            <a:r>
              <a:rPr lang="en-US" sz="3200" b="1" dirty="0" smtClean="0">
                <a:solidFill>
                  <a:srgbClr val="FF0000"/>
                </a:solidFill>
              </a:rPr>
              <a:t>Mahmoud</a:t>
            </a:r>
            <a:endParaRPr lang="en-US" sz="3200" b="1" dirty="0">
              <a:solidFill>
                <a:srgbClr val="FF0000"/>
              </a:solidFill>
            </a:endParaRPr>
          </a:p>
          <a:p>
            <a:pPr rtl="1"/>
            <a:r>
              <a:rPr lang="en-US" sz="3200" b="1" dirty="0">
                <a:ln w="0"/>
                <a:solidFill>
                  <a:srgbClr val="FF0000"/>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assistant's professor of Business Administration </a:t>
            </a:r>
          </a:p>
          <a:p>
            <a:pPr marL="285750" indent="-285750">
              <a:buFont typeface="Wingdings" panose="05000000000000000000" pitchFamily="2" charset="2"/>
              <a:buChar char="q"/>
            </a:pPr>
            <a:r>
              <a:rPr lang="en-US" sz="2400" b="1" dirty="0" smtClean="0"/>
              <a:t>Ph.D</a:t>
            </a:r>
            <a:r>
              <a:rPr lang="en-US" sz="2400" b="1" dirty="0"/>
              <a:t>. in Business Administration, Omdurman Islamic University, Sudan</a:t>
            </a:r>
            <a:r>
              <a:rPr lang="en-US" sz="2400" b="1" dirty="0" smtClean="0"/>
              <a:t>. 2015</a:t>
            </a:r>
            <a:endParaRPr lang="en-US" sz="1600" dirty="0"/>
          </a:p>
          <a:p>
            <a:pPr marL="285750" indent="-285750">
              <a:buFont typeface="Wingdings" panose="05000000000000000000" pitchFamily="2" charset="2"/>
              <a:buChar char="q"/>
            </a:pPr>
            <a:r>
              <a:rPr lang="en-US" sz="2400" b="1" dirty="0" smtClean="0"/>
              <a:t>M.Sc</a:t>
            </a:r>
            <a:r>
              <a:rPr lang="en-US" sz="2400" b="1" dirty="0"/>
              <a:t>. in Business Administration, University of Jazeera, </a:t>
            </a:r>
            <a:r>
              <a:rPr lang="en-US" sz="2400" b="1" dirty="0" smtClean="0"/>
              <a:t>Sudan.2011</a:t>
            </a:r>
            <a:endParaRPr lang="en-US" sz="1600" dirty="0"/>
          </a:p>
          <a:p>
            <a:pPr marL="285750" indent="-285750">
              <a:buFont typeface="Wingdings" panose="05000000000000000000" pitchFamily="2" charset="2"/>
              <a:buChar char="q"/>
            </a:pPr>
            <a:r>
              <a:rPr lang="en-US" sz="2400" b="1" dirty="0" smtClean="0"/>
              <a:t>B.Sc</a:t>
            </a:r>
            <a:r>
              <a:rPr lang="en-US" sz="2400" b="1" dirty="0"/>
              <a:t>. in Textile Engineering (Hours), University of Jazeera, </a:t>
            </a:r>
            <a:r>
              <a:rPr lang="en-US" sz="2400" b="1" dirty="0" smtClean="0"/>
              <a:t>Sudan 2004</a:t>
            </a:r>
            <a:endParaRPr lang="en-US" sz="3200" dirty="0"/>
          </a:p>
        </p:txBody>
      </p:sp>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49869" y="0"/>
            <a:ext cx="3439084" cy="2600295"/>
          </a:xfrm>
          <a:prstGeom prst="rect">
            <a:avLst/>
          </a:prstGeom>
          <a:ln>
            <a:solidFill>
              <a:schemeClr val="accent6"/>
            </a:solidFill>
          </a:ln>
        </p:spPr>
      </p:pic>
      <p:sp>
        <p:nvSpPr>
          <p:cNvPr id="21" name="Rectangle 20"/>
          <p:cNvSpPr/>
          <p:nvPr/>
        </p:nvSpPr>
        <p:spPr>
          <a:xfrm>
            <a:off x="8759328" y="2687062"/>
            <a:ext cx="3482012" cy="3046988"/>
          </a:xfrm>
          <a:prstGeom prst="rect">
            <a:avLst/>
          </a:prstGeom>
          <a:ln>
            <a:solidFill>
              <a:schemeClr val="accent6"/>
            </a:solidFill>
          </a:ln>
        </p:spPr>
        <p:txBody>
          <a:bodyPr wrap="square">
            <a:spAutoFit/>
          </a:bodyPr>
          <a:lstStyle/>
          <a:p>
            <a:r>
              <a:rPr lang="en-US" sz="1600" b="1" dirty="0">
                <a:ln w="0"/>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Worked assistant's professor at everyone smart university, Lecturer, community College king Khalid University, and, quality assurance unite </a:t>
            </a:r>
            <a:r>
              <a:rPr lang="en-US" sz="1600" b="1" dirty="0" smtClean="0">
                <a:ln w="0"/>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coordinator, </a:t>
            </a:r>
            <a:r>
              <a:rPr lang="en-US" sz="1600" b="1" dirty="0">
                <a:ln w="0"/>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resident engineering. Published books&amp; Researches , Professional Training, </a:t>
            </a:r>
            <a:r>
              <a:rPr lang="en-US" sz="1600" b="1" dirty="0"/>
              <a:t/>
            </a:r>
            <a:br>
              <a:rPr lang="en-US" sz="1600" b="1" dirty="0"/>
            </a:br>
            <a:endParaRPr lang="ar-SA" sz="1600" b="1" dirty="0"/>
          </a:p>
        </p:txBody>
      </p:sp>
      <p:sp>
        <p:nvSpPr>
          <p:cNvPr id="13" name="Rectangle 12"/>
          <p:cNvSpPr/>
          <p:nvPr/>
        </p:nvSpPr>
        <p:spPr>
          <a:xfrm>
            <a:off x="2900756" y="6272037"/>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383740" y="1365701"/>
            <a:ext cx="4113898" cy="584775"/>
          </a:xfrm>
          <a:prstGeom prst="rect">
            <a:avLst/>
          </a:prstGeom>
          <a:noFill/>
          <a:ln>
            <a:solidFill>
              <a:schemeClr val="accent1"/>
            </a:solidFill>
          </a:ln>
        </p:spPr>
        <p:txBody>
          <a:bodyPr wrap="square" rtlCol="0">
            <a:spAutoFit/>
          </a:bodyPr>
          <a:lstStyle/>
          <a:p>
            <a:pPr algn="ctr"/>
            <a:r>
              <a:rPr lang="en-US" sz="3200" b="1" dirty="0"/>
              <a:t>Who Am I?</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6"/>
          <p:cNvSpPr txBox="1">
            <a:spLocks noChangeArrowheads="1"/>
          </p:cNvSpPr>
          <p:nvPr/>
        </p:nvSpPr>
        <p:spPr bwMode="auto">
          <a:xfrm>
            <a:off x="3437433" y="2128515"/>
            <a:ext cx="8365361"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914400" lvl="2" indent="0">
              <a:defRPr/>
            </a:pPr>
            <a:endParaRPr lang="en-US" sz="2000" b="1" dirty="0"/>
          </a:p>
          <a:p>
            <a:pPr marL="800100" lvl="1" indent="-342900">
              <a:buFont typeface="Wingdings" panose="05000000000000000000" pitchFamily="2" charset="2"/>
              <a:buChar char="v"/>
              <a:defRPr/>
            </a:pPr>
            <a:r>
              <a:rPr lang="en-US" sz="2000" b="1" dirty="0">
                <a:solidFill>
                  <a:srgbClr val="0070C0"/>
                </a:solidFill>
              </a:rPr>
              <a:t>How to reach me</a:t>
            </a:r>
          </a:p>
          <a:p>
            <a:pPr marL="1257300" lvl="2" indent="-342900">
              <a:buFont typeface="Wingdings" panose="05000000000000000000" pitchFamily="2" charset="2"/>
              <a:buChar char="§"/>
              <a:defRPr/>
            </a:pPr>
            <a:r>
              <a:rPr lang="en-US" sz="2000" b="1" dirty="0">
                <a:solidFill>
                  <a:schemeClr val="accent6">
                    <a:lumMod val="50000"/>
                  </a:schemeClr>
                </a:solidFill>
              </a:rPr>
              <a:t>By </a:t>
            </a:r>
            <a:r>
              <a:rPr lang="en-US" sz="2000" b="1" dirty="0" smtClean="0">
                <a:solidFill>
                  <a:schemeClr val="accent6">
                    <a:lumMod val="50000"/>
                  </a:schemeClr>
                </a:solidFill>
              </a:rPr>
              <a:t>Email </a:t>
            </a:r>
            <a:r>
              <a:rPr lang="en-US" sz="2000" b="1" dirty="0">
                <a:solidFill>
                  <a:schemeClr val="accent6">
                    <a:lumMod val="50000"/>
                  </a:schemeClr>
                </a:solidFill>
              </a:rPr>
              <a:t>at </a:t>
            </a:r>
            <a:r>
              <a:rPr lang="en-US" sz="2000" b="1" dirty="0" smtClean="0">
                <a:solidFill>
                  <a:schemeClr val="accent6">
                    <a:lumMod val="50000"/>
                  </a:schemeClr>
                </a:solidFill>
                <a:hlinkClick r:id="rId9"/>
              </a:rPr>
              <a:t>magdy@esu.ac.ae</a:t>
            </a:r>
            <a:endParaRPr lang="en-US" sz="2000" b="1" dirty="0" smtClean="0">
              <a:solidFill>
                <a:schemeClr val="accent6">
                  <a:lumMod val="50000"/>
                </a:schemeClr>
              </a:solidFill>
            </a:endParaRPr>
          </a:p>
          <a:p>
            <a:pPr lvl="2">
              <a:defRPr/>
            </a:pPr>
            <a:r>
              <a:rPr lang="en-US" sz="2000" b="1" dirty="0">
                <a:solidFill>
                  <a:srgbClr val="0B06D0"/>
                </a:solidFill>
              </a:rPr>
              <a:t/>
            </a:r>
            <a:br>
              <a:rPr lang="en-US" sz="2000" b="1" dirty="0">
                <a:solidFill>
                  <a:srgbClr val="0B06D0"/>
                </a:solidFill>
              </a:rPr>
            </a:br>
            <a:r>
              <a:rPr lang="en-US" sz="2000" b="1" dirty="0"/>
              <a:t>( please include </a:t>
            </a:r>
            <a:r>
              <a:rPr lang="en-US" sz="2000" b="1" dirty="0" smtClean="0"/>
              <a:t>“</a:t>
            </a:r>
            <a:r>
              <a:rPr lang="en-US" sz="2000" b="1" dirty="0"/>
              <a:t>principle of</a:t>
            </a:r>
            <a:r>
              <a:rPr lang="en-US" sz="2000" b="1" dirty="0" smtClean="0"/>
              <a:t> </a:t>
            </a:r>
            <a:r>
              <a:rPr lang="en-US" sz="2000" b="1" dirty="0" smtClean="0"/>
              <a:t>management” </a:t>
            </a:r>
            <a:r>
              <a:rPr lang="en-US" sz="2000" b="1" dirty="0"/>
              <a:t>in subject line)</a:t>
            </a:r>
          </a:p>
          <a:p>
            <a:pPr marL="914400" lvl="2" indent="0">
              <a:defRPr/>
            </a:pPr>
            <a:endParaRPr lang="en-US" sz="2000" b="1" dirty="0"/>
          </a:p>
          <a:p>
            <a:pPr marL="800100" lvl="1" indent="-342900">
              <a:buFont typeface="Wingdings" panose="05000000000000000000" pitchFamily="2" charset="2"/>
              <a:buChar char="v"/>
              <a:defRPr/>
            </a:pPr>
            <a:r>
              <a:rPr lang="en-US" sz="2000" b="1" dirty="0" smtClean="0">
                <a:solidFill>
                  <a:srgbClr val="0070C0"/>
                </a:solidFill>
              </a:rPr>
              <a:t>Zoom meeting </a:t>
            </a:r>
          </a:p>
          <a:p>
            <a:pPr marL="800100" lvl="1" indent="-342900">
              <a:buFont typeface="Wingdings" panose="05000000000000000000" pitchFamily="2" charset="2"/>
              <a:buChar char="v"/>
              <a:defRPr/>
            </a:pPr>
            <a:endParaRPr lang="en-US" sz="2000" b="1" dirty="0">
              <a:solidFill>
                <a:srgbClr val="0070C0"/>
              </a:solidFill>
            </a:endParaRPr>
          </a:p>
          <a:p>
            <a:pPr marL="1262063" lvl="1" indent="-342900">
              <a:buFont typeface="Wingdings" panose="05000000000000000000" pitchFamily="2" charset="2"/>
              <a:buChar char="§"/>
              <a:defRPr/>
            </a:pPr>
            <a:r>
              <a:rPr lang="en-US" sz="2000" b="1" dirty="0"/>
              <a:t> </a:t>
            </a:r>
            <a:r>
              <a:rPr lang="en-US" sz="2000" b="1" dirty="0" smtClean="0"/>
              <a:t>Discussion Time (Monday  At 5-6 PM) Every week</a:t>
            </a:r>
            <a:endParaRPr lang="en-US" sz="2000" b="1" dirty="0"/>
          </a:p>
          <a:p>
            <a:pPr marL="1262063" lvl="1" indent="-342900">
              <a:buFont typeface="Wingdings" panose="05000000000000000000" pitchFamily="2" charset="2"/>
              <a:buChar char="§"/>
              <a:defRPr/>
            </a:pPr>
            <a:endParaRPr lang="en-US" sz="2000" b="1" dirty="0"/>
          </a:p>
        </p:txBody>
      </p:sp>
      <p:sp>
        <p:nvSpPr>
          <p:cNvPr id="12" name="Rectangle 11"/>
          <p:cNvSpPr/>
          <p:nvPr/>
        </p:nvSpPr>
        <p:spPr>
          <a:xfrm>
            <a:off x="3075837" y="5999064"/>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12" name="TextBox 11"/>
          <p:cNvSpPr txBox="1"/>
          <p:nvPr/>
        </p:nvSpPr>
        <p:spPr>
          <a:xfrm>
            <a:off x="2491744" y="841375"/>
            <a:ext cx="5963492" cy="584775"/>
          </a:xfrm>
          <a:prstGeom prst="rect">
            <a:avLst/>
          </a:prstGeom>
          <a:noFill/>
          <a:ln>
            <a:solidFill>
              <a:schemeClr val="accent1"/>
            </a:solidFill>
          </a:ln>
        </p:spPr>
        <p:txBody>
          <a:bodyPr wrap="none" rtlCol="0">
            <a:spAutoFit/>
          </a:bodyPr>
          <a:lstStyle>
            <a:defPPr>
              <a:defRPr lang="en-US"/>
            </a:defPPr>
            <a:lvl1pPr>
              <a:defRPr sz="3200" b="1">
                <a:solidFill>
                  <a:schemeClr val="bg1"/>
                </a:solidFill>
              </a:defRPr>
            </a:lvl1pPr>
          </a:lstStyle>
          <a:p>
            <a:r>
              <a:rPr lang="en-US" dirty="0"/>
              <a:t>The course that will be taught</a:t>
            </a:r>
          </a:p>
        </p:txBody>
      </p:sp>
      <p:sp>
        <p:nvSpPr>
          <p:cNvPr id="13" name="مستطيل 14"/>
          <p:cNvSpPr/>
          <p:nvPr/>
        </p:nvSpPr>
        <p:spPr>
          <a:xfrm>
            <a:off x="3870602" y="2068059"/>
            <a:ext cx="4426085" cy="719847"/>
          </a:xfrm>
          <a:prstGeom prst="rect">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b="1" dirty="0">
                <a:solidFill>
                  <a:schemeClr val="tx1"/>
                </a:solidFill>
              </a:rPr>
              <a:t>principle of management</a:t>
            </a:r>
            <a:endParaRPr lang="en-US" dirty="0">
              <a:latin typeface="Aardvark Cafe" pitchFamily="2" charset="0"/>
            </a:endParaRPr>
          </a:p>
        </p:txBody>
      </p:sp>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70150" y="3250916"/>
            <a:ext cx="7030622" cy="3013124"/>
          </a:xfrm>
          <a:prstGeom prst="rect">
            <a:avLst/>
          </a:prstGeom>
        </p:spPr>
      </p:pic>
      <p:sp>
        <p:nvSpPr>
          <p:cNvPr id="10" name="Rectangle 9"/>
          <p:cNvSpPr/>
          <p:nvPr/>
        </p:nvSpPr>
        <p:spPr>
          <a:xfrm>
            <a:off x="3051787" y="6339744"/>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36341" y="250483"/>
            <a:ext cx="8015216" cy="646331"/>
          </a:xfrm>
          <a:prstGeom prst="rect">
            <a:avLst/>
          </a:prstGeom>
          <a:noFill/>
          <a:ln>
            <a:solidFill>
              <a:schemeClr val="tx1"/>
            </a:solidFill>
          </a:ln>
        </p:spPr>
        <p:txBody>
          <a:bodyPr wrap="square" rtlCol="0">
            <a:spAutoFit/>
          </a:bodyPr>
          <a:lstStyle>
            <a:defPPr>
              <a:defRPr lang="en-US"/>
            </a:defPPr>
            <a:lvl1pPr algn="ctr">
              <a:defRPr sz="3600" b="1">
                <a:solidFill>
                  <a:schemeClr val="bg1"/>
                </a:solidFill>
              </a:defRPr>
            </a:lvl1pPr>
          </a:lstStyle>
          <a:p>
            <a:r>
              <a:rPr lang="en-US" dirty="0">
                <a:solidFill>
                  <a:schemeClr val="tx1"/>
                </a:solidFill>
              </a:rPr>
              <a:t>Primary Goal of This Course</a:t>
            </a:r>
          </a:p>
        </p:txBody>
      </p:sp>
      <p:sp>
        <p:nvSpPr>
          <p:cNvPr id="6" name="Rectangle 5"/>
          <p:cNvSpPr/>
          <p:nvPr/>
        </p:nvSpPr>
        <p:spPr>
          <a:xfrm>
            <a:off x="3858322" y="738222"/>
            <a:ext cx="3173469" cy="553998"/>
          </a:xfrm>
          <a:prstGeom prst="rect">
            <a:avLst/>
          </a:prstGeom>
        </p:spPr>
        <p:txBody>
          <a:bodyPr wrap="square">
            <a:spAutoFit/>
          </a:bodyPr>
          <a:lstStyle/>
          <a:p>
            <a:pPr>
              <a:lnSpc>
                <a:spcPct val="150000"/>
              </a:lnSpc>
              <a:buFont typeface="Wingdings" panose="05000000000000000000" pitchFamily="2" charset="2"/>
              <a:buChar char="Ø"/>
              <a:defRPr/>
            </a:pPr>
            <a:r>
              <a:rPr lang="en-US" sz="2000" b="1" dirty="0">
                <a:solidFill>
                  <a:srgbClr val="FF0000"/>
                </a:solidFill>
              </a:rPr>
              <a:t>This course aims to:</a:t>
            </a:r>
          </a:p>
        </p:txBody>
      </p:sp>
      <p:pic>
        <p:nvPicPr>
          <p:cNvPr id="7"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xmlns="" r:embed="rId7"/>
              </a:ext>
            </a:extLst>
          </a:blip>
          <a:stretch>
            <a:fillRect/>
          </a:stretch>
        </p:blipFill>
        <p:spPr>
          <a:xfrm>
            <a:off x="8993602" y="126219"/>
            <a:ext cx="2649477" cy="1166001"/>
          </a:xfrm>
          <a:prstGeom prst="rect">
            <a:avLst/>
          </a:prstGeom>
          <a:ln>
            <a:solidFill>
              <a:srgbClr val="FF0000"/>
            </a:solidFill>
          </a:ln>
        </p:spPr>
      </p:pic>
      <p:pic>
        <p:nvPicPr>
          <p:cNvPr id="8" name="Graphic 48">
            <a:extLst>
              <a:ext uri="{FF2B5EF4-FFF2-40B4-BE49-F238E27FC236}">
                <a16:creationId xmlns:a16="http://schemas.microsoft.com/office/drawing/2014/main" id="{8A26B39C-8EEE-33C3-70B5-EA9EF638997E}"/>
              </a:ext>
            </a:extLst>
          </p:cNvPr>
          <p:cNvPicPr>
            <a:picLocks noChangeAspect="1"/>
          </p:cNvPicPr>
          <p:nvPr/>
        </p:nvPicPr>
        <p:blipFill>
          <a:blip r:embed="rId8">
            <a:extLst>
              <a:ext uri="{96DAC541-7B7A-43D3-8B79-37D633B846F1}">
                <asvg:svgBlip xmlns:asvg="http://schemas.microsoft.com/office/drawing/2016/SVG/main" xmlns="" r:embed="rId3"/>
              </a:ext>
            </a:extLst>
          </a:blip>
          <a:stretch>
            <a:fillRect/>
          </a:stretch>
        </p:blipFill>
        <p:spPr>
          <a:xfrm>
            <a:off x="9095262" y="5611164"/>
            <a:ext cx="2882353" cy="1156670"/>
          </a:xfrm>
          <a:prstGeom prst="rect">
            <a:avLst/>
          </a:prstGeom>
        </p:spPr>
      </p:pic>
      <p:sp>
        <p:nvSpPr>
          <p:cNvPr id="9" name="TextBox 6"/>
          <p:cNvSpPr txBox="1">
            <a:spLocks noChangeArrowheads="1"/>
          </p:cNvSpPr>
          <p:nvPr/>
        </p:nvSpPr>
        <p:spPr bwMode="auto">
          <a:xfrm>
            <a:off x="533400" y="1524000"/>
            <a:ext cx="11310969"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nSpc>
                <a:spcPct val="150000"/>
              </a:lnSpc>
              <a:buFont typeface="Wingdings" panose="05000000000000000000" pitchFamily="2" charset="2"/>
              <a:buChar char="Ø"/>
              <a:defRPr/>
            </a:pPr>
            <a:r>
              <a:rPr lang="en-US" sz="2800" b="1" dirty="0">
                <a:solidFill>
                  <a:srgbClr val="FF0000"/>
                </a:solidFill>
              </a:rPr>
              <a:t>This course aims to</a:t>
            </a:r>
            <a:r>
              <a:rPr lang="en-US" sz="2800" b="1" dirty="0" smtClean="0">
                <a:solidFill>
                  <a:srgbClr val="FF0000"/>
                </a:solidFill>
              </a:rPr>
              <a:t>:</a:t>
            </a:r>
          </a:p>
          <a:p>
            <a:pPr lvl="1">
              <a:lnSpc>
                <a:spcPct val="150000"/>
              </a:lnSpc>
              <a:defRPr/>
            </a:pPr>
            <a:r>
              <a:rPr lang="en-US" sz="2400" b="1" dirty="0" smtClean="0">
                <a:solidFill>
                  <a:srgbClr val="0070C0"/>
                </a:solidFill>
              </a:rPr>
              <a:t> Provide </a:t>
            </a:r>
            <a:r>
              <a:rPr lang="en-US" sz="2400" b="1" dirty="0">
                <a:solidFill>
                  <a:srgbClr val="0070C0"/>
                </a:solidFill>
              </a:rPr>
              <a:t>students with concepts of </a:t>
            </a:r>
            <a:endParaRPr lang="en-US" sz="2400" b="1" dirty="0" smtClean="0">
              <a:solidFill>
                <a:srgbClr val="0070C0"/>
              </a:solidFill>
            </a:endParaRPr>
          </a:p>
          <a:p>
            <a:r>
              <a:rPr lang="en-US" sz="2400" b="1" dirty="0"/>
              <a:t>This course covers the foundations and the concepts of business administration through the presentation of an integrated framework of business management. It will focus on improving the student understanding of the administrative process: planning, decision- making, organization, coordination, motivation and incentives, administrative communications, control and Its various functions</a:t>
            </a:r>
            <a:endParaRPr lang="ar-SA" sz="2400" b="1" dirty="0"/>
          </a:p>
          <a:p>
            <a:pPr lvl="1">
              <a:lnSpc>
                <a:spcPct val="150000"/>
              </a:lnSpc>
              <a:buFont typeface="Wingdings" panose="05000000000000000000" pitchFamily="2" charset="2"/>
              <a:buChar char="v"/>
              <a:defRPr/>
            </a:pPr>
            <a:endParaRPr lang="ar-YE" sz="2400" dirty="0">
              <a:solidFill>
                <a:srgbClr val="0070C0"/>
              </a:solidFill>
            </a:endParaRPr>
          </a:p>
          <a:p>
            <a:pPr lvl="1">
              <a:lnSpc>
                <a:spcPct val="150000"/>
              </a:lnSpc>
              <a:defRPr/>
            </a:pPr>
            <a:endParaRPr lang="ar-YE" sz="2400" dirty="0">
              <a:solidFill>
                <a:srgbClr val="0070C0"/>
              </a:solidFill>
            </a:endParaRPr>
          </a:p>
        </p:txBody>
      </p:sp>
      <p:sp>
        <p:nvSpPr>
          <p:cNvPr id="10" name="Rectangle 9"/>
          <p:cNvSpPr/>
          <p:nvPr/>
        </p:nvSpPr>
        <p:spPr>
          <a:xfrm>
            <a:off x="1888345" y="6008866"/>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34239940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05922" y="239226"/>
            <a:ext cx="3468257" cy="584775"/>
          </a:xfrm>
          <a:prstGeom prst="rect">
            <a:avLst/>
          </a:prstGeom>
          <a:noFill/>
          <a:ln>
            <a:solidFill>
              <a:schemeClr val="tx1"/>
            </a:solidFill>
          </a:ln>
        </p:spPr>
        <p:txBody>
          <a:bodyPr wrap="none" rtlCol="0">
            <a:spAutoFit/>
          </a:bodyPr>
          <a:lstStyle/>
          <a:p>
            <a:r>
              <a:rPr lang="en-US" sz="3200" b="1" dirty="0"/>
              <a:t>Learning </a:t>
            </a:r>
            <a:r>
              <a:rPr lang="en-US" sz="3200" b="1" dirty="0" smtClean="0"/>
              <a:t>Outcomes</a:t>
            </a:r>
            <a:endParaRPr lang="en-US" dirty="0"/>
          </a:p>
        </p:txBody>
      </p:sp>
      <p:pic>
        <p:nvPicPr>
          <p:cNvPr id="7"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153720" y="123731"/>
            <a:ext cx="2167470" cy="591661"/>
          </a:xfrm>
          <a:prstGeom prst="rect">
            <a:avLst/>
          </a:prstGeom>
        </p:spPr>
      </p:pic>
      <p:pic>
        <p:nvPicPr>
          <p:cNvPr id="8"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453837" y="5565"/>
            <a:ext cx="2649477" cy="1166001"/>
          </a:xfrm>
          <a:prstGeom prst="rect">
            <a:avLst/>
          </a:prstGeom>
        </p:spPr>
      </p:pic>
      <p:sp>
        <p:nvSpPr>
          <p:cNvPr id="9" name="Rectangle 8"/>
          <p:cNvSpPr/>
          <p:nvPr/>
        </p:nvSpPr>
        <p:spPr>
          <a:xfrm>
            <a:off x="665763" y="2056686"/>
            <a:ext cx="10729085" cy="4801314"/>
          </a:xfrm>
          <a:prstGeom prst="rect">
            <a:avLst/>
          </a:prstGeom>
          <a:ln>
            <a:solidFill>
              <a:schemeClr val="accent1"/>
            </a:solidFill>
          </a:ln>
        </p:spPr>
        <p:txBody>
          <a:bodyPr wrap="square">
            <a:spAutoFit/>
          </a:bodyPr>
          <a:lstStyle/>
          <a:p>
            <a:pPr marL="342900" indent="-342900">
              <a:buFont typeface="Wingdings" panose="05000000000000000000" pitchFamily="2" charset="2"/>
              <a:buChar char="v"/>
            </a:pPr>
            <a:r>
              <a:rPr lang="en-US" sz="2400" b="1" dirty="0" smtClean="0"/>
              <a:t>Recognize the concepts of the administration, the manger and the</a:t>
            </a:r>
          </a:p>
          <a:p>
            <a:pPr marL="0" indent="0">
              <a:buNone/>
            </a:pPr>
            <a:r>
              <a:rPr lang="en-US" sz="2400" b="1" dirty="0" smtClean="0"/>
              <a:t> organization.</a:t>
            </a:r>
          </a:p>
          <a:p>
            <a:pPr marL="342900" indent="-342900">
              <a:buFont typeface="Wingdings" panose="05000000000000000000" pitchFamily="2" charset="2"/>
              <a:buChar char="v"/>
            </a:pPr>
            <a:r>
              <a:rPr lang="en-US" sz="2400" b="1" dirty="0" smtClean="0"/>
              <a:t>Recognize the administrative functions (planning, organization…)</a:t>
            </a:r>
          </a:p>
          <a:p>
            <a:pPr marL="342900" indent="-342900">
              <a:buFont typeface="Wingdings" panose="05000000000000000000" pitchFamily="2" charset="2"/>
              <a:buChar char="v"/>
            </a:pPr>
            <a:r>
              <a:rPr lang="en-US" sz="2400" b="1" dirty="0" smtClean="0"/>
              <a:t>Understand the concept of administration and its role in the development of organizations and communities</a:t>
            </a:r>
          </a:p>
          <a:p>
            <a:pPr marL="342900" indent="-342900">
              <a:buFont typeface="Wingdings" panose="05000000000000000000" pitchFamily="2" charset="2"/>
              <a:buChar char="v"/>
            </a:pPr>
            <a:r>
              <a:rPr lang="en-US" sz="2400" b="1" dirty="0" smtClean="0"/>
              <a:t> Students will understand functions of management as they relate to environmental professions. And time management </a:t>
            </a:r>
          </a:p>
          <a:p>
            <a:pPr marL="342900" indent="-342900">
              <a:buFont typeface="Wingdings" panose="05000000000000000000" pitchFamily="2" charset="2"/>
              <a:buChar char="v"/>
            </a:pPr>
            <a:r>
              <a:rPr lang="en-US" sz="2400" b="1" dirty="0" smtClean="0"/>
              <a:t>Students will understand the principles of effective leadership.</a:t>
            </a:r>
          </a:p>
          <a:p>
            <a:pPr marL="342900" indent="-342900">
              <a:buFont typeface="Wingdings" panose="05000000000000000000" pitchFamily="2" charset="2"/>
              <a:buChar char="v"/>
            </a:pPr>
            <a:r>
              <a:rPr lang="en-US" sz="2400" b="1" dirty="0" smtClean="0"/>
              <a:t> Students will learn how to systematically approach problem solving.</a:t>
            </a:r>
          </a:p>
          <a:p>
            <a:pPr marL="342900" indent="-342900">
              <a:buFont typeface="Wingdings" panose="05000000000000000000" pitchFamily="2" charset="2"/>
              <a:buChar char="v"/>
            </a:pPr>
            <a:r>
              <a:rPr lang="en-US" sz="2400" b="1" dirty="0" smtClean="0"/>
              <a:t>Students will understand how environmental management systems influence the managerial environment.</a:t>
            </a:r>
          </a:p>
          <a:p>
            <a:pPr lvl="1" eaLnBrk="0" fontAlgn="base" hangingPunct="0">
              <a:lnSpc>
                <a:spcPct val="150000"/>
              </a:lnSpc>
              <a:spcBef>
                <a:spcPct val="0"/>
              </a:spcBef>
              <a:spcAft>
                <a:spcPct val="0"/>
              </a:spcAft>
              <a:defRPr/>
            </a:pPr>
            <a:endParaRPr lang="en-US" sz="2800" dirty="0">
              <a:solidFill>
                <a:srgbClr val="0070C0"/>
              </a:solidFill>
              <a:latin typeface="Arial" panose="020B0604020202020204" pitchFamily="34" charset="0"/>
              <a:cs typeface="Arial" panose="020B0604020202020204" pitchFamily="34" charset="0"/>
            </a:endParaRPr>
          </a:p>
        </p:txBody>
      </p:sp>
      <p:sp>
        <p:nvSpPr>
          <p:cNvPr id="10" name="Rectangle 9"/>
          <p:cNvSpPr/>
          <p:nvPr/>
        </p:nvSpPr>
        <p:spPr>
          <a:xfrm>
            <a:off x="812427" y="1321981"/>
            <a:ext cx="10435758" cy="507831"/>
          </a:xfrm>
          <a:prstGeom prst="rect">
            <a:avLst/>
          </a:prstGeom>
          <a:ln>
            <a:solidFill>
              <a:schemeClr val="accent1"/>
            </a:solidFill>
          </a:ln>
        </p:spPr>
        <p:txBody>
          <a:bodyPr wrap="square">
            <a:spAutoFit/>
          </a:bodyPr>
          <a:lstStyle/>
          <a:p>
            <a:pPr marL="800100" lvl="1" indent="-342900">
              <a:lnSpc>
                <a:spcPct val="150000"/>
              </a:lnSpc>
              <a:buFont typeface="Wingdings" panose="05000000000000000000" pitchFamily="2" charset="2"/>
              <a:buChar char="v"/>
              <a:defRPr/>
            </a:pPr>
            <a:r>
              <a:rPr lang="en-US" b="1" dirty="0">
                <a:solidFill>
                  <a:schemeClr val="accent6">
                    <a:lumMod val="50000"/>
                  </a:schemeClr>
                </a:solidFill>
              </a:rPr>
              <a:t>The  course  will  help students to gauge understanding in principle of management</a:t>
            </a:r>
          </a:p>
        </p:txBody>
      </p:sp>
      <p:sp>
        <p:nvSpPr>
          <p:cNvPr id="11" name="Rectangle 10"/>
          <p:cNvSpPr/>
          <p:nvPr/>
        </p:nvSpPr>
        <p:spPr>
          <a:xfrm>
            <a:off x="1999857" y="6400299"/>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3804976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77764" y="115579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311775" y="1155790"/>
            <a:ext cx="4962146" cy="2495550"/>
          </a:xfr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
        <p:nvSpPr>
          <p:cNvPr id="15" name="TextBox 14"/>
          <p:cNvSpPr txBox="1"/>
          <p:nvPr/>
        </p:nvSpPr>
        <p:spPr>
          <a:xfrm>
            <a:off x="3655559" y="202313"/>
            <a:ext cx="3571170"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solidFill>
                  <a:schemeClr val="tx1"/>
                </a:solidFill>
              </a:rPr>
              <a:t>Learning Resources:</a:t>
            </a:r>
          </a:p>
        </p:txBody>
      </p:sp>
      <p:sp>
        <p:nvSpPr>
          <p:cNvPr id="12" name="TextBox 6"/>
          <p:cNvSpPr txBox="1">
            <a:spLocks noChangeArrowheads="1"/>
          </p:cNvSpPr>
          <p:nvPr/>
        </p:nvSpPr>
        <p:spPr bwMode="auto">
          <a:xfrm>
            <a:off x="1473819" y="2046940"/>
            <a:ext cx="8627745"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buFont typeface="Wingdings" panose="05000000000000000000" pitchFamily="2" charset="2"/>
              <a:buChar char="Ø"/>
              <a:defRPr/>
            </a:pPr>
            <a:r>
              <a:rPr lang="ar-YE" sz="2400" b="1" dirty="0" smtClean="0"/>
              <a:t> </a:t>
            </a:r>
            <a:r>
              <a:rPr lang="en-US" sz="2000" b="1" dirty="0" smtClean="0"/>
              <a:t>Credit </a:t>
            </a:r>
            <a:r>
              <a:rPr lang="en-US" sz="2000" b="1" dirty="0"/>
              <a:t>Hours</a:t>
            </a:r>
            <a:r>
              <a:rPr lang="en-US" sz="2000" dirty="0"/>
              <a:t>: </a:t>
            </a:r>
            <a:endParaRPr lang="ar-YE" sz="2000" dirty="0" smtClean="0"/>
          </a:p>
          <a:p>
            <a:endParaRPr lang="ar-YE" sz="1600" dirty="0"/>
          </a:p>
          <a:p>
            <a:pPr marL="446088" indent="-446088"/>
            <a:r>
              <a:rPr lang="en-US" sz="2000" b="1" dirty="0" smtClean="0"/>
              <a:t>3 </a:t>
            </a:r>
            <a:r>
              <a:rPr lang="en-US" sz="2000" b="1" dirty="0"/>
              <a:t>credit hours.  </a:t>
            </a:r>
            <a:endParaRPr lang="en-US" sz="1600" b="1" dirty="0"/>
          </a:p>
          <a:p>
            <a:pPr lvl="1">
              <a:defRPr/>
            </a:pPr>
            <a:endParaRPr lang="ar-YE" sz="2000" dirty="0"/>
          </a:p>
          <a:p>
            <a:pPr lvl="1" indent="-457200">
              <a:buFont typeface="Wingdings" pitchFamily="2" charset="2"/>
              <a:buChar char="Ø"/>
              <a:defRPr/>
            </a:pPr>
            <a:r>
              <a:rPr lang="en-US" sz="2000" b="1" dirty="0"/>
              <a:t>Required Textbook: </a:t>
            </a:r>
            <a:endParaRPr lang="ar-YE" sz="2000" b="1" dirty="0" smtClean="0"/>
          </a:p>
          <a:p>
            <a:pPr marL="285750" indent="-285750">
              <a:buFont typeface="Wingdings" panose="05000000000000000000" pitchFamily="2" charset="2"/>
              <a:buChar char="§"/>
            </a:pPr>
            <a:r>
              <a:rPr lang="en-US" b="1" dirty="0" smtClean="0"/>
              <a:t>Principles </a:t>
            </a:r>
            <a:r>
              <a:rPr lang="en-US" b="1" dirty="0"/>
              <a:t>of Management by David S. Bright, Anastasia H. Cortes, et al.</a:t>
            </a:r>
            <a:endParaRPr lang="en-US" sz="1100" b="1" dirty="0"/>
          </a:p>
          <a:p>
            <a:pPr marL="514350" lvl="1" indent="-514350">
              <a:buAutoNum type="arabicPeriod"/>
              <a:defRPr/>
            </a:pPr>
            <a:endParaRPr lang="en-US" dirty="0"/>
          </a:p>
          <a:p>
            <a:pPr lvl="1" indent="-457200">
              <a:buFont typeface="Wingdings" panose="05000000000000000000" pitchFamily="2" charset="2"/>
              <a:buChar char="Ø"/>
              <a:defRPr/>
            </a:pPr>
            <a:r>
              <a:rPr lang="en-US" sz="2000" b="1" dirty="0"/>
              <a:t>Essential References:</a:t>
            </a:r>
          </a:p>
          <a:p>
            <a:pPr marL="0" lvl="1">
              <a:defRPr/>
            </a:pPr>
            <a:endParaRPr lang="en-US" sz="2400" b="1" dirty="0"/>
          </a:p>
        </p:txBody>
      </p:sp>
      <p:sp>
        <p:nvSpPr>
          <p:cNvPr id="13" name="TextBox 6"/>
          <p:cNvSpPr txBox="1">
            <a:spLocks noChangeArrowheads="1"/>
          </p:cNvSpPr>
          <p:nvPr/>
        </p:nvSpPr>
        <p:spPr bwMode="auto">
          <a:xfrm>
            <a:off x="2314610" y="4594657"/>
            <a:ext cx="82296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Wingdings" panose="05000000000000000000" pitchFamily="2" charset="2"/>
              <a:buChar char="§"/>
            </a:pPr>
            <a:r>
              <a:rPr lang="en-US" sz="2000" b="1" dirty="0"/>
              <a:t>The main material and reference for each course will be the textbook mentioned in the </a:t>
            </a:r>
            <a:r>
              <a:rPr lang="en-US" sz="2000" b="1" dirty="0" smtClean="0"/>
              <a:t>course</a:t>
            </a:r>
            <a:r>
              <a:rPr lang="en-US" sz="1200" b="1" dirty="0" smtClean="0"/>
              <a:t> </a:t>
            </a:r>
            <a:r>
              <a:rPr lang="en-US" sz="2000" b="1" dirty="0" smtClean="0"/>
              <a:t>specifications</a:t>
            </a:r>
            <a:r>
              <a:rPr lang="en-US" sz="2000" b="1" dirty="0"/>
              <a:t>. </a:t>
            </a:r>
            <a:r>
              <a:rPr lang="en-US" sz="2000" b="1" dirty="0" smtClean="0"/>
              <a:t>Lecture </a:t>
            </a:r>
            <a:r>
              <a:rPr lang="en-US" sz="2000" b="1" dirty="0"/>
              <a:t>notes and slides are additional resources that are prepared by </a:t>
            </a:r>
            <a:r>
              <a:rPr lang="en-US" sz="2000" b="1" dirty="0" smtClean="0"/>
              <a:t>the professor</a:t>
            </a:r>
            <a:r>
              <a:rPr lang="en-US" sz="2000" b="1" dirty="0"/>
              <a:t>.</a:t>
            </a:r>
            <a:endParaRPr lang="en-US" sz="1200" b="1" dirty="0"/>
          </a:p>
        </p:txBody>
      </p:sp>
      <p:sp>
        <p:nvSpPr>
          <p:cNvPr id="14" name="Rectangle 13"/>
          <p:cNvSpPr/>
          <p:nvPr/>
        </p:nvSpPr>
        <p:spPr>
          <a:xfrm>
            <a:off x="2750962" y="6043914"/>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40669" y="287012"/>
            <a:ext cx="4400628" cy="584775"/>
          </a:xfrm>
          <a:prstGeom prst="rect">
            <a:avLst/>
          </a:prstGeom>
          <a:noFill/>
          <a:ln>
            <a:solidFill>
              <a:schemeClr val="tx1"/>
            </a:solidFill>
          </a:ln>
        </p:spPr>
        <p:txBody>
          <a:bodyPr wrap="none" rtlCol="0">
            <a:spAutoFit/>
          </a:bodyPr>
          <a:lstStyle>
            <a:defPPr>
              <a:defRPr lang="en-US"/>
            </a:defPPr>
            <a:lvl1pPr>
              <a:defRPr sz="3200" b="1">
                <a:solidFill>
                  <a:schemeClr val="bg1"/>
                </a:solidFill>
              </a:defRPr>
            </a:lvl1pPr>
          </a:lstStyle>
          <a:p>
            <a:r>
              <a:rPr lang="en-US" dirty="0">
                <a:solidFill>
                  <a:schemeClr val="tx1"/>
                </a:solidFill>
              </a:rPr>
              <a:t>Units of Course Contents</a:t>
            </a:r>
          </a:p>
        </p:txBody>
      </p:sp>
      <p:sp>
        <p:nvSpPr>
          <p:cNvPr id="5" name="TextBox 6"/>
          <p:cNvSpPr txBox="1">
            <a:spLocks noChangeArrowheads="1"/>
          </p:cNvSpPr>
          <p:nvPr/>
        </p:nvSpPr>
        <p:spPr bwMode="auto">
          <a:xfrm>
            <a:off x="1580163" y="1007764"/>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b="1" dirty="0">
                <a:solidFill>
                  <a:srgbClr val="FF0000"/>
                </a:solidFill>
              </a:rPr>
              <a:t>Lecture Structure</a:t>
            </a:r>
            <a:r>
              <a:rPr lang="en-US" sz="2400" dirty="0" smtClean="0">
                <a:solidFill>
                  <a:srgbClr val="FF0000"/>
                </a:solidFill>
              </a:rPr>
              <a:t>:</a:t>
            </a:r>
            <a:endParaRPr lang="en-US" sz="2400" dirty="0">
              <a:solidFill>
                <a:srgbClr val="FF0000"/>
              </a:solidFill>
            </a:endParaRPr>
          </a:p>
        </p:txBody>
      </p:sp>
      <p:pic>
        <p:nvPicPr>
          <p:cNvPr id="6" name="Picture 5">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41208" y="0"/>
            <a:ext cx="2036258" cy="1141053"/>
          </a:xfrm>
          <a:prstGeom prst="rect">
            <a:avLst/>
          </a:prstGeom>
        </p:spPr>
      </p:pic>
      <p:pic>
        <p:nvPicPr>
          <p:cNvPr id="7" name="Graphic 31">
            <a:extLst>
              <a:ext uri="{FF2B5EF4-FFF2-40B4-BE49-F238E27FC236}">
                <a16:creationId xmlns:a16="http://schemas.microsoft.com/office/drawing/2014/main" id="{8D8D2E0B-635C-AB80-336C-3A6DEA4EF6BC}"/>
              </a:ext>
            </a:extLst>
          </p:cNvPr>
          <p:cNvPicPr>
            <a:picLocks noChangeAspect="1"/>
          </p:cNvPicPr>
          <p:nvPr/>
        </p:nvPicPr>
        <p:blipFill>
          <a:blip r:embed="rId3">
            <a:extLst>
              <a:ext uri="{96DAC541-7B7A-43D3-8B79-37D633B846F1}">
                <asvg:svgBlip xmlns:asvg="http://schemas.microsoft.com/office/drawing/2016/SVG/main" xmlns="" r:embed="rId7"/>
              </a:ext>
            </a:extLst>
          </a:blip>
          <a:stretch>
            <a:fillRect/>
          </a:stretch>
        </p:blipFill>
        <p:spPr>
          <a:xfrm>
            <a:off x="101888" y="189307"/>
            <a:ext cx="2167470" cy="683705"/>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3948712545"/>
              </p:ext>
            </p:extLst>
          </p:nvPr>
        </p:nvGraphicFramePr>
        <p:xfrm>
          <a:off x="950754" y="1604181"/>
          <a:ext cx="10198607" cy="4539949"/>
        </p:xfrm>
        <a:graphic>
          <a:graphicData uri="http://schemas.openxmlformats.org/drawingml/2006/table">
            <a:tbl>
              <a:tblPr firstRow="1" bandRow="1">
                <a:tableStyleId>{5C22544A-7EE6-4342-B048-85BDC9FD1C3A}</a:tableStyleId>
              </a:tblPr>
              <a:tblGrid>
                <a:gridCol w="1019861">
                  <a:extLst>
                    <a:ext uri="{9D8B030D-6E8A-4147-A177-3AD203B41FA5}">
                      <a16:colId xmlns:a16="http://schemas.microsoft.com/office/drawing/2014/main" val="20000"/>
                    </a:ext>
                  </a:extLst>
                </a:gridCol>
                <a:gridCol w="6966999">
                  <a:extLst>
                    <a:ext uri="{9D8B030D-6E8A-4147-A177-3AD203B41FA5}">
                      <a16:colId xmlns:a16="http://schemas.microsoft.com/office/drawing/2014/main" val="20001"/>
                    </a:ext>
                  </a:extLst>
                </a:gridCol>
                <a:gridCol w="1144947">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tblGrid>
              <a:tr h="525334">
                <a:tc>
                  <a:txBody>
                    <a:bodyPr/>
                    <a:lstStyle/>
                    <a:p>
                      <a:r>
                        <a:rPr lang="en-US" sz="1800" b="1" dirty="0" smtClean="0"/>
                        <a:t>Module</a:t>
                      </a:r>
                      <a:endParaRPr lang="en-US" sz="1800" b="1" dirty="0"/>
                    </a:p>
                  </a:txBody>
                  <a:tcPr marT="45721" marB="45721" anchor="ctr"/>
                </a:tc>
                <a:tc>
                  <a:txBody>
                    <a:bodyPr/>
                    <a:lstStyle/>
                    <a:p>
                      <a:r>
                        <a:rPr lang="en-US" sz="1800" b="1" dirty="0" smtClean="0"/>
                        <a:t>Course</a:t>
                      </a:r>
                      <a:r>
                        <a:rPr lang="en-US" sz="1800" b="1" baseline="0" dirty="0" smtClean="0"/>
                        <a:t> </a:t>
                      </a:r>
                      <a:r>
                        <a:rPr lang="en-US" sz="1800" b="1" dirty="0" smtClean="0"/>
                        <a:t>Unit</a:t>
                      </a:r>
                      <a:endParaRPr lang="en-US" sz="1800" b="1" dirty="0"/>
                    </a:p>
                  </a:txBody>
                  <a:tcPr marT="45721" marB="45721" anchor="ctr"/>
                </a:tc>
                <a:tc>
                  <a:txBody>
                    <a:bodyPr/>
                    <a:lstStyle/>
                    <a:p>
                      <a:r>
                        <a:rPr lang="en-US" sz="1800" b="1" dirty="0" smtClean="0"/>
                        <a:t>No.of. Weeks</a:t>
                      </a:r>
                      <a:r>
                        <a:rPr lang="en-US" sz="1800" b="1" baseline="0" dirty="0" smtClean="0"/>
                        <a:t> </a:t>
                      </a:r>
                      <a:endParaRPr lang="en-US" sz="1800" b="1" dirty="0"/>
                    </a:p>
                  </a:txBody>
                  <a:tcPr marT="45721" marB="45721" anchor="ctr"/>
                </a:tc>
                <a:tc>
                  <a:txBody>
                    <a:bodyPr/>
                    <a:lstStyle/>
                    <a:p>
                      <a:r>
                        <a:rPr lang="en-US" sz="1800" b="1" dirty="0" smtClean="0"/>
                        <a:t>Contact Hours</a:t>
                      </a:r>
                      <a:endParaRPr lang="en-US" sz="1800" b="1" dirty="0"/>
                    </a:p>
                  </a:txBody>
                  <a:tcPr marT="45721" marB="45721" anchor="ctr"/>
                </a:tc>
                <a:extLst>
                  <a:ext uri="{0D108BD9-81ED-4DB2-BD59-A6C34878D82A}">
                    <a16:rowId xmlns:a16="http://schemas.microsoft.com/office/drawing/2014/main" val="10000"/>
                  </a:ext>
                </a:extLst>
              </a:tr>
              <a:tr h="371234">
                <a:tc>
                  <a:txBody>
                    <a:bodyPr/>
                    <a:lstStyle/>
                    <a:p>
                      <a:pPr marL="0" indent="0">
                        <a:buFont typeface="+mj-lt"/>
                        <a:buNone/>
                      </a:pPr>
                      <a:r>
                        <a:rPr lang="en-US" sz="1800" b="1" dirty="0" smtClean="0"/>
                        <a:t>1</a:t>
                      </a:r>
                    </a:p>
                  </a:txBody>
                  <a:tcPr marT="45721" marB="45721" anchor="ctr"/>
                </a:tc>
                <a:tc>
                  <a:txBody>
                    <a:bodyPr/>
                    <a:lstStyle/>
                    <a:p>
                      <a:r>
                        <a:rPr lang="en-US" sz="1800" b="1" dirty="0" smtClean="0"/>
                        <a:t> </a:t>
                      </a:r>
                      <a:r>
                        <a:rPr lang="en-US" sz="1800" b="1" kern="1200" dirty="0" smtClean="0">
                          <a:solidFill>
                            <a:schemeClr val="dk1"/>
                          </a:solidFill>
                          <a:latin typeface="+mn-lt"/>
                          <a:ea typeface="+mn-ea"/>
                          <a:cs typeface="+mn-cs"/>
                        </a:rPr>
                        <a:t>Lecture_1_Overview of management -1</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1</a:t>
                      </a:r>
                      <a:r>
                        <a:rPr lang="en-US" sz="1800" b="1" baseline="30000" dirty="0" smtClean="0"/>
                        <a:t>st</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1"/>
                  </a:ext>
                </a:extLst>
              </a:tr>
              <a:tr h="363459">
                <a:tc>
                  <a:txBody>
                    <a:bodyPr/>
                    <a:lstStyle/>
                    <a:p>
                      <a:pPr marL="0" indent="0">
                        <a:buFont typeface="+mj-lt"/>
                        <a:buNone/>
                      </a:pPr>
                      <a:r>
                        <a:rPr lang="en-US" sz="1800" b="1" dirty="0" smtClean="0"/>
                        <a:t>2</a:t>
                      </a:r>
                      <a:endParaRPr lang="en-US" sz="1800" b="1" dirty="0"/>
                    </a:p>
                  </a:txBody>
                  <a:tcPr marT="45721" marB="45721" anchor="ctr"/>
                </a:tc>
                <a:tc>
                  <a:txBody>
                    <a:bodyPr/>
                    <a:lstStyle/>
                    <a:p>
                      <a:r>
                        <a:rPr lang="en-US" sz="1800" b="1" dirty="0" smtClean="0"/>
                        <a:t>Lecture_2_</a:t>
                      </a:r>
                      <a:r>
                        <a:rPr lang="en-US" sz="1800" b="1" kern="1200" dirty="0" smtClean="0">
                          <a:solidFill>
                            <a:schemeClr val="dk1"/>
                          </a:solidFill>
                          <a:latin typeface="+mn-lt"/>
                          <a:ea typeface="+mn-ea"/>
                          <a:cs typeface="+mn-cs"/>
                        </a:rPr>
                        <a:t>Overview of management -2</a:t>
                      </a:r>
                      <a:endParaRPr lang="en-US" sz="1800" b="1" kern="1200" dirty="0">
                        <a:solidFill>
                          <a:schemeClr val="dk1"/>
                        </a:solidFill>
                        <a:latin typeface="+mn-lt"/>
                        <a:ea typeface="+mn-ea"/>
                        <a:cs typeface="+mn-cs"/>
                      </a:endParaRPr>
                    </a:p>
                  </a:txBody>
                  <a:tcPr marT="45721" marB="45721" anchor="ctr"/>
                </a:tc>
                <a:tc>
                  <a:txBody>
                    <a:bodyPr/>
                    <a:lstStyle/>
                    <a:p>
                      <a:r>
                        <a:rPr lang="en-US" sz="1800" b="1" baseline="0" dirty="0" smtClean="0"/>
                        <a:t>2</a:t>
                      </a:r>
                      <a:r>
                        <a:rPr lang="en-US" sz="1800" b="1" baseline="30000" dirty="0" smtClean="0"/>
                        <a:t>nd</a:t>
                      </a:r>
                      <a:r>
                        <a:rPr lang="en-US" sz="1800" b="1" baseline="0" dirty="0" smtClean="0"/>
                        <a:t>  </a:t>
                      </a:r>
                      <a:r>
                        <a:rPr lang="en-US" sz="1800" b="1" dirty="0" smtClean="0"/>
                        <a:t>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2"/>
                  </a:ext>
                </a:extLst>
              </a:tr>
              <a:tr h="454897">
                <a:tc>
                  <a:txBody>
                    <a:bodyPr/>
                    <a:lstStyle/>
                    <a:p>
                      <a:pPr marL="0" indent="0">
                        <a:buFont typeface="+mj-lt"/>
                        <a:buNone/>
                      </a:pPr>
                      <a:r>
                        <a:rPr lang="en-US" sz="1800" b="1" dirty="0" smtClean="0"/>
                        <a:t>3</a:t>
                      </a:r>
                      <a:endParaRPr lang="en-US" sz="1800" b="1"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dk1"/>
                          </a:solidFill>
                          <a:latin typeface="+mn-lt"/>
                          <a:ea typeface="+mn-ea"/>
                          <a:cs typeface="+mn-cs"/>
                        </a:rPr>
                        <a:t>Lecture_3_leadership</a:t>
                      </a:r>
                    </a:p>
                  </a:txBody>
                  <a:tcPr marT="45721" marB="45721" anchor="ctr"/>
                </a:tc>
                <a:tc>
                  <a:txBody>
                    <a:bodyPr/>
                    <a:lstStyle/>
                    <a:p>
                      <a:r>
                        <a:rPr lang="en-US" sz="1800" b="1" dirty="0" smtClean="0"/>
                        <a:t>3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3"/>
                  </a:ext>
                </a:extLst>
              </a:tr>
              <a:tr h="381000">
                <a:tc>
                  <a:txBody>
                    <a:bodyPr/>
                    <a:lstStyle/>
                    <a:p>
                      <a:pPr marL="0" indent="0">
                        <a:buFont typeface="+mj-lt"/>
                        <a:buNone/>
                      </a:pPr>
                      <a:r>
                        <a:rPr lang="en-US" sz="1800" b="1" smtClean="0"/>
                        <a:t>4</a:t>
                      </a:r>
                      <a:endParaRPr lang="en-US" sz="1800" b="1"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dk1"/>
                          </a:solidFill>
                          <a:latin typeface="+mn-lt"/>
                          <a:ea typeface="+mn-ea"/>
                          <a:cs typeface="+mn-cs"/>
                        </a:rPr>
                        <a:t>Lecture_4_Planning </a:t>
                      </a:r>
                    </a:p>
                  </a:txBody>
                  <a:tcPr marT="45721" marB="45721" anchor="ctr"/>
                </a:tc>
                <a:tc>
                  <a:txBody>
                    <a:bodyPr/>
                    <a:lstStyle/>
                    <a:p>
                      <a:r>
                        <a:rPr lang="en-US" sz="1800" b="1" dirty="0" smtClean="0"/>
                        <a:t>4</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4"/>
                  </a:ext>
                </a:extLst>
              </a:tr>
              <a:tr h="371234">
                <a:tc>
                  <a:txBody>
                    <a:bodyPr/>
                    <a:lstStyle/>
                    <a:p>
                      <a:pPr marL="0" indent="0">
                        <a:buFont typeface="+mj-lt"/>
                        <a:buNone/>
                      </a:pPr>
                      <a:r>
                        <a:rPr lang="en-US" sz="1800" b="1" dirty="0"/>
                        <a:t>5</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t>Lecture_5_</a:t>
                      </a:r>
                      <a:r>
                        <a:rPr lang="en-US" sz="1800" b="1" kern="1200" dirty="0" smtClean="0">
                          <a:solidFill>
                            <a:schemeClr val="dk1"/>
                          </a:solidFill>
                          <a:latin typeface="+mn-lt"/>
                          <a:ea typeface="+mn-ea"/>
                          <a:cs typeface="+mn-cs"/>
                        </a:rPr>
                        <a:t>Time Management</a:t>
                      </a:r>
                    </a:p>
                  </a:txBody>
                  <a:tcPr marT="45721" marB="45721" anchor="ctr"/>
                </a:tc>
                <a:tc>
                  <a:txBody>
                    <a:bodyPr/>
                    <a:lstStyle/>
                    <a:p>
                      <a:r>
                        <a:rPr lang="en-US" sz="1800" b="1" dirty="0" smtClean="0"/>
                        <a:t>5</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5"/>
                  </a:ext>
                </a:extLst>
              </a:tr>
              <a:tr h="470804">
                <a:tc>
                  <a:txBody>
                    <a:bodyPr/>
                    <a:lstStyle/>
                    <a:p>
                      <a:pPr marL="0" indent="0">
                        <a:buFont typeface="+mj-lt"/>
                        <a:buNone/>
                      </a:pPr>
                      <a:r>
                        <a:rPr lang="en-US" sz="1800" b="1" dirty="0"/>
                        <a:t>6</a:t>
                      </a:r>
                    </a:p>
                  </a:txBody>
                  <a:tcPr marT="45721" marB="45721" anchor="ctr"/>
                </a:tc>
                <a:tc>
                  <a:txBody>
                    <a:bodyPr/>
                    <a:lstStyle/>
                    <a:p>
                      <a:r>
                        <a:rPr lang="en-US" sz="1800" b="1" kern="1200" dirty="0" smtClean="0">
                          <a:solidFill>
                            <a:schemeClr val="dk1"/>
                          </a:solidFill>
                          <a:latin typeface="+mn-lt"/>
                          <a:ea typeface="+mn-ea"/>
                          <a:cs typeface="+mn-cs"/>
                        </a:rPr>
                        <a:t>Lecture_6 Making decisions Organizational Structure</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6 </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6"/>
                  </a:ext>
                </a:extLst>
              </a:tr>
              <a:tr h="371234">
                <a:tc>
                  <a:txBody>
                    <a:bodyPr/>
                    <a:lstStyle/>
                    <a:p>
                      <a:pPr marL="0" indent="0">
                        <a:buFont typeface="+mj-lt"/>
                        <a:buNone/>
                      </a:pPr>
                      <a:r>
                        <a:rPr lang="en-US" sz="1800" b="1" dirty="0" smtClean="0"/>
                        <a:t>7</a:t>
                      </a:r>
                      <a:endParaRPr lang="en-US" sz="1800" b="1" dirty="0"/>
                    </a:p>
                  </a:txBody>
                  <a:tcPr marT="45721" marB="45721" anchor="ctr"/>
                </a:tc>
                <a:tc>
                  <a:txBody>
                    <a:bodyPr/>
                    <a:lstStyle/>
                    <a:p>
                      <a:pPr marL="533400" indent="-533400" fontAlgn="base">
                        <a:spcBef>
                          <a:spcPct val="0"/>
                        </a:spcBef>
                        <a:spcAft>
                          <a:spcPct val="0"/>
                        </a:spcAft>
                      </a:pPr>
                      <a:r>
                        <a:rPr lang="en-US" sz="1800" b="1" kern="1200" dirty="0" smtClean="0">
                          <a:solidFill>
                            <a:schemeClr val="dk1"/>
                          </a:solidFill>
                          <a:latin typeface="+mn-lt"/>
                          <a:ea typeface="+mn-ea"/>
                          <a:cs typeface="+mn-cs"/>
                        </a:rPr>
                        <a:t>Lecture_7_Organizational Structure and Design</a:t>
                      </a:r>
                      <a:endParaRPr lang="en-CA" sz="1800" b="1" kern="1200" dirty="0">
                        <a:solidFill>
                          <a:schemeClr val="dk1"/>
                        </a:solidFill>
                        <a:latin typeface="+mn-lt"/>
                        <a:ea typeface="+mn-ea"/>
                        <a:cs typeface="+mn-cs"/>
                      </a:endParaRPr>
                    </a:p>
                  </a:txBody>
                  <a:tcPr marT="45721" marB="45721" anchor="ctr"/>
                </a:tc>
                <a:tc>
                  <a:txBody>
                    <a:bodyPr/>
                    <a:lstStyle/>
                    <a:p>
                      <a:r>
                        <a:rPr lang="en-US" sz="1800" b="1" dirty="0" smtClean="0"/>
                        <a:t>7</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7"/>
                  </a:ext>
                </a:extLst>
              </a:tr>
              <a:tr h="371234">
                <a:tc>
                  <a:txBody>
                    <a:bodyPr/>
                    <a:lstStyle/>
                    <a:p>
                      <a:pPr marL="0" indent="0">
                        <a:buFont typeface="+mj-lt"/>
                        <a:buNone/>
                      </a:pPr>
                      <a:r>
                        <a:rPr lang="en-US" sz="1800" b="1" dirty="0" smtClean="0"/>
                        <a:t>8</a:t>
                      </a:r>
                      <a:endParaRPr lang="en-US" sz="1800" b="1" dirty="0"/>
                    </a:p>
                  </a:txBody>
                  <a:tcPr marT="45721" marB="45721" anchor="ctr"/>
                </a:tc>
                <a:tc>
                  <a:txBody>
                    <a:bodyPr/>
                    <a:lstStyle/>
                    <a:p>
                      <a:r>
                        <a:rPr lang="en-US" sz="1800" b="1" kern="1200" dirty="0" smtClean="0">
                          <a:solidFill>
                            <a:schemeClr val="dk1"/>
                          </a:solidFill>
                          <a:latin typeface="+mn-lt"/>
                          <a:ea typeface="+mn-ea"/>
                          <a:cs typeface="+mn-cs"/>
                        </a:rPr>
                        <a:t>Lecture_8_Organizing and </a:t>
                      </a:r>
                      <a:r>
                        <a:rPr lang="en-US" altLang="ar-SA" sz="1800" b="1" kern="1200" dirty="0" smtClean="0">
                          <a:solidFill>
                            <a:schemeClr val="dk1"/>
                          </a:solidFill>
                          <a:latin typeface="+mn-lt"/>
                          <a:ea typeface="+mn-ea"/>
                          <a:cs typeface="+mn-cs"/>
                        </a:rPr>
                        <a:t>MANAGERIAL COMMUNICATION</a:t>
                      </a:r>
                      <a:endParaRPr lang="en-US" sz="1800" b="1" kern="1200" dirty="0">
                        <a:solidFill>
                          <a:schemeClr val="dk1"/>
                        </a:solidFill>
                        <a:latin typeface="+mn-lt"/>
                        <a:ea typeface="+mn-ea"/>
                        <a:cs typeface="+mn-cs"/>
                      </a:endParaRPr>
                    </a:p>
                  </a:txBody>
                  <a:tcPr marT="45721" marB="45721" anchor="ctr"/>
                </a:tc>
                <a:tc>
                  <a:txBody>
                    <a:bodyPr/>
                    <a:lstStyle/>
                    <a:p>
                      <a:r>
                        <a:rPr lang="en-US" sz="1800" b="1" dirty="0" smtClean="0"/>
                        <a:t>8</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8"/>
                  </a:ext>
                </a:extLst>
              </a:tr>
              <a:tr h="371234">
                <a:tc>
                  <a:txBody>
                    <a:bodyPr/>
                    <a:lstStyle/>
                    <a:p>
                      <a:pPr marL="0" indent="0">
                        <a:buFont typeface="+mj-lt"/>
                        <a:buNone/>
                      </a:pPr>
                      <a:r>
                        <a:rPr lang="en-US" sz="1800" b="1" dirty="0" smtClean="0"/>
                        <a:t>9</a:t>
                      </a:r>
                      <a:endParaRPr lang="en-US" sz="1800" b="1" dirty="0"/>
                    </a:p>
                  </a:txBody>
                  <a:tcPr marT="45721" marB="45721" anchor="ctr"/>
                </a:tc>
                <a:tc>
                  <a:txBody>
                    <a:bodyPr/>
                    <a:lstStyle/>
                    <a:p>
                      <a:r>
                        <a:rPr lang="en-US" sz="1800" b="1" dirty="0" smtClean="0"/>
                        <a:t>Lecture_9_Human Resource Management </a:t>
                      </a:r>
                      <a:endParaRPr lang="en-US" sz="1800" b="1" dirty="0"/>
                    </a:p>
                  </a:txBody>
                  <a:tcPr marT="45721" marB="45721" anchor="ctr"/>
                </a:tc>
                <a:tc>
                  <a:txBody>
                    <a:bodyPr/>
                    <a:lstStyle/>
                    <a:p>
                      <a:r>
                        <a:rPr lang="en-US" sz="1800" b="1" dirty="0" smtClean="0"/>
                        <a:t>9</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09"/>
                  </a:ext>
                </a:extLst>
              </a:tr>
              <a:tr h="371234">
                <a:tc>
                  <a:txBody>
                    <a:bodyPr/>
                    <a:lstStyle/>
                    <a:p>
                      <a:pPr marL="0" indent="0">
                        <a:buFont typeface="+mj-lt"/>
                        <a:buNone/>
                      </a:pPr>
                      <a:r>
                        <a:rPr lang="en-US" sz="1800" b="1" dirty="0" smtClean="0"/>
                        <a:t>10</a:t>
                      </a:r>
                      <a:endParaRPr lang="en-US" sz="1800" b="1" dirty="0"/>
                    </a:p>
                  </a:txBody>
                  <a:tcPr marT="45721" marB="45721" anchor="ctr"/>
                </a:tc>
                <a:tc>
                  <a:txBody>
                    <a:bodyPr/>
                    <a:lstStyle/>
                    <a:p>
                      <a:r>
                        <a:rPr lang="en-US" sz="1800" b="1" dirty="0" smtClean="0"/>
                        <a:t>Lecture_10_Controlling as a Management Function </a:t>
                      </a:r>
                      <a:endParaRPr lang="en-US" sz="1800" b="1" dirty="0"/>
                    </a:p>
                  </a:txBody>
                  <a:tcPr marT="45721" marB="45721" anchor="ctr"/>
                </a:tc>
                <a:tc>
                  <a:txBody>
                    <a:bodyPr/>
                    <a:lstStyle/>
                    <a:p>
                      <a:r>
                        <a:rPr lang="en-US" sz="1800" b="1" dirty="0" smtClean="0"/>
                        <a:t>10</a:t>
                      </a:r>
                      <a:endParaRPr lang="en-US" sz="1800" b="1" dirty="0"/>
                    </a:p>
                  </a:txBody>
                  <a:tcPr marT="45721" marB="45721" anchor="ctr"/>
                </a:tc>
                <a:tc>
                  <a:txBody>
                    <a:bodyPr/>
                    <a:lstStyle/>
                    <a:p>
                      <a:r>
                        <a:rPr lang="en-US" sz="1800" b="1" dirty="0" smtClean="0"/>
                        <a:t>3</a:t>
                      </a:r>
                      <a:endParaRPr lang="en-US" sz="1800" b="1" dirty="0"/>
                    </a:p>
                  </a:txBody>
                  <a:tcPr marT="45721" marB="45721" anchor="ctr"/>
                </a:tc>
                <a:extLst>
                  <a:ext uri="{0D108BD9-81ED-4DB2-BD59-A6C34878D82A}">
                    <a16:rowId xmlns:a16="http://schemas.microsoft.com/office/drawing/2014/main" val="10010"/>
                  </a:ext>
                </a:extLst>
              </a:tr>
            </a:tbl>
          </a:graphicData>
        </a:graphic>
      </p:graphicFrame>
      <p:sp>
        <p:nvSpPr>
          <p:cNvPr id="9" name="Rectangle 8"/>
          <p:cNvSpPr/>
          <p:nvPr/>
        </p:nvSpPr>
        <p:spPr>
          <a:xfrm>
            <a:off x="1999857" y="6400299"/>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698264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82844" y="429404"/>
            <a:ext cx="3480889" cy="584775"/>
          </a:xfrm>
          <a:prstGeom prst="rect">
            <a:avLst/>
          </a:prstGeom>
          <a:noFill/>
          <a:ln>
            <a:solidFill>
              <a:schemeClr val="accent1"/>
            </a:solidFill>
          </a:ln>
        </p:spPr>
        <p:txBody>
          <a:bodyPr wrap="none" rtlCol="0">
            <a:spAutoFit/>
          </a:bodyPr>
          <a:lstStyle>
            <a:defPPr>
              <a:defRPr lang="en-US"/>
            </a:defPPr>
            <a:lvl1pPr>
              <a:defRPr sz="3200" b="1">
                <a:solidFill>
                  <a:schemeClr val="bg1"/>
                </a:solidFill>
              </a:defRPr>
            </a:lvl1pPr>
          </a:lstStyle>
          <a:p>
            <a:r>
              <a:rPr lang="en-US" dirty="0">
                <a:solidFill>
                  <a:schemeClr val="tx1"/>
                </a:solidFill>
              </a:rPr>
              <a:t>Course Information</a:t>
            </a:r>
          </a:p>
        </p:txBody>
      </p:sp>
      <p:sp>
        <p:nvSpPr>
          <p:cNvPr id="4" name="TextBox 6"/>
          <p:cNvSpPr txBox="1">
            <a:spLocks noChangeArrowheads="1"/>
          </p:cNvSpPr>
          <p:nvPr/>
        </p:nvSpPr>
        <p:spPr bwMode="auto">
          <a:xfrm>
            <a:off x="3072140" y="1399773"/>
            <a:ext cx="6061298" cy="5232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800" b="1" dirty="0">
                <a:solidFill>
                  <a:srgbClr val="FF0000"/>
                </a:solidFill>
              </a:rPr>
              <a:t>Assessment Method</a:t>
            </a:r>
            <a:r>
              <a:rPr lang="en-US" sz="2800" b="1" dirty="0" smtClean="0">
                <a:solidFill>
                  <a:srgbClr val="FF0000"/>
                </a:solidFill>
              </a:rPr>
              <a:t>:</a:t>
            </a:r>
            <a:endParaRPr lang="en-US" sz="2800" b="1" dirty="0">
              <a:solidFill>
                <a:srgbClr val="FF0000"/>
              </a:solidFill>
            </a:endParaRPr>
          </a:p>
        </p:txBody>
      </p:sp>
      <p:sp>
        <p:nvSpPr>
          <p:cNvPr id="5" name="Rectangle 4"/>
          <p:cNvSpPr>
            <a:spLocks noGrp="1" noChangeArrowheads="1"/>
          </p:cNvSpPr>
          <p:nvPr/>
        </p:nvSpPr>
        <p:spPr>
          <a:xfrm>
            <a:off x="2753281" y="2109406"/>
            <a:ext cx="6699017" cy="3880773"/>
          </a:xfrm>
          <a:prstGeom prst="rect">
            <a:avLst/>
          </a:prstGeom>
          <a:ln>
            <a:solidFill>
              <a:schemeClr val="tx1"/>
            </a:solidFill>
          </a:ln>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3200" b="1" dirty="0" smtClean="0"/>
              <a:t>Short Exam</a:t>
            </a:r>
            <a:endParaRPr lang="en-GB" sz="3200" b="1" dirty="0"/>
          </a:p>
          <a:p>
            <a:pPr lvl="1">
              <a:lnSpc>
                <a:spcPct val="90000"/>
              </a:lnSpc>
            </a:pPr>
            <a:r>
              <a:rPr lang="en-US" sz="2800" b="1" dirty="0" smtClean="0"/>
              <a:t>80</a:t>
            </a:r>
            <a:r>
              <a:rPr lang="en-GB" sz="2800" b="1" dirty="0" smtClean="0"/>
              <a:t>% mark</a:t>
            </a:r>
            <a:r>
              <a:rPr lang="en-US" sz="2800" b="1" dirty="0" smtClean="0"/>
              <a:t>s</a:t>
            </a:r>
            <a:endParaRPr lang="en-GB" sz="2800" b="1" dirty="0"/>
          </a:p>
          <a:p>
            <a:pPr lvl="2">
              <a:lnSpc>
                <a:spcPct val="90000"/>
              </a:lnSpc>
            </a:pPr>
            <a:r>
              <a:rPr lang="en-GB" sz="2400" b="1" dirty="0" smtClean="0"/>
              <a:t>Count of short Exam 10 (Weekly)</a:t>
            </a:r>
            <a:endParaRPr lang="en-GB" sz="2400" b="1" dirty="0"/>
          </a:p>
          <a:p>
            <a:pPr lvl="2">
              <a:lnSpc>
                <a:spcPct val="90000"/>
              </a:lnSpc>
            </a:pPr>
            <a:r>
              <a:rPr lang="en-GB" sz="2400" b="1" dirty="0" smtClean="0"/>
              <a:t>8 Marks for each of short Exam. </a:t>
            </a:r>
          </a:p>
          <a:p>
            <a:pPr lvl="2">
              <a:lnSpc>
                <a:spcPct val="90000"/>
              </a:lnSpc>
            </a:pPr>
            <a:endParaRPr lang="en-GB" sz="2400" b="1" dirty="0"/>
          </a:p>
          <a:p>
            <a:pPr lvl="1">
              <a:lnSpc>
                <a:spcPct val="90000"/>
              </a:lnSpc>
            </a:pPr>
            <a:r>
              <a:rPr lang="en-US" sz="2800" b="1" dirty="0" smtClean="0"/>
              <a:t>20</a:t>
            </a:r>
            <a:r>
              <a:rPr lang="en-GB" sz="2800" b="1" dirty="0" smtClean="0"/>
              <a:t>% Final Examination</a:t>
            </a:r>
            <a:endParaRPr lang="en-GB" sz="2800" b="1" dirty="0"/>
          </a:p>
        </p:txBody>
      </p:sp>
      <p:pic>
        <p:nvPicPr>
          <p:cNvPr id="6"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193" y="2821622"/>
            <a:ext cx="2467052" cy="137296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1304" y="151264"/>
            <a:ext cx="2036258" cy="1141053"/>
          </a:xfrm>
          <a:prstGeom prst="rect">
            <a:avLst/>
          </a:prstGeom>
        </p:spPr>
      </p:pic>
      <p:pic>
        <p:nvPicPr>
          <p:cNvPr id="8" name="Graphic 31">
            <a:extLst>
              <a:ext uri="{FF2B5EF4-FFF2-40B4-BE49-F238E27FC236}">
                <a16:creationId xmlns:a16="http://schemas.microsoft.com/office/drawing/2014/main" id="{8D8D2E0B-635C-AB80-336C-3A6DEA4EF6BC}"/>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5687122"/>
            <a:ext cx="2167470" cy="948453"/>
          </a:xfrm>
          <a:prstGeom prst="rect">
            <a:avLst/>
          </a:prstGeom>
        </p:spPr>
      </p:pic>
      <p:sp>
        <p:nvSpPr>
          <p:cNvPr id="9" name="Rectangle 8"/>
          <p:cNvSpPr/>
          <p:nvPr/>
        </p:nvSpPr>
        <p:spPr>
          <a:xfrm>
            <a:off x="3672540" y="6161348"/>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1236272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09096" y="5962203"/>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1AA9ED9C-DF1B-B035-D2EF-1F612766F0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155742" y="-128969"/>
            <a:ext cx="2036258" cy="1313694"/>
          </a:xfrm>
          <a:prstGeom prst="rect">
            <a:avLst/>
          </a:prstGeom>
        </p:spPr>
      </p:pic>
      <p:pic>
        <p:nvPicPr>
          <p:cNvPr id="1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41626" y="153636"/>
            <a:ext cx="2167470" cy="673372"/>
          </a:xfrm>
          <a:prstGeom prst="rect">
            <a:avLst/>
          </a:prstGeom>
        </p:spPr>
      </p:pic>
      <p:sp>
        <p:nvSpPr>
          <p:cNvPr id="14" name="Rectangle 13"/>
          <p:cNvSpPr/>
          <p:nvPr/>
        </p:nvSpPr>
        <p:spPr>
          <a:xfrm>
            <a:off x="1999857" y="6400299"/>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pic>
        <p:nvPicPr>
          <p:cNvPr id="15" name="Picture 14"/>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939969" y="170843"/>
            <a:ext cx="6047914" cy="5693780"/>
          </a:xfrm>
          <a:prstGeom prst="rect">
            <a:avLst/>
          </a:prstGeom>
        </p:spPr>
      </p:pic>
    </p:spTree>
    <p:extLst>
      <p:ext uri="{BB962C8B-B14F-4D97-AF65-F5344CB8AC3E}">
        <p14:creationId xmlns:p14="http://schemas.microsoft.com/office/powerpoint/2010/main" val="33608601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27395" y="5668250"/>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26149"/>
            <a:ext cx="9533101" cy="1610200"/>
          </a:xfrm>
          <a:prstGeom prst="rect">
            <a:avLst/>
          </a:prstGeom>
        </p:spPr>
      </p:pic>
      <p:sp>
        <p:nvSpPr>
          <p:cNvPr id="7" name="TextBox 6"/>
          <p:cNvSpPr txBox="1"/>
          <p:nvPr/>
        </p:nvSpPr>
        <p:spPr>
          <a:xfrm>
            <a:off x="3257431" y="571647"/>
            <a:ext cx="4131423" cy="584775"/>
          </a:xfrm>
          <a:prstGeom prst="rect">
            <a:avLst/>
          </a:prstGeom>
          <a:noFill/>
        </p:spPr>
        <p:txBody>
          <a:bodyPr wrap="square" rtlCol="0">
            <a:spAutoFit/>
          </a:bodyPr>
          <a:lstStyle/>
          <a:p>
            <a:r>
              <a:rPr lang="en-US" sz="3200" b="1" dirty="0">
                <a:solidFill>
                  <a:schemeClr val="bg1"/>
                </a:solidFill>
              </a:rPr>
              <a:t>Academic</a:t>
            </a:r>
            <a:r>
              <a:rPr lang="en-US" sz="2800" b="1" dirty="0" smtClean="0">
                <a:solidFill>
                  <a:schemeClr val="bg1"/>
                </a:solidFill>
                <a:latin typeface="Tajawal Medium" panose="00000600000000000000" pitchFamily="2" charset="-78"/>
                <a:cs typeface="Tajawal Medium" panose="00000600000000000000" pitchFamily="2" charset="-78"/>
              </a:rPr>
              <a:t> </a:t>
            </a:r>
            <a:r>
              <a:rPr lang="en-US" sz="3200" b="1" dirty="0">
                <a:solidFill>
                  <a:schemeClr val="bg1"/>
                </a:solidFill>
              </a:rPr>
              <a:t>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12</a:t>
            </a:fld>
            <a:endParaRPr lang="en-US"/>
          </a:p>
        </p:txBody>
      </p:sp>
      <p:sp>
        <p:nvSpPr>
          <p:cNvPr id="11" name="Google Shape;1103;p33">
            <a:extLst>
              <a:ext uri="{FF2B5EF4-FFF2-40B4-BE49-F238E27FC236}">
                <a16:creationId xmlns:a16="http://schemas.microsoft.com/office/drawing/2014/main" id="{8BCBFB35-849A-A846-920B-05F167933D55}"/>
              </a:ext>
            </a:extLst>
          </p:cNvPr>
          <p:cNvSpPr txBox="1">
            <a:spLocks/>
          </p:cNvSpPr>
          <p:nvPr/>
        </p:nvSpPr>
        <p:spPr>
          <a:xfrm>
            <a:off x="2968433" y="2238402"/>
            <a:ext cx="6763958" cy="2452839"/>
          </a:xfrm>
          <a:prstGeom prst="rect">
            <a:avLst/>
          </a:prstGeom>
          <a:ln>
            <a:solidFill>
              <a:schemeClr val="tx1"/>
            </a:solid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00000"/>
              </a:lnSpc>
              <a:spcBef>
                <a:spcPts val="0"/>
              </a:spcBef>
              <a:buClr>
                <a:srgbClr val="212950"/>
              </a:buClr>
              <a:buSzPts val="2600"/>
              <a:buFont typeface="Catamaran"/>
              <a:buNone/>
            </a:pPr>
            <a:r>
              <a:rPr lang="ar-SA" sz="2800" b="1" dirty="0">
                <a:solidFill>
                  <a:srgbClr val="F27A1C"/>
                </a:solidFill>
                <a:latin typeface="ae_Ouhod" pitchFamily="34" charset="-78"/>
                <a:ea typeface="Tahoma" panose="020B0604030504040204" pitchFamily="34" charset="0"/>
                <a:cs typeface="ae_Ouhod" pitchFamily="34" charset="-78"/>
              </a:rPr>
              <a:t>الفترة الزمنية التعليمية في الفصل الدراسي </a:t>
            </a:r>
            <a:r>
              <a:rPr lang="ar-SA" sz="2800" b="1" dirty="0" smtClean="0">
                <a:solidFill>
                  <a:srgbClr val="F27A1C"/>
                </a:solidFill>
                <a:latin typeface="ae_Ouhod" pitchFamily="34" charset="-78"/>
                <a:ea typeface="Tahoma" panose="020B0604030504040204" pitchFamily="34" charset="0"/>
                <a:cs typeface="ae_Ouhod" pitchFamily="34" charset="-78"/>
              </a:rPr>
              <a:t> تكون </a:t>
            </a:r>
            <a:r>
              <a:rPr lang="ar-SA" sz="2800" b="1" dirty="0">
                <a:solidFill>
                  <a:srgbClr val="24A9E1"/>
                </a:solidFill>
                <a:latin typeface="ae_Ouhod" pitchFamily="34" charset="-78"/>
                <a:ea typeface="Tahoma" panose="020B0604030504040204" pitchFamily="34" charset="0"/>
                <a:cs typeface="ae_Ouhod" pitchFamily="34" charset="-78"/>
              </a:rPr>
              <a:t>مدة </a:t>
            </a:r>
            <a:r>
              <a:rPr lang="ar-SA" sz="2800" b="1" dirty="0" smtClean="0">
                <a:solidFill>
                  <a:srgbClr val="24A9E1"/>
                </a:solidFill>
                <a:latin typeface="ae_Ouhod" pitchFamily="34" charset="-78"/>
                <a:ea typeface="Tahoma" panose="020B0604030504040204" pitchFamily="34" charset="0"/>
                <a:cs typeface="ae_Ouhod" pitchFamily="34" charset="-78"/>
              </a:rPr>
              <a:t>١٣أسبوع</a:t>
            </a:r>
            <a:endParaRPr lang="en-US" sz="2800" b="1" dirty="0" smtClean="0">
              <a:solidFill>
                <a:srgbClr val="24A9E1"/>
              </a:solidFill>
              <a:latin typeface="ae_Ouhod" pitchFamily="34" charset="-78"/>
              <a:ea typeface="Tahoma" panose="020B0604030504040204" pitchFamily="34" charset="0"/>
              <a:cs typeface="ae_Ouhod" pitchFamily="34" charset="-78"/>
            </a:endParaRPr>
          </a:p>
          <a:p>
            <a:pPr algn="ctr" rtl="1">
              <a:lnSpc>
                <a:spcPct val="100000"/>
              </a:lnSpc>
              <a:spcBef>
                <a:spcPts val="0"/>
              </a:spcBef>
              <a:buClr>
                <a:srgbClr val="212950"/>
              </a:buClr>
              <a:buSzPts val="2600"/>
              <a:buFont typeface="Catamaran"/>
              <a:buNone/>
            </a:pPr>
            <a:r>
              <a:rPr lang="ar-SA" sz="2800" b="1" dirty="0" smtClean="0">
                <a:solidFill>
                  <a:srgbClr val="F27A1C"/>
                </a:solidFill>
                <a:latin typeface="ae_Ouhod" pitchFamily="34" charset="-78"/>
                <a:ea typeface="Tahoma" panose="020B0604030504040204" pitchFamily="34" charset="0"/>
                <a:cs typeface="ae_Ouhod" pitchFamily="34" charset="-78"/>
              </a:rPr>
              <a:t>   (منهم </a:t>
            </a:r>
            <a:r>
              <a:rPr lang="ar-SA" sz="2800" b="1" dirty="0">
                <a:solidFill>
                  <a:srgbClr val="F27A1C"/>
                </a:solidFill>
                <a:latin typeface="ae_Ouhod" pitchFamily="34" charset="-78"/>
                <a:ea typeface="Tahoma" panose="020B0604030504040204" pitchFamily="34" charset="0"/>
                <a:cs typeface="ae_Ouhod" pitchFamily="34" charset="-78"/>
              </a:rPr>
              <a:t>أسبوعين للاختبار النهائي)</a:t>
            </a:r>
          </a:p>
        </p:txBody>
      </p:sp>
      <p:grpSp>
        <p:nvGrpSpPr>
          <p:cNvPr id="12" name="Google Shape;531;p45">
            <a:extLst>
              <a:ext uri="{FF2B5EF4-FFF2-40B4-BE49-F238E27FC236}">
                <a16:creationId xmlns:a16="http://schemas.microsoft.com/office/drawing/2014/main" id="{5594617E-7544-D04F-B38A-E344AC5615A3}"/>
              </a:ext>
            </a:extLst>
          </p:cNvPr>
          <p:cNvGrpSpPr/>
          <p:nvPr/>
        </p:nvGrpSpPr>
        <p:grpSpPr>
          <a:xfrm>
            <a:off x="145854" y="2489180"/>
            <a:ext cx="2825946" cy="1884958"/>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rtl="0">
                <a:lnSpc>
                  <a:spcPct val="100000"/>
                </a:lnSpc>
                <a:spcBef>
                  <a:spcPts val="0"/>
                </a:spcBef>
                <a:spcAft>
                  <a:spcPts val="0"/>
                </a:spcAft>
                <a:buClr>
                  <a:srgbClr val="000000"/>
                </a:buClr>
                <a:buFont typeface="Arial"/>
                <a:buNone/>
              </a:pPr>
              <a:endParaRPr/>
            </a:p>
          </p:txBody>
        </p:sp>
      </p:grpSp>
      <p:pic>
        <p:nvPicPr>
          <p:cNvPr id="54" name="Picture 53">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60952" y="0"/>
            <a:ext cx="2036258" cy="1313694"/>
          </a:xfrm>
          <a:prstGeom prst="rect">
            <a:avLst/>
          </a:prstGeom>
        </p:spPr>
      </p:pic>
      <p:pic>
        <p:nvPicPr>
          <p:cNvPr id="55"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4311" y="5934257"/>
            <a:ext cx="2167470" cy="673372"/>
          </a:xfrm>
          <a:prstGeom prst="rect">
            <a:avLst/>
          </a:prstGeom>
        </p:spPr>
      </p:pic>
      <p:sp>
        <p:nvSpPr>
          <p:cNvPr id="56" name="Rectangle 55"/>
          <p:cNvSpPr/>
          <p:nvPr/>
        </p:nvSpPr>
        <p:spPr>
          <a:xfrm>
            <a:off x="2997482" y="6219712"/>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spTree>
    <p:extLst>
      <p:ext uri="{BB962C8B-B14F-4D97-AF65-F5344CB8AC3E}">
        <p14:creationId xmlns:p14="http://schemas.microsoft.com/office/powerpoint/2010/main" val="17585376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3306537" y="491639"/>
            <a:ext cx="3772186" cy="646331"/>
          </a:xfrm>
          <a:prstGeom prst="rect">
            <a:avLst/>
          </a:prstGeom>
          <a:noFill/>
        </p:spPr>
        <p:txBody>
          <a:bodyPr wrap="none" rtlCol="0">
            <a:spAutoFit/>
          </a:bodyPr>
          <a:lstStyle/>
          <a:p>
            <a:pPr algn="ctr" rtl="1">
              <a:lnSpc>
                <a:spcPct val="100000"/>
              </a:lnSpc>
              <a:spcBef>
                <a:spcPts val="0"/>
              </a:spcBef>
              <a:buClr>
                <a:srgbClr val="212950"/>
              </a:buClr>
              <a:buSzPts val="2600"/>
              <a:buFont typeface="Catamaran"/>
              <a:buNone/>
            </a:pPr>
            <a:r>
              <a:rPr lang="ar-EG" sz="3600"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مخطط الأسابيع الدراسية </a:t>
            </a:r>
            <a:endParaRPr lang="ar-SA" sz="3600"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Google Shape;1103;p33">
            <a:extLst>
              <a:ext uri="{FF2B5EF4-FFF2-40B4-BE49-F238E27FC236}">
                <a16:creationId xmlns:a16="http://schemas.microsoft.com/office/drawing/2014/main" id="{8BCBFB35-849A-A846-920B-05F167933D55}"/>
              </a:ext>
            </a:extLst>
          </p:cNvPr>
          <p:cNvSpPr txBox="1">
            <a:spLocks/>
          </p:cNvSpPr>
          <p:nvPr/>
        </p:nvSpPr>
        <p:spPr>
          <a:xfrm>
            <a:off x="8105694" y="2022029"/>
            <a:ext cx="3670699" cy="2541970"/>
          </a:xfrm>
          <a:prstGeom prst="rect">
            <a:avLst/>
          </a:prstGeo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EG"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rPr>
              <a:t>مخطط الأسابيع الدراسية </a:t>
            </a:r>
            <a:endParaRPr lang="ar-SA"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9768637" y="5204599"/>
            <a:ext cx="2007757" cy="147563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pic>
        <p:nvPicPr>
          <p:cNvPr id="53" name="Picture 52">
            <a:extLst>
              <a:ext uri="{FF2B5EF4-FFF2-40B4-BE49-F238E27FC236}">
                <a16:creationId xmlns:a16="http://schemas.microsoft.com/office/drawing/2014/main" id="{1AA9ED9C-DF1B-B035-D2EF-1F612766F0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30614" y="-87060"/>
            <a:ext cx="2036258" cy="1313694"/>
          </a:xfrm>
          <a:prstGeom prst="rect">
            <a:avLst/>
          </a:prstGeom>
        </p:spPr>
      </p:pic>
      <p:pic>
        <p:nvPicPr>
          <p:cNvPr id="54"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7"/>
              </a:ext>
            </a:extLst>
          </a:blip>
          <a:stretch>
            <a:fillRect/>
          </a:stretch>
        </p:blipFill>
        <p:spPr>
          <a:xfrm>
            <a:off x="9800719" y="386625"/>
            <a:ext cx="2167470" cy="673372"/>
          </a:xfrm>
          <a:prstGeom prst="rect">
            <a:avLst/>
          </a:prstGeom>
        </p:spPr>
      </p:pic>
      <p:pic>
        <p:nvPicPr>
          <p:cNvPr id="55" name="Picture 54"/>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2376947" y="1226634"/>
            <a:ext cx="5631366" cy="5631366"/>
          </a:xfrm>
          <a:prstGeom prst="rect">
            <a:avLst/>
          </a:prstGeom>
        </p:spPr>
      </p:pic>
    </p:spTree>
    <p:extLst>
      <p:ext uri="{BB962C8B-B14F-4D97-AF65-F5344CB8AC3E}">
        <p14:creationId xmlns:p14="http://schemas.microsoft.com/office/powerpoint/2010/main" val="2956952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856042" y="6023889"/>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7" name="TextBox 6">
            <a:extLst>
              <a:ext uri="{FF2B5EF4-FFF2-40B4-BE49-F238E27FC236}">
                <a16:creationId xmlns:a16="http://schemas.microsoft.com/office/drawing/2014/main" id="{C631CD1D-74AA-F0C0-95D4-3383E3905313}"/>
              </a:ext>
            </a:extLst>
          </p:cNvPr>
          <p:cNvSpPr txBox="1"/>
          <p:nvPr/>
        </p:nvSpPr>
        <p:spPr>
          <a:xfrm>
            <a:off x="3037657" y="429788"/>
            <a:ext cx="4277543" cy="646331"/>
          </a:xfrm>
          <a:prstGeom prst="rect">
            <a:avLst/>
          </a:prstGeom>
          <a:noFill/>
        </p:spPr>
        <p:txBody>
          <a:bodyPr wrap="square" rtlCol="0">
            <a:spAutoFit/>
          </a:bodyPr>
          <a:lstStyle/>
          <a:p>
            <a:pPr algn="ctr"/>
            <a:r>
              <a:rPr lang="en-US" sz="3600" b="1" dirty="0">
                <a:solidFill>
                  <a:schemeClr val="bg1"/>
                </a:solidFill>
                <a:latin typeface="Bahnschrift Condensed" panose="020B0502040204020203" pitchFamily="34" charset="0"/>
                <a:cs typeface="Sakkal Majalla" panose="02000000000000000000" pitchFamily="2" charset="-78"/>
              </a:rPr>
              <a:t>FALL 2022-2023</a:t>
            </a:r>
          </a:p>
        </p:txBody>
      </p:sp>
      <p:pic>
        <p:nvPicPr>
          <p:cNvPr id="13" name="Picture 12">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7099" y="57905"/>
            <a:ext cx="2036258" cy="1313694"/>
          </a:xfrm>
          <a:prstGeom prst="rect">
            <a:avLst/>
          </a:prstGeom>
        </p:spPr>
      </p:pic>
      <p:pic>
        <p:nvPicPr>
          <p:cNvPr id="14"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xmlns="" r:embed="rId8"/>
              </a:ext>
            </a:extLst>
          </a:blip>
          <a:stretch>
            <a:fillRect/>
          </a:stretch>
        </p:blipFill>
        <p:spPr>
          <a:xfrm>
            <a:off x="160458" y="5992162"/>
            <a:ext cx="2167470" cy="673372"/>
          </a:xfrm>
          <a:prstGeom prst="rect">
            <a:avLst/>
          </a:prstGeom>
        </p:spPr>
      </p:pic>
      <p:sp>
        <p:nvSpPr>
          <p:cNvPr id="15" name="Rectangle 14"/>
          <p:cNvSpPr/>
          <p:nvPr/>
        </p:nvSpPr>
        <p:spPr>
          <a:xfrm>
            <a:off x="3157717" y="6370279"/>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2023</a:t>
            </a:r>
          </a:p>
        </p:txBody>
      </p:sp>
      <p:pic>
        <p:nvPicPr>
          <p:cNvPr id="2" name="Picture 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661467" y="72483"/>
            <a:ext cx="6763598" cy="6858000"/>
          </a:xfrm>
          <a:prstGeom prst="rect">
            <a:avLst/>
          </a:prstGeom>
        </p:spPr>
      </p:pic>
      <p:sp>
        <p:nvSpPr>
          <p:cNvPr id="16" name="Rounded Rectangle 15"/>
          <p:cNvSpPr/>
          <p:nvPr/>
        </p:nvSpPr>
        <p:spPr>
          <a:xfrm>
            <a:off x="2792081" y="3501483"/>
            <a:ext cx="6741020" cy="69695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3038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16"/>
                                        </p:tgtEl>
                                      </p:cBhvr>
                                    </p:animEffect>
                                    <p:animScale>
                                      <p:cBhvr>
                                        <p:cTn id="7" dur="250" autoRev="1" fill="hold"/>
                                        <p:tgtEl>
                                          <p:spTgt spid="1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909838" y="6530723"/>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20031"/>
            <a:ext cx="9533101" cy="1610200"/>
          </a:xfrm>
          <a:prstGeom prst="rect">
            <a:avLst/>
          </a:prstGeom>
        </p:spPr>
      </p:pic>
      <p:sp>
        <p:nvSpPr>
          <p:cNvPr id="7" name="TextBox 6"/>
          <p:cNvSpPr txBox="1"/>
          <p:nvPr/>
        </p:nvSpPr>
        <p:spPr>
          <a:xfrm>
            <a:off x="3509665" y="450322"/>
            <a:ext cx="3065262" cy="584775"/>
          </a:xfrm>
          <a:prstGeom prst="rect">
            <a:avLst/>
          </a:prstGeom>
          <a:noFill/>
        </p:spPr>
        <p:txBody>
          <a:bodyPr wrap="none" rtlCol="0">
            <a:spAutoFit/>
          </a:bodyPr>
          <a:lstStyle>
            <a:defPPr>
              <a:defRPr lang="en-US"/>
            </a:defPPr>
            <a:lvl1pPr>
              <a:defRPr sz="3200" b="1">
                <a:solidFill>
                  <a:schemeClr val="bg1"/>
                </a:solidFill>
              </a:defRPr>
            </a:lvl1pPr>
          </a:lstStyle>
          <a:p>
            <a:pPr algn="ctr"/>
            <a:r>
              <a:rPr lang="ar-SA" dirty="0">
                <a:latin typeface="Bahnschrift Condensed" panose="020B0502040204020203" pitchFamily="34" charset="0"/>
                <a:cs typeface="Sakkal Majalla" panose="02000000000000000000" pitchFamily="2" charset="-78"/>
              </a:rPr>
              <a:t>الاعمال وتوزيع الدرجات</a:t>
            </a:r>
            <a:endParaRPr lang="en-US" dirty="0">
              <a:latin typeface="Bahnschrift Condensed" panose="020B0502040204020203" pitchFamily="34" charset="0"/>
              <a:cs typeface="Sakkal Majalla" panose="02000000000000000000" pitchFamily="2" charset="-78"/>
            </a:endParaRPr>
          </a:p>
        </p:txBody>
      </p:sp>
      <p:sp>
        <p:nvSpPr>
          <p:cNvPr id="13" name="Slide Number Placeholder 12"/>
          <p:cNvSpPr>
            <a:spLocks noGrp="1"/>
          </p:cNvSpPr>
          <p:nvPr>
            <p:ph type="sldNum" sz="quarter" idx="12"/>
          </p:nvPr>
        </p:nvSpPr>
        <p:spPr/>
        <p:txBody>
          <a:bodyPr/>
          <a:lstStyle/>
          <a:p>
            <a:fld id="{FDED41F8-FC0F-4085-8150-313B6CF05213}" type="slidenum">
              <a:rPr lang="en-US" smtClean="0"/>
              <a:t>15</a:t>
            </a:fld>
            <a:endParaRPr lang="en-US"/>
          </a:p>
        </p:txBody>
      </p:sp>
      <p:sp>
        <p:nvSpPr>
          <p:cNvPr id="15" name="Google Shape;1103;p33">
            <a:extLst>
              <a:ext uri="{FF2B5EF4-FFF2-40B4-BE49-F238E27FC236}">
                <a16:creationId xmlns:a16="http://schemas.microsoft.com/office/drawing/2014/main" id="{A8AFFF94-2549-554A-A261-8AC7C77F1D82}"/>
              </a:ext>
            </a:extLst>
          </p:cNvPr>
          <p:cNvSpPr txBox="1">
            <a:spLocks/>
          </p:cNvSpPr>
          <p:nvPr/>
        </p:nvSpPr>
        <p:spPr>
          <a:xfrm>
            <a:off x="8136779" y="2278301"/>
            <a:ext cx="3879048" cy="2542884"/>
          </a:xfrm>
          <a:prstGeom prst="rect">
            <a:avLst/>
          </a:prstGeom>
          <a:solidFill>
            <a:schemeClr val="bg1"/>
          </a:solidFill>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SA" sz="2400" b="1" dirty="0">
                <a:latin typeface="Tahoma" panose="020B0604030504040204" pitchFamily="34" charset="0"/>
                <a:ea typeface="Tahoma" panose="020B0604030504040204" pitchFamily="34" charset="0"/>
                <a:cs typeface="Bader" pitchFamily="2" charset="-78"/>
              </a:rPr>
              <a:t>-- اللغة الأساسية في المحاضرات </a:t>
            </a:r>
            <a:r>
              <a:rPr lang="ar-SA" sz="2400" b="1" dirty="0" smtClean="0">
                <a:latin typeface="Tahoma" panose="020B0604030504040204" pitchFamily="34" charset="0"/>
                <a:ea typeface="Tahoma" panose="020B0604030504040204" pitchFamily="34" charset="0"/>
                <a:cs typeface="Bader" pitchFamily="2" charset="-78"/>
              </a:rPr>
              <a:t>هي</a:t>
            </a:r>
            <a:r>
              <a:rPr lang="en-US" sz="2400" b="1" dirty="0" smtClean="0">
                <a:latin typeface="Tahoma" panose="020B0604030504040204" pitchFamily="34" charset="0"/>
                <a:ea typeface="Tahoma" panose="020B0604030504040204" pitchFamily="34" charset="0"/>
                <a:cs typeface="Bader" pitchFamily="2" charset="-78"/>
              </a:rPr>
              <a:t>:</a:t>
            </a:r>
            <a:endParaRPr lang="ar-YE" sz="2400" b="1" dirty="0" smtClean="0">
              <a:latin typeface="Tahoma" panose="020B0604030504040204" pitchFamily="34" charset="0"/>
              <a:ea typeface="Tahoma" panose="020B0604030504040204" pitchFamily="34" charset="0"/>
              <a:cs typeface="Bader" pitchFamily="2" charset="-78"/>
            </a:endParaRPr>
          </a:p>
          <a:p>
            <a:pPr algn="ctr" rtl="1"/>
            <a:r>
              <a:rPr lang="ar-SA" sz="20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000" b="1" dirty="0">
                <a:solidFill>
                  <a:srgbClr val="24A9E1"/>
                </a:solidFill>
                <a:latin typeface="Tahoma" panose="020B0604030504040204" pitchFamily="34" charset="0"/>
                <a:ea typeface="Tahoma" panose="020B0604030504040204" pitchFamily="34" charset="0"/>
                <a:cs typeface="Bader" pitchFamily="2" charset="-78"/>
              </a:rPr>
              <a:t>اللغة الإنجليزية </a:t>
            </a:r>
            <a: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br>
            <a:r>
              <a:rPr lang="ar-SA" sz="2400" b="1" dirty="0">
                <a:latin typeface="Tahoma" panose="020B0604030504040204" pitchFamily="34" charset="0"/>
                <a:ea typeface="Tahoma" panose="020B0604030504040204" pitchFamily="34" charset="0"/>
                <a:cs typeface="Bader" pitchFamily="2" charset="-78"/>
              </a:rPr>
              <a:t>-- الاختبارات باللغة الإنجليزية مع </a:t>
            </a:r>
            <a:r>
              <a:rPr lang="ar-SA" sz="2400" b="1" dirty="0" smtClean="0">
                <a:latin typeface="Tahoma" panose="020B0604030504040204" pitchFamily="34" charset="0"/>
                <a:ea typeface="Tahoma" panose="020B0604030504040204" pitchFamily="34" charset="0"/>
                <a:cs typeface="Bader" pitchFamily="2" charset="-78"/>
              </a:rPr>
              <a:t>وجود</a:t>
            </a:r>
            <a:endParaRPr lang="ar-YE" sz="2400" b="1" dirty="0" smtClean="0">
              <a:latin typeface="Tahoma" panose="020B0604030504040204" pitchFamily="34" charset="0"/>
              <a:ea typeface="Tahoma" panose="020B0604030504040204" pitchFamily="34" charset="0"/>
              <a:cs typeface="Bader" pitchFamily="2" charset="-78"/>
            </a:endParaRPr>
          </a:p>
          <a:p>
            <a:pPr algn="ctr" rtl="1"/>
            <a:r>
              <a:rPr lang="ar-SA" sz="20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000" b="1" dirty="0">
                <a:solidFill>
                  <a:schemeClr val="accent2"/>
                </a:solidFill>
                <a:latin typeface="Tahoma" panose="020B0604030504040204" pitchFamily="34" charset="0"/>
                <a:ea typeface="Tahoma" panose="020B0604030504040204" pitchFamily="34" charset="0"/>
                <a:cs typeface="Bader" pitchFamily="2" charset="-78"/>
              </a:rPr>
              <a:t>ترجمة للسؤال.</a:t>
            </a:r>
          </a:p>
        </p:txBody>
      </p:sp>
      <p:pic>
        <p:nvPicPr>
          <p:cNvPr id="14" name="Picture 13">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7099" y="57905"/>
            <a:ext cx="2036258" cy="1313694"/>
          </a:xfrm>
          <a:prstGeom prst="rect">
            <a:avLst/>
          </a:prstGeom>
        </p:spPr>
      </p:pic>
      <p:pic>
        <p:nvPicPr>
          <p:cNvPr id="16"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xmlns="" r:embed="rId8"/>
              </a:ext>
            </a:extLst>
          </a:blip>
          <a:stretch>
            <a:fillRect/>
          </a:stretch>
        </p:blipFill>
        <p:spPr>
          <a:xfrm>
            <a:off x="160458" y="5992162"/>
            <a:ext cx="2167470" cy="673372"/>
          </a:xfrm>
          <a:prstGeom prst="rect">
            <a:avLst/>
          </a:prstGeom>
        </p:spPr>
      </p:pic>
      <p:pic>
        <p:nvPicPr>
          <p:cNvPr id="12" name="Picture 11"/>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488004" y="1169037"/>
            <a:ext cx="5493378" cy="5493378"/>
          </a:xfrm>
          <a:prstGeom prst="rect">
            <a:avLst/>
          </a:prstGeom>
        </p:spPr>
      </p:pic>
    </p:spTree>
    <p:extLst>
      <p:ext uri="{BB962C8B-B14F-4D97-AF65-F5344CB8AC3E}">
        <p14:creationId xmlns:p14="http://schemas.microsoft.com/office/powerpoint/2010/main" val="41343376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0" y="0"/>
            <a:ext cx="9533101" cy="1610200"/>
          </a:xfrm>
          <a:prstGeom prst="rect">
            <a:avLst/>
          </a:prstGeom>
        </p:spPr>
      </p:pic>
      <p:sp>
        <p:nvSpPr>
          <p:cNvPr id="7" name="TextBox 6"/>
          <p:cNvSpPr txBox="1"/>
          <p:nvPr/>
        </p:nvSpPr>
        <p:spPr>
          <a:xfrm>
            <a:off x="2650377" y="543490"/>
            <a:ext cx="3988592" cy="584775"/>
          </a:xfrm>
          <a:prstGeom prst="rect">
            <a:avLst/>
          </a:prstGeom>
          <a:noFill/>
        </p:spPr>
        <p:txBody>
          <a:bodyPr wrap="square" rtlCol="0">
            <a:spAutoFit/>
          </a:bodyPr>
          <a:lstStyle>
            <a:defPPr>
              <a:defRPr lang="en-US"/>
            </a:defPPr>
            <a:lvl1pPr>
              <a:defRPr sz="3200" b="1">
                <a:solidFill>
                  <a:schemeClr val="bg1"/>
                </a:solidFill>
              </a:defRPr>
            </a:lvl1pPr>
          </a:lstStyle>
          <a:p>
            <a:r>
              <a:rPr lang="en-US" dirty="0"/>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16</a:t>
            </a:fld>
            <a:endParaRPr lang="en-US"/>
          </a:p>
        </p:txBody>
      </p:sp>
      <p:sp>
        <p:nvSpPr>
          <p:cNvPr id="9" name="TextBox 8"/>
          <p:cNvSpPr txBox="1"/>
          <p:nvPr/>
        </p:nvSpPr>
        <p:spPr>
          <a:xfrm>
            <a:off x="1447800" y="2429945"/>
            <a:ext cx="7543800" cy="954107"/>
          </a:xfrm>
          <a:prstGeom prst="rect">
            <a:avLst/>
          </a:prstGeom>
          <a:noFill/>
          <a:ln>
            <a:solidFill>
              <a:schemeClr val="accent1"/>
            </a:solidFill>
          </a:ln>
        </p:spPr>
        <p:txBody>
          <a:bodyPr wrap="square" rtlCol="0">
            <a:spAutoFit/>
          </a:bodyPr>
          <a:lstStyle/>
          <a:p>
            <a:pPr algn="ctr" rtl="1"/>
            <a:r>
              <a:rPr lang="ar-YE" sz="2800" b="1" dirty="0" smtClean="0">
                <a:cs typeface="Bader" pitchFamily="2" charset="-78"/>
              </a:rPr>
              <a:t>عبر برنامج </a:t>
            </a:r>
            <a:r>
              <a:rPr lang="en-US" sz="2800" b="1" dirty="0" smtClean="0">
                <a:solidFill>
                  <a:schemeClr val="accent6">
                    <a:lumMod val="75000"/>
                  </a:schemeClr>
                </a:solidFill>
                <a:cs typeface="Bader" pitchFamily="2" charset="-78"/>
              </a:rPr>
              <a:t>ZOOM</a:t>
            </a:r>
          </a:p>
          <a:p>
            <a:pPr algn="ctr" rtl="1"/>
            <a:r>
              <a:rPr lang="ar-YE" sz="2800" b="1" dirty="0" smtClean="0">
                <a:cs typeface="Bader" pitchFamily="2" charset="-78"/>
              </a:rPr>
              <a:t>سيتم تثبيت رابط حلقة النقاش على صفحة المقرر</a:t>
            </a:r>
            <a:endParaRPr lang="en-US" sz="2800" b="1" dirty="0">
              <a:cs typeface="Bader" pitchFamily="2" charset="-78"/>
            </a:endParaRPr>
          </a:p>
        </p:txBody>
      </p:sp>
      <p:sp>
        <p:nvSpPr>
          <p:cNvPr id="18" name="Rectangle 17"/>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marketing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AA9ED9C-DF1B-B035-D2EF-1F612766F0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7099" y="57905"/>
            <a:ext cx="2036258" cy="1313694"/>
          </a:xfrm>
          <a:prstGeom prst="rect">
            <a:avLst/>
          </a:prstGeom>
        </p:spPr>
      </p:pic>
      <p:pic>
        <p:nvPicPr>
          <p:cNvPr id="1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xmlns="" r:embed="rId7"/>
              </a:ext>
            </a:extLst>
          </a:blip>
          <a:stretch>
            <a:fillRect/>
          </a:stretch>
        </p:blipFill>
        <p:spPr>
          <a:xfrm>
            <a:off x="160458" y="5992162"/>
            <a:ext cx="2167470" cy="673372"/>
          </a:xfrm>
          <a:prstGeom prst="rect">
            <a:avLst/>
          </a:prstGeom>
        </p:spPr>
      </p:pic>
    </p:spTree>
    <p:extLst>
      <p:ext uri="{BB962C8B-B14F-4D97-AF65-F5344CB8AC3E}">
        <p14:creationId xmlns:p14="http://schemas.microsoft.com/office/powerpoint/2010/main" val="18744227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338</TotalTime>
  <Words>665</Words>
  <Application>Microsoft Office PowerPoint</Application>
  <PresentationFormat>Widescreen</PresentationFormat>
  <Paragraphs>137</Paragraphs>
  <Slides>17</Slides>
  <Notes>3</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17</vt:i4>
      </vt:variant>
    </vt:vector>
  </HeadingPairs>
  <TitlesOfParts>
    <vt:vector size="36" baseType="lpstr">
      <vt:lpstr>Aardvark Cafe</vt:lpstr>
      <vt:lpstr>ae_Ouhod</vt:lpstr>
      <vt:lpstr>Arial</vt:lpstr>
      <vt:lpstr>Bader</vt:lpstr>
      <vt:lpstr>Bahnschrift Condensed</vt:lpstr>
      <vt:lpstr>Calibri</vt:lpstr>
      <vt:lpstr>Calibri Light</vt:lpstr>
      <vt:lpstr>Catamaran</vt:lpstr>
      <vt:lpstr>Georgia</vt:lpstr>
      <vt:lpstr>Roboto Light</vt:lpstr>
      <vt:lpstr>Rockwell</vt:lpstr>
      <vt:lpstr>Rockwell Extra Bold</vt:lpstr>
      <vt:lpstr>Sakkal Majalla</vt:lpstr>
      <vt:lpstr>Tahoma</vt:lpstr>
      <vt:lpstr>Tajawal Medium</vt:lpstr>
      <vt:lpstr>Times New Roman</vt:lpstr>
      <vt:lpstr>Wingdings</vt:lpstr>
      <vt:lpstr>Wingdings 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36</cp:revision>
  <dcterms:created xsi:type="dcterms:W3CDTF">2023-04-29T09:08:23Z</dcterms:created>
  <dcterms:modified xsi:type="dcterms:W3CDTF">2023-05-30T03:47:20Z</dcterms:modified>
</cp:coreProperties>
</file>