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2.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Layouts/slideLayout34.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33.xml" ContentType="application/vnd.openxmlformats-officedocument.presentationml.slideLayout+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4.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 id="2147483678" r:id="rId3"/>
  </p:sldMasterIdLst>
  <p:notesMasterIdLst>
    <p:notesMasterId r:id="rId44"/>
  </p:notesMasterIdLst>
  <p:sldIdLst>
    <p:sldId id="480" r:id="rId4"/>
    <p:sldId id="303" r:id="rId5"/>
    <p:sldId id="540" r:id="rId6"/>
    <p:sldId id="276" r:id="rId7"/>
    <p:sldId id="494" r:id="rId8"/>
    <p:sldId id="508" r:id="rId9"/>
    <p:sldId id="507" r:id="rId10"/>
    <p:sldId id="538" r:id="rId11"/>
    <p:sldId id="541" r:id="rId12"/>
    <p:sldId id="504" r:id="rId13"/>
    <p:sldId id="503" r:id="rId14"/>
    <p:sldId id="502" r:id="rId15"/>
    <p:sldId id="501" r:id="rId16"/>
    <p:sldId id="542" r:id="rId17"/>
    <p:sldId id="514" r:id="rId18"/>
    <p:sldId id="513" r:id="rId19"/>
    <p:sldId id="512" r:id="rId20"/>
    <p:sldId id="511" r:id="rId21"/>
    <p:sldId id="510" r:id="rId22"/>
    <p:sldId id="495" r:id="rId23"/>
    <p:sldId id="515" r:id="rId24"/>
    <p:sldId id="516" r:id="rId25"/>
    <p:sldId id="517" r:id="rId26"/>
    <p:sldId id="518" r:id="rId27"/>
    <p:sldId id="519" r:id="rId28"/>
    <p:sldId id="520" r:id="rId29"/>
    <p:sldId id="521" r:id="rId30"/>
    <p:sldId id="522" r:id="rId31"/>
    <p:sldId id="523" r:id="rId32"/>
    <p:sldId id="524" r:id="rId33"/>
    <p:sldId id="525" r:id="rId34"/>
    <p:sldId id="526" r:id="rId35"/>
    <p:sldId id="529" r:id="rId36"/>
    <p:sldId id="527" r:id="rId37"/>
    <p:sldId id="530" r:id="rId38"/>
    <p:sldId id="531" r:id="rId39"/>
    <p:sldId id="532" r:id="rId40"/>
    <p:sldId id="533" r:id="rId41"/>
    <p:sldId id="53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276"/>
            <p14:sldId id="494"/>
            <p14:sldId id="508"/>
            <p14:sldId id="507"/>
            <p14:sldId id="538"/>
            <p14:sldId id="541"/>
            <p14:sldId id="504"/>
            <p14:sldId id="503"/>
            <p14:sldId id="502"/>
            <p14:sldId id="501"/>
            <p14:sldId id="542"/>
            <p14:sldId id="514"/>
            <p14:sldId id="513"/>
            <p14:sldId id="512"/>
            <p14:sldId id="511"/>
            <p14:sldId id="510"/>
            <p14:sldId id="495"/>
            <p14:sldId id="515"/>
            <p14:sldId id="516"/>
            <p14:sldId id="517"/>
            <p14:sldId id="518"/>
            <p14:sldId id="519"/>
            <p14:sldId id="520"/>
            <p14:sldId id="521"/>
            <p14:sldId id="522"/>
            <p14:sldId id="523"/>
            <p14:sldId id="524"/>
            <p14:sldId id="525"/>
            <p14:sldId id="526"/>
            <p14:sldId id="529"/>
            <p14:sldId id="527"/>
            <p14:sldId id="530"/>
            <p14:sldId id="531"/>
            <p14:sldId id="532"/>
            <p14:sldId id="533"/>
            <p14:sldId id="5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customXml" Target="../customXml/item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customXml" Target="../customXml/item3.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8fcf4b03b4_0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8fcf4b03b4_0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3848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9921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01887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13378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70362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64264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38012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21366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38594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8104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83661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952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7305367" y="1847300"/>
            <a:ext cx="4133600" cy="1546400"/>
          </a:xfrm>
          <a:prstGeom prst="rect">
            <a:avLst/>
          </a:prstGeom>
        </p:spPr>
        <p:txBody>
          <a:bodyPr spcFirstLastPara="1" wrap="square" lIns="91425" tIns="91425" rIns="91425" bIns="91425" anchor="ctr" anchorCtr="0">
            <a:noAutofit/>
          </a:bodyPr>
          <a:lstStyle>
            <a:lvl1pPr lvl="0" algn="ctr">
              <a:spcBef>
                <a:spcPts val="0"/>
              </a:spcBef>
              <a:spcAft>
                <a:spcPts val="0"/>
              </a:spcAft>
              <a:buSzPts val="5200"/>
              <a:buNone/>
              <a:defRPr sz="5867"/>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7631197" y="3650867"/>
            <a:ext cx="3482000" cy="7624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133">
                <a:solidFill>
                  <a:schemeClr val="dk1"/>
                </a:solidFill>
                <a:latin typeface="Fira Sans"/>
                <a:ea typeface="Fira Sans"/>
                <a:cs typeface="Fira Sans"/>
                <a:sym typeface="Fira Sans"/>
              </a:defRPr>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31288928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5" name="Google Shape;15;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10082377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8633"/>
            <a:ext cx="10972800" cy="448400"/>
          </a:xfrm>
          <a:prstGeom prst="rect">
            <a:avLst/>
          </a:prstGeom>
        </p:spPr>
        <p:txBody>
          <a:bodyPr spcFirstLastPara="1" wrap="square" lIns="91425" tIns="91425" rIns="91425" bIns="91425" anchor="ctr" anchorCtr="0">
            <a:noAutofit/>
          </a:bodyPr>
          <a:lstStyle>
            <a:lvl1pPr lvl="0" algn="ctr">
              <a:spcBef>
                <a:spcPts val="0"/>
              </a:spcBef>
              <a:spcAft>
                <a:spcPts val="0"/>
              </a:spcAft>
              <a:buSzPts val="2800"/>
              <a:buNone/>
              <a:defRPr/>
            </a:lvl1pPr>
            <a:lvl2pPr lvl="1" algn="ctr">
              <a:spcBef>
                <a:spcPts val="0"/>
              </a:spcBef>
              <a:spcAft>
                <a:spcPts val="0"/>
              </a:spcAft>
              <a:buSzPts val="2800"/>
              <a:buNone/>
              <a:defRPr/>
            </a:lvl2pPr>
            <a:lvl3pPr lvl="2" algn="ctr">
              <a:spcBef>
                <a:spcPts val="0"/>
              </a:spcBef>
              <a:spcAft>
                <a:spcPts val="0"/>
              </a:spcAft>
              <a:buSzPts val="2800"/>
              <a:buNone/>
              <a:defRPr/>
            </a:lvl3pPr>
            <a:lvl4pPr lvl="3" algn="ctr">
              <a:spcBef>
                <a:spcPts val="0"/>
              </a:spcBef>
              <a:spcAft>
                <a:spcPts val="0"/>
              </a:spcAft>
              <a:buSzPts val="2800"/>
              <a:buNone/>
              <a:defRPr/>
            </a:lvl4pPr>
            <a:lvl5pPr lvl="4" algn="ctr">
              <a:spcBef>
                <a:spcPts val="0"/>
              </a:spcBef>
              <a:spcAft>
                <a:spcPts val="0"/>
              </a:spcAft>
              <a:buSzPts val="2800"/>
              <a:buNone/>
              <a:defRPr/>
            </a:lvl5pPr>
            <a:lvl6pPr lvl="5" algn="ctr">
              <a:spcBef>
                <a:spcPts val="0"/>
              </a:spcBef>
              <a:spcAft>
                <a:spcPts val="0"/>
              </a:spcAft>
              <a:buSzPts val="2800"/>
              <a:buNone/>
              <a:defRPr/>
            </a:lvl6pPr>
            <a:lvl7pPr lvl="6" algn="ctr">
              <a:spcBef>
                <a:spcPts val="0"/>
              </a:spcBef>
              <a:spcAft>
                <a:spcPts val="0"/>
              </a:spcAft>
              <a:buSzPts val="2800"/>
              <a:buNone/>
              <a:defRPr/>
            </a:lvl7pPr>
            <a:lvl8pPr lvl="7" algn="ctr">
              <a:spcBef>
                <a:spcPts val="0"/>
              </a:spcBef>
              <a:spcAft>
                <a:spcPts val="0"/>
              </a:spcAft>
              <a:buSzPts val="2800"/>
              <a:buNone/>
              <a:defRPr/>
            </a:lvl8pPr>
            <a:lvl9pPr lvl="8" algn="ctr">
              <a:spcBef>
                <a:spcPts val="0"/>
              </a:spcBef>
              <a:spcAft>
                <a:spcPts val="0"/>
              </a:spcAft>
              <a:buSzPts val="2800"/>
              <a:buNone/>
              <a:defRPr/>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281830921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5"/>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1" name="Google Shape;21;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2" name="Google Shape;22;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3" name="Google Shape;23;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22932460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6" name="Google Shape;26;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25817482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29" name="Google Shape;29;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a:spcBef>
                <a:spcPts val="0"/>
              </a:spcBef>
              <a:spcAft>
                <a:spcPts val="0"/>
              </a:spcAft>
              <a:buSzPts val="1200"/>
              <a:buChar char="●"/>
              <a:defRPr sz="1600"/>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30" name="Google Shape;30;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960223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
        <p:nvSpPr>
          <p:cNvPr id="33" name="Google Shape;33;p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297435391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36" name="Google Shape;36;p9"/>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endParaRPr/>
          </a:p>
        </p:txBody>
      </p:sp>
      <p:sp>
        <p:nvSpPr>
          <p:cNvPr id="37" name="Google Shape;37;p9"/>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9"/>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39" name="Google Shape;39;p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19884002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10"/>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a:lnSpc>
                <a:spcPct val="100000"/>
              </a:lnSpc>
              <a:spcBef>
                <a:spcPts val="0"/>
              </a:spcBef>
              <a:spcAft>
                <a:spcPts val="0"/>
              </a:spcAft>
              <a:buSzPts val="1800"/>
              <a:buNone/>
              <a:defRPr/>
            </a:lvl1pPr>
          </a:lstStyle>
          <a:p>
            <a:endParaRPr/>
          </a:p>
        </p:txBody>
      </p:sp>
      <p:sp>
        <p:nvSpPr>
          <p:cNvPr id="42" name="Google Shape;42;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286037522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11"/>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6000"/>
            </a:lvl1pPr>
            <a:lvl2pPr lvl="1" algn="ctr">
              <a:spcBef>
                <a:spcPts val="0"/>
              </a:spcBef>
              <a:spcAft>
                <a:spcPts val="0"/>
              </a:spcAft>
              <a:buSzPts val="12000"/>
              <a:buNone/>
              <a:defRPr sz="16000"/>
            </a:lvl2pPr>
            <a:lvl3pPr lvl="2" algn="ctr">
              <a:spcBef>
                <a:spcPts val="0"/>
              </a:spcBef>
              <a:spcAft>
                <a:spcPts val="0"/>
              </a:spcAft>
              <a:buSzPts val="12000"/>
              <a:buNone/>
              <a:defRPr sz="16000"/>
            </a:lvl3pPr>
            <a:lvl4pPr lvl="3" algn="ctr">
              <a:spcBef>
                <a:spcPts val="0"/>
              </a:spcBef>
              <a:spcAft>
                <a:spcPts val="0"/>
              </a:spcAft>
              <a:buSzPts val="12000"/>
              <a:buNone/>
              <a:defRPr sz="16000"/>
            </a:lvl4pPr>
            <a:lvl5pPr lvl="4" algn="ctr">
              <a:spcBef>
                <a:spcPts val="0"/>
              </a:spcBef>
              <a:spcAft>
                <a:spcPts val="0"/>
              </a:spcAft>
              <a:buSzPts val="12000"/>
              <a:buNone/>
              <a:defRPr sz="16000"/>
            </a:lvl5pPr>
            <a:lvl6pPr lvl="5" algn="ctr">
              <a:spcBef>
                <a:spcPts val="0"/>
              </a:spcBef>
              <a:spcAft>
                <a:spcPts val="0"/>
              </a:spcAft>
              <a:buSzPts val="12000"/>
              <a:buNone/>
              <a:defRPr sz="16000"/>
            </a:lvl6pPr>
            <a:lvl7pPr lvl="6" algn="ctr">
              <a:spcBef>
                <a:spcPts val="0"/>
              </a:spcBef>
              <a:spcAft>
                <a:spcPts val="0"/>
              </a:spcAft>
              <a:buSzPts val="12000"/>
              <a:buNone/>
              <a:defRPr sz="16000"/>
            </a:lvl7pPr>
            <a:lvl8pPr lvl="7" algn="ctr">
              <a:spcBef>
                <a:spcPts val="0"/>
              </a:spcBef>
              <a:spcAft>
                <a:spcPts val="0"/>
              </a:spcAft>
              <a:buSzPts val="12000"/>
              <a:buNone/>
              <a:defRPr sz="16000"/>
            </a:lvl8pPr>
            <a:lvl9pPr lvl="8" algn="ctr">
              <a:spcBef>
                <a:spcPts val="0"/>
              </a:spcBef>
              <a:spcAft>
                <a:spcPts val="0"/>
              </a:spcAft>
              <a:buSzPts val="12000"/>
              <a:buNone/>
              <a:defRPr sz="16000"/>
            </a:lvl9pPr>
          </a:lstStyle>
          <a:p>
            <a:r>
              <a:t>xx%</a:t>
            </a:r>
          </a:p>
        </p:txBody>
      </p:sp>
      <p:sp>
        <p:nvSpPr>
          <p:cNvPr id="45" name="Google Shape;45;p11"/>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a:spcBef>
                <a:spcPts val="0"/>
              </a:spcBef>
              <a:spcAft>
                <a:spcPts val="0"/>
              </a:spcAft>
              <a:buSzPts val="1800"/>
              <a:buChar char="●"/>
              <a:defRPr/>
            </a:lvl1pPr>
            <a:lvl2pPr marL="1219170" lvl="1" indent="-423323" algn="ctr">
              <a:spcBef>
                <a:spcPts val="2133"/>
              </a:spcBef>
              <a:spcAft>
                <a:spcPts val="0"/>
              </a:spcAft>
              <a:buSzPts val="1400"/>
              <a:buChar char="○"/>
              <a:defRPr/>
            </a:lvl2pPr>
            <a:lvl3pPr marL="1828754" lvl="2" indent="-423323" algn="ctr">
              <a:spcBef>
                <a:spcPts val="2133"/>
              </a:spcBef>
              <a:spcAft>
                <a:spcPts val="0"/>
              </a:spcAft>
              <a:buSzPts val="1400"/>
              <a:buChar char="■"/>
              <a:defRPr/>
            </a:lvl3pPr>
            <a:lvl4pPr marL="2438339" lvl="3" indent="-423323" algn="ctr">
              <a:spcBef>
                <a:spcPts val="2133"/>
              </a:spcBef>
              <a:spcAft>
                <a:spcPts val="0"/>
              </a:spcAft>
              <a:buSzPts val="1400"/>
              <a:buChar char="●"/>
              <a:defRPr/>
            </a:lvl4pPr>
            <a:lvl5pPr marL="3047924" lvl="4" indent="-423323" algn="ctr">
              <a:spcBef>
                <a:spcPts val="2133"/>
              </a:spcBef>
              <a:spcAft>
                <a:spcPts val="0"/>
              </a:spcAft>
              <a:buSzPts val="1400"/>
              <a:buChar char="○"/>
              <a:defRPr/>
            </a:lvl5pPr>
            <a:lvl6pPr marL="3657509" lvl="5" indent="-423323" algn="ctr">
              <a:spcBef>
                <a:spcPts val="2133"/>
              </a:spcBef>
              <a:spcAft>
                <a:spcPts val="0"/>
              </a:spcAft>
              <a:buSzPts val="1400"/>
              <a:buChar char="■"/>
              <a:defRPr/>
            </a:lvl6pPr>
            <a:lvl7pPr marL="4267093" lvl="6" indent="-423323" algn="ctr">
              <a:spcBef>
                <a:spcPts val="2133"/>
              </a:spcBef>
              <a:spcAft>
                <a:spcPts val="0"/>
              </a:spcAft>
              <a:buSzPts val="1400"/>
              <a:buChar char="●"/>
              <a:defRPr/>
            </a:lvl7pPr>
            <a:lvl8pPr marL="4876678" lvl="7" indent="-423323" algn="ctr">
              <a:spcBef>
                <a:spcPts val="2133"/>
              </a:spcBef>
              <a:spcAft>
                <a:spcPts val="0"/>
              </a:spcAft>
              <a:buSzPts val="1400"/>
              <a:buChar char="○"/>
              <a:defRPr/>
            </a:lvl8pPr>
            <a:lvl9pPr marL="5486263" lvl="8" indent="-423323" algn="ctr">
              <a:spcBef>
                <a:spcPts val="2133"/>
              </a:spcBef>
              <a:spcAft>
                <a:spcPts val="2133"/>
              </a:spcAft>
              <a:buSzPts val="1400"/>
              <a:buChar char="■"/>
              <a:defRPr/>
            </a:lvl9pPr>
          </a:lstStyle>
          <a:p>
            <a:endParaRPr/>
          </a:p>
        </p:txBody>
      </p:sp>
      <p:sp>
        <p:nvSpPr>
          <p:cNvPr id="46" name="Google Shape;46;p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25431188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353726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089475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Fira Sans Condensed Medium"/>
              <a:buNone/>
              <a:defRPr sz="2800">
                <a:solidFill>
                  <a:schemeClr val="dk1"/>
                </a:solidFill>
                <a:latin typeface="Fira Sans Condensed Medium"/>
                <a:ea typeface="Fira Sans Condensed Medium"/>
                <a:cs typeface="Fira Sans Condensed Medium"/>
                <a:sym typeface="Fira Sans Condensed Medium"/>
              </a:defRPr>
            </a:lvl1pPr>
            <a:lvl2pPr lvl="1">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2pPr>
            <a:lvl3pPr lvl="2">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3pPr>
            <a:lvl4pPr lvl="3">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4pPr>
            <a:lvl5pPr lvl="4">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5pPr>
            <a:lvl6pPr lvl="5">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6pPr>
            <a:lvl7pPr lvl="6">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7pPr>
            <a:lvl8pPr lvl="7">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8pPr>
            <a:lvl9pPr lvl="8">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marL="914400" lvl="1"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2pPr>
            <a:lvl3pPr marL="1371600" lvl="2"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3pPr>
            <a:lvl4pPr marL="1828800" lvl="3"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4pPr>
            <a:lvl5pPr marL="2286000" lvl="4"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5pPr>
            <a:lvl6pPr marL="2743200" lvl="5"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6pPr>
            <a:lvl7pPr marL="3200400" lvl="6"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7pPr>
            <a:lvl8pPr marL="3657600" lvl="7"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8pPr>
            <a:lvl9pPr marL="4114800" lvl="8" indent="-317500">
              <a:lnSpc>
                <a:spcPct val="115000"/>
              </a:lnSpc>
              <a:spcBef>
                <a:spcPts val="1600"/>
              </a:spcBef>
              <a:spcAft>
                <a:spcPts val="1600"/>
              </a:spcAft>
              <a:buClr>
                <a:schemeClr val="dk1"/>
              </a:buClr>
              <a:buSzPts val="1400"/>
              <a:buFont typeface="Roboto"/>
              <a:buChar char="■"/>
              <a:defRPr>
                <a:solidFill>
                  <a:schemeClr val="dk1"/>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a:buNone/>
              <a:defRPr sz="1333">
                <a:solidFill>
                  <a:schemeClr val="dk2"/>
                </a:solidFill>
              </a:defRPr>
            </a:lvl1pPr>
            <a:lvl2pPr lvl="1" algn="r">
              <a:buNone/>
              <a:defRPr sz="1333">
                <a:solidFill>
                  <a:schemeClr val="dk2"/>
                </a:solidFill>
              </a:defRPr>
            </a:lvl2pPr>
            <a:lvl3pPr lvl="2" algn="r">
              <a:buNone/>
              <a:defRPr sz="1333">
                <a:solidFill>
                  <a:schemeClr val="dk2"/>
                </a:solidFill>
              </a:defRPr>
            </a:lvl3pPr>
            <a:lvl4pPr lvl="3" algn="r">
              <a:buNone/>
              <a:defRPr sz="1333">
                <a:solidFill>
                  <a:schemeClr val="dk2"/>
                </a:solidFill>
              </a:defRPr>
            </a:lvl4pPr>
            <a:lvl5pPr lvl="4" algn="r">
              <a:buNone/>
              <a:defRPr sz="1333">
                <a:solidFill>
                  <a:schemeClr val="dk2"/>
                </a:solidFill>
              </a:defRPr>
            </a:lvl5pPr>
            <a:lvl6pPr lvl="5" algn="r">
              <a:buNone/>
              <a:defRPr sz="1333">
                <a:solidFill>
                  <a:schemeClr val="dk2"/>
                </a:solidFill>
              </a:defRPr>
            </a:lvl6pPr>
            <a:lvl7pPr lvl="6" algn="r">
              <a:buNone/>
              <a:defRPr sz="1333">
                <a:solidFill>
                  <a:schemeClr val="dk2"/>
                </a:solidFill>
              </a:defRPr>
            </a:lvl7pPr>
            <a:lvl8pPr lvl="7" algn="r">
              <a:buNone/>
              <a:defRPr sz="1333">
                <a:solidFill>
                  <a:schemeClr val="dk2"/>
                </a:solidFill>
              </a:defRPr>
            </a:lvl8pPr>
            <a:lvl9pPr lvl="8" algn="r">
              <a:buNone/>
              <a:defRPr sz="1333">
                <a:solidFill>
                  <a:schemeClr val="dk2"/>
                </a:solidFill>
              </a:defRPr>
            </a:lvl9p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333" b="0" i="0" u="none" strike="noStrike" kern="0" cap="none" spc="0" normalizeH="0" baseline="0" noProof="0" smtClean="0">
                <a:ln>
                  <a:noFill/>
                </a:ln>
                <a:solidFill>
                  <a:srgbClr val="05668D"/>
                </a:solidFill>
                <a:effectLst/>
                <a:uLnTx/>
                <a:uFillTx/>
                <a:latin typeface="Arial"/>
                <a:ea typeface="+mn-ea"/>
                <a:cs typeface="Arial"/>
                <a:sym typeface="Arial"/>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a:t>
            </a:fld>
            <a:endParaRPr kumimoji="0" lang="en" sz="1333" b="0" i="0" u="none" strike="noStrike" kern="0" cap="none" spc="0" normalizeH="0" baseline="0" noProof="0">
              <a:ln>
                <a:noFill/>
              </a:ln>
              <a:solidFill>
                <a:srgbClr val="05668D"/>
              </a:solidFill>
              <a:effectLst/>
              <a:uLnTx/>
              <a:uFillTx/>
              <a:latin typeface="Arial"/>
              <a:ea typeface="+mn-ea"/>
              <a:cs typeface="Arial"/>
              <a:sym typeface="Arial"/>
            </a:endParaRPr>
          </a:p>
        </p:txBody>
      </p:sp>
    </p:spTree>
    <p:extLst>
      <p:ext uri="{BB962C8B-B14F-4D97-AF65-F5344CB8AC3E}">
        <p14:creationId xmlns:p14="http://schemas.microsoft.com/office/powerpoint/2010/main" val="343218449"/>
      </p:ext>
    </p:extLst>
  </p:cSld>
  <p:clrMap bg1="lt1" tx1="dk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6.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7.svg"/><Relationship Id="rId2" Type="http://schemas.openxmlformats.org/officeDocument/2006/relationships/image" Target="../media/image31.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646331"/>
          </a:xfrm>
          <a:prstGeom prst="rect">
            <a:avLst/>
          </a:prstGeom>
          <a:noFill/>
        </p:spPr>
        <p:txBody>
          <a:bodyPr wrap="square" rtlCol="0">
            <a:spAutoFit/>
          </a:bodyPr>
          <a:lstStyle/>
          <a:p>
            <a:r>
              <a:rPr lang="ar-EG" sz="2000" b="1" u="sng" dirty="0" smtClean="0">
                <a:latin typeface="Alexandria" pitchFamily="2" charset="-78"/>
                <a:cs typeface="Alexandria" pitchFamily="2" charset="-78"/>
              </a:rPr>
              <a:t>إعداد د/ميرهان محسن</a:t>
            </a:r>
            <a:r>
              <a:rPr lang="ar-EG" sz="3600" b="1" dirty="0" smtClean="0">
                <a:latin typeface="Alexandria" pitchFamily="2" charset="-78"/>
                <a:cs typeface="Alexandria" pitchFamily="2" charset="-78"/>
              </a:rPr>
              <a:t> </a:t>
            </a:r>
            <a:endParaRPr lang="en-US" sz="3600" b="1" dirty="0">
              <a:latin typeface="Alexandria" pitchFamily="2" charset="-78"/>
              <a:cs typeface="Alexandria" pitchFamily="2" charset="-78"/>
            </a:endParaRPr>
          </a:p>
        </p:txBody>
      </p:sp>
      <p:sp>
        <p:nvSpPr>
          <p:cNvPr id="31" name="TextBox 30"/>
          <p:cNvSpPr txBox="1"/>
          <p:nvPr/>
        </p:nvSpPr>
        <p:spPr>
          <a:xfrm>
            <a:off x="475302" y="2497454"/>
            <a:ext cx="3793026" cy="400110"/>
          </a:xfrm>
          <a:prstGeom prst="rect">
            <a:avLst/>
          </a:prstGeom>
          <a:noFill/>
        </p:spPr>
        <p:txBody>
          <a:bodyPr wrap="none" rtlCol="0">
            <a:spAutoFit/>
          </a:bodyPr>
          <a:lstStyle/>
          <a:p>
            <a:r>
              <a:rPr lang="ar-EG" sz="2000" b="1" u="sng" dirty="0" smtClean="0">
                <a:latin typeface="Alexandria" pitchFamily="2" charset="-78"/>
                <a:cs typeface="Alexandria" pitchFamily="2" charset="-78"/>
              </a:rPr>
              <a:t>مقرر حملات العلاقات العامة </a:t>
            </a:r>
            <a:endParaRPr lang="en-US" sz="2000" b="1" u="sng" dirty="0">
              <a:latin typeface="Alexandria" pitchFamily="2" charset="-78"/>
              <a:cs typeface="Alexandria" pitchFamily="2" charset="-78"/>
            </a:endParaRPr>
          </a:p>
        </p:txBody>
      </p:sp>
      <p:sp>
        <p:nvSpPr>
          <p:cNvPr id="34" name="Rectangle: Rounded Corners 33"/>
          <p:cNvSpPr/>
          <p:nvPr/>
        </p:nvSpPr>
        <p:spPr>
          <a:xfrm>
            <a:off x="706560" y="556431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pitchFamily="2" charset="-78"/>
                <a:cs typeface="Alexandria" pitchFamily="2" charset="-78"/>
              </a:rPr>
              <a:t>Lecture </a:t>
            </a:r>
            <a:r>
              <a:rPr lang="ar-EG" sz="2000" b="1" dirty="0" smtClean="0">
                <a:solidFill>
                  <a:schemeClr val="tx1"/>
                </a:solidFill>
                <a:latin typeface="Alexandria" pitchFamily="2" charset="-78"/>
                <a:cs typeface="Alexandria" pitchFamily="2" charset="-78"/>
              </a:rPr>
              <a:t>1</a:t>
            </a:r>
            <a:endParaRPr lang="en-US" sz="2000" b="1" dirty="0">
              <a:solidFill>
                <a:schemeClr val="tx1"/>
              </a:solidFill>
              <a:latin typeface="Alexandria" pitchFamily="2" charset="-78"/>
              <a:cs typeface="Alexandria" pitchFamily="2" charset="-78"/>
            </a:endParaRPr>
          </a:p>
        </p:txBody>
      </p:sp>
      <p:sp>
        <p:nvSpPr>
          <p:cNvPr id="46" name="TextBox 45"/>
          <p:cNvSpPr txBox="1"/>
          <p:nvPr/>
        </p:nvSpPr>
        <p:spPr>
          <a:xfrm>
            <a:off x="759566" y="6093478"/>
            <a:ext cx="1231427" cy="400110"/>
          </a:xfrm>
          <a:prstGeom prst="rect">
            <a:avLst/>
          </a:prstGeom>
          <a:noFill/>
        </p:spPr>
        <p:txBody>
          <a:bodyPr wrap="none" rtlCol="0">
            <a:spAutoFit/>
          </a:bodyPr>
          <a:lstStyle/>
          <a:p>
            <a:r>
              <a:rPr lang="en-US" sz="2000" b="1" dirty="0" smtClean="0">
                <a:latin typeface="Alexandria" pitchFamily="2" charset="-78"/>
                <a:cs typeface="Alexandria" pitchFamily="2" charset="-78"/>
              </a:rPr>
              <a:t>PRL 622</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3458817" y="2785710"/>
            <a:ext cx="9918645" cy="707886"/>
          </a:xfrm>
          <a:prstGeom prst="rect">
            <a:avLst/>
          </a:prstGeom>
          <a:noFill/>
        </p:spPr>
        <p:txBody>
          <a:bodyPr wrap="square" rtlCol="0">
            <a:spAutoFit/>
          </a:bodyPr>
          <a:lstStyle/>
          <a:p>
            <a:pPr algn="ctr"/>
            <a:r>
              <a:rPr lang="ar-EG" sz="2000" b="1" u="sng" dirty="0" smtClean="0">
                <a:latin typeface="Alexandria" pitchFamily="2" charset="-78"/>
                <a:cs typeface="Alexandria" pitchFamily="2" charset="-78"/>
              </a:rPr>
              <a:t>حملات العلاقات العامة</a:t>
            </a:r>
          </a:p>
          <a:p>
            <a:pPr algn="ctr"/>
            <a:r>
              <a:rPr lang="ar-EG" sz="2000" b="1" u="sng" dirty="0" smtClean="0">
                <a:latin typeface="Alexandria" pitchFamily="2" charset="-78"/>
                <a:cs typeface="Alexandria" pitchFamily="2" charset="-78"/>
              </a:rPr>
              <a:t>المفهوم والخصائص والأهمية  </a:t>
            </a:r>
            <a:endParaRPr lang="en-US" sz="2000" b="1" u="sng" dirty="0">
              <a:latin typeface="Alexandria" pitchFamily="2" charset="-78"/>
              <a:cs typeface="Alexandria" pitchFamily="2" charset="-78"/>
            </a:endParaRPr>
          </a:p>
        </p:txBody>
      </p:sp>
      <p:sp>
        <p:nvSpPr>
          <p:cNvPr id="10" name="Rectangle: Rounded Corners 9"/>
          <p:cNvSpPr/>
          <p:nvPr/>
        </p:nvSpPr>
        <p:spPr>
          <a:xfrm>
            <a:off x="5529907" y="471557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pitchFamily="2" charset="-78"/>
                <a:cs typeface="Alexandria" pitchFamily="2" charset="-78"/>
              </a:rPr>
              <a:t>Lecture </a:t>
            </a:r>
            <a:r>
              <a:rPr lang="ar-EG" sz="2000" b="1" dirty="0" smtClean="0">
                <a:solidFill>
                  <a:schemeClr val="tx1"/>
                </a:solidFill>
                <a:latin typeface="Alexandria" pitchFamily="2" charset="-78"/>
                <a:cs typeface="Alexandria" pitchFamily="2" charset="-78"/>
              </a:rPr>
              <a:t>1</a:t>
            </a:r>
            <a:endParaRPr lang="en-US" sz="2000" b="1" dirty="0">
              <a:solidFill>
                <a:schemeClr val="tx1"/>
              </a:solidFill>
              <a:latin typeface="Alexandria" pitchFamily="2" charset="-78"/>
              <a:cs typeface="Alexandria" pitchFamily="2" charset="-78"/>
            </a:endParaRPr>
          </a:p>
        </p:txBody>
      </p:sp>
      <p:sp>
        <p:nvSpPr>
          <p:cNvPr id="11" name="TextBox 10"/>
          <p:cNvSpPr txBox="1"/>
          <p:nvPr/>
        </p:nvSpPr>
        <p:spPr>
          <a:xfrm>
            <a:off x="6307898" y="5359400"/>
            <a:ext cx="1231427" cy="400110"/>
          </a:xfrm>
          <a:prstGeom prst="rect">
            <a:avLst/>
          </a:prstGeom>
          <a:noFill/>
        </p:spPr>
        <p:txBody>
          <a:bodyPr wrap="none" rtlCol="0">
            <a:spAutoFit/>
          </a:bodyPr>
          <a:lstStyle/>
          <a:p>
            <a:r>
              <a:rPr lang="en-US" sz="2000" b="1" dirty="0" smtClean="0">
                <a:latin typeface="Alexandria" pitchFamily="2" charset="-78"/>
                <a:cs typeface="Alexandria" pitchFamily="2" charset="-78"/>
              </a:rPr>
              <a:t>PRL 622</a:t>
            </a:r>
            <a:endParaRPr lang="en-US" sz="2000" b="1" dirty="0">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EG" sz="2000" dirty="0" smtClean="0">
                <a:solidFill>
                  <a:srgbClr val="00B0F0"/>
                </a:solidFill>
                <a:latin typeface="Alexandria" pitchFamily="2" charset="-78"/>
                <a:cs typeface="Alexandria" pitchFamily="2" charset="-78"/>
              </a:rPr>
              <a:t>إ</a:t>
            </a:r>
            <a:r>
              <a:rPr lang="ar-EG" sz="2000" b="1" dirty="0" smtClean="0">
                <a:solidFill>
                  <a:srgbClr val="00B0F0"/>
                </a:solidFill>
                <a:latin typeface="Alexandria" pitchFamily="2" charset="-78"/>
                <a:cs typeface="Alexandria" pitchFamily="2" charset="-78"/>
              </a:rPr>
              <a:t>عداد / د.ميرهان محسن</a:t>
            </a:r>
            <a:r>
              <a:rPr lang="ar-EG" sz="2000" dirty="0" smtClean="0">
                <a:solidFill>
                  <a:srgbClr val="00B0F0"/>
                </a:solidFill>
                <a:latin typeface="Alexandria" pitchFamily="2" charset="-78"/>
                <a:cs typeface="Alexandria" pitchFamily="2" charset="-78"/>
              </a:rPr>
              <a:t> </a:t>
            </a:r>
            <a:endParaRPr lang="en-US" sz="2000"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خصائص حملات العلاقات العامة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أهمية حملات العلاقات العامة</a:t>
            </a:r>
            <a:r>
              <a:rPr kumimoji="0" lang="ar-EG" sz="3200" b="1" i="0" u="none" strike="noStrike" kern="1200" cap="none" spc="0" normalizeH="0" baseline="0" noProof="0" dirty="0" smtClean="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413300"/>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mn-ea"/>
                <a:cs typeface="Alexandria" pitchFamily="2" charset="-78"/>
              </a:rPr>
              <a:t>أنواع ومقومات حملات العلاقات العامة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0" y="1485087"/>
            <a:ext cx="8675569"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ea typeface="+mn-ea"/>
                <a:cs typeface="Alexandria" pitchFamily="2" charset="-78"/>
              </a:rPr>
              <a:t>مفهوم حملات العلاقات العامة والفارق بين الخطة والبرنامج والحملة  </a:t>
            </a:r>
            <a:endPar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pic>
        <p:nvPicPr>
          <p:cNvPr id="8" name="Picture 7"/>
          <p:cNvPicPr>
            <a:picLocks noChangeAspect="1"/>
          </p:cNvPicPr>
          <p:nvPr/>
        </p:nvPicPr>
        <p:blipFill>
          <a:blip r:embed="rId2"/>
          <a:stretch>
            <a:fillRect/>
          </a:stretch>
        </p:blipFill>
        <p:spPr>
          <a:xfrm>
            <a:off x="369501" y="5100489"/>
            <a:ext cx="2139881" cy="829128"/>
          </a:xfrm>
          <a:prstGeom prst="rect">
            <a:avLst/>
          </a:prstGeom>
        </p:spPr>
      </p:pic>
      <p:pic>
        <p:nvPicPr>
          <p:cNvPr id="21" name="Picture 20"/>
          <p:cNvPicPr>
            <a:picLocks noChangeAspect="1"/>
          </p:cNvPicPr>
          <p:nvPr/>
        </p:nvPicPr>
        <p:blipFill>
          <a:blip r:embed="rId3"/>
          <a:stretch>
            <a:fillRect/>
          </a:stretch>
        </p:blipFill>
        <p:spPr>
          <a:xfrm>
            <a:off x="2240161" y="5100489"/>
            <a:ext cx="9376461" cy="859611"/>
          </a:xfrm>
          <a:prstGeom prst="rect">
            <a:avLst/>
          </a:prstGeom>
        </p:spPr>
      </p:pic>
      <p:pic>
        <p:nvPicPr>
          <p:cNvPr id="23" name="Picture 22"/>
          <p:cNvPicPr>
            <a:picLocks noChangeAspect="1"/>
          </p:cNvPicPr>
          <p:nvPr/>
        </p:nvPicPr>
        <p:blipFill>
          <a:blip r:embed="rId4"/>
          <a:stretch>
            <a:fillRect/>
          </a:stretch>
        </p:blipFill>
        <p:spPr>
          <a:xfrm>
            <a:off x="570769" y="4978558"/>
            <a:ext cx="1109568" cy="1072989"/>
          </a:xfrm>
          <a:prstGeom prst="rect">
            <a:avLst/>
          </a:prstGeom>
        </p:spPr>
      </p:pic>
      <p:pic>
        <p:nvPicPr>
          <p:cNvPr id="25" name="Picture 24"/>
          <p:cNvPicPr>
            <a:picLocks noChangeAspect="1"/>
          </p:cNvPicPr>
          <p:nvPr/>
        </p:nvPicPr>
        <p:blipFill>
          <a:blip r:embed="rId5"/>
          <a:stretch>
            <a:fillRect/>
          </a:stretch>
        </p:blipFill>
        <p:spPr>
          <a:xfrm>
            <a:off x="2128829" y="5294669"/>
            <a:ext cx="9211854" cy="542591"/>
          </a:xfrm>
          <a:prstGeom prst="rect">
            <a:avLst/>
          </a:prstGeom>
        </p:spPr>
      </p:pic>
    </p:spTree>
    <p:extLst>
      <p:ext uri="{BB962C8B-B14F-4D97-AF65-F5344CB8AC3E}">
        <p14:creationId xmlns:p14="http://schemas.microsoft.com/office/powerpoint/2010/main" val="2531901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45602" y="669832"/>
            <a:ext cx="3902032" cy="1015663"/>
          </a:xfrm>
          <a:prstGeom prst="rect">
            <a:avLst/>
          </a:prstGeom>
          <a:noFill/>
        </p:spPr>
        <p:txBody>
          <a:bodyPr wrap="square" rtlCol="0">
            <a:spAutoFit/>
          </a:bodyPr>
          <a:lstStyle/>
          <a:p>
            <a:pPr algn="ctr"/>
            <a:r>
              <a:rPr lang="ar-EG" sz="6000" b="1" u="sng" dirty="0" smtClean="0">
                <a:latin typeface="Alexandria" pitchFamily="2" charset="-78"/>
                <a:cs typeface="Alexandria" pitchFamily="2" charset="-78"/>
              </a:rPr>
              <a:t>مقدمة</a:t>
            </a:r>
            <a:r>
              <a:rPr lang="ar-EG" sz="2800" b="1" dirty="0" smtClean="0">
                <a:latin typeface="Alexandria" pitchFamily="2" charset="-78"/>
                <a:cs typeface="Alexandria" pitchFamily="2" charset="-78"/>
              </a:rPr>
              <a:t> </a:t>
            </a:r>
            <a:endParaRPr lang="en-US" sz="2800" b="1" dirty="0">
              <a:latin typeface="Alexandria" pitchFamily="2" charset="-78"/>
              <a:cs typeface="Alexandria" pitchFamily="2" charset="-78"/>
            </a:endParaRPr>
          </a:p>
        </p:txBody>
      </p:sp>
      <p:sp>
        <p:nvSpPr>
          <p:cNvPr id="48" name="TextBox 47"/>
          <p:cNvSpPr txBox="1"/>
          <p:nvPr/>
        </p:nvSpPr>
        <p:spPr>
          <a:xfrm>
            <a:off x="1174147" y="1968371"/>
            <a:ext cx="9997436" cy="263597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تُعتبر حملات العلاقات العامة عامل مهم جدًا لكافة المنظمات كونها تؤثر عليهم بشكل كبير، خاصة وأن الشركات في العصر الحالي تسعى جاهدة لتشكيل صورتها الذهنية ، وتحسين سمعتها ، أو إعادة إصلاح سمعتها بعد أزمة ما ، ومن هذا المنطلق ؛ فإن الشركات تهتم بحملات العلاقات العامة بشكل كبير وخاصة أن في العصر الحالي أصبحت الوسائل الرقمية من الوسائل المميزة التي يمكن من خلالها نشر محتوى حملات العلاقات العامة وبالتالي الوصول </a:t>
            </a:r>
            <a:r>
              <a:rPr lang="ar-EG" sz="1600" dirty="0" smtClean="0">
                <a:latin typeface="Alexandria" pitchFamily="2" charset="-78"/>
                <a:cs typeface="Alexandria" pitchFamily="2" charset="-78"/>
              </a:rPr>
              <a:t>لشريحة </a:t>
            </a:r>
            <a:r>
              <a:rPr lang="ar-EG" sz="1600" dirty="0">
                <a:latin typeface="Alexandria" pitchFamily="2" charset="-78"/>
                <a:cs typeface="Alexandria" pitchFamily="2" charset="-78"/>
              </a:rPr>
              <a:t>جماهيرية أكبر.</a:t>
            </a:r>
          </a:p>
          <a:p>
            <a:pPr algn="just" rtl="1">
              <a:lnSpc>
                <a:spcPct val="150000"/>
              </a:lnSpc>
            </a:pPr>
            <a:r>
              <a:rPr lang="ar-EG" sz="1600" dirty="0">
                <a:latin typeface="Alexandria" pitchFamily="2" charset="-78"/>
                <a:cs typeface="Alexandria" pitchFamily="2" charset="-78"/>
              </a:rPr>
              <a:t>و</a:t>
            </a:r>
            <a:r>
              <a:rPr lang="ar-EG" sz="1600" dirty="0" smtClean="0">
                <a:latin typeface="Alexandria" pitchFamily="2" charset="-78"/>
                <a:cs typeface="Alexandria" pitchFamily="2" charset="-78"/>
              </a:rPr>
              <a:t>حملات </a:t>
            </a:r>
            <a:r>
              <a:rPr lang="ar-EG" sz="1600" dirty="0">
                <a:latin typeface="Alexandria" pitchFamily="2" charset="-78"/>
                <a:cs typeface="Alexandria" pitchFamily="2" charset="-78"/>
              </a:rPr>
              <a:t>العلاقات العامة تعد جزءاً من علم الاتصال تُعد من الموضوعات الحديثة نسبياً و إن كان تطبيقها قد بدأ منذ فترة طويلة جداً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425262"/>
          </a:xfrm>
          <a:prstGeom prst="rect">
            <a:avLst/>
          </a:prstGeom>
          <a:noFill/>
        </p:spPr>
        <p:txBody>
          <a:bodyPr wrap="square" rtlCol="0">
            <a:spAutoFit/>
          </a:bodyPr>
          <a:lstStyle/>
          <a:p>
            <a:pPr lvl="0" algn="just" rtl="1">
              <a:lnSpc>
                <a:spcPct val="150000"/>
              </a:lnSpc>
            </a:pPr>
            <a:r>
              <a:rPr lang="ar-EG" sz="2000" dirty="0">
                <a:solidFill>
                  <a:prstClr val="black"/>
                </a:solidFill>
                <a:latin typeface="Alexandria" pitchFamily="2" charset="-78"/>
                <a:cs typeface="Alexandria" pitchFamily="2" charset="-78"/>
              </a:rPr>
              <a:t>فإدارة حملات العلاقات العامة تعد بمثابة ؛ عملية تسويق تساعد على بناء وتعزيز علاقاتك في العمل مع جمهورك والسوق المستهدف والعلامات التجارية الأخرى، بأفضل الطرق لتحقيق أهدافك الإستراتيجي.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97344" y="3609464"/>
            <a:ext cx="3815572" cy="2426310"/>
          </a:xfrm>
          <a:prstGeom prst="rect">
            <a:avLst/>
          </a:prstGeom>
        </p:spPr>
      </p:pic>
    </p:spTree>
    <p:extLst>
      <p:ext uri="{BB962C8B-B14F-4D97-AF65-F5344CB8AC3E}">
        <p14:creationId xmlns:p14="http://schemas.microsoft.com/office/powerpoint/2010/main" val="902481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002375" y="1885542"/>
            <a:ext cx="7270228" cy="4154984"/>
          </a:xfrm>
          <a:prstGeom prst="rect">
            <a:avLst/>
          </a:prstGeom>
          <a:noFill/>
        </p:spPr>
        <p:txBody>
          <a:bodyPr wrap="square" rtlCol="0">
            <a:spAutoFit/>
          </a:bodyPr>
          <a:lstStyle/>
          <a:p>
            <a:pPr lvl="0" algn="just" rtl="1">
              <a:lnSpc>
                <a:spcPct val="150000"/>
              </a:lnSpc>
            </a:pPr>
            <a:r>
              <a:rPr lang="ar-EG" sz="1600" dirty="0" smtClean="0">
                <a:solidFill>
                  <a:prstClr val="black"/>
                </a:solidFill>
                <a:latin typeface="Alexandria" pitchFamily="2" charset="-78"/>
                <a:cs typeface="Alexandria" pitchFamily="2" charset="-78"/>
              </a:rPr>
              <a:t>نتيجة لحملة العلاقات العامة الرائعة، يمكن للعلامات التجارية إنشاء</a:t>
            </a:r>
            <a:endParaRPr lang="en-US" sz="1600" dirty="0" smtClean="0">
              <a:solidFill>
                <a:prstClr val="black"/>
              </a:solidFill>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 مصداقية أكبر مع جمهورها وبناء علاقات إعلامية أقوى. تصبح</a:t>
            </a:r>
            <a:endParaRPr lang="en-US" sz="1600" dirty="0" smtClean="0">
              <a:solidFill>
                <a:prstClr val="black"/>
              </a:solidFill>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 هويات العلامة التجارية أقوى ولا تنسى. وفي كثير من الحالات، تتبع</a:t>
            </a:r>
            <a:endParaRPr lang="en-US" sz="1600" dirty="0" smtClean="0">
              <a:solidFill>
                <a:prstClr val="black"/>
              </a:solidFill>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 المبيعات بشكل طبيعي.</a:t>
            </a:r>
            <a:endParaRPr lang="en-US" sz="1600" dirty="0" smtClean="0">
              <a:solidFill>
                <a:prstClr val="black"/>
              </a:solidFill>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ومن الممكن أن تتخذ حملة العلاقات العامة أشكالًا وأشكالًا مختلفة</a:t>
            </a:r>
            <a:endParaRPr lang="en-US" sz="1600" dirty="0" smtClean="0">
              <a:solidFill>
                <a:prstClr val="black"/>
              </a:solidFill>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 - نتيجة للأهداف المختلفة للمنظمات.</a:t>
            </a: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819649" y="1685495"/>
            <a:ext cx="2980358" cy="4080659"/>
          </a:xfrm>
          <a:prstGeom prst="rect">
            <a:avLst/>
          </a:prstGeom>
        </p:spPr>
      </p:pic>
    </p:spTree>
    <p:extLst>
      <p:ext uri="{BB962C8B-B14F-4D97-AF65-F5344CB8AC3E}">
        <p14:creationId xmlns:p14="http://schemas.microsoft.com/office/powerpoint/2010/main" val="69942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963597"/>
          </a:xfrm>
          <a:prstGeom prst="rect">
            <a:avLst/>
          </a:prstGeom>
          <a:noFill/>
        </p:spPr>
        <p:txBody>
          <a:bodyPr wrap="square" rtlCol="0">
            <a:spAutoFit/>
          </a:bodyPr>
          <a:lstStyle/>
          <a:p>
            <a:pPr lvl="0" algn="just" rtl="1">
              <a:lnSpc>
                <a:spcPct val="150000"/>
              </a:lnSpc>
            </a:pPr>
            <a:r>
              <a:rPr lang="ar-EG" sz="2000" dirty="0" smtClean="0">
                <a:solidFill>
                  <a:prstClr val="black"/>
                </a:solidFill>
                <a:latin typeface="Alexandria" pitchFamily="2" charset="-78"/>
                <a:cs typeface="Alexandria" pitchFamily="2" charset="-78"/>
              </a:rPr>
              <a:t>الفارق بين الخطة والبرنامج والحملة </a:t>
            </a:r>
            <a:r>
              <a:rPr lang="ar-EG" sz="2000" dirty="0" smtClean="0">
                <a:solidFill>
                  <a:prstClr val="black"/>
                </a:solidFill>
                <a:latin typeface="Alexandria" pitchFamily="2" charset="-78"/>
                <a:cs typeface="Alexandria" pitchFamily="2" charset="-78"/>
              </a:rPr>
              <a:t>ثمة </a:t>
            </a:r>
            <a:r>
              <a:rPr lang="ar-EG" sz="2000" dirty="0">
                <a:solidFill>
                  <a:prstClr val="black"/>
                </a:solidFill>
                <a:latin typeface="Alexandria" pitchFamily="2" charset="-78"/>
                <a:cs typeface="Alexandria" pitchFamily="2" charset="-78"/>
              </a:rPr>
              <a:t>خلط واضح بين ثلاث مفاهيم اساسية ...</a:t>
            </a:r>
          </a:p>
          <a:p>
            <a:pPr lvl="0" algn="just" rtl="1">
              <a:lnSpc>
                <a:spcPct val="150000"/>
              </a:lnSpc>
            </a:pPr>
            <a:r>
              <a:rPr lang="ar-EG" sz="2000" dirty="0">
                <a:solidFill>
                  <a:prstClr val="black"/>
                </a:solidFill>
                <a:latin typeface="Alexandria" pitchFamily="2" charset="-78"/>
                <a:cs typeface="Alexandria" pitchFamily="2" charset="-78"/>
              </a:rPr>
              <a:t>وهي الخطة والبرنامج والحملة.............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459332" y="250155"/>
            <a:ext cx="1509694" cy="1265245"/>
          </a:xfrm>
          <a:prstGeom prst="rect">
            <a:avLst/>
          </a:prstGeom>
        </p:spPr>
      </p:pic>
      <p:pic>
        <p:nvPicPr>
          <p:cNvPr id="5" name="Picture 4"/>
          <p:cNvPicPr>
            <a:picLocks noChangeAspect="1"/>
          </p:cNvPicPr>
          <p:nvPr/>
        </p:nvPicPr>
        <p:blipFill>
          <a:blip r:embed="rId4"/>
          <a:stretch>
            <a:fillRect/>
          </a:stretch>
        </p:blipFill>
        <p:spPr>
          <a:xfrm>
            <a:off x="697344" y="2752995"/>
            <a:ext cx="3260059" cy="3054887"/>
          </a:xfrm>
          <a:prstGeom prst="rect">
            <a:avLst/>
          </a:prstGeom>
        </p:spPr>
      </p:pic>
      <p:sp>
        <p:nvSpPr>
          <p:cNvPr id="6" name="Rectangle 5"/>
          <p:cNvSpPr/>
          <p:nvPr/>
        </p:nvSpPr>
        <p:spPr>
          <a:xfrm>
            <a:off x="2628223" y="807134"/>
            <a:ext cx="6361037" cy="523220"/>
          </a:xfrm>
          <a:prstGeom prst="rect">
            <a:avLst/>
          </a:prstGeom>
        </p:spPr>
        <p:txBody>
          <a:bodyPr wrap="none">
            <a:spAutoFit/>
          </a:bodyPr>
          <a:lstStyle/>
          <a:p>
            <a:r>
              <a:rPr lang="ar-EG" sz="2800" b="1" u="sng" dirty="0">
                <a:solidFill>
                  <a:prstClr val="black"/>
                </a:solidFill>
                <a:latin typeface="Alexandria" pitchFamily="2" charset="-78"/>
                <a:cs typeface="Alexandria" pitchFamily="2" charset="-78"/>
              </a:rPr>
              <a:t>الفارق بين الخطة والبرنامج والحملة </a:t>
            </a:r>
            <a:endParaRPr lang="en-US" b="1" u="sng" dirty="0"/>
          </a:p>
        </p:txBody>
      </p:sp>
    </p:spTree>
    <p:extLst>
      <p:ext uri="{BB962C8B-B14F-4D97-AF65-F5344CB8AC3E}">
        <p14:creationId xmlns:p14="http://schemas.microsoft.com/office/powerpoint/2010/main" val="1277196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71409" y="2025684"/>
            <a:ext cx="5831173" cy="2677656"/>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الخطة: </a:t>
            </a:r>
            <a:r>
              <a:rPr lang="ar-EG" sz="1600" dirty="0">
                <a:solidFill>
                  <a:prstClr val="black"/>
                </a:solidFill>
                <a:latin typeface="Alexandria" pitchFamily="2" charset="-78"/>
                <a:cs typeface="Alexandria" pitchFamily="2" charset="-78"/>
              </a:rPr>
              <a:t>هي الوسيلة أو الأداة النظرية التي تترجم المحتوى الفعلي لعملية التخطيط ، وهي بهذا المفهوم تختلف عن عملية التخطيط التي تقوم على أسس معرفية خاصة لتحقيق أهداف مرسومة ومحددة مسبقاً ،وإذا كان التخطيط عملية إجرائية تهدف لإحداث تغييرات معينه ،فإن الخطة هي الإطار الذي يشمل تفاصيل نوع التغيير المنشود وحجمه ومواصفاته الأخرى وبشكل دقيق وواضح.</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p:cNvPicPr>
            <a:picLocks noChangeAspect="1"/>
          </p:cNvPicPr>
          <p:nvPr/>
        </p:nvPicPr>
        <p:blipFill>
          <a:blip r:embed="rId3"/>
          <a:stretch>
            <a:fillRect/>
          </a:stretch>
        </p:blipFill>
        <p:spPr>
          <a:xfrm>
            <a:off x="959696" y="2025684"/>
            <a:ext cx="3942087" cy="3477113"/>
          </a:xfrm>
          <a:prstGeom prst="rect">
            <a:avLst/>
          </a:prstGeom>
        </p:spPr>
      </p:pic>
    </p:spTree>
    <p:extLst>
      <p:ext uri="{BB962C8B-B14F-4D97-AF65-F5344CB8AC3E}">
        <p14:creationId xmlns:p14="http://schemas.microsoft.com/office/powerpoint/2010/main" val="2953001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71409" y="2025684"/>
            <a:ext cx="5831173" cy="267765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smtClean="0">
                <a:ln>
                  <a:noFill/>
                </a:ln>
                <a:solidFill>
                  <a:prstClr val="black"/>
                </a:solidFill>
                <a:effectLst/>
                <a:uLnTx/>
                <a:uFillTx/>
                <a:latin typeface="Alexandria" pitchFamily="2" charset="-78"/>
                <a:ea typeface="+mn-ea"/>
                <a:cs typeface="Alexandria" pitchFamily="2" charset="-78"/>
              </a:rPr>
              <a:t>البرنامج </a:t>
            </a:r>
            <a:r>
              <a:rPr kumimoji="0" lang="ar-EG" sz="1600" i="0" u="none" strike="noStrike" kern="1200" cap="none" spc="0" normalizeH="0" baseline="0" noProof="0" dirty="0" smtClean="0">
                <a:ln>
                  <a:noFill/>
                </a:ln>
                <a:solidFill>
                  <a:prstClr val="black"/>
                </a:solidFill>
                <a:effectLst/>
                <a:uLnTx/>
                <a:uFillTx/>
                <a:latin typeface="Alexandria" pitchFamily="2" charset="-78"/>
                <a:ea typeface="+mn-ea"/>
                <a:cs typeface="Alexandria" pitchFamily="2" charset="-78"/>
              </a:rPr>
              <a:t>هو تركيب معقد من السياسات والقواعد والإجراءات والخطوات التي يلزم إتباعها لتحقيق الهدف المنشود، وهي الألية</a:t>
            </a:r>
            <a:r>
              <a:rPr kumimoji="0" lang="ar-EG" sz="1600" i="0" u="none" strike="noStrike" kern="1200" cap="none" spc="0" normalizeH="0" noProof="0" dirty="0" smtClean="0">
                <a:ln>
                  <a:noFill/>
                </a:ln>
                <a:solidFill>
                  <a:prstClr val="black"/>
                </a:solidFill>
                <a:effectLst/>
                <a:uLnTx/>
                <a:uFillTx/>
                <a:latin typeface="Alexandria" pitchFamily="2" charset="-78"/>
                <a:ea typeface="+mn-ea"/>
                <a:cs typeface="Alexandria" pitchFamily="2" charset="-78"/>
              </a:rPr>
              <a:t> التي يتم بموجبها تفعيل الخطة بحيث تكون الخطة جاهزة للتنفيذ</a:t>
            </a:r>
            <a:r>
              <a:rPr kumimoji="0" lang="ar-EG" sz="1600" b="1" i="0" u="none" strike="noStrike" kern="1200" cap="none" spc="0" normalizeH="0" noProof="0" dirty="0" smtClean="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1" baseline="0" dirty="0" smtClean="0">
                <a:solidFill>
                  <a:prstClr val="black"/>
                </a:solidFill>
                <a:latin typeface="Alexandria" pitchFamily="2" charset="-78"/>
                <a:cs typeface="Alexandria" pitchFamily="2" charset="-78"/>
              </a:rPr>
              <a:t>الحملة </a:t>
            </a:r>
            <a:r>
              <a:rPr lang="ar-EG" sz="1600" baseline="0" dirty="0" smtClean="0">
                <a:solidFill>
                  <a:prstClr val="black"/>
                </a:solidFill>
                <a:latin typeface="Alexandria" pitchFamily="2" charset="-78"/>
                <a:cs typeface="Alexandria" pitchFamily="2" charset="-78"/>
              </a:rPr>
              <a:t>هي خطة مكتوبة وشاملة ومقيدة الأمد تحتوى على سلسلة من الرسائل المتصلة والإعلام ضمن فترة زمنية محددة قد تمتد إلى سنه أو أقل من ذلك.</a:t>
            </a:r>
            <a:endPar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09003"/>
            <a:ext cx="2305141" cy="1076343"/>
          </a:xfrm>
          <a:prstGeom prst="rect">
            <a:avLst/>
          </a:prstGeom>
        </p:spPr>
      </p:pic>
      <p:pic>
        <p:nvPicPr>
          <p:cNvPr id="6" name="Picture 5"/>
          <p:cNvPicPr>
            <a:picLocks noChangeAspect="1"/>
          </p:cNvPicPr>
          <p:nvPr/>
        </p:nvPicPr>
        <p:blipFill>
          <a:blip r:embed="rId3"/>
          <a:stretch>
            <a:fillRect/>
          </a:stretch>
        </p:blipFill>
        <p:spPr>
          <a:xfrm>
            <a:off x="959696" y="2025684"/>
            <a:ext cx="3942087" cy="3477113"/>
          </a:xfrm>
          <a:prstGeom prst="rect">
            <a:avLst/>
          </a:prstGeom>
        </p:spPr>
      </p:pic>
    </p:spTree>
    <p:extLst>
      <p:ext uri="{BB962C8B-B14F-4D97-AF65-F5344CB8AC3E}">
        <p14:creationId xmlns:p14="http://schemas.microsoft.com/office/powerpoint/2010/main" val="1572336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1897314"/>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بما أنّ حملات العلاقات العامة تهدف أيضاً لتحقيق أهداف و غايات وفق تخطيط محدد ، فقد جاء استخدام كلمة حملة </a:t>
            </a:r>
            <a:r>
              <a:rPr lang="en-US" sz="1600" dirty="0" smtClean="0">
                <a:solidFill>
                  <a:prstClr val="black"/>
                </a:solidFill>
                <a:latin typeface="Alexandria" pitchFamily="2" charset="-78"/>
                <a:cs typeface="Alexandria" pitchFamily="2" charset="-78"/>
              </a:rPr>
              <a:t>Campaign </a:t>
            </a:r>
            <a:r>
              <a:rPr lang="ar-EG" sz="1600" dirty="0">
                <a:solidFill>
                  <a:prstClr val="black"/>
                </a:solidFill>
                <a:latin typeface="Alexandria" pitchFamily="2" charset="-78"/>
                <a:cs typeface="Alexandria" pitchFamily="2" charset="-78"/>
              </a:rPr>
              <a:t>قياساً على الحملات العسكرية.</a:t>
            </a:r>
          </a:p>
          <a:p>
            <a:pPr lvl="0" algn="just" rtl="1">
              <a:lnSpc>
                <a:spcPct val="150000"/>
              </a:lnSpc>
            </a:pPr>
            <a:r>
              <a:rPr lang="ar-EG" sz="1600" dirty="0">
                <a:solidFill>
                  <a:prstClr val="black"/>
                </a:solidFill>
                <a:latin typeface="Alexandria" pitchFamily="2" charset="-78"/>
                <a:cs typeface="Alexandria" pitchFamily="2" charset="-78"/>
              </a:rPr>
              <a:t>هناك إتفاقاً بين عدد من الباحثين المعاصرين على أنّ حملات العلاقات العامة في مفهومها العام هي عبارة عن سلسلة عمليات اتصال </a:t>
            </a:r>
            <a:r>
              <a:rPr lang="en-US" sz="1600" dirty="0" smtClean="0">
                <a:solidFill>
                  <a:prstClr val="black"/>
                </a:solidFill>
                <a:latin typeface="Alexandria" pitchFamily="2" charset="-78"/>
                <a:cs typeface="Alexandria" pitchFamily="2" charset="-78"/>
              </a:rPr>
              <a:t>Processes </a:t>
            </a:r>
            <a:r>
              <a:rPr lang="ar-EG" sz="1600" dirty="0">
                <a:solidFill>
                  <a:prstClr val="black"/>
                </a:solidFill>
                <a:latin typeface="Alexandria" pitchFamily="2" charset="-78"/>
                <a:cs typeface="Alexandria" pitchFamily="2" charset="-78"/>
              </a:rPr>
              <a:t>تهدف إلى نقل معلومات معينة لجمهور معين بواسطة وسيلة اتصال أو أكثر بهدف إحداث أثر إدراكي أو سلوكي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035025"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AE"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مفهوم </a:t>
            </a:r>
            <a:r>
              <a:rPr kumimoji="0" lang="ar-EG"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حملات العلاقات العامة </a:t>
            </a:r>
            <a:r>
              <a:rPr kumimoji="0" lang="en-US" sz="2800" b="0"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Traditional Arabic" panose="02020603050405020304" pitchFamily="18" charset="-78"/>
              </a:rPr>
              <a:t/>
            </a:r>
            <a:br>
              <a:rPr kumimoji="0" lang="en-US" sz="2800" b="0"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Traditional Arabic" panose="02020603050405020304" pitchFamily="18" charset="-78"/>
              </a:rPr>
            </a:br>
            <a:endParaRPr kumimoji="0" lang="en-US" sz="44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spTree>
    <p:extLst>
      <p:ext uri="{BB962C8B-B14F-4D97-AF65-F5344CB8AC3E}">
        <p14:creationId xmlns:p14="http://schemas.microsoft.com/office/powerpoint/2010/main" val="2092013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049253"/>
            <a:ext cx="9698986" cy="2266646"/>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وحملة العلاقات العامة </a:t>
            </a:r>
            <a:r>
              <a:rPr lang="ar-EG" sz="1600" dirty="0">
                <a:solidFill>
                  <a:prstClr val="black"/>
                </a:solidFill>
                <a:latin typeface="Alexandria" pitchFamily="2" charset="-78"/>
                <a:cs typeface="Alexandria" pitchFamily="2" charset="-78"/>
              </a:rPr>
              <a:t>هي سلسلة من الأنشطة المخططة المصممة لمنح شركة أو علامة </a:t>
            </a:r>
            <a:r>
              <a:rPr lang="ar-EG" sz="1600" dirty="0" smtClean="0">
                <a:solidFill>
                  <a:prstClr val="black"/>
                </a:solidFill>
                <a:latin typeface="Alexandria" pitchFamily="2" charset="-78"/>
                <a:cs typeface="Alexandria" pitchFamily="2" charset="-78"/>
              </a:rPr>
              <a:t>تجارية</a:t>
            </a:r>
            <a:r>
              <a:rPr lang="ar-EG" sz="1600" dirty="0">
                <a:solidFill>
                  <a:prstClr val="black"/>
                </a:solidFill>
                <a:latin typeface="Alexandria" pitchFamily="2" charset="-78"/>
                <a:cs typeface="Alexandria" pitchFamily="2" charset="-78"/>
              </a:rPr>
              <a:t> </a:t>
            </a:r>
            <a:r>
              <a:rPr lang="ar-EG" sz="1600" dirty="0" smtClean="0">
                <a:solidFill>
                  <a:prstClr val="black"/>
                </a:solidFill>
                <a:latin typeface="Alexandria" pitchFamily="2" charset="-78"/>
                <a:cs typeface="Alexandria" pitchFamily="2" charset="-78"/>
              </a:rPr>
              <a:t>،ومعظم </a:t>
            </a:r>
            <a:r>
              <a:rPr lang="ar-EG" sz="1600" dirty="0">
                <a:solidFill>
                  <a:prstClr val="black"/>
                </a:solidFill>
                <a:latin typeface="Alexandria" pitchFamily="2" charset="-78"/>
                <a:cs typeface="Alexandria" pitchFamily="2" charset="-78"/>
              </a:rPr>
              <a:t>حملات العلاقات العامة لها أهداف عمل محددة، مثل قيادة حركة مرور مواقع الويب، أو الحصول على إشعار بشأن منتج جديد، أو لفت الانتباه إلى سبب </a:t>
            </a:r>
            <a:r>
              <a:rPr lang="ar-EG" sz="1600" dirty="0" smtClean="0">
                <a:solidFill>
                  <a:prstClr val="black"/>
                </a:solidFill>
                <a:latin typeface="Alexandria" pitchFamily="2" charset="-78"/>
                <a:cs typeface="Alexandria" pitchFamily="2" charset="-78"/>
              </a:rPr>
              <a:t>ما،وتنفذ </a:t>
            </a:r>
            <a:r>
              <a:rPr lang="ar-EG" sz="1600" dirty="0">
                <a:solidFill>
                  <a:prstClr val="black"/>
                </a:solidFill>
                <a:latin typeface="Alexandria" pitchFamily="2" charset="-78"/>
                <a:cs typeface="Alexandria" pitchFamily="2" charset="-78"/>
              </a:rPr>
              <a:t>الأنشطة في إطار زمني محدد يتصل بالهدف الشامل.</a:t>
            </a:r>
          </a:p>
          <a:p>
            <a:pPr lvl="0" algn="just" rtl="1">
              <a:lnSpc>
                <a:spcPct val="150000"/>
              </a:lnSpc>
            </a:pPr>
            <a:r>
              <a:rPr lang="ar-EG" sz="1600" dirty="0">
                <a:solidFill>
                  <a:prstClr val="black"/>
                </a:solidFill>
                <a:latin typeface="Alexandria" pitchFamily="2" charset="-78"/>
                <a:cs typeface="Alexandria" pitchFamily="2" charset="-78"/>
              </a:rPr>
              <a:t>تتوقف حملة العلاقات العامة الناجحة على استراتيجية اتصال قوية، وإنشاء الرسالة الصحيحة للجمهور المقصود، وإختيار القنوات المناسبة </a:t>
            </a:r>
            <a:r>
              <a:rPr lang="ar-EG" sz="1600" dirty="0" smtClean="0">
                <a:solidFill>
                  <a:prstClr val="black"/>
                </a:solidFill>
                <a:latin typeface="Alexandria" pitchFamily="2" charset="-78"/>
                <a:cs typeface="Alexandria" pitchFamily="2" charset="-78"/>
              </a:rPr>
              <a:t>للرسالة.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49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897314"/>
          </a:xfrm>
          <a:prstGeom prst="rect">
            <a:avLst/>
          </a:prstGeom>
          <a:noFill/>
        </p:spPr>
        <p:txBody>
          <a:bodyPr wrap="square" rtlCol="0">
            <a:spAutoFit/>
          </a:bodyPr>
          <a:lstStyle/>
          <a:p>
            <a:pPr lvl="0" algn="just" rtl="1">
              <a:lnSpc>
                <a:spcPct val="150000"/>
              </a:lnSpc>
            </a:pPr>
            <a:r>
              <a:rPr lang="ar-EG" sz="1600" b="1" i="1" dirty="0">
                <a:solidFill>
                  <a:prstClr val="black"/>
                </a:solidFill>
                <a:latin typeface="Alexandria" pitchFamily="2" charset="-78"/>
                <a:cs typeface="Alexandria" pitchFamily="2" charset="-78"/>
              </a:rPr>
              <a:t>الحملة : هي </a:t>
            </a:r>
            <a:r>
              <a:rPr lang="ar-EG" sz="1600" dirty="0" smtClean="0">
                <a:solidFill>
                  <a:prstClr val="black"/>
                </a:solidFill>
                <a:latin typeface="Alexandria" pitchFamily="2" charset="-78"/>
                <a:cs typeface="Alexandria" pitchFamily="2" charset="-78"/>
              </a:rPr>
              <a:t>(خطة </a:t>
            </a:r>
            <a:r>
              <a:rPr lang="ar-EG" sz="1600" dirty="0">
                <a:solidFill>
                  <a:prstClr val="black"/>
                </a:solidFill>
                <a:latin typeface="Alexandria" pitchFamily="2" charset="-78"/>
                <a:cs typeface="Alexandria" pitchFamily="2" charset="-78"/>
              </a:rPr>
              <a:t>مكتوبة وشاملة تحتوي على سلسلة من الرسائل الاتصالية المتصلة والمترابطة التي تظهر في وسائل الاتصال أو الإعلام في فترة زمنية محددة قد تمتد إلى سنة أو أقل من ذلك</a:t>
            </a:r>
            <a:r>
              <a:rPr lang="ar-EG" sz="1600" dirty="0" smtClean="0">
                <a:solidFill>
                  <a:prstClr val="black"/>
                </a:solidFill>
                <a:latin typeface="Alexandria" pitchFamily="2" charset="-78"/>
                <a:cs typeface="Alexandria" pitchFamily="2" charset="-78"/>
              </a:rPr>
              <a:t>).</a:t>
            </a: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اذن</a:t>
            </a:r>
            <a:r>
              <a:rPr lang="ar-EG" sz="1600" dirty="0">
                <a:solidFill>
                  <a:prstClr val="black"/>
                </a:solidFill>
                <a:latin typeface="Alexandria" pitchFamily="2" charset="-78"/>
                <a:cs typeface="Alexandria" pitchFamily="2" charset="-78"/>
              </a:rPr>
              <a:t> فالحملة مجموعة من الأنشطة المخططة لمعالجة قضية أو لحل مشكلة أو لتحسين أو لتصحيح موقف أو لاستغلال فرصة وهي محددة بمدة زمنية وهي جزء من برامج العلاقات العامة، ويمكن اعتبارها تخطيطًا على المستوى الجزئي.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4259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661993"/>
          </a:xfrm>
          <a:prstGeom prst="rect">
            <a:avLst/>
          </a:prstGeom>
          <a:noFill/>
        </p:spPr>
        <p:txBody>
          <a:bodyPr wrap="square" rtlCol="0">
            <a:spAutoFit/>
          </a:bodyPr>
          <a:lstStyle/>
          <a:p>
            <a:pPr lvl="0" algn="just" rtl="1">
              <a:lnSpc>
                <a:spcPct val="150000"/>
              </a:lnSpc>
              <a:defRPr/>
            </a:pPr>
            <a:r>
              <a:rPr lang="ar-EG" b="1" dirty="0">
                <a:solidFill>
                  <a:prstClr val="black"/>
                </a:solidFill>
                <a:latin typeface="Alexandria" pitchFamily="2" charset="-78"/>
                <a:cs typeface="Alexandria" pitchFamily="2" charset="-78"/>
              </a:rPr>
              <a:t>وحملة العلاقات العامة </a:t>
            </a:r>
            <a:r>
              <a:rPr lang="ar-EG" sz="1600" dirty="0">
                <a:solidFill>
                  <a:prstClr val="black"/>
                </a:solidFill>
                <a:latin typeface="Alexandria" pitchFamily="2" charset="-78"/>
                <a:cs typeface="Alexandria" pitchFamily="2" charset="-78"/>
              </a:rPr>
              <a:t>هي مزيج من ممارسات مختلفة مع أهداف محددة، والتي تشترك في نفس الهدف وضمن إطار زمني محدد.</a:t>
            </a:r>
          </a:p>
          <a:p>
            <a:pPr lvl="0" algn="just" rtl="1">
              <a:lnSpc>
                <a:spcPct val="150000"/>
              </a:lnSpc>
              <a:defRPr/>
            </a:pPr>
            <a:r>
              <a:rPr lang="ar-EG" sz="1600" dirty="0">
                <a:solidFill>
                  <a:prstClr val="black"/>
                </a:solidFill>
                <a:latin typeface="Alexandria" pitchFamily="2" charset="-78"/>
                <a:cs typeface="Alexandria" pitchFamily="2" charset="-78"/>
              </a:rPr>
              <a:t>كما </a:t>
            </a:r>
            <a:r>
              <a:rPr lang="ar-EG" b="1" dirty="0">
                <a:solidFill>
                  <a:prstClr val="black"/>
                </a:solidFill>
                <a:latin typeface="Alexandria" pitchFamily="2" charset="-78"/>
                <a:cs typeface="Alexandria" pitchFamily="2" charset="-78"/>
              </a:rPr>
              <a:t>تعرف الحملة </a:t>
            </a:r>
            <a:r>
              <a:rPr lang="ar-EG" sz="1600" dirty="0">
                <a:solidFill>
                  <a:prstClr val="black"/>
                </a:solidFill>
                <a:latin typeface="Alexandria" pitchFamily="2" charset="-78"/>
                <a:cs typeface="Alexandria" pitchFamily="2" charset="-78"/>
              </a:rPr>
              <a:t>بأنها "مجموعة من الإستراتيجيات التنفيذية التي تتوزع على زمن البرنامج الى مراحل وخطوات تستلزم التقيد بأهداف برامج العلاقات العامة ضمن الإمكانيات المتاحه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7460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7"/>
          <p:cNvSpPr txBox="1">
            <a:spLocks noGrp="1"/>
          </p:cNvSpPr>
          <p:nvPr>
            <p:ph type="title"/>
          </p:nvPr>
        </p:nvSpPr>
        <p:spPr>
          <a:xfrm>
            <a:off x="609600" y="548633"/>
            <a:ext cx="10972800" cy="448400"/>
          </a:xfrm>
          <a:prstGeom prst="rect">
            <a:avLst/>
          </a:prstGeom>
        </p:spPr>
        <p:txBody>
          <a:bodyPr spcFirstLastPara="1" wrap="square" lIns="121900" tIns="121900" rIns="121900" bIns="121900" anchor="ctr" anchorCtr="0">
            <a:noAutofit/>
          </a:bodyPr>
          <a:lstStyle/>
          <a:p>
            <a:r>
              <a:rPr lang="ar-EG" sz="2667" b="1" u="sng" dirty="0">
                <a:latin typeface="Alexandria" pitchFamily="2" charset="-78"/>
                <a:cs typeface="Alexandria" pitchFamily="2" charset="-78"/>
              </a:rPr>
              <a:t>خصائص حملات العلاقات العامة </a:t>
            </a:r>
            <a:endParaRPr sz="2667" b="1" u="sng" dirty="0">
              <a:latin typeface="Alexandria" pitchFamily="2" charset="-78"/>
              <a:cs typeface="Alexandria" pitchFamily="2" charset="-78"/>
            </a:endParaRPr>
          </a:p>
        </p:txBody>
      </p:sp>
      <p:grpSp>
        <p:nvGrpSpPr>
          <p:cNvPr id="152" name="Google Shape;152;p17"/>
          <p:cNvGrpSpPr/>
          <p:nvPr/>
        </p:nvGrpSpPr>
        <p:grpSpPr>
          <a:xfrm>
            <a:off x="609600" y="4527996"/>
            <a:ext cx="2418400" cy="962105"/>
            <a:chOff x="457200" y="3395996"/>
            <a:chExt cx="1813800" cy="721579"/>
          </a:xfrm>
        </p:grpSpPr>
        <p:sp>
          <p:nvSpPr>
            <p:cNvPr id="153" name="Google Shape;153;p17"/>
            <p:cNvSpPr txBox="1"/>
            <p:nvPr/>
          </p:nvSpPr>
          <p:spPr>
            <a:xfrm>
              <a:off x="457200" y="3669675"/>
              <a:ext cx="1813800" cy="447900"/>
            </a:xfrm>
            <a:prstGeom prst="rect">
              <a:avLst/>
            </a:prstGeom>
            <a:no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600" b="0" i="0" u="none" strike="noStrike" kern="0" cap="none" spc="0" normalizeH="0" baseline="0" noProof="0" dirty="0">
                <a:ln>
                  <a:noFill/>
                </a:ln>
                <a:solidFill>
                  <a:srgbClr val="000000"/>
                </a:solidFill>
                <a:effectLst/>
                <a:uLnTx/>
                <a:uFillTx/>
                <a:latin typeface="Fira Sans"/>
                <a:ea typeface="Fira Sans"/>
                <a:cs typeface="Fira Sans"/>
                <a:sym typeface="Fira Sans"/>
              </a:endParaRPr>
            </a:p>
          </p:txBody>
        </p:sp>
        <p:sp>
          <p:nvSpPr>
            <p:cNvPr id="154" name="Google Shape;154;p17"/>
            <p:cNvSpPr txBox="1"/>
            <p:nvPr/>
          </p:nvSpPr>
          <p:spPr>
            <a:xfrm>
              <a:off x="457200" y="3395996"/>
              <a:ext cx="1813800" cy="239400"/>
            </a:xfrm>
            <a:prstGeom prst="rect">
              <a:avLst/>
            </a:prstGeom>
            <a:no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1" i="0" u="none" strike="noStrike" kern="0" cap="none" spc="0" normalizeH="0" baseline="0" noProof="0" dirty="0">
                <a:ln>
                  <a:noFill/>
                </a:ln>
                <a:solidFill>
                  <a:srgbClr val="028090"/>
                </a:solidFill>
                <a:effectLst/>
                <a:uLnTx/>
                <a:uFillTx/>
                <a:latin typeface="Fira Sans"/>
                <a:ea typeface="Fira Sans"/>
                <a:cs typeface="Fira Sans"/>
                <a:sym typeface="Fira Sans"/>
              </a:endParaRPr>
            </a:p>
          </p:txBody>
        </p:sp>
      </p:grpSp>
      <p:sp>
        <p:nvSpPr>
          <p:cNvPr id="156" name="Google Shape;156;p17"/>
          <p:cNvSpPr txBox="1"/>
          <p:nvPr/>
        </p:nvSpPr>
        <p:spPr>
          <a:xfrm>
            <a:off x="6964880" y="2775688"/>
            <a:ext cx="3875369" cy="597200"/>
          </a:xfrm>
          <a:prstGeom prst="rect">
            <a:avLst/>
          </a:prstGeom>
          <a:noFill/>
          <a:ln>
            <a:noFill/>
          </a:ln>
        </p:spPr>
        <p:txBody>
          <a:bodyPr spcFirstLastPara="1" wrap="square" lIns="121900" tIns="121900" rIns="121900" bIns="121900" anchor="ctr" anchorCtr="0">
            <a:noAutofit/>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r>
              <a:rPr kumimoji="0" lang="ar-EG" sz="2133" b="0" i="0" u="none" strike="noStrike" kern="0" cap="none" spc="0" normalizeH="0" baseline="0" noProof="0" dirty="0">
                <a:ln>
                  <a:noFill/>
                </a:ln>
                <a:solidFill>
                  <a:srgbClr val="000000"/>
                </a:solidFill>
                <a:effectLst/>
                <a:uLnTx/>
                <a:uFillTx/>
                <a:latin typeface="Alexandria" pitchFamily="2" charset="-78"/>
                <a:ea typeface="Fira Sans"/>
                <a:cs typeface="Alexandria" pitchFamily="2" charset="-78"/>
                <a:sym typeface="Fira Sans"/>
              </a:rPr>
              <a:t>تكامل الجهود </a:t>
            </a:r>
            <a:endParaRPr kumimoji="0" sz="2133" b="0" i="0" u="none" strike="noStrike" kern="0" cap="none" spc="0" normalizeH="0" baseline="0" noProof="0" dirty="0">
              <a:ln>
                <a:noFill/>
              </a:ln>
              <a:solidFill>
                <a:srgbClr val="000000"/>
              </a:solidFill>
              <a:effectLst/>
              <a:uLnTx/>
              <a:uFillTx/>
              <a:latin typeface="Alexandria" pitchFamily="2" charset="-78"/>
              <a:ea typeface="Fira Sans"/>
              <a:cs typeface="Alexandria" pitchFamily="2" charset="-78"/>
              <a:sym typeface="Fira Sans"/>
            </a:endParaRPr>
          </a:p>
        </p:txBody>
      </p:sp>
      <p:grpSp>
        <p:nvGrpSpPr>
          <p:cNvPr id="161" name="Google Shape;161;p17"/>
          <p:cNvGrpSpPr/>
          <p:nvPr/>
        </p:nvGrpSpPr>
        <p:grpSpPr>
          <a:xfrm>
            <a:off x="4091685" y="1596801"/>
            <a:ext cx="4008639" cy="4168023"/>
            <a:chOff x="3068763" y="1197600"/>
            <a:chExt cx="3006479" cy="3126017"/>
          </a:xfrm>
        </p:grpSpPr>
        <p:sp>
          <p:nvSpPr>
            <p:cNvPr id="162" name="Google Shape;162;p17"/>
            <p:cNvSpPr/>
            <p:nvPr/>
          </p:nvSpPr>
          <p:spPr>
            <a:xfrm>
              <a:off x="3068763" y="1718209"/>
              <a:ext cx="1203432" cy="1041445"/>
            </a:xfrm>
            <a:custGeom>
              <a:avLst/>
              <a:gdLst/>
              <a:ahLst/>
              <a:cxnLst/>
              <a:rect l="l" t="t" r="r" b="b"/>
              <a:pathLst>
                <a:path w="18056" h="15625" extrusionOk="0">
                  <a:moveTo>
                    <a:pt x="4499" y="1"/>
                  </a:moveTo>
                  <a:lnTo>
                    <a:pt x="1" y="7813"/>
                  </a:lnTo>
                  <a:lnTo>
                    <a:pt x="4499" y="15624"/>
                  </a:lnTo>
                  <a:lnTo>
                    <a:pt x="13527" y="15624"/>
                  </a:lnTo>
                  <a:lnTo>
                    <a:pt x="18056" y="7813"/>
                  </a:lnTo>
                  <a:lnTo>
                    <a:pt x="13527" y="1"/>
                  </a:lnTo>
                  <a:close/>
                </a:path>
              </a:pathLst>
            </a:custGeom>
            <a:solidFill>
              <a:srgbClr val="FEE0B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6" name="Google Shape;166;p17"/>
            <p:cNvSpPr/>
            <p:nvPr/>
          </p:nvSpPr>
          <p:spPr>
            <a:xfrm>
              <a:off x="3068763" y="2759562"/>
              <a:ext cx="1203432" cy="1043378"/>
            </a:xfrm>
            <a:custGeom>
              <a:avLst/>
              <a:gdLst/>
              <a:ahLst/>
              <a:cxnLst/>
              <a:rect l="l" t="t" r="r" b="b"/>
              <a:pathLst>
                <a:path w="18056" h="15654" extrusionOk="0">
                  <a:moveTo>
                    <a:pt x="4499" y="0"/>
                  </a:moveTo>
                  <a:lnTo>
                    <a:pt x="1" y="7842"/>
                  </a:lnTo>
                  <a:lnTo>
                    <a:pt x="4499" y="15654"/>
                  </a:lnTo>
                  <a:lnTo>
                    <a:pt x="13527" y="15654"/>
                  </a:lnTo>
                  <a:lnTo>
                    <a:pt x="18056" y="7842"/>
                  </a:lnTo>
                  <a:lnTo>
                    <a:pt x="13527" y="0"/>
                  </a:lnTo>
                  <a:close/>
                </a:path>
              </a:pathLst>
            </a:custGeom>
            <a:solidFill>
              <a:srgbClr val="00B0F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167" name="Google Shape;167;p17"/>
            <p:cNvGrpSpPr/>
            <p:nvPr/>
          </p:nvGrpSpPr>
          <p:grpSpPr>
            <a:xfrm>
              <a:off x="3540850" y="3174005"/>
              <a:ext cx="242742" cy="215337"/>
              <a:chOff x="-5224050" y="2107875"/>
              <a:chExt cx="172500" cy="153025"/>
            </a:xfrm>
          </p:grpSpPr>
          <p:sp>
            <p:nvSpPr>
              <p:cNvPr id="168" name="Google Shape;168;p17"/>
              <p:cNvSpPr/>
              <p:nvPr/>
            </p:nvSpPr>
            <p:spPr>
              <a:xfrm>
                <a:off x="-5102775" y="2211250"/>
                <a:ext cx="51225" cy="49650"/>
              </a:xfrm>
              <a:custGeom>
                <a:avLst/>
                <a:gdLst/>
                <a:ahLst/>
                <a:cxnLst/>
                <a:rect l="l" t="t" r="r" b="b"/>
                <a:pathLst>
                  <a:path w="2049" h="1986" extrusionOk="0">
                    <a:moveTo>
                      <a:pt x="343" y="0"/>
                    </a:moveTo>
                    <a:cubicBezTo>
                      <a:pt x="253" y="0"/>
                      <a:pt x="158" y="32"/>
                      <a:pt x="95" y="95"/>
                    </a:cubicBezTo>
                    <a:cubicBezTo>
                      <a:pt x="1" y="189"/>
                      <a:pt x="1" y="441"/>
                      <a:pt x="95" y="536"/>
                    </a:cubicBezTo>
                    <a:lnTo>
                      <a:pt x="536" y="977"/>
                    </a:lnTo>
                    <a:lnTo>
                      <a:pt x="95" y="1418"/>
                    </a:lnTo>
                    <a:cubicBezTo>
                      <a:pt x="1" y="1544"/>
                      <a:pt x="1" y="1765"/>
                      <a:pt x="95" y="1891"/>
                    </a:cubicBezTo>
                    <a:cubicBezTo>
                      <a:pt x="158" y="1954"/>
                      <a:pt x="253" y="1985"/>
                      <a:pt x="343" y="1985"/>
                    </a:cubicBezTo>
                    <a:cubicBezTo>
                      <a:pt x="434" y="1985"/>
                      <a:pt x="521" y="1954"/>
                      <a:pt x="568" y="1891"/>
                    </a:cubicBezTo>
                    <a:lnTo>
                      <a:pt x="1009" y="1450"/>
                    </a:lnTo>
                    <a:lnTo>
                      <a:pt x="1450" y="1891"/>
                    </a:lnTo>
                    <a:cubicBezTo>
                      <a:pt x="1513" y="1954"/>
                      <a:pt x="1600" y="1985"/>
                      <a:pt x="1686" y="1985"/>
                    </a:cubicBezTo>
                    <a:cubicBezTo>
                      <a:pt x="1773" y="1985"/>
                      <a:pt x="1860" y="1954"/>
                      <a:pt x="1923" y="1891"/>
                    </a:cubicBezTo>
                    <a:cubicBezTo>
                      <a:pt x="2049" y="1765"/>
                      <a:pt x="2049" y="1544"/>
                      <a:pt x="1923" y="1418"/>
                    </a:cubicBezTo>
                    <a:lnTo>
                      <a:pt x="1482" y="977"/>
                    </a:lnTo>
                    <a:lnTo>
                      <a:pt x="1923" y="536"/>
                    </a:lnTo>
                    <a:cubicBezTo>
                      <a:pt x="2049" y="441"/>
                      <a:pt x="2049" y="189"/>
                      <a:pt x="1923" y="95"/>
                    </a:cubicBezTo>
                    <a:cubicBezTo>
                      <a:pt x="1860" y="32"/>
                      <a:pt x="1773" y="0"/>
                      <a:pt x="1686" y="0"/>
                    </a:cubicBezTo>
                    <a:cubicBezTo>
                      <a:pt x="1600" y="0"/>
                      <a:pt x="1513" y="32"/>
                      <a:pt x="1450" y="95"/>
                    </a:cubicBezTo>
                    <a:lnTo>
                      <a:pt x="1009" y="504"/>
                    </a:lnTo>
                    <a:lnTo>
                      <a:pt x="568" y="95"/>
                    </a:lnTo>
                    <a:cubicBezTo>
                      <a:pt x="521" y="32"/>
                      <a:pt x="434" y="0"/>
                      <a:pt x="343" y="0"/>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9" name="Google Shape;169;p17"/>
              <p:cNvSpPr/>
              <p:nvPr/>
            </p:nvSpPr>
            <p:spPr>
              <a:xfrm>
                <a:off x="-5224050" y="2107875"/>
                <a:ext cx="51200" cy="49825"/>
              </a:xfrm>
              <a:custGeom>
                <a:avLst/>
                <a:gdLst/>
                <a:ahLst/>
                <a:cxnLst/>
                <a:rect l="l" t="t" r="r" b="b"/>
                <a:pathLst>
                  <a:path w="2048" h="1993" extrusionOk="0">
                    <a:moveTo>
                      <a:pt x="351" y="0"/>
                    </a:moveTo>
                    <a:cubicBezTo>
                      <a:pt x="260" y="0"/>
                      <a:pt x="173" y="24"/>
                      <a:pt x="126" y="71"/>
                    </a:cubicBezTo>
                    <a:cubicBezTo>
                      <a:pt x="0" y="197"/>
                      <a:pt x="0" y="449"/>
                      <a:pt x="126" y="544"/>
                    </a:cubicBezTo>
                    <a:lnTo>
                      <a:pt x="536" y="985"/>
                    </a:lnTo>
                    <a:lnTo>
                      <a:pt x="126" y="1426"/>
                    </a:lnTo>
                    <a:cubicBezTo>
                      <a:pt x="0" y="1552"/>
                      <a:pt x="0" y="1772"/>
                      <a:pt x="126" y="1898"/>
                    </a:cubicBezTo>
                    <a:cubicBezTo>
                      <a:pt x="173" y="1961"/>
                      <a:pt x="260" y="1993"/>
                      <a:pt x="351" y="1993"/>
                    </a:cubicBezTo>
                    <a:cubicBezTo>
                      <a:pt x="441" y="1993"/>
                      <a:pt x="536" y="1961"/>
                      <a:pt x="599" y="1898"/>
                    </a:cubicBezTo>
                    <a:lnTo>
                      <a:pt x="1008" y="1457"/>
                    </a:lnTo>
                    <a:lnTo>
                      <a:pt x="1449" y="1898"/>
                    </a:lnTo>
                    <a:cubicBezTo>
                      <a:pt x="1512" y="1961"/>
                      <a:pt x="1599" y="1993"/>
                      <a:pt x="1686" y="1993"/>
                    </a:cubicBezTo>
                    <a:cubicBezTo>
                      <a:pt x="1772" y="1993"/>
                      <a:pt x="1859" y="1961"/>
                      <a:pt x="1922" y="1898"/>
                    </a:cubicBezTo>
                    <a:cubicBezTo>
                      <a:pt x="2048" y="1772"/>
                      <a:pt x="2048" y="1520"/>
                      <a:pt x="1922" y="1426"/>
                    </a:cubicBezTo>
                    <a:lnTo>
                      <a:pt x="1481" y="985"/>
                    </a:lnTo>
                    <a:lnTo>
                      <a:pt x="1922" y="544"/>
                    </a:lnTo>
                    <a:cubicBezTo>
                      <a:pt x="2048" y="449"/>
                      <a:pt x="2048" y="197"/>
                      <a:pt x="1922" y="71"/>
                    </a:cubicBezTo>
                    <a:cubicBezTo>
                      <a:pt x="1875" y="24"/>
                      <a:pt x="1788" y="0"/>
                      <a:pt x="1697" y="0"/>
                    </a:cubicBezTo>
                    <a:cubicBezTo>
                      <a:pt x="1607" y="0"/>
                      <a:pt x="1512" y="24"/>
                      <a:pt x="1449" y="71"/>
                    </a:cubicBezTo>
                    <a:lnTo>
                      <a:pt x="1008" y="512"/>
                    </a:lnTo>
                    <a:lnTo>
                      <a:pt x="599" y="71"/>
                    </a:lnTo>
                    <a:cubicBezTo>
                      <a:pt x="536" y="24"/>
                      <a:pt x="441" y="0"/>
                      <a:pt x="351" y="0"/>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sp>
          <p:nvSpPr>
            <p:cNvPr id="171" name="Google Shape;171;p17"/>
            <p:cNvSpPr/>
            <p:nvPr/>
          </p:nvSpPr>
          <p:spPr>
            <a:xfrm>
              <a:off x="3970286" y="3282238"/>
              <a:ext cx="1203432" cy="1041379"/>
            </a:xfrm>
            <a:custGeom>
              <a:avLst/>
              <a:gdLst/>
              <a:ahLst/>
              <a:cxnLst/>
              <a:rect l="l" t="t" r="r" b="b"/>
              <a:pathLst>
                <a:path w="18056" h="15624" extrusionOk="0">
                  <a:moveTo>
                    <a:pt x="4530" y="0"/>
                  </a:moveTo>
                  <a:lnTo>
                    <a:pt x="1" y="7812"/>
                  </a:lnTo>
                  <a:lnTo>
                    <a:pt x="4530" y="15624"/>
                  </a:lnTo>
                  <a:lnTo>
                    <a:pt x="13557" y="15624"/>
                  </a:lnTo>
                  <a:lnTo>
                    <a:pt x="18056" y="7812"/>
                  </a:lnTo>
                  <a:lnTo>
                    <a:pt x="13557" y="0"/>
                  </a:lnTo>
                  <a:close/>
                </a:path>
              </a:pathLst>
            </a:custGeom>
            <a:solidFill>
              <a:srgbClr val="203E5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5" name="Google Shape;175;p17"/>
            <p:cNvSpPr/>
            <p:nvPr/>
          </p:nvSpPr>
          <p:spPr>
            <a:xfrm>
              <a:off x="4873876" y="1718209"/>
              <a:ext cx="1201366" cy="1041445"/>
            </a:xfrm>
            <a:custGeom>
              <a:avLst/>
              <a:gdLst/>
              <a:ahLst/>
              <a:cxnLst/>
              <a:rect l="l" t="t" r="r" b="b"/>
              <a:pathLst>
                <a:path w="18025" h="15625" extrusionOk="0">
                  <a:moveTo>
                    <a:pt x="4499" y="1"/>
                  </a:moveTo>
                  <a:lnTo>
                    <a:pt x="0" y="7813"/>
                  </a:lnTo>
                  <a:lnTo>
                    <a:pt x="4499" y="15624"/>
                  </a:lnTo>
                  <a:lnTo>
                    <a:pt x="13526" y="15624"/>
                  </a:lnTo>
                  <a:lnTo>
                    <a:pt x="18025" y="7813"/>
                  </a:lnTo>
                  <a:lnTo>
                    <a:pt x="13526" y="1"/>
                  </a:lnTo>
                  <a:close/>
                </a:path>
              </a:pathLst>
            </a:custGeom>
            <a:solidFill>
              <a:srgbClr val="FFCC0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7" name="Google Shape;177;p17"/>
            <p:cNvSpPr/>
            <p:nvPr/>
          </p:nvSpPr>
          <p:spPr>
            <a:xfrm>
              <a:off x="4873876" y="2759562"/>
              <a:ext cx="1201366" cy="1043378"/>
            </a:xfrm>
            <a:custGeom>
              <a:avLst/>
              <a:gdLst/>
              <a:ahLst/>
              <a:cxnLst/>
              <a:rect l="l" t="t" r="r" b="b"/>
              <a:pathLst>
                <a:path w="18025" h="15654" extrusionOk="0">
                  <a:moveTo>
                    <a:pt x="4499" y="0"/>
                  </a:moveTo>
                  <a:lnTo>
                    <a:pt x="0" y="7842"/>
                  </a:lnTo>
                  <a:lnTo>
                    <a:pt x="4499" y="15654"/>
                  </a:lnTo>
                  <a:lnTo>
                    <a:pt x="13526" y="15654"/>
                  </a:lnTo>
                  <a:lnTo>
                    <a:pt x="18025" y="7842"/>
                  </a:lnTo>
                  <a:lnTo>
                    <a:pt x="13526" y="0"/>
                  </a:lnTo>
                  <a:close/>
                </a:path>
              </a:pathLst>
            </a:custGeom>
            <a:solidFill>
              <a:srgbClr val="F5822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9" name="Google Shape;179;p17"/>
            <p:cNvSpPr/>
            <p:nvPr/>
          </p:nvSpPr>
          <p:spPr>
            <a:xfrm>
              <a:off x="3970286" y="1197600"/>
              <a:ext cx="1203432" cy="1041379"/>
            </a:xfrm>
            <a:custGeom>
              <a:avLst/>
              <a:gdLst/>
              <a:ahLst/>
              <a:cxnLst/>
              <a:rect l="l" t="t" r="r" b="b"/>
              <a:pathLst>
                <a:path w="18056" h="15624" extrusionOk="0">
                  <a:moveTo>
                    <a:pt x="4530" y="0"/>
                  </a:moveTo>
                  <a:lnTo>
                    <a:pt x="1" y="7812"/>
                  </a:lnTo>
                  <a:lnTo>
                    <a:pt x="4530" y="15624"/>
                  </a:lnTo>
                  <a:lnTo>
                    <a:pt x="13557" y="15624"/>
                  </a:lnTo>
                  <a:lnTo>
                    <a:pt x="18056" y="7812"/>
                  </a:lnTo>
                  <a:lnTo>
                    <a:pt x="13557" y="0"/>
                  </a:lnTo>
                  <a:close/>
                </a:path>
              </a:pathLst>
            </a:custGeom>
            <a:solidFill>
              <a:srgbClr val="203E5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2" name="Google Shape;182;p17"/>
            <p:cNvSpPr/>
            <p:nvPr/>
          </p:nvSpPr>
          <p:spPr>
            <a:xfrm>
              <a:off x="4555891" y="1654553"/>
              <a:ext cx="54660" cy="54621"/>
            </a:xfrm>
            <a:custGeom>
              <a:avLst/>
              <a:gdLst/>
              <a:ahLst/>
              <a:cxnLst/>
              <a:rect l="l" t="t" r="r" b="b"/>
              <a:pathLst>
                <a:path w="1419" h="1418" extrusionOk="0">
                  <a:moveTo>
                    <a:pt x="1072" y="0"/>
                  </a:moveTo>
                  <a:cubicBezTo>
                    <a:pt x="883" y="0"/>
                    <a:pt x="725" y="158"/>
                    <a:pt x="725" y="378"/>
                  </a:cubicBezTo>
                  <a:lnTo>
                    <a:pt x="725" y="725"/>
                  </a:lnTo>
                  <a:lnTo>
                    <a:pt x="379" y="725"/>
                  </a:lnTo>
                  <a:cubicBezTo>
                    <a:pt x="158" y="725"/>
                    <a:pt x="1" y="882"/>
                    <a:pt x="1" y="1071"/>
                  </a:cubicBezTo>
                  <a:cubicBezTo>
                    <a:pt x="1" y="1260"/>
                    <a:pt x="158" y="1418"/>
                    <a:pt x="379" y="1418"/>
                  </a:cubicBezTo>
                  <a:lnTo>
                    <a:pt x="1041" y="1418"/>
                  </a:lnTo>
                  <a:cubicBezTo>
                    <a:pt x="1230" y="1418"/>
                    <a:pt x="1387" y="1260"/>
                    <a:pt x="1387" y="1071"/>
                  </a:cubicBezTo>
                  <a:lnTo>
                    <a:pt x="1387" y="410"/>
                  </a:lnTo>
                  <a:cubicBezTo>
                    <a:pt x="1419" y="158"/>
                    <a:pt x="1261" y="0"/>
                    <a:pt x="1072" y="0"/>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sp>
        <p:nvSpPr>
          <p:cNvPr id="184" name="Google Shape;184;p17"/>
          <p:cNvSpPr txBox="1"/>
          <p:nvPr/>
        </p:nvSpPr>
        <p:spPr>
          <a:xfrm>
            <a:off x="9092273" y="1693745"/>
            <a:ext cx="2418400" cy="597200"/>
          </a:xfrm>
          <a:prstGeom prst="rect">
            <a:avLst/>
          </a:prstGeom>
          <a:noFill/>
          <a:ln>
            <a:noFill/>
          </a:ln>
        </p:spPr>
        <p:txBody>
          <a:bodyPr spcFirstLastPara="1" wrap="square" lIns="121900" tIns="121900" rIns="121900" bIns="121900" anchor="ctr" anchorCtr="0">
            <a:noAutofit/>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r>
              <a:rPr kumimoji="0" lang="ar-EG" sz="2133" b="0" i="0" u="none" strike="noStrike" kern="0" cap="none" spc="0" normalizeH="0" baseline="0" noProof="0" dirty="0">
                <a:ln>
                  <a:noFill/>
                </a:ln>
                <a:solidFill>
                  <a:srgbClr val="000000"/>
                </a:solidFill>
                <a:effectLst/>
                <a:uLnTx/>
                <a:uFillTx/>
                <a:latin typeface="Alexandria" pitchFamily="2" charset="-78"/>
                <a:ea typeface="Fira Sans"/>
                <a:cs typeface="Alexandria" pitchFamily="2" charset="-78"/>
                <a:sym typeface="Fira Sans"/>
              </a:rPr>
              <a:t>التخطيط</a:t>
            </a:r>
            <a:r>
              <a:rPr kumimoji="0" lang="ar-EG" sz="1600" b="0" i="0" u="none" strike="noStrike" kern="0" cap="none" spc="0" normalizeH="0" baseline="0" noProof="0" dirty="0">
                <a:ln>
                  <a:noFill/>
                </a:ln>
                <a:solidFill>
                  <a:srgbClr val="000000"/>
                </a:solidFill>
                <a:effectLst/>
                <a:uLnTx/>
                <a:uFillTx/>
                <a:latin typeface="Fira Sans"/>
                <a:ea typeface="Fira Sans"/>
                <a:cs typeface="Fira Sans"/>
                <a:sym typeface="Fira Sans"/>
              </a:rPr>
              <a:t>ط </a:t>
            </a:r>
            <a:endParaRPr kumimoji="0" sz="1600" b="0" i="0" u="none" strike="noStrike" kern="0" cap="none" spc="0" normalizeH="0" baseline="0" noProof="0" dirty="0">
              <a:ln>
                <a:noFill/>
              </a:ln>
              <a:solidFill>
                <a:srgbClr val="000000"/>
              </a:solidFill>
              <a:effectLst/>
              <a:uLnTx/>
              <a:uFillTx/>
              <a:latin typeface="Fira Sans"/>
              <a:ea typeface="Fira Sans"/>
              <a:cs typeface="Fira Sans"/>
              <a:sym typeface="Fira Sans"/>
            </a:endParaRPr>
          </a:p>
        </p:txBody>
      </p:sp>
      <p:pic>
        <p:nvPicPr>
          <p:cNvPr id="2" name="Picture 1"/>
          <p:cNvPicPr>
            <a:picLocks noChangeAspect="1"/>
          </p:cNvPicPr>
          <p:nvPr/>
        </p:nvPicPr>
        <p:blipFill>
          <a:blip r:embed="rId3"/>
          <a:stretch>
            <a:fillRect/>
          </a:stretch>
        </p:blipFill>
        <p:spPr>
          <a:xfrm>
            <a:off x="1011414" y="5070570"/>
            <a:ext cx="2479255" cy="634039"/>
          </a:xfrm>
          <a:prstGeom prst="rect">
            <a:avLst/>
          </a:prstGeom>
        </p:spPr>
      </p:pic>
      <p:pic>
        <p:nvPicPr>
          <p:cNvPr id="3" name="Picture 2"/>
          <p:cNvPicPr>
            <a:picLocks noChangeAspect="1"/>
          </p:cNvPicPr>
          <p:nvPr/>
        </p:nvPicPr>
        <p:blipFill>
          <a:blip r:embed="rId4"/>
          <a:stretch>
            <a:fillRect/>
          </a:stretch>
        </p:blipFill>
        <p:spPr>
          <a:xfrm>
            <a:off x="865254" y="4185445"/>
            <a:ext cx="2454869" cy="634039"/>
          </a:xfrm>
          <a:prstGeom prst="rect">
            <a:avLst/>
          </a:prstGeom>
        </p:spPr>
      </p:pic>
      <p:pic>
        <p:nvPicPr>
          <p:cNvPr id="4" name="Picture 3"/>
          <p:cNvPicPr>
            <a:picLocks noChangeAspect="1"/>
          </p:cNvPicPr>
          <p:nvPr/>
        </p:nvPicPr>
        <p:blipFill>
          <a:blip r:embed="rId5"/>
          <a:stretch>
            <a:fillRect/>
          </a:stretch>
        </p:blipFill>
        <p:spPr>
          <a:xfrm>
            <a:off x="518098" y="3425862"/>
            <a:ext cx="2454869" cy="634039"/>
          </a:xfrm>
          <a:prstGeom prst="rect">
            <a:avLst/>
          </a:prstGeom>
        </p:spPr>
      </p:pic>
      <p:pic>
        <p:nvPicPr>
          <p:cNvPr id="5" name="Picture 4"/>
          <p:cNvPicPr>
            <a:picLocks noChangeAspect="1"/>
          </p:cNvPicPr>
          <p:nvPr/>
        </p:nvPicPr>
        <p:blipFill>
          <a:blip r:embed="rId6"/>
          <a:stretch>
            <a:fillRect/>
          </a:stretch>
        </p:blipFill>
        <p:spPr>
          <a:xfrm>
            <a:off x="822327" y="2540737"/>
            <a:ext cx="2454869" cy="634039"/>
          </a:xfrm>
          <a:prstGeom prst="rect">
            <a:avLst/>
          </a:prstGeom>
        </p:spPr>
      </p:pic>
      <p:pic>
        <p:nvPicPr>
          <p:cNvPr id="6" name="Picture 5"/>
          <p:cNvPicPr>
            <a:picLocks noChangeAspect="1"/>
          </p:cNvPicPr>
          <p:nvPr/>
        </p:nvPicPr>
        <p:blipFill>
          <a:blip r:embed="rId7"/>
          <a:stretch>
            <a:fillRect/>
          </a:stretch>
        </p:blipFill>
        <p:spPr>
          <a:xfrm>
            <a:off x="299654" y="1775518"/>
            <a:ext cx="3308383" cy="634039"/>
          </a:xfrm>
          <a:prstGeom prst="rect">
            <a:avLst/>
          </a:prstGeom>
        </p:spPr>
      </p:pic>
      <p:pic>
        <p:nvPicPr>
          <p:cNvPr id="7" name="Picture 6"/>
          <p:cNvPicPr>
            <a:picLocks noChangeAspect="1"/>
          </p:cNvPicPr>
          <p:nvPr/>
        </p:nvPicPr>
        <p:blipFill>
          <a:blip r:embed="rId8"/>
          <a:stretch>
            <a:fillRect/>
          </a:stretch>
        </p:blipFill>
        <p:spPr>
          <a:xfrm>
            <a:off x="6898291" y="5023386"/>
            <a:ext cx="3300255" cy="625911"/>
          </a:xfrm>
          <a:prstGeom prst="rect">
            <a:avLst/>
          </a:prstGeom>
        </p:spPr>
      </p:pic>
      <p:pic>
        <p:nvPicPr>
          <p:cNvPr id="8" name="Picture 7"/>
          <p:cNvPicPr>
            <a:picLocks noChangeAspect="1"/>
          </p:cNvPicPr>
          <p:nvPr/>
        </p:nvPicPr>
        <p:blipFill>
          <a:blip r:embed="rId9"/>
          <a:stretch>
            <a:fillRect/>
          </a:stretch>
        </p:blipFill>
        <p:spPr>
          <a:xfrm>
            <a:off x="7636075" y="4354726"/>
            <a:ext cx="3300255" cy="625911"/>
          </a:xfrm>
          <a:prstGeom prst="rect">
            <a:avLst/>
          </a:prstGeom>
        </p:spPr>
      </p:pic>
      <p:pic>
        <p:nvPicPr>
          <p:cNvPr id="9" name="Picture 8"/>
          <p:cNvPicPr>
            <a:picLocks noChangeAspect="1"/>
          </p:cNvPicPr>
          <p:nvPr/>
        </p:nvPicPr>
        <p:blipFill>
          <a:blip r:embed="rId10"/>
          <a:stretch>
            <a:fillRect/>
          </a:stretch>
        </p:blipFill>
        <p:spPr>
          <a:xfrm>
            <a:off x="7917811" y="3685879"/>
            <a:ext cx="3909907" cy="625911"/>
          </a:xfrm>
          <a:prstGeom prst="rect">
            <a:avLst/>
          </a:prstGeom>
        </p:spPr>
      </p:pic>
    </p:spTree>
    <p:extLst>
      <p:ext uri="{BB962C8B-B14F-4D97-AF65-F5344CB8AC3E}">
        <p14:creationId xmlns:p14="http://schemas.microsoft.com/office/powerpoint/2010/main" val="4198411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3913" y="1885542"/>
            <a:ext cx="10078278" cy="3785652"/>
          </a:xfrm>
          <a:prstGeom prst="rect">
            <a:avLst/>
          </a:prstGeom>
          <a:noFill/>
        </p:spPr>
        <p:txBody>
          <a:bodyPr wrap="square" rtlCol="0">
            <a:spAutoFit/>
          </a:bodyPr>
          <a:lstStyle/>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التخطيط </a:t>
            </a:r>
            <a:r>
              <a:rPr lang="ar-EG" sz="1600" dirty="0">
                <a:solidFill>
                  <a:prstClr val="black"/>
                </a:solidFill>
                <a:latin typeface="Alexandria" pitchFamily="2" charset="-78"/>
                <a:cs typeface="Alexandria" pitchFamily="2" charset="-78"/>
              </a:rPr>
              <a:t>، المراد بذلك أنّ حملات العلاقات العامة أو أية حملة لابد أن تقوم على خطة محكمة تحسب كل شيء بدقة .</a:t>
            </a:r>
          </a:p>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تكامل الجهود: </a:t>
            </a:r>
            <a:r>
              <a:rPr lang="ar-EG" sz="1600" dirty="0">
                <a:solidFill>
                  <a:prstClr val="black"/>
                </a:solidFill>
                <a:latin typeface="Alexandria" pitchFamily="2" charset="-78"/>
                <a:cs typeface="Alexandria" pitchFamily="2" charset="-78"/>
              </a:rPr>
              <a:t>أي تنسيق الجهود الإعلامية و هي الأهداف و المهام و الموارد و الرسائل و الوسائل و غير ذلك من متطلبات الحملة الإعلامية </a:t>
            </a:r>
            <a:r>
              <a:rPr lang="ar-EG" sz="1600" dirty="0" smtClean="0">
                <a:solidFill>
                  <a:prstClr val="black"/>
                </a:solidFill>
                <a:latin typeface="Alexandria" pitchFamily="2" charset="-78"/>
                <a:cs typeface="Alexandria" pitchFamily="2" charset="-78"/>
              </a:rPr>
              <a:t>.</a:t>
            </a: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التعدد و التنوع في المحتوى : </a:t>
            </a:r>
            <a:r>
              <a:rPr lang="ar-EG" sz="1600" dirty="0">
                <a:solidFill>
                  <a:prstClr val="black"/>
                </a:solidFill>
                <a:latin typeface="Alexandria" pitchFamily="2" charset="-78"/>
                <a:cs typeface="Alexandria" pitchFamily="2" charset="-78"/>
              </a:rPr>
              <a:t>و يقصد بذلك ضرورة وجود عدة رسائل إعلامية موجهة و متنوعة الوسائل في نفس الوقت و تدور حول موضوع معين و إن اختلفت الصياغة فالفكرة و الهدف واحد </a:t>
            </a:r>
            <a:r>
              <a:rPr lang="ar-EG" sz="1600" dirty="0" smtClean="0">
                <a:solidFill>
                  <a:prstClr val="black"/>
                </a:solidFill>
                <a:latin typeface="Alexandria" pitchFamily="2" charset="-78"/>
                <a:cs typeface="Alexandria" pitchFamily="2" charset="-78"/>
              </a:rPr>
              <a:t>.</a:t>
            </a: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التوقيت : </a:t>
            </a:r>
            <a:r>
              <a:rPr lang="ar-EG" sz="1600" dirty="0">
                <a:solidFill>
                  <a:prstClr val="black"/>
                </a:solidFill>
                <a:latin typeface="Alexandria" pitchFamily="2" charset="-78"/>
                <a:cs typeface="Alexandria" pitchFamily="2" charset="-78"/>
              </a:rPr>
              <a:t>وهو أن الحملة الإعلامية مقيدة بوقت محدد قد يكون ثلاثة أشهر ، أو ستة أشهر ، و قد يكون سنة أو سنتان أو أكثر من ذلك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5642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83892" y="2065698"/>
            <a:ext cx="9879495" cy="3108543"/>
          </a:xfrm>
          <a:prstGeom prst="rect">
            <a:avLst/>
          </a:prstGeom>
          <a:noFill/>
        </p:spPr>
        <p:txBody>
          <a:bodyPr wrap="square" rtlCol="0">
            <a:spAutoFit/>
          </a:bodyPr>
          <a:lstStyle/>
          <a:p>
            <a:pPr lvl="0" algn="just" rtl="1">
              <a:defRPr/>
            </a:pPr>
            <a:r>
              <a:rPr lang="ar-EG" sz="2800" dirty="0" smtClean="0">
                <a:solidFill>
                  <a:prstClr val="black"/>
                </a:solidFill>
                <a:latin typeface="Alexandria" pitchFamily="2" charset="-78"/>
                <a:cs typeface="Alexandria" pitchFamily="2" charset="-78"/>
              </a:rPr>
              <a:t>6</a:t>
            </a:r>
            <a:r>
              <a:rPr lang="en-US" sz="2800" dirty="0" smtClean="0">
                <a:solidFill>
                  <a:prstClr val="black"/>
                </a:solidFill>
                <a:latin typeface="Alexandria" pitchFamily="2" charset="-78"/>
                <a:cs typeface="Alexandria" pitchFamily="2" charset="-78"/>
              </a:rPr>
              <a:t>-</a:t>
            </a:r>
            <a:r>
              <a:rPr lang="ar-EG" sz="2800" dirty="0" smtClean="0">
                <a:solidFill>
                  <a:prstClr val="black"/>
                </a:solidFill>
                <a:latin typeface="Alexandria" pitchFamily="2" charset="-78"/>
                <a:cs typeface="Alexandria" pitchFamily="2" charset="-78"/>
              </a:rPr>
              <a:t> </a:t>
            </a:r>
            <a:r>
              <a:rPr lang="ar-EG" sz="28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التركيز </a:t>
            </a:r>
            <a:r>
              <a:rPr lang="ar-EG" sz="2800" dirty="0">
                <a:solidFill>
                  <a:prstClr val="black"/>
                </a:solidFill>
                <a:latin typeface="Alexandria" pitchFamily="2" charset="-78"/>
                <a:cs typeface="Alexandria" pitchFamily="2" charset="-78"/>
              </a:rPr>
              <a:t>، فالحملة الإعلامية في الغالب تُركز على موضوعات أو قضايا بعينها و إن اختلفت صياغة الرسائل الإعلامية التي تُعالج هذه القضايا ولكن تبقى الفكرة و الهدف واحداً .</a:t>
            </a:r>
          </a:p>
          <a:p>
            <a:pPr lvl="0" algn="just" rtl="1">
              <a:defRPr/>
            </a:pPr>
            <a:r>
              <a:rPr lang="ar-EG" sz="2800" dirty="0" smtClean="0">
                <a:solidFill>
                  <a:prstClr val="black"/>
                </a:solidFill>
                <a:latin typeface="Alexandria" pitchFamily="2" charset="-78"/>
                <a:cs typeface="Alexandria" pitchFamily="2" charset="-78"/>
              </a:rPr>
              <a:t>7</a:t>
            </a:r>
            <a:r>
              <a:rPr lang="en-US" sz="2800" dirty="0" smtClean="0">
                <a:solidFill>
                  <a:prstClr val="black"/>
                </a:solidFill>
                <a:latin typeface="Alexandria" pitchFamily="2" charset="-78"/>
                <a:cs typeface="Alexandria" pitchFamily="2" charset="-78"/>
              </a:rPr>
              <a:t>-</a:t>
            </a:r>
            <a:r>
              <a:rPr lang="ar-EG" sz="2800" b="1" i="1" u="sng" dirty="0" smtClean="0">
                <a:solidFill>
                  <a:prstClr val="black"/>
                </a:solidFill>
                <a:effectLst>
                  <a:outerShdw blurRad="38100" dist="38100" dir="2700000" algn="tl">
                    <a:srgbClr val="000000">
                      <a:alpha val="43137"/>
                    </a:srgbClr>
                  </a:outerShdw>
                </a:effectLst>
                <a:latin typeface="Alexandria" pitchFamily="2" charset="-78"/>
                <a:cs typeface="Alexandria" pitchFamily="2" charset="-78"/>
              </a:rPr>
              <a:t>الصبغة </a:t>
            </a:r>
            <a:r>
              <a:rPr lang="ar-EG" sz="28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الجماهيرية </a:t>
            </a:r>
            <a:r>
              <a:rPr lang="ar-EG" sz="2800" dirty="0">
                <a:solidFill>
                  <a:prstClr val="black"/>
                </a:solidFill>
                <a:latin typeface="Alexandria" pitchFamily="2" charset="-78"/>
                <a:cs typeface="Alexandria" pitchFamily="2" charset="-78"/>
              </a:rPr>
              <a:t>، أي ضرورة وجود جمهور له مصلحة مباشرة في القضية التي يتم التطرق إليها .</a:t>
            </a:r>
          </a:p>
          <a:p>
            <a:pPr lvl="0" algn="just" rtl="1">
              <a:defRPr/>
            </a:pPr>
            <a:r>
              <a:rPr lang="ar-EG" sz="2800" dirty="0" smtClean="0">
                <a:solidFill>
                  <a:prstClr val="black"/>
                </a:solidFill>
                <a:latin typeface="Alexandria" pitchFamily="2" charset="-78"/>
                <a:cs typeface="Alexandria" pitchFamily="2" charset="-78"/>
              </a:rPr>
              <a:t>8</a:t>
            </a:r>
            <a:r>
              <a:rPr lang="en-US" sz="2800" dirty="0" smtClean="0">
                <a:solidFill>
                  <a:prstClr val="black"/>
                </a:solidFill>
                <a:latin typeface="Alexandria" pitchFamily="2" charset="-78"/>
                <a:cs typeface="Alexandria" pitchFamily="2" charset="-78"/>
              </a:rPr>
              <a:t>-</a:t>
            </a:r>
            <a:r>
              <a:rPr lang="ar-EG" sz="2800" b="1" i="1" u="sng" dirty="0" smtClean="0">
                <a:solidFill>
                  <a:prstClr val="black"/>
                </a:solidFill>
                <a:effectLst>
                  <a:outerShdw blurRad="38100" dist="38100" dir="2700000" algn="tl">
                    <a:srgbClr val="000000">
                      <a:alpha val="43137"/>
                    </a:srgbClr>
                  </a:outerShdw>
                </a:effectLst>
                <a:latin typeface="Alexandria" pitchFamily="2" charset="-78"/>
                <a:cs typeface="Alexandria" pitchFamily="2" charset="-78"/>
              </a:rPr>
              <a:t>الإنتشار </a:t>
            </a:r>
            <a:r>
              <a:rPr lang="ar-EG" sz="28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 </a:t>
            </a:r>
            <a:r>
              <a:rPr lang="ar-EG" sz="2800" dirty="0">
                <a:solidFill>
                  <a:prstClr val="black"/>
                </a:solidFill>
                <a:latin typeface="Alexandria" pitchFamily="2" charset="-78"/>
                <a:cs typeface="Alexandria" pitchFamily="2" charset="-78"/>
              </a:rPr>
              <a:t>فالحملة الإعلامية التي لا تنتشر بين الجماهير الواسعة و المتباعدة زماناً و مكاناً لا يكون لها تأثير </a:t>
            </a:r>
            <a:r>
              <a:rPr lang="ar-EG" sz="2800" dirty="0" smtClean="0">
                <a:solidFill>
                  <a:prstClr val="black"/>
                </a:solidFill>
                <a:latin typeface="Alexandria" pitchFamily="2" charset="-78"/>
                <a:cs typeface="Alexandria" pitchFamily="2" charset="-78"/>
              </a:rPr>
              <a:t>يُذكر. </a:t>
            </a:r>
            <a:endParaRPr kumimoji="0" lang="ar-EG" sz="2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396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34278" y="2049253"/>
            <a:ext cx="10316818" cy="3416320"/>
          </a:xfrm>
          <a:prstGeom prst="rect">
            <a:avLst/>
          </a:prstGeom>
          <a:noFill/>
        </p:spPr>
        <p:txBody>
          <a:bodyPr wrap="square" rtlCol="0">
            <a:spAutoFit/>
          </a:bodyPr>
          <a:lstStyle/>
          <a:p>
            <a:pPr lvl="0" algn="just" rtl="1">
              <a:lnSpc>
                <a:spcPct val="150000"/>
              </a:lnSpc>
              <a:defRPr/>
            </a:pPr>
            <a:r>
              <a:rPr lang="ar-EG" sz="1600" dirty="0" smtClean="0">
                <a:solidFill>
                  <a:prstClr val="black"/>
                </a:solidFill>
                <a:latin typeface="Alexandria" pitchFamily="2" charset="-78"/>
                <a:cs typeface="Alexandria" pitchFamily="2" charset="-78"/>
              </a:rPr>
              <a:t>9</a:t>
            </a:r>
            <a:r>
              <a:rPr lang="en-US" sz="1600" b="1" i="1" u="sng" dirty="0" smtClean="0">
                <a:solidFill>
                  <a:prstClr val="black"/>
                </a:solidFill>
                <a:effectLst>
                  <a:outerShdw blurRad="38100" dist="38100" dir="2700000" algn="tl">
                    <a:srgbClr val="000000">
                      <a:alpha val="43137"/>
                    </a:srgbClr>
                  </a:outerShdw>
                </a:effectLst>
                <a:latin typeface="Alexandria" pitchFamily="2" charset="-78"/>
                <a:cs typeface="Alexandria" pitchFamily="2" charset="-78"/>
              </a:rPr>
              <a:t>-</a:t>
            </a:r>
            <a:r>
              <a:rPr lang="ar-EG" sz="1600" b="1" i="1" u="sng" dirty="0" smtClean="0">
                <a:solidFill>
                  <a:prstClr val="black"/>
                </a:solidFill>
                <a:effectLst>
                  <a:outerShdw blurRad="38100" dist="38100" dir="2700000" algn="tl">
                    <a:srgbClr val="000000">
                      <a:alpha val="43137"/>
                    </a:srgbClr>
                  </a:outerShdw>
                </a:effectLst>
                <a:latin typeface="Alexandria" pitchFamily="2" charset="-78"/>
                <a:cs typeface="Alexandria" pitchFamily="2" charset="-78"/>
              </a:rPr>
              <a:t>الإستهداف </a:t>
            </a:r>
            <a:r>
              <a:rPr lang="ar-EG" sz="1600" dirty="0">
                <a:solidFill>
                  <a:prstClr val="black"/>
                </a:solidFill>
                <a:latin typeface="Alexandria" pitchFamily="2" charset="-78"/>
                <a:cs typeface="Alexandria" pitchFamily="2" charset="-78"/>
              </a:rPr>
              <a:t>، وهو أنّ </a:t>
            </a:r>
            <a:r>
              <a:rPr lang="ar-EG" sz="1600" dirty="0" smtClean="0">
                <a:solidFill>
                  <a:prstClr val="black"/>
                </a:solidFill>
                <a:latin typeface="Alexandria" pitchFamily="2" charset="-78"/>
                <a:cs typeface="Alexandria" pitchFamily="2" charset="-78"/>
              </a:rPr>
              <a:t>حملات العلاقات العامة في </a:t>
            </a:r>
            <a:r>
              <a:rPr lang="ar-EG" sz="1600" dirty="0">
                <a:solidFill>
                  <a:prstClr val="black"/>
                </a:solidFill>
                <a:latin typeface="Alexandria" pitchFamily="2" charset="-78"/>
                <a:cs typeface="Alexandria" pitchFamily="2" charset="-78"/>
              </a:rPr>
              <a:t>الغالب تستهدف فئة بعينها من الجماهير ليتم التركيز عليها بشكل أكبر حتى لا تتبدد جهود الحملة بدون فائدة ، كما أنّ بعض القضايا التي يدور حولها موضوع الحملة قد تخص جمهوراً بعينه ، و بالتالي يُصبح هذا الجمهور هو المستهدف أكثر من غيره </a:t>
            </a:r>
            <a:r>
              <a:rPr lang="ar-EG" sz="1600" dirty="0" smtClean="0">
                <a:solidFill>
                  <a:prstClr val="black"/>
                </a:solidFill>
                <a:latin typeface="Alexandria" pitchFamily="2" charset="-78"/>
                <a:cs typeface="Alexandria" pitchFamily="2" charset="-78"/>
              </a:rPr>
              <a:t>.</a:t>
            </a: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b="1" i="1" u="sng" dirty="0">
                <a:solidFill>
                  <a:prstClr val="black"/>
                </a:solidFill>
                <a:latin typeface="Alexandria" pitchFamily="2" charset="-78"/>
                <a:cs typeface="Alexandria" pitchFamily="2" charset="-78"/>
              </a:rPr>
              <a:t>10.اعتماد أسلوب الإقناع </a:t>
            </a:r>
            <a:r>
              <a:rPr lang="ar-EG" sz="1600" dirty="0">
                <a:solidFill>
                  <a:prstClr val="black"/>
                </a:solidFill>
                <a:latin typeface="Alexandria" pitchFamily="2" charset="-78"/>
                <a:cs typeface="Alexandria" pitchFamily="2" charset="-78"/>
              </a:rPr>
              <a:t>، تعتمد </a:t>
            </a:r>
            <a:r>
              <a:rPr lang="ar-EG" sz="1600" dirty="0" smtClean="0">
                <a:solidFill>
                  <a:prstClr val="black"/>
                </a:solidFill>
                <a:latin typeface="Alexandria" pitchFamily="2" charset="-78"/>
                <a:cs typeface="Alexandria" pitchFamily="2" charset="-78"/>
              </a:rPr>
              <a:t>الحملات أساساً </a:t>
            </a:r>
            <a:r>
              <a:rPr lang="ar-EG" sz="1600" dirty="0">
                <a:solidFill>
                  <a:prstClr val="black"/>
                </a:solidFill>
                <a:latin typeface="Alexandria" pitchFamily="2" charset="-78"/>
                <a:cs typeface="Alexandria" pitchFamily="2" charset="-78"/>
              </a:rPr>
              <a:t>على الأسلوب الإقناعي و الاستمالات المؤثرة التي تُؤدي إلى إقناع الجماهير المستهدفة بالفكرة موضوع الحملة</a:t>
            </a:r>
            <a:r>
              <a:rPr lang="ar-EG" sz="1600" dirty="0" smtClean="0">
                <a:solidFill>
                  <a:prstClr val="black"/>
                </a:solidFill>
                <a:latin typeface="Alexandria" pitchFamily="2" charset="-78"/>
                <a:cs typeface="Alexandria" pitchFamily="2" charset="-78"/>
              </a:rPr>
              <a:t>.</a:t>
            </a: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smtClean="0">
                <a:solidFill>
                  <a:prstClr val="black"/>
                </a:solidFill>
                <a:latin typeface="Alexandria" pitchFamily="2" charset="-78"/>
                <a:cs typeface="Alexandria" pitchFamily="2" charset="-78"/>
              </a:rPr>
              <a:t> </a:t>
            </a:r>
            <a:r>
              <a:rPr lang="ar-EG" sz="1600" b="1" i="1" u="sng" dirty="0">
                <a:solidFill>
                  <a:prstClr val="black"/>
                </a:solidFill>
                <a:latin typeface="Alexandria" pitchFamily="2" charset="-78"/>
                <a:cs typeface="Alexandria" pitchFamily="2" charset="-78"/>
              </a:rPr>
              <a:t>11.المتابعة و التقييم </a:t>
            </a:r>
            <a:r>
              <a:rPr lang="ar-EG" sz="1600" dirty="0">
                <a:solidFill>
                  <a:prstClr val="black"/>
                </a:solidFill>
                <a:latin typeface="Alexandria" pitchFamily="2" charset="-78"/>
                <a:cs typeface="Alexandria" pitchFamily="2" charset="-78"/>
              </a:rPr>
              <a:t>، وهما من خصائص </a:t>
            </a:r>
            <a:r>
              <a:rPr lang="ar-EG" sz="1600" dirty="0" smtClean="0">
                <a:solidFill>
                  <a:prstClr val="black"/>
                </a:solidFill>
                <a:latin typeface="Alexandria" pitchFamily="2" charset="-78"/>
                <a:cs typeface="Alexandria" pitchFamily="2" charset="-78"/>
              </a:rPr>
              <a:t>حملات العلاقات العامة الفاعلة </a:t>
            </a:r>
            <a:r>
              <a:rPr lang="ar-EG" sz="1600" dirty="0">
                <a:solidFill>
                  <a:prstClr val="black"/>
                </a:solidFill>
                <a:latin typeface="Alexandria" pitchFamily="2" charset="-78"/>
                <a:cs typeface="Alexandria" pitchFamily="2" charset="-78"/>
              </a:rPr>
              <a:t>، فالحملة التي لا تكون فيها متابعة لسيرها و لا تقييم  ــ و خاصة النهائي ـ لا تكون لها فائدة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96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109" y="2264697"/>
            <a:ext cx="10099061" cy="2635978"/>
          </a:xfrm>
          <a:prstGeom prst="rect">
            <a:avLst/>
          </a:prstGeom>
          <a:noFill/>
        </p:spPr>
        <p:txBody>
          <a:bodyPr wrap="square" rtlCol="0">
            <a:spAutoFit/>
          </a:bodyPr>
          <a:lstStyle/>
          <a:p>
            <a:pPr lvl="0" algn="just" rtl="1">
              <a:lnSpc>
                <a:spcPct val="150000"/>
              </a:lnSpc>
              <a:defRPr/>
            </a:pPr>
            <a:r>
              <a:rPr lang="ar-EG" sz="1600" dirty="0" smtClean="0">
                <a:solidFill>
                  <a:prstClr val="black"/>
                </a:solidFill>
                <a:latin typeface="Alexandria" pitchFamily="2" charset="-78"/>
                <a:cs typeface="Alexandria" pitchFamily="2" charset="-78"/>
              </a:rPr>
              <a:t>- المساعدة </a:t>
            </a:r>
            <a:r>
              <a:rPr lang="ar-EG" sz="1600" dirty="0">
                <a:solidFill>
                  <a:prstClr val="black"/>
                </a:solidFill>
                <a:latin typeface="Alexandria" pitchFamily="2" charset="-78"/>
                <a:cs typeface="Alexandria" pitchFamily="2" charset="-78"/>
              </a:rPr>
              <a:t>في الوصول الى الجمهور المستهدف بفعالية.</a:t>
            </a:r>
          </a:p>
          <a:p>
            <a:pPr lvl="0" algn="just" rtl="1">
              <a:lnSpc>
                <a:spcPct val="150000"/>
              </a:lnSpc>
              <a:defRPr/>
            </a:pPr>
            <a:r>
              <a:rPr lang="ar-EG" sz="1600" dirty="0">
                <a:solidFill>
                  <a:prstClr val="black"/>
                </a:solidFill>
                <a:latin typeface="Alexandria" pitchFamily="2" charset="-78"/>
                <a:cs typeface="Alexandria" pitchFamily="2" charset="-78"/>
              </a:rPr>
              <a:t> </a:t>
            </a:r>
            <a:r>
              <a:rPr lang="ar-EG" sz="1600" dirty="0" smtClean="0">
                <a:solidFill>
                  <a:prstClr val="black"/>
                </a:solidFill>
                <a:latin typeface="Alexandria" pitchFamily="2" charset="-78"/>
                <a:cs typeface="Alexandria" pitchFamily="2" charset="-78"/>
              </a:rPr>
              <a:t>- توصل </a:t>
            </a:r>
            <a:r>
              <a:rPr lang="ar-EG" sz="1600" dirty="0">
                <a:solidFill>
                  <a:prstClr val="black"/>
                </a:solidFill>
                <a:latin typeface="Alexandria" pitchFamily="2" charset="-78"/>
                <a:cs typeface="Alexandria" pitchFamily="2" charset="-78"/>
              </a:rPr>
              <a:t>منتجاتك وخدماتك الجديدة إلى جمهورك.</a:t>
            </a:r>
          </a:p>
          <a:p>
            <a:pPr lvl="0" algn="just" rtl="1">
              <a:lnSpc>
                <a:spcPct val="150000"/>
              </a:lnSpc>
              <a:defRPr/>
            </a:pPr>
            <a:r>
              <a:rPr lang="ar-EG" sz="1600" dirty="0" smtClean="0">
                <a:solidFill>
                  <a:prstClr val="black"/>
                </a:solidFill>
                <a:latin typeface="Alexandria" pitchFamily="2" charset="-78"/>
                <a:cs typeface="Alexandria" pitchFamily="2" charset="-78"/>
              </a:rPr>
              <a:t>- تحسين </a:t>
            </a:r>
            <a:r>
              <a:rPr lang="ar-EG" sz="1600" dirty="0">
                <a:solidFill>
                  <a:prstClr val="black"/>
                </a:solidFill>
                <a:latin typeface="Alexandria" pitchFamily="2" charset="-78"/>
                <a:cs typeface="Alexandria" pitchFamily="2" charset="-78"/>
              </a:rPr>
              <a:t>السمعة </a:t>
            </a:r>
          </a:p>
          <a:p>
            <a:pPr lvl="0" algn="just" rtl="1">
              <a:lnSpc>
                <a:spcPct val="150000"/>
              </a:lnSpc>
              <a:defRPr/>
            </a:pPr>
            <a:r>
              <a:rPr lang="ar-EG" sz="1600" dirty="0" smtClean="0">
                <a:solidFill>
                  <a:prstClr val="black"/>
                </a:solidFill>
                <a:latin typeface="Alexandria" pitchFamily="2" charset="-78"/>
                <a:cs typeface="Alexandria" pitchFamily="2" charset="-78"/>
              </a:rPr>
              <a:t>- خلق </a:t>
            </a:r>
            <a:r>
              <a:rPr lang="ar-EG" sz="1600" dirty="0">
                <a:solidFill>
                  <a:prstClr val="black"/>
                </a:solidFill>
                <a:latin typeface="Alexandria" pitchFamily="2" charset="-78"/>
                <a:cs typeface="Alexandria" pitchFamily="2" charset="-78"/>
              </a:rPr>
              <a:t>صورة ذهنية </a:t>
            </a:r>
          </a:p>
          <a:p>
            <a:pPr lvl="0" algn="just" rtl="1">
              <a:lnSpc>
                <a:spcPct val="150000"/>
              </a:lnSpc>
              <a:defRPr/>
            </a:pPr>
            <a:r>
              <a:rPr lang="ar-EG" sz="1600" dirty="0">
                <a:solidFill>
                  <a:prstClr val="black"/>
                </a:solidFill>
                <a:latin typeface="Alexandria" pitchFamily="2" charset="-78"/>
                <a:cs typeface="Alexandria" pitchFamily="2" charset="-78"/>
              </a:rPr>
              <a:t> </a:t>
            </a:r>
            <a:r>
              <a:rPr lang="ar-EG" sz="1600" dirty="0" smtClean="0">
                <a:solidFill>
                  <a:prstClr val="black"/>
                </a:solidFill>
                <a:latin typeface="Alexandria" pitchFamily="2" charset="-78"/>
                <a:cs typeface="Alexandria" pitchFamily="2" charset="-78"/>
              </a:rPr>
              <a:t>- تحسين </a:t>
            </a:r>
            <a:r>
              <a:rPr lang="ar-EG" sz="1600" dirty="0">
                <a:solidFill>
                  <a:prstClr val="black"/>
                </a:solidFill>
                <a:latin typeface="Alexandria" pitchFamily="2" charset="-78"/>
                <a:cs typeface="Alexandria" pitchFamily="2" charset="-78"/>
              </a:rPr>
              <a:t>الوعي بعلامتك التجارية.</a:t>
            </a:r>
          </a:p>
          <a:p>
            <a:pPr lvl="0" algn="just" rtl="1">
              <a:lnSpc>
                <a:spcPct val="150000"/>
              </a:lnSpc>
              <a:defRPr/>
            </a:pPr>
            <a:r>
              <a:rPr lang="ar-EG" sz="1600" dirty="0" smtClean="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تعزيز العلاقات مع أصحاب المصالح (مساهمين ومستثمرين)</a:t>
            </a:r>
          </a:p>
          <a:p>
            <a:pPr lvl="0" algn="just" rtl="1">
              <a:lnSpc>
                <a:spcPct val="150000"/>
              </a:lnSpc>
              <a:defRPr/>
            </a:pPr>
            <a:r>
              <a:rPr lang="ar-EG" sz="1600" dirty="0">
                <a:solidFill>
                  <a:prstClr val="black"/>
                </a:solidFill>
                <a:latin typeface="Alexandria" pitchFamily="2" charset="-78"/>
                <a:cs typeface="Alexandria" pitchFamily="2" charset="-78"/>
              </a:rPr>
              <a:t> </a:t>
            </a:r>
            <a:r>
              <a:rPr lang="ar-EG" sz="1600" dirty="0" smtClean="0">
                <a:solidFill>
                  <a:prstClr val="black"/>
                </a:solidFill>
                <a:latin typeface="Alexandria" pitchFamily="2" charset="-78"/>
                <a:cs typeface="Alexandria" pitchFamily="2" charset="-78"/>
              </a:rPr>
              <a:t>- تتبع </a:t>
            </a:r>
            <a:r>
              <a:rPr lang="ar-EG" sz="1600" dirty="0">
                <a:solidFill>
                  <a:prstClr val="black"/>
                </a:solidFill>
                <a:latin typeface="Alexandria" pitchFamily="2" charset="-78"/>
                <a:cs typeface="Alexandria" pitchFamily="2" charset="-78"/>
              </a:rPr>
              <a:t>نسبة الاهتمام بعلامتك </a:t>
            </a:r>
            <a:r>
              <a:rPr lang="ar-EG" sz="1600" dirty="0" smtClean="0">
                <a:solidFill>
                  <a:prstClr val="black"/>
                </a:solidFill>
                <a:latin typeface="Alexandria" pitchFamily="2" charset="-78"/>
                <a:cs typeface="Alexandria" pitchFamily="2" charset="-78"/>
              </a:rPr>
              <a:t>التجارية</a:t>
            </a: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000" b="1" i="0"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أهمية حملات العلاقات العامة </a:t>
            </a:r>
            <a:endParaRPr kumimoji="0" lang="en-US" altLang="en-US" sz="2000" b="1" i="0"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297471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73738" y="2363871"/>
            <a:ext cx="10248963" cy="1569660"/>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الحملات الهادفة لتغيير مفاهيم المواطنين تجاه منظمة ما.</a:t>
            </a:r>
          </a:p>
          <a:p>
            <a:pPr lvl="0" algn="just" rtl="1">
              <a:lnSpc>
                <a:spcPct val="150000"/>
              </a:lnSpc>
              <a:defRPr/>
            </a:pPr>
            <a:r>
              <a:rPr lang="ar-EG" sz="1600" dirty="0">
                <a:solidFill>
                  <a:prstClr val="black"/>
                </a:solidFill>
                <a:latin typeface="Alexandria" pitchFamily="2" charset="-78"/>
                <a:cs typeface="Alexandria" pitchFamily="2" charset="-78"/>
              </a:rPr>
              <a:t>الحملات الداعمة لتعزيز الصور الذهنية للمنظمات</a:t>
            </a:r>
          </a:p>
          <a:p>
            <a:pPr lvl="0" algn="just" rtl="1">
              <a:lnSpc>
                <a:spcPct val="150000"/>
              </a:lnSpc>
              <a:defRPr/>
            </a:pPr>
            <a:r>
              <a:rPr lang="ar-EG" sz="1600" dirty="0">
                <a:solidFill>
                  <a:prstClr val="black"/>
                </a:solidFill>
                <a:latin typeface="Alexandria" pitchFamily="2" charset="-78"/>
                <a:cs typeface="Alexandria" pitchFamily="2" charset="-78"/>
              </a:rPr>
              <a:t>حملات إصلاح الصورة الذهنية .</a:t>
            </a:r>
          </a:p>
          <a:p>
            <a:pPr lvl="0" algn="just" rtl="1">
              <a:lnSpc>
                <a:spcPct val="150000"/>
              </a:lnSpc>
              <a:defRPr/>
            </a:pPr>
            <a:r>
              <a:rPr lang="ar-EG" sz="1600" dirty="0">
                <a:solidFill>
                  <a:prstClr val="black"/>
                </a:solidFill>
                <a:latin typeface="Alexandria" pitchFamily="2" charset="-78"/>
                <a:cs typeface="Alexandria" pitchFamily="2" charset="-78"/>
              </a:rPr>
              <a:t>حملات معززة للسمعة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noChangeArrowheads="1"/>
          </p:cNvSpPr>
          <p:nvPr/>
        </p:nvSpPr>
        <p:spPr bwMode="auto">
          <a:xfrm>
            <a:off x="1449250" y="43903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000" b="1" i="0"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أنواع حملات العلاقات العامة</a:t>
            </a:r>
            <a:endParaRPr kumimoji="0" lang="en-US" altLang="en-US" sz="2000" b="1" i="0"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559806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897314"/>
          </a:xfrm>
          <a:prstGeom prst="rect">
            <a:avLst/>
          </a:prstGeom>
          <a:noFill/>
        </p:spPr>
        <p:txBody>
          <a:bodyPr wrap="square" rtlCol="0">
            <a:spAutoFit/>
          </a:bodyPr>
          <a:lstStyle/>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تقوم </a:t>
            </a:r>
            <a:r>
              <a:rPr lang="ar-EG" sz="1600" b="1" i="1" u="sng" dirty="0" smtClean="0">
                <a:solidFill>
                  <a:prstClr val="black"/>
                </a:solidFill>
                <a:effectLst>
                  <a:outerShdw blurRad="38100" dist="38100" dir="2700000" algn="tl">
                    <a:srgbClr val="000000">
                      <a:alpha val="43137"/>
                    </a:srgbClr>
                  </a:outerShdw>
                </a:effectLst>
                <a:latin typeface="Alexandria" pitchFamily="2" charset="-78"/>
                <a:cs typeface="Alexandria" pitchFamily="2" charset="-78"/>
              </a:rPr>
              <a:t>حملات العلاقات العامة على </a:t>
            </a: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ثلاثة مقومات هي :</a:t>
            </a:r>
          </a:p>
          <a:p>
            <a:pPr lvl="0" algn="just" rtl="1">
              <a:lnSpc>
                <a:spcPct val="150000"/>
              </a:lnSpc>
              <a:defRPr/>
            </a:pPr>
            <a:r>
              <a:rPr lang="ar-EG" sz="1600" dirty="0">
                <a:solidFill>
                  <a:prstClr val="black"/>
                </a:solidFill>
                <a:latin typeface="Alexandria" pitchFamily="2" charset="-78"/>
                <a:cs typeface="Alexandria" pitchFamily="2" charset="-78"/>
              </a:rPr>
              <a:t> </a:t>
            </a:r>
            <a:r>
              <a:rPr lang="ar-EG" sz="1600" dirty="0" smtClean="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أنّ الحملات </a:t>
            </a:r>
            <a:r>
              <a:rPr lang="ar-EG" sz="1600" dirty="0" smtClean="0">
                <a:solidFill>
                  <a:prstClr val="black"/>
                </a:solidFill>
                <a:latin typeface="Alexandria" pitchFamily="2" charset="-78"/>
                <a:cs typeface="Alexandria" pitchFamily="2" charset="-78"/>
              </a:rPr>
              <a:t>لها </a:t>
            </a:r>
            <a:r>
              <a:rPr lang="ar-EG" sz="1600" dirty="0">
                <a:solidFill>
                  <a:prstClr val="black"/>
                </a:solidFill>
                <a:latin typeface="Alexandria" pitchFamily="2" charset="-78"/>
                <a:cs typeface="Alexandria" pitchFamily="2" charset="-78"/>
              </a:rPr>
              <a:t>و قت محدد سواء كان طويل أو متوسط أو قصير المدى </a:t>
            </a:r>
            <a:endParaRPr lang="ar-EG" sz="1600" dirty="0" smtClean="0">
              <a:solidFill>
                <a:prstClr val="black"/>
              </a:solidFill>
              <a:latin typeface="Alexandria" pitchFamily="2" charset="-78"/>
              <a:cs typeface="Alexandria" pitchFamily="2" charset="-78"/>
            </a:endParaRPr>
          </a:p>
          <a:p>
            <a:pPr lvl="0" algn="just" rtl="1">
              <a:lnSpc>
                <a:spcPct val="150000"/>
              </a:lnSpc>
              <a:defRPr/>
            </a:pPr>
            <a:r>
              <a:rPr lang="ar-EG" sz="1600" dirty="0" smtClean="0">
                <a:solidFill>
                  <a:prstClr val="black"/>
                </a:solidFill>
                <a:latin typeface="Alexandria" pitchFamily="2" charset="-78"/>
                <a:cs typeface="Alexandria" pitchFamily="2" charset="-78"/>
              </a:rPr>
              <a:t>-   أنها </a:t>
            </a:r>
            <a:r>
              <a:rPr lang="ar-EG" sz="1600" dirty="0">
                <a:solidFill>
                  <a:prstClr val="black"/>
                </a:solidFill>
                <a:latin typeface="Alexandria" pitchFamily="2" charset="-78"/>
                <a:cs typeface="Alexandria" pitchFamily="2" charset="-78"/>
              </a:rPr>
              <a:t>تشتمل على نظام متكامل من الأنشطة الاتصالية </a:t>
            </a:r>
            <a:r>
              <a:rPr lang="ar-EG" sz="1600" dirty="0" smtClean="0">
                <a:solidFill>
                  <a:prstClr val="black"/>
                </a:solidFill>
                <a:latin typeface="Alexandria" pitchFamily="2" charset="-78"/>
                <a:cs typeface="Alexandria" pitchFamily="2" charset="-78"/>
              </a:rPr>
              <a:t>.</a:t>
            </a:r>
          </a:p>
          <a:p>
            <a:pPr lvl="0" algn="just" rtl="1">
              <a:lnSpc>
                <a:spcPct val="150000"/>
              </a:lnSpc>
              <a:defRPr/>
            </a:pPr>
            <a:r>
              <a:rPr lang="ar-EG" sz="1600" dirty="0" smtClean="0">
                <a:solidFill>
                  <a:prstClr val="black"/>
                </a:solidFill>
                <a:latin typeface="Alexandria" pitchFamily="2" charset="-78"/>
                <a:cs typeface="Alexandria" pitchFamily="2" charset="-78"/>
              </a:rPr>
              <a:t>-  أنها </a:t>
            </a:r>
            <a:r>
              <a:rPr lang="ar-EG" sz="1600" dirty="0">
                <a:solidFill>
                  <a:prstClr val="black"/>
                </a:solidFill>
                <a:latin typeface="Alexandria" pitchFamily="2" charset="-78"/>
                <a:cs typeface="Alexandria" pitchFamily="2" charset="-78"/>
              </a:rPr>
              <a:t>تستهدف قطاعاً كبيراً من الجمهور ، كما أنها في ذات الوقت تستهدف بل وتسعى إلى التأثير في الأفراد.</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214179" y="744107"/>
            <a:ext cx="8229600" cy="94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AE"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مقومات </a:t>
            </a:r>
            <a:r>
              <a:rPr kumimoji="0" lang="ar-EG"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حملات العلاقات العامة </a:t>
            </a:r>
            <a:r>
              <a:rPr kumimoji="0" lang="en-US" sz="2000" b="0"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Traditional Arabic" panose="02020603050405020304" pitchFamily="18" charset="-78"/>
              </a:rPr>
              <a:t/>
            </a:r>
            <a:br>
              <a:rPr kumimoji="0" lang="en-US" sz="2000" b="0"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Traditional Arabic" panose="02020603050405020304" pitchFamily="18" charset="-78"/>
              </a:rPr>
            </a:br>
            <a:endParaRPr kumimoji="0" lang="en-US" sz="20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endParaRPr>
          </a:p>
        </p:txBody>
      </p:sp>
    </p:spTree>
    <p:extLst>
      <p:ext uri="{BB962C8B-B14F-4D97-AF65-F5344CB8AC3E}">
        <p14:creationId xmlns:p14="http://schemas.microsoft.com/office/powerpoint/2010/main" val="117643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581855"/>
            <a:ext cx="9698986" cy="1897314"/>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تتشابه </a:t>
            </a:r>
            <a:r>
              <a:rPr lang="ar-EG" sz="1600" dirty="0" smtClean="0">
                <a:solidFill>
                  <a:prstClr val="black"/>
                </a:solidFill>
                <a:latin typeface="Alexandria" pitchFamily="2" charset="-78"/>
                <a:cs typeface="Alexandria" pitchFamily="2" charset="-78"/>
              </a:rPr>
              <a:t>حملات العلاقات العامة مع الحملات الإعلانية في </a:t>
            </a:r>
            <a:r>
              <a:rPr lang="ar-EG" sz="1600" dirty="0">
                <a:solidFill>
                  <a:prstClr val="black"/>
                </a:solidFill>
                <a:latin typeface="Alexandria" pitchFamily="2" charset="-78"/>
                <a:cs typeface="Alexandria" pitchFamily="2" charset="-78"/>
              </a:rPr>
              <a:t>الإطار و في البناء ، و يفرق الباحثون بين </a:t>
            </a:r>
            <a:r>
              <a:rPr lang="ar-EG" sz="1600" dirty="0" smtClean="0">
                <a:solidFill>
                  <a:prstClr val="black"/>
                </a:solidFill>
                <a:latin typeface="Alexandria" pitchFamily="2" charset="-78"/>
                <a:cs typeface="Alexandria" pitchFamily="2" charset="-78"/>
              </a:rPr>
              <a:t>حملات العلاقات العامة والحملات </a:t>
            </a:r>
            <a:r>
              <a:rPr lang="ar-EG" sz="1600" dirty="0">
                <a:solidFill>
                  <a:prstClr val="black"/>
                </a:solidFill>
                <a:latin typeface="Alexandria" pitchFamily="2" charset="-78"/>
                <a:cs typeface="Alexandria" pitchFamily="2" charset="-78"/>
              </a:rPr>
              <a:t>الإعلانية في المسمى و ليس في التطبيق ، حيث يطلق الباحثون على </a:t>
            </a:r>
            <a:r>
              <a:rPr lang="ar-EG" sz="1600" dirty="0" smtClean="0">
                <a:solidFill>
                  <a:prstClr val="black"/>
                </a:solidFill>
                <a:latin typeface="Alexandria" pitchFamily="2" charset="-78"/>
                <a:cs typeface="Alexandria" pitchFamily="2" charset="-78"/>
              </a:rPr>
              <a:t>حملات العلاقات العامة أنها </a:t>
            </a:r>
            <a:r>
              <a:rPr lang="ar-EG" sz="1600" dirty="0">
                <a:solidFill>
                  <a:prstClr val="black"/>
                </a:solidFill>
                <a:latin typeface="Alexandria" pitchFamily="2" charset="-78"/>
                <a:cs typeface="Alexandria" pitchFamily="2" charset="-78"/>
              </a:rPr>
              <a:t>الحملات غير الربحية أو حملات الخدمة العامة أو حملات التسويق الاجتماعي ، أمّا الإعلانية فهي الحملات الربحية أو حملات التسويق التجاري ، و هذا يعني أنّ الفرق بين الحملتين يكون من حيث الأهداف التي تسعى كل منهما لتحقيقها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214179" y="744107"/>
            <a:ext cx="8229600" cy="94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Traditional Arabic" panose="02020603050405020304" pitchFamily="18" charset="-78"/>
              </a:rPr>
              <a:t/>
            </a:r>
            <a:br>
              <a:rPr kumimoji="0" lang="en-US" sz="2800" b="0"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Traditional Arabic" panose="02020603050405020304" pitchFamily="18" charset="-78"/>
              </a:rPr>
            </a:br>
            <a:endParaRPr kumimoji="0" lang="en-US" sz="44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sp>
        <p:nvSpPr>
          <p:cNvPr id="8" name="Title 1"/>
          <p:cNvSpPr txBox="1">
            <a:spLocks/>
          </p:cNvSpPr>
          <p:nvPr/>
        </p:nvSpPr>
        <p:spPr bwMode="auto">
          <a:xfrm>
            <a:off x="1035025"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AE" sz="2000" b="0"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ا</a:t>
            </a:r>
            <a:r>
              <a:rPr kumimoji="0" lang="ar-AE"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لف</a:t>
            </a:r>
            <a:r>
              <a:rPr kumimoji="0" lang="ar-EG"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ارق</a:t>
            </a:r>
            <a:r>
              <a:rPr kumimoji="0" lang="ar-AE"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 بين </a:t>
            </a:r>
            <a:r>
              <a:rPr kumimoji="0" lang="ar-EG"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حملات</a:t>
            </a:r>
            <a:r>
              <a:rPr kumimoji="0" lang="ar-EG" sz="2000" b="1" i="1" u="sng" strike="noStrike" kern="1200" cap="none" spc="0" normalizeH="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 العلاقات العامة </a:t>
            </a:r>
            <a:r>
              <a:rPr kumimoji="0" lang="ar-AE"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و الحملات الإعلانية</a:t>
            </a:r>
            <a:r>
              <a:rPr kumimoji="0" lang="ar-AE" sz="2000" b="0"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 </a:t>
            </a:r>
            <a:r>
              <a:rPr kumimoji="0" lang="en-US" sz="2000" b="0"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Traditional Arabic" panose="02020603050405020304" pitchFamily="18" charset="-78"/>
              </a:rPr>
              <a:t/>
            </a:r>
            <a:br>
              <a:rPr kumimoji="0" lang="en-US" sz="2000" b="0"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Traditional Arabic" panose="02020603050405020304" pitchFamily="18" charset="-78"/>
              </a:rPr>
            </a:br>
            <a:endParaRPr kumimoji="0" lang="en-US" sz="20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endParaRPr>
          </a:p>
        </p:txBody>
      </p:sp>
    </p:spTree>
    <p:extLst>
      <p:ext uri="{BB962C8B-B14F-4D97-AF65-F5344CB8AC3E}">
        <p14:creationId xmlns:p14="http://schemas.microsoft.com/office/powerpoint/2010/main" val="1058791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3791" y="2244602"/>
            <a:ext cx="9899374" cy="152798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يمكن أن تؤدي إدارة حملة علاقات عامة ناجحة إلى تغيير </a:t>
            </a:r>
            <a:r>
              <a:rPr lang="ar-EG" sz="1600" dirty="0" smtClean="0">
                <a:solidFill>
                  <a:prstClr val="black"/>
                </a:solidFill>
                <a:latin typeface="Alexandria" pitchFamily="2" charset="-78"/>
                <a:cs typeface="Alexandria" pitchFamily="2" charset="-78"/>
              </a:rPr>
              <a:t>كثير من القواعد بالنسبة </a:t>
            </a:r>
            <a:r>
              <a:rPr lang="ar-EG" sz="1600" dirty="0">
                <a:solidFill>
                  <a:prstClr val="black"/>
                </a:solidFill>
                <a:latin typeface="Alexandria" pitchFamily="2" charset="-78"/>
                <a:cs typeface="Alexandria" pitchFamily="2" charset="-78"/>
              </a:rPr>
              <a:t>للشركة. بغض النظر عن حجم شركتك، يمكن للعلاقات العامة أن تقربك من بعض أكبر المنافسين في </a:t>
            </a:r>
            <a:r>
              <a:rPr lang="ar-EG" sz="1600" dirty="0" smtClean="0">
                <a:solidFill>
                  <a:prstClr val="black"/>
                </a:solidFill>
                <a:latin typeface="Alexandria" pitchFamily="2" charset="-78"/>
                <a:cs typeface="Alexandria" pitchFamily="2" charset="-78"/>
              </a:rPr>
              <a:t>صناعتك، ولاشك أن  </a:t>
            </a:r>
            <a:r>
              <a:rPr lang="ar-EG" sz="1600" dirty="0">
                <a:solidFill>
                  <a:prstClr val="black"/>
                </a:solidFill>
                <a:latin typeface="Alexandria" pitchFamily="2" charset="-78"/>
                <a:cs typeface="Alexandria" pitchFamily="2" charset="-78"/>
              </a:rPr>
              <a:t>مفتاح النجاح </a:t>
            </a:r>
            <a:r>
              <a:rPr lang="ar-EG" sz="1600" dirty="0" smtClean="0">
                <a:solidFill>
                  <a:prstClr val="black"/>
                </a:solidFill>
                <a:latin typeface="Alexandria" pitchFamily="2" charset="-78"/>
                <a:cs typeface="Alexandria" pitchFamily="2" charset="-78"/>
              </a:rPr>
              <a:t>في حملات العلاقات </a:t>
            </a:r>
            <a:r>
              <a:rPr lang="ar-EG" sz="1600" dirty="0">
                <a:solidFill>
                  <a:prstClr val="black"/>
                </a:solidFill>
                <a:latin typeface="Alexandria" pitchFamily="2" charset="-78"/>
                <a:cs typeface="Alexandria" pitchFamily="2" charset="-78"/>
              </a:rPr>
              <a:t>العامة هو أن تكون رسائلك إبداعية وجديرة </a:t>
            </a:r>
            <a:r>
              <a:rPr lang="ar-EG" sz="1600" dirty="0" smtClean="0">
                <a:solidFill>
                  <a:prstClr val="black"/>
                </a:solidFill>
                <a:latin typeface="Alexandria" pitchFamily="2" charset="-78"/>
                <a:cs typeface="Alexandria" pitchFamily="2" charset="-78"/>
              </a:rPr>
              <a:t>بالنشرو </a:t>
            </a:r>
            <a:r>
              <a:rPr lang="ar-EG" sz="1600" dirty="0">
                <a:solidFill>
                  <a:prstClr val="black"/>
                </a:solidFill>
                <a:latin typeface="Alexandria" pitchFamily="2" charset="-78"/>
                <a:cs typeface="Alexandria" pitchFamily="2" charset="-78"/>
              </a:rPr>
              <a:t>يمكن أن يكون لحملة العلاقات العامة تأثير طويل الأمد على الصورة العامة لشركتك، لذا فإن ترك انطباع جيد أمر مهم</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عوامل نجاح حملات العلاقات العامة  </a:t>
            </a:r>
            <a:endParaRPr kumimoji="0" lang="en-US" altLang="en-US" sz="2000" b="1" i="1"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006628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2266646"/>
          </a:xfrm>
          <a:prstGeom prst="rect">
            <a:avLst/>
          </a:prstGeom>
          <a:noFill/>
        </p:spPr>
        <p:txBody>
          <a:bodyPr wrap="square" rtlCol="0">
            <a:spAutoFit/>
          </a:bodyPr>
          <a:lstStyle/>
          <a:p>
            <a:pPr lvl="0" algn="just" rtl="1">
              <a:lnSpc>
                <a:spcPct val="150000"/>
              </a:lnSpc>
              <a:defRPr/>
            </a:pPr>
            <a:r>
              <a:rPr lang="ar-EG" sz="1600" b="1" i="1" dirty="0" smtClean="0">
                <a:solidFill>
                  <a:prstClr val="black"/>
                </a:solidFill>
                <a:effectLst>
                  <a:outerShdw blurRad="38100" dist="38100" dir="2700000" algn="tl">
                    <a:srgbClr val="000000">
                      <a:alpha val="43137"/>
                    </a:srgbClr>
                  </a:outerShdw>
                </a:effectLst>
                <a:latin typeface="Alexandria" pitchFamily="2" charset="-78"/>
                <a:cs typeface="Alexandria" pitchFamily="2" charset="-78"/>
              </a:rPr>
              <a:t>حدد أهدافك </a:t>
            </a:r>
            <a:r>
              <a:rPr lang="en-US" sz="1600" b="1" i="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Establish your objective and goals</a:t>
            </a:r>
          </a:p>
          <a:p>
            <a:pPr lvl="0" algn="just" rtl="1">
              <a:lnSpc>
                <a:spcPct val="150000"/>
              </a:lnSpc>
              <a:defRPr/>
            </a:pPr>
            <a:r>
              <a:rPr lang="ar-EG" sz="1600" dirty="0" smtClean="0">
                <a:solidFill>
                  <a:prstClr val="black"/>
                </a:solidFill>
                <a:latin typeface="Alexandria" pitchFamily="2" charset="-78"/>
                <a:cs typeface="Alexandria" pitchFamily="2" charset="-78"/>
              </a:rPr>
              <a:t>من </a:t>
            </a:r>
            <a:r>
              <a:rPr lang="ar-EG" sz="1600" dirty="0">
                <a:solidFill>
                  <a:prstClr val="black"/>
                </a:solidFill>
                <a:latin typeface="Alexandria" pitchFamily="2" charset="-78"/>
                <a:cs typeface="Alexandria" pitchFamily="2" charset="-78"/>
              </a:rPr>
              <a:t>الأهمية </a:t>
            </a:r>
            <a:r>
              <a:rPr lang="ar-EG" sz="1600" dirty="0" smtClean="0">
                <a:solidFill>
                  <a:prstClr val="black"/>
                </a:solidFill>
                <a:latin typeface="Alexandria" pitchFamily="2" charset="-78"/>
                <a:cs typeface="Alexandria" pitchFamily="2" charset="-78"/>
              </a:rPr>
              <a:t>أن </a:t>
            </a:r>
            <a:r>
              <a:rPr lang="ar-EG" sz="1600" dirty="0">
                <a:solidFill>
                  <a:prstClr val="black"/>
                </a:solidFill>
                <a:latin typeface="Alexandria" pitchFamily="2" charset="-78"/>
                <a:cs typeface="Alexandria" pitchFamily="2" charset="-78"/>
              </a:rPr>
              <a:t>تحدد هدفك وأهدافك أولاً لهذه </a:t>
            </a:r>
            <a:r>
              <a:rPr lang="ar-EG" sz="1600" dirty="0" smtClean="0">
                <a:solidFill>
                  <a:prstClr val="black"/>
                </a:solidFill>
                <a:latin typeface="Alexandria" pitchFamily="2" charset="-78"/>
                <a:cs typeface="Alexandria" pitchFamily="2" charset="-78"/>
              </a:rPr>
              <a:t>الحملة، ولابد من التفكير في الشكل </a:t>
            </a:r>
            <a:r>
              <a:rPr lang="ar-EG" sz="1600" dirty="0">
                <a:solidFill>
                  <a:prstClr val="black"/>
                </a:solidFill>
                <a:latin typeface="Alexandria" pitchFamily="2" charset="-78"/>
                <a:cs typeface="Alexandria" pitchFamily="2" charset="-78"/>
              </a:rPr>
              <a:t>الذي ستبدو عليه نهاية </a:t>
            </a:r>
            <a:r>
              <a:rPr lang="ar-EG" sz="1600" dirty="0" smtClean="0">
                <a:solidFill>
                  <a:prstClr val="black"/>
                </a:solidFill>
                <a:latin typeface="Alexandria" pitchFamily="2" charset="-78"/>
                <a:cs typeface="Alexandria" pitchFamily="2" charset="-78"/>
              </a:rPr>
              <a:t>الحملة الناجحة ،واستخدم </a:t>
            </a:r>
            <a:r>
              <a:rPr lang="ar-EG" sz="1600" dirty="0">
                <a:solidFill>
                  <a:prstClr val="black"/>
                </a:solidFill>
                <a:latin typeface="Alexandria" pitchFamily="2" charset="-78"/>
                <a:cs typeface="Alexandria" pitchFamily="2" charset="-78"/>
              </a:rPr>
              <a:t>هذا المنطق كأساس لجميع قرارات </a:t>
            </a:r>
            <a:r>
              <a:rPr lang="ar-EG" sz="1600" dirty="0" smtClean="0">
                <a:solidFill>
                  <a:prstClr val="black"/>
                </a:solidFill>
                <a:latin typeface="Alexandria" pitchFamily="2" charset="-78"/>
                <a:cs typeface="Alexandria" pitchFamily="2" charset="-78"/>
              </a:rPr>
              <a:t>استراتيجيتك، و </a:t>
            </a:r>
            <a:r>
              <a:rPr lang="ar-EG" sz="1600" dirty="0">
                <a:solidFill>
                  <a:prstClr val="black"/>
                </a:solidFill>
                <a:latin typeface="Alexandria" pitchFamily="2" charset="-78"/>
                <a:cs typeface="Alexandria" pitchFamily="2" charset="-78"/>
              </a:rPr>
              <a:t>يجب أن تكون أهدافك محددة للغاية لأن هذا سيسهل عليك التخطيط لحملتك وسيخلق رسالة أوضح </a:t>
            </a:r>
            <a:r>
              <a:rPr lang="ar-EG" sz="1600" dirty="0" smtClean="0">
                <a:solidFill>
                  <a:prstClr val="black"/>
                </a:solidFill>
                <a:latin typeface="Alexandria" pitchFamily="2" charset="-78"/>
                <a:cs typeface="Alexandria" pitchFamily="2" charset="-78"/>
              </a:rPr>
              <a:t>لجمهورك، وستساعد </a:t>
            </a:r>
            <a:r>
              <a:rPr lang="ar-EG" sz="1600" dirty="0">
                <a:solidFill>
                  <a:prstClr val="black"/>
                </a:solidFill>
                <a:latin typeface="Alexandria" pitchFamily="2" charset="-78"/>
                <a:cs typeface="Alexandria" pitchFamily="2" charset="-78"/>
              </a:rPr>
              <a:t>معرفة ما تريد تحقيقه وكيفية القيام بذلك في الدقة في نهجك. بمجرد تحديد أهدافك، ستحدد الجمهور المستهدف وأيضًا المنصات التي يمكنك الوصول إليها بشكل أفضل.</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3427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2266646"/>
          </a:xfrm>
          <a:prstGeom prst="rect">
            <a:avLst/>
          </a:prstGeom>
          <a:noFill/>
        </p:spPr>
        <p:txBody>
          <a:bodyPr wrap="square" rtlCol="0">
            <a:spAutoFit/>
          </a:bodyPr>
          <a:lstStyle/>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2-تعرف على جمهورك المستهدف. </a:t>
            </a:r>
            <a:r>
              <a:rPr lang="en-US"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Know your target audience.</a:t>
            </a:r>
          </a:p>
          <a:p>
            <a:pPr lvl="0" algn="just" rtl="1">
              <a:lnSpc>
                <a:spcPct val="150000"/>
              </a:lnSpc>
              <a:defRPr/>
            </a:pPr>
            <a:r>
              <a:rPr lang="ar-EG" sz="1600" dirty="0">
                <a:solidFill>
                  <a:prstClr val="black"/>
                </a:solidFill>
                <a:latin typeface="Alexandria" pitchFamily="2" charset="-78"/>
                <a:cs typeface="Alexandria" pitchFamily="2" charset="-78"/>
              </a:rPr>
              <a:t>لكي يكون لرسالتك التأثير الذي تريده، عليك أن تفهم من هو جمهورك. يجب عليك تخصيص جميع جوانب حملة العلاقات العامة الخاصة بك لتناسب جمهورك المستهدف لأن هذا هو المكان الذي ستركز فيه كل وقتك واهتمامك. جمهورك المستهدف هو الأشخاص الأكثر احتمالا للرد على حملتك ورسالتك بطريقة إيجابية. عندما يكون لديك فهم كامل لقاعدة المعجبين بك، يمكنك اتخاذ قرارات أفضل بشأن الوسائط وصياغة وتوقيت حملتك</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5805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1966306"/>
            <a:ext cx="9698986" cy="2635978"/>
          </a:xfrm>
          <a:prstGeom prst="rect">
            <a:avLst/>
          </a:prstGeom>
          <a:noFill/>
        </p:spPr>
        <p:txBody>
          <a:bodyPr wrap="square" rtlCol="0">
            <a:spAutoFit/>
          </a:bodyPr>
          <a:lstStyle/>
          <a:p>
            <a:pPr lvl="0" algn="just" rtl="1">
              <a:lnSpc>
                <a:spcPct val="150000"/>
              </a:lnSpc>
              <a:defRPr/>
            </a:pPr>
            <a:r>
              <a:rPr lang="ar-EG" sz="1600" b="1" i="1" u="sng" dirty="0">
                <a:solidFill>
                  <a:prstClr val="black"/>
                </a:solidFill>
                <a:latin typeface="Alexandria" pitchFamily="2" charset="-78"/>
                <a:cs typeface="Alexandria" pitchFamily="2" charset="-78"/>
              </a:rPr>
              <a:t>3. حدد المنصة </a:t>
            </a:r>
            <a:r>
              <a:rPr lang="ar-EG" sz="1600" b="1" i="1" u="sng" dirty="0" smtClean="0">
                <a:solidFill>
                  <a:prstClr val="black"/>
                </a:solidFill>
                <a:latin typeface="Alexandria" pitchFamily="2" charset="-78"/>
                <a:cs typeface="Alexandria" pitchFamily="2" charset="-78"/>
              </a:rPr>
              <a:t>الصحيحة </a:t>
            </a:r>
            <a:r>
              <a:rPr lang="en-US" sz="1600" b="1" i="1" u="sng" dirty="0" smtClean="0">
                <a:solidFill>
                  <a:prstClr val="black"/>
                </a:solidFill>
                <a:latin typeface="Alexandria" pitchFamily="2" charset="-78"/>
                <a:cs typeface="Alexandria" pitchFamily="2" charset="-78"/>
              </a:rPr>
              <a:t>Identify </a:t>
            </a:r>
            <a:r>
              <a:rPr lang="en-US" sz="1600" b="1" i="1" u="sng" dirty="0">
                <a:solidFill>
                  <a:prstClr val="black"/>
                </a:solidFill>
                <a:latin typeface="Alexandria" pitchFamily="2" charset="-78"/>
                <a:cs typeface="Alexandria" pitchFamily="2" charset="-78"/>
              </a:rPr>
              <a:t>the right platform</a:t>
            </a:r>
            <a:r>
              <a:rPr lang="en-US" sz="1600" b="1" i="1" u="sng" dirty="0" smtClean="0">
                <a:solidFill>
                  <a:prstClr val="black"/>
                </a:solidFill>
                <a:latin typeface="Alexandria" pitchFamily="2" charset="-78"/>
                <a:cs typeface="Alexandria" pitchFamily="2" charset="-78"/>
              </a:rPr>
              <a:t>.</a:t>
            </a:r>
            <a:endParaRPr lang="ar-EG" sz="1600" b="1" i="1" u="sng" dirty="0" smtClean="0">
              <a:solidFill>
                <a:prstClr val="black"/>
              </a:solidFill>
              <a:latin typeface="Alexandria" pitchFamily="2" charset="-78"/>
              <a:cs typeface="Alexandria" pitchFamily="2" charset="-78"/>
            </a:endParaRPr>
          </a:p>
          <a:p>
            <a:pPr lvl="0" algn="just" rtl="1">
              <a:lnSpc>
                <a:spcPct val="150000"/>
              </a:lnSpc>
              <a:defRPr/>
            </a:pPr>
            <a:endParaRPr lang="en-US" sz="1600" b="1" i="1" u="sng"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سيحدد جمهورك المستهدف نوع منصة الوسائط الأكثر فعالية </a:t>
            </a:r>
            <a:r>
              <a:rPr lang="ar-EG" sz="1600" dirty="0" smtClean="0">
                <a:solidFill>
                  <a:prstClr val="black"/>
                </a:solidFill>
                <a:latin typeface="Alexandria" pitchFamily="2" charset="-78"/>
                <a:cs typeface="Alexandria" pitchFamily="2" charset="-78"/>
              </a:rPr>
              <a:t>لرسالتك، </a:t>
            </a:r>
            <a:r>
              <a:rPr lang="ar-EG" sz="1600" dirty="0">
                <a:solidFill>
                  <a:prstClr val="black"/>
                </a:solidFill>
                <a:latin typeface="Alexandria" pitchFamily="2" charset="-78"/>
                <a:cs typeface="Alexandria" pitchFamily="2" charset="-78"/>
              </a:rPr>
              <a:t>عند اختيار منصة، لا يتعلق الأمر بشركتك بقدر ما يتعلق بالمكان الذي يقضي فيه عميلك المثالي معظم وقته. على سبيل المثال، يتم استخدام </a:t>
            </a:r>
            <a:r>
              <a:rPr lang="en-US" sz="1600" dirty="0">
                <a:solidFill>
                  <a:prstClr val="black"/>
                </a:solidFill>
                <a:latin typeface="Alexandria" pitchFamily="2" charset="-78"/>
                <a:cs typeface="Alexandria" pitchFamily="2" charset="-78"/>
              </a:rPr>
              <a:t>Twitter </a:t>
            </a:r>
            <a:r>
              <a:rPr lang="ar-EG" sz="1600" dirty="0">
                <a:solidFill>
                  <a:prstClr val="black"/>
                </a:solidFill>
                <a:latin typeface="Alexandria" pitchFamily="2" charset="-78"/>
                <a:cs typeface="Alexandria" pitchFamily="2" charset="-78"/>
              </a:rPr>
              <a:t>لنشر معلومات مثل الأخبار العاجلة، بينما يتم استخدام </a:t>
            </a:r>
            <a:r>
              <a:rPr lang="en-US" sz="1600" dirty="0">
                <a:solidFill>
                  <a:prstClr val="black"/>
                </a:solidFill>
                <a:latin typeface="Alexandria" pitchFamily="2" charset="-78"/>
                <a:cs typeface="Alexandria" pitchFamily="2" charset="-78"/>
              </a:rPr>
              <a:t>Instagram </a:t>
            </a:r>
            <a:r>
              <a:rPr lang="ar-EG" sz="1600" dirty="0">
                <a:solidFill>
                  <a:prstClr val="black"/>
                </a:solidFill>
                <a:latin typeface="Alexandria" pitchFamily="2" charset="-78"/>
                <a:cs typeface="Alexandria" pitchFamily="2" charset="-78"/>
              </a:rPr>
              <a:t>و </a:t>
            </a:r>
            <a:r>
              <a:rPr lang="en-US" sz="1600" dirty="0">
                <a:solidFill>
                  <a:prstClr val="black"/>
                </a:solidFill>
                <a:latin typeface="Alexandria" pitchFamily="2" charset="-78"/>
                <a:cs typeface="Alexandria" pitchFamily="2" charset="-78"/>
              </a:rPr>
              <a:t>Pinterest </a:t>
            </a:r>
            <a:r>
              <a:rPr lang="ar-EG" sz="1600" dirty="0">
                <a:solidFill>
                  <a:prstClr val="black"/>
                </a:solidFill>
                <a:latin typeface="Alexandria" pitchFamily="2" charset="-78"/>
                <a:cs typeface="Alexandria" pitchFamily="2" charset="-78"/>
              </a:rPr>
              <a:t>للمحتوى المرئي. بمجرد تحديد النظام الأساسي الرئيسي لجمهورك المستهدف، يمكنك </a:t>
            </a:r>
            <a:r>
              <a:rPr lang="ar-EG" sz="1600" dirty="0" smtClean="0">
                <a:solidFill>
                  <a:prstClr val="black"/>
                </a:solidFill>
                <a:latin typeface="Alexandria" pitchFamily="2" charset="-78"/>
                <a:cs typeface="Alexandria" pitchFamily="2" charset="-78"/>
              </a:rPr>
              <a:t>تزويدهم </a:t>
            </a:r>
            <a:r>
              <a:rPr lang="ar-EG" sz="1600" dirty="0">
                <a:solidFill>
                  <a:prstClr val="black"/>
                </a:solidFill>
                <a:latin typeface="Alexandria" pitchFamily="2" charset="-78"/>
                <a:cs typeface="Alexandria" pitchFamily="2" charset="-78"/>
              </a:rPr>
              <a:t>باستمرار بمعلومات وتحديثات جديدة حول عملك.</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4625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629632"/>
            <a:ext cx="9879495" cy="3005310"/>
          </a:xfrm>
          <a:prstGeom prst="rect">
            <a:avLst/>
          </a:prstGeom>
          <a:noFill/>
        </p:spPr>
        <p:txBody>
          <a:bodyPr wrap="square" rtlCol="0">
            <a:spAutoFit/>
          </a:bodyPr>
          <a:lstStyle/>
          <a:p>
            <a:pPr lvl="0" algn="just" rtl="1">
              <a:lnSpc>
                <a:spcPct val="150000"/>
              </a:lnSpc>
              <a:defRPr/>
            </a:pPr>
            <a:r>
              <a:rPr lang="ar-EG" sz="1600" b="1" i="1" u="sng" dirty="0">
                <a:solidFill>
                  <a:prstClr val="black"/>
                </a:solidFill>
                <a:latin typeface="Alexandria" pitchFamily="2" charset="-78"/>
                <a:cs typeface="Alexandria" pitchFamily="2" charset="-78"/>
              </a:rPr>
              <a:t>ابحث عن زوايا </a:t>
            </a:r>
            <a:r>
              <a:rPr lang="ar-EG" sz="1600" b="1" i="1" u="sng" dirty="0" smtClean="0">
                <a:solidFill>
                  <a:prstClr val="black"/>
                </a:solidFill>
                <a:latin typeface="Alexandria" pitchFamily="2" charset="-78"/>
                <a:cs typeface="Alexandria" pitchFamily="2" charset="-78"/>
              </a:rPr>
              <a:t>إبداعية</a:t>
            </a:r>
            <a:r>
              <a:rPr lang="en-US" sz="1600" b="1" i="1" u="sng" dirty="0" smtClean="0">
                <a:solidFill>
                  <a:prstClr val="black"/>
                </a:solidFill>
                <a:latin typeface="Alexandria" pitchFamily="2" charset="-78"/>
                <a:cs typeface="Alexandria" pitchFamily="2" charset="-78"/>
              </a:rPr>
              <a:t>Find </a:t>
            </a:r>
            <a:r>
              <a:rPr lang="en-US" sz="1600" b="1" i="1" u="sng" dirty="0">
                <a:solidFill>
                  <a:prstClr val="black"/>
                </a:solidFill>
                <a:latin typeface="Alexandria" pitchFamily="2" charset="-78"/>
                <a:cs typeface="Alexandria" pitchFamily="2" charset="-78"/>
              </a:rPr>
              <a:t>creative angles.</a:t>
            </a:r>
          </a:p>
          <a:p>
            <a:pPr lvl="0" algn="just" rtl="1">
              <a:lnSpc>
                <a:spcPct val="150000"/>
              </a:lnSpc>
              <a:defRPr/>
            </a:pPr>
            <a:endParaRPr lang="en-US"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يعد عرض زاوية إبداعية أمرًا مهمًا للغاية إذا كنت تريد جذب انتباه وسائل </a:t>
            </a:r>
            <a:r>
              <a:rPr lang="ar-EG" sz="1600" dirty="0" smtClean="0">
                <a:solidFill>
                  <a:prstClr val="black"/>
                </a:solidFill>
                <a:latin typeface="Alexandria" pitchFamily="2" charset="-78"/>
                <a:cs typeface="Alexandria" pitchFamily="2" charset="-78"/>
              </a:rPr>
              <a:t>الإعلام لحملة العلاقات العامة تكن </a:t>
            </a:r>
            <a:r>
              <a:rPr lang="ar-EG" sz="1600" dirty="0">
                <a:solidFill>
                  <a:prstClr val="black"/>
                </a:solidFill>
                <a:latin typeface="Alexandria" pitchFamily="2" charset="-78"/>
                <a:cs typeface="Alexandria" pitchFamily="2" charset="-78"/>
              </a:rPr>
              <a:t>كسولًا وأرسل بيانًا صحفيًا إلى العديد من الصحفيين على نفس البريد الإلكتروني لأن معظمهم سيتجاهله. في رسالتك الترويجية، تأكد من تحديد المنفذ الإعلامي بالاسم، وإذا أمكن، الصحفي </a:t>
            </a:r>
            <a:r>
              <a:rPr lang="ar-EG" sz="1600" dirty="0" smtClean="0">
                <a:solidFill>
                  <a:prstClr val="black"/>
                </a:solidFill>
                <a:latin typeface="Alexandria" pitchFamily="2" charset="-78"/>
                <a:cs typeface="Alexandria" pitchFamily="2" charset="-78"/>
              </a:rPr>
              <a:t>أيضًا، </a:t>
            </a:r>
            <a:r>
              <a:rPr lang="ar-EG" sz="1600" dirty="0">
                <a:solidFill>
                  <a:prstClr val="black"/>
                </a:solidFill>
                <a:latin typeface="Alexandria" pitchFamily="2" charset="-78"/>
                <a:cs typeface="Alexandria" pitchFamily="2" charset="-78"/>
              </a:rPr>
              <a:t>يُظهر العرض التقديمي الشخصي أنك منظم وأنك تبذل الوقت والجهد في التواصل </a:t>
            </a:r>
            <a:r>
              <a:rPr lang="ar-EG" sz="1600" dirty="0" smtClean="0">
                <a:solidFill>
                  <a:prstClr val="black"/>
                </a:solidFill>
                <a:latin typeface="Alexandria" pitchFamily="2" charset="-78"/>
                <a:cs typeface="Alexandria" pitchFamily="2" charset="-78"/>
              </a:rPr>
              <a:t>معك ،العديد </a:t>
            </a:r>
            <a:r>
              <a:rPr lang="ar-EG" sz="1600" dirty="0">
                <a:solidFill>
                  <a:prstClr val="black"/>
                </a:solidFill>
                <a:latin typeface="Alexandria" pitchFamily="2" charset="-78"/>
                <a:cs typeface="Alexandria" pitchFamily="2" charset="-78"/>
              </a:rPr>
              <a:t>من المنافذ تريد ميزة أكثر من مجرد إعلان بسيط ؛ يريدون الكتابة عن شيء يجذب انتباه الجمهور حقًا. قم بإجراء بحث لمعرفة نوع القصص التي تغطيها المنصة الإعلامية، وتأكد من أن رسالتك مناسبة.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0420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629632"/>
            <a:ext cx="9879495" cy="2266646"/>
          </a:xfrm>
          <a:prstGeom prst="rect">
            <a:avLst/>
          </a:prstGeom>
          <a:noFill/>
        </p:spPr>
        <p:txBody>
          <a:bodyPr wrap="square" rtlCol="0">
            <a:spAutoFit/>
          </a:bodyPr>
          <a:lstStyle/>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5. تتبع التقدم.</a:t>
            </a:r>
          </a:p>
          <a:p>
            <a:pPr lvl="0" algn="just" rtl="1">
              <a:lnSpc>
                <a:spcPct val="150000"/>
              </a:lnSpc>
              <a:defRPr/>
            </a:pPr>
            <a:r>
              <a:rPr lang="ar-EG" sz="1600" dirty="0">
                <a:solidFill>
                  <a:prstClr val="black"/>
                </a:solidFill>
                <a:latin typeface="Alexandria" pitchFamily="2" charset="-78"/>
                <a:cs typeface="Alexandria" pitchFamily="2" charset="-78"/>
              </a:rPr>
              <a:t>يعد تتبع التقدم أمرًا حيويًا لأي حملة علاقات عامة لأنك بحاجة إلى تقييم ما يعمل وما لا يعمل. ستبدأ العديد من الشركات حملة بأهداف غير واضحة أو غامضة، مثل الحصول على الدعاية. هذه ليست خطة جيدة لأنه لا توجد نتيجة حقيقية ثابتة. ومن الضروري تحقيق هدف مستهدف من أجل تحقيق النتائج المرجوة وتتبع جميع التقدم المحرز. بمجرد اختيار هدف محدد، يمكن قياس النتائج بسهولة أكبر لتتبع النجاح والفشل طوال مدة حملتك. لن تضطر أبدًا إلى التساؤل عن أداء حملتك لأن البيانات واضحة.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1140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7273" y="12545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57010" y="1952989"/>
            <a:ext cx="6334371" cy="2862322"/>
          </a:xfrm>
          <a:prstGeom prst="rect">
            <a:avLst/>
          </a:prstGeom>
          <a:noFill/>
        </p:spPr>
        <p:txBody>
          <a:bodyPr wrap="square" rtlCol="0">
            <a:spAutoFit/>
          </a:bodyPr>
          <a:lstStyle/>
          <a:p>
            <a:pPr lvl="0" algn="just" rtl="1">
              <a:lnSpc>
                <a:spcPct val="150000"/>
              </a:lnSpc>
              <a:defRPr/>
            </a:pPr>
            <a:r>
              <a:rPr lang="ar-EG" sz="2000" dirty="0">
                <a:solidFill>
                  <a:prstClr val="black"/>
                </a:solidFill>
                <a:latin typeface="Alexandria" pitchFamily="2" charset="-78"/>
                <a:cs typeface="Alexandria" pitchFamily="2" charset="-78"/>
              </a:rPr>
              <a:t>ستتطلب إدارة حملة علاقات عامة ناجحة الكثير من الجهد والبحث، ولكن إذا تم إجراؤها بشكل صحيح، فيمكنها تغيير اتجاه عملك. تذكر أن حملات العلاقات العامة هي استثمارات في سمعة شركتك، لذا </a:t>
            </a:r>
            <a:r>
              <a:rPr lang="ar-EG" sz="2000" dirty="0" smtClean="0">
                <a:solidFill>
                  <a:prstClr val="black"/>
                </a:solidFill>
                <a:latin typeface="Alexandria" pitchFamily="2" charset="-78"/>
                <a:cs typeface="Alexandria" pitchFamily="2" charset="-78"/>
              </a:rPr>
              <a:t>لابد من أخذ الوقت </a:t>
            </a:r>
            <a:r>
              <a:rPr lang="ar-EG" sz="2000" dirty="0">
                <a:solidFill>
                  <a:prstClr val="black"/>
                </a:solidFill>
                <a:latin typeface="Alexandria" pitchFamily="2" charset="-78"/>
                <a:cs typeface="Alexandria" pitchFamily="2" charset="-78"/>
              </a:rPr>
              <a:t>الكافي للتخطيط بعناية لجميع جوانب العملية. كل عمل مختلف</a:t>
            </a:r>
            <a:r>
              <a:rPr lang="ar-EG" sz="2000" dirty="0" smtClean="0">
                <a:solidFill>
                  <a:prstClr val="black"/>
                </a:solidFill>
                <a:latin typeface="Alexandria" pitchFamily="2" charset="-78"/>
                <a:cs typeface="Alexandria" pitchFamily="2" charset="-78"/>
              </a:rPr>
              <a:t>،.</a:t>
            </a:r>
            <a:endParaRPr lang="ar-EG" sz="2000" dirty="0">
              <a:solidFill>
                <a:prstClr val="black"/>
              </a:solidFill>
              <a:latin typeface="Alexandria" pitchFamily="2" charset="-78"/>
              <a:cs typeface="Alexandria" pitchFamily="2" charset="-78"/>
            </a:endParaRPr>
          </a:p>
        </p:txBody>
      </p:sp>
      <p:sp>
        <p:nvSpPr>
          <p:cNvPr id="4" name="TextBox 3"/>
          <p:cNvSpPr txBox="1"/>
          <p:nvPr/>
        </p:nvSpPr>
        <p:spPr>
          <a:xfrm>
            <a:off x="9324586" y="62626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8811" y="238982"/>
            <a:ext cx="2305141" cy="1076343"/>
          </a:xfrm>
          <a:prstGeom prst="rect">
            <a:avLst/>
          </a:prstGeom>
        </p:spPr>
      </p:pic>
      <p:pic>
        <p:nvPicPr>
          <p:cNvPr id="2" name="Picture 1"/>
          <p:cNvPicPr>
            <a:picLocks noChangeAspect="1"/>
          </p:cNvPicPr>
          <p:nvPr/>
        </p:nvPicPr>
        <p:blipFill>
          <a:blip r:embed="rId3"/>
          <a:stretch>
            <a:fillRect/>
          </a:stretch>
        </p:blipFill>
        <p:spPr>
          <a:xfrm>
            <a:off x="1247065" y="2118909"/>
            <a:ext cx="3019425" cy="2880310"/>
          </a:xfrm>
          <a:prstGeom prst="rect">
            <a:avLst/>
          </a:prstGeom>
        </p:spPr>
      </p:pic>
    </p:spTree>
    <p:extLst>
      <p:ext uri="{BB962C8B-B14F-4D97-AF65-F5344CB8AC3E}">
        <p14:creationId xmlns:p14="http://schemas.microsoft.com/office/powerpoint/2010/main" val="529406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51925" y="1982970"/>
            <a:ext cx="9879495" cy="2635978"/>
          </a:xfrm>
          <a:prstGeom prst="rect">
            <a:avLst/>
          </a:prstGeom>
          <a:noFill/>
        </p:spPr>
        <p:txBody>
          <a:bodyPr wrap="square" rtlCol="0">
            <a:spAutoFit/>
          </a:bodyPr>
          <a:lstStyle/>
          <a:p>
            <a:pPr lvl="0" algn="just" rtl="1">
              <a:lnSpc>
                <a:spcPct val="150000"/>
              </a:lnSpc>
              <a:defRPr/>
            </a:pPr>
            <a:r>
              <a:rPr lang="ar-EG" sz="1600" dirty="0" smtClean="0">
                <a:solidFill>
                  <a:prstClr val="black"/>
                </a:solidFill>
                <a:latin typeface="Alexandria" pitchFamily="2" charset="-78"/>
                <a:cs typeface="Alexandria" pitchFamily="2" charset="-78"/>
              </a:rPr>
              <a:t>1- </a:t>
            </a:r>
            <a:r>
              <a:rPr lang="ar-EG" sz="1600" dirty="0" smtClean="0">
                <a:solidFill>
                  <a:prstClr val="black"/>
                </a:solidFill>
                <a:latin typeface="Alexandria" pitchFamily="2" charset="-78"/>
                <a:cs typeface="Alexandria" pitchFamily="2" charset="-78"/>
              </a:rPr>
              <a:t>حملات العلاقات العامة الفعالة </a:t>
            </a:r>
            <a:r>
              <a:rPr lang="ar-EG" sz="1600" dirty="0">
                <a:solidFill>
                  <a:prstClr val="black"/>
                </a:solidFill>
                <a:latin typeface="Alexandria" pitchFamily="2" charset="-78"/>
                <a:cs typeface="Alexandria" pitchFamily="2" charset="-78"/>
              </a:rPr>
              <a:t>هي التي تستخدم وسائل إعلام محددة ومعروفة .</a:t>
            </a:r>
          </a:p>
          <a:p>
            <a:pPr lvl="0" algn="just" rtl="1">
              <a:lnSpc>
                <a:spcPct val="150000"/>
              </a:lnSpc>
              <a:defRPr/>
            </a:pPr>
            <a:r>
              <a:rPr lang="ar-EG" sz="1600" dirty="0">
                <a:solidFill>
                  <a:prstClr val="black"/>
                </a:solidFill>
                <a:latin typeface="Alexandria" pitchFamily="2" charset="-78"/>
                <a:cs typeface="Alexandria" pitchFamily="2" charset="-78"/>
              </a:rPr>
              <a:t>2- أن </a:t>
            </a:r>
            <a:r>
              <a:rPr lang="ar-EG" sz="1600" dirty="0" smtClean="0">
                <a:solidFill>
                  <a:prstClr val="black"/>
                </a:solidFill>
                <a:latin typeface="Alexandria" pitchFamily="2" charset="-78"/>
                <a:cs typeface="Alexandria" pitchFamily="2" charset="-78"/>
              </a:rPr>
              <a:t>حملات العلاقات العامة الأكثر </a:t>
            </a:r>
            <a:r>
              <a:rPr lang="ar-EG" sz="1600" dirty="0">
                <a:solidFill>
                  <a:prstClr val="black"/>
                </a:solidFill>
                <a:latin typeface="Alexandria" pitchFamily="2" charset="-78"/>
                <a:cs typeface="Alexandria" pitchFamily="2" charset="-78"/>
              </a:rPr>
              <a:t>تأثيراً هي التي تربط بين وسائل الإعلام والمجتمع (تواصل الوسائل مع أفراد المجتمع مكانياً وزمانياً).</a:t>
            </a:r>
          </a:p>
          <a:p>
            <a:pPr lvl="0" algn="just" rtl="1">
              <a:lnSpc>
                <a:spcPct val="150000"/>
              </a:lnSpc>
              <a:defRPr/>
            </a:pPr>
            <a:r>
              <a:rPr lang="ar-EG" sz="1600" dirty="0">
                <a:solidFill>
                  <a:prstClr val="black"/>
                </a:solidFill>
                <a:latin typeface="Alexandria" pitchFamily="2" charset="-78"/>
                <a:cs typeface="Alexandria" pitchFamily="2" charset="-78"/>
              </a:rPr>
              <a:t>3- يعد القطاع الجماهيري المستهدف والذي تستهدف  الحملة الإعلامية التأثير فيه عنصراً مهماً.</a:t>
            </a:r>
          </a:p>
          <a:p>
            <a:pPr lvl="0" algn="just" rtl="1">
              <a:lnSpc>
                <a:spcPct val="150000"/>
              </a:lnSpc>
              <a:defRPr/>
            </a:pPr>
            <a:r>
              <a:rPr lang="ar-EG" sz="1600" dirty="0">
                <a:solidFill>
                  <a:prstClr val="black"/>
                </a:solidFill>
                <a:latin typeface="Alexandria" pitchFamily="2" charset="-78"/>
                <a:cs typeface="Alexandria" pitchFamily="2" charset="-78"/>
              </a:rPr>
              <a:t>4- ضرورة جذب الانتباه وجعل رسالة الحملة وشعارها جزءاً من برامج الترفيه ليساعد ذلك في تعزيز الانتباه وتقويته.</a:t>
            </a:r>
          </a:p>
          <a:p>
            <a:pPr lvl="0" algn="just" rtl="1">
              <a:lnSpc>
                <a:spcPct val="150000"/>
              </a:lnSpc>
              <a:defRPr/>
            </a:pPr>
            <a:r>
              <a:rPr lang="ar-EG" sz="1600" dirty="0">
                <a:solidFill>
                  <a:prstClr val="black"/>
                </a:solidFill>
                <a:latin typeface="Alexandria" pitchFamily="2" charset="-78"/>
                <a:cs typeface="Alexandria" pitchFamily="2" charset="-78"/>
              </a:rPr>
              <a:t>5- أن الرسالة الواضحة والبسيطة هي الأنسب وهي المطلوبة وتكرار الرسالة يساعد في مضاعفة تأثيرها.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p:cNvSpPr/>
          <p:nvPr/>
        </p:nvSpPr>
        <p:spPr>
          <a:xfrm>
            <a:off x="2346625" y="742282"/>
            <a:ext cx="5064207" cy="400110"/>
          </a:xfrm>
          <a:prstGeom prst="rect">
            <a:avLst/>
          </a:prstGeom>
        </p:spPr>
        <p:txBody>
          <a:bodyPr wrap="none">
            <a:spAutoFit/>
          </a:bodyPr>
          <a:lstStyle/>
          <a:p>
            <a:pPr algn="ctr"/>
            <a:r>
              <a:rPr lang="ar-EG" sz="2000" b="1" u="sng" dirty="0" smtClean="0">
                <a:solidFill>
                  <a:prstClr val="black"/>
                </a:solidFill>
                <a:latin typeface="Alexandria" pitchFamily="2" charset="-78"/>
                <a:cs typeface="Alexandria" pitchFamily="2" charset="-78"/>
              </a:rPr>
              <a:t>مبادئ </a:t>
            </a:r>
            <a:r>
              <a:rPr lang="ar-EG" sz="2000" b="1" u="sng" dirty="0">
                <a:solidFill>
                  <a:prstClr val="black"/>
                </a:solidFill>
                <a:latin typeface="Alexandria" pitchFamily="2" charset="-78"/>
                <a:cs typeface="Alexandria" pitchFamily="2" charset="-78"/>
              </a:rPr>
              <a:t>مهمة لحملات العلاقات العامة </a:t>
            </a:r>
            <a:endParaRPr lang="en-US" sz="2000" b="1" u="sng" dirty="0"/>
          </a:p>
        </p:txBody>
      </p:sp>
    </p:spTree>
    <p:extLst>
      <p:ext uri="{BB962C8B-B14F-4D97-AF65-F5344CB8AC3E}">
        <p14:creationId xmlns:p14="http://schemas.microsoft.com/office/powerpoint/2010/main" val="386656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520070" y="1484602"/>
            <a:ext cx="4731026" cy="2266646"/>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6- من الضروري أن تؤكد </a:t>
            </a:r>
            <a:r>
              <a:rPr lang="ar-EG" sz="1600" dirty="0" smtClean="0">
                <a:solidFill>
                  <a:prstClr val="black"/>
                </a:solidFill>
                <a:latin typeface="Alexandria" pitchFamily="2" charset="-78"/>
                <a:cs typeface="Alexandria" pitchFamily="2" charset="-78"/>
              </a:rPr>
              <a:t>حملات العلاقات العامة على </a:t>
            </a:r>
            <a:r>
              <a:rPr lang="ar-EG" sz="1600" dirty="0">
                <a:solidFill>
                  <a:prstClr val="black"/>
                </a:solidFill>
                <a:latin typeface="Alexandria" pitchFamily="2" charset="-78"/>
                <a:cs typeface="Alexandria" pitchFamily="2" charset="-78"/>
              </a:rPr>
              <a:t>التغيير </a:t>
            </a:r>
            <a:r>
              <a:rPr lang="ar-EG" sz="1600" dirty="0" smtClean="0">
                <a:solidFill>
                  <a:prstClr val="black"/>
                </a:solidFill>
                <a:latin typeface="Alexandria" pitchFamily="2" charset="-78"/>
                <a:cs typeface="Alexandria" pitchFamily="2" charset="-78"/>
              </a:rPr>
              <a:t>الإيجابي.</a:t>
            </a: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7- أن </a:t>
            </a:r>
            <a:r>
              <a:rPr lang="ar-EG" sz="1600" dirty="0" smtClean="0">
                <a:solidFill>
                  <a:prstClr val="black"/>
                </a:solidFill>
                <a:latin typeface="Alexandria" pitchFamily="2" charset="-78"/>
                <a:cs typeface="Alexandria" pitchFamily="2" charset="-78"/>
              </a:rPr>
              <a:t>حملات العلاقات العامة الفعالة </a:t>
            </a:r>
            <a:r>
              <a:rPr lang="ar-EG" sz="1600" dirty="0">
                <a:solidFill>
                  <a:prstClr val="black"/>
                </a:solidFill>
                <a:latin typeface="Alexandria" pitchFamily="2" charset="-78"/>
                <a:cs typeface="Alexandria" pitchFamily="2" charset="-78"/>
              </a:rPr>
              <a:t>يجب أن تشرك الشخصيات المهمة الرسمية والجماعات التطوعية والشخصيات الحكومية والعامة للمشاركة في أهداف الحملة </a:t>
            </a:r>
            <a:r>
              <a:rPr lang="ar-EG" sz="1600" dirty="0" smtClean="0">
                <a:solidFill>
                  <a:prstClr val="black"/>
                </a:solidFill>
                <a:latin typeface="Alexandria" pitchFamily="2" charset="-78"/>
                <a:cs typeface="Alexandria" pitchFamily="2" charset="-78"/>
              </a:rPr>
              <a:t>.</a:t>
            </a: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95242" y="1484602"/>
            <a:ext cx="4704434" cy="4109614"/>
          </a:xfrm>
          <a:prstGeom prst="rect">
            <a:avLst/>
          </a:prstGeom>
        </p:spPr>
      </p:pic>
    </p:spTree>
    <p:extLst>
      <p:ext uri="{BB962C8B-B14F-4D97-AF65-F5344CB8AC3E}">
        <p14:creationId xmlns:p14="http://schemas.microsoft.com/office/powerpoint/2010/main" val="1739120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98491" y="1967106"/>
            <a:ext cx="6659218" cy="3416320"/>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8- من الضروري نراعاة توقيت الحملة حيث أن الوقت له دور مهم في النتائج المتحققة</a:t>
            </a:r>
            <a:r>
              <a:rPr lang="ar-EG" sz="1600" dirty="0" smtClean="0">
                <a:solidFill>
                  <a:prstClr val="black"/>
                </a:solidFill>
                <a:latin typeface="Alexandria" pitchFamily="2" charset="-78"/>
                <a:cs typeface="Alexandria" pitchFamily="2" charset="-78"/>
              </a:rPr>
              <a:t>.</a:t>
            </a: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9- ضروة القيام بعملية التقويم لأن تقييم الحملة يمكن أن يحسن من فعاليتها على أنه عند تقييم </a:t>
            </a:r>
            <a:r>
              <a:rPr lang="ar-EG" sz="1600" dirty="0" smtClean="0">
                <a:solidFill>
                  <a:prstClr val="black"/>
                </a:solidFill>
                <a:latin typeface="Alexandria" pitchFamily="2" charset="-78"/>
                <a:cs typeface="Alexandria" pitchFamily="2" charset="-78"/>
              </a:rPr>
              <a:t>حملة العلاقات العامة ،يجب </a:t>
            </a:r>
            <a:r>
              <a:rPr lang="ar-EG" sz="1600" dirty="0">
                <a:solidFill>
                  <a:prstClr val="black"/>
                </a:solidFill>
                <a:latin typeface="Alexandria" pitchFamily="2" charset="-78"/>
                <a:cs typeface="Alexandria" pitchFamily="2" charset="-78"/>
              </a:rPr>
              <a:t>الأخذ في الاعتبار الاستفادة من نتائج التقييم واستخدامها في تخطيط </a:t>
            </a:r>
            <a:r>
              <a:rPr lang="ar-EG" sz="1600" dirty="0" smtClean="0">
                <a:solidFill>
                  <a:prstClr val="black"/>
                </a:solidFill>
                <a:latin typeface="Alexandria" pitchFamily="2" charset="-78"/>
                <a:cs typeface="Alexandria" pitchFamily="2" charset="-78"/>
              </a:rPr>
              <a:t>حملات العلاقات العامة اللاحقة </a:t>
            </a:r>
            <a:r>
              <a:rPr lang="ar-EG" sz="1600" dirty="0">
                <a:solidFill>
                  <a:prstClr val="black"/>
                </a:solidFill>
                <a:latin typeface="Alexandria" pitchFamily="2" charset="-78"/>
                <a:cs typeface="Alexandria" pitchFamily="2" charset="-78"/>
              </a:rPr>
              <a:t>وخاصة إذا كانت </a:t>
            </a:r>
            <a:r>
              <a:rPr lang="ar-EG" sz="1600" dirty="0" smtClean="0">
                <a:solidFill>
                  <a:prstClr val="black"/>
                </a:solidFill>
                <a:latin typeface="Alexandria" pitchFamily="2" charset="-78"/>
                <a:cs typeface="Alexandria" pitchFamily="2" charset="-78"/>
              </a:rPr>
              <a:t>حملة العلاقات العامة السابقة </a:t>
            </a:r>
            <a:r>
              <a:rPr lang="ar-EG" sz="1600" dirty="0">
                <a:solidFill>
                  <a:prstClr val="black"/>
                </a:solidFill>
                <a:latin typeface="Alexandria" pitchFamily="2" charset="-78"/>
                <a:cs typeface="Alexandria" pitchFamily="2" charset="-78"/>
              </a:rPr>
              <a:t>ناجحة ، حيث يساعد الجمهور على الربط بين رسائل الحملة الجديدة وتلك التي سبقتها.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12696" r="16487"/>
          <a:stretch/>
        </p:blipFill>
        <p:spPr>
          <a:xfrm>
            <a:off x="1351446" y="2422011"/>
            <a:ext cx="2623930" cy="2095500"/>
          </a:xfrm>
          <a:prstGeom prst="rect">
            <a:avLst/>
          </a:prstGeom>
        </p:spPr>
      </p:pic>
    </p:spTree>
    <p:extLst>
      <p:ext uri="{BB962C8B-B14F-4D97-AF65-F5344CB8AC3E}">
        <p14:creationId xmlns:p14="http://schemas.microsoft.com/office/powerpoint/2010/main" val="399917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20272" y="1909571"/>
            <a:ext cx="4711148" cy="2585323"/>
          </a:xfrm>
          <a:prstGeom prst="rect">
            <a:avLst/>
          </a:prstGeom>
          <a:noFill/>
        </p:spPr>
        <p:txBody>
          <a:bodyPr wrap="square" rtlCol="0">
            <a:spAutoFit/>
          </a:bodyPr>
          <a:lstStyle/>
          <a:p>
            <a:pPr lvl="0" algn="just" rtl="1">
              <a:lnSpc>
                <a:spcPct val="150000"/>
              </a:lnSpc>
              <a:defRPr/>
            </a:pPr>
            <a:r>
              <a:rPr lang="ar-EG" sz="1600" dirty="0" smtClean="0">
                <a:solidFill>
                  <a:prstClr val="black"/>
                </a:solidFill>
                <a:latin typeface="Alexandria" pitchFamily="2" charset="-78"/>
                <a:cs typeface="Alexandria" pitchFamily="2" charset="-78"/>
              </a:rPr>
              <a:t>1/ </a:t>
            </a:r>
            <a:r>
              <a:rPr lang="ar-EG" sz="1600" dirty="0" smtClean="0">
                <a:solidFill>
                  <a:prstClr val="black"/>
                </a:solidFill>
                <a:latin typeface="Alexandria" pitchFamily="2" charset="-78"/>
                <a:cs typeface="Alexandria" pitchFamily="2" charset="-78"/>
              </a:rPr>
              <a:t>الوضوح .</a:t>
            </a:r>
          </a:p>
          <a:p>
            <a:pPr lvl="0" algn="just" rtl="1">
              <a:lnSpc>
                <a:spcPct val="150000"/>
              </a:lnSpc>
              <a:defRPr/>
            </a:pPr>
            <a:r>
              <a:rPr lang="ar-EG" sz="1600" dirty="0" smtClean="0">
                <a:solidFill>
                  <a:prstClr val="black"/>
                </a:solidFill>
                <a:latin typeface="Alexandria" pitchFamily="2" charset="-78"/>
                <a:cs typeface="Alexandria" pitchFamily="2" charset="-78"/>
              </a:rPr>
              <a:t>2/ المرونة .</a:t>
            </a:r>
          </a:p>
          <a:p>
            <a:pPr lvl="0" algn="just" rtl="1">
              <a:lnSpc>
                <a:spcPct val="150000"/>
              </a:lnSpc>
              <a:defRPr/>
            </a:pPr>
            <a:r>
              <a:rPr lang="ar-EG" sz="1600" dirty="0" smtClean="0">
                <a:solidFill>
                  <a:prstClr val="black"/>
                </a:solidFill>
                <a:latin typeface="Alexandria" pitchFamily="2" charset="-78"/>
                <a:cs typeface="Alexandria" pitchFamily="2" charset="-78"/>
              </a:rPr>
              <a:t>3/ الوقت .</a:t>
            </a:r>
          </a:p>
          <a:p>
            <a:pPr lvl="0" algn="just" rtl="1">
              <a:lnSpc>
                <a:spcPct val="150000"/>
              </a:lnSpc>
              <a:defRPr/>
            </a:pPr>
            <a:r>
              <a:rPr lang="ar-EG" sz="1600" dirty="0" smtClean="0">
                <a:solidFill>
                  <a:prstClr val="black"/>
                </a:solidFill>
                <a:latin typeface="Alexandria" pitchFamily="2" charset="-78"/>
                <a:cs typeface="Alexandria" pitchFamily="2" charset="-78"/>
              </a:rPr>
              <a:t>4/ المشاركة في وضع الخطة : إذ أنّ مشاركة العاملين في المنظمة شيء ضروري و أساسي لضمان درجة عالية من النجاح عند التنفيذ </a:t>
            </a:r>
            <a:r>
              <a:rPr lang="ar-EG" sz="2800" dirty="0" smtClean="0">
                <a:solidFill>
                  <a:prstClr val="black"/>
                </a:solidFill>
                <a:latin typeface="Alexandria" pitchFamily="2" charset="-78"/>
                <a:cs typeface="Alexandria" pitchFamily="2" charset="-78"/>
              </a:rPr>
              <a:t>.</a:t>
            </a:r>
            <a:endParaRPr lang="ar-EG" sz="28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429415" y="1909571"/>
            <a:ext cx="4000500" cy="2828604"/>
          </a:xfrm>
          <a:prstGeom prst="rect">
            <a:avLst/>
          </a:prstGeom>
        </p:spPr>
      </p:pic>
      <p:sp>
        <p:nvSpPr>
          <p:cNvPr id="3" name="Rectangle 2"/>
          <p:cNvSpPr/>
          <p:nvPr/>
        </p:nvSpPr>
        <p:spPr>
          <a:xfrm>
            <a:off x="2223204" y="705439"/>
            <a:ext cx="7071167" cy="400110"/>
          </a:xfrm>
          <a:prstGeom prst="rect">
            <a:avLst/>
          </a:prstGeom>
        </p:spPr>
        <p:txBody>
          <a:bodyPr wrap="none">
            <a:spAutoFit/>
          </a:bodyPr>
          <a:lstStyle/>
          <a:p>
            <a:r>
              <a:rPr lang="ar-EG" sz="2000" b="1" u="sng" dirty="0" smtClean="0">
                <a:solidFill>
                  <a:prstClr val="black"/>
                </a:solidFill>
                <a:latin typeface="Alexandria" pitchFamily="2" charset="-78"/>
                <a:cs typeface="Alexandria" pitchFamily="2" charset="-78"/>
              </a:rPr>
              <a:t>العوامل </a:t>
            </a:r>
            <a:r>
              <a:rPr lang="ar-EG" sz="2000" b="1" u="sng" dirty="0">
                <a:solidFill>
                  <a:prstClr val="black"/>
                </a:solidFill>
                <a:latin typeface="Alexandria" pitchFamily="2" charset="-78"/>
                <a:cs typeface="Alexandria" pitchFamily="2" charset="-78"/>
              </a:rPr>
              <a:t>والإعتبارات التي تجب مراعاتها عند وضع الخطة </a:t>
            </a:r>
            <a:endParaRPr lang="en-US" sz="2000" b="1" u="sng" dirty="0"/>
          </a:p>
        </p:txBody>
      </p:sp>
    </p:spTree>
    <p:extLst>
      <p:ext uri="{BB962C8B-B14F-4D97-AF65-F5344CB8AC3E}">
        <p14:creationId xmlns:p14="http://schemas.microsoft.com/office/powerpoint/2010/main" val="3718186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23924" y="1915489"/>
            <a:ext cx="9879495" cy="2635978"/>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5/ </a:t>
            </a:r>
            <a:r>
              <a:rPr lang="ar-EG" sz="1600" b="1" dirty="0">
                <a:solidFill>
                  <a:prstClr val="black"/>
                </a:solidFill>
                <a:latin typeface="Alexandria" pitchFamily="2" charset="-78"/>
                <a:cs typeface="Alexandria" pitchFamily="2" charset="-78"/>
              </a:rPr>
              <a:t>مراعاة الجانب الإنساني </a:t>
            </a:r>
            <a:r>
              <a:rPr lang="ar-EG" sz="1600" dirty="0">
                <a:solidFill>
                  <a:prstClr val="black"/>
                </a:solidFill>
                <a:latin typeface="Alexandria" pitchFamily="2" charset="-78"/>
                <a:cs typeface="Alexandria" pitchFamily="2" charset="-78"/>
              </a:rPr>
              <a:t>: يجب على المخطط و هو يضع الخطة أن يتذكر دائماً أنه يتعامل مع عنصر بشري ؛ و ذلك لأنّ التنفيذ يتم بواسطة أفراد لهم مجموعة من العواطف و الأحاسيس و المشاعر و الاستعدادات و لهم دور بارز في إتمام العمل .</a:t>
            </a:r>
          </a:p>
          <a:p>
            <a:pPr lvl="0" algn="just" rtl="1">
              <a:lnSpc>
                <a:spcPct val="150000"/>
              </a:lnSpc>
              <a:defRPr/>
            </a:pPr>
            <a:r>
              <a:rPr lang="ar-EG" sz="1600" dirty="0">
                <a:solidFill>
                  <a:prstClr val="black"/>
                </a:solidFill>
                <a:latin typeface="Alexandria" pitchFamily="2" charset="-78"/>
                <a:cs typeface="Alexandria" pitchFamily="2" charset="-78"/>
              </a:rPr>
              <a:t>6/ </a:t>
            </a:r>
            <a:r>
              <a:rPr lang="ar-EG" sz="1600" b="1" dirty="0">
                <a:solidFill>
                  <a:prstClr val="black"/>
                </a:solidFill>
                <a:latin typeface="Alexandria" pitchFamily="2" charset="-78"/>
                <a:cs typeface="Alexandria" pitchFamily="2" charset="-78"/>
              </a:rPr>
              <a:t>دقة البيانات و المعلومات </a:t>
            </a:r>
            <a:r>
              <a:rPr lang="ar-EG" sz="1600" dirty="0">
                <a:solidFill>
                  <a:prstClr val="black"/>
                </a:solidFill>
                <a:latin typeface="Alexandria" pitchFamily="2" charset="-78"/>
                <a:cs typeface="Alexandria" pitchFamily="2" charset="-78"/>
              </a:rPr>
              <a:t>: إنّ البيانات الصحيحة و المعلومات الدقيقة هي الأساس الذي تبنى عليه الخطة ، و على أساس هذه المعلومات يتم تحديد الإمكانيات المادية و البشرية اللازمة ، و الوقت المناسب لتنفيذها و الصورة التي سيكون عليها الوضع عند التنفيذ من النواحي الاقتصادية الاجتماعية و السياسية كافة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8245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629632"/>
            <a:ext cx="9879495"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8- من الضروري نراعاة توقيت الحملة حيث أن الوقت له دور مهم في النتائج المتحققة</a:t>
            </a:r>
            <a:r>
              <a:rPr kumimoji="0" lang="ar-EG" sz="1600" b="0" i="0" u="none" strike="noStrike" kern="1200" cap="none" spc="0" normalizeH="0" baseline="0" noProof="0" dirty="0" smtClean="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9- ضروة القيام بعملية التقويم لأن تقييم الحملة يمكن أن يحسن من فعاليتها على أنه عند تقييم </a:t>
            </a:r>
            <a:r>
              <a:rPr kumimoji="0" lang="ar-EG" sz="1600" b="0" i="0" u="none" strike="noStrike" kern="1200" cap="none" spc="0" normalizeH="0" baseline="0" noProof="0" dirty="0" smtClean="0">
                <a:ln>
                  <a:noFill/>
                </a:ln>
                <a:solidFill>
                  <a:prstClr val="black"/>
                </a:solidFill>
                <a:effectLst/>
                <a:uLnTx/>
                <a:uFillTx/>
                <a:latin typeface="Alexandria" pitchFamily="2" charset="-78"/>
                <a:ea typeface="+mn-ea"/>
                <a:cs typeface="Alexandria" pitchFamily="2" charset="-78"/>
              </a:rPr>
              <a:t>الحملات</a:t>
            </a:r>
            <a:r>
              <a:rPr kumimoji="0" lang="ar-EG" sz="1600" b="0" i="0" u="none" strike="noStrike" kern="1200" cap="none" spc="0" normalizeH="0" noProof="0" dirty="0" smtClean="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smtClean="0">
                <a:ln>
                  <a:noFill/>
                </a:ln>
                <a:solidFill>
                  <a:prstClr val="black"/>
                </a:solidFill>
                <a:effectLst/>
                <a:uLnTx/>
                <a:uFillTx/>
                <a:latin typeface="Alexandria" pitchFamily="2" charset="-78"/>
                <a:ea typeface="+mn-ea"/>
                <a:cs typeface="Alexandria" pitchFamily="2" charset="-78"/>
              </a:rPr>
              <a:t>،يجب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الأخذ في الاعتبار الاستفادة من نتائج التقييم واستخدامها في تخطيط </a:t>
            </a:r>
            <a:r>
              <a:rPr kumimoji="0" lang="ar-EG" sz="1600" b="0" i="0" u="none" strike="noStrike" kern="1200" cap="none" spc="0" normalizeH="0" baseline="0" noProof="0" dirty="0" smtClean="0">
                <a:ln>
                  <a:noFill/>
                </a:ln>
                <a:solidFill>
                  <a:prstClr val="black"/>
                </a:solidFill>
                <a:effectLst/>
                <a:uLnTx/>
                <a:uFillTx/>
                <a:latin typeface="Alexandria" pitchFamily="2" charset="-78"/>
                <a:ea typeface="+mn-ea"/>
                <a:cs typeface="Alexandria" pitchFamily="2" charset="-78"/>
              </a:rPr>
              <a:t>حملات العلاقات العامة اللاحقة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وخاصة إذا كانت الحملة </a:t>
            </a:r>
            <a:r>
              <a:rPr kumimoji="0" lang="ar-EG" sz="1600" b="0" i="0" u="none" strike="noStrike" kern="1200" cap="none" spc="0" normalizeH="0" baseline="0" noProof="0" dirty="0" smtClean="0">
                <a:ln>
                  <a:noFill/>
                </a:ln>
                <a:solidFill>
                  <a:prstClr val="black"/>
                </a:solidFill>
                <a:effectLst/>
                <a:uLnTx/>
                <a:uFillTx/>
                <a:latin typeface="Alexandria" pitchFamily="2" charset="-78"/>
                <a:ea typeface="+mn-ea"/>
                <a:cs typeface="Alexandria" pitchFamily="2" charset="-78"/>
              </a:rPr>
              <a:t>السابقة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ناجحة ، حيث يساعد الجمهور على الربط بين رسائل الحملة الجديدة وتلك التي سبقتها.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0933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866915"/>
            <a:ext cx="10396330"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للقيام بحملة </a:t>
            </a:r>
            <a:r>
              <a:rPr kumimoji="0" lang="ar-EG" sz="1600" b="1" i="0" u="none" strike="noStrike" kern="1200" cap="none" spc="0" normalizeH="0" baseline="0" noProof="0" dirty="0" smtClean="0">
                <a:ln>
                  <a:noFill/>
                </a:ln>
                <a:solidFill>
                  <a:prstClr val="black"/>
                </a:solidFill>
                <a:effectLst/>
                <a:uLnTx/>
                <a:uFillTx/>
                <a:latin typeface="Alexandria" pitchFamily="2" charset="-78"/>
                <a:ea typeface="+mn-ea"/>
                <a:cs typeface="Alexandria" pitchFamily="2" charset="-78"/>
              </a:rPr>
              <a:t>علاقات عامة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شروط يجب مراعاتها من طرف صاحب أو مصمم الحملة وذلك لضمان وتأكيد نجاح هذه الحملة: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يجب أن يبدأ مصمم الحملة العمل من خلال أكثر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الوسائل انتشارا لجذب الجماهير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وتعريفهم بموضوعات الحملة ونشر المعلومات عنها والمفترض أن القائمين على الحملة والمخططين لها قد توصلوا لمعرفة أنسب الوسائل الاتصالية وصولا الى الجمهور لتحقيق أهداف الحملة وفق القنوات المختلفة لتقديم المعلومات المتكاملة.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استخدام كل الوسائل والبرامج المتاحة في تنفيذ الخطة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كلما كان ذلك ممكنا مع الجمع بين نوعين من الاتصال الجماهيري والشخصي مع الاهتمام بالعوامل الجاذبة للمنشأة أو الهيئة المشرفة على الحملة</a:t>
            </a:r>
            <a:r>
              <a:rPr kumimoji="0" lang="ar-EG" sz="1600" b="0" i="0" u="none" strike="noStrike" kern="1200" cap="none" spc="0" normalizeH="0" baseline="0" noProof="0" dirty="0" smtClean="0">
                <a:ln>
                  <a:noFill/>
                </a:ln>
                <a:solidFill>
                  <a:prstClr val="black"/>
                </a:solidFill>
                <a:effectLst/>
                <a:uLnTx/>
                <a:uFillTx/>
                <a:latin typeface="Alexandria" pitchFamily="2" charset="-78"/>
                <a:ea typeface="+mn-ea"/>
                <a:cs typeface="Alexandria" pitchFamily="2" charset="-78"/>
              </a:rPr>
              <a:t>.</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33705E80-6278-4F34-976D-9F80DB618B29}"/>
              </a:ext>
            </a:extLst>
          </p:cNvPr>
          <p:cNvSpPr txBox="1">
            <a:spLocks/>
          </p:cNvSpPr>
          <p:nvPr/>
        </p:nvSpPr>
        <p:spPr bwMode="auto">
          <a:xfrm>
            <a:off x="685800" y="0"/>
            <a:ext cx="77724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EG" sz="2000" b="1" i="0" u="sng"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شروط القيام بحملة العلاقات العامة</a:t>
            </a:r>
            <a:endParaRPr kumimoji="0" 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12408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866915"/>
            <a:ext cx="10396330" cy="2964401"/>
          </a:xfrm>
          <a:prstGeom prst="rect">
            <a:avLst/>
          </a:prstGeom>
          <a:noFill/>
        </p:spPr>
        <p:txBody>
          <a:bodyPr wrap="square" rtlCol="0">
            <a:spAutoFit/>
          </a:bodyPr>
          <a:lstStyle/>
          <a:p>
            <a:pPr lvl="0" algn="just" rtl="1">
              <a:lnSpc>
                <a:spcPct val="150000"/>
              </a:lnSpc>
            </a:pPr>
            <a:r>
              <a:rPr lang="ar-EG" sz="1600" dirty="0" smtClean="0">
                <a:solidFill>
                  <a:prstClr val="black"/>
                </a:solidFill>
                <a:latin typeface="Alexandria" pitchFamily="2" charset="-78"/>
                <a:cs typeface="Alexandria" pitchFamily="2" charset="-78"/>
              </a:rPr>
              <a:t>3</a:t>
            </a:r>
            <a:r>
              <a:rPr lang="ar-EG" sz="1600" dirty="0">
                <a:solidFill>
                  <a:prstClr val="black"/>
                </a:solidFill>
                <a:latin typeface="Alexandria" pitchFamily="2" charset="-78"/>
                <a:cs typeface="Alexandria" pitchFamily="2" charset="-78"/>
              </a:rPr>
              <a:t>. </a:t>
            </a:r>
            <a:r>
              <a:rPr lang="ar-EG" sz="1600" b="1" dirty="0">
                <a:latin typeface="Alexandria" pitchFamily="2" charset="-78"/>
                <a:cs typeface="Alexandria" pitchFamily="2" charset="-78"/>
              </a:rPr>
              <a:t>أن يوضع في الاعتبار استغلال </a:t>
            </a:r>
            <a:r>
              <a:rPr lang="ar-EG" sz="1600" b="1" dirty="0" smtClean="0">
                <a:latin typeface="Alexandria" pitchFamily="2" charset="-78"/>
                <a:cs typeface="Alexandria" pitchFamily="2" charset="-78"/>
              </a:rPr>
              <a:t>المناسبات والأحداث الخاصة  </a:t>
            </a:r>
            <a:r>
              <a:rPr lang="ar-EG" sz="1600" dirty="0" smtClean="0">
                <a:solidFill>
                  <a:prstClr val="black"/>
                </a:solidFill>
                <a:latin typeface="Alexandria" pitchFamily="2" charset="-78"/>
                <a:cs typeface="Alexandria" pitchFamily="2" charset="-78"/>
              </a:rPr>
              <a:t>كونها تعد مناسبات مميزة لتجمع عدد كبير من الجماهيروالإستفادة من محتوى الحملة . </a:t>
            </a:r>
            <a:endParaRPr lang="ar-EG" sz="1600" dirty="0" smtClean="0">
              <a:solidFill>
                <a:prstClr val="black"/>
              </a:solidFill>
              <a:latin typeface="Alexandria" pitchFamily="2" charset="-78"/>
              <a:cs typeface="Alexandria" pitchFamily="2" charset="-78"/>
            </a:endParaRPr>
          </a:p>
          <a:p>
            <a:pPr lvl="0" algn="just" rtl="1">
              <a:lnSpc>
                <a:spcPct val="150000"/>
              </a:lnSpc>
            </a:pPr>
            <a:endParaRPr lang="ar-EG" sz="1600" dirty="0" smtClean="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4</a:t>
            </a:r>
            <a:r>
              <a:rPr lang="ar-EG" sz="1600" dirty="0">
                <a:solidFill>
                  <a:prstClr val="black"/>
                </a:solidFill>
                <a:latin typeface="Alexandria" pitchFamily="2" charset="-78"/>
                <a:cs typeface="Alexandria" pitchFamily="2" charset="-78"/>
              </a:rPr>
              <a:t>. </a:t>
            </a:r>
            <a:r>
              <a:rPr lang="ar-EG" sz="1600" b="1" dirty="0" smtClean="0">
                <a:latin typeface="Alexandria" pitchFamily="2" charset="-78"/>
                <a:cs typeface="Alexandria" pitchFamily="2" charset="-78"/>
              </a:rPr>
              <a:t>ضرورة تجنب عنصر النسيان </a:t>
            </a:r>
            <a:r>
              <a:rPr lang="ar-EG" sz="1600" b="1" dirty="0">
                <a:latin typeface="Alexandria" pitchFamily="2" charset="-78"/>
                <a:cs typeface="Alexandria" pitchFamily="2" charset="-78"/>
              </a:rPr>
              <a:t>عند الجماهير </a:t>
            </a:r>
            <a:r>
              <a:rPr lang="ar-EG" sz="1600" dirty="0">
                <a:solidFill>
                  <a:prstClr val="black"/>
                </a:solidFill>
                <a:latin typeface="Alexandria" pitchFamily="2" charset="-78"/>
                <a:cs typeface="Alexandria" pitchFamily="2" charset="-78"/>
              </a:rPr>
              <a:t>بعد تنفيذ برنامج الحملة ولذلك لابد من الاهتمام بعملية التذكير واستخدام الاستراتيجيات الاتصالية وباستخدام استراتيجيات التكرار ومن المفضل وجود مصدر واحد للتحدث باسم المنشأة لتلافي أي تناقض في المعلومات الصادرة عنها والحرص على الموضوعية والصدق وعدم المبالغة حتى يصور البرنامج الخاص بالحملة وموضوعاتها تصويرا حقيقيا </a:t>
            </a:r>
            <a:r>
              <a:rPr lang="ar-EG" sz="1600" dirty="0" smtClean="0">
                <a:solidFill>
                  <a:prstClr val="black"/>
                </a:solidFill>
                <a:latin typeface="Alexandria" pitchFamily="2" charset="-78"/>
                <a:cs typeface="Alexandria" pitchFamily="2" charset="-78"/>
              </a:rPr>
              <a:t>.</a:t>
            </a:r>
            <a:endParaRPr lang="ar-EG" sz="1600" dirty="0">
              <a:solidFill>
                <a:prstClr val="black"/>
              </a:solidFill>
              <a:latin typeface="Alexandria" pitchFamily="2" charset="-78"/>
              <a:cs typeface="Alexandria" pitchFamily="2" charset="-78"/>
            </a:endParaRPr>
          </a:p>
          <a:p>
            <a:pPr lvl="0" algn="just" rtl="1">
              <a:lnSpc>
                <a:spcPct val="150000"/>
              </a:lnSpc>
            </a:pP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0038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866915"/>
            <a:ext cx="10396330" cy="2308324"/>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5. </a:t>
            </a:r>
            <a:r>
              <a:rPr lang="ar-EG" sz="1600" b="1" dirty="0">
                <a:latin typeface="Alexandria" pitchFamily="2" charset="-78"/>
                <a:cs typeface="Alexandria" pitchFamily="2" charset="-78"/>
              </a:rPr>
              <a:t>اختيار التوقيت الملائم لبدء </a:t>
            </a:r>
            <a:r>
              <a:rPr lang="ar-EG" sz="1600" dirty="0">
                <a:solidFill>
                  <a:prstClr val="black"/>
                </a:solidFill>
                <a:latin typeface="Alexandria" pitchFamily="2" charset="-78"/>
                <a:cs typeface="Alexandria" pitchFamily="2" charset="-78"/>
              </a:rPr>
              <a:t>برنامج الحملة التنفيذية ومراعاة الأحداث السائدة في المجتمع وكذلك جهود المنشات المنافسة أو المشابهة بحيث لا يقلل ذلك من الاهتمام بالحملة و لا يحدث ليس لإساءة اختيار التوقيت الخاص بالحملة</a:t>
            </a:r>
            <a:r>
              <a:rPr lang="ar-EG" sz="1600" dirty="0" smtClean="0">
                <a:solidFill>
                  <a:prstClr val="black"/>
                </a:solidFill>
                <a:latin typeface="Alexandria" pitchFamily="2" charset="-78"/>
                <a:cs typeface="Alexandria" pitchFamily="2" charset="-78"/>
              </a:rPr>
              <a:t>.</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6. </a:t>
            </a:r>
            <a:r>
              <a:rPr lang="ar-EG" sz="1600" b="1" dirty="0">
                <a:latin typeface="Alexandria" pitchFamily="2" charset="-78"/>
                <a:cs typeface="Alexandria" pitchFamily="2" charset="-78"/>
              </a:rPr>
              <a:t>يجب أن تقوم </a:t>
            </a:r>
            <a:r>
              <a:rPr lang="ar-EG" sz="1600" b="1" dirty="0" smtClean="0">
                <a:latin typeface="Alexandria" pitchFamily="2" charset="-78"/>
                <a:cs typeface="Alexandria" pitchFamily="2" charset="-78"/>
              </a:rPr>
              <a:t>حملة العلاقات العامة على </a:t>
            </a:r>
            <a:r>
              <a:rPr lang="ar-EG" sz="1600" b="1" dirty="0">
                <a:latin typeface="Alexandria" pitchFamily="2" charset="-78"/>
                <a:cs typeface="Alexandria" pitchFamily="2" charset="-78"/>
              </a:rPr>
              <a:t>أساس الإقناع </a:t>
            </a:r>
            <a:r>
              <a:rPr lang="ar-EG" sz="1600" dirty="0">
                <a:solidFill>
                  <a:prstClr val="black"/>
                </a:solidFill>
                <a:latin typeface="Alexandria" pitchFamily="2" charset="-78"/>
                <a:cs typeface="Alexandria" pitchFamily="2" charset="-78"/>
              </a:rPr>
              <a:t>وتقديم المعلومات الصحيحة في إطار احترام حرية الفرد والجماعة ومبتعدة عن الإثارة التي تحرك ردود الفعل الرافضة أو المعارضة للتغيير الخاص بالسلوكيات.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4174435"/>
            <a:ext cx="2152650" cy="1791766"/>
          </a:xfrm>
          <a:prstGeom prst="rect">
            <a:avLst/>
          </a:prstGeom>
        </p:spPr>
      </p:pic>
    </p:spTree>
    <p:extLst>
      <p:ext uri="{BB962C8B-B14F-4D97-AF65-F5344CB8AC3E}">
        <p14:creationId xmlns:p14="http://schemas.microsoft.com/office/powerpoint/2010/main" val="520041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36022" y="2102414"/>
            <a:ext cx="10575235" cy="3416320"/>
          </a:xfrm>
          <a:prstGeom prst="rect">
            <a:avLst/>
          </a:prstGeom>
          <a:noFill/>
        </p:spPr>
        <p:txBody>
          <a:bodyPr wrap="square" rtlCol="0">
            <a:spAutoFit/>
          </a:bodyPr>
          <a:lstStyle/>
          <a:p>
            <a:pPr lvl="0" algn="just" rtl="1">
              <a:lnSpc>
                <a:spcPct val="150000"/>
              </a:lnSpc>
            </a:pPr>
            <a:r>
              <a:rPr kumimoji="0" lang="ar-EG" sz="1600" b="1" i="0" u="none" strike="noStrike" kern="1200" cap="none" spc="0" normalizeH="0" baseline="0" noProof="0" dirty="0" smtClean="0">
                <a:ln>
                  <a:noFill/>
                </a:ln>
                <a:effectLst/>
                <a:uLnTx/>
                <a:uFillTx/>
                <a:latin typeface="Alexandria" pitchFamily="2" charset="-78"/>
                <a:cs typeface="Alexandria" pitchFamily="2" charset="-78"/>
              </a:rPr>
              <a:t>7.</a:t>
            </a:r>
            <a:r>
              <a:rPr lang="ar-EG" sz="1600" b="1" dirty="0" smtClean="0">
                <a:latin typeface="Alexandria" pitchFamily="2" charset="-78"/>
                <a:cs typeface="Alexandria" pitchFamily="2" charset="-78"/>
              </a:rPr>
              <a:t>المزج </a:t>
            </a:r>
            <a:r>
              <a:rPr lang="ar-EG" sz="1600" b="1" dirty="0">
                <a:latin typeface="Alexandria" pitchFamily="2" charset="-78"/>
                <a:cs typeface="Alexandria" pitchFamily="2" charset="-78"/>
              </a:rPr>
              <a:t>بين الاستمالات المختلفة</a:t>
            </a:r>
            <a:r>
              <a:rPr lang="ar-EG" sz="1600" dirty="0">
                <a:solidFill>
                  <a:prstClr val="black"/>
                </a:solidFill>
                <a:latin typeface="Alexandria" pitchFamily="2" charset="-78"/>
                <a:cs typeface="Alexandria" pitchFamily="2" charset="-78"/>
              </a:rPr>
              <a:t>، حيث إن مخاطبة العاطفة وإثارة الحماس في نطاق الحملة الإعلامية يعتبر ضروري وعنصرا جيدا، بل ومن الضروري أيضا مخاطبة عنصر المصلحة الشخصية</a:t>
            </a:r>
            <a:r>
              <a:rPr lang="ar-EG" sz="1600" dirty="0" smtClean="0">
                <a:solidFill>
                  <a:prstClr val="black"/>
                </a:solidFill>
                <a:latin typeface="Alexandria" pitchFamily="2" charset="-78"/>
                <a:cs typeface="Alexandria" pitchFamily="2" charset="-78"/>
              </a:rPr>
              <a:t>.</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smtClean="0">
                <a:latin typeface="Alexandria" pitchFamily="2" charset="-78"/>
                <a:cs typeface="Alexandria" pitchFamily="2" charset="-78"/>
              </a:rPr>
              <a:t>8. </a:t>
            </a:r>
            <a:r>
              <a:rPr lang="ar-EG" sz="1600" b="1" dirty="0">
                <a:latin typeface="Alexandria" pitchFamily="2" charset="-78"/>
                <a:cs typeface="Alexandria" pitchFamily="2" charset="-78"/>
              </a:rPr>
              <a:t>ضرورة بناء </a:t>
            </a:r>
            <a:r>
              <a:rPr lang="ar-EG" sz="1600" b="1" dirty="0" smtClean="0">
                <a:latin typeface="Alexandria" pitchFamily="2" charset="-78"/>
                <a:cs typeface="Alexandria" pitchFamily="2" charset="-78"/>
              </a:rPr>
              <a:t>حملات العلاقات العامة </a:t>
            </a:r>
            <a:r>
              <a:rPr lang="ar-EG" sz="1600" dirty="0" smtClean="0">
                <a:solidFill>
                  <a:prstClr val="black"/>
                </a:solidFill>
                <a:latin typeface="Alexandria" pitchFamily="2" charset="-78"/>
                <a:cs typeface="Alexandria" pitchFamily="2" charset="-78"/>
              </a:rPr>
              <a:t>على </a:t>
            </a:r>
            <a:r>
              <a:rPr lang="ar-EG" sz="1600" dirty="0">
                <a:solidFill>
                  <a:prstClr val="black"/>
                </a:solidFill>
                <a:latin typeface="Alexandria" pitchFamily="2" charset="-78"/>
                <a:cs typeface="Alexandria" pitchFamily="2" charset="-78"/>
              </a:rPr>
              <a:t>طرح النماذج الايجابية وتفضيلها على الجوانب السلبية المقلقة والمستفزة للجمهور</a:t>
            </a:r>
            <a:r>
              <a:rPr lang="ar-EG" sz="1600" dirty="0" smtClean="0">
                <a:solidFill>
                  <a:prstClr val="black"/>
                </a:solidFill>
                <a:latin typeface="Alexandria" pitchFamily="2" charset="-78"/>
                <a:cs typeface="Alexandria" pitchFamily="2" charset="-78"/>
              </a:rPr>
              <a:t>.</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9. </a:t>
            </a:r>
            <a:r>
              <a:rPr lang="ar-EG" sz="1600" b="1" dirty="0">
                <a:solidFill>
                  <a:prstClr val="black"/>
                </a:solidFill>
                <a:latin typeface="Alexandria" pitchFamily="2" charset="-78"/>
                <a:cs typeface="Alexandria" pitchFamily="2" charset="-78"/>
              </a:rPr>
              <a:t>أن تسبق الحملات دراسات ميدانية </a:t>
            </a:r>
            <a:r>
              <a:rPr lang="ar-EG" sz="1600" dirty="0">
                <a:solidFill>
                  <a:prstClr val="black"/>
                </a:solidFill>
                <a:latin typeface="Alexandria" pitchFamily="2" charset="-78"/>
                <a:cs typeface="Alexandria" pitchFamily="2" charset="-78"/>
              </a:rPr>
              <a:t>كافية يتلوها متابعة على المدى الطويل وأن يؤخذ في الاعتبار تفاوت طبقات الجمهور المستهدف وتقسيم الحملات على أساس معايير زمنية مختلفة.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517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026441" y="2880798"/>
            <a:ext cx="5804979" cy="1527982"/>
          </a:xfrm>
          <a:prstGeom prst="rect">
            <a:avLst/>
          </a:prstGeom>
          <a:no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ea typeface="+mn-ea"/>
                <a:cs typeface="Alexandria" pitchFamily="2" charset="-78"/>
              </a:rPr>
              <a:t>وختاماً يمكن القول</a:t>
            </a:r>
            <a:r>
              <a:rPr kumimoji="0" lang="ar-EG" sz="1600" b="0" i="0" u="none" strike="noStrike" kern="1200" cap="none" spc="0" normalizeH="0" noProof="0" dirty="0" smtClean="0">
                <a:ln>
                  <a:noFill/>
                </a:ln>
                <a:solidFill>
                  <a:prstClr val="black"/>
                </a:solidFill>
                <a:effectLst/>
                <a:uLnTx/>
                <a:uFillTx/>
                <a:latin typeface="Alexandria" pitchFamily="2" charset="-78"/>
                <a:ea typeface="+mn-ea"/>
                <a:cs typeface="Alexandria" pitchFamily="2" charset="-78"/>
              </a:rPr>
              <a:t> أن حملات العلاقات العامة ضرورة حتميه لكل المنظمات الحريصة على تحسين سمعتها وتدعيم صورتها الذهنية أو إصلاح صورتها بعد أزمة ما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flipH="1">
            <a:off x="617278" y="1685495"/>
            <a:ext cx="4252896" cy="4370412"/>
          </a:xfrm>
          <a:prstGeom prst="rect">
            <a:avLst/>
          </a:prstGeom>
        </p:spPr>
      </p:pic>
    </p:spTree>
    <p:extLst>
      <p:ext uri="{BB962C8B-B14F-4D97-AF65-F5344CB8AC3E}">
        <p14:creationId xmlns:p14="http://schemas.microsoft.com/office/powerpoint/2010/main" val="1644627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trategy Infographics by Slidesgo">
  <a:themeElements>
    <a:clrScheme name="Simple Light">
      <a:dk1>
        <a:srgbClr val="000000"/>
      </a:dk1>
      <a:lt1>
        <a:srgbClr val="FFFFFF"/>
      </a:lt1>
      <a:dk2>
        <a:srgbClr val="05668D"/>
      </a:dk2>
      <a:lt2>
        <a:srgbClr val="04738F"/>
      </a:lt2>
      <a:accent1>
        <a:srgbClr val="028090"/>
      </a:accent1>
      <a:accent2>
        <a:srgbClr val="00A896"/>
      </a:accent2>
      <a:accent3>
        <a:srgbClr val="01B698"/>
      </a:accent3>
      <a:accent4>
        <a:srgbClr val="02C39A"/>
      </a:accent4>
      <a:accent5>
        <a:srgbClr val="79DBAC"/>
      </a:accent5>
      <a:accent6>
        <a:srgbClr val="F0F3BD"/>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17D7672-2746-4217-9680-D2092C965B03}"/>
</file>

<file path=customXml/itemProps2.xml><?xml version="1.0" encoding="utf-8"?>
<ds:datastoreItem xmlns:ds="http://schemas.openxmlformats.org/officeDocument/2006/customXml" ds:itemID="{49549356-204E-4B68-898B-4CE38DEC3024}"/>
</file>

<file path=customXml/itemProps3.xml><?xml version="1.0" encoding="utf-8"?>
<ds:datastoreItem xmlns:ds="http://schemas.openxmlformats.org/officeDocument/2006/customXml" ds:itemID="{47FA200D-2473-4D06-9A88-15A3C1984871}"/>
</file>

<file path=docProps/app.xml><?xml version="1.0" encoding="utf-8"?>
<Properties xmlns="http://schemas.openxmlformats.org/officeDocument/2006/extended-properties" xmlns:vt="http://schemas.openxmlformats.org/officeDocument/2006/docPropsVTypes">
  <Template/>
  <TotalTime>572</TotalTime>
  <Words>2552</Words>
  <Application>Microsoft Office PowerPoint</Application>
  <PresentationFormat>Widescreen</PresentationFormat>
  <Paragraphs>177</Paragraphs>
  <Slides>40</Slides>
  <Notes>3</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40</vt:i4>
      </vt:variant>
    </vt:vector>
  </HeadingPairs>
  <TitlesOfParts>
    <vt:vector size="55" baseType="lpstr">
      <vt:lpstr>Alexandria</vt:lpstr>
      <vt:lpstr>Arial</vt:lpstr>
      <vt:lpstr>Calibri</vt:lpstr>
      <vt:lpstr>Calibri Light</vt:lpstr>
      <vt:lpstr>Fira Sans</vt:lpstr>
      <vt:lpstr>Fira Sans Condensed</vt:lpstr>
      <vt:lpstr>Fira Sans Condensed Medium</vt:lpstr>
      <vt:lpstr>Noto Sans</vt:lpstr>
      <vt:lpstr>Open Sans</vt:lpstr>
      <vt:lpstr>Roboto</vt:lpstr>
      <vt:lpstr>Times New Roman</vt:lpstr>
      <vt:lpstr>Traditional Arabic</vt:lpstr>
      <vt:lpstr>Office Theme</vt:lpstr>
      <vt:lpstr>12_Office Theme</vt:lpstr>
      <vt:lpstr>Strategy Infographics by Slidesgo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خصائص حملات العلاقات العامة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57</cp:revision>
  <dcterms:created xsi:type="dcterms:W3CDTF">2023-04-29T09:08:00Z</dcterms:created>
  <dcterms:modified xsi:type="dcterms:W3CDTF">2024-01-22T16:32:33Z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