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2" r:id="rId3"/>
    <p:sldId id="273" r:id="rId4"/>
    <p:sldId id="275" r:id="rId5"/>
    <p:sldId id="276" r:id="rId6"/>
    <p:sldId id="316" r:id="rId7"/>
    <p:sldId id="277" r:id="rId8"/>
    <p:sldId id="278" r:id="rId9"/>
    <p:sldId id="317" r:id="rId10"/>
    <p:sldId id="318" r:id="rId11"/>
    <p:sldId id="323" r:id="rId12"/>
    <p:sldId id="319" r:id="rId13"/>
    <p:sldId id="324" r:id="rId14"/>
    <p:sldId id="325" r:id="rId15"/>
    <p:sldId id="326" r:id="rId16"/>
    <p:sldId id="327" r:id="rId17"/>
    <p:sldId id="328" r:id="rId18"/>
    <p:sldId id="329" r:id="rId19"/>
    <p:sldId id="330" r:id="rId20"/>
    <p:sldId id="331" r:id="rId21"/>
    <p:sldId id="332" r:id="rId22"/>
    <p:sldId id="333" r:id="rId23"/>
    <p:sldId id="334" r:id="rId24"/>
    <p:sldId id="335" r:id="rId25"/>
    <p:sldId id="336" r:id="rId26"/>
    <p:sldId id="337" r:id="rId27"/>
    <p:sldId id="338" r:id="rId28"/>
    <p:sldId id="339" r:id="rId29"/>
    <p:sldId id="340" r:id="rId30"/>
    <p:sldId id="341" r:id="rId31"/>
    <p:sldId id="345" r:id="rId32"/>
    <p:sldId id="342" r:id="rId33"/>
    <p:sldId id="343" r:id="rId34"/>
    <p:sldId id="344" r:id="rId35"/>
    <p:sldId id="346" r:id="rId36"/>
    <p:sldId id="347" r:id="rId37"/>
    <p:sldId id="348" r:id="rId38"/>
    <p:sldId id="314"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1.wmf"/><Relationship Id="rId7"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4.wmf"/><Relationship Id="rId7" Type="http://schemas.openxmlformats.org/officeDocument/2006/relationships/image" Target="../media/image8.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5.wmf"/><Relationship Id="rId4" Type="http://schemas.openxmlformats.org/officeDocument/2006/relationships/oleObject" Target="../embeddings/oleObject5.bin"/><Relationship Id="rId9"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7.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7.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10.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10.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10.emf"/><Relationship Id="rId2" Type="http://schemas.openxmlformats.org/officeDocument/2006/relationships/oleObject" Target="../embeddings/oleObject1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10.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4.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25.wmf"/><Relationship Id="rId7" Type="http://schemas.openxmlformats.org/officeDocument/2006/relationships/image" Target="../media/image10.emf"/><Relationship Id="rId2" Type="http://schemas.openxmlformats.org/officeDocument/2006/relationships/oleObject" Target="../embeddings/oleObject1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26.wmf"/><Relationship Id="rId7" Type="http://schemas.openxmlformats.org/officeDocument/2006/relationships/image" Target="../media/image10.emf"/><Relationship Id="rId2" Type="http://schemas.openxmlformats.org/officeDocument/2006/relationships/oleObject" Target="../embeddings/oleObject15.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7.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6.bin"/><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28.wmf"/><Relationship Id="rId7" Type="http://schemas.openxmlformats.org/officeDocument/2006/relationships/image" Target="../media/image10.emf"/><Relationship Id="rId2" Type="http://schemas.openxmlformats.org/officeDocument/2006/relationships/oleObject" Target="../embeddings/oleObject17.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9.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8.bin"/><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0.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9.bin"/><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32.wmf"/><Relationship Id="rId7" Type="http://schemas.openxmlformats.org/officeDocument/2006/relationships/image" Target="../media/image10.emf"/><Relationship Id="rId2" Type="http://schemas.openxmlformats.org/officeDocument/2006/relationships/oleObject" Target="../embeddings/oleObject20.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33.wmf"/><Relationship Id="rId7" Type="http://schemas.openxmlformats.org/officeDocument/2006/relationships/image" Target="../media/image10.emf"/><Relationship Id="rId2" Type="http://schemas.openxmlformats.org/officeDocument/2006/relationships/oleObject" Target="../embeddings/oleObject2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4.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22.bin"/><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6.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23.bin"/><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7.wmf"/><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oleObject" Target="../embeddings/oleObject24.bin"/><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8.wmf"/><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oleObject" Target="../embeddings/oleObject25.bin"/><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40.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30867" y="5461372"/>
            <a:ext cx="5035483"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Server Types and </a:t>
            </a:r>
          </a:p>
          <a:p>
            <a:r>
              <a:rPr lang="en-US" sz="2400" dirty="0">
                <a:solidFill>
                  <a:schemeClr val="bg1"/>
                </a:solidFill>
                <a:latin typeface="Tajawal Medium" panose="00000600000000000000" pitchFamily="2" charset="-78"/>
                <a:cs typeface="Tajawal Medium" panose="00000600000000000000" pitchFamily="2" charset="-78"/>
              </a:rPr>
              <a:t>Threats</a:t>
            </a:r>
            <a:endParaRPr lang="en-US" sz="24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60920" y="2274838"/>
            <a:ext cx="11881449" cy="2308324"/>
          </a:xfrm>
          <a:prstGeom prst="rect">
            <a:avLst/>
          </a:prstGeom>
          <a:noFill/>
        </p:spPr>
        <p:txBody>
          <a:bodyPr wrap="square">
            <a:spAutoFit/>
          </a:bodyPr>
          <a:lstStyle/>
          <a:p>
            <a:r>
              <a:rPr lang="en-US" sz="2400" b="1" dirty="0"/>
              <a:t>•    In  a  broad  sense,  a  server  is  a  computer  system  that  provides  services  to other machines over a network.</a:t>
            </a:r>
          </a:p>
          <a:p>
            <a:endParaRPr lang="en-US" sz="2400" b="1" dirty="0"/>
          </a:p>
          <a:p>
            <a:r>
              <a:rPr lang="en-US" sz="2400" b="1" dirty="0"/>
              <a:t>• More specifically, a server is a high-performance computer that provides business services to external computers through a network. Therefore, servers require higher stability, security, and performance than common PCs.</a:t>
            </a:r>
          </a:p>
        </p:txBody>
      </p:sp>
      <p:sp>
        <p:nvSpPr>
          <p:cNvPr id="12" name="TextBox 11">
            <a:extLst>
              <a:ext uri="{FF2B5EF4-FFF2-40B4-BE49-F238E27FC236}">
                <a16:creationId xmlns:a16="http://schemas.microsoft.com/office/drawing/2014/main" id="{8E959E86-5F2C-81ED-9533-EAEC3BC5BD61}"/>
              </a:ext>
            </a:extLst>
          </p:cNvPr>
          <p:cNvSpPr txBox="1"/>
          <p:nvPr/>
        </p:nvSpPr>
        <p:spPr>
          <a:xfrm>
            <a:off x="2682814" y="236724"/>
            <a:ext cx="6245524" cy="646331"/>
          </a:xfrm>
          <a:prstGeom prst="rect">
            <a:avLst/>
          </a:prstGeom>
          <a:noFill/>
        </p:spPr>
        <p:txBody>
          <a:bodyPr wrap="square">
            <a:spAutoFit/>
          </a:bodyPr>
          <a:lstStyle/>
          <a:p>
            <a:r>
              <a:rPr lang="en-US" sz="3600" b="1" dirty="0">
                <a:solidFill>
                  <a:schemeClr val="bg1"/>
                </a:solidFill>
              </a:rPr>
              <a:t>Foreword</a:t>
            </a:r>
            <a:endParaRPr lang="en-US" b="1" dirty="0">
              <a:solidFill>
                <a:schemeClr val="bg1"/>
              </a:solidFill>
            </a:endParaRPr>
          </a:p>
        </p:txBody>
      </p:sp>
    </p:spTree>
    <p:extLst>
      <p:ext uri="{BB962C8B-B14F-4D97-AF65-F5344CB8AC3E}">
        <p14:creationId xmlns:p14="http://schemas.microsoft.com/office/powerpoint/2010/main" val="1448091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521458" y="254335"/>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E372C53-664D-A821-F7C7-AC6A8E79A3A3}"/>
              </a:ext>
            </a:extLst>
          </p:cNvPr>
          <p:cNvSpPr txBox="1"/>
          <p:nvPr/>
        </p:nvSpPr>
        <p:spPr>
          <a:xfrm>
            <a:off x="569343" y="1772142"/>
            <a:ext cx="9533100" cy="2677656"/>
          </a:xfrm>
          <a:prstGeom prst="rect">
            <a:avLst/>
          </a:prstGeom>
          <a:noFill/>
        </p:spPr>
        <p:txBody>
          <a:bodyPr wrap="square">
            <a:spAutoFit/>
          </a:bodyPr>
          <a:lstStyle/>
          <a:p>
            <a:r>
              <a:rPr lang="en-US" sz="2800" b="1" dirty="0"/>
              <a:t>• Upon completion of this course, you will be able to describe: </a:t>
            </a:r>
          </a:p>
          <a:p>
            <a:endParaRPr lang="en-US" sz="2800" b="1" dirty="0"/>
          </a:p>
          <a:p>
            <a:r>
              <a:rPr lang="en-US" sz="2800" b="1" dirty="0"/>
              <a:t>□ Categories of servers</a:t>
            </a:r>
          </a:p>
          <a:p>
            <a:r>
              <a:rPr lang="en-US" sz="2800" b="1" dirty="0"/>
              <a:t>□ Functions of common servers</a:t>
            </a:r>
          </a:p>
          <a:p>
            <a:r>
              <a:rPr lang="en-US" sz="2800" b="1" dirty="0"/>
              <a:t>□ Security threats to common servers </a:t>
            </a:r>
          </a:p>
          <a:p>
            <a:r>
              <a:rPr lang="en-US" sz="2800" b="1" dirty="0"/>
              <a:t>□ Vulnerabilities and patches</a:t>
            </a:r>
          </a:p>
        </p:txBody>
      </p:sp>
    </p:spTree>
    <p:extLst>
      <p:ext uri="{BB962C8B-B14F-4D97-AF65-F5344CB8AC3E}">
        <p14:creationId xmlns:p14="http://schemas.microsoft.com/office/powerpoint/2010/main" val="1009845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8E65AF2F-C13E-9D7E-CC7B-E86E4D7E6BCF}"/>
              </a:ext>
            </a:extLst>
          </p:cNvPr>
          <p:cNvGraphicFramePr>
            <a:graphicFrameLocks noChangeAspect="1"/>
          </p:cNvGraphicFramePr>
          <p:nvPr>
            <p:extLst>
              <p:ext uri="{D42A27DB-BD31-4B8C-83A1-F6EECF244321}">
                <p14:modId xmlns:p14="http://schemas.microsoft.com/office/powerpoint/2010/main" val="1500048787"/>
              </p:ext>
            </p:extLst>
          </p:nvPr>
        </p:nvGraphicFramePr>
        <p:xfrm>
          <a:off x="3443519" y="4219737"/>
          <a:ext cx="5101651" cy="2236637"/>
        </p:xfrm>
        <a:graphic>
          <a:graphicData uri="http://schemas.openxmlformats.org/presentationml/2006/ole">
            <mc:AlternateContent xmlns:mc="http://schemas.openxmlformats.org/markup-compatibility/2006">
              <mc:Choice xmlns:v="urn:schemas-microsoft-com:vml" Requires="v">
                <p:oleObj name="Bitmap Image" r:id="rId2" imgW="6728400" imgH="2949120" progId="PBrush">
                  <p:embed/>
                </p:oleObj>
              </mc:Choice>
              <mc:Fallback>
                <p:oleObj name="Bitmap Image" r:id="rId2" imgW="6728400" imgH="2949120" progId="PBrush">
                  <p:embed/>
                  <p:pic>
                    <p:nvPicPr>
                      <p:cNvPr id="0" name=""/>
                      <p:cNvPicPr/>
                      <p:nvPr/>
                    </p:nvPicPr>
                    <p:blipFill>
                      <a:blip r:embed="rId3"/>
                      <a:stretch>
                        <a:fillRect/>
                      </a:stretch>
                    </p:blipFill>
                    <p:spPr>
                      <a:xfrm>
                        <a:off x="3443519" y="4219737"/>
                        <a:ext cx="5101651" cy="22366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30412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Server?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98CB230E-26D7-A8BC-BB32-D4B9071C699A}"/>
              </a:ext>
            </a:extLst>
          </p:cNvPr>
          <p:cNvSpPr txBox="1"/>
          <p:nvPr/>
        </p:nvSpPr>
        <p:spPr>
          <a:xfrm>
            <a:off x="155275" y="1468082"/>
            <a:ext cx="11881449" cy="2800767"/>
          </a:xfrm>
          <a:prstGeom prst="rect">
            <a:avLst/>
          </a:prstGeom>
          <a:noFill/>
        </p:spPr>
        <p:txBody>
          <a:bodyPr wrap="square">
            <a:spAutoFit/>
          </a:bodyPr>
          <a:lstStyle/>
          <a:p>
            <a:r>
              <a:rPr lang="en-US" sz="1600" b="1" dirty="0"/>
              <a:t>•  A server is a high-performance computer that provides services (including query, storage, and computing) to clients over a network.</a:t>
            </a:r>
          </a:p>
          <a:p>
            <a:endParaRPr lang="en-US" sz="1600" b="1" dirty="0"/>
          </a:p>
          <a:p>
            <a:r>
              <a:rPr lang="en-US" sz="1600" b="1" dirty="0"/>
              <a:t>•  A server mainly provides services such as web application, file download, database-based storage, and printing.</a:t>
            </a:r>
          </a:p>
          <a:p>
            <a:endParaRPr lang="en-US" sz="1600" b="1" dirty="0"/>
          </a:p>
          <a:p>
            <a:r>
              <a:rPr lang="en-US" sz="1600" b="1" dirty="0"/>
              <a:t>• Today, servers are in wide use. Online games, websites, and most software need to be stored on servers. Some enterprises may deploy their own servers and store the most important work-related documents on hard disks of these servers.</a:t>
            </a:r>
          </a:p>
          <a:p>
            <a:endParaRPr lang="en-US" sz="1600" b="1" dirty="0"/>
          </a:p>
          <a:p>
            <a:r>
              <a:rPr lang="en-US" sz="1600" b="1" dirty="0"/>
              <a:t>• All servers are, to put it simply, just like the computers we use from day to day, but with better stability, security, and data processing performance. Our home computers can also be used as servers if a server system is installed. However, as mentioned already, servers have high requirements on hardware stability and quality. Common computers cannot stay powered on for a long time, and important data is generally stored on servers. Therefore, common computers are not suitable for use as servers.</a:t>
            </a:r>
          </a:p>
        </p:txBody>
      </p:sp>
    </p:spTree>
    <p:extLst>
      <p:ext uri="{BB962C8B-B14F-4D97-AF65-F5344CB8AC3E}">
        <p14:creationId xmlns:p14="http://schemas.microsoft.com/office/powerpoint/2010/main" val="3905711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4628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Features of a Server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70767"/>
            <a:ext cx="11881449" cy="4278094"/>
          </a:xfrm>
          <a:prstGeom prst="rect">
            <a:avLst/>
          </a:prstGeom>
          <a:noFill/>
        </p:spPr>
        <p:txBody>
          <a:bodyPr wrap="square">
            <a:spAutoFit/>
          </a:bodyPr>
          <a:lstStyle/>
          <a:p>
            <a:r>
              <a:rPr lang="en-US" sz="1600" b="1" dirty="0"/>
              <a:t>• Availability: A server must be reliable because it provides services to the clients on the entire network, not to the users who log in to the server. The server must not be interrupted as long as there are users on the network. In some scenarios, a server cannot be interrupted even if nobody is using the server. This is because the server must continuously provide services for users. Servers in some large enterprises, such as website servers and web servers used by public users, need to provide 24/7 services.</a:t>
            </a:r>
          </a:p>
          <a:p>
            <a:endParaRPr lang="en-US" sz="1600" b="1" dirty="0"/>
          </a:p>
          <a:p>
            <a:r>
              <a:rPr lang="en-US" sz="1600" b="1" dirty="0"/>
              <a:t>• Usability: A server needs to provide services to multiple users and therefore requires high connection and computing performance. When using a PC, we sometimes feel it is slow. If a server has the same performance as a PC, can it be accessed by so many users at the same time? The answer is obviously no. Therefore, the performance of a server must be </a:t>
            </a:r>
          </a:p>
          <a:p>
            <a:r>
              <a:rPr lang="en-US" sz="1600" b="1" dirty="0"/>
              <a:t>much higher than that of a PC. To achieve high-speed performance, a symmetric multiprocessor is installed, and a large number of high-speed memory modules are inserted to improve the processing capability.</a:t>
            </a:r>
          </a:p>
          <a:p>
            <a:endParaRPr lang="en-US" sz="1600" b="1" dirty="0"/>
          </a:p>
          <a:p>
            <a:r>
              <a:rPr lang="en-US" sz="1600" b="1" dirty="0"/>
              <a:t>• Scalability: With the continuous development of services and the increasing number of users, servers should be scalable. To ensure high scalability, a server must provide scalable space and redundant parts (such as disk array space, PCI-E slots, and memory slots).</a:t>
            </a:r>
          </a:p>
          <a:p>
            <a:endParaRPr lang="en-US" sz="1600" b="1" dirty="0"/>
          </a:p>
          <a:p>
            <a:r>
              <a:rPr lang="en-US" sz="1600" b="1" dirty="0"/>
              <a:t>• Manageability: To ensure high reliability of services, a server must support technologies that common PCs cannot, such as two-node cluster backup, system backup, online diagnosis, and fault warning. Faults in a server should be rectified without having to shut the server down.</a:t>
            </a:r>
          </a:p>
        </p:txBody>
      </p:sp>
    </p:spTree>
    <p:extLst>
      <p:ext uri="{BB962C8B-B14F-4D97-AF65-F5344CB8AC3E}">
        <p14:creationId xmlns:p14="http://schemas.microsoft.com/office/powerpoint/2010/main" val="3366036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0200"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39488"/>
            <a:ext cx="9533101" cy="1610200"/>
          </a:xfrm>
          <a:prstGeom prst="rect">
            <a:avLst/>
          </a:prstGeom>
        </p:spPr>
      </p:pic>
      <p:sp>
        <p:nvSpPr>
          <p:cNvPr id="7" name="TextBox 6"/>
          <p:cNvSpPr txBox="1"/>
          <p:nvPr/>
        </p:nvSpPr>
        <p:spPr>
          <a:xfrm>
            <a:off x="2656273" y="178485"/>
            <a:ext cx="26597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Servers vs PCs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F16EBCDC-88D0-FA6B-7D76-8E69F4EB4266}"/>
              </a:ext>
            </a:extLst>
          </p:cNvPr>
          <p:cNvGraphicFramePr>
            <a:graphicFrameLocks noChangeAspect="1"/>
          </p:cNvGraphicFramePr>
          <p:nvPr>
            <p:extLst>
              <p:ext uri="{D42A27DB-BD31-4B8C-83A1-F6EECF244321}">
                <p14:modId xmlns:p14="http://schemas.microsoft.com/office/powerpoint/2010/main" val="1141832136"/>
              </p:ext>
            </p:extLst>
          </p:nvPr>
        </p:nvGraphicFramePr>
        <p:xfrm>
          <a:off x="1387115" y="1414042"/>
          <a:ext cx="9609138" cy="4397375"/>
        </p:xfrm>
        <a:graphic>
          <a:graphicData uri="http://schemas.openxmlformats.org/presentationml/2006/ole">
            <mc:AlternateContent xmlns:mc="http://schemas.openxmlformats.org/markup-compatibility/2006">
              <mc:Choice xmlns:v="urn:schemas-microsoft-com:vml" Requires="v">
                <p:oleObj name="Bitmap Image" r:id="rId6" imgW="9608760" imgH="4396680" progId="PBrush">
                  <p:embed/>
                </p:oleObj>
              </mc:Choice>
              <mc:Fallback>
                <p:oleObj name="Bitmap Image" r:id="rId6" imgW="9608760" imgH="4396680" progId="PBrush">
                  <p:embed/>
                  <p:pic>
                    <p:nvPicPr>
                      <p:cNvPr id="0" name=""/>
                      <p:cNvPicPr/>
                      <p:nvPr/>
                    </p:nvPicPr>
                    <p:blipFill>
                      <a:blip r:embed="rId7"/>
                      <a:stretch>
                        <a:fillRect/>
                      </a:stretch>
                    </p:blipFill>
                    <p:spPr>
                      <a:xfrm>
                        <a:off x="1387115" y="1414042"/>
                        <a:ext cx="9609138" cy="4397375"/>
                      </a:xfrm>
                      <a:prstGeom prst="rect">
                        <a:avLst/>
                      </a:prstGeom>
                    </p:spPr>
                  </p:pic>
                </p:oleObj>
              </mc:Fallback>
            </mc:AlternateContent>
          </a:graphicData>
        </a:graphic>
      </p:graphicFrame>
    </p:spTree>
    <p:extLst>
      <p:ext uri="{BB962C8B-B14F-4D97-AF65-F5344CB8AC3E}">
        <p14:creationId xmlns:p14="http://schemas.microsoft.com/office/powerpoint/2010/main" val="3326686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4972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4628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Server Classification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3334CE5C-5093-1FDF-B248-5B5BCE2D3AC0}"/>
              </a:ext>
            </a:extLst>
          </p:cNvPr>
          <p:cNvGraphicFramePr>
            <a:graphicFrameLocks noChangeAspect="1"/>
          </p:cNvGraphicFramePr>
          <p:nvPr>
            <p:extLst>
              <p:ext uri="{D42A27DB-BD31-4B8C-83A1-F6EECF244321}">
                <p14:modId xmlns:p14="http://schemas.microsoft.com/office/powerpoint/2010/main" val="3372966680"/>
              </p:ext>
            </p:extLst>
          </p:nvPr>
        </p:nvGraphicFramePr>
        <p:xfrm>
          <a:off x="1620748" y="1512842"/>
          <a:ext cx="9228138" cy="4899025"/>
        </p:xfrm>
        <a:graphic>
          <a:graphicData uri="http://schemas.openxmlformats.org/presentationml/2006/ole">
            <mc:AlternateContent xmlns:mc="http://schemas.openxmlformats.org/markup-compatibility/2006">
              <mc:Choice xmlns:v="urn:schemas-microsoft-com:vml" Requires="v">
                <p:oleObj name="Bitmap Image" r:id="rId6" imgW="9227880" imgH="4899600" progId="PBrush">
                  <p:embed/>
                </p:oleObj>
              </mc:Choice>
              <mc:Fallback>
                <p:oleObj name="Bitmap Image" r:id="rId6" imgW="9227880" imgH="4899600" progId="PBrush">
                  <p:embed/>
                  <p:pic>
                    <p:nvPicPr>
                      <p:cNvPr id="0" name=""/>
                      <p:cNvPicPr/>
                      <p:nvPr/>
                    </p:nvPicPr>
                    <p:blipFill>
                      <a:blip r:embed="rId7"/>
                      <a:stretch>
                        <a:fillRect/>
                      </a:stretch>
                    </p:blipFill>
                    <p:spPr>
                      <a:xfrm>
                        <a:off x="1620748" y="1512842"/>
                        <a:ext cx="9228138" cy="4899025"/>
                      </a:xfrm>
                      <a:prstGeom prst="rect">
                        <a:avLst/>
                      </a:prstGeom>
                    </p:spPr>
                  </p:pic>
                </p:oleObj>
              </mc:Fallback>
            </mc:AlternateContent>
          </a:graphicData>
        </a:graphic>
      </p:graphicFrame>
    </p:spTree>
    <p:extLst>
      <p:ext uri="{BB962C8B-B14F-4D97-AF65-F5344CB8AC3E}">
        <p14:creationId xmlns:p14="http://schemas.microsoft.com/office/powerpoint/2010/main" val="146857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425665"/>
            <a:ext cx="299312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Server Classification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735222"/>
            <a:ext cx="11881449" cy="3970318"/>
          </a:xfrm>
          <a:prstGeom prst="rect">
            <a:avLst/>
          </a:prstGeom>
          <a:noFill/>
        </p:spPr>
        <p:txBody>
          <a:bodyPr wrap="square">
            <a:spAutoFit/>
          </a:bodyPr>
          <a:lstStyle/>
          <a:p>
            <a:r>
              <a:rPr lang="en-US" sz="1400" b="1" dirty="0">
                <a:solidFill>
                  <a:srgbClr val="FF9518"/>
                </a:solidFill>
              </a:rPr>
              <a:t>• Entry-level  server:  </a:t>
            </a:r>
            <a:r>
              <a:rPr lang="en-US" sz="1400" b="1" dirty="0"/>
              <a:t>Small  departments  typically  use  an  entry-level  server  for  file  and printing services. Generally, an entry-level server will suffice.</a:t>
            </a:r>
          </a:p>
          <a:p>
            <a:endParaRPr lang="en-US" sz="1400" b="1" dirty="0"/>
          </a:p>
          <a:p>
            <a:r>
              <a:rPr lang="en-US" sz="1400" b="1" dirty="0">
                <a:solidFill>
                  <a:srgbClr val="FF9518"/>
                </a:solidFill>
              </a:rPr>
              <a:t>• Work  group  server:  </a:t>
            </a:r>
            <a:r>
              <a:rPr lang="en-US" sz="1400" b="1" dirty="0"/>
              <a:t>If  the  application  is  not  complex,  for  example,  no  large  database needs to be managed, a work group server is usually used.</a:t>
            </a:r>
          </a:p>
          <a:p>
            <a:endParaRPr lang="en-US" sz="1400" b="1" dirty="0"/>
          </a:p>
          <a:p>
            <a:r>
              <a:rPr lang="en-US" sz="1400" b="1" dirty="0">
                <a:solidFill>
                  <a:srgbClr val="FF9518"/>
                </a:solidFill>
              </a:rPr>
              <a:t>• Department-level server: </a:t>
            </a:r>
            <a:r>
              <a:rPr lang="en-US" sz="1400" b="1" dirty="0"/>
              <a:t>Department-level servers feature high availability, reliability, scalability, and manageability. They are applicable to websites and data centers of medium-sized enterprises.</a:t>
            </a:r>
          </a:p>
          <a:p>
            <a:endParaRPr lang="en-US" sz="1400" b="1" dirty="0"/>
          </a:p>
          <a:p>
            <a:r>
              <a:rPr lang="en-US" sz="1400" b="1" dirty="0">
                <a:solidFill>
                  <a:srgbClr val="FF9518"/>
                </a:solidFill>
              </a:rPr>
              <a:t>• Enterprise-level server: </a:t>
            </a:r>
            <a:r>
              <a:rPr lang="en-US" sz="1400" b="1" dirty="0"/>
              <a:t>Enterprise-level servers are mainly used in large enterprises and industries with important services (such as finance, transportation, and communications), for which a large amount of data must be processed and there is a high requirement for fast processing as well as high reliability.</a:t>
            </a:r>
          </a:p>
          <a:p>
            <a:endParaRPr lang="en-US" sz="1400" b="1" dirty="0"/>
          </a:p>
          <a:p>
            <a:r>
              <a:rPr lang="en-US" sz="1400" b="1" dirty="0">
                <a:solidFill>
                  <a:srgbClr val="FF9518"/>
                </a:solidFill>
              </a:rPr>
              <a:t>• x86 server: </a:t>
            </a:r>
            <a:r>
              <a:rPr lang="en-US" sz="1400" b="1" dirty="0"/>
              <a:t>A CISC server, that is, a PC server. Such a server uses Intel or other processors that are compatible with the x86 instruction set.</a:t>
            </a:r>
          </a:p>
          <a:p>
            <a:endParaRPr lang="en-US" sz="1400" b="1" dirty="0"/>
          </a:p>
          <a:p>
            <a:r>
              <a:rPr lang="en-US" sz="1400" b="1" dirty="0">
                <a:solidFill>
                  <a:srgbClr val="FF9518"/>
                </a:solidFill>
              </a:rPr>
              <a:t>• Non-x86 servers: </a:t>
            </a:r>
            <a:r>
              <a:rPr lang="en-US" sz="1400" b="1" dirty="0"/>
              <a:t>include mainframe, midrange, and Unix servers. They use RISC or EPIC processors.</a:t>
            </a:r>
          </a:p>
          <a:p>
            <a:endParaRPr lang="en-US" sz="1400" b="1" dirty="0"/>
          </a:p>
          <a:p>
            <a:r>
              <a:rPr lang="en-US" sz="1400" b="1" dirty="0">
                <a:solidFill>
                  <a:srgbClr val="FF9518"/>
                </a:solidFill>
              </a:rPr>
              <a:t>• General-purpose  server:</a:t>
            </a:r>
            <a:r>
              <a:rPr lang="en-US" sz="1400" b="1" dirty="0"/>
              <a:t>  Not  designed  for  a  specific  service  and  can  provide  various service functions.</a:t>
            </a:r>
          </a:p>
          <a:p>
            <a:endParaRPr lang="en-US" sz="1400" b="1" dirty="0"/>
          </a:p>
          <a:p>
            <a:r>
              <a:rPr lang="en-US" sz="1400" b="1" dirty="0">
                <a:solidFill>
                  <a:srgbClr val="FF9518"/>
                </a:solidFill>
              </a:rPr>
              <a:t>• Function server: </a:t>
            </a:r>
            <a:r>
              <a:rPr lang="en-US" sz="1400" b="1" dirty="0"/>
              <a:t>Specially designed for providing one or several functions and supports plug-and-play, eliminating the need for trained personnel to configure software and hardware.</a:t>
            </a:r>
          </a:p>
        </p:txBody>
      </p:sp>
    </p:spTree>
    <p:extLst>
      <p:ext uri="{BB962C8B-B14F-4D97-AF65-F5344CB8AC3E}">
        <p14:creationId xmlns:p14="http://schemas.microsoft.com/office/powerpoint/2010/main" val="3100587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a:extLst>
              <a:ext uri="{FF2B5EF4-FFF2-40B4-BE49-F238E27FC236}">
                <a16:creationId xmlns:a16="http://schemas.microsoft.com/office/drawing/2014/main" id="{CA9691C0-A1D6-9787-C982-42589553A765}"/>
              </a:ext>
            </a:extLst>
          </p:cNvPr>
          <p:cNvGraphicFramePr>
            <a:graphicFrameLocks noChangeAspect="1"/>
          </p:cNvGraphicFramePr>
          <p:nvPr>
            <p:extLst>
              <p:ext uri="{D42A27DB-BD31-4B8C-83A1-F6EECF244321}">
                <p14:modId xmlns:p14="http://schemas.microsoft.com/office/powerpoint/2010/main" val="3232010145"/>
              </p:ext>
            </p:extLst>
          </p:nvPr>
        </p:nvGraphicFramePr>
        <p:xfrm>
          <a:off x="2933961" y="3457067"/>
          <a:ext cx="4838700" cy="3192463"/>
        </p:xfrm>
        <a:graphic>
          <a:graphicData uri="http://schemas.openxmlformats.org/presentationml/2006/ole">
            <mc:AlternateContent xmlns:mc="http://schemas.openxmlformats.org/markup-compatibility/2006">
              <mc:Choice xmlns:v="urn:schemas-microsoft-com:vml" Requires="v">
                <p:oleObj name="Bitmap Image" r:id="rId2" imgW="4838760" imgH="3192840" progId="PBrush">
                  <p:embed/>
                </p:oleObj>
              </mc:Choice>
              <mc:Fallback>
                <p:oleObj name="Bitmap Image" r:id="rId2" imgW="4838760" imgH="3192840" progId="PBrush">
                  <p:embed/>
                  <p:pic>
                    <p:nvPicPr>
                      <p:cNvPr id="0" name=""/>
                      <p:cNvPicPr/>
                      <p:nvPr/>
                    </p:nvPicPr>
                    <p:blipFill>
                      <a:blip r:embed="rId3"/>
                      <a:stretch>
                        <a:fillRect/>
                      </a:stretch>
                    </p:blipFill>
                    <p:spPr>
                      <a:xfrm>
                        <a:off x="2933961" y="3457067"/>
                        <a:ext cx="4838700" cy="3192463"/>
                      </a:xfrm>
                      <a:prstGeom prst="rect">
                        <a:avLst/>
                      </a:prstGeom>
                    </p:spPr>
                  </p:pic>
                </p:oleObj>
              </mc:Fallback>
            </mc:AlternateContent>
          </a:graphicData>
        </a:graphic>
      </p:graphicFrame>
      <p:graphicFrame>
        <p:nvGraphicFramePr>
          <p:cNvPr id="9" name="Object 8">
            <a:extLst>
              <a:ext uri="{FF2B5EF4-FFF2-40B4-BE49-F238E27FC236}">
                <a16:creationId xmlns:a16="http://schemas.microsoft.com/office/drawing/2014/main" id="{0DFC0072-172F-11C2-035F-F833E30FB77D}"/>
              </a:ext>
            </a:extLst>
          </p:cNvPr>
          <p:cNvGraphicFramePr>
            <a:graphicFrameLocks noChangeAspect="1"/>
          </p:cNvGraphicFramePr>
          <p:nvPr>
            <p:extLst>
              <p:ext uri="{D42A27DB-BD31-4B8C-83A1-F6EECF244321}">
                <p14:modId xmlns:p14="http://schemas.microsoft.com/office/powerpoint/2010/main" val="1467907795"/>
              </p:ext>
            </p:extLst>
          </p:nvPr>
        </p:nvGraphicFramePr>
        <p:xfrm>
          <a:off x="8549076" y="964820"/>
          <a:ext cx="3298825" cy="5189537"/>
        </p:xfrm>
        <a:graphic>
          <a:graphicData uri="http://schemas.openxmlformats.org/presentationml/2006/ole">
            <mc:AlternateContent xmlns:mc="http://schemas.openxmlformats.org/markup-compatibility/2006">
              <mc:Choice xmlns:v="urn:schemas-microsoft-com:vml" Requires="v">
                <p:oleObj name="Bitmap Image" r:id="rId4" imgW="3299400" imgH="5189400" progId="PBrush">
                  <p:embed/>
                </p:oleObj>
              </mc:Choice>
              <mc:Fallback>
                <p:oleObj name="Bitmap Image" r:id="rId4" imgW="3299400" imgH="5189400" progId="PBrush">
                  <p:embed/>
                  <p:pic>
                    <p:nvPicPr>
                      <p:cNvPr id="0" name=""/>
                      <p:cNvPicPr/>
                      <p:nvPr/>
                    </p:nvPicPr>
                    <p:blipFill>
                      <a:blip r:embed="rId5"/>
                      <a:stretch>
                        <a:fillRect/>
                      </a:stretch>
                    </p:blipFill>
                    <p:spPr>
                      <a:xfrm>
                        <a:off x="8549076" y="964820"/>
                        <a:ext cx="3298825" cy="5189537"/>
                      </a:xfrm>
                      <a:prstGeom prst="rect">
                        <a:avLst/>
                      </a:prstGeom>
                    </p:spPr>
                  </p:pic>
                </p:oleObj>
              </mc:Fallback>
            </mc:AlternateContent>
          </a:graphicData>
        </a:graphic>
      </p:graphicFrame>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7"/>
          <a:stretch>
            <a:fillRect/>
          </a:stretch>
        </p:blipFill>
        <p:spPr>
          <a:xfrm>
            <a:off x="2289771" y="6506449"/>
            <a:ext cx="9902229" cy="204838"/>
          </a:xfrm>
          <a:prstGeom prst="rect">
            <a:avLst/>
          </a:prstGeom>
        </p:spPr>
      </p:pic>
      <p:pic>
        <p:nvPicPr>
          <p:cNvPr id="4" name="Picture 3"/>
          <p:cNvPicPr>
            <a:picLocks noChangeAspect="1"/>
          </p:cNvPicPr>
          <p:nvPr/>
        </p:nvPicPr>
        <p:blipFill>
          <a:blip r:embed="rId8"/>
          <a:stretch>
            <a:fillRect/>
          </a:stretch>
        </p:blipFill>
        <p:spPr>
          <a:xfrm>
            <a:off x="-108036" y="2204822"/>
            <a:ext cx="238650" cy="2709534"/>
          </a:xfrm>
          <a:prstGeom prst="rect">
            <a:avLst/>
          </a:prstGeom>
        </p:spPr>
      </p:pic>
      <p:pic>
        <p:nvPicPr>
          <p:cNvPr id="5" name="Picture 4"/>
          <p:cNvPicPr>
            <a:picLocks noChangeAspect="1"/>
          </p:cNvPicPr>
          <p:nvPr/>
        </p:nvPicPr>
        <p:blipFill>
          <a:blip r:embed="rId8"/>
          <a:stretch>
            <a:fillRect/>
          </a:stretch>
        </p:blipFill>
        <p:spPr>
          <a:xfrm>
            <a:off x="12072675" y="2204822"/>
            <a:ext cx="238650" cy="2709534"/>
          </a:xfrm>
          <a:prstGeom prst="rect">
            <a:avLst/>
          </a:prstGeom>
        </p:spPr>
      </p:pic>
      <p:pic>
        <p:nvPicPr>
          <p:cNvPr id="6" name="Picture 5"/>
          <p:cNvPicPr>
            <a:picLocks noChangeAspect="1"/>
          </p:cNvPicPr>
          <p:nvPr/>
        </p:nvPicPr>
        <p:blipFill>
          <a:blip r:embed="rId9"/>
          <a:stretch>
            <a:fillRect/>
          </a:stretch>
        </p:blipFill>
        <p:spPr>
          <a:xfrm>
            <a:off x="-25984" y="-201608"/>
            <a:ext cx="9533101" cy="1610200"/>
          </a:xfrm>
          <a:prstGeom prst="rect">
            <a:avLst/>
          </a:prstGeom>
        </p:spPr>
      </p:pic>
      <p:sp>
        <p:nvSpPr>
          <p:cNvPr id="7" name="TextBox 6"/>
          <p:cNvSpPr txBox="1"/>
          <p:nvPr/>
        </p:nvSpPr>
        <p:spPr>
          <a:xfrm>
            <a:off x="2684883" y="401626"/>
            <a:ext cx="203292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Rack Servers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466525"/>
            <a:ext cx="11881449" cy="2585323"/>
          </a:xfrm>
          <a:prstGeom prst="rect">
            <a:avLst/>
          </a:prstGeom>
          <a:noFill/>
        </p:spPr>
        <p:txBody>
          <a:bodyPr wrap="square">
            <a:spAutoFit/>
          </a:bodyPr>
          <a:lstStyle/>
          <a:p>
            <a:r>
              <a:rPr lang="en-US" b="1" dirty="0"/>
              <a:t>• Best-selling servers</a:t>
            </a:r>
          </a:p>
          <a:p>
            <a:r>
              <a:rPr lang="en-US" b="1" dirty="0"/>
              <a:t>• Small chassis</a:t>
            </a:r>
          </a:p>
          <a:p>
            <a:r>
              <a:rPr lang="en-US" b="1" dirty="0"/>
              <a:t>• Multiple servers can be installed in one cabinet.</a:t>
            </a:r>
          </a:p>
          <a:p>
            <a:endParaRPr lang="en-US" b="1" dirty="0"/>
          </a:p>
          <a:p>
            <a:r>
              <a:rPr lang="en-US" b="1" dirty="0"/>
              <a:t>•   What is U?</a:t>
            </a:r>
          </a:p>
          <a:p>
            <a:r>
              <a:rPr lang="en-US" b="1" dirty="0"/>
              <a:t>•   U is the unit for the height of a rack server.</a:t>
            </a:r>
          </a:p>
          <a:p>
            <a:r>
              <a:rPr lang="en-US" b="1" dirty="0"/>
              <a:t>•   1U = 1.75 inch = 1.75 x 25.4 mm = 44.45 mm</a:t>
            </a:r>
          </a:p>
          <a:p>
            <a:r>
              <a:rPr lang="en-US" b="1" dirty="0"/>
              <a:t>•   Common Huawei rack servers include RH1288H, RH2288H, RH5288, RH2488/2488H, and </a:t>
            </a:r>
          </a:p>
          <a:p>
            <a:r>
              <a:rPr lang="en-US" b="1" dirty="0"/>
              <a:t>RH5885H.</a:t>
            </a:r>
          </a:p>
        </p:txBody>
      </p:sp>
    </p:spTree>
    <p:extLst>
      <p:ext uri="{BB962C8B-B14F-4D97-AF65-F5344CB8AC3E}">
        <p14:creationId xmlns:p14="http://schemas.microsoft.com/office/powerpoint/2010/main" val="2664008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289771" y="401626"/>
            <a:ext cx="199881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Tower Server</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DFFCAA5-F9C4-C480-0443-72201D05750D}"/>
              </a:ext>
            </a:extLst>
          </p:cNvPr>
          <p:cNvSpPr txBox="1"/>
          <p:nvPr/>
        </p:nvSpPr>
        <p:spPr>
          <a:xfrm>
            <a:off x="459159" y="2455384"/>
            <a:ext cx="6211018" cy="2610843"/>
          </a:xfrm>
          <a:prstGeom prst="rect">
            <a:avLst/>
          </a:prstGeom>
          <a:noFill/>
        </p:spPr>
        <p:txBody>
          <a:bodyPr wrap="square">
            <a:spAutoFit/>
          </a:bodyPr>
          <a:lstStyle/>
          <a:p>
            <a:pPr>
              <a:lnSpc>
                <a:spcPct val="150000"/>
              </a:lnSpc>
            </a:pPr>
            <a:r>
              <a:rPr lang="en-US" sz="2800" b="1" dirty="0"/>
              <a:t>• Traditional server type</a:t>
            </a:r>
          </a:p>
          <a:p>
            <a:pPr>
              <a:lnSpc>
                <a:spcPct val="150000"/>
              </a:lnSpc>
            </a:pPr>
            <a:r>
              <a:rPr lang="en-US" sz="2800" b="1" dirty="0"/>
              <a:t>• Large chassis dimensions</a:t>
            </a:r>
          </a:p>
          <a:p>
            <a:pPr>
              <a:lnSpc>
                <a:spcPct val="150000"/>
              </a:lnSpc>
            </a:pPr>
            <a:r>
              <a:rPr lang="en-US" sz="2800" b="1" dirty="0"/>
              <a:t>• Strong internal scalability</a:t>
            </a:r>
          </a:p>
          <a:p>
            <a:pPr>
              <a:lnSpc>
                <a:spcPct val="150000"/>
              </a:lnSpc>
            </a:pPr>
            <a:r>
              <a:rPr lang="en-US" sz="2800" b="1" dirty="0"/>
              <a:t>• Large area occupied</a:t>
            </a:r>
          </a:p>
        </p:txBody>
      </p:sp>
      <p:graphicFrame>
        <p:nvGraphicFramePr>
          <p:cNvPr id="12" name="Object 11">
            <a:extLst>
              <a:ext uri="{FF2B5EF4-FFF2-40B4-BE49-F238E27FC236}">
                <a16:creationId xmlns:a16="http://schemas.microsoft.com/office/drawing/2014/main" id="{FE61F1C8-F21D-0F67-D1F5-F76C63071DA5}"/>
              </a:ext>
            </a:extLst>
          </p:cNvPr>
          <p:cNvGraphicFramePr>
            <a:graphicFrameLocks noChangeAspect="1"/>
          </p:cNvGraphicFramePr>
          <p:nvPr>
            <p:extLst>
              <p:ext uri="{D42A27DB-BD31-4B8C-83A1-F6EECF244321}">
                <p14:modId xmlns:p14="http://schemas.microsoft.com/office/powerpoint/2010/main" val="1925379927"/>
              </p:ext>
            </p:extLst>
          </p:nvPr>
        </p:nvGraphicFramePr>
        <p:xfrm>
          <a:off x="6059196" y="1912955"/>
          <a:ext cx="3910013" cy="3695700"/>
        </p:xfrm>
        <a:graphic>
          <a:graphicData uri="http://schemas.openxmlformats.org/presentationml/2006/ole">
            <mc:AlternateContent xmlns:mc="http://schemas.openxmlformats.org/markup-compatibility/2006">
              <mc:Choice xmlns:v="urn:schemas-microsoft-com:vml" Requires="v">
                <p:oleObj name="Bitmap Image" r:id="rId6" imgW="3909240" imgH="3695760" progId="PBrush">
                  <p:embed/>
                </p:oleObj>
              </mc:Choice>
              <mc:Fallback>
                <p:oleObj name="Bitmap Image" r:id="rId6" imgW="3909240" imgH="3695760" progId="PBrush">
                  <p:embed/>
                  <p:pic>
                    <p:nvPicPr>
                      <p:cNvPr id="0" name=""/>
                      <p:cNvPicPr/>
                      <p:nvPr/>
                    </p:nvPicPr>
                    <p:blipFill>
                      <a:blip r:embed="rId7"/>
                      <a:stretch>
                        <a:fillRect/>
                      </a:stretch>
                    </p:blipFill>
                    <p:spPr>
                      <a:xfrm>
                        <a:off x="6059196" y="1912955"/>
                        <a:ext cx="3910013" cy="3695700"/>
                      </a:xfrm>
                      <a:prstGeom prst="rect">
                        <a:avLst/>
                      </a:prstGeom>
                    </p:spPr>
                  </p:pic>
                </p:oleObj>
              </mc:Fallback>
            </mc:AlternateContent>
          </a:graphicData>
        </a:graphic>
      </p:graphicFrame>
    </p:spTree>
    <p:extLst>
      <p:ext uri="{BB962C8B-B14F-4D97-AF65-F5344CB8AC3E}">
        <p14:creationId xmlns:p14="http://schemas.microsoft.com/office/powerpoint/2010/main" val="3302610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289771" y="401626"/>
            <a:ext cx="196560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Blade Server</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764181"/>
            <a:ext cx="11881449" cy="2943563"/>
          </a:xfrm>
          <a:prstGeom prst="rect">
            <a:avLst/>
          </a:prstGeom>
          <a:noFill/>
        </p:spPr>
        <p:txBody>
          <a:bodyPr wrap="square">
            <a:spAutoFit/>
          </a:bodyPr>
          <a:lstStyle/>
          <a:p>
            <a:pPr>
              <a:lnSpc>
                <a:spcPct val="200000"/>
              </a:lnSpc>
            </a:pPr>
            <a:r>
              <a:rPr lang="en-US" sz="2400" b="1" dirty="0"/>
              <a:t>• High-density server</a:t>
            </a:r>
          </a:p>
          <a:p>
            <a:pPr>
              <a:lnSpc>
                <a:spcPct val="200000"/>
              </a:lnSpc>
            </a:pPr>
            <a:r>
              <a:rPr lang="en-US" sz="2400" b="1" dirty="0"/>
              <a:t>• Energy efficient</a:t>
            </a:r>
          </a:p>
          <a:p>
            <a:pPr>
              <a:lnSpc>
                <a:spcPct val="200000"/>
              </a:lnSpc>
            </a:pPr>
            <a:r>
              <a:rPr lang="en-US" sz="2400" b="1" dirty="0"/>
              <a:t>• Centralized management</a:t>
            </a:r>
          </a:p>
          <a:p>
            <a:pPr>
              <a:lnSpc>
                <a:spcPct val="200000"/>
              </a:lnSpc>
            </a:pPr>
            <a:r>
              <a:rPr lang="en-US" sz="2400" b="1" dirty="0"/>
              <a:t>• Quick deployment</a:t>
            </a:r>
          </a:p>
        </p:txBody>
      </p:sp>
      <p:graphicFrame>
        <p:nvGraphicFramePr>
          <p:cNvPr id="9" name="Object 8">
            <a:extLst>
              <a:ext uri="{FF2B5EF4-FFF2-40B4-BE49-F238E27FC236}">
                <a16:creationId xmlns:a16="http://schemas.microsoft.com/office/drawing/2014/main" id="{46D9C3DC-EA81-6576-2F8C-370D22C600B9}"/>
              </a:ext>
            </a:extLst>
          </p:cNvPr>
          <p:cNvGraphicFramePr>
            <a:graphicFrameLocks noChangeAspect="1"/>
          </p:cNvGraphicFramePr>
          <p:nvPr>
            <p:extLst>
              <p:ext uri="{D42A27DB-BD31-4B8C-83A1-F6EECF244321}">
                <p14:modId xmlns:p14="http://schemas.microsoft.com/office/powerpoint/2010/main" val="233909794"/>
              </p:ext>
            </p:extLst>
          </p:nvPr>
        </p:nvGraphicFramePr>
        <p:xfrm>
          <a:off x="6193766" y="1324335"/>
          <a:ext cx="5299854" cy="5125623"/>
        </p:xfrm>
        <a:graphic>
          <a:graphicData uri="http://schemas.openxmlformats.org/presentationml/2006/ole">
            <mc:AlternateContent xmlns:mc="http://schemas.openxmlformats.org/markup-compatibility/2006">
              <mc:Choice xmlns:v="urn:schemas-microsoft-com:vml" Requires="v">
                <p:oleObj name="Bitmap Image" r:id="rId6" imgW="4152960" imgH="4015800" progId="PBrush">
                  <p:embed/>
                </p:oleObj>
              </mc:Choice>
              <mc:Fallback>
                <p:oleObj name="Bitmap Image" r:id="rId6" imgW="4152960" imgH="4015800" progId="PBrush">
                  <p:embed/>
                  <p:pic>
                    <p:nvPicPr>
                      <p:cNvPr id="0" name=""/>
                      <p:cNvPicPr/>
                      <p:nvPr/>
                    </p:nvPicPr>
                    <p:blipFill>
                      <a:blip r:embed="rId7"/>
                      <a:stretch>
                        <a:fillRect/>
                      </a:stretch>
                    </p:blipFill>
                    <p:spPr>
                      <a:xfrm>
                        <a:off x="6193766" y="1324335"/>
                        <a:ext cx="5299854" cy="5125623"/>
                      </a:xfrm>
                      <a:prstGeom prst="rect">
                        <a:avLst/>
                      </a:prstGeom>
                    </p:spPr>
                  </p:pic>
                </p:oleObj>
              </mc:Fallback>
            </mc:AlternateContent>
          </a:graphicData>
        </a:graphic>
      </p:graphicFrame>
    </p:spTree>
    <p:extLst>
      <p:ext uri="{BB962C8B-B14F-4D97-AF65-F5344CB8AC3E}">
        <p14:creationId xmlns:p14="http://schemas.microsoft.com/office/powerpoint/2010/main" val="3988456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498334"/>
            <a:ext cx="223971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Cabinet Server</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1891287"/>
          </a:xfrm>
          <a:prstGeom prst="rect">
            <a:avLst/>
          </a:prstGeom>
          <a:noFill/>
        </p:spPr>
        <p:txBody>
          <a:bodyPr wrap="square">
            <a:spAutoFit/>
          </a:bodyPr>
          <a:lstStyle/>
          <a:p>
            <a:pPr>
              <a:lnSpc>
                <a:spcPct val="150000"/>
              </a:lnSpc>
            </a:pPr>
            <a:r>
              <a:rPr lang="en-US" sz="2000" b="1" dirty="0"/>
              <a:t>• High-end enterprise server with a complex internal structure that includes a large number of devices</a:t>
            </a:r>
          </a:p>
          <a:p>
            <a:pPr>
              <a:lnSpc>
                <a:spcPct val="150000"/>
              </a:lnSpc>
            </a:pPr>
            <a:endParaRPr lang="en-US" sz="2000" b="1" dirty="0"/>
          </a:p>
          <a:p>
            <a:pPr>
              <a:lnSpc>
                <a:spcPct val="150000"/>
              </a:lnSpc>
            </a:pPr>
            <a:r>
              <a:rPr lang="en-US" sz="2000" b="1" dirty="0"/>
              <a:t>• With a cabinet server, many different device units or several servers may be placed in the same cabinet.</a:t>
            </a:r>
          </a:p>
        </p:txBody>
      </p:sp>
      <p:graphicFrame>
        <p:nvGraphicFramePr>
          <p:cNvPr id="9" name="Object 8">
            <a:extLst>
              <a:ext uri="{FF2B5EF4-FFF2-40B4-BE49-F238E27FC236}">
                <a16:creationId xmlns:a16="http://schemas.microsoft.com/office/drawing/2014/main" id="{2DC9CF67-6D7E-A7C2-066C-ABF1E93D6C20}"/>
              </a:ext>
            </a:extLst>
          </p:cNvPr>
          <p:cNvGraphicFramePr>
            <a:graphicFrameLocks noChangeAspect="1"/>
          </p:cNvGraphicFramePr>
          <p:nvPr>
            <p:extLst>
              <p:ext uri="{D42A27DB-BD31-4B8C-83A1-F6EECF244321}">
                <p14:modId xmlns:p14="http://schemas.microsoft.com/office/powerpoint/2010/main" val="1626796707"/>
              </p:ext>
            </p:extLst>
          </p:nvPr>
        </p:nvGraphicFramePr>
        <p:xfrm>
          <a:off x="2581094" y="2954382"/>
          <a:ext cx="6804445" cy="3654486"/>
        </p:xfrm>
        <a:graphic>
          <a:graphicData uri="http://schemas.openxmlformats.org/presentationml/2006/ole">
            <mc:AlternateContent xmlns:mc="http://schemas.openxmlformats.org/markup-compatibility/2006">
              <mc:Choice xmlns:v="urn:schemas-microsoft-com:vml" Requires="v">
                <p:oleObj name="Bitmap Image" r:id="rId6" imgW="4838760" imgH="2598480" progId="PBrush">
                  <p:embed/>
                </p:oleObj>
              </mc:Choice>
              <mc:Fallback>
                <p:oleObj name="Bitmap Image" r:id="rId6" imgW="4838760" imgH="2598480" progId="PBrush">
                  <p:embed/>
                  <p:pic>
                    <p:nvPicPr>
                      <p:cNvPr id="0" name=""/>
                      <p:cNvPicPr/>
                      <p:nvPr/>
                    </p:nvPicPr>
                    <p:blipFill>
                      <a:blip r:embed="rId7"/>
                      <a:stretch>
                        <a:fillRect/>
                      </a:stretch>
                    </p:blipFill>
                    <p:spPr>
                      <a:xfrm>
                        <a:off x="2581094" y="2954382"/>
                        <a:ext cx="6804445" cy="3654486"/>
                      </a:xfrm>
                      <a:prstGeom prst="rect">
                        <a:avLst/>
                      </a:prstGeom>
                    </p:spPr>
                  </p:pic>
                </p:oleObj>
              </mc:Fallback>
            </mc:AlternateContent>
          </a:graphicData>
        </a:graphic>
      </p:graphicFrame>
    </p:spTree>
    <p:extLst>
      <p:ext uri="{BB962C8B-B14F-4D97-AF65-F5344CB8AC3E}">
        <p14:creationId xmlns:p14="http://schemas.microsoft.com/office/powerpoint/2010/main" val="784694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239200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Server Software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907029" y="1519434"/>
            <a:ext cx="11213122" cy="4661276"/>
          </a:xfrm>
          <a:prstGeom prst="rect">
            <a:avLst/>
          </a:prstGeom>
          <a:noFill/>
        </p:spPr>
        <p:txBody>
          <a:bodyPr wrap="square">
            <a:spAutoFit/>
          </a:bodyPr>
          <a:lstStyle/>
          <a:p>
            <a:pPr>
              <a:lnSpc>
                <a:spcPct val="150000"/>
              </a:lnSpc>
            </a:pPr>
            <a:r>
              <a:rPr lang="en-US" sz="2000" b="1" dirty="0"/>
              <a:t>• Server software works in client/server (C/S) or browser/server (B/S) mode. </a:t>
            </a:r>
          </a:p>
          <a:p>
            <a:pPr>
              <a:lnSpc>
                <a:spcPct val="150000"/>
              </a:lnSpc>
            </a:pPr>
            <a:r>
              <a:rPr lang="en-US" sz="2000" b="1" dirty="0"/>
              <a:t>There are many forms of servers, including</a:t>
            </a:r>
          </a:p>
          <a:p>
            <a:pPr>
              <a:lnSpc>
                <a:spcPct val="150000"/>
              </a:lnSpc>
            </a:pPr>
            <a:r>
              <a:rPr lang="en-US" sz="2000" b="1" dirty="0"/>
              <a:t>□ File server</a:t>
            </a:r>
          </a:p>
          <a:p>
            <a:pPr>
              <a:lnSpc>
                <a:spcPct val="150000"/>
              </a:lnSpc>
            </a:pPr>
            <a:r>
              <a:rPr lang="en-US" sz="2000" b="1" dirty="0"/>
              <a:t>□ Database server</a:t>
            </a:r>
          </a:p>
          <a:p>
            <a:pPr>
              <a:lnSpc>
                <a:spcPct val="150000"/>
              </a:lnSpc>
            </a:pPr>
            <a:r>
              <a:rPr lang="en-US" sz="2000" b="1" dirty="0"/>
              <a:t>□ Mail server</a:t>
            </a:r>
          </a:p>
          <a:p>
            <a:pPr>
              <a:lnSpc>
                <a:spcPct val="150000"/>
              </a:lnSpc>
            </a:pPr>
            <a:r>
              <a:rPr lang="en-US" sz="2000" b="1" dirty="0"/>
              <a:t>□ Web server</a:t>
            </a:r>
          </a:p>
          <a:p>
            <a:pPr>
              <a:lnSpc>
                <a:spcPct val="150000"/>
              </a:lnSpc>
            </a:pPr>
            <a:r>
              <a:rPr lang="en-US" sz="2000" b="1" dirty="0"/>
              <a:t>□ FTP server</a:t>
            </a:r>
          </a:p>
          <a:p>
            <a:pPr>
              <a:lnSpc>
                <a:spcPct val="150000"/>
              </a:lnSpc>
            </a:pPr>
            <a:r>
              <a:rPr lang="en-US" sz="2000" b="1" dirty="0"/>
              <a:t>□ Domain Name System (DNS) server</a:t>
            </a:r>
          </a:p>
          <a:p>
            <a:pPr>
              <a:lnSpc>
                <a:spcPct val="150000"/>
              </a:lnSpc>
            </a:pPr>
            <a:r>
              <a:rPr lang="en-US" sz="2000" b="1" dirty="0"/>
              <a:t>□ Time synchronization server (NTP server)</a:t>
            </a:r>
          </a:p>
          <a:p>
            <a:pPr>
              <a:lnSpc>
                <a:spcPct val="150000"/>
              </a:lnSpc>
            </a:pPr>
            <a:r>
              <a:rPr lang="en-US" sz="2000" b="1" dirty="0"/>
              <a:t>□ Proxy server</a:t>
            </a:r>
          </a:p>
        </p:txBody>
      </p:sp>
    </p:spTree>
    <p:extLst>
      <p:ext uri="{BB962C8B-B14F-4D97-AF65-F5344CB8AC3E}">
        <p14:creationId xmlns:p14="http://schemas.microsoft.com/office/powerpoint/2010/main" val="11088054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BB9FBBDB-2018-D11C-D345-467BD942D697}"/>
              </a:ext>
            </a:extLst>
          </p:cNvPr>
          <p:cNvGraphicFramePr>
            <a:graphicFrameLocks noChangeAspect="1"/>
          </p:cNvGraphicFramePr>
          <p:nvPr>
            <p:extLst>
              <p:ext uri="{D42A27DB-BD31-4B8C-83A1-F6EECF244321}">
                <p14:modId xmlns:p14="http://schemas.microsoft.com/office/powerpoint/2010/main" val="2787236407"/>
              </p:ext>
            </p:extLst>
          </p:nvPr>
        </p:nvGraphicFramePr>
        <p:xfrm>
          <a:off x="1888945" y="4539100"/>
          <a:ext cx="8414110" cy="2318900"/>
        </p:xfrm>
        <a:graphic>
          <a:graphicData uri="http://schemas.openxmlformats.org/presentationml/2006/ole">
            <mc:AlternateContent xmlns:mc="http://schemas.openxmlformats.org/markup-compatibility/2006">
              <mc:Choice xmlns:v="urn:schemas-microsoft-com:vml" Requires="v">
                <p:oleObj name="Bitmap Image" r:id="rId2" imgW="10310040" imgH="2842200" progId="PBrush">
                  <p:embed/>
                </p:oleObj>
              </mc:Choice>
              <mc:Fallback>
                <p:oleObj name="Bitmap Image" r:id="rId2" imgW="10310040" imgH="2842200" progId="PBrush">
                  <p:embed/>
                  <p:pic>
                    <p:nvPicPr>
                      <p:cNvPr id="0" name=""/>
                      <p:cNvPicPr/>
                      <p:nvPr/>
                    </p:nvPicPr>
                    <p:blipFill>
                      <a:blip r:embed="rId3"/>
                      <a:stretch>
                        <a:fillRect/>
                      </a:stretch>
                    </p:blipFill>
                    <p:spPr>
                      <a:xfrm>
                        <a:off x="1888945" y="4539100"/>
                        <a:ext cx="8414110" cy="231890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745268" y="341882"/>
            <a:ext cx="19239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File Server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89439" y="1414052"/>
            <a:ext cx="11213122" cy="3378104"/>
          </a:xfrm>
          <a:prstGeom prst="rect">
            <a:avLst/>
          </a:prstGeom>
          <a:noFill/>
        </p:spPr>
        <p:txBody>
          <a:bodyPr wrap="square">
            <a:spAutoFit/>
          </a:bodyPr>
          <a:lstStyle/>
          <a:p>
            <a:pPr>
              <a:lnSpc>
                <a:spcPct val="150000"/>
              </a:lnSpc>
            </a:pPr>
            <a:r>
              <a:rPr lang="en-US" sz="1600" b="1" dirty="0"/>
              <a:t>• A file server is a computer that can provide file sharing services to clients. It may be a general-purpose server that can run other applications or a function server that provides only file services.</a:t>
            </a:r>
          </a:p>
          <a:p>
            <a:pPr>
              <a:lnSpc>
                <a:spcPct val="150000"/>
              </a:lnSpc>
            </a:pPr>
            <a:endParaRPr lang="en-US" sz="1600" b="1" dirty="0"/>
          </a:p>
          <a:p>
            <a:pPr>
              <a:lnSpc>
                <a:spcPct val="150000"/>
              </a:lnSpc>
            </a:pPr>
            <a:r>
              <a:rPr lang="en-US" sz="1600" b="1" dirty="0"/>
              <a:t>• In C/S mode, a file server is a computer used for central storage and data file management. It enables other computers on the same network to access these files. A file server allows users to share information on the network without the need for floppy disks or other external storage media to physically move files. Any computer can be set up as a file server, of which the simplest form is a PC. It processes file requests and sends them over the network. On a more complex network, a file server may also be a dedicated network attached storage (NAS) device. It can also be used as a remote hard disk drive of another computer, and allows users on the network to store files on the server in the same way as on their own hard disks.</a:t>
            </a:r>
          </a:p>
        </p:txBody>
      </p:sp>
    </p:spTree>
    <p:extLst>
      <p:ext uri="{BB962C8B-B14F-4D97-AF65-F5344CB8AC3E}">
        <p14:creationId xmlns:p14="http://schemas.microsoft.com/office/powerpoint/2010/main" val="13225039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724090" y="371165"/>
            <a:ext cx="3259226"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Database Server</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4486100"/>
          </a:xfrm>
          <a:prstGeom prst="rect">
            <a:avLst/>
          </a:prstGeom>
          <a:noFill/>
        </p:spPr>
        <p:txBody>
          <a:bodyPr wrap="square">
            <a:spAutoFit/>
          </a:bodyPr>
          <a:lstStyle/>
          <a:p>
            <a:pPr>
              <a:lnSpc>
                <a:spcPct val="150000"/>
              </a:lnSpc>
            </a:pPr>
            <a:r>
              <a:rPr lang="en-US" sz="1600" b="1" dirty="0"/>
              <a:t>• One or more computers and database management system software running on a LAN form a database server that provides services for customer applications. These services include query, update, transaction management, index, high-speed cache, query optimization, security, and multi-user access control.</a:t>
            </a:r>
          </a:p>
          <a:p>
            <a:pPr>
              <a:lnSpc>
                <a:spcPct val="150000"/>
              </a:lnSpc>
            </a:pPr>
            <a:r>
              <a:rPr lang="en-US" sz="1600" b="1" dirty="0"/>
              <a:t>• A database server is built with a database system as its foundation. Such a server has the features of a database system as well as its own unique functions. These functions are:</a:t>
            </a:r>
          </a:p>
          <a:p>
            <a:pPr>
              <a:lnSpc>
                <a:spcPct val="150000"/>
              </a:lnSpc>
            </a:pPr>
            <a:r>
              <a:rPr lang="en-US" sz="1600" b="1" dirty="0"/>
              <a:t>□ Database management, including system configuration and management, data access and update management, data integrity management, and data security management.</a:t>
            </a:r>
          </a:p>
          <a:p>
            <a:pPr>
              <a:lnSpc>
                <a:spcPct val="150000"/>
              </a:lnSpc>
            </a:pPr>
            <a:r>
              <a:rPr lang="en-US" sz="1600" b="1" dirty="0"/>
              <a:t>□ Database query and manipulation, including database retrieval and modification. </a:t>
            </a:r>
          </a:p>
          <a:p>
            <a:pPr>
              <a:lnSpc>
                <a:spcPct val="150000"/>
              </a:lnSpc>
            </a:pPr>
            <a:r>
              <a:rPr lang="en-US" sz="1600" b="1" dirty="0"/>
              <a:t>□ Database maintenance, including data import and export management, database structure maintenance, data restoration, and performance monitoring.</a:t>
            </a:r>
          </a:p>
          <a:p>
            <a:pPr>
              <a:lnSpc>
                <a:spcPct val="150000"/>
              </a:lnSpc>
            </a:pPr>
            <a:r>
              <a:rPr lang="en-US" sz="1600" b="1" dirty="0"/>
              <a:t>□  Database concurrent operations: Because more than one user accesses a database simultaneously, the database server must support concurrent operations so that multiple events can be processed at the same time.</a:t>
            </a:r>
          </a:p>
        </p:txBody>
      </p:sp>
    </p:spTree>
    <p:extLst>
      <p:ext uri="{BB962C8B-B14F-4D97-AF65-F5344CB8AC3E}">
        <p14:creationId xmlns:p14="http://schemas.microsoft.com/office/powerpoint/2010/main" val="1280186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7BDC6936-2375-049D-B02F-1A0AA0C90639}"/>
              </a:ext>
            </a:extLst>
          </p:cNvPr>
          <p:cNvGraphicFramePr>
            <a:graphicFrameLocks noChangeAspect="1"/>
          </p:cNvGraphicFramePr>
          <p:nvPr>
            <p:extLst>
              <p:ext uri="{D42A27DB-BD31-4B8C-83A1-F6EECF244321}">
                <p14:modId xmlns:p14="http://schemas.microsoft.com/office/powerpoint/2010/main" val="4069178814"/>
              </p:ext>
            </p:extLst>
          </p:nvPr>
        </p:nvGraphicFramePr>
        <p:xfrm>
          <a:off x="2147977" y="4718898"/>
          <a:ext cx="7663551" cy="1797220"/>
        </p:xfrm>
        <a:graphic>
          <a:graphicData uri="http://schemas.openxmlformats.org/presentationml/2006/ole">
            <mc:AlternateContent xmlns:mc="http://schemas.openxmlformats.org/markup-compatibility/2006">
              <mc:Choice xmlns:v="urn:schemas-microsoft-com:vml" Requires="v">
                <p:oleObj name="Bitmap Image" r:id="rId2" imgW="10431720" imgH="2446200" progId="PBrush">
                  <p:embed/>
                </p:oleObj>
              </mc:Choice>
              <mc:Fallback>
                <p:oleObj name="Bitmap Image" r:id="rId2" imgW="10431720" imgH="2446200" progId="PBrush">
                  <p:embed/>
                  <p:pic>
                    <p:nvPicPr>
                      <p:cNvPr id="0" name=""/>
                      <p:cNvPicPr/>
                      <p:nvPr/>
                    </p:nvPicPr>
                    <p:blipFill>
                      <a:blip r:embed="rId3"/>
                      <a:stretch>
                        <a:fillRect/>
                      </a:stretch>
                    </p:blipFill>
                    <p:spPr>
                      <a:xfrm>
                        <a:off x="2147977" y="4718898"/>
                        <a:ext cx="7663551" cy="179722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1320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41882"/>
            <a:ext cx="20040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Mail Server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2681" y="1298944"/>
            <a:ext cx="11213122" cy="3835024"/>
          </a:xfrm>
          <a:prstGeom prst="rect">
            <a:avLst/>
          </a:prstGeom>
          <a:noFill/>
        </p:spPr>
        <p:txBody>
          <a:bodyPr wrap="square">
            <a:spAutoFit/>
          </a:bodyPr>
          <a:lstStyle/>
          <a:p>
            <a:pPr>
              <a:lnSpc>
                <a:spcPct val="150000"/>
              </a:lnSpc>
            </a:pPr>
            <a:r>
              <a:rPr lang="en-US" sz="1600" b="1" dirty="0"/>
              <a:t>• A mail server is a device used to manage the sending and receiving of emails. It is more secure and efficient than free email services on the Internet, making it a must-have for enterprises.</a:t>
            </a:r>
          </a:p>
          <a:p>
            <a:pPr>
              <a:lnSpc>
                <a:spcPct val="150000"/>
              </a:lnSpc>
            </a:pPr>
            <a:endParaRPr lang="en-US" sz="1600" b="1" dirty="0"/>
          </a:p>
          <a:p>
            <a:pPr marL="342900" indent="-342900">
              <a:lnSpc>
                <a:spcPct val="150000"/>
              </a:lnSpc>
              <a:buFont typeface="Wingdings" panose="05000000000000000000" pitchFamily="2" charset="2"/>
              <a:buChar char="Ø"/>
            </a:pPr>
            <a:r>
              <a:rPr lang="en-US" sz="1600" b="1" dirty="0"/>
              <a:t>Mail servers that work in C/S mode:</a:t>
            </a:r>
          </a:p>
          <a:p>
            <a:pPr>
              <a:lnSpc>
                <a:spcPct val="150000"/>
              </a:lnSpc>
            </a:pPr>
            <a:r>
              <a:rPr lang="en-US" sz="1600" b="1" dirty="0"/>
              <a:t>•   An email system consists of three components: user agent, mail server, and mail transfer </a:t>
            </a:r>
          </a:p>
          <a:p>
            <a:pPr>
              <a:lnSpc>
                <a:spcPct val="150000"/>
              </a:lnSpc>
            </a:pPr>
            <a:r>
              <a:rPr lang="en-US" sz="1600" b="1" dirty="0"/>
              <a:t>protocol.</a:t>
            </a:r>
          </a:p>
          <a:p>
            <a:pPr>
              <a:lnSpc>
                <a:spcPct val="150000"/>
              </a:lnSpc>
            </a:pPr>
            <a:r>
              <a:rPr lang="en-US" sz="1600" b="1" dirty="0"/>
              <a:t>•   User agent: application that handles the sending and receiving of emails</a:t>
            </a:r>
          </a:p>
          <a:p>
            <a:pPr>
              <a:lnSpc>
                <a:spcPct val="150000"/>
              </a:lnSpc>
            </a:pPr>
            <a:r>
              <a:rPr lang="en-US" sz="1600" b="1" dirty="0"/>
              <a:t>•   Mail server: used to receive emails from a user agent and send the emails to the </a:t>
            </a:r>
          </a:p>
          <a:p>
            <a:pPr>
              <a:lnSpc>
                <a:spcPct val="150000"/>
              </a:lnSpc>
            </a:pPr>
            <a:r>
              <a:rPr lang="en-US" sz="1600" b="1" dirty="0"/>
              <a:t>receiving agent.</a:t>
            </a:r>
          </a:p>
          <a:p>
            <a:pPr>
              <a:lnSpc>
                <a:spcPct val="150000"/>
              </a:lnSpc>
            </a:pPr>
            <a:r>
              <a:rPr lang="en-US" sz="1600" b="1" dirty="0"/>
              <a:t>•   Mail transfer protocol: protocol used in the mail transfer process</a:t>
            </a:r>
          </a:p>
        </p:txBody>
      </p:sp>
    </p:spTree>
    <p:extLst>
      <p:ext uri="{BB962C8B-B14F-4D97-AF65-F5344CB8AC3E}">
        <p14:creationId xmlns:p14="http://schemas.microsoft.com/office/powerpoint/2010/main" val="584970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383E6550-3B8E-52DF-D48D-F1C5F73E9DC4}"/>
              </a:ext>
            </a:extLst>
          </p:cNvPr>
          <p:cNvGraphicFramePr>
            <a:graphicFrameLocks noChangeAspect="1"/>
          </p:cNvGraphicFramePr>
          <p:nvPr>
            <p:extLst>
              <p:ext uri="{D42A27DB-BD31-4B8C-83A1-F6EECF244321}">
                <p14:modId xmlns:p14="http://schemas.microsoft.com/office/powerpoint/2010/main" val="544562307"/>
              </p:ext>
            </p:extLst>
          </p:nvPr>
        </p:nvGraphicFramePr>
        <p:xfrm>
          <a:off x="6461373" y="2950811"/>
          <a:ext cx="5504381" cy="956378"/>
        </p:xfrm>
        <a:graphic>
          <a:graphicData uri="http://schemas.openxmlformats.org/presentationml/2006/ole">
            <mc:AlternateContent xmlns:mc="http://schemas.openxmlformats.org/markup-compatibility/2006">
              <mc:Choice xmlns:v="urn:schemas-microsoft-com:vml" Requires="v">
                <p:oleObj name="Bitmap Image" r:id="rId2" imgW="8816400" imgH="1531800" progId="PBrush">
                  <p:embed/>
                </p:oleObj>
              </mc:Choice>
              <mc:Fallback>
                <p:oleObj name="Bitmap Image" r:id="rId2" imgW="8816400" imgH="1531800" progId="PBrush">
                  <p:embed/>
                  <p:pic>
                    <p:nvPicPr>
                      <p:cNvPr id="0" name=""/>
                      <p:cNvPicPr/>
                      <p:nvPr/>
                    </p:nvPicPr>
                    <p:blipFill>
                      <a:blip r:embed="rId3"/>
                      <a:stretch>
                        <a:fillRect/>
                      </a:stretch>
                    </p:blipFill>
                    <p:spPr>
                      <a:xfrm>
                        <a:off x="6461373" y="2950811"/>
                        <a:ext cx="5504381" cy="956378"/>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6636" y="6262499"/>
            <a:ext cx="670198" cy="600998"/>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432720"/>
            <a:ext cx="175163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FTP Server</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26246" y="1673286"/>
            <a:ext cx="11213122" cy="4583242"/>
          </a:xfrm>
          <a:prstGeom prst="rect">
            <a:avLst/>
          </a:prstGeom>
          <a:noFill/>
        </p:spPr>
        <p:txBody>
          <a:bodyPr wrap="square">
            <a:spAutoFit/>
          </a:bodyPr>
          <a:lstStyle/>
          <a:p>
            <a:pPr>
              <a:lnSpc>
                <a:spcPct val="150000"/>
              </a:lnSpc>
            </a:pPr>
            <a:r>
              <a:rPr lang="en-US" sz="1400" b="1" dirty="0"/>
              <a:t>•  An  FTP  server  is  a  computer  that  provides  file  transfer  and  access  services on the network.</a:t>
            </a:r>
          </a:p>
          <a:p>
            <a:pPr>
              <a:lnSpc>
                <a:spcPct val="150000"/>
              </a:lnSpc>
            </a:pPr>
            <a:endParaRPr lang="en-US" sz="1400" b="1" dirty="0"/>
          </a:p>
          <a:p>
            <a:pPr marL="342900" indent="-342900">
              <a:lnSpc>
                <a:spcPct val="150000"/>
              </a:lnSpc>
              <a:buFont typeface="Wingdings" panose="05000000000000000000" pitchFamily="2" charset="2"/>
              <a:buChar char="v"/>
            </a:pPr>
            <a:r>
              <a:rPr lang="en-US" sz="1400" b="1" dirty="0"/>
              <a:t>FTP:</a:t>
            </a:r>
          </a:p>
          <a:p>
            <a:pPr>
              <a:lnSpc>
                <a:spcPct val="150000"/>
              </a:lnSpc>
            </a:pPr>
            <a:r>
              <a:rPr lang="en-US" sz="1400" b="1" dirty="0"/>
              <a:t>□ Transfers and manages files.</a:t>
            </a:r>
          </a:p>
          <a:p>
            <a:pPr>
              <a:lnSpc>
                <a:spcPct val="150000"/>
              </a:lnSpc>
            </a:pPr>
            <a:r>
              <a:rPr lang="en-US" sz="1400" b="1" dirty="0"/>
              <a:t>□ Provides user identities of different levels: user, guest, and anonymous. </a:t>
            </a:r>
          </a:p>
          <a:p>
            <a:pPr>
              <a:lnSpc>
                <a:spcPct val="150000"/>
              </a:lnSpc>
            </a:pPr>
            <a:r>
              <a:rPr lang="en-US" sz="1400" b="1" dirty="0"/>
              <a:t>□ Records commands and login files.</a:t>
            </a:r>
          </a:p>
          <a:p>
            <a:pPr>
              <a:lnSpc>
                <a:spcPct val="150000"/>
              </a:lnSpc>
            </a:pPr>
            <a:r>
              <a:rPr lang="en-US" sz="1400" b="1" dirty="0"/>
              <a:t>□ Changes the root directory of a user (chroot).</a:t>
            </a:r>
          </a:p>
          <a:p>
            <a:pPr>
              <a:lnSpc>
                <a:spcPct val="150000"/>
              </a:lnSpc>
            </a:pPr>
            <a:endParaRPr lang="en-US" sz="1400" b="1" dirty="0"/>
          </a:p>
          <a:p>
            <a:pPr>
              <a:lnSpc>
                <a:spcPct val="150000"/>
              </a:lnSpc>
            </a:pPr>
            <a:r>
              <a:rPr lang="en-US" sz="1400" b="1" dirty="0"/>
              <a:t>•   An FTP server provides upload and download functions in text transmission. </a:t>
            </a:r>
          </a:p>
          <a:p>
            <a:pPr>
              <a:lnSpc>
                <a:spcPct val="150000"/>
              </a:lnSpc>
            </a:pPr>
            <a:r>
              <a:rPr lang="en-US" sz="1400" b="1" dirty="0"/>
              <a:t>□  Upload: A file is sent from a PC to an FTP server.</a:t>
            </a:r>
          </a:p>
          <a:p>
            <a:pPr>
              <a:lnSpc>
                <a:spcPct val="150000"/>
              </a:lnSpc>
            </a:pPr>
            <a:r>
              <a:rPr lang="en-US" sz="1400" b="1" dirty="0"/>
              <a:t>□  Download: The file is transferred from the FTP server to the PC.</a:t>
            </a:r>
          </a:p>
          <a:p>
            <a:pPr>
              <a:lnSpc>
                <a:spcPct val="150000"/>
              </a:lnSpc>
            </a:pPr>
            <a:endParaRPr lang="en-US" sz="1400" b="1" dirty="0"/>
          </a:p>
          <a:p>
            <a:pPr>
              <a:lnSpc>
                <a:spcPct val="150000"/>
              </a:lnSpc>
            </a:pPr>
            <a:r>
              <a:rPr lang="en-US" sz="1400" b="1" dirty="0"/>
              <a:t>• FTP works in client/server mode. The client and server are connected using TCP. An FTP server mainly uses ports 21 and 20. Port 21 is used to send and receive FTP control information and keep FTP sessions open. Port 20 is used to send and receive FTP data.</a:t>
            </a:r>
          </a:p>
        </p:txBody>
      </p:sp>
    </p:spTree>
    <p:extLst>
      <p:ext uri="{BB962C8B-B14F-4D97-AF65-F5344CB8AC3E}">
        <p14:creationId xmlns:p14="http://schemas.microsoft.com/office/powerpoint/2010/main" val="1672930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384D8368-7E63-D3D1-DFA9-036F14223572}"/>
              </a:ext>
            </a:extLst>
          </p:cNvPr>
          <p:cNvGraphicFramePr>
            <a:graphicFrameLocks noChangeAspect="1"/>
          </p:cNvGraphicFramePr>
          <p:nvPr>
            <p:extLst>
              <p:ext uri="{D42A27DB-BD31-4B8C-83A1-F6EECF244321}">
                <p14:modId xmlns:p14="http://schemas.microsoft.com/office/powerpoint/2010/main" val="1147234430"/>
              </p:ext>
            </p:extLst>
          </p:nvPr>
        </p:nvGraphicFramePr>
        <p:xfrm>
          <a:off x="2440968" y="4261449"/>
          <a:ext cx="7249504" cy="2347419"/>
        </p:xfrm>
        <a:graphic>
          <a:graphicData uri="http://schemas.openxmlformats.org/presentationml/2006/ole">
            <mc:AlternateContent xmlns:mc="http://schemas.openxmlformats.org/markup-compatibility/2006">
              <mc:Choice xmlns:v="urn:schemas-microsoft-com:vml" Requires="v">
                <p:oleObj name="Bitmap Image" r:id="rId2" imgW="8496360" imgH="2750760" progId="PBrush">
                  <p:embed/>
                </p:oleObj>
              </mc:Choice>
              <mc:Fallback>
                <p:oleObj name="Bitmap Image" r:id="rId2" imgW="8496360" imgH="2750760" progId="PBrush">
                  <p:embed/>
                  <p:pic>
                    <p:nvPicPr>
                      <p:cNvPr id="0" name=""/>
                      <p:cNvPicPr/>
                      <p:nvPr/>
                    </p:nvPicPr>
                    <p:blipFill>
                      <a:blip r:embed="rId3"/>
                      <a:stretch>
                        <a:fillRect/>
                      </a:stretch>
                    </p:blipFill>
                    <p:spPr>
                      <a:xfrm>
                        <a:off x="2440968" y="4261449"/>
                        <a:ext cx="7249504" cy="234741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41882"/>
            <a:ext cx="21018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DNS Server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2967415"/>
          </a:xfrm>
          <a:prstGeom prst="rect">
            <a:avLst/>
          </a:prstGeom>
          <a:noFill/>
        </p:spPr>
        <p:txBody>
          <a:bodyPr wrap="square">
            <a:spAutoFit/>
          </a:bodyPr>
          <a:lstStyle/>
          <a:p>
            <a:pPr>
              <a:lnSpc>
                <a:spcPct val="150000"/>
              </a:lnSpc>
            </a:pPr>
            <a:r>
              <a:rPr lang="en-US" sz="1400" b="1" dirty="0"/>
              <a:t>•  A DNS consists of a DNS resolver and a DNS server.</a:t>
            </a:r>
          </a:p>
          <a:p>
            <a:pPr>
              <a:lnSpc>
                <a:spcPct val="150000"/>
              </a:lnSpc>
            </a:pPr>
            <a:r>
              <a:rPr lang="en-US" sz="1400" b="1" dirty="0"/>
              <a:t>• A DNS server is a computer that stores the domain names and IP addresses of all hosts throughout the network and can convert a domain name into the corresponding IP address.</a:t>
            </a:r>
          </a:p>
          <a:p>
            <a:pPr>
              <a:lnSpc>
                <a:spcPct val="150000"/>
              </a:lnSpc>
            </a:pPr>
            <a:r>
              <a:rPr lang="en-US" sz="1400" b="1" dirty="0"/>
              <a:t>• Computers use an IP address to find websites on the internet. However, IP addresses can be difficult to remember for users. Therefore, an IP address has a corresponding web address, called a domain name. Computers use a DNS server to convert a domain name into its corresponding IP address and find its location on the network.</a:t>
            </a:r>
          </a:p>
          <a:p>
            <a:pPr>
              <a:lnSpc>
                <a:spcPct val="150000"/>
              </a:lnSpc>
            </a:pPr>
            <a:r>
              <a:rPr lang="en-US" sz="1400" b="1" dirty="0"/>
              <a:t>•   Note:</a:t>
            </a:r>
          </a:p>
          <a:p>
            <a:pPr>
              <a:lnSpc>
                <a:spcPct val="150000"/>
              </a:lnSpc>
            </a:pPr>
            <a:r>
              <a:rPr lang="en-US" sz="1400" b="1" dirty="0"/>
              <a:t>□ A domain name must correspond to a unique IP address. An IP address can correspond to multiple domain names or have no corresponding domain name.</a:t>
            </a:r>
          </a:p>
        </p:txBody>
      </p:sp>
    </p:spTree>
    <p:extLst>
      <p:ext uri="{BB962C8B-B14F-4D97-AF65-F5344CB8AC3E}">
        <p14:creationId xmlns:p14="http://schemas.microsoft.com/office/powerpoint/2010/main" val="37370032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41234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Server Security Threats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589072"/>
          </a:xfrm>
          <a:prstGeom prst="rect">
            <a:avLst/>
          </a:prstGeom>
          <a:noFill/>
        </p:spPr>
        <p:txBody>
          <a:bodyPr wrap="square">
            <a:spAutoFit/>
          </a:bodyPr>
          <a:lstStyle/>
          <a:p>
            <a:pPr>
              <a:lnSpc>
                <a:spcPct val="150000"/>
              </a:lnSpc>
            </a:pPr>
            <a:r>
              <a:rPr lang="en-US" sz="2400" b="1" dirty="0"/>
              <a:t>• Which security threats may affect the running of a server?</a:t>
            </a:r>
          </a:p>
        </p:txBody>
      </p:sp>
      <p:graphicFrame>
        <p:nvGraphicFramePr>
          <p:cNvPr id="10" name="Object 9">
            <a:extLst>
              <a:ext uri="{FF2B5EF4-FFF2-40B4-BE49-F238E27FC236}">
                <a16:creationId xmlns:a16="http://schemas.microsoft.com/office/drawing/2014/main" id="{2937246B-47D7-4C7A-E466-F7CF20428FF6}"/>
              </a:ext>
            </a:extLst>
          </p:cNvPr>
          <p:cNvGraphicFramePr>
            <a:graphicFrameLocks noChangeAspect="1"/>
          </p:cNvGraphicFramePr>
          <p:nvPr>
            <p:extLst>
              <p:ext uri="{D42A27DB-BD31-4B8C-83A1-F6EECF244321}">
                <p14:modId xmlns:p14="http://schemas.microsoft.com/office/powerpoint/2010/main" val="1152091936"/>
              </p:ext>
            </p:extLst>
          </p:nvPr>
        </p:nvGraphicFramePr>
        <p:xfrm>
          <a:off x="3476713" y="2099880"/>
          <a:ext cx="5249863" cy="4321175"/>
        </p:xfrm>
        <a:graphic>
          <a:graphicData uri="http://schemas.openxmlformats.org/presentationml/2006/ole">
            <mc:AlternateContent xmlns:mc="http://schemas.openxmlformats.org/markup-compatibility/2006">
              <mc:Choice xmlns:v="urn:schemas-microsoft-com:vml" Requires="v">
                <p:oleObj name="Bitmap Image" r:id="rId6" imgW="5250240" imgH="4320720" progId="PBrush">
                  <p:embed/>
                </p:oleObj>
              </mc:Choice>
              <mc:Fallback>
                <p:oleObj name="Bitmap Image" r:id="rId6" imgW="5250240" imgH="4320720" progId="PBrush">
                  <p:embed/>
                  <p:pic>
                    <p:nvPicPr>
                      <p:cNvPr id="0" name=""/>
                      <p:cNvPicPr/>
                      <p:nvPr/>
                    </p:nvPicPr>
                    <p:blipFill>
                      <a:blip r:embed="rId7"/>
                      <a:stretch>
                        <a:fillRect/>
                      </a:stretch>
                    </p:blipFill>
                    <p:spPr>
                      <a:xfrm>
                        <a:off x="3476713" y="2099880"/>
                        <a:ext cx="5249863" cy="4321175"/>
                      </a:xfrm>
                      <a:prstGeom prst="rect">
                        <a:avLst/>
                      </a:prstGeom>
                    </p:spPr>
                  </p:pic>
                </p:oleObj>
              </mc:Fallback>
            </mc:AlternateContent>
          </a:graphicData>
        </a:graphic>
      </p:graphicFrame>
    </p:spTree>
    <p:extLst>
      <p:ext uri="{BB962C8B-B14F-4D97-AF65-F5344CB8AC3E}">
        <p14:creationId xmlns:p14="http://schemas.microsoft.com/office/powerpoint/2010/main" val="32413702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C355925F-4562-096E-4479-5422E4DB093A}"/>
              </a:ext>
            </a:extLst>
          </p:cNvPr>
          <p:cNvGraphicFramePr>
            <a:graphicFrameLocks noChangeAspect="1"/>
          </p:cNvGraphicFramePr>
          <p:nvPr>
            <p:extLst>
              <p:ext uri="{D42A27DB-BD31-4B8C-83A1-F6EECF244321}">
                <p14:modId xmlns:p14="http://schemas.microsoft.com/office/powerpoint/2010/main" val="826359389"/>
              </p:ext>
            </p:extLst>
          </p:nvPr>
        </p:nvGraphicFramePr>
        <p:xfrm>
          <a:off x="6357667" y="1221856"/>
          <a:ext cx="5340829" cy="982966"/>
        </p:xfrm>
        <a:graphic>
          <a:graphicData uri="http://schemas.openxmlformats.org/presentationml/2006/ole">
            <mc:AlternateContent xmlns:mc="http://schemas.openxmlformats.org/markup-compatibility/2006">
              <mc:Choice xmlns:v="urn:schemas-microsoft-com:vml" Requires="v">
                <p:oleObj name="Bitmap Image" r:id="rId2" imgW="6667560" imgH="1226880" progId="PBrush">
                  <p:embed/>
                </p:oleObj>
              </mc:Choice>
              <mc:Fallback>
                <p:oleObj name="Bitmap Image" r:id="rId2" imgW="6667560" imgH="1226880" progId="PBrush">
                  <p:embed/>
                  <p:pic>
                    <p:nvPicPr>
                      <p:cNvPr id="0" name=""/>
                      <p:cNvPicPr/>
                      <p:nvPr/>
                    </p:nvPicPr>
                    <p:blipFill>
                      <a:blip r:embed="rId3"/>
                      <a:stretch>
                        <a:fillRect/>
                      </a:stretch>
                    </p:blipFill>
                    <p:spPr>
                      <a:xfrm>
                        <a:off x="6357667" y="1221856"/>
                        <a:ext cx="5340829" cy="98296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72659"/>
            <a:ext cx="289053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Malicious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55001" y="1484929"/>
            <a:ext cx="11936999" cy="4583242"/>
          </a:xfrm>
          <a:prstGeom prst="rect">
            <a:avLst/>
          </a:prstGeom>
          <a:noFill/>
        </p:spPr>
        <p:txBody>
          <a:bodyPr wrap="square">
            <a:spAutoFit/>
          </a:bodyPr>
          <a:lstStyle/>
          <a:p>
            <a:pPr>
              <a:lnSpc>
                <a:spcPct val="150000"/>
              </a:lnSpc>
            </a:pPr>
            <a:r>
              <a:rPr lang="en-US" sz="1400" b="1" dirty="0"/>
              <a:t>•   Malicious programs are usually written with attack intention.</a:t>
            </a:r>
          </a:p>
          <a:p>
            <a:pPr>
              <a:lnSpc>
                <a:spcPct val="150000"/>
              </a:lnSpc>
            </a:pPr>
            <a:endParaRPr lang="en-US" sz="1400" b="1" dirty="0"/>
          </a:p>
          <a:p>
            <a:pPr>
              <a:lnSpc>
                <a:spcPct val="150000"/>
              </a:lnSpc>
            </a:pPr>
            <a:r>
              <a:rPr lang="en-US" sz="1400" b="1" dirty="0"/>
              <a:t>•  Threats from malicious programs can be divided into two categories:</a:t>
            </a:r>
          </a:p>
          <a:p>
            <a:pPr>
              <a:lnSpc>
                <a:spcPct val="150000"/>
              </a:lnSpc>
            </a:pPr>
            <a:r>
              <a:rPr lang="en-US" sz="1400" b="1" dirty="0"/>
              <a:t>□ Threats dependent on host programs that cannot take effect without an application.</a:t>
            </a:r>
          </a:p>
          <a:p>
            <a:pPr>
              <a:lnSpc>
                <a:spcPct val="150000"/>
              </a:lnSpc>
            </a:pPr>
            <a:r>
              <a:rPr lang="en-US" sz="1400" b="1" dirty="0"/>
              <a:t>□ Independent threats in a self-contained program that can be scheduled and run by an operating system</a:t>
            </a:r>
          </a:p>
          <a:p>
            <a:pPr>
              <a:lnSpc>
                <a:spcPct val="150000"/>
              </a:lnSpc>
            </a:pPr>
            <a:endParaRPr lang="en-US" sz="1400" b="1" dirty="0"/>
          </a:p>
          <a:p>
            <a:pPr>
              <a:lnSpc>
                <a:spcPct val="150000"/>
              </a:lnSpc>
            </a:pPr>
            <a:r>
              <a:rPr lang="en-US" sz="1400" b="1" dirty="0"/>
              <a:t>•   Malicious programs include Trojan horses, worms, and viruses.</a:t>
            </a:r>
          </a:p>
          <a:p>
            <a:pPr>
              <a:lnSpc>
                <a:spcPct val="150000"/>
              </a:lnSpc>
            </a:pPr>
            <a:endParaRPr lang="en-US" sz="1400" b="1" dirty="0"/>
          </a:p>
          <a:p>
            <a:pPr>
              <a:lnSpc>
                <a:spcPct val="150000"/>
              </a:lnSpc>
            </a:pPr>
            <a:r>
              <a:rPr lang="en-US" sz="1400" b="1" dirty="0"/>
              <a:t>• Trojan horse: A Trojan horse is a program or command procedure that appears harmless but is in fact malicious. It contains hidden code that, when invoked, performs an unwanted or harmful function.</a:t>
            </a:r>
          </a:p>
          <a:p>
            <a:pPr>
              <a:lnSpc>
                <a:spcPct val="150000"/>
              </a:lnSpc>
            </a:pPr>
            <a:endParaRPr lang="en-US" sz="1400" b="1" dirty="0"/>
          </a:p>
          <a:p>
            <a:pPr>
              <a:lnSpc>
                <a:spcPct val="150000"/>
              </a:lnSpc>
            </a:pPr>
            <a:r>
              <a:rPr lang="en-US" sz="1400" b="1" dirty="0"/>
              <a:t>•     Worm:  A  worm  is  a  virus  program  that  can  replicate  itself  and  send  copies  from computer to computer across network connections.</a:t>
            </a:r>
            <a:br>
              <a:rPr lang="en-US" sz="1400" b="1" dirty="0"/>
            </a:br>
            <a:endParaRPr lang="en-US" sz="1400" b="1" dirty="0"/>
          </a:p>
          <a:p>
            <a:pPr>
              <a:lnSpc>
                <a:spcPct val="150000"/>
              </a:lnSpc>
            </a:pPr>
            <a:r>
              <a:rPr lang="en-US" sz="1400" b="1" dirty="0"/>
              <a:t>•    Virus: A virus is an aggressive program that embeds a copy of itself in other files to infect computer systems.</a:t>
            </a:r>
          </a:p>
        </p:txBody>
      </p:sp>
    </p:spTree>
    <p:extLst>
      <p:ext uri="{BB962C8B-B14F-4D97-AF65-F5344CB8AC3E}">
        <p14:creationId xmlns:p14="http://schemas.microsoft.com/office/powerpoint/2010/main" val="3359526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1F808E90-43A7-04C0-E05B-5755E3DE5D0A}"/>
              </a:ext>
            </a:extLst>
          </p:cNvPr>
          <p:cNvGraphicFramePr>
            <a:graphicFrameLocks noChangeAspect="1"/>
          </p:cNvGraphicFramePr>
          <p:nvPr>
            <p:extLst>
              <p:ext uri="{D42A27DB-BD31-4B8C-83A1-F6EECF244321}">
                <p14:modId xmlns:p14="http://schemas.microsoft.com/office/powerpoint/2010/main" val="2389854174"/>
              </p:ext>
            </p:extLst>
          </p:nvPr>
        </p:nvGraphicFramePr>
        <p:xfrm>
          <a:off x="1106787" y="3606939"/>
          <a:ext cx="9669462" cy="2827337"/>
        </p:xfrm>
        <a:graphic>
          <a:graphicData uri="http://schemas.openxmlformats.org/presentationml/2006/ole">
            <mc:AlternateContent xmlns:mc="http://schemas.openxmlformats.org/markup-compatibility/2006">
              <mc:Choice xmlns:v="urn:schemas-microsoft-com:vml" Requires="v">
                <p:oleObj name="Bitmap Image" r:id="rId2" imgW="9669960" imgH="2827080" progId="PBrush">
                  <p:embed/>
                </p:oleObj>
              </mc:Choice>
              <mc:Fallback>
                <p:oleObj name="Bitmap Image" r:id="rId2" imgW="9669960" imgH="2827080" progId="PBrush">
                  <p:embed/>
                  <p:pic>
                    <p:nvPicPr>
                      <p:cNvPr id="0" name=""/>
                      <p:cNvPicPr/>
                      <p:nvPr/>
                    </p:nvPicPr>
                    <p:blipFill>
                      <a:blip r:embed="rId3"/>
                      <a:stretch>
                        <a:fillRect/>
                      </a:stretch>
                    </p:blipFill>
                    <p:spPr>
                      <a:xfrm>
                        <a:off x="1106787" y="3606939"/>
                        <a:ext cx="9669462" cy="28273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72659"/>
            <a:ext cx="471956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Brute Force Cracking by Hackers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2251065"/>
          </a:xfrm>
          <a:prstGeom prst="rect">
            <a:avLst/>
          </a:prstGeom>
          <a:noFill/>
        </p:spPr>
        <p:txBody>
          <a:bodyPr wrap="square">
            <a:spAutoFit/>
          </a:bodyPr>
          <a:lstStyle/>
          <a:p>
            <a:pPr>
              <a:lnSpc>
                <a:spcPct val="150000"/>
              </a:lnSpc>
            </a:pPr>
            <a:r>
              <a:rPr lang="en-US" sz="2400" b="1" dirty="0"/>
              <a:t>•  If hackers fail to acquire a password by conventional means, they may use </a:t>
            </a:r>
          </a:p>
          <a:p>
            <a:pPr>
              <a:lnSpc>
                <a:spcPct val="150000"/>
              </a:lnSpc>
            </a:pPr>
            <a:r>
              <a:rPr lang="en-US" sz="2400" b="1" dirty="0"/>
              <a:t>brute force to crack the password.</a:t>
            </a:r>
          </a:p>
          <a:p>
            <a:pPr>
              <a:lnSpc>
                <a:spcPct val="150000"/>
              </a:lnSpc>
            </a:pPr>
            <a:r>
              <a:rPr lang="en-US" sz="2400" b="1" dirty="0"/>
              <a:t>•   Brute force cracking is an exhaustive search method in which a hacker tries </a:t>
            </a:r>
          </a:p>
          <a:p>
            <a:pPr>
              <a:lnSpc>
                <a:spcPct val="150000"/>
              </a:lnSpc>
            </a:pPr>
            <a:r>
              <a:rPr lang="en-US" sz="2400" b="1" dirty="0"/>
              <a:t>many combinations to obtain the password.</a:t>
            </a:r>
          </a:p>
        </p:txBody>
      </p:sp>
    </p:spTree>
    <p:extLst>
      <p:ext uri="{BB962C8B-B14F-4D97-AF65-F5344CB8AC3E}">
        <p14:creationId xmlns:p14="http://schemas.microsoft.com/office/powerpoint/2010/main" val="15229596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09777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SQL Injection Attacks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2542363"/>
          </a:xfrm>
          <a:prstGeom prst="rect">
            <a:avLst/>
          </a:prstGeom>
          <a:noFill/>
        </p:spPr>
        <p:txBody>
          <a:bodyPr wrap="square">
            <a:spAutoFit/>
          </a:bodyPr>
          <a:lstStyle/>
          <a:p>
            <a:pPr>
              <a:lnSpc>
                <a:spcPct val="150000"/>
              </a:lnSpc>
            </a:pPr>
            <a:r>
              <a:rPr lang="en-US" b="1" dirty="0"/>
              <a:t>• An SQL injection attack inserts malicious SQL commands into the input field of a web form or the query string of a page request to deceive the server to execute malicious SQL commands.</a:t>
            </a:r>
          </a:p>
          <a:p>
            <a:pPr>
              <a:lnSpc>
                <a:spcPct val="150000"/>
              </a:lnSpc>
            </a:pPr>
            <a:endParaRPr lang="en-US" b="1" dirty="0"/>
          </a:p>
          <a:p>
            <a:pPr>
              <a:lnSpc>
                <a:spcPct val="150000"/>
              </a:lnSpc>
            </a:pPr>
            <a:r>
              <a:rPr lang="en-US" b="1" dirty="0"/>
              <a:t>• The commands entered are used to build (or manipulate) dynamic SQL commands or as input parameters for storage procedures. Such forms are particularly vulnerable to SQL injection attacks. For non-web CS framework systems, SQL injection risks also exist.</a:t>
            </a:r>
          </a:p>
        </p:txBody>
      </p:sp>
      <p:graphicFrame>
        <p:nvGraphicFramePr>
          <p:cNvPr id="9" name="Object 8">
            <a:extLst>
              <a:ext uri="{FF2B5EF4-FFF2-40B4-BE49-F238E27FC236}">
                <a16:creationId xmlns:a16="http://schemas.microsoft.com/office/drawing/2014/main" id="{02F67AAE-DEBB-0FF8-FE74-A7665FC75FDF}"/>
              </a:ext>
            </a:extLst>
          </p:cNvPr>
          <p:cNvGraphicFramePr>
            <a:graphicFrameLocks noChangeAspect="1"/>
          </p:cNvGraphicFramePr>
          <p:nvPr>
            <p:extLst>
              <p:ext uri="{D42A27DB-BD31-4B8C-83A1-F6EECF244321}">
                <p14:modId xmlns:p14="http://schemas.microsoft.com/office/powerpoint/2010/main" val="795301892"/>
              </p:ext>
            </p:extLst>
          </p:nvPr>
        </p:nvGraphicFramePr>
        <p:xfrm>
          <a:off x="1307423" y="4053171"/>
          <a:ext cx="9121775" cy="2263775"/>
        </p:xfrm>
        <a:graphic>
          <a:graphicData uri="http://schemas.openxmlformats.org/presentationml/2006/ole">
            <mc:AlternateContent xmlns:mc="http://schemas.openxmlformats.org/markup-compatibility/2006">
              <mc:Choice xmlns:v="urn:schemas-microsoft-com:vml" Requires="v">
                <p:oleObj name="Bitmap Image" r:id="rId6" imgW="9121320" imgH="2263320" progId="PBrush">
                  <p:embed/>
                </p:oleObj>
              </mc:Choice>
              <mc:Fallback>
                <p:oleObj name="Bitmap Image" r:id="rId6" imgW="9121320" imgH="2263320" progId="PBrush">
                  <p:embed/>
                  <p:pic>
                    <p:nvPicPr>
                      <p:cNvPr id="0" name=""/>
                      <p:cNvPicPr/>
                      <p:nvPr/>
                    </p:nvPicPr>
                    <p:blipFill>
                      <a:blip r:embed="rId7"/>
                      <a:stretch>
                        <a:fillRect/>
                      </a:stretch>
                    </p:blipFill>
                    <p:spPr>
                      <a:xfrm>
                        <a:off x="1307423" y="4053171"/>
                        <a:ext cx="9121775" cy="2263775"/>
                      </a:xfrm>
                      <a:prstGeom prst="rect">
                        <a:avLst/>
                      </a:prstGeom>
                    </p:spPr>
                  </p:pic>
                </p:oleObj>
              </mc:Fallback>
            </mc:AlternateContent>
          </a:graphicData>
        </a:graphic>
      </p:graphicFrame>
    </p:spTree>
    <p:extLst>
      <p:ext uri="{BB962C8B-B14F-4D97-AF65-F5344CB8AC3E}">
        <p14:creationId xmlns:p14="http://schemas.microsoft.com/office/powerpoint/2010/main" val="33875521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0BFB4B0B-00B7-428D-5D83-58BB0EB792D3}"/>
              </a:ext>
            </a:extLst>
          </p:cNvPr>
          <p:cNvGraphicFramePr>
            <a:graphicFrameLocks noChangeAspect="1"/>
          </p:cNvGraphicFramePr>
          <p:nvPr>
            <p:extLst>
              <p:ext uri="{D42A27DB-BD31-4B8C-83A1-F6EECF244321}">
                <p14:modId xmlns:p14="http://schemas.microsoft.com/office/powerpoint/2010/main" val="3823859789"/>
              </p:ext>
            </p:extLst>
          </p:nvPr>
        </p:nvGraphicFramePr>
        <p:xfrm>
          <a:off x="1932317" y="3761085"/>
          <a:ext cx="8666312" cy="2724256"/>
        </p:xfrm>
        <a:graphic>
          <a:graphicData uri="http://schemas.openxmlformats.org/presentationml/2006/ole">
            <mc:AlternateContent xmlns:mc="http://schemas.openxmlformats.org/markup-compatibility/2006">
              <mc:Choice xmlns:v="urn:schemas-microsoft-com:vml" Requires="v">
                <p:oleObj name="Bitmap Image" r:id="rId2" imgW="9867960" imgH="3101400" progId="PBrush">
                  <p:embed/>
                </p:oleObj>
              </mc:Choice>
              <mc:Fallback>
                <p:oleObj name="Bitmap Image" r:id="rId2" imgW="9867960" imgH="3101400" progId="PBrush">
                  <p:embed/>
                  <p:pic>
                    <p:nvPicPr>
                      <p:cNvPr id="0" name=""/>
                      <p:cNvPicPr/>
                      <p:nvPr/>
                    </p:nvPicPr>
                    <p:blipFill>
                      <a:blip r:embed="rId3"/>
                      <a:stretch>
                        <a:fillRect/>
                      </a:stretch>
                    </p:blipFill>
                    <p:spPr>
                      <a:xfrm>
                        <a:off x="1932317" y="3761085"/>
                        <a:ext cx="8666312" cy="272425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72659"/>
            <a:ext cx="208326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DDoS Attacks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2462213"/>
          </a:xfrm>
          <a:prstGeom prst="rect">
            <a:avLst/>
          </a:prstGeom>
          <a:noFill/>
        </p:spPr>
        <p:txBody>
          <a:bodyPr wrap="square">
            <a:spAutoFit/>
          </a:bodyPr>
          <a:lstStyle/>
          <a:p>
            <a:r>
              <a:rPr lang="en-US" sz="1400" b="1" dirty="0"/>
              <a:t>• Distributed denial of service (DDoS) attacks target large sites such as commercial companies, search engines, and government departments. A DDoS attack is launched by multiple controlled machines to a specified target. It is destructive and difficult to prevent.</a:t>
            </a:r>
          </a:p>
          <a:p>
            <a:endParaRPr lang="en-US" sz="1400" b="1" dirty="0"/>
          </a:p>
          <a:p>
            <a:r>
              <a:rPr lang="en-US" sz="1400" b="1" dirty="0"/>
              <a:t>•   An attack that causes denial of service is called a DoS attack. A DoS attack is designed to disrupt a computer or network service.</a:t>
            </a:r>
          </a:p>
          <a:p>
            <a:endParaRPr lang="en-US" sz="1400" b="1" dirty="0"/>
          </a:p>
          <a:p>
            <a:r>
              <a:rPr lang="en-US" sz="1400" b="1" dirty="0"/>
              <a:t>• Most DoS attacks are based on flooding a network with requests in order to disrupt its systems; however, it is difficult for individual hackers to overload high-bandwidth resources. To overcome this disadvantage, DoS attackers develop distributed denial-of- service (DDoS) attacks.</a:t>
            </a:r>
          </a:p>
          <a:p>
            <a:endParaRPr lang="en-US" sz="1400" b="1" dirty="0"/>
          </a:p>
          <a:p>
            <a:r>
              <a:rPr lang="en-US" sz="1400" b="1" dirty="0"/>
              <a:t>• In a DDoS attack, Trojan horses are used by hackers to control other computers. More and more computers are turned into zombies and are exploited by hackers to launch attacks. Hackers utilize many zombies to initiate many attack requests to the same target and overwhelm its system. Because the requests come from multiple computers, they cannot be stopped by locating a single source.</a:t>
            </a:r>
          </a:p>
        </p:txBody>
      </p:sp>
    </p:spTree>
    <p:extLst>
      <p:ext uri="{BB962C8B-B14F-4D97-AF65-F5344CB8AC3E}">
        <p14:creationId xmlns:p14="http://schemas.microsoft.com/office/powerpoint/2010/main" val="23994546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610058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Security Threat Defense Methods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B55BC421-95AE-AC24-87FD-2E8AAD7EC4B4}"/>
              </a:ext>
            </a:extLst>
          </p:cNvPr>
          <p:cNvGraphicFramePr>
            <a:graphicFrameLocks noChangeAspect="1"/>
          </p:cNvGraphicFramePr>
          <p:nvPr>
            <p:extLst>
              <p:ext uri="{D42A27DB-BD31-4B8C-83A1-F6EECF244321}">
                <p14:modId xmlns:p14="http://schemas.microsoft.com/office/powerpoint/2010/main" val="3652067746"/>
              </p:ext>
            </p:extLst>
          </p:nvPr>
        </p:nvGraphicFramePr>
        <p:xfrm>
          <a:off x="1885920" y="1282805"/>
          <a:ext cx="8816975" cy="5326063"/>
        </p:xfrm>
        <a:graphic>
          <a:graphicData uri="http://schemas.openxmlformats.org/presentationml/2006/ole">
            <mc:AlternateContent xmlns:mc="http://schemas.openxmlformats.org/markup-compatibility/2006">
              <mc:Choice xmlns:v="urn:schemas-microsoft-com:vml" Requires="v">
                <p:oleObj name="Bitmap Image" r:id="rId6" imgW="8816400" imgH="5326560" progId="PBrush">
                  <p:embed/>
                </p:oleObj>
              </mc:Choice>
              <mc:Fallback>
                <p:oleObj name="Bitmap Image" r:id="rId6" imgW="8816400" imgH="5326560" progId="PBrush">
                  <p:embed/>
                  <p:pic>
                    <p:nvPicPr>
                      <p:cNvPr id="0" name=""/>
                      <p:cNvPicPr/>
                      <p:nvPr/>
                    </p:nvPicPr>
                    <p:blipFill>
                      <a:blip r:embed="rId7"/>
                      <a:stretch>
                        <a:fillRect/>
                      </a:stretch>
                    </p:blipFill>
                    <p:spPr>
                      <a:xfrm>
                        <a:off x="1885920" y="1282805"/>
                        <a:ext cx="8816975" cy="5326063"/>
                      </a:xfrm>
                      <a:prstGeom prst="rect">
                        <a:avLst/>
                      </a:prstGeom>
                    </p:spPr>
                  </p:pic>
                </p:oleObj>
              </mc:Fallback>
            </mc:AlternateContent>
          </a:graphicData>
        </a:graphic>
      </p:graphicFrame>
    </p:spTree>
    <p:extLst>
      <p:ext uri="{BB962C8B-B14F-4D97-AF65-F5344CB8AC3E}">
        <p14:creationId xmlns:p14="http://schemas.microsoft.com/office/powerpoint/2010/main" val="1655862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56520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Definition of Vulnerability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4260077"/>
          </a:xfrm>
          <a:prstGeom prst="rect">
            <a:avLst/>
          </a:prstGeom>
          <a:noFill/>
        </p:spPr>
        <p:txBody>
          <a:bodyPr wrap="square">
            <a:spAutoFit/>
          </a:bodyPr>
          <a:lstStyle/>
          <a:p>
            <a:pPr>
              <a:lnSpc>
                <a:spcPct val="150000"/>
              </a:lnSpc>
            </a:pPr>
            <a:r>
              <a:rPr lang="en-US" sz="1400" b="1" dirty="0"/>
              <a:t>•     A   vulnerability   is   a   defect   or   weakness   in   the   hardware,   software,   or protocols of computer systems or in system security policies.</a:t>
            </a:r>
          </a:p>
          <a:p>
            <a:pPr>
              <a:lnSpc>
                <a:spcPct val="150000"/>
              </a:lnSpc>
            </a:pPr>
            <a:endParaRPr lang="en-US" sz="1400" b="1" dirty="0"/>
          </a:p>
          <a:p>
            <a:pPr>
              <a:lnSpc>
                <a:spcPct val="150000"/>
              </a:lnSpc>
            </a:pPr>
            <a:r>
              <a:rPr lang="en-US" sz="1400" b="1" dirty="0"/>
              <a:t>• In 1990, Dennis Longley and Michael </a:t>
            </a:r>
            <a:r>
              <a:rPr lang="en-US" sz="1400" b="1" dirty="0" err="1"/>
              <a:t>Shain</a:t>
            </a:r>
            <a:r>
              <a:rPr lang="en-US" sz="1400" b="1" dirty="0"/>
              <a:t> defined vulnerability as follows in The Data and Computer Security Dictionary of Standard, concepts, and Terms:</a:t>
            </a:r>
          </a:p>
          <a:p>
            <a:pPr>
              <a:lnSpc>
                <a:spcPct val="150000"/>
              </a:lnSpc>
            </a:pPr>
            <a:endParaRPr lang="en-US" sz="1400" b="1" dirty="0"/>
          </a:p>
          <a:p>
            <a:pPr>
              <a:lnSpc>
                <a:spcPct val="150000"/>
              </a:lnSpc>
            </a:pPr>
            <a:r>
              <a:rPr lang="en-US" sz="1400" b="1" dirty="0"/>
              <a:t>□ In computer security, a weakness in automated system security procedures, administrative controls, internal controls, etc. that could be exploited by a threat to gain unauthorized access to information or to disrupt critical processing.</a:t>
            </a:r>
          </a:p>
          <a:p>
            <a:pPr>
              <a:lnSpc>
                <a:spcPct val="150000"/>
              </a:lnSpc>
            </a:pPr>
            <a:endParaRPr lang="en-US" sz="1400" b="1" dirty="0"/>
          </a:p>
          <a:p>
            <a:pPr>
              <a:lnSpc>
                <a:spcPct val="150000"/>
              </a:lnSpc>
            </a:pPr>
            <a:r>
              <a:rPr lang="en-US" sz="1400" b="1" dirty="0"/>
              <a:t>•   Vulnerabilities are unknown and cannot be discovered in advance.</a:t>
            </a:r>
          </a:p>
          <a:p>
            <a:pPr>
              <a:lnSpc>
                <a:spcPct val="150000"/>
              </a:lnSpc>
            </a:pPr>
            <a:r>
              <a:rPr lang="en-US" sz="1400" b="1" dirty="0"/>
              <a:t>•   Vulnerabilities are security risks, which may expose computers to attacks by viruses or hackers.</a:t>
            </a:r>
          </a:p>
          <a:p>
            <a:pPr>
              <a:lnSpc>
                <a:spcPct val="150000"/>
              </a:lnSpc>
            </a:pPr>
            <a:r>
              <a:rPr lang="en-US" sz="1400" b="1" dirty="0"/>
              <a:t>•   If a vulnerability is exploited, the consequences are unpredictable.</a:t>
            </a:r>
          </a:p>
          <a:p>
            <a:pPr>
              <a:lnSpc>
                <a:spcPct val="150000"/>
              </a:lnSpc>
            </a:pPr>
            <a:r>
              <a:rPr lang="en-US" sz="1400" b="1" dirty="0"/>
              <a:t>•   Vulnerabilities can be exploited remotely.</a:t>
            </a:r>
          </a:p>
          <a:p>
            <a:pPr>
              <a:lnSpc>
                <a:spcPct val="150000"/>
              </a:lnSpc>
            </a:pPr>
            <a:r>
              <a:rPr lang="en-US" sz="1400" b="1" dirty="0"/>
              <a:t>•   Generally, vulnerabilities can be fixed.</a:t>
            </a:r>
          </a:p>
        </p:txBody>
      </p:sp>
    </p:spTree>
    <p:extLst>
      <p:ext uri="{BB962C8B-B14F-4D97-AF65-F5344CB8AC3E}">
        <p14:creationId xmlns:p14="http://schemas.microsoft.com/office/powerpoint/2010/main" val="10502420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08590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Vulnerability Hazards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033956CF-B248-C682-EBB2-F1E73267195F}"/>
              </a:ext>
            </a:extLst>
          </p:cNvPr>
          <p:cNvGraphicFramePr>
            <a:graphicFrameLocks noChangeAspect="1"/>
          </p:cNvGraphicFramePr>
          <p:nvPr>
            <p:extLst>
              <p:ext uri="{D42A27DB-BD31-4B8C-83A1-F6EECF244321}">
                <p14:modId xmlns:p14="http://schemas.microsoft.com/office/powerpoint/2010/main" val="844085048"/>
              </p:ext>
            </p:extLst>
          </p:nvPr>
        </p:nvGraphicFramePr>
        <p:xfrm>
          <a:off x="2754312" y="1097366"/>
          <a:ext cx="6683375" cy="5387975"/>
        </p:xfrm>
        <a:graphic>
          <a:graphicData uri="http://schemas.openxmlformats.org/presentationml/2006/ole">
            <mc:AlternateContent xmlns:mc="http://schemas.openxmlformats.org/markup-compatibility/2006">
              <mc:Choice xmlns:v="urn:schemas-microsoft-com:vml" Requires="v">
                <p:oleObj name="Bitmap Image" r:id="rId6" imgW="6682680" imgH="5387400" progId="PBrush">
                  <p:embed/>
                </p:oleObj>
              </mc:Choice>
              <mc:Fallback>
                <p:oleObj name="Bitmap Image" r:id="rId6" imgW="6682680" imgH="5387400" progId="PBrush">
                  <p:embed/>
                  <p:pic>
                    <p:nvPicPr>
                      <p:cNvPr id="0" name=""/>
                      <p:cNvPicPr/>
                      <p:nvPr/>
                    </p:nvPicPr>
                    <p:blipFill>
                      <a:blip r:embed="rId7"/>
                      <a:stretch>
                        <a:fillRect/>
                      </a:stretch>
                    </p:blipFill>
                    <p:spPr>
                      <a:xfrm>
                        <a:off x="2754312" y="1097366"/>
                        <a:ext cx="6683375" cy="5387975"/>
                      </a:xfrm>
                      <a:prstGeom prst="rect">
                        <a:avLst/>
                      </a:prstGeom>
                    </p:spPr>
                  </p:pic>
                </p:oleObj>
              </mc:Fallback>
            </mc:AlternateContent>
          </a:graphicData>
        </a:graphic>
      </p:graphicFrame>
    </p:spTree>
    <p:extLst>
      <p:ext uri="{BB962C8B-B14F-4D97-AF65-F5344CB8AC3E}">
        <p14:creationId xmlns:p14="http://schemas.microsoft.com/office/powerpoint/2010/main" val="11542945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490895"/>
            <a:ext cx="491537" cy="440784"/>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08590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Vulnerability Hazards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4906408"/>
          </a:xfrm>
          <a:prstGeom prst="rect">
            <a:avLst/>
          </a:prstGeom>
          <a:noFill/>
        </p:spPr>
        <p:txBody>
          <a:bodyPr wrap="square">
            <a:spAutoFit/>
          </a:bodyPr>
          <a:lstStyle/>
          <a:p>
            <a:pPr>
              <a:lnSpc>
                <a:spcPct val="150000"/>
              </a:lnSpc>
            </a:pPr>
            <a:r>
              <a:rPr lang="en-US" sz="1400" b="1" dirty="0"/>
              <a:t>• Permission bypass and permission escalation are mainly used to obtain expected data operation capabilities, for example, increasing the permissions of common users and obtaining administrator permissions.</a:t>
            </a:r>
          </a:p>
          <a:p>
            <a:pPr>
              <a:lnSpc>
                <a:spcPct val="150000"/>
              </a:lnSpc>
            </a:pPr>
            <a:endParaRPr lang="en-US" sz="1400" b="1" dirty="0"/>
          </a:p>
          <a:p>
            <a:pPr>
              <a:lnSpc>
                <a:spcPct val="150000"/>
              </a:lnSpc>
            </a:pPr>
            <a:r>
              <a:rPr lang="en-US" sz="1400" b="1" dirty="0"/>
              <a:t>•    In a DoS attack, the attacker obtains the control rights of certain services in the system to stop the services.</a:t>
            </a:r>
          </a:p>
          <a:p>
            <a:pPr>
              <a:lnSpc>
                <a:spcPct val="150000"/>
              </a:lnSpc>
            </a:pPr>
            <a:endParaRPr lang="en-US" sz="1400" b="1" dirty="0"/>
          </a:p>
          <a:p>
            <a:pPr>
              <a:lnSpc>
                <a:spcPct val="150000"/>
              </a:lnSpc>
            </a:pPr>
            <a:r>
              <a:rPr lang="en-US" sz="1400" b="1" dirty="0"/>
              <a:t>•    Data  leakage  is  mainly  caused  by  hackers'  accessing  protected  data,  such  as  reading restricted files and publishing server information.</a:t>
            </a:r>
          </a:p>
          <a:p>
            <a:pPr>
              <a:lnSpc>
                <a:spcPct val="150000"/>
              </a:lnSpc>
            </a:pPr>
            <a:endParaRPr lang="en-US" sz="1400" b="1" dirty="0"/>
          </a:p>
          <a:p>
            <a:pPr>
              <a:lnSpc>
                <a:spcPct val="150000"/>
              </a:lnSpc>
            </a:pPr>
            <a:r>
              <a:rPr lang="en-US" sz="1400" b="1" dirty="0"/>
              <a:t>• The execution of an unauthorized instruction forces a program to execute input content as code. This obtains the access permission of the remote system or higher permissions of the local system. Examples are SQL injection and buffer overflow.</a:t>
            </a:r>
          </a:p>
          <a:p>
            <a:pPr>
              <a:lnSpc>
                <a:spcPct val="150000"/>
              </a:lnSpc>
            </a:pPr>
            <a:endParaRPr lang="en-US" sz="1400" b="1" dirty="0"/>
          </a:p>
          <a:p>
            <a:pPr>
              <a:lnSpc>
                <a:spcPct val="150000"/>
              </a:lnSpc>
            </a:pPr>
            <a:r>
              <a:rPr lang="en-US" sz="1400" b="1" dirty="0"/>
              <a:t>• The existence of vulnerabilities is one of the necessary conditions for successful network attacks. The key to successful invasions is the early detection and exploitation of vulnerabilities in the target network system.</a:t>
            </a:r>
          </a:p>
          <a:p>
            <a:pPr>
              <a:lnSpc>
                <a:spcPct val="150000"/>
              </a:lnSpc>
            </a:pPr>
            <a:endParaRPr lang="en-US" sz="1400" b="1" dirty="0"/>
          </a:p>
          <a:p>
            <a:pPr>
              <a:lnSpc>
                <a:spcPct val="150000"/>
              </a:lnSpc>
            </a:pPr>
            <a:r>
              <a:rPr lang="en-US" sz="1400" b="1" dirty="0"/>
              <a:t>• The security threats of vulnerabilities to network systems include escalation of common users' rights, obtaining local and remote administrator rights, local and remote DoS, server information leakage, unauthorized remote file access, reading restricted files, and spoofing.</a:t>
            </a:r>
          </a:p>
        </p:txBody>
      </p:sp>
    </p:spTree>
    <p:extLst>
      <p:ext uri="{BB962C8B-B14F-4D97-AF65-F5344CB8AC3E}">
        <p14:creationId xmlns:p14="http://schemas.microsoft.com/office/powerpoint/2010/main" val="4027632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75436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Vulnerability Classification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796253" y="1384104"/>
            <a:ext cx="11213122" cy="5224764"/>
          </a:xfrm>
          <a:prstGeom prst="rect">
            <a:avLst/>
          </a:prstGeom>
          <a:noFill/>
        </p:spPr>
        <p:txBody>
          <a:bodyPr wrap="square">
            <a:spAutoFit/>
          </a:bodyPr>
          <a:lstStyle/>
          <a:p>
            <a:pPr>
              <a:lnSpc>
                <a:spcPct val="150000"/>
              </a:lnSpc>
            </a:pPr>
            <a:r>
              <a:rPr lang="en-US" sz="1600" b="1" dirty="0"/>
              <a:t>• By exploitation method: local and remote attack vulnerabilities</a:t>
            </a:r>
          </a:p>
          <a:p>
            <a:pPr>
              <a:lnSpc>
                <a:spcPct val="150000"/>
              </a:lnSpc>
            </a:pPr>
            <a:r>
              <a:rPr lang="en-US" sz="1600" b="1" dirty="0"/>
              <a:t>•   By location:</a:t>
            </a:r>
          </a:p>
          <a:p>
            <a:pPr>
              <a:lnSpc>
                <a:spcPct val="150000"/>
              </a:lnSpc>
            </a:pPr>
            <a:endParaRPr lang="en-US" sz="1600" b="1" dirty="0"/>
          </a:p>
          <a:p>
            <a:pPr marL="285750" indent="-285750">
              <a:lnSpc>
                <a:spcPct val="150000"/>
              </a:lnSpc>
              <a:buFont typeface="Wingdings" panose="05000000000000000000" pitchFamily="2" charset="2"/>
              <a:buChar char="q"/>
            </a:pPr>
            <a:r>
              <a:rPr lang="en-US" sz="1600" b="1" dirty="0"/>
              <a:t>Operating system</a:t>
            </a:r>
          </a:p>
          <a:p>
            <a:pPr marL="285750" indent="-285750">
              <a:lnSpc>
                <a:spcPct val="150000"/>
              </a:lnSpc>
              <a:buFont typeface="Wingdings" panose="05000000000000000000" pitchFamily="2" charset="2"/>
              <a:buChar char="q"/>
            </a:pPr>
            <a:r>
              <a:rPr lang="en-US" sz="1600" b="1" dirty="0"/>
              <a:t>Network protocol stack </a:t>
            </a:r>
          </a:p>
          <a:p>
            <a:pPr marL="285750" indent="-285750">
              <a:lnSpc>
                <a:spcPct val="150000"/>
              </a:lnSpc>
              <a:buFont typeface="Wingdings" panose="05000000000000000000" pitchFamily="2" charset="2"/>
              <a:buChar char="q"/>
            </a:pPr>
            <a:r>
              <a:rPr lang="en-US" sz="1600" b="1" dirty="0"/>
              <a:t>Non-server program </a:t>
            </a:r>
          </a:p>
          <a:p>
            <a:pPr marL="285750" indent="-285750">
              <a:lnSpc>
                <a:spcPct val="150000"/>
              </a:lnSpc>
              <a:buFont typeface="Wingdings" panose="05000000000000000000" pitchFamily="2" charset="2"/>
              <a:buChar char="q"/>
            </a:pPr>
            <a:r>
              <a:rPr lang="en-US" sz="1600" b="1" dirty="0"/>
              <a:t>Server program</a:t>
            </a:r>
          </a:p>
          <a:p>
            <a:pPr marL="285750" indent="-285750">
              <a:lnSpc>
                <a:spcPct val="150000"/>
              </a:lnSpc>
              <a:buFont typeface="Wingdings" panose="05000000000000000000" pitchFamily="2" charset="2"/>
              <a:buChar char="q"/>
            </a:pPr>
            <a:endParaRPr lang="en-US" sz="1600" b="1" dirty="0"/>
          </a:p>
          <a:p>
            <a:pPr>
              <a:lnSpc>
                <a:spcPct val="150000"/>
              </a:lnSpc>
            </a:pPr>
            <a:r>
              <a:rPr lang="en-US" sz="1600" b="1" dirty="0"/>
              <a:t>• System security threat vulnerabilities based on the potential threats to systems and </a:t>
            </a:r>
          </a:p>
          <a:p>
            <a:pPr>
              <a:lnSpc>
                <a:spcPct val="150000"/>
              </a:lnSpc>
            </a:pPr>
            <a:r>
              <a:rPr lang="en-US" sz="1600" b="1" dirty="0"/>
              <a:t>possibility of being exploited:</a:t>
            </a:r>
          </a:p>
          <a:p>
            <a:pPr>
              <a:lnSpc>
                <a:spcPct val="150000"/>
              </a:lnSpc>
            </a:pPr>
            <a:endParaRPr lang="en-US" sz="1600" b="1" dirty="0"/>
          </a:p>
          <a:p>
            <a:pPr>
              <a:lnSpc>
                <a:spcPct val="150000"/>
              </a:lnSpc>
            </a:pPr>
            <a:r>
              <a:rPr lang="en-US" sz="1600" b="1" dirty="0"/>
              <a:t>□  High-level vulnerabilities </a:t>
            </a:r>
          </a:p>
          <a:p>
            <a:pPr>
              <a:lnSpc>
                <a:spcPct val="150000"/>
              </a:lnSpc>
            </a:pPr>
            <a:r>
              <a:rPr lang="en-US" sz="1600" b="1" dirty="0"/>
              <a:t>□  Medium-level vulnerabilities </a:t>
            </a:r>
          </a:p>
          <a:p>
            <a:pPr>
              <a:lnSpc>
                <a:spcPct val="150000"/>
              </a:lnSpc>
            </a:pPr>
            <a:r>
              <a:rPr lang="en-US" sz="1600" b="1" dirty="0"/>
              <a:t>□  Low-level vulnerabilities</a:t>
            </a:r>
          </a:p>
        </p:txBody>
      </p:sp>
      <p:sp>
        <p:nvSpPr>
          <p:cNvPr id="12" name="TextBox 11">
            <a:extLst>
              <a:ext uri="{FF2B5EF4-FFF2-40B4-BE49-F238E27FC236}">
                <a16:creationId xmlns:a16="http://schemas.microsoft.com/office/drawing/2014/main" id="{B90C9C9D-73F9-81D8-A189-FCF6269B5C5B}"/>
              </a:ext>
            </a:extLst>
          </p:cNvPr>
          <p:cNvSpPr txBox="1"/>
          <p:nvPr/>
        </p:nvSpPr>
        <p:spPr>
          <a:xfrm>
            <a:off x="4796263" y="2461054"/>
            <a:ext cx="2818306" cy="1531445"/>
          </a:xfrm>
          <a:prstGeom prst="rect">
            <a:avLst/>
          </a:prstGeom>
          <a:noFill/>
        </p:spPr>
        <p:txBody>
          <a:bodyPr wrap="square">
            <a:spAutoFit/>
          </a:bodyPr>
          <a:lstStyle/>
          <a:p>
            <a:pPr marL="285750" indent="-285750">
              <a:lnSpc>
                <a:spcPct val="150000"/>
              </a:lnSpc>
              <a:buFont typeface="Wingdings" panose="05000000000000000000" pitchFamily="2" charset="2"/>
              <a:buChar char="q"/>
            </a:pPr>
            <a:r>
              <a:rPr lang="en-US" sz="1600" b="1" dirty="0"/>
              <a:t>Hardware</a:t>
            </a:r>
          </a:p>
          <a:p>
            <a:pPr marL="285750" indent="-285750">
              <a:lnSpc>
                <a:spcPct val="150000"/>
              </a:lnSpc>
              <a:buFont typeface="Wingdings" panose="05000000000000000000" pitchFamily="2" charset="2"/>
              <a:buChar char="q"/>
            </a:pPr>
            <a:r>
              <a:rPr lang="en-US" sz="1600" b="1" dirty="0"/>
              <a:t>Communication protocol </a:t>
            </a:r>
          </a:p>
          <a:p>
            <a:pPr marL="285750" indent="-285750">
              <a:lnSpc>
                <a:spcPct val="150000"/>
              </a:lnSpc>
              <a:buFont typeface="Wingdings" panose="05000000000000000000" pitchFamily="2" charset="2"/>
              <a:buChar char="q"/>
            </a:pPr>
            <a:r>
              <a:rPr lang="en-US" sz="1600" b="1" dirty="0"/>
              <a:t>Password recovery</a:t>
            </a:r>
          </a:p>
          <a:p>
            <a:pPr marL="285750" indent="-285750">
              <a:lnSpc>
                <a:spcPct val="150000"/>
              </a:lnSpc>
              <a:buFont typeface="Wingdings" panose="05000000000000000000" pitchFamily="2" charset="2"/>
              <a:buChar char="q"/>
            </a:pPr>
            <a:r>
              <a:rPr lang="en-US" sz="1600" b="1" dirty="0"/>
              <a:t>D Other types</a:t>
            </a:r>
          </a:p>
        </p:txBody>
      </p:sp>
    </p:spTree>
    <p:extLst>
      <p:ext uri="{BB962C8B-B14F-4D97-AF65-F5344CB8AC3E}">
        <p14:creationId xmlns:p14="http://schemas.microsoft.com/office/powerpoint/2010/main" val="2836348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75436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Vulnerability Classification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94735" y="1504009"/>
            <a:ext cx="11602529" cy="4455322"/>
          </a:xfrm>
          <a:prstGeom prst="rect">
            <a:avLst/>
          </a:prstGeom>
          <a:noFill/>
        </p:spPr>
        <p:txBody>
          <a:bodyPr wrap="square">
            <a:spAutoFit/>
          </a:bodyPr>
          <a:lstStyle/>
          <a:p>
            <a:pPr>
              <a:lnSpc>
                <a:spcPct val="200000"/>
              </a:lnSpc>
            </a:pPr>
            <a:r>
              <a:rPr lang="en-US" sz="1600" b="1" dirty="0"/>
              <a:t>•     Attackers   who   exploit   local   attack   vulnerabilities   can   be   local   authorized   users   or unauthorized users who have obtained local rights through other methods.</a:t>
            </a:r>
          </a:p>
          <a:p>
            <a:pPr>
              <a:lnSpc>
                <a:spcPct val="200000"/>
              </a:lnSpc>
            </a:pPr>
            <a:r>
              <a:rPr lang="en-US" sz="1600" b="1" dirty="0"/>
              <a:t>•   Attackers who exploit remote attack vulnerabilities attack remote hosts on networks.</a:t>
            </a:r>
          </a:p>
          <a:p>
            <a:pPr>
              <a:lnSpc>
                <a:spcPct val="200000"/>
              </a:lnSpc>
            </a:pPr>
            <a:r>
              <a:rPr lang="en-US" sz="1600" b="1" dirty="0"/>
              <a:t>•   High-level vulnerabilities can be exploited to obtain administrator permissions.</a:t>
            </a:r>
          </a:p>
          <a:p>
            <a:pPr>
              <a:lnSpc>
                <a:spcPct val="200000"/>
              </a:lnSpc>
            </a:pPr>
            <a:r>
              <a:rPr lang="en-US" sz="1600" b="1" dirty="0"/>
              <a:t>•   Medium-level   vulnerabilities  can  be  exploited   to  obtain   the   permissions  of  common users, read restricted files, and reject services.</a:t>
            </a:r>
          </a:p>
          <a:p>
            <a:pPr>
              <a:lnSpc>
                <a:spcPct val="200000"/>
              </a:lnSpc>
            </a:pPr>
            <a:r>
              <a:rPr lang="en-US" sz="1600" b="1" dirty="0"/>
              <a:t>•   Low-level  vulnerabilities  can  be  exploited  to  read  unrestricted  files  and  leak  server information.</a:t>
            </a:r>
          </a:p>
          <a:p>
            <a:pPr>
              <a:lnSpc>
                <a:spcPct val="200000"/>
              </a:lnSpc>
            </a:pPr>
            <a:r>
              <a:rPr lang="en-US" sz="1600" b="1" dirty="0"/>
              <a:t>•   Of course, there are more vulnerability categories. For example, the status of a vulnerability can be known, unknown, and zero-day. Vulnerabilities can also be classified by user groups, such as Windows, Linux, Internet Explorer, and Oracle vulnerabilities.</a:t>
            </a:r>
          </a:p>
        </p:txBody>
      </p:sp>
    </p:spTree>
    <p:extLst>
      <p:ext uri="{BB962C8B-B14F-4D97-AF65-F5344CB8AC3E}">
        <p14:creationId xmlns:p14="http://schemas.microsoft.com/office/powerpoint/2010/main" val="18948115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09714D5E-9252-95D3-2F42-45D9AD497927}"/>
              </a:ext>
            </a:extLst>
          </p:cNvPr>
          <p:cNvGraphicFramePr>
            <a:graphicFrameLocks noChangeAspect="1"/>
          </p:cNvGraphicFramePr>
          <p:nvPr>
            <p:extLst>
              <p:ext uri="{D42A27DB-BD31-4B8C-83A1-F6EECF244321}">
                <p14:modId xmlns:p14="http://schemas.microsoft.com/office/powerpoint/2010/main" val="221377387"/>
              </p:ext>
            </p:extLst>
          </p:nvPr>
        </p:nvGraphicFramePr>
        <p:xfrm>
          <a:off x="7027893" y="2743604"/>
          <a:ext cx="4138613" cy="3741737"/>
        </p:xfrm>
        <a:graphic>
          <a:graphicData uri="http://schemas.openxmlformats.org/presentationml/2006/ole">
            <mc:AlternateContent xmlns:mc="http://schemas.openxmlformats.org/markup-compatibility/2006">
              <mc:Choice xmlns:v="urn:schemas-microsoft-com:vml" Requires="v">
                <p:oleObj name="Bitmap Image" r:id="rId2" imgW="4137840" imgH="3741480" progId="PBrush">
                  <p:embed/>
                </p:oleObj>
              </mc:Choice>
              <mc:Fallback>
                <p:oleObj name="Bitmap Image" r:id="rId2" imgW="4137840" imgH="3741480" progId="PBrush">
                  <p:embed/>
                  <p:pic>
                    <p:nvPicPr>
                      <p:cNvPr id="0" name=""/>
                      <p:cNvPicPr/>
                      <p:nvPr/>
                    </p:nvPicPr>
                    <p:blipFill>
                      <a:blip r:embed="rId3"/>
                      <a:stretch>
                        <a:fillRect/>
                      </a:stretch>
                    </p:blipFill>
                    <p:spPr>
                      <a:xfrm>
                        <a:off x="7027893" y="2743604"/>
                        <a:ext cx="4138613" cy="37417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72659"/>
            <a:ext cx="467608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Causes of System Vulnerabilities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2270109"/>
          </a:xfrm>
          <a:prstGeom prst="rect">
            <a:avLst/>
          </a:prstGeom>
          <a:noFill/>
        </p:spPr>
        <p:txBody>
          <a:bodyPr wrap="square">
            <a:spAutoFit/>
          </a:bodyPr>
          <a:lstStyle/>
          <a:p>
            <a:pPr>
              <a:lnSpc>
                <a:spcPct val="150000"/>
              </a:lnSpc>
            </a:pPr>
            <a:r>
              <a:rPr lang="en-US" sz="1600" b="1" dirty="0"/>
              <a:t>•   Defects in software or protocol design</a:t>
            </a:r>
          </a:p>
          <a:p>
            <a:pPr>
              <a:lnSpc>
                <a:spcPct val="150000"/>
              </a:lnSpc>
            </a:pPr>
            <a:r>
              <a:rPr lang="en-US" sz="1600" b="1" dirty="0"/>
              <a:t>•   Bugs in software compilation</a:t>
            </a:r>
          </a:p>
          <a:p>
            <a:pPr>
              <a:lnSpc>
                <a:spcPct val="150000"/>
              </a:lnSpc>
            </a:pPr>
            <a:r>
              <a:rPr lang="en-US" sz="1600" b="1" dirty="0"/>
              <a:t>•  Improper system configuration</a:t>
            </a:r>
          </a:p>
          <a:p>
            <a:pPr>
              <a:lnSpc>
                <a:spcPct val="150000"/>
              </a:lnSpc>
            </a:pPr>
            <a:r>
              <a:rPr lang="en-US" sz="1600" b="1" dirty="0"/>
              <a:t>•   Limited security awareness</a:t>
            </a:r>
          </a:p>
          <a:p>
            <a:pPr>
              <a:lnSpc>
                <a:spcPct val="150000"/>
              </a:lnSpc>
            </a:pPr>
            <a:endParaRPr lang="en-US" sz="1600" b="1" dirty="0"/>
          </a:p>
          <a:p>
            <a:pPr>
              <a:lnSpc>
                <a:spcPct val="150000"/>
              </a:lnSpc>
            </a:pPr>
            <a:r>
              <a:rPr lang="en-US" sz="1600" b="1" dirty="0"/>
              <a:t>• Vulnerabilities are "inevitable". This is determined by the complexity of systems.</a:t>
            </a:r>
          </a:p>
        </p:txBody>
      </p:sp>
    </p:spTree>
    <p:extLst>
      <p:ext uri="{BB962C8B-B14F-4D97-AF65-F5344CB8AC3E}">
        <p14:creationId xmlns:p14="http://schemas.microsoft.com/office/powerpoint/2010/main" val="3191603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F31FAA49-901B-581B-275E-77ACB1A86D98}"/>
              </a:ext>
            </a:extLst>
          </p:cNvPr>
          <p:cNvGraphicFramePr>
            <a:graphicFrameLocks noChangeAspect="1"/>
          </p:cNvGraphicFramePr>
          <p:nvPr>
            <p:extLst>
              <p:ext uri="{D42A27DB-BD31-4B8C-83A1-F6EECF244321}">
                <p14:modId xmlns:p14="http://schemas.microsoft.com/office/powerpoint/2010/main" val="1548701567"/>
              </p:ext>
            </p:extLst>
          </p:nvPr>
        </p:nvGraphicFramePr>
        <p:xfrm>
          <a:off x="1832995" y="1129116"/>
          <a:ext cx="9045575" cy="5356225"/>
        </p:xfrm>
        <a:graphic>
          <a:graphicData uri="http://schemas.openxmlformats.org/presentationml/2006/ole">
            <mc:AlternateContent xmlns:mc="http://schemas.openxmlformats.org/markup-compatibility/2006">
              <mc:Choice xmlns:v="urn:schemas-microsoft-com:vml" Requires="v">
                <p:oleObj name="Bitmap Image" r:id="rId2" imgW="9045000" imgH="5356800" progId="PBrush">
                  <p:embed/>
                </p:oleObj>
              </mc:Choice>
              <mc:Fallback>
                <p:oleObj name="Bitmap Image" r:id="rId2" imgW="9045000" imgH="5356800" progId="PBrush">
                  <p:embed/>
                  <p:pic>
                    <p:nvPicPr>
                      <p:cNvPr id="0" name=""/>
                      <p:cNvPicPr/>
                      <p:nvPr/>
                    </p:nvPicPr>
                    <p:blipFill>
                      <a:blip r:embed="rId3"/>
                      <a:stretch>
                        <a:fillRect/>
                      </a:stretch>
                    </p:blipFill>
                    <p:spPr>
                      <a:xfrm>
                        <a:off x="1832995" y="1129116"/>
                        <a:ext cx="9045575" cy="535622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72659"/>
            <a:ext cx="322376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Vulnerability Scanning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725283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410561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scanning methods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B3E9FC1B-1569-DEC7-5430-98D7FB0C42BF}"/>
              </a:ext>
            </a:extLst>
          </p:cNvPr>
          <p:cNvGraphicFramePr>
            <a:graphicFrameLocks noChangeAspect="1"/>
          </p:cNvGraphicFramePr>
          <p:nvPr>
            <p:extLst>
              <p:ext uri="{D42A27DB-BD31-4B8C-83A1-F6EECF244321}">
                <p14:modId xmlns:p14="http://schemas.microsoft.com/office/powerpoint/2010/main" val="1213614996"/>
              </p:ext>
            </p:extLst>
          </p:nvPr>
        </p:nvGraphicFramePr>
        <p:xfrm>
          <a:off x="1206885" y="1665580"/>
          <a:ext cx="9944100" cy="4686300"/>
        </p:xfrm>
        <a:graphic>
          <a:graphicData uri="http://schemas.openxmlformats.org/presentationml/2006/ole">
            <mc:AlternateContent xmlns:mc="http://schemas.openxmlformats.org/markup-compatibility/2006">
              <mc:Choice xmlns:v="urn:schemas-microsoft-com:vml" Requires="v">
                <p:oleObj name="Bitmap Image" r:id="rId6" imgW="9944280" imgH="4686480" progId="PBrush">
                  <p:embed/>
                </p:oleObj>
              </mc:Choice>
              <mc:Fallback>
                <p:oleObj name="Bitmap Image" r:id="rId6" imgW="9944280" imgH="4686480" progId="PBrush">
                  <p:embed/>
                  <p:pic>
                    <p:nvPicPr>
                      <p:cNvPr id="0" name=""/>
                      <p:cNvPicPr/>
                      <p:nvPr/>
                    </p:nvPicPr>
                    <p:blipFill>
                      <a:blip r:embed="rId7"/>
                      <a:stretch>
                        <a:fillRect/>
                      </a:stretch>
                    </p:blipFill>
                    <p:spPr>
                      <a:xfrm>
                        <a:off x="1206885" y="1665580"/>
                        <a:ext cx="9944100" cy="4686300"/>
                      </a:xfrm>
                      <a:prstGeom prst="rect">
                        <a:avLst/>
                      </a:prstGeom>
                    </p:spPr>
                  </p:pic>
                </p:oleObj>
              </mc:Fallback>
            </mc:AlternateContent>
          </a:graphicData>
        </a:graphic>
      </p:graphicFrame>
    </p:spTree>
    <p:extLst>
      <p:ext uri="{BB962C8B-B14F-4D97-AF65-F5344CB8AC3E}">
        <p14:creationId xmlns:p14="http://schemas.microsoft.com/office/powerpoint/2010/main" val="2947548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05" y="6292006"/>
            <a:ext cx="704703" cy="631940"/>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407165"/>
            <a:ext cx="410561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scanning methods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95083" y="1388741"/>
            <a:ext cx="11213122" cy="4906408"/>
          </a:xfrm>
          <a:prstGeom prst="rect">
            <a:avLst/>
          </a:prstGeom>
          <a:noFill/>
        </p:spPr>
        <p:txBody>
          <a:bodyPr wrap="square">
            <a:spAutoFit/>
          </a:bodyPr>
          <a:lstStyle/>
          <a:p>
            <a:pPr>
              <a:lnSpc>
                <a:spcPct val="150000"/>
              </a:lnSpc>
            </a:pPr>
            <a:r>
              <a:rPr lang="en-US" sz="1400" b="1" dirty="0"/>
              <a:t>• Full connection scanning: The scanning host establishes a complete connection with a specified port on the target host through a three-way TCP/IP handshake. If the port is in the listening state, the connection is successful. Otherwise, the port is unavailable.</a:t>
            </a:r>
          </a:p>
          <a:p>
            <a:pPr>
              <a:lnSpc>
                <a:spcPct val="150000"/>
              </a:lnSpc>
            </a:pPr>
            <a:endParaRPr lang="en-US" sz="1400" b="1" dirty="0"/>
          </a:p>
          <a:p>
            <a:pPr>
              <a:lnSpc>
                <a:spcPct val="150000"/>
              </a:lnSpc>
            </a:pPr>
            <a:r>
              <a:rPr lang="en-US" sz="1400" b="1" dirty="0"/>
              <a:t>• SYN scanning: The scanner sends an SYN packet to the target host. If an RST packet is received in reply, it indicates that the port is disabled. If the response packet contains SYN and ACK, the port is in the listening state. Then, the scanner can send an RST packet to the target host, to stop the host's connection with the port.</a:t>
            </a:r>
          </a:p>
          <a:p>
            <a:pPr>
              <a:lnSpc>
                <a:spcPct val="150000"/>
              </a:lnSpc>
            </a:pPr>
            <a:endParaRPr lang="en-US" sz="1400" b="1" dirty="0"/>
          </a:p>
          <a:p>
            <a:pPr>
              <a:lnSpc>
                <a:spcPct val="150000"/>
              </a:lnSpc>
            </a:pPr>
            <a:r>
              <a:rPr lang="en-US" sz="1400" b="1" dirty="0"/>
              <a:t>• Stealth scanning: The scanner sends a FIN packet to the target host. If the FIN packet reaches a disabled port, the packet is discarded, and an RST packet is returned. If the port is enabled, the FIN packet is simply discarded.</a:t>
            </a:r>
          </a:p>
          <a:p>
            <a:pPr>
              <a:lnSpc>
                <a:spcPct val="150000"/>
              </a:lnSpc>
            </a:pPr>
            <a:endParaRPr lang="en-US" sz="1400" b="1" dirty="0"/>
          </a:p>
          <a:p>
            <a:pPr>
              <a:lnSpc>
                <a:spcPct val="150000"/>
              </a:lnSpc>
            </a:pPr>
            <a:r>
              <a:rPr lang="en-US" sz="1400" b="1" dirty="0"/>
              <a:t>• Passive   scanning:   Based   on   host   detection.   It   checks   inappropriate   settings,   weak passwords, and other objects that do not comply with security rules.</a:t>
            </a:r>
          </a:p>
          <a:p>
            <a:pPr>
              <a:lnSpc>
                <a:spcPct val="150000"/>
              </a:lnSpc>
            </a:pPr>
            <a:endParaRPr lang="en-US" sz="1400" b="1" dirty="0"/>
          </a:p>
          <a:p>
            <a:pPr>
              <a:lnSpc>
                <a:spcPct val="150000"/>
              </a:lnSpc>
            </a:pPr>
            <a:r>
              <a:rPr lang="en-US" sz="1400" b="1" dirty="0"/>
              <a:t>• Active scanning: Based on networks. It attacks the system by executing some script files and records the system response. In this way, vulnerabilities can be detected.</a:t>
            </a:r>
          </a:p>
        </p:txBody>
      </p:sp>
    </p:spTree>
    <p:extLst>
      <p:ext uri="{BB962C8B-B14F-4D97-AF65-F5344CB8AC3E}">
        <p14:creationId xmlns:p14="http://schemas.microsoft.com/office/powerpoint/2010/main" val="2114475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268374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Definition of Patch</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2321085"/>
          </a:xfrm>
          <a:prstGeom prst="rect">
            <a:avLst/>
          </a:prstGeom>
          <a:noFill/>
        </p:spPr>
        <p:txBody>
          <a:bodyPr wrap="square">
            <a:spAutoFit/>
          </a:bodyPr>
          <a:lstStyle/>
          <a:p>
            <a:pPr>
              <a:lnSpc>
                <a:spcPct val="150000"/>
              </a:lnSpc>
            </a:pPr>
            <a:r>
              <a:rPr lang="en-US" sz="1400" b="1" dirty="0"/>
              <a:t>• Issues with operating systems are often discovered by hackers or virus designers or generated during the use of a system. Developers collect these errors and develop a patch. A patch is a set of changes designed to update a program and fix security vulnerabilities.</a:t>
            </a:r>
          </a:p>
          <a:p>
            <a:pPr>
              <a:lnSpc>
                <a:spcPct val="150000"/>
              </a:lnSpc>
            </a:pPr>
            <a:endParaRPr lang="en-US" sz="1400" b="1" dirty="0"/>
          </a:p>
          <a:p>
            <a:pPr>
              <a:lnSpc>
                <a:spcPct val="150000"/>
              </a:lnSpc>
            </a:pPr>
            <a:r>
              <a:rPr lang="en-US" sz="1400" b="1" dirty="0"/>
              <a:t>• A patch is a small piece of cloth used to mend or cover a hole in a garment or blanket. It also refers to a small program that is released to solve issues (usually discovered by hackers or virus designers) exposed during the use of a large software system (such as Microsoft operating system). Bugs cannot be avoided in software. If any bugs are found, a patch can be developed for the software and installed to fix them. Developers release patches for download on their official websites.</a:t>
            </a:r>
          </a:p>
        </p:txBody>
      </p:sp>
      <p:graphicFrame>
        <p:nvGraphicFramePr>
          <p:cNvPr id="9" name="Object 8">
            <a:extLst>
              <a:ext uri="{FF2B5EF4-FFF2-40B4-BE49-F238E27FC236}">
                <a16:creationId xmlns:a16="http://schemas.microsoft.com/office/drawing/2014/main" id="{20A33C44-0E47-E500-C377-EDAEB19AA641}"/>
              </a:ext>
            </a:extLst>
          </p:cNvPr>
          <p:cNvGraphicFramePr>
            <a:graphicFrameLocks noChangeAspect="1"/>
          </p:cNvGraphicFramePr>
          <p:nvPr>
            <p:extLst>
              <p:ext uri="{D42A27DB-BD31-4B8C-83A1-F6EECF244321}">
                <p14:modId xmlns:p14="http://schemas.microsoft.com/office/powerpoint/2010/main" val="1139511544"/>
              </p:ext>
            </p:extLst>
          </p:nvPr>
        </p:nvGraphicFramePr>
        <p:xfrm>
          <a:off x="2360042" y="3753549"/>
          <a:ext cx="7147075" cy="2702825"/>
        </p:xfrm>
        <a:graphic>
          <a:graphicData uri="http://schemas.openxmlformats.org/presentationml/2006/ole">
            <mc:AlternateContent xmlns:mc="http://schemas.openxmlformats.org/markup-compatibility/2006">
              <mc:Choice xmlns:v="urn:schemas-microsoft-com:vml" Requires="v">
                <p:oleObj name="Bitmap Image" r:id="rId6" imgW="9570600" imgH="3619440" progId="PBrush">
                  <p:embed/>
                </p:oleObj>
              </mc:Choice>
              <mc:Fallback>
                <p:oleObj name="Bitmap Image" r:id="rId6" imgW="9570600" imgH="3619440" progId="PBrush">
                  <p:embed/>
                  <p:pic>
                    <p:nvPicPr>
                      <p:cNvPr id="0" name=""/>
                      <p:cNvPicPr/>
                      <p:nvPr/>
                    </p:nvPicPr>
                    <p:blipFill>
                      <a:blip r:embed="rId7"/>
                      <a:stretch>
                        <a:fillRect/>
                      </a:stretch>
                    </p:blipFill>
                    <p:spPr>
                      <a:xfrm>
                        <a:off x="2360042" y="3753549"/>
                        <a:ext cx="7147075" cy="2702825"/>
                      </a:xfrm>
                      <a:prstGeom prst="rect">
                        <a:avLst/>
                      </a:prstGeom>
                    </p:spPr>
                  </p:pic>
                </p:oleObj>
              </mc:Fallback>
            </mc:AlternateContent>
          </a:graphicData>
        </a:graphic>
      </p:graphicFrame>
    </p:spTree>
    <p:extLst>
      <p:ext uri="{BB962C8B-B14F-4D97-AF65-F5344CB8AC3E}">
        <p14:creationId xmlns:p14="http://schemas.microsoft.com/office/powerpoint/2010/main" val="29990125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05" y="6292006"/>
            <a:ext cx="704703" cy="631940"/>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407165"/>
            <a:ext cx="445230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WannaCry Ransomware Attack</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2323" y="1572943"/>
            <a:ext cx="7777649" cy="4260077"/>
          </a:xfrm>
          <a:prstGeom prst="rect">
            <a:avLst/>
          </a:prstGeom>
          <a:noFill/>
        </p:spPr>
        <p:txBody>
          <a:bodyPr wrap="square">
            <a:spAutoFit/>
          </a:bodyPr>
          <a:lstStyle/>
          <a:p>
            <a:pPr>
              <a:lnSpc>
                <a:spcPct val="150000"/>
              </a:lnSpc>
            </a:pPr>
            <a:r>
              <a:rPr lang="en-US" sz="1400" b="1" dirty="0"/>
              <a:t>On May 12, 2017, the WannaCry worm that exploited the MS17-010 vulnerability spread globally and infected a large number of computers. Ransomware viruses were implanted in infected computers and encrypted a large number of files on the computers. After a victim's computer was locked by a hacker, the virus demanded the user pay $300 (USD) of Bitcoin to retrieve their files.</a:t>
            </a:r>
          </a:p>
          <a:p>
            <a:pPr>
              <a:lnSpc>
                <a:spcPct val="150000"/>
              </a:lnSpc>
            </a:pPr>
            <a:endParaRPr lang="en-US" sz="1400" b="1" dirty="0"/>
          </a:p>
          <a:p>
            <a:pPr>
              <a:lnSpc>
                <a:spcPct val="150000"/>
              </a:lnSpc>
            </a:pPr>
            <a:endParaRPr lang="en-US" sz="1400" b="1" dirty="0"/>
          </a:p>
          <a:p>
            <a:pPr>
              <a:lnSpc>
                <a:spcPct val="150000"/>
              </a:lnSpc>
            </a:pPr>
            <a:r>
              <a:rPr lang="en-US" sz="1400" b="1" dirty="0"/>
              <a:t>•     WannaCry  uses  the  vulnerabilities  of  port  445  in  the  Windows  operating  system  to propagate and self-replicate.</a:t>
            </a:r>
          </a:p>
          <a:p>
            <a:pPr>
              <a:lnSpc>
                <a:spcPct val="150000"/>
              </a:lnSpc>
            </a:pPr>
            <a:endParaRPr lang="en-US" sz="1400" b="1" dirty="0"/>
          </a:p>
          <a:p>
            <a:pPr>
              <a:lnSpc>
                <a:spcPct val="150000"/>
              </a:lnSpc>
            </a:pPr>
            <a:r>
              <a:rPr lang="en-US" sz="1400" b="1" dirty="0"/>
              <a:t>• After a computer is penetrated by the ransomware, many types of files in the user host system, such as photos, pictures, documents, audios, and videos, are encrypted. The file name extension of the encrypted files is changed to .WNCRY, and a ransom dialog box is displayed on the desktop, asking the victim to pay $300 (USD) of Bitcoin to the attacker's bitcoin wallet. The ransom increases over time.</a:t>
            </a:r>
          </a:p>
        </p:txBody>
      </p:sp>
      <p:graphicFrame>
        <p:nvGraphicFramePr>
          <p:cNvPr id="9" name="Object 8">
            <a:extLst>
              <a:ext uri="{FF2B5EF4-FFF2-40B4-BE49-F238E27FC236}">
                <a16:creationId xmlns:a16="http://schemas.microsoft.com/office/drawing/2014/main" id="{6DBFFE29-776E-84D5-BDDB-2E2C95D9E526}"/>
              </a:ext>
            </a:extLst>
          </p:cNvPr>
          <p:cNvGraphicFramePr>
            <a:graphicFrameLocks noChangeAspect="1"/>
          </p:cNvGraphicFramePr>
          <p:nvPr>
            <p:extLst>
              <p:ext uri="{D42A27DB-BD31-4B8C-83A1-F6EECF244321}">
                <p14:modId xmlns:p14="http://schemas.microsoft.com/office/powerpoint/2010/main" val="2444112200"/>
              </p:ext>
            </p:extLst>
          </p:nvPr>
        </p:nvGraphicFramePr>
        <p:xfrm>
          <a:off x="7806906" y="2100111"/>
          <a:ext cx="4265769" cy="2854655"/>
        </p:xfrm>
        <a:graphic>
          <a:graphicData uri="http://schemas.openxmlformats.org/presentationml/2006/ole">
            <mc:AlternateContent xmlns:mc="http://schemas.openxmlformats.org/markup-compatibility/2006">
              <mc:Choice xmlns:v="urn:schemas-microsoft-com:vml" Requires="v">
                <p:oleObj name="Bitmap Image" r:id="rId6" imgW="5387400" imgH="3436560" progId="PBrush">
                  <p:embed/>
                </p:oleObj>
              </mc:Choice>
              <mc:Fallback>
                <p:oleObj name="Bitmap Image" r:id="rId6" imgW="5387400" imgH="3436560" progId="PBrush">
                  <p:embed/>
                  <p:pic>
                    <p:nvPicPr>
                      <p:cNvPr id="0" name=""/>
                      <p:cNvPicPr/>
                      <p:nvPr/>
                    </p:nvPicPr>
                    <p:blipFill>
                      <a:blip r:embed="rId7"/>
                      <a:stretch>
                        <a:fillRect/>
                      </a:stretch>
                    </p:blipFill>
                    <p:spPr>
                      <a:xfrm>
                        <a:off x="7806906" y="2100111"/>
                        <a:ext cx="4265769" cy="2854655"/>
                      </a:xfrm>
                      <a:prstGeom prst="rect">
                        <a:avLst/>
                      </a:prstGeom>
                    </p:spPr>
                  </p:pic>
                </p:oleObj>
              </mc:Fallback>
            </mc:AlternateContent>
          </a:graphicData>
        </a:graphic>
      </p:graphicFrame>
    </p:spTree>
    <p:extLst>
      <p:ext uri="{BB962C8B-B14F-4D97-AF65-F5344CB8AC3E}">
        <p14:creationId xmlns:p14="http://schemas.microsoft.com/office/powerpoint/2010/main" val="10340799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05" y="6292006"/>
            <a:ext cx="704703" cy="631940"/>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407165"/>
            <a:ext cx="313560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DROWN Vulnerability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95083" y="1388741"/>
            <a:ext cx="11213122" cy="2644250"/>
          </a:xfrm>
          <a:prstGeom prst="rect">
            <a:avLst/>
          </a:prstGeom>
          <a:noFill/>
        </p:spPr>
        <p:txBody>
          <a:bodyPr wrap="square">
            <a:spAutoFit/>
          </a:bodyPr>
          <a:lstStyle/>
          <a:p>
            <a:pPr>
              <a:lnSpc>
                <a:spcPct val="150000"/>
              </a:lnSpc>
            </a:pPr>
            <a:r>
              <a:rPr lang="en-US" sz="1400" b="1" dirty="0"/>
              <a:t>•    In  March  2016,  a  new  security  vulnerability,  DROWN,  was  found  in  the  open-source encryption tool OpenSSL used by about two-thirds of the world's website servers.</a:t>
            </a:r>
          </a:p>
          <a:p>
            <a:pPr>
              <a:lnSpc>
                <a:spcPct val="150000"/>
              </a:lnSpc>
            </a:pPr>
            <a:endParaRPr lang="en-US" sz="1400" b="1" dirty="0"/>
          </a:p>
          <a:p>
            <a:pPr>
              <a:lnSpc>
                <a:spcPct val="150000"/>
              </a:lnSpc>
            </a:pPr>
            <a:r>
              <a:rPr lang="en-US" sz="1400" b="1" dirty="0"/>
              <a:t>• The vulnerability allowed hackers to attack websites and read encrypted information such as passwords, credit card accounts, business secrets, and financial data. This was a huge security challenge for global websites. More than 100,000 websites in China were affected.</a:t>
            </a:r>
          </a:p>
          <a:p>
            <a:pPr>
              <a:lnSpc>
                <a:spcPct val="150000"/>
              </a:lnSpc>
            </a:pPr>
            <a:endParaRPr lang="en-US" sz="1400" b="1" dirty="0"/>
          </a:p>
          <a:p>
            <a:pPr>
              <a:lnSpc>
                <a:spcPct val="150000"/>
              </a:lnSpc>
            </a:pPr>
            <a:r>
              <a:rPr lang="en-US" sz="1400" b="1" dirty="0"/>
              <a:t>• Users must periodically scan their computers, upgrade software to the latest versions, check software configurations, disable insecure options, and pay attention to the recommendations of security companies. These are effective means to avoid vulnerabilities.</a:t>
            </a:r>
          </a:p>
        </p:txBody>
      </p:sp>
      <p:sp>
        <p:nvSpPr>
          <p:cNvPr id="12" name="TextBox 11">
            <a:extLst>
              <a:ext uri="{FF2B5EF4-FFF2-40B4-BE49-F238E27FC236}">
                <a16:creationId xmlns:a16="http://schemas.microsoft.com/office/drawing/2014/main" id="{E960E10B-28BD-AF6F-D80B-FA0E15A0EFBF}"/>
              </a:ext>
            </a:extLst>
          </p:cNvPr>
          <p:cNvSpPr txBox="1"/>
          <p:nvPr/>
        </p:nvSpPr>
        <p:spPr>
          <a:xfrm>
            <a:off x="2424021" y="4231474"/>
            <a:ext cx="8160589" cy="1862048"/>
          </a:xfrm>
          <a:prstGeom prst="rect">
            <a:avLst/>
          </a:prstGeom>
          <a:noFill/>
        </p:spPr>
        <p:txBody>
          <a:bodyPr wrap="square">
            <a:spAutoFit/>
          </a:bodyPr>
          <a:lstStyle/>
          <a:p>
            <a:r>
              <a:rPr lang="en-US" sz="11500" dirty="0">
                <a:latin typeface="Algerian" panose="04020705040A02060702" pitchFamily="82" charset="0"/>
              </a:rPr>
              <a:t>Open SSL</a:t>
            </a:r>
          </a:p>
        </p:txBody>
      </p:sp>
    </p:spTree>
    <p:extLst>
      <p:ext uri="{BB962C8B-B14F-4D97-AF65-F5344CB8AC3E}">
        <p14:creationId xmlns:p14="http://schemas.microsoft.com/office/powerpoint/2010/main" val="37881483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05" y="6292006"/>
            <a:ext cx="704703" cy="631940"/>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236724"/>
            <a:ext cx="6631645"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Do You Defend Against These </a:t>
            </a:r>
          </a:p>
          <a:p>
            <a:r>
              <a:rPr lang="en-US" sz="2400" dirty="0">
                <a:solidFill>
                  <a:schemeClr val="bg1"/>
                </a:solidFill>
                <a:latin typeface="Tajawal Medium" panose="00000600000000000000" pitchFamily="2" charset="-78"/>
                <a:cs typeface="Tajawal Medium" panose="00000600000000000000" pitchFamily="2" charset="-78"/>
              </a:rPr>
              <a:t>Vulnerabilities?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727508" y="1562348"/>
            <a:ext cx="11213122" cy="589072"/>
          </a:xfrm>
          <a:prstGeom prst="rect">
            <a:avLst/>
          </a:prstGeom>
          <a:noFill/>
        </p:spPr>
        <p:txBody>
          <a:bodyPr wrap="square">
            <a:spAutoFit/>
          </a:bodyPr>
          <a:lstStyle/>
          <a:p>
            <a:pPr>
              <a:lnSpc>
                <a:spcPct val="150000"/>
              </a:lnSpc>
            </a:pPr>
            <a:r>
              <a:rPr lang="en-US" sz="2400" b="1" dirty="0"/>
              <a:t>• How to implement these defenses?</a:t>
            </a:r>
          </a:p>
        </p:txBody>
      </p:sp>
      <p:graphicFrame>
        <p:nvGraphicFramePr>
          <p:cNvPr id="9" name="Object 8">
            <a:extLst>
              <a:ext uri="{FF2B5EF4-FFF2-40B4-BE49-F238E27FC236}">
                <a16:creationId xmlns:a16="http://schemas.microsoft.com/office/drawing/2014/main" id="{6AA0168C-1387-6EF8-8160-953DF0F8879E}"/>
              </a:ext>
            </a:extLst>
          </p:cNvPr>
          <p:cNvGraphicFramePr>
            <a:graphicFrameLocks noChangeAspect="1"/>
          </p:cNvGraphicFramePr>
          <p:nvPr>
            <p:extLst>
              <p:ext uri="{D42A27DB-BD31-4B8C-83A1-F6EECF244321}">
                <p14:modId xmlns:p14="http://schemas.microsoft.com/office/powerpoint/2010/main" val="222751678"/>
              </p:ext>
            </p:extLst>
          </p:nvPr>
        </p:nvGraphicFramePr>
        <p:xfrm>
          <a:off x="1706517" y="2354529"/>
          <a:ext cx="8588375" cy="3802063"/>
        </p:xfrm>
        <a:graphic>
          <a:graphicData uri="http://schemas.openxmlformats.org/presentationml/2006/ole">
            <mc:AlternateContent xmlns:mc="http://schemas.openxmlformats.org/markup-compatibility/2006">
              <mc:Choice xmlns:v="urn:schemas-microsoft-com:vml" Requires="v">
                <p:oleObj name="Bitmap Image" r:id="rId6" imgW="8587800" imgH="3802320" progId="PBrush">
                  <p:embed/>
                </p:oleObj>
              </mc:Choice>
              <mc:Fallback>
                <p:oleObj name="Bitmap Image" r:id="rId6" imgW="8587800" imgH="3802320" progId="PBrush">
                  <p:embed/>
                  <p:pic>
                    <p:nvPicPr>
                      <p:cNvPr id="0" name=""/>
                      <p:cNvPicPr/>
                      <p:nvPr/>
                    </p:nvPicPr>
                    <p:blipFill>
                      <a:blip r:embed="rId7"/>
                      <a:stretch>
                        <a:fillRect/>
                      </a:stretch>
                    </p:blipFill>
                    <p:spPr>
                      <a:xfrm>
                        <a:off x="1706517" y="2354529"/>
                        <a:ext cx="8588375" cy="3802063"/>
                      </a:xfrm>
                      <a:prstGeom prst="rect">
                        <a:avLst/>
                      </a:prstGeom>
                    </p:spPr>
                  </p:pic>
                </p:oleObj>
              </mc:Fallback>
            </mc:AlternateContent>
          </a:graphicData>
        </a:graphic>
      </p:graphicFrame>
    </p:spTree>
    <p:extLst>
      <p:ext uri="{BB962C8B-B14F-4D97-AF65-F5344CB8AC3E}">
        <p14:creationId xmlns:p14="http://schemas.microsoft.com/office/powerpoint/2010/main" val="39899222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349</TotalTime>
  <Words>3692</Words>
  <Application>Microsoft Office PowerPoint</Application>
  <PresentationFormat>Widescreen</PresentationFormat>
  <Paragraphs>291</Paragraphs>
  <Slides>38</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6" baseType="lpstr">
      <vt:lpstr>Algerian</vt:lpstr>
      <vt:lpstr>Arial</vt:lpstr>
      <vt:lpstr>Calibri</vt:lpstr>
      <vt:lpstr>Calibri Light</vt:lpstr>
      <vt:lpstr>Tajawal Medium</vt:lpstr>
      <vt:lpstr>Wingdings</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106</cp:revision>
  <dcterms:created xsi:type="dcterms:W3CDTF">2021-08-03T13:03:26Z</dcterms:created>
  <dcterms:modified xsi:type="dcterms:W3CDTF">2022-07-19T10:32:55Z</dcterms:modified>
</cp:coreProperties>
</file>