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4"/>
  </p:notesMasterIdLst>
  <p:sldIdLst>
    <p:sldId id="480" r:id="rId6"/>
    <p:sldId id="303" r:id="rId7"/>
    <p:sldId id="820" r:id="rId8"/>
    <p:sldId id="296" r:id="rId9"/>
    <p:sldId id="819" r:id="rId10"/>
    <p:sldId id="779" r:id="rId11"/>
    <p:sldId id="781" r:id="rId12"/>
    <p:sldId id="784" r:id="rId13"/>
    <p:sldId id="780" r:id="rId14"/>
    <p:sldId id="788" r:id="rId15"/>
    <p:sldId id="789" r:id="rId16"/>
    <p:sldId id="791" r:id="rId17"/>
    <p:sldId id="790" r:id="rId18"/>
    <p:sldId id="787" r:id="rId19"/>
    <p:sldId id="786" r:id="rId20"/>
    <p:sldId id="792" r:id="rId21"/>
    <p:sldId id="794" r:id="rId22"/>
    <p:sldId id="797" r:id="rId23"/>
    <p:sldId id="799" r:id="rId24"/>
    <p:sldId id="817" r:id="rId25"/>
    <p:sldId id="800" r:id="rId26"/>
    <p:sldId id="815" r:id="rId27"/>
    <p:sldId id="821" r:id="rId28"/>
    <p:sldId id="823" r:id="rId29"/>
    <p:sldId id="822" r:id="rId30"/>
    <p:sldId id="824" r:id="rId31"/>
    <p:sldId id="825" r:id="rId32"/>
    <p:sldId id="826" r:id="rId33"/>
    <p:sldId id="827" r:id="rId34"/>
    <p:sldId id="828" r:id="rId35"/>
    <p:sldId id="831" r:id="rId36"/>
    <p:sldId id="830" r:id="rId37"/>
    <p:sldId id="832" r:id="rId38"/>
    <p:sldId id="833" r:id="rId39"/>
    <p:sldId id="834" r:id="rId40"/>
    <p:sldId id="829" r:id="rId41"/>
    <p:sldId id="836" r:id="rId42"/>
    <p:sldId id="835" r:id="rId43"/>
    <p:sldId id="837" r:id="rId44"/>
    <p:sldId id="816" r:id="rId45"/>
    <p:sldId id="802" r:id="rId46"/>
    <p:sldId id="803" r:id="rId47"/>
    <p:sldId id="804" r:id="rId48"/>
    <p:sldId id="838" r:id="rId49"/>
    <p:sldId id="805" r:id="rId50"/>
    <p:sldId id="806" r:id="rId51"/>
    <p:sldId id="807"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20"/>
            <p14:sldId id="296"/>
            <p14:sldId id="819"/>
            <p14:sldId id="779"/>
            <p14:sldId id="781"/>
            <p14:sldId id="784"/>
            <p14:sldId id="780"/>
            <p14:sldId id="788"/>
            <p14:sldId id="789"/>
            <p14:sldId id="791"/>
            <p14:sldId id="790"/>
            <p14:sldId id="787"/>
            <p14:sldId id="786"/>
            <p14:sldId id="792"/>
            <p14:sldId id="794"/>
            <p14:sldId id="797"/>
            <p14:sldId id="799"/>
            <p14:sldId id="817"/>
            <p14:sldId id="800"/>
            <p14:sldId id="815"/>
            <p14:sldId id="821"/>
            <p14:sldId id="823"/>
            <p14:sldId id="822"/>
            <p14:sldId id="824"/>
            <p14:sldId id="825"/>
            <p14:sldId id="826"/>
            <p14:sldId id="827"/>
            <p14:sldId id="828"/>
            <p14:sldId id="831"/>
            <p14:sldId id="830"/>
            <p14:sldId id="832"/>
            <p14:sldId id="833"/>
            <p14:sldId id="834"/>
            <p14:sldId id="829"/>
            <p14:sldId id="836"/>
            <p14:sldId id="835"/>
            <p14:sldId id="837"/>
            <p14:sldId id="816"/>
            <p14:sldId id="802"/>
            <p14:sldId id="803"/>
            <p14:sldId id="804"/>
            <p14:sldId id="838"/>
            <p14:sldId id="805"/>
            <p14:sldId id="806"/>
            <p14:sldId id="807"/>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847C8-153B-7D25-F778-A3E1140EB757}"/>
            </a:ext>
          </a:extLst>
        </p:cNvPr>
        <p:cNvGrpSpPr/>
        <p:nvPr/>
      </p:nvGrpSpPr>
      <p:grpSpPr>
        <a:xfrm>
          <a:off x="0" y="0"/>
          <a:ext cx="0" cy="0"/>
          <a:chOff x="0" y="0"/>
          <a:chExt cx="0" cy="0"/>
        </a:xfrm>
      </p:grpSpPr>
      <p:sp>
        <p:nvSpPr>
          <p:cNvPr id="193537" name="Slide Image Placeholder 1">
            <a:extLst>
              <a:ext uri="{FF2B5EF4-FFF2-40B4-BE49-F238E27FC236}">
                <a16:creationId xmlns:a16="http://schemas.microsoft.com/office/drawing/2014/main" id="{B48AED48-F61E-CBB8-66F0-487885E90431}"/>
              </a:ext>
            </a:extLst>
          </p:cNvPr>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a:extLst>
              <a:ext uri="{FF2B5EF4-FFF2-40B4-BE49-F238E27FC236}">
                <a16:creationId xmlns:a16="http://schemas.microsoft.com/office/drawing/2014/main" id="{ACC8CDFB-648B-3A09-EBF9-5D7975A99B87}"/>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a:extLst>
              <a:ext uri="{FF2B5EF4-FFF2-40B4-BE49-F238E27FC236}">
                <a16:creationId xmlns:a16="http://schemas.microsoft.com/office/drawing/2014/main" id="{F9355820-3D90-A5FB-38C0-446C81FAF47D}"/>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802508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9B188-ADB2-31AB-3165-E9C7601191AA}"/>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E2859737-E5F7-4489-4894-C695DA8EF7BC}"/>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C9E142E1-EDA3-5ED0-BA0A-734F12F63F08}"/>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58337FDC-4B12-7332-0CB1-64CEBFF58EFE}"/>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marL="0" marR="0" lvl="0" indent="0" algn="r" defTabSz="914400" rtl="0" eaLnBrk="1" fontAlgn="auto" latinLnBrk="0" hangingPunct="1">
              <a:lnSpc>
                <a:spcPct val="100000"/>
              </a:lnSpc>
              <a:spcBef>
                <a:spcPts val="0"/>
              </a:spcBef>
              <a:spcAft>
                <a:spcPts val="0"/>
              </a:spcAft>
              <a:buClrTx/>
              <a:buSzTx/>
              <a:buFontTx/>
              <a:buNone/>
              <a:tabLst/>
              <a:defRPr/>
            </a:pPr>
            <a:fld id="{9A0DB2DC-4C9A-4742-B13C-FB6460FD3503}" type="slidenum">
              <a:rPr kumimoji="0" lang="en-US" altLang="zh-CN" sz="1200" b="0"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zh-CN" sz="1200" b="0"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6285966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35213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234C0-EAED-A420-CA6C-42D343FF3BCC}"/>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BC2AB664-D836-3492-B79D-CE5A91FA9C66}"/>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0436A793-F20B-6184-DFB4-4A981A9C4CA8}"/>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E3EF32D5-1791-5EB3-7C53-C1A621CAE4F5}"/>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22</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30342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D4464-3C02-9417-5173-806EBA427636}"/>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4E1177C3-B6EB-0ACF-2696-82020795EFD1}"/>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D9D1BECC-027E-A651-426A-E82B208F7C9A}"/>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0094ADDF-8288-9FF5-19AA-609F991B27F7}"/>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40</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194644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42823-E718-883B-31F7-BC56C09E73E1}"/>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60393FB2-821C-78AA-6669-8AB4FF6D6021}"/>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E2CC7911-A451-65E9-8DBB-B9A19E4F8B90}"/>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2D9543A3-C5E8-FB91-81BE-52C09393CE28}"/>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7527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48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2" r:id="rId14"/>
    <p:sldLayoutId id="214748369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15.emf"/></Relationships>
</file>

<file path=ppt/slides/_rels/slide1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7.emf"/></Relationships>
</file>

<file path=ppt/slides/_rels/slide1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0.emf"/><Relationship Id="rId4" Type="http://schemas.openxmlformats.org/officeDocument/2006/relationships/image" Target="../media/image19.emf"/></Relationships>
</file>

<file path=ppt/slides/_rels/slide1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15.xml"/><Relationship Id="rId5" Type="http://schemas.openxmlformats.org/officeDocument/2006/relationships/image" Target="../media/image24.emf"/><Relationship Id="rId4" Type="http://schemas.openxmlformats.org/officeDocument/2006/relationships/image" Target="../media/image23.emf"/></Relationships>
</file>

<file path=ppt/slides/_rels/slide13.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png"/><Relationship Id="rId1" Type="http://schemas.openxmlformats.org/officeDocument/2006/relationships/slideLayout" Target="../slideLayouts/slideLayout15.xml"/><Relationship Id="rId4" Type="http://schemas.openxmlformats.org/officeDocument/2006/relationships/image" Target="../media/image27.emf"/></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png"/><Relationship Id="rId1" Type="http://schemas.openxmlformats.org/officeDocument/2006/relationships/slideLayout" Target="../slideLayouts/slideLayout15.xml"/><Relationship Id="rId5" Type="http://schemas.openxmlformats.org/officeDocument/2006/relationships/image" Target="../media/image32.emf"/><Relationship Id="rId4" Type="http://schemas.openxmlformats.org/officeDocument/2006/relationships/image" Target="../media/image31.emf"/></Relationships>
</file>

<file path=ppt/slides/_rels/slide16.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png"/><Relationship Id="rId1" Type="http://schemas.openxmlformats.org/officeDocument/2006/relationships/slideLayout" Target="../slideLayouts/slideLayout15.xml"/><Relationship Id="rId5" Type="http://schemas.openxmlformats.org/officeDocument/2006/relationships/image" Target="../media/image37.emf"/><Relationship Id="rId4" Type="http://schemas.openxmlformats.org/officeDocument/2006/relationships/image" Target="../media/image36.emf"/></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40.emf"/><Relationship Id="rId4" Type="http://schemas.openxmlformats.org/officeDocument/2006/relationships/image" Target="../media/image39.emf"/></Relationships>
</file>

<file path=ppt/slides/_rels/slide19.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4.emf"/></Relationships>
</file>

<file path=ppt/slides/_rels/slide21.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png"/><Relationship Id="rId1" Type="http://schemas.openxmlformats.org/officeDocument/2006/relationships/slideLayout" Target="../slideLayouts/slideLayout15.xml"/><Relationship Id="rId6" Type="http://schemas.openxmlformats.org/officeDocument/2006/relationships/image" Target="../media/image49.emf"/><Relationship Id="rId5" Type="http://schemas.openxmlformats.org/officeDocument/2006/relationships/image" Target="../media/image48.emf"/><Relationship Id="rId4" Type="http://schemas.openxmlformats.org/officeDocument/2006/relationships/image" Target="../media/image47.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png"/><Relationship Id="rId1" Type="http://schemas.openxmlformats.org/officeDocument/2006/relationships/slideLayout" Target="../slideLayouts/slideLayout15.xml"/><Relationship Id="rId4" Type="http://schemas.openxmlformats.org/officeDocument/2006/relationships/image" Target="../media/image52.emf"/></Relationships>
</file>

<file path=ppt/slides/_rels/slide24.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image" Target="../media/image4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55.emf"/></Relationships>
</file>

<file path=ppt/slides/_rels/slide26.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57.emf"/></Relationships>
</file>

<file path=ppt/slides/_rels/slide27.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4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60.emf"/></Relationships>
</file>

<file path=ppt/slides/_rels/slide29.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45.png"/><Relationship Id="rId1" Type="http://schemas.openxmlformats.org/officeDocument/2006/relationships/slideLayout" Target="../slideLayouts/slideLayout15.xml"/><Relationship Id="rId5" Type="http://schemas.openxmlformats.org/officeDocument/2006/relationships/image" Target="../media/image63.emf"/><Relationship Id="rId4" Type="http://schemas.openxmlformats.org/officeDocument/2006/relationships/image" Target="../media/image62.emf"/></Relationships>
</file>

<file path=ppt/slides/_rels/slide30.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65.emf"/></Relationships>
</file>

<file path=ppt/slides/_rels/slide31.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45.png"/><Relationship Id="rId1" Type="http://schemas.openxmlformats.org/officeDocument/2006/relationships/slideLayout" Target="../slideLayouts/slideLayout15.xml"/><Relationship Id="rId5" Type="http://schemas.openxmlformats.org/officeDocument/2006/relationships/image" Target="../media/image68.emf"/><Relationship Id="rId4" Type="http://schemas.openxmlformats.org/officeDocument/2006/relationships/image" Target="../media/image67.emf"/></Relationships>
</file>

<file path=ppt/slides/_rels/slide32.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70.emf"/></Relationships>
</file>

<file path=ppt/slides/_rels/slide33.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72.emf"/></Relationships>
</file>

<file path=ppt/slides/_rels/slide34.xml.rels><?xml version="1.0" encoding="UTF-8" standalone="yes"?>
<Relationships xmlns="http://schemas.openxmlformats.org/package/2006/relationships"><Relationship Id="rId3" Type="http://schemas.openxmlformats.org/officeDocument/2006/relationships/image" Target="../media/image73.emf"/><Relationship Id="rId2" Type="http://schemas.openxmlformats.org/officeDocument/2006/relationships/image" Target="../media/image4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image" Target="../media/image4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75.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76.emf"/></Relationships>
</file>

<file path=ppt/slides/_rels/slide3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78.emf"/></Relationships>
</file>

<file path=ppt/slides/_rels/slide38.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image" Target="../media/image4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80.emf"/><Relationship Id="rId2" Type="http://schemas.openxmlformats.org/officeDocument/2006/relationships/image" Target="../media/image45.png"/><Relationship Id="rId1" Type="http://schemas.openxmlformats.org/officeDocument/2006/relationships/slideLayout" Target="../slideLayouts/slideLayout15.xml"/><Relationship Id="rId4" Type="http://schemas.openxmlformats.org/officeDocument/2006/relationships/image" Target="../media/image81.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3" Type="http://schemas.openxmlformats.org/officeDocument/2006/relationships/image" Target="../media/image82.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83.emf"/></Relationships>
</file>

<file path=ppt/slides/_rels/slide42.x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85.emf"/><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87.emf"/><Relationship Id="rId4" Type="http://schemas.openxmlformats.org/officeDocument/2006/relationships/image" Target="../media/image86.emf"/></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3" Type="http://schemas.openxmlformats.org/officeDocument/2006/relationships/image" Target="../media/image88.emf"/><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90.emf"/><Relationship Id="rId2" Type="http://schemas.openxmlformats.org/officeDocument/2006/relationships/image" Target="../media/image89.png"/><Relationship Id="rId1" Type="http://schemas.openxmlformats.org/officeDocument/2006/relationships/slideLayout" Target="../slideLayouts/slideLayout15.xml"/><Relationship Id="rId4" Type="http://schemas.openxmlformats.org/officeDocument/2006/relationships/image" Target="../media/image91.emf"/></Relationships>
</file>

<file path=ppt/slides/_rels/slide47.xml.rels><?xml version="1.0" encoding="UTF-8" standalone="yes"?>
<Relationships xmlns="http://schemas.openxmlformats.org/package/2006/relationships"><Relationship Id="rId3" Type="http://schemas.openxmlformats.org/officeDocument/2006/relationships/image" Target="../media/image92.emf"/><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94.emf"/><Relationship Id="rId4" Type="http://schemas.openxmlformats.org/officeDocument/2006/relationships/image" Target="../media/image93.emf"/></Relationships>
</file>

<file path=ppt/slides/_rels/slide4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13.xml"/><Relationship Id="rId5" Type="http://schemas.openxmlformats.org/officeDocument/2006/relationships/image" Target="../media/image98.png"/><Relationship Id="rId4" Type="http://schemas.openxmlformats.org/officeDocument/2006/relationships/image" Target="../media/image9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4616" y="4440673"/>
            <a:ext cx="319751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45914" y="2547334"/>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90968" y="34224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194616" y="5765061"/>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14" y="-187547"/>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10" name="Rectangle: Rounded Corners 9"/>
          <p:cNvSpPr/>
          <p:nvPr/>
        </p:nvSpPr>
        <p:spPr>
          <a:xfrm>
            <a:off x="4555005" y="4242267"/>
            <a:ext cx="6563032" cy="123231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Alexandria" charset="0"/>
              </a:rPr>
              <a:t>Chapter 4:</a:t>
            </a:r>
            <a:r>
              <a:rPr lang="zh-CN" altLang="en-US" sz="2800" b="1" dirty="0">
                <a:solidFill>
                  <a:srgbClr val="00B0F0"/>
                </a:solidFill>
                <a:latin typeface="Alexandria" charset="0"/>
              </a:rPr>
              <a:t> </a:t>
            </a:r>
            <a:endParaRPr lang="en-US" altLang="zh-CN" sz="2800" b="1" dirty="0">
              <a:solidFill>
                <a:srgbClr val="00B0F0"/>
              </a:solidFill>
              <a:latin typeface="Alexandria" charset="0"/>
            </a:endParaRPr>
          </a:p>
          <a:p>
            <a:pPr algn="ctr"/>
            <a:r>
              <a:rPr lang="en-US" sz="2800" b="1" dirty="0">
                <a:solidFill>
                  <a:srgbClr val="00B0F0"/>
                </a:solidFill>
                <a:latin typeface="Alexandria" charset="0"/>
              </a:rPr>
              <a:t>Completing the Accounting Cycle</a:t>
            </a:r>
          </a:p>
        </p:txBody>
      </p:sp>
      <p:sp>
        <p:nvSpPr>
          <p:cNvPr id="11" name="TextBox 10"/>
          <p:cNvSpPr txBox="1"/>
          <p:nvPr/>
        </p:nvSpPr>
        <p:spPr>
          <a:xfrm>
            <a:off x="5143056" y="3731689"/>
            <a:ext cx="1233030" cy="707886"/>
          </a:xfrm>
          <a:prstGeom prst="rect">
            <a:avLst/>
          </a:prstGeom>
          <a:noFill/>
        </p:spPr>
        <p:txBody>
          <a:bodyPr wrap="none" rtlCol="0">
            <a:spAutoFit/>
          </a:bodyPr>
          <a:lstStyle/>
          <a:p>
            <a:r>
              <a:rPr lang="en-US" sz="2000" dirty="0">
                <a:latin typeface="Alexandria" charset="0"/>
                <a:cs typeface="Alexandria" charset="0"/>
              </a:rPr>
              <a:t>MGM 227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256593" y="5691900"/>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Prepared by: </a:t>
            </a:r>
          </a:p>
          <a:p>
            <a:r>
              <a:rPr lang="en-US" sz="2800" b="1" dirty="0">
                <a:solidFill>
                  <a:srgbClr val="00B0F0"/>
                </a:solidFill>
                <a:latin typeface="Alexandria" charset="0"/>
                <a:cs typeface="Alexandria" charset="0"/>
              </a:rPr>
              <a:t>Dr. Rasha B. AL Jerd</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C771C-8626-C66D-A3D9-162ED14775C3}"/>
            </a:ext>
          </a:extLst>
        </p:cNvPr>
        <p:cNvGrpSpPr/>
        <p:nvPr/>
      </p:nvGrpSpPr>
      <p:grpSpPr>
        <a:xfrm>
          <a:off x="0" y="0"/>
          <a:ext cx="0" cy="0"/>
          <a:chOff x="0" y="0"/>
          <a:chExt cx="0" cy="0"/>
        </a:xfrm>
      </p:grpSpPr>
      <p:sp>
        <p:nvSpPr>
          <p:cNvPr id="192514" name="Slide Number Placeholder 3">
            <a:extLst>
              <a:ext uri="{FF2B5EF4-FFF2-40B4-BE49-F238E27FC236}">
                <a16:creationId xmlns:a16="http://schemas.microsoft.com/office/drawing/2014/main" id="{2DB603C9-E8E7-69B3-E6E8-F5FEAE41EA20}"/>
              </a:ext>
            </a:extLst>
          </p:cNvPr>
          <p:cNvSpPr>
            <a:spLocks noGrp="1"/>
          </p:cNvSpPr>
          <p:nvPr>
            <p:ph type="sldNum" sz="quarter" idx="12"/>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3</a:t>
            </a:fld>
            <a:endParaRPr lang="en-US" altLang="zh-CN" sz="1200" dirty="0">
              <a:solidFill>
                <a:srgbClr val="898989"/>
              </a:solidFill>
              <a:ea typeface="宋体" panose="02010600030101010101" pitchFamily="2" charset="-122"/>
            </a:endParaRPr>
          </a:p>
        </p:txBody>
      </p:sp>
      <p:sp>
        <p:nvSpPr>
          <p:cNvPr id="192513" name="Subtitle 5">
            <a:extLst>
              <a:ext uri="{FF2B5EF4-FFF2-40B4-BE49-F238E27FC236}">
                <a16:creationId xmlns:a16="http://schemas.microsoft.com/office/drawing/2014/main" id="{26EAB961-02EA-75E4-D13F-290D4EB73B85}"/>
              </a:ext>
            </a:extLst>
          </p:cNvPr>
          <p:cNvSpPr>
            <a:spLocks noGrp="1"/>
          </p:cNvSpPr>
          <p:nvPr>
            <p:ph type="subTitle" idx="4294967295"/>
          </p:nvPr>
        </p:nvSpPr>
        <p:spPr>
          <a:xfrm>
            <a:off x="0" y="1091119"/>
            <a:ext cx="11988800" cy="4067652"/>
          </a:xfrm>
          <a:noFill/>
        </p:spPr>
        <p:txBody>
          <a:bodyPr vert="horz" wrap="square" lIns="0" tIns="0" rIns="0" bIns="0" rtlCol="0" anchor="t" anchorCtr="0">
            <a:spAutoFit/>
          </a:bodyPr>
          <a:lstStyle/>
          <a:p>
            <a:pPr marL="0" indent="0" algn="just">
              <a:lnSpc>
                <a:spcPct val="150000"/>
              </a:lnSpc>
              <a:buNone/>
            </a:pPr>
            <a:r>
              <a:rPr lang="en-US" dirty="0">
                <a:latin typeface="Alexandria"/>
              </a:rPr>
              <a:t>Now after we made the adjustments in last chapter, the accounts are up to date, the business is ready to take the next step in the accounting cycle which is: </a:t>
            </a:r>
            <a:r>
              <a:rPr lang="en-US" b="1" dirty="0">
                <a:solidFill>
                  <a:schemeClr val="accent1"/>
                </a:solidFill>
                <a:latin typeface="Alexandria"/>
              </a:rPr>
              <a:t>preparing the financial statements</a:t>
            </a:r>
            <a:r>
              <a:rPr lang="en-US" dirty="0">
                <a:latin typeface="Alexandria"/>
              </a:rPr>
              <a:t>. </a:t>
            </a:r>
          </a:p>
          <a:p>
            <a:pPr marL="0" indent="0" algn="just">
              <a:lnSpc>
                <a:spcPct val="150000"/>
              </a:lnSpc>
              <a:buNone/>
            </a:pPr>
            <a:r>
              <a:rPr lang="en-US" dirty="0">
                <a:latin typeface="Alexandria"/>
              </a:rPr>
              <a:t>In this chapter, you review the financial statements that you have already learned about and learn how to prepare a more complete version of the balance sheet. </a:t>
            </a:r>
          </a:p>
          <a:p>
            <a:pPr marL="0" indent="0" algn="just">
              <a:lnSpc>
                <a:spcPct val="150000"/>
              </a:lnSpc>
              <a:buNone/>
            </a:pPr>
            <a:r>
              <a:rPr lang="en-US" dirty="0">
                <a:latin typeface="Alexandria"/>
              </a:rPr>
              <a:t>In addition, you complete the accounting cycle by learning how to </a:t>
            </a:r>
            <a:r>
              <a:rPr lang="en-US" b="1" dirty="0">
                <a:solidFill>
                  <a:schemeClr val="accent1"/>
                </a:solidFill>
                <a:latin typeface="Alexandria"/>
              </a:rPr>
              <a:t>close the books</a:t>
            </a:r>
            <a:r>
              <a:rPr lang="en-US" dirty="0">
                <a:latin typeface="Alexandria"/>
              </a:rPr>
              <a:t>.</a:t>
            </a:r>
            <a:endParaRPr lang="en-US" sz="3200" dirty="0">
              <a:latin typeface="Alexandria"/>
            </a:endParaRPr>
          </a:p>
        </p:txBody>
      </p:sp>
      <p:pic>
        <p:nvPicPr>
          <p:cNvPr id="2" name="Graphic 21">
            <a:extLst>
              <a:ext uri="{FF2B5EF4-FFF2-40B4-BE49-F238E27FC236}">
                <a16:creationId xmlns:a16="http://schemas.microsoft.com/office/drawing/2014/main" id="{35ACE008-6C6A-D916-BD33-0018048A49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extLst>
      <p:ext uri="{BB962C8B-B14F-4D97-AF65-F5344CB8AC3E}">
        <p14:creationId xmlns:p14="http://schemas.microsoft.com/office/powerpoint/2010/main" val="1998641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6304BE-8C42-CC75-9C2B-9EE180408BE8}"/>
              </a:ext>
            </a:extLst>
          </p:cNvPr>
          <p:cNvSpPr>
            <a:spLocks noGrp="1"/>
          </p:cNvSpPr>
          <p:nvPr>
            <p:ph type="title"/>
          </p:nvPr>
        </p:nvSpPr>
        <p:spPr>
          <a:xfrm>
            <a:off x="3083035" y="379730"/>
            <a:ext cx="5028578" cy="846700"/>
          </a:xfrm>
        </p:spPr>
        <p:txBody>
          <a:bodyPr/>
          <a:lstStyle/>
          <a:p>
            <a:pPr algn="ctr"/>
            <a:r>
              <a:rPr lang="en-US" dirty="0">
                <a:solidFill>
                  <a:schemeClr val="accent1"/>
                </a:solidFill>
                <a:latin typeface="Alexandria"/>
              </a:rPr>
              <a:t>Learning objectives:</a:t>
            </a:r>
          </a:p>
        </p:txBody>
      </p:sp>
      <p:sp>
        <p:nvSpPr>
          <p:cNvPr id="192513" name="Subtitle 5"/>
          <p:cNvSpPr>
            <a:spLocks noGrp="1"/>
          </p:cNvSpPr>
          <p:nvPr>
            <p:ph type="subTitle" idx="4294967295"/>
          </p:nvPr>
        </p:nvSpPr>
        <p:spPr>
          <a:xfrm>
            <a:off x="322827" y="1548677"/>
            <a:ext cx="11988800" cy="3760645"/>
          </a:xfrm>
          <a:noFill/>
        </p:spPr>
        <p:txBody>
          <a:bodyPr vert="horz" wrap="square" lIns="0" tIns="0" rIns="0" bIns="0" rtlCol="0" anchor="t" anchorCtr="0">
            <a:spAutoFit/>
          </a:bodyPr>
          <a:lstStyle/>
          <a:p>
            <a:pPr marL="0" indent="0">
              <a:lnSpc>
                <a:spcPct val="150000"/>
              </a:lnSpc>
              <a:buNone/>
            </a:pPr>
            <a:r>
              <a:rPr lang="en-US" u="sng" dirty="0">
                <a:latin typeface="Alexandria"/>
              </a:rPr>
              <a:t>1) Prepare the financial statements including the classified balance sheet</a:t>
            </a:r>
          </a:p>
          <a:p>
            <a:pPr marL="0" indent="0">
              <a:lnSpc>
                <a:spcPct val="150000"/>
              </a:lnSpc>
              <a:buNone/>
            </a:pPr>
            <a:r>
              <a:rPr lang="en-US" u="sng" dirty="0">
                <a:latin typeface="Alexandria"/>
              </a:rPr>
              <a:t>2) Explain the purpose of, journalize, and post closing entries</a:t>
            </a:r>
          </a:p>
          <a:p>
            <a:pPr marL="0" indent="0">
              <a:lnSpc>
                <a:spcPct val="150000"/>
              </a:lnSpc>
              <a:buNone/>
            </a:pPr>
            <a:r>
              <a:rPr lang="en-US" u="sng" dirty="0">
                <a:latin typeface="Alexandria"/>
              </a:rPr>
              <a:t>3) Prepare the post-closing trial balance</a:t>
            </a:r>
          </a:p>
          <a:p>
            <a:pPr marL="0" indent="0">
              <a:lnSpc>
                <a:spcPct val="150000"/>
              </a:lnSpc>
              <a:buNone/>
            </a:pPr>
            <a:r>
              <a:rPr lang="en-US" u="sng" dirty="0">
                <a:latin typeface="Alexandria"/>
              </a:rPr>
              <a:t>4) Describe the accounting cycle</a:t>
            </a:r>
          </a:p>
          <a:p>
            <a:pPr marL="0" indent="0">
              <a:lnSpc>
                <a:spcPct val="150000"/>
              </a:lnSpc>
              <a:buNone/>
            </a:pPr>
            <a:r>
              <a:rPr lang="en-US" sz="3200" dirty="0">
                <a:latin typeface="Alexandria"/>
              </a:rPr>
              <a:t>5) </a:t>
            </a:r>
            <a:r>
              <a:rPr lang="en-US" dirty="0">
                <a:latin typeface="Alexandria"/>
              </a:rPr>
              <a:t>Use the current ratio to evaluate business performance</a:t>
            </a: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5A02A-B0FF-D98B-4AD0-543058CFABE9}"/>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7929CCAB-0F40-3849-4119-0CBA8DB72C28}"/>
              </a:ext>
            </a:extLst>
          </p:cNvPr>
          <p:cNvSpPr>
            <a:spLocks noGrp="1"/>
          </p:cNvSpPr>
          <p:nvPr>
            <p:ph type="subTitle" idx="1"/>
          </p:nvPr>
        </p:nvSpPr>
        <p:spPr>
          <a:xfrm>
            <a:off x="899653" y="3505200"/>
            <a:ext cx="11120282" cy="387798"/>
          </a:xfrm>
          <a:noFill/>
        </p:spPr>
        <p:txBody>
          <a:bodyPr vert="horz" wrap="square" lIns="0" tIns="0" rIns="0" bIns="0" rtlCol="0" anchor="t" anchorCtr="0">
            <a:spAutoFit/>
          </a:bodyPr>
          <a:lstStyle/>
          <a:p>
            <a:pPr algn="ctr"/>
            <a:r>
              <a:rPr lang="en-US" dirty="0">
                <a:solidFill>
                  <a:schemeClr val="accent1"/>
                </a:solidFill>
                <a:latin typeface="Alexandria"/>
              </a:rPr>
              <a:t>Prepare the financial statements including the classified balance sheet</a:t>
            </a:r>
            <a:endParaRPr lang="en-US" altLang="zh-CN" dirty="0">
              <a:solidFill>
                <a:schemeClr val="accent1"/>
              </a:solidFill>
              <a:latin typeface="Alexandria"/>
            </a:endParaRPr>
          </a:p>
        </p:txBody>
      </p:sp>
      <p:sp>
        <p:nvSpPr>
          <p:cNvPr id="7" name="Flowchart: Connector 6">
            <a:extLst>
              <a:ext uri="{FF2B5EF4-FFF2-40B4-BE49-F238E27FC236}">
                <a16:creationId xmlns:a16="http://schemas.microsoft.com/office/drawing/2014/main" id="{036E47EE-E9B1-C133-2F3C-371E16D11D72}"/>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marL="0" marR="0" lvl="0" indent="0" algn="ctr" defTabSz="913130" rtl="0" eaLnBrk="1" fontAlgn="base" latinLnBrk="0" hangingPunct="1">
              <a:lnSpc>
                <a:spcPct val="100000"/>
              </a:lnSpc>
              <a:spcBef>
                <a:spcPct val="0"/>
              </a:spcBef>
              <a:spcAft>
                <a:spcPct val="0"/>
              </a:spcAft>
              <a:buClrTx/>
              <a:buSzTx/>
              <a:buFontTx/>
              <a:buNone/>
              <a:tabLst/>
              <a:defRPr/>
            </a:pPr>
            <a:r>
              <a:rPr kumimoji="0" lang="en-US" altLang="zh-CN" sz="7200" b="0" i="0" u="none" strike="noStrike" kern="1200" cap="none" spc="0" normalizeH="0" baseline="0" noProof="0" dirty="0">
                <a:ln>
                  <a:noFill/>
                </a:ln>
                <a:solidFill>
                  <a:prstClr val="white"/>
                </a:solidFill>
                <a:effectLst/>
                <a:uLnTx/>
                <a:uFillTx/>
                <a:latin typeface="Segoe"/>
                <a:ea typeface="等线" panose="02010600030101010101" pitchFamily="2" charset="-122"/>
                <a:cs typeface="Arial" panose="020B0604020202020204" pitchFamily="34" charset="0"/>
              </a:rPr>
              <a:t>1</a:t>
            </a:r>
          </a:p>
        </p:txBody>
      </p:sp>
      <p:pic>
        <p:nvPicPr>
          <p:cNvPr id="2" name="Graphic 21">
            <a:extLst>
              <a:ext uri="{FF2B5EF4-FFF2-40B4-BE49-F238E27FC236}">
                <a16:creationId xmlns:a16="http://schemas.microsoft.com/office/drawing/2014/main" id="{1F1A88E2-6881-2050-0D30-E6AD2F893D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312109798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796D7-B57D-D8B3-F666-57F7390FCCE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004348B-40DE-7C86-6A54-8DA0A200B0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F9B04E59-67C9-3D2F-B5C7-A373F4712048}"/>
              </a:ext>
            </a:extLst>
          </p:cNvPr>
          <p:cNvSpPr txBox="1"/>
          <p:nvPr/>
        </p:nvSpPr>
        <p:spPr>
          <a:xfrm>
            <a:off x="483009" y="664080"/>
            <a:ext cx="7967816" cy="461665"/>
          </a:xfrm>
          <a:prstGeom prst="rect">
            <a:avLst/>
          </a:prstGeom>
          <a:noFill/>
        </p:spPr>
        <p:txBody>
          <a:bodyPr wrap="square">
            <a:spAutoFit/>
          </a:bodyPr>
          <a:lstStyle/>
          <a:p>
            <a:r>
              <a:rPr lang="en-US" sz="2400" b="1" i="0" u="none" strike="noStrike" baseline="0" dirty="0">
                <a:solidFill>
                  <a:srgbClr val="00A6A6"/>
                </a:solidFill>
                <a:latin typeface="Alexandria"/>
              </a:rPr>
              <a:t>HOW DO WE PREPARE FINANCIAL STATEMENTS?</a:t>
            </a:r>
            <a:endParaRPr lang="en-US" sz="2400" dirty="0">
              <a:latin typeface="Alexandria"/>
            </a:endParaRPr>
          </a:p>
        </p:txBody>
      </p:sp>
      <p:pic>
        <p:nvPicPr>
          <p:cNvPr id="8" name="Picture 7">
            <a:extLst>
              <a:ext uri="{FF2B5EF4-FFF2-40B4-BE49-F238E27FC236}">
                <a16:creationId xmlns:a16="http://schemas.microsoft.com/office/drawing/2014/main" id="{9AF97E81-9919-28D8-ECFB-22673007E63F}"/>
              </a:ext>
            </a:extLst>
          </p:cNvPr>
          <p:cNvPicPr>
            <a:picLocks noChangeAspect="1"/>
          </p:cNvPicPr>
          <p:nvPr/>
        </p:nvPicPr>
        <p:blipFill>
          <a:blip r:embed="rId3"/>
          <a:stretch>
            <a:fillRect/>
          </a:stretch>
        </p:blipFill>
        <p:spPr>
          <a:xfrm>
            <a:off x="306029" y="1125745"/>
            <a:ext cx="10327558" cy="3260051"/>
          </a:xfrm>
          <a:prstGeom prst="rect">
            <a:avLst/>
          </a:prstGeom>
        </p:spPr>
      </p:pic>
      <p:pic>
        <p:nvPicPr>
          <p:cNvPr id="12" name="Picture 11">
            <a:extLst>
              <a:ext uri="{FF2B5EF4-FFF2-40B4-BE49-F238E27FC236}">
                <a16:creationId xmlns:a16="http://schemas.microsoft.com/office/drawing/2014/main" id="{83B8FA51-64EB-8A21-C2A0-DE848CDE1999}"/>
              </a:ext>
            </a:extLst>
          </p:cNvPr>
          <p:cNvPicPr>
            <a:picLocks noChangeAspect="1"/>
          </p:cNvPicPr>
          <p:nvPr/>
        </p:nvPicPr>
        <p:blipFill>
          <a:blip r:embed="rId4"/>
          <a:stretch>
            <a:fillRect/>
          </a:stretch>
        </p:blipFill>
        <p:spPr>
          <a:xfrm>
            <a:off x="127096" y="4716592"/>
            <a:ext cx="1410203" cy="1378789"/>
          </a:xfrm>
          <a:prstGeom prst="rect">
            <a:avLst/>
          </a:prstGeom>
        </p:spPr>
      </p:pic>
      <p:sp>
        <p:nvSpPr>
          <p:cNvPr id="14" name="TextBox 13">
            <a:extLst>
              <a:ext uri="{FF2B5EF4-FFF2-40B4-BE49-F238E27FC236}">
                <a16:creationId xmlns:a16="http://schemas.microsoft.com/office/drawing/2014/main" id="{E5B6E64E-C506-82D7-1842-D090302FFD5F}"/>
              </a:ext>
            </a:extLst>
          </p:cNvPr>
          <p:cNvSpPr txBox="1"/>
          <p:nvPr/>
        </p:nvSpPr>
        <p:spPr>
          <a:xfrm>
            <a:off x="1537299" y="4713700"/>
            <a:ext cx="10527605" cy="1477328"/>
          </a:xfrm>
          <a:prstGeom prst="rect">
            <a:avLst/>
          </a:prstGeom>
          <a:noFill/>
        </p:spPr>
        <p:txBody>
          <a:bodyPr wrap="square">
            <a:spAutoFit/>
          </a:bodyPr>
          <a:lstStyle/>
          <a:p>
            <a:pPr algn="just"/>
            <a:r>
              <a:rPr lang="en-US" b="0" i="0" u="none" strike="noStrike" baseline="0" dirty="0">
                <a:latin typeface="Alexandria"/>
              </a:rPr>
              <a:t>Following </a:t>
            </a:r>
            <a:r>
              <a:rPr lang="en-US" b="1" i="0" u="none" strike="noStrike" baseline="0" dirty="0">
                <a:solidFill>
                  <a:schemeClr val="accent1"/>
                </a:solidFill>
                <a:latin typeface="Alexandria"/>
              </a:rPr>
              <a:t>IFRS</a:t>
            </a:r>
            <a:r>
              <a:rPr lang="en-US" b="0" i="0" u="none" strike="noStrike" baseline="0" dirty="0">
                <a:latin typeface="Alexandria"/>
              </a:rPr>
              <a:t>, companies must present a statement of profit or loss (income statement), statement of financial position (balance sheet), statement of changes in equity (similar to statement of retained earnings) and statement of cash flows—the same as U.S. companies. Yet the statements may look quite different. Revenue may be called </a:t>
            </a:r>
            <a:r>
              <a:rPr lang="en-US" b="0" i="1" u="none" strike="noStrike" baseline="0" dirty="0">
                <a:latin typeface="Alexandria"/>
              </a:rPr>
              <a:t>Turnover</a:t>
            </a:r>
            <a:r>
              <a:rPr lang="en-US" b="0" i="0" u="none" strike="noStrike" baseline="0" dirty="0">
                <a:latin typeface="Alexandria"/>
              </a:rPr>
              <a:t>, and Net Income may be called </a:t>
            </a:r>
            <a:r>
              <a:rPr lang="en-US" b="0" i="1" u="none" strike="noStrike" baseline="0" dirty="0">
                <a:latin typeface="Alexandria"/>
              </a:rPr>
              <a:t>Profit</a:t>
            </a:r>
            <a:r>
              <a:rPr lang="en-US" b="0" i="0" u="none" strike="noStrike" baseline="0" dirty="0">
                <a:latin typeface="Alexandria"/>
              </a:rPr>
              <a:t>. On the balance sheet, assets and liabilities are presented in a different order. Cash is often one of the last assets listed.</a:t>
            </a:r>
            <a:endParaRPr lang="en-US" dirty="0">
              <a:latin typeface="Alexandria"/>
            </a:endParaRPr>
          </a:p>
        </p:txBody>
      </p:sp>
    </p:spTree>
    <p:extLst>
      <p:ext uri="{BB962C8B-B14F-4D97-AF65-F5344CB8AC3E}">
        <p14:creationId xmlns:p14="http://schemas.microsoft.com/office/powerpoint/2010/main" val="3523722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C1C78-B1D6-8638-C7F2-480FC1BD8D7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E0602EF-75F5-1F30-646B-B30E28C170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08166" y="0"/>
            <a:ext cx="1283834" cy="599463"/>
          </a:xfrm>
          <a:prstGeom prst="rect">
            <a:avLst/>
          </a:prstGeom>
        </p:spPr>
      </p:pic>
      <p:sp>
        <p:nvSpPr>
          <p:cNvPr id="5" name="TextBox 4">
            <a:extLst>
              <a:ext uri="{FF2B5EF4-FFF2-40B4-BE49-F238E27FC236}">
                <a16:creationId xmlns:a16="http://schemas.microsoft.com/office/drawing/2014/main" id="{250E86D2-1CE6-CEB4-6757-5B519FC5D7ED}"/>
              </a:ext>
            </a:extLst>
          </p:cNvPr>
          <p:cNvSpPr txBox="1"/>
          <p:nvPr/>
        </p:nvSpPr>
        <p:spPr>
          <a:xfrm>
            <a:off x="8733142" y="805940"/>
            <a:ext cx="2816941" cy="4093428"/>
          </a:xfrm>
          <a:prstGeom prst="rect">
            <a:avLst/>
          </a:prstGeom>
          <a:noFill/>
        </p:spPr>
        <p:txBody>
          <a:bodyPr wrap="square">
            <a:spAutoFit/>
          </a:bodyPr>
          <a:lstStyle/>
          <a:p>
            <a:pPr algn="just"/>
            <a:r>
              <a:rPr lang="en-US" sz="2000" b="0" i="0" u="none" strike="noStrike" baseline="0" dirty="0">
                <a:latin typeface="Alexandria"/>
              </a:rPr>
              <a:t>The financial statements of Smart Touch Learning are prepared from the adjusted trial balance, which you learned in Chapter 3. Exhibit 4-1 shows the adjusted trial balance for Smart Touch Learning. In the right margin of the exhibit, we see how the accounts are distributed to the financial statements.</a:t>
            </a:r>
            <a:endParaRPr lang="en-US" sz="3600" dirty="0">
              <a:latin typeface="Alexandria"/>
            </a:endParaRPr>
          </a:p>
        </p:txBody>
      </p:sp>
      <p:pic>
        <p:nvPicPr>
          <p:cNvPr id="11" name="Picture 10">
            <a:extLst>
              <a:ext uri="{FF2B5EF4-FFF2-40B4-BE49-F238E27FC236}">
                <a16:creationId xmlns:a16="http://schemas.microsoft.com/office/drawing/2014/main" id="{EA2B03E7-82D9-E302-3261-8CF87D94A98B}"/>
              </a:ext>
            </a:extLst>
          </p:cNvPr>
          <p:cNvPicPr>
            <a:picLocks noChangeAspect="1"/>
          </p:cNvPicPr>
          <p:nvPr/>
        </p:nvPicPr>
        <p:blipFill>
          <a:blip r:embed="rId3"/>
          <a:srcRect r="2745"/>
          <a:stretch>
            <a:fillRect/>
          </a:stretch>
        </p:blipFill>
        <p:spPr>
          <a:xfrm>
            <a:off x="0" y="0"/>
            <a:ext cx="5486399" cy="6858000"/>
          </a:xfrm>
          <a:prstGeom prst="rect">
            <a:avLst/>
          </a:prstGeom>
        </p:spPr>
      </p:pic>
      <p:pic>
        <p:nvPicPr>
          <p:cNvPr id="13" name="Picture 12">
            <a:extLst>
              <a:ext uri="{FF2B5EF4-FFF2-40B4-BE49-F238E27FC236}">
                <a16:creationId xmlns:a16="http://schemas.microsoft.com/office/drawing/2014/main" id="{027296EC-CDCA-0EBD-7ECF-A2CAC11BA81F}"/>
              </a:ext>
            </a:extLst>
          </p:cNvPr>
          <p:cNvPicPr>
            <a:picLocks noChangeAspect="1"/>
          </p:cNvPicPr>
          <p:nvPr/>
        </p:nvPicPr>
        <p:blipFill>
          <a:blip r:embed="rId4"/>
          <a:stretch>
            <a:fillRect/>
          </a:stretch>
        </p:blipFill>
        <p:spPr>
          <a:xfrm>
            <a:off x="5486398" y="968172"/>
            <a:ext cx="3246743" cy="5521117"/>
          </a:xfrm>
          <a:prstGeom prst="rect">
            <a:avLst/>
          </a:prstGeom>
        </p:spPr>
      </p:pic>
    </p:spTree>
    <p:extLst>
      <p:ext uri="{BB962C8B-B14F-4D97-AF65-F5344CB8AC3E}">
        <p14:creationId xmlns:p14="http://schemas.microsoft.com/office/powerpoint/2010/main" val="1772073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9B772-E4FB-BE7E-C9D4-4EB4CB96F6D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AB306A4-810E-B514-87D9-6FBDE26194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5809A711-1603-DE46-9948-4547C510CA4B}"/>
              </a:ext>
            </a:extLst>
          </p:cNvPr>
          <p:cNvSpPr txBox="1"/>
          <p:nvPr/>
        </p:nvSpPr>
        <p:spPr>
          <a:xfrm>
            <a:off x="365022" y="302005"/>
            <a:ext cx="9394742" cy="6432530"/>
          </a:xfrm>
          <a:prstGeom prst="rect">
            <a:avLst/>
          </a:prstGeom>
          <a:noFill/>
        </p:spPr>
        <p:txBody>
          <a:bodyPr wrap="square">
            <a:spAutoFit/>
          </a:bodyPr>
          <a:lstStyle/>
          <a:p>
            <a:pPr algn="just"/>
            <a:r>
              <a:rPr lang="en-US" sz="2800" b="1" i="0" u="none" strike="noStrike" baseline="0" dirty="0">
                <a:solidFill>
                  <a:srgbClr val="B34000"/>
                </a:solidFill>
                <a:latin typeface="Alexandria"/>
              </a:rPr>
              <a:t>Relationships Among the Financial Statements</a:t>
            </a:r>
          </a:p>
          <a:p>
            <a:pPr algn="just"/>
            <a:r>
              <a:rPr lang="en-US" sz="2400" b="0" i="0" u="none" strike="noStrike" baseline="0" dirty="0">
                <a:solidFill>
                  <a:srgbClr val="000000"/>
                </a:solidFill>
                <a:latin typeface="Alexandria"/>
              </a:rPr>
              <a:t>The arrows in Exhibit 4-2 (on the next page) show how the financial statements relate to each other.</a:t>
            </a:r>
          </a:p>
          <a:p>
            <a:pPr marL="457200" indent="-457200" algn="just">
              <a:buAutoNum type="arabicPeriod"/>
            </a:pPr>
            <a:r>
              <a:rPr lang="en-US" sz="2400" b="0" i="0" u="none" strike="noStrike" baseline="0" dirty="0">
                <a:solidFill>
                  <a:srgbClr val="000000"/>
                </a:solidFill>
                <a:latin typeface="Alexandria"/>
              </a:rPr>
              <a:t>Net income from the income statement increases Retained Earnings on the statement of retained earnings. A net loss decreases Retained Earnings.</a:t>
            </a:r>
          </a:p>
          <a:p>
            <a:pPr algn="just"/>
            <a:endParaRPr lang="en-US" sz="2400" b="0" i="0" u="none" strike="noStrike" baseline="0" dirty="0">
              <a:solidFill>
                <a:srgbClr val="000000"/>
              </a:solidFill>
              <a:latin typeface="Alexandria"/>
            </a:endParaRPr>
          </a:p>
          <a:p>
            <a:pPr algn="just"/>
            <a:r>
              <a:rPr lang="en-US" sz="2400" b="1" i="0" u="none" strike="noStrike" baseline="0" dirty="0">
                <a:solidFill>
                  <a:srgbClr val="000000"/>
                </a:solidFill>
                <a:latin typeface="Alexandria"/>
              </a:rPr>
              <a:t>2. </a:t>
            </a:r>
            <a:r>
              <a:rPr lang="en-US" sz="2400" b="0" i="0" u="none" strike="noStrike" baseline="0" dirty="0">
                <a:solidFill>
                  <a:srgbClr val="000000"/>
                </a:solidFill>
                <a:latin typeface="Alexandria"/>
              </a:rPr>
              <a:t>Ending Retained Earnings from the statement of retained earnings goes to the balance sheet and makes total liabilities plus total stockholders’ equity equal total assets, satisfying the accounting equation.</a:t>
            </a:r>
          </a:p>
          <a:p>
            <a:pPr algn="just"/>
            <a:endParaRPr lang="en-US" sz="2400" b="0" i="0" u="none" strike="noStrike" baseline="0" dirty="0">
              <a:solidFill>
                <a:srgbClr val="000000"/>
              </a:solidFill>
              <a:latin typeface="Alexandria"/>
            </a:endParaRPr>
          </a:p>
          <a:p>
            <a:pPr algn="just"/>
            <a:r>
              <a:rPr lang="en-US" sz="2400" b="0" i="0" u="none" strike="noStrike" baseline="0" dirty="0">
                <a:solidFill>
                  <a:srgbClr val="000000"/>
                </a:solidFill>
                <a:latin typeface="Alexandria"/>
              </a:rPr>
              <a:t>To solidify your understanding of these relationships, trace net income from the income statement to the statement of retained earnings. Then trace ending Retained Earnings </a:t>
            </a:r>
            <a:r>
              <a:rPr lang="en-US" sz="2400" dirty="0">
                <a:solidFill>
                  <a:srgbClr val="000000"/>
                </a:solidFill>
                <a:latin typeface="Alexandria"/>
              </a:rPr>
              <a:t>to the balance sheet. Note that these are the three main financial statements you learned about in the first chapter. They are always prepared in the order described previously: income statement, then statement of retained earnings, and then balance sheet.</a:t>
            </a:r>
          </a:p>
        </p:txBody>
      </p:sp>
    </p:spTree>
    <p:extLst>
      <p:ext uri="{BB962C8B-B14F-4D97-AF65-F5344CB8AC3E}">
        <p14:creationId xmlns:p14="http://schemas.microsoft.com/office/powerpoint/2010/main" val="2616791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9BE43-3037-5BB4-70B2-F8E3F94C622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5EA21C6-5F09-8511-C92B-223A60E83A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20284" y="0"/>
            <a:ext cx="1071716" cy="500418"/>
          </a:xfrm>
          <a:prstGeom prst="rect">
            <a:avLst/>
          </a:prstGeom>
        </p:spPr>
      </p:pic>
      <p:pic>
        <p:nvPicPr>
          <p:cNvPr id="8" name="Picture 7">
            <a:extLst>
              <a:ext uri="{FF2B5EF4-FFF2-40B4-BE49-F238E27FC236}">
                <a16:creationId xmlns:a16="http://schemas.microsoft.com/office/drawing/2014/main" id="{EECFC147-B013-DE97-8C04-0CE8652E10E2}"/>
              </a:ext>
            </a:extLst>
          </p:cNvPr>
          <p:cNvPicPr>
            <a:picLocks noChangeAspect="1"/>
          </p:cNvPicPr>
          <p:nvPr/>
        </p:nvPicPr>
        <p:blipFill>
          <a:blip r:embed="rId3"/>
          <a:srcRect r="4613"/>
          <a:stretch>
            <a:fillRect/>
          </a:stretch>
        </p:blipFill>
        <p:spPr>
          <a:xfrm>
            <a:off x="-1" y="-16837"/>
            <a:ext cx="11120285" cy="6874837"/>
          </a:xfrm>
          <a:prstGeom prst="rect">
            <a:avLst/>
          </a:prstGeom>
        </p:spPr>
      </p:pic>
      <p:pic>
        <p:nvPicPr>
          <p:cNvPr id="10" name="Picture 9">
            <a:extLst>
              <a:ext uri="{FF2B5EF4-FFF2-40B4-BE49-F238E27FC236}">
                <a16:creationId xmlns:a16="http://schemas.microsoft.com/office/drawing/2014/main" id="{B96DB3CF-9D38-E750-9355-9850A2253440}"/>
              </a:ext>
            </a:extLst>
          </p:cNvPr>
          <p:cNvPicPr>
            <a:picLocks noChangeAspect="1"/>
          </p:cNvPicPr>
          <p:nvPr/>
        </p:nvPicPr>
        <p:blipFill>
          <a:blip r:embed="rId4"/>
          <a:stretch>
            <a:fillRect/>
          </a:stretch>
        </p:blipFill>
        <p:spPr>
          <a:xfrm>
            <a:off x="6096000" y="2041776"/>
            <a:ext cx="4851305" cy="376960"/>
          </a:xfrm>
          <a:prstGeom prst="rect">
            <a:avLst/>
          </a:prstGeom>
        </p:spPr>
      </p:pic>
    </p:spTree>
    <p:extLst>
      <p:ext uri="{BB962C8B-B14F-4D97-AF65-F5344CB8AC3E}">
        <p14:creationId xmlns:p14="http://schemas.microsoft.com/office/powerpoint/2010/main" val="3856294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02DFF-2DC0-2E4F-CB9D-CA06FD20FD8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55FDABC6-FE9B-3245-E7C1-3E5A2DBED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5" name="TextBox 4">
            <a:extLst>
              <a:ext uri="{FF2B5EF4-FFF2-40B4-BE49-F238E27FC236}">
                <a16:creationId xmlns:a16="http://schemas.microsoft.com/office/drawing/2014/main" id="{5CA4CFB3-5703-515E-D00C-29D5CC711FD2}"/>
              </a:ext>
            </a:extLst>
          </p:cNvPr>
          <p:cNvSpPr txBox="1"/>
          <p:nvPr/>
        </p:nvSpPr>
        <p:spPr>
          <a:xfrm>
            <a:off x="127095" y="125909"/>
            <a:ext cx="9632669" cy="5262979"/>
          </a:xfrm>
          <a:prstGeom prst="rect">
            <a:avLst/>
          </a:prstGeom>
          <a:noFill/>
        </p:spPr>
        <p:txBody>
          <a:bodyPr wrap="square">
            <a:spAutoFit/>
          </a:bodyPr>
          <a:lstStyle/>
          <a:p>
            <a:pPr algn="just"/>
            <a:r>
              <a:rPr lang="en-US" sz="2400" b="1" i="0" u="none" strike="noStrike" baseline="0" dirty="0">
                <a:solidFill>
                  <a:srgbClr val="B34000"/>
                </a:solidFill>
                <a:latin typeface="Alexandria"/>
              </a:rPr>
              <a:t>Classified Balance Sheet</a:t>
            </a:r>
          </a:p>
          <a:p>
            <a:pPr algn="just"/>
            <a:r>
              <a:rPr lang="en-US" sz="2400" dirty="0">
                <a:latin typeface="Alexandria"/>
              </a:rPr>
              <a:t>So far we have presented the unclassified balance sheet of Smart Touch Learning. We are now ready for the balance sheet that is actually used in practice—called a classified balance sheet.</a:t>
            </a:r>
          </a:p>
          <a:p>
            <a:pPr algn="just"/>
            <a:r>
              <a:rPr lang="en-US" sz="2400" dirty="0">
                <a:latin typeface="Alexandria"/>
              </a:rPr>
              <a:t>In a classified balance sheet, each asset and each liability are placed into a specific category or classification. </a:t>
            </a:r>
          </a:p>
          <a:p>
            <a:pPr algn="just"/>
            <a:r>
              <a:rPr lang="en-US" sz="2400" dirty="0">
                <a:latin typeface="Alexandria"/>
              </a:rPr>
              <a:t>In a classified balance sheet, assets are shown in order of liquidity and liabilities are classified by the order in which they must be paid, either </a:t>
            </a:r>
            <a:r>
              <a:rPr lang="en-US" sz="2400" i="1" dirty="0">
                <a:latin typeface="Alexandria"/>
              </a:rPr>
              <a:t>current </a:t>
            </a:r>
            <a:r>
              <a:rPr lang="en-US" sz="2400" dirty="0">
                <a:latin typeface="Alexandria"/>
              </a:rPr>
              <a:t>(within one year) or </a:t>
            </a:r>
            <a:r>
              <a:rPr lang="en-US" sz="2400" i="1" dirty="0">
                <a:latin typeface="Alexandria"/>
              </a:rPr>
              <a:t>long-term </a:t>
            </a:r>
            <a:r>
              <a:rPr lang="en-US" sz="2400" dirty="0">
                <a:latin typeface="Alexandria"/>
              </a:rPr>
              <a:t>(more than one year). </a:t>
            </a:r>
          </a:p>
          <a:p>
            <a:pPr algn="just"/>
            <a:r>
              <a:rPr lang="en-US" sz="2400" b="1" dirty="0">
                <a:latin typeface="Alexandria"/>
              </a:rPr>
              <a:t>Liquidity </a:t>
            </a:r>
            <a:r>
              <a:rPr lang="en-US" sz="2400" dirty="0">
                <a:latin typeface="Alexandria"/>
              </a:rPr>
              <a:t>measures how quickly and easily an account can be converted</a:t>
            </a:r>
          </a:p>
          <a:p>
            <a:pPr algn="just"/>
            <a:r>
              <a:rPr lang="en-US" sz="2400" dirty="0">
                <a:latin typeface="Alexandria"/>
              </a:rPr>
              <a:t>to cash (because cash is the most liquid asset). Accounts Receivable are relatively liquid because receivables are collected quickly. Office Supplies are less liquid, and Buildings and Furniture are even less so because they take longer to convert to cash or to be used up.</a:t>
            </a:r>
            <a:endParaRPr lang="en-US" sz="3200" dirty="0">
              <a:latin typeface="Alexandria"/>
            </a:endParaRPr>
          </a:p>
        </p:txBody>
      </p:sp>
      <p:pic>
        <p:nvPicPr>
          <p:cNvPr id="7" name="Picture 6">
            <a:extLst>
              <a:ext uri="{FF2B5EF4-FFF2-40B4-BE49-F238E27FC236}">
                <a16:creationId xmlns:a16="http://schemas.microsoft.com/office/drawing/2014/main" id="{C5F9244D-7E91-6A7C-4032-AFA7532FB466}"/>
              </a:ext>
            </a:extLst>
          </p:cNvPr>
          <p:cNvPicPr>
            <a:picLocks noChangeAspect="1"/>
          </p:cNvPicPr>
          <p:nvPr/>
        </p:nvPicPr>
        <p:blipFill>
          <a:blip r:embed="rId3"/>
          <a:stretch>
            <a:fillRect/>
          </a:stretch>
        </p:blipFill>
        <p:spPr>
          <a:xfrm>
            <a:off x="7093975" y="5023302"/>
            <a:ext cx="4449096" cy="1708789"/>
          </a:xfrm>
          <a:prstGeom prst="rect">
            <a:avLst/>
          </a:prstGeom>
        </p:spPr>
      </p:pic>
      <p:pic>
        <p:nvPicPr>
          <p:cNvPr id="9" name="Picture 8">
            <a:extLst>
              <a:ext uri="{FF2B5EF4-FFF2-40B4-BE49-F238E27FC236}">
                <a16:creationId xmlns:a16="http://schemas.microsoft.com/office/drawing/2014/main" id="{031F0987-6E34-858E-4CA6-4E399EEF24FA}"/>
              </a:ext>
            </a:extLst>
          </p:cNvPr>
          <p:cNvPicPr>
            <a:picLocks noChangeAspect="1"/>
          </p:cNvPicPr>
          <p:nvPr/>
        </p:nvPicPr>
        <p:blipFill>
          <a:blip r:embed="rId4"/>
          <a:stretch>
            <a:fillRect/>
          </a:stretch>
        </p:blipFill>
        <p:spPr>
          <a:xfrm>
            <a:off x="648929" y="5388888"/>
            <a:ext cx="3911691" cy="1343203"/>
          </a:xfrm>
          <a:prstGeom prst="rect">
            <a:avLst/>
          </a:prstGeom>
        </p:spPr>
      </p:pic>
    </p:spTree>
    <p:extLst>
      <p:ext uri="{BB962C8B-B14F-4D97-AF65-F5344CB8AC3E}">
        <p14:creationId xmlns:p14="http://schemas.microsoft.com/office/powerpoint/2010/main" val="222702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0FEE6-EA86-191C-EDEE-2E1E3432D58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608A841-4EDA-B3B8-864F-03A6FCD55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3" name="TextBox 2">
            <a:extLst>
              <a:ext uri="{FF2B5EF4-FFF2-40B4-BE49-F238E27FC236}">
                <a16:creationId xmlns:a16="http://schemas.microsoft.com/office/drawing/2014/main" id="{D5745731-1BC7-ABD4-F1CD-FC7CFFC1F9CF}"/>
              </a:ext>
            </a:extLst>
          </p:cNvPr>
          <p:cNvSpPr txBox="1"/>
          <p:nvPr/>
        </p:nvSpPr>
        <p:spPr>
          <a:xfrm>
            <a:off x="127095" y="125909"/>
            <a:ext cx="9632669" cy="4955203"/>
          </a:xfrm>
          <a:prstGeom prst="rect">
            <a:avLst/>
          </a:prstGeom>
          <a:noFill/>
        </p:spPr>
        <p:txBody>
          <a:bodyPr wrap="square">
            <a:spAutoFit/>
          </a:bodyPr>
          <a:lstStyle/>
          <a:p>
            <a:pPr algn="ctr"/>
            <a:r>
              <a:rPr lang="en-US" sz="3600" b="1" i="0" u="sng" strike="noStrike" baseline="0" dirty="0">
                <a:solidFill>
                  <a:schemeClr val="accent1"/>
                </a:solidFill>
                <a:latin typeface="Alexandria"/>
              </a:rPr>
              <a:t>Assets</a:t>
            </a:r>
          </a:p>
          <a:p>
            <a:pPr algn="l"/>
            <a:r>
              <a:rPr lang="en-US" sz="2000" b="0" i="0" u="none" strike="noStrike" baseline="0" dirty="0">
                <a:solidFill>
                  <a:srgbClr val="000000"/>
                </a:solidFill>
                <a:latin typeface="Alexandria"/>
              </a:rPr>
              <a:t>The balance sheet lists assets in the order of liquidity. A classified balance sheet reports two asset categories: </a:t>
            </a:r>
            <a:r>
              <a:rPr lang="en-US" sz="2000" b="0" i="1" u="none" strike="noStrike" baseline="0" dirty="0">
                <a:solidFill>
                  <a:srgbClr val="000000"/>
                </a:solidFill>
                <a:latin typeface="Alexandria"/>
              </a:rPr>
              <a:t>current assets </a:t>
            </a:r>
            <a:r>
              <a:rPr lang="en-US" sz="2000" b="0" i="0" u="none" strike="noStrike" baseline="0" dirty="0">
                <a:solidFill>
                  <a:srgbClr val="000000"/>
                </a:solidFill>
                <a:latin typeface="Alexandria"/>
              </a:rPr>
              <a:t>and </a:t>
            </a:r>
            <a:r>
              <a:rPr lang="en-US" sz="2000" b="0" i="1" u="none" strike="noStrike" baseline="0" dirty="0">
                <a:solidFill>
                  <a:srgbClr val="000000"/>
                </a:solidFill>
                <a:latin typeface="Alexandria"/>
              </a:rPr>
              <a:t>long-term assets</a:t>
            </a:r>
            <a:r>
              <a:rPr lang="en-US" sz="2000" b="0" i="0" u="none" strike="noStrike" baseline="0" dirty="0">
                <a:solidFill>
                  <a:srgbClr val="000000"/>
                </a:solidFill>
                <a:latin typeface="Alexandria"/>
              </a:rPr>
              <a:t>.</a:t>
            </a:r>
          </a:p>
          <a:p>
            <a:pPr algn="l"/>
            <a:r>
              <a:rPr lang="en-US" sz="2000" b="1" i="0" u="none" strike="noStrike" baseline="0" dirty="0">
                <a:solidFill>
                  <a:srgbClr val="FF2626"/>
                </a:solidFill>
                <a:latin typeface="Alexandria"/>
              </a:rPr>
              <a:t>Current assets </a:t>
            </a:r>
            <a:r>
              <a:rPr lang="en-US" sz="2000" b="0" i="0" u="none" strike="noStrike" baseline="0" dirty="0">
                <a:solidFill>
                  <a:srgbClr val="000000"/>
                </a:solidFill>
                <a:latin typeface="Alexandria"/>
              </a:rPr>
              <a:t>will be converted to cash, sold, or used up during the next 12 months</a:t>
            </a:r>
          </a:p>
          <a:p>
            <a:pPr algn="l"/>
            <a:r>
              <a:rPr lang="en-US" sz="2000" b="0" i="0" u="none" strike="noStrike" baseline="0" dirty="0">
                <a:solidFill>
                  <a:srgbClr val="000000"/>
                </a:solidFill>
                <a:latin typeface="Alexandria"/>
              </a:rPr>
              <a:t>or within the business’s operating cycle if the cycle is longer than a year. The </a:t>
            </a:r>
            <a:r>
              <a:rPr lang="en-US" sz="2000" b="1" i="0" u="none" strike="noStrike" baseline="0" dirty="0">
                <a:solidFill>
                  <a:srgbClr val="FF2626"/>
                </a:solidFill>
                <a:latin typeface="Alexandria"/>
              </a:rPr>
              <a:t>operating cycle </a:t>
            </a:r>
            <a:r>
              <a:rPr lang="en-US" sz="2000" b="0" i="0" u="none" strike="noStrike" baseline="0" dirty="0">
                <a:solidFill>
                  <a:srgbClr val="000000"/>
                </a:solidFill>
                <a:latin typeface="Alexandria"/>
              </a:rPr>
              <a:t>is the time span when</a:t>
            </a:r>
          </a:p>
          <a:p>
            <a:pPr algn="l"/>
            <a:r>
              <a:rPr lang="en-US" sz="2000" b="1" i="0" u="none" strike="noStrike" baseline="0" dirty="0">
                <a:solidFill>
                  <a:srgbClr val="000000"/>
                </a:solidFill>
                <a:latin typeface="Alexandria"/>
              </a:rPr>
              <a:t>1. </a:t>
            </a:r>
            <a:r>
              <a:rPr lang="en-US" sz="2000" b="0" i="0" u="none" strike="noStrike" baseline="0" dirty="0">
                <a:solidFill>
                  <a:srgbClr val="000000"/>
                </a:solidFill>
                <a:latin typeface="Alexandria"/>
              </a:rPr>
              <a:t>Cash is used to acquire goods and services.</a:t>
            </a:r>
          </a:p>
          <a:p>
            <a:pPr algn="l"/>
            <a:r>
              <a:rPr lang="en-US" sz="2000" b="1" i="0" u="none" strike="noStrike" baseline="0" dirty="0">
                <a:solidFill>
                  <a:srgbClr val="000000"/>
                </a:solidFill>
                <a:latin typeface="Alexandria"/>
              </a:rPr>
              <a:t>2. </a:t>
            </a:r>
            <a:r>
              <a:rPr lang="en-US" sz="2000" b="0" i="0" u="none" strike="noStrike" baseline="0" dirty="0">
                <a:solidFill>
                  <a:srgbClr val="000000"/>
                </a:solidFill>
                <a:latin typeface="Alexandria"/>
              </a:rPr>
              <a:t>These goods and services are sold to customers.</a:t>
            </a:r>
          </a:p>
          <a:p>
            <a:pPr algn="l"/>
            <a:r>
              <a:rPr lang="en-US" sz="2000" b="1" i="0" u="none" strike="noStrike" baseline="0" dirty="0">
                <a:solidFill>
                  <a:srgbClr val="000000"/>
                </a:solidFill>
                <a:latin typeface="Alexandria"/>
              </a:rPr>
              <a:t>3. </a:t>
            </a:r>
            <a:r>
              <a:rPr lang="en-US" sz="2000" b="0" i="0" u="none" strike="noStrike" baseline="0" dirty="0">
                <a:solidFill>
                  <a:srgbClr val="000000"/>
                </a:solidFill>
                <a:latin typeface="Alexandria"/>
              </a:rPr>
              <a:t>The business collects cash from customers.</a:t>
            </a:r>
          </a:p>
          <a:p>
            <a:pPr algn="l"/>
            <a:r>
              <a:rPr lang="en-US" sz="2000" b="0" i="0" u="none" strike="noStrike" baseline="0" dirty="0">
                <a:solidFill>
                  <a:srgbClr val="000000"/>
                </a:solidFill>
                <a:latin typeface="Alexandria"/>
              </a:rPr>
              <a:t>For most businesses, the operating cycle is a few months. Cash, Accounts Receivable,</a:t>
            </a:r>
          </a:p>
          <a:p>
            <a:pPr algn="l"/>
            <a:r>
              <a:rPr lang="en-US" sz="2000" b="0" i="0" u="none" strike="noStrike" baseline="0" dirty="0">
                <a:solidFill>
                  <a:srgbClr val="000000"/>
                </a:solidFill>
                <a:latin typeface="Alexandria"/>
              </a:rPr>
              <a:t>Office Supplies, and Prepaid Expenses are examples of current assets.</a:t>
            </a:r>
          </a:p>
          <a:p>
            <a:pPr algn="l"/>
            <a:r>
              <a:rPr lang="en-US" sz="2000" b="1" i="0" u="none" strike="noStrike" baseline="0" dirty="0">
                <a:solidFill>
                  <a:srgbClr val="FF2626"/>
                </a:solidFill>
                <a:latin typeface="Alexandria"/>
              </a:rPr>
              <a:t>Long-term assets </a:t>
            </a:r>
            <a:r>
              <a:rPr lang="en-US" sz="2000" b="0" i="0" u="none" strike="noStrike" baseline="0" dirty="0">
                <a:solidFill>
                  <a:srgbClr val="000000"/>
                </a:solidFill>
                <a:latin typeface="Alexandria"/>
              </a:rPr>
              <a:t>are all the assets that will not be converted to cash or used up</a:t>
            </a:r>
          </a:p>
          <a:p>
            <a:pPr algn="l"/>
            <a:r>
              <a:rPr lang="en-US" sz="2000" b="0" i="0" u="none" strike="noStrike" baseline="0" dirty="0">
                <a:solidFill>
                  <a:srgbClr val="000000"/>
                </a:solidFill>
                <a:latin typeface="Alexandria"/>
              </a:rPr>
              <a:t>within the business’s operating cycle or one year, whichever is greater. Long-term assets are</a:t>
            </a:r>
          </a:p>
          <a:p>
            <a:pPr algn="l"/>
            <a:r>
              <a:rPr lang="en-US" sz="2000" b="0" i="0" u="none" strike="noStrike" baseline="0" dirty="0">
                <a:solidFill>
                  <a:srgbClr val="000000"/>
                </a:solidFill>
                <a:latin typeface="Alexandria"/>
              </a:rPr>
              <a:t>typically made up of three categories: long-term investments; property, plant, and equipment; and intangible assets.</a:t>
            </a:r>
            <a:endParaRPr lang="en-US" sz="2000" dirty="0">
              <a:latin typeface="Alexandria"/>
            </a:endParaRPr>
          </a:p>
        </p:txBody>
      </p:sp>
      <p:pic>
        <p:nvPicPr>
          <p:cNvPr id="7" name="Picture 6">
            <a:extLst>
              <a:ext uri="{FF2B5EF4-FFF2-40B4-BE49-F238E27FC236}">
                <a16:creationId xmlns:a16="http://schemas.microsoft.com/office/drawing/2014/main" id="{E3D7C025-036C-9485-D912-A364F169D79F}"/>
              </a:ext>
            </a:extLst>
          </p:cNvPr>
          <p:cNvPicPr>
            <a:picLocks noChangeAspect="1"/>
          </p:cNvPicPr>
          <p:nvPr/>
        </p:nvPicPr>
        <p:blipFill>
          <a:blip r:embed="rId3"/>
          <a:stretch>
            <a:fillRect/>
          </a:stretch>
        </p:blipFill>
        <p:spPr>
          <a:xfrm>
            <a:off x="611378" y="5081112"/>
            <a:ext cx="3385435" cy="1776888"/>
          </a:xfrm>
          <a:prstGeom prst="rect">
            <a:avLst/>
          </a:prstGeom>
        </p:spPr>
      </p:pic>
      <p:pic>
        <p:nvPicPr>
          <p:cNvPr id="9" name="Picture 8">
            <a:extLst>
              <a:ext uri="{FF2B5EF4-FFF2-40B4-BE49-F238E27FC236}">
                <a16:creationId xmlns:a16="http://schemas.microsoft.com/office/drawing/2014/main" id="{E548475E-D058-B568-62BF-06D3BD5EB1EB}"/>
              </a:ext>
            </a:extLst>
          </p:cNvPr>
          <p:cNvPicPr>
            <a:picLocks noChangeAspect="1"/>
          </p:cNvPicPr>
          <p:nvPr/>
        </p:nvPicPr>
        <p:blipFill>
          <a:blip r:embed="rId4"/>
          <a:stretch>
            <a:fillRect/>
          </a:stretch>
        </p:blipFill>
        <p:spPr>
          <a:xfrm>
            <a:off x="4628534" y="5081110"/>
            <a:ext cx="3385435" cy="1776888"/>
          </a:xfrm>
          <a:prstGeom prst="rect">
            <a:avLst/>
          </a:prstGeom>
        </p:spPr>
      </p:pic>
      <p:pic>
        <p:nvPicPr>
          <p:cNvPr id="11" name="Picture 10">
            <a:extLst>
              <a:ext uri="{FF2B5EF4-FFF2-40B4-BE49-F238E27FC236}">
                <a16:creationId xmlns:a16="http://schemas.microsoft.com/office/drawing/2014/main" id="{AAFA6680-4D25-66DF-B3FD-6F68AD5B9871}"/>
              </a:ext>
            </a:extLst>
          </p:cNvPr>
          <p:cNvPicPr>
            <a:picLocks noChangeAspect="1"/>
          </p:cNvPicPr>
          <p:nvPr/>
        </p:nvPicPr>
        <p:blipFill>
          <a:blip r:embed="rId5"/>
          <a:stretch>
            <a:fillRect/>
          </a:stretch>
        </p:blipFill>
        <p:spPr>
          <a:xfrm>
            <a:off x="8645690" y="5081109"/>
            <a:ext cx="3256258" cy="1650981"/>
          </a:xfrm>
          <a:prstGeom prst="rect">
            <a:avLst/>
          </a:prstGeom>
        </p:spPr>
      </p:pic>
    </p:spTree>
    <p:extLst>
      <p:ext uri="{BB962C8B-B14F-4D97-AF65-F5344CB8AC3E}">
        <p14:creationId xmlns:p14="http://schemas.microsoft.com/office/powerpoint/2010/main" val="3523418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F1FC2-E6AB-E196-E4C3-4FFB9BE527A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66C02C9-F326-5831-274D-28E31BEAC6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33587" y="125909"/>
            <a:ext cx="1431318" cy="668327"/>
          </a:xfrm>
          <a:prstGeom prst="rect">
            <a:avLst/>
          </a:prstGeom>
        </p:spPr>
      </p:pic>
      <p:sp>
        <p:nvSpPr>
          <p:cNvPr id="5" name="TextBox 4">
            <a:extLst>
              <a:ext uri="{FF2B5EF4-FFF2-40B4-BE49-F238E27FC236}">
                <a16:creationId xmlns:a16="http://schemas.microsoft.com/office/drawing/2014/main" id="{5D24A8D4-8818-C4F1-1378-B25C5C33DC7C}"/>
              </a:ext>
            </a:extLst>
          </p:cNvPr>
          <p:cNvSpPr txBox="1"/>
          <p:nvPr/>
        </p:nvSpPr>
        <p:spPr>
          <a:xfrm>
            <a:off x="1721874" y="125909"/>
            <a:ext cx="6098458"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sng" strike="noStrike" kern="1200" cap="none" spc="0" normalizeH="0" baseline="0" noProof="0" dirty="0">
                <a:ln>
                  <a:noFill/>
                </a:ln>
                <a:solidFill>
                  <a:srgbClr val="4472C4"/>
                </a:solidFill>
                <a:effectLst/>
                <a:uLnTx/>
                <a:uFillTx/>
                <a:latin typeface="Alexandria"/>
                <a:ea typeface="+mn-ea"/>
                <a:cs typeface="+mn-cs"/>
              </a:rPr>
              <a:t>Assets</a:t>
            </a:r>
          </a:p>
        </p:txBody>
      </p:sp>
      <p:sp>
        <p:nvSpPr>
          <p:cNvPr id="7" name="TextBox 6">
            <a:extLst>
              <a:ext uri="{FF2B5EF4-FFF2-40B4-BE49-F238E27FC236}">
                <a16:creationId xmlns:a16="http://schemas.microsoft.com/office/drawing/2014/main" id="{4577CEE3-9FD2-4E1E-7F32-BB689FC80B38}"/>
              </a:ext>
            </a:extLst>
          </p:cNvPr>
          <p:cNvSpPr txBox="1"/>
          <p:nvPr/>
        </p:nvSpPr>
        <p:spPr>
          <a:xfrm>
            <a:off x="0" y="907284"/>
            <a:ext cx="12192000" cy="4524315"/>
          </a:xfrm>
          <a:prstGeom prst="rect">
            <a:avLst/>
          </a:prstGeom>
          <a:noFill/>
        </p:spPr>
        <p:txBody>
          <a:bodyPr wrap="square">
            <a:spAutoFit/>
          </a:bodyPr>
          <a:lstStyle/>
          <a:p>
            <a:pPr algn="just"/>
            <a:r>
              <a:rPr lang="en-US" sz="2400" b="1" i="0" u="none" strike="noStrike" baseline="0" dirty="0">
                <a:solidFill>
                  <a:srgbClr val="000000"/>
                </a:solidFill>
                <a:latin typeface="Alexandria"/>
              </a:rPr>
              <a:t>Long-term Investments </a:t>
            </a:r>
            <a:r>
              <a:rPr lang="en-US" sz="2400" b="0" i="0" u="none" strike="noStrike" baseline="0" dirty="0">
                <a:solidFill>
                  <a:srgbClr val="000000"/>
                </a:solidFill>
                <a:latin typeface="Alexandria"/>
              </a:rPr>
              <a:t>Notes Receivable and other investments that are held long-term are considered </a:t>
            </a:r>
            <a:r>
              <a:rPr lang="en-US" sz="2400" b="1" i="0" u="none" strike="noStrike" baseline="0" dirty="0">
                <a:solidFill>
                  <a:srgbClr val="FF2626"/>
                </a:solidFill>
                <a:latin typeface="Alexandria"/>
              </a:rPr>
              <a:t>long-term investments </a:t>
            </a:r>
            <a:r>
              <a:rPr lang="en-US" sz="2400" b="0" i="0" u="none" strike="noStrike" baseline="0" dirty="0">
                <a:solidFill>
                  <a:srgbClr val="000000"/>
                </a:solidFill>
                <a:latin typeface="Alexandria"/>
              </a:rPr>
              <a:t>and include investments in bonds or stocks in which the company intends to hold for longer than one year.</a:t>
            </a:r>
          </a:p>
          <a:p>
            <a:pPr algn="just"/>
            <a:r>
              <a:rPr lang="en-US" sz="2400" b="1" i="0" u="none" strike="noStrike" baseline="0" dirty="0">
                <a:solidFill>
                  <a:srgbClr val="000000"/>
                </a:solidFill>
                <a:latin typeface="Alexandria"/>
              </a:rPr>
              <a:t>Property, Plant, and Equipment </a:t>
            </a:r>
            <a:r>
              <a:rPr lang="en-US" sz="2400" b="0" i="0" u="none" strike="noStrike" baseline="0" dirty="0">
                <a:solidFill>
                  <a:srgbClr val="000000"/>
                </a:solidFill>
                <a:latin typeface="Alexandria"/>
              </a:rPr>
              <a:t>Another category of long-term assets is </a:t>
            </a:r>
            <a:r>
              <a:rPr lang="en-US" sz="2400" b="1" i="0" u="none" strike="noStrike" baseline="0" dirty="0">
                <a:solidFill>
                  <a:srgbClr val="FF2626"/>
                </a:solidFill>
                <a:latin typeface="Alexandria"/>
              </a:rPr>
              <a:t>property,</a:t>
            </a:r>
          </a:p>
          <a:p>
            <a:pPr algn="just"/>
            <a:r>
              <a:rPr lang="en-US" sz="2400" b="1" i="0" u="none" strike="noStrike" baseline="0" dirty="0">
                <a:solidFill>
                  <a:srgbClr val="FF2626"/>
                </a:solidFill>
                <a:latin typeface="Alexandria"/>
              </a:rPr>
              <a:t>plant, and equipment </a:t>
            </a:r>
            <a:r>
              <a:rPr lang="en-US" sz="2400" b="0" i="0" u="none" strike="noStrike" baseline="0" dirty="0">
                <a:solidFill>
                  <a:srgbClr val="000000"/>
                </a:solidFill>
                <a:latin typeface="Alexandria"/>
              </a:rPr>
              <a:t>(also called </a:t>
            </a:r>
            <a:r>
              <a:rPr lang="en-US" sz="2400" b="0" i="1" u="none" strike="noStrike" baseline="0" dirty="0">
                <a:solidFill>
                  <a:srgbClr val="000000"/>
                </a:solidFill>
                <a:latin typeface="Alexandria"/>
              </a:rPr>
              <a:t>fixed assets </a:t>
            </a:r>
            <a:r>
              <a:rPr lang="en-US" sz="2400" b="0" i="0" u="none" strike="noStrike" baseline="0" dirty="0">
                <a:solidFill>
                  <a:srgbClr val="000000"/>
                </a:solidFill>
                <a:latin typeface="Alexandria"/>
              </a:rPr>
              <a:t>or </a:t>
            </a:r>
            <a:r>
              <a:rPr lang="en-US" sz="2400" b="0" i="1" u="none" strike="noStrike" baseline="0" dirty="0">
                <a:solidFill>
                  <a:srgbClr val="000000"/>
                </a:solidFill>
                <a:latin typeface="Alexandria"/>
              </a:rPr>
              <a:t>plant assets</a:t>
            </a:r>
            <a:r>
              <a:rPr lang="en-US" sz="2400" b="0" i="0" u="none" strike="noStrike" baseline="0" dirty="0">
                <a:solidFill>
                  <a:srgbClr val="000000"/>
                </a:solidFill>
                <a:latin typeface="Alexandria"/>
              </a:rPr>
              <a:t>). Land, Buildings, Furniture, and Equipment used in operations are plant assets. Property, plant, and equipment are presented in order of the category name, with Land (property) being presented first and then Buildings (plant) and Equipment, Furniture, and other accounts presented last.</a:t>
            </a:r>
          </a:p>
          <a:p>
            <a:pPr algn="just"/>
            <a:r>
              <a:rPr lang="en-US" sz="2400" b="1" i="0" u="none" strike="noStrike" baseline="0" dirty="0">
                <a:solidFill>
                  <a:srgbClr val="000000"/>
                </a:solidFill>
                <a:latin typeface="Alexandria"/>
              </a:rPr>
              <a:t>Intangible Assets </a:t>
            </a:r>
            <a:r>
              <a:rPr lang="en-US" sz="2400" b="0" i="0" u="none" strike="noStrike" baseline="0" dirty="0">
                <a:solidFill>
                  <a:srgbClr val="000000"/>
                </a:solidFill>
                <a:latin typeface="Alexandria"/>
              </a:rPr>
              <a:t>Assets with no physical form are </a:t>
            </a:r>
            <a:r>
              <a:rPr lang="en-US" sz="2400" b="1" i="0" u="none" strike="noStrike" baseline="0" dirty="0">
                <a:solidFill>
                  <a:srgbClr val="FF2626"/>
                </a:solidFill>
                <a:latin typeface="Alexandria"/>
              </a:rPr>
              <a:t>intangible assets</a:t>
            </a:r>
            <a:r>
              <a:rPr lang="en-US" sz="2400" b="0" i="0" u="none" strike="noStrike" baseline="0" dirty="0">
                <a:solidFill>
                  <a:srgbClr val="000000"/>
                </a:solidFill>
                <a:latin typeface="Alexandria"/>
              </a:rPr>
              <a:t>. Examples of</a:t>
            </a:r>
          </a:p>
          <a:p>
            <a:pPr algn="just"/>
            <a:r>
              <a:rPr lang="en-US" sz="2400" b="0" i="0" u="none" strike="noStrike" baseline="0" dirty="0">
                <a:solidFill>
                  <a:srgbClr val="000000"/>
                </a:solidFill>
                <a:latin typeface="Alexandria"/>
              </a:rPr>
              <a:t>intangible assets include patents, copyrights, and trademarks. Intangible assets are long term assets that convey special rights, such as the exclusive right to produce or sell an invention (patent) or book (copyright), or the symbol or image of a distinctive brand (trademark)</a:t>
            </a:r>
            <a:endParaRPr lang="en-US" sz="2400" dirty="0">
              <a:latin typeface="Alexandria"/>
            </a:endParaRPr>
          </a:p>
        </p:txBody>
      </p:sp>
      <p:pic>
        <p:nvPicPr>
          <p:cNvPr id="9" name="Picture 8">
            <a:extLst>
              <a:ext uri="{FF2B5EF4-FFF2-40B4-BE49-F238E27FC236}">
                <a16:creationId xmlns:a16="http://schemas.microsoft.com/office/drawing/2014/main" id="{997308B8-FB94-E2EF-9FEE-E388396ECC29}"/>
              </a:ext>
            </a:extLst>
          </p:cNvPr>
          <p:cNvPicPr>
            <a:picLocks noChangeAspect="1"/>
          </p:cNvPicPr>
          <p:nvPr/>
        </p:nvPicPr>
        <p:blipFill>
          <a:blip r:embed="rId3"/>
          <a:stretch>
            <a:fillRect/>
          </a:stretch>
        </p:blipFill>
        <p:spPr>
          <a:xfrm>
            <a:off x="766917" y="5404643"/>
            <a:ext cx="2492477" cy="1305668"/>
          </a:xfrm>
          <a:prstGeom prst="rect">
            <a:avLst/>
          </a:prstGeom>
        </p:spPr>
      </p:pic>
      <p:pic>
        <p:nvPicPr>
          <p:cNvPr id="11" name="Picture 10">
            <a:extLst>
              <a:ext uri="{FF2B5EF4-FFF2-40B4-BE49-F238E27FC236}">
                <a16:creationId xmlns:a16="http://schemas.microsoft.com/office/drawing/2014/main" id="{F6FB4A75-F6D4-E1C7-643B-F388C939AF43}"/>
              </a:ext>
            </a:extLst>
          </p:cNvPr>
          <p:cNvPicPr>
            <a:picLocks noChangeAspect="1"/>
          </p:cNvPicPr>
          <p:nvPr/>
        </p:nvPicPr>
        <p:blipFill>
          <a:blip r:embed="rId4"/>
          <a:stretch>
            <a:fillRect/>
          </a:stretch>
        </p:blipFill>
        <p:spPr>
          <a:xfrm>
            <a:off x="4336026" y="5496011"/>
            <a:ext cx="2816941" cy="1035730"/>
          </a:xfrm>
          <a:prstGeom prst="rect">
            <a:avLst/>
          </a:prstGeom>
        </p:spPr>
      </p:pic>
      <p:pic>
        <p:nvPicPr>
          <p:cNvPr id="13" name="Picture 12">
            <a:extLst>
              <a:ext uri="{FF2B5EF4-FFF2-40B4-BE49-F238E27FC236}">
                <a16:creationId xmlns:a16="http://schemas.microsoft.com/office/drawing/2014/main" id="{29303F9D-6F03-D2AE-AC88-506D3BEFD0FF}"/>
              </a:ext>
            </a:extLst>
          </p:cNvPr>
          <p:cNvPicPr>
            <a:picLocks noChangeAspect="1"/>
          </p:cNvPicPr>
          <p:nvPr/>
        </p:nvPicPr>
        <p:blipFill>
          <a:blip r:embed="rId5"/>
          <a:stretch>
            <a:fillRect/>
          </a:stretch>
        </p:blipFill>
        <p:spPr>
          <a:xfrm>
            <a:off x="7890299" y="5496011"/>
            <a:ext cx="3458947" cy="1035730"/>
          </a:xfrm>
          <a:prstGeom prst="rect">
            <a:avLst/>
          </a:prstGeom>
        </p:spPr>
      </p:pic>
    </p:spTree>
    <p:extLst>
      <p:ext uri="{BB962C8B-B14F-4D97-AF65-F5344CB8AC3E}">
        <p14:creationId xmlns:p14="http://schemas.microsoft.com/office/powerpoint/2010/main" val="1700457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C3D87-319B-4547-8A6A-41E9F087D77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0B22D26-DD0C-FDF5-6041-567664547B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04090" y="125909"/>
            <a:ext cx="1460815" cy="682101"/>
          </a:xfrm>
          <a:prstGeom prst="rect">
            <a:avLst/>
          </a:prstGeom>
        </p:spPr>
      </p:pic>
      <p:sp>
        <p:nvSpPr>
          <p:cNvPr id="5" name="TextBox 4">
            <a:extLst>
              <a:ext uri="{FF2B5EF4-FFF2-40B4-BE49-F238E27FC236}">
                <a16:creationId xmlns:a16="http://schemas.microsoft.com/office/drawing/2014/main" id="{3A39F2F9-124C-C0CF-A324-5C0272FE2493}"/>
              </a:ext>
            </a:extLst>
          </p:cNvPr>
          <p:cNvSpPr txBox="1"/>
          <p:nvPr/>
        </p:nvSpPr>
        <p:spPr>
          <a:xfrm>
            <a:off x="245081" y="206477"/>
            <a:ext cx="11819824" cy="4708981"/>
          </a:xfrm>
          <a:prstGeom prst="rect">
            <a:avLst/>
          </a:prstGeom>
          <a:noFill/>
        </p:spPr>
        <p:txBody>
          <a:bodyPr wrap="square">
            <a:spAutoFit/>
          </a:bodyPr>
          <a:lstStyle/>
          <a:p>
            <a:pPr algn="ctr"/>
            <a:r>
              <a:rPr lang="en-US" sz="3600" b="1" i="0" u="sng" strike="noStrike" baseline="0" dirty="0">
                <a:solidFill>
                  <a:schemeClr val="accent1"/>
                </a:solidFill>
                <a:latin typeface="Alexandria"/>
              </a:rPr>
              <a:t>Liabilities</a:t>
            </a:r>
          </a:p>
          <a:p>
            <a:pPr algn="ctr"/>
            <a:endParaRPr lang="en-US" sz="2400" b="1" i="0" u="sng" strike="noStrike" baseline="0" dirty="0">
              <a:solidFill>
                <a:schemeClr val="accent1"/>
              </a:solidFill>
              <a:latin typeface="Alexandria"/>
            </a:endParaRPr>
          </a:p>
          <a:p>
            <a:pPr algn="just"/>
            <a:r>
              <a:rPr lang="en-US" sz="2000" b="0" i="0" u="none" strike="noStrike" baseline="0" dirty="0">
                <a:solidFill>
                  <a:srgbClr val="000000"/>
                </a:solidFill>
                <a:latin typeface="Alexandria"/>
              </a:rPr>
              <a:t>The balance sheet lists liabilities in the order in which they must be paid. The two liability categories reported on the balance sheet are </a:t>
            </a:r>
            <a:r>
              <a:rPr lang="en-US" sz="2000" b="0" i="1" u="none" strike="noStrike" baseline="0" dirty="0">
                <a:solidFill>
                  <a:srgbClr val="000000"/>
                </a:solidFill>
                <a:latin typeface="Alexandria"/>
              </a:rPr>
              <a:t>current liabilities </a:t>
            </a:r>
            <a:r>
              <a:rPr lang="en-US" sz="2000" b="0" i="0" u="none" strike="noStrike" baseline="0" dirty="0">
                <a:solidFill>
                  <a:srgbClr val="000000"/>
                </a:solidFill>
                <a:latin typeface="Alexandria"/>
              </a:rPr>
              <a:t>and </a:t>
            </a:r>
            <a:r>
              <a:rPr lang="en-US" sz="2000" b="0" i="1" u="none" strike="noStrike" baseline="0" dirty="0">
                <a:solidFill>
                  <a:srgbClr val="000000"/>
                </a:solidFill>
                <a:latin typeface="Alexandria"/>
              </a:rPr>
              <a:t>long-term liabilities</a:t>
            </a:r>
            <a:r>
              <a:rPr lang="en-US" sz="2000" b="0" i="0" u="none" strike="noStrike" baseline="0" dirty="0">
                <a:solidFill>
                  <a:srgbClr val="000000"/>
                </a:solidFill>
                <a:latin typeface="Alexandria"/>
              </a:rPr>
              <a:t>.</a:t>
            </a:r>
          </a:p>
          <a:p>
            <a:pPr algn="just"/>
            <a:endParaRPr lang="en-US" sz="2000" b="1" i="0" u="none" strike="noStrike" baseline="0" dirty="0">
              <a:solidFill>
                <a:srgbClr val="FF2626"/>
              </a:solidFill>
              <a:latin typeface="Alexandria"/>
            </a:endParaRPr>
          </a:p>
          <a:p>
            <a:pPr algn="just"/>
            <a:r>
              <a:rPr lang="en-US" sz="2000" b="1" i="0" u="none" strike="noStrike" baseline="0" dirty="0">
                <a:solidFill>
                  <a:srgbClr val="FF2626"/>
                </a:solidFill>
                <a:latin typeface="Alexandria"/>
              </a:rPr>
              <a:t>Current liabilities </a:t>
            </a:r>
            <a:r>
              <a:rPr lang="en-US" sz="2000" b="0" i="0" u="none" strike="noStrike" baseline="0" dirty="0">
                <a:solidFill>
                  <a:srgbClr val="000000"/>
                </a:solidFill>
                <a:latin typeface="Alexandria"/>
              </a:rPr>
              <a:t>must be paid either with cash or with goods and services within one year or within the entity’s operating cycle if the cycle is longer than a year. Accounts Payable, Notes Payable due within one year, Salaries Payable, Interest Payable, and Unearned Revenue are all current liabilities. Any portion of a long-term liability that is due within the next year is also reported as a current liability. Current liabilities are listed in the order that</a:t>
            </a:r>
          </a:p>
          <a:p>
            <a:pPr algn="just"/>
            <a:r>
              <a:rPr lang="en-US" sz="2000" b="0" i="0" u="none" strike="noStrike" baseline="0" dirty="0">
                <a:solidFill>
                  <a:srgbClr val="000000"/>
                </a:solidFill>
                <a:latin typeface="Alexandria"/>
              </a:rPr>
              <a:t>they are due.</a:t>
            </a:r>
          </a:p>
          <a:p>
            <a:pPr algn="just"/>
            <a:endParaRPr lang="en-US" sz="2000" b="0" i="0" u="none" strike="noStrike" baseline="0" dirty="0">
              <a:solidFill>
                <a:srgbClr val="000000"/>
              </a:solidFill>
              <a:latin typeface="Alexandria"/>
            </a:endParaRPr>
          </a:p>
          <a:p>
            <a:pPr algn="just"/>
            <a:r>
              <a:rPr lang="en-US" sz="2000" b="1" i="0" u="none" strike="noStrike" baseline="0" dirty="0">
                <a:solidFill>
                  <a:srgbClr val="FF2626"/>
                </a:solidFill>
                <a:latin typeface="Alexandria"/>
              </a:rPr>
              <a:t>Long-term liabilities </a:t>
            </a:r>
            <a:r>
              <a:rPr lang="en-US" sz="2000" b="0" i="0" u="none" strike="noStrike" baseline="0" dirty="0">
                <a:solidFill>
                  <a:srgbClr val="000000"/>
                </a:solidFill>
                <a:latin typeface="Alexandria"/>
              </a:rPr>
              <a:t>are all liabilities that do not need to be paid within one year or within the entity’s operating cycle, whichever is longer. Many Notes Payable are long-term, such as a Smart Touch Learning’s mortgage on its building.</a:t>
            </a:r>
            <a:endParaRPr lang="en-US" sz="2000" dirty="0">
              <a:latin typeface="Alexandria"/>
            </a:endParaRPr>
          </a:p>
        </p:txBody>
      </p:sp>
      <p:pic>
        <p:nvPicPr>
          <p:cNvPr id="9" name="Picture 8">
            <a:extLst>
              <a:ext uri="{FF2B5EF4-FFF2-40B4-BE49-F238E27FC236}">
                <a16:creationId xmlns:a16="http://schemas.microsoft.com/office/drawing/2014/main" id="{00E8F650-432F-5919-5070-D715F3830086}"/>
              </a:ext>
            </a:extLst>
          </p:cNvPr>
          <p:cNvPicPr>
            <a:picLocks noChangeAspect="1"/>
          </p:cNvPicPr>
          <p:nvPr/>
        </p:nvPicPr>
        <p:blipFill>
          <a:blip r:embed="rId3"/>
          <a:stretch>
            <a:fillRect/>
          </a:stretch>
        </p:blipFill>
        <p:spPr>
          <a:xfrm>
            <a:off x="1636486" y="4996026"/>
            <a:ext cx="3422211" cy="1567233"/>
          </a:xfrm>
          <a:prstGeom prst="rect">
            <a:avLst/>
          </a:prstGeom>
        </p:spPr>
      </p:pic>
      <p:pic>
        <p:nvPicPr>
          <p:cNvPr id="11" name="Picture 10">
            <a:extLst>
              <a:ext uri="{FF2B5EF4-FFF2-40B4-BE49-F238E27FC236}">
                <a16:creationId xmlns:a16="http://schemas.microsoft.com/office/drawing/2014/main" id="{214F984C-9008-12F2-FAC4-73EBC0B0F359}"/>
              </a:ext>
            </a:extLst>
          </p:cNvPr>
          <p:cNvPicPr>
            <a:picLocks noChangeAspect="1"/>
          </p:cNvPicPr>
          <p:nvPr/>
        </p:nvPicPr>
        <p:blipFill>
          <a:blip r:embed="rId4"/>
          <a:stretch>
            <a:fillRect/>
          </a:stretch>
        </p:blipFill>
        <p:spPr>
          <a:xfrm>
            <a:off x="5869272" y="4996025"/>
            <a:ext cx="3422212" cy="1567233"/>
          </a:xfrm>
          <a:prstGeom prst="rect">
            <a:avLst/>
          </a:prstGeom>
        </p:spPr>
      </p:pic>
    </p:spTree>
    <p:extLst>
      <p:ext uri="{BB962C8B-B14F-4D97-AF65-F5344CB8AC3E}">
        <p14:creationId xmlns:p14="http://schemas.microsoft.com/office/powerpoint/2010/main" val="4127222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D652-F8D2-9B8E-C4D4-27F1D366C50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FB12327-3438-8CDB-B88D-242EBC089E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031794" y="125910"/>
            <a:ext cx="1033111" cy="482392"/>
          </a:xfrm>
          <a:prstGeom prst="rect">
            <a:avLst/>
          </a:prstGeom>
        </p:spPr>
      </p:pic>
      <p:sp>
        <p:nvSpPr>
          <p:cNvPr id="5" name="TextBox 4">
            <a:extLst>
              <a:ext uri="{FF2B5EF4-FFF2-40B4-BE49-F238E27FC236}">
                <a16:creationId xmlns:a16="http://schemas.microsoft.com/office/drawing/2014/main" id="{9C042B64-1368-9880-C420-C2A9828DFBB7}"/>
              </a:ext>
            </a:extLst>
          </p:cNvPr>
          <p:cNvSpPr txBox="1"/>
          <p:nvPr/>
        </p:nvSpPr>
        <p:spPr>
          <a:xfrm>
            <a:off x="117987" y="1044373"/>
            <a:ext cx="11946918" cy="3416320"/>
          </a:xfrm>
          <a:prstGeom prst="rect">
            <a:avLst/>
          </a:prstGeom>
          <a:noFill/>
        </p:spPr>
        <p:txBody>
          <a:bodyPr wrap="square">
            <a:spAutoFit/>
          </a:bodyPr>
          <a:lstStyle/>
          <a:p>
            <a:pPr algn="just"/>
            <a:r>
              <a:rPr lang="en-US" sz="2400" b="0" i="0" u="none" strike="noStrike" baseline="0" dirty="0">
                <a:solidFill>
                  <a:srgbClr val="000000"/>
                </a:solidFill>
                <a:latin typeface="Alexandria"/>
              </a:rPr>
              <a:t>Stockholders’ equity represents the stockholders’ claims to the assets of the business. The stockholders’ equity section reported on the balance sheet is in part transferred from the ending Retained Earnings balance on the statement of retained earnings. The equity balance also reflects the stockholders’ contributions through common stock. It represents the amount of assets that is left over after the corporation has paid its liabilities. </a:t>
            </a:r>
          </a:p>
          <a:p>
            <a:pPr algn="just"/>
            <a:endParaRPr lang="en-US" sz="2400" dirty="0">
              <a:solidFill>
                <a:srgbClr val="000000"/>
              </a:solidFill>
              <a:latin typeface="Alexandria"/>
            </a:endParaRPr>
          </a:p>
          <a:p>
            <a:pPr algn="just"/>
            <a:r>
              <a:rPr lang="en-US" sz="2400" b="0" i="0" u="none" strike="noStrike" baseline="0" dirty="0">
                <a:solidFill>
                  <a:srgbClr val="000000"/>
                </a:solidFill>
                <a:latin typeface="Alexandria"/>
              </a:rPr>
              <a:t>Exhibit 4-3 presents Smart Touch Learning’s classified balance sheet. Notice that the company classifies each asset and each liability into specific categories, and that the total assets of $113,550 is the same as the total assets on the unclassified balance sheet in Exhibit 4-2.</a:t>
            </a:r>
            <a:endParaRPr lang="en-US" sz="2400" dirty="0">
              <a:latin typeface="Alexandria"/>
            </a:endParaRPr>
          </a:p>
        </p:txBody>
      </p:sp>
      <p:sp>
        <p:nvSpPr>
          <p:cNvPr id="8" name="TextBox 7">
            <a:extLst>
              <a:ext uri="{FF2B5EF4-FFF2-40B4-BE49-F238E27FC236}">
                <a16:creationId xmlns:a16="http://schemas.microsoft.com/office/drawing/2014/main" id="{1733D9A2-8D5A-F4A4-18B6-11A10E322F13}"/>
              </a:ext>
            </a:extLst>
          </p:cNvPr>
          <p:cNvSpPr txBox="1"/>
          <p:nvPr/>
        </p:nvSpPr>
        <p:spPr>
          <a:xfrm>
            <a:off x="2665771" y="457006"/>
            <a:ext cx="6098458" cy="523220"/>
          </a:xfrm>
          <a:prstGeom prst="rect">
            <a:avLst/>
          </a:prstGeom>
          <a:noFill/>
        </p:spPr>
        <p:txBody>
          <a:bodyPr wrap="square">
            <a:spAutoFit/>
          </a:bodyPr>
          <a:lstStyle/>
          <a:p>
            <a:pPr algn="ctr"/>
            <a:r>
              <a:rPr lang="en-US" sz="2800" b="1" i="0" u="sng" strike="noStrike" baseline="0" dirty="0">
                <a:solidFill>
                  <a:schemeClr val="accent1"/>
                </a:solidFill>
                <a:latin typeface="Alexandria"/>
              </a:rPr>
              <a:t>Stockholders’ Equity</a:t>
            </a:r>
          </a:p>
        </p:txBody>
      </p:sp>
    </p:spTree>
    <p:extLst>
      <p:ext uri="{BB962C8B-B14F-4D97-AF65-F5344CB8AC3E}">
        <p14:creationId xmlns:p14="http://schemas.microsoft.com/office/powerpoint/2010/main" val="2563844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381F-658F-4C10-994A-1C81EFB5012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B700C87-0F70-3F97-EA07-F6A53B3E5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2713" y="125910"/>
            <a:ext cx="962192" cy="449278"/>
          </a:xfrm>
          <a:prstGeom prst="rect">
            <a:avLst/>
          </a:prstGeom>
        </p:spPr>
      </p:pic>
      <p:pic>
        <p:nvPicPr>
          <p:cNvPr id="5" name="Picture 4">
            <a:extLst>
              <a:ext uri="{FF2B5EF4-FFF2-40B4-BE49-F238E27FC236}">
                <a16:creationId xmlns:a16="http://schemas.microsoft.com/office/drawing/2014/main" id="{66C70824-EF36-2304-C088-F8C4F525E04C}"/>
              </a:ext>
            </a:extLst>
          </p:cNvPr>
          <p:cNvPicPr>
            <a:picLocks noChangeAspect="1"/>
          </p:cNvPicPr>
          <p:nvPr/>
        </p:nvPicPr>
        <p:blipFill>
          <a:blip r:embed="rId3"/>
          <a:stretch>
            <a:fillRect/>
          </a:stretch>
        </p:blipFill>
        <p:spPr>
          <a:xfrm>
            <a:off x="3565040" y="0"/>
            <a:ext cx="7537673" cy="6858000"/>
          </a:xfrm>
          <a:prstGeom prst="rect">
            <a:avLst/>
          </a:prstGeom>
        </p:spPr>
      </p:pic>
      <p:pic>
        <p:nvPicPr>
          <p:cNvPr id="8" name="Picture 7">
            <a:extLst>
              <a:ext uri="{FF2B5EF4-FFF2-40B4-BE49-F238E27FC236}">
                <a16:creationId xmlns:a16="http://schemas.microsoft.com/office/drawing/2014/main" id="{C0F401A1-2951-6A3E-4C52-2A1BF952DF4D}"/>
              </a:ext>
            </a:extLst>
          </p:cNvPr>
          <p:cNvPicPr>
            <a:picLocks noChangeAspect="1"/>
          </p:cNvPicPr>
          <p:nvPr/>
        </p:nvPicPr>
        <p:blipFill>
          <a:blip r:embed="rId4"/>
          <a:srcRect l="85000"/>
          <a:stretch>
            <a:fillRect/>
          </a:stretch>
        </p:blipFill>
        <p:spPr>
          <a:xfrm>
            <a:off x="3218709" y="781665"/>
            <a:ext cx="350401" cy="2540408"/>
          </a:xfrm>
          <a:prstGeom prst="rect">
            <a:avLst/>
          </a:prstGeom>
        </p:spPr>
      </p:pic>
      <p:pic>
        <p:nvPicPr>
          <p:cNvPr id="12" name="Picture 11">
            <a:extLst>
              <a:ext uri="{FF2B5EF4-FFF2-40B4-BE49-F238E27FC236}">
                <a16:creationId xmlns:a16="http://schemas.microsoft.com/office/drawing/2014/main" id="{CBF37211-CB2A-E5B8-41F3-10FAA28462BA}"/>
              </a:ext>
            </a:extLst>
          </p:cNvPr>
          <p:cNvPicPr>
            <a:picLocks noChangeAspect="1"/>
          </p:cNvPicPr>
          <p:nvPr/>
        </p:nvPicPr>
        <p:blipFill>
          <a:blip r:embed="rId5"/>
          <a:stretch>
            <a:fillRect/>
          </a:stretch>
        </p:blipFill>
        <p:spPr>
          <a:xfrm>
            <a:off x="1" y="4345005"/>
            <a:ext cx="3219217" cy="532330"/>
          </a:xfrm>
          <a:prstGeom prst="rect">
            <a:avLst/>
          </a:prstGeom>
        </p:spPr>
      </p:pic>
      <p:sp>
        <p:nvSpPr>
          <p:cNvPr id="3" name="TextBox 2">
            <a:extLst>
              <a:ext uri="{FF2B5EF4-FFF2-40B4-BE49-F238E27FC236}">
                <a16:creationId xmlns:a16="http://schemas.microsoft.com/office/drawing/2014/main" id="{DEB0920B-7E9F-6F84-6AFB-89D317F44D0F}"/>
              </a:ext>
            </a:extLst>
          </p:cNvPr>
          <p:cNvSpPr txBox="1"/>
          <p:nvPr/>
        </p:nvSpPr>
        <p:spPr>
          <a:xfrm>
            <a:off x="86223" y="1306782"/>
            <a:ext cx="3046771" cy="1815882"/>
          </a:xfrm>
          <a:prstGeom prst="rect">
            <a:avLst/>
          </a:prstGeom>
          <a:noFill/>
        </p:spPr>
        <p:txBody>
          <a:bodyPr wrap="square">
            <a:spAutoFit/>
          </a:bodyPr>
          <a:lstStyle/>
          <a:p>
            <a:pPr algn="l"/>
            <a:r>
              <a:rPr lang="en-US" sz="1400" b="1" i="0" u="none" strike="noStrike" baseline="0" dirty="0">
                <a:solidFill>
                  <a:srgbClr val="00B3FF"/>
                </a:solidFill>
                <a:latin typeface="Alexandria"/>
              </a:rPr>
              <a:t>This classified balance sheet contains</a:t>
            </a:r>
          </a:p>
          <a:p>
            <a:pPr algn="l"/>
            <a:r>
              <a:rPr lang="en-US" sz="1400" b="1" i="0" u="none" strike="noStrike" baseline="0" dirty="0">
                <a:solidFill>
                  <a:srgbClr val="00B3FF"/>
                </a:solidFill>
                <a:latin typeface="Alexandria"/>
              </a:rPr>
              <a:t>both current assets and long-term</a:t>
            </a:r>
          </a:p>
          <a:p>
            <a:pPr algn="l"/>
            <a:r>
              <a:rPr lang="en-US" sz="1400" b="1" i="0" u="none" strike="noStrike" baseline="0" dirty="0">
                <a:solidFill>
                  <a:srgbClr val="00B3FF"/>
                </a:solidFill>
                <a:latin typeface="Alexandria"/>
              </a:rPr>
              <a:t>assets, but there is only one category</a:t>
            </a:r>
          </a:p>
          <a:p>
            <a:pPr algn="l"/>
            <a:r>
              <a:rPr lang="en-US" sz="1400" b="1" i="0" u="none" strike="noStrike" baseline="0" dirty="0">
                <a:solidFill>
                  <a:srgbClr val="00B3FF"/>
                </a:solidFill>
                <a:latin typeface="Alexandria"/>
              </a:rPr>
              <a:t>of long-term assets: Property, Plant,</a:t>
            </a:r>
          </a:p>
          <a:p>
            <a:pPr algn="l"/>
            <a:r>
              <a:rPr lang="en-US" sz="1400" b="1" i="0" u="none" strike="noStrike" baseline="0" dirty="0">
                <a:solidFill>
                  <a:srgbClr val="00B3FF"/>
                </a:solidFill>
                <a:latin typeface="Alexandria"/>
              </a:rPr>
              <a:t>and Equipment. Other categories of</a:t>
            </a:r>
          </a:p>
          <a:p>
            <a:pPr algn="l"/>
            <a:r>
              <a:rPr lang="en-US" sz="1400" b="1" i="0" u="none" strike="noStrike" baseline="0" dirty="0">
                <a:solidFill>
                  <a:srgbClr val="00B3FF"/>
                </a:solidFill>
                <a:latin typeface="Alexandria"/>
              </a:rPr>
              <a:t>long-term assets that could be</a:t>
            </a:r>
          </a:p>
          <a:p>
            <a:pPr algn="l"/>
            <a:r>
              <a:rPr lang="en-US" sz="1400" b="1" i="0" u="none" strike="noStrike" baseline="0" dirty="0">
                <a:solidFill>
                  <a:srgbClr val="00B3FF"/>
                </a:solidFill>
                <a:latin typeface="Alexandria"/>
              </a:rPr>
              <a:t>included are Long-term Investments</a:t>
            </a:r>
          </a:p>
          <a:p>
            <a:pPr algn="l"/>
            <a:r>
              <a:rPr lang="en-US" sz="1400" b="1" i="0" u="none" strike="noStrike" baseline="0" dirty="0">
                <a:solidFill>
                  <a:srgbClr val="00B3FF"/>
                </a:solidFill>
                <a:latin typeface="Alexandria"/>
              </a:rPr>
              <a:t>and Intangible Assets.</a:t>
            </a:r>
            <a:endParaRPr lang="en-US" sz="4000" b="1" dirty="0">
              <a:latin typeface="Alexandria"/>
            </a:endParaRPr>
          </a:p>
        </p:txBody>
      </p:sp>
    </p:spTree>
    <p:extLst>
      <p:ext uri="{BB962C8B-B14F-4D97-AF65-F5344CB8AC3E}">
        <p14:creationId xmlns:p14="http://schemas.microsoft.com/office/powerpoint/2010/main" val="975754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29ADF-952A-47BA-A014-B3BB2F2CF70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8026979-44BD-DA15-3E4C-FDCE34CC33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7" name="TextBox 6">
            <a:extLst>
              <a:ext uri="{FF2B5EF4-FFF2-40B4-BE49-F238E27FC236}">
                <a16:creationId xmlns:a16="http://schemas.microsoft.com/office/drawing/2014/main" id="{4BC304DE-3387-B645-1CC9-BF51D24B7E81}"/>
              </a:ext>
            </a:extLst>
          </p:cNvPr>
          <p:cNvSpPr txBox="1"/>
          <p:nvPr/>
        </p:nvSpPr>
        <p:spPr>
          <a:xfrm>
            <a:off x="127095" y="1202252"/>
            <a:ext cx="11524131" cy="1938992"/>
          </a:xfrm>
          <a:prstGeom prst="rect">
            <a:avLst/>
          </a:prstGeom>
          <a:noFill/>
        </p:spPr>
        <p:txBody>
          <a:bodyPr wrap="square">
            <a:spAutoFit/>
          </a:bodyPr>
          <a:lstStyle/>
          <a:p>
            <a:pPr algn="just"/>
            <a:r>
              <a:rPr lang="en-US" sz="2000" b="0" i="0" u="none" strike="noStrike" baseline="0" dirty="0">
                <a:latin typeface="Alexandria"/>
              </a:rPr>
              <a:t>Compare the balance sheet in Exhibit 4-3 with the balance sheet in Exhibit 4-2. You’ll notice two differences. Exhibit 4-3 is a classified balance sheet, but it is also in a different format than Exhibit 4-2. The balance sheet in Exhibit 4-3 is being presented in the </a:t>
            </a:r>
            <a:r>
              <a:rPr lang="en-US" sz="2000" b="0" i="1" u="none" strike="noStrike" baseline="0" dirty="0">
                <a:latin typeface="Alexandria"/>
              </a:rPr>
              <a:t>report form</a:t>
            </a:r>
            <a:r>
              <a:rPr lang="en-US" sz="2000" b="0" i="0" u="none" strike="noStrike" baseline="0" dirty="0">
                <a:latin typeface="Alexandria"/>
              </a:rPr>
              <a:t>, which lists the assets at the top and liabilities and stockholders’ equity below. Smart Touch Learning’s balance sheet in Exhibit 4-2 lists the assets on the left and the liabilities and the stockholders’ equity on the right in an arrangement known as the </a:t>
            </a:r>
            <a:r>
              <a:rPr lang="en-US" sz="2000" b="0" i="1" u="none" strike="noStrike" baseline="0" dirty="0">
                <a:latin typeface="Alexandria"/>
              </a:rPr>
              <a:t>account form</a:t>
            </a:r>
            <a:r>
              <a:rPr lang="en-US" sz="2000" b="0" i="0" u="none" strike="noStrike" baseline="0" dirty="0">
                <a:latin typeface="Alexandria"/>
              </a:rPr>
              <a:t>. Although either form is acceptable, the </a:t>
            </a:r>
            <a:r>
              <a:rPr lang="en-US" sz="2000" b="0" i="1" u="none" strike="noStrike" baseline="0" dirty="0">
                <a:latin typeface="Alexandria"/>
              </a:rPr>
              <a:t>report form </a:t>
            </a:r>
            <a:r>
              <a:rPr lang="en-US" sz="2000" b="0" i="0" u="none" strike="noStrike" baseline="0" dirty="0">
                <a:latin typeface="Alexandria"/>
              </a:rPr>
              <a:t>is more popular.</a:t>
            </a:r>
            <a:endParaRPr lang="en-US" sz="2000" dirty="0">
              <a:latin typeface="Alexandria"/>
            </a:endParaRPr>
          </a:p>
        </p:txBody>
      </p:sp>
      <p:pic>
        <p:nvPicPr>
          <p:cNvPr id="10" name="Picture 9">
            <a:extLst>
              <a:ext uri="{FF2B5EF4-FFF2-40B4-BE49-F238E27FC236}">
                <a16:creationId xmlns:a16="http://schemas.microsoft.com/office/drawing/2014/main" id="{7523BA67-4513-AFE1-E717-68CEEAE3EA6B}"/>
              </a:ext>
            </a:extLst>
          </p:cNvPr>
          <p:cNvPicPr>
            <a:picLocks noChangeAspect="1"/>
          </p:cNvPicPr>
          <p:nvPr/>
        </p:nvPicPr>
        <p:blipFill>
          <a:blip r:embed="rId3"/>
          <a:stretch>
            <a:fillRect/>
          </a:stretch>
        </p:blipFill>
        <p:spPr>
          <a:xfrm>
            <a:off x="982320" y="3141244"/>
            <a:ext cx="9813680" cy="3001005"/>
          </a:xfrm>
          <a:prstGeom prst="rect">
            <a:avLst/>
          </a:prstGeom>
        </p:spPr>
      </p:pic>
    </p:spTree>
    <p:extLst>
      <p:ext uri="{BB962C8B-B14F-4D97-AF65-F5344CB8AC3E}">
        <p14:creationId xmlns:p14="http://schemas.microsoft.com/office/powerpoint/2010/main" val="2081885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02F12-0C5D-7BAB-70DD-20565DF5927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F057425-2D99-B8F8-95C7-BA21D5C40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042" y="125910"/>
            <a:ext cx="1380863" cy="644768"/>
          </a:xfrm>
          <a:prstGeom prst="rect">
            <a:avLst/>
          </a:prstGeom>
        </p:spPr>
      </p:pic>
      <p:pic>
        <p:nvPicPr>
          <p:cNvPr id="6" name="Picture 5">
            <a:extLst>
              <a:ext uri="{FF2B5EF4-FFF2-40B4-BE49-F238E27FC236}">
                <a16:creationId xmlns:a16="http://schemas.microsoft.com/office/drawing/2014/main" id="{293E8B52-4B3A-BD9E-8A7F-A4BE02A669DB}"/>
              </a:ext>
            </a:extLst>
          </p:cNvPr>
          <p:cNvPicPr>
            <a:picLocks noChangeAspect="1"/>
          </p:cNvPicPr>
          <p:nvPr/>
        </p:nvPicPr>
        <p:blipFill>
          <a:blip r:embed="rId3"/>
          <a:stretch>
            <a:fillRect/>
          </a:stretch>
        </p:blipFill>
        <p:spPr>
          <a:xfrm>
            <a:off x="-1" y="0"/>
            <a:ext cx="6636775" cy="6858000"/>
          </a:xfrm>
          <a:prstGeom prst="rect">
            <a:avLst/>
          </a:prstGeom>
        </p:spPr>
      </p:pic>
      <p:pic>
        <p:nvPicPr>
          <p:cNvPr id="9" name="Picture 8">
            <a:extLst>
              <a:ext uri="{FF2B5EF4-FFF2-40B4-BE49-F238E27FC236}">
                <a16:creationId xmlns:a16="http://schemas.microsoft.com/office/drawing/2014/main" id="{9962AE28-9EC8-E0E0-3E0D-E8A1BAA9F4BA}"/>
              </a:ext>
            </a:extLst>
          </p:cNvPr>
          <p:cNvPicPr>
            <a:picLocks noChangeAspect="1"/>
          </p:cNvPicPr>
          <p:nvPr/>
        </p:nvPicPr>
        <p:blipFill>
          <a:blip r:embed="rId4"/>
          <a:stretch>
            <a:fillRect/>
          </a:stretch>
        </p:blipFill>
        <p:spPr>
          <a:xfrm>
            <a:off x="6636774" y="1454597"/>
            <a:ext cx="5555226" cy="3948806"/>
          </a:xfrm>
          <a:prstGeom prst="rect">
            <a:avLst/>
          </a:prstGeom>
        </p:spPr>
      </p:pic>
      <p:pic>
        <p:nvPicPr>
          <p:cNvPr id="11" name="Picture 10">
            <a:extLst>
              <a:ext uri="{FF2B5EF4-FFF2-40B4-BE49-F238E27FC236}">
                <a16:creationId xmlns:a16="http://schemas.microsoft.com/office/drawing/2014/main" id="{0ABA88BA-5A03-D731-B313-D2B1FEFC64FD}"/>
              </a:ext>
            </a:extLst>
          </p:cNvPr>
          <p:cNvPicPr>
            <a:picLocks noChangeAspect="1"/>
          </p:cNvPicPr>
          <p:nvPr/>
        </p:nvPicPr>
        <p:blipFill>
          <a:blip r:embed="rId5"/>
          <a:stretch>
            <a:fillRect/>
          </a:stretch>
        </p:blipFill>
        <p:spPr>
          <a:xfrm>
            <a:off x="6636774" y="0"/>
            <a:ext cx="628605" cy="392877"/>
          </a:xfrm>
          <a:prstGeom prst="rect">
            <a:avLst/>
          </a:prstGeom>
        </p:spPr>
      </p:pic>
    </p:spTree>
    <p:extLst>
      <p:ext uri="{BB962C8B-B14F-4D97-AF65-F5344CB8AC3E}">
        <p14:creationId xmlns:p14="http://schemas.microsoft.com/office/powerpoint/2010/main" val="2191412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1B361-12EC-20BF-780C-2606F194153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6159360-BF0E-3CDF-FA76-12C904B230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24435" y="0"/>
            <a:ext cx="1467564" cy="685252"/>
          </a:xfrm>
          <a:prstGeom prst="rect">
            <a:avLst/>
          </a:prstGeom>
        </p:spPr>
      </p:pic>
      <p:pic>
        <p:nvPicPr>
          <p:cNvPr id="5" name="Picture 4">
            <a:extLst>
              <a:ext uri="{FF2B5EF4-FFF2-40B4-BE49-F238E27FC236}">
                <a16:creationId xmlns:a16="http://schemas.microsoft.com/office/drawing/2014/main" id="{C7755737-F171-7D68-8E54-2208BF3AB17A}"/>
              </a:ext>
            </a:extLst>
          </p:cNvPr>
          <p:cNvPicPr>
            <a:picLocks noChangeAspect="1"/>
          </p:cNvPicPr>
          <p:nvPr/>
        </p:nvPicPr>
        <p:blipFill>
          <a:blip r:embed="rId4"/>
          <a:srcRect r="10915" b="70659"/>
          <a:stretch>
            <a:fillRect/>
          </a:stretch>
        </p:blipFill>
        <p:spPr>
          <a:xfrm>
            <a:off x="589935" y="162232"/>
            <a:ext cx="8908026" cy="1955914"/>
          </a:xfrm>
          <a:prstGeom prst="rect">
            <a:avLst/>
          </a:prstGeom>
        </p:spPr>
      </p:pic>
      <p:pic>
        <p:nvPicPr>
          <p:cNvPr id="7" name="Picture 6">
            <a:extLst>
              <a:ext uri="{FF2B5EF4-FFF2-40B4-BE49-F238E27FC236}">
                <a16:creationId xmlns:a16="http://schemas.microsoft.com/office/drawing/2014/main" id="{D58F7BAD-915A-AC9D-B6D6-B702DD4663E8}"/>
              </a:ext>
            </a:extLst>
          </p:cNvPr>
          <p:cNvPicPr>
            <a:picLocks noChangeAspect="1"/>
          </p:cNvPicPr>
          <p:nvPr/>
        </p:nvPicPr>
        <p:blipFill>
          <a:blip r:embed="rId5"/>
          <a:stretch>
            <a:fillRect/>
          </a:stretch>
        </p:blipFill>
        <p:spPr>
          <a:xfrm>
            <a:off x="1843549" y="2472106"/>
            <a:ext cx="5428661" cy="2807815"/>
          </a:xfrm>
          <a:prstGeom prst="rect">
            <a:avLst/>
          </a:prstGeom>
        </p:spPr>
      </p:pic>
    </p:spTree>
    <p:extLst>
      <p:ext uri="{BB962C8B-B14F-4D97-AF65-F5344CB8AC3E}">
        <p14:creationId xmlns:p14="http://schemas.microsoft.com/office/powerpoint/2010/main" val="2001461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08123-F80C-4AC4-E042-2A4CB192E9B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AD0054E-FD02-26B2-33A6-F5835B3C2A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C316FB37-EBE9-08FD-A7DA-2FEE46E5EE2B}"/>
              </a:ext>
            </a:extLst>
          </p:cNvPr>
          <p:cNvPicPr>
            <a:picLocks noChangeAspect="1"/>
          </p:cNvPicPr>
          <p:nvPr/>
        </p:nvPicPr>
        <p:blipFill>
          <a:blip r:embed="rId3"/>
          <a:stretch>
            <a:fillRect/>
          </a:stretch>
        </p:blipFill>
        <p:spPr>
          <a:xfrm>
            <a:off x="1779977" y="1401442"/>
            <a:ext cx="6500391" cy="4704389"/>
          </a:xfrm>
          <a:prstGeom prst="rect">
            <a:avLst/>
          </a:prstGeom>
        </p:spPr>
      </p:pic>
      <p:pic>
        <p:nvPicPr>
          <p:cNvPr id="6" name="Picture 5">
            <a:extLst>
              <a:ext uri="{FF2B5EF4-FFF2-40B4-BE49-F238E27FC236}">
                <a16:creationId xmlns:a16="http://schemas.microsoft.com/office/drawing/2014/main" id="{8FD93EAF-3CE2-9277-F570-DF5BDC83D770}"/>
              </a:ext>
            </a:extLst>
          </p:cNvPr>
          <p:cNvPicPr>
            <a:picLocks noChangeAspect="1"/>
          </p:cNvPicPr>
          <p:nvPr/>
        </p:nvPicPr>
        <p:blipFill>
          <a:blip r:embed="rId4"/>
          <a:stretch>
            <a:fillRect/>
          </a:stretch>
        </p:blipFill>
        <p:spPr>
          <a:xfrm>
            <a:off x="0" y="0"/>
            <a:ext cx="8955800" cy="1243692"/>
          </a:xfrm>
          <a:prstGeom prst="rect">
            <a:avLst/>
          </a:prstGeom>
        </p:spPr>
      </p:pic>
    </p:spTree>
    <p:extLst>
      <p:ext uri="{BB962C8B-B14F-4D97-AF65-F5344CB8AC3E}">
        <p14:creationId xmlns:p14="http://schemas.microsoft.com/office/powerpoint/2010/main" val="1721556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D55A3-73E4-1A1B-592C-0383B7D38DF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CAD75A9-5D8E-B7B7-D767-24C281A57D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3D80222B-CDA4-8AB2-1D67-39803882805A}"/>
              </a:ext>
            </a:extLst>
          </p:cNvPr>
          <p:cNvPicPr>
            <a:picLocks noChangeAspect="1"/>
          </p:cNvPicPr>
          <p:nvPr/>
        </p:nvPicPr>
        <p:blipFill>
          <a:blip r:embed="rId3"/>
          <a:stretch>
            <a:fillRect/>
          </a:stretch>
        </p:blipFill>
        <p:spPr>
          <a:xfrm>
            <a:off x="0" y="0"/>
            <a:ext cx="7374194" cy="1202252"/>
          </a:xfrm>
          <a:prstGeom prst="rect">
            <a:avLst/>
          </a:prstGeom>
        </p:spPr>
      </p:pic>
      <p:pic>
        <p:nvPicPr>
          <p:cNvPr id="7" name="Picture 6">
            <a:extLst>
              <a:ext uri="{FF2B5EF4-FFF2-40B4-BE49-F238E27FC236}">
                <a16:creationId xmlns:a16="http://schemas.microsoft.com/office/drawing/2014/main" id="{8F013C38-9658-4727-2462-594E0C70FA97}"/>
              </a:ext>
            </a:extLst>
          </p:cNvPr>
          <p:cNvPicPr>
            <a:picLocks noChangeAspect="1"/>
          </p:cNvPicPr>
          <p:nvPr/>
        </p:nvPicPr>
        <p:blipFill>
          <a:blip r:embed="rId4"/>
          <a:stretch>
            <a:fillRect/>
          </a:stretch>
        </p:blipFill>
        <p:spPr>
          <a:xfrm>
            <a:off x="1106130" y="984125"/>
            <a:ext cx="8539316" cy="5873875"/>
          </a:xfrm>
          <a:prstGeom prst="rect">
            <a:avLst/>
          </a:prstGeom>
        </p:spPr>
      </p:pic>
    </p:spTree>
    <p:extLst>
      <p:ext uri="{BB962C8B-B14F-4D97-AF65-F5344CB8AC3E}">
        <p14:creationId xmlns:p14="http://schemas.microsoft.com/office/powerpoint/2010/main" val="2263687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2C8DA-55BD-BE86-12BF-B87564E75C2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0B9757B-8A16-7122-140E-9600DF0D66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6" name="Picture 5">
            <a:extLst>
              <a:ext uri="{FF2B5EF4-FFF2-40B4-BE49-F238E27FC236}">
                <a16:creationId xmlns:a16="http://schemas.microsoft.com/office/drawing/2014/main" id="{4EBB862E-90FD-6833-9156-37B6CDF281CA}"/>
              </a:ext>
            </a:extLst>
          </p:cNvPr>
          <p:cNvPicPr>
            <a:picLocks noChangeAspect="1"/>
          </p:cNvPicPr>
          <p:nvPr/>
        </p:nvPicPr>
        <p:blipFill>
          <a:blip r:embed="rId3"/>
          <a:stretch>
            <a:fillRect/>
          </a:stretch>
        </p:blipFill>
        <p:spPr>
          <a:xfrm>
            <a:off x="0" y="0"/>
            <a:ext cx="7624916" cy="3117789"/>
          </a:xfrm>
          <a:prstGeom prst="rect">
            <a:avLst/>
          </a:prstGeom>
        </p:spPr>
      </p:pic>
      <p:pic>
        <p:nvPicPr>
          <p:cNvPr id="8" name="Picture 7">
            <a:extLst>
              <a:ext uri="{FF2B5EF4-FFF2-40B4-BE49-F238E27FC236}">
                <a16:creationId xmlns:a16="http://schemas.microsoft.com/office/drawing/2014/main" id="{4727D636-B22C-222A-41E0-5D463E39AFDC}"/>
              </a:ext>
            </a:extLst>
          </p:cNvPr>
          <p:cNvPicPr>
            <a:picLocks noChangeAspect="1"/>
          </p:cNvPicPr>
          <p:nvPr/>
        </p:nvPicPr>
        <p:blipFill>
          <a:blip r:embed="rId4"/>
          <a:stretch>
            <a:fillRect/>
          </a:stretch>
        </p:blipFill>
        <p:spPr>
          <a:xfrm>
            <a:off x="7624917" y="278668"/>
            <a:ext cx="3004010" cy="2560451"/>
          </a:xfrm>
          <a:prstGeom prst="rect">
            <a:avLst/>
          </a:prstGeom>
        </p:spPr>
      </p:pic>
      <p:pic>
        <p:nvPicPr>
          <p:cNvPr id="10" name="Picture 9">
            <a:extLst>
              <a:ext uri="{FF2B5EF4-FFF2-40B4-BE49-F238E27FC236}">
                <a16:creationId xmlns:a16="http://schemas.microsoft.com/office/drawing/2014/main" id="{2DE6CAAE-6B92-B189-A4C4-0931AE665AD4}"/>
              </a:ext>
            </a:extLst>
          </p:cNvPr>
          <p:cNvPicPr>
            <a:picLocks noChangeAspect="1"/>
          </p:cNvPicPr>
          <p:nvPr/>
        </p:nvPicPr>
        <p:blipFill>
          <a:blip r:embed="rId5"/>
          <a:stretch>
            <a:fillRect/>
          </a:stretch>
        </p:blipFill>
        <p:spPr>
          <a:xfrm>
            <a:off x="0" y="3615326"/>
            <a:ext cx="8908026" cy="2800222"/>
          </a:xfrm>
          <a:prstGeom prst="rect">
            <a:avLst/>
          </a:prstGeom>
        </p:spPr>
      </p:pic>
      <p:pic>
        <p:nvPicPr>
          <p:cNvPr id="12" name="Picture 11">
            <a:extLst>
              <a:ext uri="{FF2B5EF4-FFF2-40B4-BE49-F238E27FC236}">
                <a16:creationId xmlns:a16="http://schemas.microsoft.com/office/drawing/2014/main" id="{EA96D1C0-7393-70C6-0FC2-082A82DD7113}"/>
              </a:ext>
            </a:extLst>
          </p:cNvPr>
          <p:cNvPicPr>
            <a:picLocks noChangeAspect="1"/>
          </p:cNvPicPr>
          <p:nvPr/>
        </p:nvPicPr>
        <p:blipFill>
          <a:blip r:embed="rId6"/>
          <a:srcRect t="15286" r="9832" b="10252"/>
          <a:stretch>
            <a:fillRect/>
          </a:stretch>
        </p:blipFill>
        <p:spPr>
          <a:xfrm>
            <a:off x="9126922" y="3615326"/>
            <a:ext cx="2527170" cy="1032387"/>
          </a:xfrm>
          <a:prstGeom prst="rect">
            <a:avLst/>
          </a:prstGeom>
        </p:spPr>
      </p:pic>
    </p:spTree>
    <p:extLst>
      <p:ext uri="{BB962C8B-B14F-4D97-AF65-F5344CB8AC3E}">
        <p14:creationId xmlns:p14="http://schemas.microsoft.com/office/powerpoint/2010/main" val="3202498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98DA5-932C-48D1-88E8-CBF8A886EFC0}"/>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4C8D85B-4269-E3CD-7AA7-C58461EE7F7F}"/>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b="1" dirty="0">
                <a:solidFill>
                  <a:schemeClr val="tx1"/>
                </a:solidFill>
              </a:rPr>
              <a:t>WHAT IS THE CLOSING PROCESS, AND HOW</a:t>
            </a:r>
          </a:p>
          <a:p>
            <a:pPr algn="ctr"/>
            <a:r>
              <a:rPr lang="en-US" b="1" dirty="0">
                <a:solidFill>
                  <a:schemeClr val="tx1"/>
                </a:solidFill>
              </a:rPr>
              <a:t>DO WE CLOSE THE ACCOUNTS?</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6F0F90F8-FED8-27B7-7A88-9FA02299EC05}"/>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22</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AD6EEB69-948F-D3E5-6B1C-921128AF97AA}"/>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2</a:t>
            </a:r>
          </a:p>
        </p:txBody>
      </p:sp>
      <p:pic>
        <p:nvPicPr>
          <p:cNvPr id="2" name="Graphic 21">
            <a:extLst>
              <a:ext uri="{FF2B5EF4-FFF2-40B4-BE49-F238E27FC236}">
                <a16:creationId xmlns:a16="http://schemas.microsoft.com/office/drawing/2014/main" id="{79A0330E-3BDD-F66C-1466-4D6ED97D0E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359807515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8F171-2099-CC54-FB89-0165B02B40D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BF2D6C9D-9EB9-77E5-A070-517548F004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88385" y="0"/>
            <a:ext cx="1003615" cy="468620"/>
          </a:xfrm>
          <a:prstGeom prst="rect">
            <a:avLst/>
          </a:prstGeom>
        </p:spPr>
      </p:pic>
      <p:sp>
        <p:nvSpPr>
          <p:cNvPr id="8" name="TextBox 7">
            <a:extLst>
              <a:ext uri="{FF2B5EF4-FFF2-40B4-BE49-F238E27FC236}">
                <a16:creationId xmlns:a16="http://schemas.microsoft.com/office/drawing/2014/main" id="{11991D6C-8DD7-6575-0C7D-C9F369A162D6}"/>
              </a:ext>
            </a:extLst>
          </p:cNvPr>
          <p:cNvSpPr txBox="1"/>
          <p:nvPr/>
        </p:nvSpPr>
        <p:spPr>
          <a:xfrm>
            <a:off x="0" y="360220"/>
            <a:ext cx="12192000" cy="5324535"/>
          </a:xfrm>
          <a:prstGeom prst="rect">
            <a:avLst/>
          </a:prstGeom>
          <a:noFill/>
        </p:spPr>
        <p:txBody>
          <a:bodyPr wrap="square">
            <a:spAutoFit/>
          </a:bodyPr>
          <a:lstStyle/>
          <a:p>
            <a:pPr algn="just"/>
            <a:r>
              <a:rPr lang="en-US" sz="2000" b="0" i="0" u="none" strike="noStrike" baseline="0" dirty="0">
                <a:solidFill>
                  <a:srgbClr val="000000"/>
                </a:solidFill>
                <a:latin typeface="Alexandria"/>
              </a:rPr>
              <a:t>At the end of the accounting cycle, after the financial statements have been prepared, Smart Touch Learning is ready to close the books. Often referred to as the closing process, this consists of journalizing and posting the closing entries in order to get the accounts ready for the next period. The </a:t>
            </a:r>
            <a:r>
              <a:rPr lang="en-US" sz="2000" b="1" i="0" u="none" strike="noStrike" baseline="0" dirty="0">
                <a:solidFill>
                  <a:srgbClr val="FF2626"/>
                </a:solidFill>
                <a:latin typeface="Alexandria"/>
              </a:rPr>
              <a:t>closing process </a:t>
            </a:r>
            <a:r>
              <a:rPr lang="en-US" sz="2000" b="0" i="0" u="none" strike="noStrike" baseline="0" dirty="0">
                <a:solidFill>
                  <a:srgbClr val="000000"/>
                </a:solidFill>
                <a:latin typeface="Alexandria"/>
              </a:rPr>
              <a:t>zeroes out all revenue accounts and all expense accounts in order to measure each period’s net income separately from all other periods. It also updates the Retained Earnings account balance for net income or loss during the period and any dividends paid to the stockholders. The closing process prepares the accounts for the next time period by setting the balances of revenues, expenses, and dividends to zero. By completing the closing process, the business is following the time period concept in that it is slicing its activities into small time segments and preparing financial statements for only those specific periods.</a:t>
            </a:r>
          </a:p>
          <a:p>
            <a:pPr algn="just"/>
            <a:r>
              <a:rPr lang="en-US" sz="2000" b="0" i="0" u="none" strike="noStrike" baseline="0" dirty="0">
                <a:solidFill>
                  <a:srgbClr val="000000"/>
                </a:solidFill>
                <a:latin typeface="Alexandria"/>
              </a:rPr>
              <a:t>Recall that the income statement reports net income for a specific period. For example, Smart Touch Learning’s net income for the two months ended December 31, 2018, relates exclusively to November and December, 2018. At December 31, 2018, Smart Touch Learning closes its revenue and expense accounts for the last two months of the year. For this reason, revenues and expenses are called </a:t>
            </a:r>
            <a:r>
              <a:rPr lang="en-US" sz="2000" b="1" i="0" u="none" strike="noStrike" baseline="0" dirty="0">
                <a:solidFill>
                  <a:srgbClr val="FF2626"/>
                </a:solidFill>
                <a:latin typeface="Alexandria"/>
              </a:rPr>
              <a:t>temporary accounts </a:t>
            </a:r>
            <a:r>
              <a:rPr lang="en-US" sz="2000" b="0" i="0" u="none" strike="noStrike" baseline="0" dirty="0">
                <a:solidFill>
                  <a:srgbClr val="000000"/>
                </a:solidFill>
                <a:latin typeface="Alexandria"/>
              </a:rPr>
              <a:t>(also known as </a:t>
            </a:r>
            <a:r>
              <a:rPr lang="en-US" sz="2000" b="0" i="1" u="none" strike="noStrike" baseline="0" dirty="0">
                <a:solidFill>
                  <a:srgbClr val="000000"/>
                </a:solidFill>
                <a:latin typeface="Alexandria"/>
              </a:rPr>
              <a:t>nominal accounts</a:t>
            </a:r>
            <a:r>
              <a:rPr lang="en-US" sz="2000" b="0" i="0" u="none" strike="noStrike" baseline="0" dirty="0">
                <a:solidFill>
                  <a:srgbClr val="000000"/>
                </a:solidFill>
                <a:latin typeface="Alexandria"/>
              </a:rPr>
              <a:t>). For example, Smart Touch Learning’s balance of Service Revenue at December 31, 2018, is $17,500. This balance relates exclusively to the last two months of 2018 and must be zeroed out before the company records revenue for the next year. Similarly, the various expense account balances are for the last two months of 2018 only and must also be zeroed out at the end of the year.</a:t>
            </a:r>
            <a:endParaRPr lang="en-US" sz="2000" dirty="0">
              <a:latin typeface="Alexandria"/>
            </a:endParaRPr>
          </a:p>
        </p:txBody>
      </p:sp>
      <p:pic>
        <p:nvPicPr>
          <p:cNvPr id="10" name="Picture 9">
            <a:extLst>
              <a:ext uri="{FF2B5EF4-FFF2-40B4-BE49-F238E27FC236}">
                <a16:creationId xmlns:a16="http://schemas.microsoft.com/office/drawing/2014/main" id="{3C5466C1-10D7-A850-FC04-4A9E7CD1C4E8}"/>
              </a:ext>
            </a:extLst>
          </p:cNvPr>
          <p:cNvPicPr>
            <a:picLocks noChangeAspect="1"/>
          </p:cNvPicPr>
          <p:nvPr/>
        </p:nvPicPr>
        <p:blipFill>
          <a:blip r:embed="rId3"/>
          <a:stretch>
            <a:fillRect/>
          </a:stretch>
        </p:blipFill>
        <p:spPr>
          <a:xfrm>
            <a:off x="3642852" y="5312984"/>
            <a:ext cx="3111909" cy="1463981"/>
          </a:xfrm>
          <a:prstGeom prst="rect">
            <a:avLst/>
          </a:prstGeom>
        </p:spPr>
      </p:pic>
      <p:pic>
        <p:nvPicPr>
          <p:cNvPr id="12" name="Picture 11">
            <a:extLst>
              <a:ext uri="{FF2B5EF4-FFF2-40B4-BE49-F238E27FC236}">
                <a16:creationId xmlns:a16="http://schemas.microsoft.com/office/drawing/2014/main" id="{EEFC1473-C6B4-CE6B-442D-A6861090425E}"/>
              </a:ext>
            </a:extLst>
          </p:cNvPr>
          <p:cNvPicPr>
            <a:picLocks noChangeAspect="1"/>
          </p:cNvPicPr>
          <p:nvPr/>
        </p:nvPicPr>
        <p:blipFill>
          <a:blip r:embed="rId4"/>
          <a:stretch>
            <a:fillRect/>
          </a:stretch>
        </p:blipFill>
        <p:spPr>
          <a:xfrm>
            <a:off x="7422938" y="5312983"/>
            <a:ext cx="4100884" cy="1463981"/>
          </a:xfrm>
          <a:prstGeom prst="rect">
            <a:avLst/>
          </a:prstGeom>
        </p:spPr>
      </p:pic>
    </p:spTree>
    <p:extLst>
      <p:ext uri="{BB962C8B-B14F-4D97-AF65-F5344CB8AC3E}">
        <p14:creationId xmlns:p14="http://schemas.microsoft.com/office/powerpoint/2010/main" val="18432484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AB999-E79C-CD3D-FAE1-725669D24A5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32844268-5361-D0A7-2E09-AFF48972B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sp>
        <p:nvSpPr>
          <p:cNvPr id="3" name="TextBox 2">
            <a:extLst>
              <a:ext uri="{FF2B5EF4-FFF2-40B4-BE49-F238E27FC236}">
                <a16:creationId xmlns:a16="http://schemas.microsoft.com/office/drawing/2014/main" id="{B38EC539-8375-67F0-6783-E94566601861}"/>
              </a:ext>
            </a:extLst>
          </p:cNvPr>
          <p:cNvSpPr txBox="1"/>
          <p:nvPr/>
        </p:nvSpPr>
        <p:spPr>
          <a:xfrm>
            <a:off x="147484" y="889844"/>
            <a:ext cx="11356258" cy="2862322"/>
          </a:xfrm>
          <a:prstGeom prst="rect">
            <a:avLst/>
          </a:prstGeom>
          <a:noFill/>
        </p:spPr>
        <p:txBody>
          <a:bodyPr wrap="square">
            <a:spAutoFit/>
          </a:bodyPr>
          <a:lstStyle/>
          <a:p>
            <a:pPr algn="just"/>
            <a:r>
              <a:rPr lang="en-US" sz="2000" b="0" i="0" u="none" strike="noStrike" baseline="0" dirty="0">
                <a:solidFill>
                  <a:srgbClr val="000000"/>
                </a:solidFill>
                <a:latin typeface="Alexandria"/>
              </a:rPr>
              <a:t>The Dividends account is also temporary and must be closed at the end of the period because it measures the payments to stockholders for only that one period. All temporary accounts (revenues, expenses, and dividends) are closed (zeroed). The balances of temporary accounts do not carry forward into the next time period. Instead, the business starts the new time period with a zero beginning balance in the temporary accounts.</a:t>
            </a:r>
          </a:p>
          <a:p>
            <a:pPr algn="just"/>
            <a:endParaRPr lang="en-US" sz="2000" b="0" i="0" u="none" strike="noStrike" baseline="0" dirty="0">
              <a:solidFill>
                <a:srgbClr val="000000"/>
              </a:solidFill>
              <a:latin typeface="Alexandria"/>
            </a:endParaRPr>
          </a:p>
          <a:p>
            <a:pPr algn="just"/>
            <a:r>
              <a:rPr lang="en-US" sz="2000" b="0" i="0" u="none" strike="noStrike" baseline="0" dirty="0">
                <a:solidFill>
                  <a:srgbClr val="000000"/>
                </a:solidFill>
                <a:latin typeface="Alexandria"/>
              </a:rPr>
              <a:t>By contrast, the </a:t>
            </a:r>
            <a:r>
              <a:rPr lang="en-US" sz="2000" b="1" i="0" u="none" strike="noStrike" baseline="0" dirty="0">
                <a:solidFill>
                  <a:srgbClr val="FF2626"/>
                </a:solidFill>
                <a:latin typeface="Alexandria"/>
              </a:rPr>
              <a:t>permanent accounts </a:t>
            </a:r>
            <a:r>
              <a:rPr lang="en-US" sz="2000" b="0" i="0" u="none" strike="noStrike" baseline="0" dirty="0">
                <a:solidFill>
                  <a:srgbClr val="000000"/>
                </a:solidFill>
                <a:latin typeface="Alexandria"/>
              </a:rPr>
              <a:t>(also known as </a:t>
            </a:r>
            <a:r>
              <a:rPr lang="en-US" sz="2000" b="0" i="1" u="none" strike="noStrike" baseline="0" dirty="0">
                <a:solidFill>
                  <a:srgbClr val="000000"/>
                </a:solidFill>
                <a:latin typeface="Alexandria"/>
              </a:rPr>
              <a:t>real accounts</a:t>
            </a:r>
            <a:r>
              <a:rPr lang="en-US" sz="2000" b="0" i="0" u="none" strike="noStrike" baseline="0" dirty="0">
                <a:solidFill>
                  <a:srgbClr val="000000"/>
                </a:solidFill>
                <a:latin typeface="Alexandria"/>
              </a:rPr>
              <a:t>)—the assets, liabilities, Common Stock, and Retained Earnings—are not closed at the end of the period. Permanent account balances are carried forward into the next time period. All accounts on the balance sheet are permanent accounts.</a:t>
            </a:r>
            <a:endParaRPr lang="en-US" sz="2000" dirty="0">
              <a:latin typeface="Alexandria"/>
            </a:endParaRPr>
          </a:p>
        </p:txBody>
      </p:sp>
      <p:pic>
        <p:nvPicPr>
          <p:cNvPr id="6" name="Picture 5">
            <a:extLst>
              <a:ext uri="{FF2B5EF4-FFF2-40B4-BE49-F238E27FC236}">
                <a16:creationId xmlns:a16="http://schemas.microsoft.com/office/drawing/2014/main" id="{4A7AC10E-74E9-7905-4960-EC2BBE48C8E5}"/>
              </a:ext>
            </a:extLst>
          </p:cNvPr>
          <p:cNvPicPr>
            <a:picLocks noChangeAspect="1"/>
          </p:cNvPicPr>
          <p:nvPr/>
        </p:nvPicPr>
        <p:blipFill>
          <a:blip r:embed="rId3"/>
          <a:stretch>
            <a:fillRect/>
          </a:stretch>
        </p:blipFill>
        <p:spPr>
          <a:xfrm>
            <a:off x="2105226" y="4144297"/>
            <a:ext cx="3175817" cy="1517853"/>
          </a:xfrm>
          <a:prstGeom prst="rect">
            <a:avLst/>
          </a:prstGeom>
        </p:spPr>
      </p:pic>
    </p:spTree>
    <p:extLst>
      <p:ext uri="{BB962C8B-B14F-4D97-AF65-F5344CB8AC3E}">
        <p14:creationId xmlns:p14="http://schemas.microsoft.com/office/powerpoint/2010/main" val="4170578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B7ED8-42BA-401A-C773-4CB2742BB21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AF47492-49AF-29BA-660A-8ACDC68095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sp>
        <p:nvSpPr>
          <p:cNvPr id="3" name="TextBox 2">
            <a:extLst>
              <a:ext uri="{FF2B5EF4-FFF2-40B4-BE49-F238E27FC236}">
                <a16:creationId xmlns:a16="http://schemas.microsoft.com/office/drawing/2014/main" id="{DBA9799E-9723-DC81-9CF9-065E16B3403D}"/>
              </a:ext>
            </a:extLst>
          </p:cNvPr>
          <p:cNvSpPr txBox="1"/>
          <p:nvPr/>
        </p:nvSpPr>
        <p:spPr>
          <a:xfrm>
            <a:off x="127095" y="796414"/>
            <a:ext cx="10712970" cy="3170099"/>
          </a:xfrm>
          <a:prstGeom prst="rect">
            <a:avLst/>
          </a:prstGeom>
          <a:noFill/>
        </p:spPr>
        <p:txBody>
          <a:bodyPr wrap="square">
            <a:spAutoFit/>
          </a:bodyPr>
          <a:lstStyle/>
          <a:p>
            <a:pPr algn="just"/>
            <a:r>
              <a:rPr lang="en-US" sz="2000" b="1" i="0" u="none" strike="noStrike" baseline="0" dirty="0">
                <a:solidFill>
                  <a:srgbClr val="FF2626"/>
                </a:solidFill>
                <a:latin typeface="Alexandria"/>
              </a:rPr>
              <a:t>Closing entries </a:t>
            </a:r>
            <a:r>
              <a:rPr lang="en-US" sz="2000" b="0" i="0" u="none" strike="noStrike" baseline="0" dirty="0">
                <a:solidFill>
                  <a:srgbClr val="000000"/>
                </a:solidFill>
                <a:latin typeface="Alexandria"/>
              </a:rPr>
              <a:t>transfer the revenues, expenses, and Dividends balances to the Retained Earnings account to prepare the company’s books for the next period. This transfer to Retained Earnings also causes the Retained Earnings ledger account to now equal its balance reported on the balance sheet.</a:t>
            </a:r>
          </a:p>
          <a:p>
            <a:pPr algn="just"/>
            <a:r>
              <a:rPr lang="en-US" sz="2000" b="0" i="0" u="none" strike="noStrike" baseline="0" dirty="0">
                <a:solidFill>
                  <a:srgbClr val="000000"/>
                </a:solidFill>
                <a:latin typeface="Alexandria"/>
              </a:rPr>
              <a:t>As an intermediate step, the revenues and the expenses may be transferred first to an account titled </a:t>
            </a:r>
            <a:r>
              <a:rPr lang="en-US" sz="2000" b="1" i="0" u="none" strike="noStrike" baseline="0" dirty="0">
                <a:solidFill>
                  <a:srgbClr val="FF2626"/>
                </a:solidFill>
                <a:latin typeface="Alexandria"/>
              </a:rPr>
              <a:t>Income Summary</a:t>
            </a:r>
            <a:r>
              <a:rPr lang="en-US" sz="2000" b="0" i="0" u="none" strike="noStrike" baseline="0" dirty="0">
                <a:solidFill>
                  <a:srgbClr val="000000"/>
                </a:solidFill>
                <a:latin typeface="Alexandria"/>
              </a:rPr>
              <a:t>. The Income Summary account </a:t>
            </a:r>
            <a:r>
              <a:rPr lang="en-US" sz="2000" b="0" i="1" u="none" strike="noStrike" baseline="0" dirty="0">
                <a:solidFill>
                  <a:srgbClr val="000000"/>
                </a:solidFill>
                <a:latin typeface="Alexandria"/>
              </a:rPr>
              <a:t>summarizes </a:t>
            </a:r>
            <a:r>
              <a:rPr lang="en-US" sz="2000" b="0" i="0" u="none" strike="noStrike" baseline="0" dirty="0">
                <a:solidFill>
                  <a:srgbClr val="000000"/>
                </a:solidFill>
                <a:latin typeface="Alexandria"/>
              </a:rPr>
              <a:t>the net income (or net loss) for the period by collecting the sum of all the expenses (a debit) and the sum of all the revenues (a credit). The Income Summary account is like a temporary “holding tank” that shows the amount of net income or net loss of the current period. Its ending balance—net income or net loss—is then transferred (closed) to the Retained Earnings account (the final account in the closing process). Exhibit 4-5 summarizes the closing process.</a:t>
            </a:r>
            <a:endParaRPr lang="en-US" sz="2000" dirty="0">
              <a:latin typeface="Alexandria"/>
            </a:endParaRPr>
          </a:p>
        </p:txBody>
      </p:sp>
      <p:pic>
        <p:nvPicPr>
          <p:cNvPr id="6" name="Picture 5">
            <a:extLst>
              <a:ext uri="{FF2B5EF4-FFF2-40B4-BE49-F238E27FC236}">
                <a16:creationId xmlns:a16="http://schemas.microsoft.com/office/drawing/2014/main" id="{49E5728B-FD72-F7D7-8C7A-126D1268D005}"/>
              </a:ext>
            </a:extLst>
          </p:cNvPr>
          <p:cNvPicPr>
            <a:picLocks noChangeAspect="1"/>
          </p:cNvPicPr>
          <p:nvPr/>
        </p:nvPicPr>
        <p:blipFill>
          <a:blip r:embed="rId3"/>
          <a:stretch>
            <a:fillRect/>
          </a:stretch>
        </p:blipFill>
        <p:spPr>
          <a:xfrm>
            <a:off x="933659" y="4189928"/>
            <a:ext cx="3461360" cy="1517697"/>
          </a:xfrm>
          <a:prstGeom prst="rect">
            <a:avLst/>
          </a:prstGeom>
        </p:spPr>
      </p:pic>
      <p:pic>
        <p:nvPicPr>
          <p:cNvPr id="8" name="Picture 7">
            <a:extLst>
              <a:ext uri="{FF2B5EF4-FFF2-40B4-BE49-F238E27FC236}">
                <a16:creationId xmlns:a16="http://schemas.microsoft.com/office/drawing/2014/main" id="{15E9E966-56B8-7950-6096-AC46A5A7952D}"/>
              </a:ext>
            </a:extLst>
          </p:cNvPr>
          <p:cNvPicPr>
            <a:picLocks noChangeAspect="1"/>
          </p:cNvPicPr>
          <p:nvPr/>
        </p:nvPicPr>
        <p:blipFill>
          <a:blip r:embed="rId4"/>
          <a:stretch>
            <a:fillRect/>
          </a:stretch>
        </p:blipFill>
        <p:spPr>
          <a:xfrm>
            <a:off x="5619136" y="4189928"/>
            <a:ext cx="2890684" cy="1422702"/>
          </a:xfrm>
          <a:prstGeom prst="rect">
            <a:avLst/>
          </a:prstGeom>
        </p:spPr>
      </p:pic>
    </p:spTree>
    <p:extLst>
      <p:ext uri="{BB962C8B-B14F-4D97-AF65-F5344CB8AC3E}">
        <p14:creationId xmlns:p14="http://schemas.microsoft.com/office/powerpoint/2010/main" val="35626030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B931-DBE1-25EC-2EE0-2E6C5DA5A78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1AA656B-6412-4AFB-F8E9-234FD34EC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BED60143-94EF-832C-DFCB-FE88BDFE07F5}"/>
              </a:ext>
            </a:extLst>
          </p:cNvPr>
          <p:cNvPicPr>
            <a:picLocks noChangeAspect="1"/>
          </p:cNvPicPr>
          <p:nvPr/>
        </p:nvPicPr>
        <p:blipFill>
          <a:blip r:embed="rId3"/>
          <a:stretch>
            <a:fillRect/>
          </a:stretch>
        </p:blipFill>
        <p:spPr>
          <a:xfrm>
            <a:off x="471949" y="0"/>
            <a:ext cx="9733936" cy="3790335"/>
          </a:xfrm>
          <a:prstGeom prst="rect">
            <a:avLst/>
          </a:prstGeom>
        </p:spPr>
      </p:pic>
      <p:pic>
        <p:nvPicPr>
          <p:cNvPr id="6" name="Picture 5">
            <a:extLst>
              <a:ext uri="{FF2B5EF4-FFF2-40B4-BE49-F238E27FC236}">
                <a16:creationId xmlns:a16="http://schemas.microsoft.com/office/drawing/2014/main" id="{999DA717-D719-20DE-CBD0-6A411E73A5BB}"/>
              </a:ext>
            </a:extLst>
          </p:cNvPr>
          <p:cNvPicPr>
            <a:picLocks noChangeAspect="1"/>
          </p:cNvPicPr>
          <p:nvPr/>
        </p:nvPicPr>
        <p:blipFill>
          <a:blip r:embed="rId4"/>
          <a:stretch>
            <a:fillRect/>
          </a:stretch>
        </p:blipFill>
        <p:spPr>
          <a:xfrm>
            <a:off x="471949" y="3790335"/>
            <a:ext cx="9733936" cy="2941755"/>
          </a:xfrm>
          <a:prstGeom prst="rect">
            <a:avLst/>
          </a:prstGeom>
        </p:spPr>
      </p:pic>
    </p:spTree>
    <p:extLst>
      <p:ext uri="{BB962C8B-B14F-4D97-AF65-F5344CB8AC3E}">
        <p14:creationId xmlns:p14="http://schemas.microsoft.com/office/powerpoint/2010/main" val="40451796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F00D3-2B06-EB9C-461C-8FDA30B2FD1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254AF72-DB34-0F8A-4EB2-551D5F2BB9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sp>
        <p:nvSpPr>
          <p:cNvPr id="3" name="TextBox 2">
            <a:extLst>
              <a:ext uri="{FF2B5EF4-FFF2-40B4-BE49-F238E27FC236}">
                <a16:creationId xmlns:a16="http://schemas.microsoft.com/office/drawing/2014/main" id="{D10239E0-26A2-B455-9F89-F4AE9D36119E}"/>
              </a:ext>
            </a:extLst>
          </p:cNvPr>
          <p:cNvSpPr txBox="1"/>
          <p:nvPr/>
        </p:nvSpPr>
        <p:spPr>
          <a:xfrm>
            <a:off x="127094" y="125910"/>
            <a:ext cx="11937811" cy="2862322"/>
          </a:xfrm>
          <a:prstGeom prst="rect">
            <a:avLst/>
          </a:prstGeom>
          <a:noFill/>
        </p:spPr>
        <p:txBody>
          <a:bodyPr wrap="square">
            <a:spAutoFit/>
          </a:bodyPr>
          <a:lstStyle/>
          <a:p>
            <a:pPr algn="l"/>
            <a:r>
              <a:rPr lang="en-US" sz="2000" b="1" i="0" u="none" strike="noStrike" baseline="0" dirty="0">
                <a:solidFill>
                  <a:srgbClr val="B34000"/>
                </a:solidFill>
                <a:latin typeface="FrutigerLTCom-Bold"/>
              </a:rPr>
              <a:t>Closing Temporary Accounts—Net Income for the Period</a:t>
            </a:r>
          </a:p>
          <a:p>
            <a:pPr algn="l"/>
            <a:r>
              <a:rPr lang="en-US" sz="2000" b="0" i="0" u="none" strike="noStrike" baseline="0" dirty="0">
                <a:solidFill>
                  <a:srgbClr val="000000"/>
                </a:solidFill>
                <a:latin typeface="Alexandria"/>
              </a:rPr>
              <a:t>As stated previously, all temporary accounts are closed (zeroed out) during the closing process.</a:t>
            </a:r>
          </a:p>
          <a:p>
            <a:pPr algn="l"/>
            <a:r>
              <a:rPr lang="en-US" sz="2000" b="0" i="0" u="none" strike="noStrike" baseline="0" dirty="0">
                <a:solidFill>
                  <a:srgbClr val="000000"/>
                </a:solidFill>
                <a:latin typeface="Alexandria"/>
              </a:rPr>
              <a:t>Revenue, expenses, and dividends accounts are not permanent. Only the balance sheet accounts are permanent. The four steps in closing the books follow (and are illustrated in Exhibit 4-6).</a:t>
            </a:r>
          </a:p>
          <a:p>
            <a:pPr algn="l"/>
            <a:r>
              <a:rPr lang="en-US" sz="2000" b="1" i="0" u="none" strike="noStrike" baseline="0" dirty="0">
                <a:solidFill>
                  <a:srgbClr val="000000"/>
                </a:solidFill>
                <a:latin typeface="Alexandria"/>
              </a:rPr>
              <a:t>Step 1: </a:t>
            </a:r>
            <a:r>
              <a:rPr lang="en-US" sz="2000" b="0" i="0" u="none" strike="noStrike" baseline="0" dirty="0">
                <a:solidFill>
                  <a:srgbClr val="000000"/>
                </a:solidFill>
                <a:latin typeface="Alexandria"/>
              </a:rPr>
              <a:t>Make the revenue accounts equal zero via the Income Summary account. This Closing entry transfers total revenues to the </a:t>
            </a:r>
            <a:r>
              <a:rPr lang="en-US" sz="2000" b="0" i="1" u="none" strike="noStrike" baseline="0" dirty="0">
                <a:solidFill>
                  <a:srgbClr val="000000"/>
                </a:solidFill>
                <a:latin typeface="Alexandria"/>
              </a:rPr>
              <a:t>credit </a:t>
            </a:r>
            <a:r>
              <a:rPr lang="en-US" sz="2000" b="0" i="0" u="none" strike="noStrike" baseline="0" dirty="0">
                <a:solidFill>
                  <a:srgbClr val="000000"/>
                </a:solidFill>
                <a:latin typeface="Alexandria"/>
              </a:rPr>
              <a:t>side of the Income Summary account.</a:t>
            </a:r>
          </a:p>
          <a:p>
            <a:endParaRPr lang="en-US" sz="2000" dirty="0">
              <a:latin typeface="Alexandria"/>
            </a:endParaRPr>
          </a:p>
          <a:p>
            <a:r>
              <a:rPr lang="en-US" sz="2000" dirty="0">
                <a:latin typeface="Alexandria"/>
              </a:rPr>
              <a:t>For example, Smart Touch Learning has a $17,500 credit balance in Service Revenue.</a:t>
            </a:r>
          </a:p>
          <a:p>
            <a:r>
              <a:rPr lang="en-US" sz="2000" dirty="0">
                <a:latin typeface="Alexandria"/>
              </a:rPr>
              <a:t>To close this account (make it zero), we </a:t>
            </a:r>
            <a:r>
              <a:rPr lang="en-US" sz="2000" i="1" dirty="0">
                <a:latin typeface="Alexandria"/>
              </a:rPr>
              <a:t>debit </a:t>
            </a:r>
            <a:r>
              <a:rPr lang="en-US" sz="2000" dirty="0">
                <a:latin typeface="Alexandria"/>
              </a:rPr>
              <a:t>Service Revenue and </a:t>
            </a:r>
            <a:r>
              <a:rPr lang="en-US" sz="2000" i="1" dirty="0">
                <a:latin typeface="Alexandria"/>
              </a:rPr>
              <a:t>credit </a:t>
            </a:r>
            <a:r>
              <a:rPr lang="en-US" sz="2000" dirty="0">
                <a:latin typeface="Alexandria"/>
              </a:rPr>
              <a:t>Income Summary.</a:t>
            </a:r>
          </a:p>
        </p:txBody>
      </p:sp>
      <p:pic>
        <p:nvPicPr>
          <p:cNvPr id="6" name="Picture 5">
            <a:extLst>
              <a:ext uri="{FF2B5EF4-FFF2-40B4-BE49-F238E27FC236}">
                <a16:creationId xmlns:a16="http://schemas.microsoft.com/office/drawing/2014/main" id="{B7851642-C329-900F-BE40-42FFF6E8FE1E}"/>
              </a:ext>
            </a:extLst>
          </p:cNvPr>
          <p:cNvPicPr>
            <a:picLocks noChangeAspect="1"/>
          </p:cNvPicPr>
          <p:nvPr/>
        </p:nvPicPr>
        <p:blipFill>
          <a:blip r:embed="rId3"/>
          <a:stretch>
            <a:fillRect/>
          </a:stretch>
        </p:blipFill>
        <p:spPr>
          <a:xfrm>
            <a:off x="599044" y="3082630"/>
            <a:ext cx="10211524" cy="3406659"/>
          </a:xfrm>
          <a:prstGeom prst="rect">
            <a:avLst/>
          </a:prstGeom>
        </p:spPr>
      </p:pic>
    </p:spTree>
    <p:extLst>
      <p:ext uri="{BB962C8B-B14F-4D97-AF65-F5344CB8AC3E}">
        <p14:creationId xmlns:p14="http://schemas.microsoft.com/office/powerpoint/2010/main" val="1681173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09CD5-2D0C-B461-D6AB-204E14BBFC9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81C99BC-B9BA-B6B5-35B1-89A5C7739D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sp>
        <p:nvSpPr>
          <p:cNvPr id="6" name="TextBox 5">
            <a:extLst>
              <a:ext uri="{FF2B5EF4-FFF2-40B4-BE49-F238E27FC236}">
                <a16:creationId xmlns:a16="http://schemas.microsoft.com/office/drawing/2014/main" id="{61C1F961-96F4-1833-4A9C-7C1D104A14B9}"/>
              </a:ext>
            </a:extLst>
          </p:cNvPr>
          <p:cNvSpPr txBox="1"/>
          <p:nvPr/>
        </p:nvSpPr>
        <p:spPr>
          <a:xfrm>
            <a:off x="127094" y="125910"/>
            <a:ext cx="10300016" cy="1323439"/>
          </a:xfrm>
          <a:prstGeom prst="rect">
            <a:avLst/>
          </a:prstGeom>
          <a:noFill/>
        </p:spPr>
        <p:txBody>
          <a:bodyPr wrap="square">
            <a:spAutoFit/>
          </a:bodyPr>
          <a:lstStyle/>
          <a:p>
            <a:pPr algn="just"/>
            <a:r>
              <a:rPr lang="en-US" sz="2000" b="1" i="0" u="none" strike="noStrike" baseline="0" dirty="0">
                <a:latin typeface="Alexandria"/>
              </a:rPr>
              <a:t>Step 2: </a:t>
            </a:r>
            <a:r>
              <a:rPr lang="en-US" sz="2000" b="0" i="0" u="none" strike="noStrike" baseline="0" dirty="0">
                <a:latin typeface="Alexandria"/>
              </a:rPr>
              <a:t>Make expense accounts equal zero via the Income Summary account. This closing entry transfers total expenses to the </a:t>
            </a:r>
            <a:r>
              <a:rPr lang="en-US" sz="2000" b="0" i="1" u="none" strike="noStrike" baseline="0" dirty="0">
                <a:latin typeface="Alexandria"/>
              </a:rPr>
              <a:t>debit </a:t>
            </a:r>
            <a:r>
              <a:rPr lang="en-US" sz="2000" b="0" i="0" u="none" strike="noStrike" baseline="0" dirty="0">
                <a:latin typeface="Alexandria"/>
              </a:rPr>
              <a:t>side of the Income Summary account.</a:t>
            </a:r>
          </a:p>
          <a:p>
            <a:pPr algn="just"/>
            <a:r>
              <a:rPr lang="en-US" sz="2000" b="0" i="0" u="none" strike="noStrike" baseline="0" dirty="0">
                <a:latin typeface="Alexandria"/>
              </a:rPr>
              <a:t>As an example, we will review the Rent Expense account for Smart Touch Learning, which has a $3,000 debit balance. This account will be closed with a </a:t>
            </a:r>
            <a:r>
              <a:rPr lang="en-US" sz="2000" b="0" i="1" u="none" strike="noStrike" baseline="0" dirty="0">
                <a:latin typeface="Alexandria"/>
              </a:rPr>
              <a:t>credit </a:t>
            </a:r>
            <a:r>
              <a:rPr lang="en-US" sz="2000" b="0" i="0" u="none" strike="noStrike" baseline="0" dirty="0">
                <a:latin typeface="Alexandria"/>
              </a:rPr>
              <a:t>to Rent Expense.</a:t>
            </a:r>
            <a:endParaRPr lang="en-US" sz="2000" dirty="0">
              <a:latin typeface="Alexandria"/>
            </a:endParaRPr>
          </a:p>
        </p:txBody>
      </p:sp>
      <p:pic>
        <p:nvPicPr>
          <p:cNvPr id="8" name="Picture 7">
            <a:extLst>
              <a:ext uri="{FF2B5EF4-FFF2-40B4-BE49-F238E27FC236}">
                <a16:creationId xmlns:a16="http://schemas.microsoft.com/office/drawing/2014/main" id="{2007ED45-77FD-B30E-92A3-6A7AA44219E2}"/>
              </a:ext>
            </a:extLst>
          </p:cNvPr>
          <p:cNvPicPr>
            <a:picLocks noChangeAspect="1"/>
          </p:cNvPicPr>
          <p:nvPr/>
        </p:nvPicPr>
        <p:blipFill>
          <a:blip r:embed="rId3"/>
          <a:stretch>
            <a:fillRect/>
          </a:stretch>
        </p:blipFill>
        <p:spPr>
          <a:xfrm>
            <a:off x="3277012" y="1497510"/>
            <a:ext cx="3758503" cy="1439428"/>
          </a:xfrm>
          <a:prstGeom prst="rect">
            <a:avLst/>
          </a:prstGeom>
        </p:spPr>
      </p:pic>
      <p:sp>
        <p:nvSpPr>
          <p:cNvPr id="10" name="TextBox 9">
            <a:extLst>
              <a:ext uri="{FF2B5EF4-FFF2-40B4-BE49-F238E27FC236}">
                <a16:creationId xmlns:a16="http://schemas.microsoft.com/office/drawing/2014/main" id="{F21CD848-070E-6EC5-F641-1EA267D6194B}"/>
              </a:ext>
            </a:extLst>
          </p:cNvPr>
          <p:cNvSpPr txBox="1"/>
          <p:nvPr/>
        </p:nvSpPr>
        <p:spPr>
          <a:xfrm>
            <a:off x="127094" y="3005211"/>
            <a:ext cx="10863004" cy="923330"/>
          </a:xfrm>
          <a:prstGeom prst="rect">
            <a:avLst/>
          </a:prstGeom>
          <a:noFill/>
        </p:spPr>
        <p:txBody>
          <a:bodyPr wrap="square">
            <a:spAutoFit/>
          </a:bodyPr>
          <a:lstStyle/>
          <a:p>
            <a:pPr algn="l"/>
            <a:r>
              <a:rPr lang="en-US" sz="1800" b="0" i="0" u="none" strike="noStrike" baseline="0" dirty="0">
                <a:latin typeface="GaramondMTPro-Regular"/>
              </a:rPr>
              <a:t>Smart Touch Learning will close all expense accounts in the same manner. This will most likely be done with a compound closing entry. Each individual expense account will be </a:t>
            </a:r>
            <a:r>
              <a:rPr lang="en-US" sz="1800" b="0" i="1" u="none" strike="noStrike" baseline="0" dirty="0">
                <a:latin typeface="GaramondMTPro-Italic"/>
              </a:rPr>
              <a:t>credited </a:t>
            </a:r>
            <a:r>
              <a:rPr lang="en-US" sz="1800" b="0" i="0" u="none" strike="noStrike" baseline="0" dirty="0">
                <a:latin typeface="GaramondMTPro-Regular"/>
              </a:rPr>
              <a:t>and the Income Summary account will be </a:t>
            </a:r>
            <a:r>
              <a:rPr lang="en-US" sz="1800" b="0" i="1" u="none" strike="noStrike" baseline="0" dirty="0">
                <a:latin typeface="GaramondMTPro-Italic"/>
              </a:rPr>
              <a:t>debited </a:t>
            </a:r>
            <a:r>
              <a:rPr lang="en-US" sz="1800" b="0" i="0" u="none" strike="noStrike" baseline="0" dirty="0">
                <a:latin typeface="GaramondMTPro-Regular"/>
              </a:rPr>
              <a:t>for the total amount of expenses.</a:t>
            </a:r>
            <a:endParaRPr lang="en-US" dirty="0"/>
          </a:p>
        </p:txBody>
      </p:sp>
      <p:pic>
        <p:nvPicPr>
          <p:cNvPr id="12" name="Picture 11">
            <a:extLst>
              <a:ext uri="{FF2B5EF4-FFF2-40B4-BE49-F238E27FC236}">
                <a16:creationId xmlns:a16="http://schemas.microsoft.com/office/drawing/2014/main" id="{28F81527-D3F1-4165-76D0-AF03AE9495EA}"/>
              </a:ext>
            </a:extLst>
          </p:cNvPr>
          <p:cNvPicPr>
            <a:picLocks noChangeAspect="1"/>
          </p:cNvPicPr>
          <p:nvPr/>
        </p:nvPicPr>
        <p:blipFill>
          <a:blip r:embed="rId4"/>
          <a:stretch>
            <a:fillRect/>
          </a:stretch>
        </p:blipFill>
        <p:spPr>
          <a:xfrm>
            <a:off x="1327355" y="3996814"/>
            <a:ext cx="8495071" cy="2861186"/>
          </a:xfrm>
          <a:prstGeom prst="rect">
            <a:avLst/>
          </a:prstGeom>
        </p:spPr>
      </p:pic>
    </p:spTree>
    <p:extLst>
      <p:ext uri="{BB962C8B-B14F-4D97-AF65-F5344CB8AC3E}">
        <p14:creationId xmlns:p14="http://schemas.microsoft.com/office/powerpoint/2010/main" val="37089917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08DAA-C100-389F-6B53-3AB7AA4E485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6E46F4C-949F-77C0-8DF3-4842A3B83C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6" name="Picture 5">
            <a:extLst>
              <a:ext uri="{FF2B5EF4-FFF2-40B4-BE49-F238E27FC236}">
                <a16:creationId xmlns:a16="http://schemas.microsoft.com/office/drawing/2014/main" id="{C6F4299D-7EC4-5B28-E04F-3E9EA0D64110}"/>
              </a:ext>
            </a:extLst>
          </p:cNvPr>
          <p:cNvPicPr>
            <a:picLocks noChangeAspect="1"/>
          </p:cNvPicPr>
          <p:nvPr/>
        </p:nvPicPr>
        <p:blipFill>
          <a:blip r:embed="rId3"/>
          <a:stretch>
            <a:fillRect/>
          </a:stretch>
        </p:blipFill>
        <p:spPr>
          <a:xfrm>
            <a:off x="398208" y="4645741"/>
            <a:ext cx="10230718" cy="2094271"/>
          </a:xfrm>
          <a:prstGeom prst="rect">
            <a:avLst/>
          </a:prstGeom>
        </p:spPr>
      </p:pic>
      <p:sp>
        <p:nvSpPr>
          <p:cNvPr id="5" name="TextBox 4">
            <a:extLst>
              <a:ext uri="{FF2B5EF4-FFF2-40B4-BE49-F238E27FC236}">
                <a16:creationId xmlns:a16="http://schemas.microsoft.com/office/drawing/2014/main" id="{B94AD07D-82B7-EF85-4306-F70D63E9D238}"/>
              </a:ext>
            </a:extLst>
          </p:cNvPr>
          <p:cNvSpPr txBox="1"/>
          <p:nvPr/>
        </p:nvSpPr>
        <p:spPr>
          <a:xfrm>
            <a:off x="127095" y="150705"/>
            <a:ext cx="9158747" cy="646331"/>
          </a:xfrm>
          <a:prstGeom prst="rect">
            <a:avLst/>
          </a:prstGeom>
          <a:noFill/>
        </p:spPr>
        <p:txBody>
          <a:bodyPr wrap="square">
            <a:spAutoFit/>
          </a:bodyPr>
          <a:lstStyle/>
          <a:p>
            <a:pPr algn="l"/>
            <a:r>
              <a:rPr lang="en-US" sz="1800" b="0" i="0" u="none" strike="noStrike" baseline="0" dirty="0">
                <a:latin typeface="GaramondMTPro-Regular"/>
              </a:rPr>
              <a:t>The Income Summary account now holds the net income of $8,550 for the period. The</a:t>
            </a:r>
          </a:p>
          <a:p>
            <a:pPr algn="l"/>
            <a:r>
              <a:rPr lang="en-US" sz="1800" b="0" i="0" u="none" strike="noStrike" baseline="0" dirty="0">
                <a:latin typeface="GaramondMTPro-Regular"/>
              </a:rPr>
              <a:t>Income Summary T-account after closing revenues and expenses is:</a:t>
            </a:r>
            <a:endParaRPr lang="en-US" dirty="0"/>
          </a:p>
        </p:txBody>
      </p:sp>
      <p:pic>
        <p:nvPicPr>
          <p:cNvPr id="8" name="Picture 7">
            <a:extLst>
              <a:ext uri="{FF2B5EF4-FFF2-40B4-BE49-F238E27FC236}">
                <a16:creationId xmlns:a16="http://schemas.microsoft.com/office/drawing/2014/main" id="{2DFC2EEB-7ADA-FC2A-6CD5-D0FFC2BB0BA7}"/>
              </a:ext>
            </a:extLst>
          </p:cNvPr>
          <p:cNvPicPr>
            <a:picLocks noChangeAspect="1"/>
          </p:cNvPicPr>
          <p:nvPr/>
        </p:nvPicPr>
        <p:blipFill>
          <a:blip r:embed="rId4"/>
          <a:stretch>
            <a:fillRect/>
          </a:stretch>
        </p:blipFill>
        <p:spPr>
          <a:xfrm>
            <a:off x="4866968" y="796414"/>
            <a:ext cx="3846999" cy="958644"/>
          </a:xfrm>
          <a:prstGeom prst="rect">
            <a:avLst/>
          </a:prstGeom>
        </p:spPr>
      </p:pic>
      <p:sp>
        <p:nvSpPr>
          <p:cNvPr id="10" name="TextBox 9">
            <a:extLst>
              <a:ext uri="{FF2B5EF4-FFF2-40B4-BE49-F238E27FC236}">
                <a16:creationId xmlns:a16="http://schemas.microsoft.com/office/drawing/2014/main" id="{65713433-771D-92CB-25FE-236ECD526C56}"/>
              </a:ext>
            </a:extLst>
          </p:cNvPr>
          <p:cNvSpPr txBox="1"/>
          <p:nvPr/>
        </p:nvSpPr>
        <p:spPr>
          <a:xfrm>
            <a:off x="398206" y="1755058"/>
            <a:ext cx="11415251" cy="1477328"/>
          </a:xfrm>
          <a:prstGeom prst="rect">
            <a:avLst/>
          </a:prstGeom>
          <a:noFill/>
        </p:spPr>
        <p:txBody>
          <a:bodyPr wrap="square">
            <a:spAutoFit/>
          </a:bodyPr>
          <a:lstStyle/>
          <a:p>
            <a:pPr algn="l"/>
            <a:r>
              <a:rPr lang="en-US" b="1" i="0" u="none" strike="noStrike" baseline="0" dirty="0">
                <a:latin typeface="Alexandria"/>
              </a:rPr>
              <a:t>Step 3: </a:t>
            </a:r>
            <a:r>
              <a:rPr lang="en-US" b="0" i="0" u="none" strike="noStrike" baseline="0" dirty="0">
                <a:latin typeface="Alexandria"/>
              </a:rPr>
              <a:t>Make the Income Summary account equal zero via the Retained Earnings account. This closing entry transfers net income (or net loss) to the Retained Earnings account. Smart Touch Learning has an $8,550 credit balance in the Income Summary account. This represents net income for the period. Net income will now be transferred to the Retained Earnings account. We will </a:t>
            </a:r>
            <a:r>
              <a:rPr lang="en-US" b="0" i="1" u="none" strike="noStrike" baseline="0" dirty="0">
                <a:latin typeface="Alexandria"/>
              </a:rPr>
              <a:t>debit </a:t>
            </a:r>
            <a:r>
              <a:rPr lang="en-US" b="0" i="0" u="none" strike="noStrike" baseline="0" dirty="0">
                <a:latin typeface="Alexandria"/>
              </a:rPr>
              <a:t>Income Summary and </a:t>
            </a:r>
            <a:r>
              <a:rPr lang="en-US" b="0" i="1" u="none" strike="noStrike" baseline="0" dirty="0">
                <a:latin typeface="Alexandria"/>
              </a:rPr>
              <a:t>credit </a:t>
            </a:r>
            <a:r>
              <a:rPr lang="en-US" b="0" i="0" u="none" strike="noStrike" baseline="0" dirty="0">
                <a:latin typeface="Alexandria"/>
              </a:rPr>
              <a:t>Retained Earnings. Notice that this closing entry, in effect, increases the Retained Earnings account for the net income of the period.</a:t>
            </a:r>
            <a:endParaRPr lang="en-US" dirty="0">
              <a:latin typeface="Alexandria"/>
            </a:endParaRPr>
          </a:p>
        </p:txBody>
      </p:sp>
      <p:pic>
        <p:nvPicPr>
          <p:cNvPr id="12" name="Picture 11">
            <a:extLst>
              <a:ext uri="{FF2B5EF4-FFF2-40B4-BE49-F238E27FC236}">
                <a16:creationId xmlns:a16="http://schemas.microsoft.com/office/drawing/2014/main" id="{394B1365-CE71-20B9-0EA9-77D53AD44346}"/>
              </a:ext>
            </a:extLst>
          </p:cNvPr>
          <p:cNvPicPr>
            <a:picLocks noChangeAspect="1"/>
          </p:cNvPicPr>
          <p:nvPr/>
        </p:nvPicPr>
        <p:blipFill>
          <a:blip r:embed="rId5"/>
          <a:stretch>
            <a:fillRect/>
          </a:stretch>
        </p:blipFill>
        <p:spPr>
          <a:xfrm>
            <a:off x="3156155" y="3232386"/>
            <a:ext cx="6445045" cy="1477982"/>
          </a:xfrm>
          <a:prstGeom prst="rect">
            <a:avLst/>
          </a:prstGeom>
        </p:spPr>
      </p:pic>
    </p:spTree>
    <p:extLst>
      <p:ext uri="{BB962C8B-B14F-4D97-AF65-F5344CB8AC3E}">
        <p14:creationId xmlns:p14="http://schemas.microsoft.com/office/powerpoint/2010/main" val="14003771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AEA16-500F-2D6F-DC6C-4064CDED8A0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53B8287-5D8E-3762-0D95-AEE655AB4D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AF3D904C-63E7-4603-370F-B56EC50CF5EF}"/>
              </a:ext>
            </a:extLst>
          </p:cNvPr>
          <p:cNvPicPr>
            <a:picLocks noChangeAspect="1"/>
          </p:cNvPicPr>
          <p:nvPr/>
        </p:nvPicPr>
        <p:blipFill>
          <a:blip r:embed="rId3"/>
          <a:stretch>
            <a:fillRect/>
          </a:stretch>
        </p:blipFill>
        <p:spPr>
          <a:xfrm>
            <a:off x="0" y="-2"/>
            <a:ext cx="10628926" cy="5091407"/>
          </a:xfrm>
          <a:prstGeom prst="rect">
            <a:avLst/>
          </a:prstGeom>
        </p:spPr>
      </p:pic>
      <p:pic>
        <p:nvPicPr>
          <p:cNvPr id="6" name="Picture 5">
            <a:extLst>
              <a:ext uri="{FF2B5EF4-FFF2-40B4-BE49-F238E27FC236}">
                <a16:creationId xmlns:a16="http://schemas.microsoft.com/office/drawing/2014/main" id="{A89DA390-68F6-7C50-8DB3-60B36EF56126}"/>
              </a:ext>
            </a:extLst>
          </p:cNvPr>
          <p:cNvPicPr>
            <a:picLocks noChangeAspect="1"/>
          </p:cNvPicPr>
          <p:nvPr/>
        </p:nvPicPr>
        <p:blipFill>
          <a:blip r:embed="rId4"/>
          <a:stretch>
            <a:fillRect/>
          </a:stretch>
        </p:blipFill>
        <p:spPr>
          <a:xfrm>
            <a:off x="0" y="5091405"/>
            <a:ext cx="10628926" cy="1766595"/>
          </a:xfrm>
          <a:prstGeom prst="rect">
            <a:avLst/>
          </a:prstGeom>
        </p:spPr>
      </p:pic>
    </p:spTree>
    <p:extLst>
      <p:ext uri="{BB962C8B-B14F-4D97-AF65-F5344CB8AC3E}">
        <p14:creationId xmlns:p14="http://schemas.microsoft.com/office/powerpoint/2010/main" val="30715701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344B8-717C-15E7-16CF-2E19AE3C3FA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42ADB03-A8AC-7034-9A90-C82384EE9D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6" name="Picture 5">
            <a:extLst>
              <a:ext uri="{FF2B5EF4-FFF2-40B4-BE49-F238E27FC236}">
                <a16:creationId xmlns:a16="http://schemas.microsoft.com/office/drawing/2014/main" id="{B598FDD3-E41E-8E22-EE12-79322D32CBD7}"/>
              </a:ext>
            </a:extLst>
          </p:cNvPr>
          <p:cNvPicPr>
            <a:picLocks noChangeAspect="1"/>
          </p:cNvPicPr>
          <p:nvPr/>
        </p:nvPicPr>
        <p:blipFill>
          <a:blip r:embed="rId3"/>
          <a:stretch>
            <a:fillRect/>
          </a:stretch>
        </p:blipFill>
        <p:spPr>
          <a:xfrm>
            <a:off x="0" y="0"/>
            <a:ext cx="9365226" cy="3746090"/>
          </a:xfrm>
          <a:prstGeom prst="rect">
            <a:avLst/>
          </a:prstGeom>
        </p:spPr>
      </p:pic>
      <p:pic>
        <p:nvPicPr>
          <p:cNvPr id="8" name="Picture 7">
            <a:extLst>
              <a:ext uri="{FF2B5EF4-FFF2-40B4-BE49-F238E27FC236}">
                <a16:creationId xmlns:a16="http://schemas.microsoft.com/office/drawing/2014/main" id="{84165070-5B4A-75EF-A88A-547F804A851A}"/>
              </a:ext>
            </a:extLst>
          </p:cNvPr>
          <p:cNvPicPr>
            <a:picLocks noChangeAspect="1"/>
          </p:cNvPicPr>
          <p:nvPr/>
        </p:nvPicPr>
        <p:blipFill>
          <a:blip r:embed="rId4"/>
          <a:stretch>
            <a:fillRect/>
          </a:stretch>
        </p:blipFill>
        <p:spPr>
          <a:xfrm>
            <a:off x="0" y="3908322"/>
            <a:ext cx="9647948" cy="1590124"/>
          </a:xfrm>
          <a:prstGeom prst="rect">
            <a:avLst/>
          </a:prstGeom>
        </p:spPr>
      </p:pic>
      <p:pic>
        <p:nvPicPr>
          <p:cNvPr id="10" name="Picture 9">
            <a:extLst>
              <a:ext uri="{FF2B5EF4-FFF2-40B4-BE49-F238E27FC236}">
                <a16:creationId xmlns:a16="http://schemas.microsoft.com/office/drawing/2014/main" id="{9B2F60E7-6C5E-8E17-1B69-5ADBB85B363E}"/>
              </a:ext>
            </a:extLst>
          </p:cNvPr>
          <p:cNvPicPr>
            <a:picLocks noChangeAspect="1"/>
          </p:cNvPicPr>
          <p:nvPr/>
        </p:nvPicPr>
        <p:blipFill>
          <a:blip r:embed="rId5"/>
          <a:stretch>
            <a:fillRect/>
          </a:stretch>
        </p:blipFill>
        <p:spPr>
          <a:xfrm>
            <a:off x="0" y="5498446"/>
            <a:ext cx="9647948" cy="1005593"/>
          </a:xfrm>
          <a:prstGeom prst="rect">
            <a:avLst/>
          </a:prstGeom>
        </p:spPr>
      </p:pic>
    </p:spTree>
    <p:extLst>
      <p:ext uri="{BB962C8B-B14F-4D97-AF65-F5344CB8AC3E}">
        <p14:creationId xmlns:p14="http://schemas.microsoft.com/office/powerpoint/2010/main" val="6795989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93BCF-BA0A-C75D-E388-1750AD508BC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B8EB600D-EFC4-B568-C8A4-5664A56DC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877FCC60-2D42-A7AA-614E-13F4253ED838}"/>
              </a:ext>
            </a:extLst>
          </p:cNvPr>
          <p:cNvPicPr>
            <a:picLocks noChangeAspect="1"/>
          </p:cNvPicPr>
          <p:nvPr/>
        </p:nvPicPr>
        <p:blipFill>
          <a:blip r:embed="rId3"/>
          <a:stretch>
            <a:fillRect/>
          </a:stretch>
        </p:blipFill>
        <p:spPr>
          <a:xfrm>
            <a:off x="127095" y="125909"/>
            <a:ext cx="7999266" cy="1525910"/>
          </a:xfrm>
          <a:prstGeom prst="rect">
            <a:avLst/>
          </a:prstGeom>
        </p:spPr>
      </p:pic>
      <p:pic>
        <p:nvPicPr>
          <p:cNvPr id="6" name="Picture 5">
            <a:extLst>
              <a:ext uri="{FF2B5EF4-FFF2-40B4-BE49-F238E27FC236}">
                <a16:creationId xmlns:a16="http://schemas.microsoft.com/office/drawing/2014/main" id="{9BB9E3E7-EB8F-0F77-3B2A-DB47F43A37A1}"/>
              </a:ext>
            </a:extLst>
          </p:cNvPr>
          <p:cNvPicPr>
            <a:picLocks noChangeAspect="1"/>
          </p:cNvPicPr>
          <p:nvPr/>
        </p:nvPicPr>
        <p:blipFill>
          <a:blip r:embed="rId4"/>
          <a:stretch>
            <a:fillRect/>
          </a:stretch>
        </p:blipFill>
        <p:spPr>
          <a:xfrm>
            <a:off x="127095" y="1794265"/>
            <a:ext cx="4031804" cy="534519"/>
          </a:xfrm>
          <a:prstGeom prst="rect">
            <a:avLst/>
          </a:prstGeom>
        </p:spPr>
      </p:pic>
    </p:spTree>
    <p:extLst>
      <p:ext uri="{BB962C8B-B14F-4D97-AF65-F5344CB8AC3E}">
        <p14:creationId xmlns:p14="http://schemas.microsoft.com/office/powerpoint/2010/main" val="1433541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74126-576D-0908-54DA-0C4C759AFF4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9B9A124-3B73-B0DE-4DF1-4B0324C88B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20482F56-C8B6-4D95-BA1E-088E4414A4F3}"/>
              </a:ext>
            </a:extLst>
          </p:cNvPr>
          <p:cNvPicPr>
            <a:picLocks noChangeAspect="1"/>
          </p:cNvPicPr>
          <p:nvPr/>
        </p:nvPicPr>
        <p:blipFill>
          <a:blip r:embed="rId3"/>
          <a:stretch>
            <a:fillRect/>
          </a:stretch>
        </p:blipFill>
        <p:spPr>
          <a:xfrm>
            <a:off x="339213" y="1"/>
            <a:ext cx="6312310" cy="6725264"/>
          </a:xfrm>
          <a:prstGeom prst="rect">
            <a:avLst/>
          </a:prstGeom>
        </p:spPr>
      </p:pic>
      <p:pic>
        <p:nvPicPr>
          <p:cNvPr id="6" name="Picture 5">
            <a:extLst>
              <a:ext uri="{FF2B5EF4-FFF2-40B4-BE49-F238E27FC236}">
                <a16:creationId xmlns:a16="http://schemas.microsoft.com/office/drawing/2014/main" id="{98E5C4EC-42F8-74E7-8265-8BA5C0B20F3D}"/>
              </a:ext>
            </a:extLst>
          </p:cNvPr>
          <p:cNvPicPr>
            <a:picLocks noChangeAspect="1"/>
          </p:cNvPicPr>
          <p:nvPr/>
        </p:nvPicPr>
        <p:blipFill>
          <a:blip r:embed="rId4"/>
          <a:stretch>
            <a:fillRect/>
          </a:stretch>
        </p:blipFill>
        <p:spPr>
          <a:xfrm>
            <a:off x="6828503" y="988143"/>
            <a:ext cx="4247535" cy="2993922"/>
          </a:xfrm>
          <a:prstGeom prst="rect">
            <a:avLst/>
          </a:prstGeom>
        </p:spPr>
      </p:pic>
    </p:spTree>
    <p:extLst>
      <p:ext uri="{BB962C8B-B14F-4D97-AF65-F5344CB8AC3E}">
        <p14:creationId xmlns:p14="http://schemas.microsoft.com/office/powerpoint/2010/main" val="32508459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E43B7-44C0-4804-C38B-F105BE554A4E}"/>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B59F4D6-3951-7BF9-4F05-D38B1B38C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14064C89-4E9E-96DB-66DD-0560F808164A}"/>
              </a:ext>
            </a:extLst>
          </p:cNvPr>
          <p:cNvPicPr>
            <a:picLocks noChangeAspect="1"/>
          </p:cNvPicPr>
          <p:nvPr/>
        </p:nvPicPr>
        <p:blipFill>
          <a:blip r:embed="rId3"/>
          <a:stretch>
            <a:fillRect/>
          </a:stretch>
        </p:blipFill>
        <p:spPr>
          <a:xfrm>
            <a:off x="127095" y="125909"/>
            <a:ext cx="10285266" cy="6171651"/>
          </a:xfrm>
          <a:prstGeom prst="rect">
            <a:avLst/>
          </a:prstGeom>
        </p:spPr>
      </p:pic>
    </p:spTree>
    <p:extLst>
      <p:ext uri="{BB962C8B-B14F-4D97-AF65-F5344CB8AC3E}">
        <p14:creationId xmlns:p14="http://schemas.microsoft.com/office/powerpoint/2010/main" val="592338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74E3B-E8EB-B7DF-22B8-6C0D9FB6389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40EBDF68-7E18-5030-D79F-72D574F095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A66D5A22-A34B-9CB8-57A1-F39765B8FC39}"/>
              </a:ext>
            </a:extLst>
          </p:cNvPr>
          <p:cNvPicPr>
            <a:picLocks noChangeAspect="1"/>
          </p:cNvPicPr>
          <p:nvPr/>
        </p:nvPicPr>
        <p:blipFill>
          <a:blip r:embed="rId3"/>
          <a:stretch>
            <a:fillRect/>
          </a:stretch>
        </p:blipFill>
        <p:spPr>
          <a:xfrm>
            <a:off x="127094" y="0"/>
            <a:ext cx="9533099" cy="4188542"/>
          </a:xfrm>
          <a:prstGeom prst="rect">
            <a:avLst/>
          </a:prstGeom>
        </p:spPr>
      </p:pic>
    </p:spTree>
    <p:extLst>
      <p:ext uri="{BB962C8B-B14F-4D97-AF65-F5344CB8AC3E}">
        <p14:creationId xmlns:p14="http://schemas.microsoft.com/office/powerpoint/2010/main" val="32865029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9CA0C-96DE-393E-6966-0F709E621F2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919B1C7-9720-A978-2CBC-F8674F1364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BF11C206-BDD3-52D4-1295-25AAB6631697}"/>
              </a:ext>
            </a:extLst>
          </p:cNvPr>
          <p:cNvPicPr>
            <a:picLocks noChangeAspect="1"/>
          </p:cNvPicPr>
          <p:nvPr/>
        </p:nvPicPr>
        <p:blipFill>
          <a:blip r:embed="rId3"/>
          <a:stretch>
            <a:fillRect/>
          </a:stretch>
        </p:blipFill>
        <p:spPr>
          <a:xfrm>
            <a:off x="-1" y="0"/>
            <a:ext cx="7447935" cy="2861187"/>
          </a:xfrm>
          <a:prstGeom prst="rect">
            <a:avLst/>
          </a:prstGeom>
        </p:spPr>
      </p:pic>
      <p:pic>
        <p:nvPicPr>
          <p:cNvPr id="6" name="Picture 5">
            <a:extLst>
              <a:ext uri="{FF2B5EF4-FFF2-40B4-BE49-F238E27FC236}">
                <a16:creationId xmlns:a16="http://schemas.microsoft.com/office/drawing/2014/main" id="{73D27EDD-85DB-D27A-CEA7-83F9406A6B8D}"/>
              </a:ext>
            </a:extLst>
          </p:cNvPr>
          <p:cNvPicPr>
            <a:picLocks noChangeAspect="1"/>
          </p:cNvPicPr>
          <p:nvPr/>
        </p:nvPicPr>
        <p:blipFill>
          <a:blip r:embed="rId4"/>
          <a:stretch>
            <a:fillRect/>
          </a:stretch>
        </p:blipFill>
        <p:spPr>
          <a:xfrm>
            <a:off x="7772400" y="125911"/>
            <a:ext cx="763217" cy="2281454"/>
          </a:xfrm>
          <a:prstGeom prst="rect">
            <a:avLst/>
          </a:prstGeom>
        </p:spPr>
      </p:pic>
    </p:spTree>
    <p:extLst>
      <p:ext uri="{BB962C8B-B14F-4D97-AF65-F5344CB8AC3E}">
        <p14:creationId xmlns:p14="http://schemas.microsoft.com/office/powerpoint/2010/main" val="3176571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FBBB84-AEF6-97AE-E53A-15293124787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FAB9167-3D5C-1B4F-159F-6F0B36C403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2" name="Picture 1">
            <a:extLst>
              <a:ext uri="{FF2B5EF4-FFF2-40B4-BE49-F238E27FC236}">
                <a16:creationId xmlns:a16="http://schemas.microsoft.com/office/drawing/2014/main" id="{4CCA7066-B88F-E2F2-B973-AA011DDEEE7E}"/>
              </a:ext>
            </a:extLst>
          </p:cNvPr>
          <p:cNvPicPr>
            <a:picLocks noChangeAspect="1"/>
          </p:cNvPicPr>
          <p:nvPr/>
        </p:nvPicPr>
        <p:blipFill>
          <a:blip r:embed="rId3"/>
          <a:stretch>
            <a:fillRect/>
          </a:stretch>
        </p:blipFill>
        <p:spPr>
          <a:xfrm>
            <a:off x="0" y="0"/>
            <a:ext cx="10112324" cy="2336712"/>
          </a:xfrm>
          <a:prstGeom prst="rect">
            <a:avLst/>
          </a:prstGeom>
        </p:spPr>
      </p:pic>
      <p:pic>
        <p:nvPicPr>
          <p:cNvPr id="5" name="Picture 4">
            <a:extLst>
              <a:ext uri="{FF2B5EF4-FFF2-40B4-BE49-F238E27FC236}">
                <a16:creationId xmlns:a16="http://schemas.microsoft.com/office/drawing/2014/main" id="{0888EAB5-B34F-F8A3-6DE5-87AC0576B7CC}"/>
              </a:ext>
            </a:extLst>
          </p:cNvPr>
          <p:cNvPicPr>
            <a:picLocks noChangeAspect="1"/>
          </p:cNvPicPr>
          <p:nvPr/>
        </p:nvPicPr>
        <p:blipFill>
          <a:blip r:embed="rId4"/>
          <a:stretch>
            <a:fillRect/>
          </a:stretch>
        </p:blipFill>
        <p:spPr>
          <a:xfrm>
            <a:off x="1681470" y="2336712"/>
            <a:ext cx="6279690" cy="4344307"/>
          </a:xfrm>
          <a:prstGeom prst="rect">
            <a:avLst/>
          </a:prstGeom>
        </p:spPr>
      </p:pic>
    </p:spTree>
    <p:extLst>
      <p:ext uri="{BB962C8B-B14F-4D97-AF65-F5344CB8AC3E}">
        <p14:creationId xmlns:p14="http://schemas.microsoft.com/office/powerpoint/2010/main" val="37166504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B4A11-7867-3336-5A21-43D1F8F8788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3B966B7-0F75-685D-33D1-600A8D1462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3" name="Picture 2">
            <a:extLst>
              <a:ext uri="{FF2B5EF4-FFF2-40B4-BE49-F238E27FC236}">
                <a16:creationId xmlns:a16="http://schemas.microsoft.com/office/drawing/2014/main" id="{0FF3BF21-F570-1B15-AF10-153F0984210F}"/>
              </a:ext>
            </a:extLst>
          </p:cNvPr>
          <p:cNvPicPr>
            <a:picLocks noChangeAspect="1"/>
          </p:cNvPicPr>
          <p:nvPr/>
        </p:nvPicPr>
        <p:blipFill>
          <a:blip r:embed="rId3"/>
          <a:stretch>
            <a:fillRect/>
          </a:stretch>
        </p:blipFill>
        <p:spPr>
          <a:xfrm>
            <a:off x="-1" y="-1"/>
            <a:ext cx="8967019" cy="4748981"/>
          </a:xfrm>
          <a:prstGeom prst="rect">
            <a:avLst/>
          </a:prstGeom>
        </p:spPr>
      </p:pic>
    </p:spTree>
    <p:extLst>
      <p:ext uri="{BB962C8B-B14F-4D97-AF65-F5344CB8AC3E}">
        <p14:creationId xmlns:p14="http://schemas.microsoft.com/office/powerpoint/2010/main" val="26404801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D444A-610A-5457-1401-0B6251B6E13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BB7FEC9-A663-7DF1-E60B-4A596807A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28926" y="125910"/>
            <a:ext cx="1435979" cy="670504"/>
          </a:xfrm>
          <a:prstGeom prst="rect">
            <a:avLst/>
          </a:prstGeom>
        </p:spPr>
      </p:pic>
      <p:pic>
        <p:nvPicPr>
          <p:cNvPr id="5" name="Picture 4">
            <a:extLst>
              <a:ext uri="{FF2B5EF4-FFF2-40B4-BE49-F238E27FC236}">
                <a16:creationId xmlns:a16="http://schemas.microsoft.com/office/drawing/2014/main" id="{7FB6B8D9-D702-F17C-6EBA-A6713545BA5D}"/>
              </a:ext>
            </a:extLst>
          </p:cNvPr>
          <p:cNvPicPr>
            <a:picLocks noChangeAspect="1"/>
          </p:cNvPicPr>
          <p:nvPr/>
        </p:nvPicPr>
        <p:blipFill>
          <a:blip r:embed="rId3"/>
          <a:stretch>
            <a:fillRect/>
          </a:stretch>
        </p:blipFill>
        <p:spPr>
          <a:xfrm>
            <a:off x="-1" y="-1"/>
            <a:ext cx="10323871" cy="2536723"/>
          </a:xfrm>
          <a:prstGeom prst="rect">
            <a:avLst/>
          </a:prstGeom>
        </p:spPr>
      </p:pic>
      <p:pic>
        <p:nvPicPr>
          <p:cNvPr id="7" name="Picture 6">
            <a:extLst>
              <a:ext uri="{FF2B5EF4-FFF2-40B4-BE49-F238E27FC236}">
                <a16:creationId xmlns:a16="http://schemas.microsoft.com/office/drawing/2014/main" id="{DE03830D-25BE-E476-94B4-66ADE89B9962}"/>
              </a:ext>
            </a:extLst>
          </p:cNvPr>
          <p:cNvPicPr>
            <a:picLocks noChangeAspect="1"/>
          </p:cNvPicPr>
          <p:nvPr/>
        </p:nvPicPr>
        <p:blipFill>
          <a:blip r:embed="rId4"/>
          <a:stretch>
            <a:fillRect/>
          </a:stretch>
        </p:blipFill>
        <p:spPr>
          <a:xfrm>
            <a:off x="1909447" y="3196495"/>
            <a:ext cx="4913167" cy="2249568"/>
          </a:xfrm>
          <a:prstGeom prst="rect">
            <a:avLst/>
          </a:prstGeom>
        </p:spPr>
      </p:pic>
    </p:spTree>
    <p:extLst>
      <p:ext uri="{BB962C8B-B14F-4D97-AF65-F5344CB8AC3E}">
        <p14:creationId xmlns:p14="http://schemas.microsoft.com/office/powerpoint/2010/main" val="1480528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3CE1D-E2E9-AA48-6918-1772BD061FAD}"/>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F1507924-CADA-F90B-C606-D74DC3C956FA}"/>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rPr>
              <a:t>Prepare the post-closing trial</a:t>
            </a:r>
          </a:p>
          <a:p>
            <a:pPr algn="ctr"/>
            <a:r>
              <a:rPr lang="en-US" dirty="0">
                <a:solidFill>
                  <a:schemeClr val="tx1"/>
                </a:solidFill>
              </a:rPr>
              <a:t>balance</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65CA573D-B8D4-1DBC-DB00-0629E0B15F67}"/>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40</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42E21231-EF51-BC54-CF6F-28CC5DF42B9B}"/>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3</a:t>
            </a:r>
          </a:p>
        </p:txBody>
      </p:sp>
      <p:pic>
        <p:nvPicPr>
          <p:cNvPr id="2" name="Graphic 21">
            <a:extLst>
              <a:ext uri="{FF2B5EF4-FFF2-40B4-BE49-F238E27FC236}">
                <a16:creationId xmlns:a16="http://schemas.microsoft.com/office/drawing/2014/main" id="{E1F28910-AEAF-35EF-1AE4-063B0FEB21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884782132"/>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45943-DB01-C1CC-B4A6-735DD14C4CC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1CEEB62-596C-B474-60CD-A7100E5910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sp>
        <p:nvSpPr>
          <p:cNvPr id="5" name="TextBox 4">
            <a:extLst>
              <a:ext uri="{FF2B5EF4-FFF2-40B4-BE49-F238E27FC236}">
                <a16:creationId xmlns:a16="http://schemas.microsoft.com/office/drawing/2014/main" id="{34178C5E-C608-6B02-D462-4253127F26F0}"/>
              </a:ext>
            </a:extLst>
          </p:cNvPr>
          <p:cNvSpPr txBox="1"/>
          <p:nvPr/>
        </p:nvSpPr>
        <p:spPr>
          <a:xfrm>
            <a:off x="127094" y="903734"/>
            <a:ext cx="9167315" cy="2585323"/>
          </a:xfrm>
          <a:prstGeom prst="rect">
            <a:avLst/>
          </a:prstGeom>
          <a:noFill/>
        </p:spPr>
        <p:txBody>
          <a:bodyPr wrap="square">
            <a:spAutoFit/>
          </a:bodyPr>
          <a:lstStyle/>
          <a:p>
            <a:pPr algn="just"/>
            <a:r>
              <a:rPr lang="en-US" sz="1800" b="0" i="0" u="none" strike="noStrike" baseline="0" dirty="0">
                <a:solidFill>
                  <a:srgbClr val="000000"/>
                </a:solidFill>
                <a:latin typeface="GaramondMTPro-Regular"/>
              </a:rPr>
              <a:t>After closing entries are recorded and posted, the accounting cycle ends with a </a:t>
            </a:r>
            <a:r>
              <a:rPr lang="en-US" sz="1800" b="1" i="0" u="none" strike="noStrike" baseline="0" dirty="0">
                <a:solidFill>
                  <a:srgbClr val="FF2626"/>
                </a:solidFill>
                <a:latin typeface="GaramondMTPro-Bold"/>
              </a:rPr>
              <a:t>post-closing trial balance </a:t>
            </a:r>
            <a:r>
              <a:rPr lang="en-US" sz="1800" b="0" i="0" u="none" strike="noStrike" baseline="0" dirty="0">
                <a:solidFill>
                  <a:srgbClr val="000000"/>
                </a:solidFill>
                <a:latin typeface="GaramondMTPro-Regular"/>
              </a:rPr>
              <a:t>(see Exhibit 4-7). This step lists the accounts and their balances</a:t>
            </a:r>
          </a:p>
          <a:p>
            <a:pPr algn="just"/>
            <a:r>
              <a:rPr lang="en-US" sz="1800" b="0" i="0" u="none" strike="noStrike" baseline="0" dirty="0">
                <a:solidFill>
                  <a:srgbClr val="000000"/>
                </a:solidFill>
                <a:latin typeface="GaramondMTPro-Regular"/>
              </a:rPr>
              <a:t>after closing.</a:t>
            </a:r>
          </a:p>
          <a:p>
            <a:pPr algn="just"/>
            <a:r>
              <a:rPr lang="en-US" sz="1800" b="0" i="0" u="none" strike="noStrike" baseline="0" dirty="0">
                <a:solidFill>
                  <a:srgbClr val="000000"/>
                </a:solidFill>
                <a:latin typeface="GaramondMTPro-Regular"/>
              </a:rPr>
              <a:t>Only assets, liabilities, Common Stock, and Retained Earnings accounts (permanent accounts) appear on the post-closing trial balance. No temporary accounts—revenues, expenses, Income Summary, or Dividends—are included because they have been closed (their balances are zero). Also notice that the Retained Earnings account has been updated to reflect the period’s net income (or net loss) and any dividends. The ledger is now up to date and ready for the next period.</a:t>
            </a:r>
            <a:endParaRPr lang="en-US" dirty="0"/>
          </a:p>
        </p:txBody>
      </p:sp>
      <p:sp>
        <p:nvSpPr>
          <p:cNvPr id="8" name="TextBox 7">
            <a:extLst>
              <a:ext uri="{FF2B5EF4-FFF2-40B4-BE49-F238E27FC236}">
                <a16:creationId xmlns:a16="http://schemas.microsoft.com/office/drawing/2014/main" id="{4B72930A-7751-2184-5711-90485CA4ED69}"/>
              </a:ext>
            </a:extLst>
          </p:cNvPr>
          <p:cNvSpPr txBox="1"/>
          <p:nvPr/>
        </p:nvSpPr>
        <p:spPr>
          <a:xfrm>
            <a:off x="127094" y="360642"/>
            <a:ext cx="7792789" cy="369332"/>
          </a:xfrm>
          <a:prstGeom prst="rect">
            <a:avLst/>
          </a:prstGeom>
          <a:noFill/>
        </p:spPr>
        <p:txBody>
          <a:bodyPr wrap="square">
            <a:spAutoFit/>
          </a:bodyPr>
          <a:lstStyle/>
          <a:p>
            <a:pPr algn="l"/>
            <a:r>
              <a:rPr lang="en-US" sz="1800" b="1" i="0" u="none" strike="noStrike" baseline="0" dirty="0">
                <a:solidFill>
                  <a:srgbClr val="00A6A6"/>
                </a:solidFill>
                <a:latin typeface="FrutigerLTCom-Bold"/>
              </a:rPr>
              <a:t>HOW DO WE PREPARE A POST-CLOSING TRIAL BALANCE?</a:t>
            </a:r>
            <a:endParaRPr lang="en-US" dirty="0"/>
          </a:p>
        </p:txBody>
      </p:sp>
      <p:pic>
        <p:nvPicPr>
          <p:cNvPr id="10" name="Picture 9">
            <a:extLst>
              <a:ext uri="{FF2B5EF4-FFF2-40B4-BE49-F238E27FC236}">
                <a16:creationId xmlns:a16="http://schemas.microsoft.com/office/drawing/2014/main" id="{753A366C-E209-0F45-8E95-C877C8AC3780}"/>
              </a:ext>
            </a:extLst>
          </p:cNvPr>
          <p:cNvPicPr>
            <a:picLocks noChangeAspect="1"/>
          </p:cNvPicPr>
          <p:nvPr/>
        </p:nvPicPr>
        <p:blipFill>
          <a:blip r:embed="rId3"/>
          <a:stretch>
            <a:fillRect/>
          </a:stretch>
        </p:blipFill>
        <p:spPr>
          <a:xfrm>
            <a:off x="9341311" y="1202253"/>
            <a:ext cx="2723593" cy="1481954"/>
          </a:xfrm>
          <a:prstGeom prst="rect">
            <a:avLst/>
          </a:prstGeom>
        </p:spPr>
      </p:pic>
      <p:pic>
        <p:nvPicPr>
          <p:cNvPr id="12" name="Picture 11">
            <a:extLst>
              <a:ext uri="{FF2B5EF4-FFF2-40B4-BE49-F238E27FC236}">
                <a16:creationId xmlns:a16="http://schemas.microsoft.com/office/drawing/2014/main" id="{B8FC2114-B2A1-CD21-1198-61E119AB3CC4}"/>
              </a:ext>
            </a:extLst>
          </p:cNvPr>
          <p:cNvPicPr>
            <a:picLocks noChangeAspect="1"/>
          </p:cNvPicPr>
          <p:nvPr/>
        </p:nvPicPr>
        <p:blipFill>
          <a:blip r:embed="rId4"/>
          <a:stretch>
            <a:fillRect/>
          </a:stretch>
        </p:blipFill>
        <p:spPr>
          <a:xfrm>
            <a:off x="1092151" y="3662817"/>
            <a:ext cx="10007698" cy="2585323"/>
          </a:xfrm>
          <a:prstGeom prst="rect">
            <a:avLst/>
          </a:prstGeom>
        </p:spPr>
      </p:pic>
    </p:spTree>
    <p:extLst>
      <p:ext uri="{BB962C8B-B14F-4D97-AF65-F5344CB8AC3E}">
        <p14:creationId xmlns:p14="http://schemas.microsoft.com/office/powerpoint/2010/main" val="35795194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8612F-3FB2-9D48-87A3-D994477ACD5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3EB421F-1E21-29DE-969B-4EE91B4A1A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9DD2F73D-8CD5-B520-EDA1-9DA9D6F4B4D2}"/>
              </a:ext>
            </a:extLst>
          </p:cNvPr>
          <p:cNvPicPr>
            <a:picLocks noChangeAspect="1"/>
          </p:cNvPicPr>
          <p:nvPr/>
        </p:nvPicPr>
        <p:blipFill>
          <a:blip r:embed="rId3"/>
          <a:stretch>
            <a:fillRect/>
          </a:stretch>
        </p:blipFill>
        <p:spPr>
          <a:xfrm>
            <a:off x="1165123" y="125909"/>
            <a:ext cx="7359445" cy="6628852"/>
          </a:xfrm>
          <a:prstGeom prst="rect">
            <a:avLst/>
          </a:prstGeom>
        </p:spPr>
      </p:pic>
    </p:spTree>
    <p:extLst>
      <p:ext uri="{BB962C8B-B14F-4D97-AF65-F5344CB8AC3E}">
        <p14:creationId xmlns:p14="http://schemas.microsoft.com/office/powerpoint/2010/main" val="26250439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6D745-BDC8-B09A-4E42-11B773CD3BE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2201B400-35C1-6114-BBBB-966D44B4E7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A5A3E220-9634-22D0-F670-A0FA1E6C2580}"/>
              </a:ext>
            </a:extLst>
          </p:cNvPr>
          <p:cNvPicPr>
            <a:picLocks noChangeAspect="1"/>
          </p:cNvPicPr>
          <p:nvPr/>
        </p:nvPicPr>
        <p:blipFill>
          <a:blip r:embed="rId3"/>
          <a:stretch>
            <a:fillRect/>
          </a:stretch>
        </p:blipFill>
        <p:spPr>
          <a:xfrm>
            <a:off x="127095" y="125909"/>
            <a:ext cx="9193886" cy="2425562"/>
          </a:xfrm>
          <a:prstGeom prst="rect">
            <a:avLst/>
          </a:prstGeom>
        </p:spPr>
      </p:pic>
      <p:pic>
        <p:nvPicPr>
          <p:cNvPr id="8" name="Picture 7">
            <a:extLst>
              <a:ext uri="{FF2B5EF4-FFF2-40B4-BE49-F238E27FC236}">
                <a16:creationId xmlns:a16="http://schemas.microsoft.com/office/drawing/2014/main" id="{3D316EE2-F87D-76BC-69D2-9623460AC5CB}"/>
              </a:ext>
            </a:extLst>
          </p:cNvPr>
          <p:cNvPicPr>
            <a:picLocks noChangeAspect="1"/>
          </p:cNvPicPr>
          <p:nvPr/>
        </p:nvPicPr>
        <p:blipFill>
          <a:blip r:embed="rId4"/>
          <a:stretch>
            <a:fillRect/>
          </a:stretch>
        </p:blipFill>
        <p:spPr>
          <a:xfrm>
            <a:off x="127094" y="2870204"/>
            <a:ext cx="9193885" cy="2872651"/>
          </a:xfrm>
          <a:prstGeom prst="rect">
            <a:avLst/>
          </a:prstGeom>
        </p:spPr>
      </p:pic>
      <p:pic>
        <p:nvPicPr>
          <p:cNvPr id="10" name="Picture 9">
            <a:extLst>
              <a:ext uri="{FF2B5EF4-FFF2-40B4-BE49-F238E27FC236}">
                <a16:creationId xmlns:a16="http://schemas.microsoft.com/office/drawing/2014/main" id="{6D5BBAEA-43DD-A888-35AE-2ADC92F65E79}"/>
              </a:ext>
            </a:extLst>
          </p:cNvPr>
          <p:cNvPicPr>
            <a:picLocks noChangeAspect="1"/>
          </p:cNvPicPr>
          <p:nvPr/>
        </p:nvPicPr>
        <p:blipFill>
          <a:blip r:embed="rId5"/>
          <a:stretch>
            <a:fillRect/>
          </a:stretch>
        </p:blipFill>
        <p:spPr>
          <a:xfrm>
            <a:off x="9925665" y="3016628"/>
            <a:ext cx="1091380" cy="2189551"/>
          </a:xfrm>
          <a:prstGeom prst="rect">
            <a:avLst/>
          </a:prstGeom>
        </p:spPr>
      </p:pic>
    </p:spTree>
    <p:extLst>
      <p:ext uri="{BB962C8B-B14F-4D97-AF65-F5344CB8AC3E}">
        <p14:creationId xmlns:p14="http://schemas.microsoft.com/office/powerpoint/2010/main" val="7318669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9A952-787E-8AA3-9ABD-AEB4B452EE9A}"/>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4AA90656-81E3-33FD-AEEA-860147D18043}"/>
              </a:ext>
            </a:extLst>
          </p:cNvPr>
          <p:cNvSpPr>
            <a:spLocks noGrp="1"/>
          </p:cNvSpPr>
          <p:nvPr>
            <p:ph type="subTitle" idx="1"/>
          </p:nvPr>
        </p:nvSpPr>
        <p:spPr>
          <a:xfrm>
            <a:off x="899653" y="3505200"/>
            <a:ext cx="11120282" cy="387798"/>
          </a:xfrm>
          <a:noFill/>
        </p:spPr>
        <p:txBody>
          <a:bodyPr vert="horz" wrap="square" lIns="0" tIns="0" rIns="0" bIns="0" rtlCol="0" anchor="t" anchorCtr="0">
            <a:spAutoFit/>
          </a:bodyPr>
          <a:lstStyle/>
          <a:p>
            <a:pPr algn="ctr"/>
            <a:r>
              <a:rPr lang="en-US" dirty="0">
                <a:solidFill>
                  <a:schemeClr val="tx1"/>
                </a:solidFill>
              </a:rPr>
              <a:t>Describe the accounting cycle</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220162" name="Slide Number Placeholder 3">
            <a:extLst>
              <a:ext uri="{FF2B5EF4-FFF2-40B4-BE49-F238E27FC236}">
                <a16:creationId xmlns:a16="http://schemas.microsoft.com/office/drawing/2014/main" id="{2F7E982A-4994-49B1-FE49-0F1FA1E45F85}"/>
              </a:ext>
            </a:extLst>
          </p:cNvPr>
          <p:cNvSpPr>
            <a:spLocks noGrp="1"/>
          </p:cNvSpPr>
          <p:nvPr>
            <p:ph type="sldNum" sz="quarter" idx="4"/>
          </p:nvPr>
        </p:nvSpPr>
        <p:spPr>
          <a:noFill/>
          <a:ln>
            <a:noFill/>
          </a:ln>
        </p:spPr>
        <p:txBody>
          <a:bodyPr vert="horz" wrap="square" lIns="91440" tIns="45720" rIns="91440" bIns="45720" numCol="1" rtlCol="0" anchor="ctr" anchorCtr="0" compatLnSpc="1"/>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pitchFamily="34"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mn-ea"/>
                <a:cs typeface="+mn-cs"/>
              </a:defRPr>
            </a:lvl5pPr>
          </a:lstStyle>
          <a:p>
            <a:pPr lvl="0" algn="r"/>
            <a:fld id="{9A0DB2DC-4C9A-4742-B13C-FB6460FD3503}" type="slidenum">
              <a:rPr lang="en-US" altLang="zh-CN" sz="1200" dirty="0">
                <a:solidFill>
                  <a:srgbClr val="898989"/>
                </a:solidFill>
                <a:ea typeface="宋体" panose="02010600030101010101" pitchFamily="2" charset="-122"/>
              </a:rPr>
              <a:t>44</a:t>
            </a:fld>
            <a:endParaRPr lang="en-US" altLang="zh-CN" sz="1200" dirty="0">
              <a:solidFill>
                <a:srgbClr val="898989"/>
              </a:solidFill>
              <a:ea typeface="宋体" panose="02010600030101010101" pitchFamily="2" charset="-122"/>
            </a:endParaRPr>
          </a:p>
        </p:txBody>
      </p:sp>
      <p:sp>
        <p:nvSpPr>
          <p:cNvPr id="7" name="Flowchart: Connector 6">
            <a:extLst>
              <a:ext uri="{FF2B5EF4-FFF2-40B4-BE49-F238E27FC236}">
                <a16:creationId xmlns:a16="http://schemas.microsoft.com/office/drawing/2014/main" id="{51378045-25BB-4113-59A3-8291DE5BCBE1}"/>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4</a:t>
            </a:r>
          </a:p>
        </p:txBody>
      </p:sp>
      <p:pic>
        <p:nvPicPr>
          <p:cNvPr id="2" name="Graphic 21">
            <a:extLst>
              <a:ext uri="{FF2B5EF4-FFF2-40B4-BE49-F238E27FC236}">
                <a16:creationId xmlns:a16="http://schemas.microsoft.com/office/drawing/2014/main" id="{B52895A9-28E5-BDDF-41BE-7FA08571E3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1675207202"/>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27D56-7CE8-0B46-3C6F-78612FF1973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867EA26-A354-E0C0-6357-8C3CFCACA5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04090" y="125909"/>
            <a:ext cx="1460815" cy="682101"/>
          </a:xfrm>
          <a:prstGeom prst="rect">
            <a:avLst/>
          </a:prstGeom>
        </p:spPr>
      </p:pic>
      <p:sp>
        <p:nvSpPr>
          <p:cNvPr id="5" name="TextBox 4">
            <a:extLst>
              <a:ext uri="{FF2B5EF4-FFF2-40B4-BE49-F238E27FC236}">
                <a16:creationId xmlns:a16="http://schemas.microsoft.com/office/drawing/2014/main" id="{37D013D9-7985-A66D-155D-18CC742CBE27}"/>
              </a:ext>
            </a:extLst>
          </p:cNvPr>
          <p:cNvSpPr txBox="1"/>
          <p:nvPr/>
        </p:nvSpPr>
        <p:spPr>
          <a:xfrm>
            <a:off x="127095" y="268440"/>
            <a:ext cx="10314763" cy="4001095"/>
          </a:xfrm>
          <a:prstGeom prst="rect">
            <a:avLst/>
          </a:prstGeom>
          <a:noFill/>
        </p:spPr>
        <p:txBody>
          <a:bodyPr wrap="square">
            <a:spAutoFit/>
          </a:bodyPr>
          <a:lstStyle/>
          <a:p>
            <a:pPr algn="just"/>
            <a:r>
              <a:rPr lang="en-US" sz="2800" b="1" i="0" u="none" strike="noStrike" baseline="0" dirty="0">
                <a:solidFill>
                  <a:srgbClr val="00A6A6"/>
                </a:solidFill>
                <a:latin typeface="Alexandria"/>
              </a:rPr>
              <a:t>WHAT IS THE ACCOUNTING CYCLE?</a:t>
            </a:r>
          </a:p>
          <a:p>
            <a:pPr algn="just"/>
            <a:endParaRPr lang="en-US" sz="2800" b="1" i="0" u="none" strike="noStrike" baseline="0" dirty="0">
              <a:solidFill>
                <a:srgbClr val="00A6A6"/>
              </a:solidFill>
              <a:latin typeface="Alexandria"/>
            </a:endParaRPr>
          </a:p>
          <a:p>
            <a:pPr algn="just"/>
            <a:r>
              <a:rPr lang="en-US" sz="1800" b="0" i="0" u="none" strike="noStrike" baseline="0" dirty="0">
                <a:solidFill>
                  <a:srgbClr val="000000"/>
                </a:solidFill>
                <a:latin typeface="Alexandria"/>
              </a:rPr>
              <a:t>We have now completed the accounting cycle for Smart Touch Learning. The </a:t>
            </a:r>
            <a:r>
              <a:rPr lang="en-US" sz="1800" b="1" i="0" u="none" strike="noStrike" baseline="0" dirty="0">
                <a:solidFill>
                  <a:srgbClr val="FF2626"/>
                </a:solidFill>
                <a:latin typeface="Alexandria"/>
              </a:rPr>
              <a:t>accounting cycle</a:t>
            </a:r>
          </a:p>
          <a:p>
            <a:pPr algn="just"/>
            <a:r>
              <a:rPr lang="en-US" sz="1800" b="0" i="0" u="none" strike="noStrike" baseline="0" dirty="0">
                <a:solidFill>
                  <a:srgbClr val="000000"/>
                </a:solidFill>
                <a:latin typeface="Alexandria"/>
              </a:rPr>
              <a:t>is the process by which companies produce their financial statements for a specific period.</a:t>
            </a:r>
          </a:p>
          <a:p>
            <a:pPr algn="just"/>
            <a:r>
              <a:rPr lang="en-US" sz="1800" b="0" i="0" u="none" strike="noStrike" baseline="0" dirty="0">
                <a:solidFill>
                  <a:srgbClr val="000000"/>
                </a:solidFill>
                <a:latin typeface="Alexandria"/>
              </a:rPr>
              <a:t>It is the steps that are followed throughout the time period. The accounting cycle starts with the beginning asset, liability, and stockholders’ equity account balances left over from the preceding period. Exhibit 4-8 (on the next page) outlines the complete accounting cycle of Smart Touch Learning and every other business. Start with Step 1 and move clockwise.</a:t>
            </a:r>
          </a:p>
          <a:p>
            <a:pPr algn="just"/>
            <a:r>
              <a:rPr lang="en-US" sz="1800" b="0" i="0" u="none" strike="noStrike" baseline="0" dirty="0">
                <a:solidFill>
                  <a:srgbClr val="000000"/>
                </a:solidFill>
                <a:latin typeface="Alexandria"/>
              </a:rPr>
              <a:t>Accounting takes place at two different times:</a:t>
            </a:r>
          </a:p>
          <a:p>
            <a:pPr algn="just"/>
            <a:r>
              <a:rPr lang="en-US" sz="1800" b="0" i="0" u="none" strike="noStrike" baseline="0" dirty="0">
                <a:solidFill>
                  <a:srgbClr val="000000"/>
                </a:solidFill>
                <a:latin typeface="Alexandria"/>
              </a:rPr>
              <a:t>• During the period (Steps 1 through 3)—Journalizing transactions and posting to the</a:t>
            </a:r>
          </a:p>
          <a:p>
            <a:pPr algn="just"/>
            <a:r>
              <a:rPr lang="en-US" sz="1800" b="0" i="0" u="none" strike="noStrike" baseline="0" dirty="0">
                <a:solidFill>
                  <a:srgbClr val="000000"/>
                </a:solidFill>
                <a:latin typeface="Alexandria"/>
              </a:rPr>
              <a:t>accounts</a:t>
            </a:r>
          </a:p>
          <a:p>
            <a:pPr algn="just"/>
            <a:r>
              <a:rPr lang="en-US" sz="1800" b="0" i="0" u="none" strike="noStrike" baseline="0" dirty="0">
                <a:solidFill>
                  <a:srgbClr val="000000"/>
                </a:solidFill>
                <a:latin typeface="Alexandria"/>
              </a:rPr>
              <a:t>• End of the period (Steps 4 through 10)—Adjusting the accounts, preparing the financial</a:t>
            </a:r>
          </a:p>
          <a:p>
            <a:pPr algn="just"/>
            <a:r>
              <a:rPr lang="en-US" sz="1800" b="0" i="0" u="none" strike="noStrike" baseline="0" dirty="0">
                <a:solidFill>
                  <a:srgbClr val="000000"/>
                </a:solidFill>
                <a:latin typeface="Alexandria"/>
              </a:rPr>
              <a:t>statements, and closing the accounts</a:t>
            </a:r>
            <a:endParaRPr lang="en-US" dirty="0">
              <a:latin typeface="Alexandria"/>
            </a:endParaRPr>
          </a:p>
        </p:txBody>
      </p:sp>
      <p:pic>
        <p:nvPicPr>
          <p:cNvPr id="7" name="Picture 6">
            <a:extLst>
              <a:ext uri="{FF2B5EF4-FFF2-40B4-BE49-F238E27FC236}">
                <a16:creationId xmlns:a16="http://schemas.microsoft.com/office/drawing/2014/main" id="{7E3DF274-92DD-89FC-B02D-75E97D930D64}"/>
              </a:ext>
            </a:extLst>
          </p:cNvPr>
          <p:cNvPicPr>
            <a:picLocks noChangeAspect="1"/>
          </p:cNvPicPr>
          <p:nvPr/>
        </p:nvPicPr>
        <p:blipFill>
          <a:blip r:embed="rId3"/>
          <a:stretch>
            <a:fillRect/>
          </a:stretch>
        </p:blipFill>
        <p:spPr>
          <a:xfrm>
            <a:off x="6096000" y="4589012"/>
            <a:ext cx="4009586" cy="1354589"/>
          </a:xfrm>
          <a:prstGeom prst="rect">
            <a:avLst/>
          </a:prstGeom>
        </p:spPr>
      </p:pic>
    </p:spTree>
    <p:extLst>
      <p:ext uri="{BB962C8B-B14F-4D97-AF65-F5344CB8AC3E}">
        <p14:creationId xmlns:p14="http://schemas.microsoft.com/office/powerpoint/2010/main" val="31726639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9A080-0890-E8F1-9834-72419ACAB9C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178B2D5-BF68-CBCF-70CA-952C2FE15D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8" name="Picture 7">
            <a:extLst>
              <a:ext uri="{FF2B5EF4-FFF2-40B4-BE49-F238E27FC236}">
                <a16:creationId xmlns:a16="http://schemas.microsoft.com/office/drawing/2014/main" id="{DFF91797-9323-9056-F0F3-DD5C4ECEE74C}"/>
              </a:ext>
            </a:extLst>
          </p:cNvPr>
          <p:cNvPicPr>
            <a:picLocks noChangeAspect="1"/>
          </p:cNvPicPr>
          <p:nvPr/>
        </p:nvPicPr>
        <p:blipFill>
          <a:blip r:embed="rId3"/>
          <a:stretch>
            <a:fillRect/>
          </a:stretch>
        </p:blipFill>
        <p:spPr>
          <a:xfrm>
            <a:off x="127095" y="125909"/>
            <a:ext cx="10521240" cy="6732091"/>
          </a:xfrm>
          <a:prstGeom prst="rect">
            <a:avLst/>
          </a:prstGeom>
        </p:spPr>
      </p:pic>
      <p:pic>
        <p:nvPicPr>
          <p:cNvPr id="10" name="Picture 9">
            <a:extLst>
              <a:ext uri="{FF2B5EF4-FFF2-40B4-BE49-F238E27FC236}">
                <a16:creationId xmlns:a16="http://schemas.microsoft.com/office/drawing/2014/main" id="{31AAF1F5-B1B6-140C-FB18-57E36171C999}"/>
              </a:ext>
            </a:extLst>
          </p:cNvPr>
          <p:cNvPicPr>
            <a:picLocks noChangeAspect="1"/>
          </p:cNvPicPr>
          <p:nvPr/>
        </p:nvPicPr>
        <p:blipFill>
          <a:blip r:embed="rId4"/>
          <a:stretch>
            <a:fillRect/>
          </a:stretch>
        </p:blipFill>
        <p:spPr>
          <a:xfrm>
            <a:off x="204548" y="67774"/>
            <a:ext cx="2678234" cy="363891"/>
          </a:xfrm>
          <a:prstGeom prst="rect">
            <a:avLst/>
          </a:prstGeom>
        </p:spPr>
      </p:pic>
    </p:spTree>
    <p:extLst>
      <p:ext uri="{BB962C8B-B14F-4D97-AF65-F5344CB8AC3E}">
        <p14:creationId xmlns:p14="http://schemas.microsoft.com/office/powerpoint/2010/main" val="14149301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9A1A4-B593-4594-D7A9-850D668FB1E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2DB9829-16C5-B72C-E072-FE3EFA8677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5" name="Picture 4">
            <a:extLst>
              <a:ext uri="{FF2B5EF4-FFF2-40B4-BE49-F238E27FC236}">
                <a16:creationId xmlns:a16="http://schemas.microsoft.com/office/drawing/2014/main" id="{866D7CC6-55BD-D462-0DA3-0CA315C0131C}"/>
              </a:ext>
            </a:extLst>
          </p:cNvPr>
          <p:cNvPicPr>
            <a:picLocks noChangeAspect="1"/>
          </p:cNvPicPr>
          <p:nvPr/>
        </p:nvPicPr>
        <p:blipFill>
          <a:blip r:embed="rId3"/>
          <a:stretch>
            <a:fillRect/>
          </a:stretch>
        </p:blipFill>
        <p:spPr>
          <a:xfrm>
            <a:off x="426018" y="125909"/>
            <a:ext cx="8334524" cy="3974143"/>
          </a:xfrm>
          <a:prstGeom prst="rect">
            <a:avLst/>
          </a:prstGeom>
        </p:spPr>
      </p:pic>
      <p:pic>
        <p:nvPicPr>
          <p:cNvPr id="8" name="Picture 7">
            <a:extLst>
              <a:ext uri="{FF2B5EF4-FFF2-40B4-BE49-F238E27FC236}">
                <a16:creationId xmlns:a16="http://schemas.microsoft.com/office/drawing/2014/main" id="{1E7D806A-D454-EA3B-CD21-EC47C43863FE}"/>
              </a:ext>
            </a:extLst>
          </p:cNvPr>
          <p:cNvPicPr>
            <a:picLocks noChangeAspect="1"/>
          </p:cNvPicPr>
          <p:nvPr/>
        </p:nvPicPr>
        <p:blipFill>
          <a:blip r:embed="rId4"/>
          <a:stretch>
            <a:fillRect/>
          </a:stretch>
        </p:blipFill>
        <p:spPr>
          <a:xfrm>
            <a:off x="65525" y="4100052"/>
            <a:ext cx="6884328" cy="2757948"/>
          </a:xfrm>
          <a:prstGeom prst="rect">
            <a:avLst/>
          </a:prstGeom>
        </p:spPr>
      </p:pic>
      <p:pic>
        <p:nvPicPr>
          <p:cNvPr id="10" name="Picture 9">
            <a:extLst>
              <a:ext uri="{FF2B5EF4-FFF2-40B4-BE49-F238E27FC236}">
                <a16:creationId xmlns:a16="http://schemas.microsoft.com/office/drawing/2014/main" id="{C89E92DA-A249-B49D-C146-91D423162F58}"/>
              </a:ext>
            </a:extLst>
          </p:cNvPr>
          <p:cNvPicPr>
            <a:picLocks noChangeAspect="1"/>
          </p:cNvPicPr>
          <p:nvPr/>
        </p:nvPicPr>
        <p:blipFill>
          <a:blip r:embed="rId5"/>
          <a:stretch>
            <a:fillRect/>
          </a:stretch>
        </p:blipFill>
        <p:spPr>
          <a:xfrm>
            <a:off x="6772872" y="4291781"/>
            <a:ext cx="5419127" cy="2374489"/>
          </a:xfrm>
          <a:prstGeom prst="rect">
            <a:avLst/>
          </a:prstGeom>
        </p:spPr>
      </p:pic>
    </p:spTree>
    <p:extLst>
      <p:ext uri="{BB962C8B-B14F-4D97-AF65-F5344CB8AC3E}">
        <p14:creationId xmlns:p14="http://schemas.microsoft.com/office/powerpoint/2010/main" val="2826026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84A6F7D7-171C-4861-85EC-BC450B1361D8}"/>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1602</TotalTime>
  <Words>2796</Words>
  <Application>Microsoft Office PowerPoint</Application>
  <PresentationFormat>Widescreen</PresentationFormat>
  <Paragraphs>134</Paragraphs>
  <Slides>48</Slides>
  <Notes>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48</vt:i4>
      </vt:variant>
    </vt:vector>
  </HeadingPairs>
  <TitlesOfParts>
    <vt:vector size="60" baseType="lpstr">
      <vt:lpstr>宋体</vt:lpstr>
      <vt:lpstr>Alexandria</vt:lpstr>
      <vt:lpstr>Arial</vt:lpstr>
      <vt:lpstr>Calibri</vt:lpstr>
      <vt:lpstr>Calibri Light</vt:lpstr>
      <vt:lpstr>FrutigerLTCom-Bold</vt:lpstr>
      <vt:lpstr>GaramondMTPro-Bold</vt:lpstr>
      <vt:lpstr>GaramondMTPro-Italic</vt:lpstr>
      <vt:lpstr>GaramondMTPro-Regular</vt:lpstr>
      <vt:lpstr>Segoe</vt:lpstr>
      <vt:lpstr>Office Theme</vt:lpstr>
      <vt:lpstr>1_Office Theme</vt:lpstr>
      <vt:lpstr>PowerPoint Presentation</vt:lpstr>
      <vt:lpstr>PowerPoint Presentation</vt:lpstr>
      <vt:lpstr>PowerPoint Presentation</vt:lpstr>
      <vt:lpstr>Learning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205</cp:revision>
  <dcterms:created xsi:type="dcterms:W3CDTF">2023-04-29T09:08:00Z</dcterms:created>
  <dcterms:modified xsi:type="dcterms:W3CDTF">2026-03-18T08:57:04Z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